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ppt/activeX/activeX4.xml" ContentType="application/vnd.ms-office.activeX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320" r:id="rId1"/>
    <p:sldMasterId id="2147485335" r:id="rId2"/>
  </p:sldMasterIdLst>
  <p:notesMasterIdLst>
    <p:notesMasterId r:id="rId16"/>
  </p:notesMasterIdLst>
  <p:handoutMasterIdLst>
    <p:handoutMasterId r:id="rId17"/>
  </p:handoutMasterIdLst>
  <p:sldIdLst>
    <p:sldId id="430" r:id="rId3"/>
    <p:sldId id="528" r:id="rId4"/>
    <p:sldId id="484" r:id="rId5"/>
    <p:sldId id="485" r:id="rId6"/>
    <p:sldId id="509" r:id="rId7"/>
    <p:sldId id="486" r:id="rId8"/>
    <p:sldId id="487" r:id="rId9"/>
    <p:sldId id="490" r:id="rId10"/>
    <p:sldId id="492" r:id="rId11"/>
    <p:sldId id="493" r:id="rId12"/>
    <p:sldId id="494" r:id="rId13"/>
    <p:sldId id="496" r:id="rId14"/>
    <p:sldId id="482" r:id="rId15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5375">
          <p15:clr>
            <a:srgbClr val="A4A3A4"/>
          </p15:clr>
        </p15:guide>
        <p15:guide id="4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86DA6"/>
    <a:srgbClr val="CC0099"/>
    <a:srgbClr val="33CC33"/>
    <a:srgbClr val="009900"/>
    <a:srgbClr val="010066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33" autoAdjust="0"/>
  </p:normalViewPr>
  <p:slideViewPr>
    <p:cSldViewPr snapToGrid="0">
      <p:cViewPr>
        <p:scale>
          <a:sx n="85" d="100"/>
          <a:sy n="85" d="100"/>
        </p:scale>
        <p:origin x="618" y="162"/>
      </p:cViewPr>
      <p:guideLst>
        <p:guide orient="horz" pos="482"/>
        <p:guide orient="horz" pos="3861"/>
        <p:guide pos="537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1588CB-B59C-4021-8DE4-6210C73B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655D41-E3CD-486F-9AFB-70064944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14BB2-4F2E-4688-8107-90D4AC7E6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ED77-1D76-4334-AE8D-BE31B201C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2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A0360DDF-47A1-4155-8352-60F7891E9B0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7BBDBE-5E1A-423E-948F-A3B8B2A6B3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FF984C3-9503-41B5-A9AF-2F2113393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02E3B09-211A-4783-BF53-86A2EADD45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4E79369-98FB-4741-92C0-04F62F9F5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8F92DE8-E7BF-4C1D-B948-FDA8947D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550358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1DDBCE3E-3DF1-46BF-96EC-B414DA221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83F2095-77F1-4A0E-9476-FB3A6919F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9A7E0-25B4-47CE-AA7C-40BA2E487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DDF05872-F661-4864-9053-636EF380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1C89D1E-9BBC-4287-B438-EB1DD60AA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6B90E-C032-496F-B791-A959E5798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B685EAD2-A8E6-47D7-B451-572D83CDF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D2EC488-3F98-4751-B56A-2A1D5B022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  <a:sym typeface="Wingdings" panose="05000000000000000000" pitchFamily="2" charset="2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simulation of the movement of a longitudinal wave could be used as an introduction to the way the particles in this type of wave move, or as a summary exercise to check students’ understanding of longitudinal waves.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BD18B-ADF2-4EFA-8631-FBFE76FEA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88163B82-94CC-40D1-93B4-0FA298F4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2FFDCC2-1026-4EE3-817A-406BDD98C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drag and drop activity could be used as a summary exercise to check students’ knowledge of examples of longitudinal and transverse waves. Class voting or the use of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traffic light cards could make this a whole-class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CA9B2-0E99-487A-852C-8C86DBB76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353493B-8861-4DB5-AAE4-A8D2F3086E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82FB8AD-DD59-4528-A78B-1F545E1BB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8E665-65F3-4CE8-AE01-60398CF1D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C3A29-3E0D-4DA0-BE12-C5B30FA6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58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E669182-2170-4CBF-873B-B09621DB7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BA9BE92-D426-4ED6-82F1-DA9C57E6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reflection, refraction and diffraction,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Reflection and Refraction on Waves </a:t>
            </a:r>
            <a:r>
              <a:rPr lang="en-GB" altLang="en-US" b="0" i="0" dirty="0">
                <a:latin typeface="Arial" panose="020B0604020202020204" pitchFamily="34" charset="0"/>
              </a:rPr>
              <a:t>and</a:t>
            </a:r>
            <a:r>
              <a:rPr lang="en-GB" altLang="en-US" i="1" dirty="0">
                <a:latin typeface="Arial" panose="020B0604020202020204" pitchFamily="34" charset="0"/>
              </a:rPr>
              <a:t> Diffraction </a:t>
            </a:r>
            <a:r>
              <a:rPr lang="en-GB" altLang="en-US" dirty="0">
                <a:latin typeface="Arial" panose="020B0604020202020204" pitchFamily="34" charset="0"/>
              </a:rPr>
              <a:t>presentations respectively.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1BD0B-3226-4939-A01A-C947833A6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B918702F-75A0-4F0B-9388-200C3A96B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592AA36-E60B-442A-8F64-9845DC9D9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2A9DFD-43D3-46B4-82F3-D68619BF0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2003A990-3BCE-4733-A068-C8B947C24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2AD2B26-AE95-472C-98C5-0A1BD4AC2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C264A-9F92-482A-9B8F-F4A832ABA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881FFE53-9782-4082-BF2F-2DECA3470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D9F66FB-54AB-4C00-B42E-6677161E4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0AF87-01E9-46C6-AC28-2B1BDEA94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D70FD973-7AF9-4E3F-8603-5BC189285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64B4439-EDAE-4C87-A07A-3CA3307EB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simulation of the movement of a transverse wave could be used as an introduction to the way the particles in this type of wave move, or as a summary exercise to check students’ understanding of transverse waves.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9E8EA-4134-43E5-9C2C-282B974E4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6A4370D5-EA74-48CF-841E-D80D5ECF1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0C795D8-8308-4B3F-B957-B8994AA50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sound waves,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Sound Waves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761A7-9923-4CE5-8753-77F4925A6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355F9CF1-0B2A-45D8-BD31-F8B1D0BCA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9192A2-6F8F-4516-B5BD-5BA05248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BD1EA-DDE7-45AD-9512-0D809EFC1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B09-211A-4783-BF53-86A2EADD45C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72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81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6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6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8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114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4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35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4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0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9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14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7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30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1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8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79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2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19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9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3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9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10759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  <p:sldLayoutId id="2147485332" r:id="rId12"/>
    <p:sldLayoutId id="2147485333" r:id="rId13"/>
    <p:sldLayoutId id="21474853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4631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170A675E-B1BF-4A03-A1DD-6DF4A253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GB" altLang="en-US" sz="4000" dirty="0"/>
              <a:t>Transverse and</a:t>
            </a:r>
            <a:br>
              <a:rPr lang="en-GB" altLang="en-US" sz="4000" dirty="0"/>
            </a:br>
            <a:r>
              <a:rPr lang="en-GB" altLang="en-US" sz="4000" dirty="0"/>
              <a:t>Longitudinal</a:t>
            </a:r>
            <a:br>
              <a:rPr lang="en-GB" altLang="en-US" sz="4000" dirty="0"/>
            </a:br>
            <a:r>
              <a:rPr lang="en-GB" altLang="en-US" sz="4000" dirty="0"/>
              <a:t>Waves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8" descr="PC14_gfx_slinky_longitudinal">
            <a:extLst>
              <a:ext uri="{FF2B5EF4-FFF2-40B4-BE49-F238E27FC236}">
                <a16:creationId xmlns:a16="http://schemas.microsoft.com/office/drawing/2014/main" id="{ED62AF66-2E55-4926-8400-9AE191FA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47900"/>
            <a:ext cx="76977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1BD1BDBF-3121-4C50-8066-643CAD84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798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Certain parts of a longitudinal wave have special names. 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DB029D3F-67FD-4C4C-AAE6-12F8412C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2198688"/>
            <a:ext cx="208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compression</a:t>
            </a:r>
          </a:p>
        </p:txBody>
      </p:sp>
      <p:sp>
        <p:nvSpPr>
          <p:cNvPr id="169997" name="Text Box 13">
            <a:extLst>
              <a:ext uri="{FF2B5EF4-FFF2-40B4-BE49-F238E27FC236}">
                <a16:creationId xmlns:a16="http://schemas.microsoft.com/office/drawing/2014/main" id="{EF810018-E937-41BB-AC32-DA2D3327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3422650"/>
            <a:ext cx="176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rarefaction</a:t>
            </a:r>
          </a:p>
        </p:txBody>
      </p:sp>
      <p:sp>
        <p:nvSpPr>
          <p:cNvPr id="24582" name="Rectangle 29">
            <a:extLst>
              <a:ext uri="{FF2B5EF4-FFF2-40B4-BE49-F238E27FC236}">
                <a16:creationId xmlns:a16="http://schemas.microsoft.com/office/drawing/2014/main" id="{8F2E04C9-4D03-430E-96FB-9DC6CC231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the parts of a longitudinal wave?</a:t>
            </a:r>
          </a:p>
        </p:txBody>
      </p:sp>
      <p:sp>
        <p:nvSpPr>
          <p:cNvPr id="170021" name="Text Box 37">
            <a:extLst>
              <a:ext uri="{FF2B5EF4-FFF2-40B4-BE49-F238E27FC236}">
                <a16:creationId xmlns:a16="http://schemas.microsoft.com/office/drawing/2014/main" id="{99A53516-ED81-42E4-972C-384825F1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110038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Sound waves are longitudinal waves. When someone  speaks, the air particles vibrate as a longitudinal wave and so compressions and rarefactions are formed in the air.</a:t>
            </a:r>
          </a:p>
        </p:txBody>
      </p:sp>
      <p:sp>
        <p:nvSpPr>
          <p:cNvPr id="170024" name="Text Box 40">
            <a:extLst>
              <a:ext uri="{FF2B5EF4-FFF2-40B4-BE49-F238E27FC236}">
                <a16:creationId xmlns:a16="http://schemas.microsoft.com/office/drawing/2014/main" id="{6C0996B7-8CAD-4452-9567-9B65B6D4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380038"/>
            <a:ext cx="8194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P waves</a:t>
            </a:r>
            <a:r>
              <a:rPr lang="en-GB" altLang="en-US" dirty="0">
                <a:sym typeface="Wingdings" panose="05000000000000000000" pitchFamily="2" charset="2"/>
              </a:rPr>
              <a:t>, the</a:t>
            </a: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primary waves produced by earthquakes, are also longitudinal waves, which push and pull the Earth.</a:t>
            </a:r>
          </a:p>
        </p:txBody>
      </p:sp>
      <p:sp>
        <p:nvSpPr>
          <p:cNvPr id="170025" name="Text Box 41">
            <a:extLst>
              <a:ext uri="{FF2B5EF4-FFF2-40B4-BE49-F238E27FC236}">
                <a16:creationId xmlns:a16="http://schemas.microsoft.com/office/drawing/2014/main" id="{A4566A39-BC35-44FB-B446-5E01558B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30325"/>
            <a:ext cx="8478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Sections that are pushed together are called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compressions</a:t>
            </a:r>
            <a:r>
              <a:rPr lang="en-GB" altLang="en-US" dirty="0">
                <a:sym typeface="Wingdings" panose="05000000000000000000" pitchFamily="2" charset="2"/>
              </a:rPr>
              <a:t>, and those that are stretched out are called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rarefactions</a:t>
            </a:r>
            <a:r>
              <a:rPr lang="en-GB" altLang="en-US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7B9E27-5D46-402F-9C72-FFC613F4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E5C7EF-79F3-4F1C-8AEC-C723162C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5" grpId="0"/>
      <p:bldP spid="169997" grpId="0"/>
      <p:bldP spid="170021" grpId="0"/>
      <p:bldP spid="170024" grpId="0"/>
      <p:bldP spid="170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19614FCD-526D-4757-A71D-9BAB1BAD5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Simulation of a longitudinal wave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CBCA72-AF84-4CC6-95CC-8A0E8025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C3F696DB-7787-44FA-B726-CD1C4EFD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73200714-FD53-42C5-A641-85BC0B59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D6B6F-7096-4DAC-8EC0-69478C39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15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5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36BB4D6-43D2-4C94-A5CD-FE8F9FC5C9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15809893-FFBB-4DC4-9BC6-696A30EB8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Transverse or longitudinal waves?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5D952-C560-4B99-9713-D1DAC3A5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7D22CE93-3F26-4033-AB4A-AF535966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D58395B4-D28B-4517-9FA6-485863F1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8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4F64A518-06C8-4970-992F-F4A6980D69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BDE3BA36-A8C6-46D5-971A-A278B61B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Transverse and longitudinal waves</a:t>
            </a:r>
          </a:p>
        </p:txBody>
      </p:sp>
      <p:pic>
        <p:nvPicPr>
          <p:cNvPr id="6" name="Picture 6" descr="flash_icon">
            <a:extLst>
              <a:ext uri="{FF2B5EF4-FFF2-40B4-BE49-F238E27FC236}">
                <a16:creationId xmlns:a16="http://schemas.microsoft.com/office/drawing/2014/main" id="{DCF9DC41-DA58-455B-B846-F703F6F5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21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413FE33A-754A-4B8B-A0A2-7101C20805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Developing and Using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8E698622-268A-499D-A3D7-4E79F54D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612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Waves come in many different forms but they all transfer energy from one place to another. For example:</a:t>
            </a:r>
          </a:p>
        </p:txBody>
      </p:sp>
      <p:sp>
        <p:nvSpPr>
          <p:cNvPr id="16388" name="TextBox 2">
            <a:extLst>
              <a:ext uri="{FF2B5EF4-FFF2-40B4-BE49-F238E27FC236}">
                <a16:creationId xmlns:a16="http://schemas.microsoft.com/office/drawing/2014/main" id="{59A5A52A-3A2D-4419-81FF-A79189AA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1795697"/>
            <a:ext cx="3876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Seismic waves</a:t>
            </a:r>
            <a:r>
              <a:rPr lang="en-GB" altLang="en-US" b="1" dirty="0"/>
              <a:t> </a:t>
            </a:r>
            <a:r>
              <a:rPr lang="en-GB" altLang="en-US" dirty="0"/>
              <a:t>carry energy from earthquakes through the Earth, which shake the ground.</a:t>
            </a:r>
          </a:p>
        </p:txBody>
      </p:sp>
      <p:sp>
        <p:nvSpPr>
          <p:cNvPr id="16390" name="TextBox 4">
            <a:extLst>
              <a:ext uri="{FF2B5EF4-FFF2-40B4-BE49-F238E27FC236}">
                <a16:creationId xmlns:a16="http://schemas.microsoft.com/office/drawing/2014/main" id="{F403862A-C355-4BB0-8276-AB5CEE58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3554882"/>
            <a:ext cx="4243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Sound waves</a:t>
            </a:r>
            <a:r>
              <a:rPr lang="en-GB" altLang="en-US" b="1" dirty="0"/>
              <a:t> </a:t>
            </a:r>
            <a:r>
              <a:rPr lang="en-GB" altLang="en-US" dirty="0"/>
              <a:t>are emitted from vibrating loudspeakers making our eardrums vibrate.</a:t>
            </a:r>
          </a:p>
        </p:txBody>
      </p:sp>
      <p:sp>
        <p:nvSpPr>
          <p:cNvPr id="16392" name="TextBox 5">
            <a:extLst>
              <a:ext uri="{FF2B5EF4-FFF2-40B4-BE49-F238E27FC236}">
                <a16:creationId xmlns:a16="http://schemas.microsoft.com/office/drawing/2014/main" id="{D7BF0B15-2ECF-4F40-8105-1F649A9D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944357"/>
            <a:ext cx="825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All types of wave are caused by a vibrating source, and transfer energy without transferring matter. All waves can be </a:t>
            </a:r>
            <a:r>
              <a:rPr lang="en-GB" altLang="en-US" b="1" dirty="0">
                <a:solidFill>
                  <a:srgbClr val="286DA6"/>
                </a:solidFill>
              </a:rPr>
              <a:t>reflected</a:t>
            </a:r>
            <a:r>
              <a:rPr lang="en-GB" altLang="en-US" dirty="0"/>
              <a:t>, </a:t>
            </a:r>
            <a:r>
              <a:rPr lang="en-GB" altLang="en-US" b="1" dirty="0">
                <a:solidFill>
                  <a:srgbClr val="286DA6"/>
                </a:solidFill>
              </a:rPr>
              <a:t>refracted</a:t>
            </a:r>
            <a:r>
              <a:rPr lang="en-GB" altLang="en-US" dirty="0"/>
              <a:t> and </a:t>
            </a:r>
            <a:r>
              <a:rPr lang="en-GB" altLang="en-US" b="1" dirty="0">
                <a:solidFill>
                  <a:srgbClr val="286DA6"/>
                </a:solidFill>
              </a:rPr>
              <a:t>diffracted</a:t>
            </a:r>
            <a:r>
              <a:rPr lang="en-GB" altLang="en-US" dirty="0"/>
              <a:t>.</a:t>
            </a:r>
          </a:p>
        </p:txBody>
      </p:sp>
      <p:sp>
        <p:nvSpPr>
          <p:cNvPr id="17414" name="Rectangle 10">
            <a:extLst>
              <a:ext uri="{FF2B5EF4-FFF2-40B4-BE49-F238E27FC236}">
                <a16:creationId xmlns:a16="http://schemas.microsoft.com/office/drawing/2014/main" id="{A0CC4FCE-3204-4427-947F-19548FC81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wave?</a:t>
            </a:r>
          </a:p>
        </p:txBody>
      </p:sp>
      <p:pic>
        <p:nvPicPr>
          <p:cNvPr id="16400" name="Picture 16" descr="Wave_properties_earthquakescrene_disaster">
            <a:extLst>
              <a:ext uri="{FF2B5EF4-FFF2-40B4-BE49-F238E27FC236}">
                <a16:creationId xmlns:a16="http://schemas.microsoft.com/office/drawing/2014/main" id="{1F565A54-9BF7-45E7-8EBF-5237CD74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4388"/>
            <a:ext cx="3971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9A8750-2F96-49FB-9105-0D919ECD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78FA521D-4937-47D7-B8B1-4DEAC66F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8F6FD64-E3C7-4267-B6A8-473E0719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784225"/>
            <a:ext cx="819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When a group of people in a stadium decide to start a wave, the wave travels around the stadium. </a:t>
            </a:r>
          </a:p>
        </p:txBody>
      </p:sp>
      <p:sp>
        <p:nvSpPr>
          <p:cNvPr id="294922" name="Rectangle 10">
            <a:extLst>
              <a:ext uri="{FF2B5EF4-FFF2-40B4-BE49-F238E27FC236}">
                <a16:creationId xmlns:a16="http://schemas.microsoft.com/office/drawing/2014/main" id="{D78A9F50-6291-4A59-884F-F7FAAA72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676141"/>
            <a:ext cx="848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The wave is an example of a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transverse wave</a:t>
            </a:r>
            <a:r>
              <a:rPr lang="en-GB" altLang="en-US" dirty="0">
                <a:sym typeface="Wingdings" panose="05000000000000000000" pitchFamily="2" charset="2"/>
              </a:rPr>
              <a:t>, as </a:t>
            </a:r>
            <a:br>
              <a:rPr lang="en-GB" altLang="en-US" dirty="0">
                <a:sym typeface="Wingdings" panose="05000000000000000000" pitchFamily="2" charset="2"/>
              </a:rPr>
            </a:br>
            <a:r>
              <a:rPr lang="en-GB" altLang="en-US" dirty="0">
                <a:sym typeface="Wingdings" panose="05000000000000000000" pitchFamily="2" charset="2"/>
              </a:rPr>
              <a:t>are waves on a water surface.</a:t>
            </a:r>
          </a:p>
        </p:txBody>
      </p:sp>
      <p:sp>
        <p:nvSpPr>
          <p:cNvPr id="294923" name="Rectangle 11">
            <a:extLst>
              <a:ext uri="{FF2B5EF4-FFF2-40B4-BE49-F238E27FC236}">
                <a16:creationId xmlns:a16="http://schemas.microsoft.com/office/drawing/2014/main" id="{573B19D8-39B7-4247-8D4C-93AFC474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6" y="2569644"/>
            <a:ext cx="459210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In a transverse wave, the particles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move up and down</a:t>
            </a:r>
            <a:r>
              <a:rPr lang="en-GB" altLang="en-US" dirty="0">
                <a:sym typeface="Wingdings" panose="05000000000000000000" pitchFamily="2" charset="2"/>
              </a:rPr>
              <a:t>, so the direction of their movement is at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right angles</a:t>
            </a:r>
            <a:r>
              <a:rPr lang="en-GB" altLang="en-US" b="1" dirty="0"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to the direction of the wave. It is the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wave</a:t>
            </a:r>
            <a:r>
              <a:rPr lang="en-GB" altLang="en-US" dirty="0">
                <a:sym typeface="Wingdings" panose="05000000000000000000" pitchFamily="2" charset="2"/>
              </a:rPr>
              <a:t> that travels, not the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medium</a:t>
            </a:r>
            <a:r>
              <a:rPr lang="en-GB" altLang="en-US" dirty="0">
                <a:sym typeface="Wingdings" panose="05000000000000000000" pitchFamily="2" charset="2"/>
              </a:rPr>
              <a:t> the wave is moving through.</a:t>
            </a:r>
          </a:p>
        </p:txBody>
      </p:sp>
      <p:sp>
        <p:nvSpPr>
          <p:cNvPr id="294924" name="Rectangle 12">
            <a:extLst>
              <a:ext uri="{FF2B5EF4-FFF2-40B4-BE49-F238E27FC236}">
                <a16:creationId xmlns:a16="http://schemas.microsoft.com/office/drawing/2014/main" id="{E05EE32E-DBAF-49CF-85D4-F1F9B769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08952"/>
            <a:ext cx="8277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Think about the people standing up and down in the same place as the wave moves around the stadium.</a:t>
            </a:r>
          </a:p>
        </p:txBody>
      </p:sp>
      <p:sp>
        <p:nvSpPr>
          <p:cNvPr id="18439" name="Rectangle 121">
            <a:extLst>
              <a:ext uri="{FF2B5EF4-FFF2-40B4-BE49-F238E27FC236}">
                <a16:creationId xmlns:a16="http://schemas.microsoft.com/office/drawing/2014/main" id="{D6FC17E7-B8A9-4F02-8C91-48E3EAFC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transverse waves?</a:t>
            </a:r>
          </a:p>
        </p:txBody>
      </p:sp>
      <p:pic>
        <p:nvPicPr>
          <p:cNvPr id="18440" name="Picture 14" descr="Wave_properties_stadium">
            <a:extLst>
              <a:ext uri="{FF2B5EF4-FFF2-40B4-BE49-F238E27FC236}">
                <a16:creationId xmlns:a16="http://schemas.microsoft.com/office/drawing/2014/main" id="{49942401-A776-4A70-B714-9FFFCEA5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72" y="2248238"/>
            <a:ext cx="3027716" cy="300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21AED3-F4FE-4D1D-89F4-15F9192B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76331-0095-42B3-B3B3-67A18A56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/>
      <p:bldP spid="294923" grpId="0"/>
      <p:bldP spid="294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0F0C77-2A37-4231-9E3B-0631B4E8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784225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A water wave is an example of a </a:t>
            </a:r>
            <a:r>
              <a:rPr lang="en-GB" altLang="en-US" b="1">
                <a:solidFill>
                  <a:srgbClr val="286DA6"/>
                </a:solidFill>
                <a:sym typeface="Wingdings" panose="05000000000000000000" pitchFamily="2" charset="2"/>
              </a:rPr>
              <a:t>transverse</a:t>
            </a:r>
            <a:r>
              <a:rPr lang="en-GB" altLang="en-US">
                <a:sym typeface="Wingdings" panose="05000000000000000000" pitchFamily="2" charset="2"/>
              </a:rPr>
              <a:t> wave. </a:t>
            </a:r>
          </a:p>
        </p:txBody>
      </p:sp>
      <p:sp>
        <p:nvSpPr>
          <p:cNvPr id="294922" name="Rectangle 10">
            <a:extLst>
              <a:ext uri="{FF2B5EF4-FFF2-40B4-BE49-F238E27FC236}">
                <a16:creationId xmlns:a16="http://schemas.microsoft.com/office/drawing/2014/main" id="{89D3CC78-16F9-4B70-BC06-BF7E513E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308159"/>
            <a:ext cx="8482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As a water wave moves through water, particles in the </a:t>
            </a:r>
            <a:br>
              <a:rPr lang="en-GB" altLang="en-US">
                <a:sym typeface="Wingdings" panose="05000000000000000000" pitchFamily="2" charset="2"/>
              </a:rPr>
            </a:br>
            <a:r>
              <a:rPr lang="en-GB" altLang="en-US">
                <a:sym typeface="Wingdings" panose="05000000000000000000" pitchFamily="2" charset="2"/>
              </a:rPr>
              <a:t>water </a:t>
            </a:r>
            <a:r>
              <a:rPr lang="en-GB" altLang="en-US" b="1">
                <a:solidFill>
                  <a:srgbClr val="286DA6"/>
                </a:solidFill>
                <a:sym typeface="Wingdings" panose="05000000000000000000" pitchFamily="2" charset="2"/>
              </a:rPr>
              <a:t>move up and down</a:t>
            </a:r>
            <a:r>
              <a:rPr lang="en-GB" altLang="en-US">
                <a:sym typeface="Wingdings" panose="05000000000000000000" pitchFamily="2" charset="2"/>
              </a:rPr>
              <a:t>, at right angles to the direction </a:t>
            </a:r>
            <a:br>
              <a:rPr lang="en-GB" altLang="en-US">
                <a:sym typeface="Wingdings" panose="05000000000000000000" pitchFamily="2" charset="2"/>
              </a:rPr>
            </a:br>
            <a:r>
              <a:rPr lang="en-GB" altLang="en-US">
                <a:sym typeface="Wingdings" panose="05000000000000000000" pitchFamily="2" charset="2"/>
              </a:rPr>
              <a:t>of the wave. The particles </a:t>
            </a:r>
            <a:r>
              <a:rPr lang="en-GB" altLang="en-US" b="1">
                <a:solidFill>
                  <a:srgbClr val="286DA6"/>
                </a:solidFill>
                <a:sym typeface="Wingdings" panose="05000000000000000000" pitchFamily="2" charset="2"/>
              </a:rPr>
              <a:t>do not travel </a:t>
            </a:r>
            <a:r>
              <a:rPr lang="en-GB" altLang="en-US">
                <a:sym typeface="Wingdings" panose="05000000000000000000" pitchFamily="2" charset="2"/>
              </a:rPr>
              <a:t>with the wave, but move about a fixed position.</a:t>
            </a:r>
          </a:p>
        </p:txBody>
      </p:sp>
      <p:sp>
        <p:nvSpPr>
          <p:cNvPr id="294923" name="Rectangle 11">
            <a:extLst>
              <a:ext uri="{FF2B5EF4-FFF2-40B4-BE49-F238E27FC236}">
                <a16:creationId xmlns:a16="http://schemas.microsoft.com/office/drawing/2014/main" id="{709081C2-478B-4B7E-ADCB-B08E2C8A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938580"/>
            <a:ext cx="473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This can be shown by the </a:t>
            </a:r>
            <a:r>
              <a:rPr lang="en-GB" altLang="en-US" dirty="0" err="1">
                <a:sym typeface="Wingdings" panose="05000000000000000000" pitchFamily="2" charset="2"/>
              </a:rPr>
              <a:t>behavior</a:t>
            </a:r>
            <a:r>
              <a:rPr lang="en-GB" altLang="en-US" dirty="0">
                <a:sym typeface="Wingdings" panose="05000000000000000000" pitchFamily="2" charset="2"/>
              </a:rPr>
              <a:t> of a duck floating on </a:t>
            </a:r>
            <a:br>
              <a:rPr lang="en-GB" altLang="en-US" dirty="0">
                <a:sym typeface="Wingdings" panose="05000000000000000000" pitchFamily="2" charset="2"/>
              </a:rPr>
            </a:br>
            <a:r>
              <a:rPr lang="en-GB" altLang="en-US" dirty="0">
                <a:sym typeface="Wingdings" panose="05000000000000000000" pitchFamily="2" charset="2"/>
              </a:rPr>
              <a:t>a water surface. As a wave moves through the water below the duck, the water, and therefore the duck, moves up and down.</a:t>
            </a:r>
          </a:p>
        </p:txBody>
      </p:sp>
      <p:sp>
        <p:nvSpPr>
          <p:cNvPr id="294924" name="Rectangle 12">
            <a:extLst>
              <a:ext uri="{FF2B5EF4-FFF2-40B4-BE49-F238E27FC236}">
                <a16:creationId xmlns:a16="http://schemas.microsoft.com/office/drawing/2014/main" id="{EFABD599-7E5B-4318-8CE5-5649C49A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08776"/>
            <a:ext cx="474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The duck and the water do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not </a:t>
            </a:r>
            <a:r>
              <a:rPr lang="en-GB" altLang="en-US" dirty="0">
                <a:sym typeface="Wingdings" panose="05000000000000000000" pitchFamily="2" charset="2"/>
              </a:rPr>
              <a:t>travel; only the wave travels.</a:t>
            </a:r>
          </a:p>
        </p:txBody>
      </p:sp>
      <p:sp>
        <p:nvSpPr>
          <p:cNvPr id="19463" name="Rectangle 121">
            <a:extLst>
              <a:ext uri="{FF2B5EF4-FFF2-40B4-BE49-F238E27FC236}">
                <a16:creationId xmlns:a16="http://schemas.microsoft.com/office/drawing/2014/main" id="{2397BCE7-5060-4674-AF53-B87762E9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Transverse waves example</a:t>
            </a:r>
          </a:p>
        </p:txBody>
      </p:sp>
      <p:pic>
        <p:nvPicPr>
          <p:cNvPr id="9" name="Picture 8" descr="Duck_water_waves.png">
            <a:extLst>
              <a:ext uri="{FF2B5EF4-FFF2-40B4-BE49-F238E27FC236}">
                <a16:creationId xmlns:a16="http://schemas.microsoft.com/office/drawing/2014/main" id="{10A3AB60-88CC-47B2-9496-46C73B18B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127375"/>
            <a:ext cx="35718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C61111-0E60-4219-BD8A-56BDC07E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/>
      <p:bldP spid="294923" grpId="0"/>
      <p:bldP spid="2949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0">
            <a:extLst>
              <a:ext uri="{FF2B5EF4-FFF2-40B4-BE49-F238E27FC236}">
                <a16:creationId xmlns:a16="http://schemas.microsoft.com/office/drawing/2014/main" id="{EE3965A8-9052-4F95-9A36-AE64858A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358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A Slinky can be used to model transverse waves, by moving one end of the Slinky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up and down</a:t>
            </a:r>
            <a:r>
              <a:rPr lang="en-GB" altLang="en-US" dirty="0"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0483" name="Rectangle 52">
            <a:extLst>
              <a:ext uri="{FF2B5EF4-FFF2-40B4-BE49-F238E27FC236}">
                <a16:creationId xmlns:a16="http://schemas.microsoft.com/office/drawing/2014/main" id="{39D9DDED-8046-4644-B59A-D11CCB753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do transverse waves look like?</a:t>
            </a:r>
          </a:p>
        </p:txBody>
      </p:sp>
      <p:pic>
        <p:nvPicPr>
          <p:cNvPr id="66619" name="Picture 59" descr="PC14_gfx_slinky_transverse">
            <a:extLst>
              <a:ext uri="{FF2B5EF4-FFF2-40B4-BE49-F238E27FC236}">
                <a16:creationId xmlns:a16="http://schemas.microsoft.com/office/drawing/2014/main" id="{29684651-55A8-4040-8B38-7868ED4C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209800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22" name="Text Box 62">
            <a:extLst>
              <a:ext uri="{FF2B5EF4-FFF2-40B4-BE49-F238E27FC236}">
                <a16:creationId xmlns:a16="http://schemas.microsoft.com/office/drawing/2014/main" id="{B09ACC1F-7919-4FA2-B2E7-2C1D3E1A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552950"/>
            <a:ext cx="8535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The wave travels away from the source. The direction of the wave makes a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right angle</a:t>
            </a:r>
            <a:r>
              <a:rPr lang="en-GB" altLang="en-US" b="1" dirty="0"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with the movement of the source.</a:t>
            </a:r>
            <a:endParaRPr lang="en-GB" altLang="en-US" sz="1200" dirty="0">
              <a:sym typeface="Wingdings" panose="05000000000000000000" pitchFamily="2" charset="2"/>
            </a:endParaRPr>
          </a:p>
        </p:txBody>
      </p:sp>
      <p:sp>
        <p:nvSpPr>
          <p:cNvPr id="66623" name="AutoShape 63">
            <a:extLst>
              <a:ext uri="{FF2B5EF4-FFF2-40B4-BE49-F238E27FC236}">
                <a16:creationId xmlns:a16="http://schemas.microsoft.com/office/drawing/2014/main" id="{96947DD1-185E-4A9A-905B-B16B3ABF5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5861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6626" name="Text Box 66">
            <a:extLst>
              <a:ext uri="{FF2B5EF4-FFF2-40B4-BE49-F238E27FC236}">
                <a16:creationId xmlns:a16="http://schemas.microsoft.com/office/drawing/2014/main" id="{F164D866-5A20-4B5D-A12E-4DB75FF4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952625"/>
            <a:ext cx="2235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dirty="0"/>
              <a:t>source moves</a:t>
            </a:r>
          </a:p>
          <a:p>
            <a:pPr algn="ctr">
              <a:lnSpc>
                <a:spcPct val="85000"/>
              </a:lnSpc>
            </a:pPr>
            <a:r>
              <a:rPr lang="en-GB" altLang="en-US" dirty="0"/>
              <a:t>up and down</a:t>
            </a:r>
          </a:p>
        </p:txBody>
      </p:sp>
      <p:sp>
        <p:nvSpPr>
          <p:cNvPr id="66627" name="Text Box 67">
            <a:extLst>
              <a:ext uri="{FF2B5EF4-FFF2-40B4-BE49-F238E27FC236}">
                <a16:creationId xmlns:a16="http://schemas.microsoft.com/office/drawing/2014/main" id="{DACE8B7B-53A9-40FD-A835-802434FA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916363"/>
            <a:ext cx="26717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/>
              <a:t>direction of wave</a:t>
            </a:r>
          </a:p>
        </p:txBody>
      </p:sp>
      <p:sp>
        <p:nvSpPr>
          <p:cNvPr id="66630" name="Text Box 70">
            <a:extLst>
              <a:ext uri="{FF2B5EF4-FFF2-40B4-BE49-F238E27FC236}">
                <a16:creationId xmlns:a16="http://schemas.microsoft.com/office/drawing/2014/main" id="{D74AE21B-08FF-460D-AA3B-2B8C669BB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763713"/>
            <a:ext cx="20589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/>
              <a:t>coils vibrate</a:t>
            </a:r>
          </a:p>
          <a:p>
            <a:pPr algn="ctr">
              <a:lnSpc>
                <a:spcPct val="85000"/>
              </a:lnSpc>
            </a:pPr>
            <a:r>
              <a:rPr lang="en-GB" altLang="en-US"/>
              <a:t>up and down</a:t>
            </a:r>
          </a:p>
        </p:txBody>
      </p:sp>
      <p:sp>
        <p:nvSpPr>
          <p:cNvPr id="66641" name="Text Box 81">
            <a:extLst>
              <a:ext uri="{FF2B5EF4-FFF2-40B4-BE49-F238E27FC236}">
                <a16:creationId xmlns:a16="http://schemas.microsoft.com/office/drawing/2014/main" id="{1DCD3C7C-7A29-4B7B-A74F-CAEAEF5A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416727"/>
            <a:ext cx="8180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In a transverse wave, the coils do not travel horizontally</a:t>
            </a: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  <a:r>
              <a:rPr lang="en-GB" altLang="en-US" dirty="0">
                <a:sym typeface="Wingdings" panose="05000000000000000000" pitchFamily="2" charset="2"/>
              </a:rPr>
              <a:t>each coil of the Slinky just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vibrates up and down</a:t>
            </a:r>
            <a:r>
              <a:rPr lang="en-GB" altLang="en-US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Picture 15" descr="Tranverse_and_longitudinal_waves_6.1.png">
            <a:extLst>
              <a:ext uri="{FF2B5EF4-FFF2-40B4-BE49-F238E27FC236}">
                <a16:creationId xmlns:a16="http://schemas.microsoft.com/office/drawing/2014/main" id="{548F7EC9-038A-4BCC-95C5-093BB1E2E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609725"/>
            <a:ext cx="3413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Tranverse_and_longitudinal_waves_6.1.png">
            <a:extLst>
              <a:ext uri="{FF2B5EF4-FFF2-40B4-BE49-F238E27FC236}">
                <a16:creationId xmlns:a16="http://schemas.microsoft.com/office/drawing/2014/main" id="{CA1FB500-F02D-4FFC-AEB9-66A7B8462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684338"/>
            <a:ext cx="3429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ranverse_and_longitudinal_waves_6.2.png">
            <a:extLst>
              <a:ext uri="{FF2B5EF4-FFF2-40B4-BE49-F238E27FC236}">
                <a16:creationId xmlns:a16="http://schemas.microsoft.com/office/drawing/2014/main" id="{3160F87D-3BCC-4EF1-9C9D-8498BE410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502025"/>
            <a:ext cx="3413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ranverse_and_longitudinal_waves_6.2.png">
            <a:extLst>
              <a:ext uri="{FF2B5EF4-FFF2-40B4-BE49-F238E27FC236}">
                <a16:creationId xmlns:a16="http://schemas.microsoft.com/office/drawing/2014/main" id="{FDF8DE8C-CA68-45F1-B98C-2BDAB32A7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654425"/>
            <a:ext cx="3429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D2F4F4-64A4-4B9E-A0F0-121E9EA0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9335AE-984B-421E-A819-9D928FEA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2" grpId="0"/>
      <p:bldP spid="66623" grpId="0" animBg="1"/>
      <p:bldP spid="66626" grpId="0"/>
      <p:bldP spid="66630" grpId="0"/>
      <p:bldP spid="666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58BFCD6C-55EB-478D-BDBC-DCC0226A2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Simulation of a transverse wave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E36DA5-6F8A-41CC-88C2-2A993C9E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087E34D7-57E3-4C97-926A-D500D5BA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0C82B628-C7F8-48C0-B330-B8ED8DDF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453DFAD-95D1-4CD9-8931-50667F5A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15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94D3F4AE-E59D-4C6A-9E75-0D4293B6ED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52B6E55-D5E6-4EDD-B918-4828D3E2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3" y="776706"/>
            <a:ext cx="8566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Sound travels as waves made by vibrating air particles.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27D8F-AEC2-4EE0-8AD0-4BA73BE06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longitudinal waves?</a:t>
            </a:r>
          </a:p>
        </p:txBody>
      </p:sp>
      <p:sp>
        <p:nvSpPr>
          <p:cNvPr id="24582" name="Rectangle 10">
            <a:extLst>
              <a:ext uri="{FF2B5EF4-FFF2-40B4-BE49-F238E27FC236}">
                <a16:creationId xmlns:a16="http://schemas.microsoft.com/office/drawing/2014/main" id="{0E3B1EB7-7FE4-4791-8FAC-C457DB5C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3" y="1460299"/>
            <a:ext cx="8566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Sound waves are an example of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longitudinal waves</a:t>
            </a:r>
            <a:r>
              <a:rPr lang="en-GB" altLang="en-US" dirty="0"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92875" name="Rectangle 11">
            <a:extLst>
              <a:ext uri="{FF2B5EF4-FFF2-40B4-BE49-F238E27FC236}">
                <a16:creationId xmlns:a16="http://schemas.microsoft.com/office/drawing/2014/main" id="{57FBDD8E-B33A-4E68-8F0A-09129576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3" y="2143892"/>
            <a:ext cx="85664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" panose="05000000000000000000" pitchFamily="2" charset="2"/>
              </a:rPr>
              <a:t>In a longitudinal wave, the particles vibrate back and forth, so the direction of their movement is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parallel</a:t>
            </a:r>
            <a:r>
              <a:rPr lang="en-GB" altLang="en-US" dirty="0">
                <a:sym typeface="Wingdings" panose="05000000000000000000" pitchFamily="2" charset="2"/>
              </a:rPr>
              <a:t> to the direction of the wave.</a:t>
            </a:r>
          </a:p>
        </p:txBody>
      </p:sp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5D5979-AD2C-4352-B957-20DD356F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156493-4A98-4EC9-B8E0-BD89C2012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3" y="3448496"/>
            <a:ext cx="8378455" cy="2785420"/>
          </a:xfrm>
          <a:prstGeom prst="rect">
            <a:avLst/>
          </a:prstGeom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FC3DC920-7B68-434F-9F9B-5202D41A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928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4507E0E-23C9-471F-8DB7-DE643987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do longitudinal waves look like?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C50A4C3-270B-4060-BF47-9FCE3243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410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ym typeface="Wingdings" panose="05000000000000000000" pitchFamily="2" charset="2"/>
              </a:rPr>
              <a:t>A Slinky can be used to model longitudinal waves, by moving one end of the Slinky </a:t>
            </a:r>
            <a:r>
              <a:rPr lang="en-GB" altLang="en-US" b="1">
                <a:solidFill>
                  <a:srgbClr val="286DA6"/>
                </a:solidFill>
                <a:sym typeface="Wingdings" panose="05000000000000000000" pitchFamily="2" charset="2"/>
              </a:rPr>
              <a:t>left and right</a:t>
            </a:r>
            <a:r>
              <a:rPr lang="en-GB" altLang="en-US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id="{4F6E205A-2424-4878-8478-5CFD9C9C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533900"/>
            <a:ext cx="8345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The wave travels away from the source.</a:t>
            </a: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The direction of the wave is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parallel</a:t>
            </a:r>
            <a:r>
              <a:rPr lang="en-GB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to the movement of the source.</a:t>
            </a:r>
            <a:endParaRPr lang="en-GB" altLang="en-US" sz="1200" dirty="0">
              <a:sym typeface="Wingdings" panose="05000000000000000000" pitchFamily="2" charset="2"/>
            </a:endParaRPr>
          </a:p>
        </p:txBody>
      </p:sp>
      <p:pic>
        <p:nvPicPr>
          <p:cNvPr id="306181" name="Picture 5" descr="PC14_gfx_slinky_longitudinal">
            <a:extLst>
              <a:ext uri="{FF2B5EF4-FFF2-40B4-BE49-F238E27FC236}">
                <a16:creationId xmlns:a16="http://schemas.microsoft.com/office/drawing/2014/main" id="{D0DAD9E7-A612-4D6A-A791-00FF32B9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47900"/>
            <a:ext cx="76977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9EDD5D78-34DB-4594-84FC-AAD62DA0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1325"/>
            <a:ext cx="2235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dirty="0"/>
              <a:t>source moves</a:t>
            </a:r>
          </a:p>
          <a:p>
            <a:pPr algn="ctr">
              <a:lnSpc>
                <a:spcPct val="85000"/>
              </a:lnSpc>
            </a:pPr>
            <a:r>
              <a:rPr lang="en-GB" altLang="en-US" dirty="0"/>
              <a:t>left and right</a:t>
            </a:r>
          </a:p>
        </p:txBody>
      </p:sp>
      <p:sp>
        <p:nvSpPr>
          <p:cNvPr id="306185" name="Text Box 9">
            <a:extLst>
              <a:ext uri="{FF2B5EF4-FFF2-40B4-BE49-F238E27FC236}">
                <a16:creationId xmlns:a16="http://schemas.microsoft.com/office/drawing/2014/main" id="{E9660858-DB8D-45AA-A105-57636F96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1711325"/>
            <a:ext cx="2027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/>
              <a:t>coils vibrate</a:t>
            </a:r>
          </a:p>
          <a:p>
            <a:pPr algn="ctr">
              <a:lnSpc>
                <a:spcPct val="85000"/>
              </a:lnSpc>
            </a:pPr>
            <a:r>
              <a:rPr lang="en-GB" altLang="en-US"/>
              <a:t>left and right</a:t>
            </a:r>
          </a:p>
        </p:txBody>
      </p:sp>
      <p:sp>
        <p:nvSpPr>
          <p:cNvPr id="306192" name="AutoShape 16">
            <a:extLst>
              <a:ext uri="{FF2B5EF4-FFF2-40B4-BE49-F238E27FC236}">
                <a16:creationId xmlns:a16="http://schemas.microsoft.com/office/drawing/2014/main" id="{53EA9480-C2FD-4DEF-80D0-F8AE62EF2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5861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06193" name="Text Box 17">
            <a:extLst>
              <a:ext uri="{FF2B5EF4-FFF2-40B4-BE49-F238E27FC236}">
                <a16:creationId xmlns:a16="http://schemas.microsoft.com/office/drawing/2014/main" id="{282B6BCC-05A1-4BA5-BE4A-F2E94CBE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916363"/>
            <a:ext cx="26717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/>
              <a:t>direction of wave</a:t>
            </a:r>
          </a:p>
        </p:txBody>
      </p:sp>
      <p:sp>
        <p:nvSpPr>
          <p:cNvPr id="306194" name="Text Box 18">
            <a:extLst>
              <a:ext uri="{FF2B5EF4-FFF2-40B4-BE49-F238E27FC236}">
                <a16:creationId xmlns:a16="http://schemas.microsoft.com/office/drawing/2014/main" id="{E4513882-6DF3-481B-8D45-93BD8BA4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445125"/>
            <a:ext cx="794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Wingdings" panose="05000000000000000000" pitchFamily="2" charset="2"/>
              </a:rPr>
              <a:t>In a longitudinal wave, the coils do not travel horizontally;</a:t>
            </a: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each coil of the Slinky just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vibrates left and right</a:t>
            </a:r>
            <a:r>
              <a:rPr lang="en-GB" altLang="en-US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Picture 15" descr="Tranverse_and_longitudinal_waves_10.1.png">
            <a:extLst>
              <a:ext uri="{FF2B5EF4-FFF2-40B4-BE49-F238E27FC236}">
                <a16:creationId xmlns:a16="http://schemas.microsoft.com/office/drawing/2014/main" id="{04856AC4-E073-4369-88E0-BB0B9E06B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338388"/>
            <a:ext cx="9572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Tranverse_and_longitudinal_waves_10.2.png">
            <a:extLst>
              <a:ext uri="{FF2B5EF4-FFF2-40B4-BE49-F238E27FC236}">
                <a16:creationId xmlns:a16="http://schemas.microsoft.com/office/drawing/2014/main" id="{BDD780FF-4990-4D49-988E-3B30D5289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359025"/>
            <a:ext cx="9572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ranverse_and_longitudinal_waves_10.1.png">
            <a:extLst>
              <a:ext uri="{FF2B5EF4-FFF2-40B4-BE49-F238E27FC236}">
                <a16:creationId xmlns:a16="http://schemas.microsoft.com/office/drawing/2014/main" id="{738703F2-D152-46D0-AF44-F5A8B835E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359025"/>
            <a:ext cx="9556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ranverse_and_longitudinal_waves_10.2.png">
            <a:extLst>
              <a:ext uri="{FF2B5EF4-FFF2-40B4-BE49-F238E27FC236}">
                <a16:creationId xmlns:a16="http://schemas.microsoft.com/office/drawing/2014/main" id="{77254AD2-C042-434F-8336-83CC7966C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338388"/>
            <a:ext cx="9572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A1637C-7896-4D02-AD59-4EF71A9A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6C2DD2-E914-4068-859E-BC2A1041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4" grpId="0"/>
      <p:bldP spid="306185" grpId="0"/>
      <p:bldP spid="306192" grpId="0" animBg="1"/>
      <p:bldP spid="306193" grpId="0"/>
      <p:bldP spid="306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14286</TotalTime>
  <Words>913</Words>
  <Application>Microsoft Office PowerPoint</Application>
  <PresentationFormat>On-screen Show (4:3)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 2</vt:lpstr>
      <vt:lpstr>1_Default Design</vt:lpstr>
      <vt:lpstr>7_Default Design</vt:lpstr>
      <vt:lpstr>Transverse and Longitudinal Waves</vt:lpstr>
      <vt:lpstr>Information</vt:lpstr>
      <vt:lpstr>What is a wave?</vt:lpstr>
      <vt:lpstr>What are transverse waves?</vt:lpstr>
      <vt:lpstr>Transverse waves example</vt:lpstr>
      <vt:lpstr>What do transverse waves look like?</vt:lpstr>
      <vt:lpstr>Simulation of a transverse wave</vt:lpstr>
      <vt:lpstr>What are longitudinal waves?</vt:lpstr>
      <vt:lpstr>What do longitudinal waves look like?</vt:lpstr>
      <vt:lpstr>What are the parts of a longitudinal wave?</vt:lpstr>
      <vt:lpstr>Simulation of a longitudinal wave</vt:lpstr>
      <vt:lpstr>Transverse or longitudinal waves?</vt:lpstr>
      <vt:lpstr>Transverse and longitudinal waves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and Longitudinal Waves</dc:title>
  <dc:subject>Boardworks High School Physical Science</dc:subject>
  <dc:creator>Boardworks</dc:creator>
  <cp:lastModifiedBy>Tim Crilly</cp:lastModifiedBy>
  <cp:revision>533</cp:revision>
  <dcterms:created xsi:type="dcterms:W3CDTF">2003-10-06T13:07:42Z</dcterms:created>
  <dcterms:modified xsi:type="dcterms:W3CDTF">2019-01-31T15:32:03Z</dcterms:modified>
</cp:coreProperties>
</file>