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activeX/activeX4.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ctiveX/activeX5.xml" ContentType="application/vnd.ms-office.activeX+xml"/>
  <Override PartName="/ppt/notesSlides/notesSlide11.xml" ContentType="application/vnd.openxmlformats-officedocument.presentationml.notesSlide+xml"/>
  <Override PartName="/ppt/activeX/activeX6.xml" ContentType="application/vnd.ms-office.activeX+xml"/>
  <Override PartName="/ppt/notesSlides/notesSlide12.xml" ContentType="application/vnd.openxmlformats-officedocument.presentationml.notesSlide+xml"/>
  <Override PartName="/ppt/activeX/activeX7.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8.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9.xml" ContentType="application/vnd.ms-office.activeX+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47" r:id="rId1"/>
    <p:sldMasterId id="2147485162" r:id="rId2"/>
  </p:sldMasterIdLst>
  <p:notesMasterIdLst>
    <p:notesMasterId r:id="rId22"/>
  </p:notesMasterIdLst>
  <p:handoutMasterIdLst>
    <p:handoutMasterId r:id="rId23"/>
  </p:handoutMasterIdLst>
  <p:sldIdLst>
    <p:sldId id="430" r:id="rId3"/>
    <p:sldId id="519" r:id="rId4"/>
    <p:sldId id="484" r:id="rId5"/>
    <p:sldId id="486" r:id="rId6"/>
    <p:sldId id="487" r:id="rId7"/>
    <p:sldId id="488" r:id="rId8"/>
    <p:sldId id="489" r:id="rId9"/>
    <p:sldId id="490" r:id="rId10"/>
    <p:sldId id="491" r:id="rId11"/>
    <p:sldId id="493" r:id="rId12"/>
    <p:sldId id="494" r:id="rId13"/>
    <p:sldId id="495" r:id="rId14"/>
    <p:sldId id="499" r:id="rId15"/>
    <p:sldId id="500" r:id="rId16"/>
    <p:sldId id="498" r:id="rId17"/>
    <p:sldId id="502" r:id="rId18"/>
    <p:sldId id="482" r:id="rId19"/>
    <p:sldId id="513" r:id="rId20"/>
    <p:sldId id="518" r:id="rId21"/>
  </p:sldIdLst>
  <p:sldSz cx="9144000" cy="6858000" type="screen4x3"/>
  <p:notesSz cx="6858000" cy="9296400"/>
  <p:embeddedFontLst>
    <p:embeddedFont>
      <p:font typeface="Wingdings 2" panose="05020102010507070707" pitchFamily="18" charset="2"/>
      <p:regular r:id="rId24"/>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8">
          <p15:clr>
            <a:srgbClr val="A4A3A4"/>
          </p15:clr>
        </p15:guide>
        <p15:guide id="2" orient="horz" pos="3876">
          <p15:clr>
            <a:srgbClr val="A4A3A4"/>
          </p15:clr>
        </p15:guide>
        <p15:guide id="3" pos="5375">
          <p15:clr>
            <a:srgbClr val="A4A3A4"/>
          </p15:clr>
        </p15:guide>
        <p15:guide id="4" pos="2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286DA6"/>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08" autoAdjust="0"/>
  </p:normalViewPr>
  <p:slideViewPr>
    <p:cSldViewPr snapToGrid="0">
      <p:cViewPr>
        <p:scale>
          <a:sx n="85" d="100"/>
          <a:sy n="85" d="100"/>
        </p:scale>
        <p:origin x="618" y="162"/>
      </p:cViewPr>
      <p:guideLst>
        <p:guide orient="horz" pos="498"/>
        <p:guide orient="horz" pos="3876"/>
        <p:guide pos="5375"/>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9485D88-492C-485D-B146-78C37349356F}"/>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766910F-AED4-4FED-B657-CC026988F43A}" type="slidenum">
              <a:rPr lang="en-GB" altLang="en-US"/>
              <a:pPr/>
              <a:t>‹#›</a:t>
            </a:fld>
            <a:endParaRPr lang="en-GB" altLang="en-US"/>
          </a:p>
        </p:txBody>
      </p:sp>
      <p:sp>
        <p:nvSpPr>
          <p:cNvPr id="5" name="Rectangle 7">
            <a:extLst>
              <a:ext uri="{FF2B5EF4-FFF2-40B4-BE49-F238E27FC236}">
                <a16:creationId xmlns:a16="http://schemas.microsoft.com/office/drawing/2014/main" id="{D8D03808-FF47-4427-8864-4EBCB6610CD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7DC1D781-C97E-498C-B1A9-B4908FA726C5}"/>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15335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A34B3B46-4BC5-4750-BCB1-2EE3DBF4838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90D51A7-F22A-4FAA-BFD6-E215E994D24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263B6C0-53ED-40D8-AFFC-275EC04ABFC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0C22439-4B9C-466E-9681-773D2A75665C}" type="slidenum">
              <a:rPr lang="en-US" altLang="en-US"/>
              <a:pPr/>
              <a:t>‹#›</a:t>
            </a:fld>
            <a:endParaRPr lang="en-US" altLang="en-US" dirty="0"/>
          </a:p>
        </p:txBody>
      </p:sp>
      <p:sp>
        <p:nvSpPr>
          <p:cNvPr id="7" name="Rectangle 9">
            <a:extLst>
              <a:ext uri="{FF2B5EF4-FFF2-40B4-BE49-F238E27FC236}">
                <a16:creationId xmlns:a16="http://schemas.microsoft.com/office/drawing/2014/main" id="{739B74F8-99BB-4C58-810D-E2D6A935F4A3}"/>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EA473C25-1BE9-44FA-9B67-81650A8F7F6B}"/>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83498446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CAEE9275-35FE-4329-8E22-2E909D73596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DC10272-AB10-4D6F-B47A-201DE72468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1DCC085-06E9-4A85-8384-61E0B080803D}"/>
              </a:ext>
            </a:extLst>
          </p:cNvPr>
          <p:cNvSpPr>
            <a:spLocks noGrp="1"/>
          </p:cNvSpPr>
          <p:nvPr>
            <p:ph type="sldNum" sz="quarter" idx="10"/>
          </p:nvPr>
        </p:nvSpPr>
        <p:spPr/>
        <p:txBody>
          <a:bodyPr/>
          <a:lstStyle/>
          <a:p>
            <a:fld id="{A0C22439-4B9C-466E-9681-773D2A75665C}"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FCE59049-C401-4ACA-9BFA-8B32E39594CD}"/>
              </a:ext>
            </a:extLst>
          </p:cNvPr>
          <p:cNvSpPr>
            <a:spLocks noGrp="1" noRot="1" noChangeAspect="1" noChangeArrowheads="1" noTextEdit="1"/>
          </p:cNvSpPr>
          <p:nvPr>
            <p:ph type="sldImg"/>
          </p:nvPr>
        </p:nvSpPr>
        <p:spPr>
          <a:ln/>
        </p:spPr>
      </p:sp>
      <p:sp>
        <p:nvSpPr>
          <p:cNvPr id="45061" name="Rectangle 3">
            <a:extLst>
              <a:ext uri="{FF2B5EF4-FFF2-40B4-BE49-F238E27FC236}">
                <a16:creationId xmlns:a16="http://schemas.microsoft.com/office/drawing/2014/main" id="{63B05A47-13EE-4991-8911-36F59F52F7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3573ED8-8329-40D7-AEA2-986CE89EF1C4}"/>
              </a:ext>
            </a:extLst>
          </p:cNvPr>
          <p:cNvSpPr>
            <a:spLocks noGrp="1"/>
          </p:cNvSpPr>
          <p:nvPr>
            <p:ph type="sldNum" sz="quarter" idx="10"/>
          </p:nvPr>
        </p:nvSpPr>
        <p:spPr/>
        <p:txBody>
          <a:bodyPr/>
          <a:lstStyle/>
          <a:p>
            <a:fld id="{A0C22439-4B9C-466E-9681-773D2A75665C}" type="slidenum">
              <a:rPr lang="en-US" altLang="en-US" smtClean="0"/>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DB527076-E607-43DD-A884-2DF9CE3825D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9833F74B-4E57-469D-A68B-9AD5BAB5E8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Press on the labels to learn more about slip rings, brushes and the coil. The induced current changes direction with every half turn of the coil in the magnetic field. This is alternating current.</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EEF8A8E7-0AED-48D4-8D56-04321C90E54C}"/>
              </a:ext>
            </a:extLst>
          </p:cNvPr>
          <p:cNvSpPr>
            <a:spLocks noGrp="1"/>
          </p:cNvSpPr>
          <p:nvPr>
            <p:ph type="sldNum" sz="quarter" idx="10"/>
          </p:nvPr>
        </p:nvSpPr>
        <p:spPr/>
        <p:txBody>
          <a:bodyPr/>
          <a:lstStyle/>
          <a:p>
            <a:fld id="{A0C22439-4B9C-466E-9681-773D2A75665C}" type="slidenum">
              <a:rPr lang="en-US" altLang="en-US" smtClean="0"/>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2B929518-0DC4-46CD-BEEC-63436A840541}"/>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3089AEF8-ECA6-418F-80BD-96FCA5B8A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simulation takes the concepts from the previous slide to create an animated generator simulation. The current, forces and magnetic field can be toggled on and off to aid visualization and understanding.</a:t>
            </a:r>
          </a:p>
        </p:txBody>
      </p:sp>
      <p:sp>
        <p:nvSpPr>
          <p:cNvPr id="2" name="Slide Number Placeholder 1">
            <a:extLst>
              <a:ext uri="{FF2B5EF4-FFF2-40B4-BE49-F238E27FC236}">
                <a16:creationId xmlns:a16="http://schemas.microsoft.com/office/drawing/2014/main" id="{39462F66-F6CC-4C34-BFCB-F8B829F3003F}"/>
              </a:ext>
            </a:extLst>
          </p:cNvPr>
          <p:cNvSpPr>
            <a:spLocks noGrp="1"/>
          </p:cNvSpPr>
          <p:nvPr>
            <p:ph type="sldNum" sz="quarter" idx="10"/>
          </p:nvPr>
        </p:nvSpPr>
        <p:spPr/>
        <p:txBody>
          <a:bodyPr/>
          <a:lstStyle/>
          <a:p>
            <a:fld id="{A0C22439-4B9C-466E-9681-773D2A75665C}" type="slidenum">
              <a:rPr lang="en-US" altLang="en-US" smtClean="0"/>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60F16373-FE63-42D6-9E25-08426117AB92}"/>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96DA603C-93BC-488F-A795-43EA57374B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CBF6D91B-92DF-4684-B02E-782025055DEE}"/>
              </a:ext>
            </a:extLst>
          </p:cNvPr>
          <p:cNvSpPr>
            <a:spLocks noGrp="1"/>
          </p:cNvSpPr>
          <p:nvPr>
            <p:ph type="sldNum" sz="quarter" idx="10"/>
          </p:nvPr>
        </p:nvSpPr>
        <p:spPr/>
        <p:txBody>
          <a:bodyPr/>
          <a:lstStyle/>
          <a:p>
            <a:fld id="{A0C22439-4B9C-466E-9681-773D2A75665C}" type="slidenum">
              <a:rPr lang="en-US" altLang="en-US" smtClean="0"/>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956C4697-C630-437A-85FA-7ECE4CA611F7}"/>
              </a:ext>
            </a:extLst>
          </p:cNvPr>
          <p:cNvSpPr>
            <a:spLocks noGrp="1" noRot="1" noChangeAspect="1" noChangeArrowheads="1" noTextEdit="1"/>
          </p:cNvSpPr>
          <p:nvPr>
            <p:ph type="sldImg"/>
          </p:nvPr>
        </p:nvSpPr>
        <p:spPr>
          <a:ln/>
        </p:spPr>
      </p:sp>
      <p:sp>
        <p:nvSpPr>
          <p:cNvPr id="49157" name="Rectangle 3">
            <a:extLst>
              <a:ext uri="{FF2B5EF4-FFF2-40B4-BE49-F238E27FC236}">
                <a16:creationId xmlns:a16="http://schemas.microsoft.com/office/drawing/2014/main" id="{8DCC9812-0491-441A-8A68-8A8810D6C5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459D9D-A1FF-4969-943A-A55048F37148}"/>
              </a:ext>
            </a:extLst>
          </p:cNvPr>
          <p:cNvSpPr>
            <a:spLocks noGrp="1"/>
          </p:cNvSpPr>
          <p:nvPr>
            <p:ph type="sldNum" sz="quarter" idx="10"/>
          </p:nvPr>
        </p:nvSpPr>
        <p:spPr/>
        <p:txBody>
          <a:bodyPr/>
          <a:lstStyle/>
          <a:p>
            <a:fld id="{A0C22439-4B9C-466E-9681-773D2A75665C}"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2DB4E98A-16F9-4347-8467-D6C2E1639CC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AADF9CCD-29AD-4FF1-8431-9867B864D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96D9285-224D-4774-9F16-F364A6086C11}"/>
              </a:ext>
            </a:extLst>
          </p:cNvPr>
          <p:cNvSpPr>
            <a:spLocks noGrp="1"/>
          </p:cNvSpPr>
          <p:nvPr>
            <p:ph type="sldNum" sz="quarter" idx="10"/>
          </p:nvPr>
        </p:nvSpPr>
        <p:spPr/>
        <p:txBody>
          <a:bodyPr/>
          <a:lstStyle/>
          <a:p>
            <a:fld id="{A0C22439-4B9C-466E-9681-773D2A75665C}" type="slidenum">
              <a:rPr lang="en-US" altLang="en-US" smtClean="0"/>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a:extLst>
              <a:ext uri="{FF2B5EF4-FFF2-40B4-BE49-F238E27FC236}">
                <a16:creationId xmlns:a16="http://schemas.microsoft.com/office/drawing/2014/main" id="{7BDF127F-A827-40D6-BAFA-C4475C42292F}"/>
              </a:ext>
            </a:extLst>
          </p:cNvPr>
          <p:cNvSpPr>
            <a:spLocks noGrp="1" noRot="1" noChangeAspect="1" noChangeArrowheads="1" noTextEdit="1"/>
          </p:cNvSpPr>
          <p:nvPr>
            <p:ph type="sldImg"/>
          </p:nvPr>
        </p:nvSpPr>
        <p:spPr>
          <a:ln/>
        </p:spPr>
      </p:sp>
      <p:sp>
        <p:nvSpPr>
          <p:cNvPr id="52229" name="Rectangle 3">
            <a:extLst>
              <a:ext uri="{FF2B5EF4-FFF2-40B4-BE49-F238E27FC236}">
                <a16:creationId xmlns:a16="http://schemas.microsoft.com/office/drawing/2014/main" id="{2D5C2D36-3BED-4874-95D0-A4947655D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virtual experiment uses an oscilloscope connected to a power supply to enable students’ to compare AC and DC. It could be used to remind students about alternating and direct current. The current can be switched between alternating current and direct current. The dials can be used to alter the voltage and frequency. It should be highlighted that altering the frequency has no effect on the DC current. The static/dynamic button allows the wave to appear stationary (static) or move across the oscilloscope screen (dynamic).</a:t>
            </a:r>
          </a:p>
        </p:txBody>
      </p:sp>
      <p:sp>
        <p:nvSpPr>
          <p:cNvPr id="2" name="Slide Number Placeholder 1">
            <a:extLst>
              <a:ext uri="{FF2B5EF4-FFF2-40B4-BE49-F238E27FC236}">
                <a16:creationId xmlns:a16="http://schemas.microsoft.com/office/drawing/2014/main" id="{FADF5F54-EEC8-4411-A7B8-B71B424E5E66}"/>
              </a:ext>
            </a:extLst>
          </p:cNvPr>
          <p:cNvSpPr>
            <a:spLocks noGrp="1"/>
          </p:cNvSpPr>
          <p:nvPr>
            <p:ph type="sldNum" sz="quarter" idx="10"/>
          </p:nvPr>
        </p:nvSpPr>
        <p:spPr/>
        <p:txBody>
          <a:bodyPr/>
          <a:lstStyle/>
          <a:p>
            <a:fld id="{A0C22439-4B9C-466E-9681-773D2A75665C}" type="slidenum">
              <a:rPr lang="en-US" altLang="en-US" smtClean="0"/>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F4035B9-07B6-41C5-8658-1C7F87B2421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CB724591-7B5F-428D-979F-D428F0A9A4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6AE72E19-4B69-4B4B-840F-1F53359A4944}"/>
              </a:ext>
            </a:extLst>
          </p:cNvPr>
          <p:cNvSpPr>
            <a:spLocks noGrp="1"/>
          </p:cNvSpPr>
          <p:nvPr>
            <p:ph type="sldNum" sz="quarter" idx="10"/>
          </p:nvPr>
        </p:nvSpPr>
        <p:spPr/>
        <p:txBody>
          <a:bodyPr/>
          <a:lstStyle/>
          <a:p>
            <a:fld id="{A0C22439-4B9C-466E-9681-773D2A75665C}" type="slidenum">
              <a:rPr lang="en-US" altLang="en-US" smtClean="0"/>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ED2922F-7B1E-41D5-80E6-A6D02E567A50}"/>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E5C45000-1F67-4B84-B512-ED3A6C530A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2FCBAD0-D80C-46AE-89CB-3A2A0322B5EB}"/>
              </a:ext>
            </a:extLst>
          </p:cNvPr>
          <p:cNvSpPr>
            <a:spLocks noGrp="1"/>
          </p:cNvSpPr>
          <p:nvPr>
            <p:ph type="sldNum" sz="quarter" idx="10"/>
          </p:nvPr>
        </p:nvSpPr>
        <p:spPr/>
        <p:txBody>
          <a:bodyPr/>
          <a:lstStyle/>
          <a:p>
            <a:fld id="{A0C22439-4B9C-466E-9681-773D2A75665C}" type="slidenum">
              <a:rPr lang="en-US" altLang="en-US" smtClean="0"/>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712A2F8-BCF5-4BD3-8056-1687FD233A73}"/>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35BC9CB7-1366-44CA-A31A-6DB512A63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multiple-choice quiz could be used as a summary activity to assess students’ understanding of generators. The questions can be skipped through without answering by pressing “next.”</a:t>
            </a:r>
          </a:p>
        </p:txBody>
      </p:sp>
      <p:sp>
        <p:nvSpPr>
          <p:cNvPr id="2" name="Slide Number Placeholder 1">
            <a:extLst>
              <a:ext uri="{FF2B5EF4-FFF2-40B4-BE49-F238E27FC236}">
                <a16:creationId xmlns:a16="http://schemas.microsoft.com/office/drawing/2014/main" id="{F6805715-8B1D-46B1-B312-F3392EC9098E}"/>
              </a:ext>
            </a:extLst>
          </p:cNvPr>
          <p:cNvSpPr>
            <a:spLocks noGrp="1"/>
          </p:cNvSpPr>
          <p:nvPr>
            <p:ph type="sldNum" sz="quarter" idx="10"/>
          </p:nvPr>
        </p:nvSpPr>
        <p:spPr/>
        <p:txBody>
          <a:bodyPr/>
          <a:lstStyle/>
          <a:p>
            <a:fld id="{A0C22439-4B9C-466E-9681-773D2A75665C}" type="slidenum">
              <a:rPr lang="en-US" altLang="en-US" smtClean="0"/>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548E066D-8CA1-4B9E-80D8-8321D48809EB}"/>
              </a:ext>
            </a:extLst>
          </p:cNvPr>
          <p:cNvSpPr>
            <a:spLocks noGrp="1"/>
          </p:cNvSpPr>
          <p:nvPr>
            <p:ph type="sldNum" sz="quarter" idx="10"/>
          </p:nvPr>
        </p:nvSpPr>
        <p:spPr/>
        <p:txBody>
          <a:bodyPr/>
          <a:lstStyle/>
          <a:p>
            <a:fld id="{A0C22439-4B9C-466E-9681-773D2A75665C}" type="slidenum">
              <a:rPr lang="en-US" altLang="en-US" smtClean="0"/>
              <a:pPr/>
              <a:t>2</a:t>
            </a:fld>
            <a:endParaRPr lang="en-US" altLang="en-US" dirty="0"/>
          </a:p>
        </p:txBody>
      </p:sp>
    </p:spTree>
    <p:extLst>
      <p:ext uri="{BB962C8B-B14F-4D97-AF65-F5344CB8AC3E}">
        <p14:creationId xmlns:p14="http://schemas.microsoft.com/office/powerpoint/2010/main" val="365192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37069CF6-A6A8-40EA-B984-DB5076C5BB67}"/>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D9B6CB2C-7971-460E-8CC0-000EEC9275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virtual experiment can be used as an introduction to electromagnetic induction or as a summary exercise.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The Generator Effect</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77C5E7F2-4705-475F-95ED-25B25FC88570}"/>
              </a:ext>
            </a:extLst>
          </p:cNvPr>
          <p:cNvSpPr>
            <a:spLocks noGrp="1"/>
          </p:cNvSpPr>
          <p:nvPr>
            <p:ph type="sldNum" sz="quarter" idx="10"/>
          </p:nvPr>
        </p:nvSpPr>
        <p:spPr/>
        <p:txBody>
          <a:bodyPr/>
          <a:lstStyle/>
          <a:p>
            <a:fld id="{A0C22439-4B9C-466E-9681-773D2A75665C}" type="slidenum">
              <a:rPr lang="en-US" altLang="en-US" smtClean="0"/>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0DD822E7-7D73-43F4-BD89-2A1C18C6D353}"/>
              </a:ext>
            </a:extLst>
          </p:cNvPr>
          <p:cNvSpPr>
            <a:spLocks noGrp="1" noRot="1" noChangeAspect="1" noChangeArrowheads="1" noTextEdit="1"/>
          </p:cNvSpPr>
          <p:nvPr>
            <p:ph type="sldImg"/>
          </p:nvPr>
        </p:nvSpPr>
        <p:spPr>
          <a:ln/>
        </p:spPr>
      </p:sp>
      <p:sp>
        <p:nvSpPr>
          <p:cNvPr id="37893" name="Rectangle 4">
            <a:extLst>
              <a:ext uri="{FF2B5EF4-FFF2-40B4-BE49-F238E27FC236}">
                <a16:creationId xmlns:a16="http://schemas.microsoft.com/office/drawing/2014/main" id="{C9CCDE47-56FF-45C8-B16A-8A4D6E2D2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about how a current generates a magnetic field, please refer to the </a:t>
            </a:r>
            <a:r>
              <a:rPr lang="en-GB" altLang="en-US" i="1" dirty="0">
                <a:latin typeface="Arial" panose="020B0604020202020204" pitchFamily="34" charset="0"/>
              </a:rPr>
              <a:t>Electromagnetism </a:t>
            </a:r>
            <a:r>
              <a:rPr lang="en-GB" altLang="en-US" dirty="0">
                <a:latin typeface="Arial" panose="020B0604020202020204" pitchFamily="34" charset="0"/>
              </a:rPr>
              <a:t>and </a:t>
            </a:r>
            <a:r>
              <a:rPr lang="en-GB" altLang="en-US" i="1" dirty="0">
                <a:latin typeface="Arial" panose="020B0604020202020204" pitchFamily="34" charset="0"/>
              </a:rPr>
              <a:t>Motors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4D20138E-8783-4188-95A9-A6E524842C7A}"/>
              </a:ext>
            </a:extLst>
          </p:cNvPr>
          <p:cNvSpPr>
            <a:spLocks noGrp="1"/>
          </p:cNvSpPr>
          <p:nvPr>
            <p:ph type="sldNum" sz="quarter" idx="10"/>
          </p:nvPr>
        </p:nvSpPr>
        <p:spPr/>
        <p:txBody>
          <a:bodyPr/>
          <a:lstStyle/>
          <a:p>
            <a:fld id="{A0C22439-4B9C-466E-9681-773D2A75665C}" type="slidenum">
              <a:rPr lang="en-US" altLang="en-US" smtClean="0"/>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ABF17571-7DEB-4CEF-A441-876FF127F8E3}"/>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B40160BC-BEB4-4CDC-B8AD-763EDD0021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virtual experiment can be used as an alternative introduction to electromagnetic induction or as a summary exercise.</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78B9470C-B94C-47F8-A231-CF54D8DC2442}"/>
              </a:ext>
            </a:extLst>
          </p:cNvPr>
          <p:cNvSpPr>
            <a:spLocks noGrp="1"/>
          </p:cNvSpPr>
          <p:nvPr>
            <p:ph type="sldNum" sz="quarter" idx="10"/>
          </p:nvPr>
        </p:nvSpPr>
        <p:spPr/>
        <p:txBody>
          <a:bodyPr/>
          <a:lstStyle/>
          <a:p>
            <a:fld id="{A0C22439-4B9C-466E-9681-773D2A75665C}" type="slidenum">
              <a:rPr lang="en-US" altLang="en-US" smtClean="0"/>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Image Placeholder 1">
            <a:extLst>
              <a:ext uri="{FF2B5EF4-FFF2-40B4-BE49-F238E27FC236}">
                <a16:creationId xmlns:a16="http://schemas.microsoft.com/office/drawing/2014/main" id="{6ED6DEC3-66E6-480F-97EB-7EC23A1AED3D}"/>
              </a:ext>
            </a:extLst>
          </p:cNvPr>
          <p:cNvSpPr>
            <a:spLocks noGrp="1" noRot="1" noChangeAspect="1" noTextEdit="1"/>
          </p:cNvSpPr>
          <p:nvPr>
            <p:ph type="sldImg"/>
          </p:nvPr>
        </p:nvSpPr>
        <p:spPr>
          <a:ln/>
        </p:spPr>
      </p:sp>
      <p:sp>
        <p:nvSpPr>
          <p:cNvPr id="39940" name="Notes Placeholder 2">
            <a:extLst>
              <a:ext uri="{FF2B5EF4-FFF2-40B4-BE49-F238E27FC236}">
                <a16:creationId xmlns:a16="http://schemas.microsoft.com/office/drawing/2014/main" id="{E391336A-0CEB-4C8D-AE85-6530ED6824F1}"/>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BAFB416-0C45-40BF-BDF2-50C867903B06}"/>
              </a:ext>
            </a:extLst>
          </p:cNvPr>
          <p:cNvSpPr>
            <a:spLocks noGrp="1"/>
          </p:cNvSpPr>
          <p:nvPr>
            <p:ph type="sldNum" sz="quarter" idx="10"/>
          </p:nvPr>
        </p:nvSpPr>
        <p:spPr/>
        <p:txBody>
          <a:bodyPr/>
          <a:lstStyle/>
          <a:p>
            <a:fld id="{A0C22439-4B9C-466E-9681-773D2A75665C}" type="slidenum">
              <a:rPr lang="en-US" altLang="en-US" smtClean="0"/>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Image Placeholder 1">
            <a:extLst>
              <a:ext uri="{FF2B5EF4-FFF2-40B4-BE49-F238E27FC236}">
                <a16:creationId xmlns:a16="http://schemas.microsoft.com/office/drawing/2014/main" id="{0DFD2E45-8639-4D45-93CD-21EEF75A1B4D}"/>
              </a:ext>
            </a:extLst>
          </p:cNvPr>
          <p:cNvSpPr>
            <a:spLocks noGrp="1" noRot="1" noChangeAspect="1" noTextEdit="1"/>
          </p:cNvSpPr>
          <p:nvPr>
            <p:ph type="sldImg"/>
          </p:nvPr>
        </p:nvSpPr>
        <p:spPr>
          <a:ln/>
        </p:spPr>
      </p:sp>
      <p:sp>
        <p:nvSpPr>
          <p:cNvPr id="40964" name="Notes Placeholder 2">
            <a:extLst>
              <a:ext uri="{FF2B5EF4-FFF2-40B4-BE49-F238E27FC236}">
                <a16:creationId xmlns:a16="http://schemas.microsoft.com/office/drawing/2014/main" id="{4653B45F-7540-44DF-B595-0118D6B4415F}"/>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19E8CD6D-15C3-400C-A273-C99D47205B9B}"/>
              </a:ext>
            </a:extLst>
          </p:cNvPr>
          <p:cNvSpPr>
            <a:spLocks noGrp="1"/>
          </p:cNvSpPr>
          <p:nvPr>
            <p:ph type="sldNum" sz="quarter" idx="10"/>
          </p:nvPr>
        </p:nvSpPr>
        <p:spPr/>
        <p:txBody>
          <a:bodyPr/>
          <a:lstStyle/>
          <a:p>
            <a:fld id="{A0C22439-4B9C-466E-9681-773D2A75665C}"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a:extLst>
              <a:ext uri="{FF2B5EF4-FFF2-40B4-BE49-F238E27FC236}">
                <a16:creationId xmlns:a16="http://schemas.microsoft.com/office/drawing/2014/main" id="{F78DCC67-55D7-4E94-822A-A774C0872524}"/>
              </a:ext>
            </a:extLst>
          </p:cNvPr>
          <p:cNvSpPr>
            <a:spLocks noGrp="1" noRot="1" noChangeAspect="1" noChangeArrowheads="1" noTextEdit="1"/>
          </p:cNvSpPr>
          <p:nvPr>
            <p:ph type="sldImg"/>
          </p:nvPr>
        </p:nvSpPr>
        <p:spPr>
          <a:ln/>
        </p:spPr>
      </p:sp>
      <p:sp>
        <p:nvSpPr>
          <p:cNvPr id="41989" name="Rectangle 3">
            <a:extLst>
              <a:ext uri="{FF2B5EF4-FFF2-40B4-BE49-F238E27FC236}">
                <a16:creationId xmlns:a16="http://schemas.microsoft.com/office/drawing/2014/main" id="{F3784A49-D0CD-492E-8501-67DAB402FE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Appropriately </a:t>
            </a:r>
            <a:r>
              <a:rPr lang="en-GB" altLang="en-US" dirty="0" err="1">
                <a:latin typeface="Arial" panose="020B0604020202020204" pitchFamily="34" charset="0"/>
              </a:rPr>
              <a:t>colored</a:t>
            </a:r>
            <a:r>
              <a:rPr lang="en-GB" altLang="en-US" dirty="0">
                <a:latin typeface="Arial" panose="020B0604020202020204" pitchFamily="34" charset="0"/>
              </a:rPr>
              <a:t> voting cards could be used with this classification activity to increase class participation.</a:t>
            </a:r>
          </a:p>
        </p:txBody>
      </p:sp>
      <p:sp>
        <p:nvSpPr>
          <p:cNvPr id="2" name="Slide Number Placeholder 1">
            <a:extLst>
              <a:ext uri="{FF2B5EF4-FFF2-40B4-BE49-F238E27FC236}">
                <a16:creationId xmlns:a16="http://schemas.microsoft.com/office/drawing/2014/main" id="{ADA90101-D87A-4E3C-AA60-A11FB6191178}"/>
              </a:ext>
            </a:extLst>
          </p:cNvPr>
          <p:cNvSpPr>
            <a:spLocks noGrp="1"/>
          </p:cNvSpPr>
          <p:nvPr>
            <p:ph type="sldNum" sz="quarter" idx="10"/>
          </p:nvPr>
        </p:nvSpPr>
        <p:spPr/>
        <p:txBody>
          <a:bodyPr/>
          <a:lstStyle/>
          <a:p>
            <a:fld id="{A0C22439-4B9C-466E-9681-773D2A75665C}" type="slidenum">
              <a:rPr lang="en-US" altLang="en-US" smtClean="0"/>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061A0B31-3D3D-476E-B123-9EE378B31C8A}"/>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7F7162B0-94A0-4EB0-B548-AF22DA5CE0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David Parsons / National Renewable Energy Laboratory</a:t>
            </a:r>
          </a:p>
          <a:p>
            <a:pPr eaLnBrk="1" hangingPunct="1"/>
            <a:r>
              <a:rPr lang="en-GB" altLang="en-US" dirty="0">
                <a:latin typeface="Arial" panose="020B0604020202020204" pitchFamily="34" charset="0"/>
              </a:rPr>
              <a:t>The generator of Niagara Mohawk’s Dunkirk steam station in New York. This coal-fired power plant produces 600,000 kilowatts of 60 cycle power.</a:t>
            </a:r>
          </a:p>
        </p:txBody>
      </p:sp>
      <p:sp>
        <p:nvSpPr>
          <p:cNvPr id="2" name="Slide Number Placeholder 1">
            <a:extLst>
              <a:ext uri="{FF2B5EF4-FFF2-40B4-BE49-F238E27FC236}">
                <a16:creationId xmlns:a16="http://schemas.microsoft.com/office/drawing/2014/main" id="{B9737883-FD58-4072-AA78-B05E44B33DC0}"/>
              </a:ext>
            </a:extLst>
          </p:cNvPr>
          <p:cNvSpPr>
            <a:spLocks noGrp="1"/>
          </p:cNvSpPr>
          <p:nvPr>
            <p:ph type="sldNum" sz="quarter" idx="10"/>
          </p:nvPr>
        </p:nvSpPr>
        <p:spPr/>
        <p:txBody>
          <a:bodyPr/>
          <a:lstStyle/>
          <a:p>
            <a:fld id="{A0C22439-4B9C-466E-9681-773D2A75665C}" type="slidenum">
              <a:rPr lang="en-US" altLang="en-US" smtClean="0"/>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97008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555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280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785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0414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12217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30128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986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57144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4580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14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
    </p:custDataLst>
    <p:extLst>
      <p:ext uri="{BB962C8B-B14F-4D97-AF65-F5344CB8AC3E}">
        <p14:creationId xmlns:p14="http://schemas.microsoft.com/office/powerpoint/2010/main" val="388925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100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35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4657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207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4033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6586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477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19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5212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4605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3024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6001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54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12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2266058043"/>
      </p:ext>
    </p:extLst>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 id="2147485159" r:id="rId12"/>
    <p:sldLayoutId id="2147485160" r:id="rId13"/>
    <p:sldLayoutId id="214748516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19</a:t>
            </a:r>
          </a:p>
        </p:txBody>
      </p:sp>
    </p:spTree>
    <p:custDataLst>
      <p:tags r:id="rId14"/>
    </p:custDataLst>
    <p:extLst>
      <p:ext uri="{BB962C8B-B14F-4D97-AF65-F5344CB8AC3E}">
        <p14:creationId xmlns:p14="http://schemas.microsoft.com/office/powerpoint/2010/main" val="1982887175"/>
      </p:ext>
    </p:extLst>
  </p:cSld>
  <p:clrMap bg1="lt1" tx1="dk1" bg2="lt2" tx2="dk2" accent1="accent1" accent2="accent2" accent3="accent3" accent4="accent4" accent5="accent5" accent6="accent6" hlink="hlink" folHlink="folHlink"/>
  <p:sldLayoutIdLst>
    <p:sldLayoutId id="2147485163"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 id="214748517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wmf"/><Relationship Id="rId4" Type="http://schemas.openxmlformats.org/officeDocument/2006/relationships/notesSlide" Target="../notesSlides/notesSlide11.xml"/><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13.xml"/><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wmf"/><Relationship Id="rId4" Type="http://schemas.openxmlformats.org/officeDocument/2006/relationships/notesSlide" Target="../notesSlides/notesSlide16.xml"/><Relationship Id="rId9"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slideLayout" Target="../slideLayouts/slideLayout20.xml"/><Relationship Id="rId7" Type="http://schemas.openxmlformats.org/officeDocument/2006/relationships/image" Target="../media/image13.jpg"/><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image" Target="../media/image6.png"/><Relationship Id="rId10" Type="http://schemas.openxmlformats.org/officeDocument/2006/relationships/image" Target="../media/image13.jp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8.wmf"/><Relationship Id="rId5" Type="http://schemas.openxmlformats.org/officeDocument/2006/relationships/image" Target="../media/image6.png"/><Relationship Id="rId10" Type="http://schemas.openxmlformats.org/officeDocument/2006/relationships/image" Target="../media/image13.jpg"/><Relationship Id="rId4" Type="http://schemas.openxmlformats.org/officeDocument/2006/relationships/notesSlide" Target="../notesSlides/notesSlide5.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7.xm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0.xml"/><Relationship Id="rId7" Type="http://schemas.openxmlformats.org/officeDocument/2006/relationships/image" Target="../media/image10.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6DD0ACFF-AC59-4936-844B-F8524679BDC9}"/>
              </a:ext>
            </a:extLst>
          </p:cNvPr>
          <p:cNvSpPr>
            <a:spLocks noGrp="1"/>
          </p:cNvSpPr>
          <p:nvPr>
            <p:ph type="title"/>
          </p:nvPr>
        </p:nvSpPr>
        <p:spPr/>
        <p:txBody>
          <a:bodyPr/>
          <a:lstStyle/>
          <a:p>
            <a:r>
              <a:rPr lang="en-GB" altLang="en-US" dirty="0"/>
              <a:t>The </a:t>
            </a:r>
            <a:br>
              <a:rPr lang="en-GB" altLang="en-US" dirty="0"/>
            </a:br>
            <a:r>
              <a:rPr lang="en-GB" altLang="en-US" dirty="0"/>
              <a:t>Generator </a:t>
            </a:r>
            <a:br>
              <a:rPr lang="en-GB" altLang="en-US" dirty="0"/>
            </a:br>
            <a:r>
              <a:rPr lang="en-GB" altLang="en-US" dirty="0"/>
              <a:t>Effect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Text Box 2">
            <a:extLst>
              <a:ext uri="{FF2B5EF4-FFF2-40B4-BE49-F238E27FC236}">
                <a16:creationId xmlns:a16="http://schemas.microsoft.com/office/drawing/2014/main" id="{6A1495A2-D12B-4F99-911F-F8B81CC65580}"/>
              </a:ext>
            </a:extLst>
          </p:cNvPr>
          <p:cNvSpPr txBox="1">
            <a:spLocks noChangeArrowheads="1"/>
          </p:cNvSpPr>
          <p:nvPr/>
        </p:nvSpPr>
        <p:spPr bwMode="auto">
          <a:xfrm>
            <a:off x="3897313" y="2124075"/>
            <a:ext cx="50403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286DA6"/>
                </a:solidFill>
              </a:rPr>
              <a:t>generator</a:t>
            </a:r>
            <a:r>
              <a:rPr lang="en-GB" altLang="en-US"/>
              <a:t> is a device that converts kinetic energy into electrical energy. It is the opposite of an electric motor.</a:t>
            </a:r>
          </a:p>
        </p:txBody>
      </p:sp>
      <p:sp>
        <p:nvSpPr>
          <p:cNvPr id="25603" name="Text Box 42">
            <a:extLst>
              <a:ext uri="{FF2B5EF4-FFF2-40B4-BE49-F238E27FC236}">
                <a16:creationId xmlns:a16="http://schemas.microsoft.com/office/drawing/2014/main" id="{5DB8E825-5557-4851-80F7-BB50A8A31FB0}"/>
              </a:ext>
            </a:extLst>
          </p:cNvPr>
          <p:cNvSpPr txBox="1">
            <a:spLocks noChangeArrowheads="1"/>
          </p:cNvSpPr>
          <p:nvPr/>
        </p:nvSpPr>
        <p:spPr bwMode="auto">
          <a:xfrm>
            <a:off x="347663" y="790575"/>
            <a:ext cx="8497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electric current is created by moving a coil of wire in a magnetic field, or moving a magnet through a coil of wire.</a:t>
            </a:r>
          </a:p>
        </p:txBody>
      </p:sp>
      <p:sp>
        <p:nvSpPr>
          <p:cNvPr id="25605" name="Rectangle 8">
            <a:extLst>
              <a:ext uri="{FF2B5EF4-FFF2-40B4-BE49-F238E27FC236}">
                <a16:creationId xmlns:a16="http://schemas.microsoft.com/office/drawing/2014/main" id="{33ED101B-CF59-49C6-A55E-494B25562DCB}"/>
              </a:ext>
            </a:extLst>
          </p:cNvPr>
          <p:cNvSpPr>
            <a:spLocks noGrp="1" noChangeArrowheads="1"/>
          </p:cNvSpPr>
          <p:nvPr>
            <p:ph type="title"/>
          </p:nvPr>
        </p:nvSpPr>
        <p:spPr/>
        <p:txBody>
          <a:bodyPr/>
          <a:lstStyle/>
          <a:p>
            <a:r>
              <a:rPr lang="en-GB" altLang="en-US"/>
              <a:t>What are generators?</a:t>
            </a:r>
          </a:p>
        </p:txBody>
      </p:sp>
      <p:pic>
        <p:nvPicPr>
          <p:cNvPr id="25606" name="Picture 14" descr="simple_generator">
            <a:extLst>
              <a:ext uri="{FF2B5EF4-FFF2-40B4-BE49-F238E27FC236}">
                <a16:creationId xmlns:a16="http://schemas.microsoft.com/office/drawing/2014/main" id="{3242C917-1253-4BAE-831B-537922542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2147888"/>
            <a:ext cx="256540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1">
            <a:extLst>
              <a:ext uri="{FF2B5EF4-FFF2-40B4-BE49-F238E27FC236}">
                <a16:creationId xmlns:a16="http://schemas.microsoft.com/office/drawing/2014/main" id="{2ECC3AB2-3422-475E-AC34-5071B1FDFDBC}"/>
              </a:ext>
            </a:extLst>
          </p:cNvPr>
          <p:cNvSpPr txBox="1">
            <a:spLocks noChangeArrowheads="1"/>
          </p:cNvSpPr>
          <p:nvPr/>
        </p:nvSpPr>
        <p:spPr bwMode="auto">
          <a:xfrm>
            <a:off x="352425" y="4194175"/>
            <a:ext cx="52212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kinetic energy is provided by primary energy sources. For example, wind turbines use kinetic energy from the wind to provide rotational motion in a generator.</a:t>
            </a:r>
          </a:p>
        </p:txBody>
      </p:sp>
      <p:pic>
        <p:nvPicPr>
          <p:cNvPr id="269330" name="Picture 18" descr="Generators_windturbine">
            <a:extLst>
              <a:ext uri="{FF2B5EF4-FFF2-40B4-BE49-F238E27FC236}">
                <a16:creationId xmlns:a16="http://schemas.microsoft.com/office/drawing/2014/main" id="{97A8FA4D-3D70-4F17-A083-FA21734CF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473450"/>
            <a:ext cx="25225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a:hlinkClick r:id="" action="ppaction://hlinkshowjump?jump=nextslide"/>
            <a:extLst>
              <a:ext uri="{FF2B5EF4-FFF2-40B4-BE49-F238E27FC236}">
                <a16:creationId xmlns:a16="http://schemas.microsoft.com/office/drawing/2014/main" id="{24CDAC2B-5397-441C-B053-C31E375AFE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693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a:extLst>
              <a:ext uri="{FF2B5EF4-FFF2-40B4-BE49-F238E27FC236}">
                <a16:creationId xmlns:a16="http://schemas.microsoft.com/office/drawing/2014/main" id="{2B6D85EA-97D8-4360-AC67-C607643ACE0D}"/>
              </a:ext>
            </a:extLst>
          </p:cNvPr>
          <p:cNvSpPr>
            <a:spLocks noGrp="1" noChangeArrowheads="1"/>
          </p:cNvSpPr>
          <p:nvPr>
            <p:ph type="title"/>
          </p:nvPr>
        </p:nvSpPr>
        <p:spPr/>
        <p:txBody>
          <a:bodyPr/>
          <a:lstStyle/>
          <a:p>
            <a:r>
              <a:rPr lang="en-GB" altLang="en-US" dirty="0"/>
              <a:t>How do AC generators work?</a:t>
            </a:r>
          </a:p>
        </p:txBody>
      </p:sp>
      <p:pic>
        <p:nvPicPr>
          <p:cNvPr id="7" name="Picture 19">
            <a:hlinkClick r:id="" action="ppaction://hlinkshowjump?jump=nextslide"/>
            <a:extLst>
              <a:ext uri="{FF2B5EF4-FFF2-40B4-BE49-F238E27FC236}">
                <a16:creationId xmlns:a16="http://schemas.microsoft.com/office/drawing/2014/main" id="{A949B6A8-5A3F-42FC-A51D-A0276CEF987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EF8A2F3D-780B-4EFD-9144-3FF80453C62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83C47B6B-8ABB-424E-831A-14236B0AB669}"/>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E5917701-B2B8-462C-9143-081B83BCB63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50676"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5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5E6822E-A025-45FD-8204-9E1C4DE2859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9">
            <a:extLst>
              <a:ext uri="{FF2B5EF4-FFF2-40B4-BE49-F238E27FC236}">
                <a16:creationId xmlns:a16="http://schemas.microsoft.com/office/drawing/2014/main" id="{52A8C9E2-7C04-40E3-8C95-A7BE5E9A0718}"/>
              </a:ext>
            </a:extLst>
          </p:cNvPr>
          <p:cNvSpPr>
            <a:spLocks noGrp="1" noChangeArrowheads="1"/>
          </p:cNvSpPr>
          <p:nvPr>
            <p:ph type="title"/>
          </p:nvPr>
        </p:nvSpPr>
        <p:spPr/>
        <p:txBody>
          <a:bodyPr/>
          <a:lstStyle/>
          <a:p>
            <a:r>
              <a:rPr lang="en-GB" altLang="en-US" dirty="0"/>
              <a:t>AC generator simulation</a:t>
            </a:r>
          </a:p>
        </p:txBody>
      </p:sp>
      <p:pic>
        <p:nvPicPr>
          <p:cNvPr id="7" name="Picture 19">
            <a:hlinkClick r:id="" action="ppaction://hlinkshowjump?jump=nextslide"/>
            <a:extLst>
              <a:ext uri="{FF2B5EF4-FFF2-40B4-BE49-F238E27FC236}">
                <a16:creationId xmlns:a16="http://schemas.microsoft.com/office/drawing/2014/main" id="{63381A34-FBD6-44C0-A4A6-204205EFA2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4EE443C-B558-4935-8566-F63A92287FF6}"/>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7B7BA56-4A6C-436C-9D73-BBB32E1B9EA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7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5E1971C-E746-4EF1-ADB0-1B2A6231F2DB}"/>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3" name="Rectangle 19">
            <a:extLst>
              <a:ext uri="{FF2B5EF4-FFF2-40B4-BE49-F238E27FC236}">
                <a16:creationId xmlns:a16="http://schemas.microsoft.com/office/drawing/2014/main" id="{FAD91F67-A0E3-4E39-BF65-B9E9F2306FC2}"/>
              </a:ext>
            </a:extLst>
          </p:cNvPr>
          <p:cNvSpPr>
            <a:spLocks noGrp="1" noChangeArrowheads="1"/>
          </p:cNvSpPr>
          <p:nvPr>
            <p:ph type="title"/>
          </p:nvPr>
        </p:nvSpPr>
        <p:spPr/>
        <p:txBody>
          <a:bodyPr/>
          <a:lstStyle/>
          <a:p>
            <a:r>
              <a:rPr lang="en-GB" altLang="en-US" dirty="0"/>
              <a:t>Another way of generating AC</a:t>
            </a:r>
          </a:p>
        </p:txBody>
      </p:sp>
      <p:pic>
        <p:nvPicPr>
          <p:cNvPr id="6" name="Picture 19">
            <a:hlinkClick r:id="" action="ppaction://hlinkshowjump?jump=nextslide"/>
            <a:extLst>
              <a:ext uri="{FF2B5EF4-FFF2-40B4-BE49-F238E27FC236}">
                <a16:creationId xmlns:a16="http://schemas.microsoft.com/office/drawing/2014/main" id="{798468BC-93A2-4766-B1C0-3C69DB8ED1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92C9B7D2-C2CA-4713-80C2-3AB9BBBB2A67}"/>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3357CE2A-DD59-4542-A5B3-6293ADA3341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52756"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19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E552014A-C4A2-4EA8-8D50-43CD1A6182C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Text Box 2">
            <a:extLst>
              <a:ext uri="{FF2B5EF4-FFF2-40B4-BE49-F238E27FC236}">
                <a16:creationId xmlns:a16="http://schemas.microsoft.com/office/drawing/2014/main" id="{391A226F-5A50-4105-A746-A176375A849F}"/>
              </a:ext>
            </a:extLst>
          </p:cNvPr>
          <p:cNvSpPr txBox="1">
            <a:spLocks noChangeArrowheads="1"/>
          </p:cNvSpPr>
          <p:nvPr/>
        </p:nvSpPr>
        <p:spPr bwMode="auto">
          <a:xfrm>
            <a:off x="352425" y="2101850"/>
            <a:ext cx="8145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How can the size of the induced current be increased?</a:t>
            </a:r>
          </a:p>
        </p:txBody>
      </p:sp>
      <p:sp>
        <p:nvSpPr>
          <p:cNvPr id="26627" name="Text Box 4">
            <a:extLst>
              <a:ext uri="{FF2B5EF4-FFF2-40B4-BE49-F238E27FC236}">
                <a16:creationId xmlns:a16="http://schemas.microsoft.com/office/drawing/2014/main" id="{A349BB80-52E8-4895-B41C-8238A271C971}"/>
              </a:ext>
            </a:extLst>
          </p:cNvPr>
          <p:cNvSpPr txBox="1">
            <a:spLocks noChangeArrowheads="1"/>
          </p:cNvSpPr>
          <p:nvPr/>
        </p:nvSpPr>
        <p:spPr bwMode="auto">
          <a:xfrm>
            <a:off x="352425" y="784225"/>
            <a:ext cx="880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286DA6"/>
                </a:solidFill>
              </a:rPr>
              <a:t>Electromagnets</a:t>
            </a:r>
            <a:r>
              <a:rPr lang="en-GB" altLang="en-US"/>
              <a:t> are often used in power station generators. They provide stronger magnetic fields, and thus larger currents in a coil and more electricity, than permanent magnets.</a:t>
            </a:r>
          </a:p>
        </p:txBody>
      </p:sp>
      <p:sp>
        <p:nvSpPr>
          <p:cNvPr id="961544" name="Text Box 84">
            <a:extLst>
              <a:ext uri="{FF2B5EF4-FFF2-40B4-BE49-F238E27FC236}">
                <a16:creationId xmlns:a16="http://schemas.microsoft.com/office/drawing/2014/main" id="{14D91F93-1EAD-46EE-8E07-8ED0F482421F}"/>
              </a:ext>
            </a:extLst>
          </p:cNvPr>
          <p:cNvSpPr txBox="1">
            <a:spLocks noChangeArrowheads="1"/>
          </p:cNvSpPr>
          <p:nvPr/>
        </p:nvSpPr>
        <p:spPr bwMode="auto">
          <a:xfrm>
            <a:off x="682625" y="2689225"/>
            <a:ext cx="8129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increase the speed at which the electromagnet rotates</a:t>
            </a:r>
          </a:p>
        </p:txBody>
      </p:sp>
      <p:sp>
        <p:nvSpPr>
          <p:cNvPr id="2" name="Text Box 83">
            <a:extLst>
              <a:ext uri="{FF2B5EF4-FFF2-40B4-BE49-F238E27FC236}">
                <a16:creationId xmlns:a16="http://schemas.microsoft.com/office/drawing/2014/main" id="{75BA3807-7DA4-4CA6-8265-D7E53EB561F9}"/>
              </a:ext>
            </a:extLst>
          </p:cNvPr>
          <p:cNvSpPr txBox="1">
            <a:spLocks noChangeArrowheads="1"/>
          </p:cNvSpPr>
          <p:nvPr/>
        </p:nvSpPr>
        <p:spPr bwMode="auto">
          <a:xfrm>
            <a:off x="682625" y="4595813"/>
            <a:ext cx="8461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a:t>increase the number of turns in the electromagnetic coil</a:t>
            </a:r>
          </a:p>
        </p:txBody>
      </p:sp>
      <p:sp>
        <p:nvSpPr>
          <p:cNvPr id="3" name="Text Box 82">
            <a:extLst>
              <a:ext uri="{FF2B5EF4-FFF2-40B4-BE49-F238E27FC236}">
                <a16:creationId xmlns:a16="http://schemas.microsoft.com/office/drawing/2014/main" id="{F8466F1B-D004-412F-84FE-91FCF182B436}"/>
              </a:ext>
            </a:extLst>
          </p:cNvPr>
          <p:cNvSpPr txBox="1">
            <a:spLocks noChangeArrowheads="1"/>
          </p:cNvSpPr>
          <p:nvPr/>
        </p:nvSpPr>
        <p:spPr bwMode="auto">
          <a:xfrm>
            <a:off x="1376363" y="3278188"/>
            <a:ext cx="73358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None/>
            </a:pPr>
            <a:r>
              <a:rPr lang="en-GB" altLang="en-US"/>
              <a:t>the size of the induced current depends on how quickly the magnetic field is changing, so a magnet moving faster creates a larger current.</a:t>
            </a:r>
          </a:p>
        </p:txBody>
      </p:sp>
      <p:sp>
        <p:nvSpPr>
          <p:cNvPr id="4" name="Text Box 81">
            <a:extLst>
              <a:ext uri="{FF2B5EF4-FFF2-40B4-BE49-F238E27FC236}">
                <a16:creationId xmlns:a16="http://schemas.microsoft.com/office/drawing/2014/main" id="{3FBCF595-2ADD-4CBE-A9B0-407FA3E53412}"/>
              </a:ext>
            </a:extLst>
          </p:cNvPr>
          <p:cNvSpPr txBox="1">
            <a:spLocks noChangeArrowheads="1"/>
          </p:cNvSpPr>
          <p:nvPr/>
        </p:nvSpPr>
        <p:spPr bwMode="auto">
          <a:xfrm>
            <a:off x="1376363" y="5184775"/>
            <a:ext cx="70659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None/>
            </a:pPr>
            <a:r>
              <a:rPr lang="en-GB" altLang="en-US"/>
              <a:t>more turns in the coil generates a stronger magnetic field, which induces a larger current in a nearby coil when moved.</a:t>
            </a:r>
          </a:p>
        </p:txBody>
      </p:sp>
      <p:sp>
        <p:nvSpPr>
          <p:cNvPr id="26633" name="Rectangle 14">
            <a:extLst>
              <a:ext uri="{FF2B5EF4-FFF2-40B4-BE49-F238E27FC236}">
                <a16:creationId xmlns:a16="http://schemas.microsoft.com/office/drawing/2014/main" id="{4F1E55AE-5CB8-4DFA-A385-97B86DB01E0E}"/>
              </a:ext>
            </a:extLst>
          </p:cNvPr>
          <p:cNvSpPr>
            <a:spLocks noGrp="1" noChangeArrowheads="1"/>
          </p:cNvSpPr>
          <p:nvPr>
            <p:ph type="title"/>
          </p:nvPr>
        </p:nvSpPr>
        <p:spPr/>
        <p:txBody>
          <a:bodyPr/>
          <a:lstStyle/>
          <a:p>
            <a:r>
              <a:rPr lang="en-GB" altLang="en-US"/>
              <a:t>Electromagnets in generators</a:t>
            </a:r>
          </a:p>
        </p:txBody>
      </p:sp>
      <p:pic>
        <p:nvPicPr>
          <p:cNvPr id="10" name="Picture 19">
            <a:hlinkClick r:id="" action="ppaction://hlinkshowjump?jump=nextslide"/>
            <a:extLst>
              <a:ext uri="{FF2B5EF4-FFF2-40B4-BE49-F238E27FC236}">
                <a16:creationId xmlns:a16="http://schemas.microsoft.com/office/drawing/2014/main" id="{3305286E-9C43-4EE3-BFC6-4F6137690E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0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15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6" grpId="0"/>
      <p:bldP spid="961544"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AD8E1E8-307A-41FB-8E55-011DFECC967D}"/>
              </a:ext>
            </a:extLst>
          </p:cNvPr>
          <p:cNvSpPr>
            <a:spLocks noGrp="1" noChangeArrowheads="1"/>
          </p:cNvSpPr>
          <p:nvPr>
            <p:ph type="title"/>
          </p:nvPr>
        </p:nvSpPr>
        <p:spPr/>
        <p:txBody>
          <a:bodyPr/>
          <a:lstStyle/>
          <a:p>
            <a:r>
              <a:rPr lang="en-GB" altLang="en-US"/>
              <a:t>Generating DC</a:t>
            </a:r>
          </a:p>
        </p:txBody>
      </p:sp>
      <p:sp>
        <p:nvSpPr>
          <p:cNvPr id="28676" name="Text Box 44">
            <a:extLst>
              <a:ext uri="{FF2B5EF4-FFF2-40B4-BE49-F238E27FC236}">
                <a16:creationId xmlns:a16="http://schemas.microsoft.com/office/drawing/2014/main" id="{6FCAD93D-EE78-491C-8D26-EA1E69BD6B90}"/>
              </a:ext>
            </a:extLst>
          </p:cNvPr>
          <p:cNvSpPr txBox="1">
            <a:spLocks noChangeArrowheads="1"/>
          </p:cNvSpPr>
          <p:nvPr/>
        </p:nvSpPr>
        <p:spPr bwMode="auto">
          <a:xfrm>
            <a:off x="352425" y="784225"/>
            <a:ext cx="847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a:t>
            </a:r>
            <a:r>
              <a:rPr lang="en-GB" altLang="en-US" b="1">
                <a:solidFill>
                  <a:srgbClr val="286DA6"/>
                </a:solidFill>
              </a:rPr>
              <a:t>alternator</a:t>
            </a:r>
            <a:r>
              <a:rPr lang="en-GB" altLang="en-US"/>
              <a:t> is used to generate AC (alternating current).</a:t>
            </a:r>
          </a:p>
        </p:txBody>
      </p:sp>
      <p:sp>
        <p:nvSpPr>
          <p:cNvPr id="2" name="Text Box 43">
            <a:extLst>
              <a:ext uri="{FF2B5EF4-FFF2-40B4-BE49-F238E27FC236}">
                <a16:creationId xmlns:a16="http://schemas.microsoft.com/office/drawing/2014/main" id="{8465E9E3-6949-4820-97F8-8DCE8EDA8166}"/>
              </a:ext>
            </a:extLst>
          </p:cNvPr>
          <p:cNvSpPr txBox="1">
            <a:spLocks noChangeArrowheads="1"/>
          </p:cNvSpPr>
          <p:nvPr/>
        </p:nvSpPr>
        <p:spPr bwMode="auto">
          <a:xfrm>
            <a:off x="347663" y="2338388"/>
            <a:ext cx="44386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dynamo works in a similar way to an alternator, but contains a </a:t>
            </a:r>
            <a:r>
              <a:rPr lang="en-GB" altLang="en-US" b="1">
                <a:solidFill>
                  <a:srgbClr val="286DA6"/>
                </a:solidFill>
              </a:rPr>
              <a:t>commutator</a:t>
            </a:r>
            <a:r>
              <a:rPr lang="en-GB" altLang="en-US"/>
              <a:t> instead of slip rings.</a:t>
            </a:r>
          </a:p>
        </p:txBody>
      </p:sp>
      <p:sp>
        <p:nvSpPr>
          <p:cNvPr id="3" name="Text Box 42">
            <a:extLst>
              <a:ext uri="{FF2B5EF4-FFF2-40B4-BE49-F238E27FC236}">
                <a16:creationId xmlns:a16="http://schemas.microsoft.com/office/drawing/2014/main" id="{04CE4212-D75F-44AE-A60D-E76AA032D835}"/>
              </a:ext>
            </a:extLst>
          </p:cNvPr>
          <p:cNvSpPr txBox="1">
            <a:spLocks noChangeArrowheads="1"/>
          </p:cNvSpPr>
          <p:nvPr/>
        </p:nvSpPr>
        <p:spPr bwMode="auto">
          <a:xfrm>
            <a:off x="347663" y="1346200"/>
            <a:ext cx="8174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generator effect can also be used to generate DC (direct current). A </a:t>
            </a:r>
            <a:r>
              <a:rPr lang="en-GB" altLang="en-US" b="1">
                <a:solidFill>
                  <a:srgbClr val="286DA6"/>
                </a:solidFill>
              </a:rPr>
              <a:t>dynamo</a:t>
            </a:r>
            <a:r>
              <a:rPr lang="en-GB" altLang="en-US"/>
              <a:t> is used to generate DC.</a:t>
            </a:r>
          </a:p>
        </p:txBody>
      </p:sp>
      <p:sp>
        <p:nvSpPr>
          <p:cNvPr id="10" name="Text Box 41">
            <a:extLst>
              <a:ext uri="{FF2B5EF4-FFF2-40B4-BE49-F238E27FC236}">
                <a16:creationId xmlns:a16="http://schemas.microsoft.com/office/drawing/2014/main" id="{D5235EFC-7E96-46A8-BC60-83BB9901FF9A}"/>
              </a:ext>
            </a:extLst>
          </p:cNvPr>
          <p:cNvSpPr txBox="1">
            <a:spLocks noChangeArrowheads="1"/>
          </p:cNvSpPr>
          <p:nvPr/>
        </p:nvSpPr>
        <p:spPr bwMode="auto">
          <a:xfrm>
            <a:off x="347663" y="4010025"/>
            <a:ext cx="40100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commutator </a:t>
            </a:r>
            <a:r>
              <a:rPr lang="en-GB" altLang="en-US" b="1"/>
              <a:t>reverses</a:t>
            </a:r>
            <a:r>
              <a:rPr lang="en-GB" altLang="en-US"/>
              <a:t> the connection to the coils every half turn, so the current is always produced in </a:t>
            </a:r>
            <a:r>
              <a:rPr lang="en-GB" altLang="en-US" b="1"/>
              <a:t>one</a:t>
            </a:r>
            <a:r>
              <a:rPr lang="en-GB" altLang="en-US"/>
              <a:t> direction.</a:t>
            </a:r>
          </a:p>
        </p:txBody>
      </p:sp>
      <p:pic>
        <p:nvPicPr>
          <p:cNvPr id="11" name="Picture 10" descr="generator_dc_dynamo.png">
            <a:extLst>
              <a:ext uri="{FF2B5EF4-FFF2-40B4-BE49-F238E27FC236}">
                <a16:creationId xmlns:a16="http://schemas.microsoft.com/office/drawing/2014/main" id="{6E1F825A-87BC-4B5D-AE1A-CE55F34F68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2305050"/>
            <a:ext cx="274002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rrent_time_graph_dynamo.png">
            <a:extLst>
              <a:ext uri="{FF2B5EF4-FFF2-40B4-BE49-F238E27FC236}">
                <a16:creationId xmlns:a16="http://schemas.microsoft.com/office/drawing/2014/main" id="{C609579C-1B2B-485E-9E28-17DED64D0B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2588" y="4799013"/>
            <a:ext cx="434022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hlinkClick r:id="" action="ppaction://hlinkshowjump?jump=nextslide"/>
            <a:extLst>
              <a:ext uri="{FF2B5EF4-FFF2-40B4-BE49-F238E27FC236}">
                <a16:creationId xmlns:a16="http://schemas.microsoft.com/office/drawing/2014/main" id="{87FE4A66-3D8E-45C1-AF32-9BDA2A9BF47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C96CBF67-FF59-44BB-889E-4D0D6B8D92B0}"/>
              </a:ext>
            </a:extLst>
          </p:cNvPr>
          <p:cNvSpPr>
            <a:spLocks noGrp="1" noChangeArrowheads="1"/>
          </p:cNvSpPr>
          <p:nvPr>
            <p:ph type="title"/>
          </p:nvPr>
        </p:nvSpPr>
        <p:spPr/>
        <p:txBody>
          <a:bodyPr/>
          <a:lstStyle/>
          <a:p>
            <a:r>
              <a:rPr lang="en-GB" altLang="en-US" dirty="0"/>
              <a:t>Comparing AC and DC</a:t>
            </a:r>
          </a:p>
        </p:txBody>
      </p:sp>
      <p:pic>
        <p:nvPicPr>
          <p:cNvPr id="8" name="Picture 19">
            <a:hlinkClick r:id="" action="ppaction://hlinkshowjump?jump=nextslide"/>
            <a:extLst>
              <a:ext uri="{FF2B5EF4-FFF2-40B4-BE49-F238E27FC236}">
                <a16:creationId xmlns:a16="http://schemas.microsoft.com/office/drawing/2014/main" id="{62168924-0F87-48F4-8349-CDCE721C20D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40869ACB-0869-4EE0-948F-7B8A20E27BB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A0F2C3C3-88D7-44ED-9FB3-F040FF0D7D3F}"/>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3A243DB8-A2D9-4B69-9AAB-EB8A79E89D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822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889C4C9-DD8E-4303-AD81-3558BE01B0F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7B20597-E57E-4DE7-B57E-995FB6BFDB6E}"/>
              </a:ext>
            </a:extLst>
          </p:cNvPr>
          <p:cNvSpPr>
            <a:spLocks noGrp="1"/>
          </p:cNvSpPr>
          <p:nvPr>
            <p:ph type="title"/>
          </p:nvPr>
        </p:nvSpPr>
        <p:spPr/>
        <p:txBody>
          <a:bodyPr/>
          <a:lstStyle/>
          <a:p>
            <a:r>
              <a:rPr lang="en-GB" altLang="en-US"/>
              <a:t>Moving-coil microphones</a:t>
            </a:r>
          </a:p>
        </p:txBody>
      </p:sp>
      <p:sp>
        <p:nvSpPr>
          <p:cNvPr id="30724" name="Text Box 44">
            <a:extLst>
              <a:ext uri="{FF2B5EF4-FFF2-40B4-BE49-F238E27FC236}">
                <a16:creationId xmlns:a16="http://schemas.microsoft.com/office/drawing/2014/main" id="{72308764-3005-4092-8A79-DB578B23E392}"/>
              </a:ext>
            </a:extLst>
          </p:cNvPr>
          <p:cNvSpPr txBox="1">
            <a:spLocks noChangeArrowheads="1"/>
          </p:cNvSpPr>
          <p:nvPr/>
        </p:nvSpPr>
        <p:spPr bwMode="auto">
          <a:xfrm>
            <a:off x="352425" y="784225"/>
            <a:ext cx="8470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Sound waves can be used move a coil in a magnetic field.</a:t>
            </a:r>
          </a:p>
          <a:p>
            <a:r>
              <a:rPr lang="en-GB" altLang="en-US" dirty="0"/>
              <a:t>This is how a </a:t>
            </a:r>
            <a:r>
              <a:rPr lang="en-GB" altLang="en-US" b="1" dirty="0">
                <a:solidFill>
                  <a:srgbClr val="286DA6"/>
                </a:solidFill>
              </a:rPr>
              <a:t>moving-coil microphone </a:t>
            </a:r>
            <a:r>
              <a:rPr lang="en-GB" altLang="en-US" dirty="0"/>
              <a:t>converts sound </a:t>
            </a:r>
            <a:br>
              <a:rPr lang="en-GB" altLang="en-US" dirty="0"/>
            </a:br>
            <a:r>
              <a:rPr lang="en-GB" altLang="en-US" dirty="0"/>
              <a:t>into electrical signals. </a:t>
            </a:r>
          </a:p>
        </p:txBody>
      </p:sp>
      <p:sp>
        <p:nvSpPr>
          <p:cNvPr id="5" name="Text Box 43">
            <a:extLst>
              <a:ext uri="{FF2B5EF4-FFF2-40B4-BE49-F238E27FC236}">
                <a16:creationId xmlns:a16="http://schemas.microsoft.com/office/drawing/2014/main" id="{7B6EA76A-B4A1-477F-8219-D2390F0881E1}"/>
              </a:ext>
            </a:extLst>
          </p:cNvPr>
          <p:cNvSpPr txBox="1">
            <a:spLocks noChangeArrowheads="1"/>
          </p:cNvSpPr>
          <p:nvPr/>
        </p:nvSpPr>
        <p:spPr bwMode="auto">
          <a:xfrm>
            <a:off x="347663" y="2052638"/>
            <a:ext cx="818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moving-coil microphone contains a </a:t>
            </a:r>
            <a:r>
              <a:rPr lang="en-GB" altLang="en-US" b="1" dirty="0">
                <a:solidFill>
                  <a:srgbClr val="286DA6"/>
                </a:solidFill>
              </a:rPr>
              <a:t>diaphragm</a:t>
            </a:r>
            <a:r>
              <a:rPr lang="en-GB" altLang="en-US" dirty="0"/>
              <a:t> that vibrates in response to the pressure variations in </a:t>
            </a:r>
            <a:br>
              <a:rPr lang="en-GB" altLang="en-US" dirty="0"/>
            </a:br>
            <a:r>
              <a:rPr lang="en-GB" altLang="en-US" dirty="0"/>
              <a:t>sound waves. </a:t>
            </a:r>
          </a:p>
        </p:txBody>
      </p:sp>
      <p:sp>
        <p:nvSpPr>
          <p:cNvPr id="6" name="Text Box 42">
            <a:extLst>
              <a:ext uri="{FF2B5EF4-FFF2-40B4-BE49-F238E27FC236}">
                <a16:creationId xmlns:a16="http://schemas.microsoft.com/office/drawing/2014/main" id="{1FF81476-9421-40E5-9211-CC38F227FE60}"/>
              </a:ext>
            </a:extLst>
          </p:cNvPr>
          <p:cNvSpPr txBox="1">
            <a:spLocks noChangeArrowheads="1"/>
          </p:cNvSpPr>
          <p:nvPr/>
        </p:nvSpPr>
        <p:spPr bwMode="auto">
          <a:xfrm>
            <a:off x="347663" y="3333750"/>
            <a:ext cx="50434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diaphragm is attached to a coil, which moves in a magnetic field as the diaphragm vibrates, </a:t>
            </a:r>
            <a:r>
              <a:rPr lang="en-GB" altLang="en-US" b="1" dirty="0">
                <a:solidFill>
                  <a:srgbClr val="286DA6"/>
                </a:solidFill>
              </a:rPr>
              <a:t>inducing</a:t>
            </a:r>
            <a:r>
              <a:rPr lang="en-GB" altLang="en-US" dirty="0"/>
              <a:t> a current in the coil. </a:t>
            </a:r>
          </a:p>
        </p:txBody>
      </p:sp>
      <p:sp>
        <p:nvSpPr>
          <p:cNvPr id="7" name="Text Box 41">
            <a:extLst>
              <a:ext uri="{FF2B5EF4-FFF2-40B4-BE49-F238E27FC236}">
                <a16:creationId xmlns:a16="http://schemas.microsoft.com/office/drawing/2014/main" id="{C7A50D17-A2D9-4436-A9CC-AF38191B1358}"/>
              </a:ext>
            </a:extLst>
          </p:cNvPr>
          <p:cNvSpPr txBox="1">
            <a:spLocks noChangeArrowheads="1"/>
          </p:cNvSpPr>
          <p:nvPr/>
        </p:nvSpPr>
        <p:spPr bwMode="auto">
          <a:xfrm>
            <a:off x="347663" y="5010150"/>
            <a:ext cx="585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286DA6"/>
                </a:solidFill>
              </a:rPr>
              <a:t>frequency</a:t>
            </a:r>
            <a:r>
              <a:rPr lang="en-GB" altLang="en-US"/>
              <a:t> and </a:t>
            </a:r>
            <a:r>
              <a:rPr lang="en-GB" altLang="en-US" b="1">
                <a:solidFill>
                  <a:srgbClr val="286DA6"/>
                </a:solidFill>
              </a:rPr>
              <a:t>amplitude</a:t>
            </a:r>
            <a:r>
              <a:rPr lang="en-GB" altLang="en-US"/>
              <a:t> of the current induced depend on the frequency and amplitude of the sound wave. </a:t>
            </a:r>
          </a:p>
        </p:txBody>
      </p:sp>
      <p:pic>
        <p:nvPicPr>
          <p:cNvPr id="8" name="Picture 7">
            <a:extLst>
              <a:ext uri="{FF2B5EF4-FFF2-40B4-BE49-F238E27FC236}">
                <a16:creationId xmlns:a16="http://schemas.microsoft.com/office/drawing/2014/main" id="{9285877F-3662-4BFE-B10A-90A40477F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477307" y="2937060"/>
            <a:ext cx="2266444"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8C75CCB0-4CD8-42D0-9E3D-37F8DE92595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7979AB9-59F6-4C41-A163-D8D716C3AF7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
        <p:nvSpPr>
          <p:cNvPr id="11" name="Text Box 42">
            <a:extLst>
              <a:ext uri="{FF2B5EF4-FFF2-40B4-BE49-F238E27FC236}">
                <a16:creationId xmlns:a16="http://schemas.microsoft.com/office/drawing/2014/main" id="{27B6F5D2-76A2-40F5-BCAA-AF5AF593711B}"/>
              </a:ext>
            </a:extLst>
          </p:cNvPr>
          <p:cNvSpPr txBox="1">
            <a:spLocks noChangeArrowheads="1"/>
          </p:cNvSpPr>
          <p:nvPr/>
        </p:nvSpPr>
        <p:spPr bwMode="auto">
          <a:xfrm>
            <a:off x="7086275" y="2869326"/>
            <a:ext cx="1337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600" dirty="0"/>
              <a:t>diaphragm that vibrates</a:t>
            </a:r>
          </a:p>
        </p:txBody>
      </p:sp>
      <p:sp>
        <p:nvSpPr>
          <p:cNvPr id="12" name="Text Box 42">
            <a:extLst>
              <a:ext uri="{FF2B5EF4-FFF2-40B4-BE49-F238E27FC236}">
                <a16:creationId xmlns:a16="http://schemas.microsoft.com/office/drawing/2014/main" id="{759C045C-EF83-4A28-9181-F7DA6AC8A29D}"/>
              </a:ext>
            </a:extLst>
          </p:cNvPr>
          <p:cNvSpPr txBox="1">
            <a:spLocks noChangeArrowheads="1"/>
          </p:cNvSpPr>
          <p:nvPr/>
        </p:nvSpPr>
        <p:spPr bwMode="auto">
          <a:xfrm>
            <a:off x="5345994" y="4421649"/>
            <a:ext cx="1424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600" dirty="0"/>
              <a:t>coil attached to diaphragm</a:t>
            </a:r>
          </a:p>
        </p:txBody>
      </p:sp>
      <p:sp>
        <p:nvSpPr>
          <p:cNvPr id="13" name="Text Box 42">
            <a:extLst>
              <a:ext uri="{FF2B5EF4-FFF2-40B4-BE49-F238E27FC236}">
                <a16:creationId xmlns:a16="http://schemas.microsoft.com/office/drawing/2014/main" id="{3F1A91F1-6CF0-4599-B448-64B0785D5960}"/>
              </a:ext>
            </a:extLst>
          </p:cNvPr>
          <p:cNvSpPr txBox="1">
            <a:spLocks noChangeArrowheads="1"/>
          </p:cNvSpPr>
          <p:nvPr/>
        </p:nvSpPr>
        <p:spPr bwMode="auto">
          <a:xfrm>
            <a:off x="7382719" y="3465390"/>
            <a:ext cx="1570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1600" dirty="0"/>
              <a:t>wires carry electrical signal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007CBDB-788D-454A-AE67-EE0374BC54D6}"/>
              </a:ext>
            </a:extLst>
          </p:cNvPr>
          <p:cNvSpPr>
            <a:spLocks noGrp="1"/>
          </p:cNvSpPr>
          <p:nvPr>
            <p:ph type="title"/>
          </p:nvPr>
        </p:nvSpPr>
        <p:spPr/>
        <p:txBody>
          <a:bodyPr/>
          <a:lstStyle/>
          <a:p>
            <a:r>
              <a:rPr lang="en-GB" altLang="en-US"/>
              <a:t>Loudspeakers and headphones</a:t>
            </a:r>
          </a:p>
        </p:txBody>
      </p:sp>
      <p:sp>
        <p:nvSpPr>
          <p:cNvPr id="31748" name="Text Box 44">
            <a:extLst>
              <a:ext uri="{FF2B5EF4-FFF2-40B4-BE49-F238E27FC236}">
                <a16:creationId xmlns:a16="http://schemas.microsoft.com/office/drawing/2014/main" id="{6E9FEFED-056F-4752-AFA5-DBFC949CB4F5}"/>
              </a:ext>
            </a:extLst>
          </p:cNvPr>
          <p:cNvSpPr txBox="1">
            <a:spLocks noChangeArrowheads="1"/>
          </p:cNvSpPr>
          <p:nvPr/>
        </p:nvSpPr>
        <p:spPr bwMode="auto">
          <a:xfrm>
            <a:off x="352425" y="784225"/>
            <a:ext cx="8470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a:t>
            </a:r>
            <a:r>
              <a:rPr lang="en-GB" altLang="en-US" b="1">
                <a:solidFill>
                  <a:srgbClr val="286DA6"/>
                </a:solidFill>
              </a:rPr>
              <a:t>moving-coil loudspeaker</a:t>
            </a:r>
            <a:r>
              <a:rPr lang="en-GB" altLang="en-US"/>
              <a:t> is the reverse of a moving-coil microphone. It uses the </a:t>
            </a:r>
            <a:r>
              <a:rPr lang="en-GB" altLang="en-US" b="1">
                <a:solidFill>
                  <a:srgbClr val="286DA6"/>
                </a:solidFill>
              </a:rPr>
              <a:t>motor effect </a:t>
            </a:r>
            <a:r>
              <a:rPr lang="en-GB" altLang="en-US"/>
              <a:t>to convert electrical signals into sound waves. </a:t>
            </a:r>
          </a:p>
        </p:txBody>
      </p:sp>
      <p:sp>
        <p:nvSpPr>
          <p:cNvPr id="5" name="Text Box 43">
            <a:extLst>
              <a:ext uri="{FF2B5EF4-FFF2-40B4-BE49-F238E27FC236}">
                <a16:creationId xmlns:a16="http://schemas.microsoft.com/office/drawing/2014/main" id="{FFF1CB03-8B4F-4F12-B514-86412B090363}"/>
              </a:ext>
            </a:extLst>
          </p:cNvPr>
          <p:cNvSpPr txBox="1">
            <a:spLocks noChangeArrowheads="1"/>
          </p:cNvSpPr>
          <p:nvPr/>
        </p:nvSpPr>
        <p:spPr bwMode="auto">
          <a:xfrm>
            <a:off x="347663" y="3051175"/>
            <a:ext cx="42957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coil is attached to a </a:t>
            </a:r>
            <a:r>
              <a:rPr lang="en-GB" altLang="en-US" b="1">
                <a:solidFill>
                  <a:srgbClr val="286DA6"/>
                </a:solidFill>
              </a:rPr>
              <a:t>cone</a:t>
            </a:r>
            <a:r>
              <a:rPr lang="en-GB" altLang="en-US"/>
              <a:t>, which </a:t>
            </a:r>
            <a:r>
              <a:rPr lang="en-GB" altLang="en-US" b="1"/>
              <a:t>vibrates</a:t>
            </a:r>
            <a:r>
              <a:rPr lang="en-GB" altLang="en-US"/>
              <a:t> as the coil moves. The vibrations of the cone produce sound waves.</a:t>
            </a:r>
          </a:p>
        </p:txBody>
      </p:sp>
      <p:sp>
        <p:nvSpPr>
          <p:cNvPr id="6" name="Text Box 42">
            <a:extLst>
              <a:ext uri="{FF2B5EF4-FFF2-40B4-BE49-F238E27FC236}">
                <a16:creationId xmlns:a16="http://schemas.microsoft.com/office/drawing/2014/main" id="{FD313E88-F3AB-417F-960C-25EBF38E33F7}"/>
              </a:ext>
            </a:extLst>
          </p:cNvPr>
          <p:cNvSpPr txBox="1">
            <a:spLocks noChangeArrowheads="1"/>
          </p:cNvSpPr>
          <p:nvPr/>
        </p:nvSpPr>
        <p:spPr bwMode="auto">
          <a:xfrm>
            <a:off x="347663" y="2109788"/>
            <a:ext cx="8185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current is passed through a coil in a magnetic field. </a:t>
            </a:r>
            <a:br>
              <a:rPr lang="en-GB" altLang="en-US"/>
            </a:br>
            <a:r>
              <a:rPr lang="en-GB" altLang="en-US"/>
              <a:t>This causes the coil to move.</a:t>
            </a:r>
          </a:p>
        </p:txBody>
      </p:sp>
      <p:sp>
        <p:nvSpPr>
          <p:cNvPr id="7" name="Text Box 41">
            <a:extLst>
              <a:ext uri="{FF2B5EF4-FFF2-40B4-BE49-F238E27FC236}">
                <a16:creationId xmlns:a16="http://schemas.microsoft.com/office/drawing/2014/main" id="{50FFFDF4-2A5A-4A31-9FC6-59549EB840B0}"/>
              </a:ext>
            </a:extLst>
          </p:cNvPr>
          <p:cNvSpPr txBox="1">
            <a:spLocks noChangeArrowheads="1"/>
          </p:cNvSpPr>
          <p:nvPr/>
        </p:nvSpPr>
        <p:spPr bwMode="auto">
          <a:xfrm>
            <a:off x="347663" y="4702175"/>
            <a:ext cx="4295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Headphones convert variations in current into the pressure variations in sound waves in the same way.</a:t>
            </a:r>
          </a:p>
        </p:txBody>
      </p:sp>
      <p:pic>
        <p:nvPicPr>
          <p:cNvPr id="8" name="Picture 7" descr="Loudspeaker.png">
            <a:extLst>
              <a:ext uri="{FF2B5EF4-FFF2-40B4-BE49-F238E27FC236}">
                <a16:creationId xmlns:a16="http://schemas.microsoft.com/office/drawing/2014/main" id="{4DF7715E-1D50-4A1C-BEE8-F7186DF7F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2930525"/>
            <a:ext cx="42814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 action="ppaction://hlinkshowjump?jump=nextslide"/>
            <a:extLst>
              <a:ext uri="{FF2B5EF4-FFF2-40B4-BE49-F238E27FC236}">
                <a16:creationId xmlns:a16="http://schemas.microsoft.com/office/drawing/2014/main" id="{D2661A06-CAFA-4569-ABC3-1BA05AFCA3D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54E6791F-C54C-49D2-AF54-F0B9C56263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a:extLst>
              <a:ext uri="{FF2B5EF4-FFF2-40B4-BE49-F238E27FC236}">
                <a16:creationId xmlns:a16="http://schemas.microsoft.com/office/drawing/2014/main" id="{250D175E-9DD3-4368-BB02-E43E8B7F9C46}"/>
              </a:ext>
            </a:extLst>
          </p:cNvPr>
          <p:cNvSpPr>
            <a:spLocks noGrp="1"/>
          </p:cNvSpPr>
          <p:nvPr>
            <p:ph type="title"/>
          </p:nvPr>
        </p:nvSpPr>
        <p:spPr/>
        <p:txBody>
          <a:bodyPr/>
          <a:lstStyle/>
          <a:p>
            <a:r>
              <a:rPr lang="en-GB" altLang="en-US" dirty="0"/>
              <a:t>Multiple-choice quiz</a:t>
            </a:r>
          </a:p>
        </p:txBody>
      </p:sp>
      <p:pic>
        <p:nvPicPr>
          <p:cNvPr id="6" name="Picture 6" descr="flash_icon">
            <a:extLst>
              <a:ext uri="{FF2B5EF4-FFF2-40B4-BE49-F238E27FC236}">
                <a16:creationId xmlns:a16="http://schemas.microsoft.com/office/drawing/2014/main" id="{BBEF688F-A799-4423-BB60-71C6972CD002}"/>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7" descr="notes_icon">
            <a:extLst>
              <a:ext uri="{FF2B5EF4-FFF2-40B4-BE49-F238E27FC236}">
                <a16:creationId xmlns:a16="http://schemas.microsoft.com/office/drawing/2014/main" id="{0877F391-1FA0-4930-A64D-91C87EF1F4AE}"/>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1296"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00594AA-E9CD-4B9C-A816-8A0088DFC89A}"/>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Developing and Using Models</a:t>
            </a:r>
          </a:p>
          <a:p>
            <a:pPr>
              <a:buSzPct val="100000"/>
            </a:pPr>
            <a:r>
              <a:rPr lang="en-GB" sz="1600" dirty="0"/>
              <a:t>Planning and Carrying Out Investigations</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A728778E-1DE9-4776-A138-347BC151E3B5}"/>
              </a:ext>
            </a:extLst>
          </p:cNvPr>
          <p:cNvSpPr>
            <a:spLocks noGrp="1" noChangeArrowheads="1"/>
          </p:cNvSpPr>
          <p:nvPr>
            <p:ph type="title"/>
          </p:nvPr>
        </p:nvSpPr>
        <p:spPr/>
        <p:txBody>
          <a:bodyPr/>
          <a:lstStyle/>
          <a:p>
            <a:pPr eaLnBrk="1" hangingPunct="1"/>
            <a:r>
              <a:rPr lang="en-GB" altLang="en-US" dirty="0"/>
              <a:t>Inducing current in a wire</a:t>
            </a:r>
          </a:p>
        </p:txBody>
      </p:sp>
      <p:pic>
        <p:nvPicPr>
          <p:cNvPr id="8" name="Picture 19">
            <a:hlinkClick r:id="" action="ppaction://hlinkshowjump?jump=nextslide"/>
            <a:extLst>
              <a:ext uri="{FF2B5EF4-FFF2-40B4-BE49-F238E27FC236}">
                <a16:creationId xmlns:a16="http://schemas.microsoft.com/office/drawing/2014/main" id="{A0FC6F15-8C78-4DB8-8A55-27DCF500F3B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CF3C94FD-1118-4731-B2A7-0EF242736EF9}"/>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15079093-AB04-4F1D-9C95-72457FAEF1C8}"/>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5CD1D3EC-99D6-49F6-83B7-FA98792598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9">
            <a:extLst>
              <a:ext uri="{FF2B5EF4-FFF2-40B4-BE49-F238E27FC236}">
                <a16:creationId xmlns:a16="http://schemas.microsoft.com/office/drawing/2014/main" id="{39FBE430-AF90-4A0A-B8E8-6C0FD244ECB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014556" y="95697"/>
            <a:ext cx="432906" cy="44564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5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5961260-7416-47B2-AD79-AA9870829A9B}"/>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5100" name="Picture 12" descr="induction1">
            <a:extLst>
              <a:ext uri="{FF2B5EF4-FFF2-40B4-BE49-F238E27FC236}">
                <a16:creationId xmlns:a16="http://schemas.microsoft.com/office/drawing/2014/main" id="{98BDACBD-5AFD-435E-9A57-02E0E0058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1711325"/>
            <a:ext cx="3209925"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155D1519-817F-47EB-97A6-31B25C132477}"/>
              </a:ext>
            </a:extLst>
          </p:cNvPr>
          <p:cNvSpPr>
            <a:spLocks noGrp="1" noChangeArrowheads="1"/>
          </p:cNvSpPr>
          <p:nvPr>
            <p:ph type="title"/>
          </p:nvPr>
        </p:nvSpPr>
        <p:spPr/>
        <p:txBody>
          <a:bodyPr/>
          <a:lstStyle/>
          <a:p>
            <a:pPr eaLnBrk="1" hangingPunct="1"/>
            <a:r>
              <a:rPr lang="en-GB" altLang="en-US"/>
              <a:t>What is electromagnetic induction?</a:t>
            </a:r>
          </a:p>
        </p:txBody>
      </p:sp>
      <p:sp>
        <p:nvSpPr>
          <p:cNvPr id="21508" name="Text Box 5">
            <a:extLst>
              <a:ext uri="{FF2B5EF4-FFF2-40B4-BE49-F238E27FC236}">
                <a16:creationId xmlns:a16="http://schemas.microsoft.com/office/drawing/2014/main" id="{65160AD9-6E85-43C9-A0FA-64ECDA7E71F3}"/>
              </a:ext>
            </a:extLst>
          </p:cNvPr>
          <p:cNvSpPr txBox="1">
            <a:spLocks noChangeArrowheads="1"/>
          </p:cNvSpPr>
          <p:nvPr/>
        </p:nvSpPr>
        <p:spPr bwMode="auto">
          <a:xfrm>
            <a:off x="347663" y="790575"/>
            <a:ext cx="8802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When current flows through a wire held in a magnetic field, a force is created that moves the wire. This is the </a:t>
            </a:r>
            <a:r>
              <a:rPr lang="en-GB" altLang="en-US" b="1">
                <a:solidFill>
                  <a:srgbClr val="286DA6"/>
                </a:solidFill>
              </a:rPr>
              <a:t>motor effect</a:t>
            </a:r>
            <a:r>
              <a:rPr lang="en-GB" altLang="en-US"/>
              <a:t>.</a:t>
            </a:r>
          </a:p>
        </p:txBody>
      </p:sp>
      <p:sp>
        <p:nvSpPr>
          <p:cNvPr id="985094" name="Rectangle 6">
            <a:extLst>
              <a:ext uri="{FF2B5EF4-FFF2-40B4-BE49-F238E27FC236}">
                <a16:creationId xmlns:a16="http://schemas.microsoft.com/office/drawing/2014/main" id="{8EC5819E-8B58-46A2-8DBA-E3D8D3EC28BF}"/>
              </a:ext>
            </a:extLst>
          </p:cNvPr>
          <p:cNvSpPr>
            <a:spLocks noChangeArrowheads="1"/>
          </p:cNvSpPr>
          <p:nvPr/>
        </p:nvSpPr>
        <p:spPr bwMode="auto">
          <a:xfrm>
            <a:off x="352425" y="1727200"/>
            <a:ext cx="5387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a:t>
            </a:r>
            <a:r>
              <a:rPr lang="en-GB" altLang="en-US"/>
              <a:t>he opposite is also possible: if a wire is moved through a magnetic field, a potential difference is induced across the ends of the wire.</a:t>
            </a:r>
          </a:p>
        </p:txBody>
      </p:sp>
      <p:sp>
        <p:nvSpPr>
          <p:cNvPr id="985098" name="Rectangle 10">
            <a:extLst>
              <a:ext uri="{FF2B5EF4-FFF2-40B4-BE49-F238E27FC236}">
                <a16:creationId xmlns:a16="http://schemas.microsoft.com/office/drawing/2014/main" id="{54CF34D4-DCB3-4217-8A21-691E25D59388}"/>
              </a:ext>
            </a:extLst>
          </p:cNvPr>
          <p:cNvSpPr>
            <a:spLocks noChangeArrowheads="1"/>
          </p:cNvSpPr>
          <p:nvPr/>
        </p:nvSpPr>
        <p:spPr bwMode="auto">
          <a:xfrm>
            <a:off x="352426" y="3398838"/>
            <a:ext cx="48291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the wire is part of a complete circuit, a current is produced. This is </a:t>
            </a:r>
            <a:r>
              <a:rPr lang="en-GB" altLang="en-US" b="1" dirty="0">
                <a:solidFill>
                  <a:srgbClr val="286DA6"/>
                </a:solidFill>
              </a:rPr>
              <a:t>electromagnetic induction</a:t>
            </a:r>
            <a:r>
              <a:rPr lang="en-GB" altLang="en-US" dirty="0"/>
              <a:t>, or the </a:t>
            </a:r>
            <a:r>
              <a:rPr lang="en-GB" altLang="en-US" b="1" dirty="0">
                <a:solidFill>
                  <a:srgbClr val="286DA6"/>
                </a:solidFill>
              </a:rPr>
              <a:t>generator effect</a:t>
            </a:r>
            <a:r>
              <a:rPr lang="en-GB" altLang="en-US" dirty="0"/>
              <a:t>.</a:t>
            </a:r>
          </a:p>
        </p:txBody>
      </p:sp>
      <p:sp>
        <p:nvSpPr>
          <p:cNvPr id="985099" name="Rectangle 11">
            <a:extLst>
              <a:ext uri="{FF2B5EF4-FFF2-40B4-BE49-F238E27FC236}">
                <a16:creationId xmlns:a16="http://schemas.microsoft.com/office/drawing/2014/main" id="{281F6771-F7DA-4330-B01D-FB330D90F5D3}"/>
              </a:ext>
            </a:extLst>
          </p:cNvPr>
          <p:cNvSpPr>
            <a:spLocks noChangeArrowheads="1"/>
          </p:cNvSpPr>
          <p:nvPr/>
        </p:nvSpPr>
        <p:spPr bwMode="auto">
          <a:xfrm>
            <a:off x="352425" y="5051425"/>
            <a:ext cx="7970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induced current generates a second magnetic field. The generated magnetic field </a:t>
            </a:r>
            <a:r>
              <a:rPr lang="en-GB" altLang="en-US" b="1">
                <a:solidFill>
                  <a:srgbClr val="010066"/>
                </a:solidFill>
              </a:rPr>
              <a:t>opposes</a:t>
            </a:r>
            <a:r>
              <a:rPr lang="en-GB" altLang="en-US">
                <a:solidFill>
                  <a:srgbClr val="010066"/>
                </a:solidFill>
              </a:rPr>
              <a:t> the movement of the wire or a change in the original magnetic field.</a:t>
            </a:r>
            <a:endParaRPr lang="en-GB" altLang="en-US"/>
          </a:p>
        </p:txBody>
      </p:sp>
      <p:pic>
        <p:nvPicPr>
          <p:cNvPr id="11" name="Picture 19">
            <a:hlinkClick r:id="" action="ppaction://hlinkshowjump?jump=nextslide"/>
            <a:extLst>
              <a:ext uri="{FF2B5EF4-FFF2-40B4-BE49-F238E27FC236}">
                <a16:creationId xmlns:a16="http://schemas.microsoft.com/office/drawing/2014/main" id="{9B73C17B-6349-4AAC-8130-FF46C93200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F48FB3C8-03C4-4451-B067-458013963BA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98510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8509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8509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4" grpId="0"/>
      <p:bldP spid="985098" grpId="0"/>
      <p:bldP spid="9850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D06B19F6-4585-4ABD-9867-42F3177A1D43}"/>
              </a:ext>
            </a:extLst>
          </p:cNvPr>
          <p:cNvSpPr>
            <a:spLocks noGrp="1" noChangeArrowheads="1"/>
          </p:cNvSpPr>
          <p:nvPr>
            <p:ph type="title"/>
          </p:nvPr>
        </p:nvSpPr>
        <p:spPr/>
        <p:txBody>
          <a:bodyPr/>
          <a:lstStyle/>
          <a:p>
            <a:pPr eaLnBrk="1" hangingPunct="1"/>
            <a:r>
              <a:rPr lang="en-GB" altLang="en-US" dirty="0"/>
              <a:t>Inducing current in a coil</a:t>
            </a:r>
          </a:p>
        </p:txBody>
      </p:sp>
      <p:pic>
        <p:nvPicPr>
          <p:cNvPr id="8" name="Picture 19">
            <a:hlinkClick r:id="" action="ppaction://hlinkshowjump?jump=nextslide"/>
            <a:extLst>
              <a:ext uri="{FF2B5EF4-FFF2-40B4-BE49-F238E27FC236}">
                <a16:creationId xmlns:a16="http://schemas.microsoft.com/office/drawing/2014/main" id="{8D0FF8F1-4B08-47FA-B3D5-32496795960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01563ADC-BCD8-4944-A30E-6C413A728415}"/>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9BC9A4F5-FE0F-4E4F-9937-C94700E41C4E}"/>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D4DFE4EB-99D4-4641-A18E-01A39474B6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6559" y="136153"/>
            <a:ext cx="609685" cy="390580"/>
          </a:xfrm>
          <a:prstGeom prst="rect">
            <a:avLst/>
          </a:prstGeom>
        </p:spPr>
      </p:pic>
      <p:pic>
        <p:nvPicPr>
          <p:cNvPr id="12" name="Picture 9">
            <a:extLst>
              <a:ext uri="{FF2B5EF4-FFF2-40B4-BE49-F238E27FC236}">
                <a16:creationId xmlns:a16="http://schemas.microsoft.com/office/drawing/2014/main" id="{90490B2A-636A-4FB8-9D04-3B816EBAD06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8462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8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637415AE-3DE2-4F07-B2E8-0673A368A38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65" name="Picture 9" descr="simple_generator">
            <a:extLst>
              <a:ext uri="{FF2B5EF4-FFF2-40B4-BE49-F238E27FC236}">
                <a16:creationId xmlns:a16="http://schemas.microsoft.com/office/drawing/2014/main" id="{19DC4AF6-D4D4-4FB2-829A-E190FAC6E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1266825"/>
            <a:ext cx="29860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6" name="Picture 10" descr="coil_magnet">
            <a:extLst>
              <a:ext uri="{FF2B5EF4-FFF2-40B4-BE49-F238E27FC236}">
                <a16:creationId xmlns:a16="http://schemas.microsoft.com/office/drawing/2014/main" id="{BD27E0C9-C4EB-44E5-81BB-01481C9A4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88" y="3292475"/>
            <a:ext cx="33369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a:extLst>
              <a:ext uri="{FF2B5EF4-FFF2-40B4-BE49-F238E27FC236}">
                <a16:creationId xmlns:a16="http://schemas.microsoft.com/office/drawing/2014/main" id="{011FF5B2-025C-48EE-9B9B-A1922AB18064}"/>
              </a:ext>
            </a:extLst>
          </p:cNvPr>
          <p:cNvSpPr txBox="1">
            <a:spLocks noChangeArrowheads="1"/>
          </p:cNvSpPr>
          <p:nvPr/>
        </p:nvSpPr>
        <p:spPr bwMode="auto">
          <a:xfrm>
            <a:off x="352425" y="790575"/>
            <a:ext cx="8802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Electromagnetic induction depends on relative movement between the </a:t>
            </a:r>
            <a:r>
              <a:rPr lang="en-GB" altLang="en-US" b="1">
                <a:solidFill>
                  <a:srgbClr val="286DA6"/>
                </a:solidFill>
              </a:rPr>
              <a:t>magnet</a:t>
            </a:r>
            <a:r>
              <a:rPr lang="en-GB" altLang="en-US">
                <a:solidFill>
                  <a:srgbClr val="010066"/>
                </a:solidFill>
              </a:rPr>
              <a:t> and the </a:t>
            </a:r>
            <a:r>
              <a:rPr lang="en-GB" altLang="en-US" b="1">
                <a:solidFill>
                  <a:srgbClr val="286DA6"/>
                </a:solidFill>
              </a:rPr>
              <a:t>coil</a:t>
            </a:r>
            <a:r>
              <a:rPr lang="en-GB" altLang="en-US">
                <a:solidFill>
                  <a:srgbClr val="010066"/>
                </a:solidFill>
              </a:rPr>
              <a:t>.</a:t>
            </a:r>
          </a:p>
        </p:txBody>
      </p:sp>
      <p:sp>
        <p:nvSpPr>
          <p:cNvPr id="275462" name="TextBox 71">
            <a:extLst>
              <a:ext uri="{FF2B5EF4-FFF2-40B4-BE49-F238E27FC236}">
                <a16:creationId xmlns:a16="http://schemas.microsoft.com/office/drawing/2014/main" id="{531249B0-3A07-4CD3-BC42-4F87B1A6CB3B}"/>
              </a:ext>
            </a:extLst>
          </p:cNvPr>
          <p:cNvSpPr txBox="1">
            <a:spLocks noChangeArrowheads="1"/>
          </p:cNvSpPr>
          <p:nvPr/>
        </p:nvSpPr>
        <p:spPr bwMode="auto">
          <a:xfrm>
            <a:off x="352425" y="3054350"/>
            <a:ext cx="489108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there is no movement, then there will be </a:t>
            </a:r>
            <a:r>
              <a:rPr lang="en-GB" altLang="en-US" b="1" dirty="0">
                <a:solidFill>
                  <a:srgbClr val="010066"/>
                </a:solidFill>
              </a:rPr>
              <a:t>no</a:t>
            </a:r>
            <a:r>
              <a:rPr lang="en-GB" altLang="en-US" dirty="0">
                <a:solidFill>
                  <a:srgbClr val="010066"/>
                </a:solidFill>
              </a:rPr>
              <a:t> electromagnetic induction and </a:t>
            </a:r>
            <a:r>
              <a:rPr lang="en-GB" altLang="en-US" b="1" dirty="0">
                <a:solidFill>
                  <a:srgbClr val="010066"/>
                </a:solidFill>
              </a:rPr>
              <a:t>no</a:t>
            </a:r>
            <a:r>
              <a:rPr lang="en-GB" altLang="en-US" dirty="0">
                <a:solidFill>
                  <a:srgbClr val="010066"/>
                </a:solidFill>
              </a:rPr>
              <a:t> potential difference produced across the ends of the coil. </a:t>
            </a:r>
          </a:p>
        </p:txBody>
      </p:sp>
      <p:sp>
        <p:nvSpPr>
          <p:cNvPr id="22534" name="Rectangle 7">
            <a:extLst>
              <a:ext uri="{FF2B5EF4-FFF2-40B4-BE49-F238E27FC236}">
                <a16:creationId xmlns:a16="http://schemas.microsoft.com/office/drawing/2014/main" id="{243DCE34-8820-4E26-A1D5-5CB506D263CF}"/>
              </a:ext>
            </a:extLst>
          </p:cNvPr>
          <p:cNvSpPr>
            <a:spLocks noGrp="1" noChangeArrowheads="1"/>
          </p:cNvSpPr>
          <p:nvPr>
            <p:ph type="title"/>
          </p:nvPr>
        </p:nvSpPr>
        <p:spPr/>
        <p:txBody>
          <a:bodyPr/>
          <a:lstStyle/>
          <a:p>
            <a:r>
              <a:rPr lang="en-GB" altLang="en-US"/>
              <a:t>Magnet and coil: relative movement</a:t>
            </a:r>
          </a:p>
        </p:txBody>
      </p:sp>
      <p:sp>
        <p:nvSpPr>
          <p:cNvPr id="275467" name="TextBox 72">
            <a:extLst>
              <a:ext uri="{FF2B5EF4-FFF2-40B4-BE49-F238E27FC236}">
                <a16:creationId xmlns:a16="http://schemas.microsoft.com/office/drawing/2014/main" id="{CAD28EBD-9357-43A9-96C6-EA62F9941DB0}"/>
              </a:ext>
            </a:extLst>
          </p:cNvPr>
          <p:cNvSpPr txBox="1">
            <a:spLocks noChangeArrowheads="1"/>
          </p:cNvSpPr>
          <p:nvPr/>
        </p:nvSpPr>
        <p:spPr bwMode="auto">
          <a:xfrm>
            <a:off x="352425" y="5076825"/>
            <a:ext cx="880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A current is induced when the wire and magnetic field move </a:t>
            </a:r>
            <a:r>
              <a:rPr lang="en-GB" altLang="en-US" b="1" dirty="0">
                <a:solidFill>
                  <a:srgbClr val="010066"/>
                </a:solidFill>
              </a:rPr>
              <a:t>perpendicular</a:t>
            </a:r>
            <a:r>
              <a:rPr lang="en-GB" altLang="en-US" dirty="0">
                <a:solidFill>
                  <a:srgbClr val="010066"/>
                </a:solidFill>
              </a:rPr>
              <a:t> to each other. If they move </a:t>
            </a:r>
            <a:r>
              <a:rPr lang="en-GB" altLang="en-US" b="1" dirty="0">
                <a:solidFill>
                  <a:srgbClr val="010066"/>
                </a:solidFill>
              </a:rPr>
              <a:t>parallel</a:t>
            </a:r>
            <a:r>
              <a:rPr lang="en-GB" altLang="en-US" dirty="0">
                <a:solidFill>
                  <a:srgbClr val="010066"/>
                </a:solidFill>
              </a:rPr>
              <a:t> to each other, no current is induced.</a:t>
            </a:r>
            <a:endParaRPr lang="en-GB" altLang="en-US" dirty="0"/>
          </a:p>
        </p:txBody>
      </p:sp>
      <p:sp>
        <p:nvSpPr>
          <p:cNvPr id="275468" name="TextBox 51">
            <a:extLst>
              <a:ext uri="{FF2B5EF4-FFF2-40B4-BE49-F238E27FC236}">
                <a16:creationId xmlns:a16="http://schemas.microsoft.com/office/drawing/2014/main" id="{14EAE787-59DD-40B7-B147-2F4D67184454}"/>
              </a:ext>
            </a:extLst>
          </p:cNvPr>
          <p:cNvSpPr txBox="1">
            <a:spLocks noChangeArrowheads="1"/>
          </p:cNvSpPr>
          <p:nvPr/>
        </p:nvSpPr>
        <p:spPr bwMode="auto">
          <a:xfrm>
            <a:off x="352425" y="1717675"/>
            <a:ext cx="4141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It does not matter whether it is the coil (top) or the magnet (bottom) that is moving.</a:t>
            </a:r>
          </a:p>
        </p:txBody>
      </p:sp>
      <p:pic>
        <p:nvPicPr>
          <p:cNvPr id="10" name="Picture 19">
            <a:hlinkClick r:id="" action="ppaction://hlinkshowjump?jump=nextslide"/>
            <a:extLst>
              <a:ext uri="{FF2B5EF4-FFF2-40B4-BE49-F238E27FC236}">
                <a16:creationId xmlns:a16="http://schemas.microsoft.com/office/drawing/2014/main" id="{5F05AF9C-D08E-40AC-9991-E829B64005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6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75465"/>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7546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546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54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2" grpId="0"/>
      <p:bldP spid="275467" grpId="0"/>
      <p:bldP spid="2754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8">
            <a:extLst>
              <a:ext uri="{FF2B5EF4-FFF2-40B4-BE49-F238E27FC236}">
                <a16:creationId xmlns:a16="http://schemas.microsoft.com/office/drawing/2014/main" id="{0375B72D-4768-42A3-98E9-C54372E1CEB2}"/>
              </a:ext>
            </a:extLst>
          </p:cNvPr>
          <p:cNvSpPr>
            <a:spLocks noGrp="1" noChangeArrowheads="1"/>
          </p:cNvSpPr>
          <p:nvPr>
            <p:ph type="title"/>
          </p:nvPr>
        </p:nvSpPr>
        <p:spPr/>
        <p:txBody>
          <a:bodyPr/>
          <a:lstStyle/>
          <a:p>
            <a:r>
              <a:rPr lang="en-GB" altLang="en-US" dirty="0"/>
              <a:t>Varying the size of the induced current</a:t>
            </a:r>
          </a:p>
        </p:txBody>
      </p:sp>
      <p:pic>
        <p:nvPicPr>
          <p:cNvPr id="6" name="Picture 19">
            <a:hlinkClick r:id="" action="ppaction://hlinkshowjump?jump=nextslide"/>
            <a:extLst>
              <a:ext uri="{FF2B5EF4-FFF2-40B4-BE49-F238E27FC236}">
                <a16:creationId xmlns:a16="http://schemas.microsoft.com/office/drawing/2014/main" id="{A19F902D-7942-4043-BA23-87E25A2FF1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0274C39-3BDA-4EF9-B164-1F5153939FB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F7FD1544-E6F7-466B-8E62-61ED3E92355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52756"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02"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544B1A7-4E37-4F69-AB30-279BBB2F3E95}"/>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4">
            <a:extLst>
              <a:ext uri="{FF2B5EF4-FFF2-40B4-BE49-F238E27FC236}">
                <a16:creationId xmlns:a16="http://schemas.microsoft.com/office/drawing/2014/main" id="{ED1F685A-1C97-42A3-9A33-65A3B3A93DF9}"/>
              </a:ext>
            </a:extLst>
          </p:cNvPr>
          <p:cNvSpPr>
            <a:spLocks noGrp="1" noChangeArrowheads="1"/>
          </p:cNvSpPr>
          <p:nvPr>
            <p:ph type="title"/>
          </p:nvPr>
        </p:nvSpPr>
        <p:spPr/>
        <p:txBody>
          <a:bodyPr/>
          <a:lstStyle/>
          <a:p>
            <a:pPr eaLnBrk="1" hangingPunct="1"/>
            <a:r>
              <a:rPr lang="en-GB" altLang="en-US" dirty="0"/>
              <a:t>Factors affecting induced current</a:t>
            </a:r>
          </a:p>
        </p:txBody>
      </p:sp>
      <p:pic>
        <p:nvPicPr>
          <p:cNvPr id="7" name="Picture 19">
            <a:hlinkClick r:id="" action="ppaction://hlinkshowjump?jump=nextslide"/>
            <a:extLst>
              <a:ext uri="{FF2B5EF4-FFF2-40B4-BE49-F238E27FC236}">
                <a16:creationId xmlns:a16="http://schemas.microsoft.com/office/drawing/2014/main" id="{C5CCBE2E-C388-4090-83A7-AC5E41609C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D8603EB7-3BE5-4820-BA71-EE096F0FAC6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FEAC317-1523-4D0D-A4BD-368BEE010F3C}"/>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2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8F7C854-FAAF-493D-9F85-BEA9764F5D8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F25C679-E0CD-4DA0-9176-087AB0978D87}"/>
              </a:ext>
            </a:extLst>
          </p:cNvPr>
          <p:cNvSpPr txBox="1">
            <a:spLocks noChangeArrowheads="1"/>
          </p:cNvSpPr>
          <p:nvPr/>
        </p:nvSpPr>
        <p:spPr bwMode="auto">
          <a:xfrm>
            <a:off x="347663" y="790575"/>
            <a:ext cx="7564441" cy="457200"/>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How can the size of an induced current be increased?</a:t>
            </a:r>
          </a:p>
        </p:txBody>
      </p:sp>
      <p:sp>
        <p:nvSpPr>
          <p:cNvPr id="961540" name="Text Box 4">
            <a:extLst>
              <a:ext uri="{FF2B5EF4-FFF2-40B4-BE49-F238E27FC236}">
                <a16:creationId xmlns:a16="http://schemas.microsoft.com/office/drawing/2014/main" id="{E052758A-3611-4149-BB69-5FF11699034A}"/>
              </a:ext>
            </a:extLst>
          </p:cNvPr>
          <p:cNvSpPr txBox="1">
            <a:spLocks noChangeArrowheads="1"/>
          </p:cNvSpPr>
          <p:nvPr/>
        </p:nvSpPr>
        <p:spPr bwMode="auto">
          <a:xfrm>
            <a:off x="352425" y="3917950"/>
            <a:ext cx="40243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An </a:t>
            </a:r>
            <a:r>
              <a:rPr lang="en-GB" altLang="en-US" b="1" dirty="0">
                <a:solidFill>
                  <a:srgbClr val="286DA6"/>
                </a:solidFill>
              </a:rPr>
              <a:t>electromagnet</a:t>
            </a:r>
            <a:r>
              <a:rPr lang="en-GB" altLang="en-US" dirty="0"/>
              <a:t> is often used in a power station generator. This can provide a stronger magnetic field than a permanent magnet.</a:t>
            </a:r>
          </a:p>
        </p:txBody>
      </p:sp>
      <p:sp>
        <p:nvSpPr>
          <p:cNvPr id="23556" name="Rectangle 6">
            <a:extLst>
              <a:ext uri="{FF2B5EF4-FFF2-40B4-BE49-F238E27FC236}">
                <a16:creationId xmlns:a16="http://schemas.microsoft.com/office/drawing/2014/main" id="{887742C8-F3C2-4482-9931-F80063D153EF}"/>
              </a:ext>
            </a:extLst>
          </p:cNvPr>
          <p:cNvSpPr>
            <a:spLocks noGrp="1" noChangeArrowheads="1"/>
          </p:cNvSpPr>
          <p:nvPr>
            <p:ph type="title"/>
          </p:nvPr>
        </p:nvSpPr>
        <p:spPr/>
        <p:txBody>
          <a:bodyPr/>
          <a:lstStyle/>
          <a:p>
            <a:pPr eaLnBrk="1" hangingPunct="1"/>
            <a:r>
              <a:rPr lang="en-GB" altLang="en-US"/>
              <a:t>Increasing the size of the induced current</a:t>
            </a:r>
          </a:p>
        </p:txBody>
      </p:sp>
      <p:sp>
        <p:nvSpPr>
          <p:cNvPr id="961544" name="Text Box 8">
            <a:extLst>
              <a:ext uri="{FF2B5EF4-FFF2-40B4-BE49-F238E27FC236}">
                <a16:creationId xmlns:a16="http://schemas.microsoft.com/office/drawing/2014/main" id="{BF11DDED-BDAB-48FC-83B7-213DB710AF4B}"/>
              </a:ext>
            </a:extLst>
          </p:cNvPr>
          <p:cNvSpPr txBox="1">
            <a:spLocks noChangeArrowheads="1"/>
          </p:cNvSpPr>
          <p:nvPr/>
        </p:nvSpPr>
        <p:spPr bwMode="auto">
          <a:xfrm>
            <a:off x="623891" y="1406350"/>
            <a:ext cx="7288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increase the speed at which the coil rotates</a:t>
            </a:r>
          </a:p>
        </p:txBody>
      </p:sp>
      <p:pic>
        <p:nvPicPr>
          <p:cNvPr id="23560" name="Picture 8" descr="slide 9.jpg">
            <a:extLst>
              <a:ext uri="{FF2B5EF4-FFF2-40B4-BE49-F238E27FC236}">
                <a16:creationId xmlns:a16="http://schemas.microsoft.com/office/drawing/2014/main" id="{30D18FA1-E658-4D6A-B65B-D62CC42049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519488"/>
            <a:ext cx="39147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864D9B5-A469-4B09-92FA-84F9B7615DC2}"/>
              </a:ext>
            </a:extLst>
          </p:cNvPr>
          <p:cNvSpPr>
            <a:spLocks noChangeArrowheads="1"/>
          </p:cNvSpPr>
          <p:nvPr/>
        </p:nvSpPr>
        <p:spPr bwMode="auto">
          <a:xfrm>
            <a:off x="623891" y="2938287"/>
            <a:ext cx="6802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increase the total area of the coil.</a:t>
            </a:r>
          </a:p>
        </p:txBody>
      </p:sp>
      <p:sp>
        <p:nvSpPr>
          <p:cNvPr id="10" name="Rectangle 9">
            <a:extLst>
              <a:ext uri="{FF2B5EF4-FFF2-40B4-BE49-F238E27FC236}">
                <a16:creationId xmlns:a16="http://schemas.microsoft.com/office/drawing/2014/main" id="{79A18907-6609-4F6A-85F2-3DF7BE83882D}"/>
              </a:ext>
            </a:extLst>
          </p:cNvPr>
          <p:cNvSpPr>
            <a:spLocks noChangeArrowheads="1"/>
          </p:cNvSpPr>
          <p:nvPr/>
        </p:nvSpPr>
        <p:spPr bwMode="auto">
          <a:xfrm>
            <a:off x="623891" y="2427641"/>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increase the number of turns in the coil</a:t>
            </a:r>
          </a:p>
        </p:txBody>
      </p:sp>
      <p:sp>
        <p:nvSpPr>
          <p:cNvPr id="11" name="Rectangle 10">
            <a:extLst>
              <a:ext uri="{FF2B5EF4-FFF2-40B4-BE49-F238E27FC236}">
                <a16:creationId xmlns:a16="http://schemas.microsoft.com/office/drawing/2014/main" id="{3BDE0B57-2770-4861-9E07-439E8EB475D1}"/>
              </a:ext>
            </a:extLst>
          </p:cNvPr>
          <p:cNvSpPr>
            <a:spLocks noChangeArrowheads="1"/>
          </p:cNvSpPr>
          <p:nvPr/>
        </p:nvSpPr>
        <p:spPr bwMode="auto">
          <a:xfrm>
            <a:off x="623891" y="1916995"/>
            <a:ext cx="7535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a:t>increase the strength of the magnetic field</a:t>
            </a:r>
          </a:p>
        </p:txBody>
      </p:sp>
      <p:pic>
        <p:nvPicPr>
          <p:cNvPr id="12" name="Picture 19">
            <a:hlinkClick r:id="" action="ppaction://hlinkshowjump?jump=nextslide"/>
            <a:extLst>
              <a:ext uri="{FF2B5EF4-FFF2-40B4-BE49-F238E27FC236}">
                <a16:creationId xmlns:a16="http://schemas.microsoft.com/office/drawing/2014/main" id="{E34E4AAB-55D7-496B-AC41-CE610884EDC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15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0" grpId="0"/>
      <p:bldP spid="961544" grpId="0"/>
      <p:bldP spid="9"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14744</TotalTime>
  <Words>1499</Words>
  <Application>Microsoft Office PowerPoint</Application>
  <PresentationFormat>On-screen Show (4:3)</PresentationFormat>
  <Paragraphs>118</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Wingdings</vt:lpstr>
      <vt:lpstr>Arial</vt:lpstr>
      <vt:lpstr>Wingdings 2</vt:lpstr>
      <vt:lpstr>1_Default Design</vt:lpstr>
      <vt:lpstr>7_Default Design</vt:lpstr>
      <vt:lpstr>The  Generator  Effect</vt:lpstr>
      <vt:lpstr>Information</vt:lpstr>
      <vt:lpstr>Inducing current in a wire</vt:lpstr>
      <vt:lpstr>What is electromagnetic induction?</vt:lpstr>
      <vt:lpstr>Inducing current in a coil</vt:lpstr>
      <vt:lpstr>Magnet and coil: relative movement</vt:lpstr>
      <vt:lpstr>Varying the size of the induced current</vt:lpstr>
      <vt:lpstr>Factors affecting induced current</vt:lpstr>
      <vt:lpstr>Increasing the size of the induced current</vt:lpstr>
      <vt:lpstr>What are generators?</vt:lpstr>
      <vt:lpstr>How do AC generators work?</vt:lpstr>
      <vt:lpstr>AC generator simulation</vt:lpstr>
      <vt:lpstr>Another way of generating AC</vt:lpstr>
      <vt:lpstr>Electromagnets in generators</vt:lpstr>
      <vt:lpstr>Generating DC</vt:lpstr>
      <vt:lpstr>Comparing AC and DC</vt:lpstr>
      <vt:lpstr>Moving-coil microphones</vt:lpstr>
      <vt:lpstr>Loudspeakers and headphones</vt:lpstr>
      <vt:lpstr>Multiple-choice quiz</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Generator Effect</dc:title>
  <dc:subject>Boardworks High School Physical Science</dc:subject>
  <dc:creator>Boardworks</dc:creator>
  <cp:lastModifiedBy>Tim Crilly</cp:lastModifiedBy>
  <cp:revision>563</cp:revision>
  <dcterms:created xsi:type="dcterms:W3CDTF">2003-10-06T13:07:42Z</dcterms:created>
  <dcterms:modified xsi:type="dcterms:W3CDTF">2019-01-31T15:31:51Z</dcterms:modified>
</cp:coreProperties>
</file>