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1.xml" ContentType="application/vnd.ms-office.activeX+xml"/>
  <Override PartName="/ppt/notesSlides/notesSlide9.xml" ContentType="application/vnd.openxmlformats-officedocument.presentationml.notesSlide+xml"/>
  <Override PartName="/ppt/activeX/activeX2.xml" ContentType="application/vnd.ms-office.activeX+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ctiveX/activeX3.xml" ContentType="application/vnd.ms-office.activeX+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ctiveX/activeX4.xml" ContentType="application/vnd.ms-office.activeX+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ctiveX/activeX5.xml" ContentType="application/vnd.ms-office.activeX+xml"/>
  <Override PartName="/ppt/notesSlides/notesSlide20.xml" ContentType="application/vnd.openxmlformats-officedocument.presentationml.notesSlide+xml"/>
  <Override PartName="/ppt/activeX/activeX6.xml" ContentType="application/vnd.ms-office.activeX+xml"/>
  <Override PartName="/ppt/notesSlides/notesSlide21.xml" ContentType="application/vnd.openxmlformats-officedocument.presentationml.notesSlide+xml"/>
  <Override PartName="/ppt/activeX/activeX7.xml" ContentType="application/vnd.ms-office.activeX+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ctiveX/activeX8.xml" ContentType="application/vnd.ms-office.activeX+xml"/>
  <Override PartName="/ppt/notesSlides/notesSlide24.xml" ContentType="application/vnd.openxmlformats-officedocument.presentationml.notesSlide+xml"/>
  <Override PartName="/ppt/activeX/activeX9.xml" ContentType="application/vnd.ms-office.activeX+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ctiveX/activeX10.xml" ContentType="application/vnd.ms-office.activeX+xml"/>
  <Override PartName="/ppt/notesSlides/notesSlide29.xml" ContentType="application/vnd.openxmlformats-officedocument.presentationml.notesSlide+xml"/>
  <Override PartName="/ppt/activeX/activeX11.xml" ContentType="application/vnd.ms-office.activeX+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442" r:id="rId1"/>
    <p:sldMasterId id="2147485457" r:id="rId2"/>
  </p:sldMasterIdLst>
  <p:notesMasterIdLst>
    <p:notesMasterId r:id="rId34"/>
  </p:notesMasterIdLst>
  <p:handoutMasterIdLst>
    <p:handoutMasterId r:id="rId35"/>
  </p:handoutMasterIdLst>
  <p:sldIdLst>
    <p:sldId id="430" r:id="rId3"/>
    <p:sldId id="533" r:id="rId4"/>
    <p:sldId id="485" r:id="rId5"/>
    <p:sldId id="486" r:id="rId6"/>
    <p:sldId id="494" r:id="rId7"/>
    <p:sldId id="530" r:id="rId8"/>
    <p:sldId id="531" r:id="rId9"/>
    <p:sldId id="488" r:id="rId10"/>
    <p:sldId id="489" r:id="rId11"/>
    <p:sldId id="490" r:id="rId12"/>
    <p:sldId id="491" r:id="rId13"/>
    <p:sldId id="492" r:id="rId14"/>
    <p:sldId id="493" r:id="rId15"/>
    <p:sldId id="527" r:id="rId16"/>
    <p:sldId id="508" r:id="rId17"/>
    <p:sldId id="509" r:id="rId18"/>
    <p:sldId id="500" r:id="rId19"/>
    <p:sldId id="495" r:id="rId20"/>
    <p:sldId id="496" r:id="rId21"/>
    <p:sldId id="497" r:id="rId22"/>
    <p:sldId id="498" r:id="rId23"/>
    <p:sldId id="499" r:id="rId24"/>
    <p:sldId id="512" r:id="rId25"/>
    <p:sldId id="513" r:id="rId26"/>
    <p:sldId id="515" r:id="rId27"/>
    <p:sldId id="516" r:id="rId28"/>
    <p:sldId id="517" r:id="rId29"/>
    <p:sldId id="524" r:id="rId30"/>
    <p:sldId id="525" r:id="rId31"/>
    <p:sldId id="526" r:id="rId32"/>
    <p:sldId id="522" r:id="rId33"/>
  </p:sldIdLst>
  <p:sldSz cx="9144000" cy="6858000" type="screen4x3"/>
  <p:notesSz cx="6858000" cy="9296400"/>
  <p:embeddedFontLst>
    <p:embeddedFont>
      <p:font typeface="Comic Sans MS" panose="030F0702030302020204" pitchFamily="66" charset="0"/>
      <p:regular r:id="rId36"/>
      <p:bold r:id="rId37"/>
      <p:italic r:id="rId38"/>
      <p:boldItalic r:id="rId39"/>
    </p:embeddedFont>
    <p:embeddedFont>
      <p:font typeface="Wingdings 2" panose="05020102010507070707" pitchFamily="18" charset="2"/>
      <p:regular r:id="rId40"/>
    </p:embeddedFont>
  </p:embeddedFont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8">
          <p15:clr>
            <a:srgbClr val="A4A3A4"/>
          </p15:clr>
        </p15:guide>
        <p15:guide id="2" orient="horz" pos="3876">
          <p15:clr>
            <a:srgbClr val="A4A3A4"/>
          </p15:clr>
        </p15:guide>
        <p15:guide id="3" pos="5375">
          <p15:clr>
            <a:srgbClr val="A4A3A4"/>
          </p15:clr>
        </p15:guide>
        <p15:guide id="4" pos="226">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5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DA6"/>
    <a:srgbClr val="000066"/>
    <a:srgbClr val="BEDAF0"/>
    <a:srgbClr val="BED0F0"/>
    <a:srgbClr val="CC0099"/>
    <a:srgbClr val="33CC33"/>
    <a:srgbClr val="009900"/>
    <a:srgbClr val="01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728" autoAdjust="0"/>
  </p:normalViewPr>
  <p:slideViewPr>
    <p:cSldViewPr snapToGrid="0">
      <p:cViewPr>
        <p:scale>
          <a:sx n="85" d="100"/>
          <a:sy n="85" d="100"/>
        </p:scale>
        <p:origin x="618" y="150"/>
      </p:cViewPr>
      <p:guideLst>
        <p:guide orient="horz" pos="498"/>
        <p:guide orient="horz" pos="3876"/>
        <p:guide pos="5375"/>
        <p:guide pos="226"/>
      </p:guideLst>
    </p:cSldViewPr>
  </p:slideViewPr>
  <p:outlineViewPr>
    <p:cViewPr>
      <p:scale>
        <a:sx n="33" d="100"/>
        <a:sy n="33" d="100"/>
      </p:scale>
      <p:origin x="0" y="-486"/>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31"/>
        <p:guide pos="215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43"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1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DE2E1E01-18A3-457B-87B7-779E8947CA7C}"/>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5591F63-9290-4F12-99AC-9E21ABBAC59F}" type="slidenum">
              <a:rPr lang="en-GB" altLang="en-US"/>
              <a:pPr/>
              <a:t>‹#›</a:t>
            </a:fld>
            <a:endParaRPr lang="en-GB" altLang="en-US"/>
          </a:p>
        </p:txBody>
      </p:sp>
      <p:sp>
        <p:nvSpPr>
          <p:cNvPr id="5" name="Rectangle 7">
            <a:extLst>
              <a:ext uri="{FF2B5EF4-FFF2-40B4-BE49-F238E27FC236}">
                <a16:creationId xmlns:a16="http://schemas.microsoft.com/office/drawing/2014/main" id="{D903FB39-7006-42E6-BEA7-4D50944F897D}"/>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B02E8D62-B15D-4D7F-8412-8D049FFC6D07}"/>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6892332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4365154B-CFE7-48FB-9DF9-0B4314BD93A2}"/>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B0219616-E073-429C-A835-C92E3EC6A9A5}"/>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29A24104-4779-492A-B790-9DB0F2714AEF}"/>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2D8721A7-5CE3-493C-8B8C-E03F30E27C77}" type="slidenum">
              <a:rPr lang="en-US" altLang="en-US"/>
              <a:pPr/>
              <a:t>‹#›</a:t>
            </a:fld>
            <a:endParaRPr lang="en-US" altLang="en-US"/>
          </a:p>
        </p:txBody>
      </p:sp>
      <p:sp>
        <p:nvSpPr>
          <p:cNvPr id="7" name="Rectangle 9">
            <a:extLst>
              <a:ext uri="{FF2B5EF4-FFF2-40B4-BE49-F238E27FC236}">
                <a16:creationId xmlns:a16="http://schemas.microsoft.com/office/drawing/2014/main" id="{3B4C4D77-8159-4ED5-AB3E-31C5FABBC743}"/>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D7097CD6-656F-4EB5-9850-BAFCC9D9AD32}"/>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4053342760"/>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16AC58B4-C73F-465A-A2AF-C2D21C7CA266}"/>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0C54F182-1609-4FAB-BFB7-204A3874C3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A5133232-73AA-4185-90E9-8022C386951C}"/>
              </a:ext>
            </a:extLst>
          </p:cNvPr>
          <p:cNvSpPr>
            <a:spLocks noGrp="1"/>
          </p:cNvSpPr>
          <p:nvPr>
            <p:ph type="sldNum" sz="quarter" idx="10"/>
          </p:nvPr>
        </p:nvSpPr>
        <p:spPr/>
        <p:txBody>
          <a:bodyPr/>
          <a:lstStyle/>
          <a:p>
            <a:fld id="{2D8721A7-5CE3-493C-8B8C-E03F30E27C77}"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EEB62D96-8D95-4206-AA19-5F2B126D74D8}"/>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41D8F59F-A8D0-402E-8817-7E19BD778F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This true-or-false activity could be used as an introductory or summary exercise on static charge, or at the start of a lesson to gauge students’ existing knowledge of the subject matter. </a:t>
            </a:r>
            <a:r>
              <a:rPr lang="en-GB" altLang="en-US" dirty="0" err="1">
                <a:latin typeface="Arial" panose="020B0604020202020204" pitchFamily="34" charset="0"/>
              </a:rPr>
              <a:t>Colored</a:t>
            </a:r>
            <a:r>
              <a:rPr lang="en-GB" altLang="en-US" dirty="0">
                <a:latin typeface="Arial" panose="020B0604020202020204" pitchFamily="34" charset="0"/>
              </a:rPr>
              <a:t> traffic light cards (red = false, yellow = don’t know, green = true) could be used to make this a whole class exercise. </a:t>
            </a:r>
          </a:p>
        </p:txBody>
      </p:sp>
      <p:sp>
        <p:nvSpPr>
          <p:cNvPr id="3" name="Slide Number Placeholder 2">
            <a:extLst>
              <a:ext uri="{FF2B5EF4-FFF2-40B4-BE49-F238E27FC236}">
                <a16:creationId xmlns:a16="http://schemas.microsoft.com/office/drawing/2014/main" id="{BDAF0EF5-D0D3-476C-B8CB-57E3F56AE946}"/>
              </a:ext>
            </a:extLst>
          </p:cNvPr>
          <p:cNvSpPr>
            <a:spLocks noGrp="1"/>
          </p:cNvSpPr>
          <p:nvPr>
            <p:ph type="sldNum" sz="quarter" idx="10"/>
          </p:nvPr>
        </p:nvSpPr>
        <p:spPr/>
        <p:txBody>
          <a:bodyPr/>
          <a:lstStyle/>
          <a:p>
            <a:fld id="{2D8721A7-5CE3-493C-8B8C-E03F30E27C77}"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38793237-5551-4238-938A-12484D6AE12D}"/>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ADF2388D-551A-4F2C-A100-7EA7FC93E2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75D00ADE-492B-4A4A-980B-2010B906B547}"/>
              </a:ext>
            </a:extLst>
          </p:cNvPr>
          <p:cNvSpPr>
            <a:spLocks noGrp="1"/>
          </p:cNvSpPr>
          <p:nvPr>
            <p:ph type="sldNum" sz="quarter" idx="10"/>
          </p:nvPr>
        </p:nvSpPr>
        <p:spPr/>
        <p:txBody>
          <a:bodyPr/>
          <a:lstStyle/>
          <a:p>
            <a:fld id="{2D8721A7-5CE3-493C-8B8C-E03F30E27C77}"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89D06FE5-259A-4D55-93CF-3177A9E32B17}"/>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0E640789-ECF0-44FD-B692-2687D8AB92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Photo credit: </a:t>
            </a:r>
            <a:r>
              <a:rPr lang="en-GB" altLang="en-US" dirty="0">
                <a:latin typeface="Arial" panose="020B0604020202020204" pitchFamily="34" charset="0"/>
              </a:rPr>
              <a:t>Dr John </a:t>
            </a:r>
            <a:r>
              <a:rPr lang="en-GB" altLang="en-US" dirty="0" err="1">
                <a:latin typeface="Arial" panose="020B0604020202020204" pitchFamily="34" charset="0"/>
              </a:rPr>
              <a:t>Mileham</a:t>
            </a:r>
            <a:endParaRPr lang="en-GB" altLang="en-US" b="1" dirty="0">
              <a:latin typeface="Arial" panose="020B0604020202020204" pitchFamily="34" charset="0"/>
            </a:endParaRPr>
          </a:p>
        </p:txBody>
      </p:sp>
      <p:sp>
        <p:nvSpPr>
          <p:cNvPr id="3" name="Slide Number Placeholder 2">
            <a:extLst>
              <a:ext uri="{FF2B5EF4-FFF2-40B4-BE49-F238E27FC236}">
                <a16:creationId xmlns:a16="http://schemas.microsoft.com/office/drawing/2014/main" id="{357A3EC0-99AB-496A-9E14-1356436B5A5F}"/>
              </a:ext>
            </a:extLst>
          </p:cNvPr>
          <p:cNvSpPr>
            <a:spLocks noGrp="1"/>
          </p:cNvSpPr>
          <p:nvPr>
            <p:ph type="sldNum" sz="quarter" idx="10"/>
          </p:nvPr>
        </p:nvSpPr>
        <p:spPr/>
        <p:txBody>
          <a:bodyPr/>
          <a:lstStyle/>
          <a:p>
            <a:fld id="{2D8721A7-5CE3-493C-8B8C-E03F30E27C77}"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257D79BC-AD1C-453B-8461-A9159002BA90}"/>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568B3B0D-4F91-4A1D-964B-A0FD821E65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endParaRPr lang="en-GB" altLang="en-US" dirty="0">
              <a:latin typeface="Arial" panose="020B0604020202020204" pitchFamily="34" charset="0"/>
            </a:endParaRPr>
          </a:p>
          <a:p>
            <a:pPr>
              <a:spcBef>
                <a:spcPts val="432"/>
              </a:spcBef>
            </a:pPr>
            <a:r>
              <a:rPr lang="en-GB" altLang="en-US" dirty="0">
                <a:latin typeface="Arial" panose="020B0604020202020204" pitchFamily="34" charset="0"/>
              </a:rPr>
              <a:t>This three-part animation could be used to introduce work on Van de Graaff generators. It could be highlighted to students that the generator uses the basic principle of rubbing insulators together to produce charge. In stage 3, it is important to note that the boy would be standing on an insulator, such as a rubber coated step.</a:t>
            </a:r>
          </a:p>
          <a:p>
            <a:pPr>
              <a:spcBef>
                <a:spcPts val="432"/>
              </a:spcBef>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3" name="Slide Number Placeholder 2">
            <a:extLst>
              <a:ext uri="{FF2B5EF4-FFF2-40B4-BE49-F238E27FC236}">
                <a16:creationId xmlns:a16="http://schemas.microsoft.com/office/drawing/2014/main" id="{3B19C1B7-7408-4DE3-AB06-4A5AB01E8108}"/>
              </a:ext>
            </a:extLst>
          </p:cNvPr>
          <p:cNvSpPr>
            <a:spLocks noGrp="1"/>
          </p:cNvSpPr>
          <p:nvPr>
            <p:ph type="sldNum" sz="quarter" idx="10"/>
          </p:nvPr>
        </p:nvSpPr>
        <p:spPr/>
        <p:txBody>
          <a:bodyPr/>
          <a:lstStyle/>
          <a:p>
            <a:fld id="{2D8721A7-5CE3-493C-8B8C-E03F30E27C77}"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a:extLst>
              <a:ext uri="{FF2B5EF4-FFF2-40B4-BE49-F238E27FC236}">
                <a16:creationId xmlns:a16="http://schemas.microsoft.com/office/drawing/2014/main" id="{2C547218-378B-4EA4-B560-56025449B9BC}"/>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238997C3-EF8B-46D6-B1F1-E0BF9ACF93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3" name="Slide Number Placeholder 2">
            <a:extLst>
              <a:ext uri="{FF2B5EF4-FFF2-40B4-BE49-F238E27FC236}">
                <a16:creationId xmlns:a16="http://schemas.microsoft.com/office/drawing/2014/main" id="{3034491B-90E4-43F7-A620-9674D017A5C6}"/>
              </a:ext>
            </a:extLst>
          </p:cNvPr>
          <p:cNvSpPr>
            <a:spLocks noGrp="1"/>
          </p:cNvSpPr>
          <p:nvPr>
            <p:ph type="sldNum" sz="quarter" idx="10"/>
          </p:nvPr>
        </p:nvSpPr>
        <p:spPr/>
        <p:txBody>
          <a:bodyPr/>
          <a:lstStyle/>
          <a:p>
            <a:fld id="{2D8721A7-5CE3-493C-8B8C-E03F30E27C77}"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a:extLst>
              <a:ext uri="{FF2B5EF4-FFF2-40B4-BE49-F238E27FC236}">
                <a16:creationId xmlns:a16="http://schemas.microsoft.com/office/drawing/2014/main" id="{AB2C7ACF-1D16-4DF6-A130-E601AFF90646}"/>
              </a:ext>
            </a:extLst>
          </p:cNvPr>
          <p:cNvSpPr>
            <a:spLocks noGrp="1" noRot="1" noChangeAspect="1" noChangeArrowheads="1" noTextEdit="1"/>
          </p:cNvSpPr>
          <p:nvPr>
            <p:ph type="sldImg"/>
          </p:nvPr>
        </p:nvSpPr>
        <p:spPr>
          <a:ln/>
        </p:spPr>
      </p:sp>
      <p:sp>
        <p:nvSpPr>
          <p:cNvPr id="57349" name="Rectangle 3">
            <a:extLst>
              <a:ext uri="{FF2B5EF4-FFF2-40B4-BE49-F238E27FC236}">
                <a16:creationId xmlns:a16="http://schemas.microsoft.com/office/drawing/2014/main" id="{74F441CB-927A-4DAC-BB58-737C64F5BDC6}"/>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Photo credit: </a:t>
            </a:r>
            <a:r>
              <a:rPr lang="en-US"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rPr>
              <a:t>Jupiterimages</a:t>
            </a:r>
            <a:r>
              <a:rPr lang="en-GB" altLang="en-US" dirty="0">
                <a:latin typeface="Arial" panose="020B0604020202020204" pitchFamily="34" charset="0"/>
              </a:rPr>
              <a:t> Corporation 2018</a:t>
            </a:r>
          </a:p>
        </p:txBody>
      </p:sp>
      <p:sp>
        <p:nvSpPr>
          <p:cNvPr id="3" name="Slide Number Placeholder 2">
            <a:extLst>
              <a:ext uri="{FF2B5EF4-FFF2-40B4-BE49-F238E27FC236}">
                <a16:creationId xmlns:a16="http://schemas.microsoft.com/office/drawing/2014/main" id="{8830CB05-11F7-4AB4-A314-9BC803D5B64D}"/>
              </a:ext>
            </a:extLst>
          </p:cNvPr>
          <p:cNvSpPr>
            <a:spLocks noGrp="1"/>
          </p:cNvSpPr>
          <p:nvPr>
            <p:ph type="sldNum" sz="quarter" idx="10"/>
          </p:nvPr>
        </p:nvSpPr>
        <p:spPr/>
        <p:txBody>
          <a:bodyPr/>
          <a:lstStyle/>
          <a:p>
            <a:fld id="{2D8721A7-5CE3-493C-8B8C-E03F30E27C77}"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a:extLst>
              <a:ext uri="{FF2B5EF4-FFF2-40B4-BE49-F238E27FC236}">
                <a16:creationId xmlns:a16="http://schemas.microsoft.com/office/drawing/2014/main" id="{E639AF2A-42A2-489C-A5A2-CD57CDF193FF}"/>
              </a:ext>
            </a:extLst>
          </p:cNvPr>
          <p:cNvSpPr>
            <a:spLocks noGrp="1" noRot="1" noChangeAspect="1" noChangeArrowheads="1" noTextEdit="1"/>
          </p:cNvSpPr>
          <p:nvPr>
            <p:ph type="sldImg"/>
          </p:nvPr>
        </p:nvSpPr>
        <p:spPr>
          <a:ln/>
        </p:spPr>
      </p:sp>
      <p:sp>
        <p:nvSpPr>
          <p:cNvPr id="58373" name="Rectangle 3">
            <a:extLst>
              <a:ext uri="{FF2B5EF4-FFF2-40B4-BE49-F238E27FC236}">
                <a16:creationId xmlns:a16="http://schemas.microsoft.com/office/drawing/2014/main" id="{672505D0-FEF5-4198-A399-9056CEB334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Teacher notes</a:t>
            </a:r>
          </a:p>
          <a:p>
            <a:pPr eaLnBrk="1" hangingPunct="1">
              <a:spcBef>
                <a:spcPts val="432"/>
              </a:spcBef>
            </a:pPr>
            <a:r>
              <a:rPr lang="en-GB" altLang="en-US" dirty="0">
                <a:latin typeface="Arial" panose="020B0604020202020204" pitchFamily="34" charset="0"/>
              </a:rPr>
              <a:t>This historical sequence could be used to introduce the concept of lightning as form of electricity.</a:t>
            </a:r>
          </a:p>
          <a:p>
            <a:pPr eaLnBrk="1" hangingPunct="1">
              <a:spcBef>
                <a:spcPts val="432"/>
              </a:spcBef>
            </a:pPr>
            <a:r>
              <a:rPr lang="en-GB" altLang="en-US" dirty="0">
                <a:latin typeface="Arial" panose="020B0604020202020204" pitchFamily="34" charset="0"/>
              </a:rPr>
              <a:t>Suitable prompts include:</a:t>
            </a:r>
            <a:br>
              <a:rPr lang="en-GB" altLang="en-US" dirty="0">
                <a:latin typeface="Arial" panose="020B0604020202020204" pitchFamily="34" charset="0"/>
              </a:rPr>
            </a:br>
            <a:r>
              <a:rPr lang="en-GB" altLang="en-US" b="1" dirty="0">
                <a:latin typeface="Arial" panose="020B0604020202020204" pitchFamily="34" charset="0"/>
              </a:rPr>
              <a:t>Stage 1:</a:t>
            </a:r>
            <a:r>
              <a:rPr lang="en-GB" altLang="en-US" dirty="0">
                <a:latin typeface="Arial" panose="020B0604020202020204" pitchFamily="34" charset="0"/>
              </a:rPr>
              <a:t> What do the terms “positive” and “negative” refer to? It could also be highlighted that the illustration contains spectacles and a pair of swimming flippers, both of which were invented by Franklin.</a:t>
            </a:r>
          </a:p>
          <a:p>
            <a:pPr eaLnBrk="1" hangingPunct="1">
              <a:spcBef>
                <a:spcPts val="432"/>
              </a:spcBef>
            </a:pPr>
            <a:r>
              <a:rPr lang="en-GB" altLang="en-US" b="1" dirty="0">
                <a:latin typeface="Arial" panose="020B0604020202020204" pitchFamily="34" charset="0"/>
              </a:rPr>
              <a:t>Stage 2: </a:t>
            </a:r>
            <a:r>
              <a:rPr lang="en-GB" altLang="en-US" dirty="0">
                <a:latin typeface="Arial" panose="020B0604020202020204" pitchFamily="34" charset="0"/>
              </a:rPr>
              <a:t>Why did Franklin add a metal key to the string of the kite?</a:t>
            </a:r>
          </a:p>
          <a:p>
            <a:pPr eaLnBrk="1" hangingPunct="1">
              <a:spcBef>
                <a:spcPts val="432"/>
              </a:spcBef>
            </a:pPr>
            <a:r>
              <a:rPr lang="en-GB" altLang="en-US" b="1" dirty="0">
                <a:latin typeface="Arial" panose="020B0604020202020204" pitchFamily="34" charset="0"/>
              </a:rPr>
              <a:t>Stage 3:</a:t>
            </a:r>
            <a:r>
              <a:rPr lang="en-GB" altLang="en-US" dirty="0">
                <a:latin typeface="Arial" panose="020B0604020202020204" pitchFamily="34" charset="0"/>
              </a:rPr>
              <a:t> Why did Franklin get a shock?</a:t>
            </a:r>
          </a:p>
          <a:p>
            <a:pPr eaLnBrk="1" hangingPunct="1">
              <a:spcBef>
                <a:spcPts val="432"/>
              </a:spcBef>
            </a:pPr>
            <a:r>
              <a:rPr lang="en-GB" altLang="en-US" b="1" dirty="0">
                <a:latin typeface="Arial" panose="020B0604020202020204" pitchFamily="34" charset="0"/>
              </a:rPr>
              <a:t>Stage 4: </a:t>
            </a:r>
            <a:r>
              <a:rPr lang="en-GB" altLang="en-US" dirty="0">
                <a:latin typeface="Arial" panose="020B0604020202020204" pitchFamily="34" charset="0"/>
              </a:rPr>
              <a:t>How does a lightning conductor prevent damage to buildings? It should be highlighted to students that a lightning conductor does not stop lightning but controls the path of a lightning strike.</a:t>
            </a:r>
          </a:p>
        </p:txBody>
      </p:sp>
      <p:sp>
        <p:nvSpPr>
          <p:cNvPr id="3" name="Slide Number Placeholder 2">
            <a:extLst>
              <a:ext uri="{FF2B5EF4-FFF2-40B4-BE49-F238E27FC236}">
                <a16:creationId xmlns:a16="http://schemas.microsoft.com/office/drawing/2014/main" id="{CA982A0E-5604-4BAD-A2CD-97C369CC77DF}"/>
              </a:ext>
            </a:extLst>
          </p:cNvPr>
          <p:cNvSpPr>
            <a:spLocks noGrp="1"/>
          </p:cNvSpPr>
          <p:nvPr>
            <p:ph type="sldNum" sz="quarter" idx="10"/>
          </p:nvPr>
        </p:nvSpPr>
        <p:spPr/>
        <p:txBody>
          <a:bodyPr/>
          <a:lstStyle/>
          <a:p>
            <a:fld id="{2D8721A7-5CE3-493C-8B8C-E03F30E27C77}"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6178632-9984-45DA-BAD8-06668233EFC1}"/>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2F5784A6-0AF0-4505-9442-2C286B8BCB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2AE1FFF6-973F-4893-A319-705700591CD8}"/>
              </a:ext>
            </a:extLst>
          </p:cNvPr>
          <p:cNvSpPr>
            <a:spLocks noGrp="1"/>
          </p:cNvSpPr>
          <p:nvPr>
            <p:ph type="sldNum" sz="quarter" idx="10"/>
          </p:nvPr>
        </p:nvSpPr>
        <p:spPr/>
        <p:txBody>
          <a:bodyPr/>
          <a:lstStyle/>
          <a:p>
            <a:fld id="{2D8721A7-5CE3-493C-8B8C-E03F30E27C77}"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A2EE4805-CE87-45E4-A4FF-980866E87BA8}"/>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1F62DCD3-3C83-4CDE-8C69-BB33FCB364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3" name="Slide Number Placeholder 2">
            <a:extLst>
              <a:ext uri="{FF2B5EF4-FFF2-40B4-BE49-F238E27FC236}">
                <a16:creationId xmlns:a16="http://schemas.microsoft.com/office/drawing/2014/main" id="{FA76F3D6-817D-4BA6-B2FA-71D4E36A5AE5}"/>
              </a:ext>
            </a:extLst>
          </p:cNvPr>
          <p:cNvSpPr>
            <a:spLocks noGrp="1"/>
          </p:cNvSpPr>
          <p:nvPr>
            <p:ph type="sldNum" sz="quarter" idx="10"/>
          </p:nvPr>
        </p:nvSpPr>
        <p:spPr/>
        <p:txBody>
          <a:bodyPr/>
          <a:lstStyle/>
          <a:p>
            <a:fld id="{2D8721A7-5CE3-493C-8B8C-E03F30E27C77}"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a:extLst>
              <a:ext uri="{FF2B5EF4-FFF2-40B4-BE49-F238E27FC236}">
                <a16:creationId xmlns:a16="http://schemas.microsoft.com/office/drawing/2014/main" id="{8744F0C4-BF64-4682-B3A9-E333F9429F9B}"/>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ED3F0979-5EF3-4AA4-9F31-00C15F56CF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3" name="Slide Number Placeholder 2">
            <a:extLst>
              <a:ext uri="{FF2B5EF4-FFF2-40B4-BE49-F238E27FC236}">
                <a16:creationId xmlns:a16="http://schemas.microsoft.com/office/drawing/2014/main" id="{937718EB-1649-4E0D-8BB6-E9465CA02988}"/>
              </a:ext>
            </a:extLst>
          </p:cNvPr>
          <p:cNvSpPr>
            <a:spLocks noGrp="1"/>
          </p:cNvSpPr>
          <p:nvPr>
            <p:ph type="sldNum" sz="quarter" idx="10"/>
          </p:nvPr>
        </p:nvSpPr>
        <p:spPr/>
        <p:txBody>
          <a:bodyPr/>
          <a:lstStyle/>
          <a:p>
            <a:fld id="{2D8721A7-5CE3-493C-8B8C-E03F30E27C77}"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158DBDF-7765-45BE-B790-8288F672881C}"/>
              </a:ext>
            </a:extLst>
          </p:cNvPr>
          <p:cNvSpPr>
            <a:spLocks noGrp="1"/>
          </p:cNvSpPr>
          <p:nvPr>
            <p:ph type="sldNum" sz="quarter" idx="10"/>
          </p:nvPr>
        </p:nvSpPr>
        <p:spPr/>
        <p:txBody>
          <a:bodyPr/>
          <a:lstStyle/>
          <a:p>
            <a:fld id="{2D8721A7-5CE3-493C-8B8C-E03F30E27C77}" type="slidenum">
              <a:rPr lang="en-US" altLang="en-US" smtClean="0"/>
              <a:pPr/>
              <a:t>2</a:t>
            </a:fld>
            <a:endParaRPr lang="en-US" altLang="en-US"/>
          </a:p>
        </p:txBody>
      </p:sp>
    </p:spTree>
    <p:extLst>
      <p:ext uri="{BB962C8B-B14F-4D97-AF65-F5344CB8AC3E}">
        <p14:creationId xmlns:p14="http://schemas.microsoft.com/office/powerpoint/2010/main" val="2071711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a:extLst>
              <a:ext uri="{FF2B5EF4-FFF2-40B4-BE49-F238E27FC236}">
                <a16:creationId xmlns:a16="http://schemas.microsoft.com/office/drawing/2014/main" id="{1EF5F98C-E2A8-4895-B853-6291A0A3CA90}"/>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905FA811-19E5-4EEB-9511-8EBAFF63A8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dirty="0">
              <a:effectLst/>
            </a:endParaRPr>
          </a:p>
        </p:txBody>
      </p:sp>
      <p:sp>
        <p:nvSpPr>
          <p:cNvPr id="3" name="Slide Number Placeholder 2">
            <a:extLst>
              <a:ext uri="{FF2B5EF4-FFF2-40B4-BE49-F238E27FC236}">
                <a16:creationId xmlns:a16="http://schemas.microsoft.com/office/drawing/2014/main" id="{E02235B8-DF43-4A81-8790-8A6F81E262A5}"/>
              </a:ext>
            </a:extLst>
          </p:cNvPr>
          <p:cNvSpPr>
            <a:spLocks noGrp="1"/>
          </p:cNvSpPr>
          <p:nvPr>
            <p:ph type="sldNum" sz="quarter" idx="10"/>
          </p:nvPr>
        </p:nvSpPr>
        <p:spPr/>
        <p:txBody>
          <a:bodyPr/>
          <a:lstStyle/>
          <a:p>
            <a:fld id="{2D8721A7-5CE3-493C-8B8C-E03F30E27C77}"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a:extLst>
              <a:ext uri="{FF2B5EF4-FFF2-40B4-BE49-F238E27FC236}">
                <a16:creationId xmlns:a16="http://schemas.microsoft.com/office/drawing/2014/main" id="{E7768716-296F-46B5-9BD0-E19372EF388D}"/>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E32B618A-0CAD-4D84-AA32-13094C2355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This simulation activity allows students to explore the effects of a charged balloon on a range of items. It could be used as a precursor to running the practical in the lab or for summary purposes.</a:t>
            </a:r>
          </a:p>
          <a:p>
            <a:pPr>
              <a:spcBef>
                <a:spcPts val="432"/>
              </a:spcBef>
            </a:pPr>
            <a:endParaRPr lang="en-GB" altLang="en-US" dirty="0">
              <a:latin typeface="Arial" panose="020B0604020202020204" pitchFamily="34" charset="0"/>
            </a:endParaRPr>
          </a:p>
          <a:p>
            <a:pPr>
              <a:spcBef>
                <a:spcPts val="432"/>
              </a:spcBef>
            </a:pPr>
            <a:r>
              <a:rPr lang="en-GB" altLang="en-US" dirty="0">
                <a:latin typeface="Arial" panose="020B0604020202020204" pitchFamily="34" charset="0"/>
              </a:rPr>
              <a:t>Please note that each experiment contains a section showing the </a:t>
            </a:r>
            <a:r>
              <a:rPr lang="en-GB" altLang="en-US" dirty="0" err="1">
                <a:latin typeface="Arial" panose="020B0604020202020204" pitchFamily="34" charset="0"/>
              </a:rPr>
              <a:t>behavior</a:t>
            </a:r>
            <a:r>
              <a:rPr lang="en-GB" altLang="en-US" dirty="0">
                <a:latin typeface="Arial" panose="020B0604020202020204" pitchFamily="34" charset="0"/>
              </a:rPr>
              <a:t> of charges in the materials, which can be viewed by pressing “zoom” after the interactive stage.</a:t>
            </a:r>
          </a:p>
          <a:p>
            <a:pPr>
              <a:spcBef>
                <a:spcPts val="432"/>
              </a:spcBef>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dirty="0">
              <a:effectLst/>
            </a:endParaRPr>
          </a:p>
        </p:txBody>
      </p:sp>
      <p:sp>
        <p:nvSpPr>
          <p:cNvPr id="3" name="Slide Number Placeholder 2">
            <a:extLst>
              <a:ext uri="{FF2B5EF4-FFF2-40B4-BE49-F238E27FC236}">
                <a16:creationId xmlns:a16="http://schemas.microsoft.com/office/drawing/2014/main" id="{51BE413C-23B4-4F3B-8B26-9BBF9BCCB478}"/>
              </a:ext>
            </a:extLst>
          </p:cNvPr>
          <p:cNvSpPr>
            <a:spLocks noGrp="1"/>
          </p:cNvSpPr>
          <p:nvPr>
            <p:ph type="sldNum" sz="quarter" idx="10"/>
          </p:nvPr>
        </p:nvSpPr>
        <p:spPr/>
        <p:txBody>
          <a:bodyPr/>
          <a:lstStyle/>
          <a:p>
            <a:fld id="{2D8721A7-5CE3-493C-8B8C-E03F30E27C77}"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a:extLst>
              <a:ext uri="{FF2B5EF4-FFF2-40B4-BE49-F238E27FC236}">
                <a16:creationId xmlns:a16="http://schemas.microsoft.com/office/drawing/2014/main" id="{19FBCFBE-0114-4350-BB0B-1A9993BD2C90}"/>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D1B04852-0C68-487A-B72A-089E283C6C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This non-marking activity can be used to encourage students to think about aspects of experimental design that will allow them to obtain valid results.</a:t>
            </a:r>
          </a:p>
          <a:p>
            <a:pPr>
              <a:spcBef>
                <a:spcPts val="432"/>
              </a:spcBef>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dirty="0">
              <a:effectLst/>
            </a:endParaRPr>
          </a:p>
        </p:txBody>
      </p:sp>
      <p:sp>
        <p:nvSpPr>
          <p:cNvPr id="3" name="Slide Number Placeholder 2">
            <a:extLst>
              <a:ext uri="{FF2B5EF4-FFF2-40B4-BE49-F238E27FC236}">
                <a16:creationId xmlns:a16="http://schemas.microsoft.com/office/drawing/2014/main" id="{C3170A63-0A0F-41BB-AD9F-DCB94FA3C1B2}"/>
              </a:ext>
            </a:extLst>
          </p:cNvPr>
          <p:cNvSpPr>
            <a:spLocks noGrp="1"/>
          </p:cNvSpPr>
          <p:nvPr>
            <p:ph type="sldNum" sz="quarter" idx="10"/>
          </p:nvPr>
        </p:nvSpPr>
        <p:spPr/>
        <p:txBody>
          <a:bodyPr/>
          <a:lstStyle/>
          <a:p>
            <a:fld id="{2D8721A7-5CE3-493C-8B8C-E03F30E27C77}"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a:extLst>
              <a:ext uri="{FF2B5EF4-FFF2-40B4-BE49-F238E27FC236}">
                <a16:creationId xmlns:a16="http://schemas.microsoft.com/office/drawing/2014/main" id="{32C2B563-3E08-4E1D-844F-D4C86F2A1BFB}"/>
              </a:ext>
            </a:extLst>
          </p:cNvPr>
          <p:cNvSpPr>
            <a:spLocks noGrp="1" noRot="1" noChangeAspect="1" noChangeArrowheads="1" noTextEdit="1"/>
          </p:cNvSpPr>
          <p:nvPr>
            <p:ph type="sldImg"/>
          </p:nvPr>
        </p:nvSpPr>
        <p:spPr>
          <a:ln/>
        </p:spPr>
      </p:sp>
      <p:sp>
        <p:nvSpPr>
          <p:cNvPr id="66565" name="Rectangle 3">
            <a:extLst>
              <a:ext uri="{FF2B5EF4-FFF2-40B4-BE49-F238E27FC236}">
                <a16:creationId xmlns:a16="http://schemas.microsoft.com/office/drawing/2014/main" id="{B1245D5E-B0A3-4CEB-ACBB-06403F6950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2F69F094-A4B9-4226-A9AF-2709DA2DF170}"/>
              </a:ext>
            </a:extLst>
          </p:cNvPr>
          <p:cNvSpPr>
            <a:spLocks noGrp="1"/>
          </p:cNvSpPr>
          <p:nvPr>
            <p:ph type="sldNum" sz="quarter" idx="10"/>
          </p:nvPr>
        </p:nvSpPr>
        <p:spPr/>
        <p:txBody>
          <a:bodyPr/>
          <a:lstStyle/>
          <a:p>
            <a:fld id="{2D8721A7-5CE3-493C-8B8C-E03F30E27C77}"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a:extLst>
              <a:ext uri="{FF2B5EF4-FFF2-40B4-BE49-F238E27FC236}">
                <a16:creationId xmlns:a16="http://schemas.microsoft.com/office/drawing/2014/main" id="{4A1269FA-8BF6-4DAD-B051-369893731BC6}"/>
              </a:ext>
            </a:extLst>
          </p:cNvPr>
          <p:cNvSpPr>
            <a:spLocks noGrp="1" noRot="1" noChangeAspect="1" noChangeArrowheads="1" noTextEdit="1"/>
          </p:cNvSpPr>
          <p:nvPr>
            <p:ph type="sldImg"/>
          </p:nvPr>
        </p:nvSpPr>
        <p:spPr>
          <a:ln/>
        </p:spPr>
      </p:sp>
      <p:sp>
        <p:nvSpPr>
          <p:cNvPr id="67589" name="Rectangle 3">
            <a:extLst>
              <a:ext uri="{FF2B5EF4-FFF2-40B4-BE49-F238E27FC236}">
                <a16:creationId xmlns:a16="http://schemas.microsoft.com/office/drawing/2014/main" id="{C040DF4A-1299-4FEC-A558-66C62FB72C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Teacher notes</a:t>
            </a:r>
          </a:p>
          <a:p>
            <a:pPr eaLnBrk="1" hangingPunct="1">
              <a:spcBef>
                <a:spcPts val="432"/>
              </a:spcBef>
            </a:pPr>
            <a:r>
              <a:rPr lang="en-GB" altLang="en-US" dirty="0">
                <a:latin typeface="Arial" panose="020B0604020202020204" pitchFamily="34" charset="0"/>
              </a:rPr>
              <a:t>This five-stage animation could be used to introduce the practical applications of static electricity. It should highlighted to students that it is the drum that becomes charged and not the paper.</a:t>
            </a:r>
          </a:p>
        </p:txBody>
      </p:sp>
      <p:sp>
        <p:nvSpPr>
          <p:cNvPr id="3" name="Slide Number Placeholder 2">
            <a:extLst>
              <a:ext uri="{FF2B5EF4-FFF2-40B4-BE49-F238E27FC236}">
                <a16:creationId xmlns:a16="http://schemas.microsoft.com/office/drawing/2014/main" id="{DD28E1D3-6428-40DF-A102-8323257912DE}"/>
              </a:ext>
            </a:extLst>
          </p:cNvPr>
          <p:cNvSpPr>
            <a:spLocks noGrp="1"/>
          </p:cNvSpPr>
          <p:nvPr>
            <p:ph type="sldNum" sz="quarter" idx="10"/>
          </p:nvPr>
        </p:nvSpPr>
        <p:spPr/>
        <p:txBody>
          <a:bodyPr/>
          <a:lstStyle/>
          <a:p>
            <a:fld id="{2D8721A7-5CE3-493C-8B8C-E03F30E27C77}"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2">
            <a:extLst>
              <a:ext uri="{FF2B5EF4-FFF2-40B4-BE49-F238E27FC236}">
                <a16:creationId xmlns:a16="http://schemas.microsoft.com/office/drawing/2014/main" id="{B8634B22-6E9F-4BE1-9250-5882B3498313}"/>
              </a:ext>
            </a:extLst>
          </p:cNvPr>
          <p:cNvSpPr>
            <a:spLocks noGrp="1" noRot="1" noChangeAspect="1" noChangeArrowheads="1" noTextEdit="1"/>
          </p:cNvSpPr>
          <p:nvPr>
            <p:ph type="sldImg"/>
          </p:nvPr>
        </p:nvSpPr>
        <p:spPr>
          <a:ln/>
        </p:spPr>
      </p:sp>
      <p:sp>
        <p:nvSpPr>
          <p:cNvPr id="68613" name="Rectangle 3">
            <a:extLst>
              <a:ext uri="{FF2B5EF4-FFF2-40B4-BE49-F238E27FC236}">
                <a16:creationId xmlns:a16="http://schemas.microsoft.com/office/drawing/2014/main" id="{3FCDD8D9-7AF0-4F34-B524-ABC49B12C8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Teacher notes</a:t>
            </a:r>
          </a:p>
          <a:p>
            <a:pPr eaLnBrk="1" hangingPunct="1">
              <a:spcBef>
                <a:spcPts val="432"/>
              </a:spcBef>
            </a:pPr>
            <a:r>
              <a:rPr lang="en-GB" altLang="en-US" dirty="0">
                <a:latin typeface="Arial" panose="020B0604020202020204" pitchFamily="34" charset="0"/>
              </a:rPr>
              <a:t>This three-stage animation illustrates how static electricity is used to spray paint a car. </a:t>
            </a:r>
          </a:p>
          <a:p>
            <a:pPr eaLnBrk="1" hangingPunct="1">
              <a:spcBef>
                <a:spcPts val="432"/>
              </a:spcBef>
            </a:pPr>
            <a:r>
              <a:rPr lang="en-GB" altLang="en-US" dirty="0">
                <a:latin typeface="Arial" panose="020B0604020202020204" pitchFamily="34" charset="0"/>
              </a:rPr>
              <a:t>Suitable prompts include:</a:t>
            </a:r>
          </a:p>
          <a:p>
            <a:pPr eaLnBrk="1" hangingPunct="1">
              <a:spcBef>
                <a:spcPts val="432"/>
              </a:spcBef>
            </a:pPr>
            <a:r>
              <a:rPr lang="en-GB" altLang="en-US" b="1" dirty="0">
                <a:latin typeface="Arial" panose="020B0604020202020204" pitchFamily="34" charset="0"/>
              </a:rPr>
              <a:t>Stage 1: </a:t>
            </a:r>
            <a:r>
              <a:rPr lang="en-GB" altLang="en-US" dirty="0">
                <a:latin typeface="Arial" panose="020B0604020202020204" pitchFamily="34" charset="0"/>
              </a:rPr>
              <a:t>What instrument is used to spray paint a car?</a:t>
            </a:r>
          </a:p>
          <a:p>
            <a:pPr eaLnBrk="1" hangingPunct="1">
              <a:spcBef>
                <a:spcPts val="432"/>
              </a:spcBef>
            </a:pPr>
            <a:r>
              <a:rPr lang="en-GB" altLang="en-US" b="1" dirty="0">
                <a:latin typeface="Arial" panose="020B0604020202020204" pitchFamily="34" charset="0"/>
              </a:rPr>
              <a:t>Stage 2:</a:t>
            </a:r>
            <a:r>
              <a:rPr lang="en-GB" altLang="en-US" dirty="0">
                <a:latin typeface="Arial" panose="020B0604020202020204" pitchFamily="34" charset="0"/>
              </a:rPr>
              <a:t> Do the spray gun and the car body have the same overall charge?</a:t>
            </a:r>
          </a:p>
          <a:p>
            <a:pPr eaLnBrk="1" hangingPunct="1">
              <a:spcBef>
                <a:spcPts val="432"/>
              </a:spcBef>
            </a:pPr>
            <a:r>
              <a:rPr lang="en-GB" altLang="en-US" b="1" dirty="0">
                <a:latin typeface="Arial" panose="020B0604020202020204" pitchFamily="34" charset="0"/>
              </a:rPr>
              <a:t>Stage 3: </a:t>
            </a:r>
            <a:r>
              <a:rPr lang="en-GB" altLang="en-US" dirty="0">
                <a:latin typeface="Arial" panose="020B0604020202020204" pitchFamily="34" charset="0"/>
              </a:rPr>
              <a:t>Why is it important to reduce waste in factories?</a:t>
            </a:r>
            <a:endParaRPr lang="en-GB" altLang="en-US" b="1" dirty="0">
              <a:latin typeface="Arial" panose="020B0604020202020204" pitchFamily="34" charset="0"/>
            </a:endParaRPr>
          </a:p>
        </p:txBody>
      </p:sp>
      <p:sp>
        <p:nvSpPr>
          <p:cNvPr id="3" name="Slide Number Placeholder 2">
            <a:extLst>
              <a:ext uri="{FF2B5EF4-FFF2-40B4-BE49-F238E27FC236}">
                <a16:creationId xmlns:a16="http://schemas.microsoft.com/office/drawing/2014/main" id="{5DD3C98B-877A-4E4F-92D1-8621E97722BA}"/>
              </a:ext>
            </a:extLst>
          </p:cNvPr>
          <p:cNvSpPr>
            <a:spLocks noGrp="1"/>
          </p:cNvSpPr>
          <p:nvPr>
            <p:ph type="sldNum" sz="quarter" idx="10"/>
          </p:nvPr>
        </p:nvSpPr>
        <p:spPr/>
        <p:txBody>
          <a:bodyPr/>
          <a:lstStyle/>
          <a:p>
            <a:fld id="{2D8721A7-5CE3-493C-8B8C-E03F30E27C77}" type="slidenum">
              <a:rPr lang="en-US" altLang="en-US" smtClean="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2">
            <a:extLst>
              <a:ext uri="{FF2B5EF4-FFF2-40B4-BE49-F238E27FC236}">
                <a16:creationId xmlns:a16="http://schemas.microsoft.com/office/drawing/2014/main" id="{011FFA90-197A-41BD-8442-DD1FB4A2FB36}"/>
              </a:ext>
            </a:extLst>
          </p:cNvPr>
          <p:cNvSpPr>
            <a:spLocks noGrp="1" noRot="1" noChangeAspect="1" noChangeArrowheads="1" noTextEdit="1"/>
          </p:cNvSpPr>
          <p:nvPr>
            <p:ph type="sldImg"/>
          </p:nvPr>
        </p:nvSpPr>
        <p:spPr>
          <a:ln/>
        </p:spPr>
      </p:sp>
      <p:sp>
        <p:nvSpPr>
          <p:cNvPr id="69637" name="Rectangle 3">
            <a:extLst>
              <a:ext uri="{FF2B5EF4-FFF2-40B4-BE49-F238E27FC236}">
                <a16:creationId xmlns:a16="http://schemas.microsoft.com/office/drawing/2014/main" id="{B21DFC7C-B9EF-45E3-B878-EE98D86260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Teacher notes</a:t>
            </a:r>
          </a:p>
          <a:p>
            <a:pPr eaLnBrk="1" hangingPunct="1">
              <a:spcBef>
                <a:spcPts val="432"/>
              </a:spcBef>
            </a:pPr>
            <a:r>
              <a:rPr lang="en-GB" altLang="en-US" dirty="0">
                <a:latin typeface="Arial" panose="020B0604020202020204" pitchFamily="34" charset="0"/>
              </a:rPr>
              <a:t>Students should understand that the smoke particles gain electrons (a negative charge) at the charged grid, and then lose electrons at the collecting plates.</a:t>
            </a:r>
          </a:p>
        </p:txBody>
      </p:sp>
      <p:sp>
        <p:nvSpPr>
          <p:cNvPr id="3" name="Slide Number Placeholder 2">
            <a:extLst>
              <a:ext uri="{FF2B5EF4-FFF2-40B4-BE49-F238E27FC236}">
                <a16:creationId xmlns:a16="http://schemas.microsoft.com/office/drawing/2014/main" id="{500CF79C-C784-46B8-8A3E-85EE1720D31E}"/>
              </a:ext>
            </a:extLst>
          </p:cNvPr>
          <p:cNvSpPr>
            <a:spLocks noGrp="1"/>
          </p:cNvSpPr>
          <p:nvPr>
            <p:ph type="sldNum" sz="quarter" idx="10"/>
          </p:nvPr>
        </p:nvSpPr>
        <p:spPr/>
        <p:txBody>
          <a:bodyPr/>
          <a:lstStyle/>
          <a:p>
            <a:fld id="{2D8721A7-5CE3-493C-8B8C-E03F30E27C77}" type="slidenum">
              <a:rPr lang="en-US" altLang="en-US" smtClean="0"/>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2">
            <a:extLst>
              <a:ext uri="{FF2B5EF4-FFF2-40B4-BE49-F238E27FC236}">
                <a16:creationId xmlns:a16="http://schemas.microsoft.com/office/drawing/2014/main" id="{D02F3DE0-2DAB-41F8-9A0D-C70E6E60C732}"/>
              </a:ext>
            </a:extLst>
          </p:cNvPr>
          <p:cNvSpPr>
            <a:spLocks noGrp="1" noRot="1" noChangeAspect="1" noChangeArrowheads="1" noTextEdit="1"/>
          </p:cNvSpPr>
          <p:nvPr>
            <p:ph type="sldImg"/>
          </p:nvPr>
        </p:nvSpPr>
        <p:spPr>
          <a:ln/>
        </p:spPr>
      </p:sp>
      <p:sp>
        <p:nvSpPr>
          <p:cNvPr id="70661" name="Rectangle 3">
            <a:extLst>
              <a:ext uri="{FF2B5EF4-FFF2-40B4-BE49-F238E27FC236}">
                <a16:creationId xmlns:a16="http://schemas.microsoft.com/office/drawing/2014/main" id="{C88EAD66-54C6-493B-8FF5-B71E7929A89E}"/>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Photo credit: </a:t>
            </a:r>
            <a:r>
              <a:rPr lang="en-US"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rPr>
              <a:t>Jupiterimages</a:t>
            </a:r>
            <a:r>
              <a:rPr lang="en-GB" altLang="en-US" dirty="0">
                <a:latin typeface="Arial" panose="020B0604020202020204" pitchFamily="34" charset="0"/>
              </a:rPr>
              <a:t> Corporation 2018</a:t>
            </a:r>
          </a:p>
        </p:txBody>
      </p:sp>
      <p:sp>
        <p:nvSpPr>
          <p:cNvPr id="3" name="Slide Number Placeholder 2">
            <a:extLst>
              <a:ext uri="{FF2B5EF4-FFF2-40B4-BE49-F238E27FC236}">
                <a16:creationId xmlns:a16="http://schemas.microsoft.com/office/drawing/2014/main" id="{2432C6DA-3534-48F7-911F-3B71B44432C0}"/>
              </a:ext>
            </a:extLst>
          </p:cNvPr>
          <p:cNvSpPr>
            <a:spLocks noGrp="1"/>
          </p:cNvSpPr>
          <p:nvPr>
            <p:ph type="sldNum" sz="quarter" idx="10"/>
          </p:nvPr>
        </p:nvSpPr>
        <p:spPr/>
        <p:txBody>
          <a:bodyPr/>
          <a:lstStyle/>
          <a:p>
            <a:fld id="{2D8721A7-5CE3-493C-8B8C-E03F30E27C77}" type="slidenum">
              <a:rPr lang="en-US" altLang="en-US" smtClean="0"/>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a:extLst>
              <a:ext uri="{FF2B5EF4-FFF2-40B4-BE49-F238E27FC236}">
                <a16:creationId xmlns:a16="http://schemas.microsoft.com/office/drawing/2014/main" id="{D4DFA5F1-1112-4DA1-AB7D-F3862F0EE40E}"/>
              </a:ext>
            </a:extLst>
          </p:cNvPr>
          <p:cNvSpPr>
            <a:spLocks noGrp="1" noRot="1" noChangeAspect="1" noChangeArrowheads="1" noTextEdit="1"/>
          </p:cNvSpPr>
          <p:nvPr>
            <p:ph type="sldImg"/>
          </p:nvPr>
        </p:nvSpPr>
        <p:spPr>
          <a:ln/>
        </p:spPr>
      </p:sp>
      <p:sp>
        <p:nvSpPr>
          <p:cNvPr id="72709" name="Rectangle 3">
            <a:extLst>
              <a:ext uri="{FF2B5EF4-FFF2-40B4-BE49-F238E27FC236}">
                <a16:creationId xmlns:a16="http://schemas.microsoft.com/office/drawing/2014/main" id="{CC2EBF4A-C211-4B8C-A4CB-2303199C6E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Photo credit: </a:t>
            </a:r>
            <a:r>
              <a:rPr lang="en-US"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rPr>
              <a:t>Jupiterimages</a:t>
            </a:r>
            <a:r>
              <a:rPr lang="en-GB" altLang="en-US" dirty="0">
                <a:latin typeface="Arial" panose="020B0604020202020204" pitchFamily="34" charset="0"/>
              </a:rPr>
              <a:t> Corporation 2018</a:t>
            </a:r>
          </a:p>
        </p:txBody>
      </p:sp>
      <p:sp>
        <p:nvSpPr>
          <p:cNvPr id="3" name="Slide Number Placeholder 2">
            <a:extLst>
              <a:ext uri="{FF2B5EF4-FFF2-40B4-BE49-F238E27FC236}">
                <a16:creationId xmlns:a16="http://schemas.microsoft.com/office/drawing/2014/main" id="{2E59C904-61CB-4133-AE24-CFACD34A216D}"/>
              </a:ext>
            </a:extLst>
          </p:cNvPr>
          <p:cNvSpPr>
            <a:spLocks noGrp="1"/>
          </p:cNvSpPr>
          <p:nvPr>
            <p:ph type="sldNum" sz="quarter" idx="10"/>
          </p:nvPr>
        </p:nvSpPr>
        <p:spPr/>
        <p:txBody>
          <a:bodyPr/>
          <a:lstStyle/>
          <a:p>
            <a:fld id="{2D8721A7-5CE3-493C-8B8C-E03F30E27C77}" type="slidenum">
              <a:rPr lang="en-US" altLang="en-US" smtClean="0"/>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Slide Image Placeholder 1">
            <a:extLst>
              <a:ext uri="{FF2B5EF4-FFF2-40B4-BE49-F238E27FC236}">
                <a16:creationId xmlns:a16="http://schemas.microsoft.com/office/drawing/2014/main" id="{F3F3470A-402C-476A-90D0-8F62A3FEE486}"/>
              </a:ext>
            </a:extLst>
          </p:cNvPr>
          <p:cNvSpPr>
            <a:spLocks noGrp="1" noRot="1" noChangeAspect="1" noTextEdit="1"/>
          </p:cNvSpPr>
          <p:nvPr>
            <p:ph type="sldImg"/>
          </p:nvPr>
        </p:nvSpPr>
        <p:spPr>
          <a:ln/>
        </p:spPr>
      </p:sp>
      <p:sp>
        <p:nvSpPr>
          <p:cNvPr id="73732" name="Notes Placeholder 2">
            <a:extLst>
              <a:ext uri="{FF2B5EF4-FFF2-40B4-BE49-F238E27FC236}">
                <a16:creationId xmlns:a16="http://schemas.microsoft.com/office/drawing/2014/main" id="{421ECF1A-A4C6-4EE1-A7E8-5AC8E29377C4}"/>
              </a:ext>
            </a:extLst>
          </p:cNvPr>
          <p:cNvSpPr>
            <a:spLocks noGrp="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00EEEA1D-1D8D-4B38-8037-F29E4D719385}"/>
              </a:ext>
            </a:extLst>
          </p:cNvPr>
          <p:cNvSpPr>
            <a:spLocks noGrp="1"/>
          </p:cNvSpPr>
          <p:nvPr>
            <p:ph type="sldNum" sz="quarter" idx="10"/>
          </p:nvPr>
        </p:nvSpPr>
        <p:spPr/>
        <p:txBody>
          <a:bodyPr/>
          <a:lstStyle/>
          <a:p>
            <a:fld id="{2D8721A7-5CE3-493C-8B8C-E03F30E27C77}" type="slidenum">
              <a:rPr lang="en-US" altLang="en-US" smtClean="0"/>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55D4D027-280A-4DC6-A0F5-DDE722A9E9A5}"/>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AFDCB929-AE98-4C08-84AD-BC0C5B2DAA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This presentation is accompanied by the worksheet </a:t>
            </a:r>
            <a:r>
              <a:rPr lang="en-GB" altLang="en-US" i="1" dirty="0">
                <a:latin typeface="Arial" panose="020B0604020202020204" pitchFamily="34" charset="0"/>
              </a:rPr>
              <a:t>Static Electricity</a:t>
            </a:r>
            <a:r>
              <a:rPr lang="en-GB" altLang="en-US" dirty="0">
                <a:latin typeface="Arial" panose="020B0604020202020204" pitchFamily="34" charset="0"/>
              </a:rPr>
              <a:t>.</a:t>
            </a:r>
          </a:p>
        </p:txBody>
      </p:sp>
      <p:sp>
        <p:nvSpPr>
          <p:cNvPr id="3" name="Slide Number Placeholder 2">
            <a:extLst>
              <a:ext uri="{FF2B5EF4-FFF2-40B4-BE49-F238E27FC236}">
                <a16:creationId xmlns:a16="http://schemas.microsoft.com/office/drawing/2014/main" id="{2BF93455-50D4-47CF-91E2-8D6DADB77EC0}"/>
              </a:ext>
            </a:extLst>
          </p:cNvPr>
          <p:cNvSpPr>
            <a:spLocks noGrp="1"/>
          </p:cNvSpPr>
          <p:nvPr>
            <p:ph type="sldNum" sz="quarter" idx="10"/>
          </p:nvPr>
        </p:nvSpPr>
        <p:spPr/>
        <p:txBody>
          <a:bodyPr/>
          <a:lstStyle/>
          <a:p>
            <a:fld id="{2D8721A7-5CE3-493C-8B8C-E03F30E27C77}" type="slidenum">
              <a:rPr lang="en-US" altLang="en-US" smtClean="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Slide Image Placeholder 1">
            <a:extLst>
              <a:ext uri="{FF2B5EF4-FFF2-40B4-BE49-F238E27FC236}">
                <a16:creationId xmlns:a16="http://schemas.microsoft.com/office/drawing/2014/main" id="{E0CA36F8-8BAE-4C7D-BD4C-23C6CEC3C9F0}"/>
              </a:ext>
            </a:extLst>
          </p:cNvPr>
          <p:cNvSpPr>
            <a:spLocks noGrp="1" noRot="1" noChangeAspect="1" noTextEdit="1"/>
          </p:cNvSpPr>
          <p:nvPr>
            <p:ph type="sldImg"/>
          </p:nvPr>
        </p:nvSpPr>
        <p:spPr>
          <a:ln/>
        </p:spPr>
      </p:sp>
      <p:sp>
        <p:nvSpPr>
          <p:cNvPr id="74756" name="Notes Placeholder 2">
            <a:extLst>
              <a:ext uri="{FF2B5EF4-FFF2-40B4-BE49-F238E27FC236}">
                <a16:creationId xmlns:a16="http://schemas.microsoft.com/office/drawing/2014/main" id="{592D276A-1E92-43AC-A0AC-AF7972A4AAE9}"/>
              </a:ext>
            </a:extLst>
          </p:cNvPr>
          <p:cNvSpPr>
            <a:spLocks noGrp="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Photo credits: </a:t>
            </a:r>
            <a:r>
              <a:rPr lang="en-GB" altLang="en-US" dirty="0">
                <a:latin typeface="Arial" panose="020B0604020202020204" pitchFamily="34" charset="0"/>
              </a:rPr>
              <a:t>grounding mat</a:t>
            </a:r>
            <a:r>
              <a:rPr lang="en-GB" altLang="en-US" b="1" dirty="0">
                <a:latin typeface="Arial" panose="020B0604020202020204" pitchFamily="34" charset="0"/>
              </a:rPr>
              <a:t> </a:t>
            </a:r>
            <a:r>
              <a:rPr lang="en-GB" altLang="en-US" dirty="0">
                <a:latin typeface="Arial" panose="020B0604020202020204" pitchFamily="34" charset="0"/>
              </a:rPr>
              <a:t>© Equilibria (www.equilibrauk.com) 2018, shoes</a:t>
            </a:r>
            <a:r>
              <a:rPr lang="en-GB" altLang="en-US" b="1" dirty="0">
                <a:latin typeface="Arial" panose="020B0604020202020204" pitchFamily="34" charset="0"/>
              </a:rPr>
              <a:t> </a:t>
            </a:r>
            <a:r>
              <a:rPr lang="en-GB" altLang="en-US" dirty="0">
                <a:latin typeface="Arial" panose="020B0604020202020204" pitchFamily="34" charset="0"/>
              </a:rPr>
              <a:t>© (</a:t>
            </a:r>
            <a:r>
              <a:rPr lang="en-GB" altLang="en-US" dirty="0" err="1">
                <a:latin typeface="Arial" panose="020B0604020202020204" pitchFamily="34" charset="0"/>
              </a:rPr>
              <a:t>chungking</a:t>
            </a:r>
            <a:r>
              <a:rPr lang="en-GB" altLang="en-US" dirty="0">
                <a:latin typeface="Arial" panose="020B0604020202020204" pitchFamily="34" charset="0"/>
              </a:rPr>
              <a:t>), fuel nozzle</a:t>
            </a:r>
            <a:r>
              <a:rPr lang="en-GB" altLang="en-US" b="1" dirty="0">
                <a:latin typeface="Arial" panose="020B0604020202020204" pitchFamily="34" charset="0"/>
              </a:rPr>
              <a:t> </a:t>
            </a:r>
            <a:r>
              <a:rPr lang="en-GB" altLang="en-US" dirty="0">
                <a:latin typeface="Arial" panose="020B0604020202020204" pitchFamily="34" charset="0"/>
              </a:rPr>
              <a:t>© (Tony Mathews), both at </a:t>
            </a:r>
            <a:r>
              <a:rPr lang="en-GB" altLang="en-US" dirty="0" err="1">
                <a:latin typeface="Arial" panose="020B0604020202020204" pitchFamily="34" charset="0"/>
              </a:rPr>
              <a:t>shutterstock</a:t>
            </a:r>
            <a:r>
              <a:rPr lang="en-GB" altLang="en-US" dirty="0">
                <a:latin typeface="Arial" panose="020B0604020202020204" pitchFamily="34" charset="0"/>
              </a:rPr>
              <a:t> 2018</a:t>
            </a:r>
          </a:p>
        </p:txBody>
      </p:sp>
      <p:sp>
        <p:nvSpPr>
          <p:cNvPr id="3" name="Slide Number Placeholder 2">
            <a:extLst>
              <a:ext uri="{FF2B5EF4-FFF2-40B4-BE49-F238E27FC236}">
                <a16:creationId xmlns:a16="http://schemas.microsoft.com/office/drawing/2014/main" id="{53AD6A39-71E1-4C3E-8B00-82CFFA5B152E}"/>
              </a:ext>
            </a:extLst>
          </p:cNvPr>
          <p:cNvSpPr>
            <a:spLocks noGrp="1"/>
          </p:cNvSpPr>
          <p:nvPr>
            <p:ph type="sldNum" sz="quarter" idx="10"/>
          </p:nvPr>
        </p:nvSpPr>
        <p:spPr/>
        <p:txBody>
          <a:bodyPr/>
          <a:lstStyle/>
          <a:p>
            <a:fld id="{2D8721A7-5CE3-493C-8B8C-E03F30E27C77}" type="slidenum">
              <a:rPr lang="en-US" altLang="en-US" smtClean="0"/>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a:extLst>
              <a:ext uri="{FF2B5EF4-FFF2-40B4-BE49-F238E27FC236}">
                <a16:creationId xmlns:a16="http://schemas.microsoft.com/office/drawing/2014/main" id="{AACC2AB9-FB78-460F-841E-913E07CD982B}"/>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E1DD8B58-B90E-4461-BE83-59E5763688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3828D369-E619-49B9-A348-67CBCB21EB35}"/>
              </a:ext>
            </a:extLst>
          </p:cNvPr>
          <p:cNvSpPr>
            <a:spLocks noGrp="1"/>
          </p:cNvSpPr>
          <p:nvPr>
            <p:ph type="sldNum" sz="quarter" idx="10"/>
          </p:nvPr>
        </p:nvSpPr>
        <p:spPr/>
        <p:txBody>
          <a:bodyPr/>
          <a:lstStyle/>
          <a:p>
            <a:fld id="{2D8721A7-5CE3-493C-8B8C-E03F30E27C77}" type="slidenum">
              <a:rPr lang="en-US" altLang="en-US" smtClean="0"/>
              <a:pPr/>
              <a:t>31</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8A9F24A7-BFDD-4215-B15B-53ED9D02D35B}"/>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1F949263-FAAB-4C68-BF6F-A349364A77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It might be worthwhile pointing out that the nucleus also contains neutrons, which have no charge.</a:t>
            </a:r>
          </a:p>
        </p:txBody>
      </p:sp>
      <p:sp>
        <p:nvSpPr>
          <p:cNvPr id="3" name="Slide Number Placeholder 2">
            <a:extLst>
              <a:ext uri="{FF2B5EF4-FFF2-40B4-BE49-F238E27FC236}">
                <a16:creationId xmlns:a16="http://schemas.microsoft.com/office/drawing/2014/main" id="{0A42C337-63A9-42A6-8861-34F019D63001}"/>
              </a:ext>
            </a:extLst>
          </p:cNvPr>
          <p:cNvSpPr>
            <a:spLocks noGrp="1"/>
          </p:cNvSpPr>
          <p:nvPr>
            <p:ph type="sldNum" sz="quarter" idx="10"/>
          </p:nvPr>
        </p:nvSpPr>
        <p:spPr/>
        <p:txBody>
          <a:bodyPr/>
          <a:lstStyle/>
          <a:p>
            <a:fld id="{2D8721A7-5CE3-493C-8B8C-E03F30E27C77}"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07FF508-E5B4-4075-8BAA-B78C97A5A8C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5BBD0CDF-94C5-4720-9CD8-A0F1F90B35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3" name="Slide Number Placeholder 2">
            <a:extLst>
              <a:ext uri="{FF2B5EF4-FFF2-40B4-BE49-F238E27FC236}">
                <a16:creationId xmlns:a16="http://schemas.microsoft.com/office/drawing/2014/main" id="{1D4F3D4F-8711-45B1-878F-568EBA1CF13C}"/>
              </a:ext>
            </a:extLst>
          </p:cNvPr>
          <p:cNvSpPr>
            <a:spLocks noGrp="1"/>
          </p:cNvSpPr>
          <p:nvPr>
            <p:ph type="sldNum" sz="quarter" idx="10"/>
          </p:nvPr>
        </p:nvSpPr>
        <p:spPr/>
        <p:txBody>
          <a:bodyPr/>
          <a:lstStyle/>
          <a:p>
            <a:fld id="{2D8721A7-5CE3-493C-8B8C-E03F30E27C77}"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3D0DAAC4-9C53-41C4-ABD6-71E848786A01}"/>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B61B9B30-0FE7-4699-8B78-9E216F757A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For more information about the fields around charges, please refer to the </a:t>
            </a:r>
            <a:r>
              <a:rPr lang="en-GB" altLang="en-US" i="1" dirty="0">
                <a:latin typeface="Arial" panose="020B0604020202020204" pitchFamily="34" charset="0"/>
              </a:rPr>
              <a:t>Electric Fields </a:t>
            </a:r>
            <a:r>
              <a:rPr lang="en-GB" altLang="en-US" dirty="0">
                <a:latin typeface="Arial" panose="020B0604020202020204" pitchFamily="34" charset="0"/>
              </a:rPr>
              <a:t>presentation.</a:t>
            </a:r>
          </a:p>
          <a:p>
            <a:pPr>
              <a:spcBef>
                <a:spcPts val="432"/>
              </a:spcBef>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3" name="Slide Number Placeholder 2">
            <a:extLst>
              <a:ext uri="{FF2B5EF4-FFF2-40B4-BE49-F238E27FC236}">
                <a16:creationId xmlns:a16="http://schemas.microsoft.com/office/drawing/2014/main" id="{05AC0B55-72F7-43BC-8D43-C5549A9EE6CB}"/>
              </a:ext>
            </a:extLst>
          </p:cNvPr>
          <p:cNvSpPr>
            <a:spLocks noGrp="1"/>
          </p:cNvSpPr>
          <p:nvPr>
            <p:ph type="sldNum" sz="quarter" idx="10"/>
          </p:nvPr>
        </p:nvSpPr>
        <p:spPr/>
        <p:txBody>
          <a:bodyPr/>
          <a:lstStyle/>
          <a:p>
            <a:fld id="{2D8721A7-5CE3-493C-8B8C-E03F30E27C77}"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1A31B49-F565-4805-8155-98F87E624736}"/>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00C6D633-8DA5-4C7E-AD6C-FEF6F62146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3" name="Slide Number Placeholder 2">
            <a:extLst>
              <a:ext uri="{FF2B5EF4-FFF2-40B4-BE49-F238E27FC236}">
                <a16:creationId xmlns:a16="http://schemas.microsoft.com/office/drawing/2014/main" id="{22C27C41-CF23-48B0-8EB9-C57E46C59A54}"/>
              </a:ext>
            </a:extLst>
          </p:cNvPr>
          <p:cNvSpPr>
            <a:spLocks noGrp="1"/>
          </p:cNvSpPr>
          <p:nvPr>
            <p:ph type="sldNum" sz="quarter" idx="10"/>
          </p:nvPr>
        </p:nvSpPr>
        <p:spPr/>
        <p:txBody>
          <a:bodyPr/>
          <a:lstStyle/>
          <a:p>
            <a:fld id="{2D8721A7-5CE3-493C-8B8C-E03F30E27C77}"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E3ACD6C8-DDDB-4EB7-B8EA-DCF592156BE4}"/>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656C839A-578C-463F-893E-6EE7AA1948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87412D75-8373-488B-9937-AA375B11656C}"/>
              </a:ext>
            </a:extLst>
          </p:cNvPr>
          <p:cNvSpPr>
            <a:spLocks noGrp="1"/>
          </p:cNvSpPr>
          <p:nvPr>
            <p:ph type="sldNum" sz="quarter" idx="10"/>
          </p:nvPr>
        </p:nvSpPr>
        <p:spPr/>
        <p:txBody>
          <a:bodyPr/>
          <a:lstStyle/>
          <a:p>
            <a:fld id="{2D8721A7-5CE3-493C-8B8C-E03F30E27C77}"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DF266610-2FA0-4A9E-AD73-7383DC812105}"/>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0B084CB7-8FEB-4D27-9FF0-EAD31BD977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This animated activity could be used to introduce the topic of charging materials and could be used as a precursor to work in the lab. It should be highlighted that it is the movement of electrons that causes materials to become charged and not the movement of protons. Students should be aware that the materials that can be charged are insulators. Unlike metals, these materials do no conduct electricity and so charge is able to build up. </a:t>
            </a:r>
          </a:p>
          <a:p>
            <a:pPr>
              <a:spcBef>
                <a:spcPts val="432"/>
              </a:spcBef>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3" name="Slide Number Placeholder 2">
            <a:extLst>
              <a:ext uri="{FF2B5EF4-FFF2-40B4-BE49-F238E27FC236}">
                <a16:creationId xmlns:a16="http://schemas.microsoft.com/office/drawing/2014/main" id="{55476F08-959D-4CC6-AC0C-3C8903A809F6}"/>
              </a:ext>
            </a:extLst>
          </p:cNvPr>
          <p:cNvSpPr>
            <a:spLocks noGrp="1"/>
          </p:cNvSpPr>
          <p:nvPr>
            <p:ph type="sldNum" sz="quarter" idx="10"/>
          </p:nvPr>
        </p:nvSpPr>
        <p:spPr/>
        <p:txBody>
          <a:bodyPr/>
          <a:lstStyle/>
          <a:p>
            <a:fld id="{2D8721A7-5CE3-493C-8B8C-E03F30E27C77}"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31</a:t>
            </a:r>
          </a:p>
        </p:txBody>
      </p:sp>
    </p:spTree>
    <p:custDataLst>
      <p:tags r:id="rId1"/>
    </p:custDataLst>
    <p:extLst>
      <p:ext uri="{BB962C8B-B14F-4D97-AF65-F5344CB8AC3E}">
        <p14:creationId xmlns:p14="http://schemas.microsoft.com/office/powerpoint/2010/main" val="2851427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4364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5274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0257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07119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3995697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06822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4036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36048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59582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24576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31</a:t>
            </a:r>
          </a:p>
        </p:txBody>
      </p:sp>
    </p:spTree>
    <p:custDataLst>
      <p:tags r:id="rId1"/>
    </p:custDataLst>
    <p:extLst>
      <p:ext uri="{BB962C8B-B14F-4D97-AF65-F5344CB8AC3E}">
        <p14:creationId xmlns:p14="http://schemas.microsoft.com/office/powerpoint/2010/main" val="2178870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62472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960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53036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6282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41176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5699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5955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4439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676214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34261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396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977454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35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94227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31</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2168590638"/>
      </p:ext>
    </p:extLst>
  </p:cSld>
  <p:clrMap bg1="lt1" tx1="dk1" bg2="lt2" tx2="dk2" accent1="accent1" accent2="accent2" accent3="accent3" accent4="accent4" accent5="accent5" accent6="accent6" hlink="hlink" folHlink="folHlink"/>
  <p:sldLayoutIdLst>
    <p:sldLayoutId id="2147485443" r:id="rId1"/>
    <p:sldLayoutId id="2147485444" r:id="rId2"/>
    <p:sldLayoutId id="2147485445" r:id="rId3"/>
    <p:sldLayoutId id="2147485446" r:id="rId4"/>
    <p:sldLayoutId id="2147485447" r:id="rId5"/>
    <p:sldLayoutId id="2147485448" r:id="rId6"/>
    <p:sldLayoutId id="2147485449" r:id="rId7"/>
    <p:sldLayoutId id="2147485450" r:id="rId8"/>
    <p:sldLayoutId id="2147485451" r:id="rId9"/>
    <p:sldLayoutId id="2147485452" r:id="rId10"/>
    <p:sldLayoutId id="2147485453" r:id="rId11"/>
    <p:sldLayoutId id="2147485454" r:id="rId12"/>
    <p:sldLayoutId id="2147485455" r:id="rId13"/>
    <p:sldLayoutId id="2147485456"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31</a:t>
            </a:r>
          </a:p>
        </p:txBody>
      </p:sp>
    </p:spTree>
    <p:custDataLst>
      <p:tags r:id="rId14"/>
    </p:custDataLst>
    <p:extLst>
      <p:ext uri="{BB962C8B-B14F-4D97-AF65-F5344CB8AC3E}">
        <p14:creationId xmlns:p14="http://schemas.microsoft.com/office/powerpoint/2010/main" val="1115631304"/>
      </p:ext>
    </p:extLst>
  </p:cSld>
  <p:clrMap bg1="lt1" tx1="dk1" bg2="lt2" tx2="dk2" accent1="accent1" accent2="accent2" accent3="accent3" accent4="accent4" accent5="accent5" accent6="accent6" hlink="hlink" folHlink="folHlink"/>
  <p:sldLayoutIdLst>
    <p:sldLayoutId id="2147485458" r:id="rId1"/>
    <p:sldLayoutId id="2147485459" r:id="rId2"/>
    <p:sldLayoutId id="2147485460" r:id="rId3"/>
    <p:sldLayoutId id="2147485461" r:id="rId4"/>
    <p:sldLayoutId id="2147485462" r:id="rId5"/>
    <p:sldLayoutId id="2147485463" r:id="rId6"/>
    <p:sldLayoutId id="2147485464" r:id="rId7"/>
    <p:sldLayoutId id="2147485465" r:id="rId8"/>
    <p:sldLayoutId id="2147485466" r:id="rId9"/>
    <p:sldLayoutId id="2147485467" r:id="rId10"/>
    <p:sldLayoutId id="2147485468" r:id="rId11"/>
    <p:sldLayoutId id="2147485469"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image" Target="../media/image25.png"/><Relationship Id="rId4" Type="http://schemas.openxmlformats.org/officeDocument/2006/relationships/notesSlide" Target="../notesSlides/notesSlide10.xml"/><Relationship Id="rId9" Type="http://schemas.openxmlformats.org/officeDocument/2006/relationships/image" Target="../media/image24.wmf"/></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image" Target="../media/image25.png"/><Relationship Id="rId10" Type="http://schemas.openxmlformats.org/officeDocument/2006/relationships/image" Target="../media/image24.wmf"/><Relationship Id="rId4" Type="http://schemas.openxmlformats.org/officeDocument/2006/relationships/notesSlide" Target="../notesSlides/notesSlide13.xml"/><Relationship Id="rId9"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image" Target="../media/image25.png"/><Relationship Id="rId4" Type="http://schemas.openxmlformats.org/officeDocument/2006/relationships/notesSlide" Target="../notesSlides/notesSlide16.xml"/><Relationship Id="rId9" Type="http://schemas.openxmlformats.org/officeDocument/2006/relationships/image" Target="../media/image24.wmf"/></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slideLayout" Target="../slideLayouts/slideLayout20.xml"/><Relationship Id="rId7" Type="http://schemas.openxmlformats.org/officeDocument/2006/relationships/image" Target="../media/image15.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notesSlide" Target="../notesSlides/notesSlide20.xml"/><Relationship Id="rId9" Type="http://schemas.openxmlformats.org/officeDocument/2006/relationships/image" Target="../media/image24.wmf"/></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0.xml"/><Relationship Id="rId7" Type="http://schemas.openxmlformats.org/officeDocument/2006/relationships/image" Target="../media/image38.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13.png"/><Relationship Id="rId11" Type="http://schemas.openxmlformats.org/officeDocument/2006/relationships/image" Target="../media/image24.wmf"/><Relationship Id="rId5" Type="http://schemas.openxmlformats.org/officeDocument/2006/relationships/image" Target="../media/image25.png"/><Relationship Id="rId10" Type="http://schemas.openxmlformats.org/officeDocument/2006/relationships/image" Target="../media/image26.jpg"/><Relationship Id="rId4" Type="http://schemas.openxmlformats.org/officeDocument/2006/relationships/notesSlide" Target="../notesSlides/notesSlide21.xml"/><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13.png"/><Relationship Id="rId5" Type="http://schemas.openxmlformats.org/officeDocument/2006/relationships/image" Target="../media/image25.png"/><Relationship Id="rId10" Type="http://schemas.openxmlformats.org/officeDocument/2006/relationships/image" Target="../media/image24.wmf"/><Relationship Id="rId4" Type="http://schemas.openxmlformats.org/officeDocument/2006/relationships/notesSlide" Target="../notesSlides/notesSlide22.xml"/><Relationship Id="rId9"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8.xml"/><Relationship Id="rId1" Type="http://schemas.openxmlformats.org/officeDocument/2006/relationships/vmlDrawing" Target="../drawings/vmlDrawing8.vml"/><Relationship Id="rId6" Type="http://schemas.openxmlformats.org/officeDocument/2006/relationships/image" Target="../media/image13.png"/><Relationship Id="rId5" Type="http://schemas.openxmlformats.org/officeDocument/2006/relationships/image" Target="../media/image25.png"/><Relationship Id="rId4" Type="http://schemas.openxmlformats.org/officeDocument/2006/relationships/notesSlide" Target="../notesSlides/notesSlide24.xml"/><Relationship Id="rId9" Type="http://schemas.openxmlformats.org/officeDocument/2006/relationships/image" Target="../media/image24.wmf"/></Relationships>
</file>

<file path=ppt/slides/_rels/slide25.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9.xml"/><Relationship Id="rId1" Type="http://schemas.openxmlformats.org/officeDocument/2006/relationships/vmlDrawing" Target="../drawings/vmlDrawing9.vml"/><Relationship Id="rId6" Type="http://schemas.openxmlformats.org/officeDocument/2006/relationships/image" Target="../media/image13.png"/><Relationship Id="rId5" Type="http://schemas.openxmlformats.org/officeDocument/2006/relationships/image" Target="../media/image25.png"/><Relationship Id="rId4" Type="http://schemas.openxmlformats.org/officeDocument/2006/relationships/notesSlide" Target="../notesSlides/notesSlide25.xml"/><Relationship Id="rId9" Type="http://schemas.openxmlformats.org/officeDocument/2006/relationships/image" Target="../media/image24.wmf"/></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slideLayout" Target="../slideLayouts/slideLayout7.xml"/><Relationship Id="rId7" Type="http://schemas.openxmlformats.org/officeDocument/2006/relationships/image" Target="../media/image26.jpg"/><Relationship Id="rId2" Type="http://schemas.openxmlformats.org/officeDocument/2006/relationships/control" Target="../activeX/activeX10.xml"/><Relationship Id="rId1" Type="http://schemas.openxmlformats.org/officeDocument/2006/relationships/vmlDrawing" Target="../drawings/vmlDrawing10.v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slideLayout" Target="../slideLayouts/slideLayout7.xml"/><Relationship Id="rId7" Type="http://schemas.openxmlformats.org/officeDocument/2006/relationships/image" Target="../media/image26.jpg"/><Relationship Id="rId2" Type="http://schemas.openxmlformats.org/officeDocument/2006/relationships/control" Target="../activeX/activeX11.xml"/><Relationship Id="rId1" Type="http://schemas.openxmlformats.org/officeDocument/2006/relationships/vmlDrawing" Target="../drawings/vmlDrawing11.v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0.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25.png"/><Relationship Id="rId10" Type="http://schemas.openxmlformats.org/officeDocument/2006/relationships/image" Target="../media/image24.wmf"/><Relationship Id="rId4" Type="http://schemas.openxmlformats.org/officeDocument/2006/relationships/notesSlide" Target="../notesSlides/notesSlide9.xml"/><Relationship Id="rId9"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a:extLst>
              <a:ext uri="{FF2B5EF4-FFF2-40B4-BE49-F238E27FC236}">
                <a16:creationId xmlns:a16="http://schemas.microsoft.com/office/drawing/2014/main" id="{6C4B0B2F-75C2-456E-9D42-FD1B3C5CCE2E}"/>
              </a:ext>
            </a:extLst>
          </p:cNvPr>
          <p:cNvSpPr>
            <a:spLocks noGrp="1"/>
          </p:cNvSpPr>
          <p:nvPr>
            <p:ph type="title"/>
          </p:nvPr>
        </p:nvSpPr>
        <p:spPr/>
        <p:txBody>
          <a:bodyPr/>
          <a:lstStyle/>
          <a:p>
            <a:r>
              <a:rPr lang="en-GB" altLang="en-US" dirty="0"/>
              <a:t>Static </a:t>
            </a:r>
            <a:br>
              <a:rPr lang="en-GB" altLang="en-US" dirty="0"/>
            </a:br>
            <a:r>
              <a:rPr lang="en-GB" altLang="en-US" dirty="0"/>
              <a:t>Electricity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5">
            <a:extLst>
              <a:ext uri="{FF2B5EF4-FFF2-40B4-BE49-F238E27FC236}">
                <a16:creationId xmlns:a16="http://schemas.microsoft.com/office/drawing/2014/main" id="{8E2FCBA1-90D1-4D0D-94FD-A44554D6DB3D}"/>
              </a:ext>
            </a:extLst>
          </p:cNvPr>
          <p:cNvSpPr>
            <a:spLocks noGrp="1" noChangeArrowheads="1"/>
          </p:cNvSpPr>
          <p:nvPr>
            <p:ph type="title"/>
          </p:nvPr>
        </p:nvSpPr>
        <p:spPr/>
        <p:txBody>
          <a:bodyPr/>
          <a:lstStyle/>
          <a:p>
            <a:r>
              <a:rPr lang="en-GB" altLang="en-US" dirty="0"/>
              <a:t>Static charge – true or false?</a:t>
            </a:r>
          </a:p>
        </p:txBody>
      </p:sp>
      <p:pic>
        <p:nvPicPr>
          <p:cNvPr id="7" name="Picture 6" descr="flash_icon">
            <a:extLst>
              <a:ext uri="{FF2B5EF4-FFF2-40B4-BE49-F238E27FC236}">
                <a16:creationId xmlns:a16="http://schemas.microsoft.com/office/drawing/2014/main" id="{A64CD0CE-5AEA-4D72-A04D-4B6880C6A814}"/>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169AF572-7110-46C0-A4C4-72B7742B7273}"/>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4C25CBF8-CEEB-41B9-A85E-A1EB186704E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87"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CED23A1C-F1BD-4ABB-A958-9D9AC1D2B514}"/>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3916287C-BB67-4643-B04A-9D7E48659104}"/>
              </a:ext>
            </a:extLst>
          </p:cNvPr>
          <p:cNvSpPr>
            <a:spLocks noChangeArrowheads="1"/>
          </p:cNvSpPr>
          <p:nvPr/>
        </p:nvSpPr>
        <p:spPr bwMode="auto">
          <a:xfrm>
            <a:off x="360363" y="776288"/>
            <a:ext cx="8085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 </a:t>
            </a:r>
            <a:r>
              <a:rPr lang="en-GB" altLang="en-US" b="1">
                <a:solidFill>
                  <a:srgbClr val="286DA6"/>
                </a:solidFill>
              </a:rPr>
              <a:t>gold leaf electroscope</a:t>
            </a:r>
            <a:r>
              <a:rPr lang="en-GB" altLang="en-US">
                <a:solidFill>
                  <a:srgbClr val="286DA6"/>
                </a:solidFill>
              </a:rPr>
              <a:t> </a:t>
            </a:r>
            <a:r>
              <a:rPr lang="en-GB" altLang="en-US"/>
              <a:t>can be used to detect charge.</a:t>
            </a:r>
          </a:p>
        </p:txBody>
      </p:sp>
      <p:sp>
        <p:nvSpPr>
          <p:cNvPr id="1132548" name="Rectangle 4">
            <a:extLst>
              <a:ext uri="{FF2B5EF4-FFF2-40B4-BE49-F238E27FC236}">
                <a16:creationId xmlns:a16="http://schemas.microsoft.com/office/drawing/2014/main" id="{37965792-3B25-47CB-BAF7-2FD7D5A7EA14}"/>
              </a:ext>
            </a:extLst>
          </p:cNvPr>
          <p:cNvSpPr>
            <a:spLocks noChangeArrowheads="1"/>
          </p:cNvSpPr>
          <p:nvPr/>
        </p:nvSpPr>
        <p:spPr bwMode="auto">
          <a:xfrm>
            <a:off x="3327400" y="3521075"/>
            <a:ext cx="5664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the metal plate becomes charged, the charge spreads out through the metal rod and the gold leaf.</a:t>
            </a:r>
          </a:p>
        </p:txBody>
      </p:sp>
      <p:sp>
        <p:nvSpPr>
          <p:cNvPr id="1132549" name="Rectangle 5">
            <a:extLst>
              <a:ext uri="{FF2B5EF4-FFF2-40B4-BE49-F238E27FC236}">
                <a16:creationId xmlns:a16="http://schemas.microsoft.com/office/drawing/2014/main" id="{99013B77-140C-4CB2-AB4B-F7F2257AA7C5}"/>
              </a:ext>
            </a:extLst>
          </p:cNvPr>
          <p:cNvSpPr>
            <a:spLocks noChangeArrowheads="1"/>
          </p:cNvSpPr>
          <p:nvPr/>
        </p:nvSpPr>
        <p:spPr bwMode="auto">
          <a:xfrm>
            <a:off x="3327400" y="1328738"/>
            <a:ext cx="563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An electroscope consists of an earthed metal case, inside which a metal rod is connected to a metal plate. </a:t>
            </a:r>
          </a:p>
        </p:txBody>
      </p:sp>
      <p:pic>
        <p:nvPicPr>
          <p:cNvPr id="1132550" name="Picture 6" descr="PA6_gfx_gold leaf">
            <a:extLst>
              <a:ext uri="{FF2B5EF4-FFF2-40B4-BE49-F238E27FC236}">
                <a16:creationId xmlns:a16="http://schemas.microsoft.com/office/drawing/2014/main" id="{B69CA5CE-2F47-4D89-A33B-A7844B8B0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 y="1447800"/>
            <a:ext cx="2703513"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2551" name="Rectangle 7">
            <a:extLst>
              <a:ext uri="{FF2B5EF4-FFF2-40B4-BE49-F238E27FC236}">
                <a16:creationId xmlns:a16="http://schemas.microsoft.com/office/drawing/2014/main" id="{43AB5E34-F6BA-4CC3-93C0-4E0760B38ACA}"/>
              </a:ext>
            </a:extLst>
          </p:cNvPr>
          <p:cNvSpPr>
            <a:spLocks noChangeArrowheads="1"/>
          </p:cNvSpPr>
          <p:nvPr/>
        </p:nvSpPr>
        <p:spPr bwMode="auto">
          <a:xfrm>
            <a:off x="3327400" y="4791075"/>
            <a:ext cx="5511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metal rod and the gold leaf gain the same charge, so the thin gold leaf is repelled from the rod and sticks out.</a:t>
            </a:r>
          </a:p>
        </p:txBody>
      </p:sp>
      <p:sp>
        <p:nvSpPr>
          <p:cNvPr id="1132552" name="Rectangle 8">
            <a:extLst>
              <a:ext uri="{FF2B5EF4-FFF2-40B4-BE49-F238E27FC236}">
                <a16:creationId xmlns:a16="http://schemas.microsoft.com/office/drawing/2014/main" id="{40B6C5C1-86DF-4DE3-8628-9B884E22D22E}"/>
              </a:ext>
            </a:extLst>
          </p:cNvPr>
          <p:cNvSpPr>
            <a:spLocks noChangeArrowheads="1"/>
          </p:cNvSpPr>
          <p:nvPr/>
        </p:nvSpPr>
        <p:spPr bwMode="auto">
          <a:xfrm>
            <a:off x="3327400" y="2606675"/>
            <a:ext cx="523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 piece of gold leaf is attached to the other end of the metal rod. </a:t>
            </a:r>
          </a:p>
        </p:txBody>
      </p:sp>
      <p:sp>
        <p:nvSpPr>
          <p:cNvPr id="28681" name="Rectangle 10">
            <a:extLst>
              <a:ext uri="{FF2B5EF4-FFF2-40B4-BE49-F238E27FC236}">
                <a16:creationId xmlns:a16="http://schemas.microsoft.com/office/drawing/2014/main" id="{FB3645D3-7F2B-415F-9F0A-2BB7D999938A}"/>
              </a:ext>
            </a:extLst>
          </p:cNvPr>
          <p:cNvSpPr>
            <a:spLocks noGrp="1" noChangeArrowheads="1"/>
          </p:cNvSpPr>
          <p:nvPr>
            <p:ph type="title"/>
          </p:nvPr>
        </p:nvSpPr>
        <p:spPr/>
        <p:txBody>
          <a:bodyPr/>
          <a:lstStyle/>
          <a:p>
            <a:r>
              <a:rPr lang="en-GB" altLang="en-US"/>
              <a:t>How can static charge be detected?</a:t>
            </a:r>
          </a:p>
        </p:txBody>
      </p:sp>
      <p:pic>
        <p:nvPicPr>
          <p:cNvPr id="10" name="Picture 19">
            <a:hlinkClick r:id="" action="ppaction://hlinkshowjump?jump=nextslide"/>
            <a:extLst>
              <a:ext uri="{FF2B5EF4-FFF2-40B4-BE49-F238E27FC236}">
                <a16:creationId xmlns:a16="http://schemas.microsoft.com/office/drawing/2014/main" id="{0256505B-E2A3-4B06-82EC-2EB9C423BC4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254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13255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3255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3254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3255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2548" grpId="0"/>
      <p:bldP spid="1132549" grpId="0"/>
      <p:bldP spid="1132551" grpId="0"/>
      <p:bldP spid="11325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9C4F9B3E-758C-4A25-94D2-FB56D4886868}"/>
              </a:ext>
            </a:extLst>
          </p:cNvPr>
          <p:cNvSpPr txBox="1">
            <a:spLocks noChangeArrowheads="1"/>
          </p:cNvSpPr>
          <p:nvPr/>
        </p:nvSpPr>
        <p:spPr bwMode="auto">
          <a:xfrm>
            <a:off x="360363" y="776288"/>
            <a:ext cx="8169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 </a:t>
            </a:r>
            <a:r>
              <a:rPr lang="en-GB" altLang="en-US" b="1">
                <a:solidFill>
                  <a:srgbClr val="286DA6"/>
                </a:solidFill>
              </a:rPr>
              <a:t>Van de Graaff generator</a:t>
            </a:r>
            <a:r>
              <a:rPr lang="en-GB" altLang="en-US">
                <a:solidFill>
                  <a:srgbClr val="286DA6"/>
                </a:solidFill>
              </a:rPr>
              <a:t> </a:t>
            </a:r>
            <a:r>
              <a:rPr lang="en-GB" altLang="en-US"/>
              <a:t>is a machine used to build up static charge.</a:t>
            </a:r>
          </a:p>
        </p:txBody>
      </p:sp>
      <p:sp>
        <p:nvSpPr>
          <p:cNvPr id="29699" name="Rectangle 3">
            <a:extLst>
              <a:ext uri="{FF2B5EF4-FFF2-40B4-BE49-F238E27FC236}">
                <a16:creationId xmlns:a16="http://schemas.microsoft.com/office/drawing/2014/main" id="{099D648B-2B7E-408D-B52A-6B2018149DFE}"/>
              </a:ext>
            </a:extLst>
          </p:cNvPr>
          <p:cNvSpPr>
            <a:spLocks noChangeArrowheads="1"/>
          </p:cNvSpPr>
          <p:nvPr/>
        </p:nvSpPr>
        <p:spPr bwMode="auto">
          <a:xfrm>
            <a:off x="557213" y="53975"/>
            <a:ext cx="72405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sz="2800" b="1">
              <a:solidFill>
                <a:srgbClr val="286DA6"/>
              </a:solidFill>
            </a:endParaRPr>
          </a:p>
        </p:txBody>
      </p:sp>
      <p:sp>
        <p:nvSpPr>
          <p:cNvPr id="1134596" name="Text Box 4">
            <a:extLst>
              <a:ext uri="{FF2B5EF4-FFF2-40B4-BE49-F238E27FC236}">
                <a16:creationId xmlns:a16="http://schemas.microsoft.com/office/drawing/2014/main" id="{B10982DE-E38E-410D-9AE9-6A049A66642C}"/>
              </a:ext>
            </a:extLst>
          </p:cNvPr>
          <p:cNvSpPr txBox="1">
            <a:spLocks noChangeArrowheads="1"/>
          </p:cNvSpPr>
          <p:nvPr/>
        </p:nvSpPr>
        <p:spPr bwMode="auto">
          <a:xfrm>
            <a:off x="360363" y="1822450"/>
            <a:ext cx="4295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It was invented in 1931 by Robert Jemison Van de Graaff, an American physicist.</a:t>
            </a:r>
          </a:p>
        </p:txBody>
      </p:sp>
      <p:sp>
        <p:nvSpPr>
          <p:cNvPr id="1134597" name="Text Box 5">
            <a:extLst>
              <a:ext uri="{FF2B5EF4-FFF2-40B4-BE49-F238E27FC236}">
                <a16:creationId xmlns:a16="http://schemas.microsoft.com/office/drawing/2014/main" id="{8F2BA7EA-CE57-4607-92DD-B6F84F452281}"/>
              </a:ext>
            </a:extLst>
          </p:cNvPr>
          <p:cNvSpPr txBox="1">
            <a:spLocks noChangeArrowheads="1"/>
          </p:cNvSpPr>
          <p:nvPr/>
        </p:nvSpPr>
        <p:spPr bwMode="auto">
          <a:xfrm>
            <a:off x="360363" y="3222625"/>
            <a:ext cx="4381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machine uses the simple principle of rubbing insulating materials together to build up </a:t>
            </a:r>
            <a:br>
              <a:rPr lang="en-GB" altLang="en-US"/>
            </a:br>
            <a:r>
              <a:rPr lang="en-GB" altLang="en-US"/>
              <a:t>a supply of charged particles.</a:t>
            </a:r>
          </a:p>
        </p:txBody>
      </p:sp>
      <p:sp>
        <p:nvSpPr>
          <p:cNvPr id="1134598" name="Rectangle 6">
            <a:extLst>
              <a:ext uri="{FF2B5EF4-FFF2-40B4-BE49-F238E27FC236}">
                <a16:creationId xmlns:a16="http://schemas.microsoft.com/office/drawing/2014/main" id="{8F212512-6B51-4CD4-A4F6-F5E575B6EC8C}"/>
              </a:ext>
            </a:extLst>
          </p:cNvPr>
          <p:cNvSpPr>
            <a:spLocks noChangeArrowheads="1"/>
          </p:cNvSpPr>
          <p:nvPr/>
        </p:nvSpPr>
        <p:spPr bwMode="auto">
          <a:xfrm>
            <a:off x="360363" y="5006975"/>
            <a:ext cx="74358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generator can produce very high voltages and was first used to help scientists study the </a:t>
            </a:r>
            <a:r>
              <a:rPr lang="en-GB" altLang="en-US" dirty="0" err="1"/>
              <a:t>behavior</a:t>
            </a:r>
            <a:r>
              <a:rPr lang="en-GB" altLang="en-US" dirty="0"/>
              <a:t> of subatomic particles.</a:t>
            </a:r>
          </a:p>
        </p:txBody>
      </p:sp>
      <p:sp>
        <p:nvSpPr>
          <p:cNvPr id="29704" name="Rectangle 9">
            <a:extLst>
              <a:ext uri="{FF2B5EF4-FFF2-40B4-BE49-F238E27FC236}">
                <a16:creationId xmlns:a16="http://schemas.microsoft.com/office/drawing/2014/main" id="{ACBD4868-5B4F-43DF-AF79-0D5415AF90AF}"/>
              </a:ext>
            </a:extLst>
          </p:cNvPr>
          <p:cNvSpPr>
            <a:spLocks noGrp="1" noChangeArrowheads="1"/>
          </p:cNvSpPr>
          <p:nvPr>
            <p:ph type="title"/>
          </p:nvPr>
        </p:nvSpPr>
        <p:spPr/>
        <p:txBody>
          <a:bodyPr/>
          <a:lstStyle/>
          <a:p>
            <a:r>
              <a:rPr lang="en-GB" altLang="en-US"/>
              <a:t>What is a Van de Graaff generator?</a:t>
            </a:r>
          </a:p>
        </p:txBody>
      </p:sp>
      <p:pic>
        <p:nvPicPr>
          <p:cNvPr id="10" name="Picture 9" descr="slide 10.jpg">
            <a:extLst>
              <a:ext uri="{FF2B5EF4-FFF2-40B4-BE49-F238E27FC236}">
                <a16:creationId xmlns:a16="http://schemas.microsoft.com/office/drawing/2014/main" id="{C73F08CC-63C2-4CFA-B408-501D5B254B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1423988"/>
            <a:ext cx="37338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87C08A7E-7050-485A-A148-505592FE6AE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45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459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3459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596" grpId="0"/>
      <p:bldP spid="1134597" grpId="0"/>
      <p:bldP spid="11345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7">
            <a:extLst>
              <a:ext uri="{FF2B5EF4-FFF2-40B4-BE49-F238E27FC236}">
                <a16:creationId xmlns:a16="http://schemas.microsoft.com/office/drawing/2014/main" id="{569A0106-36E5-4728-8A64-10EF50B3AA0E}"/>
              </a:ext>
            </a:extLst>
          </p:cNvPr>
          <p:cNvSpPr>
            <a:spLocks noGrp="1" noChangeArrowheads="1"/>
          </p:cNvSpPr>
          <p:nvPr>
            <p:ph type="title"/>
          </p:nvPr>
        </p:nvSpPr>
        <p:spPr/>
        <p:txBody>
          <a:bodyPr/>
          <a:lstStyle/>
          <a:p>
            <a:r>
              <a:rPr lang="en-GB" altLang="en-US" dirty="0"/>
              <a:t>Van de Graaff generator</a:t>
            </a:r>
          </a:p>
        </p:txBody>
      </p:sp>
      <p:pic>
        <p:nvPicPr>
          <p:cNvPr id="7" name="Picture 6" descr="flash_icon">
            <a:extLst>
              <a:ext uri="{FF2B5EF4-FFF2-40B4-BE49-F238E27FC236}">
                <a16:creationId xmlns:a16="http://schemas.microsoft.com/office/drawing/2014/main" id="{32A0B8FC-DC72-4D96-924A-B4F6574CB586}"/>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AEB484F9-A926-40D3-B345-89C9118E37F0}"/>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726CAD9A-B4D3-479C-BC2D-16C68912447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29AFA09D-B045-4FE1-93A7-62512080299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61965"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11"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B8F2E14E-F15E-4A67-82FB-6EA3A50C357B}"/>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CF108F80-CDDB-43F7-93E0-CE9198159841}"/>
              </a:ext>
            </a:extLst>
          </p:cNvPr>
          <p:cNvSpPr txBox="1">
            <a:spLocks noChangeArrowheads="1"/>
          </p:cNvSpPr>
          <p:nvPr/>
        </p:nvSpPr>
        <p:spPr bwMode="auto">
          <a:xfrm>
            <a:off x="360363" y="776288"/>
            <a:ext cx="8464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Static charge builds up in </a:t>
            </a:r>
            <a:r>
              <a:rPr lang="en-GB" altLang="en-US" b="1">
                <a:solidFill>
                  <a:srgbClr val="286DA6"/>
                </a:solidFill>
              </a:rPr>
              <a:t>insulating</a:t>
            </a:r>
            <a:r>
              <a:rPr lang="en-GB" altLang="en-US"/>
              <a:t> materials. If a charged insulating material is brought into contact with a </a:t>
            </a:r>
            <a:r>
              <a:rPr lang="en-GB" altLang="en-US" b="1">
                <a:solidFill>
                  <a:srgbClr val="286DA6"/>
                </a:solidFill>
              </a:rPr>
              <a:t>conductor</a:t>
            </a:r>
            <a:r>
              <a:rPr lang="en-GB" altLang="en-US"/>
              <a:t>, the charge can transfer from the insulator to the conductor.  </a:t>
            </a:r>
          </a:p>
        </p:txBody>
      </p:sp>
      <p:sp>
        <p:nvSpPr>
          <p:cNvPr id="30723" name="Rectangle 3">
            <a:extLst>
              <a:ext uri="{FF2B5EF4-FFF2-40B4-BE49-F238E27FC236}">
                <a16:creationId xmlns:a16="http://schemas.microsoft.com/office/drawing/2014/main" id="{06DFAA7D-46D0-4DB2-8195-87C7E60A7752}"/>
              </a:ext>
            </a:extLst>
          </p:cNvPr>
          <p:cNvSpPr>
            <a:spLocks noChangeArrowheads="1"/>
          </p:cNvSpPr>
          <p:nvPr/>
        </p:nvSpPr>
        <p:spPr bwMode="auto">
          <a:xfrm>
            <a:off x="557213" y="53975"/>
            <a:ext cx="72405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sz="2800" b="1">
              <a:solidFill>
                <a:srgbClr val="286DA6"/>
              </a:solidFill>
            </a:endParaRPr>
          </a:p>
        </p:txBody>
      </p:sp>
      <p:sp>
        <p:nvSpPr>
          <p:cNvPr id="1134596" name="Text Box 4">
            <a:extLst>
              <a:ext uri="{FF2B5EF4-FFF2-40B4-BE49-F238E27FC236}">
                <a16:creationId xmlns:a16="http://schemas.microsoft.com/office/drawing/2014/main" id="{E4657F6C-E3CA-4F4F-AB0C-88069290B762}"/>
              </a:ext>
            </a:extLst>
          </p:cNvPr>
          <p:cNvSpPr txBox="1">
            <a:spLocks noChangeArrowheads="1"/>
          </p:cNvSpPr>
          <p:nvPr/>
        </p:nvSpPr>
        <p:spPr bwMode="auto">
          <a:xfrm>
            <a:off x="360363" y="2295525"/>
            <a:ext cx="83581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a conductor touches a positively-charged insulator, electrons will move from the conductor to the insulator, and the conductor will become positively charged. The reverse happens if the insulator is negatively charged.</a:t>
            </a:r>
          </a:p>
        </p:txBody>
      </p:sp>
      <p:sp>
        <p:nvSpPr>
          <p:cNvPr id="1134597" name="Text Box 5">
            <a:extLst>
              <a:ext uri="{FF2B5EF4-FFF2-40B4-BE49-F238E27FC236}">
                <a16:creationId xmlns:a16="http://schemas.microsoft.com/office/drawing/2014/main" id="{45FB30EB-8AF2-479A-BADC-5992E6C5271D}"/>
              </a:ext>
            </a:extLst>
          </p:cNvPr>
          <p:cNvSpPr txBox="1">
            <a:spLocks noChangeArrowheads="1"/>
          </p:cNvSpPr>
          <p:nvPr/>
        </p:nvSpPr>
        <p:spPr bwMode="auto">
          <a:xfrm>
            <a:off x="358775" y="4184650"/>
            <a:ext cx="459581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If a charged conductor is brought near another conductor, electrons can jump through the air from one conductor to the other, creating a </a:t>
            </a:r>
            <a:r>
              <a:rPr lang="en-GB" altLang="en-US" b="1">
                <a:solidFill>
                  <a:srgbClr val="286DA6"/>
                </a:solidFill>
              </a:rPr>
              <a:t>spark</a:t>
            </a:r>
            <a:r>
              <a:rPr lang="en-GB" altLang="en-US"/>
              <a:t>.</a:t>
            </a:r>
          </a:p>
        </p:txBody>
      </p:sp>
      <p:sp>
        <p:nvSpPr>
          <p:cNvPr id="30727" name="Rectangle 9">
            <a:extLst>
              <a:ext uri="{FF2B5EF4-FFF2-40B4-BE49-F238E27FC236}">
                <a16:creationId xmlns:a16="http://schemas.microsoft.com/office/drawing/2014/main" id="{0115B161-5832-4D11-BE57-84EB57AF8FB0}"/>
              </a:ext>
            </a:extLst>
          </p:cNvPr>
          <p:cNvSpPr>
            <a:spLocks noGrp="1" noChangeArrowheads="1"/>
          </p:cNvSpPr>
          <p:nvPr>
            <p:ph type="title"/>
          </p:nvPr>
        </p:nvSpPr>
        <p:spPr/>
        <p:txBody>
          <a:bodyPr/>
          <a:lstStyle/>
          <a:p>
            <a:r>
              <a:rPr lang="en-GB" altLang="en-US"/>
              <a:t>Sparking</a:t>
            </a:r>
          </a:p>
        </p:txBody>
      </p:sp>
      <p:pic>
        <p:nvPicPr>
          <p:cNvPr id="30728" name="Picture 9" descr="VanDeGraaff_spark.png">
            <a:extLst>
              <a:ext uri="{FF2B5EF4-FFF2-40B4-BE49-F238E27FC236}">
                <a16:creationId xmlns:a16="http://schemas.microsoft.com/office/drawing/2014/main" id="{E0213D18-C264-4BBE-A45E-D189FD17E3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4025" y="3827463"/>
            <a:ext cx="4576763"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C90BB152-4500-4C23-A5C6-41086A9B368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4BFF13A9-90AC-4956-A371-162754C721F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45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459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596" grpId="0"/>
      <p:bldP spid="113459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9">
            <a:extLst>
              <a:ext uri="{FF2B5EF4-FFF2-40B4-BE49-F238E27FC236}">
                <a16:creationId xmlns:a16="http://schemas.microsoft.com/office/drawing/2014/main" id="{4A3F21BA-2560-4FCC-A99D-557217DB5030}"/>
              </a:ext>
            </a:extLst>
          </p:cNvPr>
          <p:cNvSpPr txBox="1">
            <a:spLocks noChangeArrowheads="1"/>
          </p:cNvSpPr>
          <p:nvPr/>
        </p:nvSpPr>
        <p:spPr bwMode="auto">
          <a:xfrm>
            <a:off x="354013" y="777875"/>
            <a:ext cx="4003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286DA6"/>
                </a:solidFill>
              </a:rPr>
              <a:t>Lightning</a:t>
            </a:r>
            <a:r>
              <a:rPr lang="en-GB" altLang="en-US">
                <a:solidFill>
                  <a:srgbClr val="010066"/>
                </a:solidFill>
              </a:rPr>
              <a:t> is an electric discharge that occurs when charge builds up in clouds. </a:t>
            </a:r>
          </a:p>
        </p:txBody>
      </p:sp>
      <p:sp>
        <p:nvSpPr>
          <p:cNvPr id="31747" name="Rectangle 2">
            <a:extLst>
              <a:ext uri="{FF2B5EF4-FFF2-40B4-BE49-F238E27FC236}">
                <a16:creationId xmlns:a16="http://schemas.microsoft.com/office/drawing/2014/main" id="{8F01AF26-51F1-4077-96C7-1666781B26C8}"/>
              </a:ext>
            </a:extLst>
          </p:cNvPr>
          <p:cNvSpPr>
            <a:spLocks noGrp="1" noChangeArrowheads="1"/>
          </p:cNvSpPr>
          <p:nvPr>
            <p:ph type="title"/>
          </p:nvPr>
        </p:nvSpPr>
        <p:spPr/>
        <p:txBody>
          <a:bodyPr/>
          <a:lstStyle/>
          <a:p>
            <a:pPr eaLnBrk="1" hangingPunct="1"/>
            <a:r>
              <a:rPr lang="en-GB" altLang="en-US"/>
              <a:t>Is lightning caused by electric charge?</a:t>
            </a:r>
          </a:p>
        </p:txBody>
      </p:sp>
      <p:sp>
        <p:nvSpPr>
          <p:cNvPr id="1000456" name="Text Box 8">
            <a:extLst>
              <a:ext uri="{FF2B5EF4-FFF2-40B4-BE49-F238E27FC236}">
                <a16:creationId xmlns:a16="http://schemas.microsoft.com/office/drawing/2014/main" id="{1C2F5AA6-FDF1-45F0-B158-E3CB3548C17E}"/>
              </a:ext>
            </a:extLst>
          </p:cNvPr>
          <p:cNvSpPr txBox="1">
            <a:spLocks noChangeArrowheads="1"/>
          </p:cNvSpPr>
          <p:nvPr/>
        </p:nvSpPr>
        <p:spPr bwMode="auto">
          <a:xfrm>
            <a:off x="354013" y="2047875"/>
            <a:ext cx="40036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physical properties of water enable regions of a cloud to become positively or negatively charged.</a:t>
            </a:r>
          </a:p>
        </p:txBody>
      </p:sp>
      <p:sp>
        <p:nvSpPr>
          <p:cNvPr id="1000466" name="Rectangle 18">
            <a:extLst>
              <a:ext uri="{FF2B5EF4-FFF2-40B4-BE49-F238E27FC236}">
                <a16:creationId xmlns:a16="http://schemas.microsoft.com/office/drawing/2014/main" id="{DCEE46A0-DBAB-4CD5-8A01-8E213F7EC60B}"/>
              </a:ext>
            </a:extLst>
          </p:cNvPr>
          <p:cNvSpPr>
            <a:spLocks noChangeArrowheads="1"/>
          </p:cNvSpPr>
          <p:nvPr/>
        </p:nvSpPr>
        <p:spPr bwMode="auto">
          <a:xfrm>
            <a:off x="354013" y="3687763"/>
            <a:ext cx="4025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When enough charge has built up, it will follow a path to Earth. </a:t>
            </a:r>
          </a:p>
        </p:txBody>
      </p:sp>
      <p:sp>
        <p:nvSpPr>
          <p:cNvPr id="1000467" name="Rectangle 19">
            <a:extLst>
              <a:ext uri="{FF2B5EF4-FFF2-40B4-BE49-F238E27FC236}">
                <a16:creationId xmlns:a16="http://schemas.microsoft.com/office/drawing/2014/main" id="{FEB14168-ECAF-4157-A498-148C3B342CD8}"/>
              </a:ext>
            </a:extLst>
          </p:cNvPr>
          <p:cNvSpPr>
            <a:spLocks noChangeArrowheads="1"/>
          </p:cNvSpPr>
          <p:nvPr/>
        </p:nvSpPr>
        <p:spPr bwMode="auto">
          <a:xfrm>
            <a:off x="354013" y="4965700"/>
            <a:ext cx="36528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This movement produces lightning, which is simply a big spark!</a:t>
            </a:r>
          </a:p>
        </p:txBody>
      </p:sp>
      <p:pic>
        <p:nvPicPr>
          <p:cNvPr id="31753" name="Picture 9" descr="slide 13.jpg">
            <a:extLst>
              <a:ext uri="{FF2B5EF4-FFF2-40B4-BE49-F238E27FC236}">
                <a16:creationId xmlns:a16="http://schemas.microsoft.com/office/drawing/2014/main" id="{72F4E790-8E96-4A57-82A3-A21258F303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901700"/>
            <a:ext cx="417195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4B496024-557D-4B39-9B55-343800A8A1B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04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04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046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6" grpId="0"/>
      <p:bldP spid="1000466" grpId="0"/>
      <p:bldP spid="10004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6">
            <a:extLst>
              <a:ext uri="{FF2B5EF4-FFF2-40B4-BE49-F238E27FC236}">
                <a16:creationId xmlns:a16="http://schemas.microsoft.com/office/drawing/2014/main" id="{178CF77D-0BAA-4565-8B12-75AD1F3BE84D}"/>
              </a:ext>
            </a:extLst>
          </p:cNvPr>
          <p:cNvSpPr>
            <a:spLocks noGrp="1" noChangeArrowheads="1"/>
          </p:cNvSpPr>
          <p:nvPr>
            <p:ph type="title"/>
          </p:nvPr>
        </p:nvSpPr>
        <p:spPr/>
        <p:txBody>
          <a:bodyPr/>
          <a:lstStyle/>
          <a:p>
            <a:pPr eaLnBrk="1" hangingPunct="1"/>
            <a:r>
              <a:rPr lang="en-GB" altLang="en-US" dirty="0"/>
              <a:t>What did Benjamin Franklin do?</a:t>
            </a:r>
          </a:p>
        </p:txBody>
      </p:sp>
      <p:pic>
        <p:nvPicPr>
          <p:cNvPr id="7" name="Picture 6" descr="flash_icon">
            <a:extLst>
              <a:ext uri="{FF2B5EF4-FFF2-40B4-BE49-F238E27FC236}">
                <a16:creationId xmlns:a16="http://schemas.microsoft.com/office/drawing/2014/main" id="{62E0A7EE-F99E-48A7-A93D-44ABC6B4D823}"/>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4D8E4F03-1664-4B67-972C-F4D621235B6F}"/>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7A49A724-8C91-4D3A-9B50-5D8E2330204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4135"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74AA2FAB-B1CE-45BE-A167-EC854DD32A5C}"/>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F58CC55-657D-49B0-8D76-D4E73CEC925D}"/>
              </a:ext>
            </a:extLst>
          </p:cNvPr>
          <p:cNvSpPr>
            <a:spLocks noGrp="1"/>
          </p:cNvSpPr>
          <p:nvPr>
            <p:ph type="title"/>
          </p:nvPr>
        </p:nvSpPr>
        <p:spPr/>
        <p:txBody>
          <a:bodyPr/>
          <a:lstStyle/>
          <a:p>
            <a:r>
              <a:rPr lang="en-GB" altLang="en-US"/>
              <a:t>Electric fields and static electricity</a:t>
            </a:r>
          </a:p>
        </p:txBody>
      </p:sp>
      <p:sp>
        <p:nvSpPr>
          <p:cNvPr id="25603" name="TextBox 233">
            <a:extLst>
              <a:ext uri="{FF2B5EF4-FFF2-40B4-BE49-F238E27FC236}">
                <a16:creationId xmlns:a16="http://schemas.microsoft.com/office/drawing/2014/main" id="{FFC1EBFF-B230-49CF-80B9-6C7DFDE80526}"/>
              </a:ext>
            </a:extLst>
          </p:cNvPr>
          <p:cNvSpPr txBox="1">
            <a:spLocks noChangeArrowheads="1"/>
          </p:cNvSpPr>
          <p:nvPr/>
        </p:nvSpPr>
        <p:spPr bwMode="auto">
          <a:xfrm>
            <a:off x="360363" y="788988"/>
            <a:ext cx="8172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a charged object is placed in the electric field of another charged object, it experiences a force, just like charged particles do.</a:t>
            </a:r>
          </a:p>
        </p:txBody>
      </p:sp>
      <p:sp>
        <p:nvSpPr>
          <p:cNvPr id="25604" name="AutoShape 2" descr="Image result for balloon hair static charge">
            <a:extLst>
              <a:ext uri="{FF2B5EF4-FFF2-40B4-BE49-F238E27FC236}">
                <a16:creationId xmlns:a16="http://schemas.microsoft.com/office/drawing/2014/main" id="{9CEEC269-9A74-40C5-A86E-31D6E4C796C3}"/>
              </a:ext>
            </a:extLst>
          </p:cNvPr>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5605" name="AutoShape 4" descr="Image result for balloon hair static charge">
            <a:extLst>
              <a:ext uri="{FF2B5EF4-FFF2-40B4-BE49-F238E27FC236}">
                <a16:creationId xmlns:a16="http://schemas.microsoft.com/office/drawing/2014/main" id="{8C526990-6237-484F-A566-996629111297}"/>
              </a:ext>
            </a:extLst>
          </p:cNvPr>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8" name="TextBox 22">
            <a:extLst>
              <a:ext uri="{FF2B5EF4-FFF2-40B4-BE49-F238E27FC236}">
                <a16:creationId xmlns:a16="http://schemas.microsoft.com/office/drawing/2014/main" id="{0A271913-1AEB-4FEB-BA18-F60F1CD5E8FD}"/>
              </a:ext>
            </a:extLst>
          </p:cNvPr>
          <p:cNvSpPr txBox="1">
            <a:spLocks noChangeArrowheads="1"/>
          </p:cNvSpPr>
          <p:nvPr/>
        </p:nvSpPr>
        <p:spPr bwMode="auto">
          <a:xfrm>
            <a:off x="360363" y="2154238"/>
            <a:ext cx="8172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means that electrostatically charged objects can exert a force on one another without touching. The electrostatic force is a </a:t>
            </a:r>
            <a:r>
              <a:rPr lang="en-GB" altLang="en-US" b="1" dirty="0">
                <a:solidFill>
                  <a:srgbClr val="286DA6"/>
                </a:solidFill>
              </a:rPr>
              <a:t>non-contact force</a:t>
            </a:r>
            <a:r>
              <a:rPr lang="en-GB" altLang="en-US" dirty="0"/>
              <a:t>.</a:t>
            </a:r>
          </a:p>
        </p:txBody>
      </p:sp>
      <p:sp>
        <p:nvSpPr>
          <p:cNvPr id="9" name="TextBox 21">
            <a:extLst>
              <a:ext uri="{FF2B5EF4-FFF2-40B4-BE49-F238E27FC236}">
                <a16:creationId xmlns:a16="http://schemas.microsoft.com/office/drawing/2014/main" id="{F22F5546-C85F-45EF-B42B-54444CFDA587}"/>
              </a:ext>
            </a:extLst>
          </p:cNvPr>
          <p:cNvSpPr txBox="1">
            <a:spLocks noChangeArrowheads="1"/>
          </p:cNvSpPr>
          <p:nvPr/>
        </p:nvSpPr>
        <p:spPr bwMode="auto">
          <a:xfrm>
            <a:off x="360363" y="3517900"/>
            <a:ext cx="597693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a neutral object is placed in the electric field of a charged object, electrons on its surface will move either toward or away from the charged object, creating a charged surface that is attracted to the charged object. This is how a charged balloon can cause hair to stand on end.</a:t>
            </a:r>
          </a:p>
        </p:txBody>
      </p:sp>
      <p:pic>
        <p:nvPicPr>
          <p:cNvPr id="10" name="Picture 9" descr="ElectricFields_cat_balloon.png">
            <a:extLst>
              <a:ext uri="{FF2B5EF4-FFF2-40B4-BE49-F238E27FC236}">
                <a16:creationId xmlns:a16="http://schemas.microsoft.com/office/drawing/2014/main" id="{4DBC7B67-B60C-4A4E-9ED8-988130B315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2800" y="3205163"/>
            <a:ext cx="2522538"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63B26EA0-0918-4F49-AE37-ECA8C88D939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FD999E3-B395-40D1-A4D2-C0636C4CC937}"/>
              </a:ext>
            </a:extLst>
          </p:cNvPr>
          <p:cNvSpPr>
            <a:spLocks noGrp="1" noChangeArrowheads="1"/>
          </p:cNvSpPr>
          <p:nvPr>
            <p:ph type="title"/>
          </p:nvPr>
        </p:nvSpPr>
        <p:spPr>
          <a:noFill/>
        </p:spPr>
        <p:txBody>
          <a:bodyPr/>
          <a:lstStyle/>
          <a:p>
            <a:r>
              <a:rPr lang="en-GB" altLang="en-US"/>
              <a:t>What are the forces between charges?</a:t>
            </a:r>
            <a:r>
              <a:rPr lang="en-GB" altLang="en-US" sz="2400"/>
              <a:t>  </a:t>
            </a:r>
          </a:p>
        </p:txBody>
      </p:sp>
      <p:sp>
        <p:nvSpPr>
          <p:cNvPr id="33795" name="Text Box 4">
            <a:extLst>
              <a:ext uri="{FF2B5EF4-FFF2-40B4-BE49-F238E27FC236}">
                <a16:creationId xmlns:a16="http://schemas.microsoft.com/office/drawing/2014/main" id="{BE1616D8-5F53-463D-9F21-01FEEB089181}"/>
              </a:ext>
            </a:extLst>
          </p:cNvPr>
          <p:cNvSpPr txBox="1">
            <a:spLocks noChangeArrowheads="1"/>
          </p:cNvSpPr>
          <p:nvPr/>
        </p:nvSpPr>
        <p:spPr bwMode="auto">
          <a:xfrm>
            <a:off x="352425" y="784225"/>
            <a:ext cx="88026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forces between charges can be investigated using rods made of insulating materials. </a:t>
            </a:r>
          </a:p>
        </p:txBody>
      </p:sp>
      <p:pic>
        <p:nvPicPr>
          <p:cNvPr id="1010698" name="Picture 10" descr="PA6_gfx_positive_rods">
            <a:extLst>
              <a:ext uri="{FF2B5EF4-FFF2-40B4-BE49-F238E27FC236}">
                <a16:creationId xmlns:a16="http://schemas.microsoft.com/office/drawing/2014/main" id="{C20B755F-E4B7-44DE-A993-E52D3AEE1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400" y="1244600"/>
            <a:ext cx="3567113"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11">
            <a:extLst>
              <a:ext uri="{FF2B5EF4-FFF2-40B4-BE49-F238E27FC236}">
                <a16:creationId xmlns:a16="http://schemas.microsoft.com/office/drawing/2014/main" id="{BAFB94BD-CBA6-432D-91EB-932B4B805B50}"/>
              </a:ext>
            </a:extLst>
          </p:cNvPr>
          <p:cNvSpPr txBox="1">
            <a:spLocks noChangeArrowheads="1"/>
          </p:cNvSpPr>
          <p:nvPr/>
        </p:nvSpPr>
        <p:spPr bwMode="auto">
          <a:xfrm>
            <a:off x="6480175" y="57007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010701" name="Text Box 13">
            <a:extLst>
              <a:ext uri="{FF2B5EF4-FFF2-40B4-BE49-F238E27FC236}">
                <a16:creationId xmlns:a16="http://schemas.microsoft.com/office/drawing/2014/main" id="{6A42568F-A899-4537-B4DD-B8DBDAA6A561}"/>
              </a:ext>
            </a:extLst>
          </p:cNvPr>
          <p:cNvSpPr txBox="1">
            <a:spLocks noChangeArrowheads="1"/>
          </p:cNvSpPr>
          <p:nvPr/>
        </p:nvSpPr>
        <p:spPr bwMode="auto">
          <a:xfrm>
            <a:off x="352425" y="1757363"/>
            <a:ext cx="5272088" cy="1201737"/>
          </a:xfrm>
          <a:prstGeom prst="rect">
            <a:avLst/>
          </a:prstGeom>
          <a:solidFill>
            <a:srgbClr val="BEDAF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happens when two </a:t>
            </a:r>
            <a:r>
              <a:rPr lang="en-GB" altLang="en-US" b="1"/>
              <a:t>positively-charged acetate rods</a:t>
            </a:r>
            <a:r>
              <a:rPr lang="en-GB" altLang="en-US"/>
              <a:t> are placed near each other?</a:t>
            </a:r>
          </a:p>
        </p:txBody>
      </p:sp>
      <p:sp>
        <p:nvSpPr>
          <p:cNvPr id="1010702" name="Text Box 142">
            <a:extLst>
              <a:ext uri="{FF2B5EF4-FFF2-40B4-BE49-F238E27FC236}">
                <a16:creationId xmlns:a16="http://schemas.microsoft.com/office/drawing/2014/main" id="{1A36F0D2-28EE-412F-A579-AAF8C0898EF7}"/>
              </a:ext>
            </a:extLst>
          </p:cNvPr>
          <p:cNvSpPr txBox="1">
            <a:spLocks noChangeArrowheads="1"/>
          </p:cNvSpPr>
          <p:nvPr/>
        </p:nvSpPr>
        <p:spPr bwMode="auto">
          <a:xfrm>
            <a:off x="352425" y="3173413"/>
            <a:ext cx="5378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rods </a:t>
            </a:r>
            <a:r>
              <a:rPr lang="en-GB" altLang="en-US" b="1" dirty="0">
                <a:solidFill>
                  <a:srgbClr val="286DA6"/>
                </a:solidFill>
              </a:rPr>
              <a:t>repel</a:t>
            </a:r>
            <a:r>
              <a:rPr lang="en-GB" altLang="en-US" dirty="0">
                <a:solidFill>
                  <a:srgbClr val="CC00CC"/>
                </a:solidFill>
              </a:rPr>
              <a:t> </a:t>
            </a:r>
            <a:r>
              <a:rPr lang="en-GB" altLang="en-US" dirty="0"/>
              <a:t>each other because they have the same overall charge.</a:t>
            </a:r>
          </a:p>
        </p:txBody>
      </p:sp>
      <p:sp>
        <p:nvSpPr>
          <p:cNvPr id="1010703" name="Text Box 15">
            <a:extLst>
              <a:ext uri="{FF2B5EF4-FFF2-40B4-BE49-F238E27FC236}">
                <a16:creationId xmlns:a16="http://schemas.microsoft.com/office/drawing/2014/main" id="{E063331D-FFDC-4EF1-A067-C3F7F3D535C8}"/>
              </a:ext>
            </a:extLst>
          </p:cNvPr>
          <p:cNvSpPr txBox="1">
            <a:spLocks noChangeArrowheads="1"/>
          </p:cNvSpPr>
          <p:nvPr/>
        </p:nvSpPr>
        <p:spPr bwMode="auto">
          <a:xfrm>
            <a:off x="1844675" y="5759450"/>
            <a:ext cx="5454650" cy="830263"/>
          </a:xfrm>
          <a:prstGeom prst="rect">
            <a:avLst/>
          </a:prstGeom>
          <a:solidFill>
            <a:srgbClr val="BEDAF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What will happen if one rod is replaced with a charged </a:t>
            </a:r>
            <a:r>
              <a:rPr lang="en-GB" altLang="en-US" b="1" dirty="0"/>
              <a:t>polyethylene rod</a:t>
            </a:r>
            <a:r>
              <a:rPr lang="en-GB" altLang="en-US" dirty="0"/>
              <a:t>?</a:t>
            </a:r>
          </a:p>
        </p:txBody>
      </p:sp>
      <p:sp>
        <p:nvSpPr>
          <p:cNvPr id="1010707" name="Text Box 19">
            <a:extLst>
              <a:ext uri="{FF2B5EF4-FFF2-40B4-BE49-F238E27FC236}">
                <a16:creationId xmlns:a16="http://schemas.microsoft.com/office/drawing/2014/main" id="{FC1D7F76-2C1F-48C9-B55E-136D2BC07F1E}"/>
              </a:ext>
            </a:extLst>
          </p:cNvPr>
          <p:cNvSpPr txBox="1">
            <a:spLocks noChangeArrowheads="1"/>
          </p:cNvSpPr>
          <p:nvPr/>
        </p:nvSpPr>
        <p:spPr bwMode="auto">
          <a:xfrm>
            <a:off x="5894388" y="4840288"/>
            <a:ext cx="25431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90000"/>
              </a:lnSpc>
            </a:pPr>
            <a:r>
              <a:rPr lang="en-GB" altLang="en-US" b="1"/>
              <a:t>rods repel </a:t>
            </a:r>
          </a:p>
          <a:p>
            <a:pPr algn="ctr">
              <a:lnSpc>
                <a:spcPct val="90000"/>
              </a:lnSpc>
            </a:pPr>
            <a:r>
              <a:rPr lang="en-GB" altLang="en-US" b="1"/>
              <a:t>each other</a:t>
            </a:r>
          </a:p>
        </p:txBody>
      </p:sp>
      <p:sp>
        <p:nvSpPr>
          <p:cNvPr id="1010708" name="Rectangle 20">
            <a:extLst>
              <a:ext uri="{FF2B5EF4-FFF2-40B4-BE49-F238E27FC236}">
                <a16:creationId xmlns:a16="http://schemas.microsoft.com/office/drawing/2014/main" id="{5ECD1042-61B7-4348-9F77-2FE53A7A1070}"/>
              </a:ext>
            </a:extLst>
          </p:cNvPr>
          <p:cNvSpPr>
            <a:spLocks noChangeArrowheads="1"/>
          </p:cNvSpPr>
          <p:nvPr/>
        </p:nvSpPr>
        <p:spPr bwMode="auto">
          <a:xfrm>
            <a:off x="6151563" y="3419475"/>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acetate rods</a:t>
            </a:r>
          </a:p>
        </p:txBody>
      </p:sp>
      <p:sp>
        <p:nvSpPr>
          <p:cNvPr id="14" name="Text Box 141">
            <a:extLst>
              <a:ext uri="{FF2B5EF4-FFF2-40B4-BE49-F238E27FC236}">
                <a16:creationId xmlns:a16="http://schemas.microsoft.com/office/drawing/2014/main" id="{AEC49F48-0041-4EC1-8037-134818E00A14}"/>
              </a:ext>
            </a:extLst>
          </p:cNvPr>
          <p:cNvSpPr txBox="1">
            <a:spLocks noChangeArrowheads="1"/>
          </p:cNvSpPr>
          <p:nvPr/>
        </p:nvSpPr>
        <p:spPr bwMode="auto">
          <a:xfrm>
            <a:off x="358775" y="4090988"/>
            <a:ext cx="47561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force between charged objects is a </a:t>
            </a:r>
            <a:r>
              <a:rPr lang="en-GB" altLang="en-US" b="1">
                <a:solidFill>
                  <a:srgbClr val="286DA6"/>
                </a:solidFill>
              </a:rPr>
              <a:t>non-contact force</a:t>
            </a:r>
            <a:r>
              <a:rPr lang="en-GB" altLang="en-US"/>
              <a:t>. The objects can exert a force on each other without touching.</a:t>
            </a:r>
          </a:p>
        </p:txBody>
      </p:sp>
      <p:pic>
        <p:nvPicPr>
          <p:cNvPr id="15" name="Picture 14" descr="red arrow 1 slide 16.png">
            <a:extLst>
              <a:ext uri="{FF2B5EF4-FFF2-40B4-BE49-F238E27FC236}">
                <a16:creationId xmlns:a16="http://schemas.microsoft.com/office/drawing/2014/main" id="{0F7C28CD-117F-49E7-91DC-D8510C30D1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78575" y="3792538"/>
            <a:ext cx="9032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red arrow 2 slide 16.png">
            <a:extLst>
              <a:ext uri="{FF2B5EF4-FFF2-40B4-BE49-F238E27FC236}">
                <a16:creationId xmlns:a16="http://schemas.microsoft.com/office/drawing/2014/main" id="{A0ABA09A-142E-4EAC-A1E3-136B3F207F0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9488" y="4184650"/>
            <a:ext cx="663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a:hlinkClick r:id="" action="ppaction://hlinkshowjump?jump=nextslide"/>
            <a:extLst>
              <a:ext uri="{FF2B5EF4-FFF2-40B4-BE49-F238E27FC236}">
                <a16:creationId xmlns:a16="http://schemas.microsoft.com/office/drawing/2014/main" id="{63A8446E-CDD0-4FDB-961B-4A7B12297F4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8" name="Picture 17">
            <a:extLst>
              <a:ext uri="{FF2B5EF4-FFF2-40B4-BE49-F238E27FC236}">
                <a16:creationId xmlns:a16="http://schemas.microsoft.com/office/drawing/2014/main" id="{64C0CB50-09C4-4114-890A-AC52B618005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070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010698"/>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1070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10702"/>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010707"/>
                                        </p:tgtEl>
                                        <p:attrNameLst>
                                          <p:attrName>style.visibility</p:attrName>
                                        </p:attrNameLst>
                                      </p:cBhvr>
                                      <p:to>
                                        <p:strVal val="visible"/>
                                      </p:to>
                                    </p:set>
                                  </p:childTnLst>
                                </p:cTn>
                              </p:par>
                            </p:childTnLst>
                          </p:cTn>
                        </p:par>
                        <p:par>
                          <p:cTn id="20" fill="hold" nodeType="afterGroup">
                            <p:stCondLst>
                              <p:cond delay="0"/>
                            </p:stCondLst>
                            <p:childTnLst>
                              <p:par>
                                <p:cTn id="21" presetID="22" presetClass="entr" presetSubtype="2"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par>
                                <p:cTn id="24" presetID="22" presetClass="entr" presetSubtype="8"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1070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701" grpId="0" animBg="1"/>
      <p:bldP spid="1010702" grpId="0"/>
      <p:bldP spid="1010703" grpId="0" animBg="1"/>
      <p:bldP spid="1010707" grpId="0"/>
      <p:bldP spid="1010708"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6">
            <a:extLst>
              <a:ext uri="{FF2B5EF4-FFF2-40B4-BE49-F238E27FC236}">
                <a16:creationId xmlns:a16="http://schemas.microsoft.com/office/drawing/2014/main" id="{F69F62C5-3DA8-4622-B84A-3DB7CD46D5A7}"/>
              </a:ext>
            </a:extLst>
          </p:cNvPr>
          <p:cNvSpPr>
            <a:spLocks noGrp="1" noChangeArrowheads="1"/>
          </p:cNvSpPr>
          <p:nvPr>
            <p:ph type="title"/>
          </p:nvPr>
        </p:nvSpPr>
        <p:spPr/>
        <p:txBody>
          <a:bodyPr/>
          <a:lstStyle/>
          <a:p>
            <a:r>
              <a:rPr lang="en-GB" altLang="en-US" dirty="0"/>
              <a:t>How do opposite charges behave?</a:t>
            </a:r>
          </a:p>
        </p:txBody>
      </p:sp>
      <p:sp>
        <p:nvSpPr>
          <p:cNvPr id="34819" name="Text Box 7">
            <a:extLst>
              <a:ext uri="{FF2B5EF4-FFF2-40B4-BE49-F238E27FC236}">
                <a16:creationId xmlns:a16="http://schemas.microsoft.com/office/drawing/2014/main" id="{E6CEEBE7-FAD5-4AB7-A2E5-5EB1DB051853}"/>
              </a:ext>
            </a:extLst>
          </p:cNvPr>
          <p:cNvSpPr txBox="1">
            <a:spLocks noChangeArrowheads="1"/>
          </p:cNvSpPr>
          <p:nvPr/>
        </p:nvSpPr>
        <p:spPr bwMode="auto">
          <a:xfrm>
            <a:off x="352425" y="784225"/>
            <a:ext cx="42624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a charged acetate rod is placed near a charged polyethylene rod, the rods </a:t>
            </a:r>
            <a:r>
              <a:rPr lang="en-GB" altLang="en-US" b="1" dirty="0">
                <a:solidFill>
                  <a:srgbClr val="286DA6"/>
                </a:solidFill>
              </a:rPr>
              <a:t>attract</a:t>
            </a:r>
            <a:r>
              <a:rPr lang="en-GB" altLang="en-US" b="1" dirty="0">
                <a:solidFill>
                  <a:srgbClr val="CC00CC"/>
                </a:solidFill>
              </a:rPr>
              <a:t> </a:t>
            </a:r>
            <a:r>
              <a:rPr lang="en-GB" altLang="en-US" dirty="0"/>
              <a:t>each other. </a:t>
            </a:r>
          </a:p>
        </p:txBody>
      </p:sp>
      <p:sp>
        <p:nvSpPr>
          <p:cNvPr id="966664" name="Text Box 8">
            <a:extLst>
              <a:ext uri="{FF2B5EF4-FFF2-40B4-BE49-F238E27FC236}">
                <a16:creationId xmlns:a16="http://schemas.microsoft.com/office/drawing/2014/main" id="{55B087C4-3F7E-40B7-9F87-3C7CAACE3E31}"/>
              </a:ext>
            </a:extLst>
          </p:cNvPr>
          <p:cNvSpPr txBox="1">
            <a:spLocks noChangeArrowheads="1"/>
          </p:cNvSpPr>
          <p:nvPr/>
        </p:nvSpPr>
        <p:spPr bwMode="auto">
          <a:xfrm>
            <a:off x="352425" y="3478213"/>
            <a:ext cx="50958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polyethylene rod has an overall negative charge and the acetate rod has an overall positive charge.  </a:t>
            </a:r>
          </a:p>
        </p:txBody>
      </p:sp>
      <p:sp>
        <p:nvSpPr>
          <p:cNvPr id="966665" name="Text Box 9">
            <a:extLst>
              <a:ext uri="{FF2B5EF4-FFF2-40B4-BE49-F238E27FC236}">
                <a16:creationId xmlns:a16="http://schemas.microsoft.com/office/drawing/2014/main" id="{18E2B507-1D42-49D8-A221-984A86CD7A3C}"/>
              </a:ext>
            </a:extLst>
          </p:cNvPr>
          <p:cNvSpPr txBox="1">
            <a:spLocks noChangeArrowheads="1"/>
          </p:cNvSpPr>
          <p:nvPr/>
        </p:nvSpPr>
        <p:spPr bwMode="auto">
          <a:xfrm>
            <a:off x="352425" y="4889500"/>
            <a:ext cx="43465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overall charges of these rods are opposite and so they attract each other.</a:t>
            </a:r>
          </a:p>
        </p:txBody>
      </p:sp>
      <p:pic>
        <p:nvPicPr>
          <p:cNvPr id="34822" name="Picture 11" descr="PA6_gfx_opposite_rods">
            <a:extLst>
              <a:ext uri="{FF2B5EF4-FFF2-40B4-BE49-F238E27FC236}">
                <a16:creationId xmlns:a16="http://schemas.microsoft.com/office/drawing/2014/main" id="{73E2063B-F24F-45A9-98E8-71CAB09C4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550" y="1230313"/>
            <a:ext cx="2400300" cy="45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6671" name="Text Box 15">
            <a:extLst>
              <a:ext uri="{FF2B5EF4-FFF2-40B4-BE49-F238E27FC236}">
                <a16:creationId xmlns:a16="http://schemas.microsoft.com/office/drawing/2014/main" id="{CEF26A4C-E823-4FD7-A286-017D7266FF7A}"/>
              </a:ext>
            </a:extLst>
          </p:cNvPr>
          <p:cNvSpPr txBox="1">
            <a:spLocks noChangeArrowheads="1"/>
          </p:cNvSpPr>
          <p:nvPr/>
        </p:nvSpPr>
        <p:spPr bwMode="auto">
          <a:xfrm>
            <a:off x="5419725" y="5716588"/>
            <a:ext cx="29622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90000"/>
              </a:lnSpc>
            </a:pPr>
            <a:r>
              <a:rPr lang="en-GB" altLang="en-US" b="1"/>
              <a:t>rods attract</a:t>
            </a:r>
          </a:p>
          <a:p>
            <a:pPr algn="ctr">
              <a:lnSpc>
                <a:spcPct val="90000"/>
              </a:lnSpc>
            </a:pPr>
            <a:r>
              <a:rPr lang="en-GB" altLang="en-US" b="1"/>
              <a:t>each other</a:t>
            </a:r>
          </a:p>
        </p:txBody>
      </p:sp>
      <p:sp>
        <p:nvSpPr>
          <p:cNvPr id="34824" name="Rectangle 16">
            <a:extLst>
              <a:ext uri="{FF2B5EF4-FFF2-40B4-BE49-F238E27FC236}">
                <a16:creationId xmlns:a16="http://schemas.microsoft.com/office/drawing/2014/main" id="{26A01CFA-3314-441C-81BC-64D177B74D9A}"/>
              </a:ext>
            </a:extLst>
          </p:cNvPr>
          <p:cNvSpPr>
            <a:spLocks noChangeArrowheads="1"/>
          </p:cNvSpPr>
          <p:nvPr/>
        </p:nvSpPr>
        <p:spPr bwMode="auto">
          <a:xfrm>
            <a:off x="6935788" y="787400"/>
            <a:ext cx="209391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lnSpc>
                <a:spcPct val="90000"/>
              </a:lnSpc>
            </a:pPr>
            <a:r>
              <a:rPr lang="en-GB" altLang="en-US" b="1" dirty="0"/>
              <a:t>polyethylene rod</a:t>
            </a:r>
          </a:p>
        </p:txBody>
      </p:sp>
      <p:sp>
        <p:nvSpPr>
          <p:cNvPr id="34825" name="Rectangle 17">
            <a:extLst>
              <a:ext uri="{FF2B5EF4-FFF2-40B4-BE49-F238E27FC236}">
                <a16:creationId xmlns:a16="http://schemas.microsoft.com/office/drawing/2014/main" id="{9E3B4C53-B024-4324-B1C1-16E682354A50}"/>
              </a:ext>
            </a:extLst>
          </p:cNvPr>
          <p:cNvSpPr>
            <a:spLocks noChangeArrowheads="1"/>
          </p:cNvSpPr>
          <p:nvPr/>
        </p:nvSpPr>
        <p:spPr bwMode="auto">
          <a:xfrm>
            <a:off x="4940300" y="787400"/>
            <a:ext cx="126523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nSpc>
                <a:spcPct val="90000"/>
              </a:lnSpc>
            </a:pPr>
            <a:r>
              <a:rPr lang="en-GB" altLang="en-US" b="1"/>
              <a:t>acetate rod</a:t>
            </a:r>
          </a:p>
        </p:txBody>
      </p:sp>
      <p:sp>
        <p:nvSpPr>
          <p:cNvPr id="34827" name="Rectangle 12">
            <a:extLst>
              <a:ext uri="{FF2B5EF4-FFF2-40B4-BE49-F238E27FC236}">
                <a16:creationId xmlns:a16="http://schemas.microsoft.com/office/drawing/2014/main" id="{67AA147C-2DC1-4709-BE84-AC7CFC5A7897}"/>
              </a:ext>
            </a:extLst>
          </p:cNvPr>
          <p:cNvSpPr>
            <a:spLocks noChangeArrowheads="1"/>
          </p:cNvSpPr>
          <p:nvPr/>
        </p:nvSpPr>
        <p:spPr bwMode="auto">
          <a:xfrm>
            <a:off x="358775" y="2655888"/>
            <a:ext cx="3487738" cy="461962"/>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Why does this happen? </a:t>
            </a:r>
          </a:p>
        </p:txBody>
      </p:sp>
      <p:pic>
        <p:nvPicPr>
          <p:cNvPr id="14" name="Picture 13" descr="red arrow 1 slide 17.png">
            <a:extLst>
              <a:ext uri="{FF2B5EF4-FFF2-40B4-BE49-F238E27FC236}">
                <a16:creationId xmlns:a16="http://schemas.microsoft.com/office/drawing/2014/main" id="{216684B9-2DAA-4126-A2A0-70562795C3D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4445000"/>
            <a:ext cx="7366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red arrow 2 slide 17.png">
            <a:extLst>
              <a:ext uri="{FF2B5EF4-FFF2-40B4-BE49-F238E27FC236}">
                <a16:creationId xmlns:a16="http://schemas.microsoft.com/office/drawing/2014/main" id="{1D483344-A51C-449A-83BC-B04248E69AE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68925" y="4981575"/>
            <a:ext cx="7016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a:hlinkClick r:id="" action="ppaction://hlinkshowjump?jump=nextslide"/>
            <a:extLst>
              <a:ext uri="{FF2B5EF4-FFF2-40B4-BE49-F238E27FC236}">
                <a16:creationId xmlns:a16="http://schemas.microsoft.com/office/drawing/2014/main" id="{DFEDF55E-4E22-48DA-8DFF-66C8C0D54CF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7" name="Picture 16">
            <a:extLst>
              <a:ext uri="{FF2B5EF4-FFF2-40B4-BE49-F238E27FC236}">
                <a16:creationId xmlns:a16="http://schemas.microsoft.com/office/drawing/2014/main" id="{D640E811-DE0F-49C6-ACB1-E5F5FF7D888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66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6665"/>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966671"/>
                                        </p:tgtEl>
                                        <p:attrNameLst>
                                          <p:attrName>style.visibility</p:attrName>
                                        </p:attrNameLst>
                                      </p:cBhvr>
                                      <p:to>
                                        <p:strVal val="visible"/>
                                      </p:to>
                                    </p:set>
                                  </p:childTnLst>
                                </p:cTn>
                              </p:par>
                            </p:childTnLst>
                          </p:cTn>
                        </p:par>
                        <p:par>
                          <p:cTn id="14" fill="hold" nodeType="afterGroup">
                            <p:stCondLst>
                              <p:cond delay="0"/>
                            </p:stCondLst>
                            <p:childTnLst>
                              <p:par>
                                <p:cTn id="15" presetID="2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22" presetClass="entr" presetSubtype="2"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right)">
                                      <p:cBhvr>
                                        <p:cTn id="20" dur="500"/>
                                        <p:tgtEl>
                                          <p:spTgt spid="14"/>
                                        </p:tgtEl>
                                      </p:cBhvr>
                                    </p:animEffec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6664" grpId="0"/>
      <p:bldP spid="966665" grpId="0"/>
      <p:bldP spid="9666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Developing and Using Models</a:t>
            </a:r>
          </a:p>
          <a:p>
            <a:pPr>
              <a:buSzPct val="100000"/>
            </a:pPr>
            <a:r>
              <a:rPr lang="en-GB" sz="1600" dirty="0"/>
              <a:t>Planning and Carrying Out Investigations</a:t>
            </a:r>
          </a:p>
          <a:p>
            <a:pPr>
              <a:buSzPct val="100000"/>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2753157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5">
            <a:extLst>
              <a:ext uri="{FF2B5EF4-FFF2-40B4-BE49-F238E27FC236}">
                <a16:creationId xmlns:a16="http://schemas.microsoft.com/office/drawing/2014/main" id="{C170E3B2-80A8-4D8D-B35F-E424F498037A}"/>
              </a:ext>
            </a:extLst>
          </p:cNvPr>
          <p:cNvSpPr>
            <a:spLocks noGrp="1" noChangeArrowheads="1"/>
          </p:cNvSpPr>
          <p:nvPr>
            <p:ph type="title"/>
          </p:nvPr>
        </p:nvSpPr>
        <p:spPr/>
        <p:txBody>
          <a:bodyPr/>
          <a:lstStyle/>
          <a:p>
            <a:r>
              <a:rPr lang="en-GB" altLang="en-US" dirty="0"/>
              <a:t>Investigating pairs of charges</a:t>
            </a:r>
          </a:p>
        </p:txBody>
      </p:sp>
      <p:pic>
        <p:nvPicPr>
          <p:cNvPr id="7" name="Picture 6" descr="flash_icon">
            <a:extLst>
              <a:ext uri="{FF2B5EF4-FFF2-40B4-BE49-F238E27FC236}">
                <a16:creationId xmlns:a16="http://schemas.microsoft.com/office/drawing/2014/main" id="{5AD50615-847E-410B-B894-AED68F181945}"/>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FF9AA5C4-8C1E-4D2F-942B-2120E223780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2122402A-38F3-4AAF-B89E-88C17B65F99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75334"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5159"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E0C81E98-62CC-45C9-9A5A-17323649B23A}"/>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7">
            <a:extLst>
              <a:ext uri="{FF2B5EF4-FFF2-40B4-BE49-F238E27FC236}">
                <a16:creationId xmlns:a16="http://schemas.microsoft.com/office/drawing/2014/main" id="{1CF521E8-0A55-495F-BDC9-08BC13A10B9C}"/>
              </a:ext>
            </a:extLst>
          </p:cNvPr>
          <p:cNvSpPr>
            <a:spLocks noGrp="1" noChangeArrowheads="1"/>
          </p:cNvSpPr>
          <p:nvPr>
            <p:ph type="title"/>
          </p:nvPr>
        </p:nvSpPr>
        <p:spPr/>
        <p:txBody>
          <a:bodyPr/>
          <a:lstStyle/>
          <a:p>
            <a:r>
              <a:rPr lang="en-GB" altLang="en-US" dirty="0"/>
              <a:t>Experimenting with static charge</a:t>
            </a:r>
          </a:p>
        </p:txBody>
      </p:sp>
      <p:pic>
        <p:nvPicPr>
          <p:cNvPr id="8" name="Picture 6" descr="flash_icon">
            <a:extLst>
              <a:ext uri="{FF2B5EF4-FFF2-40B4-BE49-F238E27FC236}">
                <a16:creationId xmlns:a16="http://schemas.microsoft.com/office/drawing/2014/main" id="{7DE86D22-DFB6-4AEC-BC23-51385FFEE3EE}"/>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4AFADE85-17F2-4D2C-99F3-0EC3DD41C574}"/>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B909DBAD-BFBD-4C1C-AFB5-02F40C6AB9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36559" y="136153"/>
            <a:ext cx="609685" cy="390580"/>
          </a:xfrm>
          <a:prstGeom prst="rect">
            <a:avLst/>
          </a:prstGeom>
        </p:spPr>
      </p:pic>
      <p:pic>
        <p:nvPicPr>
          <p:cNvPr id="11" name="Picture 19">
            <a:hlinkClick r:id="" action="ppaction://hlinkshowjump?jump=nextslide"/>
            <a:extLst>
              <a:ext uri="{FF2B5EF4-FFF2-40B4-BE49-F238E27FC236}">
                <a16:creationId xmlns:a16="http://schemas.microsoft.com/office/drawing/2014/main" id="{7F8244E4-48C0-444F-9BD5-645E216D5FE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445AA2C3-2A28-46EA-B5DA-21874E890C3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9846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184"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C5BFFF9C-4717-435E-8E71-193F328779A8}"/>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815EBA5F-938F-483E-9269-C245064776CD}"/>
              </a:ext>
            </a:extLst>
          </p:cNvPr>
          <p:cNvSpPr>
            <a:spLocks noGrp="1" noChangeArrowheads="1"/>
          </p:cNvSpPr>
          <p:nvPr>
            <p:ph type="title"/>
          </p:nvPr>
        </p:nvSpPr>
        <p:spPr/>
        <p:txBody>
          <a:bodyPr/>
          <a:lstStyle/>
          <a:p>
            <a:r>
              <a:rPr lang="en-GB" altLang="en-US" dirty="0"/>
              <a:t>Designing an experiment</a:t>
            </a:r>
          </a:p>
        </p:txBody>
      </p:sp>
      <p:pic>
        <p:nvPicPr>
          <p:cNvPr id="7" name="Picture 6" descr="flash_icon">
            <a:extLst>
              <a:ext uri="{FF2B5EF4-FFF2-40B4-BE49-F238E27FC236}">
                <a16:creationId xmlns:a16="http://schemas.microsoft.com/office/drawing/2014/main" id="{F729F182-D5CD-4B3B-836C-5DEDD9C99C83}"/>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07C08197-1506-4A7F-883F-0EC78642F10D}"/>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2ADA9AD4-467C-4765-A34D-A78D0AF0934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ACF7BB1C-E43C-48E5-ACB3-17134CCCB71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61965"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7207"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98DF71E8-F987-43F4-8901-4F035A4B5E42}"/>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09EEF99B-D8E2-4861-B8CA-61625A29377D}"/>
              </a:ext>
            </a:extLst>
          </p:cNvPr>
          <p:cNvSpPr txBox="1">
            <a:spLocks noChangeArrowheads="1"/>
          </p:cNvSpPr>
          <p:nvPr/>
        </p:nvSpPr>
        <p:spPr bwMode="auto">
          <a:xfrm>
            <a:off x="354013" y="784225"/>
            <a:ext cx="7824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Static electricity has many uses, including:</a:t>
            </a:r>
          </a:p>
        </p:txBody>
      </p:sp>
      <p:sp>
        <p:nvSpPr>
          <p:cNvPr id="36867" name="Rectangle 11">
            <a:extLst>
              <a:ext uri="{FF2B5EF4-FFF2-40B4-BE49-F238E27FC236}">
                <a16:creationId xmlns:a16="http://schemas.microsoft.com/office/drawing/2014/main" id="{59965678-B0DC-4E2A-8501-1B447EF84CE0}"/>
              </a:ext>
            </a:extLst>
          </p:cNvPr>
          <p:cNvSpPr>
            <a:spLocks noGrp="1" noChangeArrowheads="1"/>
          </p:cNvSpPr>
          <p:nvPr>
            <p:ph type="title"/>
          </p:nvPr>
        </p:nvSpPr>
        <p:spPr/>
        <p:txBody>
          <a:bodyPr/>
          <a:lstStyle/>
          <a:p>
            <a:pPr eaLnBrk="1" hangingPunct="1"/>
            <a:r>
              <a:rPr lang="en-GB" altLang="en-US"/>
              <a:t>How can static electricity be used? </a:t>
            </a:r>
          </a:p>
        </p:txBody>
      </p:sp>
      <p:pic>
        <p:nvPicPr>
          <p:cNvPr id="976909" name="Picture 13" descr="PA6_gfx_photocopier">
            <a:extLst>
              <a:ext uri="{FF2B5EF4-FFF2-40B4-BE49-F238E27FC236}">
                <a16:creationId xmlns:a16="http://schemas.microsoft.com/office/drawing/2014/main" id="{1ECDBA07-9782-4F0A-BAB3-20A3792D4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3425" y="1392238"/>
            <a:ext cx="1458913"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6913" name="Picture 17" descr="PA6_gfx_factory">
            <a:extLst>
              <a:ext uri="{FF2B5EF4-FFF2-40B4-BE49-F238E27FC236}">
                <a16:creationId xmlns:a16="http://schemas.microsoft.com/office/drawing/2014/main" id="{878468D2-6FA5-4DB1-B4E1-805B991E6C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7363" y="3946525"/>
            <a:ext cx="19526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6914" name="Picture 18" descr="PA6_gfx_car">
            <a:extLst>
              <a:ext uri="{FF2B5EF4-FFF2-40B4-BE49-F238E27FC236}">
                <a16:creationId xmlns:a16="http://schemas.microsoft.com/office/drawing/2014/main" id="{11D3CF32-585D-4173-9495-82185003BE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0125" y="1279525"/>
            <a:ext cx="324485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6915" name="Text Box 19">
            <a:extLst>
              <a:ext uri="{FF2B5EF4-FFF2-40B4-BE49-F238E27FC236}">
                <a16:creationId xmlns:a16="http://schemas.microsoft.com/office/drawing/2014/main" id="{72681C5C-1D4D-4645-AFEF-A09DFE5C3ACA}"/>
              </a:ext>
            </a:extLst>
          </p:cNvPr>
          <p:cNvSpPr txBox="1">
            <a:spLocks noChangeArrowheads="1"/>
          </p:cNvSpPr>
          <p:nvPr/>
        </p:nvSpPr>
        <p:spPr bwMode="auto">
          <a:xfrm>
            <a:off x="1309688" y="3114675"/>
            <a:ext cx="2847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buClr>
                <a:srgbClr val="286DA6"/>
              </a:buClr>
            </a:pPr>
            <a:r>
              <a:rPr lang="en-GB" altLang="en-US" b="1">
                <a:solidFill>
                  <a:srgbClr val="286DA6"/>
                </a:solidFill>
              </a:rPr>
              <a:t>photocopiers and laser printers</a:t>
            </a:r>
          </a:p>
        </p:txBody>
      </p:sp>
      <p:sp>
        <p:nvSpPr>
          <p:cNvPr id="976916" name="Text Box 20">
            <a:extLst>
              <a:ext uri="{FF2B5EF4-FFF2-40B4-BE49-F238E27FC236}">
                <a16:creationId xmlns:a16="http://schemas.microsoft.com/office/drawing/2014/main" id="{208F4EB1-C78F-4C3C-B363-0FDBA5A788B0}"/>
              </a:ext>
            </a:extLst>
          </p:cNvPr>
          <p:cNvSpPr txBox="1">
            <a:spLocks noChangeArrowheads="1"/>
          </p:cNvSpPr>
          <p:nvPr/>
        </p:nvSpPr>
        <p:spPr bwMode="auto">
          <a:xfrm>
            <a:off x="968375" y="5922963"/>
            <a:ext cx="35290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buClr>
                <a:srgbClr val="286DA6"/>
              </a:buClr>
            </a:pPr>
            <a:r>
              <a:rPr lang="en-GB" altLang="en-US" b="1">
                <a:solidFill>
                  <a:srgbClr val="286DA6"/>
                </a:solidFill>
              </a:rPr>
              <a:t>filtering factory smoke</a:t>
            </a:r>
            <a:r>
              <a:rPr lang="en-GB" altLang="en-US">
                <a:solidFill>
                  <a:srgbClr val="286DA6"/>
                </a:solidFill>
              </a:rPr>
              <a:t> </a:t>
            </a:r>
          </a:p>
        </p:txBody>
      </p:sp>
      <p:sp>
        <p:nvSpPr>
          <p:cNvPr id="976917" name="Text Box 21">
            <a:extLst>
              <a:ext uri="{FF2B5EF4-FFF2-40B4-BE49-F238E27FC236}">
                <a16:creationId xmlns:a16="http://schemas.microsoft.com/office/drawing/2014/main" id="{B27980AC-D470-4DB2-A9F2-B9192ADD9E7E}"/>
              </a:ext>
            </a:extLst>
          </p:cNvPr>
          <p:cNvSpPr txBox="1">
            <a:spLocks noChangeArrowheads="1"/>
          </p:cNvSpPr>
          <p:nvPr/>
        </p:nvSpPr>
        <p:spPr bwMode="auto">
          <a:xfrm>
            <a:off x="4762500" y="3302000"/>
            <a:ext cx="334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buClr>
                <a:srgbClr val="286DA6"/>
              </a:buClr>
            </a:pPr>
            <a:r>
              <a:rPr lang="en-GB" altLang="en-US" b="1">
                <a:solidFill>
                  <a:srgbClr val="286DA6"/>
                </a:solidFill>
              </a:rPr>
              <a:t>spray painting cars</a:t>
            </a:r>
          </a:p>
        </p:txBody>
      </p:sp>
      <p:sp>
        <p:nvSpPr>
          <p:cNvPr id="976918" name="Text Box 22">
            <a:extLst>
              <a:ext uri="{FF2B5EF4-FFF2-40B4-BE49-F238E27FC236}">
                <a16:creationId xmlns:a16="http://schemas.microsoft.com/office/drawing/2014/main" id="{A91C1226-70FD-4BDC-81A8-FA0659D3E0F1}"/>
              </a:ext>
            </a:extLst>
          </p:cNvPr>
          <p:cNvSpPr txBox="1">
            <a:spLocks noChangeArrowheads="1"/>
          </p:cNvSpPr>
          <p:nvPr/>
        </p:nvSpPr>
        <p:spPr bwMode="auto">
          <a:xfrm>
            <a:off x="4716463" y="5922963"/>
            <a:ext cx="3432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buClr>
                <a:srgbClr val="286DA6"/>
              </a:buClr>
            </a:pPr>
            <a:r>
              <a:rPr lang="en-GB" altLang="en-US" b="1" dirty="0">
                <a:solidFill>
                  <a:srgbClr val="286DA6"/>
                </a:solidFill>
              </a:rPr>
              <a:t>heart defibrillators</a:t>
            </a:r>
            <a:r>
              <a:rPr lang="en-GB" altLang="en-US" dirty="0">
                <a:solidFill>
                  <a:srgbClr val="286DA6"/>
                </a:solidFill>
              </a:rPr>
              <a:t> </a:t>
            </a:r>
          </a:p>
        </p:txBody>
      </p:sp>
      <p:pic>
        <p:nvPicPr>
          <p:cNvPr id="976919" name="Picture 23" descr="PA6_gfx_defibrillator">
            <a:extLst>
              <a:ext uri="{FF2B5EF4-FFF2-40B4-BE49-F238E27FC236}">
                <a16:creationId xmlns:a16="http://schemas.microsoft.com/office/drawing/2014/main" id="{93A5F5FC-D6F9-4AA4-B5A6-B1E3F7A44C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1963" y="3916363"/>
            <a:ext cx="178117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a:hlinkClick r:id="" action="ppaction://hlinkshowjump?jump=nextslide"/>
            <a:extLst>
              <a:ext uri="{FF2B5EF4-FFF2-40B4-BE49-F238E27FC236}">
                <a16:creationId xmlns:a16="http://schemas.microsoft.com/office/drawing/2014/main" id="{C032C5DC-F9BE-4B97-B904-38AAB769C12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690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7691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976914"/>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97691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76913"/>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97691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976919"/>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9769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915" grpId="0"/>
      <p:bldP spid="976916" grpId="0"/>
      <p:bldP spid="976917" grpId="0"/>
      <p:bldP spid="9769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8">
            <a:extLst>
              <a:ext uri="{FF2B5EF4-FFF2-40B4-BE49-F238E27FC236}">
                <a16:creationId xmlns:a16="http://schemas.microsoft.com/office/drawing/2014/main" id="{34028D6A-E386-4966-93B4-B9D9CE2EADAA}"/>
              </a:ext>
            </a:extLst>
          </p:cNvPr>
          <p:cNvSpPr>
            <a:spLocks noGrp="1" noChangeArrowheads="1"/>
          </p:cNvSpPr>
          <p:nvPr>
            <p:ph type="title"/>
          </p:nvPr>
        </p:nvSpPr>
        <p:spPr/>
        <p:txBody>
          <a:bodyPr/>
          <a:lstStyle/>
          <a:p>
            <a:pPr eaLnBrk="1" hangingPunct="1"/>
            <a:r>
              <a:rPr lang="en-GB" altLang="en-US" dirty="0"/>
              <a:t>How does a photocopier work?</a:t>
            </a:r>
          </a:p>
        </p:txBody>
      </p:sp>
      <p:pic>
        <p:nvPicPr>
          <p:cNvPr id="7" name="Picture 6" descr="flash_icon">
            <a:extLst>
              <a:ext uri="{FF2B5EF4-FFF2-40B4-BE49-F238E27FC236}">
                <a16:creationId xmlns:a16="http://schemas.microsoft.com/office/drawing/2014/main" id="{D4E6B2EA-C78A-49FB-BC18-F5BC6FAFCDD7}"/>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0A31DC84-E57E-490B-91DA-582CF0E59B4A}"/>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32AAA1D3-0ADA-4F54-B817-D4C9353711D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8231"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F634FC4C-95A8-4F69-9F2C-3C80C0B7BE2A}"/>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78EE4C3C-0CCF-4711-9936-816AB4345951}"/>
              </a:ext>
            </a:extLst>
          </p:cNvPr>
          <p:cNvSpPr>
            <a:spLocks noGrp="1" noChangeArrowheads="1"/>
          </p:cNvSpPr>
          <p:nvPr>
            <p:ph type="title"/>
          </p:nvPr>
        </p:nvSpPr>
        <p:spPr/>
        <p:txBody>
          <a:bodyPr/>
          <a:lstStyle/>
          <a:p>
            <a:pPr eaLnBrk="1" hangingPunct="1"/>
            <a:r>
              <a:rPr lang="en-GB" altLang="en-US" dirty="0"/>
              <a:t>How does spray painting cars work?</a:t>
            </a:r>
          </a:p>
        </p:txBody>
      </p:sp>
      <p:pic>
        <p:nvPicPr>
          <p:cNvPr id="7" name="Picture 6" descr="flash_icon">
            <a:extLst>
              <a:ext uri="{FF2B5EF4-FFF2-40B4-BE49-F238E27FC236}">
                <a16:creationId xmlns:a16="http://schemas.microsoft.com/office/drawing/2014/main" id="{D2202308-B8DD-42F5-A4D1-9A3F97D32CCD}"/>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7F6930AA-A780-481D-8A5F-AD49C62766F6}"/>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6E4349C3-4D7A-48BF-A608-9E9D5C397C5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9255"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43B60130-597E-4446-A2FC-B5E3ACC21D6F}"/>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a:extLst>
              <a:ext uri="{FF2B5EF4-FFF2-40B4-BE49-F238E27FC236}">
                <a16:creationId xmlns:a16="http://schemas.microsoft.com/office/drawing/2014/main" id="{DE1C2DB4-68F1-408A-BF8F-29DBC0CAA51B}"/>
              </a:ext>
            </a:extLst>
          </p:cNvPr>
          <p:cNvSpPr txBox="1">
            <a:spLocks noChangeArrowheads="1"/>
          </p:cNvSpPr>
          <p:nvPr/>
        </p:nvSpPr>
        <p:spPr bwMode="auto">
          <a:xfrm>
            <a:off x="354013" y="784225"/>
            <a:ext cx="80946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600450" algn="l"/>
              </a:tabLst>
              <a:defRPr sz="2400">
                <a:solidFill>
                  <a:srgbClr val="000066"/>
                </a:solidFill>
                <a:latin typeface="Arial" panose="020B0604020202020204" pitchFamily="34" charset="0"/>
              </a:defRPr>
            </a:lvl1pPr>
            <a:lvl2pPr marL="742950" indent="-285750">
              <a:tabLst>
                <a:tab pos="3600450" algn="l"/>
              </a:tabLst>
              <a:defRPr sz="2400">
                <a:solidFill>
                  <a:srgbClr val="000066"/>
                </a:solidFill>
                <a:latin typeface="Arial" panose="020B0604020202020204" pitchFamily="34" charset="0"/>
              </a:defRPr>
            </a:lvl2pPr>
            <a:lvl3pPr marL="1143000" indent="-228600">
              <a:tabLst>
                <a:tab pos="3600450" algn="l"/>
              </a:tabLst>
              <a:defRPr sz="2400">
                <a:solidFill>
                  <a:srgbClr val="000066"/>
                </a:solidFill>
                <a:latin typeface="Arial" panose="020B0604020202020204" pitchFamily="34" charset="0"/>
              </a:defRPr>
            </a:lvl3pPr>
            <a:lvl4pPr marL="1600200" indent="-228600">
              <a:tabLst>
                <a:tab pos="3600450" algn="l"/>
              </a:tabLst>
              <a:defRPr sz="2400">
                <a:solidFill>
                  <a:srgbClr val="000066"/>
                </a:solidFill>
                <a:latin typeface="Arial" panose="020B0604020202020204" pitchFamily="34" charset="0"/>
              </a:defRPr>
            </a:lvl4pPr>
            <a:lvl5pPr marL="2057400" indent="-228600">
              <a:tabLst>
                <a:tab pos="36004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36004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36004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36004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3600450" algn="l"/>
              </a:tabLst>
              <a:defRPr sz="2400">
                <a:solidFill>
                  <a:srgbClr val="000066"/>
                </a:solidFill>
                <a:latin typeface="Arial" panose="020B0604020202020204" pitchFamily="34" charset="0"/>
              </a:defRPr>
            </a:lvl9pPr>
          </a:lstStyle>
          <a:p>
            <a:r>
              <a:rPr lang="en-US" altLang="en-US">
                <a:solidFill>
                  <a:srgbClr val="010066"/>
                </a:solidFill>
              </a:rPr>
              <a:t>A </a:t>
            </a:r>
            <a:r>
              <a:rPr lang="en-US" altLang="en-US" b="1">
                <a:solidFill>
                  <a:srgbClr val="286DA6"/>
                </a:solidFill>
              </a:rPr>
              <a:t>precipitator</a:t>
            </a:r>
            <a:r>
              <a:rPr lang="en-US" altLang="en-US">
                <a:solidFill>
                  <a:srgbClr val="010066"/>
                </a:solidFill>
              </a:rPr>
              <a:t> in the chimney of a power station uses static electricity to filter smoke particles from waste gases.</a:t>
            </a:r>
          </a:p>
        </p:txBody>
      </p:sp>
      <p:sp>
        <p:nvSpPr>
          <p:cNvPr id="1034244" name="Text Box 4">
            <a:extLst>
              <a:ext uri="{FF2B5EF4-FFF2-40B4-BE49-F238E27FC236}">
                <a16:creationId xmlns:a16="http://schemas.microsoft.com/office/drawing/2014/main" id="{59FF0BF8-018C-445F-B852-7F22A0C5F9AD}"/>
              </a:ext>
            </a:extLst>
          </p:cNvPr>
          <p:cNvSpPr txBox="1">
            <a:spLocks noChangeArrowheads="1"/>
          </p:cNvSpPr>
          <p:nvPr/>
        </p:nvSpPr>
        <p:spPr bwMode="auto">
          <a:xfrm>
            <a:off x="360363" y="1676400"/>
            <a:ext cx="40020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600450" algn="l"/>
              </a:tabLst>
              <a:defRPr sz="2400">
                <a:solidFill>
                  <a:srgbClr val="000066"/>
                </a:solidFill>
                <a:latin typeface="Arial" panose="020B0604020202020204" pitchFamily="34" charset="0"/>
              </a:defRPr>
            </a:lvl1pPr>
            <a:lvl2pPr marL="742950" indent="-285750">
              <a:tabLst>
                <a:tab pos="3600450" algn="l"/>
              </a:tabLst>
              <a:defRPr sz="2400">
                <a:solidFill>
                  <a:srgbClr val="000066"/>
                </a:solidFill>
                <a:latin typeface="Arial" panose="020B0604020202020204" pitchFamily="34" charset="0"/>
              </a:defRPr>
            </a:lvl2pPr>
            <a:lvl3pPr marL="1143000" indent="-228600">
              <a:tabLst>
                <a:tab pos="3600450" algn="l"/>
              </a:tabLst>
              <a:defRPr sz="2400">
                <a:solidFill>
                  <a:srgbClr val="000066"/>
                </a:solidFill>
                <a:latin typeface="Arial" panose="020B0604020202020204" pitchFamily="34" charset="0"/>
              </a:defRPr>
            </a:lvl3pPr>
            <a:lvl4pPr marL="1600200" indent="-228600">
              <a:tabLst>
                <a:tab pos="3600450" algn="l"/>
              </a:tabLst>
              <a:defRPr sz="2400">
                <a:solidFill>
                  <a:srgbClr val="000066"/>
                </a:solidFill>
                <a:latin typeface="Arial" panose="020B0604020202020204" pitchFamily="34" charset="0"/>
              </a:defRPr>
            </a:lvl4pPr>
            <a:lvl5pPr marL="2057400" indent="-228600">
              <a:tabLst>
                <a:tab pos="36004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36004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36004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36004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3600450" algn="l"/>
              </a:tabLst>
              <a:defRPr sz="2400">
                <a:solidFill>
                  <a:srgbClr val="000066"/>
                </a:solidFill>
                <a:latin typeface="Arial" panose="020B0604020202020204" pitchFamily="34" charset="0"/>
              </a:defRPr>
            </a:lvl9pPr>
          </a:lstStyle>
          <a:p>
            <a:pPr>
              <a:spcBef>
                <a:spcPct val="50000"/>
              </a:spcBef>
            </a:pPr>
            <a:r>
              <a:rPr lang="en-US" altLang="en-US">
                <a:solidFill>
                  <a:srgbClr val="010066"/>
                </a:solidFill>
              </a:rPr>
              <a:t>The smoke particles pass through a charged grid and pick up a negative charge.</a:t>
            </a:r>
            <a:endParaRPr lang="en-US" altLang="en-US" sz="1200">
              <a:solidFill>
                <a:srgbClr val="010066"/>
              </a:solidFill>
            </a:endParaRPr>
          </a:p>
        </p:txBody>
      </p:sp>
      <p:sp>
        <p:nvSpPr>
          <p:cNvPr id="1034245" name="Text Box 5">
            <a:extLst>
              <a:ext uri="{FF2B5EF4-FFF2-40B4-BE49-F238E27FC236}">
                <a16:creationId xmlns:a16="http://schemas.microsoft.com/office/drawing/2014/main" id="{9D61FAAC-125B-464F-BF57-82B9DA108E38}"/>
              </a:ext>
            </a:extLst>
          </p:cNvPr>
          <p:cNvSpPr txBox="1">
            <a:spLocks noChangeArrowheads="1"/>
          </p:cNvSpPr>
          <p:nvPr/>
        </p:nvSpPr>
        <p:spPr bwMode="auto">
          <a:xfrm>
            <a:off x="7332663" y="1838325"/>
            <a:ext cx="1722437"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600450" algn="l"/>
              </a:tabLst>
              <a:defRPr sz="2400">
                <a:solidFill>
                  <a:srgbClr val="000066"/>
                </a:solidFill>
                <a:latin typeface="Arial" panose="020B0604020202020204" pitchFamily="34" charset="0"/>
              </a:defRPr>
            </a:lvl1pPr>
            <a:lvl2pPr marL="742950" indent="-285750">
              <a:tabLst>
                <a:tab pos="3600450" algn="l"/>
              </a:tabLst>
              <a:defRPr sz="2400">
                <a:solidFill>
                  <a:srgbClr val="000066"/>
                </a:solidFill>
                <a:latin typeface="Arial" panose="020B0604020202020204" pitchFamily="34" charset="0"/>
              </a:defRPr>
            </a:lvl2pPr>
            <a:lvl3pPr marL="1143000" indent="-228600">
              <a:tabLst>
                <a:tab pos="3600450" algn="l"/>
              </a:tabLst>
              <a:defRPr sz="2400">
                <a:solidFill>
                  <a:srgbClr val="000066"/>
                </a:solidFill>
                <a:latin typeface="Arial" panose="020B0604020202020204" pitchFamily="34" charset="0"/>
              </a:defRPr>
            </a:lvl3pPr>
            <a:lvl4pPr marL="1600200" indent="-228600">
              <a:tabLst>
                <a:tab pos="3600450" algn="l"/>
              </a:tabLst>
              <a:defRPr sz="2400">
                <a:solidFill>
                  <a:srgbClr val="000066"/>
                </a:solidFill>
                <a:latin typeface="Arial" panose="020B0604020202020204" pitchFamily="34" charset="0"/>
              </a:defRPr>
            </a:lvl4pPr>
            <a:lvl5pPr marL="2057400" indent="-228600">
              <a:tabLst>
                <a:tab pos="36004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36004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36004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36004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3600450" algn="l"/>
              </a:tabLst>
              <a:defRPr sz="2400">
                <a:solidFill>
                  <a:srgbClr val="000066"/>
                </a:solidFill>
                <a:latin typeface="Arial" panose="020B0604020202020204" pitchFamily="34" charset="0"/>
              </a:defRPr>
            </a:lvl9pPr>
          </a:lstStyle>
          <a:p>
            <a:pPr algn="ctr">
              <a:lnSpc>
                <a:spcPct val="90000"/>
              </a:lnSpc>
            </a:pPr>
            <a:r>
              <a:rPr lang="en-US" altLang="en-US" b="1">
                <a:solidFill>
                  <a:srgbClr val="286DA6"/>
                </a:solidFill>
              </a:rPr>
              <a:t>positively- charged metal plates</a:t>
            </a:r>
          </a:p>
        </p:txBody>
      </p:sp>
      <p:pic>
        <p:nvPicPr>
          <p:cNvPr id="37893" name="Picture 6" descr="PA6_precipitator">
            <a:extLst>
              <a:ext uri="{FF2B5EF4-FFF2-40B4-BE49-F238E27FC236}">
                <a16:creationId xmlns:a16="http://schemas.microsoft.com/office/drawing/2014/main" id="{294C68DE-3D2D-4A90-A8A2-037CE111DE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388" y="1512888"/>
            <a:ext cx="3001962" cy="443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47" name="Rectangle 7">
            <a:extLst>
              <a:ext uri="{FF2B5EF4-FFF2-40B4-BE49-F238E27FC236}">
                <a16:creationId xmlns:a16="http://schemas.microsoft.com/office/drawing/2014/main" id="{67C59969-2B50-4E09-892D-D97C04E30574}"/>
              </a:ext>
            </a:extLst>
          </p:cNvPr>
          <p:cNvSpPr>
            <a:spLocks noChangeArrowheads="1"/>
          </p:cNvSpPr>
          <p:nvPr/>
        </p:nvSpPr>
        <p:spPr bwMode="auto">
          <a:xfrm>
            <a:off x="7472363" y="4686300"/>
            <a:ext cx="16494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90000"/>
              </a:lnSpc>
            </a:pPr>
            <a:r>
              <a:rPr lang="en-US" altLang="en-US" b="1">
                <a:solidFill>
                  <a:srgbClr val="286DA6"/>
                </a:solidFill>
              </a:rPr>
              <a:t>metal grid at a high voltage</a:t>
            </a:r>
          </a:p>
        </p:txBody>
      </p:sp>
      <p:sp>
        <p:nvSpPr>
          <p:cNvPr id="1034248" name="Line 8">
            <a:extLst>
              <a:ext uri="{FF2B5EF4-FFF2-40B4-BE49-F238E27FC236}">
                <a16:creationId xmlns:a16="http://schemas.microsoft.com/office/drawing/2014/main" id="{EFD0F864-BF58-4D20-8BB5-85A0BD0BCB46}"/>
              </a:ext>
            </a:extLst>
          </p:cNvPr>
          <p:cNvSpPr>
            <a:spLocks noChangeShapeType="1"/>
          </p:cNvSpPr>
          <p:nvPr/>
        </p:nvSpPr>
        <p:spPr bwMode="auto">
          <a:xfrm flipH="1">
            <a:off x="6707188" y="5195888"/>
            <a:ext cx="722312" cy="342900"/>
          </a:xfrm>
          <a:prstGeom prst="line">
            <a:avLst/>
          </a:prstGeom>
          <a:noFill/>
          <a:ln w="50800">
            <a:solidFill>
              <a:srgbClr val="000066"/>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GB"/>
          </a:p>
        </p:txBody>
      </p:sp>
      <p:sp>
        <p:nvSpPr>
          <p:cNvPr id="1034257" name="Line 17">
            <a:extLst>
              <a:ext uri="{FF2B5EF4-FFF2-40B4-BE49-F238E27FC236}">
                <a16:creationId xmlns:a16="http://schemas.microsoft.com/office/drawing/2014/main" id="{2FB02003-5D2E-4777-89BE-4C4A77C4D9DD}"/>
              </a:ext>
            </a:extLst>
          </p:cNvPr>
          <p:cNvSpPr>
            <a:spLocks noChangeShapeType="1"/>
          </p:cNvSpPr>
          <p:nvPr/>
        </p:nvSpPr>
        <p:spPr bwMode="auto">
          <a:xfrm flipH="1" flipV="1">
            <a:off x="5908675" y="4002088"/>
            <a:ext cx="1611313" cy="26987"/>
          </a:xfrm>
          <a:prstGeom prst="line">
            <a:avLst/>
          </a:prstGeom>
          <a:noFill/>
          <a:ln w="50800">
            <a:solidFill>
              <a:srgbClr val="000066"/>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GB"/>
          </a:p>
        </p:txBody>
      </p:sp>
      <p:sp>
        <p:nvSpPr>
          <p:cNvPr id="1034258" name="Text Box 18">
            <a:extLst>
              <a:ext uri="{FF2B5EF4-FFF2-40B4-BE49-F238E27FC236}">
                <a16:creationId xmlns:a16="http://schemas.microsoft.com/office/drawing/2014/main" id="{A449BB5D-8056-4DD0-B023-31D13302A2F7}"/>
              </a:ext>
            </a:extLst>
          </p:cNvPr>
          <p:cNvSpPr txBox="1">
            <a:spLocks noChangeArrowheads="1"/>
          </p:cNvSpPr>
          <p:nvPr/>
        </p:nvSpPr>
        <p:spPr bwMode="auto">
          <a:xfrm>
            <a:off x="7600950" y="3581400"/>
            <a:ext cx="1498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90000"/>
              </a:lnSpc>
              <a:spcBef>
                <a:spcPct val="50000"/>
              </a:spcBef>
            </a:pPr>
            <a:r>
              <a:rPr lang="en-GB" altLang="en-US" b="1">
                <a:solidFill>
                  <a:srgbClr val="286DA6"/>
                </a:solidFill>
              </a:rPr>
              <a:t>smoke particles</a:t>
            </a:r>
          </a:p>
        </p:txBody>
      </p:sp>
      <p:sp>
        <p:nvSpPr>
          <p:cNvPr id="1034264" name="Rectangle 24">
            <a:extLst>
              <a:ext uri="{FF2B5EF4-FFF2-40B4-BE49-F238E27FC236}">
                <a16:creationId xmlns:a16="http://schemas.microsoft.com/office/drawing/2014/main" id="{1F869E2E-9D5F-442C-B8AD-A5A8687803A9}"/>
              </a:ext>
            </a:extLst>
          </p:cNvPr>
          <p:cNvSpPr>
            <a:spLocks noChangeArrowheads="1"/>
          </p:cNvSpPr>
          <p:nvPr/>
        </p:nvSpPr>
        <p:spPr bwMode="auto">
          <a:xfrm>
            <a:off x="354013" y="2949575"/>
            <a:ext cx="35433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dirty="0">
                <a:solidFill>
                  <a:srgbClr val="010066"/>
                </a:solidFill>
              </a:rPr>
              <a:t>They are then attracted </a:t>
            </a:r>
          </a:p>
          <a:p>
            <a:pPr eaLnBrk="1" hangingPunct="1"/>
            <a:r>
              <a:rPr lang="en-US" altLang="en-US" dirty="0">
                <a:solidFill>
                  <a:srgbClr val="010066"/>
                </a:solidFill>
              </a:rPr>
              <a:t>to the positively-charged collecting plates. </a:t>
            </a:r>
          </a:p>
        </p:txBody>
      </p:sp>
      <p:sp>
        <p:nvSpPr>
          <p:cNvPr id="37900" name="Rectangle 20">
            <a:extLst>
              <a:ext uri="{FF2B5EF4-FFF2-40B4-BE49-F238E27FC236}">
                <a16:creationId xmlns:a16="http://schemas.microsoft.com/office/drawing/2014/main" id="{83047EFE-0853-4853-8777-5B72264BF59E}"/>
              </a:ext>
            </a:extLst>
          </p:cNvPr>
          <p:cNvSpPr>
            <a:spLocks noGrp="1" noChangeArrowheads="1"/>
          </p:cNvSpPr>
          <p:nvPr>
            <p:ph type="title"/>
          </p:nvPr>
        </p:nvSpPr>
        <p:spPr/>
        <p:txBody>
          <a:bodyPr/>
          <a:lstStyle/>
          <a:p>
            <a:r>
              <a:rPr lang="en-GB" altLang="en-US" dirty="0"/>
              <a:t>How does static charge reduce pollution?</a:t>
            </a:r>
          </a:p>
        </p:txBody>
      </p:sp>
      <p:pic>
        <p:nvPicPr>
          <p:cNvPr id="217109" name="Picture 219999" descr="PA6_gfx_precipitator arrows">
            <a:extLst>
              <a:ext uri="{FF2B5EF4-FFF2-40B4-BE49-F238E27FC236}">
                <a16:creationId xmlns:a16="http://schemas.microsoft.com/office/drawing/2014/main" id="{5C8DE566-5A69-469F-81B4-7EB63FCA39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7600" y="31877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111" name="Picture 23" descr="PA6_gfx_precipitator arrows_2">
            <a:extLst>
              <a:ext uri="{FF2B5EF4-FFF2-40B4-BE49-F238E27FC236}">
                <a16:creationId xmlns:a16="http://schemas.microsoft.com/office/drawing/2014/main" id="{C26D608C-58E1-44C7-BABC-79EB10D845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3713" y="4891088"/>
            <a:ext cx="595312"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113" name="Picture 25" descr="PA6_gfx_precipitator arrows_3">
            <a:extLst>
              <a:ext uri="{FF2B5EF4-FFF2-40B4-BE49-F238E27FC236}">
                <a16:creationId xmlns:a16="http://schemas.microsoft.com/office/drawing/2014/main" id="{02CEF6DD-E545-477F-A82B-72CCAEFFB0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3175" y="5218113"/>
            <a:ext cx="3238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114" name="Picture 261" descr="PA6_gfx_precipitator arrows_3">
            <a:extLst>
              <a:ext uri="{FF2B5EF4-FFF2-40B4-BE49-F238E27FC236}">
                <a16:creationId xmlns:a16="http://schemas.microsoft.com/office/drawing/2014/main" id="{1BA0A2B2-AD52-4F6A-B80F-E8FFDBA921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6663" y="5218113"/>
            <a:ext cx="3238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545" descr="arrows alide 25.png">
            <a:extLst>
              <a:ext uri="{FF2B5EF4-FFF2-40B4-BE49-F238E27FC236}">
                <a16:creationId xmlns:a16="http://schemas.microsoft.com/office/drawing/2014/main" id="{64BAD27E-3EBF-407A-A63E-CE7139B26A8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54525" y="2116138"/>
            <a:ext cx="30607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7" name="TextBox 19">
            <a:extLst>
              <a:ext uri="{FF2B5EF4-FFF2-40B4-BE49-F238E27FC236}">
                <a16:creationId xmlns:a16="http://schemas.microsoft.com/office/drawing/2014/main" id="{1BE9065D-22E8-44DF-B6EF-A75412B6EE81}"/>
              </a:ext>
            </a:extLst>
          </p:cNvPr>
          <p:cNvSpPr txBox="1">
            <a:spLocks noChangeArrowheads="1"/>
          </p:cNvSpPr>
          <p:nvPr/>
        </p:nvSpPr>
        <p:spPr bwMode="auto">
          <a:xfrm>
            <a:off x="871538" y="46259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 name="Rectangle 19">
            <a:extLst>
              <a:ext uri="{FF2B5EF4-FFF2-40B4-BE49-F238E27FC236}">
                <a16:creationId xmlns:a16="http://schemas.microsoft.com/office/drawing/2014/main" id="{0ACF10F6-011C-44BF-9B8A-0C4F0EA3ADF2}"/>
              </a:ext>
            </a:extLst>
          </p:cNvPr>
          <p:cNvSpPr>
            <a:spLocks noChangeArrowheads="1"/>
          </p:cNvSpPr>
          <p:nvPr/>
        </p:nvSpPr>
        <p:spPr bwMode="auto">
          <a:xfrm>
            <a:off x="304800" y="4156075"/>
            <a:ext cx="40735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US" altLang="en-US" dirty="0">
                <a:solidFill>
                  <a:srgbClr val="010066"/>
                </a:solidFill>
              </a:rPr>
              <a:t>The smoke particles lose their charge and fall back down the chimney, so the waste gases emitted are free of polluting smoke.</a:t>
            </a:r>
            <a:endParaRPr lang="en-GB" altLang="en-US" dirty="0">
              <a:solidFill>
                <a:srgbClr val="010066"/>
              </a:solidFill>
            </a:endParaRPr>
          </a:p>
        </p:txBody>
      </p:sp>
      <p:pic>
        <p:nvPicPr>
          <p:cNvPr id="21" name="Picture 9" descr="notes_icon">
            <a:extLst>
              <a:ext uri="{FF2B5EF4-FFF2-40B4-BE49-F238E27FC236}">
                <a16:creationId xmlns:a16="http://schemas.microsoft.com/office/drawing/2014/main" id="{B0827D83-A970-43FC-8EA1-9F93B02A8A02}"/>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pic>
        <p:nvPicPr>
          <p:cNvPr id="23" name="Picture 19">
            <a:hlinkClick r:id="" action="ppaction://hlinkshowjump?jump=nextslide"/>
            <a:extLst>
              <a:ext uri="{FF2B5EF4-FFF2-40B4-BE49-F238E27FC236}">
                <a16:creationId xmlns:a16="http://schemas.microsoft.com/office/drawing/2014/main" id="{019320D8-112E-40F3-BC95-434208784E48}"/>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44"/>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217111"/>
                                        </p:tgtEl>
                                        <p:attrNameLst>
                                          <p:attrName>style.visibility</p:attrName>
                                        </p:attrNameLst>
                                      </p:cBhvr>
                                      <p:to>
                                        <p:strVal val="visible"/>
                                      </p:to>
                                    </p:set>
                                    <p:animEffect transition="in" filter="wipe(down)">
                                      <p:cBhvr>
                                        <p:cTn id="10" dur="500"/>
                                        <p:tgtEl>
                                          <p:spTgt spid="217111"/>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34247"/>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0"/>
                                          </p:stCondLst>
                                        </p:cTn>
                                        <p:tgtEl>
                                          <p:spTgt spid="1034248"/>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034258"/>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nodeType="afterEffect">
                                  <p:stCondLst>
                                    <p:cond delay="0"/>
                                  </p:stCondLst>
                                  <p:childTnLst>
                                    <p:set>
                                      <p:cBhvr>
                                        <p:cTn id="22" dur="1" fill="hold">
                                          <p:stCondLst>
                                            <p:cond delay="0"/>
                                          </p:stCondLst>
                                        </p:cTn>
                                        <p:tgtEl>
                                          <p:spTgt spid="103425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34264"/>
                                        </p:tgtEl>
                                        <p:attrNameLst>
                                          <p:attrName>style.visibility</p:attrName>
                                        </p:attrNameLst>
                                      </p:cBhvr>
                                      <p:to>
                                        <p:strVal val="visible"/>
                                      </p:to>
                                    </p:set>
                                  </p:childTnLst>
                                </p:cTn>
                              </p:par>
                            </p:childTnLst>
                          </p:cTn>
                        </p:par>
                        <p:par>
                          <p:cTn id="27" fill="hold" nodeType="afterGroup">
                            <p:stCondLst>
                              <p:cond delay="0"/>
                            </p:stCondLst>
                            <p:childTnLst>
                              <p:par>
                                <p:cTn id="28" presetID="22" presetClass="entr" presetSubtype="4" fill="hold" nodeType="afterEffect">
                                  <p:stCondLst>
                                    <p:cond delay="0"/>
                                  </p:stCondLst>
                                  <p:childTnLst>
                                    <p:set>
                                      <p:cBhvr>
                                        <p:cTn id="29" dur="1" fill="hold">
                                          <p:stCondLst>
                                            <p:cond delay="0"/>
                                          </p:stCondLst>
                                        </p:cTn>
                                        <p:tgtEl>
                                          <p:spTgt spid="217109"/>
                                        </p:tgtEl>
                                        <p:attrNameLst>
                                          <p:attrName>style.visibility</p:attrName>
                                        </p:attrNameLst>
                                      </p:cBhvr>
                                      <p:to>
                                        <p:strVal val="visible"/>
                                      </p:to>
                                    </p:set>
                                    <p:animEffect transition="in" filter="wipe(down)">
                                      <p:cBhvr>
                                        <p:cTn id="30" dur="500"/>
                                        <p:tgtEl>
                                          <p:spTgt spid="217109"/>
                                        </p:tgtEl>
                                      </p:cBhvr>
                                    </p:animEffect>
                                  </p:child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1034245"/>
                                        </p:tgtEl>
                                        <p:attrNameLst>
                                          <p:attrName>style.visibility</p:attrName>
                                        </p:attrNameLst>
                                      </p:cBhvr>
                                      <p:to>
                                        <p:strVal val="visible"/>
                                      </p:to>
                                    </p:set>
                                  </p:childTnLst>
                                </p:cTn>
                              </p:par>
                              <p:par>
                                <p:cTn id="34" presetID="22" presetClass="entr" presetSubtype="2"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right)">
                                      <p:cBhvr>
                                        <p:cTn id="36" dur="500"/>
                                        <p:tgtEl>
                                          <p:spTgt spid="2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par>
                          <p:cTn id="41" fill="hold" nodeType="afterGroup">
                            <p:stCondLst>
                              <p:cond delay="0"/>
                            </p:stCondLst>
                            <p:childTnLst>
                              <p:par>
                                <p:cTn id="42" presetID="22" presetClass="entr" presetSubtype="1" fill="hold" nodeType="afterEffect">
                                  <p:stCondLst>
                                    <p:cond delay="0"/>
                                  </p:stCondLst>
                                  <p:childTnLst>
                                    <p:set>
                                      <p:cBhvr>
                                        <p:cTn id="43" dur="1" fill="hold">
                                          <p:stCondLst>
                                            <p:cond delay="0"/>
                                          </p:stCondLst>
                                        </p:cTn>
                                        <p:tgtEl>
                                          <p:spTgt spid="217114"/>
                                        </p:tgtEl>
                                        <p:attrNameLst>
                                          <p:attrName>style.visibility</p:attrName>
                                        </p:attrNameLst>
                                      </p:cBhvr>
                                      <p:to>
                                        <p:strVal val="visible"/>
                                      </p:to>
                                    </p:set>
                                    <p:animEffect transition="in" filter="wipe(up)">
                                      <p:cBhvr>
                                        <p:cTn id="44" dur="500"/>
                                        <p:tgtEl>
                                          <p:spTgt spid="217114"/>
                                        </p:tgtEl>
                                      </p:cBhvr>
                                    </p:animEffect>
                                  </p:childTnLst>
                                </p:cTn>
                              </p:par>
                              <p:par>
                                <p:cTn id="45" presetID="22" presetClass="entr" presetSubtype="1" fill="hold" nodeType="withEffect">
                                  <p:stCondLst>
                                    <p:cond delay="0"/>
                                  </p:stCondLst>
                                  <p:childTnLst>
                                    <p:set>
                                      <p:cBhvr>
                                        <p:cTn id="46" dur="1" fill="hold">
                                          <p:stCondLst>
                                            <p:cond delay="0"/>
                                          </p:stCondLst>
                                        </p:cTn>
                                        <p:tgtEl>
                                          <p:spTgt spid="217113"/>
                                        </p:tgtEl>
                                        <p:attrNameLst>
                                          <p:attrName>style.visibility</p:attrName>
                                        </p:attrNameLst>
                                      </p:cBhvr>
                                      <p:to>
                                        <p:strVal val="visible"/>
                                      </p:to>
                                    </p:set>
                                    <p:animEffect transition="in" filter="wipe(up)">
                                      <p:cBhvr>
                                        <p:cTn id="47" dur="500"/>
                                        <p:tgtEl>
                                          <p:spTgt spid="217113"/>
                                        </p:tgtEl>
                                      </p:cBhvr>
                                    </p:animEffect>
                                  </p:childTnLst>
                                </p:cTn>
                              </p:par>
                              <p:par>
                                <p:cTn id="48" presetID="1"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44" grpId="0"/>
      <p:bldP spid="1034245" grpId="0"/>
      <p:bldP spid="1034247" grpId="0"/>
      <p:bldP spid="1034258" grpId="0"/>
      <p:bldP spid="1034264"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2" descr="22480496_defib_web">
            <a:extLst>
              <a:ext uri="{FF2B5EF4-FFF2-40B4-BE49-F238E27FC236}">
                <a16:creationId xmlns:a16="http://schemas.microsoft.com/office/drawing/2014/main" id="{3C505C00-B6CC-4126-8D70-157E5BF1A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600" y="963613"/>
            <a:ext cx="44958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a:extLst>
              <a:ext uri="{FF2B5EF4-FFF2-40B4-BE49-F238E27FC236}">
                <a16:creationId xmlns:a16="http://schemas.microsoft.com/office/drawing/2014/main" id="{4EEA1532-6D29-45D7-AA1D-6F7BD58AC413}"/>
              </a:ext>
            </a:extLst>
          </p:cNvPr>
          <p:cNvSpPr>
            <a:spLocks noGrp="1" noChangeArrowheads="1"/>
          </p:cNvSpPr>
          <p:nvPr>
            <p:ph type="title"/>
          </p:nvPr>
        </p:nvSpPr>
        <p:spPr/>
        <p:txBody>
          <a:bodyPr/>
          <a:lstStyle/>
          <a:p>
            <a:pPr eaLnBrk="1" hangingPunct="1"/>
            <a:r>
              <a:rPr lang="en-GB" altLang="en-US" dirty="0"/>
              <a:t>How does a defibrillator work?</a:t>
            </a:r>
          </a:p>
        </p:txBody>
      </p:sp>
      <p:sp>
        <p:nvSpPr>
          <p:cNvPr id="38916" name="Text Box 3">
            <a:extLst>
              <a:ext uri="{FF2B5EF4-FFF2-40B4-BE49-F238E27FC236}">
                <a16:creationId xmlns:a16="http://schemas.microsoft.com/office/drawing/2014/main" id="{47E8EC25-B112-4E88-8729-80A530A4F330}"/>
              </a:ext>
            </a:extLst>
          </p:cNvPr>
          <p:cNvSpPr txBox="1">
            <a:spLocks noChangeArrowheads="1"/>
          </p:cNvSpPr>
          <p:nvPr/>
        </p:nvSpPr>
        <p:spPr bwMode="auto">
          <a:xfrm>
            <a:off x="354013" y="784225"/>
            <a:ext cx="4292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 </a:t>
            </a:r>
            <a:r>
              <a:rPr lang="en-GB" altLang="en-US" b="1" dirty="0">
                <a:solidFill>
                  <a:srgbClr val="286DA6"/>
                </a:solidFill>
              </a:rPr>
              <a:t>defibrillator</a:t>
            </a:r>
            <a:r>
              <a:rPr lang="en-GB" altLang="en-US" dirty="0">
                <a:solidFill>
                  <a:srgbClr val="010066"/>
                </a:solidFill>
              </a:rPr>
              <a:t> is a machine that uses electricity to correct faulty heart rhythms. </a:t>
            </a:r>
          </a:p>
        </p:txBody>
      </p:sp>
      <p:sp>
        <p:nvSpPr>
          <p:cNvPr id="1031176" name="Rectangle 8">
            <a:extLst>
              <a:ext uri="{FF2B5EF4-FFF2-40B4-BE49-F238E27FC236}">
                <a16:creationId xmlns:a16="http://schemas.microsoft.com/office/drawing/2014/main" id="{119144B7-AB85-4B54-BD62-7417B68B7B71}"/>
              </a:ext>
            </a:extLst>
          </p:cNvPr>
          <p:cNvSpPr>
            <a:spLocks noChangeArrowheads="1"/>
          </p:cNvSpPr>
          <p:nvPr/>
        </p:nvSpPr>
        <p:spPr bwMode="auto">
          <a:xfrm>
            <a:off x="354013" y="2058988"/>
            <a:ext cx="40084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286DA6"/>
                </a:solidFill>
              </a:rPr>
              <a:t>Fibrillation</a:t>
            </a:r>
            <a:r>
              <a:rPr lang="en-GB" altLang="en-US" dirty="0">
                <a:solidFill>
                  <a:srgbClr val="010066"/>
                </a:solidFill>
              </a:rPr>
              <a:t> is an irregular heart rhythm, often brought on by a heart attack. </a:t>
            </a:r>
          </a:p>
        </p:txBody>
      </p:sp>
      <p:sp>
        <p:nvSpPr>
          <p:cNvPr id="1031178" name="Rectangle 10">
            <a:extLst>
              <a:ext uri="{FF2B5EF4-FFF2-40B4-BE49-F238E27FC236}">
                <a16:creationId xmlns:a16="http://schemas.microsoft.com/office/drawing/2014/main" id="{D4959979-1210-4948-B69F-9943CC4D4E69}"/>
              </a:ext>
            </a:extLst>
          </p:cNvPr>
          <p:cNvSpPr>
            <a:spLocks noChangeArrowheads="1"/>
          </p:cNvSpPr>
          <p:nvPr/>
        </p:nvSpPr>
        <p:spPr bwMode="auto">
          <a:xfrm>
            <a:off x="354013" y="3325813"/>
            <a:ext cx="34877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The metal pads of the defibrillator are placed on the patient’s chest and then charged. </a:t>
            </a:r>
          </a:p>
        </p:txBody>
      </p:sp>
      <p:sp>
        <p:nvSpPr>
          <p:cNvPr id="1031181" name="Rectangle 13">
            <a:extLst>
              <a:ext uri="{FF2B5EF4-FFF2-40B4-BE49-F238E27FC236}">
                <a16:creationId xmlns:a16="http://schemas.microsoft.com/office/drawing/2014/main" id="{A6E8E7D4-90FC-4E9F-A242-59131BA373B8}"/>
              </a:ext>
            </a:extLst>
          </p:cNvPr>
          <p:cNvSpPr>
            <a:spLocks noChangeArrowheads="1"/>
          </p:cNvSpPr>
          <p:nvPr/>
        </p:nvSpPr>
        <p:spPr bwMode="auto">
          <a:xfrm>
            <a:off x="354013" y="4976813"/>
            <a:ext cx="40084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This sends a controlled shock to the patient, which corrects the heart rhythm.</a:t>
            </a:r>
          </a:p>
        </p:txBody>
      </p:sp>
      <p:pic>
        <p:nvPicPr>
          <p:cNvPr id="11" name="Picture 19">
            <a:hlinkClick r:id="" action="ppaction://hlinkshowjump?jump=nextslide"/>
            <a:extLst>
              <a:ext uri="{FF2B5EF4-FFF2-40B4-BE49-F238E27FC236}">
                <a16:creationId xmlns:a16="http://schemas.microsoft.com/office/drawing/2014/main" id="{0D5772A1-56DE-433B-A75D-CB9665D766B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11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11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118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176" grpId="0"/>
      <p:bldP spid="1031178" grpId="0"/>
      <p:bldP spid="103118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a:extLst>
              <a:ext uri="{FF2B5EF4-FFF2-40B4-BE49-F238E27FC236}">
                <a16:creationId xmlns:a16="http://schemas.microsoft.com/office/drawing/2014/main" id="{B8A964FD-1E36-492E-BFF1-95ABE2EAAB4F}"/>
              </a:ext>
            </a:extLst>
          </p:cNvPr>
          <p:cNvSpPr txBox="1">
            <a:spLocks noChangeArrowheads="1"/>
          </p:cNvSpPr>
          <p:nvPr/>
        </p:nvSpPr>
        <p:spPr bwMode="auto">
          <a:xfrm>
            <a:off x="354013" y="784225"/>
            <a:ext cx="4783137"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65000"/>
              </a:spcBef>
            </a:pPr>
            <a:r>
              <a:rPr lang="en-US" altLang="en-US" dirty="0">
                <a:solidFill>
                  <a:srgbClr val="010066"/>
                </a:solidFill>
              </a:rPr>
              <a:t>Charge builds up when two insulators are rubbed together. This can occur when non-conducting fuel flows through pipes, when paper is rolled in paper mills, and when grain flows through chutes in grain stores. </a:t>
            </a:r>
          </a:p>
        </p:txBody>
      </p:sp>
      <p:sp>
        <p:nvSpPr>
          <p:cNvPr id="230405" name="Rectangle 71">
            <a:extLst>
              <a:ext uri="{FF2B5EF4-FFF2-40B4-BE49-F238E27FC236}">
                <a16:creationId xmlns:a16="http://schemas.microsoft.com/office/drawing/2014/main" id="{09FBBC4D-8065-4A88-B38B-61937B48B5FD}"/>
              </a:ext>
            </a:extLst>
          </p:cNvPr>
          <p:cNvSpPr>
            <a:spLocks noChangeArrowheads="1"/>
          </p:cNvSpPr>
          <p:nvPr/>
        </p:nvSpPr>
        <p:spPr bwMode="auto">
          <a:xfrm>
            <a:off x="354013" y="3521075"/>
            <a:ext cx="4546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US" altLang="en-US">
                <a:solidFill>
                  <a:srgbClr val="010066"/>
                </a:solidFill>
              </a:rPr>
              <a:t>When static electricity is discharged, it creates a </a:t>
            </a:r>
            <a:r>
              <a:rPr lang="en-US" altLang="en-US" b="1">
                <a:solidFill>
                  <a:srgbClr val="286DA6"/>
                </a:solidFill>
              </a:rPr>
              <a:t>spark</a:t>
            </a:r>
            <a:r>
              <a:rPr lang="en-US" altLang="en-US">
                <a:solidFill>
                  <a:srgbClr val="010066"/>
                </a:solidFill>
              </a:rPr>
              <a:t>.</a:t>
            </a:r>
          </a:p>
        </p:txBody>
      </p:sp>
      <p:sp>
        <p:nvSpPr>
          <p:cNvPr id="40965" name="Rectangle 9">
            <a:extLst>
              <a:ext uri="{FF2B5EF4-FFF2-40B4-BE49-F238E27FC236}">
                <a16:creationId xmlns:a16="http://schemas.microsoft.com/office/drawing/2014/main" id="{46544A8D-04DE-4190-9562-79425CA5B187}"/>
              </a:ext>
            </a:extLst>
          </p:cNvPr>
          <p:cNvSpPr>
            <a:spLocks noGrp="1" noChangeArrowheads="1"/>
          </p:cNvSpPr>
          <p:nvPr>
            <p:ph type="title"/>
          </p:nvPr>
        </p:nvSpPr>
        <p:spPr/>
        <p:txBody>
          <a:bodyPr/>
          <a:lstStyle/>
          <a:p>
            <a:r>
              <a:rPr lang="en-GB" altLang="en-US"/>
              <a:t>What are the dangers of static electricity?</a:t>
            </a:r>
          </a:p>
        </p:txBody>
      </p:sp>
      <p:sp>
        <p:nvSpPr>
          <p:cNvPr id="230411" name="Rectangle 721">
            <a:extLst>
              <a:ext uri="{FF2B5EF4-FFF2-40B4-BE49-F238E27FC236}">
                <a16:creationId xmlns:a16="http://schemas.microsoft.com/office/drawing/2014/main" id="{64498B71-6876-48F4-8701-E1E18A507263}"/>
              </a:ext>
            </a:extLst>
          </p:cNvPr>
          <p:cNvSpPr>
            <a:spLocks noChangeArrowheads="1"/>
          </p:cNvSpPr>
          <p:nvPr/>
        </p:nvSpPr>
        <p:spPr bwMode="auto">
          <a:xfrm>
            <a:off x="354013" y="4432300"/>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US" altLang="en-US">
                <a:solidFill>
                  <a:srgbClr val="010066"/>
                </a:solidFill>
              </a:rPr>
              <a:t>One spark is enough to cause a major explosion if it occurs near </a:t>
            </a:r>
            <a:r>
              <a:rPr lang="en-US" altLang="en-US" b="1">
                <a:solidFill>
                  <a:srgbClr val="286DA6"/>
                </a:solidFill>
              </a:rPr>
              <a:t>flammable</a:t>
            </a:r>
            <a:r>
              <a:rPr lang="en-US" altLang="en-US">
                <a:solidFill>
                  <a:srgbClr val="010066"/>
                </a:solidFill>
              </a:rPr>
              <a:t> materials like fuel or grain dust.</a:t>
            </a:r>
          </a:p>
        </p:txBody>
      </p:sp>
      <p:sp>
        <p:nvSpPr>
          <p:cNvPr id="230412" name="Rectangle 74545">
            <a:extLst>
              <a:ext uri="{FF2B5EF4-FFF2-40B4-BE49-F238E27FC236}">
                <a16:creationId xmlns:a16="http://schemas.microsoft.com/office/drawing/2014/main" id="{0A2C8395-801F-45AE-B270-97EEDF107E7F}"/>
              </a:ext>
            </a:extLst>
          </p:cNvPr>
          <p:cNvSpPr>
            <a:spLocks noChangeArrowheads="1"/>
          </p:cNvSpPr>
          <p:nvPr/>
        </p:nvSpPr>
        <p:spPr bwMode="auto">
          <a:xfrm>
            <a:off x="354013" y="5343525"/>
            <a:ext cx="795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US" altLang="en-US" dirty="0">
                <a:solidFill>
                  <a:srgbClr val="010066"/>
                </a:solidFill>
              </a:rPr>
              <a:t>Metal paper rollers and grain chutes are used to prevent charge building up.</a:t>
            </a:r>
          </a:p>
        </p:txBody>
      </p:sp>
      <p:pic>
        <p:nvPicPr>
          <p:cNvPr id="9" name="Picture 8" descr="slide 28.jpg">
            <a:extLst>
              <a:ext uri="{FF2B5EF4-FFF2-40B4-BE49-F238E27FC236}">
                <a16:creationId xmlns:a16="http://schemas.microsoft.com/office/drawing/2014/main" id="{180E2270-2788-4AC1-9DDF-7844464CCB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2713" y="1046163"/>
            <a:ext cx="35655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a:hlinkClick r:id="" action="ppaction://hlinkshowjump?jump=nextslide"/>
            <a:extLst>
              <a:ext uri="{FF2B5EF4-FFF2-40B4-BE49-F238E27FC236}">
                <a16:creationId xmlns:a16="http://schemas.microsoft.com/office/drawing/2014/main" id="{7A4A058E-0DEB-487B-81BB-AC92DD8231A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4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4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04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5" grpId="0"/>
      <p:bldP spid="230411" grpId="0"/>
      <p:bldP spid="2304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0">
            <a:extLst>
              <a:ext uri="{FF2B5EF4-FFF2-40B4-BE49-F238E27FC236}">
                <a16:creationId xmlns:a16="http://schemas.microsoft.com/office/drawing/2014/main" id="{6BFFA9BB-F0B7-4834-8AE5-6785F232E6DE}"/>
              </a:ext>
            </a:extLst>
          </p:cNvPr>
          <p:cNvSpPr>
            <a:spLocks noGrp="1"/>
          </p:cNvSpPr>
          <p:nvPr>
            <p:ph type="title"/>
          </p:nvPr>
        </p:nvSpPr>
        <p:spPr/>
        <p:txBody>
          <a:bodyPr/>
          <a:lstStyle/>
          <a:p>
            <a:r>
              <a:rPr lang="en-GB" altLang="en-US" dirty="0" err="1"/>
              <a:t>Refueling</a:t>
            </a:r>
            <a:r>
              <a:rPr lang="en-GB" altLang="en-US" dirty="0"/>
              <a:t> aircraft</a:t>
            </a:r>
          </a:p>
        </p:txBody>
      </p:sp>
      <p:pic>
        <p:nvPicPr>
          <p:cNvPr id="6" name="Picture 5" descr="flash_icon">
            <a:extLst>
              <a:ext uri="{FF2B5EF4-FFF2-40B4-BE49-F238E27FC236}">
                <a16:creationId xmlns:a16="http://schemas.microsoft.com/office/drawing/2014/main" id="{640AF162-0903-480B-AFFA-9974A18F2052}"/>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7" name="Picture 19">
            <a:hlinkClick r:id="" action="ppaction://hlinkshowjump?jump=nextslide"/>
            <a:extLst>
              <a:ext uri="{FF2B5EF4-FFF2-40B4-BE49-F238E27FC236}">
                <a16:creationId xmlns:a16="http://schemas.microsoft.com/office/drawing/2014/main" id="{9DE4A48E-A21F-440E-A155-11C2192F1FA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279"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105864C4-2593-46DE-9472-A7150CEF4361}"/>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9396710C-4325-4F58-8864-1DB7A2FE0E68}"/>
              </a:ext>
            </a:extLst>
          </p:cNvPr>
          <p:cNvSpPr txBox="1">
            <a:spLocks noChangeArrowheads="1"/>
          </p:cNvSpPr>
          <p:nvPr/>
        </p:nvSpPr>
        <p:spPr bwMode="auto">
          <a:xfrm>
            <a:off x="358775" y="779463"/>
            <a:ext cx="81264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r>
              <a:rPr lang="en-GB" altLang="en-US"/>
              <a:t>Static electricity is due to </a:t>
            </a:r>
            <a:r>
              <a:rPr lang="en-GB" altLang="en-US" b="1">
                <a:solidFill>
                  <a:srgbClr val="286DA6"/>
                </a:solidFill>
              </a:rPr>
              <a:t>electric charge</a:t>
            </a:r>
            <a:r>
              <a:rPr lang="en-GB" altLang="en-US"/>
              <a:t> that builds up on the surface of an insulator, such as a plastic comb. </a:t>
            </a:r>
            <a:endParaRPr lang="en-GB" altLang="en-US" sz="1200"/>
          </a:p>
        </p:txBody>
      </p:sp>
      <p:sp>
        <p:nvSpPr>
          <p:cNvPr id="1123331" name="Text Box 3">
            <a:extLst>
              <a:ext uri="{FF2B5EF4-FFF2-40B4-BE49-F238E27FC236}">
                <a16:creationId xmlns:a16="http://schemas.microsoft.com/office/drawing/2014/main" id="{202CDEE1-5B7E-4F5D-AF67-617418109A29}"/>
              </a:ext>
            </a:extLst>
          </p:cNvPr>
          <p:cNvSpPr txBox="1">
            <a:spLocks noChangeArrowheads="1"/>
          </p:cNvSpPr>
          <p:nvPr/>
        </p:nvSpPr>
        <p:spPr bwMode="auto">
          <a:xfrm>
            <a:off x="360363" y="5356225"/>
            <a:ext cx="79740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r>
              <a:rPr lang="en-GB" altLang="en-US" dirty="0"/>
              <a:t>The charge that has built up cannot easily flow away from the insulator, which is why it is called </a:t>
            </a:r>
            <a:r>
              <a:rPr lang="en-GB" altLang="en-US" b="1" dirty="0">
                <a:solidFill>
                  <a:srgbClr val="286DA6"/>
                </a:solidFill>
                <a:cs typeface="Arial" panose="020B0604020202020204" pitchFamily="34" charset="0"/>
              </a:rPr>
              <a:t>static</a:t>
            </a:r>
            <a:r>
              <a:rPr lang="en-GB" altLang="en-US" dirty="0">
                <a:solidFill>
                  <a:srgbClr val="CC00CC"/>
                </a:solidFill>
              </a:rPr>
              <a:t> </a:t>
            </a:r>
            <a:r>
              <a:rPr lang="en-GB" altLang="en-US" dirty="0"/>
              <a:t>electricity. </a:t>
            </a:r>
            <a:endParaRPr lang="en-GB" altLang="en-US" sz="1600" dirty="0">
              <a:latin typeface="Comic Sans MS" panose="030F0702030302020204" pitchFamily="66" charset="0"/>
            </a:endParaRPr>
          </a:p>
        </p:txBody>
      </p:sp>
      <p:sp>
        <p:nvSpPr>
          <p:cNvPr id="24580" name="Rectangle 4">
            <a:extLst>
              <a:ext uri="{FF2B5EF4-FFF2-40B4-BE49-F238E27FC236}">
                <a16:creationId xmlns:a16="http://schemas.microsoft.com/office/drawing/2014/main" id="{0BCE6AC2-4DBF-476C-ACEF-C230111A9059}"/>
              </a:ext>
            </a:extLst>
          </p:cNvPr>
          <p:cNvSpPr>
            <a:spLocks noGrp="1" noChangeArrowheads="1"/>
          </p:cNvSpPr>
          <p:nvPr>
            <p:ph type="title"/>
          </p:nvPr>
        </p:nvSpPr>
        <p:spPr/>
        <p:txBody>
          <a:bodyPr/>
          <a:lstStyle/>
          <a:p>
            <a:r>
              <a:rPr lang="en-GB" altLang="en-US"/>
              <a:t>What causes static electricity?</a:t>
            </a:r>
          </a:p>
        </p:txBody>
      </p:sp>
      <p:pic>
        <p:nvPicPr>
          <p:cNvPr id="1123333" name="Picture 5" descr="PA6_gfx_comb">
            <a:extLst>
              <a:ext uri="{FF2B5EF4-FFF2-40B4-BE49-F238E27FC236}">
                <a16:creationId xmlns:a16="http://schemas.microsoft.com/office/drawing/2014/main" id="{25A513D3-D1C2-46A4-8398-F6B764270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150" y="1536700"/>
            <a:ext cx="7291388"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hlinkClick r:id="" action="ppaction://hlinkshowjump?jump=nextslide"/>
            <a:extLst>
              <a:ext uri="{FF2B5EF4-FFF2-40B4-BE49-F238E27FC236}">
                <a16:creationId xmlns:a16="http://schemas.microsoft.com/office/drawing/2014/main" id="{7657FDBB-9640-4A0B-9D06-46B9F4CF19D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9">
            <a:extLst>
              <a:ext uri="{FF2B5EF4-FFF2-40B4-BE49-F238E27FC236}">
                <a16:creationId xmlns:a16="http://schemas.microsoft.com/office/drawing/2014/main" id="{7C8BCB1E-72BF-4BFC-8866-F7FF9FF33E7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66128" y="95697"/>
            <a:ext cx="432906" cy="4456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33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333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333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a:extLst>
              <a:ext uri="{FF2B5EF4-FFF2-40B4-BE49-F238E27FC236}">
                <a16:creationId xmlns:a16="http://schemas.microsoft.com/office/drawing/2014/main" id="{5DC179FF-7DB8-4217-9CCA-2D57B0E99411}"/>
              </a:ext>
            </a:extLst>
          </p:cNvPr>
          <p:cNvSpPr>
            <a:spLocks noGrp="1" noChangeArrowheads="1"/>
          </p:cNvSpPr>
          <p:nvPr>
            <p:ph type="title"/>
          </p:nvPr>
        </p:nvSpPr>
        <p:spPr/>
        <p:txBody>
          <a:bodyPr/>
          <a:lstStyle/>
          <a:p>
            <a:r>
              <a:rPr lang="en-GB" altLang="en-US" dirty="0"/>
              <a:t>Preventing electric shocks</a:t>
            </a:r>
          </a:p>
        </p:txBody>
      </p:sp>
      <p:pic>
        <p:nvPicPr>
          <p:cNvPr id="6" name="Picture 5" descr="flash_icon">
            <a:extLst>
              <a:ext uri="{FF2B5EF4-FFF2-40B4-BE49-F238E27FC236}">
                <a16:creationId xmlns:a16="http://schemas.microsoft.com/office/drawing/2014/main" id="{4747D024-8C13-4B3C-AD1E-84B87CE0D44D}"/>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7" name="Picture 19">
            <a:hlinkClick r:id="" action="ppaction://hlinkshowjump?jump=nextslide"/>
            <a:extLst>
              <a:ext uri="{FF2B5EF4-FFF2-40B4-BE49-F238E27FC236}">
                <a16:creationId xmlns:a16="http://schemas.microsoft.com/office/drawing/2014/main" id="{2FA92989-FBDB-424E-A228-3F8E6CE751F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1303"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B084E5F6-6369-415A-92E2-1DAE31B226C7}"/>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a:extLst>
              <a:ext uri="{FF2B5EF4-FFF2-40B4-BE49-F238E27FC236}">
                <a16:creationId xmlns:a16="http://schemas.microsoft.com/office/drawing/2014/main" id="{D9F5E40F-63CE-412F-AE82-391505E96F4A}"/>
              </a:ext>
            </a:extLst>
          </p:cNvPr>
          <p:cNvSpPr>
            <a:spLocks noGrp="1" noChangeArrowheads="1"/>
          </p:cNvSpPr>
          <p:nvPr>
            <p:ph type="title"/>
          </p:nvPr>
        </p:nvSpPr>
        <p:spPr/>
        <p:txBody>
          <a:bodyPr/>
          <a:lstStyle/>
          <a:p>
            <a:r>
              <a:rPr lang="en-GB" altLang="en-US" dirty="0"/>
              <a:t>Grounding</a:t>
            </a:r>
          </a:p>
        </p:txBody>
      </p:sp>
      <p:sp>
        <p:nvSpPr>
          <p:cNvPr id="41987" name="Text Box 5">
            <a:extLst>
              <a:ext uri="{FF2B5EF4-FFF2-40B4-BE49-F238E27FC236}">
                <a16:creationId xmlns:a16="http://schemas.microsoft.com/office/drawing/2014/main" id="{854C8395-09BA-4408-9360-3FDF157B30BB}"/>
              </a:ext>
            </a:extLst>
          </p:cNvPr>
          <p:cNvSpPr txBox="1">
            <a:spLocks noChangeArrowheads="1"/>
          </p:cNvSpPr>
          <p:nvPr/>
        </p:nvSpPr>
        <p:spPr bwMode="auto">
          <a:xfrm>
            <a:off x="354013" y="784225"/>
            <a:ext cx="8189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A charged object can be negatively or positively charged.</a:t>
            </a:r>
          </a:p>
        </p:txBody>
      </p:sp>
      <p:sp>
        <p:nvSpPr>
          <p:cNvPr id="256006" name="Text Box 6">
            <a:extLst>
              <a:ext uri="{FF2B5EF4-FFF2-40B4-BE49-F238E27FC236}">
                <a16:creationId xmlns:a16="http://schemas.microsoft.com/office/drawing/2014/main" id="{0A5D5BA0-27C9-496E-A938-03C323A5F8C2}"/>
              </a:ext>
            </a:extLst>
          </p:cNvPr>
          <p:cNvSpPr txBox="1">
            <a:spLocks noChangeArrowheads="1"/>
          </p:cNvSpPr>
          <p:nvPr/>
        </p:nvSpPr>
        <p:spPr bwMode="auto">
          <a:xfrm>
            <a:off x="354013" y="1325563"/>
            <a:ext cx="8189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a:t>Negatively-charged objects have gained electrons.</a:t>
            </a:r>
          </a:p>
        </p:txBody>
      </p:sp>
      <p:sp>
        <p:nvSpPr>
          <p:cNvPr id="256007" name="Text Box 7">
            <a:extLst>
              <a:ext uri="{FF2B5EF4-FFF2-40B4-BE49-F238E27FC236}">
                <a16:creationId xmlns:a16="http://schemas.microsoft.com/office/drawing/2014/main" id="{5D51AA43-4BCD-4E4F-9B3E-195F35FE092F}"/>
              </a:ext>
            </a:extLst>
          </p:cNvPr>
          <p:cNvSpPr txBox="1">
            <a:spLocks noChangeArrowheads="1"/>
          </p:cNvSpPr>
          <p:nvPr/>
        </p:nvSpPr>
        <p:spPr bwMode="auto">
          <a:xfrm>
            <a:off x="354013" y="1868488"/>
            <a:ext cx="8189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a:t>Positively-charged objects have lost electrons.</a:t>
            </a:r>
          </a:p>
        </p:txBody>
      </p:sp>
      <p:sp>
        <p:nvSpPr>
          <p:cNvPr id="256008" name="Text Box 8">
            <a:extLst>
              <a:ext uri="{FF2B5EF4-FFF2-40B4-BE49-F238E27FC236}">
                <a16:creationId xmlns:a16="http://schemas.microsoft.com/office/drawing/2014/main" id="{A92A9167-32F5-48F8-B67E-4CC98AA117F6}"/>
              </a:ext>
            </a:extLst>
          </p:cNvPr>
          <p:cNvSpPr txBox="1">
            <a:spLocks noChangeArrowheads="1"/>
          </p:cNvSpPr>
          <p:nvPr/>
        </p:nvSpPr>
        <p:spPr bwMode="auto">
          <a:xfrm>
            <a:off x="354013" y="2411413"/>
            <a:ext cx="8420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When an object is connected to the </a:t>
            </a:r>
            <a:r>
              <a:rPr lang="en-GB" altLang="en-US" b="1">
                <a:solidFill>
                  <a:srgbClr val="286DA6"/>
                </a:solidFill>
              </a:rPr>
              <a:t>Earth</a:t>
            </a:r>
            <a:r>
              <a:rPr lang="en-GB" altLang="en-US"/>
              <a:t>, electrons flow between the object and the ground, evening out the charges.</a:t>
            </a:r>
          </a:p>
        </p:txBody>
      </p:sp>
      <p:pic>
        <p:nvPicPr>
          <p:cNvPr id="256009" name="Picture 9">
            <a:extLst>
              <a:ext uri="{FF2B5EF4-FFF2-40B4-BE49-F238E27FC236}">
                <a16:creationId xmlns:a16="http://schemas.microsoft.com/office/drawing/2014/main" id="{9EE13234-83C8-47E3-BF73-15C2933572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63331" y="3312583"/>
            <a:ext cx="2789944" cy="328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10" name="Picture 10">
            <a:extLst>
              <a:ext uri="{FF2B5EF4-FFF2-40B4-BE49-F238E27FC236}">
                <a16:creationId xmlns:a16="http://schemas.microsoft.com/office/drawing/2014/main" id="{C6921E83-61DC-4D5A-950B-EC68CB1C60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193227" y="3311649"/>
            <a:ext cx="2791531" cy="328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11" name="Text Box 11">
            <a:extLst>
              <a:ext uri="{FF2B5EF4-FFF2-40B4-BE49-F238E27FC236}">
                <a16:creationId xmlns:a16="http://schemas.microsoft.com/office/drawing/2014/main" id="{16648043-A611-44CE-A930-1CC34F3F7821}"/>
              </a:ext>
            </a:extLst>
          </p:cNvPr>
          <p:cNvSpPr txBox="1">
            <a:spLocks noChangeArrowheads="1"/>
          </p:cNvSpPr>
          <p:nvPr/>
        </p:nvSpPr>
        <p:spPr bwMode="auto">
          <a:xfrm>
            <a:off x="3518489" y="3350453"/>
            <a:ext cx="26289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Electrons will flow into a positively-charged object…</a:t>
            </a:r>
          </a:p>
        </p:txBody>
      </p:sp>
      <p:sp>
        <p:nvSpPr>
          <p:cNvPr id="256012" name="Text Box 12">
            <a:extLst>
              <a:ext uri="{FF2B5EF4-FFF2-40B4-BE49-F238E27FC236}">
                <a16:creationId xmlns:a16="http://schemas.microsoft.com/office/drawing/2014/main" id="{0D204783-8E20-4941-9A69-34AAC8EAF776}"/>
              </a:ext>
            </a:extLst>
          </p:cNvPr>
          <p:cNvSpPr txBox="1">
            <a:spLocks noChangeArrowheads="1"/>
          </p:cNvSpPr>
          <p:nvPr/>
        </p:nvSpPr>
        <p:spPr bwMode="auto">
          <a:xfrm>
            <a:off x="4544414" y="4981074"/>
            <a:ext cx="2590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…and out of a negatively-charged object.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0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09"/>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5601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56010"/>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256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6" grpId="0"/>
      <p:bldP spid="256007" grpId="0"/>
      <p:bldP spid="256008" grpId="0"/>
      <p:bldP spid="256011" grpId="0"/>
      <p:bldP spid="2560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6" name="Picture 26" descr="atom_structure_He">
            <a:extLst>
              <a:ext uri="{FF2B5EF4-FFF2-40B4-BE49-F238E27FC236}">
                <a16:creationId xmlns:a16="http://schemas.microsoft.com/office/drawing/2014/main" id="{39CDEB5D-2853-4F02-9188-B2E359065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300" y="1311275"/>
            <a:ext cx="231140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a:extLst>
              <a:ext uri="{FF2B5EF4-FFF2-40B4-BE49-F238E27FC236}">
                <a16:creationId xmlns:a16="http://schemas.microsoft.com/office/drawing/2014/main" id="{FE425190-44CC-4875-BBC1-982698144222}"/>
              </a:ext>
            </a:extLst>
          </p:cNvPr>
          <p:cNvSpPr txBox="1">
            <a:spLocks noChangeArrowheads="1"/>
          </p:cNvSpPr>
          <p:nvPr/>
        </p:nvSpPr>
        <p:spPr bwMode="auto">
          <a:xfrm>
            <a:off x="358775" y="790575"/>
            <a:ext cx="8983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r>
              <a:rPr lang="en-GB" altLang="en-US" dirty="0"/>
              <a:t>All materials are made of atoms, which contain electric charges.</a:t>
            </a:r>
            <a:endParaRPr lang="en-GB" altLang="en-US" sz="1600" dirty="0">
              <a:latin typeface="Comic Sans MS" panose="030F0702030302020204" pitchFamily="66" charset="0"/>
            </a:endParaRPr>
          </a:p>
        </p:txBody>
      </p:sp>
      <p:sp>
        <p:nvSpPr>
          <p:cNvPr id="942093" name="Text Box 13">
            <a:extLst>
              <a:ext uri="{FF2B5EF4-FFF2-40B4-BE49-F238E27FC236}">
                <a16:creationId xmlns:a16="http://schemas.microsoft.com/office/drawing/2014/main" id="{A77A74DF-C58A-44EF-B135-6C542A335884}"/>
              </a:ext>
            </a:extLst>
          </p:cNvPr>
          <p:cNvSpPr txBox="1">
            <a:spLocks noChangeArrowheads="1"/>
          </p:cNvSpPr>
          <p:nvPr/>
        </p:nvSpPr>
        <p:spPr bwMode="auto">
          <a:xfrm>
            <a:off x="358775" y="3917950"/>
            <a:ext cx="8601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r>
              <a:rPr lang="en-GB" altLang="en-US" dirty="0"/>
              <a:t>An atom has equal numbers of electrons and protons and </a:t>
            </a:r>
            <a:br>
              <a:rPr lang="en-GB" altLang="en-US" dirty="0"/>
            </a:br>
            <a:r>
              <a:rPr lang="en-GB" altLang="en-US" dirty="0"/>
              <a:t>so has no overall charge.</a:t>
            </a:r>
            <a:endParaRPr lang="en-GB" altLang="en-US" sz="1200" dirty="0"/>
          </a:p>
        </p:txBody>
      </p:sp>
      <p:sp>
        <p:nvSpPr>
          <p:cNvPr id="25605" name="Rectangle 18">
            <a:extLst>
              <a:ext uri="{FF2B5EF4-FFF2-40B4-BE49-F238E27FC236}">
                <a16:creationId xmlns:a16="http://schemas.microsoft.com/office/drawing/2014/main" id="{47707604-C6CB-44E7-8796-3B1A74005952}"/>
              </a:ext>
            </a:extLst>
          </p:cNvPr>
          <p:cNvSpPr>
            <a:spLocks noGrp="1" noChangeArrowheads="1"/>
          </p:cNvSpPr>
          <p:nvPr>
            <p:ph type="title"/>
          </p:nvPr>
        </p:nvSpPr>
        <p:spPr/>
        <p:txBody>
          <a:bodyPr/>
          <a:lstStyle/>
          <a:p>
            <a:r>
              <a:rPr lang="en-GB" altLang="en-US"/>
              <a:t>Where does static charge come from?</a:t>
            </a:r>
          </a:p>
        </p:txBody>
      </p:sp>
      <p:sp>
        <p:nvSpPr>
          <p:cNvPr id="25614" name="Text Box 4">
            <a:extLst>
              <a:ext uri="{FF2B5EF4-FFF2-40B4-BE49-F238E27FC236}">
                <a16:creationId xmlns:a16="http://schemas.microsoft.com/office/drawing/2014/main" id="{F0F31AA8-5A20-4E39-906D-9794B8F45598}"/>
              </a:ext>
            </a:extLst>
          </p:cNvPr>
          <p:cNvSpPr txBox="1">
            <a:spLocks noChangeArrowheads="1"/>
          </p:cNvSpPr>
          <p:nvPr/>
        </p:nvSpPr>
        <p:spPr bwMode="auto">
          <a:xfrm>
            <a:off x="6084888" y="1447800"/>
            <a:ext cx="28622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r>
              <a:rPr lang="en-GB" altLang="en-US"/>
              <a:t>Around the nucleus of an atom there are </a:t>
            </a:r>
            <a:r>
              <a:rPr lang="en-GB" altLang="en-US" b="1">
                <a:solidFill>
                  <a:srgbClr val="286DA6"/>
                </a:solidFill>
                <a:cs typeface="Arial" panose="020B0604020202020204" pitchFamily="34" charset="0"/>
              </a:rPr>
              <a:t>electrons</a:t>
            </a:r>
            <a:r>
              <a:rPr lang="en-GB" altLang="en-US"/>
              <a:t>, which have a </a:t>
            </a:r>
            <a:r>
              <a:rPr lang="en-GB" altLang="en-US" b="1">
                <a:solidFill>
                  <a:srgbClr val="286DA6"/>
                </a:solidFill>
              </a:rPr>
              <a:t>negative</a:t>
            </a:r>
            <a:r>
              <a:rPr lang="en-GB" altLang="en-US" b="1"/>
              <a:t> </a:t>
            </a:r>
            <a:r>
              <a:rPr lang="en-GB" altLang="en-US"/>
              <a:t>charge.</a:t>
            </a:r>
          </a:p>
        </p:txBody>
      </p:sp>
      <p:sp>
        <p:nvSpPr>
          <p:cNvPr id="25612" name="Rectangle 22">
            <a:extLst>
              <a:ext uri="{FF2B5EF4-FFF2-40B4-BE49-F238E27FC236}">
                <a16:creationId xmlns:a16="http://schemas.microsoft.com/office/drawing/2014/main" id="{B79B645E-C280-45E7-B8E1-2339AF1924AA}"/>
              </a:ext>
            </a:extLst>
          </p:cNvPr>
          <p:cNvSpPr>
            <a:spLocks noChangeArrowheads="1"/>
          </p:cNvSpPr>
          <p:nvPr/>
        </p:nvSpPr>
        <p:spPr bwMode="auto">
          <a:xfrm>
            <a:off x="196850" y="1665288"/>
            <a:ext cx="27543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nucleus at the </a:t>
            </a:r>
            <a:r>
              <a:rPr lang="en-GB" altLang="en-US" dirty="0" err="1"/>
              <a:t>center</a:t>
            </a:r>
            <a:r>
              <a:rPr lang="en-GB" altLang="en-US" dirty="0"/>
              <a:t> of an atom contains </a:t>
            </a:r>
            <a:r>
              <a:rPr lang="en-GB" altLang="en-US" b="1" dirty="0">
                <a:solidFill>
                  <a:srgbClr val="286DA6"/>
                </a:solidFill>
              </a:rPr>
              <a:t>protons</a:t>
            </a:r>
            <a:r>
              <a:rPr lang="en-GB" altLang="en-US" dirty="0"/>
              <a:t>, which have a </a:t>
            </a:r>
            <a:r>
              <a:rPr lang="en-GB" altLang="en-US" b="1" dirty="0">
                <a:solidFill>
                  <a:srgbClr val="286DA6"/>
                </a:solidFill>
              </a:rPr>
              <a:t>positive</a:t>
            </a:r>
            <a:r>
              <a:rPr lang="en-GB" altLang="en-US" b="1" dirty="0"/>
              <a:t> </a:t>
            </a:r>
            <a:r>
              <a:rPr lang="en-GB" altLang="en-US" dirty="0"/>
              <a:t>charge.</a:t>
            </a:r>
          </a:p>
        </p:txBody>
      </p:sp>
      <p:sp>
        <p:nvSpPr>
          <p:cNvPr id="942104" name="Rectangle 24">
            <a:extLst>
              <a:ext uri="{FF2B5EF4-FFF2-40B4-BE49-F238E27FC236}">
                <a16:creationId xmlns:a16="http://schemas.microsoft.com/office/drawing/2014/main" id="{7F7BB83C-3BC5-416D-8439-73862BFDE5B3}"/>
              </a:ext>
            </a:extLst>
          </p:cNvPr>
          <p:cNvSpPr>
            <a:spLocks noChangeArrowheads="1"/>
          </p:cNvSpPr>
          <p:nvPr/>
        </p:nvSpPr>
        <p:spPr bwMode="auto">
          <a:xfrm>
            <a:off x="358775" y="4806950"/>
            <a:ext cx="8174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Electrons do not always stay attached to atoms and can sometimes be removed by rubbing.</a:t>
            </a:r>
          </a:p>
        </p:txBody>
      </p:sp>
      <p:sp>
        <p:nvSpPr>
          <p:cNvPr id="942110" name="Text Box 30">
            <a:extLst>
              <a:ext uri="{FF2B5EF4-FFF2-40B4-BE49-F238E27FC236}">
                <a16:creationId xmlns:a16="http://schemas.microsoft.com/office/drawing/2014/main" id="{845F0BC4-94F1-47D0-9021-660C8ACD0318}"/>
              </a:ext>
            </a:extLst>
          </p:cNvPr>
          <p:cNvSpPr txBox="1">
            <a:spLocks noChangeArrowheads="1"/>
          </p:cNvSpPr>
          <p:nvPr/>
        </p:nvSpPr>
        <p:spPr bwMode="auto">
          <a:xfrm>
            <a:off x="358775" y="5695950"/>
            <a:ext cx="843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Atoms that have lost or gained electrons are called </a:t>
            </a:r>
            <a:r>
              <a:rPr lang="en-GB" altLang="en-US" b="1" dirty="0">
                <a:solidFill>
                  <a:srgbClr val="286DA6"/>
                </a:solidFill>
                <a:cs typeface="Arial" panose="020B0604020202020204" pitchFamily="34" charset="0"/>
              </a:rPr>
              <a:t>ions</a:t>
            </a:r>
            <a:r>
              <a:rPr lang="en-GB" altLang="en-US" dirty="0"/>
              <a:t>.</a:t>
            </a:r>
          </a:p>
        </p:txBody>
      </p:sp>
      <p:pic>
        <p:nvPicPr>
          <p:cNvPr id="16" name="Picture 15" descr="arrow 1 slide 4.png">
            <a:extLst>
              <a:ext uri="{FF2B5EF4-FFF2-40B4-BE49-F238E27FC236}">
                <a16:creationId xmlns:a16="http://schemas.microsoft.com/office/drawing/2014/main" id="{16E85F2A-16D6-415D-A684-419ADF217E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3763" y="2341563"/>
            <a:ext cx="22971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rrow 2 slide 4.png">
            <a:extLst>
              <a:ext uri="{FF2B5EF4-FFF2-40B4-BE49-F238E27FC236}">
                <a16:creationId xmlns:a16="http://schemas.microsoft.com/office/drawing/2014/main" id="{D2EF73D8-3730-42F3-841F-F46C91D2E33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9750" y="1309688"/>
            <a:ext cx="1749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notes_icon">
            <a:extLst>
              <a:ext uri="{FF2B5EF4-FFF2-40B4-BE49-F238E27FC236}">
                <a16:creationId xmlns:a16="http://schemas.microsoft.com/office/drawing/2014/main" id="{ADDB9BD4-BBB9-4BFB-94D2-FC080BD84AB8}"/>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19">
            <a:hlinkClick r:id="" action="ppaction://hlinkshowjump?jump=nextslide"/>
            <a:extLst>
              <a:ext uri="{FF2B5EF4-FFF2-40B4-BE49-F238E27FC236}">
                <a16:creationId xmlns:a16="http://schemas.microsoft.com/office/drawing/2014/main" id="{88691EB4-CAE1-4CDA-8DED-3EC7A6E8B3F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21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12"/>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614"/>
                                        </p:tgtEl>
                                        <p:attrNameLst>
                                          <p:attrName>style.visibility</p:attrName>
                                        </p:attrNameLst>
                                      </p:cBhvr>
                                      <p:to>
                                        <p:strVal val="visible"/>
                                      </p:to>
                                    </p:set>
                                  </p:childTnLst>
                                </p:cTn>
                              </p:par>
                              <p:par>
                                <p:cTn id="18" presetID="22" presetClass="entr" presetSubtype="2"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4209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4210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421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93" grpId="0"/>
      <p:bldP spid="25614" grpId="0"/>
      <p:bldP spid="25612" grpId="0"/>
      <p:bldP spid="942104" grpId="0"/>
      <p:bldP spid="9421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 12.png">
            <a:extLst>
              <a:ext uri="{FF2B5EF4-FFF2-40B4-BE49-F238E27FC236}">
                <a16:creationId xmlns:a16="http://schemas.microsoft.com/office/drawing/2014/main" id="{B440638B-3AD9-4A99-8203-A495F804B4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8338" y="4208463"/>
            <a:ext cx="268287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a:extLst>
              <a:ext uri="{FF2B5EF4-FFF2-40B4-BE49-F238E27FC236}">
                <a16:creationId xmlns:a16="http://schemas.microsoft.com/office/drawing/2014/main" id="{AAD019A6-1CB0-41CC-9773-53B176DA8802}"/>
              </a:ext>
            </a:extLst>
          </p:cNvPr>
          <p:cNvSpPr>
            <a:spLocks noGrp="1"/>
          </p:cNvSpPr>
          <p:nvPr>
            <p:ph type="title"/>
          </p:nvPr>
        </p:nvSpPr>
        <p:spPr/>
        <p:txBody>
          <a:bodyPr/>
          <a:lstStyle/>
          <a:p>
            <a:r>
              <a:rPr lang="en-GB" altLang="en-US"/>
              <a:t>Charging up</a:t>
            </a:r>
          </a:p>
        </p:txBody>
      </p:sp>
      <p:sp>
        <p:nvSpPr>
          <p:cNvPr id="22532" name="TextBox 2">
            <a:extLst>
              <a:ext uri="{FF2B5EF4-FFF2-40B4-BE49-F238E27FC236}">
                <a16:creationId xmlns:a16="http://schemas.microsoft.com/office/drawing/2014/main" id="{65A9D937-CDDA-4009-813A-1E4245D78AEF}"/>
              </a:ext>
            </a:extLst>
          </p:cNvPr>
          <p:cNvSpPr txBox="1">
            <a:spLocks noChangeArrowheads="1"/>
          </p:cNvSpPr>
          <p:nvPr/>
        </p:nvSpPr>
        <p:spPr bwMode="auto">
          <a:xfrm>
            <a:off x="354013" y="795338"/>
            <a:ext cx="7993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In </a:t>
            </a:r>
            <a:r>
              <a:rPr lang="en-GB" altLang="en-US" b="1">
                <a:solidFill>
                  <a:srgbClr val="286DA6"/>
                </a:solidFill>
              </a:rPr>
              <a:t>insulating</a:t>
            </a:r>
            <a:r>
              <a:rPr lang="en-GB" altLang="en-US"/>
              <a:t> materials, charge can build up on the surface of an object. The charge gets stuck there because it cannot flow through the insulating material.</a:t>
            </a:r>
          </a:p>
        </p:txBody>
      </p:sp>
      <p:sp>
        <p:nvSpPr>
          <p:cNvPr id="15371" name="Rectangle 102">
            <a:extLst>
              <a:ext uri="{FF2B5EF4-FFF2-40B4-BE49-F238E27FC236}">
                <a16:creationId xmlns:a16="http://schemas.microsoft.com/office/drawing/2014/main" id="{27F5CA03-CEA9-4825-8926-72B0AF968AC7}"/>
              </a:ext>
            </a:extLst>
          </p:cNvPr>
          <p:cNvSpPr>
            <a:spLocks noChangeArrowheads="1"/>
          </p:cNvSpPr>
          <p:nvPr/>
        </p:nvSpPr>
        <p:spPr bwMode="auto">
          <a:xfrm>
            <a:off x="360363" y="2108200"/>
            <a:ext cx="792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happens due to a transfer of </a:t>
            </a:r>
            <a:r>
              <a:rPr lang="en-GB" altLang="en-US" b="1">
                <a:solidFill>
                  <a:srgbClr val="286DA6"/>
                </a:solidFill>
              </a:rPr>
              <a:t>electrons</a:t>
            </a:r>
            <a:r>
              <a:rPr lang="en-GB" altLang="en-US"/>
              <a:t>.</a:t>
            </a:r>
          </a:p>
        </p:txBody>
      </p:sp>
      <p:sp>
        <p:nvSpPr>
          <p:cNvPr id="14" name="Rectangle 1011">
            <a:extLst>
              <a:ext uri="{FF2B5EF4-FFF2-40B4-BE49-F238E27FC236}">
                <a16:creationId xmlns:a16="http://schemas.microsoft.com/office/drawing/2014/main" id="{B722BC75-B8F4-430F-B667-2F3D25351C8A}"/>
              </a:ext>
            </a:extLst>
          </p:cNvPr>
          <p:cNvSpPr>
            <a:spLocks noChangeArrowheads="1"/>
          </p:cNvSpPr>
          <p:nvPr/>
        </p:nvSpPr>
        <p:spPr bwMode="auto">
          <a:xfrm>
            <a:off x="360363" y="4573588"/>
            <a:ext cx="540861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Electron transfer can happen when two different insulating materials are rubbed together. Rubbing a balloon against your hair is an example of this.</a:t>
            </a:r>
          </a:p>
        </p:txBody>
      </p:sp>
      <p:sp>
        <p:nvSpPr>
          <p:cNvPr id="9" name="Rectangle 8">
            <a:extLst>
              <a:ext uri="{FF2B5EF4-FFF2-40B4-BE49-F238E27FC236}">
                <a16:creationId xmlns:a16="http://schemas.microsoft.com/office/drawing/2014/main" id="{2BC145AF-B976-4E77-93D5-8FD5EDAFF98A}"/>
              </a:ext>
            </a:extLst>
          </p:cNvPr>
          <p:cNvSpPr>
            <a:spLocks noChangeArrowheads="1"/>
          </p:cNvSpPr>
          <p:nvPr/>
        </p:nvSpPr>
        <p:spPr bwMode="auto">
          <a:xfrm>
            <a:off x="360363" y="2684463"/>
            <a:ext cx="8172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If there are more electrons than protons on the surface of an object, the surface will be </a:t>
            </a:r>
            <a:r>
              <a:rPr lang="en-GB" altLang="en-US" b="1" dirty="0"/>
              <a:t>negatively</a:t>
            </a:r>
            <a:r>
              <a:rPr lang="en-GB" altLang="en-US" dirty="0"/>
              <a:t> charged. </a:t>
            </a:r>
          </a:p>
        </p:txBody>
      </p:sp>
      <p:sp>
        <p:nvSpPr>
          <p:cNvPr id="10" name="Rectangle 9">
            <a:extLst>
              <a:ext uri="{FF2B5EF4-FFF2-40B4-BE49-F238E27FC236}">
                <a16:creationId xmlns:a16="http://schemas.microsoft.com/office/drawing/2014/main" id="{55ED93FD-4CE8-4CC0-9516-BA385BBDB9A0}"/>
              </a:ext>
            </a:extLst>
          </p:cNvPr>
          <p:cNvSpPr>
            <a:spLocks noChangeArrowheads="1"/>
          </p:cNvSpPr>
          <p:nvPr/>
        </p:nvSpPr>
        <p:spPr bwMode="auto">
          <a:xfrm>
            <a:off x="360363" y="3629025"/>
            <a:ext cx="8172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If there are fewer electrons than protons, the surface </a:t>
            </a:r>
            <a:br>
              <a:rPr lang="en-GB" altLang="en-US" dirty="0"/>
            </a:br>
            <a:r>
              <a:rPr lang="en-GB" altLang="en-US" dirty="0"/>
              <a:t>will be </a:t>
            </a:r>
            <a:r>
              <a:rPr lang="en-GB" altLang="en-US" b="1" dirty="0"/>
              <a:t>positively</a:t>
            </a:r>
            <a:r>
              <a:rPr lang="en-GB" altLang="en-US" dirty="0"/>
              <a:t> charged.</a:t>
            </a:r>
          </a:p>
        </p:txBody>
      </p:sp>
      <p:pic>
        <p:nvPicPr>
          <p:cNvPr id="15" name="Picture 19">
            <a:hlinkClick r:id="" action="ppaction://hlinkshowjump?jump=nextslide"/>
            <a:extLst>
              <a:ext uri="{FF2B5EF4-FFF2-40B4-BE49-F238E27FC236}">
                <a16:creationId xmlns:a16="http://schemas.microsoft.com/office/drawing/2014/main" id="{E90FD357-7BCF-42D1-A546-B4CD81752C2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12">
            <a:extLst>
              <a:ext uri="{FF2B5EF4-FFF2-40B4-BE49-F238E27FC236}">
                <a16:creationId xmlns:a16="http://schemas.microsoft.com/office/drawing/2014/main" id="{263507A9-1B90-40A5-B9DE-4074A937947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p:bldP spid="14"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47835C2-72F7-4433-A9D4-A7A7800DFEB0}"/>
              </a:ext>
            </a:extLst>
          </p:cNvPr>
          <p:cNvSpPr>
            <a:spLocks noGrp="1"/>
          </p:cNvSpPr>
          <p:nvPr>
            <p:ph type="title"/>
          </p:nvPr>
        </p:nvSpPr>
        <p:spPr/>
        <p:txBody>
          <a:bodyPr/>
          <a:lstStyle/>
          <a:p>
            <a:r>
              <a:rPr lang="en-GB" altLang="en-US"/>
              <a:t>Adding fields</a:t>
            </a:r>
          </a:p>
        </p:txBody>
      </p:sp>
      <p:pic>
        <p:nvPicPr>
          <p:cNvPr id="3" name="Picture 2" descr="FieldLines.png">
            <a:extLst>
              <a:ext uri="{FF2B5EF4-FFF2-40B4-BE49-F238E27FC236}">
                <a16:creationId xmlns:a16="http://schemas.microsoft.com/office/drawing/2014/main" id="{822E0E2C-9027-4093-BAD7-60D18386EA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363" y="1339850"/>
            <a:ext cx="15748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6">
            <a:extLst>
              <a:ext uri="{FF2B5EF4-FFF2-40B4-BE49-F238E27FC236}">
                <a16:creationId xmlns:a16="http://schemas.microsoft.com/office/drawing/2014/main" id="{66BE08B1-BD4F-48B8-9A57-72BE897E0C0A}"/>
              </a:ext>
            </a:extLst>
          </p:cNvPr>
          <p:cNvSpPr txBox="1">
            <a:spLocks noChangeArrowheads="1"/>
          </p:cNvSpPr>
          <p:nvPr/>
        </p:nvSpPr>
        <p:spPr bwMode="auto">
          <a:xfrm>
            <a:off x="360363" y="788988"/>
            <a:ext cx="8337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charges are close to each other, their fields </a:t>
            </a:r>
            <a:r>
              <a:rPr lang="en-GB" altLang="en-US" b="1">
                <a:solidFill>
                  <a:srgbClr val="286DA6"/>
                </a:solidFill>
              </a:rPr>
              <a:t>interfere</a:t>
            </a:r>
            <a:r>
              <a:rPr lang="en-GB" altLang="en-US"/>
              <a:t>.</a:t>
            </a:r>
          </a:p>
        </p:txBody>
      </p:sp>
      <p:sp>
        <p:nvSpPr>
          <p:cNvPr id="16391" name="TextBox 7">
            <a:extLst>
              <a:ext uri="{FF2B5EF4-FFF2-40B4-BE49-F238E27FC236}">
                <a16:creationId xmlns:a16="http://schemas.microsoft.com/office/drawing/2014/main" id="{28E80A92-A40D-462A-904A-63FA83676AA9}"/>
              </a:ext>
            </a:extLst>
          </p:cNvPr>
          <p:cNvSpPr txBox="1">
            <a:spLocks noChangeArrowheads="1"/>
          </p:cNvSpPr>
          <p:nvPr/>
        </p:nvSpPr>
        <p:spPr bwMode="auto">
          <a:xfrm>
            <a:off x="360363" y="2997200"/>
            <a:ext cx="83899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two particles with the same charge are next to each other, there are no field lines between the particles.</a:t>
            </a:r>
          </a:p>
        </p:txBody>
      </p:sp>
      <p:pic>
        <p:nvPicPr>
          <p:cNvPr id="9" name="Picture 8" descr="FieldLines.png">
            <a:extLst>
              <a:ext uri="{FF2B5EF4-FFF2-40B4-BE49-F238E27FC236}">
                <a16:creationId xmlns:a16="http://schemas.microsoft.com/office/drawing/2014/main" id="{43C6C4A7-2FBF-430F-9C62-8DC71B30DFE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8125" y="1339850"/>
            <a:ext cx="157321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Electricfields_repel.png">
            <a:extLst>
              <a:ext uri="{FF2B5EF4-FFF2-40B4-BE49-F238E27FC236}">
                <a16:creationId xmlns:a16="http://schemas.microsoft.com/office/drawing/2014/main" id="{F541EA58-0FD9-4593-BC43-DCF6C27A320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3538" y="1304925"/>
            <a:ext cx="30734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B23E2442-B726-4134-B257-787149B9146E}"/>
              </a:ext>
            </a:extLst>
          </p:cNvPr>
          <p:cNvSpPr txBox="1">
            <a:spLocks noChangeArrowheads="1"/>
          </p:cNvSpPr>
          <p:nvPr/>
        </p:nvSpPr>
        <p:spPr bwMode="auto">
          <a:xfrm>
            <a:off x="2128838" y="1801813"/>
            <a:ext cx="454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3600" b="1">
                <a:solidFill>
                  <a:srgbClr val="286DA6"/>
                </a:solidFill>
              </a:rPr>
              <a:t>+</a:t>
            </a:r>
          </a:p>
        </p:txBody>
      </p:sp>
      <p:sp>
        <p:nvSpPr>
          <p:cNvPr id="48" name="Right Arrow 47">
            <a:extLst>
              <a:ext uri="{FF2B5EF4-FFF2-40B4-BE49-F238E27FC236}">
                <a16:creationId xmlns:a16="http://schemas.microsoft.com/office/drawing/2014/main" id="{4883AE5B-F54C-4247-818D-1EDA51CD4525}"/>
              </a:ext>
            </a:extLst>
          </p:cNvPr>
          <p:cNvSpPr>
            <a:spLocks noChangeArrowheads="1"/>
          </p:cNvSpPr>
          <p:nvPr/>
        </p:nvSpPr>
        <p:spPr bwMode="auto">
          <a:xfrm>
            <a:off x="4605338" y="1874838"/>
            <a:ext cx="585787" cy="500062"/>
          </a:xfrm>
          <a:prstGeom prst="rightArrow">
            <a:avLst>
              <a:gd name="adj1" fmla="val 50000"/>
              <a:gd name="adj2" fmla="val 50051"/>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49" name="Picture 48" descr="ElectricFields_particle_fields.png">
            <a:extLst>
              <a:ext uri="{FF2B5EF4-FFF2-40B4-BE49-F238E27FC236}">
                <a16:creationId xmlns:a16="http://schemas.microsoft.com/office/drawing/2014/main" id="{085BFE81-1CCC-4650-8898-4CE20A6F6E3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3375" y="5127625"/>
            <a:ext cx="3400425"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A8DB5BFD-A3F7-4797-AEEA-1E7856A71712}"/>
              </a:ext>
            </a:extLst>
          </p:cNvPr>
          <p:cNvSpPr>
            <a:spLocks noChangeArrowheads="1"/>
          </p:cNvSpPr>
          <p:nvPr/>
        </p:nvSpPr>
        <p:spPr bwMode="auto">
          <a:xfrm>
            <a:off x="360363" y="3905250"/>
            <a:ext cx="8172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several positive charges are lined up, then only straight field lines at right angles to the line of particles will be seen (except at the edges).</a:t>
            </a:r>
          </a:p>
        </p:txBody>
      </p:sp>
      <p:pic>
        <p:nvPicPr>
          <p:cNvPr id="13" name="Picture 19">
            <a:hlinkClick r:id="" action="ppaction://hlinkshowjump?jump=nextslide"/>
            <a:extLst>
              <a:ext uri="{FF2B5EF4-FFF2-40B4-BE49-F238E27FC236}">
                <a16:creationId xmlns:a16="http://schemas.microsoft.com/office/drawing/2014/main" id="{4F96698D-C3AC-4248-A946-966CD96D1B8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6B9749A2-CBCE-4AC6-81FF-4F19BF57956E}"/>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9">
            <a:extLst>
              <a:ext uri="{FF2B5EF4-FFF2-40B4-BE49-F238E27FC236}">
                <a16:creationId xmlns:a16="http://schemas.microsoft.com/office/drawing/2014/main" id="{4B02AC19-0236-45B0-9AB4-91E18315B86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39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47" grpId="0"/>
      <p:bldP spid="48"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D6963FF-9A24-4E9E-A3B7-1FEDCA8D74ED}"/>
              </a:ext>
            </a:extLst>
          </p:cNvPr>
          <p:cNvSpPr>
            <a:spLocks noGrp="1"/>
          </p:cNvSpPr>
          <p:nvPr>
            <p:ph type="title"/>
          </p:nvPr>
        </p:nvSpPr>
        <p:spPr/>
        <p:txBody>
          <a:bodyPr/>
          <a:lstStyle/>
          <a:p>
            <a:r>
              <a:rPr lang="en-GB" altLang="en-US"/>
              <a:t>Charged surfaces</a:t>
            </a:r>
          </a:p>
        </p:txBody>
      </p:sp>
      <p:sp>
        <p:nvSpPr>
          <p:cNvPr id="24579" name="TextBox 23">
            <a:extLst>
              <a:ext uri="{FF2B5EF4-FFF2-40B4-BE49-F238E27FC236}">
                <a16:creationId xmlns:a16="http://schemas.microsoft.com/office/drawing/2014/main" id="{DFEE4C96-EBA9-4416-8810-161EDAA5DC8A}"/>
              </a:ext>
            </a:extLst>
          </p:cNvPr>
          <p:cNvSpPr txBox="1">
            <a:spLocks noChangeArrowheads="1"/>
          </p:cNvSpPr>
          <p:nvPr/>
        </p:nvSpPr>
        <p:spPr bwMode="auto">
          <a:xfrm>
            <a:off x="360363" y="788988"/>
            <a:ext cx="8229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positively-charged surface will only have field lines pointing outwards from the surface.</a:t>
            </a:r>
          </a:p>
        </p:txBody>
      </p:sp>
      <p:sp>
        <p:nvSpPr>
          <p:cNvPr id="20495" name="TextBox 401">
            <a:extLst>
              <a:ext uri="{FF2B5EF4-FFF2-40B4-BE49-F238E27FC236}">
                <a16:creationId xmlns:a16="http://schemas.microsoft.com/office/drawing/2014/main" id="{9FE183BA-059E-4E0C-94D1-5C58CAA5FDE1}"/>
              </a:ext>
            </a:extLst>
          </p:cNvPr>
          <p:cNvSpPr txBox="1">
            <a:spLocks noChangeArrowheads="1"/>
          </p:cNvSpPr>
          <p:nvPr/>
        </p:nvSpPr>
        <p:spPr bwMode="auto">
          <a:xfrm>
            <a:off x="360363" y="5883275"/>
            <a:ext cx="438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rgbClr val="286DA6"/>
                </a:solidFill>
              </a:rPr>
              <a:t>positively charged object</a:t>
            </a:r>
          </a:p>
        </p:txBody>
      </p:sp>
      <p:sp>
        <p:nvSpPr>
          <p:cNvPr id="20498" name="Rectangle 31">
            <a:extLst>
              <a:ext uri="{FF2B5EF4-FFF2-40B4-BE49-F238E27FC236}">
                <a16:creationId xmlns:a16="http://schemas.microsoft.com/office/drawing/2014/main" id="{75B4CDE8-DFB5-4C96-80CA-08A25823DA6A}"/>
              </a:ext>
            </a:extLst>
          </p:cNvPr>
          <p:cNvSpPr>
            <a:spLocks noChangeArrowheads="1"/>
          </p:cNvSpPr>
          <p:nvPr/>
        </p:nvSpPr>
        <p:spPr bwMode="auto">
          <a:xfrm>
            <a:off x="360363" y="2997200"/>
            <a:ext cx="8401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 the field lines of a charged object simply point outwards or inwards from the surface of the object. The direction of the field lines depends on the object’s charge.</a:t>
            </a:r>
          </a:p>
        </p:txBody>
      </p:sp>
      <p:pic>
        <p:nvPicPr>
          <p:cNvPr id="20508" name="Picture 41" descr="ElectricFields_surface_field.png">
            <a:extLst>
              <a:ext uri="{FF2B5EF4-FFF2-40B4-BE49-F238E27FC236}">
                <a16:creationId xmlns:a16="http://schemas.microsoft.com/office/drawing/2014/main" id="{B5F96817-8350-413B-9E33-C004607617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675" y="1685925"/>
            <a:ext cx="33496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40">
            <a:extLst>
              <a:ext uri="{FF2B5EF4-FFF2-40B4-BE49-F238E27FC236}">
                <a16:creationId xmlns:a16="http://schemas.microsoft.com/office/drawing/2014/main" id="{2F1B8E17-14A0-4053-8D8F-6B3977B7A7F2}"/>
              </a:ext>
            </a:extLst>
          </p:cNvPr>
          <p:cNvSpPr txBox="1">
            <a:spLocks noChangeArrowheads="1"/>
          </p:cNvSpPr>
          <p:nvPr/>
        </p:nvSpPr>
        <p:spPr bwMode="auto">
          <a:xfrm>
            <a:off x="4519613" y="5883275"/>
            <a:ext cx="4003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286DA6"/>
                </a:solidFill>
              </a:rPr>
              <a:t>negatively charged object</a:t>
            </a:r>
          </a:p>
        </p:txBody>
      </p:sp>
      <p:pic>
        <p:nvPicPr>
          <p:cNvPr id="31" name="Picture 30" descr="ElectricFields_cat_charged.png">
            <a:extLst>
              <a:ext uri="{FF2B5EF4-FFF2-40B4-BE49-F238E27FC236}">
                <a16:creationId xmlns:a16="http://schemas.microsoft.com/office/drawing/2014/main" id="{33CF9F0E-7454-4A1E-8384-478853DDB2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1788" y="4103688"/>
            <a:ext cx="433387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ElectricFields_balloon_charged.png">
            <a:extLst>
              <a:ext uri="{FF2B5EF4-FFF2-40B4-BE49-F238E27FC236}">
                <a16:creationId xmlns:a16="http://schemas.microsoft.com/office/drawing/2014/main" id="{103E3A43-E35A-4FF1-A018-4CEBF3D5503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72113" y="3997325"/>
            <a:ext cx="2324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BC059DB7-CECD-4C8A-B028-042E32B5819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E1A5B0F7-2D96-4A9E-9520-313E988E6F4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9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5" grpId="0"/>
      <p:bldP spid="2049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6AFA673-34FE-409F-96A2-FCB25828A009}"/>
              </a:ext>
            </a:extLst>
          </p:cNvPr>
          <p:cNvSpPr>
            <a:spLocks noChangeArrowheads="1"/>
          </p:cNvSpPr>
          <p:nvPr/>
        </p:nvSpPr>
        <p:spPr bwMode="auto">
          <a:xfrm>
            <a:off x="360363" y="776288"/>
            <a:ext cx="6573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Friction</a:t>
            </a:r>
            <a:r>
              <a:rPr lang="en-GB" altLang="en-US"/>
              <a:t> can be used to create a static charge.</a:t>
            </a:r>
            <a:endParaRPr lang="en-GB" altLang="en-US" sz="800"/>
          </a:p>
        </p:txBody>
      </p:sp>
      <p:sp>
        <p:nvSpPr>
          <p:cNvPr id="1128451" name="Rectangle 3">
            <a:extLst>
              <a:ext uri="{FF2B5EF4-FFF2-40B4-BE49-F238E27FC236}">
                <a16:creationId xmlns:a16="http://schemas.microsoft.com/office/drawing/2014/main" id="{986D8307-3EEA-40A3-98EE-6682CC51B7E4}"/>
              </a:ext>
            </a:extLst>
          </p:cNvPr>
          <p:cNvSpPr>
            <a:spLocks noChangeArrowheads="1"/>
          </p:cNvSpPr>
          <p:nvPr/>
        </p:nvSpPr>
        <p:spPr bwMode="auto">
          <a:xfrm>
            <a:off x="368300" y="5219700"/>
            <a:ext cx="38830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The insulator ends up with an overall negative charge.</a:t>
            </a:r>
          </a:p>
        </p:txBody>
      </p:sp>
      <p:sp>
        <p:nvSpPr>
          <p:cNvPr id="1128452" name="Rectangle 4">
            <a:extLst>
              <a:ext uri="{FF2B5EF4-FFF2-40B4-BE49-F238E27FC236}">
                <a16:creationId xmlns:a16="http://schemas.microsoft.com/office/drawing/2014/main" id="{E95E7ED4-827D-4855-868A-EC4EF4B8398F}"/>
              </a:ext>
            </a:extLst>
          </p:cNvPr>
          <p:cNvSpPr>
            <a:spLocks noChangeArrowheads="1"/>
          </p:cNvSpPr>
          <p:nvPr/>
        </p:nvSpPr>
        <p:spPr bwMode="auto">
          <a:xfrm>
            <a:off x="4994275" y="5219700"/>
            <a:ext cx="3819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The insulator ends up with an overall positive charge.</a:t>
            </a:r>
          </a:p>
        </p:txBody>
      </p:sp>
      <p:sp>
        <p:nvSpPr>
          <p:cNvPr id="27653" name="Rectangle 5">
            <a:extLst>
              <a:ext uri="{FF2B5EF4-FFF2-40B4-BE49-F238E27FC236}">
                <a16:creationId xmlns:a16="http://schemas.microsoft.com/office/drawing/2014/main" id="{D1CA3180-1925-4BF1-808A-1A0F43940E80}"/>
              </a:ext>
            </a:extLst>
          </p:cNvPr>
          <p:cNvSpPr>
            <a:spLocks noGrp="1" noChangeArrowheads="1"/>
          </p:cNvSpPr>
          <p:nvPr>
            <p:ph type="title"/>
          </p:nvPr>
        </p:nvSpPr>
        <p:spPr/>
        <p:txBody>
          <a:bodyPr/>
          <a:lstStyle/>
          <a:p>
            <a:r>
              <a:rPr lang="en-GB" altLang="en-US"/>
              <a:t>How can static charge be created?</a:t>
            </a:r>
          </a:p>
        </p:txBody>
      </p:sp>
      <p:sp>
        <p:nvSpPr>
          <p:cNvPr id="1128454" name="Rectangle 6">
            <a:extLst>
              <a:ext uri="{FF2B5EF4-FFF2-40B4-BE49-F238E27FC236}">
                <a16:creationId xmlns:a16="http://schemas.microsoft.com/office/drawing/2014/main" id="{F9BB0A97-8642-4956-AD21-988E5006D2E3}"/>
              </a:ext>
            </a:extLst>
          </p:cNvPr>
          <p:cNvSpPr>
            <a:spLocks noChangeArrowheads="1"/>
          </p:cNvSpPr>
          <p:nvPr/>
        </p:nvSpPr>
        <p:spPr bwMode="auto">
          <a:xfrm>
            <a:off x="355600" y="1285875"/>
            <a:ext cx="8297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If an insulator is rubbed with a cloth, it can become charged in one of two ways:</a:t>
            </a:r>
          </a:p>
        </p:txBody>
      </p:sp>
      <p:sp>
        <p:nvSpPr>
          <p:cNvPr id="1128456" name="Rectangle 8">
            <a:extLst>
              <a:ext uri="{FF2B5EF4-FFF2-40B4-BE49-F238E27FC236}">
                <a16:creationId xmlns:a16="http://schemas.microsoft.com/office/drawing/2014/main" id="{E2372CEF-2A2E-4580-AFD1-879C39A4D64C}"/>
              </a:ext>
            </a:extLst>
          </p:cNvPr>
          <p:cNvSpPr>
            <a:spLocks noChangeArrowheads="1"/>
          </p:cNvSpPr>
          <p:nvPr/>
        </p:nvSpPr>
        <p:spPr bwMode="auto">
          <a:xfrm>
            <a:off x="385763" y="2279650"/>
            <a:ext cx="3848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Electrons move from</a:t>
            </a:r>
          </a:p>
          <a:p>
            <a:pPr algn="ctr"/>
            <a:r>
              <a:rPr lang="en-GB" altLang="en-US"/>
              <a:t>the cloth to the insulator. </a:t>
            </a:r>
          </a:p>
        </p:txBody>
      </p:sp>
      <p:sp>
        <p:nvSpPr>
          <p:cNvPr id="1128457" name="AutoShape 9">
            <a:extLst>
              <a:ext uri="{FF2B5EF4-FFF2-40B4-BE49-F238E27FC236}">
                <a16:creationId xmlns:a16="http://schemas.microsoft.com/office/drawing/2014/main" id="{D8499A74-CFFB-4483-B8C1-788AA9EB0649}"/>
              </a:ext>
            </a:extLst>
          </p:cNvPr>
          <p:cNvSpPr>
            <a:spLocks noChangeArrowheads="1"/>
          </p:cNvSpPr>
          <p:nvPr/>
        </p:nvSpPr>
        <p:spPr bwMode="auto">
          <a:xfrm>
            <a:off x="390525" y="2251075"/>
            <a:ext cx="3836988" cy="3848100"/>
          </a:xfrm>
          <a:prstGeom prst="roundRect">
            <a:avLst>
              <a:gd name="adj" fmla="val 0"/>
            </a:avLst>
          </a:prstGeom>
          <a:noFill/>
          <a:ln w="38100">
            <a:solidFill>
              <a:srgbClr val="286DA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1128458" name="Picture 10" descr="PA6_gfx_rod_negative">
            <a:extLst>
              <a:ext uri="{FF2B5EF4-FFF2-40B4-BE49-F238E27FC236}">
                <a16:creationId xmlns:a16="http://schemas.microsoft.com/office/drawing/2014/main" id="{22E37AB5-C2EE-40DC-BF9B-8AAD9A98E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3" y="3098800"/>
            <a:ext cx="29337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460" name="Rectangle 12">
            <a:extLst>
              <a:ext uri="{FF2B5EF4-FFF2-40B4-BE49-F238E27FC236}">
                <a16:creationId xmlns:a16="http://schemas.microsoft.com/office/drawing/2014/main" id="{BDE42A49-3834-4878-80C1-8B905DE71175}"/>
              </a:ext>
            </a:extLst>
          </p:cNvPr>
          <p:cNvSpPr>
            <a:spLocks noChangeArrowheads="1"/>
          </p:cNvSpPr>
          <p:nvPr/>
        </p:nvSpPr>
        <p:spPr bwMode="auto">
          <a:xfrm>
            <a:off x="5010150" y="2279650"/>
            <a:ext cx="3787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Electrons move from </a:t>
            </a:r>
          </a:p>
          <a:p>
            <a:pPr algn="ctr"/>
            <a:r>
              <a:rPr lang="en-GB" altLang="en-US"/>
              <a:t>the insulator to the cloth.</a:t>
            </a:r>
          </a:p>
        </p:txBody>
      </p:sp>
      <p:sp>
        <p:nvSpPr>
          <p:cNvPr id="1128461" name="AutoShape 13">
            <a:extLst>
              <a:ext uri="{FF2B5EF4-FFF2-40B4-BE49-F238E27FC236}">
                <a16:creationId xmlns:a16="http://schemas.microsoft.com/office/drawing/2014/main" id="{A432A9FB-FC50-49BC-87E3-8B707D3098DC}"/>
              </a:ext>
            </a:extLst>
          </p:cNvPr>
          <p:cNvSpPr>
            <a:spLocks noChangeArrowheads="1"/>
          </p:cNvSpPr>
          <p:nvPr/>
        </p:nvSpPr>
        <p:spPr bwMode="auto">
          <a:xfrm>
            <a:off x="4984750" y="2251075"/>
            <a:ext cx="3836988" cy="3848100"/>
          </a:xfrm>
          <a:prstGeom prst="roundRect">
            <a:avLst>
              <a:gd name="adj" fmla="val 0"/>
            </a:avLst>
          </a:prstGeom>
          <a:noFill/>
          <a:ln w="38100">
            <a:solidFill>
              <a:srgbClr val="286DA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1128462" name="Picture 14" descr="PA6_gfx_rod_plus">
            <a:extLst>
              <a:ext uri="{FF2B5EF4-FFF2-40B4-BE49-F238E27FC236}">
                <a16:creationId xmlns:a16="http://schemas.microsoft.com/office/drawing/2014/main" id="{ADCA1D75-0CAC-4095-8266-314AA58E95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188" y="3098800"/>
            <a:ext cx="29337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463" name="Text Box 15">
            <a:extLst>
              <a:ext uri="{FF2B5EF4-FFF2-40B4-BE49-F238E27FC236}">
                <a16:creationId xmlns:a16="http://schemas.microsoft.com/office/drawing/2014/main" id="{6AC3A6BD-833D-4BAA-A4EA-A9DC8F2DBFBA}"/>
              </a:ext>
            </a:extLst>
          </p:cNvPr>
          <p:cNvSpPr txBox="1">
            <a:spLocks noChangeArrowheads="1"/>
          </p:cNvSpPr>
          <p:nvPr/>
        </p:nvSpPr>
        <p:spPr bwMode="auto">
          <a:xfrm>
            <a:off x="4235450" y="3946525"/>
            <a:ext cx="731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OR</a:t>
            </a:r>
          </a:p>
        </p:txBody>
      </p:sp>
      <p:pic>
        <p:nvPicPr>
          <p:cNvPr id="15" name="Picture 19">
            <a:hlinkClick r:id="" action="ppaction://hlinkshowjump?jump=nextslide"/>
            <a:extLst>
              <a:ext uri="{FF2B5EF4-FFF2-40B4-BE49-F238E27FC236}">
                <a16:creationId xmlns:a16="http://schemas.microsoft.com/office/drawing/2014/main" id="{480F2CCB-F6C9-4926-A887-DEFC8035F3E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84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84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84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84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84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8463"/>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12846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2846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128462"/>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284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451" grpId="0"/>
      <p:bldP spid="1128452" grpId="0"/>
      <p:bldP spid="1128454" grpId="0"/>
      <p:bldP spid="1128456" grpId="0"/>
      <p:bldP spid="1128457" grpId="0" animBg="1"/>
      <p:bldP spid="1128460" grpId="0"/>
      <p:bldP spid="1128461" grpId="0" animBg="1"/>
      <p:bldP spid="11284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5">
            <a:extLst>
              <a:ext uri="{FF2B5EF4-FFF2-40B4-BE49-F238E27FC236}">
                <a16:creationId xmlns:a16="http://schemas.microsoft.com/office/drawing/2014/main" id="{31495527-6FED-44B2-81E9-339FAB95D8F9}"/>
              </a:ext>
            </a:extLst>
          </p:cNvPr>
          <p:cNvSpPr>
            <a:spLocks noGrp="1" noChangeArrowheads="1"/>
          </p:cNvSpPr>
          <p:nvPr>
            <p:ph type="title"/>
          </p:nvPr>
        </p:nvSpPr>
        <p:spPr/>
        <p:txBody>
          <a:bodyPr/>
          <a:lstStyle/>
          <a:p>
            <a:r>
              <a:rPr lang="en-GB" altLang="en-US" dirty="0"/>
              <a:t>Charging materials</a:t>
            </a:r>
          </a:p>
        </p:txBody>
      </p:sp>
      <p:pic>
        <p:nvPicPr>
          <p:cNvPr id="7" name="Picture 6" descr="flash_icon">
            <a:extLst>
              <a:ext uri="{FF2B5EF4-FFF2-40B4-BE49-F238E27FC236}">
                <a16:creationId xmlns:a16="http://schemas.microsoft.com/office/drawing/2014/main" id="{9FD16669-AAFE-4A9D-BCFC-8F294541E1DD}"/>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AB857B12-AF96-40D9-9D42-2776343DC5CE}"/>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C2368DB7-7BD2-40E0-88E3-F8F6037A9B3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7B392173-2DD0-49BB-8BD7-8A3F4058497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61965"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63"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EB5B6889-EA38-4376-B0C3-3A5A2F53740D}"/>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14878</TotalTime>
  <Words>2576</Words>
  <Application>Microsoft Office PowerPoint</Application>
  <PresentationFormat>On-screen Show (4:3)</PresentationFormat>
  <Paragraphs>225</Paragraphs>
  <Slides>31</Slides>
  <Notes>31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Comic Sans MS</vt:lpstr>
      <vt:lpstr>Wingdings</vt:lpstr>
      <vt:lpstr>Arial</vt:lpstr>
      <vt:lpstr>Wingdings 2</vt:lpstr>
      <vt:lpstr>1_Default Design</vt:lpstr>
      <vt:lpstr>8_Default Design</vt:lpstr>
      <vt:lpstr>Static  Electricity</vt:lpstr>
      <vt:lpstr>Information</vt:lpstr>
      <vt:lpstr>What causes static electricity?</vt:lpstr>
      <vt:lpstr>Where does static charge come from?</vt:lpstr>
      <vt:lpstr>Charging up</vt:lpstr>
      <vt:lpstr>Adding fields</vt:lpstr>
      <vt:lpstr>Charged surfaces</vt:lpstr>
      <vt:lpstr>How can static charge be created?</vt:lpstr>
      <vt:lpstr>Charging materials</vt:lpstr>
      <vt:lpstr>Static charge – true or false?</vt:lpstr>
      <vt:lpstr>How can static charge be detected?</vt:lpstr>
      <vt:lpstr>What is a Van de Graaff generator?</vt:lpstr>
      <vt:lpstr>Van de Graaff generator</vt:lpstr>
      <vt:lpstr>Sparking</vt:lpstr>
      <vt:lpstr>Is lightning caused by electric charge?</vt:lpstr>
      <vt:lpstr>What did Benjamin Franklin do?</vt:lpstr>
      <vt:lpstr>Electric fields and static electricity</vt:lpstr>
      <vt:lpstr>What are the forces between charges?  </vt:lpstr>
      <vt:lpstr>How do opposite charges behave?</vt:lpstr>
      <vt:lpstr>Investigating pairs of charges</vt:lpstr>
      <vt:lpstr>Experimenting with static charge</vt:lpstr>
      <vt:lpstr>Designing an experiment</vt:lpstr>
      <vt:lpstr>How can static electricity be used? </vt:lpstr>
      <vt:lpstr>How does a photocopier work?</vt:lpstr>
      <vt:lpstr>How does spray painting cars work?</vt:lpstr>
      <vt:lpstr>How does static charge reduce pollution?</vt:lpstr>
      <vt:lpstr>How does a defibrillator work?</vt:lpstr>
      <vt:lpstr>What are the dangers of static electricity?</vt:lpstr>
      <vt:lpstr>Refueling aircraft</vt:lpstr>
      <vt:lpstr>Preventing electric shocks</vt:lpstr>
      <vt:lpstr>Grounding</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Static Electricity</dc:title>
  <dc:subject>Boardworks High School Physical Science</dc:subject>
  <dc:creator>Boardworks</dc:creator>
  <cp:lastModifiedBy>Tim Crilly</cp:lastModifiedBy>
  <cp:revision>573</cp:revision>
  <dcterms:created xsi:type="dcterms:W3CDTF">2003-10-06T13:07:42Z</dcterms:created>
  <dcterms:modified xsi:type="dcterms:W3CDTF">2019-01-31T15:31:43Z</dcterms:modified>
</cp:coreProperties>
</file>