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3.xml" ContentType="application/vnd.ms-office.activeX+xml"/>
  <Override PartName="/ppt/notesSlides/notesSlide11.xml" ContentType="application/vnd.openxmlformats-officedocument.presentationml.notesSlide+xml"/>
  <Override PartName="/ppt/activeX/activeX4.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5.xml" ContentType="application/vnd.ms-office.activeX+xml"/>
  <Override PartName="/ppt/notesSlides/notesSlide14.xml" ContentType="application/vnd.openxmlformats-officedocument.presentationml.notesSlide+xml"/>
  <Override PartName="/ppt/activeX/activeX6.xml" ContentType="application/vnd.ms-office.activeX+xml"/>
  <Override PartName="/ppt/notesSlides/notesSlide15.xml" ContentType="application/vnd.openxmlformats-officedocument.presentationml.notesSlide+xml"/>
  <Override PartName="/ppt/activeX/activeX7.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8.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9.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560" r:id="rId1"/>
    <p:sldMasterId id="2147485575" r:id="rId2"/>
  </p:sldMasterIdLst>
  <p:notesMasterIdLst>
    <p:notesMasterId r:id="rId24"/>
  </p:notesMasterIdLst>
  <p:handoutMasterIdLst>
    <p:handoutMasterId r:id="rId25"/>
  </p:handoutMasterIdLst>
  <p:sldIdLst>
    <p:sldId id="430" r:id="rId3"/>
    <p:sldId id="515" r:id="rId4"/>
    <p:sldId id="513" r:id="rId5"/>
    <p:sldId id="504" r:id="rId6"/>
    <p:sldId id="505" r:id="rId7"/>
    <p:sldId id="500" r:id="rId8"/>
    <p:sldId id="492" r:id="rId9"/>
    <p:sldId id="484" r:id="rId10"/>
    <p:sldId id="485" r:id="rId11"/>
    <p:sldId id="514" r:id="rId12"/>
    <p:sldId id="486" r:id="rId13"/>
    <p:sldId id="487" r:id="rId14"/>
    <p:sldId id="489" r:id="rId15"/>
    <p:sldId id="490" r:id="rId16"/>
    <p:sldId id="493" r:id="rId17"/>
    <p:sldId id="494" r:id="rId18"/>
    <p:sldId id="495" r:id="rId19"/>
    <p:sldId id="496" r:id="rId20"/>
    <p:sldId id="497" r:id="rId21"/>
    <p:sldId id="502" r:id="rId22"/>
    <p:sldId id="503" r:id="rId23"/>
  </p:sldIdLst>
  <p:sldSz cx="9144000" cy="6858000" type="screen4x3"/>
  <p:notesSz cx="6858000" cy="9296400"/>
  <p:embeddedFontLst>
    <p:embeddedFont>
      <p:font typeface="Wingdings 2" panose="05020102010507070707" pitchFamily="18" charset="2"/>
      <p:regular r:id="rId26"/>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0">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BEDAF0"/>
    <a:srgbClr val="CC0099"/>
    <a:srgbClr val="33CC33"/>
    <a:srgbClr val="009900"/>
    <a:srgbClr val="010066"/>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p:cViewPr>
        <p:scale>
          <a:sx n="85" d="100"/>
          <a:sy n="85" d="100"/>
        </p:scale>
        <p:origin x="618" y="150"/>
      </p:cViewPr>
      <p:guideLst>
        <p:guide orient="horz" pos="490"/>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4"/>
        <p:guide pos="215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ACAAEE6-B9E7-4431-893E-AFB961ACB7A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1CACA8A-DF80-4D72-9597-B82E8A94AC05}" type="slidenum">
              <a:rPr lang="en-GB" altLang="en-US"/>
              <a:pPr/>
              <a:t>‹#›</a:t>
            </a:fld>
            <a:endParaRPr lang="en-GB" altLang="en-US"/>
          </a:p>
        </p:txBody>
      </p:sp>
      <p:sp>
        <p:nvSpPr>
          <p:cNvPr id="5" name="Rectangle 7">
            <a:extLst>
              <a:ext uri="{FF2B5EF4-FFF2-40B4-BE49-F238E27FC236}">
                <a16:creationId xmlns:a16="http://schemas.microsoft.com/office/drawing/2014/main" id="{106D18EF-941D-4ED8-8EDA-1A4E1B58AD6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3E7B672B-4E16-4DDB-8E4B-3F0A0758D9C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232117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64AD38FC-C0E9-47EB-93DC-4688DC69610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DE8AA28-06F0-4B05-B6F8-9DC28BBD87D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9B5572E-5DBE-4DA6-AF0F-FEFA6E9DEB65}"/>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07984EC-6521-40EE-BE70-ECB94F734970}" type="slidenum">
              <a:rPr lang="en-US" altLang="en-US"/>
              <a:pPr/>
              <a:t>‹#›</a:t>
            </a:fld>
            <a:endParaRPr lang="en-US" altLang="en-US"/>
          </a:p>
        </p:txBody>
      </p:sp>
      <p:sp>
        <p:nvSpPr>
          <p:cNvPr id="7" name="Rectangle 9">
            <a:extLst>
              <a:ext uri="{FF2B5EF4-FFF2-40B4-BE49-F238E27FC236}">
                <a16:creationId xmlns:a16="http://schemas.microsoft.com/office/drawing/2014/main" id="{126C0220-FB3C-4D3F-A598-B107ACF89E2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D4CC3707-8844-4DF2-B7A6-71587F83355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62645120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3FF898C4-AD24-4E8F-BF32-A7F04DDE4AE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2AD8B1A-D8F2-48A7-BCBB-763256871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A97D9EC-2274-4A7E-BEC8-14FF44E6996E}"/>
              </a:ext>
            </a:extLst>
          </p:cNvPr>
          <p:cNvSpPr>
            <a:spLocks noGrp="1"/>
          </p:cNvSpPr>
          <p:nvPr>
            <p:ph type="sldNum" sz="quarter" idx="10"/>
          </p:nvPr>
        </p:nvSpPr>
        <p:spPr/>
        <p:txBody>
          <a:bodyPr/>
          <a:lstStyle/>
          <a:p>
            <a:fld id="{407984EC-6521-40EE-BE70-ECB94F73497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ABD7AAB3-EB9A-4C54-AF2E-2586876A6E0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9867F33-3885-41F5-8390-7AC05CA73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02B63E6-CA42-499C-ABA4-0E4FC535220B}"/>
              </a:ext>
            </a:extLst>
          </p:cNvPr>
          <p:cNvSpPr>
            <a:spLocks noGrp="1"/>
          </p:cNvSpPr>
          <p:nvPr>
            <p:ph type="sldNum" sz="quarter" idx="10"/>
          </p:nvPr>
        </p:nvSpPr>
        <p:spPr/>
        <p:txBody>
          <a:bodyPr/>
          <a:lstStyle/>
          <a:p>
            <a:fld id="{407984EC-6521-40EE-BE70-ECB94F73497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A27CBB34-D53D-4455-A9BA-C27D2095264D}"/>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E49D8FD2-454A-4C36-A4C6-4E6394FF5B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This animated graph could be used to introduce work on the current–voltage graphs for a bulb. While using this activity, it should be highlighted to students that a filament light bulb is a non-ohmic conductor.</a:t>
            </a:r>
          </a:p>
          <a:p>
            <a:r>
              <a:rPr lang="en-US" altLang="en-US" b="1" dirty="0">
                <a:latin typeface="Arial" panose="020B0604020202020204" pitchFamily="34" charset="0"/>
              </a:rPr>
              <a:t>Stage 3:</a:t>
            </a:r>
            <a:r>
              <a:rPr lang="en-US" altLang="en-US" dirty="0">
                <a:latin typeface="Arial" panose="020B0604020202020204" pitchFamily="34" charset="0"/>
              </a:rPr>
              <a:t>  If the voltage becomes too high, the filament will get too hot and melt. This will break the circuit, and the light will go out.</a:t>
            </a:r>
          </a:p>
        </p:txBody>
      </p:sp>
      <p:sp>
        <p:nvSpPr>
          <p:cNvPr id="2" name="Slide Number Placeholder 1">
            <a:extLst>
              <a:ext uri="{FF2B5EF4-FFF2-40B4-BE49-F238E27FC236}">
                <a16:creationId xmlns:a16="http://schemas.microsoft.com/office/drawing/2014/main" id="{7E0BCC80-DD76-4BAC-8234-7CD1287523FF}"/>
              </a:ext>
            </a:extLst>
          </p:cNvPr>
          <p:cNvSpPr>
            <a:spLocks noGrp="1"/>
          </p:cNvSpPr>
          <p:nvPr>
            <p:ph type="sldNum" sz="quarter" idx="10"/>
          </p:nvPr>
        </p:nvSpPr>
        <p:spPr/>
        <p:txBody>
          <a:bodyPr/>
          <a:lstStyle/>
          <a:p>
            <a:fld id="{407984EC-6521-40EE-BE70-ECB94F73497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160EC720-020E-4C8C-A471-8C51F98170F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4067FED-E9CF-4CB8-9689-718FD7979E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3C7192D-DF91-4BBE-879C-C299466448D8}"/>
              </a:ext>
            </a:extLst>
          </p:cNvPr>
          <p:cNvSpPr>
            <a:spLocks noGrp="1"/>
          </p:cNvSpPr>
          <p:nvPr>
            <p:ph type="sldNum" sz="quarter" idx="10"/>
          </p:nvPr>
        </p:nvSpPr>
        <p:spPr/>
        <p:txBody>
          <a:bodyPr/>
          <a:lstStyle/>
          <a:p>
            <a:fld id="{407984EC-6521-40EE-BE70-ECB94F73497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Image Placeholder 1">
            <a:extLst>
              <a:ext uri="{FF2B5EF4-FFF2-40B4-BE49-F238E27FC236}">
                <a16:creationId xmlns:a16="http://schemas.microsoft.com/office/drawing/2014/main" id="{4947FDD8-B3B5-483F-A8AE-1797BCB7415B}"/>
              </a:ext>
            </a:extLst>
          </p:cNvPr>
          <p:cNvSpPr>
            <a:spLocks noGrp="1" noRot="1" noChangeAspect="1" noTextEdit="1"/>
          </p:cNvSpPr>
          <p:nvPr>
            <p:ph type="sldImg"/>
          </p:nvPr>
        </p:nvSpPr>
        <p:spPr>
          <a:ln/>
        </p:spPr>
      </p:sp>
      <p:sp>
        <p:nvSpPr>
          <p:cNvPr id="54276" name="Notes Placeholder 2">
            <a:extLst>
              <a:ext uri="{FF2B5EF4-FFF2-40B4-BE49-F238E27FC236}">
                <a16:creationId xmlns:a16="http://schemas.microsoft.com/office/drawing/2014/main" id="{23D8CF31-8878-4074-A5ED-7AA69BDEF1B1}"/>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might be interested to know that diodes have a variety of uses, including logic gates and providing protection from back emf.</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Kevin H Knuth, shutterstock.com 2018</a:t>
            </a:r>
          </a:p>
        </p:txBody>
      </p:sp>
      <p:sp>
        <p:nvSpPr>
          <p:cNvPr id="2" name="Slide Number Placeholder 1">
            <a:extLst>
              <a:ext uri="{FF2B5EF4-FFF2-40B4-BE49-F238E27FC236}">
                <a16:creationId xmlns:a16="http://schemas.microsoft.com/office/drawing/2014/main" id="{CF8D399D-AA26-4A75-A89A-6A258C5383AC}"/>
              </a:ext>
            </a:extLst>
          </p:cNvPr>
          <p:cNvSpPr>
            <a:spLocks noGrp="1"/>
          </p:cNvSpPr>
          <p:nvPr>
            <p:ph type="sldNum" sz="quarter" idx="10"/>
          </p:nvPr>
        </p:nvSpPr>
        <p:spPr/>
        <p:txBody>
          <a:bodyPr/>
          <a:lstStyle/>
          <a:p>
            <a:fld id="{407984EC-6521-40EE-BE70-ECB94F73497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03A578CE-0203-47B3-968E-295853D29C89}"/>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E997F55E-2746-4B22-ACA8-258057734A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animated graph could be used to introduce work on the current</a:t>
            </a:r>
            <a:r>
              <a:rPr lang="en-GB" altLang="en-US" dirty="0">
                <a:latin typeface="Arial" panose="020B0604020202020204" pitchFamily="34" charset="0"/>
                <a:cs typeface="Arial" panose="020B0604020202020204" pitchFamily="34" charset="0"/>
              </a:rPr>
              <a:t>­–</a:t>
            </a:r>
            <a:r>
              <a:rPr lang="en-GB" altLang="en-US" dirty="0">
                <a:latin typeface="Arial" panose="020B0604020202020204" pitchFamily="34" charset="0"/>
              </a:rPr>
              <a:t>voltage graph for a diode. </a:t>
            </a:r>
          </a:p>
        </p:txBody>
      </p:sp>
      <p:sp>
        <p:nvSpPr>
          <p:cNvPr id="2" name="Slide Number Placeholder 1">
            <a:extLst>
              <a:ext uri="{FF2B5EF4-FFF2-40B4-BE49-F238E27FC236}">
                <a16:creationId xmlns:a16="http://schemas.microsoft.com/office/drawing/2014/main" id="{C9B7D896-CABF-482A-948C-1CF9DC13D1C7}"/>
              </a:ext>
            </a:extLst>
          </p:cNvPr>
          <p:cNvSpPr>
            <a:spLocks noGrp="1"/>
          </p:cNvSpPr>
          <p:nvPr>
            <p:ph type="sldNum" sz="quarter" idx="10"/>
          </p:nvPr>
        </p:nvSpPr>
        <p:spPr/>
        <p:txBody>
          <a:bodyPr/>
          <a:lstStyle/>
          <a:p>
            <a:fld id="{407984EC-6521-40EE-BE70-ECB94F73497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8A0812EE-EAA5-44A2-9FD3-C5F3A1A7497A}"/>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F8304D8A-CB99-45FD-BF47-9D28B9DB1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activity provides illustrated information about components that are specifically designed to resist current. It could be used as an introduction to the topic or for summary purposes.</a:t>
            </a:r>
          </a:p>
        </p:txBody>
      </p:sp>
      <p:sp>
        <p:nvSpPr>
          <p:cNvPr id="2" name="Slide Number Placeholder 1">
            <a:extLst>
              <a:ext uri="{FF2B5EF4-FFF2-40B4-BE49-F238E27FC236}">
                <a16:creationId xmlns:a16="http://schemas.microsoft.com/office/drawing/2014/main" id="{0FF794B4-0CC3-40FD-8903-8EEB4B36FC7F}"/>
              </a:ext>
            </a:extLst>
          </p:cNvPr>
          <p:cNvSpPr>
            <a:spLocks noGrp="1"/>
          </p:cNvSpPr>
          <p:nvPr>
            <p:ph type="sldNum" sz="quarter" idx="10"/>
          </p:nvPr>
        </p:nvSpPr>
        <p:spPr/>
        <p:txBody>
          <a:bodyPr/>
          <a:lstStyle/>
          <a:p>
            <a:fld id="{407984EC-6521-40EE-BE70-ECB94F73497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6966128A-5AB7-44D8-8958-E835C450FE97}"/>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09B33F60-B925-4D3A-919F-8A487EBC6B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matching activity could be used as a introductory exercise on resistors’ circuit symbols.</a:t>
            </a:r>
          </a:p>
        </p:txBody>
      </p:sp>
      <p:sp>
        <p:nvSpPr>
          <p:cNvPr id="2" name="Slide Number Placeholder 1">
            <a:extLst>
              <a:ext uri="{FF2B5EF4-FFF2-40B4-BE49-F238E27FC236}">
                <a16:creationId xmlns:a16="http://schemas.microsoft.com/office/drawing/2014/main" id="{6517A2DF-E188-4EBD-834B-277D81843F7D}"/>
              </a:ext>
            </a:extLst>
          </p:cNvPr>
          <p:cNvSpPr>
            <a:spLocks noGrp="1"/>
          </p:cNvSpPr>
          <p:nvPr>
            <p:ph type="sldNum" sz="quarter" idx="10"/>
          </p:nvPr>
        </p:nvSpPr>
        <p:spPr/>
        <p:txBody>
          <a:bodyPr/>
          <a:lstStyle/>
          <a:p>
            <a:fld id="{407984EC-6521-40EE-BE70-ECB94F73497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Image Placeholder 1">
            <a:extLst>
              <a:ext uri="{FF2B5EF4-FFF2-40B4-BE49-F238E27FC236}">
                <a16:creationId xmlns:a16="http://schemas.microsoft.com/office/drawing/2014/main" id="{6FB8817D-D26A-4FE7-8D8C-12D4A0124FFD}"/>
              </a:ext>
            </a:extLst>
          </p:cNvPr>
          <p:cNvSpPr>
            <a:spLocks noGrp="1" noRot="1" noChangeAspect="1" noTextEdit="1"/>
          </p:cNvSpPr>
          <p:nvPr>
            <p:ph type="sldImg"/>
          </p:nvPr>
        </p:nvSpPr>
        <p:spPr>
          <a:ln/>
        </p:spPr>
      </p:sp>
      <p:sp>
        <p:nvSpPr>
          <p:cNvPr id="59396" name="Notes Placeholder 2">
            <a:extLst>
              <a:ext uri="{FF2B5EF4-FFF2-40B4-BE49-F238E27FC236}">
                <a16:creationId xmlns:a16="http://schemas.microsoft.com/office/drawing/2014/main" id="{684F1DC4-36DF-4197-BB0A-6730863C06A3}"/>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2E00C4E-12A7-4098-81BC-01AE16164455}"/>
              </a:ext>
            </a:extLst>
          </p:cNvPr>
          <p:cNvSpPr>
            <a:spLocks noGrp="1"/>
          </p:cNvSpPr>
          <p:nvPr>
            <p:ph type="sldNum" sz="quarter" idx="10"/>
          </p:nvPr>
        </p:nvSpPr>
        <p:spPr/>
        <p:txBody>
          <a:bodyPr/>
          <a:lstStyle/>
          <a:p>
            <a:fld id="{407984EC-6521-40EE-BE70-ECB94F73497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Image Placeholder 1">
            <a:extLst>
              <a:ext uri="{FF2B5EF4-FFF2-40B4-BE49-F238E27FC236}">
                <a16:creationId xmlns:a16="http://schemas.microsoft.com/office/drawing/2014/main" id="{E05A551F-A8CE-4EB6-A722-7C25CB20236B}"/>
              </a:ext>
            </a:extLst>
          </p:cNvPr>
          <p:cNvSpPr>
            <a:spLocks noGrp="1" noRot="1" noChangeAspect="1" noTextEdit="1"/>
          </p:cNvSpPr>
          <p:nvPr>
            <p:ph type="sldImg"/>
          </p:nvPr>
        </p:nvSpPr>
        <p:spPr>
          <a:ln/>
        </p:spPr>
      </p:sp>
      <p:sp>
        <p:nvSpPr>
          <p:cNvPr id="60420" name="Notes Placeholder 2">
            <a:extLst>
              <a:ext uri="{FF2B5EF4-FFF2-40B4-BE49-F238E27FC236}">
                <a16:creationId xmlns:a16="http://schemas.microsoft.com/office/drawing/2014/main" id="{00822313-4B5E-4628-A2BC-11C6A8FB29E4}"/>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E643BD1-4E36-4DCC-A395-7E6C9DDE89B1}"/>
              </a:ext>
            </a:extLst>
          </p:cNvPr>
          <p:cNvSpPr>
            <a:spLocks noGrp="1"/>
          </p:cNvSpPr>
          <p:nvPr>
            <p:ph type="sldNum" sz="quarter" idx="10"/>
          </p:nvPr>
        </p:nvSpPr>
        <p:spPr/>
        <p:txBody>
          <a:bodyPr/>
          <a:lstStyle/>
          <a:p>
            <a:fld id="{407984EC-6521-40EE-BE70-ECB94F73497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0BDAE004-955D-45EE-84F5-A5CC80344774}"/>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028CFA00-E395-41B0-9D1C-AB39E4A1B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quiz could be used as a introductory exercise to work on resistors. Students could be given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green = true) to vote on the statements shown. To stretch students, they could be asked to explain their voting.</a:t>
            </a:r>
          </a:p>
        </p:txBody>
      </p:sp>
      <p:sp>
        <p:nvSpPr>
          <p:cNvPr id="2" name="Slide Number Placeholder 1">
            <a:extLst>
              <a:ext uri="{FF2B5EF4-FFF2-40B4-BE49-F238E27FC236}">
                <a16:creationId xmlns:a16="http://schemas.microsoft.com/office/drawing/2014/main" id="{A2B16237-D716-4262-88BF-7176C2CFC5C9}"/>
              </a:ext>
            </a:extLst>
          </p:cNvPr>
          <p:cNvSpPr>
            <a:spLocks noGrp="1"/>
          </p:cNvSpPr>
          <p:nvPr>
            <p:ph type="sldNum" sz="quarter" idx="10"/>
          </p:nvPr>
        </p:nvSpPr>
        <p:spPr/>
        <p:txBody>
          <a:bodyPr/>
          <a:lstStyle/>
          <a:p>
            <a:fld id="{407984EC-6521-40EE-BE70-ECB94F73497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39F9D95-6918-4DEB-A09A-DCF7CDE3296A}"/>
              </a:ext>
            </a:extLst>
          </p:cNvPr>
          <p:cNvSpPr>
            <a:spLocks noGrp="1"/>
          </p:cNvSpPr>
          <p:nvPr>
            <p:ph type="sldNum" sz="quarter" idx="10"/>
          </p:nvPr>
        </p:nvSpPr>
        <p:spPr/>
        <p:txBody>
          <a:bodyPr/>
          <a:lstStyle/>
          <a:p>
            <a:fld id="{407984EC-6521-40EE-BE70-ECB94F734970}" type="slidenum">
              <a:rPr lang="en-US" altLang="en-US" smtClean="0"/>
              <a:pPr/>
              <a:t>2</a:t>
            </a:fld>
            <a:endParaRPr lang="en-US" altLang="en-US"/>
          </a:p>
        </p:txBody>
      </p:sp>
    </p:spTree>
    <p:extLst>
      <p:ext uri="{BB962C8B-B14F-4D97-AF65-F5344CB8AC3E}">
        <p14:creationId xmlns:p14="http://schemas.microsoft.com/office/powerpoint/2010/main" val="426689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2285DFCA-64D5-4B69-9633-0C9574983F84}"/>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823266B9-C13D-4544-ACD5-B06B644819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9D107825-2D0E-4587-A5C7-0A6B206B3F85}"/>
              </a:ext>
            </a:extLst>
          </p:cNvPr>
          <p:cNvSpPr>
            <a:spLocks noGrp="1"/>
          </p:cNvSpPr>
          <p:nvPr>
            <p:ph type="sldNum" sz="quarter" idx="10"/>
          </p:nvPr>
        </p:nvSpPr>
        <p:spPr/>
        <p:txBody>
          <a:bodyPr/>
          <a:lstStyle/>
          <a:p>
            <a:fld id="{407984EC-6521-40EE-BE70-ECB94F734970}"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FBE5FA05-FF8E-4C25-80FB-FBD24AD15371}"/>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40F3CF3A-B29B-4B99-9C58-496F4B67F776}"/>
              </a:ext>
            </a:extLst>
          </p:cNvPr>
          <p:cNvSpPr>
            <a:spLocks noGrp="1" noChangeArrowheads="1"/>
          </p:cNvSpPr>
          <p:nvPr>
            <p:ph type="body" idx="1"/>
          </p:nvPr>
        </p:nvSpPr>
        <p:spPr>
          <a:ln/>
        </p:spPr>
        <p:txBody>
          <a:bodyPr>
            <a:normAutofit fontScale="77500" lnSpcReduction="20000"/>
          </a:bodyPr>
          <a:lstStyle/>
          <a:p>
            <a:pPr>
              <a:lnSpc>
                <a:spcPct val="120000"/>
              </a:lnSpc>
              <a:defRPr/>
            </a:pPr>
            <a:r>
              <a:rPr lang="en-GB" b="1" dirty="0"/>
              <a:t>Teacher notes</a:t>
            </a:r>
          </a:p>
          <a:p>
            <a:pPr>
              <a:lnSpc>
                <a:spcPct val="120000"/>
              </a:lnSpc>
              <a:defRPr/>
            </a:pPr>
            <a:r>
              <a:rPr lang="en-GB" dirty="0"/>
              <a:t>This virtual experiment can be used to investigate how resistance changes in a variety of components and also how voltage and current change.</a:t>
            </a:r>
          </a:p>
          <a:p>
            <a:pPr>
              <a:lnSpc>
                <a:spcPct val="120000"/>
              </a:lnSpc>
              <a:defRPr/>
            </a:pPr>
            <a:endParaRPr lang="en-GB" dirty="0"/>
          </a:p>
          <a:p>
            <a:pPr>
              <a:lnSpc>
                <a:spcPct val="120000"/>
              </a:lnSpc>
              <a:defRPr/>
            </a:pPr>
            <a:r>
              <a:rPr lang="en-GB" dirty="0"/>
              <a:t>It should be highlighted to students that the voltmeter is wired in parallel and the ammeter is wired in series.</a:t>
            </a:r>
          </a:p>
          <a:p>
            <a:pPr>
              <a:lnSpc>
                <a:spcPct val="120000"/>
              </a:lnSpc>
              <a:defRPr/>
            </a:pPr>
            <a:endParaRPr lang="en-GB" dirty="0"/>
          </a:p>
          <a:p>
            <a:pPr>
              <a:lnSpc>
                <a:spcPct val="120000"/>
              </a:lnSpc>
              <a:defRPr/>
            </a:pPr>
            <a:r>
              <a:rPr lang="en-GB" dirty="0"/>
              <a:t>Students could write down the readings on the ammeter and voltmeter and use these to plot I</a:t>
            </a:r>
            <a:r>
              <a:rPr lang="en-GB" dirty="0">
                <a:latin typeface="Arial"/>
                <a:cs typeface="Arial"/>
              </a:rPr>
              <a:t>­</a:t>
            </a:r>
            <a:r>
              <a:rPr lang="en-GB" dirty="0"/>
              <a:t>V graphs for each component. These graphs could then be compared with the graphs shown for each component in this presentation. </a:t>
            </a:r>
          </a:p>
          <a:p>
            <a:pPr>
              <a:lnSpc>
                <a:spcPct val="120000"/>
              </a:lnSpc>
              <a:defRPr/>
            </a:pPr>
            <a:endParaRPr lang="en-GB" dirty="0"/>
          </a:p>
          <a:p>
            <a:pPr>
              <a:lnSpc>
                <a:spcPct val="120000"/>
              </a:lnSpc>
              <a:defRPr/>
            </a:pPr>
            <a:r>
              <a:rPr lang="en-GB" dirty="0"/>
              <a:t>Please note, this virtual experiment is designed to demonstrate the principle of Ohm's Law and so has some simplified features:</a:t>
            </a:r>
          </a:p>
          <a:p>
            <a:pPr marL="108000" indent="-108000">
              <a:lnSpc>
                <a:spcPct val="120000"/>
              </a:lnSpc>
              <a:buFontTx/>
              <a:buChar char="•"/>
              <a:defRPr/>
            </a:pPr>
            <a:r>
              <a:rPr lang="en-GB" dirty="0"/>
              <a:t>A single cell has been used as the power source but more sophisticated apparatus would be needed if setting up this experiment in the laboratory.</a:t>
            </a:r>
          </a:p>
          <a:p>
            <a:pPr marL="108000" indent="-108000">
              <a:lnSpc>
                <a:spcPct val="120000"/>
              </a:lnSpc>
              <a:buFontTx/>
              <a:buChar char="•"/>
              <a:defRPr/>
            </a:pPr>
            <a:r>
              <a:rPr lang="en-GB" dirty="0"/>
              <a:t>The resistance values have been chosen to show the general </a:t>
            </a:r>
            <a:r>
              <a:rPr lang="en-GB" dirty="0" err="1"/>
              <a:t>behavior</a:t>
            </a:r>
            <a:r>
              <a:rPr lang="en-GB" dirty="0"/>
              <a:t> of each component so that comparisons can be made with other components. This is why an ordinary piece of copper wire has a measurable resistance.</a:t>
            </a:r>
          </a:p>
          <a:p>
            <a:pPr marL="0" indent="0">
              <a:lnSpc>
                <a:spcPct val="120000"/>
              </a:lnSpc>
              <a:buFontTx/>
              <a:buNone/>
              <a:defRPr/>
            </a:pPr>
            <a:endParaRPr lang="en-GB" dirty="0"/>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DF64F14F-1B95-4F0C-BF55-8CA98E9BD6D7}"/>
              </a:ext>
            </a:extLst>
          </p:cNvPr>
          <p:cNvSpPr>
            <a:spLocks noGrp="1"/>
          </p:cNvSpPr>
          <p:nvPr>
            <p:ph type="sldNum" sz="quarter" idx="10"/>
          </p:nvPr>
        </p:nvSpPr>
        <p:spPr/>
        <p:txBody>
          <a:bodyPr/>
          <a:lstStyle/>
          <a:p>
            <a:fld id="{407984EC-6521-40EE-BE70-ECB94F734970}"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786302B5-6B48-4962-8911-90E143A22244}"/>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19D5C19A-DFA2-402D-8699-EB1BDBFABC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Resistors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83D1931C-81CF-4B6A-BA79-25388B453A8E}"/>
              </a:ext>
            </a:extLst>
          </p:cNvPr>
          <p:cNvSpPr>
            <a:spLocks noGrp="1"/>
          </p:cNvSpPr>
          <p:nvPr>
            <p:ph type="sldNum" sz="quarter" idx="10"/>
          </p:nvPr>
        </p:nvSpPr>
        <p:spPr/>
        <p:txBody>
          <a:bodyPr/>
          <a:lstStyle/>
          <a:p>
            <a:fld id="{407984EC-6521-40EE-BE70-ECB94F73497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548A4B6E-65B5-41D9-BA0A-A09EB6801750}"/>
              </a:ext>
            </a:extLst>
          </p:cNvPr>
          <p:cNvSpPr>
            <a:spLocks noGrp="1" noRot="1" noChangeAspect="1" noChangeArrowheads="1" noTextEdit="1"/>
          </p:cNvSpPr>
          <p:nvPr>
            <p:ph type="sldImg"/>
          </p:nvPr>
        </p:nvSpPr>
        <p:spPr>
          <a:solidFill>
            <a:srgbClr val="FFFFFF"/>
          </a:solidFill>
          <a:ln/>
        </p:spPr>
      </p:sp>
      <p:sp>
        <p:nvSpPr>
          <p:cNvPr id="43013" name="Rectangle 3">
            <a:extLst>
              <a:ext uri="{FF2B5EF4-FFF2-40B4-BE49-F238E27FC236}">
                <a16:creationId xmlns:a16="http://schemas.microsoft.com/office/drawing/2014/main" id="{4A895FFE-CFCD-4F50-BF1E-CFFCBFCD42E4}"/>
              </a:ext>
            </a:extLst>
          </p:cNvPr>
          <p:cNvSpPr>
            <a:spLocks noGrp="1" noChangeArrowheads="1"/>
          </p:cNvSpPr>
          <p:nvPr>
            <p:ph type="body" idx="1"/>
          </p:nvPr>
        </p:nvSpPr>
        <p:spPr>
          <a:solidFill>
            <a:srgbClr val="FFFFFF"/>
          </a:solidFill>
          <a:ln/>
        </p:spPr>
        <p:txBody>
          <a:bodyPr/>
          <a:lstStyle/>
          <a:p>
            <a:pPr>
              <a:spcBef>
                <a:spcPts val="432"/>
              </a:spcBef>
              <a:defRPr/>
            </a:pPr>
            <a:r>
              <a:rPr lang="en-US" b="1" dirty="0"/>
              <a:t>Teacher notes</a:t>
            </a:r>
          </a:p>
          <a:p>
            <a:pPr>
              <a:spcBef>
                <a:spcPts val="432"/>
              </a:spcBef>
              <a:defRPr/>
            </a:pPr>
            <a:r>
              <a:rPr lang="en-US" dirty="0"/>
              <a:t>This animated graph could be used to introduce the topic of current–voltage graphs and Ohm’s law.</a:t>
            </a:r>
          </a:p>
          <a:p>
            <a:pPr>
              <a:spcBef>
                <a:spcPts val="432"/>
              </a:spcBef>
              <a:defRPr/>
            </a:pPr>
            <a:r>
              <a:rPr lang="en-US" dirty="0"/>
              <a:t>Suitable prompts include:</a:t>
            </a:r>
          </a:p>
          <a:p>
            <a:pPr>
              <a:spcBef>
                <a:spcPts val="432"/>
              </a:spcBef>
              <a:defRPr/>
            </a:pPr>
            <a:r>
              <a:rPr lang="en-US" b="1" dirty="0"/>
              <a:t>Stage 1:</a:t>
            </a:r>
            <a:r>
              <a:rPr lang="en-US" dirty="0"/>
              <a:t> What is the shape of the line?</a:t>
            </a:r>
            <a:endParaRPr lang="en-US" b="1" dirty="0"/>
          </a:p>
          <a:p>
            <a:pPr marL="648000" indent="-648000">
              <a:spcBef>
                <a:spcPts val="432"/>
              </a:spcBef>
              <a:defRPr/>
            </a:pPr>
            <a:r>
              <a:rPr lang="en-US" b="1" dirty="0"/>
              <a:t>Stage 2:</a:t>
            </a:r>
            <a:r>
              <a:rPr lang="en-US" dirty="0"/>
              <a:t> What will happen to the size of the current if voltage is multiplied by a factor of four?</a:t>
            </a:r>
          </a:p>
          <a:p>
            <a:pPr marL="648000" indent="-648000">
              <a:spcBef>
                <a:spcPts val="432"/>
              </a:spcBef>
              <a:defRPr/>
            </a:pPr>
            <a:r>
              <a:rPr lang="en-US" b="1" dirty="0"/>
              <a:t>Stage 3: </a:t>
            </a:r>
            <a:r>
              <a:rPr lang="en-US" dirty="0"/>
              <a:t>This stage introduces Ohm’s law, which states that voltage = current × resistance (V = I × R). Students could be asked to consider which factors control the size of the current.</a:t>
            </a:r>
          </a:p>
          <a:p>
            <a:pPr marL="648000" indent="-648000">
              <a:spcBef>
                <a:spcPts val="432"/>
              </a:spcBef>
              <a:defRPr/>
            </a:pPr>
            <a:endParaRPr lang="en-US" dirty="0"/>
          </a:p>
          <a:p>
            <a:pPr>
              <a:spcBef>
                <a:spcPts val="432"/>
              </a:spcBef>
              <a:defRPr/>
            </a:pPr>
            <a:r>
              <a:rPr lang="en-US" dirty="0"/>
              <a:t>Students may need reminding that “voltage” is often used interchangeably with “potential difference.”</a:t>
            </a:r>
          </a:p>
        </p:txBody>
      </p:sp>
      <p:sp>
        <p:nvSpPr>
          <p:cNvPr id="2" name="Slide Number Placeholder 1">
            <a:extLst>
              <a:ext uri="{FF2B5EF4-FFF2-40B4-BE49-F238E27FC236}">
                <a16:creationId xmlns:a16="http://schemas.microsoft.com/office/drawing/2014/main" id="{AD7647E1-2772-4FD4-92B8-1DC48B245A26}"/>
              </a:ext>
            </a:extLst>
          </p:cNvPr>
          <p:cNvSpPr>
            <a:spLocks noGrp="1"/>
          </p:cNvSpPr>
          <p:nvPr>
            <p:ph type="sldNum" sz="quarter" idx="10"/>
          </p:nvPr>
        </p:nvSpPr>
        <p:spPr/>
        <p:txBody>
          <a:bodyPr/>
          <a:lstStyle/>
          <a:p>
            <a:fld id="{407984EC-6521-40EE-BE70-ECB94F73497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14B849BC-C3A9-4357-9CAB-0393592ABFEF}"/>
              </a:ext>
            </a:extLst>
          </p:cNvPr>
          <p:cNvSpPr>
            <a:spLocks noGrp="1" noRot="1" noChangeAspect="1" noChangeArrowheads="1" noTextEdit="1"/>
          </p:cNvSpPr>
          <p:nvPr>
            <p:ph type="sldImg"/>
          </p:nvPr>
        </p:nvSpPr>
        <p:spPr>
          <a:solidFill>
            <a:srgbClr val="FFFFFF"/>
          </a:solidFill>
          <a:ln/>
        </p:spPr>
      </p:sp>
      <p:sp>
        <p:nvSpPr>
          <p:cNvPr id="44037" name="Rectangle 4">
            <a:extLst>
              <a:ext uri="{FF2B5EF4-FFF2-40B4-BE49-F238E27FC236}">
                <a16:creationId xmlns:a16="http://schemas.microsoft.com/office/drawing/2014/main" id="{EED06CD4-2C57-475D-80A5-B1B8D3E8B5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Only the gradient of a linear</a:t>
            </a:r>
            <a:r>
              <a:rPr lang="en-GB" altLang="en-US" b="1" dirty="0">
                <a:latin typeface="Arial" panose="020B0604020202020204" pitchFamily="34" charset="0"/>
              </a:rPr>
              <a:t> </a:t>
            </a:r>
            <a:r>
              <a:rPr lang="en-GB" altLang="en-US" dirty="0">
                <a:latin typeface="Arial" panose="020B0604020202020204" pitchFamily="34" charset="0"/>
              </a:rPr>
              <a:t>current–voltage graph gives the resistance. Not all materials have a straight line graph for their current–voltage graphs, and their resistance is not given by the gradient.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2B0C88D1-45C5-49BC-AC0B-F3850B4A665D}"/>
              </a:ext>
            </a:extLst>
          </p:cNvPr>
          <p:cNvSpPr>
            <a:spLocks noGrp="1"/>
          </p:cNvSpPr>
          <p:nvPr>
            <p:ph type="sldNum" sz="quarter" idx="10"/>
          </p:nvPr>
        </p:nvSpPr>
        <p:spPr/>
        <p:txBody>
          <a:bodyPr/>
          <a:lstStyle/>
          <a:p>
            <a:fld id="{407984EC-6521-40EE-BE70-ECB94F73497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24D3350D-7236-4B27-A882-247B5DFC7669}"/>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8F81E83D-53E3-4413-B54E-2D126D4E62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identifying activity could be used as a introductory or summary exercise on the current–voltage graphs.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p:txBody>
      </p:sp>
      <p:sp>
        <p:nvSpPr>
          <p:cNvPr id="2" name="Slide Number Placeholder 1">
            <a:extLst>
              <a:ext uri="{FF2B5EF4-FFF2-40B4-BE49-F238E27FC236}">
                <a16:creationId xmlns:a16="http://schemas.microsoft.com/office/drawing/2014/main" id="{1BA3F7B5-588D-416A-8524-3FE80E020D07}"/>
              </a:ext>
            </a:extLst>
          </p:cNvPr>
          <p:cNvSpPr>
            <a:spLocks noGrp="1"/>
          </p:cNvSpPr>
          <p:nvPr>
            <p:ph type="sldNum" sz="quarter" idx="10"/>
          </p:nvPr>
        </p:nvSpPr>
        <p:spPr/>
        <p:txBody>
          <a:bodyPr/>
          <a:lstStyle/>
          <a:p>
            <a:fld id="{407984EC-6521-40EE-BE70-ECB94F73497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B64F7799-8407-4BDC-844A-01CA7DD845C7}"/>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BE1F7AA4-D1DE-493F-B8FB-F00AF280AD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energy transfers, please refer to the </a:t>
            </a:r>
            <a:r>
              <a:rPr lang="en-GB" altLang="en-US" i="1" dirty="0">
                <a:latin typeface="Arial" panose="020B0604020202020204" pitchFamily="34" charset="0"/>
              </a:rPr>
              <a:t>Energy Transfers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9D1E918F-9AA6-4623-88C7-B27196402372}"/>
              </a:ext>
            </a:extLst>
          </p:cNvPr>
          <p:cNvSpPr>
            <a:spLocks noGrp="1"/>
          </p:cNvSpPr>
          <p:nvPr>
            <p:ph type="sldNum" sz="quarter" idx="10"/>
          </p:nvPr>
        </p:nvSpPr>
        <p:spPr/>
        <p:txBody>
          <a:bodyPr/>
          <a:lstStyle/>
          <a:p>
            <a:fld id="{407984EC-6521-40EE-BE70-ECB94F73497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FBAA48CA-5320-460F-8531-C51B06DB7DA7}"/>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443EF78C-CDAD-4EA1-9EB6-51D1FB543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a:spcBef>
                <a:spcPts val="432"/>
              </a:spcBef>
            </a:pPr>
            <a:endParaRPr lang="en-GB" altLang="en-US" b="1" dirty="0">
              <a:latin typeface="Arial" panose="020B0604020202020204" pitchFamily="34" charset="0"/>
            </a:endParaRPr>
          </a:p>
          <a:p>
            <a:pPr>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a:t>
            </a:r>
            <a:r>
              <a:rPr lang="en-GB" altLang="en-US" dirty="0">
                <a:latin typeface="Arial" panose="020B0604020202020204" pitchFamily="34" charset="0"/>
              </a:rPr>
              <a:t> photos.com 2018</a:t>
            </a:r>
          </a:p>
        </p:txBody>
      </p:sp>
      <p:sp>
        <p:nvSpPr>
          <p:cNvPr id="2" name="Slide Number Placeholder 1">
            <a:extLst>
              <a:ext uri="{FF2B5EF4-FFF2-40B4-BE49-F238E27FC236}">
                <a16:creationId xmlns:a16="http://schemas.microsoft.com/office/drawing/2014/main" id="{86BBD280-C619-4FA0-B0CF-F3A7BBF438F9}"/>
              </a:ext>
            </a:extLst>
          </p:cNvPr>
          <p:cNvSpPr>
            <a:spLocks noGrp="1"/>
          </p:cNvSpPr>
          <p:nvPr>
            <p:ph type="sldNum" sz="quarter" idx="10"/>
          </p:nvPr>
        </p:nvSpPr>
        <p:spPr/>
        <p:txBody>
          <a:bodyPr/>
          <a:lstStyle/>
          <a:p>
            <a:fld id="{407984EC-6521-40EE-BE70-ECB94F73497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1562CFE-466D-461B-9477-C0D95456B7D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527069A-A327-4F51-9A90-E9DF4D998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5A598EF-DBB4-4A51-90E5-0DF9BEA726E6}"/>
              </a:ext>
            </a:extLst>
          </p:cNvPr>
          <p:cNvSpPr>
            <a:spLocks noGrp="1"/>
          </p:cNvSpPr>
          <p:nvPr>
            <p:ph type="sldNum" sz="quarter" idx="10"/>
          </p:nvPr>
        </p:nvSpPr>
        <p:spPr/>
        <p:txBody>
          <a:bodyPr/>
          <a:lstStyle/>
          <a:p>
            <a:fld id="{407984EC-6521-40EE-BE70-ECB94F73497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40147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863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638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842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164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805920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31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33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92222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1627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1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373194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403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76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119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6761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6652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3127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183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2439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241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0379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020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8704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939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999701343"/>
      </p:ext>
    </p:extLst>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 id="2147485572" r:id="rId12"/>
    <p:sldLayoutId id="2147485573" r:id="rId13"/>
    <p:sldLayoutId id="214748557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1132416999"/>
      </p:ext>
    </p:extLst>
  </p:cSld>
  <p:clrMap bg1="lt1" tx1="dk1" bg2="lt2" tx2="dk2" accent1="accent1" accent2="accent2" accent3="accent3" accent4="accent4" accent5="accent5" accent6="accent6" hlink="hlink" folHlink="folHlink"/>
  <p:sldLayoutIdLst>
    <p:sldLayoutId id="2147485576" r:id="rId1"/>
    <p:sldLayoutId id="2147485577" r:id="rId2"/>
    <p:sldLayoutId id="2147485578" r:id="rId3"/>
    <p:sldLayoutId id="2147485579" r:id="rId4"/>
    <p:sldLayoutId id="2147485580" r:id="rId5"/>
    <p:sldLayoutId id="2147485581" r:id="rId6"/>
    <p:sldLayoutId id="2147485582" r:id="rId7"/>
    <p:sldLayoutId id="2147485583" r:id="rId8"/>
    <p:sldLayoutId id="2147485584" r:id="rId9"/>
    <p:sldLayoutId id="2147485585" r:id="rId10"/>
    <p:sldLayoutId id="2147485586" r:id="rId11"/>
    <p:sldLayoutId id="214748558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1.xml"/><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4.jp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4.xml"/><Relationship Id="rId9" Type="http://schemas.openxmlformats.org/officeDocument/2006/relationships/image" Target="../media/image11.wmf"/></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5.xml"/><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6.xml"/><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9.xml"/><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37.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1.wmf"/><Relationship Id="rId4" Type="http://schemas.openxmlformats.org/officeDocument/2006/relationships/notesSlide" Target="../notesSlides/notesSlide21.xml"/><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notesSlide" Target="../notesSlides/notesSlide6.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348FA0F2-7299-4B63-B8A2-FFD09316FD8B}"/>
              </a:ext>
            </a:extLst>
          </p:cNvPr>
          <p:cNvSpPr>
            <a:spLocks noGrp="1"/>
          </p:cNvSpPr>
          <p:nvPr>
            <p:ph type="title"/>
          </p:nvPr>
        </p:nvSpPr>
        <p:spPr/>
        <p:txBody>
          <a:bodyPr/>
          <a:lstStyle/>
          <a:p>
            <a:r>
              <a:rPr lang="en-GB" altLang="en-US" dirty="0"/>
              <a:t>Resistors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4635E42C-6DEE-456D-B743-2B247362F107}"/>
              </a:ext>
            </a:extLst>
          </p:cNvPr>
          <p:cNvSpPr>
            <a:spLocks noGrp="1" noChangeArrowheads="1"/>
          </p:cNvSpPr>
          <p:nvPr>
            <p:ph type="title"/>
          </p:nvPr>
        </p:nvSpPr>
        <p:spPr/>
        <p:txBody>
          <a:bodyPr/>
          <a:lstStyle/>
          <a:p>
            <a:r>
              <a:rPr lang="en-GB" altLang="en-US"/>
              <a:t>Non-ohmic conductors</a:t>
            </a:r>
          </a:p>
        </p:txBody>
      </p:sp>
      <p:sp>
        <p:nvSpPr>
          <p:cNvPr id="29699" name="Text Box 5">
            <a:extLst>
              <a:ext uri="{FF2B5EF4-FFF2-40B4-BE49-F238E27FC236}">
                <a16:creationId xmlns:a16="http://schemas.microsoft.com/office/drawing/2014/main" id="{569A05B6-2FE5-49DF-864D-E6C13041C8FA}"/>
              </a:ext>
            </a:extLst>
          </p:cNvPr>
          <p:cNvSpPr txBox="1">
            <a:spLocks noChangeArrowheads="1"/>
          </p:cNvSpPr>
          <p:nvPr/>
        </p:nvSpPr>
        <p:spPr bwMode="auto">
          <a:xfrm>
            <a:off x="354013" y="773113"/>
            <a:ext cx="8631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resistance of some electrical components is not constant: it changes as the current through the component changes. These components are </a:t>
            </a:r>
            <a:r>
              <a:rPr lang="en-GB" altLang="en-US" b="1">
                <a:solidFill>
                  <a:srgbClr val="286DA6"/>
                </a:solidFill>
              </a:rPr>
              <a:t>non-ohmic conductors</a:t>
            </a:r>
            <a:r>
              <a:rPr lang="en-GB" altLang="en-US">
                <a:solidFill>
                  <a:srgbClr val="010066"/>
                </a:solidFill>
              </a:rPr>
              <a:t>.</a:t>
            </a:r>
          </a:p>
        </p:txBody>
      </p:sp>
      <p:sp>
        <p:nvSpPr>
          <p:cNvPr id="328715" name="Text Box 11">
            <a:extLst>
              <a:ext uri="{FF2B5EF4-FFF2-40B4-BE49-F238E27FC236}">
                <a16:creationId xmlns:a16="http://schemas.microsoft.com/office/drawing/2014/main" id="{A9CD3F1F-84D7-4AE3-B7BD-1412BD007E5C}"/>
              </a:ext>
            </a:extLst>
          </p:cNvPr>
          <p:cNvSpPr txBox="1">
            <a:spLocks noChangeArrowheads="1"/>
          </p:cNvSpPr>
          <p:nvPr/>
        </p:nvSpPr>
        <p:spPr bwMode="auto">
          <a:xfrm>
            <a:off x="354013" y="2071688"/>
            <a:ext cx="83264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Filament bulbs, diodes, thermistors and LDRs are examples of non-ohmic conductors.</a:t>
            </a:r>
          </a:p>
        </p:txBody>
      </p:sp>
      <p:sp>
        <p:nvSpPr>
          <p:cNvPr id="209930" name="Text Box 10">
            <a:extLst>
              <a:ext uri="{FF2B5EF4-FFF2-40B4-BE49-F238E27FC236}">
                <a16:creationId xmlns:a16="http://schemas.microsoft.com/office/drawing/2014/main" id="{A879B4C1-CE6E-4C1A-A839-AC66A6B1B573}"/>
              </a:ext>
            </a:extLst>
          </p:cNvPr>
          <p:cNvSpPr txBox="1">
            <a:spLocks noChangeArrowheads="1"/>
          </p:cNvSpPr>
          <p:nvPr/>
        </p:nvSpPr>
        <p:spPr bwMode="auto">
          <a:xfrm>
            <a:off x="358775" y="3017838"/>
            <a:ext cx="38512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For non-ohmic conductors, the relationship between current and potential difference is </a:t>
            </a:r>
            <a:r>
              <a:rPr lang="en-GB" altLang="en-US" b="1">
                <a:solidFill>
                  <a:srgbClr val="286DA6"/>
                </a:solidFill>
              </a:rPr>
              <a:t>non-linear</a:t>
            </a:r>
            <a:r>
              <a:rPr lang="en-GB" altLang="en-US"/>
              <a:t>. </a:t>
            </a:r>
            <a:br>
              <a:rPr lang="en-GB" altLang="en-US"/>
            </a:br>
            <a:r>
              <a:rPr lang="en-GB" altLang="en-US"/>
              <a:t>A graph of current against potential difference for a non-ohmic conductor is </a:t>
            </a:r>
            <a:br>
              <a:rPr lang="en-GB" altLang="en-US"/>
            </a:br>
            <a:r>
              <a:rPr lang="en-GB" altLang="en-US" b="1"/>
              <a:t>not</a:t>
            </a:r>
            <a:r>
              <a:rPr lang="en-GB" altLang="en-US"/>
              <a:t> a straight line.</a:t>
            </a:r>
          </a:p>
        </p:txBody>
      </p:sp>
      <p:pic>
        <p:nvPicPr>
          <p:cNvPr id="12" name="Picture 11" descr="graph_nonlinear.png">
            <a:extLst>
              <a:ext uri="{FF2B5EF4-FFF2-40B4-BE49-F238E27FC236}">
                <a16:creationId xmlns:a16="http://schemas.microsoft.com/office/drawing/2014/main" id="{DCB9FA82-FA7E-4C1E-9C8A-F0FAF0B8D6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3097213"/>
            <a:ext cx="394811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5">
            <a:extLst>
              <a:ext uri="{FF2B5EF4-FFF2-40B4-BE49-F238E27FC236}">
                <a16:creationId xmlns:a16="http://schemas.microsoft.com/office/drawing/2014/main" id="{DD88C558-D9AB-4142-B98D-93E0C770C2AE}"/>
              </a:ext>
            </a:extLst>
          </p:cNvPr>
          <p:cNvSpPr txBox="1">
            <a:spLocks noChangeArrowheads="1"/>
          </p:cNvSpPr>
          <p:nvPr/>
        </p:nvSpPr>
        <p:spPr bwMode="auto">
          <a:xfrm>
            <a:off x="5581650" y="579755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solidFill>
                  <a:srgbClr val="010066"/>
                </a:solidFill>
              </a:rPr>
              <a:t>voltage (V)</a:t>
            </a:r>
          </a:p>
        </p:txBody>
      </p:sp>
      <p:pic>
        <p:nvPicPr>
          <p:cNvPr id="10" name="Picture 9" descr="Resistors_5.1.png">
            <a:extLst>
              <a:ext uri="{FF2B5EF4-FFF2-40B4-BE49-F238E27FC236}">
                <a16:creationId xmlns:a16="http://schemas.microsoft.com/office/drawing/2014/main" id="{D9562480-57E1-46D5-B375-AC36BB2E39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3448050"/>
            <a:ext cx="5048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7F1FC7DF-754E-45C2-A7BD-981EFCB7B8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5" grpId="0"/>
      <p:bldP spid="20993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32">
            <a:extLst>
              <a:ext uri="{FF2B5EF4-FFF2-40B4-BE49-F238E27FC236}">
                <a16:creationId xmlns:a16="http://schemas.microsoft.com/office/drawing/2014/main" id="{15DA2DF5-5D1C-4597-9CE3-E51CCC103749}"/>
              </a:ext>
            </a:extLst>
          </p:cNvPr>
          <p:cNvSpPr>
            <a:spLocks noGrp="1" noChangeArrowheads="1"/>
          </p:cNvSpPr>
          <p:nvPr>
            <p:ph type="title"/>
          </p:nvPr>
        </p:nvSpPr>
        <p:spPr/>
        <p:txBody>
          <a:bodyPr/>
          <a:lstStyle/>
          <a:p>
            <a:pPr eaLnBrk="1" hangingPunct="1"/>
            <a:r>
              <a:rPr lang="en-GB" altLang="en-US" dirty="0"/>
              <a:t>Current–voltage graph for a bulb</a:t>
            </a:r>
          </a:p>
        </p:txBody>
      </p:sp>
      <p:pic>
        <p:nvPicPr>
          <p:cNvPr id="7" name="Picture 19">
            <a:hlinkClick r:id="" action="ppaction://hlinkshowjump?jump=nextslide"/>
            <a:extLst>
              <a:ext uri="{FF2B5EF4-FFF2-40B4-BE49-F238E27FC236}">
                <a16:creationId xmlns:a16="http://schemas.microsoft.com/office/drawing/2014/main" id="{C077435C-1AAA-40A7-8932-6B15C47834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B1DE982-253E-4AAB-8E87-44985C3D80E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D39F79F-2996-4B30-97F3-00AEFCF528BC}"/>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30CFD93-ED77-4D9D-AE00-94D9854C6A2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249BFDA9-D564-4D64-8B64-B9EC83B52299}"/>
              </a:ext>
            </a:extLst>
          </p:cNvPr>
          <p:cNvSpPr>
            <a:spLocks noGrp="1" noChangeArrowheads="1"/>
          </p:cNvSpPr>
          <p:nvPr>
            <p:ph type="title"/>
          </p:nvPr>
        </p:nvSpPr>
        <p:spPr/>
        <p:txBody>
          <a:bodyPr/>
          <a:lstStyle/>
          <a:p>
            <a:r>
              <a:rPr lang="en-GB" altLang="en-US" sz="2700" dirty="0"/>
              <a:t>Advantages and disadvantages of heating</a:t>
            </a:r>
          </a:p>
        </p:txBody>
      </p:sp>
      <p:pic>
        <p:nvPicPr>
          <p:cNvPr id="6" name="Picture 19">
            <a:hlinkClick r:id="" action="ppaction://hlinkshowjump?jump=nextslide"/>
            <a:extLst>
              <a:ext uri="{FF2B5EF4-FFF2-40B4-BE49-F238E27FC236}">
                <a16:creationId xmlns:a16="http://schemas.microsoft.com/office/drawing/2014/main" id="{38583057-4E35-4B27-A8BA-9FBEC2E8C8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D2C7BBF-1BA9-4D90-8AA8-052BD197673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0FA1160-4EA6-4572-87DD-3FDAEBE8CC5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F7080F8-E711-405F-86B2-EAA0C39DF5CC}"/>
              </a:ext>
            </a:extLst>
          </p:cNvPr>
          <p:cNvSpPr>
            <a:spLocks noGrp="1" noChangeArrowheads="1"/>
          </p:cNvSpPr>
          <p:nvPr>
            <p:ph type="title"/>
          </p:nvPr>
        </p:nvSpPr>
        <p:spPr/>
        <p:txBody>
          <a:bodyPr/>
          <a:lstStyle/>
          <a:p>
            <a:r>
              <a:rPr lang="en-GB" altLang="en-US"/>
              <a:t>What is a diode?</a:t>
            </a:r>
          </a:p>
        </p:txBody>
      </p:sp>
      <p:sp>
        <p:nvSpPr>
          <p:cNvPr id="31747" name="TextBox 2">
            <a:extLst>
              <a:ext uri="{FF2B5EF4-FFF2-40B4-BE49-F238E27FC236}">
                <a16:creationId xmlns:a16="http://schemas.microsoft.com/office/drawing/2014/main" id="{C01BE2B0-ACBB-4A81-BAE3-100F38F2020E}"/>
              </a:ext>
            </a:extLst>
          </p:cNvPr>
          <p:cNvSpPr txBox="1">
            <a:spLocks noChangeArrowheads="1"/>
          </p:cNvSpPr>
          <p:nvPr/>
        </p:nvSpPr>
        <p:spPr bwMode="auto">
          <a:xfrm>
            <a:off x="358775" y="776288"/>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 </a:t>
            </a:r>
            <a:r>
              <a:rPr lang="en-GB" altLang="en-US" b="1">
                <a:solidFill>
                  <a:srgbClr val="286DA6"/>
                </a:solidFill>
              </a:rPr>
              <a:t>diode</a:t>
            </a:r>
            <a:r>
              <a:rPr lang="en-GB" altLang="en-US">
                <a:solidFill>
                  <a:srgbClr val="010066"/>
                </a:solidFill>
              </a:rPr>
              <a:t> is a component made from a semiconducting material such as silicon.</a:t>
            </a:r>
          </a:p>
        </p:txBody>
      </p:sp>
      <p:sp>
        <p:nvSpPr>
          <p:cNvPr id="215044" name="TextBox 4">
            <a:extLst>
              <a:ext uri="{FF2B5EF4-FFF2-40B4-BE49-F238E27FC236}">
                <a16:creationId xmlns:a16="http://schemas.microsoft.com/office/drawing/2014/main" id="{23A25568-074C-4916-932A-7EC945933C4F}"/>
              </a:ext>
            </a:extLst>
          </p:cNvPr>
          <p:cNvSpPr txBox="1">
            <a:spLocks noChangeArrowheads="1"/>
          </p:cNvSpPr>
          <p:nvPr/>
        </p:nvSpPr>
        <p:spPr bwMode="auto">
          <a:xfrm>
            <a:off x="358775" y="2044700"/>
            <a:ext cx="50942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Diodes have the unique property </a:t>
            </a:r>
            <a:br>
              <a:rPr lang="en-GB" altLang="en-US" dirty="0">
                <a:solidFill>
                  <a:srgbClr val="010066"/>
                </a:solidFill>
              </a:rPr>
            </a:br>
            <a:r>
              <a:rPr lang="en-GB" altLang="en-US" dirty="0">
                <a:solidFill>
                  <a:srgbClr val="010066"/>
                </a:solidFill>
              </a:rPr>
              <a:t>of only allowing current to pass through them in one direction. </a:t>
            </a:r>
            <a:br>
              <a:rPr lang="en-GB" altLang="en-US" dirty="0">
                <a:solidFill>
                  <a:srgbClr val="010066"/>
                </a:solidFill>
              </a:rPr>
            </a:br>
            <a:r>
              <a:rPr lang="en-GB" altLang="en-US" dirty="0">
                <a:solidFill>
                  <a:srgbClr val="010066"/>
                </a:solidFill>
              </a:rPr>
              <a:t>This is because it has a very high </a:t>
            </a:r>
            <a:r>
              <a:rPr lang="en-GB" altLang="en-US" b="1" dirty="0">
                <a:solidFill>
                  <a:srgbClr val="286DA6"/>
                </a:solidFill>
              </a:rPr>
              <a:t>resistance</a:t>
            </a:r>
            <a:r>
              <a:rPr lang="en-GB" altLang="en-US" dirty="0">
                <a:solidFill>
                  <a:srgbClr val="010066"/>
                </a:solidFill>
              </a:rPr>
              <a:t> in the reverse direction.</a:t>
            </a:r>
          </a:p>
        </p:txBody>
      </p:sp>
      <p:sp>
        <p:nvSpPr>
          <p:cNvPr id="215045" name="TextBox 6">
            <a:extLst>
              <a:ext uri="{FF2B5EF4-FFF2-40B4-BE49-F238E27FC236}">
                <a16:creationId xmlns:a16="http://schemas.microsoft.com/office/drawing/2014/main" id="{889AC3EC-A3F7-4196-A2DE-C13734CCAB3F}"/>
              </a:ext>
            </a:extLst>
          </p:cNvPr>
          <p:cNvSpPr txBox="1">
            <a:spLocks noChangeArrowheads="1"/>
          </p:cNvSpPr>
          <p:nvPr/>
        </p:nvSpPr>
        <p:spPr bwMode="auto">
          <a:xfrm>
            <a:off x="358775" y="5018088"/>
            <a:ext cx="5113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Some diodes emit light when they conduct electricity. These are called </a:t>
            </a:r>
            <a:r>
              <a:rPr lang="en-GB" altLang="en-US" b="1" dirty="0">
                <a:solidFill>
                  <a:srgbClr val="286DA6"/>
                </a:solidFill>
              </a:rPr>
              <a:t>Light Emitting Diodes </a:t>
            </a:r>
            <a:r>
              <a:rPr lang="en-GB" altLang="en-US" dirty="0">
                <a:solidFill>
                  <a:srgbClr val="010066"/>
                </a:solidFill>
              </a:rPr>
              <a:t>(LEDs).</a:t>
            </a:r>
          </a:p>
        </p:txBody>
      </p:sp>
      <p:pic>
        <p:nvPicPr>
          <p:cNvPr id="215046" name="Picture 6" descr="LEDs">
            <a:extLst>
              <a:ext uri="{FF2B5EF4-FFF2-40B4-BE49-F238E27FC236}">
                <a16:creationId xmlns:a16="http://schemas.microsoft.com/office/drawing/2014/main" id="{C8EBE060-783E-4B14-829E-D8D99BBA2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988" y="3681413"/>
            <a:ext cx="23415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7" name="Picture 7" descr="diodes_diode">
            <a:extLst>
              <a:ext uri="{FF2B5EF4-FFF2-40B4-BE49-F238E27FC236}">
                <a16:creationId xmlns:a16="http://schemas.microsoft.com/office/drawing/2014/main" id="{F3B235DD-22B8-4FE1-A6CF-49683DAA9A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648"/>
          <a:stretch/>
        </p:blipFill>
        <p:spPr bwMode="auto">
          <a:xfrm>
            <a:off x="5040313" y="619126"/>
            <a:ext cx="3671887" cy="12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8" name="Text Box 8">
            <a:extLst>
              <a:ext uri="{FF2B5EF4-FFF2-40B4-BE49-F238E27FC236}">
                <a16:creationId xmlns:a16="http://schemas.microsoft.com/office/drawing/2014/main" id="{B4D7DCCD-BED9-41F2-A478-4709D3BA8DA4}"/>
              </a:ext>
            </a:extLst>
          </p:cNvPr>
          <p:cNvSpPr txBox="1">
            <a:spLocks noChangeArrowheads="1"/>
          </p:cNvSpPr>
          <p:nvPr/>
        </p:nvSpPr>
        <p:spPr bwMode="auto">
          <a:xfrm>
            <a:off x="358775" y="4071938"/>
            <a:ext cx="4968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arrowhead on the symbol shows the direction of current flow.</a:t>
            </a:r>
          </a:p>
        </p:txBody>
      </p:sp>
      <p:sp>
        <p:nvSpPr>
          <p:cNvPr id="215050" name="Text Box 10">
            <a:extLst>
              <a:ext uri="{FF2B5EF4-FFF2-40B4-BE49-F238E27FC236}">
                <a16:creationId xmlns:a16="http://schemas.microsoft.com/office/drawing/2014/main" id="{46FD0122-727C-4054-BCBA-3DA60876B465}"/>
              </a:ext>
            </a:extLst>
          </p:cNvPr>
          <p:cNvSpPr txBox="1">
            <a:spLocks noChangeArrowheads="1"/>
          </p:cNvSpPr>
          <p:nvPr/>
        </p:nvSpPr>
        <p:spPr bwMode="auto">
          <a:xfrm>
            <a:off x="5508625" y="2876551"/>
            <a:ext cx="270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dirty="0">
                <a:solidFill>
                  <a:srgbClr val="010066"/>
                </a:solidFill>
              </a:rPr>
              <a:t>diode and its symbol</a:t>
            </a:r>
          </a:p>
        </p:txBody>
      </p:sp>
      <p:pic>
        <p:nvPicPr>
          <p:cNvPr id="215051" name="Picture 11">
            <a:extLst>
              <a:ext uri="{FF2B5EF4-FFF2-40B4-BE49-F238E27FC236}">
                <a16:creationId xmlns:a16="http://schemas.microsoft.com/office/drawing/2014/main" id="{EAA03AA3-A5CF-459F-88C8-3CC78F5C9D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00675" y="3667683"/>
            <a:ext cx="1260475" cy="10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86F91DCA-66B2-4EE2-BCC8-939FE5C66E8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C34DF816-53DA-4A45-9BA8-3C1308DFF833}"/>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3B4D9D0A-05C7-40CA-8DE2-0A8BA28C11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1988" y="1934967"/>
            <a:ext cx="2195159" cy="934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1505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4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04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504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504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505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p:bldP spid="215048" grpId="0"/>
      <p:bldP spid="2150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34632283-5827-4C27-AB05-1870888A4FB1}"/>
              </a:ext>
            </a:extLst>
          </p:cNvPr>
          <p:cNvSpPr>
            <a:spLocks noGrp="1" noChangeArrowheads="1"/>
          </p:cNvSpPr>
          <p:nvPr>
            <p:ph type="title"/>
          </p:nvPr>
        </p:nvSpPr>
        <p:spPr/>
        <p:txBody>
          <a:bodyPr/>
          <a:lstStyle/>
          <a:p>
            <a:pPr eaLnBrk="1" hangingPunct="1"/>
            <a:r>
              <a:rPr lang="en-GB" altLang="en-US" dirty="0"/>
              <a:t>Current–voltage graph for a diode</a:t>
            </a:r>
          </a:p>
        </p:txBody>
      </p:sp>
      <p:pic>
        <p:nvPicPr>
          <p:cNvPr id="7" name="Picture 19">
            <a:hlinkClick r:id="" action="ppaction://hlinkshowjump?jump=nextslide"/>
            <a:extLst>
              <a:ext uri="{FF2B5EF4-FFF2-40B4-BE49-F238E27FC236}">
                <a16:creationId xmlns:a16="http://schemas.microsoft.com/office/drawing/2014/main" id="{50B98D19-1EC4-488D-9D88-44283A2E1F0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2910B7DA-F3DE-4EA2-8E08-1DC81039381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0EE61E2-7574-40AA-9D0D-C4BB169595A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A0A9EDE-92EA-4BCF-A39A-C401B0D5478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FD7D288A-D41D-4A33-A214-812F52788F2E}"/>
              </a:ext>
            </a:extLst>
          </p:cNvPr>
          <p:cNvSpPr>
            <a:spLocks noGrp="1" noChangeArrowheads="1"/>
          </p:cNvSpPr>
          <p:nvPr>
            <p:ph type="title"/>
          </p:nvPr>
        </p:nvSpPr>
        <p:spPr/>
        <p:txBody>
          <a:bodyPr/>
          <a:lstStyle/>
          <a:p>
            <a:pPr eaLnBrk="1" hangingPunct="1"/>
            <a:r>
              <a:rPr lang="en-GB" altLang="en-US" dirty="0"/>
              <a:t>Uses of resistors</a:t>
            </a:r>
          </a:p>
        </p:txBody>
      </p:sp>
      <p:pic>
        <p:nvPicPr>
          <p:cNvPr id="7" name="Picture 19">
            <a:hlinkClick r:id="" action="ppaction://hlinkshowjump?jump=nextslide"/>
            <a:extLst>
              <a:ext uri="{FF2B5EF4-FFF2-40B4-BE49-F238E27FC236}">
                <a16:creationId xmlns:a16="http://schemas.microsoft.com/office/drawing/2014/main" id="{DED26A46-50E1-417D-8E61-FA3A13A2BC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F4F0C35-B391-415F-BAB6-E2157790BF9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B1DF7CF-AD67-4CEF-B798-B4BE06EC3296}"/>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8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3FCB8F9-4245-4684-8006-C421EA62DBA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a:extLst>
              <a:ext uri="{FF2B5EF4-FFF2-40B4-BE49-F238E27FC236}">
                <a16:creationId xmlns:a16="http://schemas.microsoft.com/office/drawing/2014/main" id="{A9F1FC66-5CCB-46B2-98CE-69C7EB4D7CF7}"/>
              </a:ext>
            </a:extLst>
          </p:cNvPr>
          <p:cNvSpPr>
            <a:spLocks noGrp="1" noChangeArrowheads="1"/>
          </p:cNvSpPr>
          <p:nvPr>
            <p:ph type="title"/>
          </p:nvPr>
        </p:nvSpPr>
        <p:spPr/>
        <p:txBody>
          <a:bodyPr/>
          <a:lstStyle/>
          <a:p>
            <a:r>
              <a:rPr lang="en-GB" altLang="en-US" dirty="0"/>
              <a:t>Resistor circuit diagram symbols</a:t>
            </a:r>
          </a:p>
        </p:txBody>
      </p:sp>
      <p:pic>
        <p:nvPicPr>
          <p:cNvPr id="7" name="Picture 19">
            <a:hlinkClick r:id="" action="ppaction://hlinkshowjump?jump=nextslide"/>
            <a:extLst>
              <a:ext uri="{FF2B5EF4-FFF2-40B4-BE49-F238E27FC236}">
                <a16:creationId xmlns:a16="http://schemas.microsoft.com/office/drawing/2014/main" id="{A6C691F3-3E2E-4E6C-A85B-94A1F555E5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E5E2DCC-7AB3-4DFA-9301-0C342CFA9D5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62342E5-C87B-4F44-B745-4C5F3B80416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C044D42-FBDD-4AC9-9582-6F99C13C3A4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axes">
            <a:extLst>
              <a:ext uri="{FF2B5EF4-FFF2-40B4-BE49-F238E27FC236}">
                <a16:creationId xmlns:a16="http://schemas.microsoft.com/office/drawing/2014/main" id="{35AFA265-51E8-4755-8A5D-F913DDC7C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88" r="6544"/>
          <a:stretch>
            <a:fillRect/>
          </a:stretch>
        </p:blipFill>
        <p:spPr bwMode="auto">
          <a:xfrm>
            <a:off x="468313" y="3500438"/>
            <a:ext cx="3598862"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8">
            <a:extLst>
              <a:ext uri="{FF2B5EF4-FFF2-40B4-BE49-F238E27FC236}">
                <a16:creationId xmlns:a16="http://schemas.microsoft.com/office/drawing/2014/main" id="{FF9F4FAC-58E0-4721-8EE4-03384D4D93FD}"/>
              </a:ext>
            </a:extLst>
          </p:cNvPr>
          <p:cNvSpPr txBox="1">
            <a:spLocks noChangeArrowheads="1"/>
          </p:cNvSpPr>
          <p:nvPr/>
        </p:nvSpPr>
        <p:spPr bwMode="auto">
          <a:xfrm>
            <a:off x="347663" y="776288"/>
            <a:ext cx="45005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40000"/>
              </a:spcBef>
            </a:pPr>
            <a:r>
              <a:rPr lang="en-GB" altLang="en-US"/>
              <a:t>The resistance of a </a:t>
            </a:r>
            <a:r>
              <a:rPr lang="en-GB" altLang="en-US" b="1">
                <a:solidFill>
                  <a:srgbClr val="286DA6"/>
                </a:solidFill>
              </a:rPr>
              <a:t>light dependent resistor</a:t>
            </a:r>
            <a:r>
              <a:rPr lang="en-GB" altLang="en-US">
                <a:solidFill>
                  <a:srgbClr val="286DA6"/>
                </a:solidFill>
              </a:rPr>
              <a:t> </a:t>
            </a:r>
            <a:r>
              <a:rPr lang="en-GB" altLang="en-US" b="1">
                <a:solidFill>
                  <a:srgbClr val="286DA6"/>
                </a:solidFill>
              </a:rPr>
              <a:t>(LDR)</a:t>
            </a:r>
            <a:r>
              <a:rPr lang="en-GB" altLang="en-US"/>
              <a:t> is not fixed. It is dependent on </a:t>
            </a:r>
            <a:br>
              <a:rPr lang="en-GB" altLang="en-US"/>
            </a:br>
            <a:r>
              <a:rPr lang="en-GB" altLang="en-US"/>
              <a:t>the intensity of incident light.</a:t>
            </a:r>
          </a:p>
        </p:txBody>
      </p:sp>
      <p:sp>
        <p:nvSpPr>
          <p:cNvPr id="9" name="Text Box 13">
            <a:extLst>
              <a:ext uri="{FF2B5EF4-FFF2-40B4-BE49-F238E27FC236}">
                <a16:creationId xmlns:a16="http://schemas.microsoft.com/office/drawing/2014/main" id="{F87BF013-02F9-45A2-9453-82F1C3E4BF0F}"/>
              </a:ext>
            </a:extLst>
          </p:cNvPr>
          <p:cNvSpPr txBox="1">
            <a:spLocks noChangeArrowheads="1"/>
          </p:cNvSpPr>
          <p:nvPr/>
        </p:nvSpPr>
        <p:spPr bwMode="auto">
          <a:xfrm>
            <a:off x="1481138" y="5892800"/>
            <a:ext cx="183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sz="2000" b="1"/>
              <a:t>light intensity</a:t>
            </a:r>
            <a:endParaRPr lang="en-US" altLang="en-US" sz="2000" b="1">
              <a:sym typeface="Symbol" panose="05050102010706020507" pitchFamily="18" charset="2"/>
            </a:endParaRPr>
          </a:p>
        </p:txBody>
      </p:sp>
      <p:sp>
        <p:nvSpPr>
          <p:cNvPr id="33797" name="Rectangle 6">
            <a:extLst>
              <a:ext uri="{FF2B5EF4-FFF2-40B4-BE49-F238E27FC236}">
                <a16:creationId xmlns:a16="http://schemas.microsoft.com/office/drawing/2014/main" id="{30C58CC7-9B1A-408E-A98F-379BAF5EC377}"/>
              </a:ext>
            </a:extLst>
          </p:cNvPr>
          <p:cNvSpPr>
            <a:spLocks noGrp="1" noChangeArrowheads="1"/>
          </p:cNvSpPr>
          <p:nvPr>
            <p:ph type="title"/>
          </p:nvPr>
        </p:nvSpPr>
        <p:spPr/>
        <p:txBody>
          <a:bodyPr/>
          <a:lstStyle/>
          <a:p>
            <a:r>
              <a:rPr lang="en-GB" altLang="en-US"/>
              <a:t>LDRs: light and resistance</a:t>
            </a:r>
          </a:p>
        </p:txBody>
      </p:sp>
      <p:sp>
        <p:nvSpPr>
          <p:cNvPr id="221192" name="Text Box 81">
            <a:extLst>
              <a:ext uri="{FF2B5EF4-FFF2-40B4-BE49-F238E27FC236}">
                <a16:creationId xmlns:a16="http://schemas.microsoft.com/office/drawing/2014/main" id="{FAB69D9D-F80E-4C44-8B19-72D99D575998}"/>
              </a:ext>
            </a:extLst>
          </p:cNvPr>
          <p:cNvSpPr txBox="1">
            <a:spLocks noChangeArrowheads="1"/>
          </p:cNvSpPr>
          <p:nvPr/>
        </p:nvSpPr>
        <p:spPr bwMode="auto">
          <a:xfrm>
            <a:off x="347663" y="2384425"/>
            <a:ext cx="3889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An LDR has a high resistance in the dark but a low resistance in the light. </a:t>
            </a:r>
            <a:endParaRPr lang="en-GB" altLang="en-US">
              <a:solidFill>
                <a:schemeClr val="tx1"/>
              </a:solidFill>
            </a:endParaRPr>
          </a:p>
        </p:txBody>
      </p:sp>
      <p:sp>
        <p:nvSpPr>
          <p:cNvPr id="221193" name="Text Box 9">
            <a:extLst>
              <a:ext uri="{FF2B5EF4-FFF2-40B4-BE49-F238E27FC236}">
                <a16:creationId xmlns:a16="http://schemas.microsoft.com/office/drawing/2014/main" id="{0A5D7EFE-BDF7-4808-A432-FB9ABFFC7812}"/>
              </a:ext>
            </a:extLst>
          </p:cNvPr>
          <p:cNvSpPr txBox="1">
            <a:spLocks noChangeArrowheads="1"/>
          </p:cNvSpPr>
          <p:nvPr/>
        </p:nvSpPr>
        <p:spPr bwMode="auto">
          <a:xfrm>
            <a:off x="4211638" y="4779963"/>
            <a:ext cx="49323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This means that LDRs can be used in </a:t>
            </a:r>
            <a:r>
              <a:rPr lang="en-GB" altLang="en-US" b="1">
                <a:solidFill>
                  <a:srgbClr val="286DA6"/>
                </a:solidFill>
              </a:rPr>
              <a:t>light sensing circuits</a:t>
            </a:r>
            <a:r>
              <a:rPr lang="en-GB" altLang="en-US"/>
              <a:t>, </a:t>
            </a:r>
            <a:br>
              <a:rPr lang="en-GB" altLang="en-US"/>
            </a:br>
            <a:r>
              <a:rPr lang="en-GB" altLang="en-US"/>
              <a:t>such as circuits that switch on lights when it gets dark.</a:t>
            </a:r>
            <a:endParaRPr lang="en-GB" altLang="en-US">
              <a:solidFill>
                <a:schemeClr val="tx1"/>
              </a:solidFill>
            </a:endParaRPr>
          </a:p>
        </p:txBody>
      </p:sp>
      <p:sp>
        <p:nvSpPr>
          <p:cNvPr id="221194" name="Text Box 10">
            <a:extLst>
              <a:ext uri="{FF2B5EF4-FFF2-40B4-BE49-F238E27FC236}">
                <a16:creationId xmlns:a16="http://schemas.microsoft.com/office/drawing/2014/main" id="{32CF442B-00ED-40EA-8B5F-29B9E20F62D8}"/>
              </a:ext>
            </a:extLst>
          </p:cNvPr>
          <p:cNvSpPr txBox="1">
            <a:spLocks noChangeArrowheads="1"/>
          </p:cNvSpPr>
          <p:nvPr/>
        </p:nvSpPr>
        <p:spPr bwMode="auto">
          <a:xfrm>
            <a:off x="4211638" y="3536950"/>
            <a:ext cx="4573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graph shows how the resistance of an LDR decreases as the light intensity increases.</a:t>
            </a:r>
          </a:p>
        </p:txBody>
      </p:sp>
      <p:pic>
        <p:nvPicPr>
          <p:cNvPr id="221195" name="Picture 11" descr="curve">
            <a:extLst>
              <a:ext uri="{FF2B5EF4-FFF2-40B4-BE49-F238E27FC236}">
                <a16:creationId xmlns:a16="http://schemas.microsoft.com/office/drawing/2014/main" id="{57163B18-6E77-4FCB-81CB-9A94C823E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3765550"/>
            <a:ext cx="31686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6" name="Picture 12">
            <a:extLst>
              <a:ext uri="{FF2B5EF4-FFF2-40B4-BE49-F238E27FC236}">
                <a16:creationId xmlns:a16="http://schemas.microsoft.com/office/drawing/2014/main" id="{DC0B2AC0-C7AC-42BD-B8D6-3BF6D1C401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96179" y="1334795"/>
            <a:ext cx="1908175" cy="90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7" name="Picture 13" descr="LDR">
            <a:extLst>
              <a:ext uri="{FF2B5EF4-FFF2-40B4-BE49-F238E27FC236}">
                <a16:creationId xmlns:a16="http://schemas.microsoft.com/office/drawing/2014/main" id="{19C3C41F-9378-40F7-90F7-9E881F131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42070"/>
          <a:stretch>
            <a:fillRect/>
          </a:stretch>
        </p:blipFill>
        <p:spPr bwMode="auto">
          <a:xfrm>
            <a:off x="6602767" y="800100"/>
            <a:ext cx="2306637"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8" name="Text Box 14">
            <a:extLst>
              <a:ext uri="{FF2B5EF4-FFF2-40B4-BE49-F238E27FC236}">
                <a16:creationId xmlns:a16="http://schemas.microsoft.com/office/drawing/2014/main" id="{066277F9-6120-4024-9C93-10AA670C3255}"/>
              </a:ext>
            </a:extLst>
          </p:cNvPr>
          <p:cNvSpPr txBox="1">
            <a:spLocks noChangeArrowheads="1"/>
          </p:cNvSpPr>
          <p:nvPr/>
        </p:nvSpPr>
        <p:spPr bwMode="auto">
          <a:xfrm>
            <a:off x="4840642" y="2359553"/>
            <a:ext cx="166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dirty="0">
                <a:solidFill>
                  <a:srgbClr val="010066"/>
                </a:solidFill>
              </a:rPr>
              <a:t>LDR symbol</a:t>
            </a:r>
          </a:p>
        </p:txBody>
      </p:sp>
      <p:pic>
        <p:nvPicPr>
          <p:cNvPr id="15" name="Picture 14" descr="Resistors_20.1.png">
            <a:extLst>
              <a:ext uri="{FF2B5EF4-FFF2-40B4-BE49-F238E27FC236}">
                <a16:creationId xmlns:a16="http://schemas.microsoft.com/office/drawing/2014/main" id="{AAAC09EA-7AFA-4CE6-BB17-52520E9528A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775" y="3660775"/>
            <a:ext cx="4381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hlinkClick r:id="" action="ppaction://hlinkshowjump?jump=nextslide"/>
            <a:extLst>
              <a:ext uri="{FF2B5EF4-FFF2-40B4-BE49-F238E27FC236}">
                <a16:creationId xmlns:a16="http://schemas.microsoft.com/office/drawing/2014/main" id="{58A1DB17-225D-4B7F-93FD-C717B9745B0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11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11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1195"/>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2119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119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1192" grpId="0"/>
      <p:bldP spid="221193" grpId="0"/>
      <p:bldP spid="221194" grpId="0"/>
      <p:bldP spid="2211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axes">
            <a:extLst>
              <a:ext uri="{FF2B5EF4-FFF2-40B4-BE49-F238E27FC236}">
                <a16:creationId xmlns:a16="http://schemas.microsoft.com/office/drawing/2014/main" id="{900B9F98-234C-470D-946C-B03EAD0CB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88" r="6544"/>
          <a:stretch>
            <a:fillRect/>
          </a:stretch>
        </p:blipFill>
        <p:spPr bwMode="auto">
          <a:xfrm>
            <a:off x="468313" y="3340100"/>
            <a:ext cx="359886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a:extLst>
              <a:ext uri="{FF2B5EF4-FFF2-40B4-BE49-F238E27FC236}">
                <a16:creationId xmlns:a16="http://schemas.microsoft.com/office/drawing/2014/main" id="{1DE49E39-5DCC-428A-B40C-75772274B9DA}"/>
              </a:ext>
            </a:extLst>
          </p:cNvPr>
          <p:cNvSpPr txBox="1">
            <a:spLocks noChangeArrowheads="1"/>
          </p:cNvSpPr>
          <p:nvPr/>
        </p:nvSpPr>
        <p:spPr bwMode="auto">
          <a:xfrm>
            <a:off x="347663" y="776288"/>
            <a:ext cx="3338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resistance of a </a:t>
            </a:r>
            <a:r>
              <a:rPr lang="en-GB" altLang="en-US" b="1">
                <a:solidFill>
                  <a:srgbClr val="286DA6"/>
                </a:solidFill>
              </a:rPr>
              <a:t>thermistor</a:t>
            </a:r>
            <a:r>
              <a:rPr lang="en-GB" altLang="en-US"/>
              <a:t> varies </a:t>
            </a:r>
            <a:br>
              <a:rPr lang="en-GB" altLang="en-US"/>
            </a:br>
            <a:r>
              <a:rPr lang="en-GB" altLang="en-US"/>
              <a:t>with temperature. </a:t>
            </a:r>
          </a:p>
        </p:txBody>
      </p:sp>
      <p:pic>
        <p:nvPicPr>
          <p:cNvPr id="20" name="Picture 30">
            <a:extLst>
              <a:ext uri="{FF2B5EF4-FFF2-40B4-BE49-F238E27FC236}">
                <a16:creationId xmlns:a16="http://schemas.microsoft.com/office/drawing/2014/main" id="{8E2F94F5-2686-4E82-BD4D-FC68D5B3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1000125"/>
            <a:ext cx="2160587"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a:extLst>
              <a:ext uri="{FF2B5EF4-FFF2-40B4-BE49-F238E27FC236}">
                <a16:creationId xmlns:a16="http://schemas.microsoft.com/office/drawing/2014/main" id="{69CB97F9-6615-4A9C-9293-9BDE2686A1D0}"/>
              </a:ext>
            </a:extLst>
          </p:cNvPr>
          <p:cNvSpPr>
            <a:spLocks noGrp="1" noChangeArrowheads="1"/>
          </p:cNvSpPr>
          <p:nvPr>
            <p:ph type="title"/>
          </p:nvPr>
        </p:nvSpPr>
        <p:spPr/>
        <p:txBody>
          <a:bodyPr/>
          <a:lstStyle/>
          <a:p>
            <a:r>
              <a:rPr lang="en-GB" altLang="en-US"/>
              <a:t>Thermistors: temperature and resistance</a:t>
            </a:r>
          </a:p>
        </p:txBody>
      </p:sp>
      <p:sp>
        <p:nvSpPr>
          <p:cNvPr id="223239" name="Text Box 7">
            <a:extLst>
              <a:ext uri="{FF2B5EF4-FFF2-40B4-BE49-F238E27FC236}">
                <a16:creationId xmlns:a16="http://schemas.microsoft.com/office/drawing/2014/main" id="{FD145C66-5DB2-461D-B371-2894A1BA6927}"/>
              </a:ext>
            </a:extLst>
          </p:cNvPr>
          <p:cNvSpPr txBox="1">
            <a:spLocks noChangeArrowheads="1"/>
          </p:cNvSpPr>
          <p:nvPr/>
        </p:nvSpPr>
        <p:spPr bwMode="auto">
          <a:xfrm>
            <a:off x="4222750" y="3227388"/>
            <a:ext cx="4284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This is unusual, as resistance normally increases with increasing temperature.</a:t>
            </a:r>
            <a:endParaRPr lang="en-GB" altLang="en-US" dirty="0">
              <a:solidFill>
                <a:schemeClr val="tx1"/>
              </a:solidFill>
            </a:endParaRPr>
          </a:p>
        </p:txBody>
      </p:sp>
      <p:sp>
        <p:nvSpPr>
          <p:cNvPr id="223240" name="Text Box 8">
            <a:extLst>
              <a:ext uri="{FF2B5EF4-FFF2-40B4-BE49-F238E27FC236}">
                <a16:creationId xmlns:a16="http://schemas.microsoft.com/office/drawing/2014/main" id="{BE2E2785-535C-443D-AC5E-10EDF1DC042C}"/>
              </a:ext>
            </a:extLst>
          </p:cNvPr>
          <p:cNvSpPr txBox="1">
            <a:spLocks noChangeArrowheads="1"/>
          </p:cNvSpPr>
          <p:nvPr/>
        </p:nvSpPr>
        <p:spPr bwMode="auto">
          <a:xfrm>
            <a:off x="4222750" y="4487863"/>
            <a:ext cx="4638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Thermistors are useful in the sensor circuits of a </a:t>
            </a:r>
            <a:r>
              <a:rPr lang="en-GB" altLang="en-US" b="1">
                <a:solidFill>
                  <a:srgbClr val="286DA6"/>
                </a:solidFill>
              </a:rPr>
              <a:t>thermostat</a:t>
            </a:r>
            <a:r>
              <a:rPr lang="en-GB" altLang="en-US"/>
              <a:t>, as their output varies with temperature fluctuations.</a:t>
            </a:r>
            <a:endParaRPr lang="en-GB" altLang="en-US">
              <a:solidFill>
                <a:schemeClr val="tx1"/>
              </a:solidFill>
            </a:endParaRPr>
          </a:p>
        </p:txBody>
      </p:sp>
      <p:sp>
        <p:nvSpPr>
          <p:cNvPr id="223241" name="Text Box 9">
            <a:extLst>
              <a:ext uri="{FF2B5EF4-FFF2-40B4-BE49-F238E27FC236}">
                <a16:creationId xmlns:a16="http://schemas.microsoft.com/office/drawing/2014/main" id="{A0291FF8-C98D-4043-A79B-24CDAC6666DF}"/>
              </a:ext>
            </a:extLst>
          </p:cNvPr>
          <p:cNvSpPr txBox="1">
            <a:spLocks noChangeArrowheads="1"/>
          </p:cNvSpPr>
          <p:nvPr/>
        </p:nvSpPr>
        <p:spPr bwMode="auto">
          <a:xfrm>
            <a:off x="352425" y="2024063"/>
            <a:ext cx="4186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Most thermistors have a high resistance when cold but a low resistance when hot. </a:t>
            </a:r>
            <a:endParaRPr lang="en-GB" altLang="en-US">
              <a:solidFill>
                <a:schemeClr val="tx1"/>
              </a:solidFill>
            </a:endParaRPr>
          </a:p>
        </p:txBody>
      </p:sp>
      <p:sp>
        <p:nvSpPr>
          <p:cNvPr id="9" name="Text Box 13">
            <a:extLst>
              <a:ext uri="{FF2B5EF4-FFF2-40B4-BE49-F238E27FC236}">
                <a16:creationId xmlns:a16="http://schemas.microsoft.com/office/drawing/2014/main" id="{D763C7D4-B2EE-4585-BF12-E12880DCBBA6}"/>
              </a:ext>
            </a:extLst>
          </p:cNvPr>
          <p:cNvSpPr txBox="1">
            <a:spLocks noChangeArrowheads="1"/>
          </p:cNvSpPr>
          <p:nvPr/>
        </p:nvSpPr>
        <p:spPr bwMode="auto">
          <a:xfrm>
            <a:off x="1295400" y="5661025"/>
            <a:ext cx="217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sz="2000" b="1"/>
              <a:t>temperature (</a:t>
            </a:r>
            <a:r>
              <a:rPr lang="en-US" altLang="en-US" sz="2000" b="1">
                <a:cs typeface="Arial" panose="020B0604020202020204" pitchFamily="34" charset="0"/>
              </a:rPr>
              <a:t>°C)</a:t>
            </a:r>
            <a:endParaRPr lang="en-US" altLang="en-US" sz="2000" b="1">
              <a:cs typeface="Arial" panose="020B0604020202020204" pitchFamily="34" charset="0"/>
              <a:sym typeface="Symbol" panose="05050102010706020507" pitchFamily="18" charset="2"/>
            </a:endParaRPr>
          </a:p>
        </p:txBody>
      </p:sp>
      <p:pic>
        <p:nvPicPr>
          <p:cNvPr id="223244" name="Picture 12" descr="curve">
            <a:extLst>
              <a:ext uri="{FF2B5EF4-FFF2-40B4-BE49-F238E27FC236}">
                <a16:creationId xmlns:a16="http://schemas.microsoft.com/office/drawing/2014/main" id="{55EC74B9-9F72-4984-A447-264B1A4FF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3605213"/>
            <a:ext cx="316865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5" name="Picture 20">
            <a:extLst>
              <a:ext uri="{FF2B5EF4-FFF2-40B4-BE49-F238E27FC236}">
                <a16:creationId xmlns:a16="http://schemas.microsoft.com/office/drawing/2014/main" id="{FC6C33A9-1C83-4FD8-A9A6-28B49AFD8B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484688" y="1148556"/>
            <a:ext cx="16573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7" name="Text Box 15">
            <a:extLst>
              <a:ext uri="{FF2B5EF4-FFF2-40B4-BE49-F238E27FC236}">
                <a16:creationId xmlns:a16="http://schemas.microsoft.com/office/drawing/2014/main" id="{9A842B79-3082-4B08-982B-B12C1DD0DF88}"/>
              </a:ext>
            </a:extLst>
          </p:cNvPr>
          <p:cNvSpPr txBox="1">
            <a:spLocks noChangeArrowheads="1"/>
          </p:cNvSpPr>
          <p:nvPr/>
        </p:nvSpPr>
        <p:spPr bwMode="auto">
          <a:xfrm>
            <a:off x="4556125" y="2135188"/>
            <a:ext cx="1508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a:solidFill>
                  <a:srgbClr val="010066"/>
                </a:solidFill>
              </a:rPr>
              <a:t>thermistor </a:t>
            </a:r>
          </a:p>
          <a:p>
            <a:pPr algn="ctr" eaLnBrk="1" hangingPunct="1"/>
            <a:r>
              <a:rPr lang="en-GB" altLang="en-US" sz="2000" b="1">
                <a:solidFill>
                  <a:srgbClr val="010066"/>
                </a:solidFill>
              </a:rPr>
              <a:t>symbol</a:t>
            </a:r>
          </a:p>
        </p:txBody>
      </p:sp>
      <p:pic>
        <p:nvPicPr>
          <p:cNvPr id="15" name="Picture 14" descr="Resistors_20.1.png">
            <a:extLst>
              <a:ext uri="{FF2B5EF4-FFF2-40B4-BE49-F238E27FC236}">
                <a16:creationId xmlns:a16="http://schemas.microsoft.com/office/drawing/2014/main" id="{6B9BB247-2D20-4766-A16A-83ABE1F6F2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775" y="3527425"/>
            <a:ext cx="4381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hlinkClick r:id="" action="ppaction://hlinkshowjump?jump=nextslide"/>
            <a:extLst>
              <a:ext uri="{FF2B5EF4-FFF2-40B4-BE49-F238E27FC236}">
                <a16:creationId xmlns:a16="http://schemas.microsoft.com/office/drawing/2014/main" id="{D051D7D7-03B0-47ED-BC8F-392A8176218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32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2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3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324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323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32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9" grpId="0"/>
      <p:bldP spid="223240" grpId="0"/>
      <p:bldP spid="223241" grpId="0"/>
      <p:bldP spid="9" grpId="0"/>
      <p:bldP spid="2232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41">
            <a:extLst>
              <a:ext uri="{FF2B5EF4-FFF2-40B4-BE49-F238E27FC236}">
                <a16:creationId xmlns:a16="http://schemas.microsoft.com/office/drawing/2014/main" id="{C9BD5E90-A6AC-4D3E-88A1-5E0A6088EC16}"/>
              </a:ext>
            </a:extLst>
          </p:cNvPr>
          <p:cNvSpPr>
            <a:spLocks noGrp="1" noChangeArrowheads="1"/>
          </p:cNvSpPr>
          <p:nvPr>
            <p:ph type="title"/>
          </p:nvPr>
        </p:nvSpPr>
        <p:spPr/>
        <p:txBody>
          <a:bodyPr/>
          <a:lstStyle/>
          <a:p>
            <a:pPr eaLnBrk="1" hangingPunct="1"/>
            <a:r>
              <a:rPr lang="en-GB" altLang="en-US" dirty="0"/>
              <a:t>Resistor quiz</a:t>
            </a:r>
          </a:p>
        </p:txBody>
      </p:sp>
      <p:pic>
        <p:nvPicPr>
          <p:cNvPr id="7" name="Picture 19">
            <a:hlinkClick r:id="" action="ppaction://hlinkshowjump?jump=nextslide"/>
            <a:extLst>
              <a:ext uri="{FF2B5EF4-FFF2-40B4-BE49-F238E27FC236}">
                <a16:creationId xmlns:a16="http://schemas.microsoft.com/office/drawing/2014/main" id="{9B67CFBD-3985-4DB2-A440-9356957AEE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F6C09077-1EBF-40ED-AC46-00054F406BD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8DACD10-04F7-4A79-BF3E-4869EB411951}"/>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2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80648AF-CE06-4ED6-BAB0-6B7FC1D9C50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12" name="AutoShape 60">
            <a:extLst>
              <a:ext uri="{FF2B5EF4-FFF2-40B4-BE49-F238E27FC236}">
                <a16:creationId xmlns:a16="http://schemas.microsoft.com/office/drawing/2014/main" id="{B19DDAC6-4174-473C-9FB2-127CDF21D736}"/>
              </a:ext>
            </a:extLst>
          </p:cNvPr>
          <p:cNvSpPr>
            <a:spLocks noChangeArrowheads="1"/>
          </p:cNvSpPr>
          <p:nvPr/>
        </p:nvSpPr>
        <p:spPr bwMode="auto">
          <a:xfrm>
            <a:off x="5537200" y="1268413"/>
            <a:ext cx="3106738" cy="687387"/>
          </a:xfrm>
          <a:prstGeom prst="roundRect">
            <a:avLst>
              <a:gd name="adj" fmla="val 0"/>
            </a:avLst>
          </a:prstGeom>
          <a:solidFill>
            <a:srgbClr val="286D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867" name="Rectangle 71">
            <a:extLst>
              <a:ext uri="{FF2B5EF4-FFF2-40B4-BE49-F238E27FC236}">
                <a16:creationId xmlns:a16="http://schemas.microsoft.com/office/drawing/2014/main" id="{FA809C61-7FDB-48F2-BBC0-418F5614A820}"/>
              </a:ext>
            </a:extLst>
          </p:cNvPr>
          <p:cNvSpPr>
            <a:spLocks noChangeArrowheads="1"/>
          </p:cNvSpPr>
          <p:nvPr/>
        </p:nvSpPr>
        <p:spPr bwMode="auto">
          <a:xfrm>
            <a:off x="855134" y="1282700"/>
            <a:ext cx="3874911" cy="2832100"/>
          </a:xfrm>
          <a:prstGeom prst="rect">
            <a:avLst/>
          </a:prstGeom>
          <a:noFill/>
          <a:ln w="38100">
            <a:solidFill>
              <a:srgbClr val="286DA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010066"/>
              </a:solidFill>
            </a:endParaRPr>
          </a:p>
        </p:txBody>
      </p:sp>
      <p:sp>
        <p:nvSpPr>
          <p:cNvPr id="36868" name="Text Box 3">
            <a:extLst>
              <a:ext uri="{FF2B5EF4-FFF2-40B4-BE49-F238E27FC236}">
                <a16:creationId xmlns:a16="http://schemas.microsoft.com/office/drawing/2014/main" id="{0138026F-D24B-4115-AD32-DF65DE0BA4AD}"/>
              </a:ext>
            </a:extLst>
          </p:cNvPr>
          <p:cNvSpPr txBox="1">
            <a:spLocks noChangeArrowheads="1"/>
          </p:cNvSpPr>
          <p:nvPr/>
        </p:nvSpPr>
        <p:spPr bwMode="auto">
          <a:xfrm>
            <a:off x="354013" y="773113"/>
            <a:ext cx="834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Set up this circuit with a resistor and a variable resistor.</a:t>
            </a:r>
          </a:p>
        </p:txBody>
      </p:sp>
      <p:sp>
        <p:nvSpPr>
          <p:cNvPr id="353284" name="Rectangle 4">
            <a:extLst>
              <a:ext uri="{FF2B5EF4-FFF2-40B4-BE49-F238E27FC236}">
                <a16:creationId xmlns:a16="http://schemas.microsoft.com/office/drawing/2014/main" id="{B7D7BD10-476D-4109-BAA8-733C8536A91F}"/>
              </a:ext>
            </a:extLst>
          </p:cNvPr>
          <p:cNvSpPr>
            <a:spLocks noChangeArrowheads="1"/>
          </p:cNvSpPr>
          <p:nvPr/>
        </p:nvSpPr>
        <p:spPr bwMode="auto">
          <a:xfrm>
            <a:off x="354013" y="4173538"/>
            <a:ext cx="5121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Slowly adjust the </a:t>
            </a:r>
            <a:r>
              <a:rPr lang="en-GB" altLang="en-US" b="1">
                <a:solidFill>
                  <a:srgbClr val="286DA6"/>
                </a:solidFill>
              </a:rPr>
              <a:t>variable resistor</a:t>
            </a:r>
            <a:r>
              <a:rPr lang="en-GB" altLang="en-US">
                <a:solidFill>
                  <a:srgbClr val="010066"/>
                </a:solidFill>
              </a:rPr>
              <a:t>, increasing the voltage by 0.5</a:t>
            </a:r>
            <a:r>
              <a:rPr lang="en-GB" altLang="en-US" sz="1000">
                <a:solidFill>
                  <a:srgbClr val="010066"/>
                </a:solidFill>
              </a:rPr>
              <a:t> </a:t>
            </a:r>
            <a:r>
              <a:rPr lang="en-GB" altLang="en-US">
                <a:solidFill>
                  <a:srgbClr val="010066"/>
                </a:solidFill>
              </a:rPr>
              <a:t>V at </a:t>
            </a:r>
            <a:br>
              <a:rPr lang="en-GB" altLang="en-US">
                <a:solidFill>
                  <a:srgbClr val="010066"/>
                </a:solidFill>
              </a:rPr>
            </a:br>
            <a:r>
              <a:rPr lang="en-GB" altLang="en-US">
                <a:solidFill>
                  <a:srgbClr val="010066"/>
                </a:solidFill>
              </a:rPr>
              <a:t>a time and record the current for each setting.</a:t>
            </a:r>
          </a:p>
        </p:txBody>
      </p:sp>
      <p:sp>
        <p:nvSpPr>
          <p:cNvPr id="353285" name="Text Box 5">
            <a:extLst>
              <a:ext uri="{FF2B5EF4-FFF2-40B4-BE49-F238E27FC236}">
                <a16:creationId xmlns:a16="http://schemas.microsoft.com/office/drawing/2014/main" id="{9E173B70-5564-4928-AE77-6B14CE35BAE8}"/>
              </a:ext>
            </a:extLst>
          </p:cNvPr>
          <p:cNvSpPr txBox="1">
            <a:spLocks noChangeArrowheads="1"/>
          </p:cNvSpPr>
          <p:nvPr/>
        </p:nvSpPr>
        <p:spPr bwMode="auto">
          <a:xfrm>
            <a:off x="354013" y="5768975"/>
            <a:ext cx="618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Plot a </a:t>
            </a:r>
            <a:r>
              <a:rPr lang="en-GB" altLang="en-US" b="1" dirty="0">
                <a:solidFill>
                  <a:srgbClr val="286DA6"/>
                </a:solidFill>
              </a:rPr>
              <a:t>current–voltage graph </a:t>
            </a:r>
            <a:r>
              <a:rPr lang="en-GB" altLang="en-US" dirty="0">
                <a:solidFill>
                  <a:srgbClr val="010066"/>
                </a:solidFill>
              </a:rPr>
              <a:t>of the results.</a:t>
            </a:r>
          </a:p>
        </p:txBody>
      </p:sp>
      <p:sp>
        <p:nvSpPr>
          <p:cNvPr id="36891" name="Rectangle 70">
            <a:extLst>
              <a:ext uri="{FF2B5EF4-FFF2-40B4-BE49-F238E27FC236}">
                <a16:creationId xmlns:a16="http://schemas.microsoft.com/office/drawing/2014/main" id="{A246422D-1100-482F-81D0-487C4C4A1203}"/>
              </a:ext>
            </a:extLst>
          </p:cNvPr>
          <p:cNvSpPr>
            <a:spLocks noGrp="1" noChangeArrowheads="1"/>
          </p:cNvSpPr>
          <p:nvPr>
            <p:ph type="title"/>
          </p:nvPr>
        </p:nvSpPr>
        <p:spPr/>
        <p:txBody>
          <a:bodyPr/>
          <a:lstStyle/>
          <a:p>
            <a:pPr eaLnBrk="1" hangingPunct="1"/>
            <a:r>
              <a:rPr lang="en-GB" altLang="en-US"/>
              <a:t>How can resistance be investigated?</a:t>
            </a:r>
          </a:p>
        </p:txBody>
      </p:sp>
      <p:sp>
        <p:nvSpPr>
          <p:cNvPr id="202782" name="Text Box 90">
            <a:extLst>
              <a:ext uri="{FF2B5EF4-FFF2-40B4-BE49-F238E27FC236}">
                <a16:creationId xmlns:a16="http://schemas.microsoft.com/office/drawing/2014/main" id="{F4453205-B4BA-47DF-B9FB-D3E9C61B2047}"/>
              </a:ext>
            </a:extLst>
          </p:cNvPr>
          <p:cNvSpPr txBox="1">
            <a:spLocks noChangeArrowheads="1"/>
          </p:cNvSpPr>
          <p:nvPr/>
        </p:nvSpPr>
        <p:spPr bwMode="auto">
          <a:xfrm>
            <a:off x="5654675" y="1260475"/>
            <a:ext cx="1317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spcBef>
                <a:spcPct val="50000"/>
              </a:spcBef>
            </a:pPr>
            <a:r>
              <a:rPr lang="en-GB" altLang="en-US" b="1">
                <a:solidFill>
                  <a:schemeClr val="bg1"/>
                </a:solidFill>
              </a:rPr>
              <a:t>voltage (V)</a:t>
            </a:r>
          </a:p>
        </p:txBody>
      </p:sp>
      <p:sp>
        <p:nvSpPr>
          <p:cNvPr id="202784" name="Line 94">
            <a:extLst>
              <a:ext uri="{FF2B5EF4-FFF2-40B4-BE49-F238E27FC236}">
                <a16:creationId xmlns:a16="http://schemas.microsoft.com/office/drawing/2014/main" id="{06345E47-A019-49AC-BFD0-EBDEA3D79FA4}"/>
              </a:ext>
            </a:extLst>
          </p:cNvPr>
          <p:cNvSpPr>
            <a:spLocks noChangeShapeType="1"/>
          </p:cNvSpPr>
          <p:nvPr/>
        </p:nvSpPr>
        <p:spPr bwMode="auto">
          <a:xfrm>
            <a:off x="5556250" y="1962150"/>
            <a:ext cx="3113088"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785" name="Text Box 72">
            <a:extLst>
              <a:ext uri="{FF2B5EF4-FFF2-40B4-BE49-F238E27FC236}">
                <a16:creationId xmlns:a16="http://schemas.microsoft.com/office/drawing/2014/main" id="{173AB763-9829-4A56-912A-AE83030159CC}"/>
              </a:ext>
            </a:extLst>
          </p:cNvPr>
          <p:cNvSpPr txBox="1">
            <a:spLocks noChangeArrowheads="1"/>
          </p:cNvSpPr>
          <p:nvPr/>
        </p:nvSpPr>
        <p:spPr bwMode="auto">
          <a:xfrm>
            <a:off x="7461250" y="1973263"/>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0.0</a:t>
            </a:r>
          </a:p>
        </p:txBody>
      </p:sp>
      <p:sp>
        <p:nvSpPr>
          <p:cNvPr id="202786" name="Text Box 73">
            <a:extLst>
              <a:ext uri="{FF2B5EF4-FFF2-40B4-BE49-F238E27FC236}">
                <a16:creationId xmlns:a16="http://schemas.microsoft.com/office/drawing/2014/main" id="{36903B0B-B7DB-4768-94CB-D0D3AF77BB45}"/>
              </a:ext>
            </a:extLst>
          </p:cNvPr>
          <p:cNvSpPr txBox="1">
            <a:spLocks noChangeArrowheads="1"/>
          </p:cNvSpPr>
          <p:nvPr/>
        </p:nvSpPr>
        <p:spPr bwMode="auto">
          <a:xfrm>
            <a:off x="7510463" y="2452688"/>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0.6</a:t>
            </a:r>
          </a:p>
        </p:txBody>
      </p:sp>
      <p:sp>
        <p:nvSpPr>
          <p:cNvPr id="202787" name="Text Box 74">
            <a:extLst>
              <a:ext uri="{FF2B5EF4-FFF2-40B4-BE49-F238E27FC236}">
                <a16:creationId xmlns:a16="http://schemas.microsoft.com/office/drawing/2014/main" id="{48595BC6-4525-4F02-9104-0617DE8FAA17}"/>
              </a:ext>
            </a:extLst>
          </p:cNvPr>
          <p:cNvSpPr txBox="1">
            <a:spLocks noChangeArrowheads="1"/>
          </p:cNvSpPr>
          <p:nvPr/>
        </p:nvSpPr>
        <p:spPr bwMode="auto">
          <a:xfrm>
            <a:off x="7515225" y="2933700"/>
            <a:ext cx="61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1.1</a:t>
            </a:r>
          </a:p>
        </p:txBody>
      </p:sp>
      <p:sp>
        <p:nvSpPr>
          <p:cNvPr id="202788" name="Text Box 75">
            <a:extLst>
              <a:ext uri="{FF2B5EF4-FFF2-40B4-BE49-F238E27FC236}">
                <a16:creationId xmlns:a16="http://schemas.microsoft.com/office/drawing/2014/main" id="{575E5484-017C-4CE2-B095-C6339622648F}"/>
              </a:ext>
            </a:extLst>
          </p:cNvPr>
          <p:cNvSpPr txBox="1">
            <a:spLocks noChangeArrowheads="1"/>
          </p:cNvSpPr>
          <p:nvPr/>
        </p:nvSpPr>
        <p:spPr bwMode="auto">
          <a:xfrm>
            <a:off x="7483475" y="3413125"/>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1.8</a:t>
            </a:r>
          </a:p>
        </p:txBody>
      </p:sp>
      <p:sp>
        <p:nvSpPr>
          <p:cNvPr id="202789" name="Text Box 76">
            <a:extLst>
              <a:ext uri="{FF2B5EF4-FFF2-40B4-BE49-F238E27FC236}">
                <a16:creationId xmlns:a16="http://schemas.microsoft.com/office/drawing/2014/main" id="{8413F27C-EEDF-41AD-A7FE-38560A8E0B80}"/>
              </a:ext>
            </a:extLst>
          </p:cNvPr>
          <p:cNvSpPr txBox="1">
            <a:spLocks noChangeArrowheads="1"/>
          </p:cNvSpPr>
          <p:nvPr/>
        </p:nvSpPr>
        <p:spPr bwMode="auto">
          <a:xfrm>
            <a:off x="7443788" y="38925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2.5</a:t>
            </a:r>
          </a:p>
        </p:txBody>
      </p:sp>
      <p:sp>
        <p:nvSpPr>
          <p:cNvPr id="202790" name="Text Box 77">
            <a:extLst>
              <a:ext uri="{FF2B5EF4-FFF2-40B4-BE49-F238E27FC236}">
                <a16:creationId xmlns:a16="http://schemas.microsoft.com/office/drawing/2014/main" id="{49353A0B-E4FA-431E-8077-9C9558560246}"/>
              </a:ext>
            </a:extLst>
          </p:cNvPr>
          <p:cNvSpPr txBox="1">
            <a:spLocks noChangeArrowheads="1"/>
          </p:cNvSpPr>
          <p:nvPr/>
        </p:nvSpPr>
        <p:spPr bwMode="auto">
          <a:xfrm>
            <a:off x="7464425" y="437356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3.0</a:t>
            </a:r>
          </a:p>
        </p:txBody>
      </p:sp>
      <p:sp>
        <p:nvSpPr>
          <p:cNvPr id="202791" name="Text Box 78">
            <a:extLst>
              <a:ext uri="{FF2B5EF4-FFF2-40B4-BE49-F238E27FC236}">
                <a16:creationId xmlns:a16="http://schemas.microsoft.com/office/drawing/2014/main" id="{883F5C45-5D7B-4A20-988C-57582B493058}"/>
              </a:ext>
            </a:extLst>
          </p:cNvPr>
          <p:cNvSpPr txBox="1">
            <a:spLocks noChangeArrowheads="1"/>
          </p:cNvSpPr>
          <p:nvPr/>
        </p:nvSpPr>
        <p:spPr bwMode="auto">
          <a:xfrm>
            <a:off x="7478713" y="485298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3.5</a:t>
            </a:r>
          </a:p>
        </p:txBody>
      </p:sp>
      <p:sp>
        <p:nvSpPr>
          <p:cNvPr id="202792" name="Text Box 79">
            <a:extLst>
              <a:ext uri="{FF2B5EF4-FFF2-40B4-BE49-F238E27FC236}">
                <a16:creationId xmlns:a16="http://schemas.microsoft.com/office/drawing/2014/main" id="{E1530480-66AD-4C84-A8A6-3586B0F04EE3}"/>
              </a:ext>
            </a:extLst>
          </p:cNvPr>
          <p:cNvSpPr txBox="1">
            <a:spLocks noChangeArrowheads="1"/>
          </p:cNvSpPr>
          <p:nvPr/>
        </p:nvSpPr>
        <p:spPr bwMode="auto">
          <a:xfrm>
            <a:off x="7381875" y="5334000"/>
            <a:ext cx="88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4.2</a:t>
            </a:r>
          </a:p>
        </p:txBody>
      </p:sp>
      <p:sp>
        <p:nvSpPr>
          <p:cNvPr id="202793" name="Text Box 82">
            <a:extLst>
              <a:ext uri="{FF2B5EF4-FFF2-40B4-BE49-F238E27FC236}">
                <a16:creationId xmlns:a16="http://schemas.microsoft.com/office/drawing/2014/main" id="{1FE91812-0C8C-4B31-B539-D6AB090F0A32}"/>
              </a:ext>
            </a:extLst>
          </p:cNvPr>
          <p:cNvSpPr txBox="1">
            <a:spLocks noChangeArrowheads="1"/>
          </p:cNvSpPr>
          <p:nvPr/>
        </p:nvSpPr>
        <p:spPr bwMode="auto">
          <a:xfrm>
            <a:off x="6016625" y="1973263"/>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0.0</a:t>
            </a:r>
          </a:p>
        </p:txBody>
      </p:sp>
      <p:sp>
        <p:nvSpPr>
          <p:cNvPr id="202794" name="Text Box 83">
            <a:extLst>
              <a:ext uri="{FF2B5EF4-FFF2-40B4-BE49-F238E27FC236}">
                <a16:creationId xmlns:a16="http://schemas.microsoft.com/office/drawing/2014/main" id="{817D44D7-70B5-4A07-8372-3224561D89BA}"/>
              </a:ext>
            </a:extLst>
          </p:cNvPr>
          <p:cNvSpPr txBox="1">
            <a:spLocks noChangeArrowheads="1"/>
          </p:cNvSpPr>
          <p:nvPr/>
        </p:nvSpPr>
        <p:spPr bwMode="auto">
          <a:xfrm>
            <a:off x="6010275" y="2452688"/>
            <a:ext cx="74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0.5</a:t>
            </a:r>
          </a:p>
        </p:txBody>
      </p:sp>
      <p:sp>
        <p:nvSpPr>
          <p:cNvPr id="202795" name="Text Box 84">
            <a:extLst>
              <a:ext uri="{FF2B5EF4-FFF2-40B4-BE49-F238E27FC236}">
                <a16:creationId xmlns:a16="http://schemas.microsoft.com/office/drawing/2014/main" id="{D0117228-A6CF-4ED8-B769-CB0729A60A11}"/>
              </a:ext>
            </a:extLst>
          </p:cNvPr>
          <p:cNvSpPr txBox="1">
            <a:spLocks noChangeArrowheads="1"/>
          </p:cNvSpPr>
          <p:nvPr/>
        </p:nvSpPr>
        <p:spPr bwMode="auto">
          <a:xfrm>
            <a:off x="6061075" y="2933700"/>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1.0</a:t>
            </a:r>
          </a:p>
        </p:txBody>
      </p:sp>
      <p:sp>
        <p:nvSpPr>
          <p:cNvPr id="202796" name="Text Box 85">
            <a:extLst>
              <a:ext uri="{FF2B5EF4-FFF2-40B4-BE49-F238E27FC236}">
                <a16:creationId xmlns:a16="http://schemas.microsoft.com/office/drawing/2014/main" id="{DCFB5769-5605-44B1-9EC6-E71F51AE142C}"/>
              </a:ext>
            </a:extLst>
          </p:cNvPr>
          <p:cNvSpPr txBox="1">
            <a:spLocks noChangeArrowheads="1"/>
          </p:cNvSpPr>
          <p:nvPr/>
        </p:nvSpPr>
        <p:spPr bwMode="auto">
          <a:xfrm>
            <a:off x="6061075" y="3413125"/>
            <a:ext cx="64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1.5</a:t>
            </a:r>
          </a:p>
        </p:txBody>
      </p:sp>
      <p:sp>
        <p:nvSpPr>
          <p:cNvPr id="202797" name="Text Box 86">
            <a:extLst>
              <a:ext uri="{FF2B5EF4-FFF2-40B4-BE49-F238E27FC236}">
                <a16:creationId xmlns:a16="http://schemas.microsoft.com/office/drawing/2014/main" id="{F040D591-074D-4D77-9485-EC36D8876BFD}"/>
              </a:ext>
            </a:extLst>
          </p:cNvPr>
          <p:cNvSpPr txBox="1">
            <a:spLocks noChangeArrowheads="1"/>
          </p:cNvSpPr>
          <p:nvPr/>
        </p:nvSpPr>
        <p:spPr bwMode="auto">
          <a:xfrm>
            <a:off x="6046788" y="4373563"/>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2.5</a:t>
            </a:r>
          </a:p>
        </p:txBody>
      </p:sp>
      <p:sp>
        <p:nvSpPr>
          <p:cNvPr id="202798" name="Text Box 87">
            <a:extLst>
              <a:ext uri="{FF2B5EF4-FFF2-40B4-BE49-F238E27FC236}">
                <a16:creationId xmlns:a16="http://schemas.microsoft.com/office/drawing/2014/main" id="{FC2D2439-86CA-42CF-A47D-B62251ACCC27}"/>
              </a:ext>
            </a:extLst>
          </p:cNvPr>
          <p:cNvSpPr txBox="1">
            <a:spLocks noChangeArrowheads="1"/>
          </p:cNvSpPr>
          <p:nvPr/>
        </p:nvSpPr>
        <p:spPr bwMode="auto">
          <a:xfrm>
            <a:off x="6067425" y="3892550"/>
            <a:ext cx="63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2.0</a:t>
            </a:r>
          </a:p>
        </p:txBody>
      </p:sp>
      <p:sp>
        <p:nvSpPr>
          <p:cNvPr id="202799" name="Text Box 88">
            <a:extLst>
              <a:ext uri="{FF2B5EF4-FFF2-40B4-BE49-F238E27FC236}">
                <a16:creationId xmlns:a16="http://schemas.microsoft.com/office/drawing/2014/main" id="{7FD8F62A-1C68-43C8-BB8F-3ED7F3F853E6}"/>
              </a:ext>
            </a:extLst>
          </p:cNvPr>
          <p:cNvSpPr txBox="1">
            <a:spLocks noChangeArrowheads="1"/>
          </p:cNvSpPr>
          <p:nvPr/>
        </p:nvSpPr>
        <p:spPr bwMode="auto">
          <a:xfrm>
            <a:off x="6054725" y="4852988"/>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3.0</a:t>
            </a:r>
          </a:p>
        </p:txBody>
      </p:sp>
      <p:sp>
        <p:nvSpPr>
          <p:cNvPr id="202800" name="Text Box 89">
            <a:extLst>
              <a:ext uri="{FF2B5EF4-FFF2-40B4-BE49-F238E27FC236}">
                <a16:creationId xmlns:a16="http://schemas.microsoft.com/office/drawing/2014/main" id="{47BDD5E5-A3A0-4B9F-8B72-15FA08A7A552}"/>
              </a:ext>
            </a:extLst>
          </p:cNvPr>
          <p:cNvSpPr txBox="1">
            <a:spLocks noChangeArrowheads="1"/>
          </p:cNvSpPr>
          <p:nvPr/>
        </p:nvSpPr>
        <p:spPr bwMode="auto">
          <a:xfrm>
            <a:off x="6042025" y="5334000"/>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3.5</a:t>
            </a:r>
          </a:p>
        </p:txBody>
      </p:sp>
      <p:sp>
        <p:nvSpPr>
          <p:cNvPr id="202801" name="Text Box 91">
            <a:extLst>
              <a:ext uri="{FF2B5EF4-FFF2-40B4-BE49-F238E27FC236}">
                <a16:creationId xmlns:a16="http://schemas.microsoft.com/office/drawing/2014/main" id="{A1B3FE86-9D82-454D-AD8B-CC29FDC28922}"/>
              </a:ext>
            </a:extLst>
          </p:cNvPr>
          <p:cNvSpPr txBox="1">
            <a:spLocks noChangeArrowheads="1"/>
          </p:cNvSpPr>
          <p:nvPr/>
        </p:nvSpPr>
        <p:spPr bwMode="auto">
          <a:xfrm>
            <a:off x="7191375" y="1260475"/>
            <a:ext cx="1317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spcBef>
                <a:spcPct val="50000"/>
              </a:spcBef>
            </a:pPr>
            <a:r>
              <a:rPr lang="en-GB" altLang="en-US" b="1">
                <a:solidFill>
                  <a:schemeClr val="bg1"/>
                </a:solidFill>
              </a:rPr>
              <a:t>current (A)</a:t>
            </a:r>
          </a:p>
        </p:txBody>
      </p:sp>
      <p:sp>
        <p:nvSpPr>
          <p:cNvPr id="202802" name="Line 95">
            <a:extLst>
              <a:ext uri="{FF2B5EF4-FFF2-40B4-BE49-F238E27FC236}">
                <a16:creationId xmlns:a16="http://schemas.microsoft.com/office/drawing/2014/main" id="{AE868018-3125-4975-9672-B54010FD7AAC}"/>
              </a:ext>
            </a:extLst>
          </p:cNvPr>
          <p:cNvSpPr>
            <a:spLocks noChangeShapeType="1"/>
          </p:cNvSpPr>
          <p:nvPr/>
        </p:nvSpPr>
        <p:spPr bwMode="auto">
          <a:xfrm>
            <a:off x="5543550" y="2441575"/>
            <a:ext cx="3079750"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03" name="Line 96">
            <a:extLst>
              <a:ext uri="{FF2B5EF4-FFF2-40B4-BE49-F238E27FC236}">
                <a16:creationId xmlns:a16="http://schemas.microsoft.com/office/drawing/2014/main" id="{F4652472-CCD5-4F04-ACC2-2555123FC0B3}"/>
              </a:ext>
            </a:extLst>
          </p:cNvPr>
          <p:cNvSpPr>
            <a:spLocks noChangeShapeType="1"/>
          </p:cNvSpPr>
          <p:nvPr/>
        </p:nvSpPr>
        <p:spPr bwMode="auto">
          <a:xfrm>
            <a:off x="5537200" y="2921000"/>
            <a:ext cx="3124200"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wrap="square">
            <a:spAutoFit/>
          </a:bodyPr>
          <a:lstStyle/>
          <a:p>
            <a:endParaRPr lang="en-GB"/>
          </a:p>
        </p:txBody>
      </p:sp>
      <p:sp>
        <p:nvSpPr>
          <p:cNvPr id="202804" name="Line 97">
            <a:extLst>
              <a:ext uri="{FF2B5EF4-FFF2-40B4-BE49-F238E27FC236}">
                <a16:creationId xmlns:a16="http://schemas.microsoft.com/office/drawing/2014/main" id="{AA9AAC7B-9F13-4A91-B497-117EAF31714C}"/>
              </a:ext>
            </a:extLst>
          </p:cNvPr>
          <p:cNvSpPr>
            <a:spLocks noChangeShapeType="1"/>
          </p:cNvSpPr>
          <p:nvPr/>
        </p:nvSpPr>
        <p:spPr bwMode="auto">
          <a:xfrm>
            <a:off x="5543550" y="3402013"/>
            <a:ext cx="3092450" cy="1587"/>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05" name="Line 98">
            <a:extLst>
              <a:ext uri="{FF2B5EF4-FFF2-40B4-BE49-F238E27FC236}">
                <a16:creationId xmlns:a16="http://schemas.microsoft.com/office/drawing/2014/main" id="{A1E750A0-C06E-4A4F-8675-60E81C00786D}"/>
              </a:ext>
            </a:extLst>
          </p:cNvPr>
          <p:cNvSpPr>
            <a:spLocks noChangeShapeType="1"/>
          </p:cNvSpPr>
          <p:nvPr/>
        </p:nvSpPr>
        <p:spPr bwMode="auto">
          <a:xfrm>
            <a:off x="5545138" y="3881438"/>
            <a:ext cx="3117850"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06" name="Line 99">
            <a:extLst>
              <a:ext uri="{FF2B5EF4-FFF2-40B4-BE49-F238E27FC236}">
                <a16:creationId xmlns:a16="http://schemas.microsoft.com/office/drawing/2014/main" id="{E289DC06-E8AA-45A1-93D2-CE2798F463EB}"/>
              </a:ext>
            </a:extLst>
          </p:cNvPr>
          <p:cNvSpPr>
            <a:spLocks noChangeShapeType="1"/>
          </p:cNvSpPr>
          <p:nvPr/>
        </p:nvSpPr>
        <p:spPr bwMode="auto">
          <a:xfrm>
            <a:off x="5543550" y="4362450"/>
            <a:ext cx="3105150"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07" name="Line 100">
            <a:extLst>
              <a:ext uri="{FF2B5EF4-FFF2-40B4-BE49-F238E27FC236}">
                <a16:creationId xmlns:a16="http://schemas.microsoft.com/office/drawing/2014/main" id="{3EB7529C-55D0-4E9C-AA3D-383E73095397}"/>
              </a:ext>
            </a:extLst>
          </p:cNvPr>
          <p:cNvSpPr>
            <a:spLocks noChangeShapeType="1"/>
          </p:cNvSpPr>
          <p:nvPr/>
        </p:nvSpPr>
        <p:spPr bwMode="auto">
          <a:xfrm>
            <a:off x="5581650" y="4841875"/>
            <a:ext cx="3067050"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08" name="Line 101">
            <a:extLst>
              <a:ext uri="{FF2B5EF4-FFF2-40B4-BE49-F238E27FC236}">
                <a16:creationId xmlns:a16="http://schemas.microsoft.com/office/drawing/2014/main" id="{9761B320-E8EA-4F9D-A88F-D86B065164DB}"/>
              </a:ext>
            </a:extLst>
          </p:cNvPr>
          <p:cNvSpPr>
            <a:spLocks noChangeShapeType="1"/>
          </p:cNvSpPr>
          <p:nvPr/>
        </p:nvSpPr>
        <p:spPr bwMode="auto">
          <a:xfrm>
            <a:off x="5543550" y="5321300"/>
            <a:ext cx="3092450" cy="0"/>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09" name="Line 93">
            <a:extLst>
              <a:ext uri="{FF2B5EF4-FFF2-40B4-BE49-F238E27FC236}">
                <a16:creationId xmlns:a16="http://schemas.microsoft.com/office/drawing/2014/main" id="{C20ED6AD-C2B7-4D1B-8A69-D01B948B7E55}"/>
              </a:ext>
            </a:extLst>
          </p:cNvPr>
          <p:cNvSpPr>
            <a:spLocks noChangeShapeType="1"/>
          </p:cNvSpPr>
          <p:nvPr/>
        </p:nvSpPr>
        <p:spPr bwMode="auto">
          <a:xfrm>
            <a:off x="7086600" y="1270000"/>
            <a:ext cx="12700" cy="4505325"/>
          </a:xfrm>
          <a:prstGeom prst="line">
            <a:avLst/>
          </a:prstGeom>
          <a:noFill/>
          <a:ln w="25400">
            <a:solidFill>
              <a:srgbClr val="286DA6"/>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202811" name="AutoShape 59">
            <a:extLst>
              <a:ext uri="{FF2B5EF4-FFF2-40B4-BE49-F238E27FC236}">
                <a16:creationId xmlns:a16="http://schemas.microsoft.com/office/drawing/2014/main" id="{E1B255AE-DD52-47F8-8488-6507795FE61E}"/>
              </a:ext>
            </a:extLst>
          </p:cNvPr>
          <p:cNvSpPr>
            <a:spLocks noChangeArrowheads="1"/>
          </p:cNvSpPr>
          <p:nvPr/>
        </p:nvSpPr>
        <p:spPr bwMode="auto">
          <a:xfrm>
            <a:off x="5549900" y="1270000"/>
            <a:ext cx="3097213" cy="4508500"/>
          </a:xfrm>
          <a:prstGeom prst="roundRect">
            <a:avLst>
              <a:gd name="adj" fmla="val 0"/>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59" name="Picture 19">
            <a:hlinkClick r:id="" action="ppaction://hlinkshowjump?jump=nextslide"/>
            <a:extLst>
              <a:ext uri="{FF2B5EF4-FFF2-40B4-BE49-F238E27FC236}">
                <a16:creationId xmlns:a16="http://schemas.microsoft.com/office/drawing/2014/main" id="{9BAB699E-CFA7-4C44-A955-5D86E72D66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78A38B4F-7261-4DBB-B628-B3C7BF57E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13" y="1381766"/>
            <a:ext cx="3691821" cy="2696521"/>
          </a:xfrm>
          <a:prstGeom prst="rect">
            <a:avLst/>
          </a:prstGeom>
        </p:spPr>
      </p:pic>
      <p:pic>
        <p:nvPicPr>
          <p:cNvPr id="60" name="Picture 59">
            <a:extLst>
              <a:ext uri="{FF2B5EF4-FFF2-40B4-BE49-F238E27FC236}">
                <a16:creationId xmlns:a16="http://schemas.microsoft.com/office/drawing/2014/main" id="{35AA9820-A10A-4C9F-995B-3FF436F100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8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27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7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27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27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27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27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27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27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27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27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7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27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27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27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28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280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28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28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28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28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28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28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280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28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281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328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12" grpId="0" animBg="1"/>
      <p:bldP spid="353284" grpId="0"/>
      <p:bldP spid="353285" grpId="0"/>
      <p:bldP spid="202782" grpId="0"/>
      <p:bldP spid="202785" grpId="0"/>
      <p:bldP spid="202786" grpId="0"/>
      <p:bldP spid="202787" grpId="0"/>
      <p:bldP spid="202788" grpId="0"/>
      <p:bldP spid="202789" grpId="0"/>
      <p:bldP spid="202790" grpId="0"/>
      <p:bldP spid="202791" grpId="0"/>
      <p:bldP spid="202792" grpId="0"/>
      <p:bldP spid="202793" grpId="0"/>
      <p:bldP spid="202794" grpId="0"/>
      <p:bldP spid="202795" grpId="0"/>
      <p:bldP spid="202796" grpId="0"/>
      <p:bldP spid="202797" grpId="0"/>
      <p:bldP spid="202798" grpId="0"/>
      <p:bldP spid="202799" grpId="0"/>
      <p:bldP spid="202800" grpId="0"/>
      <p:bldP spid="202801" grpId="0"/>
      <p:bldP spid="2028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FC03684E-58B0-4CC9-B5CB-48DD47A7036D}"/>
              </a:ext>
            </a:extLst>
          </p:cNvPr>
          <p:cNvSpPr>
            <a:spLocks noGrp="1" noChangeArrowheads="1"/>
          </p:cNvSpPr>
          <p:nvPr>
            <p:ph type="title"/>
          </p:nvPr>
        </p:nvSpPr>
        <p:spPr/>
        <p:txBody>
          <a:bodyPr/>
          <a:lstStyle/>
          <a:p>
            <a:pPr eaLnBrk="1" hangingPunct="1"/>
            <a:r>
              <a:rPr lang="en-GB" altLang="en-US" dirty="0"/>
              <a:t>Investigating current and voltage</a:t>
            </a:r>
          </a:p>
        </p:txBody>
      </p:sp>
      <p:pic>
        <p:nvPicPr>
          <p:cNvPr id="8" name="Picture 6" descr="flash_icon">
            <a:extLst>
              <a:ext uri="{FF2B5EF4-FFF2-40B4-BE49-F238E27FC236}">
                <a16:creationId xmlns:a16="http://schemas.microsoft.com/office/drawing/2014/main" id="{7AB6D052-3DA5-4512-BB69-03F8578A91A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45B591D-39BB-45AB-91E0-FA982C9DE09C}"/>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E039D30-5083-4760-8707-51B870E58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1" name="Picture 9">
            <a:extLst>
              <a:ext uri="{FF2B5EF4-FFF2-40B4-BE49-F238E27FC236}">
                <a16:creationId xmlns:a16="http://schemas.microsoft.com/office/drawing/2014/main" id="{79B1999D-2D60-40A2-AE2A-E973DB8DF1C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782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25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B23435B-A931-4914-AD8B-AA5934604CB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C4B0439-B45D-4A2A-839E-2610A7D7C240}"/>
              </a:ext>
            </a:extLst>
          </p:cNvPr>
          <p:cNvSpPr>
            <a:spLocks noGrp="1" noChangeArrowheads="1"/>
          </p:cNvSpPr>
          <p:nvPr>
            <p:ph type="title"/>
          </p:nvPr>
        </p:nvSpPr>
        <p:spPr/>
        <p:txBody>
          <a:bodyPr/>
          <a:lstStyle/>
          <a:p>
            <a:pPr eaLnBrk="1" hangingPunct="1"/>
            <a:r>
              <a:rPr lang="en-GB" altLang="en-US" sz="3000"/>
              <a:t>Resistors</a:t>
            </a:r>
          </a:p>
        </p:txBody>
      </p:sp>
      <p:sp>
        <p:nvSpPr>
          <p:cNvPr id="23556" name="Text Box 52">
            <a:extLst>
              <a:ext uri="{FF2B5EF4-FFF2-40B4-BE49-F238E27FC236}">
                <a16:creationId xmlns:a16="http://schemas.microsoft.com/office/drawing/2014/main" id="{E8EA181A-8462-4E43-B786-8FEA497DDF2D}"/>
              </a:ext>
            </a:extLst>
          </p:cNvPr>
          <p:cNvSpPr txBox="1">
            <a:spLocks noChangeArrowheads="1"/>
          </p:cNvSpPr>
          <p:nvPr/>
        </p:nvSpPr>
        <p:spPr bwMode="auto">
          <a:xfrm>
            <a:off x="354013" y="773113"/>
            <a:ext cx="5470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Some resistors have a constant value of resistance, R. They are called </a:t>
            </a:r>
            <a:r>
              <a:rPr lang="en-GB" altLang="en-US" b="1" dirty="0">
                <a:solidFill>
                  <a:srgbClr val="286DA6"/>
                </a:solidFill>
              </a:rPr>
              <a:t>fixed resistors</a:t>
            </a:r>
            <a:r>
              <a:rPr lang="en-GB" altLang="en-US" dirty="0">
                <a:solidFill>
                  <a:srgbClr val="010066"/>
                </a:solidFill>
              </a:rPr>
              <a:t>. For other resistors, the value of R varies with the current. </a:t>
            </a:r>
          </a:p>
        </p:txBody>
      </p:sp>
      <p:sp>
        <p:nvSpPr>
          <p:cNvPr id="207883" name="Text Box 51">
            <a:extLst>
              <a:ext uri="{FF2B5EF4-FFF2-40B4-BE49-F238E27FC236}">
                <a16:creationId xmlns:a16="http://schemas.microsoft.com/office/drawing/2014/main" id="{B882AA6D-81B0-489F-8EE5-D8EA1D08434D}"/>
              </a:ext>
            </a:extLst>
          </p:cNvPr>
          <p:cNvSpPr txBox="1">
            <a:spLocks noChangeArrowheads="1"/>
          </p:cNvSpPr>
          <p:nvPr/>
        </p:nvSpPr>
        <p:spPr bwMode="auto">
          <a:xfrm>
            <a:off x="358775" y="4662488"/>
            <a:ext cx="8174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For ohmic conductors, the relationship between current and potential difference is </a:t>
            </a:r>
            <a:r>
              <a:rPr lang="en-GB" altLang="en-US" b="1">
                <a:solidFill>
                  <a:srgbClr val="286DA6"/>
                </a:solidFill>
              </a:rPr>
              <a:t>linear</a:t>
            </a:r>
            <a:r>
              <a:rPr lang="en-GB" altLang="en-US">
                <a:solidFill>
                  <a:srgbClr val="010066"/>
                </a:solidFill>
              </a:rPr>
              <a:t>. A graph of current against potential difference for an ohmic conductor, such as a fixed resistor, is a </a:t>
            </a:r>
            <a:r>
              <a:rPr lang="en-GB" altLang="en-US" b="1">
                <a:solidFill>
                  <a:srgbClr val="286DA6"/>
                </a:solidFill>
              </a:rPr>
              <a:t>straight line</a:t>
            </a:r>
            <a:r>
              <a:rPr lang="en-GB" altLang="en-US">
                <a:solidFill>
                  <a:srgbClr val="010066"/>
                </a:solidFill>
              </a:rPr>
              <a:t>.</a:t>
            </a:r>
          </a:p>
        </p:txBody>
      </p:sp>
      <p:sp>
        <p:nvSpPr>
          <p:cNvPr id="207885" name="Text Box 13">
            <a:extLst>
              <a:ext uri="{FF2B5EF4-FFF2-40B4-BE49-F238E27FC236}">
                <a16:creationId xmlns:a16="http://schemas.microsoft.com/office/drawing/2014/main" id="{6F032F7B-22F9-4DD3-B49E-C1676BAD971F}"/>
              </a:ext>
            </a:extLst>
          </p:cNvPr>
          <p:cNvSpPr txBox="1">
            <a:spLocks noChangeArrowheads="1"/>
          </p:cNvSpPr>
          <p:nvPr/>
        </p:nvSpPr>
        <p:spPr bwMode="auto">
          <a:xfrm>
            <a:off x="354013" y="2362200"/>
            <a:ext cx="5662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Components that have a constant value of R are known as </a:t>
            </a:r>
            <a:r>
              <a:rPr lang="en-GB" altLang="en-US" b="1">
                <a:solidFill>
                  <a:srgbClr val="286DA6"/>
                </a:solidFill>
              </a:rPr>
              <a:t>ohmic conductors</a:t>
            </a:r>
            <a:r>
              <a:rPr lang="en-GB" altLang="en-US">
                <a:solidFill>
                  <a:srgbClr val="010066"/>
                </a:solidFill>
              </a:rPr>
              <a:t>. This means that they obey </a:t>
            </a:r>
            <a:r>
              <a:rPr lang="en-GB" altLang="en-US" b="1">
                <a:solidFill>
                  <a:srgbClr val="286DA6"/>
                </a:solidFill>
              </a:rPr>
              <a:t>Ohm’s law</a:t>
            </a:r>
            <a:r>
              <a:rPr lang="en-GB" altLang="en-US">
                <a:solidFill>
                  <a:srgbClr val="010066"/>
                </a:solidFill>
              </a:rPr>
              <a:t>: the current through the component is proportional to the potential difference across it (at a constant temperature).</a:t>
            </a:r>
            <a:endParaRPr lang="en-GB" altLang="en-US"/>
          </a:p>
        </p:txBody>
      </p:sp>
      <p:pic>
        <p:nvPicPr>
          <p:cNvPr id="23560" name="Picture 12" descr="Resistor.png">
            <a:extLst>
              <a:ext uri="{FF2B5EF4-FFF2-40B4-BE49-F238E27FC236}">
                <a16:creationId xmlns:a16="http://schemas.microsoft.com/office/drawing/2014/main" id="{797EC83A-DE09-461D-B746-25C5816AB0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543666">
            <a:off x="5486400" y="1927225"/>
            <a:ext cx="36290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3">
            <a:extLst>
              <a:ext uri="{FF2B5EF4-FFF2-40B4-BE49-F238E27FC236}">
                <a16:creationId xmlns:a16="http://schemas.microsoft.com/office/drawing/2014/main" id="{AD67501D-91E3-45BE-8ED4-31214B43A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99686" y="3567113"/>
            <a:ext cx="224690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10">
            <a:extLst>
              <a:ext uri="{FF2B5EF4-FFF2-40B4-BE49-F238E27FC236}">
                <a16:creationId xmlns:a16="http://schemas.microsoft.com/office/drawing/2014/main" id="{8E0D01D2-C8EB-409F-AF54-73A52C3548EA}"/>
              </a:ext>
            </a:extLst>
          </p:cNvPr>
          <p:cNvSpPr txBox="1">
            <a:spLocks noChangeArrowheads="1"/>
          </p:cNvSpPr>
          <p:nvPr/>
        </p:nvSpPr>
        <p:spPr bwMode="auto">
          <a:xfrm>
            <a:off x="5959475" y="4219575"/>
            <a:ext cx="276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010066"/>
                </a:solidFill>
              </a:rPr>
              <a:t>fixed resistor symbol</a:t>
            </a:r>
          </a:p>
        </p:txBody>
      </p:sp>
      <p:pic>
        <p:nvPicPr>
          <p:cNvPr id="11" name="Picture 19">
            <a:hlinkClick r:id="" action="ppaction://hlinkshowjump?jump=nextslide"/>
            <a:extLst>
              <a:ext uri="{FF2B5EF4-FFF2-40B4-BE49-F238E27FC236}">
                <a16:creationId xmlns:a16="http://schemas.microsoft.com/office/drawing/2014/main" id="{76E5DBB7-62C8-4572-AB34-6FA70FBCB31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39AFD99C-7A1B-4225-9957-0FA6E677147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32800" y="115200"/>
            <a:ext cx="453390" cy="46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3" grpId="0"/>
      <p:bldP spid="2078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084">
            <a:extLst>
              <a:ext uri="{FF2B5EF4-FFF2-40B4-BE49-F238E27FC236}">
                <a16:creationId xmlns:a16="http://schemas.microsoft.com/office/drawing/2014/main" id="{7CD8BB37-00FF-4253-B519-57D6D7D8EFC6}"/>
              </a:ext>
            </a:extLst>
          </p:cNvPr>
          <p:cNvSpPr>
            <a:spLocks noGrp="1" noChangeArrowheads="1"/>
          </p:cNvSpPr>
          <p:nvPr>
            <p:ph type="title"/>
          </p:nvPr>
        </p:nvSpPr>
        <p:spPr/>
        <p:txBody>
          <a:bodyPr/>
          <a:lstStyle/>
          <a:p>
            <a:pPr eaLnBrk="1" hangingPunct="1"/>
            <a:r>
              <a:rPr lang="en-GB" altLang="en-US" dirty="0"/>
              <a:t>Current–voltage graphs</a:t>
            </a:r>
          </a:p>
        </p:txBody>
      </p:sp>
      <p:pic>
        <p:nvPicPr>
          <p:cNvPr id="8" name="Picture 19">
            <a:hlinkClick r:id="" action="ppaction://hlinkshowjump?jump=nextslide"/>
            <a:extLst>
              <a:ext uri="{FF2B5EF4-FFF2-40B4-BE49-F238E27FC236}">
                <a16:creationId xmlns:a16="http://schemas.microsoft.com/office/drawing/2014/main" id="{8D5F1F0F-9254-4853-B6A3-1408C28C4F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D359E503-1929-462F-B1F2-5BC59A6FEB4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CE98699-8E01-4CDE-8C0F-338568CE2D45}"/>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7AB0E22-A667-4F05-BF59-99B674F2A3A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9" descr="PA8_gfx_wire_graph">
            <a:extLst>
              <a:ext uri="{FF2B5EF4-FFF2-40B4-BE49-F238E27FC236}">
                <a16:creationId xmlns:a16="http://schemas.microsoft.com/office/drawing/2014/main" id="{47EE0833-F14C-4337-A818-E48F36A1E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013" y="793750"/>
            <a:ext cx="4286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1" name="AutoShape 15">
            <a:extLst>
              <a:ext uri="{FF2B5EF4-FFF2-40B4-BE49-F238E27FC236}">
                <a16:creationId xmlns:a16="http://schemas.microsoft.com/office/drawing/2014/main" id="{ACF38C59-990F-46F9-A60C-6002C646F975}"/>
              </a:ext>
            </a:extLst>
          </p:cNvPr>
          <p:cNvSpPr>
            <a:spLocks noChangeArrowheads="1"/>
          </p:cNvSpPr>
          <p:nvPr/>
        </p:nvSpPr>
        <p:spPr bwMode="auto">
          <a:xfrm>
            <a:off x="1141413" y="5648325"/>
            <a:ext cx="6835775" cy="882650"/>
          </a:xfrm>
          <a:prstGeom prst="roundRect">
            <a:avLst>
              <a:gd name="adj" fmla="val 0"/>
            </a:avLst>
          </a:prstGeom>
          <a:solidFill>
            <a:srgbClr val="286DA6"/>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8908" name="Rectangle 63">
            <a:extLst>
              <a:ext uri="{FF2B5EF4-FFF2-40B4-BE49-F238E27FC236}">
                <a16:creationId xmlns:a16="http://schemas.microsoft.com/office/drawing/2014/main" id="{747F554A-A7FA-427E-ADC3-95832B5FA3B4}"/>
              </a:ext>
            </a:extLst>
          </p:cNvPr>
          <p:cNvSpPr>
            <a:spLocks noChangeArrowheads="1"/>
          </p:cNvSpPr>
          <p:nvPr/>
        </p:nvSpPr>
        <p:spPr bwMode="auto">
          <a:xfrm>
            <a:off x="1157288" y="5672138"/>
            <a:ext cx="6804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The steeper the gradient of a current–voltage graph, the lower the resistance of the wire.</a:t>
            </a:r>
          </a:p>
        </p:txBody>
      </p:sp>
      <p:sp>
        <p:nvSpPr>
          <p:cNvPr id="24581" name="Text Box 19">
            <a:extLst>
              <a:ext uri="{FF2B5EF4-FFF2-40B4-BE49-F238E27FC236}">
                <a16:creationId xmlns:a16="http://schemas.microsoft.com/office/drawing/2014/main" id="{F86D11EC-72CF-43A4-93B9-78E9B35A1B1E}"/>
              </a:ext>
            </a:extLst>
          </p:cNvPr>
          <p:cNvSpPr txBox="1">
            <a:spLocks noChangeArrowheads="1"/>
          </p:cNvSpPr>
          <p:nvPr/>
        </p:nvSpPr>
        <p:spPr bwMode="auto">
          <a:xfrm>
            <a:off x="354013" y="773113"/>
            <a:ext cx="4006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Plotting </a:t>
            </a:r>
            <a:r>
              <a:rPr lang="en-GB" altLang="en-US" b="1">
                <a:solidFill>
                  <a:srgbClr val="286DA6"/>
                </a:solidFill>
              </a:rPr>
              <a:t>current–voltage</a:t>
            </a:r>
            <a:r>
              <a:rPr lang="en-GB" altLang="en-US"/>
              <a:t> results for nichrome and copper wires on the same graph gives straight lines with different </a:t>
            </a:r>
            <a:r>
              <a:rPr lang="en-GB" altLang="en-US" b="1">
                <a:solidFill>
                  <a:srgbClr val="286DA6"/>
                </a:solidFill>
              </a:rPr>
              <a:t>gradients</a:t>
            </a:r>
            <a:r>
              <a:rPr lang="en-GB" altLang="en-US"/>
              <a:t>.</a:t>
            </a:r>
          </a:p>
        </p:txBody>
      </p:sp>
      <p:sp>
        <p:nvSpPr>
          <p:cNvPr id="150570" name="Text Box 42">
            <a:extLst>
              <a:ext uri="{FF2B5EF4-FFF2-40B4-BE49-F238E27FC236}">
                <a16:creationId xmlns:a16="http://schemas.microsoft.com/office/drawing/2014/main" id="{F94DFDD5-0214-4CE4-BBB0-57D4B9922128}"/>
              </a:ext>
            </a:extLst>
          </p:cNvPr>
          <p:cNvSpPr txBox="1">
            <a:spLocks noChangeArrowheads="1"/>
          </p:cNvSpPr>
          <p:nvPr/>
        </p:nvSpPr>
        <p:spPr bwMode="auto">
          <a:xfrm>
            <a:off x="354013" y="2778125"/>
            <a:ext cx="4006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At the same voltage, a copper wire allows a larger current than a nichrome wire of the same size.</a:t>
            </a:r>
          </a:p>
        </p:txBody>
      </p:sp>
      <p:sp>
        <p:nvSpPr>
          <p:cNvPr id="24583" name="Text Box 49">
            <a:extLst>
              <a:ext uri="{FF2B5EF4-FFF2-40B4-BE49-F238E27FC236}">
                <a16:creationId xmlns:a16="http://schemas.microsoft.com/office/drawing/2014/main" id="{A6577EAA-D762-43F9-81E1-DEFAADD5C6A2}"/>
              </a:ext>
            </a:extLst>
          </p:cNvPr>
          <p:cNvSpPr txBox="1">
            <a:spLocks noChangeArrowheads="1"/>
          </p:cNvSpPr>
          <p:nvPr/>
        </p:nvSpPr>
        <p:spPr bwMode="auto">
          <a:xfrm>
            <a:off x="6873875" y="2959100"/>
            <a:ext cx="155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nichrome</a:t>
            </a:r>
          </a:p>
        </p:txBody>
      </p:sp>
      <p:sp>
        <p:nvSpPr>
          <p:cNvPr id="24584" name="Text Box 50">
            <a:extLst>
              <a:ext uri="{FF2B5EF4-FFF2-40B4-BE49-F238E27FC236}">
                <a16:creationId xmlns:a16="http://schemas.microsoft.com/office/drawing/2014/main" id="{FD260609-3A73-43D2-9721-B4634CCC235B}"/>
              </a:ext>
            </a:extLst>
          </p:cNvPr>
          <p:cNvSpPr txBox="1">
            <a:spLocks noChangeArrowheads="1"/>
          </p:cNvSpPr>
          <p:nvPr/>
        </p:nvSpPr>
        <p:spPr bwMode="auto">
          <a:xfrm>
            <a:off x="6332538" y="12223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copper</a:t>
            </a:r>
          </a:p>
        </p:txBody>
      </p:sp>
      <p:sp>
        <p:nvSpPr>
          <p:cNvPr id="150579" name="Text Box 51">
            <a:extLst>
              <a:ext uri="{FF2B5EF4-FFF2-40B4-BE49-F238E27FC236}">
                <a16:creationId xmlns:a16="http://schemas.microsoft.com/office/drawing/2014/main" id="{7FA6C581-7E20-4FC4-85E6-6109A8E29E3B}"/>
              </a:ext>
            </a:extLst>
          </p:cNvPr>
          <p:cNvSpPr txBox="1">
            <a:spLocks noChangeArrowheads="1"/>
          </p:cNvSpPr>
          <p:nvPr/>
        </p:nvSpPr>
        <p:spPr bwMode="auto">
          <a:xfrm>
            <a:off x="354013" y="4406900"/>
            <a:ext cx="8199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This means that the copper wire has a lower resistance than the nichrome wire. What does the gradient tell you about resistance?</a:t>
            </a:r>
          </a:p>
        </p:txBody>
      </p:sp>
      <p:sp>
        <p:nvSpPr>
          <p:cNvPr id="24586" name="Text Box 55">
            <a:extLst>
              <a:ext uri="{FF2B5EF4-FFF2-40B4-BE49-F238E27FC236}">
                <a16:creationId xmlns:a16="http://schemas.microsoft.com/office/drawing/2014/main" id="{C84B78E1-397A-49E1-93FD-AC3E09E93DB5}"/>
              </a:ext>
            </a:extLst>
          </p:cNvPr>
          <p:cNvSpPr txBox="1">
            <a:spLocks noChangeArrowheads="1"/>
          </p:cNvSpPr>
          <p:nvPr/>
        </p:nvSpPr>
        <p:spPr bwMode="auto">
          <a:xfrm>
            <a:off x="5953125" y="3787775"/>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solidFill>
                  <a:srgbClr val="010066"/>
                </a:solidFill>
              </a:rPr>
              <a:t>voltage (V)</a:t>
            </a:r>
          </a:p>
        </p:txBody>
      </p:sp>
      <p:sp>
        <p:nvSpPr>
          <p:cNvPr id="24588" name="Rectangle 66">
            <a:extLst>
              <a:ext uri="{FF2B5EF4-FFF2-40B4-BE49-F238E27FC236}">
                <a16:creationId xmlns:a16="http://schemas.microsoft.com/office/drawing/2014/main" id="{34CBF17A-4024-42DC-8646-A17FEAB3C499}"/>
              </a:ext>
            </a:extLst>
          </p:cNvPr>
          <p:cNvSpPr>
            <a:spLocks noGrp="1" noChangeArrowheads="1"/>
          </p:cNvSpPr>
          <p:nvPr>
            <p:ph type="title"/>
          </p:nvPr>
        </p:nvSpPr>
        <p:spPr/>
        <p:txBody>
          <a:bodyPr/>
          <a:lstStyle/>
          <a:p>
            <a:pPr eaLnBrk="1" hangingPunct="1"/>
            <a:r>
              <a:rPr lang="en-GB" altLang="en-US" dirty="0"/>
              <a:t>Is resistance the same in all wires?</a:t>
            </a:r>
          </a:p>
        </p:txBody>
      </p:sp>
      <p:pic>
        <p:nvPicPr>
          <p:cNvPr id="24590" name="Picture 14" descr="Resistors_5.1.png">
            <a:extLst>
              <a:ext uri="{FF2B5EF4-FFF2-40B4-BE49-F238E27FC236}">
                <a16:creationId xmlns:a16="http://schemas.microsoft.com/office/drawing/2014/main" id="{C029B255-3F1B-4371-9B3D-45F3C2D166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5613" y="1309688"/>
            <a:ext cx="5048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a:hlinkClick r:id="" action="ppaction://hlinkshowjump?jump=nextslide"/>
            <a:extLst>
              <a:ext uri="{FF2B5EF4-FFF2-40B4-BE49-F238E27FC236}">
                <a16:creationId xmlns:a16="http://schemas.microsoft.com/office/drawing/2014/main" id="{D851A5B1-6143-4382-AA2E-0B7DAB7C82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8440FEC2-1743-4627-8932-7F347DD629F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82219574-077F-4B7D-A59D-ACCDF5B5D63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9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9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1" grpId="0" animBg="1"/>
      <p:bldP spid="208908" grpId="0"/>
      <p:bldP spid="150570" grpId="0"/>
      <p:bldP spid="1505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6">
            <a:extLst>
              <a:ext uri="{FF2B5EF4-FFF2-40B4-BE49-F238E27FC236}">
                <a16:creationId xmlns:a16="http://schemas.microsoft.com/office/drawing/2014/main" id="{C3C37544-0C68-494D-B7D4-D5DAA3639500}"/>
              </a:ext>
            </a:extLst>
          </p:cNvPr>
          <p:cNvSpPr>
            <a:spLocks noGrp="1" noChangeArrowheads="1"/>
          </p:cNvSpPr>
          <p:nvPr>
            <p:ph type="title"/>
          </p:nvPr>
        </p:nvSpPr>
        <p:spPr/>
        <p:txBody>
          <a:bodyPr/>
          <a:lstStyle/>
          <a:p>
            <a:pPr eaLnBrk="1" hangingPunct="1"/>
            <a:r>
              <a:rPr lang="en-GB" altLang="en-US" dirty="0"/>
              <a:t>Current</a:t>
            </a:r>
            <a:r>
              <a:rPr lang="en-GB" altLang="en-US" dirty="0">
                <a:cs typeface="Arial" panose="020B0604020202020204" pitchFamily="34" charset="0"/>
              </a:rPr>
              <a:t>–</a:t>
            </a:r>
            <a:r>
              <a:rPr lang="en-GB" altLang="en-US" dirty="0"/>
              <a:t>voltage graphs for wires</a:t>
            </a:r>
          </a:p>
        </p:txBody>
      </p:sp>
      <p:pic>
        <p:nvPicPr>
          <p:cNvPr id="7" name="Picture 19">
            <a:hlinkClick r:id="" action="ppaction://hlinkshowjump?jump=nextslide"/>
            <a:extLst>
              <a:ext uri="{FF2B5EF4-FFF2-40B4-BE49-F238E27FC236}">
                <a16:creationId xmlns:a16="http://schemas.microsoft.com/office/drawing/2014/main" id="{0FE68F67-9348-4E87-9F68-FE75FA8E36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944F62D-BDFA-4042-93E1-34E57130D4E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04A4AAA-3351-410E-894C-CEA3E3B45DFB}"/>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9FED64B-9C45-47B7-8AA4-E6762F81D6E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2F3FED0-34F5-44F2-BDDB-9E6035C948D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D7BFC70-CCD6-4135-B090-99FB31142B08}"/>
              </a:ext>
            </a:extLst>
          </p:cNvPr>
          <p:cNvSpPr>
            <a:spLocks noGrp="1" noChangeArrowheads="1"/>
          </p:cNvSpPr>
          <p:nvPr>
            <p:ph type="title"/>
          </p:nvPr>
        </p:nvSpPr>
        <p:spPr/>
        <p:txBody>
          <a:bodyPr/>
          <a:lstStyle/>
          <a:p>
            <a:pPr eaLnBrk="1" hangingPunct="1"/>
            <a:r>
              <a:rPr lang="en-GB" altLang="en-US"/>
              <a:t>How can resistance be used?</a:t>
            </a:r>
          </a:p>
        </p:txBody>
      </p:sp>
      <p:sp>
        <p:nvSpPr>
          <p:cNvPr id="338948" name="Text Box 4">
            <a:extLst>
              <a:ext uri="{FF2B5EF4-FFF2-40B4-BE49-F238E27FC236}">
                <a16:creationId xmlns:a16="http://schemas.microsoft.com/office/drawing/2014/main" id="{77D7EE67-ED9E-4E3A-858D-E4CEAC90D404}"/>
              </a:ext>
            </a:extLst>
          </p:cNvPr>
          <p:cNvSpPr txBox="1">
            <a:spLocks noChangeArrowheads="1"/>
          </p:cNvSpPr>
          <p:nvPr/>
        </p:nvSpPr>
        <p:spPr bwMode="auto">
          <a:xfrm>
            <a:off x="354013" y="2974975"/>
            <a:ext cx="42449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Nichrome, an alloy of nickel and chromium, resists current and gets very hot.</a:t>
            </a:r>
          </a:p>
        </p:txBody>
      </p:sp>
      <p:pic>
        <p:nvPicPr>
          <p:cNvPr id="338949" name="Picture 5" descr="PA8_gfx_hairdryer">
            <a:extLst>
              <a:ext uri="{FF2B5EF4-FFF2-40B4-BE49-F238E27FC236}">
                <a16:creationId xmlns:a16="http://schemas.microsoft.com/office/drawing/2014/main" id="{027D76C4-EB3B-4F23-9DFF-8292A3B17A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763" y="1924050"/>
            <a:ext cx="2903537"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a:extLst>
              <a:ext uri="{FF2B5EF4-FFF2-40B4-BE49-F238E27FC236}">
                <a16:creationId xmlns:a16="http://schemas.microsoft.com/office/drawing/2014/main" id="{D0B455B0-F553-4C3E-9BF1-1A2D0BFDE0E0}"/>
              </a:ext>
            </a:extLst>
          </p:cNvPr>
          <p:cNvSpPr txBox="1">
            <a:spLocks noChangeArrowheads="1"/>
          </p:cNvSpPr>
          <p:nvPr/>
        </p:nvSpPr>
        <p:spPr bwMode="auto">
          <a:xfrm>
            <a:off x="354013" y="773113"/>
            <a:ext cx="84153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a material resists current, some of the electrical energy is transferred to heat or light. This property of resistance is used in many electrical appliances. </a:t>
            </a:r>
          </a:p>
        </p:txBody>
      </p:sp>
      <p:sp>
        <p:nvSpPr>
          <p:cNvPr id="338951" name="Text Box 7">
            <a:extLst>
              <a:ext uri="{FF2B5EF4-FFF2-40B4-BE49-F238E27FC236}">
                <a16:creationId xmlns:a16="http://schemas.microsoft.com/office/drawing/2014/main" id="{C8913555-AE4E-414D-8E31-8D75CA39E9A5}"/>
              </a:ext>
            </a:extLst>
          </p:cNvPr>
          <p:cNvSpPr txBox="1">
            <a:spLocks noChangeArrowheads="1"/>
          </p:cNvSpPr>
          <p:nvPr/>
        </p:nvSpPr>
        <p:spPr bwMode="auto">
          <a:xfrm>
            <a:off x="3516313" y="4913313"/>
            <a:ext cx="5132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Tungsten resists current and gets so hot that it glows. This is why bulbs waste energy as heat. </a:t>
            </a:r>
          </a:p>
        </p:txBody>
      </p:sp>
      <p:pic>
        <p:nvPicPr>
          <p:cNvPr id="338953" name="Picture 9" descr="PA8_gfx_bulb">
            <a:extLst>
              <a:ext uri="{FF2B5EF4-FFF2-40B4-BE49-F238E27FC236}">
                <a16:creationId xmlns:a16="http://schemas.microsoft.com/office/drawing/2014/main" id="{61D17ADE-9F72-4D0F-B613-E71D03713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3644900"/>
            <a:ext cx="2570162"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4" name="Rectangle 10">
            <a:extLst>
              <a:ext uri="{FF2B5EF4-FFF2-40B4-BE49-F238E27FC236}">
                <a16:creationId xmlns:a16="http://schemas.microsoft.com/office/drawing/2014/main" id="{BA047376-BA2F-49B6-A0F3-2A529FC7AFC6}"/>
              </a:ext>
            </a:extLst>
          </p:cNvPr>
          <p:cNvSpPr>
            <a:spLocks noChangeArrowheads="1"/>
          </p:cNvSpPr>
          <p:nvPr/>
        </p:nvSpPr>
        <p:spPr bwMode="auto">
          <a:xfrm>
            <a:off x="354013" y="2070100"/>
            <a:ext cx="476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Hairdryers and electric heaters contain coils of </a:t>
            </a:r>
            <a:r>
              <a:rPr lang="en-GB" altLang="en-US" b="1">
                <a:solidFill>
                  <a:srgbClr val="286DA6"/>
                </a:solidFill>
              </a:rPr>
              <a:t>nichrome</a:t>
            </a:r>
            <a:r>
              <a:rPr lang="en-GB" altLang="en-US">
                <a:solidFill>
                  <a:srgbClr val="010066"/>
                </a:solidFill>
              </a:rPr>
              <a:t> wire.</a:t>
            </a:r>
          </a:p>
        </p:txBody>
      </p:sp>
      <p:sp>
        <p:nvSpPr>
          <p:cNvPr id="338955" name="Rectangle 11">
            <a:extLst>
              <a:ext uri="{FF2B5EF4-FFF2-40B4-BE49-F238E27FC236}">
                <a16:creationId xmlns:a16="http://schemas.microsoft.com/office/drawing/2014/main" id="{6B077302-813A-4D3A-82EB-121373E8CD26}"/>
              </a:ext>
            </a:extLst>
          </p:cNvPr>
          <p:cNvSpPr>
            <a:spLocks noChangeArrowheads="1"/>
          </p:cNvSpPr>
          <p:nvPr/>
        </p:nvSpPr>
        <p:spPr bwMode="auto">
          <a:xfrm>
            <a:off x="3513138" y="4356100"/>
            <a:ext cx="541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Filament light bulbs contain </a:t>
            </a:r>
            <a:r>
              <a:rPr lang="en-GB" altLang="en-US" b="1">
                <a:solidFill>
                  <a:srgbClr val="286DA6"/>
                </a:solidFill>
              </a:rPr>
              <a:t>tungsten</a:t>
            </a:r>
            <a:r>
              <a:rPr lang="en-GB" altLang="en-US">
                <a:solidFill>
                  <a:srgbClr val="010066"/>
                </a:solidFill>
              </a:rPr>
              <a:t>.</a:t>
            </a:r>
          </a:p>
        </p:txBody>
      </p:sp>
      <p:pic>
        <p:nvPicPr>
          <p:cNvPr id="12" name="Picture 19">
            <a:hlinkClick r:id="" action="ppaction://hlinkshowjump?jump=nextslide"/>
            <a:extLst>
              <a:ext uri="{FF2B5EF4-FFF2-40B4-BE49-F238E27FC236}">
                <a16:creationId xmlns:a16="http://schemas.microsoft.com/office/drawing/2014/main" id="{40267821-3F18-4D6B-BCF9-24AE3A4661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39BF4B95-8B34-4AA1-8497-1F2C920D132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5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389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894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8955"/>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33895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9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p:bldP spid="338951" grpId="0"/>
      <p:bldP spid="338954" grpId="0"/>
      <p:bldP spid="3389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08E3207-8A93-4A8F-AEFB-BDDA35963E48}"/>
              </a:ext>
            </a:extLst>
          </p:cNvPr>
          <p:cNvSpPr>
            <a:spLocks noGrp="1" noChangeArrowheads="1"/>
          </p:cNvSpPr>
          <p:nvPr>
            <p:ph type="title"/>
          </p:nvPr>
        </p:nvSpPr>
        <p:spPr/>
        <p:txBody>
          <a:bodyPr/>
          <a:lstStyle/>
          <a:p>
            <a:pPr eaLnBrk="1" hangingPunct="1"/>
            <a:r>
              <a:rPr lang="en-GB" altLang="en-US"/>
              <a:t>Why do resistors get hot?</a:t>
            </a:r>
          </a:p>
        </p:txBody>
      </p:sp>
      <p:sp>
        <p:nvSpPr>
          <p:cNvPr id="27652" name="Text Box 51">
            <a:extLst>
              <a:ext uri="{FF2B5EF4-FFF2-40B4-BE49-F238E27FC236}">
                <a16:creationId xmlns:a16="http://schemas.microsoft.com/office/drawing/2014/main" id="{A1F4FDE0-93C0-4A88-BC04-5E9F60D7BBFF}"/>
              </a:ext>
            </a:extLst>
          </p:cNvPr>
          <p:cNvSpPr txBox="1">
            <a:spLocks noChangeArrowheads="1"/>
          </p:cNvSpPr>
          <p:nvPr/>
        </p:nvSpPr>
        <p:spPr bwMode="auto">
          <a:xfrm>
            <a:off x="354013" y="773113"/>
            <a:ext cx="4068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an electric current passes through a resistor, the resistor gets </a:t>
            </a:r>
            <a:r>
              <a:rPr lang="en-GB" altLang="en-US" b="1">
                <a:solidFill>
                  <a:srgbClr val="286DA6"/>
                </a:solidFill>
              </a:rPr>
              <a:t>hotter</a:t>
            </a:r>
            <a:r>
              <a:rPr lang="en-GB" altLang="en-US">
                <a:solidFill>
                  <a:srgbClr val="010066"/>
                </a:solidFill>
              </a:rPr>
              <a:t>.</a:t>
            </a:r>
          </a:p>
        </p:txBody>
      </p:sp>
      <p:sp>
        <p:nvSpPr>
          <p:cNvPr id="207883" name="Text Box 52">
            <a:extLst>
              <a:ext uri="{FF2B5EF4-FFF2-40B4-BE49-F238E27FC236}">
                <a16:creationId xmlns:a16="http://schemas.microsoft.com/office/drawing/2014/main" id="{439A7E7A-8480-42C8-969D-714BBD8BFC70}"/>
              </a:ext>
            </a:extLst>
          </p:cNvPr>
          <p:cNvSpPr txBox="1">
            <a:spLocks noChangeArrowheads="1"/>
          </p:cNvSpPr>
          <p:nvPr/>
        </p:nvSpPr>
        <p:spPr bwMode="auto">
          <a:xfrm>
            <a:off x="4375150" y="3567113"/>
            <a:ext cx="41576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This heating effect is caused by </a:t>
            </a:r>
            <a:r>
              <a:rPr lang="en-GB" altLang="en-US" b="1" dirty="0">
                <a:solidFill>
                  <a:srgbClr val="286DA6"/>
                </a:solidFill>
              </a:rPr>
              <a:t>collisions</a:t>
            </a:r>
            <a:r>
              <a:rPr lang="en-GB" altLang="en-US" dirty="0">
                <a:solidFill>
                  <a:srgbClr val="010066"/>
                </a:solidFill>
              </a:rPr>
              <a:t> between moving electrons and stationary ions in the wire.</a:t>
            </a:r>
          </a:p>
        </p:txBody>
      </p:sp>
      <p:pic>
        <p:nvPicPr>
          <p:cNvPr id="207884" name="Picture 12" descr="lightbulb_92039677_small">
            <a:extLst>
              <a:ext uri="{FF2B5EF4-FFF2-40B4-BE49-F238E27FC236}">
                <a16:creationId xmlns:a16="http://schemas.microsoft.com/office/drawing/2014/main" id="{14A27026-4E8F-4188-8119-B3AF86350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738" y="784225"/>
            <a:ext cx="37496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5" name="Text Box 13">
            <a:extLst>
              <a:ext uri="{FF2B5EF4-FFF2-40B4-BE49-F238E27FC236}">
                <a16:creationId xmlns:a16="http://schemas.microsoft.com/office/drawing/2014/main" id="{D209D2FD-6472-4130-A09A-82E8D7ECE022}"/>
              </a:ext>
            </a:extLst>
          </p:cNvPr>
          <p:cNvSpPr txBox="1">
            <a:spLocks noChangeArrowheads="1"/>
          </p:cNvSpPr>
          <p:nvPr/>
        </p:nvSpPr>
        <p:spPr bwMode="auto">
          <a:xfrm>
            <a:off x="354013" y="2192338"/>
            <a:ext cx="444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is why the filament in a light bulb gets hot and glows.</a:t>
            </a:r>
            <a:endParaRPr lang="en-GB" altLang="en-US"/>
          </a:p>
        </p:txBody>
      </p:sp>
      <p:pic>
        <p:nvPicPr>
          <p:cNvPr id="207887" name="Picture 15" descr="atoms_wire_collisions">
            <a:extLst>
              <a:ext uri="{FF2B5EF4-FFF2-40B4-BE49-F238E27FC236}">
                <a16:creationId xmlns:a16="http://schemas.microsoft.com/office/drawing/2014/main" id="{5F0B85E4-D973-4DA7-B83F-6DF9DCB98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3300413"/>
            <a:ext cx="38608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9" name="Text Box 5">
            <a:extLst>
              <a:ext uri="{FF2B5EF4-FFF2-40B4-BE49-F238E27FC236}">
                <a16:creationId xmlns:a16="http://schemas.microsoft.com/office/drawing/2014/main" id="{1B1D95FA-2B64-4539-BE2B-6B71761B7FAC}"/>
              </a:ext>
            </a:extLst>
          </p:cNvPr>
          <p:cNvSpPr txBox="1">
            <a:spLocks noChangeArrowheads="1"/>
          </p:cNvSpPr>
          <p:nvPr/>
        </p:nvSpPr>
        <p:spPr bwMode="auto">
          <a:xfrm>
            <a:off x="4375150" y="5305425"/>
            <a:ext cx="4416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transfers energy from the moving electrons to the metal.</a:t>
            </a:r>
          </a:p>
        </p:txBody>
      </p:sp>
      <p:sp>
        <p:nvSpPr>
          <p:cNvPr id="207890" name="AutoShape 18">
            <a:extLst>
              <a:ext uri="{FF2B5EF4-FFF2-40B4-BE49-F238E27FC236}">
                <a16:creationId xmlns:a16="http://schemas.microsoft.com/office/drawing/2014/main" id="{D5A7FEB7-C135-409B-B2C6-48F05D60AD02}"/>
              </a:ext>
            </a:extLst>
          </p:cNvPr>
          <p:cNvSpPr>
            <a:spLocks noChangeArrowheads="1"/>
          </p:cNvSpPr>
          <p:nvPr/>
        </p:nvSpPr>
        <p:spPr bwMode="auto">
          <a:xfrm>
            <a:off x="1357313" y="5357813"/>
            <a:ext cx="1981200" cy="381000"/>
          </a:xfrm>
          <a:prstGeom prst="rightArrow">
            <a:avLst>
              <a:gd name="adj1" fmla="val 50000"/>
              <a:gd name="adj2" fmla="val 86667"/>
            </a:avLst>
          </a:prstGeom>
          <a:solidFill>
            <a:srgbClr val="286DA6"/>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07891" name="Text Box 19">
            <a:extLst>
              <a:ext uri="{FF2B5EF4-FFF2-40B4-BE49-F238E27FC236}">
                <a16:creationId xmlns:a16="http://schemas.microsoft.com/office/drawing/2014/main" id="{AB7B572F-58BA-4DA1-8F50-26C2015BEC12}"/>
              </a:ext>
            </a:extLst>
          </p:cNvPr>
          <p:cNvSpPr txBox="1">
            <a:spLocks noChangeArrowheads="1"/>
          </p:cNvSpPr>
          <p:nvPr/>
        </p:nvSpPr>
        <p:spPr bwMode="auto">
          <a:xfrm>
            <a:off x="965200" y="5683250"/>
            <a:ext cx="2832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i="1"/>
              <a:t>electron movement</a:t>
            </a:r>
            <a:br>
              <a:rPr lang="en-GB" altLang="en-US" i="1"/>
            </a:br>
            <a:r>
              <a:rPr lang="en-GB" altLang="en-US" i="1"/>
              <a:t>through wire</a:t>
            </a:r>
          </a:p>
        </p:txBody>
      </p:sp>
      <p:pic>
        <p:nvPicPr>
          <p:cNvPr id="12" name="Picture 19">
            <a:hlinkClick r:id="" action="ppaction://hlinkshowjump?jump=nextslide"/>
            <a:extLst>
              <a:ext uri="{FF2B5EF4-FFF2-40B4-BE49-F238E27FC236}">
                <a16:creationId xmlns:a16="http://schemas.microsoft.com/office/drawing/2014/main" id="{AEF84C31-5675-4D0D-BE9F-893B9CC5AD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8906F57F-0D19-4C65-9AA0-DF178399F6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788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7883"/>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0788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07890"/>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78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78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3" grpId="0"/>
      <p:bldP spid="207885" grpId="0"/>
      <p:bldP spid="207889" grpId="0"/>
      <p:bldP spid="207890" grpId="0" animBg="1"/>
      <p:bldP spid="2078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31" name="Picture 111" descr="PA8_gfx_wire_graph2">
            <a:extLst>
              <a:ext uri="{FF2B5EF4-FFF2-40B4-BE49-F238E27FC236}">
                <a16:creationId xmlns:a16="http://schemas.microsoft.com/office/drawing/2014/main" id="{9BCCBF66-5B2E-4CB2-8877-54EF7CBC3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3559175"/>
            <a:ext cx="350996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3" name="Text Box 55">
            <a:extLst>
              <a:ext uri="{FF2B5EF4-FFF2-40B4-BE49-F238E27FC236}">
                <a16:creationId xmlns:a16="http://schemas.microsoft.com/office/drawing/2014/main" id="{979BAC5F-9EAC-441F-8F7F-7DE98D66EE10}"/>
              </a:ext>
            </a:extLst>
          </p:cNvPr>
          <p:cNvSpPr txBox="1">
            <a:spLocks noChangeArrowheads="1"/>
          </p:cNvSpPr>
          <p:nvPr/>
        </p:nvSpPr>
        <p:spPr bwMode="auto">
          <a:xfrm>
            <a:off x="1709738" y="6027738"/>
            <a:ext cx="174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solidFill>
                  <a:srgbClr val="010066"/>
                </a:solidFill>
              </a:rPr>
              <a:t>voltage (V)</a:t>
            </a:r>
          </a:p>
        </p:txBody>
      </p:sp>
      <p:sp>
        <p:nvSpPr>
          <p:cNvPr id="28676" name="Rectangle 4">
            <a:extLst>
              <a:ext uri="{FF2B5EF4-FFF2-40B4-BE49-F238E27FC236}">
                <a16:creationId xmlns:a16="http://schemas.microsoft.com/office/drawing/2014/main" id="{86159053-0F71-4A8F-8E10-0DB1A370C1C5}"/>
              </a:ext>
            </a:extLst>
          </p:cNvPr>
          <p:cNvSpPr>
            <a:spLocks noGrp="1" noChangeArrowheads="1"/>
          </p:cNvSpPr>
          <p:nvPr>
            <p:ph type="title"/>
          </p:nvPr>
        </p:nvSpPr>
        <p:spPr/>
        <p:txBody>
          <a:bodyPr/>
          <a:lstStyle/>
          <a:p>
            <a:r>
              <a:rPr lang="en-GB" altLang="en-US"/>
              <a:t>How does temperature affect resistance?</a:t>
            </a:r>
          </a:p>
        </p:txBody>
      </p:sp>
      <p:sp>
        <p:nvSpPr>
          <p:cNvPr id="28677" name="Text Box 5">
            <a:extLst>
              <a:ext uri="{FF2B5EF4-FFF2-40B4-BE49-F238E27FC236}">
                <a16:creationId xmlns:a16="http://schemas.microsoft.com/office/drawing/2014/main" id="{1B934DBA-1DA4-446F-9144-5E0C3671F2C5}"/>
              </a:ext>
            </a:extLst>
          </p:cNvPr>
          <p:cNvSpPr txBox="1">
            <a:spLocks noChangeArrowheads="1"/>
          </p:cNvSpPr>
          <p:nvPr/>
        </p:nvSpPr>
        <p:spPr bwMode="auto">
          <a:xfrm>
            <a:off x="354013" y="773113"/>
            <a:ext cx="7023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Increasing the temperature of a material increases its resistance. </a:t>
            </a:r>
          </a:p>
        </p:txBody>
      </p:sp>
      <p:sp>
        <p:nvSpPr>
          <p:cNvPr id="328715" name="Text Box 11">
            <a:extLst>
              <a:ext uri="{FF2B5EF4-FFF2-40B4-BE49-F238E27FC236}">
                <a16:creationId xmlns:a16="http://schemas.microsoft.com/office/drawing/2014/main" id="{5B89B0E0-8E88-4E8E-B63A-5A920E62846E}"/>
              </a:ext>
            </a:extLst>
          </p:cNvPr>
          <p:cNvSpPr txBox="1">
            <a:spLocks noChangeArrowheads="1"/>
          </p:cNvSpPr>
          <p:nvPr/>
        </p:nvSpPr>
        <p:spPr bwMode="auto">
          <a:xfrm>
            <a:off x="354013" y="1587500"/>
            <a:ext cx="47005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is because the positively charged metal ions vibrate faster when they are hot, making it more difficult for the electrons to flow through the metal.</a:t>
            </a:r>
          </a:p>
        </p:txBody>
      </p:sp>
      <p:pic>
        <p:nvPicPr>
          <p:cNvPr id="209928" name="Picture 8" descr="atoms_wire_collisions2">
            <a:extLst>
              <a:ext uri="{FF2B5EF4-FFF2-40B4-BE49-F238E27FC236}">
                <a16:creationId xmlns:a16="http://schemas.microsoft.com/office/drawing/2014/main" id="{77739F53-B36A-4C3C-9808-A82E682B4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3" y="1292225"/>
            <a:ext cx="33782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0" name="Text Box 10">
            <a:extLst>
              <a:ext uri="{FF2B5EF4-FFF2-40B4-BE49-F238E27FC236}">
                <a16:creationId xmlns:a16="http://schemas.microsoft.com/office/drawing/2014/main" id="{1240C5FC-EAAA-4740-9B69-29D51E990EB9}"/>
              </a:ext>
            </a:extLst>
          </p:cNvPr>
          <p:cNvSpPr txBox="1">
            <a:spLocks noChangeArrowheads="1"/>
          </p:cNvSpPr>
          <p:nvPr/>
        </p:nvSpPr>
        <p:spPr bwMode="auto">
          <a:xfrm>
            <a:off x="4151313" y="3367088"/>
            <a:ext cx="43195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Ohm’s law</a:t>
            </a:r>
            <a:r>
              <a:rPr lang="en-GB" altLang="en-US"/>
              <a:t> (</a:t>
            </a:r>
            <a:r>
              <a:rPr lang="en-GB" altLang="en-US" b="1"/>
              <a:t>V = IR</a:t>
            </a:r>
            <a:r>
              <a:rPr lang="en-GB" altLang="en-US"/>
              <a:t>) means that if resistance is constant in a circuit, voltage and current are directly proportional.</a:t>
            </a:r>
          </a:p>
        </p:txBody>
      </p:sp>
      <p:sp>
        <p:nvSpPr>
          <p:cNvPr id="209934" name="Text Box 51">
            <a:extLst>
              <a:ext uri="{FF2B5EF4-FFF2-40B4-BE49-F238E27FC236}">
                <a16:creationId xmlns:a16="http://schemas.microsoft.com/office/drawing/2014/main" id="{6AE9E19B-5EBB-4024-BA3F-F4E4B8305995}"/>
              </a:ext>
            </a:extLst>
          </p:cNvPr>
          <p:cNvSpPr txBox="1">
            <a:spLocks noChangeArrowheads="1"/>
          </p:cNvSpPr>
          <p:nvPr/>
        </p:nvSpPr>
        <p:spPr bwMode="auto">
          <a:xfrm>
            <a:off x="4151313" y="4960938"/>
            <a:ext cx="4660900" cy="1201737"/>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What will happen if resistance increases as more current raises the temperature of the resistor?</a:t>
            </a:r>
          </a:p>
        </p:txBody>
      </p:sp>
      <p:pic>
        <p:nvPicPr>
          <p:cNvPr id="12" name="Picture 11" descr="Resistors_5.1.png">
            <a:extLst>
              <a:ext uri="{FF2B5EF4-FFF2-40B4-BE49-F238E27FC236}">
                <a16:creationId xmlns:a16="http://schemas.microsoft.com/office/drawing/2014/main" id="{BA976A49-DC72-4B94-A46B-FE99189D6B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775" y="3783013"/>
            <a:ext cx="5064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67F2933A-F076-4066-AC3D-2C2A2A2F81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BF24FA07-3DB7-4520-B956-681B75AD07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992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99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99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99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99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3" grpId="0"/>
      <p:bldP spid="328715" grpId="0"/>
      <p:bldP spid="209930" grpId="0"/>
      <p:bldP spid="2099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14793</TotalTime>
  <Words>1854</Words>
  <Application>Microsoft Office PowerPoint</Application>
  <PresentationFormat>On-screen Show (4:3)</PresentationFormat>
  <Paragraphs>178</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Wingdings 2</vt:lpstr>
      <vt:lpstr>1_Default Design</vt:lpstr>
      <vt:lpstr>9_Default Design</vt:lpstr>
      <vt:lpstr>Resistors</vt:lpstr>
      <vt:lpstr>Information</vt:lpstr>
      <vt:lpstr>Resistors</vt:lpstr>
      <vt:lpstr>Current–voltage graphs</vt:lpstr>
      <vt:lpstr>Is resistance the same in all wires?</vt:lpstr>
      <vt:lpstr>Current–voltage graphs for wires</vt:lpstr>
      <vt:lpstr>How can resistance be used?</vt:lpstr>
      <vt:lpstr>Why do resistors get hot?</vt:lpstr>
      <vt:lpstr>How does temperature affect resistance?</vt:lpstr>
      <vt:lpstr>Non-ohmic conductors</vt:lpstr>
      <vt:lpstr>Current–voltage graph for a bulb</vt:lpstr>
      <vt:lpstr>Advantages and disadvantages of heating</vt:lpstr>
      <vt:lpstr>What is a diode?</vt:lpstr>
      <vt:lpstr>Current–voltage graph for a diode</vt:lpstr>
      <vt:lpstr>Uses of resistors</vt:lpstr>
      <vt:lpstr>Resistor circuit diagram symbols</vt:lpstr>
      <vt:lpstr>LDRs: light and resistance</vt:lpstr>
      <vt:lpstr>Thermistors: temperature and resistance</vt:lpstr>
      <vt:lpstr>Resistor quiz</vt:lpstr>
      <vt:lpstr>How can resistance be investigated?</vt:lpstr>
      <vt:lpstr>Investigating current and voltage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Resistors</dc:title>
  <dc:subject>Boardworks High School Physical Science</dc:subject>
  <dc:creator>Boardworks</dc:creator>
  <cp:lastModifiedBy>Tim Crilly</cp:lastModifiedBy>
  <cp:revision>564</cp:revision>
  <dcterms:created xsi:type="dcterms:W3CDTF">2003-10-06T13:07:42Z</dcterms:created>
  <dcterms:modified xsi:type="dcterms:W3CDTF">2019-01-31T15:31:21Z</dcterms:modified>
</cp:coreProperties>
</file>