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13" r:id="rId1"/>
    <p:sldMasterId id="2147485228" r:id="rId2"/>
  </p:sldMasterIdLst>
  <p:notesMasterIdLst>
    <p:notesMasterId r:id="rId21"/>
  </p:notesMasterIdLst>
  <p:handoutMasterIdLst>
    <p:handoutMasterId r:id="rId22"/>
  </p:handoutMasterIdLst>
  <p:sldIdLst>
    <p:sldId id="430" r:id="rId3"/>
    <p:sldId id="527" r:id="rId4"/>
    <p:sldId id="512" r:id="rId5"/>
    <p:sldId id="485" r:id="rId6"/>
    <p:sldId id="486" r:id="rId7"/>
    <p:sldId id="487" r:id="rId8"/>
    <p:sldId id="488" r:id="rId9"/>
    <p:sldId id="489" r:id="rId10"/>
    <p:sldId id="505" r:id="rId11"/>
    <p:sldId id="492" r:id="rId12"/>
    <p:sldId id="493" r:id="rId13"/>
    <p:sldId id="495" r:id="rId14"/>
    <p:sldId id="494" r:id="rId15"/>
    <p:sldId id="500" r:id="rId16"/>
    <p:sldId id="507" r:id="rId17"/>
    <p:sldId id="501" r:id="rId18"/>
    <p:sldId id="503" r:id="rId19"/>
    <p:sldId id="511"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E1F2F3"/>
    <a:srgbClr val="FF9900"/>
    <a:srgbClr val="286DA6"/>
    <a:srgbClr val="000066"/>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603" autoAdjust="0"/>
  </p:normalViewPr>
  <p:slideViewPr>
    <p:cSldViewPr snapToGrid="0" showGuides="1">
      <p:cViewPr>
        <p:scale>
          <a:sx n="85" d="100"/>
          <a:sy n="85" d="100"/>
        </p:scale>
        <p:origin x="618" y="150"/>
      </p:cViewPr>
      <p:guideLst>
        <p:guide orient="horz" pos="498"/>
        <p:guide orient="horz" pos="3876"/>
        <p:guide pos="5375"/>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5FE5E8D-E750-44B4-B36D-BD06E9CFBB4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332C3B2-7770-4F15-B98F-ACE85FF8F735}" type="slidenum">
              <a:rPr lang="en-GB" altLang="en-US"/>
              <a:pPr/>
              <a:t>‹#›</a:t>
            </a:fld>
            <a:endParaRPr lang="en-GB" altLang="en-US"/>
          </a:p>
        </p:txBody>
      </p:sp>
      <p:sp>
        <p:nvSpPr>
          <p:cNvPr id="5" name="Rectangle 7">
            <a:extLst>
              <a:ext uri="{FF2B5EF4-FFF2-40B4-BE49-F238E27FC236}">
                <a16:creationId xmlns:a16="http://schemas.microsoft.com/office/drawing/2014/main" id="{DCE4C32D-D880-4D66-8FC3-196C97FA150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A414ED5C-D03D-4737-9BF9-9FEAD56C215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42517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86C09259-E85B-48B3-AC9E-FA857771F90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A20C832F-3A11-43F3-99D2-968818FBDA4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46BB524-2F01-41FB-A964-DA1F9871BAF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9096DEE-E34A-4703-9394-9ADBDE6C4C8A}" type="slidenum">
              <a:rPr lang="en-US" altLang="en-US"/>
              <a:pPr/>
              <a:t>‹#›</a:t>
            </a:fld>
            <a:endParaRPr lang="en-US" altLang="en-US"/>
          </a:p>
        </p:txBody>
      </p:sp>
      <p:sp>
        <p:nvSpPr>
          <p:cNvPr id="7" name="Rectangle 7">
            <a:extLst>
              <a:ext uri="{FF2B5EF4-FFF2-40B4-BE49-F238E27FC236}">
                <a16:creationId xmlns:a16="http://schemas.microsoft.com/office/drawing/2014/main" id="{A08410DF-952C-4274-8B9B-EC3199B4D13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6F5F6719-B98D-48A2-A736-6AF84E0BAF5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49192146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C740C96-4CA9-4412-A235-2181ABE1CD6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758CD442-1F78-4DBA-AAB0-BAE438A371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9FFCFC5-9D33-404D-82E3-2A30A4F3C50E}"/>
              </a:ext>
            </a:extLst>
          </p:cNvPr>
          <p:cNvSpPr>
            <a:spLocks noGrp="1"/>
          </p:cNvSpPr>
          <p:nvPr>
            <p:ph type="sldNum" sz="quarter" idx="10"/>
          </p:nvPr>
        </p:nvSpPr>
        <p:spPr/>
        <p:txBody>
          <a:bodyPr/>
          <a:lstStyle/>
          <a:p>
            <a:fld id="{D9096DEE-E34A-4703-9394-9ADBDE6C4C8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Image Placeholder 1">
            <a:extLst>
              <a:ext uri="{FF2B5EF4-FFF2-40B4-BE49-F238E27FC236}">
                <a16:creationId xmlns:a16="http://schemas.microsoft.com/office/drawing/2014/main" id="{E832B874-2516-4C38-AC87-0111411310AC}"/>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id="{026D84A6-D9EF-43BD-8DFC-29140E6F79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By activating the angle measurements in stages, students are given a chance to identify the various elements of the experiment. Initially they should try to define the normal, name the rays and angles shown and describe the relative angle size. Revealing the angles at the air to glass boundary will act to clarify these points to students. Students can then be challenged to identify i</a:t>
            </a:r>
            <a:r>
              <a:rPr lang="en-GB" altLang="en-US" sz="1000" baseline="-25000" dirty="0">
                <a:latin typeface="Arial" panose="020B0604020202020204" pitchFamily="34" charset="0"/>
              </a:rPr>
              <a:t>2</a:t>
            </a:r>
            <a:r>
              <a:rPr lang="en-GB" altLang="en-US" dirty="0">
                <a:latin typeface="Arial" panose="020B0604020202020204" pitchFamily="34" charset="0"/>
              </a:rPr>
              <a:t> and r</a:t>
            </a:r>
            <a:r>
              <a:rPr lang="en-GB" altLang="en-US" baseline="-25000" dirty="0">
                <a:latin typeface="Arial" panose="020B0604020202020204" pitchFamily="34" charset="0"/>
              </a:rPr>
              <a:t>2</a:t>
            </a:r>
            <a:r>
              <a:rPr lang="en-GB" altLang="en-US" dirty="0">
                <a:latin typeface="Arial" panose="020B0604020202020204" pitchFamily="34" charset="0"/>
              </a:rPr>
              <a:t>, before revealing them to the class.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7EAFED4C-0B01-4366-A6FB-E05881E88A15}"/>
              </a:ext>
            </a:extLst>
          </p:cNvPr>
          <p:cNvSpPr>
            <a:spLocks noGrp="1"/>
          </p:cNvSpPr>
          <p:nvPr>
            <p:ph type="sldNum" sz="quarter" idx="10"/>
          </p:nvPr>
        </p:nvSpPr>
        <p:spPr/>
        <p:txBody>
          <a:bodyPr/>
          <a:lstStyle/>
          <a:p>
            <a:fld id="{D9096DEE-E34A-4703-9394-9ADBDE6C4C8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Image Placeholder 1">
            <a:extLst>
              <a:ext uri="{FF2B5EF4-FFF2-40B4-BE49-F238E27FC236}">
                <a16:creationId xmlns:a16="http://schemas.microsoft.com/office/drawing/2014/main" id="{EA0A8935-5D5A-40F9-9D5D-F7638F13FEC1}"/>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id="{1DE3169D-42E5-4126-8234-91E7E9355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Reflection and Refraction of Waves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8E11E458-E621-4038-B2B2-E541B7CD9BCC}"/>
              </a:ext>
            </a:extLst>
          </p:cNvPr>
          <p:cNvSpPr>
            <a:spLocks noGrp="1"/>
          </p:cNvSpPr>
          <p:nvPr>
            <p:ph type="sldNum" sz="quarter" idx="10"/>
          </p:nvPr>
        </p:nvSpPr>
        <p:spPr/>
        <p:txBody>
          <a:bodyPr/>
          <a:lstStyle/>
          <a:p>
            <a:fld id="{D9096DEE-E34A-4703-9394-9ADBDE6C4C8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Image Placeholder 1">
            <a:extLst>
              <a:ext uri="{FF2B5EF4-FFF2-40B4-BE49-F238E27FC236}">
                <a16:creationId xmlns:a16="http://schemas.microsoft.com/office/drawing/2014/main" id="{B011262E-481D-45A1-9AFF-49EE3C32E117}"/>
              </a:ext>
            </a:extLst>
          </p:cNvPr>
          <p:cNvSpPr>
            <a:spLocks noGrp="1" noRot="1" noChangeAspect="1" noTextEdit="1"/>
          </p:cNvSpPr>
          <p:nvPr>
            <p:ph type="sldImg"/>
          </p:nvPr>
        </p:nvSpPr>
        <p:spPr>
          <a:ln/>
        </p:spPr>
      </p:sp>
      <p:sp>
        <p:nvSpPr>
          <p:cNvPr id="43012" name="Notes Placeholder 2">
            <a:extLst>
              <a:ext uri="{FF2B5EF4-FFF2-40B4-BE49-F238E27FC236}">
                <a16:creationId xmlns:a16="http://schemas.microsoft.com/office/drawing/2014/main" id="{007EC620-40D0-4475-9C13-42DD5BA177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to check students’ understanding of refraction, and to test their ability to extract valuable information from a table.</a:t>
            </a:r>
          </a:p>
        </p:txBody>
      </p:sp>
      <p:sp>
        <p:nvSpPr>
          <p:cNvPr id="2" name="Slide Number Placeholder 1">
            <a:extLst>
              <a:ext uri="{FF2B5EF4-FFF2-40B4-BE49-F238E27FC236}">
                <a16:creationId xmlns:a16="http://schemas.microsoft.com/office/drawing/2014/main" id="{B6F03F5B-11B2-4206-A670-52C24424EF70}"/>
              </a:ext>
            </a:extLst>
          </p:cNvPr>
          <p:cNvSpPr>
            <a:spLocks noGrp="1"/>
          </p:cNvSpPr>
          <p:nvPr>
            <p:ph type="sldNum" sz="quarter" idx="10"/>
          </p:nvPr>
        </p:nvSpPr>
        <p:spPr/>
        <p:txBody>
          <a:bodyPr/>
          <a:lstStyle/>
          <a:p>
            <a:fld id="{D9096DEE-E34A-4703-9394-9ADBDE6C4C8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Image Placeholder 1">
            <a:extLst>
              <a:ext uri="{FF2B5EF4-FFF2-40B4-BE49-F238E27FC236}">
                <a16:creationId xmlns:a16="http://schemas.microsoft.com/office/drawing/2014/main" id="{286E70DF-8DFB-49BA-91F8-1D99FF9334D0}"/>
              </a:ext>
            </a:extLst>
          </p:cNvPr>
          <p:cNvSpPr>
            <a:spLocks noGrp="1" noRot="1" noChangeAspect="1" noTextEdit="1"/>
          </p:cNvSpPr>
          <p:nvPr>
            <p:ph type="sldImg"/>
          </p:nvPr>
        </p:nvSpPr>
        <p:spPr>
          <a:ln/>
        </p:spPr>
      </p:sp>
      <p:sp>
        <p:nvSpPr>
          <p:cNvPr id="44036" name="Notes Placeholder 2">
            <a:extLst>
              <a:ext uri="{FF2B5EF4-FFF2-40B4-BE49-F238E27FC236}">
                <a16:creationId xmlns:a16="http://schemas.microsoft.com/office/drawing/2014/main" id="{577F5A18-8FEA-4F82-AF91-55BA2FFE80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5F542CB4-54AA-4551-8CCF-68B1911B49D9}"/>
              </a:ext>
            </a:extLst>
          </p:cNvPr>
          <p:cNvSpPr>
            <a:spLocks noGrp="1"/>
          </p:cNvSpPr>
          <p:nvPr>
            <p:ph type="sldNum" sz="quarter" idx="10"/>
          </p:nvPr>
        </p:nvSpPr>
        <p:spPr/>
        <p:txBody>
          <a:bodyPr/>
          <a:lstStyle/>
          <a:p>
            <a:fld id="{D9096DEE-E34A-4703-9394-9ADBDE6C4C8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Image Placeholder 1">
            <a:extLst>
              <a:ext uri="{FF2B5EF4-FFF2-40B4-BE49-F238E27FC236}">
                <a16:creationId xmlns:a16="http://schemas.microsoft.com/office/drawing/2014/main" id="{6B57563F-2764-431A-8F2B-BC1A4F198AF6}"/>
              </a:ext>
            </a:extLst>
          </p:cNvPr>
          <p:cNvSpPr>
            <a:spLocks noGrp="1" noRot="1" noChangeAspect="1" noTextEdit="1"/>
          </p:cNvSpPr>
          <p:nvPr>
            <p:ph type="sldImg"/>
          </p:nvPr>
        </p:nvSpPr>
        <p:spPr>
          <a:ln/>
        </p:spPr>
      </p:sp>
      <p:sp>
        <p:nvSpPr>
          <p:cNvPr id="45060" name="Notes Placeholder 2">
            <a:extLst>
              <a:ext uri="{FF2B5EF4-FFF2-40B4-BE49-F238E27FC236}">
                <a16:creationId xmlns:a16="http://schemas.microsoft.com/office/drawing/2014/main" id="{26A01067-BED5-439E-99E7-9C280CB9CB27}"/>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be asked to research the speed of light in each material themselves. The idea of light taking time to reach its destination may also be discussed. The concept of light years could be introduced, and the students should realize that the light we see from the stars in the sky was actually emitted thousands of years ago.</a:t>
            </a: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D52A027-8655-4F42-9872-91D13ACB4951}"/>
              </a:ext>
            </a:extLst>
          </p:cNvPr>
          <p:cNvSpPr>
            <a:spLocks noGrp="1"/>
          </p:cNvSpPr>
          <p:nvPr>
            <p:ph type="sldNum" sz="quarter" idx="10"/>
          </p:nvPr>
        </p:nvSpPr>
        <p:spPr/>
        <p:txBody>
          <a:bodyPr/>
          <a:lstStyle/>
          <a:p>
            <a:fld id="{D9096DEE-E34A-4703-9394-9ADBDE6C4C8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Image Placeholder 1">
            <a:extLst>
              <a:ext uri="{FF2B5EF4-FFF2-40B4-BE49-F238E27FC236}">
                <a16:creationId xmlns:a16="http://schemas.microsoft.com/office/drawing/2014/main" id="{39FF0D7E-659F-4905-9D0E-D1101F840739}"/>
              </a:ext>
            </a:extLst>
          </p:cNvPr>
          <p:cNvSpPr>
            <a:spLocks noGrp="1" noRot="1" noChangeAspect="1" noTextEdit="1"/>
          </p:cNvSpPr>
          <p:nvPr>
            <p:ph type="sldImg"/>
          </p:nvPr>
        </p:nvSpPr>
        <p:spPr>
          <a:ln/>
        </p:spPr>
      </p:sp>
      <p:sp>
        <p:nvSpPr>
          <p:cNvPr id="46084" name="Notes Placeholder 2">
            <a:extLst>
              <a:ext uri="{FF2B5EF4-FFF2-40B4-BE49-F238E27FC236}">
                <a16:creationId xmlns:a16="http://schemas.microsoft.com/office/drawing/2014/main" id="{4E049BD2-0B9D-4458-9F3B-727CD64D0056}"/>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0D23F849-5E7D-4FDF-AC98-8234DD5B69B1}"/>
              </a:ext>
            </a:extLst>
          </p:cNvPr>
          <p:cNvSpPr>
            <a:spLocks noGrp="1"/>
          </p:cNvSpPr>
          <p:nvPr>
            <p:ph type="sldNum" sz="quarter" idx="10"/>
          </p:nvPr>
        </p:nvSpPr>
        <p:spPr/>
        <p:txBody>
          <a:bodyPr/>
          <a:lstStyle/>
          <a:p>
            <a:fld id="{D9096DEE-E34A-4703-9394-9ADBDE6C4C8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Image Placeholder 1">
            <a:extLst>
              <a:ext uri="{FF2B5EF4-FFF2-40B4-BE49-F238E27FC236}">
                <a16:creationId xmlns:a16="http://schemas.microsoft.com/office/drawing/2014/main" id="{BFB48E8F-01ED-4AF4-93D1-CB45F6D100CC}"/>
              </a:ext>
            </a:extLst>
          </p:cNvPr>
          <p:cNvSpPr>
            <a:spLocks noGrp="1" noRot="1" noChangeAspect="1" noTextEdit="1"/>
          </p:cNvSpPr>
          <p:nvPr>
            <p:ph type="sldImg"/>
          </p:nvPr>
        </p:nvSpPr>
        <p:spPr>
          <a:ln/>
        </p:spPr>
      </p:sp>
      <p:sp>
        <p:nvSpPr>
          <p:cNvPr id="47108" name="Notes Placeholder 2">
            <a:extLst>
              <a:ext uri="{FF2B5EF4-FFF2-40B4-BE49-F238E27FC236}">
                <a16:creationId xmlns:a16="http://schemas.microsoft.com/office/drawing/2014/main" id="{36B5D90B-1C13-4246-AA35-23054F03D787}"/>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Refractive index can never be less than 1 (light cannot travel faster than it travels in a vacuum).</a:t>
            </a:r>
          </a:p>
          <a:p>
            <a:endParaRPr lang="en-GB" altLang="en-US" dirty="0">
              <a:latin typeface="Arial" panose="020B0604020202020204" pitchFamily="34" charset="0"/>
            </a:endParaRPr>
          </a:p>
          <a:p>
            <a:r>
              <a:rPr lang="en-GB" altLang="en-US" dirty="0">
                <a:latin typeface="Arial" panose="020B0604020202020204" pitchFamily="34" charset="0"/>
              </a:rPr>
              <a:t>There are no units for refractive index.</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Reflection and Refraction of Waves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73AD333E-D6D6-4FF4-B62B-8794BC8F7C1A}"/>
              </a:ext>
            </a:extLst>
          </p:cNvPr>
          <p:cNvSpPr>
            <a:spLocks noGrp="1"/>
          </p:cNvSpPr>
          <p:nvPr>
            <p:ph type="sldNum" sz="quarter" idx="10"/>
          </p:nvPr>
        </p:nvSpPr>
        <p:spPr/>
        <p:txBody>
          <a:bodyPr/>
          <a:lstStyle/>
          <a:p>
            <a:fld id="{D9096DEE-E34A-4703-9394-9ADBDE6C4C8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86CD524-2846-442C-98EF-88673D5E17F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DE12907-56E8-4607-A415-3BB58593A9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Volodymyr</a:t>
            </a:r>
            <a:r>
              <a:rPr lang="en-GB" altLang="en-US" dirty="0">
                <a:latin typeface="Arial" panose="020B0604020202020204" pitchFamily="34" charset="0"/>
              </a:rPr>
              <a:t> </a:t>
            </a:r>
            <a:r>
              <a:rPr lang="en-GB" altLang="en-US" dirty="0" err="1">
                <a:latin typeface="Arial" panose="020B0604020202020204" pitchFamily="34" charset="0"/>
              </a:rPr>
              <a:t>Krasyuk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E869639-EA4E-4719-9FD0-21C41A3413A4}"/>
              </a:ext>
            </a:extLst>
          </p:cNvPr>
          <p:cNvSpPr>
            <a:spLocks noGrp="1"/>
          </p:cNvSpPr>
          <p:nvPr>
            <p:ph type="sldNum" sz="quarter" idx="10"/>
          </p:nvPr>
        </p:nvSpPr>
        <p:spPr/>
        <p:txBody>
          <a:bodyPr/>
          <a:lstStyle/>
          <a:p>
            <a:fld id="{D9096DEE-E34A-4703-9394-9ADBDE6C4C8A}"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FADF43FA-7945-4CBF-8AC5-13203BAD516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46E0FAA-4DE4-47E5-9ACC-F7E71D9FBB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7FCC4C4-8882-45CA-B2D4-B28B758D404C}"/>
              </a:ext>
            </a:extLst>
          </p:cNvPr>
          <p:cNvSpPr>
            <a:spLocks noGrp="1"/>
          </p:cNvSpPr>
          <p:nvPr>
            <p:ph type="sldNum" sz="quarter" idx="10"/>
          </p:nvPr>
        </p:nvSpPr>
        <p:spPr/>
        <p:txBody>
          <a:bodyPr/>
          <a:lstStyle/>
          <a:p>
            <a:fld id="{D9096DEE-E34A-4703-9394-9ADBDE6C4C8A}"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6D57E143-B4F1-4DB8-A25E-4E23A78AAECF}"/>
              </a:ext>
            </a:extLst>
          </p:cNvPr>
          <p:cNvSpPr>
            <a:spLocks noGrp="1"/>
          </p:cNvSpPr>
          <p:nvPr>
            <p:ph type="sldNum" sz="quarter" idx="10"/>
          </p:nvPr>
        </p:nvSpPr>
        <p:spPr/>
        <p:txBody>
          <a:bodyPr/>
          <a:lstStyle/>
          <a:p>
            <a:fld id="{D9096DEE-E34A-4703-9394-9ADBDE6C4C8A}" type="slidenum">
              <a:rPr lang="en-US" altLang="en-US" smtClean="0"/>
              <a:pPr/>
              <a:t>2</a:t>
            </a:fld>
            <a:endParaRPr lang="en-US" altLang="en-US"/>
          </a:p>
        </p:txBody>
      </p:sp>
    </p:spTree>
    <p:extLst>
      <p:ext uri="{BB962C8B-B14F-4D97-AF65-F5344CB8AC3E}">
        <p14:creationId xmlns:p14="http://schemas.microsoft.com/office/powerpoint/2010/main" val="11399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4EFF6CAD-4555-441D-8582-77B54BDC634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9F8033A-B8C3-4792-A104-C8731A39DB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 </a:t>
            </a:r>
            <a:r>
              <a:rPr lang="en-GB" altLang="en-US" dirty="0">
                <a:latin typeface="Arial" panose="020B0604020202020204" pitchFamily="34" charset="0"/>
              </a:rPr>
              <a:t>hands</a:t>
            </a:r>
            <a:r>
              <a:rPr lang="en-GB" altLang="en-US" b="1" dirty="0">
                <a:latin typeface="Arial" panose="020B0604020202020204" pitchFamily="34" charset="0"/>
              </a:rPr>
              <a:t> </a:t>
            </a:r>
            <a:r>
              <a:rPr lang="en-GB" altLang="en-US" dirty="0">
                <a:latin typeface="Arial" panose="020B0604020202020204" pitchFamily="34" charset="0"/>
              </a:rPr>
              <a:t>© photobank.ch, x-ray hands © dusan964, both at shutterstock.com 2018</a:t>
            </a:r>
          </a:p>
        </p:txBody>
      </p:sp>
      <p:sp>
        <p:nvSpPr>
          <p:cNvPr id="2" name="Slide Number Placeholder 1">
            <a:extLst>
              <a:ext uri="{FF2B5EF4-FFF2-40B4-BE49-F238E27FC236}">
                <a16:creationId xmlns:a16="http://schemas.microsoft.com/office/drawing/2014/main" id="{AF29F0B4-DDA6-40A2-AFAF-B8C38205D734}"/>
              </a:ext>
            </a:extLst>
          </p:cNvPr>
          <p:cNvSpPr>
            <a:spLocks noGrp="1"/>
          </p:cNvSpPr>
          <p:nvPr>
            <p:ph type="sldNum" sz="quarter" idx="10"/>
          </p:nvPr>
        </p:nvSpPr>
        <p:spPr/>
        <p:txBody>
          <a:bodyPr/>
          <a:lstStyle/>
          <a:p>
            <a:fld id="{D9096DEE-E34A-4703-9394-9ADBDE6C4C8A}" type="slidenum">
              <a:rPr lang="en-US" altLang="en-US" smtClean="0"/>
              <a:pPr/>
              <a:t>3</a:t>
            </a:fld>
            <a:endParaRPr lang="en-US" altLang="en-US"/>
          </a:p>
        </p:txBody>
      </p:sp>
    </p:spTree>
    <p:extLst>
      <p:ext uri="{BB962C8B-B14F-4D97-AF65-F5344CB8AC3E}">
        <p14:creationId xmlns:p14="http://schemas.microsoft.com/office/powerpoint/2010/main" val="254199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B49C8D5-1998-4606-895A-E1D49B46BBB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0E76C59-9628-4850-86DB-955CA6F98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Reflection allows organisms to see because eyes sense light from the Sun or artificial sources of light that is reflected off of surfaces.</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how the eye works, please refer to the </a:t>
            </a:r>
            <a:r>
              <a:rPr lang="en-GB" altLang="en-US" i="1" dirty="0">
                <a:latin typeface="Arial" panose="020B0604020202020204" pitchFamily="34" charset="0"/>
              </a:rPr>
              <a:t>Life Sciences: The Eye </a:t>
            </a:r>
            <a:r>
              <a:rPr lang="en-GB" altLang="en-US" dirty="0">
                <a:latin typeface="Arial" panose="020B0604020202020204" pitchFamily="34" charset="0"/>
              </a:rPr>
              <a:t>presentation.</a:t>
            </a:r>
          </a:p>
          <a:p>
            <a:endParaRPr lang="en-GB" altLang="en-US" b="1" dirty="0">
              <a:latin typeface="Arial" panose="020B0604020202020204" pitchFamily="34" charset="0"/>
            </a:endParaRPr>
          </a:p>
          <a:p>
            <a:r>
              <a:rPr lang="en-GB" altLang="en-US" b="1" dirty="0">
                <a:latin typeface="Arial" panose="020B0604020202020204" pitchFamily="34" charset="0"/>
              </a:rPr>
              <a:t>Photo credits:</a:t>
            </a:r>
            <a:r>
              <a:rPr lang="en-GB" altLang="en-US" dirty="0">
                <a:latin typeface="Arial" panose="020B0604020202020204" pitchFamily="34" charset="0"/>
              </a:rPr>
              <a:t> wing mirror </a:t>
            </a:r>
            <a:r>
              <a:rPr lang="en-US" altLang="en-US" dirty="0">
                <a:latin typeface="Arial" panose="020B0604020202020204" pitchFamily="34" charset="0"/>
              </a:rPr>
              <a:t>© </a:t>
            </a:r>
            <a:r>
              <a:rPr lang="en-GB" altLang="en-US" dirty="0">
                <a:latin typeface="Arial" panose="020B0604020202020204" pitchFamily="34" charset="0"/>
              </a:rPr>
              <a:t>Tom Wang, satellite dish © </a:t>
            </a:r>
            <a:r>
              <a:rPr lang="en-GB" altLang="en-US" dirty="0" err="1">
                <a:latin typeface="Arial" panose="020B0604020202020204" pitchFamily="34" charset="0"/>
              </a:rPr>
              <a:t>foto.fritz</a:t>
            </a:r>
            <a:r>
              <a:rPr lang="en-GB" altLang="en-US" dirty="0">
                <a:latin typeface="Arial" panose="020B0604020202020204" pitchFamily="34" charset="0"/>
              </a:rPr>
              <a:t>, both at shutterstock.com 2018</a:t>
            </a:r>
          </a:p>
        </p:txBody>
      </p:sp>
      <p:sp>
        <p:nvSpPr>
          <p:cNvPr id="2" name="Slide Number Placeholder 1">
            <a:extLst>
              <a:ext uri="{FF2B5EF4-FFF2-40B4-BE49-F238E27FC236}">
                <a16:creationId xmlns:a16="http://schemas.microsoft.com/office/drawing/2014/main" id="{2D7749AF-5985-4903-B431-A0E525C74963}"/>
              </a:ext>
            </a:extLst>
          </p:cNvPr>
          <p:cNvSpPr>
            <a:spLocks noGrp="1"/>
          </p:cNvSpPr>
          <p:nvPr>
            <p:ph type="sldNum" sz="quarter" idx="10"/>
          </p:nvPr>
        </p:nvSpPr>
        <p:spPr/>
        <p:txBody>
          <a:bodyPr/>
          <a:lstStyle/>
          <a:p>
            <a:fld id="{D9096DEE-E34A-4703-9394-9ADBDE6C4C8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Image Placeholder 1">
            <a:extLst>
              <a:ext uri="{FF2B5EF4-FFF2-40B4-BE49-F238E27FC236}">
                <a16:creationId xmlns:a16="http://schemas.microsoft.com/office/drawing/2014/main" id="{FB855118-FDD5-49F2-B257-58434F2AF498}"/>
              </a:ext>
            </a:extLst>
          </p:cNvPr>
          <p:cNvSpPr>
            <a:spLocks noGrp="1" noRot="1" noChangeAspect="1" noTextEdit="1"/>
          </p:cNvSpPr>
          <p:nvPr>
            <p:ph type="sldImg"/>
          </p:nvPr>
        </p:nvSpPr>
        <p:spPr>
          <a:ln/>
        </p:spPr>
      </p:sp>
      <p:sp>
        <p:nvSpPr>
          <p:cNvPr id="34820" name="Notes Placeholder 2">
            <a:extLst>
              <a:ext uri="{FF2B5EF4-FFF2-40B4-BE49-F238E27FC236}">
                <a16:creationId xmlns:a16="http://schemas.microsoft.com/office/drawing/2014/main" id="{6DAA49CA-FBDD-44CD-AFA6-EFF3F418BA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is an introductory slide to enforce the idea that light travels in straight lines.</a:t>
            </a:r>
          </a:p>
          <a:p>
            <a:endParaRPr lang="en-GB" altLang="en-US" dirty="0">
              <a:latin typeface="Arial" panose="020B0604020202020204" pitchFamily="34" charset="0"/>
            </a:endParaRPr>
          </a:p>
          <a:p>
            <a:r>
              <a:rPr lang="en-GB" altLang="en-US" dirty="0">
                <a:latin typeface="Arial" panose="020B0604020202020204" pitchFamily="34" charset="0"/>
              </a:rPr>
              <a:t>In order to further explain the concept of the umbra and penumbra, the shadow formation exercise could be linked to eclipses. If we see a total eclipse of the Sun then we are in the umbra of the Moon’s shadow. If we see a partial eclipse, only part of the Sun’s light can reach us and we are in the penumbra.</a:t>
            </a:r>
          </a:p>
        </p:txBody>
      </p:sp>
      <p:sp>
        <p:nvSpPr>
          <p:cNvPr id="2" name="Slide Number Placeholder 1">
            <a:extLst>
              <a:ext uri="{FF2B5EF4-FFF2-40B4-BE49-F238E27FC236}">
                <a16:creationId xmlns:a16="http://schemas.microsoft.com/office/drawing/2014/main" id="{B25CDF8B-AFF3-45AB-A57E-0F5203664274}"/>
              </a:ext>
            </a:extLst>
          </p:cNvPr>
          <p:cNvSpPr>
            <a:spLocks noGrp="1"/>
          </p:cNvSpPr>
          <p:nvPr>
            <p:ph type="sldNum" sz="quarter" idx="10"/>
          </p:nvPr>
        </p:nvSpPr>
        <p:spPr/>
        <p:txBody>
          <a:bodyPr/>
          <a:lstStyle/>
          <a:p>
            <a:fld id="{D9096DEE-E34A-4703-9394-9ADBDE6C4C8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Image Placeholder 1">
            <a:extLst>
              <a:ext uri="{FF2B5EF4-FFF2-40B4-BE49-F238E27FC236}">
                <a16:creationId xmlns:a16="http://schemas.microsoft.com/office/drawing/2014/main" id="{1A7E2987-FD11-4691-A6C0-54C91FF1EDBD}"/>
              </a:ext>
            </a:extLst>
          </p:cNvPr>
          <p:cNvSpPr>
            <a:spLocks noGrp="1" noRot="1" noChangeAspect="1" noTextEdit="1"/>
          </p:cNvSpPr>
          <p:nvPr>
            <p:ph type="sldImg"/>
          </p:nvPr>
        </p:nvSpPr>
        <p:spPr>
          <a:ln/>
        </p:spPr>
      </p:sp>
      <p:sp>
        <p:nvSpPr>
          <p:cNvPr id="35844" name="Notes Placeholder 2">
            <a:extLst>
              <a:ext uri="{FF2B5EF4-FFF2-40B4-BE49-F238E27FC236}">
                <a16:creationId xmlns:a16="http://schemas.microsoft.com/office/drawing/2014/main" id="{826E32B6-FC1E-4DBA-8F3A-77AFE1F8CA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9885F23F-741A-4668-9367-88481BAFEDDB}"/>
              </a:ext>
            </a:extLst>
          </p:cNvPr>
          <p:cNvSpPr>
            <a:spLocks noGrp="1"/>
          </p:cNvSpPr>
          <p:nvPr>
            <p:ph type="sldNum" sz="quarter" idx="10"/>
          </p:nvPr>
        </p:nvSpPr>
        <p:spPr/>
        <p:txBody>
          <a:bodyPr/>
          <a:lstStyle/>
          <a:p>
            <a:fld id="{D9096DEE-E34A-4703-9394-9ADBDE6C4C8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Image Placeholder 1">
            <a:extLst>
              <a:ext uri="{FF2B5EF4-FFF2-40B4-BE49-F238E27FC236}">
                <a16:creationId xmlns:a16="http://schemas.microsoft.com/office/drawing/2014/main" id="{596B84AA-C64B-472F-AE14-36095AA18018}"/>
              </a:ext>
            </a:extLst>
          </p:cNvPr>
          <p:cNvSpPr>
            <a:spLocks noGrp="1" noRot="1" noChangeAspect="1" noTextEdit="1"/>
          </p:cNvSpPr>
          <p:nvPr>
            <p:ph type="sldImg"/>
          </p:nvPr>
        </p:nvSpPr>
        <p:spPr>
          <a:ln/>
        </p:spPr>
      </p:sp>
      <p:sp>
        <p:nvSpPr>
          <p:cNvPr id="36868" name="Notes Placeholder 2">
            <a:extLst>
              <a:ext uri="{FF2B5EF4-FFF2-40B4-BE49-F238E27FC236}">
                <a16:creationId xmlns:a16="http://schemas.microsoft.com/office/drawing/2014/main" id="{2A75F02B-2B48-4019-B5A3-7EA3FBB8B1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Reflection and Refraction of Waves</a:t>
            </a:r>
            <a:r>
              <a:rPr lang="en-GB" altLang="en-US" dirty="0">
                <a:latin typeface="Arial" panose="020B0604020202020204" pitchFamily="34" charset="0"/>
              </a:rPr>
              <a:t>.</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AE11E7A4-72C9-4A30-87BA-ABAB99F60304}"/>
              </a:ext>
            </a:extLst>
          </p:cNvPr>
          <p:cNvSpPr>
            <a:spLocks noGrp="1"/>
          </p:cNvSpPr>
          <p:nvPr>
            <p:ph type="sldNum" sz="quarter" idx="10"/>
          </p:nvPr>
        </p:nvSpPr>
        <p:spPr/>
        <p:txBody>
          <a:bodyPr/>
          <a:lstStyle/>
          <a:p>
            <a:fld id="{D9096DEE-E34A-4703-9394-9ADBDE6C4C8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Image Placeholder 1">
            <a:extLst>
              <a:ext uri="{FF2B5EF4-FFF2-40B4-BE49-F238E27FC236}">
                <a16:creationId xmlns:a16="http://schemas.microsoft.com/office/drawing/2014/main" id="{77A0AA68-264A-40C4-BE38-10C6FAABF7BC}"/>
              </a:ext>
            </a:extLst>
          </p:cNvPr>
          <p:cNvSpPr>
            <a:spLocks noGrp="1" noRot="1" noChangeAspect="1" noTextEdit="1"/>
          </p:cNvSpPr>
          <p:nvPr>
            <p:ph type="sldImg"/>
          </p:nvPr>
        </p:nvSpPr>
        <p:spPr>
          <a:ln/>
        </p:spPr>
      </p:sp>
      <p:sp>
        <p:nvSpPr>
          <p:cNvPr id="37892" name="Notes Placeholder 2">
            <a:extLst>
              <a:ext uri="{FF2B5EF4-FFF2-40B4-BE49-F238E27FC236}">
                <a16:creationId xmlns:a16="http://schemas.microsoft.com/office/drawing/2014/main" id="{BD39D5C1-BBBB-477A-98E3-8E93469A5C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be asked to create their own ray diagrams before the illustration is fully revealed.</a:t>
            </a:r>
          </a:p>
        </p:txBody>
      </p:sp>
      <p:sp>
        <p:nvSpPr>
          <p:cNvPr id="2" name="Slide Number Placeholder 1">
            <a:extLst>
              <a:ext uri="{FF2B5EF4-FFF2-40B4-BE49-F238E27FC236}">
                <a16:creationId xmlns:a16="http://schemas.microsoft.com/office/drawing/2014/main" id="{76D26610-A637-463E-9AA5-2166ECD23271}"/>
              </a:ext>
            </a:extLst>
          </p:cNvPr>
          <p:cNvSpPr>
            <a:spLocks noGrp="1"/>
          </p:cNvSpPr>
          <p:nvPr>
            <p:ph type="sldNum" sz="quarter" idx="10"/>
          </p:nvPr>
        </p:nvSpPr>
        <p:spPr/>
        <p:txBody>
          <a:bodyPr/>
          <a:lstStyle/>
          <a:p>
            <a:fld id="{D9096DEE-E34A-4703-9394-9ADBDE6C4C8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09B4EB6E-BD83-40C0-AE5A-2783F2A12659}"/>
              </a:ext>
            </a:extLst>
          </p:cNvPr>
          <p:cNvSpPr>
            <a:spLocks noGrp="1" noRot="1" noChangeAspect="1" noTextEdit="1"/>
          </p:cNvSpPr>
          <p:nvPr>
            <p:ph type="sldImg"/>
          </p:nvPr>
        </p:nvSpPr>
        <p:spPr>
          <a:ln/>
        </p:spPr>
      </p:sp>
      <p:sp>
        <p:nvSpPr>
          <p:cNvPr id="38916" name="Notes Placeholder 2">
            <a:extLst>
              <a:ext uri="{FF2B5EF4-FFF2-40B4-BE49-F238E27FC236}">
                <a16:creationId xmlns:a16="http://schemas.microsoft.com/office/drawing/2014/main" id="{E1F7014E-EC3A-4D76-B897-FE605EEE0E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MilanB</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BD74E27-9BB7-42F4-9CEE-90013C00B247}"/>
              </a:ext>
            </a:extLst>
          </p:cNvPr>
          <p:cNvSpPr>
            <a:spLocks noGrp="1"/>
          </p:cNvSpPr>
          <p:nvPr>
            <p:ph type="sldNum" sz="quarter" idx="10"/>
          </p:nvPr>
        </p:nvSpPr>
        <p:spPr/>
        <p:txBody>
          <a:bodyPr/>
          <a:lstStyle/>
          <a:p>
            <a:fld id="{D9096DEE-E34A-4703-9394-9ADBDE6C4C8A}" type="slidenum">
              <a:rPr lang="en-US" altLang="en-US" smtClean="0"/>
              <a:pPr/>
              <a:t>9</a:t>
            </a:fld>
            <a:endParaRPr lang="en-US" altLang="en-US"/>
          </a:p>
        </p:txBody>
      </p:sp>
    </p:spTree>
    <p:extLst>
      <p:ext uri="{BB962C8B-B14F-4D97-AF65-F5344CB8AC3E}">
        <p14:creationId xmlns:p14="http://schemas.microsoft.com/office/powerpoint/2010/main" val="3109444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hasCustomPrompt="1"/>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a:t>
            </a:r>
            <a:br>
              <a:rPr lang="en-US" dirty="0"/>
            </a:br>
            <a:r>
              <a:rPr lang="en-US" dirty="0"/>
              <a:t>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160440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7322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96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2880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8652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5872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55578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5141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1265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0491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1594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3933688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67605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5911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45057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206340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06149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38446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5209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9415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1494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0663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062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26743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4155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3016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584314327"/>
      </p:ext>
    </p:extLst>
  </p:cSld>
  <p:clrMap bg1="lt1" tx1="dk1" bg2="lt2" tx2="dk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233321566"/>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3.xml"/><Relationship Id="rId7" Type="http://schemas.openxmlformats.org/officeDocument/2006/relationships/image" Target="../media/image6.png"/><Relationship Id="rId12" Type="http://schemas.openxmlformats.org/officeDocument/2006/relationships/image" Target="../media/image13.wmf"/><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16.png"/><Relationship Id="rId11" Type="http://schemas.openxmlformats.org/officeDocument/2006/relationships/image" Target="../media/image15.jpg"/><Relationship Id="rId5" Type="http://schemas.openxmlformats.org/officeDocument/2006/relationships/notesSlide" Target="../notesSlides/notesSlide10.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30.png"/><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5.xml"/><Relationship Id="rId7" Type="http://schemas.openxmlformats.org/officeDocument/2006/relationships/image" Target="../media/image14.png"/><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6.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9458C85B-67C7-493E-B220-D9142E99641A}"/>
              </a:ext>
            </a:extLst>
          </p:cNvPr>
          <p:cNvSpPr>
            <a:spLocks noGrp="1"/>
          </p:cNvSpPr>
          <p:nvPr>
            <p:ph type="title"/>
          </p:nvPr>
        </p:nvSpPr>
        <p:spPr>
          <a:xfrm>
            <a:off x="3466214" y="1187864"/>
            <a:ext cx="4744531" cy="3110759"/>
          </a:xfrm>
        </p:spPr>
        <p:txBody>
          <a:bodyPr/>
          <a:lstStyle/>
          <a:p>
            <a:r>
              <a:rPr lang="en-GB" altLang="en-US" sz="4200" dirty="0"/>
              <a:t>Reflection </a:t>
            </a:r>
            <a:br>
              <a:rPr lang="en-GB" altLang="en-US" sz="4200" dirty="0"/>
            </a:br>
            <a:r>
              <a:rPr lang="en-GB" altLang="en-US" sz="4200" dirty="0"/>
              <a:t>and Refraction </a:t>
            </a:r>
            <a:br>
              <a:rPr lang="en-GB" altLang="en-US" sz="4200" dirty="0"/>
            </a:br>
            <a:r>
              <a:rPr lang="en-GB" altLang="en-US" sz="4200" dirty="0"/>
              <a:t>of Waves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a:extLst>
              <a:ext uri="{FF2B5EF4-FFF2-40B4-BE49-F238E27FC236}">
                <a16:creationId xmlns:a16="http://schemas.microsoft.com/office/drawing/2014/main" id="{ED7F4308-3A71-48CE-B6F2-D99AB53FEF79}"/>
              </a:ext>
            </a:extLst>
          </p:cNvPr>
          <p:cNvSpPr>
            <a:spLocks noGrp="1" noChangeArrowheads="1"/>
          </p:cNvSpPr>
          <p:nvPr>
            <p:ph type="title"/>
          </p:nvPr>
        </p:nvSpPr>
        <p:spPr/>
        <p:txBody>
          <a:bodyPr/>
          <a:lstStyle/>
          <a:p>
            <a:r>
              <a:rPr lang="en-GB" altLang="en-US" dirty="0"/>
              <a:t>Refraction in a glass block</a:t>
            </a:r>
          </a:p>
        </p:txBody>
      </p:sp>
      <p:pic>
        <p:nvPicPr>
          <p:cNvPr id="3078" name="Picture 9" descr="exp_icon">
            <a:extLst>
              <a:ext uri="{FF2B5EF4-FFF2-40B4-BE49-F238E27FC236}">
                <a16:creationId xmlns:a16="http://schemas.microsoft.com/office/drawing/2014/main" id="{820D781E-93F0-444E-B398-CDDE94EFCE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6543" y="150813"/>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57F8FA2-50A7-4E34-B9CB-28F1A772497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92D9216A-88CA-4C8F-ADBE-39924A1D9FE5}"/>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6042101B-11ED-4485-B050-6201994697BC}"/>
              </a:ext>
            </a:extLst>
          </p:cNvPr>
          <p:cNvPicPr>
            <a:picLocks noChangeAspect="1" noChangeArrowheads="1"/>
          </p:cNvPicPr>
          <p:nvPr/>
        </p:nvPicPr>
        <p:blipFill>
          <a:blip r:embed="rId9"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8466EF3B-928F-4396-9D63-70597EDF488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46235"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392336D-4678-4BE0-9846-9C750DB59405}"/>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0" descr="Picture1.jpg">
            <a:extLst>
              <a:ext uri="{FF2B5EF4-FFF2-40B4-BE49-F238E27FC236}">
                <a16:creationId xmlns:a16="http://schemas.microsoft.com/office/drawing/2014/main" id="{D8A5BD15-9536-42E4-8105-82785431CF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2424113"/>
            <a:ext cx="3035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4">
            <a:extLst>
              <a:ext uri="{FF2B5EF4-FFF2-40B4-BE49-F238E27FC236}">
                <a16:creationId xmlns:a16="http://schemas.microsoft.com/office/drawing/2014/main" id="{8AF967EE-EF17-4F29-81EC-0E23C15E4F7E}"/>
              </a:ext>
            </a:extLst>
          </p:cNvPr>
          <p:cNvSpPr txBox="1">
            <a:spLocks noChangeArrowheads="1"/>
          </p:cNvSpPr>
          <p:nvPr/>
        </p:nvSpPr>
        <p:spPr bwMode="auto">
          <a:xfrm>
            <a:off x="352425" y="784225"/>
            <a:ext cx="3816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If an incident ray enters glass at an angle, then it will be refracted, bending towards the </a:t>
            </a:r>
            <a:r>
              <a:rPr lang="en-GB" altLang="en-US" b="1">
                <a:solidFill>
                  <a:srgbClr val="286DA6"/>
                </a:solidFill>
              </a:rPr>
              <a:t>normal</a:t>
            </a:r>
            <a:r>
              <a:rPr lang="en-GB" altLang="en-US"/>
              <a:t>. </a:t>
            </a:r>
          </a:p>
        </p:txBody>
      </p:sp>
      <p:sp>
        <p:nvSpPr>
          <p:cNvPr id="21534" name="Text Box 300">
            <a:extLst>
              <a:ext uri="{FF2B5EF4-FFF2-40B4-BE49-F238E27FC236}">
                <a16:creationId xmlns:a16="http://schemas.microsoft.com/office/drawing/2014/main" id="{82921E98-4DC0-4910-9CAD-8DB7F2B125C5}"/>
              </a:ext>
            </a:extLst>
          </p:cNvPr>
          <p:cNvSpPr txBox="1">
            <a:spLocks noChangeArrowheads="1"/>
          </p:cNvSpPr>
          <p:nvPr/>
        </p:nvSpPr>
        <p:spPr bwMode="auto">
          <a:xfrm>
            <a:off x="352425" y="5365750"/>
            <a:ext cx="6337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 material which light passes through, </a:t>
            </a:r>
            <a:br>
              <a:rPr lang="en-GB" altLang="en-US"/>
            </a:br>
            <a:r>
              <a:rPr lang="en-GB" altLang="en-US"/>
              <a:t>such as glass or air, is known as a </a:t>
            </a:r>
            <a:r>
              <a:rPr lang="en-GB" altLang="en-US" b="1">
                <a:solidFill>
                  <a:srgbClr val="286DA6"/>
                </a:solidFill>
              </a:rPr>
              <a:t>medium</a:t>
            </a:r>
            <a:r>
              <a:rPr lang="en-GB" altLang="en-US"/>
              <a:t>. </a:t>
            </a:r>
          </a:p>
        </p:txBody>
      </p:sp>
      <p:sp>
        <p:nvSpPr>
          <p:cNvPr id="22533" name="Rectangle 31">
            <a:extLst>
              <a:ext uri="{FF2B5EF4-FFF2-40B4-BE49-F238E27FC236}">
                <a16:creationId xmlns:a16="http://schemas.microsoft.com/office/drawing/2014/main" id="{3AF3D518-BA0E-4AE6-B1D1-71932D70EECF}"/>
              </a:ext>
            </a:extLst>
          </p:cNvPr>
          <p:cNvSpPr>
            <a:spLocks noGrp="1" noChangeArrowheads="1"/>
          </p:cNvSpPr>
          <p:nvPr>
            <p:ph type="title"/>
          </p:nvPr>
        </p:nvSpPr>
        <p:spPr/>
        <p:txBody>
          <a:bodyPr/>
          <a:lstStyle/>
          <a:p>
            <a:r>
              <a:rPr lang="en-GB" altLang="en-US" dirty="0"/>
              <a:t>Refraction – </a:t>
            </a:r>
            <a:r>
              <a:rPr lang="en-GB" altLang="en-US" dirty="0" err="1"/>
              <a:t>labeling</a:t>
            </a:r>
            <a:r>
              <a:rPr lang="en-GB" altLang="en-US" dirty="0"/>
              <a:t> diagrams</a:t>
            </a:r>
          </a:p>
        </p:txBody>
      </p:sp>
      <p:sp>
        <p:nvSpPr>
          <p:cNvPr id="21541" name="Text Box 37">
            <a:extLst>
              <a:ext uri="{FF2B5EF4-FFF2-40B4-BE49-F238E27FC236}">
                <a16:creationId xmlns:a16="http://schemas.microsoft.com/office/drawing/2014/main" id="{640E29E6-C30A-4F3B-8445-4B18A8D6B823}"/>
              </a:ext>
            </a:extLst>
          </p:cNvPr>
          <p:cNvSpPr txBox="1">
            <a:spLocks noChangeArrowheads="1"/>
          </p:cNvSpPr>
          <p:nvPr/>
        </p:nvSpPr>
        <p:spPr bwMode="auto">
          <a:xfrm>
            <a:off x="352425" y="3716338"/>
            <a:ext cx="3708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When the light leaves the glass, the opposite happens: it bends away</a:t>
            </a:r>
            <a:r>
              <a:rPr lang="en-GB" altLang="en-US" b="1"/>
              <a:t> </a:t>
            </a:r>
            <a:r>
              <a:rPr lang="en-GB" altLang="en-US"/>
              <a:t>from the normal.</a:t>
            </a:r>
            <a:endParaRPr lang="en-GB" altLang="en-US">
              <a:solidFill>
                <a:srgbClr val="000000"/>
              </a:solidFill>
            </a:endParaRPr>
          </a:p>
        </p:txBody>
      </p:sp>
      <p:sp>
        <p:nvSpPr>
          <p:cNvPr id="25609" name="Text Box 39">
            <a:extLst>
              <a:ext uri="{FF2B5EF4-FFF2-40B4-BE49-F238E27FC236}">
                <a16:creationId xmlns:a16="http://schemas.microsoft.com/office/drawing/2014/main" id="{693023A7-BCAB-48AE-830F-F1795821D420}"/>
              </a:ext>
            </a:extLst>
          </p:cNvPr>
          <p:cNvSpPr txBox="1">
            <a:spLocks noChangeArrowheads="1"/>
          </p:cNvSpPr>
          <p:nvPr/>
        </p:nvSpPr>
        <p:spPr bwMode="auto">
          <a:xfrm>
            <a:off x="6235700" y="138112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286DA6"/>
                </a:solidFill>
              </a:rPr>
              <a:t>normal</a:t>
            </a:r>
          </a:p>
        </p:txBody>
      </p:sp>
      <p:sp>
        <p:nvSpPr>
          <p:cNvPr id="22538" name="Text Box 412">
            <a:extLst>
              <a:ext uri="{FF2B5EF4-FFF2-40B4-BE49-F238E27FC236}">
                <a16:creationId xmlns:a16="http://schemas.microsoft.com/office/drawing/2014/main" id="{733DF493-B842-4823-9D70-CA9700EBA450}"/>
              </a:ext>
            </a:extLst>
          </p:cNvPr>
          <p:cNvSpPr txBox="1">
            <a:spLocks noChangeArrowheads="1"/>
          </p:cNvSpPr>
          <p:nvPr/>
        </p:nvSpPr>
        <p:spPr bwMode="auto">
          <a:xfrm>
            <a:off x="4119563" y="898525"/>
            <a:ext cx="1350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incident</a:t>
            </a:r>
            <a:br>
              <a:rPr lang="en-GB" altLang="en-US" b="1">
                <a:solidFill>
                  <a:srgbClr val="FF6600"/>
                </a:solidFill>
              </a:rPr>
            </a:br>
            <a:r>
              <a:rPr lang="en-GB" altLang="en-US" b="1">
                <a:solidFill>
                  <a:srgbClr val="FF6600"/>
                </a:solidFill>
              </a:rPr>
              <a:t>ray</a:t>
            </a:r>
          </a:p>
        </p:txBody>
      </p:sp>
      <p:sp>
        <p:nvSpPr>
          <p:cNvPr id="25612" name="Text Box 42">
            <a:extLst>
              <a:ext uri="{FF2B5EF4-FFF2-40B4-BE49-F238E27FC236}">
                <a16:creationId xmlns:a16="http://schemas.microsoft.com/office/drawing/2014/main" id="{550119BD-0EF2-40B4-AE3D-D66260803479}"/>
              </a:ext>
            </a:extLst>
          </p:cNvPr>
          <p:cNvSpPr txBox="1">
            <a:spLocks noChangeArrowheads="1"/>
          </p:cNvSpPr>
          <p:nvPr/>
        </p:nvSpPr>
        <p:spPr bwMode="auto">
          <a:xfrm>
            <a:off x="7448550" y="5462588"/>
            <a:ext cx="1490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refracted</a:t>
            </a:r>
            <a:br>
              <a:rPr lang="en-GB" altLang="en-US" b="1">
                <a:solidFill>
                  <a:srgbClr val="FF6600"/>
                </a:solidFill>
              </a:rPr>
            </a:br>
            <a:r>
              <a:rPr lang="en-GB" altLang="en-US" b="1">
                <a:solidFill>
                  <a:srgbClr val="FF6600"/>
                </a:solidFill>
              </a:rPr>
              <a:t>ray</a:t>
            </a:r>
          </a:p>
        </p:txBody>
      </p:sp>
      <p:sp>
        <p:nvSpPr>
          <p:cNvPr id="22539" name="Text Box 15">
            <a:extLst>
              <a:ext uri="{FF2B5EF4-FFF2-40B4-BE49-F238E27FC236}">
                <a16:creationId xmlns:a16="http://schemas.microsoft.com/office/drawing/2014/main" id="{85A29DD7-B0FF-4297-82CD-5CD79FC0ABC9}"/>
              </a:ext>
            </a:extLst>
          </p:cNvPr>
          <p:cNvSpPr txBox="1">
            <a:spLocks noChangeArrowheads="1"/>
          </p:cNvSpPr>
          <p:nvPr/>
        </p:nvSpPr>
        <p:spPr bwMode="auto">
          <a:xfrm>
            <a:off x="7534275" y="2057400"/>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air</a:t>
            </a:r>
          </a:p>
        </p:txBody>
      </p:sp>
      <p:sp>
        <p:nvSpPr>
          <p:cNvPr id="22540" name="Text Box 16">
            <a:extLst>
              <a:ext uri="{FF2B5EF4-FFF2-40B4-BE49-F238E27FC236}">
                <a16:creationId xmlns:a16="http://schemas.microsoft.com/office/drawing/2014/main" id="{089397B7-1C47-479F-85AB-49DAB784CDB4}"/>
              </a:ext>
            </a:extLst>
          </p:cNvPr>
          <p:cNvSpPr txBox="1">
            <a:spLocks noChangeArrowheads="1"/>
          </p:cNvSpPr>
          <p:nvPr/>
        </p:nvSpPr>
        <p:spPr bwMode="auto">
          <a:xfrm>
            <a:off x="7199313" y="2403475"/>
            <a:ext cx="8366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glass</a:t>
            </a:r>
          </a:p>
        </p:txBody>
      </p:sp>
      <p:sp>
        <p:nvSpPr>
          <p:cNvPr id="25618" name="Line 18">
            <a:extLst>
              <a:ext uri="{FF2B5EF4-FFF2-40B4-BE49-F238E27FC236}">
                <a16:creationId xmlns:a16="http://schemas.microsoft.com/office/drawing/2014/main" id="{63A26ACF-44BE-4816-A8CC-558F3EE61E67}"/>
              </a:ext>
            </a:extLst>
          </p:cNvPr>
          <p:cNvSpPr>
            <a:spLocks noChangeShapeType="1"/>
          </p:cNvSpPr>
          <p:nvPr/>
        </p:nvSpPr>
        <p:spPr bwMode="auto">
          <a:xfrm>
            <a:off x="6275388" y="1449388"/>
            <a:ext cx="1587" cy="2274887"/>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19">
            <a:extLst>
              <a:ext uri="{FF2B5EF4-FFF2-40B4-BE49-F238E27FC236}">
                <a16:creationId xmlns:a16="http://schemas.microsoft.com/office/drawing/2014/main" id="{502D1207-5E96-452C-9B2E-7F47F7CDBAF9}"/>
              </a:ext>
            </a:extLst>
          </p:cNvPr>
          <p:cNvSpPr>
            <a:spLocks noChangeShapeType="1"/>
          </p:cNvSpPr>
          <p:nvPr/>
        </p:nvSpPr>
        <p:spPr bwMode="auto">
          <a:xfrm>
            <a:off x="7297738" y="3070225"/>
            <a:ext cx="1587" cy="2274888"/>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Rectangle 389">
            <a:extLst>
              <a:ext uri="{FF2B5EF4-FFF2-40B4-BE49-F238E27FC236}">
                <a16:creationId xmlns:a16="http://schemas.microsoft.com/office/drawing/2014/main" id="{634875C1-1FFE-4847-86A3-EB207E9F643F}"/>
              </a:ext>
            </a:extLst>
          </p:cNvPr>
          <p:cNvSpPr>
            <a:spLocks noChangeArrowheads="1"/>
          </p:cNvSpPr>
          <p:nvPr/>
        </p:nvSpPr>
        <p:spPr bwMode="auto">
          <a:xfrm>
            <a:off x="6280150" y="2200275"/>
            <a:ext cx="252413" cy="252413"/>
          </a:xfrm>
          <a:prstGeom prst="rect">
            <a:avLst/>
          </a:prstGeom>
          <a:noFill/>
          <a:ln w="28575" algn="ctr">
            <a:solidFill>
              <a:srgbClr val="286DA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sz="1800">
              <a:solidFill>
                <a:srgbClr val="000000"/>
              </a:solidFill>
            </a:endParaRPr>
          </a:p>
        </p:txBody>
      </p:sp>
      <p:sp>
        <p:nvSpPr>
          <p:cNvPr id="25637" name="Text Box 392">
            <a:extLst>
              <a:ext uri="{FF2B5EF4-FFF2-40B4-BE49-F238E27FC236}">
                <a16:creationId xmlns:a16="http://schemas.microsoft.com/office/drawing/2014/main" id="{5E760057-1522-4369-9318-E6F2F2E50371}"/>
              </a:ext>
            </a:extLst>
          </p:cNvPr>
          <p:cNvSpPr txBox="1">
            <a:spLocks noChangeArrowheads="1"/>
          </p:cNvSpPr>
          <p:nvPr/>
        </p:nvSpPr>
        <p:spPr bwMode="auto">
          <a:xfrm>
            <a:off x="6142038" y="493077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286DA6"/>
                </a:solidFill>
              </a:rPr>
              <a:t>normal</a:t>
            </a:r>
          </a:p>
        </p:txBody>
      </p:sp>
      <p:sp>
        <p:nvSpPr>
          <p:cNvPr id="6" name="Rectangle 38">
            <a:extLst>
              <a:ext uri="{FF2B5EF4-FFF2-40B4-BE49-F238E27FC236}">
                <a16:creationId xmlns:a16="http://schemas.microsoft.com/office/drawing/2014/main" id="{09C1F89C-DC2E-4108-90A2-2E1063239EFC}"/>
              </a:ext>
            </a:extLst>
          </p:cNvPr>
          <p:cNvSpPr>
            <a:spLocks noChangeArrowheads="1"/>
          </p:cNvSpPr>
          <p:nvPr/>
        </p:nvSpPr>
        <p:spPr bwMode="auto">
          <a:xfrm>
            <a:off x="7045325" y="4402138"/>
            <a:ext cx="252413" cy="252412"/>
          </a:xfrm>
          <a:prstGeom prst="rect">
            <a:avLst/>
          </a:prstGeom>
          <a:noFill/>
          <a:ln w="28575" algn="ctr">
            <a:solidFill>
              <a:srgbClr val="286DA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sz="1800">
              <a:solidFill>
                <a:srgbClr val="000000"/>
              </a:solidFill>
            </a:endParaRPr>
          </a:p>
        </p:txBody>
      </p:sp>
      <p:sp>
        <p:nvSpPr>
          <p:cNvPr id="25654" name="Rectangle 54">
            <a:extLst>
              <a:ext uri="{FF2B5EF4-FFF2-40B4-BE49-F238E27FC236}">
                <a16:creationId xmlns:a16="http://schemas.microsoft.com/office/drawing/2014/main" id="{75C3CE11-0F73-48E3-9621-AD6F5BDD66A7}"/>
              </a:ext>
            </a:extLst>
          </p:cNvPr>
          <p:cNvSpPr>
            <a:spLocks noChangeArrowheads="1"/>
          </p:cNvSpPr>
          <p:nvPr/>
        </p:nvSpPr>
        <p:spPr bwMode="auto">
          <a:xfrm>
            <a:off x="352425" y="2432050"/>
            <a:ext cx="37687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angle of incidence (i) </a:t>
            </a:r>
          </a:p>
          <a:p>
            <a:pPr eaLnBrk="1" hangingPunct="1"/>
            <a:r>
              <a:rPr lang="en-GB" altLang="en-US"/>
              <a:t>is greater than the angle of refraction (r).</a:t>
            </a:r>
          </a:p>
        </p:txBody>
      </p:sp>
      <p:pic>
        <p:nvPicPr>
          <p:cNvPr id="34" name="Picture 33" descr="Reflection_and_refraction_of_electromagnetic_waves_12.1.png">
            <a:extLst>
              <a:ext uri="{FF2B5EF4-FFF2-40B4-BE49-F238E27FC236}">
                <a16:creationId xmlns:a16="http://schemas.microsoft.com/office/drawing/2014/main" id="{4687DD50-9DC1-47DE-890F-A818D254B8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1575" y="2416175"/>
            <a:ext cx="10779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Reflection_and_refraction_of_electromagnetic_waves_7.2.png">
            <a:extLst>
              <a:ext uri="{FF2B5EF4-FFF2-40B4-BE49-F238E27FC236}">
                <a16:creationId xmlns:a16="http://schemas.microsoft.com/office/drawing/2014/main" id="{EEAADB87-B3E7-409F-BE61-0443208C62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40313" y="1325563"/>
            <a:ext cx="12684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Reflection_and_refraction_of_electromagnetic_waves_7.3.png">
            <a:extLst>
              <a:ext uri="{FF2B5EF4-FFF2-40B4-BE49-F238E27FC236}">
                <a16:creationId xmlns:a16="http://schemas.microsoft.com/office/drawing/2014/main" id="{37CB5D97-4B7D-4381-A4B4-FACEF2C2A87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9163" y="4378325"/>
            <a:ext cx="12747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Reflection_and_refraction_of_electromagnetic_waves_12.2.png">
            <a:extLst>
              <a:ext uri="{FF2B5EF4-FFF2-40B4-BE49-F238E27FC236}">
                <a16:creationId xmlns:a16="http://schemas.microsoft.com/office/drawing/2014/main" id="{28E438B3-1F4F-4BAC-8BB1-4451099C5E8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0238" y="1265238"/>
            <a:ext cx="530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Reflection_and_refraction_of_electromagnetic_waves_12.3.png">
            <a:extLst>
              <a:ext uri="{FF2B5EF4-FFF2-40B4-BE49-F238E27FC236}">
                <a16:creationId xmlns:a16="http://schemas.microsoft.com/office/drawing/2014/main" id="{98F51FF7-44D1-4310-985D-0DCDFB8FB1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03963" y="3251200"/>
            <a:ext cx="6032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Reflection_and_refraction_of_electromagnetic_waves_12.4.png">
            <a:extLst>
              <a:ext uri="{FF2B5EF4-FFF2-40B4-BE49-F238E27FC236}">
                <a16:creationId xmlns:a16="http://schemas.microsoft.com/office/drawing/2014/main" id="{5888DB0E-C2DA-434F-9418-8E14E8F7C5A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62750" y="2844800"/>
            <a:ext cx="4746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Reflection_and_refraction_of_electromagnetic_waves_12.5.png">
            <a:extLst>
              <a:ext uri="{FF2B5EF4-FFF2-40B4-BE49-F238E27FC236}">
                <a16:creationId xmlns:a16="http://schemas.microsoft.com/office/drawing/2014/main" id="{E990B63D-6442-46C9-ADD3-19C2D2DDED4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34250" y="4811713"/>
            <a:ext cx="781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0442B3DE-DD80-4EFA-9298-BE7D08C8639E}"/>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8" name="Picture 9">
            <a:extLst>
              <a:ext uri="{FF2B5EF4-FFF2-40B4-BE49-F238E27FC236}">
                <a16:creationId xmlns:a16="http://schemas.microsoft.com/office/drawing/2014/main" id="{BFB90DA9-7646-42DA-8FB2-5D929D93CDC4}"/>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560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30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618"/>
                                        </p:tgtEl>
                                        <p:attrNameLst>
                                          <p:attrName>style.visibility</p:attrName>
                                        </p:attrNameLst>
                                      </p:cBhvr>
                                      <p:to>
                                        <p:strVal val="visible"/>
                                      </p:to>
                                    </p:se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1"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65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54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6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63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par>
                          <p:cTn id="42" fill="hold">
                            <p:stCondLst>
                              <p:cond delay="0"/>
                            </p:stCondLst>
                            <p:childTnLst>
                              <p:par>
                                <p:cTn id="43" presetID="22" presetClass="entr" presetSubtype="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par>
                                <p:cTn id="46" presetID="1"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561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534"/>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4" grpId="0"/>
      <p:bldP spid="21541" grpId="0"/>
      <p:bldP spid="25609" grpId="0"/>
      <p:bldP spid="22538" grpId="0"/>
      <p:bldP spid="25612" grpId="0"/>
      <p:bldP spid="11302" grpId="0" animBg="1"/>
      <p:bldP spid="25637" grpId="0"/>
      <p:bldP spid="6" grpId="0" animBg="1"/>
      <p:bldP spid="256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6">
            <a:extLst>
              <a:ext uri="{FF2B5EF4-FFF2-40B4-BE49-F238E27FC236}">
                <a16:creationId xmlns:a16="http://schemas.microsoft.com/office/drawing/2014/main" id="{595A61EB-C407-4E86-9543-B5F3B9254BDC}"/>
              </a:ext>
            </a:extLst>
          </p:cNvPr>
          <p:cNvSpPr>
            <a:spLocks noGrp="1" noChangeArrowheads="1"/>
          </p:cNvSpPr>
          <p:nvPr>
            <p:ph type="title"/>
          </p:nvPr>
        </p:nvSpPr>
        <p:spPr/>
        <p:txBody>
          <a:bodyPr/>
          <a:lstStyle/>
          <a:p>
            <a:r>
              <a:rPr lang="en-GB" altLang="en-US" dirty="0"/>
              <a:t>Refraction summary</a:t>
            </a:r>
          </a:p>
        </p:txBody>
      </p:sp>
      <p:pic>
        <p:nvPicPr>
          <p:cNvPr id="7" name="Picture 6">
            <a:extLst>
              <a:ext uri="{FF2B5EF4-FFF2-40B4-BE49-F238E27FC236}">
                <a16:creationId xmlns:a16="http://schemas.microsoft.com/office/drawing/2014/main" id="{F47DD7DF-9129-4C0F-8C17-76DBD99FB8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6433EE5-0200-4D68-9240-5CA7A7B14E0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CA99F05-31CA-44C0-9150-73F5EAB6841A}"/>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31092EB-D7B0-4862-B1AE-37E0317F716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4">
            <a:extLst>
              <a:ext uri="{FF2B5EF4-FFF2-40B4-BE49-F238E27FC236}">
                <a16:creationId xmlns:a16="http://schemas.microsoft.com/office/drawing/2014/main" id="{2D21FC04-C24A-4F35-9388-2164A6B34579}"/>
              </a:ext>
            </a:extLst>
          </p:cNvPr>
          <p:cNvSpPr>
            <a:spLocks noGrp="1" noChangeArrowheads="1"/>
          </p:cNvSpPr>
          <p:nvPr>
            <p:ph type="title"/>
          </p:nvPr>
        </p:nvSpPr>
        <p:spPr/>
        <p:txBody>
          <a:bodyPr/>
          <a:lstStyle/>
          <a:p>
            <a:r>
              <a:rPr lang="en-GB" altLang="en-US" dirty="0"/>
              <a:t>Understanding why light refracts</a:t>
            </a:r>
          </a:p>
        </p:txBody>
      </p:sp>
      <p:pic>
        <p:nvPicPr>
          <p:cNvPr id="6" name="Picture 5">
            <a:extLst>
              <a:ext uri="{FF2B5EF4-FFF2-40B4-BE49-F238E27FC236}">
                <a16:creationId xmlns:a16="http://schemas.microsoft.com/office/drawing/2014/main" id="{39B35610-A6A1-4DCF-8E42-79011CC851E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C4FE59B2-FA65-4A8E-A1CC-1A1BD4B87D1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A0A6E47E-D707-41CC-ACFB-055F949420E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4B8364D-2413-48D8-9E69-45E807441C3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Box 3">
            <a:extLst>
              <a:ext uri="{FF2B5EF4-FFF2-40B4-BE49-F238E27FC236}">
                <a16:creationId xmlns:a16="http://schemas.microsoft.com/office/drawing/2014/main" id="{A60A27A9-4EFF-423A-9313-98EF336F1657}"/>
              </a:ext>
            </a:extLst>
          </p:cNvPr>
          <p:cNvSpPr txBox="1">
            <a:spLocks noChangeArrowheads="1"/>
          </p:cNvSpPr>
          <p:nvPr/>
        </p:nvSpPr>
        <p:spPr bwMode="auto">
          <a:xfrm>
            <a:off x="354013" y="1706563"/>
            <a:ext cx="8558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solidFill>
                  <a:srgbClr val="010066"/>
                </a:solidFill>
              </a:rPr>
              <a:t>Light reaches 300,000,000</a:t>
            </a:r>
            <a:r>
              <a:rPr lang="en-GB" altLang="en-US" sz="1000">
                <a:solidFill>
                  <a:srgbClr val="010066"/>
                </a:solidFill>
              </a:rPr>
              <a:t> </a:t>
            </a:r>
            <a:r>
              <a:rPr lang="en-GB" altLang="en-US">
                <a:solidFill>
                  <a:srgbClr val="010066"/>
                </a:solidFill>
              </a:rPr>
              <a:t>m/s in a vacuum, and is marginally slower in air. It moves more slowly in more dense media.</a:t>
            </a:r>
          </a:p>
        </p:txBody>
      </p:sp>
      <p:sp>
        <p:nvSpPr>
          <p:cNvPr id="219139" name="TextBox 5">
            <a:extLst>
              <a:ext uri="{FF2B5EF4-FFF2-40B4-BE49-F238E27FC236}">
                <a16:creationId xmlns:a16="http://schemas.microsoft.com/office/drawing/2014/main" id="{075B9BEF-1C92-45F2-A913-FAF2494650C9}"/>
              </a:ext>
            </a:extLst>
          </p:cNvPr>
          <p:cNvSpPr txBox="1">
            <a:spLocks noChangeArrowheads="1"/>
          </p:cNvSpPr>
          <p:nvPr/>
        </p:nvSpPr>
        <p:spPr bwMode="auto">
          <a:xfrm>
            <a:off x="354013" y="5399088"/>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As the speed of light varies depending on the medium, different materials refract light by different amounts. </a:t>
            </a:r>
          </a:p>
        </p:txBody>
      </p:sp>
      <p:sp>
        <p:nvSpPr>
          <p:cNvPr id="219140" name="Text Box 4">
            <a:extLst>
              <a:ext uri="{FF2B5EF4-FFF2-40B4-BE49-F238E27FC236}">
                <a16:creationId xmlns:a16="http://schemas.microsoft.com/office/drawing/2014/main" id="{BF89F5BB-649D-47E7-B22F-AF4AC5784C55}"/>
              </a:ext>
            </a:extLst>
          </p:cNvPr>
          <p:cNvSpPr txBox="1">
            <a:spLocks noChangeArrowheads="1"/>
          </p:cNvSpPr>
          <p:nvPr/>
        </p:nvSpPr>
        <p:spPr bwMode="auto">
          <a:xfrm>
            <a:off x="354013" y="2613025"/>
            <a:ext cx="7631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In other materials the speed of light varies significantly:</a:t>
            </a:r>
            <a:endParaRPr lang="en-GB" altLang="en-US">
              <a:solidFill>
                <a:schemeClr val="tx1"/>
              </a:solidFill>
            </a:endParaRPr>
          </a:p>
        </p:txBody>
      </p:sp>
      <p:sp>
        <p:nvSpPr>
          <p:cNvPr id="219142" name="Line 6">
            <a:extLst>
              <a:ext uri="{FF2B5EF4-FFF2-40B4-BE49-F238E27FC236}">
                <a16:creationId xmlns:a16="http://schemas.microsoft.com/office/drawing/2014/main" id="{517A2DDE-C5EB-45F8-866E-D6C3BD095B6F}"/>
              </a:ext>
            </a:extLst>
          </p:cNvPr>
          <p:cNvSpPr>
            <a:spLocks noChangeShapeType="1"/>
          </p:cNvSpPr>
          <p:nvPr/>
        </p:nvSpPr>
        <p:spPr bwMode="auto">
          <a:xfrm flipV="1">
            <a:off x="1509713" y="3683000"/>
            <a:ext cx="5834062" cy="0"/>
          </a:xfrm>
          <a:prstGeom prst="line">
            <a:avLst/>
          </a:prstGeom>
          <a:noFill/>
          <a:ln w="38100">
            <a:solidFill>
              <a:srgbClr val="286D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3" name="Rectangle 7">
            <a:extLst>
              <a:ext uri="{FF2B5EF4-FFF2-40B4-BE49-F238E27FC236}">
                <a16:creationId xmlns:a16="http://schemas.microsoft.com/office/drawing/2014/main" id="{23E3CD2F-3056-487A-884C-7FCE0E67E227}"/>
              </a:ext>
            </a:extLst>
          </p:cNvPr>
          <p:cNvSpPr>
            <a:spLocks noChangeArrowheads="1"/>
          </p:cNvSpPr>
          <p:nvPr/>
        </p:nvSpPr>
        <p:spPr bwMode="auto">
          <a:xfrm>
            <a:off x="1509713" y="3249613"/>
            <a:ext cx="5834062" cy="431800"/>
          </a:xfrm>
          <a:prstGeom prst="rect">
            <a:avLst/>
          </a:prstGeom>
          <a:solidFill>
            <a:srgbClr val="286DA6"/>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9144" name="Line 8">
            <a:extLst>
              <a:ext uri="{FF2B5EF4-FFF2-40B4-BE49-F238E27FC236}">
                <a16:creationId xmlns:a16="http://schemas.microsoft.com/office/drawing/2014/main" id="{47D3B125-4E9F-4C19-BCA6-DBF4F7835381}"/>
              </a:ext>
            </a:extLst>
          </p:cNvPr>
          <p:cNvSpPr>
            <a:spLocks noChangeShapeType="1"/>
          </p:cNvSpPr>
          <p:nvPr/>
        </p:nvSpPr>
        <p:spPr bwMode="auto">
          <a:xfrm>
            <a:off x="3778250" y="3236913"/>
            <a:ext cx="1588" cy="198120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5" name="Line 9">
            <a:extLst>
              <a:ext uri="{FF2B5EF4-FFF2-40B4-BE49-F238E27FC236}">
                <a16:creationId xmlns:a16="http://schemas.microsoft.com/office/drawing/2014/main" id="{54BCE2E5-B876-491C-88AE-27E8AA54E227}"/>
              </a:ext>
            </a:extLst>
          </p:cNvPr>
          <p:cNvSpPr>
            <a:spLocks noChangeShapeType="1"/>
          </p:cNvSpPr>
          <p:nvPr/>
        </p:nvSpPr>
        <p:spPr bwMode="auto">
          <a:xfrm flipV="1">
            <a:off x="1509713" y="4065588"/>
            <a:ext cx="5834062"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6" name="Line 10">
            <a:extLst>
              <a:ext uri="{FF2B5EF4-FFF2-40B4-BE49-F238E27FC236}">
                <a16:creationId xmlns:a16="http://schemas.microsoft.com/office/drawing/2014/main" id="{CE9538F9-1CC4-4E91-BF98-C7BC2EF78250}"/>
              </a:ext>
            </a:extLst>
          </p:cNvPr>
          <p:cNvSpPr>
            <a:spLocks noChangeShapeType="1"/>
          </p:cNvSpPr>
          <p:nvPr/>
        </p:nvSpPr>
        <p:spPr bwMode="auto">
          <a:xfrm>
            <a:off x="1509713" y="4424363"/>
            <a:ext cx="5834062"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7" name="Line 11">
            <a:extLst>
              <a:ext uri="{FF2B5EF4-FFF2-40B4-BE49-F238E27FC236}">
                <a16:creationId xmlns:a16="http://schemas.microsoft.com/office/drawing/2014/main" id="{671742FD-0474-4A93-BC49-5979B0976247}"/>
              </a:ext>
            </a:extLst>
          </p:cNvPr>
          <p:cNvSpPr>
            <a:spLocks noChangeShapeType="1"/>
          </p:cNvSpPr>
          <p:nvPr/>
        </p:nvSpPr>
        <p:spPr bwMode="auto">
          <a:xfrm>
            <a:off x="1509713" y="4821238"/>
            <a:ext cx="5834062"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8" name="AutoShape 12">
            <a:extLst>
              <a:ext uri="{FF2B5EF4-FFF2-40B4-BE49-F238E27FC236}">
                <a16:creationId xmlns:a16="http://schemas.microsoft.com/office/drawing/2014/main" id="{9F8E34FB-4D7B-42A9-9859-B05A06857023}"/>
              </a:ext>
            </a:extLst>
          </p:cNvPr>
          <p:cNvSpPr>
            <a:spLocks noChangeArrowheads="1"/>
          </p:cNvSpPr>
          <p:nvPr/>
        </p:nvSpPr>
        <p:spPr bwMode="auto">
          <a:xfrm>
            <a:off x="1509713" y="3249613"/>
            <a:ext cx="5834062" cy="1966912"/>
          </a:xfrm>
          <a:prstGeom prst="roundRect">
            <a:avLst>
              <a:gd name="adj" fmla="val 0"/>
            </a:avLst>
          </a:prstGeom>
          <a:noFill/>
          <a:ln w="38100" algn="ctr">
            <a:solidFill>
              <a:srgbClr val="286DA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9149" name="Text Box 13">
            <a:extLst>
              <a:ext uri="{FF2B5EF4-FFF2-40B4-BE49-F238E27FC236}">
                <a16:creationId xmlns:a16="http://schemas.microsoft.com/office/drawing/2014/main" id="{0F919410-14E0-4FCD-B6DB-903ACAE72864}"/>
              </a:ext>
            </a:extLst>
          </p:cNvPr>
          <p:cNvSpPr txBox="1">
            <a:spLocks noChangeArrowheads="1"/>
          </p:cNvSpPr>
          <p:nvPr/>
        </p:nvSpPr>
        <p:spPr bwMode="auto">
          <a:xfrm>
            <a:off x="2020888" y="3252788"/>
            <a:ext cx="13033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b="1">
                <a:solidFill>
                  <a:schemeClr val="bg1"/>
                </a:solidFill>
              </a:rPr>
              <a:t>material</a:t>
            </a:r>
          </a:p>
        </p:txBody>
      </p:sp>
      <p:sp>
        <p:nvSpPr>
          <p:cNvPr id="219150" name="Text Box 14">
            <a:extLst>
              <a:ext uri="{FF2B5EF4-FFF2-40B4-BE49-F238E27FC236}">
                <a16:creationId xmlns:a16="http://schemas.microsoft.com/office/drawing/2014/main" id="{85D0C907-9E91-4673-80E5-9549C126D431}"/>
              </a:ext>
            </a:extLst>
          </p:cNvPr>
          <p:cNvSpPr txBox="1">
            <a:spLocks noChangeArrowheads="1"/>
          </p:cNvSpPr>
          <p:nvPr/>
        </p:nvSpPr>
        <p:spPr bwMode="auto">
          <a:xfrm>
            <a:off x="4175125" y="3259138"/>
            <a:ext cx="28543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b="1">
                <a:solidFill>
                  <a:schemeClr val="bg1"/>
                </a:solidFill>
              </a:rPr>
              <a:t>speed of light (m/s)</a:t>
            </a:r>
          </a:p>
        </p:txBody>
      </p:sp>
      <p:sp>
        <p:nvSpPr>
          <p:cNvPr id="219151" name="Text Box 15">
            <a:extLst>
              <a:ext uri="{FF2B5EF4-FFF2-40B4-BE49-F238E27FC236}">
                <a16:creationId xmlns:a16="http://schemas.microsoft.com/office/drawing/2014/main" id="{CCEA8063-D957-4803-8C05-40D2998A9A64}"/>
              </a:ext>
            </a:extLst>
          </p:cNvPr>
          <p:cNvSpPr txBox="1">
            <a:spLocks noChangeArrowheads="1"/>
          </p:cNvSpPr>
          <p:nvPr/>
        </p:nvSpPr>
        <p:spPr bwMode="auto">
          <a:xfrm>
            <a:off x="1628775" y="3630613"/>
            <a:ext cx="946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b="1">
                <a:solidFill>
                  <a:srgbClr val="010066"/>
                </a:solidFill>
              </a:rPr>
              <a:t>water</a:t>
            </a:r>
          </a:p>
        </p:txBody>
      </p:sp>
      <p:sp>
        <p:nvSpPr>
          <p:cNvPr id="219152" name="Text Box 16">
            <a:extLst>
              <a:ext uri="{FF2B5EF4-FFF2-40B4-BE49-F238E27FC236}">
                <a16:creationId xmlns:a16="http://schemas.microsoft.com/office/drawing/2014/main" id="{320E5475-AFB5-4934-B014-104F0E42DA57}"/>
              </a:ext>
            </a:extLst>
          </p:cNvPr>
          <p:cNvSpPr txBox="1">
            <a:spLocks noChangeArrowheads="1"/>
          </p:cNvSpPr>
          <p:nvPr/>
        </p:nvSpPr>
        <p:spPr bwMode="auto">
          <a:xfrm>
            <a:off x="1628775" y="3990975"/>
            <a:ext cx="200086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b="1" dirty="0">
                <a:solidFill>
                  <a:srgbClr val="010066"/>
                </a:solidFill>
              </a:rPr>
              <a:t>acrylic glass</a:t>
            </a:r>
          </a:p>
        </p:txBody>
      </p:sp>
      <p:sp>
        <p:nvSpPr>
          <p:cNvPr id="219153" name="Text Box 17">
            <a:extLst>
              <a:ext uri="{FF2B5EF4-FFF2-40B4-BE49-F238E27FC236}">
                <a16:creationId xmlns:a16="http://schemas.microsoft.com/office/drawing/2014/main" id="{6EBA98EC-184B-4B93-8ECB-699A61B492DE}"/>
              </a:ext>
            </a:extLst>
          </p:cNvPr>
          <p:cNvSpPr txBox="1">
            <a:spLocks noChangeArrowheads="1"/>
          </p:cNvSpPr>
          <p:nvPr/>
        </p:nvSpPr>
        <p:spPr bwMode="auto">
          <a:xfrm>
            <a:off x="1628775" y="4376738"/>
            <a:ext cx="9286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b="1">
                <a:solidFill>
                  <a:srgbClr val="010066"/>
                </a:solidFill>
              </a:rPr>
              <a:t>glass</a:t>
            </a:r>
          </a:p>
        </p:txBody>
      </p:sp>
      <p:sp>
        <p:nvSpPr>
          <p:cNvPr id="219154" name="Text Box 18">
            <a:extLst>
              <a:ext uri="{FF2B5EF4-FFF2-40B4-BE49-F238E27FC236}">
                <a16:creationId xmlns:a16="http://schemas.microsoft.com/office/drawing/2014/main" id="{2A2C6053-3165-4E54-8FCC-EA2BE9CABEA9}"/>
              </a:ext>
            </a:extLst>
          </p:cNvPr>
          <p:cNvSpPr txBox="1">
            <a:spLocks noChangeArrowheads="1"/>
          </p:cNvSpPr>
          <p:nvPr/>
        </p:nvSpPr>
        <p:spPr bwMode="auto">
          <a:xfrm>
            <a:off x="1633538" y="4783138"/>
            <a:ext cx="13985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b="1">
                <a:solidFill>
                  <a:srgbClr val="010066"/>
                </a:solidFill>
              </a:rPr>
              <a:t>diamond</a:t>
            </a:r>
          </a:p>
        </p:txBody>
      </p:sp>
      <p:sp>
        <p:nvSpPr>
          <p:cNvPr id="219155" name="Text Box 19">
            <a:extLst>
              <a:ext uri="{FF2B5EF4-FFF2-40B4-BE49-F238E27FC236}">
                <a16:creationId xmlns:a16="http://schemas.microsoft.com/office/drawing/2014/main" id="{194BB7CC-D226-4809-A1E8-8A9C45359E2C}"/>
              </a:ext>
            </a:extLst>
          </p:cNvPr>
          <p:cNvSpPr txBox="1">
            <a:spLocks noChangeArrowheads="1"/>
          </p:cNvSpPr>
          <p:nvPr/>
        </p:nvSpPr>
        <p:spPr bwMode="auto">
          <a:xfrm>
            <a:off x="4678363" y="3656013"/>
            <a:ext cx="1803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a:solidFill>
                  <a:srgbClr val="010066"/>
                </a:solidFill>
              </a:rPr>
              <a:t>225,000,000</a:t>
            </a:r>
          </a:p>
        </p:txBody>
      </p:sp>
      <p:sp>
        <p:nvSpPr>
          <p:cNvPr id="219156" name="Text Box 20">
            <a:extLst>
              <a:ext uri="{FF2B5EF4-FFF2-40B4-BE49-F238E27FC236}">
                <a16:creationId xmlns:a16="http://schemas.microsoft.com/office/drawing/2014/main" id="{FF0349C1-183E-409A-A40F-BDC9CF93FB23}"/>
              </a:ext>
            </a:extLst>
          </p:cNvPr>
          <p:cNvSpPr txBox="1">
            <a:spLocks noChangeArrowheads="1"/>
          </p:cNvSpPr>
          <p:nvPr/>
        </p:nvSpPr>
        <p:spPr bwMode="auto">
          <a:xfrm>
            <a:off x="4681538" y="4017963"/>
            <a:ext cx="1803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a:solidFill>
                  <a:srgbClr val="010066"/>
                </a:solidFill>
              </a:rPr>
              <a:t>200,000,000</a:t>
            </a:r>
          </a:p>
        </p:txBody>
      </p:sp>
      <p:sp>
        <p:nvSpPr>
          <p:cNvPr id="219157" name="Text Box 21">
            <a:extLst>
              <a:ext uri="{FF2B5EF4-FFF2-40B4-BE49-F238E27FC236}">
                <a16:creationId xmlns:a16="http://schemas.microsoft.com/office/drawing/2014/main" id="{C7643D9B-0871-4B8B-9F6D-8D2E42D21F56}"/>
              </a:ext>
            </a:extLst>
          </p:cNvPr>
          <p:cNvSpPr txBox="1">
            <a:spLocks noChangeArrowheads="1"/>
          </p:cNvSpPr>
          <p:nvPr/>
        </p:nvSpPr>
        <p:spPr bwMode="auto">
          <a:xfrm>
            <a:off x="4686300" y="4376738"/>
            <a:ext cx="1803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a:solidFill>
                  <a:srgbClr val="010066"/>
                </a:solidFill>
              </a:rPr>
              <a:t>200,000,000</a:t>
            </a:r>
          </a:p>
        </p:txBody>
      </p:sp>
      <p:sp>
        <p:nvSpPr>
          <p:cNvPr id="23573" name="Rectangle 23">
            <a:extLst>
              <a:ext uri="{FF2B5EF4-FFF2-40B4-BE49-F238E27FC236}">
                <a16:creationId xmlns:a16="http://schemas.microsoft.com/office/drawing/2014/main" id="{9EBD1581-AF47-44E0-A390-7E7FAD5658A7}"/>
              </a:ext>
            </a:extLst>
          </p:cNvPr>
          <p:cNvSpPr>
            <a:spLocks noGrp="1" noChangeArrowheads="1"/>
          </p:cNvSpPr>
          <p:nvPr>
            <p:ph type="title"/>
          </p:nvPr>
        </p:nvSpPr>
        <p:spPr/>
        <p:txBody>
          <a:bodyPr/>
          <a:lstStyle/>
          <a:p>
            <a:r>
              <a:rPr lang="en-GB" altLang="en-US"/>
              <a:t>Speed of light</a:t>
            </a:r>
          </a:p>
        </p:txBody>
      </p:sp>
      <p:sp>
        <p:nvSpPr>
          <p:cNvPr id="23576" name="TextBox 3">
            <a:extLst>
              <a:ext uri="{FF2B5EF4-FFF2-40B4-BE49-F238E27FC236}">
                <a16:creationId xmlns:a16="http://schemas.microsoft.com/office/drawing/2014/main" id="{B809239E-6A87-4BA0-B8DF-8F5CBC50FEDE}"/>
              </a:ext>
            </a:extLst>
          </p:cNvPr>
          <p:cNvSpPr txBox="1">
            <a:spLocks noChangeArrowheads="1"/>
          </p:cNvSpPr>
          <p:nvPr/>
        </p:nvSpPr>
        <p:spPr bwMode="auto">
          <a:xfrm>
            <a:off x="354013" y="792163"/>
            <a:ext cx="8129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solidFill>
                  <a:srgbClr val="010066"/>
                </a:solidFill>
              </a:rPr>
              <a:t>Refraction occurs because the speed of light changes depending on the density of the medium. </a:t>
            </a:r>
          </a:p>
        </p:txBody>
      </p:sp>
      <p:sp>
        <p:nvSpPr>
          <p:cNvPr id="219166" name="Text Box 30">
            <a:extLst>
              <a:ext uri="{FF2B5EF4-FFF2-40B4-BE49-F238E27FC236}">
                <a16:creationId xmlns:a16="http://schemas.microsoft.com/office/drawing/2014/main" id="{925C3595-6FF1-40FB-B522-8B0980FC91A0}"/>
              </a:ext>
            </a:extLst>
          </p:cNvPr>
          <p:cNvSpPr txBox="1">
            <a:spLocks noChangeArrowheads="1"/>
          </p:cNvSpPr>
          <p:nvPr/>
        </p:nvSpPr>
        <p:spPr bwMode="auto">
          <a:xfrm>
            <a:off x="4686300" y="4775200"/>
            <a:ext cx="1803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300">
                <a:solidFill>
                  <a:srgbClr val="010066"/>
                </a:solidFill>
              </a:rPr>
              <a:t>120,000,000</a:t>
            </a:r>
          </a:p>
        </p:txBody>
      </p:sp>
      <p:pic>
        <p:nvPicPr>
          <p:cNvPr id="26" name="Picture 25">
            <a:extLst>
              <a:ext uri="{FF2B5EF4-FFF2-40B4-BE49-F238E27FC236}">
                <a16:creationId xmlns:a16="http://schemas.microsoft.com/office/drawing/2014/main" id="{96199283-B259-4DD0-AA35-B912A8DD61F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7" name="Picture 9" descr="notes_icon">
            <a:extLst>
              <a:ext uri="{FF2B5EF4-FFF2-40B4-BE49-F238E27FC236}">
                <a16:creationId xmlns:a16="http://schemas.microsoft.com/office/drawing/2014/main" id="{CCC4E290-8C69-45F2-9145-913FCD50B9A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9" name="Picture 9">
            <a:extLst>
              <a:ext uri="{FF2B5EF4-FFF2-40B4-BE49-F238E27FC236}">
                <a16:creationId xmlns:a16="http://schemas.microsoft.com/office/drawing/2014/main" id="{D463190C-9BB7-4202-8021-EAE1F73838B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4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1914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914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91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91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914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914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914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91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9150"/>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191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91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91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91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915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19156"/>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19157"/>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1916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9139"/>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39" grpId="0"/>
      <p:bldP spid="219140" grpId="0"/>
      <p:bldP spid="219143" grpId="0" animBg="1"/>
      <p:bldP spid="219148" grpId="0" animBg="1"/>
      <p:bldP spid="219149" grpId="0"/>
      <p:bldP spid="219150" grpId="0"/>
      <p:bldP spid="219151" grpId="0"/>
      <p:bldP spid="219152" grpId="0"/>
      <p:bldP spid="219153" grpId="0"/>
      <p:bldP spid="219154" grpId="0"/>
      <p:bldP spid="219155" grpId="0"/>
      <p:bldP spid="219156" grpId="0"/>
      <p:bldP spid="219157" grpId="0"/>
      <p:bldP spid="2191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a:extLst>
              <a:ext uri="{FF2B5EF4-FFF2-40B4-BE49-F238E27FC236}">
                <a16:creationId xmlns:a16="http://schemas.microsoft.com/office/drawing/2014/main" id="{FC65E818-C5F8-4629-A37F-6188E9FD08C2}"/>
              </a:ext>
            </a:extLst>
          </p:cNvPr>
          <p:cNvSpPr>
            <a:spLocks noChangeArrowheads="1"/>
          </p:cNvSpPr>
          <p:nvPr/>
        </p:nvSpPr>
        <p:spPr bwMode="auto">
          <a:xfrm>
            <a:off x="5141913" y="3381375"/>
            <a:ext cx="3235325" cy="1565275"/>
          </a:xfrm>
          <a:prstGeom prst="rect">
            <a:avLst/>
          </a:prstGeom>
          <a:gradFill rotWithShape="1">
            <a:gsLst>
              <a:gs pos="0">
                <a:srgbClr val="E1F2F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9138" name="TextBox 3">
            <a:extLst>
              <a:ext uri="{FF2B5EF4-FFF2-40B4-BE49-F238E27FC236}">
                <a16:creationId xmlns:a16="http://schemas.microsoft.com/office/drawing/2014/main" id="{0DF11741-13DE-47A9-9BAB-A6046F2614E3}"/>
              </a:ext>
            </a:extLst>
          </p:cNvPr>
          <p:cNvSpPr txBox="1">
            <a:spLocks noChangeArrowheads="1"/>
          </p:cNvSpPr>
          <p:nvPr/>
        </p:nvSpPr>
        <p:spPr bwMode="auto">
          <a:xfrm>
            <a:off x="354013" y="2098675"/>
            <a:ext cx="443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solidFill>
                  <a:srgbClr val="010066"/>
                </a:solidFill>
              </a:rPr>
              <a:t>The wave fronts are at </a:t>
            </a:r>
            <a:r>
              <a:rPr lang="en-GB" altLang="en-US" b="1">
                <a:solidFill>
                  <a:srgbClr val="286DA6"/>
                </a:solidFill>
              </a:rPr>
              <a:t>right angles </a:t>
            </a:r>
            <a:r>
              <a:rPr lang="en-GB" altLang="en-US">
                <a:solidFill>
                  <a:srgbClr val="010066"/>
                </a:solidFill>
              </a:rPr>
              <a:t>to the direction of </a:t>
            </a:r>
            <a:br>
              <a:rPr lang="en-GB" altLang="en-US">
                <a:solidFill>
                  <a:srgbClr val="010066"/>
                </a:solidFill>
              </a:rPr>
            </a:br>
            <a:r>
              <a:rPr lang="en-GB" altLang="en-US">
                <a:solidFill>
                  <a:srgbClr val="010066"/>
                </a:solidFill>
              </a:rPr>
              <a:t>the wave.</a:t>
            </a:r>
          </a:p>
        </p:txBody>
      </p:sp>
      <p:sp>
        <p:nvSpPr>
          <p:cNvPr id="219139" name="TextBox 5">
            <a:extLst>
              <a:ext uri="{FF2B5EF4-FFF2-40B4-BE49-F238E27FC236}">
                <a16:creationId xmlns:a16="http://schemas.microsoft.com/office/drawing/2014/main" id="{6792E0E9-DEA7-4C87-BCA7-26A92EE9BE4A}"/>
              </a:ext>
            </a:extLst>
          </p:cNvPr>
          <p:cNvSpPr txBox="1">
            <a:spLocks noChangeArrowheads="1"/>
          </p:cNvSpPr>
          <p:nvPr/>
        </p:nvSpPr>
        <p:spPr bwMode="auto">
          <a:xfrm>
            <a:off x="349250" y="5072063"/>
            <a:ext cx="817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part of the wave front in the second medium will travel at a </a:t>
            </a:r>
            <a:r>
              <a:rPr lang="en-GB" altLang="en-US" b="1" dirty="0">
                <a:solidFill>
                  <a:srgbClr val="286DA6"/>
                </a:solidFill>
              </a:rPr>
              <a:t>different speed </a:t>
            </a:r>
            <a:r>
              <a:rPr lang="en-GB" altLang="en-US" dirty="0">
                <a:solidFill>
                  <a:srgbClr val="010066"/>
                </a:solidFill>
              </a:rPr>
              <a:t>to the part that is still in the first, causing the wave to </a:t>
            </a:r>
            <a:r>
              <a:rPr lang="en-GB" altLang="en-US" b="1" dirty="0">
                <a:solidFill>
                  <a:srgbClr val="286DA6"/>
                </a:solidFill>
              </a:rPr>
              <a:t>bend</a:t>
            </a:r>
            <a:r>
              <a:rPr lang="en-GB" altLang="en-US" dirty="0">
                <a:solidFill>
                  <a:srgbClr val="010066"/>
                </a:solidFill>
              </a:rPr>
              <a:t>. </a:t>
            </a:r>
          </a:p>
        </p:txBody>
      </p:sp>
      <p:sp>
        <p:nvSpPr>
          <p:cNvPr id="219140" name="Text Box 4">
            <a:extLst>
              <a:ext uri="{FF2B5EF4-FFF2-40B4-BE49-F238E27FC236}">
                <a16:creationId xmlns:a16="http://schemas.microsoft.com/office/drawing/2014/main" id="{A5960D96-7BD5-4CFD-A21B-951EC0F8EA97}"/>
              </a:ext>
            </a:extLst>
          </p:cNvPr>
          <p:cNvSpPr txBox="1">
            <a:spLocks noChangeArrowheads="1"/>
          </p:cNvSpPr>
          <p:nvPr/>
        </p:nvSpPr>
        <p:spPr bwMode="auto">
          <a:xfrm>
            <a:off x="349250" y="3408363"/>
            <a:ext cx="4733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If the wave fronts are at an angle to the surface of a different medium, one end of the wave front will reach the surface first.</a:t>
            </a:r>
            <a:endParaRPr lang="en-GB" altLang="en-US">
              <a:solidFill>
                <a:schemeClr val="tx1"/>
              </a:solidFill>
            </a:endParaRPr>
          </a:p>
        </p:txBody>
      </p:sp>
      <p:sp>
        <p:nvSpPr>
          <p:cNvPr id="24582" name="Rectangle 23">
            <a:extLst>
              <a:ext uri="{FF2B5EF4-FFF2-40B4-BE49-F238E27FC236}">
                <a16:creationId xmlns:a16="http://schemas.microsoft.com/office/drawing/2014/main" id="{67EBF3C4-7557-4103-968F-4BFB90C3E943}"/>
              </a:ext>
            </a:extLst>
          </p:cNvPr>
          <p:cNvSpPr>
            <a:spLocks noGrp="1" noChangeArrowheads="1"/>
          </p:cNvSpPr>
          <p:nvPr>
            <p:ph type="title"/>
          </p:nvPr>
        </p:nvSpPr>
        <p:spPr/>
        <p:txBody>
          <a:bodyPr/>
          <a:lstStyle/>
          <a:p>
            <a:r>
              <a:rPr lang="en-GB" altLang="en-US"/>
              <a:t>Understanding refraction</a:t>
            </a:r>
          </a:p>
        </p:txBody>
      </p:sp>
      <p:sp>
        <p:nvSpPr>
          <p:cNvPr id="24584" name="TextBox 3">
            <a:extLst>
              <a:ext uri="{FF2B5EF4-FFF2-40B4-BE49-F238E27FC236}">
                <a16:creationId xmlns:a16="http://schemas.microsoft.com/office/drawing/2014/main" id="{A43C63DE-703E-4F78-9DFC-45BFFF7FD025}"/>
              </a:ext>
            </a:extLst>
          </p:cNvPr>
          <p:cNvSpPr txBox="1">
            <a:spLocks noChangeArrowheads="1"/>
          </p:cNvSpPr>
          <p:nvPr/>
        </p:nvSpPr>
        <p:spPr bwMode="auto">
          <a:xfrm>
            <a:off x="354013" y="792163"/>
            <a:ext cx="817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solidFill>
                  <a:srgbClr val="010066"/>
                </a:solidFill>
              </a:rPr>
              <a:t>The change in the speed of light as it moves from one medium to another can be explained using a </a:t>
            </a:r>
            <a:r>
              <a:rPr lang="en-GB" altLang="en-US" b="1">
                <a:solidFill>
                  <a:srgbClr val="286DA6"/>
                </a:solidFill>
              </a:rPr>
              <a:t>wave </a:t>
            </a:r>
            <a:br>
              <a:rPr lang="en-GB" altLang="en-US" b="1">
                <a:solidFill>
                  <a:srgbClr val="286DA6"/>
                </a:solidFill>
              </a:rPr>
            </a:br>
            <a:r>
              <a:rPr lang="en-GB" altLang="en-US" b="1">
                <a:solidFill>
                  <a:srgbClr val="286DA6"/>
                </a:solidFill>
              </a:rPr>
              <a:t>front diagram</a:t>
            </a:r>
            <a:r>
              <a:rPr lang="en-GB" altLang="en-US">
                <a:solidFill>
                  <a:srgbClr val="010066"/>
                </a:solidFill>
              </a:rPr>
              <a:t>. </a:t>
            </a:r>
          </a:p>
        </p:txBody>
      </p:sp>
      <p:cxnSp>
        <p:nvCxnSpPr>
          <p:cNvPr id="24585" name="Straight Connector 28">
            <a:extLst>
              <a:ext uri="{FF2B5EF4-FFF2-40B4-BE49-F238E27FC236}">
                <a16:creationId xmlns:a16="http://schemas.microsoft.com/office/drawing/2014/main" id="{F36909F6-85EA-4E57-BD03-211A25F5E357}"/>
              </a:ext>
            </a:extLst>
          </p:cNvPr>
          <p:cNvCxnSpPr>
            <a:cxnSpLocks noChangeShapeType="1"/>
          </p:cNvCxnSpPr>
          <p:nvPr/>
        </p:nvCxnSpPr>
        <p:spPr bwMode="auto">
          <a:xfrm>
            <a:off x="5141913" y="3354388"/>
            <a:ext cx="3230562"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4586" name="Straight Connector 45">
            <a:extLst>
              <a:ext uri="{FF2B5EF4-FFF2-40B4-BE49-F238E27FC236}">
                <a16:creationId xmlns:a16="http://schemas.microsoft.com/office/drawing/2014/main" id="{9FF2B75D-D824-4715-AE33-BD4104EEF2A8}"/>
              </a:ext>
            </a:extLst>
          </p:cNvPr>
          <p:cNvCxnSpPr>
            <a:cxnSpLocks noChangeShapeType="1"/>
          </p:cNvCxnSpPr>
          <p:nvPr/>
        </p:nvCxnSpPr>
        <p:spPr bwMode="auto">
          <a:xfrm>
            <a:off x="6016625" y="1778000"/>
            <a:ext cx="827088" cy="1584325"/>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59" name="Straight Connector 58">
            <a:extLst>
              <a:ext uri="{FF2B5EF4-FFF2-40B4-BE49-F238E27FC236}">
                <a16:creationId xmlns:a16="http://schemas.microsoft.com/office/drawing/2014/main" id="{3E18AEC4-CF64-4052-895B-F4F8F08026B9}"/>
              </a:ext>
            </a:extLst>
          </p:cNvPr>
          <p:cNvCxnSpPr>
            <a:cxnSpLocks noChangeShapeType="1"/>
          </p:cNvCxnSpPr>
          <p:nvPr/>
        </p:nvCxnSpPr>
        <p:spPr bwMode="auto">
          <a:xfrm flipH="1">
            <a:off x="5756275" y="1897063"/>
            <a:ext cx="976313" cy="511175"/>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61" name="Straight Connector 60">
            <a:extLst>
              <a:ext uri="{FF2B5EF4-FFF2-40B4-BE49-F238E27FC236}">
                <a16:creationId xmlns:a16="http://schemas.microsoft.com/office/drawing/2014/main" id="{B57F9448-A1FB-48A9-9C5C-A6CDF643A9A7}"/>
              </a:ext>
            </a:extLst>
          </p:cNvPr>
          <p:cNvCxnSpPr>
            <a:cxnSpLocks noChangeShapeType="1"/>
          </p:cNvCxnSpPr>
          <p:nvPr/>
        </p:nvCxnSpPr>
        <p:spPr bwMode="auto">
          <a:xfrm flipH="1">
            <a:off x="5881688" y="2135188"/>
            <a:ext cx="976312" cy="509587"/>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64" name="Straight Connector 63">
            <a:extLst>
              <a:ext uri="{FF2B5EF4-FFF2-40B4-BE49-F238E27FC236}">
                <a16:creationId xmlns:a16="http://schemas.microsoft.com/office/drawing/2014/main" id="{85267C3F-3E25-4ED0-999D-662141FC1783}"/>
              </a:ext>
            </a:extLst>
          </p:cNvPr>
          <p:cNvCxnSpPr>
            <a:cxnSpLocks noChangeShapeType="1"/>
          </p:cNvCxnSpPr>
          <p:nvPr/>
        </p:nvCxnSpPr>
        <p:spPr bwMode="auto">
          <a:xfrm flipH="1">
            <a:off x="6005513" y="2371725"/>
            <a:ext cx="976312" cy="511175"/>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66" name="Straight Connector 65">
            <a:extLst>
              <a:ext uri="{FF2B5EF4-FFF2-40B4-BE49-F238E27FC236}">
                <a16:creationId xmlns:a16="http://schemas.microsoft.com/office/drawing/2014/main" id="{F869E390-F4F2-4973-8358-1126DAA72FB8}"/>
              </a:ext>
            </a:extLst>
          </p:cNvPr>
          <p:cNvCxnSpPr>
            <a:cxnSpLocks noChangeShapeType="1"/>
          </p:cNvCxnSpPr>
          <p:nvPr/>
        </p:nvCxnSpPr>
        <p:spPr bwMode="auto">
          <a:xfrm flipH="1">
            <a:off x="6132513" y="2614613"/>
            <a:ext cx="976312" cy="509587"/>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68" name="Straight Connector 67">
            <a:extLst>
              <a:ext uri="{FF2B5EF4-FFF2-40B4-BE49-F238E27FC236}">
                <a16:creationId xmlns:a16="http://schemas.microsoft.com/office/drawing/2014/main" id="{CA5BFC5B-8225-455F-9F06-7478D7B95740}"/>
              </a:ext>
            </a:extLst>
          </p:cNvPr>
          <p:cNvCxnSpPr>
            <a:cxnSpLocks noChangeShapeType="1"/>
          </p:cNvCxnSpPr>
          <p:nvPr/>
        </p:nvCxnSpPr>
        <p:spPr bwMode="auto">
          <a:xfrm flipH="1">
            <a:off x="6256338" y="2852738"/>
            <a:ext cx="976312" cy="509587"/>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70" name="Straight Connector 69">
            <a:extLst>
              <a:ext uri="{FF2B5EF4-FFF2-40B4-BE49-F238E27FC236}">
                <a16:creationId xmlns:a16="http://schemas.microsoft.com/office/drawing/2014/main" id="{458674F4-FCBE-4FC3-9FAF-57194764D404}"/>
              </a:ext>
            </a:extLst>
          </p:cNvPr>
          <p:cNvCxnSpPr>
            <a:cxnSpLocks noChangeShapeType="1"/>
          </p:cNvCxnSpPr>
          <p:nvPr/>
        </p:nvCxnSpPr>
        <p:spPr bwMode="auto">
          <a:xfrm flipH="1">
            <a:off x="6815138" y="3090863"/>
            <a:ext cx="541337" cy="282575"/>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76" name="Straight Connector 75">
            <a:extLst>
              <a:ext uri="{FF2B5EF4-FFF2-40B4-BE49-F238E27FC236}">
                <a16:creationId xmlns:a16="http://schemas.microsoft.com/office/drawing/2014/main" id="{618DE380-D42D-410C-A046-2CFEB7A26F08}"/>
              </a:ext>
            </a:extLst>
          </p:cNvPr>
          <p:cNvCxnSpPr>
            <a:cxnSpLocks noChangeShapeType="1"/>
          </p:cNvCxnSpPr>
          <p:nvPr/>
        </p:nvCxnSpPr>
        <p:spPr bwMode="auto">
          <a:xfrm flipH="1">
            <a:off x="6338888" y="3359150"/>
            <a:ext cx="509587" cy="155575"/>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80" name="Straight Connector 79">
            <a:extLst>
              <a:ext uri="{FF2B5EF4-FFF2-40B4-BE49-F238E27FC236}">
                <a16:creationId xmlns:a16="http://schemas.microsoft.com/office/drawing/2014/main" id="{FCE1A244-C9FE-4BC3-83A0-8ADC582C8E8D}"/>
              </a:ext>
            </a:extLst>
          </p:cNvPr>
          <p:cNvCxnSpPr>
            <a:cxnSpLocks noChangeShapeType="1"/>
          </p:cNvCxnSpPr>
          <p:nvPr/>
        </p:nvCxnSpPr>
        <p:spPr bwMode="auto">
          <a:xfrm flipH="1">
            <a:off x="7421563" y="3330575"/>
            <a:ext cx="63500" cy="33338"/>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81" name="Straight Connector 80">
            <a:extLst>
              <a:ext uri="{FF2B5EF4-FFF2-40B4-BE49-F238E27FC236}">
                <a16:creationId xmlns:a16="http://schemas.microsoft.com/office/drawing/2014/main" id="{60966706-74D5-40F3-AE20-D9EB7677AA59}"/>
              </a:ext>
            </a:extLst>
          </p:cNvPr>
          <p:cNvCxnSpPr>
            <a:cxnSpLocks noChangeShapeType="1"/>
          </p:cNvCxnSpPr>
          <p:nvPr/>
        </p:nvCxnSpPr>
        <p:spPr bwMode="auto">
          <a:xfrm flipH="1">
            <a:off x="6389688" y="3367088"/>
            <a:ext cx="1035050" cy="314325"/>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87" name="Straight Connector 86">
            <a:extLst>
              <a:ext uri="{FF2B5EF4-FFF2-40B4-BE49-F238E27FC236}">
                <a16:creationId xmlns:a16="http://schemas.microsoft.com/office/drawing/2014/main" id="{C68FD4D0-39A3-4425-A88B-8E90EDB5742C}"/>
              </a:ext>
            </a:extLst>
          </p:cNvPr>
          <p:cNvCxnSpPr>
            <a:cxnSpLocks noChangeShapeType="1"/>
          </p:cNvCxnSpPr>
          <p:nvPr/>
        </p:nvCxnSpPr>
        <p:spPr bwMode="auto">
          <a:xfrm flipH="1">
            <a:off x="6438900" y="3509963"/>
            <a:ext cx="1106488" cy="334962"/>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92" name="Straight Connector 91">
            <a:extLst>
              <a:ext uri="{FF2B5EF4-FFF2-40B4-BE49-F238E27FC236}">
                <a16:creationId xmlns:a16="http://schemas.microsoft.com/office/drawing/2014/main" id="{2A20A95A-A9B9-473A-97DD-1ED5E1C30CFA}"/>
              </a:ext>
            </a:extLst>
          </p:cNvPr>
          <p:cNvCxnSpPr>
            <a:cxnSpLocks noChangeShapeType="1"/>
          </p:cNvCxnSpPr>
          <p:nvPr/>
        </p:nvCxnSpPr>
        <p:spPr bwMode="auto">
          <a:xfrm flipH="1">
            <a:off x="6489700" y="3673475"/>
            <a:ext cx="1104900" cy="336550"/>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94" name="Straight Connector 93">
            <a:extLst>
              <a:ext uri="{FF2B5EF4-FFF2-40B4-BE49-F238E27FC236}">
                <a16:creationId xmlns:a16="http://schemas.microsoft.com/office/drawing/2014/main" id="{1578B879-79B3-4E72-AB57-478B49395B52}"/>
              </a:ext>
            </a:extLst>
          </p:cNvPr>
          <p:cNvCxnSpPr>
            <a:cxnSpLocks noChangeShapeType="1"/>
          </p:cNvCxnSpPr>
          <p:nvPr/>
        </p:nvCxnSpPr>
        <p:spPr bwMode="auto">
          <a:xfrm flipH="1">
            <a:off x="6538913" y="3840163"/>
            <a:ext cx="1106487" cy="336550"/>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102" name="Straight Connector 101">
            <a:extLst>
              <a:ext uri="{FF2B5EF4-FFF2-40B4-BE49-F238E27FC236}">
                <a16:creationId xmlns:a16="http://schemas.microsoft.com/office/drawing/2014/main" id="{EAA07390-1C86-427E-BD65-78F93B2999C1}"/>
              </a:ext>
            </a:extLst>
          </p:cNvPr>
          <p:cNvCxnSpPr>
            <a:cxnSpLocks noChangeShapeType="1"/>
          </p:cNvCxnSpPr>
          <p:nvPr/>
        </p:nvCxnSpPr>
        <p:spPr bwMode="auto">
          <a:xfrm flipH="1" flipV="1">
            <a:off x="6838950" y="3352800"/>
            <a:ext cx="444500" cy="1463675"/>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111" name="Straight Connector 110">
            <a:extLst>
              <a:ext uri="{FF2B5EF4-FFF2-40B4-BE49-F238E27FC236}">
                <a16:creationId xmlns:a16="http://schemas.microsoft.com/office/drawing/2014/main" id="{AC4C6738-A13F-4E60-8E5D-BBB0E0DC1DE7}"/>
              </a:ext>
            </a:extLst>
          </p:cNvPr>
          <p:cNvCxnSpPr>
            <a:cxnSpLocks noChangeShapeType="1"/>
          </p:cNvCxnSpPr>
          <p:nvPr/>
        </p:nvCxnSpPr>
        <p:spPr bwMode="auto">
          <a:xfrm flipH="1">
            <a:off x="6638925" y="4171950"/>
            <a:ext cx="1106488" cy="334963"/>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107" name="Straight Connector 106">
            <a:extLst>
              <a:ext uri="{FF2B5EF4-FFF2-40B4-BE49-F238E27FC236}">
                <a16:creationId xmlns:a16="http://schemas.microsoft.com/office/drawing/2014/main" id="{6F007BB6-C728-4AF2-9670-676A18F09806}"/>
              </a:ext>
            </a:extLst>
          </p:cNvPr>
          <p:cNvCxnSpPr>
            <a:cxnSpLocks noChangeShapeType="1"/>
          </p:cNvCxnSpPr>
          <p:nvPr/>
        </p:nvCxnSpPr>
        <p:spPr bwMode="auto">
          <a:xfrm flipH="1">
            <a:off x="6591300" y="4005263"/>
            <a:ext cx="1106488" cy="334962"/>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cxnSp>
        <p:nvCxnSpPr>
          <p:cNvPr id="113" name="Straight Connector 112">
            <a:extLst>
              <a:ext uri="{FF2B5EF4-FFF2-40B4-BE49-F238E27FC236}">
                <a16:creationId xmlns:a16="http://schemas.microsoft.com/office/drawing/2014/main" id="{67DB25F8-99EA-43F9-A795-31A4941B67BB}"/>
              </a:ext>
            </a:extLst>
          </p:cNvPr>
          <p:cNvCxnSpPr>
            <a:cxnSpLocks noChangeShapeType="1"/>
          </p:cNvCxnSpPr>
          <p:nvPr/>
        </p:nvCxnSpPr>
        <p:spPr bwMode="auto">
          <a:xfrm flipH="1">
            <a:off x="6688138" y="4340225"/>
            <a:ext cx="1106487" cy="336550"/>
          </a:xfrm>
          <a:prstGeom prst="line">
            <a:avLst/>
          </a:prstGeom>
          <a:noFill/>
          <a:ln w="19050" algn="ctr">
            <a:solidFill>
              <a:srgbClr val="000066"/>
            </a:solidFill>
            <a:round/>
            <a:headEnd/>
            <a:tailEnd/>
          </a:ln>
          <a:extLst>
            <a:ext uri="{909E8E84-426E-40DD-AFC4-6F175D3DCCD1}">
              <a14:hiddenFill xmlns:a14="http://schemas.microsoft.com/office/drawing/2010/main">
                <a:noFill/>
              </a14:hiddenFill>
            </a:ext>
          </a:extLst>
        </p:spPr>
      </p:cxnSp>
      <p:pic>
        <p:nvPicPr>
          <p:cNvPr id="29" name="Picture 28" descr="Reflection_and_refraction_of_electromagnetic_waves_16.1.png">
            <a:extLst>
              <a:ext uri="{FF2B5EF4-FFF2-40B4-BE49-F238E27FC236}">
                <a16:creationId xmlns:a16="http://schemas.microsoft.com/office/drawing/2014/main" id="{E37A2DEC-DC75-4264-B9E8-326FC880B9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2581275"/>
            <a:ext cx="1349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Reflection_and_refraction_of_electromagnetic_waves_16.2.png">
            <a:extLst>
              <a:ext uri="{FF2B5EF4-FFF2-40B4-BE49-F238E27FC236}">
                <a16:creationId xmlns:a16="http://schemas.microsoft.com/office/drawing/2014/main" id="{B199DA84-1A5B-428C-9779-60E30C6B03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5025" y="4454525"/>
            <a:ext cx="98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4C0233F2-DF02-4CEF-AE97-F1537F95F1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3" name="Picture 32">
            <a:extLst>
              <a:ext uri="{FF2B5EF4-FFF2-40B4-BE49-F238E27FC236}">
                <a16:creationId xmlns:a16="http://schemas.microsoft.com/office/drawing/2014/main" id="{5B6F4FE9-76F4-462E-B3BA-E718D2B7168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381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10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39" grpId="0"/>
      <p:bldP spid="2191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5">
            <a:extLst>
              <a:ext uri="{FF2B5EF4-FFF2-40B4-BE49-F238E27FC236}">
                <a16:creationId xmlns:a16="http://schemas.microsoft.com/office/drawing/2014/main" id="{A132D922-19A7-4421-AF04-88FF5F6BABDC}"/>
              </a:ext>
            </a:extLst>
          </p:cNvPr>
          <p:cNvSpPr txBox="1">
            <a:spLocks noChangeArrowheads="1"/>
          </p:cNvSpPr>
          <p:nvPr/>
        </p:nvSpPr>
        <p:spPr bwMode="auto">
          <a:xfrm>
            <a:off x="354013" y="2189163"/>
            <a:ext cx="8789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refractive index of a medium is calculated by comparing the speed of light in a vacuum to the speed in that medium:</a:t>
            </a:r>
          </a:p>
        </p:txBody>
      </p:sp>
      <p:sp>
        <p:nvSpPr>
          <p:cNvPr id="221189" name="AutoShape 18">
            <a:extLst>
              <a:ext uri="{FF2B5EF4-FFF2-40B4-BE49-F238E27FC236}">
                <a16:creationId xmlns:a16="http://schemas.microsoft.com/office/drawing/2014/main" id="{1CB36EFD-2052-4163-B27D-B6E9AF630896}"/>
              </a:ext>
            </a:extLst>
          </p:cNvPr>
          <p:cNvSpPr>
            <a:spLocks noChangeArrowheads="1"/>
          </p:cNvSpPr>
          <p:nvPr/>
        </p:nvSpPr>
        <p:spPr bwMode="auto">
          <a:xfrm>
            <a:off x="973138" y="3179763"/>
            <a:ext cx="7061200" cy="1168400"/>
          </a:xfrm>
          <a:prstGeom prst="roundRect">
            <a:avLst>
              <a:gd name="adj" fmla="val 0"/>
            </a:avLst>
          </a:prstGeom>
          <a:solidFill>
            <a:srgbClr val="286DA6"/>
          </a:solidFill>
          <a:ln w="254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sz="1800">
              <a:solidFill>
                <a:schemeClr val="tx1"/>
              </a:solidFill>
            </a:endParaRPr>
          </a:p>
        </p:txBody>
      </p:sp>
      <p:sp>
        <p:nvSpPr>
          <p:cNvPr id="221190" name="Text Box 19">
            <a:extLst>
              <a:ext uri="{FF2B5EF4-FFF2-40B4-BE49-F238E27FC236}">
                <a16:creationId xmlns:a16="http://schemas.microsoft.com/office/drawing/2014/main" id="{3C45B867-D3B5-4FF8-9D55-42662FFCED68}"/>
              </a:ext>
            </a:extLst>
          </p:cNvPr>
          <p:cNvSpPr txBox="1">
            <a:spLocks noChangeArrowheads="1"/>
          </p:cNvSpPr>
          <p:nvPr/>
        </p:nvSpPr>
        <p:spPr bwMode="auto">
          <a:xfrm>
            <a:off x="3871913" y="3335338"/>
            <a:ext cx="4048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US" altLang="en-US" b="1" u="sng" dirty="0">
                <a:solidFill>
                  <a:schemeClr val="bg1"/>
                </a:solidFill>
              </a:rPr>
              <a:t>speed of light in vacuum</a:t>
            </a:r>
          </a:p>
          <a:p>
            <a:pPr algn="ctr"/>
            <a:r>
              <a:rPr lang="en-US" altLang="en-US" b="1" dirty="0">
                <a:solidFill>
                  <a:schemeClr val="bg1"/>
                </a:solidFill>
              </a:rPr>
              <a:t>speed of light in medium</a:t>
            </a:r>
          </a:p>
        </p:txBody>
      </p:sp>
      <p:sp>
        <p:nvSpPr>
          <p:cNvPr id="25605" name="Text Box 7">
            <a:extLst>
              <a:ext uri="{FF2B5EF4-FFF2-40B4-BE49-F238E27FC236}">
                <a16:creationId xmlns:a16="http://schemas.microsoft.com/office/drawing/2014/main" id="{97632A4D-5DF1-4B95-9EF5-84FB2500629E}"/>
              </a:ext>
            </a:extLst>
          </p:cNvPr>
          <p:cNvSpPr txBox="1">
            <a:spLocks noChangeArrowheads="1"/>
          </p:cNvSpPr>
          <p:nvPr/>
        </p:nvSpPr>
        <p:spPr bwMode="auto">
          <a:xfrm>
            <a:off x="354013" y="792163"/>
            <a:ext cx="8097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286DA6"/>
                </a:solidFill>
              </a:rPr>
              <a:t>Refractive index</a:t>
            </a:r>
            <a:r>
              <a:rPr lang="en-GB" altLang="en-US">
                <a:solidFill>
                  <a:srgbClr val="010066"/>
                </a:solidFill>
              </a:rPr>
              <a:t> is a measure of how much a substance slows down light. The higher its value, the slower light travels in that medium. </a:t>
            </a:r>
          </a:p>
        </p:txBody>
      </p:sp>
      <p:sp>
        <p:nvSpPr>
          <p:cNvPr id="25606" name="Rectangle 8">
            <a:extLst>
              <a:ext uri="{FF2B5EF4-FFF2-40B4-BE49-F238E27FC236}">
                <a16:creationId xmlns:a16="http://schemas.microsoft.com/office/drawing/2014/main" id="{8CB4840D-FF69-4C54-936D-5934B5D2F9AC}"/>
              </a:ext>
            </a:extLst>
          </p:cNvPr>
          <p:cNvSpPr>
            <a:spLocks noGrp="1" noChangeArrowheads="1"/>
          </p:cNvSpPr>
          <p:nvPr>
            <p:ph type="title"/>
          </p:nvPr>
        </p:nvSpPr>
        <p:spPr/>
        <p:txBody>
          <a:bodyPr/>
          <a:lstStyle/>
          <a:p>
            <a:r>
              <a:rPr lang="en-GB" altLang="en-US"/>
              <a:t>Refractive index</a:t>
            </a:r>
          </a:p>
        </p:txBody>
      </p:sp>
      <p:sp>
        <p:nvSpPr>
          <p:cNvPr id="221229" name="Text Box 52">
            <a:extLst>
              <a:ext uri="{FF2B5EF4-FFF2-40B4-BE49-F238E27FC236}">
                <a16:creationId xmlns:a16="http://schemas.microsoft.com/office/drawing/2014/main" id="{AB0ECC6D-2F63-425F-B388-6C33C3079F58}"/>
              </a:ext>
            </a:extLst>
          </p:cNvPr>
          <p:cNvSpPr txBox="1">
            <a:spLocks noChangeArrowheads="1"/>
          </p:cNvSpPr>
          <p:nvPr/>
        </p:nvSpPr>
        <p:spPr bwMode="auto">
          <a:xfrm>
            <a:off x="350838" y="4584700"/>
            <a:ext cx="829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refractive index of air is 1 because light travels at nearly the same speed in air as it does in a vacuum.</a:t>
            </a:r>
          </a:p>
        </p:txBody>
      </p:sp>
      <p:sp>
        <p:nvSpPr>
          <p:cNvPr id="221230" name="Text Box 51">
            <a:extLst>
              <a:ext uri="{FF2B5EF4-FFF2-40B4-BE49-F238E27FC236}">
                <a16:creationId xmlns:a16="http://schemas.microsoft.com/office/drawing/2014/main" id="{FEB70896-72CE-4912-BF19-3759A1AC5AA6}"/>
              </a:ext>
            </a:extLst>
          </p:cNvPr>
          <p:cNvSpPr txBox="1">
            <a:spLocks noChangeArrowheads="1"/>
          </p:cNvSpPr>
          <p:nvPr/>
        </p:nvSpPr>
        <p:spPr bwMode="auto">
          <a:xfrm>
            <a:off x="347663" y="5610225"/>
            <a:ext cx="7940675"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Does any substance have a refractive index </a:t>
            </a:r>
            <a:r>
              <a:rPr lang="en-GB" altLang="en-US" b="1"/>
              <a:t>less</a:t>
            </a:r>
            <a:r>
              <a:rPr lang="en-GB" altLang="en-US"/>
              <a:t> than 1?</a:t>
            </a:r>
          </a:p>
        </p:txBody>
      </p:sp>
      <p:sp>
        <p:nvSpPr>
          <p:cNvPr id="221232" name="Text Box 48">
            <a:extLst>
              <a:ext uri="{FF2B5EF4-FFF2-40B4-BE49-F238E27FC236}">
                <a16:creationId xmlns:a16="http://schemas.microsoft.com/office/drawing/2014/main" id="{5FAF3C6A-BDD6-42F1-83FB-D720F73A4062}"/>
              </a:ext>
            </a:extLst>
          </p:cNvPr>
          <p:cNvSpPr txBox="1">
            <a:spLocks noChangeArrowheads="1"/>
          </p:cNvSpPr>
          <p:nvPr/>
        </p:nvSpPr>
        <p:spPr bwMode="auto">
          <a:xfrm>
            <a:off x="1166813" y="3506788"/>
            <a:ext cx="281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refractive index  =</a:t>
            </a:r>
          </a:p>
        </p:txBody>
      </p:sp>
      <p:pic>
        <p:nvPicPr>
          <p:cNvPr id="12" name="Picture 11">
            <a:extLst>
              <a:ext uri="{FF2B5EF4-FFF2-40B4-BE49-F238E27FC236}">
                <a16:creationId xmlns:a16="http://schemas.microsoft.com/office/drawing/2014/main" id="{3D7B492A-7111-415F-A538-D8D786AD04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2EE06B2-01EF-4D9D-BD1F-8E15FC0E814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77FE2DE9-E76F-4BDE-8361-269EDCE547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08927" y="95697"/>
            <a:ext cx="432906" cy="4456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118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2123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119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122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123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9" grpId="0" animBg="1"/>
      <p:bldP spid="221190" grpId="0"/>
      <p:bldP spid="221229" grpId="0"/>
      <p:bldP spid="221230" grpId="0" animBg="1"/>
      <p:bldP spid="2212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E7D304D-9B46-45E6-9FEE-D952B2B9762E}"/>
              </a:ext>
            </a:extLst>
          </p:cNvPr>
          <p:cNvSpPr>
            <a:spLocks noGrp="1" noChangeArrowheads="1"/>
          </p:cNvSpPr>
          <p:nvPr>
            <p:ph type="title"/>
          </p:nvPr>
        </p:nvSpPr>
        <p:spPr/>
        <p:txBody>
          <a:bodyPr/>
          <a:lstStyle/>
          <a:p>
            <a:r>
              <a:rPr lang="en-GB" altLang="en-US"/>
              <a:t>Predicting refraction</a:t>
            </a:r>
          </a:p>
        </p:txBody>
      </p:sp>
      <p:sp>
        <p:nvSpPr>
          <p:cNvPr id="26627" name="Text Box 7">
            <a:extLst>
              <a:ext uri="{FF2B5EF4-FFF2-40B4-BE49-F238E27FC236}">
                <a16:creationId xmlns:a16="http://schemas.microsoft.com/office/drawing/2014/main" id="{DE8B704A-4F66-47F0-BE4A-05AEAFE126D1}"/>
              </a:ext>
            </a:extLst>
          </p:cNvPr>
          <p:cNvSpPr txBox="1">
            <a:spLocks noChangeArrowheads="1"/>
          </p:cNvSpPr>
          <p:nvPr/>
        </p:nvSpPr>
        <p:spPr bwMode="auto">
          <a:xfrm>
            <a:off x="354013" y="792163"/>
            <a:ext cx="8448675" cy="822325"/>
          </a:xfrm>
          <a:prstGeom prst="rect">
            <a:avLst/>
          </a:prstGeom>
          <a:solidFill>
            <a:srgbClr val="BEDAF0"/>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refractive index of air is 1 and that of diamond is 2.4. What happens when light goes from diamond into air?</a:t>
            </a:r>
          </a:p>
        </p:txBody>
      </p:sp>
      <p:sp>
        <p:nvSpPr>
          <p:cNvPr id="290825" name="Text Box 9">
            <a:extLst>
              <a:ext uri="{FF2B5EF4-FFF2-40B4-BE49-F238E27FC236}">
                <a16:creationId xmlns:a16="http://schemas.microsoft.com/office/drawing/2014/main" id="{6BE68A15-DB52-4B9F-B9F1-EFFB4C38AF9D}"/>
              </a:ext>
            </a:extLst>
          </p:cNvPr>
          <p:cNvSpPr txBox="1">
            <a:spLocks noChangeArrowheads="1"/>
          </p:cNvSpPr>
          <p:nvPr/>
        </p:nvSpPr>
        <p:spPr bwMode="auto">
          <a:xfrm>
            <a:off x="3730625" y="1770063"/>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Diamond has a higher refractive index than air.</a:t>
            </a:r>
          </a:p>
        </p:txBody>
      </p:sp>
      <p:sp>
        <p:nvSpPr>
          <p:cNvPr id="290827" name="Rectangle 11">
            <a:extLst>
              <a:ext uri="{FF2B5EF4-FFF2-40B4-BE49-F238E27FC236}">
                <a16:creationId xmlns:a16="http://schemas.microsoft.com/office/drawing/2014/main" id="{810C93E9-C67E-4127-8F2B-A9CF3EE0147F}"/>
              </a:ext>
            </a:extLst>
          </p:cNvPr>
          <p:cNvSpPr>
            <a:spLocks noChangeArrowheads="1"/>
          </p:cNvSpPr>
          <p:nvPr/>
        </p:nvSpPr>
        <p:spPr bwMode="auto">
          <a:xfrm>
            <a:off x="354013" y="4857750"/>
            <a:ext cx="8493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light </a:t>
            </a:r>
            <a:r>
              <a:rPr lang="en-GB" altLang="en-US" b="1" dirty="0">
                <a:solidFill>
                  <a:srgbClr val="286DA6"/>
                </a:solidFill>
              </a:rPr>
              <a:t>speeds up</a:t>
            </a:r>
            <a:r>
              <a:rPr lang="en-GB" altLang="en-US" dirty="0"/>
              <a:t> when it leaves the diamond. </a:t>
            </a:r>
          </a:p>
          <a:p>
            <a:r>
              <a:rPr lang="en-GB" altLang="en-US" dirty="0"/>
              <a:t>The light will bend </a:t>
            </a:r>
            <a:r>
              <a:rPr lang="en-GB" altLang="en-US" b="1" dirty="0">
                <a:solidFill>
                  <a:srgbClr val="286DA6"/>
                </a:solidFill>
              </a:rPr>
              <a:t>away from</a:t>
            </a:r>
            <a:r>
              <a:rPr lang="en-GB" altLang="en-US" dirty="0"/>
              <a:t> the normal. The angle of incidence is less than or equal to the angle of refraction.</a:t>
            </a:r>
          </a:p>
        </p:txBody>
      </p:sp>
      <p:sp>
        <p:nvSpPr>
          <p:cNvPr id="290830" name="Text Box 14">
            <a:extLst>
              <a:ext uri="{FF2B5EF4-FFF2-40B4-BE49-F238E27FC236}">
                <a16:creationId xmlns:a16="http://schemas.microsoft.com/office/drawing/2014/main" id="{40CD5161-71A5-4F92-8378-976ED39D3430}"/>
              </a:ext>
            </a:extLst>
          </p:cNvPr>
          <p:cNvSpPr txBox="1">
            <a:spLocks noChangeArrowheads="1"/>
          </p:cNvSpPr>
          <p:nvPr/>
        </p:nvSpPr>
        <p:spPr bwMode="auto">
          <a:xfrm>
            <a:off x="4597400" y="2778125"/>
            <a:ext cx="3471863" cy="476250"/>
          </a:xfrm>
          <a:prstGeom prst="rect">
            <a:avLst/>
          </a:prstGeom>
          <a:solidFill>
            <a:srgbClr val="286DA6"/>
          </a:solidFill>
          <a:ln w="19050">
            <a:solidFill>
              <a:srgbClr val="286DA6"/>
            </a:solidFill>
            <a:miter lim="800000"/>
            <a:headEnd/>
            <a:tailEnd/>
          </a:ln>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higher refractive index</a:t>
            </a:r>
          </a:p>
        </p:txBody>
      </p:sp>
      <p:sp>
        <p:nvSpPr>
          <p:cNvPr id="290831" name="Text Box 15">
            <a:extLst>
              <a:ext uri="{FF2B5EF4-FFF2-40B4-BE49-F238E27FC236}">
                <a16:creationId xmlns:a16="http://schemas.microsoft.com/office/drawing/2014/main" id="{3951B822-2D9B-4BF4-ADF9-4F7AE8F06C74}"/>
              </a:ext>
            </a:extLst>
          </p:cNvPr>
          <p:cNvSpPr txBox="1">
            <a:spLocks noChangeArrowheads="1"/>
          </p:cNvSpPr>
          <p:nvPr/>
        </p:nvSpPr>
        <p:spPr bwMode="auto">
          <a:xfrm>
            <a:off x="4305666" y="3887788"/>
            <a:ext cx="4078288" cy="476250"/>
          </a:xfrm>
          <a:prstGeom prst="rect">
            <a:avLst/>
          </a:prstGeom>
          <a:solidFill>
            <a:srgbClr val="286DA6"/>
          </a:solidFill>
          <a:ln w="19050">
            <a:solidFill>
              <a:srgbClr val="286DA6"/>
            </a:solidFill>
            <a:miter lim="800000"/>
            <a:headEnd/>
            <a:tailEnd/>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light travels more slowly</a:t>
            </a:r>
          </a:p>
        </p:txBody>
      </p:sp>
      <p:sp>
        <p:nvSpPr>
          <p:cNvPr id="290833" name="Line 17">
            <a:extLst>
              <a:ext uri="{FF2B5EF4-FFF2-40B4-BE49-F238E27FC236}">
                <a16:creationId xmlns:a16="http://schemas.microsoft.com/office/drawing/2014/main" id="{507FD0C6-6CDF-4BF8-80A7-69F1843BC22E}"/>
              </a:ext>
            </a:extLst>
          </p:cNvPr>
          <p:cNvSpPr>
            <a:spLocks noChangeShapeType="1"/>
          </p:cNvSpPr>
          <p:nvPr/>
        </p:nvSpPr>
        <p:spPr bwMode="auto">
          <a:xfrm>
            <a:off x="6334125" y="3355975"/>
            <a:ext cx="0" cy="428625"/>
          </a:xfrm>
          <a:prstGeom prst="line">
            <a:avLst/>
          </a:prstGeom>
          <a:noFill/>
          <a:ln w="76200">
            <a:solidFill>
              <a:srgbClr val="286DA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6634" name="Picture 10" descr="Reflection_and_refraction_of_electromagnetic_waves_18.1.png">
            <a:extLst>
              <a:ext uri="{FF2B5EF4-FFF2-40B4-BE49-F238E27FC236}">
                <a16:creationId xmlns:a16="http://schemas.microsoft.com/office/drawing/2014/main" id="{884E07D1-C6CB-4CCB-93B1-3B2218566C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719263"/>
            <a:ext cx="312102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FE91AC2-8FB8-412C-A6CE-AE211462B86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3DC6DB9E-0520-4D38-9DDF-B9DEA81234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381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830"/>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1" fill="hold" nodeType="afterEffect">
                                  <p:stCondLst>
                                    <p:cond delay="0"/>
                                  </p:stCondLst>
                                  <p:childTnLst>
                                    <p:set>
                                      <p:cBhvr>
                                        <p:cTn id="13" dur="1" fill="hold">
                                          <p:stCondLst>
                                            <p:cond delay="0"/>
                                          </p:stCondLst>
                                        </p:cTn>
                                        <p:tgtEl>
                                          <p:spTgt spid="290833"/>
                                        </p:tgtEl>
                                        <p:attrNameLst>
                                          <p:attrName>style.visibility</p:attrName>
                                        </p:attrNameLst>
                                      </p:cBhvr>
                                      <p:to>
                                        <p:strVal val="visible"/>
                                      </p:to>
                                    </p:set>
                                    <p:animEffect transition="in" filter="wipe(up)">
                                      <p:cBhvr>
                                        <p:cTn id="14" dur="500"/>
                                        <p:tgtEl>
                                          <p:spTgt spid="290833"/>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9083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082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5" grpId="0"/>
      <p:bldP spid="290827" grpId="0"/>
      <p:bldP spid="290830" grpId="0" animBg="1"/>
      <p:bldP spid="2908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CD56CF-3D7F-4D68-8C81-5F7B3644F901}"/>
              </a:ext>
            </a:extLst>
          </p:cNvPr>
          <p:cNvSpPr>
            <a:spLocks noGrp="1" noChangeArrowheads="1"/>
          </p:cNvSpPr>
          <p:nvPr>
            <p:ph type="title"/>
          </p:nvPr>
        </p:nvSpPr>
        <p:spPr/>
        <p:txBody>
          <a:bodyPr/>
          <a:lstStyle/>
          <a:p>
            <a:r>
              <a:rPr lang="en-GB" altLang="en-US"/>
              <a:t>Refraction of electromagnetic waves</a:t>
            </a:r>
          </a:p>
        </p:txBody>
      </p:sp>
      <p:sp>
        <p:nvSpPr>
          <p:cNvPr id="27651" name="Text Box 7">
            <a:extLst>
              <a:ext uri="{FF2B5EF4-FFF2-40B4-BE49-F238E27FC236}">
                <a16:creationId xmlns:a16="http://schemas.microsoft.com/office/drawing/2014/main" id="{44EA644B-F142-4127-AFA5-FFBD7AC4193E}"/>
              </a:ext>
            </a:extLst>
          </p:cNvPr>
          <p:cNvSpPr txBox="1">
            <a:spLocks noChangeArrowheads="1"/>
          </p:cNvSpPr>
          <p:nvPr/>
        </p:nvSpPr>
        <p:spPr bwMode="auto">
          <a:xfrm>
            <a:off x="354013" y="792163"/>
            <a:ext cx="8448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electromagnetic spectrum</a:t>
            </a:r>
            <a:r>
              <a:rPr lang="en-GB" altLang="en-US"/>
              <a:t> is a continuous series of waves with varying wavelength and frequency.</a:t>
            </a:r>
          </a:p>
        </p:txBody>
      </p:sp>
      <p:sp>
        <p:nvSpPr>
          <p:cNvPr id="290825" name="Text Box 9">
            <a:extLst>
              <a:ext uri="{FF2B5EF4-FFF2-40B4-BE49-F238E27FC236}">
                <a16:creationId xmlns:a16="http://schemas.microsoft.com/office/drawing/2014/main" id="{48CBF853-D633-4912-83F3-D6AC5A4AC960}"/>
              </a:ext>
            </a:extLst>
          </p:cNvPr>
          <p:cNvSpPr txBox="1">
            <a:spLocks noChangeArrowheads="1"/>
          </p:cNvSpPr>
          <p:nvPr/>
        </p:nvSpPr>
        <p:spPr bwMode="auto">
          <a:xfrm>
            <a:off x="349250" y="3978275"/>
            <a:ext cx="8545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All wavelengths of electromagnetic radiation travel at the same speed in a </a:t>
            </a:r>
            <a:r>
              <a:rPr lang="en-GB" altLang="en-US" b="1">
                <a:solidFill>
                  <a:srgbClr val="286DA6"/>
                </a:solidFill>
              </a:rPr>
              <a:t>vacuum</a:t>
            </a:r>
            <a:r>
              <a:rPr lang="en-GB" altLang="en-US"/>
              <a:t>, but different wavelengths travel at different speeds in a </a:t>
            </a:r>
            <a:r>
              <a:rPr lang="en-GB" altLang="en-US" b="1">
                <a:solidFill>
                  <a:srgbClr val="286DA6"/>
                </a:solidFill>
              </a:rPr>
              <a:t>medium</a:t>
            </a:r>
            <a:r>
              <a:rPr lang="en-GB" altLang="en-US"/>
              <a:t>.</a:t>
            </a:r>
          </a:p>
        </p:txBody>
      </p:sp>
      <p:sp>
        <p:nvSpPr>
          <p:cNvPr id="290827" name="Rectangle 11">
            <a:extLst>
              <a:ext uri="{FF2B5EF4-FFF2-40B4-BE49-F238E27FC236}">
                <a16:creationId xmlns:a16="http://schemas.microsoft.com/office/drawing/2014/main" id="{6DE30FDA-ED74-4A07-99E5-A1057D37FD39}"/>
              </a:ext>
            </a:extLst>
          </p:cNvPr>
          <p:cNvSpPr>
            <a:spLocks noChangeArrowheads="1"/>
          </p:cNvSpPr>
          <p:nvPr/>
        </p:nvSpPr>
        <p:spPr bwMode="auto">
          <a:xfrm>
            <a:off x="354013" y="5297488"/>
            <a:ext cx="8493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that different wavelengths of electromagnetic radiation are </a:t>
            </a:r>
            <a:r>
              <a:rPr lang="en-GB" altLang="en-US" b="1">
                <a:solidFill>
                  <a:srgbClr val="286DA6"/>
                </a:solidFill>
              </a:rPr>
              <a:t>refracted</a:t>
            </a:r>
            <a:r>
              <a:rPr lang="en-GB" altLang="en-US"/>
              <a:t> by different amounts.</a:t>
            </a:r>
          </a:p>
        </p:txBody>
      </p:sp>
      <p:pic>
        <p:nvPicPr>
          <p:cNvPr id="27655" name="Picture 36" descr="Spectrum">
            <a:extLst>
              <a:ext uri="{FF2B5EF4-FFF2-40B4-BE49-F238E27FC236}">
                <a16:creationId xmlns:a16="http://schemas.microsoft.com/office/drawing/2014/main" id="{93C5B939-1892-481B-9F44-69EBF6A87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2251075"/>
            <a:ext cx="8426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Line 4">
            <a:extLst>
              <a:ext uri="{FF2B5EF4-FFF2-40B4-BE49-F238E27FC236}">
                <a16:creationId xmlns:a16="http://schemas.microsoft.com/office/drawing/2014/main" id="{0C4100DB-89AD-44EA-9C37-B9F88017CD5B}"/>
              </a:ext>
            </a:extLst>
          </p:cNvPr>
          <p:cNvSpPr>
            <a:spLocks noChangeShapeType="1"/>
          </p:cNvSpPr>
          <p:nvPr/>
        </p:nvSpPr>
        <p:spPr bwMode="auto">
          <a:xfrm>
            <a:off x="536575" y="3744913"/>
            <a:ext cx="802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7" name="Text Box 6">
            <a:extLst>
              <a:ext uri="{FF2B5EF4-FFF2-40B4-BE49-F238E27FC236}">
                <a16:creationId xmlns:a16="http://schemas.microsoft.com/office/drawing/2014/main" id="{B7987445-3ABC-4AA0-AEDE-0D9246665109}"/>
              </a:ext>
            </a:extLst>
          </p:cNvPr>
          <p:cNvSpPr txBox="1">
            <a:spLocks noChangeArrowheads="1"/>
          </p:cNvSpPr>
          <p:nvPr/>
        </p:nvSpPr>
        <p:spPr bwMode="auto">
          <a:xfrm>
            <a:off x="7648575" y="1720850"/>
            <a:ext cx="1258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gamma rays</a:t>
            </a:r>
          </a:p>
        </p:txBody>
      </p:sp>
      <p:sp>
        <p:nvSpPr>
          <p:cNvPr id="27658" name="Text Box 7">
            <a:extLst>
              <a:ext uri="{FF2B5EF4-FFF2-40B4-BE49-F238E27FC236}">
                <a16:creationId xmlns:a16="http://schemas.microsoft.com/office/drawing/2014/main" id="{1700CDBD-514A-408C-8A8F-4AA470897A2E}"/>
              </a:ext>
            </a:extLst>
          </p:cNvPr>
          <p:cNvSpPr txBox="1">
            <a:spLocks noChangeArrowheads="1"/>
          </p:cNvSpPr>
          <p:nvPr/>
        </p:nvSpPr>
        <p:spPr bwMode="auto">
          <a:xfrm>
            <a:off x="6507163" y="1843088"/>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X-rays</a:t>
            </a:r>
          </a:p>
        </p:txBody>
      </p:sp>
      <p:sp>
        <p:nvSpPr>
          <p:cNvPr id="27659" name="Text Box 8">
            <a:extLst>
              <a:ext uri="{FF2B5EF4-FFF2-40B4-BE49-F238E27FC236}">
                <a16:creationId xmlns:a16="http://schemas.microsoft.com/office/drawing/2014/main" id="{1F66A448-A304-4615-8F73-29B575769611}"/>
              </a:ext>
            </a:extLst>
          </p:cNvPr>
          <p:cNvSpPr txBox="1">
            <a:spLocks noChangeArrowheads="1"/>
          </p:cNvSpPr>
          <p:nvPr/>
        </p:nvSpPr>
        <p:spPr bwMode="auto">
          <a:xfrm>
            <a:off x="5448300" y="1843088"/>
            <a:ext cx="1049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UV</a:t>
            </a:r>
          </a:p>
        </p:txBody>
      </p:sp>
      <p:sp>
        <p:nvSpPr>
          <p:cNvPr id="27660" name="Text Box 9">
            <a:extLst>
              <a:ext uri="{FF2B5EF4-FFF2-40B4-BE49-F238E27FC236}">
                <a16:creationId xmlns:a16="http://schemas.microsoft.com/office/drawing/2014/main" id="{A927C04F-D9C4-423E-895E-65FA7BF1C8D0}"/>
              </a:ext>
            </a:extLst>
          </p:cNvPr>
          <p:cNvSpPr txBox="1">
            <a:spLocks noChangeArrowheads="1"/>
          </p:cNvSpPr>
          <p:nvPr/>
        </p:nvSpPr>
        <p:spPr bwMode="auto">
          <a:xfrm>
            <a:off x="4713288" y="1720850"/>
            <a:ext cx="117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visible light</a:t>
            </a:r>
          </a:p>
        </p:txBody>
      </p:sp>
      <p:sp>
        <p:nvSpPr>
          <p:cNvPr id="27661" name="Text Box 10">
            <a:extLst>
              <a:ext uri="{FF2B5EF4-FFF2-40B4-BE49-F238E27FC236}">
                <a16:creationId xmlns:a16="http://schemas.microsoft.com/office/drawing/2014/main" id="{91CFA9D3-1CEB-4DEB-8365-51BC27557BC8}"/>
              </a:ext>
            </a:extLst>
          </p:cNvPr>
          <p:cNvSpPr txBox="1">
            <a:spLocks noChangeArrowheads="1"/>
          </p:cNvSpPr>
          <p:nvPr/>
        </p:nvSpPr>
        <p:spPr bwMode="auto">
          <a:xfrm>
            <a:off x="3592513" y="1843088"/>
            <a:ext cx="1189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infrared</a:t>
            </a:r>
          </a:p>
        </p:txBody>
      </p:sp>
      <p:sp>
        <p:nvSpPr>
          <p:cNvPr id="27662" name="Text Box 11">
            <a:extLst>
              <a:ext uri="{FF2B5EF4-FFF2-40B4-BE49-F238E27FC236}">
                <a16:creationId xmlns:a16="http://schemas.microsoft.com/office/drawing/2014/main" id="{1F02EB77-0E9E-4D42-8118-5FF1C0BA2605}"/>
              </a:ext>
            </a:extLst>
          </p:cNvPr>
          <p:cNvSpPr txBox="1">
            <a:spLocks noChangeArrowheads="1"/>
          </p:cNvSpPr>
          <p:nvPr/>
        </p:nvSpPr>
        <p:spPr bwMode="auto">
          <a:xfrm>
            <a:off x="1654175" y="1843088"/>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microwaves</a:t>
            </a:r>
          </a:p>
        </p:txBody>
      </p:sp>
      <p:sp>
        <p:nvSpPr>
          <p:cNvPr id="27663" name="Text Box 12">
            <a:extLst>
              <a:ext uri="{FF2B5EF4-FFF2-40B4-BE49-F238E27FC236}">
                <a16:creationId xmlns:a16="http://schemas.microsoft.com/office/drawing/2014/main" id="{7F236D47-161B-4867-9638-1139ABDF18D6}"/>
              </a:ext>
            </a:extLst>
          </p:cNvPr>
          <p:cNvSpPr txBox="1">
            <a:spLocks noChangeArrowheads="1"/>
          </p:cNvSpPr>
          <p:nvPr/>
        </p:nvSpPr>
        <p:spPr bwMode="auto">
          <a:xfrm>
            <a:off x="360363" y="1720850"/>
            <a:ext cx="1020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sz="2000" b="1"/>
              <a:t>radio waves</a:t>
            </a:r>
          </a:p>
        </p:txBody>
      </p:sp>
      <p:sp>
        <p:nvSpPr>
          <p:cNvPr id="27664" name="Line 13">
            <a:extLst>
              <a:ext uri="{FF2B5EF4-FFF2-40B4-BE49-F238E27FC236}">
                <a16:creationId xmlns:a16="http://schemas.microsoft.com/office/drawing/2014/main" id="{96CD6780-8D32-4ABD-8242-3E3761364F5B}"/>
              </a:ext>
            </a:extLst>
          </p:cNvPr>
          <p:cNvSpPr>
            <a:spLocks noChangeShapeType="1"/>
          </p:cNvSpPr>
          <p:nvPr/>
        </p:nvSpPr>
        <p:spPr bwMode="auto">
          <a:xfrm>
            <a:off x="719138" y="361473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5" name="Line 14">
            <a:extLst>
              <a:ext uri="{FF2B5EF4-FFF2-40B4-BE49-F238E27FC236}">
                <a16:creationId xmlns:a16="http://schemas.microsoft.com/office/drawing/2014/main" id="{A4908E96-7E2A-4DF4-8E84-F5D4E301D7D8}"/>
              </a:ext>
            </a:extLst>
          </p:cNvPr>
          <p:cNvSpPr>
            <a:spLocks noChangeShapeType="1"/>
          </p:cNvSpPr>
          <p:nvPr/>
        </p:nvSpPr>
        <p:spPr bwMode="auto">
          <a:xfrm>
            <a:off x="1984375" y="361473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6" name="Line 15">
            <a:extLst>
              <a:ext uri="{FF2B5EF4-FFF2-40B4-BE49-F238E27FC236}">
                <a16:creationId xmlns:a16="http://schemas.microsoft.com/office/drawing/2014/main" id="{2BB5A156-81EE-457E-823D-0D47EA8BF65A}"/>
              </a:ext>
            </a:extLst>
          </p:cNvPr>
          <p:cNvSpPr>
            <a:spLocks noChangeShapeType="1"/>
          </p:cNvSpPr>
          <p:nvPr/>
        </p:nvSpPr>
        <p:spPr bwMode="auto">
          <a:xfrm>
            <a:off x="3251200" y="361473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7" name="Line 16">
            <a:extLst>
              <a:ext uri="{FF2B5EF4-FFF2-40B4-BE49-F238E27FC236}">
                <a16:creationId xmlns:a16="http://schemas.microsoft.com/office/drawing/2014/main" id="{D1296498-3928-489E-841E-D377F4D9030C}"/>
              </a:ext>
            </a:extLst>
          </p:cNvPr>
          <p:cNvSpPr>
            <a:spLocks noChangeShapeType="1"/>
          </p:cNvSpPr>
          <p:nvPr/>
        </p:nvSpPr>
        <p:spPr bwMode="auto">
          <a:xfrm>
            <a:off x="4518025" y="361473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8" name="Line 17">
            <a:extLst>
              <a:ext uri="{FF2B5EF4-FFF2-40B4-BE49-F238E27FC236}">
                <a16:creationId xmlns:a16="http://schemas.microsoft.com/office/drawing/2014/main" id="{0C7A434D-C4B2-40E9-999B-4FACE67BC3BA}"/>
              </a:ext>
            </a:extLst>
          </p:cNvPr>
          <p:cNvSpPr>
            <a:spLocks noChangeShapeType="1"/>
          </p:cNvSpPr>
          <p:nvPr/>
        </p:nvSpPr>
        <p:spPr bwMode="auto">
          <a:xfrm>
            <a:off x="5783263" y="361473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9" name="Line 18">
            <a:extLst>
              <a:ext uri="{FF2B5EF4-FFF2-40B4-BE49-F238E27FC236}">
                <a16:creationId xmlns:a16="http://schemas.microsoft.com/office/drawing/2014/main" id="{FA26902B-5CE0-48DD-8F95-E1D93FA22BC3}"/>
              </a:ext>
            </a:extLst>
          </p:cNvPr>
          <p:cNvSpPr>
            <a:spLocks noChangeShapeType="1"/>
          </p:cNvSpPr>
          <p:nvPr/>
        </p:nvSpPr>
        <p:spPr bwMode="auto">
          <a:xfrm>
            <a:off x="7050088" y="361473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70" name="Line 19">
            <a:extLst>
              <a:ext uri="{FF2B5EF4-FFF2-40B4-BE49-F238E27FC236}">
                <a16:creationId xmlns:a16="http://schemas.microsoft.com/office/drawing/2014/main" id="{261B0217-258D-4780-A431-FE7889E84105}"/>
              </a:ext>
            </a:extLst>
          </p:cNvPr>
          <p:cNvSpPr>
            <a:spLocks noChangeShapeType="1"/>
          </p:cNvSpPr>
          <p:nvPr/>
        </p:nvSpPr>
        <p:spPr bwMode="auto">
          <a:xfrm>
            <a:off x="8316913" y="3614738"/>
            <a:ext cx="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71" name="Text Box 25">
            <a:extLst>
              <a:ext uri="{FF2B5EF4-FFF2-40B4-BE49-F238E27FC236}">
                <a16:creationId xmlns:a16="http://schemas.microsoft.com/office/drawing/2014/main" id="{294E5CF6-BCA7-49A6-8B83-3D989AFF0914}"/>
              </a:ext>
            </a:extLst>
          </p:cNvPr>
          <p:cNvSpPr txBox="1">
            <a:spLocks noChangeArrowheads="1"/>
          </p:cNvSpPr>
          <p:nvPr/>
        </p:nvSpPr>
        <p:spPr bwMode="auto">
          <a:xfrm>
            <a:off x="7802563" y="3149600"/>
            <a:ext cx="1011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0.01</a:t>
            </a:r>
            <a:r>
              <a:rPr lang="en-GB" altLang="en-US" sz="1000" b="1"/>
              <a:t> </a:t>
            </a:r>
            <a:r>
              <a:rPr lang="en-GB" altLang="en-US" sz="2000" b="1"/>
              <a:t>nm</a:t>
            </a:r>
          </a:p>
        </p:txBody>
      </p:sp>
      <p:sp>
        <p:nvSpPr>
          <p:cNvPr id="27672" name="Text Box 26">
            <a:extLst>
              <a:ext uri="{FF2B5EF4-FFF2-40B4-BE49-F238E27FC236}">
                <a16:creationId xmlns:a16="http://schemas.microsoft.com/office/drawing/2014/main" id="{B8F5DCCA-A599-4D2C-9797-33FA765ACFFE}"/>
              </a:ext>
            </a:extLst>
          </p:cNvPr>
          <p:cNvSpPr txBox="1">
            <a:spLocks noChangeArrowheads="1"/>
          </p:cNvSpPr>
          <p:nvPr/>
        </p:nvSpPr>
        <p:spPr bwMode="auto">
          <a:xfrm>
            <a:off x="5268913" y="3149600"/>
            <a:ext cx="1054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100</a:t>
            </a:r>
            <a:r>
              <a:rPr lang="en-GB" altLang="en-US" sz="1000" b="1"/>
              <a:t> </a:t>
            </a:r>
            <a:r>
              <a:rPr lang="en-GB" altLang="en-US" sz="2000" b="1"/>
              <a:t>nm</a:t>
            </a:r>
          </a:p>
        </p:txBody>
      </p:sp>
      <p:sp>
        <p:nvSpPr>
          <p:cNvPr id="27673" name="Text Box 27">
            <a:extLst>
              <a:ext uri="{FF2B5EF4-FFF2-40B4-BE49-F238E27FC236}">
                <a16:creationId xmlns:a16="http://schemas.microsoft.com/office/drawing/2014/main" id="{7973D4EB-CE50-49DD-99F8-6011A78EB60C}"/>
              </a:ext>
            </a:extLst>
          </p:cNvPr>
          <p:cNvSpPr txBox="1">
            <a:spLocks noChangeArrowheads="1"/>
          </p:cNvSpPr>
          <p:nvPr/>
        </p:nvSpPr>
        <p:spPr bwMode="auto">
          <a:xfrm>
            <a:off x="6442075" y="3149600"/>
            <a:ext cx="1176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a:t>
            </a:r>
            <a:r>
              <a:rPr lang="en-GB" altLang="en-US" sz="1000" b="1"/>
              <a:t> </a:t>
            </a:r>
            <a:r>
              <a:rPr lang="en-GB" altLang="en-US" sz="2000" b="1"/>
              <a:t>nm</a:t>
            </a:r>
          </a:p>
        </p:txBody>
      </p:sp>
      <p:sp>
        <p:nvSpPr>
          <p:cNvPr id="27674" name="Text Box 28">
            <a:extLst>
              <a:ext uri="{FF2B5EF4-FFF2-40B4-BE49-F238E27FC236}">
                <a16:creationId xmlns:a16="http://schemas.microsoft.com/office/drawing/2014/main" id="{AC316534-762A-4C43-8003-B4D4177F04DB}"/>
              </a:ext>
            </a:extLst>
          </p:cNvPr>
          <p:cNvSpPr txBox="1">
            <a:spLocks noChangeArrowheads="1"/>
          </p:cNvSpPr>
          <p:nvPr/>
        </p:nvSpPr>
        <p:spPr bwMode="auto">
          <a:xfrm>
            <a:off x="3859213" y="3149600"/>
            <a:ext cx="1290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0.01</a:t>
            </a:r>
            <a:r>
              <a:rPr lang="en-GB" altLang="en-US" sz="1000" b="1"/>
              <a:t> </a:t>
            </a:r>
            <a:r>
              <a:rPr lang="en-GB" altLang="en-US" sz="2000" b="1"/>
              <a:t>mm</a:t>
            </a:r>
          </a:p>
        </p:txBody>
      </p:sp>
      <p:sp>
        <p:nvSpPr>
          <p:cNvPr id="27675" name="Text Box 29">
            <a:extLst>
              <a:ext uri="{FF2B5EF4-FFF2-40B4-BE49-F238E27FC236}">
                <a16:creationId xmlns:a16="http://schemas.microsoft.com/office/drawing/2014/main" id="{0A0F20AD-6AD0-443C-87DC-CE0C597FC2E3}"/>
              </a:ext>
            </a:extLst>
          </p:cNvPr>
          <p:cNvSpPr txBox="1">
            <a:spLocks noChangeArrowheads="1"/>
          </p:cNvSpPr>
          <p:nvPr/>
        </p:nvSpPr>
        <p:spPr bwMode="auto">
          <a:xfrm>
            <a:off x="2663825" y="3149600"/>
            <a:ext cx="1163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a:t>
            </a:r>
            <a:r>
              <a:rPr lang="en-GB" altLang="en-US" sz="1000" b="1"/>
              <a:t> </a:t>
            </a:r>
            <a:r>
              <a:rPr lang="en-GB" altLang="en-US" sz="2000" b="1"/>
              <a:t>mm</a:t>
            </a:r>
          </a:p>
        </p:txBody>
      </p:sp>
      <p:sp>
        <p:nvSpPr>
          <p:cNvPr id="27676" name="Text Box 30">
            <a:extLst>
              <a:ext uri="{FF2B5EF4-FFF2-40B4-BE49-F238E27FC236}">
                <a16:creationId xmlns:a16="http://schemas.microsoft.com/office/drawing/2014/main" id="{7DA119A7-56FD-4A84-A6F8-8D42E68E5AFF}"/>
              </a:ext>
            </a:extLst>
          </p:cNvPr>
          <p:cNvSpPr txBox="1">
            <a:spLocks noChangeArrowheads="1"/>
          </p:cNvSpPr>
          <p:nvPr/>
        </p:nvSpPr>
        <p:spPr bwMode="auto">
          <a:xfrm>
            <a:off x="1539875" y="3149600"/>
            <a:ext cx="877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t>10</a:t>
            </a:r>
            <a:r>
              <a:rPr lang="en-GB" altLang="en-US" sz="1000" b="1"/>
              <a:t> </a:t>
            </a:r>
            <a:r>
              <a:rPr lang="en-GB" altLang="en-US" sz="2000" b="1"/>
              <a:t>cm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5" grpId="0"/>
      <p:bldP spid="2908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 3 - 2.jpg">
            <a:extLst>
              <a:ext uri="{FF2B5EF4-FFF2-40B4-BE49-F238E27FC236}">
                <a16:creationId xmlns:a16="http://schemas.microsoft.com/office/drawing/2014/main" id="{AF143CA7-CEB6-41B8-9E9A-132F613024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3370263"/>
            <a:ext cx="3230562"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844BD6E5-FF00-407F-80DB-94196AF72DAD}"/>
              </a:ext>
            </a:extLst>
          </p:cNvPr>
          <p:cNvSpPr>
            <a:spLocks noGrp="1" noChangeArrowheads="1"/>
          </p:cNvSpPr>
          <p:nvPr>
            <p:ph type="title"/>
          </p:nvPr>
        </p:nvSpPr>
        <p:spPr/>
        <p:txBody>
          <a:bodyPr/>
          <a:lstStyle/>
          <a:p>
            <a:r>
              <a:rPr lang="en-GB" altLang="en-US"/>
              <a:t>What happens when waves hit a surface?</a:t>
            </a:r>
          </a:p>
        </p:txBody>
      </p:sp>
      <p:sp>
        <p:nvSpPr>
          <p:cNvPr id="506887" name="Text Box 7">
            <a:extLst>
              <a:ext uri="{FF2B5EF4-FFF2-40B4-BE49-F238E27FC236}">
                <a16:creationId xmlns:a16="http://schemas.microsoft.com/office/drawing/2014/main" id="{00EBFF59-A4AA-4903-A05D-83EF93D7E11A}"/>
              </a:ext>
            </a:extLst>
          </p:cNvPr>
          <p:cNvSpPr txBox="1">
            <a:spLocks noChangeArrowheads="1"/>
          </p:cNvSpPr>
          <p:nvPr/>
        </p:nvSpPr>
        <p:spPr bwMode="auto">
          <a:xfrm>
            <a:off x="352425" y="1685925"/>
            <a:ext cx="517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How a wave behaves depends on the type of wave, its energy and the type of material it interacts with.</a:t>
            </a:r>
          </a:p>
        </p:txBody>
      </p:sp>
      <p:sp>
        <p:nvSpPr>
          <p:cNvPr id="506888" name="Text Box 8">
            <a:extLst>
              <a:ext uri="{FF2B5EF4-FFF2-40B4-BE49-F238E27FC236}">
                <a16:creationId xmlns:a16="http://schemas.microsoft.com/office/drawing/2014/main" id="{B4AC1FF6-D3DF-477F-806E-301F8323119E}"/>
              </a:ext>
            </a:extLst>
          </p:cNvPr>
          <p:cNvSpPr txBox="1">
            <a:spLocks noChangeArrowheads="1"/>
          </p:cNvSpPr>
          <p:nvPr/>
        </p:nvSpPr>
        <p:spPr bwMode="auto">
          <a:xfrm>
            <a:off x="352425" y="2962275"/>
            <a:ext cx="4660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For example, light waves are reflected by skin, but X-rays </a:t>
            </a:r>
            <a:br>
              <a:rPr lang="en-GB" altLang="en-US"/>
            </a:br>
            <a:r>
              <a:rPr lang="en-GB" altLang="en-US"/>
              <a:t>are transmitted through skin. </a:t>
            </a:r>
          </a:p>
        </p:txBody>
      </p:sp>
      <p:sp>
        <p:nvSpPr>
          <p:cNvPr id="506889" name="Text Box 9">
            <a:extLst>
              <a:ext uri="{FF2B5EF4-FFF2-40B4-BE49-F238E27FC236}">
                <a16:creationId xmlns:a16="http://schemas.microsoft.com/office/drawing/2014/main" id="{01788A88-5D07-4BCA-956D-0BFF7C1EC84A}"/>
              </a:ext>
            </a:extLst>
          </p:cNvPr>
          <p:cNvSpPr txBox="1">
            <a:spLocks noChangeArrowheads="1"/>
          </p:cNvSpPr>
          <p:nvPr/>
        </p:nvSpPr>
        <p:spPr bwMode="auto">
          <a:xfrm>
            <a:off x="352425" y="4240213"/>
            <a:ext cx="46497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waves are absorbed by a material, some of their energy </a:t>
            </a:r>
            <a:br>
              <a:rPr lang="en-GB" altLang="en-US"/>
            </a:br>
            <a:r>
              <a:rPr lang="en-GB" altLang="en-US"/>
              <a:t>is </a:t>
            </a:r>
            <a:r>
              <a:rPr lang="en-GB" altLang="en-US" b="1">
                <a:solidFill>
                  <a:srgbClr val="286DA6"/>
                </a:solidFill>
              </a:rPr>
              <a:t>transferred</a:t>
            </a:r>
            <a:r>
              <a:rPr lang="en-GB" altLang="en-US"/>
              <a:t> to the material. </a:t>
            </a:r>
          </a:p>
          <a:p>
            <a:r>
              <a:rPr lang="en-GB" altLang="en-US"/>
              <a:t>This usually increases the temperature of the material.</a:t>
            </a:r>
            <a:r>
              <a:rPr lang="en-GB" altLang="en-US">
                <a:solidFill>
                  <a:srgbClr val="080808"/>
                </a:solidFill>
              </a:rPr>
              <a:t> </a:t>
            </a:r>
          </a:p>
        </p:txBody>
      </p:sp>
      <p:sp>
        <p:nvSpPr>
          <p:cNvPr id="18440" name="Text Box 3">
            <a:extLst>
              <a:ext uri="{FF2B5EF4-FFF2-40B4-BE49-F238E27FC236}">
                <a16:creationId xmlns:a16="http://schemas.microsoft.com/office/drawing/2014/main" id="{FCC1CE75-65EB-4DF5-9435-F12ED373E369}"/>
              </a:ext>
            </a:extLst>
          </p:cNvPr>
          <p:cNvSpPr txBox="1">
            <a:spLocks noChangeArrowheads="1"/>
          </p:cNvSpPr>
          <p:nvPr/>
        </p:nvSpPr>
        <p:spPr bwMode="auto">
          <a:xfrm>
            <a:off x="352425" y="786605"/>
            <a:ext cx="8547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waves hit a surface, they can be </a:t>
            </a:r>
            <a:r>
              <a:rPr lang="en-GB" altLang="en-US" b="1" dirty="0">
                <a:solidFill>
                  <a:srgbClr val="286DA6"/>
                </a:solidFill>
              </a:rPr>
              <a:t>reflected</a:t>
            </a:r>
            <a:r>
              <a:rPr lang="en-GB" altLang="en-US" dirty="0"/>
              <a:t>, </a:t>
            </a:r>
            <a:r>
              <a:rPr lang="en-GB" altLang="en-US" b="1" dirty="0">
                <a:solidFill>
                  <a:srgbClr val="286DA6"/>
                </a:solidFill>
              </a:rPr>
              <a:t>absorbed</a:t>
            </a:r>
            <a:r>
              <a:rPr lang="en-GB" altLang="en-US" dirty="0"/>
              <a:t> or </a:t>
            </a:r>
            <a:r>
              <a:rPr lang="en-GB" altLang="en-US" b="1" dirty="0">
                <a:solidFill>
                  <a:srgbClr val="286DA6"/>
                </a:solidFill>
              </a:rPr>
              <a:t>transmitted</a:t>
            </a:r>
            <a:r>
              <a:rPr lang="en-GB" altLang="en-US" dirty="0"/>
              <a:t>.</a:t>
            </a:r>
          </a:p>
        </p:txBody>
      </p:sp>
      <p:pic>
        <p:nvPicPr>
          <p:cNvPr id="11" name="Picture 101" descr="slide 3 - 1.jpg">
            <a:extLst>
              <a:ext uri="{FF2B5EF4-FFF2-40B4-BE49-F238E27FC236}">
                <a16:creationId xmlns:a16="http://schemas.microsoft.com/office/drawing/2014/main" id="{2A154982-60B4-4449-B6A7-44B1D2C857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1246188"/>
            <a:ext cx="305435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41B90912-BACE-4735-88AA-01200876FD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91337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68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68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688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7" grpId="0"/>
      <p:bldP spid="506888" grpId="0"/>
      <p:bldP spid="5068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4CC631F-A8DE-4912-B5D5-B871267D81D0}"/>
              </a:ext>
            </a:extLst>
          </p:cNvPr>
          <p:cNvSpPr>
            <a:spLocks noGrp="1" noChangeArrowheads="1"/>
          </p:cNvSpPr>
          <p:nvPr>
            <p:ph type="title"/>
          </p:nvPr>
        </p:nvSpPr>
        <p:spPr/>
        <p:txBody>
          <a:bodyPr/>
          <a:lstStyle/>
          <a:p>
            <a:r>
              <a:rPr lang="en-GB" altLang="en-US"/>
              <a:t>What happens when waves are reflected?</a:t>
            </a:r>
          </a:p>
        </p:txBody>
      </p:sp>
      <p:sp>
        <p:nvSpPr>
          <p:cNvPr id="17411" name="Text Box 3">
            <a:extLst>
              <a:ext uri="{FF2B5EF4-FFF2-40B4-BE49-F238E27FC236}">
                <a16:creationId xmlns:a16="http://schemas.microsoft.com/office/drawing/2014/main" id="{BA25C7F8-7197-43AD-AEFA-669A35630A68}"/>
              </a:ext>
            </a:extLst>
          </p:cNvPr>
          <p:cNvSpPr txBox="1">
            <a:spLocks noChangeArrowheads="1"/>
          </p:cNvSpPr>
          <p:nvPr/>
        </p:nvSpPr>
        <p:spPr bwMode="auto">
          <a:xfrm>
            <a:off x="352425" y="785813"/>
            <a:ext cx="4840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surfaces can </a:t>
            </a:r>
            <a:r>
              <a:rPr lang="en-GB" altLang="en-US" b="1" dirty="0">
                <a:solidFill>
                  <a:srgbClr val="286DA6"/>
                </a:solidFill>
              </a:rPr>
              <a:t>reflect</a:t>
            </a:r>
            <a:r>
              <a:rPr lang="en-GB" altLang="en-US" b="1" dirty="0"/>
              <a:t> </a:t>
            </a:r>
            <a:r>
              <a:rPr lang="en-GB" altLang="en-US" dirty="0"/>
              <a:t>waves. Shiny surfaces are good reflectors of light waves. </a:t>
            </a:r>
            <a:endParaRPr lang="en-GB" altLang="en-US" sz="1200" dirty="0"/>
          </a:p>
        </p:txBody>
      </p:sp>
      <p:sp>
        <p:nvSpPr>
          <p:cNvPr id="451590" name="Text Box 6">
            <a:extLst>
              <a:ext uri="{FF2B5EF4-FFF2-40B4-BE49-F238E27FC236}">
                <a16:creationId xmlns:a16="http://schemas.microsoft.com/office/drawing/2014/main" id="{F7AC1F17-FBA6-4A12-9A4F-BEB110C55EC2}"/>
              </a:ext>
            </a:extLst>
          </p:cNvPr>
          <p:cNvSpPr txBox="1">
            <a:spLocks noChangeArrowheads="1"/>
          </p:cNvSpPr>
          <p:nvPr/>
        </p:nvSpPr>
        <p:spPr bwMode="auto">
          <a:xfrm>
            <a:off x="4280602" y="3565823"/>
            <a:ext cx="45030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A mirror reflects most of the light waves that hit it. </a:t>
            </a:r>
          </a:p>
        </p:txBody>
      </p:sp>
      <p:sp>
        <p:nvSpPr>
          <p:cNvPr id="451598" name="Text Box 14">
            <a:extLst>
              <a:ext uri="{FF2B5EF4-FFF2-40B4-BE49-F238E27FC236}">
                <a16:creationId xmlns:a16="http://schemas.microsoft.com/office/drawing/2014/main" id="{DBAB9C80-40FB-4DCB-85FA-EA356FDE7763}"/>
              </a:ext>
            </a:extLst>
          </p:cNvPr>
          <p:cNvSpPr txBox="1">
            <a:spLocks noChangeArrowheads="1"/>
          </p:cNvSpPr>
          <p:nvPr/>
        </p:nvSpPr>
        <p:spPr bwMode="auto">
          <a:xfrm>
            <a:off x="352424" y="2052638"/>
            <a:ext cx="50170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waves are reflected, some of their energy may also be absorbed by the material because surfaces do not reflect perfectly.</a:t>
            </a:r>
          </a:p>
        </p:txBody>
      </p:sp>
      <p:sp>
        <p:nvSpPr>
          <p:cNvPr id="451599" name="Text Box 15">
            <a:extLst>
              <a:ext uri="{FF2B5EF4-FFF2-40B4-BE49-F238E27FC236}">
                <a16:creationId xmlns:a16="http://schemas.microsoft.com/office/drawing/2014/main" id="{C55DB719-2614-4C6F-BCB0-82E92C3FF95F}"/>
              </a:ext>
            </a:extLst>
          </p:cNvPr>
          <p:cNvSpPr txBox="1">
            <a:spLocks noChangeArrowheads="1"/>
          </p:cNvSpPr>
          <p:nvPr/>
        </p:nvSpPr>
        <p:spPr bwMode="auto">
          <a:xfrm>
            <a:off x="4280602" y="4443194"/>
            <a:ext cx="4363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A curved satellite dish reflects microwaves from a satellite to the receiver.</a:t>
            </a:r>
          </a:p>
        </p:txBody>
      </p:sp>
      <p:sp>
        <p:nvSpPr>
          <p:cNvPr id="17420" name="Text Box 16">
            <a:extLst>
              <a:ext uri="{FF2B5EF4-FFF2-40B4-BE49-F238E27FC236}">
                <a16:creationId xmlns:a16="http://schemas.microsoft.com/office/drawing/2014/main" id="{90B314CB-039C-4B1A-8A9C-7D2E8E60BAC5}"/>
              </a:ext>
            </a:extLst>
          </p:cNvPr>
          <p:cNvSpPr txBox="1">
            <a:spLocks noChangeArrowheads="1"/>
          </p:cNvSpPr>
          <p:nvPr/>
        </p:nvSpPr>
        <p:spPr bwMode="auto">
          <a:xfrm>
            <a:off x="4280602" y="5689898"/>
            <a:ext cx="4060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pPr>
            <a:r>
              <a:rPr lang="en-GB" altLang="en-US" dirty="0"/>
              <a:t>How does reflection allow us to see? </a:t>
            </a:r>
          </a:p>
        </p:txBody>
      </p:sp>
      <p:pic>
        <p:nvPicPr>
          <p:cNvPr id="17419" name="Picture 13" descr="Reflection_and_refraction_of_electromagnetic_waves_4.1.png">
            <a:extLst>
              <a:ext uri="{FF2B5EF4-FFF2-40B4-BE49-F238E27FC236}">
                <a16:creationId xmlns:a16="http://schemas.microsoft.com/office/drawing/2014/main" id="{53574847-229D-4780-BD54-D3A28197B3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4182" y="1070070"/>
            <a:ext cx="3388551" cy="226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Reflection_and_refraction_of_electromagnetic_waves_4.2.png">
            <a:extLst>
              <a:ext uri="{FF2B5EF4-FFF2-40B4-BE49-F238E27FC236}">
                <a16:creationId xmlns:a16="http://schemas.microsoft.com/office/drawing/2014/main" id="{598F4339-A8DE-49D1-AC4D-0ED4D7D573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3" y="3700165"/>
            <a:ext cx="357187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A9BF588-0567-413A-A83D-30ECEEC643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7EFF13A6-A856-4342-8A55-96B4003CC618}"/>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598"/>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15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2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0" grpId="0"/>
      <p:bldP spid="451598" grpId="0"/>
      <p:bldP spid="451599" grpId="0"/>
      <p:bldP spid="174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7">
            <a:extLst>
              <a:ext uri="{FF2B5EF4-FFF2-40B4-BE49-F238E27FC236}">
                <a16:creationId xmlns:a16="http://schemas.microsoft.com/office/drawing/2014/main" id="{E759F997-B844-4ED1-A32A-D093B1949008}"/>
              </a:ext>
            </a:extLst>
          </p:cNvPr>
          <p:cNvSpPr>
            <a:spLocks noGrp="1" noChangeArrowheads="1"/>
          </p:cNvSpPr>
          <p:nvPr>
            <p:ph type="title"/>
          </p:nvPr>
        </p:nvSpPr>
        <p:spPr/>
        <p:txBody>
          <a:bodyPr/>
          <a:lstStyle/>
          <a:p>
            <a:r>
              <a:rPr lang="en-GB" altLang="en-US" dirty="0"/>
              <a:t>Light moves in straight lines</a:t>
            </a:r>
          </a:p>
        </p:txBody>
      </p:sp>
      <p:pic>
        <p:nvPicPr>
          <p:cNvPr id="7" name="Picture 6">
            <a:extLst>
              <a:ext uri="{FF2B5EF4-FFF2-40B4-BE49-F238E27FC236}">
                <a16:creationId xmlns:a16="http://schemas.microsoft.com/office/drawing/2014/main" id="{B849F2DD-F673-4B91-8A8A-C98A21B9897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55CCFFED-424F-44DA-B91B-B5C804A8D73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41B2BA0-E281-40C3-83DB-7C5DD700CEDC}"/>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EBE8995-F3E7-41E4-B675-8C487E79DD9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5">
            <a:extLst>
              <a:ext uri="{FF2B5EF4-FFF2-40B4-BE49-F238E27FC236}">
                <a16:creationId xmlns:a16="http://schemas.microsoft.com/office/drawing/2014/main" id="{D54E87EF-3CB0-42C0-855F-08D8CD5C8E9F}"/>
              </a:ext>
            </a:extLst>
          </p:cNvPr>
          <p:cNvSpPr>
            <a:spLocks noGrp="1" noChangeArrowheads="1"/>
          </p:cNvSpPr>
          <p:nvPr>
            <p:ph type="title"/>
          </p:nvPr>
        </p:nvSpPr>
        <p:spPr/>
        <p:txBody>
          <a:bodyPr/>
          <a:lstStyle/>
          <a:p>
            <a:r>
              <a:rPr lang="en-GB" altLang="en-US" dirty="0"/>
              <a:t>Investigating reflection</a:t>
            </a:r>
          </a:p>
        </p:txBody>
      </p:sp>
      <p:pic>
        <p:nvPicPr>
          <p:cNvPr id="7" name="Picture 6">
            <a:extLst>
              <a:ext uri="{FF2B5EF4-FFF2-40B4-BE49-F238E27FC236}">
                <a16:creationId xmlns:a16="http://schemas.microsoft.com/office/drawing/2014/main" id="{9B301A1E-A727-4A99-A519-E6B1D2A22D1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D4A09FE-6C53-4668-B6F2-74D98F39F59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descr="exp_icon">
            <a:extLst>
              <a:ext uri="{FF2B5EF4-FFF2-40B4-BE49-F238E27FC236}">
                <a16:creationId xmlns:a16="http://schemas.microsoft.com/office/drawing/2014/main" id="{4039FD50-072C-46F4-A409-A37C1CC039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8802" y="150813"/>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A70C8FE-FCA6-49DB-8FB6-6CEED60546C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A5F8632-7F78-43B6-8C66-C8EBD03BA72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Reflection_and_refraction_of_electromagnetic_waves_7.5.png">
            <a:extLst>
              <a:ext uri="{FF2B5EF4-FFF2-40B4-BE49-F238E27FC236}">
                <a16:creationId xmlns:a16="http://schemas.microsoft.com/office/drawing/2014/main" id="{8388263E-3453-43D5-A0BD-540E61A362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6213" y="4292600"/>
            <a:ext cx="768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1" descr="Reflection_and_refraction_of_electromagnetic_waves_7.1.png">
            <a:extLst>
              <a:ext uri="{FF2B5EF4-FFF2-40B4-BE49-F238E27FC236}">
                <a16:creationId xmlns:a16="http://schemas.microsoft.com/office/drawing/2014/main" id="{CBE4045C-863D-4A74-8CEE-227B52D55B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3273425"/>
            <a:ext cx="2687638"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7">
            <a:extLst>
              <a:ext uri="{FF2B5EF4-FFF2-40B4-BE49-F238E27FC236}">
                <a16:creationId xmlns:a16="http://schemas.microsoft.com/office/drawing/2014/main" id="{7D59ADE5-3F28-429C-8830-CED660CADA55}"/>
              </a:ext>
            </a:extLst>
          </p:cNvPr>
          <p:cNvGrpSpPr>
            <a:grpSpLocks/>
          </p:cNvGrpSpPr>
          <p:nvPr/>
        </p:nvGrpSpPr>
        <p:grpSpPr bwMode="auto">
          <a:xfrm>
            <a:off x="866775" y="1809750"/>
            <a:ext cx="7161213" cy="660400"/>
            <a:chOff x="747" y="2558"/>
            <a:chExt cx="4265" cy="383"/>
          </a:xfrm>
        </p:grpSpPr>
        <p:sp>
          <p:nvSpPr>
            <p:cNvPr id="37" name="AutoShape 40">
              <a:extLst>
                <a:ext uri="{FF2B5EF4-FFF2-40B4-BE49-F238E27FC236}">
                  <a16:creationId xmlns:a16="http://schemas.microsoft.com/office/drawing/2014/main" id="{E1D0B321-37AB-457C-BECE-D2745B333FC6}"/>
                </a:ext>
              </a:extLst>
            </p:cNvPr>
            <p:cNvSpPr>
              <a:spLocks noChangeArrowheads="1"/>
            </p:cNvSpPr>
            <p:nvPr/>
          </p:nvSpPr>
          <p:spPr bwMode="auto">
            <a:xfrm>
              <a:off x="747" y="2558"/>
              <a:ext cx="4265" cy="383"/>
            </a:xfrm>
            <a:prstGeom prst="roundRect">
              <a:avLst>
                <a:gd name="adj" fmla="val 0"/>
              </a:avLst>
            </a:prstGeom>
            <a:solidFill>
              <a:srgbClr val="286DA6"/>
            </a:solidFill>
            <a:ln w="25400">
              <a:solidFill>
                <a:srgbClr val="286DA6"/>
              </a:solidFill>
              <a:round/>
              <a:headEnd/>
              <a:tailEnd/>
            </a:ln>
          </p:spPr>
          <p:txBody>
            <a:bodyPr wrap="none" anchor="ctr"/>
            <a:lstStyle/>
            <a:p>
              <a:pPr eaLnBrk="1" fontAlgn="auto" hangingPunct="1">
                <a:spcBef>
                  <a:spcPts val="0"/>
                </a:spcBef>
                <a:spcAft>
                  <a:spcPts val="0"/>
                </a:spcAft>
                <a:defRPr/>
              </a:pPr>
              <a:endParaRPr lang="en-GB" sz="1800" kern="0">
                <a:solidFill>
                  <a:sysClr val="windowText" lastClr="000000"/>
                </a:solidFill>
                <a:latin typeface="Arial"/>
              </a:endParaRPr>
            </a:p>
          </p:txBody>
        </p:sp>
        <p:sp>
          <p:nvSpPr>
            <p:cNvPr id="3" name="Rectangle 41">
              <a:extLst>
                <a:ext uri="{FF2B5EF4-FFF2-40B4-BE49-F238E27FC236}">
                  <a16:creationId xmlns:a16="http://schemas.microsoft.com/office/drawing/2014/main" id="{79DE46AB-3F7C-48E0-B524-A096F8255971}"/>
                </a:ext>
              </a:extLst>
            </p:cNvPr>
            <p:cNvSpPr>
              <a:spLocks noChangeArrowheads="1"/>
            </p:cNvSpPr>
            <p:nvPr/>
          </p:nvSpPr>
          <p:spPr bwMode="auto">
            <a:xfrm>
              <a:off x="761" y="2605"/>
              <a:ext cx="423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chemeClr val="bg1"/>
                  </a:solidFill>
                </a:rPr>
                <a:t>angle of incidence (i) = angle of reflection (r)</a:t>
              </a:r>
              <a:endParaRPr lang="en-GB" altLang="en-US" b="1" u="sng">
                <a:solidFill>
                  <a:schemeClr val="bg1"/>
                </a:solidFill>
                <a:cs typeface="Arial" panose="020B0604020202020204" pitchFamily="34" charset="0"/>
                <a:sym typeface="Symbol" panose="05050102010706020507" pitchFamily="18" charset="2"/>
              </a:endParaRPr>
            </a:p>
          </p:txBody>
        </p:sp>
      </p:grpSp>
      <p:sp>
        <p:nvSpPr>
          <p:cNvPr id="11272" name="Text Box 42">
            <a:extLst>
              <a:ext uri="{FF2B5EF4-FFF2-40B4-BE49-F238E27FC236}">
                <a16:creationId xmlns:a16="http://schemas.microsoft.com/office/drawing/2014/main" id="{4A43281B-EA35-47ED-8A05-47DD3DBB83A0}"/>
              </a:ext>
            </a:extLst>
          </p:cNvPr>
          <p:cNvSpPr txBox="1">
            <a:spLocks noChangeArrowheads="1"/>
          </p:cNvSpPr>
          <p:nvPr/>
        </p:nvSpPr>
        <p:spPr bwMode="auto">
          <a:xfrm>
            <a:off x="352425" y="5337175"/>
            <a:ext cx="81121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a:sym typeface="Wingdings" panose="05000000000000000000" pitchFamily="2" charset="2"/>
              </a:rPr>
              <a:t>This is called the </a:t>
            </a:r>
            <a:r>
              <a:rPr lang="en-GB" altLang="en-US" b="1">
                <a:solidFill>
                  <a:srgbClr val="286DA6"/>
                </a:solidFill>
                <a:sym typeface="Wingdings" panose="05000000000000000000" pitchFamily="2" charset="2"/>
              </a:rPr>
              <a:t>law of reflection</a:t>
            </a:r>
            <a:r>
              <a:rPr lang="en-GB" altLang="en-US">
                <a:sym typeface="Wingdings" panose="05000000000000000000" pitchFamily="2" charset="2"/>
              </a:rPr>
              <a:t> and is true for any type of wave being reflected from a surface. </a:t>
            </a:r>
          </a:p>
        </p:txBody>
      </p:sp>
      <p:sp>
        <p:nvSpPr>
          <p:cNvPr id="18439" name="Text Box 39">
            <a:extLst>
              <a:ext uri="{FF2B5EF4-FFF2-40B4-BE49-F238E27FC236}">
                <a16:creationId xmlns:a16="http://schemas.microsoft.com/office/drawing/2014/main" id="{9B9990BC-4BF5-405F-A897-CBF715D84739}"/>
              </a:ext>
            </a:extLst>
          </p:cNvPr>
          <p:cNvSpPr txBox="1">
            <a:spLocks noChangeArrowheads="1"/>
          </p:cNvSpPr>
          <p:nvPr/>
        </p:nvSpPr>
        <p:spPr bwMode="auto">
          <a:xfrm>
            <a:off x="352425" y="788988"/>
            <a:ext cx="705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When a light ray hits a mirror it changes direction: the ray is </a:t>
            </a:r>
            <a:r>
              <a:rPr lang="en-GB" altLang="en-US" b="1">
                <a:solidFill>
                  <a:srgbClr val="286DA6"/>
                </a:solidFill>
              </a:rPr>
              <a:t>reflected</a:t>
            </a:r>
            <a:r>
              <a:rPr lang="en-GB" altLang="en-US"/>
              <a:t>.</a:t>
            </a:r>
          </a:p>
        </p:txBody>
      </p:sp>
      <p:sp>
        <p:nvSpPr>
          <p:cNvPr id="24" name="Text Box 19">
            <a:extLst>
              <a:ext uri="{FF2B5EF4-FFF2-40B4-BE49-F238E27FC236}">
                <a16:creationId xmlns:a16="http://schemas.microsoft.com/office/drawing/2014/main" id="{0007AEE1-19C7-422F-AE7F-F128F6B43052}"/>
              </a:ext>
            </a:extLst>
          </p:cNvPr>
          <p:cNvSpPr txBox="1">
            <a:spLocks noChangeArrowheads="1"/>
          </p:cNvSpPr>
          <p:nvPr/>
        </p:nvSpPr>
        <p:spPr bwMode="auto">
          <a:xfrm flipH="1">
            <a:off x="6026150" y="3332163"/>
            <a:ext cx="217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a:solidFill>
                  <a:srgbClr val="FF6632"/>
                </a:solidFill>
              </a:rPr>
              <a:t>reflected ray</a:t>
            </a:r>
          </a:p>
        </p:txBody>
      </p:sp>
      <p:sp>
        <p:nvSpPr>
          <p:cNvPr id="18440" name="Text Box 20">
            <a:extLst>
              <a:ext uri="{FF2B5EF4-FFF2-40B4-BE49-F238E27FC236}">
                <a16:creationId xmlns:a16="http://schemas.microsoft.com/office/drawing/2014/main" id="{CC614548-28C8-423B-9EE0-CB495B0B45A8}"/>
              </a:ext>
            </a:extLst>
          </p:cNvPr>
          <p:cNvSpPr txBox="1">
            <a:spLocks noChangeArrowheads="1"/>
          </p:cNvSpPr>
          <p:nvPr/>
        </p:nvSpPr>
        <p:spPr bwMode="auto">
          <a:xfrm flipH="1">
            <a:off x="1236663" y="3332163"/>
            <a:ext cx="185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a:solidFill>
                  <a:srgbClr val="FF6632"/>
                </a:solidFill>
              </a:rPr>
              <a:t>incident ray</a:t>
            </a:r>
          </a:p>
        </p:txBody>
      </p:sp>
      <p:sp>
        <p:nvSpPr>
          <p:cNvPr id="18469" name="Text Box 30">
            <a:extLst>
              <a:ext uri="{FF2B5EF4-FFF2-40B4-BE49-F238E27FC236}">
                <a16:creationId xmlns:a16="http://schemas.microsoft.com/office/drawing/2014/main" id="{E723CF26-067C-4D26-8907-EF8CE7C2960F}"/>
              </a:ext>
            </a:extLst>
          </p:cNvPr>
          <p:cNvSpPr txBox="1">
            <a:spLocks noChangeArrowheads="1"/>
          </p:cNvSpPr>
          <p:nvPr/>
        </p:nvSpPr>
        <p:spPr bwMode="auto">
          <a:xfrm>
            <a:off x="3900488" y="38369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000000"/>
                </a:solidFill>
              </a:rPr>
              <a:t>i</a:t>
            </a:r>
          </a:p>
        </p:txBody>
      </p:sp>
      <p:sp>
        <p:nvSpPr>
          <p:cNvPr id="18467" name="Text Box 31">
            <a:extLst>
              <a:ext uri="{FF2B5EF4-FFF2-40B4-BE49-F238E27FC236}">
                <a16:creationId xmlns:a16="http://schemas.microsoft.com/office/drawing/2014/main" id="{AD92D410-ED3D-46BA-BDCC-4ED8E85B1C4D}"/>
              </a:ext>
            </a:extLst>
          </p:cNvPr>
          <p:cNvSpPr txBox="1">
            <a:spLocks noChangeArrowheads="1"/>
          </p:cNvSpPr>
          <p:nvPr/>
        </p:nvSpPr>
        <p:spPr bwMode="auto">
          <a:xfrm>
            <a:off x="4554538" y="3800475"/>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000000"/>
                </a:solidFill>
              </a:rPr>
              <a:t>r</a:t>
            </a:r>
          </a:p>
        </p:txBody>
      </p:sp>
      <p:sp>
        <p:nvSpPr>
          <p:cNvPr id="18444" name="TextBox 40">
            <a:extLst>
              <a:ext uri="{FF2B5EF4-FFF2-40B4-BE49-F238E27FC236}">
                <a16:creationId xmlns:a16="http://schemas.microsoft.com/office/drawing/2014/main" id="{7C1F147D-C9D2-4A58-92AC-2BD6831D0381}"/>
              </a:ext>
            </a:extLst>
          </p:cNvPr>
          <p:cNvSpPr txBox="1">
            <a:spLocks noChangeArrowheads="1"/>
          </p:cNvSpPr>
          <p:nvPr/>
        </p:nvSpPr>
        <p:spPr bwMode="auto">
          <a:xfrm>
            <a:off x="3862388" y="2844800"/>
            <a:ext cx="1030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286DA6"/>
                </a:solidFill>
              </a:rPr>
              <a:t>normal</a:t>
            </a:r>
          </a:p>
        </p:txBody>
      </p:sp>
      <p:sp>
        <p:nvSpPr>
          <p:cNvPr id="18445" name="TextBox 41">
            <a:extLst>
              <a:ext uri="{FF2B5EF4-FFF2-40B4-BE49-F238E27FC236}">
                <a16:creationId xmlns:a16="http://schemas.microsoft.com/office/drawing/2014/main" id="{23F15C3F-371D-47F4-AFCE-D6625055DE19}"/>
              </a:ext>
            </a:extLst>
          </p:cNvPr>
          <p:cNvSpPr txBox="1">
            <a:spLocks noChangeArrowheads="1"/>
          </p:cNvSpPr>
          <p:nvPr/>
        </p:nvSpPr>
        <p:spPr bwMode="auto">
          <a:xfrm>
            <a:off x="5954713" y="491490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000000"/>
                </a:solidFill>
              </a:rPr>
              <a:t>plane mirror</a:t>
            </a:r>
          </a:p>
        </p:txBody>
      </p:sp>
      <p:sp>
        <p:nvSpPr>
          <p:cNvPr id="18453" name="Text Box 26">
            <a:extLst>
              <a:ext uri="{FF2B5EF4-FFF2-40B4-BE49-F238E27FC236}">
                <a16:creationId xmlns:a16="http://schemas.microsoft.com/office/drawing/2014/main" id="{00D9E225-CD4A-4856-BA9B-0CD75DDC58E2}"/>
              </a:ext>
            </a:extLst>
          </p:cNvPr>
          <p:cNvSpPr txBox="1">
            <a:spLocks noChangeArrowheads="1"/>
          </p:cNvSpPr>
          <p:nvPr/>
        </p:nvSpPr>
        <p:spPr bwMode="auto">
          <a:xfrm>
            <a:off x="5649913" y="4456113"/>
            <a:ext cx="2355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t>point of incidence</a:t>
            </a:r>
          </a:p>
        </p:txBody>
      </p:sp>
      <p:sp>
        <p:nvSpPr>
          <p:cNvPr id="18454" name="Line 55">
            <a:extLst>
              <a:ext uri="{FF2B5EF4-FFF2-40B4-BE49-F238E27FC236}">
                <a16:creationId xmlns:a16="http://schemas.microsoft.com/office/drawing/2014/main" id="{1439C246-93E2-447B-8350-93A9D23FA614}"/>
              </a:ext>
            </a:extLst>
          </p:cNvPr>
          <p:cNvSpPr>
            <a:spLocks noChangeShapeType="1"/>
          </p:cNvSpPr>
          <p:nvPr/>
        </p:nvSpPr>
        <p:spPr bwMode="auto">
          <a:xfrm flipH="1">
            <a:off x="4497388" y="4673600"/>
            <a:ext cx="1152525" cy="280988"/>
          </a:xfrm>
          <a:prstGeom prst="line">
            <a:avLst/>
          </a:prstGeom>
          <a:noFill/>
          <a:ln w="38100">
            <a:solidFill>
              <a:srgbClr val="01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8" name="Rectangle 38">
            <a:extLst>
              <a:ext uri="{FF2B5EF4-FFF2-40B4-BE49-F238E27FC236}">
                <a16:creationId xmlns:a16="http://schemas.microsoft.com/office/drawing/2014/main" id="{9D3518B5-51E5-48B2-A1FF-A1629FD10329}"/>
              </a:ext>
            </a:extLst>
          </p:cNvPr>
          <p:cNvSpPr>
            <a:spLocks noGrp="1" noChangeArrowheads="1"/>
          </p:cNvSpPr>
          <p:nvPr>
            <p:ph type="title"/>
          </p:nvPr>
        </p:nvSpPr>
        <p:spPr/>
        <p:txBody>
          <a:bodyPr/>
          <a:lstStyle/>
          <a:p>
            <a:r>
              <a:rPr lang="en-GB" altLang="en-US"/>
              <a:t>The law of reflection</a:t>
            </a:r>
          </a:p>
        </p:txBody>
      </p:sp>
      <p:grpSp>
        <p:nvGrpSpPr>
          <p:cNvPr id="5" name="Group 4">
            <a:extLst>
              <a:ext uri="{FF2B5EF4-FFF2-40B4-BE49-F238E27FC236}">
                <a16:creationId xmlns:a16="http://schemas.microsoft.com/office/drawing/2014/main" id="{8B7E4066-7668-49F1-AC63-D3989852F741}"/>
              </a:ext>
            </a:extLst>
          </p:cNvPr>
          <p:cNvGrpSpPr/>
          <p:nvPr/>
        </p:nvGrpSpPr>
        <p:grpSpPr>
          <a:xfrm>
            <a:off x="2146449" y="2546350"/>
            <a:ext cx="2260451" cy="2487613"/>
            <a:chOff x="2146449" y="2546350"/>
            <a:chExt cx="2260451" cy="2487613"/>
          </a:xfrm>
        </p:grpSpPr>
        <p:pic>
          <p:nvPicPr>
            <p:cNvPr id="44" name="Picture 43" descr="Reflection_and_refraction_of_electromagnetic_waves_7.3.png">
              <a:extLst>
                <a:ext uri="{FF2B5EF4-FFF2-40B4-BE49-F238E27FC236}">
                  <a16:creationId xmlns:a16="http://schemas.microsoft.com/office/drawing/2014/main" id="{4BB66782-BD4A-4848-8B5E-78AB876BEB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1025" y="3625850"/>
              <a:ext cx="12858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Reflection_and_refraction_of_electromagnetic_waves_7.2.png">
              <a:extLst>
                <a:ext uri="{FF2B5EF4-FFF2-40B4-BE49-F238E27FC236}">
                  <a16:creationId xmlns:a16="http://schemas.microsoft.com/office/drawing/2014/main" id="{5DAD20D1-69CA-4A5A-813D-6AFA3A0F46B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46449" y="2546350"/>
              <a:ext cx="12303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24" descr="Reflection_and_refraction_of_electromagnetic_waves_7.4.png">
            <a:extLst>
              <a:ext uri="{FF2B5EF4-FFF2-40B4-BE49-F238E27FC236}">
                <a16:creationId xmlns:a16="http://schemas.microsoft.com/office/drawing/2014/main" id="{B21EB510-4693-4C59-BAA7-E2821E29D5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40225" y="2519363"/>
            <a:ext cx="22923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A095EB50-7D01-4CDE-94EB-7DBE0B5BC7C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7" name="Picture 9">
            <a:extLst>
              <a:ext uri="{FF2B5EF4-FFF2-40B4-BE49-F238E27FC236}">
                <a16:creationId xmlns:a16="http://schemas.microsoft.com/office/drawing/2014/main" id="{9AB0A66A-3080-4DF8-A459-AADB67CD6412}"/>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pic>
        <p:nvPicPr>
          <p:cNvPr id="28" name="Picture 9">
            <a:extLst>
              <a:ext uri="{FF2B5EF4-FFF2-40B4-BE49-F238E27FC236}">
                <a16:creationId xmlns:a16="http://schemas.microsoft.com/office/drawing/2014/main" id="{9706005B-7F7F-4736-B22D-FFA854F512B9}"/>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45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45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46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27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24" grpId="0"/>
      <p:bldP spid="18440" grpId="0"/>
      <p:bldP spid="18469" grpId="0"/>
      <p:bldP spid="18467" grpId="0"/>
      <p:bldP spid="184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54">
            <a:extLst>
              <a:ext uri="{FF2B5EF4-FFF2-40B4-BE49-F238E27FC236}">
                <a16:creationId xmlns:a16="http://schemas.microsoft.com/office/drawing/2014/main" id="{8F477B26-2B77-464A-BF8C-9B3CB6D703CB}"/>
              </a:ext>
            </a:extLst>
          </p:cNvPr>
          <p:cNvSpPr>
            <a:spLocks noChangeShapeType="1"/>
          </p:cNvSpPr>
          <p:nvPr/>
        </p:nvSpPr>
        <p:spPr bwMode="auto">
          <a:xfrm>
            <a:off x="2735263" y="1808163"/>
            <a:ext cx="1849437" cy="7477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57">
            <a:extLst>
              <a:ext uri="{FF2B5EF4-FFF2-40B4-BE49-F238E27FC236}">
                <a16:creationId xmlns:a16="http://schemas.microsoft.com/office/drawing/2014/main" id="{E8D86AA3-9B93-47E8-BC2B-9AF21616D0D8}"/>
              </a:ext>
            </a:extLst>
          </p:cNvPr>
          <p:cNvSpPr>
            <a:spLocks noChangeShapeType="1"/>
          </p:cNvSpPr>
          <p:nvPr/>
        </p:nvSpPr>
        <p:spPr bwMode="auto">
          <a:xfrm flipV="1">
            <a:off x="2159000" y="2565400"/>
            <a:ext cx="2424113" cy="10080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3">
            <a:extLst>
              <a:ext uri="{FF2B5EF4-FFF2-40B4-BE49-F238E27FC236}">
                <a16:creationId xmlns:a16="http://schemas.microsoft.com/office/drawing/2014/main" id="{ABB4731B-E98B-477B-990E-F554D94F3CF9}"/>
              </a:ext>
            </a:extLst>
          </p:cNvPr>
          <p:cNvSpPr>
            <a:spLocks noChangeShapeType="1"/>
          </p:cNvSpPr>
          <p:nvPr/>
        </p:nvSpPr>
        <p:spPr bwMode="auto">
          <a:xfrm flipH="1">
            <a:off x="2951163" y="3125159"/>
            <a:ext cx="280987" cy="1190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72">
            <a:extLst>
              <a:ext uri="{FF2B5EF4-FFF2-40B4-BE49-F238E27FC236}">
                <a16:creationId xmlns:a16="http://schemas.microsoft.com/office/drawing/2014/main" id="{270538CA-047C-442F-BB5B-A00625FD2420}"/>
              </a:ext>
            </a:extLst>
          </p:cNvPr>
          <p:cNvSpPr>
            <a:spLocks noChangeShapeType="1"/>
          </p:cNvSpPr>
          <p:nvPr/>
        </p:nvSpPr>
        <p:spPr bwMode="auto">
          <a:xfrm flipV="1">
            <a:off x="4557713" y="1808163"/>
            <a:ext cx="1851025" cy="757237"/>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74">
            <a:extLst>
              <a:ext uri="{FF2B5EF4-FFF2-40B4-BE49-F238E27FC236}">
                <a16:creationId xmlns:a16="http://schemas.microsoft.com/office/drawing/2014/main" id="{8D9B80C7-1607-4619-9E3B-6F48215E3C37}"/>
              </a:ext>
            </a:extLst>
          </p:cNvPr>
          <p:cNvSpPr>
            <a:spLocks noChangeShapeType="1"/>
          </p:cNvSpPr>
          <p:nvPr/>
        </p:nvSpPr>
        <p:spPr bwMode="auto">
          <a:xfrm>
            <a:off x="2339975" y="2278063"/>
            <a:ext cx="2246313" cy="863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76">
            <a:extLst>
              <a:ext uri="{FF2B5EF4-FFF2-40B4-BE49-F238E27FC236}">
                <a16:creationId xmlns:a16="http://schemas.microsoft.com/office/drawing/2014/main" id="{BB22C1B8-626A-4095-A224-854E8ACF09FF}"/>
              </a:ext>
            </a:extLst>
          </p:cNvPr>
          <p:cNvSpPr>
            <a:spLocks noChangeShapeType="1"/>
          </p:cNvSpPr>
          <p:nvPr/>
        </p:nvSpPr>
        <p:spPr bwMode="auto">
          <a:xfrm flipV="1">
            <a:off x="4592638" y="2241550"/>
            <a:ext cx="2247900" cy="900113"/>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77">
            <a:extLst>
              <a:ext uri="{FF2B5EF4-FFF2-40B4-BE49-F238E27FC236}">
                <a16:creationId xmlns:a16="http://schemas.microsoft.com/office/drawing/2014/main" id="{9BE5A397-5A02-481E-9E43-FD0FDB074C72}"/>
              </a:ext>
            </a:extLst>
          </p:cNvPr>
          <p:cNvSpPr>
            <a:spLocks noChangeShapeType="1"/>
          </p:cNvSpPr>
          <p:nvPr/>
        </p:nvSpPr>
        <p:spPr bwMode="auto">
          <a:xfrm flipV="1">
            <a:off x="2159000" y="3141663"/>
            <a:ext cx="2430463" cy="99853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8">
            <a:extLst>
              <a:ext uri="{FF2B5EF4-FFF2-40B4-BE49-F238E27FC236}">
                <a16:creationId xmlns:a16="http://schemas.microsoft.com/office/drawing/2014/main" id="{C53DB818-EFB4-4BDD-956D-BE4BF15FC72A}"/>
              </a:ext>
            </a:extLst>
          </p:cNvPr>
          <p:cNvSpPr>
            <a:spLocks noChangeShapeType="1"/>
          </p:cNvSpPr>
          <p:nvPr/>
        </p:nvSpPr>
        <p:spPr bwMode="auto">
          <a:xfrm flipH="1">
            <a:off x="2951163" y="3699834"/>
            <a:ext cx="280987" cy="1190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8" name="Picture 71">
            <a:extLst>
              <a:ext uri="{FF2B5EF4-FFF2-40B4-BE49-F238E27FC236}">
                <a16:creationId xmlns:a16="http://schemas.microsoft.com/office/drawing/2014/main" id="{D14899EE-8C8C-42CD-8AB0-5698060533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98195">
            <a:off x="1631951" y="1389062"/>
            <a:ext cx="1270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29">
            <a:extLst>
              <a:ext uri="{FF2B5EF4-FFF2-40B4-BE49-F238E27FC236}">
                <a16:creationId xmlns:a16="http://schemas.microsoft.com/office/drawing/2014/main" id="{71439EBF-47BA-403A-BC03-6B1D7028881C}"/>
              </a:ext>
            </a:extLst>
          </p:cNvPr>
          <p:cNvSpPr txBox="1">
            <a:spLocks noChangeArrowheads="1"/>
          </p:cNvSpPr>
          <p:nvPr/>
        </p:nvSpPr>
        <p:spPr bwMode="auto">
          <a:xfrm>
            <a:off x="347663" y="788988"/>
            <a:ext cx="5910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If we look into a mirror, we see an image.  </a:t>
            </a:r>
          </a:p>
        </p:txBody>
      </p:sp>
      <p:sp>
        <p:nvSpPr>
          <p:cNvPr id="14355" name="TextBox 30">
            <a:extLst>
              <a:ext uri="{FF2B5EF4-FFF2-40B4-BE49-F238E27FC236}">
                <a16:creationId xmlns:a16="http://schemas.microsoft.com/office/drawing/2014/main" id="{A7768912-F8EC-4556-A017-2D6B8289476F}"/>
              </a:ext>
            </a:extLst>
          </p:cNvPr>
          <p:cNvSpPr txBox="1">
            <a:spLocks noChangeArrowheads="1"/>
          </p:cNvSpPr>
          <p:nvPr/>
        </p:nvSpPr>
        <p:spPr bwMode="auto">
          <a:xfrm>
            <a:off x="347663" y="4487863"/>
            <a:ext cx="7277100"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What kind of image is formed in the plane mirror?</a:t>
            </a:r>
          </a:p>
        </p:txBody>
      </p:sp>
      <p:sp>
        <p:nvSpPr>
          <p:cNvPr id="19469" name="Rectangle 22">
            <a:extLst>
              <a:ext uri="{FF2B5EF4-FFF2-40B4-BE49-F238E27FC236}">
                <a16:creationId xmlns:a16="http://schemas.microsoft.com/office/drawing/2014/main" id="{67000A6E-0CC2-4A81-ACAA-276975D0B45D}"/>
              </a:ext>
            </a:extLst>
          </p:cNvPr>
          <p:cNvSpPr>
            <a:spLocks noGrp="1" noChangeArrowheads="1"/>
          </p:cNvSpPr>
          <p:nvPr>
            <p:ph type="title"/>
          </p:nvPr>
        </p:nvSpPr>
        <p:spPr/>
        <p:txBody>
          <a:bodyPr/>
          <a:lstStyle/>
          <a:p>
            <a:r>
              <a:rPr lang="en-GB" altLang="en-US"/>
              <a:t>Images in plane mirrors</a:t>
            </a:r>
          </a:p>
        </p:txBody>
      </p:sp>
      <p:pic>
        <p:nvPicPr>
          <p:cNvPr id="2" name="Picture 711">
            <a:extLst>
              <a:ext uri="{FF2B5EF4-FFF2-40B4-BE49-F238E27FC236}">
                <a16:creationId xmlns:a16="http://schemas.microsoft.com/office/drawing/2014/main" id="{F01AB73B-9350-4DE1-B2C2-9E4CDB8A1D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98195" flipH="1">
            <a:off x="6242051" y="1400175"/>
            <a:ext cx="1270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551">
            <a:extLst>
              <a:ext uri="{FF2B5EF4-FFF2-40B4-BE49-F238E27FC236}">
                <a16:creationId xmlns:a16="http://schemas.microsoft.com/office/drawing/2014/main" id="{4E4C7143-BC54-4354-9DD9-5DF4729FFD22}"/>
              </a:ext>
            </a:extLst>
          </p:cNvPr>
          <p:cNvSpPr>
            <a:spLocks noChangeShapeType="1"/>
          </p:cNvSpPr>
          <p:nvPr/>
        </p:nvSpPr>
        <p:spPr bwMode="auto">
          <a:xfrm flipH="1">
            <a:off x="3671888" y="2565400"/>
            <a:ext cx="1728787" cy="0"/>
          </a:xfrm>
          <a:prstGeom prst="line">
            <a:avLst/>
          </a:prstGeom>
          <a:noFill/>
          <a:ln w="50800">
            <a:solidFill>
              <a:srgbClr val="286DA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Line 55">
            <a:extLst>
              <a:ext uri="{FF2B5EF4-FFF2-40B4-BE49-F238E27FC236}">
                <a16:creationId xmlns:a16="http://schemas.microsoft.com/office/drawing/2014/main" id="{3E835061-090F-4D63-9D8C-0EC2ED7260C7}"/>
              </a:ext>
            </a:extLst>
          </p:cNvPr>
          <p:cNvSpPr>
            <a:spLocks noChangeShapeType="1"/>
          </p:cNvSpPr>
          <p:nvPr/>
        </p:nvSpPr>
        <p:spPr bwMode="auto">
          <a:xfrm flipH="1">
            <a:off x="3708400" y="3141663"/>
            <a:ext cx="1692275" cy="0"/>
          </a:xfrm>
          <a:prstGeom prst="line">
            <a:avLst/>
          </a:prstGeom>
          <a:noFill/>
          <a:ln w="50800">
            <a:solidFill>
              <a:srgbClr val="286DA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32" name="Picture 31" descr="Reflection_and_refraction_of_electromagnetic_waves_8.1.png">
            <a:extLst>
              <a:ext uri="{FF2B5EF4-FFF2-40B4-BE49-F238E27FC236}">
                <a16:creationId xmlns:a16="http://schemas.microsoft.com/office/drawing/2014/main" id="{BAC5287E-EEDC-49D5-B1B0-DD60AF7D1A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1573213"/>
            <a:ext cx="2190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implified Text Shape 1">
            <a:extLst>
              <a:ext uri="{FF2B5EF4-FFF2-40B4-BE49-F238E27FC236}">
                <a16:creationId xmlns:a16="http://schemas.microsoft.com/office/drawing/2014/main" id="{015845C6-7927-4744-94DC-A952AC498568}"/>
              </a:ext>
            </a:extLst>
          </p:cNvPr>
          <p:cNvSpPr txBox="1">
            <a:spLocks noChangeArrowheads="1"/>
          </p:cNvSpPr>
          <p:nvPr/>
        </p:nvSpPr>
        <p:spPr bwMode="auto">
          <a:xfrm>
            <a:off x="2195513" y="5004578"/>
            <a:ext cx="525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286DA6"/>
              </a:buClr>
              <a:buFont typeface="Wingdings" panose="05000000000000000000" pitchFamily="2" charset="2"/>
              <a:buChar char="l"/>
            </a:pPr>
            <a:r>
              <a:rPr lang="en-GB" altLang="en-US" dirty="0"/>
              <a:t>laterally inverted</a:t>
            </a:r>
          </a:p>
        </p:txBody>
      </p:sp>
      <p:sp>
        <p:nvSpPr>
          <p:cNvPr id="30" name="Simplified Text Shape 2">
            <a:extLst>
              <a:ext uri="{FF2B5EF4-FFF2-40B4-BE49-F238E27FC236}">
                <a16:creationId xmlns:a16="http://schemas.microsoft.com/office/drawing/2014/main" id="{6D64CEAE-A761-4AAC-AD31-A5C870DC5CD3}"/>
              </a:ext>
            </a:extLst>
          </p:cNvPr>
          <p:cNvSpPr txBox="1">
            <a:spLocks noChangeArrowheads="1"/>
          </p:cNvSpPr>
          <p:nvPr/>
        </p:nvSpPr>
        <p:spPr bwMode="auto">
          <a:xfrm>
            <a:off x="2195513" y="5472080"/>
            <a:ext cx="525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286DA6"/>
              </a:buClr>
              <a:buFont typeface="Wingdings" panose="05000000000000000000" pitchFamily="2" charset="2"/>
              <a:buChar char="l"/>
            </a:pPr>
            <a:r>
              <a:rPr lang="en-GB" altLang="en-US" dirty="0"/>
              <a:t>same size as the object</a:t>
            </a:r>
          </a:p>
        </p:txBody>
      </p:sp>
      <p:sp>
        <p:nvSpPr>
          <p:cNvPr id="33" name="Simplified Text Shape 3">
            <a:extLst>
              <a:ext uri="{FF2B5EF4-FFF2-40B4-BE49-F238E27FC236}">
                <a16:creationId xmlns:a16="http://schemas.microsoft.com/office/drawing/2014/main" id="{4B25F53D-3AA0-465A-8EBC-DA7283BE3920}"/>
              </a:ext>
            </a:extLst>
          </p:cNvPr>
          <p:cNvSpPr txBox="1">
            <a:spLocks noChangeArrowheads="1"/>
          </p:cNvSpPr>
          <p:nvPr/>
        </p:nvSpPr>
        <p:spPr bwMode="auto">
          <a:xfrm>
            <a:off x="2195513" y="5941170"/>
            <a:ext cx="525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286DA6"/>
              </a:buClr>
              <a:buFont typeface="Wingdings" panose="05000000000000000000" pitchFamily="2" charset="2"/>
              <a:buChar char="l"/>
            </a:pPr>
            <a:r>
              <a:rPr lang="en-GB" altLang="en-US" dirty="0"/>
              <a:t>virtual.</a:t>
            </a:r>
            <a:r>
              <a:rPr lang="en-GB" altLang="en-US" sz="1800" dirty="0"/>
              <a:t> </a:t>
            </a:r>
          </a:p>
        </p:txBody>
      </p:sp>
      <p:pic>
        <p:nvPicPr>
          <p:cNvPr id="29" name="Picture 28">
            <a:extLst>
              <a:ext uri="{FF2B5EF4-FFF2-40B4-BE49-F238E27FC236}">
                <a16:creationId xmlns:a16="http://schemas.microsoft.com/office/drawing/2014/main" id="{DCB5A08B-F97D-4B14-B28E-F0B3082FD65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1" name="Picture 9" descr="notes_icon">
            <a:extLst>
              <a:ext uri="{FF2B5EF4-FFF2-40B4-BE49-F238E27FC236}">
                <a16:creationId xmlns:a16="http://schemas.microsoft.com/office/drawing/2014/main" id="{47AEA030-A647-4C93-A764-2C0D8002982E}"/>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nodeType="afterGroup">
                            <p:stCondLst>
                              <p:cond delay="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par>
                                <p:cTn id="26" presetID="22" presetClass="entr" presetSubtype="2"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childTnLst>
                          </p:cTn>
                        </p:par>
                        <p:par>
                          <p:cTn id="29" fill="hold" nodeType="afterGroup">
                            <p:stCondLst>
                              <p:cond delay="1000"/>
                            </p:stCondLst>
                            <p:childTnLst>
                              <p:par>
                                <p:cTn id="30" presetID="1"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35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xEl>
                                              <p:pRg st="0" end="0"/>
                                            </p:txEl>
                                          </p:spTgt>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animBg="1"/>
      <p:bldP spid="21" grpId="0" build="p"/>
      <p:bldP spid="30" grpId="0" build="p"/>
      <p:bldP spid="3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 11.jpg">
            <a:extLst>
              <a:ext uri="{FF2B5EF4-FFF2-40B4-BE49-F238E27FC236}">
                <a16:creationId xmlns:a16="http://schemas.microsoft.com/office/drawing/2014/main" id="{AFFC2E85-C276-42EA-9EEB-8A58E49D51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2606675"/>
            <a:ext cx="298767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8">
            <a:extLst>
              <a:ext uri="{FF2B5EF4-FFF2-40B4-BE49-F238E27FC236}">
                <a16:creationId xmlns:a16="http://schemas.microsoft.com/office/drawing/2014/main" id="{51BAE896-25AB-4318-9236-DB07AACA22B8}"/>
              </a:ext>
            </a:extLst>
          </p:cNvPr>
          <p:cNvSpPr>
            <a:spLocks noGrp="1" noChangeArrowheads="1"/>
          </p:cNvSpPr>
          <p:nvPr>
            <p:ph type="title"/>
          </p:nvPr>
        </p:nvSpPr>
        <p:spPr/>
        <p:txBody>
          <a:bodyPr/>
          <a:lstStyle/>
          <a:p>
            <a:r>
              <a:rPr lang="en-GB" altLang="en-US"/>
              <a:t>What happens when waves are transmitted?</a:t>
            </a:r>
          </a:p>
        </p:txBody>
      </p:sp>
      <p:sp>
        <p:nvSpPr>
          <p:cNvPr id="20490" name="Text Box 10">
            <a:extLst>
              <a:ext uri="{FF2B5EF4-FFF2-40B4-BE49-F238E27FC236}">
                <a16:creationId xmlns:a16="http://schemas.microsoft.com/office/drawing/2014/main" id="{AA93A3D7-DF72-4324-8D0E-3D88B6C5CA01}"/>
              </a:ext>
            </a:extLst>
          </p:cNvPr>
          <p:cNvSpPr txBox="1">
            <a:spLocks noChangeArrowheads="1"/>
          </p:cNvSpPr>
          <p:nvPr/>
        </p:nvSpPr>
        <p:spPr bwMode="auto">
          <a:xfrm>
            <a:off x="360363" y="1736725"/>
            <a:ext cx="8172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Sometimes the wave passes through the material in a straight line; sometimes the wave changes direction as it crosses the boundary between </a:t>
            </a:r>
            <a:br>
              <a:rPr lang="en-GB" altLang="en-US"/>
            </a:br>
            <a:r>
              <a:rPr lang="en-GB" altLang="en-US"/>
              <a:t>two materials. This is known </a:t>
            </a:r>
            <a:br>
              <a:rPr lang="en-GB" altLang="en-US"/>
            </a:br>
            <a:r>
              <a:rPr lang="en-GB" altLang="en-US"/>
              <a:t>as </a:t>
            </a:r>
            <a:r>
              <a:rPr lang="en-GB" altLang="en-US" b="1">
                <a:solidFill>
                  <a:srgbClr val="286DA6"/>
                </a:solidFill>
              </a:rPr>
              <a:t>refraction</a:t>
            </a:r>
            <a:r>
              <a:rPr lang="en-GB" altLang="en-US"/>
              <a:t>.</a:t>
            </a:r>
          </a:p>
        </p:txBody>
      </p:sp>
      <p:sp>
        <p:nvSpPr>
          <p:cNvPr id="24581" name="TextBox 5">
            <a:extLst>
              <a:ext uri="{FF2B5EF4-FFF2-40B4-BE49-F238E27FC236}">
                <a16:creationId xmlns:a16="http://schemas.microsoft.com/office/drawing/2014/main" id="{5DC19A13-7B69-4049-B3C4-880C8872A17A}"/>
              </a:ext>
            </a:extLst>
          </p:cNvPr>
          <p:cNvSpPr txBox="1">
            <a:spLocks noChangeArrowheads="1"/>
          </p:cNvSpPr>
          <p:nvPr/>
        </p:nvSpPr>
        <p:spPr bwMode="auto">
          <a:xfrm>
            <a:off x="360363" y="788988"/>
            <a:ext cx="817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If a wave is not reflected or absorbed at a surface, it is </a:t>
            </a:r>
            <a:r>
              <a:rPr lang="en-GB" altLang="en-US" b="1">
                <a:solidFill>
                  <a:srgbClr val="286DA6"/>
                </a:solidFill>
              </a:rPr>
              <a:t>transmitted</a:t>
            </a:r>
            <a:r>
              <a:rPr lang="en-GB" altLang="en-US"/>
              <a:t> – it passes through the material.</a:t>
            </a:r>
          </a:p>
        </p:txBody>
      </p:sp>
      <p:sp>
        <p:nvSpPr>
          <p:cNvPr id="20495" name="Text Box 15">
            <a:extLst>
              <a:ext uri="{FF2B5EF4-FFF2-40B4-BE49-F238E27FC236}">
                <a16:creationId xmlns:a16="http://schemas.microsoft.com/office/drawing/2014/main" id="{369E4369-5A0F-49F2-9CBE-AC380E384657}"/>
              </a:ext>
            </a:extLst>
          </p:cNvPr>
          <p:cNvSpPr txBox="1">
            <a:spLocks noChangeArrowheads="1"/>
          </p:cNvSpPr>
          <p:nvPr/>
        </p:nvSpPr>
        <p:spPr bwMode="auto">
          <a:xfrm>
            <a:off x="349250" y="3754438"/>
            <a:ext cx="4805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Refraction causes the straw in </a:t>
            </a:r>
            <a:br>
              <a:rPr lang="en-GB" altLang="en-US"/>
            </a:br>
            <a:r>
              <a:rPr lang="en-GB" altLang="en-US"/>
              <a:t>this image to appear to be bent </a:t>
            </a:r>
            <a:br>
              <a:rPr lang="en-GB" altLang="en-US"/>
            </a:br>
            <a:r>
              <a:rPr lang="en-GB" altLang="en-US"/>
              <a:t>in the liquid. As the light crosses </a:t>
            </a:r>
            <a:br>
              <a:rPr lang="en-GB" altLang="en-US"/>
            </a:br>
            <a:r>
              <a:rPr lang="en-GB" altLang="en-US"/>
              <a:t>the boundary between fluid and </a:t>
            </a:r>
            <a:br>
              <a:rPr lang="en-GB" altLang="en-US"/>
            </a:br>
            <a:r>
              <a:rPr lang="en-GB" altLang="en-US"/>
              <a:t>glass, it is bent, producing a distorted image.</a:t>
            </a:r>
            <a:endParaRPr lang="en-GB" altLang="en-US">
              <a:solidFill>
                <a:srgbClr val="000000"/>
              </a:solidFill>
            </a:endParaRPr>
          </a:p>
        </p:txBody>
      </p:sp>
      <p:pic>
        <p:nvPicPr>
          <p:cNvPr id="9" name="Picture 8">
            <a:extLst>
              <a:ext uri="{FF2B5EF4-FFF2-40B4-BE49-F238E27FC236}">
                <a16:creationId xmlns:a16="http://schemas.microsoft.com/office/drawing/2014/main" id="{9428A385-D6F0-4C77-A763-9DF1362FF5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25598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1f0W7maG"/>
  <p:tag name="ARTICULATE_DESIGN_ID_5_DEFAULT DESIGN" val="3zHX79sk"/>
  <p:tag name="ARTICULATE_DESIGN_ID_1_DEFAULT DESIGN" val="CeS0B2ZB"/>
  <p:tag name="ARTICULATE_DESIGN_ID_6_DEFAULT DESIGN" val="voTv1H0p"/>
  <p:tag name="ARTICULATE_SLIDE_COUNT" val="18"/>
  <p:tag name="ARTICULATE_DESIGN_ID_3_DEFAULT DESIGN" val="4ayO9q4v"/>
  <p:tag name="ARTICULATE_DESIGN_ID_2_DEFAULT DESIGN" val="iCyW1ysJ"/>
  <p:tag name="ARTICULATE_DESIGN_ID_4_DEFAULT DESIGN" val="xJdzfIZi"/>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14570</TotalTime>
  <Words>1742</Words>
  <Application>Microsoft Office PowerPoint</Application>
  <PresentationFormat>On-screen Show (4:3)</PresentationFormat>
  <Paragraphs>177</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6_Default Design</vt:lpstr>
      <vt:lpstr>Reflection  and Refraction  of Waves</vt:lpstr>
      <vt:lpstr>Information</vt:lpstr>
      <vt:lpstr>What happens when waves hit a surface?</vt:lpstr>
      <vt:lpstr>What happens when waves are reflected?</vt:lpstr>
      <vt:lpstr>Light moves in straight lines</vt:lpstr>
      <vt:lpstr>Investigating reflection</vt:lpstr>
      <vt:lpstr>The law of reflection</vt:lpstr>
      <vt:lpstr>Images in plane mirrors</vt:lpstr>
      <vt:lpstr>What happens when waves are transmitted?</vt:lpstr>
      <vt:lpstr>Refraction in a glass block</vt:lpstr>
      <vt:lpstr>Refraction – labeling diagrams</vt:lpstr>
      <vt:lpstr>Refraction summary</vt:lpstr>
      <vt:lpstr>Understanding why light refracts</vt:lpstr>
      <vt:lpstr>Speed of light</vt:lpstr>
      <vt:lpstr>Understanding refraction</vt:lpstr>
      <vt:lpstr>Refractive index</vt:lpstr>
      <vt:lpstr>Predicting refraction</vt:lpstr>
      <vt:lpstr>Refraction of electromagnetic waves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and Refraction of Waves</dc:title>
  <dc:subject>Boardworks High School Physical Science</dc:subject>
  <dc:creator>Boardworks</dc:creator>
  <cp:lastModifiedBy>Tim Crilly</cp:lastModifiedBy>
  <cp:revision>568</cp:revision>
  <dcterms:created xsi:type="dcterms:W3CDTF">2003-10-06T13:07:42Z</dcterms:created>
  <dcterms:modified xsi:type="dcterms:W3CDTF">2019-01-31T15:31:18Z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4BC0641E-3C5A-4638-B3D7-EB35202DD2CF</vt:lpwstr>
  </property>
  <property fmtid="{D5CDD505-2E9C-101B-9397-08002B2CF9AE}" pid="3" name="ArticulatePath">
    <vt:lpwstr>Reflection and Refraction of Electromagnetic Waves</vt:lpwstr>
  </property>
</Properties>
</file>