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activeX/activeX2.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activeX/activeX3.xml" ContentType="application/vnd.ms-office.activeX+xml"/>
  <Override PartName="/ppt/notesSlides/notesSlide10.xml" ContentType="application/vnd.openxmlformats-officedocument.presentationml.notesSlide+xml"/>
  <Override PartName="/ppt/tags/tag41.xml" ContentType="application/vnd.openxmlformats-officedocument.presentationml.tags+xml"/>
  <Override PartName="/ppt/activeX/activeX4.xml" ContentType="application/vnd.ms-office.activeX+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activeX/activeX5.xml" ContentType="application/vnd.ms-office.activeX+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191" r:id="rId1"/>
    <p:sldMasterId id="2147485206" r:id="rId2"/>
  </p:sldMasterIdLst>
  <p:notesMasterIdLst>
    <p:notesMasterId r:id="rId19"/>
  </p:notesMasterIdLst>
  <p:handoutMasterIdLst>
    <p:handoutMasterId r:id="rId20"/>
  </p:handoutMasterIdLst>
  <p:sldIdLst>
    <p:sldId id="430" r:id="rId3"/>
    <p:sldId id="527" r:id="rId4"/>
    <p:sldId id="498" r:id="rId5"/>
    <p:sldId id="484" r:id="rId6"/>
    <p:sldId id="485" r:id="rId7"/>
    <p:sldId id="492" r:id="rId8"/>
    <p:sldId id="493" r:id="rId9"/>
    <p:sldId id="494" r:id="rId10"/>
    <p:sldId id="495" r:id="rId11"/>
    <p:sldId id="497" r:id="rId12"/>
    <p:sldId id="503" r:id="rId13"/>
    <p:sldId id="486" r:id="rId14"/>
    <p:sldId id="511" r:id="rId15"/>
    <p:sldId id="501" r:id="rId16"/>
    <p:sldId id="490" r:id="rId17"/>
    <p:sldId id="504" r:id="rId18"/>
  </p:sldIdLst>
  <p:sldSz cx="9144000" cy="6858000" type="screen4x3"/>
  <p:notesSz cx="6858000" cy="9296400"/>
  <p:embeddedFontLst>
    <p:embeddedFont>
      <p:font typeface="Wingdings 2" panose="05020102010507070707" pitchFamily="18" charset="2"/>
      <p:regular r:id="rId21"/>
    </p:embeddedFont>
  </p:embeddedFontLst>
  <p:custDataLst>
    <p:tags r:id="rId22"/>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7">
          <p15:clr>
            <a:srgbClr val="A4A3A4"/>
          </p15:clr>
        </p15:guide>
        <p15:guide id="2" orient="horz" pos="3876">
          <p15:clr>
            <a:srgbClr val="A4A3A4"/>
          </p15:clr>
        </p15:guide>
        <p15:guide id="3" pos="5375">
          <p15:clr>
            <a:srgbClr val="A4A3A4"/>
          </p15:clr>
        </p15:guide>
        <p15:guide id="4" pos="22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DA6"/>
    <a:srgbClr val="000066"/>
    <a:srgbClr val="CC0099"/>
    <a:srgbClr val="33CC33"/>
    <a:srgbClr val="009900"/>
    <a:srgbClr val="010066"/>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603" autoAdjust="0"/>
  </p:normalViewPr>
  <p:slideViewPr>
    <p:cSldViewPr snapToGrid="0" showGuides="1">
      <p:cViewPr>
        <p:scale>
          <a:sx n="85" d="100"/>
          <a:sy n="85" d="100"/>
        </p:scale>
        <p:origin x="618" y="150"/>
      </p:cViewPr>
      <p:guideLst>
        <p:guide orient="horz" pos="497"/>
        <p:guide orient="horz" pos="3876"/>
        <p:guide pos="5375"/>
        <p:guide pos="22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A6544558-F7F8-4A5B-BE80-B174EEBD8373}"/>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6FBA3F2-2F61-479B-8422-2BB9D8A43BFB}" type="slidenum">
              <a:rPr lang="en-GB" altLang="en-US"/>
              <a:pPr/>
              <a:t>‹#›</a:t>
            </a:fld>
            <a:endParaRPr lang="en-GB" altLang="en-US"/>
          </a:p>
        </p:txBody>
      </p:sp>
      <p:sp>
        <p:nvSpPr>
          <p:cNvPr id="5" name="Rectangle 7">
            <a:extLst>
              <a:ext uri="{FF2B5EF4-FFF2-40B4-BE49-F238E27FC236}">
                <a16:creationId xmlns:a16="http://schemas.microsoft.com/office/drawing/2014/main" id="{EAF79069-B33B-4001-BAED-006224581916}"/>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8D337669-575E-44D2-92F5-C535A18EC999}"/>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24739050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8540F882-BB28-44A2-B67F-437F7B6FA806}"/>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439F890C-7754-4C26-B748-6E69736AF9C0}"/>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B8C0E6C8-F544-4614-9F85-7B698F5319E8}"/>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B6C538ED-670C-4DA1-BEA6-4F0954F619BF}" type="slidenum">
              <a:rPr lang="en-US" altLang="en-US"/>
              <a:pPr/>
              <a:t>‹#›</a:t>
            </a:fld>
            <a:endParaRPr lang="en-US" altLang="en-US"/>
          </a:p>
        </p:txBody>
      </p:sp>
      <p:sp>
        <p:nvSpPr>
          <p:cNvPr id="7" name="Rectangle 7">
            <a:extLst>
              <a:ext uri="{FF2B5EF4-FFF2-40B4-BE49-F238E27FC236}">
                <a16:creationId xmlns:a16="http://schemas.microsoft.com/office/drawing/2014/main" id="{7312FFD3-1B05-4346-A3E6-0AB3479B5207}"/>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D6FB81C9-0EBB-4DC7-B36B-EB99E3A3684B}"/>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695017062"/>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ACCC527-88F3-4E92-A1CE-88AD00A7367D}"/>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6BEF3C17-769B-4386-8041-003006971BED}"/>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02B2342-78DE-4DD7-8798-48DB18C47B6A}"/>
              </a:ext>
            </a:extLst>
          </p:cNvPr>
          <p:cNvSpPr>
            <a:spLocks noGrp="1"/>
          </p:cNvSpPr>
          <p:nvPr>
            <p:ph type="sldNum" sz="quarter" idx="10"/>
          </p:nvPr>
        </p:nvSpPr>
        <p:spPr/>
        <p:txBody>
          <a:bodyPr/>
          <a:lstStyle/>
          <a:p>
            <a:fld id="{B6C538ED-670C-4DA1-BEA6-4F0954F619B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A3073D5-79B4-422B-BB89-E91D0C6653C3}"/>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D5A96638-2A8A-469D-924E-D80E2DB95B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endParaRPr lang="en-GB" altLang="en-US" dirty="0">
              <a:latin typeface="Arial" panose="020B0604020202020204" pitchFamily="34" charset="0"/>
            </a:endParaRPr>
          </a:p>
          <a:p>
            <a:pPr eaLnBrk="1" hangingPunct="1"/>
            <a:r>
              <a:rPr lang="en-GB" altLang="en-US" dirty="0">
                <a:latin typeface="Arial" panose="020B0604020202020204" pitchFamily="34" charset="0"/>
              </a:rPr>
              <a:t>This sorting activity could be used as </a:t>
            </a:r>
            <a:r>
              <a:rPr lang="en-US" sz="1200" kern="1200" dirty="0">
                <a:solidFill>
                  <a:schemeClr val="tx1"/>
                </a:solidFill>
                <a:effectLst/>
                <a:latin typeface="Arial" charset="0"/>
                <a:ea typeface="+mn-ea"/>
                <a:cs typeface="+mn-cs"/>
              </a:rPr>
              <a:t>an </a:t>
            </a:r>
            <a:r>
              <a:rPr lang="en-GB" sz="1200" kern="1200" dirty="0">
                <a:solidFill>
                  <a:schemeClr val="tx1"/>
                </a:solidFill>
                <a:effectLst/>
                <a:latin typeface="Arial" charset="0"/>
                <a:ea typeface="+mn-ea"/>
                <a:cs typeface="+mn-cs"/>
              </a:rPr>
              <a:t>introductory or summary activity </a:t>
            </a:r>
            <a:r>
              <a:rPr lang="en-GB" altLang="en-US" dirty="0">
                <a:latin typeface="Arial" panose="020B0604020202020204" pitchFamily="34" charset="0"/>
              </a:rPr>
              <a:t>on alpha, beta and gamma radiation. </a:t>
            </a:r>
          </a:p>
        </p:txBody>
      </p:sp>
      <p:sp>
        <p:nvSpPr>
          <p:cNvPr id="2" name="Slide Number Placeholder 1">
            <a:extLst>
              <a:ext uri="{FF2B5EF4-FFF2-40B4-BE49-F238E27FC236}">
                <a16:creationId xmlns:a16="http://schemas.microsoft.com/office/drawing/2014/main" id="{9CBB32A7-849E-453A-88AE-107847B953C6}"/>
              </a:ext>
            </a:extLst>
          </p:cNvPr>
          <p:cNvSpPr>
            <a:spLocks noGrp="1"/>
          </p:cNvSpPr>
          <p:nvPr>
            <p:ph type="sldNum" sz="quarter" idx="10"/>
          </p:nvPr>
        </p:nvSpPr>
        <p:spPr/>
        <p:txBody>
          <a:bodyPr/>
          <a:lstStyle/>
          <a:p>
            <a:fld id="{B6C538ED-670C-4DA1-BEA6-4F0954F619BF}"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226FB7B9-82A1-48D2-BB93-EC47516FB9BF}"/>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7888D739-F718-49DE-98D5-C1283D2D8CB5}"/>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activity, summarizing the three types of radiation, could be used to introduce the topic of radiation, or as </a:t>
            </a:r>
            <a:r>
              <a:rPr lang="en-GB" sz="1200" kern="1200" dirty="0">
                <a:solidFill>
                  <a:schemeClr val="tx1"/>
                </a:solidFill>
                <a:effectLst/>
                <a:latin typeface="Arial" charset="0"/>
                <a:ea typeface="+mn-ea"/>
                <a:cs typeface="+mn-cs"/>
              </a:rPr>
              <a:t>a summary activity</a:t>
            </a:r>
            <a:r>
              <a:rPr lang="en-GB" altLang="en-US" dirty="0">
                <a:latin typeface="Arial" panose="020B0604020202020204" pitchFamily="34" charset="0"/>
              </a:rPr>
              <a:t>.</a:t>
            </a:r>
          </a:p>
        </p:txBody>
      </p:sp>
      <p:sp>
        <p:nvSpPr>
          <p:cNvPr id="2" name="Slide Number Placeholder 1">
            <a:extLst>
              <a:ext uri="{FF2B5EF4-FFF2-40B4-BE49-F238E27FC236}">
                <a16:creationId xmlns:a16="http://schemas.microsoft.com/office/drawing/2014/main" id="{8A6EA215-8086-4FEB-B699-582367D25A11}"/>
              </a:ext>
            </a:extLst>
          </p:cNvPr>
          <p:cNvSpPr>
            <a:spLocks noGrp="1"/>
          </p:cNvSpPr>
          <p:nvPr>
            <p:ph type="sldNum" sz="quarter" idx="10"/>
          </p:nvPr>
        </p:nvSpPr>
        <p:spPr/>
        <p:txBody>
          <a:bodyPr/>
          <a:lstStyle/>
          <a:p>
            <a:fld id="{B6C538ED-670C-4DA1-BEA6-4F0954F619BF}"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8D0E958-00BA-4514-B1DD-D74C52AAFE2A}"/>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B1244167-E368-42FF-BAC6-7B422CDB40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For more information about atomic numbers and mass numbers, please refer to the </a:t>
            </a:r>
            <a:r>
              <a:rPr lang="en-GB" altLang="en-US" i="1" dirty="0">
                <a:latin typeface="Arial" panose="020B0604020202020204" pitchFamily="34" charset="0"/>
              </a:rPr>
              <a:t>Subatomic Particles </a:t>
            </a:r>
            <a:r>
              <a:rPr lang="en-GB" altLang="en-US" dirty="0">
                <a:latin typeface="Arial" panose="020B0604020202020204" pitchFamily="34" charset="0"/>
              </a:rPr>
              <a:t>presentation.</a:t>
            </a: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6B6885BC-1229-4962-B6C3-9FD898F86EAF}"/>
              </a:ext>
            </a:extLst>
          </p:cNvPr>
          <p:cNvSpPr>
            <a:spLocks noGrp="1"/>
          </p:cNvSpPr>
          <p:nvPr>
            <p:ph type="sldNum" sz="quarter" idx="10"/>
          </p:nvPr>
        </p:nvSpPr>
        <p:spPr/>
        <p:txBody>
          <a:bodyPr/>
          <a:lstStyle/>
          <a:p>
            <a:fld id="{B6C538ED-670C-4DA1-BEA6-4F0954F619BF}"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FF4E97A-EEEA-416F-AE63-10E0F85ABD18}"/>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8634498C-B696-44D9-AC3B-CAB4C36DDD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8FCD5B11-80C0-4107-BB5B-09F190AA93E4}"/>
              </a:ext>
            </a:extLst>
          </p:cNvPr>
          <p:cNvSpPr>
            <a:spLocks noGrp="1"/>
          </p:cNvSpPr>
          <p:nvPr>
            <p:ph type="sldNum" sz="quarter" idx="10"/>
          </p:nvPr>
        </p:nvSpPr>
        <p:spPr/>
        <p:txBody>
          <a:bodyPr/>
          <a:lstStyle/>
          <a:p>
            <a:fld id="{B6C538ED-670C-4DA1-BEA6-4F0954F619BF}"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48CAF0F-309F-49C4-AF07-4BAE649BFE2B}"/>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52055106-A247-4D7B-81BF-698DDAC4F5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may find it helpful to consider the idea of a “neutron number,” which can only be seen as the difference between the mass and atomic numbers in these equations. This number would decrease by one as it changed to a proton, which is why the mass number remains at 17.</a:t>
            </a:r>
          </a:p>
          <a:p>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0A1014B6-B8A1-4A97-88C8-157B05DCD9B2}"/>
              </a:ext>
            </a:extLst>
          </p:cNvPr>
          <p:cNvSpPr>
            <a:spLocks noGrp="1"/>
          </p:cNvSpPr>
          <p:nvPr>
            <p:ph type="sldNum" sz="quarter" idx="10"/>
          </p:nvPr>
        </p:nvSpPr>
        <p:spPr/>
        <p:txBody>
          <a:bodyPr/>
          <a:lstStyle/>
          <a:p>
            <a:fld id="{B6C538ED-670C-4DA1-BEA6-4F0954F619BF}"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A59ADEE-89F3-443F-8997-9087BB836A56}"/>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2B9DED0D-72FA-4200-833F-52CD9CBA85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The “*” symbol next to the nickel in the middle of the equation indicates that the nickel is still unstable and needs to release more radioactivity to become stable.</a:t>
            </a: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9FC1C884-AC65-47C0-8F62-B2E8812A6084}"/>
              </a:ext>
            </a:extLst>
          </p:cNvPr>
          <p:cNvSpPr>
            <a:spLocks noGrp="1"/>
          </p:cNvSpPr>
          <p:nvPr>
            <p:ph type="sldNum" sz="quarter" idx="10"/>
          </p:nvPr>
        </p:nvSpPr>
        <p:spPr/>
        <p:txBody>
          <a:bodyPr/>
          <a:lstStyle/>
          <a:p>
            <a:fld id="{B6C538ED-670C-4DA1-BEA6-4F0954F619BF}"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81351F3-B75C-46BF-BE08-4876773BF59D}"/>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11D46CD3-CB8D-4ABC-98DD-E0F7D8146B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F189A275-9555-4972-B5F5-90D5775D0F80}"/>
              </a:ext>
            </a:extLst>
          </p:cNvPr>
          <p:cNvSpPr>
            <a:spLocks noGrp="1"/>
          </p:cNvSpPr>
          <p:nvPr>
            <p:ph type="sldNum" sz="quarter" idx="10"/>
          </p:nvPr>
        </p:nvSpPr>
        <p:spPr/>
        <p:txBody>
          <a:bodyPr/>
          <a:lstStyle/>
          <a:p>
            <a:fld id="{B6C538ED-670C-4DA1-BEA6-4F0954F619BF}" type="slidenum">
              <a:rPr lang="en-US" altLang="en-US" smtClean="0"/>
              <a:pPr/>
              <a:t>16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99D0B6F2-1162-4C2B-B5EA-279D9F736F07}"/>
              </a:ext>
            </a:extLst>
          </p:cNvPr>
          <p:cNvSpPr>
            <a:spLocks noGrp="1"/>
          </p:cNvSpPr>
          <p:nvPr>
            <p:ph type="sldNum" sz="quarter" idx="10"/>
          </p:nvPr>
        </p:nvSpPr>
        <p:spPr/>
        <p:txBody>
          <a:bodyPr/>
          <a:lstStyle/>
          <a:p>
            <a:fld id="{B6C538ED-670C-4DA1-BEA6-4F0954F619BF}" type="slidenum">
              <a:rPr lang="en-US" altLang="en-US" smtClean="0"/>
              <a:pPr/>
              <a:t>2</a:t>
            </a:fld>
            <a:endParaRPr lang="en-US" altLang="en-US"/>
          </a:p>
        </p:txBody>
      </p:sp>
    </p:spTree>
    <p:extLst>
      <p:ext uri="{BB962C8B-B14F-4D97-AF65-F5344CB8AC3E}">
        <p14:creationId xmlns:p14="http://schemas.microsoft.com/office/powerpoint/2010/main" val="4081294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9B49099A-0C88-437A-8DE5-054630C3D5FC}"/>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4FDE965A-ACD0-4AA4-8A4A-EFEF7DE5D129}"/>
              </a:ext>
            </a:extLst>
          </p:cNvPr>
          <p:cNvSpPr>
            <a:spLocks noGrp="1" noChangeArrowheads="1"/>
          </p:cNvSpPr>
          <p:nvPr>
            <p:ph type="body" idx="1"/>
          </p:nvPr>
        </p:nvSpPr>
        <p:spPr>
          <a:xfrm>
            <a:off x="914401" y="4415790"/>
            <a:ext cx="5029200" cy="4183380"/>
          </a:xfrm>
          <a:noFill/>
          <a:ln/>
          <a:extLst/>
        </p:spPr>
        <p:txBody>
          <a:bodyPr/>
          <a:lstStyle/>
          <a:p>
            <a:pPr eaLnBrk="1" hangingPunct="1"/>
            <a:r>
              <a:rPr lang="en-GB" altLang="en-US" dirty="0">
                <a:latin typeface="Arial" panose="020B0604020202020204" pitchFamily="34" charset="0"/>
              </a:rPr>
              <a:t>This presentation is accompanied by the worksheet </a:t>
            </a:r>
            <a:r>
              <a:rPr lang="en-GB" altLang="en-US" i="1" dirty="0">
                <a:latin typeface="Arial" panose="020B0604020202020204" pitchFamily="34" charset="0"/>
              </a:rPr>
              <a:t>Radioactive Decay</a:t>
            </a:r>
            <a:r>
              <a:rPr lang="en-GB" altLang="en-US" dirty="0">
                <a:latin typeface="Arial" panose="020B0604020202020204" pitchFamily="34" charset="0"/>
              </a:rPr>
              <a:t>.</a:t>
            </a:r>
          </a:p>
        </p:txBody>
      </p:sp>
      <p:sp>
        <p:nvSpPr>
          <p:cNvPr id="2" name="Slide Number Placeholder 1">
            <a:extLst>
              <a:ext uri="{FF2B5EF4-FFF2-40B4-BE49-F238E27FC236}">
                <a16:creationId xmlns:a16="http://schemas.microsoft.com/office/drawing/2014/main" id="{F38FABA9-4E24-44B4-9F22-894B35EE48C4}"/>
              </a:ext>
            </a:extLst>
          </p:cNvPr>
          <p:cNvSpPr>
            <a:spLocks noGrp="1"/>
          </p:cNvSpPr>
          <p:nvPr>
            <p:ph type="sldNum" sz="quarter" idx="10"/>
          </p:nvPr>
        </p:nvSpPr>
        <p:spPr/>
        <p:txBody>
          <a:bodyPr/>
          <a:lstStyle/>
          <a:p>
            <a:fld id="{B6C538ED-670C-4DA1-BEA6-4F0954F619BF}"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7283328-D019-4AB6-80C4-F51373B4B12F}"/>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DF24EB82-E157-48B1-8977-1213FCA41FB1}"/>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3711A04-14BD-476F-A599-E4C17A4F19CF}"/>
              </a:ext>
            </a:extLst>
          </p:cNvPr>
          <p:cNvSpPr>
            <a:spLocks noGrp="1"/>
          </p:cNvSpPr>
          <p:nvPr>
            <p:ph type="sldNum" sz="quarter" idx="10"/>
          </p:nvPr>
        </p:nvSpPr>
        <p:spPr/>
        <p:txBody>
          <a:bodyPr/>
          <a:lstStyle/>
          <a:p>
            <a:fld id="{B6C538ED-670C-4DA1-BEA6-4F0954F619BF}"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B2588504-CB18-4A80-928E-70F130F6BAD2}"/>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A1824B0C-1C29-43E9-B6AE-4EFD604B07A0}"/>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activity, summarizing the different types of radiation, could be used to introduce the topic of radiation, as </a:t>
            </a:r>
            <a:r>
              <a:rPr lang="en-US" sz="1200" kern="1200" dirty="0">
                <a:solidFill>
                  <a:schemeClr val="tx1"/>
                </a:solidFill>
                <a:effectLst/>
                <a:latin typeface="Arial" charset="0"/>
                <a:ea typeface="+mn-ea"/>
                <a:cs typeface="+mn-cs"/>
              </a:rPr>
              <a:t>an </a:t>
            </a:r>
            <a:r>
              <a:rPr lang="en-GB" sz="1200" kern="1200" dirty="0">
                <a:solidFill>
                  <a:schemeClr val="tx1"/>
                </a:solidFill>
                <a:effectLst/>
                <a:latin typeface="Arial" charset="0"/>
                <a:ea typeface="+mn-ea"/>
                <a:cs typeface="+mn-cs"/>
              </a:rPr>
              <a:t>introductory or summary activity</a:t>
            </a:r>
            <a:r>
              <a:rPr lang="en-GB" altLang="en-US" dirty="0">
                <a:latin typeface="Arial" panose="020B0604020202020204" pitchFamily="34" charset="0"/>
              </a:rPr>
              <a:t>.</a:t>
            </a: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570D69F3-0C30-416F-AE8E-A359AE3A7375}"/>
              </a:ext>
            </a:extLst>
          </p:cNvPr>
          <p:cNvSpPr>
            <a:spLocks noGrp="1"/>
          </p:cNvSpPr>
          <p:nvPr>
            <p:ph type="sldNum" sz="quarter" idx="10"/>
          </p:nvPr>
        </p:nvSpPr>
        <p:spPr/>
        <p:txBody>
          <a:bodyPr/>
          <a:lstStyle/>
          <a:p>
            <a:fld id="{B6C538ED-670C-4DA1-BEA6-4F0954F619BF}"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E346184-7C28-41D7-869E-5D3399A26CA5}"/>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B69A4894-AA5E-45CA-99C5-7D6A40FDCC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068E5F4-C27D-4026-A6C4-375DC361404B}"/>
              </a:ext>
            </a:extLst>
          </p:cNvPr>
          <p:cNvSpPr>
            <a:spLocks noGrp="1"/>
          </p:cNvSpPr>
          <p:nvPr>
            <p:ph type="sldNum" sz="quarter" idx="10"/>
          </p:nvPr>
        </p:nvSpPr>
        <p:spPr/>
        <p:txBody>
          <a:bodyPr/>
          <a:lstStyle/>
          <a:p>
            <a:fld id="{B6C538ED-670C-4DA1-BEA6-4F0954F619BF}"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F7AA28A-0DF9-4A0E-A3E3-20ED9236003B}"/>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F3E3FD7F-C634-412B-A4FE-9DA4A0CEBD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ions, please refer to the </a:t>
            </a:r>
            <a:r>
              <a:rPr lang="en-GB" altLang="en-US" i="1" dirty="0">
                <a:latin typeface="Arial" panose="020B0604020202020204" pitchFamily="34" charset="0"/>
              </a:rPr>
              <a:t>Ionic Bonding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5CA0B07C-4B6F-433F-881E-CA147A58E56A}"/>
              </a:ext>
            </a:extLst>
          </p:cNvPr>
          <p:cNvSpPr>
            <a:spLocks noGrp="1"/>
          </p:cNvSpPr>
          <p:nvPr>
            <p:ph type="sldNum" sz="quarter" idx="10"/>
          </p:nvPr>
        </p:nvSpPr>
        <p:spPr/>
        <p:txBody>
          <a:bodyPr/>
          <a:lstStyle/>
          <a:p>
            <a:fld id="{B6C538ED-670C-4DA1-BEA6-4F0954F619BF}"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97917A7-885E-46DB-B5BF-B8DB5676B155}"/>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987D12BA-3D8C-4D7F-98FA-8FFFA820B3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endParaRPr lang="en-GB" altLang="en-US" dirty="0">
              <a:latin typeface="Arial" panose="020B0604020202020204" pitchFamily="34" charset="0"/>
            </a:endParaRPr>
          </a:p>
          <a:p>
            <a:pPr eaLnBrk="1" hangingPunct="1"/>
            <a:r>
              <a:rPr lang="en-GB" altLang="en-US" dirty="0">
                <a:latin typeface="Arial" panose="020B0604020202020204" pitchFamily="34" charset="0"/>
              </a:rPr>
              <a:t>This virtual experiment illustrates the penetrating power of the three different types of radiation.</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It could be highlighted that the GM tube, when switched on, is not at zero when the radiation from the source is blocked. This is because it is reading a small amount of background radiation.</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It should also be made clear to the students that they should not put their hands in front of any known radiation source, and that the hand in the experiment is only for illustrative purposes.</a:t>
            </a: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dirty="0">
              <a:effectLst/>
            </a:endParaRPr>
          </a:p>
        </p:txBody>
      </p:sp>
      <p:sp>
        <p:nvSpPr>
          <p:cNvPr id="2" name="Slide Number Placeholder 1">
            <a:extLst>
              <a:ext uri="{FF2B5EF4-FFF2-40B4-BE49-F238E27FC236}">
                <a16:creationId xmlns:a16="http://schemas.microsoft.com/office/drawing/2014/main" id="{626BCF62-B0F7-41A4-BF34-ED5640A75595}"/>
              </a:ext>
            </a:extLst>
          </p:cNvPr>
          <p:cNvSpPr>
            <a:spLocks noGrp="1"/>
          </p:cNvSpPr>
          <p:nvPr>
            <p:ph type="sldNum" sz="quarter" idx="10"/>
          </p:nvPr>
        </p:nvSpPr>
        <p:spPr/>
        <p:txBody>
          <a:bodyPr/>
          <a:lstStyle/>
          <a:p>
            <a:fld id="{B6C538ED-670C-4DA1-BEA6-4F0954F619BF}"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FBA6AE-D019-461E-8E48-A6AB80CB890F}"/>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4E4D2DFE-0CD8-42BA-9BEE-1B4F4A433D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Alpha particles have a very short range in air because they have a relatively high atomic mass of 4. This causes them to travel in straight lines and deposit their energy quickly. Beta particles are negatively- or positively-charged electrons, and as such are relatively light. They travel in a random path through air and materials, making their range difficult to measure. Gamma rays are very short electromagnetic waves. Because they have no charge, they have a long range through air.</a:t>
            </a:r>
          </a:p>
        </p:txBody>
      </p:sp>
      <p:sp>
        <p:nvSpPr>
          <p:cNvPr id="2" name="Slide Number Placeholder 1">
            <a:extLst>
              <a:ext uri="{FF2B5EF4-FFF2-40B4-BE49-F238E27FC236}">
                <a16:creationId xmlns:a16="http://schemas.microsoft.com/office/drawing/2014/main" id="{7EDBB528-482C-4121-8D2B-03B91230422D}"/>
              </a:ext>
            </a:extLst>
          </p:cNvPr>
          <p:cNvSpPr>
            <a:spLocks noGrp="1"/>
          </p:cNvSpPr>
          <p:nvPr>
            <p:ph type="sldNum" sz="quarter" idx="10"/>
          </p:nvPr>
        </p:nvSpPr>
        <p:spPr/>
        <p:txBody>
          <a:bodyPr/>
          <a:lstStyle/>
          <a:p>
            <a:fld id="{B6C538ED-670C-4DA1-BEA6-4F0954F619BF}"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717421" y="1187865"/>
            <a:ext cx="3990886" cy="3085032"/>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
    </p:custDataLst>
    <p:extLst>
      <p:ext uri="{BB962C8B-B14F-4D97-AF65-F5344CB8AC3E}">
        <p14:creationId xmlns:p14="http://schemas.microsoft.com/office/powerpoint/2010/main" val="3928611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954203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8215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81202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35577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712870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904999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92279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046057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061552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30049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
    </p:custDataLst>
    <p:extLst>
      <p:ext uri="{BB962C8B-B14F-4D97-AF65-F5344CB8AC3E}">
        <p14:creationId xmlns:p14="http://schemas.microsoft.com/office/powerpoint/2010/main" val="3128431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911793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951725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950581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595044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97785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011383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3397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51498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420298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95991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91325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50007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926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173814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4147279710"/>
      </p:ext>
    </p:extLst>
  </p:cSld>
  <p:clrMap bg1="lt1" tx1="dk1" bg2="lt2" tx2="dk2" accent1="accent1" accent2="accent2" accent3="accent3" accent4="accent4" accent5="accent5" accent6="accent6" hlink="hlink" folHlink="folHlink"/>
  <p:sldLayoutIdLst>
    <p:sldLayoutId id="2147485192" r:id="rId1"/>
    <p:sldLayoutId id="2147485193" r:id="rId2"/>
    <p:sldLayoutId id="2147485194" r:id="rId3"/>
    <p:sldLayoutId id="2147485195" r:id="rId4"/>
    <p:sldLayoutId id="2147485196" r:id="rId5"/>
    <p:sldLayoutId id="2147485197" r:id="rId6"/>
    <p:sldLayoutId id="2147485198" r:id="rId7"/>
    <p:sldLayoutId id="2147485199" r:id="rId8"/>
    <p:sldLayoutId id="2147485200" r:id="rId9"/>
    <p:sldLayoutId id="2147485201" r:id="rId10"/>
    <p:sldLayoutId id="2147485202" r:id="rId11"/>
    <p:sldLayoutId id="2147485203" r:id="rId12"/>
    <p:sldLayoutId id="2147485204" r:id="rId13"/>
    <p:sldLayoutId id="2147485205"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4"/>
    </p:custDataLst>
    <p:extLst>
      <p:ext uri="{BB962C8B-B14F-4D97-AF65-F5344CB8AC3E}">
        <p14:creationId xmlns:p14="http://schemas.microsoft.com/office/powerpoint/2010/main" val="748395330"/>
      </p:ext>
    </p:extLst>
  </p:cSld>
  <p:clrMap bg1="lt1" tx1="dk1" bg2="lt2" tx2="dk2" accent1="accent1" accent2="accent2" accent3="accent3" accent4="accent4" accent5="accent5" accent6="accent6" hlink="hlink" folHlink="folHlink"/>
  <p:sldLayoutIdLst>
    <p:sldLayoutId id="2147485207" r:id="rId1"/>
    <p:sldLayoutId id="2147485208" r:id="rId2"/>
    <p:sldLayoutId id="2147485209" r:id="rId3"/>
    <p:sldLayoutId id="2147485210" r:id="rId4"/>
    <p:sldLayoutId id="2147485211" r:id="rId5"/>
    <p:sldLayoutId id="2147485212" r:id="rId6"/>
    <p:sldLayoutId id="2147485213" r:id="rId7"/>
    <p:sldLayoutId id="2147485214" r:id="rId8"/>
    <p:sldLayoutId id="2147485215" r:id="rId9"/>
    <p:sldLayoutId id="2147485216" r:id="rId10"/>
    <p:sldLayoutId id="2147485217" r:id="rId11"/>
    <p:sldLayoutId id="2147485218"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ontrol" Target="../activeX/activeX3.xml"/><Relationship Id="rId7" Type="http://schemas.openxmlformats.org/officeDocument/2006/relationships/image" Target="../media/image12.png"/><Relationship Id="rId2" Type="http://schemas.openxmlformats.org/officeDocument/2006/relationships/tags" Target="../tags/tag40.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0.xml"/><Relationship Id="rId10" Type="http://schemas.openxmlformats.org/officeDocument/2006/relationships/image" Target="../media/image11.wmf"/><Relationship Id="rId4" Type="http://schemas.openxmlformats.org/officeDocument/2006/relationships/slideLayout" Target="../slideLayouts/slideLayout7.xml"/><Relationship Id="rId9" Type="http://schemas.openxmlformats.org/officeDocument/2006/relationships/image" Target="../media/image15.jp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ontrol" Target="../activeX/activeX4.xml"/><Relationship Id="rId7" Type="http://schemas.openxmlformats.org/officeDocument/2006/relationships/image" Target="../media/image12.png"/><Relationship Id="rId2" Type="http://schemas.openxmlformats.org/officeDocument/2006/relationships/tags" Target="../tags/tag41.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11.xml"/><Relationship Id="rId10" Type="http://schemas.openxmlformats.org/officeDocument/2006/relationships/image" Target="../media/image11.wmf"/><Relationship Id="rId4" Type="http://schemas.openxmlformats.org/officeDocument/2006/relationships/slideLayout" Target="../slideLayouts/slideLayout7.xml"/><Relationship Id="rId9" Type="http://schemas.openxmlformats.org/officeDocument/2006/relationships/image" Target="../media/image15.jp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2.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42.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3.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4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4.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44.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4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control" Target="../activeX/activeX5.xml"/><Relationship Id="rId7" Type="http://schemas.openxmlformats.org/officeDocument/2006/relationships/image" Target="../media/image12.png"/><Relationship Id="rId2" Type="http://schemas.openxmlformats.org/officeDocument/2006/relationships/tags" Target="../tags/tag46.xml"/><Relationship Id="rId1" Type="http://schemas.openxmlformats.org/officeDocument/2006/relationships/vmlDrawing" Target="../drawings/vmlDrawing5.vml"/><Relationship Id="rId6" Type="http://schemas.openxmlformats.org/officeDocument/2006/relationships/image" Target="../media/image14.png"/><Relationship Id="rId5" Type="http://schemas.openxmlformats.org/officeDocument/2006/relationships/notesSlide" Target="../notesSlides/notesSlide16.xml"/><Relationship Id="rId4" Type="http://schemas.openxmlformats.org/officeDocument/2006/relationships/slideLayout" Target="../slideLayouts/slideLayout20.xml"/><Relationship Id="rId9" Type="http://schemas.openxmlformats.org/officeDocument/2006/relationships/image" Target="../media/image11.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4.xml"/><Relationship Id="rId5" Type="http://schemas.openxmlformats.org/officeDocument/2006/relationships/image" Target="../media/image6.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ontrol" Target="../activeX/activeX1.xml"/><Relationship Id="rId7" Type="http://schemas.openxmlformats.org/officeDocument/2006/relationships/image" Target="../media/image12.png"/><Relationship Id="rId2" Type="http://schemas.openxmlformats.org/officeDocument/2006/relationships/tags" Target="../tags/tag35.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1.wmf"/><Relationship Id="rId5" Type="http://schemas.openxmlformats.org/officeDocument/2006/relationships/notesSlide" Target="../notesSlides/notesSlide5.xml"/><Relationship Id="rId10" Type="http://schemas.openxmlformats.org/officeDocument/2006/relationships/image" Target="../media/image15.jpg"/><Relationship Id="rId4" Type="http://schemas.openxmlformats.org/officeDocument/2006/relationships/slideLayout" Target="../slideLayouts/slideLayout7.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6.xml"/><Relationship Id="rId5" Type="http://schemas.openxmlformats.org/officeDocument/2006/relationships/image" Target="../media/image6.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ontrol" Target="../activeX/activeX2.xml"/><Relationship Id="rId7" Type="http://schemas.openxmlformats.org/officeDocument/2006/relationships/image" Target="../media/image12.png"/><Relationship Id="rId12" Type="http://schemas.openxmlformats.org/officeDocument/2006/relationships/image" Target="../media/image11.wmf"/><Relationship Id="rId2" Type="http://schemas.openxmlformats.org/officeDocument/2006/relationships/tags" Target="../tags/tag38.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5.jpg"/><Relationship Id="rId5" Type="http://schemas.openxmlformats.org/officeDocument/2006/relationships/notesSlide" Target="../notesSlides/notesSlide8.xml"/><Relationship Id="rId10" Type="http://schemas.openxmlformats.org/officeDocument/2006/relationships/image" Target="../media/image14.png"/><Relationship Id="rId4" Type="http://schemas.openxmlformats.org/officeDocument/2006/relationships/slideLayout" Target="../slideLayouts/slideLayout7.xm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870B33DA-7A90-476E-AB0A-E87EA6DF7BDE}"/>
              </a:ext>
            </a:extLst>
          </p:cNvPr>
          <p:cNvSpPr>
            <a:spLocks noGrp="1"/>
          </p:cNvSpPr>
          <p:nvPr>
            <p:ph type="title"/>
          </p:nvPr>
        </p:nvSpPr>
        <p:spPr>
          <a:xfrm>
            <a:off x="3386667" y="1187865"/>
            <a:ext cx="4820354" cy="3113202"/>
          </a:xfrm>
        </p:spPr>
        <p:txBody>
          <a:bodyPr/>
          <a:lstStyle/>
          <a:p>
            <a:r>
              <a:rPr lang="en-GB" altLang="en-US" dirty="0"/>
              <a:t>Radioactive Decay</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788333B3-AC74-47E5-87D3-DAF287B77C3F}"/>
              </a:ext>
            </a:extLst>
          </p:cNvPr>
          <p:cNvSpPr>
            <a:spLocks noGrp="1" noChangeArrowheads="1"/>
          </p:cNvSpPr>
          <p:nvPr>
            <p:ph type="title"/>
          </p:nvPr>
        </p:nvSpPr>
        <p:spPr/>
        <p:txBody>
          <a:bodyPr/>
          <a:lstStyle/>
          <a:p>
            <a:r>
              <a:rPr lang="en-GB" altLang="en-US" dirty="0"/>
              <a:t>Alpha, beta or gamma?</a:t>
            </a:r>
          </a:p>
        </p:txBody>
      </p:sp>
      <p:pic>
        <p:nvPicPr>
          <p:cNvPr id="7" name="Picture 6">
            <a:extLst>
              <a:ext uri="{FF2B5EF4-FFF2-40B4-BE49-F238E27FC236}">
                <a16:creationId xmlns:a16="http://schemas.microsoft.com/office/drawing/2014/main" id="{7216F100-2B9F-47C3-89EF-37A9552F3C0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A0E63F4A-6873-4003-91FB-7C3423D88782}"/>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0AB85E0E-B34B-4F25-9187-4B93B489B577}"/>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1AECC218-80E0-4C43-9423-3FCDBA216E97}"/>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16">
            <a:extLst>
              <a:ext uri="{FF2B5EF4-FFF2-40B4-BE49-F238E27FC236}">
                <a16:creationId xmlns:a16="http://schemas.microsoft.com/office/drawing/2014/main" id="{AC48F709-3638-4AAC-81AB-FCB5E73D77C2}"/>
              </a:ext>
            </a:extLst>
          </p:cNvPr>
          <p:cNvSpPr>
            <a:spLocks noGrp="1" noChangeArrowheads="1"/>
          </p:cNvSpPr>
          <p:nvPr>
            <p:ph type="title"/>
          </p:nvPr>
        </p:nvSpPr>
        <p:spPr/>
        <p:txBody>
          <a:bodyPr/>
          <a:lstStyle/>
          <a:p>
            <a:r>
              <a:rPr lang="en-GB" altLang="en-US" dirty="0"/>
              <a:t>Types of radioactive decay – summary</a:t>
            </a:r>
          </a:p>
        </p:txBody>
      </p:sp>
      <p:pic>
        <p:nvPicPr>
          <p:cNvPr id="7" name="Picture 6">
            <a:extLst>
              <a:ext uri="{FF2B5EF4-FFF2-40B4-BE49-F238E27FC236}">
                <a16:creationId xmlns:a16="http://schemas.microsoft.com/office/drawing/2014/main" id="{E7AD23D0-CA1A-4D76-83C1-FF1B4FB3D4F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1B389262-1EE3-4065-94FB-33055E900CED}"/>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5CAD931E-7355-48C3-AE1D-738DAC53BE72}"/>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F8A1184C-67D6-4E3E-8970-35016BEB9BC5}"/>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a:extLst>
              <a:ext uri="{FF2B5EF4-FFF2-40B4-BE49-F238E27FC236}">
                <a16:creationId xmlns:a16="http://schemas.microsoft.com/office/drawing/2014/main" id="{BFF2E2D4-82E2-48E6-BC44-0A0FD6D0E92A}"/>
              </a:ext>
            </a:extLst>
          </p:cNvPr>
          <p:cNvSpPr>
            <a:spLocks noGrp="1" noChangeArrowheads="1"/>
          </p:cNvSpPr>
          <p:nvPr>
            <p:ph type="title"/>
          </p:nvPr>
        </p:nvSpPr>
        <p:spPr/>
        <p:txBody>
          <a:bodyPr/>
          <a:lstStyle/>
          <a:p>
            <a:r>
              <a:rPr lang="en-GB" altLang="en-US"/>
              <a:t>Nuclear equations</a:t>
            </a:r>
          </a:p>
        </p:txBody>
      </p:sp>
      <p:sp>
        <p:nvSpPr>
          <p:cNvPr id="22531" name="Text Box 6">
            <a:extLst>
              <a:ext uri="{FF2B5EF4-FFF2-40B4-BE49-F238E27FC236}">
                <a16:creationId xmlns:a16="http://schemas.microsoft.com/office/drawing/2014/main" id="{DFCE5691-68BC-4D8E-9BD3-6F464A051230}"/>
              </a:ext>
            </a:extLst>
          </p:cNvPr>
          <p:cNvSpPr txBox="1">
            <a:spLocks noChangeArrowheads="1"/>
          </p:cNvSpPr>
          <p:nvPr/>
        </p:nvSpPr>
        <p:spPr bwMode="auto">
          <a:xfrm>
            <a:off x="352425" y="773113"/>
            <a:ext cx="8648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r>
              <a:rPr lang="en-GB" altLang="en-US">
                <a:cs typeface="Arial" panose="020B0604020202020204" pitchFamily="34" charset="0"/>
              </a:rPr>
              <a:t>Radioactive decay can be represented by </a:t>
            </a:r>
            <a:r>
              <a:rPr lang="en-GB" altLang="en-US" b="1">
                <a:solidFill>
                  <a:srgbClr val="286DA6"/>
                </a:solidFill>
                <a:cs typeface="Arial" panose="020B0604020202020204" pitchFamily="34" charset="0"/>
              </a:rPr>
              <a:t>nuclear equations</a:t>
            </a:r>
            <a:r>
              <a:rPr lang="en-GB" altLang="en-US">
                <a:cs typeface="Arial" panose="020B0604020202020204" pitchFamily="34" charset="0"/>
              </a:rPr>
              <a:t>.</a:t>
            </a:r>
          </a:p>
        </p:txBody>
      </p:sp>
      <p:sp>
        <p:nvSpPr>
          <p:cNvPr id="225287" name="Text Box 71">
            <a:extLst>
              <a:ext uri="{FF2B5EF4-FFF2-40B4-BE49-F238E27FC236}">
                <a16:creationId xmlns:a16="http://schemas.microsoft.com/office/drawing/2014/main" id="{6059B126-3C2D-4C71-979C-C24DAE29B8D7}"/>
              </a:ext>
            </a:extLst>
          </p:cNvPr>
          <p:cNvSpPr txBox="1">
            <a:spLocks noChangeArrowheads="1"/>
          </p:cNvSpPr>
          <p:nvPr/>
        </p:nvSpPr>
        <p:spPr bwMode="auto">
          <a:xfrm>
            <a:off x="352425" y="1327150"/>
            <a:ext cx="81454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r>
              <a:rPr lang="en-GB" altLang="en-US">
                <a:cs typeface="Arial" panose="020B0604020202020204" pitchFamily="34" charset="0"/>
              </a:rPr>
              <a:t>In a nuclear equation, an alpha particle is represented by the symbol        .</a:t>
            </a:r>
          </a:p>
        </p:txBody>
      </p:sp>
      <p:sp>
        <p:nvSpPr>
          <p:cNvPr id="29" name="Text Box 74">
            <a:extLst>
              <a:ext uri="{FF2B5EF4-FFF2-40B4-BE49-F238E27FC236}">
                <a16:creationId xmlns:a16="http://schemas.microsoft.com/office/drawing/2014/main" id="{67014069-809B-4488-A520-46CED92520C9}"/>
              </a:ext>
            </a:extLst>
          </p:cNvPr>
          <p:cNvSpPr txBox="1">
            <a:spLocks noChangeArrowheads="1"/>
          </p:cNvSpPr>
          <p:nvPr/>
        </p:nvSpPr>
        <p:spPr bwMode="auto">
          <a:xfrm>
            <a:off x="349250" y="2274888"/>
            <a:ext cx="81454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r>
              <a:rPr lang="en-GB" altLang="en-US">
                <a:cs typeface="Arial" panose="020B0604020202020204" pitchFamily="34" charset="0"/>
              </a:rPr>
              <a:t>A beta particle is represented </a:t>
            </a:r>
          </a:p>
          <a:p>
            <a:r>
              <a:rPr lang="en-GB" altLang="en-US">
                <a:cs typeface="Arial" panose="020B0604020202020204" pitchFamily="34" charset="0"/>
              </a:rPr>
              <a:t>by the symbol      .</a:t>
            </a:r>
          </a:p>
        </p:txBody>
      </p:sp>
      <p:sp>
        <p:nvSpPr>
          <p:cNvPr id="30" name="Text Box 73">
            <a:extLst>
              <a:ext uri="{FF2B5EF4-FFF2-40B4-BE49-F238E27FC236}">
                <a16:creationId xmlns:a16="http://schemas.microsoft.com/office/drawing/2014/main" id="{BE070046-EDD0-4AAC-BC80-C7D42516CF1D}"/>
              </a:ext>
            </a:extLst>
          </p:cNvPr>
          <p:cNvSpPr txBox="1">
            <a:spLocks noChangeArrowheads="1"/>
          </p:cNvSpPr>
          <p:nvPr/>
        </p:nvSpPr>
        <p:spPr bwMode="auto">
          <a:xfrm>
            <a:off x="352425" y="3216275"/>
            <a:ext cx="81454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r>
              <a:rPr lang="en-GB" altLang="en-US">
                <a:cs typeface="Arial" panose="020B0604020202020204" pitchFamily="34" charset="0"/>
              </a:rPr>
              <a:t>A gamma ray is represented </a:t>
            </a:r>
          </a:p>
          <a:p>
            <a:r>
              <a:rPr lang="en-GB" altLang="en-US">
                <a:cs typeface="Arial" panose="020B0604020202020204" pitchFamily="34" charset="0"/>
              </a:rPr>
              <a:t>by the symbol </a:t>
            </a:r>
            <a:r>
              <a:rPr lang="el-GR" altLang="en-US" b="1">
                <a:solidFill>
                  <a:srgbClr val="286DA6"/>
                </a:solidFill>
                <a:cs typeface="Arial" panose="020B0604020202020204" pitchFamily="34" charset="0"/>
              </a:rPr>
              <a:t>γ</a:t>
            </a:r>
            <a:r>
              <a:rPr lang="en-GB" altLang="en-US">
                <a:cs typeface="Arial" panose="020B0604020202020204" pitchFamily="34" charset="0"/>
              </a:rPr>
              <a:t>.</a:t>
            </a:r>
            <a:endParaRPr lang="en-GB" altLang="en-US" b="1">
              <a:solidFill>
                <a:srgbClr val="286DA6"/>
              </a:solidFill>
              <a:cs typeface="Arial" panose="020B0604020202020204" pitchFamily="34" charset="0"/>
            </a:endParaRPr>
          </a:p>
        </p:txBody>
      </p:sp>
      <p:sp>
        <p:nvSpPr>
          <p:cNvPr id="31" name="Text Box 72">
            <a:extLst>
              <a:ext uri="{FF2B5EF4-FFF2-40B4-BE49-F238E27FC236}">
                <a16:creationId xmlns:a16="http://schemas.microsoft.com/office/drawing/2014/main" id="{D006BE76-8284-4945-AB86-764167D66EEE}"/>
              </a:ext>
            </a:extLst>
          </p:cNvPr>
          <p:cNvSpPr txBox="1">
            <a:spLocks noChangeArrowheads="1"/>
          </p:cNvSpPr>
          <p:nvPr/>
        </p:nvSpPr>
        <p:spPr bwMode="auto">
          <a:xfrm>
            <a:off x="352425" y="4130675"/>
            <a:ext cx="49799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r>
              <a:rPr lang="en-GB" altLang="en-US">
                <a:cs typeface="Arial" panose="020B0604020202020204" pitchFamily="34" charset="0"/>
              </a:rPr>
              <a:t>Nuclear equations should be </a:t>
            </a:r>
            <a:r>
              <a:rPr lang="en-GB" altLang="en-US" b="1">
                <a:solidFill>
                  <a:srgbClr val="286DA6"/>
                </a:solidFill>
                <a:cs typeface="Arial" panose="020B0604020202020204" pitchFamily="34" charset="0"/>
              </a:rPr>
              <a:t>balanced</a:t>
            </a:r>
            <a:r>
              <a:rPr lang="en-GB" altLang="en-US">
                <a:cs typeface="Arial" panose="020B0604020202020204" pitchFamily="34" charset="0"/>
              </a:rPr>
              <a:t>. This means that the total </a:t>
            </a:r>
            <a:r>
              <a:rPr lang="en-GB" altLang="en-US" b="1">
                <a:solidFill>
                  <a:srgbClr val="286DA6"/>
                </a:solidFill>
                <a:cs typeface="Arial" panose="020B0604020202020204" pitchFamily="34" charset="0"/>
              </a:rPr>
              <a:t>atomic</a:t>
            </a:r>
            <a:r>
              <a:rPr lang="en-GB" altLang="en-US">
                <a:cs typeface="Arial" panose="020B0604020202020204" pitchFamily="34" charset="0"/>
              </a:rPr>
              <a:t> number and total </a:t>
            </a:r>
            <a:r>
              <a:rPr lang="en-GB" altLang="en-US" b="1">
                <a:solidFill>
                  <a:srgbClr val="286DA6"/>
                </a:solidFill>
                <a:cs typeface="Arial" panose="020B0604020202020204" pitchFamily="34" charset="0"/>
              </a:rPr>
              <a:t>mass</a:t>
            </a:r>
            <a:r>
              <a:rPr lang="en-GB" altLang="en-US">
                <a:cs typeface="Arial" panose="020B0604020202020204" pitchFamily="34" charset="0"/>
              </a:rPr>
              <a:t> number should be the same on each side of the equation.</a:t>
            </a:r>
          </a:p>
        </p:txBody>
      </p:sp>
      <p:grpSp>
        <p:nvGrpSpPr>
          <p:cNvPr id="2" name="Group 22">
            <a:extLst>
              <a:ext uri="{FF2B5EF4-FFF2-40B4-BE49-F238E27FC236}">
                <a16:creationId xmlns:a16="http://schemas.microsoft.com/office/drawing/2014/main" id="{E2F7FC7E-0730-4388-813D-8EE6FF3EF452}"/>
              </a:ext>
            </a:extLst>
          </p:cNvPr>
          <p:cNvGrpSpPr>
            <a:grpSpLocks/>
          </p:cNvGrpSpPr>
          <p:nvPr/>
        </p:nvGrpSpPr>
        <p:grpSpPr bwMode="auto">
          <a:xfrm>
            <a:off x="1920875" y="1663700"/>
            <a:ext cx="725488" cy="554038"/>
            <a:chOff x="4838" y="2275"/>
            <a:chExt cx="457" cy="349"/>
          </a:xfrm>
        </p:grpSpPr>
        <p:sp>
          <p:nvSpPr>
            <p:cNvPr id="22554" name="Text Box 231">
              <a:extLst>
                <a:ext uri="{FF2B5EF4-FFF2-40B4-BE49-F238E27FC236}">
                  <a16:creationId xmlns:a16="http://schemas.microsoft.com/office/drawing/2014/main" id="{121E02E3-D42C-4688-8FA3-668A2A3FDB4C}"/>
                </a:ext>
              </a:extLst>
            </p:cNvPr>
            <p:cNvSpPr txBox="1">
              <a:spLocks noChangeArrowheads="1"/>
            </p:cNvSpPr>
            <p:nvPr/>
          </p:nvSpPr>
          <p:spPr bwMode="auto">
            <a:xfrm>
              <a:off x="4843" y="2420"/>
              <a:ext cx="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500" b="1">
                  <a:solidFill>
                    <a:srgbClr val="286DA6"/>
                  </a:solidFill>
                  <a:cs typeface="Arial" panose="020B0604020202020204" pitchFamily="34" charset="0"/>
                </a:rPr>
                <a:t>2</a:t>
              </a:r>
            </a:p>
          </p:txBody>
        </p:sp>
        <p:sp>
          <p:nvSpPr>
            <p:cNvPr id="22555" name="Text Box 241">
              <a:extLst>
                <a:ext uri="{FF2B5EF4-FFF2-40B4-BE49-F238E27FC236}">
                  <a16:creationId xmlns:a16="http://schemas.microsoft.com/office/drawing/2014/main" id="{153695BD-9267-4BE5-8BF4-FDEE05727BA3}"/>
                </a:ext>
              </a:extLst>
            </p:cNvPr>
            <p:cNvSpPr txBox="1">
              <a:spLocks noChangeArrowheads="1"/>
            </p:cNvSpPr>
            <p:nvPr/>
          </p:nvSpPr>
          <p:spPr bwMode="auto">
            <a:xfrm>
              <a:off x="4838" y="2275"/>
              <a:ext cx="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500" b="1">
                  <a:solidFill>
                    <a:srgbClr val="286DA6"/>
                  </a:solidFill>
                  <a:cs typeface="Arial" panose="020B0604020202020204" pitchFamily="34" charset="0"/>
                </a:rPr>
                <a:t>4</a:t>
              </a:r>
            </a:p>
          </p:txBody>
        </p:sp>
        <p:sp>
          <p:nvSpPr>
            <p:cNvPr id="22556" name="Rectangle 261">
              <a:extLst>
                <a:ext uri="{FF2B5EF4-FFF2-40B4-BE49-F238E27FC236}">
                  <a16:creationId xmlns:a16="http://schemas.microsoft.com/office/drawing/2014/main" id="{DE5BE8E0-1696-45E5-B41A-AEB5BB498956}"/>
                </a:ext>
              </a:extLst>
            </p:cNvPr>
            <p:cNvSpPr>
              <a:spLocks noChangeArrowheads="1"/>
            </p:cNvSpPr>
            <p:nvPr/>
          </p:nvSpPr>
          <p:spPr bwMode="auto">
            <a:xfrm>
              <a:off x="4930" y="2295"/>
              <a:ext cx="3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286DA6"/>
                  </a:solidFill>
                  <a:cs typeface="Arial" panose="020B0604020202020204" pitchFamily="34" charset="0"/>
                </a:rPr>
                <a:t>He</a:t>
              </a:r>
            </a:p>
          </p:txBody>
        </p:sp>
      </p:grpSp>
      <p:grpSp>
        <p:nvGrpSpPr>
          <p:cNvPr id="3" name="Group 221">
            <a:extLst>
              <a:ext uri="{FF2B5EF4-FFF2-40B4-BE49-F238E27FC236}">
                <a16:creationId xmlns:a16="http://schemas.microsoft.com/office/drawing/2014/main" id="{BFAFBCD3-43CD-4749-A812-E7A6491FC3E1}"/>
              </a:ext>
            </a:extLst>
          </p:cNvPr>
          <p:cNvGrpSpPr>
            <a:grpSpLocks/>
          </p:cNvGrpSpPr>
          <p:nvPr/>
        </p:nvGrpSpPr>
        <p:grpSpPr bwMode="auto">
          <a:xfrm>
            <a:off x="2300288" y="2600325"/>
            <a:ext cx="587375" cy="554038"/>
            <a:chOff x="4809" y="2275"/>
            <a:chExt cx="370" cy="349"/>
          </a:xfrm>
        </p:grpSpPr>
        <p:sp>
          <p:nvSpPr>
            <p:cNvPr id="5" name="Text Box 232">
              <a:extLst>
                <a:ext uri="{FF2B5EF4-FFF2-40B4-BE49-F238E27FC236}">
                  <a16:creationId xmlns:a16="http://schemas.microsoft.com/office/drawing/2014/main" id="{C4768E06-DE82-4A44-964F-1E858F029086}"/>
                </a:ext>
              </a:extLst>
            </p:cNvPr>
            <p:cNvSpPr txBox="1">
              <a:spLocks noChangeArrowheads="1"/>
            </p:cNvSpPr>
            <p:nvPr/>
          </p:nvSpPr>
          <p:spPr bwMode="auto">
            <a:xfrm>
              <a:off x="4809" y="2420"/>
              <a:ext cx="25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500" b="1" dirty="0">
                  <a:solidFill>
                    <a:srgbClr val="286DA6"/>
                  </a:solidFill>
                  <a:cs typeface="Arial" panose="020B0604020202020204" pitchFamily="34" charset="0"/>
                </a:rPr>
                <a:t>–1</a:t>
              </a:r>
            </a:p>
          </p:txBody>
        </p:sp>
        <p:sp>
          <p:nvSpPr>
            <p:cNvPr id="22552" name="Text Box 242">
              <a:extLst>
                <a:ext uri="{FF2B5EF4-FFF2-40B4-BE49-F238E27FC236}">
                  <a16:creationId xmlns:a16="http://schemas.microsoft.com/office/drawing/2014/main" id="{8A3D6E78-7579-4E3C-B2DC-510E0DEE1292}"/>
                </a:ext>
              </a:extLst>
            </p:cNvPr>
            <p:cNvSpPr txBox="1">
              <a:spLocks noChangeArrowheads="1"/>
            </p:cNvSpPr>
            <p:nvPr/>
          </p:nvSpPr>
          <p:spPr bwMode="auto">
            <a:xfrm>
              <a:off x="4853" y="2275"/>
              <a:ext cx="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500" b="1">
                  <a:solidFill>
                    <a:srgbClr val="286DA6"/>
                  </a:solidFill>
                  <a:cs typeface="Arial" panose="020B0604020202020204" pitchFamily="34" charset="0"/>
                </a:rPr>
                <a:t>0</a:t>
              </a:r>
            </a:p>
          </p:txBody>
        </p:sp>
        <p:sp>
          <p:nvSpPr>
            <p:cNvPr id="22553" name="Rectangle 262">
              <a:extLst>
                <a:ext uri="{FF2B5EF4-FFF2-40B4-BE49-F238E27FC236}">
                  <a16:creationId xmlns:a16="http://schemas.microsoft.com/office/drawing/2014/main" id="{7353B7B4-F565-48C7-AD18-09B0ADD5BA9D}"/>
                </a:ext>
              </a:extLst>
            </p:cNvPr>
            <p:cNvSpPr>
              <a:spLocks noChangeArrowheads="1"/>
            </p:cNvSpPr>
            <p:nvPr/>
          </p:nvSpPr>
          <p:spPr bwMode="auto">
            <a:xfrm>
              <a:off x="4955" y="2295"/>
              <a:ext cx="2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286DA6"/>
                  </a:solidFill>
                  <a:cs typeface="Arial" panose="020B0604020202020204" pitchFamily="34" charset="0"/>
                </a:rPr>
                <a:t>e</a:t>
              </a:r>
            </a:p>
          </p:txBody>
        </p:sp>
      </p:grpSp>
      <p:pic>
        <p:nvPicPr>
          <p:cNvPr id="41" name="Picture 9" descr="RD_alpha">
            <a:extLst>
              <a:ext uri="{FF2B5EF4-FFF2-40B4-BE49-F238E27FC236}">
                <a16:creationId xmlns:a16="http://schemas.microsoft.com/office/drawing/2014/main" id="{92A55829-BEDF-40A1-91D4-A72024225E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97829">
            <a:off x="4910138" y="2195513"/>
            <a:ext cx="1465262"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Oval 28">
            <a:extLst>
              <a:ext uri="{FF2B5EF4-FFF2-40B4-BE49-F238E27FC236}">
                <a16:creationId xmlns:a16="http://schemas.microsoft.com/office/drawing/2014/main" id="{4B280A38-4C12-4D5D-A533-CCD2805017F2}"/>
              </a:ext>
            </a:extLst>
          </p:cNvPr>
          <p:cNvSpPr>
            <a:spLocks noChangeArrowheads="1"/>
          </p:cNvSpPr>
          <p:nvPr/>
        </p:nvSpPr>
        <p:spPr bwMode="auto">
          <a:xfrm>
            <a:off x="7616825" y="2711450"/>
            <a:ext cx="681038" cy="649288"/>
          </a:xfrm>
          <a:prstGeom prst="ellipse">
            <a:avLst/>
          </a:prstGeom>
          <a:solidFill>
            <a:srgbClr val="6699CC"/>
          </a:solidFill>
          <a:ln w="25400" algn="ctr">
            <a:solidFill>
              <a:schemeClr val="tx1"/>
            </a:solidFill>
            <a:round/>
            <a:headEnd/>
            <a:tailEnd/>
          </a:ln>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43" name="Picture 42" descr="Gamma.png">
            <a:extLst>
              <a:ext uri="{FF2B5EF4-FFF2-40B4-BE49-F238E27FC236}">
                <a16:creationId xmlns:a16="http://schemas.microsoft.com/office/drawing/2014/main" id="{9233AC85-1AF3-4ADB-8DA6-034C7376C77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77982">
            <a:off x="5484813" y="4559300"/>
            <a:ext cx="3048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9" name="Text Box 23">
            <a:extLst>
              <a:ext uri="{FF2B5EF4-FFF2-40B4-BE49-F238E27FC236}">
                <a16:creationId xmlns:a16="http://schemas.microsoft.com/office/drawing/2014/main" id="{01CB1A7F-F483-458E-8BF0-8746CC7184BB}"/>
              </a:ext>
            </a:extLst>
          </p:cNvPr>
          <p:cNvSpPr txBox="1">
            <a:spLocks noChangeArrowheads="1"/>
          </p:cNvSpPr>
          <p:nvPr/>
        </p:nvSpPr>
        <p:spPr bwMode="auto">
          <a:xfrm>
            <a:off x="6130925" y="2271713"/>
            <a:ext cx="2921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500">
                <a:cs typeface="Arial" panose="020B0604020202020204" pitchFamily="34" charset="0"/>
              </a:rPr>
              <a:t>2</a:t>
            </a:r>
          </a:p>
        </p:txBody>
      </p:sp>
      <p:sp>
        <p:nvSpPr>
          <p:cNvPr id="22550" name="Text Box 243">
            <a:extLst>
              <a:ext uri="{FF2B5EF4-FFF2-40B4-BE49-F238E27FC236}">
                <a16:creationId xmlns:a16="http://schemas.microsoft.com/office/drawing/2014/main" id="{69880098-B006-4283-BEB9-23D920C4BB28}"/>
              </a:ext>
            </a:extLst>
          </p:cNvPr>
          <p:cNvSpPr txBox="1">
            <a:spLocks noChangeArrowheads="1"/>
          </p:cNvSpPr>
          <p:nvPr/>
        </p:nvSpPr>
        <p:spPr bwMode="auto">
          <a:xfrm>
            <a:off x="6122988" y="2041525"/>
            <a:ext cx="2921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500">
                <a:cs typeface="Arial" panose="020B0604020202020204" pitchFamily="34" charset="0"/>
              </a:rPr>
              <a:t>4</a:t>
            </a:r>
          </a:p>
        </p:txBody>
      </p:sp>
      <p:sp>
        <p:nvSpPr>
          <p:cNvPr id="22551" name="Rectangle 26">
            <a:extLst>
              <a:ext uri="{FF2B5EF4-FFF2-40B4-BE49-F238E27FC236}">
                <a16:creationId xmlns:a16="http://schemas.microsoft.com/office/drawing/2014/main" id="{8CED8844-9762-4484-A573-474EE66E4D5B}"/>
              </a:ext>
            </a:extLst>
          </p:cNvPr>
          <p:cNvSpPr>
            <a:spLocks noChangeArrowheads="1"/>
          </p:cNvSpPr>
          <p:nvPr/>
        </p:nvSpPr>
        <p:spPr bwMode="auto">
          <a:xfrm>
            <a:off x="6257925" y="2073275"/>
            <a:ext cx="579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cs typeface="Arial" panose="020B0604020202020204" pitchFamily="34" charset="0"/>
              </a:rPr>
              <a:t>He</a:t>
            </a:r>
          </a:p>
        </p:txBody>
      </p:sp>
      <p:grpSp>
        <p:nvGrpSpPr>
          <p:cNvPr id="4" name="Group 222">
            <a:extLst>
              <a:ext uri="{FF2B5EF4-FFF2-40B4-BE49-F238E27FC236}">
                <a16:creationId xmlns:a16="http://schemas.microsoft.com/office/drawing/2014/main" id="{ABA7DA9F-A3A0-4A81-8AFE-CFAF87CE1A13}"/>
              </a:ext>
            </a:extLst>
          </p:cNvPr>
          <p:cNvGrpSpPr>
            <a:grpSpLocks/>
          </p:cNvGrpSpPr>
          <p:nvPr/>
        </p:nvGrpSpPr>
        <p:grpSpPr bwMode="auto">
          <a:xfrm>
            <a:off x="7083425" y="3168650"/>
            <a:ext cx="576263" cy="554038"/>
            <a:chOff x="4809" y="2275"/>
            <a:chExt cx="363" cy="349"/>
          </a:xfrm>
        </p:grpSpPr>
        <p:sp>
          <p:nvSpPr>
            <p:cNvPr id="22548" name="Text Box 23">
              <a:extLst>
                <a:ext uri="{FF2B5EF4-FFF2-40B4-BE49-F238E27FC236}">
                  <a16:creationId xmlns:a16="http://schemas.microsoft.com/office/drawing/2014/main" id="{9D8FA3D7-2539-4AB9-A3C4-DBCF42F27723}"/>
                </a:ext>
              </a:extLst>
            </p:cNvPr>
            <p:cNvSpPr txBox="1">
              <a:spLocks noChangeArrowheads="1"/>
            </p:cNvSpPr>
            <p:nvPr/>
          </p:nvSpPr>
          <p:spPr bwMode="auto">
            <a:xfrm>
              <a:off x="4809" y="2420"/>
              <a:ext cx="25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500" dirty="0">
                  <a:cs typeface="Arial" panose="020B0604020202020204" pitchFamily="34" charset="0"/>
                </a:rPr>
                <a:t>–1</a:t>
              </a:r>
            </a:p>
          </p:txBody>
        </p:sp>
        <p:sp>
          <p:nvSpPr>
            <p:cNvPr id="6" name="Text Box 24">
              <a:extLst>
                <a:ext uri="{FF2B5EF4-FFF2-40B4-BE49-F238E27FC236}">
                  <a16:creationId xmlns:a16="http://schemas.microsoft.com/office/drawing/2014/main" id="{2066B31C-6D5D-473B-B323-D378743B9621}"/>
                </a:ext>
              </a:extLst>
            </p:cNvPr>
            <p:cNvSpPr txBox="1">
              <a:spLocks noChangeArrowheads="1"/>
            </p:cNvSpPr>
            <p:nvPr/>
          </p:nvSpPr>
          <p:spPr bwMode="auto">
            <a:xfrm>
              <a:off x="4853" y="2275"/>
              <a:ext cx="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500">
                  <a:cs typeface="Arial" panose="020B0604020202020204" pitchFamily="34" charset="0"/>
                </a:rPr>
                <a:t>0</a:t>
              </a:r>
            </a:p>
          </p:txBody>
        </p:sp>
        <p:sp>
          <p:nvSpPr>
            <p:cNvPr id="7" name="Rectangle 26">
              <a:extLst>
                <a:ext uri="{FF2B5EF4-FFF2-40B4-BE49-F238E27FC236}">
                  <a16:creationId xmlns:a16="http://schemas.microsoft.com/office/drawing/2014/main" id="{0B7AA2C5-44E1-4FE5-8D0D-B1CDC326AB61}"/>
                </a:ext>
              </a:extLst>
            </p:cNvPr>
            <p:cNvSpPr>
              <a:spLocks noChangeArrowheads="1"/>
            </p:cNvSpPr>
            <p:nvPr/>
          </p:nvSpPr>
          <p:spPr bwMode="auto">
            <a:xfrm>
              <a:off x="4948" y="2295"/>
              <a:ext cx="2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cs typeface="Arial" panose="020B0604020202020204" pitchFamily="34" charset="0"/>
                </a:rPr>
                <a:t>e</a:t>
              </a:r>
            </a:p>
          </p:txBody>
        </p:sp>
      </p:grpSp>
      <p:sp>
        <p:nvSpPr>
          <p:cNvPr id="52" name="Rectangle 51">
            <a:extLst>
              <a:ext uri="{FF2B5EF4-FFF2-40B4-BE49-F238E27FC236}">
                <a16:creationId xmlns:a16="http://schemas.microsoft.com/office/drawing/2014/main" id="{F8B079C1-881E-4E98-8FB2-EF6BD2907F89}"/>
              </a:ext>
            </a:extLst>
          </p:cNvPr>
          <p:cNvSpPr>
            <a:spLocks noChangeArrowheads="1"/>
          </p:cNvSpPr>
          <p:nvPr/>
        </p:nvSpPr>
        <p:spPr bwMode="auto">
          <a:xfrm>
            <a:off x="6318250" y="405288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l-GR" altLang="en-US">
                <a:cs typeface="Arial" panose="020B0604020202020204" pitchFamily="34" charset="0"/>
              </a:rPr>
              <a:t>γ</a:t>
            </a:r>
            <a:endParaRPr lang="en-GB" altLang="en-US"/>
          </a:p>
        </p:txBody>
      </p:sp>
      <p:pic>
        <p:nvPicPr>
          <p:cNvPr id="32" name="Picture 31">
            <a:extLst>
              <a:ext uri="{FF2B5EF4-FFF2-40B4-BE49-F238E27FC236}">
                <a16:creationId xmlns:a16="http://schemas.microsoft.com/office/drawing/2014/main" id="{C2E6E3A7-7F21-439D-A67E-D2FCD4964F9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33" name="Picture 9" descr="notes_icon">
            <a:extLst>
              <a:ext uri="{FF2B5EF4-FFF2-40B4-BE49-F238E27FC236}">
                <a16:creationId xmlns:a16="http://schemas.microsoft.com/office/drawing/2014/main" id="{F6E40937-4528-43DC-B290-D672E269EC6E}"/>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34" name="Picture 9">
            <a:extLst>
              <a:ext uri="{FF2B5EF4-FFF2-40B4-BE49-F238E27FC236}">
                <a16:creationId xmlns:a16="http://schemas.microsoft.com/office/drawing/2014/main" id="{C4E35E95-9E01-4D55-939E-8CEA6262651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51"/>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par>
                          <p:cTn id="36" fill="hold" nodeType="afterGroup">
                            <p:stCondLst>
                              <p:cond delay="0"/>
                            </p:stCondLst>
                            <p:childTnLst>
                              <p:par>
                                <p:cTn id="37" presetID="1" presetClass="entr" presetSubtype="0"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par>
                          <p:cTn id="39" fill="hold" nodeType="afterGroup">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7" grpId="0"/>
      <p:bldP spid="29" grpId="0"/>
      <p:bldP spid="30" grpId="0"/>
      <p:bldP spid="31" grpId="0"/>
      <p:bldP spid="42" grpId="0" animBg="1"/>
      <p:bldP spid="22549" grpId="0"/>
      <p:bldP spid="22550" grpId="0"/>
      <p:bldP spid="225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8" name="AutoShape 3">
            <a:extLst>
              <a:ext uri="{FF2B5EF4-FFF2-40B4-BE49-F238E27FC236}">
                <a16:creationId xmlns:a16="http://schemas.microsoft.com/office/drawing/2014/main" id="{AB1C9DFF-FA83-49BD-8C69-C3D35E423F2B}"/>
              </a:ext>
            </a:extLst>
          </p:cNvPr>
          <p:cNvSpPr>
            <a:spLocks noChangeArrowheads="1"/>
          </p:cNvSpPr>
          <p:nvPr/>
        </p:nvSpPr>
        <p:spPr bwMode="auto">
          <a:xfrm>
            <a:off x="1116013" y="5715000"/>
            <a:ext cx="6913562" cy="866775"/>
          </a:xfrm>
          <a:prstGeom prst="roundRect">
            <a:avLst>
              <a:gd name="adj" fmla="val 0"/>
            </a:avLst>
          </a:prstGeom>
          <a:solidFill>
            <a:srgbClr val="286DA6"/>
          </a:solidFill>
          <a:ln w="38100" algn="ctr">
            <a:solidFill>
              <a:srgbClr val="286DA6"/>
            </a:solidFill>
            <a:round/>
            <a:headEnd/>
            <a:tailEnd/>
          </a:ln>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3579" name="Text Box 4">
            <a:extLst>
              <a:ext uri="{FF2B5EF4-FFF2-40B4-BE49-F238E27FC236}">
                <a16:creationId xmlns:a16="http://schemas.microsoft.com/office/drawing/2014/main" id="{3D416FE9-8BAA-4BAC-9F0C-651B90D1A492}"/>
              </a:ext>
            </a:extLst>
          </p:cNvPr>
          <p:cNvSpPr txBox="1">
            <a:spLocks noChangeArrowheads="1"/>
          </p:cNvSpPr>
          <p:nvPr/>
        </p:nvSpPr>
        <p:spPr bwMode="auto">
          <a:xfrm>
            <a:off x="1152525" y="5737225"/>
            <a:ext cx="68405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pPr algn="ctr"/>
            <a:r>
              <a:rPr lang="en-GB" altLang="en-US">
                <a:solidFill>
                  <a:schemeClr val="bg1"/>
                </a:solidFill>
                <a:cs typeface="Arial" panose="020B0604020202020204" pitchFamily="34" charset="0"/>
              </a:rPr>
              <a:t>The number of protons has changed, so the decayed atom has changed into a </a:t>
            </a:r>
            <a:r>
              <a:rPr lang="en-GB" altLang="en-US" b="1">
                <a:solidFill>
                  <a:schemeClr val="bg1"/>
                </a:solidFill>
                <a:cs typeface="Arial" panose="020B0604020202020204" pitchFamily="34" charset="0"/>
              </a:rPr>
              <a:t>new element</a:t>
            </a:r>
            <a:r>
              <a:rPr lang="en-GB" altLang="en-US">
                <a:solidFill>
                  <a:schemeClr val="bg1"/>
                </a:solidFill>
                <a:cs typeface="Arial" panose="020B0604020202020204" pitchFamily="34" charset="0"/>
              </a:rPr>
              <a:t>.</a:t>
            </a:r>
          </a:p>
        </p:txBody>
      </p:sp>
      <p:sp>
        <p:nvSpPr>
          <p:cNvPr id="23556" name="Rectangle 5">
            <a:extLst>
              <a:ext uri="{FF2B5EF4-FFF2-40B4-BE49-F238E27FC236}">
                <a16:creationId xmlns:a16="http://schemas.microsoft.com/office/drawing/2014/main" id="{81F10BCA-0CF5-40D1-9B15-F9A45C827A10}"/>
              </a:ext>
            </a:extLst>
          </p:cNvPr>
          <p:cNvSpPr>
            <a:spLocks noGrp="1" noChangeArrowheads="1"/>
          </p:cNvSpPr>
          <p:nvPr>
            <p:ph type="title"/>
          </p:nvPr>
        </p:nvSpPr>
        <p:spPr/>
        <p:txBody>
          <a:bodyPr/>
          <a:lstStyle/>
          <a:p>
            <a:r>
              <a:rPr lang="en-GB" altLang="en-US"/>
              <a:t>Alpha decay equations</a:t>
            </a:r>
          </a:p>
        </p:txBody>
      </p:sp>
      <p:sp>
        <p:nvSpPr>
          <p:cNvPr id="23557" name="Text Box 6">
            <a:extLst>
              <a:ext uri="{FF2B5EF4-FFF2-40B4-BE49-F238E27FC236}">
                <a16:creationId xmlns:a16="http://schemas.microsoft.com/office/drawing/2014/main" id="{E8EA80A1-9EDA-4AF4-A6EA-04AC4DED8624}"/>
              </a:ext>
            </a:extLst>
          </p:cNvPr>
          <p:cNvSpPr txBox="1">
            <a:spLocks noChangeArrowheads="1"/>
          </p:cNvSpPr>
          <p:nvPr/>
        </p:nvSpPr>
        <p:spPr bwMode="auto">
          <a:xfrm>
            <a:off x="352425" y="773113"/>
            <a:ext cx="83708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r>
              <a:rPr lang="en-GB" altLang="en-US">
                <a:cs typeface="Arial" panose="020B0604020202020204" pitchFamily="34" charset="0"/>
              </a:rPr>
              <a:t>An </a:t>
            </a:r>
            <a:r>
              <a:rPr lang="en-GB" altLang="en-US" b="1">
                <a:solidFill>
                  <a:srgbClr val="286DA6"/>
                </a:solidFill>
                <a:cs typeface="Arial" panose="020B0604020202020204" pitchFamily="34" charset="0"/>
              </a:rPr>
              <a:t>alpha particle</a:t>
            </a:r>
            <a:r>
              <a:rPr lang="en-GB" altLang="en-US">
                <a:cs typeface="Arial" panose="020B0604020202020204" pitchFamily="34" charset="0"/>
              </a:rPr>
              <a:t> consists of two protons and two neutrons. It is the same as a helium nucleus.</a:t>
            </a:r>
          </a:p>
        </p:txBody>
      </p:sp>
      <p:sp>
        <p:nvSpPr>
          <p:cNvPr id="225287" name="Text Box 7">
            <a:extLst>
              <a:ext uri="{FF2B5EF4-FFF2-40B4-BE49-F238E27FC236}">
                <a16:creationId xmlns:a16="http://schemas.microsoft.com/office/drawing/2014/main" id="{95D3C2EE-D5ED-4784-8013-A4370C83593D}"/>
              </a:ext>
            </a:extLst>
          </p:cNvPr>
          <p:cNvSpPr txBox="1">
            <a:spLocks noChangeArrowheads="1"/>
          </p:cNvSpPr>
          <p:nvPr/>
        </p:nvSpPr>
        <p:spPr bwMode="auto">
          <a:xfrm>
            <a:off x="352425" y="1719263"/>
            <a:ext cx="81454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r>
              <a:rPr lang="en-GB" altLang="en-US">
                <a:cs typeface="Arial" panose="020B0604020202020204" pitchFamily="34" charset="0"/>
              </a:rPr>
              <a:t>When an atom’s nucleus decays and releases an alpha particle, it loses two protons and two neutrons. </a:t>
            </a:r>
          </a:p>
        </p:txBody>
      </p:sp>
      <p:pic>
        <p:nvPicPr>
          <p:cNvPr id="23560" name="Picture 9" descr="RD_alpha">
            <a:extLst>
              <a:ext uri="{FF2B5EF4-FFF2-40B4-BE49-F238E27FC236}">
                <a16:creationId xmlns:a16="http://schemas.microsoft.com/office/drawing/2014/main" id="{6BB66035-8245-4C2D-A424-18CC5FBEBB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97829">
            <a:off x="476250" y="3068638"/>
            <a:ext cx="1970088"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90" name="Text Box 10">
            <a:extLst>
              <a:ext uri="{FF2B5EF4-FFF2-40B4-BE49-F238E27FC236}">
                <a16:creationId xmlns:a16="http://schemas.microsoft.com/office/drawing/2014/main" id="{A0408D4A-4E34-49BD-BAC6-16C3EF126F22}"/>
              </a:ext>
            </a:extLst>
          </p:cNvPr>
          <p:cNvSpPr txBox="1">
            <a:spLocks noChangeArrowheads="1"/>
          </p:cNvSpPr>
          <p:nvPr/>
        </p:nvSpPr>
        <p:spPr bwMode="auto">
          <a:xfrm>
            <a:off x="3509963" y="4868863"/>
            <a:ext cx="515778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nSpc>
                <a:spcPct val="85000"/>
              </a:lnSpc>
            </a:pPr>
            <a:r>
              <a:rPr lang="en-GB" altLang="en-US" b="1">
                <a:solidFill>
                  <a:srgbClr val="286DA6"/>
                </a:solidFill>
                <a:cs typeface="Arial" panose="020B0604020202020204" pitchFamily="34" charset="0"/>
              </a:rPr>
              <a:t>atomic number decreases by 2</a:t>
            </a:r>
          </a:p>
        </p:txBody>
      </p:sp>
      <p:sp>
        <p:nvSpPr>
          <p:cNvPr id="225291" name="Text Box 11">
            <a:extLst>
              <a:ext uri="{FF2B5EF4-FFF2-40B4-BE49-F238E27FC236}">
                <a16:creationId xmlns:a16="http://schemas.microsoft.com/office/drawing/2014/main" id="{632114B6-D0F2-448E-9A10-4CFB7FA969FF}"/>
              </a:ext>
            </a:extLst>
          </p:cNvPr>
          <p:cNvSpPr txBox="1">
            <a:spLocks noChangeArrowheads="1"/>
          </p:cNvSpPr>
          <p:nvPr/>
        </p:nvSpPr>
        <p:spPr bwMode="auto">
          <a:xfrm>
            <a:off x="3509963" y="2708275"/>
            <a:ext cx="48418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nSpc>
                <a:spcPct val="85000"/>
              </a:lnSpc>
            </a:pPr>
            <a:r>
              <a:rPr lang="en-GB" altLang="en-US" b="1">
                <a:solidFill>
                  <a:srgbClr val="286DA6"/>
                </a:solidFill>
                <a:cs typeface="Arial" panose="020B0604020202020204" pitchFamily="34" charset="0"/>
              </a:rPr>
              <a:t>mass number decreases by 4</a:t>
            </a:r>
          </a:p>
        </p:txBody>
      </p:sp>
      <p:pic>
        <p:nvPicPr>
          <p:cNvPr id="225292" name="Picture 12" descr="bendy_arrow_down">
            <a:extLst>
              <a:ext uri="{FF2B5EF4-FFF2-40B4-BE49-F238E27FC236}">
                <a16:creationId xmlns:a16="http://schemas.microsoft.com/office/drawing/2014/main" id="{0469D393-7211-401C-B387-1A57966AF0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875" y="3049588"/>
            <a:ext cx="21526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3" name="Picture 13" descr="bendy_arrow_up">
            <a:extLst>
              <a:ext uri="{FF2B5EF4-FFF2-40B4-BE49-F238E27FC236}">
                <a16:creationId xmlns:a16="http://schemas.microsoft.com/office/drawing/2014/main" id="{C38EB35B-EE3C-48A0-B292-795C8BE45D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0575" y="4310063"/>
            <a:ext cx="21526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4">
            <a:extLst>
              <a:ext uri="{FF2B5EF4-FFF2-40B4-BE49-F238E27FC236}">
                <a16:creationId xmlns:a16="http://schemas.microsoft.com/office/drawing/2014/main" id="{2A0B9673-61BB-465C-8191-874495A66931}"/>
              </a:ext>
            </a:extLst>
          </p:cNvPr>
          <p:cNvGrpSpPr>
            <a:grpSpLocks/>
          </p:cNvGrpSpPr>
          <p:nvPr/>
        </p:nvGrpSpPr>
        <p:grpSpPr bwMode="auto">
          <a:xfrm>
            <a:off x="2813050" y="3497263"/>
            <a:ext cx="1127125" cy="1001712"/>
            <a:chOff x="1772" y="2203"/>
            <a:chExt cx="710" cy="631"/>
          </a:xfrm>
        </p:grpSpPr>
        <p:sp>
          <p:nvSpPr>
            <p:cNvPr id="23576" name="Text Box 15">
              <a:extLst>
                <a:ext uri="{FF2B5EF4-FFF2-40B4-BE49-F238E27FC236}">
                  <a16:creationId xmlns:a16="http://schemas.microsoft.com/office/drawing/2014/main" id="{0A20F541-1E4F-4444-8390-067CA6C5DE0A}"/>
                </a:ext>
              </a:extLst>
            </p:cNvPr>
            <p:cNvSpPr txBox="1">
              <a:spLocks noChangeArrowheads="1"/>
            </p:cNvSpPr>
            <p:nvPr/>
          </p:nvSpPr>
          <p:spPr bwMode="auto">
            <a:xfrm>
              <a:off x="1772" y="2203"/>
              <a:ext cx="4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a:cs typeface="Arial" panose="020B0604020202020204" pitchFamily="34" charset="0"/>
                </a:rPr>
                <a:t>238</a:t>
              </a:r>
            </a:p>
          </p:txBody>
        </p:sp>
        <p:sp>
          <p:nvSpPr>
            <p:cNvPr id="23577" name="Text Box 16">
              <a:extLst>
                <a:ext uri="{FF2B5EF4-FFF2-40B4-BE49-F238E27FC236}">
                  <a16:creationId xmlns:a16="http://schemas.microsoft.com/office/drawing/2014/main" id="{AC6B2271-ACD8-4AF6-A9B4-3044BFC7B48E}"/>
                </a:ext>
              </a:extLst>
            </p:cNvPr>
            <p:cNvSpPr txBox="1">
              <a:spLocks noChangeArrowheads="1"/>
            </p:cNvSpPr>
            <p:nvPr/>
          </p:nvSpPr>
          <p:spPr bwMode="auto">
            <a:xfrm>
              <a:off x="1911" y="2507"/>
              <a:ext cx="3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a:cs typeface="Arial" panose="020B0604020202020204" pitchFamily="34" charset="0"/>
                </a:rPr>
                <a:t>92</a:t>
              </a:r>
            </a:p>
          </p:txBody>
        </p:sp>
        <p:sp>
          <p:nvSpPr>
            <p:cNvPr id="5" name="Rectangle 17">
              <a:extLst>
                <a:ext uri="{FF2B5EF4-FFF2-40B4-BE49-F238E27FC236}">
                  <a16:creationId xmlns:a16="http://schemas.microsoft.com/office/drawing/2014/main" id="{779696F5-A60E-46B0-8EBC-BA533B1DDDB2}"/>
                </a:ext>
              </a:extLst>
            </p:cNvPr>
            <p:cNvSpPr>
              <a:spLocks noChangeArrowheads="1"/>
            </p:cNvSpPr>
            <p:nvPr/>
          </p:nvSpPr>
          <p:spPr bwMode="auto">
            <a:xfrm>
              <a:off x="2158" y="2319"/>
              <a:ext cx="3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600" b="1">
                  <a:cs typeface="Arial" panose="020B0604020202020204" pitchFamily="34" charset="0"/>
                </a:rPr>
                <a:t>U</a:t>
              </a:r>
            </a:p>
          </p:txBody>
        </p:sp>
      </p:grpSp>
      <p:grpSp>
        <p:nvGrpSpPr>
          <p:cNvPr id="3" name="Group 18">
            <a:extLst>
              <a:ext uri="{FF2B5EF4-FFF2-40B4-BE49-F238E27FC236}">
                <a16:creationId xmlns:a16="http://schemas.microsoft.com/office/drawing/2014/main" id="{435B058C-E29D-4497-8979-E54FE432B6D1}"/>
              </a:ext>
            </a:extLst>
          </p:cNvPr>
          <p:cNvGrpSpPr>
            <a:grpSpLocks/>
          </p:cNvGrpSpPr>
          <p:nvPr/>
        </p:nvGrpSpPr>
        <p:grpSpPr bwMode="auto">
          <a:xfrm>
            <a:off x="5065713" y="3500438"/>
            <a:ext cx="1376362" cy="998537"/>
            <a:chOff x="3191" y="2205"/>
            <a:chExt cx="867" cy="629"/>
          </a:xfrm>
        </p:grpSpPr>
        <p:sp>
          <p:nvSpPr>
            <p:cNvPr id="23573" name="Text Box 19">
              <a:extLst>
                <a:ext uri="{FF2B5EF4-FFF2-40B4-BE49-F238E27FC236}">
                  <a16:creationId xmlns:a16="http://schemas.microsoft.com/office/drawing/2014/main" id="{E30A4AE3-DFCC-4EA5-BB99-4EA083A2CE88}"/>
                </a:ext>
              </a:extLst>
            </p:cNvPr>
            <p:cNvSpPr txBox="1">
              <a:spLocks noChangeArrowheads="1"/>
            </p:cNvSpPr>
            <p:nvPr/>
          </p:nvSpPr>
          <p:spPr bwMode="auto">
            <a:xfrm>
              <a:off x="3191" y="2205"/>
              <a:ext cx="4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a:cs typeface="Arial" panose="020B0604020202020204" pitchFamily="34" charset="0"/>
                </a:rPr>
                <a:t>234</a:t>
              </a:r>
            </a:p>
          </p:txBody>
        </p:sp>
        <p:sp>
          <p:nvSpPr>
            <p:cNvPr id="23574" name="Text Box 20">
              <a:extLst>
                <a:ext uri="{FF2B5EF4-FFF2-40B4-BE49-F238E27FC236}">
                  <a16:creationId xmlns:a16="http://schemas.microsoft.com/office/drawing/2014/main" id="{7C09AFA5-F9CD-46AF-B1B9-0CDCE00C4739}"/>
                </a:ext>
              </a:extLst>
            </p:cNvPr>
            <p:cNvSpPr txBox="1">
              <a:spLocks noChangeArrowheads="1"/>
            </p:cNvSpPr>
            <p:nvPr/>
          </p:nvSpPr>
          <p:spPr bwMode="auto">
            <a:xfrm>
              <a:off x="3318" y="2507"/>
              <a:ext cx="3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a:cs typeface="Arial" panose="020B0604020202020204" pitchFamily="34" charset="0"/>
                </a:rPr>
                <a:t>90</a:t>
              </a:r>
            </a:p>
          </p:txBody>
        </p:sp>
        <p:sp>
          <p:nvSpPr>
            <p:cNvPr id="23575" name="Rectangle 21">
              <a:extLst>
                <a:ext uri="{FF2B5EF4-FFF2-40B4-BE49-F238E27FC236}">
                  <a16:creationId xmlns:a16="http://schemas.microsoft.com/office/drawing/2014/main" id="{C9F6E609-0B1F-4D4B-B839-86AB19837968}"/>
                </a:ext>
              </a:extLst>
            </p:cNvPr>
            <p:cNvSpPr>
              <a:spLocks noChangeArrowheads="1"/>
            </p:cNvSpPr>
            <p:nvPr/>
          </p:nvSpPr>
          <p:spPr bwMode="auto">
            <a:xfrm>
              <a:off x="3590" y="2319"/>
              <a:ext cx="46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600" b="1">
                  <a:cs typeface="Arial" panose="020B0604020202020204" pitchFamily="34" charset="0"/>
                </a:rPr>
                <a:t>Th</a:t>
              </a:r>
            </a:p>
          </p:txBody>
        </p:sp>
      </p:grpSp>
      <p:grpSp>
        <p:nvGrpSpPr>
          <p:cNvPr id="4" name="Group 22">
            <a:extLst>
              <a:ext uri="{FF2B5EF4-FFF2-40B4-BE49-F238E27FC236}">
                <a16:creationId xmlns:a16="http://schemas.microsoft.com/office/drawing/2014/main" id="{003A6000-6575-48C2-BB8C-C4FE18E1BD35}"/>
              </a:ext>
            </a:extLst>
          </p:cNvPr>
          <p:cNvGrpSpPr>
            <a:grpSpLocks/>
          </p:cNvGrpSpPr>
          <p:nvPr/>
        </p:nvGrpSpPr>
        <p:grpSpPr bwMode="auto">
          <a:xfrm>
            <a:off x="6746875" y="3492500"/>
            <a:ext cx="1755775" cy="974725"/>
            <a:chOff x="4250" y="2200"/>
            <a:chExt cx="1106" cy="614"/>
          </a:xfrm>
        </p:grpSpPr>
        <p:sp>
          <p:nvSpPr>
            <p:cNvPr id="23569" name="Text Box 23">
              <a:extLst>
                <a:ext uri="{FF2B5EF4-FFF2-40B4-BE49-F238E27FC236}">
                  <a16:creationId xmlns:a16="http://schemas.microsoft.com/office/drawing/2014/main" id="{0102DE81-B236-4CB0-A782-95C794D9D34E}"/>
                </a:ext>
              </a:extLst>
            </p:cNvPr>
            <p:cNvSpPr txBox="1">
              <a:spLocks noChangeArrowheads="1"/>
            </p:cNvSpPr>
            <p:nvPr/>
          </p:nvSpPr>
          <p:spPr bwMode="auto">
            <a:xfrm>
              <a:off x="4717" y="2487"/>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a:cs typeface="Arial" panose="020B0604020202020204" pitchFamily="34" charset="0"/>
                </a:rPr>
                <a:t>2</a:t>
              </a:r>
            </a:p>
          </p:txBody>
        </p:sp>
        <p:sp>
          <p:nvSpPr>
            <p:cNvPr id="23570" name="Text Box 24">
              <a:extLst>
                <a:ext uri="{FF2B5EF4-FFF2-40B4-BE49-F238E27FC236}">
                  <a16:creationId xmlns:a16="http://schemas.microsoft.com/office/drawing/2014/main" id="{0F7011BD-460F-4B8A-8781-27B0CE6616AD}"/>
                </a:ext>
              </a:extLst>
            </p:cNvPr>
            <p:cNvSpPr txBox="1">
              <a:spLocks noChangeArrowheads="1"/>
            </p:cNvSpPr>
            <p:nvPr/>
          </p:nvSpPr>
          <p:spPr bwMode="auto">
            <a:xfrm>
              <a:off x="4719" y="2200"/>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a:cs typeface="Arial" panose="020B0604020202020204" pitchFamily="34" charset="0"/>
                </a:rPr>
                <a:t>4</a:t>
              </a:r>
            </a:p>
          </p:txBody>
        </p:sp>
        <p:sp>
          <p:nvSpPr>
            <p:cNvPr id="23571" name="Rectangle 25">
              <a:extLst>
                <a:ext uri="{FF2B5EF4-FFF2-40B4-BE49-F238E27FC236}">
                  <a16:creationId xmlns:a16="http://schemas.microsoft.com/office/drawing/2014/main" id="{36BCE1B9-DA43-4042-8C0C-8C73154BE616}"/>
                </a:ext>
              </a:extLst>
            </p:cNvPr>
            <p:cNvSpPr>
              <a:spLocks noChangeArrowheads="1"/>
            </p:cNvSpPr>
            <p:nvPr/>
          </p:nvSpPr>
          <p:spPr bwMode="auto">
            <a:xfrm>
              <a:off x="4250" y="2319"/>
              <a:ext cx="2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600" b="1">
                  <a:cs typeface="Arial" panose="020B0604020202020204" pitchFamily="34" charset="0"/>
                </a:rPr>
                <a:t>+</a:t>
              </a:r>
            </a:p>
          </p:txBody>
        </p:sp>
        <p:sp>
          <p:nvSpPr>
            <p:cNvPr id="23572" name="Rectangle 26">
              <a:extLst>
                <a:ext uri="{FF2B5EF4-FFF2-40B4-BE49-F238E27FC236}">
                  <a16:creationId xmlns:a16="http://schemas.microsoft.com/office/drawing/2014/main" id="{84F4FC1B-C937-40FD-A5F7-6A86A4D4AD01}"/>
                </a:ext>
              </a:extLst>
            </p:cNvPr>
            <p:cNvSpPr>
              <a:spLocks noChangeArrowheads="1"/>
            </p:cNvSpPr>
            <p:nvPr/>
          </p:nvSpPr>
          <p:spPr bwMode="auto">
            <a:xfrm>
              <a:off x="4868" y="2295"/>
              <a:ext cx="48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600" b="1">
                  <a:cs typeface="Arial" panose="020B0604020202020204" pitchFamily="34" charset="0"/>
                </a:rPr>
                <a:t>He</a:t>
              </a:r>
            </a:p>
          </p:txBody>
        </p:sp>
      </p:grpSp>
      <p:sp>
        <p:nvSpPr>
          <p:cNvPr id="225307" name="AutoShape 27">
            <a:extLst>
              <a:ext uri="{FF2B5EF4-FFF2-40B4-BE49-F238E27FC236}">
                <a16:creationId xmlns:a16="http://schemas.microsoft.com/office/drawing/2014/main" id="{8EA4551C-A518-46F8-9933-A4CE6B4945A7}"/>
              </a:ext>
            </a:extLst>
          </p:cNvPr>
          <p:cNvSpPr>
            <a:spLocks noChangeArrowheads="1"/>
          </p:cNvSpPr>
          <p:nvPr/>
        </p:nvSpPr>
        <p:spPr bwMode="auto">
          <a:xfrm>
            <a:off x="3986213" y="3844925"/>
            <a:ext cx="1125537" cy="304800"/>
          </a:xfrm>
          <a:prstGeom prst="rightArrow">
            <a:avLst>
              <a:gd name="adj1" fmla="val 50000"/>
              <a:gd name="adj2" fmla="val 92318"/>
            </a:avLst>
          </a:prstGeom>
          <a:solidFill>
            <a:srgbClr val="286DA6"/>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27" name="Picture 26">
            <a:extLst>
              <a:ext uri="{FF2B5EF4-FFF2-40B4-BE49-F238E27FC236}">
                <a16:creationId xmlns:a16="http://schemas.microsoft.com/office/drawing/2014/main" id="{BF0CF01B-C47C-475F-9FAA-33BA88F454E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8" name="Picture 27">
            <a:extLst>
              <a:ext uri="{FF2B5EF4-FFF2-40B4-BE49-F238E27FC236}">
                <a16:creationId xmlns:a16="http://schemas.microsoft.com/office/drawing/2014/main" id="{F9CAAB72-1AE2-41CF-8B76-6BB0354F499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225307"/>
                                        </p:tgtEl>
                                        <p:attrNameLst>
                                          <p:attrName>style.visibility</p:attrName>
                                        </p:attrNameLst>
                                      </p:cBhvr>
                                      <p:to>
                                        <p:strVal val="visible"/>
                                      </p:to>
                                    </p:set>
                                    <p:animEffect transition="in" filter="wipe(left)">
                                      <p:cBhvr>
                                        <p:cTn id="14" dur="500"/>
                                        <p:tgtEl>
                                          <p:spTgt spid="225307"/>
                                        </p:tgtEl>
                                      </p:cBhvr>
                                    </p:animEffect>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225292"/>
                                        </p:tgtEl>
                                        <p:attrNameLst>
                                          <p:attrName>style.visibility</p:attrName>
                                        </p:attrNameLst>
                                      </p:cBhvr>
                                      <p:to>
                                        <p:strVal val="visible"/>
                                      </p:to>
                                    </p:set>
                                    <p:animEffect transition="in" filter="wipe(left)">
                                      <p:cBhvr>
                                        <p:cTn id="24" dur="500"/>
                                        <p:tgtEl>
                                          <p:spTgt spid="225292"/>
                                        </p:tgtEl>
                                      </p:cBhvr>
                                    </p:animEffect>
                                  </p:childTnLst>
                                </p:cTn>
                              </p:par>
                            </p:childTnLst>
                          </p:cTn>
                        </p:par>
                        <p:par>
                          <p:cTn id="25" fill="hold" nodeType="afterGroup">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225291"/>
                                        </p:tgtEl>
                                        <p:attrNameLst>
                                          <p:attrName>style.visibility</p:attrName>
                                        </p:attrNameLst>
                                      </p:cBhvr>
                                      <p:to>
                                        <p:strVal val="visible"/>
                                      </p:to>
                                    </p:set>
                                  </p:childTnLst>
                                </p:cTn>
                              </p:par>
                            </p:childTnLst>
                          </p:cTn>
                        </p:par>
                        <p:par>
                          <p:cTn id="28" fill="hold" nodeType="afterGroup">
                            <p:stCondLst>
                              <p:cond delay="1000"/>
                            </p:stCondLst>
                            <p:childTnLst>
                              <p:par>
                                <p:cTn id="29" presetID="22" presetClass="entr" presetSubtype="8" fill="hold" nodeType="afterEffect">
                                  <p:stCondLst>
                                    <p:cond delay="0"/>
                                  </p:stCondLst>
                                  <p:childTnLst>
                                    <p:set>
                                      <p:cBhvr>
                                        <p:cTn id="30" dur="1" fill="hold">
                                          <p:stCondLst>
                                            <p:cond delay="0"/>
                                          </p:stCondLst>
                                        </p:cTn>
                                        <p:tgtEl>
                                          <p:spTgt spid="225293"/>
                                        </p:tgtEl>
                                        <p:attrNameLst>
                                          <p:attrName>style.visibility</p:attrName>
                                        </p:attrNameLst>
                                      </p:cBhvr>
                                      <p:to>
                                        <p:strVal val="visible"/>
                                      </p:to>
                                    </p:set>
                                    <p:animEffect transition="in" filter="wipe(left)">
                                      <p:cBhvr>
                                        <p:cTn id="31" dur="500"/>
                                        <p:tgtEl>
                                          <p:spTgt spid="225293"/>
                                        </p:tgtEl>
                                      </p:cBhvr>
                                    </p:animEffect>
                                  </p:childTnLst>
                                </p:cTn>
                              </p:par>
                            </p:childTnLst>
                          </p:cTn>
                        </p:par>
                        <p:par>
                          <p:cTn id="32" fill="hold" nodeType="afterGroup">
                            <p:stCondLst>
                              <p:cond delay="1500"/>
                            </p:stCondLst>
                            <p:childTnLst>
                              <p:par>
                                <p:cTn id="33" presetID="1" presetClass="entr" presetSubtype="0" fill="hold" grpId="0" nodeType="afterEffect">
                                  <p:stCondLst>
                                    <p:cond delay="0"/>
                                  </p:stCondLst>
                                  <p:childTnLst>
                                    <p:set>
                                      <p:cBhvr>
                                        <p:cTn id="34" dur="1" fill="hold">
                                          <p:stCondLst>
                                            <p:cond delay="0"/>
                                          </p:stCondLst>
                                        </p:cTn>
                                        <p:tgtEl>
                                          <p:spTgt spid="22529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57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579"/>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8" grpId="0" animBg="1"/>
      <p:bldP spid="23579" grpId="0"/>
      <p:bldP spid="225287" grpId="0"/>
      <p:bldP spid="225290" grpId="0"/>
      <p:bldP spid="225291" grpId="0"/>
      <p:bldP spid="22530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a:extLst>
              <a:ext uri="{FF2B5EF4-FFF2-40B4-BE49-F238E27FC236}">
                <a16:creationId xmlns:a16="http://schemas.microsoft.com/office/drawing/2014/main" id="{D2801F5C-DEEF-458C-9FDF-81EFE087C9D9}"/>
              </a:ext>
            </a:extLst>
          </p:cNvPr>
          <p:cNvGrpSpPr>
            <a:grpSpLocks/>
          </p:cNvGrpSpPr>
          <p:nvPr/>
        </p:nvGrpSpPr>
        <p:grpSpPr bwMode="auto">
          <a:xfrm>
            <a:off x="4038600" y="3789363"/>
            <a:ext cx="1493838" cy="979487"/>
            <a:chOff x="4250" y="2200"/>
            <a:chExt cx="941" cy="617"/>
          </a:xfrm>
        </p:grpSpPr>
        <p:sp>
          <p:nvSpPr>
            <p:cNvPr id="5" name="Text Box 23">
              <a:extLst>
                <a:ext uri="{FF2B5EF4-FFF2-40B4-BE49-F238E27FC236}">
                  <a16:creationId xmlns:a16="http://schemas.microsoft.com/office/drawing/2014/main" id="{FDC5CD3F-FB99-42FA-A433-FC636A25C909}"/>
                </a:ext>
              </a:extLst>
            </p:cNvPr>
            <p:cNvSpPr txBox="1">
              <a:spLocks noChangeArrowheads="1"/>
            </p:cNvSpPr>
            <p:nvPr/>
          </p:nvSpPr>
          <p:spPr bwMode="auto">
            <a:xfrm>
              <a:off x="4653" y="2487"/>
              <a:ext cx="36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dirty="0">
                  <a:cs typeface="Arial" panose="020B0604020202020204" pitchFamily="34" charset="0"/>
                </a:rPr>
                <a:t>–1</a:t>
              </a:r>
            </a:p>
          </p:txBody>
        </p:sp>
        <p:sp>
          <p:nvSpPr>
            <p:cNvPr id="24601" name="Text Box 24">
              <a:extLst>
                <a:ext uri="{FF2B5EF4-FFF2-40B4-BE49-F238E27FC236}">
                  <a16:creationId xmlns:a16="http://schemas.microsoft.com/office/drawing/2014/main" id="{099B3FF6-8C6D-4A30-B310-A32DAA495D76}"/>
                </a:ext>
              </a:extLst>
            </p:cNvPr>
            <p:cNvSpPr txBox="1">
              <a:spLocks noChangeArrowheads="1"/>
            </p:cNvSpPr>
            <p:nvPr/>
          </p:nvSpPr>
          <p:spPr bwMode="auto">
            <a:xfrm>
              <a:off x="4719" y="2200"/>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a:cs typeface="Arial" panose="020B0604020202020204" pitchFamily="34" charset="0"/>
                </a:rPr>
                <a:t>0</a:t>
              </a:r>
            </a:p>
          </p:txBody>
        </p:sp>
        <p:sp>
          <p:nvSpPr>
            <p:cNvPr id="24602" name="Rectangle 25">
              <a:extLst>
                <a:ext uri="{FF2B5EF4-FFF2-40B4-BE49-F238E27FC236}">
                  <a16:creationId xmlns:a16="http://schemas.microsoft.com/office/drawing/2014/main" id="{C251EFD0-24DD-4E08-8F86-A9D9FDA2991F}"/>
                </a:ext>
              </a:extLst>
            </p:cNvPr>
            <p:cNvSpPr>
              <a:spLocks noChangeArrowheads="1"/>
            </p:cNvSpPr>
            <p:nvPr/>
          </p:nvSpPr>
          <p:spPr bwMode="auto">
            <a:xfrm>
              <a:off x="4250" y="2319"/>
              <a:ext cx="2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600" b="1">
                  <a:cs typeface="Arial" panose="020B0604020202020204" pitchFamily="34" charset="0"/>
                </a:rPr>
                <a:t>+</a:t>
              </a:r>
            </a:p>
          </p:txBody>
        </p:sp>
        <p:sp>
          <p:nvSpPr>
            <p:cNvPr id="24603" name="Rectangle 26">
              <a:extLst>
                <a:ext uri="{FF2B5EF4-FFF2-40B4-BE49-F238E27FC236}">
                  <a16:creationId xmlns:a16="http://schemas.microsoft.com/office/drawing/2014/main" id="{E9341F6B-1181-4872-93A5-A088F6FEC524}"/>
                </a:ext>
              </a:extLst>
            </p:cNvPr>
            <p:cNvSpPr>
              <a:spLocks noChangeArrowheads="1"/>
            </p:cNvSpPr>
            <p:nvPr/>
          </p:nvSpPr>
          <p:spPr bwMode="auto">
            <a:xfrm>
              <a:off x="4913" y="2295"/>
              <a:ext cx="27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600" b="1">
                  <a:cs typeface="Arial" panose="020B0604020202020204" pitchFamily="34" charset="0"/>
                </a:rPr>
                <a:t>e</a:t>
              </a:r>
            </a:p>
          </p:txBody>
        </p:sp>
      </p:grpSp>
      <p:sp>
        <p:nvSpPr>
          <p:cNvPr id="24599" name="AutoShape 26">
            <a:extLst>
              <a:ext uri="{FF2B5EF4-FFF2-40B4-BE49-F238E27FC236}">
                <a16:creationId xmlns:a16="http://schemas.microsoft.com/office/drawing/2014/main" id="{FDA0991E-2780-401E-9A2F-AF663268B2C5}"/>
              </a:ext>
            </a:extLst>
          </p:cNvPr>
          <p:cNvSpPr>
            <a:spLocks noChangeArrowheads="1"/>
          </p:cNvSpPr>
          <p:nvPr/>
        </p:nvSpPr>
        <p:spPr bwMode="auto">
          <a:xfrm>
            <a:off x="1116013" y="5716588"/>
            <a:ext cx="6913562" cy="866775"/>
          </a:xfrm>
          <a:prstGeom prst="roundRect">
            <a:avLst>
              <a:gd name="adj" fmla="val 0"/>
            </a:avLst>
          </a:prstGeom>
          <a:solidFill>
            <a:srgbClr val="286DA6"/>
          </a:solidFill>
          <a:ln w="38100" algn="ctr">
            <a:solidFill>
              <a:srgbClr val="286DA6"/>
            </a:solidFill>
            <a:round/>
            <a:headEnd/>
            <a:tailEnd/>
          </a:ln>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4600" name="Text Box 7">
            <a:extLst>
              <a:ext uri="{FF2B5EF4-FFF2-40B4-BE49-F238E27FC236}">
                <a16:creationId xmlns:a16="http://schemas.microsoft.com/office/drawing/2014/main" id="{ADC29FBD-52DA-49FA-AF45-A85CABBA048F}"/>
              </a:ext>
            </a:extLst>
          </p:cNvPr>
          <p:cNvSpPr txBox="1">
            <a:spLocks noChangeArrowheads="1"/>
          </p:cNvSpPr>
          <p:nvPr/>
        </p:nvSpPr>
        <p:spPr bwMode="auto">
          <a:xfrm>
            <a:off x="1241425" y="5738813"/>
            <a:ext cx="6661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pPr algn="ctr"/>
            <a:r>
              <a:rPr lang="en-GB" altLang="en-US">
                <a:solidFill>
                  <a:schemeClr val="bg1"/>
                </a:solidFill>
              </a:rPr>
              <a:t>The decayed atom has gained a proton </a:t>
            </a:r>
            <a:br>
              <a:rPr lang="en-GB" altLang="en-US">
                <a:solidFill>
                  <a:schemeClr val="bg1"/>
                </a:solidFill>
              </a:rPr>
            </a:br>
            <a:r>
              <a:rPr lang="en-GB" altLang="en-US">
                <a:solidFill>
                  <a:schemeClr val="bg1"/>
                </a:solidFill>
              </a:rPr>
              <a:t>and so has changed into a </a:t>
            </a:r>
            <a:r>
              <a:rPr lang="en-GB" altLang="en-US" b="1">
                <a:solidFill>
                  <a:schemeClr val="bg1"/>
                </a:solidFill>
              </a:rPr>
              <a:t>new element</a:t>
            </a:r>
            <a:r>
              <a:rPr lang="en-GB" altLang="en-US">
                <a:solidFill>
                  <a:schemeClr val="bg1"/>
                </a:solidFill>
              </a:rPr>
              <a:t>.</a:t>
            </a:r>
          </a:p>
        </p:txBody>
      </p:sp>
      <p:sp>
        <p:nvSpPr>
          <p:cNvPr id="24581" name="Rectangle 2">
            <a:extLst>
              <a:ext uri="{FF2B5EF4-FFF2-40B4-BE49-F238E27FC236}">
                <a16:creationId xmlns:a16="http://schemas.microsoft.com/office/drawing/2014/main" id="{966A10A3-2360-4A92-B398-66DDDF4639EC}"/>
              </a:ext>
            </a:extLst>
          </p:cNvPr>
          <p:cNvSpPr>
            <a:spLocks noGrp="1" noChangeArrowheads="1"/>
          </p:cNvSpPr>
          <p:nvPr>
            <p:ph type="title"/>
          </p:nvPr>
        </p:nvSpPr>
        <p:spPr/>
        <p:txBody>
          <a:bodyPr/>
          <a:lstStyle/>
          <a:p>
            <a:r>
              <a:rPr lang="en-GB" altLang="en-US"/>
              <a:t>Beta decay equations</a:t>
            </a:r>
          </a:p>
        </p:txBody>
      </p:sp>
      <p:sp>
        <p:nvSpPr>
          <p:cNvPr id="24583" name="Text Box 5">
            <a:extLst>
              <a:ext uri="{FF2B5EF4-FFF2-40B4-BE49-F238E27FC236}">
                <a16:creationId xmlns:a16="http://schemas.microsoft.com/office/drawing/2014/main" id="{A22FFB47-17E8-4984-B57A-C7EE2B91EADE}"/>
              </a:ext>
            </a:extLst>
          </p:cNvPr>
          <p:cNvSpPr txBox="1">
            <a:spLocks noChangeArrowheads="1"/>
          </p:cNvSpPr>
          <p:nvPr/>
        </p:nvSpPr>
        <p:spPr bwMode="auto">
          <a:xfrm>
            <a:off x="352425" y="773113"/>
            <a:ext cx="83513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r>
              <a:rPr lang="en-GB" altLang="en-US" dirty="0"/>
              <a:t>A </a:t>
            </a:r>
            <a:r>
              <a:rPr lang="en-GB" altLang="en-US" b="1" dirty="0">
                <a:solidFill>
                  <a:srgbClr val="286DA6"/>
                </a:solidFill>
              </a:rPr>
              <a:t>beta particle</a:t>
            </a:r>
            <a:r>
              <a:rPr lang="en-GB" altLang="en-US" dirty="0"/>
              <a:t> consists of a high energy electron, which is emitted by the nucleus of the decaying atom.</a:t>
            </a:r>
          </a:p>
        </p:txBody>
      </p:sp>
      <p:sp>
        <p:nvSpPr>
          <p:cNvPr id="172038" name="Text Box 6">
            <a:extLst>
              <a:ext uri="{FF2B5EF4-FFF2-40B4-BE49-F238E27FC236}">
                <a16:creationId xmlns:a16="http://schemas.microsoft.com/office/drawing/2014/main" id="{E4A714F0-38F6-4D1E-923D-2C390913BFCB}"/>
              </a:ext>
            </a:extLst>
          </p:cNvPr>
          <p:cNvSpPr txBox="1">
            <a:spLocks noChangeArrowheads="1"/>
          </p:cNvSpPr>
          <p:nvPr/>
        </p:nvSpPr>
        <p:spPr bwMode="auto">
          <a:xfrm>
            <a:off x="352425" y="1719263"/>
            <a:ext cx="85804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r>
              <a:rPr lang="en-GB" altLang="en-US"/>
              <a:t>When an atom’s nucleus decays and releases a beta particle, a neutron turns into a proton, which stays in the nucleus, </a:t>
            </a:r>
            <a:br>
              <a:rPr lang="en-GB" altLang="en-US"/>
            </a:br>
            <a:r>
              <a:rPr lang="en-GB" altLang="en-US"/>
              <a:t>and a high energy electron, which is emitted. </a:t>
            </a:r>
          </a:p>
        </p:txBody>
      </p:sp>
      <p:sp>
        <p:nvSpPr>
          <p:cNvPr id="172040" name="Text Box 8">
            <a:extLst>
              <a:ext uri="{FF2B5EF4-FFF2-40B4-BE49-F238E27FC236}">
                <a16:creationId xmlns:a16="http://schemas.microsoft.com/office/drawing/2014/main" id="{AF4EBFD1-1B5B-434B-8E3C-EB194F1399A2}"/>
              </a:ext>
            </a:extLst>
          </p:cNvPr>
          <p:cNvSpPr txBox="1">
            <a:spLocks noChangeArrowheads="1"/>
          </p:cNvSpPr>
          <p:nvPr/>
        </p:nvSpPr>
        <p:spPr bwMode="auto">
          <a:xfrm>
            <a:off x="1422400" y="5186363"/>
            <a:ext cx="56070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nSpc>
                <a:spcPct val="85000"/>
              </a:lnSpc>
            </a:pPr>
            <a:r>
              <a:rPr lang="en-GB" altLang="en-US" b="1">
                <a:solidFill>
                  <a:srgbClr val="286DA6"/>
                </a:solidFill>
              </a:rPr>
              <a:t>atomic number increases by 1</a:t>
            </a:r>
          </a:p>
        </p:txBody>
      </p:sp>
      <p:sp>
        <p:nvSpPr>
          <p:cNvPr id="172041" name="Text Box 9">
            <a:extLst>
              <a:ext uri="{FF2B5EF4-FFF2-40B4-BE49-F238E27FC236}">
                <a16:creationId xmlns:a16="http://schemas.microsoft.com/office/drawing/2014/main" id="{7141F6A6-F28D-428C-8592-A3637D09F209}"/>
              </a:ext>
            </a:extLst>
          </p:cNvPr>
          <p:cNvSpPr txBox="1">
            <a:spLocks noChangeArrowheads="1"/>
          </p:cNvSpPr>
          <p:nvPr/>
        </p:nvSpPr>
        <p:spPr bwMode="auto">
          <a:xfrm>
            <a:off x="1422400" y="3014663"/>
            <a:ext cx="53371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nSpc>
                <a:spcPct val="85000"/>
              </a:lnSpc>
            </a:pPr>
            <a:r>
              <a:rPr lang="en-GB" altLang="en-US" b="1">
                <a:solidFill>
                  <a:srgbClr val="286DA6"/>
                </a:solidFill>
              </a:rPr>
              <a:t>mass number remains the same</a:t>
            </a:r>
          </a:p>
        </p:txBody>
      </p:sp>
      <p:pic>
        <p:nvPicPr>
          <p:cNvPr id="172042" name="Picture 10" descr="bendy_arrow_down">
            <a:extLst>
              <a:ext uri="{FF2B5EF4-FFF2-40B4-BE49-F238E27FC236}">
                <a16:creationId xmlns:a16="http://schemas.microsoft.com/office/drawing/2014/main" id="{D2779F5E-E33D-4453-9205-4A2BF82A4B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5" y="3290888"/>
            <a:ext cx="225425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43" name="Picture 11" descr="bendy_arrow_up">
            <a:extLst>
              <a:ext uri="{FF2B5EF4-FFF2-40B4-BE49-F238E27FC236}">
                <a16:creationId xmlns:a16="http://schemas.microsoft.com/office/drawing/2014/main" id="{5CA79FC9-2700-4C94-B9DD-A975E1FEA9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425" y="4527550"/>
            <a:ext cx="225425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3">
            <a:extLst>
              <a:ext uri="{FF2B5EF4-FFF2-40B4-BE49-F238E27FC236}">
                <a16:creationId xmlns:a16="http://schemas.microsoft.com/office/drawing/2014/main" id="{7372F17F-902F-45EB-8FDC-C5EBB7D022A7}"/>
              </a:ext>
            </a:extLst>
          </p:cNvPr>
          <p:cNvGrpSpPr>
            <a:grpSpLocks/>
          </p:cNvGrpSpPr>
          <p:nvPr/>
        </p:nvGrpSpPr>
        <p:grpSpPr bwMode="auto">
          <a:xfrm>
            <a:off x="341313" y="3803650"/>
            <a:ext cx="884237" cy="950913"/>
            <a:chOff x="215" y="2396"/>
            <a:chExt cx="557" cy="599"/>
          </a:xfrm>
        </p:grpSpPr>
        <p:sp>
          <p:nvSpPr>
            <p:cNvPr id="24597" name="Text Box 13">
              <a:extLst>
                <a:ext uri="{FF2B5EF4-FFF2-40B4-BE49-F238E27FC236}">
                  <a16:creationId xmlns:a16="http://schemas.microsoft.com/office/drawing/2014/main" id="{D065938D-FC3E-4911-B2FA-7CDA13F116B8}"/>
                </a:ext>
              </a:extLst>
            </p:cNvPr>
            <p:cNvSpPr txBox="1">
              <a:spLocks noChangeArrowheads="1"/>
            </p:cNvSpPr>
            <p:nvPr/>
          </p:nvSpPr>
          <p:spPr bwMode="auto">
            <a:xfrm>
              <a:off x="215" y="2396"/>
              <a:ext cx="3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t>14</a:t>
              </a:r>
            </a:p>
          </p:txBody>
        </p:sp>
        <p:sp>
          <p:nvSpPr>
            <p:cNvPr id="24598" name="Text Box 14">
              <a:extLst>
                <a:ext uri="{FF2B5EF4-FFF2-40B4-BE49-F238E27FC236}">
                  <a16:creationId xmlns:a16="http://schemas.microsoft.com/office/drawing/2014/main" id="{38DD08FA-531F-4D3B-A198-61E4C3F756D9}"/>
                </a:ext>
              </a:extLst>
            </p:cNvPr>
            <p:cNvSpPr txBox="1">
              <a:spLocks noChangeArrowheads="1"/>
            </p:cNvSpPr>
            <p:nvPr/>
          </p:nvSpPr>
          <p:spPr bwMode="auto">
            <a:xfrm>
              <a:off x="340" y="2668"/>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t>6</a:t>
              </a:r>
            </a:p>
          </p:txBody>
        </p:sp>
        <p:sp>
          <p:nvSpPr>
            <p:cNvPr id="6" name="Rectangle 18">
              <a:extLst>
                <a:ext uri="{FF2B5EF4-FFF2-40B4-BE49-F238E27FC236}">
                  <a16:creationId xmlns:a16="http://schemas.microsoft.com/office/drawing/2014/main" id="{1BFFB890-1AE9-40D6-8101-A897CD846E95}"/>
                </a:ext>
              </a:extLst>
            </p:cNvPr>
            <p:cNvSpPr>
              <a:spLocks noChangeArrowheads="1"/>
            </p:cNvSpPr>
            <p:nvPr/>
          </p:nvSpPr>
          <p:spPr bwMode="auto">
            <a:xfrm>
              <a:off x="448" y="2508"/>
              <a:ext cx="3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3600" b="1"/>
                <a:t>C</a:t>
              </a:r>
            </a:p>
          </p:txBody>
        </p:sp>
      </p:grpSp>
      <p:grpSp>
        <p:nvGrpSpPr>
          <p:cNvPr id="4" name="Group 34">
            <a:extLst>
              <a:ext uri="{FF2B5EF4-FFF2-40B4-BE49-F238E27FC236}">
                <a16:creationId xmlns:a16="http://schemas.microsoft.com/office/drawing/2014/main" id="{2C473C86-E211-4D0B-9EB8-296CA243B17E}"/>
              </a:ext>
            </a:extLst>
          </p:cNvPr>
          <p:cNvGrpSpPr>
            <a:grpSpLocks/>
          </p:cNvGrpSpPr>
          <p:nvPr/>
        </p:nvGrpSpPr>
        <p:grpSpPr bwMode="auto">
          <a:xfrm>
            <a:off x="2644775" y="3806825"/>
            <a:ext cx="942975" cy="947738"/>
            <a:chOff x="1666" y="2398"/>
            <a:chExt cx="594" cy="597"/>
          </a:xfrm>
        </p:grpSpPr>
        <p:sp>
          <p:nvSpPr>
            <p:cNvPr id="24594" name="Text Box 15">
              <a:extLst>
                <a:ext uri="{FF2B5EF4-FFF2-40B4-BE49-F238E27FC236}">
                  <a16:creationId xmlns:a16="http://schemas.microsoft.com/office/drawing/2014/main" id="{53D79538-7CB1-4EB4-B297-FCCD30FB49A6}"/>
                </a:ext>
              </a:extLst>
            </p:cNvPr>
            <p:cNvSpPr txBox="1">
              <a:spLocks noChangeArrowheads="1"/>
            </p:cNvSpPr>
            <p:nvPr/>
          </p:nvSpPr>
          <p:spPr bwMode="auto">
            <a:xfrm>
              <a:off x="1666" y="2398"/>
              <a:ext cx="3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t>14</a:t>
              </a:r>
            </a:p>
          </p:txBody>
        </p:sp>
        <p:sp>
          <p:nvSpPr>
            <p:cNvPr id="24595" name="Text Box 16">
              <a:extLst>
                <a:ext uri="{FF2B5EF4-FFF2-40B4-BE49-F238E27FC236}">
                  <a16:creationId xmlns:a16="http://schemas.microsoft.com/office/drawing/2014/main" id="{7CE56D27-3916-43F7-9A74-6C75ABFF1294}"/>
                </a:ext>
              </a:extLst>
            </p:cNvPr>
            <p:cNvSpPr txBox="1">
              <a:spLocks noChangeArrowheads="1"/>
            </p:cNvSpPr>
            <p:nvPr/>
          </p:nvSpPr>
          <p:spPr bwMode="auto">
            <a:xfrm>
              <a:off x="1791" y="2668"/>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t>7</a:t>
              </a:r>
            </a:p>
          </p:txBody>
        </p:sp>
        <p:sp>
          <p:nvSpPr>
            <p:cNvPr id="24596" name="Rectangle 19">
              <a:extLst>
                <a:ext uri="{FF2B5EF4-FFF2-40B4-BE49-F238E27FC236}">
                  <a16:creationId xmlns:a16="http://schemas.microsoft.com/office/drawing/2014/main" id="{63F98060-F9AD-44BB-86E4-B23B2C73A6E2}"/>
                </a:ext>
              </a:extLst>
            </p:cNvPr>
            <p:cNvSpPr>
              <a:spLocks noChangeArrowheads="1"/>
            </p:cNvSpPr>
            <p:nvPr/>
          </p:nvSpPr>
          <p:spPr bwMode="auto">
            <a:xfrm>
              <a:off x="1936" y="2508"/>
              <a:ext cx="3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3600" b="1"/>
                <a:t>N</a:t>
              </a:r>
            </a:p>
          </p:txBody>
        </p:sp>
      </p:grpSp>
      <p:sp>
        <p:nvSpPr>
          <p:cNvPr id="24591" name="Oval 28">
            <a:extLst>
              <a:ext uri="{FF2B5EF4-FFF2-40B4-BE49-F238E27FC236}">
                <a16:creationId xmlns:a16="http://schemas.microsoft.com/office/drawing/2014/main" id="{6A661CEA-4B5D-4D5E-9108-BF42949BDF2C}"/>
              </a:ext>
            </a:extLst>
          </p:cNvPr>
          <p:cNvSpPr>
            <a:spLocks noChangeArrowheads="1"/>
          </p:cNvSpPr>
          <p:nvPr/>
        </p:nvSpPr>
        <p:spPr bwMode="auto">
          <a:xfrm>
            <a:off x="6821488" y="3878263"/>
            <a:ext cx="900112" cy="900112"/>
          </a:xfrm>
          <a:prstGeom prst="ellipse">
            <a:avLst/>
          </a:prstGeom>
          <a:solidFill>
            <a:srgbClr val="6699CC"/>
          </a:solidFill>
          <a:ln w="25400" algn="ctr">
            <a:solidFill>
              <a:schemeClr val="tx1"/>
            </a:solidFill>
            <a:round/>
            <a:headEnd/>
            <a:tailEnd/>
          </a:ln>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72064" name="AutoShape 32">
            <a:extLst>
              <a:ext uri="{FF2B5EF4-FFF2-40B4-BE49-F238E27FC236}">
                <a16:creationId xmlns:a16="http://schemas.microsoft.com/office/drawing/2014/main" id="{16255E6C-713C-495E-ABEA-260133B716C8}"/>
              </a:ext>
            </a:extLst>
          </p:cNvPr>
          <p:cNvSpPr>
            <a:spLocks noChangeArrowheads="1"/>
          </p:cNvSpPr>
          <p:nvPr/>
        </p:nvSpPr>
        <p:spPr bwMode="auto">
          <a:xfrm>
            <a:off x="1376363" y="4103688"/>
            <a:ext cx="1219200" cy="330200"/>
          </a:xfrm>
          <a:prstGeom prst="rightArrow">
            <a:avLst>
              <a:gd name="adj1" fmla="val 50000"/>
              <a:gd name="adj2" fmla="val 92308"/>
            </a:avLst>
          </a:prstGeom>
          <a:solidFill>
            <a:srgbClr val="286DA6"/>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28" name="Picture 27">
            <a:extLst>
              <a:ext uri="{FF2B5EF4-FFF2-40B4-BE49-F238E27FC236}">
                <a16:creationId xmlns:a16="http://schemas.microsoft.com/office/drawing/2014/main" id="{FC627F90-A2F8-48F2-8EF9-47C0608448C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9" name="Picture 9" descr="notes_icon">
            <a:extLst>
              <a:ext uri="{FF2B5EF4-FFF2-40B4-BE49-F238E27FC236}">
                <a16:creationId xmlns:a16="http://schemas.microsoft.com/office/drawing/2014/main" id="{50D2F536-FD4A-483C-8E1B-6FEAAB6ED089}"/>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30" name="Picture 9">
            <a:extLst>
              <a:ext uri="{FF2B5EF4-FFF2-40B4-BE49-F238E27FC236}">
                <a16:creationId xmlns:a16="http://schemas.microsoft.com/office/drawing/2014/main" id="{A6D95C18-A86E-4130-8C9B-7BA9CB46F34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172064"/>
                                        </p:tgtEl>
                                        <p:attrNameLst>
                                          <p:attrName>style.visibility</p:attrName>
                                        </p:attrNameLst>
                                      </p:cBhvr>
                                      <p:to>
                                        <p:strVal val="visible"/>
                                      </p:to>
                                    </p:set>
                                    <p:animEffect transition="in" filter="wipe(left)">
                                      <p:cBhvr>
                                        <p:cTn id="14" dur="500"/>
                                        <p:tgtEl>
                                          <p:spTgt spid="172064"/>
                                        </p:tgtEl>
                                      </p:cBhvr>
                                    </p:animEffect>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nodeType="afterGroup">
                            <p:stCondLst>
                              <p:cond delay="500"/>
                            </p:stCondLst>
                            <p:childTnLst>
                              <p:par>
                                <p:cTn id="19" presetID="22" presetClass="entr" presetSubtype="8" fill="hold" nodeType="afterEffect">
                                  <p:stCondLst>
                                    <p:cond delay="0"/>
                                  </p:stCondLst>
                                  <p:childTnLst>
                                    <p:set>
                                      <p:cBhvr>
                                        <p:cTn id="20" dur="1" fill="hold">
                                          <p:stCondLst>
                                            <p:cond delay="0"/>
                                          </p:stCondLst>
                                        </p:cTn>
                                        <p:tgtEl>
                                          <p:spTgt spid="172042"/>
                                        </p:tgtEl>
                                        <p:attrNameLst>
                                          <p:attrName>style.visibility</p:attrName>
                                        </p:attrNameLst>
                                      </p:cBhvr>
                                      <p:to>
                                        <p:strVal val="visible"/>
                                      </p:to>
                                    </p:set>
                                    <p:animEffect transition="in" filter="wipe(left)">
                                      <p:cBhvr>
                                        <p:cTn id="21" dur="500"/>
                                        <p:tgtEl>
                                          <p:spTgt spid="172042"/>
                                        </p:tgtEl>
                                      </p:cBhvr>
                                    </p:animEffect>
                                  </p:childTnLst>
                                </p:cTn>
                              </p:par>
                            </p:childTnLst>
                          </p:cTn>
                        </p:par>
                        <p:par>
                          <p:cTn id="22" fill="hold" nodeType="afterGroup">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172041"/>
                                        </p:tgtEl>
                                        <p:attrNameLst>
                                          <p:attrName>style.visibility</p:attrName>
                                        </p:attrNameLst>
                                      </p:cBhvr>
                                      <p:to>
                                        <p:strVal val="visible"/>
                                      </p:to>
                                    </p:set>
                                  </p:childTnLst>
                                </p:cTn>
                              </p:par>
                            </p:childTnLst>
                          </p:cTn>
                        </p:par>
                        <p:par>
                          <p:cTn id="25" fill="hold" nodeType="afterGroup">
                            <p:stCondLst>
                              <p:cond delay="1000"/>
                            </p:stCondLst>
                            <p:childTnLst>
                              <p:par>
                                <p:cTn id="26" presetID="22" presetClass="entr" presetSubtype="8" fill="hold" nodeType="afterEffect">
                                  <p:stCondLst>
                                    <p:cond delay="0"/>
                                  </p:stCondLst>
                                  <p:childTnLst>
                                    <p:set>
                                      <p:cBhvr>
                                        <p:cTn id="27" dur="1" fill="hold">
                                          <p:stCondLst>
                                            <p:cond delay="0"/>
                                          </p:stCondLst>
                                        </p:cTn>
                                        <p:tgtEl>
                                          <p:spTgt spid="172043"/>
                                        </p:tgtEl>
                                        <p:attrNameLst>
                                          <p:attrName>style.visibility</p:attrName>
                                        </p:attrNameLst>
                                      </p:cBhvr>
                                      <p:to>
                                        <p:strVal val="visible"/>
                                      </p:to>
                                    </p:set>
                                    <p:animEffect transition="in" filter="wipe(left)">
                                      <p:cBhvr>
                                        <p:cTn id="28" dur="500"/>
                                        <p:tgtEl>
                                          <p:spTgt spid="172043"/>
                                        </p:tgtEl>
                                      </p:cBhvr>
                                    </p:animEffect>
                                  </p:childTnLst>
                                </p:cTn>
                              </p:par>
                            </p:childTnLst>
                          </p:cTn>
                        </p:par>
                        <p:par>
                          <p:cTn id="29" fill="hold" nodeType="afterGroup">
                            <p:stCondLst>
                              <p:cond delay="1500"/>
                            </p:stCondLst>
                            <p:childTnLst>
                              <p:par>
                                <p:cTn id="30" presetID="1" presetClass="entr" presetSubtype="0" fill="hold" grpId="0" nodeType="afterEffect">
                                  <p:stCondLst>
                                    <p:cond delay="0"/>
                                  </p:stCondLst>
                                  <p:childTnLst>
                                    <p:set>
                                      <p:cBhvr>
                                        <p:cTn id="31" dur="1" fill="hold">
                                          <p:stCondLst>
                                            <p:cond delay="0"/>
                                          </p:stCondLst>
                                        </p:cTn>
                                        <p:tgtEl>
                                          <p:spTgt spid="172040"/>
                                        </p:tgtEl>
                                        <p:attrNameLst>
                                          <p:attrName>style.visibility</p:attrName>
                                        </p:attrNameLst>
                                      </p:cBhvr>
                                      <p:to>
                                        <p:strVal val="visible"/>
                                      </p:to>
                                    </p:set>
                                  </p:childTnLst>
                                </p:cTn>
                              </p:par>
                            </p:childTnLst>
                          </p:cTn>
                        </p:par>
                        <p:par>
                          <p:cTn id="32" fill="hold" nodeType="afterGroup">
                            <p:stCondLst>
                              <p:cond delay="1500"/>
                            </p:stCondLst>
                            <p:childTnLst>
                              <p:par>
                                <p:cTn id="33" presetID="1"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9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600"/>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9" grpId="0" animBg="1"/>
      <p:bldP spid="24600" grpId="0"/>
      <p:bldP spid="172038" grpId="0"/>
      <p:bldP spid="172040" grpId="0"/>
      <p:bldP spid="172041" grpId="0"/>
      <p:bldP spid="1720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7B7049F-72C7-4B11-A326-80B89F154A77}"/>
              </a:ext>
            </a:extLst>
          </p:cNvPr>
          <p:cNvSpPr>
            <a:spLocks noGrp="1" noChangeArrowheads="1"/>
          </p:cNvSpPr>
          <p:nvPr>
            <p:ph type="title"/>
          </p:nvPr>
        </p:nvSpPr>
        <p:spPr/>
        <p:txBody>
          <a:bodyPr/>
          <a:lstStyle/>
          <a:p>
            <a:r>
              <a:rPr lang="en-GB" altLang="en-US"/>
              <a:t>Gamma decay equations</a:t>
            </a:r>
          </a:p>
        </p:txBody>
      </p:sp>
      <p:sp>
        <p:nvSpPr>
          <p:cNvPr id="25604" name="Text Box 4">
            <a:extLst>
              <a:ext uri="{FF2B5EF4-FFF2-40B4-BE49-F238E27FC236}">
                <a16:creationId xmlns:a16="http://schemas.microsoft.com/office/drawing/2014/main" id="{65510C81-1946-4FB4-A6AE-A31F54A5565C}"/>
              </a:ext>
            </a:extLst>
          </p:cNvPr>
          <p:cNvSpPr txBox="1">
            <a:spLocks noChangeArrowheads="1"/>
          </p:cNvSpPr>
          <p:nvPr/>
        </p:nvSpPr>
        <p:spPr bwMode="auto">
          <a:xfrm>
            <a:off x="352425" y="773113"/>
            <a:ext cx="8461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pPr>
              <a:spcBef>
                <a:spcPct val="50000"/>
              </a:spcBef>
            </a:pPr>
            <a:r>
              <a:rPr lang="en-GB" altLang="en-US" b="1">
                <a:solidFill>
                  <a:srgbClr val="286DA6"/>
                </a:solidFill>
                <a:cs typeface="Arial" panose="020B0604020202020204" pitchFamily="34" charset="0"/>
              </a:rPr>
              <a:t>Gamma radiation</a:t>
            </a:r>
            <a:r>
              <a:rPr lang="en-GB" altLang="en-US">
                <a:cs typeface="Arial" panose="020B0604020202020204" pitchFamily="34" charset="0"/>
              </a:rPr>
              <a:t> is a form of </a:t>
            </a:r>
            <a:r>
              <a:rPr lang="en-GB" altLang="en-US" b="1">
                <a:solidFill>
                  <a:srgbClr val="286DA6"/>
                </a:solidFill>
                <a:cs typeface="Arial" panose="020B0604020202020204" pitchFamily="34" charset="0"/>
              </a:rPr>
              <a:t>electromagnetic radiation</a:t>
            </a:r>
            <a:r>
              <a:rPr lang="en-GB" altLang="en-US">
                <a:cs typeface="Arial" panose="020B0604020202020204" pitchFamily="34" charset="0"/>
              </a:rPr>
              <a:t>, </a:t>
            </a:r>
            <a:r>
              <a:rPr lang="en-GB" altLang="en-US" b="1">
                <a:cs typeface="Arial" panose="020B0604020202020204" pitchFamily="34" charset="0"/>
              </a:rPr>
              <a:t>not </a:t>
            </a:r>
            <a:r>
              <a:rPr lang="en-GB" altLang="en-US">
                <a:cs typeface="Arial" panose="020B0604020202020204" pitchFamily="34" charset="0"/>
              </a:rPr>
              <a:t>a type of particle. </a:t>
            </a:r>
          </a:p>
        </p:txBody>
      </p:sp>
      <p:sp>
        <p:nvSpPr>
          <p:cNvPr id="229381" name="Text Box 5">
            <a:extLst>
              <a:ext uri="{FF2B5EF4-FFF2-40B4-BE49-F238E27FC236}">
                <a16:creationId xmlns:a16="http://schemas.microsoft.com/office/drawing/2014/main" id="{72F0ED5B-74E9-4CED-A60B-FBD73A3D89C6}"/>
              </a:ext>
            </a:extLst>
          </p:cNvPr>
          <p:cNvSpPr txBox="1">
            <a:spLocks noChangeArrowheads="1"/>
          </p:cNvSpPr>
          <p:nvPr/>
        </p:nvSpPr>
        <p:spPr bwMode="auto">
          <a:xfrm>
            <a:off x="352425" y="1638300"/>
            <a:ext cx="85804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pPr>
              <a:spcBef>
                <a:spcPct val="50000"/>
              </a:spcBef>
            </a:pPr>
            <a:r>
              <a:rPr lang="en-GB" altLang="en-US">
                <a:cs typeface="Arial" panose="020B0604020202020204" pitchFamily="34" charset="0"/>
              </a:rPr>
              <a:t>When an atom’s nucleus decays and emits gamma radiation, there is no change to the make-up of the nucleus and so a new element is </a:t>
            </a:r>
            <a:r>
              <a:rPr lang="en-GB" altLang="en-US" b="1">
                <a:cs typeface="Arial" panose="020B0604020202020204" pitchFamily="34" charset="0"/>
              </a:rPr>
              <a:t>not</a:t>
            </a:r>
            <a:r>
              <a:rPr lang="en-GB" altLang="en-US">
                <a:cs typeface="Arial" panose="020B0604020202020204" pitchFamily="34" charset="0"/>
              </a:rPr>
              <a:t> formed.</a:t>
            </a:r>
          </a:p>
        </p:txBody>
      </p:sp>
      <p:sp>
        <p:nvSpPr>
          <p:cNvPr id="229382" name="Text Box 6">
            <a:extLst>
              <a:ext uri="{FF2B5EF4-FFF2-40B4-BE49-F238E27FC236}">
                <a16:creationId xmlns:a16="http://schemas.microsoft.com/office/drawing/2014/main" id="{640C132C-D9FD-491B-8972-5D0698309CBC}"/>
              </a:ext>
            </a:extLst>
          </p:cNvPr>
          <p:cNvSpPr txBox="1">
            <a:spLocks noChangeArrowheads="1"/>
          </p:cNvSpPr>
          <p:nvPr/>
        </p:nvSpPr>
        <p:spPr bwMode="auto">
          <a:xfrm>
            <a:off x="352425" y="2870200"/>
            <a:ext cx="88026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cs typeface="Arial" panose="020B0604020202020204" pitchFamily="34" charset="0"/>
              </a:rPr>
              <a:t>Gamma rays are usually emitted with alpha or beta particles. For example, cobalt-60 decays releasing a beta particle. </a:t>
            </a:r>
            <a:br>
              <a:rPr lang="en-GB" altLang="en-US">
                <a:cs typeface="Arial" panose="020B0604020202020204" pitchFamily="34" charset="0"/>
              </a:rPr>
            </a:br>
            <a:r>
              <a:rPr lang="en-GB" altLang="en-US">
                <a:cs typeface="Arial" panose="020B0604020202020204" pitchFamily="34" charset="0"/>
              </a:rPr>
              <a:t>The nickel formed is </a:t>
            </a:r>
            <a:r>
              <a:rPr lang="en-GB" altLang="en-US" b="1">
                <a:cs typeface="Arial" panose="020B0604020202020204" pitchFamily="34" charset="0"/>
              </a:rPr>
              <a:t>not stable</a:t>
            </a:r>
            <a:r>
              <a:rPr lang="en-GB" altLang="en-US">
                <a:cs typeface="Arial" panose="020B0604020202020204" pitchFamily="34" charset="0"/>
              </a:rPr>
              <a:t> and so emits gamma radiation.</a:t>
            </a:r>
          </a:p>
        </p:txBody>
      </p:sp>
      <p:sp>
        <p:nvSpPr>
          <p:cNvPr id="28703" name="Text Box 9">
            <a:extLst>
              <a:ext uri="{FF2B5EF4-FFF2-40B4-BE49-F238E27FC236}">
                <a16:creationId xmlns:a16="http://schemas.microsoft.com/office/drawing/2014/main" id="{CF84233C-A342-4868-82EA-B9B7FDD0767B}"/>
              </a:ext>
            </a:extLst>
          </p:cNvPr>
          <p:cNvSpPr txBox="1">
            <a:spLocks noChangeArrowheads="1"/>
          </p:cNvSpPr>
          <p:nvPr/>
        </p:nvSpPr>
        <p:spPr bwMode="auto">
          <a:xfrm>
            <a:off x="5845175" y="4494213"/>
            <a:ext cx="581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a:cs typeface="Arial" panose="020B0604020202020204" pitchFamily="34" charset="0"/>
              </a:rPr>
              <a:t>60</a:t>
            </a:r>
          </a:p>
        </p:txBody>
      </p:sp>
      <p:sp>
        <p:nvSpPr>
          <p:cNvPr id="28704" name="Text Box 10">
            <a:extLst>
              <a:ext uri="{FF2B5EF4-FFF2-40B4-BE49-F238E27FC236}">
                <a16:creationId xmlns:a16="http://schemas.microsoft.com/office/drawing/2014/main" id="{9D19A8F2-9C84-468E-A8CA-CDE7AE6D3F93}"/>
              </a:ext>
            </a:extLst>
          </p:cNvPr>
          <p:cNvSpPr txBox="1">
            <a:spLocks noChangeArrowheads="1"/>
          </p:cNvSpPr>
          <p:nvPr/>
        </p:nvSpPr>
        <p:spPr bwMode="auto">
          <a:xfrm>
            <a:off x="5845175" y="4922838"/>
            <a:ext cx="581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a:cs typeface="Arial" panose="020B0604020202020204" pitchFamily="34" charset="0"/>
              </a:rPr>
              <a:t>28</a:t>
            </a:r>
          </a:p>
        </p:txBody>
      </p:sp>
      <p:sp>
        <p:nvSpPr>
          <p:cNvPr id="28705" name="Rectangle 11">
            <a:extLst>
              <a:ext uri="{FF2B5EF4-FFF2-40B4-BE49-F238E27FC236}">
                <a16:creationId xmlns:a16="http://schemas.microsoft.com/office/drawing/2014/main" id="{9E62E8F0-7A8C-4214-8753-289126EB6C17}"/>
              </a:ext>
            </a:extLst>
          </p:cNvPr>
          <p:cNvSpPr>
            <a:spLocks noChangeArrowheads="1"/>
          </p:cNvSpPr>
          <p:nvPr/>
        </p:nvSpPr>
        <p:spPr bwMode="auto">
          <a:xfrm>
            <a:off x="6237288" y="4668838"/>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600" b="1">
                <a:cs typeface="Arial" panose="020B0604020202020204" pitchFamily="34" charset="0"/>
              </a:rPr>
              <a:t>Ni</a:t>
            </a:r>
          </a:p>
        </p:txBody>
      </p:sp>
      <p:sp>
        <p:nvSpPr>
          <p:cNvPr id="28701" name="Rectangle 12">
            <a:extLst>
              <a:ext uri="{FF2B5EF4-FFF2-40B4-BE49-F238E27FC236}">
                <a16:creationId xmlns:a16="http://schemas.microsoft.com/office/drawing/2014/main" id="{F29C8846-28C3-4416-B41A-33DFB1DA87ED}"/>
              </a:ext>
            </a:extLst>
          </p:cNvPr>
          <p:cNvSpPr>
            <a:spLocks noChangeArrowheads="1"/>
          </p:cNvSpPr>
          <p:nvPr/>
        </p:nvSpPr>
        <p:spPr bwMode="auto">
          <a:xfrm>
            <a:off x="6948488" y="4648200"/>
            <a:ext cx="45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600" b="1">
                <a:cs typeface="Arial" panose="020B0604020202020204" pitchFamily="34" charset="0"/>
              </a:rPr>
              <a:t>+</a:t>
            </a:r>
          </a:p>
        </p:txBody>
      </p:sp>
      <p:sp>
        <p:nvSpPr>
          <p:cNvPr id="28702" name="Rectangle 13">
            <a:extLst>
              <a:ext uri="{FF2B5EF4-FFF2-40B4-BE49-F238E27FC236}">
                <a16:creationId xmlns:a16="http://schemas.microsoft.com/office/drawing/2014/main" id="{392DC5C5-2A86-410D-ABF8-581E32EA44AC}"/>
              </a:ext>
            </a:extLst>
          </p:cNvPr>
          <p:cNvSpPr>
            <a:spLocks noChangeArrowheads="1"/>
          </p:cNvSpPr>
          <p:nvPr/>
        </p:nvSpPr>
        <p:spPr bwMode="auto">
          <a:xfrm>
            <a:off x="7407275" y="4587875"/>
            <a:ext cx="4143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4400" b="1">
                <a:cs typeface="Arial" panose="020B0604020202020204" pitchFamily="34" charset="0"/>
                <a:sym typeface="Symbol" panose="05050102010706020507" pitchFamily="18" charset="2"/>
              </a:rPr>
              <a:t></a:t>
            </a:r>
          </a:p>
        </p:txBody>
      </p:sp>
      <p:sp>
        <p:nvSpPr>
          <p:cNvPr id="28698" name="AutoShape 15">
            <a:extLst>
              <a:ext uri="{FF2B5EF4-FFF2-40B4-BE49-F238E27FC236}">
                <a16:creationId xmlns:a16="http://schemas.microsoft.com/office/drawing/2014/main" id="{BCCD97D9-BD5C-43CC-A3E8-07C6714B00E9}"/>
              </a:ext>
            </a:extLst>
          </p:cNvPr>
          <p:cNvSpPr>
            <a:spLocks noChangeArrowheads="1"/>
          </p:cNvSpPr>
          <p:nvPr/>
        </p:nvSpPr>
        <p:spPr bwMode="auto">
          <a:xfrm>
            <a:off x="1117600" y="5916082"/>
            <a:ext cx="6908800" cy="519113"/>
          </a:xfrm>
          <a:prstGeom prst="roundRect">
            <a:avLst>
              <a:gd name="adj" fmla="val 0"/>
            </a:avLst>
          </a:prstGeom>
          <a:solidFill>
            <a:srgbClr val="286DA6"/>
          </a:solidFill>
          <a:ln w="38100" algn="ctr">
            <a:solidFill>
              <a:srgbClr val="286DA6"/>
            </a:solidFill>
            <a:round/>
            <a:headEnd/>
            <a:tailEnd/>
          </a:ln>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8699" name="Rectangle 16">
            <a:extLst>
              <a:ext uri="{FF2B5EF4-FFF2-40B4-BE49-F238E27FC236}">
                <a16:creationId xmlns:a16="http://schemas.microsoft.com/office/drawing/2014/main" id="{8AC8D109-BEDB-4FBB-8A50-0E5ADC5D46C2}"/>
              </a:ext>
            </a:extLst>
          </p:cNvPr>
          <p:cNvSpPr>
            <a:spLocks noChangeArrowheads="1"/>
          </p:cNvSpPr>
          <p:nvPr/>
        </p:nvSpPr>
        <p:spPr bwMode="auto">
          <a:xfrm>
            <a:off x="1182688" y="5949420"/>
            <a:ext cx="678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dirty="0">
                <a:solidFill>
                  <a:schemeClr val="bg1"/>
                </a:solidFill>
                <a:cs typeface="Arial" panose="020B0604020202020204" pitchFamily="34" charset="0"/>
              </a:rPr>
              <a:t>The nickel </a:t>
            </a:r>
            <a:r>
              <a:rPr lang="en-GB" altLang="en-US" b="1" dirty="0">
                <a:solidFill>
                  <a:schemeClr val="bg1"/>
                </a:solidFill>
                <a:cs typeface="Arial" panose="020B0604020202020204" pitchFamily="34" charset="0"/>
              </a:rPr>
              <a:t>does not</a:t>
            </a:r>
            <a:r>
              <a:rPr lang="en-GB" altLang="en-US" dirty="0">
                <a:solidFill>
                  <a:schemeClr val="bg1"/>
                </a:solidFill>
                <a:cs typeface="Arial" panose="020B0604020202020204" pitchFamily="34" charset="0"/>
              </a:rPr>
              <a:t> change into a new element. </a:t>
            </a:r>
          </a:p>
        </p:txBody>
      </p:sp>
      <p:sp>
        <p:nvSpPr>
          <p:cNvPr id="28695" name="Text Box 18">
            <a:extLst>
              <a:ext uri="{FF2B5EF4-FFF2-40B4-BE49-F238E27FC236}">
                <a16:creationId xmlns:a16="http://schemas.microsoft.com/office/drawing/2014/main" id="{680B7E3C-5CE4-4320-B427-F82E99E61875}"/>
              </a:ext>
            </a:extLst>
          </p:cNvPr>
          <p:cNvSpPr txBox="1">
            <a:spLocks noChangeArrowheads="1"/>
          </p:cNvSpPr>
          <p:nvPr/>
        </p:nvSpPr>
        <p:spPr bwMode="auto">
          <a:xfrm>
            <a:off x="738188" y="4492625"/>
            <a:ext cx="581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a:cs typeface="Arial" panose="020B0604020202020204" pitchFamily="34" charset="0"/>
              </a:rPr>
              <a:t>60</a:t>
            </a:r>
          </a:p>
        </p:txBody>
      </p:sp>
      <p:sp>
        <p:nvSpPr>
          <p:cNvPr id="28696" name="Text Box 19">
            <a:extLst>
              <a:ext uri="{FF2B5EF4-FFF2-40B4-BE49-F238E27FC236}">
                <a16:creationId xmlns:a16="http://schemas.microsoft.com/office/drawing/2014/main" id="{14448086-5B85-438D-9EFC-7ED209A60E77}"/>
              </a:ext>
            </a:extLst>
          </p:cNvPr>
          <p:cNvSpPr txBox="1">
            <a:spLocks noChangeArrowheads="1"/>
          </p:cNvSpPr>
          <p:nvPr/>
        </p:nvSpPr>
        <p:spPr bwMode="auto">
          <a:xfrm>
            <a:off x="738188" y="4924425"/>
            <a:ext cx="581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a:cs typeface="Arial" panose="020B0604020202020204" pitchFamily="34" charset="0"/>
              </a:rPr>
              <a:t>27</a:t>
            </a:r>
          </a:p>
        </p:txBody>
      </p:sp>
      <p:sp>
        <p:nvSpPr>
          <p:cNvPr id="28697" name="Rectangle 20">
            <a:extLst>
              <a:ext uri="{FF2B5EF4-FFF2-40B4-BE49-F238E27FC236}">
                <a16:creationId xmlns:a16="http://schemas.microsoft.com/office/drawing/2014/main" id="{60197EF5-C936-4706-BD67-2BAB8ED2ED06}"/>
              </a:ext>
            </a:extLst>
          </p:cNvPr>
          <p:cNvSpPr>
            <a:spLocks noChangeArrowheads="1"/>
          </p:cNvSpPr>
          <p:nvPr/>
        </p:nvSpPr>
        <p:spPr bwMode="auto">
          <a:xfrm>
            <a:off x="1122363" y="4670425"/>
            <a:ext cx="793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600" b="1">
                <a:cs typeface="Arial" panose="020B0604020202020204" pitchFamily="34" charset="0"/>
              </a:rPr>
              <a:t>Co</a:t>
            </a:r>
          </a:p>
        </p:txBody>
      </p:sp>
      <p:sp>
        <p:nvSpPr>
          <p:cNvPr id="28692" name="Text Box 23">
            <a:extLst>
              <a:ext uri="{FF2B5EF4-FFF2-40B4-BE49-F238E27FC236}">
                <a16:creationId xmlns:a16="http://schemas.microsoft.com/office/drawing/2014/main" id="{D81CE787-7D3D-4782-997A-5F62D0B3C77D}"/>
              </a:ext>
            </a:extLst>
          </p:cNvPr>
          <p:cNvSpPr txBox="1">
            <a:spLocks noChangeArrowheads="1"/>
          </p:cNvSpPr>
          <p:nvPr/>
        </p:nvSpPr>
        <p:spPr bwMode="auto">
          <a:xfrm>
            <a:off x="2840038" y="4492625"/>
            <a:ext cx="581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a:cs typeface="Arial" panose="020B0604020202020204" pitchFamily="34" charset="0"/>
              </a:rPr>
              <a:t>60</a:t>
            </a:r>
          </a:p>
        </p:txBody>
      </p:sp>
      <p:sp>
        <p:nvSpPr>
          <p:cNvPr id="28693" name="Text Box 24">
            <a:extLst>
              <a:ext uri="{FF2B5EF4-FFF2-40B4-BE49-F238E27FC236}">
                <a16:creationId xmlns:a16="http://schemas.microsoft.com/office/drawing/2014/main" id="{4A471E24-94B3-48FE-93EE-831EF6DC0081}"/>
              </a:ext>
            </a:extLst>
          </p:cNvPr>
          <p:cNvSpPr txBox="1">
            <a:spLocks noChangeArrowheads="1"/>
          </p:cNvSpPr>
          <p:nvPr/>
        </p:nvSpPr>
        <p:spPr bwMode="auto">
          <a:xfrm>
            <a:off x="2840038" y="4924425"/>
            <a:ext cx="581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a:cs typeface="Arial" panose="020B0604020202020204" pitchFamily="34" charset="0"/>
              </a:rPr>
              <a:t>28</a:t>
            </a:r>
          </a:p>
        </p:txBody>
      </p:sp>
      <p:sp>
        <p:nvSpPr>
          <p:cNvPr id="28694" name="Rectangle 25">
            <a:extLst>
              <a:ext uri="{FF2B5EF4-FFF2-40B4-BE49-F238E27FC236}">
                <a16:creationId xmlns:a16="http://schemas.microsoft.com/office/drawing/2014/main" id="{02FAD39A-A772-4061-BF66-8BC6FBAC7757}"/>
              </a:ext>
            </a:extLst>
          </p:cNvPr>
          <p:cNvSpPr>
            <a:spLocks noChangeArrowheads="1"/>
          </p:cNvSpPr>
          <p:nvPr/>
        </p:nvSpPr>
        <p:spPr bwMode="auto">
          <a:xfrm>
            <a:off x="3211513" y="4670425"/>
            <a:ext cx="844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600" b="1">
                <a:cs typeface="Arial" panose="020B0604020202020204" pitchFamily="34" charset="0"/>
              </a:rPr>
              <a:t>Ni*</a:t>
            </a:r>
          </a:p>
        </p:txBody>
      </p:sp>
      <p:sp>
        <p:nvSpPr>
          <p:cNvPr id="28690" name="Rectangle 261">
            <a:extLst>
              <a:ext uri="{FF2B5EF4-FFF2-40B4-BE49-F238E27FC236}">
                <a16:creationId xmlns:a16="http://schemas.microsoft.com/office/drawing/2014/main" id="{63858431-75C4-464E-8152-1053E30DF0A5}"/>
              </a:ext>
            </a:extLst>
          </p:cNvPr>
          <p:cNvSpPr>
            <a:spLocks noChangeArrowheads="1"/>
          </p:cNvSpPr>
          <p:nvPr/>
        </p:nvSpPr>
        <p:spPr bwMode="auto">
          <a:xfrm>
            <a:off x="4457700" y="4646613"/>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l-GR" altLang="en-US" sz="3600" b="1">
                <a:cs typeface="Arial" panose="020B0604020202020204" pitchFamily="34" charset="0"/>
              </a:rPr>
              <a:t>β</a:t>
            </a:r>
            <a:r>
              <a:rPr lang="en-GB" altLang="en-US" sz="3600" b="1" baseline="30000">
                <a:cs typeface="Arial" panose="020B0604020202020204" pitchFamily="34" charset="0"/>
              </a:rPr>
              <a:t>+</a:t>
            </a:r>
          </a:p>
        </p:txBody>
      </p:sp>
      <p:sp>
        <p:nvSpPr>
          <p:cNvPr id="28691" name="Rectangle 27">
            <a:extLst>
              <a:ext uri="{FF2B5EF4-FFF2-40B4-BE49-F238E27FC236}">
                <a16:creationId xmlns:a16="http://schemas.microsoft.com/office/drawing/2014/main" id="{584E2C52-5791-4169-8032-DE9173CE298C}"/>
              </a:ext>
            </a:extLst>
          </p:cNvPr>
          <p:cNvSpPr>
            <a:spLocks noChangeArrowheads="1"/>
          </p:cNvSpPr>
          <p:nvPr/>
        </p:nvSpPr>
        <p:spPr bwMode="auto">
          <a:xfrm>
            <a:off x="4052888" y="4646613"/>
            <a:ext cx="45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600" b="1">
                <a:cs typeface="Arial" panose="020B0604020202020204" pitchFamily="34" charset="0"/>
              </a:rPr>
              <a:t>+</a:t>
            </a:r>
          </a:p>
        </p:txBody>
      </p:sp>
      <p:sp>
        <p:nvSpPr>
          <p:cNvPr id="229404" name="AutoShape 28">
            <a:extLst>
              <a:ext uri="{FF2B5EF4-FFF2-40B4-BE49-F238E27FC236}">
                <a16:creationId xmlns:a16="http://schemas.microsoft.com/office/drawing/2014/main" id="{905FAA72-8D6C-4793-93F2-0571852B8EA2}"/>
              </a:ext>
            </a:extLst>
          </p:cNvPr>
          <p:cNvSpPr>
            <a:spLocks noChangeArrowheads="1"/>
          </p:cNvSpPr>
          <p:nvPr/>
        </p:nvSpPr>
        <p:spPr bwMode="auto">
          <a:xfrm>
            <a:off x="2105025" y="4803775"/>
            <a:ext cx="544513" cy="330200"/>
          </a:xfrm>
          <a:prstGeom prst="rightArrow">
            <a:avLst>
              <a:gd name="adj1" fmla="val 50000"/>
              <a:gd name="adj2" fmla="val 78368"/>
            </a:avLst>
          </a:prstGeom>
          <a:solidFill>
            <a:srgbClr val="286DA6"/>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29405" name="AutoShape 29">
            <a:extLst>
              <a:ext uri="{FF2B5EF4-FFF2-40B4-BE49-F238E27FC236}">
                <a16:creationId xmlns:a16="http://schemas.microsoft.com/office/drawing/2014/main" id="{D6CCB449-6D34-4725-B1B9-D016FF9699A8}"/>
              </a:ext>
            </a:extLst>
          </p:cNvPr>
          <p:cNvSpPr>
            <a:spLocks noChangeArrowheads="1"/>
          </p:cNvSpPr>
          <p:nvPr/>
        </p:nvSpPr>
        <p:spPr bwMode="auto">
          <a:xfrm>
            <a:off x="5110163" y="4803775"/>
            <a:ext cx="544512" cy="330200"/>
          </a:xfrm>
          <a:prstGeom prst="rightArrow">
            <a:avLst>
              <a:gd name="adj1" fmla="val 50000"/>
              <a:gd name="adj2" fmla="val 78367"/>
            </a:avLst>
          </a:prstGeom>
          <a:solidFill>
            <a:srgbClr val="286DA6"/>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29408" name="Text Box 32">
            <a:extLst>
              <a:ext uri="{FF2B5EF4-FFF2-40B4-BE49-F238E27FC236}">
                <a16:creationId xmlns:a16="http://schemas.microsoft.com/office/drawing/2014/main" id="{A3EAAFFD-059F-4D0D-8B2F-F18C52A202AC}"/>
              </a:ext>
            </a:extLst>
          </p:cNvPr>
          <p:cNvSpPr txBox="1">
            <a:spLocks noChangeArrowheads="1"/>
          </p:cNvSpPr>
          <p:nvPr/>
        </p:nvSpPr>
        <p:spPr bwMode="auto">
          <a:xfrm>
            <a:off x="3536950" y="5321300"/>
            <a:ext cx="56070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nSpc>
                <a:spcPct val="85000"/>
              </a:lnSpc>
            </a:pPr>
            <a:r>
              <a:rPr lang="en-GB" altLang="en-US" b="1">
                <a:solidFill>
                  <a:srgbClr val="286DA6"/>
                </a:solidFill>
                <a:cs typeface="Arial" panose="020B0604020202020204" pitchFamily="34" charset="0"/>
              </a:rPr>
              <a:t>atomic number remains the same</a:t>
            </a:r>
          </a:p>
        </p:txBody>
      </p:sp>
      <p:sp>
        <p:nvSpPr>
          <p:cNvPr id="229409" name="Text Box 33">
            <a:extLst>
              <a:ext uri="{FF2B5EF4-FFF2-40B4-BE49-F238E27FC236}">
                <a16:creationId xmlns:a16="http://schemas.microsoft.com/office/drawing/2014/main" id="{73DB49A6-AC76-4C60-82A3-6389563A61E5}"/>
              </a:ext>
            </a:extLst>
          </p:cNvPr>
          <p:cNvSpPr txBox="1">
            <a:spLocks noChangeArrowheads="1"/>
          </p:cNvSpPr>
          <p:nvPr/>
        </p:nvSpPr>
        <p:spPr bwMode="auto">
          <a:xfrm>
            <a:off x="3556000" y="4210050"/>
            <a:ext cx="53371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nSpc>
                <a:spcPct val="85000"/>
              </a:lnSpc>
            </a:pPr>
            <a:r>
              <a:rPr lang="en-GB" altLang="en-US" b="1">
                <a:solidFill>
                  <a:srgbClr val="286DA6"/>
                </a:solidFill>
                <a:cs typeface="Arial" panose="020B0604020202020204" pitchFamily="34" charset="0"/>
              </a:rPr>
              <a:t>mass number remains the same</a:t>
            </a:r>
          </a:p>
        </p:txBody>
      </p:sp>
      <p:sp>
        <p:nvSpPr>
          <p:cNvPr id="28708" name="Rectangle 263">
            <a:extLst>
              <a:ext uri="{FF2B5EF4-FFF2-40B4-BE49-F238E27FC236}">
                <a16:creationId xmlns:a16="http://schemas.microsoft.com/office/drawing/2014/main" id="{43CF3D36-9897-4E46-BEE5-08279B7E3F38}"/>
              </a:ext>
            </a:extLst>
          </p:cNvPr>
          <p:cNvSpPr>
            <a:spLocks noChangeArrowheads="1"/>
          </p:cNvSpPr>
          <p:nvPr/>
        </p:nvSpPr>
        <p:spPr bwMode="auto">
          <a:xfrm>
            <a:off x="8226425" y="46482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l-GR" altLang="en-US" sz="3600" b="1">
                <a:cs typeface="Arial" panose="020B0604020202020204" pitchFamily="34" charset="0"/>
              </a:rPr>
              <a:t>β</a:t>
            </a:r>
            <a:r>
              <a:rPr lang="en-GB" altLang="en-US" sz="3600" b="1" baseline="30000">
                <a:cs typeface="Arial" panose="020B0604020202020204" pitchFamily="34" charset="0"/>
              </a:rPr>
              <a:t>+</a:t>
            </a:r>
          </a:p>
        </p:txBody>
      </p:sp>
      <p:sp>
        <p:nvSpPr>
          <p:cNvPr id="28709" name="Rectangle 271">
            <a:extLst>
              <a:ext uri="{FF2B5EF4-FFF2-40B4-BE49-F238E27FC236}">
                <a16:creationId xmlns:a16="http://schemas.microsoft.com/office/drawing/2014/main" id="{0D5618BF-8EB5-4E26-A367-354B844EED41}"/>
              </a:ext>
            </a:extLst>
          </p:cNvPr>
          <p:cNvSpPr>
            <a:spLocks noChangeArrowheads="1"/>
          </p:cNvSpPr>
          <p:nvPr/>
        </p:nvSpPr>
        <p:spPr bwMode="auto">
          <a:xfrm>
            <a:off x="7821613" y="4648200"/>
            <a:ext cx="45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3600" b="1">
                <a:cs typeface="Arial" panose="020B0604020202020204" pitchFamily="34" charset="0"/>
              </a:rPr>
              <a:t>+</a:t>
            </a:r>
          </a:p>
        </p:txBody>
      </p:sp>
      <p:pic>
        <p:nvPicPr>
          <p:cNvPr id="29" name="Picture 28">
            <a:extLst>
              <a:ext uri="{FF2B5EF4-FFF2-40B4-BE49-F238E27FC236}">
                <a16:creationId xmlns:a16="http://schemas.microsoft.com/office/drawing/2014/main" id="{DC2ED57B-D5D9-4A9B-8E11-6F65C9B0D9B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30" name="Picture 9" descr="notes_icon">
            <a:extLst>
              <a:ext uri="{FF2B5EF4-FFF2-40B4-BE49-F238E27FC236}">
                <a16:creationId xmlns:a16="http://schemas.microsoft.com/office/drawing/2014/main" id="{38CEE1BD-29DE-4620-85B2-519557B880CA}"/>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31" name="Picture 9">
            <a:extLst>
              <a:ext uri="{FF2B5EF4-FFF2-40B4-BE49-F238E27FC236}">
                <a16:creationId xmlns:a16="http://schemas.microsoft.com/office/drawing/2014/main" id="{6013F4E8-EA62-4D1F-891A-0DBE87F7634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3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9382"/>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869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8696"/>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8697"/>
                                        </p:tgtEl>
                                        <p:attrNameLst>
                                          <p:attrName>style.visibility</p:attrName>
                                        </p:attrNameLst>
                                      </p:cBhvr>
                                      <p:to>
                                        <p:strVal val="visible"/>
                                      </p:to>
                                    </p:set>
                                  </p:childTnLst>
                                </p:cTn>
                              </p:par>
                            </p:childTnLst>
                          </p:cTn>
                        </p:par>
                        <p:par>
                          <p:cTn id="19" fill="hold" nodeType="afterGroup">
                            <p:stCondLst>
                              <p:cond delay="0"/>
                            </p:stCondLst>
                            <p:childTnLst>
                              <p:par>
                                <p:cTn id="20" presetID="22" presetClass="entr" presetSubtype="8" fill="hold" grpId="0" nodeType="afterEffect">
                                  <p:stCondLst>
                                    <p:cond delay="0"/>
                                  </p:stCondLst>
                                  <p:childTnLst>
                                    <p:set>
                                      <p:cBhvr>
                                        <p:cTn id="21" dur="1" fill="hold">
                                          <p:stCondLst>
                                            <p:cond delay="0"/>
                                          </p:stCondLst>
                                        </p:cTn>
                                        <p:tgtEl>
                                          <p:spTgt spid="229404"/>
                                        </p:tgtEl>
                                        <p:attrNameLst>
                                          <p:attrName>style.visibility</p:attrName>
                                        </p:attrNameLst>
                                      </p:cBhvr>
                                      <p:to>
                                        <p:strVal val="visible"/>
                                      </p:to>
                                    </p:set>
                                    <p:animEffect transition="in" filter="wipe(left)">
                                      <p:cBhvr>
                                        <p:cTn id="22" dur="500"/>
                                        <p:tgtEl>
                                          <p:spTgt spid="229404"/>
                                        </p:tgtEl>
                                      </p:cBhvr>
                                    </p:animEffect>
                                  </p:childTnLst>
                                </p:cTn>
                              </p:par>
                            </p:childTnLst>
                          </p:cTn>
                        </p:par>
                        <p:par>
                          <p:cTn id="23" fill="hold" nodeType="afterGroup">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2869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8693"/>
                                        </p:tgtEl>
                                        <p:attrNameLst>
                                          <p:attrName>style.visibility</p:attrName>
                                        </p:attrNameLst>
                                      </p:cBhvr>
                                      <p:to>
                                        <p:strVal val="visible"/>
                                      </p:to>
                                    </p:set>
                                  </p:childTnLst>
                                </p:cTn>
                              </p:par>
                            </p:childTnLst>
                          </p:cTn>
                        </p:par>
                        <p:par>
                          <p:cTn id="28" fill="hold" nodeType="afterGroup">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28694"/>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28691"/>
                                        </p:tgtEl>
                                        <p:attrNameLst>
                                          <p:attrName>style.visibility</p:attrName>
                                        </p:attrNameLst>
                                      </p:cBhvr>
                                      <p:to>
                                        <p:strVal val="visible"/>
                                      </p:to>
                                    </p:set>
                                  </p:childTnLst>
                                </p:cTn>
                              </p:par>
                            </p:childTnLst>
                          </p:cTn>
                        </p:par>
                        <p:par>
                          <p:cTn id="34" fill="hold" nodeType="afterGroup">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28690"/>
                                        </p:tgtEl>
                                        <p:attrNameLst>
                                          <p:attrName>style.visibility</p:attrName>
                                        </p:attrNameLst>
                                      </p:cBhvr>
                                      <p:to>
                                        <p:strVal val="visible"/>
                                      </p:to>
                                    </p:set>
                                  </p:childTnLst>
                                </p:cTn>
                              </p:par>
                            </p:childTnLst>
                          </p:cTn>
                        </p:par>
                        <p:par>
                          <p:cTn id="37" fill="hold" nodeType="afterGroup">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29405"/>
                                        </p:tgtEl>
                                        <p:attrNameLst>
                                          <p:attrName>style.visibility</p:attrName>
                                        </p:attrNameLst>
                                      </p:cBhvr>
                                      <p:to>
                                        <p:strVal val="visible"/>
                                      </p:to>
                                    </p:set>
                                    <p:animEffect transition="in" filter="wipe(left)">
                                      <p:cBhvr>
                                        <p:cTn id="40" dur="500"/>
                                        <p:tgtEl>
                                          <p:spTgt spid="229405"/>
                                        </p:tgtEl>
                                      </p:cBhvr>
                                    </p:animEffect>
                                  </p:childTnLst>
                                </p:cTn>
                              </p:par>
                            </p:childTnLst>
                          </p:cTn>
                        </p:par>
                        <p:par>
                          <p:cTn id="41" fill="hold" nodeType="afterGroup">
                            <p:stCondLst>
                              <p:cond delay="1000"/>
                            </p:stCondLst>
                            <p:childTnLst>
                              <p:par>
                                <p:cTn id="42" presetID="1" presetClass="entr" presetSubtype="0" fill="hold" grpId="0" nodeType="afterEffect">
                                  <p:stCondLst>
                                    <p:cond delay="0"/>
                                  </p:stCondLst>
                                  <p:childTnLst>
                                    <p:set>
                                      <p:cBhvr>
                                        <p:cTn id="43" dur="1" fill="hold">
                                          <p:stCondLst>
                                            <p:cond delay="0"/>
                                          </p:stCondLst>
                                        </p:cTn>
                                        <p:tgtEl>
                                          <p:spTgt spid="2870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8704"/>
                                        </p:tgtEl>
                                        <p:attrNameLst>
                                          <p:attrName>style.visibility</p:attrName>
                                        </p:attrNameLst>
                                      </p:cBhvr>
                                      <p:to>
                                        <p:strVal val="visible"/>
                                      </p:to>
                                    </p:set>
                                  </p:childTnLst>
                                </p:cTn>
                              </p:par>
                            </p:childTnLst>
                          </p:cTn>
                        </p:par>
                        <p:par>
                          <p:cTn id="46" fill="hold" nodeType="afterGroup">
                            <p:stCondLst>
                              <p:cond delay="1000"/>
                            </p:stCondLst>
                            <p:childTnLst>
                              <p:par>
                                <p:cTn id="47" presetID="1" presetClass="entr" presetSubtype="0" fill="hold" grpId="0" nodeType="afterEffect">
                                  <p:stCondLst>
                                    <p:cond delay="0"/>
                                  </p:stCondLst>
                                  <p:childTnLst>
                                    <p:set>
                                      <p:cBhvr>
                                        <p:cTn id="48" dur="1" fill="hold">
                                          <p:stCondLst>
                                            <p:cond delay="0"/>
                                          </p:stCondLst>
                                        </p:cTn>
                                        <p:tgtEl>
                                          <p:spTgt spid="28705"/>
                                        </p:tgtEl>
                                        <p:attrNameLst>
                                          <p:attrName>style.visibility</p:attrName>
                                        </p:attrNameLst>
                                      </p:cBhvr>
                                      <p:to>
                                        <p:strVal val="visible"/>
                                      </p:to>
                                    </p:set>
                                  </p:childTnLst>
                                </p:cTn>
                              </p:par>
                            </p:childTnLst>
                          </p:cTn>
                        </p:par>
                        <p:par>
                          <p:cTn id="49" fill="hold" nodeType="afterGroup">
                            <p:stCondLst>
                              <p:cond delay="1000"/>
                            </p:stCondLst>
                            <p:childTnLst>
                              <p:par>
                                <p:cTn id="50" presetID="1" presetClass="entr" presetSubtype="0" fill="hold" grpId="0" nodeType="afterEffect">
                                  <p:stCondLst>
                                    <p:cond delay="0"/>
                                  </p:stCondLst>
                                  <p:childTnLst>
                                    <p:set>
                                      <p:cBhvr>
                                        <p:cTn id="51" dur="1" fill="hold">
                                          <p:stCondLst>
                                            <p:cond delay="0"/>
                                          </p:stCondLst>
                                        </p:cTn>
                                        <p:tgtEl>
                                          <p:spTgt spid="28701"/>
                                        </p:tgtEl>
                                        <p:attrNameLst>
                                          <p:attrName>style.visibility</p:attrName>
                                        </p:attrNameLst>
                                      </p:cBhvr>
                                      <p:to>
                                        <p:strVal val="visible"/>
                                      </p:to>
                                    </p:set>
                                  </p:childTnLst>
                                </p:cTn>
                              </p:par>
                            </p:childTnLst>
                          </p:cTn>
                        </p:par>
                        <p:par>
                          <p:cTn id="52" fill="hold" nodeType="afterGroup">
                            <p:stCondLst>
                              <p:cond delay="1000"/>
                            </p:stCondLst>
                            <p:childTnLst>
                              <p:par>
                                <p:cTn id="53" presetID="1" presetClass="entr" presetSubtype="0" fill="hold" grpId="0" nodeType="afterEffect">
                                  <p:stCondLst>
                                    <p:cond delay="0"/>
                                  </p:stCondLst>
                                  <p:childTnLst>
                                    <p:set>
                                      <p:cBhvr>
                                        <p:cTn id="54" dur="1" fill="hold">
                                          <p:stCondLst>
                                            <p:cond delay="0"/>
                                          </p:stCondLst>
                                        </p:cTn>
                                        <p:tgtEl>
                                          <p:spTgt spid="28702"/>
                                        </p:tgtEl>
                                        <p:attrNameLst>
                                          <p:attrName>style.visibility</p:attrName>
                                        </p:attrNameLst>
                                      </p:cBhvr>
                                      <p:to>
                                        <p:strVal val="visible"/>
                                      </p:to>
                                    </p:set>
                                  </p:childTnLst>
                                </p:cTn>
                              </p:par>
                            </p:childTnLst>
                          </p:cTn>
                        </p:par>
                        <p:par>
                          <p:cTn id="55" fill="hold" nodeType="afterGroup">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28709"/>
                                        </p:tgtEl>
                                        <p:attrNameLst>
                                          <p:attrName>style.visibility</p:attrName>
                                        </p:attrNameLst>
                                      </p:cBhvr>
                                      <p:to>
                                        <p:strVal val="visible"/>
                                      </p:to>
                                    </p:set>
                                  </p:childTnLst>
                                </p:cTn>
                              </p:par>
                            </p:childTnLst>
                          </p:cTn>
                        </p:par>
                        <p:par>
                          <p:cTn id="58" fill="hold" nodeType="afterGroup">
                            <p:stCondLst>
                              <p:cond delay="1000"/>
                            </p:stCondLst>
                            <p:childTnLst>
                              <p:par>
                                <p:cTn id="59" presetID="1" presetClass="entr" presetSubtype="0" fill="hold" grpId="0" nodeType="afterEffect">
                                  <p:stCondLst>
                                    <p:cond delay="0"/>
                                  </p:stCondLst>
                                  <p:childTnLst>
                                    <p:set>
                                      <p:cBhvr>
                                        <p:cTn id="60" dur="1" fill="hold">
                                          <p:stCondLst>
                                            <p:cond delay="0"/>
                                          </p:stCondLst>
                                        </p:cTn>
                                        <p:tgtEl>
                                          <p:spTgt spid="28708"/>
                                        </p:tgtEl>
                                        <p:attrNameLst>
                                          <p:attrName>style.visibility</p:attrName>
                                        </p:attrNameLst>
                                      </p:cBhvr>
                                      <p:to>
                                        <p:strVal val="visible"/>
                                      </p:to>
                                    </p:set>
                                  </p:childTnLst>
                                </p:cTn>
                              </p:par>
                            </p:childTnLst>
                          </p:cTn>
                        </p:par>
                        <p:par>
                          <p:cTn id="61" fill="hold" nodeType="afterGroup">
                            <p:stCondLst>
                              <p:cond delay="1000"/>
                            </p:stCondLst>
                            <p:childTnLst>
                              <p:par>
                                <p:cTn id="62" presetID="1" presetClass="entr" presetSubtype="0" fill="hold" grpId="0" nodeType="afterEffect">
                                  <p:stCondLst>
                                    <p:cond delay="0"/>
                                  </p:stCondLst>
                                  <p:childTnLst>
                                    <p:set>
                                      <p:cBhvr>
                                        <p:cTn id="63" dur="1" fill="hold">
                                          <p:stCondLst>
                                            <p:cond delay="0"/>
                                          </p:stCondLst>
                                        </p:cTn>
                                        <p:tgtEl>
                                          <p:spTgt spid="229409"/>
                                        </p:tgtEl>
                                        <p:attrNameLst>
                                          <p:attrName>style.visibility</p:attrName>
                                        </p:attrNameLst>
                                      </p:cBhvr>
                                      <p:to>
                                        <p:strVal val="visible"/>
                                      </p:to>
                                    </p:set>
                                  </p:childTnLst>
                                </p:cTn>
                              </p:par>
                            </p:childTnLst>
                          </p:cTn>
                        </p:par>
                        <p:par>
                          <p:cTn id="64" fill="hold" nodeType="afterGroup">
                            <p:stCondLst>
                              <p:cond delay="1000"/>
                            </p:stCondLst>
                            <p:childTnLst>
                              <p:par>
                                <p:cTn id="65" presetID="1" presetClass="entr" presetSubtype="0" fill="hold" grpId="0" nodeType="afterEffect">
                                  <p:stCondLst>
                                    <p:cond delay="0"/>
                                  </p:stCondLst>
                                  <p:childTnLst>
                                    <p:set>
                                      <p:cBhvr>
                                        <p:cTn id="66" dur="1" fill="hold">
                                          <p:stCondLst>
                                            <p:cond delay="0"/>
                                          </p:stCondLst>
                                        </p:cTn>
                                        <p:tgtEl>
                                          <p:spTgt spid="229408"/>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69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8699"/>
                                        </p:tgtEl>
                                        <p:attrNameLst>
                                          <p:attrName>style.visibility</p:attrName>
                                        </p:attrNameLst>
                                      </p:cBhvr>
                                      <p:to>
                                        <p:strVal val="visible"/>
                                      </p:to>
                                    </p:set>
                                  </p:childTnLst>
                                </p:cTn>
                              </p:par>
                            </p:childTnLst>
                          </p:cTn>
                        </p:par>
                        <p:par>
                          <p:cTn id="73" fill="hold">
                            <p:stCondLst>
                              <p:cond delay="0"/>
                            </p:stCondLst>
                            <p:childTnLst>
                              <p:par>
                                <p:cTn id="74" presetID="1" presetClass="entr" presetSubtype="0" fill="hold" nodeType="afterEffect">
                                  <p:stCondLst>
                                    <p:cond delay="0"/>
                                  </p:stCondLst>
                                  <p:childTnLst>
                                    <p:set>
                                      <p:cBhvr>
                                        <p:cTn id="75"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1" grpId="0"/>
      <p:bldP spid="229382" grpId="0"/>
      <p:bldP spid="28703" grpId="0"/>
      <p:bldP spid="28704" grpId="0"/>
      <p:bldP spid="28705" grpId="0"/>
      <p:bldP spid="28701" grpId="0"/>
      <p:bldP spid="28702" grpId="0"/>
      <p:bldP spid="28698" grpId="0" animBg="1"/>
      <p:bldP spid="28699" grpId="0"/>
      <p:bldP spid="28695" grpId="0"/>
      <p:bldP spid="28696" grpId="0"/>
      <p:bldP spid="28697" grpId="0"/>
      <p:bldP spid="28692" grpId="0"/>
      <p:bldP spid="28693" grpId="0"/>
      <p:bldP spid="28694" grpId="0"/>
      <p:bldP spid="28690" grpId="0"/>
      <p:bldP spid="28691" grpId="0"/>
      <p:bldP spid="229404" grpId="0" animBg="1"/>
      <p:bldP spid="229405" grpId="0" animBg="1"/>
      <p:bldP spid="229408" grpId="0"/>
      <p:bldP spid="229409" grpId="0"/>
      <p:bldP spid="28708" grpId="0"/>
      <p:bldP spid="2870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6BACC518-FAFD-43ED-A5AB-96FB3550FCE5}"/>
              </a:ext>
            </a:extLst>
          </p:cNvPr>
          <p:cNvSpPr>
            <a:spLocks noGrp="1" noChangeArrowheads="1"/>
          </p:cNvSpPr>
          <p:nvPr>
            <p:ph type="title"/>
          </p:nvPr>
        </p:nvSpPr>
        <p:spPr/>
        <p:txBody>
          <a:bodyPr/>
          <a:lstStyle/>
          <a:p>
            <a:r>
              <a:rPr lang="en-GB" altLang="en-US" dirty="0"/>
              <a:t>Nuclear equations examples</a:t>
            </a:r>
          </a:p>
        </p:txBody>
      </p:sp>
      <p:pic>
        <p:nvPicPr>
          <p:cNvPr id="8" name="Picture 9">
            <a:extLst>
              <a:ext uri="{FF2B5EF4-FFF2-40B4-BE49-F238E27FC236}">
                <a16:creationId xmlns:a16="http://schemas.microsoft.com/office/drawing/2014/main" id="{76EA1F4C-04A3-4EF3-BE03-BE6D38BDA19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9" name="Picture 8" descr="flash_icon">
            <a:extLst>
              <a:ext uri="{FF2B5EF4-FFF2-40B4-BE49-F238E27FC236}">
                <a16:creationId xmlns:a16="http://schemas.microsoft.com/office/drawing/2014/main" id="{9B18F885-9D18-4C0F-9574-0D2D671E53BC}"/>
              </a:ext>
            </a:extLst>
          </p:cNvPr>
          <p:cNvPicPr>
            <a:picLocks noChangeAspect="1" noChangeArrowheads="1"/>
          </p:cNvPicPr>
          <p:nvPr/>
        </p:nvPicPr>
        <p:blipFill>
          <a:blip r:embed="rId7" cstate="print"/>
          <a:srcRect/>
          <a:stretch>
            <a:fillRect/>
          </a:stretch>
        </p:blipFill>
        <p:spPr bwMode="auto">
          <a:xfrm>
            <a:off x="8577968"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4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77ECAC0-2463-484C-9137-BBFF0858FAE7}"/>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Developing and Using Models</a:t>
            </a:r>
          </a:p>
          <a:p>
            <a:pPr>
              <a:buSzPct val="100000"/>
            </a:pPr>
            <a:r>
              <a:rPr lang="en-GB" sz="1600" dirty="0"/>
              <a:t>Planning and Carrying Out Investigations</a:t>
            </a:r>
          </a:p>
          <a:p>
            <a:pPr>
              <a:buSzPct val="100000"/>
            </a:pPr>
            <a:r>
              <a:rPr lang="en-GB" sz="1600" dirty="0"/>
              <a:t>Using Mathematics and Computational Thinking</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5. Energy and Matter</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6">
            <a:extLst>
              <a:ext uri="{FF2B5EF4-FFF2-40B4-BE49-F238E27FC236}">
                <a16:creationId xmlns:a16="http://schemas.microsoft.com/office/drawing/2014/main" id="{2333ABC7-7E4D-4955-95EE-DD5763BD8ABC}"/>
              </a:ext>
            </a:extLst>
          </p:cNvPr>
          <p:cNvSpPr>
            <a:spLocks noGrp="1" noChangeArrowheads="1"/>
          </p:cNvSpPr>
          <p:nvPr>
            <p:ph type="title"/>
          </p:nvPr>
        </p:nvSpPr>
        <p:spPr/>
        <p:txBody>
          <a:bodyPr/>
          <a:lstStyle/>
          <a:p>
            <a:r>
              <a:rPr lang="en-GB" altLang="en-US"/>
              <a:t>What is radiation?</a:t>
            </a:r>
          </a:p>
        </p:txBody>
      </p:sp>
      <p:pic>
        <p:nvPicPr>
          <p:cNvPr id="168964" name="Picture 4" descr="atom_structure_C_12">
            <a:extLst>
              <a:ext uri="{FF2B5EF4-FFF2-40B4-BE49-F238E27FC236}">
                <a16:creationId xmlns:a16="http://schemas.microsoft.com/office/drawing/2014/main" id="{69F5F329-DAC9-42EC-8B42-8CEEF08463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9130" y="1731655"/>
            <a:ext cx="1833563" cy="1775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4">
            <a:extLst>
              <a:ext uri="{FF2B5EF4-FFF2-40B4-BE49-F238E27FC236}">
                <a16:creationId xmlns:a16="http://schemas.microsoft.com/office/drawing/2014/main" id="{14C933ED-C9AC-43DA-9328-C052BF7ACFEC}"/>
              </a:ext>
            </a:extLst>
          </p:cNvPr>
          <p:cNvSpPr txBox="1">
            <a:spLocks noChangeArrowheads="1"/>
          </p:cNvSpPr>
          <p:nvPr/>
        </p:nvSpPr>
        <p:spPr bwMode="auto">
          <a:xfrm>
            <a:off x="352425" y="773113"/>
            <a:ext cx="8580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term </a:t>
            </a:r>
            <a:r>
              <a:rPr lang="en-GB" altLang="en-US" b="1">
                <a:solidFill>
                  <a:srgbClr val="286DA6"/>
                </a:solidFill>
              </a:rPr>
              <a:t>radiation</a:t>
            </a:r>
            <a:r>
              <a:rPr lang="en-GB" altLang="en-US"/>
              <a:t> (also known as </a:t>
            </a:r>
            <a:r>
              <a:rPr lang="en-GB" altLang="en-US" b="1">
                <a:solidFill>
                  <a:srgbClr val="286DA6"/>
                </a:solidFill>
              </a:rPr>
              <a:t>nuclear</a:t>
            </a:r>
            <a:r>
              <a:rPr lang="en-GB" altLang="en-US">
                <a:solidFill>
                  <a:srgbClr val="286DA6"/>
                </a:solidFill>
              </a:rPr>
              <a:t> </a:t>
            </a:r>
            <a:r>
              <a:rPr lang="en-GB" altLang="en-US" b="1">
                <a:solidFill>
                  <a:srgbClr val="286DA6"/>
                </a:solidFill>
              </a:rPr>
              <a:t>radiation</a:t>
            </a:r>
            <a:r>
              <a:rPr lang="en-GB" altLang="en-US"/>
              <a:t>) refers to the particles or waves emitted by radioactive substances.</a:t>
            </a:r>
          </a:p>
        </p:txBody>
      </p:sp>
      <p:sp>
        <p:nvSpPr>
          <p:cNvPr id="16401" name="Line 32">
            <a:extLst>
              <a:ext uri="{FF2B5EF4-FFF2-40B4-BE49-F238E27FC236}">
                <a16:creationId xmlns:a16="http://schemas.microsoft.com/office/drawing/2014/main" id="{73F935B8-5A84-4904-A3F5-E2835D70A934}"/>
              </a:ext>
            </a:extLst>
          </p:cNvPr>
          <p:cNvSpPr>
            <a:spLocks noChangeShapeType="1"/>
          </p:cNvSpPr>
          <p:nvPr/>
        </p:nvSpPr>
        <p:spPr bwMode="auto">
          <a:xfrm flipH="1" flipV="1">
            <a:off x="6276619" y="2776440"/>
            <a:ext cx="1023409" cy="4572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US"/>
          </a:p>
        </p:txBody>
      </p:sp>
      <p:sp>
        <p:nvSpPr>
          <p:cNvPr id="16402" name="Text Box 33">
            <a:extLst>
              <a:ext uri="{FF2B5EF4-FFF2-40B4-BE49-F238E27FC236}">
                <a16:creationId xmlns:a16="http://schemas.microsoft.com/office/drawing/2014/main" id="{FBC0E206-C803-4842-B068-3183815EDBB2}"/>
              </a:ext>
            </a:extLst>
          </p:cNvPr>
          <p:cNvSpPr txBox="1">
            <a:spLocks noChangeArrowheads="1"/>
          </p:cNvSpPr>
          <p:nvPr/>
        </p:nvSpPr>
        <p:spPr bwMode="auto">
          <a:xfrm>
            <a:off x="7347654" y="3012660"/>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B40101"/>
                </a:solidFill>
              </a:rPr>
              <a:t>proton</a:t>
            </a:r>
          </a:p>
        </p:txBody>
      </p:sp>
      <p:sp>
        <p:nvSpPr>
          <p:cNvPr id="16399" name="Line 35">
            <a:extLst>
              <a:ext uri="{FF2B5EF4-FFF2-40B4-BE49-F238E27FC236}">
                <a16:creationId xmlns:a16="http://schemas.microsoft.com/office/drawing/2014/main" id="{B1FECC77-4307-455D-A314-8A264010DC0E}"/>
              </a:ext>
            </a:extLst>
          </p:cNvPr>
          <p:cNvSpPr>
            <a:spLocks noChangeShapeType="1"/>
          </p:cNvSpPr>
          <p:nvPr/>
        </p:nvSpPr>
        <p:spPr bwMode="auto">
          <a:xfrm flipH="1">
            <a:off x="6265327" y="2565828"/>
            <a:ext cx="1023410" cy="68189"/>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US"/>
          </a:p>
        </p:txBody>
      </p:sp>
      <p:sp>
        <p:nvSpPr>
          <p:cNvPr id="16400" name="Text Box 36">
            <a:extLst>
              <a:ext uri="{FF2B5EF4-FFF2-40B4-BE49-F238E27FC236}">
                <a16:creationId xmlns:a16="http://schemas.microsoft.com/office/drawing/2014/main" id="{8B06A6C3-B064-4F40-8D3E-41F6C18F715C}"/>
              </a:ext>
            </a:extLst>
          </p:cNvPr>
          <p:cNvSpPr txBox="1">
            <a:spLocks noChangeArrowheads="1"/>
          </p:cNvSpPr>
          <p:nvPr/>
        </p:nvSpPr>
        <p:spPr bwMode="auto">
          <a:xfrm>
            <a:off x="7333009" y="2304796"/>
            <a:ext cx="14414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9AB30"/>
                </a:solidFill>
              </a:rPr>
              <a:t>neutron</a:t>
            </a:r>
          </a:p>
        </p:txBody>
      </p:sp>
      <p:sp>
        <p:nvSpPr>
          <p:cNvPr id="16397" name="Text Box 38">
            <a:extLst>
              <a:ext uri="{FF2B5EF4-FFF2-40B4-BE49-F238E27FC236}">
                <a16:creationId xmlns:a16="http://schemas.microsoft.com/office/drawing/2014/main" id="{A0EEB600-6553-4858-950D-C185BF5655E5}"/>
              </a:ext>
            </a:extLst>
          </p:cNvPr>
          <p:cNvSpPr txBox="1">
            <a:spLocks noChangeArrowheads="1"/>
          </p:cNvSpPr>
          <p:nvPr/>
        </p:nvSpPr>
        <p:spPr bwMode="auto">
          <a:xfrm>
            <a:off x="7357709" y="1703337"/>
            <a:ext cx="145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781D8"/>
                </a:solidFill>
              </a:rPr>
              <a:t>electron</a:t>
            </a:r>
          </a:p>
        </p:txBody>
      </p:sp>
      <p:sp>
        <p:nvSpPr>
          <p:cNvPr id="16398" name="Line 39">
            <a:extLst>
              <a:ext uri="{FF2B5EF4-FFF2-40B4-BE49-F238E27FC236}">
                <a16:creationId xmlns:a16="http://schemas.microsoft.com/office/drawing/2014/main" id="{062B6F22-FD85-4672-8735-39DEA429F0B0}"/>
              </a:ext>
            </a:extLst>
          </p:cNvPr>
          <p:cNvSpPr>
            <a:spLocks noChangeShapeType="1"/>
          </p:cNvSpPr>
          <p:nvPr/>
        </p:nvSpPr>
        <p:spPr bwMode="auto">
          <a:xfrm flipH="1" flipV="1">
            <a:off x="6122101" y="1791707"/>
            <a:ext cx="1225552" cy="126855"/>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US"/>
          </a:p>
        </p:txBody>
      </p:sp>
      <p:sp>
        <p:nvSpPr>
          <p:cNvPr id="414760" name="Text Box 40">
            <a:extLst>
              <a:ext uri="{FF2B5EF4-FFF2-40B4-BE49-F238E27FC236}">
                <a16:creationId xmlns:a16="http://schemas.microsoft.com/office/drawing/2014/main" id="{F4B243C3-B6DA-4660-B4F7-656DD3A2DEFD}"/>
              </a:ext>
            </a:extLst>
          </p:cNvPr>
          <p:cNvSpPr txBox="1">
            <a:spLocks noChangeArrowheads="1"/>
          </p:cNvSpPr>
          <p:nvPr/>
        </p:nvSpPr>
        <p:spPr bwMode="auto">
          <a:xfrm>
            <a:off x="352425" y="1791708"/>
            <a:ext cx="469741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An atom has a central </a:t>
            </a:r>
            <a:r>
              <a:rPr lang="en-US" altLang="en-US" b="1" dirty="0">
                <a:solidFill>
                  <a:srgbClr val="286DA6"/>
                </a:solidFill>
              </a:rPr>
              <a:t>nucleus</a:t>
            </a:r>
            <a:r>
              <a:rPr lang="en-US" altLang="en-US" dirty="0"/>
              <a:t>, which is made up of protons and neutrons. Electrons surround the nucleus in </a:t>
            </a:r>
            <a:r>
              <a:rPr lang="en-US" altLang="en-US" b="1" dirty="0">
                <a:solidFill>
                  <a:srgbClr val="286DA6"/>
                </a:solidFill>
              </a:rPr>
              <a:t>shells</a:t>
            </a:r>
            <a:r>
              <a:rPr lang="en-US" altLang="en-US" dirty="0"/>
              <a:t>.</a:t>
            </a:r>
          </a:p>
        </p:txBody>
      </p:sp>
      <p:sp>
        <p:nvSpPr>
          <p:cNvPr id="414762" name="Text Box 42">
            <a:extLst>
              <a:ext uri="{FF2B5EF4-FFF2-40B4-BE49-F238E27FC236}">
                <a16:creationId xmlns:a16="http://schemas.microsoft.com/office/drawing/2014/main" id="{90928088-4C0E-47F8-B0CD-D19C992F9E1F}"/>
              </a:ext>
            </a:extLst>
          </p:cNvPr>
          <p:cNvSpPr txBox="1">
            <a:spLocks noChangeArrowheads="1"/>
          </p:cNvSpPr>
          <p:nvPr/>
        </p:nvSpPr>
        <p:spPr bwMode="auto">
          <a:xfrm>
            <a:off x="352425" y="3558016"/>
            <a:ext cx="82883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Nuclear radiation comes from the </a:t>
            </a:r>
            <a:r>
              <a:rPr lang="en-US" altLang="en-US" b="1" dirty="0">
                <a:solidFill>
                  <a:srgbClr val="286DA6"/>
                </a:solidFill>
              </a:rPr>
              <a:t>nucleus</a:t>
            </a:r>
            <a:r>
              <a:rPr lang="en-US" altLang="en-US" dirty="0"/>
              <a:t> of a radioactive atom</a:t>
            </a:r>
            <a:r>
              <a:rPr lang="en-GB" altLang="en-US" dirty="0"/>
              <a:t>. </a:t>
            </a:r>
            <a:r>
              <a:rPr lang="en-US" altLang="en-US" dirty="0"/>
              <a:t>In a radioactive atom, the nucleus is </a:t>
            </a:r>
            <a:r>
              <a:rPr lang="en-US" altLang="en-US" b="1" dirty="0">
                <a:solidFill>
                  <a:srgbClr val="286DA6"/>
                </a:solidFill>
              </a:rPr>
              <a:t>unstable</a:t>
            </a:r>
            <a:r>
              <a:rPr lang="en-US" altLang="en-US" dirty="0"/>
              <a:t> and </a:t>
            </a:r>
            <a:br>
              <a:rPr lang="en-US" altLang="en-US" dirty="0"/>
            </a:br>
            <a:r>
              <a:rPr lang="en-US" altLang="en-US" dirty="0"/>
              <a:t>so it emits particles or waves to lose excess energy and form a more stable atom. </a:t>
            </a:r>
            <a:endParaRPr lang="en-GB" altLang="en-US" dirty="0"/>
          </a:p>
        </p:txBody>
      </p:sp>
      <p:sp>
        <p:nvSpPr>
          <p:cNvPr id="414763" name="Text Box 43">
            <a:extLst>
              <a:ext uri="{FF2B5EF4-FFF2-40B4-BE49-F238E27FC236}">
                <a16:creationId xmlns:a16="http://schemas.microsoft.com/office/drawing/2014/main" id="{04983986-896A-4FC5-A62B-E23E2CCC0156}"/>
              </a:ext>
            </a:extLst>
          </p:cNvPr>
          <p:cNvSpPr txBox="1">
            <a:spLocks noChangeArrowheads="1"/>
          </p:cNvSpPr>
          <p:nvPr/>
        </p:nvSpPr>
        <p:spPr bwMode="auto">
          <a:xfrm>
            <a:off x="352425" y="5323947"/>
            <a:ext cx="82883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This process is called </a:t>
            </a:r>
            <a:r>
              <a:rPr lang="en-US" altLang="en-US" b="1" dirty="0">
                <a:solidFill>
                  <a:srgbClr val="286DA6"/>
                </a:solidFill>
              </a:rPr>
              <a:t>radioactivity</a:t>
            </a:r>
            <a:r>
              <a:rPr lang="en-US" altLang="en-US" dirty="0"/>
              <a:t> or </a:t>
            </a:r>
            <a:r>
              <a:rPr lang="en-US" altLang="en-US" b="1" dirty="0">
                <a:solidFill>
                  <a:srgbClr val="286DA6"/>
                </a:solidFill>
              </a:rPr>
              <a:t>radioactive decay</a:t>
            </a:r>
            <a:r>
              <a:rPr lang="en-US" altLang="en-US" dirty="0"/>
              <a:t>. It is a natural and completely random process. </a:t>
            </a:r>
            <a:endParaRPr lang="en-GB" altLang="en-US" dirty="0"/>
          </a:p>
        </p:txBody>
      </p:sp>
      <p:pic>
        <p:nvPicPr>
          <p:cNvPr id="16" name="Picture 15">
            <a:extLst>
              <a:ext uri="{FF2B5EF4-FFF2-40B4-BE49-F238E27FC236}">
                <a16:creationId xmlns:a16="http://schemas.microsoft.com/office/drawing/2014/main" id="{B09CD9D7-B009-484F-84E8-CB267401685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7" name="Picture 16">
            <a:extLst>
              <a:ext uri="{FF2B5EF4-FFF2-40B4-BE49-F238E27FC236}">
                <a16:creationId xmlns:a16="http://schemas.microsoft.com/office/drawing/2014/main" id="{38E3EC20-86F1-4B84-9471-4DB93822523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41156" y="73668"/>
            <a:ext cx="453390" cy="4667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476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68964"/>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639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98"/>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640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6401"/>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640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9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476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4763"/>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2" grpId="0"/>
      <p:bldP spid="16400" grpId="0"/>
      <p:bldP spid="16397" grpId="0"/>
      <p:bldP spid="414760" grpId="0"/>
      <p:bldP spid="414762" grpId="0"/>
      <p:bldP spid="4147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a:extLst>
              <a:ext uri="{FF2B5EF4-FFF2-40B4-BE49-F238E27FC236}">
                <a16:creationId xmlns:a16="http://schemas.microsoft.com/office/drawing/2014/main" id="{615A8C2D-07F5-4865-B9E1-B19A1A2D5C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8444" y="3142582"/>
            <a:ext cx="4208463" cy="270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a:extLst>
              <a:ext uri="{FF2B5EF4-FFF2-40B4-BE49-F238E27FC236}">
                <a16:creationId xmlns:a16="http://schemas.microsoft.com/office/drawing/2014/main" id="{0D61A3CF-EE18-40FA-8B99-323444A15650}"/>
              </a:ext>
            </a:extLst>
          </p:cNvPr>
          <p:cNvSpPr>
            <a:spLocks noGrp="1" noChangeArrowheads="1"/>
          </p:cNvSpPr>
          <p:nvPr>
            <p:ph type="title"/>
          </p:nvPr>
        </p:nvSpPr>
        <p:spPr/>
        <p:txBody>
          <a:bodyPr/>
          <a:lstStyle/>
          <a:p>
            <a:r>
              <a:rPr lang="en-GB" altLang="en-US"/>
              <a:t>Activity of an isotope</a:t>
            </a:r>
          </a:p>
        </p:txBody>
      </p:sp>
      <p:sp>
        <p:nvSpPr>
          <p:cNvPr id="17413" name="Text Box 5">
            <a:extLst>
              <a:ext uri="{FF2B5EF4-FFF2-40B4-BE49-F238E27FC236}">
                <a16:creationId xmlns:a16="http://schemas.microsoft.com/office/drawing/2014/main" id="{9063571F-E993-4DA8-8C80-A87E2E0C7343}"/>
              </a:ext>
            </a:extLst>
          </p:cNvPr>
          <p:cNvSpPr txBox="1">
            <a:spLocks noChangeArrowheads="1"/>
          </p:cNvSpPr>
          <p:nvPr/>
        </p:nvSpPr>
        <p:spPr bwMode="auto">
          <a:xfrm>
            <a:off x="352425" y="773113"/>
            <a:ext cx="85756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Although atoms of the same element </a:t>
            </a:r>
            <a:r>
              <a:rPr lang="en-GB" altLang="en-US" b="1">
                <a:solidFill>
                  <a:srgbClr val="286DA6"/>
                </a:solidFill>
              </a:rPr>
              <a:t>always</a:t>
            </a:r>
            <a:r>
              <a:rPr lang="en-GB" altLang="en-US"/>
              <a:t> have the </a:t>
            </a:r>
            <a:br>
              <a:rPr lang="en-GB" altLang="en-US"/>
            </a:br>
            <a:r>
              <a:rPr lang="en-GB" altLang="en-US"/>
              <a:t>same number of </a:t>
            </a:r>
            <a:r>
              <a:rPr lang="en-GB" altLang="en-US" b="1">
                <a:solidFill>
                  <a:srgbClr val="286DA6"/>
                </a:solidFill>
              </a:rPr>
              <a:t>protons</a:t>
            </a:r>
            <a:r>
              <a:rPr lang="en-GB" altLang="en-US"/>
              <a:t>, they can have different numbers </a:t>
            </a:r>
            <a:br>
              <a:rPr lang="en-GB" altLang="en-US"/>
            </a:br>
            <a:r>
              <a:rPr lang="en-GB" altLang="en-US"/>
              <a:t>of </a:t>
            </a:r>
            <a:r>
              <a:rPr lang="en-GB" altLang="en-US" b="1">
                <a:solidFill>
                  <a:srgbClr val="286DA6"/>
                </a:solidFill>
              </a:rPr>
              <a:t>neutrons</a:t>
            </a:r>
            <a:r>
              <a:rPr lang="en-GB" altLang="en-US"/>
              <a:t>. Atoms that differ in this way are called </a:t>
            </a:r>
            <a:r>
              <a:rPr lang="en-GB" altLang="en-US" b="1">
                <a:solidFill>
                  <a:srgbClr val="286DA6"/>
                </a:solidFill>
              </a:rPr>
              <a:t>isotopes</a:t>
            </a:r>
            <a:r>
              <a:rPr lang="en-GB" altLang="en-US"/>
              <a:t>.</a:t>
            </a:r>
            <a:r>
              <a:rPr lang="en-US" altLang="en-US"/>
              <a:t> In a </a:t>
            </a:r>
            <a:r>
              <a:rPr lang="en-US" altLang="en-US" b="1">
                <a:solidFill>
                  <a:srgbClr val="286DA6"/>
                </a:solidFill>
              </a:rPr>
              <a:t>radioactive</a:t>
            </a:r>
            <a:r>
              <a:rPr lang="en-US" altLang="en-US"/>
              <a:t> isotope, its nuclei are unstable and so it emits particles or waves to form a more stable atom. </a:t>
            </a:r>
            <a:endParaRPr lang="en-GB" altLang="en-US"/>
          </a:p>
        </p:txBody>
      </p:sp>
      <p:sp>
        <p:nvSpPr>
          <p:cNvPr id="178182" name="Text Box 6">
            <a:extLst>
              <a:ext uri="{FF2B5EF4-FFF2-40B4-BE49-F238E27FC236}">
                <a16:creationId xmlns:a16="http://schemas.microsoft.com/office/drawing/2014/main" id="{43FABDF1-4189-4735-BE07-5AC2350CE599}"/>
              </a:ext>
            </a:extLst>
          </p:cNvPr>
          <p:cNvSpPr txBox="1">
            <a:spLocks noChangeArrowheads="1"/>
          </p:cNvSpPr>
          <p:nvPr/>
        </p:nvSpPr>
        <p:spPr bwMode="auto">
          <a:xfrm>
            <a:off x="352425" y="4552951"/>
            <a:ext cx="46704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number of decays recorded each second by a detector, such as a </a:t>
            </a:r>
            <a:r>
              <a:rPr lang="en-GB" altLang="en-US" b="1" dirty="0">
                <a:solidFill>
                  <a:srgbClr val="286DA6"/>
                </a:solidFill>
              </a:rPr>
              <a:t>Geiger counter</a:t>
            </a:r>
            <a:r>
              <a:rPr lang="en-GB" altLang="en-US" dirty="0"/>
              <a:t>, is called the count-rate.</a:t>
            </a:r>
          </a:p>
        </p:txBody>
      </p:sp>
      <p:sp>
        <p:nvSpPr>
          <p:cNvPr id="178183" name="Text Box 7">
            <a:extLst>
              <a:ext uri="{FF2B5EF4-FFF2-40B4-BE49-F238E27FC236}">
                <a16:creationId xmlns:a16="http://schemas.microsoft.com/office/drawing/2014/main" id="{9468CBD1-C32E-459C-B84D-0CB515DC4456}"/>
              </a:ext>
            </a:extLst>
          </p:cNvPr>
          <p:cNvSpPr txBox="1">
            <a:spLocks noChangeArrowheads="1"/>
          </p:cNvSpPr>
          <p:nvPr/>
        </p:nvSpPr>
        <p:spPr bwMode="auto">
          <a:xfrm>
            <a:off x="352425" y="2847976"/>
            <a:ext cx="42084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t>
            </a:r>
            <a:r>
              <a:rPr lang="en-GB" altLang="en-US" b="1" dirty="0">
                <a:solidFill>
                  <a:srgbClr val="286DA6"/>
                </a:solidFill>
              </a:rPr>
              <a:t>activity </a:t>
            </a:r>
            <a:r>
              <a:rPr lang="en-GB" altLang="en-US" dirty="0"/>
              <a:t>of a radioactive isotope is the rate at which the isotope decays. Activity is measured in </a:t>
            </a:r>
            <a:r>
              <a:rPr lang="en-GB" altLang="en-US" b="1" dirty="0">
                <a:solidFill>
                  <a:srgbClr val="286DA6"/>
                </a:solidFill>
              </a:rPr>
              <a:t>becquerel</a:t>
            </a:r>
            <a:r>
              <a:rPr lang="en-GB" altLang="en-US" dirty="0"/>
              <a:t> (</a:t>
            </a:r>
            <a:r>
              <a:rPr lang="en-GB" altLang="en-US" dirty="0" err="1"/>
              <a:t>Bq</a:t>
            </a:r>
            <a:r>
              <a:rPr lang="en-GB" altLang="en-US" dirty="0"/>
              <a:t>).</a:t>
            </a:r>
          </a:p>
        </p:txBody>
      </p:sp>
      <p:pic>
        <p:nvPicPr>
          <p:cNvPr id="9" name="Picture 8">
            <a:extLst>
              <a:ext uri="{FF2B5EF4-FFF2-40B4-BE49-F238E27FC236}">
                <a16:creationId xmlns:a16="http://schemas.microsoft.com/office/drawing/2014/main" id="{DA617D89-D938-4126-9867-BCB658FD9C0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182"/>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2" grpId="0"/>
      <p:bldP spid="178183"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7">
            <a:extLst>
              <a:ext uri="{FF2B5EF4-FFF2-40B4-BE49-F238E27FC236}">
                <a16:creationId xmlns:a16="http://schemas.microsoft.com/office/drawing/2014/main" id="{36F72017-E996-418F-9CC3-910346EA4143}"/>
              </a:ext>
            </a:extLst>
          </p:cNvPr>
          <p:cNvSpPr>
            <a:spLocks noGrp="1" noChangeArrowheads="1"/>
          </p:cNvSpPr>
          <p:nvPr>
            <p:ph type="title"/>
          </p:nvPr>
        </p:nvSpPr>
        <p:spPr/>
        <p:txBody>
          <a:bodyPr/>
          <a:lstStyle/>
          <a:p>
            <a:pPr eaLnBrk="1" hangingPunct="1"/>
            <a:r>
              <a:rPr lang="en-GB" altLang="en-US" dirty="0"/>
              <a:t>Types of radiation</a:t>
            </a:r>
          </a:p>
        </p:txBody>
      </p:sp>
      <p:pic>
        <p:nvPicPr>
          <p:cNvPr id="7" name="Picture 6">
            <a:extLst>
              <a:ext uri="{FF2B5EF4-FFF2-40B4-BE49-F238E27FC236}">
                <a16:creationId xmlns:a16="http://schemas.microsoft.com/office/drawing/2014/main" id="{8FFCD323-759B-45BD-9357-DA546405D1E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DC9756CE-2155-463C-842B-1C24DC2EECC9}"/>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CDBEB9B2-20DB-4E3D-A65F-23CCE61E7D68}"/>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DDA0B4F6-6337-4B75-8B06-587183C74CBC}"/>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66864"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15CD9656-4D8E-49AE-89EA-BB3D68D0A69E}"/>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275E2CC-D369-49FF-B5D5-DE8D55053F63}"/>
              </a:ext>
            </a:extLst>
          </p:cNvPr>
          <p:cNvSpPr>
            <a:spLocks noGrp="1" noChangeArrowheads="1"/>
          </p:cNvSpPr>
          <p:nvPr>
            <p:ph type="title"/>
          </p:nvPr>
        </p:nvSpPr>
        <p:spPr/>
        <p:txBody>
          <a:bodyPr/>
          <a:lstStyle/>
          <a:p>
            <a:r>
              <a:rPr lang="en-GB" altLang="en-US" dirty="0"/>
              <a:t>Ionizing radiation</a:t>
            </a:r>
          </a:p>
        </p:txBody>
      </p:sp>
      <p:sp>
        <p:nvSpPr>
          <p:cNvPr id="18435" name="Text Box 41">
            <a:extLst>
              <a:ext uri="{FF2B5EF4-FFF2-40B4-BE49-F238E27FC236}">
                <a16:creationId xmlns:a16="http://schemas.microsoft.com/office/drawing/2014/main" id="{C4B79483-773A-4D51-BD13-8E34EF3170AB}"/>
              </a:ext>
            </a:extLst>
          </p:cNvPr>
          <p:cNvSpPr txBox="1">
            <a:spLocks noChangeArrowheads="1"/>
          </p:cNvSpPr>
          <p:nvPr/>
        </p:nvSpPr>
        <p:spPr bwMode="auto">
          <a:xfrm>
            <a:off x="352425" y="773113"/>
            <a:ext cx="81454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Substances that give out radiation all of the time are known as </a:t>
            </a:r>
            <a:r>
              <a:rPr lang="en-GB" altLang="en-US" b="1" dirty="0">
                <a:solidFill>
                  <a:srgbClr val="286DA6"/>
                </a:solidFill>
              </a:rPr>
              <a:t>radioactive substances</a:t>
            </a:r>
            <a:r>
              <a:rPr lang="en-GB" altLang="en-US" dirty="0"/>
              <a:t>. Their </a:t>
            </a:r>
            <a:r>
              <a:rPr lang="en-GB" altLang="en-US" dirty="0" err="1"/>
              <a:t>behavior</a:t>
            </a:r>
            <a:r>
              <a:rPr lang="en-GB" altLang="en-US" dirty="0"/>
              <a:t> cannot be changed by chemical or physical processes.</a:t>
            </a:r>
          </a:p>
        </p:txBody>
      </p:sp>
      <p:sp>
        <p:nvSpPr>
          <p:cNvPr id="219140" name="Text Box 5">
            <a:extLst>
              <a:ext uri="{FF2B5EF4-FFF2-40B4-BE49-F238E27FC236}">
                <a16:creationId xmlns:a16="http://schemas.microsoft.com/office/drawing/2014/main" id="{BABB438B-098C-4743-B518-D8F0A6A40B4F}"/>
              </a:ext>
            </a:extLst>
          </p:cNvPr>
          <p:cNvSpPr txBox="1">
            <a:spLocks noChangeArrowheads="1"/>
          </p:cNvSpPr>
          <p:nvPr/>
        </p:nvSpPr>
        <p:spPr bwMode="auto">
          <a:xfrm>
            <a:off x="4438650" y="4256088"/>
            <a:ext cx="44084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this nuclear radiation interacts with other atoms or molecules, they may break </a:t>
            </a:r>
            <a:br>
              <a:rPr lang="en-GB" altLang="en-US" dirty="0"/>
            </a:br>
            <a:r>
              <a:rPr lang="en-GB" altLang="en-US" dirty="0"/>
              <a:t>them up into </a:t>
            </a:r>
            <a:r>
              <a:rPr lang="en-GB" altLang="en-US" b="1" dirty="0">
                <a:solidFill>
                  <a:srgbClr val="286DA6"/>
                </a:solidFill>
              </a:rPr>
              <a:t>ions. </a:t>
            </a:r>
            <a:r>
              <a:rPr lang="en-GB" altLang="en-US" dirty="0"/>
              <a:t>This is</a:t>
            </a:r>
            <a:r>
              <a:rPr lang="en-GB" altLang="en-US" b="1" dirty="0">
                <a:solidFill>
                  <a:srgbClr val="286DA6"/>
                </a:solidFill>
              </a:rPr>
              <a:t> </a:t>
            </a:r>
            <a:r>
              <a:rPr lang="en-GB" altLang="en-US" dirty="0"/>
              <a:t>known as </a:t>
            </a:r>
            <a:r>
              <a:rPr lang="en-GB" altLang="en-US" b="1" dirty="0">
                <a:solidFill>
                  <a:srgbClr val="286DA6"/>
                </a:solidFill>
              </a:rPr>
              <a:t>ionization</a:t>
            </a:r>
            <a:r>
              <a:rPr lang="en-GB" altLang="en-US" dirty="0"/>
              <a:t>.</a:t>
            </a:r>
          </a:p>
        </p:txBody>
      </p:sp>
      <p:sp>
        <p:nvSpPr>
          <p:cNvPr id="219144" name="Text Box 4">
            <a:extLst>
              <a:ext uri="{FF2B5EF4-FFF2-40B4-BE49-F238E27FC236}">
                <a16:creationId xmlns:a16="http://schemas.microsoft.com/office/drawing/2014/main" id="{7C2FB548-F58E-4AC1-92C2-56020165A867}"/>
              </a:ext>
            </a:extLst>
          </p:cNvPr>
          <p:cNvSpPr txBox="1">
            <a:spLocks noChangeArrowheads="1"/>
          </p:cNvSpPr>
          <p:nvPr/>
        </p:nvSpPr>
        <p:spPr bwMode="auto">
          <a:xfrm>
            <a:off x="4440238" y="2149475"/>
            <a:ext cx="445293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As they </a:t>
            </a:r>
            <a:r>
              <a:rPr lang="en-GB" altLang="en-US" b="1">
                <a:solidFill>
                  <a:srgbClr val="286DA6"/>
                </a:solidFill>
              </a:rPr>
              <a:t>decay</a:t>
            </a:r>
            <a:r>
              <a:rPr lang="en-GB" altLang="en-US"/>
              <a:t>, radioactive substances give out nuclear radiation in the form of </a:t>
            </a:r>
            <a:r>
              <a:rPr lang="en-GB" altLang="en-US" b="1">
                <a:solidFill>
                  <a:srgbClr val="286DA6"/>
                </a:solidFill>
              </a:rPr>
              <a:t>alpha particles </a:t>
            </a:r>
            <a:r>
              <a:rPr lang="en-GB" altLang="en-US"/>
              <a:t>(</a:t>
            </a:r>
            <a:r>
              <a:rPr lang="el-GR" altLang="en-US" b="1">
                <a:solidFill>
                  <a:srgbClr val="286DA6"/>
                </a:solidFill>
              </a:rPr>
              <a:t>α</a:t>
            </a:r>
            <a:r>
              <a:rPr lang="en-GB" altLang="en-US"/>
              <a:t>), </a:t>
            </a:r>
            <a:r>
              <a:rPr lang="en-GB" altLang="en-US" b="1">
                <a:solidFill>
                  <a:srgbClr val="286DA6"/>
                </a:solidFill>
              </a:rPr>
              <a:t>beta</a:t>
            </a:r>
            <a:r>
              <a:rPr lang="en-GB" altLang="en-US"/>
              <a:t> </a:t>
            </a:r>
            <a:r>
              <a:rPr lang="en-GB" altLang="en-US" b="1">
                <a:solidFill>
                  <a:srgbClr val="286DA6"/>
                </a:solidFill>
              </a:rPr>
              <a:t>particles </a:t>
            </a:r>
            <a:r>
              <a:rPr lang="en-GB" altLang="en-US"/>
              <a:t>(</a:t>
            </a:r>
            <a:r>
              <a:rPr lang="el-GR" altLang="en-US" b="1">
                <a:solidFill>
                  <a:srgbClr val="286DA6"/>
                </a:solidFill>
              </a:rPr>
              <a:t>β</a:t>
            </a:r>
            <a:r>
              <a:rPr lang="en-GB" altLang="en-US"/>
              <a:t>), and </a:t>
            </a:r>
            <a:r>
              <a:rPr lang="en-GB" altLang="en-US" b="1">
                <a:solidFill>
                  <a:srgbClr val="286DA6"/>
                </a:solidFill>
              </a:rPr>
              <a:t>gamma rays </a:t>
            </a:r>
            <a:r>
              <a:rPr lang="en-GB" altLang="en-US"/>
              <a:t>(</a:t>
            </a:r>
            <a:r>
              <a:rPr lang="el-GR" altLang="en-US" b="1">
                <a:solidFill>
                  <a:srgbClr val="286DA6"/>
                </a:solidFill>
              </a:rPr>
              <a:t>γ</a:t>
            </a:r>
            <a:r>
              <a:rPr lang="en-GB" altLang="en-US"/>
              <a:t>).</a:t>
            </a:r>
          </a:p>
        </p:txBody>
      </p:sp>
      <p:pic>
        <p:nvPicPr>
          <p:cNvPr id="18439" name="Picture 9" descr="oxygen_atom">
            <a:extLst>
              <a:ext uri="{FF2B5EF4-FFF2-40B4-BE49-F238E27FC236}">
                <a16:creationId xmlns:a16="http://schemas.microsoft.com/office/drawing/2014/main" id="{1E2043B1-3A5F-4420-86C5-AAC57FA350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 y="2393950"/>
            <a:ext cx="3465513"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F7A05CB-D305-408E-A95A-E6BF737CB82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914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0" grpId="0"/>
      <p:bldP spid="2191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B2C9051-5BB6-427D-A392-D9E72AB47E19}"/>
              </a:ext>
            </a:extLst>
          </p:cNvPr>
          <p:cNvSpPr>
            <a:spLocks noGrp="1" noChangeArrowheads="1"/>
          </p:cNvSpPr>
          <p:nvPr>
            <p:ph type="title"/>
          </p:nvPr>
        </p:nvSpPr>
        <p:spPr/>
        <p:txBody>
          <a:bodyPr/>
          <a:lstStyle/>
          <a:p>
            <a:r>
              <a:rPr lang="en-GB" altLang="en-US"/>
              <a:t>What is an ion?</a:t>
            </a:r>
          </a:p>
        </p:txBody>
      </p:sp>
      <p:sp>
        <p:nvSpPr>
          <p:cNvPr id="178182" name="Text Box 6">
            <a:extLst>
              <a:ext uri="{FF2B5EF4-FFF2-40B4-BE49-F238E27FC236}">
                <a16:creationId xmlns:a16="http://schemas.microsoft.com/office/drawing/2014/main" id="{F3BF01F5-FB2B-46E7-959E-46C95F122DB5}"/>
              </a:ext>
            </a:extLst>
          </p:cNvPr>
          <p:cNvSpPr txBox="1">
            <a:spLocks noChangeArrowheads="1"/>
          </p:cNvSpPr>
          <p:nvPr/>
        </p:nvSpPr>
        <p:spPr bwMode="auto">
          <a:xfrm>
            <a:off x="352425" y="3859213"/>
            <a:ext cx="51292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Font typeface="Wingdings" panose="05000000000000000000" pitchFamily="2" charset="2"/>
              <a:buNone/>
            </a:pPr>
            <a:r>
              <a:rPr lang="en-GB" altLang="en-US"/>
              <a:t>Ions can take part in </a:t>
            </a:r>
            <a:r>
              <a:rPr lang="en-GB" altLang="en-US" b="1">
                <a:solidFill>
                  <a:srgbClr val="286DA6"/>
                </a:solidFill>
              </a:rPr>
              <a:t>chemical reactions</a:t>
            </a:r>
            <a:r>
              <a:rPr lang="en-GB" altLang="en-US"/>
              <a:t> in living cells. This can </a:t>
            </a:r>
            <a:br>
              <a:rPr lang="en-GB" altLang="en-US"/>
            </a:br>
            <a:r>
              <a:rPr lang="en-GB" altLang="en-US"/>
              <a:t>be dangerous to health, causing cells to die or become </a:t>
            </a:r>
            <a:r>
              <a:rPr lang="en-GB" altLang="en-US" b="1">
                <a:solidFill>
                  <a:srgbClr val="286DA6"/>
                </a:solidFill>
              </a:rPr>
              <a:t>cancerous</a:t>
            </a:r>
            <a:r>
              <a:rPr lang="en-GB" altLang="en-US"/>
              <a:t>.</a:t>
            </a:r>
          </a:p>
        </p:txBody>
      </p:sp>
      <p:pic>
        <p:nvPicPr>
          <p:cNvPr id="178188" name="Picture 12" descr="HL_radioactivesymbol">
            <a:extLst>
              <a:ext uri="{FF2B5EF4-FFF2-40B4-BE49-F238E27FC236}">
                <a16:creationId xmlns:a16="http://schemas.microsoft.com/office/drawing/2014/main" id="{534E7CB8-0AE8-4060-8E50-69C51EDA6D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438" y="2889250"/>
            <a:ext cx="2341562"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13">
            <a:extLst>
              <a:ext uri="{FF2B5EF4-FFF2-40B4-BE49-F238E27FC236}">
                <a16:creationId xmlns:a16="http://schemas.microsoft.com/office/drawing/2014/main" id="{EC834C5D-F7ED-4B87-A30C-BCBDB15E1953}"/>
              </a:ext>
            </a:extLst>
          </p:cNvPr>
          <p:cNvSpPr>
            <a:spLocks noChangeArrowheads="1"/>
          </p:cNvSpPr>
          <p:nvPr/>
        </p:nvSpPr>
        <p:spPr bwMode="auto">
          <a:xfrm>
            <a:off x="352425" y="773113"/>
            <a:ext cx="81454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Atoms with incomplete outer electron shells are </a:t>
            </a:r>
            <a:r>
              <a:rPr lang="en-GB" altLang="en-US" b="1">
                <a:solidFill>
                  <a:srgbClr val="286DA6"/>
                </a:solidFill>
              </a:rPr>
              <a:t>unstable</a:t>
            </a:r>
            <a:r>
              <a:rPr lang="en-GB" altLang="en-US"/>
              <a:t>. By either gaining or losing electrons, atoms can obtain full outer electron shells and become stable. </a:t>
            </a:r>
          </a:p>
        </p:txBody>
      </p:sp>
      <p:sp>
        <p:nvSpPr>
          <p:cNvPr id="178190" name="Rectangle 14">
            <a:extLst>
              <a:ext uri="{FF2B5EF4-FFF2-40B4-BE49-F238E27FC236}">
                <a16:creationId xmlns:a16="http://schemas.microsoft.com/office/drawing/2014/main" id="{613B0A3D-ADB0-4F65-AD59-798BBB98F074}"/>
              </a:ext>
            </a:extLst>
          </p:cNvPr>
          <p:cNvSpPr>
            <a:spLocks noChangeArrowheads="1"/>
          </p:cNvSpPr>
          <p:nvPr/>
        </p:nvSpPr>
        <p:spPr bwMode="auto">
          <a:xfrm>
            <a:off x="352425" y="2133600"/>
            <a:ext cx="65262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this happens, atoms have an unequal number of protons and electrons and </a:t>
            </a:r>
            <a:br>
              <a:rPr lang="en-GB" altLang="en-US"/>
            </a:br>
            <a:r>
              <a:rPr lang="en-GB" altLang="en-US"/>
              <a:t>therefore have an overall charge. </a:t>
            </a:r>
            <a:br>
              <a:rPr lang="en-GB" altLang="en-US"/>
            </a:br>
            <a:r>
              <a:rPr lang="en-GB" altLang="en-US"/>
              <a:t>This is how atoms become </a:t>
            </a:r>
            <a:r>
              <a:rPr lang="en-GB" altLang="en-US" b="1">
                <a:solidFill>
                  <a:srgbClr val="286DA6"/>
                </a:solidFill>
              </a:rPr>
              <a:t>ions</a:t>
            </a:r>
            <a:r>
              <a:rPr lang="en-GB" altLang="en-US"/>
              <a:t>. </a:t>
            </a:r>
          </a:p>
        </p:txBody>
      </p:sp>
      <p:sp>
        <p:nvSpPr>
          <p:cNvPr id="19466" name="AutoShape 16">
            <a:extLst>
              <a:ext uri="{FF2B5EF4-FFF2-40B4-BE49-F238E27FC236}">
                <a16:creationId xmlns:a16="http://schemas.microsoft.com/office/drawing/2014/main" id="{4C75225B-F22A-4318-A76B-4CCF45DA54EA}"/>
              </a:ext>
            </a:extLst>
          </p:cNvPr>
          <p:cNvSpPr>
            <a:spLocks noChangeArrowheads="1"/>
          </p:cNvSpPr>
          <p:nvPr/>
        </p:nvSpPr>
        <p:spPr bwMode="auto">
          <a:xfrm>
            <a:off x="1150938" y="5518854"/>
            <a:ext cx="6840537" cy="993775"/>
          </a:xfrm>
          <a:prstGeom prst="roundRect">
            <a:avLst>
              <a:gd name="adj" fmla="val 0"/>
            </a:avLst>
          </a:prstGeom>
          <a:solidFill>
            <a:srgbClr val="286DA6"/>
          </a:solidFill>
          <a:ln w="38100">
            <a:solidFill>
              <a:srgbClr val="286DA6"/>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467" name="Rectangle 17">
            <a:extLst>
              <a:ext uri="{FF2B5EF4-FFF2-40B4-BE49-F238E27FC236}">
                <a16:creationId xmlns:a16="http://schemas.microsoft.com/office/drawing/2014/main" id="{2B55EA1F-FBFA-4EFA-9466-F94F57CE7948}"/>
              </a:ext>
            </a:extLst>
          </p:cNvPr>
          <p:cNvSpPr>
            <a:spLocks noChangeArrowheads="1"/>
          </p:cNvSpPr>
          <p:nvPr/>
        </p:nvSpPr>
        <p:spPr bwMode="auto">
          <a:xfrm>
            <a:off x="1201738" y="5604579"/>
            <a:ext cx="6740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dirty="0">
                <a:solidFill>
                  <a:schemeClr val="bg1"/>
                </a:solidFill>
              </a:rPr>
              <a:t>An </a:t>
            </a:r>
            <a:r>
              <a:rPr lang="en-GB" altLang="en-US" b="1" dirty="0">
                <a:solidFill>
                  <a:schemeClr val="bg1"/>
                </a:solidFill>
              </a:rPr>
              <a:t>ion</a:t>
            </a:r>
            <a:r>
              <a:rPr lang="en-GB" altLang="en-US" dirty="0">
                <a:solidFill>
                  <a:schemeClr val="bg1"/>
                </a:solidFill>
              </a:rPr>
              <a:t> is an atom or group of atoms that has </a:t>
            </a:r>
            <a:br>
              <a:rPr lang="en-GB" altLang="en-US" dirty="0">
                <a:solidFill>
                  <a:schemeClr val="bg1"/>
                </a:solidFill>
              </a:rPr>
            </a:br>
            <a:r>
              <a:rPr lang="en-GB" altLang="en-US" dirty="0">
                <a:solidFill>
                  <a:schemeClr val="bg1"/>
                </a:solidFill>
              </a:rPr>
              <a:t>an electrical charge, either positive or negative.</a:t>
            </a:r>
          </a:p>
        </p:txBody>
      </p:sp>
      <p:pic>
        <p:nvPicPr>
          <p:cNvPr id="11" name="Picture 10">
            <a:extLst>
              <a:ext uri="{FF2B5EF4-FFF2-40B4-BE49-F238E27FC236}">
                <a16:creationId xmlns:a16="http://schemas.microsoft.com/office/drawing/2014/main" id="{49AE0608-EE0D-4E3E-94C0-31FD4975A7A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5F8505F4-7928-4EE0-9019-5B3724A1213A}"/>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1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818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4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6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2" grpId="0"/>
      <p:bldP spid="178190" grpId="0"/>
      <p:bldP spid="19466" grpId="0" animBg="1"/>
      <p:bldP spid="194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43E3DA97-A91E-41EC-8D02-60564D619092}"/>
              </a:ext>
            </a:extLst>
          </p:cNvPr>
          <p:cNvSpPr>
            <a:spLocks noGrp="1" noChangeArrowheads="1"/>
          </p:cNvSpPr>
          <p:nvPr>
            <p:ph type="title"/>
          </p:nvPr>
        </p:nvSpPr>
        <p:spPr/>
        <p:txBody>
          <a:bodyPr/>
          <a:lstStyle/>
          <a:p>
            <a:r>
              <a:rPr lang="en-GB" altLang="en-US" dirty="0"/>
              <a:t>Investigating penetrating power</a:t>
            </a:r>
          </a:p>
        </p:txBody>
      </p:sp>
      <p:pic>
        <p:nvPicPr>
          <p:cNvPr id="8" name="Picture 7">
            <a:extLst>
              <a:ext uri="{FF2B5EF4-FFF2-40B4-BE49-F238E27FC236}">
                <a16:creationId xmlns:a16="http://schemas.microsoft.com/office/drawing/2014/main" id="{DB649765-1482-461E-B18B-311A80A712C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5930CD2A-E042-4A83-BDC3-A165C3718F56}"/>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4DF07051-7DD2-4EE6-AD70-A355472887F0}"/>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9BD0D36B-9B9D-41AC-801C-E6A5C2C0AC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36559" y="136153"/>
            <a:ext cx="609685" cy="390580"/>
          </a:xfrm>
          <a:prstGeom prst="rect">
            <a:avLst/>
          </a:prstGeom>
        </p:spPr>
      </p:pic>
      <p:pic>
        <p:nvPicPr>
          <p:cNvPr id="12" name="Picture 11">
            <a:extLst>
              <a:ext uri="{FF2B5EF4-FFF2-40B4-BE49-F238E27FC236}">
                <a16:creationId xmlns:a16="http://schemas.microsoft.com/office/drawing/2014/main" id="{B0EDCEC3-4F99-4F6D-9BB2-679F9BD0F41C}"/>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7000816" y="86520"/>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C9A2198-5CD1-497F-947A-0D6E83E2FD36}"/>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9" name="Picture 5">
            <a:extLst>
              <a:ext uri="{FF2B5EF4-FFF2-40B4-BE49-F238E27FC236}">
                <a16:creationId xmlns:a16="http://schemas.microsoft.com/office/drawing/2014/main" id="{6A7F8776-6328-4C7F-8837-FF8B6A5907E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32526" y="2125663"/>
            <a:ext cx="7078947"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a:extLst>
              <a:ext uri="{FF2B5EF4-FFF2-40B4-BE49-F238E27FC236}">
                <a16:creationId xmlns:a16="http://schemas.microsoft.com/office/drawing/2014/main" id="{309C16E5-EF80-4ECF-AD00-0CAEF34AF6D3}"/>
              </a:ext>
            </a:extLst>
          </p:cNvPr>
          <p:cNvSpPr>
            <a:spLocks noGrp="1" noChangeArrowheads="1"/>
          </p:cNvSpPr>
          <p:nvPr>
            <p:ph type="title"/>
          </p:nvPr>
        </p:nvSpPr>
        <p:spPr/>
        <p:txBody>
          <a:bodyPr/>
          <a:lstStyle/>
          <a:p>
            <a:r>
              <a:rPr lang="en-GB" altLang="en-US"/>
              <a:t>Alpha, beta, gamma</a:t>
            </a:r>
          </a:p>
        </p:txBody>
      </p:sp>
      <p:sp>
        <p:nvSpPr>
          <p:cNvPr id="20485" name="Rectangle 6">
            <a:extLst>
              <a:ext uri="{FF2B5EF4-FFF2-40B4-BE49-F238E27FC236}">
                <a16:creationId xmlns:a16="http://schemas.microsoft.com/office/drawing/2014/main" id="{31103ED7-407C-471F-9DDD-D0BA1AAC11B6}"/>
              </a:ext>
            </a:extLst>
          </p:cNvPr>
          <p:cNvSpPr>
            <a:spLocks noChangeArrowheads="1"/>
          </p:cNvSpPr>
          <p:nvPr/>
        </p:nvSpPr>
        <p:spPr bwMode="auto">
          <a:xfrm>
            <a:off x="352425" y="773113"/>
            <a:ext cx="8551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Alpha, beta and gamma radiation have different properties </a:t>
            </a:r>
            <a:br>
              <a:rPr lang="en-GB" altLang="en-US" dirty="0"/>
            </a:br>
            <a:r>
              <a:rPr lang="en-GB" altLang="en-US" dirty="0"/>
              <a:t>in terms of how able they are to </a:t>
            </a:r>
            <a:r>
              <a:rPr lang="en-GB" altLang="en-US" b="1" dirty="0">
                <a:solidFill>
                  <a:srgbClr val="286DA6"/>
                </a:solidFill>
              </a:rPr>
              <a:t>ionize atoms</a:t>
            </a:r>
            <a:r>
              <a:rPr lang="en-GB" altLang="en-US" dirty="0"/>
              <a:t>, their </a:t>
            </a:r>
            <a:r>
              <a:rPr lang="en-GB" altLang="en-US" b="1" dirty="0">
                <a:solidFill>
                  <a:srgbClr val="286DA6"/>
                </a:solidFill>
              </a:rPr>
              <a:t>penetrating power</a:t>
            </a:r>
            <a:r>
              <a:rPr lang="en-GB" altLang="en-US" dirty="0"/>
              <a:t> and how far they can travel in </a:t>
            </a:r>
            <a:r>
              <a:rPr lang="en-GB" altLang="en-US" b="1" dirty="0">
                <a:solidFill>
                  <a:srgbClr val="286DA6"/>
                </a:solidFill>
              </a:rPr>
              <a:t>air</a:t>
            </a:r>
            <a:r>
              <a:rPr lang="en-GB" altLang="en-US" dirty="0"/>
              <a:t>.</a:t>
            </a:r>
          </a:p>
        </p:txBody>
      </p:sp>
      <p:sp>
        <p:nvSpPr>
          <p:cNvPr id="221191" name="Rectangle 7">
            <a:extLst>
              <a:ext uri="{FF2B5EF4-FFF2-40B4-BE49-F238E27FC236}">
                <a16:creationId xmlns:a16="http://schemas.microsoft.com/office/drawing/2014/main" id="{8DA845F7-56D2-4922-B18E-34D34FB2F796}"/>
              </a:ext>
            </a:extLst>
          </p:cNvPr>
          <p:cNvSpPr>
            <a:spLocks noChangeArrowheads="1"/>
          </p:cNvSpPr>
          <p:nvPr/>
        </p:nvSpPr>
        <p:spPr bwMode="auto">
          <a:xfrm>
            <a:off x="2811463" y="3173413"/>
            <a:ext cx="1755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dirty="0"/>
              <a:t>strongly ionizing</a:t>
            </a:r>
          </a:p>
        </p:txBody>
      </p:sp>
      <p:sp>
        <p:nvSpPr>
          <p:cNvPr id="221192" name="Rectangle 8">
            <a:extLst>
              <a:ext uri="{FF2B5EF4-FFF2-40B4-BE49-F238E27FC236}">
                <a16:creationId xmlns:a16="http://schemas.microsoft.com/office/drawing/2014/main" id="{A7F49CD9-6610-4EDD-8BCD-303A6FFBF52A}"/>
              </a:ext>
            </a:extLst>
          </p:cNvPr>
          <p:cNvSpPr>
            <a:spLocks noChangeArrowheads="1"/>
          </p:cNvSpPr>
          <p:nvPr/>
        </p:nvSpPr>
        <p:spPr bwMode="auto">
          <a:xfrm>
            <a:off x="2822575" y="4257675"/>
            <a:ext cx="1755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dirty="0"/>
              <a:t>weakly ionizing</a:t>
            </a:r>
          </a:p>
        </p:txBody>
      </p:sp>
      <p:sp>
        <p:nvSpPr>
          <p:cNvPr id="221193" name="Rectangle 9">
            <a:extLst>
              <a:ext uri="{FF2B5EF4-FFF2-40B4-BE49-F238E27FC236}">
                <a16:creationId xmlns:a16="http://schemas.microsoft.com/office/drawing/2014/main" id="{3F81D809-19D7-4FF7-BD0F-9F6809815901}"/>
              </a:ext>
            </a:extLst>
          </p:cNvPr>
          <p:cNvSpPr>
            <a:spLocks noChangeArrowheads="1"/>
          </p:cNvSpPr>
          <p:nvPr/>
        </p:nvSpPr>
        <p:spPr bwMode="auto">
          <a:xfrm>
            <a:off x="2822575" y="5367338"/>
            <a:ext cx="175577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sz="2300" dirty="0"/>
              <a:t>very weakly ionizing</a:t>
            </a:r>
          </a:p>
        </p:txBody>
      </p:sp>
      <p:sp>
        <p:nvSpPr>
          <p:cNvPr id="221194" name="Rectangle 10">
            <a:extLst>
              <a:ext uri="{FF2B5EF4-FFF2-40B4-BE49-F238E27FC236}">
                <a16:creationId xmlns:a16="http://schemas.microsoft.com/office/drawing/2014/main" id="{7A5FDAA8-44A6-4839-9F6A-63BBFF44BAF4}"/>
              </a:ext>
            </a:extLst>
          </p:cNvPr>
          <p:cNvSpPr>
            <a:spLocks noChangeArrowheads="1"/>
          </p:cNvSpPr>
          <p:nvPr/>
        </p:nvSpPr>
        <p:spPr bwMode="auto">
          <a:xfrm>
            <a:off x="4568825" y="3173413"/>
            <a:ext cx="1755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dirty="0"/>
              <a:t>weakly penetrating</a:t>
            </a:r>
          </a:p>
        </p:txBody>
      </p:sp>
      <p:sp>
        <p:nvSpPr>
          <p:cNvPr id="221195" name="Rectangle 11">
            <a:extLst>
              <a:ext uri="{FF2B5EF4-FFF2-40B4-BE49-F238E27FC236}">
                <a16:creationId xmlns:a16="http://schemas.microsoft.com/office/drawing/2014/main" id="{98A47645-E09E-4EF3-A23A-C537DC489640}"/>
              </a:ext>
            </a:extLst>
          </p:cNvPr>
          <p:cNvSpPr>
            <a:spLocks noChangeArrowheads="1"/>
          </p:cNvSpPr>
          <p:nvPr/>
        </p:nvSpPr>
        <p:spPr bwMode="auto">
          <a:xfrm>
            <a:off x="4568825" y="4257675"/>
            <a:ext cx="1755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averagely penetrating</a:t>
            </a:r>
          </a:p>
        </p:txBody>
      </p:sp>
      <p:sp>
        <p:nvSpPr>
          <p:cNvPr id="221196" name="Rectangle 12">
            <a:extLst>
              <a:ext uri="{FF2B5EF4-FFF2-40B4-BE49-F238E27FC236}">
                <a16:creationId xmlns:a16="http://schemas.microsoft.com/office/drawing/2014/main" id="{848210B0-2615-4801-A4D4-6E132C70A6FA}"/>
              </a:ext>
            </a:extLst>
          </p:cNvPr>
          <p:cNvSpPr>
            <a:spLocks noChangeArrowheads="1"/>
          </p:cNvSpPr>
          <p:nvPr/>
        </p:nvSpPr>
        <p:spPr bwMode="auto">
          <a:xfrm>
            <a:off x="4557713" y="5348288"/>
            <a:ext cx="1755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strongly penetrating</a:t>
            </a:r>
          </a:p>
        </p:txBody>
      </p:sp>
      <p:sp>
        <p:nvSpPr>
          <p:cNvPr id="221197" name="Rectangle 13">
            <a:extLst>
              <a:ext uri="{FF2B5EF4-FFF2-40B4-BE49-F238E27FC236}">
                <a16:creationId xmlns:a16="http://schemas.microsoft.com/office/drawing/2014/main" id="{8B072F7F-F06D-4CF5-BD27-2D0554AD0AAF}"/>
              </a:ext>
            </a:extLst>
          </p:cNvPr>
          <p:cNvSpPr>
            <a:spLocks noChangeArrowheads="1"/>
          </p:cNvSpPr>
          <p:nvPr/>
        </p:nvSpPr>
        <p:spPr bwMode="auto">
          <a:xfrm>
            <a:off x="6283325" y="3173413"/>
            <a:ext cx="17922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dirty="0"/>
              <a:t>a few </a:t>
            </a:r>
            <a:r>
              <a:rPr lang="en-GB" altLang="en-US" dirty="0" err="1"/>
              <a:t>centimeters</a:t>
            </a:r>
            <a:endParaRPr lang="en-GB" altLang="en-US" dirty="0"/>
          </a:p>
        </p:txBody>
      </p:sp>
      <p:sp>
        <p:nvSpPr>
          <p:cNvPr id="221198" name="Rectangle 14">
            <a:extLst>
              <a:ext uri="{FF2B5EF4-FFF2-40B4-BE49-F238E27FC236}">
                <a16:creationId xmlns:a16="http://schemas.microsoft.com/office/drawing/2014/main" id="{CEBD53B7-7B62-481D-A881-2915D3277CE6}"/>
              </a:ext>
            </a:extLst>
          </p:cNvPr>
          <p:cNvSpPr>
            <a:spLocks noChangeArrowheads="1"/>
          </p:cNvSpPr>
          <p:nvPr/>
        </p:nvSpPr>
        <p:spPr bwMode="auto">
          <a:xfrm>
            <a:off x="6296025" y="4257675"/>
            <a:ext cx="1755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dirty="0"/>
              <a:t>a few meters</a:t>
            </a:r>
          </a:p>
        </p:txBody>
      </p:sp>
      <p:sp>
        <p:nvSpPr>
          <p:cNvPr id="221199" name="Rectangle 15">
            <a:extLst>
              <a:ext uri="{FF2B5EF4-FFF2-40B4-BE49-F238E27FC236}">
                <a16:creationId xmlns:a16="http://schemas.microsoft.com/office/drawing/2014/main" id="{89670ADE-343A-4F47-9C9D-54F5DE74654B}"/>
              </a:ext>
            </a:extLst>
          </p:cNvPr>
          <p:cNvSpPr>
            <a:spLocks noChangeArrowheads="1"/>
          </p:cNvSpPr>
          <p:nvPr/>
        </p:nvSpPr>
        <p:spPr bwMode="auto">
          <a:xfrm>
            <a:off x="6296025" y="5348288"/>
            <a:ext cx="1755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dirty="0"/>
              <a:t>many </a:t>
            </a:r>
            <a:br>
              <a:rPr lang="en-GB" altLang="en-US" dirty="0"/>
            </a:br>
            <a:r>
              <a:rPr lang="en-GB" altLang="en-US" dirty="0"/>
              <a:t>meters</a:t>
            </a:r>
          </a:p>
        </p:txBody>
      </p:sp>
      <p:pic>
        <p:nvPicPr>
          <p:cNvPr id="16" name="Picture 15">
            <a:extLst>
              <a:ext uri="{FF2B5EF4-FFF2-40B4-BE49-F238E27FC236}">
                <a16:creationId xmlns:a16="http://schemas.microsoft.com/office/drawing/2014/main" id="{E3997943-3B01-4519-A9F5-F83D3948240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7" name="Picture 9" descr="notes_icon">
            <a:extLst>
              <a:ext uri="{FF2B5EF4-FFF2-40B4-BE49-F238E27FC236}">
                <a16:creationId xmlns:a16="http://schemas.microsoft.com/office/drawing/2014/main" id="{536E4DC2-D7A4-42A6-A3B5-3D9E8E4A4E21}"/>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
        <p:nvSpPr>
          <p:cNvPr id="18" name="Rectangle 7">
            <a:extLst>
              <a:ext uri="{FF2B5EF4-FFF2-40B4-BE49-F238E27FC236}">
                <a16:creationId xmlns:a16="http://schemas.microsoft.com/office/drawing/2014/main" id="{4AFCF835-EDBE-4307-BD32-21854CAD67F3}"/>
              </a:ext>
            </a:extLst>
          </p:cNvPr>
          <p:cNvSpPr>
            <a:spLocks noChangeArrowheads="1"/>
          </p:cNvSpPr>
          <p:nvPr/>
        </p:nvSpPr>
        <p:spPr bwMode="auto">
          <a:xfrm>
            <a:off x="2817109" y="2173134"/>
            <a:ext cx="17557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dirty="0">
                <a:solidFill>
                  <a:schemeClr val="bg1"/>
                </a:solidFill>
              </a:rPr>
              <a:t>ionizing power</a:t>
            </a:r>
          </a:p>
        </p:txBody>
      </p:sp>
      <p:sp>
        <p:nvSpPr>
          <p:cNvPr id="19" name="Rectangle 7">
            <a:extLst>
              <a:ext uri="{FF2B5EF4-FFF2-40B4-BE49-F238E27FC236}">
                <a16:creationId xmlns:a16="http://schemas.microsoft.com/office/drawing/2014/main" id="{DFE825FB-EB7C-4F55-9CEC-6C40B87A8225}"/>
              </a:ext>
            </a:extLst>
          </p:cNvPr>
          <p:cNvSpPr>
            <a:spLocks noChangeArrowheads="1"/>
          </p:cNvSpPr>
          <p:nvPr/>
        </p:nvSpPr>
        <p:spPr bwMode="auto">
          <a:xfrm>
            <a:off x="4477424" y="2173134"/>
            <a:ext cx="1983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dirty="0">
                <a:solidFill>
                  <a:schemeClr val="bg1"/>
                </a:solidFill>
              </a:rPr>
              <a:t>penetrating power</a:t>
            </a:r>
          </a:p>
        </p:txBody>
      </p:sp>
      <p:sp>
        <p:nvSpPr>
          <p:cNvPr id="20" name="Rectangle 7">
            <a:extLst>
              <a:ext uri="{FF2B5EF4-FFF2-40B4-BE49-F238E27FC236}">
                <a16:creationId xmlns:a16="http://schemas.microsoft.com/office/drawing/2014/main" id="{54636B43-274E-400D-B64B-386C211E5738}"/>
              </a:ext>
            </a:extLst>
          </p:cNvPr>
          <p:cNvSpPr>
            <a:spLocks noChangeArrowheads="1"/>
          </p:cNvSpPr>
          <p:nvPr/>
        </p:nvSpPr>
        <p:spPr bwMode="auto">
          <a:xfrm>
            <a:off x="6315076" y="2173134"/>
            <a:ext cx="17557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dirty="0">
                <a:solidFill>
                  <a:schemeClr val="bg1"/>
                </a:solidFill>
              </a:rPr>
              <a:t>range </a:t>
            </a:r>
          </a:p>
          <a:p>
            <a:pPr algn="ctr" eaLnBrk="1" hangingPunct="1"/>
            <a:r>
              <a:rPr lang="en-GB" altLang="en-US" b="1" dirty="0">
                <a:solidFill>
                  <a:schemeClr val="bg1"/>
                </a:solidFill>
              </a:rPr>
              <a:t>in air</a:t>
            </a:r>
          </a:p>
        </p:txBody>
      </p:sp>
      <p:sp>
        <p:nvSpPr>
          <p:cNvPr id="21" name="Rectangle 7">
            <a:extLst>
              <a:ext uri="{FF2B5EF4-FFF2-40B4-BE49-F238E27FC236}">
                <a16:creationId xmlns:a16="http://schemas.microsoft.com/office/drawing/2014/main" id="{1430CA53-9C14-4842-8D70-B350C461F057}"/>
              </a:ext>
            </a:extLst>
          </p:cNvPr>
          <p:cNvSpPr>
            <a:spLocks noChangeArrowheads="1"/>
          </p:cNvSpPr>
          <p:nvPr/>
        </p:nvSpPr>
        <p:spPr bwMode="auto">
          <a:xfrm>
            <a:off x="1077587" y="3656278"/>
            <a:ext cx="17557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dirty="0">
                <a:solidFill>
                  <a:schemeClr val="bg1"/>
                </a:solidFill>
              </a:rPr>
              <a:t>alpha</a:t>
            </a:r>
          </a:p>
        </p:txBody>
      </p:sp>
      <p:sp>
        <p:nvSpPr>
          <p:cNvPr id="22" name="Rectangle 7">
            <a:extLst>
              <a:ext uri="{FF2B5EF4-FFF2-40B4-BE49-F238E27FC236}">
                <a16:creationId xmlns:a16="http://schemas.microsoft.com/office/drawing/2014/main" id="{9859F83A-58B8-4BF9-8A1F-DBB802544FDE}"/>
              </a:ext>
            </a:extLst>
          </p:cNvPr>
          <p:cNvSpPr>
            <a:spLocks noChangeArrowheads="1"/>
          </p:cNvSpPr>
          <p:nvPr/>
        </p:nvSpPr>
        <p:spPr bwMode="auto">
          <a:xfrm>
            <a:off x="1076325" y="4757154"/>
            <a:ext cx="17557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dirty="0">
                <a:solidFill>
                  <a:schemeClr val="bg1"/>
                </a:solidFill>
              </a:rPr>
              <a:t>beta</a:t>
            </a:r>
          </a:p>
        </p:txBody>
      </p:sp>
      <p:sp>
        <p:nvSpPr>
          <p:cNvPr id="23" name="Rectangle 7">
            <a:extLst>
              <a:ext uri="{FF2B5EF4-FFF2-40B4-BE49-F238E27FC236}">
                <a16:creationId xmlns:a16="http://schemas.microsoft.com/office/drawing/2014/main" id="{1F081D1A-67AD-4F5A-8D44-79ABA42DB9CA}"/>
              </a:ext>
            </a:extLst>
          </p:cNvPr>
          <p:cNvSpPr>
            <a:spLocks noChangeArrowheads="1"/>
          </p:cNvSpPr>
          <p:nvPr/>
        </p:nvSpPr>
        <p:spPr bwMode="auto">
          <a:xfrm>
            <a:off x="1079447" y="5841716"/>
            <a:ext cx="17557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dirty="0">
                <a:solidFill>
                  <a:schemeClr val="bg1"/>
                </a:solidFill>
              </a:rPr>
              <a:t>gamma</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11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119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119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119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119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119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119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119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119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1199"/>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1" grpId="0"/>
      <p:bldP spid="221192" grpId="0"/>
      <p:bldP spid="221193" grpId="0"/>
      <p:bldP spid="221194" grpId="0"/>
      <p:bldP spid="221195" grpId="0"/>
      <p:bldP spid="221196" grpId="0"/>
      <p:bldP spid="221197" grpId="0"/>
      <p:bldP spid="221198" grpId="0"/>
      <p:bldP spid="221199" grpId="0"/>
      <p:bldP spid="18" grpId="0"/>
      <p:bldP spid="19" grpId="0"/>
      <p:bldP spid="20" grpId="0"/>
      <p:bldP spid="21" grpId="0"/>
      <p:bldP spid="22"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AjsLsLuk"/>
  <p:tag name="ARTICULATE_DESIGN_ID_5_DEFAULT DESIGN" val="UGCxjI6Z"/>
  <p:tag name="ARTICULATE_DESIGN_ID_1_DEFAULT DESIGN" val="m1XlRFTH"/>
  <p:tag name="ARTICULATE_DESIGN_ID_6_DEFAULT DESIGN" val="M1krIb40"/>
  <p:tag name="ARTICULATE_DESIGN_ID_3_DEFAULT DESIGN" val="gJksn4R9"/>
  <p:tag name="ARTICULATE_DESIGN_ID_2_DEFAULT DESIGN" val="oRBVb7Jy"/>
  <p:tag name="ARTICULATE_DESIGN_ID_4_DEFAULT DESIGN" val="m7taASh2"/>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14582</TotalTime>
  <Words>1490</Words>
  <Application>Microsoft Office PowerPoint</Application>
  <PresentationFormat>On-screen Show (4:3)</PresentationFormat>
  <Paragraphs>187</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Wingdings</vt:lpstr>
      <vt:lpstr>Arial</vt:lpstr>
      <vt:lpstr>Wingdings 2</vt:lpstr>
      <vt:lpstr>1_Default Design</vt:lpstr>
      <vt:lpstr>6_Default Design</vt:lpstr>
      <vt:lpstr>Radioactive Decay</vt:lpstr>
      <vt:lpstr>Information</vt:lpstr>
      <vt:lpstr>What is radiation?</vt:lpstr>
      <vt:lpstr>Activity of an isotope</vt:lpstr>
      <vt:lpstr>Types of radiation</vt:lpstr>
      <vt:lpstr>Ionizing radiation</vt:lpstr>
      <vt:lpstr>What is an ion?</vt:lpstr>
      <vt:lpstr>Investigating penetrating power</vt:lpstr>
      <vt:lpstr>Alpha, beta, gamma</vt:lpstr>
      <vt:lpstr>Alpha, beta or gamma?</vt:lpstr>
      <vt:lpstr>Types of radioactive decay – summary</vt:lpstr>
      <vt:lpstr>Nuclear equations</vt:lpstr>
      <vt:lpstr>Alpha decay equations</vt:lpstr>
      <vt:lpstr>Beta decay equations</vt:lpstr>
      <vt:lpstr>Gamma decay equations</vt:lpstr>
      <vt:lpstr>Nuclear equations examples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Radioactive Decay</dc:title>
  <dc:subject>Boardworks High School Physical Science</dc:subject>
  <dc:creator>Boardworks</dc:creator>
  <cp:lastModifiedBy>Tim Crilly</cp:lastModifiedBy>
  <cp:revision>554</cp:revision>
  <dcterms:created xsi:type="dcterms:W3CDTF">2003-10-06T13:07:42Z</dcterms:created>
  <dcterms:modified xsi:type="dcterms:W3CDTF">2019-01-31T15:31:14Z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92467770-AA40-4BC6-9AC7-A15DA75CD6D7</vt:lpwstr>
  </property>
  <property fmtid="{D5CDD505-2E9C-101B-9397-08002B2CF9AE}" pid="3" name="ArticulatePath">
    <vt:lpwstr>Radioactive Decay</vt:lpwstr>
  </property>
</Properties>
</file>