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31" r:id="rId1"/>
    <p:sldMasterId id="2147485346" r:id="rId2"/>
  </p:sldMasterIdLst>
  <p:notesMasterIdLst>
    <p:notesMasterId r:id="rId20"/>
  </p:notesMasterIdLst>
  <p:handoutMasterIdLst>
    <p:handoutMasterId r:id="rId21"/>
  </p:handoutMasterIdLst>
  <p:sldIdLst>
    <p:sldId id="430" r:id="rId3"/>
    <p:sldId id="527" r:id="rId4"/>
    <p:sldId id="484" r:id="rId5"/>
    <p:sldId id="485" r:id="rId6"/>
    <p:sldId id="498" r:id="rId7"/>
    <p:sldId id="487" r:id="rId8"/>
    <p:sldId id="488" r:id="rId9"/>
    <p:sldId id="489" r:id="rId10"/>
    <p:sldId id="516" r:id="rId11"/>
    <p:sldId id="502" r:id="rId12"/>
    <p:sldId id="514" r:id="rId13"/>
    <p:sldId id="503" r:id="rId14"/>
    <p:sldId id="504" r:id="rId15"/>
    <p:sldId id="505" r:id="rId16"/>
    <p:sldId id="515" r:id="rId17"/>
    <p:sldId id="506" r:id="rId18"/>
    <p:sldId id="507"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55">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7"/>
        <p:guide orient="horz" pos="3876"/>
        <p:guide pos="535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D39E6F6-00B6-458C-86E3-8FE34C1062C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4537695-A7F4-4A2D-A717-16DE70E8B476}" type="slidenum">
              <a:rPr lang="en-GB" altLang="en-US"/>
              <a:pPr/>
              <a:t>‹#›</a:t>
            </a:fld>
            <a:endParaRPr lang="en-GB" altLang="en-US"/>
          </a:p>
        </p:txBody>
      </p:sp>
      <p:sp>
        <p:nvSpPr>
          <p:cNvPr id="5" name="Rectangle 7">
            <a:extLst>
              <a:ext uri="{FF2B5EF4-FFF2-40B4-BE49-F238E27FC236}">
                <a16:creationId xmlns:a16="http://schemas.microsoft.com/office/drawing/2014/main" id="{95E33B9B-F12F-4798-A65E-C9C3C343948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19E47E1-3D9B-49A0-8A0B-2C64B5ACB2C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078062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A32BBE5-4398-40D9-8A48-91561FC1881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8CEC23E-B19B-4174-AEA4-BB634E9E2C7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BFDF99B5-0764-4E89-BF9D-06834086B18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D50DD37-667D-4F88-84EC-9703AC4B8B4D}" type="slidenum">
              <a:rPr lang="en-US" altLang="en-US"/>
              <a:pPr/>
              <a:t>‹#›</a:t>
            </a:fld>
            <a:endParaRPr lang="en-US" altLang="en-US"/>
          </a:p>
        </p:txBody>
      </p:sp>
      <p:sp>
        <p:nvSpPr>
          <p:cNvPr id="7" name="Rectangle 7">
            <a:extLst>
              <a:ext uri="{FF2B5EF4-FFF2-40B4-BE49-F238E27FC236}">
                <a16:creationId xmlns:a16="http://schemas.microsoft.com/office/drawing/2014/main" id="{AAC2AA7C-C881-4E82-A5A6-495E85DDAD2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283BB51D-C001-471F-B307-83318132FC4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835126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66BC35CF-4158-4EC8-B49C-ACDB14E1518B}"/>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20D873CB-4E12-464F-B952-0E63ADADB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2CD89F6-3DC1-4385-8AAD-C6655DD38CC1}"/>
              </a:ext>
            </a:extLst>
          </p:cNvPr>
          <p:cNvSpPr>
            <a:spLocks noGrp="1"/>
          </p:cNvSpPr>
          <p:nvPr>
            <p:ph type="sldNum" sz="quarter" idx="10"/>
          </p:nvPr>
        </p:nvSpPr>
        <p:spPr/>
        <p:txBody>
          <a:bodyPr/>
          <a:lstStyle/>
          <a:p>
            <a:fld id="{6D50DD37-667D-4F88-84EC-9703AC4B8B4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A9A1A43F-6B2F-49BA-9544-ECDEB9F5AB38}"/>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3FED4C72-887E-400A-AE28-CC12508BD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sz="1200" kern="1200" dirty="0">
              <a:solidFill>
                <a:schemeClr val="tx1"/>
              </a:solidFill>
              <a:effectLst/>
              <a:latin typeface="Arial" panose="020B0604020202020204" pitchFamily="34" charset="0"/>
              <a:ea typeface="+mn-ea"/>
              <a:cs typeface="+mn-cs"/>
            </a:endParaRP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marL="171450" marR="0" lvl="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endParaRPr lang="en-GB" dirty="0">
              <a:effectLst/>
            </a:endParaRPr>
          </a:p>
        </p:txBody>
      </p:sp>
      <p:sp>
        <p:nvSpPr>
          <p:cNvPr id="2" name="Slide Number Placeholder 1">
            <a:extLst>
              <a:ext uri="{FF2B5EF4-FFF2-40B4-BE49-F238E27FC236}">
                <a16:creationId xmlns:a16="http://schemas.microsoft.com/office/drawing/2014/main" id="{93BDBCC6-E6FF-4FDF-B406-D19BFA22BBE9}"/>
              </a:ext>
            </a:extLst>
          </p:cNvPr>
          <p:cNvSpPr>
            <a:spLocks noGrp="1"/>
          </p:cNvSpPr>
          <p:nvPr>
            <p:ph type="sldNum" sz="quarter" idx="10"/>
          </p:nvPr>
        </p:nvSpPr>
        <p:spPr/>
        <p:txBody>
          <a:bodyPr/>
          <a:lstStyle/>
          <a:p>
            <a:fld id="{6D50DD37-667D-4F88-84EC-9703AC4B8B4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10FF7F96-E9FD-4616-BE38-90450686E1BA}"/>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C4EDCA1F-1E43-4B44-A785-DC09C6A3B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Aron Kremer</a:t>
            </a:r>
          </a:p>
        </p:txBody>
      </p:sp>
      <p:sp>
        <p:nvSpPr>
          <p:cNvPr id="2" name="Slide Number Placeholder 1">
            <a:extLst>
              <a:ext uri="{FF2B5EF4-FFF2-40B4-BE49-F238E27FC236}">
                <a16:creationId xmlns:a16="http://schemas.microsoft.com/office/drawing/2014/main" id="{D0AA2413-F8B9-4B32-AE9C-27C18985C09F}"/>
              </a:ext>
            </a:extLst>
          </p:cNvPr>
          <p:cNvSpPr>
            <a:spLocks noGrp="1"/>
          </p:cNvSpPr>
          <p:nvPr>
            <p:ph type="sldNum" sz="quarter" idx="10"/>
          </p:nvPr>
        </p:nvSpPr>
        <p:spPr/>
        <p:txBody>
          <a:bodyPr/>
          <a:lstStyle/>
          <a:p>
            <a:fld id="{6D50DD37-667D-4F88-84EC-9703AC4B8B4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6A956491-4E63-4180-B143-1ABE864D4FBF}"/>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428530B7-BA96-4EB7-A52C-5ABB6E89B1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E5D83BC2-D8A7-4127-97FF-1AECCB485CDE}"/>
              </a:ext>
            </a:extLst>
          </p:cNvPr>
          <p:cNvSpPr>
            <a:spLocks noGrp="1"/>
          </p:cNvSpPr>
          <p:nvPr>
            <p:ph type="sldNum" sz="quarter" idx="10"/>
          </p:nvPr>
        </p:nvSpPr>
        <p:spPr/>
        <p:txBody>
          <a:bodyPr/>
          <a:lstStyle/>
          <a:p>
            <a:fld id="{6D50DD37-667D-4F88-84EC-9703AC4B8B4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09F244B3-9619-46C7-B064-82B08FC6BFF3}"/>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86F989A0-36FD-40A0-85D4-EB0ED0280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ADF64E9-45E1-47A8-A577-40FDC447C746}"/>
              </a:ext>
            </a:extLst>
          </p:cNvPr>
          <p:cNvSpPr>
            <a:spLocks noGrp="1"/>
          </p:cNvSpPr>
          <p:nvPr>
            <p:ph type="sldNum" sz="quarter" idx="10"/>
          </p:nvPr>
        </p:nvSpPr>
        <p:spPr/>
        <p:txBody>
          <a:bodyPr/>
          <a:lstStyle/>
          <a:p>
            <a:fld id="{6D50DD37-667D-4F88-84EC-9703AC4B8B4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653023DB-C449-4868-8E68-AD1DC2D90D3E}"/>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6CDC951B-362C-4F25-BEFA-C5F094BD12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1033C5A3-B9BE-4670-976A-72D60EA025E7}"/>
              </a:ext>
            </a:extLst>
          </p:cNvPr>
          <p:cNvSpPr>
            <a:spLocks noGrp="1"/>
          </p:cNvSpPr>
          <p:nvPr>
            <p:ph type="sldNum" sz="quarter" idx="10"/>
          </p:nvPr>
        </p:nvSpPr>
        <p:spPr/>
        <p:txBody>
          <a:bodyPr/>
          <a:lstStyle/>
          <a:p>
            <a:fld id="{6D50DD37-667D-4F88-84EC-9703AC4B8B4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C9FFCD22-6850-4482-8134-E107A77EE4B7}"/>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2D646179-629A-444C-906A-0FF508318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D900AAA6-7257-4A5B-91C8-2B4A05569A26}"/>
              </a:ext>
            </a:extLst>
          </p:cNvPr>
          <p:cNvSpPr>
            <a:spLocks noGrp="1"/>
          </p:cNvSpPr>
          <p:nvPr>
            <p:ph type="sldNum" sz="quarter" idx="10"/>
          </p:nvPr>
        </p:nvSpPr>
        <p:spPr/>
        <p:txBody>
          <a:bodyPr/>
          <a:lstStyle/>
          <a:p>
            <a:fld id="{6D50DD37-667D-4F88-84EC-9703AC4B8B4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58A87C1-65AB-4C32-9EC2-442529094EB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B11BC9F3-FA94-48EE-9C30-A1D76FDBFE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26C2F5A5-07F9-4A8C-8A49-6BA54283C086}"/>
              </a:ext>
            </a:extLst>
          </p:cNvPr>
          <p:cNvSpPr>
            <a:spLocks noGrp="1"/>
          </p:cNvSpPr>
          <p:nvPr>
            <p:ph type="sldNum" sz="quarter" idx="10"/>
          </p:nvPr>
        </p:nvSpPr>
        <p:spPr/>
        <p:txBody>
          <a:bodyPr/>
          <a:lstStyle/>
          <a:p>
            <a:fld id="{6D50DD37-667D-4F88-84EC-9703AC4B8B4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49C288A3-AB08-40F1-BD95-0FB30684CDC4}"/>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3AB35C11-C802-40B5-825C-7B092F0933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77E9E698-5E5D-4ED2-A700-ADC4B2E5C76E}"/>
              </a:ext>
            </a:extLst>
          </p:cNvPr>
          <p:cNvSpPr>
            <a:spLocks noGrp="1"/>
          </p:cNvSpPr>
          <p:nvPr>
            <p:ph type="sldNum" sz="quarter" idx="10"/>
          </p:nvPr>
        </p:nvSpPr>
        <p:spPr/>
        <p:txBody>
          <a:bodyPr/>
          <a:lstStyle/>
          <a:p>
            <a:fld id="{6D50DD37-667D-4F88-84EC-9703AC4B8B4D}" type="slidenum">
              <a:rPr lang="en-US" altLang="en-US" smtClean="0"/>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5BB3FB3-71B1-4E15-AD0B-F045676F47BE}"/>
              </a:ext>
            </a:extLst>
          </p:cNvPr>
          <p:cNvSpPr>
            <a:spLocks noGrp="1"/>
          </p:cNvSpPr>
          <p:nvPr>
            <p:ph type="sldNum" sz="quarter" idx="10"/>
          </p:nvPr>
        </p:nvSpPr>
        <p:spPr/>
        <p:txBody>
          <a:bodyPr/>
          <a:lstStyle/>
          <a:p>
            <a:fld id="{6D50DD37-667D-4F88-84EC-9703AC4B8B4D}" type="slidenum">
              <a:rPr lang="en-US" altLang="en-US" smtClean="0"/>
              <a:pPr/>
              <a:t>2</a:t>
            </a:fld>
            <a:endParaRPr lang="en-US" altLang="en-US"/>
          </a:p>
        </p:txBody>
      </p:sp>
    </p:spTree>
    <p:extLst>
      <p:ext uri="{BB962C8B-B14F-4D97-AF65-F5344CB8AC3E}">
        <p14:creationId xmlns:p14="http://schemas.microsoft.com/office/powerpoint/2010/main" val="292342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27E1B05-DD22-42C7-BC0E-C5EDF3AA6FE2}"/>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CFAA030-99F7-43FA-A0B6-2F2CBB0799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transverse and longitudinal waves, please refer to the </a:t>
            </a:r>
            <a:r>
              <a:rPr lang="en-GB" altLang="en-US" i="1" dirty="0">
                <a:latin typeface="Arial" panose="020B0604020202020204" pitchFamily="34" charset="0"/>
              </a:rPr>
              <a:t>Transverse and Longitudinal Waves</a:t>
            </a:r>
            <a:r>
              <a:rPr lang="en-GB" altLang="en-US" dirty="0">
                <a:latin typeface="Arial" panose="020B0604020202020204" pitchFamily="34" charset="0"/>
              </a:rPr>
              <a:t> presentation.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Properties of Waves</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zphoto</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2F52AC-3D82-4ECF-8310-CD6F2CC37682}"/>
              </a:ext>
            </a:extLst>
          </p:cNvPr>
          <p:cNvSpPr>
            <a:spLocks noGrp="1"/>
          </p:cNvSpPr>
          <p:nvPr>
            <p:ph type="sldNum" sz="quarter" idx="10"/>
          </p:nvPr>
        </p:nvSpPr>
        <p:spPr/>
        <p:txBody>
          <a:bodyPr/>
          <a:lstStyle/>
          <a:p>
            <a:fld id="{6D50DD37-667D-4F88-84EC-9703AC4B8B4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AFE8F71-5613-4D41-B1D0-F7A30FDF7F48}"/>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EF9F8B23-5249-462F-93AB-C249ADAA9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BFD5D2C7-C76D-4FB1-9818-03627AC6804D}"/>
              </a:ext>
            </a:extLst>
          </p:cNvPr>
          <p:cNvSpPr>
            <a:spLocks noGrp="1"/>
          </p:cNvSpPr>
          <p:nvPr>
            <p:ph type="sldNum" sz="quarter" idx="10"/>
          </p:nvPr>
        </p:nvSpPr>
        <p:spPr/>
        <p:txBody>
          <a:bodyPr/>
          <a:lstStyle/>
          <a:p>
            <a:fld id="{6D50DD37-667D-4F88-84EC-9703AC4B8B4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3763DB78-A6AA-4AB9-BB24-FF6AFDEC5F2D}"/>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9A979871-BBD6-432E-8288-7D4E1FE0BE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66093840-0A9B-4037-B66D-4B01C17E5574}"/>
              </a:ext>
            </a:extLst>
          </p:cNvPr>
          <p:cNvSpPr>
            <a:spLocks noGrp="1"/>
          </p:cNvSpPr>
          <p:nvPr>
            <p:ph type="sldNum" sz="quarter" idx="10"/>
          </p:nvPr>
        </p:nvSpPr>
        <p:spPr/>
        <p:txBody>
          <a:bodyPr/>
          <a:lstStyle/>
          <a:p>
            <a:fld id="{6D50DD37-667D-4F88-84EC-9703AC4B8B4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2A1305D6-1B13-4C73-86EC-CAACFC97FA9B}"/>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257BD158-B1CF-4FBA-BEE2-B843ACF65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191E127-0628-4A9F-B68C-334E2E2F2116}"/>
              </a:ext>
            </a:extLst>
          </p:cNvPr>
          <p:cNvSpPr>
            <a:spLocks noGrp="1"/>
          </p:cNvSpPr>
          <p:nvPr>
            <p:ph type="sldNum" sz="quarter" idx="10"/>
          </p:nvPr>
        </p:nvSpPr>
        <p:spPr/>
        <p:txBody>
          <a:bodyPr/>
          <a:lstStyle/>
          <a:p>
            <a:fld id="{6D50DD37-667D-4F88-84EC-9703AC4B8B4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2755A28-162D-4D0C-8D63-93B73B98486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D50FF217-BBFA-4AD7-827C-AEBA51059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52D475D6-839C-41E9-AAAE-1E504C274590}"/>
              </a:ext>
            </a:extLst>
          </p:cNvPr>
          <p:cNvSpPr>
            <a:spLocks noGrp="1"/>
          </p:cNvSpPr>
          <p:nvPr>
            <p:ph type="sldNum" sz="quarter" idx="10"/>
          </p:nvPr>
        </p:nvSpPr>
        <p:spPr/>
        <p:txBody>
          <a:bodyPr/>
          <a:lstStyle/>
          <a:p>
            <a:fld id="{6D50DD37-667D-4F88-84EC-9703AC4B8B4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FC61808A-34D2-4900-A64D-ED4CDCC41413}"/>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3B403F6D-1441-4590-9E9C-2EB7B2C79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drag and drop activity could be used as a summary activity to check students’ understanding of the relationship between the number of waves, time and frequency. Class voting or the use of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make this a whole-class exercise.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EC3758B2-E4DC-4D91-8EF1-CA6149D49D60}"/>
              </a:ext>
            </a:extLst>
          </p:cNvPr>
          <p:cNvSpPr>
            <a:spLocks noGrp="1"/>
          </p:cNvSpPr>
          <p:nvPr>
            <p:ph type="sldNum" sz="quarter" idx="10"/>
          </p:nvPr>
        </p:nvSpPr>
        <p:spPr/>
        <p:txBody>
          <a:bodyPr/>
          <a:lstStyle/>
          <a:p>
            <a:fld id="{6D50DD37-667D-4F88-84EC-9703AC4B8B4D}"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D8BD4F94-BAC0-4420-95A2-432FA3F1B067}"/>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31D4BB75-E8AB-42DF-ACE8-330C2AF8C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3CE914EE-7E55-45BA-AB8A-C66B942520D3}"/>
              </a:ext>
            </a:extLst>
          </p:cNvPr>
          <p:cNvSpPr>
            <a:spLocks noGrp="1"/>
          </p:cNvSpPr>
          <p:nvPr>
            <p:ph type="sldNum" sz="quarter" idx="10"/>
          </p:nvPr>
        </p:nvSpPr>
        <p:spPr/>
        <p:txBody>
          <a:bodyPr/>
          <a:lstStyle/>
          <a:p>
            <a:fld id="{6D50DD37-667D-4F88-84EC-9703AC4B8B4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416221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112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979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4670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4508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55722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74447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473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115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5921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9328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172844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29455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7556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5121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4918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191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47589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307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06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35135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1246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5194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6324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8238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187418680"/>
      </p:ext>
    </p:extLst>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 id="2147485343" r:id="rId12"/>
    <p:sldLayoutId id="2147485344" r:id="rId13"/>
    <p:sldLayoutId id="214748534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4"/>
    </p:custDataLst>
    <p:extLst>
      <p:ext uri="{BB962C8B-B14F-4D97-AF65-F5344CB8AC3E}">
        <p14:creationId xmlns:p14="http://schemas.microsoft.com/office/powerpoint/2010/main" val="3360340993"/>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 id="214748535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10.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20.xml"/><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4.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8.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B3553E30-D447-4716-8DA1-1EC67948D18F}"/>
              </a:ext>
            </a:extLst>
          </p:cNvPr>
          <p:cNvSpPr>
            <a:spLocks noGrp="1"/>
          </p:cNvSpPr>
          <p:nvPr>
            <p:ph type="title"/>
          </p:nvPr>
        </p:nvSpPr>
        <p:spPr/>
        <p:txBody>
          <a:bodyPr/>
          <a:lstStyle/>
          <a:p>
            <a:r>
              <a:rPr lang="en-GB" altLang="en-US" dirty="0"/>
              <a:t>Properties </a:t>
            </a:r>
            <a:br>
              <a:rPr lang="en-GB" altLang="en-US" dirty="0"/>
            </a:br>
            <a:r>
              <a:rPr lang="en-GB" altLang="en-US" dirty="0"/>
              <a:t>of Waves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75D32F47-D5A4-4F22-9350-3601959133BA}"/>
              </a:ext>
            </a:extLst>
          </p:cNvPr>
          <p:cNvSpPr>
            <a:spLocks noGrp="1" noChangeArrowheads="1"/>
          </p:cNvSpPr>
          <p:nvPr>
            <p:ph type="title"/>
          </p:nvPr>
        </p:nvSpPr>
        <p:spPr/>
        <p:txBody>
          <a:bodyPr/>
          <a:lstStyle/>
          <a:p>
            <a:r>
              <a:rPr lang="en-GB" altLang="en-US" dirty="0"/>
              <a:t>Investigating waves</a:t>
            </a:r>
          </a:p>
        </p:txBody>
      </p:sp>
      <p:pic>
        <p:nvPicPr>
          <p:cNvPr id="9" name="Picture 8">
            <a:extLst>
              <a:ext uri="{FF2B5EF4-FFF2-40B4-BE49-F238E27FC236}">
                <a16:creationId xmlns:a16="http://schemas.microsoft.com/office/drawing/2014/main" id="{338D0ECA-53F0-4419-811C-912D21C822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9139DBEE-0739-431A-9739-59635A70862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417ACC8D-7044-408F-91FC-D44E5AE3F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3685" y="136153"/>
            <a:ext cx="609685" cy="390580"/>
          </a:xfrm>
          <a:prstGeom prst="rect">
            <a:avLst/>
          </a:prstGeom>
        </p:spPr>
      </p:pic>
      <p:pic>
        <p:nvPicPr>
          <p:cNvPr id="8" name="Picture 7">
            <a:extLst>
              <a:ext uri="{FF2B5EF4-FFF2-40B4-BE49-F238E27FC236}">
                <a16:creationId xmlns:a16="http://schemas.microsoft.com/office/drawing/2014/main" id="{150F8E52-532B-4FCA-A2A2-AE5161D3F12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16581"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CE20FF5-A512-4AD9-99A2-71325AFA970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C5BB95B-6643-464E-BE16-82647B6EE4D5}"/>
              </a:ext>
            </a:extLst>
          </p:cNvPr>
          <p:cNvSpPr txBox="1">
            <a:spLocks noChangeArrowheads="1"/>
          </p:cNvSpPr>
          <p:nvPr/>
        </p:nvSpPr>
        <p:spPr bwMode="auto">
          <a:xfrm>
            <a:off x="352425" y="773113"/>
            <a:ext cx="8180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Wingdings" panose="05000000000000000000" pitchFamily="2" charset="2"/>
              </a:rPr>
              <a:t>These waves are traveling across the surface of a pond. The length of each wave is 0.25</a:t>
            </a:r>
            <a:r>
              <a:rPr lang="en-GB" altLang="en-US" sz="1000" dirty="0">
                <a:sym typeface="Wingdings" panose="05000000000000000000" pitchFamily="2" charset="2"/>
              </a:rPr>
              <a:t> </a:t>
            </a:r>
            <a:r>
              <a:rPr lang="en-GB" altLang="en-US" dirty="0">
                <a:sym typeface="Wingdings" panose="05000000000000000000" pitchFamily="2" charset="2"/>
              </a:rPr>
              <a:t>m.  </a:t>
            </a:r>
          </a:p>
        </p:txBody>
      </p:sp>
      <p:sp>
        <p:nvSpPr>
          <p:cNvPr id="319491" name="Text Box 3">
            <a:extLst>
              <a:ext uri="{FF2B5EF4-FFF2-40B4-BE49-F238E27FC236}">
                <a16:creationId xmlns:a16="http://schemas.microsoft.com/office/drawing/2014/main" id="{2801C85F-EF5C-4F05-B250-72C829A51180}"/>
              </a:ext>
            </a:extLst>
          </p:cNvPr>
          <p:cNvSpPr txBox="1">
            <a:spLocks noChangeArrowheads="1"/>
          </p:cNvSpPr>
          <p:nvPr/>
        </p:nvSpPr>
        <p:spPr bwMode="auto">
          <a:xfrm>
            <a:off x="352425" y="3733800"/>
            <a:ext cx="4932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So the connection between speed, frequency and wavelength is:</a:t>
            </a:r>
            <a:r>
              <a:rPr lang="en-GB" altLang="en-US">
                <a:solidFill>
                  <a:srgbClr val="CC00CC"/>
                </a:solidFill>
                <a:sym typeface="Wingdings" panose="05000000000000000000" pitchFamily="2" charset="2"/>
              </a:rPr>
              <a:t>	</a:t>
            </a:r>
          </a:p>
        </p:txBody>
      </p:sp>
      <p:sp>
        <p:nvSpPr>
          <p:cNvPr id="22532" name="Rectangle 4">
            <a:extLst>
              <a:ext uri="{FF2B5EF4-FFF2-40B4-BE49-F238E27FC236}">
                <a16:creationId xmlns:a16="http://schemas.microsoft.com/office/drawing/2014/main" id="{E6B07244-5B79-4E5B-BCFF-A6E55811134B}"/>
              </a:ext>
            </a:extLst>
          </p:cNvPr>
          <p:cNvSpPr>
            <a:spLocks noGrp="1" noChangeArrowheads="1"/>
          </p:cNvSpPr>
          <p:nvPr>
            <p:ph type="title"/>
          </p:nvPr>
        </p:nvSpPr>
        <p:spPr/>
        <p:txBody>
          <a:bodyPr/>
          <a:lstStyle/>
          <a:p>
            <a:r>
              <a:rPr lang="en-GB" altLang="en-US"/>
              <a:t>Wave speed, frequency and wavelength</a:t>
            </a:r>
          </a:p>
        </p:txBody>
      </p:sp>
      <p:pic>
        <p:nvPicPr>
          <p:cNvPr id="22533" name="Picture 5" descr="442414_75789869_credit">
            <a:extLst>
              <a:ext uri="{FF2B5EF4-FFF2-40B4-BE49-F238E27FC236}">
                <a16:creationId xmlns:a16="http://schemas.microsoft.com/office/drawing/2014/main" id="{2E395BFF-A40F-4878-9AFA-3DF76230E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038" y="1293813"/>
            <a:ext cx="3452812"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94" name="Text Box 6">
            <a:extLst>
              <a:ext uri="{FF2B5EF4-FFF2-40B4-BE49-F238E27FC236}">
                <a16:creationId xmlns:a16="http://schemas.microsoft.com/office/drawing/2014/main" id="{078F890B-C88C-451E-959D-307BCE74551E}"/>
              </a:ext>
            </a:extLst>
          </p:cNvPr>
          <p:cNvSpPr txBox="1">
            <a:spLocks noChangeArrowheads="1"/>
          </p:cNvSpPr>
          <p:nvPr/>
        </p:nvSpPr>
        <p:spPr bwMode="auto">
          <a:xfrm>
            <a:off x="1884363" y="4779963"/>
            <a:ext cx="571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sym typeface="Wingdings" panose="05000000000000000000" pitchFamily="2" charset="2"/>
              </a:rPr>
              <a:t>speed   =   frequency   ×   wavelength</a:t>
            </a:r>
            <a:endParaRPr lang="en-GB" altLang="en-US">
              <a:sym typeface="Wingdings" panose="05000000000000000000" pitchFamily="2" charset="2"/>
            </a:endParaRPr>
          </a:p>
        </p:txBody>
      </p:sp>
      <p:sp>
        <p:nvSpPr>
          <p:cNvPr id="319496" name="Text Box 8">
            <a:extLst>
              <a:ext uri="{FF2B5EF4-FFF2-40B4-BE49-F238E27FC236}">
                <a16:creationId xmlns:a16="http://schemas.microsoft.com/office/drawing/2014/main" id="{6A740C98-2E1B-4344-A94A-2B54883EA421}"/>
              </a:ext>
            </a:extLst>
          </p:cNvPr>
          <p:cNvSpPr txBox="1">
            <a:spLocks noChangeArrowheads="1"/>
          </p:cNvSpPr>
          <p:nvPr/>
        </p:nvSpPr>
        <p:spPr bwMode="auto">
          <a:xfrm>
            <a:off x="352425" y="2527300"/>
            <a:ext cx="47355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Symbol" panose="05050102010706020507" pitchFamily="18" charset="2"/>
              </a:rPr>
              <a:t>This means that the waves travel 0.5</a:t>
            </a:r>
            <a:r>
              <a:rPr lang="en-GB" altLang="en-US" sz="1000">
                <a:sym typeface="Symbol" panose="05050102010706020507" pitchFamily="18" charset="2"/>
              </a:rPr>
              <a:t> </a:t>
            </a:r>
            <a:r>
              <a:rPr lang="en-GB" altLang="en-US">
                <a:sym typeface="Symbol" panose="05050102010706020507" pitchFamily="18" charset="2"/>
              </a:rPr>
              <a:t>m each second, so </a:t>
            </a:r>
            <a:r>
              <a:rPr lang="en-GB" altLang="en-US">
                <a:sym typeface="Wingdings" panose="05000000000000000000" pitchFamily="2" charset="2"/>
              </a:rPr>
              <a:t>the speed of the waves is 0.5</a:t>
            </a:r>
            <a:r>
              <a:rPr lang="en-GB" altLang="en-US" sz="1000">
                <a:sym typeface="Wingdings" panose="05000000000000000000" pitchFamily="2" charset="2"/>
              </a:rPr>
              <a:t> </a:t>
            </a:r>
            <a:r>
              <a:rPr lang="en-GB" altLang="en-US">
                <a:sym typeface="Wingdings" panose="05000000000000000000" pitchFamily="2" charset="2"/>
              </a:rPr>
              <a:t>m/s.</a:t>
            </a:r>
          </a:p>
        </p:txBody>
      </p:sp>
      <p:sp>
        <p:nvSpPr>
          <p:cNvPr id="319497" name="Text Box 9">
            <a:extLst>
              <a:ext uri="{FF2B5EF4-FFF2-40B4-BE49-F238E27FC236}">
                <a16:creationId xmlns:a16="http://schemas.microsoft.com/office/drawing/2014/main" id="{5C25765F-EAD6-473E-A26E-8CB7270707E6}"/>
              </a:ext>
            </a:extLst>
          </p:cNvPr>
          <p:cNvSpPr txBox="1">
            <a:spLocks noChangeArrowheads="1"/>
          </p:cNvSpPr>
          <p:nvPr/>
        </p:nvSpPr>
        <p:spPr bwMode="auto">
          <a:xfrm>
            <a:off x="352425" y="1651000"/>
            <a:ext cx="4802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Two waves pass the duck each second, so the frequency is 2</a:t>
            </a:r>
            <a:r>
              <a:rPr lang="en-GB" altLang="en-US" sz="1000">
                <a:sym typeface="Wingdings" panose="05000000000000000000" pitchFamily="2" charset="2"/>
              </a:rPr>
              <a:t> </a:t>
            </a:r>
            <a:r>
              <a:rPr lang="en-GB" altLang="en-US">
                <a:sym typeface="Wingdings" panose="05000000000000000000" pitchFamily="2" charset="2"/>
              </a:rPr>
              <a:t>Hz.</a:t>
            </a:r>
          </a:p>
        </p:txBody>
      </p:sp>
      <p:sp>
        <p:nvSpPr>
          <p:cNvPr id="22539" name="Rectangle 11">
            <a:extLst>
              <a:ext uri="{FF2B5EF4-FFF2-40B4-BE49-F238E27FC236}">
                <a16:creationId xmlns:a16="http://schemas.microsoft.com/office/drawing/2014/main" id="{4A760347-456A-4796-995E-95A284FC7C40}"/>
              </a:ext>
            </a:extLst>
          </p:cNvPr>
          <p:cNvSpPr>
            <a:spLocks noChangeArrowheads="1"/>
          </p:cNvSpPr>
          <p:nvPr/>
        </p:nvSpPr>
        <p:spPr bwMode="auto">
          <a:xfrm>
            <a:off x="1822450" y="5400675"/>
            <a:ext cx="561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0.5</a:t>
            </a:r>
            <a:r>
              <a:rPr lang="en-GB" altLang="en-US" sz="1000">
                <a:sym typeface="Wingdings" panose="05000000000000000000" pitchFamily="2" charset="2"/>
              </a:rPr>
              <a:t> </a:t>
            </a:r>
            <a:r>
              <a:rPr lang="en-GB" altLang="en-US">
                <a:sym typeface="Wingdings" panose="05000000000000000000" pitchFamily="2" charset="2"/>
              </a:rPr>
              <a:t>m/s   =         2</a:t>
            </a:r>
            <a:r>
              <a:rPr lang="en-GB" altLang="en-US" sz="1000">
                <a:sym typeface="Wingdings" panose="05000000000000000000" pitchFamily="2" charset="2"/>
              </a:rPr>
              <a:t> </a:t>
            </a:r>
            <a:r>
              <a:rPr lang="en-GB" altLang="en-US">
                <a:sym typeface="Wingdings" panose="05000000000000000000" pitchFamily="2" charset="2"/>
              </a:rPr>
              <a:t>Hz        ×	       0.25</a:t>
            </a:r>
            <a:r>
              <a:rPr lang="en-GB" altLang="en-US" sz="1000">
                <a:sym typeface="Wingdings" panose="05000000000000000000" pitchFamily="2" charset="2"/>
              </a:rPr>
              <a:t> </a:t>
            </a:r>
            <a:r>
              <a:rPr lang="en-GB" altLang="en-US">
                <a:sym typeface="Wingdings" panose="05000000000000000000" pitchFamily="2" charset="2"/>
              </a:rPr>
              <a:t>m</a:t>
            </a:r>
            <a:endParaRPr lang="en-GB" altLang="en-US"/>
          </a:p>
        </p:txBody>
      </p:sp>
      <p:pic>
        <p:nvPicPr>
          <p:cNvPr id="12" name="Picture 11">
            <a:extLst>
              <a:ext uri="{FF2B5EF4-FFF2-40B4-BE49-F238E27FC236}">
                <a16:creationId xmlns:a16="http://schemas.microsoft.com/office/drawing/2014/main" id="{FC9C8E5F-1A5E-410F-98B9-959FBBAA78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0659E1DB-3897-4B53-8682-FE13602E2F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19494"/>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253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P spid="319494" grpId="0"/>
      <p:bldP spid="319496" grpId="0"/>
      <p:bldP spid="319497" grpId="0"/>
      <p:bldP spid="225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0" name="Text Box 18">
            <a:extLst>
              <a:ext uri="{FF2B5EF4-FFF2-40B4-BE49-F238E27FC236}">
                <a16:creationId xmlns:a16="http://schemas.microsoft.com/office/drawing/2014/main" id="{230614A0-A422-4076-9D2E-65B48DD7EFE0}"/>
              </a:ext>
            </a:extLst>
          </p:cNvPr>
          <p:cNvSpPr txBox="1">
            <a:spLocks noChangeArrowheads="1"/>
          </p:cNvSpPr>
          <p:nvPr/>
        </p:nvSpPr>
        <p:spPr bwMode="auto">
          <a:xfrm>
            <a:off x="622300" y="4291013"/>
            <a:ext cx="9002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100000"/>
              </a:spcBef>
              <a:buClr>
                <a:srgbClr val="286DA6"/>
              </a:buClr>
              <a:buFont typeface="Wingdings" panose="05000000000000000000" pitchFamily="2" charset="2"/>
              <a:buChar char="l"/>
            </a:pPr>
            <a:r>
              <a:rPr lang="en-GB" altLang="en-US" dirty="0"/>
              <a:t>Wave speed, v, is measured in </a:t>
            </a:r>
            <a:r>
              <a:rPr lang="en-GB" altLang="en-US" b="1" dirty="0">
                <a:solidFill>
                  <a:srgbClr val="286DA6"/>
                </a:solidFill>
              </a:rPr>
              <a:t>meters per second</a:t>
            </a:r>
            <a:r>
              <a:rPr lang="en-GB" altLang="en-US" b="1" dirty="0"/>
              <a:t> </a:t>
            </a:r>
            <a:r>
              <a:rPr lang="en-GB" altLang="en-US" b="1" dirty="0">
                <a:solidFill>
                  <a:srgbClr val="286DA6"/>
                </a:solidFill>
              </a:rPr>
              <a:t>(m/s)</a:t>
            </a:r>
            <a:r>
              <a:rPr lang="en-GB" altLang="en-US" dirty="0"/>
              <a:t>.</a:t>
            </a:r>
          </a:p>
        </p:txBody>
      </p:sp>
      <p:sp>
        <p:nvSpPr>
          <p:cNvPr id="23555" name="Rectangle 42">
            <a:extLst>
              <a:ext uri="{FF2B5EF4-FFF2-40B4-BE49-F238E27FC236}">
                <a16:creationId xmlns:a16="http://schemas.microsoft.com/office/drawing/2014/main" id="{B668DD3B-4F99-4B48-B9B2-E597FF34AFD9}"/>
              </a:ext>
            </a:extLst>
          </p:cNvPr>
          <p:cNvSpPr>
            <a:spLocks noGrp="1" noChangeArrowheads="1"/>
          </p:cNvSpPr>
          <p:nvPr>
            <p:ph type="title"/>
          </p:nvPr>
        </p:nvSpPr>
        <p:spPr/>
        <p:txBody>
          <a:bodyPr/>
          <a:lstStyle/>
          <a:p>
            <a:r>
              <a:rPr lang="en-GB" altLang="en-US"/>
              <a:t>What is the formula for wave speed?</a:t>
            </a:r>
          </a:p>
        </p:txBody>
      </p:sp>
      <p:sp>
        <p:nvSpPr>
          <p:cNvPr id="23556" name="Rectangle 43">
            <a:extLst>
              <a:ext uri="{FF2B5EF4-FFF2-40B4-BE49-F238E27FC236}">
                <a16:creationId xmlns:a16="http://schemas.microsoft.com/office/drawing/2014/main" id="{B41ADC45-C5E7-4B05-9122-C82DE2D4098B}"/>
              </a:ext>
            </a:extLst>
          </p:cNvPr>
          <p:cNvSpPr>
            <a:spLocks noChangeArrowheads="1"/>
          </p:cNvSpPr>
          <p:nvPr/>
        </p:nvSpPr>
        <p:spPr bwMode="auto">
          <a:xfrm>
            <a:off x="352425" y="773113"/>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Wingdings" panose="05000000000000000000" pitchFamily="2" charset="2"/>
              </a:rPr>
              <a:t>For any set of waves, the wave speed (v) can be calculated from the frequency (f) and wavelength (</a:t>
            </a:r>
            <a:r>
              <a:rPr lang="el-GR" altLang="en-US" dirty="0">
                <a:sym typeface="Wingdings" panose="05000000000000000000" pitchFamily="2" charset="2"/>
              </a:rPr>
              <a:t>λ</a:t>
            </a:r>
            <a:r>
              <a:rPr lang="en-GB" altLang="en-US" dirty="0">
                <a:sym typeface="Symbol" panose="05050102010706020507" pitchFamily="18" charset="2"/>
              </a:rPr>
              <a:t>)</a:t>
            </a:r>
            <a:r>
              <a:rPr lang="en-GB" altLang="en-US" dirty="0">
                <a:solidFill>
                  <a:schemeClr val="tx1"/>
                </a:solidFill>
                <a:sym typeface="Wingdings" panose="05000000000000000000" pitchFamily="2" charset="2"/>
              </a:rPr>
              <a:t> </a:t>
            </a:r>
            <a:r>
              <a:rPr lang="en-GB" altLang="en-US" dirty="0">
                <a:sym typeface="Wingdings" panose="05000000000000000000" pitchFamily="2" charset="2"/>
              </a:rPr>
              <a:t>using this formula:</a:t>
            </a:r>
          </a:p>
        </p:txBody>
      </p:sp>
      <p:sp>
        <p:nvSpPr>
          <p:cNvPr id="115756" name="Rectangle 44">
            <a:extLst>
              <a:ext uri="{FF2B5EF4-FFF2-40B4-BE49-F238E27FC236}">
                <a16:creationId xmlns:a16="http://schemas.microsoft.com/office/drawing/2014/main" id="{3DCC5C95-1F5A-4AF6-A0FC-D482E90A44C5}"/>
              </a:ext>
            </a:extLst>
          </p:cNvPr>
          <p:cNvSpPr>
            <a:spLocks noChangeArrowheads="1"/>
          </p:cNvSpPr>
          <p:nvPr/>
        </p:nvSpPr>
        <p:spPr bwMode="auto">
          <a:xfrm>
            <a:off x="352425" y="3562350"/>
            <a:ext cx="797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What are the units of speed, frequency and wavelength?</a:t>
            </a:r>
          </a:p>
        </p:txBody>
      </p:sp>
      <p:sp>
        <p:nvSpPr>
          <p:cNvPr id="115758" name="Text Box 46">
            <a:extLst>
              <a:ext uri="{FF2B5EF4-FFF2-40B4-BE49-F238E27FC236}">
                <a16:creationId xmlns:a16="http://schemas.microsoft.com/office/drawing/2014/main" id="{C9019FB9-DD22-4A28-9A75-A34826C0BA0C}"/>
              </a:ext>
            </a:extLst>
          </p:cNvPr>
          <p:cNvSpPr txBox="1">
            <a:spLocks noChangeArrowheads="1"/>
          </p:cNvSpPr>
          <p:nvPr/>
        </p:nvSpPr>
        <p:spPr bwMode="auto">
          <a:xfrm>
            <a:off x="622300" y="5021263"/>
            <a:ext cx="601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100000"/>
              </a:spcBef>
              <a:buClr>
                <a:srgbClr val="286DA6"/>
              </a:buClr>
              <a:buFont typeface="Wingdings" panose="05000000000000000000" pitchFamily="2" charset="2"/>
              <a:buChar char="l"/>
            </a:pPr>
            <a:r>
              <a:rPr lang="en-GB" altLang="en-US" dirty="0"/>
              <a:t>Frequency, f, is measured in </a:t>
            </a:r>
            <a:r>
              <a:rPr lang="en-GB" altLang="en-US" b="1" dirty="0">
                <a:solidFill>
                  <a:srgbClr val="286DA6"/>
                </a:solidFill>
              </a:rPr>
              <a:t>hertz</a:t>
            </a:r>
            <a:r>
              <a:rPr lang="en-GB" altLang="en-US" dirty="0">
                <a:solidFill>
                  <a:srgbClr val="CC00CC"/>
                </a:solidFill>
              </a:rPr>
              <a:t> </a:t>
            </a:r>
            <a:r>
              <a:rPr lang="en-GB" altLang="en-US" b="1" dirty="0">
                <a:solidFill>
                  <a:srgbClr val="286DA6"/>
                </a:solidFill>
              </a:rPr>
              <a:t>(Hz)</a:t>
            </a:r>
            <a:r>
              <a:rPr lang="en-GB" altLang="en-US" dirty="0"/>
              <a:t>.</a:t>
            </a:r>
          </a:p>
        </p:txBody>
      </p:sp>
      <p:sp>
        <p:nvSpPr>
          <p:cNvPr id="115759" name="Text Box 47">
            <a:extLst>
              <a:ext uri="{FF2B5EF4-FFF2-40B4-BE49-F238E27FC236}">
                <a16:creationId xmlns:a16="http://schemas.microsoft.com/office/drawing/2014/main" id="{1774C382-123D-4F7D-93CD-208A3C181FB7}"/>
              </a:ext>
            </a:extLst>
          </p:cNvPr>
          <p:cNvSpPr txBox="1">
            <a:spLocks noChangeArrowheads="1"/>
          </p:cNvSpPr>
          <p:nvPr/>
        </p:nvSpPr>
        <p:spPr bwMode="auto">
          <a:xfrm>
            <a:off x="622300" y="5751513"/>
            <a:ext cx="6480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100000"/>
              </a:spcBef>
              <a:buClr>
                <a:srgbClr val="286DA6"/>
              </a:buClr>
              <a:buFont typeface="Wingdings" panose="05000000000000000000" pitchFamily="2" charset="2"/>
              <a:buChar char="l"/>
            </a:pPr>
            <a:r>
              <a:rPr lang="en-GB" altLang="en-US" dirty="0"/>
              <a:t>Wavelength, </a:t>
            </a:r>
            <a:r>
              <a:rPr lang="el-GR" altLang="en-US" dirty="0">
                <a:cs typeface="Arial" panose="020B0604020202020204" pitchFamily="34" charset="0"/>
              </a:rPr>
              <a:t>λ</a:t>
            </a:r>
            <a:r>
              <a:rPr lang="en-GB" altLang="en-US" dirty="0"/>
              <a:t>, is measured in </a:t>
            </a:r>
            <a:r>
              <a:rPr lang="en-GB" altLang="en-US" b="1" dirty="0">
                <a:solidFill>
                  <a:srgbClr val="286DA6"/>
                </a:solidFill>
              </a:rPr>
              <a:t>meters</a:t>
            </a:r>
            <a:r>
              <a:rPr lang="en-GB" altLang="en-US" dirty="0"/>
              <a:t> </a:t>
            </a:r>
            <a:r>
              <a:rPr lang="en-GB" altLang="en-US" b="1" dirty="0">
                <a:solidFill>
                  <a:srgbClr val="286DA6"/>
                </a:solidFill>
              </a:rPr>
              <a:t>(</a:t>
            </a:r>
            <a:r>
              <a:rPr lang="en-GB" altLang="en-US" b="1" dirty="0">
                <a:solidFill>
                  <a:srgbClr val="286DA6"/>
                </a:solidFill>
                <a:sym typeface="Symbol" panose="05050102010706020507" pitchFamily="18" charset="2"/>
              </a:rPr>
              <a:t>m</a:t>
            </a:r>
            <a:r>
              <a:rPr lang="en-GB" altLang="en-US" b="1" dirty="0">
                <a:solidFill>
                  <a:srgbClr val="286DA6"/>
                </a:solidFill>
              </a:rPr>
              <a:t>)</a:t>
            </a:r>
            <a:r>
              <a:rPr lang="en-GB" altLang="en-US" dirty="0"/>
              <a:t>.</a:t>
            </a:r>
          </a:p>
        </p:txBody>
      </p:sp>
      <p:sp>
        <p:nvSpPr>
          <p:cNvPr id="23560" name="AutoShape 16">
            <a:extLst>
              <a:ext uri="{FF2B5EF4-FFF2-40B4-BE49-F238E27FC236}">
                <a16:creationId xmlns:a16="http://schemas.microsoft.com/office/drawing/2014/main" id="{61D576D8-4CF6-4B0A-91C8-93E5C2EAD089}"/>
              </a:ext>
            </a:extLst>
          </p:cNvPr>
          <p:cNvSpPr>
            <a:spLocks noChangeArrowheads="1"/>
          </p:cNvSpPr>
          <p:nvPr/>
        </p:nvSpPr>
        <p:spPr bwMode="auto">
          <a:xfrm>
            <a:off x="742950" y="1878013"/>
            <a:ext cx="7629525" cy="1441450"/>
          </a:xfrm>
          <a:prstGeom prst="roundRect">
            <a:avLst>
              <a:gd name="adj" fmla="val 0"/>
            </a:avLst>
          </a:prstGeom>
          <a:solidFill>
            <a:srgbClr val="286DA6"/>
          </a:solidFill>
          <a:ln w="254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tx1"/>
              </a:solidFill>
            </a:endParaRPr>
          </a:p>
        </p:txBody>
      </p:sp>
      <p:sp>
        <p:nvSpPr>
          <p:cNvPr id="23561" name="Text Box 17">
            <a:extLst>
              <a:ext uri="{FF2B5EF4-FFF2-40B4-BE49-F238E27FC236}">
                <a16:creationId xmlns:a16="http://schemas.microsoft.com/office/drawing/2014/main" id="{FCF17285-FC43-4108-9945-FAA1D746B764}"/>
              </a:ext>
            </a:extLst>
          </p:cNvPr>
          <p:cNvSpPr txBox="1">
            <a:spLocks noChangeArrowheads="1"/>
          </p:cNvSpPr>
          <p:nvPr/>
        </p:nvSpPr>
        <p:spPr bwMode="auto">
          <a:xfrm>
            <a:off x="968375" y="2012950"/>
            <a:ext cx="7178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sz="2800" b="1">
                <a:solidFill>
                  <a:schemeClr val="bg1"/>
                </a:solidFill>
              </a:rPr>
              <a:t>wave speed  </a:t>
            </a:r>
            <a:r>
              <a:rPr lang="en-US" altLang="en-US" sz="3000" b="1">
                <a:solidFill>
                  <a:schemeClr val="bg1"/>
                </a:solidFill>
              </a:rPr>
              <a:t>=</a:t>
            </a:r>
            <a:r>
              <a:rPr lang="en-US" altLang="en-US" sz="2800" b="1">
                <a:solidFill>
                  <a:schemeClr val="bg1"/>
                </a:solidFill>
              </a:rPr>
              <a:t>  frequency  ×  wavelength</a:t>
            </a:r>
            <a:endParaRPr lang="en-US" altLang="en-US" b="1">
              <a:solidFill>
                <a:schemeClr val="bg1"/>
              </a:solidFill>
            </a:endParaRPr>
          </a:p>
        </p:txBody>
      </p:sp>
      <p:sp>
        <p:nvSpPr>
          <p:cNvPr id="23562" name="Text Box 48">
            <a:extLst>
              <a:ext uri="{FF2B5EF4-FFF2-40B4-BE49-F238E27FC236}">
                <a16:creationId xmlns:a16="http://schemas.microsoft.com/office/drawing/2014/main" id="{7A9A1CC9-677A-46D2-B051-3E3265135504}"/>
              </a:ext>
            </a:extLst>
          </p:cNvPr>
          <p:cNvSpPr txBox="1">
            <a:spLocks noChangeArrowheads="1"/>
          </p:cNvSpPr>
          <p:nvPr/>
        </p:nvSpPr>
        <p:spPr bwMode="auto">
          <a:xfrm>
            <a:off x="2760663" y="2622550"/>
            <a:ext cx="2073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dirty="0">
                <a:solidFill>
                  <a:schemeClr val="bg1"/>
                </a:solidFill>
              </a:rPr>
              <a:t>v  </a:t>
            </a:r>
            <a:r>
              <a:rPr lang="en-GB" altLang="en-US" sz="3000" b="1" dirty="0">
                <a:solidFill>
                  <a:schemeClr val="bg1"/>
                </a:solidFill>
              </a:rPr>
              <a:t>=</a:t>
            </a:r>
            <a:r>
              <a:rPr lang="en-GB" altLang="en-US" sz="2800" b="1" dirty="0">
                <a:solidFill>
                  <a:schemeClr val="bg1"/>
                </a:solidFill>
              </a:rPr>
              <a:t>  </a:t>
            </a:r>
            <a:r>
              <a:rPr lang="en-GB" altLang="en-US" sz="2800" b="1" dirty="0">
                <a:solidFill>
                  <a:schemeClr val="bg1"/>
                </a:solidFill>
                <a:sym typeface="Symbol" panose="05050102010706020507" pitchFamily="18" charset="2"/>
              </a:rPr>
              <a:t>f  ×  </a:t>
            </a:r>
            <a:r>
              <a:rPr lang="el-GR" altLang="en-US" sz="2800" b="1" dirty="0">
                <a:solidFill>
                  <a:schemeClr val="bg1"/>
                </a:solidFill>
                <a:cs typeface="Arial" panose="020B0604020202020204" pitchFamily="34" charset="0"/>
                <a:sym typeface="Symbol" panose="05050102010706020507" pitchFamily="18" charset="2"/>
              </a:rPr>
              <a:t>λ</a:t>
            </a:r>
            <a:endParaRPr lang="en-GB" altLang="en-US" sz="2800" b="1" dirty="0">
              <a:solidFill>
                <a:schemeClr val="bg1"/>
              </a:solidFill>
              <a:sym typeface="Symbol" panose="05050102010706020507" pitchFamily="18" charset="2"/>
            </a:endParaRPr>
          </a:p>
        </p:txBody>
      </p:sp>
      <p:pic>
        <p:nvPicPr>
          <p:cNvPr id="12" name="Picture 11">
            <a:extLst>
              <a:ext uri="{FF2B5EF4-FFF2-40B4-BE49-F238E27FC236}">
                <a16:creationId xmlns:a16="http://schemas.microsoft.com/office/drawing/2014/main" id="{E2D88D9B-7EFD-41AF-A78D-4B3D66EE03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12">
            <a:extLst>
              <a:ext uri="{FF2B5EF4-FFF2-40B4-BE49-F238E27FC236}">
                <a16:creationId xmlns:a16="http://schemas.microsoft.com/office/drawing/2014/main" id="{2A7365E6-1806-4399-82C9-D71D0D9A26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5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p:bldP spid="115756" grpId="0"/>
      <p:bldP spid="115758" grpId="0"/>
      <p:bldP spid="11575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Text Box 21">
            <a:extLst>
              <a:ext uri="{FF2B5EF4-FFF2-40B4-BE49-F238E27FC236}">
                <a16:creationId xmlns:a16="http://schemas.microsoft.com/office/drawing/2014/main" id="{014C7AA4-3667-4251-A08A-95BEE830F454}"/>
              </a:ext>
            </a:extLst>
          </p:cNvPr>
          <p:cNvSpPr txBox="1">
            <a:spLocks noChangeArrowheads="1"/>
          </p:cNvSpPr>
          <p:nvPr/>
        </p:nvSpPr>
        <p:spPr bwMode="auto">
          <a:xfrm>
            <a:off x="7648575" y="4746625"/>
            <a:ext cx="647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l-GR" altLang="en-US" sz="4400" dirty="0">
                <a:solidFill>
                  <a:srgbClr val="286DA6"/>
                </a:solidFill>
                <a:cs typeface="Arial" panose="020B0604020202020204" pitchFamily="34" charset="0"/>
                <a:sym typeface="Symbol" panose="05050102010706020507" pitchFamily="18" charset="2"/>
              </a:rPr>
              <a:t>λ</a:t>
            </a:r>
            <a:endParaRPr lang="en-GB" altLang="en-US" sz="4400" dirty="0">
              <a:solidFill>
                <a:srgbClr val="286DA6"/>
              </a:solidFill>
              <a:sym typeface="Symbol" panose="05050102010706020507" pitchFamily="18" charset="2"/>
            </a:endParaRPr>
          </a:p>
        </p:txBody>
      </p:sp>
      <p:sp>
        <p:nvSpPr>
          <p:cNvPr id="31760" name="Text Box 16">
            <a:extLst>
              <a:ext uri="{FF2B5EF4-FFF2-40B4-BE49-F238E27FC236}">
                <a16:creationId xmlns:a16="http://schemas.microsoft.com/office/drawing/2014/main" id="{8533387B-F228-4877-9673-79B3194EB98E}"/>
              </a:ext>
            </a:extLst>
          </p:cNvPr>
          <p:cNvSpPr txBox="1">
            <a:spLocks noChangeArrowheads="1"/>
          </p:cNvSpPr>
          <p:nvPr/>
        </p:nvSpPr>
        <p:spPr bwMode="auto">
          <a:xfrm>
            <a:off x="7648575" y="4064000"/>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600">
                <a:solidFill>
                  <a:srgbClr val="286DA6"/>
                </a:solidFill>
              </a:rPr>
              <a:t>v</a:t>
            </a:r>
            <a:endParaRPr lang="en-GB" altLang="en-US" sz="4400">
              <a:solidFill>
                <a:srgbClr val="286DA6"/>
              </a:solidFill>
              <a:sym typeface="Symbol" panose="05050102010706020507" pitchFamily="18" charset="2"/>
            </a:endParaRPr>
          </a:p>
        </p:txBody>
      </p:sp>
      <p:pic>
        <p:nvPicPr>
          <p:cNvPr id="24580" name="Picture 20" descr="PC14_formula_triangle">
            <a:extLst>
              <a:ext uri="{FF2B5EF4-FFF2-40B4-BE49-F238E27FC236}">
                <a16:creationId xmlns:a16="http://schemas.microsoft.com/office/drawing/2014/main" id="{81DE7BEA-1F73-45A9-9197-DE8B3548C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188" y="3108325"/>
            <a:ext cx="2914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587" name="Picture 3" descr="hand">
            <a:extLst>
              <a:ext uri="{FF2B5EF4-FFF2-40B4-BE49-F238E27FC236}">
                <a16:creationId xmlns:a16="http://schemas.microsoft.com/office/drawing/2014/main" id="{99D91A39-BC8E-48EE-B2D9-D245FCA81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5453">
            <a:off x="1581150" y="4516438"/>
            <a:ext cx="26590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4">
            <a:extLst>
              <a:ext uri="{FF2B5EF4-FFF2-40B4-BE49-F238E27FC236}">
                <a16:creationId xmlns:a16="http://schemas.microsoft.com/office/drawing/2014/main" id="{701E741F-DB06-48C2-AFA9-849E4426456D}"/>
              </a:ext>
            </a:extLst>
          </p:cNvPr>
          <p:cNvSpPr txBox="1">
            <a:spLocks noChangeArrowheads="1"/>
          </p:cNvSpPr>
          <p:nvPr/>
        </p:nvSpPr>
        <p:spPr bwMode="auto">
          <a:xfrm>
            <a:off x="5370513" y="3852863"/>
            <a:ext cx="4841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a:solidFill>
                  <a:srgbClr val="286DA6"/>
                </a:solidFill>
                <a:sym typeface="Symbol" panose="05050102010706020507" pitchFamily="18" charset="2"/>
              </a:rPr>
              <a:t></a:t>
            </a:r>
          </a:p>
        </p:txBody>
      </p:sp>
      <p:sp>
        <p:nvSpPr>
          <p:cNvPr id="24583" name="Text Box 5">
            <a:extLst>
              <a:ext uri="{FF2B5EF4-FFF2-40B4-BE49-F238E27FC236}">
                <a16:creationId xmlns:a16="http://schemas.microsoft.com/office/drawing/2014/main" id="{114EE8D3-F2E8-417A-AC71-510234256334}"/>
              </a:ext>
            </a:extLst>
          </p:cNvPr>
          <p:cNvSpPr txBox="1">
            <a:spLocks noChangeArrowheads="1"/>
          </p:cNvSpPr>
          <p:nvPr/>
        </p:nvSpPr>
        <p:spPr bwMode="auto">
          <a:xfrm>
            <a:off x="3171825" y="384175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a:solidFill>
                  <a:srgbClr val="286DA6"/>
                </a:solidFill>
                <a:sym typeface="Symbol" panose="05050102010706020507" pitchFamily="18" charset="2"/>
              </a:rPr>
              <a:t></a:t>
            </a:r>
          </a:p>
        </p:txBody>
      </p:sp>
      <p:sp>
        <p:nvSpPr>
          <p:cNvPr id="24584" name="Text Box 7">
            <a:extLst>
              <a:ext uri="{FF2B5EF4-FFF2-40B4-BE49-F238E27FC236}">
                <a16:creationId xmlns:a16="http://schemas.microsoft.com/office/drawing/2014/main" id="{2AB3AB13-677E-427E-A00B-0F5AB6009CE6}"/>
              </a:ext>
            </a:extLst>
          </p:cNvPr>
          <p:cNvSpPr txBox="1">
            <a:spLocks noChangeArrowheads="1"/>
          </p:cNvSpPr>
          <p:nvPr/>
        </p:nvSpPr>
        <p:spPr bwMode="auto">
          <a:xfrm>
            <a:off x="4352925" y="5294313"/>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4400">
                <a:solidFill>
                  <a:srgbClr val="286DA6"/>
                </a:solidFill>
                <a:sym typeface="Symbol" panose="05050102010706020507" pitchFamily="18" charset="2"/>
              </a:rPr>
              <a:t>×</a:t>
            </a:r>
          </a:p>
        </p:txBody>
      </p:sp>
      <p:sp>
        <p:nvSpPr>
          <p:cNvPr id="24585" name="Text Box 8">
            <a:extLst>
              <a:ext uri="{FF2B5EF4-FFF2-40B4-BE49-F238E27FC236}">
                <a16:creationId xmlns:a16="http://schemas.microsoft.com/office/drawing/2014/main" id="{31724A2D-8444-4E2C-9FB6-09EC96D0A45E}"/>
              </a:ext>
            </a:extLst>
          </p:cNvPr>
          <p:cNvSpPr txBox="1">
            <a:spLocks noChangeArrowheads="1"/>
          </p:cNvSpPr>
          <p:nvPr/>
        </p:nvSpPr>
        <p:spPr bwMode="auto">
          <a:xfrm>
            <a:off x="352425" y="773113"/>
            <a:ext cx="7753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formula triangle helps you to rearrange a formula. </a:t>
            </a:r>
          </a:p>
          <a:p>
            <a:r>
              <a:rPr lang="en-GB" altLang="en-US" dirty="0"/>
              <a:t>The formula triangle for </a:t>
            </a:r>
            <a:r>
              <a:rPr lang="en-GB" altLang="en-US" dirty="0">
                <a:sym typeface="Wingdings" panose="05000000000000000000" pitchFamily="2" charset="2"/>
              </a:rPr>
              <a:t>wave speed (v), frequency (f) and wavelength (</a:t>
            </a:r>
            <a:r>
              <a:rPr lang="el-GR" altLang="en-US" dirty="0">
                <a:cs typeface="Arial" panose="020B0604020202020204" pitchFamily="34" charset="0"/>
                <a:sym typeface="Symbol" panose="05050102010706020507" pitchFamily="18" charset="2"/>
              </a:rPr>
              <a:t>λ</a:t>
            </a:r>
            <a:r>
              <a:rPr lang="en-GB" altLang="en-US" dirty="0">
                <a:sym typeface="Symbol" panose="05050102010706020507" pitchFamily="18" charset="2"/>
              </a:rPr>
              <a:t>)</a:t>
            </a:r>
            <a:r>
              <a:rPr lang="en-GB" altLang="en-US" dirty="0"/>
              <a:t> is shown below.</a:t>
            </a:r>
          </a:p>
        </p:txBody>
      </p:sp>
      <p:sp>
        <p:nvSpPr>
          <p:cNvPr id="323593" name="Text Box 9">
            <a:extLst>
              <a:ext uri="{FF2B5EF4-FFF2-40B4-BE49-F238E27FC236}">
                <a16:creationId xmlns:a16="http://schemas.microsoft.com/office/drawing/2014/main" id="{BE45213D-3FAD-4708-A305-40E6EF19DDAC}"/>
              </a:ext>
            </a:extLst>
          </p:cNvPr>
          <p:cNvSpPr txBox="1">
            <a:spLocks noChangeArrowheads="1"/>
          </p:cNvSpPr>
          <p:nvPr/>
        </p:nvSpPr>
        <p:spPr bwMode="auto">
          <a:xfrm>
            <a:off x="352425" y="20605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Cover the quantity that you are trying to work out, which gives the rearranged formula needed for the calculation.</a:t>
            </a:r>
          </a:p>
        </p:txBody>
      </p:sp>
      <p:sp>
        <p:nvSpPr>
          <p:cNvPr id="323594" name="Text Box 10">
            <a:extLst>
              <a:ext uri="{FF2B5EF4-FFF2-40B4-BE49-F238E27FC236}">
                <a16:creationId xmlns:a16="http://schemas.microsoft.com/office/drawing/2014/main" id="{417A921D-DA2A-4EAC-92BC-C05A8992A68B}"/>
              </a:ext>
            </a:extLst>
          </p:cNvPr>
          <p:cNvSpPr txBox="1">
            <a:spLocks noChangeArrowheads="1"/>
          </p:cNvSpPr>
          <p:nvPr/>
        </p:nvSpPr>
        <p:spPr bwMode="auto">
          <a:xfrm>
            <a:off x="652463" y="3241675"/>
            <a:ext cx="3452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 to find frequency (f), cover up f…</a:t>
            </a:r>
          </a:p>
        </p:txBody>
      </p:sp>
      <p:sp>
        <p:nvSpPr>
          <p:cNvPr id="323596" name="Text Box 12">
            <a:extLst>
              <a:ext uri="{FF2B5EF4-FFF2-40B4-BE49-F238E27FC236}">
                <a16:creationId xmlns:a16="http://schemas.microsoft.com/office/drawing/2014/main" id="{43550D2F-0D9C-4120-ADDB-BA692EF776E1}"/>
              </a:ext>
            </a:extLst>
          </p:cNvPr>
          <p:cNvSpPr txBox="1">
            <a:spLocks noChangeArrowheads="1"/>
          </p:cNvSpPr>
          <p:nvPr/>
        </p:nvSpPr>
        <p:spPr bwMode="auto">
          <a:xfrm>
            <a:off x="6165850" y="3241675"/>
            <a:ext cx="2238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…which gives the formula…</a:t>
            </a:r>
          </a:p>
        </p:txBody>
      </p:sp>
      <p:sp>
        <p:nvSpPr>
          <p:cNvPr id="24589" name="Rectangle 18">
            <a:extLst>
              <a:ext uri="{FF2B5EF4-FFF2-40B4-BE49-F238E27FC236}">
                <a16:creationId xmlns:a16="http://schemas.microsoft.com/office/drawing/2014/main" id="{418623F7-2268-4B3B-AB82-EB1336BF26AC}"/>
              </a:ext>
            </a:extLst>
          </p:cNvPr>
          <p:cNvSpPr>
            <a:spLocks noGrp="1" noChangeArrowheads="1"/>
          </p:cNvSpPr>
          <p:nvPr>
            <p:ph type="title"/>
          </p:nvPr>
        </p:nvSpPr>
        <p:spPr/>
        <p:txBody>
          <a:bodyPr/>
          <a:lstStyle/>
          <a:p>
            <a:r>
              <a:rPr lang="en-GB" altLang="en-US"/>
              <a:t>Can I use a formula triangle?</a:t>
            </a:r>
          </a:p>
        </p:txBody>
      </p:sp>
      <p:sp>
        <p:nvSpPr>
          <p:cNvPr id="31758" name="Line 17">
            <a:extLst>
              <a:ext uri="{FF2B5EF4-FFF2-40B4-BE49-F238E27FC236}">
                <a16:creationId xmlns:a16="http://schemas.microsoft.com/office/drawing/2014/main" id="{9F6CAB53-D2BB-4FFC-A201-257DCC6CC8C9}"/>
              </a:ext>
            </a:extLst>
          </p:cNvPr>
          <p:cNvSpPr>
            <a:spLocks noChangeShapeType="1"/>
          </p:cNvSpPr>
          <p:nvPr/>
        </p:nvSpPr>
        <p:spPr bwMode="auto">
          <a:xfrm>
            <a:off x="7666038" y="4756150"/>
            <a:ext cx="611187" cy="0"/>
          </a:xfrm>
          <a:prstGeom prst="line">
            <a:avLst/>
          </a:prstGeom>
          <a:noFill/>
          <a:ln w="5715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Text Box 15">
            <a:extLst>
              <a:ext uri="{FF2B5EF4-FFF2-40B4-BE49-F238E27FC236}">
                <a16:creationId xmlns:a16="http://schemas.microsoft.com/office/drawing/2014/main" id="{3621D54B-5CC0-4D94-BA3E-95A226081A99}"/>
              </a:ext>
            </a:extLst>
          </p:cNvPr>
          <p:cNvSpPr txBox="1">
            <a:spLocks noChangeArrowheads="1"/>
          </p:cNvSpPr>
          <p:nvPr/>
        </p:nvSpPr>
        <p:spPr bwMode="auto">
          <a:xfrm>
            <a:off x="6600825" y="4425950"/>
            <a:ext cx="89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a:solidFill>
                  <a:srgbClr val="286DA6"/>
                </a:solidFill>
              </a:rPr>
              <a:t>f  =</a:t>
            </a:r>
          </a:p>
        </p:txBody>
      </p:sp>
      <p:pic>
        <p:nvPicPr>
          <p:cNvPr id="18" name="Picture 17">
            <a:extLst>
              <a:ext uri="{FF2B5EF4-FFF2-40B4-BE49-F238E27FC236}">
                <a16:creationId xmlns:a16="http://schemas.microsoft.com/office/drawing/2014/main" id="{EAAA0735-FCC9-420D-8FBD-A90C089618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59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23587"/>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2359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175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175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7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76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p:bldP spid="31760" grpId="0"/>
      <p:bldP spid="323593" grpId="0"/>
      <p:bldP spid="323594" grpId="0"/>
      <p:bldP spid="323596" grpId="0"/>
      <p:bldP spid="317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1">
            <a:extLst>
              <a:ext uri="{FF2B5EF4-FFF2-40B4-BE49-F238E27FC236}">
                <a16:creationId xmlns:a16="http://schemas.microsoft.com/office/drawing/2014/main" id="{A24DD74F-A620-4B32-981E-48B3838C283B}"/>
              </a:ext>
            </a:extLst>
          </p:cNvPr>
          <p:cNvSpPr txBox="1">
            <a:spLocks noChangeArrowheads="1"/>
          </p:cNvSpPr>
          <p:nvPr/>
        </p:nvSpPr>
        <p:spPr bwMode="auto">
          <a:xfrm>
            <a:off x="352425" y="773113"/>
            <a:ext cx="388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Symbol" panose="05050102010706020507" pitchFamily="18" charset="2"/>
              </a:rPr>
              <a:t>These waves are rippling across a pond.</a:t>
            </a:r>
          </a:p>
        </p:txBody>
      </p:sp>
      <p:sp>
        <p:nvSpPr>
          <p:cNvPr id="25603" name="Text Box 7">
            <a:extLst>
              <a:ext uri="{FF2B5EF4-FFF2-40B4-BE49-F238E27FC236}">
                <a16:creationId xmlns:a16="http://schemas.microsoft.com/office/drawing/2014/main" id="{420A3A3C-51E9-4C82-AC7D-80A27E5AE0D2}"/>
              </a:ext>
            </a:extLst>
          </p:cNvPr>
          <p:cNvSpPr txBox="1">
            <a:spLocks noChangeArrowheads="1"/>
          </p:cNvSpPr>
          <p:nvPr/>
        </p:nvSpPr>
        <p:spPr bwMode="auto">
          <a:xfrm>
            <a:off x="6810375" y="48815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chemeClr val="tx1"/>
              </a:solidFill>
            </a:endParaRPr>
          </a:p>
        </p:txBody>
      </p:sp>
      <p:sp>
        <p:nvSpPr>
          <p:cNvPr id="25604" name="Rectangle 11">
            <a:extLst>
              <a:ext uri="{FF2B5EF4-FFF2-40B4-BE49-F238E27FC236}">
                <a16:creationId xmlns:a16="http://schemas.microsoft.com/office/drawing/2014/main" id="{1ABD3836-93FA-4E5E-8B24-69A49115952C}"/>
              </a:ext>
            </a:extLst>
          </p:cNvPr>
          <p:cNvSpPr>
            <a:spLocks noGrp="1" noChangeArrowheads="1"/>
          </p:cNvSpPr>
          <p:nvPr>
            <p:ph type="title"/>
          </p:nvPr>
        </p:nvSpPr>
        <p:spPr/>
        <p:txBody>
          <a:bodyPr/>
          <a:lstStyle/>
          <a:p>
            <a:r>
              <a:rPr lang="en-GB" altLang="en-US"/>
              <a:t>Calculating wave speed – example</a:t>
            </a:r>
          </a:p>
        </p:txBody>
      </p:sp>
      <p:sp>
        <p:nvSpPr>
          <p:cNvPr id="317453" name="Text Box 13">
            <a:extLst>
              <a:ext uri="{FF2B5EF4-FFF2-40B4-BE49-F238E27FC236}">
                <a16:creationId xmlns:a16="http://schemas.microsoft.com/office/drawing/2014/main" id="{6F9BF008-8E39-4B93-BD40-16CC42149C4C}"/>
              </a:ext>
            </a:extLst>
          </p:cNvPr>
          <p:cNvSpPr txBox="1">
            <a:spLocks noChangeArrowheads="1"/>
          </p:cNvSpPr>
          <p:nvPr/>
        </p:nvSpPr>
        <p:spPr bwMode="auto">
          <a:xfrm>
            <a:off x="1104900" y="4287838"/>
            <a:ext cx="686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wave speed  =  frequency × wavelength</a:t>
            </a:r>
            <a:endParaRPr lang="en-GB" altLang="en-US" u="sng"/>
          </a:p>
        </p:txBody>
      </p:sp>
      <p:sp>
        <p:nvSpPr>
          <p:cNvPr id="317454" name="Text Box 14">
            <a:extLst>
              <a:ext uri="{FF2B5EF4-FFF2-40B4-BE49-F238E27FC236}">
                <a16:creationId xmlns:a16="http://schemas.microsoft.com/office/drawing/2014/main" id="{88E6C08C-CC95-4CBD-9195-B324BCDF48E9}"/>
              </a:ext>
            </a:extLst>
          </p:cNvPr>
          <p:cNvSpPr txBox="1">
            <a:spLocks noChangeArrowheads="1"/>
          </p:cNvSpPr>
          <p:nvPr/>
        </p:nvSpPr>
        <p:spPr bwMode="auto">
          <a:xfrm>
            <a:off x="2895600" y="4932363"/>
            <a:ext cx="430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 0.2</a:t>
            </a:r>
            <a:r>
              <a:rPr lang="en-GB" altLang="en-US" sz="1000"/>
              <a:t> </a:t>
            </a:r>
            <a:r>
              <a:rPr lang="en-GB" altLang="en-US"/>
              <a:t>Hz × 0.15</a:t>
            </a:r>
            <a:r>
              <a:rPr lang="en-GB" altLang="en-US" sz="1000"/>
              <a:t> </a:t>
            </a:r>
            <a:r>
              <a:rPr lang="en-GB" altLang="en-US"/>
              <a:t>m</a:t>
            </a:r>
          </a:p>
        </p:txBody>
      </p:sp>
      <p:sp>
        <p:nvSpPr>
          <p:cNvPr id="317455" name="Text Box 15">
            <a:extLst>
              <a:ext uri="{FF2B5EF4-FFF2-40B4-BE49-F238E27FC236}">
                <a16:creationId xmlns:a16="http://schemas.microsoft.com/office/drawing/2014/main" id="{0987C147-2588-4282-800F-826BA8328815}"/>
              </a:ext>
            </a:extLst>
          </p:cNvPr>
          <p:cNvSpPr txBox="1">
            <a:spLocks noChangeArrowheads="1"/>
          </p:cNvSpPr>
          <p:nvPr/>
        </p:nvSpPr>
        <p:spPr bwMode="auto">
          <a:xfrm>
            <a:off x="2916238" y="5567363"/>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 </a:t>
            </a:r>
            <a:r>
              <a:rPr lang="en-GB" altLang="en-US" b="1">
                <a:solidFill>
                  <a:srgbClr val="286DA6"/>
                </a:solidFill>
              </a:rPr>
              <a:t>0.03</a:t>
            </a:r>
            <a:r>
              <a:rPr lang="en-GB" altLang="en-US" sz="1000" b="1">
                <a:solidFill>
                  <a:srgbClr val="286DA6"/>
                </a:solidFill>
              </a:rPr>
              <a:t> </a:t>
            </a:r>
            <a:r>
              <a:rPr lang="en-GB" altLang="en-US" b="1">
                <a:solidFill>
                  <a:srgbClr val="286DA6"/>
                </a:solidFill>
              </a:rPr>
              <a:t>m/s</a:t>
            </a:r>
          </a:p>
        </p:txBody>
      </p:sp>
      <p:pic>
        <p:nvPicPr>
          <p:cNvPr id="25609" name="Picture 11" descr="water_drop_87688539">
            <a:extLst>
              <a:ext uri="{FF2B5EF4-FFF2-40B4-BE49-F238E27FC236}">
                <a16:creationId xmlns:a16="http://schemas.microsoft.com/office/drawing/2014/main" id="{D548C729-5417-439A-99D9-E40D7B4D8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774700"/>
            <a:ext cx="4062412"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0">
            <a:extLst>
              <a:ext uri="{FF2B5EF4-FFF2-40B4-BE49-F238E27FC236}">
                <a16:creationId xmlns:a16="http://schemas.microsoft.com/office/drawing/2014/main" id="{F35CF016-D831-499A-AF49-EB7AD34ADB91}"/>
              </a:ext>
            </a:extLst>
          </p:cNvPr>
          <p:cNvSpPr>
            <a:spLocks noChangeArrowheads="1"/>
          </p:cNvSpPr>
          <p:nvPr/>
        </p:nvSpPr>
        <p:spPr bwMode="auto">
          <a:xfrm>
            <a:off x="347663" y="1863725"/>
            <a:ext cx="3951287" cy="1938338"/>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frequency of the waves is 0.2</a:t>
            </a:r>
            <a:r>
              <a:rPr lang="en-GB" altLang="en-US" sz="1000" dirty="0"/>
              <a:t> </a:t>
            </a:r>
            <a:r>
              <a:rPr lang="en-GB" altLang="en-US" dirty="0"/>
              <a:t>Hz</a:t>
            </a:r>
            <a:r>
              <a:rPr lang="en-GB" altLang="en-US" dirty="0">
                <a:sym typeface="Symbol" panose="05050102010706020507" pitchFamily="18" charset="2"/>
              </a:rPr>
              <a:t> and the length of each wave is estimated </a:t>
            </a:r>
            <a:br>
              <a:rPr lang="en-GB" altLang="en-US" dirty="0">
                <a:sym typeface="Symbol" panose="05050102010706020507" pitchFamily="18" charset="2"/>
              </a:rPr>
            </a:br>
            <a:r>
              <a:rPr lang="en-GB" altLang="en-US" dirty="0">
                <a:sym typeface="Symbol" panose="05050102010706020507" pitchFamily="18" charset="2"/>
              </a:rPr>
              <a:t>at 0.15</a:t>
            </a:r>
            <a:r>
              <a:rPr lang="en-GB" altLang="en-US" sz="1000" dirty="0">
                <a:sym typeface="Symbol" panose="05050102010706020507" pitchFamily="18" charset="2"/>
              </a:rPr>
              <a:t> </a:t>
            </a:r>
            <a:r>
              <a:rPr lang="en-GB" altLang="en-US" dirty="0">
                <a:sym typeface="Symbol" panose="05050102010706020507" pitchFamily="18" charset="2"/>
              </a:rPr>
              <a:t>m. </a:t>
            </a:r>
            <a:r>
              <a:rPr lang="en-GB" altLang="en-US" dirty="0"/>
              <a:t>What is the </a:t>
            </a:r>
            <a:br>
              <a:rPr lang="en-GB" altLang="en-US" dirty="0"/>
            </a:br>
            <a:r>
              <a:rPr lang="en-GB" altLang="en-US" dirty="0"/>
              <a:t>wave speed?</a:t>
            </a:r>
          </a:p>
        </p:txBody>
      </p:sp>
      <p:pic>
        <p:nvPicPr>
          <p:cNvPr id="12" name="Picture 11">
            <a:extLst>
              <a:ext uri="{FF2B5EF4-FFF2-40B4-BE49-F238E27FC236}">
                <a16:creationId xmlns:a16="http://schemas.microsoft.com/office/drawing/2014/main" id="{7A4A3E31-31B1-455D-B450-C8FA064958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19D13396-1CF8-4C3B-86F9-21587957BA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5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5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5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5526391B-6359-4CDA-A4A6-5A49D47773A6}"/>
              </a:ext>
            </a:extLst>
          </p:cNvPr>
          <p:cNvSpPr txBox="1">
            <a:spLocks noChangeArrowheads="1"/>
          </p:cNvSpPr>
          <p:nvPr/>
        </p:nvSpPr>
        <p:spPr bwMode="auto">
          <a:xfrm>
            <a:off x="352425" y="773113"/>
            <a:ext cx="8148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Symbol" panose="05050102010706020507" pitchFamily="18" charset="2"/>
              </a:rPr>
              <a:t>Natasha is doing an experiment to measure the speed of </a:t>
            </a:r>
            <a:r>
              <a:rPr lang="en-GB" altLang="en-US" b="1" dirty="0">
                <a:solidFill>
                  <a:srgbClr val="286DA6"/>
                </a:solidFill>
                <a:sym typeface="Symbol" panose="05050102010706020507" pitchFamily="18" charset="2"/>
              </a:rPr>
              <a:t>sound waves</a:t>
            </a:r>
            <a:r>
              <a:rPr lang="en-GB" altLang="en-US" dirty="0">
                <a:sym typeface="Symbol" panose="05050102010706020507" pitchFamily="18" charset="2"/>
              </a:rPr>
              <a:t> in air. She stands a distance of 20</a:t>
            </a:r>
            <a:r>
              <a:rPr lang="en-GB" altLang="en-US" sz="1000" dirty="0">
                <a:sym typeface="Symbol" panose="05050102010706020507" pitchFamily="18" charset="2"/>
              </a:rPr>
              <a:t> </a:t>
            </a:r>
            <a:r>
              <a:rPr lang="en-GB" altLang="en-US" dirty="0">
                <a:sym typeface="Symbol" panose="05050102010706020507" pitchFamily="18" charset="2"/>
              </a:rPr>
              <a:t>m from a wall, claps her hands and times how long it takes to hear the echo of the clap.</a:t>
            </a:r>
          </a:p>
        </p:txBody>
      </p:sp>
      <p:sp>
        <p:nvSpPr>
          <p:cNvPr id="26627" name="Text Box 7">
            <a:extLst>
              <a:ext uri="{FF2B5EF4-FFF2-40B4-BE49-F238E27FC236}">
                <a16:creationId xmlns:a16="http://schemas.microsoft.com/office/drawing/2014/main" id="{8221AE64-40B6-47B5-8686-72134637EE2B}"/>
              </a:ext>
            </a:extLst>
          </p:cNvPr>
          <p:cNvSpPr txBox="1">
            <a:spLocks noChangeArrowheads="1"/>
          </p:cNvSpPr>
          <p:nvPr/>
        </p:nvSpPr>
        <p:spPr bwMode="auto">
          <a:xfrm>
            <a:off x="6810375" y="48815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chemeClr val="tx1"/>
              </a:solidFill>
            </a:endParaRPr>
          </a:p>
        </p:txBody>
      </p:sp>
      <p:sp>
        <p:nvSpPr>
          <p:cNvPr id="26628" name="Rectangle 11">
            <a:extLst>
              <a:ext uri="{FF2B5EF4-FFF2-40B4-BE49-F238E27FC236}">
                <a16:creationId xmlns:a16="http://schemas.microsoft.com/office/drawing/2014/main" id="{BEC5CE97-A4FB-4B64-B41A-112D47C4BCCB}"/>
              </a:ext>
            </a:extLst>
          </p:cNvPr>
          <p:cNvSpPr>
            <a:spLocks noGrp="1" noChangeArrowheads="1"/>
          </p:cNvSpPr>
          <p:nvPr>
            <p:ph type="title"/>
          </p:nvPr>
        </p:nvSpPr>
        <p:spPr/>
        <p:txBody>
          <a:bodyPr/>
          <a:lstStyle/>
          <a:p>
            <a:r>
              <a:rPr lang="en-GB" altLang="en-US"/>
              <a:t>The speed of sound waves</a:t>
            </a:r>
          </a:p>
        </p:txBody>
      </p:sp>
      <p:pic>
        <p:nvPicPr>
          <p:cNvPr id="26631" name="Picture 12" descr="Clapping_hands.png">
            <a:extLst>
              <a:ext uri="{FF2B5EF4-FFF2-40B4-BE49-F238E27FC236}">
                <a16:creationId xmlns:a16="http://schemas.microsoft.com/office/drawing/2014/main" id="{D2200591-04F0-4E35-9515-DD785E2D9A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77621">
            <a:off x="5163657" y="2369220"/>
            <a:ext cx="3703638"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5">
            <a:extLst>
              <a:ext uri="{FF2B5EF4-FFF2-40B4-BE49-F238E27FC236}">
                <a16:creationId xmlns:a16="http://schemas.microsoft.com/office/drawing/2014/main" id="{DFFA8C82-4FFC-44FE-A064-43AFC4E3CCEC}"/>
              </a:ext>
            </a:extLst>
          </p:cNvPr>
          <p:cNvSpPr txBox="1">
            <a:spLocks noChangeArrowheads="1"/>
          </p:cNvSpPr>
          <p:nvPr/>
        </p:nvSpPr>
        <p:spPr bwMode="auto">
          <a:xfrm>
            <a:off x="347663" y="2431309"/>
            <a:ext cx="482689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Symbol" panose="05050102010706020507" pitchFamily="18" charset="2"/>
              </a:rPr>
              <a:t>The distance </a:t>
            </a:r>
            <a:r>
              <a:rPr lang="en-GB" altLang="en-US" dirty="0" err="1">
                <a:sym typeface="Symbol" panose="05050102010706020507" pitchFamily="18" charset="2"/>
              </a:rPr>
              <a:t>traveled</a:t>
            </a:r>
            <a:r>
              <a:rPr lang="en-GB" altLang="en-US" dirty="0">
                <a:sym typeface="Symbol" panose="05050102010706020507" pitchFamily="18" charset="2"/>
              </a:rPr>
              <a:t> by the sound wave is twice the distance to the wall. The sound wave takes 0.12</a:t>
            </a:r>
            <a:r>
              <a:rPr lang="en-GB" altLang="en-US" sz="1000" dirty="0">
                <a:sym typeface="Symbol" panose="05050102010706020507" pitchFamily="18" charset="2"/>
              </a:rPr>
              <a:t> </a:t>
            </a:r>
            <a:r>
              <a:rPr lang="en-GB" altLang="en-US" dirty="0">
                <a:sym typeface="Symbol" panose="05050102010706020507" pitchFamily="18" charset="2"/>
              </a:rPr>
              <a:t>s to travel this distance.</a:t>
            </a:r>
          </a:p>
        </p:txBody>
      </p:sp>
      <p:sp>
        <p:nvSpPr>
          <p:cNvPr id="15" name="Text Box 44">
            <a:extLst>
              <a:ext uri="{FF2B5EF4-FFF2-40B4-BE49-F238E27FC236}">
                <a16:creationId xmlns:a16="http://schemas.microsoft.com/office/drawing/2014/main" id="{A7F578BD-0791-4878-9161-18228FBD6BAA}"/>
              </a:ext>
            </a:extLst>
          </p:cNvPr>
          <p:cNvSpPr txBox="1">
            <a:spLocks noChangeArrowheads="1"/>
          </p:cNvSpPr>
          <p:nvPr/>
        </p:nvSpPr>
        <p:spPr bwMode="auto">
          <a:xfrm>
            <a:off x="347663" y="4087918"/>
            <a:ext cx="492424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Symbol" panose="05050102010706020507" pitchFamily="18" charset="2"/>
              </a:rPr>
              <a:t>The speed of the sound wave can be calculated using the equation:</a:t>
            </a:r>
          </a:p>
        </p:txBody>
      </p:sp>
      <p:sp>
        <p:nvSpPr>
          <p:cNvPr id="16" name="Text Box 43">
            <a:extLst>
              <a:ext uri="{FF2B5EF4-FFF2-40B4-BE49-F238E27FC236}">
                <a16:creationId xmlns:a16="http://schemas.microsoft.com/office/drawing/2014/main" id="{13CCCBA2-920A-4E0F-A004-C1B19C3CB341}"/>
              </a:ext>
            </a:extLst>
          </p:cNvPr>
          <p:cNvSpPr txBox="1">
            <a:spLocks noChangeArrowheads="1"/>
          </p:cNvSpPr>
          <p:nvPr/>
        </p:nvSpPr>
        <p:spPr bwMode="auto">
          <a:xfrm>
            <a:off x="1046163" y="5007927"/>
            <a:ext cx="3740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Symbol" panose="05050102010706020507" pitchFamily="18" charset="2"/>
              </a:rPr>
              <a:t>speed = distance ÷ time</a:t>
            </a:r>
          </a:p>
        </p:txBody>
      </p:sp>
      <p:sp>
        <p:nvSpPr>
          <p:cNvPr id="17" name="Text Box 42">
            <a:extLst>
              <a:ext uri="{FF2B5EF4-FFF2-40B4-BE49-F238E27FC236}">
                <a16:creationId xmlns:a16="http://schemas.microsoft.com/office/drawing/2014/main" id="{560B0828-FA23-433D-80D9-F8E4F6E61589}"/>
              </a:ext>
            </a:extLst>
          </p:cNvPr>
          <p:cNvSpPr txBox="1">
            <a:spLocks noChangeArrowheads="1"/>
          </p:cNvSpPr>
          <p:nvPr/>
        </p:nvSpPr>
        <p:spPr bwMode="auto">
          <a:xfrm>
            <a:off x="1946275" y="5556461"/>
            <a:ext cx="2495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Symbol" panose="05050102010706020507" pitchFamily="18" charset="2"/>
              </a:rPr>
              <a:t>= 40</a:t>
            </a:r>
            <a:r>
              <a:rPr lang="en-GB" altLang="en-US" sz="1000">
                <a:sym typeface="Symbol" panose="05050102010706020507" pitchFamily="18" charset="2"/>
              </a:rPr>
              <a:t> </a:t>
            </a:r>
            <a:r>
              <a:rPr lang="en-GB" altLang="en-US">
                <a:sym typeface="Symbol" panose="05050102010706020507" pitchFamily="18" charset="2"/>
              </a:rPr>
              <a:t>m ÷ 0.12</a:t>
            </a:r>
            <a:r>
              <a:rPr lang="en-GB" altLang="en-US" sz="1000">
                <a:sym typeface="Symbol" panose="05050102010706020507" pitchFamily="18" charset="2"/>
              </a:rPr>
              <a:t> </a:t>
            </a:r>
            <a:r>
              <a:rPr lang="en-GB" altLang="en-US">
                <a:sym typeface="Symbol" panose="05050102010706020507" pitchFamily="18" charset="2"/>
              </a:rPr>
              <a:t>s</a:t>
            </a:r>
          </a:p>
        </p:txBody>
      </p:sp>
      <p:sp>
        <p:nvSpPr>
          <p:cNvPr id="18" name="Text Box 41">
            <a:extLst>
              <a:ext uri="{FF2B5EF4-FFF2-40B4-BE49-F238E27FC236}">
                <a16:creationId xmlns:a16="http://schemas.microsoft.com/office/drawing/2014/main" id="{58C62FEB-B2EF-4C2B-8494-CB669583E4E7}"/>
              </a:ext>
            </a:extLst>
          </p:cNvPr>
          <p:cNvSpPr txBox="1">
            <a:spLocks noChangeArrowheads="1"/>
          </p:cNvSpPr>
          <p:nvPr/>
        </p:nvSpPr>
        <p:spPr bwMode="auto">
          <a:xfrm>
            <a:off x="1955800" y="6104997"/>
            <a:ext cx="249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ym typeface="Symbol" panose="05050102010706020507" pitchFamily="18" charset="2"/>
              </a:rPr>
              <a:t>= </a:t>
            </a:r>
            <a:r>
              <a:rPr lang="en-GB" altLang="en-US" b="1" dirty="0">
                <a:solidFill>
                  <a:srgbClr val="286DA6"/>
                </a:solidFill>
                <a:sym typeface="Symbol" panose="05050102010706020507" pitchFamily="18" charset="2"/>
              </a:rPr>
              <a:t>333</a:t>
            </a:r>
            <a:r>
              <a:rPr lang="en-GB" altLang="en-US" sz="1000" b="1" dirty="0">
                <a:solidFill>
                  <a:srgbClr val="286DA6"/>
                </a:solidFill>
                <a:sym typeface="Symbol" panose="05050102010706020507" pitchFamily="18" charset="2"/>
              </a:rPr>
              <a:t> </a:t>
            </a:r>
            <a:r>
              <a:rPr lang="en-GB" altLang="en-US" b="1" dirty="0">
                <a:solidFill>
                  <a:srgbClr val="286DA6"/>
                </a:solidFill>
                <a:sym typeface="Symbol" panose="05050102010706020507" pitchFamily="18" charset="2"/>
              </a:rPr>
              <a:t>m/s</a:t>
            </a:r>
          </a:p>
        </p:txBody>
      </p:sp>
      <p:pic>
        <p:nvPicPr>
          <p:cNvPr id="13" name="Picture 12">
            <a:extLst>
              <a:ext uri="{FF2B5EF4-FFF2-40B4-BE49-F238E27FC236}">
                <a16:creationId xmlns:a16="http://schemas.microsoft.com/office/drawing/2014/main" id="{BAA08F52-F573-40CB-B475-785A5F5EE8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252BD158-A9DB-4266-9076-EEA9B595844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F8E1B4D7-C1F5-4301-B492-9EDDD343E3D0}"/>
              </a:ext>
            </a:extLst>
          </p:cNvPr>
          <p:cNvSpPr txBox="1">
            <a:spLocks noChangeArrowheads="1"/>
          </p:cNvSpPr>
          <p:nvPr/>
        </p:nvSpPr>
        <p:spPr bwMode="auto">
          <a:xfrm>
            <a:off x="352425" y="773113"/>
            <a:ext cx="8624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electromagnetic waves travel at </a:t>
            </a:r>
            <a:r>
              <a:rPr lang="en-GB" altLang="en-US" b="1">
                <a:solidFill>
                  <a:srgbClr val="286DA6"/>
                </a:solidFill>
              </a:rPr>
              <a:t>300,000,000</a:t>
            </a:r>
            <a:r>
              <a:rPr lang="en-GB" altLang="en-US" sz="1000" b="1">
                <a:solidFill>
                  <a:srgbClr val="286DA6"/>
                </a:solidFill>
              </a:rPr>
              <a:t> </a:t>
            </a:r>
            <a:r>
              <a:rPr lang="en-GB" altLang="en-US" b="1">
                <a:solidFill>
                  <a:srgbClr val="286DA6"/>
                </a:solidFill>
              </a:rPr>
              <a:t>m/s</a:t>
            </a:r>
            <a:r>
              <a:rPr lang="en-GB" altLang="en-US"/>
              <a:t> through a vacuum. This value is approximately their speed through air.</a:t>
            </a:r>
          </a:p>
        </p:txBody>
      </p:sp>
      <p:sp>
        <p:nvSpPr>
          <p:cNvPr id="27651" name="Rectangle 11">
            <a:extLst>
              <a:ext uri="{FF2B5EF4-FFF2-40B4-BE49-F238E27FC236}">
                <a16:creationId xmlns:a16="http://schemas.microsoft.com/office/drawing/2014/main" id="{FDC93BAA-04E0-4FB6-8641-BE4E5B059E7E}"/>
              </a:ext>
            </a:extLst>
          </p:cNvPr>
          <p:cNvSpPr>
            <a:spLocks noGrp="1" noChangeArrowheads="1"/>
          </p:cNvSpPr>
          <p:nvPr>
            <p:ph type="title"/>
          </p:nvPr>
        </p:nvSpPr>
        <p:spPr/>
        <p:txBody>
          <a:bodyPr/>
          <a:lstStyle/>
          <a:p>
            <a:r>
              <a:rPr lang="en-GB" altLang="en-US"/>
              <a:t>The speed of electromagnetic waves</a:t>
            </a:r>
          </a:p>
        </p:txBody>
      </p:sp>
      <p:sp>
        <p:nvSpPr>
          <p:cNvPr id="33804" name="Rectangle 12">
            <a:extLst>
              <a:ext uri="{FF2B5EF4-FFF2-40B4-BE49-F238E27FC236}">
                <a16:creationId xmlns:a16="http://schemas.microsoft.com/office/drawing/2014/main" id="{724CCF64-1830-4890-ADFF-3D8877E81825}"/>
              </a:ext>
            </a:extLst>
          </p:cNvPr>
          <p:cNvSpPr>
            <a:spLocks noChangeArrowheads="1"/>
          </p:cNvSpPr>
          <p:nvPr/>
        </p:nvSpPr>
        <p:spPr bwMode="auto">
          <a:xfrm>
            <a:off x="352425" y="1651000"/>
            <a:ext cx="858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Such large numbers are usually expressed in </a:t>
            </a:r>
            <a:r>
              <a:rPr lang="en-GB" altLang="en-US" b="1">
                <a:solidFill>
                  <a:srgbClr val="286DA6"/>
                </a:solidFill>
              </a:rPr>
              <a:t>standard form</a:t>
            </a:r>
            <a:r>
              <a:rPr lang="en-GB" altLang="en-US"/>
              <a:t>:</a:t>
            </a:r>
          </a:p>
        </p:txBody>
      </p:sp>
      <p:pic>
        <p:nvPicPr>
          <p:cNvPr id="27653" name="Picture 18" descr="Radiotower">
            <a:extLst>
              <a:ext uri="{FF2B5EF4-FFF2-40B4-BE49-F238E27FC236}">
                <a16:creationId xmlns:a16="http://schemas.microsoft.com/office/drawing/2014/main" id="{43BDEF29-D452-4E0A-AF4D-8B8C4FD9C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784475"/>
            <a:ext cx="531653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9">
            <a:extLst>
              <a:ext uri="{FF2B5EF4-FFF2-40B4-BE49-F238E27FC236}">
                <a16:creationId xmlns:a16="http://schemas.microsoft.com/office/drawing/2014/main" id="{F0E7B14D-D306-4BD8-B5D5-4166B5C905E4}"/>
              </a:ext>
            </a:extLst>
          </p:cNvPr>
          <p:cNvSpPr>
            <a:spLocks noChangeArrowheads="1"/>
          </p:cNvSpPr>
          <p:nvPr/>
        </p:nvSpPr>
        <p:spPr bwMode="auto">
          <a:xfrm>
            <a:off x="3241675" y="2597150"/>
            <a:ext cx="2643188" cy="375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3797" name="TextBox 3">
            <a:extLst>
              <a:ext uri="{FF2B5EF4-FFF2-40B4-BE49-F238E27FC236}">
                <a16:creationId xmlns:a16="http://schemas.microsoft.com/office/drawing/2014/main" id="{4D4E088F-D834-43BE-98EE-F602B62A828C}"/>
              </a:ext>
            </a:extLst>
          </p:cNvPr>
          <p:cNvSpPr txBox="1">
            <a:spLocks noChangeArrowheads="1"/>
          </p:cNvSpPr>
          <p:nvPr/>
        </p:nvSpPr>
        <p:spPr bwMode="auto">
          <a:xfrm>
            <a:off x="3492500" y="2881313"/>
            <a:ext cx="5187950" cy="12001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typical radio station may broadcast </a:t>
            </a:r>
          </a:p>
          <a:p>
            <a:r>
              <a:rPr lang="en-GB" altLang="en-US" dirty="0"/>
              <a:t>at a frequency of 98</a:t>
            </a:r>
            <a:r>
              <a:rPr lang="en-GB" altLang="en-US" sz="1000" dirty="0"/>
              <a:t> </a:t>
            </a:r>
            <a:r>
              <a:rPr lang="en-GB" altLang="en-US" dirty="0" err="1"/>
              <a:t>MHz</a:t>
            </a:r>
            <a:r>
              <a:rPr lang="en-GB" altLang="en-US" dirty="0" err="1">
                <a:solidFill>
                  <a:schemeClr val="tx1"/>
                </a:solidFill>
              </a:rPr>
              <a:t>.</a:t>
            </a:r>
            <a:r>
              <a:rPr lang="en-GB" altLang="en-US" dirty="0">
                <a:solidFill>
                  <a:schemeClr val="tx1"/>
                </a:solidFill>
              </a:rPr>
              <a:t> </a:t>
            </a:r>
            <a:r>
              <a:rPr lang="en-GB" altLang="en-US" dirty="0"/>
              <a:t>Calculate the wavelength of this radio wave.</a:t>
            </a:r>
          </a:p>
        </p:txBody>
      </p:sp>
      <p:sp>
        <p:nvSpPr>
          <p:cNvPr id="33807" name="Rectangle 15">
            <a:extLst>
              <a:ext uri="{FF2B5EF4-FFF2-40B4-BE49-F238E27FC236}">
                <a16:creationId xmlns:a16="http://schemas.microsoft.com/office/drawing/2014/main" id="{B07E2081-3542-43FF-80D7-25FF78F287F9}"/>
              </a:ext>
            </a:extLst>
          </p:cNvPr>
          <p:cNvSpPr>
            <a:spLocks noChangeArrowheads="1"/>
          </p:cNvSpPr>
          <p:nvPr/>
        </p:nvSpPr>
        <p:spPr bwMode="auto">
          <a:xfrm>
            <a:off x="4389438" y="5645150"/>
            <a:ext cx="118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Symbol" panose="05050102010706020507" pitchFamily="18" charset="2"/>
              </a:rPr>
              <a:t>= </a:t>
            </a:r>
            <a:r>
              <a:rPr lang="en-GB" altLang="en-US" b="1">
                <a:solidFill>
                  <a:srgbClr val="286DA6"/>
                </a:solidFill>
                <a:sym typeface="Symbol" panose="05050102010706020507" pitchFamily="18" charset="2"/>
              </a:rPr>
              <a:t>3.1</a:t>
            </a:r>
            <a:r>
              <a:rPr lang="en-GB" altLang="en-US" sz="1000" b="1">
                <a:solidFill>
                  <a:srgbClr val="286DA6"/>
                </a:solidFill>
                <a:sym typeface="Symbol" panose="05050102010706020507" pitchFamily="18" charset="2"/>
              </a:rPr>
              <a:t> </a:t>
            </a:r>
            <a:r>
              <a:rPr lang="en-GB" altLang="en-US" b="1">
                <a:solidFill>
                  <a:srgbClr val="286DA6"/>
                </a:solidFill>
                <a:sym typeface="Symbol" panose="05050102010706020507" pitchFamily="18" charset="2"/>
              </a:rPr>
              <a:t>m</a:t>
            </a:r>
          </a:p>
        </p:txBody>
      </p:sp>
      <p:sp>
        <p:nvSpPr>
          <p:cNvPr id="33799" name="TextBox 5">
            <a:extLst>
              <a:ext uri="{FF2B5EF4-FFF2-40B4-BE49-F238E27FC236}">
                <a16:creationId xmlns:a16="http://schemas.microsoft.com/office/drawing/2014/main" id="{DE0D25EA-09A8-4CDE-A1D9-42C1AD8A689E}"/>
              </a:ext>
            </a:extLst>
          </p:cNvPr>
          <p:cNvSpPr txBox="1">
            <a:spLocks noChangeArrowheads="1"/>
          </p:cNvSpPr>
          <p:nvPr/>
        </p:nvSpPr>
        <p:spPr bwMode="auto">
          <a:xfrm>
            <a:off x="4113213" y="4418013"/>
            <a:ext cx="1279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Symbol" panose="05050102010706020507" pitchFamily="18" charset="2"/>
              <a:buNone/>
            </a:pPr>
            <a:r>
              <a:rPr lang="el-GR" altLang="en-US" dirty="0">
                <a:cs typeface="Arial" panose="020B0604020202020204" pitchFamily="34" charset="0"/>
                <a:sym typeface="Symbol" panose="05050102010706020507" pitchFamily="18" charset="2"/>
              </a:rPr>
              <a:t>λ</a:t>
            </a:r>
            <a:r>
              <a:rPr lang="en-GB" altLang="en-US" dirty="0">
                <a:sym typeface="Symbol" panose="05050102010706020507" pitchFamily="18" charset="2"/>
              </a:rPr>
              <a:t> </a:t>
            </a:r>
            <a:r>
              <a:rPr lang="en-GB" altLang="en-US" dirty="0"/>
              <a:t>= v ÷ </a:t>
            </a:r>
            <a:r>
              <a:rPr lang="en-GB" altLang="en-US" dirty="0">
                <a:sym typeface="Symbol" panose="05050102010706020507" pitchFamily="18" charset="2"/>
              </a:rPr>
              <a:t>f</a:t>
            </a:r>
          </a:p>
        </p:txBody>
      </p:sp>
      <p:sp>
        <p:nvSpPr>
          <p:cNvPr id="33806" name="Rectangle 14">
            <a:extLst>
              <a:ext uri="{FF2B5EF4-FFF2-40B4-BE49-F238E27FC236}">
                <a16:creationId xmlns:a16="http://schemas.microsoft.com/office/drawing/2014/main" id="{103DD844-9028-489E-BD33-DC97E8957BA6}"/>
              </a:ext>
            </a:extLst>
          </p:cNvPr>
          <p:cNvSpPr>
            <a:spLocks noChangeArrowheads="1"/>
          </p:cNvSpPr>
          <p:nvPr/>
        </p:nvSpPr>
        <p:spPr bwMode="auto">
          <a:xfrm>
            <a:off x="4387850" y="5030788"/>
            <a:ext cx="390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Symbol" panose="05050102010706020507" pitchFamily="18" charset="2"/>
              <a:buNone/>
            </a:pPr>
            <a:r>
              <a:rPr lang="en-GB" altLang="en-US" dirty="0">
                <a:sym typeface="Symbol" panose="05050102010706020507" pitchFamily="18" charset="2"/>
              </a:rPr>
              <a:t>= 3 × 10</a:t>
            </a:r>
            <a:r>
              <a:rPr lang="en-GB" altLang="en-US" baseline="30000" dirty="0">
                <a:sym typeface="Symbol" panose="05050102010706020507" pitchFamily="18" charset="2"/>
              </a:rPr>
              <a:t>8</a:t>
            </a:r>
            <a:r>
              <a:rPr lang="en-GB" altLang="en-US" sz="1000" dirty="0">
                <a:sym typeface="Symbol" panose="05050102010706020507" pitchFamily="18" charset="2"/>
              </a:rPr>
              <a:t> </a:t>
            </a:r>
            <a:r>
              <a:rPr lang="en-GB" altLang="en-US" dirty="0">
                <a:sym typeface="Symbol" panose="05050102010706020507" pitchFamily="18" charset="2"/>
              </a:rPr>
              <a:t>m/s ÷ 98 × 10</a:t>
            </a:r>
            <a:r>
              <a:rPr lang="en-GB" altLang="en-US" baseline="30000" dirty="0">
                <a:sym typeface="Symbol" panose="05050102010706020507" pitchFamily="18" charset="2"/>
              </a:rPr>
              <a:t>6</a:t>
            </a:r>
            <a:r>
              <a:rPr lang="en-GB" altLang="en-US" sz="1000" dirty="0">
                <a:sym typeface="Symbol" panose="05050102010706020507" pitchFamily="18" charset="2"/>
              </a:rPr>
              <a:t> </a:t>
            </a:r>
            <a:r>
              <a:rPr lang="en-GB" altLang="en-US" dirty="0">
                <a:sym typeface="Symbol" panose="05050102010706020507" pitchFamily="18" charset="2"/>
              </a:rPr>
              <a:t>Hz</a:t>
            </a:r>
          </a:p>
        </p:txBody>
      </p:sp>
      <p:sp>
        <p:nvSpPr>
          <p:cNvPr id="33796" name="TextBox 2">
            <a:extLst>
              <a:ext uri="{FF2B5EF4-FFF2-40B4-BE49-F238E27FC236}">
                <a16:creationId xmlns:a16="http://schemas.microsoft.com/office/drawing/2014/main" id="{BD52DB20-A8BD-4979-80C0-3DEBCD80302C}"/>
              </a:ext>
            </a:extLst>
          </p:cNvPr>
          <p:cNvSpPr txBox="1">
            <a:spLocks noChangeArrowheads="1"/>
          </p:cNvSpPr>
          <p:nvPr/>
        </p:nvSpPr>
        <p:spPr bwMode="auto">
          <a:xfrm>
            <a:off x="1987550" y="2203450"/>
            <a:ext cx="430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300,000,000</a:t>
            </a:r>
            <a:r>
              <a:rPr lang="en-GB" altLang="en-US" sz="1000" dirty="0"/>
              <a:t> </a:t>
            </a:r>
            <a:r>
              <a:rPr lang="en-GB" altLang="en-US" dirty="0"/>
              <a:t>m/s = 3 × 10</a:t>
            </a:r>
            <a:r>
              <a:rPr lang="en-GB" altLang="en-US" baseline="30000" dirty="0"/>
              <a:t>8</a:t>
            </a:r>
            <a:r>
              <a:rPr lang="en-GB" altLang="en-US" sz="1000" dirty="0"/>
              <a:t> </a:t>
            </a:r>
            <a:r>
              <a:rPr lang="en-GB" altLang="en-US" dirty="0"/>
              <a:t>m/s</a:t>
            </a:r>
          </a:p>
        </p:txBody>
      </p:sp>
      <p:pic>
        <p:nvPicPr>
          <p:cNvPr id="15" name="Picture 14">
            <a:extLst>
              <a:ext uri="{FF2B5EF4-FFF2-40B4-BE49-F238E27FC236}">
                <a16:creationId xmlns:a16="http://schemas.microsoft.com/office/drawing/2014/main" id="{277745B4-E21F-4B57-8386-A80ACABAC0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13">
            <a:extLst>
              <a:ext uri="{FF2B5EF4-FFF2-40B4-BE49-F238E27FC236}">
                <a16:creationId xmlns:a16="http://schemas.microsoft.com/office/drawing/2014/main" id="{43E5175C-9581-408B-86F2-25C94AE1FB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79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80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80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33797" grpId="0" animBg="1"/>
      <p:bldP spid="33807" grpId="0"/>
      <p:bldP spid="33799" grpId="0"/>
      <p:bldP spid="33806" grpId="0"/>
      <p:bldP spid="337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a:extLst>
              <a:ext uri="{FF2B5EF4-FFF2-40B4-BE49-F238E27FC236}">
                <a16:creationId xmlns:a16="http://schemas.microsoft.com/office/drawing/2014/main" id="{7AB21DD5-BD90-43A4-B288-207AF6B7399F}"/>
              </a:ext>
            </a:extLst>
          </p:cNvPr>
          <p:cNvSpPr>
            <a:spLocks noGrp="1" noChangeArrowheads="1"/>
          </p:cNvSpPr>
          <p:nvPr>
            <p:ph type="title"/>
          </p:nvPr>
        </p:nvSpPr>
        <p:spPr/>
        <p:txBody>
          <a:bodyPr/>
          <a:lstStyle/>
          <a:p>
            <a:r>
              <a:rPr lang="en-GB" altLang="en-US" dirty="0"/>
              <a:t>Wave speed problems</a:t>
            </a:r>
          </a:p>
        </p:txBody>
      </p:sp>
      <p:pic>
        <p:nvPicPr>
          <p:cNvPr id="7" name="Picture 6">
            <a:extLst>
              <a:ext uri="{FF2B5EF4-FFF2-40B4-BE49-F238E27FC236}">
                <a16:creationId xmlns:a16="http://schemas.microsoft.com/office/drawing/2014/main" id="{EA9ED9B2-1F22-417A-9D99-2190A05395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11" name="Picture 5" descr="flash_icon">
            <a:extLst>
              <a:ext uri="{FF2B5EF4-FFF2-40B4-BE49-F238E27FC236}">
                <a16:creationId xmlns:a16="http://schemas.microsoft.com/office/drawing/2014/main" id="{7B63A0BB-59F2-4AC9-8CAB-276F33A6736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66357FC-3FDE-4C48-B212-A193DBBA46C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A565882E-A039-409F-B6F7-DC2ABB286F0B}"/>
              </a:ext>
            </a:extLst>
          </p:cNvPr>
          <p:cNvSpPr txBox="1">
            <a:spLocks noChangeArrowheads="1"/>
          </p:cNvSpPr>
          <p:nvPr/>
        </p:nvSpPr>
        <p:spPr bwMode="auto">
          <a:xfrm>
            <a:off x="352425" y="773113"/>
            <a:ext cx="86121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Waves come in many different forms, such as seismic, sound, light and other electromagnetic waves, but they all transfer energy from one place to another. </a:t>
            </a:r>
          </a:p>
          <a:p>
            <a:endParaRPr lang="en-GB" altLang="en-US"/>
          </a:p>
        </p:txBody>
      </p:sp>
      <p:sp>
        <p:nvSpPr>
          <p:cNvPr id="16392" name="TextBox 5">
            <a:extLst>
              <a:ext uri="{FF2B5EF4-FFF2-40B4-BE49-F238E27FC236}">
                <a16:creationId xmlns:a16="http://schemas.microsoft.com/office/drawing/2014/main" id="{EB779B73-F538-4CEB-B495-3064CC0305D4}"/>
              </a:ext>
            </a:extLst>
          </p:cNvPr>
          <p:cNvSpPr txBox="1">
            <a:spLocks noChangeArrowheads="1"/>
          </p:cNvSpPr>
          <p:nvPr/>
        </p:nvSpPr>
        <p:spPr bwMode="auto">
          <a:xfrm>
            <a:off x="346075" y="1992313"/>
            <a:ext cx="8186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types of wave are caused by a vibrating source, and transfer energy without transferring matter. </a:t>
            </a:r>
          </a:p>
        </p:txBody>
      </p:sp>
      <p:sp>
        <p:nvSpPr>
          <p:cNvPr id="16388" name="Rectangle 10">
            <a:extLst>
              <a:ext uri="{FF2B5EF4-FFF2-40B4-BE49-F238E27FC236}">
                <a16:creationId xmlns:a16="http://schemas.microsoft.com/office/drawing/2014/main" id="{DDCE6CA0-F162-4426-94B6-2B3E8E4827FB}"/>
              </a:ext>
            </a:extLst>
          </p:cNvPr>
          <p:cNvSpPr>
            <a:spLocks noGrp="1" noChangeArrowheads="1"/>
          </p:cNvSpPr>
          <p:nvPr>
            <p:ph type="title"/>
          </p:nvPr>
        </p:nvSpPr>
        <p:spPr/>
        <p:txBody>
          <a:bodyPr/>
          <a:lstStyle/>
          <a:p>
            <a:r>
              <a:rPr lang="en-GB" altLang="en-US"/>
              <a:t>What is a wave?</a:t>
            </a:r>
          </a:p>
        </p:txBody>
      </p:sp>
      <p:sp>
        <p:nvSpPr>
          <p:cNvPr id="10" name="TextBox 2">
            <a:extLst>
              <a:ext uri="{FF2B5EF4-FFF2-40B4-BE49-F238E27FC236}">
                <a16:creationId xmlns:a16="http://schemas.microsoft.com/office/drawing/2014/main" id="{5AA0B030-CEA6-4DE5-B3B6-B847E30DE700}"/>
              </a:ext>
            </a:extLst>
          </p:cNvPr>
          <p:cNvSpPr txBox="1">
            <a:spLocks noChangeArrowheads="1"/>
          </p:cNvSpPr>
          <p:nvPr/>
        </p:nvSpPr>
        <p:spPr bwMode="auto">
          <a:xfrm>
            <a:off x="3462338" y="2863850"/>
            <a:ext cx="5213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In a transverse wave, the particles </a:t>
            </a:r>
            <a:r>
              <a:rPr lang="en-GB" altLang="en-US" b="1">
                <a:solidFill>
                  <a:srgbClr val="286DA6"/>
                </a:solidFill>
                <a:sym typeface="Wingdings" panose="05000000000000000000" pitchFamily="2" charset="2"/>
              </a:rPr>
              <a:t>move up and down</a:t>
            </a:r>
            <a:r>
              <a:rPr lang="en-GB" altLang="en-US">
                <a:sym typeface="Wingdings" panose="05000000000000000000" pitchFamily="2" charset="2"/>
              </a:rPr>
              <a:t>, so the direction of their movement is at </a:t>
            </a:r>
            <a:r>
              <a:rPr lang="en-GB" altLang="en-US" b="1">
                <a:solidFill>
                  <a:srgbClr val="286DA6"/>
                </a:solidFill>
                <a:sym typeface="Wingdings" panose="05000000000000000000" pitchFamily="2" charset="2"/>
              </a:rPr>
              <a:t>right angles</a:t>
            </a:r>
            <a:r>
              <a:rPr lang="en-GB" altLang="en-US">
                <a:sym typeface="Wingdings" panose="05000000000000000000" pitchFamily="2" charset="2"/>
              </a:rPr>
              <a:t> to the direction of the wave.</a:t>
            </a:r>
          </a:p>
        </p:txBody>
      </p:sp>
      <p:sp>
        <p:nvSpPr>
          <p:cNvPr id="11" name="TextBox 4">
            <a:extLst>
              <a:ext uri="{FF2B5EF4-FFF2-40B4-BE49-F238E27FC236}">
                <a16:creationId xmlns:a16="http://schemas.microsoft.com/office/drawing/2014/main" id="{5696C931-519F-4E96-B451-FB8998A06C1D}"/>
              </a:ext>
            </a:extLst>
          </p:cNvPr>
          <p:cNvSpPr txBox="1">
            <a:spLocks noChangeArrowheads="1"/>
          </p:cNvSpPr>
          <p:nvPr/>
        </p:nvSpPr>
        <p:spPr bwMode="auto">
          <a:xfrm>
            <a:off x="3460750" y="4413250"/>
            <a:ext cx="52736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In a longitudinal wave, the particles vibrate back and forth, so the direction of their movement is </a:t>
            </a:r>
            <a:r>
              <a:rPr lang="en-GB" altLang="en-US" b="1">
                <a:solidFill>
                  <a:srgbClr val="286DA6"/>
                </a:solidFill>
                <a:sym typeface="Wingdings" panose="05000000000000000000" pitchFamily="2" charset="2"/>
              </a:rPr>
              <a:t>parallel</a:t>
            </a:r>
            <a:r>
              <a:rPr lang="en-GB" altLang="en-US" b="1">
                <a:sym typeface="Wingdings" panose="05000000000000000000" pitchFamily="2" charset="2"/>
              </a:rPr>
              <a:t> </a:t>
            </a:r>
            <a:r>
              <a:rPr lang="en-GB" altLang="en-US">
                <a:sym typeface="Wingdings" panose="05000000000000000000" pitchFamily="2" charset="2"/>
              </a:rPr>
              <a:t>to the direction of the wave.</a:t>
            </a:r>
          </a:p>
        </p:txBody>
      </p:sp>
      <p:pic>
        <p:nvPicPr>
          <p:cNvPr id="16393" name="Picture 9" descr="Ultra_zphoto_shutterstock_63126658_MOD">
            <a:extLst>
              <a:ext uri="{FF2B5EF4-FFF2-40B4-BE49-F238E27FC236}">
                <a16:creationId xmlns:a16="http://schemas.microsoft.com/office/drawing/2014/main" id="{2791A799-2776-4E4D-B7A8-6D6D4127C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8" y="2897188"/>
            <a:ext cx="280987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F8377D5-CEB5-40A0-9A05-80041A4216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0A2BB0D-77E0-4C04-97C4-77A57004E49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B616A896-CA8A-4445-9985-3EB93C492D3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04435" y="73668"/>
            <a:ext cx="453390" cy="4667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2">
            <a:extLst>
              <a:ext uri="{FF2B5EF4-FFF2-40B4-BE49-F238E27FC236}">
                <a16:creationId xmlns:a16="http://schemas.microsoft.com/office/drawing/2014/main" id="{5CB22DC2-CC6C-4344-B2B3-FFCA756E78B7}"/>
              </a:ext>
            </a:extLst>
          </p:cNvPr>
          <p:cNvSpPr>
            <a:spLocks noGrp="1" noChangeArrowheads="1"/>
          </p:cNvSpPr>
          <p:nvPr>
            <p:ph type="title"/>
          </p:nvPr>
        </p:nvSpPr>
        <p:spPr/>
        <p:txBody>
          <a:bodyPr/>
          <a:lstStyle/>
          <a:p>
            <a:r>
              <a:rPr lang="en-GB" altLang="en-US" dirty="0"/>
              <a:t>What are the parts of a transverse wave?</a:t>
            </a:r>
          </a:p>
        </p:txBody>
      </p:sp>
      <p:pic>
        <p:nvPicPr>
          <p:cNvPr id="6" name="Picture 5">
            <a:extLst>
              <a:ext uri="{FF2B5EF4-FFF2-40B4-BE49-F238E27FC236}">
                <a16:creationId xmlns:a16="http://schemas.microsoft.com/office/drawing/2014/main" id="{514F122D-98B6-4D59-B3EB-1EDB873638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D362EE8F-F7DF-4B32-ABC6-C92118D23D8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10" name="Picture 5" descr="flash_icon">
            <a:extLst>
              <a:ext uri="{FF2B5EF4-FFF2-40B4-BE49-F238E27FC236}">
                <a16:creationId xmlns:a16="http://schemas.microsoft.com/office/drawing/2014/main" id="{B23CC041-CBD3-476F-B4FE-76131075EFB6}"/>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372E711-BF53-4AFA-9CD7-C71567D78F6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8">
            <a:extLst>
              <a:ext uri="{FF2B5EF4-FFF2-40B4-BE49-F238E27FC236}">
                <a16:creationId xmlns:a16="http://schemas.microsoft.com/office/drawing/2014/main" id="{8DCA732A-56AA-4B20-93A7-DC63217F25DB}"/>
              </a:ext>
            </a:extLst>
          </p:cNvPr>
          <p:cNvSpPr>
            <a:spLocks noChangeArrowheads="1"/>
          </p:cNvSpPr>
          <p:nvPr/>
        </p:nvSpPr>
        <p:spPr bwMode="auto">
          <a:xfrm>
            <a:off x="352425" y="773113"/>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The </a:t>
            </a:r>
            <a:r>
              <a:rPr lang="en-GB" altLang="en-US" b="1">
                <a:solidFill>
                  <a:srgbClr val="286DA6"/>
                </a:solidFill>
                <a:sym typeface="Wingdings" panose="05000000000000000000" pitchFamily="2" charset="2"/>
              </a:rPr>
              <a:t>wavelength</a:t>
            </a:r>
            <a:r>
              <a:rPr lang="en-GB" altLang="en-US">
                <a:sym typeface="Wingdings" panose="05000000000000000000" pitchFamily="2" charset="2"/>
              </a:rPr>
              <a:t> of any wave is the distance between a point on one wave and the matching point on the next wave. </a:t>
            </a:r>
          </a:p>
        </p:txBody>
      </p:sp>
      <p:pic>
        <p:nvPicPr>
          <p:cNvPr id="17411" name="Picture 73" descr="PC14_gfx_slinky_longitudinal">
            <a:extLst>
              <a:ext uri="{FF2B5EF4-FFF2-40B4-BE49-F238E27FC236}">
                <a16:creationId xmlns:a16="http://schemas.microsoft.com/office/drawing/2014/main" id="{B82442B6-42F1-4802-823D-E8D50FC85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212975"/>
            <a:ext cx="76977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6" name="Line 12">
            <a:extLst>
              <a:ext uri="{FF2B5EF4-FFF2-40B4-BE49-F238E27FC236}">
                <a16:creationId xmlns:a16="http://schemas.microsoft.com/office/drawing/2014/main" id="{BC5F21F5-A757-4E3A-840D-20939FF51B32}"/>
              </a:ext>
            </a:extLst>
          </p:cNvPr>
          <p:cNvSpPr>
            <a:spLocks noChangeShapeType="1"/>
          </p:cNvSpPr>
          <p:nvPr/>
        </p:nvSpPr>
        <p:spPr bwMode="auto">
          <a:xfrm>
            <a:off x="2613025" y="2154238"/>
            <a:ext cx="3644900" cy="0"/>
          </a:xfrm>
          <a:prstGeom prst="line">
            <a:avLst/>
          </a:prstGeom>
          <a:noFill/>
          <a:ln w="38100">
            <a:solidFill>
              <a:srgbClr val="286DA6"/>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7413" name="Rectangle 70">
            <a:extLst>
              <a:ext uri="{FF2B5EF4-FFF2-40B4-BE49-F238E27FC236}">
                <a16:creationId xmlns:a16="http://schemas.microsoft.com/office/drawing/2014/main" id="{C2810395-A566-4951-8982-096851AA8819}"/>
              </a:ext>
            </a:extLst>
          </p:cNvPr>
          <p:cNvSpPr>
            <a:spLocks noGrp="1" noChangeArrowheads="1"/>
          </p:cNvSpPr>
          <p:nvPr>
            <p:ph type="title"/>
          </p:nvPr>
        </p:nvSpPr>
        <p:spPr/>
        <p:txBody>
          <a:bodyPr/>
          <a:lstStyle/>
          <a:p>
            <a:pPr eaLnBrk="1" hangingPunct="1"/>
            <a:r>
              <a:rPr lang="en-GB" altLang="en-US"/>
              <a:t>Wavelength</a:t>
            </a:r>
          </a:p>
        </p:txBody>
      </p:sp>
      <p:sp>
        <p:nvSpPr>
          <p:cNvPr id="72778" name="Line 74">
            <a:extLst>
              <a:ext uri="{FF2B5EF4-FFF2-40B4-BE49-F238E27FC236}">
                <a16:creationId xmlns:a16="http://schemas.microsoft.com/office/drawing/2014/main" id="{657EB45F-DFB9-4FF0-9CB5-D68138739F7D}"/>
              </a:ext>
            </a:extLst>
          </p:cNvPr>
          <p:cNvSpPr>
            <a:spLocks noChangeShapeType="1"/>
          </p:cNvSpPr>
          <p:nvPr/>
        </p:nvSpPr>
        <p:spPr bwMode="auto">
          <a:xfrm>
            <a:off x="4098925" y="3887788"/>
            <a:ext cx="3644900" cy="0"/>
          </a:xfrm>
          <a:prstGeom prst="line">
            <a:avLst/>
          </a:prstGeom>
          <a:noFill/>
          <a:ln w="38100">
            <a:solidFill>
              <a:srgbClr val="286DA6"/>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79" name="Text Box 75">
            <a:extLst>
              <a:ext uri="{FF2B5EF4-FFF2-40B4-BE49-F238E27FC236}">
                <a16:creationId xmlns:a16="http://schemas.microsoft.com/office/drawing/2014/main" id="{71C0580D-055B-47D2-9D26-A3996795D19B}"/>
              </a:ext>
            </a:extLst>
          </p:cNvPr>
          <p:cNvSpPr txBox="1">
            <a:spLocks noChangeArrowheads="1"/>
          </p:cNvSpPr>
          <p:nvPr/>
        </p:nvSpPr>
        <p:spPr bwMode="auto">
          <a:xfrm>
            <a:off x="4957763" y="3905250"/>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wavelength </a:t>
            </a:r>
          </a:p>
        </p:txBody>
      </p:sp>
      <p:sp>
        <p:nvSpPr>
          <p:cNvPr id="72780" name="Text Box 76">
            <a:extLst>
              <a:ext uri="{FF2B5EF4-FFF2-40B4-BE49-F238E27FC236}">
                <a16:creationId xmlns:a16="http://schemas.microsoft.com/office/drawing/2014/main" id="{F811E05A-281D-4EDC-A745-8AE4F4AC0B40}"/>
              </a:ext>
            </a:extLst>
          </p:cNvPr>
          <p:cNvSpPr txBox="1">
            <a:spLocks noChangeArrowheads="1"/>
          </p:cNvSpPr>
          <p:nvPr/>
        </p:nvSpPr>
        <p:spPr bwMode="auto">
          <a:xfrm>
            <a:off x="3471863" y="1690688"/>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wavelength </a:t>
            </a:r>
          </a:p>
        </p:txBody>
      </p:sp>
      <p:sp>
        <p:nvSpPr>
          <p:cNvPr id="72781" name="Rectangle 77">
            <a:extLst>
              <a:ext uri="{FF2B5EF4-FFF2-40B4-BE49-F238E27FC236}">
                <a16:creationId xmlns:a16="http://schemas.microsoft.com/office/drawing/2014/main" id="{0BE0129A-C1B6-4E6E-972E-6688302A1619}"/>
              </a:ext>
            </a:extLst>
          </p:cNvPr>
          <p:cNvSpPr>
            <a:spLocks noChangeArrowheads="1"/>
          </p:cNvSpPr>
          <p:nvPr/>
        </p:nvSpPr>
        <p:spPr bwMode="auto">
          <a:xfrm>
            <a:off x="352425" y="4479925"/>
            <a:ext cx="8420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Symbol" panose="05050102010706020507" pitchFamily="18" charset="2"/>
              </a:rPr>
              <a:t>The wavelength is the same whichever two matching points are used to measure this distance.</a:t>
            </a:r>
          </a:p>
        </p:txBody>
      </p:sp>
      <p:sp>
        <p:nvSpPr>
          <p:cNvPr id="72782" name="Rectangle 78">
            <a:extLst>
              <a:ext uri="{FF2B5EF4-FFF2-40B4-BE49-F238E27FC236}">
                <a16:creationId xmlns:a16="http://schemas.microsoft.com/office/drawing/2014/main" id="{44A71A02-6E44-4419-BF9A-75316154E068}"/>
              </a:ext>
            </a:extLst>
          </p:cNvPr>
          <p:cNvSpPr>
            <a:spLocks noChangeArrowheads="1"/>
          </p:cNvSpPr>
          <p:nvPr/>
        </p:nvSpPr>
        <p:spPr bwMode="auto">
          <a:xfrm>
            <a:off x="352425" y="5413375"/>
            <a:ext cx="7980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ym typeface="Wingdings" panose="05000000000000000000" pitchFamily="2" charset="2"/>
              </a:rPr>
              <a:t>The symbol used to represent wavelength is </a:t>
            </a:r>
            <a:r>
              <a:rPr lang="el-GR" altLang="en-US" b="1" dirty="0">
                <a:solidFill>
                  <a:srgbClr val="286DA6"/>
                </a:solidFill>
                <a:sym typeface="Wingdings" panose="05000000000000000000" pitchFamily="2" charset="2"/>
              </a:rPr>
              <a:t>λ</a:t>
            </a:r>
            <a:r>
              <a:rPr lang="en-GB" altLang="en-US" dirty="0">
                <a:sym typeface="Wingdings" panose="05000000000000000000" pitchFamily="2" charset="2"/>
              </a:rPr>
              <a:t> </a:t>
            </a:r>
            <a:r>
              <a:rPr lang="en-GB" altLang="en-US" dirty="0">
                <a:sym typeface="Symbol" panose="05050102010706020507" pitchFamily="18" charset="2"/>
              </a:rPr>
              <a:t>(lambda). Wavelength is measured in </a:t>
            </a:r>
            <a:r>
              <a:rPr lang="en-GB" altLang="en-US" b="1" dirty="0">
                <a:solidFill>
                  <a:srgbClr val="286DA6"/>
                </a:solidFill>
                <a:sym typeface="Symbol" panose="05050102010706020507" pitchFamily="18" charset="2"/>
              </a:rPr>
              <a:t>meters</a:t>
            </a:r>
            <a:r>
              <a:rPr lang="en-GB" altLang="en-US" dirty="0">
                <a:sym typeface="Symbol" panose="05050102010706020507" pitchFamily="18" charset="2"/>
              </a:rPr>
              <a:t> (m). </a:t>
            </a:r>
          </a:p>
        </p:txBody>
      </p:sp>
      <p:sp>
        <p:nvSpPr>
          <p:cNvPr id="72783" name="Line 79">
            <a:extLst>
              <a:ext uri="{FF2B5EF4-FFF2-40B4-BE49-F238E27FC236}">
                <a16:creationId xmlns:a16="http://schemas.microsoft.com/office/drawing/2014/main" id="{F4BF6847-1280-4C74-97E4-11F2670B2514}"/>
              </a:ext>
            </a:extLst>
          </p:cNvPr>
          <p:cNvSpPr>
            <a:spLocks noChangeShapeType="1"/>
          </p:cNvSpPr>
          <p:nvPr/>
        </p:nvSpPr>
        <p:spPr bwMode="auto">
          <a:xfrm flipH="1" flipV="1">
            <a:off x="2628900" y="2147888"/>
            <a:ext cx="11113" cy="539750"/>
          </a:xfrm>
          <a:prstGeom prst="line">
            <a:avLst/>
          </a:prstGeom>
          <a:noFill/>
          <a:ln w="38100">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84" name="Line 80">
            <a:extLst>
              <a:ext uri="{FF2B5EF4-FFF2-40B4-BE49-F238E27FC236}">
                <a16:creationId xmlns:a16="http://schemas.microsoft.com/office/drawing/2014/main" id="{EE52FDB1-8650-4DB5-87B8-1E3EBA4E8111}"/>
              </a:ext>
            </a:extLst>
          </p:cNvPr>
          <p:cNvSpPr>
            <a:spLocks noChangeShapeType="1"/>
          </p:cNvSpPr>
          <p:nvPr/>
        </p:nvSpPr>
        <p:spPr bwMode="auto">
          <a:xfrm flipH="1" flipV="1">
            <a:off x="6229350" y="2147888"/>
            <a:ext cx="11113" cy="539750"/>
          </a:xfrm>
          <a:prstGeom prst="line">
            <a:avLst/>
          </a:prstGeom>
          <a:noFill/>
          <a:ln w="38100">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85" name="Line 81">
            <a:extLst>
              <a:ext uri="{FF2B5EF4-FFF2-40B4-BE49-F238E27FC236}">
                <a16:creationId xmlns:a16="http://schemas.microsoft.com/office/drawing/2014/main" id="{C0FFA4A6-D24E-4203-A102-1FA2729D6EB3}"/>
              </a:ext>
            </a:extLst>
          </p:cNvPr>
          <p:cNvSpPr>
            <a:spLocks noChangeShapeType="1"/>
          </p:cNvSpPr>
          <p:nvPr/>
        </p:nvSpPr>
        <p:spPr bwMode="auto">
          <a:xfrm flipH="1" flipV="1">
            <a:off x="4102100" y="3354388"/>
            <a:ext cx="11113" cy="539750"/>
          </a:xfrm>
          <a:prstGeom prst="line">
            <a:avLst/>
          </a:prstGeom>
          <a:noFill/>
          <a:ln w="38100">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86" name="Line 82">
            <a:extLst>
              <a:ext uri="{FF2B5EF4-FFF2-40B4-BE49-F238E27FC236}">
                <a16:creationId xmlns:a16="http://schemas.microsoft.com/office/drawing/2014/main" id="{782C9902-9359-49C0-88E3-61E2AD1641DA}"/>
              </a:ext>
            </a:extLst>
          </p:cNvPr>
          <p:cNvSpPr>
            <a:spLocks noChangeShapeType="1"/>
          </p:cNvSpPr>
          <p:nvPr/>
        </p:nvSpPr>
        <p:spPr bwMode="auto">
          <a:xfrm flipH="1" flipV="1">
            <a:off x="7702550" y="3354388"/>
            <a:ext cx="11113" cy="539750"/>
          </a:xfrm>
          <a:prstGeom prst="line">
            <a:avLst/>
          </a:prstGeom>
          <a:noFill/>
          <a:ln w="38100">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16" name="Picture 15">
            <a:extLst>
              <a:ext uri="{FF2B5EF4-FFF2-40B4-BE49-F238E27FC236}">
                <a16:creationId xmlns:a16="http://schemas.microsoft.com/office/drawing/2014/main" id="{34A39CBB-00B0-417D-B3AA-A7B9285000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5503406E-925F-4AAA-9785-6531BD45D2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278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278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2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81"/>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72778"/>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727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8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7277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78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79" grpId="0"/>
      <p:bldP spid="72780" grpId="0"/>
      <p:bldP spid="72781" grpId="0"/>
      <p:bldP spid="727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14130C1D-765E-4E72-B00D-092FECD0A966}"/>
              </a:ext>
            </a:extLst>
          </p:cNvPr>
          <p:cNvSpPr txBox="1">
            <a:spLocks noChangeArrowheads="1"/>
          </p:cNvSpPr>
          <p:nvPr/>
        </p:nvSpPr>
        <p:spPr bwMode="auto">
          <a:xfrm>
            <a:off x="352425" y="773113"/>
            <a:ext cx="8258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The </a:t>
            </a:r>
            <a:r>
              <a:rPr lang="en-GB" altLang="en-US" b="1">
                <a:solidFill>
                  <a:srgbClr val="286DA6"/>
                </a:solidFill>
                <a:sym typeface="Wingdings" panose="05000000000000000000" pitchFamily="2" charset="2"/>
              </a:rPr>
              <a:t>frequency</a:t>
            </a:r>
            <a:r>
              <a:rPr lang="en-GB" altLang="en-US">
                <a:sym typeface="Wingdings" panose="05000000000000000000" pitchFamily="2" charset="2"/>
              </a:rPr>
              <a:t> is the number of waves passing any point each second. </a:t>
            </a:r>
            <a:endParaRPr lang="en-GB" altLang="en-US"/>
          </a:p>
        </p:txBody>
      </p:sp>
      <p:sp>
        <p:nvSpPr>
          <p:cNvPr id="73733" name="Text Box 5">
            <a:extLst>
              <a:ext uri="{FF2B5EF4-FFF2-40B4-BE49-F238E27FC236}">
                <a16:creationId xmlns:a16="http://schemas.microsoft.com/office/drawing/2014/main" id="{30F9CA11-8793-42A8-A85B-96B73DB776C2}"/>
              </a:ext>
            </a:extLst>
          </p:cNvPr>
          <p:cNvSpPr txBox="1">
            <a:spLocks noChangeArrowheads="1"/>
          </p:cNvSpPr>
          <p:nvPr/>
        </p:nvSpPr>
        <p:spPr bwMode="auto">
          <a:xfrm>
            <a:off x="855663" y="1676400"/>
            <a:ext cx="8218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sym typeface="Wingdings" panose="05000000000000000000" pitchFamily="2" charset="2"/>
              </a:rPr>
              <a:t>frequency = number of waves that passed a point </a:t>
            </a:r>
            <a:r>
              <a:rPr lang="en-GB" altLang="en-US">
                <a:sym typeface="Symbol" panose="05050102010706020507" pitchFamily="18" charset="2"/>
              </a:rPr>
              <a:t>/ time </a:t>
            </a:r>
            <a:endParaRPr lang="en-GB" altLang="en-US"/>
          </a:p>
        </p:txBody>
      </p:sp>
      <p:sp>
        <p:nvSpPr>
          <p:cNvPr id="73734" name="Text Box 6">
            <a:extLst>
              <a:ext uri="{FF2B5EF4-FFF2-40B4-BE49-F238E27FC236}">
                <a16:creationId xmlns:a16="http://schemas.microsoft.com/office/drawing/2014/main" id="{7F9AB080-1355-4AA4-9B3A-5459C26D4D58}"/>
              </a:ext>
            </a:extLst>
          </p:cNvPr>
          <p:cNvSpPr txBox="1">
            <a:spLocks noChangeArrowheads="1"/>
          </p:cNvSpPr>
          <p:nvPr/>
        </p:nvSpPr>
        <p:spPr bwMode="auto">
          <a:xfrm>
            <a:off x="855663" y="2209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sym typeface="Wingdings" panose="05000000000000000000" pitchFamily="2" charset="2"/>
              </a:rPr>
              <a:t>frequency is measured in </a:t>
            </a:r>
            <a:r>
              <a:rPr lang="en-GB" altLang="en-US" b="1">
                <a:solidFill>
                  <a:srgbClr val="286DA6"/>
                </a:solidFill>
                <a:sym typeface="Wingdings" panose="05000000000000000000" pitchFamily="2" charset="2"/>
              </a:rPr>
              <a:t>hertz</a:t>
            </a:r>
            <a:r>
              <a:rPr lang="en-GB" altLang="en-US">
                <a:sym typeface="Wingdings" panose="05000000000000000000" pitchFamily="2" charset="2"/>
              </a:rPr>
              <a:t> (</a:t>
            </a:r>
            <a:r>
              <a:rPr lang="en-GB" altLang="en-US" b="1">
                <a:solidFill>
                  <a:srgbClr val="286DA6"/>
                </a:solidFill>
                <a:sym typeface="Wingdings" panose="05000000000000000000" pitchFamily="2" charset="2"/>
              </a:rPr>
              <a:t>Hz</a:t>
            </a:r>
            <a:r>
              <a:rPr lang="en-GB" altLang="en-US">
                <a:sym typeface="Wingdings" panose="05000000000000000000" pitchFamily="2" charset="2"/>
              </a:rPr>
              <a:t>) = 1/second (1/s)</a:t>
            </a:r>
          </a:p>
        </p:txBody>
      </p:sp>
      <p:sp>
        <p:nvSpPr>
          <p:cNvPr id="73735" name="Text Box 7">
            <a:extLst>
              <a:ext uri="{FF2B5EF4-FFF2-40B4-BE49-F238E27FC236}">
                <a16:creationId xmlns:a16="http://schemas.microsoft.com/office/drawing/2014/main" id="{5C2C079D-1CC8-4278-BF38-3C86338A69BB}"/>
              </a:ext>
            </a:extLst>
          </p:cNvPr>
          <p:cNvSpPr txBox="1">
            <a:spLocks noChangeArrowheads="1"/>
          </p:cNvSpPr>
          <p:nvPr/>
        </p:nvSpPr>
        <p:spPr bwMode="auto">
          <a:xfrm>
            <a:off x="855663" y="2759075"/>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sym typeface="Wingdings" panose="05000000000000000000" pitchFamily="2" charset="2"/>
              </a:rPr>
              <a:t>1 wave per second = 1</a:t>
            </a:r>
            <a:r>
              <a:rPr lang="en-GB" altLang="en-US" sz="1000">
                <a:sym typeface="Wingdings" panose="05000000000000000000" pitchFamily="2" charset="2"/>
              </a:rPr>
              <a:t> </a:t>
            </a:r>
            <a:r>
              <a:rPr lang="en-GB" altLang="en-US">
                <a:sym typeface="Wingdings" panose="05000000000000000000" pitchFamily="2" charset="2"/>
              </a:rPr>
              <a:t>Hz</a:t>
            </a:r>
            <a:endParaRPr lang="en-GB" altLang="en-US"/>
          </a:p>
        </p:txBody>
      </p:sp>
      <p:sp>
        <p:nvSpPr>
          <p:cNvPr id="73736" name="Text Box 8">
            <a:extLst>
              <a:ext uri="{FF2B5EF4-FFF2-40B4-BE49-F238E27FC236}">
                <a16:creationId xmlns:a16="http://schemas.microsoft.com/office/drawing/2014/main" id="{323F64A3-9A77-4FDC-BA6B-04A2A9F0CBCC}"/>
              </a:ext>
            </a:extLst>
          </p:cNvPr>
          <p:cNvSpPr txBox="1">
            <a:spLocks noChangeArrowheads="1"/>
          </p:cNvSpPr>
          <p:nvPr/>
        </p:nvSpPr>
        <p:spPr bwMode="auto">
          <a:xfrm>
            <a:off x="352425" y="3352800"/>
            <a:ext cx="8110538"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If this set of transverse waves pass a point in one second, what is the frequency?</a:t>
            </a:r>
            <a:endParaRPr lang="en-GB" altLang="en-US"/>
          </a:p>
        </p:txBody>
      </p:sp>
      <p:sp>
        <p:nvSpPr>
          <p:cNvPr id="73774" name="Text Box 46">
            <a:extLst>
              <a:ext uri="{FF2B5EF4-FFF2-40B4-BE49-F238E27FC236}">
                <a16:creationId xmlns:a16="http://schemas.microsoft.com/office/drawing/2014/main" id="{450BF4E8-E7FD-45BF-B6D8-BF765BF5B630}"/>
              </a:ext>
            </a:extLst>
          </p:cNvPr>
          <p:cNvSpPr txBox="1">
            <a:spLocks noChangeArrowheads="1"/>
          </p:cNvSpPr>
          <p:nvPr/>
        </p:nvSpPr>
        <p:spPr bwMode="auto">
          <a:xfrm>
            <a:off x="3908425" y="372427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4</a:t>
            </a:r>
            <a:r>
              <a:rPr lang="en-GB" altLang="en-US" sz="1000" b="1">
                <a:solidFill>
                  <a:srgbClr val="286DA6"/>
                </a:solidFill>
              </a:rPr>
              <a:t> </a:t>
            </a:r>
            <a:r>
              <a:rPr lang="en-GB" altLang="en-US" b="1">
                <a:solidFill>
                  <a:srgbClr val="286DA6"/>
                </a:solidFill>
              </a:rPr>
              <a:t>Hz</a:t>
            </a:r>
          </a:p>
        </p:txBody>
      </p:sp>
      <p:sp>
        <p:nvSpPr>
          <p:cNvPr id="18440" name="Rectangle 48">
            <a:extLst>
              <a:ext uri="{FF2B5EF4-FFF2-40B4-BE49-F238E27FC236}">
                <a16:creationId xmlns:a16="http://schemas.microsoft.com/office/drawing/2014/main" id="{329B71E0-6F8A-42F5-98ED-5CF5D1A17477}"/>
              </a:ext>
            </a:extLst>
          </p:cNvPr>
          <p:cNvSpPr>
            <a:spLocks noGrp="1" noChangeArrowheads="1"/>
          </p:cNvSpPr>
          <p:nvPr>
            <p:ph type="title"/>
          </p:nvPr>
        </p:nvSpPr>
        <p:spPr/>
        <p:txBody>
          <a:bodyPr/>
          <a:lstStyle/>
          <a:p>
            <a:r>
              <a:rPr lang="en-GB" altLang="en-US"/>
              <a:t>Frequency of waves</a:t>
            </a:r>
          </a:p>
        </p:txBody>
      </p:sp>
      <p:sp>
        <p:nvSpPr>
          <p:cNvPr id="18451" name="AutoShape 17">
            <a:extLst>
              <a:ext uri="{FF2B5EF4-FFF2-40B4-BE49-F238E27FC236}">
                <a16:creationId xmlns:a16="http://schemas.microsoft.com/office/drawing/2014/main" id="{0981BDDC-5416-4978-8224-1E5BEFDA7AC9}"/>
              </a:ext>
            </a:extLst>
          </p:cNvPr>
          <p:cNvSpPr>
            <a:spLocks noChangeAspect="1" noChangeArrowheads="1" noTextEdit="1"/>
          </p:cNvSpPr>
          <p:nvPr/>
        </p:nvSpPr>
        <p:spPr bwMode="auto">
          <a:xfrm>
            <a:off x="1143000" y="4300538"/>
            <a:ext cx="6858000" cy="19812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p>
        </p:txBody>
      </p:sp>
      <p:sp>
        <p:nvSpPr>
          <p:cNvPr id="22557" name="Line 29">
            <a:extLst>
              <a:ext uri="{FF2B5EF4-FFF2-40B4-BE49-F238E27FC236}">
                <a16:creationId xmlns:a16="http://schemas.microsoft.com/office/drawing/2014/main" id="{F068DF35-3815-4424-BA09-3C9DBDC83EAB}"/>
              </a:ext>
            </a:extLst>
          </p:cNvPr>
          <p:cNvSpPr>
            <a:spLocks noChangeShapeType="1"/>
          </p:cNvSpPr>
          <p:nvPr/>
        </p:nvSpPr>
        <p:spPr bwMode="auto">
          <a:xfrm>
            <a:off x="2870200" y="4324350"/>
            <a:ext cx="0" cy="1955800"/>
          </a:xfrm>
          <a:prstGeom prst="line">
            <a:avLst/>
          </a:prstGeom>
          <a:noFill/>
          <a:ln w="28575" cap="rnd">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30">
            <a:extLst>
              <a:ext uri="{FF2B5EF4-FFF2-40B4-BE49-F238E27FC236}">
                <a16:creationId xmlns:a16="http://schemas.microsoft.com/office/drawing/2014/main" id="{D7065606-25A3-46CD-A224-E92ABA8CB3A7}"/>
              </a:ext>
            </a:extLst>
          </p:cNvPr>
          <p:cNvSpPr>
            <a:spLocks noChangeShapeType="1"/>
          </p:cNvSpPr>
          <p:nvPr/>
        </p:nvSpPr>
        <p:spPr bwMode="auto">
          <a:xfrm>
            <a:off x="4597400" y="4324350"/>
            <a:ext cx="0" cy="1955800"/>
          </a:xfrm>
          <a:prstGeom prst="line">
            <a:avLst/>
          </a:prstGeom>
          <a:noFill/>
          <a:ln w="28575" cap="rnd">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31">
            <a:extLst>
              <a:ext uri="{FF2B5EF4-FFF2-40B4-BE49-F238E27FC236}">
                <a16:creationId xmlns:a16="http://schemas.microsoft.com/office/drawing/2014/main" id="{D3A6CB85-D897-4FAE-B39B-E9AA61EE3C7B}"/>
              </a:ext>
            </a:extLst>
          </p:cNvPr>
          <p:cNvSpPr>
            <a:spLocks noChangeShapeType="1"/>
          </p:cNvSpPr>
          <p:nvPr/>
        </p:nvSpPr>
        <p:spPr bwMode="auto">
          <a:xfrm>
            <a:off x="6273800" y="4324350"/>
            <a:ext cx="0" cy="1955800"/>
          </a:xfrm>
          <a:prstGeom prst="line">
            <a:avLst/>
          </a:prstGeom>
          <a:noFill/>
          <a:ln w="28575" cap="rnd">
            <a:solidFill>
              <a:srgbClr val="286DA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Text Box 32">
            <a:extLst>
              <a:ext uri="{FF2B5EF4-FFF2-40B4-BE49-F238E27FC236}">
                <a16:creationId xmlns:a16="http://schemas.microsoft.com/office/drawing/2014/main" id="{E48B8461-7D9C-47E7-A2C4-586FD32BCFC2}"/>
              </a:ext>
            </a:extLst>
          </p:cNvPr>
          <p:cNvSpPr txBox="1">
            <a:spLocks noChangeArrowheads="1"/>
          </p:cNvSpPr>
          <p:nvPr/>
        </p:nvSpPr>
        <p:spPr bwMode="auto">
          <a:xfrm>
            <a:off x="1470025" y="48783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286DA6"/>
                </a:solidFill>
              </a:rPr>
              <a:t>1</a:t>
            </a:r>
          </a:p>
        </p:txBody>
      </p:sp>
      <p:sp>
        <p:nvSpPr>
          <p:cNvPr id="22561" name="Text Box 33">
            <a:extLst>
              <a:ext uri="{FF2B5EF4-FFF2-40B4-BE49-F238E27FC236}">
                <a16:creationId xmlns:a16="http://schemas.microsoft.com/office/drawing/2014/main" id="{39A63C29-A73B-4E25-8944-6D1DABB24F2C}"/>
              </a:ext>
            </a:extLst>
          </p:cNvPr>
          <p:cNvSpPr txBox="1">
            <a:spLocks noChangeArrowheads="1"/>
          </p:cNvSpPr>
          <p:nvPr/>
        </p:nvSpPr>
        <p:spPr bwMode="auto">
          <a:xfrm>
            <a:off x="3184525" y="48783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286DA6"/>
                </a:solidFill>
              </a:rPr>
              <a:t>2</a:t>
            </a:r>
          </a:p>
        </p:txBody>
      </p:sp>
      <p:sp>
        <p:nvSpPr>
          <p:cNvPr id="22562" name="Text Box 34">
            <a:extLst>
              <a:ext uri="{FF2B5EF4-FFF2-40B4-BE49-F238E27FC236}">
                <a16:creationId xmlns:a16="http://schemas.microsoft.com/office/drawing/2014/main" id="{74AC7CDA-8DAA-4A0E-B40B-0F464EC34886}"/>
              </a:ext>
            </a:extLst>
          </p:cNvPr>
          <p:cNvSpPr txBox="1">
            <a:spLocks noChangeArrowheads="1"/>
          </p:cNvSpPr>
          <p:nvPr/>
        </p:nvSpPr>
        <p:spPr bwMode="auto">
          <a:xfrm>
            <a:off x="4810125" y="48783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286DA6"/>
                </a:solidFill>
              </a:rPr>
              <a:t>3</a:t>
            </a:r>
          </a:p>
        </p:txBody>
      </p:sp>
      <p:sp>
        <p:nvSpPr>
          <p:cNvPr id="22563" name="Text Box 35">
            <a:extLst>
              <a:ext uri="{FF2B5EF4-FFF2-40B4-BE49-F238E27FC236}">
                <a16:creationId xmlns:a16="http://schemas.microsoft.com/office/drawing/2014/main" id="{7753C6C4-F171-4960-ADF4-3B1A18895CEA}"/>
              </a:ext>
            </a:extLst>
          </p:cNvPr>
          <p:cNvSpPr txBox="1">
            <a:spLocks noChangeArrowheads="1"/>
          </p:cNvSpPr>
          <p:nvPr/>
        </p:nvSpPr>
        <p:spPr bwMode="auto">
          <a:xfrm>
            <a:off x="6537325" y="48783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286DA6"/>
                </a:solidFill>
              </a:rPr>
              <a:t>4</a:t>
            </a:r>
          </a:p>
        </p:txBody>
      </p:sp>
      <p:pic>
        <p:nvPicPr>
          <p:cNvPr id="36" name="Picture 35" descr="Properties_of_waves_7.1.png">
            <a:extLst>
              <a:ext uri="{FF2B5EF4-FFF2-40B4-BE49-F238E27FC236}">
                <a16:creationId xmlns:a16="http://schemas.microsoft.com/office/drawing/2014/main" id="{8DE7EEFB-1DD6-4A17-9867-03A14C5976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4310063"/>
            <a:ext cx="68453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5834B4E6-3787-411B-9E78-FD400A3586D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57"/>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22558"/>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2559"/>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2560"/>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800"/>
                                  </p:stCondLst>
                                  <p:childTnLst>
                                    <p:set>
                                      <p:cBhvr>
                                        <p:cTn id="36" dur="1" fill="hold">
                                          <p:stCondLst>
                                            <p:cond delay="0"/>
                                          </p:stCondLst>
                                        </p:cTn>
                                        <p:tgtEl>
                                          <p:spTgt spid="22561"/>
                                        </p:tgtEl>
                                        <p:attrNameLst>
                                          <p:attrName>style.visibility</p:attrName>
                                        </p:attrNameLst>
                                      </p:cBhvr>
                                      <p:to>
                                        <p:strVal val="visible"/>
                                      </p:to>
                                    </p:set>
                                  </p:childTnLst>
                                </p:cTn>
                              </p:par>
                            </p:childTnLst>
                          </p:cTn>
                        </p:par>
                        <p:par>
                          <p:cTn id="37" fill="hold" nodeType="afterGroup">
                            <p:stCondLst>
                              <p:cond delay="800"/>
                            </p:stCondLst>
                            <p:childTnLst>
                              <p:par>
                                <p:cTn id="38" presetID="1" presetClass="entr" presetSubtype="0" fill="hold" grpId="0" nodeType="afterEffect">
                                  <p:stCondLst>
                                    <p:cond delay="800"/>
                                  </p:stCondLst>
                                  <p:childTnLst>
                                    <p:set>
                                      <p:cBhvr>
                                        <p:cTn id="39" dur="1" fill="hold">
                                          <p:stCondLst>
                                            <p:cond delay="0"/>
                                          </p:stCondLst>
                                        </p:cTn>
                                        <p:tgtEl>
                                          <p:spTgt spid="22562"/>
                                        </p:tgtEl>
                                        <p:attrNameLst>
                                          <p:attrName>style.visibility</p:attrName>
                                        </p:attrNameLst>
                                      </p:cBhvr>
                                      <p:to>
                                        <p:strVal val="visible"/>
                                      </p:to>
                                    </p:set>
                                  </p:childTnLst>
                                </p:cTn>
                              </p:par>
                            </p:childTnLst>
                          </p:cTn>
                        </p:par>
                        <p:par>
                          <p:cTn id="40" fill="hold" nodeType="afterGroup">
                            <p:stCondLst>
                              <p:cond delay="1600"/>
                            </p:stCondLst>
                            <p:childTnLst>
                              <p:par>
                                <p:cTn id="41" presetID="1" presetClass="entr" presetSubtype="0" fill="hold" grpId="0" nodeType="afterEffect">
                                  <p:stCondLst>
                                    <p:cond delay="800"/>
                                  </p:stCondLst>
                                  <p:childTnLst>
                                    <p:set>
                                      <p:cBhvr>
                                        <p:cTn id="42" dur="1" fill="hold">
                                          <p:stCondLst>
                                            <p:cond delay="0"/>
                                          </p:stCondLst>
                                        </p:cTn>
                                        <p:tgtEl>
                                          <p:spTgt spid="2256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77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4" grpId="0"/>
      <p:bldP spid="73735" grpId="0"/>
      <p:bldP spid="73736" grpId="0" animBg="1" autoUpdateAnimBg="0"/>
      <p:bldP spid="73774" grpId="0"/>
      <p:bldP spid="22560" grpId="0"/>
      <p:bldP spid="22561" grpId="0"/>
      <p:bldP spid="22562" grpId="0"/>
      <p:bldP spid="225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Properties_of_waves_8.1.png">
            <a:extLst>
              <a:ext uri="{FF2B5EF4-FFF2-40B4-BE49-F238E27FC236}">
                <a16:creationId xmlns:a16="http://schemas.microsoft.com/office/drawing/2014/main" id="{19975ECA-E370-46D7-8552-27573A405D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449388"/>
            <a:ext cx="622458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Properties_of_waves_8.1.png">
            <a:extLst>
              <a:ext uri="{FF2B5EF4-FFF2-40B4-BE49-F238E27FC236}">
                <a16:creationId xmlns:a16="http://schemas.microsoft.com/office/drawing/2014/main" id="{7BA9547C-181D-4926-9C73-CEC901083C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2263" y="1906588"/>
            <a:ext cx="50720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a:extLst>
              <a:ext uri="{FF2B5EF4-FFF2-40B4-BE49-F238E27FC236}">
                <a16:creationId xmlns:a16="http://schemas.microsoft.com/office/drawing/2014/main" id="{0060E717-D02F-46ED-9C28-213114269E1B}"/>
              </a:ext>
            </a:extLst>
          </p:cNvPr>
          <p:cNvSpPr txBox="1">
            <a:spLocks noChangeArrowheads="1"/>
          </p:cNvSpPr>
          <p:nvPr/>
        </p:nvSpPr>
        <p:spPr bwMode="auto">
          <a:xfrm>
            <a:off x="352425" y="773113"/>
            <a:ext cx="8204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Frequency is defined as the number of waves per second. In the example below the frequency is </a:t>
            </a:r>
            <a:r>
              <a:rPr lang="en-GB" altLang="en-US" b="1">
                <a:solidFill>
                  <a:srgbClr val="286DA6"/>
                </a:solidFill>
              </a:rPr>
              <a:t>4</a:t>
            </a:r>
            <a:r>
              <a:rPr lang="en-GB" altLang="en-US" sz="1000" b="1">
                <a:solidFill>
                  <a:srgbClr val="286DA6"/>
                </a:solidFill>
              </a:rPr>
              <a:t> </a:t>
            </a:r>
            <a:r>
              <a:rPr lang="en-GB" altLang="en-US" b="1">
                <a:solidFill>
                  <a:srgbClr val="286DA6"/>
                </a:solidFill>
              </a:rPr>
              <a:t>Hz</a:t>
            </a:r>
            <a:r>
              <a:rPr lang="en-GB" altLang="en-US"/>
              <a:t>.</a:t>
            </a:r>
          </a:p>
        </p:txBody>
      </p:sp>
      <p:sp>
        <p:nvSpPr>
          <p:cNvPr id="19482" name="AutoShape 17">
            <a:extLst>
              <a:ext uri="{FF2B5EF4-FFF2-40B4-BE49-F238E27FC236}">
                <a16:creationId xmlns:a16="http://schemas.microsoft.com/office/drawing/2014/main" id="{253AF192-9EF1-4406-AEB7-272C9345BE3B}"/>
              </a:ext>
            </a:extLst>
          </p:cNvPr>
          <p:cNvSpPr>
            <a:spLocks noChangeAspect="1" noChangeArrowheads="1" noTextEdit="1"/>
          </p:cNvSpPr>
          <p:nvPr/>
        </p:nvSpPr>
        <p:spPr bwMode="auto">
          <a:xfrm>
            <a:off x="1589088" y="1920875"/>
            <a:ext cx="5076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p>
        </p:txBody>
      </p:sp>
      <p:sp>
        <p:nvSpPr>
          <p:cNvPr id="3" name="TextBox 2">
            <a:extLst>
              <a:ext uri="{FF2B5EF4-FFF2-40B4-BE49-F238E27FC236}">
                <a16:creationId xmlns:a16="http://schemas.microsoft.com/office/drawing/2014/main" id="{05E4D94D-8B60-49D9-A534-E5EFF9A8EFA7}"/>
              </a:ext>
            </a:extLst>
          </p:cNvPr>
          <p:cNvSpPr txBox="1">
            <a:spLocks noChangeArrowheads="1"/>
          </p:cNvSpPr>
          <p:nvPr/>
        </p:nvSpPr>
        <p:spPr bwMode="auto">
          <a:xfrm>
            <a:off x="352425" y="3529013"/>
            <a:ext cx="8586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time period</a:t>
            </a:r>
            <a:r>
              <a:rPr lang="en-GB" altLang="en-US" b="1"/>
              <a:t> </a:t>
            </a:r>
            <a:r>
              <a:rPr lang="en-GB" altLang="en-US"/>
              <a:t>of a wave is the amount of time it takes for one wave to pass a point. </a:t>
            </a:r>
          </a:p>
        </p:txBody>
      </p:sp>
      <p:sp>
        <p:nvSpPr>
          <p:cNvPr id="24" name="TextBox 23">
            <a:extLst>
              <a:ext uri="{FF2B5EF4-FFF2-40B4-BE49-F238E27FC236}">
                <a16:creationId xmlns:a16="http://schemas.microsoft.com/office/drawing/2014/main" id="{5B89F9F5-3A6E-4F84-8B91-ABD31D2E181F}"/>
              </a:ext>
            </a:extLst>
          </p:cNvPr>
          <p:cNvSpPr txBox="1">
            <a:spLocks noChangeArrowheads="1"/>
          </p:cNvSpPr>
          <p:nvPr/>
        </p:nvSpPr>
        <p:spPr bwMode="auto">
          <a:xfrm>
            <a:off x="7543800" y="23495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time</a:t>
            </a:r>
          </a:p>
        </p:txBody>
      </p:sp>
      <p:sp>
        <p:nvSpPr>
          <p:cNvPr id="25" name="TextBox 24">
            <a:extLst>
              <a:ext uri="{FF2B5EF4-FFF2-40B4-BE49-F238E27FC236}">
                <a16:creationId xmlns:a16="http://schemas.microsoft.com/office/drawing/2014/main" id="{F20101B2-9811-4FE4-B08F-AA71C90CDC60}"/>
              </a:ext>
            </a:extLst>
          </p:cNvPr>
          <p:cNvSpPr txBox="1">
            <a:spLocks noChangeArrowheads="1"/>
          </p:cNvSpPr>
          <p:nvPr/>
        </p:nvSpPr>
        <p:spPr bwMode="auto">
          <a:xfrm>
            <a:off x="6361113" y="2205038"/>
            <a:ext cx="5143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1</a:t>
            </a:r>
            <a:r>
              <a:rPr lang="en-GB" altLang="en-US" sz="1000"/>
              <a:t> </a:t>
            </a:r>
            <a:r>
              <a:rPr lang="en-GB" altLang="en-US" sz="2200"/>
              <a:t>s</a:t>
            </a:r>
          </a:p>
        </p:txBody>
      </p:sp>
      <p:cxnSp>
        <p:nvCxnSpPr>
          <p:cNvPr id="27" name="Straight Arrow Connector 26">
            <a:extLst>
              <a:ext uri="{FF2B5EF4-FFF2-40B4-BE49-F238E27FC236}">
                <a16:creationId xmlns:a16="http://schemas.microsoft.com/office/drawing/2014/main" id="{73D8A21B-2A9C-4070-A4B4-F5EA12578569}"/>
              </a:ext>
            </a:extLst>
          </p:cNvPr>
          <p:cNvCxnSpPr>
            <a:cxnSpLocks noChangeShapeType="1"/>
          </p:cNvCxnSpPr>
          <p:nvPr/>
        </p:nvCxnSpPr>
        <p:spPr bwMode="auto">
          <a:xfrm>
            <a:off x="2611438" y="3275013"/>
            <a:ext cx="1223962" cy="1587"/>
          </a:xfrm>
          <a:prstGeom prst="straightConnector1">
            <a:avLst/>
          </a:prstGeom>
          <a:noFill/>
          <a:ln w="19050" algn="ctr">
            <a:solidFill>
              <a:srgbClr val="000066"/>
            </a:solidFill>
            <a:round/>
            <a:headEnd type="arrow" w="med" len="med"/>
            <a:tailEnd type="arrow" w="med" len="med"/>
          </a:ln>
          <a:extLst>
            <a:ext uri="{909E8E84-426E-40DD-AFC4-6F175D3DCCD1}">
              <a14:hiddenFill xmlns:a14="http://schemas.microsoft.com/office/drawing/2010/main">
                <a:noFill/>
              </a14:hiddenFill>
            </a:ext>
          </a:extLst>
        </p:spPr>
      </p:cxnSp>
      <p:sp>
        <p:nvSpPr>
          <p:cNvPr id="31" name="TextBox 308">
            <a:extLst>
              <a:ext uri="{FF2B5EF4-FFF2-40B4-BE49-F238E27FC236}">
                <a16:creationId xmlns:a16="http://schemas.microsoft.com/office/drawing/2014/main" id="{51EEEBD0-CC54-4536-A3F8-8BD6CEDD48C0}"/>
              </a:ext>
            </a:extLst>
          </p:cNvPr>
          <p:cNvSpPr txBox="1">
            <a:spLocks noChangeArrowheads="1"/>
          </p:cNvSpPr>
          <p:nvPr/>
        </p:nvSpPr>
        <p:spPr bwMode="auto">
          <a:xfrm>
            <a:off x="336550" y="4919663"/>
            <a:ext cx="879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Time period</a:t>
            </a:r>
            <a:r>
              <a:rPr lang="en-GB" altLang="en-US"/>
              <a:t> (T) and </a:t>
            </a:r>
            <a:r>
              <a:rPr lang="en-GB" altLang="en-US" b="1">
                <a:solidFill>
                  <a:srgbClr val="286DA6"/>
                </a:solidFill>
              </a:rPr>
              <a:t>frequency</a:t>
            </a:r>
            <a:r>
              <a:rPr lang="en-GB" altLang="en-US"/>
              <a:t> (f) are related by the equation:</a:t>
            </a:r>
          </a:p>
        </p:txBody>
      </p:sp>
      <p:sp>
        <p:nvSpPr>
          <p:cNvPr id="38" name="AutoShape 16">
            <a:extLst>
              <a:ext uri="{FF2B5EF4-FFF2-40B4-BE49-F238E27FC236}">
                <a16:creationId xmlns:a16="http://schemas.microsoft.com/office/drawing/2014/main" id="{A9A8A4BF-77DB-44BD-A8E7-6925A4EB24C0}"/>
              </a:ext>
            </a:extLst>
          </p:cNvPr>
          <p:cNvSpPr>
            <a:spLocks noChangeArrowheads="1"/>
          </p:cNvSpPr>
          <p:nvPr/>
        </p:nvSpPr>
        <p:spPr bwMode="auto">
          <a:xfrm>
            <a:off x="2581275" y="5468938"/>
            <a:ext cx="3990975" cy="1071562"/>
          </a:xfrm>
          <a:prstGeom prst="roundRect">
            <a:avLst>
              <a:gd name="adj" fmla="val 0"/>
            </a:avLst>
          </a:prstGeom>
          <a:solidFill>
            <a:srgbClr val="286DA6"/>
          </a:solidFill>
          <a:ln w="254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tx1"/>
              </a:solidFill>
            </a:endParaRPr>
          </a:p>
        </p:txBody>
      </p:sp>
      <p:sp>
        <p:nvSpPr>
          <p:cNvPr id="19468" name="Rectangle 33">
            <a:extLst>
              <a:ext uri="{FF2B5EF4-FFF2-40B4-BE49-F238E27FC236}">
                <a16:creationId xmlns:a16="http://schemas.microsoft.com/office/drawing/2014/main" id="{5A52898B-33B1-4F3F-85C8-8422A075DE1D}"/>
              </a:ext>
            </a:extLst>
          </p:cNvPr>
          <p:cNvSpPr>
            <a:spLocks noGrp="1" noChangeArrowheads="1"/>
          </p:cNvSpPr>
          <p:nvPr>
            <p:ph type="title"/>
          </p:nvPr>
        </p:nvSpPr>
        <p:spPr/>
        <p:txBody>
          <a:bodyPr/>
          <a:lstStyle/>
          <a:p>
            <a:r>
              <a:rPr lang="en-GB" altLang="en-US"/>
              <a:t>Frequency and time period</a:t>
            </a:r>
          </a:p>
        </p:txBody>
      </p:sp>
      <p:sp>
        <p:nvSpPr>
          <p:cNvPr id="4" name="TextBox 307">
            <a:extLst>
              <a:ext uri="{FF2B5EF4-FFF2-40B4-BE49-F238E27FC236}">
                <a16:creationId xmlns:a16="http://schemas.microsoft.com/office/drawing/2014/main" id="{9F95B27C-F0DA-42F3-AF87-E6F4FCE665C3}"/>
              </a:ext>
            </a:extLst>
          </p:cNvPr>
          <p:cNvSpPr txBox="1">
            <a:spLocks noChangeArrowheads="1"/>
          </p:cNvSpPr>
          <p:nvPr/>
        </p:nvSpPr>
        <p:spPr bwMode="auto">
          <a:xfrm>
            <a:off x="4286250" y="573246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or</a:t>
            </a:r>
          </a:p>
        </p:txBody>
      </p:sp>
      <p:sp>
        <p:nvSpPr>
          <p:cNvPr id="5" name="TextBox 306">
            <a:extLst>
              <a:ext uri="{FF2B5EF4-FFF2-40B4-BE49-F238E27FC236}">
                <a16:creationId xmlns:a16="http://schemas.microsoft.com/office/drawing/2014/main" id="{4BF795BB-ACE3-49EA-9769-F013121B6AFB}"/>
              </a:ext>
            </a:extLst>
          </p:cNvPr>
          <p:cNvSpPr txBox="1">
            <a:spLocks noChangeArrowheads="1"/>
          </p:cNvSpPr>
          <p:nvPr/>
        </p:nvSpPr>
        <p:spPr bwMode="auto">
          <a:xfrm>
            <a:off x="3021013" y="5732463"/>
            <a:ext cx="577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f =</a:t>
            </a:r>
          </a:p>
        </p:txBody>
      </p:sp>
      <p:sp>
        <p:nvSpPr>
          <p:cNvPr id="6" name="TextBox 305">
            <a:extLst>
              <a:ext uri="{FF2B5EF4-FFF2-40B4-BE49-F238E27FC236}">
                <a16:creationId xmlns:a16="http://schemas.microsoft.com/office/drawing/2014/main" id="{DCFC4331-35DB-461B-8527-06F2EEDB46C3}"/>
              </a:ext>
            </a:extLst>
          </p:cNvPr>
          <p:cNvSpPr txBox="1">
            <a:spLocks noChangeArrowheads="1"/>
          </p:cNvSpPr>
          <p:nvPr/>
        </p:nvSpPr>
        <p:spPr bwMode="auto">
          <a:xfrm>
            <a:off x="3643313" y="5529263"/>
            <a:ext cx="368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1</a:t>
            </a:r>
          </a:p>
        </p:txBody>
      </p:sp>
      <p:sp>
        <p:nvSpPr>
          <p:cNvPr id="7" name="TextBox 304">
            <a:extLst>
              <a:ext uri="{FF2B5EF4-FFF2-40B4-BE49-F238E27FC236}">
                <a16:creationId xmlns:a16="http://schemas.microsoft.com/office/drawing/2014/main" id="{7782B9A7-5087-49C6-B6ED-CBFE6FAD49C8}"/>
              </a:ext>
            </a:extLst>
          </p:cNvPr>
          <p:cNvSpPr txBox="1">
            <a:spLocks noChangeArrowheads="1"/>
          </p:cNvSpPr>
          <p:nvPr/>
        </p:nvSpPr>
        <p:spPr bwMode="auto">
          <a:xfrm>
            <a:off x="3656013" y="5961063"/>
            <a:ext cx="3857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T</a:t>
            </a:r>
          </a:p>
        </p:txBody>
      </p:sp>
      <p:sp>
        <p:nvSpPr>
          <p:cNvPr id="23601" name="Line 49">
            <a:extLst>
              <a:ext uri="{FF2B5EF4-FFF2-40B4-BE49-F238E27FC236}">
                <a16:creationId xmlns:a16="http://schemas.microsoft.com/office/drawing/2014/main" id="{C967CE3F-D49B-498C-AFA1-D61632DC4DA1}"/>
              </a:ext>
            </a:extLst>
          </p:cNvPr>
          <p:cNvSpPr>
            <a:spLocks noChangeShapeType="1"/>
          </p:cNvSpPr>
          <p:nvPr/>
        </p:nvSpPr>
        <p:spPr bwMode="auto">
          <a:xfrm>
            <a:off x="3708400" y="5969000"/>
            <a:ext cx="2698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Box 303">
            <a:extLst>
              <a:ext uri="{FF2B5EF4-FFF2-40B4-BE49-F238E27FC236}">
                <a16:creationId xmlns:a16="http://schemas.microsoft.com/office/drawing/2014/main" id="{27A92D61-F50F-4F27-B79D-F381D35FC640}"/>
              </a:ext>
            </a:extLst>
          </p:cNvPr>
          <p:cNvSpPr txBox="1">
            <a:spLocks noChangeArrowheads="1"/>
          </p:cNvSpPr>
          <p:nvPr/>
        </p:nvSpPr>
        <p:spPr bwMode="auto">
          <a:xfrm>
            <a:off x="4976813" y="5732463"/>
            <a:ext cx="669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T =</a:t>
            </a:r>
          </a:p>
        </p:txBody>
      </p:sp>
      <p:sp>
        <p:nvSpPr>
          <p:cNvPr id="9" name="TextBox 302">
            <a:extLst>
              <a:ext uri="{FF2B5EF4-FFF2-40B4-BE49-F238E27FC236}">
                <a16:creationId xmlns:a16="http://schemas.microsoft.com/office/drawing/2014/main" id="{6AFB555D-C0E3-40E0-8952-F3C464E68B5E}"/>
              </a:ext>
            </a:extLst>
          </p:cNvPr>
          <p:cNvSpPr txBox="1">
            <a:spLocks noChangeArrowheads="1"/>
          </p:cNvSpPr>
          <p:nvPr/>
        </p:nvSpPr>
        <p:spPr bwMode="auto">
          <a:xfrm>
            <a:off x="5637213" y="5529263"/>
            <a:ext cx="368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1</a:t>
            </a:r>
          </a:p>
        </p:txBody>
      </p:sp>
      <p:sp>
        <p:nvSpPr>
          <p:cNvPr id="10" name="TextBox 301">
            <a:extLst>
              <a:ext uri="{FF2B5EF4-FFF2-40B4-BE49-F238E27FC236}">
                <a16:creationId xmlns:a16="http://schemas.microsoft.com/office/drawing/2014/main" id="{F674E3D5-BC2E-4D56-85EC-B88A70D8078F}"/>
              </a:ext>
            </a:extLst>
          </p:cNvPr>
          <p:cNvSpPr txBox="1">
            <a:spLocks noChangeArrowheads="1"/>
          </p:cNvSpPr>
          <p:nvPr/>
        </p:nvSpPr>
        <p:spPr bwMode="auto">
          <a:xfrm>
            <a:off x="5688013" y="5961063"/>
            <a:ext cx="295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chemeClr val="bg1"/>
                </a:solidFill>
              </a:rPr>
              <a:t>f</a:t>
            </a:r>
          </a:p>
        </p:txBody>
      </p:sp>
      <p:sp>
        <p:nvSpPr>
          <p:cNvPr id="23605" name="Line 53">
            <a:extLst>
              <a:ext uri="{FF2B5EF4-FFF2-40B4-BE49-F238E27FC236}">
                <a16:creationId xmlns:a16="http://schemas.microsoft.com/office/drawing/2014/main" id="{3D583FEC-0659-4034-B81B-D31AC74C2AD6}"/>
              </a:ext>
            </a:extLst>
          </p:cNvPr>
          <p:cNvSpPr>
            <a:spLocks noChangeShapeType="1"/>
          </p:cNvSpPr>
          <p:nvPr/>
        </p:nvSpPr>
        <p:spPr bwMode="auto">
          <a:xfrm>
            <a:off x="5702300" y="5969000"/>
            <a:ext cx="2698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Rectangle 60">
            <a:extLst>
              <a:ext uri="{FF2B5EF4-FFF2-40B4-BE49-F238E27FC236}">
                <a16:creationId xmlns:a16="http://schemas.microsoft.com/office/drawing/2014/main" id="{6124B699-A567-4F5B-BDDD-BAFD606D5EEF}"/>
              </a:ext>
            </a:extLst>
          </p:cNvPr>
          <p:cNvSpPr>
            <a:spLocks noChangeArrowheads="1"/>
          </p:cNvSpPr>
          <p:nvPr/>
        </p:nvSpPr>
        <p:spPr bwMode="auto">
          <a:xfrm>
            <a:off x="352425" y="4406900"/>
            <a:ext cx="8586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this example, the time period of the wave is </a:t>
            </a:r>
            <a:r>
              <a:rPr lang="en-GB" altLang="en-US" b="1">
                <a:solidFill>
                  <a:srgbClr val="286DA6"/>
                </a:solidFill>
              </a:rPr>
              <a:t>0.25</a:t>
            </a:r>
            <a:r>
              <a:rPr lang="en-GB" altLang="en-US" sz="1000" b="1">
                <a:solidFill>
                  <a:srgbClr val="286DA6"/>
                </a:solidFill>
              </a:rPr>
              <a:t> </a:t>
            </a:r>
            <a:r>
              <a:rPr lang="en-GB" altLang="en-US" b="1">
                <a:solidFill>
                  <a:srgbClr val="286DA6"/>
                </a:solidFill>
              </a:rPr>
              <a:t>seconds</a:t>
            </a:r>
            <a:r>
              <a:rPr lang="en-GB" altLang="en-US"/>
              <a:t>.</a:t>
            </a:r>
          </a:p>
        </p:txBody>
      </p:sp>
      <p:sp>
        <p:nvSpPr>
          <p:cNvPr id="28" name="TextBox 27">
            <a:extLst>
              <a:ext uri="{FF2B5EF4-FFF2-40B4-BE49-F238E27FC236}">
                <a16:creationId xmlns:a16="http://schemas.microsoft.com/office/drawing/2014/main" id="{EC9C56C3-A928-475F-864E-74C826D47C98}"/>
              </a:ext>
            </a:extLst>
          </p:cNvPr>
          <p:cNvSpPr txBox="1">
            <a:spLocks noChangeArrowheads="1"/>
          </p:cNvSpPr>
          <p:nvPr/>
        </p:nvSpPr>
        <p:spPr bwMode="auto">
          <a:xfrm>
            <a:off x="2794000" y="2886075"/>
            <a:ext cx="9032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0.25</a:t>
            </a:r>
            <a:r>
              <a:rPr lang="en-GB" altLang="en-US" sz="1000"/>
              <a:t> </a:t>
            </a:r>
            <a:r>
              <a:rPr lang="en-GB" altLang="en-US" sz="2200"/>
              <a:t>s</a:t>
            </a:r>
          </a:p>
        </p:txBody>
      </p:sp>
      <p:pic>
        <p:nvPicPr>
          <p:cNvPr id="26" name="Picture 25">
            <a:extLst>
              <a:ext uri="{FF2B5EF4-FFF2-40B4-BE49-F238E27FC236}">
                <a16:creationId xmlns:a16="http://schemas.microsoft.com/office/drawing/2014/main" id="{D274618A-70FA-4161-BA98-97AB91FACCB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0" name="Picture 29">
            <a:extLst>
              <a:ext uri="{FF2B5EF4-FFF2-40B4-BE49-F238E27FC236}">
                <a16:creationId xmlns:a16="http://schemas.microsoft.com/office/drawing/2014/main" id="{06677D8D-B178-43D0-933B-701568120B4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612"/>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360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6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31" grpId="0"/>
      <p:bldP spid="38" grpId="0" animBg="1"/>
      <p:bldP spid="4" grpId="0"/>
      <p:bldP spid="5" grpId="0"/>
      <p:bldP spid="6" grpId="0"/>
      <p:bldP spid="7" grpId="0"/>
      <p:bldP spid="8" grpId="0"/>
      <p:bldP spid="9" grpId="0"/>
      <p:bldP spid="10" grpId="0"/>
      <p:bldP spid="2361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a:extLst>
              <a:ext uri="{FF2B5EF4-FFF2-40B4-BE49-F238E27FC236}">
                <a16:creationId xmlns:a16="http://schemas.microsoft.com/office/drawing/2014/main" id="{5F506899-767B-4CE9-8C73-5C3D199E060A}"/>
              </a:ext>
            </a:extLst>
          </p:cNvPr>
          <p:cNvSpPr>
            <a:spLocks noGrp="1" noChangeArrowheads="1"/>
          </p:cNvSpPr>
          <p:nvPr>
            <p:ph type="title"/>
          </p:nvPr>
        </p:nvSpPr>
        <p:spPr/>
        <p:txBody>
          <a:bodyPr/>
          <a:lstStyle/>
          <a:p>
            <a:r>
              <a:rPr lang="en-GB" altLang="en-US" dirty="0"/>
              <a:t>Frequency of waves – activity</a:t>
            </a:r>
          </a:p>
        </p:txBody>
      </p:sp>
      <p:pic>
        <p:nvPicPr>
          <p:cNvPr id="8" name="Picture 7">
            <a:extLst>
              <a:ext uri="{FF2B5EF4-FFF2-40B4-BE49-F238E27FC236}">
                <a16:creationId xmlns:a16="http://schemas.microsoft.com/office/drawing/2014/main" id="{0FB44255-256E-481B-B270-C0A886F8779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808EAB3B-A4E5-4A0A-B8A2-904A213C5FB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F574BA35-D227-4950-A387-9D8AAA84513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B18FBE76-9770-4043-9C6A-CD36D66CBC6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7190"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0D51EEE-2BBE-44CF-87F5-84C0BAAD783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4A8CAB91-F164-4035-AF8C-4C7C5A3AC2F5}"/>
              </a:ext>
            </a:extLst>
          </p:cNvPr>
          <p:cNvSpPr txBox="1">
            <a:spLocks noChangeArrowheads="1"/>
          </p:cNvSpPr>
          <p:nvPr/>
        </p:nvSpPr>
        <p:spPr bwMode="auto">
          <a:xfrm>
            <a:off x="352425" y="773113"/>
            <a:ext cx="848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Speed is a measure of how far an object travels in a given time. The </a:t>
            </a:r>
            <a:r>
              <a:rPr lang="en-GB" altLang="en-US" b="1">
                <a:solidFill>
                  <a:srgbClr val="286DA6"/>
                </a:solidFill>
                <a:sym typeface="Wingdings" panose="05000000000000000000" pitchFamily="2" charset="2"/>
              </a:rPr>
              <a:t>speed</a:t>
            </a:r>
            <a:r>
              <a:rPr lang="en-GB" altLang="en-US">
                <a:sym typeface="Wingdings" panose="05000000000000000000" pitchFamily="2" charset="2"/>
              </a:rPr>
              <a:t> (or velocity) of a wave tells you how quickly the wave travels or how quickly </a:t>
            </a:r>
            <a:r>
              <a:rPr lang="en-GB" altLang="en-US" b="1">
                <a:solidFill>
                  <a:srgbClr val="286DA6"/>
                </a:solidFill>
                <a:sym typeface="Wingdings" panose="05000000000000000000" pitchFamily="2" charset="2"/>
              </a:rPr>
              <a:t>energy</a:t>
            </a:r>
            <a:r>
              <a:rPr lang="en-GB" altLang="en-US">
                <a:sym typeface="Wingdings" panose="05000000000000000000" pitchFamily="2" charset="2"/>
              </a:rPr>
              <a:t> is transferred.</a:t>
            </a:r>
            <a:endParaRPr lang="en-GB" altLang="en-US">
              <a:solidFill>
                <a:srgbClr val="CC00CC"/>
              </a:solidFill>
              <a:sym typeface="Wingdings" panose="05000000000000000000" pitchFamily="2" charset="2"/>
            </a:endParaRPr>
          </a:p>
        </p:txBody>
      </p:sp>
      <p:sp>
        <p:nvSpPr>
          <p:cNvPr id="319491" name="Text Box 3">
            <a:extLst>
              <a:ext uri="{FF2B5EF4-FFF2-40B4-BE49-F238E27FC236}">
                <a16:creationId xmlns:a16="http://schemas.microsoft.com/office/drawing/2014/main" id="{78DFD33B-F16F-462A-8339-496A3BD023BE}"/>
              </a:ext>
            </a:extLst>
          </p:cNvPr>
          <p:cNvSpPr txBox="1">
            <a:spLocks noChangeArrowheads="1"/>
          </p:cNvSpPr>
          <p:nvPr/>
        </p:nvSpPr>
        <p:spPr bwMode="auto">
          <a:xfrm>
            <a:off x="347663" y="2082800"/>
            <a:ext cx="8380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ym typeface="Wingdings" panose="05000000000000000000" pitchFamily="2" charset="2"/>
              </a:rPr>
              <a:t>The speed of a wave is how far one point on the wave (for example, a particular peak or trough) travels in a given time. It can be calculated using the equation:</a:t>
            </a:r>
            <a:endParaRPr lang="en-GB" altLang="en-US">
              <a:solidFill>
                <a:srgbClr val="CC00CC"/>
              </a:solidFill>
              <a:sym typeface="Wingdings" panose="05000000000000000000" pitchFamily="2" charset="2"/>
            </a:endParaRPr>
          </a:p>
        </p:txBody>
      </p:sp>
      <p:sp>
        <p:nvSpPr>
          <p:cNvPr id="21508" name="Rectangle 4">
            <a:extLst>
              <a:ext uri="{FF2B5EF4-FFF2-40B4-BE49-F238E27FC236}">
                <a16:creationId xmlns:a16="http://schemas.microsoft.com/office/drawing/2014/main" id="{7BB29C5D-A15E-4001-8707-B6A5FE187984}"/>
              </a:ext>
            </a:extLst>
          </p:cNvPr>
          <p:cNvSpPr>
            <a:spLocks noGrp="1" noChangeArrowheads="1"/>
          </p:cNvSpPr>
          <p:nvPr>
            <p:ph type="title"/>
          </p:nvPr>
        </p:nvSpPr>
        <p:spPr/>
        <p:txBody>
          <a:bodyPr/>
          <a:lstStyle/>
          <a:p>
            <a:r>
              <a:rPr lang="en-GB" altLang="en-US"/>
              <a:t>What is wave speed?</a:t>
            </a:r>
          </a:p>
        </p:txBody>
      </p:sp>
      <p:sp>
        <p:nvSpPr>
          <p:cNvPr id="21510" name="AutoShape 5">
            <a:extLst>
              <a:ext uri="{FF2B5EF4-FFF2-40B4-BE49-F238E27FC236}">
                <a16:creationId xmlns:a16="http://schemas.microsoft.com/office/drawing/2014/main" id="{2987DF57-820D-4355-805E-E5FE6B8B6417}"/>
              </a:ext>
            </a:extLst>
          </p:cNvPr>
          <p:cNvSpPr>
            <a:spLocks noChangeArrowheads="1"/>
          </p:cNvSpPr>
          <p:nvPr/>
        </p:nvSpPr>
        <p:spPr bwMode="auto">
          <a:xfrm>
            <a:off x="1147763" y="3465513"/>
            <a:ext cx="6796087" cy="1114425"/>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1511" name="Text Box 7">
            <a:extLst>
              <a:ext uri="{FF2B5EF4-FFF2-40B4-BE49-F238E27FC236}">
                <a16:creationId xmlns:a16="http://schemas.microsoft.com/office/drawing/2014/main" id="{DF8AEE4F-B33E-4893-B849-1E68D46CCCF6}"/>
              </a:ext>
            </a:extLst>
          </p:cNvPr>
          <p:cNvSpPr txBox="1">
            <a:spLocks noChangeArrowheads="1"/>
          </p:cNvSpPr>
          <p:nvPr/>
        </p:nvSpPr>
        <p:spPr bwMode="auto">
          <a:xfrm>
            <a:off x="2709863" y="3640138"/>
            <a:ext cx="51990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sz="2600" b="1">
                <a:solidFill>
                  <a:schemeClr val="bg1"/>
                </a:solidFill>
              </a:rPr>
              <a:t>distance point on wave travels</a:t>
            </a:r>
          </a:p>
        </p:txBody>
      </p:sp>
      <p:sp>
        <p:nvSpPr>
          <p:cNvPr id="21512" name="Text Box 8">
            <a:extLst>
              <a:ext uri="{FF2B5EF4-FFF2-40B4-BE49-F238E27FC236}">
                <a16:creationId xmlns:a16="http://schemas.microsoft.com/office/drawing/2014/main" id="{87ADFBE3-8ACB-4BBF-A176-28EA1BE16336}"/>
              </a:ext>
            </a:extLst>
          </p:cNvPr>
          <p:cNvSpPr txBox="1">
            <a:spLocks noChangeArrowheads="1"/>
          </p:cNvSpPr>
          <p:nvPr/>
        </p:nvSpPr>
        <p:spPr bwMode="auto">
          <a:xfrm>
            <a:off x="1141413" y="3608388"/>
            <a:ext cx="15430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spcBef>
                <a:spcPct val="50000"/>
              </a:spcBef>
            </a:pPr>
            <a:r>
              <a:rPr lang="en-GB" altLang="en-US" sz="2600" b="1">
                <a:solidFill>
                  <a:schemeClr val="bg1"/>
                </a:solidFill>
              </a:rPr>
              <a:t>wave speed</a:t>
            </a:r>
          </a:p>
        </p:txBody>
      </p:sp>
      <p:sp>
        <p:nvSpPr>
          <p:cNvPr id="21513" name="Line 9">
            <a:extLst>
              <a:ext uri="{FF2B5EF4-FFF2-40B4-BE49-F238E27FC236}">
                <a16:creationId xmlns:a16="http://schemas.microsoft.com/office/drawing/2014/main" id="{4186BD88-40FA-4CD6-BAD8-D8A76C2CCD05}"/>
              </a:ext>
            </a:extLst>
          </p:cNvPr>
          <p:cNvSpPr>
            <a:spLocks noChangeShapeType="1"/>
          </p:cNvSpPr>
          <p:nvPr/>
        </p:nvSpPr>
        <p:spPr bwMode="auto">
          <a:xfrm>
            <a:off x="2871788" y="4051300"/>
            <a:ext cx="488315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Text Box 10">
            <a:extLst>
              <a:ext uri="{FF2B5EF4-FFF2-40B4-BE49-F238E27FC236}">
                <a16:creationId xmlns:a16="http://schemas.microsoft.com/office/drawing/2014/main" id="{2C05E409-5FAD-45AE-9552-4113C2BB1B5A}"/>
              </a:ext>
            </a:extLst>
          </p:cNvPr>
          <p:cNvSpPr txBox="1">
            <a:spLocks noChangeArrowheads="1"/>
          </p:cNvSpPr>
          <p:nvPr/>
        </p:nvSpPr>
        <p:spPr bwMode="auto">
          <a:xfrm>
            <a:off x="679450" y="5778500"/>
            <a:ext cx="824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Speed is measured in </a:t>
            </a:r>
            <a:r>
              <a:rPr lang="en-GB" altLang="en-US" b="1" dirty="0">
                <a:solidFill>
                  <a:srgbClr val="286DA6"/>
                </a:solidFill>
              </a:rPr>
              <a:t>meters per second (m/s)</a:t>
            </a:r>
            <a:r>
              <a:rPr lang="en-GB" altLang="en-US" dirty="0">
                <a:solidFill>
                  <a:srgbClr val="010066"/>
                </a:solidFill>
              </a:rPr>
              <a:t>.</a:t>
            </a:r>
          </a:p>
        </p:txBody>
      </p:sp>
      <p:sp>
        <p:nvSpPr>
          <p:cNvPr id="17" name="Rectangle 11">
            <a:extLst>
              <a:ext uri="{FF2B5EF4-FFF2-40B4-BE49-F238E27FC236}">
                <a16:creationId xmlns:a16="http://schemas.microsoft.com/office/drawing/2014/main" id="{C9D757C1-B8D2-435F-9F69-0FCFFC5CC89C}"/>
              </a:ext>
            </a:extLst>
          </p:cNvPr>
          <p:cNvSpPr>
            <a:spLocks noChangeArrowheads="1"/>
          </p:cNvSpPr>
          <p:nvPr/>
        </p:nvSpPr>
        <p:spPr bwMode="auto">
          <a:xfrm>
            <a:off x="679450" y="4795838"/>
            <a:ext cx="825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Distance </a:t>
            </a:r>
            <a:r>
              <a:rPr lang="en-GB" altLang="en-US" dirty="0" err="1">
                <a:solidFill>
                  <a:srgbClr val="010066"/>
                </a:solidFill>
              </a:rPr>
              <a:t>traveled</a:t>
            </a:r>
            <a:r>
              <a:rPr lang="en-GB" altLang="en-US" dirty="0">
                <a:solidFill>
                  <a:srgbClr val="010066"/>
                </a:solidFill>
              </a:rPr>
              <a:t> is measured in </a:t>
            </a:r>
            <a:r>
              <a:rPr lang="en-GB" altLang="en-US" b="1" dirty="0">
                <a:solidFill>
                  <a:srgbClr val="286DA6"/>
                </a:solidFill>
              </a:rPr>
              <a:t>meters</a:t>
            </a:r>
            <a:r>
              <a:rPr lang="en-GB" altLang="en-US" dirty="0">
                <a:solidFill>
                  <a:srgbClr val="010066"/>
                </a:solidFill>
              </a:rPr>
              <a:t> </a:t>
            </a:r>
            <a:r>
              <a:rPr lang="en-GB" altLang="en-US" b="1" dirty="0">
                <a:solidFill>
                  <a:srgbClr val="286DA6"/>
                </a:solidFill>
              </a:rPr>
              <a:t>(</a:t>
            </a:r>
            <a:r>
              <a:rPr lang="en-GB" altLang="en-US" b="1" dirty="0">
                <a:solidFill>
                  <a:srgbClr val="286DA6"/>
                </a:solidFill>
                <a:sym typeface="Symbol" panose="05050102010706020507" pitchFamily="18" charset="2"/>
              </a:rPr>
              <a:t>m</a:t>
            </a:r>
            <a:r>
              <a:rPr lang="en-GB" altLang="en-US" b="1" dirty="0">
                <a:solidFill>
                  <a:srgbClr val="286DA6"/>
                </a:solidFill>
              </a:rPr>
              <a:t>)</a:t>
            </a:r>
            <a:r>
              <a:rPr lang="en-GB" altLang="en-US" dirty="0">
                <a:solidFill>
                  <a:srgbClr val="010066"/>
                </a:solidFill>
              </a:rPr>
              <a:t>.</a:t>
            </a:r>
          </a:p>
        </p:txBody>
      </p:sp>
      <p:sp>
        <p:nvSpPr>
          <p:cNvPr id="18" name="Rectangle 12">
            <a:extLst>
              <a:ext uri="{FF2B5EF4-FFF2-40B4-BE49-F238E27FC236}">
                <a16:creationId xmlns:a16="http://schemas.microsoft.com/office/drawing/2014/main" id="{E0AFE609-0AC6-402E-8860-54AD6F012073}"/>
              </a:ext>
            </a:extLst>
          </p:cNvPr>
          <p:cNvSpPr>
            <a:spLocks noChangeArrowheads="1"/>
          </p:cNvSpPr>
          <p:nvPr/>
        </p:nvSpPr>
        <p:spPr bwMode="auto">
          <a:xfrm>
            <a:off x="679450" y="5311775"/>
            <a:ext cx="748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Time taken is measured in </a:t>
            </a:r>
            <a:r>
              <a:rPr lang="en-GB" altLang="en-US" b="1" dirty="0">
                <a:solidFill>
                  <a:srgbClr val="286DA6"/>
                </a:solidFill>
              </a:rPr>
              <a:t>seconds</a:t>
            </a:r>
            <a:r>
              <a:rPr lang="en-GB" altLang="en-US" dirty="0">
                <a:solidFill>
                  <a:srgbClr val="010066"/>
                </a:solidFill>
              </a:rPr>
              <a:t> </a:t>
            </a:r>
            <a:r>
              <a:rPr lang="en-GB" altLang="en-US" b="1" dirty="0">
                <a:solidFill>
                  <a:srgbClr val="286DA6"/>
                </a:solidFill>
              </a:rPr>
              <a:t>(s)</a:t>
            </a:r>
            <a:r>
              <a:rPr lang="en-GB" altLang="en-US" dirty="0">
                <a:solidFill>
                  <a:srgbClr val="010066"/>
                </a:solidFill>
              </a:rPr>
              <a:t>.</a:t>
            </a:r>
          </a:p>
        </p:txBody>
      </p:sp>
      <p:sp>
        <p:nvSpPr>
          <p:cNvPr id="21517" name="Text Box 15">
            <a:extLst>
              <a:ext uri="{FF2B5EF4-FFF2-40B4-BE49-F238E27FC236}">
                <a16:creationId xmlns:a16="http://schemas.microsoft.com/office/drawing/2014/main" id="{65D8B505-DB41-4820-BAC4-B0539488BBB4}"/>
              </a:ext>
            </a:extLst>
          </p:cNvPr>
          <p:cNvSpPr txBox="1">
            <a:spLocks noChangeArrowheads="1"/>
          </p:cNvSpPr>
          <p:nvPr/>
        </p:nvSpPr>
        <p:spPr bwMode="auto">
          <a:xfrm>
            <a:off x="2392363" y="3817938"/>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a:t>
            </a:r>
          </a:p>
        </p:txBody>
      </p:sp>
      <p:sp>
        <p:nvSpPr>
          <p:cNvPr id="21518" name="Rectangle 19">
            <a:extLst>
              <a:ext uri="{FF2B5EF4-FFF2-40B4-BE49-F238E27FC236}">
                <a16:creationId xmlns:a16="http://schemas.microsoft.com/office/drawing/2014/main" id="{BEE703E3-7910-40EB-B250-C8BACF804877}"/>
              </a:ext>
            </a:extLst>
          </p:cNvPr>
          <p:cNvSpPr>
            <a:spLocks noChangeArrowheads="1"/>
          </p:cNvSpPr>
          <p:nvPr/>
        </p:nvSpPr>
        <p:spPr bwMode="auto">
          <a:xfrm>
            <a:off x="4391025" y="4144963"/>
            <a:ext cx="18367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sz="2600" b="1">
                <a:solidFill>
                  <a:schemeClr val="bg1"/>
                </a:solidFill>
              </a:rPr>
              <a:t>time taken</a:t>
            </a:r>
          </a:p>
        </p:txBody>
      </p:sp>
      <p:pic>
        <p:nvPicPr>
          <p:cNvPr id="15" name="Picture 14">
            <a:extLst>
              <a:ext uri="{FF2B5EF4-FFF2-40B4-BE49-F238E27FC236}">
                <a16:creationId xmlns:a16="http://schemas.microsoft.com/office/drawing/2014/main" id="{C51BB37C-2498-450E-9ED3-E6DB147678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18">
            <a:extLst>
              <a:ext uri="{FF2B5EF4-FFF2-40B4-BE49-F238E27FC236}">
                <a16:creationId xmlns:a16="http://schemas.microsoft.com/office/drawing/2014/main" id="{5D0D8F10-757B-480D-BF87-50C65770DE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P spid="21510" grpId="0" animBg="1"/>
      <p:bldP spid="21511" grpId="0"/>
      <p:bldP spid="21512" grpId="0"/>
      <p:bldP spid="16" grpId="0"/>
      <p:bldP spid="17" grpId="0"/>
      <p:bldP spid="18" grpId="0"/>
      <p:bldP spid="21517" grpId="0"/>
      <p:bldP spid="215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pl73vDqu"/>
  <p:tag name="ARTICULATE_DESIGN_ID_5_DEFAULT DESIGN" val="4dBDqjuK"/>
  <p:tag name="ARTICULATE_DESIGN_ID_1_DEFAULT DESIGN" val="IrOTsiE0"/>
  <p:tag name="ARTICULATE_DESIGN_ID_6_DEFAULT DESIGN" val="IK1zgjMV"/>
  <p:tag name="ARTICULATE_DESIGN_ID_3_DEFAULT DESIGN" val="aVsrGucy"/>
  <p:tag name="ARTICULATE_DESIGN_ID_2_DEFAULT DESIGN" val="rJ1EJq2W"/>
  <p:tag name="ARTICULATE_DESIGN_ID_4_DEFAULT DESIGN" val="SIJ5t331"/>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14531</TotalTime>
  <Words>1697</Words>
  <Application>Microsoft Office PowerPoint</Application>
  <PresentationFormat>On-screen Show (4:3)</PresentationFormat>
  <Paragraphs>166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Symbol</vt:lpstr>
      <vt:lpstr>Wingdings</vt:lpstr>
      <vt:lpstr>Arial</vt:lpstr>
      <vt:lpstr>Wingdings 2</vt:lpstr>
      <vt:lpstr>1_Default Design</vt:lpstr>
      <vt:lpstr>6_Default Design</vt:lpstr>
      <vt:lpstr>Properties  of Waves</vt:lpstr>
      <vt:lpstr>Information</vt:lpstr>
      <vt:lpstr>What is a wave?</vt:lpstr>
      <vt:lpstr>What are the parts of a transverse wave?</vt:lpstr>
      <vt:lpstr>Wavelength</vt:lpstr>
      <vt:lpstr>Frequency of waves</vt:lpstr>
      <vt:lpstr>Frequency and time period</vt:lpstr>
      <vt:lpstr>Frequency of waves – activity</vt:lpstr>
      <vt:lpstr>What is wave speed?</vt:lpstr>
      <vt:lpstr>Investigating waves</vt:lpstr>
      <vt:lpstr>Wave speed, frequency and wavelength</vt:lpstr>
      <vt:lpstr>What is the formula for wave speed?</vt:lpstr>
      <vt:lpstr>Can I use a formula triangle?</vt:lpstr>
      <vt:lpstr>Calculating wave speed – example</vt:lpstr>
      <vt:lpstr>The speed of sound waves</vt:lpstr>
      <vt:lpstr>The speed of electromagnetic waves</vt:lpstr>
      <vt:lpstr>Wave speed problems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Waves</dc:title>
  <dc:subject>Boardworks High School Physical Science</dc:subject>
  <dc:creator>Boardworks</dc:creator>
  <cp:lastModifiedBy>Tim Crilly</cp:lastModifiedBy>
  <cp:revision>564</cp:revision>
  <dcterms:created xsi:type="dcterms:W3CDTF">2003-10-06T13:07:42Z</dcterms:created>
  <dcterms:modified xsi:type="dcterms:W3CDTF">2019-01-31T15:31:11Z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58A520D1-7FD2-4CB0-A844-CF96E099056D</vt:lpwstr>
  </property>
  <property fmtid="{D5CDD505-2E9C-101B-9397-08002B2CF9AE}" pid="3" name="ArticulatePath">
    <vt:lpwstr>Properties of Waves</vt:lpwstr>
  </property>
</Properties>
</file>