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activeX/activeX2.xml" ContentType="application/vnd.ms-office.activeX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activeX/activeX3.xml" ContentType="application/vnd.ms-office.activeX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activeX/activeX4.xml" ContentType="application/vnd.ms-office.activeX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2" r:id="rId1"/>
    <p:sldMasterId id="2147483863" r:id="rId2"/>
  </p:sldMasterIdLst>
  <p:notesMasterIdLst>
    <p:notesMasterId r:id="rId13"/>
  </p:notesMasterIdLst>
  <p:handoutMasterIdLst>
    <p:handoutMasterId r:id="rId14"/>
  </p:handoutMasterIdLst>
  <p:sldIdLst>
    <p:sldId id="430" r:id="rId3"/>
    <p:sldId id="498" r:id="rId4"/>
    <p:sldId id="484" r:id="rId5"/>
    <p:sldId id="485" r:id="rId6"/>
    <p:sldId id="486" r:id="rId7"/>
    <p:sldId id="487" r:id="rId8"/>
    <p:sldId id="490" r:id="rId9"/>
    <p:sldId id="491" r:id="rId10"/>
    <p:sldId id="488" r:id="rId11"/>
    <p:sldId id="497" r:id="rId12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15"/>
    </p:embeddedFont>
  </p:embeddedFontLst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7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375">
          <p15:clr>
            <a:srgbClr val="A4A3A4"/>
          </p15:clr>
        </p15:guide>
        <p15:guide id="4" pos="2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286DA6"/>
    <a:srgbClr val="CC0099"/>
    <a:srgbClr val="33CC33"/>
    <a:srgbClr val="009900"/>
    <a:srgbClr val="010066"/>
    <a:srgbClr val="FF6161"/>
    <a:srgbClr val="003399"/>
    <a:srgbClr val="FFC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854" autoAdjust="0"/>
  </p:normalViewPr>
  <p:slideViewPr>
    <p:cSldViewPr snapToGrid="0" showGuides="1">
      <p:cViewPr>
        <p:scale>
          <a:sx n="85" d="100"/>
          <a:sy n="85" d="100"/>
        </p:scale>
        <p:origin x="618" y="156"/>
      </p:cViewPr>
      <p:guideLst>
        <p:guide orient="horz" pos="497"/>
        <p:guide orient="horz" pos="3876"/>
        <p:guide pos="5375"/>
        <p:guide pos="2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7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959BB23C-D495-445D-B443-77D4B00841F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0FBA0A7-8687-4F69-B74C-0C667CEAB8D9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25959" name="Rectangle 7">
            <a:extLst>
              <a:ext uri="{FF2B5EF4-FFF2-40B4-BE49-F238E27FC236}">
                <a16:creationId xmlns:a16="http://schemas.microsoft.com/office/drawing/2014/main" id="{0F0351EB-0670-4ACA-8A3E-3EA00862F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" charset="0"/>
              </a:rPr>
              <a:t>© Boardworks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B4A2562-230D-4FF1-8862-59469EEB8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48296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5493490E-2D4A-49FF-85D5-B7E9FE648BC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E584FA4-CC2C-4AE8-9E5A-D88F6B3BA0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34423ED-7B9F-459B-AA77-9CC0B4D563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34A52BF-0254-4060-9FD4-4563845647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2ADBCCF7-FC58-4FDB-A0B1-F85D119E9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" charset="0"/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B9870AB-0063-4872-A413-C6A10A152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1322699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CE6A911A-2A9D-47C6-95B6-4B0E6D2DD9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BDE1752-0B98-40AF-93F6-1CA9B0888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5A5784-F41B-4A9B-A87F-D3E4CCD51E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52BF-0254-4060-9FD4-45638456477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>
            <a:extLst>
              <a:ext uri="{FF2B5EF4-FFF2-40B4-BE49-F238E27FC236}">
                <a16:creationId xmlns:a16="http://schemas.microsoft.com/office/drawing/2014/main" id="{824AEA45-07B6-4FD6-9F79-085A1F921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CEDC37EC-2696-45EF-A3E3-DEAAA3644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Appropriately </a:t>
            </a:r>
            <a:r>
              <a:rPr lang="en-GB" altLang="en-US" dirty="0" err="1">
                <a:latin typeface="Arial" panose="020B0604020202020204" pitchFamily="34" charset="0"/>
              </a:rPr>
              <a:t>colored</a:t>
            </a:r>
            <a:r>
              <a:rPr lang="en-GB" altLang="en-US" dirty="0">
                <a:latin typeface="Arial" panose="020B0604020202020204" pitchFamily="34" charset="0"/>
              </a:rPr>
              <a:t> voting cards could be used with this classification activity to increase class participation.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AD6AD2-8A73-44FF-BB6F-A8C37F09C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52BF-0254-4060-9FD4-45638456477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A3C8A-6F18-47D4-9E45-F208BA525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52BF-0254-4060-9FD4-45638456477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08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B0F44BDE-DA8D-4062-BC2D-B28B2FDB35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46681F6D-F40E-477F-9418-F6333A7F7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nuclear fission, please refer to the </a:t>
            </a:r>
            <a:r>
              <a:rPr lang="en-GB" altLang="en-US" i="1" dirty="0">
                <a:latin typeface="Arial" panose="020B0604020202020204" pitchFamily="34" charset="0"/>
              </a:rPr>
              <a:t>Nuclear Fission </a:t>
            </a:r>
            <a:r>
              <a:rPr lang="en-GB" altLang="en-US" dirty="0">
                <a:latin typeface="Arial" panose="020B0604020202020204" pitchFamily="34" charset="0"/>
              </a:rPr>
              <a:t>presentation.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This presentation is accompanied by the worksheet </a:t>
            </a:r>
            <a:r>
              <a:rPr lang="en-GB" altLang="en-US" i="1" dirty="0">
                <a:latin typeface="Arial" panose="020B0604020202020204" pitchFamily="34" charset="0"/>
              </a:rPr>
              <a:t>Nuclear Fusion</a:t>
            </a:r>
            <a:r>
              <a:rPr lang="en-GB" altLang="en-US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92F28-0FC3-476A-B927-BAE91F6A0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52BF-0254-4060-9FD4-45638456477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>
            <a:extLst>
              <a:ext uri="{FF2B5EF4-FFF2-40B4-BE49-F238E27FC236}">
                <a16:creationId xmlns:a16="http://schemas.microsoft.com/office/drawing/2014/main" id="{8795D1E1-88FD-45A1-9D0C-5149E5754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8B0B3102-3C51-43AE-91BA-523DB6845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41C85-99F0-4602-8305-7F4359B66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52BF-0254-4060-9FD4-45638456477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DC5A3DC4-C847-4650-BAC9-EC9CC3750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70A92896-AC64-40AF-85AC-E536796B9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two-stage animated sequence explains how nuclear fusion occurs in a fusion reactor.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a model to provide mechanistic accounts of phenomena.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D10CF0-EFE2-4D71-A0EF-C8FA8BA9B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52BF-0254-4060-9FD4-45638456477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>
            <a:extLst>
              <a:ext uri="{FF2B5EF4-FFF2-40B4-BE49-F238E27FC236}">
                <a16:creationId xmlns:a16="http://schemas.microsoft.com/office/drawing/2014/main" id="{3E964E8A-6DD5-4511-8C7D-779285B143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BA2375FA-2B88-4FEC-9855-5776531E8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Asking Questions and Defining Problems: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complex real-world problems by specifying criteria and constraints for successful solutions.</a:t>
            </a:r>
            <a:endParaRPr lang="en-GB" dirty="0"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876547-4BF9-4721-961D-F843C77E09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52BF-0254-4060-9FD4-45638456477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Image Placeholder 1">
            <a:extLst>
              <a:ext uri="{FF2B5EF4-FFF2-40B4-BE49-F238E27FC236}">
                <a16:creationId xmlns:a16="http://schemas.microsoft.com/office/drawing/2014/main" id="{A20B8F1A-D28D-4DCC-97E1-1826EDC73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>
            <a:extLst>
              <a:ext uri="{FF2B5EF4-FFF2-40B4-BE49-F238E27FC236}">
                <a16:creationId xmlns:a16="http://schemas.microsoft.com/office/drawing/2014/main" id="{41D8892D-1282-4C43-883E-84DEB118B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i="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F4C40D-3015-4D0D-B3BC-A8CAA4B52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52BF-0254-4060-9FD4-45638456477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Image Placeholder 1">
            <a:extLst>
              <a:ext uri="{FF2B5EF4-FFF2-40B4-BE49-F238E27FC236}">
                <a16:creationId xmlns:a16="http://schemas.microsoft.com/office/drawing/2014/main" id="{81E98532-DC0D-4DC0-963A-66E300C96A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Notes Placeholder 2">
            <a:extLst>
              <a:ext uri="{FF2B5EF4-FFF2-40B4-BE49-F238E27FC236}">
                <a16:creationId xmlns:a16="http://schemas.microsoft.com/office/drawing/2014/main" id="{5A744E2F-2378-44AC-A447-EA63D0C18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243BB-EA70-4B43-AB23-3275CD60F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52BF-0254-4060-9FD4-45638456477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Image Placeholder 1">
            <a:extLst>
              <a:ext uri="{FF2B5EF4-FFF2-40B4-BE49-F238E27FC236}">
                <a16:creationId xmlns:a16="http://schemas.microsoft.com/office/drawing/2014/main" id="{C49D70F8-8EB6-4EFE-A29B-A938714826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>
            <a:extLst>
              <a:ext uri="{FF2B5EF4-FFF2-40B4-BE49-F238E27FC236}">
                <a16:creationId xmlns:a16="http://schemas.microsoft.com/office/drawing/2014/main" id="{1CC7779D-5E07-472E-860D-C52EFC4B1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20F1F-88F8-4239-B59F-3376418BF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52BF-0254-4060-9FD4-45638456477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>
            <a:extLst>
              <a:ext uri="{FF2B5EF4-FFF2-40B4-BE49-F238E27FC236}">
                <a16:creationId xmlns:a16="http://schemas.microsoft.com/office/drawing/2014/main" id="{EF9E4B8D-4FDA-4D37-9690-2DEAFEC181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DE440F-1CB9-4154-932E-50365189A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76963"/>
            <a:ext cx="6302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182" y="1153103"/>
            <a:ext cx="4975946" cy="3160280"/>
          </a:xfrm>
        </p:spPr>
        <p:txBody>
          <a:bodyPr/>
          <a:lstStyle>
            <a:lvl1pPr algn="ctr"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41501-6A26-49CF-99C0-B45A900086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A69C803A-3875-429E-80D2-12A489BE17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5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93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8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36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264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41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55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766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894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96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1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18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98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50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171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647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72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226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92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2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9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5897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52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5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>
            <a:extLst>
              <a:ext uri="{FF2B5EF4-FFF2-40B4-BE49-F238E27FC236}">
                <a16:creationId xmlns:a16="http://schemas.microsoft.com/office/drawing/2014/main" id="{8A2291C9-A03F-463D-BED3-02133C016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>
            <a:extLst>
              <a:ext uri="{FF2B5EF4-FFF2-40B4-BE49-F238E27FC236}">
                <a16:creationId xmlns:a16="http://schemas.microsoft.com/office/drawing/2014/main" id="{AF38FFF2-3917-40D4-A318-CBCD70D52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9FB87D52-1680-4A8B-A35A-DB3C21059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5126" name="Picture 16" descr="back_arrow_tran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BB90B1-4DBE-4C86-A806-6B4A7277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76963"/>
            <a:ext cx="63023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3" descr="forward_arrow_grey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5114FD-003C-44E4-AFAA-8D3124BE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76963"/>
            <a:ext cx="6302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B13FB-118C-4740-BD94-45FAE1D83A6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46B3D221-1279-455F-84A6-4D284295BE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072" r:id="rId1"/>
    <p:sldLayoutId id="2147485015" r:id="rId2"/>
    <p:sldLayoutId id="2147485016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  <p:sldLayoutId id="2147485025" r:id="rId12"/>
    <p:sldLayoutId id="2147485026" r:id="rId13"/>
    <p:sldLayoutId id="214748508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>
            <a:extLst>
              <a:ext uri="{FF2B5EF4-FFF2-40B4-BE49-F238E27FC236}">
                <a16:creationId xmlns:a16="http://schemas.microsoft.com/office/drawing/2014/main" id="{E2134505-AF75-46DA-A49F-F2352E2C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>
            <a:extLst>
              <a:ext uri="{FF2B5EF4-FFF2-40B4-BE49-F238E27FC236}">
                <a16:creationId xmlns:a16="http://schemas.microsoft.com/office/drawing/2014/main" id="{C5CFF62C-8198-4452-AF9E-872535977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Rectangle 8">
            <a:extLst>
              <a:ext uri="{FF2B5EF4-FFF2-40B4-BE49-F238E27FC236}">
                <a16:creationId xmlns:a16="http://schemas.microsoft.com/office/drawing/2014/main" id="{F078D900-028E-4773-ACC5-0A520BB05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6150" name="Picture 16" descr="back_arrow_tran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982FEF-1F19-4AE9-9DF5-70110B13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76963"/>
            <a:ext cx="63023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3AA9F-C3E6-496D-9A66-9D218DDBB9B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C76AADEC-8F27-427A-8B11-0CF47C3E8E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8" r:id="rId2"/>
    <p:sldLayoutId id="2147485029" r:id="rId3"/>
    <p:sldLayoutId id="2147485030" r:id="rId4"/>
    <p:sldLayoutId id="2147485031" r:id="rId5"/>
    <p:sldLayoutId id="2147485032" r:id="rId6"/>
    <p:sldLayoutId id="2147485033" r:id="rId7"/>
    <p:sldLayoutId id="2147485034" r:id="rId8"/>
    <p:sldLayoutId id="2147485035" r:id="rId9"/>
    <p:sldLayoutId id="2147485036" r:id="rId10"/>
    <p:sldLayoutId id="2147485037" r:id="rId11"/>
    <p:sldLayoutId id="21474850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control" Target="../activeX/activeX4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ontrol" Target="../activeX/activeX1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2.wmf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control" Target="../activeX/activeX2.xml"/><Relationship Id="rId7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control" Target="../activeX/activeX3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>
            <a:extLst>
              <a:ext uri="{FF2B5EF4-FFF2-40B4-BE49-F238E27FC236}">
                <a16:creationId xmlns:a16="http://schemas.microsoft.com/office/drawing/2014/main" id="{EF18EFCF-FF3B-4674-84D4-9410555F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25" y="1152525"/>
            <a:ext cx="4975225" cy="3160713"/>
          </a:xfrm>
        </p:spPr>
        <p:txBody>
          <a:bodyPr/>
          <a:lstStyle/>
          <a:p>
            <a:r>
              <a:rPr lang="en-GB" altLang="en-US" dirty="0"/>
              <a:t>Nuclear </a:t>
            </a:r>
            <a:br>
              <a:rPr lang="en-GB" altLang="en-US" dirty="0"/>
            </a:br>
            <a:r>
              <a:rPr lang="en-GB" altLang="en-US" dirty="0"/>
              <a:t>Fusion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82649AA3-28BF-445F-BC16-26FD5FDAD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600" dirty="0"/>
              <a:t>Comparing nuclear fission and fusion</a:t>
            </a:r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73B11BA9-4672-427B-896E-1C631B68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notes_icon">
            <a:extLst>
              <a:ext uri="{FF2B5EF4-FFF2-40B4-BE49-F238E27FC236}">
                <a16:creationId xmlns:a16="http://schemas.microsoft.com/office/drawing/2014/main" id="{5DBE3300-6DD9-49EB-8672-CE7DDC477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20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FDCC20CA-03DC-4101-AC56-E558B99BAF3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/>
              <a:t>Asking Questions and Defining Problems</a:t>
            </a:r>
          </a:p>
          <a:p>
            <a:pPr>
              <a:buSzPct val="100000"/>
            </a:pPr>
            <a:r>
              <a:rPr lang="en-GB" sz="1600" dirty="0"/>
              <a:t>Developing and Using Models</a:t>
            </a:r>
          </a:p>
          <a:p>
            <a:pPr>
              <a:buSzPct val="100000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4. Systems and System Models</a:t>
            </a:r>
          </a:p>
          <a:p>
            <a:r>
              <a:rPr lang="en-GB" sz="1600" dirty="0"/>
              <a:t>5. Energy and Matter</a:t>
            </a:r>
          </a:p>
          <a:p>
            <a:r>
              <a:rPr lang="en-GB" sz="1600" dirty="0"/>
              <a:t>7. Stability and Change</a:t>
            </a:r>
            <a:endParaRPr lang="en-US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>
            <a:extLst>
              <a:ext uri="{FF2B5EF4-FFF2-40B4-BE49-F238E27FC236}">
                <a16:creationId xmlns:a16="http://schemas.microsoft.com/office/drawing/2014/main" id="{399B934C-5264-47DF-991B-4CE9A283F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801813"/>
            <a:ext cx="3921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Fission involves </a:t>
            </a:r>
            <a:r>
              <a:rPr lang="en-GB" altLang="en-US" b="1">
                <a:solidFill>
                  <a:srgbClr val="010066"/>
                </a:solidFill>
              </a:rPr>
              <a:t>splitting </a:t>
            </a:r>
            <a:r>
              <a:rPr lang="en-GB" altLang="en-US">
                <a:solidFill>
                  <a:srgbClr val="010066"/>
                </a:solidFill>
              </a:rPr>
              <a:t>atomic nuclei, releasing some of the enormous energy they contain.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FFBC745-3C82-4B7B-9B87-3CC6CB727C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How do we get energy from atoms?</a:t>
            </a:r>
            <a:endParaRPr lang="en-GB" altLang="en-US" baseline="30000"/>
          </a:p>
        </p:txBody>
      </p:sp>
      <p:sp>
        <p:nvSpPr>
          <p:cNvPr id="546820" name="Rectangle 4">
            <a:extLst>
              <a:ext uri="{FF2B5EF4-FFF2-40B4-BE49-F238E27FC236}">
                <a16:creationId xmlns:a16="http://schemas.microsoft.com/office/drawing/2014/main" id="{A6084E74-0C9D-422B-8F02-3E09A5A26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5322888"/>
            <a:ext cx="78438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energy released by a fusion process </a:t>
            </a:r>
          </a:p>
          <a:p>
            <a:r>
              <a:rPr lang="en-GB" altLang="en-US">
                <a:solidFill>
                  <a:srgbClr val="010066"/>
                </a:solidFill>
              </a:rPr>
              <a:t>can be emitted as radiation.</a:t>
            </a: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96885C9F-A03E-4695-AFAF-E067388A2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88988"/>
            <a:ext cx="7843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Energy is produced from atoms in power stations using the process of </a:t>
            </a:r>
            <a:r>
              <a:rPr lang="en-GB" altLang="en-US" b="1">
                <a:solidFill>
                  <a:srgbClr val="286DA6"/>
                </a:solidFill>
              </a:rPr>
              <a:t>nuclear fission</a:t>
            </a:r>
            <a:r>
              <a:rPr lang="en-GB" altLang="en-US">
                <a:solidFill>
                  <a:srgbClr val="010066"/>
                </a:solidFill>
              </a:rPr>
              <a:t>.</a:t>
            </a:r>
          </a:p>
        </p:txBody>
      </p:sp>
      <p:pic>
        <p:nvPicPr>
          <p:cNvPr id="12294" name="Picture 7" descr="oxygen_atom_v2">
            <a:extLst>
              <a:ext uri="{FF2B5EF4-FFF2-40B4-BE49-F238E27FC236}">
                <a16:creationId xmlns:a16="http://schemas.microsoft.com/office/drawing/2014/main" id="{111F1B7B-B40C-40EE-AD8F-1F850C8C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65300"/>
            <a:ext cx="29876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8">
            <a:extLst>
              <a:ext uri="{FF2B5EF4-FFF2-40B4-BE49-F238E27FC236}">
                <a16:creationId xmlns:a16="http://schemas.microsoft.com/office/drawing/2014/main" id="{00D8593E-D068-4A9A-8990-FEE09FA4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1655763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286DA6"/>
                </a:solidFill>
              </a:rPr>
              <a:t>nucleus</a:t>
            </a:r>
          </a:p>
        </p:txBody>
      </p:sp>
      <p:sp>
        <p:nvSpPr>
          <p:cNvPr id="12296" name="Text Box 9">
            <a:extLst>
              <a:ext uri="{FF2B5EF4-FFF2-40B4-BE49-F238E27FC236}">
                <a16:creationId xmlns:a16="http://schemas.microsoft.com/office/drawing/2014/main" id="{1D9B7C41-D316-4AD0-A636-B4EAD9574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713" y="5064125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286DA6"/>
                </a:solidFill>
              </a:rPr>
              <a:t>electrons</a:t>
            </a:r>
          </a:p>
        </p:txBody>
      </p:sp>
      <p:sp>
        <p:nvSpPr>
          <p:cNvPr id="12297" name="Line 10">
            <a:extLst>
              <a:ext uri="{FF2B5EF4-FFF2-40B4-BE49-F238E27FC236}">
                <a16:creationId xmlns:a16="http://schemas.microsoft.com/office/drawing/2014/main" id="{6FCD864A-C821-45A9-B231-DCC8A7F096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8588" y="1992313"/>
            <a:ext cx="966787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8" name="Line 11">
            <a:extLst>
              <a:ext uri="{FF2B5EF4-FFF2-40B4-BE49-F238E27FC236}">
                <a16:creationId xmlns:a16="http://schemas.microsoft.com/office/drawing/2014/main" id="{59EB99EF-39B7-433A-9A2E-DDF02ADFDB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6188" y="4265613"/>
            <a:ext cx="966787" cy="690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9" name="Line 12">
            <a:extLst>
              <a:ext uri="{FF2B5EF4-FFF2-40B4-BE49-F238E27FC236}">
                <a16:creationId xmlns:a16="http://schemas.microsoft.com/office/drawing/2014/main" id="{3E5B1D04-4F28-4978-9ABB-56008707EB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15088" y="4595813"/>
            <a:ext cx="877887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6829" name="Text Box 13">
            <a:extLst>
              <a:ext uri="{FF2B5EF4-FFF2-40B4-BE49-F238E27FC236}">
                <a16:creationId xmlns:a16="http://schemas.microsoft.com/office/drawing/2014/main" id="{8284AAF7-445C-4AA5-8520-C137BD7C5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571875"/>
            <a:ext cx="45799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Energy can also be released by joining two small nuclei together to form a larger one in a process called </a:t>
            </a:r>
            <a:r>
              <a:rPr lang="en-GB" altLang="en-US" b="1">
                <a:solidFill>
                  <a:srgbClr val="286DA6"/>
                </a:solidFill>
              </a:rPr>
              <a:t>nuclear fusion</a:t>
            </a:r>
            <a:r>
              <a:rPr lang="en-GB" altLang="en-US">
                <a:solidFill>
                  <a:srgbClr val="010066"/>
                </a:solidFill>
              </a:rPr>
              <a:t>.</a:t>
            </a:r>
          </a:p>
        </p:txBody>
      </p:sp>
      <p:pic>
        <p:nvPicPr>
          <p:cNvPr id="546830" name="Picture 14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BB354C-69FB-455E-80E2-DEF1CC50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76963"/>
            <a:ext cx="6302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notes_icon">
            <a:extLst>
              <a:ext uri="{FF2B5EF4-FFF2-40B4-BE49-F238E27FC236}">
                <a16:creationId xmlns:a16="http://schemas.microsoft.com/office/drawing/2014/main" id="{D1F809EC-7BFC-411D-989A-EDBC61089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74DBA704-A38E-4E1B-84A4-EAA1C79EA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290" y="95697"/>
            <a:ext cx="432906" cy="44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8" grpId="0"/>
      <p:bldP spid="546820" grpId="0"/>
      <p:bldP spid="5468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sun">
            <a:extLst>
              <a:ext uri="{FF2B5EF4-FFF2-40B4-BE49-F238E27FC236}">
                <a16:creationId xmlns:a16="http://schemas.microsoft.com/office/drawing/2014/main" id="{5167977A-F991-447A-AE40-F8FD20538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054100"/>
            <a:ext cx="4064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2">
            <a:extLst>
              <a:ext uri="{FF2B5EF4-FFF2-40B4-BE49-F238E27FC236}">
                <a16:creationId xmlns:a16="http://schemas.microsoft.com/office/drawing/2014/main" id="{8E1D35C6-207E-413D-84D9-AE0C74ED6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88988"/>
            <a:ext cx="77676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Nuclear fusion </a:t>
            </a:r>
            <a:r>
              <a:rPr lang="en-GB" altLang="en-US" dirty="0">
                <a:solidFill>
                  <a:srgbClr val="010066"/>
                </a:solidFill>
              </a:rPr>
              <a:t>is the process that powers the Sun and other stars.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F5C2CF8-9CBA-407C-97B7-FAD3D38FD8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is nuclear fusion?</a:t>
            </a:r>
          </a:p>
        </p:txBody>
      </p:sp>
      <p:sp>
        <p:nvSpPr>
          <p:cNvPr id="504837" name="Text Box 5">
            <a:extLst>
              <a:ext uri="{FF2B5EF4-FFF2-40B4-BE49-F238E27FC236}">
                <a16:creationId xmlns:a16="http://schemas.microsoft.com/office/drawing/2014/main" id="{E584C753-388C-432B-B88A-B0B59F141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976813"/>
            <a:ext cx="77803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A worldwide research programme is being carried out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to find ways in which nuclear fusion could be harnessed on Earth as a clean and plentiful source of energy. </a:t>
            </a:r>
          </a:p>
        </p:txBody>
      </p:sp>
      <p:sp>
        <p:nvSpPr>
          <p:cNvPr id="504840" name="Rectangle 8">
            <a:extLst>
              <a:ext uri="{FF2B5EF4-FFF2-40B4-BE49-F238E27FC236}">
                <a16:creationId xmlns:a16="http://schemas.microsoft.com/office/drawing/2014/main" id="{1920A439-FADF-46FA-B166-5BB74D678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670050"/>
            <a:ext cx="4292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In this process, small nuclei join together to form larger nuclei and energy is released.</a:t>
            </a:r>
          </a:p>
        </p:txBody>
      </p:sp>
      <p:sp>
        <p:nvSpPr>
          <p:cNvPr id="504842" name="Rectangle 10">
            <a:extLst>
              <a:ext uri="{FF2B5EF4-FFF2-40B4-BE49-F238E27FC236}">
                <a16:creationId xmlns:a16="http://schemas.microsoft.com/office/drawing/2014/main" id="{900225B7-A25D-4C9D-A33B-19845F907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2971800"/>
            <a:ext cx="42386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In the Sun’s core, at temperatures of 15 million</a:t>
            </a:r>
            <a:r>
              <a:rPr lang="en-GB" altLang="en-US" sz="1000" dirty="0">
                <a:solidFill>
                  <a:srgbClr val="010066"/>
                </a:solidFill>
              </a:rPr>
              <a:t> </a:t>
            </a:r>
            <a:r>
              <a:rPr lang="en-US" altLang="en-US" dirty="0">
                <a:solidFill>
                  <a:srgbClr val="010066"/>
                </a:solidFill>
                <a:cs typeface="Arial" panose="020B0604020202020204" pitchFamily="34" charset="0"/>
              </a:rPr>
              <a:t>°</a:t>
            </a:r>
            <a:r>
              <a:rPr lang="en-GB" altLang="en-US" dirty="0">
                <a:solidFill>
                  <a:srgbClr val="010066"/>
                </a:solidFill>
              </a:rPr>
              <a:t>C, hydrogen nuclei fuse to form helium nuclei and release vast amounts of energy.</a:t>
            </a:r>
          </a:p>
        </p:txBody>
      </p:sp>
      <p:pic>
        <p:nvPicPr>
          <p:cNvPr id="9" name="Picture 14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73EAA98-D52A-4E82-AE72-7763D10FF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76963"/>
            <a:ext cx="6302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7" grpId="0"/>
      <p:bldP spid="504840" grpId="0"/>
      <p:bldP spid="5048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37BD711C-6EF2-4F27-A7EC-EEC1A50D5C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What happens in nuclear fusion?</a:t>
            </a:r>
          </a:p>
        </p:txBody>
      </p:sp>
      <p:pic>
        <p:nvPicPr>
          <p:cNvPr id="1030" name="Picture 27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A71A65-E8E9-40F9-9903-A50E96FFA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76963"/>
            <a:ext cx="6302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909A5F69-58FB-43D0-9364-47B9432F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otes_icon">
            <a:extLst>
              <a:ext uri="{FF2B5EF4-FFF2-40B4-BE49-F238E27FC236}">
                <a16:creationId xmlns:a16="http://schemas.microsoft.com/office/drawing/2014/main" id="{7AE34324-1767-4677-9891-369D9080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657B47-EA98-46AD-A5EC-F61A9FC4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7927" y="89297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50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F0B0A6B4-2370-45E5-9F20-8FD8BA42C32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C5755FC9-B5A7-4D41-90BA-0326CEB75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88988"/>
            <a:ext cx="8172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In nuclear fusion, small nuclei join together to form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larger nuclei.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CA07DB5-A21F-472C-843C-43F5577938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What are the conditions for fusion?</a:t>
            </a:r>
          </a:p>
        </p:txBody>
      </p:sp>
      <p:sp>
        <p:nvSpPr>
          <p:cNvPr id="557060" name="Text Box 4">
            <a:extLst>
              <a:ext uri="{FF2B5EF4-FFF2-40B4-BE49-F238E27FC236}">
                <a16:creationId xmlns:a16="http://schemas.microsoft.com/office/drawing/2014/main" id="{BB010CF6-16F4-4E7B-8018-0D2DFE767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062413"/>
            <a:ext cx="8172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Nuclear fusion requires </a:t>
            </a:r>
            <a:r>
              <a:rPr lang="en-GB" altLang="en-US" b="1">
                <a:solidFill>
                  <a:srgbClr val="010066"/>
                </a:solidFill>
              </a:rPr>
              <a:t>very high</a:t>
            </a:r>
            <a:r>
              <a:rPr lang="en-GB" altLang="en-US">
                <a:solidFill>
                  <a:srgbClr val="010066"/>
                </a:solidFill>
              </a:rPr>
              <a:t> </a:t>
            </a:r>
            <a:r>
              <a:rPr lang="en-GB" altLang="en-US" b="1">
                <a:solidFill>
                  <a:srgbClr val="010066"/>
                </a:solidFill>
              </a:rPr>
              <a:t>pressures</a:t>
            </a:r>
            <a:r>
              <a:rPr lang="en-GB" altLang="en-US">
                <a:solidFill>
                  <a:srgbClr val="010066"/>
                </a:solidFill>
              </a:rPr>
              <a:t> </a:t>
            </a:r>
            <a:r>
              <a:rPr lang="en-GB" altLang="en-US" b="1">
                <a:solidFill>
                  <a:srgbClr val="010066"/>
                </a:solidFill>
              </a:rPr>
              <a:t>and temperatures</a:t>
            </a:r>
            <a:r>
              <a:rPr lang="en-GB" altLang="en-US">
                <a:solidFill>
                  <a:srgbClr val="010066"/>
                </a:solidFill>
              </a:rPr>
              <a:t>. These conditions overcome repulsive forces between the positive nuclei and force them together.</a:t>
            </a:r>
          </a:p>
        </p:txBody>
      </p:sp>
      <p:sp>
        <p:nvSpPr>
          <p:cNvPr id="14341" name="AutoShape 5">
            <a:extLst>
              <a:ext uri="{FF2B5EF4-FFF2-40B4-BE49-F238E27FC236}">
                <a16:creationId xmlns:a16="http://schemas.microsoft.com/office/drawing/2014/main" id="{FEEE7262-3042-4D4C-8A03-F3FBB05A9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1689100"/>
            <a:ext cx="8288337" cy="232568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286D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>
              <a:solidFill>
                <a:srgbClr val="010066"/>
              </a:solidFill>
            </a:endParaRPr>
          </a:p>
        </p:txBody>
      </p:sp>
      <p:pic>
        <p:nvPicPr>
          <p:cNvPr id="14342" name="Picture 6" descr="tritium">
            <a:extLst>
              <a:ext uri="{FF2B5EF4-FFF2-40B4-BE49-F238E27FC236}">
                <a16:creationId xmlns:a16="http://schemas.microsoft.com/office/drawing/2014/main" id="{31A209F1-CEB8-458B-8DBD-AC8A7F79C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2114550"/>
            <a:ext cx="738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deuterium">
            <a:extLst>
              <a:ext uri="{FF2B5EF4-FFF2-40B4-BE49-F238E27FC236}">
                <a16:creationId xmlns:a16="http://schemas.microsoft.com/office/drawing/2014/main" id="{65AF599C-3007-4862-A1C0-FE50031F1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111375"/>
            <a:ext cx="74453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helium">
            <a:extLst>
              <a:ext uri="{FF2B5EF4-FFF2-40B4-BE49-F238E27FC236}">
                <a16:creationId xmlns:a16="http://schemas.microsoft.com/office/drawing/2014/main" id="{782FF31F-CD6D-43CA-B49E-1AEB53450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057400"/>
            <a:ext cx="76041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neutron">
            <a:extLst>
              <a:ext uri="{FF2B5EF4-FFF2-40B4-BE49-F238E27FC236}">
                <a16:creationId xmlns:a16="http://schemas.microsoft.com/office/drawing/2014/main" id="{01078D4F-8AC7-4731-88CA-5456CBFDD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21844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>
            <a:extLst>
              <a:ext uri="{FF2B5EF4-FFF2-40B4-BE49-F238E27FC236}">
                <a16:creationId xmlns:a16="http://schemas.microsoft.com/office/drawing/2014/main" id="{A3CE9D74-6EDF-4965-86B6-6435F3FA4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0" y="2178050"/>
            <a:ext cx="44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>
                <a:solidFill>
                  <a:srgbClr val="010066"/>
                </a:solidFill>
              </a:rPr>
              <a:t>+</a:t>
            </a:r>
          </a:p>
        </p:txBody>
      </p:sp>
      <p:sp>
        <p:nvSpPr>
          <p:cNvPr id="14347" name="Text Box 12">
            <a:extLst>
              <a:ext uri="{FF2B5EF4-FFF2-40B4-BE49-F238E27FC236}">
                <a16:creationId xmlns:a16="http://schemas.microsoft.com/office/drawing/2014/main" id="{78E34C81-912F-4C8F-BF99-607EEA3F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2178050"/>
            <a:ext cx="393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>
                <a:solidFill>
                  <a:srgbClr val="010066"/>
                </a:solidFill>
              </a:rPr>
              <a:t>+</a:t>
            </a:r>
          </a:p>
        </p:txBody>
      </p:sp>
      <p:sp>
        <p:nvSpPr>
          <p:cNvPr id="14348" name="Text Box 14">
            <a:extLst>
              <a:ext uri="{FF2B5EF4-FFF2-40B4-BE49-F238E27FC236}">
                <a16:creationId xmlns:a16="http://schemas.microsoft.com/office/drawing/2014/main" id="{B55B972E-8356-4974-A97D-337527690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2965450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tritium</a:t>
            </a:r>
          </a:p>
        </p:txBody>
      </p:sp>
      <p:sp>
        <p:nvSpPr>
          <p:cNvPr id="14349" name="Text Box 15">
            <a:extLst>
              <a:ext uri="{FF2B5EF4-FFF2-40B4-BE49-F238E27FC236}">
                <a16:creationId xmlns:a16="http://schemas.microsoft.com/office/drawing/2014/main" id="{8808163E-E19E-4A95-95F0-F564FC50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2965450"/>
            <a:ext cx="154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deuterium</a:t>
            </a:r>
          </a:p>
        </p:txBody>
      </p:sp>
      <p:sp>
        <p:nvSpPr>
          <p:cNvPr id="14350" name="Text Box 16">
            <a:extLst>
              <a:ext uri="{FF2B5EF4-FFF2-40B4-BE49-F238E27FC236}">
                <a16:creationId xmlns:a16="http://schemas.microsoft.com/office/drawing/2014/main" id="{A5806713-570F-4115-BD49-F4896FB73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296545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helium</a:t>
            </a:r>
          </a:p>
        </p:txBody>
      </p:sp>
      <p:sp>
        <p:nvSpPr>
          <p:cNvPr id="14351" name="Text Box 17">
            <a:extLst>
              <a:ext uri="{FF2B5EF4-FFF2-40B4-BE49-F238E27FC236}">
                <a16:creationId xmlns:a16="http://schemas.microsoft.com/office/drawing/2014/main" id="{E8822A09-DAC9-427D-A26E-D7BA425EE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2965450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neutron</a:t>
            </a:r>
          </a:p>
        </p:txBody>
      </p:sp>
      <p:pic>
        <p:nvPicPr>
          <p:cNvPr id="14352" name="Picture 18" descr="fusion_explosion">
            <a:extLst>
              <a:ext uri="{FF2B5EF4-FFF2-40B4-BE49-F238E27FC236}">
                <a16:creationId xmlns:a16="http://schemas.microsoft.com/office/drawing/2014/main" id="{A494D497-F135-4C14-BF40-DB484FBC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12900"/>
            <a:ext cx="1689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Text Box 19">
            <a:extLst>
              <a:ext uri="{FF2B5EF4-FFF2-40B4-BE49-F238E27FC236}">
                <a16:creationId xmlns:a16="http://schemas.microsoft.com/office/drawing/2014/main" id="{AAEA1F28-DAA8-4AC3-8D5C-AC3BEC1B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2965450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286DA6"/>
                </a:solidFill>
              </a:rPr>
              <a:t>fusion</a:t>
            </a:r>
          </a:p>
        </p:txBody>
      </p:sp>
      <p:sp>
        <p:nvSpPr>
          <p:cNvPr id="14354" name="Rectangle 22">
            <a:extLst>
              <a:ext uri="{FF2B5EF4-FFF2-40B4-BE49-F238E27FC236}">
                <a16:creationId xmlns:a16="http://schemas.microsoft.com/office/drawing/2014/main" id="{7B0903D2-1742-4F92-A02E-18391CD46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2954338"/>
            <a:ext cx="39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>
                <a:solidFill>
                  <a:srgbClr val="010066"/>
                </a:solidFill>
              </a:rPr>
              <a:t>+</a:t>
            </a:r>
          </a:p>
        </p:txBody>
      </p:sp>
      <p:sp>
        <p:nvSpPr>
          <p:cNvPr id="14355" name="Rectangle 23123">
            <a:extLst>
              <a:ext uri="{FF2B5EF4-FFF2-40B4-BE49-F238E27FC236}">
                <a16:creationId xmlns:a16="http://schemas.microsoft.com/office/drawing/2014/main" id="{76F8EA78-B5C0-4C54-9313-C3D8A03D4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2954338"/>
            <a:ext cx="392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>
                <a:solidFill>
                  <a:srgbClr val="010066"/>
                </a:solidFill>
              </a:rPr>
              <a:t>+</a:t>
            </a:r>
          </a:p>
        </p:txBody>
      </p:sp>
      <p:sp>
        <p:nvSpPr>
          <p:cNvPr id="557080" name="Rectangle 24">
            <a:extLst>
              <a:ext uri="{FF2B5EF4-FFF2-40B4-BE49-F238E27FC236}">
                <a16:creationId xmlns:a16="http://schemas.microsoft.com/office/drawing/2014/main" id="{8C9CA2AC-DBEF-4BED-8D86-255146C68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5330825"/>
            <a:ext cx="774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Scientists have found it difficult to create the extreme conditions needed to carry out nuclear fusion on Earth.</a:t>
            </a:r>
          </a:p>
        </p:txBody>
      </p:sp>
      <p:sp>
        <p:nvSpPr>
          <p:cNvPr id="14357" name="Text Box 28">
            <a:extLst>
              <a:ext uri="{FF2B5EF4-FFF2-40B4-BE49-F238E27FC236}">
                <a16:creationId xmlns:a16="http://schemas.microsoft.com/office/drawing/2014/main" id="{5B7FFD2B-F8B8-415D-8BF2-333BE6A2F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84550"/>
            <a:ext cx="55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b="1"/>
              <a:t>H</a:t>
            </a:r>
          </a:p>
        </p:txBody>
      </p:sp>
      <p:sp>
        <p:nvSpPr>
          <p:cNvPr id="14358" name="Text Box 29">
            <a:extLst>
              <a:ext uri="{FF2B5EF4-FFF2-40B4-BE49-F238E27FC236}">
                <a16:creationId xmlns:a16="http://schemas.microsoft.com/office/drawing/2014/main" id="{EE4038C1-2638-499D-9A9C-92C6A4E8C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384550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/>
              <a:t>2</a:t>
            </a:r>
          </a:p>
        </p:txBody>
      </p:sp>
      <p:sp>
        <p:nvSpPr>
          <p:cNvPr id="14359" name="Text Box 30">
            <a:extLst>
              <a:ext uri="{FF2B5EF4-FFF2-40B4-BE49-F238E27FC236}">
                <a16:creationId xmlns:a16="http://schemas.microsoft.com/office/drawing/2014/main" id="{F814748A-3BAA-4E21-AA71-6EFB88D1D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3652838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/>
              <a:t>1</a:t>
            </a:r>
          </a:p>
        </p:txBody>
      </p:sp>
      <p:sp>
        <p:nvSpPr>
          <p:cNvPr id="14360" name="Rectangle 22">
            <a:extLst>
              <a:ext uri="{FF2B5EF4-FFF2-40B4-BE49-F238E27FC236}">
                <a16:creationId xmlns:a16="http://schemas.microsoft.com/office/drawing/2014/main" id="{57A8284C-6DF6-4F4D-8240-0FC21C301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3400425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>
                <a:solidFill>
                  <a:srgbClr val="010066"/>
                </a:solidFill>
              </a:rPr>
              <a:t>+</a:t>
            </a:r>
          </a:p>
        </p:txBody>
      </p:sp>
      <p:sp>
        <p:nvSpPr>
          <p:cNvPr id="14361" name="Text Box 32">
            <a:extLst>
              <a:ext uri="{FF2B5EF4-FFF2-40B4-BE49-F238E27FC236}">
                <a16:creationId xmlns:a16="http://schemas.microsoft.com/office/drawing/2014/main" id="{DBE2495B-E156-4B28-A7EE-A90B017D0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588" y="3373438"/>
            <a:ext cx="55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b="1"/>
              <a:t>H</a:t>
            </a:r>
          </a:p>
        </p:txBody>
      </p:sp>
      <p:sp>
        <p:nvSpPr>
          <p:cNvPr id="14362" name="Text Box 33">
            <a:extLst>
              <a:ext uri="{FF2B5EF4-FFF2-40B4-BE49-F238E27FC236}">
                <a16:creationId xmlns:a16="http://schemas.microsoft.com/office/drawing/2014/main" id="{B39B1567-CCE5-48BF-B69D-6F60052B0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3373438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/>
              <a:t>3</a:t>
            </a:r>
          </a:p>
        </p:txBody>
      </p:sp>
      <p:sp>
        <p:nvSpPr>
          <p:cNvPr id="14363" name="Text Box 34">
            <a:extLst>
              <a:ext uri="{FF2B5EF4-FFF2-40B4-BE49-F238E27FC236}">
                <a16:creationId xmlns:a16="http://schemas.microsoft.com/office/drawing/2014/main" id="{F81FD584-EBE1-4F5B-8B61-CA150B2B6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641725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/>
              <a:t>1</a:t>
            </a:r>
          </a:p>
        </p:txBody>
      </p:sp>
      <p:sp>
        <p:nvSpPr>
          <p:cNvPr id="14364" name="Text Box 36">
            <a:extLst>
              <a:ext uri="{FF2B5EF4-FFF2-40B4-BE49-F238E27FC236}">
                <a16:creationId xmlns:a16="http://schemas.microsoft.com/office/drawing/2014/main" id="{833B766B-1054-4411-B164-E76DAB054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3386138"/>
            <a:ext cx="55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b="1"/>
              <a:t>H</a:t>
            </a:r>
          </a:p>
        </p:txBody>
      </p:sp>
      <p:sp>
        <p:nvSpPr>
          <p:cNvPr id="14365" name="Text Box 37">
            <a:extLst>
              <a:ext uri="{FF2B5EF4-FFF2-40B4-BE49-F238E27FC236}">
                <a16:creationId xmlns:a16="http://schemas.microsoft.com/office/drawing/2014/main" id="{712C7EF4-3C56-4669-9F58-204D429CF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3386138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/>
              <a:t>4</a:t>
            </a:r>
          </a:p>
        </p:txBody>
      </p:sp>
      <p:sp>
        <p:nvSpPr>
          <p:cNvPr id="14366" name="Text Box 38">
            <a:extLst>
              <a:ext uri="{FF2B5EF4-FFF2-40B4-BE49-F238E27FC236}">
                <a16:creationId xmlns:a16="http://schemas.microsoft.com/office/drawing/2014/main" id="{3C6EE2F2-8665-480A-9456-FC72077D4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3654425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/>
              <a:t>2</a:t>
            </a:r>
          </a:p>
        </p:txBody>
      </p:sp>
      <p:sp>
        <p:nvSpPr>
          <p:cNvPr id="14367" name="Text Box 39">
            <a:extLst>
              <a:ext uri="{FF2B5EF4-FFF2-40B4-BE49-F238E27FC236}">
                <a16:creationId xmlns:a16="http://schemas.microsoft.com/office/drawing/2014/main" id="{BCFFFF6B-5E5C-4590-98DA-34D2AB948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213" y="3386138"/>
            <a:ext cx="55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b="1"/>
              <a:t>n</a:t>
            </a:r>
          </a:p>
        </p:txBody>
      </p:sp>
      <p:sp>
        <p:nvSpPr>
          <p:cNvPr id="14368" name="Text Box 40">
            <a:extLst>
              <a:ext uri="{FF2B5EF4-FFF2-40B4-BE49-F238E27FC236}">
                <a16:creationId xmlns:a16="http://schemas.microsoft.com/office/drawing/2014/main" id="{F5EFB387-25A6-4483-8654-6B88E828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813" y="3386138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/>
              <a:t>1</a:t>
            </a:r>
          </a:p>
        </p:txBody>
      </p:sp>
      <p:sp>
        <p:nvSpPr>
          <p:cNvPr id="14369" name="Text Box 42">
            <a:extLst>
              <a:ext uri="{FF2B5EF4-FFF2-40B4-BE49-F238E27FC236}">
                <a16:creationId xmlns:a16="http://schemas.microsoft.com/office/drawing/2014/main" id="{F1CA5DB7-B2AF-43FE-9333-6C2E94AA7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00" y="3641725"/>
            <a:ext cx="342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/>
              <a:t>0</a:t>
            </a:r>
          </a:p>
        </p:txBody>
      </p:sp>
      <p:sp>
        <p:nvSpPr>
          <p:cNvPr id="14370" name="Rectangle 23">
            <a:extLst>
              <a:ext uri="{FF2B5EF4-FFF2-40B4-BE49-F238E27FC236}">
                <a16:creationId xmlns:a16="http://schemas.microsoft.com/office/drawing/2014/main" id="{22D89969-FE13-4258-A3E0-107488471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925" y="3387725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>
                <a:solidFill>
                  <a:srgbClr val="010066"/>
                </a:solidFill>
              </a:rPr>
              <a:t>+</a:t>
            </a:r>
          </a:p>
        </p:txBody>
      </p:sp>
      <p:pic>
        <p:nvPicPr>
          <p:cNvPr id="14372" name="Picture 41" descr="blue arrow.png">
            <a:extLst>
              <a:ext uri="{FF2B5EF4-FFF2-40B4-BE49-F238E27FC236}">
                <a16:creationId xmlns:a16="http://schemas.microsoft.com/office/drawing/2014/main" id="{EDDCF587-097E-4F58-BEA6-3FCB1A6760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3021013"/>
            <a:ext cx="70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Picture 42" descr="blue arrow.png">
            <a:extLst>
              <a:ext uri="{FF2B5EF4-FFF2-40B4-BE49-F238E27FC236}">
                <a16:creationId xmlns:a16="http://schemas.microsoft.com/office/drawing/2014/main" id="{83175DC8-9F5A-4BEC-B0F1-C077152234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2182813"/>
            <a:ext cx="7080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43" descr="blue arrow.png">
            <a:extLst>
              <a:ext uri="{FF2B5EF4-FFF2-40B4-BE49-F238E27FC236}">
                <a16:creationId xmlns:a16="http://schemas.microsoft.com/office/drawing/2014/main" id="{08F9F5FF-2B5C-4BDF-9661-7516EF9B7A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3463925"/>
            <a:ext cx="70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5" name="Picture 44" descr="blue arrow.png">
            <a:extLst>
              <a:ext uri="{FF2B5EF4-FFF2-40B4-BE49-F238E27FC236}">
                <a16:creationId xmlns:a16="http://schemas.microsoft.com/office/drawing/2014/main" id="{7D14F40B-F6B2-40F4-AF5E-229BE212B6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2979738"/>
            <a:ext cx="7080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6" name="Picture 45" descr="blue arrow.png">
            <a:extLst>
              <a:ext uri="{FF2B5EF4-FFF2-40B4-BE49-F238E27FC236}">
                <a16:creationId xmlns:a16="http://schemas.microsoft.com/office/drawing/2014/main" id="{C8D6AA17-3DAF-4402-A007-8DC60BDD6D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152650"/>
            <a:ext cx="7064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4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E266B6-A764-49AA-B520-DFE921EFD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76963"/>
            <a:ext cx="6302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BCDE03-CA1B-481F-9BA2-6B92B4290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8714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0" grpId="0"/>
      <p:bldP spid="5570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>
            <a:extLst>
              <a:ext uri="{FF2B5EF4-FFF2-40B4-BE49-F238E27FC236}">
                <a16:creationId xmlns:a16="http://schemas.microsoft.com/office/drawing/2014/main" id="{0A3854CA-20A2-4C93-B2C8-EBBB3D573D3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Why is fusion so difficult? </a:t>
            </a:r>
          </a:p>
        </p:txBody>
      </p:sp>
      <p:pic>
        <p:nvPicPr>
          <p:cNvPr id="2053" name="Picture 27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753506-C062-4C3C-A8B2-156B8546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76963"/>
            <a:ext cx="6302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0B0EEDB8-1E6F-49CF-828E-BC2554ADA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73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325268E9-8708-4A3F-AC2F-CBFBB2204F6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FB07DAF-EC9E-49FF-BB4A-4CED661DC07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Fusion in stars</a:t>
            </a:r>
          </a:p>
        </p:txBody>
      </p:sp>
      <p:sp>
        <p:nvSpPr>
          <p:cNvPr id="15363" name="TextBox 12345">
            <a:extLst>
              <a:ext uri="{FF2B5EF4-FFF2-40B4-BE49-F238E27FC236}">
                <a16:creationId xmlns:a16="http://schemas.microsoft.com/office/drawing/2014/main" id="{4E58A2B7-9351-4E63-B000-963B6D33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788988"/>
            <a:ext cx="4483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In a star like our Sun, fusion reactions happen easily. </a:t>
            </a:r>
          </a:p>
        </p:txBody>
      </p:sp>
      <p:pic>
        <p:nvPicPr>
          <p:cNvPr id="15364" name="Picture 6" descr="sun_gravity_pressure">
            <a:extLst>
              <a:ext uri="{FF2B5EF4-FFF2-40B4-BE49-F238E27FC236}">
                <a16:creationId xmlns:a16="http://schemas.microsoft.com/office/drawing/2014/main" id="{33A8FACA-DA09-48F7-9123-429CC7F5C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84225"/>
            <a:ext cx="31527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3" name="Picture 7" descr="gravityarrow">
            <a:extLst>
              <a:ext uri="{FF2B5EF4-FFF2-40B4-BE49-F238E27FC236}">
                <a16:creationId xmlns:a16="http://schemas.microsoft.com/office/drawing/2014/main" id="{21E10A90-0CC3-4C92-BB9E-B649443E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941763"/>
            <a:ext cx="1152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4" name="Picture 8" descr="pressurearrow">
            <a:extLst>
              <a:ext uri="{FF2B5EF4-FFF2-40B4-BE49-F238E27FC236}">
                <a16:creationId xmlns:a16="http://schemas.microsoft.com/office/drawing/2014/main" id="{69A1C8F0-37C5-4919-98C3-F7352C02B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348163"/>
            <a:ext cx="1152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5" name="Text Box 9">
            <a:extLst>
              <a:ext uri="{FF2B5EF4-FFF2-40B4-BE49-F238E27FC236}">
                <a16:creationId xmlns:a16="http://schemas.microsoft.com/office/drawing/2014/main" id="{A1EA8B52-93AC-475D-90FA-0E41CB803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3860800"/>
            <a:ext cx="161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i="1" dirty="0"/>
              <a:t>gravity</a:t>
            </a:r>
          </a:p>
        </p:txBody>
      </p:sp>
      <p:sp>
        <p:nvSpPr>
          <p:cNvPr id="208906" name="Text Box 10">
            <a:extLst>
              <a:ext uri="{FF2B5EF4-FFF2-40B4-BE49-F238E27FC236}">
                <a16:creationId xmlns:a16="http://schemas.microsoft.com/office/drawing/2014/main" id="{163B3DC6-8200-4599-A805-25C5A61B4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4306888"/>
            <a:ext cx="161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i="1" dirty="0"/>
              <a:t>pressure</a:t>
            </a:r>
          </a:p>
        </p:txBody>
      </p:sp>
      <p:sp>
        <p:nvSpPr>
          <p:cNvPr id="208907" name="TextBox 13">
            <a:extLst>
              <a:ext uri="{FF2B5EF4-FFF2-40B4-BE49-F238E27FC236}">
                <a16:creationId xmlns:a16="http://schemas.microsoft.com/office/drawing/2014/main" id="{F87B8767-F5AC-4107-A82B-578DC8348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1690688"/>
            <a:ext cx="5168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Because the Sun is very large, its gravity is very powerful and provides the pressure and temperature required for sustained fusion. </a:t>
            </a:r>
          </a:p>
        </p:txBody>
      </p:sp>
      <p:sp>
        <p:nvSpPr>
          <p:cNvPr id="208908" name="TextBox 12">
            <a:extLst>
              <a:ext uri="{FF2B5EF4-FFF2-40B4-BE49-F238E27FC236}">
                <a16:creationId xmlns:a16="http://schemas.microsoft.com/office/drawing/2014/main" id="{B057F970-9A01-4DDA-982B-CF6497222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3327400"/>
            <a:ext cx="47482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On Earth, scientists need to recreate the pressure and temperature required in other ways, e.g. using magnetic fields.</a:t>
            </a:r>
          </a:p>
        </p:txBody>
      </p:sp>
      <p:sp>
        <p:nvSpPr>
          <p:cNvPr id="208909" name="TextBox 11">
            <a:extLst>
              <a:ext uri="{FF2B5EF4-FFF2-40B4-BE49-F238E27FC236}">
                <a16:creationId xmlns:a16="http://schemas.microsoft.com/office/drawing/2014/main" id="{E2093576-E232-40F4-A67C-4540DBFA6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965700"/>
            <a:ext cx="7721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Creating and safely containing such high temperature and pressure environments is very difficult, and also very expensive.</a:t>
            </a:r>
          </a:p>
        </p:txBody>
      </p:sp>
      <p:pic>
        <p:nvPicPr>
          <p:cNvPr id="13" name="Picture 14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9A779F-44F7-4EF6-9749-A3FCE035D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76963"/>
            <a:ext cx="6302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C7118D-5854-4467-933A-5F75A8579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8714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5" grpId="0"/>
      <p:bldP spid="208906" grpId="0"/>
      <p:bldP spid="208907" grpId="0"/>
      <p:bldP spid="208908" grpId="0"/>
      <p:bldP spid="2089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>
            <a:extLst>
              <a:ext uri="{FF2B5EF4-FFF2-40B4-BE49-F238E27FC236}">
                <a16:creationId xmlns:a16="http://schemas.microsoft.com/office/drawing/2014/main" id="{DD4A78D5-B1D6-4CB4-9F78-E6434392C26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/>
              <a:t>Fusion – true or false?</a:t>
            </a:r>
          </a:p>
        </p:txBody>
      </p:sp>
      <p:pic>
        <p:nvPicPr>
          <p:cNvPr id="3077" name="Picture 27" descr="forward_arrow_colou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5D8B90-77C9-4191-90AE-6228B4E18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76963"/>
            <a:ext cx="6302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A78E4E1C-0F17-47F9-AF16-03C96699F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96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FD5D02DD-F5DD-42AA-B799-87A6E6C19A1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DSxFhHtT"/>
  <p:tag name="ARTICULATE_DESIGN_ID_3_DEFAULT DESIGN" val="yKSsr8tO"/>
  <p:tag name="ARTICULATE_DESIGN_ID_2_DEFAULT DESIGN" val="l8y2lp79"/>
  <p:tag name="ARTICULATE_DESIGN_ID_4_DEFAULT DESIGN" val="KIRFoEnz"/>
  <p:tag name="ARTICULATE_DESIGN_ID_5_DEFAULT DESIGN" val="nwk3h5Ac"/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14264</TotalTime>
  <Words>662</Words>
  <Application>Microsoft Office PowerPoint</Application>
  <PresentationFormat>On-screen Show (4:3)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Wingdings 2</vt:lpstr>
      <vt:lpstr>Default Design</vt:lpstr>
      <vt:lpstr>3_Default Design</vt:lpstr>
      <vt:lpstr>Nuclear  Fusion</vt:lpstr>
      <vt:lpstr>Information</vt:lpstr>
      <vt:lpstr>How do we get energy from atoms?</vt:lpstr>
      <vt:lpstr>What is nuclear fusion?</vt:lpstr>
      <vt:lpstr>What happens in nuclear fusion?</vt:lpstr>
      <vt:lpstr>What are the conditions for fusion?</vt:lpstr>
      <vt:lpstr>Why is fusion so difficult? </vt:lpstr>
      <vt:lpstr>Fusion in stars</vt:lpstr>
      <vt:lpstr>Fusion – true or false?</vt:lpstr>
      <vt:lpstr>Comparing nuclear fission and fusion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Fusion</dc:title>
  <dc:subject>Boardworks High School Physical Science</dc:subject>
  <dc:creator>Boardworks</dc:creator>
  <cp:lastModifiedBy>Tim Crilly</cp:lastModifiedBy>
  <cp:revision>527</cp:revision>
  <dcterms:created xsi:type="dcterms:W3CDTF">2003-10-06T13:07:42Z</dcterms:created>
  <dcterms:modified xsi:type="dcterms:W3CDTF">2019-01-31T15:31:02Z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906E3D63-3B06-491F-AFE9-EE2000AD2419</vt:lpwstr>
  </property>
  <property fmtid="{D5CDD505-2E9C-101B-9397-08002B2CF9AE}" pid="3" name="ArticulatePath">
    <vt:lpwstr>Nuclear Fusion</vt:lpwstr>
  </property>
</Properties>
</file>