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activeX/activeX1.xml" ContentType="application/vnd.ms-office.activeX+xml"/>
  <Override PartName="/ppt/notesSlides/notesSlide4.xml" ContentType="application/vnd.openxmlformats-officedocument.presentationml.notesSlide+xml"/>
  <Override PartName="/ppt/tags/tag15.xml" ContentType="application/vnd.openxmlformats-officedocument.presentationml.tags+xml"/>
  <Override PartName="/ppt/activeX/activeX2.xml" ContentType="application/vnd.ms-office.activeX+xml"/>
  <Override PartName="/ppt/notesSlides/notesSlide5.xml" ContentType="application/vnd.openxmlformats-officedocument.presentationml.notesSlide+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7.xml" ContentType="application/vnd.openxmlformats-officedocument.presentationml.tags+xml"/>
  <Override PartName="/ppt/activeX/activeX3.xml" ContentType="application/vnd.ms-office.activeX+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87" r:id="rId1"/>
    <p:sldMasterId id="2147485302" r:id="rId2"/>
  </p:sldMasterIdLst>
  <p:notesMasterIdLst>
    <p:notesMasterId r:id="rId15"/>
  </p:notesMasterIdLst>
  <p:handoutMasterIdLst>
    <p:handoutMasterId r:id="rId16"/>
  </p:handoutMasterIdLst>
  <p:sldIdLst>
    <p:sldId id="430" r:id="rId3"/>
    <p:sldId id="527" r:id="rId4"/>
    <p:sldId id="496" r:id="rId5"/>
    <p:sldId id="514" r:id="rId6"/>
    <p:sldId id="515" r:id="rId7"/>
    <p:sldId id="528" r:id="rId8"/>
    <p:sldId id="504" r:id="rId9"/>
    <p:sldId id="513" r:id="rId10"/>
    <p:sldId id="505" r:id="rId11"/>
    <p:sldId id="506" r:id="rId12"/>
    <p:sldId id="507" r:id="rId13"/>
    <p:sldId id="508" r:id="rId14"/>
  </p:sldIdLst>
  <p:sldSz cx="9144000" cy="6858000" type="screen4x3"/>
  <p:notesSz cx="6858000" cy="9296400"/>
  <p:embeddedFontLst>
    <p:embeddedFont>
      <p:font typeface="Wingdings 2" panose="05020102010507070707" pitchFamily="18" charset="2"/>
      <p:regular r:id="rId17"/>
    </p:embeddedFont>
  </p:embeddedFontLst>
  <p:custDataLst>
    <p:tags r:id="rId18"/>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7">
          <p15:clr>
            <a:srgbClr val="A4A3A4"/>
          </p15:clr>
        </p15:guide>
        <p15:guide id="2" orient="horz" pos="3876">
          <p15:clr>
            <a:srgbClr val="A4A3A4"/>
          </p15:clr>
        </p15:guide>
        <p15:guide id="3" pos="5352" userDrawn="1">
          <p15:clr>
            <a:srgbClr val="A4A3A4"/>
          </p15:clr>
        </p15:guide>
        <p15:guide id="4" pos="227">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BEDAF0"/>
    <a:srgbClr val="FFFFFF"/>
    <a:srgbClr val="000066"/>
    <a:srgbClr val="CC0099"/>
    <a:srgbClr val="33CC33"/>
    <a:srgbClr val="009900"/>
    <a:srgbClr val="01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57" autoAdjust="0"/>
  </p:normalViewPr>
  <p:slideViewPr>
    <p:cSldViewPr snapToGrid="0" showGuides="1">
      <p:cViewPr>
        <p:scale>
          <a:sx n="85" d="100"/>
          <a:sy n="85" d="100"/>
        </p:scale>
        <p:origin x="618" y="156"/>
      </p:cViewPr>
      <p:guideLst>
        <p:guide orient="horz" pos="497"/>
        <p:guide orient="horz" pos="3876"/>
        <p:guide pos="5352"/>
        <p:guide pos="227"/>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ACA64B33-4E02-41CC-BC4A-30AC1A1B6AAA}"/>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65C9B4D3-7560-4C69-B01B-224090CE6182}" type="slidenum">
              <a:rPr lang="en-GB" altLang="en-US"/>
              <a:pPr/>
              <a:t>‹#›</a:t>
            </a:fld>
            <a:endParaRPr lang="en-GB" altLang="en-US"/>
          </a:p>
        </p:txBody>
      </p:sp>
      <p:sp>
        <p:nvSpPr>
          <p:cNvPr id="5" name="Rectangle 7">
            <a:extLst>
              <a:ext uri="{FF2B5EF4-FFF2-40B4-BE49-F238E27FC236}">
                <a16:creationId xmlns:a16="http://schemas.microsoft.com/office/drawing/2014/main" id="{D179F645-F862-4D94-98BD-D3DA03CF49EF}"/>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6" name="Rectangle 9">
            <a:extLst>
              <a:ext uri="{FF2B5EF4-FFF2-40B4-BE49-F238E27FC236}">
                <a16:creationId xmlns:a16="http://schemas.microsoft.com/office/drawing/2014/main" id="{276888A8-9CE6-4B4F-8186-524FA4300662}"/>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6965225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68FD9318-7352-40E0-9584-14721021CFD6}"/>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97CEC2A4-424F-477A-8E78-12268679582F}"/>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56F64352-D8C3-46A2-9F87-BF12A1665F6D}"/>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9DF8707D-53D6-4CE2-B355-211C656923A4}" type="slidenum">
              <a:rPr lang="en-US" altLang="en-US"/>
              <a:pPr/>
              <a:t>‹#›</a:t>
            </a:fld>
            <a:endParaRPr lang="en-US" altLang="en-US"/>
          </a:p>
        </p:txBody>
      </p:sp>
      <p:sp>
        <p:nvSpPr>
          <p:cNvPr id="7" name="Rectangle 7">
            <a:extLst>
              <a:ext uri="{FF2B5EF4-FFF2-40B4-BE49-F238E27FC236}">
                <a16:creationId xmlns:a16="http://schemas.microsoft.com/office/drawing/2014/main" id="{42473370-0F68-4D4B-8AAA-29C8CC3F5AB7}"/>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8" name="Rectangle 9">
            <a:extLst>
              <a:ext uri="{FF2B5EF4-FFF2-40B4-BE49-F238E27FC236}">
                <a16:creationId xmlns:a16="http://schemas.microsoft.com/office/drawing/2014/main" id="{9B31FD33-6F09-4613-A451-2CEE9CF79BA9}"/>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363912852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73F71F56-4CDE-4D64-AE6A-9577E8CE8393}"/>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5F2805DF-16FA-4E57-B26D-A9B3FE4634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73527E87-6E1E-4661-B45B-60BE7DC843CD}"/>
              </a:ext>
            </a:extLst>
          </p:cNvPr>
          <p:cNvSpPr>
            <a:spLocks noGrp="1"/>
          </p:cNvSpPr>
          <p:nvPr>
            <p:ph type="sldNum" sz="quarter" idx="10"/>
          </p:nvPr>
        </p:nvSpPr>
        <p:spPr/>
        <p:txBody>
          <a:bodyPr/>
          <a:lstStyle/>
          <a:p>
            <a:fld id="{9DF8707D-53D6-4CE2-B355-211C656923A4}"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a:extLst>
              <a:ext uri="{FF2B5EF4-FFF2-40B4-BE49-F238E27FC236}">
                <a16:creationId xmlns:a16="http://schemas.microsoft.com/office/drawing/2014/main" id="{C17604BF-AD35-4D88-BA8D-7378EC57E0F1}"/>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7872AD28-B8C4-423F-AE38-DE01E37D304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6C1EE1B-FF37-4C46-AD14-2B5CD447EF61}"/>
              </a:ext>
            </a:extLst>
          </p:cNvPr>
          <p:cNvSpPr>
            <a:spLocks noGrp="1"/>
          </p:cNvSpPr>
          <p:nvPr>
            <p:ph type="sldNum" sz="quarter" idx="10"/>
          </p:nvPr>
        </p:nvSpPr>
        <p:spPr/>
        <p:txBody>
          <a:bodyPr/>
          <a:lstStyle/>
          <a:p>
            <a:fld id="{9DF8707D-53D6-4CE2-B355-211C656923A4}"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a:extLst>
              <a:ext uri="{FF2B5EF4-FFF2-40B4-BE49-F238E27FC236}">
                <a16:creationId xmlns:a16="http://schemas.microsoft.com/office/drawing/2014/main" id="{1F5D793F-B8C1-4C18-A73A-8059FD9CCCD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3EE9417B-B150-486A-A31E-FC9419269D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a:t>
            </a:r>
            <a:r>
              <a:rPr lang="en-GB" altLang="en-US" dirty="0">
                <a:latin typeface="Arial" panose="020B0604020202020204" pitchFamily="34" charset="0"/>
                <a:cs typeface="Arial" panose="020B0604020202020204" pitchFamily="34" charset="0"/>
              </a:rPr>
              <a:t>© </a:t>
            </a:r>
            <a:r>
              <a:rPr lang="en-GB" altLang="en-US" dirty="0" err="1">
                <a:latin typeface="Arial" panose="020B0604020202020204" pitchFamily="34" charset="0"/>
              </a:rPr>
              <a:t>Jelle</a:t>
            </a:r>
            <a:r>
              <a:rPr lang="en-GB" altLang="en-US" dirty="0">
                <a:latin typeface="Arial" panose="020B0604020202020204" pitchFamily="34" charset="0"/>
              </a:rPr>
              <a:t> </a:t>
            </a:r>
            <a:r>
              <a:rPr lang="en-GB" altLang="en-US" dirty="0" err="1">
                <a:latin typeface="Arial" panose="020B0604020202020204" pitchFamily="34" charset="0"/>
              </a:rPr>
              <a:t>Weidema</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DE64F44-9EE1-4FD4-8754-75237C8AD50C}"/>
              </a:ext>
            </a:extLst>
          </p:cNvPr>
          <p:cNvSpPr>
            <a:spLocks noGrp="1"/>
          </p:cNvSpPr>
          <p:nvPr>
            <p:ph type="sldNum" sz="quarter" idx="10"/>
          </p:nvPr>
        </p:nvSpPr>
        <p:spPr/>
        <p:txBody>
          <a:bodyPr/>
          <a:lstStyle/>
          <a:p>
            <a:fld id="{9DF8707D-53D6-4CE2-B355-211C656923A4}"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a:extLst>
              <a:ext uri="{FF2B5EF4-FFF2-40B4-BE49-F238E27FC236}">
                <a16:creationId xmlns:a16="http://schemas.microsoft.com/office/drawing/2014/main" id="{237DAE03-11D8-46AE-B868-DC0A83BDBE5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D88FD103-5A68-4C1D-8A67-FC7FCF75000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Question 2 aims to get students to think laterally and work out that acceleration due to gravity (10 m/s</a:t>
            </a:r>
            <a:r>
              <a:rPr lang="en-GB" altLang="en-US" baseline="30000" dirty="0">
                <a:latin typeface="Arial" panose="020B0604020202020204" pitchFamily="34" charset="0"/>
              </a:rPr>
              <a:t>2</a:t>
            </a:r>
            <a:r>
              <a:rPr lang="en-GB" altLang="en-US" dirty="0">
                <a:latin typeface="Arial" panose="020B0604020202020204" pitchFamily="34" charset="0"/>
              </a:rPr>
              <a:t>) is needed to complete the calculation. For more information about acceleration due to gravity, please refer to the </a:t>
            </a:r>
            <a:r>
              <a:rPr lang="en-GB" altLang="en-US" b="0" i="1" dirty="0">
                <a:latin typeface="Arial" panose="020B0604020202020204" pitchFamily="34" charset="0"/>
              </a:rPr>
              <a:t>Acceleration</a:t>
            </a:r>
            <a:r>
              <a:rPr lang="en-GB" altLang="en-US" dirty="0">
                <a:latin typeface="Arial" panose="020B0604020202020204" pitchFamily="34" charset="0"/>
              </a:rPr>
              <a:t> and </a:t>
            </a:r>
            <a:r>
              <a:rPr lang="en-GB" altLang="en-US" b="0" i="1" dirty="0">
                <a:latin typeface="Arial" panose="020B0604020202020204" pitchFamily="34" charset="0"/>
              </a:rPr>
              <a:t>Gravity</a:t>
            </a:r>
            <a:r>
              <a:rPr lang="en-GB" altLang="en-US" i="1" dirty="0">
                <a:latin typeface="Arial" panose="020B0604020202020204" pitchFamily="34" charset="0"/>
              </a:rPr>
              <a:t> </a:t>
            </a:r>
            <a:r>
              <a:rPr lang="en-GB" altLang="en-US" dirty="0">
                <a:latin typeface="Arial" panose="020B0604020202020204" pitchFamily="34" charset="0"/>
              </a:rPr>
              <a:t>presentations.</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altLang="en-US" dirty="0">
                <a:latin typeface="Arial" panose="020B0604020202020204" pitchFamily="34" charset="0"/>
              </a:rPr>
              <a:t>This slide is accompanied by the worksheet </a:t>
            </a:r>
            <a:r>
              <a:rPr lang="en-GB" altLang="en-US" i="1" dirty="0">
                <a:latin typeface="Arial" panose="020B0604020202020204" pitchFamily="34" charset="0"/>
              </a:rPr>
              <a:t>Newton’s Second Law of Motion</a:t>
            </a:r>
            <a:r>
              <a:rPr lang="en-GB" altLang="en-US" dirty="0">
                <a:latin typeface="Arial" panose="020B0604020202020204" pitchFamily="34" charset="0"/>
              </a:rPr>
              <a:t>.</a:t>
            </a:r>
          </a:p>
          <a:p>
            <a:pPr marL="0" marR="0" lvl="0" indent="0" algn="l" defTabSz="914400" rtl="0" eaLnBrk="0" fontAlgn="base" latinLnBrk="0" hangingPunct="0">
              <a:spcAft>
                <a:spcPct val="0"/>
              </a:spcAft>
              <a:buClrTx/>
              <a:buSzTx/>
              <a:buFontTx/>
              <a:buNone/>
              <a:tabLst/>
              <a:defRPr/>
            </a:pPr>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p:txBody>
      </p:sp>
      <p:sp>
        <p:nvSpPr>
          <p:cNvPr id="2" name="Slide Number Placeholder 1">
            <a:extLst>
              <a:ext uri="{FF2B5EF4-FFF2-40B4-BE49-F238E27FC236}">
                <a16:creationId xmlns:a16="http://schemas.microsoft.com/office/drawing/2014/main" id="{604BD61C-C290-46B6-AB73-821C48C82D1E}"/>
              </a:ext>
            </a:extLst>
          </p:cNvPr>
          <p:cNvSpPr>
            <a:spLocks noGrp="1"/>
          </p:cNvSpPr>
          <p:nvPr>
            <p:ph type="sldNum" sz="quarter" idx="10"/>
          </p:nvPr>
        </p:nvSpPr>
        <p:spPr/>
        <p:txBody>
          <a:bodyPr/>
          <a:lstStyle/>
          <a:p>
            <a:fld id="{9DF8707D-53D6-4CE2-B355-211C656923A4}" type="slidenum">
              <a:rPr lang="en-US" altLang="en-US" smtClean="0"/>
              <a:pPr/>
              <a:t>12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E7210B1F-849D-46FE-A989-81CB2E6F8EC1}"/>
              </a:ext>
            </a:extLst>
          </p:cNvPr>
          <p:cNvSpPr>
            <a:spLocks noGrp="1"/>
          </p:cNvSpPr>
          <p:nvPr>
            <p:ph type="sldNum" sz="quarter" idx="10"/>
          </p:nvPr>
        </p:nvSpPr>
        <p:spPr/>
        <p:txBody>
          <a:bodyPr/>
          <a:lstStyle/>
          <a:p>
            <a:fld id="{9DF8707D-53D6-4CE2-B355-211C656923A4}" type="slidenum">
              <a:rPr lang="en-US" altLang="en-US" smtClean="0"/>
              <a:pPr/>
              <a:t>2</a:t>
            </a:fld>
            <a:endParaRPr lang="en-US" altLang="en-US"/>
          </a:p>
        </p:txBody>
      </p:sp>
    </p:spTree>
    <p:extLst>
      <p:ext uri="{BB962C8B-B14F-4D97-AF65-F5344CB8AC3E}">
        <p14:creationId xmlns:p14="http://schemas.microsoft.com/office/powerpoint/2010/main" val="194029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4D867EDD-DFEE-48AD-812E-4853FA3735E0}"/>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9A4B07A-D12D-4C31-9BFA-524C98C751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Newton’s first law of motion and acceleration, please refer to the </a:t>
            </a:r>
            <a:r>
              <a:rPr lang="en-GB" altLang="en-US" i="1" dirty="0">
                <a:latin typeface="Arial" panose="020B0604020202020204" pitchFamily="34" charset="0"/>
              </a:rPr>
              <a:t>Newton’s First Law of Motion</a:t>
            </a:r>
            <a:r>
              <a:rPr lang="en-GB" altLang="en-US" dirty="0">
                <a:latin typeface="Arial" panose="020B0604020202020204" pitchFamily="34" charset="0"/>
              </a:rPr>
              <a:t> and </a:t>
            </a:r>
            <a:r>
              <a:rPr lang="en-GB" altLang="en-US" b="0" i="1" dirty="0">
                <a:latin typeface="Arial" panose="020B0604020202020204" pitchFamily="34" charset="0"/>
              </a:rPr>
              <a:t>Acceleration</a:t>
            </a:r>
            <a:r>
              <a:rPr lang="en-GB" altLang="en-US" i="1" dirty="0">
                <a:latin typeface="Arial" panose="020B0604020202020204" pitchFamily="34" charset="0"/>
              </a:rPr>
              <a:t> </a:t>
            </a:r>
            <a:r>
              <a:rPr lang="en-GB" altLang="en-US" dirty="0">
                <a:latin typeface="Arial" panose="020B0604020202020204" pitchFamily="34" charset="0"/>
              </a:rPr>
              <a:t>presentations respectively.</a:t>
            </a:r>
          </a:p>
        </p:txBody>
      </p:sp>
      <p:sp>
        <p:nvSpPr>
          <p:cNvPr id="2" name="Slide Number Placeholder 1">
            <a:extLst>
              <a:ext uri="{FF2B5EF4-FFF2-40B4-BE49-F238E27FC236}">
                <a16:creationId xmlns:a16="http://schemas.microsoft.com/office/drawing/2014/main" id="{53085459-D443-4FB6-8262-B30B2232CDB8}"/>
              </a:ext>
            </a:extLst>
          </p:cNvPr>
          <p:cNvSpPr>
            <a:spLocks noGrp="1"/>
          </p:cNvSpPr>
          <p:nvPr>
            <p:ph type="sldNum" sz="quarter" idx="10"/>
          </p:nvPr>
        </p:nvSpPr>
        <p:spPr/>
        <p:txBody>
          <a:bodyPr/>
          <a:lstStyle/>
          <a:p>
            <a:fld id="{9DF8707D-53D6-4CE2-B355-211C656923A4}"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a:extLst>
              <a:ext uri="{FF2B5EF4-FFF2-40B4-BE49-F238E27FC236}">
                <a16:creationId xmlns:a16="http://schemas.microsoft.com/office/drawing/2014/main" id="{9986ED3E-9E37-4739-AB27-A45C741CB81A}"/>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2E8ABBEA-30C6-45FB-8C6D-C839CADF21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to determine relationships, including quantitative relationships, between independent and dependent variables.</a:t>
            </a:r>
            <a:endParaRPr lang="en-GB" dirty="0">
              <a:effectLst/>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dirty="0">
              <a:effectLst/>
            </a:endParaRPr>
          </a:p>
        </p:txBody>
      </p:sp>
      <p:sp>
        <p:nvSpPr>
          <p:cNvPr id="2" name="Slide Number Placeholder 1">
            <a:extLst>
              <a:ext uri="{FF2B5EF4-FFF2-40B4-BE49-F238E27FC236}">
                <a16:creationId xmlns:a16="http://schemas.microsoft.com/office/drawing/2014/main" id="{E6C58609-FE88-43A8-BCD7-696B7100A088}"/>
              </a:ext>
            </a:extLst>
          </p:cNvPr>
          <p:cNvSpPr>
            <a:spLocks noGrp="1"/>
          </p:cNvSpPr>
          <p:nvPr>
            <p:ph type="sldNum" sz="quarter" idx="10"/>
          </p:nvPr>
        </p:nvSpPr>
        <p:spPr/>
        <p:txBody>
          <a:bodyPr/>
          <a:lstStyle/>
          <a:p>
            <a:fld id="{9DF8707D-53D6-4CE2-B355-211C656923A4}"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a:extLst>
              <a:ext uri="{FF2B5EF4-FFF2-40B4-BE49-F238E27FC236}">
                <a16:creationId xmlns:a16="http://schemas.microsoft.com/office/drawing/2014/main" id="{AD4482D7-7E7A-4305-8743-532CECD618ED}"/>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C5709AD-A13A-44C5-91BA-F24244BC35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marL="0" marR="0" lvl="0" indent="0" algn="l" defTabSz="914400" rtl="0" eaLnBrk="0" fontAlgn="base" latinLnBrk="0" hangingPunct="0">
              <a:lnSpc>
                <a:spcPct val="11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to determine relationships, including quantitative relationships, between independent and dependent variables.</a:t>
            </a:r>
            <a:endParaRPr lang="en-GB" dirty="0">
              <a:effectLst/>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data using tools, technologies, and/or models (e.g., computational, mathematical) in order to make valid and reliable scientific claims or determine an optimal design solution.</a:t>
            </a:r>
            <a:endParaRPr lang="en-GB" dirty="0">
              <a:effectLst/>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err="1">
                <a:solidFill>
                  <a:schemeClr val="tx1"/>
                </a:solidFill>
                <a:effectLst/>
                <a:latin typeface="Arial" charset="0"/>
                <a:ea typeface="+mn-ea"/>
                <a:cs typeface="+mn-cs"/>
              </a:rPr>
              <a:t>Analyzing</a:t>
            </a:r>
            <a:r>
              <a:rPr lang="en-GB" sz="1200" b="1" kern="1200" dirty="0">
                <a:solidFill>
                  <a:schemeClr val="tx1"/>
                </a:solidFill>
                <a:effectLst/>
                <a:latin typeface="Arial" charset="0"/>
                <a:ea typeface="+mn-ea"/>
                <a:cs typeface="+mn-cs"/>
              </a:rPr>
              <a:t> and Interpreting Data:</a:t>
            </a:r>
            <a:r>
              <a:rPr lang="en-GB" sz="1200" kern="1200" dirty="0">
                <a:solidFill>
                  <a:schemeClr val="tx1"/>
                </a:solidFill>
                <a:effectLst/>
                <a:latin typeface="Arial" charset="0"/>
                <a:ea typeface="+mn-ea"/>
                <a:cs typeface="+mn-cs"/>
              </a:rPr>
              <a:t> Apply concepts of statistics and probability (including determining function fits to data, slope, intercept, and correlation coefficient for linear fits) to scientific and engineering questions and problems, using digital tools when feasible.</a:t>
            </a:r>
            <a:endParaRPr lang="en-GB" dirty="0">
              <a:effectLst/>
            </a:endParaRPr>
          </a:p>
          <a:p>
            <a:pPr marL="171450" marR="0" lvl="0" indent="-171450" algn="l" defTabSz="914400" rtl="0" eaLnBrk="0" fontAlgn="base" latinLnBrk="0" hangingPunct="0">
              <a:lnSpc>
                <a:spcPct val="11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dirty="0">
              <a:effectLst/>
            </a:endParaRPr>
          </a:p>
        </p:txBody>
      </p:sp>
      <p:sp>
        <p:nvSpPr>
          <p:cNvPr id="2" name="Slide Number Placeholder 1">
            <a:extLst>
              <a:ext uri="{FF2B5EF4-FFF2-40B4-BE49-F238E27FC236}">
                <a16:creationId xmlns:a16="http://schemas.microsoft.com/office/drawing/2014/main" id="{53EFB7E0-FA91-4E40-A461-9AA1E4E97F3C}"/>
              </a:ext>
            </a:extLst>
          </p:cNvPr>
          <p:cNvSpPr>
            <a:spLocks noGrp="1"/>
          </p:cNvSpPr>
          <p:nvPr>
            <p:ph type="sldNum" sz="quarter" idx="10"/>
          </p:nvPr>
        </p:nvSpPr>
        <p:spPr/>
        <p:txBody>
          <a:bodyPr/>
          <a:lstStyle/>
          <a:p>
            <a:fld id="{9DF8707D-53D6-4CE2-B355-211C656923A4}"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a:extLst>
              <a:ext uri="{FF2B5EF4-FFF2-40B4-BE49-F238E27FC236}">
                <a16:creationId xmlns:a16="http://schemas.microsoft.com/office/drawing/2014/main" id="{4D867EDD-DFEE-48AD-812E-4853FA3735E0}"/>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9A4B07A-D12D-4C31-9BFA-524C98C751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revise, and/or use a model based on evidence to illustrate and/or predict the relationships between systems or between components of a system.</a:t>
            </a:r>
            <a:endParaRPr lang="en-GB" dirty="0">
              <a:effectLst/>
            </a:endParaRPr>
          </a:p>
        </p:txBody>
      </p:sp>
      <p:sp>
        <p:nvSpPr>
          <p:cNvPr id="2" name="Slide Number Placeholder 1">
            <a:extLst>
              <a:ext uri="{FF2B5EF4-FFF2-40B4-BE49-F238E27FC236}">
                <a16:creationId xmlns:a16="http://schemas.microsoft.com/office/drawing/2014/main" id="{848165C1-8D91-4E82-92EF-38F1953C78A2}"/>
              </a:ext>
            </a:extLst>
          </p:cNvPr>
          <p:cNvSpPr>
            <a:spLocks noGrp="1"/>
          </p:cNvSpPr>
          <p:nvPr>
            <p:ph type="sldNum" sz="quarter" idx="10"/>
          </p:nvPr>
        </p:nvSpPr>
        <p:spPr/>
        <p:txBody>
          <a:bodyPr/>
          <a:lstStyle/>
          <a:p>
            <a:fld id="{9DF8707D-53D6-4CE2-B355-211C656923A4}" type="slidenum">
              <a:rPr lang="en-US" altLang="en-US" smtClean="0"/>
              <a:pPr/>
              <a:t>6</a:t>
            </a:fld>
            <a:endParaRPr lang="en-US" altLang="en-US"/>
          </a:p>
        </p:txBody>
      </p:sp>
    </p:spTree>
    <p:extLst>
      <p:ext uri="{BB962C8B-B14F-4D97-AF65-F5344CB8AC3E}">
        <p14:creationId xmlns:p14="http://schemas.microsoft.com/office/powerpoint/2010/main" val="1348627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a:extLst>
              <a:ext uri="{FF2B5EF4-FFF2-40B4-BE49-F238E27FC236}">
                <a16:creationId xmlns:a16="http://schemas.microsoft.com/office/drawing/2014/main" id="{5F90FB2B-FBDD-4E70-9E1F-0B6878579F4E}"/>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9551FDA5-CBC8-4BD3-AE0C-7242653735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Develop and/or use a model (including mathematical and computational) to generate data to support explanations, predict phenomena, </a:t>
            </a:r>
            <a:r>
              <a:rPr lang="en-GB" sz="1200" kern="1200" dirty="0" err="1">
                <a:solidFill>
                  <a:schemeClr val="tx1"/>
                </a:solidFill>
                <a:effectLst/>
                <a:latin typeface="Arial" charset="0"/>
                <a:ea typeface="+mn-ea"/>
                <a:cs typeface="+mn-cs"/>
              </a:rPr>
              <a:t>analyze</a:t>
            </a:r>
            <a:r>
              <a:rPr lang="en-GB" sz="1200" kern="1200" dirty="0">
                <a:solidFill>
                  <a:schemeClr val="tx1"/>
                </a:solidFill>
                <a:effectLst/>
                <a:latin typeface="Arial" charset="0"/>
                <a:ea typeface="+mn-ea"/>
                <a:cs typeface="+mn-cs"/>
              </a:rPr>
              <a:t> systems, and/or solve problems.</a:t>
            </a:r>
            <a:endParaRPr lang="en-GB" dirty="0">
              <a:effectLst/>
            </a:endParaRPr>
          </a:p>
        </p:txBody>
      </p:sp>
      <p:sp>
        <p:nvSpPr>
          <p:cNvPr id="2" name="Slide Number Placeholder 1">
            <a:extLst>
              <a:ext uri="{FF2B5EF4-FFF2-40B4-BE49-F238E27FC236}">
                <a16:creationId xmlns:a16="http://schemas.microsoft.com/office/drawing/2014/main" id="{460128DB-97E6-4DE6-A450-B4D2DB786930}"/>
              </a:ext>
            </a:extLst>
          </p:cNvPr>
          <p:cNvSpPr>
            <a:spLocks noGrp="1"/>
          </p:cNvSpPr>
          <p:nvPr>
            <p:ph type="sldNum" sz="quarter" idx="10"/>
          </p:nvPr>
        </p:nvSpPr>
        <p:spPr/>
        <p:txBody>
          <a:bodyPr/>
          <a:lstStyle/>
          <a:p>
            <a:fld id="{9DF8707D-53D6-4CE2-B355-211C656923A4}"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994B17F7-E5C7-4C5D-B5C5-11C8BD270989}"/>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207A222D-5922-4FD2-9F6A-BAE925569A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66D3AC3-2CFF-43EA-8203-802B7E43D02A}"/>
              </a:ext>
            </a:extLst>
          </p:cNvPr>
          <p:cNvSpPr>
            <a:spLocks noGrp="1"/>
          </p:cNvSpPr>
          <p:nvPr>
            <p:ph type="sldNum" sz="quarter" idx="10"/>
          </p:nvPr>
        </p:nvSpPr>
        <p:spPr/>
        <p:txBody>
          <a:bodyPr/>
          <a:lstStyle/>
          <a:p>
            <a:fld id="{9DF8707D-53D6-4CE2-B355-211C656923A4}"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a:extLst>
              <a:ext uri="{FF2B5EF4-FFF2-40B4-BE49-F238E27FC236}">
                <a16:creationId xmlns:a16="http://schemas.microsoft.com/office/drawing/2014/main" id="{5735D7E6-9605-4496-8C3B-1BDF0B91B31D}"/>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174FD97D-587F-4FF1-8A28-D9D064000E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dirty="0">
              <a:effectLst/>
            </a:endParaRP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a:t>
            </a:r>
            <a:r>
              <a:rPr lang="en-GB" altLang="en-US" dirty="0">
                <a:latin typeface="Arial" panose="020B0604020202020204" pitchFamily="34" charset="0"/>
                <a:cs typeface="Arial" panose="020B0604020202020204" pitchFamily="34" charset="0"/>
              </a:rPr>
              <a:t>© </a:t>
            </a:r>
            <a:r>
              <a:rPr lang="en-GB" altLang="en-US" dirty="0">
                <a:latin typeface="Arial" panose="020B0604020202020204" pitchFamily="34" charset="0"/>
              </a:rPr>
              <a:t>Piotr </a:t>
            </a:r>
            <a:r>
              <a:rPr lang="en-GB" altLang="en-US" dirty="0" err="1">
                <a:latin typeface="Arial" panose="020B0604020202020204" pitchFamily="34" charset="0"/>
              </a:rPr>
              <a:t>Gilko</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381BD57C-5758-4D2E-9878-1E23495AA984}"/>
              </a:ext>
            </a:extLst>
          </p:cNvPr>
          <p:cNvSpPr>
            <a:spLocks noGrp="1"/>
          </p:cNvSpPr>
          <p:nvPr>
            <p:ph type="sldNum" sz="quarter" idx="10"/>
          </p:nvPr>
        </p:nvSpPr>
        <p:spPr/>
        <p:txBody>
          <a:bodyPr/>
          <a:lstStyle/>
          <a:p>
            <a:fld id="{9DF8707D-53D6-4CE2-B355-211C656923A4}"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717421" y="1187865"/>
            <a:ext cx="3990886" cy="3085032"/>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410096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9083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67666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5011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8376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1411645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942604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36713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70148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22458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1250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
    </p:custDataLst>
    <p:extLst>
      <p:ext uri="{BB962C8B-B14F-4D97-AF65-F5344CB8AC3E}">
        <p14:creationId xmlns:p14="http://schemas.microsoft.com/office/powerpoint/2010/main" val="30604808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5011046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6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2472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81844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2586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8141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40182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2356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68660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179171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609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566363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5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38461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437448480"/>
      </p:ext>
    </p:extLst>
  </p:cSld>
  <p:clrMap bg1="lt1" tx1="dk1" bg2="lt2" tx2="dk2" accent1="accent1" accent2="accent2" accent3="accent3" accent4="accent4" accent5="accent5" accent6="accent6" hlink="hlink" folHlink="folHlink"/>
  <p:sldLayoutIdLst>
    <p:sldLayoutId id="2147485288" r:id="rId1"/>
    <p:sldLayoutId id="2147485289" r:id="rId2"/>
    <p:sldLayoutId id="2147485290" r:id="rId3"/>
    <p:sldLayoutId id="2147485291" r:id="rId4"/>
    <p:sldLayoutId id="2147485292" r:id="rId5"/>
    <p:sldLayoutId id="2147485293" r:id="rId6"/>
    <p:sldLayoutId id="2147485294" r:id="rId7"/>
    <p:sldLayoutId id="2147485295" r:id="rId8"/>
    <p:sldLayoutId id="2147485296" r:id="rId9"/>
    <p:sldLayoutId id="2147485297" r:id="rId10"/>
    <p:sldLayoutId id="2147485298" r:id="rId11"/>
    <p:sldLayoutId id="2147485299" r:id="rId12"/>
    <p:sldLayoutId id="2147485300" r:id="rId13"/>
    <p:sldLayoutId id="214748530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12</a:t>
            </a:r>
          </a:p>
        </p:txBody>
      </p:sp>
    </p:spTree>
    <p:custDataLst>
      <p:tags r:id="rId14"/>
    </p:custDataLst>
    <p:extLst>
      <p:ext uri="{BB962C8B-B14F-4D97-AF65-F5344CB8AC3E}">
        <p14:creationId xmlns:p14="http://schemas.microsoft.com/office/powerpoint/2010/main" val="4065275666"/>
      </p:ext>
    </p:extLst>
  </p:cSld>
  <p:clrMap bg1="lt1" tx1="dk1" bg2="lt2" tx2="dk2" accent1="accent1" accent2="accent2" accent3="accent3" accent4="accent4" accent5="accent5" accent6="accent6" hlink="hlink" folHlink="folHlink"/>
  <p:sldLayoutIdLst>
    <p:sldLayoutId id="2147485303" r:id="rId1"/>
    <p:sldLayoutId id="2147485304" r:id="rId2"/>
    <p:sldLayoutId id="2147485305" r:id="rId3"/>
    <p:sldLayoutId id="2147485306" r:id="rId4"/>
    <p:sldLayoutId id="2147485307" r:id="rId5"/>
    <p:sldLayoutId id="2147485308" r:id="rId6"/>
    <p:sldLayoutId id="2147485309" r:id="rId7"/>
    <p:sldLayoutId id="2147485310" r:id="rId8"/>
    <p:sldLayoutId id="2147485311" r:id="rId9"/>
    <p:sldLayoutId id="2147485312" r:id="rId10"/>
    <p:sldLayoutId id="2147485313" r:id="rId11"/>
    <p:sldLayoutId id="214748531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control" Target="../activeX/activeX3.xml"/><Relationship Id="rId7" Type="http://schemas.openxmlformats.org/officeDocument/2006/relationships/image" Target="../media/image8.png"/><Relationship Id="rId2" Type="http://schemas.openxmlformats.org/officeDocument/2006/relationships/tags" Target="../tags/tag17.xml"/><Relationship Id="rId1" Type="http://schemas.openxmlformats.org/officeDocument/2006/relationships/vmlDrawing" Target="../drawings/vmlDrawing3.vml"/><Relationship Id="rId6" Type="http://schemas.openxmlformats.org/officeDocument/2006/relationships/image" Target="../media/image11.png"/><Relationship Id="rId11" Type="http://schemas.openxmlformats.org/officeDocument/2006/relationships/image" Target="../media/image10.wmf"/><Relationship Id="rId5" Type="http://schemas.openxmlformats.org/officeDocument/2006/relationships/notesSlide" Target="../notesSlides/notesSlide12.xml"/><Relationship Id="rId10" Type="http://schemas.openxmlformats.org/officeDocument/2006/relationships/image" Target="../media/image14.jpg"/><Relationship Id="rId4" Type="http://schemas.openxmlformats.org/officeDocument/2006/relationships/slideLayout" Target="../slideLayouts/slideLayout20.xml"/><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1.xml"/><Relationship Id="rId7" Type="http://schemas.openxmlformats.org/officeDocument/2006/relationships/image" Target="../media/image11.png"/><Relationship Id="rId2" Type="http://schemas.openxmlformats.org/officeDocument/2006/relationships/tags" Target="../tags/tag14.xml"/><Relationship Id="rId1" Type="http://schemas.openxmlformats.org/officeDocument/2006/relationships/vmlDrawing" Target="../drawings/vmlDrawing1.vml"/><Relationship Id="rId6" Type="http://schemas.openxmlformats.org/officeDocument/2006/relationships/image" Target="../media/image6.png"/><Relationship Id="rId11" Type="http://schemas.openxmlformats.org/officeDocument/2006/relationships/image" Target="../media/image10.wmf"/><Relationship Id="rId5" Type="http://schemas.openxmlformats.org/officeDocument/2006/relationships/notesSlide" Target="../notesSlides/notesSlide4.xml"/><Relationship Id="rId10" Type="http://schemas.openxmlformats.org/officeDocument/2006/relationships/image" Target="../media/image14.jpg"/><Relationship Id="rId4" Type="http://schemas.openxmlformats.org/officeDocument/2006/relationships/slideLayout" Target="../slideLayouts/slideLayout7.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ontrol" Target="../activeX/activeX2.xml"/><Relationship Id="rId7" Type="http://schemas.openxmlformats.org/officeDocument/2006/relationships/image" Target="../media/image11.png"/><Relationship Id="rId2" Type="http://schemas.openxmlformats.org/officeDocument/2006/relationships/tags" Target="../tags/tag15.xml"/><Relationship Id="rId1" Type="http://schemas.openxmlformats.org/officeDocument/2006/relationships/vmlDrawing" Target="../drawings/vmlDrawing2.vml"/><Relationship Id="rId6" Type="http://schemas.openxmlformats.org/officeDocument/2006/relationships/image" Target="../media/image6.png"/><Relationship Id="rId11" Type="http://schemas.openxmlformats.org/officeDocument/2006/relationships/image" Target="../media/image10.wmf"/><Relationship Id="rId5" Type="http://schemas.openxmlformats.org/officeDocument/2006/relationships/notesSlide" Target="../notesSlides/notesSlide5.xml"/><Relationship Id="rId10" Type="http://schemas.openxmlformats.org/officeDocument/2006/relationships/image" Target="../media/image14.jpg"/><Relationship Id="rId4" Type="http://schemas.openxmlformats.org/officeDocument/2006/relationships/slideLayout" Target="../slideLayouts/slideLayout7.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FD192E2C-9514-4C52-B0DE-AD3FF1EA8DC1}"/>
              </a:ext>
            </a:extLst>
          </p:cNvPr>
          <p:cNvSpPr>
            <a:spLocks noGrp="1"/>
          </p:cNvSpPr>
          <p:nvPr>
            <p:ph type="title"/>
          </p:nvPr>
        </p:nvSpPr>
        <p:spPr>
          <a:xfrm>
            <a:off x="3222702" y="1187865"/>
            <a:ext cx="4973443" cy="3085032"/>
          </a:xfrm>
        </p:spPr>
        <p:txBody>
          <a:bodyPr/>
          <a:lstStyle/>
          <a:p>
            <a:r>
              <a:rPr lang="en-GB" altLang="en-US" dirty="0"/>
              <a:t>Newton’s </a:t>
            </a:r>
            <a:br>
              <a:rPr lang="en-GB" altLang="en-US" dirty="0"/>
            </a:br>
            <a:r>
              <a:rPr lang="en-GB" altLang="en-US" dirty="0"/>
              <a:t>Second Law </a:t>
            </a:r>
            <a:br>
              <a:rPr lang="en-GB" altLang="en-US" dirty="0"/>
            </a:br>
            <a:r>
              <a:rPr lang="en-GB" altLang="en-US" dirty="0"/>
              <a:t>of Motion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9F19DBA-4849-461B-BD4A-D636CB8648BE}"/>
              </a:ext>
            </a:extLst>
          </p:cNvPr>
          <p:cNvSpPr>
            <a:spLocks noGrp="1" noChangeArrowheads="1"/>
          </p:cNvSpPr>
          <p:nvPr>
            <p:ph type="title"/>
          </p:nvPr>
        </p:nvSpPr>
        <p:spPr/>
        <p:txBody>
          <a:bodyPr/>
          <a:lstStyle/>
          <a:p>
            <a:r>
              <a:rPr lang="en-GB" altLang="en-US"/>
              <a:t>Using a formula triangle</a:t>
            </a:r>
          </a:p>
        </p:txBody>
      </p:sp>
      <p:sp>
        <p:nvSpPr>
          <p:cNvPr id="27651" name="Text Box 3">
            <a:extLst>
              <a:ext uri="{FF2B5EF4-FFF2-40B4-BE49-F238E27FC236}">
                <a16:creationId xmlns:a16="http://schemas.microsoft.com/office/drawing/2014/main" id="{39AEEFFC-6690-4616-BD3E-ADF3837169DF}"/>
              </a:ext>
            </a:extLst>
          </p:cNvPr>
          <p:cNvSpPr txBox="1">
            <a:spLocks noChangeArrowheads="1"/>
          </p:cNvSpPr>
          <p:nvPr/>
        </p:nvSpPr>
        <p:spPr bwMode="auto">
          <a:xfrm>
            <a:off x="354013" y="773113"/>
            <a:ext cx="81899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A formula triangle helps you to rearrange a formula. </a:t>
            </a:r>
            <a:br>
              <a:rPr lang="en-GB" altLang="en-US">
                <a:solidFill>
                  <a:srgbClr val="010066"/>
                </a:solidFill>
              </a:rPr>
            </a:br>
            <a:r>
              <a:rPr lang="en-GB" altLang="en-US">
                <a:solidFill>
                  <a:srgbClr val="010066"/>
                </a:solidFill>
              </a:rPr>
              <a:t>The formula triangle for</a:t>
            </a:r>
            <a:r>
              <a:rPr lang="en-GB" altLang="en-US">
                <a:solidFill>
                  <a:srgbClr val="286DA6"/>
                </a:solidFill>
              </a:rPr>
              <a:t> </a:t>
            </a:r>
            <a:r>
              <a:rPr lang="en-GB" altLang="en-US" b="1">
                <a:solidFill>
                  <a:srgbClr val="286DA6"/>
                </a:solidFill>
              </a:rPr>
              <a:t>force (F)</a:t>
            </a:r>
            <a:r>
              <a:rPr lang="en-GB" altLang="en-US">
                <a:solidFill>
                  <a:srgbClr val="010066"/>
                </a:solidFill>
              </a:rPr>
              <a:t>, </a:t>
            </a:r>
            <a:r>
              <a:rPr lang="en-GB" altLang="en-US" b="1">
                <a:solidFill>
                  <a:srgbClr val="286DA6"/>
                </a:solidFill>
              </a:rPr>
              <a:t>mass (m)</a:t>
            </a:r>
            <a:r>
              <a:rPr lang="en-GB" altLang="en-US">
                <a:solidFill>
                  <a:srgbClr val="010066"/>
                </a:solidFill>
              </a:rPr>
              <a:t> and </a:t>
            </a:r>
            <a:r>
              <a:rPr lang="en-GB" altLang="en-US" b="1">
                <a:solidFill>
                  <a:srgbClr val="286DA6"/>
                </a:solidFill>
              </a:rPr>
              <a:t>acceleration (a)</a:t>
            </a:r>
            <a:r>
              <a:rPr lang="en-GB" altLang="en-US">
                <a:solidFill>
                  <a:srgbClr val="010066"/>
                </a:solidFill>
              </a:rPr>
              <a:t> is shown below. </a:t>
            </a:r>
          </a:p>
        </p:txBody>
      </p:sp>
      <p:pic>
        <p:nvPicPr>
          <p:cNvPr id="27652" name="Picture 5" descr="formula_triangle_afm">
            <a:extLst>
              <a:ext uri="{FF2B5EF4-FFF2-40B4-BE49-F238E27FC236}">
                <a16:creationId xmlns:a16="http://schemas.microsoft.com/office/drawing/2014/main" id="{DE923117-8B66-43FD-9C85-37699D5486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2905125"/>
            <a:ext cx="330676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6">
            <a:extLst>
              <a:ext uri="{FF2B5EF4-FFF2-40B4-BE49-F238E27FC236}">
                <a16:creationId xmlns:a16="http://schemas.microsoft.com/office/drawing/2014/main" id="{CE6BC691-5AE9-4243-8F85-D31FF348299E}"/>
              </a:ext>
            </a:extLst>
          </p:cNvPr>
          <p:cNvSpPr txBox="1">
            <a:spLocks noChangeArrowheads="1"/>
          </p:cNvSpPr>
          <p:nvPr/>
        </p:nvSpPr>
        <p:spPr bwMode="auto">
          <a:xfrm>
            <a:off x="5035550" y="3821113"/>
            <a:ext cx="48418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6000" b="1">
                <a:solidFill>
                  <a:srgbClr val="286DA6"/>
                </a:solidFill>
                <a:sym typeface="Symbol" panose="05050102010706020507" pitchFamily="18" charset="2"/>
              </a:rPr>
              <a:t></a:t>
            </a:r>
          </a:p>
        </p:txBody>
      </p:sp>
      <p:sp>
        <p:nvSpPr>
          <p:cNvPr id="27654" name="Text Box 7">
            <a:extLst>
              <a:ext uri="{FF2B5EF4-FFF2-40B4-BE49-F238E27FC236}">
                <a16:creationId xmlns:a16="http://schemas.microsoft.com/office/drawing/2014/main" id="{1FE413DC-FE21-44FC-8455-9A674B10228A}"/>
              </a:ext>
            </a:extLst>
          </p:cNvPr>
          <p:cNvSpPr txBox="1">
            <a:spLocks noChangeArrowheads="1"/>
          </p:cNvSpPr>
          <p:nvPr/>
        </p:nvSpPr>
        <p:spPr bwMode="auto">
          <a:xfrm>
            <a:off x="2489200" y="3821113"/>
            <a:ext cx="685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6000" b="1">
                <a:solidFill>
                  <a:srgbClr val="286DA6"/>
                </a:solidFill>
                <a:sym typeface="Symbol" panose="05050102010706020507" pitchFamily="18" charset="2"/>
              </a:rPr>
              <a:t></a:t>
            </a:r>
          </a:p>
        </p:txBody>
      </p:sp>
      <p:sp>
        <p:nvSpPr>
          <p:cNvPr id="27655" name="Text Box 8">
            <a:extLst>
              <a:ext uri="{FF2B5EF4-FFF2-40B4-BE49-F238E27FC236}">
                <a16:creationId xmlns:a16="http://schemas.microsoft.com/office/drawing/2014/main" id="{0B1B16E1-8D47-4FC8-BEC0-C0F9FC547E0B}"/>
              </a:ext>
            </a:extLst>
          </p:cNvPr>
          <p:cNvSpPr txBox="1">
            <a:spLocks noChangeArrowheads="1"/>
          </p:cNvSpPr>
          <p:nvPr/>
        </p:nvSpPr>
        <p:spPr bwMode="auto">
          <a:xfrm>
            <a:off x="3779838" y="5654675"/>
            <a:ext cx="523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4400" b="1">
                <a:solidFill>
                  <a:srgbClr val="286DA6"/>
                </a:solidFill>
                <a:sym typeface="Symbol" panose="05050102010706020507" pitchFamily="18" charset="2"/>
              </a:rPr>
              <a:t>×</a:t>
            </a:r>
          </a:p>
        </p:txBody>
      </p:sp>
      <p:sp>
        <p:nvSpPr>
          <p:cNvPr id="225289" name="Text Box 9">
            <a:extLst>
              <a:ext uri="{FF2B5EF4-FFF2-40B4-BE49-F238E27FC236}">
                <a16:creationId xmlns:a16="http://schemas.microsoft.com/office/drawing/2014/main" id="{9FDB47AC-EC79-48EE-BE29-861C28DEFA29}"/>
              </a:ext>
            </a:extLst>
          </p:cNvPr>
          <p:cNvSpPr txBox="1">
            <a:spLocks noChangeArrowheads="1"/>
          </p:cNvSpPr>
          <p:nvPr/>
        </p:nvSpPr>
        <p:spPr bwMode="auto">
          <a:xfrm>
            <a:off x="354013" y="2060575"/>
            <a:ext cx="8353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Cover the quantity that you are trying to work out to find </a:t>
            </a:r>
            <a:br>
              <a:rPr lang="en-GB" altLang="en-US"/>
            </a:br>
            <a:r>
              <a:rPr lang="en-GB" altLang="en-US"/>
              <a:t>the rearranged formula needed for the calculation.</a:t>
            </a:r>
          </a:p>
        </p:txBody>
      </p:sp>
      <p:sp>
        <p:nvSpPr>
          <p:cNvPr id="225290" name="Text Box 10">
            <a:extLst>
              <a:ext uri="{FF2B5EF4-FFF2-40B4-BE49-F238E27FC236}">
                <a16:creationId xmlns:a16="http://schemas.microsoft.com/office/drawing/2014/main" id="{CF9B89A4-C6C1-4F7D-8119-0CC9330467E4}"/>
              </a:ext>
            </a:extLst>
          </p:cNvPr>
          <p:cNvSpPr txBox="1">
            <a:spLocks noChangeArrowheads="1"/>
          </p:cNvSpPr>
          <p:nvPr/>
        </p:nvSpPr>
        <p:spPr bwMode="auto">
          <a:xfrm>
            <a:off x="431800" y="3006725"/>
            <a:ext cx="28686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So to find acceleration (</a:t>
            </a:r>
            <a:r>
              <a:rPr lang="en-GB" altLang="en-US" b="1"/>
              <a:t>a</a:t>
            </a:r>
            <a:r>
              <a:rPr lang="en-GB" altLang="en-US"/>
              <a:t>), cover up </a:t>
            </a:r>
            <a:r>
              <a:rPr lang="en-GB" altLang="en-US" b="1"/>
              <a:t>a</a:t>
            </a:r>
            <a:r>
              <a:rPr lang="en-GB" altLang="en-US"/>
              <a:t>…</a:t>
            </a:r>
          </a:p>
        </p:txBody>
      </p:sp>
      <p:sp>
        <p:nvSpPr>
          <p:cNvPr id="225291" name="Text Box 11">
            <a:extLst>
              <a:ext uri="{FF2B5EF4-FFF2-40B4-BE49-F238E27FC236}">
                <a16:creationId xmlns:a16="http://schemas.microsoft.com/office/drawing/2014/main" id="{F04952C1-6B7B-4BE0-AE04-4769CF2A2D01}"/>
              </a:ext>
            </a:extLst>
          </p:cNvPr>
          <p:cNvSpPr txBox="1">
            <a:spLocks noChangeArrowheads="1"/>
          </p:cNvSpPr>
          <p:nvPr/>
        </p:nvSpPr>
        <p:spPr bwMode="auto">
          <a:xfrm>
            <a:off x="5678488" y="3244850"/>
            <a:ext cx="2238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…which gives the formula…</a:t>
            </a:r>
          </a:p>
        </p:txBody>
      </p:sp>
      <p:sp>
        <p:nvSpPr>
          <p:cNvPr id="225292" name="Text Box 12">
            <a:extLst>
              <a:ext uri="{FF2B5EF4-FFF2-40B4-BE49-F238E27FC236}">
                <a16:creationId xmlns:a16="http://schemas.microsoft.com/office/drawing/2014/main" id="{103DF4AD-5101-4BA6-A1AA-13B3E87C21DD}"/>
              </a:ext>
            </a:extLst>
          </p:cNvPr>
          <p:cNvSpPr txBox="1">
            <a:spLocks noChangeArrowheads="1"/>
          </p:cNvSpPr>
          <p:nvPr/>
        </p:nvSpPr>
        <p:spPr bwMode="auto">
          <a:xfrm>
            <a:off x="6826250" y="4271963"/>
            <a:ext cx="2387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600" b="1">
                <a:solidFill>
                  <a:srgbClr val="286DA6"/>
                </a:solidFill>
              </a:rPr>
              <a:t>a  =</a:t>
            </a:r>
          </a:p>
        </p:txBody>
      </p:sp>
      <p:pic>
        <p:nvPicPr>
          <p:cNvPr id="225293" name="Picture 13" descr="hand">
            <a:extLst>
              <a:ext uri="{FF2B5EF4-FFF2-40B4-BE49-F238E27FC236}">
                <a16:creationId xmlns:a16="http://schemas.microsoft.com/office/drawing/2014/main" id="{5B82BC76-25EF-449A-AE65-A1C8329676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413205" flipH="1">
            <a:off x="4616450" y="4572000"/>
            <a:ext cx="265906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95" name="Text Box 15">
            <a:extLst>
              <a:ext uri="{FF2B5EF4-FFF2-40B4-BE49-F238E27FC236}">
                <a16:creationId xmlns:a16="http://schemas.microsoft.com/office/drawing/2014/main" id="{F5AE1FF4-8332-43CE-B911-25E5EABD85AE}"/>
              </a:ext>
            </a:extLst>
          </p:cNvPr>
          <p:cNvSpPr txBox="1">
            <a:spLocks noChangeArrowheads="1"/>
          </p:cNvSpPr>
          <p:nvPr/>
        </p:nvSpPr>
        <p:spPr bwMode="auto">
          <a:xfrm>
            <a:off x="7735888" y="4032250"/>
            <a:ext cx="8255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600" b="1">
                <a:solidFill>
                  <a:srgbClr val="286DA6"/>
                </a:solidFill>
              </a:rPr>
              <a:t>F</a:t>
            </a:r>
            <a:br>
              <a:rPr lang="en-GB" altLang="en-US" sz="3600" b="1">
                <a:solidFill>
                  <a:srgbClr val="286DA6"/>
                </a:solidFill>
              </a:rPr>
            </a:br>
            <a:r>
              <a:rPr lang="en-GB" altLang="en-US" sz="3600" b="1">
                <a:solidFill>
                  <a:srgbClr val="286DA6"/>
                </a:solidFill>
              </a:rPr>
              <a:t>m</a:t>
            </a:r>
          </a:p>
        </p:txBody>
      </p:sp>
      <p:sp>
        <p:nvSpPr>
          <p:cNvPr id="225296" name="Line 16">
            <a:extLst>
              <a:ext uri="{FF2B5EF4-FFF2-40B4-BE49-F238E27FC236}">
                <a16:creationId xmlns:a16="http://schemas.microsoft.com/office/drawing/2014/main" id="{394A6717-37AC-4CB4-985C-BE5508A6CAE8}"/>
              </a:ext>
            </a:extLst>
          </p:cNvPr>
          <p:cNvSpPr>
            <a:spLocks noChangeShapeType="1"/>
          </p:cNvSpPr>
          <p:nvPr/>
        </p:nvSpPr>
        <p:spPr bwMode="auto">
          <a:xfrm>
            <a:off x="7800975" y="4646613"/>
            <a:ext cx="647700" cy="0"/>
          </a:xfrm>
          <a:prstGeom prst="line">
            <a:avLst/>
          </a:prstGeom>
          <a:noFill/>
          <a:ln w="44450">
            <a:solidFill>
              <a:srgbClr val="286DA6"/>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7" name="Picture 16">
            <a:extLst>
              <a:ext uri="{FF2B5EF4-FFF2-40B4-BE49-F238E27FC236}">
                <a16:creationId xmlns:a16="http://schemas.microsoft.com/office/drawing/2014/main" id="{FC003230-FA82-4604-9E2A-669CFEEA664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28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52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2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5291"/>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25292"/>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5296"/>
                                        </p:tgtEl>
                                        <p:attrNameLst>
                                          <p:attrName>style.visibility</p:attrName>
                                        </p:attrNameLst>
                                      </p:cBhvr>
                                      <p:to>
                                        <p:strVal val="visible"/>
                                      </p:to>
                                    </p:set>
                                  </p:childTnLst>
                                </p:cTn>
                              </p:par>
                            </p:childTnLst>
                          </p:cTn>
                        </p:par>
                        <p:par>
                          <p:cTn id="24" fill="hold" nodeType="afterGroup">
                            <p:stCondLst>
                              <p:cond delay="0"/>
                            </p:stCondLst>
                            <p:childTnLst>
                              <p:par>
                                <p:cTn id="25" presetID="1" presetClass="entr" presetSubtype="0" fill="hold" grpId="0" nodeType="afterEffect">
                                  <p:stCondLst>
                                    <p:cond delay="0"/>
                                  </p:stCondLst>
                                  <p:childTnLst>
                                    <p:set>
                                      <p:cBhvr>
                                        <p:cTn id="26" dur="1" fill="hold">
                                          <p:stCondLst>
                                            <p:cond delay="0"/>
                                          </p:stCondLst>
                                        </p:cTn>
                                        <p:tgtEl>
                                          <p:spTgt spid="22529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9" grpId="0"/>
      <p:bldP spid="225290" grpId="0"/>
      <p:bldP spid="225291" grpId="0"/>
      <p:bldP spid="225292" grpId="0"/>
      <p:bldP spid="22529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7330" name="Picture 2" descr="truck1">
            <a:extLst>
              <a:ext uri="{FF2B5EF4-FFF2-40B4-BE49-F238E27FC236}">
                <a16:creationId xmlns:a16="http://schemas.microsoft.com/office/drawing/2014/main" id="{2DE3084D-EFDB-4873-B8C9-BE0D9E2C8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3900" y="2711450"/>
            <a:ext cx="42862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3">
            <a:extLst>
              <a:ext uri="{FF2B5EF4-FFF2-40B4-BE49-F238E27FC236}">
                <a16:creationId xmlns:a16="http://schemas.microsoft.com/office/drawing/2014/main" id="{ACFC1219-A9E3-4887-8896-53E31543F2D0}"/>
              </a:ext>
            </a:extLst>
          </p:cNvPr>
          <p:cNvSpPr>
            <a:spLocks noGrp="1" noChangeArrowheads="1"/>
          </p:cNvSpPr>
          <p:nvPr>
            <p:ph type="title"/>
          </p:nvPr>
        </p:nvSpPr>
        <p:spPr/>
        <p:txBody>
          <a:bodyPr/>
          <a:lstStyle/>
          <a:p>
            <a:r>
              <a:rPr lang="en-GB" altLang="en-US"/>
              <a:t>How do we find acceleration?</a:t>
            </a:r>
          </a:p>
        </p:txBody>
      </p:sp>
      <p:sp>
        <p:nvSpPr>
          <p:cNvPr id="28676" name="Text Box 4">
            <a:extLst>
              <a:ext uri="{FF2B5EF4-FFF2-40B4-BE49-F238E27FC236}">
                <a16:creationId xmlns:a16="http://schemas.microsoft.com/office/drawing/2014/main" id="{0F100A70-37A5-480B-924D-AB7BC2815576}"/>
              </a:ext>
            </a:extLst>
          </p:cNvPr>
          <p:cNvSpPr txBox="1">
            <a:spLocks noChangeArrowheads="1"/>
          </p:cNvSpPr>
          <p:nvPr/>
        </p:nvSpPr>
        <p:spPr bwMode="auto">
          <a:xfrm>
            <a:off x="354013" y="773113"/>
            <a:ext cx="8580437" cy="822325"/>
          </a:xfrm>
          <a:prstGeom prst="rect">
            <a:avLst/>
          </a:prstGeom>
          <a:solidFill>
            <a:srgbClr val="BEDAF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lorry has a mass of 12,000</a:t>
            </a:r>
            <a:r>
              <a:rPr lang="en-GB" altLang="en-US" sz="1000"/>
              <a:t> </a:t>
            </a:r>
            <a:r>
              <a:rPr lang="en-GB" altLang="en-US"/>
              <a:t>kg. What acceleration is caused by a force of 10,000</a:t>
            </a:r>
            <a:r>
              <a:rPr lang="en-GB" altLang="en-US" sz="1000"/>
              <a:t> </a:t>
            </a:r>
            <a:r>
              <a:rPr lang="en-GB" altLang="en-US"/>
              <a:t>N?</a:t>
            </a:r>
          </a:p>
        </p:txBody>
      </p:sp>
      <p:sp>
        <p:nvSpPr>
          <p:cNvPr id="227333" name="Text Box 5">
            <a:extLst>
              <a:ext uri="{FF2B5EF4-FFF2-40B4-BE49-F238E27FC236}">
                <a16:creationId xmlns:a16="http://schemas.microsoft.com/office/drawing/2014/main" id="{3997E752-6000-4147-8142-26B74D64BDA8}"/>
              </a:ext>
            </a:extLst>
          </p:cNvPr>
          <p:cNvSpPr txBox="1">
            <a:spLocks noChangeArrowheads="1"/>
          </p:cNvSpPr>
          <p:nvPr/>
        </p:nvSpPr>
        <p:spPr bwMode="auto">
          <a:xfrm>
            <a:off x="1614488" y="1776413"/>
            <a:ext cx="437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force  =  mass × acceleration</a:t>
            </a:r>
          </a:p>
        </p:txBody>
      </p:sp>
      <p:sp>
        <p:nvSpPr>
          <p:cNvPr id="227334" name="Text Box 6">
            <a:extLst>
              <a:ext uri="{FF2B5EF4-FFF2-40B4-BE49-F238E27FC236}">
                <a16:creationId xmlns:a16="http://schemas.microsoft.com/office/drawing/2014/main" id="{0B979D91-A7EB-4682-ACF6-081687CA83AF}"/>
              </a:ext>
            </a:extLst>
          </p:cNvPr>
          <p:cNvSpPr txBox="1">
            <a:spLocks noChangeArrowheads="1"/>
          </p:cNvSpPr>
          <p:nvPr/>
        </p:nvSpPr>
        <p:spPr bwMode="auto">
          <a:xfrm>
            <a:off x="2432050" y="4895677"/>
            <a:ext cx="2038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  </a:t>
            </a:r>
            <a:r>
              <a:rPr lang="en-GB" altLang="en-US" b="1">
                <a:solidFill>
                  <a:srgbClr val="286DA6"/>
                </a:solidFill>
              </a:rPr>
              <a:t>0.83</a:t>
            </a:r>
            <a:r>
              <a:rPr lang="en-GB" altLang="en-US" sz="1000" b="1">
                <a:solidFill>
                  <a:srgbClr val="286DA6"/>
                </a:solidFill>
              </a:rPr>
              <a:t> </a:t>
            </a:r>
            <a:r>
              <a:rPr lang="en-GB" altLang="en-US" b="1">
                <a:solidFill>
                  <a:srgbClr val="286DA6"/>
                </a:solidFill>
              </a:rPr>
              <a:t>m/s</a:t>
            </a:r>
            <a:r>
              <a:rPr lang="en-GB" altLang="en-US" b="1" baseline="30000">
                <a:solidFill>
                  <a:srgbClr val="286DA6"/>
                </a:solidFill>
              </a:rPr>
              <a:t>2</a:t>
            </a:r>
          </a:p>
        </p:txBody>
      </p:sp>
      <p:sp>
        <p:nvSpPr>
          <p:cNvPr id="28686" name="Text Box 11">
            <a:extLst>
              <a:ext uri="{FF2B5EF4-FFF2-40B4-BE49-F238E27FC236}">
                <a16:creationId xmlns:a16="http://schemas.microsoft.com/office/drawing/2014/main" id="{CD093E7B-818A-4BEF-893C-B84070DFE2E5}"/>
              </a:ext>
            </a:extLst>
          </p:cNvPr>
          <p:cNvSpPr txBox="1">
            <a:spLocks noChangeArrowheads="1"/>
          </p:cNvSpPr>
          <p:nvPr/>
        </p:nvSpPr>
        <p:spPr bwMode="auto">
          <a:xfrm>
            <a:off x="2871788" y="2571927"/>
            <a:ext cx="10191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70000"/>
              </a:lnSpc>
              <a:spcBef>
                <a:spcPct val="50000"/>
              </a:spcBef>
            </a:pPr>
            <a:r>
              <a:rPr lang="en-GB" altLang="en-US" dirty="0">
                <a:solidFill>
                  <a:srgbClr val="010066"/>
                </a:solidFill>
              </a:rPr>
              <a:t>force</a:t>
            </a:r>
          </a:p>
          <a:p>
            <a:pPr algn="ctr" eaLnBrk="1" hangingPunct="1">
              <a:lnSpc>
                <a:spcPct val="70000"/>
              </a:lnSpc>
              <a:spcBef>
                <a:spcPct val="50000"/>
              </a:spcBef>
            </a:pPr>
            <a:r>
              <a:rPr lang="en-GB" altLang="en-US" dirty="0">
                <a:solidFill>
                  <a:srgbClr val="010066"/>
                </a:solidFill>
              </a:rPr>
              <a:t>mass</a:t>
            </a:r>
          </a:p>
        </p:txBody>
      </p:sp>
      <p:sp>
        <p:nvSpPr>
          <p:cNvPr id="28687" name="Text Box 12">
            <a:extLst>
              <a:ext uri="{FF2B5EF4-FFF2-40B4-BE49-F238E27FC236}">
                <a16:creationId xmlns:a16="http://schemas.microsoft.com/office/drawing/2014/main" id="{BCEEC627-241B-46BB-BEBC-7B777FCA7757}"/>
              </a:ext>
            </a:extLst>
          </p:cNvPr>
          <p:cNvSpPr txBox="1">
            <a:spLocks noChangeArrowheads="1"/>
          </p:cNvSpPr>
          <p:nvPr/>
        </p:nvSpPr>
        <p:spPr bwMode="auto">
          <a:xfrm>
            <a:off x="630238" y="2706688"/>
            <a:ext cx="2476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acceleration  = </a:t>
            </a:r>
          </a:p>
        </p:txBody>
      </p:sp>
      <p:sp>
        <p:nvSpPr>
          <p:cNvPr id="28688" name="Line 13">
            <a:extLst>
              <a:ext uri="{FF2B5EF4-FFF2-40B4-BE49-F238E27FC236}">
                <a16:creationId xmlns:a16="http://schemas.microsoft.com/office/drawing/2014/main" id="{97C62FFE-5F02-4F1D-AEE0-70A6E33B302F}"/>
              </a:ext>
            </a:extLst>
          </p:cNvPr>
          <p:cNvSpPr>
            <a:spLocks noChangeShapeType="1"/>
          </p:cNvSpPr>
          <p:nvPr/>
        </p:nvSpPr>
        <p:spPr bwMode="auto">
          <a:xfrm>
            <a:off x="2900363" y="2940050"/>
            <a:ext cx="922337"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 name="Text Box 8">
            <a:extLst>
              <a:ext uri="{FF2B5EF4-FFF2-40B4-BE49-F238E27FC236}">
                <a16:creationId xmlns:a16="http://schemas.microsoft.com/office/drawing/2014/main" id="{F3508725-F87D-4D55-AD18-6F8E5D15F234}"/>
              </a:ext>
            </a:extLst>
          </p:cNvPr>
          <p:cNvSpPr txBox="1">
            <a:spLocks noChangeArrowheads="1"/>
          </p:cNvSpPr>
          <p:nvPr/>
        </p:nvSpPr>
        <p:spPr bwMode="auto">
          <a:xfrm>
            <a:off x="2801585" y="3694290"/>
            <a:ext cx="117792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lnSpc>
                <a:spcPct val="70000"/>
              </a:lnSpc>
              <a:spcBef>
                <a:spcPct val="50000"/>
              </a:spcBef>
            </a:pPr>
            <a:r>
              <a:rPr lang="en-GB" altLang="en-US" dirty="0">
                <a:solidFill>
                  <a:srgbClr val="010066"/>
                </a:solidFill>
              </a:rPr>
              <a:t>10,000</a:t>
            </a:r>
          </a:p>
          <a:p>
            <a:pPr algn="ctr" eaLnBrk="1" hangingPunct="1">
              <a:lnSpc>
                <a:spcPct val="70000"/>
              </a:lnSpc>
              <a:spcBef>
                <a:spcPct val="50000"/>
              </a:spcBef>
            </a:pPr>
            <a:r>
              <a:rPr lang="en-GB" altLang="en-US" dirty="0">
                <a:solidFill>
                  <a:srgbClr val="010066"/>
                </a:solidFill>
              </a:rPr>
              <a:t>12,000</a:t>
            </a:r>
          </a:p>
        </p:txBody>
      </p:sp>
      <p:sp>
        <p:nvSpPr>
          <p:cNvPr id="28684" name="Line 9">
            <a:extLst>
              <a:ext uri="{FF2B5EF4-FFF2-40B4-BE49-F238E27FC236}">
                <a16:creationId xmlns:a16="http://schemas.microsoft.com/office/drawing/2014/main" id="{6AC3BB17-9A09-4390-AEF5-BE1521FC0D14}"/>
              </a:ext>
            </a:extLst>
          </p:cNvPr>
          <p:cNvSpPr>
            <a:spLocks noChangeShapeType="1"/>
          </p:cNvSpPr>
          <p:nvPr/>
        </p:nvSpPr>
        <p:spPr bwMode="auto">
          <a:xfrm>
            <a:off x="2938463" y="4057828"/>
            <a:ext cx="922337" cy="0"/>
          </a:xfrm>
          <a:prstGeom prst="line">
            <a:avLst/>
          </a:prstGeom>
          <a:noFill/>
          <a:ln w="25400">
            <a:solidFill>
              <a:srgbClr val="010066"/>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28685" name="Rectangle 17">
            <a:extLst>
              <a:ext uri="{FF2B5EF4-FFF2-40B4-BE49-F238E27FC236}">
                <a16:creationId xmlns:a16="http://schemas.microsoft.com/office/drawing/2014/main" id="{02DB880F-7D83-4AA8-ACBA-31B2F3FF75FC}"/>
              </a:ext>
            </a:extLst>
          </p:cNvPr>
          <p:cNvSpPr>
            <a:spLocks noChangeArrowheads="1"/>
          </p:cNvSpPr>
          <p:nvPr/>
        </p:nvSpPr>
        <p:spPr bwMode="auto">
          <a:xfrm>
            <a:off x="2441575" y="3833990"/>
            <a:ext cx="3651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t>
            </a:r>
            <a:endParaRPr lang="en-GB" altLang="en-US"/>
          </a:p>
        </p:txBody>
      </p:sp>
      <p:pic>
        <p:nvPicPr>
          <p:cNvPr id="15" name="Picture 14">
            <a:extLst>
              <a:ext uri="{FF2B5EF4-FFF2-40B4-BE49-F238E27FC236}">
                <a16:creationId xmlns:a16="http://schemas.microsoft.com/office/drawing/2014/main" id="{8D7C9463-4761-4D77-869C-5DAFDC68107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13">
            <a:extLst>
              <a:ext uri="{FF2B5EF4-FFF2-40B4-BE49-F238E27FC236}">
                <a16:creationId xmlns:a16="http://schemas.microsoft.com/office/drawing/2014/main" id="{D1D27C6E-C8D3-4BFD-B17A-93B8A89F50B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73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8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6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8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68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68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733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P spid="227334" grpId="0"/>
      <p:bldP spid="28686" grpId="0"/>
      <p:bldP spid="28687" grpId="0"/>
      <p:bldP spid="2" grpId="0"/>
      <p:bldP spid="2868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7">
            <a:extLst>
              <a:ext uri="{FF2B5EF4-FFF2-40B4-BE49-F238E27FC236}">
                <a16:creationId xmlns:a16="http://schemas.microsoft.com/office/drawing/2014/main" id="{FD3B72FE-8E32-42B2-90EB-67844224929F}"/>
              </a:ext>
            </a:extLst>
          </p:cNvPr>
          <p:cNvSpPr>
            <a:spLocks noGrp="1" noChangeArrowheads="1"/>
          </p:cNvSpPr>
          <p:nvPr>
            <p:ph type="title"/>
          </p:nvPr>
        </p:nvSpPr>
        <p:spPr/>
        <p:txBody>
          <a:bodyPr/>
          <a:lstStyle/>
          <a:p>
            <a:r>
              <a:rPr lang="en-GB" altLang="en-US" dirty="0"/>
              <a:t>F = ma calculations</a:t>
            </a:r>
          </a:p>
        </p:txBody>
      </p:sp>
      <p:pic>
        <p:nvPicPr>
          <p:cNvPr id="9" name="Picture 6" descr="flash_icon">
            <a:extLst>
              <a:ext uri="{FF2B5EF4-FFF2-40B4-BE49-F238E27FC236}">
                <a16:creationId xmlns:a16="http://schemas.microsoft.com/office/drawing/2014/main" id="{4A168040-6EDC-4E05-84DC-A915A7980D5F}"/>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51A3DF84-8478-4F9F-8F38-CE8F0A4AEC14}"/>
              </a:ext>
            </a:extLst>
          </p:cNvPr>
          <p:cNvPicPr>
            <a:picLocks noChangeAspect="1" noChangeArrowheads="1"/>
          </p:cNvPicPr>
          <p:nvPr/>
        </p:nvPicPr>
        <p:blipFill>
          <a:blip r:embed="rId7" cstate="print"/>
          <a:srcRect/>
          <a:stretch>
            <a:fillRect/>
          </a:stretch>
        </p:blipFill>
        <p:spPr bwMode="auto">
          <a:xfrm>
            <a:off x="8123238" y="150813"/>
            <a:ext cx="442912" cy="387350"/>
          </a:xfrm>
          <a:prstGeom prst="rect">
            <a:avLst/>
          </a:prstGeom>
          <a:noFill/>
          <a:ln w="9525">
            <a:noFill/>
            <a:miter lim="800000"/>
            <a:headEnd/>
            <a:tailEnd/>
          </a:ln>
        </p:spPr>
      </p:pic>
      <p:pic>
        <p:nvPicPr>
          <p:cNvPr id="6" name="Picture 51">
            <a:extLst>
              <a:ext uri="{FF2B5EF4-FFF2-40B4-BE49-F238E27FC236}">
                <a16:creationId xmlns:a16="http://schemas.microsoft.com/office/drawing/2014/main" id="{2BF562F5-7519-48D1-8730-7E319B40D0DE}"/>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37822" y="82550"/>
            <a:ext cx="45030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8ABDCF7-09AE-42C8-A5BC-C4F8194E527A}"/>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170148"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203"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5229678-8CC0-4B98-A8D6-C9DD190F872A}"/>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Asking Questions and Defining Problems</a:t>
            </a:r>
          </a:p>
          <a:p>
            <a:pPr>
              <a:buSzPct val="100000"/>
            </a:pPr>
            <a:r>
              <a:rPr lang="en-GB" sz="1600" dirty="0"/>
              <a:t>Developing and Using Models</a:t>
            </a:r>
          </a:p>
          <a:p>
            <a:pPr>
              <a:buSzPct val="100000"/>
            </a:pPr>
            <a:r>
              <a:rPr lang="en-GB" sz="1600" dirty="0"/>
              <a:t>Planning and Carrying Out Investigations</a:t>
            </a:r>
          </a:p>
          <a:p>
            <a:pPr>
              <a:buSzPct val="100000"/>
            </a:pPr>
            <a:r>
              <a:rPr lang="en-GB" sz="1600" dirty="0" err="1"/>
              <a:t>Analyzing</a:t>
            </a:r>
            <a:r>
              <a:rPr lang="en-GB" sz="1600" dirty="0"/>
              <a:t> and Interpreting Data</a:t>
            </a:r>
          </a:p>
          <a:p>
            <a:pPr>
              <a:buSzPct val="100000"/>
            </a:pPr>
            <a:r>
              <a:rPr lang="en-GB" sz="1600" dirty="0"/>
              <a:t>Using Mathematics and Computational Thinking</a:t>
            </a:r>
          </a:p>
          <a:p>
            <a:pPr>
              <a:buSzPct val="100000"/>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7. Stability and Change</a:t>
            </a:r>
            <a:endParaRPr lang="en-US" sz="1600" dirty="0"/>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01EEE001-E41D-40A1-A69A-50083672152C}"/>
              </a:ext>
            </a:extLst>
          </p:cNvPr>
          <p:cNvSpPr txBox="1">
            <a:spLocks noChangeArrowheads="1"/>
          </p:cNvSpPr>
          <p:nvPr/>
        </p:nvSpPr>
        <p:spPr bwMode="auto">
          <a:xfrm>
            <a:off x="350838" y="773113"/>
            <a:ext cx="8375473" cy="1569660"/>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Newton’s first law of motion states that an object changes velocity (change speed, direction or both) if the forces on the object are </a:t>
            </a:r>
            <a:r>
              <a:rPr lang="en-GB" altLang="en-US" b="1" dirty="0">
                <a:solidFill>
                  <a:srgbClr val="286DA6"/>
                </a:solidFill>
              </a:rPr>
              <a:t>unbalanced</a:t>
            </a:r>
            <a:r>
              <a:rPr lang="en-GB" altLang="en-US" dirty="0"/>
              <a:t>. We say that there is a </a:t>
            </a:r>
            <a:r>
              <a:rPr lang="en-GB" altLang="en-US" b="1" dirty="0">
                <a:solidFill>
                  <a:srgbClr val="286DA6"/>
                </a:solidFill>
              </a:rPr>
              <a:t>resultant force </a:t>
            </a:r>
            <a:r>
              <a:rPr lang="en-GB" altLang="en-US" dirty="0"/>
              <a:t>on the object.</a:t>
            </a:r>
          </a:p>
        </p:txBody>
      </p:sp>
      <p:sp>
        <p:nvSpPr>
          <p:cNvPr id="955397" name="Text Box 5">
            <a:extLst>
              <a:ext uri="{FF2B5EF4-FFF2-40B4-BE49-F238E27FC236}">
                <a16:creationId xmlns:a16="http://schemas.microsoft.com/office/drawing/2014/main" id="{FCEDE278-FED6-45E4-A14B-F5AF20190E11}"/>
              </a:ext>
            </a:extLst>
          </p:cNvPr>
          <p:cNvSpPr txBox="1">
            <a:spLocks noChangeArrowheads="1"/>
          </p:cNvSpPr>
          <p:nvPr/>
        </p:nvSpPr>
        <p:spPr bwMode="auto">
          <a:xfrm>
            <a:off x="350839" y="3160872"/>
            <a:ext cx="4638850" cy="1938992"/>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286DA6"/>
                </a:solidFill>
              </a:rPr>
              <a:t>Newton’s second law of motion</a:t>
            </a:r>
            <a:r>
              <a:rPr lang="en-GB" altLang="en-US" dirty="0"/>
              <a:t> tells us the relationship between the acceleration of an object, the object’s mass and the resultant force acting on it.</a:t>
            </a:r>
          </a:p>
        </p:txBody>
      </p:sp>
      <p:sp>
        <p:nvSpPr>
          <p:cNvPr id="24580" name="Rectangle 7">
            <a:extLst>
              <a:ext uri="{FF2B5EF4-FFF2-40B4-BE49-F238E27FC236}">
                <a16:creationId xmlns:a16="http://schemas.microsoft.com/office/drawing/2014/main" id="{AAE1E911-CD78-457B-A01C-B32270B9D7C7}"/>
              </a:ext>
            </a:extLst>
          </p:cNvPr>
          <p:cNvSpPr>
            <a:spLocks noGrp="1" noChangeArrowheads="1"/>
          </p:cNvSpPr>
          <p:nvPr>
            <p:ph type="title"/>
          </p:nvPr>
        </p:nvSpPr>
        <p:spPr/>
        <p:txBody>
          <a:bodyPr/>
          <a:lstStyle/>
          <a:p>
            <a:r>
              <a:rPr lang="en-GB" altLang="en-US"/>
              <a:t>What is Newton’s second law?</a:t>
            </a:r>
          </a:p>
        </p:txBody>
      </p:sp>
      <p:sp>
        <p:nvSpPr>
          <p:cNvPr id="10" name="Rectangle 91">
            <a:extLst>
              <a:ext uri="{FF2B5EF4-FFF2-40B4-BE49-F238E27FC236}">
                <a16:creationId xmlns:a16="http://schemas.microsoft.com/office/drawing/2014/main" id="{7D74A9A9-2C5D-4FE5-813C-60F679AFCA40}"/>
              </a:ext>
            </a:extLst>
          </p:cNvPr>
          <p:cNvSpPr>
            <a:spLocks noChangeArrowheads="1"/>
          </p:cNvSpPr>
          <p:nvPr/>
        </p:nvSpPr>
        <p:spPr bwMode="auto">
          <a:xfrm>
            <a:off x="349251" y="2520990"/>
            <a:ext cx="67740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 change in velocity is known as </a:t>
            </a:r>
            <a:r>
              <a:rPr lang="en-GB" altLang="en-US" b="1" dirty="0">
                <a:solidFill>
                  <a:srgbClr val="286DA6"/>
                </a:solidFill>
              </a:rPr>
              <a:t>acceleration</a:t>
            </a:r>
            <a:r>
              <a:rPr lang="en-GB" altLang="en-US" dirty="0"/>
              <a:t>.</a:t>
            </a:r>
          </a:p>
        </p:txBody>
      </p:sp>
      <p:pic>
        <p:nvPicPr>
          <p:cNvPr id="11" name="Picture 10">
            <a:extLst>
              <a:ext uri="{FF2B5EF4-FFF2-40B4-BE49-F238E27FC236}">
                <a16:creationId xmlns:a16="http://schemas.microsoft.com/office/drawing/2014/main" id="{EE43D8FC-2F59-47A1-B748-395D0D80DF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91114F0E-9FAF-4AB8-BA04-3B74FEAB27EA}"/>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3" name="Picture 2">
            <a:extLst>
              <a:ext uri="{FF2B5EF4-FFF2-40B4-BE49-F238E27FC236}">
                <a16:creationId xmlns:a16="http://schemas.microsoft.com/office/drawing/2014/main" id="{9242998D-EEDE-467E-A719-3956199269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5481646" y="3206046"/>
            <a:ext cx="3046842" cy="3118834"/>
          </a:xfrm>
          <a:prstGeom prst="rect">
            <a:avLst/>
          </a:prstGeom>
        </p:spPr>
      </p:pic>
      <p:sp>
        <p:nvSpPr>
          <p:cNvPr id="14" name="Rectangle 91">
            <a:extLst>
              <a:ext uri="{FF2B5EF4-FFF2-40B4-BE49-F238E27FC236}">
                <a16:creationId xmlns:a16="http://schemas.microsoft.com/office/drawing/2014/main" id="{476FF62A-0E8D-4706-89AF-634E289600FA}"/>
              </a:ext>
            </a:extLst>
          </p:cNvPr>
          <p:cNvSpPr>
            <a:spLocks noChangeArrowheads="1"/>
          </p:cNvSpPr>
          <p:nvPr/>
        </p:nvSpPr>
        <p:spPr bwMode="auto">
          <a:xfrm>
            <a:off x="350839" y="5278081"/>
            <a:ext cx="4672282" cy="830997"/>
          </a:xfrm>
          <a:prstGeom prst="rect">
            <a:avLst/>
          </a:prstGeom>
          <a:solidFill>
            <a:srgbClr val="BEDAF0"/>
          </a:solidFill>
          <a:ln>
            <a:noFill/>
          </a:ln>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What is the relationship between force, mass and acceleration?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539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7" grpId="0" animBg="1"/>
      <p:bldP spid="10"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A71B6F37-DEE8-4D17-ADCB-5E4A4857159E}"/>
              </a:ext>
            </a:extLst>
          </p:cNvPr>
          <p:cNvSpPr>
            <a:spLocks noGrp="1" noChangeArrowheads="1"/>
          </p:cNvSpPr>
          <p:nvPr>
            <p:ph type="title"/>
          </p:nvPr>
        </p:nvSpPr>
        <p:spPr>
          <a:noFill/>
        </p:spPr>
        <p:txBody>
          <a:bodyPr/>
          <a:lstStyle/>
          <a:p>
            <a:r>
              <a:rPr lang="en-GB" altLang="en-US" dirty="0"/>
              <a:t>Investigating force and acceleration</a:t>
            </a:r>
          </a:p>
        </p:txBody>
      </p:sp>
      <p:pic>
        <p:nvPicPr>
          <p:cNvPr id="8" name="Picture 7">
            <a:extLst>
              <a:ext uri="{FF2B5EF4-FFF2-40B4-BE49-F238E27FC236}">
                <a16:creationId xmlns:a16="http://schemas.microsoft.com/office/drawing/2014/main" id="{361D1937-0AB0-4BB1-B9CF-421A2DE7ACA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CC36BE45-8CBB-45BC-AE79-8532FD9F52E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10">
            <a:extLst>
              <a:ext uri="{FF2B5EF4-FFF2-40B4-BE49-F238E27FC236}">
                <a16:creationId xmlns:a16="http://schemas.microsoft.com/office/drawing/2014/main" id="{F6BFCCA9-F6BB-4D5F-B8AB-7E4E5B7E4D6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4908" y="136153"/>
            <a:ext cx="609685" cy="390580"/>
          </a:xfrm>
          <a:prstGeom prst="rect">
            <a:avLst/>
          </a:prstGeom>
        </p:spPr>
      </p:pic>
      <p:pic>
        <p:nvPicPr>
          <p:cNvPr id="10" name="Picture 9">
            <a:extLst>
              <a:ext uri="{FF2B5EF4-FFF2-40B4-BE49-F238E27FC236}">
                <a16:creationId xmlns:a16="http://schemas.microsoft.com/office/drawing/2014/main" id="{10F2E86A-F45F-4E46-BD83-EDFCC3B9C13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452373"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DC86951A-B122-45FD-987E-E61A97FF2448}"/>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D1FD305E-6AA2-4111-99CF-C913B3635B5B}"/>
              </a:ext>
            </a:extLst>
          </p:cNvPr>
          <p:cNvSpPr>
            <a:spLocks noGrp="1" noChangeArrowheads="1"/>
          </p:cNvSpPr>
          <p:nvPr>
            <p:ph type="title"/>
          </p:nvPr>
        </p:nvSpPr>
        <p:spPr>
          <a:noFill/>
        </p:spPr>
        <p:txBody>
          <a:bodyPr/>
          <a:lstStyle/>
          <a:p>
            <a:r>
              <a:rPr lang="en-GB" altLang="en-US" dirty="0"/>
              <a:t>Investigating mass and acceleration</a:t>
            </a:r>
          </a:p>
        </p:txBody>
      </p:sp>
      <p:pic>
        <p:nvPicPr>
          <p:cNvPr id="8" name="Picture 7">
            <a:extLst>
              <a:ext uri="{FF2B5EF4-FFF2-40B4-BE49-F238E27FC236}">
                <a16:creationId xmlns:a16="http://schemas.microsoft.com/office/drawing/2014/main" id="{CDA922B1-C11C-48FC-BF84-1958BE9942A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6C8A1774-C029-4F0A-89D3-B941A011A594}"/>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2" name="Picture 11">
            <a:extLst>
              <a:ext uri="{FF2B5EF4-FFF2-40B4-BE49-F238E27FC236}">
                <a16:creationId xmlns:a16="http://schemas.microsoft.com/office/drawing/2014/main" id="{7074FA32-BD6C-48B9-9E6A-0B1169DA96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04908" y="136153"/>
            <a:ext cx="609685" cy="390580"/>
          </a:xfrm>
          <a:prstGeom prst="rect">
            <a:avLst/>
          </a:prstGeom>
        </p:spPr>
      </p:pic>
      <p:pic>
        <p:nvPicPr>
          <p:cNvPr id="10" name="Picture 9">
            <a:extLst>
              <a:ext uri="{FF2B5EF4-FFF2-40B4-BE49-F238E27FC236}">
                <a16:creationId xmlns:a16="http://schemas.microsoft.com/office/drawing/2014/main" id="{A8D6DE91-B939-4174-8C52-4E1C14D3255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452373"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6C1359F3-F518-4B3E-B68F-5C4F94A9B7E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a:extLst>
              <a:ext uri="{FF2B5EF4-FFF2-40B4-BE49-F238E27FC236}">
                <a16:creationId xmlns:a16="http://schemas.microsoft.com/office/drawing/2014/main" id="{01EEE001-E41D-40A1-A69A-50083672152C}"/>
              </a:ext>
            </a:extLst>
          </p:cNvPr>
          <p:cNvSpPr txBox="1">
            <a:spLocks noChangeArrowheads="1"/>
          </p:cNvSpPr>
          <p:nvPr/>
        </p:nvSpPr>
        <p:spPr bwMode="auto">
          <a:xfrm>
            <a:off x="350838" y="773113"/>
            <a:ext cx="8097837" cy="1200329"/>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results of the first investigation show that acceleration is proportional to the resultant force acting on the object. This can be represented by the equation:</a:t>
            </a:r>
          </a:p>
        </p:txBody>
      </p:sp>
      <p:sp>
        <p:nvSpPr>
          <p:cNvPr id="955397" name="Text Box 5">
            <a:extLst>
              <a:ext uri="{FF2B5EF4-FFF2-40B4-BE49-F238E27FC236}">
                <a16:creationId xmlns:a16="http://schemas.microsoft.com/office/drawing/2014/main" id="{FCEDE278-FED6-45E4-A14B-F5AF20190E11}"/>
              </a:ext>
            </a:extLst>
          </p:cNvPr>
          <p:cNvSpPr txBox="1">
            <a:spLocks noChangeArrowheads="1"/>
          </p:cNvSpPr>
          <p:nvPr/>
        </p:nvSpPr>
        <p:spPr bwMode="auto">
          <a:xfrm>
            <a:off x="350838" y="5133331"/>
            <a:ext cx="8334375" cy="461665"/>
          </a:xfrm>
          <a:prstGeom prst="rect">
            <a:avLst/>
          </a:prstGeom>
          <a:solidFill>
            <a:schemeClr val="bg1"/>
          </a:solidFill>
          <a:ln>
            <a:noFill/>
          </a:ln>
          <a:extLs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Combining these equations gives:</a:t>
            </a:r>
          </a:p>
        </p:txBody>
      </p:sp>
      <p:sp>
        <p:nvSpPr>
          <p:cNvPr id="24580" name="Rectangle 7">
            <a:extLst>
              <a:ext uri="{FF2B5EF4-FFF2-40B4-BE49-F238E27FC236}">
                <a16:creationId xmlns:a16="http://schemas.microsoft.com/office/drawing/2014/main" id="{AAE1E911-CD78-457B-A01C-B32270B9D7C7}"/>
              </a:ext>
            </a:extLst>
          </p:cNvPr>
          <p:cNvSpPr>
            <a:spLocks noGrp="1" noChangeArrowheads="1"/>
          </p:cNvSpPr>
          <p:nvPr>
            <p:ph type="title"/>
          </p:nvPr>
        </p:nvSpPr>
        <p:spPr/>
        <p:txBody>
          <a:bodyPr/>
          <a:lstStyle/>
          <a:p>
            <a:r>
              <a:rPr lang="en-GB" altLang="en-US" dirty="0"/>
              <a:t>Force, mass and acceleration</a:t>
            </a:r>
          </a:p>
        </p:txBody>
      </p:sp>
      <p:grpSp>
        <p:nvGrpSpPr>
          <p:cNvPr id="2" name="Group 1">
            <a:extLst>
              <a:ext uri="{FF2B5EF4-FFF2-40B4-BE49-F238E27FC236}">
                <a16:creationId xmlns:a16="http://schemas.microsoft.com/office/drawing/2014/main" id="{8658B199-156A-4C58-A567-8452FCF4A283}"/>
              </a:ext>
            </a:extLst>
          </p:cNvPr>
          <p:cNvGrpSpPr/>
          <p:nvPr/>
        </p:nvGrpSpPr>
        <p:grpSpPr>
          <a:xfrm>
            <a:off x="1916465" y="2192018"/>
            <a:ext cx="4966581" cy="542628"/>
            <a:chOff x="576263" y="4433009"/>
            <a:chExt cx="4966581" cy="542628"/>
          </a:xfrm>
        </p:grpSpPr>
        <p:sp>
          <p:nvSpPr>
            <p:cNvPr id="955400" name="AutoShape 8">
              <a:extLst>
                <a:ext uri="{FF2B5EF4-FFF2-40B4-BE49-F238E27FC236}">
                  <a16:creationId xmlns:a16="http://schemas.microsoft.com/office/drawing/2014/main" id="{64999D41-27B9-44E4-8B20-7D0AA3DAB186}"/>
                </a:ext>
              </a:extLst>
            </p:cNvPr>
            <p:cNvSpPr>
              <a:spLocks noChangeArrowheads="1"/>
            </p:cNvSpPr>
            <p:nvPr/>
          </p:nvSpPr>
          <p:spPr bwMode="auto">
            <a:xfrm>
              <a:off x="576263" y="4433009"/>
              <a:ext cx="4966581" cy="542628"/>
            </a:xfrm>
            <a:prstGeom prst="roundRect">
              <a:avLst>
                <a:gd name="adj" fmla="val 0"/>
              </a:avLst>
            </a:prstGeom>
            <a:solidFill>
              <a:srgbClr val="286DA6"/>
            </a:solidFill>
            <a:ln w="38100" algn="ctr">
              <a:noFill/>
              <a:round/>
              <a:headEnd/>
              <a:tailEnd/>
            </a:ln>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955401" name="Rectangle 9">
              <a:extLst>
                <a:ext uri="{FF2B5EF4-FFF2-40B4-BE49-F238E27FC236}">
                  <a16:creationId xmlns:a16="http://schemas.microsoft.com/office/drawing/2014/main" id="{86D55F00-1EC2-472A-BBD4-64F38888C227}"/>
                </a:ext>
              </a:extLst>
            </p:cNvPr>
            <p:cNvSpPr>
              <a:spLocks noChangeArrowheads="1"/>
            </p:cNvSpPr>
            <p:nvPr/>
          </p:nvSpPr>
          <p:spPr bwMode="auto">
            <a:xfrm>
              <a:off x="690474" y="4473491"/>
              <a:ext cx="4738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acceleration = constant × force</a:t>
              </a:r>
              <a:endParaRPr lang="en-US" altLang="en-US" b="1" dirty="0">
                <a:solidFill>
                  <a:schemeClr val="bg1"/>
                </a:solidFill>
              </a:endParaRPr>
            </a:p>
          </p:txBody>
        </p:sp>
      </p:grpSp>
      <p:sp>
        <p:nvSpPr>
          <p:cNvPr id="10" name="Rectangle 91">
            <a:extLst>
              <a:ext uri="{FF2B5EF4-FFF2-40B4-BE49-F238E27FC236}">
                <a16:creationId xmlns:a16="http://schemas.microsoft.com/office/drawing/2014/main" id="{7D74A9A9-2C5D-4FE5-813C-60F679AFCA40}"/>
              </a:ext>
            </a:extLst>
          </p:cNvPr>
          <p:cNvSpPr>
            <a:spLocks noChangeArrowheads="1"/>
          </p:cNvSpPr>
          <p:nvPr/>
        </p:nvSpPr>
        <p:spPr bwMode="auto">
          <a:xfrm>
            <a:off x="349250" y="2953222"/>
            <a:ext cx="73384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results of the second investigation show that acceleration is proportional to the mass of the object. This can be represented by the equation:</a:t>
            </a:r>
          </a:p>
        </p:txBody>
      </p:sp>
      <p:pic>
        <p:nvPicPr>
          <p:cNvPr id="11" name="Picture 10">
            <a:extLst>
              <a:ext uri="{FF2B5EF4-FFF2-40B4-BE49-F238E27FC236}">
                <a16:creationId xmlns:a16="http://schemas.microsoft.com/office/drawing/2014/main" id="{EE43D8FC-2F59-47A1-B748-395D0D80DF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682FAE56-A173-4B5A-8E28-29BCE3EED0F3}"/>
              </a:ext>
            </a:extLst>
          </p:cNvPr>
          <p:cNvGrpSpPr/>
          <p:nvPr/>
        </p:nvGrpSpPr>
        <p:grpSpPr>
          <a:xfrm>
            <a:off x="1916465" y="4372127"/>
            <a:ext cx="4966581" cy="542628"/>
            <a:chOff x="576263" y="4433009"/>
            <a:chExt cx="4966581" cy="542628"/>
          </a:xfrm>
        </p:grpSpPr>
        <p:sp>
          <p:nvSpPr>
            <p:cNvPr id="14" name="AutoShape 8">
              <a:extLst>
                <a:ext uri="{FF2B5EF4-FFF2-40B4-BE49-F238E27FC236}">
                  <a16:creationId xmlns:a16="http://schemas.microsoft.com/office/drawing/2014/main" id="{8D762422-D666-4D0C-B4EF-761DE57D1BAA}"/>
                </a:ext>
              </a:extLst>
            </p:cNvPr>
            <p:cNvSpPr>
              <a:spLocks noChangeArrowheads="1"/>
            </p:cNvSpPr>
            <p:nvPr/>
          </p:nvSpPr>
          <p:spPr bwMode="auto">
            <a:xfrm>
              <a:off x="576263" y="4433009"/>
              <a:ext cx="4966581" cy="542628"/>
            </a:xfrm>
            <a:prstGeom prst="roundRect">
              <a:avLst>
                <a:gd name="adj" fmla="val 0"/>
              </a:avLst>
            </a:prstGeom>
            <a:solidFill>
              <a:srgbClr val="286DA6"/>
            </a:solidFill>
            <a:ln w="38100" algn="ctr">
              <a:noFill/>
              <a:round/>
              <a:headEnd/>
              <a:tailEnd/>
            </a:ln>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5" name="Rectangle 9">
              <a:extLst>
                <a:ext uri="{FF2B5EF4-FFF2-40B4-BE49-F238E27FC236}">
                  <a16:creationId xmlns:a16="http://schemas.microsoft.com/office/drawing/2014/main" id="{DC41CFA4-E427-4B0B-AC0D-8A93E3299718}"/>
                </a:ext>
              </a:extLst>
            </p:cNvPr>
            <p:cNvSpPr>
              <a:spLocks noChangeArrowheads="1"/>
            </p:cNvSpPr>
            <p:nvPr/>
          </p:nvSpPr>
          <p:spPr bwMode="auto">
            <a:xfrm>
              <a:off x="690474" y="4473491"/>
              <a:ext cx="4738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acceleration = constant ÷ mass</a:t>
              </a:r>
              <a:endParaRPr lang="en-US" altLang="en-US" b="1" dirty="0">
                <a:solidFill>
                  <a:schemeClr val="bg1"/>
                </a:solidFill>
              </a:endParaRPr>
            </a:p>
          </p:txBody>
        </p:sp>
      </p:grpSp>
      <p:grpSp>
        <p:nvGrpSpPr>
          <p:cNvPr id="16" name="Group 15">
            <a:extLst>
              <a:ext uri="{FF2B5EF4-FFF2-40B4-BE49-F238E27FC236}">
                <a16:creationId xmlns:a16="http://schemas.microsoft.com/office/drawing/2014/main" id="{04D850F8-B6E7-4D15-BE08-14568E1DF04F}"/>
              </a:ext>
            </a:extLst>
          </p:cNvPr>
          <p:cNvGrpSpPr/>
          <p:nvPr/>
        </p:nvGrpSpPr>
        <p:grpSpPr>
          <a:xfrm>
            <a:off x="1916465" y="5813573"/>
            <a:ext cx="4966581" cy="542628"/>
            <a:chOff x="576263" y="4433009"/>
            <a:chExt cx="4966581" cy="542628"/>
          </a:xfrm>
        </p:grpSpPr>
        <p:sp>
          <p:nvSpPr>
            <p:cNvPr id="17" name="AutoShape 8">
              <a:extLst>
                <a:ext uri="{FF2B5EF4-FFF2-40B4-BE49-F238E27FC236}">
                  <a16:creationId xmlns:a16="http://schemas.microsoft.com/office/drawing/2014/main" id="{80642E27-E92F-468C-B292-BC1B2762628F}"/>
                </a:ext>
              </a:extLst>
            </p:cNvPr>
            <p:cNvSpPr>
              <a:spLocks noChangeArrowheads="1"/>
            </p:cNvSpPr>
            <p:nvPr/>
          </p:nvSpPr>
          <p:spPr bwMode="auto">
            <a:xfrm>
              <a:off x="576263" y="4433009"/>
              <a:ext cx="4966581" cy="542628"/>
            </a:xfrm>
            <a:prstGeom prst="roundRect">
              <a:avLst>
                <a:gd name="adj" fmla="val 0"/>
              </a:avLst>
            </a:prstGeom>
            <a:solidFill>
              <a:srgbClr val="286DA6"/>
            </a:solidFill>
            <a:ln w="38100" algn="ctr">
              <a:noFill/>
              <a:round/>
              <a:headEnd/>
              <a:tailEnd/>
            </a:ln>
          </p:spPr>
          <p:txBody>
            <a:bodyPr wrap="squar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8" name="Rectangle 9">
              <a:extLst>
                <a:ext uri="{FF2B5EF4-FFF2-40B4-BE49-F238E27FC236}">
                  <a16:creationId xmlns:a16="http://schemas.microsoft.com/office/drawing/2014/main" id="{D3BB5E56-204C-4EC1-97B3-D323CBDE7595}"/>
                </a:ext>
              </a:extLst>
            </p:cNvPr>
            <p:cNvSpPr>
              <a:spLocks noChangeArrowheads="1"/>
            </p:cNvSpPr>
            <p:nvPr/>
          </p:nvSpPr>
          <p:spPr bwMode="auto">
            <a:xfrm>
              <a:off x="690474" y="4473491"/>
              <a:ext cx="4738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chemeClr val="bg1"/>
                  </a:solidFill>
                </a:rPr>
                <a:t>acceleration = force ÷ mass</a:t>
              </a:r>
              <a:endParaRPr lang="en-US" altLang="en-US" b="1" dirty="0">
                <a:solidFill>
                  <a:schemeClr val="bg1"/>
                </a:solidFill>
              </a:endParaRPr>
            </a:p>
          </p:txBody>
        </p:sp>
      </p:grpSp>
      <p:pic>
        <p:nvPicPr>
          <p:cNvPr id="19" name="Picture 18">
            <a:extLst>
              <a:ext uri="{FF2B5EF4-FFF2-40B4-BE49-F238E27FC236}">
                <a16:creationId xmlns:a16="http://schemas.microsoft.com/office/drawing/2014/main" id="{A4D64E7E-2863-49B4-B636-564A74A14C6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088775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553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5397"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9F915E0-902C-404A-93F5-B409925C29DA}"/>
              </a:ext>
            </a:extLst>
          </p:cNvPr>
          <p:cNvSpPr>
            <a:spLocks noGrp="1" noChangeArrowheads="1"/>
          </p:cNvSpPr>
          <p:nvPr>
            <p:ph type="title"/>
          </p:nvPr>
        </p:nvSpPr>
        <p:spPr/>
        <p:txBody>
          <a:bodyPr/>
          <a:lstStyle/>
          <a:p>
            <a:r>
              <a:rPr lang="en-GB" altLang="en-US" dirty="0"/>
              <a:t>Newton’s second law</a:t>
            </a:r>
          </a:p>
        </p:txBody>
      </p:sp>
      <p:sp>
        <p:nvSpPr>
          <p:cNvPr id="25603" name="Text Box 3">
            <a:extLst>
              <a:ext uri="{FF2B5EF4-FFF2-40B4-BE49-F238E27FC236}">
                <a16:creationId xmlns:a16="http://schemas.microsoft.com/office/drawing/2014/main" id="{53289B98-6F36-47B4-BCCE-481D958BB472}"/>
              </a:ext>
            </a:extLst>
          </p:cNvPr>
          <p:cNvSpPr txBox="1">
            <a:spLocks noChangeArrowheads="1"/>
          </p:cNvSpPr>
          <p:nvPr/>
        </p:nvSpPr>
        <p:spPr bwMode="auto">
          <a:xfrm>
            <a:off x="354012" y="773113"/>
            <a:ext cx="8008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Newton’s second law of motion is commonly written as the equation:</a:t>
            </a:r>
          </a:p>
        </p:txBody>
      </p:sp>
      <p:sp>
        <p:nvSpPr>
          <p:cNvPr id="221188" name="Text Box 4">
            <a:extLst>
              <a:ext uri="{FF2B5EF4-FFF2-40B4-BE49-F238E27FC236}">
                <a16:creationId xmlns:a16="http://schemas.microsoft.com/office/drawing/2014/main" id="{E8DDCAF6-7693-4CB3-9BD6-07074F00D4D9}"/>
              </a:ext>
            </a:extLst>
          </p:cNvPr>
          <p:cNvSpPr txBox="1">
            <a:spLocks noChangeArrowheads="1"/>
          </p:cNvSpPr>
          <p:nvPr/>
        </p:nvSpPr>
        <p:spPr bwMode="auto">
          <a:xfrm>
            <a:off x="565150" y="3985331"/>
            <a:ext cx="77644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286DA6"/>
              </a:buClr>
              <a:buFont typeface="Wingdings" panose="05000000000000000000" pitchFamily="2" charset="2"/>
              <a:buChar char="l"/>
            </a:pPr>
            <a:r>
              <a:rPr lang="en-GB" altLang="en-US" dirty="0"/>
              <a:t>Force, F, is the </a:t>
            </a:r>
            <a:r>
              <a:rPr lang="en-GB" altLang="en-US" b="1" dirty="0">
                <a:solidFill>
                  <a:srgbClr val="286DA6"/>
                </a:solidFill>
              </a:rPr>
              <a:t>resultant force</a:t>
            </a:r>
            <a:r>
              <a:rPr lang="en-GB" altLang="en-US" dirty="0"/>
              <a:t> of all the forces acting on an object and is measured in </a:t>
            </a:r>
            <a:r>
              <a:rPr lang="en-GB" altLang="en-US" b="1" dirty="0">
                <a:solidFill>
                  <a:srgbClr val="286DA6"/>
                </a:solidFill>
              </a:rPr>
              <a:t>newtons (N)</a:t>
            </a:r>
            <a:r>
              <a:rPr lang="en-GB" altLang="en-US" dirty="0">
                <a:solidFill>
                  <a:srgbClr val="010066"/>
                </a:solidFill>
              </a:rPr>
              <a:t>.</a:t>
            </a:r>
          </a:p>
        </p:txBody>
      </p:sp>
      <p:sp>
        <p:nvSpPr>
          <p:cNvPr id="221189" name="Rectangle 5">
            <a:extLst>
              <a:ext uri="{FF2B5EF4-FFF2-40B4-BE49-F238E27FC236}">
                <a16:creationId xmlns:a16="http://schemas.microsoft.com/office/drawing/2014/main" id="{3D1F42FE-8D21-40BA-A004-3C283D5A2A68}"/>
              </a:ext>
            </a:extLst>
          </p:cNvPr>
          <p:cNvSpPr>
            <a:spLocks noChangeArrowheads="1"/>
          </p:cNvSpPr>
          <p:nvPr/>
        </p:nvSpPr>
        <p:spPr bwMode="auto">
          <a:xfrm>
            <a:off x="565150" y="4990219"/>
            <a:ext cx="779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Mass, m, is measured in </a:t>
            </a:r>
            <a:r>
              <a:rPr lang="en-GB" altLang="en-US" b="1" dirty="0">
                <a:solidFill>
                  <a:srgbClr val="286DA6"/>
                </a:solidFill>
              </a:rPr>
              <a:t>kilograms</a:t>
            </a:r>
            <a:r>
              <a:rPr lang="en-GB" altLang="en-US" dirty="0">
                <a:solidFill>
                  <a:srgbClr val="010066"/>
                </a:solidFill>
              </a:rPr>
              <a:t> </a:t>
            </a:r>
            <a:r>
              <a:rPr lang="en-GB" altLang="en-US" b="1" dirty="0">
                <a:solidFill>
                  <a:srgbClr val="286DA6"/>
                </a:solidFill>
              </a:rPr>
              <a:t>(kg)</a:t>
            </a:r>
            <a:r>
              <a:rPr lang="en-GB" altLang="en-US" dirty="0">
                <a:solidFill>
                  <a:srgbClr val="010066"/>
                </a:solidFill>
              </a:rPr>
              <a:t>.</a:t>
            </a:r>
          </a:p>
        </p:txBody>
      </p:sp>
      <p:sp>
        <p:nvSpPr>
          <p:cNvPr id="221190" name="Rectangle 6">
            <a:extLst>
              <a:ext uri="{FF2B5EF4-FFF2-40B4-BE49-F238E27FC236}">
                <a16:creationId xmlns:a16="http://schemas.microsoft.com/office/drawing/2014/main" id="{C55EE41A-07E1-4106-BAC8-1144CD286A16}"/>
              </a:ext>
            </a:extLst>
          </p:cNvPr>
          <p:cNvSpPr>
            <a:spLocks noChangeArrowheads="1"/>
          </p:cNvSpPr>
          <p:nvPr/>
        </p:nvSpPr>
        <p:spPr bwMode="auto">
          <a:xfrm>
            <a:off x="565150" y="5629981"/>
            <a:ext cx="79803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3538" indent="-363538">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286DA6"/>
              </a:buClr>
              <a:buFont typeface="Wingdings" panose="05000000000000000000" pitchFamily="2" charset="2"/>
              <a:buChar char="l"/>
            </a:pPr>
            <a:r>
              <a:rPr lang="en-GB" altLang="en-US" dirty="0"/>
              <a:t>Acceleration, a, is measured in </a:t>
            </a:r>
            <a:r>
              <a:rPr lang="en-GB" altLang="en-US" b="1" dirty="0">
                <a:solidFill>
                  <a:srgbClr val="286DA6"/>
                </a:solidFill>
              </a:rPr>
              <a:t>metres per second per second</a:t>
            </a:r>
            <a:r>
              <a:rPr lang="en-GB" altLang="en-US" dirty="0">
                <a:solidFill>
                  <a:srgbClr val="286DA6"/>
                </a:solidFill>
              </a:rPr>
              <a:t> </a:t>
            </a:r>
            <a:r>
              <a:rPr lang="en-GB" altLang="en-US" b="1" dirty="0">
                <a:solidFill>
                  <a:srgbClr val="286DA6"/>
                </a:solidFill>
              </a:rPr>
              <a:t>(m/s</a:t>
            </a:r>
            <a:r>
              <a:rPr lang="en-GB" altLang="en-US" b="1" baseline="30000" dirty="0">
                <a:solidFill>
                  <a:srgbClr val="286DA6"/>
                </a:solidFill>
              </a:rPr>
              <a:t>2</a:t>
            </a:r>
            <a:r>
              <a:rPr lang="en-GB" altLang="en-US" b="1" dirty="0">
                <a:solidFill>
                  <a:srgbClr val="286DA6"/>
                </a:solidFill>
              </a:rPr>
              <a:t>)</a:t>
            </a:r>
            <a:r>
              <a:rPr lang="en-GB" altLang="en-US" dirty="0"/>
              <a:t>. </a:t>
            </a:r>
            <a:endParaRPr lang="en-GB" altLang="en-US" dirty="0">
              <a:solidFill>
                <a:srgbClr val="010066"/>
              </a:solidFill>
            </a:endParaRPr>
          </a:p>
        </p:txBody>
      </p:sp>
      <p:sp>
        <p:nvSpPr>
          <p:cNvPr id="25607" name="AutoShape 8">
            <a:extLst>
              <a:ext uri="{FF2B5EF4-FFF2-40B4-BE49-F238E27FC236}">
                <a16:creationId xmlns:a16="http://schemas.microsoft.com/office/drawing/2014/main" id="{CD652764-FC07-40F9-ABB4-DA580E244B09}"/>
              </a:ext>
            </a:extLst>
          </p:cNvPr>
          <p:cNvSpPr>
            <a:spLocks noChangeArrowheads="1"/>
          </p:cNvSpPr>
          <p:nvPr/>
        </p:nvSpPr>
        <p:spPr bwMode="auto">
          <a:xfrm>
            <a:off x="2022475" y="1776943"/>
            <a:ext cx="5027613" cy="746125"/>
          </a:xfrm>
          <a:prstGeom prst="roundRect">
            <a:avLst>
              <a:gd name="adj" fmla="val 0"/>
            </a:avLst>
          </a:prstGeom>
          <a:solidFill>
            <a:srgbClr val="286DA6"/>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608" name="Text Box 9">
            <a:extLst>
              <a:ext uri="{FF2B5EF4-FFF2-40B4-BE49-F238E27FC236}">
                <a16:creationId xmlns:a16="http://schemas.microsoft.com/office/drawing/2014/main" id="{9A363B5B-1541-4480-955C-8FC6EF16578F}"/>
              </a:ext>
            </a:extLst>
          </p:cNvPr>
          <p:cNvSpPr txBox="1">
            <a:spLocks noChangeArrowheads="1"/>
          </p:cNvSpPr>
          <p:nvPr/>
        </p:nvSpPr>
        <p:spPr bwMode="auto">
          <a:xfrm>
            <a:off x="2268538" y="1921406"/>
            <a:ext cx="4533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chemeClr val="bg1"/>
                </a:solidFill>
              </a:rPr>
              <a:t>force  =  mass × acceleration</a:t>
            </a:r>
          </a:p>
        </p:txBody>
      </p:sp>
      <p:sp>
        <p:nvSpPr>
          <p:cNvPr id="25610" name="AutoShape 8">
            <a:extLst>
              <a:ext uri="{FF2B5EF4-FFF2-40B4-BE49-F238E27FC236}">
                <a16:creationId xmlns:a16="http://schemas.microsoft.com/office/drawing/2014/main" id="{FA0828F4-CF67-4912-80AA-CD63E988F896}"/>
              </a:ext>
            </a:extLst>
          </p:cNvPr>
          <p:cNvSpPr>
            <a:spLocks noChangeArrowheads="1"/>
          </p:cNvSpPr>
          <p:nvPr/>
        </p:nvSpPr>
        <p:spPr bwMode="auto">
          <a:xfrm>
            <a:off x="3635375" y="3024012"/>
            <a:ext cx="1800225" cy="746125"/>
          </a:xfrm>
          <a:prstGeom prst="roundRect">
            <a:avLst>
              <a:gd name="adj" fmla="val 0"/>
            </a:avLst>
          </a:prstGeom>
          <a:solidFill>
            <a:srgbClr val="286DA6"/>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5611" name="Text Box 9">
            <a:extLst>
              <a:ext uri="{FF2B5EF4-FFF2-40B4-BE49-F238E27FC236}">
                <a16:creationId xmlns:a16="http://schemas.microsoft.com/office/drawing/2014/main" id="{2A1CBF08-C4DA-4ACC-AF63-283A5FED8885}"/>
              </a:ext>
            </a:extLst>
          </p:cNvPr>
          <p:cNvSpPr txBox="1">
            <a:spLocks noChangeArrowheads="1"/>
          </p:cNvSpPr>
          <p:nvPr/>
        </p:nvSpPr>
        <p:spPr bwMode="auto">
          <a:xfrm>
            <a:off x="3709988" y="3168475"/>
            <a:ext cx="165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chemeClr val="bg1"/>
                </a:solidFill>
              </a:rPr>
              <a:t>F  =  m</a:t>
            </a:r>
            <a:r>
              <a:rPr lang="en-GB" altLang="en-US" sz="1000" b="1">
                <a:solidFill>
                  <a:schemeClr val="bg1"/>
                </a:solidFill>
              </a:rPr>
              <a:t> </a:t>
            </a:r>
            <a:r>
              <a:rPr lang="en-GB" altLang="en-US" b="1">
                <a:solidFill>
                  <a:schemeClr val="bg1"/>
                </a:solidFill>
              </a:rPr>
              <a:t>a</a:t>
            </a:r>
          </a:p>
        </p:txBody>
      </p:sp>
      <p:sp>
        <p:nvSpPr>
          <p:cNvPr id="25612" name="Text Box 3">
            <a:extLst>
              <a:ext uri="{FF2B5EF4-FFF2-40B4-BE49-F238E27FC236}">
                <a16:creationId xmlns:a16="http://schemas.microsoft.com/office/drawing/2014/main" id="{27357ED7-BC52-486F-920C-177A2535B0E5}"/>
              </a:ext>
            </a:extLst>
          </p:cNvPr>
          <p:cNvSpPr txBox="1">
            <a:spLocks noChangeArrowheads="1"/>
          </p:cNvSpPr>
          <p:nvPr/>
        </p:nvSpPr>
        <p:spPr bwMode="auto">
          <a:xfrm>
            <a:off x="4235450" y="2546704"/>
            <a:ext cx="601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dirty="0"/>
              <a:t>or</a:t>
            </a:r>
          </a:p>
        </p:txBody>
      </p:sp>
      <p:pic>
        <p:nvPicPr>
          <p:cNvPr id="13" name="Picture 12">
            <a:extLst>
              <a:ext uri="{FF2B5EF4-FFF2-40B4-BE49-F238E27FC236}">
                <a16:creationId xmlns:a16="http://schemas.microsoft.com/office/drawing/2014/main" id="{08CEDCC1-FEE6-463D-9D25-ABDA0E9315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13">
            <a:extLst>
              <a:ext uri="{FF2B5EF4-FFF2-40B4-BE49-F238E27FC236}">
                <a16:creationId xmlns:a16="http://schemas.microsoft.com/office/drawing/2014/main" id="{3233E03A-DFD7-438E-B173-A40F570F454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1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11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119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8" grpId="0"/>
      <p:bldP spid="221189" grpId="0"/>
      <p:bldP spid="22119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D703BCF7-93CB-4F26-ACD4-E94A4440F493}"/>
              </a:ext>
            </a:extLst>
          </p:cNvPr>
          <p:cNvSpPr>
            <a:spLocks noGrp="1" noChangeArrowheads="1"/>
          </p:cNvSpPr>
          <p:nvPr>
            <p:ph type="title"/>
          </p:nvPr>
        </p:nvSpPr>
        <p:spPr/>
        <p:txBody>
          <a:bodyPr/>
          <a:lstStyle/>
          <a:p>
            <a:r>
              <a:rPr lang="en-GB" altLang="en-US" dirty="0"/>
              <a:t>Inertia and mass</a:t>
            </a:r>
          </a:p>
        </p:txBody>
      </p:sp>
      <p:sp>
        <p:nvSpPr>
          <p:cNvPr id="29699" name="Text Box 41">
            <a:extLst>
              <a:ext uri="{FF2B5EF4-FFF2-40B4-BE49-F238E27FC236}">
                <a16:creationId xmlns:a16="http://schemas.microsoft.com/office/drawing/2014/main" id="{17CBCE04-D54D-4120-BF96-227F0D9730F0}"/>
              </a:ext>
            </a:extLst>
          </p:cNvPr>
          <p:cNvSpPr txBox="1">
            <a:spLocks noChangeArrowheads="1"/>
          </p:cNvSpPr>
          <p:nvPr/>
        </p:nvSpPr>
        <p:spPr bwMode="auto">
          <a:xfrm>
            <a:off x="354014" y="773113"/>
            <a:ext cx="8094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286DA6"/>
                </a:solidFill>
              </a:rPr>
              <a:t>Inertia</a:t>
            </a:r>
            <a:r>
              <a:rPr lang="en-GB" altLang="en-US" dirty="0"/>
              <a:t> is the tendency of an object to continue in its state of rest or uniform motion.</a:t>
            </a:r>
          </a:p>
        </p:txBody>
      </p:sp>
      <p:sp>
        <p:nvSpPr>
          <p:cNvPr id="16" name="Text Box 42">
            <a:extLst>
              <a:ext uri="{FF2B5EF4-FFF2-40B4-BE49-F238E27FC236}">
                <a16:creationId xmlns:a16="http://schemas.microsoft.com/office/drawing/2014/main" id="{7BE87F47-56FA-4DBF-A47B-A59A5885504A}"/>
              </a:ext>
            </a:extLst>
          </p:cNvPr>
          <p:cNvSpPr txBox="1">
            <a:spLocks noChangeArrowheads="1"/>
          </p:cNvSpPr>
          <p:nvPr/>
        </p:nvSpPr>
        <p:spPr bwMode="auto">
          <a:xfrm>
            <a:off x="349250" y="1920431"/>
            <a:ext cx="81835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Newton’s second law tells us that an object with a higher mass will require a larger force in order to change its speed or direction.</a:t>
            </a:r>
          </a:p>
        </p:txBody>
      </p:sp>
      <p:sp>
        <p:nvSpPr>
          <p:cNvPr id="17" name="Text Box 43">
            <a:extLst>
              <a:ext uri="{FF2B5EF4-FFF2-40B4-BE49-F238E27FC236}">
                <a16:creationId xmlns:a16="http://schemas.microsoft.com/office/drawing/2014/main" id="{1DFFCADE-7E45-4C12-9C61-5B2753FE5A03}"/>
              </a:ext>
            </a:extLst>
          </p:cNvPr>
          <p:cNvSpPr txBox="1">
            <a:spLocks noChangeArrowheads="1"/>
          </p:cNvSpPr>
          <p:nvPr/>
        </p:nvSpPr>
        <p:spPr bwMode="auto">
          <a:xfrm>
            <a:off x="349251" y="3437816"/>
            <a:ext cx="563386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This means that the </a:t>
            </a:r>
            <a:r>
              <a:rPr lang="en-GB" altLang="en-US" b="1" dirty="0">
                <a:solidFill>
                  <a:srgbClr val="286DA6"/>
                </a:solidFill>
              </a:rPr>
              <a:t>mass</a:t>
            </a:r>
            <a:r>
              <a:rPr lang="en-GB" altLang="en-US" dirty="0"/>
              <a:t> of an object is a measure of its inertia. It tells you how difficult it is to change the </a:t>
            </a:r>
            <a:br>
              <a:rPr lang="en-GB" altLang="en-US" dirty="0"/>
            </a:br>
            <a:r>
              <a:rPr lang="en-GB" altLang="en-US" dirty="0"/>
              <a:t>velocity of the object.</a:t>
            </a:r>
          </a:p>
        </p:txBody>
      </p:sp>
      <p:pic>
        <p:nvPicPr>
          <p:cNvPr id="9" name="Picture 8">
            <a:extLst>
              <a:ext uri="{FF2B5EF4-FFF2-40B4-BE49-F238E27FC236}">
                <a16:creationId xmlns:a16="http://schemas.microsoft.com/office/drawing/2014/main" id="{318C2DC1-F84A-4CF3-A578-6D6F02D9E2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
        <p:nvSpPr>
          <p:cNvPr id="10" name="Text Box 43">
            <a:extLst>
              <a:ext uri="{FF2B5EF4-FFF2-40B4-BE49-F238E27FC236}">
                <a16:creationId xmlns:a16="http://schemas.microsoft.com/office/drawing/2014/main" id="{3231BCF1-7274-4F08-8994-A3D30BF94027}"/>
              </a:ext>
            </a:extLst>
          </p:cNvPr>
          <p:cNvSpPr txBox="1">
            <a:spLocks noChangeArrowheads="1"/>
          </p:cNvSpPr>
          <p:nvPr/>
        </p:nvSpPr>
        <p:spPr bwMode="auto">
          <a:xfrm>
            <a:off x="349251" y="5324533"/>
            <a:ext cx="397439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Mass is defined as the ratio of force over acceleration.</a:t>
            </a:r>
          </a:p>
        </p:txBody>
      </p:sp>
      <p:pic>
        <p:nvPicPr>
          <p:cNvPr id="3" name="Picture 2">
            <a:extLst>
              <a:ext uri="{FF2B5EF4-FFF2-40B4-BE49-F238E27FC236}">
                <a16:creationId xmlns:a16="http://schemas.microsoft.com/office/drawing/2014/main" id="{39B93121-E04C-4342-9F02-666686243B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767018"/>
            <a:ext cx="4357688" cy="248773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descr="car4">
            <a:extLst>
              <a:ext uri="{FF2B5EF4-FFF2-40B4-BE49-F238E27FC236}">
                <a16:creationId xmlns:a16="http://schemas.microsoft.com/office/drawing/2014/main" id="{22F0682C-1DB4-41B7-9520-0256C82FF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9075" y="927100"/>
            <a:ext cx="47625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a:extLst>
              <a:ext uri="{FF2B5EF4-FFF2-40B4-BE49-F238E27FC236}">
                <a16:creationId xmlns:a16="http://schemas.microsoft.com/office/drawing/2014/main" id="{09A4773D-95A5-4E5E-AB49-04801E4C8555}"/>
              </a:ext>
            </a:extLst>
          </p:cNvPr>
          <p:cNvSpPr>
            <a:spLocks noGrp="1" noChangeArrowheads="1"/>
          </p:cNvSpPr>
          <p:nvPr>
            <p:ph type="title"/>
          </p:nvPr>
        </p:nvSpPr>
        <p:spPr/>
        <p:txBody>
          <a:bodyPr/>
          <a:lstStyle/>
          <a:p>
            <a:r>
              <a:rPr lang="en-GB" altLang="en-US" dirty="0"/>
              <a:t>Using F = ma</a:t>
            </a:r>
          </a:p>
        </p:txBody>
      </p:sp>
      <p:sp>
        <p:nvSpPr>
          <p:cNvPr id="26628" name="Text Box 4">
            <a:extLst>
              <a:ext uri="{FF2B5EF4-FFF2-40B4-BE49-F238E27FC236}">
                <a16:creationId xmlns:a16="http://schemas.microsoft.com/office/drawing/2014/main" id="{08B79C54-691E-436A-93EB-8FCF3C007917}"/>
              </a:ext>
            </a:extLst>
          </p:cNvPr>
          <p:cNvSpPr txBox="1">
            <a:spLocks noChangeArrowheads="1"/>
          </p:cNvSpPr>
          <p:nvPr/>
        </p:nvSpPr>
        <p:spPr bwMode="auto">
          <a:xfrm>
            <a:off x="354013" y="773113"/>
            <a:ext cx="3344862" cy="1917700"/>
          </a:xfrm>
          <a:prstGeom prst="rect">
            <a:avLst/>
          </a:prstGeom>
          <a:solidFill>
            <a:srgbClr val="BEDAF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A car has a mass of 1,000</a:t>
            </a:r>
            <a:r>
              <a:rPr lang="en-GB" altLang="en-US" sz="1000"/>
              <a:t> </a:t>
            </a:r>
            <a:r>
              <a:rPr lang="en-GB" altLang="en-US"/>
              <a:t>kg. What force must the car’s engine supply to cause an acceleration of 2</a:t>
            </a:r>
            <a:r>
              <a:rPr lang="en-GB" altLang="en-US" sz="1000"/>
              <a:t> </a:t>
            </a:r>
            <a:r>
              <a:rPr lang="en-GB" altLang="en-US"/>
              <a:t>m/s</a:t>
            </a:r>
            <a:r>
              <a:rPr lang="en-GB" altLang="en-US" baseline="30000"/>
              <a:t>2</a:t>
            </a:r>
            <a:r>
              <a:rPr lang="en-GB" altLang="en-US"/>
              <a:t>?</a:t>
            </a:r>
          </a:p>
        </p:txBody>
      </p:sp>
      <p:sp>
        <p:nvSpPr>
          <p:cNvPr id="223237" name="Text Box 5">
            <a:extLst>
              <a:ext uri="{FF2B5EF4-FFF2-40B4-BE49-F238E27FC236}">
                <a16:creationId xmlns:a16="http://schemas.microsoft.com/office/drawing/2014/main" id="{73F9A67B-FAF4-48B5-B3A1-EA2AF3619D89}"/>
              </a:ext>
            </a:extLst>
          </p:cNvPr>
          <p:cNvSpPr txBox="1">
            <a:spLocks noChangeArrowheads="1"/>
          </p:cNvSpPr>
          <p:nvPr/>
        </p:nvSpPr>
        <p:spPr bwMode="auto">
          <a:xfrm>
            <a:off x="528638" y="4048125"/>
            <a:ext cx="437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a:t>force  =  mass × acceleration</a:t>
            </a:r>
          </a:p>
        </p:txBody>
      </p:sp>
      <p:sp>
        <p:nvSpPr>
          <p:cNvPr id="223238" name="Text Box 6">
            <a:extLst>
              <a:ext uri="{FF2B5EF4-FFF2-40B4-BE49-F238E27FC236}">
                <a16:creationId xmlns:a16="http://schemas.microsoft.com/office/drawing/2014/main" id="{FF6CDC25-6A6D-46AE-976E-724AA64014E8}"/>
              </a:ext>
            </a:extLst>
          </p:cNvPr>
          <p:cNvSpPr txBox="1">
            <a:spLocks noChangeArrowheads="1"/>
          </p:cNvSpPr>
          <p:nvPr/>
        </p:nvSpPr>
        <p:spPr bwMode="auto">
          <a:xfrm>
            <a:off x="1498600" y="4643438"/>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  1,000 × 2</a:t>
            </a:r>
          </a:p>
        </p:txBody>
      </p:sp>
      <p:sp>
        <p:nvSpPr>
          <p:cNvPr id="223239" name="Text Box 7">
            <a:extLst>
              <a:ext uri="{FF2B5EF4-FFF2-40B4-BE49-F238E27FC236}">
                <a16:creationId xmlns:a16="http://schemas.microsoft.com/office/drawing/2014/main" id="{57893BEA-0775-4D72-9D12-80DC230AFD18}"/>
              </a:ext>
            </a:extLst>
          </p:cNvPr>
          <p:cNvSpPr txBox="1">
            <a:spLocks noChangeArrowheads="1"/>
          </p:cNvSpPr>
          <p:nvPr/>
        </p:nvSpPr>
        <p:spPr bwMode="auto">
          <a:xfrm>
            <a:off x="1498600" y="523875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  </a:t>
            </a:r>
            <a:r>
              <a:rPr lang="en-GB" altLang="en-US" b="1">
                <a:solidFill>
                  <a:srgbClr val="286DA6"/>
                </a:solidFill>
              </a:rPr>
              <a:t>2,000</a:t>
            </a:r>
            <a:r>
              <a:rPr lang="en-GB" altLang="en-US" sz="1000" b="1">
                <a:solidFill>
                  <a:srgbClr val="286DA6"/>
                </a:solidFill>
              </a:rPr>
              <a:t> </a:t>
            </a:r>
            <a:r>
              <a:rPr lang="en-GB" altLang="en-US" b="1">
                <a:solidFill>
                  <a:srgbClr val="286DA6"/>
                </a:solidFill>
              </a:rPr>
              <a:t>N</a:t>
            </a:r>
          </a:p>
        </p:txBody>
      </p:sp>
      <p:pic>
        <p:nvPicPr>
          <p:cNvPr id="10" name="Picture 9">
            <a:extLst>
              <a:ext uri="{FF2B5EF4-FFF2-40B4-BE49-F238E27FC236}">
                <a16:creationId xmlns:a16="http://schemas.microsoft.com/office/drawing/2014/main" id="{2FCA1BF7-2C0C-4EAB-956E-A37FF0EB9E4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8">
            <a:extLst>
              <a:ext uri="{FF2B5EF4-FFF2-40B4-BE49-F238E27FC236}">
                <a16:creationId xmlns:a16="http://schemas.microsoft.com/office/drawing/2014/main" id="{D8DB1ACD-D8E4-4C83-B3D6-BF094804951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623262" y="86520"/>
            <a:ext cx="442911" cy="51673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32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32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32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323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7" grpId="0"/>
      <p:bldP spid="223238" grpId="0"/>
      <p:bldP spid="223239"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2"/>
  <p:tag name="ARTICULATE_DESIGN_ID_7_DEFAULT DESIGN" val="sDYrXg0F"/>
  <p:tag name="ARTICULATE_DESIGN_ID_1_DEFAULT DESIGN" val="SyCbqkPi"/>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14505</TotalTime>
  <Words>1226</Words>
  <Application>Microsoft Office PowerPoint</Application>
  <PresentationFormat>On-screen Show (4:3)</PresentationFormat>
  <Paragraphs>110</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Wingdings</vt:lpstr>
      <vt:lpstr>Arial</vt:lpstr>
      <vt:lpstr>Wingdings 2</vt:lpstr>
      <vt:lpstr>1_Default Design</vt:lpstr>
      <vt:lpstr>7_Default Design</vt:lpstr>
      <vt:lpstr>Newton’s  Second Law  of Motion</vt:lpstr>
      <vt:lpstr>Information</vt:lpstr>
      <vt:lpstr>What is Newton’s second law?</vt:lpstr>
      <vt:lpstr>Investigating force and acceleration</vt:lpstr>
      <vt:lpstr>Investigating mass and acceleration</vt:lpstr>
      <vt:lpstr>Force, mass and acceleration</vt:lpstr>
      <vt:lpstr>Newton’s second law</vt:lpstr>
      <vt:lpstr>Inertia and mass</vt:lpstr>
      <vt:lpstr>Using F = ma</vt:lpstr>
      <vt:lpstr>Using a formula triangle</vt:lpstr>
      <vt:lpstr>How do we find acceleration?</vt:lpstr>
      <vt:lpstr>F = ma calculations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Newton's Second Law of Motion</dc:title>
  <dc:subject>Boardworks High School Physical Science</dc:subject>
  <dc:creator>Boardworks</dc:creator>
  <cp:lastModifiedBy>Tim Crilly</cp:lastModifiedBy>
  <cp:revision>548</cp:revision>
  <dcterms:created xsi:type="dcterms:W3CDTF">2003-10-06T13:07:42Z</dcterms:created>
  <dcterms:modified xsi:type="dcterms:W3CDTF">2019-01-31T15:30:55Z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7BEE1A0F-BBB2-49D0-8442-F00EBD74CBA5</vt:lpwstr>
  </property>
  <property fmtid="{D5CDD505-2E9C-101B-9397-08002B2CF9AE}" pid="3" name="ArticulatePath">
    <vt:lpwstr>Newtons Laws of Motion</vt:lpwstr>
  </property>
</Properties>
</file>