
<file path=[Content_Types].xml><?xml version="1.0" encoding="utf-8"?>
<Types xmlns="http://schemas.openxmlformats.org/package/2006/content-types">
  <Default Extension="bin" ContentType="application/vnd.ms-office.activeX"/>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ags/tag8.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ags/tag9.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activeX/activeX1.xml" ContentType="application/vnd.ms-office.activeX+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ctiveX/activeX2.xml" ContentType="application/vnd.ms-office.activeX+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activeX/activeX3.xml" ContentType="application/vnd.ms-office.activeX+xml"/>
  <Override PartName="/ppt/notesSlides/notesSlide13.xml" ContentType="application/vnd.openxmlformats-officedocument.presentationml.notesSlide+xml"/>
  <Override PartName="/ppt/activeX/activeX4.xml" ContentType="application/vnd.ms-office.activeX+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4844" r:id="rId1"/>
    <p:sldMasterId id="2147484859" r:id="rId2"/>
  </p:sldMasterIdLst>
  <p:notesMasterIdLst>
    <p:notesMasterId r:id="rId18"/>
  </p:notesMasterIdLst>
  <p:handoutMasterIdLst>
    <p:handoutMasterId r:id="rId19"/>
  </p:handoutMasterIdLst>
  <p:sldIdLst>
    <p:sldId id="430" r:id="rId3"/>
    <p:sldId id="502" r:id="rId4"/>
    <p:sldId id="484" r:id="rId5"/>
    <p:sldId id="485" r:id="rId6"/>
    <p:sldId id="486" r:id="rId7"/>
    <p:sldId id="487" r:id="rId8"/>
    <p:sldId id="488" r:id="rId9"/>
    <p:sldId id="495" r:id="rId10"/>
    <p:sldId id="501" r:id="rId11"/>
    <p:sldId id="496" r:id="rId12"/>
    <p:sldId id="497" r:id="rId13"/>
    <p:sldId id="490" r:id="rId14"/>
    <p:sldId id="491" r:id="rId15"/>
    <p:sldId id="492" r:id="rId16"/>
    <p:sldId id="493" r:id="rId17"/>
  </p:sldIdLst>
  <p:sldSz cx="9144000" cy="6858000" type="screen4x3"/>
  <p:notesSz cx="6858000" cy="9296400"/>
  <p:embeddedFontLst>
    <p:embeddedFont>
      <p:font typeface="Wingdings 2" panose="05020102010507070707" pitchFamily="18" charset="2"/>
      <p:regular r:id="rId20"/>
    </p:embeddedFont>
  </p:embeddedFontLst>
  <p:defaultTextStyle>
    <a:defPPr>
      <a:defRPr lang="en-US"/>
    </a:defPPr>
    <a:lvl1pPr algn="l" rtl="0" fontAlgn="base">
      <a:spcBef>
        <a:spcPct val="0"/>
      </a:spcBef>
      <a:spcAft>
        <a:spcPct val="0"/>
      </a:spcAft>
      <a:defRPr sz="2400" kern="1200">
        <a:solidFill>
          <a:srgbClr val="000066"/>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sz="2400" kern="1200">
        <a:solidFill>
          <a:srgbClr val="000066"/>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sz="2400" kern="1200">
        <a:solidFill>
          <a:srgbClr val="000066"/>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sz="2400" kern="1200">
        <a:solidFill>
          <a:srgbClr val="000066"/>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sz="2400" kern="1200">
        <a:solidFill>
          <a:srgbClr val="000066"/>
        </a:solidFill>
        <a:latin typeface="Arial" panose="020B0604020202020204" pitchFamily="34" charset="0"/>
        <a:ea typeface="+mn-ea"/>
        <a:cs typeface="Arial" panose="020B0604020202020204" pitchFamily="34" charset="0"/>
      </a:defRPr>
    </a:lvl5pPr>
    <a:lvl6pPr marL="2286000" algn="l" defTabSz="914400" rtl="0" eaLnBrk="1" latinLnBrk="0" hangingPunct="1">
      <a:defRPr sz="2400" kern="1200">
        <a:solidFill>
          <a:srgbClr val="000066"/>
        </a:solidFill>
        <a:latin typeface="Arial" panose="020B0604020202020204" pitchFamily="34" charset="0"/>
        <a:ea typeface="+mn-ea"/>
        <a:cs typeface="Arial" panose="020B0604020202020204" pitchFamily="34" charset="0"/>
      </a:defRPr>
    </a:lvl6pPr>
    <a:lvl7pPr marL="2743200" algn="l" defTabSz="914400" rtl="0" eaLnBrk="1" latinLnBrk="0" hangingPunct="1">
      <a:defRPr sz="2400" kern="1200">
        <a:solidFill>
          <a:srgbClr val="000066"/>
        </a:solidFill>
        <a:latin typeface="Arial" panose="020B0604020202020204" pitchFamily="34" charset="0"/>
        <a:ea typeface="+mn-ea"/>
        <a:cs typeface="Arial" panose="020B0604020202020204" pitchFamily="34" charset="0"/>
      </a:defRPr>
    </a:lvl7pPr>
    <a:lvl8pPr marL="3200400" algn="l" defTabSz="914400" rtl="0" eaLnBrk="1" latinLnBrk="0" hangingPunct="1">
      <a:defRPr sz="2400" kern="1200">
        <a:solidFill>
          <a:srgbClr val="000066"/>
        </a:solidFill>
        <a:latin typeface="Arial" panose="020B0604020202020204" pitchFamily="34" charset="0"/>
        <a:ea typeface="+mn-ea"/>
        <a:cs typeface="Arial" panose="020B0604020202020204" pitchFamily="34" charset="0"/>
      </a:defRPr>
    </a:lvl8pPr>
    <a:lvl9pPr marL="3657600" algn="l" defTabSz="914400" rtl="0" eaLnBrk="1" latinLnBrk="0" hangingPunct="1">
      <a:defRPr sz="2400" kern="1200">
        <a:solidFill>
          <a:srgbClr val="000066"/>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98">
          <p15:clr>
            <a:srgbClr val="A4A3A4"/>
          </p15:clr>
        </p15:guide>
        <p15:guide id="2" orient="horz" pos="3876">
          <p15:clr>
            <a:srgbClr val="A4A3A4"/>
          </p15:clr>
        </p15:guide>
        <p15:guide id="3" pos="5307" userDrawn="1">
          <p15:clr>
            <a:srgbClr val="A4A3A4"/>
          </p15:clr>
        </p15:guide>
        <p15:guide id="4" pos="226">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86DA6"/>
    <a:srgbClr val="010066"/>
    <a:srgbClr val="BEDAF0"/>
    <a:srgbClr val="CC0099"/>
    <a:srgbClr val="33CC33"/>
    <a:srgbClr val="009900"/>
    <a:srgbClr val="FF6161"/>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8917" autoAdjust="0"/>
    <p:restoredTop sz="83333" autoAdjust="0"/>
  </p:normalViewPr>
  <p:slideViewPr>
    <p:cSldViewPr snapToGrid="0">
      <p:cViewPr>
        <p:scale>
          <a:sx n="85" d="100"/>
          <a:sy n="85" d="100"/>
        </p:scale>
        <p:origin x="618" y="162"/>
      </p:cViewPr>
      <p:guideLst>
        <p:guide orient="horz" pos="498"/>
        <p:guide orient="horz" pos="3876"/>
        <p:guide pos="5307"/>
        <p:guide pos="226"/>
      </p:guideLst>
    </p:cSldViewPr>
  </p:slideViewPr>
  <p:outlineViewPr>
    <p:cViewPr>
      <p:scale>
        <a:sx n="33" d="100"/>
        <a:sy n="33" d="100"/>
      </p:scale>
      <p:origin x="0" y="0"/>
    </p:cViewPr>
  </p:outlineViewPr>
  <p:notesTextViewPr>
    <p:cViewPr>
      <p:scale>
        <a:sx n="150" d="100"/>
        <a:sy n="150" d="100"/>
      </p:scale>
      <p:origin x="0" y="0"/>
    </p:cViewPr>
  </p:notesTextViewPr>
  <p:sorterViewPr>
    <p:cViewPr varScale="1">
      <p:scale>
        <a:sx n="100" d="100"/>
        <a:sy n="100" d="100"/>
      </p:scale>
      <p:origin x="0" y="0"/>
    </p:cViewPr>
  </p:sorterViewPr>
  <p:notesViewPr>
    <p:cSldViewPr snapToGrid="0">
      <p:cViewPr varScale="1">
        <p:scale>
          <a:sx n="77" d="100"/>
          <a:sy n="77" d="100"/>
        </p:scale>
        <p:origin x="2064" y="108"/>
      </p:cViewPr>
      <p:guideLst>
        <p:guide orient="horz" pos="2928"/>
        <p:guide pos="2161"/>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activeX1.xml><?xml version="1.0" encoding="utf-8"?>
<ax:ocx xmlns:ax="http://schemas.microsoft.com/office/2006/activeX" xmlns:r="http://schemas.openxmlformats.org/officeDocument/2006/relationships" ax:classid="{D27CDB6E-AE6D-11CF-96B8-444553540000}" ax:persistence="persistStorage" r:id="rId1"/>
</file>

<file path=ppt/activeX/activeX2.xml><?xml version="1.0" encoding="utf-8"?>
<ax:ocx xmlns:ax="http://schemas.microsoft.com/office/2006/activeX" xmlns:r="http://schemas.openxmlformats.org/officeDocument/2006/relationships" ax:classid="{D27CDB6E-AE6D-11CF-96B8-444553540000}" ax:persistence="persistStorage" r:id="rId1"/>
</file>

<file path=ppt/activeX/activeX3.xml><?xml version="1.0" encoding="utf-8"?>
<ax:ocx xmlns:ax="http://schemas.microsoft.com/office/2006/activeX" xmlns:r="http://schemas.openxmlformats.org/officeDocument/2006/relationships" ax:classid="{D27CDB6E-AE6D-11CF-96B8-444553540000}" ax:persistence="persistStorage" r:id="rId1"/>
</file>

<file path=ppt/activeX/activeX4.xml><?xml version="1.0" encoding="utf-8"?>
<ax:ocx xmlns:ax="http://schemas.microsoft.com/office/2006/activeX" xmlns:r="http://schemas.openxmlformats.org/officeDocument/2006/relationships" ax:classid="{D27CDB6E-AE6D-11CF-96B8-444553540000}" ax:persistence="persistStorage" r:id="rId1"/>
</file>

<file path=ppt/drawings/_rels/vmlDrawing1.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5957" name="Rectangle 5">
            <a:extLst>
              <a:ext uri="{FF2B5EF4-FFF2-40B4-BE49-F238E27FC236}">
                <a16:creationId xmlns:a16="http://schemas.microsoft.com/office/drawing/2014/main" id="{98E17B68-F759-41FE-A7D8-6A8CFE2EBD6C}"/>
              </a:ext>
            </a:extLst>
          </p:cNvPr>
          <p:cNvSpPr>
            <a:spLocks noGrp="1" noChangeArrowheads="1"/>
          </p:cNvSpPr>
          <p:nvPr>
            <p:ph type="sldNum" sz="quarter" idx="3"/>
          </p:nvPr>
        </p:nvSpPr>
        <p:spPr bwMode="auto">
          <a:xfrm>
            <a:off x="3884613" y="8829966"/>
            <a:ext cx="297180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b="1">
                <a:solidFill>
                  <a:schemeClr val="tx1"/>
                </a:solidFill>
              </a:defRPr>
            </a:lvl1pPr>
          </a:lstStyle>
          <a:p>
            <a:fld id="{9742B6D0-79F5-4538-B3A1-77A0CFFFD510}" type="slidenum">
              <a:rPr lang="en-GB" altLang="en-US"/>
              <a:pPr/>
              <a:t>‹#›</a:t>
            </a:fld>
            <a:endParaRPr lang="en-GB" altLang="en-US"/>
          </a:p>
        </p:txBody>
      </p:sp>
      <p:sp>
        <p:nvSpPr>
          <p:cNvPr id="8" name="Rectangle 7">
            <a:extLst>
              <a:ext uri="{FF2B5EF4-FFF2-40B4-BE49-F238E27FC236}">
                <a16:creationId xmlns:a16="http://schemas.microsoft.com/office/drawing/2014/main" id="{1CCBF7E8-7347-4D14-931E-B8A94C8615A8}"/>
              </a:ext>
            </a:extLst>
          </p:cNvPr>
          <p:cNvSpPr>
            <a:spLocks noChangeArrowheads="1"/>
          </p:cNvSpPr>
          <p:nvPr/>
        </p:nvSpPr>
        <p:spPr bwMode="auto">
          <a:xfrm>
            <a:off x="1924050" y="8831580"/>
            <a:ext cx="2971800" cy="464820"/>
          </a:xfrm>
          <a:prstGeom prst="rect">
            <a:avLst/>
          </a:prstGeom>
          <a:noFill/>
          <a:ln w="9525">
            <a:noFill/>
            <a:miter lim="800000"/>
            <a:headEnd/>
            <a:tailEnd/>
          </a:ln>
        </p:spPr>
        <p:txBody>
          <a:bodyPr anchor="b"/>
          <a:lstStyle/>
          <a:p>
            <a:pPr algn="ctr"/>
            <a:r>
              <a:rPr lang="en-GB" sz="1200" b="1" dirty="0">
                <a:solidFill>
                  <a:schemeClr val="tx1"/>
                </a:solidFill>
              </a:rPr>
              <a:t>© Boardworks</a:t>
            </a:r>
          </a:p>
        </p:txBody>
      </p:sp>
      <p:sp>
        <p:nvSpPr>
          <p:cNvPr id="9" name="Rectangle 9">
            <a:extLst>
              <a:ext uri="{FF2B5EF4-FFF2-40B4-BE49-F238E27FC236}">
                <a16:creationId xmlns:a16="http://schemas.microsoft.com/office/drawing/2014/main" id="{A0EC12B8-19A4-4F20-BE47-EC05A2FB7F0A}"/>
              </a:ext>
            </a:extLst>
          </p:cNvPr>
          <p:cNvSpPr>
            <a:spLocks noChangeArrowheads="1"/>
          </p:cNvSpPr>
          <p:nvPr/>
        </p:nvSpPr>
        <p:spPr bwMode="auto">
          <a:xfrm>
            <a:off x="1548766" y="116205"/>
            <a:ext cx="3760470" cy="464820"/>
          </a:xfrm>
          <a:prstGeom prst="rect">
            <a:avLst/>
          </a:prstGeom>
          <a:noFill/>
          <a:ln w="9525">
            <a:noFill/>
            <a:miter lim="800000"/>
            <a:headEnd/>
            <a:tailEnd/>
          </a:ln>
        </p:spPr>
        <p:txBody>
          <a:bodyPr anchor="b"/>
          <a:lstStyle/>
          <a:p>
            <a:pPr algn="ctr"/>
            <a:r>
              <a:rPr lang="en-GB" sz="1200" b="1" dirty="0">
                <a:solidFill>
                  <a:schemeClr val="tx1"/>
                </a:solidFill>
              </a:rPr>
              <a:t>Boardworks High School Physical Science</a:t>
            </a:r>
          </a:p>
        </p:txBody>
      </p:sp>
    </p:spTree>
    <p:extLst>
      <p:ext uri="{BB962C8B-B14F-4D97-AF65-F5344CB8AC3E}">
        <p14:creationId xmlns:p14="http://schemas.microsoft.com/office/powerpoint/2010/main" val="20062911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7" name="Rectangle 4">
            <a:extLst>
              <a:ext uri="{FF2B5EF4-FFF2-40B4-BE49-F238E27FC236}">
                <a16:creationId xmlns:a16="http://schemas.microsoft.com/office/drawing/2014/main" id="{4A49808C-2701-4F8C-ABA7-398720543236}"/>
              </a:ext>
            </a:extLst>
          </p:cNvPr>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7848090D-3AD8-4CC5-BD2D-9015EF51E7A5}"/>
              </a:ext>
            </a:extLst>
          </p:cNvPr>
          <p:cNvSpPr>
            <a:spLocks noGrp="1" noChangeArrowheads="1"/>
          </p:cNvSpPr>
          <p:nvPr>
            <p:ph type="body" sz="quarter" idx="3"/>
          </p:nvPr>
        </p:nvSpPr>
        <p:spPr bwMode="auto">
          <a:xfrm>
            <a:off x="914401" y="4415790"/>
            <a:ext cx="5029200" cy="41833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4103" name="Rectangle 7">
            <a:extLst>
              <a:ext uri="{FF2B5EF4-FFF2-40B4-BE49-F238E27FC236}">
                <a16:creationId xmlns:a16="http://schemas.microsoft.com/office/drawing/2014/main" id="{EB2E9010-0DC0-4154-BC5C-45F513F987DC}"/>
              </a:ext>
            </a:extLst>
          </p:cNvPr>
          <p:cNvSpPr>
            <a:spLocks noGrp="1" noChangeArrowheads="1"/>
          </p:cNvSpPr>
          <p:nvPr>
            <p:ph type="sldNum" sz="quarter" idx="5"/>
          </p:nvPr>
        </p:nvSpPr>
        <p:spPr bwMode="auto">
          <a:xfrm>
            <a:off x="3886200" y="8831580"/>
            <a:ext cx="297180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b="1">
                <a:solidFill>
                  <a:schemeClr val="tx1"/>
                </a:solidFill>
              </a:defRPr>
            </a:lvl1pPr>
          </a:lstStyle>
          <a:p>
            <a:fld id="{BF98B8C1-E553-4FA7-86E9-DB490CBE52B7}" type="slidenum">
              <a:rPr lang="en-US" altLang="en-US"/>
              <a:pPr/>
              <a:t>‹#›</a:t>
            </a:fld>
            <a:endParaRPr lang="en-US" altLang="en-US"/>
          </a:p>
        </p:txBody>
      </p:sp>
      <p:sp>
        <p:nvSpPr>
          <p:cNvPr id="8" name="Rectangle 9">
            <a:extLst>
              <a:ext uri="{FF2B5EF4-FFF2-40B4-BE49-F238E27FC236}">
                <a16:creationId xmlns:a16="http://schemas.microsoft.com/office/drawing/2014/main" id="{D55208BF-DCFB-484B-A3BC-0352AF147468}"/>
              </a:ext>
            </a:extLst>
          </p:cNvPr>
          <p:cNvSpPr>
            <a:spLocks noChangeArrowheads="1"/>
          </p:cNvSpPr>
          <p:nvPr/>
        </p:nvSpPr>
        <p:spPr bwMode="auto">
          <a:xfrm>
            <a:off x="1924050" y="8831580"/>
            <a:ext cx="2971800" cy="464820"/>
          </a:xfrm>
          <a:prstGeom prst="rect">
            <a:avLst/>
          </a:prstGeom>
          <a:noFill/>
          <a:ln w="9525">
            <a:noFill/>
            <a:miter lim="800000"/>
            <a:headEnd/>
            <a:tailEnd/>
          </a:ln>
        </p:spPr>
        <p:txBody>
          <a:bodyPr anchor="b"/>
          <a:lstStyle/>
          <a:p>
            <a:pPr algn="ctr"/>
            <a:r>
              <a:rPr lang="en-GB" sz="1200" b="1" dirty="0">
                <a:solidFill>
                  <a:schemeClr val="tx1"/>
                </a:solidFill>
              </a:rPr>
              <a:t>© Boardworks</a:t>
            </a:r>
          </a:p>
        </p:txBody>
      </p:sp>
      <p:sp>
        <p:nvSpPr>
          <p:cNvPr id="9" name="Rectangle 9">
            <a:extLst>
              <a:ext uri="{FF2B5EF4-FFF2-40B4-BE49-F238E27FC236}">
                <a16:creationId xmlns:a16="http://schemas.microsoft.com/office/drawing/2014/main" id="{2F0DEBBA-FC09-4FD6-B595-EE603BA799F4}"/>
              </a:ext>
            </a:extLst>
          </p:cNvPr>
          <p:cNvSpPr>
            <a:spLocks noChangeArrowheads="1"/>
          </p:cNvSpPr>
          <p:nvPr/>
        </p:nvSpPr>
        <p:spPr bwMode="auto">
          <a:xfrm>
            <a:off x="1548766" y="116205"/>
            <a:ext cx="3760470" cy="464820"/>
          </a:xfrm>
          <a:prstGeom prst="rect">
            <a:avLst/>
          </a:prstGeom>
          <a:noFill/>
          <a:ln w="9525">
            <a:noFill/>
            <a:miter lim="800000"/>
            <a:headEnd/>
            <a:tailEnd/>
          </a:ln>
        </p:spPr>
        <p:txBody>
          <a:bodyPr anchor="b"/>
          <a:lstStyle/>
          <a:p>
            <a:pPr algn="ctr"/>
            <a:r>
              <a:rPr lang="en-GB" sz="1200" b="1" dirty="0">
                <a:solidFill>
                  <a:schemeClr val="tx1"/>
                </a:solidFill>
              </a:rPr>
              <a:t>Boardworks High School Physical Science</a:t>
            </a:r>
          </a:p>
        </p:txBody>
      </p:sp>
    </p:spTree>
    <p:extLst>
      <p:ext uri="{BB962C8B-B14F-4D97-AF65-F5344CB8AC3E}">
        <p14:creationId xmlns:p14="http://schemas.microsoft.com/office/powerpoint/2010/main" val="4154727667"/>
      </p:ext>
    </p:extLst>
  </p:cSld>
  <p:clrMap bg1="lt1" tx1="dk1" bg2="lt2" tx2="dk2" accent1="accent1" accent2="accent2" accent3="accent3" accent4="accent4" accent5="accent5" accent6="accent6" hlink="hlink" folHlink="folHlink"/>
  <p:hf hdr="0" ftr="0" dt="0"/>
  <p:notesStyle>
    <a:lvl1pPr algn="l" rtl="0" eaLnBrk="0" fontAlgn="base" hangingPunct="0">
      <a:spcBef>
        <a:spcPts val="432"/>
      </a:spcBef>
      <a:spcAft>
        <a:spcPct val="0"/>
      </a:spcAft>
      <a:defRPr sz="1200" kern="1200">
        <a:solidFill>
          <a:schemeClr val="tx1"/>
        </a:solidFill>
        <a:latin typeface="Arial" charset="0"/>
        <a:ea typeface="+mn-ea"/>
        <a:cs typeface="+mn-cs"/>
      </a:defRPr>
    </a:lvl1pPr>
    <a:lvl2pPr marL="457200" algn="l" rtl="0" eaLnBrk="0" fontAlgn="base" hangingPunct="0">
      <a:spcBef>
        <a:spcPts val="432"/>
      </a:spcBef>
      <a:spcAft>
        <a:spcPct val="0"/>
      </a:spcAft>
      <a:defRPr sz="1200" kern="1200">
        <a:solidFill>
          <a:schemeClr val="tx1"/>
        </a:solidFill>
        <a:latin typeface="Arial" charset="0"/>
        <a:ea typeface="+mn-ea"/>
        <a:cs typeface="+mn-cs"/>
      </a:defRPr>
    </a:lvl2pPr>
    <a:lvl3pPr marL="914400" algn="l" rtl="0" eaLnBrk="0" fontAlgn="base" hangingPunct="0">
      <a:spcBef>
        <a:spcPts val="432"/>
      </a:spcBef>
      <a:spcAft>
        <a:spcPct val="0"/>
      </a:spcAft>
      <a:defRPr sz="1200" kern="1200">
        <a:solidFill>
          <a:schemeClr val="tx1"/>
        </a:solidFill>
        <a:latin typeface="Arial" charset="0"/>
        <a:ea typeface="+mn-ea"/>
        <a:cs typeface="+mn-cs"/>
      </a:defRPr>
    </a:lvl3pPr>
    <a:lvl4pPr marL="1371600" algn="l" rtl="0" eaLnBrk="0" fontAlgn="base" hangingPunct="0">
      <a:spcBef>
        <a:spcPts val="432"/>
      </a:spcBef>
      <a:spcAft>
        <a:spcPct val="0"/>
      </a:spcAft>
      <a:defRPr sz="1200" kern="1200">
        <a:solidFill>
          <a:schemeClr val="tx1"/>
        </a:solidFill>
        <a:latin typeface="Arial" charset="0"/>
        <a:ea typeface="+mn-ea"/>
        <a:cs typeface="+mn-cs"/>
      </a:defRPr>
    </a:lvl4pPr>
    <a:lvl5pPr marL="1828800" algn="l" rtl="0" eaLnBrk="0" fontAlgn="base" hangingPunct="0">
      <a:spcBef>
        <a:spcPts val="432"/>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a:extLst>
              <a:ext uri="{FF2B5EF4-FFF2-40B4-BE49-F238E27FC236}">
                <a16:creationId xmlns:a16="http://schemas.microsoft.com/office/drawing/2014/main" id="{53C0E89B-F407-4928-8B2C-7783EA46CEB9}"/>
              </a:ext>
            </a:extLst>
          </p:cNvPr>
          <p:cNvSpPr>
            <a:spLocks noGrp="1" noRot="1" noChangeAspect="1" noChangeArrowheads="1" noTextEdit="1"/>
          </p:cNvSpPr>
          <p:nvPr>
            <p:ph type="sldImg"/>
          </p:nvPr>
        </p:nvSpPr>
        <p:spPr>
          <a:ln/>
        </p:spPr>
      </p:sp>
      <p:sp>
        <p:nvSpPr>
          <p:cNvPr id="27652" name="Rectangle 3">
            <a:extLst>
              <a:ext uri="{FF2B5EF4-FFF2-40B4-BE49-F238E27FC236}">
                <a16:creationId xmlns:a16="http://schemas.microsoft.com/office/drawing/2014/main" id="{F133994A-4B73-47F2-93D5-6B7DF4523B7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anose="020B0604020202020204" pitchFamily="34" charset="0"/>
            </a:endParaRPr>
          </a:p>
        </p:txBody>
      </p:sp>
      <p:sp>
        <p:nvSpPr>
          <p:cNvPr id="2" name="Slide Number Placeholder 1">
            <a:extLst>
              <a:ext uri="{FF2B5EF4-FFF2-40B4-BE49-F238E27FC236}">
                <a16:creationId xmlns:a16="http://schemas.microsoft.com/office/drawing/2014/main" id="{8E46B03A-859D-4835-873B-71F5936D5867}"/>
              </a:ext>
            </a:extLst>
          </p:cNvPr>
          <p:cNvSpPr>
            <a:spLocks noGrp="1"/>
          </p:cNvSpPr>
          <p:nvPr>
            <p:ph type="sldNum" sz="quarter" idx="10"/>
          </p:nvPr>
        </p:nvSpPr>
        <p:spPr/>
        <p:txBody>
          <a:bodyPr/>
          <a:lstStyle/>
          <a:p>
            <a:fld id="{BF98B8C1-E553-4FA7-86E9-DB490CBE52B7}" type="slidenum">
              <a:rPr lang="en-US" altLang="en-US" smtClean="0"/>
              <a:pPr/>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2">
            <a:extLst>
              <a:ext uri="{FF2B5EF4-FFF2-40B4-BE49-F238E27FC236}">
                <a16:creationId xmlns:a16="http://schemas.microsoft.com/office/drawing/2014/main" id="{6B5711CA-37BD-422F-A152-11280B7FDCE2}"/>
              </a:ext>
            </a:extLst>
          </p:cNvPr>
          <p:cNvSpPr>
            <a:spLocks noGrp="1" noRot="1" noChangeAspect="1" noChangeArrowheads="1" noTextEdit="1"/>
          </p:cNvSpPr>
          <p:nvPr>
            <p:ph type="sldImg"/>
          </p:nvPr>
        </p:nvSpPr>
        <p:spPr>
          <a:ln/>
        </p:spPr>
      </p:sp>
      <p:sp>
        <p:nvSpPr>
          <p:cNvPr id="36869" name="Rectangle 3">
            <a:extLst>
              <a:ext uri="{FF2B5EF4-FFF2-40B4-BE49-F238E27FC236}">
                <a16:creationId xmlns:a16="http://schemas.microsoft.com/office/drawing/2014/main" id="{887514E2-4DA9-49EA-9463-198E9072DE3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Aft>
                <a:spcPts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Practices:</a:t>
            </a:r>
          </a:p>
          <a:p>
            <a:pPr marL="171450" marR="0" lvl="0" indent="-171450" algn="l" defTabSz="914400" rtl="0" eaLnBrk="0" fontAlgn="base" latinLnBrk="0" hangingPunct="0">
              <a:lnSpc>
                <a:spcPct val="100000"/>
              </a:lnSpc>
              <a:spcAft>
                <a:spcPts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Using Mathematics and Computational Thinking: </a:t>
            </a:r>
            <a:r>
              <a:rPr lang="en-GB" sz="1200" kern="1200" dirty="0">
                <a:solidFill>
                  <a:schemeClr val="tx1"/>
                </a:solidFill>
                <a:effectLst/>
                <a:latin typeface="Arial" charset="0"/>
                <a:ea typeface="+mn-ea"/>
                <a:cs typeface="+mn-cs"/>
              </a:rPr>
              <a:t>Use mathematical, computational, and/or algorithmic representations of phenomena or design solutions to describe and/or support claims and/or explanations.</a:t>
            </a:r>
          </a:p>
          <a:p>
            <a:pPr marL="171450" marR="0" lvl="0" indent="-171450" algn="l" defTabSz="914400" rtl="0" eaLnBrk="0" fontAlgn="base" latinLnBrk="0" hangingPunct="0">
              <a:lnSpc>
                <a:spcPct val="100000"/>
              </a:lnSpc>
              <a:spcAft>
                <a:spcPts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Using Mathematics and Computational Thinking: </a:t>
            </a:r>
            <a:r>
              <a:rPr lang="en-GB" sz="1200" kern="1200" dirty="0">
                <a:solidFill>
                  <a:schemeClr val="tx1"/>
                </a:solidFill>
                <a:effectLst/>
                <a:latin typeface="Arial" charset="0"/>
                <a:ea typeface="+mn-ea"/>
                <a:cs typeface="+mn-cs"/>
              </a:rPr>
              <a:t>Apply techniques of algebra and functions to represent and solve scientific and engineering problems.</a:t>
            </a:r>
            <a:endParaRPr lang="en-GB" dirty="0">
              <a:effectLst/>
            </a:endParaRPr>
          </a:p>
        </p:txBody>
      </p:sp>
      <p:sp>
        <p:nvSpPr>
          <p:cNvPr id="2" name="Slide Number Placeholder 1">
            <a:extLst>
              <a:ext uri="{FF2B5EF4-FFF2-40B4-BE49-F238E27FC236}">
                <a16:creationId xmlns:a16="http://schemas.microsoft.com/office/drawing/2014/main" id="{0180A159-C6CC-4E42-9B5A-62BD50D3DD3D}"/>
              </a:ext>
            </a:extLst>
          </p:cNvPr>
          <p:cNvSpPr>
            <a:spLocks noGrp="1"/>
          </p:cNvSpPr>
          <p:nvPr>
            <p:ph type="sldNum" sz="quarter" idx="10"/>
          </p:nvPr>
        </p:nvSpPr>
        <p:spPr/>
        <p:txBody>
          <a:bodyPr/>
          <a:lstStyle/>
          <a:p>
            <a:fld id="{BF98B8C1-E553-4FA7-86E9-DB490CBE52B7}" type="slidenum">
              <a:rPr lang="en-US" altLang="en-US" smtClean="0"/>
              <a:pPr/>
              <a:t>10</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2">
            <a:extLst>
              <a:ext uri="{FF2B5EF4-FFF2-40B4-BE49-F238E27FC236}">
                <a16:creationId xmlns:a16="http://schemas.microsoft.com/office/drawing/2014/main" id="{396A8D7C-AC20-4561-A7E4-B02E320F1541}"/>
              </a:ext>
            </a:extLst>
          </p:cNvPr>
          <p:cNvSpPr>
            <a:spLocks noGrp="1" noRot="1" noChangeAspect="1" noChangeArrowheads="1" noTextEdit="1"/>
          </p:cNvSpPr>
          <p:nvPr>
            <p:ph type="sldImg"/>
          </p:nvPr>
        </p:nvSpPr>
        <p:spPr>
          <a:ln/>
        </p:spPr>
      </p:sp>
      <p:sp>
        <p:nvSpPr>
          <p:cNvPr id="37893" name="Rectangle 3">
            <a:extLst>
              <a:ext uri="{FF2B5EF4-FFF2-40B4-BE49-F238E27FC236}">
                <a16:creationId xmlns:a16="http://schemas.microsoft.com/office/drawing/2014/main" id="{F7156296-465D-4C3D-9383-14FB2CA5548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p>
          <a:p>
            <a:r>
              <a:rPr lang="en-GB" altLang="en-US" dirty="0">
                <a:latin typeface="Arial" panose="020B0604020202020204" pitchFamily="34" charset="0"/>
              </a:rPr>
              <a:t>The answer is simply to coil the wire. However, if the whole coil is in the field, one half (with the current flowing in one direction) would experience an upwards force, and the other half (with the current flowing in the other direction) would experience a downwards force. To get a force in one direction you would put only half the coil in the field.</a:t>
            </a:r>
          </a:p>
          <a:p>
            <a:br>
              <a:rPr lang="en-GB" altLang="en-US" dirty="0">
                <a:latin typeface="Arial" panose="020B0604020202020204" pitchFamily="34" charset="0"/>
              </a:rPr>
            </a:br>
            <a:r>
              <a:rPr lang="en-GB" altLang="en-US" dirty="0">
                <a:latin typeface="Arial" panose="020B0604020202020204" pitchFamily="34" charset="0"/>
              </a:rPr>
              <a:t>Students could be prepared for the next section by considering the question: what could a coil experiencing two opposing forces be useful for?</a:t>
            </a:r>
          </a:p>
          <a:p>
            <a:endParaRPr lang="en-GB" altLang="en-US" dirty="0">
              <a:latin typeface="Arial" panose="020B0604020202020204" pitchFamily="34" charset="0"/>
            </a:endParaRPr>
          </a:p>
          <a:p>
            <a:pPr marL="0" marR="0" lvl="0" indent="0" algn="l" defTabSz="914400" rtl="0" eaLnBrk="0" fontAlgn="base" latinLnBrk="0" hangingPunct="0">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Practices:</a:t>
            </a:r>
          </a:p>
          <a:p>
            <a:pPr marL="171450" marR="0" lvl="0" indent="-171450" algn="l" defTabSz="914400" rtl="0" eaLnBrk="0" fontAlgn="base" latinLnBrk="0" hangingPunct="0">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Using Mathematics and Computational Thinking: </a:t>
            </a:r>
            <a:r>
              <a:rPr lang="en-GB" sz="1200" kern="1200" dirty="0">
                <a:solidFill>
                  <a:schemeClr val="tx1"/>
                </a:solidFill>
                <a:effectLst/>
                <a:latin typeface="Arial" charset="0"/>
                <a:ea typeface="+mn-ea"/>
                <a:cs typeface="+mn-cs"/>
              </a:rPr>
              <a:t>Use mathematical, computational, and/or algorithmic representations of phenomena or design solutions to describe and/or support claims and/or explanations.</a:t>
            </a:r>
          </a:p>
          <a:p>
            <a:pPr marL="171450" marR="0" lvl="0" indent="-171450" algn="l" defTabSz="914400" rtl="0" eaLnBrk="0" fontAlgn="base" latinLnBrk="0" hangingPunct="0">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Using Mathematics and Computational Thinking: </a:t>
            </a:r>
            <a:r>
              <a:rPr lang="en-GB" sz="1200" kern="1200" dirty="0">
                <a:solidFill>
                  <a:schemeClr val="tx1"/>
                </a:solidFill>
                <a:effectLst/>
                <a:latin typeface="Arial" charset="0"/>
                <a:ea typeface="+mn-ea"/>
                <a:cs typeface="+mn-cs"/>
              </a:rPr>
              <a:t>Apply techniques of algebra and functions to represent and solve scientific and engineering problems.</a:t>
            </a:r>
            <a:endParaRPr lang="en-GB" dirty="0">
              <a:effectLst/>
            </a:endParaRPr>
          </a:p>
        </p:txBody>
      </p:sp>
      <p:sp>
        <p:nvSpPr>
          <p:cNvPr id="2" name="Slide Number Placeholder 1">
            <a:extLst>
              <a:ext uri="{FF2B5EF4-FFF2-40B4-BE49-F238E27FC236}">
                <a16:creationId xmlns:a16="http://schemas.microsoft.com/office/drawing/2014/main" id="{673D1553-1F38-495D-BA79-B064C827B8D9}"/>
              </a:ext>
            </a:extLst>
          </p:cNvPr>
          <p:cNvSpPr>
            <a:spLocks noGrp="1"/>
          </p:cNvSpPr>
          <p:nvPr>
            <p:ph type="sldNum" sz="quarter" idx="10"/>
          </p:nvPr>
        </p:nvSpPr>
        <p:spPr/>
        <p:txBody>
          <a:bodyPr/>
          <a:lstStyle/>
          <a:p>
            <a:fld id="{BF98B8C1-E553-4FA7-86E9-DB490CBE52B7}" type="slidenum">
              <a:rPr lang="en-US" altLang="en-US" smtClean="0"/>
              <a:pPr/>
              <a:t>11</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a:extLst>
              <a:ext uri="{FF2B5EF4-FFF2-40B4-BE49-F238E27FC236}">
                <a16:creationId xmlns:a16="http://schemas.microsoft.com/office/drawing/2014/main" id="{6A3F7CDB-41B1-4C11-88D8-FB5B4AB306FF}"/>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A26FA894-9492-4B13-A39C-6E28243F241B}"/>
              </a:ext>
            </a:extLst>
          </p:cNvPr>
          <p:cNvSpPr>
            <a:spLocks noGrp="1" noChangeArrowheads="1"/>
          </p:cNvSpPr>
          <p:nvPr>
            <p:ph type="body" idx="1"/>
          </p:nvPr>
        </p:nvSpPr>
        <p:spPr>
          <a:ln/>
        </p:spPr>
        <p:txBody>
          <a:bodyPr/>
          <a:lstStyle/>
          <a:p>
            <a:pPr>
              <a:defRPr/>
            </a:pPr>
            <a:r>
              <a:rPr lang="en-GB" b="1" dirty="0"/>
              <a:t>Teacher notes</a:t>
            </a:r>
            <a:endParaRPr lang="en-GB" dirty="0"/>
          </a:p>
          <a:p>
            <a:pPr>
              <a:defRPr/>
            </a:pPr>
            <a:r>
              <a:rPr lang="en-GB" dirty="0"/>
              <a:t>Devices in the home that use an electric motor include:</a:t>
            </a:r>
          </a:p>
          <a:p>
            <a:pPr marL="171450" indent="-171450">
              <a:buFont typeface="Arial" panose="020B0604020202020204" pitchFamily="34" charset="0"/>
              <a:buChar char="•"/>
              <a:defRPr/>
            </a:pPr>
            <a:r>
              <a:rPr lang="en-GB" dirty="0"/>
              <a:t>microwave</a:t>
            </a:r>
          </a:p>
          <a:p>
            <a:pPr marL="171450" indent="-171450">
              <a:buFont typeface="Arial" panose="020B0604020202020204" pitchFamily="34" charset="0"/>
              <a:buChar char="•"/>
              <a:defRPr/>
            </a:pPr>
            <a:r>
              <a:rPr lang="en-GB" dirty="0"/>
              <a:t>refrigerator</a:t>
            </a:r>
          </a:p>
          <a:p>
            <a:pPr marL="171450" indent="-171450">
              <a:buFont typeface="Arial" panose="020B0604020202020204" pitchFamily="34" charset="0"/>
              <a:buChar char="•"/>
              <a:defRPr/>
            </a:pPr>
            <a:r>
              <a:rPr lang="en-GB" dirty="0"/>
              <a:t>washing machine</a:t>
            </a:r>
          </a:p>
          <a:p>
            <a:pPr marL="171450" indent="-171450">
              <a:buFont typeface="Arial" panose="020B0604020202020204" pitchFamily="34" charset="0"/>
              <a:buChar char="•"/>
              <a:defRPr/>
            </a:pPr>
            <a:r>
              <a:rPr lang="en-GB" dirty="0"/>
              <a:t>vacuum cleaner</a:t>
            </a:r>
          </a:p>
          <a:p>
            <a:pPr marL="171450" indent="-171450">
              <a:buFont typeface="Arial" panose="020B0604020202020204" pitchFamily="34" charset="0"/>
              <a:buChar char="•"/>
              <a:defRPr/>
            </a:pPr>
            <a:r>
              <a:rPr lang="en-GB" dirty="0"/>
              <a:t>hairdryer</a:t>
            </a:r>
          </a:p>
          <a:p>
            <a:pPr marL="171450" indent="-171450">
              <a:buFont typeface="Arial" panose="020B0604020202020204" pitchFamily="34" charset="0"/>
              <a:buChar char="•"/>
              <a:defRPr/>
            </a:pPr>
            <a:r>
              <a:rPr lang="en-GB" dirty="0"/>
              <a:t>DVD player</a:t>
            </a:r>
          </a:p>
          <a:p>
            <a:pPr marL="171450" indent="-171450">
              <a:buFont typeface="Arial" panose="020B0604020202020204" pitchFamily="34" charset="0"/>
              <a:buChar char="•"/>
              <a:defRPr/>
            </a:pPr>
            <a:r>
              <a:rPr lang="en-GB" dirty="0"/>
              <a:t>computer</a:t>
            </a:r>
          </a:p>
          <a:p>
            <a:pPr marL="171450" indent="-171450">
              <a:buFont typeface="Arial" panose="020B0604020202020204" pitchFamily="34" charset="0"/>
              <a:buChar char="•"/>
              <a:defRPr/>
            </a:pPr>
            <a:r>
              <a:rPr lang="en-GB" dirty="0"/>
              <a:t>moving toys.</a:t>
            </a:r>
          </a:p>
          <a:p>
            <a:pPr>
              <a:defRPr/>
            </a:pPr>
            <a:endParaRPr lang="en-GB" dirty="0"/>
          </a:p>
          <a:p>
            <a:pPr>
              <a:defRPr/>
            </a:pPr>
            <a:r>
              <a:rPr lang="en-GB" dirty="0"/>
              <a:t>Cars also use electric motors to perform several functions, including in the starter motor and in the windows, windscreen wipers and fans.</a:t>
            </a:r>
          </a:p>
        </p:txBody>
      </p:sp>
      <p:sp>
        <p:nvSpPr>
          <p:cNvPr id="2" name="Slide Number Placeholder 1">
            <a:extLst>
              <a:ext uri="{FF2B5EF4-FFF2-40B4-BE49-F238E27FC236}">
                <a16:creationId xmlns:a16="http://schemas.microsoft.com/office/drawing/2014/main" id="{37815CE0-B1F1-4792-A0F6-F93FD7778684}"/>
              </a:ext>
            </a:extLst>
          </p:cNvPr>
          <p:cNvSpPr>
            <a:spLocks noGrp="1"/>
          </p:cNvSpPr>
          <p:nvPr>
            <p:ph type="sldNum" sz="quarter" idx="10"/>
          </p:nvPr>
        </p:nvSpPr>
        <p:spPr/>
        <p:txBody>
          <a:bodyPr/>
          <a:lstStyle/>
          <a:p>
            <a:fld id="{BF98B8C1-E553-4FA7-86E9-DB490CBE52B7}" type="slidenum">
              <a:rPr lang="en-US" altLang="en-US" smtClean="0"/>
              <a:pPr/>
              <a:t>12</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2">
            <a:extLst>
              <a:ext uri="{FF2B5EF4-FFF2-40B4-BE49-F238E27FC236}">
                <a16:creationId xmlns:a16="http://schemas.microsoft.com/office/drawing/2014/main" id="{36854231-18DA-44CE-8675-9A1473C47A08}"/>
              </a:ext>
            </a:extLst>
          </p:cNvPr>
          <p:cNvSpPr>
            <a:spLocks noGrp="1" noRot="1" noChangeAspect="1" noChangeArrowheads="1" noTextEdit="1"/>
          </p:cNvSpPr>
          <p:nvPr>
            <p:ph type="sldImg"/>
          </p:nvPr>
        </p:nvSpPr>
        <p:spPr>
          <a:ln/>
        </p:spPr>
      </p:sp>
      <p:sp>
        <p:nvSpPr>
          <p:cNvPr id="40965" name="Rectangle 3">
            <a:extLst>
              <a:ext uri="{FF2B5EF4-FFF2-40B4-BE49-F238E27FC236}">
                <a16:creationId xmlns:a16="http://schemas.microsoft.com/office/drawing/2014/main" id="{6E5917C2-00F5-4E4E-A4F0-582A4376C3F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b="1" dirty="0">
                <a:latin typeface="Arial" panose="020B0604020202020204" pitchFamily="34" charset="0"/>
              </a:rPr>
              <a:t>Teacher notes</a:t>
            </a:r>
          </a:p>
          <a:p>
            <a:r>
              <a:rPr lang="en-GB" altLang="en-US" dirty="0">
                <a:latin typeface="Arial" panose="020B0604020202020204" pitchFamily="34" charset="0"/>
              </a:rPr>
              <a:t>This virtual experiment introduces the concept of a current-carrying coil experiencing a rotational force. Ask students to brainstorm about the questions at the end of the activity. They are addressed on the following slides.</a:t>
            </a:r>
          </a:p>
          <a:p>
            <a:endParaRPr lang="en-GB" altLang="en-US" dirty="0">
              <a:latin typeface="Arial" panose="020B0604020202020204" pitchFamily="34" charset="0"/>
            </a:endParaRPr>
          </a:p>
          <a:p>
            <a:pPr marL="0" marR="0" lvl="0" indent="0" algn="l" defTabSz="914400" rtl="0" eaLnBrk="0" fontAlgn="base" latinLnBrk="0" hangingPunct="0">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0" fontAlgn="base" latinLnBrk="0" hangingPunct="0">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Planning and Carrying Out Investigations:</a:t>
            </a:r>
            <a:r>
              <a:rPr lang="en-GB" sz="1200" kern="1200" dirty="0">
                <a:solidFill>
                  <a:schemeClr val="tx1"/>
                </a:solidFill>
                <a:effectLst/>
                <a:latin typeface="Arial" charset="0"/>
                <a:ea typeface="+mn-ea"/>
                <a:cs typeface="+mn-cs"/>
              </a:rPr>
              <a:t> Plan an investigation or test a design individually and collaboratively to produce data to serve as the basis for evidence as part of building and revising models, supporting explanations for phenomena, or testing solutions to problems. Consider possible variables or effects and evaluate the confounding investigation’s design to ensure variables are controlled.</a:t>
            </a:r>
            <a:endParaRPr lang="en-GB" dirty="0">
              <a:effectLst/>
            </a:endParaRPr>
          </a:p>
        </p:txBody>
      </p:sp>
      <p:sp>
        <p:nvSpPr>
          <p:cNvPr id="2" name="Slide Number Placeholder 1">
            <a:extLst>
              <a:ext uri="{FF2B5EF4-FFF2-40B4-BE49-F238E27FC236}">
                <a16:creationId xmlns:a16="http://schemas.microsoft.com/office/drawing/2014/main" id="{009582A7-B163-4577-948B-CE4D17A7A30B}"/>
              </a:ext>
            </a:extLst>
          </p:cNvPr>
          <p:cNvSpPr>
            <a:spLocks noGrp="1"/>
          </p:cNvSpPr>
          <p:nvPr>
            <p:ph type="sldNum" sz="quarter" idx="10"/>
          </p:nvPr>
        </p:nvSpPr>
        <p:spPr/>
        <p:txBody>
          <a:bodyPr/>
          <a:lstStyle/>
          <a:p>
            <a:fld id="{BF98B8C1-E553-4FA7-86E9-DB490CBE52B7}" type="slidenum">
              <a:rPr lang="en-US" altLang="en-US" smtClean="0"/>
              <a:pPr/>
              <a:t>13</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a:extLst>
              <a:ext uri="{FF2B5EF4-FFF2-40B4-BE49-F238E27FC236}">
                <a16:creationId xmlns:a16="http://schemas.microsoft.com/office/drawing/2014/main" id="{2DDC5BD1-9626-40BD-B5C3-A122A2E03D7E}"/>
              </a:ext>
            </a:extLst>
          </p:cNvPr>
          <p:cNvSpPr>
            <a:spLocks noGrp="1" noRot="1" noChangeAspect="1" noChangeArrowheads="1" noTextEdit="1"/>
          </p:cNvSpPr>
          <p:nvPr>
            <p:ph type="sldImg"/>
          </p:nvPr>
        </p:nvSpPr>
        <p:spPr>
          <a:ln/>
        </p:spPr>
      </p:sp>
      <p:sp>
        <p:nvSpPr>
          <p:cNvPr id="41988" name="Rectangle 3">
            <a:extLst>
              <a:ext uri="{FF2B5EF4-FFF2-40B4-BE49-F238E27FC236}">
                <a16:creationId xmlns:a16="http://schemas.microsoft.com/office/drawing/2014/main" id="{B2311C39-ECD8-4AAA-9AD5-D0DFF763D75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p>
          <a:p>
            <a:r>
              <a:rPr lang="en-GB" altLang="en-US" dirty="0">
                <a:latin typeface="Arial" panose="020B0604020202020204" pitchFamily="34" charset="0"/>
              </a:rPr>
              <a:t>This simulation takes the concepts from the previous slide to create an animated motor simulation. The current, forces and magnetic field can be toggled on and off, to aid visualization and understanding, and the speed and direction of rotation can be altered.</a:t>
            </a:r>
          </a:p>
          <a:p>
            <a:endParaRPr lang="en-GB" altLang="en-US" dirty="0">
              <a:latin typeface="Arial" panose="020B0604020202020204" pitchFamily="34" charset="0"/>
            </a:endParaRPr>
          </a:p>
          <a:p>
            <a:pPr marL="0" marR="0" lvl="0" indent="0" algn="l" defTabSz="914400" rtl="0" eaLnBrk="0" fontAlgn="base" latinLnBrk="0" hangingPunct="0">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0" fontAlgn="base" latinLnBrk="0" hangingPunct="0">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Constructing Explanations and Designing Solutions:</a:t>
            </a:r>
            <a:r>
              <a:rPr lang="en-GB" sz="1200" kern="1200" dirty="0">
                <a:solidFill>
                  <a:schemeClr val="tx1"/>
                </a:solidFill>
                <a:effectLst/>
                <a:latin typeface="Arial" charset="0"/>
                <a:ea typeface="+mn-ea"/>
                <a:cs typeface="+mn-cs"/>
              </a:rPr>
              <a:t> Apply scientific ideas, principles, and/or evidence to provide an explanation of phenomena and solve design problems, taking into account possible unanticipated effects.</a:t>
            </a:r>
            <a:endParaRPr lang="en-GB" dirty="0">
              <a:effectLst/>
            </a:endParaRPr>
          </a:p>
        </p:txBody>
      </p:sp>
      <p:sp>
        <p:nvSpPr>
          <p:cNvPr id="2" name="Slide Number Placeholder 1">
            <a:extLst>
              <a:ext uri="{FF2B5EF4-FFF2-40B4-BE49-F238E27FC236}">
                <a16:creationId xmlns:a16="http://schemas.microsoft.com/office/drawing/2014/main" id="{2BC03AEF-777E-4D2E-8141-57483F8AB8DA}"/>
              </a:ext>
            </a:extLst>
          </p:cNvPr>
          <p:cNvSpPr>
            <a:spLocks noGrp="1"/>
          </p:cNvSpPr>
          <p:nvPr>
            <p:ph type="sldNum" sz="quarter" idx="10"/>
          </p:nvPr>
        </p:nvSpPr>
        <p:spPr/>
        <p:txBody>
          <a:bodyPr/>
          <a:lstStyle/>
          <a:p>
            <a:fld id="{BF98B8C1-E553-4FA7-86E9-DB490CBE52B7}" type="slidenum">
              <a:rPr lang="en-US" altLang="en-US" smtClean="0"/>
              <a:pPr/>
              <a:t>14</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a:extLst>
              <a:ext uri="{FF2B5EF4-FFF2-40B4-BE49-F238E27FC236}">
                <a16:creationId xmlns:a16="http://schemas.microsoft.com/office/drawing/2014/main" id="{8FA58556-7168-467F-96AA-B125BBFC1578}"/>
              </a:ext>
            </a:extLst>
          </p:cNvPr>
          <p:cNvSpPr>
            <a:spLocks noGrp="1" noRot="1" noChangeAspect="1" noChangeArrowheads="1" noTextEdit="1"/>
          </p:cNvSpPr>
          <p:nvPr>
            <p:ph type="sldImg"/>
          </p:nvPr>
        </p:nvSpPr>
        <p:spPr>
          <a:ln/>
        </p:spPr>
      </p:sp>
      <p:sp>
        <p:nvSpPr>
          <p:cNvPr id="43012" name="Rectangle 3">
            <a:extLst>
              <a:ext uri="{FF2B5EF4-FFF2-40B4-BE49-F238E27FC236}">
                <a16:creationId xmlns:a16="http://schemas.microsoft.com/office/drawing/2014/main" id="{D5ECF8D9-8D53-403B-9098-9C7D91A7EF9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0" fontAlgn="base" latinLnBrk="0" hangingPunct="0">
              <a:lnSpc>
                <a:spcPct val="100000"/>
              </a:lnSpc>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Constructing Explanations and Designing Solutions:</a:t>
            </a:r>
            <a:r>
              <a:rPr lang="en-GB" sz="1200" kern="1200" dirty="0">
                <a:solidFill>
                  <a:schemeClr val="tx1"/>
                </a:solidFill>
                <a:effectLst/>
                <a:latin typeface="Arial" charset="0"/>
                <a:ea typeface="+mn-ea"/>
                <a:cs typeface="+mn-cs"/>
              </a:rPr>
              <a:t> Apply scientific ideas, principles, and/or evidence to provide an explanation of phenomena and solve design problems, taking into account possible unanticipated effects.</a:t>
            </a:r>
            <a:endParaRPr lang="en-GB" dirty="0">
              <a:effectLst/>
            </a:endParaRPr>
          </a:p>
        </p:txBody>
      </p:sp>
      <p:sp>
        <p:nvSpPr>
          <p:cNvPr id="2" name="Slide Number Placeholder 1">
            <a:extLst>
              <a:ext uri="{FF2B5EF4-FFF2-40B4-BE49-F238E27FC236}">
                <a16:creationId xmlns:a16="http://schemas.microsoft.com/office/drawing/2014/main" id="{9DB83FEA-E602-407A-95D3-B2920CFE0831}"/>
              </a:ext>
            </a:extLst>
          </p:cNvPr>
          <p:cNvSpPr>
            <a:spLocks noGrp="1"/>
          </p:cNvSpPr>
          <p:nvPr>
            <p:ph type="sldNum" sz="quarter" idx="10"/>
          </p:nvPr>
        </p:nvSpPr>
        <p:spPr/>
        <p:txBody>
          <a:bodyPr/>
          <a:lstStyle/>
          <a:p>
            <a:fld id="{BF98B8C1-E553-4FA7-86E9-DB490CBE52B7}" type="slidenum">
              <a:rPr lang="en-US" altLang="en-US" smtClean="0"/>
              <a:pPr/>
              <a:t>15</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5" name="Slide Number Placeholder 4">
            <a:extLst>
              <a:ext uri="{FF2B5EF4-FFF2-40B4-BE49-F238E27FC236}">
                <a16:creationId xmlns:a16="http://schemas.microsoft.com/office/drawing/2014/main" id="{95651AAC-721F-455F-AF9E-47CC1B5042F4}"/>
              </a:ext>
            </a:extLst>
          </p:cNvPr>
          <p:cNvSpPr>
            <a:spLocks noGrp="1"/>
          </p:cNvSpPr>
          <p:nvPr>
            <p:ph type="sldNum" sz="quarter" idx="10"/>
          </p:nvPr>
        </p:nvSpPr>
        <p:spPr/>
        <p:txBody>
          <a:bodyPr/>
          <a:lstStyle/>
          <a:p>
            <a:fld id="{BF98B8C1-E553-4FA7-86E9-DB490CBE52B7}" type="slidenum">
              <a:rPr lang="en-US" altLang="en-US" smtClean="0"/>
              <a:pPr/>
              <a:t>2</a:t>
            </a:fld>
            <a:endParaRPr lang="en-US" altLang="en-US"/>
          </a:p>
        </p:txBody>
      </p:sp>
    </p:spTree>
    <p:extLst>
      <p:ext uri="{BB962C8B-B14F-4D97-AF65-F5344CB8AC3E}">
        <p14:creationId xmlns:p14="http://schemas.microsoft.com/office/powerpoint/2010/main" val="39373120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a:extLst>
              <a:ext uri="{FF2B5EF4-FFF2-40B4-BE49-F238E27FC236}">
                <a16:creationId xmlns:a16="http://schemas.microsoft.com/office/drawing/2014/main" id="{3BFD3155-9489-4128-8227-920BF13B8461}"/>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947916E8-0EA2-43DB-A46B-414D52F56A7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p>
          <a:p>
            <a:r>
              <a:rPr lang="en-GB" altLang="en-US" dirty="0">
                <a:latin typeface="Arial" panose="020B0604020202020204" pitchFamily="34" charset="0"/>
              </a:rPr>
              <a:t>If the wire is held at an angle between parallel and perpendicular, a force that is less than the maximum force will act on the wire. For able students, resolve the force vector into components parallel and perpendicular to the wire and explain that only the perpendicular force acts on the wire.</a:t>
            </a:r>
          </a:p>
          <a:p>
            <a:endParaRPr lang="en-GB" altLang="en-US" dirty="0">
              <a:latin typeface="Arial" panose="020B0604020202020204" pitchFamily="34" charset="0"/>
            </a:endParaRPr>
          </a:p>
          <a:p>
            <a:pPr marL="0" marR="0" lvl="0" indent="0" algn="l" defTabSz="914400" rtl="0" eaLnBrk="0" fontAlgn="base" latinLnBrk="0" hangingPunct="0">
              <a:spcAft>
                <a:spcPct val="0"/>
              </a:spcAft>
              <a:buClrTx/>
              <a:buSzTx/>
              <a:buFontTx/>
              <a:buNone/>
              <a:tabLst/>
              <a:defRPr/>
            </a:pPr>
            <a:r>
              <a:rPr lang="en-GB" altLang="en-US" dirty="0">
                <a:latin typeface="Arial" panose="020B0604020202020204" pitchFamily="34" charset="0"/>
              </a:rPr>
              <a:t>This presentation is accompanied by the worksheet </a:t>
            </a:r>
            <a:r>
              <a:rPr lang="en-GB" altLang="en-US" i="1" dirty="0">
                <a:latin typeface="Arial" panose="020B0604020202020204" pitchFamily="34" charset="0"/>
              </a:rPr>
              <a:t>Motors</a:t>
            </a:r>
            <a:r>
              <a:rPr lang="en-GB" altLang="en-US" dirty="0">
                <a:latin typeface="Arial" panose="020B0604020202020204" pitchFamily="34" charset="0"/>
              </a:rPr>
              <a:t>.</a:t>
            </a:r>
          </a:p>
        </p:txBody>
      </p:sp>
      <p:sp>
        <p:nvSpPr>
          <p:cNvPr id="2" name="Slide Number Placeholder 1">
            <a:extLst>
              <a:ext uri="{FF2B5EF4-FFF2-40B4-BE49-F238E27FC236}">
                <a16:creationId xmlns:a16="http://schemas.microsoft.com/office/drawing/2014/main" id="{D1C8C023-988A-486F-ADC0-32B81BFC8343}"/>
              </a:ext>
            </a:extLst>
          </p:cNvPr>
          <p:cNvSpPr>
            <a:spLocks noGrp="1"/>
          </p:cNvSpPr>
          <p:nvPr>
            <p:ph type="sldNum" sz="quarter" idx="10"/>
          </p:nvPr>
        </p:nvSpPr>
        <p:spPr/>
        <p:txBody>
          <a:bodyPr/>
          <a:lstStyle/>
          <a:p>
            <a:fld id="{BF98B8C1-E553-4FA7-86E9-DB490CBE52B7}" type="slidenum">
              <a:rPr lang="en-US" altLang="en-US" smtClean="0"/>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a:extLst>
              <a:ext uri="{FF2B5EF4-FFF2-40B4-BE49-F238E27FC236}">
                <a16:creationId xmlns:a16="http://schemas.microsoft.com/office/drawing/2014/main" id="{5C3B0107-4C1D-4648-9027-11A1E8503B20}"/>
              </a:ext>
            </a:extLst>
          </p:cNvPr>
          <p:cNvSpPr>
            <a:spLocks noGrp="1" noRot="1" noChangeAspect="1" noChangeArrowheads="1" noTextEdit="1"/>
          </p:cNvSpPr>
          <p:nvPr>
            <p:ph type="sldImg"/>
          </p:nvPr>
        </p:nvSpPr>
        <p:spPr>
          <a:ln/>
        </p:spPr>
      </p:sp>
      <p:sp>
        <p:nvSpPr>
          <p:cNvPr id="30724" name="Rectangle 3">
            <a:extLst>
              <a:ext uri="{FF2B5EF4-FFF2-40B4-BE49-F238E27FC236}">
                <a16:creationId xmlns:a16="http://schemas.microsoft.com/office/drawing/2014/main" id="{C19D8EEC-E45F-4F5C-9975-E30429CC66F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p>
          <a:p>
            <a:r>
              <a:rPr lang="en-GB" altLang="en-US" dirty="0">
                <a:latin typeface="Arial" panose="020B0604020202020204" pitchFamily="34" charset="0"/>
              </a:rPr>
              <a:t>This virtual experiment can be used as an introduction to the motor effect or as a summary exercise.</a:t>
            </a:r>
          </a:p>
          <a:p>
            <a:endParaRPr lang="en-GB" altLang="en-US" dirty="0">
              <a:latin typeface="Arial" panose="020B0604020202020204" pitchFamily="34" charset="0"/>
            </a:endParaRPr>
          </a:p>
          <a:p>
            <a:pPr marL="0" marR="0" lvl="0" indent="0" algn="l" defTabSz="914400" rtl="0" eaLnBrk="0" fontAlgn="base" latinLnBrk="0" hangingPunct="0">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0" fontAlgn="base" latinLnBrk="0" hangingPunct="0">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Planning and Carrying Out Investigations:</a:t>
            </a:r>
            <a:r>
              <a:rPr lang="en-GB" sz="1200" kern="1200" dirty="0">
                <a:solidFill>
                  <a:schemeClr val="tx1"/>
                </a:solidFill>
                <a:effectLst/>
                <a:latin typeface="Arial" charset="0"/>
                <a:ea typeface="+mn-ea"/>
                <a:cs typeface="+mn-cs"/>
              </a:rPr>
              <a:t> Plan an investigation or test a design individually and collaboratively to produce data to serve as the basis for evidence as part of building and revising models, supporting explanations for phenomena, or testing solutions to problems. Consider possible variables or effects and evaluate the confounding investigation’s design to ensure variables are controlled.</a:t>
            </a:r>
            <a:endParaRPr lang="en-GB" dirty="0">
              <a:effectLst/>
            </a:endParaRPr>
          </a:p>
        </p:txBody>
      </p:sp>
      <p:sp>
        <p:nvSpPr>
          <p:cNvPr id="2" name="Slide Number Placeholder 1">
            <a:extLst>
              <a:ext uri="{FF2B5EF4-FFF2-40B4-BE49-F238E27FC236}">
                <a16:creationId xmlns:a16="http://schemas.microsoft.com/office/drawing/2014/main" id="{2B217D6E-7060-4931-AF5C-7FE5E5B4A905}"/>
              </a:ext>
            </a:extLst>
          </p:cNvPr>
          <p:cNvSpPr>
            <a:spLocks noGrp="1"/>
          </p:cNvSpPr>
          <p:nvPr>
            <p:ph type="sldNum" sz="quarter" idx="10"/>
          </p:nvPr>
        </p:nvSpPr>
        <p:spPr/>
        <p:txBody>
          <a:bodyPr/>
          <a:lstStyle/>
          <a:p>
            <a:fld id="{BF98B8C1-E553-4FA7-86E9-DB490CBE52B7}" type="slidenum">
              <a:rPr lang="en-US" altLang="en-US" smtClean="0"/>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a:extLst>
              <a:ext uri="{FF2B5EF4-FFF2-40B4-BE49-F238E27FC236}">
                <a16:creationId xmlns:a16="http://schemas.microsoft.com/office/drawing/2014/main" id="{6A9501E1-856B-416F-A5E3-1EE9814E2529}"/>
              </a:ext>
            </a:extLst>
          </p:cNvPr>
          <p:cNvSpPr>
            <a:spLocks noGrp="1" noRot="1" noChangeAspect="1" noChangeArrowheads="1" noTextEdit="1"/>
          </p:cNvSpPr>
          <p:nvPr>
            <p:ph type="sldImg"/>
          </p:nvPr>
        </p:nvSpPr>
        <p:spPr>
          <a:ln/>
        </p:spPr>
      </p:sp>
      <p:sp>
        <p:nvSpPr>
          <p:cNvPr id="31748" name="Rectangle 3">
            <a:extLst>
              <a:ext uri="{FF2B5EF4-FFF2-40B4-BE49-F238E27FC236}">
                <a16:creationId xmlns:a16="http://schemas.microsoft.com/office/drawing/2014/main" id="{5120E6CC-E2BB-49D7-BAE0-D50F6AB86F2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anose="020B0604020202020204" pitchFamily="34" charset="0"/>
            </a:endParaRPr>
          </a:p>
        </p:txBody>
      </p:sp>
      <p:sp>
        <p:nvSpPr>
          <p:cNvPr id="2" name="Slide Number Placeholder 1">
            <a:extLst>
              <a:ext uri="{FF2B5EF4-FFF2-40B4-BE49-F238E27FC236}">
                <a16:creationId xmlns:a16="http://schemas.microsoft.com/office/drawing/2014/main" id="{8972A996-A0B4-4F39-9D7D-0EFD33B5AFDA}"/>
              </a:ext>
            </a:extLst>
          </p:cNvPr>
          <p:cNvSpPr>
            <a:spLocks noGrp="1"/>
          </p:cNvSpPr>
          <p:nvPr>
            <p:ph type="sldNum" sz="quarter" idx="10"/>
          </p:nvPr>
        </p:nvSpPr>
        <p:spPr/>
        <p:txBody>
          <a:bodyPr/>
          <a:lstStyle/>
          <a:p>
            <a:fld id="{BF98B8C1-E553-4FA7-86E9-DB490CBE52B7}" type="slidenum">
              <a:rPr lang="en-US" altLang="en-US" smtClean="0"/>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a:extLst>
              <a:ext uri="{FF2B5EF4-FFF2-40B4-BE49-F238E27FC236}">
                <a16:creationId xmlns:a16="http://schemas.microsoft.com/office/drawing/2014/main" id="{E7E3B2DF-2CFC-4C2E-B5A7-4DBE6B92F59A}"/>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2E1A821D-B505-46C4-9BF6-094AC6F2550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p>
          <a:p>
            <a:r>
              <a:rPr lang="en-GB" altLang="en-US" dirty="0">
                <a:latin typeface="Arial" panose="020B0604020202020204" pitchFamily="34" charset="0"/>
              </a:rPr>
              <a:t>Students should be made aware that the direction of a magnetic field is usually taken as being N-S rather than S-N, and the direction of current is the direction of </a:t>
            </a:r>
            <a:r>
              <a:rPr lang="en-GB" altLang="en-US" i="1" dirty="0">
                <a:latin typeface="Arial" panose="020B0604020202020204" pitchFamily="34" charset="0"/>
              </a:rPr>
              <a:t>conventional</a:t>
            </a:r>
            <a:r>
              <a:rPr lang="en-GB" altLang="en-US" dirty="0">
                <a:latin typeface="Arial" panose="020B0604020202020204" pitchFamily="34" charset="0"/>
              </a:rPr>
              <a:t> current, i.e. positive to negative.</a:t>
            </a:r>
          </a:p>
          <a:p>
            <a:endParaRPr lang="en-GB" altLang="en-US" dirty="0">
              <a:latin typeface="Arial" panose="020B0604020202020204" pitchFamily="34" charset="0"/>
            </a:endParaRPr>
          </a:p>
          <a:p>
            <a:pPr marL="0" marR="0" lvl="0" indent="0" algn="l" defTabSz="914400" rtl="0" eaLnBrk="0" fontAlgn="base" latinLnBrk="0" hangingPunct="0">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0" fontAlgn="base" latinLnBrk="0" hangingPunct="0">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Developing and Using Models: </a:t>
            </a:r>
            <a:r>
              <a:rPr lang="en-GB" sz="1200" kern="1200" dirty="0">
                <a:solidFill>
                  <a:schemeClr val="tx1"/>
                </a:solidFill>
                <a:effectLst/>
                <a:latin typeface="Arial" charset="0"/>
                <a:ea typeface="+mn-ea"/>
                <a:cs typeface="+mn-cs"/>
              </a:rPr>
              <a:t>Develop, revise, and/or use a model based on evidence to illustrate and/or predict the relationships between systems or between components of a system.</a:t>
            </a:r>
            <a:endParaRPr lang="en-GB" altLang="en-US" dirty="0">
              <a:latin typeface="Arial" panose="020B0604020202020204" pitchFamily="34" charset="0"/>
            </a:endParaRPr>
          </a:p>
        </p:txBody>
      </p:sp>
      <p:sp>
        <p:nvSpPr>
          <p:cNvPr id="2" name="Slide Number Placeholder 1">
            <a:extLst>
              <a:ext uri="{FF2B5EF4-FFF2-40B4-BE49-F238E27FC236}">
                <a16:creationId xmlns:a16="http://schemas.microsoft.com/office/drawing/2014/main" id="{37FB3903-E260-42EB-A416-5E8B2EE8AC9F}"/>
              </a:ext>
            </a:extLst>
          </p:cNvPr>
          <p:cNvSpPr>
            <a:spLocks noGrp="1"/>
          </p:cNvSpPr>
          <p:nvPr>
            <p:ph type="sldNum" sz="quarter" idx="10"/>
          </p:nvPr>
        </p:nvSpPr>
        <p:spPr/>
        <p:txBody>
          <a:bodyPr/>
          <a:lstStyle/>
          <a:p>
            <a:fld id="{BF98B8C1-E553-4FA7-86E9-DB490CBE52B7}" type="slidenum">
              <a:rPr lang="en-US" altLang="en-US" smtClean="0"/>
              <a:pPr/>
              <a:t>6</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a:extLst>
              <a:ext uri="{FF2B5EF4-FFF2-40B4-BE49-F238E27FC236}">
                <a16:creationId xmlns:a16="http://schemas.microsoft.com/office/drawing/2014/main" id="{AA0448B8-DB7A-4467-AAAB-3B3DBCFF1198}"/>
              </a:ext>
            </a:extLst>
          </p:cNvPr>
          <p:cNvSpPr>
            <a:spLocks noGrp="1" noRot="1" noChangeAspect="1" noChangeArrowheads="1" noTextEdit="1"/>
          </p:cNvSpPr>
          <p:nvPr>
            <p:ph type="sldImg"/>
          </p:nvPr>
        </p:nvSpPr>
        <p:spPr>
          <a:ln/>
        </p:spPr>
      </p:sp>
      <p:sp>
        <p:nvSpPr>
          <p:cNvPr id="33796" name="Rectangle 3">
            <a:extLst>
              <a:ext uri="{FF2B5EF4-FFF2-40B4-BE49-F238E27FC236}">
                <a16:creationId xmlns:a16="http://schemas.microsoft.com/office/drawing/2014/main" id="{FCF72AC4-560B-4921-8854-0F0B2EAD23E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anose="020B0604020202020204" pitchFamily="34" charset="0"/>
            </a:endParaRPr>
          </a:p>
        </p:txBody>
      </p:sp>
      <p:sp>
        <p:nvSpPr>
          <p:cNvPr id="2" name="Slide Number Placeholder 1">
            <a:extLst>
              <a:ext uri="{FF2B5EF4-FFF2-40B4-BE49-F238E27FC236}">
                <a16:creationId xmlns:a16="http://schemas.microsoft.com/office/drawing/2014/main" id="{7C9F0158-420D-4E34-ACE9-CD184F9BFB41}"/>
              </a:ext>
            </a:extLst>
          </p:cNvPr>
          <p:cNvSpPr>
            <a:spLocks noGrp="1"/>
          </p:cNvSpPr>
          <p:nvPr>
            <p:ph type="sldNum" sz="quarter" idx="10"/>
          </p:nvPr>
        </p:nvSpPr>
        <p:spPr/>
        <p:txBody>
          <a:bodyPr/>
          <a:lstStyle/>
          <a:p>
            <a:fld id="{BF98B8C1-E553-4FA7-86E9-DB490CBE52B7}" type="slidenum">
              <a:rPr lang="en-US" altLang="en-US" smtClean="0"/>
              <a:pPr/>
              <a:t>7</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a:extLst>
              <a:ext uri="{FF2B5EF4-FFF2-40B4-BE49-F238E27FC236}">
                <a16:creationId xmlns:a16="http://schemas.microsoft.com/office/drawing/2014/main" id="{C5049CDC-1870-427D-A3B5-D26D3844EFC0}"/>
              </a:ext>
            </a:extLst>
          </p:cNvPr>
          <p:cNvSpPr>
            <a:spLocks noGrp="1" noRot="1" noChangeAspect="1" noChangeArrowheads="1" noTextEdit="1"/>
          </p:cNvSpPr>
          <p:nvPr>
            <p:ph type="sldImg"/>
          </p:nvPr>
        </p:nvSpPr>
        <p:spPr>
          <a:ln/>
        </p:spPr>
      </p:sp>
      <p:sp>
        <p:nvSpPr>
          <p:cNvPr id="34820" name="Rectangle 3">
            <a:extLst>
              <a:ext uri="{FF2B5EF4-FFF2-40B4-BE49-F238E27FC236}">
                <a16:creationId xmlns:a16="http://schemas.microsoft.com/office/drawing/2014/main" id="{A0E38483-7EC5-4F3A-AE7D-1CAD1196166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p>
          <a:p>
            <a:r>
              <a:rPr lang="en-GB" altLang="en-US" dirty="0">
                <a:latin typeface="Arial" panose="020B0604020202020204" pitchFamily="34" charset="0"/>
              </a:rPr>
              <a:t>A good opportunity to discuss the equivalence of units. Newtons per amp meter is clearly a non-standard unit, but perfectly correct!</a:t>
            </a:r>
          </a:p>
          <a:p>
            <a:endParaRPr lang="en-GB" altLang="en-US" dirty="0">
              <a:latin typeface="Arial" panose="020B0604020202020204" pitchFamily="34" charset="0"/>
            </a:endParaRPr>
          </a:p>
          <a:p>
            <a:pPr marL="0" marR="0" lvl="0" indent="0" algn="l" defTabSz="914400" rtl="0" eaLnBrk="0" fontAlgn="base" latinLnBrk="0" hangingPunct="0">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0" fontAlgn="base" latinLnBrk="0" hangingPunct="0">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Using Mathematics and Computational Thinking: </a:t>
            </a:r>
            <a:r>
              <a:rPr lang="en-GB" sz="1200" kern="1200" dirty="0">
                <a:solidFill>
                  <a:schemeClr val="tx1"/>
                </a:solidFill>
                <a:effectLst/>
                <a:latin typeface="Arial" charset="0"/>
                <a:ea typeface="+mn-ea"/>
                <a:cs typeface="+mn-cs"/>
              </a:rPr>
              <a:t>Use mathematical, computational, and/or algorithmic representations of phenomena or design solutions to describe and/or support claims and/or explanations.</a:t>
            </a:r>
            <a:endParaRPr lang="en-GB" dirty="0">
              <a:effectLst/>
            </a:endParaRPr>
          </a:p>
        </p:txBody>
      </p:sp>
      <p:sp>
        <p:nvSpPr>
          <p:cNvPr id="2" name="Slide Number Placeholder 1">
            <a:extLst>
              <a:ext uri="{FF2B5EF4-FFF2-40B4-BE49-F238E27FC236}">
                <a16:creationId xmlns:a16="http://schemas.microsoft.com/office/drawing/2014/main" id="{3F406011-6478-4A65-BC3A-1668C2A0CA32}"/>
              </a:ext>
            </a:extLst>
          </p:cNvPr>
          <p:cNvSpPr>
            <a:spLocks noGrp="1"/>
          </p:cNvSpPr>
          <p:nvPr>
            <p:ph type="sldNum" sz="quarter" idx="10"/>
          </p:nvPr>
        </p:nvSpPr>
        <p:spPr/>
        <p:txBody>
          <a:bodyPr/>
          <a:lstStyle/>
          <a:p>
            <a:fld id="{BF98B8C1-E553-4FA7-86E9-DB490CBE52B7}" type="slidenum">
              <a:rPr lang="en-US" altLang="en-US" smtClean="0"/>
              <a:pPr/>
              <a:t>8</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E0E032C1-6149-4B68-8B4C-090CE95E353F}"/>
              </a:ext>
            </a:extLst>
          </p:cNvPr>
          <p:cNvSpPr>
            <a:spLocks noGrp="1" noRot="1" noChangeAspect="1" noTextEdit="1"/>
          </p:cNvSpPr>
          <p:nvPr>
            <p:ph type="sldImg"/>
          </p:nvPr>
        </p:nvSpPr>
        <p:spPr>
          <a:ln/>
        </p:spPr>
      </p:sp>
      <p:sp>
        <p:nvSpPr>
          <p:cNvPr id="35843" name="Notes Placeholder 2">
            <a:extLst>
              <a:ext uri="{FF2B5EF4-FFF2-40B4-BE49-F238E27FC236}">
                <a16:creationId xmlns:a16="http://schemas.microsoft.com/office/drawing/2014/main" id="{6072CD90-A444-4FF7-8708-8FC29DD137B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Practices:</a:t>
            </a:r>
          </a:p>
          <a:p>
            <a:pPr marL="171450" marR="0" lvl="0" indent="-171450" algn="l" defTabSz="914400" rtl="0" eaLnBrk="0" fontAlgn="base" latinLnBrk="0" hangingPunct="0">
              <a:lnSpc>
                <a:spcPct val="100000"/>
              </a:lnSpc>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Using Mathematics and Computational Thinking: </a:t>
            </a:r>
            <a:r>
              <a:rPr lang="en-GB" sz="1200" kern="1200" dirty="0">
                <a:solidFill>
                  <a:schemeClr val="tx1"/>
                </a:solidFill>
                <a:effectLst/>
                <a:latin typeface="Arial" charset="0"/>
                <a:ea typeface="+mn-ea"/>
                <a:cs typeface="+mn-cs"/>
              </a:rPr>
              <a:t>Use mathematical, computational, and/or algorithmic representations of phenomena or design solutions to describe and/or support claims and/or explanations.</a:t>
            </a:r>
          </a:p>
          <a:p>
            <a:pPr marL="171450" marR="0" lvl="0" indent="-171450" algn="l" defTabSz="914400" rtl="0" eaLnBrk="0" fontAlgn="base" latinLnBrk="0" hangingPunct="0">
              <a:lnSpc>
                <a:spcPct val="100000"/>
              </a:lnSpc>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Using Mathematics and Computational Thinking: </a:t>
            </a:r>
            <a:r>
              <a:rPr lang="en-GB" sz="1200" kern="1200" dirty="0">
                <a:solidFill>
                  <a:schemeClr val="tx1"/>
                </a:solidFill>
                <a:effectLst/>
                <a:latin typeface="Arial" charset="0"/>
                <a:ea typeface="+mn-ea"/>
                <a:cs typeface="+mn-cs"/>
              </a:rPr>
              <a:t>Apply techniques of algebra and functions to represent and solve scientific and engineering problems.</a:t>
            </a:r>
            <a:endParaRPr lang="en-GB" dirty="0">
              <a:effectLst/>
            </a:endParaRPr>
          </a:p>
        </p:txBody>
      </p:sp>
      <p:sp>
        <p:nvSpPr>
          <p:cNvPr id="2" name="Slide Number Placeholder 1">
            <a:extLst>
              <a:ext uri="{FF2B5EF4-FFF2-40B4-BE49-F238E27FC236}">
                <a16:creationId xmlns:a16="http://schemas.microsoft.com/office/drawing/2014/main" id="{C6473DD5-F8E7-4776-933F-E03448F41E96}"/>
              </a:ext>
            </a:extLst>
          </p:cNvPr>
          <p:cNvSpPr>
            <a:spLocks noGrp="1"/>
          </p:cNvSpPr>
          <p:nvPr>
            <p:ph type="sldNum" sz="quarter" idx="10"/>
          </p:nvPr>
        </p:nvSpPr>
        <p:spPr/>
        <p:txBody>
          <a:bodyPr/>
          <a:lstStyle/>
          <a:p>
            <a:fld id="{BF98B8C1-E553-4FA7-86E9-DB490CBE52B7}" type="slidenum">
              <a:rPr lang="en-US" altLang="en-US" smtClean="0"/>
              <a:pPr/>
              <a:t>9</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2.xml"/><Relationship Id="rId5" Type="http://schemas.openxmlformats.org/officeDocument/2006/relationships/image" Target="../media/image4.png"/><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4.png"/><Relationship Id="rId4" Type="http://schemas.openxmlformats.org/officeDocument/2006/relationships/image" Target="../media/image6.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3" name="Picture 17"/>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w="9525">
            <a:noFill/>
            <a:miter lim="800000"/>
            <a:headEnd/>
            <a:tailEnd/>
          </a:ln>
        </p:spPr>
      </p:pic>
      <p:pic>
        <p:nvPicPr>
          <p:cNvPr id="4" name="Picture 8">
            <a:hlinkClick r:id="" action="ppaction://hlinkshowjump?jump=nextslide"/>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
        <p:nvSpPr>
          <p:cNvPr id="6" name="Title 1">
            <a:extLst>
              <a:ext uri="{FF2B5EF4-FFF2-40B4-BE49-F238E27FC236}">
                <a16:creationId xmlns:a16="http://schemas.microsoft.com/office/drawing/2014/main" id="{21CC77EC-D8A8-4159-8546-3811CB4FD639}"/>
              </a:ext>
            </a:extLst>
          </p:cNvPr>
          <p:cNvSpPr>
            <a:spLocks noGrp="1"/>
          </p:cNvSpPr>
          <p:nvPr>
            <p:ph type="title"/>
          </p:nvPr>
        </p:nvSpPr>
        <p:spPr>
          <a:xfrm>
            <a:off x="3230310" y="1187865"/>
            <a:ext cx="4990744" cy="3110670"/>
          </a:xfrm>
        </p:spPr>
        <p:txBody>
          <a:bodyPr/>
          <a:lstStyle>
            <a:lvl1pPr algn="ctr">
              <a:lnSpc>
                <a:spcPct val="100000"/>
              </a:lnSpc>
              <a:defRPr sz="4400">
                <a:solidFill>
                  <a:srgbClr val="286DA6"/>
                </a:solidFill>
              </a:defRPr>
            </a:lvl1pPr>
          </a:lstStyle>
          <a:p>
            <a:r>
              <a:rPr lang="en-US" dirty="0"/>
              <a:t>Click to edit Master title style</a:t>
            </a:r>
            <a:endParaRPr lang="en-GB" dirty="0"/>
          </a:p>
        </p:txBody>
      </p:sp>
      <p:pic>
        <p:nvPicPr>
          <p:cNvPr id="7" name="Picture 6">
            <a:extLst>
              <a:ext uri="{FF2B5EF4-FFF2-40B4-BE49-F238E27FC236}">
                <a16:creationId xmlns:a16="http://schemas.microsoft.com/office/drawing/2014/main" id="{757710E3-B803-4BC1-B28F-DAEAEF4CF708}"/>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8" name="Text Box 14">
            <a:extLst>
              <a:ext uri="{FF2B5EF4-FFF2-40B4-BE49-F238E27FC236}">
                <a16:creationId xmlns:a16="http://schemas.microsoft.com/office/drawing/2014/main" id="{FA866BAE-D38F-48BC-BE80-C8E5B8F67E3B}"/>
              </a:ext>
            </a:extLst>
          </p:cNvPr>
          <p:cNvSpPr txBox="1">
            <a:spLocks noChangeArrowheads="1"/>
          </p:cNvSpPr>
          <p:nvPr userDrawn="1"/>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15</a:t>
            </a:r>
          </a:p>
        </p:txBody>
      </p:sp>
    </p:spTree>
    <p:custDataLst>
      <p:tags r:id="rId1"/>
    </p:custDataLst>
    <p:extLst>
      <p:ext uri="{BB962C8B-B14F-4D97-AF65-F5344CB8AC3E}">
        <p14:creationId xmlns:p14="http://schemas.microsoft.com/office/powerpoint/2010/main" val="2837178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77161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1171314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975"/>
            <a:ext cx="2057400" cy="607218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53975"/>
            <a:ext cx="6019800" cy="607218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183532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53975"/>
            <a:ext cx="8229600" cy="60721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1488989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233363" y="53975"/>
            <a:ext cx="7735887" cy="549275"/>
          </a:xfrm>
        </p:spPr>
        <p:txBody>
          <a:bodyPr/>
          <a:lstStyle/>
          <a:p>
            <a:r>
              <a:rPr lang="en-US"/>
              <a:t>Click to edit Master title style</a:t>
            </a:r>
            <a:endParaRPr lang="en-GB"/>
          </a:p>
        </p:txBody>
      </p:sp>
      <p:sp>
        <p:nvSpPr>
          <p:cNvPr id="3" name="SmartArt Placeholder 2"/>
          <p:cNvSpPr>
            <a:spLocks noGrp="1"/>
          </p:cNvSpPr>
          <p:nvPr>
            <p:ph type="dgm" idx="1"/>
          </p:nvPr>
        </p:nvSpPr>
        <p:spPr>
          <a:xfrm>
            <a:off x="457200" y="1600200"/>
            <a:ext cx="8229600" cy="4525963"/>
          </a:xfrm>
          <a:prstGeom prst="rect">
            <a:avLst/>
          </a:prstGeom>
        </p:spPr>
        <p:txBody>
          <a:bodyPr/>
          <a:lstStyle/>
          <a:p>
            <a:pPr lvl="0"/>
            <a:endParaRPr lang="en-GB" noProof="0"/>
          </a:p>
        </p:txBody>
      </p:sp>
    </p:spTree>
    <p:extLst>
      <p:ext uri="{BB962C8B-B14F-4D97-AF65-F5344CB8AC3E}">
        <p14:creationId xmlns:p14="http://schemas.microsoft.com/office/powerpoint/2010/main" val="7658573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746834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703062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0533377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7624637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656426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pic>
        <p:nvPicPr>
          <p:cNvPr id="3" name="Picture 17"/>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w="9525">
            <a:noFill/>
            <a:miter lim="800000"/>
            <a:headEnd/>
            <a:tailEnd/>
          </a:ln>
        </p:spPr>
      </p:pic>
      <p:pic>
        <p:nvPicPr>
          <p:cNvPr id="4" name="Picture 8">
            <a:hlinkClick r:id="" action="ppaction://hlinkshowjump?jump=nextslide"/>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7" name="Picture 6">
            <a:extLst>
              <a:ext uri="{FF2B5EF4-FFF2-40B4-BE49-F238E27FC236}">
                <a16:creationId xmlns:a16="http://schemas.microsoft.com/office/drawing/2014/main" id="{757710E3-B803-4BC1-B28F-DAEAEF4CF708}"/>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9" name="Content Placeholder 2">
            <a:extLst>
              <a:ext uri="{FF2B5EF4-FFF2-40B4-BE49-F238E27FC236}">
                <a16:creationId xmlns:a16="http://schemas.microsoft.com/office/drawing/2014/main" id="{58BEDEB8-A9C3-4367-BF40-FB60AF6FA132}"/>
              </a:ext>
            </a:extLst>
          </p:cNvPr>
          <p:cNvSpPr>
            <a:spLocks noGrp="1"/>
          </p:cNvSpPr>
          <p:nvPr>
            <p:ph idx="1" hasCustomPrompt="1"/>
          </p:nvPr>
        </p:nvSpPr>
        <p:spPr>
          <a:xfrm>
            <a:off x="3148552" y="1300899"/>
            <a:ext cx="5712644" cy="2375555"/>
          </a:xfrm>
          <a:prstGeom prst="rect">
            <a:avLst/>
          </a:prstGeom>
        </p:spPr>
        <p:txBody>
          <a:bodyPr/>
          <a:lstStyle>
            <a:lvl1pPr marL="216000" indent="-216000">
              <a:buFont typeface="Wingdings 2" panose="05020102010507070707" pitchFamily="18" charset="2"/>
              <a:buChar char=""/>
              <a:defRPr sz="1800">
                <a:solidFill>
                  <a:srgbClr val="444444"/>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10" name="Content Placeholder 2">
            <a:extLst>
              <a:ext uri="{FF2B5EF4-FFF2-40B4-BE49-F238E27FC236}">
                <a16:creationId xmlns:a16="http://schemas.microsoft.com/office/drawing/2014/main" id="{B9474967-5D5D-47B0-9641-1895A87640BC}"/>
              </a:ext>
            </a:extLst>
          </p:cNvPr>
          <p:cNvSpPr>
            <a:spLocks noGrp="1"/>
          </p:cNvSpPr>
          <p:nvPr>
            <p:ph idx="10" hasCustomPrompt="1"/>
          </p:nvPr>
        </p:nvSpPr>
        <p:spPr>
          <a:xfrm>
            <a:off x="3148552" y="4271390"/>
            <a:ext cx="5712644" cy="2359165"/>
          </a:xfrm>
          <a:prstGeom prst="rect">
            <a:avLst/>
          </a:prstGeom>
        </p:spPr>
        <p:txBody>
          <a:bodyPr/>
          <a:lstStyle>
            <a:lvl1pPr marL="0" indent="0">
              <a:buFontTx/>
              <a:buNone/>
              <a:defRPr sz="1800">
                <a:solidFill>
                  <a:srgbClr val="444444"/>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12" name="Title 1">
            <a:extLst>
              <a:ext uri="{FF2B5EF4-FFF2-40B4-BE49-F238E27FC236}">
                <a16:creationId xmlns:a16="http://schemas.microsoft.com/office/drawing/2014/main" id="{D44EB760-B304-407E-93E6-2BC1C04C1A40}"/>
              </a:ext>
            </a:extLst>
          </p:cNvPr>
          <p:cNvSpPr>
            <a:spLocks noGrp="1"/>
          </p:cNvSpPr>
          <p:nvPr>
            <p:ph type="title"/>
          </p:nvPr>
        </p:nvSpPr>
        <p:spPr>
          <a:xfrm>
            <a:off x="233363" y="53975"/>
            <a:ext cx="7735887" cy="549275"/>
          </a:xfrm>
        </p:spPr>
        <p:txBody>
          <a:bodyPr/>
          <a:lstStyle/>
          <a:p>
            <a:r>
              <a:rPr lang="en-US"/>
              <a:t>Click to edit Master title style</a:t>
            </a:r>
            <a:endParaRPr lang="en-GB"/>
          </a:p>
        </p:txBody>
      </p:sp>
      <p:sp>
        <p:nvSpPr>
          <p:cNvPr id="13" name="Text Box 14">
            <a:extLst>
              <a:ext uri="{FF2B5EF4-FFF2-40B4-BE49-F238E27FC236}">
                <a16:creationId xmlns:a16="http://schemas.microsoft.com/office/drawing/2014/main" id="{F43ADC5B-499B-40DB-858C-27BBFD388620}"/>
              </a:ext>
            </a:extLst>
          </p:cNvPr>
          <p:cNvSpPr txBox="1">
            <a:spLocks noChangeArrowheads="1"/>
          </p:cNvSpPr>
          <p:nvPr userDrawn="1"/>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15</a:t>
            </a:r>
          </a:p>
        </p:txBody>
      </p:sp>
    </p:spTree>
    <p:custDataLst>
      <p:tags r:id="rId1"/>
    </p:custDataLst>
    <p:extLst>
      <p:ext uri="{BB962C8B-B14F-4D97-AF65-F5344CB8AC3E}">
        <p14:creationId xmlns:p14="http://schemas.microsoft.com/office/powerpoint/2010/main" val="14648907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7925572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09439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68810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00999163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53021188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53975"/>
            <a:ext cx="2112962" cy="607218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33363" y="53975"/>
            <a:ext cx="6188075" cy="607218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40997398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233363" y="53975"/>
            <a:ext cx="8453437" cy="60721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61183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261643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ustDataLst>
      <p:tags r:id="rId1"/>
    </p:custDataLst>
    <p:extLst>
      <p:ext uri="{BB962C8B-B14F-4D97-AF65-F5344CB8AC3E}">
        <p14:creationId xmlns:p14="http://schemas.microsoft.com/office/powerpoint/2010/main" val="3477050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1133435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184969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ustDataLst>
      <p:tags r:id="rId1"/>
    </p:custDataLst>
    <p:extLst>
      <p:ext uri="{BB962C8B-B14F-4D97-AF65-F5344CB8AC3E}">
        <p14:creationId xmlns:p14="http://schemas.microsoft.com/office/powerpoint/2010/main" val="1385015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177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622430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ags" Target="../tags/tag1.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theme" Target="../theme/theme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image" Target="../media/image4.png"/><Relationship Id="rId2" Type="http://schemas.openxmlformats.org/officeDocument/2006/relationships/slideLayout" Target="../slideLayouts/slideLayout16.xml"/><Relationship Id="rId16" Type="http://schemas.openxmlformats.org/officeDocument/2006/relationships/image" Target="../media/image2.pn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image" Target="../media/image1.png"/><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ags" Target="../tags/tag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3"/>
          <p:cNvPicPr>
            <a:picLocks noChangeAspect="1" noChangeArrowheads="1"/>
          </p:cNvPicPr>
          <p:nvPr/>
        </p:nvPicPr>
        <p:blipFill>
          <a:blip r:embed="rId17">
            <a:extLst>
              <a:ext uri="{28A0092B-C50C-407E-A947-70E740481C1C}">
                <a14:useLocalDpi xmlns:a14="http://schemas.microsoft.com/office/drawing/2010/main" val="0"/>
              </a:ext>
            </a:extLst>
          </a:blip>
          <a:stretch>
            <a:fillRect/>
          </a:stretch>
        </p:blipFill>
        <p:spPr bwMode="auto">
          <a:xfrm>
            <a:off x="0" y="0"/>
            <a:ext cx="9139766" cy="6854824"/>
          </a:xfrm>
          <a:prstGeom prst="rect">
            <a:avLst/>
          </a:prstGeom>
          <a:noFill/>
          <a:ln w="9525">
            <a:noFill/>
            <a:miter lim="800000"/>
            <a:headEnd/>
            <a:tailEnd/>
          </a:ln>
        </p:spPr>
      </p:pic>
      <p:sp>
        <p:nvSpPr>
          <p:cNvPr id="1027" name="Text Box 6"/>
          <p:cNvSpPr txBox="1">
            <a:spLocks noChangeArrowheads="1"/>
          </p:cNvSpPr>
          <p:nvPr/>
        </p:nvSpPr>
        <p:spPr bwMode="auto">
          <a:xfrm>
            <a:off x="828675" y="44450"/>
            <a:ext cx="6048375" cy="519113"/>
          </a:xfrm>
          <a:prstGeom prst="rect">
            <a:avLst/>
          </a:prstGeom>
          <a:noFill/>
          <a:ln w="9525">
            <a:noFill/>
            <a:miter lim="800000"/>
            <a:headEnd/>
            <a:tailEnd/>
          </a:ln>
        </p:spPr>
        <p:txBody>
          <a:bodyPr>
            <a:spAutoFit/>
          </a:bodyPr>
          <a:lstStyle/>
          <a:p>
            <a:pPr>
              <a:spcBef>
                <a:spcPct val="50000"/>
              </a:spcBef>
            </a:pPr>
            <a:endParaRPr lang="en-GB" sz="2800" b="1">
              <a:solidFill>
                <a:srgbClr val="5B0091"/>
              </a:solidFill>
              <a:cs typeface="Arial" charset="0"/>
            </a:endParaRPr>
          </a:p>
        </p:txBody>
      </p:sp>
      <p:sp>
        <p:nvSpPr>
          <p:cNvPr id="1028" name="Rectangle 8"/>
          <p:cNvSpPr>
            <a:spLocks noGrp="1" noChangeArrowheads="1"/>
          </p:cNvSpPr>
          <p:nvPr>
            <p:ph type="title"/>
          </p:nvPr>
        </p:nvSpPr>
        <p:spPr bwMode="auto">
          <a:xfrm>
            <a:off x="233363" y="53975"/>
            <a:ext cx="7735887" cy="5492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369678" name="Text Box 14">
            <a:extLst>
              <a:ext uri="{FF2B5EF4-FFF2-40B4-BE49-F238E27FC236}">
                <a16:creationId xmlns:a16="http://schemas.microsoft.com/office/drawing/2014/main" id="{77275881-F467-4DD5-98E8-487738658B0E}"/>
              </a:ext>
            </a:extLst>
          </p:cNvPr>
          <p:cNvSpPr txBox="1">
            <a:spLocks noChangeArrowheads="1"/>
          </p:cNvSpPr>
          <p:nvPr/>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15</a:t>
            </a:r>
          </a:p>
        </p:txBody>
      </p:sp>
      <p:pic>
        <p:nvPicPr>
          <p:cNvPr id="1030" name="Picture 16">
            <a:hlinkClick r:id="" action="ppaction://hlinkshowjump?jump=previousslide"/>
          </p:cNvPr>
          <p:cNvPicPr>
            <a:picLocks noChangeAspect="1" noChangeArrowheads="1"/>
          </p:cNvPicPr>
          <p:nvPr/>
        </p:nvPicPr>
        <p:blipFill>
          <a:blip r:embed="rId18">
            <a:extLst>
              <a:ext uri="{28A0092B-C50C-407E-A947-70E740481C1C}">
                <a14:useLocalDpi xmlns:a14="http://schemas.microsoft.com/office/drawing/2010/main" val="0"/>
              </a:ext>
            </a:extLst>
          </a:blip>
          <a:stretch>
            <a:fillRect/>
          </a:stretch>
        </p:blipFill>
        <p:spPr bwMode="auto">
          <a:xfrm>
            <a:off x="107950" y="6177471"/>
            <a:ext cx="630238" cy="554609"/>
          </a:xfrm>
          <a:prstGeom prst="rect">
            <a:avLst/>
          </a:prstGeom>
          <a:noFill/>
          <a:ln w="9525">
            <a:noFill/>
            <a:miter lim="800000"/>
            <a:headEnd/>
            <a:tailEnd/>
          </a:ln>
        </p:spPr>
      </p:pic>
      <p:pic>
        <p:nvPicPr>
          <p:cNvPr id="1031" name="Picture 23">
            <a:hlinkClick r:id="" action="ppaction://hlinkshowjump?jump=nextslide"/>
          </p:cNvPr>
          <p:cNvPicPr>
            <a:picLocks noChangeAspect="1" noChangeArrowheads="1"/>
          </p:cNvPicPr>
          <p:nvPr/>
        </p:nvPicPr>
        <p:blipFill>
          <a:blip r:embed="rId19">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8" name="Picture 7">
            <a:extLst>
              <a:ext uri="{FF2B5EF4-FFF2-40B4-BE49-F238E27FC236}">
                <a16:creationId xmlns:a16="http://schemas.microsoft.com/office/drawing/2014/main" id="{EFE9E11B-3A97-4928-B183-7782102F5479}"/>
              </a:ext>
            </a:extLst>
          </p:cNvPr>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Tree>
    <p:custDataLst>
      <p:tags r:id="rId16"/>
    </p:custDataLst>
    <p:extLst>
      <p:ext uri="{BB962C8B-B14F-4D97-AF65-F5344CB8AC3E}">
        <p14:creationId xmlns:p14="http://schemas.microsoft.com/office/powerpoint/2010/main" val="164038609"/>
      </p:ext>
    </p:extLst>
  </p:cSld>
  <p:clrMap bg1="lt1" tx1="dk1" bg2="lt2" tx2="dk2" accent1="accent1" accent2="accent2" accent3="accent3" accent4="accent4" accent5="accent5" accent6="accent6" hlink="hlink" folHlink="folHlink"/>
  <p:sldLayoutIdLst>
    <p:sldLayoutId id="2147484845" r:id="rId1"/>
    <p:sldLayoutId id="2147484846" r:id="rId2"/>
    <p:sldLayoutId id="2147484847" r:id="rId3"/>
    <p:sldLayoutId id="2147484848" r:id="rId4"/>
    <p:sldLayoutId id="2147484849" r:id="rId5"/>
    <p:sldLayoutId id="2147484850" r:id="rId6"/>
    <p:sldLayoutId id="2147484851" r:id="rId7"/>
    <p:sldLayoutId id="2147484852" r:id="rId8"/>
    <p:sldLayoutId id="2147484853" r:id="rId9"/>
    <p:sldLayoutId id="2147484854" r:id="rId10"/>
    <p:sldLayoutId id="2147484855" r:id="rId11"/>
    <p:sldLayoutId id="2147484856" r:id="rId12"/>
    <p:sldLayoutId id="2147484857" r:id="rId13"/>
    <p:sldLayoutId id="2147484858" r:id="rId14"/>
  </p:sldLayoutIdLst>
  <p:txStyles>
    <p:titleStyle>
      <a:lvl1pPr algn="l" rtl="0" eaLnBrk="0" fontAlgn="base" hangingPunct="0">
        <a:spcBef>
          <a:spcPct val="0"/>
        </a:spcBef>
        <a:spcAft>
          <a:spcPct val="0"/>
        </a:spcAft>
        <a:defRPr sz="2800" b="1">
          <a:solidFill>
            <a:schemeClr val="bg1"/>
          </a:solidFill>
          <a:latin typeface="+mj-lt"/>
          <a:ea typeface="+mj-ea"/>
          <a:cs typeface="+mj-cs"/>
        </a:defRPr>
      </a:lvl1pPr>
      <a:lvl2pPr algn="l" rtl="0" eaLnBrk="0" fontAlgn="base" hangingPunct="0">
        <a:spcBef>
          <a:spcPct val="0"/>
        </a:spcBef>
        <a:spcAft>
          <a:spcPct val="0"/>
        </a:spcAft>
        <a:defRPr sz="2800" b="1">
          <a:solidFill>
            <a:schemeClr val="bg1"/>
          </a:solidFill>
          <a:latin typeface="Arial" charset="0"/>
        </a:defRPr>
      </a:lvl2pPr>
      <a:lvl3pPr algn="l" rtl="0" eaLnBrk="0" fontAlgn="base" hangingPunct="0">
        <a:spcBef>
          <a:spcPct val="0"/>
        </a:spcBef>
        <a:spcAft>
          <a:spcPct val="0"/>
        </a:spcAft>
        <a:defRPr sz="2800" b="1">
          <a:solidFill>
            <a:schemeClr val="bg1"/>
          </a:solidFill>
          <a:latin typeface="Arial" charset="0"/>
        </a:defRPr>
      </a:lvl3pPr>
      <a:lvl4pPr algn="l" rtl="0" eaLnBrk="0" fontAlgn="base" hangingPunct="0">
        <a:spcBef>
          <a:spcPct val="0"/>
        </a:spcBef>
        <a:spcAft>
          <a:spcPct val="0"/>
        </a:spcAft>
        <a:defRPr sz="2800" b="1">
          <a:solidFill>
            <a:schemeClr val="bg1"/>
          </a:solidFill>
          <a:latin typeface="Arial" charset="0"/>
        </a:defRPr>
      </a:lvl4pPr>
      <a:lvl5pPr algn="l" rtl="0" eaLnBrk="0" fontAlgn="base" hangingPunct="0">
        <a:spcBef>
          <a:spcPct val="0"/>
        </a:spcBef>
        <a:spcAft>
          <a:spcPct val="0"/>
        </a:spcAft>
        <a:defRPr sz="2800" b="1">
          <a:solidFill>
            <a:schemeClr val="bg1"/>
          </a:solidFill>
          <a:latin typeface="Arial" charset="0"/>
        </a:defRPr>
      </a:lvl5pPr>
      <a:lvl6pPr marL="457200" algn="l" rtl="0" fontAlgn="base">
        <a:spcBef>
          <a:spcPct val="0"/>
        </a:spcBef>
        <a:spcAft>
          <a:spcPct val="0"/>
        </a:spcAft>
        <a:defRPr sz="2800" b="1">
          <a:solidFill>
            <a:srgbClr val="10BC45"/>
          </a:solidFill>
          <a:latin typeface="Arial" charset="0"/>
        </a:defRPr>
      </a:lvl6pPr>
      <a:lvl7pPr marL="914400" algn="l" rtl="0" fontAlgn="base">
        <a:spcBef>
          <a:spcPct val="0"/>
        </a:spcBef>
        <a:spcAft>
          <a:spcPct val="0"/>
        </a:spcAft>
        <a:defRPr sz="2800" b="1">
          <a:solidFill>
            <a:srgbClr val="10BC45"/>
          </a:solidFill>
          <a:latin typeface="Arial" charset="0"/>
        </a:defRPr>
      </a:lvl7pPr>
      <a:lvl8pPr marL="1371600" algn="l" rtl="0" fontAlgn="base">
        <a:spcBef>
          <a:spcPct val="0"/>
        </a:spcBef>
        <a:spcAft>
          <a:spcPct val="0"/>
        </a:spcAft>
        <a:defRPr sz="2800" b="1">
          <a:solidFill>
            <a:srgbClr val="10BC45"/>
          </a:solidFill>
          <a:latin typeface="Arial" charset="0"/>
        </a:defRPr>
      </a:lvl8pPr>
      <a:lvl9pPr marL="1828800" algn="l" rtl="0" fontAlgn="base">
        <a:spcBef>
          <a:spcPct val="0"/>
        </a:spcBef>
        <a:spcAft>
          <a:spcPct val="0"/>
        </a:spcAft>
        <a:defRPr sz="2800" b="1">
          <a:solidFill>
            <a:srgbClr val="10BC45"/>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 name="Picture 13">
            <a:extLst>
              <a:ext uri="{FF2B5EF4-FFF2-40B4-BE49-F238E27FC236}">
                <a16:creationId xmlns:a16="http://schemas.microsoft.com/office/drawing/2014/main" id="{02B6023A-B143-4E07-96F9-6AA6CF89D2C9}"/>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tretch>
            <a:fillRect/>
          </a:stretch>
        </p:blipFill>
        <p:spPr bwMode="auto">
          <a:xfrm>
            <a:off x="0" y="0"/>
            <a:ext cx="9139766" cy="6854824"/>
          </a:xfrm>
          <a:prstGeom prst="rect">
            <a:avLst/>
          </a:prstGeom>
          <a:noFill/>
          <a:ln w="9525">
            <a:noFill/>
            <a:miter lim="800000"/>
            <a:headEnd/>
            <a:tailEnd/>
          </a:ln>
        </p:spPr>
      </p:pic>
      <p:sp>
        <p:nvSpPr>
          <p:cNvPr id="2051" name="Text Box 6"/>
          <p:cNvSpPr txBox="1">
            <a:spLocks noChangeArrowheads="1"/>
          </p:cNvSpPr>
          <p:nvPr/>
        </p:nvSpPr>
        <p:spPr bwMode="auto">
          <a:xfrm>
            <a:off x="828675" y="44450"/>
            <a:ext cx="6048375" cy="519113"/>
          </a:xfrm>
          <a:prstGeom prst="rect">
            <a:avLst/>
          </a:prstGeom>
          <a:noFill/>
          <a:ln w="9525">
            <a:noFill/>
            <a:miter lim="800000"/>
            <a:headEnd/>
            <a:tailEnd/>
          </a:ln>
        </p:spPr>
        <p:txBody>
          <a:bodyPr>
            <a:spAutoFit/>
          </a:bodyPr>
          <a:lstStyle/>
          <a:p>
            <a:pPr>
              <a:spcBef>
                <a:spcPct val="50000"/>
              </a:spcBef>
            </a:pPr>
            <a:endParaRPr lang="en-GB" sz="2800" b="1">
              <a:solidFill>
                <a:srgbClr val="5B0091"/>
              </a:solidFill>
              <a:cs typeface="Arial" charset="0"/>
            </a:endParaRPr>
          </a:p>
        </p:txBody>
      </p:sp>
      <p:sp>
        <p:nvSpPr>
          <p:cNvPr id="2052" name="Rectangle 8"/>
          <p:cNvSpPr>
            <a:spLocks noGrp="1" noChangeArrowheads="1"/>
          </p:cNvSpPr>
          <p:nvPr>
            <p:ph type="title"/>
          </p:nvPr>
        </p:nvSpPr>
        <p:spPr bwMode="auto">
          <a:xfrm>
            <a:off x="233363" y="53975"/>
            <a:ext cx="7735887" cy="5492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pic>
        <p:nvPicPr>
          <p:cNvPr id="2054" name="Picture 16">
            <a:hlinkClick r:id="" action="ppaction://hlinkshowjump?jump=previousslide"/>
          </p:cNvPr>
          <p:cNvPicPr>
            <a:picLocks noChangeAspect="1" noChangeArrowheads="1"/>
          </p:cNvPicPr>
          <p:nvPr/>
        </p:nvPicPr>
        <p:blipFill>
          <a:blip r:embed="rId16">
            <a:extLst>
              <a:ext uri="{28A0092B-C50C-407E-A947-70E740481C1C}">
                <a14:useLocalDpi xmlns:a14="http://schemas.microsoft.com/office/drawing/2010/main" val="0"/>
              </a:ext>
            </a:extLst>
          </a:blip>
          <a:stretch>
            <a:fillRect/>
          </a:stretch>
        </p:blipFill>
        <p:spPr bwMode="auto">
          <a:xfrm>
            <a:off x="107950" y="6177471"/>
            <a:ext cx="630238" cy="554609"/>
          </a:xfrm>
          <a:prstGeom prst="rect">
            <a:avLst/>
          </a:prstGeom>
          <a:noFill/>
          <a:ln w="9525">
            <a:noFill/>
            <a:miter lim="800000"/>
            <a:headEnd/>
            <a:tailEnd/>
          </a:ln>
        </p:spPr>
      </p:pic>
      <p:pic>
        <p:nvPicPr>
          <p:cNvPr id="7" name="Picture 6">
            <a:extLst>
              <a:ext uri="{FF2B5EF4-FFF2-40B4-BE49-F238E27FC236}">
                <a16:creationId xmlns:a16="http://schemas.microsoft.com/office/drawing/2014/main" id="{B8E84297-AF36-4EF2-8699-8C45EA657B27}"/>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8" name="Text Box 14">
            <a:extLst>
              <a:ext uri="{FF2B5EF4-FFF2-40B4-BE49-F238E27FC236}">
                <a16:creationId xmlns:a16="http://schemas.microsoft.com/office/drawing/2014/main" id="{751B7692-ED58-4E5D-972C-227A346E82E7}"/>
              </a:ext>
            </a:extLst>
          </p:cNvPr>
          <p:cNvSpPr txBox="1">
            <a:spLocks noChangeArrowheads="1"/>
          </p:cNvSpPr>
          <p:nvPr userDrawn="1"/>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15</a:t>
            </a:r>
          </a:p>
        </p:txBody>
      </p:sp>
    </p:spTree>
    <p:custDataLst>
      <p:tags r:id="rId14"/>
    </p:custDataLst>
    <p:extLst>
      <p:ext uri="{BB962C8B-B14F-4D97-AF65-F5344CB8AC3E}">
        <p14:creationId xmlns:p14="http://schemas.microsoft.com/office/powerpoint/2010/main" val="2136942533"/>
      </p:ext>
    </p:extLst>
  </p:cSld>
  <p:clrMap bg1="lt1" tx1="dk1" bg2="lt2" tx2="dk2" accent1="accent1" accent2="accent2" accent3="accent3" accent4="accent4" accent5="accent5" accent6="accent6" hlink="hlink" folHlink="folHlink"/>
  <p:sldLayoutIdLst>
    <p:sldLayoutId id="2147484860" r:id="rId1"/>
    <p:sldLayoutId id="2147484861" r:id="rId2"/>
    <p:sldLayoutId id="2147484862" r:id="rId3"/>
    <p:sldLayoutId id="2147484863" r:id="rId4"/>
    <p:sldLayoutId id="2147484864" r:id="rId5"/>
    <p:sldLayoutId id="2147484865" r:id="rId6"/>
    <p:sldLayoutId id="2147484866" r:id="rId7"/>
    <p:sldLayoutId id="2147484867" r:id="rId8"/>
    <p:sldLayoutId id="2147484868" r:id="rId9"/>
    <p:sldLayoutId id="2147484869" r:id="rId10"/>
    <p:sldLayoutId id="2147484870" r:id="rId11"/>
    <p:sldLayoutId id="2147484871" r:id="rId12"/>
  </p:sldLayoutIdLst>
  <p:txStyles>
    <p:titleStyle>
      <a:lvl1pPr algn="l" rtl="0" eaLnBrk="0" fontAlgn="base" hangingPunct="0">
        <a:spcBef>
          <a:spcPct val="0"/>
        </a:spcBef>
        <a:spcAft>
          <a:spcPct val="0"/>
        </a:spcAft>
        <a:defRPr sz="2800" b="1">
          <a:solidFill>
            <a:schemeClr val="bg1"/>
          </a:solidFill>
          <a:latin typeface="+mj-lt"/>
          <a:ea typeface="+mj-ea"/>
          <a:cs typeface="+mj-cs"/>
        </a:defRPr>
      </a:lvl1pPr>
      <a:lvl2pPr algn="l" rtl="0" eaLnBrk="0" fontAlgn="base" hangingPunct="0">
        <a:spcBef>
          <a:spcPct val="0"/>
        </a:spcBef>
        <a:spcAft>
          <a:spcPct val="0"/>
        </a:spcAft>
        <a:defRPr sz="2800" b="1">
          <a:solidFill>
            <a:schemeClr val="bg1"/>
          </a:solidFill>
          <a:latin typeface="Arial" charset="0"/>
        </a:defRPr>
      </a:lvl2pPr>
      <a:lvl3pPr algn="l" rtl="0" eaLnBrk="0" fontAlgn="base" hangingPunct="0">
        <a:spcBef>
          <a:spcPct val="0"/>
        </a:spcBef>
        <a:spcAft>
          <a:spcPct val="0"/>
        </a:spcAft>
        <a:defRPr sz="2800" b="1">
          <a:solidFill>
            <a:schemeClr val="bg1"/>
          </a:solidFill>
          <a:latin typeface="Arial" charset="0"/>
        </a:defRPr>
      </a:lvl3pPr>
      <a:lvl4pPr algn="l" rtl="0" eaLnBrk="0" fontAlgn="base" hangingPunct="0">
        <a:spcBef>
          <a:spcPct val="0"/>
        </a:spcBef>
        <a:spcAft>
          <a:spcPct val="0"/>
        </a:spcAft>
        <a:defRPr sz="2800" b="1">
          <a:solidFill>
            <a:schemeClr val="bg1"/>
          </a:solidFill>
          <a:latin typeface="Arial" charset="0"/>
        </a:defRPr>
      </a:lvl4pPr>
      <a:lvl5pPr algn="l" rtl="0" eaLnBrk="0" fontAlgn="base" hangingPunct="0">
        <a:spcBef>
          <a:spcPct val="0"/>
        </a:spcBef>
        <a:spcAft>
          <a:spcPct val="0"/>
        </a:spcAft>
        <a:defRPr sz="2800" b="1">
          <a:solidFill>
            <a:schemeClr val="bg1"/>
          </a:solidFill>
          <a:latin typeface="Arial" charset="0"/>
        </a:defRPr>
      </a:lvl5pPr>
      <a:lvl6pPr marL="457200" algn="l" rtl="0" fontAlgn="base">
        <a:spcBef>
          <a:spcPct val="0"/>
        </a:spcBef>
        <a:spcAft>
          <a:spcPct val="0"/>
        </a:spcAft>
        <a:defRPr sz="2800" b="1">
          <a:solidFill>
            <a:srgbClr val="FF6600"/>
          </a:solidFill>
          <a:latin typeface="Arial" charset="0"/>
        </a:defRPr>
      </a:lvl6pPr>
      <a:lvl7pPr marL="914400" algn="l" rtl="0" fontAlgn="base">
        <a:spcBef>
          <a:spcPct val="0"/>
        </a:spcBef>
        <a:spcAft>
          <a:spcPct val="0"/>
        </a:spcAft>
        <a:defRPr sz="2800" b="1">
          <a:solidFill>
            <a:srgbClr val="FF6600"/>
          </a:solidFill>
          <a:latin typeface="Arial" charset="0"/>
        </a:defRPr>
      </a:lvl7pPr>
      <a:lvl8pPr marL="1371600" algn="l" rtl="0" fontAlgn="base">
        <a:spcBef>
          <a:spcPct val="0"/>
        </a:spcBef>
        <a:spcAft>
          <a:spcPct val="0"/>
        </a:spcAft>
        <a:defRPr sz="2800" b="1">
          <a:solidFill>
            <a:srgbClr val="FF6600"/>
          </a:solidFill>
          <a:latin typeface="Arial" charset="0"/>
        </a:defRPr>
      </a:lvl8pPr>
      <a:lvl9pPr marL="1828800" algn="l" rtl="0" fontAlgn="base">
        <a:spcBef>
          <a:spcPct val="0"/>
        </a:spcBef>
        <a:spcAft>
          <a:spcPct val="0"/>
        </a:spcAft>
        <a:defRPr sz="2800" b="1">
          <a:solidFill>
            <a:srgbClr val="FF6600"/>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14.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9.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slideLayout" Target="../slideLayouts/slideLayout20.xml"/><Relationship Id="rId7" Type="http://schemas.openxmlformats.org/officeDocument/2006/relationships/image" Target="../media/image9.png"/><Relationship Id="rId2" Type="http://schemas.openxmlformats.org/officeDocument/2006/relationships/control" Target="../activeX/activeX3.xml"/><Relationship Id="rId1" Type="http://schemas.openxmlformats.org/officeDocument/2006/relationships/vmlDrawing" Target="../drawings/vmlDrawing3.vml"/><Relationship Id="rId6" Type="http://schemas.openxmlformats.org/officeDocument/2006/relationships/image" Target="../media/image12.png"/><Relationship Id="rId11" Type="http://schemas.openxmlformats.org/officeDocument/2006/relationships/image" Target="../media/image11.wmf"/><Relationship Id="rId5" Type="http://schemas.openxmlformats.org/officeDocument/2006/relationships/image" Target="../media/image6.png"/><Relationship Id="rId10" Type="http://schemas.openxmlformats.org/officeDocument/2006/relationships/image" Target="../media/image15.jpg"/><Relationship Id="rId4" Type="http://schemas.openxmlformats.org/officeDocument/2006/relationships/notesSlide" Target="../notesSlides/notesSlide13.xml"/><Relationship Id="rId9" Type="http://schemas.openxmlformats.org/officeDocument/2006/relationships/image" Target="../media/image14.png"/></Relationships>
</file>

<file path=ppt/slides/_rels/slide14.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slideLayout" Target="../slideLayouts/slideLayout20.xml"/><Relationship Id="rId7" Type="http://schemas.openxmlformats.org/officeDocument/2006/relationships/image" Target="../media/image9.png"/><Relationship Id="rId2" Type="http://schemas.openxmlformats.org/officeDocument/2006/relationships/control" Target="../activeX/activeX4.xml"/><Relationship Id="rId1" Type="http://schemas.openxmlformats.org/officeDocument/2006/relationships/vmlDrawing" Target="../drawings/vmlDrawing4.vml"/><Relationship Id="rId6"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wmf"/><Relationship Id="rId4" Type="http://schemas.openxmlformats.org/officeDocument/2006/relationships/notesSlide" Target="../notesSlides/notesSlide14.xml"/><Relationship Id="rId9" Type="http://schemas.openxmlformats.org/officeDocument/2006/relationships/image" Target="../media/image15.jpg"/></Relationships>
</file>

<file path=ppt/slides/_rels/slide1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5.xml"/><Relationship Id="rId1" Type="http://schemas.openxmlformats.org/officeDocument/2006/relationships/slideLayout" Target="../slideLayouts/slideLayout20.xml"/><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slideLayout" Target="../slideLayouts/slideLayout20.xml"/><Relationship Id="rId7" Type="http://schemas.openxmlformats.org/officeDocument/2006/relationships/image" Target="../media/image9.png"/><Relationship Id="rId2" Type="http://schemas.openxmlformats.org/officeDocument/2006/relationships/control" Target="../activeX/activeX1.xml"/><Relationship Id="rId1" Type="http://schemas.openxmlformats.org/officeDocument/2006/relationships/vmlDrawing" Target="../drawings/vmlDrawing1.vml"/><Relationship Id="rId6" Type="http://schemas.openxmlformats.org/officeDocument/2006/relationships/image" Target="../media/image12.png"/><Relationship Id="rId11" Type="http://schemas.openxmlformats.org/officeDocument/2006/relationships/image" Target="../media/image11.wmf"/><Relationship Id="rId5" Type="http://schemas.openxmlformats.org/officeDocument/2006/relationships/image" Target="../media/image6.png"/><Relationship Id="rId10" Type="http://schemas.openxmlformats.org/officeDocument/2006/relationships/image" Target="../media/image15.jpg"/><Relationship Id="rId4" Type="http://schemas.openxmlformats.org/officeDocument/2006/relationships/notesSlide" Target="../notesSlides/notesSlide4.xml"/><Relationship Id="rId9" Type="http://schemas.openxmlformats.org/officeDocument/2006/relationships/image" Target="../media/image14.png"/></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17.png"/></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8.png"/><Relationship Id="rId7"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 Id="rId9" Type="http://schemas.openxmlformats.org/officeDocument/2006/relationships/image" Target="../media/image14.png"/></Relationships>
</file>

<file path=ppt/slides/_rels/slide7.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slideLayout" Target="../slideLayouts/slideLayout20.xml"/><Relationship Id="rId7" Type="http://schemas.openxmlformats.org/officeDocument/2006/relationships/image" Target="../media/image15.jpg"/><Relationship Id="rId2" Type="http://schemas.openxmlformats.org/officeDocument/2006/relationships/control" Target="../activeX/activeX2.xml"/><Relationship Id="rId1" Type="http://schemas.openxmlformats.org/officeDocument/2006/relationships/vmlDrawing" Target="../drawings/vmlDrawing2.vml"/><Relationship Id="rId6" Type="http://schemas.openxmlformats.org/officeDocument/2006/relationships/image" Target="../media/image12.png"/><Relationship Id="rId5" Type="http://schemas.openxmlformats.org/officeDocument/2006/relationships/image" Target="../media/image6.png"/><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9.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3">
            <a:extLst>
              <a:ext uri="{FF2B5EF4-FFF2-40B4-BE49-F238E27FC236}">
                <a16:creationId xmlns:a16="http://schemas.microsoft.com/office/drawing/2014/main" id="{A4567CCF-48D1-42A1-8FD7-35ADD75247CA}"/>
              </a:ext>
            </a:extLst>
          </p:cNvPr>
          <p:cNvSpPr>
            <a:spLocks noGrp="1"/>
          </p:cNvSpPr>
          <p:nvPr>
            <p:ph type="title"/>
          </p:nvPr>
        </p:nvSpPr>
        <p:spPr/>
        <p:txBody>
          <a:bodyPr/>
          <a:lstStyle/>
          <a:p>
            <a:r>
              <a:rPr lang="en-GB" altLang="en-US" dirty="0"/>
              <a:t>Motors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3">
            <a:extLst>
              <a:ext uri="{FF2B5EF4-FFF2-40B4-BE49-F238E27FC236}">
                <a16:creationId xmlns:a16="http://schemas.microsoft.com/office/drawing/2014/main" id="{573F46AE-1644-421E-B72E-E5E8CE23A173}"/>
              </a:ext>
            </a:extLst>
          </p:cNvPr>
          <p:cNvSpPr txBox="1">
            <a:spLocks noChangeArrowheads="1"/>
          </p:cNvSpPr>
          <p:nvPr/>
        </p:nvSpPr>
        <p:spPr bwMode="auto">
          <a:xfrm>
            <a:off x="352425" y="784225"/>
            <a:ext cx="859966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pPr>
              <a:spcBef>
                <a:spcPct val="50000"/>
              </a:spcBef>
            </a:pPr>
            <a:r>
              <a:rPr lang="en-GB" altLang="en-US" dirty="0"/>
              <a:t>A wire is held between the poles of a strong permanent magnet. The wire is connected to a battery via a complete circuit, so a current flows.</a:t>
            </a:r>
          </a:p>
        </p:txBody>
      </p:sp>
      <p:sp>
        <p:nvSpPr>
          <p:cNvPr id="110597" name="Text Box 5">
            <a:extLst>
              <a:ext uri="{FF2B5EF4-FFF2-40B4-BE49-F238E27FC236}">
                <a16:creationId xmlns:a16="http://schemas.microsoft.com/office/drawing/2014/main" id="{920BB096-6CA0-4CBC-BE04-D87F40614674}"/>
              </a:ext>
            </a:extLst>
          </p:cNvPr>
          <p:cNvSpPr txBox="1">
            <a:spLocks noChangeArrowheads="1"/>
          </p:cNvSpPr>
          <p:nvPr/>
        </p:nvSpPr>
        <p:spPr bwMode="auto">
          <a:xfrm>
            <a:off x="352425" y="4694944"/>
            <a:ext cx="13382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r>
              <a:rPr lang="en-GB" altLang="en-US"/>
              <a:t>F = B</a:t>
            </a:r>
            <a:r>
              <a:rPr lang="en-GB" altLang="en-US" sz="1000"/>
              <a:t> </a:t>
            </a:r>
            <a:r>
              <a:rPr lang="en-GB" altLang="en-US"/>
              <a:t>I</a:t>
            </a:r>
            <a:r>
              <a:rPr lang="en-GB" altLang="en-US" sz="1000"/>
              <a:t> </a:t>
            </a:r>
            <a:r>
              <a:rPr lang="en-GB" altLang="en-US"/>
              <a:t>L</a:t>
            </a:r>
            <a:endParaRPr lang="en-GB" altLang="en-US">
              <a:solidFill>
                <a:srgbClr val="CC00CC"/>
              </a:solidFill>
              <a:sym typeface="Symbol" panose="05050102010706020507" pitchFamily="18" charset="2"/>
            </a:endParaRPr>
          </a:p>
        </p:txBody>
      </p:sp>
      <p:sp>
        <p:nvSpPr>
          <p:cNvPr id="20484" name="Rectangle 17">
            <a:extLst>
              <a:ext uri="{FF2B5EF4-FFF2-40B4-BE49-F238E27FC236}">
                <a16:creationId xmlns:a16="http://schemas.microsoft.com/office/drawing/2014/main" id="{5819FBA8-4587-4EC6-8834-B7CBBAA462C4}"/>
              </a:ext>
            </a:extLst>
          </p:cNvPr>
          <p:cNvSpPr>
            <a:spLocks noGrp="1" noChangeArrowheads="1"/>
          </p:cNvSpPr>
          <p:nvPr>
            <p:ph type="title"/>
          </p:nvPr>
        </p:nvSpPr>
        <p:spPr/>
        <p:txBody>
          <a:bodyPr/>
          <a:lstStyle/>
          <a:p>
            <a:pPr eaLnBrk="1" hangingPunct="1"/>
            <a:r>
              <a:rPr lang="en-GB" altLang="en-US" dirty="0"/>
              <a:t>Calculating the magnetic flux density</a:t>
            </a:r>
          </a:p>
        </p:txBody>
      </p:sp>
      <p:sp>
        <p:nvSpPr>
          <p:cNvPr id="110610" name="Rectangle 18">
            <a:extLst>
              <a:ext uri="{FF2B5EF4-FFF2-40B4-BE49-F238E27FC236}">
                <a16:creationId xmlns:a16="http://schemas.microsoft.com/office/drawing/2014/main" id="{7CA0EFBC-42E1-490B-9797-F0760B07AB49}"/>
              </a:ext>
            </a:extLst>
          </p:cNvPr>
          <p:cNvSpPr>
            <a:spLocks noChangeArrowheads="1"/>
          </p:cNvSpPr>
          <p:nvPr/>
        </p:nvSpPr>
        <p:spPr bwMode="auto">
          <a:xfrm>
            <a:off x="352425" y="2009775"/>
            <a:ext cx="5822588" cy="1570038"/>
          </a:xfrm>
          <a:prstGeom prst="rect">
            <a:avLst/>
          </a:prstGeom>
          <a:noFill/>
          <a:ln w="9525">
            <a:noFill/>
            <a:miter lim="800000"/>
            <a:headEnd/>
            <a:tailEnd/>
          </a:ln>
        </p:spPr>
        <p:txBody>
          <a:bodyPr wrap="square">
            <a:spAutoFit/>
          </a:bodyPr>
          <a:lstStyle/>
          <a:p>
            <a:pPr eaLnBrk="0" hangingPunct="0">
              <a:spcBef>
                <a:spcPct val="50000"/>
              </a:spcBef>
              <a:defRPr/>
            </a:pPr>
            <a:r>
              <a:rPr lang="en-GB" dirty="0">
                <a:latin typeface="Arial" charset="0"/>
                <a:cs typeface="+mn-cs"/>
              </a:rPr>
              <a:t>The battery delivers a current of </a:t>
            </a:r>
            <a:r>
              <a:rPr lang="en-GB" b="1" dirty="0">
                <a:solidFill>
                  <a:srgbClr val="286DA6"/>
                </a:solidFill>
                <a:latin typeface="+mj-lt"/>
                <a:ea typeface="+mj-ea"/>
                <a:cs typeface="+mj-cs"/>
              </a:rPr>
              <a:t>1.5</a:t>
            </a:r>
            <a:r>
              <a:rPr lang="en-GB" sz="1000" b="1" dirty="0">
                <a:solidFill>
                  <a:srgbClr val="286DA6"/>
                </a:solidFill>
                <a:latin typeface="+mj-lt"/>
                <a:ea typeface="+mj-ea"/>
                <a:cs typeface="+mj-cs"/>
              </a:rPr>
              <a:t> </a:t>
            </a:r>
            <a:r>
              <a:rPr lang="en-GB" b="1" dirty="0">
                <a:solidFill>
                  <a:srgbClr val="286DA6"/>
                </a:solidFill>
                <a:latin typeface="+mj-lt"/>
                <a:ea typeface="+mj-ea"/>
                <a:cs typeface="+mj-cs"/>
              </a:rPr>
              <a:t>A</a:t>
            </a:r>
            <a:r>
              <a:rPr lang="en-GB" dirty="0">
                <a:latin typeface="Arial" charset="0"/>
                <a:cs typeface="+mn-cs"/>
              </a:rPr>
              <a:t> through the wire which has </a:t>
            </a:r>
            <a:r>
              <a:rPr lang="en-GB" b="1" dirty="0">
                <a:solidFill>
                  <a:srgbClr val="286DA6"/>
                </a:solidFill>
                <a:latin typeface="+mj-lt"/>
                <a:ea typeface="+mj-ea"/>
                <a:cs typeface="+mj-cs"/>
              </a:rPr>
              <a:t>20</a:t>
            </a:r>
            <a:r>
              <a:rPr lang="en-GB" sz="1000" b="1" dirty="0">
                <a:solidFill>
                  <a:srgbClr val="286DA6"/>
                </a:solidFill>
                <a:latin typeface="+mj-lt"/>
                <a:ea typeface="+mj-ea"/>
                <a:cs typeface="+mj-cs"/>
              </a:rPr>
              <a:t> </a:t>
            </a:r>
            <a:r>
              <a:rPr lang="en-GB" b="1" dirty="0">
                <a:solidFill>
                  <a:srgbClr val="286DA6"/>
                </a:solidFill>
                <a:latin typeface="+mj-lt"/>
                <a:ea typeface="+mj-ea"/>
                <a:cs typeface="+mj-cs"/>
              </a:rPr>
              <a:t>cm</a:t>
            </a:r>
            <a:r>
              <a:rPr lang="en-GB" dirty="0">
                <a:latin typeface="Arial" charset="0"/>
                <a:cs typeface="+mn-cs"/>
              </a:rPr>
              <a:t> of its length in the magnetic field. A force of </a:t>
            </a:r>
            <a:r>
              <a:rPr lang="en-GB" b="1" dirty="0">
                <a:solidFill>
                  <a:srgbClr val="286DA6"/>
                </a:solidFill>
                <a:latin typeface="+mj-lt"/>
                <a:ea typeface="+mj-ea"/>
                <a:cs typeface="+mj-cs"/>
              </a:rPr>
              <a:t>3</a:t>
            </a:r>
            <a:r>
              <a:rPr lang="en-GB" sz="1000" b="1" dirty="0">
                <a:solidFill>
                  <a:srgbClr val="286DA6"/>
                </a:solidFill>
                <a:latin typeface="+mj-lt"/>
                <a:ea typeface="+mj-ea"/>
                <a:cs typeface="+mj-cs"/>
              </a:rPr>
              <a:t> </a:t>
            </a:r>
            <a:r>
              <a:rPr lang="en-GB" b="1" dirty="0">
                <a:solidFill>
                  <a:srgbClr val="286DA6"/>
                </a:solidFill>
                <a:latin typeface="+mj-lt"/>
                <a:ea typeface="+mj-ea"/>
                <a:cs typeface="+mj-cs"/>
              </a:rPr>
              <a:t>N</a:t>
            </a:r>
            <a:r>
              <a:rPr lang="en-GB" dirty="0">
                <a:latin typeface="Arial" charset="0"/>
                <a:cs typeface="+mn-cs"/>
              </a:rPr>
              <a:t> is experienced by the wire.</a:t>
            </a:r>
            <a:endParaRPr lang="en-GB" dirty="0">
              <a:solidFill>
                <a:srgbClr val="010066"/>
              </a:solidFill>
              <a:latin typeface="Arial" charset="0"/>
              <a:cs typeface="+mn-cs"/>
            </a:endParaRPr>
          </a:p>
        </p:txBody>
      </p:sp>
      <p:sp>
        <p:nvSpPr>
          <p:cNvPr id="226312" name="Rectangle 21">
            <a:extLst>
              <a:ext uri="{FF2B5EF4-FFF2-40B4-BE49-F238E27FC236}">
                <a16:creationId xmlns:a16="http://schemas.microsoft.com/office/drawing/2014/main" id="{5D58A0EB-1089-438F-AD1A-9A337161FA07}"/>
              </a:ext>
            </a:extLst>
          </p:cNvPr>
          <p:cNvSpPr>
            <a:spLocks noChangeArrowheads="1"/>
          </p:cNvSpPr>
          <p:nvPr/>
        </p:nvSpPr>
        <p:spPr bwMode="auto">
          <a:xfrm>
            <a:off x="3343804" y="5272088"/>
            <a:ext cx="18383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pPr algn="ctr"/>
            <a:r>
              <a:rPr lang="en-GB" altLang="en-US" dirty="0"/>
              <a:t>3</a:t>
            </a:r>
            <a:r>
              <a:rPr lang="en-GB" altLang="en-US" sz="1000" dirty="0"/>
              <a:t> </a:t>
            </a:r>
            <a:r>
              <a:rPr lang="en-GB" altLang="en-US" dirty="0"/>
              <a:t>N</a:t>
            </a:r>
          </a:p>
        </p:txBody>
      </p:sp>
      <p:sp>
        <p:nvSpPr>
          <p:cNvPr id="226313" name="Line 191">
            <a:extLst>
              <a:ext uri="{FF2B5EF4-FFF2-40B4-BE49-F238E27FC236}">
                <a16:creationId xmlns:a16="http://schemas.microsoft.com/office/drawing/2014/main" id="{B0657A35-EDDA-4EC3-B0D9-E2DE6F6D61A1}"/>
              </a:ext>
            </a:extLst>
          </p:cNvPr>
          <p:cNvSpPr>
            <a:spLocks noChangeShapeType="1"/>
          </p:cNvSpPr>
          <p:nvPr/>
        </p:nvSpPr>
        <p:spPr bwMode="auto">
          <a:xfrm>
            <a:off x="3399013" y="5703888"/>
            <a:ext cx="1760538" cy="0"/>
          </a:xfrm>
          <a:prstGeom prst="line">
            <a:avLst/>
          </a:prstGeom>
          <a:noFill/>
          <a:ln w="25400">
            <a:solidFill>
              <a:srgbClr val="010066"/>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0612" name="Rectangle 20">
            <a:extLst>
              <a:ext uri="{FF2B5EF4-FFF2-40B4-BE49-F238E27FC236}">
                <a16:creationId xmlns:a16="http://schemas.microsoft.com/office/drawing/2014/main" id="{BB3B1E23-B08A-45A7-AD1E-1685F48EA2E6}"/>
              </a:ext>
            </a:extLst>
          </p:cNvPr>
          <p:cNvSpPr>
            <a:spLocks noChangeArrowheads="1"/>
          </p:cNvSpPr>
          <p:nvPr/>
        </p:nvSpPr>
        <p:spPr bwMode="auto">
          <a:xfrm>
            <a:off x="3149952" y="4491744"/>
            <a:ext cx="7239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pPr algn="ctr"/>
            <a:r>
              <a:rPr lang="en-GB" altLang="en-US" dirty="0"/>
              <a:t>F</a:t>
            </a:r>
            <a:br>
              <a:rPr lang="en-GB" altLang="en-US" u="sng" dirty="0"/>
            </a:br>
            <a:r>
              <a:rPr lang="en-GB" altLang="en-US" dirty="0"/>
              <a:t>I</a:t>
            </a:r>
            <a:r>
              <a:rPr lang="en-GB" altLang="en-US" sz="1000" dirty="0"/>
              <a:t> </a:t>
            </a:r>
            <a:r>
              <a:rPr lang="en-GB" altLang="en-US" dirty="0"/>
              <a:t>L</a:t>
            </a:r>
            <a:endParaRPr lang="en-GB" altLang="en-US" dirty="0">
              <a:solidFill>
                <a:srgbClr val="CC00CC"/>
              </a:solidFill>
              <a:sym typeface="Symbol" panose="05050102010706020507" pitchFamily="18" charset="2"/>
            </a:endParaRPr>
          </a:p>
        </p:txBody>
      </p:sp>
      <p:sp>
        <p:nvSpPr>
          <p:cNvPr id="110614" name="Rectangle 221">
            <a:extLst>
              <a:ext uri="{FF2B5EF4-FFF2-40B4-BE49-F238E27FC236}">
                <a16:creationId xmlns:a16="http://schemas.microsoft.com/office/drawing/2014/main" id="{46AF6C8B-73A8-4558-BD2D-2DCE4CC95A44}"/>
              </a:ext>
            </a:extLst>
          </p:cNvPr>
          <p:cNvSpPr>
            <a:spLocks noChangeArrowheads="1"/>
          </p:cNvSpPr>
          <p:nvPr/>
        </p:nvSpPr>
        <p:spPr bwMode="auto">
          <a:xfrm>
            <a:off x="2913815" y="6209242"/>
            <a:ext cx="101502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pPr algn="ctr"/>
            <a:r>
              <a:rPr lang="en-GB" altLang="en-US" dirty="0">
                <a:solidFill>
                  <a:srgbClr val="010066"/>
                </a:solidFill>
              </a:rPr>
              <a:t>= </a:t>
            </a:r>
            <a:r>
              <a:rPr lang="en-GB" altLang="en-US" b="1" dirty="0">
                <a:solidFill>
                  <a:srgbClr val="286DA6"/>
                </a:solidFill>
              </a:rPr>
              <a:t>10</a:t>
            </a:r>
            <a:r>
              <a:rPr lang="en-GB" altLang="en-US" sz="1000" b="1" dirty="0">
                <a:solidFill>
                  <a:srgbClr val="286DA6"/>
                </a:solidFill>
              </a:rPr>
              <a:t> </a:t>
            </a:r>
            <a:r>
              <a:rPr lang="en-GB" altLang="en-US" b="1" dirty="0">
                <a:solidFill>
                  <a:srgbClr val="286DA6"/>
                </a:solidFill>
              </a:rPr>
              <a:t>T</a:t>
            </a:r>
            <a:endParaRPr lang="en-GB" altLang="en-US" b="1" dirty="0">
              <a:solidFill>
                <a:srgbClr val="286DA6"/>
              </a:solidFill>
              <a:sym typeface="Symbol" panose="05050102010706020507" pitchFamily="18" charset="2"/>
            </a:endParaRPr>
          </a:p>
        </p:txBody>
      </p:sp>
      <p:sp>
        <p:nvSpPr>
          <p:cNvPr id="226318" name="Text Box 14">
            <a:extLst>
              <a:ext uri="{FF2B5EF4-FFF2-40B4-BE49-F238E27FC236}">
                <a16:creationId xmlns:a16="http://schemas.microsoft.com/office/drawing/2014/main" id="{0A870F04-1254-452D-A206-D35C62F4044C}"/>
              </a:ext>
            </a:extLst>
          </p:cNvPr>
          <p:cNvSpPr txBox="1">
            <a:spLocks noChangeArrowheads="1"/>
          </p:cNvSpPr>
          <p:nvPr/>
        </p:nvSpPr>
        <p:spPr bwMode="auto">
          <a:xfrm>
            <a:off x="2471738" y="4694944"/>
            <a:ext cx="939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pPr>
              <a:spcBef>
                <a:spcPct val="50000"/>
              </a:spcBef>
            </a:pPr>
            <a:r>
              <a:rPr lang="en-GB" altLang="en-US" dirty="0"/>
              <a:t> B  = </a:t>
            </a:r>
          </a:p>
        </p:txBody>
      </p:sp>
      <p:pic>
        <p:nvPicPr>
          <p:cNvPr id="20492" name="Picture 11" descr="Motors_wireinfield">
            <a:extLst>
              <a:ext uri="{FF2B5EF4-FFF2-40B4-BE49-F238E27FC236}">
                <a16:creationId xmlns:a16="http://schemas.microsoft.com/office/drawing/2014/main" id="{BB85A2E1-444D-4F9D-84D9-37EB0703FB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3078" y="2529421"/>
            <a:ext cx="3946525" cy="328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Line 12">
            <a:extLst>
              <a:ext uri="{FF2B5EF4-FFF2-40B4-BE49-F238E27FC236}">
                <a16:creationId xmlns:a16="http://schemas.microsoft.com/office/drawing/2014/main" id="{D5E0313F-D678-44C5-9DAE-96F2F2050F0B}"/>
              </a:ext>
            </a:extLst>
          </p:cNvPr>
          <p:cNvSpPr>
            <a:spLocks noChangeShapeType="1"/>
          </p:cNvSpPr>
          <p:nvPr/>
        </p:nvSpPr>
        <p:spPr bwMode="auto">
          <a:xfrm flipV="1">
            <a:off x="7233003" y="2123021"/>
            <a:ext cx="0" cy="1620838"/>
          </a:xfrm>
          <a:prstGeom prst="line">
            <a:avLst/>
          </a:prstGeom>
          <a:noFill/>
          <a:ln w="76200">
            <a:solidFill>
              <a:srgbClr val="FF6600"/>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GB"/>
          </a:p>
        </p:txBody>
      </p:sp>
      <p:sp>
        <p:nvSpPr>
          <p:cNvPr id="16" name="Text Box 13">
            <a:extLst>
              <a:ext uri="{FF2B5EF4-FFF2-40B4-BE49-F238E27FC236}">
                <a16:creationId xmlns:a16="http://schemas.microsoft.com/office/drawing/2014/main" id="{DFBDDFE2-4AC3-4074-9A65-4293FFA37D48}"/>
              </a:ext>
            </a:extLst>
          </p:cNvPr>
          <p:cNvSpPr txBox="1">
            <a:spLocks noChangeArrowheads="1"/>
          </p:cNvSpPr>
          <p:nvPr/>
        </p:nvSpPr>
        <p:spPr bwMode="auto">
          <a:xfrm>
            <a:off x="6459538" y="1677182"/>
            <a:ext cx="17081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r>
              <a:rPr lang="en-GB" altLang="en-US" b="1" dirty="0">
                <a:solidFill>
                  <a:srgbClr val="286DA6"/>
                </a:solidFill>
              </a:rPr>
              <a:t>force (3</a:t>
            </a:r>
            <a:r>
              <a:rPr lang="en-GB" altLang="en-US" sz="1000" b="1" dirty="0">
                <a:solidFill>
                  <a:srgbClr val="286DA6"/>
                </a:solidFill>
              </a:rPr>
              <a:t> </a:t>
            </a:r>
            <a:r>
              <a:rPr lang="en-GB" altLang="en-US" b="1" dirty="0">
                <a:solidFill>
                  <a:srgbClr val="286DA6"/>
                </a:solidFill>
              </a:rPr>
              <a:t>N)</a:t>
            </a:r>
          </a:p>
        </p:txBody>
      </p:sp>
      <p:sp>
        <p:nvSpPr>
          <p:cNvPr id="17" name="Rectangle 181">
            <a:extLst>
              <a:ext uri="{FF2B5EF4-FFF2-40B4-BE49-F238E27FC236}">
                <a16:creationId xmlns:a16="http://schemas.microsoft.com/office/drawing/2014/main" id="{2190DDFE-CB6C-4F3B-B9B5-F62F813EEF98}"/>
              </a:ext>
            </a:extLst>
          </p:cNvPr>
          <p:cNvSpPr>
            <a:spLocks noChangeArrowheads="1"/>
          </p:cNvSpPr>
          <p:nvPr/>
        </p:nvSpPr>
        <p:spPr bwMode="auto">
          <a:xfrm>
            <a:off x="352425" y="3616502"/>
            <a:ext cx="4807126" cy="831850"/>
          </a:xfrm>
          <a:prstGeom prst="rect">
            <a:avLst/>
          </a:prstGeom>
          <a:solidFill>
            <a:srgbClr val="BEDA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pPr>
              <a:spcBef>
                <a:spcPct val="50000"/>
              </a:spcBef>
            </a:pPr>
            <a:r>
              <a:rPr lang="en-GB" altLang="en-US"/>
              <a:t>What is the magnetic flux density, B, and what are its units?</a:t>
            </a:r>
            <a:endParaRPr lang="en-GB" altLang="en-US">
              <a:solidFill>
                <a:srgbClr val="010066"/>
              </a:solidFill>
            </a:endParaRPr>
          </a:p>
        </p:txBody>
      </p:sp>
      <p:sp>
        <p:nvSpPr>
          <p:cNvPr id="2" name="Arrow: Right 1">
            <a:extLst>
              <a:ext uri="{FF2B5EF4-FFF2-40B4-BE49-F238E27FC236}">
                <a16:creationId xmlns:a16="http://schemas.microsoft.com/office/drawing/2014/main" id="{DFC88893-42DD-433F-BAD7-1DA3EA818339}"/>
              </a:ext>
            </a:extLst>
          </p:cNvPr>
          <p:cNvSpPr/>
          <p:nvPr/>
        </p:nvSpPr>
        <p:spPr bwMode="auto">
          <a:xfrm>
            <a:off x="1663700" y="4809244"/>
            <a:ext cx="793750" cy="228600"/>
          </a:xfrm>
          <a:prstGeom prst="rightArrow">
            <a:avLst/>
          </a:prstGeom>
          <a:solidFill>
            <a:srgbClr val="286DA6"/>
          </a:solidFill>
          <a:ln>
            <a:solidFill>
              <a:srgbClr val="286DA6"/>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a:lstStyle/>
          <a:p>
            <a:pPr eaLnBrk="0" hangingPunct="0">
              <a:defRPr/>
            </a:pPr>
            <a:endParaRPr lang="en-GB" b="1" dirty="0">
              <a:ln w="22225">
                <a:solidFill>
                  <a:schemeClr val="accent2"/>
                </a:solidFill>
                <a:prstDash val="solid"/>
              </a:ln>
              <a:solidFill>
                <a:schemeClr val="accent2">
                  <a:lumMod val="40000"/>
                  <a:lumOff val="60000"/>
                </a:schemeClr>
              </a:solidFill>
            </a:endParaRPr>
          </a:p>
        </p:txBody>
      </p:sp>
      <p:sp>
        <p:nvSpPr>
          <p:cNvPr id="18" name="Rectangle 171">
            <a:extLst>
              <a:ext uri="{FF2B5EF4-FFF2-40B4-BE49-F238E27FC236}">
                <a16:creationId xmlns:a16="http://schemas.microsoft.com/office/drawing/2014/main" id="{DC70F1C9-C776-40A7-9A55-9D9675DB58F5}"/>
              </a:ext>
            </a:extLst>
          </p:cNvPr>
          <p:cNvSpPr>
            <a:spLocks noChangeArrowheads="1"/>
          </p:cNvSpPr>
          <p:nvPr/>
        </p:nvSpPr>
        <p:spPr bwMode="auto">
          <a:xfrm>
            <a:off x="2926115" y="5503863"/>
            <a:ext cx="365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r>
              <a:rPr lang="en-GB" altLang="en-US" dirty="0"/>
              <a:t>=</a:t>
            </a:r>
          </a:p>
        </p:txBody>
      </p:sp>
      <p:sp>
        <p:nvSpPr>
          <p:cNvPr id="19" name="Line 19">
            <a:extLst>
              <a:ext uri="{FF2B5EF4-FFF2-40B4-BE49-F238E27FC236}">
                <a16:creationId xmlns:a16="http://schemas.microsoft.com/office/drawing/2014/main" id="{62D6F24A-20AC-4BA5-864E-CBF6CE7D0E8E}"/>
              </a:ext>
            </a:extLst>
          </p:cNvPr>
          <p:cNvSpPr>
            <a:spLocks noChangeShapeType="1"/>
          </p:cNvSpPr>
          <p:nvPr/>
        </p:nvSpPr>
        <p:spPr bwMode="auto">
          <a:xfrm>
            <a:off x="3320168" y="4912431"/>
            <a:ext cx="407987" cy="0"/>
          </a:xfrm>
          <a:prstGeom prst="line">
            <a:avLst/>
          </a:prstGeom>
          <a:noFill/>
          <a:ln w="25400">
            <a:solidFill>
              <a:srgbClr val="010066"/>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0" name="TextBox 19">
            <a:extLst>
              <a:ext uri="{FF2B5EF4-FFF2-40B4-BE49-F238E27FC236}">
                <a16:creationId xmlns:a16="http://schemas.microsoft.com/office/drawing/2014/main" id="{BECBC188-1613-47E4-8C1E-7D3675AC341D}"/>
              </a:ext>
            </a:extLst>
          </p:cNvPr>
          <p:cNvSpPr txBox="1">
            <a:spLocks noChangeArrowheads="1"/>
          </p:cNvSpPr>
          <p:nvPr/>
        </p:nvSpPr>
        <p:spPr bwMode="auto">
          <a:xfrm>
            <a:off x="3320168" y="5691188"/>
            <a:ext cx="19224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pPr algn="ctr" eaLnBrk="1" hangingPunct="1"/>
            <a:r>
              <a:rPr lang="en-GB" altLang="en-US" dirty="0"/>
              <a:t>1.5</a:t>
            </a:r>
            <a:r>
              <a:rPr lang="en-GB" altLang="en-US" sz="1000" dirty="0"/>
              <a:t> </a:t>
            </a:r>
            <a:r>
              <a:rPr lang="en-GB" altLang="en-US" dirty="0"/>
              <a:t>A × 0.2</a:t>
            </a:r>
            <a:r>
              <a:rPr lang="en-GB" altLang="en-US" sz="1000" dirty="0"/>
              <a:t> </a:t>
            </a:r>
            <a:r>
              <a:rPr lang="en-GB" altLang="en-US" dirty="0"/>
              <a:t>m</a:t>
            </a:r>
            <a:endParaRPr lang="en-GB" altLang="en-US" dirty="0">
              <a:solidFill>
                <a:srgbClr val="CC00CC"/>
              </a:solidFill>
              <a:sym typeface="Symbol" panose="05050102010706020507" pitchFamily="18" charset="2"/>
            </a:endParaRPr>
          </a:p>
        </p:txBody>
      </p:sp>
      <p:pic>
        <p:nvPicPr>
          <p:cNvPr id="21" name="Picture 19">
            <a:hlinkClick r:id="" action="ppaction://hlinkshowjump?jump=nextslide"/>
            <a:extLst>
              <a:ext uri="{FF2B5EF4-FFF2-40B4-BE49-F238E27FC236}">
                <a16:creationId xmlns:a16="http://schemas.microsoft.com/office/drawing/2014/main" id="{54DF38AF-B333-494D-84FB-74CC6F901C77}"/>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22" name="Picture 21">
            <a:extLst>
              <a:ext uri="{FF2B5EF4-FFF2-40B4-BE49-F238E27FC236}">
                <a16:creationId xmlns:a16="http://schemas.microsoft.com/office/drawing/2014/main" id="{2BA10BF1-A752-40EA-A55F-2141437FB9AE}"/>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623262" y="86520"/>
            <a:ext cx="442911" cy="51673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061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4"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down)">
                                      <p:cBhvr>
                                        <p:cTn id="11" dur="500"/>
                                        <p:tgtEl>
                                          <p:spTgt spid="15"/>
                                        </p:tgtEl>
                                      </p:cBhvr>
                                    </p:animEffect>
                                  </p:childTnLst>
                                </p:cTn>
                              </p:par>
                            </p:childTnLst>
                          </p:cTn>
                        </p:par>
                        <p:par>
                          <p:cTn id="12" fill="hold">
                            <p:stCondLst>
                              <p:cond delay="500"/>
                            </p:stCondLst>
                            <p:childTnLst>
                              <p:par>
                                <p:cTn id="13" presetID="1" presetClass="entr" presetSubtype="0" fill="hold" grpId="0" nodeType="after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0597"/>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26318"/>
                                        </p:tgtEl>
                                        <p:attrNameLst>
                                          <p:attrName>style.visibility</p:attrName>
                                        </p:attrNameLst>
                                      </p:cBhvr>
                                      <p:to>
                                        <p:strVal val="visible"/>
                                      </p:to>
                                    </p:set>
                                  </p:childTnLst>
                                </p:cTn>
                              </p:par>
                            </p:childTnLst>
                          </p:cTn>
                        </p:par>
                        <p:par>
                          <p:cTn id="29" fill="hold" nodeType="afterGroup">
                            <p:stCondLst>
                              <p:cond delay="0"/>
                            </p:stCondLst>
                            <p:childTnLst>
                              <p:par>
                                <p:cTn id="30" presetID="1" presetClass="entr" presetSubtype="0" fill="hold" grpId="0" nodeType="afterEffect">
                                  <p:stCondLst>
                                    <p:cond delay="0"/>
                                  </p:stCondLst>
                                  <p:childTnLst>
                                    <p:set>
                                      <p:cBhvr>
                                        <p:cTn id="31" dur="1" fill="hold">
                                          <p:stCondLst>
                                            <p:cond delay="0"/>
                                          </p:stCondLst>
                                        </p:cTn>
                                        <p:tgtEl>
                                          <p:spTgt spid="110612"/>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19"/>
                                        </p:tgtEl>
                                        <p:attrNameLst>
                                          <p:attrName>style.visibility</p:attrName>
                                        </p:attrNameLst>
                                      </p:cBhvr>
                                      <p:to>
                                        <p:strVal val="visible"/>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226312"/>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18"/>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20"/>
                                        </p:tgtEl>
                                        <p:attrNameLst>
                                          <p:attrName>style.visibility</p:attrName>
                                        </p:attrNameLst>
                                      </p:cBhvr>
                                      <p:to>
                                        <p:strVal val="visible"/>
                                      </p:to>
                                    </p:set>
                                  </p:childTnLst>
                                </p:cTn>
                              </p:par>
                              <p:par>
                                <p:cTn id="42" presetID="1" presetClass="entr" presetSubtype="0" fill="hold" nodeType="withEffect">
                                  <p:stCondLst>
                                    <p:cond delay="0"/>
                                  </p:stCondLst>
                                  <p:childTnLst>
                                    <p:set>
                                      <p:cBhvr>
                                        <p:cTn id="43" dur="1" fill="hold">
                                          <p:stCondLst>
                                            <p:cond delay="0"/>
                                          </p:stCondLst>
                                        </p:cTn>
                                        <p:tgtEl>
                                          <p:spTgt spid="226313"/>
                                        </p:tgtEl>
                                        <p:attrNameLst>
                                          <p:attrName>style.visibility</p:attrName>
                                        </p:attrNameLst>
                                      </p:cBhvr>
                                      <p:to>
                                        <p:strVal val="visible"/>
                                      </p:to>
                                    </p:set>
                                  </p:childTnLst>
                                </p:cTn>
                              </p:par>
                            </p:childTnLst>
                          </p:cTn>
                        </p:par>
                      </p:childTnLst>
                    </p:cTn>
                  </p:par>
                  <p:par>
                    <p:cTn id="44" fill="hold" nodeType="clickPar">
                      <p:stCondLst>
                        <p:cond delay="indefinite"/>
                      </p:stCondLst>
                      <p:childTnLst>
                        <p:par>
                          <p:cTn id="45" fill="hold" nodeType="withGroup">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10614"/>
                                        </p:tgtEl>
                                        <p:attrNameLst>
                                          <p:attrName>style.visibility</p:attrName>
                                        </p:attrNameLst>
                                      </p:cBhvr>
                                      <p:to>
                                        <p:strVal val="visible"/>
                                      </p:to>
                                    </p:set>
                                  </p:childTnLst>
                                </p:cTn>
                              </p:par>
                              <p:par>
                                <p:cTn id="48" presetID="1" presetClass="entr" presetSubtype="0" fill="hold" nodeType="withEffect">
                                  <p:stCondLst>
                                    <p:cond delay="0"/>
                                  </p:stCondLst>
                                  <p:childTnLst>
                                    <p:set>
                                      <p:cBhvr>
                                        <p:cTn id="49"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7" grpId="0"/>
      <p:bldP spid="110610" grpId="0"/>
      <p:bldP spid="226312" grpId="0"/>
      <p:bldP spid="110612" grpId="0"/>
      <p:bldP spid="110614" grpId="0"/>
      <p:bldP spid="226318" grpId="0"/>
      <p:bldP spid="16" grpId="0"/>
      <p:bldP spid="17" grpId="0" animBg="1"/>
      <p:bldP spid="2" grpId="0" animBg="1"/>
      <p:bldP spid="18" grpId="0"/>
      <p:bldP spid="2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5">
            <a:extLst>
              <a:ext uri="{FF2B5EF4-FFF2-40B4-BE49-F238E27FC236}">
                <a16:creationId xmlns:a16="http://schemas.microsoft.com/office/drawing/2014/main" id="{EBF7C611-0FFA-45B7-8430-3F043CD76215}"/>
              </a:ext>
            </a:extLst>
          </p:cNvPr>
          <p:cNvSpPr>
            <a:spLocks noChangeArrowheads="1"/>
          </p:cNvSpPr>
          <p:nvPr/>
        </p:nvSpPr>
        <p:spPr bwMode="auto">
          <a:xfrm>
            <a:off x="1524000" y="5730759"/>
            <a:ext cx="6096001" cy="830997"/>
          </a:xfrm>
          <a:prstGeom prst="rect">
            <a:avLst/>
          </a:prstGeom>
          <a:solidFill>
            <a:srgbClr val="BEDAF0"/>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pPr algn="ctr"/>
            <a:r>
              <a:rPr lang="en-GB" altLang="en-US" dirty="0">
                <a:solidFill>
                  <a:srgbClr val="010066"/>
                </a:solidFill>
              </a:rPr>
              <a:t>If the magnetic field is not 50</a:t>
            </a:r>
            <a:r>
              <a:rPr lang="en-GB" altLang="en-US" sz="1000" dirty="0">
                <a:solidFill>
                  <a:srgbClr val="010066"/>
                </a:solidFill>
              </a:rPr>
              <a:t> </a:t>
            </a:r>
            <a:r>
              <a:rPr lang="en-GB" altLang="en-US" dirty="0">
                <a:solidFill>
                  <a:srgbClr val="010066"/>
                </a:solidFill>
              </a:rPr>
              <a:t>cm long, how could you get this length of wire within it?</a:t>
            </a:r>
          </a:p>
        </p:txBody>
      </p:sp>
      <p:sp>
        <p:nvSpPr>
          <p:cNvPr id="24" name="TextBox 23">
            <a:extLst>
              <a:ext uri="{FF2B5EF4-FFF2-40B4-BE49-F238E27FC236}">
                <a16:creationId xmlns:a16="http://schemas.microsoft.com/office/drawing/2014/main" id="{E407ABF7-78AC-4BA0-822F-1519914EB409}"/>
              </a:ext>
            </a:extLst>
          </p:cNvPr>
          <p:cNvSpPr txBox="1">
            <a:spLocks noChangeArrowheads="1"/>
          </p:cNvSpPr>
          <p:nvPr/>
        </p:nvSpPr>
        <p:spPr bwMode="auto">
          <a:xfrm>
            <a:off x="3244850" y="4382905"/>
            <a:ext cx="8699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pPr eaLnBrk="1" hangingPunct="1"/>
            <a:r>
              <a:rPr lang="en-GB" altLang="en-US" dirty="0"/>
              <a:t>B</a:t>
            </a:r>
            <a:r>
              <a:rPr lang="en-GB" altLang="en-US" sz="1000" dirty="0"/>
              <a:t> </a:t>
            </a:r>
            <a:r>
              <a:rPr lang="en-GB" altLang="en-US" dirty="0"/>
              <a:t>I</a:t>
            </a:r>
            <a:endParaRPr lang="en-GB" altLang="en-US" dirty="0">
              <a:solidFill>
                <a:srgbClr val="CC00CC"/>
              </a:solidFill>
              <a:sym typeface="Symbol" panose="05050102010706020507" pitchFamily="18" charset="2"/>
            </a:endParaRPr>
          </a:p>
        </p:txBody>
      </p:sp>
      <p:sp>
        <p:nvSpPr>
          <p:cNvPr id="21508" name="Text Box 3">
            <a:extLst>
              <a:ext uri="{FF2B5EF4-FFF2-40B4-BE49-F238E27FC236}">
                <a16:creationId xmlns:a16="http://schemas.microsoft.com/office/drawing/2014/main" id="{57E88048-D509-42AB-9154-DF226073C6C9}"/>
              </a:ext>
            </a:extLst>
          </p:cNvPr>
          <p:cNvSpPr txBox="1">
            <a:spLocks noChangeArrowheads="1"/>
          </p:cNvSpPr>
          <p:nvPr/>
        </p:nvSpPr>
        <p:spPr bwMode="auto">
          <a:xfrm>
            <a:off x="352426" y="784225"/>
            <a:ext cx="7616824"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pPr>
              <a:spcBef>
                <a:spcPct val="50000"/>
              </a:spcBef>
            </a:pPr>
            <a:r>
              <a:rPr lang="en-GB" altLang="en-US" dirty="0"/>
              <a:t>If the wire is now held between the poles of the same permanent magnet but another battery is added so the current is doubled, what is the new force?</a:t>
            </a:r>
          </a:p>
        </p:txBody>
      </p:sp>
      <p:sp>
        <p:nvSpPr>
          <p:cNvPr id="110597" name="Text Box 5">
            <a:extLst>
              <a:ext uri="{FF2B5EF4-FFF2-40B4-BE49-F238E27FC236}">
                <a16:creationId xmlns:a16="http://schemas.microsoft.com/office/drawing/2014/main" id="{6B55365D-05FB-45B5-9333-20B04AFD8474}"/>
              </a:ext>
            </a:extLst>
          </p:cNvPr>
          <p:cNvSpPr txBox="1">
            <a:spLocks noChangeArrowheads="1"/>
          </p:cNvSpPr>
          <p:nvPr/>
        </p:nvSpPr>
        <p:spPr bwMode="auto">
          <a:xfrm>
            <a:off x="352425" y="4174943"/>
            <a:ext cx="1401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r>
              <a:rPr lang="en-GB" altLang="en-US"/>
              <a:t>F = B</a:t>
            </a:r>
            <a:r>
              <a:rPr lang="en-GB" altLang="en-US" sz="1000"/>
              <a:t> </a:t>
            </a:r>
            <a:r>
              <a:rPr lang="en-GB" altLang="en-US"/>
              <a:t>I</a:t>
            </a:r>
            <a:r>
              <a:rPr lang="en-GB" altLang="en-US" sz="1000"/>
              <a:t> </a:t>
            </a:r>
            <a:r>
              <a:rPr lang="en-GB" altLang="en-US"/>
              <a:t>L</a:t>
            </a:r>
            <a:endParaRPr lang="en-GB" altLang="en-US">
              <a:solidFill>
                <a:srgbClr val="CC00CC"/>
              </a:solidFill>
              <a:sym typeface="Symbol" panose="05050102010706020507" pitchFamily="18" charset="2"/>
            </a:endParaRPr>
          </a:p>
        </p:txBody>
      </p:sp>
      <p:sp>
        <p:nvSpPr>
          <p:cNvPr id="21510" name="Rectangle 17">
            <a:extLst>
              <a:ext uri="{FF2B5EF4-FFF2-40B4-BE49-F238E27FC236}">
                <a16:creationId xmlns:a16="http://schemas.microsoft.com/office/drawing/2014/main" id="{0B366BB6-E88B-4942-A6FD-DFDC4349CB8B}"/>
              </a:ext>
            </a:extLst>
          </p:cNvPr>
          <p:cNvSpPr>
            <a:spLocks noGrp="1" noChangeArrowheads="1"/>
          </p:cNvSpPr>
          <p:nvPr>
            <p:ph type="title"/>
          </p:nvPr>
        </p:nvSpPr>
        <p:spPr/>
        <p:txBody>
          <a:bodyPr/>
          <a:lstStyle/>
          <a:p>
            <a:pPr eaLnBrk="1" hangingPunct="1"/>
            <a:r>
              <a:rPr lang="en-GB" altLang="en-US" dirty="0"/>
              <a:t>Calculating the force on a wire</a:t>
            </a:r>
          </a:p>
        </p:txBody>
      </p:sp>
      <p:sp>
        <p:nvSpPr>
          <p:cNvPr id="226312" name="Rectangle 2145">
            <a:extLst>
              <a:ext uri="{FF2B5EF4-FFF2-40B4-BE49-F238E27FC236}">
                <a16:creationId xmlns:a16="http://schemas.microsoft.com/office/drawing/2014/main" id="{2A6F622F-2E1F-4554-B436-791B17FC264D}"/>
              </a:ext>
            </a:extLst>
          </p:cNvPr>
          <p:cNvSpPr>
            <a:spLocks noChangeArrowheads="1"/>
          </p:cNvSpPr>
          <p:nvPr/>
        </p:nvSpPr>
        <p:spPr bwMode="auto">
          <a:xfrm>
            <a:off x="3051175" y="4834108"/>
            <a:ext cx="150971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pPr algn="ctr"/>
            <a:r>
              <a:rPr lang="en-GB" altLang="en-US" dirty="0"/>
              <a:t>15</a:t>
            </a:r>
            <a:r>
              <a:rPr lang="en-GB" altLang="en-US" sz="1000" dirty="0"/>
              <a:t> </a:t>
            </a:r>
            <a:r>
              <a:rPr lang="en-GB" altLang="en-US" dirty="0"/>
              <a:t>N</a:t>
            </a:r>
          </a:p>
          <a:p>
            <a:pPr algn="ctr"/>
            <a:r>
              <a:rPr lang="en-GB" altLang="en-US" dirty="0"/>
              <a:t>10</a:t>
            </a:r>
            <a:r>
              <a:rPr lang="en-GB" altLang="en-US" sz="1000" dirty="0"/>
              <a:t> </a:t>
            </a:r>
            <a:r>
              <a:rPr lang="en-GB" altLang="en-US" dirty="0"/>
              <a:t>T × 3</a:t>
            </a:r>
            <a:r>
              <a:rPr lang="en-GB" altLang="en-US" sz="1000" dirty="0"/>
              <a:t> </a:t>
            </a:r>
            <a:r>
              <a:rPr lang="en-GB" altLang="en-US" dirty="0"/>
              <a:t>A</a:t>
            </a:r>
            <a:endParaRPr lang="en-GB" altLang="en-US" dirty="0">
              <a:solidFill>
                <a:srgbClr val="CC00CC"/>
              </a:solidFill>
              <a:sym typeface="Symbol" panose="05050102010706020507" pitchFamily="18" charset="2"/>
            </a:endParaRPr>
          </a:p>
        </p:txBody>
      </p:sp>
      <p:sp>
        <p:nvSpPr>
          <p:cNvPr id="226313" name="Line 19">
            <a:extLst>
              <a:ext uri="{FF2B5EF4-FFF2-40B4-BE49-F238E27FC236}">
                <a16:creationId xmlns:a16="http://schemas.microsoft.com/office/drawing/2014/main" id="{157C9A8C-15A1-42A2-8F27-C6BF37804C35}"/>
              </a:ext>
            </a:extLst>
          </p:cNvPr>
          <p:cNvSpPr>
            <a:spLocks noChangeShapeType="1"/>
          </p:cNvSpPr>
          <p:nvPr/>
        </p:nvSpPr>
        <p:spPr bwMode="auto">
          <a:xfrm>
            <a:off x="3179763" y="5253208"/>
            <a:ext cx="1233487" cy="0"/>
          </a:xfrm>
          <a:prstGeom prst="line">
            <a:avLst/>
          </a:prstGeom>
          <a:noFill/>
          <a:ln w="25400">
            <a:solidFill>
              <a:srgbClr val="010066"/>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0612" name="Rectangle 20">
            <a:extLst>
              <a:ext uri="{FF2B5EF4-FFF2-40B4-BE49-F238E27FC236}">
                <a16:creationId xmlns:a16="http://schemas.microsoft.com/office/drawing/2014/main" id="{5BD1B043-783F-4297-A176-0626582BDE72}"/>
              </a:ext>
            </a:extLst>
          </p:cNvPr>
          <p:cNvSpPr>
            <a:spLocks noChangeArrowheads="1"/>
          </p:cNvSpPr>
          <p:nvPr/>
        </p:nvSpPr>
        <p:spPr bwMode="auto">
          <a:xfrm>
            <a:off x="3128963" y="3939993"/>
            <a:ext cx="7239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pPr algn="ctr"/>
            <a:r>
              <a:rPr lang="en-GB" altLang="en-US"/>
              <a:t>F</a:t>
            </a:r>
          </a:p>
        </p:txBody>
      </p:sp>
      <p:sp>
        <p:nvSpPr>
          <p:cNvPr id="110614" name="Rectangle 22">
            <a:extLst>
              <a:ext uri="{FF2B5EF4-FFF2-40B4-BE49-F238E27FC236}">
                <a16:creationId xmlns:a16="http://schemas.microsoft.com/office/drawing/2014/main" id="{483FF3E2-7E02-4AF6-AFF6-24AD387B2A22}"/>
              </a:ext>
            </a:extLst>
          </p:cNvPr>
          <p:cNvSpPr>
            <a:spLocks noChangeArrowheads="1"/>
          </p:cNvSpPr>
          <p:nvPr/>
        </p:nvSpPr>
        <p:spPr bwMode="auto">
          <a:xfrm>
            <a:off x="4647671" y="5034927"/>
            <a:ext cx="1270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pPr algn="ctr"/>
            <a:r>
              <a:rPr lang="en-GB" altLang="en-US" dirty="0">
                <a:solidFill>
                  <a:srgbClr val="010066"/>
                </a:solidFill>
              </a:rPr>
              <a:t>= </a:t>
            </a:r>
            <a:r>
              <a:rPr lang="en-GB" altLang="en-US" dirty="0">
                <a:solidFill>
                  <a:srgbClr val="286DA6"/>
                </a:solidFill>
              </a:rPr>
              <a:t> </a:t>
            </a:r>
            <a:r>
              <a:rPr lang="en-GB" altLang="en-US" b="1" dirty="0">
                <a:solidFill>
                  <a:srgbClr val="286DA6"/>
                </a:solidFill>
              </a:rPr>
              <a:t>0.5</a:t>
            </a:r>
            <a:r>
              <a:rPr lang="en-GB" altLang="en-US" sz="1000" b="1" dirty="0">
                <a:solidFill>
                  <a:srgbClr val="286DA6"/>
                </a:solidFill>
              </a:rPr>
              <a:t> </a:t>
            </a:r>
            <a:r>
              <a:rPr lang="en-GB" altLang="en-US" b="1" dirty="0">
                <a:solidFill>
                  <a:srgbClr val="286DA6"/>
                </a:solidFill>
              </a:rPr>
              <a:t>m</a:t>
            </a:r>
            <a:endParaRPr lang="en-GB" altLang="en-US" b="1" dirty="0">
              <a:solidFill>
                <a:srgbClr val="286DA6"/>
              </a:solidFill>
              <a:sym typeface="Symbol" panose="05050102010706020507" pitchFamily="18" charset="2"/>
            </a:endParaRPr>
          </a:p>
        </p:txBody>
      </p:sp>
      <p:sp>
        <p:nvSpPr>
          <p:cNvPr id="226318" name="Text Box 14">
            <a:extLst>
              <a:ext uri="{FF2B5EF4-FFF2-40B4-BE49-F238E27FC236}">
                <a16:creationId xmlns:a16="http://schemas.microsoft.com/office/drawing/2014/main" id="{0E3E9CD2-C2AF-46E5-9A39-68F8E4429AB9}"/>
              </a:ext>
            </a:extLst>
          </p:cNvPr>
          <p:cNvSpPr txBox="1">
            <a:spLocks noChangeArrowheads="1"/>
          </p:cNvSpPr>
          <p:nvPr/>
        </p:nvSpPr>
        <p:spPr bwMode="auto">
          <a:xfrm>
            <a:off x="2403475" y="4174943"/>
            <a:ext cx="939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pPr>
              <a:spcBef>
                <a:spcPct val="50000"/>
              </a:spcBef>
            </a:pPr>
            <a:r>
              <a:rPr lang="en-GB" altLang="en-US"/>
              <a:t> L  = </a:t>
            </a:r>
          </a:p>
        </p:txBody>
      </p:sp>
      <p:pic>
        <p:nvPicPr>
          <p:cNvPr id="21517" name="Picture 11" descr="Motors_wireinfield">
            <a:extLst>
              <a:ext uri="{FF2B5EF4-FFF2-40B4-BE49-F238E27FC236}">
                <a16:creationId xmlns:a16="http://schemas.microsoft.com/office/drawing/2014/main" id="{73B5E2E7-0085-435E-99C2-3F6F9305BBE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67097" y="2348126"/>
            <a:ext cx="3224681" cy="2686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Line 12">
            <a:extLst>
              <a:ext uri="{FF2B5EF4-FFF2-40B4-BE49-F238E27FC236}">
                <a16:creationId xmlns:a16="http://schemas.microsoft.com/office/drawing/2014/main" id="{DD689166-32C1-4DBA-A9DD-0868F144FEA9}"/>
              </a:ext>
            </a:extLst>
          </p:cNvPr>
          <p:cNvSpPr>
            <a:spLocks noChangeShapeType="1"/>
          </p:cNvSpPr>
          <p:nvPr/>
        </p:nvSpPr>
        <p:spPr bwMode="auto">
          <a:xfrm flipV="1">
            <a:off x="7374469" y="1834271"/>
            <a:ext cx="0" cy="1620837"/>
          </a:xfrm>
          <a:prstGeom prst="line">
            <a:avLst/>
          </a:prstGeom>
          <a:noFill/>
          <a:ln w="76200">
            <a:solidFill>
              <a:srgbClr val="FF6600"/>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GB"/>
          </a:p>
        </p:txBody>
      </p:sp>
      <p:sp>
        <p:nvSpPr>
          <p:cNvPr id="16" name="Text Box 13">
            <a:extLst>
              <a:ext uri="{FF2B5EF4-FFF2-40B4-BE49-F238E27FC236}">
                <a16:creationId xmlns:a16="http://schemas.microsoft.com/office/drawing/2014/main" id="{AE9857A0-EF6F-40AD-B940-22F7C0CBC97B}"/>
              </a:ext>
            </a:extLst>
          </p:cNvPr>
          <p:cNvSpPr txBox="1">
            <a:spLocks noChangeArrowheads="1"/>
          </p:cNvSpPr>
          <p:nvPr/>
        </p:nvSpPr>
        <p:spPr bwMode="auto">
          <a:xfrm>
            <a:off x="7442379" y="1614489"/>
            <a:ext cx="17240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r>
              <a:rPr lang="en-GB" altLang="en-US" b="1" dirty="0">
                <a:solidFill>
                  <a:srgbClr val="286DA6"/>
                </a:solidFill>
              </a:rPr>
              <a:t>force (?</a:t>
            </a:r>
            <a:r>
              <a:rPr lang="en-GB" altLang="en-US" sz="1000" b="1" dirty="0">
                <a:solidFill>
                  <a:srgbClr val="286DA6"/>
                </a:solidFill>
              </a:rPr>
              <a:t> </a:t>
            </a:r>
            <a:r>
              <a:rPr lang="en-GB" altLang="en-US" b="1" dirty="0">
                <a:solidFill>
                  <a:srgbClr val="286DA6"/>
                </a:solidFill>
              </a:rPr>
              <a:t>N)</a:t>
            </a:r>
          </a:p>
        </p:txBody>
      </p:sp>
      <p:sp>
        <p:nvSpPr>
          <p:cNvPr id="17" name="Rectangle 18">
            <a:extLst>
              <a:ext uri="{FF2B5EF4-FFF2-40B4-BE49-F238E27FC236}">
                <a16:creationId xmlns:a16="http://schemas.microsoft.com/office/drawing/2014/main" id="{AAF64750-8E02-4254-9938-0C9939DC6FBF}"/>
              </a:ext>
            </a:extLst>
          </p:cNvPr>
          <p:cNvSpPr>
            <a:spLocks noChangeArrowheads="1"/>
          </p:cNvSpPr>
          <p:nvPr/>
        </p:nvSpPr>
        <p:spPr bwMode="auto">
          <a:xfrm>
            <a:off x="352425" y="3050466"/>
            <a:ext cx="5348464" cy="830997"/>
          </a:xfrm>
          <a:prstGeom prst="rect">
            <a:avLst/>
          </a:prstGeom>
          <a:solidFill>
            <a:srgbClr val="BEDA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pPr>
              <a:spcBef>
                <a:spcPct val="50000"/>
              </a:spcBef>
            </a:pPr>
            <a:r>
              <a:rPr lang="en-GB" altLang="en-US" dirty="0"/>
              <a:t>What length of wire would be required to increase the force to 15</a:t>
            </a:r>
            <a:r>
              <a:rPr lang="en-GB" altLang="en-US" sz="1000" dirty="0"/>
              <a:t> </a:t>
            </a:r>
            <a:r>
              <a:rPr lang="en-GB" altLang="en-US" dirty="0"/>
              <a:t>N?</a:t>
            </a:r>
            <a:endParaRPr lang="en-GB" altLang="en-US" dirty="0">
              <a:solidFill>
                <a:srgbClr val="010066"/>
              </a:solidFill>
            </a:endParaRPr>
          </a:p>
        </p:txBody>
      </p:sp>
      <p:sp>
        <p:nvSpPr>
          <p:cNvPr id="2" name="Arrow: Right 1">
            <a:extLst>
              <a:ext uri="{FF2B5EF4-FFF2-40B4-BE49-F238E27FC236}">
                <a16:creationId xmlns:a16="http://schemas.microsoft.com/office/drawing/2014/main" id="{755CFB50-81E7-4EF5-8ACD-340ADBB23782}"/>
              </a:ext>
            </a:extLst>
          </p:cNvPr>
          <p:cNvSpPr/>
          <p:nvPr/>
        </p:nvSpPr>
        <p:spPr bwMode="auto">
          <a:xfrm>
            <a:off x="1606550" y="4289243"/>
            <a:ext cx="793750" cy="228600"/>
          </a:xfrm>
          <a:prstGeom prst="rightArrow">
            <a:avLst/>
          </a:prstGeom>
          <a:solidFill>
            <a:srgbClr val="286DA6"/>
          </a:solidFill>
          <a:ln>
            <a:solidFill>
              <a:srgbClr val="286DA6"/>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a:lstStyle/>
          <a:p>
            <a:pPr eaLnBrk="0" hangingPunct="0">
              <a:defRPr/>
            </a:pPr>
            <a:endParaRPr lang="en-GB" b="1" dirty="0">
              <a:ln w="22225">
                <a:solidFill>
                  <a:schemeClr val="accent2"/>
                </a:solidFill>
                <a:prstDash val="solid"/>
              </a:ln>
              <a:solidFill>
                <a:schemeClr val="accent2">
                  <a:lumMod val="40000"/>
                  <a:lumOff val="60000"/>
                </a:schemeClr>
              </a:solidFill>
            </a:endParaRPr>
          </a:p>
        </p:txBody>
      </p:sp>
      <p:sp>
        <p:nvSpPr>
          <p:cNvPr id="18" name="Text Box 5">
            <a:extLst>
              <a:ext uri="{FF2B5EF4-FFF2-40B4-BE49-F238E27FC236}">
                <a16:creationId xmlns:a16="http://schemas.microsoft.com/office/drawing/2014/main" id="{21A21819-6641-481D-B262-A220E1F591BD}"/>
              </a:ext>
            </a:extLst>
          </p:cNvPr>
          <p:cNvSpPr txBox="1">
            <a:spLocks noChangeArrowheads="1"/>
          </p:cNvSpPr>
          <p:nvPr/>
        </p:nvSpPr>
        <p:spPr bwMode="auto">
          <a:xfrm>
            <a:off x="1911350" y="1997897"/>
            <a:ext cx="13414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r>
              <a:rPr lang="en-GB" altLang="en-US" dirty="0"/>
              <a:t>F = B</a:t>
            </a:r>
            <a:r>
              <a:rPr lang="en-GB" altLang="en-US" sz="1000" dirty="0"/>
              <a:t> </a:t>
            </a:r>
            <a:r>
              <a:rPr lang="en-GB" altLang="en-US" dirty="0"/>
              <a:t>I</a:t>
            </a:r>
            <a:r>
              <a:rPr lang="en-GB" altLang="en-US" sz="1000" dirty="0"/>
              <a:t> </a:t>
            </a:r>
            <a:r>
              <a:rPr lang="en-GB" altLang="en-US" dirty="0"/>
              <a:t>L</a:t>
            </a:r>
            <a:endParaRPr lang="en-GB" altLang="en-US" dirty="0">
              <a:solidFill>
                <a:srgbClr val="CC00CC"/>
              </a:solidFill>
              <a:sym typeface="Symbol" panose="05050102010706020507" pitchFamily="18" charset="2"/>
            </a:endParaRPr>
          </a:p>
        </p:txBody>
      </p:sp>
      <p:sp>
        <p:nvSpPr>
          <p:cNvPr id="19" name="Rectangle 21">
            <a:extLst>
              <a:ext uri="{FF2B5EF4-FFF2-40B4-BE49-F238E27FC236}">
                <a16:creationId xmlns:a16="http://schemas.microsoft.com/office/drawing/2014/main" id="{4A6BDE74-DD3F-4798-8523-E4974B57DDB6}"/>
              </a:ext>
            </a:extLst>
          </p:cNvPr>
          <p:cNvSpPr>
            <a:spLocks noChangeArrowheads="1"/>
          </p:cNvSpPr>
          <p:nvPr/>
        </p:nvSpPr>
        <p:spPr bwMode="auto">
          <a:xfrm>
            <a:off x="2200275" y="2507249"/>
            <a:ext cx="27971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r>
              <a:rPr lang="en-GB" altLang="en-US" dirty="0"/>
              <a:t>= 10</a:t>
            </a:r>
            <a:r>
              <a:rPr lang="en-GB" altLang="en-US" sz="1000" dirty="0"/>
              <a:t> </a:t>
            </a:r>
            <a:r>
              <a:rPr lang="en-GB" altLang="en-US" dirty="0"/>
              <a:t>T × 3</a:t>
            </a:r>
            <a:r>
              <a:rPr lang="en-GB" altLang="en-US" sz="1000" dirty="0"/>
              <a:t> </a:t>
            </a:r>
            <a:r>
              <a:rPr lang="en-GB" altLang="en-US" dirty="0"/>
              <a:t>A × 0.2</a:t>
            </a:r>
            <a:r>
              <a:rPr lang="en-GB" altLang="en-US" sz="1000" dirty="0"/>
              <a:t> </a:t>
            </a:r>
            <a:r>
              <a:rPr lang="en-GB" altLang="en-US" dirty="0"/>
              <a:t>m</a:t>
            </a:r>
          </a:p>
        </p:txBody>
      </p:sp>
      <p:sp>
        <p:nvSpPr>
          <p:cNvPr id="20" name="Rectangle 2111">
            <a:extLst>
              <a:ext uri="{FF2B5EF4-FFF2-40B4-BE49-F238E27FC236}">
                <a16:creationId xmlns:a16="http://schemas.microsoft.com/office/drawing/2014/main" id="{8AEDD1F8-2319-4C8E-8967-967F1CF2753F}"/>
              </a:ext>
            </a:extLst>
          </p:cNvPr>
          <p:cNvSpPr>
            <a:spLocks noChangeArrowheads="1"/>
          </p:cNvSpPr>
          <p:nvPr/>
        </p:nvSpPr>
        <p:spPr bwMode="auto">
          <a:xfrm>
            <a:off x="4905379" y="2512309"/>
            <a:ext cx="9286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r>
              <a:rPr lang="en-GB" altLang="en-US" dirty="0">
                <a:solidFill>
                  <a:srgbClr val="010066"/>
                </a:solidFill>
              </a:rPr>
              <a:t>= </a:t>
            </a:r>
            <a:r>
              <a:rPr lang="en-GB" altLang="en-US" b="1" dirty="0">
                <a:solidFill>
                  <a:srgbClr val="286DA6"/>
                </a:solidFill>
              </a:rPr>
              <a:t>6</a:t>
            </a:r>
            <a:r>
              <a:rPr lang="en-GB" altLang="en-US" sz="1000" b="1" dirty="0">
                <a:solidFill>
                  <a:srgbClr val="286DA6"/>
                </a:solidFill>
              </a:rPr>
              <a:t> </a:t>
            </a:r>
            <a:r>
              <a:rPr lang="en-GB" altLang="en-US" b="1" dirty="0">
                <a:solidFill>
                  <a:srgbClr val="286DA6"/>
                </a:solidFill>
              </a:rPr>
              <a:t>N</a:t>
            </a:r>
          </a:p>
        </p:txBody>
      </p:sp>
      <p:sp>
        <p:nvSpPr>
          <p:cNvPr id="22" name="Rectangle 211">
            <a:extLst>
              <a:ext uri="{FF2B5EF4-FFF2-40B4-BE49-F238E27FC236}">
                <a16:creationId xmlns:a16="http://schemas.microsoft.com/office/drawing/2014/main" id="{45E25A60-64E3-4D63-AEDB-EC846CA0AA7B}"/>
              </a:ext>
            </a:extLst>
          </p:cNvPr>
          <p:cNvSpPr>
            <a:spLocks noChangeArrowheads="1"/>
          </p:cNvSpPr>
          <p:nvPr/>
        </p:nvSpPr>
        <p:spPr bwMode="auto">
          <a:xfrm>
            <a:off x="2814638" y="5035721"/>
            <a:ext cx="3635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r>
              <a:rPr lang="en-GB" altLang="en-US"/>
              <a:t>=</a:t>
            </a:r>
          </a:p>
        </p:txBody>
      </p:sp>
      <p:sp>
        <p:nvSpPr>
          <p:cNvPr id="23" name="Line 191">
            <a:extLst>
              <a:ext uri="{FF2B5EF4-FFF2-40B4-BE49-F238E27FC236}">
                <a16:creationId xmlns:a16="http://schemas.microsoft.com/office/drawing/2014/main" id="{15EC4789-424B-4551-971C-BCDB3124B68F}"/>
              </a:ext>
            </a:extLst>
          </p:cNvPr>
          <p:cNvSpPr>
            <a:spLocks noChangeShapeType="1"/>
          </p:cNvSpPr>
          <p:nvPr/>
        </p:nvSpPr>
        <p:spPr bwMode="auto">
          <a:xfrm>
            <a:off x="3290888" y="4395605"/>
            <a:ext cx="409575" cy="0"/>
          </a:xfrm>
          <a:prstGeom prst="line">
            <a:avLst/>
          </a:prstGeom>
          <a:noFill/>
          <a:ln w="25400">
            <a:solidFill>
              <a:srgbClr val="010066"/>
            </a:solidFill>
            <a:round/>
            <a:headEnd/>
            <a:tailEnd/>
          </a:ln>
          <a:extLst>
            <a:ext uri="{909E8E84-426E-40DD-AFC4-6F175D3DCCD1}">
              <a14:hiddenFill xmlns:a14="http://schemas.microsoft.com/office/drawing/2010/main">
                <a:noFill/>
              </a14:hiddenFill>
            </a:ext>
          </a:extLst>
        </p:spPr>
        <p:txBody>
          <a:bodyPr/>
          <a:lstStyle/>
          <a:p>
            <a:endParaRPr lang="en-GB"/>
          </a:p>
        </p:txBody>
      </p:sp>
      <p:pic>
        <p:nvPicPr>
          <p:cNvPr id="25" name="Picture 19">
            <a:hlinkClick r:id="" action="ppaction://hlinkshowjump?jump=nextslide"/>
            <a:extLst>
              <a:ext uri="{FF2B5EF4-FFF2-40B4-BE49-F238E27FC236}">
                <a16:creationId xmlns:a16="http://schemas.microsoft.com/office/drawing/2014/main" id="{542190C1-B8EB-425F-BF8B-715906F70E3A}"/>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26" name="Picture 9" descr="notes_icon">
            <a:extLst>
              <a:ext uri="{FF2B5EF4-FFF2-40B4-BE49-F238E27FC236}">
                <a16:creationId xmlns:a16="http://schemas.microsoft.com/office/drawing/2014/main" id="{4171C35C-04CC-4BB3-BC20-652EE0B3C42E}"/>
              </a:ext>
            </a:extLst>
          </p:cNvPr>
          <p:cNvPicPr>
            <a:picLocks noChangeAspect="1" noChangeArrowheads="1"/>
          </p:cNvPicPr>
          <p:nvPr/>
        </p:nvPicPr>
        <p:blipFill>
          <a:blip r:embed="rId5" cstate="print"/>
          <a:srcRect/>
          <a:stretch>
            <a:fillRect/>
          </a:stretch>
        </p:blipFill>
        <p:spPr bwMode="auto">
          <a:xfrm>
            <a:off x="8532813" y="153987"/>
            <a:ext cx="442912" cy="387350"/>
          </a:xfrm>
          <a:prstGeom prst="rect">
            <a:avLst/>
          </a:prstGeom>
          <a:noFill/>
          <a:ln w="9525">
            <a:noFill/>
            <a:miter lim="800000"/>
            <a:headEnd/>
            <a:tailEnd/>
          </a:ln>
        </p:spPr>
      </p:pic>
      <p:pic>
        <p:nvPicPr>
          <p:cNvPr id="27" name="Picture 9">
            <a:extLst>
              <a:ext uri="{FF2B5EF4-FFF2-40B4-BE49-F238E27FC236}">
                <a16:creationId xmlns:a16="http://schemas.microsoft.com/office/drawing/2014/main" id="{2023C1DC-086B-4D8F-8D16-491C86334AE7}"/>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8085022" y="86520"/>
            <a:ext cx="442911" cy="51673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22" presetClass="entr" presetSubtype="4"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animEffect transition="in" filter="wipe(down)">
                                      <p:cBhvr>
                                        <p:cTn id="9" dur="500"/>
                                        <p:tgtEl>
                                          <p:spTgt spid="1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8"/>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7"/>
                                        </p:tgtEl>
                                        <p:attrNameLst>
                                          <p:attrName>style.visibility</p:attrName>
                                        </p:attrNameLst>
                                      </p:cBhvr>
                                      <p:to>
                                        <p:strVal val="visible"/>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10597"/>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24"/>
                                        </p:tgtEl>
                                        <p:attrNameLst>
                                          <p:attrName>style.visibility</p:attrName>
                                        </p:attrNameLst>
                                      </p:cBhvr>
                                      <p:to>
                                        <p:strVal val="visible"/>
                                      </p:to>
                                    </p:set>
                                  </p:childTnLst>
                                </p:cTn>
                              </p:par>
                            </p:childTnLst>
                          </p:cTn>
                        </p:par>
                        <p:par>
                          <p:cTn id="36" fill="hold" nodeType="afterGroup">
                            <p:stCondLst>
                              <p:cond delay="0"/>
                            </p:stCondLst>
                            <p:childTnLst>
                              <p:par>
                                <p:cTn id="37" presetID="1" presetClass="entr" presetSubtype="0" fill="hold" grpId="0" nodeType="afterEffect">
                                  <p:stCondLst>
                                    <p:cond delay="0"/>
                                  </p:stCondLst>
                                  <p:childTnLst>
                                    <p:set>
                                      <p:cBhvr>
                                        <p:cTn id="38" dur="1" fill="hold">
                                          <p:stCondLst>
                                            <p:cond delay="0"/>
                                          </p:stCondLst>
                                        </p:cTn>
                                        <p:tgtEl>
                                          <p:spTgt spid="110612"/>
                                        </p:tgtEl>
                                        <p:attrNameLst>
                                          <p:attrName>style.visibility</p:attrName>
                                        </p:attrNameLst>
                                      </p:cBhvr>
                                      <p:to>
                                        <p:strVal val="visible"/>
                                      </p:to>
                                    </p:set>
                                  </p:childTnLst>
                                </p:cTn>
                              </p:par>
                            </p:childTnLst>
                          </p:cTn>
                        </p:par>
                        <p:par>
                          <p:cTn id="39" fill="hold" nodeType="afterGroup">
                            <p:stCondLst>
                              <p:cond delay="0"/>
                            </p:stCondLst>
                            <p:childTnLst>
                              <p:par>
                                <p:cTn id="40" presetID="1" presetClass="entr" presetSubtype="0" fill="hold" grpId="0" nodeType="afterEffect">
                                  <p:stCondLst>
                                    <p:cond delay="0"/>
                                  </p:stCondLst>
                                  <p:childTnLst>
                                    <p:set>
                                      <p:cBhvr>
                                        <p:cTn id="41" dur="1" fill="hold">
                                          <p:stCondLst>
                                            <p:cond delay="0"/>
                                          </p:stCondLst>
                                        </p:cTn>
                                        <p:tgtEl>
                                          <p:spTgt spid="226318"/>
                                        </p:tgtEl>
                                        <p:attrNameLst>
                                          <p:attrName>style.visibility</p:attrName>
                                        </p:attrNameLst>
                                      </p:cBhvr>
                                      <p:to>
                                        <p:strVal val="visible"/>
                                      </p:to>
                                    </p:set>
                                  </p:childTnLst>
                                </p:cTn>
                              </p:par>
                              <p:par>
                                <p:cTn id="42" presetID="1" presetClass="entr" presetSubtype="0" fill="hold" nodeType="withEffect">
                                  <p:stCondLst>
                                    <p:cond delay="0"/>
                                  </p:stCondLst>
                                  <p:childTnLst>
                                    <p:set>
                                      <p:cBhvr>
                                        <p:cTn id="43" dur="1" fill="hold">
                                          <p:stCondLst>
                                            <p:cond delay="0"/>
                                          </p:stCondLst>
                                        </p:cTn>
                                        <p:tgtEl>
                                          <p:spTgt spid="23"/>
                                        </p:tgtEl>
                                        <p:attrNameLst>
                                          <p:attrName>style.visibility</p:attrName>
                                        </p:attrNameLst>
                                      </p:cBhvr>
                                      <p:to>
                                        <p:strVal val="visible"/>
                                      </p:to>
                                    </p:set>
                                  </p:childTnLst>
                                </p:cTn>
                              </p:par>
                            </p:childTnLst>
                          </p:cTn>
                        </p:par>
                      </p:childTnLst>
                    </p:cTn>
                  </p:par>
                  <p:par>
                    <p:cTn id="44" fill="hold" nodeType="clickPar">
                      <p:stCondLst>
                        <p:cond delay="indefinite"/>
                      </p:stCondLst>
                      <p:childTnLst>
                        <p:par>
                          <p:cTn id="45" fill="hold" nodeType="withGroup">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226312"/>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22"/>
                                        </p:tgtEl>
                                        <p:attrNameLst>
                                          <p:attrName>style.visibility</p:attrName>
                                        </p:attrNameLst>
                                      </p:cBhvr>
                                      <p:to>
                                        <p:strVal val="visible"/>
                                      </p:to>
                                    </p:set>
                                  </p:childTnLst>
                                </p:cTn>
                              </p:par>
                              <p:par>
                                <p:cTn id="50" presetID="1" presetClass="entr" presetSubtype="0" fill="hold" nodeType="withEffect">
                                  <p:stCondLst>
                                    <p:cond delay="0"/>
                                  </p:stCondLst>
                                  <p:childTnLst>
                                    <p:set>
                                      <p:cBhvr>
                                        <p:cTn id="51" dur="1" fill="hold">
                                          <p:stCondLst>
                                            <p:cond delay="0"/>
                                          </p:stCondLst>
                                        </p:cTn>
                                        <p:tgtEl>
                                          <p:spTgt spid="226313"/>
                                        </p:tgtEl>
                                        <p:attrNameLst>
                                          <p:attrName>style.visibility</p:attrName>
                                        </p:attrNameLst>
                                      </p:cBhvr>
                                      <p:to>
                                        <p:strVal val="visible"/>
                                      </p:to>
                                    </p:set>
                                  </p:childTnLst>
                                </p:cTn>
                              </p:par>
                            </p:childTnLst>
                          </p:cTn>
                        </p:par>
                      </p:childTnLst>
                    </p:cTn>
                  </p:par>
                  <p:par>
                    <p:cTn id="52" fill="hold" nodeType="clickPar">
                      <p:stCondLst>
                        <p:cond delay="indefinite"/>
                      </p:stCondLst>
                      <p:childTnLst>
                        <p:par>
                          <p:cTn id="53" fill="hold" nodeType="withGroup">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110614"/>
                                        </p:tgtEl>
                                        <p:attrNameLst>
                                          <p:attrName>style.visibility</p:attrName>
                                        </p:attrNameLst>
                                      </p:cBhvr>
                                      <p:to>
                                        <p:strVal val="visible"/>
                                      </p:to>
                                    </p:set>
                                  </p:childTnLst>
                                </p:cTn>
                              </p:par>
                            </p:childTnLst>
                          </p:cTn>
                        </p:par>
                      </p:childTnLst>
                    </p:cTn>
                  </p:par>
                  <p:par>
                    <p:cTn id="56" fill="hold" nodeType="clickPar">
                      <p:stCondLst>
                        <p:cond delay="indefinite"/>
                      </p:stCondLst>
                      <p:childTnLst>
                        <p:par>
                          <p:cTn id="57" fill="hold" nodeType="withGroup">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21"/>
                                        </p:tgtEl>
                                        <p:attrNameLst>
                                          <p:attrName>style.visibility</p:attrName>
                                        </p:attrNameLst>
                                      </p:cBhvr>
                                      <p:to>
                                        <p:strVal val="visible"/>
                                      </p:to>
                                    </p:set>
                                  </p:childTnLst>
                                </p:cTn>
                              </p:par>
                              <p:par>
                                <p:cTn id="60" presetID="1" presetClass="entr" presetSubtype="0" fill="hold" nodeType="withEffect">
                                  <p:stCondLst>
                                    <p:cond delay="0"/>
                                  </p:stCondLst>
                                  <p:childTnLst>
                                    <p:set>
                                      <p:cBhvr>
                                        <p:cTn id="61"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4" grpId="0"/>
      <p:bldP spid="110597" grpId="0"/>
      <p:bldP spid="226312" grpId="0"/>
      <p:bldP spid="110612" grpId="0"/>
      <p:bldP spid="110614" grpId="0"/>
      <p:bldP spid="226318" grpId="0"/>
      <p:bldP spid="16" grpId="0"/>
      <p:bldP spid="17" grpId="0" animBg="1"/>
      <p:bldP spid="2" grpId="0" animBg="1"/>
      <p:bldP spid="18" grpId="0"/>
      <p:bldP spid="19" grpId="0"/>
      <p:bldP spid="20" grpId="0"/>
      <p:bldP spid="2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7028A794-8E18-40CE-8ED8-6497DCF87211}"/>
              </a:ext>
            </a:extLst>
          </p:cNvPr>
          <p:cNvSpPr>
            <a:spLocks noGrp="1" noChangeArrowheads="1"/>
          </p:cNvSpPr>
          <p:nvPr>
            <p:ph type="title"/>
          </p:nvPr>
        </p:nvSpPr>
        <p:spPr/>
        <p:txBody>
          <a:bodyPr/>
          <a:lstStyle/>
          <a:p>
            <a:pPr eaLnBrk="1" hangingPunct="1"/>
            <a:r>
              <a:rPr lang="en-GB" altLang="en-US"/>
              <a:t>What is a motor?</a:t>
            </a:r>
          </a:p>
        </p:txBody>
      </p:sp>
      <p:sp>
        <p:nvSpPr>
          <p:cNvPr id="23556" name="Text Box 19">
            <a:extLst>
              <a:ext uri="{FF2B5EF4-FFF2-40B4-BE49-F238E27FC236}">
                <a16:creationId xmlns:a16="http://schemas.microsoft.com/office/drawing/2014/main" id="{51485406-8103-4FDD-9453-1C1700DD2E1B}"/>
              </a:ext>
            </a:extLst>
          </p:cNvPr>
          <p:cNvSpPr txBox="1">
            <a:spLocks noChangeArrowheads="1"/>
          </p:cNvSpPr>
          <p:nvPr/>
        </p:nvSpPr>
        <p:spPr bwMode="auto">
          <a:xfrm>
            <a:off x="352425" y="784225"/>
            <a:ext cx="864076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r>
              <a:rPr lang="en-GB" altLang="en-US"/>
              <a:t>An </a:t>
            </a:r>
            <a:r>
              <a:rPr lang="en-GB" altLang="en-US" b="1">
                <a:solidFill>
                  <a:srgbClr val="286DA6"/>
                </a:solidFill>
              </a:rPr>
              <a:t>electric motor</a:t>
            </a:r>
            <a:r>
              <a:rPr lang="en-GB" altLang="en-US" b="1"/>
              <a:t> </a:t>
            </a:r>
            <a:r>
              <a:rPr lang="en-GB" altLang="en-US"/>
              <a:t>is a device that converts </a:t>
            </a:r>
            <a:r>
              <a:rPr lang="en-GB" altLang="en-US" b="1">
                <a:solidFill>
                  <a:srgbClr val="286DA6"/>
                </a:solidFill>
              </a:rPr>
              <a:t>electrical energy</a:t>
            </a:r>
            <a:r>
              <a:rPr lang="en-GB" altLang="en-US" b="1"/>
              <a:t> </a:t>
            </a:r>
            <a:r>
              <a:rPr lang="en-GB" altLang="en-US"/>
              <a:t>into </a:t>
            </a:r>
            <a:r>
              <a:rPr lang="en-GB" altLang="en-US" b="1">
                <a:solidFill>
                  <a:srgbClr val="286DA6"/>
                </a:solidFill>
              </a:rPr>
              <a:t>mechanical energy</a:t>
            </a:r>
            <a:r>
              <a:rPr lang="en-GB" altLang="en-US" b="1"/>
              <a:t> </a:t>
            </a:r>
            <a:r>
              <a:rPr lang="en-GB" altLang="en-US"/>
              <a:t>to produce a turning effect.</a:t>
            </a:r>
          </a:p>
        </p:txBody>
      </p:sp>
      <p:sp>
        <p:nvSpPr>
          <p:cNvPr id="178196" name="Text Box 20">
            <a:extLst>
              <a:ext uri="{FF2B5EF4-FFF2-40B4-BE49-F238E27FC236}">
                <a16:creationId xmlns:a16="http://schemas.microsoft.com/office/drawing/2014/main" id="{79529460-3EFB-4CB6-825B-3104956330AC}"/>
              </a:ext>
            </a:extLst>
          </p:cNvPr>
          <p:cNvSpPr txBox="1">
            <a:spLocks noChangeArrowheads="1"/>
          </p:cNvSpPr>
          <p:nvPr/>
        </p:nvSpPr>
        <p:spPr bwMode="auto">
          <a:xfrm>
            <a:off x="352425" y="1936750"/>
            <a:ext cx="5130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r>
              <a:rPr lang="en-GB" altLang="en-US" dirty="0"/>
              <a:t>Most motors are powered using </a:t>
            </a:r>
            <a:r>
              <a:rPr lang="en-GB" altLang="en-US" b="1" dirty="0">
                <a:solidFill>
                  <a:srgbClr val="286DA6"/>
                </a:solidFill>
              </a:rPr>
              <a:t>direct current</a:t>
            </a:r>
            <a:r>
              <a:rPr lang="en-GB" altLang="en-US" b="1" dirty="0"/>
              <a:t> </a:t>
            </a:r>
            <a:r>
              <a:rPr lang="en-GB" altLang="en-US" dirty="0"/>
              <a:t>(</a:t>
            </a:r>
            <a:r>
              <a:rPr lang="en-GB" altLang="en-US" b="1" dirty="0">
                <a:solidFill>
                  <a:srgbClr val="286DA6"/>
                </a:solidFill>
              </a:rPr>
              <a:t>DC</a:t>
            </a:r>
            <a:r>
              <a:rPr lang="en-GB" altLang="en-US" dirty="0"/>
              <a:t>), which is produced by cells and batteries.</a:t>
            </a:r>
          </a:p>
        </p:txBody>
      </p:sp>
      <p:pic>
        <p:nvPicPr>
          <p:cNvPr id="23558" name="Picture 22" descr="Motors_fan">
            <a:extLst>
              <a:ext uri="{FF2B5EF4-FFF2-40B4-BE49-F238E27FC236}">
                <a16:creationId xmlns:a16="http://schemas.microsoft.com/office/drawing/2014/main" id="{B8542088-F690-461E-A9EE-35E4D961A7B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72075" y="1898650"/>
            <a:ext cx="3314700" cy="427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8199" name="Text Box 23">
            <a:extLst>
              <a:ext uri="{FF2B5EF4-FFF2-40B4-BE49-F238E27FC236}">
                <a16:creationId xmlns:a16="http://schemas.microsoft.com/office/drawing/2014/main" id="{0B8DE084-9906-41FD-8EB1-400F1D17FDA7}"/>
              </a:ext>
            </a:extLst>
          </p:cNvPr>
          <p:cNvSpPr txBox="1">
            <a:spLocks noChangeArrowheads="1"/>
          </p:cNvSpPr>
          <p:nvPr/>
        </p:nvSpPr>
        <p:spPr bwMode="auto">
          <a:xfrm>
            <a:off x="352425" y="5310188"/>
            <a:ext cx="4432300" cy="830262"/>
          </a:xfrm>
          <a:prstGeom prst="rect">
            <a:avLst/>
          </a:prstGeom>
          <a:solidFill>
            <a:srgbClr val="BEDAF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r>
              <a:rPr lang="en-GB" altLang="en-US" dirty="0"/>
              <a:t>Which devices in your home </a:t>
            </a:r>
            <a:br>
              <a:rPr lang="en-GB" altLang="en-US" dirty="0"/>
            </a:br>
            <a:r>
              <a:rPr lang="en-GB" altLang="en-US" dirty="0"/>
              <a:t>use an electric motor?</a:t>
            </a:r>
          </a:p>
        </p:txBody>
      </p:sp>
      <p:sp>
        <p:nvSpPr>
          <p:cNvPr id="178203" name="Text Box 27">
            <a:extLst>
              <a:ext uri="{FF2B5EF4-FFF2-40B4-BE49-F238E27FC236}">
                <a16:creationId xmlns:a16="http://schemas.microsoft.com/office/drawing/2014/main" id="{F97270D2-FFD6-451A-9A39-F2F7B626DA1C}"/>
              </a:ext>
            </a:extLst>
          </p:cNvPr>
          <p:cNvSpPr txBox="1">
            <a:spLocks noChangeArrowheads="1"/>
          </p:cNvSpPr>
          <p:nvPr/>
        </p:nvSpPr>
        <p:spPr bwMode="auto">
          <a:xfrm>
            <a:off x="352425" y="3457575"/>
            <a:ext cx="51308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r>
              <a:rPr lang="en-GB" altLang="en-US" dirty="0"/>
              <a:t>To build a simple electric motor, </a:t>
            </a:r>
            <a:br>
              <a:rPr lang="en-GB" altLang="en-US" dirty="0"/>
            </a:br>
            <a:r>
              <a:rPr lang="en-GB" altLang="en-US" dirty="0"/>
              <a:t>all you need is a coil of wire, two opposing magnetic poles and </a:t>
            </a:r>
            <a:br>
              <a:rPr lang="en-GB" altLang="en-US" dirty="0"/>
            </a:br>
            <a:r>
              <a:rPr lang="en-GB" altLang="en-US" dirty="0"/>
              <a:t>an electric current.</a:t>
            </a:r>
          </a:p>
        </p:txBody>
      </p:sp>
      <p:pic>
        <p:nvPicPr>
          <p:cNvPr id="10" name="Picture 19">
            <a:hlinkClick r:id="" action="ppaction://hlinkshowjump?jump=nextslide"/>
            <a:extLst>
              <a:ext uri="{FF2B5EF4-FFF2-40B4-BE49-F238E27FC236}">
                <a16:creationId xmlns:a16="http://schemas.microsoft.com/office/drawing/2014/main" id="{196604C1-17B1-4EBD-81B5-A1657F416799}"/>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1" name="Picture 9" descr="notes_icon">
            <a:extLst>
              <a:ext uri="{FF2B5EF4-FFF2-40B4-BE49-F238E27FC236}">
                <a16:creationId xmlns:a16="http://schemas.microsoft.com/office/drawing/2014/main" id="{FEAE3E4F-5039-4014-9DBE-01008FD7DBE6}"/>
              </a:ext>
            </a:extLst>
          </p:cNvPr>
          <p:cNvPicPr>
            <a:picLocks noChangeAspect="1" noChangeArrowheads="1"/>
          </p:cNvPicPr>
          <p:nvPr/>
        </p:nvPicPr>
        <p:blipFill>
          <a:blip r:embed="rId5" cstate="print"/>
          <a:srcRect/>
          <a:stretch>
            <a:fillRect/>
          </a:stretch>
        </p:blipFill>
        <p:spPr bwMode="auto">
          <a:xfrm>
            <a:off x="8532813" y="153987"/>
            <a:ext cx="442912" cy="3873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819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820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819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96" grpId="0"/>
      <p:bldP spid="178199" grpId="0" animBg="1"/>
      <p:bldP spid="17820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5">
            <a:extLst>
              <a:ext uri="{FF2B5EF4-FFF2-40B4-BE49-F238E27FC236}">
                <a16:creationId xmlns:a16="http://schemas.microsoft.com/office/drawing/2014/main" id="{3489B773-68E7-4612-B774-38157FCB5916}"/>
              </a:ext>
            </a:extLst>
          </p:cNvPr>
          <p:cNvSpPr>
            <a:spLocks noGrp="1" noChangeArrowheads="1"/>
          </p:cNvSpPr>
          <p:nvPr>
            <p:ph type="title"/>
          </p:nvPr>
        </p:nvSpPr>
        <p:spPr/>
        <p:txBody>
          <a:bodyPr/>
          <a:lstStyle/>
          <a:p>
            <a:pPr eaLnBrk="1" hangingPunct="1"/>
            <a:r>
              <a:rPr lang="en-GB" altLang="en-US" dirty="0"/>
              <a:t>Coil in a magnetic field</a:t>
            </a:r>
          </a:p>
        </p:txBody>
      </p:sp>
      <p:pic>
        <p:nvPicPr>
          <p:cNvPr id="8" name="Picture 19">
            <a:hlinkClick r:id="" action="ppaction://hlinkshowjump?jump=nextslide"/>
            <a:extLst>
              <a:ext uri="{FF2B5EF4-FFF2-40B4-BE49-F238E27FC236}">
                <a16:creationId xmlns:a16="http://schemas.microsoft.com/office/drawing/2014/main" id="{C3DE5B7E-6C1E-4AF6-AE32-7E9E86D87B84}"/>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9" name="Picture 6" descr="flash_icon">
            <a:extLst>
              <a:ext uri="{FF2B5EF4-FFF2-40B4-BE49-F238E27FC236}">
                <a16:creationId xmlns:a16="http://schemas.microsoft.com/office/drawing/2014/main" id="{1CDE266D-9452-4FF0-AFA2-78F6F3AB2C2C}"/>
              </a:ext>
            </a:extLst>
          </p:cNvPr>
          <p:cNvPicPr>
            <a:picLocks noChangeAspect="1" noChangeArrowheads="1"/>
          </p:cNvPicPr>
          <p:nvPr/>
        </p:nvPicPr>
        <p:blipFill>
          <a:blip r:embed="rId6" cstate="print"/>
          <a:srcRect/>
          <a:stretch>
            <a:fillRect/>
          </a:stretch>
        </p:blipFill>
        <p:spPr bwMode="auto">
          <a:xfrm>
            <a:off x="8634413" y="115888"/>
            <a:ext cx="385762" cy="431800"/>
          </a:xfrm>
          <a:prstGeom prst="rect">
            <a:avLst/>
          </a:prstGeom>
          <a:noFill/>
          <a:ln w="9525">
            <a:noFill/>
            <a:miter lim="800000"/>
            <a:headEnd/>
            <a:tailEnd/>
          </a:ln>
        </p:spPr>
      </p:pic>
      <p:pic>
        <p:nvPicPr>
          <p:cNvPr id="10" name="Picture 7" descr="notes_icon">
            <a:extLst>
              <a:ext uri="{FF2B5EF4-FFF2-40B4-BE49-F238E27FC236}">
                <a16:creationId xmlns:a16="http://schemas.microsoft.com/office/drawing/2014/main" id="{181F35B6-7EA5-4F23-B179-C4A4052D84D1}"/>
              </a:ext>
            </a:extLst>
          </p:cNvPr>
          <p:cNvPicPr>
            <a:picLocks noChangeAspect="1" noChangeArrowheads="1"/>
          </p:cNvPicPr>
          <p:nvPr/>
        </p:nvPicPr>
        <p:blipFill>
          <a:blip r:embed="rId7" cstate="print"/>
          <a:srcRect/>
          <a:stretch>
            <a:fillRect/>
          </a:stretch>
        </p:blipFill>
        <p:spPr bwMode="auto">
          <a:xfrm>
            <a:off x="8123238" y="150813"/>
            <a:ext cx="442912" cy="387350"/>
          </a:xfrm>
          <a:prstGeom prst="rect">
            <a:avLst/>
          </a:prstGeom>
          <a:noFill/>
          <a:ln w="9525">
            <a:noFill/>
            <a:miter lim="800000"/>
            <a:headEnd/>
            <a:tailEnd/>
          </a:ln>
        </p:spPr>
      </p:pic>
      <p:pic>
        <p:nvPicPr>
          <p:cNvPr id="11" name="Picture 10">
            <a:extLst>
              <a:ext uri="{FF2B5EF4-FFF2-40B4-BE49-F238E27FC236}">
                <a16:creationId xmlns:a16="http://schemas.microsoft.com/office/drawing/2014/main" id="{8C7498A2-7CF5-4F4A-B0CF-CF2B71368AB5}"/>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436559" y="136153"/>
            <a:ext cx="609685" cy="390580"/>
          </a:xfrm>
          <a:prstGeom prst="rect">
            <a:avLst/>
          </a:prstGeom>
        </p:spPr>
      </p:pic>
      <p:pic>
        <p:nvPicPr>
          <p:cNvPr id="12" name="Picture 9">
            <a:extLst>
              <a:ext uri="{FF2B5EF4-FFF2-40B4-BE49-F238E27FC236}">
                <a16:creationId xmlns:a16="http://schemas.microsoft.com/office/drawing/2014/main" id="{B2C3A9C5-77F4-40A7-A19E-F9DE4FB55D19}"/>
              </a:ext>
            </a:extLst>
          </p:cNvPr>
          <p:cNvPicPr>
            <a:picLocks noChangeAspect="1" noChangeArrowheads="1"/>
          </p:cNvPicPr>
          <p:nvPr/>
        </p:nvPicPr>
        <p:blipFill>
          <a:blip r:embed="rId9">
            <a:extLst>
              <a:ext uri="{28A0092B-C50C-407E-A947-70E740481C1C}">
                <a14:useLocalDpi xmlns:a14="http://schemas.microsoft.com/office/drawing/2010/main" val="0"/>
              </a:ext>
            </a:extLst>
          </a:blip>
          <a:stretch>
            <a:fillRect/>
          </a:stretch>
        </p:blipFill>
        <p:spPr bwMode="auto">
          <a:xfrm>
            <a:off x="7000817" y="86520"/>
            <a:ext cx="442911" cy="516730"/>
          </a:xfrm>
          <a:prstGeom prst="rect">
            <a:avLst/>
          </a:prstGeom>
          <a:noFill/>
          <a:ln w="9525">
            <a:noFill/>
            <a:miter lim="800000"/>
            <a:headEnd/>
            <a:tailEnd/>
          </a:ln>
        </p:spPr>
      </p:pic>
      <p:pic>
        <p:nvPicPr>
          <p:cNvPr id="2" name="Picture 1"/>
          <p:cNvPicPr>
            <a:picLocks/>
          </p:cNvPicPr>
          <p:nvPr/>
        </p:nvPicPr>
        <p:blipFill>
          <a:blip r:embed="rId10">
            <a:extLst>
              <a:ext uri="{28A0092B-C50C-407E-A947-70E740481C1C}">
                <a14:useLocalDpi xmlns:a14="http://schemas.microsoft.com/office/drawing/2010/main" val="0"/>
              </a:ext>
            </a:extLst>
          </a:blip>
          <a:stretch>
            <a:fillRect/>
          </a:stretch>
        </p:blipFill>
        <p:spPr>
          <a:xfrm>
            <a:off x="212725" y="800100"/>
            <a:ext cx="8699500" cy="5308600"/>
          </a:xfrm>
          <a:prstGeom prst="rect">
            <a:avLst/>
          </a:prstGeom>
        </p:spPr>
      </p:pic>
    </p:spTree>
    <p:controls>
      <mc:AlternateContent xmlns:mc="http://schemas.openxmlformats.org/markup-compatibility/2006">
        <mc:Choice xmlns:v="urn:schemas-microsoft-com:vml" Requires="v">
          <p:control spid="3104" name="ShockwaveFlash1" r:id="rId2" imgW="8699400" imgH="5308560"/>
        </mc:Choice>
        <mc:Fallback>
          <p:control name="ShockwaveFlash1" r:id="rId2" imgW="8699400" imgH="5308560">
            <p:pic>
              <p:nvPicPr>
                <p:cNvPr id="4" name="ShockwaveFlash1">
                  <a:extLst>
                    <a:ext uri="{FF2B5EF4-FFF2-40B4-BE49-F238E27FC236}">
                      <a16:creationId xmlns:a16="http://schemas.microsoft.com/office/drawing/2014/main" id="{7747FCB7-3234-44EA-B4EB-19D3F3598475}"/>
                    </a:ext>
                  </a:extLst>
                </p:cNvPr>
                <p:cNvPicPr>
                  <a:picLocks/>
                </p:cNvPicPr>
                <p:nvPr/>
              </p:nvPicPr>
              <p:blipFill>
                <a:blip r:embed="rId11"/>
                <a:stretch>
                  <a:fillRect/>
                </a:stretch>
              </p:blipFill>
              <p:spPr>
                <a:xfrm>
                  <a:off x="212725" y="800100"/>
                  <a:ext cx="8699500" cy="5308600"/>
                </a:xfrm>
                <a:prstGeom prst="rect">
                  <a:avLst/>
                </a:prstGeom>
              </p:spPr>
            </p:pic>
          </p:control>
        </mc:Fallback>
      </mc:AlternateContent>
    </p:controls>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a:extLst>
              <a:ext uri="{FF2B5EF4-FFF2-40B4-BE49-F238E27FC236}">
                <a16:creationId xmlns:a16="http://schemas.microsoft.com/office/drawing/2014/main" id="{B93497C3-8102-458E-9C26-584D93E88087}"/>
              </a:ext>
            </a:extLst>
          </p:cNvPr>
          <p:cNvSpPr>
            <a:spLocks noGrp="1" noChangeArrowheads="1"/>
          </p:cNvSpPr>
          <p:nvPr>
            <p:ph type="title"/>
          </p:nvPr>
        </p:nvSpPr>
        <p:spPr/>
        <p:txBody>
          <a:bodyPr/>
          <a:lstStyle/>
          <a:p>
            <a:pPr eaLnBrk="1" hangingPunct="1"/>
            <a:r>
              <a:rPr lang="en-GB" altLang="en-US" dirty="0"/>
              <a:t>DC electric motor simulation</a:t>
            </a:r>
          </a:p>
        </p:txBody>
      </p:sp>
      <p:pic>
        <p:nvPicPr>
          <p:cNvPr id="7" name="Picture 19">
            <a:hlinkClick r:id="" action="ppaction://hlinkshowjump?jump=nextslide"/>
            <a:extLst>
              <a:ext uri="{FF2B5EF4-FFF2-40B4-BE49-F238E27FC236}">
                <a16:creationId xmlns:a16="http://schemas.microsoft.com/office/drawing/2014/main" id="{C36F3742-F300-4D81-927C-54166209A23A}"/>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8" name="Picture 6" descr="flash_icon">
            <a:extLst>
              <a:ext uri="{FF2B5EF4-FFF2-40B4-BE49-F238E27FC236}">
                <a16:creationId xmlns:a16="http://schemas.microsoft.com/office/drawing/2014/main" id="{A38D311F-C3F5-4571-80DA-894E7F6AF208}"/>
              </a:ext>
            </a:extLst>
          </p:cNvPr>
          <p:cNvPicPr>
            <a:picLocks noChangeAspect="1" noChangeArrowheads="1"/>
          </p:cNvPicPr>
          <p:nvPr/>
        </p:nvPicPr>
        <p:blipFill>
          <a:blip r:embed="rId6" cstate="print"/>
          <a:srcRect/>
          <a:stretch>
            <a:fillRect/>
          </a:stretch>
        </p:blipFill>
        <p:spPr bwMode="auto">
          <a:xfrm>
            <a:off x="8634413" y="115888"/>
            <a:ext cx="385762" cy="431800"/>
          </a:xfrm>
          <a:prstGeom prst="rect">
            <a:avLst/>
          </a:prstGeom>
          <a:noFill/>
          <a:ln w="9525">
            <a:noFill/>
            <a:miter lim="800000"/>
            <a:headEnd/>
            <a:tailEnd/>
          </a:ln>
        </p:spPr>
      </p:pic>
      <p:pic>
        <p:nvPicPr>
          <p:cNvPr id="9" name="Picture 7" descr="notes_icon">
            <a:extLst>
              <a:ext uri="{FF2B5EF4-FFF2-40B4-BE49-F238E27FC236}">
                <a16:creationId xmlns:a16="http://schemas.microsoft.com/office/drawing/2014/main" id="{415B4A4B-70D2-43E1-AEA2-AB3A1BD5A3A6}"/>
              </a:ext>
            </a:extLst>
          </p:cNvPr>
          <p:cNvPicPr>
            <a:picLocks noChangeAspect="1" noChangeArrowheads="1"/>
          </p:cNvPicPr>
          <p:nvPr/>
        </p:nvPicPr>
        <p:blipFill>
          <a:blip r:embed="rId7" cstate="print"/>
          <a:srcRect/>
          <a:stretch>
            <a:fillRect/>
          </a:stretch>
        </p:blipFill>
        <p:spPr bwMode="auto">
          <a:xfrm>
            <a:off x="8123238" y="150813"/>
            <a:ext cx="442912" cy="387350"/>
          </a:xfrm>
          <a:prstGeom prst="rect">
            <a:avLst/>
          </a:prstGeom>
          <a:noFill/>
          <a:ln w="9525">
            <a:noFill/>
            <a:miter lim="800000"/>
            <a:headEnd/>
            <a:tailEnd/>
          </a:ln>
        </p:spPr>
      </p:pic>
      <p:pic>
        <p:nvPicPr>
          <p:cNvPr id="10" name="Picture 9">
            <a:extLst>
              <a:ext uri="{FF2B5EF4-FFF2-40B4-BE49-F238E27FC236}">
                <a16:creationId xmlns:a16="http://schemas.microsoft.com/office/drawing/2014/main" id="{C705AC9F-FE6E-4C46-8A5B-FA69EA579003}"/>
              </a:ext>
            </a:extLst>
          </p:cNvPr>
          <p:cNvPicPr>
            <a:picLocks noChangeAspect="1" noChangeArrowheads="1"/>
          </p:cNvPicPr>
          <p:nvPr/>
        </p:nvPicPr>
        <p:blipFill>
          <a:blip r:embed="rId8">
            <a:extLst>
              <a:ext uri="{28A0092B-C50C-407E-A947-70E740481C1C}">
                <a14:useLocalDpi xmlns:a14="http://schemas.microsoft.com/office/drawing/2010/main" val="0"/>
              </a:ext>
            </a:extLst>
          </a:blip>
          <a:stretch>
            <a:fillRect/>
          </a:stretch>
        </p:blipFill>
        <p:spPr bwMode="auto">
          <a:xfrm>
            <a:off x="7632997" y="86520"/>
            <a:ext cx="442911" cy="516730"/>
          </a:xfrm>
          <a:prstGeom prst="rect">
            <a:avLst/>
          </a:prstGeom>
          <a:noFill/>
          <a:ln w="9525">
            <a:noFill/>
            <a:miter lim="800000"/>
            <a:headEnd/>
            <a:tailEnd/>
          </a:ln>
        </p:spPr>
      </p:pic>
      <p:pic>
        <p:nvPicPr>
          <p:cNvPr id="2" name="Picture 1"/>
          <p:cNvPicPr>
            <a:picLocks/>
          </p:cNvPicPr>
          <p:nvPr/>
        </p:nvPicPr>
        <p:blipFill>
          <a:blip r:embed="rId9">
            <a:extLst>
              <a:ext uri="{28A0092B-C50C-407E-A947-70E740481C1C}">
                <a14:useLocalDpi xmlns:a14="http://schemas.microsoft.com/office/drawing/2010/main" val="0"/>
              </a:ext>
            </a:extLst>
          </a:blip>
          <a:stretch>
            <a:fillRect/>
          </a:stretch>
        </p:blipFill>
        <p:spPr>
          <a:xfrm>
            <a:off x="212725" y="800100"/>
            <a:ext cx="8699500" cy="5308600"/>
          </a:xfrm>
          <a:prstGeom prst="rect">
            <a:avLst/>
          </a:prstGeom>
        </p:spPr>
      </p:pic>
    </p:spTree>
    <p:controls>
      <mc:AlternateContent xmlns:mc="http://schemas.openxmlformats.org/markup-compatibility/2006">
        <mc:Choice xmlns:v="urn:schemas-microsoft-com:vml" Requires="v">
          <p:control spid="4127" name="ShockwaveFlash1" r:id="rId2" imgW="8699400" imgH="5308560"/>
        </mc:Choice>
        <mc:Fallback>
          <p:control name="ShockwaveFlash1" r:id="rId2" imgW="8699400" imgH="5308560">
            <p:pic>
              <p:nvPicPr>
                <p:cNvPr id="4" name="ShockwaveFlash1">
                  <a:extLst>
                    <a:ext uri="{FF2B5EF4-FFF2-40B4-BE49-F238E27FC236}">
                      <a16:creationId xmlns:a16="http://schemas.microsoft.com/office/drawing/2014/main" id="{8EDCD8D6-4D7D-400B-B28C-8EE92B1BA4AD}"/>
                    </a:ext>
                  </a:extLst>
                </p:cNvPr>
                <p:cNvPicPr>
                  <a:picLocks/>
                </p:cNvPicPr>
                <p:nvPr/>
              </p:nvPicPr>
              <p:blipFill>
                <a:blip r:embed="rId10"/>
                <a:stretch>
                  <a:fillRect/>
                </a:stretch>
              </p:blipFill>
              <p:spPr>
                <a:xfrm>
                  <a:off x="212725" y="800100"/>
                  <a:ext cx="8699500" cy="5308600"/>
                </a:xfrm>
                <a:prstGeom prst="rect">
                  <a:avLst/>
                </a:prstGeom>
              </p:spPr>
            </p:pic>
          </p:control>
        </mc:Fallback>
      </mc:AlternateContent>
    </p:controls>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6791" name="Picture 7" descr="Motor_commutator">
            <a:extLst>
              <a:ext uri="{FF2B5EF4-FFF2-40B4-BE49-F238E27FC236}">
                <a16:creationId xmlns:a16="http://schemas.microsoft.com/office/drawing/2014/main" id="{16B36503-CBF8-4D9E-881F-DD13989AB0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1313" y="2706688"/>
            <a:ext cx="4400550" cy="346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79" name="Rectangle 2">
            <a:extLst>
              <a:ext uri="{FF2B5EF4-FFF2-40B4-BE49-F238E27FC236}">
                <a16:creationId xmlns:a16="http://schemas.microsoft.com/office/drawing/2014/main" id="{9429530B-5FB8-4282-8E61-D418AC2B30F6}"/>
              </a:ext>
            </a:extLst>
          </p:cNvPr>
          <p:cNvSpPr>
            <a:spLocks noGrp="1" noChangeArrowheads="1"/>
          </p:cNvSpPr>
          <p:nvPr>
            <p:ph type="title"/>
          </p:nvPr>
        </p:nvSpPr>
        <p:spPr/>
        <p:txBody>
          <a:bodyPr/>
          <a:lstStyle/>
          <a:p>
            <a:pPr eaLnBrk="1" hangingPunct="1"/>
            <a:r>
              <a:rPr lang="en-GB" altLang="en-US"/>
              <a:t>Producing continuous rotation</a:t>
            </a:r>
          </a:p>
        </p:txBody>
      </p:sp>
      <p:sp>
        <p:nvSpPr>
          <p:cNvPr id="24581" name="Text Box 5">
            <a:extLst>
              <a:ext uri="{FF2B5EF4-FFF2-40B4-BE49-F238E27FC236}">
                <a16:creationId xmlns:a16="http://schemas.microsoft.com/office/drawing/2014/main" id="{DDC30376-3B96-4B0F-9B09-A92A95F05592}"/>
              </a:ext>
            </a:extLst>
          </p:cNvPr>
          <p:cNvSpPr txBox="1">
            <a:spLocks noChangeArrowheads="1"/>
          </p:cNvSpPr>
          <p:nvPr/>
        </p:nvSpPr>
        <p:spPr bwMode="auto">
          <a:xfrm>
            <a:off x="352425" y="784225"/>
            <a:ext cx="8640763"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r>
              <a:rPr lang="en-GB" altLang="en-US" dirty="0"/>
              <a:t>Unless the direction of the current is reversed every </a:t>
            </a:r>
            <a:br>
              <a:rPr lang="en-GB" altLang="en-US" dirty="0"/>
            </a:br>
            <a:r>
              <a:rPr lang="en-GB" altLang="en-US" dirty="0"/>
              <a:t>half turn, the coil will stop rotating. This happens when </a:t>
            </a:r>
            <a:br>
              <a:rPr lang="en-GB" altLang="en-US" dirty="0"/>
            </a:br>
            <a:r>
              <a:rPr lang="en-GB" altLang="en-US" dirty="0"/>
              <a:t>the current-carrying coil and the lines of force from the </a:t>
            </a:r>
            <a:br>
              <a:rPr lang="en-GB" altLang="en-US" dirty="0"/>
            </a:br>
            <a:r>
              <a:rPr lang="en-GB" altLang="en-US" dirty="0"/>
              <a:t>permanent magnets are </a:t>
            </a:r>
            <a:r>
              <a:rPr lang="en-GB" altLang="en-US" b="1" dirty="0">
                <a:solidFill>
                  <a:srgbClr val="286DA6"/>
                </a:solidFill>
              </a:rPr>
              <a:t>parallel</a:t>
            </a:r>
            <a:r>
              <a:rPr lang="en-GB" altLang="en-US" dirty="0"/>
              <a:t>.</a:t>
            </a:r>
          </a:p>
        </p:txBody>
      </p:sp>
      <p:sp>
        <p:nvSpPr>
          <p:cNvPr id="246790" name="Text Box 6">
            <a:extLst>
              <a:ext uri="{FF2B5EF4-FFF2-40B4-BE49-F238E27FC236}">
                <a16:creationId xmlns:a16="http://schemas.microsoft.com/office/drawing/2014/main" id="{4B1FCD50-5366-4E79-8120-1B04BB3E406D}"/>
              </a:ext>
            </a:extLst>
          </p:cNvPr>
          <p:cNvSpPr txBox="1">
            <a:spLocks noChangeArrowheads="1"/>
          </p:cNvSpPr>
          <p:nvPr/>
        </p:nvSpPr>
        <p:spPr bwMode="auto">
          <a:xfrm>
            <a:off x="5111750" y="2986088"/>
            <a:ext cx="3375025" cy="304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r>
              <a:rPr lang="en-GB" altLang="en-US" dirty="0"/>
              <a:t>A device called a </a:t>
            </a:r>
            <a:r>
              <a:rPr lang="en-GB" altLang="en-US" b="1" dirty="0">
                <a:solidFill>
                  <a:srgbClr val="286DA6"/>
                </a:solidFill>
              </a:rPr>
              <a:t>commutator</a:t>
            </a:r>
            <a:r>
              <a:rPr lang="en-GB" altLang="en-US" dirty="0"/>
              <a:t> is used to break the circuit for a moment and change the direction of the current. This ensures that the coil turns continuously.</a:t>
            </a:r>
          </a:p>
        </p:txBody>
      </p:sp>
      <p:sp>
        <p:nvSpPr>
          <p:cNvPr id="246792" name="Line 8">
            <a:extLst>
              <a:ext uri="{FF2B5EF4-FFF2-40B4-BE49-F238E27FC236}">
                <a16:creationId xmlns:a16="http://schemas.microsoft.com/office/drawing/2014/main" id="{560B2F39-3066-4CA6-A2E3-E7568FC13D67}"/>
              </a:ext>
            </a:extLst>
          </p:cNvPr>
          <p:cNvSpPr>
            <a:spLocks noChangeShapeType="1"/>
          </p:cNvSpPr>
          <p:nvPr/>
        </p:nvSpPr>
        <p:spPr bwMode="auto">
          <a:xfrm flipH="1">
            <a:off x="3311525" y="3519488"/>
            <a:ext cx="1755775" cy="121443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GB"/>
          </a:p>
        </p:txBody>
      </p:sp>
      <p:pic>
        <p:nvPicPr>
          <p:cNvPr id="7" name="Picture 6">
            <a:extLst>
              <a:ext uri="{FF2B5EF4-FFF2-40B4-BE49-F238E27FC236}">
                <a16:creationId xmlns:a16="http://schemas.microsoft.com/office/drawing/2014/main" id="{1A8DD960-C93A-489A-AD58-4552576CB405}"/>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623262" y="86520"/>
            <a:ext cx="442911" cy="51673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6790"/>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nodeType="afterEffect">
                                  <p:stCondLst>
                                    <p:cond delay="0"/>
                                  </p:stCondLst>
                                  <p:childTnLst>
                                    <p:set>
                                      <p:cBhvr>
                                        <p:cTn id="9" dur="1" fill="hold">
                                          <p:stCondLst>
                                            <p:cond delay="0"/>
                                          </p:stCondLst>
                                        </p:cTn>
                                        <p:tgtEl>
                                          <p:spTgt spid="246791"/>
                                        </p:tgtEl>
                                        <p:attrNameLst>
                                          <p:attrName>style.visibility</p:attrName>
                                        </p:attrNameLst>
                                      </p:cBhvr>
                                      <p:to>
                                        <p:strVal val="visible"/>
                                      </p:to>
                                    </p:set>
                                  </p:childTnLst>
                                </p:cTn>
                              </p:par>
                            </p:childTnLst>
                          </p:cTn>
                        </p:par>
                        <p:par>
                          <p:cTn id="10" fill="hold" nodeType="afterGroup">
                            <p:stCondLst>
                              <p:cond delay="0"/>
                            </p:stCondLst>
                            <p:childTnLst>
                              <p:par>
                                <p:cTn id="11" presetID="22" presetClass="entr" presetSubtype="2" fill="hold" nodeType="afterEffect">
                                  <p:stCondLst>
                                    <p:cond delay="0"/>
                                  </p:stCondLst>
                                  <p:childTnLst>
                                    <p:set>
                                      <p:cBhvr>
                                        <p:cTn id="12" dur="1" fill="hold">
                                          <p:stCondLst>
                                            <p:cond delay="0"/>
                                          </p:stCondLst>
                                        </p:cTn>
                                        <p:tgtEl>
                                          <p:spTgt spid="246792"/>
                                        </p:tgtEl>
                                        <p:attrNameLst>
                                          <p:attrName>style.visibility</p:attrName>
                                        </p:attrNameLst>
                                      </p:cBhvr>
                                      <p:to>
                                        <p:strVal val="visible"/>
                                      </p:to>
                                    </p:set>
                                    <p:animEffect transition="in" filter="wipe(right)">
                                      <p:cBhvr>
                                        <p:cTn id="13" dur="500"/>
                                        <p:tgtEl>
                                          <p:spTgt spid="2467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79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A4ABE34-7415-49D3-BEDF-B4936BDCAE32}"/>
              </a:ext>
            </a:extLst>
          </p:cNvPr>
          <p:cNvSpPr>
            <a:spLocks noGrp="1"/>
          </p:cNvSpPr>
          <p:nvPr>
            <p:ph idx="1"/>
          </p:nvPr>
        </p:nvSpPr>
        <p:spPr/>
        <p:txBody>
          <a:bodyPr>
            <a:noAutofit/>
          </a:bodyPr>
          <a:lstStyle/>
          <a:p>
            <a:pPr>
              <a:buSzPct val="100000"/>
            </a:pPr>
            <a:r>
              <a:rPr lang="en-GB" sz="1600" dirty="0"/>
              <a:t>Developing and Using Models</a:t>
            </a:r>
          </a:p>
          <a:p>
            <a:pPr>
              <a:buSzPct val="100000"/>
            </a:pPr>
            <a:r>
              <a:rPr lang="en-GB" sz="1600" dirty="0"/>
              <a:t>Planning and Carrying Out Investigations</a:t>
            </a:r>
          </a:p>
          <a:p>
            <a:pPr>
              <a:buSzPct val="100000"/>
            </a:pPr>
            <a:r>
              <a:rPr lang="en-GB" sz="1600" dirty="0"/>
              <a:t>Using Mathematics and Computational Thinking</a:t>
            </a:r>
          </a:p>
          <a:p>
            <a:pPr>
              <a:buSzPct val="100000"/>
            </a:pPr>
            <a:r>
              <a:rPr lang="en-GB" sz="1600" dirty="0"/>
              <a:t>Constructing Explanations and Designing Solutions</a:t>
            </a:r>
          </a:p>
        </p:txBody>
      </p:sp>
      <p:sp>
        <p:nvSpPr>
          <p:cNvPr id="5" name="Content Placeholder 4">
            <a:extLst>
              <a:ext uri="{FF2B5EF4-FFF2-40B4-BE49-F238E27FC236}">
                <a16:creationId xmlns:a16="http://schemas.microsoft.com/office/drawing/2014/main" id="{097178BF-770B-4F13-AFC6-5D12BD5713F6}"/>
              </a:ext>
            </a:extLst>
          </p:cNvPr>
          <p:cNvSpPr>
            <a:spLocks noGrp="1"/>
          </p:cNvSpPr>
          <p:nvPr>
            <p:ph idx="10"/>
          </p:nvPr>
        </p:nvSpPr>
        <p:spPr/>
        <p:txBody>
          <a:bodyPr>
            <a:normAutofit/>
          </a:bodyPr>
          <a:lstStyle/>
          <a:p>
            <a:r>
              <a:rPr lang="en-GB" sz="1600" dirty="0"/>
              <a:t>2. Cause and Effect</a:t>
            </a:r>
          </a:p>
          <a:p>
            <a:r>
              <a:rPr lang="en-GB" sz="1600" dirty="0"/>
              <a:t>3. Scale, Proportion, and Quantity</a:t>
            </a:r>
          </a:p>
          <a:p>
            <a:r>
              <a:rPr lang="en-GB" sz="1600" dirty="0"/>
              <a:t>5. Energy and Matter</a:t>
            </a:r>
          </a:p>
        </p:txBody>
      </p:sp>
      <p:sp>
        <p:nvSpPr>
          <p:cNvPr id="7" name="Title 6">
            <a:extLst>
              <a:ext uri="{FF2B5EF4-FFF2-40B4-BE49-F238E27FC236}">
                <a16:creationId xmlns:a16="http://schemas.microsoft.com/office/drawing/2014/main" id="{0A3BB19F-D25B-4762-BF2E-7C46604C9743}"/>
              </a:ext>
            </a:extLst>
          </p:cNvPr>
          <p:cNvSpPr>
            <a:spLocks noGrp="1"/>
          </p:cNvSpPr>
          <p:nvPr>
            <p:ph type="title"/>
          </p:nvPr>
        </p:nvSpPr>
        <p:spPr/>
        <p:txBody>
          <a:bodyPr/>
          <a:lstStyle/>
          <a:p>
            <a:r>
              <a:rPr lang="en-GB" dirty="0"/>
              <a:t>Information</a:t>
            </a:r>
            <a:endParaRPr lang="en-US" dirty="0"/>
          </a:p>
        </p:txBody>
      </p:sp>
    </p:spTree>
    <p:custDataLst>
      <p:tags r:id="rId1"/>
    </p:custDataLst>
    <p:extLst>
      <p:ext uri="{BB962C8B-B14F-4D97-AF65-F5344CB8AC3E}">
        <p14:creationId xmlns:p14="http://schemas.microsoft.com/office/powerpoint/2010/main" val="1415316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a:extLst>
              <a:ext uri="{FF2B5EF4-FFF2-40B4-BE49-F238E27FC236}">
                <a16:creationId xmlns:a16="http://schemas.microsoft.com/office/drawing/2014/main" id="{FDBE6DBC-B44B-4F27-91E9-B38B00673740}"/>
              </a:ext>
            </a:extLst>
          </p:cNvPr>
          <p:cNvSpPr>
            <a:spLocks noGrp="1" noChangeArrowheads="1"/>
          </p:cNvSpPr>
          <p:nvPr>
            <p:ph type="title"/>
          </p:nvPr>
        </p:nvSpPr>
        <p:spPr/>
        <p:txBody>
          <a:bodyPr/>
          <a:lstStyle/>
          <a:p>
            <a:pPr eaLnBrk="1" hangingPunct="1"/>
            <a:r>
              <a:rPr lang="en-GB" altLang="en-US"/>
              <a:t>The motor effect</a:t>
            </a:r>
          </a:p>
        </p:txBody>
      </p:sp>
      <p:sp>
        <p:nvSpPr>
          <p:cNvPr id="15363" name="Text Box 4">
            <a:extLst>
              <a:ext uri="{FF2B5EF4-FFF2-40B4-BE49-F238E27FC236}">
                <a16:creationId xmlns:a16="http://schemas.microsoft.com/office/drawing/2014/main" id="{79539C2A-8782-4B1D-A940-A0189F9BF31A}"/>
              </a:ext>
            </a:extLst>
          </p:cNvPr>
          <p:cNvSpPr txBox="1">
            <a:spLocks noChangeArrowheads="1"/>
          </p:cNvSpPr>
          <p:nvPr/>
        </p:nvSpPr>
        <p:spPr bwMode="auto">
          <a:xfrm>
            <a:off x="360363" y="782638"/>
            <a:ext cx="8145462"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r>
              <a:rPr lang="en-GB" altLang="en-US"/>
              <a:t>When a current flows through a wire held in the magnetic field of a magnet, the wire and the magnet exert a </a:t>
            </a:r>
            <a:r>
              <a:rPr lang="en-GB" altLang="en-US" b="1">
                <a:solidFill>
                  <a:srgbClr val="286DA6"/>
                </a:solidFill>
              </a:rPr>
              <a:t>force</a:t>
            </a:r>
            <a:r>
              <a:rPr lang="en-GB" altLang="en-US"/>
              <a:t> on each other. The force on the wire can move the wire.</a:t>
            </a:r>
          </a:p>
        </p:txBody>
      </p:sp>
      <p:sp>
        <p:nvSpPr>
          <p:cNvPr id="272389" name="Rectangle 5">
            <a:extLst>
              <a:ext uri="{FF2B5EF4-FFF2-40B4-BE49-F238E27FC236}">
                <a16:creationId xmlns:a16="http://schemas.microsoft.com/office/drawing/2014/main" id="{C4DE03F9-712B-4655-A231-B9B23954E4A2}"/>
              </a:ext>
            </a:extLst>
          </p:cNvPr>
          <p:cNvSpPr>
            <a:spLocks noChangeArrowheads="1"/>
          </p:cNvSpPr>
          <p:nvPr/>
        </p:nvSpPr>
        <p:spPr bwMode="auto">
          <a:xfrm>
            <a:off x="360363" y="2085975"/>
            <a:ext cx="5019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r>
              <a:rPr lang="en-GB" altLang="en-US" dirty="0"/>
              <a:t>This is called the </a:t>
            </a:r>
            <a:r>
              <a:rPr lang="en-GB" altLang="en-US" b="1" dirty="0">
                <a:solidFill>
                  <a:srgbClr val="286DA6"/>
                </a:solidFill>
              </a:rPr>
              <a:t>motor effect</a:t>
            </a:r>
            <a:r>
              <a:rPr lang="en-GB" altLang="en-US" dirty="0">
                <a:solidFill>
                  <a:srgbClr val="286DA6"/>
                </a:solidFill>
              </a:rPr>
              <a:t>.</a:t>
            </a:r>
          </a:p>
        </p:txBody>
      </p:sp>
      <p:sp>
        <p:nvSpPr>
          <p:cNvPr id="272391" name="Rectangle 7">
            <a:extLst>
              <a:ext uri="{FF2B5EF4-FFF2-40B4-BE49-F238E27FC236}">
                <a16:creationId xmlns:a16="http://schemas.microsoft.com/office/drawing/2014/main" id="{5712661D-1B06-42BE-9277-AE70303C8967}"/>
              </a:ext>
            </a:extLst>
          </p:cNvPr>
          <p:cNvSpPr>
            <a:spLocks noChangeArrowheads="1"/>
          </p:cNvSpPr>
          <p:nvPr/>
        </p:nvSpPr>
        <p:spPr bwMode="auto">
          <a:xfrm>
            <a:off x="360363" y="2682875"/>
            <a:ext cx="49022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r>
              <a:rPr lang="en-GB" altLang="en-US"/>
              <a:t>If the magnetic field and current are at right angles to each other, this results in the maximum force possible on the wire.</a:t>
            </a:r>
          </a:p>
        </p:txBody>
      </p:sp>
      <p:sp>
        <p:nvSpPr>
          <p:cNvPr id="272394" name="Rectangle 10">
            <a:extLst>
              <a:ext uri="{FF2B5EF4-FFF2-40B4-BE49-F238E27FC236}">
                <a16:creationId xmlns:a16="http://schemas.microsoft.com/office/drawing/2014/main" id="{3363CA0B-3593-41C5-8B41-A43E24CF0FB4}"/>
              </a:ext>
            </a:extLst>
          </p:cNvPr>
          <p:cNvSpPr>
            <a:spLocks noChangeArrowheads="1"/>
          </p:cNvSpPr>
          <p:nvPr/>
        </p:nvSpPr>
        <p:spPr bwMode="auto">
          <a:xfrm>
            <a:off x="360363" y="4311650"/>
            <a:ext cx="5922962"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r>
              <a:rPr lang="en-GB" altLang="en-US" dirty="0"/>
              <a:t>If the magnetic field and current are parallel to each other, there is no force.</a:t>
            </a:r>
          </a:p>
        </p:txBody>
      </p:sp>
      <p:pic>
        <p:nvPicPr>
          <p:cNvPr id="15368" name="Picture 11" descr="Motors_wireinfield">
            <a:extLst>
              <a:ext uri="{FF2B5EF4-FFF2-40B4-BE49-F238E27FC236}">
                <a16:creationId xmlns:a16="http://schemas.microsoft.com/office/drawing/2014/main" id="{EEB9B063-7B99-482D-8960-B67EF763207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10225" y="2073275"/>
            <a:ext cx="3395663" cy="282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2396" name="Line 12">
            <a:extLst>
              <a:ext uri="{FF2B5EF4-FFF2-40B4-BE49-F238E27FC236}">
                <a16:creationId xmlns:a16="http://schemas.microsoft.com/office/drawing/2014/main" id="{7B5CA0DB-8DA5-44E1-8EC5-9087CE7A8284}"/>
              </a:ext>
            </a:extLst>
          </p:cNvPr>
          <p:cNvSpPr>
            <a:spLocks noChangeShapeType="1"/>
          </p:cNvSpPr>
          <p:nvPr/>
        </p:nvSpPr>
        <p:spPr bwMode="auto">
          <a:xfrm flipV="1">
            <a:off x="7350125" y="2093913"/>
            <a:ext cx="0" cy="1171575"/>
          </a:xfrm>
          <a:prstGeom prst="line">
            <a:avLst/>
          </a:prstGeom>
          <a:noFill/>
          <a:ln w="76200">
            <a:solidFill>
              <a:srgbClr val="FF6600"/>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GB"/>
          </a:p>
        </p:txBody>
      </p:sp>
      <p:sp>
        <p:nvSpPr>
          <p:cNvPr id="272397" name="Text Box 13">
            <a:extLst>
              <a:ext uri="{FF2B5EF4-FFF2-40B4-BE49-F238E27FC236}">
                <a16:creationId xmlns:a16="http://schemas.microsoft.com/office/drawing/2014/main" id="{018C3119-4603-4272-A9F7-2331AB9C8AE0}"/>
              </a:ext>
            </a:extLst>
          </p:cNvPr>
          <p:cNvSpPr txBox="1">
            <a:spLocks noChangeArrowheads="1"/>
          </p:cNvSpPr>
          <p:nvPr/>
        </p:nvSpPr>
        <p:spPr bwMode="auto">
          <a:xfrm>
            <a:off x="7602538" y="2257425"/>
            <a:ext cx="930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r>
              <a:rPr lang="en-GB" altLang="en-US" b="1">
                <a:solidFill>
                  <a:srgbClr val="286DA6"/>
                </a:solidFill>
              </a:rPr>
              <a:t>force</a:t>
            </a:r>
          </a:p>
        </p:txBody>
      </p:sp>
      <p:sp>
        <p:nvSpPr>
          <p:cNvPr id="272398" name="Rectangle 14">
            <a:extLst>
              <a:ext uri="{FF2B5EF4-FFF2-40B4-BE49-F238E27FC236}">
                <a16:creationId xmlns:a16="http://schemas.microsoft.com/office/drawing/2014/main" id="{77ED46AD-FCB1-4017-8746-F37F6EEE6226}"/>
              </a:ext>
            </a:extLst>
          </p:cNvPr>
          <p:cNvSpPr>
            <a:spLocks noChangeArrowheads="1"/>
          </p:cNvSpPr>
          <p:nvPr/>
        </p:nvSpPr>
        <p:spPr bwMode="auto">
          <a:xfrm>
            <a:off x="360363" y="5322888"/>
            <a:ext cx="8145462" cy="822325"/>
          </a:xfrm>
          <a:prstGeom prst="rect">
            <a:avLst/>
          </a:prstGeom>
          <a:solidFill>
            <a:srgbClr val="BEDAF0"/>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r>
              <a:rPr lang="en-GB" altLang="en-US"/>
              <a:t>What do you think happens if the wire is held at a different angle to the magnetic field?</a:t>
            </a:r>
          </a:p>
        </p:txBody>
      </p:sp>
      <p:pic>
        <p:nvPicPr>
          <p:cNvPr id="13" name="Picture 19">
            <a:hlinkClick r:id="" action="ppaction://hlinkshowjump?jump=nextslide"/>
            <a:extLst>
              <a:ext uri="{FF2B5EF4-FFF2-40B4-BE49-F238E27FC236}">
                <a16:creationId xmlns:a16="http://schemas.microsoft.com/office/drawing/2014/main" id="{DF895AAF-F658-455F-86C2-3598A15DD817}"/>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4" name="Picture 9" descr="notes_icon">
            <a:extLst>
              <a:ext uri="{FF2B5EF4-FFF2-40B4-BE49-F238E27FC236}">
                <a16:creationId xmlns:a16="http://schemas.microsoft.com/office/drawing/2014/main" id="{EE8F7E1A-D602-481E-807E-DECD6E385F86}"/>
              </a:ext>
            </a:extLst>
          </p:cNvPr>
          <p:cNvPicPr>
            <a:picLocks noChangeAspect="1" noChangeArrowheads="1"/>
          </p:cNvPicPr>
          <p:nvPr/>
        </p:nvPicPr>
        <p:blipFill>
          <a:blip r:embed="rId5" cstate="print"/>
          <a:srcRect/>
          <a:stretch>
            <a:fillRect/>
          </a:stretch>
        </p:blipFill>
        <p:spPr bwMode="auto">
          <a:xfrm>
            <a:off x="8532813" y="153987"/>
            <a:ext cx="442912" cy="387350"/>
          </a:xfrm>
          <a:prstGeom prst="rect">
            <a:avLst/>
          </a:prstGeom>
          <a:noFill/>
          <a:ln w="9525">
            <a:noFill/>
            <a:miter lim="800000"/>
            <a:headEnd/>
            <a:tailEnd/>
          </a:ln>
        </p:spPr>
      </p:pic>
      <p:pic>
        <p:nvPicPr>
          <p:cNvPr id="15" name="Picture 51">
            <a:extLst>
              <a:ext uri="{FF2B5EF4-FFF2-40B4-BE49-F238E27FC236}">
                <a16:creationId xmlns:a16="http://schemas.microsoft.com/office/drawing/2014/main" id="{3006BA8C-F742-4C78-8571-0D3F07F06220}"/>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8100667" y="82550"/>
            <a:ext cx="45030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2389"/>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nodeType="afterEffect">
                                  <p:stCondLst>
                                    <p:cond delay="0"/>
                                  </p:stCondLst>
                                  <p:childTnLst>
                                    <p:set>
                                      <p:cBhvr>
                                        <p:cTn id="9" dur="1" fill="hold">
                                          <p:stCondLst>
                                            <p:cond delay="0"/>
                                          </p:stCondLst>
                                        </p:cTn>
                                        <p:tgtEl>
                                          <p:spTgt spid="272396"/>
                                        </p:tgtEl>
                                        <p:attrNameLst>
                                          <p:attrName>style.visibility</p:attrName>
                                        </p:attrNameLst>
                                      </p:cBhvr>
                                      <p:to>
                                        <p:strVal val="visible"/>
                                      </p:to>
                                    </p:set>
                                  </p:childTnLst>
                                </p:cTn>
                              </p:par>
                              <p:par>
                                <p:cTn id="10" presetID="1" presetClass="entr" presetSubtype="0" fill="hold" grpId="0" nodeType="withEffect">
                                  <p:stCondLst>
                                    <p:cond delay="0"/>
                                  </p:stCondLst>
                                  <p:childTnLst>
                                    <p:set>
                                      <p:cBhvr>
                                        <p:cTn id="11" dur="1" fill="hold">
                                          <p:stCondLst>
                                            <p:cond delay="0"/>
                                          </p:stCondLst>
                                        </p:cTn>
                                        <p:tgtEl>
                                          <p:spTgt spid="272397"/>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72391"/>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72394"/>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72398"/>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2389" grpId="0"/>
      <p:bldP spid="272391" grpId="0"/>
      <p:bldP spid="272394" grpId="0"/>
      <p:bldP spid="272397" grpId="0"/>
      <p:bldP spid="27239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a:extLst>
              <a:ext uri="{FF2B5EF4-FFF2-40B4-BE49-F238E27FC236}">
                <a16:creationId xmlns:a16="http://schemas.microsoft.com/office/drawing/2014/main" id="{E8A65C40-9284-4A0D-B873-9F234226EE26}"/>
              </a:ext>
            </a:extLst>
          </p:cNvPr>
          <p:cNvSpPr>
            <a:spLocks noGrp="1" noChangeArrowheads="1"/>
          </p:cNvSpPr>
          <p:nvPr>
            <p:ph type="title"/>
          </p:nvPr>
        </p:nvSpPr>
        <p:spPr/>
        <p:txBody>
          <a:bodyPr/>
          <a:lstStyle/>
          <a:p>
            <a:pPr eaLnBrk="1" hangingPunct="1"/>
            <a:r>
              <a:rPr lang="en-GB" altLang="en-US" dirty="0"/>
              <a:t>Wire in a magnetic field</a:t>
            </a:r>
          </a:p>
        </p:txBody>
      </p:sp>
      <p:pic>
        <p:nvPicPr>
          <p:cNvPr id="8" name="Picture 19">
            <a:hlinkClick r:id="" action="ppaction://hlinkshowjump?jump=nextslide"/>
            <a:extLst>
              <a:ext uri="{FF2B5EF4-FFF2-40B4-BE49-F238E27FC236}">
                <a16:creationId xmlns:a16="http://schemas.microsoft.com/office/drawing/2014/main" id="{71732EC4-A9F2-4C1F-BE90-A33913667DF1}"/>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9" name="Picture 6" descr="flash_icon">
            <a:extLst>
              <a:ext uri="{FF2B5EF4-FFF2-40B4-BE49-F238E27FC236}">
                <a16:creationId xmlns:a16="http://schemas.microsoft.com/office/drawing/2014/main" id="{1EA3477E-0FD7-4E1D-95FF-ED3EE064614A}"/>
              </a:ext>
            </a:extLst>
          </p:cNvPr>
          <p:cNvPicPr>
            <a:picLocks noChangeAspect="1" noChangeArrowheads="1"/>
          </p:cNvPicPr>
          <p:nvPr/>
        </p:nvPicPr>
        <p:blipFill>
          <a:blip r:embed="rId6" cstate="print"/>
          <a:srcRect/>
          <a:stretch>
            <a:fillRect/>
          </a:stretch>
        </p:blipFill>
        <p:spPr bwMode="auto">
          <a:xfrm>
            <a:off x="8634413" y="115888"/>
            <a:ext cx="385762" cy="431800"/>
          </a:xfrm>
          <a:prstGeom prst="rect">
            <a:avLst/>
          </a:prstGeom>
          <a:noFill/>
          <a:ln w="9525">
            <a:noFill/>
            <a:miter lim="800000"/>
            <a:headEnd/>
            <a:tailEnd/>
          </a:ln>
        </p:spPr>
      </p:pic>
      <p:pic>
        <p:nvPicPr>
          <p:cNvPr id="10" name="Picture 7" descr="notes_icon">
            <a:extLst>
              <a:ext uri="{FF2B5EF4-FFF2-40B4-BE49-F238E27FC236}">
                <a16:creationId xmlns:a16="http://schemas.microsoft.com/office/drawing/2014/main" id="{0326D32E-E66A-4ED3-AB27-F86DD48EDA6D}"/>
              </a:ext>
            </a:extLst>
          </p:cNvPr>
          <p:cNvPicPr>
            <a:picLocks noChangeAspect="1" noChangeArrowheads="1"/>
          </p:cNvPicPr>
          <p:nvPr/>
        </p:nvPicPr>
        <p:blipFill>
          <a:blip r:embed="rId7" cstate="print"/>
          <a:srcRect/>
          <a:stretch>
            <a:fillRect/>
          </a:stretch>
        </p:blipFill>
        <p:spPr bwMode="auto">
          <a:xfrm>
            <a:off x="8123238" y="150813"/>
            <a:ext cx="442912" cy="387350"/>
          </a:xfrm>
          <a:prstGeom prst="rect">
            <a:avLst/>
          </a:prstGeom>
          <a:noFill/>
          <a:ln w="9525">
            <a:noFill/>
            <a:miter lim="800000"/>
            <a:headEnd/>
            <a:tailEnd/>
          </a:ln>
        </p:spPr>
      </p:pic>
      <p:pic>
        <p:nvPicPr>
          <p:cNvPr id="11" name="Picture 10">
            <a:extLst>
              <a:ext uri="{FF2B5EF4-FFF2-40B4-BE49-F238E27FC236}">
                <a16:creationId xmlns:a16="http://schemas.microsoft.com/office/drawing/2014/main" id="{4CF77ECF-2FD6-4412-9608-96F00CAE6F93}"/>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436559" y="136153"/>
            <a:ext cx="609685" cy="390580"/>
          </a:xfrm>
          <a:prstGeom prst="rect">
            <a:avLst/>
          </a:prstGeom>
        </p:spPr>
      </p:pic>
      <p:pic>
        <p:nvPicPr>
          <p:cNvPr id="12" name="Picture 9">
            <a:extLst>
              <a:ext uri="{FF2B5EF4-FFF2-40B4-BE49-F238E27FC236}">
                <a16:creationId xmlns:a16="http://schemas.microsoft.com/office/drawing/2014/main" id="{A2D31830-C1FA-436D-8B5E-A3A688A655BB}"/>
              </a:ext>
            </a:extLst>
          </p:cNvPr>
          <p:cNvPicPr>
            <a:picLocks noChangeAspect="1" noChangeArrowheads="1"/>
          </p:cNvPicPr>
          <p:nvPr/>
        </p:nvPicPr>
        <p:blipFill>
          <a:blip r:embed="rId9">
            <a:extLst>
              <a:ext uri="{28A0092B-C50C-407E-A947-70E740481C1C}">
                <a14:useLocalDpi xmlns:a14="http://schemas.microsoft.com/office/drawing/2010/main" val="0"/>
              </a:ext>
            </a:extLst>
          </a:blip>
          <a:stretch>
            <a:fillRect/>
          </a:stretch>
        </p:blipFill>
        <p:spPr bwMode="auto">
          <a:xfrm>
            <a:off x="7000817" y="86520"/>
            <a:ext cx="442911" cy="516730"/>
          </a:xfrm>
          <a:prstGeom prst="rect">
            <a:avLst/>
          </a:prstGeom>
          <a:noFill/>
          <a:ln w="9525">
            <a:noFill/>
            <a:miter lim="800000"/>
            <a:headEnd/>
            <a:tailEnd/>
          </a:ln>
        </p:spPr>
      </p:pic>
      <p:pic>
        <p:nvPicPr>
          <p:cNvPr id="2" name="Picture 1"/>
          <p:cNvPicPr>
            <a:picLocks/>
          </p:cNvPicPr>
          <p:nvPr/>
        </p:nvPicPr>
        <p:blipFill>
          <a:blip r:embed="rId10">
            <a:extLst>
              <a:ext uri="{28A0092B-C50C-407E-A947-70E740481C1C}">
                <a14:useLocalDpi xmlns:a14="http://schemas.microsoft.com/office/drawing/2010/main" val="0"/>
              </a:ext>
            </a:extLst>
          </a:blip>
          <a:stretch>
            <a:fillRect/>
          </a:stretch>
        </p:blipFill>
        <p:spPr>
          <a:xfrm>
            <a:off x="212725" y="800100"/>
            <a:ext cx="8699500" cy="5308600"/>
          </a:xfrm>
          <a:prstGeom prst="rect">
            <a:avLst/>
          </a:prstGeom>
        </p:spPr>
      </p:pic>
    </p:spTree>
    <p:controls>
      <mc:AlternateContent xmlns:mc="http://schemas.openxmlformats.org/markup-compatibility/2006">
        <mc:Choice xmlns:v="urn:schemas-microsoft-com:vml" Requires="v">
          <p:control spid="1056" name="ShockwaveFlash1" r:id="rId2" imgW="8699400" imgH="5308560"/>
        </mc:Choice>
        <mc:Fallback>
          <p:control name="ShockwaveFlash1" r:id="rId2" imgW="8699400" imgH="5308560">
            <p:pic>
              <p:nvPicPr>
                <p:cNvPr id="4" name="ShockwaveFlash1">
                  <a:extLst>
                    <a:ext uri="{FF2B5EF4-FFF2-40B4-BE49-F238E27FC236}">
                      <a16:creationId xmlns:a16="http://schemas.microsoft.com/office/drawing/2014/main" id="{24FEED71-E882-4089-99B5-993FB8390507}"/>
                    </a:ext>
                  </a:extLst>
                </p:cNvPr>
                <p:cNvPicPr>
                  <a:picLocks/>
                </p:cNvPicPr>
                <p:nvPr/>
              </p:nvPicPr>
              <p:blipFill>
                <a:blip r:embed="rId11"/>
                <a:stretch>
                  <a:fillRect/>
                </a:stretch>
              </p:blipFill>
              <p:spPr>
                <a:xfrm>
                  <a:off x="212725" y="800100"/>
                  <a:ext cx="8699500" cy="5308600"/>
                </a:xfrm>
                <a:prstGeom prst="rect">
                  <a:avLst/>
                </a:prstGeom>
              </p:spPr>
            </p:pic>
          </p:control>
        </mc:Fallback>
      </mc:AlternateContent>
    </p:controls>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3954" name="Picture 2" descr="force direction 3">
            <a:extLst>
              <a:ext uri="{FF2B5EF4-FFF2-40B4-BE49-F238E27FC236}">
                <a16:creationId xmlns:a16="http://schemas.microsoft.com/office/drawing/2014/main" id="{C8569E1A-D058-4B9F-84D2-3509A40C1B3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5663" y="2408238"/>
            <a:ext cx="2817812" cy="260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Text Box 3">
            <a:extLst>
              <a:ext uri="{FF2B5EF4-FFF2-40B4-BE49-F238E27FC236}">
                <a16:creationId xmlns:a16="http://schemas.microsoft.com/office/drawing/2014/main" id="{0456B9D2-2A2B-4FFC-8583-F7593DDB7D79}"/>
              </a:ext>
            </a:extLst>
          </p:cNvPr>
          <p:cNvSpPr txBox="1">
            <a:spLocks noChangeArrowheads="1"/>
          </p:cNvSpPr>
          <p:nvPr/>
        </p:nvSpPr>
        <p:spPr bwMode="auto">
          <a:xfrm>
            <a:off x="360363" y="784225"/>
            <a:ext cx="81915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r>
              <a:rPr lang="en-GB" altLang="en-US"/>
              <a:t>The direction of the force acting on a wire in an electromagnetic field can be </a:t>
            </a:r>
            <a:r>
              <a:rPr lang="en-GB" altLang="en-US" b="1">
                <a:solidFill>
                  <a:srgbClr val="286DA6"/>
                </a:solidFill>
              </a:rPr>
              <a:t>reversed</a:t>
            </a:r>
            <a:r>
              <a:rPr lang="en-GB" altLang="en-US"/>
              <a:t> by:</a:t>
            </a:r>
          </a:p>
        </p:txBody>
      </p:sp>
      <p:sp>
        <p:nvSpPr>
          <p:cNvPr id="253956" name="Text Box 4">
            <a:extLst>
              <a:ext uri="{FF2B5EF4-FFF2-40B4-BE49-F238E27FC236}">
                <a16:creationId xmlns:a16="http://schemas.microsoft.com/office/drawing/2014/main" id="{2609A033-4261-4D42-B41B-A262B8D44C42}"/>
              </a:ext>
            </a:extLst>
          </p:cNvPr>
          <p:cNvSpPr txBox="1">
            <a:spLocks noChangeArrowheads="1"/>
          </p:cNvSpPr>
          <p:nvPr/>
        </p:nvSpPr>
        <p:spPr bwMode="auto">
          <a:xfrm>
            <a:off x="360363" y="5368925"/>
            <a:ext cx="780573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r>
              <a:rPr lang="en-GB" altLang="en-US"/>
              <a:t>The direction of the force is therefore relative to both the direction of the magnetic field and the current. </a:t>
            </a:r>
          </a:p>
        </p:txBody>
      </p:sp>
      <p:sp>
        <p:nvSpPr>
          <p:cNvPr id="253957" name="Text Box 5">
            <a:extLst>
              <a:ext uri="{FF2B5EF4-FFF2-40B4-BE49-F238E27FC236}">
                <a16:creationId xmlns:a16="http://schemas.microsoft.com/office/drawing/2014/main" id="{AF484082-26AE-4EC1-A7ED-6B633D58A505}"/>
              </a:ext>
            </a:extLst>
          </p:cNvPr>
          <p:cNvSpPr txBox="1">
            <a:spLocks noChangeArrowheads="1"/>
          </p:cNvSpPr>
          <p:nvPr/>
        </p:nvSpPr>
        <p:spPr bwMode="auto">
          <a:xfrm>
            <a:off x="563563" y="1841500"/>
            <a:ext cx="36528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5600" indent="-355600"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pPr>
              <a:buClr>
                <a:srgbClr val="286DA6"/>
              </a:buClr>
              <a:buFont typeface="Wingdings" panose="05000000000000000000" pitchFamily="2" charset="2"/>
              <a:buChar char="l"/>
            </a:pPr>
            <a:r>
              <a:rPr lang="en-GB" altLang="en-US"/>
              <a:t>reversing the current</a:t>
            </a:r>
          </a:p>
        </p:txBody>
      </p:sp>
      <p:sp>
        <p:nvSpPr>
          <p:cNvPr id="253958" name="Text Box 6">
            <a:extLst>
              <a:ext uri="{FF2B5EF4-FFF2-40B4-BE49-F238E27FC236}">
                <a16:creationId xmlns:a16="http://schemas.microsoft.com/office/drawing/2014/main" id="{F74B2507-7195-4F62-854D-A1A72F9A573E}"/>
              </a:ext>
            </a:extLst>
          </p:cNvPr>
          <p:cNvSpPr txBox="1">
            <a:spLocks noChangeArrowheads="1"/>
          </p:cNvSpPr>
          <p:nvPr/>
        </p:nvSpPr>
        <p:spPr bwMode="auto">
          <a:xfrm>
            <a:off x="4462463" y="1841500"/>
            <a:ext cx="4456112" cy="4619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5600" indent="-355600"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pPr>
              <a:spcBef>
                <a:spcPct val="20000"/>
              </a:spcBef>
              <a:buClr>
                <a:srgbClr val="286DA6"/>
              </a:buClr>
              <a:buFont typeface="Wingdings" panose="05000000000000000000" pitchFamily="2" charset="2"/>
              <a:buChar char="l"/>
            </a:pPr>
            <a:r>
              <a:rPr lang="en-GB" altLang="en-US"/>
              <a:t>reversing the magnetic field.</a:t>
            </a:r>
          </a:p>
        </p:txBody>
      </p:sp>
      <p:sp>
        <p:nvSpPr>
          <p:cNvPr id="16391" name="Rectangle 7">
            <a:extLst>
              <a:ext uri="{FF2B5EF4-FFF2-40B4-BE49-F238E27FC236}">
                <a16:creationId xmlns:a16="http://schemas.microsoft.com/office/drawing/2014/main" id="{EF41F914-039B-4210-AAF8-21AAF229E9B1}"/>
              </a:ext>
            </a:extLst>
          </p:cNvPr>
          <p:cNvSpPr>
            <a:spLocks noGrp="1" noChangeArrowheads="1"/>
          </p:cNvSpPr>
          <p:nvPr>
            <p:ph type="title"/>
          </p:nvPr>
        </p:nvSpPr>
        <p:spPr/>
        <p:txBody>
          <a:bodyPr/>
          <a:lstStyle/>
          <a:p>
            <a:pPr eaLnBrk="1" hangingPunct="1"/>
            <a:r>
              <a:rPr lang="en-GB" altLang="en-US"/>
              <a:t>Changing the direction of the force</a:t>
            </a:r>
          </a:p>
        </p:txBody>
      </p:sp>
      <p:pic>
        <p:nvPicPr>
          <p:cNvPr id="253960" name="Picture 8" descr="force direction 2">
            <a:extLst>
              <a:ext uri="{FF2B5EF4-FFF2-40B4-BE49-F238E27FC236}">
                <a16:creationId xmlns:a16="http://schemas.microsoft.com/office/drawing/2014/main" id="{2EF089CB-E0D3-4E4E-9C9B-9A079C3D6EB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29238" y="2408238"/>
            <a:ext cx="2817812" cy="260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9">
            <a:hlinkClick r:id="" action="ppaction://hlinkshowjump?jump=nextslide"/>
            <a:extLst>
              <a:ext uri="{FF2B5EF4-FFF2-40B4-BE49-F238E27FC236}">
                <a16:creationId xmlns:a16="http://schemas.microsoft.com/office/drawing/2014/main" id="{0F7986F4-8240-4126-B161-2B7B676A2527}"/>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3957"/>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nodeType="afterEffect">
                                  <p:stCondLst>
                                    <p:cond delay="0"/>
                                  </p:stCondLst>
                                  <p:childTnLst>
                                    <p:set>
                                      <p:cBhvr>
                                        <p:cTn id="9" dur="1" fill="hold">
                                          <p:stCondLst>
                                            <p:cond delay="0"/>
                                          </p:stCondLst>
                                        </p:cTn>
                                        <p:tgtEl>
                                          <p:spTgt spid="253954"/>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53958"/>
                                        </p:tgtEl>
                                        <p:attrNameLst>
                                          <p:attrName>style.visibility</p:attrName>
                                        </p:attrNameLst>
                                      </p:cBhvr>
                                      <p:to>
                                        <p:strVal val="visible"/>
                                      </p:to>
                                    </p:set>
                                  </p:childTnLst>
                                </p:cTn>
                              </p:par>
                            </p:childTnLst>
                          </p:cTn>
                        </p:par>
                        <p:par>
                          <p:cTn id="14" fill="hold" nodeType="afterGroup">
                            <p:stCondLst>
                              <p:cond delay="0"/>
                            </p:stCondLst>
                            <p:childTnLst>
                              <p:par>
                                <p:cTn id="15" presetID="1" presetClass="entr" presetSubtype="0" fill="hold" nodeType="afterEffect">
                                  <p:stCondLst>
                                    <p:cond delay="0"/>
                                  </p:stCondLst>
                                  <p:childTnLst>
                                    <p:set>
                                      <p:cBhvr>
                                        <p:cTn id="16" dur="1" fill="hold">
                                          <p:stCondLst>
                                            <p:cond delay="0"/>
                                          </p:stCondLst>
                                        </p:cTn>
                                        <p:tgtEl>
                                          <p:spTgt spid="253960"/>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5395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3956" grpId="0"/>
      <p:bldP spid="253957" grpId="0"/>
      <p:bldP spid="25395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02" name="Picture 2" descr="left hand">
            <a:extLst>
              <a:ext uri="{FF2B5EF4-FFF2-40B4-BE49-F238E27FC236}">
                <a16:creationId xmlns:a16="http://schemas.microsoft.com/office/drawing/2014/main" id="{D19C3979-2D10-4E6E-A0A4-F70C0FD14DB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8475" y="2530475"/>
            <a:ext cx="4286250" cy="338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1" name="Text Box 3">
            <a:extLst>
              <a:ext uri="{FF2B5EF4-FFF2-40B4-BE49-F238E27FC236}">
                <a16:creationId xmlns:a16="http://schemas.microsoft.com/office/drawing/2014/main" id="{E5F97C6B-89CF-4475-BA7E-1E200E1E6DC6}"/>
              </a:ext>
            </a:extLst>
          </p:cNvPr>
          <p:cNvSpPr txBox="1">
            <a:spLocks noChangeArrowheads="1"/>
          </p:cNvSpPr>
          <p:nvPr/>
        </p:nvSpPr>
        <p:spPr bwMode="auto">
          <a:xfrm>
            <a:off x="360363" y="784225"/>
            <a:ext cx="8113712"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r>
              <a:rPr lang="en-GB" altLang="en-US"/>
              <a:t>It is possible to predict the direction of the force acting on a wire – its motion – if the directions of the current and the magnetic field are known. </a:t>
            </a:r>
            <a:r>
              <a:rPr lang="en-GB" altLang="en-US" b="1">
                <a:solidFill>
                  <a:srgbClr val="286DA6"/>
                </a:solidFill>
              </a:rPr>
              <a:t>Fleming’s left-hand rule</a:t>
            </a:r>
            <a:r>
              <a:rPr lang="en-GB" altLang="en-US" b="1"/>
              <a:t> </a:t>
            </a:r>
            <a:r>
              <a:rPr lang="en-GB" altLang="en-US"/>
              <a:t>is used to do this.</a:t>
            </a:r>
          </a:p>
        </p:txBody>
      </p:sp>
      <p:sp>
        <p:nvSpPr>
          <p:cNvPr id="17412" name="Rectangle 4">
            <a:extLst>
              <a:ext uri="{FF2B5EF4-FFF2-40B4-BE49-F238E27FC236}">
                <a16:creationId xmlns:a16="http://schemas.microsoft.com/office/drawing/2014/main" id="{A95D5128-7E20-4061-A3F0-868F75AF30CA}"/>
              </a:ext>
            </a:extLst>
          </p:cNvPr>
          <p:cNvSpPr>
            <a:spLocks noGrp="1" noChangeArrowheads="1"/>
          </p:cNvSpPr>
          <p:nvPr>
            <p:ph type="title"/>
          </p:nvPr>
        </p:nvSpPr>
        <p:spPr/>
        <p:txBody>
          <a:bodyPr/>
          <a:lstStyle/>
          <a:p>
            <a:pPr eaLnBrk="1" hangingPunct="1"/>
            <a:r>
              <a:rPr lang="en-GB" altLang="en-US"/>
              <a:t>Fleming’s left-hand rule</a:t>
            </a:r>
          </a:p>
        </p:txBody>
      </p:sp>
      <p:sp>
        <p:nvSpPr>
          <p:cNvPr id="256005" name="Text Box 5">
            <a:extLst>
              <a:ext uri="{FF2B5EF4-FFF2-40B4-BE49-F238E27FC236}">
                <a16:creationId xmlns:a16="http://schemas.microsoft.com/office/drawing/2014/main" id="{A772E336-A91F-4239-BCD1-213B4C3D5A8D}"/>
              </a:ext>
            </a:extLst>
          </p:cNvPr>
          <p:cNvSpPr txBox="1">
            <a:spLocks noChangeArrowheads="1"/>
          </p:cNvSpPr>
          <p:nvPr/>
        </p:nvSpPr>
        <p:spPr bwMode="auto">
          <a:xfrm>
            <a:off x="2374900" y="2374900"/>
            <a:ext cx="2387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pPr eaLnBrk="1" hangingPunct="1"/>
            <a:r>
              <a:rPr lang="en-GB" altLang="en-US"/>
              <a:t>thu</a:t>
            </a:r>
            <a:r>
              <a:rPr lang="en-GB" altLang="en-US" b="1">
                <a:solidFill>
                  <a:srgbClr val="FF0000"/>
                </a:solidFill>
              </a:rPr>
              <a:t>M</a:t>
            </a:r>
            <a:r>
              <a:rPr lang="en-GB" altLang="en-US"/>
              <a:t>b = </a:t>
            </a:r>
            <a:r>
              <a:rPr lang="en-GB" altLang="en-US" b="1">
                <a:solidFill>
                  <a:srgbClr val="FF0000"/>
                </a:solidFill>
              </a:rPr>
              <a:t>M</a:t>
            </a:r>
            <a:r>
              <a:rPr lang="en-GB" altLang="en-US"/>
              <a:t>otion</a:t>
            </a:r>
          </a:p>
        </p:txBody>
      </p:sp>
      <p:sp>
        <p:nvSpPr>
          <p:cNvPr id="256006" name="Text Box 6">
            <a:extLst>
              <a:ext uri="{FF2B5EF4-FFF2-40B4-BE49-F238E27FC236}">
                <a16:creationId xmlns:a16="http://schemas.microsoft.com/office/drawing/2014/main" id="{5043681D-9AA0-4E2B-86BC-B594B73ACA72}"/>
              </a:ext>
            </a:extLst>
          </p:cNvPr>
          <p:cNvSpPr txBox="1">
            <a:spLocks noChangeArrowheads="1"/>
          </p:cNvSpPr>
          <p:nvPr/>
        </p:nvSpPr>
        <p:spPr bwMode="auto">
          <a:xfrm>
            <a:off x="4908550" y="3429000"/>
            <a:ext cx="4127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pPr eaLnBrk="1" hangingPunct="1"/>
            <a:r>
              <a:rPr lang="en-GB" altLang="en-US" b="1">
                <a:solidFill>
                  <a:srgbClr val="1D76CD"/>
                </a:solidFill>
              </a:rPr>
              <a:t>F</a:t>
            </a:r>
            <a:r>
              <a:rPr lang="en-GB" altLang="en-US"/>
              <a:t>irst finger  =  magnetic </a:t>
            </a:r>
            <a:r>
              <a:rPr lang="en-GB" altLang="en-US" b="1">
                <a:solidFill>
                  <a:srgbClr val="1D76CD"/>
                </a:solidFill>
              </a:rPr>
              <a:t>F</a:t>
            </a:r>
            <a:r>
              <a:rPr lang="en-GB" altLang="en-US"/>
              <a:t>ield</a:t>
            </a:r>
          </a:p>
        </p:txBody>
      </p:sp>
      <p:sp>
        <p:nvSpPr>
          <p:cNvPr id="256007" name="Text Box 7">
            <a:extLst>
              <a:ext uri="{FF2B5EF4-FFF2-40B4-BE49-F238E27FC236}">
                <a16:creationId xmlns:a16="http://schemas.microsoft.com/office/drawing/2014/main" id="{CE02D961-B649-48F1-9191-BF68A9ACA6D7}"/>
              </a:ext>
            </a:extLst>
          </p:cNvPr>
          <p:cNvSpPr txBox="1">
            <a:spLocks noChangeArrowheads="1"/>
          </p:cNvSpPr>
          <p:nvPr/>
        </p:nvSpPr>
        <p:spPr bwMode="auto">
          <a:xfrm>
            <a:off x="4470400" y="541020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pPr eaLnBrk="1" hangingPunct="1"/>
            <a:r>
              <a:rPr lang="en-GB" altLang="en-US"/>
              <a:t>se</a:t>
            </a:r>
            <a:r>
              <a:rPr lang="en-GB" altLang="en-US" b="1">
                <a:solidFill>
                  <a:srgbClr val="666666"/>
                </a:solidFill>
              </a:rPr>
              <a:t>C</a:t>
            </a:r>
            <a:r>
              <a:rPr lang="en-GB" altLang="en-US"/>
              <a:t>ond finger  = </a:t>
            </a:r>
            <a:r>
              <a:rPr lang="en-GB" altLang="en-US" b="1">
                <a:solidFill>
                  <a:srgbClr val="666666"/>
                </a:solidFill>
              </a:rPr>
              <a:t>C</a:t>
            </a:r>
            <a:r>
              <a:rPr lang="en-GB" altLang="en-US"/>
              <a:t>urrent</a:t>
            </a:r>
          </a:p>
        </p:txBody>
      </p:sp>
      <p:pic>
        <p:nvPicPr>
          <p:cNvPr id="256008" name="Picture 8" descr="mag arrow">
            <a:extLst>
              <a:ext uri="{FF2B5EF4-FFF2-40B4-BE49-F238E27FC236}">
                <a16:creationId xmlns:a16="http://schemas.microsoft.com/office/drawing/2014/main" id="{90B63DB9-742A-4145-A669-281A0251690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379731">
            <a:off x="2133600" y="3902075"/>
            <a:ext cx="2868613" cy="41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09" name="Picture 9" descr="current arrow">
            <a:extLst>
              <a:ext uri="{FF2B5EF4-FFF2-40B4-BE49-F238E27FC236}">
                <a16:creationId xmlns:a16="http://schemas.microsoft.com/office/drawing/2014/main" id="{9EDC194F-F264-436B-B741-C3CE76BF56E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2130406">
            <a:off x="1862138" y="4938713"/>
            <a:ext cx="285750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10" name="Picture 10" descr="force arrow">
            <a:extLst>
              <a:ext uri="{FF2B5EF4-FFF2-40B4-BE49-F238E27FC236}">
                <a16:creationId xmlns:a16="http://schemas.microsoft.com/office/drawing/2014/main" id="{B9952C4F-C4A4-4397-B03A-FB6EC981753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52600" y="2338388"/>
            <a:ext cx="587375" cy="180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9">
            <a:hlinkClick r:id="" action="ppaction://hlinkshowjump?jump=nextslide"/>
            <a:extLst>
              <a:ext uri="{FF2B5EF4-FFF2-40B4-BE49-F238E27FC236}">
                <a16:creationId xmlns:a16="http://schemas.microsoft.com/office/drawing/2014/main" id="{7C4EC1E6-B55D-4E46-A3FC-F174EE809A4F}"/>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4" name="Picture 9" descr="notes_icon">
            <a:extLst>
              <a:ext uri="{FF2B5EF4-FFF2-40B4-BE49-F238E27FC236}">
                <a16:creationId xmlns:a16="http://schemas.microsoft.com/office/drawing/2014/main" id="{1A9DB175-663A-4473-96F8-A93B4BA1CB58}"/>
              </a:ext>
            </a:extLst>
          </p:cNvPr>
          <p:cNvPicPr>
            <a:picLocks noChangeAspect="1" noChangeArrowheads="1"/>
          </p:cNvPicPr>
          <p:nvPr/>
        </p:nvPicPr>
        <p:blipFill>
          <a:blip r:embed="rId8" cstate="print"/>
          <a:srcRect/>
          <a:stretch>
            <a:fillRect/>
          </a:stretch>
        </p:blipFill>
        <p:spPr bwMode="auto">
          <a:xfrm>
            <a:off x="8532813" y="153987"/>
            <a:ext cx="442912" cy="387350"/>
          </a:xfrm>
          <a:prstGeom prst="rect">
            <a:avLst/>
          </a:prstGeom>
          <a:noFill/>
          <a:ln w="9525">
            <a:noFill/>
            <a:miter lim="800000"/>
            <a:headEnd/>
            <a:tailEnd/>
          </a:ln>
        </p:spPr>
      </p:pic>
      <p:pic>
        <p:nvPicPr>
          <p:cNvPr id="15" name="Picture 9">
            <a:extLst>
              <a:ext uri="{FF2B5EF4-FFF2-40B4-BE49-F238E27FC236}">
                <a16:creationId xmlns:a16="http://schemas.microsoft.com/office/drawing/2014/main" id="{288345C8-0C7E-469E-B308-B2F03A1DBD78}"/>
              </a:ext>
            </a:extLst>
          </p:cNvPr>
          <p:cNvPicPr>
            <a:picLocks noChangeAspect="1" noChangeArrowheads="1"/>
          </p:cNvPicPr>
          <p:nvPr/>
        </p:nvPicPr>
        <p:blipFill>
          <a:blip r:embed="rId9">
            <a:extLst>
              <a:ext uri="{28A0092B-C50C-407E-A947-70E740481C1C}">
                <a14:useLocalDpi xmlns:a14="http://schemas.microsoft.com/office/drawing/2010/main" val="0"/>
              </a:ext>
            </a:extLst>
          </a:blip>
          <a:stretch>
            <a:fillRect/>
          </a:stretch>
        </p:blipFill>
        <p:spPr bwMode="auto">
          <a:xfrm>
            <a:off x="8085022" y="86520"/>
            <a:ext cx="442911" cy="51673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5600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4" fill="hold" nodeType="clickEffect">
                                  <p:stCondLst>
                                    <p:cond delay="0"/>
                                  </p:stCondLst>
                                  <p:childTnLst>
                                    <p:set>
                                      <p:cBhvr>
                                        <p:cTn id="10" dur="1" fill="hold">
                                          <p:stCondLst>
                                            <p:cond delay="0"/>
                                          </p:stCondLst>
                                        </p:cTn>
                                        <p:tgtEl>
                                          <p:spTgt spid="256010"/>
                                        </p:tgtEl>
                                        <p:attrNameLst>
                                          <p:attrName>style.visibility</p:attrName>
                                        </p:attrNameLst>
                                      </p:cBhvr>
                                      <p:to>
                                        <p:strVal val="visible"/>
                                      </p:to>
                                    </p:set>
                                    <p:animEffect transition="in" filter="wipe(down)">
                                      <p:cBhvr>
                                        <p:cTn id="11" dur="500"/>
                                        <p:tgtEl>
                                          <p:spTgt spid="256010"/>
                                        </p:tgtEl>
                                      </p:cBhvr>
                                    </p:animEffect>
                                  </p:childTnLst>
                                </p:cTn>
                              </p:par>
                            </p:childTnLst>
                          </p:cTn>
                        </p:par>
                        <p:par>
                          <p:cTn id="12" fill="hold" nodeType="afterGroup">
                            <p:stCondLst>
                              <p:cond delay="500"/>
                            </p:stCondLst>
                            <p:childTnLst>
                              <p:par>
                                <p:cTn id="13" presetID="1" presetClass="entr" presetSubtype="0" fill="hold" grpId="0" nodeType="afterEffect">
                                  <p:stCondLst>
                                    <p:cond delay="0"/>
                                  </p:stCondLst>
                                  <p:childTnLst>
                                    <p:set>
                                      <p:cBhvr>
                                        <p:cTn id="14" dur="1" fill="hold">
                                          <p:stCondLst>
                                            <p:cond delay="0"/>
                                          </p:stCondLst>
                                        </p:cTn>
                                        <p:tgtEl>
                                          <p:spTgt spid="256005"/>
                                        </p:tgtEl>
                                        <p:attrNameLst>
                                          <p:attrName>style.visibility</p:attrName>
                                        </p:attrNameLst>
                                      </p:cBhvr>
                                      <p:to>
                                        <p:strVal val="visible"/>
                                      </p:to>
                                    </p:set>
                                  </p:childTnLst>
                                </p:cTn>
                              </p:par>
                            </p:childTnLst>
                          </p:cTn>
                        </p:par>
                        <p:par>
                          <p:cTn id="15" fill="hold" nodeType="afterGroup">
                            <p:stCondLst>
                              <p:cond delay="500"/>
                            </p:stCondLst>
                            <p:childTnLst>
                              <p:par>
                                <p:cTn id="16" presetID="22" presetClass="entr" presetSubtype="8" fill="hold" nodeType="afterEffect">
                                  <p:stCondLst>
                                    <p:cond delay="0"/>
                                  </p:stCondLst>
                                  <p:childTnLst>
                                    <p:set>
                                      <p:cBhvr>
                                        <p:cTn id="17" dur="1" fill="hold">
                                          <p:stCondLst>
                                            <p:cond delay="0"/>
                                          </p:stCondLst>
                                        </p:cTn>
                                        <p:tgtEl>
                                          <p:spTgt spid="256008"/>
                                        </p:tgtEl>
                                        <p:attrNameLst>
                                          <p:attrName>style.visibility</p:attrName>
                                        </p:attrNameLst>
                                      </p:cBhvr>
                                      <p:to>
                                        <p:strVal val="visible"/>
                                      </p:to>
                                    </p:set>
                                    <p:animEffect transition="in" filter="wipe(left)">
                                      <p:cBhvr>
                                        <p:cTn id="18" dur="500"/>
                                        <p:tgtEl>
                                          <p:spTgt spid="256008"/>
                                        </p:tgtEl>
                                      </p:cBhvr>
                                    </p:animEffect>
                                  </p:childTnLst>
                                </p:cTn>
                              </p:par>
                            </p:childTnLst>
                          </p:cTn>
                        </p:par>
                        <p:par>
                          <p:cTn id="19" fill="hold" nodeType="afterGroup">
                            <p:stCondLst>
                              <p:cond delay="1000"/>
                            </p:stCondLst>
                            <p:childTnLst>
                              <p:par>
                                <p:cTn id="20" presetID="1" presetClass="entr" presetSubtype="0" fill="hold" grpId="0" nodeType="afterEffect">
                                  <p:stCondLst>
                                    <p:cond delay="0"/>
                                  </p:stCondLst>
                                  <p:childTnLst>
                                    <p:set>
                                      <p:cBhvr>
                                        <p:cTn id="21" dur="1" fill="hold">
                                          <p:stCondLst>
                                            <p:cond delay="0"/>
                                          </p:stCondLst>
                                        </p:cTn>
                                        <p:tgtEl>
                                          <p:spTgt spid="256006"/>
                                        </p:tgtEl>
                                        <p:attrNameLst>
                                          <p:attrName>style.visibility</p:attrName>
                                        </p:attrNameLst>
                                      </p:cBhvr>
                                      <p:to>
                                        <p:strVal val="visible"/>
                                      </p:to>
                                    </p:set>
                                  </p:childTnLst>
                                </p:cTn>
                              </p:par>
                            </p:childTnLst>
                          </p:cTn>
                        </p:par>
                        <p:par>
                          <p:cTn id="22" fill="hold" nodeType="afterGroup">
                            <p:stCondLst>
                              <p:cond delay="1000"/>
                            </p:stCondLst>
                            <p:childTnLst>
                              <p:par>
                                <p:cTn id="23" presetID="22" presetClass="entr" presetSubtype="8" fill="hold" nodeType="afterEffect">
                                  <p:stCondLst>
                                    <p:cond delay="0"/>
                                  </p:stCondLst>
                                  <p:childTnLst>
                                    <p:set>
                                      <p:cBhvr>
                                        <p:cTn id="24" dur="1" fill="hold">
                                          <p:stCondLst>
                                            <p:cond delay="0"/>
                                          </p:stCondLst>
                                        </p:cTn>
                                        <p:tgtEl>
                                          <p:spTgt spid="256009"/>
                                        </p:tgtEl>
                                        <p:attrNameLst>
                                          <p:attrName>style.visibility</p:attrName>
                                        </p:attrNameLst>
                                      </p:cBhvr>
                                      <p:to>
                                        <p:strVal val="visible"/>
                                      </p:to>
                                    </p:set>
                                    <p:animEffect transition="in" filter="wipe(left)">
                                      <p:cBhvr>
                                        <p:cTn id="25" dur="500"/>
                                        <p:tgtEl>
                                          <p:spTgt spid="256009"/>
                                        </p:tgtEl>
                                      </p:cBhvr>
                                    </p:animEffect>
                                  </p:childTnLst>
                                </p:cTn>
                              </p:par>
                            </p:childTnLst>
                          </p:cTn>
                        </p:par>
                        <p:par>
                          <p:cTn id="26" fill="hold" nodeType="afterGroup">
                            <p:stCondLst>
                              <p:cond delay="1500"/>
                            </p:stCondLst>
                            <p:childTnLst>
                              <p:par>
                                <p:cTn id="27" presetID="1" presetClass="entr" presetSubtype="0" fill="hold" grpId="0" nodeType="afterEffect">
                                  <p:stCondLst>
                                    <p:cond delay="0"/>
                                  </p:stCondLst>
                                  <p:childTnLst>
                                    <p:set>
                                      <p:cBhvr>
                                        <p:cTn id="28" dur="1" fill="hold">
                                          <p:stCondLst>
                                            <p:cond delay="0"/>
                                          </p:stCondLst>
                                        </p:cTn>
                                        <p:tgtEl>
                                          <p:spTgt spid="256007"/>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05" grpId="0"/>
      <p:bldP spid="256006" grpId="0"/>
      <p:bldP spid="25600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a:extLst>
              <a:ext uri="{FF2B5EF4-FFF2-40B4-BE49-F238E27FC236}">
                <a16:creationId xmlns:a16="http://schemas.microsoft.com/office/drawing/2014/main" id="{C5932AD2-8714-4597-A04E-0F1003E8F8D6}"/>
              </a:ext>
            </a:extLst>
          </p:cNvPr>
          <p:cNvSpPr>
            <a:spLocks noGrp="1" noChangeArrowheads="1"/>
          </p:cNvSpPr>
          <p:nvPr>
            <p:ph type="title"/>
          </p:nvPr>
        </p:nvSpPr>
        <p:spPr/>
        <p:txBody>
          <a:bodyPr/>
          <a:lstStyle/>
          <a:p>
            <a:pPr eaLnBrk="1" hangingPunct="1"/>
            <a:r>
              <a:rPr lang="en-GB" altLang="en-US" dirty="0"/>
              <a:t>Increasing the size of the force</a:t>
            </a:r>
          </a:p>
        </p:txBody>
      </p:sp>
      <p:pic>
        <p:nvPicPr>
          <p:cNvPr id="6" name="Picture 19">
            <a:hlinkClick r:id="" action="ppaction://hlinkshowjump?jump=nextslide"/>
            <a:extLst>
              <a:ext uri="{FF2B5EF4-FFF2-40B4-BE49-F238E27FC236}">
                <a16:creationId xmlns:a16="http://schemas.microsoft.com/office/drawing/2014/main" id="{9A753093-3718-4444-9E66-D0B2AEA66909}"/>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7" name="Picture 6" descr="flash_icon">
            <a:extLst>
              <a:ext uri="{FF2B5EF4-FFF2-40B4-BE49-F238E27FC236}">
                <a16:creationId xmlns:a16="http://schemas.microsoft.com/office/drawing/2014/main" id="{C7277BD6-FD55-4CC2-8F90-8F7F5D5BF599}"/>
              </a:ext>
            </a:extLst>
          </p:cNvPr>
          <p:cNvPicPr>
            <a:picLocks noChangeAspect="1" noChangeArrowheads="1"/>
          </p:cNvPicPr>
          <p:nvPr/>
        </p:nvPicPr>
        <p:blipFill>
          <a:blip r:embed="rId6" cstate="print"/>
          <a:srcRect/>
          <a:stretch>
            <a:fillRect/>
          </a:stretch>
        </p:blipFill>
        <p:spPr bwMode="auto">
          <a:xfrm>
            <a:off x="8634413" y="115888"/>
            <a:ext cx="385762" cy="431800"/>
          </a:xfrm>
          <a:prstGeom prst="rect">
            <a:avLst/>
          </a:prstGeom>
          <a:noFill/>
          <a:ln w="9525">
            <a:noFill/>
            <a:miter lim="800000"/>
            <a:headEnd/>
            <a:tailEnd/>
          </a:ln>
        </p:spPr>
      </p:pic>
      <p:pic>
        <p:nvPicPr>
          <p:cNvPr id="2" name="Picture 1"/>
          <p:cNvPicPr>
            <a:picLocks/>
          </p:cNvPicPr>
          <p:nvPr/>
        </p:nvPicPr>
        <p:blipFill>
          <a:blip r:embed="rId7">
            <a:extLst>
              <a:ext uri="{28A0092B-C50C-407E-A947-70E740481C1C}">
                <a14:useLocalDpi xmlns:a14="http://schemas.microsoft.com/office/drawing/2010/main" val="0"/>
              </a:ext>
            </a:extLst>
          </a:blip>
          <a:stretch>
            <a:fillRect/>
          </a:stretch>
        </p:blipFill>
        <p:spPr>
          <a:xfrm>
            <a:off x="212725" y="800100"/>
            <a:ext cx="8699500" cy="5308600"/>
          </a:xfrm>
          <a:prstGeom prst="rect">
            <a:avLst/>
          </a:prstGeom>
        </p:spPr>
      </p:pic>
    </p:spTree>
    <p:controls>
      <mc:AlternateContent xmlns:mc="http://schemas.openxmlformats.org/markup-compatibility/2006">
        <mc:Choice xmlns:v="urn:schemas-microsoft-com:vml" Requires="v">
          <p:control spid="2078" name="ShockwaveFlash1" r:id="rId2" imgW="8699400" imgH="5308560"/>
        </mc:Choice>
        <mc:Fallback>
          <p:control name="ShockwaveFlash1" r:id="rId2" imgW="8699400" imgH="5308560">
            <p:pic>
              <p:nvPicPr>
                <p:cNvPr id="4" name="ShockwaveFlash1">
                  <a:extLst>
                    <a:ext uri="{FF2B5EF4-FFF2-40B4-BE49-F238E27FC236}">
                      <a16:creationId xmlns:a16="http://schemas.microsoft.com/office/drawing/2014/main" id="{B65C4863-30CF-4D20-B6EE-725D96BC925A}"/>
                    </a:ext>
                  </a:extLst>
                </p:cNvPr>
                <p:cNvPicPr>
                  <a:picLocks/>
                </p:cNvPicPr>
                <p:nvPr/>
              </p:nvPicPr>
              <p:blipFill>
                <a:blip r:embed="rId8"/>
                <a:stretch>
                  <a:fillRect/>
                </a:stretch>
              </p:blipFill>
              <p:spPr>
                <a:xfrm>
                  <a:off x="212725" y="800100"/>
                  <a:ext cx="8699500" cy="5308600"/>
                </a:xfrm>
                <a:prstGeom prst="rect">
                  <a:avLst/>
                </a:prstGeom>
              </p:spPr>
            </p:pic>
          </p:control>
        </mc:Fallback>
      </mc:AlternateContent>
    </p:controls>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3B903A2A-B00D-4461-A4B1-E68658157160}"/>
              </a:ext>
            </a:extLst>
          </p:cNvPr>
          <p:cNvSpPr>
            <a:spLocks noGrp="1" noChangeArrowheads="1"/>
          </p:cNvSpPr>
          <p:nvPr>
            <p:ph type="title"/>
          </p:nvPr>
        </p:nvSpPr>
        <p:spPr/>
        <p:txBody>
          <a:bodyPr/>
          <a:lstStyle/>
          <a:p>
            <a:pPr eaLnBrk="1" hangingPunct="1"/>
            <a:r>
              <a:rPr lang="en-GB" altLang="en-US"/>
              <a:t>The magnitude of the motor force</a:t>
            </a:r>
          </a:p>
        </p:txBody>
      </p:sp>
      <p:sp>
        <p:nvSpPr>
          <p:cNvPr id="18435" name="Text Box 4">
            <a:extLst>
              <a:ext uri="{FF2B5EF4-FFF2-40B4-BE49-F238E27FC236}">
                <a16:creationId xmlns:a16="http://schemas.microsoft.com/office/drawing/2014/main" id="{3FC9D8E9-5B6E-4F34-A3CB-DAA800625933}"/>
              </a:ext>
            </a:extLst>
          </p:cNvPr>
          <p:cNvSpPr txBox="1">
            <a:spLocks noChangeArrowheads="1"/>
          </p:cNvSpPr>
          <p:nvPr/>
        </p:nvSpPr>
        <p:spPr bwMode="auto">
          <a:xfrm>
            <a:off x="360363" y="782638"/>
            <a:ext cx="8145462"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r>
              <a:rPr lang="en-GB" altLang="en-US" dirty="0"/>
              <a:t>Since an increase in the current, the length of wire or the magnetic flux density all increase the force in the motor effect, they are all proportional to it.</a:t>
            </a:r>
          </a:p>
        </p:txBody>
      </p:sp>
      <p:sp>
        <p:nvSpPr>
          <p:cNvPr id="272389" name="Rectangle 5">
            <a:extLst>
              <a:ext uri="{FF2B5EF4-FFF2-40B4-BE49-F238E27FC236}">
                <a16:creationId xmlns:a16="http://schemas.microsoft.com/office/drawing/2014/main" id="{007FFD1F-6828-4B79-9279-CE5C575BC44D}"/>
              </a:ext>
            </a:extLst>
          </p:cNvPr>
          <p:cNvSpPr>
            <a:spLocks noChangeArrowheads="1"/>
          </p:cNvSpPr>
          <p:nvPr/>
        </p:nvSpPr>
        <p:spPr bwMode="auto">
          <a:xfrm>
            <a:off x="360363" y="2027238"/>
            <a:ext cx="55403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r>
              <a:rPr lang="en-GB" altLang="en-US"/>
              <a:t>When the wire is at </a:t>
            </a:r>
            <a:r>
              <a:rPr lang="en-GB" altLang="en-US" b="1">
                <a:solidFill>
                  <a:srgbClr val="286DA6"/>
                </a:solidFill>
              </a:rPr>
              <a:t>right angles </a:t>
            </a:r>
            <a:r>
              <a:rPr lang="en-GB" altLang="en-US"/>
              <a:t>to the field, we can represent this relationship with the equation </a:t>
            </a:r>
            <a:r>
              <a:rPr lang="en-GB" altLang="en-US" b="1">
                <a:solidFill>
                  <a:srgbClr val="286DA6"/>
                </a:solidFill>
              </a:rPr>
              <a:t>F = B</a:t>
            </a:r>
            <a:r>
              <a:rPr lang="en-GB" altLang="en-US" sz="1000" b="1">
                <a:solidFill>
                  <a:srgbClr val="286DA6"/>
                </a:solidFill>
              </a:rPr>
              <a:t> </a:t>
            </a:r>
            <a:r>
              <a:rPr lang="en-GB" altLang="en-US" b="1">
                <a:solidFill>
                  <a:srgbClr val="286DA6"/>
                </a:solidFill>
              </a:rPr>
              <a:t>I</a:t>
            </a:r>
            <a:r>
              <a:rPr lang="en-GB" altLang="en-US" sz="1000" b="1">
                <a:solidFill>
                  <a:srgbClr val="286DA6"/>
                </a:solidFill>
              </a:rPr>
              <a:t> </a:t>
            </a:r>
            <a:r>
              <a:rPr lang="en-GB" altLang="en-US" b="1">
                <a:solidFill>
                  <a:srgbClr val="286DA6"/>
                </a:solidFill>
              </a:rPr>
              <a:t>L</a:t>
            </a:r>
            <a:r>
              <a:rPr lang="en-GB" altLang="en-US">
                <a:solidFill>
                  <a:srgbClr val="010066"/>
                </a:solidFill>
              </a:rPr>
              <a:t>:</a:t>
            </a:r>
          </a:p>
        </p:txBody>
      </p:sp>
      <p:sp>
        <p:nvSpPr>
          <p:cNvPr id="272394" name="Rectangle 103">
            <a:extLst>
              <a:ext uri="{FF2B5EF4-FFF2-40B4-BE49-F238E27FC236}">
                <a16:creationId xmlns:a16="http://schemas.microsoft.com/office/drawing/2014/main" id="{F00002E4-EA3C-48B3-9C6C-8AD70C3E37C6}"/>
              </a:ext>
            </a:extLst>
          </p:cNvPr>
          <p:cNvSpPr>
            <a:spLocks noChangeArrowheads="1"/>
          </p:cNvSpPr>
          <p:nvPr/>
        </p:nvSpPr>
        <p:spPr bwMode="auto">
          <a:xfrm>
            <a:off x="360363" y="3295650"/>
            <a:ext cx="45005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pPr>
              <a:buClr>
                <a:srgbClr val="286DA6"/>
              </a:buClr>
              <a:buFont typeface="Wingdings" panose="05000000000000000000" pitchFamily="2" charset="2"/>
              <a:buChar char="l"/>
            </a:pPr>
            <a:r>
              <a:rPr lang="en-GB" altLang="en-US" b="1">
                <a:solidFill>
                  <a:srgbClr val="286DA6"/>
                </a:solidFill>
              </a:rPr>
              <a:t>F</a:t>
            </a:r>
            <a:r>
              <a:rPr lang="en-GB" altLang="en-US"/>
              <a:t> is the force in newtons (N)</a:t>
            </a:r>
          </a:p>
        </p:txBody>
      </p:sp>
      <p:pic>
        <p:nvPicPr>
          <p:cNvPr id="18438" name="Picture 111" descr="Motors_wireinfield">
            <a:extLst>
              <a:ext uri="{FF2B5EF4-FFF2-40B4-BE49-F238E27FC236}">
                <a16:creationId xmlns:a16="http://schemas.microsoft.com/office/drawing/2014/main" id="{C5AECFDD-EE23-4C1C-BABE-F0A8849B5A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97475" y="2089150"/>
            <a:ext cx="3946525" cy="328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2396" name="Line 121">
            <a:extLst>
              <a:ext uri="{FF2B5EF4-FFF2-40B4-BE49-F238E27FC236}">
                <a16:creationId xmlns:a16="http://schemas.microsoft.com/office/drawing/2014/main" id="{351AECD7-8C68-4AB0-920A-39579EFCC5AA}"/>
              </a:ext>
            </a:extLst>
          </p:cNvPr>
          <p:cNvSpPr>
            <a:spLocks noChangeShapeType="1"/>
          </p:cNvSpPr>
          <p:nvPr/>
        </p:nvSpPr>
        <p:spPr bwMode="auto">
          <a:xfrm flipV="1">
            <a:off x="7137400" y="1682750"/>
            <a:ext cx="0" cy="1620838"/>
          </a:xfrm>
          <a:prstGeom prst="line">
            <a:avLst/>
          </a:prstGeom>
          <a:noFill/>
          <a:ln w="76200">
            <a:solidFill>
              <a:srgbClr val="FF6600"/>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GB"/>
          </a:p>
        </p:txBody>
      </p:sp>
      <p:sp>
        <p:nvSpPr>
          <p:cNvPr id="272397" name="Text Box 131">
            <a:extLst>
              <a:ext uri="{FF2B5EF4-FFF2-40B4-BE49-F238E27FC236}">
                <a16:creationId xmlns:a16="http://schemas.microsoft.com/office/drawing/2014/main" id="{909836D6-9D49-458F-9248-D68EF2F4D270}"/>
              </a:ext>
            </a:extLst>
          </p:cNvPr>
          <p:cNvSpPr txBox="1">
            <a:spLocks noChangeArrowheads="1"/>
          </p:cNvSpPr>
          <p:nvPr/>
        </p:nvSpPr>
        <p:spPr bwMode="auto">
          <a:xfrm>
            <a:off x="7227888" y="1593850"/>
            <a:ext cx="930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r>
              <a:rPr lang="en-GB" altLang="en-US" b="1">
                <a:solidFill>
                  <a:srgbClr val="286DA6"/>
                </a:solidFill>
              </a:rPr>
              <a:t>force</a:t>
            </a:r>
          </a:p>
        </p:txBody>
      </p:sp>
      <p:sp>
        <p:nvSpPr>
          <p:cNvPr id="13" name="Rectangle 104">
            <a:extLst>
              <a:ext uri="{FF2B5EF4-FFF2-40B4-BE49-F238E27FC236}">
                <a16:creationId xmlns:a16="http://schemas.microsoft.com/office/drawing/2014/main" id="{C0CDA92A-B07D-4175-8273-75679C648C22}"/>
              </a:ext>
            </a:extLst>
          </p:cNvPr>
          <p:cNvSpPr>
            <a:spLocks noChangeArrowheads="1"/>
          </p:cNvSpPr>
          <p:nvPr/>
        </p:nvSpPr>
        <p:spPr bwMode="auto">
          <a:xfrm>
            <a:off x="360363" y="3810000"/>
            <a:ext cx="4500562"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pPr>
              <a:buClr>
                <a:srgbClr val="286DA6"/>
              </a:buClr>
              <a:buFont typeface="Wingdings" panose="05000000000000000000" pitchFamily="2" charset="2"/>
              <a:buChar char="l"/>
            </a:pPr>
            <a:r>
              <a:rPr lang="en-GB" altLang="en-US" b="1">
                <a:solidFill>
                  <a:srgbClr val="286DA6"/>
                </a:solidFill>
              </a:rPr>
              <a:t>B</a:t>
            </a:r>
            <a:r>
              <a:rPr lang="en-GB" altLang="en-US"/>
              <a:t> is the strength of the magnet, or magnetic flux density, in teslas (T)</a:t>
            </a:r>
          </a:p>
        </p:txBody>
      </p:sp>
      <p:sp>
        <p:nvSpPr>
          <p:cNvPr id="14" name="Rectangle 102">
            <a:extLst>
              <a:ext uri="{FF2B5EF4-FFF2-40B4-BE49-F238E27FC236}">
                <a16:creationId xmlns:a16="http://schemas.microsoft.com/office/drawing/2014/main" id="{D805B017-4AFA-4D49-AE13-1AC7716E2E5A}"/>
              </a:ext>
            </a:extLst>
          </p:cNvPr>
          <p:cNvSpPr>
            <a:spLocks noChangeArrowheads="1"/>
          </p:cNvSpPr>
          <p:nvPr/>
        </p:nvSpPr>
        <p:spPr bwMode="auto">
          <a:xfrm>
            <a:off x="360363" y="5073650"/>
            <a:ext cx="45005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pPr>
              <a:buClr>
                <a:srgbClr val="286DA6"/>
              </a:buClr>
              <a:buFont typeface="Wingdings" panose="05000000000000000000" pitchFamily="2" charset="2"/>
              <a:buChar char="l"/>
            </a:pPr>
            <a:r>
              <a:rPr lang="en-GB" altLang="en-US" b="1">
                <a:solidFill>
                  <a:srgbClr val="286DA6"/>
                </a:solidFill>
              </a:rPr>
              <a:t>I</a:t>
            </a:r>
            <a:r>
              <a:rPr lang="en-GB" altLang="en-US"/>
              <a:t> is the current in amps (A)</a:t>
            </a:r>
          </a:p>
        </p:txBody>
      </p:sp>
      <p:sp>
        <p:nvSpPr>
          <p:cNvPr id="15" name="Rectangle 101">
            <a:extLst>
              <a:ext uri="{FF2B5EF4-FFF2-40B4-BE49-F238E27FC236}">
                <a16:creationId xmlns:a16="http://schemas.microsoft.com/office/drawing/2014/main" id="{60F2C9B0-6973-4C37-AF2C-583EEEB2F2CD}"/>
              </a:ext>
            </a:extLst>
          </p:cNvPr>
          <p:cNvSpPr>
            <a:spLocks noChangeArrowheads="1"/>
          </p:cNvSpPr>
          <p:nvPr/>
        </p:nvSpPr>
        <p:spPr bwMode="auto">
          <a:xfrm>
            <a:off x="360363" y="5610225"/>
            <a:ext cx="4856162"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pPr>
              <a:buClr>
                <a:srgbClr val="286DA6"/>
              </a:buClr>
              <a:buFont typeface="Wingdings" panose="05000000000000000000" pitchFamily="2" charset="2"/>
              <a:buChar char="l"/>
            </a:pPr>
            <a:r>
              <a:rPr lang="en-GB" altLang="en-US" b="1" dirty="0">
                <a:solidFill>
                  <a:srgbClr val="286DA6"/>
                </a:solidFill>
              </a:rPr>
              <a:t>L</a:t>
            </a:r>
            <a:r>
              <a:rPr lang="en-GB" altLang="en-US" dirty="0"/>
              <a:t> is the length of wire within the magnetic field in meters (m).</a:t>
            </a:r>
          </a:p>
        </p:txBody>
      </p:sp>
      <p:sp>
        <p:nvSpPr>
          <p:cNvPr id="17" name="Rectangle 51">
            <a:extLst>
              <a:ext uri="{FF2B5EF4-FFF2-40B4-BE49-F238E27FC236}">
                <a16:creationId xmlns:a16="http://schemas.microsoft.com/office/drawing/2014/main" id="{49DF6A32-4574-47EB-8322-86B457ACC48B}"/>
              </a:ext>
            </a:extLst>
          </p:cNvPr>
          <p:cNvSpPr>
            <a:spLocks noChangeArrowheads="1"/>
          </p:cNvSpPr>
          <p:nvPr/>
        </p:nvSpPr>
        <p:spPr bwMode="auto">
          <a:xfrm>
            <a:off x="5211763" y="5535613"/>
            <a:ext cx="3171825" cy="830262"/>
          </a:xfrm>
          <a:prstGeom prst="rect">
            <a:avLst/>
          </a:prstGeom>
          <a:solidFill>
            <a:srgbClr val="286DA6"/>
          </a:solidFill>
          <a:ln w="9525" algn="ctr">
            <a:solidFill>
              <a:srgbClr val="286DA6"/>
            </a:solidFill>
            <a:miter lim="800000"/>
            <a:headEnd/>
            <a:tailEnd/>
          </a:ln>
        </p:spPr>
        <p:txBody>
          <a:bodyPr>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pPr algn="ctr"/>
            <a:r>
              <a:rPr lang="en-GB" altLang="en-US" b="1">
                <a:solidFill>
                  <a:schemeClr val="bg1"/>
                </a:solidFill>
              </a:rPr>
              <a:t>1 tesla is equivalent to 1 N/A</a:t>
            </a:r>
            <a:r>
              <a:rPr lang="en-GB" altLang="en-US" sz="1000" b="1">
                <a:solidFill>
                  <a:schemeClr val="bg1"/>
                </a:solidFill>
              </a:rPr>
              <a:t> </a:t>
            </a:r>
            <a:r>
              <a:rPr lang="en-GB" altLang="en-US" b="1">
                <a:solidFill>
                  <a:schemeClr val="bg1"/>
                </a:solidFill>
              </a:rPr>
              <a:t>m.</a:t>
            </a:r>
          </a:p>
        </p:txBody>
      </p:sp>
      <p:pic>
        <p:nvPicPr>
          <p:cNvPr id="18" name="Picture 19">
            <a:hlinkClick r:id="" action="ppaction://hlinkshowjump?jump=nextslide"/>
            <a:extLst>
              <a:ext uri="{FF2B5EF4-FFF2-40B4-BE49-F238E27FC236}">
                <a16:creationId xmlns:a16="http://schemas.microsoft.com/office/drawing/2014/main" id="{E213935B-7D1D-4542-89C6-7A4A74821170}"/>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9" name="Picture 9" descr="notes_icon">
            <a:extLst>
              <a:ext uri="{FF2B5EF4-FFF2-40B4-BE49-F238E27FC236}">
                <a16:creationId xmlns:a16="http://schemas.microsoft.com/office/drawing/2014/main" id="{B1B3E5D3-D2AB-4618-9940-80A9BDC08D7F}"/>
              </a:ext>
            </a:extLst>
          </p:cNvPr>
          <p:cNvPicPr>
            <a:picLocks noChangeAspect="1" noChangeArrowheads="1"/>
          </p:cNvPicPr>
          <p:nvPr/>
        </p:nvPicPr>
        <p:blipFill>
          <a:blip r:embed="rId5" cstate="print"/>
          <a:srcRect/>
          <a:stretch>
            <a:fillRect/>
          </a:stretch>
        </p:blipFill>
        <p:spPr bwMode="auto">
          <a:xfrm>
            <a:off x="8532813" y="153987"/>
            <a:ext cx="442912" cy="387350"/>
          </a:xfrm>
          <a:prstGeom prst="rect">
            <a:avLst/>
          </a:prstGeom>
          <a:noFill/>
          <a:ln w="9525">
            <a:noFill/>
            <a:miter lim="800000"/>
            <a:headEnd/>
            <a:tailEnd/>
          </a:ln>
        </p:spPr>
      </p:pic>
      <p:pic>
        <p:nvPicPr>
          <p:cNvPr id="16" name="Picture 9">
            <a:extLst>
              <a:ext uri="{FF2B5EF4-FFF2-40B4-BE49-F238E27FC236}">
                <a16:creationId xmlns:a16="http://schemas.microsoft.com/office/drawing/2014/main" id="{91D45F7C-B2BB-4A75-9485-192DE5261772}"/>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8085022" y="86520"/>
            <a:ext cx="442911" cy="51673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2389"/>
                                        </p:tgtEl>
                                        <p:attrNameLst>
                                          <p:attrName>style.visibility</p:attrName>
                                        </p:attrNameLst>
                                      </p:cBhvr>
                                      <p:to>
                                        <p:strVal val="visible"/>
                                      </p:to>
                                    </p:set>
                                  </p:childTnLst>
                                </p:cTn>
                              </p:par>
                            </p:childTnLst>
                          </p:cTn>
                        </p:par>
                        <p:par>
                          <p:cTn id="7" fill="hold" nodeType="afterGroup">
                            <p:stCondLst>
                              <p:cond delay="0"/>
                            </p:stCondLst>
                            <p:childTnLst>
                              <p:par>
                                <p:cTn id="8" presetID="22" presetClass="entr" presetSubtype="4" fill="hold" nodeType="afterEffect">
                                  <p:stCondLst>
                                    <p:cond delay="0"/>
                                  </p:stCondLst>
                                  <p:childTnLst>
                                    <p:set>
                                      <p:cBhvr>
                                        <p:cTn id="9" dur="1" fill="hold">
                                          <p:stCondLst>
                                            <p:cond delay="0"/>
                                          </p:stCondLst>
                                        </p:cTn>
                                        <p:tgtEl>
                                          <p:spTgt spid="272396"/>
                                        </p:tgtEl>
                                        <p:attrNameLst>
                                          <p:attrName>style.visibility</p:attrName>
                                        </p:attrNameLst>
                                      </p:cBhvr>
                                      <p:to>
                                        <p:strVal val="visible"/>
                                      </p:to>
                                    </p:set>
                                    <p:animEffect transition="in" filter="wipe(down)">
                                      <p:cBhvr>
                                        <p:cTn id="10" dur="500"/>
                                        <p:tgtEl>
                                          <p:spTgt spid="272396"/>
                                        </p:tgtEl>
                                      </p:cBhvr>
                                    </p:animEffect>
                                  </p:childTnLst>
                                </p:cTn>
                              </p:par>
                              <p:par>
                                <p:cTn id="11" presetID="1" presetClass="entr" presetSubtype="0" fill="hold" grpId="0" nodeType="withEffect">
                                  <p:stCondLst>
                                    <p:cond delay="0"/>
                                  </p:stCondLst>
                                  <p:childTnLst>
                                    <p:set>
                                      <p:cBhvr>
                                        <p:cTn id="12" dur="1" fill="hold">
                                          <p:stCondLst>
                                            <p:cond delay="0"/>
                                          </p:stCondLst>
                                        </p:cTn>
                                        <p:tgtEl>
                                          <p:spTgt spid="272397"/>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72394"/>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2389" grpId="0"/>
      <p:bldP spid="272394" grpId="0"/>
      <p:bldP spid="272397" grpId="0"/>
      <p:bldP spid="13" grpId="0"/>
      <p:bldP spid="14" grpId="0"/>
      <p:bldP spid="15" grpId="0"/>
      <p:bldP spid="1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2">
            <a:extLst>
              <a:ext uri="{FF2B5EF4-FFF2-40B4-BE49-F238E27FC236}">
                <a16:creationId xmlns:a16="http://schemas.microsoft.com/office/drawing/2014/main" id="{F5640A9E-CB20-4B81-95A5-89927885476A}"/>
              </a:ext>
            </a:extLst>
          </p:cNvPr>
          <p:cNvSpPr txBox="1">
            <a:spLocks noChangeArrowheads="1"/>
          </p:cNvSpPr>
          <p:nvPr/>
        </p:nvSpPr>
        <p:spPr bwMode="auto">
          <a:xfrm>
            <a:off x="352426" y="784225"/>
            <a:ext cx="807243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r>
              <a:rPr lang="en-GB" altLang="en-US" dirty="0"/>
              <a:t>A 20</a:t>
            </a:r>
            <a:r>
              <a:rPr lang="en-GB" altLang="en-US" sz="1000" dirty="0"/>
              <a:t> </a:t>
            </a:r>
            <a:r>
              <a:rPr lang="en-GB" altLang="en-US" dirty="0"/>
              <a:t>cm length of wire is placed in a magnetic field of flux density 20</a:t>
            </a:r>
            <a:r>
              <a:rPr lang="en-GB" altLang="en-US" sz="1000" dirty="0"/>
              <a:t> </a:t>
            </a:r>
            <a:r>
              <a:rPr lang="en-GB" altLang="en-US" dirty="0"/>
              <a:t>T (T stands for tesla, the unit of magnetic flux density). A current of 50</a:t>
            </a:r>
            <a:r>
              <a:rPr lang="en-GB" altLang="en-US" sz="1000" dirty="0"/>
              <a:t> </a:t>
            </a:r>
            <a:r>
              <a:rPr lang="en-GB" altLang="en-US" dirty="0"/>
              <a:t>mA is passed through the wire. </a:t>
            </a:r>
          </a:p>
        </p:txBody>
      </p:sp>
      <p:sp>
        <p:nvSpPr>
          <p:cNvPr id="17412" name="Rectangle 3">
            <a:extLst>
              <a:ext uri="{FF2B5EF4-FFF2-40B4-BE49-F238E27FC236}">
                <a16:creationId xmlns:a16="http://schemas.microsoft.com/office/drawing/2014/main" id="{54336BA4-3730-4FEA-B89B-F1A2B0F09755}"/>
              </a:ext>
            </a:extLst>
          </p:cNvPr>
          <p:cNvSpPr>
            <a:spLocks noChangeArrowheads="1"/>
          </p:cNvSpPr>
          <p:nvPr/>
        </p:nvSpPr>
        <p:spPr bwMode="auto">
          <a:xfrm>
            <a:off x="342900" y="3865563"/>
            <a:ext cx="4398963" cy="1620837"/>
          </a:xfrm>
          <a:prstGeom prst="rect">
            <a:avLst/>
          </a:prstGeom>
          <a:solidFill>
            <a:schemeClr val="bg1"/>
          </a:solidFill>
          <a:ln w="38100" algn="ctr">
            <a:solidFill>
              <a:srgbClr val="286DA6"/>
            </a:solidFill>
            <a:round/>
            <a:headEnd/>
            <a:tailEnd/>
          </a:ln>
        </p:spPr>
        <p:txBody>
          <a:bodyPr anchor="ctr"/>
          <a:lstStyle>
            <a:lvl1pPr marL="354013" indent="-354013"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pPr marL="0" indent="0">
              <a:lnSpc>
                <a:spcPct val="125000"/>
              </a:lnSpc>
              <a:spcBef>
                <a:spcPts val="0"/>
              </a:spcBef>
            </a:pPr>
            <a:r>
              <a:rPr lang="en-GB" altLang="en-US" sz="2000" dirty="0"/>
              <a:t>Don’t forget to use the correct units:</a:t>
            </a:r>
          </a:p>
          <a:p>
            <a:pPr marL="540000" indent="-363600">
              <a:lnSpc>
                <a:spcPct val="125000"/>
              </a:lnSpc>
              <a:spcBef>
                <a:spcPts val="0"/>
              </a:spcBef>
              <a:buClr>
                <a:srgbClr val="286DA6"/>
              </a:buClr>
              <a:buFont typeface="Wingdings" panose="05000000000000000000" pitchFamily="2" charset="2"/>
              <a:buChar char="l"/>
            </a:pPr>
            <a:r>
              <a:rPr lang="en-GB" altLang="en-US" sz="2000" dirty="0">
                <a:solidFill>
                  <a:srgbClr val="010066"/>
                </a:solidFill>
              </a:rPr>
              <a:t>length: </a:t>
            </a:r>
            <a:r>
              <a:rPr lang="en-GB" altLang="en-US" sz="2000" b="1" dirty="0">
                <a:solidFill>
                  <a:srgbClr val="010066"/>
                </a:solidFill>
              </a:rPr>
              <a:t>meters </a:t>
            </a:r>
            <a:r>
              <a:rPr lang="en-GB" altLang="en-US" sz="2000" dirty="0">
                <a:solidFill>
                  <a:srgbClr val="010066"/>
                </a:solidFill>
              </a:rPr>
              <a:t>(</a:t>
            </a:r>
            <a:r>
              <a:rPr lang="en-GB" altLang="en-US" sz="2000" b="1" dirty="0">
                <a:solidFill>
                  <a:srgbClr val="010066"/>
                </a:solidFill>
              </a:rPr>
              <a:t>m</a:t>
            </a:r>
            <a:r>
              <a:rPr lang="en-GB" altLang="en-US" sz="2000" dirty="0">
                <a:solidFill>
                  <a:srgbClr val="010066"/>
                </a:solidFill>
              </a:rPr>
              <a:t>)</a:t>
            </a:r>
          </a:p>
          <a:p>
            <a:pPr marL="540000" indent="-363600">
              <a:lnSpc>
                <a:spcPct val="125000"/>
              </a:lnSpc>
              <a:spcBef>
                <a:spcPts val="0"/>
              </a:spcBef>
              <a:buClr>
                <a:srgbClr val="286DA6"/>
              </a:buClr>
              <a:buFont typeface="Wingdings" panose="05000000000000000000" pitchFamily="2" charset="2"/>
              <a:buChar char="l"/>
            </a:pPr>
            <a:r>
              <a:rPr lang="en-GB" altLang="en-US" sz="2000" dirty="0">
                <a:solidFill>
                  <a:srgbClr val="010066"/>
                </a:solidFill>
              </a:rPr>
              <a:t>current: </a:t>
            </a:r>
            <a:r>
              <a:rPr lang="en-GB" altLang="en-US" sz="2000" b="1" dirty="0">
                <a:solidFill>
                  <a:srgbClr val="010066"/>
                </a:solidFill>
              </a:rPr>
              <a:t>amps </a:t>
            </a:r>
            <a:r>
              <a:rPr lang="en-GB" altLang="en-US" sz="2000" dirty="0">
                <a:solidFill>
                  <a:srgbClr val="010066"/>
                </a:solidFill>
              </a:rPr>
              <a:t>(</a:t>
            </a:r>
            <a:r>
              <a:rPr lang="en-GB" altLang="en-US" sz="2000" b="1" dirty="0">
                <a:solidFill>
                  <a:srgbClr val="010066"/>
                </a:solidFill>
              </a:rPr>
              <a:t>A</a:t>
            </a:r>
            <a:r>
              <a:rPr lang="en-GB" altLang="en-US" sz="2000" dirty="0">
                <a:solidFill>
                  <a:srgbClr val="010066"/>
                </a:solidFill>
              </a:rPr>
              <a:t>)</a:t>
            </a:r>
          </a:p>
          <a:p>
            <a:pPr marL="540000" indent="-363600">
              <a:lnSpc>
                <a:spcPct val="125000"/>
              </a:lnSpc>
              <a:spcBef>
                <a:spcPts val="0"/>
              </a:spcBef>
              <a:buClr>
                <a:srgbClr val="286DA6"/>
              </a:buClr>
              <a:buFont typeface="Wingdings" panose="05000000000000000000" pitchFamily="2" charset="2"/>
              <a:buChar char="l"/>
            </a:pPr>
            <a:r>
              <a:rPr lang="en-GB" altLang="en-US" sz="2000" dirty="0">
                <a:solidFill>
                  <a:srgbClr val="010066"/>
                </a:solidFill>
              </a:rPr>
              <a:t>magnetic flux density: </a:t>
            </a:r>
            <a:r>
              <a:rPr lang="en-GB" altLang="en-US" sz="2000" b="1" dirty="0">
                <a:solidFill>
                  <a:srgbClr val="010066"/>
                </a:solidFill>
              </a:rPr>
              <a:t>tesla </a:t>
            </a:r>
            <a:r>
              <a:rPr lang="en-GB" altLang="en-US" sz="2000" dirty="0">
                <a:solidFill>
                  <a:srgbClr val="010066"/>
                </a:solidFill>
              </a:rPr>
              <a:t>(</a:t>
            </a:r>
            <a:r>
              <a:rPr lang="en-GB" altLang="en-US" sz="2000" b="1" dirty="0">
                <a:solidFill>
                  <a:srgbClr val="010066"/>
                </a:solidFill>
              </a:rPr>
              <a:t>T</a:t>
            </a:r>
            <a:r>
              <a:rPr lang="en-GB" altLang="en-US" sz="2000" dirty="0">
                <a:solidFill>
                  <a:srgbClr val="010066"/>
                </a:solidFill>
              </a:rPr>
              <a:t>).</a:t>
            </a:r>
          </a:p>
        </p:txBody>
      </p:sp>
      <p:sp>
        <p:nvSpPr>
          <p:cNvPr id="5" name="Rectangle 4">
            <a:extLst>
              <a:ext uri="{FF2B5EF4-FFF2-40B4-BE49-F238E27FC236}">
                <a16:creationId xmlns:a16="http://schemas.microsoft.com/office/drawing/2014/main" id="{369DCEBA-3513-411C-8FBD-7A2083F09E9E}"/>
              </a:ext>
            </a:extLst>
          </p:cNvPr>
          <p:cNvSpPr>
            <a:spLocks noChangeArrowheads="1"/>
          </p:cNvSpPr>
          <p:nvPr/>
        </p:nvSpPr>
        <p:spPr bwMode="auto">
          <a:xfrm>
            <a:off x="352425" y="2355850"/>
            <a:ext cx="5505450" cy="461963"/>
          </a:xfrm>
          <a:prstGeom prst="rect">
            <a:avLst/>
          </a:prstGeom>
          <a:solidFill>
            <a:srgbClr val="BEDAF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r>
              <a:rPr lang="en-GB" altLang="en-US"/>
              <a:t>What force is experienced by the wire?</a:t>
            </a:r>
          </a:p>
        </p:txBody>
      </p:sp>
      <p:sp>
        <p:nvSpPr>
          <p:cNvPr id="6" name="Rectangle 5">
            <a:extLst>
              <a:ext uri="{FF2B5EF4-FFF2-40B4-BE49-F238E27FC236}">
                <a16:creationId xmlns:a16="http://schemas.microsoft.com/office/drawing/2014/main" id="{1E926F5E-BF96-4147-A273-C0DE89CC1576}"/>
              </a:ext>
            </a:extLst>
          </p:cNvPr>
          <p:cNvSpPr>
            <a:spLocks noChangeArrowheads="1"/>
          </p:cNvSpPr>
          <p:nvPr/>
        </p:nvSpPr>
        <p:spPr bwMode="auto">
          <a:xfrm>
            <a:off x="352425" y="3190875"/>
            <a:ext cx="445452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r>
              <a:rPr lang="en-GB" altLang="en-US"/>
              <a:t>Remember to use the formula:</a:t>
            </a:r>
          </a:p>
        </p:txBody>
      </p:sp>
      <p:sp>
        <p:nvSpPr>
          <p:cNvPr id="8" name="Rectangle 7">
            <a:extLst>
              <a:ext uri="{FF2B5EF4-FFF2-40B4-BE49-F238E27FC236}">
                <a16:creationId xmlns:a16="http://schemas.microsoft.com/office/drawing/2014/main" id="{1F638504-699B-40FB-9EF3-9296791D4D9B}"/>
              </a:ext>
            </a:extLst>
          </p:cNvPr>
          <p:cNvSpPr>
            <a:spLocks noChangeArrowheads="1"/>
          </p:cNvSpPr>
          <p:nvPr/>
        </p:nvSpPr>
        <p:spPr bwMode="auto">
          <a:xfrm>
            <a:off x="5422900" y="4024313"/>
            <a:ext cx="31099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r>
              <a:rPr lang="en-GB" altLang="en-US"/>
              <a:t>F = 20 × 0.05 × 0.2</a:t>
            </a:r>
          </a:p>
        </p:txBody>
      </p:sp>
      <p:sp>
        <p:nvSpPr>
          <p:cNvPr id="9" name="Rectangle 8">
            <a:extLst>
              <a:ext uri="{FF2B5EF4-FFF2-40B4-BE49-F238E27FC236}">
                <a16:creationId xmlns:a16="http://schemas.microsoft.com/office/drawing/2014/main" id="{B65C78C3-B25B-48B4-90D8-9665D04EDAE2}"/>
              </a:ext>
            </a:extLst>
          </p:cNvPr>
          <p:cNvSpPr>
            <a:spLocks noChangeArrowheads="1"/>
          </p:cNvSpPr>
          <p:nvPr/>
        </p:nvSpPr>
        <p:spPr bwMode="auto">
          <a:xfrm>
            <a:off x="352425" y="5691188"/>
            <a:ext cx="88011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r>
              <a:rPr lang="en-GB" altLang="en-US"/>
              <a:t>You can also rearrange this formula to find the other quantities.</a:t>
            </a:r>
            <a:endParaRPr lang="en-GB" altLang="en-US" b="1"/>
          </a:p>
        </p:txBody>
      </p:sp>
      <p:sp>
        <p:nvSpPr>
          <p:cNvPr id="10" name="Rectangle 9">
            <a:extLst>
              <a:ext uri="{FF2B5EF4-FFF2-40B4-BE49-F238E27FC236}">
                <a16:creationId xmlns:a16="http://schemas.microsoft.com/office/drawing/2014/main" id="{E4BFC087-EDA3-4C62-B1C7-C3743AD9C969}"/>
              </a:ext>
            </a:extLst>
          </p:cNvPr>
          <p:cNvSpPr>
            <a:spLocks noChangeArrowheads="1"/>
          </p:cNvSpPr>
          <p:nvPr/>
        </p:nvSpPr>
        <p:spPr bwMode="auto">
          <a:xfrm>
            <a:off x="5422900" y="4857750"/>
            <a:ext cx="14573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r>
              <a:rPr lang="en-GB" altLang="en-US"/>
              <a:t>F = </a:t>
            </a:r>
            <a:r>
              <a:rPr lang="en-GB" altLang="en-US" b="1">
                <a:solidFill>
                  <a:srgbClr val="286DA6"/>
                </a:solidFill>
              </a:rPr>
              <a:t>0.2</a:t>
            </a:r>
            <a:r>
              <a:rPr lang="en-GB" altLang="en-US" sz="1000" b="1">
                <a:solidFill>
                  <a:srgbClr val="286DA6"/>
                </a:solidFill>
              </a:rPr>
              <a:t> </a:t>
            </a:r>
            <a:r>
              <a:rPr lang="en-GB" altLang="en-US" b="1">
                <a:solidFill>
                  <a:srgbClr val="286DA6"/>
                </a:solidFill>
              </a:rPr>
              <a:t>N</a:t>
            </a:r>
          </a:p>
        </p:txBody>
      </p:sp>
      <p:sp>
        <p:nvSpPr>
          <p:cNvPr id="13" name="Rectangle 12">
            <a:extLst>
              <a:ext uri="{FF2B5EF4-FFF2-40B4-BE49-F238E27FC236}">
                <a16:creationId xmlns:a16="http://schemas.microsoft.com/office/drawing/2014/main" id="{B64FB86C-D2F1-41B2-8CC3-DDC9431391C8}"/>
              </a:ext>
            </a:extLst>
          </p:cNvPr>
          <p:cNvSpPr>
            <a:spLocks noChangeArrowheads="1"/>
          </p:cNvSpPr>
          <p:nvPr/>
        </p:nvSpPr>
        <p:spPr bwMode="auto">
          <a:xfrm>
            <a:off x="5422900" y="3190875"/>
            <a:ext cx="18827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66"/>
                </a:solidFill>
                <a:latin typeface="Arial" panose="020B0604020202020204" pitchFamily="34" charset="0"/>
                <a:cs typeface="Arial" panose="020B0604020202020204" pitchFamily="34" charset="0"/>
              </a:defRPr>
            </a:lvl1pPr>
            <a:lvl2pPr marL="742950" indent="-285750" eaLnBrk="0" hangingPunct="0">
              <a:defRPr sz="2400">
                <a:solidFill>
                  <a:srgbClr val="000066"/>
                </a:solidFill>
                <a:latin typeface="Arial" panose="020B0604020202020204" pitchFamily="34" charset="0"/>
                <a:cs typeface="Arial" panose="020B0604020202020204" pitchFamily="34" charset="0"/>
              </a:defRPr>
            </a:lvl2pPr>
            <a:lvl3pPr marL="1143000" indent="-228600" eaLnBrk="0" hangingPunct="0">
              <a:defRPr sz="2400">
                <a:solidFill>
                  <a:srgbClr val="000066"/>
                </a:solidFill>
                <a:latin typeface="Arial" panose="020B0604020202020204" pitchFamily="34" charset="0"/>
                <a:cs typeface="Arial" panose="020B0604020202020204" pitchFamily="34" charset="0"/>
              </a:defRPr>
            </a:lvl3pPr>
            <a:lvl4pPr marL="1600200" indent="-228600" eaLnBrk="0" hangingPunct="0">
              <a:defRPr sz="2400">
                <a:solidFill>
                  <a:srgbClr val="000066"/>
                </a:solidFill>
                <a:latin typeface="Arial" panose="020B0604020202020204" pitchFamily="34" charset="0"/>
                <a:cs typeface="Arial" panose="020B0604020202020204" pitchFamily="34" charset="0"/>
              </a:defRPr>
            </a:lvl4pPr>
            <a:lvl5pPr marL="2057400" indent="-228600" eaLnBrk="0" hangingPunct="0">
              <a:defRPr sz="24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cs typeface="Arial" panose="020B0604020202020204" pitchFamily="34" charset="0"/>
              </a:defRPr>
            </a:lvl9pPr>
          </a:lstStyle>
          <a:p>
            <a:r>
              <a:rPr lang="en-GB" altLang="en-US"/>
              <a:t>F = B × I × L</a:t>
            </a:r>
          </a:p>
        </p:txBody>
      </p:sp>
      <p:sp>
        <p:nvSpPr>
          <p:cNvPr id="14" name="Title 13">
            <a:extLst>
              <a:ext uri="{FF2B5EF4-FFF2-40B4-BE49-F238E27FC236}">
                <a16:creationId xmlns:a16="http://schemas.microsoft.com/office/drawing/2014/main" id="{CD261E0E-C8F3-437D-BA25-F1DA4FEDA8FD}"/>
              </a:ext>
            </a:extLst>
          </p:cNvPr>
          <p:cNvSpPr>
            <a:spLocks noGrp="1"/>
          </p:cNvSpPr>
          <p:nvPr>
            <p:ph type="title"/>
          </p:nvPr>
        </p:nvSpPr>
        <p:spPr/>
        <p:txBody>
          <a:bodyPr/>
          <a:lstStyle/>
          <a:p>
            <a:pPr>
              <a:defRPr/>
            </a:pPr>
            <a:r>
              <a:rPr lang="en-GB" dirty="0">
                <a:ea typeface="+mn-ea"/>
                <a:cs typeface="Arial"/>
              </a:rPr>
              <a:t>Calculating the force</a:t>
            </a:r>
            <a:endParaRPr lang="en-GB" dirty="0"/>
          </a:p>
        </p:txBody>
      </p:sp>
      <p:pic>
        <p:nvPicPr>
          <p:cNvPr id="15" name="Picture 19">
            <a:hlinkClick r:id="" action="ppaction://hlinkshowjump?jump=nextslide"/>
            <a:extLst>
              <a:ext uri="{FF2B5EF4-FFF2-40B4-BE49-F238E27FC236}">
                <a16:creationId xmlns:a16="http://schemas.microsoft.com/office/drawing/2014/main" id="{4ABFC4D2-1DDF-4A11-ADC2-96EC6EE76FE8}"/>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2" name="Picture 11">
            <a:extLst>
              <a:ext uri="{FF2B5EF4-FFF2-40B4-BE49-F238E27FC236}">
                <a16:creationId xmlns:a16="http://schemas.microsoft.com/office/drawing/2014/main" id="{6F5DE5C5-2817-4C17-91E2-2BB7A9779EB6}"/>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623262" y="86520"/>
            <a:ext cx="442911" cy="51673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par>
                          <p:cTn id="11" fill="hold" nodeType="afterGroup">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13"/>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7412"/>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animBg="1"/>
      <p:bldP spid="5" grpId="0" animBg="1"/>
      <p:bldP spid="6" grpId="0"/>
      <p:bldP spid="8" grpId="0"/>
      <p:bldP spid="9" grpId="0"/>
      <p:bldP spid="10" grpId="0"/>
      <p:bldP spid="13" grpId="0"/>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0066"/>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0066"/>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6_Default Design">
  <a:themeElements>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HD:Users:victoriablackburn:Desktop:master.ppt</Template>
  <TotalTime>14598</TotalTime>
  <Words>1668</Words>
  <Application>Microsoft Office PowerPoint</Application>
  <PresentationFormat>On-screen Show (4:3)</PresentationFormat>
  <Paragraphs>158</Paragraphs>
  <Slides>15</Slides>
  <Notes>15</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15</vt:i4>
      </vt:variant>
    </vt:vector>
  </HeadingPairs>
  <TitlesOfParts>
    <vt:vector size="20" baseType="lpstr">
      <vt:lpstr>Wingdings</vt:lpstr>
      <vt:lpstr>Arial</vt:lpstr>
      <vt:lpstr>Wingdings 2</vt:lpstr>
      <vt:lpstr>1_Default Design</vt:lpstr>
      <vt:lpstr>6_Default Design</vt:lpstr>
      <vt:lpstr>Motors</vt:lpstr>
      <vt:lpstr>Information</vt:lpstr>
      <vt:lpstr>The motor effect</vt:lpstr>
      <vt:lpstr>Wire in a magnetic field</vt:lpstr>
      <vt:lpstr>Changing the direction of the force</vt:lpstr>
      <vt:lpstr>Fleming’s left-hand rule</vt:lpstr>
      <vt:lpstr>Increasing the size of the force</vt:lpstr>
      <vt:lpstr>The magnitude of the motor force</vt:lpstr>
      <vt:lpstr>Calculating the force</vt:lpstr>
      <vt:lpstr>Calculating the magnetic flux density</vt:lpstr>
      <vt:lpstr>Calculating the force on a wire</vt:lpstr>
      <vt:lpstr>What is a motor?</vt:lpstr>
      <vt:lpstr>Coil in a magnetic field</vt:lpstr>
      <vt:lpstr>DC electric motor simulation</vt:lpstr>
      <vt:lpstr>Producing continuous rotation</vt:lpstr>
    </vt:vector>
  </TitlesOfParts>
  <Company>Boardworks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Motors</dc:title>
  <dc:subject>Boardworks High School Physical Science</dc:subject>
  <dc:creator>Boardworks</dc:creator>
  <cp:lastModifiedBy>Tim Crilly</cp:lastModifiedBy>
  <cp:revision>562</cp:revision>
  <dcterms:created xsi:type="dcterms:W3CDTF">2003-10-06T13:07:42Z</dcterms:created>
  <dcterms:modified xsi:type="dcterms:W3CDTF">2019-01-31T15:30:51Z</dcterms:modified>
</cp:coreProperties>
</file>