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4.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activeX/activeX5.xml" ContentType="application/vnd.ms-office.activeX+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862" r:id="rId1"/>
    <p:sldMasterId id="2147485877" r:id="rId2"/>
  </p:sldMasterIdLst>
  <p:notesMasterIdLst>
    <p:notesMasterId r:id="rId16"/>
  </p:notesMasterIdLst>
  <p:handoutMasterIdLst>
    <p:handoutMasterId r:id="rId17"/>
  </p:handoutMasterIdLst>
  <p:sldIdLst>
    <p:sldId id="430" r:id="rId3"/>
    <p:sldId id="527" r:id="rId4"/>
    <p:sldId id="485" r:id="rId5"/>
    <p:sldId id="486" r:id="rId6"/>
    <p:sldId id="487" r:id="rId7"/>
    <p:sldId id="488" r:id="rId8"/>
    <p:sldId id="489" r:id="rId9"/>
    <p:sldId id="492" r:id="rId10"/>
    <p:sldId id="493" r:id="rId11"/>
    <p:sldId id="494" r:id="rId12"/>
    <p:sldId id="495" r:id="rId13"/>
    <p:sldId id="496" r:id="rId14"/>
    <p:sldId id="497" r:id="rId15"/>
  </p:sldIdLst>
  <p:sldSz cx="9144000" cy="6858000" type="screen4x3"/>
  <p:notesSz cx="6858000" cy="9296400"/>
  <p:embeddedFontLst>
    <p:embeddedFont>
      <p:font typeface="Wingdings 2" panose="05020102010507070707" pitchFamily="18" charset="2"/>
      <p:regular r:id="rId18"/>
    </p:embeddedFont>
  </p:embeddedFontLst>
  <p:custDataLst>
    <p:tags r:id="rId19"/>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07" userDrawn="1">
          <p15:clr>
            <a:srgbClr val="A4A3A4"/>
          </p15:clr>
        </p15:guide>
        <p15:guide id="4" pos="22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AF0"/>
    <a:srgbClr val="286DA6"/>
    <a:srgbClr val="CC0099"/>
    <a:srgbClr val="33CC33"/>
    <a:srgbClr val="009900"/>
    <a:srgbClr val="010066"/>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76"/>
        <p:guide pos="5307"/>
        <p:guide pos="223"/>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352A2F9A-F0DD-4903-BC4A-A6D8FF55ACB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1F9575A-350E-4255-8A29-DBACD448DD21}" type="slidenum">
              <a:rPr lang="en-GB" altLang="en-US"/>
              <a:pPr/>
              <a:t>‹#›</a:t>
            </a:fld>
            <a:endParaRPr lang="en-GB" altLang="en-US"/>
          </a:p>
        </p:txBody>
      </p:sp>
      <p:sp>
        <p:nvSpPr>
          <p:cNvPr id="6" name="Rectangle 7">
            <a:extLst>
              <a:ext uri="{FF2B5EF4-FFF2-40B4-BE49-F238E27FC236}">
                <a16:creationId xmlns:a16="http://schemas.microsoft.com/office/drawing/2014/main" id="{A077AE33-6B16-4106-9882-3BBA1472D7CE}"/>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4AC67112-0529-4C8A-94E8-00690C0035B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2564733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3" name="Rectangle 4">
            <a:extLst>
              <a:ext uri="{FF2B5EF4-FFF2-40B4-BE49-F238E27FC236}">
                <a16:creationId xmlns:a16="http://schemas.microsoft.com/office/drawing/2014/main" id="{E854ECF6-28F6-4A46-B415-5ABF3273ABA7}"/>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3103C3E-48D3-4FED-9937-F86777F561DF}"/>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D82761BC-1244-4394-B29B-9357B491565A}"/>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CBF98D6C-8FA1-4342-805F-E7294F7732D2}" type="slidenum">
              <a:rPr lang="en-US" altLang="en-US"/>
              <a:pPr/>
              <a:t>‹#›</a:t>
            </a:fld>
            <a:endParaRPr lang="en-US" altLang="en-US"/>
          </a:p>
        </p:txBody>
      </p:sp>
      <p:sp>
        <p:nvSpPr>
          <p:cNvPr id="8" name="Rectangle 7">
            <a:extLst>
              <a:ext uri="{FF2B5EF4-FFF2-40B4-BE49-F238E27FC236}">
                <a16:creationId xmlns:a16="http://schemas.microsoft.com/office/drawing/2014/main" id="{1241A9ED-63F0-4130-A1F2-99136AC5A56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DE13F5F1-7468-4287-945F-0EF2B2A46253}"/>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04583371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D0F3243-66E2-4BE4-BB40-E8F945D3EC94}"/>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555766CD-BE7B-4958-A334-6BF351B26D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294CB66-ACAA-4997-90CB-A7DC82EA495E}"/>
              </a:ext>
            </a:extLst>
          </p:cNvPr>
          <p:cNvSpPr>
            <a:spLocks noGrp="1"/>
          </p:cNvSpPr>
          <p:nvPr>
            <p:ph type="sldNum" sz="quarter" idx="10"/>
          </p:nvPr>
        </p:nvSpPr>
        <p:spPr/>
        <p:txBody>
          <a:bodyPr/>
          <a:lstStyle/>
          <a:p>
            <a:fld id="{CBF98D6C-8FA1-4342-805F-E7294F7732D2}"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47EEA91-A347-4E17-B89B-5A16F8764A28}"/>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7519C121-5754-4993-B666-11133C7EDD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five-stage animation shows how the principle of conservation of momentum can be used to calculate the velocity of an object.</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4C341F3D-B130-4E40-85EB-65A663968604}"/>
              </a:ext>
            </a:extLst>
          </p:cNvPr>
          <p:cNvSpPr>
            <a:spLocks noGrp="1"/>
          </p:cNvSpPr>
          <p:nvPr>
            <p:ph type="sldNum" sz="quarter" idx="10"/>
          </p:nvPr>
        </p:nvSpPr>
        <p:spPr/>
        <p:txBody>
          <a:bodyPr/>
          <a:lstStyle/>
          <a:p>
            <a:fld id="{CBF98D6C-8FA1-4342-805F-E7294F7732D2}"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E3C3383-E3B8-410B-9B1A-A1569C2C8CC6}"/>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A14F7515-7673-4DC8-A441-9FE7D8BAC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80873188-7A55-4886-A4C4-876A1037975B}"/>
              </a:ext>
            </a:extLst>
          </p:cNvPr>
          <p:cNvSpPr>
            <a:spLocks noGrp="1"/>
          </p:cNvSpPr>
          <p:nvPr>
            <p:ph type="sldNum" sz="quarter" idx="10"/>
          </p:nvPr>
        </p:nvSpPr>
        <p:spPr/>
        <p:txBody>
          <a:bodyPr/>
          <a:lstStyle/>
          <a:p>
            <a:fld id="{CBF98D6C-8FA1-4342-805F-E7294F7732D2}"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FC23C8F-65A3-4E08-8FAD-5515A52B07D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82DB38BA-E898-43E6-AB74-66FA34E1C2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20000"/>
              </a:lnSpc>
            </a:pPr>
            <a:r>
              <a:rPr lang="en-GB" altLang="en-US" b="1" dirty="0">
                <a:latin typeface="Arial" panose="020B0604020202020204" pitchFamily="34" charset="0"/>
              </a:rPr>
              <a:t>Teacher notes</a:t>
            </a:r>
          </a:p>
          <a:p>
            <a:pPr>
              <a:lnSpc>
                <a:spcPct val="120000"/>
              </a:lnSpc>
            </a:pPr>
            <a:r>
              <a:rPr lang="en-GB" altLang="en-US" dirty="0">
                <a:latin typeface="Arial" panose="020B0604020202020204" pitchFamily="34" charset="0"/>
              </a:rPr>
              <a:t>This virtual experiment enables students to explore how mass and velocity affect the momentum of an object, and how momentum is conserved in a collision.</a:t>
            </a:r>
          </a:p>
          <a:p>
            <a:pPr>
              <a:lnSpc>
                <a:spcPct val="120000"/>
              </a:lnSpc>
            </a:pPr>
            <a:r>
              <a:rPr lang="en-GB" altLang="en-US" dirty="0">
                <a:latin typeface="Arial" panose="020B0604020202020204" pitchFamily="34" charset="0"/>
              </a:rPr>
              <a:t>Select a mass and velocity for each trolley, then click the momentum box to reveal the momentum of each trolley, or ask students to calculate the value first. Once the trolleys have collided, students could be encouraged to calculate the total momentum and velocity of the combined trolleys, before revealing the final values and the working for the calculations.</a:t>
            </a:r>
          </a:p>
          <a:p>
            <a:pPr>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63D81D20-E08B-446D-B588-048B1A01FF59}"/>
              </a:ext>
            </a:extLst>
          </p:cNvPr>
          <p:cNvSpPr>
            <a:spLocks noGrp="1"/>
          </p:cNvSpPr>
          <p:nvPr>
            <p:ph type="sldNum" sz="quarter" idx="10"/>
          </p:nvPr>
        </p:nvSpPr>
        <p:spPr/>
        <p:txBody>
          <a:bodyPr/>
          <a:lstStyle/>
          <a:p>
            <a:fld id="{CBF98D6C-8FA1-4342-805F-E7294F7732D2}"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0C18680-1729-4116-BDC1-B8D1E04479D8}"/>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B691D405-984B-4E83-B39D-A619BA661A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five-stage animation shows momentum during an explosion.</a:t>
            </a:r>
          </a:p>
        </p:txBody>
      </p:sp>
      <p:sp>
        <p:nvSpPr>
          <p:cNvPr id="2" name="Slide Number Placeholder 1">
            <a:extLst>
              <a:ext uri="{FF2B5EF4-FFF2-40B4-BE49-F238E27FC236}">
                <a16:creationId xmlns:a16="http://schemas.microsoft.com/office/drawing/2014/main" id="{ABFF0071-0F1B-4B34-9AE3-404C6B653A61}"/>
              </a:ext>
            </a:extLst>
          </p:cNvPr>
          <p:cNvSpPr>
            <a:spLocks noGrp="1"/>
          </p:cNvSpPr>
          <p:nvPr>
            <p:ph type="sldNum" sz="quarter" idx="10"/>
          </p:nvPr>
        </p:nvSpPr>
        <p:spPr/>
        <p:txBody>
          <a:bodyPr/>
          <a:lstStyle/>
          <a:p>
            <a:fld id="{CBF98D6C-8FA1-4342-805F-E7294F7732D2}" type="slidenum">
              <a:rPr lang="en-US" altLang="en-US" smtClean="0"/>
              <a:pPr/>
              <a:t>13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F115FDC2-0A73-4208-BA73-3BF71D4652C6}"/>
              </a:ext>
            </a:extLst>
          </p:cNvPr>
          <p:cNvSpPr>
            <a:spLocks noGrp="1"/>
          </p:cNvSpPr>
          <p:nvPr>
            <p:ph type="sldNum" sz="quarter" idx="10"/>
          </p:nvPr>
        </p:nvSpPr>
        <p:spPr/>
        <p:txBody>
          <a:bodyPr/>
          <a:lstStyle/>
          <a:p>
            <a:fld id="{CBF98D6C-8FA1-4342-805F-E7294F7732D2}" type="slidenum">
              <a:rPr lang="en-US" altLang="en-US" smtClean="0"/>
              <a:pPr/>
              <a:t>2</a:t>
            </a:fld>
            <a:endParaRPr lang="en-US" altLang="en-US"/>
          </a:p>
        </p:txBody>
      </p:sp>
    </p:spTree>
    <p:extLst>
      <p:ext uri="{BB962C8B-B14F-4D97-AF65-F5344CB8AC3E}">
        <p14:creationId xmlns:p14="http://schemas.microsoft.com/office/powerpoint/2010/main" val="246984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C488805-1D52-4E9F-9589-7F111805F911}"/>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0CBD9A66-2895-42EB-A6B5-642F081F5A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D55256E-8F92-4E53-B03F-1CB2191FD4EA}"/>
              </a:ext>
            </a:extLst>
          </p:cNvPr>
          <p:cNvSpPr>
            <a:spLocks noGrp="1"/>
          </p:cNvSpPr>
          <p:nvPr>
            <p:ph type="sldNum" sz="quarter" idx="10"/>
          </p:nvPr>
        </p:nvSpPr>
        <p:spPr/>
        <p:txBody>
          <a:bodyPr/>
          <a:lstStyle/>
          <a:p>
            <a:fld id="{CBF98D6C-8FA1-4342-805F-E7294F7732D2}"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48A3861-1C6A-4BE7-A4D4-DC53B0184A9E}"/>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F0CE50AB-C501-4651-9A7F-5D9EF05BE4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may be worth pointing out to students that the force needed to lift an object is the same as the weight of the object. For example, the force needed to lift a 100 N box is 100 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p>
        </p:txBody>
      </p:sp>
      <p:sp>
        <p:nvSpPr>
          <p:cNvPr id="2" name="Slide Number Placeholder 1">
            <a:extLst>
              <a:ext uri="{FF2B5EF4-FFF2-40B4-BE49-F238E27FC236}">
                <a16:creationId xmlns:a16="http://schemas.microsoft.com/office/drawing/2014/main" id="{0D9F7BAA-32DA-4425-9052-00A9F8CD1D11}"/>
              </a:ext>
            </a:extLst>
          </p:cNvPr>
          <p:cNvSpPr>
            <a:spLocks noGrp="1"/>
          </p:cNvSpPr>
          <p:nvPr>
            <p:ph type="sldNum" sz="quarter" idx="10"/>
          </p:nvPr>
        </p:nvSpPr>
        <p:spPr/>
        <p:txBody>
          <a:bodyPr/>
          <a:lstStyle/>
          <a:p>
            <a:fld id="{CBF98D6C-8FA1-4342-805F-E7294F7732D2}"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7CB7AC7-21D0-479E-A1E3-99EE7FE43C7F}"/>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2947578E-D67B-4215-A7C7-B685FBF87F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a:t>
            </a:r>
            <a:r>
              <a:rPr lang="en-GB" altLang="en-US" dirty="0">
                <a:latin typeface="Arial" panose="020B0604020202020204" pitchFamily="34" charset="0"/>
              </a:rPr>
              <a:t> photos.com 2018 </a:t>
            </a:r>
          </a:p>
        </p:txBody>
      </p:sp>
      <p:sp>
        <p:nvSpPr>
          <p:cNvPr id="2" name="Slide Number Placeholder 1">
            <a:extLst>
              <a:ext uri="{FF2B5EF4-FFF2-40B4-BE49-F238E27FC236}">
                <a16:creationId xmlns:a16="http://schemas.microsoft.com/office/drawing/2014/main" id="{FE9AAB7F-C255-4375-A663-7C6051B13497}"/>
              </a:ext>
            </a:extLst>
          </p:cNvPr>
          <p:cNvSpPr>
            <a:spLocks noGrp="1"/>
          </p:cNvSpPr>
          <p:nvPr>
            <p:ph type="sldNum" sz="quarter" idx="10"/>
          </p:nvPr>
        </p:nvSpPr>
        <p:spPr/>
        <p:txBody>
          <a:bodyPr/>
          <a:lstStyle/>
          <a:p>
            <a:fld id="{CBF98D6C-8FA1-4342-805F-E7294F7732D2}"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12E2EB7-E12D-4D39-B9AF-D4D2BBFD6990}"/>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2C656976-36AD-497E-A213-B04C82382F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GB" altLang="en-US" dirty="0">
                <a:latin typeface="Arial" panose="020B0604020202020204" pitchFamily="34" charset="0"/>
              </a:rPr>
              <a:t>Robert Linder, 2018</a:t>
            </a:r>
          </a:p>
        </p:txBody>
      </p:sp>
      <p:sp>
        <p:nvSpPr>
          <p:cNvPr id="2" name="Slide Number Placeholder 1">
            <a:extLst>
              <a:ext uri="{FF2B5EF4-FFF2-40B4-BE49-F238E27FC236}">
                <a16:creationId xmlns:a16="http://schemas.microsoft.com/office/drawing/2014/main" id="{3045E8FA-8A31-4122-A86C-13C2156AA996}"/>
              </a:ext>
            </a:extLst>
          </p:cNvPr>
          <p:cNvSpPr>
            <a:spLocks noGrp="1"/>
          </p:cNvSpPr>
          <p:nvPr>
            <p:ph type="sldNum" sz="quarter" idx="10"/>
          </p:nvPr>
        </p:nvSpPr>
        <p:spPr/>
        <p:txBody>
          <a:bodyPr/>
          <a:lstStyle/>
          <a:p>
            <a:fld id="{CBF98D6C-8FA1-4342-805F-E7294F7732D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898A8D2-34D1-46ED-9E7A-E2062B0F136E}"/>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9441FF98-CAEC-43A4-8332-E21A0D462E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Momentum</a:t>
            </a:r>
            <a:r>
              <a:rPr lang="en-GB" altLang="en-US" dirty="0">
                <a:latin typeface="Arial" panose="020B0604020202020204" pitchFamily="34" charset="0"/>
              </a:rPr>
              <a:t>.</a:t>
            </a:r>
          </a:p>
          <a:p>
            <a:pPr marL="0" marR="0" lvl="0" indent="0" algn="l" defTabSz="914400" rtl="0" eaLnBrk="0" fontAlgn="base" latinLnBrk="0" hangingPunct="0">
              <a:lnSpc>
                <a:spcPct val="100000"/>
              </a:lnSpc>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4E7700BB-2DE8-4E18-A4A6-313220793916}"/>
              </a:ext>
            </a:extLst>
          </p:cNvPr>
          <p:cNvSpPr>
            <a:spLocks noGrp="1"/>
          </p:cNvSpPr>
          <p:nvPr>
            <p:ph type="sldNum" sz="quarter" idx="10"/>
          </p:nvPr>
        </p:nvSpPr>
        <p:spPr/>
        <p:txBody>
          <a:bodyPr/>
          <a:lstStyle/>
          <a:p>
            <a:fld id="{CBF98D6C-8FA1-4342-805F-E7294F7732D2}"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23C6A3A-C79A-4DBF-9C59-7ACF8427B2B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7FE1108B-DC60-4EB2-9EB1-8FBDBB24E0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simulation of a Newton’s cradle can be used to get students thinking about what happens to momentum in collisions, and to introduce the principle of conservation of momentum.</a:t>
            </a:r>
          </a:p>
          <a:p>
            <a:endParaRPr lang="en-GB" altLang="en-US" dirty="0">
              <a:latin typeface="Arial" panose="020B0604020202020204" pitchFamily="34" charset="0"/>
            </a:endParaRPr>
          </a:p>
          <a:p>
            <a:r>
              <a:rPr lang="en-GB" sz="1200" kern="1200" dirty="0">
                <a:solidFill>
                  <a:schemeClr val="tx1"/>
                </a:solidFill>
                <a:effectLst/>
                <a:latin typeface="Arial" charset="0"/>
                <a:ea typeface="+mn-ea"/>
                <a:cs typeface="+mn-cs"/>
              </a:rPr>
              <a:t>This slide covers the Science and Engineering Practices:</a:t>
            </a:r>
            <a:endParaRPr lang="en-GB" altLang="en-US" dirty="0">
              <a:latin typeface="Arial" panose="020B0604020202020204" pitchFamily="34" charset="0"/>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E41798DE-91B6-4B55-8C8D-7A5E117448A7}"/>
              </a:ext>
            </a:extLst>
          </p:cNvPr>
          <p:cNvSpPr>
            <a:spLocks noGrp="1"/>
          </p:cNvSpPr>
          <p:nvPr>
            <p:ph type="sldNum" sz="quarter" idx="10"/>
          </p:nvPr>
        </p:nvSpPr>
        <p:spPr/>
        <p:txBody>
          <a:bodyPr/>
          <a:lstStyle/>
          <a:p>
            <a:fld id="{CBF98D6C-8FA1-4342-805F-E7294F7732D2}"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F0DF1A7-F605-4384-BC26-C9C48A0AFBCE}"/>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3177F2D1-FB9C-42E0-8DF6-59545F8400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could be worth refreshing the students’ understanding of Newton’s third law of motion at this point.</a:t>
            </a:r>
          </a:p>
          <a:p>
            <a:r>
              <a:rPr lang="en-GB" altLang="en-US" dirty="0">
                <a:latin typeface="Arial" panose="020B0604020202020204" pitchFamily="34" charset="0"/>
              </a:rPr>
              <a:t>Momentum is only conserved in a closed system, i.e. a system that is not affected by external forces.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Momentum</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EA0DF360-53A9-4F05-AA2C-E4CEBE23B4A8}"/>
              </a:ext>
            </a:extLst>
          </p:cNvPr>
          <p:cNvSpPr>
            <a:spLocks noGrp="1"/>
          </p:cNvSpPr>
          <p:nvPr>
            <p:ph type="sldNum" sz="quarter" idx="10"/>
          </p:nvPr>
        </p:nvSpPr>
        <p:spPr/>
        <p:txBody>
          <a:bodyPr/>
          <a:lstStyle/>
          <a:p>
            <a:fld id="{CBF98D6C-8FA1-4342-805F-E7294F7732D2}"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26063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1387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30128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35146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82736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984501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489411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93036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541567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0109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2407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2968121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544800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54944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5014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330970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55373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63787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8374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6889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81365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9340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2619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69263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4060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58469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1391933912"/>
      </p:ext>
    </p:extLst>
  </p:cSld>
  <p:clrMap bg1="lt1" tx1="dk1" bg2="lt2" tx2="dk2" accent1="accent1" accent2="accent2" accent3="accent3" accent4="accent4" accent5="accent5" accent6="accent6" hlink="hlink" folHlink="folHlink"/>
  <p:sldLayoutIdLst>
    <p:sldLayoutId id="2147485863" r:id="rId1"/>
    <p:sldLayoutId id="2147485864" r:id="rId2"/>
    <p:sldLayoutId id="2147485865" r:id="rId3"/>
    <p:sldLayoutId id="2147485866" r:id="rId4"/>
    <p:sldLayoutId id="2147485867" r:id="rId5"/>
    <p:sldLayoutId id="2147485868" r:id="rId6"/>
    <p:sldLayoutId id="2147485869" r:id="rId7"/>
    <p:sldLayoutId id="2147485870" r:id="rId8"/>
    <p:sldLayoutId id="2147485871" r:id="rId9"/>
    <p:sldLayoutId id="2147485872" r:id="rId10"/>
    <p:sldLayoutId id="2147485873" r:id="rId11"/>
    <p:sldLayoutId id="2147485874" r:id="rId12"/>
    <p:sldLayoutId id="2147485875" r:id="rId13"/>
    <p:sldLayoutId id="214748587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4"/>
    </p:custDataLst>
    <p:extLst>
      <p:ext uri="{BB962C8B-B14F-4D97-AF65-F5344CB8AC3E}">
        <p14:creationId xmlns:p14="http://schemas.microsoft.com/office/powerpoint/2010/main" val="1902775686"/>
      </p:ext>
    </p:extLst>
  </p:cSld>
  <p:clrMap bg1="lt1" tx1="dk1" bg2="lt2" tx2="dk2" accent1="accent1" accent2="accent2" accent3="accent3" accent4="accent4" accent5="accent5" accent6="accent6" hlink="hlink" folHlink="folHlink"/>
  <p:sldLayoutIdLst>
    <p:sldLayoutId id="2147485878" r:id="rId1"/>
    <p:sldLayoutId id="2147485879" r:id="rId2"/>
    <p:sldLayoutId id="2147485880" r:id="rId3"/>
    <p:sldLayoutId id="2147485881" r:id="rId4"/>
    <p:sldLayoutId id="2147485882" r:id="rId5"/>
    <p:sldLayoutId id="2147485883" r:id="rId6"/>
    <p:sldLayoutId id="2147485884" r:id="rId7"/>
    <p:sldLayoutId id="2147485885" r:id="rId8"/>
    <p:sldLayoutId id="2147485886" r:id="rId9"/>
    <p:sldLayoutId id="2147485887" r:id="rId10"/>
    <p:sldLayoutId id="2147485888" r:id="rId11"/>
    <p:sldLayoutId id="214748588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3.xml"/><Relationship Id="rId7" Type="http://schemas.openxmlformats.org/officeDocument/2006/relationships/image" Target="../media/image15.png"/><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4.wmf"/><Relationship Id="rId5" Type="http://schemas.openxmlformats.org/officeDocument/2006/relationships/notesSlide" Target="../notesSlides/notesSlide10.xml"/><Relationship Id="rId10" Type="http://schemas.openxmlformats.org/officeDocument/2006/relationships/image" Target="../media/image17.jp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15.png"/><Relationship Id="rId12" Type="http://schemas.openxmlformats.org/officeDocument/2006/relationships/image" Target="../media/image14.wmf"/><Relationship Id="rId2" Type="http://schemas.openxmlformats.org/officeDocument/2006/relationships/tags" Target="../tags/tag42.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7.jpg"/><Relationship Id="rId5" Type="http://schemas.openxmlformats.org/officeDocument/2006/relationships/notesSlide" Target="../notesSlides/notesSlide12.xml"/><Relationship Id="rId10" Type="http://schemas.openxmlformats.org/officeDocument/2006/relationships/image" Target="../media/image11.png"/><Relationship Id="rId4" Type="http://schemas.openxmlformats.org/officeDocument/2006/relationships/slideLayout" Target="../slideLayouts/slideLayout7.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5.xml"/><Relationship Id="rId7" Type="http://schemas.openxmlformats.org/officeDocument/2006/relationships/image" Target="../media/image10.png"/><Relationship Id="rId2" Type="http://schemas.openxmlformats.org/officeDocument/2006/relationships/tags" Target="../tags/tag43.xml"/><Relationship Id="rId1" Type="http://schemas.openxmlformats.org/officeDocument/2006/relationships/vmlDrawing" Target="../drawings/vmlDrawing5.vml"/><Relationship Id="rId6" Type="http://schemas.openxmlformats.org/officeDocument/2006/relationships/image" Target="../media/image15.png"/><Relationship Id="rId5" Type="http://schemas.openxmlformats.org/officeDocument/2006/relationships/notesSlide" Target="../notesSlides/notesSlide13.xml"/><Relationship Id="rId4" Type="http://schemas.openxmlformats.org/officeDocument/2006/relationships/slideLayout" Target="../slideLayouts/slideLayout20.xml"/><Relationship Id="rId9"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6.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ontrol" Target="../activeX/activeX1.xml"/><Relationship Id="rId7" Type="http://schemas.openxmlformats.org/officeDocument/2006/relationships/image" Target="../media/image15.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4.wmf"/><Relationship Id="rId5" Type="http://schemas.openxmlformats.org/officeDocument/2006/relationships/notesSlide" Target="../notesSlides/notesSlide7.xml"/><Relationship Id="rId10" Type="http://schemas.openxmlformats.org/officeDocument/2006/relationships/image" Target="../media/image17.jp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15.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4.wmf"/><Relationship Id="rId5" Type="http://schemas.openxmlformats.org/officeDocument/2006/relationships/notesSlide" Target="../notesSlides/notesSlide8.xml"/><Relationship Id="rId10" Type="http://schemas.openxmlformats.org/officeDocument/2006/relationships/image" Target="../media/image17.jp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D775ADC2-8134-4072-A38E-9CB8B6B8FAB1}"/>
              </a:ext>
            </a:extLst>
          </p:cNvPr>
          <p:cNvSpPr>
            <a:spLocks noGrp="1"/>
          </p:cNvSpPr>
          <p:nvPr>
            <p:ph type="title"/>
          </p:nvPr>
        </p:nvSpPr>
        <p:spPr>
          <a:xfrm>
            <a:off x="3228622" y="1187864"/>
            <a:ext cx="4967111" cy="3124491"/>
          </a:xfrm>
        </p:spPr>
        <p:txBody>
          <a:bodyPr/>
          <a:lstStyle/>
          <a:p>
            <a:r>
              <a:rPr lang="en-GB" altLang="en-US" dirty="0"/>
              <a:t>Momentum</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04DE6EE6-7FA5-42A6-9FAC-5714E99EB12E}"/>
              </a:ext>
            </a:extLst>
          </p:cNvPr>
          <p:cNvSpPr>
            <a:spLocks noGrp="1" noChangeArrowheads="1"/>
          </p:cNvSpPr>
          <p:nvPr>
            <p:ph type="title"/>
          </p:nvPr>
        </p:nvSpPr>
        <p:spPr/>
        <p:txBody>
          <a:bodyPr/>
          <a:lstStyle/>
          <a:p>
            <a:r>
              <a:rPr lang="en-GB" altLang="en-US" dirty="0"/>
              <a:t>Using conservation of momentum</a:t>
            </a:r>
          </a:p>
        </p:txBody>
      </p:sp>
      <p:pic>
        <p:nvPicPr>
          <p:cNvPr id="8" name="Picture 7">
            <a:extLst>
              <a:ext uri="{FF2B5EF4-FFF2-40B4-BE49-F238E27FC236}">
                <a16:creationId xmlns:a16="http://schemas.microsoft.com/office/drawing/2014/main" id="{D59BE7A2-FB66-4B1A-8C9C-50B0E70B9FB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155D055D-2367-4645-BC5E-85A2470100B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131714E8-0FDE-441A-A236-9F8514A2AA6E}"/>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9F60AB0F-FF72-4C3C-92B1-A4D34B9CF26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5575" y="70247"/>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8E49723-E52B-426A-B4CA-46192130B2DF}"/>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13" name="Picture 17" descr="trolleys2">
            <a:extLst>
              <a:ext uri="{FF2B5EF4-FFF2-40B4-BE49-F238E27FC236}">
                <a16:creationId xmlns:a16="http://schemas.microsoft.com/office/drawing/2014/main" id="{0BC192EF-63A9-479C-8BCB-F1A58AE3B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6006"/>
          <a:stretch>
            <a:fillRect/>
          </a:stretch>
        </p:blipFill>
        <p:spPr bwMode="auto">
          <a:xfrm>
            <a:off x="2622550" y="1725613"/>
            <a:ext cx="36830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57BFB5E5-772C-42C3-B945-EA11E3088913}"/>
              </a:ext>
            </a:extLst>
          </p:cNvPr>
          <p:cNvSpPr>
            <a:spLocks noGrp="1" noChangeArrowheads="1"/>
          </p:cNvSpPr>
          <p:nvPr>
            <p:ph type="title"/>
          </p:nvPr>
        </p:nvSpPr>
        <p:spPr/>
        <p:txBody>
          <a:bodyPr/>
          <a:lstStyle/>
          <a:p>
            <a:r>
              <a:rPr lang="en-GB" altLang="en-US"/>
              <a:t>Conservation of momentum example</a:t>
            </a:r>
          </a:p>
        </p:txBody>
      </p:sp>
      <p:sp>
        <p:nvSpPr>
          <p:cNvPr id="28676" name="Text Box 3">
            <a:extLst>
              <a:ext uri="{FF2B5EF4-FFF2-40B4-BE49-F238E27FC236}">
                <a16:creationId xmlns:a16="http://schemas.microsoft.com/office/drawing/2014/main" id="{335E2B71-2C08-4E72-8EA4-7C85134F5E5A}"/>
              </a:ext>
            </a:extLst>
          </p:cNvPr>
          <p:cNvSpPr txBox="1">
            <a:spLocks noChangeArrowheads="1"/>
          </p:cNvSpPr>
          <p:nvPr/>
        </p:nvSpPr>
        <p:spPr bwMode="auto">
          <a:xfrm>
            <a:off x="342900" y="784225"/>
            <a:ext cx="8470900" cy="822325"/>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Two trolleys collide and stick together. From the data below, calculate the velocity of the trolleys after the collision.</a:t>
            </a:r>
          </a:p>
        </p:txBody>
      </p:sp>
      <p:sp>
        <p:nvSpPr>
          <p:cNvPr id="208901" name="Text Box 5">
            <a:extLst>
              <a:ext uri="{FF2B5EF4-FFF2-40B4-BE49-F238E27FC236}">
                <a16:creationId xmlns:a16="http://schemas.microsoft.com/office/drawing/2014/main" id="{81F90061-FEDD-4F9C-B9D3-581B52C7932C}"/>
              </a:ext>
            </a:extLst>
          </p:cNvPr>
          <p:cNvSpPr txBox="1">
            <a:spLocks noChangeArrowheads="1"/>
          </p:cNvSpPr>
          <p:nvPr/>
        </p:nvSpPr>
        <p:spPr bwMode="auto">
          <a:xfrm>
            <a:off x="1758950" y="2695575"/>
            <a:ext cx="146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3369CC"/>
                </a:solidFill>
              </a:rPr>
              <a:t>trolley A</a:t>
            </a:r>
          </a:p>
        </p:txBody>
      </p:sp>
      <p:sp>
        <p:nvSpPr>
          <p:cNvPr id="208902" name="Text Box 6">
            <a:extLst>
              <a:ext uri="{FF2B5EF4-FFF2-40B4-BE49-F238E27FC236}">
                <a16:creationId xmlns:a16="http://schemas.microsoft.com/office/drawing/2014/main" id="{CAA51FAF-8C7F-48BA-8522-6E6C51327550}"/>
              </a:ext>
            </a:extLst>
          </p:cNvPr>
          <p:cNvSpPr txBox="1">
            <a:spLocks noChangeArrowheads="1"/>
          </p:cNvSpPr>
          <p:nvPr/>
        </p:nvSpPr>
        <p:spPr bwMode="auto">
          <a:xfrm>
            <a:off x="5568950" y="2708275"/>
            <a:ext cx="148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339933"/>
                </a:solidFill>
              </a:rPr>
              <a:t>trolley B</a:t>
            </a:r>
          </a:p>
        </p:txBody>
      </p:sp>
      <p:sp>
        <p:nvSpPr>
          <p:cNvPr id="208903" name="Text Box 7">
            <a:extLst>
              <a:ext uri="{FF2B5EF4-FFF2-40B4-BE49-F238E27FC236}">
                <a16:creationId xmlns:a16="http://schemas.microsoft.com/office/drawing/2014/main" id="{F46B63CA-DCF2-40D7-AF05-FB1B7728DDCB}"/>
              </a:ext>
            </a:extLst>
          </p:cNvPr>
          <p:cNvSpPr txBox="1">
            <a:spLocks noChangeArrowheads="1"/>
          </p:cNvSpPr>
          <p:nvPr/>
        </p:nvSpPr>
        <p:spPr bwMode="auto">
          <a:xfrm>
            <a:off x="1517650" y="3086100"/>
            <a:ext cx="194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3369CC"/>
                </a:solidFill>
              </a:rPr>
              <a:t>mass = 3</a:t>
            </a:r>
            <a:r>
              <a:rPr lang="en-GB" altLang="en-US" sz="1000">
                <a:solidFill>
                  <a:srgbClr val="3369CC"/>
                </a:solidFill>
              </a:rPr>
              <a:t> </a:t>
            </a:r>
            <a:r>
              <a:rPr lang="en-GB" altLang="en-US">
                <a:solidFill>
                  <a:srgbClr val="3369CC"/>
                </a:solidFill>
              </a:rPr>
              <a:t>kg</a:t>
            </a:r>
          </a:p>
        </p:txBody>
      </p:sp>
      <p:sp>
        <p:nvSpPr>
          <p:cNvPr id="208904" name="Text Box 8">
            <a:extLst>
              <a:ext uri="{FF2B5EF4-FFF2-40B4-BE49-F238E27FC236}">
                <a16:creationId xmlns:a16="http://schemas.microsoft.com/office/drawing/2014/main" id="{FA95A7D8-8648-4A33-BBE5-20046142E95C}"/>
              </a:ext>
            </a:extLst>
          </p:cNvPr>
          <p:cNvSpPr txBox="1">
            <a:spLocks noChangeArrowheads="1"/>
          </p:cNvSpPr>
          <p:nvPr/>
        </p:nvSpPr>
        <p:spPr bwMode="auto">
          <a:xfrm>
            <a:off x="5340350" y="3098800"/>
            <a:ext cx="194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339933"/>
                </a:solidFill>
              </a:rPr>
              <a:t>mass = 5</a:t>
            </a:r>
            <a:r>
              <a:rPr lang="en-GB" altLang="en-US" sz="1000">
                <a:solidFill>
                  <a:srgbClr val="339933"/>
                </a:solidFill>
              </a:rPr>
              <a:t> </a:t>
            </a:r>
            <a:r>
              <a:rPr lang="en-GB" altLang="en-US">
                <a:solidFill>
                  <a:srgbClr val="339933"/>
                </a:solidFill>
              </a:rPr>
              <a:t>kg</a:t>
            </a:r>
          </a:p>
        </p:txBody>
      </p:sp>
      <p:sp>
        <p:nvSpPr>
          <p:cNvPr id="208905" name="Text Box 9">
            <a:extLst>
              <a:ext uri="{FF2B5EF4-FFF2-40B4-BE49-F238E27FC236}">
                <a16:creationId xmlns:a16="http://schemas.microsoft.com/office/drawing/2014/main" id="{9ED6840E-A30C-4A2A-BA06-19CECFC82BC7}"/>
              </a:ext>
            </a:extLst>
          </p:cNvPr>
          <p:cNvSpPr txBox="1">
            <a:spLocks noChangeArrowheads="1"/>
          </p:cNvSpPr>
          <p:nvPr/>
        </p:nvSpPr>
        <p:spPr bwMode="auto">
          <a:xfrm>
            <a:off x="1293813" y="3475038"/>
            <a:ext cx="224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3369CC"/>
                </a:solidFill>
              </a:rPr>
              <a:t>velocity = 8</a:t>
            </a:r>
            <a:r>
              <a:rPr lang="en-GB" altLang="en-US" sz="1000">
                <a:solidFill>
                  <a:srgbClr val="3369CC"/>
                </a:solidFill>
              </a:rPr>
              <a:t> </a:t>
            </a:r>
            <a:r>
              <a:rPr lang="en-GB" altLang="en-US">
                <a:solidFill>
                  <a:srgbClr val="3369CC"/>
                </a:solidFill>
              </a:rPr>
              <a:t>m/s</a:t>
            </a:r>
          </a:p>
        </p:txBody>
      </p:sp>
      <p:sp>
        <p:nvSpPr>
          <p:cNvPr id="208906" name="Text Box 10">
            <a:extLst>
              <a:ext uri="{FF2B5EF4-FFF2-40B4-BE49-F238E27FC236}">
                <a16:creationId xmlns:a16="http://schemas.microsoft.com/office/drawing/2014/main" id="{DCA76B1D-9CFF-49A2-ABB4-E1402DD85C9C}"/>
              </a:ext>
            </a:extLst>
          </p:cNvPr>
          <p:cNvSpPr txBox="1">
            <a:spLocks noChangeArrowheads="1"/>
          </p:cNvSpPr>
          <p:nvPr/>
        </p:nvSpPr>
        <p:spPr bwMode="auto">
          <a:xfrm>
            <a:off x="5014913" y="3487738"/>
            <a:ext cx="264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339933"/>
                </a:solidFill>
              </a:rPr>
              <a:t>velocity = –4</a:t>
            </a:r>
            <a:r>
              <a:rPr lang="en-GB" altLang="en-US" sz="1000">
                <a:solidFill>
                  <a:srgbClr val="339933"/>
                </a:solidFill>
              </a:rPr>
              <a:t> </a:t>
            </a:r>
            <a:r>
              <a:rPr lang="en-GB" altLang="en-US">
                <a:solidFill>
                  <a:srgbClr val="339933"/>
                </a:solidFill>
              </a:rPr>
              <a:t>m/s</a:t>
            </a:r>
          </a:p>
        </p:txBody>
      </p:sp>
      <p:sp>
        <p:nvSpPr>
          <p:cNvPr id="208907" name="Text Box 11">
            <a:extLst>
              <a:ext uri="{FF2B5EF4-FFF2-40B4-BE49-F238E27FC236}">
                <a16:creationId xmlns:a16="http://schemas.microsoft.com/office/drawing/2014/main" id="{8E2D91B5-69E3-4BB2-80B1-062B4C8F750F}"/>
              </a:ext>
            </a:extLst>
          </p:cNvPr>
          <p:cNvSpPr txBox="1">
            <a:spLocks noChangeArrowheads="1"/>
          </p:cNvSpPr>
          <p:nvPr/>
        </p:nvSpPr>
        <p:spPr bwMode="auto">
          <a:xfrm>
            <a:off x="715963" y="3863975"/>
            <a:ext cx="340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3369CC"/>
                </a:solidFill>
              </a:rPr>
              <a:t>momentum = 24</a:t>
            </a:r>
            <a:r>
              <a:rPr lang="en-GB" altLang="en-US" sz="1000">
                <a:solidFill>
                  <a:srgbClr val="3369CC"/>
                </a:solidFill>
              </a:rPr>
              <a:t> </a:t>
            </a:r>
            <a:r>
              <a:rPr lang="en-GB" altLang="en-US">
                <a:solidFill>
                  <a:srgbClr val="3369CC"/>
                </a:solidFill>
              </a:rPr>
              <a:t>kg</a:t>
            </a:r>
            <a:r>
              <a:rPr lang="en-GB" altLang="en-US" sz="1000">
                <a:solidFill>
                  <a:srgbClr val="3369CC"/>
                </a:solidFill>
              </a:rPr>
              <a:t> </a:t>
            </a:r>
            <a:r>
              <a:rPr lang="en-GB" altLang="en-US">
                <a:solidFill>
                  <a:srgbClr val="3369CC"/>
                </a:solidFill>
              </a:rPr>
              <a:t>m/s</a:t>
            </a:r>
            <a:endParaRPr lang="en-GB" altLang="en-US" b="1">
              <a:solidFill>
                <a:srgbClr val="010066"/>
              </a:solidFill>
            </a:endParaRPr>
          </a:p>
        </p:txBody>
      </p:sp>
      <p:sp>
        <p:nvSpPr>
          <p:cNvPr id="208908" name="Text Box 12">
            <a:extLst>
              <a:ext uri="{FF2B5EF4-FFF2-40B4-BE49-F238E27FC236}">
                <a16:creationId xmlns:a16="http://schemas.microsoft.com/office/drawing/2014/main" id="{6648C248-51D7-447B-BB4D-7A4A2F598763}"/>
              </a:ext>
            </a:extLst>
          </p:cNvPr>
          <p:cNvSpPr txBox="1">
            <a:spLocks noChangeArrowheads="1"/>
          </p:cNvSpPr>
          <p:nvPr/>
        </p:nvSpPr>
        <p:spPr bwMode="auto">
          <a:xfrm>
            <a:off x="4594225" y="3876675"/>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a:solidFill>
                  <a:srgbClr val="339933"/>
                </a:solidFill>
              </a:rPr>
              <a:t>momentum = –20</a:t>
            </a:r>
            <a:r>
              <a:rPr lang="en-GB" altLang="en-US" sz="1000">
                <a:solidFill>
                  <a:srgbClr val="339933"/>
                </a:solidFill>
              </a:rPr>
              <a:t> </a:t>
            </a:r>
            <a:r>
              <a:rPr lang="en-GB" altLang="en-US">
                <a:solidFill>
                  <a:srgbClr val="339933"/>
                </a:solidFill>
              </a:rPr>
              <a:t>kg</a:t>
            </a:r>
            <a:r>
              <a:rPr lang="en-GB" altLang="en-US" sz="1000">
                <a:solidFill>
                  <a:srgbClr val="339933"/>
                </a:solidFill>
              </a:rPr>
              <a:t> </a:t>
            </a:r>
            <a:r>
              <a:rPr lang="en-GB" altLang="en-US">
                <a:solidFill>
                  <a:srgbClr val="339933"/>
                </a:solidFill>
              </a:rPr>
              <a:t>m/s</a:t>
            </a:r>
          </a:p>
        </p:txBody>
      </p:sp>
      <p:sp>
        <p:nvSpPr>
          <p:cNvPr id="208909" name="Text Box 13">
            <a:extLst>
              <a:ext uri="{FF2B5EF4-FFF2-40B4-BE49-F238E27FC236}">
                <a16:creationId xmlns:a16="http://schemas.microsoft.com/office/drawing/2014/main" id="{7CDDDC63-1566-4319-BB54-2B8B74CE9442}"/>
              </a:ext>
            </a:extLst>
          </p:cNvPr>
          <p:cNvSpPr txBox="1">
            <a:spLocks noChangeArrowheads="1"/>
          </p:cNvSpPr>
          <p:nvPr/>
        </p:nvSpPr>
        <p:spPr bwMode="auto">
          <a:xfrm>
            <a:off x="660400" y="4413250"/>
            <a:ext cx="751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total momentum before collision = 4</a:t>
            </a:r>
            <a:r>
              <a:rPr lang="en-GB" altLang="en-US" sz="1000">
                <a:solidFill>
                  <a:srgbClr val="010066"/>
                </a:solidFill>
              </a:rPr>
              <a:t> </a:t>
            </a:r>
            <a:r>
              <a:rPr lang="en-GB" altLang="en-US">
                <a:solidFill>
                  <a:srgbClr val="010066"/>
                </a:solidFill>
              </a:rPr>
              <a:t>kg</a:t>
            </a:r>
            <a:r>
              <a:rPr lang="en-GB" altLang="en-US" sz="1000">
                <a:solidFill>
                  <a:srgbClr val="010066"/>
                </a:solidFill>
              </a:rPr>
              <a:t> </a:t>
            </a:r>
            <a:r>
              <a:rPr lang="en-GB" altLang="en-US">
                <a:solidFill>
                  <a:srgbClr val="010066"/>
                </a:solidFill>
              </a:rPr>
              <a:t>m/s (24 + –20)</a:t>
            </a:r>
          </a:p>
        </p:txBody>
      </p:sp>
      <p:sp>
        <p:nvSpPr>
          <p:cNvPr id="208910" name="Text Box 14">
            <a:extLst>
              <a:ext uri="{FF2B5EF4-FFF2-40B4-BE49-F238E27FC236}">
                <a16:creationId xmlns:a16="http://schemas.microsoft.com/office/drawing/2014/main" id="{8474FDF2-485B-48DC-A608-92F2ABD3614E}"/>
              </a:ext>
            </a:extLst>
          </p:cNvPr>
          <p:cNvSpPr txBox="1">
            <a:spLocks noChangeArrowheads="1"/>
          </p:cNvSpPr>
          <p:nvPr/>
        </p:nvSpPr>
        <p:spPr bwMode="auto">
          <a:xfrm>
            <a:off x="660400" y="4911725"/>
            <a:ext cx="599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mass after collision = 8</a:t>
            </a:r>
            <a:r>
              <a:rPr lang="en-GB" altLang="en-US" sz="1000">
                <a:solidFill>
                  <a:srgbClr val="010066"/>
                </a:solidFill>
              </a:rPr>
              <a:t> </a:t>
            </a:r>
            <a:r>
              <a:rPr lang="en-GB" altLang="en-US">
                <a:solidFill>
                  <a:srgbClr val="010066"/>
                </a:solidFill>
              </a:rPr>
              <a:t>kg (3 + 5)</a:t>
            </a:r>
          </a:p>
        </p:txBody>
      </p:sp>
      <p:sp>
        <p:nvSpPr>
          <p:cNvPr id="208911" name="Text Box 15">
            <a:extLst>
              <a:ext uri="{FF2B5EF4-FFF2-40B4-BE49-F238E27FC236}">
                <a16:creationId xmlns:a16="http://schemas.microsoft.com/office/drawing/2014/main" id="{239E2603-BB70-4F6A-8FF0-49540AF6457D}"/>
              </a:ext>
            </a:extLst>
          </p:cNvPr>
          <p:cNvSpPr txBox="1">
            <a:spLocks noChangeArrowheads="1"/>
          </p:cNvSpPr>
          <p:nvPr/>
        </p:nvSpPr>
        <p:spPr bwMode="auto">
          <a:xfrm>
            <a:off x="660400" y="5411788"/>
            <a:ext cx="599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momentum after collision = 4</a:t>
            </a:r>
            <a:r>
              <a:rPr lang="en-GB" altLang="en-US" sz="1000">
                <a:solidFill>
                  <a:srgbClr val="010066"/>
                </a:solidFill>
              </a:rPr>
              <a:t> </a:t>
            </a:r>
            <a:r>
              <a:rPr lang="en-GB" altLang="en-US">
                <a:solidFill>
                  <a:srgbClr val="010066"/>
                </a:solidFill>
              </a:rPr>
              <a:t>kg</a:t>
            </a:r>
            <a:r>
              <a:rPr lang="en-GB" altLang="en-US" sz="1000">
                <a:solidFill>
                  <a:srgbClr val="010066"/>
                </a:solidFill>
              </a:rPr>
              <a:t> </a:t>
            </a:r>
            <a:r>
              <a:rPr lang="en-GB" altLang="en-US">
                <a:solidFill>
                  <a:srgbClr val="010066"/>
                </a:solidFill>
              </a:rPr>
              <a:t>m/s</a:t>
            </a:r>
          </a:p>
        </p:txBody>
      </p:sp>
      <p:sp>
        <p:nvSpPr>
          <p:cNvPr id="208912" name="Text Box 16">
            <a:extLst>
              <a:ext uri="{FF2B5EF4-FFF2-40B4-BE49-F238E27FC236}">
                <a16:creationId xmlns:a16="http://schemas.microsoft.com/office/drawing/2014/main" id="{E1EA381F-626B-4697-A49C-FE1C49FABF2A}"/>
              </a:ext>
            </a:extLst>
          </p:cNvPr>
          <p:cNvSpPr txBox="1">
            <a:spLocks noChangeArrowheads="1"/>
          </p:cNvSpPr>
          <p:nvPr/>
        </p:nvSpPr>
        <p:spPr bwMode="auto">
          <a:xfrm>
            <a:off x="660400" y="5911850"/>
            <a:ext cx="742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velocity after collision = momentum / mass = </a:t>
            </a:r>
            <a:r>
              <a:rPr lang="en-GB" altLang="en-US" b="1" dirty="0">
                <a:solidFill>
                  <a:srgbClr val="010066"/>
                </a:solidFill>
              </a:rPr>
              <a:t>0.5</a:t>
            </a:r>
            <a:r>
              <a:rPr lang="en-GB" altLang="en-US" sz="1000" b="1" dirty="0">
                <a:solidFill>
                  <a:srgbClr val="010066"/>
                </a:solidFill>
              </a:rPr>
              <a:t> </a:t>
            </a:r>
            <a:r>
              <a:rPr lang="en-GB" altLang="en-US" b="1" dirty="0">
                <a:solidFill>
                  <a:srgbClr val="010066"/>
                </a:solidFill>
              </a:rPr>
              <a:t>m/s</a:t>
            </a:r>
          </a:p>
        </p:txBody>
      </p:sp>
      <p:pic>
        <p:nvPicPr>
          <p:cNvPr id="19" name="Picture 18">
            <a:extLst>
              <a:ext uri="{FF2B5EF4-FFF2-40B4-BE49-F238E27FC236}">
                <a16:creationId xmlns:a16="http://schemas.microsoft.com/office/drawing/2014/main" id="{4DE638D0-44E9-43F3-9CB1-DC63E125935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8" name="Picture 17">
            <a:extLst>
              <a:ext uri="{FF2B5EF4-FFF2-40B4-BE49-F238E27FC236}">
                <a16:creationId xmlns:a16="http://schemas.microsoft.com/office/drawing/2014/main" id="{0EBE8200-8CB7-471C-BD14-A78D6D7977A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89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89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89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89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89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9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89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89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89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9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9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9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912"/>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p:bldP spid="208902" grpId="0"/>
      <p:bldP spid="208903" grpId="0"/>
      <p:bldP spid="208904" grpId="0"/>
      <p:bldP spid="208905" grpId="0"/>
      <p:bldP spid="208906" grpId="0"/>
      <p:bldP spid="208907" grpId="0"/>
      <p:bldP spid="208908" grpId="0"/>
      <p:bldP spid="208909" grpId="0"/>
      <p:bldP spid="208910" grpId="0"/>
      <p:bldP spid="208911" grpId="0"/>
      <p:bldP spid="2089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A141BFB-2046-4940-B0B3-EC4444550FD4}"/>
              </a:ext>
            </a:extLst>
          </p:cNvPr>
          <p:cNvSpPr>
            <a:spLocks noGrp="1" noChangeArrowheads="1"/>
          </p:cNvSpPr>
          <p:nvPr>
            <p:ph type="title"/>
          </p:nvPr>
        </p:nvSpPr>
        <p:spPr/>
        <p:txBody>
          <a:bodyPr/>
          <a:lstStyle/>
          <a:p>
            <a:r>
              <a:rPr lang="en-GB" altLang="en-US" dirty="0"/>
              <a:t>Investigating momentum</a:t>
            </a:r>
          </a:p>
        </p:txBody>
      </p:sp>
      <p:pic>
        <p:nvPicPr>
          <p:cNvPr id="8" name="Picture 7">
            <a:extLst>
              <a:ext uri="{FF2B5EF4-FFF2-40B4-BE49-F238E27FC236}">
                <a16:creationId xmlns:a16="http://schemas.microsoft.com/office/drawing/2014/main" id="{C06978EA-9744-4D77-9047-034E1A1B8A1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DC686266-C1D3-49A8-A735-06050C008CC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A89DACDC-6065-4F49-AEFA-4C4E1C37714F}"/>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051484C7-6996-421B-BC30-C8323A6DA6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12" name="Picture 11">
            <a:extLst>
              <a:ext uri="{FF2B5EF4-FFF2-40B4-BE49-F238E27FC236}">
                <a16:creationId xmlns:a16="http://schemas.microsoft.com/office/drawing/2014/main" id="{18FE2640-A51B-4AB0-8245-F09B9C8FB17E}"/>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82380" y="89297"/>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BEE008E-0F4F-469E-B9C4-1EDEFFE85705}"/>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9A5BBA01-DC24-42E1-BA4E-D2BBC44252E9}"/>
              </a:ext>
            </a:extLst>
          </p:cNvPr>
          <p:cNvSpPr>
            <a:spLocks noGrp="1" noChangeArrowheads="1"/>
          </p:cNvSpPr>
          <p:nvPr>
            <p:ph type="title"/>
          </p:nvPr>
        </p:nvSpPr>
        <p:spPr/>
        <p:txBody>
          <a:bodyPr/>
          <a:lstStyle/>
          <a:p>
            <a:r>
              <a:rPr lang="en-GB" altLang="en-US" dirty="0"/>
              <a:t>Momentum in explosions</a:t>
            </a:r>
          </a:p>
        </p:txBody>
      </p:sp>
      <p:pic>
        <p:nvPicPr>
          <p:cNvPr id="7" name="Picture 6" descr="flash_icon">
            <a:extLst>
              <a:ext uri="{FF2B5EF4-FFF2-40B4-BE49-F238E27FC236}">
                <a16:creationId xmlns:a16="http://schemas.microsoft.com/office/drawing/2014/main" id="{FF489E57-A39E-4E84-8760-C137541EABB5}"/>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2D3C97A7-2D1D-4933-94D3-5B83713B57F7}"/>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868B822-820B-41CF-B05B-45EA8BBE53E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Developing and Using Models</a:t>
            </a:r>
          </a:p>
          <a:p>
            <a:pPr>
              <a:buSzPct val="100000"/>
            </a:pPr>
            <a:r>
              <a:rPr lang="en-GB" sz="1600" dirty="0"/>
              <a:t>Planning and Carrying Out Investigations</a:t>
            </a:r>
          </a:p>
          <a:p>
            <a:pPr>
              <a:buSzPct val="100000"/>
            </a:pPr>
            <a:r>
              <a:rPr lang="en-GB" sz="1600" dirty="0"/>
              <a:t>Using Mathematics and Computational Thinking</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3. Scale, Proportion, and Quantity</a:t>
            </a:r>
          </a:p>
          <a:p>
            <a:r>
              <a:rPr lang="en-GB" sz="1600" dirty="0"/>
              <a:t>4. Systems and System Models</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car1">
            <a:extLst>
              <a:ext uri="{FF2B5EF4-FFF2-40B4-BE49-F238E27FC236}">
                <a16:creationId xmlns:a16="http://schemas.microsoft.com/office/drawing/2014/main" id="{8BAB1F5C-0B68-43BB-84F7-B31FCFC85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646238"/>
            <a:ext cx="262255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a:extLst>
              <a:ext uri="{FF2B5EF4-FFF2-40B4-BE49-F238E27FC236}">
                <a16:creationId xmlns:a16="http://schemas.microsoft.com/office/drawing/2014/main" id="{2557094D-CC4A-4B2D-9A29-C13461B60709}"/>
              </a:ext>
            </a:extLst>
          </p:cNvPr>
          <p:cNvSpPr txBox="1">
            <a:spLocks noChangeArrowheads="1"/>
          </p:cNvSpPr>
          <p:nvPr/>
        </p:nvSpPr>
        <p:spPr bwMode="auto">
          <a:xfrm>
            <a:off x="342900" y="784225"/>
            <a:ext cx="835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All moving objects have </a:t>
            </a:r>
            <a:r>
              <a:rPr lang="en-GB" altLang="en-US" b="1">
                <a:solidFill>
                  <a:srgbClr val="286DA6"/>
                </a:solidFill>
              </a:rPr>
              <a:t>momentum</a:t>
            </a:r>
            <a:r>
              <a:rPr lang="en-GB" altLang="en-US"/>
              <a:t>. This is a measure of how difficult it is to stop a moving object.</a:t>
            </a:r>
          </a:p>
        </p:txBody>
      </p:sp>
      <p:sp>
        <p:nvSpPr>
          <p:cNvPr id="191492" name="Text Box 4">
            <a:extLst>
              <a:ext uri="{FF2B5EF4-FFF2-40B4-BE49-F238E27FC236}">
                <a16:creationId xmlns:a16="http://schemas.microsoft.com/office/drawing/2014/main" id="{40D1DE73-B10F-47EB-A8F8-D1AF0634AACD}"/>
              </a:ext>
            </a:extLst>
          </p:cNvPr>
          <p:cNvSpPr txBox="1">
            <a:spLocks noChangeArrowheads="1"/>
          </p:cNvSpPr>
          <p:nvPr/>
        </p:nvSpPr>
        <p:spPr bwMode="auto">
          <a:xfrm>
            <a:off x="342900" y="5413375"/>
            <a:ext cx="858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heavier an object is and the faster it moves, the more momentum it will have and the more difficult it will be to stop.</a:t>
            </a:r>
          </a:p>
        </p:txBody>
      </p:sp>
      <p:pic>
        <p:nvPicPr>
          <p:cNvPr id="191493" name="Picture 5" descr="car2">
            <a:extLst>
              <a:ext uri="{FF2B5EF4-FFF2-40B4-BE49-F238E27FC236}">
                <a16:creationId xmlns:a16="http://schemas.microsoft.com/office/drawing/2014/main" id="{72A06307-72BB-40BB-9A26-5D377384E4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913" y="1714500"/>
            <a:ext cx="2706687"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a:extLst>
              <a:ext uri="{FF2B5EF4-FFF2-40B4-BE49-F238E27FC236}">
                <a16:creationId xmlns:a16="http://schemas.microsoft.com/office/drawing/2014/main" id="{353C2BDB-9141-430C-9D6B-3207B5FBBEE9}"/>
              </a:ext>
            </a:extLst>
          </p:cNvPr>
          <p:cNvSpPr txBox="1">
            <a:spLocks noChangeArrowheads="1"/>
          </p:cNvSpPr>
          <p:nvPr/>
        </p:nvSpPr>
        <p:spPr bwMode="auto">
          <a:xfrm>
            <a:off x="342900" y="1697038"/>
            <a:ext cx="4084638" cy="1568450"/>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If these two cars have the same mass but one is quicker than the other, which has more momentum?</a:t>
            </a:r>
          </a:p>
        </p:txBody>
      </p:sp>
      <p:sp>
        <p:nvSpPr>
          <p:cNvPr id="191495" name="Rectangle 7">
            <a:extLst>
              <a:ext uri="{FF2B5EF4-FFF2-40B4-BE49-F238E27FC236}">
                <a16:creationId xmlns:a16="http://schemas.microsoft.com/office/drawing/2014/main" id="{C864A80F-DA0F-43BF-AD2D-CCD7BF88E4E1}"/>
              </a:ext>
            </a:extLst>
          </p:cNvPr>
          <p:cNvSpPr>
            <a:spLocks noChangeArrowheads="1"/>
          </p:cNvSpPr>
          <p:nvPr/>
        </p:nvSpPr>
        <p:spPr bwMode="auto">
          <a:xfrm>
            <a:off x="342900" y="3359150"/>
            <a:ext cx="523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a:t>
            </a:r>
            <a:r>
              <a:rPr lang="en-GB" altLang="en-US" b="1"/>
              <a:t>faster</a:t>
            </a:r>
            <a:r>
              <a:rPr lang="en-GB" altLang="en-US"/>
              <a:t> car has more momentum.</a:t>
            </a:r>
          </a:p>
        </p:txBody>
      </p:sp>
      <p:sp>
        <p:nvSpPr>
          <p:cNvPr id="191496" name="Text Box 8">
            <a:extLst>
              <a:ext uri="{FF2B5EF4-FFF2-40B4-BE49-F238E27FC236}">
                <a16:creationId xmlns:a16="http://schemas.microsoft.com/office/drawing/2014/main" id="{031BBF18-D3FB-44F0-9DEB-E0BBEEE8EB0E}"/>
              </a:ext>
            </a:extLst>
          </p:cNvPr>
          <p:cNvSpPr txBox="1">
            <a:spLocks noChangeArrowheads="1"/>
          </p:cNvSpPr>
          <p:nvPr/>
        </p:nvSpPr>
        <p:spPr bwMode="auto">
          <a:xfrm>
            <a:off x="342900" y="3932238"/>
            <a:ext cx="8647113" cy="830262"/>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If both cars travel at the same velocity, but one is filled with luggage and the other is empty, which has more momentum?</a:t>
            </a:r>
          </a:p>
        </p:txBody>
      </p:sp>
      <p:sp>
        <p:nvSpPr>
          <p:cNvPr id="191497" name="Rectangle 9">
            <a:extLst>
              <a:ext uri="{FF2B5EF4-FFF2-40B4-BE49-F238E27FC236}">
                <a16:creationId xmlns:a16="http://schemas.microsoft.com/office/drawing/2014/main" id="{6E32551C-B056-45E5-8C23-EDA75E888B45}"/>
              </a:ext>
            </a:extLst>
          </p:cNvPr>
          <p:cNvSpPr>
            <a:spLocks noChangeArrowheads="1"/>
          </p:cNvSpPr>
          <p:nvPr/>
        </p:nvSpPr>
        <p:spPr bwMode="auto">
          <a:xfrm>
            <a:off x="354013" y="4876800"/>
            <a:ext cx="5472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a:t>
            </a:r>
            <a:r>
              <a:rPr lang="en-GB" altLang="en-US" b="1"/>
              <a:t>heavier</a:t>
            </a:r>
            <a:r>
              <a:rPr lang="en-GB" altLang="en-US"/>
              <a:t> car has more momentum.</a:t>
            </a:r>
          </a:p>
        </p:txBody>
      </p:sp>
      <p:sp>
        <p:nvSpPr>
          <p:cNvPr id="20490" name="Rectangle 10">
            <a:extLst>
              <a:ext uri="{FF2B5EF4-FFF2-40B4-BE49-F238E27FC236}">
                <a16:creationId xmlns:a16="http://schemas.microsoft.com/office/drawing/2014/main" id="{3EB0CB8C-BBDA-41B1-95AB-4587B8D54A4B}"/>
              </a:ext>
            </a:extLst>
          </p:cNvPr>
          <p:cNvSpPr>
            <a:spLocks noGrp="1" noChangeArrowheads="1"/>
          </p:cNvSpPr>
          <p:nvPr>
            <p:ph type="title"/>
          </p:nvPr>
        </p:nvSpPr>
        <p:spPr/>
        <p:txBody>
          <a:bodyPr/>
          <a:lstStyle/>
          <a:p>
            <a:r>
              <a:rPr lang="en-GB" altLang="en-US"/>
              <a:t>What is momentum?</a:t>
            </a:r>
          </a:p>
        </p:txBody>
      </p:sp>
      <p:pic>
        <p:nvPicPr>
          <p:cNvPr id="12" name="Picture 11">
            <a:extLst>
              <a:ext uri="{FF2B5EF4-FFF2-40B4-BE49-F238E27FC236}">
                <a16:creationId xmlns:a16="http://schemas.microsoft.com/office/drawing/2014/main" id="{A09AF53A-3260-43E8-98AC-89DF88120CB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91490"/>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9149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149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149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149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1492"/>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p:bldP spid="191494" grpId="0" animBg="1"/>
      <p:bldP spid="191495" grpId="0"/>
      <p:bldP spid="191496" grpId="0" animBg="1"/>
      <p:bldP spid="1914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167C6CA-8D78-4042-B313-2478ED60A4D9}"/>
              </a:ext>
            </a:extLst>
          </p:cNvPr>
          <p:cNvSpPr>
            <a:spLocks noGrp="1" noChangeArrowheads="1"/>
          </p:cNvSpPr>
          <p:nvPr>
            <p:ph type="title"/>
          </p:nvPr>
        </p:nvSpPr>
        <p:spPr/>
        <p:txBody>
          <a:bodyPr/>
          <a:lstStyle/>
          <a:p>
            <a:r>
              <a:rPr lang="en-GB" altLang="en-US"/>
              <a:t>How is momentum calculated?</a:t>
            </a:r>
          </a:p>
        </p:txBody>
      </p:sp>
      <p:sp>
        <p:nvSpPr>
          <p:cNvPr id="22531" name="Text Box 3">
            <a:extLst>
              <a:ext uri="{FF2B5EF4-FFF2-40B4-BE49-F238E27FC236}">
                <a16:creationId xmlns:a16="http://schemas.microsoft.com/office/drawing/2014/main" id="{2FE779D3-C210-4B3E-959D-B0FD75E9F64F}"/>
              </a:ext>
            </a:extLst>
          </p:cNvPr>
          <p:cNvSpPr txBox="1">
            <a:spLocks noChangeArrowheads="1"/>
          </p:cNvSpPr>
          <p:nvPr/>
        </p:nvSpPr>
        <p:spPr bwMode="auto">
          <a:xfrm>
            <a:off x="342900" y="784225"/>
            <a:ext cx="7920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momentum of an object can be calculated using </a:t>
            </a:r>
            <a:br>
              <a:rPr lang="en-GB" altLang="en-US">
                <a:solidFill>
                  <a:srgbClr val="010066"/>
                </a:solidFill>
              </a:rPr>
            </a:br>
            <a:r>
              <a:rPr lang="en-GB" altLang="en-US">
                <a:solidFill>
                  <a:srgbClr val="010066"/>
                </a:solidFill>
              </a:rPr>
              <a:t>this equation: </a:t>
            </a:r>
          </a:p>
        </p:txBody>
      </p:sp>
      <p:sp>
        <p:nvSpPr>
          <p:cNvPr id="22532" name="AutoShape 5">
            <a:extLst>
              <a:ext uri="{FF2B5EF4-FFF2-40B4-BE49-F238E27FC236}">
                <a16:creationId xmlns:a16="http://schemas.microsoft.com/office/drawing/2014/main" id="{7990B5AD-F5E7-4330-B8CD-3A7095712799}"/>
              </a:ext>
            </a:extLst>
          </p:cNvPr>
          <p:cNvSpPr>
            <a:spLocks noChangeArrowheads="1"/>
          </p:cNvSpPr>
          <p:nvPr/>
        </p:nvSpPr>
        <p:spPr bwMode="auto">
          <a:xfrm>
            <a:off x="1635919" y="1852959"/>
            <a:ext cx="5872163" cy="554037"/>
          </a:xfrm>
          <a:prstGeom prst="rect">
            <a:avLst/>
          </a:prstGeom>
          <a:solidFill>
            <a:srgbClr val="286DA6"/>
          </a:solidFill>
          <a:ln w="38100" algn="ctr">
            <a:solidFill>
              <a:srgbClr val="286DA6"/>
            </a:solidFill>
            <a:round/>
            <a:headEnd/>
            <a:tailEnd/>
          </a:ln>
        </p:spPr>
        <p:txBody>
          <a:bodyPr anchor="ctr">
            <a:no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533" name="Text Box 6">
            <a:extLst>
              <a:ext uri="{FF2B5EF4-FFF2-40B4-BE49-F238E27FC236}">
                <a16:creationId xmlns:a16="http://schemas.microsoft.com/office/drawing/2014/main" id="{36AF6B4A-33E7-429F-985F-00B6891A5CC7}"/>
              </a:ext>
            </a:extLst>
          </p:cNvPr>
          <p:cNvSpPr txBox="1">
            <a:spLocks noChangeArrowheads="1"/>
          </p:cNvSpPr>
          <p:nvPr/>
        </p:nvSpPr>
        <p:spPr bwMode="auto">
          <a:xfrm>
            <a:off x="1911350" y="1881189"/>
            <a:ext cx="53213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600" b="1" dirty="0">
                <a:solidFill>
                  <a:schemeClr val="bg1"/>
                </a:solidFill>
              </a:rPr>
              <a:t>momentum  =  mass  ×  velocity</a:t>
            </a:r>
          </a:p>
        </p:txBody>
      </p:sp>
      <p:sp>
        <p:nvSpPr>
          <p:cNvPr id="193543" name="Text Box 7">
            <a:extLst>
              <a:ext uri="{FF2B5EF4-FFF2-40B4-BE49-F238E27FC236}">
                <a16:creationId xmlns:a16="http://schemas.microsoft.com/office/drawing/2014/main" id="{770651E3-2552-46D0-A882-D0AA168522B3}"/>
              </a:ext>
            </a:extLst>
          </p:cNvPr>
          <p:cNvSpPr txBox="1">
            <a:spLocks noChangeArrowheads="1"/>
          </p:cNvSpPr>
          <p:nvPr/>
        </p:nvSpPr>
        <p:spPr bwMode="auto">
          <a:xfrm>
            <a:off x="344488" y="4646968"/>
            <a:ext cx="8143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Velocity (v) is measured in </a:t>
            </a:r>
            <a:r>
              <a:rPr lang="en-GB" altLang="en-US" b="1" dirty="0">
                <a:solidFill>
                  <a:srgbClr val="286DA6"/>
                </a:solidFill>
              </a:rPr>
              <a:t>meters per second (m/s)</a:t>
            </a:r>
            <a:r>
              <a:rPr lang="en-GB" altLang="en-US" dirty="0">
                <a:solidFill>
                  <a:srgbClr val="010066"/>
                </a:solidFill>
              </a:rPr>
              <a:t>.</a:t>
            </a:r>
          </a:p>
        </p:txBody>
      </p:sp>
      <p:sp>
        <p:nvSpPr>
          <p:cNvPr id="193544" name="Text Box 8">
            <a:extLst>
              <a:ext uri="{FF2B5EF4-FFF2-40B4-BE49-F238E27FC236}">
                <a16:creationId xmlns:a16="http://schemas.microsoft.com/office/drawing/2014/main" id="{B008B51C-34B7-478E-9843-CE40709D8AB5}"/>
              </a:ext>
            </a:extLst>
          </p:cNvPr>
          <p:cNvSpPr txBox="1">
            <a:spLocks noChangeArrowheads="1"/>
          </p:cNvSpPr>
          <p:nvPr/>
        </p:nvSpPr>
        <p:spPr bwMode="auto">
          <a:xfrm>
            <a:off x="344488" y="5302605"/>
            <a:ext cx="7505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Momentum (p) is measured in </a:t>
            </a:r>
            <a:r>
              <a:rPr lang="en-GB" altLang="en-US" b="1" dirty="0">
                <a:solidFill>
                  <a:srgbClr val="286DA6"/>
                </a:solidFill>
              </a:rPr>
              <a:t>kilogram meters per second (kg</a:t>
            </a:r>
            <a:r>
              <a:rPr lang="en-GB" altLang="en-US" sz="1000" b="1" dirty="0">
                <a:solidFill>
                  <a:srgbClr val="286DA6"/>
                </a:solidFill>
              </a:rPr>
              <a:t> </a:t>
            </a:r>
            <a:r>
              <a:rPr lang="en-GB" altLang="en-US" b="1" dirty="0">
                <a:solidFill>
                  <a:srgbClr val="286DA6"/>
                </a:solidFill>
              </a:rPr>
              <a:t>m/s)</a:t>
            </a:r>
            <a:r>
              <a:rPr lang="en-GB" altLang="en-US" dirty="0">
                <a:solidFill>
                  <a:srgbClr val="010066"/>
                </a:solidFill>
              </a:rPr>
              <a:t>.</a:t>
            </a:r>
          </a:p>
        </p:txBody>
      </p:sp>
      <p:sp>
        <p:nvSpPr>
          <p:cNvPr id="193545" name="Rectangle 9">
            <a:extLst>
              <a:ext uri="{FF2B5EF4-FFF2-40B4-BE49-F238E27FC236}">
                <a16:creationId xmlns:a16="http://schemas.microsoft.com/office/drawing/2014/main" id="{C3DF0BDC-2D93-4338-9984-7876AD8B3F37}"/>
              </a:ext>
            </a:extLst>
          </p:cNvPr>
          <p:cNvSpPr>
            <a:spLocks noChangeArrowheads="1"/>
          </p:cNvSpPr>
          <p:nvPr/>
        </p:nvSpPr>
        <p:spPr bwMode="auto">
          <a:xfrm>
            <a:off x="344488" y="3994505"/>
            <a:ext cx="7513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solidFill>
                  <a:srgbClr val="010066"/>
                </a:solidFill>
              </a:rPr>
              <a:t>Mass (m) is measured in </a:t>
            </a:r>
            <a:r>
              <a:rPr lang="en-GB" altLang="en-US" b="1" dirty="0">
                <a:solidFill>
                  <a:srgbClr val="286DA6"/>
                </a:solidFill>
              </a:rPr>
              <a:t>kilograms</a:t>
            </a:r>
            <a:r>
              <a:rPr lang="en-GB" altLang="en-US" b="1" dirty="0">
                <a:solidFill>
                  <a:srgbClr val="010066"/>
                </a:solidFill>
              </a:rPr>
              <a:t> </a:t>
            </a:r>
            <a:r>
              <a:rPr lang="en-GB" altLang="en-US" b="1" dirty="0">
                <a:solidFill>
                  <a:srgbClr val="286DA6"/>
                </a:solidFill>
              </a:rPr>
              <a:t>(kg)</a:t>
            </a:r>
            <a:r>
              <a:rPr lang="en-GB" altLang="en-US" dirty="0">
                <a:solidFill>
                  <a:srgbClr val="010066"/>
                </a:solidFill>
              </a:rPr>
              <a:t>.</a:t>
            </a:r>
          </a:p>
        </p:txBody>
      </p:sp>
      <p:sp>
        <p:nvSpPr>
          <p:cNvPr id="11" name="TextBox 10">
            <a:extLst>
              <a:ext uri="{FF2B5EF4-FFF2-40B4-BE49-F238E27FC236}">
                <a16:creationId xmlns:a16="http://schemas.microsoft.com/office/drawing/2014/main" id="{42D93A3D-A9C7-44F9-ADFF-FAB981372A8B}"/>
              </a:ext>
            </a:extLst>
          </p:cNvPr>
          <p:cNvSpPr txBox="1">
            <a:spLocks noChangeArrowheads="1"/>
          </p:cNvSpPr>
          <p:nvPr/>
        </p:nvSpPr>
        <p:spPr bwMode="auto">
          <a:xfrm>
            <a:off x="4294188" y="2570340"/>
            <a:ext cx="555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or:</a:t>
            </a:r>
          </a:p>
        </p:txBody>
      </p:sp>
      <p:sp>
        <p:nvSpPr>
          <p:cNvPr id="15" name="TextBox 12">
            <a:extLst>
              <a:ext uri="{FF2B5EF4-FFF2-40B4-BE49-F238E27FC236}">
                <a16:creationId xmlns:a16="http://schemas.microsoft.com/office/drawing/2014/main" id="{02F55DC4-0DAA-4110-93A7-31901F03AF24}"/>
              </a:ext>
            </a:extLst>
          </p:cNvPr>
          <p:cNvSpPr txBox="1">
            <a:spLocks noChangeArrowheads="1"/>
          </p:cNvSpPr>
          <p:nvPr/>
        </p:nvSpPr>
        <p:spPr bwMode="auto">
          <a:xfrm>
            <a:off x="3887611" y="3192110"/>
            <a:ext cx="1368778" cy="554037"/>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p = m v </a:t>
            </a:r>
          </a:p>
        </p:txBody>
      </p:sp>
      <p:pic>
        <p:nvPicPr>
          <p:cNvPr id="13" name="Picture 12">
            <a:extLst>
              <a:ext uri="{FF2B5EF4-FFF2-40B4-BE49-F238E27FC236}">
                <a16:creationId xmlns:a16="http://schemas.microsoft.com/office/drawing/2014/main" id="{3F4CBE85-AAC5-4AC4-AEE3-B100E3D1723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E13BAA51-92C0-42D0-A670-CE788082B110}"/>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9">
            <a:extLst>
              <a:ext uri="{FF2B5EF4-FFF2-40B4-BE49-F238E27FC236}">
                <a16:creationId xmlns:a16="http://schemas.microsoft.com/office/drawing/2014/main" id="{4E997C1B-8C11-4368-8910-4B4D61E8F88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35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354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354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3" grpId="0"/>
      <p:bldP spid="193544" grpId="0"/>
      <p:bldP spid="193545" grpId="0"/>
      <p:bldP spid="11"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F1265EF-3AFD-404C-962D-1C73914E67C0}"/>
              </a:ext>
            </a:extLst>
          </p:cNvPr>
          <p:cNvSpPr>
            <a:spLocks noGrp="1" noChangeArrowheads="1"/>
          </p:cNvSpPr>
          <p:nvPr>
            <p:ph type="title"/>
          </p:nvPr>
        </p:nvSpPr>
        <p:spPr/>
        <p:txBody>
          <a:bodyPr/>
          <a:lstStyle/>
          <a:p>
            <a:r>
              <a:rPr lang="en-GB" altLang="en-US"/>
              <a:t>Scalar or vector?</a:t>
            </a:r>
          </a:p>
        </p:txBody>
      </p:sp>
      <p:sp>
        <p:nvSpPr>
          <p:cNvPr id="23555" name="Rectangle 3">
            <a:extLst>
              <a:ext uri="{FF2B5EF4-FFF2-40B4-BE49-F238E27FC236}">
                <a16:creationId xmlns:a16="http://schemas.microsoft.com/office/drawing/2014/main" id="{EE59D108-03C0-4E28-88AE-84A7508033BA}"/>
              </a:ext>
            </a:extLst>
          </p:cNvPr>
          <p:cNvSpPr>
            <a:spLocks noChangeArrowheads="1"/>
          </p:cNvSpPr>
          <p:nvPr/>
        </p:nvSpPr>
        <p:spPr bwMode="auto">
          <a:xfrm>
            <a:off x="342900" y="784225"/>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Velocity is a </a:t>
            </a:r>
            <a:r>
              <a:rPr lang="en-GB" altLang="en-US" b="1">
                <a:solidFill>
                  <a:srgbClr val="286DA6"/>
                </a:solidFill>
              </a:rPr>
              <a:t>vector</a:t>
            </a:r>
            <a:r>
              <a:rPr lang="en-GB" altLang="en-US">
                <a:solidFill>
                  <a:srgbClr val="010066"/>
                </a:solidFill>
              </a:rPr>
              <a:t> quantity – this means it has magnitude (size) and direction. </a:t>
            </a:r>
            <a:r>
              <a:rPr lang="en-GB" altLang="en-US" b="1">
                <a:solidFill>
                  <a:srgbClr val="286DA6"/>
                </a:solidFill>
              </a:rPr>
              <a:t>Scalar</a:t>
            </a:r>
            <a:r>
              <a:rPr lang="en-GB" altLang="en-US">
                <a:solidFill>
                  <a:srgbClr val="010066"/>
                </a:solidFill>
              </a:rPr>
              <a:t> quantities, such as speed, only have magnitude.</a:t>
            </a:r>
          </a:p>
        </p:txBody>
      </p:sp>
      <p:sp>
        <p:nvSpPr>
          <p:cNvPr id="195589" name="Rectangle 5">
            <a:extLst>
              <a:ext uri="{FF2B5EF4-FFF2-40B4-BE49-F238E27FC236}">
                <a16:creationId xmlns:a16="http://schemas.microsoft.com/office/drawing/2014/main" id="{B844615F-8DD0-4B89-9998-1F3CA7C3665C}"/>
              </a:ext>
            </a:extLst>
          </p:cNvPr>
          <p:cNvSpPr>
            <a:spLocks noChangeArrowheads="1"/>
          </p:cNvSpPr>
          <p:nvPr/>
        </p:nvSpPr>
        <p:spPr bwMode="auto">
          <a:xfrm>
            <a:off x="342900" y="2055813"/>
            <a:ext cx="8580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As velocity is needed to calculate momentum, momentum must also be a vector quantity and it therefore has a direction.</a:t>
            </a:r>
          </a:p>
        </p:txBody>
      </p:sp>
      <p:sp>
        <p:nvSpPr>
          <p:cNvPr id="195590" name="Rectangle 6">
            <a:extLst>
              <a:ext uri="{FF2B5EF4-FFF2-40B4-BE49-F238E27FC236}">
                <a16:creationId xmlns:a16="http://schemas.microsoft.com/office/drawing/2014/main" id="{A2514B4D-96D2-4A38-9523-7B65BEDA0128}"/>
              </a:ext>
            </a:extLst>
          </p:cNvPr>
          <p:cNvSpPr>
            <a:spLocks noChangeArrowheads="1"/>
          </p:cNvSpPr>
          <p:nvPr/>
        </p:nvSpPr>
        <p:spPr bwMode="auto">
          <a:xfrm>
            <a:off x="342900" y="2962275"/>
            <a:ext cx="44037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If two objects of the same mass are moving in opposite directions but at the same speed (i.e. their velocities are different), the momentum of each object will be </a:t>
            </a:r>
            <a:r>
              <a:rPr lang="en-GB" altLang="en-US" b="1">
                <a:solidFill>
                  <a:srgbClr val="010066"/>
                </a:solidFill>
              </a:rPr>
              <a:t>different</a:t>
            </a:r>
            <a:r>
              <a:rPr lang="en-GB" altLang="en-US">
                <a:solidFill>
                  <a:srgbClr val="010066"/>
                </a:solidFill>
              </a:rPr>
              <a:t>.</a:t>
            </a:r>
          </a:p>
        </p:txBody>
      </p:sp>
      <p:sp>
        <p:nvSpPr>
          <p:cNvPr id="195591" name="Rectangle 7">
            <a:extLst>
              <a:ext uri="{FF2B5EF4-FFF2-40B4-BE49-F238E27FC236}">
                <a16:creationId xmlns:a16="http://schemas.microsoft.com/office/drawing/2014/main" id="{23B349E1-1C52-4FEE-95D9-F16BA7E4B94C}"/>
              </a:ext>
            </a:extLst>
          </p:cNvPr>
          <p:cNvSpPr>
            <a:spLocks noChangeArrowheads="1"/>
          </p:cNvSpPr>
          <p:nvPr/>
        </p:nvSpPr>
        <p:spPr bwMode="auto">
          <a:xfrm>
            <a:off x="342900" y="5330825"/>
            <a:ext cx="8567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 “</a:t>
            </a:r>
            <a:r>
              <a:rPr lang="en-GB" altLang="en-US" b="1" dirty="0">
                <a:solidFill>
                  <a:srgbClr val="010066"/>
                </a:solidFill>
              </a:rPr>
              <a:t>+</a:t>
            </a:r>
            <a:r>
              <a:rPr lang="en-GB" altLang="en-US" dirty="0">
                <a:solidFill>
                  <a:srgbClr val="010066"/>
                </a:solidFill>
              </a:rPr>
              <a:t>” and a “</a:t>
            </a:r>
            <a:r>
              <a:rPr lang="en-GB" altLang="en-US" b="1" dirty="0">
                <a:solidFill>
                  <a:srgbClr val="010066"/>
                </a:solidFill>
              </a:rPr>
              <a:t>–</a:t>
            </a:r>
            <a:r>
              <a:rPr lang="en-GB" altLang="en-US" dirty="0">
                <a:solidFill>
                  <a:srgbClr val="010066"/>
                </a:solidFill>
              </a:rPr>
              <a:t>” are often used </a:t>
            </a:r>
            <a:br>
              <a:rPr lang="en-GB" altLang="en-US" dirty="0">
                <a:solidFill>
                  <a:srgbClr val="010066"/>
                </a:solidFill>
              </a:rPr>
            </a:br>
            <a:r>
              <a:rPr lang="en-GB" altLang="en-US" dirty="0">
                <a:solidFill>
                  <a:srgbClr val="010066"/>
                </a:solidFill>
              </a:rPr>
              <a:t>to indicate the opposite directions of momentum.</a:t>
            </a:r>
          </a:p>
        </p:txBody>
      </p:sp>
      <p:pic>
        <p:nvPicPr>
          <p:cNvPr id="195593" name="Picture 9" descr="ShipsPassing_90373904_crop">
            <a:extLst>
              <a:ext uri="{FF2B5EF4-FFF2-40B4-BE49-F238E27FC236}">
                <a16:creationId xmlns:a16="http://schemas.microsoft.com/office/drawing/2014/main" id="{E1023309-5A23-41E7-BDA5-C48722CE82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3070225"/>
            <a:ext cx="40068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9D2EB97-5609-45C3-AAD7-1E632AE84DE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590"/>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19559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559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9" grpId="0"/>
      <p:bldP spid="195590" grpId="0"/>
      <p:bldP spid="19559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2FE2839E-841B-45BE-9F0B-1F6D4258E3F9}"/>
              </a:ext>
            </a:extLst>
          </p:cNvPr>
          <p:cNvSpPr txBox="1">
            <a:spLocks noChangeArrowheads="1"/>
          </p:cNvSpPr>
          <p:nvPr/>
        </p:nvSpPr>
        <p:spPr bwMode="auto">
          <a:xfrm>
            <a:off x="342900" y="784225"/>
            <a:ext cx="3513138" cy="1552575"/>
          </a:xfrm>
          <a:prstGeom prst="rect">
            <a:avLst/>
          </a:prstGeom>
          <a:solidFill>
            <a:srgbClr val="BEDAF0"/>
          </a:solidFill>
          <a:ln>
            <a:noFill/>
          </a:ln>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An aircraft carrier has a mass of 1,000,000</a:t>
            </a:r>
            <a:r>
              <a:rPr lang="en-GB" altLang="en-US" sz="1000" dirty="0"/>
              <a:t> </a:t>
            </a:r>
            <a:r>
              <a:rPr lang="en-GB" altLang="en-US" dirty="0"/>
              <a:t>kg and a velocity of 15</a:t>
            </a:r>
            <a:r>
              <a:rPr lang="en-GB" altLang="en-US" sz="1000" dirty="0"/>
              <a:t> </a:t>
            </a:r>
            <a:r>
              <a:rPr lang="en-GB" altLang="en-US" dirty="0"/>
              <a:t>m/s. What is its momentum?</a:t>
            </a:r>
          </a:p>
        </p:txBody>
      </p:sp>
      <p:sp>
        <p:nvSpPr>
          <p:cNvPr id="24579" name="Rectangle 3">
            <a:extLst>
              <a:ext uri="{FF2B5EF4-FFF2-40B4-BE49-F238E27FC236}">
                <a16:creationId xmlns:a16="http://schemas.microsoft.com/office/drawing/2014/main" id="{C904142B-7783-4789-90BB-553686903EBD}"/>
              </a:ext>
            </a:extLst>
          </p:cNvPr>
          <p:cNvSpPr>
            <a:spLocks noGrp="1" noChangeArrowheads="1"/>
          </p:cNvSpPr>
          <p:nvPr>
            <p:ph type="title"/>
          </p:nvPr>
        </p:nvSpPr>
        <p:spPr/>
        <p:txBody>
          <a:bodyPr/>
          <a:lstStyle/>
          <a:p>
            <a:r>
              <a:rPr lang="en-GB" altLang="en-US"/>
              <a:t>Calculating momentum question</a:t>
            </a:r>
          </a:p>
        </p:txBody>
      </p:sp>
      <p:sp>
        <p:nvSpPr>
          <p:cNvPr id="197636" name="Text Box 4">
            <a:extLst>
              <a:ext uri="{FF2B5EF4-FFF2-40B4-BE49-F238E27FC236}">
                <a16:creationId xmlns:a16="http://schemas.microsoft.com/office/drawing/2014/main" id="{FE686BCA-0D53-4284-B715-D24F676DA171}"/>
              </a:ext>
            </a:extLst>
          </p:cNvPr>
          <p:cNvSpPr txBox="1">
            <a:spLocks noChangeArrowheads="1"/>
          </p:cNvSpPr>
          <p:nvPr/>
        </p:nvSpPr>
        <p:spPr bwMode="auto">
          <a:xfrm>
            <a:off x="2676703" y="4794250"/>
            <a:ext cx="2897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  1,000,000  ×  15</a:t>
            </a:r>
            <a:endParaRPr lang="en-GB" altLang="en-US" u="sng" dirty="0">
              <a:solidFill>
                <a:srgbClr val="010066"/>
              </a:solidFill>
              <a:sym typeface="Symbol" panose="05050102010706020507" pitchFamily="18" charset="2"/>
            </a:endParaRPr>
          </a:p>
        </p:txBody>
      </p:sp>
      <p:sp>
        <p:nvSpPr>
          <p:cNvPr id="197637" name="Text Box 5">
            <a:extLst>
              <a:ext uri="{FF2B5EF4-FFF2-40B4-BE49-F238E27FC236}">
                <a16:creationId xmlns:a16="http://schemas.microsoft.com/office/drawing/2014/main" id="{9D55E603-F356-46F4-9942-2A31A612C8C6}"/>
              </a:ext>
            </a:extLst>
          </p:cNvPr>
          <p:cNvSpPr txBox="1">
            <a:spLocks noChangeArrowheads="1"/>
          </p:cNvSpPr>
          <p:nvPr/>
        </p:nvSpPr>
        <p:spPr bwMode="auto">
          <a:xfrm>
            <a:off x="873125" y="4059238"/>
            <a:ext cx="487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b="1">
                <a:solidFill>
                  <a:srgbClr val="010066"/>
                </a:solidFill>
              </a:rPr>
              <a:t>momentum  =  mass  ×  velocity</a:t>
            </a:r>
          </a:p>
        </p:txBody>
      </p:sp>
      <p:sp>
        <p:nvSpPr>
          <p:cNvPr id="197638" name="Text Box 6">
            <a:extLst>
              <a:ext uri="{FF2B5EF4-FFF2-40B4-BE49-F238E27FC236}">
                <a16:creationId xmlns:a16="http://schemas.microsoft.com/office/drawing/2014/main" id="{D525F5EB-97A0-42FC-90DA-5184B014B78B}"/>
              </a:ext>
            </a:extLst>
          </p:cNvPr>
          <p:cNvSpPr txBox="1">
            <a:spLocks noChangeArrowheads="1"/>
          </p:cNvSpPr>
          <p:nvPr/>
        </p:nvSpPr>
        <p:spPr bwMode="auto">
          <a:xfrm>
            <a:off x="2676703" y="558165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  </a:t>
            </a:r>
            <a:r>
              <a:rPr lang="en-GB" altLang="en-US" b="1">
                <a:solidFill>
                  <a:srgbClr val="286DA6"/>
                </a:solidFill>
              </a:rPr>
              <a:t>15,000,000</a:t>
            </a:r>
            <a:r>
              <a:rPr lang="en-GB" altLang="en-US" sz="1000" b="1">
                <a:solidFill>
                  <a:srgbClr val="286DA6"/>
                </a:solidFill>
              </a:rPr>
              <a:t> </a:t>
            </a:r>
            <a:r>
              <a:rPr lang="en-GB" altLang="en-US" b="1">
                <a:solidFill>
                  <a:srgbClr val="286DA6"/>
                </a:solidFill>
              </a:rPr>
              <a:t>kg</a:t>
            </a:r>
            <a:r>
              <a:rPr lang="en-GB" altLang="en-US" sz="1000" b="1">
                <a:solidFill>
                  <a:srgbClr val="286DA6"/>
                </a:solidFill>
              </a:rPr>
              <a:t> </a:t>
            </a:r>
            <a:r>
              <a:rPr lang="en-GB" altLang="en-US" b="1">
                <a:solidFill>
                  <a:srgbClr val="286DA6"/>
                </a:solidFill>
              </a:rPr>
              <a:t>m/s</a:t>
            </a:r>
            <a:r>
              <a:rPr lang="en-GB" altLang="en-US">
                <a:solidFill>
                  <a:srgbClr val="010066"/>
                </a:solidFill>
              </a:rPr>
              <a:t> </a:t>
            </a:r>
            <a:endParaRPr lang="en-GB" altLang="en-US" u="sng">
              <a:solidFill>
                <a:srgbClr val="010066"/>
              </a:solidFill>
              <a:sym typeface="Symbol" panose="05050102010706020507" pitchFamily="18" charset="2"/>
            </a:endParaRPr>
          </a:p>
        </p:txBody>
      </p:sp>
      <p:pic>
        <p:nvPicPr>
          <p:cNvPr id="24583" name="Picture 7" descr="472707_23563677_credit">
            <a:extLst>
              <a:ext uri="{FF2B5EF4-FFF2-40B4-BE49-F238E27FC236}">
                <a16:creationId xmlns:a16="http://schemas.microsoft.com/office/drawing/2014/main" id="{4D0D735E-F3A1-46DC-B026-74D9BDCD0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9413" y="876300"/>
            <a:ext cx="4294187"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F73D4A2-0D99-4C47-A0AE-AE50777F8FD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a:extLst>
              <a:ext uri="{FF2B5EF4-FFF2-40B4-BE49-F238E27FC236}">
                <a16:creationId xmlns:a16="http://schemas.microsoft.com/office/drawing/2014/main" id="{BE065AC1-DC64-4B83-800C-CAE14FFD6A1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6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63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197637" grpId="0"/>
      <p:bldP spid="19763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5E515BF-36A2-4DE8-9EAB-F7D89A2110AA}"/>
              </a:ext>
            </a:extLst>
          </p:cNvPr>
          <p:cNvSpPr>
            <a:spLocks noGrp="1" noChangeArrowheads="1"/>
          </p:cNvSpPr>
          <p:nvPr>
            <p:ph type="title"/>
          </p:nvPr>
        </p:nvSpPr>
        <p:spPr/>
        <p:txBody>
          <a:bodyPr/>
          <a:lstStyle/>
          <a:p>
            <a:pPr eaLnBrk="1" hangingPunct="1"/>
            <a:r>
              <a:rPr lang="en-GB" altLang="en-US" dirty="0"/>
              <a:t>Momentum calculations</a:t>
            </a:r>
          </a:p>
        </p:txBody>
      </p:sp>
      <p:pic>
        <p:nvPicPr>
          <p:cNvPr id="7" name="Picture 6">
            <a:extLst>
              <a:ext uri="{FF2B5EF4-FFF2-40B4-BE49-F238E27FC236}">
                <a16:creationId xmlns:a16="http://schemas.microsoft.com/office/drawing/2014/main" id="{721EE157-55CC-48DB-A39F-E39A376E823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C156A8CE-60A2-4169-B60F-36D0FDE46C77}"/>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6" name="Picture 51">
            <a:extLst>
              <a:ext uri="{FF2B5EF4-FFF2-40B4-BE49-F238E27FC236}">
                <a16:creationId xmlns:a16="http://schemas.microsoft.com/office/drawing/2014/main" id="{19409B6F-1E54-4D0A-9271-2B0151048C6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36840"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2978A04-E954-4C78-B2B0-02379737B0D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5575" y="70247"/>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6AC146F-9FA6-4B1A-9622-1E3630045286}"/>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0C36B6EF-3E08-438D-9F76-8BB92EA970FE}"/>
              </a:ext>
            </a:extLst>
          </p:cNvPr>
          <p:cNvSpPr>
            <a:spLocks noGrp="1" noChangeArrowheads="1"/>
          </p:cNvSpPr>
          <p:nvPr>
            <p:ph type="title"/>
          </p:nvPr>
        </p:nvSpPr>
        <p:spPr/>
        <p:txBody>
          <a:bodyPr/>
          <a:lstStyle/>
          <a:p>
            <a:r>
              <a:rPr lang="en-GB" altLang="en-US" dirty="0"/>
              <a:t>Momentum and collisions</a:t>
            </a:r>
          </a:p>
        </p:txBody>
      </p:sp>
      <p:pic>
        <p:nvPicPr>
          <p:cNvPr id="7" name="Picture 6">
            <a:extLst>
              <a:ext uri="{FF2B5EF4-FFF2-40B4-BE49-F238E27FC236}">
                <a16:creationId xmlns:a16="http://schemas.microsoft.com/office/drawing/2014/main" id="{89742D13-E991-4A57-9E44-006863D76F8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CCA1510C-024B-4F2A-883F-3FDEA41A755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B22789FA-1088-49C3-985C-B51C25C9546F}"/>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CED1666A-86B8-4F85-BE4B-8E6BB4AC796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5575" y="70247"/>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C575B00-5351-4275-83FF-2F07AB85B39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skaters">
            <a:extLst>
              <a:ext uri="{FF2B5EF4-FFF2-40B4-BE49-F238E27FC236}">
                <a16:creationId xmlns:a16="http://schemas.microsoft.com/office/drawing/2014/main" id="{A260489D-234B-4915-8BF1-875DF17F3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765175"/>
            <a:ext cx="17430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3" name="Picture 3" descr="skaters1">
            <a:extLst>
              <a:ext uri="{FF2B5EF4-FFF2-40B4-BE49-F238E27FC236}">
                <a16:creationId xmlns:a16="http://schemas.microsoft.com/office/drawing/2014/main" id="{C602B3BF-C260-406F-9202-C879F5B777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46" y="3349625"/>
            <a:ext cx="404653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a:extLst>
              <a:ext uri="{FF2B5EF4-FFF2-40B4-BE49-F238E27FC236}">
                <a16:creationId xmlns:a16="http://schemas.microsoft.com/office/drawing/2014/main" id="{360B2884-C91A-494C-B363-4BAF3D815212}"/>
              </a:ext>
            </a:extLst>
          </p:cNvPr>
          <p:cNvSpPr txBox="1">
            <a:spLocks noChangeArrowheads="1"/>
          </p:cNvSpPr>
          <p:nvPr/>
        </p:nvSpPr>
        <p:spPr bwMode="auto">
          <a:xfrm>
            <a:off x="342900" y="784225"/>
            <a:ext cx="5207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If two objects collide or interact, the forces acting on each one will be the same size but in opposite directions. The same is true for the change in momentum of each object.</a:t>
            </a:r>
          </a:p>
        </p:txBody>
      </p:sp>
      <p:sp>
        <p:nvSpPr>
          <p:cNvPr id="204805" name="Text Box 5">
            <a:extLst>
              <a:ext uri="{FF2B5EF4-FFF2-40B4-BE49-F238E27FC236}">
                <a16:creationId xmlns:a16="http://schemas.microsoft.com/office/drawing/2014/main" id="{45981937-F026-4248-ADCA-04C2AA460323}"/>
              </a:ext>
            </a:extLst>
          </p:cNvPr>
          <p:cNvSpPr txBox="1">
            <a:spLocks noChangeArrowheads="1"/>
          </p:cNvSpPr>
          <p:nvPr/>
        </p:nvSpPr>
        <p:spPr bwMode="auto">
          <a:xfrm>
            <a:off x="4556125" y="3784600"/>
            <a:ext cx="44735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This means that the momentum lost by one of the objects will be gained by the other object. Therefore, whenever two objects collide or interact, </a:t>
            </a:r>
            <a:r>
              <a:rPr lang="en-GB" altLang="en-US" b="1">
                <a:solidFill>
                  <a:srgbClr val="286DA6"/>
                </a:solidFill>
              </a:rPr>
              <a:t>momentum is conserved</a:t>
            </a:r>
            <a:r>
              <a:rPr lang="en-GB" altLang="en-US"/>
              <a:t>.</a:t>
            </a:r>
          </a:p>
        </p:txBody>
      </p:sp>
      <p:sp>
        <p:nvSpPr>
          <p:cNvPr id="26630" name="Rectangle 6">
            <a:extLst>
              <a:ext uri="{FF2B5EF4-FFF2-40B4-BE49-F238E27FC236}">
                <a16:creationId xmlns:a16="http://schemas.microsoft.com/office/drawing/2014/main" id="{95CD3F53-2DDA-48C4-877B-5413B26DC9B2}"/>
              </a:ext>
            </a:extLst>
          </p:cNvPr>
          <p:cNvSpPr>
            <a:spLocks noGrp="1" noChangeArrowheads="1"/>
          </p:cNvSpPr>
          <p:nvPr>
            <p:ph type="title"/>
          </p:nvPr>
        </p:nvSpPr>
        <p:spPr/>
        <p:txBody>
          <a:bodyPr/>
          <a:lstStyle/>
          <a:p>
            <a:r>
              <a:rPr lang="en-GB" altLang="en-US"/>
              <a:t>What is conservation of momentum?</a:t>
            </a:r>
          </a:p>
        </p:txBody>
      </p:sp>
      <p:pic>
        <p:nvPicPr>
          <p:cNvPr id="9" name="Picture 8">
            <a:extLst>
              <a:ext uri="{FF2B5EF4-FFF2-40B4-BE49-F238E27FC236}">
                <a16:creationId xmlns:a16="http://schemas.microsoft.com/office/drawing/2014/main" id="{34F5821C-24C2-4B3B-A4AD-90A358ADC2E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51">
            <a:extLst>
              <a:ext uri="{FF2B5EF4-FFF2-40B4-BE49-F238E27FC236}">
                <a16:creationId xmlns:a16="http://schemas.microsoft.com/office/drawing/2014/main" id="{49D0D945-43B8-4BE9-B27D-49C3A45A3BD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36840"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notes_icon">
            <a:extLst>
              <a:ext uri="{FF2B5EF4-FFF2-40B4-BE49-F238E27FC236}">
                <a16:creationId xmlns:a16="http://schemas.microsoft.com/office/drawing/2014/main" id="{0A38F223-16F0-433F-BE32-57CD514476B1}"/>
              </a:ext>
            </a:extLst>
          </p:cNvPr>
          <p:cNvPicPr>
            <a:picLocks noChangeAspect="1" noChangeArrowheads="1"/>
          </p:cNvPicPr>
          <p:nvPr/>
        </p:nvPicPr>
        <p:blipFill>
          <a:blip r:embed="rId8" cstate="print"/>
          <a:srcRect/>
          <a:stretch>
            <a:fillRect/>
          </a:stretch>
        </p:blipFill>
        <p:spPr bwMode="auto">
          <a:xfrm>
            <a:off x="8605005" y="153987"/>
            <a:ext cx="442912" cy="3873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0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480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0480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WyBFeaZj"/>
  <p:tag name="ARTICULATE_DESIGN_ID_7_DEFAULT DESIGN" val="DN5nlO7Z"/>
  <p:tag name="ARTICULATE_DESIGN_ID_1_DEFAULT DESIGN" val="kuXgk4pi"/>
  <p:tag name="ARTICULATE_DESIGN_ID_8_DEFAULT DESIGN" val="Bj1p66rh"/>
  <p:tag name="ARTICULATE_DESIGN_ID_3_DEFAULT DESIGN" val="dtXmBXyf"/>
  <p:tag name="ARTICULATE_DESIGN_ID_2_DEFAULT DESIGN" val="M3acH4Yt"/>
  <p:tag name="ARTICULATE_DESIGN_ID_4_DEFAULT DESIGN" val="DsRc8Kkt"/>
  <p:tag name="ARTICULATE_DESIGN_ID_5_DEFAULT DESIGN" val="jHvdDBGW"/>
  <p:tag name="ARTICULATE_DESIGN_ID_6_DEFAULT DESIGN" val="X0mKn5Kc"/>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14333</TotalTime>
  <Words>1255</Words>
  <Application>Microsoft Office PowerPoint</Application>
  <PresentationFormat>On-screen Show (4:3)</PresentationFormat>
  <Paragraphs>112</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Wingdings</vt:lpstr>
      <vt:lpstr>Arial</vt:lpstr>
      <vt:lpstr>Wingdings 2</vt:lpstr>
      <vt:lpstr>1_Default Design</vt:lpstr>
      <vt:lpstr>8_Default Design</vt:lpstr>
      <vt:lpstr>Momentum</vt:lpstr>
      <vt:lpstr>Information</vt:lpstr>
      <vt:lpstr>What is momentum?</vt:lpstr>
      <vt:lpstr>How is momentum calculated?</vt:lpstr>
      <vt:lpstr>Scalar or vector?</vt:lpstr>
      <vt:lpstr>Calculating momentum question</vt:lpstr>
      <vt:lpstr>Momentum calculations</vt:lpstr>
      <vt:lpstr>Momentum and collisions</vt:lpstr>
      <vt:lpstr>What is conservation of momentum?</vt:lpstr>
      <vt:lpstr>Using conservation of momentum</vt:lpstr>
      <vt:lpstr>Conservation of momentum example</vt:lpstr>
      <vt:lpstr>Investigating momentum</vt:lpstr>
      <vt:lpstr>Momentum in explosions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dc:title>
  <dc:subject>Boardworks High School Physical Science</dc:subject>
  <dc:creator>Boardworks</dc:creator>
  <cp:lastModifiedBy>Tim Crilly</cp:lastModifiedBy>
  <cp:revision>532</cp:revision>
  <dcterms:created xsi:type="dcterms:W3CDTF">2003-10-06T13:07:42Z</dcterms:created>
  <dcterms:modified xsi:type="dcterms:W3CDTF">2019-01-31T15:30:49Z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CCC03EBB-3B52-4526-825B-275BEC3D5E39</vt:lpwstr>
  </property>
  <property fmtid="{D5CDD505-2E9C-101B-9397-08002B2CF9AE}" pid="3" name="ArticulatePath">
    <vt:lpwstr>Momentum</vt:lpwstr>
  </property>
</Properties>
</file>