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2.xml" ContentType="application/vnd.ms-office.activeX+xml"/>
  <Override PartName="/ppt/notesSlides/notesSlide6.xml" ContentType="application/vnd.openxmlformats-officedocument.presentationml.notesSlide+xml"/>
  <Override PartName="/ppt/activeX/activeX3.xml" ContentType="application/vnd.ms-office.activeX+xml"/>
  <Override PartName="/ppt/notesSlides/notesSlide7.xml" ContentType="application/vnd.openxmlformats-officedocument.presentationml.notesSlide+xml"/>
  <Override PartName="/ppt/activeX/activeX4.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5.xml" ContentType="application/vnd.ms-office.activeX+xml"/>
  <Override PartName="/ppt/notesSlides/notesSlide13.xml" ContentType="application/vnd.openxmlformats-officedocument.presentationml.notesSlide+xml"/>
  <Override PartName="/ppt/activeX/activeX6.xml" ContentType="application/vnd.ms-office.activeX+xml"/>
  <Override PartName="/ppt/notesSlides/notesSlide14.xml" ContentType="application/vnd.openxmlformats-officedocument.presentationml.notesSlide+xml"/>
  <Override PartName="/ppt/activeX/activeX7.xml" ContentType="application/vnd.ms-office.activeX+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460" r:id="rId1"/>
    <p:sldMasterId id="2147485475" r:id="rId2"/>
  </p:sldMasterIdLst>
  <p:notesMasterIdLst>
    <p:notesMasterId r:id="rId18"/>
  </p:notesMasterIdLst>
  <p:handoutMasterIdLst>
    <p:handoutMasterId r:id="rId19"/>
  </p:handoutMasterIdLst>
  <p:sldIdLst>
    <p:sldId id="508" r:id="rId3"/>
    <p:sldId id="527" r:id="rId4"/>
    <p:sldId id="482" r:id="rId5"/>
    <p:sldId id="484" r:id="rId6"/>
    <p:sldId id="485" r:id="rId7"/>
    <p:sldId id="486" r:id="rId8"/>
    <p:sldId id="487" r:id="rId9"/>
    <p:sldId id="489" r:id="rId10"/>
    <p:sldId id="488" r:id="rId11"/>
    <p:sldId id="491" r:id="rId12"/>
    <p:sldId id="503" r:id="rId13"/>
    <p:sldId id="493" r:id="rId14"/>
    <p:sldId id="494" r:id="rId15"/>
    <p:sldId id="495" r:id="rId16"/>
    <p:sldId id="496" r:id="rId17"/>
  </p:sldIdLst>
  <p:sldSz cx="9144000" cy="6858000" type="screen4x3"/>
  <p:notesSz cx="6858000" cy="9296400"/>
  <p:embeddedFontLst>
    <p:embeddedFont>
      <p:font typeface="Wingdings 2" panose="05020102010507070707" pitchFamily="18" charset="2"/>
      <p:regular r:id="rId20"/>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7">
          <p15:clr>
            <a:srgbClr val="A4A3A4"/>
          </p15:clr>
        </p15:guide>
        <p15:guide id="2" orient="horz" pos="3876">
          <p15:clr>
            <a:srgbClr val="A4A3A4"/>
          </p15:clr>
        </p15:guide>
        <p15:guide id="3" pos="5284" userDrawn="1">
          <p15:clr>
            <a:srgbClr val="A4A3A4"/>
          </p15:clr>
        </p15:guide>
        <p15:guide id="4" pos="249"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DA6"/>
    <a:srgbClr val="000066"/>
    <a:srgbClr val="BEDAF0"/>
    <a:srgbClr val="CC0099"/>
    <a:srgbClr val="33CC33"/>
    <a:srgbClr val="009900"/>
    <a:srgbClr val="010066"/>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varScale="1">
        <p:scale>
          <a:sx n="103" d="100"/>
          <a:sy n="103" d="100"/>
        </p:scale>
        <p:origin x="108" y="276"/>
      </p:cViewPr>
      <p:guideLst>
        <p:guide orient="horz" pos="497"/>
        <p:guide orient="horz" pos="3876"/>
        <p:guide pos="5284"/>
        <p:guide pos="249"/>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E3A72AE1-8D95-41AF-A708-AEC152CB0CE8}"/>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3A7D31B7-2DDC-4E29-ADE4-B22CC181C945}" type="slidenum">
              <a:rPr lang="en-GB" altLang="en-US"/>
              <a:pPr/>
              <a:t>‹#›</a:t>
            </a:fld>
            <a:endParaRPr lang="en-GB" altLang="en-US"/>
          </a:p>
        </p:txBody>
      </p:sp>
      <p:sp>
        <p:nvSpPr>
          <p:cNvPr id="5" name="Rectangle 7">
            <a:extLst>
              <a:ext uri="{FF2B5EF4-FFF2-40B4-BE49-F238E27FC236}">
                <a16:creationId xmlns:a16="http://schemas.microsoft.com/office/drawing/2014/main" id="{1A59A91A-9917-498F-B849-39C60378C2A9}"/>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1470C2F6-FB27-41D5-BF91-D57E37AAE3E0}"/>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41103863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59DF1657-0A59-4557-A55C-03BD963D0220}"/>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3" name="Rectangle 7">
            <a:extLst>
              <a:ext uri="{FF2B5EF4-FFF2-40B4-BE49-F238E27FC236}">
                <a16:creationId xmlns:a16="http://schemas.microsoft.com/office/drawing/2014/main" id="{72AB4350-8974-4453-9D57-1EE30FEAD3FE}"/>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053F42EF-A1E2-4BCE-AD8D-2D6413A1AB51}" type="slidenum">
              <a:rPr lang="en-US" altLang="en-US"/>
              <a:pPr/>
              <a:t>‹#›</a:t>
            </a:fld>
            <a:endParaRPr lang="en-US" altLang="en-US"/>
          </a:p>
        </p:txBody>
      </p:sp>
      <p:sp>
        <p:nvSpPr>
          <p:cNvPr id="7" name="Rectangle 5">
            <a:extLst>
              <a:ext uri="{FF2B5EF4-FFF2-40B4-BE49-F238E27FC236}">
                <a16:creationId xmlns:a16="http://schemas.microsoft.com/office/drawing/2014/main" id="{B2992E4C-06C9-473A-959C-830CEBC412A6}"/>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Rectangle 9">
            <a:extLst>
              <a:ext uri="{FF2B5EF4-FFF2-40B4-BE49-F238E27FC236}">
                <a16:creationId xmlns:a16="http://schemas.microsoft.com/office/drawing/2014/main" id="{3AF9602D-CAD8-4F59-80B0-271715D57034}"/>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07B1A6E7-CED5-4148-82E3-3B071F7B3902}"/>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73046922"/>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5DC6F1C9-F0D6-4DF7-92B3-D1EECB781EB2}"/>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23C50CA4-5BB0-48AE-A5E4-D378DFF27DC4}"/>
              </a:ext>
            </a:extLst>
          </p:cNvPr>
          <p:cNvSpPr>
            <a:spLocks noGrp="1"/>
          </p:cNvSpPr>
          <p:nvPr>
            <p:ph type="body" idx="1"/>
          </p:nvPr>
        </p:nvSpPr>
        <p:spPr>
          <a:xfrm>
            <a:off x="914401" y="4415790"/>
            <a:ext cx="5029200" cy="4183380"/>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1BAE80EE-713A-4CB0-A0DC-DB52F829254A}"/>
              </a:ext>
            </a:extLst>
          </p:cNvPr>
          <p:cNvSpPr>
            <a:spLocks noGrp="1"/>
          </p:cNvSpPr>
          <p:nvPr>
            <p:ph type="sldNum" sz="quarter" idx="10"/>
          </p:nvPr>
        </p:nvSpPr>
        <p:spPr/>
        <p:txBody>
          <a:bodyPr/>
          <a:lstStyle/>
          <a:p>
            <a:fld id="{053F42EF-A1E2-4BCE-AD8D-2D6413A1AB51}"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2E85666-A45E-4EFE-8B44-889944EB7C1E}"/>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0446D8F8-8A62-4422-8ACF-0478121812EC}"/>
              </a:ext>
            </a:extLst>
          </p:cNvPr>
          <p:cNvSpPr>
            <a:spLocks noGrp="1" noChangeArrowheads="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3" name="Slide Number Placeholder 2">
            <a:extLst>
              <a:ext uri="{FF2B5EF4-FFF2-40B4-BE49-F238E27FC236}">
                <a16:creationId xmlns:a16="http://schemas.microsoft.com/office/drawing/2014/main" id="{911D4131-E612-4397-AE93-8B43159098E7}"/>
              </a:ext>
            </a:extLst>
          </p:cNvPr>
          <p:cNvSpPr>
            <a:spLocks noGrp="1"/>
          </p:cNvSpPr>
          <p:nvPr>
            <p:ph type="sldNum" sz="quarter" idx="10"/>
          </p:nvPr>
        </p:nvSpPr>
        <p:spPr/>
        <p:txBody>
          <a:bodyPr/>
          <a:lstStyle/>
          <a:p>
            <a:fld id="{053F42EF-A1E2-4BCE-AD8D-2D6413A1AB51}"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7C34A65-63A0-4F54-98AC-808D837DC9FB}"/>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25B35578-C0EC-4158-9442-C8C7C2B90190}"/>
              </a:ext>
            </a:extLst>
          </p:cNvPr>
          <p:cNvSpPr>
            <a:spLocks noGrp="1" noChangeArrowheads="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3" name="Slide Number Placeholder 2">
            <a:extLst>
              <a:ext uri="{FF2B5EF4-FFF2-40B4-BE49-F238E27FC236}">
                <a16:creationId xmlns:a16="http://schemas.microsoft.com/office/drawing/2014/main" id="{D9818302-F95B-4646-95B8-48B1F089D81B}"/>
              </a:ext>
            </a:extLst>
          </p:cNvPr>
          <p:cNvSpPr>
            <a:spLocks noGrp="1"/>
          </p:cNvSpPr>
          <p:nvPr>
            <p:ph type="sldNum" sz="quarter" idx="10"/>
          </p:nvPr>
        </p:nvSpPr>
        <p:spPr/>
        <p:txBody>
          <a:bodyPr/>
          <a:lstStyle/>
          <a:p>
            <a:fld id="{053F42EF-A1E2-4BCE-AD8D-2D6413A1AB51}"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
            <a:extLst>
              <a:ext uri="{FF2B5EF4-FFF2-40B4-BE49-F238E27FC236}">
                <a16:creationId xmlns:a16="http://schemas.microsoft.com/office/drawing/2014/main" id="{41C3F2AE-C0F1-454F-818F-0DEABEAEAB05}"/>
              </a:ext>
            </a:extLst>
          </p:cNvPr>
          <p:cNvSpPr>
            <a:spLocks noGrp="1" noRot="1" noChangeAspect="1" noChangeArrowheads="1" noTextEdit="1"/>
          </p:cNvSpPr>
          <p:nvPr>
            <p:ph type="sldImg"/>
          </p:nvPr>
        </p:nvSpPr>
        <p:spPr>
          <a:ln/>
        </p:spPr>
      </p:sp>
      <p:sp>
        <p:nvSpPr>
          <p:cNvPr id="43011" name="Rectangle 11">
            <a:extLst>
              <a:ext uri="{FF2B5EF4-FFF2-40B4-BE49-F238E27FC236}">
                <a16:creationId xmlns:a16="http://schemas.microsoft.com/office/drawing/2014/main" id="{EEDAB613-844C-41AA-9A4E-A7141D5DE4DD}"/>
              </a:ext>
            </a:extLst>
          </p:cNvPr>
          <p:cNvSpPr>
            <a:spLocks noGrp="1" noChangeArrowheads="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Internal Energy and Specific Heat Capacity</a:t>
            </a:r>
            <a:r>
              <a:rPr lang="en-GB" altLang="en-US" dirty="0">
                <a:latin typeface="Arial" panose="020B0604020202020204" pitchFamily="34" charset="0"/>
              </a:rPr>
              <a:t>.</a:t>
            </a:r>
          </a:p>
        </p:txBody>
      </p:sp>
      <p:sp>
        <p:nvSpPr>
          <p:cNvPr id="3" name="Slide Number Placeholder 2">
            <a:extLst>
              <a:ext uri="{FF2B5EF4-FFF2-40B4-BE49-F238E27FC236}">
                <a16:creationId xmlns:a16="http://schemas.microsoft.com/office/drawing/2014/main" id="{3DD70A3C-F3FE-46E1-9612-A39BFA385515}"/>
              </a:ext>
            </a:extLst>
          </p:cNvPr>
          <p:cNvSpPr>
            <a:spLocks noGrp="1"/>
          </p:cNvSpPr>
          <p:nvPr>
            <p:ph type="sldNum" sz="quarter" idx="10"/>
          </p:nvPr>
        </p:nvSpPr>
        <p:spPr/>
        <p:txBody>
          <a:bodyPr/>
          <a:lstStyle/>
          <a:p>
            <a:fld id="{053F42EF-A1E2-4BCE-AD8D-2D6413A1AB51}"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8811501-8995-44B4-93CE-77CAD23F9488}"/>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DB19D5EB-7B60-4A85-AA6A-3D080404CA81}"/>
              </a:ext>
            </a:extLst>
          </p:cNvPr>
          <p:cNvSpPr>
            <a:spLocks noGrp="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Consider limitations of data analysis (e.g., measurement error, sample selection) when </a:t>
            </a:r>
            <a:r>
              <a:rPr lang="en-GB" sz="1200" kern="1200" dirty="0" err="1">
                <a:solidFill>
                  <a:schemeClr val="tx1"/>
                </a:solidFill>
                <a:effectLst/>
                <a:latin typeface="Arial" charset="0"/>
                <a:ea typeface="+mn-ea"/>
                <a:cs typeface="+mn-cs"/>
              </a:rPr>
              <a:t>analyzing</a:t>
            </a:r>
            <a:r>
              <a:rPr lang="en-GB" sz="1200" kern="1200" dirty="0">
                <a:solidFill>
                  <a:schemeClr val="tx1"/>
                </a:solidFill>
                <a:effectLst/>
                <a:latin typeface="Arial" charset="0"/>
                <a:ea typeface="+mn-ea"/>
                <a:cs typeface="+mn-cs"/>
              </a:rPr>
              <a:t> and interpreting data.</a:t>
            </a:r>
            <a:endParaRPr lang="en-GB" dirty="0">
              <a:effectLst/>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3" name="Slide Number Placeholder 2">
            <a:extLst>
              <a:ext uri="{FF2B5EF4-FFF2-40B4-BE49-F238E27FC236}">
                <a16:creationId xmlns:a16="http://schemas.microsoft.com/office/drawing/2014/main" id="{60FC6300-BC5F-4833-8C62-1CF95162CB00}"/>
              </a:ext>
            </a:extLst>
          </p:cNvPr>
          <p:cNvSpPr>
            <a:spLocks noGrp="1"/>
          </p:cNvSpPr>
          <p:nvPr>
            <p:ph type="sldNum" sz="quarter" idx="10"/>
          </p:nvPr>
        </p:nvSpPr>
        <p:spPr/>
        <p:txBody>
          <a:bodyPr/>
          <a:lstStyle/>
          <a:p>
            <a:fld id="{053F42EF-A1E2-4BCE-AD8D-2D6413A1AB51}"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87227703-5172-455E-A338-94AD110778CD}"/>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1E5E1326-2243-485C-B70C-75FB8FAD2159}"/>
              </a:ext>
            </a:extLst>
          </p:cNvPr>
          <p:cNvSpPr>
            <a:spLocks noGrp="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slide could be used to emphasize the need to show work in the calculation and demonstrate the most suitable layout.</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3" name="Slide Number Placeholder 2">
            <a:extLst>
              <a:ext uri="{FF2B5EF4-FFF2-40B4-BE49-F238E27FC236}">
                <a16:creationId xmlns:a16="http://schemas.microsoft.com/office/drawing/2014/main" id="{9AB66F14-DA99-425D-A891-FDCEB891D492}"/>
              </a:ext>
            </a:extLst>
          </p:cNvPr>
          <p:cNvSpPr>
            <a:spLocks noGrp="1"/>
          </p:cNvSpPr>
          <p:nvPr>
            <p:ph type="sldNum" sz="quarter" idx="10"/>
          </p:nvPr>
        </p:nvSpPr>
        <p:spPr/>
        <p:txBody>
          <a:bodyPr/>
          <a:lstStyle/>
          <a:p>
            <a:fld id="{053F42EF-A1E2-4BCE-AD8D-2D6413A1AB51}"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3C76CB14-B537-45A6-9777-E829257ECCF3}"/>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97F6D3BD-439C-4844-B9A0-2A23D7E07F6C}"/>
              </a:ext>
            </a:extLst>
          </p:cNvPr>
          <p:cNvSpPr>
            <a:spLocks noGrp="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this set of practice questions, students could be asked to find the answer before it is revealed on the slide. Students should be encouraged to lay out their work as on the previous slide.</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3" name="Slide Number Placeholder 2">
            <a:extLst>
              <a:ext uri="{FF2B5EF4-FFF2-40B4-BE49-F238E27FC236}">
                <a16:creationId xmlns:a16="http://schemas.microsoft.com/office/drawing/2014/main" id="{68911425-3BE0-4560-B9B1-501B00D11882}"/>
              </a:ext>
            </a:extLst>
          </p:cNvPr>
          <p:cNvSpPr>
            <a:spLocks noGrp="1"/>
          </p:cNvSpPr>
          <p:nvPr>
            <p:ph type="sldNum" sz="quarter" idx="10"/>
          </p:nvPr>
        </p:nvSpPr>
        <p:spPr/>
        <p:txBody>
          <a:bodyPr/>
          <a:lstStyle/>
          <a:p>
            <a:fld id="{053F42EF-A1E2-4BCE-AD8D-2D6413A1AB51}" type="slidenum">
              <a:rPr lang="en-US" altLang="en-US" smtClean="0"/>
              <a:pPr/>
              <a:t>15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46ED7D5-3CC4-41DA-A4B3-F6BEDF5644A9}"/>
              </a:ext>
            </a:extLst>
          </p:cNvPr>
          <p:cNvSpPr>
            <a:spLocks noGrp="1"/>
          </p:cNvSpPr>
          <p:nvPr>
            <p:ph type="sldNum" sz="quarter" idx="10"/>
          </p:nvPr>
        </p:nvSpPr>
        <p:spPr/>
        <p:txBody>
          <a:bodyPr/>
          <a:lstStyle/>
          <a:p>
            <a:fld id="{053F42EF-A1E2-4BCE-AD8D-2D6413A1AB51}" type="slidenum">
              <a:rPr lang="en-US" altLang="en-US" smtClean="0"/>
              <a:pPr/>
              <a:t>2</a:t>
            </a:fld>
            <a:endParaRPr lang="en-US" altLang="en-US"/>
          </a:p>
        </p:txBody>
      </p:sp>
    </p:spTree>
    <p:extLst>
      <p:ext uri="{BB962C8B-B14F-4D97-AF65-F5344CB8AC3E}">
        <p14:creationId xmlns:p14="http://schemas.microsoft.com/office/powerpoint/2010/main" val="4018607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CBDEA0BA-A74C-45F8-92BA-F8C1254E6E32}"/>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5472B527-9A22-4B53-B403-B34B08A874A3}"/>
              </a:ext>
            </a:extLst>
          </p:cNvPr>
          <p:cNvSpPr>
            <a:spLocks noGrp="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8D309B88-0404-4EBC-8C7C-01A911BC309F}"/>
              </a:ext>
            </a:extLst>
          </p:cNvPr>
          <p:cNvSpPr>
            <a:spLocks noGrp="1"/>
          </p:cNvSpPr>
          <p:nvPr>
            <p:ph type="sldNum" sz="quarter" idx="10"/>
          </p:nvPr>
        </p:nvSpPr>
        <p:spPr/>
        <p:txBody>
          <a:bodyPr/>
          <a:lstStyle/>
          <a:p>
            <a:fld id="{053F42EF-A1E2-4BCE-AD8D-2D6413A1AB51}"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378ADDB-54D5-4AE3-890B-DFF5CC347E44}"/>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639C5252-1EF3-4C7C-A5CE-4BAFDE226F7A}"/>
              </a:ext>
            </a:extLst>
          </p:cNvPr>
          <p:cNvSpPr>
            <a:spLocks noGrp="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3" name="Slide Number Placeholder 2">
            <a:extLst>
              <a:ext uri="{FF2B5EF4-FFF2-40B4-BE49-F238E27FC236}">
                <a16:creationId xmlns:a16="http://schemas.microsoft.com/office/drawing/2014/main" id="{06EA56EB-29C9-4AE1-B960-82ED0D6D070D}"/>
              </a:ext>
            </a:extLst>
          </p:cNvPr>
          <p:cNvSpPr>
            <a:spLocks noGrp="1"/>
          </p:cNvSpPr>
          <p:nvPr>
            <p:ph type="sldNum" sz="quarter" idx="10"/>
          </p:nvPr>
        </p:nvSpPr>
        <p:spPr/>
        <p:txBody>
          <a:bodyPr/>
          <a:lstStyle/>
          <a:p>
            <a:fld id="{053F42EF-A1E2-4BCE-AD8D-2D6413A1AB51}"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6BEFFF77-08EE-4B72-84E4-4275E17FC5D6}"/>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0F0A3F3-F352-428A-A697-AC23B34A8535}"/>
              </a:ext>
            </a:extLst>
          </p:cNvPr>
          <p:cNvSpPr>
            <a:spLocks noGrp="1" noChangeArrowheads="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changing the state of a system, please refer to the </a:t>
            </a:r>
            <a:r>
              <a:rPr lang="en-GB" altLang="en-US" i="1" dirty="0">
                <a:latin typeface="Arial" panose="020B0604020202020204" pitchFamily="34" charset="0"/>
              </a:rPr>
              <a:t>Specific Latent Heat </a:t>
            </a:r>
            <a:r>
              <a:rPr lang="en-GB" altLang="en-US" dirty="0">
                <a:latin typeface="Arial" panose="020B0604020202020204" pitchFamily="34" charset="0"/>
              </a:rPr>
              <a:t>presentation.</a:t>
            </a:r>
          </a:p>
        </p:txBody>
      </p:sp>
      <p:sp>
        <p:nvSpPr>
          <p:cNvPr id="3" name="Slide Number Placeholder 2">
            <a:extLst>
              <a:ext uri="{FF2B5EF4-FFF2-40B4-BE49-F238E27FC236}">
                <a16:creationId xmlns:a16="http://schemas.microsoft.com/office/drawing/2014/main" id="{E3117A9C-77C9-4D49-BC3D-63063619A330}"/>
              </a:ext>
            </a:extLst>
          </p:cNvPr>
          <p:cNvSpPr>
            <a:spLocks noGrp="1"/>
          </p:cNvSpPr>
          <p:nvPr>
            <p:ph type="sldNum" sz="quarter" idx="10"/>
          </p:nvPr>
        </p:nvSpPr>
        <p:spPr/>
        <p:txBody>
          <a:bodyPr/>
          <a:lstStyle/>
          <a:p>
            <a:fld id="{053F42EF-A1E2-4BCE-AD8D-2D6413A1AB51}"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Image Placeholder 1">
            <a:extLst>
              <a:ext uri="{FF2B5EF4-FFF2-40B4-BE49-F238E27FC236}">
                <a16:creationId xmlns:a16="http://schemas.microsoft.com/office/drawing/2014/main" id="{B486A85B-0571-460E-BA20-591C17DB7BB6}"/>
              </a:ext>
            </a:extLst>
          </p:cNvPr>
          <p:cNvSpPr>
            <a:spLocks noGrp="1" noRot="1" noChangeAspect="1" noTextEdit="1"/>
          </p:cNvSpPr>
          <p:nvPr>
            <p:ph type="sldImg"/>
          </p:nvPr>
        </p:nvSpPr>
        <p:spPr>
          <a:ln/>
        </p:spPr>
      </p:sp>
      <p:sp>
        <p:nvSpPr>
          <p:cNvPr id="35844" name="Notes Placeholder 2">
            <a:extLst>
              <a:ext uri="{FF2B5EF4-FFF2-40B4-BE49-F238E27FC236}">
                <a16:creationId xmlns:a16="http://schemas.microsoft.com/office/drawing/2014/main" id="{90667258-A53A-4C54-A945-D466D52FD24D}"/>
              </a:ext>
            </a:extLst>
          </p:cNvPr>
          <p:cNvSpPr>
            <a:spLocks noGrp="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purpose of each piece of equipment should first be explained:</a:t>
            </a:r>
          </a:p>
          <a:p>
            <a:pPr marL="171450" indent="-171450">
              <a:buFont typeface="Arial" panose="020B0604020202020204" pitchFamily="34" charset="0"/>
              <a:buChar char="•"/>
            </a:pPr>
            <a:r>
              <a:rPr lang="en-GB" altLang="en-US" dirty="0">
                <a:latin typeface="Arial" panose="020B0604020202020204" pitchFamily="34" charset="0"/>
              </a:rPr>
              <a:t>The yellow power pack supplies power.</a:t>
            </a:r>
          </a:p>
          <a:p>
            <a:pPr marL="171450" indent="-171450">
              <a:buFont typeface="Arial" panose="020B0604020202020204" pitchFamily="34" charset="0"/>
              <a:buChar char="•"/>
            </a:pPr>
            <a:r>
              <a:rPr lang="en-GB" altLang="en-US" dirty="0">
                <a:latin typeface="Arial" panose="020B0604020202020204" pitchFamily="34" charset="0"/>
              </a:rPr>
              <a:t>The joulemeter measure the amount of energy supplied.</a:t>
            </a:r>
          </a:p>
          <a:p>
            <a:pPr marL="171450" indent="-171450">
              <a:buFont typeface="Arial" panose="020B0604020202020204" pitchFamily="34" charset="0"/>
              <a:buChar char="•"/>
            </a:pPr>
            <a:r>
              <a:rPr lang="en-GB" altLang="en-US" dirty="0">
                <a:latin typeface="Arial" panose="020B0604020202020204" pitchFamily="34" charset="0"/>
              </a:rPr>
              <a:t>The thermocouple measure the temperature.</a:t>
            </a:r>
          </a:p>
          <a:p>
            <a:pPr marL="0" indent="0">
              <a:buFont typeface="Arial" panose="020B0604020202020204" pitchFamily="34" charset="0"/>
              <a:buNone/>
            </a:pPr>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dirty="0">
              <a:effectLst/>
            </a:endParaRPr>
          </a:p>
        </p:txBody>
      </p:sp>
      <p:sp>
        <p:nvSpPr>
          <p:cNvPr id="3" name="Slide Number Placeholder 2">
            <a:extLst>
              <a:ext uri="{FF2B5EF4-FFF2-40B4-BE49-F238E27FC236}">
                <a16:creationId xmlns:a16="http://schemas.microsoft.com/office/drawing/2014/main" id="{B83A926B-2AED-4DC5-8171-F3D7F1B4EF00}"/>
              </a:ext>
            </a:extLst>
          </p:cNvPr>
          <p:cNvSpPr>
            <a:spLocks noGrp="1"/>
          </p:cNvSpPr>
          <p:nvPr>
            <p:ph type="sldNum" sz="quarter" idx="10"/>
          </p:nvPr>
        </p:nvSpPr>
        <p:spPr/>
        <p:txBody>
          <a:bodyPr/>
          <a:lstStyle/>
          <a:p>
            <a:fld id="{053F42EF-A1E2-4BCE-AD8D-2D6413A1AB51}"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8">
            <a:extLst>
              <a:ext uri="{FF2B5EF4-FFF2-40B4-BE49-F238E27FC236}">
                <a16:creationId xmlns:a16="http://schemas.microsoft.com/office/drawing/2014/main" id="{875AABF2-D75C-4E1E-A523-59975D1CDD1A}"/>
              </a:ext>
            </a:extLst>
          </p:cNvPr>
          <p:cNvSpPr>
            <a:spLocks noGrp="1" noRot="1" noChangeAspect="1" noChangeArrowheads="1" noTextEdit="1"/>
          </p:cNvSpPr>
          <p:nvPr>
            <p:ph type="sldImg"/>
          </p:nvPr>
        </p:nvSpPr>
        <p:spPr>
          <a:ln/>
        </p:spPr>
      </p:sp>
      <p:sp>
        <p:nvSpPr>
          <p:cNvPr id="36867" name="Rectangle 9">
            <a:extLst>
              <a:ext uri="{FF2B5EF4-FFF2-40B4-BE49-F238E27FC236}">
                <a16:creationId xmlns:a16="http://schemas.microsoft.com/office/drawing/2014/main" id="{A07F5C50-722A-4E61-87E4-AA24750E232F}"/>
              </a:ext>
            </a:extLst>
          </p:cNvPr>
          <p:cNvSpPr>
            <a:spLocks noGrp="1" noChangeArrowheads="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purpose of each piece of equipment should first be explained:</a:t>
            </a:r>
          </a:p>
          <a:p>
            <a:pPr marL="171450" indent="-171450">
              <a:buFont typeface="Arial" panose="020B0604020202020204" pitchFamily="34" charset="0"/>
              <a:buChar char="•"/>
            </a:pPr>
            <a:r>
              <a:rPr lang="en-GB" altLang="en-US" dirty="0">
                <a:latin typeface="Arial" panose="020B0604020202020204" pitchFamily="34" charset="0"/>
              </a:rPr>
              <a:t>The yellow power pack supplies power.</a:t>
            </a:r>
          </a:p>
          <a:p>
            <a:pPr marL="171450" indent="-171450">
              <a:buFont typeface="Arial" panose="020B0604020202020204" pitchFamily="34" charset="0"/>
              <a:buChar char="•"/>
            </a:pPr>
            <a:r>
              <a:rPr lang="en-GB" altLang="en-US" dirty="0">
                <a:latin typeface="Arial" panose="020B0604020202020204" pitchFamily="34" charset="0"/>
              </a:rPr>
              <a:t>The joulemeter measure the amount of energy supplied.</a:t>
            </a:r>
          </a:p>
          <a:p>
            <a:pPr marL="171450" indent="-171450">
              <a:buFont typeface="Arial" panose="020B0604020202020204" pitchFamily="34" charset="0"/>
              <a:buChar char="•"/>
            </a:pPr>
            <a:r>
              <a:rPr lang="en-GB" altLang="en-US" dirty="0">
                <a:latin typeface="Arial" panose="020B0604020202020204" pitchFamily="34" charset="0"/>
              </a:rPr>
              <a:t>The thermocouple measure the temperature.</a:t>
            </a:r>
          </a:p>
          <a:p>
            <a:pPr marL="0" indent="0">
              <a:buFont typeface="Arial" panose="020B0604020202020204" pitchFamily="34" charset="0"/>
              <a:buNone/>
            </a:pPr>
            <a:endParaRPr lang="en-GB" altLang="en-US" dirty="0">
              <a:latin typeface="Arial" panose="020B0604020202020204" pitchFamily="34" charset="0"/>
            </a:endParaRPr>
          </a:p>
          <a:p>
            <a:r>
              <a:rPr lang="en-GB" altLang="en-US" dirty="0">
                <a:latin typeface="Arial" panose="020B0604020202020204" pitchFamily="34" charset="0"/>
              </a:rPr>
              <a:t>Pupils could be asked which are the dependent and independent variables in each experiment to clarify which factors affect temperature change.</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dirty="0">
              <a:effectLst/>
            </a:endParaRPr>
          </a:p>
        </p:txBody>
      </p:sp>
      <p:sp>
        <p:nvSpPr>
          <p:cNvPr id="3" name="Slide Number Placeholder 2">
            <a:extLst>
              <a:ext uri="{FF2B5EF4-FFF2-40B4-BE49-F238E27FC236}">
                <a16:creationId xmlns:a16="http://schemas.microsoft.com/office/drawing/2014/main" id="{33889584-C955-43B3-BC04-29BED5618A16}"/>
              </a:ext>
            </a:extLst>
          </p:cNvPr>
          <p:cNvSpPr>
            <a:spLocks noGrp="1"/>
          </p:cNvSpPr>
          <p:nvPr>
            <p:ph type="sldNum" sz="quarter" idx="10"/>
          </p:nvPr>
        </p:nvSpPr>
        <p:spPr/>
        <p:txBody>
          <a:bodyPr/>
          <a:lstStyle/>
          <a:p>
            <a:fld id="{053F42EF-A1E2-4BCE-AD8D-2D6413A1AB51}"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36A312C-1700-42D8-9728-9F56E1522BDD}"/>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29C913C8-E433-4D27-B0AA-E71400263739}"/>
              </a:ext>
            </a:extLst>
          </p:cNvPr>
          <p:cNvSpPr>
            <a:spLocks noGrp="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quiz could be used as an introductory activity to discover what factors affect temperature change as a material is heated. Students could be given </a:t>
            </a:r>
            <a:r>
              <a:rPr lang="en-GB" altLang="en-US" dirty="0" err="1">
                <a:latin typeface="Arial" panose="020B0604020202020204" pitchFamily="34" charset="0"/>
              </a:rPr>
              <a:t>colored</a:t>
            </a:r>
            <a:r>
              <a:rPr lang="en-GB" altLang="en-US" dirty="0">
                <a:latin typeface="Arial" panose="020B0604020202020204" pitchFamily="34" charset="0"/>
              </a:rPr>
              <a:t> traffic light cards (red = no, green = yes) to vote on the statements shown. To stretch students, they could be asked to explain their voting.</a:t>
            </a:r>
          </a:p>
        </p:txBody>
      </p:sp>
      <p:sp>
        <p:nvSpPr>
          <p:cNvPr id="3" name="Slide Number Placeholder 2">
            <a:extLst>
              <a:ext uri="{FF2B5EF4-FFF2-40B4-BE49-F238E27FC236}">
                <a16:creationId xmlns:a16="http://schemas.microsoft.com/office/drawing/2014/main" id="{AB1B5613-5B1E-4F87-9394-23462F32226C}"/>
              </a:ext>
            </a:extLst>
          </p:cNvPr>
          <p:cNvSpPr>
            <a:spLocks noGrp="1"/>
          </p:cNvSpPr>
          <p:nvPr>
            <p:ph type="sldNum" sz="quarter" idx="10"/>
          </p:nvPr>
        </p:nvSpPr>
        <p:spPr/>
        <p:txBody>
          <a:bodyPr/>
          <a:lstStyle/>
          <a:p>
            <a:fld id="{053F42EF-A1E2-4BCE-AD8D-2D6413A1AB51}"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483DD2F-335F-417B-A16A-74D5F8C6B094}"/>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22951E2F-C1B9-412C-90E7-67D177922DD9}"/>
              </a:ext>
            </a:extLst>
          </p:cNvPr>
          <p:cNvSpPr>
            <a:spLocks noGrp="1" noChangeArrowheads="1"/>
          </p:cNvSpPr>
          <p:nvPr>
            <p:ph type="body" idx="1"/>
          </p:nvPr>
        </p:nvSpPr>
        <p:spPr>
          <a:xfrm>
            <a:off x="914401" y="4415790"/>
            <a:ext cx="50292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It should be stressed that the specific heat capacity is the amount of energy required to produce a 1</a:t>
            </a:r>
            <a:r>
              <a:rPr lang="en-GB" altLang="en-US" sz="800" dirty="0">
                <a:latin typeface="Arial" panose="020B0604020202020204" pitchFamily="34" charset="0"/>
              </a:rPr>
              <a:t> </a:t>
            </a:r>
            <a:r>
              <a:rPr lang="en-US" altLang="en-US" dirty="0">
                <a:latin typeface="Arial" panose="020B0604020202020204" pitchFamily="34" charset="0"/>
                <a:cs typeface="Arial" panose="020B0604020202020204" pitchFamily="34" charset="0"/>
              </a:rPr>
              <a:t>°</a:t>
            </a:r>
            <a:r>
              <a:rPr lang="en-GB" altLang="en-US" dirty="0">
                <a:latin typeface="Arial" panose="020B0604020202020204" pitchFamily="34" charset="0"/>
              </a:rPr>
              <a:t>C temperature rise in 1 kg of material. </a:t>
            </a:r>
          </a:p>
        </p:txBody>
      </p:sp>
      <p:sp>
        <p:nvSpPr>
          <p:cNvPr id="3" name="Slide Number Placeholder 2">
            <a:extLst>
              <a:ext uri="{FF2B5EF4-FFF2-40B4-BE49-F238E27FC236}">
                <a16:creationId xmlns:a16="http://schemas.microsoft.com/office/drawing/2014/main" id="{1AAE967E-766A-4E04-838D-D929FAA8A94D}"/>
              </a:ext>
            </a:extLst>
          </p:cNvPr>
          <p:cNvSpPr>
            <a:spLocks noGrp="1"/>
          </p:cNvSpPr>
          <p:nvPr>
            <p:ph type="sldNum" sz="quarter" idx="10"/>
          </p:nvPr>
        </p:nvSpPr>
        <p:spPr/>
        <p:txBody>
          <a:bodyPr/>
          <a:lstStyle/>
          <a:p>
            <a:fld id="{053F42EF-A1E2-4BCE-AD8D-2D6413A1AB51}"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223194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803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8123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482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2095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2460745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173817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451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84975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1786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2985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3678801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99486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740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6208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83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7578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4185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348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40230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081007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55741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57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9522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59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5158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576287871"/>
      </p:ext>
    </p:extLst>
  </p:cSld>
  <p:clrMap bg1="lt1" tx1="dk1" bg2="lt2" tx2="dk2" accent1="accent1" accent2="accent2" accent3="accent3" accent4="accent4" accent5="accent5" accent6="accent6" hlink="hlink" folHlink="folHlink"/>
  <p:sldLayoutIdLst>
    <p:sldLayoutId id="2147485461" r:id="rId1"/>
    <p:sldLayoutId id="2147485462" r:id="rId2"/>
    <p:sldLayoutId id="2147485463" r:id="rId3"/>
    <p:sldLayoutId id="2147485464" r:id="rId4"/>
    <p:sldLayoutId id="2147485465" r:id="rId5"/>
    <p:sldLayoutId id="2147485466" r:id="rId6"/>
    <p:sldLayoutId id="2147485467" r:id="rId7"/>
    <p:sldLayoutId id="2147485468" r:id="rId8"/>
    <p:sldLayoutId id="2147485469" r:id="rId9"/>
    <p:sldLayoutId id="2147485470" r:id="rId10"/>
    <p:sldLayoutId id="2147485471" r:id="rId11"/>
    <p:sldLayoutId id="2147485472" r:id="rId12"/>
    <p:sldLayoutId id="2147485473" r:id="rId13"/>
    <p:sldLayoutId id="2147485474"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4"/>
    </p:custDataLst>
    <p:extLst>
      <p:ext uri="{BB962C8B-B14F-4D97-AF65-F5344CB8AC3E}">
        <p14:creationId xmlns:p14="http://schemas.microsoft.com/office/powerpoint/2010/main" val="1305357354"/>
      </p:ext>
    </p:extLst>
  </p:cSld>
  <p:clrMap bg1="lt1" tx1="dk1" bg2="lt2" tx2="dk2" accent1="accent1" accent2="accent2" accent3="accent3" accent4="accent4" accent5="accent5" accent6="accent6" hlink="hlink" folHlink="folHlink"/>
  <p:sldLayoutIdLst>
    <p:sldLayoutId id="2147485476" r:id="rId1"/>
    <p:sldLayoutId id="2147485477" r:id="rId2"/>
    <p:sldLayoutId id="2147485478" r:id="rId3"/>
    <p:sldLayoutId id="2147485479" r:id="rId4"/>
    <p:sldLayoutId id="2147485480" r:id="rId5"/>
    <p:sldLayoutId id="2147485481" r:id="rId6"/>
    <p:sldLayoutId id="2147485482" r:id="rId7"/>
    <p:sldLayoutId id="2147485483" r:id="rId8"/>
    <p:sldLayoutId id="2147485484" r:id="rId9"/>
    <p:sldLayoutId id="2147485485" r:id="rId10"/>
    <p:sldLayoutId id="2147485486" r:id="rId11"/>
    <p:sldLayoutId id="2147485487"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notesSlide" Target="../notesSlides/notesSlide13.xml"/><Relationship Id="rId9" Type="http://schemas.openxmlformats.org/officeDocument/2006/relationships/image" Target="../media/image9.wmf"/></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9.wmf"/><Relationship Id="rId4" Type="http://schemas.openxmlformats.org/officeDocument/2006/relationships/notesSlide" Target="../notesSlides/notesSlide14.xml"/><Relationship Id="rId9" Type="http://schemas.openxmlformats.org/officeDocument/2006/relationships/image" Target="../media/image12.jpg"/></Relationships>
</file>

<file path=ppt/slides/_rels/slide1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20.xml"/><Relationship Id="rId7" Type="http://schemas.openxmlformats.org/officeDocument/2006/relationships/image" Target="../media/image11.png"/><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notesSlide" Target="../notesSlides/notesSlide15.xml"/><Relationship Id="rId9" Type="http://schemas.openxmlformats.org/officeDocument/2006/relationships/image" Target="../media/image9.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notesSlide" Target="../notesSlides/notesSlide4.xml"/><Relationship Id="rId9"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9.wmf"/><Relationship Id="rId4" Type="http://schemas.openxmlformats.org/officeDocument/2006/relationships/notesSlide" Target="../notesSlides/notesSlide6.xml"/><Relationship Id="rId9" Type="http://schemas.openxmlformats.org/officeDocument/2006/relationships/image" Target="../media/image12.jp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9.wmf"/><Relationship Id="rId4" Type="http://schemas.openxmlformats.org/officeDocument/2006/relationships/notesSlide" Target="../notesSlides/notesSlide7.xml"/><Relationship Id="rId9" Type="http://schemas.openxmlformats.org/officeDocument/2006/relationships/image" Target="../media/image12.jpg"/></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notesSlide" Target="../notesSlides/notesSlide8.xml"/><Relationship Id="rId9"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980AF1-06CA-4779-B8BB-66F9DF21F6C2}"/>
              </a:ext>
            </a:extLst>
          </p:cNvPr>
          <p:cNvSpPr>
            <a:spLocks noGrp="1"/>
          </p:cNvSpPr>
          <p:nvPr>
            <p:ph type="title"/>
          </p:nvPr>
        </p:nvSpPr>
        <p:spPr/>
        <p:txBody>
          <a:bodyPr/>
          <a:lstStyle/>
          <a:p>
            <a:r>
              <a:rPr lang="en-GB" sz="4000" dirty="0"/>
              <a:t>Internal Energy </a:t>
            </a:r>
            <a:br>
              <a:rPr lang="en-GB" sz="4000" dirty="0"/>
            </a:br>
            <a:r>
              <a:rPr lang="en-GB" sz="4000" dirty="0"/>
              <a:t>and Specific </a:t>
            </a:r>
            <a:br>
              <a:rPr lang="en-GB" sz="4000" dirty="0"/>
            </a:br>
            <a:r>
              <a:rPr lang="en-GB" sz="4000" dirty="0"/>
              <a:t>Heat Capacity</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56" name="AutoShape 20">
            <a:extLst>
              <a:ext uri="{FF2B5EF4-FFF2-40B4-BE49-F238E27FC236}">
                <a16:creationId xmlns:a16="http://schemas.microsoft.com/office/drawing/2014/main" id="{54C7764F-FF4E-43FA-8A8F-49CA0829D4FB}"/>
              </a:ext>
            </a:extLst>
          </p:cNvPr>
          <p:cNvSpPr>
            <a:spLocks noChangeArrowheads="1"/>
          </p:cNvSpPr>
          <p:nvPr/>
        </p:nvSpPr>
        <p:spPr bwMode="auto">
          <a:xfrm>
            <a:off x="363538" y="2722386"/>
            <a:ext cx="8459787" cy="1009650"/>
          </a:xfrm>
          <a:prstGeom prst="roundRect">
            <a:avLst>
              <a:gd name="adj" fmla="val 0"/>
            </a:avLst>
          </a:prstGeom>
          <a:solidFill>
            <a:srgbClr val="286DA6"/>
          </a:solidFill>
          <a:ln w="44450" algn="ctr">
            <a:noFill/>
            <a:round/>
            <a:headEnd/>
            <a:tailEnd/>
          </a:ln>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4579" name="Rectangle 2">
            <a:extLst>
              <a:ext uri="{FF2B5EF4-FFF2-40B4-BE49-F238E27FC236}">
                <a16:creationId xmlns:a16="http://schemas.microsoft.com/office/drawing/2014/main" id="{5607A81B-101C-4B42-A3FD-B68C91DDD6B9}"/>
              </a:ext>
            </a:extLst>
          </p:cNvPr>
          <p:cNvSpPr>
            <a:spLocks noGrp="1" noChangeArrowheads="1"/>
          </p:cNvSpPr>
          <p:nvPr>
            <p:ph type="title"/>
          </p:nvPr>
        </p:nvSpPr>
        <p:spPr/>
        <p:txBody>
          <a:bodyPr/>
          <a:lstStyle/>
          <a:p>
            <a:r>
              <a:rPr lang="en-GB" altLang="en-US"/>
              <a:t>What is specific heat capacity?</a:t>
            </a:r>
          </a:p>
        </p:txBody>
      </p:sp>
      <p:sp>
        <p:nvSpPr>
          <p:cNvPr id="24580" name="Text Box 3">
            <a:extLst>
              <a:ext uri="{FF2B5EF4-FFF2-40B4-BE49-F238E27FC236}">
                <a16:creationId xmlns:a16="http://schemas.microsoft.com/office/drawing/2014/main" id="{962FA4A1-E607-4BF7-8ED7-0513D5250ACC}"/>
              </a:ext>
            </a:extLst>
          </p:cNvPr>
          <p:cNvSpPr txBox="1">
            <a:spLocks noChangeArrowheads="1"/>
          </p:cNvSpPr>
          <p:nvPr/>
        </p:nvSpPr>
        <p:spPr bwMode="auto">
          <a:xfrm>
            <a:off x="352425" y="773113"/>
            <a:ext cx="83772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The </a:t>
            </a:r>
            <a:r>
              <a:rPr lang="en-GB" altLang="en-US" b="1" dirty="0">
                <a:solidFill>
                  <a:srgbClr val="286DA6"/>
                </a:solidFill>
              </a:rPr>
              <a:t>specific heat capacity</a:t>
            </a:r>
            <a:r>
              <a:rPr lang="en-GB" altLang="en-US" dirty="0"/>
              <a:t> of a material is the amount of energy required to raise 1</a:t>
            </a:r>
            <a:r>
              <a:rPr lang="en-GB" altLang="en-US" sz="1000" dirty="0"/>
              <a:t> </a:t>
            </a:r>
            <a:r>
              <a:rPr lang="en-GB" altLang="en-US" dirty="0"/>
              <a:t>kg of the material by 1</a:t>
            </a:r>
            <a:r>
              <a:rPr lang="en-GB" altLang="en-US" sz="1000" dirty="0"/>
              <a:t> </a:t>
            </a:r>
            <a:r>
              <a:rPr lang="en-US" altLang="en-US" dirty="0">
                <a:cs typeface="Arial" panose="020B0604020202020204" pitchFamily="34" charset="0"/>
              </a:rPr>
              <a:t>°C.</a:t>
            </a:r>
          </a:p>
        </p:txBody>
      </p:sp>
      <p:sp>
        <p:nvSpPr>
          <p:cNvPr id="215048" name="Text Box 8">
            <a:extLst>
              <a:ext uri="{FF2B5EF4-FFF2-40B4-BE49-F238E27FC236}">
                <a16:creationId xmlns:a16="http://schemas.microsoft.com/office/drawing/2014/main" id="{7BD9F388-E2D4-49AF-A797-21CEF979C368}"/>
              </a:ext>
            </a:extLst>
          </p:cNvPr>
          <p:cNvSpPr txBox="1">
            <a:spLocks noChangeArrowheads="1"/>
          </p:cNvSpPr>
          <p:nvPr/>
        </p:nvSpPr>
        <p:spPr bwMode="auto">
          <a:xfrm>
            <a:off x="466725" y="3935765"/>
            <a:ext cx="6932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a:t>Energy is measured in </a:t>
            </a:r>
            <a:r>
              <a:rPr lang="en-GB" altLang="en-US" b="1">
                <a:solidFill>
                  <a:srgbClr val="286DA6"/>
                </a:solidFill>
              </a:rPr>
              <a:t>joules</a:t>
            </a:r>
            <a:r>
              <a:rPr lang="en-GB" altLang="en-US"/>
              <a:t> (</a:t>
            </a:r>
            <a:r>
              <a:rPr lang="en-GB" altLang="en-US" b="1">
                <a:solidFill>
                  <a:srgbClr val="286DA6"/>
                </a:solidFill>
              </a:rPr>
              <a:t>J</a:t>
            </a:r>
            <a:r>
              <a:rPr lang="en-GB" altLang="en-US"/>
              <a:t>).</a:t>
            </a:r>
          </a:p>
        </p:txBody>
      </p:sp>
      <p:sp>
        <p:nvSpPr>
          <p:cNvPr id="215052" name="Rectangle 12">
            <a:extLst>
              <a:ext uri="{FF2B5EF4-FFF2-40B4-BE49-F238E27FC236}">
                <a16:creationId xmlns:a16="http://schemas.microsoft.com/office/drawing/2014/main" id="{FBE3110F-4732-4AF3-AA1E-95B626824F8C}"/>
              </a:ext>
            </a:extLst>
          </p:cNvPr>
          <p:cNvSpPr>
            <a:spLocks noChangeArrowheads="1"/>
          </p:cNvSpPr>
          <p:nvPr/>
        </p:nvSpPr>
        <p:spPr bwMode="auto">
          <a:xfrm>
            <a:off x="352425" y="1697038"/>
            <a:ext cx="8483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dirty="0"/>
              <a:t>It can be used to work out how much energy is needed to raise the temperature of a material by a certain amount:</a:t>
            </a:r>
          </a:p>
        </p:txBody>
      </p:sp>
      <p:sp>
        <p:nvSpPr>
          <p:cNvPr id="24588" name="Text Box 7">
            <a:extLst>
              <a:ext uri="{FF2B5EF4-FFF2-40B4-BE49-F238E27FC236}">
                <a16:creationId xmlns:a16="http://schemas.microsoft.com/office/drawing/2014/main" id="{D1B2FD2E-4A37-4B52-B1AC-44205CB80C6B}"/>
              </a:ext>
            </a:extLst>
          </p:cNvPr>
          <p:cNvSpPr txBox="1">
            <a:spLocks noChangeArrowheads="1"/>
          </p:cNvSpPr>
          <p:nvPr/>
        </p:nvSpPr>
        <p:spPr bwMode="auto">
          <a:xfrm>
            <a:off x="430213" y="2978944"/>
            <a:ext cx="14160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sz="2800" b="1" dirty="0">
                <a:solidFill>
                  <a:schemeClr val="bg1"/>
                </a:solidFill>
              </a:rPr>
              <a:t>energy</a:t>
            </a:r>
          </a:p>
        </p:txBody>
      </p:sp>
      <p:sp>
        <p:nvSpPr>
          <p:cNvPr id="24589" name="Text Box 9">
            <a:extLst>
              <a:ext uri="{FF2B5EF4-FFF2-40B4-BE49-F238E27FC236}">
                <a16:creationId xmlns:a16="http://schemas.microsoft.com/office/drawing/2014/main" id="{895EB8FB-BA48-474A-8277-8BA5FF7DAB44}"/>
              </a:ext>
            </a:extLst>
          </p:cNvPr>
          <p:cNvSpPr txBox="1">
            <a:spLocks noChangeArrowheads="1"/>
          </p:cNvSpPr>
          <p:nvPr/>
        </p:nvSpPr>
        <p:spPr bwMode="auto">
          <a:xfrm>
            <a:off x="3709988" y="2851150"/>
            <a:ext cx="23431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0000"/>
              </a:lnSpc>
            </a:pPr>
            <a:r>
              <a:rPr lang="en-GB" altLang="en-US" sz="2800" b="1">
                <a:solidFill>
                  <a:schemeClr val="bg1"/>
                </a:solidFill>
              </a:rPr>
              <a:t>specific heat</a:t>
            </a:r>
          </a:p>
          <a:p>
            <a:pPr algn="ctr">
              <a:lnSpc>
                <a:spcPct val="80000"/>
              </a:lnSpc>
            </a:pPr>
            <a:r>
              <a:rPr lang="en-GB" altLang="en-US" sz="2800" b="1">
                <a:solidFill>
                  <a:schemeClr val="bg1"/>
                </a:solidFill>
              </a:rPr>
              <a:t>capacity</a:t>
            </a:r>
          </a:p>
        </p:txBody>
      </p:sp>
      <p:sp>
        <p:nvSpPr>
          <p:cNvPr id="24590" name="Text Box 10">
            <a:extLst>
              <a:ext uri="{FF2B5EF4-FFF2-40B4-BE49-F238E27FC236}">
                <a16:creationId xmlns:a16="http://schemas.microsoft.com/office/drawing/2014/main" id="{8F4A1ACC-B9A7-472C-9127-449894ADCA00}"/>
              </a:ext>
            </a:extLst>
          </p:cNvPr>
          <p:cNvSpPr txBox="1">
            <a:spLocks noChangeArrowheads="1"/>
          </p:cNvSpPr>
          <p:nvPr/>
        </p:nvSpPr>
        <p:spPr bwMode="auto">
          <a:xfrm>
            <a:off x="6430963" y="2851150"/>
            <a:ext cx="224313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0000"/>
              </a:lnSpc>
            </a:pPr>
            <a:r>
              <a:rPr lang="en-GB" altLang="en-US" sz="2800" b="1">
                <a:solidFill>
                  <a:schemeClr val="bg1"/>
                </a:solidFill>
              </a:rPr>
              <a:t>temperature</a:t>
            </a:r>
          </a:p>
          <a:p>
            <a:pPr algn="ctr">
              <a:lnSpc>
                <a:spcPct val="80000"/>
              </a:lnSpc>
            </a:pPr>
            <a:r>
              <a:rPr lang="en-GB" altLang="en-US" sz="2800" b="1">
                <a:solidFill>
                  <a:schemeClr val="bg1"/>
                </a:solidFill>
              </a:rPr>
              <a:t>change</a:t>
            </a:r>
          </a:p>
        </p:txBody>
      </p:sp>
      <p:sp>
        <p:nvSpPr>
          <p:cNvPr id="24591" name="Rectangle 13">
            <a:extLst>
              <a:ext uri="{FF2B5EF4-FFF2-40B4-BE49-F238E27FC236}">
                <a16:creationId xmlns:a16="http://schemas.microsoft.com/office/drawing/2014/main" id="{63CEB49A-FDDB-4647-8D8E-B0C9DE6F1F3F}"/>
              </a:ext>
            </a:extLst>
          </p:cNvPr>
          <p:cNvSpPr>
            <a:spLocks noChangeArrowheads="1"/>
          </p:cNvSpPr>
          <p:nvPr/>
        </p:nvSpPr>
        <p:spPr bwMode="auto">
          <a:xfrm>
            <a:off x="1844675" y="2978944"/>
            <a:ext cx="392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sz="2800" b="1">
                <a:solidFill>
                  <a:schemeClr val="bg1"/>
                </a:solidFill>
              </a:rPr>
              <a:t>=</a:t>
            </a:r>
            <a:endParaRPr lang="en-GB" altLang="en-US" sz="2800" b="1">
              <a:solidFill>
                <a:schemeClr val="bg1"/>
              </a:solidFill>
            </a:endParaRPr>
          </a:p>
        </p:txBody>
      </p:sp>
      <p:sp>
        <p:nvSpPr>
          <p:cNvPr id="24592" name="Rectangle 14">
            <a:extLst>
              <a:ext uri="{FF2B5EF4-FFF2-40B4-BE49-F238E27FC236}">
                <a16:creationId xmlns:a16="http://schemas.microsoft.com/office/drawing/2014/main" id="{2175F8E7-DB03-424E-82C1-EA1C661A4223}"/>
              </a:ext>
            </a:extLst>
          </p:cNvPr>
          <p:cNvSpPr>
            <a:spLocks noChangeArrowheads="1"/>
          </p:cNvSpPr>
          <p:nvPr/>
        </p:nvSpPr>
        <p:spPr bwMode="auto">
          <a:xfrm>
            <a:off x="2235200" y="2978944"/>
            <a:ext cx="1095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sz="2800" b="1">
                <a:solidFill>
                  <a:schemeClr val="bg1"/>
                </a:solidFill>
              </a:rPr>
              <a:t>mass</a:t>
            </a:r>
            <a:endParaRPr lang="en-GB" altLang="en-US" sz="2800" b="1">
              <a:solidFill>
                <a:schemeClr val="bg1"/>
              </a:solidFill>
            </a:endParaRPr>
          </a:p>
        </p:txBody>
      </p:sp>
      <p:sp>
        <p:nvSpPr>
          <p:cNvPr id="24593" name="Rectangle 15">
            <a:extLst>
              <a:ext uri="{FF2B5EF4-FFF2-40B4-BE49-F238E27FC236}">
                <a16:creationId xmlns:a16="http://schemas.microsoft.com/office/drawing/2014/main" id="{9B1408EA-D2AC-4ED9-AEA6-069441BDAAA7}"/>
              </a:ext>
            </a:extLst>
          </p:cNvPr>
          <p:cNvSpPr>
            <a:spLocks noChangeArrowheads="1"/>
          </p:cNvSpPr>
          <p:nvPr/>
        </p:nvSpPr>
        <p:spPr bwMode="auto">
          <a:xfrm>
            <a:off x="3328988" y="2978944"/>
            <a:ext cx="3921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sz="2800" b="1">
                <a:solidFill>
                  <a:schemeClr val="bg1"/>
                </a:solidFill>
              </a:rPr>
              <a:t>×</a:t>
            </a:r>
            <a:endParaRPr lang="en-GB" altLang="en-US" sz="2800" b="1">
              <a:solidFill>
                <a:schemeClr val="bg1"/>
              </a:solidFill>
            </a:endParaRPr>
          </a:p>
        </p:txBody>
      </p:sp>
      <p:sp>
        <p:nvSpPr>
          <p:cNvPr id="24594" name="Rectangle 17">
            <a:extLst>
              <a:ext uri="{FF2B5EF4-FFF2-40B4-BE49-F238E27FC236}">
                <a16:creationId xmlns:a16="http://schemas.microsoft.com/office/drawing/2014/main" id="{DBC4373A-52C0-4FB4-BA67-9A6A098EE297}"/>
              </a:ext>
            </a:extLst>
          </p:cNvPr>
          <p:cNvSpPr>
            <a:spLocks noChangeArrowheads="1"/>
          </p:cNvSpPr>
          <p:nvPr/>
        </p:nvSpPr>
        <p:spPr bwMode="auto">
          <a:xfrm>
            <a:off x="6051550" y="2978944"/>
            <a:ext cx="392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sz="2800" b="1">
                <a:solidFill>
                  <a:schemeClr val="bg1"/>
                </a:solidFill>
              </a:rPr>
              <a:t>×</a:t>
            </a:r>
            <a:endParaRPr lang="en-GB" altLang="en-US" sz="2800" b="1">
              <a:solidFill>
                <a:schemeClr val="bg1"/>
              </a:solidFill>
            </a:endParaRPr>
          </a:p>
        </p:txBody>
      </p:sp>
      <p:sp>
        <p:nvSpPr>
          <p:cNvPr id="215060" name="Rectangle 20">
            <a:extLst>
              <a:ext uri="{FF2B5EF4-FFF2-40B4-BE49-F238E27FC236}">
                <a16:creationId xmlns:a16="http://schemas.microsoft.com/office/drawing/2014/main" id="{79E6BCFE-6DF9-45B7-8BF3-424BA1EDF7AB}"/>
              </a:ext>
            </a:extLst>
          </p:cNvPr>
          <p:cNvSpPr>
            <a:spLocks noChangeArrowheads="1"/>
          </p:cNvSpPr>
          <p:nvPr/>
        </p:nvSpPr>
        <p:spPr bwMode="auto">
          <a:xfrm>
            <a:off x="466725" y="4520377"/>
            <a:ext cx="585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a:t>Mass is measured in </a:t>
            </a:r>
            <a:r>
              <a:rPr lang="en-GB" altLang="en-US" b="1">
                <a:solidFill>
                  <a:srgbClr val="286DA6"/>
                </a:solidFill>
              </a:rPr>
              <a:t>kilograms</a:t>
            </a:r>
            <a:r>
              <a:rPr lang="en-GB" altLang="en-US"/>
              <a:t> (</a:t>
            </a:r>
            <a:r>
              <a:rPr lang="en-GB" altLang="en-US" b="1">
                <a:solidFill>
                  <a:srgbClr val="286DA6"/>
                </a:solidFill>
              </a:rPr>
              <a:t>kg</a:t>
            </a:r>
            <a:r>
              <a:rPr lang="en-GB" altLang="en-US"/>
              <a:t>).</a:t>
            </a:r>
          </a:p>
        </p:txBody>
      </p:sp>
      <p:sp>
        <p:nvSpPr>
          <p:cNvPr id="215061" name="Rectangle 21">
            <a:extLst>
              <a:ext uri="{FF2B5EF4-FFF2-40B4-BE49-F238E27FC236}">
                <a16:creationId xmlns:a16="http://schemas.microsoft.com/office/drawing/2014/main" id="{734C9937-5836-4CDA-8FBD-0C327EF46F89}"/>
              </a:ext>
            </a:extLst>
          </p:cNvPr>
          <p:cNvSpPr>
            <a:spLocks noChangeArrowheads="1"/>
          </p:cNvSpPr>
          <p:nvPr/>
        </p:nvSpPr>
        <p:spPr bwMode="auto">
          <a:xfrm>
            <a:off x="466725" y="5104989"/>
            <a:ext cx="9555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a:t>Temperature change is measured in </a:t>
            </a:r>
            <a:r>
              <a:rPr lang="en-GB" altLang="en-US" b="1">
                <a:solidFill>
                  <a:srgbClr val="286DA6"/>
                </a:solidFill>
              </a:rPr>
              <a:t>degrees Celsius </a:t>
            </a:r>
            <a:r>
              <a:rPr lang="en-GB" altLang="en-US"/>
              <a:t>(</a:t>
            </a:r>
            <a:r>
              <a:rPr lang="en-US" altLang="en-US" b="1">
                <a:solidFill>
                  <a:srgbClr val="286DA6"/>
                </a:solidFill>
              </a:rPr>
              <a:t>°C</a:t>
            </a:r>
            <a:r>
              <a:rPr lang="en-GB" altLang="en-US"/>
              <a:t>).</a:t>
            </a:r>
            <a:endParaRPr lang="en-US" altLang="en-US"/>
          </a:p>
        </p:txBody>
      </p:sp>
      <p:sp>
        <p:nvSpPr>
          <p:cNvPr id="215062" name="Rectangle 22">
            <a:extLst>
              <a:ext uri="{FF2B5EF4-FFF2-40B4-BE49-F238E27FC236}">
                <a16:creationId xmlns:a16="http://schemas.microsoft.com/office/drawing/2014/main" id="{2C36FE93-6758-4C97-BB23-D8E6AE0DAFA6}"/>
              </a:ext>
            </a:extLst>
          </p:cNvPr>
          <p:cNvSpPr>
            <a:spLocks noChangeArrowheads="1"/>
          </p:cNvSpPr>
          <p:nvPr/>
        </p:nvSpPr>
        <p:spPr bwMode="auto">
          <a:xfrm>
            <a:off x="466725" y="5694363"/>
            <a:ext cx="8486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Specific heat capacity is measured in </a:t>
            </a:r>
            <a:r>
              <a:rPr lang="en-GB" altLang="en-US" b="1" dirty="0">
                <a:solidFill>
                  <a:srgbClr val="286DA6"/>
                </a:solidFill>
              </a:rPr>
              <a:t>joules per kilogram per degree Celsius</a:t>
            </a:r>
            <a:r>
              <a:rPr lang="en-GB" altLang="en-US" dirty="0"/>
              <a:t> (</a:t>
            </a:r>
            <a:r>
              <a:rPr lang="en-GB" altLang="en-US" b="1" dirty="0">
                <a:solidFill>
                  <a:srgbClr val="286DA6"/>
                </a:solidFill>
              </a:rPr>
              <a:t>J/kg</a:t>
            </a:r>
            <a:r>
              <a:rPr lang="en-US" altLang="en-US" b="1" dirty="0">
                <a:solidFill>
                  <a:srgbClr val="286DA6"/>
                </a:solidFill>
              </a:rPr>
              <a:t>°C</a:t>
            </a:r>
            <a:r>
              <a:rPr lang="en-US" altLang="en-US" dirty="0"/>
              <a:t>).</a:t>
            </a:r>
            <a:endParaRPr lang="en-GB" altLang="en-US" dirty="0"/>
          </a:p>
        </p:txBody>
      </p:sp>
      <p:pic>
        <p:nvPicPr>
          <p:cNvPr id="18" name="Picture 17">
            <a:extLst>
              <a:ext uri="{FF2B5EF4-FFF2-40B4-BE49-F238E27FC236}">
                <a16:creationId xmlns:a16="http://schemas.microsoft.com/office/drawing/2014/main" id="{D87DC130-C8CD-4715-870D-E41BBDE3063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9" name="Picture 18">
            <a:extLst>
              <a:ext uri="{FF2B5EF4-FFF2-40B4-BE49-F238E27FC236}">
                <a16:creationId xmlns:a16="http://schemas.microsoft.com/office/drawing/2014/main" id="{F1670809-C0C6-4769-9FDB-0BA5AAFBA04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56"/>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458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458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459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459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459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459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4594"/>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1504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5060"/>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5061"/>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5062"/>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6" grpId="0" animBg="1"/>
      <p:bldP spid="215048" grpId="0"/>
      <p:bldP spid="215052" grpId="0"/>
      <p:bldP spid="24588" grpId="0"/>
      <p:bldP spid="24589" grpId="0"/>
      <p:bldP spid="24590" grpId="0"/>
      <p:bldP spid="24591" grpId="0"/>
      <p:bldP spid="24592" grpId="0"/>
      <p:bldP spid="24593" grpId="0"/>
      <p:bldP spid="24594" grpId="0"/>
      <p:bldP spid="215060" grpId="0"/>
      <p:bldP spid="215061" grpId="0"/>
      <p:bldP spid="21506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F11EA17-87D2-48AF-A580-765AD7BD30E7}"/>
              </a:ext>
            </a:extLst>
          </p:cNvPr>
          <p:cNvSpPr>
            <a:spLocks noGrp="1" noChangeArrowheads="1"/>
          </p:cNvSpPr>
          <p:nvPr>
            <p:ph type="title"/>
          </p:nvPr>
        </p:nvSpPr>
        <p:spPr/>
        <p:txBody>
          <a:bodyPr/>
          <a:lstStyle/>
          <a:p>
            <a:r>
              <a:rPr lang="en-GB" altLang="en-US"/>
              <a:t>Specific heat capacity example</a:t>
            </a:r>
          </a:p>
        </p:txBody>
      </p:sp>
      <p:sp>
        <p:nvSpPr>
          <p:cNvPr id="25603" name="Text Box 3">
            <a:extLst>
              <a:ext uri="{FF2B5EF4-FFF2-40B4-BE49-F238E27FC236}">
                <a16:creationId xmlns:a16="http://schemas.microsoft.com/office/drawing/2014/main" id="{A82FA392-9542-4DE2-950E-B9AE0A3CE7AD}"/>
              </a:ext>
            </a:extLst>
          </p:cNvPr>
          <p:cNvSpPr txBox="1">
            <a:spLocks noChangeArrowheads="1"/>
          </p:cNvSpPr>
          <p:nvPr/>
        </p:nvSpPr>
        <p:spPr bwMode="auto">
          <a:xfrm>
            <a:off x="375003" y="806980"/>
            <a:ext cx="8013347" cy="830997"/>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t" anchorCtr="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How much energy is needed to increase the temperature of 600</a:t>
            </a:r>
            <a:r>
              <a:rPr lang="en-GB" altLang="en-US" sz="1000" dirty="0"/>
              <a:t> </a:t>
            </a:r>
            <a:r>
              <a:rPr lang="en-GB" altLang="en-US" dirty="0"/>
              <a:t>g of water by 80</a:t>
            </a:r>
            <a:r>
              <a:rPr lang="en-GB" altLang="en-US" sz="1000" dirty="0"/>
              <a:t> </a:t>
            </a:r>
            <a:r>
              <a:rPr lang="en-US" altLang="en-US" dirty="0">
                <a:cs typeface="Arial" panose="020B0604020202020204" pitchFamily="34" charset="0"/>
              </a:rPr>
              <a:t>°C in a kettle?</a:t>
            </a:r>
            <a:endParaRPr lang="en-US" altLang="en-US" sz="1000" dirty="0">
              <a:cs typeface="Arial" panose="020B0604020202020204" pitchFamily="34" charset="0"/>
            </a:endParaRPr>
          </a:p>
        </p:txBody>
      </p:sp>
      <p:sp>
        <p:nvSpPr>
          <p:cNvPr id="25604" name="Text Box 9">
            <a:extLst>
              <a:ext uri="{FF2B5EF4-FFF2-40B4-BE49-F238E27FC236}">
                <a16:creationId xmlns:a16="http://schemas.microsoft.com/office/drawing/2014/main" id="{5554E305-09E8-4C70-9903-5475E9DD1745}"/>
              </a:ext>
            </a:extLst>
          </p:cNvPr>
          <p:cNvSpPr txBox="1">
            <a:spLocks noChangeArrowheads="1"/>
          </p:cNvSpPr>
          <p:nvPr/>
        </p:nvSpPr>
        <p:spPr bwMode="auto">
          <a:xfrm>
            <a:off x="352424" y="2021767"/>
            <a:ext cx="8385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cs typeface="Arial" panose="020B0604020202020204" pitchFamily="34" charset="0"/>
              </a:rPr>
              <a:t>Note: mass = 600</a:t>
            </a:r>
            <a:r>
              <a:rPr lang="en-US" altLang="en-US" sz="1000" dirty="0">
                <a:cs typeface="Arial" panose="020B0604020202020204" pitchFamily="34" charset="0"/>
              </a:rPr>
              <a:t> </a:t>
            </a:r>
            <a:r>
              <a:rPr lang="en-US" altLang="en-US" dirty="0">
                <a:cs typeface="Arial" panose="020B0604020202020204" pitchFamily="34" charset="0"/>
              </a:rPr>
              <a:t>g = 0.6</a:t>
            </a:r>
            <a:r>
              <a:rPr lang="en-US" altLang="en-US" sz="1000" dirty="0">
                <a:cs typeface="Arial" panose="020B0604020202020204" pitchFamily="34" charset="0"/>
              </a:rPr>
              <a:t> </a:t>
            </a:r>
            <a:r>
              <a:rPr lang="en-US" altLang="en-US" dirty="0">
                <a:cs typeface="Arial" panose="020B0604020202020204" pitchFamily="34" charset="0"/>
              </a:rPr>
              <a:t>kg and </a:t>
            </a:r>
            <a:r>
              <a:rPr lang="en-US" altLang="en-US" dirty="0"/>
              <a:t>the specific heat capacity </a:t>
            </a:r>
          </a:p>
          <a:p>
            <a:r>
              <a:rPr lang="en-US" altLang="en-US" dirty="0"/>
              <a:t>of water is 4,200</a:t>
            </a:r>
            <a:r>
              <a:rPr lang="en-US" altLang="en-US" sz="1000" dirty="0"/>
              <a:t> </a:t>
            </a:r>
            <a:r>
              <a:rPr lang="en-US" altLang="en-US" dirty="0"/>
              <a:t>J/</a:t>
            </a:r>
            <a:r>
              <a:rPr lang="en-US" altLang="en-US" dirty="0" err="1"/>
              <a:t>kg°C</a:t>
            </a:r>
            <a:r>
              <a:rPr lang="en-US" altLang="en-US" dirty="0"/>
              <a:t>.</a:t>
            </a:r>
          </a:p>
        </p:txBody>
      </p:sp>
      <p:pic>
        <p:nvPicPr>
          <p:cNvPr id="25605" name="Picture 14">
            <a:extLst>
              <a:ext uri="{FF2B5EF4-FFF2-40B4-BE49-F238E27FC236}">
                <a16:creationId xmlns:a16="http://schemas.microsoft.com/office/drawing/2014/main" id="{DF944F3F-3CBE-4E0E-8DB3-900DB1B446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39931" y="3813506"/>
            <a:ext cx="2148419" cy="260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Text Box 19">
            <a:extLst>
              <a:ext uri="{FF2B5EF4-FFF2-40B4-BE49-F238E27FC236}">
                <a16:creationId xmlns:a16="http://schemas.microsoft.com/office/drawing/2014/main" id="{BA8741CE-A717-43E5-81A4-67DC30661247}"/>
              </a:ext>
            </a:extLst>
          </p:cNvPr>
          <p:cNvSpPr txBox="1">
            <a:spLocks noChangeArrowheads="1"/>
          </p:cNvSpPr>
          <p:nvPr/>
        </p:nvSpPr>
        <p:spPr bwMode="auto">
          <a:xfrm>
            <a:off x="352425" y="3288420"/>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energy</a:t>
            </a:r>
          </a:p>
        </p:txBody>
      </p:sp>
      <p:sp>
        <p:nvSpPr>
          <p:cNvPr id="25612" name="Text Box 20">
            <a:extLst>
              <a:ext uri="{FF2B5EF4-FFF2-40B4-BE49-F238E27FC236}">
                <a16:creationId xmlns:a16="http://schemas.microsoft.com/office/drawing/2014/main" id="{246C06A2-9ABD-441B-9676-0ECB80A49D4C}"/>
              </a:ext>
            </a:extLst>
          </p:cNvPr>
          <p:cNvSpPr txBox="1">
            <a:spLocks noChangeArrowheads="1"/>
          </p:cNvSpPr>
          <p:nvPr/>
        </p:nvSpPr>
        <p:spPr bwMode="auto">
          <a:xfrm>
            <a:off x="3157538" y="3159832"/>
            <a:ext cx="18970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0000"/>
              </a:lnSpc>
            </a:pPr>
            <a:r>
              <a:rPr lang="en-GB" altLang="en-US"/>
              <a:t>specific heat</a:t>
            </a:r>
          </a:p>
          <a:p>
            <a:pPr algn="ctr">
              <a:lnSpc>
                <a:spcPct val="80000"/>
              </a:lnSpc>
            </a:pPr>
            <a:r>
              <a:rPr lang="en-GB" altLang="en-US"/>
              <a:t>capacity</a:t>
            </a:r>
          </a:p>
        </p:txBody>
      </p:sp>
      <p:sp>
        <p:nvSpPr>
          <p:cNvPr id="25613" name="Text Box 21">
            <a:extLst>
              <a:ext uri="{FF2B5EF4-FFF2-40B4-BE49-F238E27FC236}">
                <a16:creationId xmlns:a16="http://schemas.microsoft.com/office/drawing/2014/main" id="{AA391BCD-3A46-44AE-93C0-9542D4690050}"/>
              </a:ext>
            </a:extLst>
          </p:cNvPr>
          <p:cNvSpPr txBox="1">
            <a:spLocks noChangeArrowheads="1"/>
          </p:cNvSpPr>
          <p:nvPr/>
        </p:nvSpPr>
        <p:spPr bwMode="auto">
          <a:xfrm>
            <a:off x="5259388" y="3159832"/>
            <a:ext cx="18446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0000"/>
              </a:lnSpc>
            </a:pPr>
            <a:r>
              <a:rPr lang="en-GB" altLang="en-US"/>
              <a:t>temperature</a:t>
            </a:r>
          </a:p>
          <a:p>
            <a:pPr algn="ctr">
              <a:lnSpc>
                <a:spcPct val="80000"/>
              </a:lnSpc>
            </a:pPr>
            <a:r>
              <a:rPr lang="en-GB" altLang="en-US"/>
              <a:t>change</a:t>
            </a:r>
          </a:p>
        </p:txBody>
      </p:sp>
      <p:sp>
        <p:nvSpPr>
          <p:cNvPr id="25614" name="Rectangle 22">
            <a:extLst>
              <a:ext uri="{FF2B5EF4-FFF2-40B4-BE49-F238E27FC236}">
                <a16:creationId xmlns:a16="http://schemas.microsoft.com/office/drawing/2014/main" id="{99735D6B-BCBB-456F-A972-69FCFA3193DF}"/>
              </a:ext>
            </a:extLst>
          </p:cNvPr>
          <p:cNvSpPr>
            <a:spLocks noChangeArrowheads="1"/>
          </p:cNvSpPr>
          <p:nvPr/>
        </p:nvSpPr>
        <p:spPr bwMode="auto">
          <a:xfrm>
            <a:off x="1457678" y="3288420"/>
            <a:ext cx="363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a:t>
            </a:r>
            <a:endParaRPr lang="en-GB" altLang="en-US" dirty="0"/>
          </a:p>
        </p:txBody>
      </p:sp>
      <p:sp>
        <p:nvSpPr>
          <p:cNvPr id="25615" name="Rectangle 23">
            <a:extLst>
              <a:ext uri="{FF2B5EF4-FFF2-40B4-BE49-F238E27FC236}">
                <a16:creationId xmlns:a16="http://schemas.microsoft.com/office/drawing/2014/main" id="{28DB424D-D93A-439D-9BBF-88DB2BA548E9}"/>
              </a:ext>
            </a:extLst>
          </p:cNvPr>
          <p:cNvSpPr>
            <a:spLocks noChangeArrowheads="1"/>
          </p:cNvSpPr>
          <p:nvPr/>
        </p:nvSpPr>
        <p:spPr bwMode="auto">
          <a:xfrm>
            <a:off x="1884363" y="3288420"/>
            <a:ext cx="920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t>mass</a:t>
            </a:r>
            <a:endParaRPr lang="en-GB" altLang="en-US"/>
          </a:p>
        </p:txBody>
      </p:sp>
      <p:sp>
        <p:nvSpPr>
          <p:cNvPr id="25616" name="Rectangle 24">
            <a:extLst>
              <a:ext uri="{FF2B5EF4-FFF2-40B4-BE49-F238E27FC236}">
                <a16:creationId xmlns:a16="http://schemas.microsoft.com/office/drawing/2014/main" id="{098C364B-35CB-4E1B-B4A1-83456990418E}"/>
              </a:ext>
            </a:extLst>
          </p:cNvPr>
          <p:cNvSpPr>
            <a:spLocks noChangeArrowheads="1"/>
          </p:cNvSpPr>
          <p:nvPr/>
        </p:nvSpPr>
        <p:spPr bwMode="auto">
          <a:xfrm>
            <a:off x="2825750" y="3288420"/>
            <a:ext cx="363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t>×</a:t>
            </a:r>
            <a:endParaRPr lang="en-GB" altLang="en-US"/>
          </a:p>
        </p:txBody>
      </p:sp>
      <p:sp>
        <p:nvSpPr>
          <p:cNvPr id="25617" name="Rectangle 25">
            <a:extLst>
              <a:ext uri="{FF2B5EF4-FFF2-40B4-BE49-F238E27FC236}">
                <a16:creationId xmlns:a16="http://schemas.microsoft.com/office/drawing/2014/main" id="{5CA69B0D-95CC-480D-BC14-1931A75F45B7}"/>
              </a:ext>
            </a:extLst>
          </p:cNvPr>
          <p:cNvSpPr>
            <a:spLocks noChangeArrowheads="1"/>
          </p:cNvSpPr>
          <p:nvPr/>
        </p:nvSpPr>
        <p:spPr bwMode="auto">
          <a:xfrm>
            <a:off x="4954588" y="3288420"/>
            <a:ext cx="363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t>×</a:t>
            </a:r>
            <a:endParaRPr lang="en-GB" altLang="en-US"/>
          </a:p>
        </p:txBody>
      </p:sp>
      <p:sp>
        <p:nvSpPr>
          <p:cNvPr id="17" name="Simplified Text Shape 1">
            <a:extLst>
              <a:ext uri="{FF2B5EF4-FFF2-40B4-BE49-F238E27FC236}">
                <a16:creationId xmlns:a16="http://schemas.microsoft.com/office/drawing/2014/main" id="{8CAE5FFF-4AE9-4AE7-B2AC-E0F5670553DD}"/>
              </a:ext>
            </a:extLst>
          </p:cNvPr>
          <p:cNvSpPr txBox="1">
            <a:spLocks noChangeArrowheads="1"/>
          </p:cNvSpPr>
          <p:nvPr/>
        </p:nvSpPr>
        <p:spPr bwMode="auto">
          <a:xfrm>
            <a:off x="352425" y="4164720"/>
            <a:ext cx="7762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energy  =   0.6</a:t>
            </a:r>
            <a:r>
              <a:rPr lang="en-GB" altLang="en-US" sz="1000" dirty="0"/>
              <a:t> </a:t>
            </a:r>
            <a:r>
              <a:rPr lang="en-GB" altLang="en-US" dirty="0"/>
              <a:t>kg  ×  4,200</a:t>
            </a:r>
            <a:r>
              <a:rPr lang="en-GB" altLang="en-US" sz="1000" dirty="0"/>
              <a:t> </a:t>
            </a:r>
            <a:r>
              <a:rPr lang="en-GB" altLang="en-US" dirty="0"/>
              <a:t>J/</a:t>
            </a:r>
            <a:r>
              <a:rPr lang="en-GB" altLang="en-US" dirty="0" err="1"/>
              <a:t>kg°C</a:t>
            </a:r>
            <a:r>
              <a:rPr lang="en-GB" altLang="en-US" dirty="0"/>
              <a:t> ×  80</a:t>
            </a:r>
            <a:r>
              <a:rPr lang="en-GB" altLang="en-US" sz="1000" dirty="0"/>
              <a:t> </a:t>
            </a:r>
            <a:r>
              <a:rPr lang="en-GB" altLang="en-US" dirty="0"/>
              <a:t>°C</a:t>
            </a:r>
          </a:p>
        </p:txBody>
      </p:sp>
      <p:sp>
        <p:nvSpPr>
          <p:cNvPr id="19" name="Simplified Text Shape 2">
            <a:extLst>
              <a:ext uri="{FF2B5EF4-FFF2-40B4-BE49-F238E27FC236}">
                <a16:creationId xmlns:a16="http://schemas.microsoft.com/office/drawing/2014/main" id="{CF16407F-C8C9-4B75-A705-9ECBB675B05A}"/>
              </a:ext>
            </a:extLst>
          </p:cNvPr>
          <p:cNvSpPr txBox="1">
            <a:spLocks noChangeArrowheads="1"/>
          </p:cNvSpPr>
          <p:nvPr/>
        </p:nvSpPr>
        <p:spPr bwMode="auto">
          <a:xfrm>
            <a:off x="1457678" y="5075390"/>
            <a:ext cx="2148419"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   </a:t>
            </a:r>
            <a:r>
              <a:rPr lang="en-GB" altLang="en-US" b="1" dirty="0">
                <a:solidFill>
                  <a:srgbClr val="286DA6"/>
                </a:solidFill>
              </a:rPr>
              <a:t>201,600</a:t>
            </a:r>
            <a:r>
              <a:rPr lang="en-GB" altLang="en-US" sz="1000" b="1" dirty="0">
                <a:solidFill>
                  <a:srgbClr val="286DA6"/>
                </a:solidFill>
              </a:rPr>
              <a:t> </a:t>
            </a:r>
            <a:r>
              <a:rPr lang="en-GB" altLang="en-US" b="1" dirty="0">
                <a:solidFill>
                  <a:srgbClr val="286DA6"/>
                </a:solidFill>
              </a:rPr>
              <a:t>J</a:t>
            </a:r>
            <a:endParaRPr lang="en-US" altLang="en-US" b="1" dirty="0">
              <a:solidFill>
                <a:srgbClr val="286DA6"/>
              </a:solidFill>
            </a:endParaRPr>
          </a:p>
        </p:txBody>
      </p:sp>
      <p:pic>
        <p:nvPicPr>
          <p:cNvPr id="18" name="Picture 17">
            <a:extLst>
              <a:ext uri="{FF2B5EF4-FFF2-40B4-BE49-F238E27FC236}">
                <a16:creationId xmlns:a16="http://schemas.microsoft.com/office/drawing/2014/main" id="{AE6AF6E7-F423-44FB-AFF2-E506F359A77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15">
            <a:extLst>
              <a:ext uri="{FF2B5EF4-FFF2-40B4-BE49-F238E27FC236}">
                <a16:creationId xmlns:a16="http://schemas.microsoft.com/office/drawing/2014/main" id="{3C56362D-579F-4E9D-91C5-CCECC844C5F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p:bldP spid="25612" grpId="0"/>
      <p:bldP spid="25613" grpId="0"/>
      <p:bldP spid="25614" grpId="0"/>
      <p:bldP spid="25615" grpId="0"/>
      <p:bldP spid="25616" grpId="0"/>
      <p:bldP spid="25617" grpId="0"/>
      <p:bldP spid="17"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27ADB3A-44E8-4278-9F4B-EDBF035C91F7}"/>
              </a:ext>
            </a:extLst>
          </p:cNvPr>
          <p:cNvSpPr>
            <a:spLocks noGrp="1"/>
          </p:cNvSpPr>
          <p:nvPr>
            <p:ph type="title"/>
          </p:nvPr>
        </p:nvSpPr>
        <p:spPr/>
        <p:txBody>
          <a:bodyPr/>
          <a:lstStyle/>
          <a:p>
            <a:r>
              <a:rPr lang="en-GB" altLang="en-US"/>
              <a:t>Choosing suitable materials</a:t>
            </a:r>
          </a:p>
        </p:txBody>
      </p:sp>
      <p:sp>
        <p:nvSpPr>
          <p:cNvPr id="26627" name="TextBox 2">
            <a:extLst>
              <a:ext uri="{FF2B5EF4-FFF2-40B4-BE49-F238E27FC236}">
                <a16:creationId xmlns:a16="http://schemas.microsoft.com/office/drawing/2014/main" id="{03FF2674-1388-44FF-BC95-3C95F5426D98}"/>
              </a:ext>
            </a:extLst>
          </p:cNvPr>
          <p:cNvSpPr txBox="1">
            <a:spLocks noChangeArrowheads="1"/>
          </p:cNvSpPr>
          <p:nvPr/>
        </p:nvSpPr>
        <p:spPr bwMode="auto">
          <a:xfrm>
            <a:off x="711200" y="1046163"/>
            <a:ext cx="46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6628" name="TextBox 3">
            <a:extLst>
              <a:ext uri="{FF2B5EF4-FFF2-40B4-BE49-F238E27FC236}">
                <a16:creationId xmlns:a16="http://schemas.microsoft.com/office/drawing/2014/main" id="{07CEF554-AF6B-499C-BF3A-F8A2D1E6A70F}"/>
              </a:ext>
            </a:extLst>
          </p:cNvPr>
          <p:cNvSpPr txBox="1">
            <a:spLocks noChangeArrowheads="1"/>
          </p:cNvSpPr>
          <p:nvPr/>
        </p:nvSpPr>
        <p:spPr bwMode="auto">
          <a:xfrm>
            <a:off x="352425" y="773113"/>
            <a:ext cx="87518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Different materials have different specific heat capacity values. A high value means that the material can store a large amount of heat energy for a minimal temperature change.</a:t>
            </a:r>
          </a:p>
        </p:txBody>
      </p:sp>
      <p:sp>
        <p:nvSpPr>
          <p:cNvPr id="16389" name="TextBox 5">
            <a:extLst>
              <a:ext uri="{FF2B5EF4-FFF2-40B4-BE49-F238E27FC236}">
                <a16:creationId xmlns:a16="http://schemas.microsoft.com/office/drawing/2014/main" id="{F90DC8E7-2252-4A4A-B58E-B308A3624339}"/>
              </a:ext>
            </a:extLst>
          </p:cNvPr>
          <p:cNvSpPr txBox="1">
            <a:spLocks noChangeArrowheads="1"/>
          </p:cNvSpPr>
          <p:nvPr/>
        </p:nvSpPr>
        <p:spPr bwMode="auto">
          <a:xfrm>
            <a:off x="352425" y="2185194"/>
            <a:ext cx="54483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concrete is used in night storage heaters. Concrete has an SHC of 880</a:t>
            </a:r>
            <a:r>
              <a:rPr lang="en-GB" altLang="en-US" sz="1000" dirty="0"/>
              <a:t> </a:t>
            </a:r>
            <a:r>
              <a:rPr lang="en-GB" altLang="en-US" dirty="0"/>
              <a:t>J/kg</a:t>
            </a:r>
            <a:r>
              <a:rPr lang="en-US" altLang="en-US" dirty="0"/>
              <a:t>°C. This is high compared with other suitable materials such as granite (SHC = 790</a:t>
            </a:r>
            <a:r>
              <a:rPr lang="en-US" altLang="en-US" sz="1000" dirty="0"/>
              <a:t> </a:t>
            </a:r>
            <a:r>
              <a:rPr lang="en-GB" altLang="en-US" dirty="0"/>
              <a:t>J/kg</a:t>
            </a:r>
            <a:r>
              <a:rPr lang="en-US" altLang="en-US" dirty="0"/>
              <a:t>°C).</a:t>
            </a:r>
            <a:endParaRPr lang="en-GB" altLang="en-US" dirty="0"/>
          </a:p>
        </p:txBody>
      </p:sp>
      <p:sp>
        <p:nvSpPr>
          <p:cNvPr id="16390" name="TextBox 6">
            <a:extLst>
              <a:ext uri="{FF2B5EF4-FFF2-40B4-BE49-F238E27FC236}">
                <a16:creationId xmlns:a16="http://schemas.microsoft.com/office/drawing/2014/main" id="{72D64E77-AE57-4D65-893D-FB5615C6776C}"/>
              </a:ext>
            </a:extLst>
          </p:cNvPr>
          <p:cNvSpPr txBox="1">
            <a:spLocks noChangeArrowheads="1"/>
          </p:cNvSpPr>
          <p:nvPr/>
        </p:nvSpPr>
        <p:spPr bwMode="auto">
          <a:xfrm>
            <a:off x="2805110" y="4327525"/>
            <a:ext cx="59674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Radiators use closed liquid systems. Water is used because it has an extremely high SHC of 4,200</a:t>
            </a:r>
            <a:r>
              <a:rPr lang="en-GB" altLang="en-US" sz="1000" dirty="0"/>
              <a:t> </a:t>
            </a:r>
            <a:r>
              <a:rPr lang="en-GB" altLang="en-US" dirty="0"/>
              <a:t>J/kg</a:t>
            </a:r>
            <a:r>
              <a:rPr lang="en-US" altLang="en-US" dirty="0"/>
              <a:t>°C. This is much higher than oil, for example, with a typical SHC of 1,800</a:t>
            </a:r>
            <a:r>
              <a:rPr lang="en-US" altLang="en-US" sz="1000" dirty="0"/>
              <a:t> </a:t>
            </a:r>
            <a:r>
              <a:rPr lang="en-GB" altLang="en-US" dirty="0"/>
              <a:t>J/kg</a:t>
            </a:r>
            <a:r>
              <a:rPr lang="en-US" altLang="en-US" dirty="0"/>
              <a:t>°C.</a:t>
            </a:r>
            <a:endParaRPr lang="en-GB" altLang="en-US" dirty="0"/>
          </a:p>
        </p:txBody>
      </p:sp>
      <p:pic>
        <p:nvPicPr>
          <p:cNvPr id="16398" name="Picture 14" descr="SpecificHeatCapacity_nightstorageheater">
            <a:extLst>
              <a:ext uri="{FF2B5EF4-FFF2-40B4-BE49-F238E27FC236}">
                <a16:creationId xmlns:a16="http://schemas.microsoft.com/office/drawing/2014/main" id="{257989F9-5DEF-4272-88BB-D2C3A74F6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350" y="2058194"/>
            <a:ext cx="19050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5" descr="SpecificHeatCapacity_radiatorcutaway">
            <a:extLst>
              <a:ext uri="{FF2B5EF4-FFF2-40B4-BE49-F238E27FC236}">
                <a16:creationId xmlns:a16="http://schemas.microsoft.com/office/drawing/2014/main" id="{4E83DFD8-39FA-416B-BEC7-E6B436D1B3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783" y="4292068"/>
            <a:ext cx="1621347" cy="223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FEC6BA17-A825-4D11-B88A-2A7C5D1CE5E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66128" y="95697"/>
            <a:ext cx="432906" cy="445640"/>
          </a:xfrm>
          <a:prstGeom prst="rect">
            <a:avLst/>
          </a:prstGeom>
          <a:noFill/>
          <a:ln w="9525">
            <a:noFill/>
            <a:miter lim="800000"/>
            <a:headEnd/>
            <a:tailEnd/>
          </a:ln>
        </p:spPr>
      </p:pic>
      <p:pic>
        <p:nvPicPr>
          <p:cNvPr id="12" name="Picture 11">
            <a:extLst>
              <a:ext uri="{FF2B5EF4-FFF2-40B4-BE49-F238E27FC236}">
                <a16:creationId xmlns:a16="http://schemas.microsoft.com/office/drawing/2014/main" id="{83C35D6F-1A30-4AED-964A-BA779B542CB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639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390"/>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1639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a:extLst>
              <a:ext uri="{FF2B5EF4-FFF2-40B4-BE49-F238E27FC236}">
                <a16:creationId xmlns:a16="http://schemas.microsoft.com/office/drawing/2014/main" id="{56BCB742-802F-43F9-9CA2-93E5716D007B}"/>
              </a:ext>
            </a:extLst>
          </p:cNvPr>
          <p:cNvSpPr>
            <a:spLocks noGrp="1"/>
          </p:cNvSpPr>
          <p:nvPr>
            <p:ph type="title"/>
          </p:nvPr>
        </p:nvSpPr>
        <p:spPr/>
        <p:txBody>
          <a:bodyPr/>
          <a:lstStyle/>
          <a:p>
            <a:r>
              <a:rPr lang="en-GB" altLang="en-US"/>
              <a:t>Specific heat capacity of metals</a:t>
            </a:r>
          </a:p>
        </p:txBody>
      </p:sp>
      <p:pic>
        <p:nvPicPr>
          <p:cNvPr id="9" name="Picture 8" descr="flash_icon">
            <a:extLst>
              <a:ext uri="{FF2B5EF4-FFF2-40B4-BE49-F238E27FC236}">
                <a16:creationId xmlns:a16="http://schemas.microsoft.com/office/drawing/2014/main" id="{73F7043E-D12F-44BE-8B6F-8E9F3960DA1A}"/>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11" name="Picture 10">
            <a:extLst>
              <a:ext uri="{FF2B5EF4-FFF2-40B4-BE49-F238E27FC236}">
                <a16:creationId xmlns:a16="http://schemas.microsoft.com/office/drawing/2014/main" id="{9E21D425-5425-4D31-A13E-797FEF8BBC3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9">
            <a:extLst>
              <a:ext uri="{FF2B5EF4-FFF2-40B4-BE49-F238E27FC236}">
                <a16:creationId xmlns:a16="http://schemas.microsoft.com/office/drawing/2014/main" id="{22EC6E7A-ECF0-480F-96EA-AC8BDA81EAF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63575"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5150"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1C67BE38-B329-48AE-8EF8-5B2913ABC33F}"/>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a:extLst>
              <a:ext uri="{FF2B5EF4-FFF2-40B4-BE49-F238E27FC236}">
                <a16:creationId xmlns:a16="http://schemas.microsoft.com/office/drawing/2014/main" id="{5EB2C344-68F5-4E33-8ED4-479B197CB4A9}"/>
              </a:ext>
            </a:extLst>
          </p:cNvPr>
          <p:cNvSpPr>
            <a:spLocks noGrp="1"/>
          </p:cNvSpPr>
          <p:nvPr>
            <p:ph type="title"/>
          </p:nvPr>
        </p:nvSpPr>
        <p:spPr/>
        <p:txBody>
          <a:bodyPr/>
          <a:lstStyle/>
          <a:p>
            <a:r>
              <a:rPr lang="en-GB" altLang="en-US"/>
              <a:t>The specific heat capacity equation</a:t>
            </a:r>
          </a:p>
        </p:txBody>
      </p:sp>
      <p:pic>
        <p:nvPicPr>
          <p:cNvPr id="8" name="Picture 7" descr="flash_icon">
            <a:extLst>
              <a:ext uri="{FF2B5EF4-FFF2-40B4-BE49-F238E27FC236}">
                <a16:creationId xmlns:a16="http://schemas.microsoft.com/office/drawing/2014/main" id="{0F778FA8-B761-4009-871C-A7BC7E7669CB}"/>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8" descr="notes_icon">
            <a:extLst>
              <a:ext uri="{FF2B5EF4-FFF2-40B4-BE49-F238E27FC236}">
                <a16:creationId xmlns:a16="http://schemas.microsoft.com/office/drawing/2014/main" id="{F6D3B40B-89D4-406F-B64C-7DBFF4B6EE4C}"/>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88C957E4-C1DF-48E2-BFEF-AA59D5FA6D7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10">
            <a:extLst>
              <a:ext uri="{FF2B5EF4-FFF2-40B4-BE49-F238E27FC236}">
                <a16:creationId xmlns:a16="http://schemas.microsoft.com/office/drawing/2014/main" id="{7A5FED92-9E4F-4586-B29A-0081032712F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54759"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172"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5DB3D73F-232C-4326-8B38-970971769E8E}"/>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a:extLst>
              <a:ext uri="{FF2B5EF4-FFF2-40B4-BE49-F238E27FC236}">
                <a16:creationId xmlns:a16="http://schemas.microsoft.com/office/drawing/2014/main" id="{808F576F-8EAF-413D-9CC3-FF8930E407F0}"/>
              </a:ext>
            </a:extLst>
          </p:cNvPr>
          <p:cNvSpPr>
            <a:spLocks noGrp="1"/>
          </p:cNvSpPr>
          <p:nvPr>
            <p:ph type="title"/>
          </p:nvPr>
        </p:nvSpPr>
        <p:spPr/>
        <p:txBody>
          <a:bodyPr/>
          <a:lstStyle/>
          <a:p>
            <a:r>
              <a:rPr lang="en-GB" altLang="en-US"/>
              <a:t>Specific heat capacity calculations</a:t>
            </a:r>
          </a:p>
        </p:txBody>
      </p:sp>
      <p:sp>
        <p:nvSpPr>
          <p:cNvPr id="7172" name="TextBox 1">
            <a:extLst>
              <a:ext uri="{FF2B5EF4-FFF2-40B4-BE49-F238E27FC236}">
                <a16:creationId xmlns:a16="http://schemas.microsoft.com/office/drawing/2014/main" id="{C97D1F9E-2F2C-4D12-A0A7-09F37AF767A9}"/>
              </a:ext>
            </a:extLst>
          </p:cNvPr>
          <p:cNvSpPr txBox="1">
            <a:spLocks noChangeArrowheads="1"/>
          </p:cNvSpPr>
          <p:nvPr/>
        </p:nvSpPr>
        <p:spPr bwMode="auto">
          <a:xfrm>
            <a:off x="1447800" y="13462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9" name="Picture 8" descr="flash_icon">
            <a:extLst>
              <a:ext uri="{FF2B5EF4-FFF2-40B4-BE49-F238E27FC236}">
                <a16:creationId xmlns:a16="http://schemas.microsoft.com/office/drawing/2014/main" id="{D2563D3B-BB95-4D8D-84F9-FD7511C0CB01}"/>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FC70CAB0-C4C5-4BF6-A031-0A8528DD07F8}"/>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7" name="Picture 6">
            <a:extLst>
              <a:ext uri="{FF2B5EF4-FFF2-40B4-BE49-F238E27FC236}">
                <a16:creationId xmlns:a16="http://schemas.microsoft.com/office/drawing/2014/main" id="{98864E39-DDC1-4196-B669-E5F2A5906EB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654759"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7197"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357DA585-055D-44F1-B9E4-AC7243BB66AF}"/>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Developing and Using Models</a:t>
            </a:r>
          </a:p>
          <a:p>
            <a:pPr>
              <a:buSzPct val="100000"/>
            </a:pPr>
            <a:r>
              <a:rPr lang="en-GB" sz="1600" dirty="0"/>
              <a:t>Planning and Carrying Out Investigations</a:t>
            </a:r>
          </a:p>
          <a:p>
            <a:pPr>
              <a:buSzPct val="100000"/>
            </a:pPr>
            <a:r>
              <a:rPr lang="en-GB" sz="1600" dirty="0" err="1"/>
              <a:t>Analyzing</a:t>
            </a:r>
            <a:r>
              <a:rPr lang="en-GB" sz="1600" dirty="0"/>
              <a:t> and Interpreting Data</a:t>
            </a:r>
          </a:p>
          <a:p>
            <a:pPr>
              <a:buSzPct val="100000"/>
            </a:pPr>
            <a:r>
              <a:rPr lang="en-GB" sz="1600" dirty="0"/>
              <a:t>Using Mathematics and Computational Thinking</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4. Systems and System Models</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B6CE4BB-D6F8-4AE7-85A4-5A0F996ABB1F}"/>
              </a:ext>
            </a:extLst>
          </p:cNvPr>
          <p:cNvSpPr>
            <a:spLocks noGrp="1"/>
          </p:cNvSpPr>
          <p:nvPr>
            <p:ph type="title"/>
          </p:nvPr>
        </p:nvSpPr>
        <p:spPr/>
        <p:txBody>
          <a:bodyPr/>
          <a:lstStyle/>
          <a:p>
            <a:r>
              <a:rPr lang="en-GB" altLang="en-US"/>
              <a:t>Internal energy</a:t>
            </a:r>
          </a:p>
        </p:txBody>
      </p:sp>
      <p:sp>
        <p:nvSpPr>
          <p:cNvPr id="19460" name="TextBox 3">
            <a:extLst>
              <a:ext uri="{FF2B5EF4-FFF2-40B4-BE49-F238E27FC236}">
                <a16:creationId xmlns:a16="http://schemas.microsoft.com/office/drawing/2014/main" id="{48901CB3-036C-43D7-9826-CC3F2B47D98F}"/>
              </a:ext>
            </a:extLst>
          </p:cNvPr>
          <p:cNvSpPr txBox="1">
            <a:spLocks noChangeArrowheads="1"/>
          </p:cNvSpPr>
          <p:nvPr/>
        </p:nvSpPr>
        <p:spPr bwMode="auto">
          <a:xfrm>
            <a:off x="352425" y="773113"/>
            <a:ext cx="8356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particles in any system each have some </a:t>
            </a:r>
            <a:r>
              <a:rPr lang="en-GB" altLang="en-US" b="1">
                <a:solidFill>
                  <a:srgbClr val="286DA6"/>
                </a:solidFill>
              </a:rPr>
              <a:t>kinetic</a:t>
            </a:r>
            <a:r>
              <a:rPr lang="en-GB" altLang="en-US"/>
              <a:t> and </a:t>
            </a:r>
            <a:r>
              <a:rPr lang="en-GB" altLang="en-US" b="1">
                <a:solidFill>
                  <a:srgbClr val="286DA6"/>
                </a:solidFill>
              </a:rPr>
              <a:t>potential</a:t>
            </a:r>
            <a:r>
              <a:rPr lang="en-GB" altLang="en-US"/>
              <a:t> energy.</a:t>
            </a:r>
          </a:p>
        </p:txBody>
      </p:sp>
      <p:sp>
        <p:nvSpPr>
          <p:cNvPr id="5" name="TextBox 4">
            <a:extLst>
              <a:ext uri="{FF2B5EF4-FFF2-40B4-BE49-F238E27FC236}">
                <a16:creationId xmlns:a16="http://schemas.microsoft.com/office/drawing/2014/main" id="{BFA0148A-C6A2-4D80-87A1-728CE7C8189B}"/>
              </a:ext>
            </a:extLst>
          </p:cNvPr>
          <p:cNvSpPr txBox="1">
            <a:spLocks noChangeArrowheads="1"/>
          </p:cNvSpPr>
          <p:nvPr/>
        </p:nvSpPr>
        <p:spPr bwMode="auto">
          <a:xfrm>
            <a:off x="349250" y="1703388"/>
            <a:ext cx="8356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means that energy is stored inside a system. This is called </a:t>
            </a:r>
            <a:r>
              <a:rPr lang="en-GB" altLang="en-US" b="1">
                <a:solidFill>
                  <a:srgbClr val="286DA6"/>
                </a:solidFill>
              </a:rPr>
              <a:t>internal energy</a:t>
            </a:r>
            <a:r>
              <a:rPr lang="en-GB" altLang="en-US"/>
              <a:t>.</a:t>
            </a:r>
          </a:p>
        </p:txBody>
      </p:sp>
      <p:sp>
        <p:nvSpPr>
          <p:cNvPr id="6" name="TextBox 5">
            <a:extLst>
              <a:ext uri="{FF2B5EF4-FFF2-40B4-BE49-F238E27FC236}">
                <a16:creationId xmlns:a16="http://schemas.microsoft.com/office/drawing/2014/main" id="{341470C3-91C7-4B24-8016-6BBF9A8F4151}"/>
              </a:ext>
            </a:extLst>
          </p:cNvPr>
          <p:cNvSpPr txBox="1">
            <a:spLocks noChangeArrowheads="1"/>
          </p:cNvSpPr>
          <p:nvPr/>
        </p:nvSpPr>
        <p:spPr bwMode="auto">
          <a:xfrm>
            <a:off x="5475288" y="2884488"/>
            <a:ext cx="30575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internal energy of a system is the </a:t>
            </a:r>
            <a:r>
              <a:rPr lang="en-GB" altLang="en-US" b="1">
                <a:solidFill>
                  <a:srgbClr val="286DA6"/>
                </a:solidFill>
              </a:rPr>
              <a:t>total</a:t>
            </a:r>
            <a:r>
              <a:rPr lang="en-GB" altLang="en-US"/>
              <a:t> kinetic and potential energy of all the atoms and molecules that make up the system.</a:t>
            </a:r>
          </a:p>
        </p:txBody>
      </p:sp>
      <p:pic>
        <p:nvPicPr>
          <p:cNvPr id="7" name="Picture 6" descr="Particles_gas2.png">
            <a:extLst>
              <a:ext uri="{FF2B5EF4-FFF2-40B4-BE49-F238E27FC236}">
                <a16:creationId xmlns:a16="http://schemas.microsoft.com/office/drawing/2014/main" id="{BECD6ADA-7D7F-469D-B0BD-979BA84E63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125" y="2851150"/>
            <a:ext cx="471487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FF18A9A-4F2E-45F9-8C2D-2F9BCFF4274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a:extLst>
              <a:ext uri="{FF2B5EF4-FFF2-40B4-BE49-F238E27FC236}">
                <a16:creationId xmlns:a16="http://schemas.microsoft.com/office/drawing/2014/main" id="{89801C96-D995-466E-AD61-6BB62FE70177}"/>
              </a:ext>
            </a:extLst>
          </p:cNvPr>
          <p:cNvSpPr>
            <a:spLocks noGrp="1"/>
          </p:cNvSpPr>
          <p:nvPr>
            <p:ph type="title"/>
          </p:nvPr>
        </p:nvSpPr>
        <p:spPr/>
        <p:txBody>
          <a:bodyPr/>
          <a:lstStyle/>
          <a:p>
            <a:r>
              <a:rPr lang="en-GB" altLang="en-US"/>
              <a:t>Temperature and kinetic energy</a:t>
            </a:r>
          </a:p>
        </p:txBody>
      </p:sp>
      <p:pic>
        <p:nvPicPr>
          <p:cNvPr id="6" name="Picture 5" descr="flash_icon">
            <a:extLst>
              <a:ext uri="{FF2B5EF4-FFF2-40B4-BE49-F238E27FC236}">
                <a16:creationId xmlns:a16="http://schemas.microsoft.com/office/drawing/2014/main" id="{C2C9654B-9BC3-4462-8ADB-2B70A7AA4D45}"/>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7" name="Picture 6">
            <a:extLst>
              <a:ext uri="{FF2B5EF4-FFF2-40B4-BE49-F238E27FC236}">
                <a16:creationId xmlns:a16="http://schemas.microsoft.com/office/drawing/2014/main" id="{C32C2473-4E08-42C1-8E21-A01E47370AB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9">
            <a:extLst>
              <a:ext uri="{FF2B5EF4-FFF2-40B4-BE49-F238E27FC236}">
                <a16:creationId xmlns:a16="http://schemas.microsoft.com/office/drawing/2014/main" id="{D07EFFEA-1C71-4277-A01F-41110D4F7F8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63575"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50"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AD21E692-179E-46B2-9637-4F76F2A39BD8}"/>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DC6D1D6-1197-46DB-8689-C463B1F01302}"/>
              </a:ext>
            </a:extLst>
          </p:cNvPr>
          <p:cNvSpPr>
            <a:spLocks noGrp="1" noChangeArrowheads="1"/>
          </p:cNvSpPr>
          <p:nvPr>
            <p:ph type="title"/>
          </p:nvPr>
        </p:nvSpPr>
        <p:spPr/>
        <p:txBody>
          <a:bodyPr/>
          <a:lstStyle/>
          <a:p>
            <a:r>
              <a:rPr lang="en-GB" altLang="en-US"/>
              <a:t>Heat and internal energy</a:t>
            </a:r>
          </a:p>
        </p:txBody>
      </p:sp>
      <p:sp>
        <p:nvSpPr>
          <p:cNvPr id="20483" name="TextBox 3">
            <a:extLst>
              <a:ext uri="{FF2B5EF4-FFF2-40B4-BE49-F238E27FC236}">
                <a16:creationId xmlns:a16="http://schemas.microsoft.com/office/drawing/2014/main" id="{24BC2923-BADC-4B52-B1C1-AA3F351AC6D8}"/>
              </a:ext>
            </a:extLst>
          </p:cNvPr>
          <p:cNvSpPr txBox="1">
            <a:spLocks noChangeArrowheads="1"/>
          </p:cNvSpPr>
          <p:nvPr/>
        </p:nvSpPr>
        <p:spPr bwMode="auto">
          <a:xfrm>
            <a:off x="352425" y="773113"/>
            <a:ext cx="8356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Heating</a:t>
            </a:r>
            <a:r>
              <a:rPr lang="en-GB" altLang="en-US"/>
              <a:t> a system gives energy to the particles in the system, so increases the internal energy of the system.</a:t>
            </a:r>
          </a:p>
        </p:txBody>
      </p:sp>
      <p:sp>
        <p:nvSpPr>
          <p:cNvPr id="59397" name="Text Box 5">
            <a:extLst>
              <a:ext uri="{FF2B5EF4-FFF2-40B4-BE49-F238E27FC236}">
                <a16:creationId xmlns:a16="http://schemas.microsoft.com/office/drawing/2014/main" id="{0FEBB8D1-25E1-4891-A8E3-35D87C4F9EDB}"/>
              </a:ext>
            </a:extLst>
          </p:cNvPr>
          <p:cNvSpPr txBox="1">
            <a:spLocks noChangeArrowheads="1"/>
          </p:cNvSpPr>
          <p:nvPr/>
        </p:nvSpPr>
        <p:spPr bwMode="auto">
          <a:xfrm>
            <a:off x="352425" y="1709738"/>
            <a:ext cx="8086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Increasing the energy stored in a system will either: </a:t>
            </a:r>
          </a:p>
        </p:txBody>
      </p:sp>
      <p:pic>
        <p:nvPicPr>
          <p:cNvPr id="20486" name="Picture 14" descr="fire">
            <a:extLst>
              <a:ext uri="{FF2B5EF4-FFF2-40B4-BE49-F238E27FC236}">
                <a16:creationId xmlns:a16="http://schemas.microsoft.com/office/drawing/2014/main" id="{F487E76E-9F9D-4817-B600-12F2C5D29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2279650"/>
            <a:ext cx="1785938"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a:extLst>
              <a:ext uri="{FF2B5EF4-FFF2-40B4-BE49-F238E27FC236}">
                <a16:creationId xmlns:a16="http://schemas.microsoft.com/office/drawing/2014/main" id="{8E39A752-2CF1-43F5-A9F0-B057A98A4CB6}"/>
              </a:ext>
            </a:extLst>
          </p:cNvPr>
          <p:cNvSpPr txBox="1">
            <a:spLocks noChangeArrowheads="1"/>
          </p:cNvSpPr>
          <p:nvPr/>
        </p:nvSpPr>
        <p:spPr bwMode="auto">
          <a:xfrm>
            <a:off x="2832100" y="2511425"/>
            <a:ext cx="5915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raise the temperature of the system, </a:t>
            </a:r>
            <a:br>
              <a:rPr lang="en-GB" altLang="en-US" dirty="0"/>
            </a:br>
            <a:r>
              <a:rPr lang="en-GB" altLang="en-US" dirty="0"/>
              <a:t>by increasing the kinetic energy of the particles that make up the system</a:t>
            </a:r>
          </a:p>
        </p:txBody>
      </p:sp>
      <p:sp>
        <p:nvSpPr>
          <p:cNvPr id="11" name="Text Box 81">
            <a:extLst>
              <a:ext uri="{FF2B5EF4-FFF2-40B4-BE49-F238E27FC236}">
                <a16:creationId xmlns:a16="http://schemas.microsoft.com/office/drawing/2014/main" id="{33121C9B-33ED-4BFA-8660-9975D941B370}"/>
              </a:ext>
            </a:extLst>
          </p:cNvPr>
          <p:cNvSpPr txBox="1">
            <a:spLocks noChangeArrowheads="1"/>
          </p:cNvSpPr>
          <p:nvPr/>
        </p:nvSpPr>
        <p:spPr bwMode="auto">
          <a:xfrm>
            <a:off x="2830513" y="4041775"/>
            <a:ext cx="5951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a:t>change the state of the system, </a:t>
            </a:r>
            <a:br>
              <a:rPr lang="en-GB" altLang="en-US"/>
            </a:br>
            <a:r>
              <a:rPr lang="en-GB" altLang="en-US"/>
              <a:t>by breaking the bonds between the particles that make up the system.</a:t>
            </a:r>
          </a:p>
        </p:txBody>
      </p:sp>
      <p:pic>
        <p:nvPicPr>
          <p:cNvPr id="12" name="Picture 9" descr="notes_icon">
            <a:extLst>
              <a:ext uri="{FF2B5EF4-FFF2-40B4-BE49-F238E27FC236}">
                <a16:creationId xmlns:a16="http://schemas.microsoft.com/office/drawing/2014/main" id="{4E3F241A-BF31-4E39-917C-D090567541C8}"/>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12">
            <a:extLst>
              <a:ext uri="{FF2B5EF4-FFF2-40B4-BE49-F238E27FC236}">
                <a16:creationId xmlns:a16="http://schemas.microsoft.com/office/drawing/2014/main" id="{B6AFB435-974C-40A6-80CB-C901C3DA548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a:extLst>
              <a:ext uri="{FF2B5EF4-FFF2-40B4-BE49-F238E27FC236}">
                <a16:creationId xmlns:a16="http://schemas.microsoft.com/office/drawing/2014/main" id="{DDA06364-2BDC-48B5-BA30-A3B3245EE3E2}"/>
              </a:ext>
            </a:extLst>
          </p:cNvPr>
          <p:cNvSpPr>
            <a:spLocks noGrp="1"/>
          </p:cNvSpPr>
          <p:nvPr>
            <p:ph type="title"/>
          </p:nvPr>
        </p:nvSpPr>
        <p:spPr/>
        <p:txBody>
          <a:bodyPr/>
          <a:lstStyle/>
          <a:p>
            <a:r>
              <a:rPr lang="en-GB" altLang="en-US"/>
              <a:t>Investigating temperature change</a:t>
            </a:r>
          </a:p>
        </p:txBody>
      </p:sp>
      <p:pic>
        <p:nvPicPr>
          <p:cNvPr id="9" name="Picture 8" descr="flash_icon">
            <a:extLst>
              <a:ext uri="{FF2B5EF4-FFF2-40B4-BE49-F238E27FC236}">
                <a16:creationId xmlns:a16="http://schemas.microsoft.com/office/drawing/2014/main" id="{8A3292A0-3B5C-482F-8D83-FD076A245DF5}"/>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784D60F6-9B64-43FB-BC8F-773F65263CC5}"/>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FEE352C2-9461-4CD5-BBB6-3E7705AD7FC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9">
            <a:extLst>
              <a:ext uri="{FF2B5EF4-FFF2-40B4-BE49-F238E27FC236}">
                <a16:creationId xmlns:a16="http://schemas.microsoft.com/office/drawing/2014/main" id="{151C571F-550E-499A-B2C3-FFD1D27186E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54759"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78"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3098D517-5766-47AA-AE62-53276B5AF248}"/>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A23DBD4-D590-4A62-889D-E025E054FC2F}"/>
              </a:ext>
            </a:extLst>
          </p:cNvPr>
          <p:cNvSpPr>
            <a:spLocks noGrp="1"/>
          </p:cNvSpPr>
          <p:nvPr>
            <p:ph type="title"/>
          </p:nvPr>
        </p:nvSpPr>
        <p:spPr/>
        <p:txBody>
          <a:bodyPr/>
          <a:lstStyle/>
          <a:p>
            <a:r>
              <a:rPr lang="en-GB" altLang="en-US" sz="2600"/>
              <a:t>What factors affect temperature change?</a:t>
            </a:r>
          </a:p>
        </p:txBody>
      </p:sp>
      <p:pic>
        <p:nvPicPr>
          <p:cNvPr id="7" name="Picture 6" descr="flash_icon">
            <a:extLst>
              <a:ext uri="{FF2B5EF4-FFF2-40B4-BE49-F238E27FC236}">
                <a16:creationId xmlns:a16="http://schemas.microsoft.com/office/drawing/2014/main" id="{6657595A-85C1-4DEC-BEA1-7BF8A5127DB2}"/>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985480FE-EAB1-40FB-A8B8-7C1E28B84E1B}"/>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FB21FE36-E6C1-4884-9527-92502F87D01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a:extLst>
              <a:ext uri="{FF2B5EF4-FFF2-40B4-BE49-F238E27FC236}">
                <a16:creationId xmlns:a16="http://schemas.microsoft.com/office/drawing/2014/main" id="{BB3B8C6F-9091-4CF3-B6FD-4118AB459A1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54759"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099"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6FBB7B1D-076D-4DC5-B4CD-0507D643B236}"/>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a:extLst>
              <a:ext uri="{FF2B5EF4-FFF2-40B4-BE49-F238E27FC236}">
                <a16:creationId xmlns:a16="http://schemas.microsoft.com/office/drawing/2014/main" id="{7C3D6417-C0F8-4112-858F-038DB63B4575}"/>
              </a:ext>
            </a:extLst>
          </p:cNvPr>
          <p:cNvSpPr>
            <a:spLocks noGrp="1"/>
          </p:cNvSpPr>
          <p:nvPr>
            <p:ph type="title"/>
          </p:nvPr>
        </p:nvSpPr>
        <p:spPr/>
        <p:txBody>
          <a:bodyPr/>
          <a:lstStyle/>
          <a:p>
            <a:r>
              <a:rPr lang="en-GB" altLang="en-US"/>
              <a:t>Factors affecting temperature change</a:t>
            </a:r>
          </a:p>
        </p:txBody>
      </p:sp>
      <p:pic>
        <p:nvPicPr>
          <p:cNvPr id="7" name="Picture 6" descr="flash_icon">
            <a:extLst>
              <a:ext uri="{FF2B5EF4-FFF2-40B4-BE49-F238E27FC236}">
                <a16:creationId xmlns:a16="http://schemas.microsoft.com/office/drawing/2014/main" id="{768F41C9-F893-41B2-90F1-18A1B9A12F9D}"/>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2A37B13F-9D45-4C9C-A0A4-2213896FE540}"/>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0B85C00B-6B6F-40A1-B044-4DEA4ACEE39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4123"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5235E578-C521-409B-8D1B-867DF5AE0771}"/>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F1725C2-372E-446E-93E3-5129E3F6D4C4}"/>
              </a:ext>
            </a:extLst>
          </p:cNvPr>
          <p:cNvSpPr>
            <a:spLocks noGrp="1" noChangeArrowheads="1"/>
          </p:cNvSpPr>
          <p:nvPr>
            <p:ph type="title"/>
          </p:nvPr>
        </p:nvSpPr>
        <p:spPr/>
        <p:txBody>
          <a:bodyPr/>
          <a:lstStyle/>
          <a:p>
            <a:r>
              <a:rPr lang="en-GB" altLang="en-US"/>
              <a:t>How does energy affect materials?</a:t>
            </a:r>
          </a:p>
        </p:txBody>
      </p:sp>
      <p:sp>
        <p:nvSpPr>
          <p:cNvPr id="22531" name="Text Box 3">
            <a:extLst>
              <a:ext uri="{FF2B5EF4-FFF2-40B4-BE49-F238E27FC236}">
                <a16:creationId xmlns:a16="http://schemas.microsoft.com/office/drawing/2014/main" id="{CE2E861F-3E20-40A6-8F36-4BAC1AA922E5}"/>
              </a:ext>
            </a:extLst>
          </p:cNvPr>
          <p:cNvSpPr txBox="1">
            <a:spLocks noChangeArrowheads="1"/>
          </p:cNvSpPr>
          <p:nvPr/>
        </p:nvSpPr>
        <p:spPr bwMode="auto">
          <a:xfrm>
            <a:off x="352425" y="773113"/>
            <a:ext cx="84153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a:t>Do different materials need the same amount of energy to increase their temperature by the same amount? </a:t>
            </a:r>
          </a:p>
        </p:txBody>
      </p:sp>
      <p:sp>
        <p:nvSpPr>
          <p:cNvPr id="265220" name="Text Box 4">
            <a:extLst>
              <a:ext uri="{FF2B5EF4-FFF2-40B4-BE49-F238E27FC236}">
                <a16:creationId xmlns:a16="http://schemas.microsoft.com/office/drawing/2014/main" id="{D1550AC7-76D9-4E82-AB75-36BF34026015}"/>
              </a:ext>
            </a:extLst>
          </p:cNvPr>
          <p:cNvSpPr txBox="1">
            <a:spLocks noChangeArrowheads="1"/>
          </p:cNvSpPr>
          <p:nvPr/>
        </p:nvSpPr>
        <p:spPr bwMode="auto">
          <a:xfrm>
            <a:off x="1770063" y="1781175"/>
            <a:ext cx="28114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Aft>
                <a:spcPct val="50000"/>
              </a:spcAft>
            </a:pPr>
            <a:r>
              <a:rPr lang="en-GB" altLang="en-US" dirty="0"/>
              <a:t>Increasing the temperature of 1</a:t>
            </a:r>
            <a:r>
              <a:rPr lang="en-GB" altLang="en-US" sz="1000" dirty="0"/>
              <a:t> </a:t>
            </a:r>
            <a:r>
              <a:rPr lang="en-GB" altLang="en-US" dirty="0"/>
              <a:t>kg of water by 1</a:t>
            </a:r>
            <a:r>
              <a:rPr lang="en-GB" altLang="en-US" sz="1000" dirty="0"/>
              <a:t> </a:t>
            </a:r>
            <a:r>
              <a:rPr lang="en-US" altLang="en-US" dirty="0">
                <a:cs typeface="Arial" panose="020B0604020202020204" pitchFamily="34" charset="0"/>
              </a:rPr>
              <a:t>°C</a:t>
            </a:r>
            <a:r>
              <a:rPr lang="en-GB" altLang="en-US" dirty="0"/>
              <a:t> requires 4,200</a:t>
            </a:r>
            <a:r>
              <a:rPr lang="en-GB" altLang="en-US" sz="1000" dirty="0"/>
              <a:t> </a:t>
            </a:r>
            <a:r>
              <a:rPr lang="en-GB" altLang="en-US" dirty="0"/>
              <a:t>J</a:t>
            </a:r>
            <a:r>
              <a:rPr lang="en-US" altLang="en-US" dirty="0">
                <a:cs typeface="Arial" panose="020B0604020202020204" pitchFamily="34" charset="0"/>
              </a:rPr>
              <a:t>.</a:t>
            </a:r>
          </a:p>
        </p:txBody>
      </p:sp>
      <p:pic>
        <p:nvPicPr>
          <p:cNvPr id="265245" name="Picture 29" descr="PC13_gfx_water">
            <a:extLst>
              <a:ext uri="{FF2B5EF4-FFF2-40B4-BE49-F238E27FC236}">
                <a16:creationId xmlns:a16="http://schemas.microsoft.com/office/drawing/2014/main" id="{37245061-231E-4605-AD39-CF5AF54D3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728788"/>
            <a:ext cx="147161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246" name="Picture 30" descr="PC13_gfx_copper">
            <a:extLst>
              <a:ext uri="{FF2B5EF4-FFF2-40B4-BE49-F238E27FC236}">
                <a16:creationId xmlns:a16="http://schemas.microsoft.com/office/drawing/2014/main" id="{F4EFFDC9-35F4-46B2-BDBD-6A41F188D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0638" y="1836738"/>
            <a:ext cx="922337"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48" name="Text Box 32">
            <a:extLst>
              <a:ext uri="{FF2B5EF4-FFF2-40B4-BE49-F238E27FC236}">
                <a16:creationId xmlns:a16="http://schemas.microsoft.com/office/drawing/2014/main" id="{3F93A7C4-13CE-446D-B4DD-6C616202CFA6}"/>
              </a:ext>
            </a:extLst>
          </p:cNvPr>
          <p:cNvSpPr txBox="1">
            <a:spLocks noChangeArrowheads="1"/>
          </p:cNvSpPr>
          <p:nvPr/>
        </p:nvSpPr>
        <p:spPr bwMode="auto">
          <a:xfrm>
            <a:off x="6154738" y="1781175"/>
            <a:ext cx="28876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Aft>
                <a:spcPct val="50000"/>
              </a:spcAft>
            </a:pPr>
            <a:r>
              <a:rPr lang="en-GB" altLang="en-US" dirty="0"/>
              <a:t>Increasing the temperature of 1</a:t>
            </a:r>
            <a:r>
              <a:rPr lang="en-GB" altLang="en-US" sz="1000" dirty="0"/>
              <a:t> </a:t>
            </a:r>
            <a:r>
              <a:rPr lang="en-GB" altLang="en-US" dirty="0"/>
              <a:t>kg of copper by 1</a:t>
            </a:r>
            <a:r>
              <a:rPr lang="en-GB" altLang="en-US" sz="1000" dirty="0"/>
              <a:t> </a:t>
            </a:r>
            <a:r>
              <a:rPr lang="en-US" altLang="en-US" dirty="0">
                <a:cs typeface="Arial" panose="020B0604020202020204" pitchFamily="34" charset="0"/>
              </a:rPr>
              <a:t>°C</a:t>
            </a:r>
            <a:r>
              <a:rPr lang="en-GB" altLang="en-US" dirty="0"/>
              <a:t> requires 390</a:t>
            </a:r>
            <a:r>
              <a:rPr lang="en-GB" altLang="en-US" sz="1000" dirty="0"/>
              <a:t> </a:t>
            </a:r>
            <a:r>
              <a:rPr lang="en-GB" altLang="en-US" dirty="0"/>
              <a:t>J</a:t>
            </a:r>
            <a:r>
              <a:rPr lang="en-US" altLang="en-US" dirty="0">
                <a:cs typeface="Arial" panose="020B0604020202020204" pitchFamily="34" charset="0"/>
              </a:rPr>
              <a:t>.</a:t>
            </a:r>
          </a:p>
        </p:txBody>
      </p:sp>
      <p:sp>
        <p:nvSpPr>
          <p:cNvPr id="265247" name="Text Box 31">
            <a:extLst>
              <a:ext uri="{FF2B5EF4-FFF2-40B4-BE49-F238E27FC236}">
                <a16:creationId xmlns:a16="http://schemas.microsoft.com/office/drawing/2014/main" id="{372D2A45-A055-4C22-A8E9-F1AE34F3D2BD}"/>
              </a:ext>
            </a:extLst>
          </p:cNvPr>
          <p:cNvSpPr txBox="1">
            <a:spLocks noChangeArrowheads="1"/>
          </p:cNvSpPr>
          <p:nvPr/>
        </p:nvSpPr>
        <p:spPr bwMode="auto">
          <a:xfrm>
            <a:off x="352425" y="3549650"/>
            <a:ext cx="88026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US" altLang="en-US"/>
              <a:t>Water and copper require different amounts of energy because they have different values for a property called</a:t>
            </a:r>
            <a:r>
              <a:rPr lang="en-US" altLang="en-US" b="1">
                <a:solidFill>
                  <a:srgbClr val="CC00CC"/>
                </a:solidFill>
              </a:rPr>
              <a:t> </a:t>
            </a:r>
            <a:r>
              <a:rPr lang="en-US" altLang="en-US" b="1">
                <a:solidFill>
                  <a:srgbClr val="286DA6"/>
                </a:solidFill>
                <a:cs typeface="Arial" panose="020B0604020202020204" pitchFamily="34" charset="0"/>
              </a:rPr>
              <a:t>specific heat capacity</a:t>
            </a:r>
            <a:r>
              <a:rPr lang="en-US" altLang="en-US" b="1">
                <a:solidFill>
                  <a:srgbClr val="B71562"/>
                </a:solidFill>
                <a:cs typeface="Arial" panose="020B0604020202020204" pitchFamily="34" charset="0"/>
              </a:rPr>
              <a:t> </a:t>
            </a:r>
            <a:r>
              <a:rPr lang="en-US" altLang="en-US">
                <a:cs typeface="Arial" panose="020B0604020202020204" pitchFamily="34" charset="0"/>
              </a:rPr>
              <a:t>(</a:t>
            </a:r>
            <a:r>
              <a:rPr lang="en-US" altLang="en-US" b="1">
                <a:solidFill>
                  <a:srgbClr val="286DA6"/>
                </a:solidFill>
                <a:cs typeface="Arial" panose="020B0604020202020204" pitchFamily="34" charset="0"/>
              </a:rPr>
              <a:t>SHC</a:t>
            </a:r>
            <a:r>
              <a:rPr lang="en-US" altLang="en-US">
                <a:cs typeface="Arial" panose="020B0604020202020204" pitchFamily="34" charset="0"/>
              </a:rPr>
              <a:t>). </a:t>
            </a:r>
            <a:r>
              <a:rPr lang="en-US" altLang="en-US"/>
              <a:t>SHC is the </a:t>
            </a:r>
            <a:r>
              <a:rPr lang="en-GB" altLang="en-US"/>
              <a:t>amount of energy required to increase the temperature of 1</a:t>
            </a:r>
            <a:r>
              <a:rPr lang="en-GB" altLang="en-US" sz="1000"/>
              <a:t> </a:t>
            </a:r>
            <a:r>
              <a:rPr lang="en-GB" altLang="en-US"/>
              <a:t>kg of a material by 1</a:t>
            </a:r>
            <a:r>
              <a:rPr lang="en-GB" altLang="en-US" sz="1000"/>
              <a:t> </a:t>
            </a:r>
            <a:r>
              <a:rPr lang="en-US" altLang="en-US"/>
              <a:t>°C.</a:t>
            </a:r>
            <a:endParaRPr lang="en-US" altLang="en-US">
              <a:cs typeface="Arial" panose="020B0604020202020204" pitchFamily="34" charset="0"/>
            </a:endParaRPr>
          </a:p>
        </p:txBody>
      </p:sp>
      <p:sp>
        <p:nvSpPr>
          <p:cNvPr id="265253" name="Rectangle 37">
            <a:extLst>
              <a:ext uri="{FF2B5EF4-FFF2-40B4-BE49-F238E27FC236}">
                <a16:creationId xmlns:a16="http://schemas.microsoft.com/office/drawing/2014/main" id="{EB87428F-AAEE-47B9-9561-E57264D67DBC}"/>
              </a:ext>
            </a:extLst>
          </p:cNvPr>
          <p:cNvSpPr>
            <a:spLocks noChangeArrowheads="1"/>
          </p:cNvSpPr>
          <p:nvPr/>
        </p:nvSpPr>
        <p:spPr bwMode="auto">
          <a:xfrm>
            <a:off x="352425" y="5297488"/>
            <a:ext cx="7915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US" altLang="en-US" dirty="0"/>
              <a:t>So, the specific heat capacity for water is </a:t>
            </a:r>
            <a:r>
              <a:rPr lang="en-GB" altLang="en-US" dirty="0"/>
              <a:t>4,200</a:t>
            </a:r>
            <a:r>
              <a:rPr lang="en-GB" altLang="en-US" sz="1000" dirty="0"/>
              <a:t> </a:t>
            </a:r>
            <a:r>
              <a:rPr lang="en-GB" altLang="en-US" dirty="0"/>
              <a:t>J/kg</a:t>
            </a:r>
            <a:r>
              <a:rPr lang="en-US" altLang="en-US" dirty="0"/>
              <a:t>°C and for copper is </a:t>
            </a:r>
            <a:r>
              <a:rPr lang="en-GB" altLang="en-US" dirty="0"/>
              <a:t>390</a:t>
            </a:r>
            <a:r>
              <a:rPr lang="en-GB" altLang="en-US" sz="1000" dirty="0"/>
              <a:t> </a:t>
            </a:r>
            <a:r>
              <a:rPr lang="en-GB" altLang="en-US" dirty="0"/>
              <a:t>J/kg</a:t>
            </a:r>
            <a:r>
              <a:rPr lang="en-US" altLang="en-US" dirty="0"/>
              <a:t>°C. </a:t>
            </a:r>
          </a:p>
        </p:txBody>
      </p:sp>
      <p:pic>
        <p:nvPicPr>
          <p:cNvPr id="12" name="Picture 9" descr="notes_icon">
            <a:extLst>
              <a:ext uri="{FF2B5EF4-FFF2-40B4-BE49-F238E27FC236}">
                <a16:creationId xmlns:a16="http://schemas.microsoft.com/office/drawing/2014/main" id="{21BC57FA-0404-4AA4-B504-AE267540728A}"/>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12">
            <a:extLst>
              <a:ext uri="{FF2B5EF4-FFF2-40B4-BE49-F238E27FC236}">
                <a16:creationId xmlns:a16="http://schemas.microsoft.com/office/drawing/2014/main" id="{DF9A79ED-8158-4353-B50F-0CF47D607F1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522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6524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65248"/>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26524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524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525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0" grpId="0"/>
      <p:bldP spid="265248" grpId="0"/>
      <p:bldP spid="265247" grpId="0"/>
      <p:bldP spid="26525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14349</TotalTime>
  <Words>1285</Words>
  <Application>Microsoft Office PowerPoint</Application>
  <PresentationFormat>On-screen Show (4:3)</PresentationFormat>
  <Paragraphs>124</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Wingdings</vt:lpstr>
      <vt:lpstr>Arial</vt:lpstr>
      <vt:lpstr>Wingdings 2</vt:lpstr>
      <vt:lpstr>1_Default Design</vt:lpstr>
      <vt:lpstr>7_Default Design</vt:lpstr>
      <vt:lpstr>Internal Energy  and Specific  Heat Capacity</vt:lpstr>
      <vt:lpstr>Information</vt:lpstr>
      <vt:lpstr>Internal energy</vt:lpstr>
      <vt:lpstr>Temperature and kinetic energy</vt:lpstr>
      <vt:lpstr>Heat and internal energy</vt:lpstr>
      <vt:lpstr>Investigating temperature change</vt:lpstr>
      <vt:lpstr>What factors affect temperature change?</vt:lpstr>
      <vt:lpstr>Factors affecting temperature change</vt:lpstr>
      <vt:lpstr>How does energy affect materials?</vt:lpstr>
      <vt:lpstr>What is specific heat capacity?</vt:lpstr>
      <vt:lpstr>Specific heat capacity example</vt:lpstr>
      <vt:lpstr>Choosing suitable materials</vt:lpstr>
      <vt:lpstr>Specific heat capacity of metals</vt:lpstr>
      <vt:lpstr>The specific heat capacity equation</vt:lpstr>
      <vt:lpstr>Specific heat capacity calculations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Energy and Specific Heat Capacity</dc:title>
  <dc:subject>Boardworks High School Physical Science</dc:subject>
  <dc:creator>Boardworks</dc:creator>
  <cp:lastModifiedBy>Tim Crilly</cp:lastModifiedBy>
  <cp:revision>540</cp:revision>
  <dcterms:created xsi:type="dcterms:W3CDTF">2003-10-06T13:07:42Z</dcterms:created>
  <dcterms:modified xsi:type="dcterms:W3CDTF">2019-01-31T15:30:36Z</dcterms:modified>
</cp:coreProperties>
</file>