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activeX/activeX1.xml" ContentType="application/vnd.ms-office.activeX+xml"/>
  <Override PartName="/ppt/notesSlides/notesSlide3.xml" ContentType="application/vnd.openxmlformats-officedocument.presentationml.notesSlide+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activeX/activeX2.xml" ContentType="application/vnd.ms-office.activeX+xml"/>
  <Override PartName="/ppt/notesSlides/notesSlide7.xml" ContentType="application/vnd.openxmlformats-officedocument.presentationml.notesSlide+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activeX/activeX3.xml" ContentType="application/vnd.ms-office.activeX+xml"/>
  <Override PartName="/ppt/notesSlides/notesSlide9.xml" ContentType="application/vnd.openxmlformats-officedocument.presentationml.notesSlide+xml"/>
  <Override PartName="/ppt/tags/tag22.xml" ContentType="application/vnd.openxmlformats-officedocument.presentationml.tags+xml"/>
  <Override PartName="/ppt/activeX/activeX4.xml" ContentType="application/vnd.ms-office.activeX+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130" r:id="rId1"/>
    <p:sldMasterId id="2147484145" r:id="rId2"/>
  </p:sldMasterIdLst>
  <p:notesMasterIdLst>
    <p:notesMasterId r:id="rId13"/>
  </p:notesMasterIdLst>
  <p:handoutMasterIdLst>
    <p:handoutMasterId r:id="rId14"/>
  </p:handoutMasterIdLst>
  <p:sldIdLst>
    <p:sldId id="430" r:id="rId3"/>
    <p:sldId id="527" r:id="rId4"/>
    <p:sldId id="444" r:id="rId5"/>
    <p:sldId id="445" r:id="rId6"/>
    <p:sldId id="475" r:id="rId7"/>
    <p:sldId id="470" r:id="rId8"/>
    <p:sldId id="452" r:id="rId9"/>
    <p:sldId id="446" r:id="rId10"/>
    <p:sldId id="471" r:id="rId11"/>
    <p:sldId id="448" r:id="rId12"/>
  </p:sldIdLst>
  <p:sldSz cx="9144000" cy="6858000" type="screen4x3"/>
  <p:notesSz cx="6858000" cy="9296400"/>
  <p:embeddedFontLst>
    <p:embeddedFont>
      <p:font typeface="Wingdings 2" panose="05020102010507070707" pitchFamily="18" charset="2"/>
      <p:regular r:id="rId15"/>
    </p:embeddedFont>
  </p:embeddedFontLst>
  <p:custDataLst>
    <p:tags r:id="rId1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DA6"/>
    <a:srgbClr val="010066"/>
    <a:srgbClr val="B00097"/>
    <a:srgbClr val="0D01FF"/>
    <a:srgbClr val="00CDF6"/>
    <a:srgbClr val="00FE00"/>
    <a:srgbClr val="DEFF19"/>
    <a:srgbClr val="FF9201"/>
    <a:srgbClr val="C80000"/>
    <a:srgbClr val="FFFF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603" autoAdjust="0"/>
  </p:normalViewPr>
  <p:slideViewPr>
    <p:cSldViewPr snapToGrid="0" showGuides="1">
      <p:cViewPr>
        <p:scale>
          <a:sx n="85" d="100"/>
          <a:sy n="85" d="100"/>
        </p:scale>
        <p:origin x="618" y="150"/>
      </p:cViewPr>
      <p:guideLst>
        <p:guide orient="horz" pos="494"/>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2.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F15AF71-CBFA-4DE1-BBF9-F1225BD426ED}"/>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DFBC4276-80BC-4024-A820-E9A22959A64A}" type="slidenum">
              <a:rPr lang="en-GB" altLang="en-US"/>
              <a:pPr/>
              <a:t>‹#›</a:t>
            </a:fld>
            <a:endParaRPr lang="en-GB" altLang="en-US"/>
          </a:p>
        </p:txBody>
      </p:sp>
      <p:sp>
        <p:nvSpPr>
          <p:cNvPr id="6" name="Rectangle 7">
            <a:extLst>
              <a:ext uri="{FF2B5EF4-FFF2-40B4-BE49-F238E27FC236}">
                <a16:creationId xmlns:a16="http://schemas.microsoft.com/office/drawing/2014/main" id="{478DE9A7-6989-4DB1-88D9-631749D0DE8B}"/>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93A1C010-68B1-4F89-8F1C-29C1D67B765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41371709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7" name="Rectangle 4">
            <a:extLst>
              <a:ext uri="{FF2B5EF4-FFF2-40B4-BE49-F238E27FC236}">
                <a16:creationId xmlns:a16="http://schemas.microsoft.com/office/drawing/2014/main" id="{54289557-990C-4755-8463-ECB15CA3932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54FD8750-4FF7-4AC6-9630-95FA6E4974B1}"/>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990FB369-8EEC-481F-8564-B3DBA1582C2B}"/>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0827296-96DC-46D9-87F0-EC157F1D592E}" type="slidenum">
              <a:rPr lang="en-US" altLang="en-US"/>
              <a:pPr/>
              <a:t>‹#›</a:t>
            </a:fld>
            <a:endParaRPr lang="en-US" altLang="en-US"/>
          </a:p>
        </p:txBody>
      </p:sp>
      <p:sp>
        <p:nvSpPr>
          <p:cNvPr id="8" name="Rectangle 7">
            <a:extLst>
              <a:ext uri="{FF2B5EF4-FFF2-40B4-BE49-F238E27FC236}">
                <a16:creationId xmlns:a16="http://schemas.microsoft.com/office/drawing/2014/main" id="{1FF2E7A5-34FE-425A-9E8D-DD738EDEBF4C}"/>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A912AFE1-5BB9-4CD9-8730-2CEE8829AD6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468687381"/>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B3C52B9-1B0E-475B-86A5-AF6E2B688227}"/>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0C953FDA-0362-4069-BA44-AFFEC50EAB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02FF113F-63C1-4BF8-8782-6DE19AE48019}"/>
              </a:ext>
            </a:extLst>
          </p:cNvPr>
          <p:cNvSpPr>
            <a:spLocks noGrp="1"/>
          </p:cNvSpPr>
          <p:nvPr>
            <p:ph type="sldNum" sz="quarter" idx="10"/>
          </p:nvPr>
        </p:nvSpPr>
        <p:spPr/>
        <p:txBody>
          <a:bodyPr/>
          <a:lstStyle/>
          <a:p>
            <a:fld id="{20827296-96DC-46D9-87F0-EC157F1D592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CE18C7B-C677-4EA0-B666-1F9578858A78}"/>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D52A645E-0291-42AE-9CEC-9C075E96F905}"/>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completing sentences activity could be used as </a:t>
            </a:r>
            <a:r>
              <a:rPr lang="en-US" sz="1200" kern="1200" dirty="0">
                <a:solidFill>
                  <a:schemeClr val="tx1"/>
                </a:solidFill>
                <a:effectLst/>
                <a:latin typeface="Arial" charset="0"/>
                <a:ea typeface="+mn-ea"/>
                <a:cs typeface="+mn-cs"/>
              </a:rPr>
              <a:t>an </a:t>
            </a:r>
            <a:r>
              <a:rPr lang="en-GB" sz="1200" kern="1200" dirty="0">
                <a:solidFill>
                  <a:schemeClr val="tx1"/>
                </a:solidFill>
                <a:effectLst/>
                <a:latin typeface="Arial" charset="0"/>
                <a:ea typeface="+mn-ea"/>
                <a:cs typeface="+mn-cs"/>
              </a:rPr>
              <a:t>introductory or summary activity </a:t>
            </a:r>
            <a:r>
              <a:rPr lang="en-GB" altLang="en-US" dirty="0">
                <a:latin typeface="Arial" panose="020B0604020202020204" pitchFamily="34" charset="0"/>
              </a:rPr>
              <a:t>on wave interference.</a:t>
            </a:r>
          </a:p>
        </p:txBody>
      </p:sp>
      <p:sp>
        <p:nvSpPr>
          <p:cNvPr id="2" name="Slide Number Placeholder 1">
            <a:extLst>
              <a:ext uri="{FF2B5EF4-FFF2-40B4-BE49-F238E27FC236}">
                <a16:creationId xmlns:a16="http://schemas.microsoft.com/office/drawing/2014/main" id="{311DCE9F-E448-4CA3-9F28-7F068F853B7C}"/>
              </a:ext>
            </a:extLst>
          </p:cNvPr>
          <p:cNvSpPr>
            <a:spLocks noGrp="1"/>
          </p:cNvSpPr>
          <p:nvPr>
            <p:ph type="sldNum" sz="quarter" idx="10"/>
          </p:nvPr>
        </p:nvSpPr>
        <p:spPr/>
        <p:txBody>
          <a:bodyPr/>
          <a:lstStyle/>
          <a:p>
            <a:fld id="{20827296-96DC-46D9-87F0-EC157F1D592E}" type="slidenum">
              <a:rPr lang="en-US" altLang="en-US" smtClean="0"/>
              <a:pPr/>
              <a:t>10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4C86469D-44BB-48A9-AE33-12FA4038A3DC}"/>
              </a:ext>
            </a:extLst>
          </p:cNvPr>
          <p:cNvSpPr>
            <a:spLocks noGrp="1"/>
          </p:cNvSpPr>
          <p:nvPr>
            <p:ph type="sldNum" sz="quarter" idx="10"/>
          </p:nvPr>
        </p:nvSpPr>
        <p:spPr/>
        <p:txBody>
          <a:bodyPr/>
          <a:lstStyle/>
          <a:p>
            <a:fld id="{20827296-96DC-46D9-87F0-EC157F1D592E}" type="slidenum">
              <a:rPr lang="en-US" altLang="en-US" smtClean="0"/>
              <a:pPr/>
              <a:t>2</a:t>
            </a:fld>
            <a:endParaRPr lang="en-US" altLang="en-US"/>
          </a:p>
        </p:txBody>
      </p:sp>
    </p:spTree>
    <p:extLst>
      <p:ext uri="{BB962C8B-B14F-4D97-AF65-F5344CB8AC3E}">
        <p14:creationId xmlns:p14="http://schemas.microsoft.com/office/powerpoint/2010/main" val="206518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0D4CDFD-1949-4C06-B7A4-52549B97AADE}"/>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8C6C85C9-7AAB-4295-94E9-A12E0623CF4B}"/>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dirty="0">
              <a:effectLst/>
            </a:endParaRPr>
          </a:p>
        </p:txBody>
      </p:sp>
      <p:sp>
        <p:nvSpPr>
          <p:cNvPr id="2" name="Slide Number Placeholder 1">
            <a:extLst>
              <a:ext uri="{FF2B5EF4-FFF2-40B4-BE49-F238E27FC236}">
                <a16:creationId xmlns:a16="http://schemas.microsoft.com/office/drawing/2014/main" id="{1CB267D2-26D3-46D6-9C78-EEA0958C6322}"/>
              </a:ext>
            </a:extLst>
          </p:cNvPr>
          <p:cNvSpPr>
            <a:spLocks noGrp="1"/>
          </p:cNvSpPr>
          <p:nvPr>
            <p:ph type="sldNum" sz="quarter" idx="10"/>
          </p:nvPr>
        </p:nvSpPr>
        <p:spPr/>
        <p:txBody>
          <a:bodyPr/>
          <a:lstStyle/>
          <a:p>
            <a:fld id="{20827296-96DC-46D9-87F0-EC157F1D592E}"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CC25197-F9BC-4FBB-9B94-281CABD4258D}"/>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4E432BF-DB77-4C2E-A2FE-B3B502D44E93}"/>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2EB3881B-E536-42CE-BA23-FC54E298A155}"/>
              </a:ext>
            </a:extLst>
          </p:cNvPr>
          <p:cNvSpPr>
            <a:spLocks noGrp="1"/>
          </p:cNvSpPr>
          <p:nvPr>
            <p:ph type="sldNum" sz="quarter" idx="10"/>
          </p:nvPr>
        </p:nvSpPr>
        <p:spPr/>
        <p:txBody>
          <a:bodyPr/>
          <a:lstStyle/>
          <a:p>
            <a:fld id="{20827296-96DC-46D9-87F0-EC157F1D592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75C43C3-4928-4023-8E18-F0352785CB5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67E59E57-9FA2-44CC-9EB6-6B43F471CD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a:t>
            </a:r>
            <a:r>
              <a:rPr lang="en-US" altLang="en-US" dirty="0">
                <a:latin typeface="Arial" panose="020B0604020202020204" pitchFamily="34" charset="0"/>
              </a:rPr>
              <a:t>© </a:t>
            </a:r>
            <a:r>
              <a:rPr lang="en-US" altLang="en-US" dirty="0" err="1">
                <a:latin typeface="Arial" panose="020B0604020202020204" pitchFamily="34" charset="0"/>
              </a:rPr>
              <a:t>Mellimage</a:t>
            </a:r>
            <a:r>
              <a:rPr lang="en-US" altLang="en-US" dirty="0">
                <a:latin typeface="Arial" panose="020B0604020202020204" pitchFamily="34" charset="0"/>
              </a:rPr>
              <a:t>, shutterstock.com 2018</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F064985-FBF7-4A01-AE2E-0EFB76E8EF57}"/>
              </a:ext>
            </a:extLst>
          </p:cNvPr>
          <p:cNvSpPr>
            <a:spLocks noGrp="1"/>
          </p:cNvSpPr>
          <p:nvPr>
            <p:ph type="sldNum" sz="quarter" idx="10"/>
          </p:nvPr>
        </p:nvSpPr>
        <p:spPr/>
        <p:txBody>
          <a:bodyPr/>
          <a:lstStyle/>
          <a:p>
            <a:fld id="{20827296-96DC-46D9-87F0-EC157F1D592E}"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785F76A-E2A9-4230-9098-08537FBAE316}"/>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C50A8D41-D7D9-4949-B2BC-794FF6A578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To investigate interference of light, coherent sources are created by using monochromatic light from only one source. The light is then shone through a screen containing two slits that act as a two point sources of light. This ensures that the light from both slits is coherent. A laser can also be used, as laser light is coherent.</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205E8E3F-3389-4842-ABC4-26CF7A90214E}"/>
              </a:ext>
            </a:extLst>
          </p:cNvPr>
          <p:cNvSpPr>
            <a:spLocks noGrp="1"/>
          </p:cNvSpPr>
          <p:nvPr>
            <p:ph type="sldNum" sz="quarter" idx="10"/>
          </p:nvPr>
        </p:nvSpPr>
        <p:spPr/>
        <p:txBody>
          <a:bodyPr/>
          <a:lstStyle/>
          <a:p>
            <a:fld id="{20827296-96DC-46D9-87F0-EC157F1D592E}"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115295F-72AE-4E8E-AB31-C481555FCAE1}"/>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B6E620B0-BBA8-40FD-9CED-DF2E67E5C7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may be helpful to point out to students that, after interfering, the waves emerge from each other unaffected.</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dirty="0">
              <a:effectLst/>
            </a:endParaRPr>
          </a:p>
        </p:txBody>
      </p:sp>
      <p:sp>
        <p:nvSpPr>
          <p:cNvPr id="2" name="Slide Number Placeholder 1">
            <a:extLst>
              <a:ext uri="{FF2B5EF4-FFF2-40B4-BE49-F238E27FC236}">
                <a16:creationId xmlns:a16="http://schemas.microsoft.com/office/drawing/2014/main" id="{BF71AF87-983A-4C9A-AF92-2732DDF8A34B}"/>
              </a:ext>
            </a:extLst>
          </p:cNvPr>
          <p:cNvSpPr>
            <a:spLocks noGrp="1"/>
          </p:cNvSpPr>
          <p:nvPr>
            <p:ph type="sldNum" sz="quarter" idx="10"/>
          </p:nvPr>
        </p:nvSpPr>
        <p:spPr/>
        <p:txBody>
          <a:bodyPr/>
          <a:lstStyle/>
          <a:p>
            <a:fld id="{20827296-96DC-46D9-87F0-EC157F1D592E}"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A99786D-C338-44E0-8F9D-A3FB1062704D}"/>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091F76DE-6ABD-4D42-98CD-7680DFDACDEA}"/>
              </a:ext>
            </a:extLst>
          </p:cNvPr>
          <p:cNvSpPr>
            <a:spLocks noGrp="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2018 Photos.com</a:t>
            </a:r>
          </a:p>
        </p:txBody>
      </p:sp>
      <p:sp>
        <p:nvSpPr>
          <p:cNvPr id="2" name="Slide Number Placeholder 1">
            <a:extLst>
              <a:ext uri="{FF2B5EF4-FFF2-40B4-BE49-F238E27FC236}">
                <a16:creationId xmlns:a16="http://schemas.microsoft.com/office/drawing/2014/main" id="{490B5EBA-C3C1-4B0E-AFA6-D0E23AAA65F5}"/>
              </a:ext>
            </a:extLst>
          </p:cNvPr>
          <p:cNvSpPr>
            <a:spLocks noGrp="1"/>
          </p:cNvSpPr>
          <p:nvPr>
            <p:ph type="sldNum" sz="quarter" idx="10"/>
          </p:nvPr>
        </p:nvSpPr>
        <p:spPr/>
        <p:txBody>
          <a:bodyPr/>
          <a:lstStyle/>
          <a:p>
            <a:fld id="{20827296-96DC-46D9-87F0-EC157F1D592E}"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2F6D522-2187-41E8-B34D-62B659D888E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2C5A8470-CD8E-4AFF-8B02-CE98AA6425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1A0826C0-22A8-4A15-B4FC-7B427DB62829}"/>
              </a:ext>
            </a:extLst>
          </p:cNvPr>
          <p:cNvSpPr>
            <a:spLocks noGrp="1"/>
          </p:cNvSpPr>
          <p:nvPr>
            <p:ph type="sldNum" sz="quarter" idx="10"/>
          </p:nvPr>
        </p:nvSpPr>
        <p:spPr/>
        <p:txBody>
          <a:bodyPr/>
          <a:lstStyle/>
          <a:p>
            <a:fld id="{20827296-96DC-46D9-87F0-EC157F1D592E}"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hasCustomPrompt="1"/>
          </p:nvPr>
        </p:nvSpPr>
        <p:spPr>
          <a:xfrm>
            <a:off x="3223966" y="1187864"/>
            <a:ext cx="4986779" cy="3110759"/>
          </a:xfrm>
        </p:spPr>
        <p:txBody>
          <a:bodyPr/>
          <a:lstStyle>
            <a:lvl1pPr algn="ctr">
              <a:lnSpc>
                <a:spcPct val="100000"/>
              </a:lnSpc>
              <a:defRPr sz="4400">
                <a:solidFill>
                  <a:srgbClr val="286DA6"/>
                </a:solidFill>
              </a:defRPr>
            </a:lvl1pPr>
          </a:lstStyle>
          <a:p>
            <a:r>
              <a:rPr lang="en-US" dirty="0"/>
              <a:t>Click to edit Master title </a:t>
            </a:r>
            <a:br>
              <a:rPr lang="en-US" dirty="0"/>
            </a:br>
            <a:r>
              <a:rPr lang="en-US" dirty="0"/>
              <a:t>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191112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469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1385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503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555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078179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077997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6095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24239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484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755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
    </p:custDataLst>
    <p:extLst>
      <p:ext uri="{BB962C8B-B14F-4D97-AF65-F5344CB8AC3E}">
        <p14:creationId xmlns:p14="http://schemas.microsoft.com/office/powerpoint/2010/main" val="3231648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70703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418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2704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373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5309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0095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1484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5626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079617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74451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0981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968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593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744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68885410"/>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10</a:t>
            </a:r>
          </a:p>
        </p:txBody>
      </p:sp>
    </p:spTree>
    <p:custDataLst>
      <p:tags r:id="rId14"/>
    </p:custDataLst>
    <p:extLst>
      <p:ext uri="{BB962C8B-B14F-4D97-AF65-F5344CB8AC3E}">
        <p14:creationId xmlns:p14="http://schemas.microsoft.com/office/powerpoint/2010/main" val="1161111136"/>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control" Target="../activeX/activeX4.xml"/><Relationship Id="rId7" Type="http://schemas.openxmlformats.org/officeDocument/2006/relationships/image" Target="../media/image17.png"/><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notesSlide" Target="../notesSlides/notesSlide10.xml"/><Relationship Id="rId4" Type="http://schemas.openxmlformats.org/officeDocument/2006/relationships/slideLayout" Target="../slideLayouts/slideLayout20.xml"/><Relationship Id="rId9"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1.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8.wmf"/><Relationship Id="rId5" Type="http://schemas.openxmlformats.org/officeDocument/2006/relationships/notesSlide" Target="../notesSlides/notesSlide3.xml"/><Relationship Id="rId10" Type="http://schemas.openxmlformats.org/officeDocument/2006/relationships/image" Target="../media/image12.jp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5.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ontrol" Target="../activeX/activeX2.xml"/><Relationship Id="rId7" Type="http://schemas.openxmlformats.org/officeDocument/2006/relationships/image" Target="../media/image9.png"/><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8.wmf"/><Relationship Id="rId5" Type="http://schemas.openxmlformats.org/officeDocument/2006/relationships/notesSlide" Target="../notesSlides/notesSlide7.xml"/><Relationship Id="rId10" Type="http://schemas.openxmlformats.org/officeDocument/2006/relationships/image" Target="../media/image12.jp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3.xml"/><Relationship Id="rId7" Type="http://schemas.openxmlformats.org/officeDocument/2006/relationships/image" Target="../media/image9.png"/><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9.xml"/><Relationship Id="rId10" Type="http://schemas.openxmlformats.org/officeDocument/2006/relationships/image" Target="../media/image8.wmf"/><Relationship Id="rId4" Type="http://schemas.openxmlformats.org/officeDocument/2006/relationships/slideLayout" Target="../slideLayouts/slideLayout7.xml"/><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a:extLst>
              <a:ext uri="{FF2B5EF4-FFF2-40B4-BE49-F238E27FC236}">
                <a16:creationId xmlns:a16="http://schemas.microsoft.com/office/drawing/2014/main" id="{493B3178-ECA1-4095-B784-5B61A631C166}"/>
              </a:ext>
            </a:extLst>
          </p:cNvPr>
          <p:cNvSpPr>
            <a:spLocks noGrp="1" noChangeArrowheads="1"/>
          </p:cNvSpPr>
          <p:nvPr>
            <p:ph type="title"/>
          </p:nvPr>
        </p:nvSpPr>
        <p:spPr>
          <a:xfrm>
            <a:off x="3468029" y="1187864"/>
            <a:ext cx="4742716" cy="3110759"/>
          </a:xfrm>
          <a:noFill/>
        </p:spPr>
        <p:txBody>
          <a:bodyPr/>
          <a:lstStyle/>
          <a:p>
            <a:pPr algn="ctr"/>
            <a:r>
              <a:rPr lang="en-GB" altLang="en-US" dirty="0"/>
              <a:t>Interference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6D22C60D-D82E-42EB-9EE7-C70534535F8F}"/>
              </a:ext>
            </a:extLst>
          </p:cNvPr>
          <p:cNvSpPr>
            <a:spLocks noGrp="1" noChangeArrowheads="1"/>
          </p:cNvSpPr>
          <p:nvPr>
            <p:ph type="title"/>
          </p:nvPr>
        </p:nvSpPr>
        <p:spPr/>
        <p:txBody>
          <a:bodyPr/>
          <a:lstStyle/>
          <a:p>
            <a:r>
              <a:rPr lang="en-GB" altLang="en-US" dirty="0"/>
              <a:t>Understanding interference</a:t>
            </a:r>
          </a:p>
        </p:txBody>
      </p:sp>
      <p:pic>
        <p:nvPicPr>
          <p:cNvPr id="8" name="Picture 6" descr="flash_icon">
            <a:extLst>
              <a:ext uri="{FF2B5EF4-FFF2-40B4-BE49-F238E27FC236}">
                <a16:creationId xmlns:a16="http://schemas.microsoft.com/office/drawing/2014/main" id="{799FEEBA-90EA-4748-982E-635D5F5CBFCE}"/>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3AD9450A-5383-4FA5-9F84-33E91E7DB757}"/>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4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71A0BB1-2317-4788-942D-7E68F1D1B83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4. Systems and System Models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a:extLst>
              <a:ext uri="{FF2B5EF4-FFF2-40B4-BE49-F238E27FC236}">
                <a16:creationId xmlns:a16="http://schemas.microsoft.com/office/drawing/2014/main" id="{C1AB1AD7-6CEA-46D0-8664-7BA8E08443A2}"/>
              </a:ext>
            </a:extLst>
          </p:cNvPr>
          <p:cNvSpPr>
            <a:spLocks noGrp="1"/>
          </p:cNvSpPr>
          <p:nvPr>
            <p:ph type="title"/>
          </p:nvPr>
        </p:nvSpPr>
        <p:spPr/>
        <p:txBody>
          <a:bodyPr/>
          <a:lstStyle/>
          <a:p>
            <a:r>
              <a:rPr lang="en-GB" altLang="en-US" dirty="0"/>
              <a:t>What is interference?</a:t>
            </a:r>
          </a:p>
        </p:txBody>
      </p:sp>
      <p:pic>
        <p:nvPicPr>
          <p:cNvPr id="7" name="Picture 6">
            <a:extLst>
              <a:ext uri="{FF2B5EF4-FFF2-40B4-BE49-F238E27FC236}">
                <a16:creationId xmlns:a16="http://schemas.microsoft.com/office/drawing/2014/main" id="{6D8339DD-6548-4486-B4B1-2D60354CB4F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BB006510-68CB-4C4E-82FF-3C2F1AE77CD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5" descr="exp_icon">
            <a:extLst>
              <a:ext uri="{FF2B5EF4-FFF2-40B4-BE49-F238E27FC236}">
                <a16:creationId xmlns:a16="http://schemas.microsoft.com/office/drawing/2014/main" id="{E2E11A0E-2B94-4176-B96D-9EB0A7E917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0593"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4CA3C2CC-2B0E-4778-B510-A1D53A1C2876}"/>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95197" y="75369"/>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2F8FC8DC-E87B-4895-9D7A-D7C737871199}"/>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des_interference">
            <a:extLst>
              <a:ext uri="{FF2B5EF4-FFF2-40B4-BE49-F238E27FC236}">
                <a16:creationId xmlns:a16="http://schemas.microsoft.com/office/drawing/2014/main" id="{6B406193-44FB-40B6-87F6-EADE79DD2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263" y="3429000"/>
            <a:ext cx="2443162"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63" name="Picture 3" descr="con_interference">
            <a:extLst>
              <a:ext uri="{FF2B5EF4-FFF2-40B4-BE49-F238E27FC236}">
                <a16:creationId xmlns:a16="http://schemas.microsoft.com/office/drawing/2014/main" id="{58DF6A7C-5441-473D-8A31-D0A3DEEBDA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425" y="3460750"/>
            <a:ext cx="2376488"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18">
            <a:extLst>
              <a:ext uri="{FF2B5EF4-FFF2-40B4-BE49-F238E27FC236}">
                <a16:creationId xmlns:a16="http://schemas.microsoft.com/office/drawing/2014/main" id="{0EC34975-6C6F-4D60-916C-272956573B71}"/>
              </a:ext>
            </a:extLst>
          </p:cNvPr>
          <p:cNvSpPr>
            <a:spLocks noGrp="1" noChangeArrowheads="1"/>
          </p:cNvSpPr>
          <p:nvPr>
            <p:ph type="title"/>
          </p:nvPr>
        </p:nvSpPr>
        <p:spPr/>
        <p:txBody>
          <a:bodyPr/>
          <a:lstStyle/>
          <a:p>
            <a:r>
              <a:rPr lang="en-GB" altLang="en-US"/>
              <a:t>Interference of sound</a:t>
            </a:r>
          </a:p>
        </p:txBody>
      </p:sp>
      <p:sp>
        <p:nvSpPr>
          <p:cNvPr id="26629" name="Text Box 3">
            <a:extLst>
              <a:ext uri="{FF2B5EF4-FFF2-40B4-BE49-F238E27FC236}">
                <a16:creationId xmlns:a16="http://schemas.microsoft.com/office/drawing/2014/main" id="{6666E913-5681-4B8A-AC0C-DF980E466944}"/>
              </a:ext>
            </a:extLst>
          </p:cNvPr>
          <p:cNvSpPr txBox="1">
            <a:spLocks noChangeArrowheads="1"/>
          </p:cNvSpPr>
          <p:nvPr/>
        </p:nvSpPr>
        <p:spPr bwMode="auto">
          <a:xfrm>
            <a:off x="358775" y="8001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sym typeface="Wingdings" panose="05000000000000000000" pitchFamily="2" charset="2"/>
              </a:rPr>
              <a:t>What caused the pattern of loud and quiet spots?</a:t>
            </a:r>
          </a:p>
        </p:txBody>
      </p:sp>
      <p:sp>
        <p:nvSpPr>
          <p:cNvPr id="220166" name="Text Box 6">
            <a:extLst>
              <a:ext uri="{FF2B5EF4-FFF2-40B4-BE49-F238E27FC236}">
                <a16:creationId xmlns:a16="http://schemas.microsoft.com/office/drawing/2014/main" id="{8E769185-118E-428D-994F-3BAFC5085F6A}"/>
              </a:ext>
            </a:extLst>
          </p:cNvPr>
          <p:cNvSpPr txBox="1">
            <a:spLocks noChangeArrowheads="1"/>
          </p:cNvSpPr>
          <p:nvPr/>
        </p:nvSpPr>
        <p:spPr bwMode="auto">
          <a:xfrm>
            <a:off x="574675" y="5692775"/>
            <a:ext cx="370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CC00CC"/>
              </a:buClr>
              <a:buFont typeface="Wingdings" panose="05000000000000000000" pitchFamily="2" charset="2"/>
              <a:buNone/>
            </a:pPr>
            <a:r>
              <a:rPr lang="en-GB" altLang="en-US" dirty="0">
                <a:solidFill>
                  <a:srgbClr val="010066"/>
                </a:solidFill>
              </a:rPr>
              <a:t>This is </a:t>
            </a:r>
            <a:r>
              <a:rPr lang="en-GB" altLang="en-US" b="1" dirty="0">
                <a:solidFill>
                  <a:srgbClr val="286DA6"/>
                </a:solidFill>
              </a:rPr>
              <a:t>constructive interference</a:t>
            </a:r>
            <a:r>
              <a:rPr lang="en-GB" altLang="en-US" dirty="0">
                <a:solidFill>
                  <a:srgbClr val="010066"/>
                </a:solidFill>
              </a:rPr>
              <a:t>.</a:t>
            </a:r>
          </a:p>
        </p:txBody>
      </p:sp>
      <p:sp>
        <p:nvSpPr>
          <p:cNvPr id="220167" name="Text Box 7">
            <a:extLst>
              <a:ext uri="{FF2B5EF4-FFF2-40B4-BE49-F238E27FC236}">
                <a16:creationId xmlns:a16="http://schemas.microsoft.com/office/drawing/2014/main" id="{DD1452D0-F620-47C8-B175-ABCF67F30F56}"/>
              </a:ext>
            </a:extLst>
          </p:cNvPr>
          <p:cNvSpPr txBox="1">
            <a:spLocks noChangeArrowheads="1"/>
          </p:cNvSpPr>
          <p:nvPr/>
        </p:nvSpPr>
        <p:spPr bwMode="auto">
          <a:xfrm>
            <a:off x="358776" y="1304925"/>
            <a:ext cx="87185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dirty="0">
                <a:solidFill>
                  <a:srgbClr val="010066"/>
                </a:solidFill>
              </a:rPr>
              <a:t>Both speakers produce identical sounds. When the sound from one speaker meets the sound from the other, the two waves interact with each other. This is known as </a:t>
            </a:r>
            <a:r>
              <a:rPr lang="en-GB" altLang="en-US" b="1" dirty="0">
                <a:solidFill>
                  <a:srgbClr val="286DA6"/>
                </a:solidFill>
              </a:rPr>
              <a:t>interference</a:t>
            </a:r>
            <a:r>
              <a:rPr lang="en-GB" altLang="en-US" dirty="0">
                <a:solidFill>
                  <a:srgbClr val="010066"/>
                </a:solidFill>
              </a:rPr>
              <a:t>.</a:t>
            </a:r>
          </a:p>
        </p:txBody>
      </p:sp>
      <p:sp>
        <p:nvSpPr>
          <p:cNvPr id="220168" name="Text Box 8">
            <a:extLst>
              <a:ext uri="{FF2B5EF4-FFF2-40B4-BE49-F238E27FC236}">
                <a16:creationId xmlns:a16="http://schemas.microsoft.com/office/drawing/2014/main" id="{24089995-8EF4-4C0A-8571-0C78E0BE9479}"/>
              </a:ext>
            </a:extLst>
          </p:cNvPr>
          <p:cNvSpPr txBox="1">
            <a:spLocks noChangeArrowheads="1"/>
          </p:cNvSpPr>
          <p:nvPr/>
        </p:nvSpPr>
        <p:spPr bwMode="auto">
          <a:xfrm>
            <a:off x="358775" y="2636838"/>
            <a:ext cx="41417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CC00CC"/>
              </a:buClr>
              <a:buFont typeface="Wingdings" panose="05000000000000000000" pitchFamily="2" charset="2"/>
              <a:buNone/>
            </a:pPr>
            <a:r>
              <a:rPr lang="en-GB" altLang="en-US" dirty="0">
                <a:solidFill>
                  <a:srgbClr val="010066"/>
                </a:solidFill>
              </a:rPr>
              <a:t>If the waves are </a:t>
            </a:r>
            <a:r>
              <a:rPr lang="en-GB" altLang="en-US" b="1" dirty="0">
                <a:solidFill>
                  <a:srgbClr val="286DA6"/>
                </a:solidFill>
              </a:rPr>
              <a:t>in phase</a:t>
            </a:r>
            <a:r>
              <a:rPr lang="en-GB" altLang="en-US" dirty="0">
                <a:solidFill>
                  <a:srgbClr val="010066"/>
                </a:solidFill>
              </a:rPr>
              <a:t>, they </a:t>
            </a:r>
            <a:r>
              <a:rPr lang="en-GB" altLang="en-US" b="1" dirty="0">
                <a:solidFill>
                  <a:srgbClr val="010066"/>
                </a:solidFill>
              </a:rPr>
              <a:t>reinforce</a:t>
            </a:r>
            <a:r>
              <a:rPr lang="en-GB" altLang="en-US" dirty="0">
                <a:solidFill>
                  <a:srgbClr val="010066"/>
                </a:solidFill>
              </a:rPr>
              <a:t> each other.</a:t>
            </a:r>
          </a:p>
        </p:txBody>
      </p:sp>
      <p:sp>
        <p:nvSpPr>
          <p:cNvPr id="220169" name="Text Box 9">
            <a:extLst>
              <a:ext uri="{FF2B5EF4-FFF2-40B4-BE49-F238E27FC236}">
                <a16:creationId xmlns:a16="http://schemas.microsoft.com/office/drawing/2014/main" id="{DDF452A9-ABAA-4A93-B5CA-F64C59D3D660}"/>
              </a:ext>
            </a:extLst>
          </p:cNvPr>
          <p:cNvSpPr txBox="1">
            <a:spLocks noChangeArrowheads="1"/>
          </p:cNvSpPr>
          <p:nvPr/>
        </p:nvSpPr>
        <p:spPr bwMode="auto">
          <a:xfrm>
            <a:off x="4427538" y="2636838"/>
            <a:ext cx="4392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CC00CC"/>
              </a:buClr>
              <a:buFont typeface="Wingdings" panose="05000000000000000000" pitchFamily="2" charset="2"/>
              <a:buNone/>
            </a:pPr>
            <a:r>
              <a:rPr lang="en-GB" altLang="en-US" dirty="0">
                <a:solidFill>
                  <a:srgbClr val="010066"/>
                </a:solidFill>
              </a:rPr>
              <a:t>If the waves are </a:t>
            </a:r>
            <a:r>
              <a:rPr lang="en-GB" altLang="en-US" b="1" dirty="0">
                <a:solidFill>
                  <a:srgbClr val="286DA6"/>
                </a:solidFill>
              </a:rPr>
              <a:t>out of phase</a:t>
            </a:r>
            <a:r>
              <a:rPr lang="en-GB" altLang="en-US" dirty="0">
                <a:solidFill>
                  <a:srgbClr val="010066"/>
                </a:solidFill>
              </a:rPr>
              <a:t>, they </a:t>
            </a:r>
            <a:r>
              <a:rPr lang="en-GB" altLang="en-US" b="1" dirty="0">
                <a:solidFill>
                  <a:srgbClr val="010066"/>
                </a:solidFill>
              </a:rPr>
              <a:t>cancel</a:t>
            </a:r>
            <a:r>
              <a:rPr lang="en-GB" altLang="en-US" dirty="0">
                <a:solidFill>
                  <a:srgbClr val="010066"/>
                </a:solidFill>
              </a:rPr>
              <a:t> each other out.</a:t>
            </a:r>
          </a:p>
        </p:txBody>
      </p:sp>
      <p:sp>
        <p:nvSpPr>
          <p:cNvPr id="220170" name="Text Box 10">
            <a:extLst>
              <a:ext uri="{FF2B5EF4-FFF2-40B4-BE49-F238E27FC236}">
                <a16:creationId xmlns:a16="http://schemas.microsoft.com/office/drawing/2014/main" id="{D4EE8B4E-8EE7-4CB9-BDC2-7987CA462D96}"/>
              </a:ext>
            </a:extLst>
          </p:cNvPr>
          <p:cNvSpPr txBox="1">
            <a:spLocks noChangeArrowheads="1"/>
          </p:cNvSpPr>
          <p:nvPr/>
        </p:nvSpPr>
        <p:spPr bwMode="auto">
          <a:xfrm>
            <a:off x="4768850" y="5692775"/>
            <a:ext cx="370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buClr>
                <a:srgbClr val="CC00CC"/>
              </a:buClr>
              <a:buFont typeface="Wingdings" panose="05000000000000000000" pitchFamily="2" charset="2"/>
              <a:buNone/>
            </a:pPr>
            <a:r>
              <a:rPr lang="en-GB" altLang="en-US" dirty="0">
                <a:solidFill>
                  <a:srgbClr val="010066"/>
                </a:solidFill>
              </a:rPr>
              <a:t>This is </a:t>
            </a:r>
            <a:r>
              <a:rPr lang="en-GB" altLang="en-US" b="1" dirty="0">
                <a:solidFill>
                  <a:srgbClr val="286DA6"/>
                </a:solidFill>
              </a:rPr>
              <a:t>destructive</a:t>
            </a:r>
            <a:r>
              <a:rPr lang="en-GB" altLang="en-US" b="1" dirty="0">
                <a:solidFill>
                  <a:schemeClr val="tx2"/>
                </a:solidFill>
              </a:rPr>
              <a:t> </a:t>
            </a:r>
            <a:r>
              <a:rPr lang="en-GB" altLang="en-US" b="1" dirty="0">
                <a:solidFill>
                  <a:srgbClr val="286DA6"/>
                </a:solidFill>
              </a:rPr>
              <a:t>interference</a:t>
            </a:r>
            <a:r>
              <a:rPr lang="en-GB" altLang="en-US" dirty="0">
                <a:solidFill>
                  <a:srgbClr val="010066"/>
                </a:solidFill>
              </a:rPr>
              <a:t>.</a:t>
            </a:r>
          </a:p>
        </p:txBody>
      </p:sp>
      <p:sp>
        <p:nvSpPr>
          <p:cNvPr id="220171" name="Text Box 11">
            <a:extLst>
              <a:ext uri="{FF2B5EF4-FFF2-40B4-BE49-F238E27FC236}">
                <a16:creationId xmlns:a16="http://schemas.microsoft.com/office/drawing/2014/main" id="{7DC2D894-0CA7-4D32-8BF8-63617F725019}"/>
              </a:ext>
            </a:extLst>
          </p:cNvPr>
          <p:cNvSpPr txBox="1">
            <a:spLocks noChangeArrowheads="1"/>
          </p:cNvSpPr>
          <p:nvPr/>
        </p:nvSpPr>
        <p:spPr bwMode="auto">
          <a:xfrm>
            <a:off x="2249488" y="386080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a:solidFill>
                  <a:srgbClr val="010066"/>
                </a:solidFill>
              </a:rPr>
              <a:t>+</a:t>
            </a:r>
          </a:p>
        </p:txBody>
      </p:sp>
      <p:sp>
        <p:nvSpPr>
          <p:cNvPr id="220172" name="Text Box 12">
            <a:extLst>
              <a:ext uri="{FF2B5EF4-FFF2-40B4-BE49-F238E27FC236}">
                <a16:creationId xmlns:a16="http://schemas.microsoft.com/office/drawing/2014/main" id="{68335C65-C48D-4B9C-ABE3-12FC9EFDC39C}"/>
              </a:ext>
            </a:extLst>
          </p:cNvPr>
          <p:cNvSpPr txBox="1">
            <a:spLocks noChangeArrowheads="1"/>
          </p:cNvSpPr>
          <p:nvPr/>
        </p:nvSpPr>
        <p:spPr bwMode="auto">
          <a:xfrm>
            <a:off x="2249488" y="4545013"/>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a:solidFill>
                  <a:srgbClr val="010066"/>
                </a:solidFill>
              </a:rPr>
              <a:t>=</a:t>
            </a:r>
          </a:p>
        </p:txBody>
      </p:sp>
      <p:sp>
        <p:nvSpPr>
          <p:cNvPr id="220173" name="Text Box 13">
            <a:extLst>
              <a:ext uri="{FF2B5EF4-FFF2-40B4-BE49-F238E27FC236}">
                <a16:creationId xmlns:a16="http://schemas.microsoft.com/office/drawing/2014/main" id="{01F95286-9208-4F8F-9868-A640CBF3985E}"/>
              </a:ext>
            </a:extLst>
          </p:cNvPr>
          <p:cNvSpPr txBox="1">
            <a:spLocks noChangeArrowheads="1"/>
          </p:cNvSpPr>
          <p:nvPr/>
        </p:nvSpPr>
        <p:spPr bwMode="auto">
          <a:xfrm>
            <a:off x="6443663" y="3860800"/>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a:solidFill>
                  <a:srgbClr val="010066"/>
                </a:solidFill>
              </a:rPr>
              <a:t>+</a:t>
            </a:r>
          </a:p>
        </p:txBody>
      </p:sp>
      <p:sp>
        <p:nvSpPr>
          <p:cNvPr id="220174" name="Text Box 14">
            <a:extLst>
              <a:ext uri="{FF2B5EF4-FFF2-40B4-BE49-F238E27FC236}">
                <a16:creationId xmlns:a16="http://schemas.microsoft.com/office/drawing/2014/main" id="{16E401B3-8690-4AD7-8281-4DD18F181D7B}"/>
              </a:ext>
            </a:extLst>
          </p:cNvPr>
          <p:cNvSpPr txBox="1">
            <a:spLocks noChangeArrowheads="1"/>
          </p:cNvSpPr>
          <p:nvPr/>
        </p:nvSpPr>
        <p:spPr bwMode="auto">
          <a:xfrm>
            <a:off x="6443663" y="4545013"/>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CC00CC"/>
              </a:buClr>
              <a:buFont typeface="Wingdings" panose="05000000000000000000" pitchFamily="2" charset="2"/>
              <a:buNone/>
            </a:pPr>
            <a:r>
              <a:rPr lang="en-GB" altLang="en-US">
                <a:solidFill>
                  <a:srgbClr val="010066"/>
                </a:solidFill>
              </a:rPr>
              <a:t>=</a:t>
            </a:r>
          </a:p>
        </p:txBody>
      </p:sp>
      <p:pic>
        <p:nvPicPr>
          <p:cNvPr id="16" name="Picture 15">
            <a:extLst>
              <a:ext uri="{FF2B5EF4-FFF2-40B4-BE49-F238E27FC236}">
                <a16:creationId xmlns:a16="http://schemas.microsoft.com/office/drawing/2014/main" id="{50D08BBF-1278-4D29-9281-207F44CE7EB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16">
            <a:extLst>
              <a:ext uri="{FF2B5EF4-FFF2-40B4-BE49-F238E27FC236}">
                <a16:creationId xmlns:a16="http://schemas.microsoft.com/office/drawing/2014/main" id="{408875C9-F954-47C7-B602-C7B11ADE8E6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2016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2017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017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016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0169"/>
                                        </p:tgtEl>
                                        <p:attrNameLst>
                                          <p:attrName>style.visibility</p:attrName>
                                        </p:attrNameLst>
                                      </p:cBhvr>
                                      <p:to>
                                        <p:strVal val="visible"/>
                                      </p:to>
                                    </p:set>
                                  </p:childTnLst>
                                </p:cTn>
                              </p:par>
                            </p:childTnLst>
                          </p:cTn>
                        </p:par>
                        <p:par>
                          <p:cTn id="26" fill="hold" nodeType="afterGroup">
                            <p:stCondLst>
                              <p:cond delay="0"/>
                            </p:stCondLst>
                            <p:childTnLst>
                              <p:par>
                                <p:cTn id="27" presetID="1" presetClass="entr" presetSubtype="0" fill="hold" nodeType="afterEffect">
                                  <p:stCondLst>
                                    <p:cond delay="0"/>
                                  </p:stCondLst>
                                  <p:childTnLst>
                                    <p:set>
                                      <p:cBhvr>
                                        <p:cTn id="28" dur="1" fill="hold">
                                          <p:stCondLst>
                                            <p:cond delay="0"/>
                                          </p:stCondLst>
                                        </p:cTn>
                                        <p:tgtEl>
                                          <p:spTgt spid="2201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01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017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017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p:bldP spid="220167" grpId="0"/>
      <p:bldP spid="220168" grpId="0"/>
      <p:bldP spid="220169" grpId="0"/>
      <p:bldP spid="220170" grpId="0"/>
      <p:bldP spid="220171" grpId="0"/>
      <p:bldP spid="220172" grpId="0"/>
      <p:bldP spid="220173" grpId="0"/>
      <p:bldP spid="2201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A3181C3-CEDD-4ACF-AA00-23C4030CA587}"/>
              </a:ext>
            </a:extLst>
          </p:cNvPr>
          <p:cNvSpPr>
            <a:spLocks noGrp="1" noChangeArrowheads="1"/>
          </p:cNvSpPr>
          <p:nvPr>
            <p:ph type="title"/>
          </p:nvPr>
        </p:nvSpPr>
        <p:spPr/>
        <p:txBody>
          <a:bodyPr/>
          <a:lstStyle/>
          <a:p>
            <a:r>
              <a:rPr lang="en-GB" altLang="en-US"/>
              <a:t>Interference patterns</a:t>
            </a:r>
          </a:p>
        </p:txBody>
      </p:sp>
      <p:sp>
        <p:nvSpPr>
          <p:cNvPr id="27651" name="Text Box 5">
            <a:extLst>
              <a:ext uri="{FF2B5EF4-FFF2-40B4-BE49-F238E27FC236}">
                <a16:creationId xmlns:a16="http://schemas.microsoft.com/office/drawing/2014/main" id="{841A5488-B354-48CB-A826-7A7052028A9B}"/>
              </a:ext>
            </a:extLst>
          </p:cNvPr>
          <p:cNvSpPr txBox="1">
            <a:spLocks noChangeArrowheads="1"/>
          </p:cNvSpPr>
          <p:nvPr/>
        </p:nvSpPr>
        <p:spPr bwMode="auto">
          <a:xfrm>
            <a:off x="342900" y="784225"/>
            <a:ext cx="8485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When waves or ripples in water overlap, the interference is seen clearly.</a:t>
            </a:r>
          </a:p>
        </p:txBody>
      </p:sp>
      <p:sp>
        <p:nvSpPr>
          <p:cNvPr id="27652" name="Text Box 6">
            <a:extLst>
              <a:ext uri="{FF2B5EF4-FFF2-40B4-BE49-F238E27FC236}">
                <a16:creationId xmlns:a16="http://schemas.microsoft.com/office/drawing/2014/main" id="{EBC7481A-2673-477B-AF7A-2A94A7D80038}"/>
              </a:ext>
            </a:extLst>
          </p:cNvPr>
          <p:cNvSpPr txBox="1">
            <a:spLocks noChangeArrowheads="1"/>
          </p:cNvSpPr>
          <p:nvPr/>
        </p:nvSpPr>
        <p:spPr bwMode="auto">
          <a:xfrm>
            <a:off x="403225" y="1703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00360" name="Text Box 8">
            <a:extLst>
              <a:ext uri="{FF2B5EF4-FFF2-40B4-BE49-F238E27FC236}">
                <a16:creationId xmlns:a16="http://schemas.microsoft.com/office/drawing/2014/main" id="{113D0A83-83C9-4513-82F2-EFB2B045BA4B}"/>
              </a:ext>
            </a:extLst>
          </p:cNvPr>
          <p:cNvSpPr txBox="1">
            <a:spLocks noChangeArrowheads="1"/>
          </p:cNvSpPr>
          <p:nvPr/>
        </p:nvSpPr>
        <p:spPr bwMode="auto">
          <a:xfrm>
            <a:off x="342901" y="2175657"/>
            <a:ext cx="8801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Someone walking in the sea parallel to a beach might find that they walk through areas with big waves and areas where the water is smooth.</a:t>
            </a:r>
          </a:p>
        </p:txBody>
      </p:sp>
      <p:sp>
        <p:nvSpPr>
          <p:cNvPr id="100361" name="Text Box 9">
            <a:extLst>
              <a:ext uri="{FF2B5EF4-FFF2-40B4-BE49-F238E27FC236}">
                <a16:creationId xmlns:a16="http://schemas.microsoft.com/office/drawing/2014/main" id="{BAE6BD22-14B9-4523-BE9F-BDD6F0B27EEA}"/>
              </a:ext>
            </a:extLst>
          </p:cNvPr>
          <p:cNvSpPr txBox="1">
            <a:spLocks noChangeArrowheads="1"/>
          </p:cNvSpPr>
          <p:nvPr/>
        </p:nvSpPr>
        <p:spPr bwMode="auto">
          <a:xfrm>
            <a:off x="342901" y="3945092"/>
            <a:ext cx="35692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happens when waves from different sides of the bay overlap and </a:t>
            </a:r>
            <a:r>
              <a:rPr lang="en-GB" altLang="en-US" b="1" dirty="0"/>
              <a:t>reinforce</a:t>
            </a:r>
            <a:r>
              <a:rPr lang="en-GB" altLang="en-US" dirty="0"/>
              <a:t> or </a:t>
            </a:r>
            <a:r>
              <a:rPr lang="en-GB" altLang="en-US" b="1" dirty="0"/>
              <a:t>cancel</a:t>
            </a:r>
            <a:r>
              <a:rPr lang="en-GB" altLang="en-US" dirty="0"/>
              <a:t> each other out.</a:t>
            </a:r>
          </a:p>
        </p:txBody>
      </p:sp>
      <p:pic>
        <p:nvPicPr>
          <p:cNvPr id="9" name="Picture 8">
            <a:extLst>
              <a:ext uri="{FF2B5EF4-FFF2-40B4-BE49-F238E27FC236}">
                <a16:creationId xmlns:a16="http://schemas.microsoft.com/office/drawing/2014/main" id="{52F31EB9-849E-4FD2-9864-BE15C9E8F49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846A6D03-86E9-4C65-BF8D-D2BF1D46DE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1490" y="3318818"/>
            <a:ext cx="4057185" cy="270479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6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p:bldP spid="1003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8118B97-965B-4011-A208-71F45B1FE9BB}"/>
              </a:ext>
            </a:extLst>
          </p:cNvPr>
          <p:cNvSpPr>
            <a:spLocks noGrp="1"/>
          </p:cNvSpPr>
          <p:nvPr>
            <p:ph type="title"/>
          </p:nvPr>
        </p:nvSpPr>
        <p:spPr/>
        <p:txBody>
          <a:bodyPr/>
          <a:lstStyle/>
          <a:p>
            <a:r>
              <a:rPr lang="en-GB" altLang="en-US"/>
              <a:t>Coherence</a:t>
            </a:r>
          </a:p>
        </p:txBody>
      </p:sp>
      <p:sp>
        <p:nvSpPr>
          <p:cNvPr id="28675" name="Text Box 9">
            <a:extLst>
              <a:ext uri="{FF2B5EF4-FFF2-40B4-BE49-F238E27FC236}">
                <a16:creationId xmlns:a16="http://schemas.microsoft.com/office/drawing/2014/main" id="{2409EA1B-C3EB-454D-BD55-B2B5B29C2DF1}"/>
              </a:ext>
            </a:extLst>
          </p:cNvPr>
          <p:cNvSpPr txBox="1">
            <a:spLocks noChangeArrowheads="1"/>
          </p:cNvSpPr>
          <p:nvPr/>
        </p:nvSpPr>
        <p:spPr bwMode="auto">
          <a:xfrm>
            <a:off x="342900" y="784225"/>
            <a:ext cx="44719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To make a stable interference pattern, the wave sources need to be </a:t>
            </a:r>
            <a:r>
              <a:rPr lang="en-GB" altLang="en-US" b="1" dirty="0">
                <a:solidFill>
                  <a:srgbClr val="286DA6"/>
                </a:solidFill>
              </a:rPr>
              <a:t>coherent</a:t>
            </a:r>
            <a:r>
              <a:rPr lang="en-GB" altLang="en-US" dirty="0"/>
              <a:t>:</a:t>
            </a:r>
          </a:p>
        </p:txBody>
      </p:sp>
      <p:sp>
        <p:nvSpPr>
          <p:cNvPr id="34827" name="Text Box 11">
            <a:extLst>
              <a:ext uri="{FF2B5EF4-FFF2-40B4-BE49-F238E27FC236}">
                <a16:creationId xmlns:a16="http://schemas.microsoft.com/office/drawing/2014/main" id="{E197AFD6-8FF5-4488-B9DC-196D5B8A5B6A}"/>
              </a:ext>
            </a:extLst>
          </p:cNvPr>
          <p:cNvSpPr txBox="1">
            <a:spLocks noChangeArrowheads="1"/>
          </p:cNvSpPr>
          <p:nvPr/>
        </p:nvSpPr>
        <p:spPr bwMode="auto">
          <a:xfrm>
            <a:off x="342900" y="2170113"/>
            <a:ext cx="4356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1.</a:t>
            </a:r>
            <a:r>
              <a:rPr lang="en-GB" altLang="en-US" dirty="0">
                <a:solidFill>
                  <a:srgbClr val="286DA6"/>
                </a:solidFill>
              </a:rPr>
              <a:t> </a:t>
            </a:r>
            <a:r>
              <a:rPr lang="en-GB" altLang="en-US" dirty="0"/>
              <a:t>waves from both sources have the same frequency</a:t>
            </a:r>
          </a:p>
        </p:txBody>
      </p:sp>
      <p:sp>
        <p:nvSpPr>
          <p:cNvPr id="34828" name="Text Box 12">
            <a:extLst>
              <a:ext uri="{FF2B5EF4-FFF2-40B4-BE49-F238E27FC236}">
                <a16:creationId xmlns:a16="http://schemas.microsoft.com/office/drawing/2014/main" id="{EE5B6F67-0A5F-43F1-8965-F270B76FB21F}"/>
              </a:ext>
            </a:extLst>
          </p:cNvPr>
          <p:cNvSpPr txBox="1">
            <a:spLocks noChangeArrowheads="1"/>
          </p:cNvSpPr>
          <p:nvPr/>
        </p:nvSpPr>
        <p:spPr bwMode="auto">
          <a:xfrm>
            <a:off x="342900" y="3190875"/>
            <a:ext cx="4271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2.</a:t>
            </a:r>
            <a:r>
              <a:rPr lang="en-GB" altLang="en-US" dirty="0">
                <a:solidFill>
                  <a:srgbClr val="286DA6"/>
                </a:solidFill>
              </a:rPr>
              <a:t> </a:t>
            </a:r>
            <a:r>
              <a:rPr lang="en-GB" altLang="en-US" dirty="0"/>
              <a:t>waves have a constant phase difference (in phase)</a:t>
            </a:r>
          </a:p>
        </p:txBody>
      </p:sp>
      <p:sp>
        <p:nvSpPr>
          <p:cNvPr id="34829" name="Text Box 13">
            <a:extLst>
              <a:ext uri="{FF2B5EF4-FFF2-40B4-BE49-F238E27FC236}">
                <a16:creationId xmlns:a16="http://schemas.microsoft.com/office/drawing/2014/main" id="{9015FAE4-A685-45CB-85D8-13760AE2700F}"/>
              </a:ext>
            </a:extLst>
          </p:cNvPr>
          <p:cNvSpPr txBox="1">
            <a:spLocks noChangeArrowheads="1"/>
          </p:cNvSpPr>
          <p:nvPr/>
        </p:nvSpPr>
        <p:spPr bwMode="auto">
          <a:xfrm>
            <a:off x="342900" y="4211638"/>
            <a:ext cx="4976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3.</a:t>
            </a:r>
            <a:r>
              <a:rPr lang="en-GB" altLang="en-US" dirty="0">
                <a:solidFill>
                  <a:srgbClr val="286DA6"/>
                </a:solidFill>
              </a:rPr>
              <a:t> </a:t>
            </a:r>
            <a:r>
              <a:rPr lang="en-GB" altLang="en-US" dirty="0"/>
              <a:t>peaks and troughs have the same or comparable amplitudes.</a:t>
            </a:r>
          </a:p>
        </p:txBody>
      </p:sp>
      <p:sp>
        <p:nvSpPr>
          <p:cNvPr id="34830" name="Text Box 14">
            <a:extLst>
              <a:ext uri="{FF2B5EF4-FFF2-40B4-BE49-F238E27FC236}">
                <a16:creationId xmlns:a16="http://schemas.microsoft.com/office/drawing/2014/main" id="{40F28F06-E93E-4B57-B430-B7090847A022}"/>
              </a:ext>
            </a:extLst>
          </p:cNvPr>
          <p:cNvSpPr txBox="1">
            <a:spLocks noChangeArrowheads="1"/>
          </p:cNvSpPr>
          <p:nvPr/>
        </p:nvSpPr>
        <p:spPr bwMode="auto">
          <a:xfrm>
            <a:off x="342900" y="5233988"/>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For light, a coherent light source is </a:t>
            </a:r>
            <a:r>
              <a:rPr lang="en-GB" altLang="en-US" b="1" dirty="0">
                <a:solidFill>
                  <a:srgbClr val="286DA6"/>
                </a:solidFill>
              </a:rPr>
              <a:t>monochromatic</a:t>
            </a:r>
            <a:r>
              <a:rPr lang="en-GB" altLang="en-US" dirty="0"/>
              <a:t>. </a:t>
            </a:r>
          </a:p>
          <a:p>
            <a:r>
              <a:rPr lang="en-GB" altLang="en-US" dirty="0"/>
              <a:t>It must emit only one </a:t>
            </a:r>
            <a:r>
              <a:rPr lang="en-GB" altLang="en-US" dirty="0" err="1"/>
              <a:t>color</a:t>
            </a:r>
            <a:r>
              <a:rPr lang="en-GB" altLang="en-US" dirty="0"/>
              <a:t> light. </a:t>
            </a:r>
          </a:p>
        </p:txBody>
      </p:sp>
      <p:pic>
        <p:nvPicPr>
          <p:cNvPr id="34847" name="Picture 31" descr="DDI_coherence_recap">
            <a:extLst>
              <a:ext uri="{FF2B5EF4-FFF2-40B4-BE49-F238E27FC236}">
                <a16:creationId xmlns:a16="http://schemas.microsoft.com/office/drawing/2014/main" id="{85870DA7-9873-4CD9-A32C-4DA082FF4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4304"/>
          <a:stretch>
            <a:fillRect/>
          </a:stretch>
        </p:blipFill>
        <p:spPr bwMode="auto">
          <a:xfrm>
            <a:off x="4476750" y="1163364"/>
            <a:ext cx="4489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CA64A3D-5C5C-44BC-86A6-855D0437339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63BED5D3-69EA-408A-9B89-3CAB866AFA4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9"/>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3484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483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p:bldP spid="34828" grpId="0"/>
      <p:bldP spid="34829" grpId="0"/>
      <p:bldP spid="348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606FAF7-EADE-4BC8-A3AA-43FCE5DA2BBD}"/>
              </a:ext>
            </a:extLst>
          </p:cNvPr>
          <p:cNvSpPr>
            <a:spLocks noGrp="1" noChangeArrowheads="1"/>
          </p:cNvSpPr>
          <p:nvPr>
            <p:ph type="title"/>
          </p:nvPr>
        </p:nvSpPr>
        <p:spPr/>
        <p:txBody>
          <a:bodyPr/>
          <a:lstStyle/>
          <a:p>
            <a:r>
              <a:rPr lang="en-GB" altLang="en-US" dirty="0"/>
              <a:t>Investigating interference</a:t>
            </a:r>
          </a:p>
        </p:txBody>
      </p:sp>
      <p:pic>
        <p:nvPicPr>
          <p:cNvPr id="6" name="Picture 5">
            <a:extLst>
              <a:ext uri="{FF2B5EF4-FFF2-40B4-BE49-F238E27FC236}">
                <a16:creationId xmlns:a16="http://schemas.microsoft.com/office/drawing/2014/main" id="{10DF1837-A240-4B7F-A5C8-64C9A44243B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4455D375-AD7C-4638-89C1-B353711A132F}"/>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17EEC49D-E11F-4E62-9394-1BC21E513A48}"/>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9">
            <a:extLst>
              <a:ext uri="{FF2B5EF4-FFF2-40B4-BE49-F238E27FC236}">
                <a16:creationId xmlns:a16="http://schemas.microsoft.com/office/drawing/2014/main" id="{93D75680-4A87-47FC-9407-CED6DF710F92}"/>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9913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19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FE67F5E-2B8A-4597-8C23-EAEBCC7C2658}"/>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F0E60BF-5339-4137-BEC4-0530BA0E5A9E}"/>
              </a:ext>
            </a:extLst>
          </p:cNvPr>
          <p:cNvSpPr>
            <a:spLocks noGrp="1"/>
          </p:cNvSpPr>
          <p:nvPr>
            <p:ph type="title"/>
          </p:nvPr>
        </p:nvSpPr>
        <p:spPr/>
        <p:txBody>
          <a:bodyPr/>
          <a:lstStyle/>
          <a:p>
            <a:r>
              <a:rPr lang="en-GB" altLang="en-US"/>
              <a:t>Using interference</a:t>
            </a:r>
          </a:p>
        </p:txBody>
      </p:sp>
      <p:sp>
        <p:nvSpPr>
          <p:cNvPr id="29699" name="TextBox 4">
            <a:extLst>
              <a:ext uri="{FF2B5EF4-FFF2-40B4-BE49-F238E27FC236}">
                <a16:creationId xmlns:a16="http://schemas.microsoft.com/office/drawing/2014/main" id="{D95CC4B5-A4DA-4E0E-A476-01A54C5544DB}"/>
              </a:ext>
            </a:extLst>
          </p:cNvPr>
          <p:cNvSpPr txBox="1">
            <a:spLocks noChangeArrowheads="1"/>
          </p:cNvSpPr>
          <p:nvPr/>
        </p:nvSpPr>
        <p:spPr bwMode="auto">
          <a:xfrm>
            <a:off x="358775" y="800100"/>
            <a:ext cx="8316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Interference in sound can be used for </a:t>
            </a:r>
            <a:r>
              <a:rPr lang="en-GB" altLang="en-US" b="1" dirty="0">
                <a:solidFill>
                  <a:srgbClr val="010066"/>
                </a:solidFill>
              </a:rPr>
              <a:t>noise cancellation</a:t>
            </a:r>
            <a:r>
              <a:rPr lang="en-GB" altLang="en-US" dirty="0">
                <a:solidFill>
                  <a:srgbClr val="010066"/>
                </a:solidFill>
              </a:rPr>
              <a:t>. </a:t>
            </a:r>
          </a:p>
        </p:txBody>
      </p:sp>
      <p:sp>
        <p:nvSpPr>
          <p:cNvPr id="222212" name="TextBox 6">
            <a:extLst>
              <a:ext uri="{FF2B5EF4-FFF2-40B4-BE49-F238E27FC236}">
                <a16:creationId xmlns:a16="http://schemas.microsoft.com/office/drawing/2014/main" id="{3A42E70E-5DB0-4819-9897-ADB9D317F0E7}"/>
              </a:ext>
            </a:extLst>
          </p:cNvPr>
          <p:cNvSpPr txBox="1">
            <a:spLocks noChangeArrowheads="1"/>
          </p:cNvSpPr>
          <p:nvPr/>
        </p:nvSpPr>
        <p:spPr bwMode="auto">
          <a:xfrm>
            <a:off x="342901" y="3709945"/>
            <a:ext cx="36603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same idea is used on helicopters to cancel out the incredibly loud rotor noise and allow the pilot to communicate more effectively. </a:t>
            </a:r>
          </a:p>
        </p:txBody>
      </p:sp>
      <p:pic>
        <p:nvPicPr>
          <p:cNvPr id="222213" name="Picture 5" descr="helicopter">
            <a:extLst>
              <a:ext uri="{FF2B5EF4-FFF2-40B4-BE49-F238E27FC236}">
                <a16:creationId xmlns:a16="http://schemas.microsoft.com/office/drawing/2014/main" id="{6743053F-B359-4585-A30F-FB6CA6782B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066" y="3504544"/>
            <a:ext cx="4026595" cy="2697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Rectangle 8">
            <a:extLst>
              <a:ext uri="{FF2B5EF4-FFF2-40B4-BE49-F238E27FC236}">
                <a16:creationId xmlns:a16="http://schemas.microsoft.com/office/drawing/2014/main" id="{9AAB1EF2-F7AA-442A-A80F-754186BF076D}"/>
              </a:ext>
            </a:extLst>
          </p:cNvPr>
          <p:cNvSpPr>
            <a:spLocks noChangeArrowheads="1"/>
          </p:cNvSpPr>
          <p:nvPr/>
        </p:nvSpPr>
        <p:spPr bwMode="auto">
          <a:xfrm>
            <a:off x="342900" y="1707335"/>
            <a:ext cx="83169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Some car manufacturers put microphones into the engine bay, delay the sound by half a wave, and play it back to the passengers. The effect of this is that the noise of the engine is cancelled out, and the journey is much quieter.</a:t>
            </a:r>
          </a:p>
        </p:txBody>
      </p:sp>
      <p:pic>
        <p:nvPicPr>
          <p:cNvPr id="8" name="Picture 7">
            <a:extLst>
              <a:ext uri="{FF2B5EF4-FFF2-40B4-BE49-F238E27FC236}">
                <a16:creationId xmlns:a16="http://schemas.microsoft.com/office/drawing/2014/main" id="{AE6C0B28-520E-472A-9366-4EBC62BB6E5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8">
            <a:extLst>
              <a:ext uri="{FF2B5EF4-FFF2-40B4-BE49-F238E27FC236}">
                <a16:creationId xmlns:a16="http://schemas.microsoft.com/office/drawing/2014/main" id="{EEAED5AF-D35F-4E41-A770-23AA0A3E1C6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2212"/>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2222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p:bldP spid="338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a:extLst>
              <a:ext uri="{FF2B5EF4-FFF2-40B4-BE49-F238E27FC236}">
                <a16:creationId xmlns:a16="http://schemas.microsoft.com/office/drawing/2014/main" id="{D11E7F53-8444-4313-B137-9CC93647FF8C}"/>
              </a:ext>
            </a:extLst>
          </p:cNvPr>
          <p:cNvSpPr>
            <a:spLocks noGrp="1"/>
          </p:cNvSpPr>
          <p:nvPr>
            <p:ph type="title"/>
          </p:nvPr>
        </p:nvSpPr>
        <p:spPr/>
        <p:txBody>
          <a:bodyPr/>
          <a:lstStyle/>
          <a:p>
            <a:r>
              <a:rPr lang="en-GB" altLang="en-US" dirty="0"/>
              <a:t>Interference in light</a:t>
            </a:r>
          </a:p>
        </p:txBody>
      </p:sp>
      <p:pic>
        <p:nvPicPr>
          <p:cNvPr id="6" name="Picture 5">
            <a:extLst>
              <a:ext uri="{FF2B5EF4-FFF2-40B4-BE49-F238E27FC236}">
                <a16:creationId xmlns:a16="http://schemas.microsoft.com/office/drawing/2014/main" id="{52351835-6A0E-430C-9323-A7146ABD4F9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80825CD0-084A-4990-ADC5-349A7D223E0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9">
            <a:extLst>
              <a:ext uri="{FF2B5EF4-FFF2-40B4-BE49-F238E27FC236}">
                <a16:creationId xmlns:a16="http://schemas.microsoft.com/office/drawing/2014/main" id="{3E335B85-B18E-4287-888E-E95BE821A67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151928"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79E4FE9-7BEA-43D7-A374-81C07B8E7869}"/>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7Aa5xExY"/>
  <p:tag name="ARTICULATE_DESIGN_ID_3_DEFAULT DESIGN" val="9I1nLzRK"/>
  <p:tag name="ARTICULATE_DESIGN_ID_7_DEFAULT DESIGN" val="BFS3LEOo"/>
  <p:tag name="ARTICULATE_DESIGN_ID_1_DEFAULT DESIGN" val="xa3uK5ro"/>
  <p:tag name="ARTICULATE_DESIGN_ID_6_DEFAULT DESIGN" val="ASSEHxgc"/>
  <p:tag name="ARTICULATE_DESIGN_ID_2_DEFAULT DESIGN" val="T4T6KIi1"/>
  <p:tag name="ARTICULATE_DESIGN_ID_5_DEFAULT DESIGN" val="sAjD1kJo"/>
  <p:tag name="ARTICULATE_DESIGN_ID_4_DEFAULT DESIGN" val="guatadNu"/>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14361</TotalTime>
  <Words>683</Words>
  <Application>Microsoft Office PowerPoint</Application>
  <PresentationFormat>On-screen Show (4:3)</PresentationFormat>
  <Paragraphs>68</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Wingdings</vt:lpstr>
      <vt:lpstr>Arial</vt:lpstr>
      <vt:lpstr>Wingdings 2</vt:lpstr>
      <vt:lpstr>1_Default Design</vt:lpstr>
      <vt:lpstr>7_Default Design</vt:lpstr>
      <vt:lpstr>Interference</vt:lpstr>
      <vt:lpstr>Information</vt:lpstr>
      <vt:lpstr>What is interference?</vt:lpstr>
      <vt:lpstr>Interference of sound</vt:lpstr>
      <vt:lpstr>Interference patterns</vt:lpstr>
      <vt:lpstr>Coherence</vt:lpstr>
      <vt:lpstr>Investigating interference</vt:lpstr>
      <vt:lpstr>Using interference</vt:lpstr>
      <vt:lpstr>Interference in light</vt:lpstr>
      <vt:lpstr>Understanding interference</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Interference</dc:title>
  <dc:subject>Boardworks High School Physical Science</dc:subject>
  <dc:creator>Boardworks</dc:creator>
  <cp:lastModifiedBy>Tim Crilly</cp:lastModifiedBy>
  <cp:revision>558</cp:revision>
  <dcterms:created xsi:type="dcterms:W3CDTF">2003-10-06T13:07:42Z</dcterms:created>
  <dcterms:modified xsi:type="dcterms:W3CDTF">2019-01-31T15:30:32Z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0E82E3BE-7693-4C94-A175-420D1B9A1E6D</vt:lpwstr>
  </property>
  <property fmtid="{D5CDD505-2E9C-101B-9397-08002B2CF9AE}" pid="3" name="ArticulatePath">
    <vt:lpwstr>Diffraction Dispersion and Interference</vt:lpwstr>
  </property>
</Properties>
</file>