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884" r:id="rId1"/>
    <p:sldMasterId id="2147485899" r:id="rId2"/>
  </p:sldMasterIdLst>
  <p:notesMasterIdLst>
    <p:notesMasterId r:id="rId19"/>
  </p:notesMasterIdLst>
  <p:handoutMasterIdLst>
    <p:handoutMasterId r:id="rId20"/>
  </p:handoutMasterIdLst>
  <p:sldIdLst>
    <p:sldId id="430" r:id="rId3"/>
    <p:sldId id="516" r:id="rId4"/>
    <p:sldId id="486" r:id="rId5"/>
    <p:sldId id="492" r:id="rId6"/>
    <p:sldId id="504" r:id="rId7"/>
    <p:sldId id="493" r:id="rId8"/>
    <p:sldId id="494" r:id="rId9"/>
    <p:sldId id="512" r:id="rId10"/>
    <p:sldId id="495" r:id="rId11"/>
    <p:sldId id="506" r:id="rId12"/>
    <p:sldId id="507" r:id="rId13"/>
    <p:sldId id="509" r:id="rId14"/>
    <p:sldId id="489" r:id="rId15"/>
    <p:sldId id="503" r:id="rId16"/>
    <p:sldId id="514" r:id="rId17"/>
    <p:sldId id="515" r:id="rId18"/>
  </p:sldIdLst>
  <p:sldSz cx="9144000" cy="6858000" type="screen4x3"/>
  <p:notesSz cx="6858000" cy="9296400"/>
  <p:embeddedFontLst>
    <p:embeddedFont>
      <p:font typeface="Wingdings 2" panose="05020102010507070707" pitchFamily="18" charset="2"/>
      <p:regular r:id="rId21"/>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1224" userDrawn="1">
          <p15:clr>
            <a:srgbClr val="A4A3A4"/>
          </p15:clr>
        </p15:guide>
        <p15:guide id="4" pos="227">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0066"/>
    <a:srgbClr val="BEDAF0"/>
    <a:srgbClr val="01006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603" autoAdjust="0"/>
  </p:normalViewPr>
  <p:slideViewPr>
    <p:cSldViewPr snapToGrid="0">
      <p:cViewPr>
        <p:scale>
          <a:sx n="85" d="100"/>
          <a:sy n="85" d="100"/>
        </p:scale>
        <p:origin x="618" y="150"/>
      </p:cViewPr>
      <p:guideLst>
        <p:guide orient="horz" pos="497"/>
        <p:guide orient="horz" pos="3876"/>
        <p:guide pos="1224"/>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E12D404-6466-461B-B989-8472B44183B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3949780-FF21-490C-B914-CF91CACBD3E3}" type="slidenum">
              <a:rPr lang="en-GB" altLang="en-US"/>
              <a:pPr/>
              <a:t>‹#›</a:t>
            </a:fld>
            <a:endParaRPr lang="en-GB" altLang="en-US"/>
          </a:p>
        </p:txBody>
      </p:sp>
      <p:sp>
        <p:nvSpPr>
          <p:cNvPr id="5" name="Rectangle 7">
            <a:extLst>
              <a:ext uri="{FF2B5EF4-FFF2-40B4-BE49-F238E27FC236}">
                <a16:creationId xmlns:a16="http://schemas.microsoft.com/office/drawing/2014/main" id="{ACDCEBBF-646A-4E6C-B6D4-1E9DFCBAA0C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51DEF3B7-2B69-4130-99FC-E711FF1FEEE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621203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9E5A062-8BD6-4AA9-96C4-C4FD35684F3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48225D9-D397-4F57-A7D5-06B06718852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55C1B60B-B9F6-496F-9658-61BBFA0AAE11}"/>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7697C31-D31A-42B4-9C5F-894DCCC07A52}" type="slidenum">
              <a:rPr lang="en-US" altLang="en-US"/>
              <a:pPr/>
              <a:t>‹#›</a:t>
            </a:fld>
            <a:endParaRPr lang="en-US" altLang="en-US"/>
          </a:p>
        </p:txBody>
      </p:sp>
      <p:sp>
        <p:nvSpPr>
          <p:cNvPr id="7" name="Rectangle 9">
            <a:extLst>
              <a:ext uri="{FF2B5EF4-FFF2-40B4-BE49-F238E27FC236}">
                <a16:creationId xmlns:a16="http://schemas.microsoft.com/office/drawing/2014/main" id="{7985CD83-6FE9-4DF2-8591-BC5F9BF8DB3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CE30C796-7C5F-46CF-91A3-AF8AC2899C5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8748064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DA6119D1-B5E5-4E94-8BFA-118E5D53303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0AB96D2-7D8D-49DA-AE14-890E2A0DA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DE889C9-323D-434E-8454-B524C1A5020A}"/>
              </a:ext>
            </a:extLst>
          </p:cNvPr>
          <p:cNvSpPr>
            <a:spLocks noGrp="1"/>
          </p:cNvSpPr>
          <p:nvPr>
            <p:ph type="sldNum" sz="quarter" idx="10"/>
          </p:nvPr>
        </p:nvSpPr>
        <p:spPr/>
        <p:txBody>
          <a:bodyPr/>
          <a:lstStyle/>
          <a:p>
            <a:fld id="{17697C31-D31A-42B4-9C5F-894DCCC07A5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9FFFBF8-D45C-42A9-B6F7-3896C1DD9B9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1F9E7E8-4242-4559-8B14-42122E383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7F052BB2-E0FC-4EE5-ADAC-537564D76F27}"/>
              </a:ext>
            </a:extLst>
          </p:cNvPr>
          <p:cNvSpPr>
            <a:spLocks noGrp="1"/>
          </p:cNvSpPr>
          <p:nvPr>
            <p:ph type="sldNum" sz="quarter" idx="10"/>
          </p:nvPr>
        </p:nvSpPr>
        <p:spPr/>
        <p:txBody>
          <a:bodyPr/>
          <a:lstStyle/>
          <a:p>
            <a:fld id="{17697C31-D31A-42B4-9C5F-894DCCC07A5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D19CD60-F9E1-4A59-8177-62FC87673235}"/>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841D5D42-6B16-47AE-8408-D93CDD514A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force expended in a collision is equivalent to the change in momentum over the time for which the force is acting. For more information about momentum, please refer to the </a:t>
            </a:r>
            <a:r>
              <a:rPr lang="en-GB" altLang="en-US" i="1" dirty="0">
                <a:latin typeface="Arial" panose="020B0604020202020204" pitchFamily="34" charset="0"/>
              </a:rPr>
              <a:t>Momentum</a:t>
            </a:r>
            <a:r>
              <a:rPr lang="en-GB" altLang="en-US" dirty="0">
                <a:latin typeface="Arial" panose="020B0604020202020204" pitchFamily="34" charset="0"/>
              </a:rPr>
              <a:t> 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Vereshchagin Dmitry, shutterstock.com 2018</a:t>
            </a:r>
          </a:p>
        </p:txBody>
      </p:sp>
      <p:sp>
        <p:nvSpPr>
          <p:cNvPr id="2" name="Slide Number Placeholder 1">
            <a:extLst>
              <a:ext uri="{FF2B5EF4-FFF2-40B4-BE49-F238E27FC236}">
                <a16:creationId xmlns:a16="http://schemas.microsoft.com/office/drawing/2014/main" id="{6F183587-EC0B-4CCD-BC91-B47A5F988AA4}"/>
              </a:ext>
            </a:extLst>
          </p:cNvPr>
          <p:cNvSpPr>
            <a:spLocks noGrp="1"/>
          </p:cNvSpPr>
          <p:nvPr>
            <p:ph type="sldNum" sz="quarter" idx="10"/>
          </p:nvPr>
        </p:nvSpPr>
        <p:spPr/>
        <p:txBody>
          <a:bodyPr/>
          <a:lstStyle/>
          <a:p>
            <a:fld id="{17697C31-D31A-42B4-9C5F-894DCCC07A5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1C5A9D0-5FD7-427E-9D5B-16B4667D4B95}"/>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46DCEE70-4243-48FE-9976-6E896BF146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suggest estimates for these vehicles, based on suitable estimates of mass, speed and stopping distance. </a:t>
            </a:r>
          </a:p>
          <a:p>
            <a:endParaRPr lang="en-GB" altLang="en-US" dirty="0">
              <a:latin typeface="Arial" panose="020B0604020202020204" pitchFamily="34" charset="0"/>
            </a:endParaRPr>
          </a:p>
          <a:p>
            <a:r>
              <a:rPr lang="en-GB" altLang="en-US" dirty="0">
                <a:latin typeface="Arial" panose="020B0604020202020204" pitchFamily="34" charset="0"/>
              </a:rPr>
              <a:t>Answers given are based on:</a:t>
            </a:r>
          </a:p>
          <a:p>
            <a:pPr marL="171450" indent="-171450">
              <a:buFont typeface="Arial" panose="020B0604020202020204" pitchFamily="34" charset="0"/>
              <a:buChar char="•"/>
            </a:pPr>
            <a:r>
              <a:rPr lang="en-GB" altLang="en-US" dirty="0">
                <a:latin typeface="Arial" panose="020B0604020202020204" pitchFamily="34" charset="0"/>
              </a:rPr>
              <a:t>a 800 kg car traveling at 25 m/s and stopping in 50 m</a:t>
            </a:r>
          </a:p>
          <a:p>
            <a:pPr marL="171450" indent="-171450">
              <a:buFont typeface="Arial" panose="020B0604020202020204" pitchFamily="34" charset="0"/>
              <a:buChar char="•"/>
            </a:pPr>
            <a:r>
              <a:rPr lang="en-GB" altLang="en-US" dirty="0">
                <a:latin typeface="Arial" panose="020B0604020202020204" pitchFamily="34" charset="0"/>
              </a:rPr>
              <a:t>a 20 kg bicycle traveling at 5.5 m/s and stopping in 1.5 m</a:t>
            </a:r>
          </a:p>
          <a:p>
            <a:pPr marL="171450" indent="-171450">
              <a:buFont typeface="Arial" panose="020B0604020202020204" pitchFamily="34" charset="0"/>
              <a:buChar char="•"/>
            </a:pPr>
            <a:r>
              <a:rPr lang="en-GB" altLang="en-US" dirty="0">
                <a:latin typeface="Arial" panose="020B0604020202020204" pitchFamily="34" charset="0"/>
              </a:rPr>
              <a:t>a 3,500 kg truck traveling at 20 m/s and stopping in 50 m.</a:t>
            </a:r>
          </a:p>
          <a:p>
            <a:endParaRPr lang="en-GB"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A12696B8-F18F-4EAD-9D2B-B63C01575503}"/>
              </a:ext>
            </a:extLst>
          </p:cNvPr>
          <p:cNvSpPr>
            <a:spLocks noGrp="1"/>
          </p:cNvSpPr>
          <p:nvPr>
            <p:ph type="sldNum" sz="quarter" idx="10"/>
          </p:nvPr>
        </p:nvSpPr>
        <p:spPr/>
        <p:txBody>
          <a:bodyPr/>
          <a:lstStyle/>
          <a:p>
            <a:fld id="{17697C31-D31A-42B4-9C5F-894DCCC07A5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9A0CDBA-DC97-4F28-B290-E4267654D76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89B24FA-CD0E-4483-B7B8-EEC8D8C3B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888491A-260C-4078-AB5E-3AFD0A62C517}"/>
              </a:ext>
            </a:extLst>
          </p:cNvPr>
          <p:cNvSpPr>
            <a:spLocks noGrp="1"/>
          </p:cNvSpPr>
          <p:nvPr>
            <p:ph type="sldNum" sz="quarter" idx="10"/>
          </p:nvPr>
        </p:nvSpPr>
        <p:spPr/>
        <p:txBody>
          <a:bodyPr/>
          <a:lstStyle/>
          <a:p>
            <a:fld id="{17697C31-D31A-42B4-9C5F-894DCCC07A5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C3F8335-DC72-47C6-A646-8826DA7C80FA}"/>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957004A-8766-4CE3-BFF7-F8FB9A7147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FE2E3EF4-E6AC-4FB2-9875-5E89D45B6696}"/>
              </a:ext>
            </a:extLst>
          </p:cNvPr>
          <p:cNvSpPr>
            <a:spLocks noGrp="1"/>
          </p:cNvSpPr>
          <p:nvPr>
            <p:ph type="sldNum" sz="quarter" idx="10"/>
          </p:nvPr>
        </p:nvSpPr>
        <p:spPr/>
        <p:txBody>
          <a:bodyPr/>
          <a:lstStyle/>
          <a:p>
            <a:fld id="{17697C31-D31A-42B4-9C5F-894DCCC07A52}"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45E047C-3364-4230-A710-230C06D56911}"/>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4344313E-257D-462B-9355-800C41019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come up with other road safety measures, and explain the reasoning behind them. </a:t>
            </a:r>
            <a:br>
              <a:rPr lang="en-GB" altLang="en-US" dirty="0">
                <a:latin typeface="Arial" panose="020B0604020202020204" pitchFamily="34" charset="0"/>
              </a:rPr>
            </a:br>
            <a:br>
              <a:rPr lang="en-GB" altLang="en-US" dirty="0">
                <a:latin typeface="Arial" panose="020B0604020202020204" pitchFamily="34" charset="0"/>
              </a:rPr>
            </a:br>
            <a:r>
              <a:rPr lang="en-GB" altLang="en-US" dirty="0">
                <a:latin typeface="Arial" panose="020B0604020202020204" pitchFamily="34" charset="0"/>
              </a:rPr>
              <a:t>For example:</a:t>
            </a:r>
          </a:p>
          <a:p>
            <a:pPr marL="171450" indent="-171450">
              <a:buFont typeface="Arial" panose="020B0604020202020204" pitchFamily="34" charset="0"/>
              <a:buChar char="•"/>
            </a:pPr>
            <a:r>
              <a:rPr lang="en-GB" altLang="en-US" dirty="0">
                <a:latin typeface="Arial" panose="020B0604020202020204" pitchFamily="34" charset="0"/>
              </a:rPr>
              <a:t>Why are roads gritted in bad weather? </a:t>
            </a:r>
          </a:p>
          <a:p>
            <a:pPr marL="171450" indent="-171450">
              <a:buFont typeface="Arial" panose="020B0604020202020204" pitchFamily="34" charset="0"/>
              <a:buChar char="•"/>
            </a:pPr>
            <a:r>
              <a:rPr lang="en-GB" altLang="en-US" dirty="0">
                <a:latin typeface="Arial" panose="020B0604020202020204" pitchFamily="34" charset="0"/>
              </a:rPr>
              <a:t>Why are cars required to have regular tests?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07B795B-C83C-439D-9781-5967BD87D7BE}"/>
              </a:ext>
            </a:extLst>
          </p:cNvPr>
          <p:cNvSpPr>
            <a:spLocks noGrp="1"/>
          </p:cNvSpPr>
          <p:nvPr>
            <p:ph type="sldNum" sz="quarter" idx="10"/>
          </p:nvPr>
        </p:nvSpPr>
        <p:spPr/>
        <p:txBody>
          <a:bodyPr/>
          <a:lstStyle/>
          <a:p>
            <a:fld id="{17697C31-D31A-42B4-9C5F-894DCCC07A5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FC32DD5-3D5E-4CB8-B6EB-67A6C5CB7762}"/>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F4CABC8-BE69-411D-A4E5-94FEDD848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suggest estimates for these vehicles. Answers given are based on a coefficient of friction of approximately 0.7. You should ensure that students recognize that whilst the velocity doubles, the distance quadruples.</a:t>
            </a:r>
          </a:p>
          <a:p>
            <a:endParaRPr lang="en-GB" altLang="en-US" dirty="0">
              <a:latin typeface="Arial" panose="020B0604020202020204" pitchFamily="34" charset="0"/>
            </a:endParaRPr>
          </a:p>
          <a:p>
            <a:r>
              <a:rPr lang="en-GB" altLang="en-US" dirty="0">
                <a:latin typeface="Arial" panose="020B0604020202020204" pitchFamily="34" charset="0"/>
              </a:rPr>
              <a:t>If the road was wet, friction would be reduced and braking distance would increase.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952A328B-08DC-4442-80AF-E30429DCB420}"/>
              </a:ext>
            </a:extLst>
          </p:cNvPr>
          <p:cNvSpPr>
            <a:spLocks noGrp="1"/>
          </p:cNvSpPr>
          <p:nvPr>
            <p:ph type="sldNum" sz="quarter" idx="10"/>
          </p:nvPr>
        </p:nvSpPr>
        <p:spPr/>
        <p:txBody>
          <a:bodyPr/>
          <a:lstStyle/>
          <a:p>
            <a:fld id="{17697C31-D31A-42B4-9C5F-894DCCC07A52}"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FB2A72D-61E4-4482-A9EB-B49A0D41439F}"/>
              </a:ext>
            </a:extLst>
          </p:cNvPr>
          <p:cNvSpPr>
            <a:spLocks noGrp="1"/>
          </p:cNvSpPr>
          <p:nvPr>
            <p:ph type="sldNum" sz="quarter" idx="10"/>
          </p:nvPr>
        </p:nvSpPr>
        <p:spPr/>
        <p:txBody>
          <a:bodyPr/>
          <a:lstStyle/>
          <a:p>
            <a:fld id="{17697C31-D31A-42B4-9C5F-894DCCC07A52}" type="slidenum">
              <a:rPr lang="en-US" altLang="en-US" smtClean="0"/>
              <a:pPr/>
              <a:t>2</a:t>
            </a:fld>
            <a:endParaRPr lang="en-US" altLang="en-US"/>
          </a:p>
        </p:txBody>
      </p:sp>
    </p:spTree>
    <p:extLst>
      <p:ext uri="{BB962C8B-B14F-4D97-AF65-F5344CB8AC3E}">
        <p14:creationId xmlns:p14="http://schemas.microsoft.com/office/powerpoint/2010/main" val="80768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8F1E429-8E1E-46B3-9933-D34FD7556F2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276C7E0-83C4-4D99-8329-15B933CBC207}"/>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A23DFB-F83F-4D12-AC3E-619728D29871}"/>
              </a:ext>
            </a:extLst>
          </p:cNvPr>
          <p:cNvSpPr>
            <a:spLocks noGrp="1"/>
          </p:cNvSpPr>
          <p:nvPr>
            <p:ph type="sldNum" sz="quarter" idx="10"/>
          </p:nvPr>
        </p:nvSpPr>
        <p:spPr/>
        <p:txBody>
          <a:bodyPr/>
          <a:lstStyle/>
          <a:p>
            <a:fld id="{17697C31-D31A-42B4-9C5F-894DCCC07A5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613C655-11BB-4C4A-8D5B-4AD6EA6A33B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F1E55E9C-55CD-4541-8156-B03CDC9A3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89A654-D01A-4915-BD4C-052D5FA69026}"/>
              </a:ext>
            </a:extLst>
          </p:cNvPr>
          <p:cNvSpPr>
            <a:spLocks noGrp="1"/>
          </p:cNvSpPr>
          <p:nvPr>
            <p:ph type="sldNum" sz="quarter" idx="10"/>
          </p:nvPr>
        </p:nvSpPr>
        <p:spPr/>
        <p:txBody>
          <a:bodyPr/>
          <a:lstStyle/>
          <a:p>
            <a:fld id="{17697C31-D31A-42B4-9C5F-894DCCC07A5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10426C2-9EF7-4C48-AA5A-14E36964DE1E}"/>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FDC51AD-93BC-4FAF-B58D-8D5101BCD6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14A8B6E-7702-43B0-BEC5-3921CA399D47}"/>
              </a:ext>
            </a:extLst>
          </p:cNvPr>
          <p:cNvSpPr>
            <a:spLocks noGrp="1"/>
          </p:cNvSpPr>
          <p:nvPr>
            <p:ph type="sldNum" sz="quarter" idx="10"/>
          </p:nvPr>
        </p:nvSpPr>
        <p:spPr/>
        <p:txBody>
          <a:bodyPr/>
          <a:lstStyle/>
          <a:p>
            <a:fld id="{17697C31-D31A-42B4-9C5F-894DCCC07A5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1D443A7-D38C-46D3-929D-A03FE7F0BBA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1F2EAC3B-BCA7-4364-8C2C-419424D10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work and energy transfer, please refer to the </a:t>
            </a:r>
            <a:r>
              <a:rPr lang="en-GB" altLang="en-US" i="1" dirty="0">
                <a:latin typeface="Arial" panose="020B0604020202020204" pitchFamily="34" charset="0"/>
              </a:rPr>
              <a:t>Work Done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You can more, shutterstock.com 2018</a:t>
            </a:r>
          </a:p>
        </p:txBody>
      </p:sp>
      <p:sp>
        <p:nvSpPr>
          <p:cNvPr id="2" name="Slide Number Placeholder 1">
            <a:extLst>
              <a:ext uri="{FF2B5EF4-FFF2-40B4-BE49-F238E27FC236}">
                <a16:creationId xmlns:a16="http://schemas.microsoft.com/office/drawing/2014/main" id="{06497C34-AB64-4DB1-9C9F-4A0A2B06B40A}"/>
              </a:ext>
            </a:extLst>
          </p:cNvPr>
          <p:cNvSpPr>
            <a:spLocks noGrp="1"/>
          </p:cNvSpPr>
          <p:nvPr>
            <p:ph type="sldNum" sz="quarter" idx="10"/>
          </p:nvPr>
        </p:nvSpPr>
        <p:spPr/>
        <p:txBody>
          <a:bodyPr/>
          <a:lstStyle/>
          <a:p>
            <a:fld id="{17697C31-D31A-42B4-9C5F-894DCCC07A5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DF4E62F-DA8C-45BD-8059-80BC083E95E1}"/>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86E4731-761B-4015-8A58-40E6E6FAC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be able to see from the formula for kinetic energy that a change in velocity will have a greater effect on kinetic energy, because velocity is squared. To prove this, you could investigate the effects of doubling the mass compared to doubling the velocity for a given example. For more information about kinetic energy, please refer to the </a:t>
            </a:r>
            <a:r>
              <a:rPr lang="en-GB" altLang="en-US" i="1" dirty="0">
                <a:latin typeface="Arial" panose="020B0604020202020204" pitchFamily="34" charset="0"/>
              </a:rPr>
              <a:t>Potential and Kinetic Energy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dirty="0">
                <a:latin typeface="Arial" panose="020B0604020202020204" pitchFamily="34" charset="0"/>
              </a:rPr>
              <a:t>It should be noted that this scenario imagines an unchanged braking force. While a heavier car would have increased kinetic energy, it would also have increased friction with the road, since friction is also approximately proportional to mass. Therefore the stopping distance would be approximately unchanged.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EB43A92-77D1-4806-973D-435FB15420EF}"/>
              </a:ext>
            </a:extLst>
          </p:cNvPr>
          <p:cNvSpPr>
            <a:spLocks noGrp="1"/>
          </p:cNvSpPr>
          <p:nvPr>
            <p:ph type="sldNum" sz="quarter" idx="10"/>
          </p:nvPr>
        </p:nvSpPr>
        <p:spPr/>
        <p:txBody>
          <a:bodyPr/>
          <a:lstStyle/>
          <a:p>
            <a:fld id="{17697C31-D31A-42B4-9C5F-894DCCC07A5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D751C1D-EA1A-4590-9735-A6A4EDFEC212}"/>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38A142BB-E40E-4767-A843-7D17F7A06A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flash activity explicitly investigates how braking distance varies with velocity. The connection between the relationship illustrated by the graph, distance ∝ speed</a:t>
            </a:r>
            <a:r>
              <a:rPr lang="en-GB" altLang="en-US" baseline="30000" dirty="0">
                <a:latin typeface="Arial" panose="020B0604020202020204" pitchFamily="34" charset="0"/>
              </a:rPr>
              <a:t>2</a:t>
            </a:r>
            <a:r>
              <a:rPr lang="en-GB" altLang="en-US" dirty="0">
                <a:latin typeface="Arial" panose="020B0604020202020204" pitchFamily="34" charset="0"/>
              </a:rPr>
              <a:t> , and the equation for kinetic energy on the previous slide may already be clear to some students.</a:t>
            </a:r>
          </a:p>
          <a:p>
            <a:endParaRPr lang="en-GB" altLang="en-US" baseline="30000"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2B1F4C24-D197-4D28-92E5-518BDD14EC6C}"/>
              </a:ext>
            </a:extLst>
          </p:cNvPr>
          <p:cNvSpPr>
            <a:spLocks noGrp="1"/>
          </p:cNvSpPr>
          <p:nvPr>
            <p:ph type="sldNum" sz="quarter" idx="10"/>
          </p:nvPr>
        </p:nvSpPr>
        <p:spPr/>
        <p:txBody>
          <a:bodyPr/>
          <a:lstStyle/>
          <a:p>
            <a:fld id="{17697C31-D31A-42B4-9C5F-894DCCC07A5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BA72AC4-67D2-4044-9D02-7DDB243F115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39092637-129E-4B4E-8E5D-C43B0C1D85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TTPhoto</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0195A5A-B655-4AEC-8C6D-DBBFED9778F4}"/>
              </a:ext>
            </a:extLst>
          </p:cNvPr>
          <p:cNvSpPr>
            <a:spLocks noGrp="1"/>
          </p:cNvSpPr>
          <p:nvPr>
            <p:ph type="sldNum" sz="quarter" idx="10"/>
          </p:nvPr>
        </p:nvSpPr>
        <p:spPr/>
        <p:txBody>
          <a:bodyPr/>
          <a:lstStyle/>
          <a:p>
            <a:fld id="{17697C31-D31A-42B4-9C5F-894DCCC07A5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72271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989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77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696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804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812485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28144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497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249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731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770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16180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292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981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441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8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7943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486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9064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6939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281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705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4125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78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13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626163757"/>
      </p:ext>
    </p:extLst>
  </p:cSld>
  <p:clrMap bg1="lt1" tx1="dk1" bg2="lt2" tx2="dk2" accent1="accent1" accent2="accent2" accent3="accent3" accent4="accent4" accent5="accent5" accent6="accent6" hlink="hlink" folHlink="folHlink"/>
  <p:sldLayoutIdLst>
    <p:sldLayoutId id="2147485885" r:id="rId1"/>
    <p:sldLayoutId id="2147485886" r:id="rId2"/>
    <p:sldLayoutId id="2147485887" r:id="rId3"/>
    <p:sldLayoutId id="2147485888" r:id="rId4"/>
    <p:sldLayoutId id="2147485889" r:id="rId5"/>
    <p:sldLayoutId id="2147485890" r:id="rId6"/>
    <p:sldLayoutId id="2147485891" r:id="rId7"/>
    <p:sldLayoutId id="2147485892" r:id="rId8"/>
    <p:sldLayoutId id="2147485893" r:id="rId9"/>
    <p:sldLayoutId id="2147485894" r:id="rId10"/>
    <p:sldLayoutId id="2147485895" r:id="rId11"/>
    <p:sldLayoutId id="2147485896" r:id="rId12"/>
    <p:sldLayoutId id="2147485897" r:id="rId13"/>
    <p:sldLayoutId id="214748589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892304589"/>
      </p:ext>
    </p:extLst>
  </p:cSld>
  <p:clrMap bg1="lt1" tx1="dk1" bg2="lt2" tx2="dk2" accent1="accent1" accent2="accent2" accent3="accent3" accent4="accent4" accent5="accent5" accent6="accent6" hlink="hlink" folHlink="folHlink"/>
  <p:sldLayoutIdLst>
    <p:sldLayoutId id="2147485900" r:id="rId1"/>
    <p:sldLayoutId id="2147485901" r:id="rId2"/>
    <p:sldLayoutId id="2147485902" r:id="rId3"/>
    <p:sldLayoutId id="2147485903" r:id="rId4"/>
    <p:sldLayoutId id="2147485904" r:id="rId5"/>
    <p:sldLayoutId id="2147485905" r:id="rId6"/>
    <p:sldLayoutId id="2147485906" r:id="rId7"/>
    <p:sldLayoutId id="2147485907" r:id="rId8"/>
    <p:sldLayoutId id="2147485908" r:id="rId9"/>
    <p:sldLayoutId id="2147485909" r:id="rId10"/>
    <p:sldLayoutId id="2147485910" r:id="rId11"/>
    <p:sldLayoutId id="214748591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wmf"/><Relationship Id="rId4" Type="http://schemas.openxmlformats.org/officeDocument/2006/relationships/notesSlide" Target="../notesSlides/notesSlide8.xml"/><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80758B1A-D1E1-4D01-94D9-ED17C39447A5}"/>
              </a:ext>
            </a:extLst>
          </p:cNvPr>
          <p:cNvSpPr>
            <a:spLocks noGrp="1"/>
          </p:cNvSpPr>
          <p:nvPr>
            <p:ph type="title"/>
          </p:nvPr>
        </p:nvSpPr>
        <p:spPr/>
        <p:txBody>
          <a:bodyPr/>
          <a:lstStyle/>
          <a:p>
            <a:r>
              <a:rPr lang="en-GB" altLang="en-US" dirty="0"/>
              <a:t>Braking</a:t>
            </a:r>
            <a:br>
              <a:rPr lang="en-GB" altLang="en-US" dirty="0"/>
            </a:br>
            <a:r>
              <a:rPr lang="en-GB" altLang="en-US" dirty="0"/>
              <a:t>Distance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2" descr="broken down.jpg">
            <a:extLst>
              <a:ext uri="{FF2B5EF4-FFF2-40B4-BE49-F238E27FC236}">
                <a16:creationId xmlns:a16="http://schemas.microsoft.com/office/drawing/2014/main" id="{8441561B-E0B6-42D2-8867-29BD2516F5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76" y="3429000"/>
            <a:ext cx="4013200" cy="253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a:extLst>
              <a:ext uri="{FF2B5EF4-FFF2-40B4-BE49-F238E27FC236}">
                <a16:creationId xmlns:a16="http://schemas.microsoft.com/office/drawing/2014/main" id="{613B4C70-F770-414D-97DA-492F31FC5605}"/>
              </a:ext>
            </a:extLst>
          </p:cNvPr>
          <p:cNvSpPr>
            <a:spLocks noGrp="1" noChangeArrowheads="1"/>
          </p:cNvSpPr>
          <p:nvPr>
            <p:ph type="title"/>
          </p:nvPr>
        </p:nvSpPr>
        <p:spPr/>
        <p:txBody>
          <a:bodyPr/>
          <a:lstStyle/>
          <a:p>
            <a:r>
              <a:rPr lang="en-GB" altLang="en-US"/>
              <a:t>Braking and deceleration</a:t>
            </a:r>
          </a:p>
        </p:txBody>
      </p:sp>
      <p:sp>
        <p:nvSpPr>
          <p:cNvPr id="23556" name="Text Box 10">
            <a:extLst>
              <a:ext uri="{FF2B5EF4-FFF2-40B4-BE49-F238E27FC236}">
                <a16:creationId xmlns:a16="http://schemas.microsoft.com/office/drawing/2014/main" id="{BCB32D0F-8081-49F1-BE8C-1B81027738B4}"/>
              </a:ext>
            </a:extLst>
          </p:cNvPr>
          <p:cNvSpPr txBox="1">
            <a:spLocks noChangeArrowheads="1"/>
          </p:cNvSpPr>
          <p:nvPr/>
        </p:nvSpPr>
        <p:spPr bwMode="auto">
          <a:xfrm>
            <a:off x="354013" y="773113"/>
            <a:ext cx="8447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Remember: the faster the vehicle, the more kinetic energy </a:t>
            </a:r>
            <a:br>
              <a:rPr lang="en-GB" altLang="en-US" dirty="0"/>
            </a:br>
            <a:r>
              <a:rPr lang="en-GB" altLang="en-US" dirty="0"/>
              <a:t>it has. The </a:t>
            </a:r>
            <a:r>
              <a:rPr lang="en-GB" altLang="en-US" b="1" dirty="0">
                <a:solidFill>
                  <a:srgbClr val="286DA6"/>
                </a:solidFill>
              </a:rPr>
              <a:t>more</a:t>
            </a:r>
            <a:r>
              <a:rPr lang="en-GB" altLang="en-US" dirty="0"/>
              <a:t> kinetic energy it has, the </a:t>
            </a:r>
            <a:r>
              <a:rPr lang="en-GB" altLang="en-US" b="1" dirty="0">
                <a:solidFill>
                  <a:srgbClr val="286DA6"/>
                </a:solidFill>
              </a:rPr>
              <a:t>more</a:t>
            </a:r>
            <a:r>
              <a:rPr lang="en-GB" altLang="en-US" dirty="0"/>
              <a:t> work needs to be done to bring it to a stop. </a:t>
            </a:r>
          </a:p>
        </p:txBody>
      </p:sp>
      <p:sp>
        <p:nvSpPr>
          <p:cNvPr id="229388" name="Text Box 12">
            <a:extLst>
              <a:ext uri="{FF2B5EF4-FFF2-40B4-BE49-F238E27FC236}">
                <a16:creationId xmlns:a16="http://schemas.microsoft.com/office/drawing/2014/main" id="{4338E3CD-C66A-4537-91DC-F8B98B6FAF4C}"/>
              </a:ext>
            </a:extLst>
          </p:cNvPr>
          <p:cNvSpPr txBox="1">
            <a:spLocks noChangeArrowheads="1"/>
          </p:cNvSpPr>
          <p:nvPr/>
        </p:nvSpPr>
        <p:spPr bwMode="auto">
          <a:xfrm>
            <a:off x="354013" y="2288117"/>
            <a:ext cx="8548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To do more work over the same braking distance, the force applied by the brakes has to be </a:t>
            </a:r>
            <a:r>
              <a:rPr lang="en-GB" altLang="en-US" b="1">
                <a:solidFill>
                  <a:srgbClr val="286DA6"/>
                </a:solidFill>
              </a:rPr>
              <a:t>larger</a:t>
            </a:r>
            <a:r>
              <a:rPr lang="en-GB" altLang="en-US"/>
              <a:t>. </a:t>
            </a:r>
          </a:p>
        </p:txBody>
      </p:sp>
      <p:sp>
        <p:nvSpPr>
          <p:cNvPr id="229389" name="Text Box 13">
            <a:extLst>
              <a:ext uri="{FF2B5EF4-FFF2-40B4-BE49-F238E27FC236}">
                <a16:creationId xmlns:a16="http://schemas.microsoft.com/office/drawing/2014/main" id="{39FD6EDF-6A2B-43E7-9F10-B8180E6885FE}"/>
              </a:ext>
            </a:extLst>
          </p:cNvPr>
          <p:cNvSpPr txBox="1">
            <a:spLocks noChangeArrowheads="1"/>
          </p:cNvSpPr>
          <p:nvPr/>
        </p:nvSpPr>
        <p:spPr bwMode="auto">
          <a:xfrm>
            <a:off x="354013" y="3433234"/>
            <a:ext cx="45386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more force applied, the faster the car will decelerate. However, large decelerations are </a:t>
            </a:r>
            <a:r>
              <a:rPr lang="en-GB" altLang="en-US" b="1" dirty="0">
                <a:solidFill>
                  <a:srgbClr val="286DA6"/>
                </a:solidFill>
              </a:rPr>
              <a:t>dangerous</a:t>
            </a:r>
            <a:r>
              <a:rPr lang="en-GB" altLang="en-US" dirty="0"/>
              <a:t>. Brakes can </a:t>
            </a:r>
            <a:r>
              <a:rPr lang="en-GB" altLang="en-US" dirty="0">
                <a:solidFill>
                  <a:srgbClr val="010066"/>
                </a:solidFill>
              </a:rPr>
              <a:t>overheat</a:t>
            </a:r>
            <a:r>
              <a:rPr lang="en-GB" altLang="en-US" dirty="0"/>
              <a:t> and be </a:t>
            </a:r>
            <a:r>
              <a:rPr lang="en-GB" altLang="en-US" dirty="0">
                <a:solidFill>
                  <a:srgbClr val="010066"/>
                </a:solidFill>
              </a:rPr>
              <a:t>damaged</a:t>
            </a:r>
            <a:r>
              <a:rPr lang="en-GB" altLang="en-US" dirty="0"/>
              <a:t> </a:t>
            </a:r>
            <a:br>
              <a:rPr lang="en-GB" altLang="en-US" dirty="0"/>
            </a:br>
            <a:r>
              <a:rPr lang="en-GB" altLang="en-US" dirty="0"/>
              <a:t>if applied too heavily or for </a:t>
            </a:r>
            <a:br>
              <a:rPr lang="en-GB" altLang="en-US" dirty="0"/>
            </a:br>
            <a:r>
              <a:rPr lang="en-GB" altLang="en-US" dirty="0"/>
              <a:t>too long.  </a:t>
            </a:r>
          </a:p>
        </p:txBody>
      </p:sp>
      <p:pic>
        <p:nvPicPr>
          <p:cNvPr id="8" name="Picture 19">
            <a:hlinkClick r:id="" action="ppaction://hlinkshowjump?jump=nextslide"/>
            <a:extLst>
              <a:ext uri="{FF2B5EF4-FFF2-40B4-BE49-F238E27FC236}">
                <a16:creationId xmlns:a16="http://schemas.microsoft.com/office/drawing/2014/main" id="{556A41A4-C6CC-416B-AAB9-FA2DAA7D79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722A8626-4E7C-4576-B7A4-E0500E21365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8" grpId="0"/>
      <p:bldP spid="2293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8FFEA7CB-972B-4EF0-B6D2-7A3B4341D779}"/>
              </a:ext>
            </a:extLst>
          </p:cNvPr>
          <p:cNvSpPr>
            <a:spLocks noGrp="1" noChangeArrowheads="1"/>
          </p:cNvSpPr>
          <p:nvPr>
            <p:ph type="title"/>
          </p:nvPr>
        </p:nvSpPr>
        <p:spPr/>
        <p:txBody>
          <a:bodyPr/>
          <a:lstStyle/>
          <a:p>
            <a:r>
              <a:rPr lang="en-GB" altLang="en-US"/>
              <a:t>Braking safely</a:t>
            </a:r>
          </a:p>
        </p:txBody>
      </p:sp>
      <p:sp>
        <p:nvSpPr>
          <p:cNvPr id="24579" name="Text Box 110">
            <a:extLst>
              <a:ext uri="{FF2B5EF4-FFF2-40B4-BE49-F238E27FC236}">
                <a16:creationId xmlns:a16="http://schemas.microsoft.com/office/drawing/2014/main" id="{7B460D56-2DFB-43C1-A79C-5F50957B3398}"/>
              </a:ext>
            </a:extLst>
          </p:cNvPr>
          <p:cNvSpPr txBox="1">
            <a:spLocks noChangeArrowheads="1"/>
          </p:cNvSpPr>
          <p:nvPr/>
        </p:nvSpPr>
        <p:spPr bwMode="auto">
          <a:xfrm>
            <a:off x="354013" y="773113"/>
            <a:ext cx="8548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Large or sudden decelerations can also injure the people in the vehicle. </a:t>
            </a:r>
          </a:p>
        </p:txBody>
      </p:sp>
      <p:sp>
        <p:nvSpPr>
          <p:cNvPr id="23560" name="Text Box 10">
            <a:extLst>
              <a:ext uri="{FF2B5EF4-FFF2-40B4-BE49-F238E27FC236}">
                <a16:creationId xmlns:a16="http://schemas.microsoft.com/office/drawing/2014/main" id="{D09221C2-16A3-4063-9AE0-CA715E50340C}"/>
              </a:ext>
            </a:extLst>
          </p:cNvPr>
          <p:cNvSpPr txBox="1">
            <a:spLocks noChangeArrowheads="1"/>
          </p:cNvSpPr>
          <p:nvPr/>
        </p:nvSpPr>
        <p:spPr bwMode="auto">
          <a:xfrm>
            <a:off x="4773613" y="3613960"/>
            <a:ext cx="36528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For this reason, many vehicles have safety features designed to </a:t>
            </a:r>
            <a:r>
              <a:rPr lang="en-GB" altLang="en-US" b="1" dirty="0">
                <a:solidFill>
                  <a:srgbClr val="286DA6"/>
                </a:solidFill>
              </a:rPr>
              <a:t>increase</a:t>
            </a:r>
            <a:r>
              <a:rPr lang="en-GB" altLang="en-US" dirty="0">
                <a:solidFill>
                  <a:srgbClr val="010066"/>
                </a:solidFill>
              </a:rPr>
              <a:t> the stopping time or stopping distance for the passengers. </a:t>
            </a:r>
          </a:p>
        </p:txBody>
      </p:sp>
      <p:pic>
        <p:nvPicPr>
          <p:cNvPr id="23561" name="Picture 8" descr="Vereshchagin Dmitry_59885752.jpg">
            <a:extLst>
              <a:ext uri="{FF2B5EF4-FFF2-40B4-BE49-F238E27FC236}">
                <a16:creationId xmlns:a16="http://schemas.microsoft.com/office/drawing/2014/main" id="{115ECD73-F294-4462-8999-416E5235FA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941" y="2084210"/>
            <a:ext cx="3946758" cy="346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957E3C5-3694-4338-9DE8-B5F158CD842A}"/>
              </a:ext>
            </a:extLst>
          </p:cNvPr>
          <p:cNvSpPr>
            <a:spLocks noChangeArrowheads="1"/>
          </p:cNvSpPr>
          <p:nvPr/>
        </p:nvSpPr>
        <p:spPr bwMode="auto">
          <a:xfrm>
            <a:off x="4773613" y="1823838"/>
            <a:ext cx="39467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large force acting briefly is </a:t>
            </a:r>
            <a:r>
              <a:rPr lang="en-GB" altLang="en-US" b="1" dirty="0">
                <a:solidFill>
                  <a:srgbClr val="286DA6"/>
                </a:solidFill>
              </a:rPr>
              <a:t>more </a:t>
            </a:r>
            <a:r>
              <a:rPr lang="en-GB" altLang="en-US" dirty="0">
                <a:solidFill>
                  <a:srgbClr val="010066"/>
                </a:solidFill>
              </a:rPr>
              <a:t>of a risk than a moderate force acting over a longer period of time. </a:t>
            </a:r>
            <a:endParaRPr lang="en-GB" altLang="en-US" dirty="0"/>
          </a:p>
        </p:txBody>
      </p:sp>
      <p:pic>
        <p:nvPicPr>
          <p:cNvPr id="9" name="Picture 19">
            <a:hlinkClick r:id="" action="ppaction://hlinkshowjump?jump=nextslide"/>
            <a:extLst>
              <a:ext uri="{FF2B5EF4-FFF2-40B4-BE49-F238E27FC236}">
                <a16:creationId xmlns:a16="http://schemas.microsoft.com/office/drawing/2014/main" id="{4174147F-4588-4940-9FB7-1291B1BBBA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52CDEA3A-E4A1-4F67-8ADD-6A6F46DE114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08969FD0-C64E-4E3C-AE59-170FC4EB58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47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92CF1BE-0311-426E-8C76-C46B559E4D85}"/>
              </a:ext>
            </a:extLst>
          </p:cNvPr>
          <p:cNvSpPr>
            <a:spLocks noGrp="1"/>
          </p:cNvSpPr>
          <p:nvPr>
            <p:ph type="title"/>
          </p:nvPr>
        </p:nvSpPr>
        <p:spPr/>
        <p:txBody>
          <a:bodyPr/>
          <a:lstStyle/>
          <a:p>
            <a:r>
              <a:rPr lang="en-GB" altLang="en-US"/>
              <a:t>Estimating braking forces</a:t>
            </a:r>
          </a:p>
        </p:txBody>
      </p:sp>
      <p:sp>
        <p:nvSpPr>
          <p:cNvPr id="19459" name="Text Box 22">
            <a:extLst>
              <a:ext uri="{FF2B5EF4-FFF2-40B4-BE49-F238E27FC236}">
                <a16:creationId xmlns:a16="http://schemas.microsoft.com/office/drawing/2014/main" id="{D358604A-1080-45D8-B24E-04AEBBDEB9DD}"/>
              </a:ext>
            </a:extLst>
          </p:cNvPr>
          <p:cNvSpPr txBox="1">
            <a:spLocks noChangeArrowheads="1"/>
          </p:cNvSpPr>
          <p:nvPr/>
        </p:nvSpPr>
        <p:spPr bwMode="auto">
          <a:xfrm>
            <a:off x="3467100" y="4911725"/>
            <a:ext cx="1817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t>…a bicycle.</a:t>
            </a:r>
          </a:p>
        </p:txBody>
      </p:sp>
      <p:sp>
        <p:nvSpPr>
          <p:cNvPr id="19460" name="TextBox 3">
            <a:extLst>
              <a:ext uri="{FF2B5EF4-FFF2-40B4-BE49-F238E27FC236}">
                <a16:creationId xmlns:a16="http://schemas.microsoft.com/office/drawing/2014/main" id="{5B797FD6-ED38-491C-A3CA-CCB07CCD9D0A}"/>
              </a:ext>
            </a:extLst>
          </p:cNvPr>
          <p:cNvSpPr txBox="1">
            <a:spLocks noChangeArrowheads="1"/>
          </p:cNvSpPr>
          <p:nvPr/>
        </p:nvSpPr>
        <p:spPr bwMode="auto">
          <a:xfrm>
            <a:off x="5646738" y="4918075"/>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 a heavy truck.</a:t>
            </a:r>
          </a:p>
        </p:txBody>
      </p:sp>
      <p:sp>
        <p:nvSpPr>
          <p:cNvPr id="25605" name="Rectangle 4">
            <a:extLst>
              <a:ext uri="{FF2B5EF4-FFF2-40B4-BE49-F238E27FC236}">
                <a16:creationId xmlns:a16="http://schemas.microsoft.com/office/drawing/2014/main" id="{40ABF359-3EFE-423D-BC01-B2098AF78BF6}"/>
              </a:ext>
            </a:extLst>
          </p:cNvPr>
          <p:cNvSpPr>
            <a:spLocks noChangeArrowheads="1"/>
          </p:cNvSpPr>
          <p:nvPr/>
        </p:nvSpPr>
        <p:spPr bwMode="auto">
          <a:xfrm>
            <a:off x="354013" y="773113"/>
            <a:ext cx="854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Estimate the force needed to safely stop… </a:t>
            </a:r>
          </a:p>
        </p:txBody>
      </p:sp>
      <p:sp>
        <p:nvSpPr>
          <p:cNvPr id="6" name="Text Box 2">
            <a:extLst>
              <a:ext uri="{FF2B5EF4-FFF2-40B4-BE49-F238E27FC236}">
                <a16:creationId xmlns:a16="http://schemas.microsoft.com/office/drawing/2014/main" id="{4E3368DB-CF17-4EC6-9ACA-45E7C022761D}"/>
              </a:ext>
            </a:extLst>
          </p:cNvPr>
          <p:cNvSpPr txBox="1">
            <a:spLocks noChangeArrowheads="1"/>
          </p:cNvSpPr>
          <p:nvPr/>
        </p:nvSpPr>
        <p:spPr bwMode="auto">
          <a:xfrm>
            <a:off x="841375" y="4914900"/>
            <a:ext cx="2243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dirty="0"/>
              <a:t>…a small car.</a:t>
            </a:r>
          </a:p>
        </p:txBody>
      </p:sp>
      <p:sp>
        <p:nvSpPr>
          <p:cNvPr id="10" name="Text Box 51">
            <a:extLst>
              <a:ext uri="{FF2B5EF4-FFF2-40B4-BE49-F238E27FC236}">
                <a16:creationId xmlns:a16="http://schemas.microsoft.com/office/drawing/2014/main" id="{BECD83B4-F70C-4CBD-B6C6-20425CA9312B}"/>
              </a:ext>
            </a:extLst>
          </p:cNvPr>
          <p:cNvSpPr txBox="1">
            <a:spLocks noChangeArrowheads="1"/>
          </p:cNvSpPr>
          <p:nvPr/>
        </p:nvSpPr>
        <p:spPr bwMode="auto">
          <a:xfrm>
            <a:off x="5621338" y="5475288"/>
            <a:ext cx="2716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buClr>
                <a:srgbClr val="286DA6"/>
              </a:buClr>
            </a:pPr>
            <a:r>
              <a:rPr lang="en-GB" altLang="en-US" b="1">
                <a:solidFill>
                  <a:srgbClr val="286DA6"/>
                </a:solidFill>
              </a:rPr>
              <a:t>roughly 15</a:t>
            </a:r>
            <a:r>
              <a:rPr lang="en-GB" altLang="en-US" sz="1000" b="1">
                <a:solidFill>
                  <a:srgbClr val="286DA6"/>
                </a:solidFill>
              </a:rPr>
              <a:t> </a:t>
            </a:r>
            <a:r>
              <a:rPr lang="en-GB" altLang="en-US" b="1">
                <a:solidFill>
                  <a:srgbClr val="286DA6"/>
                </a:solidFill>
              </a:rPr>
              <a:t>kN</a:t>
            </a:r>
          </a:p>
        </p:txBody>
      </p:sp>
      <p:sp>
        <p:nvSpPr>
          <p:cNvPr id="11" name="Text Box 52">
            <a:extLst>
              <a:ext uri="{FF2B5EF4-FFF2-40B4-BE49-F238E27FC236}">
                <a16:creationId xmlns:a16="http://schemas.microsoft.com/office/drawing/2014/main" id="{09ABD2A9-931C-4C31-BA17-800F808FE455}"/>
              </a:ext>
            </a:extLst>
          </p:cNvPr>
          <p:cNvSpPr txBox="1">
            <a:spLocks noChangeArrowheads="1"/>
          </p:cNvSpPr>
          <p:nvPr/>
        </p:nvSpPr>
        <p:spPr bwMode="auto">
          <a:xfrm>
            <a:off x="996950" y="5480050"/>
            <a:ext cx="193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buClr>
                <a:srgbClr val="286DA6"/>
              </a:buClr>
            </a:pPr>
            <a:r>
              <a:rPr lang="en-GB" altLang="en-US"/>
              <a:t> </a:t>
            </a:r>
            <a:r>
              <a:rPr lang="en-GB" altLang="en-US" b="1">
                <a:solidFill>
                  <a:srgbClr val="286DA6"/>
                </a:solidFill>
              </a:rPr>
              <a:t>about 5</a:t>
            </a:r>
            <a:r>
              <a:rPr lang="en-GB" altLang="en-US" sz="1000" b="1">
                <a:solidFill>
                  <a:srgbClr val="286DA6"/>
                </a:solidFill>
              </a:rPr>
              <a:t> </a:t>
            </a:r>
            <a:r>
              <a:rPr lang="en-GB" altLang="en-US" b="1">
                <a:solidFill>
                  <a:srgbClr val="286DA6"/>
                </a:solidFill>
              </a:rPr>
              <a:t>kN</a:t>
            </a:r>
            <a:endParaRPr lang="en-GB" altLang="en-US" b="1" baseline="30000">
              <a:solidFill>
                <a:srgbClr val="286DA6"/>
              </a:solidFill>
            </a:endParaRPr>
          </a:p>
        </p:txBody>
      </p:sp>
      <p:sp>
        <p:nvSpPr>
          <p:cNvPr id="12" name="Text Box 53">
            <a:extLst>
              <a:ext uri="{FF2B5EF4-FFF2-40B4-BE49-F238E27FC236}">
                <a16:creationId xmlns:a16="http://schemas.microsoft.com/office/drawing/2014/main" id="{C966550C-37AD-4400-A99D-F49072B8D031}"/>
              </a:ext>
            </a:extLst>
          </p:cNvPr>
          <p:cNvSpPr txBox="1">
            <a:spLocks noChangeArrowheads="1"/>
          </p:cNvSpPr>
          <p:nvPr/>
        </p:nvSpPr>
        <p:spPr bwMode="auto">
          <a:xfrm>
            <a:off x="3276600" y="5476875"/>
            <a:ext cx="219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buClr>
                <a:srgbClr val="286DA6"/>
              </a:buClr>
            </a:pPr>
            <a:r>
              <a:rPr lang="en-GB" altLang="en-US"/>
              <a:t> </a:t>
            </a:r>
            <a:r>
              <a:rPr lang="en-GB" altLang="en-US" b="1">
                <a:solidFill>
                  <a:srgbClr val="286DA6"/>
                </a:solidFill>
              </a:rPr>
              <a:t>around 200</a:t>
            </a:r>
            <a:r>
              <a:rPr lang="en-GB" altLang="en-US" sz="1000" b="1">
                <a:solidFill>
                  <a:srgbClr val="286DA6"/>
                </a:solidFill>
              </a:rPr>
              <a:t> </a:t>
            </a:r>
            <a:r>
              <a:rPr lang="en-GB" altLang="en-US" b="1">
                <a:solidFill>
                  <a:srgbClr val="286DA6"/>
                </a:solidFill>
              </a:rPr>
              <a:t>N</a:t>
            </a:r>
            <a:endParaRPr lang="en-GB" altLang="en-US" b="1" baseline="30000">
              <a:solidFill>
                <a:srgbClr val="286DA6"/>
              </a:solidFill>
            </a:endParaRPr>
          </a:p>
        </p:txBody>
      </p:sp>
      <p:pic>
        <p:nvPicPr>
          <p:cNvPr id="14" name="Picture 13" descr="Cyclist2.png">
            <a:extLst>
              <a:ext uri="{FF2B5EF4-FFF2-40B4-BE49-F238E27FC236}">
                <a16:creationId xmlns:a16="http://schemas.microsoft.com/office/drawing/2014/main" id="{678D4EE7-2A73-4DC9-8CA0-E72B0383F6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1295400"/>
            <a:ext cx="147478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rry.png">
            <a:extLst>
              <a:ext uri="{FF2B5EF4-FFF2-40B4-BE49-F238E27FC236}">
                <a16:creationId xmlns:a16="http://schemas.microsoft.com/office/drawing/2014/main" id="{EFD9AB17-40E7-4098-83BA-CCD7670ACC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246313"/>
            <a:ext cx="342741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ar2.png">
            <a:extLst>
              <a:ext uri="{FF2B5EF4-FFF2-40B4-BE49-F238E27FC236}">
                <a16:creationId xmlns:a16="http://schemas.microsoft.com/office/drawing/2014/main" id="{F8EDDEBF-5766-4933-9D94-D472C60899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943100"/>
            <a:ext cx="320516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a:hlinkClick r:id="" action="ppaction://hlinkshowjump?jump=nextslide"/>
            <a:extLst>
              <a:ext uri="{FF2B5EF4-FFF2-40B4-BE49-F238E27FC236}">
                <a16:creationId xmlns:a16="http://schemas.microsoft.com/office/drawing/2014/main" id="{7DE80B6E-0B7E-442A-A651-4D5BA1B0117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9756A87B-1D7E-4478-BE2B-8F09B263BE1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9">
            <a:extLst>
              <a:ext uri="{FF2B5EF4-FFF2-40B4-BE49-F238E27FC236}">
                <a16:creationId xmlns:a16="http://schemas.microsoft.com/office/drawing/2014/main" id="{A2911B4B-4ACF-4688-952D-3A284547D00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347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6" grpId="0"/>
      <p:bldP spid="10" grpId="0" build="p"/>
      <p:bldP spid="11"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9">
            <a:extLst>
              <a:ext uri="{FF2B5EF4-FFF2-40B4-BE49-F238E27FC236}">
                <a16:creationId xmlns:a16="http://schemas.microsoft.com/office/drawing/2014/main" id="{0829D938-C5AC-4B89-9EB8-22D30746638D}"/>
              </a:ext>
            </a:extLst>
          </p:cNvPr>
          <p:cNvSpPr>
            <a:spLocks noChangeArrowheads="1"/>
          </p:cNvSpPr>
          <p:nvPr/>
        </p:nvSpPr>
        <p:spPr bwMode="auto">
          <a:xfrm>
            <a:off x="4876800" y="1482726"/>
            <a:ext cx="4014788" cy="4602162"/>
          </a:xfrm>
          <a:prstGeom prst="rect">
            <a:avLst/>
          </a:prstGeom>
          <a:solidFill>
            <a:schemeClr val="bg1"/>
          </a:solidFill>
          <a:ln w="50800" algn="ctr">
            <a:solidFill>
              <a:srgbClr val="286DA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07" name="Rectangle 17">
            <a:extLst>
              <a:ext uri="{FF2B5EF4-FFF2-40B4-BE49-F238E27FC236}">
                <a16:creationId xmlns:a16="http://schemas.microsoft.com/office/drawing/2014/main" id="{2C35C709-CD18-4749-9C31-B62528F8B3FE}"/>
              </a:ext>
            </a:extLst>
          </p:cNvPr>
          <p:cNvSpPr>
            <a:spLocks noChangeArrowheads="1"/>
          </p:cNvSpPr>
          <p:nvPr/>
        </p:nvSpPr>
        <p:spPr bwMode="auto">
          <a:xfrm>
            <a:off x="342900" y="1482726"/>
            <a:ext cx="4049713" cy="4602162"/>
          </a:xfrm>
          <a:prstGeom prst="rect">
            <a:avLst/>
          </a:prstGeom>
          <a:noFill/>
          <a:ln w="50800" algn="ctr">
            <a:solidFill>
              <a:srgbClr val="286DA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7664" name="Picture 3" descr="rain">
            <a:extLst>
              <a:ext uri="{FF2B5EF4-FFF2-40B4-BE49-F238E27FC236}">
                <a16:creationId xmlns:a16="http://schemas.microsoft.com/office/drawing/2014/main" id="{3928D934-D032-45C7-B04E-48D570B97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649713"/>
            <a:ext cx="20875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4">
            <a:extLst>
              <a:ext uri="{FF2B5EF4-FFF2-40B4-BE49-F238E27FC236}">
                <a16:creationId xmlns:a16="http://schemas.microsoft.com/office/drawing/2014/main" id="{141A03E6-CC82-4310-9C5C-0159D2FDBF32}"/>
              </a:ext>
            </a:extLst>
          </p:cNvPr>
          <p:cNvSpPr txBox="1">
            <a:spLocks noChangeArrowheads="1"/>
          </p:cNvSpPr>
          <p:nvPr/>
        </p:nvSpPr>
        <p:spPr bwMode="auto">
          <a:xfrm>
            <a:off x="2696986" y="3015015"/>
            <a:ext cx="1570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t>wet or icy weather</a:t>
            </a:r>
          </a:p>
        </p:txBody>
      </p:sp>
      <p:pic>
        <p:nvPicPr>
          <p:cNvPr id="27662" name="Picture 6" descr="tyre">
            <a:extLst>
              <a:ext uri="{FF2B5EF4-FFF2-40B4-BE49-F238E27FC236}">
                <a16:creationId xmlns:a16="http://schemas.microsoft.com/office/drawing/2014/main" id="{31946E0F-875A-4D0B-AC37-074DFAD0A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1" y="2908828"/>
            <a:ext cx="27447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7">
            <a:extLst>
              <a:ext uri="{FF2B5EF4-FFF2-40B4-BE49-F238E27FC236}">
                <a16:creationId xmlns:a16="http://schemas.microsoft.com/office/drawing/2014/main" id="{B71E1A0B-B2F4-4C09-9BF6-D7003518DAD5}"/>
              </a:ext>
            </a:extLst>
          </p:cNvPr>
          <p:cNvSpPr txBox="1">
            <a:spLocks noChangeArrowheads="1"/>
          </p:cNvSpPr>
          <p:nvPr/>
        </p:nvSpPr>
        <p:spPr bwMode="auto">
          <a:xfrm>
            <a:off x="5620633" y="4736041"/>
            <a:ext cx="252712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t>condition of tires or brakes</a:t>
            </a:r>
          </a:p>
        </p:txBody>
      </p:sp>
      <p:sp>
        <p:nvSpPr>
          <p:cNvPr id="27656" name="Rectangle 8">
            <a:extLst>
              <a:ext uri="{FF2B5EF4-FFF2-40B4-BE49-F238E27FC236}">
                <a16:creationId xmlns:a16="http://schemas.microsoft.com/office/drawing/2014/main" id="{18DFB75D-1843-4E74-B331-D0E7F3EF21AF}"/>
              </a:ext>
            </a:extLst>
          </p:cNvPr>
          <p:cNvSpPr>
            <a:spLocks noGrp="1" noChangeArrowheads="1"/>
          </p:cNvSpPr>
          <p:nvPr>
            <p:ph type="title"/>
          </p:nvPr>
        </p:nvSpPr>
        <p:spPr/>
        <p:txBody>
          <a:bodyPr/>
          <a:lstStyle/>
          <a:p>
            <a:r>
              <a:rPr lang="en-GB" altLang="en-US"/>
              <a:t>What affects braking distance?</a:t>
            </a:r>
          </a:p>
        </p:txBody>
      </p:sp>
      <p:sp>
        <p:nvSpPr>
          <p:cNvPr id="27657" name="Text Box 10">
            <a:extLst>
              <a:ext uri="{FF2B5EF4-FFF2-40B4-BE49-F238E27FC236}">
                <a16:creationId xmlns:a16="http://schemas.microsoft.com/office/drawing/2014/main" id="{C658892E-FABA-4BB3-A791-6DF04D2C4436}"/>
              </a:ext>
            </a:extLst>
          </p:cNvPr>
          <p:cNvSpPr txBox="1">
            <a:spLocks noChangeArrowheads="1"/>
          </p:cNvSpPr>
          <p:nvPr/>
        </p:nvSpPr>
        <p:spPr bwMode="auto">
          <a:xfrm>
            <a:off x="354013" y="773113"/>
            <a:ext cx="7615237" cy="461962"/>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What factors other than speed affect braking distance?</a:t>
            </a:r>
          </a:p>
        </p:txBody>
      </p:sp>
      <p:pic>
        <p:nvPicPr>
          <p:cNvPr id="27660" name="Picture 12" descr="road">
            <a:extLst>
              <a:ext uri="{FF2B5EF4-FFF2-40B4-BE49-F238E27FC236}">
                <a16:creationId xmlns:a16="http://schemas.microsoft.com/office/drawing/2014/main" id="{4101DCC4-B442-4BC9-BC9B-DA47DE211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44" y="4598988"/>
            <a:ext cx="3883025" cy="919162"/>
          </a:xfrm>
          <a:prstGeom prst="rect">
            <a:avLst/>
          </a:prstGeom>
          <a:noFill/>
          <a:ln>
            <a:noFill/>
          </a:ln>
          <a:extLst/>
        </p:spPr>
      </p:pic>
      <p:sp>
        <p:nvSpPr>
          <p:cNvPr id="27661" name="Text Box 13">
            <a:extLst>
              <a:ext uri="{FF2B5EF4-FFF2-40B4-BE49-F238E27FC236}">
                <a16:creationId xmlns:a16="http://schemas.microsoft.com/office/drawing/2014/main" id="{24FE6F89-9B4A-4C6F-A965-2D5D2CCEA5DA}"/>
              </a:ext>
            </a:extLst>
          </p:cNvPr>
          <p:cNvSpPr txBox="1">
            <a:spLocks noChangeArrowheads="1"/>
          </p:cNvSpPr>
          <p:nvPr/>
        </p:nvSpPr>
        <p:spPr bwMode="auto">
          <a:xfrm>
            <a:off x="433387" y="5480050"/>
            <a:ext cx="3868738" cy="461963"/>
          </a:xfrm>
          <a:prstGeom prst="rect">
            <a:avLst/>
          </a:prstGeom>
          <a:no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condition of road</a:t>
            </a:r>
          </a:p>
        </p:txBody>
      </p:sp>
      <p:sp>
        <p:nvSpPr>
          <p:cNvPr id="21" name="TextBox 20">
            <a:extLst>
              <a:ext uri="{FF2B5EF4-FFF2-40B4-BE49-F238E27FC236}">
                <a16:creationId xmlns:a16="http://schemas.microsoft.com/office/drawing/2014/main" id="{3C61838E-3EB1-4703-900E-EA8D5F700229}"/>
              </a:ext>
            </a:extLst>
          </p:cNvPr>
          <p:cNvSpPr txBox="1"/>
          <p:nvPr/>
        </p:nvSpPr>
        <p:spPr>
          <a:xfrm>
            <a:off x="855662" y="1608490"/>
            <a:ext cx="3024188" cy="831850"/>
          </a:xfrm>
          <a:prstGeom prst="rect">
            <a:avLst/>
          </a:prstGeom>
          <a:noFill/>
        </p:spPr>
        <p:txBody>
          <a:bodyPr>
            <a:spAutoFit/>
          </a:bodyPr>
          <a:lstStyle/>
          <a:p>
            <a:pPr algn="ctr">
              <a:defRPr/>
            </a:pPr>
            <a:r>
              <a:rPr lang="en-GB" b="1" dirty="0">
                <a:solidFill>
                  <a:srgbClr val="286DA6"/>
                </a:solidFill>
                <a:latin typeface="Arial" charset="0"/>
              </a:rPr>
              <a:t>adverse road conditions</a:t>
            </a:r>
          </a:p>
        </p:txBody>
      </p:sp>
      <p:sp>
        <p:nvSpPr>
          <p:cNvPr id="23" name="TextBox 22">
            <a:extLst>
              <a:ext uri="{FF2B5EF4-FFF2-40B4-BE49-F238E27FC236}">
                <a16:creationId xmlns:a16="http://schemas.microsoft.com/office/drawing/2014/main" id="{2205B724-268F-4CC8-B725-86F45E78F799}"/>
              </a:ext>
            </a:extLst>
          </p:cNvPr>
          <p:cNvSpPr txBox="1"/>
          <p:nvPr/>
        </p:nvSpPr>
        <p:spPr>
          <a:xfrm>
            <a:off x="5372101" y="1610077"/>
            <a:ext cx="3024187" cy="830263"/>
          </a:xfrm>
          <a:prstGeom prst="rect">
            <a:avLst/>
          </a:prstGeom>
          <a:noFill/>
        </p:spPr>
        <p:txBody>
          <a:bodyPr>
            <a:spAutoFit/>
          </a:bodyPr>
          <a:lstStyle/>
          <a:p>
            <a:pPr algn="ctr">
              <a:defRPr/>
            </a:pPr>
            <a:r>
              <a:rPr lang="en-GB" b="1" dirty="0">
                <a:solidFill>
                  <a:srgbClr val="286DA6"/>
                </a:solidFill>
                <a:latin typeface="Arial" charset="0"/>
              </a:rPr>
              <a:t>poor condition of the vehicle</a:t>
            </a:r>
          </a:p>
        </p:txBody>
      </p:sp>
      <p:pic>
        <p:nvPicPr>
          <p:cNvPr id="15" name="Picture 19">
            <a:hlinkClick r:id="" action="ppaction://hlinkshowjump?jump=nextslide"/>
            <a:extLst>
              <a:ext uri="{FF2B5EF4-FFF2-40B4-BE49-F238E27FC236}">
                <a16:creationId xmlns:a16="http://schemas.microsoft.com/office/drawing/2014/main" id="{2678858F-5AA3-465D-8E6A-D4CF1535683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7665" grpId="0"/>
      <p:bldP spid="27663" grpId="0"/>
      <p:bldP spid="27661"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C7ED41C-61C9-4C58-8ACF-7F8DD563D03C}"/>
              </a:ext>
            </a:extLst>
          </p:cNvPr>
          <p:cNvSpPr>
            <a:spLocks noGrp="1"/>
          </p:cNvSpPr>
          <p:nvPr>
            <p:ph type="title"/>
          </p:nvPr>
        </p:nvSpPr>
        <p:spPr/>
        <p:txBody>
          <a:bodyPr/>
          <a:lstStyle/>
          <a:p>
            <a:r>
              <a:rPr lang="en-GB" altLang="en-US"/>
              <a:t>Braking distance and friction</a:t>
            </a:r>
          </a:p>
        </p:txBody>
      </p:sp>
      <p:sp>
        <p:nvSpPr>
          <p:cNvPr id="28675" name="Text Box 110">
            <a:extLst>
              <a:ext uri="{FF2B5EF4-FFF2-40B4-BE49-F238E27FC236}">
                <a16:creationId xmlns:a16="http://schemas.microsoft.com/office/drawing/2014/main" id="{E7EE028B-BD97-4249-AE22-9AC97E6587A3}"/>
              </a:ext>
            </a:extLst>
          </p:cNvPr>
          <p:cNvSpPr txBox="1">
            <a:spLocks noChangeArrowheads="1"/>
          </p:cNvSpPr>
          <p:nvPr/>
        </p:nvSpPr>
        <p:spPr bwMode="auto">
          <a:xfrm>
            <a:off x="354013" y="773113"/>
            <a:ext cx="8548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When braking, the wheels of the car are in contact with the brakes and the road. </a:t>
            </a:r>
          </a:p>
        </p:txBody>
      </p:sp>
      <p:pic>
        <p:nvPicPr>
          <p:cNvPr id="22532" name="Picture 6" descr="car_wheels_with_arrows.png">
            <a:extLst>
              <a:ext uri="{FF2B5EF4-FFF2-40B4-BE49-F238E27FC236}">
                <a16:creationId xmlns:a16="http://schemas.microsoft.com/office/drawing/2014/main" id="{B3D9FA8B-BBB2-4ADA-9B89-3BA030E68FD9}"/>
              </a:ext>
            </a:extLst>
          </p:cNvPr>
          <p:cNvPicPr>
            <a:picLocks noChangeAspect="1"/>
          </p:cNvPicPr>
          <p:nvPr/>
        </p:nvPicPr>
        <p:blipFill>
          <a:blip r:embed="rId3">
            <a:extLst>
              <a:ext uri="{28A0092B-C50C-407E-A947-70E740481C1C}">
                <a14:useLocalDpi xmlns:a14="http://schemas.microsoft.com/office/drawing/2010/main" val="0"/>
              </a:ext>
            </a:extLst>
          </a:blip>
          <a:srcRect l="31500"/>
          <a:stretch>
            <a:fillRect/>
          </a:stretch>
        </p:blipFill>
        <p:spPr bwMode="auto">
          <a:xfrm>
            <a:off x="342901" y="1922306"/>
            <a:ext cx="4454878" cy="244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id="{6BDABB5B-BD3F-4334-9ED2-01D669FE2F91}"/>
              </a:ext>
            </a:extLst>
          </p:cNvPr>
          <p:cNvSpPr txBox="1">
            <a:spLocks noChangeArrowheads="1"/>
          </p:cNvSpPr>
          <p:nvPr/>
        </p:nvSpPr>
        <p:spPr bwMode="auto">
          <a:xfrm>
            <a:off x="5079824" y="2086280"/>
            <a:ext cx="391847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the brakes are worn, this will </a:t>
            </a:r>
            <a:r>
              <a:rPr lang="en-GB" altLang="en-US" b="1" dirty="0">
                <a:solidFill>
                  <a:srgbClr val="286DA6"/>
                </a:solidFill>
              </a:rPr>
              <a:t>reduce</a:t>
            </a:r>
            <a:r>
              <a:rPr lang="en-GB" altLang="en-US" dirty="0"/>
              <a:t> the amount of friction between the brake pad and the brake disc. The car will take </a:t>
            </a:r>
            <a:r>
              <a:rPr lang="en-GB" altLang="en-US" b="1" dirty="0">
                <a:solidFill>
                  <a:srgbClr val="286DA6"/>
                </a:solidFill>
              </a:rPr>
              <a:t>longer</a:t>
            </a:r>
            <a:r>
              <a:rPr lang="en-GB" altLang="en-US" dirty="0"/>
              <a:t> </a:t>
            </a:r>
            <a:br>
              <a:rPr lang="en-GB" altLang="en-US" dirty="0"/>
            </a:br>
            <a:r>
              <a:rPr lang="en-GB" altLang="en-US" dirty="0"/>
              <a:t>to </a:t>
            </a:r>
            <a:r>
              <a:rPr lang="en-GB" altLang="en-US" dirty="0">
                <a:solidFill>
                  <a:srgbClr val="010066"/>
                </a:solidFill>
              </a:rPr>
              <a:t>stop.</a:t>
            </a:r>
          </a:p>
        </p:txBody>
      </p:sp>
      <p:sp>
        <p:nvSpPr>
          <p:cNvPr id="22534" name="Rectangle 9">
            <a:extLst>
              <a:ext uri="{FF2B5EF4-FFF2-40B4-BE49-F238E27FC236}">
                <a16:creationId xmlns:a16="http://schemas.microsoft.com/office/drawing/2014/main" id="{3EA59F98-7885-4DB1-8448-A397F3C57E9A}"/>
              </a:ext>
            </a:extLst>
          </p:cNvPr>
          <p:cNvSpPr>
            <a:spLocks noChangeArrowheads="1"/>
          </p:cNvSpPr>
          <p:nvPr/>
        </p:nvSpPr>
        <p:spPr bwMode="auto">
          <a:xfrm>
            <a:off x="354013" y="4877508"/>
            <a:ext cx="8548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the road is slippery, this will reduce the friction between the tire and the road. The car will take longer to stop and be more likely to </a:t>
            </a:r>
            <a:r>
              <a:rPr lang="en-GB" altLang="en-US" b="1" dirty="0">
                <a:solidFill>
                  <a:srgbClr val="286DA6"/>
                </a:solidFill>
              </a:rPr>
              <a:t>skid</a:t>
            </a:r>
            <a:r>
              <a:rPr lang="en-GB" altLang="en-US" dirty="0"/>
              <a:t>.</a:t>
            </a:r>
          </a:p>
        </p:txBody>
      </p:sp>
      <p:sp>
        <p:nvSpPr>
          <p:cNvPr id="22535" name="TextBox 10">
            <a:extLst>
              <a:ext uri="{FF2B5EF4-FFF2-40B4-BE49-F238E27FC236}">
                <a16:creationId xmlns:a16="http://schemas.microsoft.com/office/drawing/2014/main" id="{ABFB3A03-FF79-456B-85B2-FB5557FE33C3}"/>
              </a:ext>
            </a:extLst>
          </p:cNvPr>
          <p:cNvSpPr txBox="1">
            <a:spLocks noChangeArrowheads="1"/>
          </p:cNvSpPr>
          <p:nvPr/>
        </p:nvSpPr>
        <p:spPr bwMode="auto">
          <a:xfrm>
            <a:off x="2586037" y="3228270"/>
            <a:ext cx="2273300" cy="369888"/>
          </a:xfrm>
          <a:prstGeom prst="rect">
            <a:avLst/>
          </a:prstGeom>
          <a:solidFill>
            <a:schemeClr val="bg1"/>
          </a:solidFill>
          <a:ln w="28575">
            <a:solidFill>
              <a:srgbClr val="010066"/>
            </a:solidFill>
            <a:miter lim="800000"/>
            <a:headEnd/>
            <a:tailEnd/>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friction from brakes</a:t>
            </a:r>
          </a:p>
        </p:txBody>
      </p:sp>
      <p:sp>
        <p:nvSpPr>
          <p:cNvPr id="22536" name="TextBox 11">
            <a:extLst>
              <a:ext uri="{FF2B5EF4-FFF2-40B4-BE49-F238E27FC236}">
                <a16:creationId xmlns:a16="http://schemas.microsoft.com/office/drawing/2014/main" id="{916B3213-DE72-4E31-9326-4A10BD3C19D9}"/>
              </a:ext>
            </a:extLst>
          </p:cNvPr>
          <p:cNvSpPr txBox="1">
            <a:spLocks noChangeArrowheads="1"/>
          </p:cNvSpPr>
          <p:nvPr/>
        </p:nvSpPr>
        <p:spPr bwMode="auto">
          <a:xfrm>
            <a:off x="2174522" y="4081287"/>
            <a:ext cx="2271713" cy="369888"/>
          </a:xfrm>
          <a:prstGeom prst="rect">
            <a:avLst/>
          </a:prstGeom>
          <a:solidFill>
            <a:schemeClr val="bg1"/>
          </a:solidFill>
          <a:ln w="28575">
            <a:solidFill>
              <a:srgbClr val="010066"/>
            </a:solidFill>
            <a:miter lim="800000"/>
            <a:headEnd/>
            <a:tailEnd/>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friction from road</a:t>
            </a:r>
          </a:p>
        </p:txBody>
      </p:sp>
      <p:pic>
        <p:nvPicPr>
          <p:cNvPr id="11" name="Picture 19">
            <a:hlinkClick r:id="" action="ppaction://hlinkshowjump?jump=nextslide"/>
            <a:extLst>
              <a:ext uri="{FF2B5EF4-FFF2-40B4-BE49-F238E27FC236}">
                <a16:creationId xmlns:a16="http://schemas.microsoft.com/office/drawing/2014/main" id="{C2F042E9-5C3B-4AE3-ABFC-9211DFA133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8B17BC29-96F2-4F0F-8CC7-D1A1AFC5A6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534" grpId="0"/>
      <p:bldP spid="22535" grpId="0" animBg="1"/>
      <p:bldP spid="225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140F00B-40C8-4987-80D4-5689B6C3D4C3}"/>
              </a:ext>
            </a:extLst>
          </p:cNvPr>
          <p:cNvSpPr>
            <a:spLocks noGrp="1"/>
          </p:cNvSpPr>
          <p:nvPr>
            <p:ph type="title"/>
          </p:nvPr>
        </p:nvSpPr>
        <p:spPr/>
        <p:txBody>
          <a:bodyPr/>
          <a:lstStyle/>
          <a:p>
            <a:r>
              <a:rPr lang="en-GB" altLang="en-US"/>
              <a:t>Braking quickly</a:t>
            </a:r>
          </a:p>
        </p:txBody>
      </p:sp>
      <p:sp>
        <p:nvSpPr>
          <p:cNvPr id="29699" name="Text Box 10">
            <a:extLst>
              <a:ext uri="{FF2B5EF4-FFF2-40B4-BE49-F238E27FC236}">
                <a16:creationId xmlns:a16="http://schemas.microsoft.com/office/drawing/2014/main" id="{71CEEC02-CEE1-45BA-B5F8-DA72AC2999ED}"/>
              </a:ext>
            </a:extLst>
          </p:cNvPr>
          <p:cNvSpPr txBox="1">
            <a:spLocks noChangeArrowheads="1"/>
          </p:cNvSpPr>
          <p:nvPr/>
        </p:nvSpPr>
        <p:spPr bwMode="auto">
          <a:xfrm>
            <a:off x="354013" y="773113"/>
            <a:ext cx="8548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an emergency, drivers need to be able to minimize their braking distance in order to stop quickly. </a:t>
            </a:r>
          </a:p>
        </p:txBody>
      </p:sp>
      <p:sp>
        <p:nvSpPr>
          <p:cNvPr id="9" name="Text Box 210">
            <a:extLst>
              <a:ext uri="{FF2B5EF4-FFF2-40B4-BE49-F238E27FC236}">
                <a16:creationId xmlns:a16="http://schemas.microsoft.com/office/drawing/2014/main" id="{C5B0314D-AFF9-446F-86AF-313F6D870A65}"/>
              </a:ext>
            </a:extLst>
          </p:cNvPr>
          <p:cNvSpPr txBox="1">
            <a:spLocks noChangeArrowheads="1"/>
          </p:cNvSpPr>
          <p:nvPr/>
        </p:nvSpPr>
        <p:spPr bwMode="auto">
          <a:xfrm>
            <a:off x="354013" y="4583113"/>
            <a:ext cx="85486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Drivers are advised to reduce their speed in wet or icy weather. Different </a:t>
            </a:r>
            <a:r>
              <a:rPr lang="en-GB" altLang="en-US" b="1" dirty="0">
                <a:solidFill>
                  <a:srgbClr val="286DA6"/>
                </a:solidFill>
              </a:rPr>
              <a:t>speed limits</a:t>
            </a:r>
            <a:r>
              <a:rPr lang="en-GB" altLang="en-US" dirty="0"/>
              <a:t> are used on different roads and in different situations. Compare the speed limit on a highway to a street outside a school. </a:t>
            </a:r>
            <a:endParaRPr lang="en-GB" altLang="en-US" dirty="0">
              <a:solidFill>
                <a:srgbClr val="010066"/>
              </a:solidFill>
            </a:endParaRPr>
          </a:p>
        </p:txBody>
      </p:sp>
      <p:sp>
        <p:nvSpPr>
          <p:cNvPr id="11" name="Text Box 110">
            <a:extLst>
              <a:ext uri="{FF2B5EF4-FFF2-40B4-BE49-F238E27FC236}">
                <a16:creationId xmlns:a16="http://schemas.microsoft.com/office/drawing/2014/main" id="{1DE41071-9CDA-4203-B425-038A066C5438}"/>
              </a:ext>
            </a:extLst>
          </p:cNvPr>
          <p:cNvSpPr txBox="1">
            <a:spLocks noChangeArrowheads="1"/>
          </p:cNvSpPr>
          <p:nvPr/>
        </p:nvSpPr>
        <p:spPr bwMode="auto">
          <a:xfrm>
            <a:off x="354013" y="1919288"/>
            <a:ext cx="4500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Because of the </a:t>
            </a:r>
            <a:r>
              <a:rPr lang="en-GB" altLang="en-US" b="1" dirty="0">
                <a:solidFill>
                  <a:srgbClr val="286DA6"/>
                </a:solidFill>
              </a:rPr>
              <a:t>squared relationship</a:t>
            </a:r>
            <a:r>
              <a:rPr lang="en-GB" altLang="en-US" dirty="0"/>
              <a:t> between velocity and braking distance, a small decrease in velocity produces a bigger decrease in braking distance. </a:t>
            </a:r>
          </a:p>
        </p:txBody>
      </p:sp>
      <p:pic>
        <p:nvPicPr>
          <p:cNvPr id="15" name="Picture 2" descr="school_sign">
            <a:extLst>
              <a:ext uri="{FF2B5EF4-FFF2-40B4-BE49-F238E27FC236}">
                <a16:creationId xmlns:a16="http://schemas.microsoft.com/office/drawing/2014/main" id="{1D14E28F-EE0A-495D-AB0D-AC3E86533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873250"/>
            <a:ext cx="374808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730D1C70-68E3-41D3-9BB4-51CA296E3F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0D21F2FC-6AA6-45B8-9F48-287B855ADFF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5BD4569-3DD7-4A9A-9B75-CC437678CBE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47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7FD682-7E29-45FD-B64C-12713F284603}"/>
              </a:ext>
            </a:extLst>
          </p:cNvPr>
          <p:cNvSpPr>
            <a:spLocks noChangeArrowheads="1"/>
          </p:cNvSpPr>
          <p:nvPr/>
        </p:nvSpPr>
        <p:spPr bwMode="auto">
          <a:xfrm>
            <a:off x="358775" y="5468938"/>
            <a:ext cx="7929563" cy="496887"/>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4" name="Picture 130" descr="Car.png">
            <a:extLst>
              <a:ext uri="{FF2B5EF4-FFF2-40B4-BE49-F238E27FC236}">
                <a16:creationId xmlns:a16="http://schemas.microsoft.com/office/drawing/2014/main" id="{48CCFA57-4E4D-4465-AE89-7C69BE7F1F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1639888"/>
            <a:ext cx="51308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a:extLst>
              <a:ext uri="{FF2B5EF4-FFF2-40B4-BE49-F238E27FC236}">
                <a16:creationId xmlns:a16="http://schemas.microsoft.com/office/drawing/2014/main" id="{64178E15-A289-4170-AB61-4F3113DAFBAB}"/>
              </a:ext>
            </a:extLst>
          </p:cNvPr>
          <p:cNvSpPr>
            <a:spLocks noGrp="1"/>
          </p:cNvSpPr>
          <p:nvPr>
            <p:ph type="title"/>
          </p:nvPr>
        </p:nvSpPr>
        <p:spPr/>
        <p:txBody>
          <a:bodyPr/>
          <a:lstStyle/>
          <a:p>
            <a:r>
              <a:rPr lang="en-GB" altLang="en-US" dirty="0"/>
              <a:t>Estimating braking distance</a:t>
            </a:r>
          </a:p>
        </p:txBody>
      </p:sp>
      <p:sp>
        <p:nvSpPr>
          <p:cNvPr id="19459" name="Text Box 112">
            <a:extLst>
              <a:ext uri="{FF2B5EF4-FFF2-40B4-BE49-F238E27FC236}">
                <a16:creationId xmlns:a16="http://schemas.microsoft.com/office/drawing/2014/main" id="{AB160EEA-6BE1-4814-A531-A8B6BB7A4A21}"/>
              </a:ext>
            </a:extLst>
          </p:cNvPr>
          <p:cNvSpPr txBox="1">
            <a:spLocks noChangeArrowheads="1"/>
          </p:cNvSpPr>
          <p:nvPr/>
        </p:nvSpPr>
        <p:spPr bwMode="auto">
          <a:xfrm>
            <a:off x="3405188" y="4143375"/>
            <a:ext cx="195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t>… 50</a:t>
            </a:r>
            <a:r>
              <a:rPr lang="en-GB" altLang="en-US" sz="1000"/>
              <a:t> </a:t>
            </a:r>
            <a:r>
              <a:rPr lang="en-GB" altLang="en-US"/>
              <a:t>mph.</a:t>
            </a:r>
          </a:p>
        </p:txBody>
      </p:sp>
      <p:sp>
        <p:nvSpPr>
          <p:cNvPr id="19460" name="TextBox 3">
            <a:extLst>
              <a:ext uri="{FF2B5EF4-FFF2-40B4-BE49-F238E27FC236}">
                <a16:creationId xmlns:a16="http://schemas.microsoft.com/office/drawing/2014/main" id="{82CA18EE-B1F8-4E4D-B167-48254AEE4436}"/>
              </a:ext>
            </a:extLst>
          </p:cNvPr>
          <p:cNvSpPr txBox="1">
            <a:spLocks noChangeArrowheads="1"/>
          </p:cNvSpPr>
          <p:nvPr/>
        </p:nvSpPr>
        <p:spPr bwMode="auto">
          <a:xfrm>
            <a:off x="881063" y="4140200"/>
            <a:ext cx="195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 25</a:t>
            </a:r>
            <a:r>
              <a:rPr lang="en-GB" altLang="en-US" sz="1000"/>
              <a:t> </a:t>
            </a:r>
            <a:r>
              <a:rPr lang="en-GB" altLang="en-US"/>
              <a:t>mph.</a:t>
            </a:r>
          </a:p>
        </p:txBody>
      </p:sp>
      <p:sp>
        <p:nvSpPr>
          <p:cNvPr id="30727" name="Rectangle 40">
            <a:extLst>
              <a:ext uri="{FF2B5EF4-FFF2-40B4-BE49-F238E27FC236}">
                <a16:creationId xmlns:a16="http://schemas.microsoft.com/office/drawing/2014/main" id="{B8AED46D-D2BA-429D-AD8E-73CCFBE0E893}"/>
              </a:ext>
            </a:extLst>
          </p:cNvPr>
          <p:cNvSpPr>
            <a:spLocks noChangeArrowheads="1"/>
          </p:cNvSpPr>
          <p:nvPr/>
        </p:nvSpPr>
        <p:spPr bwMode="auto">
          <a:xfrm>
            <a:off x="354013" y="773113"/>
            <a:ext cx="854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Estimate the braking distance for a car traveling at… </a:t>
            </a:r>
          </a:p>
        </p:txBody>
      </p:sp>
      <p:sp>
        <p:nvSpPr>
          <p:cNvPr id="6" name="Text Box 2">
            <a:extLst>
              <a:ext uri="{FF2B5EF4-FFF2-40B4-BE49-F238E27FC236}">
                <a16:creationId xmlns:a16="http://schemas.microsoft.com/office/drawing/2014/main" id="{C58E6BD0-E7E7-485C-92E7-5F74E4269147}"/>
              </a:ext>
            </a:extLst>
          </p:cNvPr>
          <p:cNvSpPr txBox="1">
            <a:spLocks noChangeArrowheads="1"/>
          </p:cNvSpPr>
          <p:nvPr/>
        </p:nvSpPr>
        <p:spPr bwMode="auto">
          <a:xfrm>
            <a:off x="6069013" y="4149725"/>
            <a:ext cx="195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t>…100</a:t>
            </a:r>
            <a:r>
              <a:rPr lang="en-GB" altLang="en-US" sz="1000"/>
              <a:t> </a:t>
            </a:r>
            <a:r>
              <a:rPr lang="en-GB" altLang="en-US"/>
              <a:t>mph.</a:t>
            </a:r>
          </a:p>
        </p:txBody>
      </p:sp>
      <p:sp>
        <p:nvSpPr>
          <p:cNvPr id="17" name="Rectangle 4">
            <a:extLst>
              <a:ext uri="{FF2B5EF4-FFF2-40B4-BE49-F238E27FC236}">
                <a16:creationId xmlns:a16="http://schemas.microsoft.com/office/drawing/2014/main" id="{97802235-F0D5-48C3-AF0F-E1160245B178}"/>
              </a:ext>
            </a:extLst>
          </p:cNvPr>
          <p:cNvSpPr>
            <a:spLocks noChangeArrowheads="1"/>
          </p:cNvSpPr>
          <p:nvPr/>
        </p:nvSpPr>
        <p:spPr bwMode="auto">
          <a:xfrm>
            <a:off x="354013" y="5486400"/>
            <a:ext cx="8040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How would these estimates change if the road was wet?</a:t>
            </a:r>
          </a:p>
        </p:txBody>
      </p:sp>
      <p:sp>
        <p:nvSpPr>
          <p:cNvPr id="18" name="Text Box 15">
            <a:extLst>
              <a:ext uri="{FF2B5EF4-FFF2-40B4-BE49-F238E27FC236}">
                <a16:creationId xmlns:a16="http://schemas.microsoft.com/office/drawing/2014/main" id="{C145D6E8-50EA-457E-84EF-3A213ED9EB25}"/>
              </a:ext>
            </a:extLst>
          </p:cNvPr>
          <p:cNvSpPr txBox="1">
            <a:spLocks noChangeArrowheads="1"/>
          </p:cNvSpPr>
          <p:nvPr/>
        </p:nvSpPr>
        <p:spPr bwMode="auto">
          <a:xfrm>
            <a:off x="746125" y="4727575"/>
            <a:ext cx="222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buClr>
                <a:srgbClr val="286DA6"/>
              </a:buClr>
            </a:pPr>
            <a:r>
              <a:rPr lang="en-GB" altLang="en-US" b="1">
                <a:solidFill>
                  <a:srgbClr val="286DA6"/>
                </a:solidFill>
              </a:rPr>
              <a:t>around 10</a:t>
            </a:r>
            <a:r>
              <a:rPr lang="en-GB" altLang="en-US" sz="1000" b="1">
                <a:solidFill>
                  <a:srgbClr val="286DA6"/>
                </a:solidFill>
              </a:rPr>
              <a:t> </a:t>
            </a:r>
            <a:r>
              <a:rPr lang="en-GB" altLang="en-US" b="1">
                <a:solidFill>
                  <a:srgbClr val="286DA6"/>
                </a:solidFill>
              </a:rPr>
              <a:t>m</a:t>
            </a:r>
            <a:endParaRPr lang="en-GB" altLang="en-US" b="1" baseline="30000">
              <a:solidFill>
                <a:srgbClr val="286DA6"/>
              </a:solidFill>
            </a:endParaRPr>
          </a:p>
        </p:txBody>
      </p:sp>
      <p:sp>
        <p:nvSpPr>
          <p:cNvPr id="19" name="Text Box 25">
            <a:extLst>
              <a:ext uri="{FF2B5EF4-FFF2-40B4-BE49-F238E27FC236}">
                <a16:creationId xmlns:a16="http://schemas.microsoft.com/office/drawing/2014/main" id="{7D172E91-50FF-46EF-9360-340C7CE749E2}"/>
              </a:ext>
            </a:extLst>
          </p:cNvPr>
          <p:cNvSpPr txBox="1">
            <a:spLocks noChangeArrowheads="1"/>
          </p:cNvSpPr>
          <p:nvPr/>
        </p:nvSpPr>
        <p:spPr bwMode="auto">
          <a:xfrm>
            <a:off x="3311525" y="4729163"/>
            <a:ext cx="213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buClr>
                <a:srgbClr val="286DA6"/>
              </a:buClr>
            </a:pPr>
            <a:r>
              <a:rPr lang="en-GB" altLang="en-US" b="1">
                <a:solidFill>
                  <a:srgbClr val="286DA6"/>
                </a:solidFill>
              </a:rPr>
              <a:t>around 40</a:t>
            </a:r>
            <a:r>
              <a:rPr lang="en-GB" altLang="en-US" sz="1000" b="1">
                <a:solidFill>
                  <a:srgbClr val="286DA6"/>
                </a:solidFill>
              </a:rPr>
              <a:t> </a:t>
            </a:r>
            <a:r>
              <a:rPr lang="en-GB" altLang="en-US" b="1">
                <a:solidFill>
                  <a:srgbClr val="286DA6"/>
                </a:solidFill>
              </a:rPr>
              <a:t>m</a:t>
            </a:r>
            <a:endParaRPr lang="en-GB" altLang="en-US" b="1" baseline="30000">
              <a:solidFill>
                <a:srgbClr val="286DA6"/>
              </a:solidFill>
            </a:endParaRPr>
          </a:p>
        </p:txBody>
      </p:sp>
      <p:sp>
        <p:nvSpPr>
          <p:cNvPr id="20" name="Text Box 5">
            <a:extLst>
              <a:ext uri="{FF2B5EF4-FFF2-40B4-BE49-F238E27FC236}">
                <a16:creationId xmlns:a16="http://schemas.microsoft.com/office/drawing/2014/main" id="{D031EEBF-1D77-4BFB-AD05-9A6EC16D4E12}"/>
              </a:ext>
            </a:extLst>
          </p:cNvPr>
          <p:cNvSpPr txBox="1">
            <a:spLocks noChangeArrowheads="1"/>
          </p:cNvSpPr>
          <p:nvPr/>
        </p:nvSpPr>
        <p:spPr bwMode="auto">
          <a:xfrm>
            <a:off x="5803900" y="4730750"/>
            <a:ext cx="248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buClr>
                <a:srgbClr val="286DA6"/>
              </a:buClr>
            </a:pPr>
            <a:r>
              <a:rPr lang="en-GB" altLang="en-US" b="1">
                <a:solidFill>
                  <a:srgbClr val="286DA6"/>
                </a:solidFill>
              </a:rPr>
              <a:t>around 160</a:t>
            </a:r>
            <a:r>
              <a:rPr lang="en-GB" altLang="en-US" sz="1000" b="1">
                <a:solidFill>
                  <a:srgbClr val="286DA6"/>
                </a:solidFill>
              </a:rPr>
              <a:t> </a:t>
            </a:r>
            <a:r>
              <a:rPr lang="en-GB" altLang="en-US" b="1">
                <a:solidFill>
                  <a:srgbClr val="286DA6"/>
                </a:solidFill>
              </a:rPr>
              <a:t>m</a:t>
            </a:r>
            <a:endParaRPr lang="en-GB" altLang="en-US" b="1" baseline="30000">
              <a:solidFill>
                <a:srgbClr val="286DA6"/>
              </a:solidFill>
            </a:endParaRPr>
          </a:p>
        </p:txBody>
      </p:sp>
      <p:pic>
        <p:nvPicPr>
          <p:cNvPr id="16" name="Picture 9" descr="notes_icon">
            <a:extLst>
              <a:ext uri="{FF2B5EF4-FFF2-40B4-BE49-F238E27FC236}">
                <a16:creationId xmlns:a16="http://schemas.microsoft.com/office/drawing/2014/main" id="{9BECACD9-B912-4AF8-B39E-66323254A225}"/>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20">
            <a:extLst>
              <a:ext uri="{FF2B5EF4-FFF2-40B4-BE49-F238E27FC236}">
                <a16:creationId xmlns:a16="http://schemas.microsoft.com/office/drawing/2014/main" id="{9495E5D2-8D97-43EE-BC01-2B738339DA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347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459" grpId="0"/>
      <p:bldP spid="19460" grpId="0"/>
      <p:bldP spid="6" grpId="0"/>
      <p:bldP spid="17" grpId="0"/>
      <p:bldP spid="18" grpId="0" build="p"/>
      <p:bldP spid="19" grpId="0" build="p"/>
      <p:bldP spid="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828B492-88A2-47E3-9E5A-C31BB17D9875}"/>
              </a:ext>
            </a:extLst>
          </p:cNvPr>
          <p:cNvSpPr>
            <a:spLocks noGrp="1" noChangeArrowheads="1"/>
          </p:cNvSpPr>
          <p:nvPr>
            <p:ph type="title"/>
          </p:nvPr>
        </p:nvSpPr>
        <p:spPr/>
        <p:txBody>
          <a:bodyPr/>
          <a:lstStyle/>
          <a:p>
            <a:r>
              <a:rPr lang="en-GB" altLang="en-US"/>
              <a:t>What is braking distance?</a:t>
            </a:r>
          </a:p>
        </p:txBody>
      </p:sp>
      <p:sp>
        <p:nvSpPr>
          <p:cNvPr id="15363" name="Text Box 36">
            <a:extLst>
              <a:ext uri="{FF2B5EF4-FFF2-40B4-BE49-F238E27FC236}">
                <a16:creationId xmlns:a16="http://schemas.microsoft.com/office/drawing/2014/main" id="{E1CE0402-86B1-4DD8-B1E8-63848CA576DB}"/>
              </a:ext>
            </a:extLst>
          </p:cNvPr>
          <p:cNvSpPr txBox="1">
            <a:spLocks noChangeArrowheads="1"/>
          </p:cNvSpPr>
          <p:nvPr/>
        </p:nvSpPr>
        <p:spPr bwMode="auto">
          <a:xfrm>
            <a:off x="347663" y="773113"/>
            <a:ext cx="8369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286DA6"/>
                </a:solidFill>
              </a:rPr>
              <a:t>Stopping distance</a:t>
            </a:r>
            <a:r>
              <a:rPr lang="en-GB" altLang="en-US" dirty="0">
                <a:solidFill>
                  <a:srgbClr val="010066"/>
                </a:solidFill>
              </a:rPr>
              <a:t> is the overall distance that a vehicle takes to stop. It is made up of two parts: </a:t>
            </a:r>
            <a:r>
              <a:rPr lang="en-GB" altLang="en-US" b="1" dirty="0">
                <a:solidFill>
                  <a:srgbClr val="286DA6"/>
                </a:solidFill>
              </a:rPr>
              <a:t>thinking distance</a:t>
            </a:r>
            <a:r>
              <a:rPr lang="en-GB" altLang="en-US" dirty="0">
                <a:solidFill>
                  <a:srgbClr val="010066"/>
                </a:solidFill>
              </a:rPr>
              <a:t> and </a:t>
            </a:r>
            <a:r>
              <a:rPr lang="en-GB" altLang="en-US" b="1" dirty="0">
                <a:solidFill>
                  <a:srgbClr val="286DA6"/>
                </a:solidFill>
              </a:rPr>
              <a:t>braking distance</a:t>
            </a:r>
            <a:r>
              <a:rPr lang="en-GB" altLang="en-US" dirty="0">
                <a:solidFill>
                  <a:srgbClr val="010066"/>
                </a:solidFill>
              </a:rPr>
              <a:t>. </a:t>
            </a:r>
          </a:p>
        </p:txBody>
      </p:sp>
      <p:sp>
        <p:nvSpPr>
          <p:cNvPr id="11" name="Text Box 6">
            <a:extLst>
              <a:ext uri="{FF2B5EF4-FFF2-40B4-BE49-F238E27FC236}">
                <a16:creationId xmlns:a16="http://schemas.microsoft.com/office/drawing/2014/main" id="{F171BCBF-DE82-42D2-8F9E-471D29A9FB82}"/>
              </a:ext>
            </a:extLst>
          </p:cNvPr>
          <p:cNvSpPr txBox="1">
            <a:spLocks noChangeArrowheads="1"/>
          </p:cNvSpPr>
          <p:nvPr/>
        </p:nvSpPr>
        <p:spPr bwMode="auto">
          <a:xfrm>
            <a:off x="360363" y="3311525"/>
            <a:ext cx="8196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Thinking distance is how far the vehicle travels whilst the driver is making the decision to stop. </a:t>
            </a:r>
          </a:p>
        </p:txBody>
      </p:sp>
      <p:sp>
        <p:nvSpPr>
          <p:cNvPr id="15370" name="Rectangle 15">
            <a:extLst>
              <a:ext uri="{FF2B5EF4-FFF2-40B4-BE49-F238E27FC236}">
                <a16:creationId xmlns:a16="http://schemas.microsoft.com/office/drawing/2014/main" id="{C2513575-0B95-45CD-934F-1EF904CC2E84}"/>
              </a:ext>
            </a:extLst>
          </p:cNvPr>
          <p:cNvSpPr>
            <a:spLocks noChangeArrowheads="1"/>
          </p:cNvSpPr>
          <p:nvPr/>
        </p:nvSpPr>
        <p:spPr bwMode="auto">
          <a:xfrm>
            <a:off x="360363" y="2285472"/>
            <a:ext cx="8510587" cy="714883"/>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2521" name="Text Box 9">
            <a:extLst>
              <a:ext uri="{FF2B5EF4-FFF2-40B4-BE49-F238E27FC236}">
                <a16:creationId xmlns:a16="http://schemas.microsoft.com/office/drawing/2014/main" id="{F18B8152-CAD7-43AF-A2CA-7A64C2FD8D2B}"/>
              </a:ext>
            </a:extLst>
          </p:cNvPr>
          <p:cNvSpPr txBox="1">
            <a:spLocks noChangeArrowheads="1"/>
          </p:cNvSpPr>
          <p:nvPr/>
        </p:nvSpPr>
        <p:spPr bwMode="auto">
          <a:xfrm>
            <a:off x="312738" y="2409825"/>
            <a:ext cx="8593137" cy="460375"/>
          </a:xfrm>
          <a:prstGeom prst="rect">
            <a:avLst/>
          </a:prstGeom>
          <a:noFill/>
          <a:ln w="9525" algn="ctr">
            <a:noFill/>
            <a:miter lim="800000"/>
            <a:headEnd/>
            <a:tailEnd/>
          </a:ln>
          <a:effectLst/>
        </p:spPr>
        <p:txBody>
          <a:bodyPr anchor="ctr">
            <a:spAutoFit/>
          </a:bodyPr>
          <a:lstStyle/>
          <a:p>
            <a:pPr algn="ctr" eaLnBrk="1" hangingPunct="1">
              <a:spcBef>
                <a:spcPct val="50000"/>
              </a:spcBef>
              <a:defRPr/>
            </a:pPr>
            <a:r>
              <a:rPr lang="en-GB" b="1" dirty="0">
                <a:solidFill>
                  <a:schemeClr val="accent3"/>
                </a:solidFill>
                <a:latin typeface="Arial" charset="0"/>
              </a:rPr>
              <a:t>stopping distance = thinking distance + braking distance</a:t>
            </a:r>
            <a:endParaRPr lang="en-GB" dirty="0">
              <a:latin typeface="Arial" charset="0"/>
            </a:endParaRPr>
          </a:p>
        </p:txBody>
      </p:sp>
      <p:sp>
        <p:nvSpPr>
          <p:cNvPr id="21" name="TextBox 20">
            <a:extLst>
              <a:ext uri="{FF2B5EF4-FFF2-40B4-BE49-F238E27FC236}">
                <a16:creationId xmlns:a16="http://schemas.microsoft.com/office/drawing/2014/main" id="{D80A21A8-DB4E-406C-B2F3-48EB251D1EF3}"/>
              </a:ext>
            </a:extLst>
          </p:cNvPr>
          <p:cNvSpPr txBox="1">
            <a:spLocks noChangeArrowheads="1"/>
          </p:cNvSpPr>
          <p:nvPr/>
        </p:nvSpPr>
        <p:spPr bwMode="auto">
          <a:xfrm>
            <a:off x="360363" y="5464175"/>
            <a:ext cx="842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
            </a:r>
            <a:r>
              <a:rPr lang="en-GB" altLang="en-US" b="1" dirty="0">
                <a:solidFill>
                  <a:srgbClr val="286DA6"/>
                </a:solidFill>
              </a:rPr>
              <a:t>faster</a:t>
            </a:r>
            <a:r>
              <a:rPr lang="en-GB" altLang="en-US" dirty="0">
                <a:solidFill>
                  <a:srgbClr val="010066"/>
                </a:solidFill>
              </a:rPr>
              <a:t> a vehicle is going, the </a:t>
            </a:r>
            <a:r>
              <a:rPr lang="en-GB" altLang="en-US" b="1" dirty="0">
                <a:solidFill>
                  <a:srgbClr val="286DA6"/>
                </a:solidFill>
              </a:rPr>
              <a:t>longer</a:t>
            </a:r>
            <a:r>
              <a:rPr lang="en-GB" altLang="en-US" dirty="0">
                <a:solidFill>
                  <a:srgbClr val="010066"/>
                </a:solidFill>
              </a:rPr>
              <a:t> it will take to stop.</a:t>
            </a:r>
            <a:endParaRPr lang="en-GB" altLang="en-US" dirty="0"/>
          </a:p>
        </p:txBody>
      </p:sp>
      <p:sp>
        <p:nvSpPr>
          <p:cNvPr id="12" name="Rectangle 11">
            <a:extLst>
              <a:ext uri="{FF2B5EF4-FFF2-40B4-BE49-F238E27FC236}">
                <a16:creationId xmlns:a16="http://schemas.microsoft.com/office/drawing/2014/main" id="{777BC940-FE53-4FF2-BD02-AA8E5E65C228}"/>
              </a:ext>
            </a:extLst>
          </p:cNvPr>
          <p:cNvSpPr>
            <a:spLocks noChangeArrowheads="1"/>
          </p:cNvSpPr>
          <p:nvPr/>
        </p:nvSpPr>
        <p:spPr bwMode="auto">
          <a:xfrm>
            <a:off x="360363" y="4387850"/>
            <a:ext cx="8428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braking distance is how far the vehicle travels after the driver has applied the brakes.</a:t>
            </a:r>
            <a:endParaRPr lang="en-GB" altLang="en-US"/>
          </a:p>
        </p:txBody>
      </p:sp>
      <p:pic>
        <p:nvPicPr>
          <p:cNvPr id="13" name="Picture 19">
            <a:hlinkClick r:id="" action="ppaction://hlinkshowjump?jump=nextslide"/>
            <a:extLst>
              <a:ext uri="{FF2B5EF4-FFF2-40B4-BE49-F238E27FC236}">
                <a16:creationId xmlns:a16="http://schemas.microsoft.com/office/drawing/2014/main" id="{FCABD679-71B8-4D75-B0E0-8DE8D6A4ED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74A51A94-9C51-4DED-A0D5-14FAF651B8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370" grpId="0" animBg="1"/>
      <p:bldP spid="192521" grpId="0"/>
      <p:bldP spid="2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1" name="Picture 13" descr="lady in green car">
            <a:extLst>
              <a:ext uri="{FF2B5EF4-FFF2-40B4-BE49-F238E27FC236}">
                <a16:creationId xmlns:a16="http://schemas.microsoft.com/office/drawing/2014/main" id="{2FA2F262-5DE4-416A-AEDD-10E18C2FC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2143125"/>
            <a:ext cx="50863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D42BFC52-DAAC-4CE9-BE9A-9BD06E6EEC6C}"/>
              </a:ext>
            </a:extLst>
          </p:cNvPr>
          <p:cNvSpPr>
            <a:spLocks noGrp="1" noChangeArrowheads="1"/>
          </p:cNvSpPr>
          <p:nvPr>
            <p:ph type="title"/>
          </p:nvPr>
        </p:nvSpPr>
        <p:spPr/>
        <p:txBody>
          <a:bodyPr/>
          <a:lstStyle/>
          <a:p>
            <a:r>
              <a:rPr lang="en-GB" altLang="en-US"/>
              <a:t>Braking forces</a:t>
            </a:r>
          </a:p>
        </p:txBody>
      </p:sp>
      <p:sp>
        <p:nvSpPr>
          <p:cNvPr id="17412" name="Text Box 3">
            <a:extLst>
              <a:ext uri="{FF2B5EF4-FFF2-40B4-BE49-F238E27FC236}">
                <a16:creationId xmlns:a16="http://schemas.microsoft.com/office/drawing/2014/main" id="{9390AE8C-5CEC-4C9A-9973-0826BB996FD2}"/>
              </a:ext>
            </a:extLst>
          </p:cNvPr>
          <p:cNvSpPr txBox="1">
            <a:spLocks noChangeArrowheads="1"/>
          </p:cNvSpPr>
          <p:nvPr/>
        </p:nvSpPr>
        <p:spPr bwMode="auto">
          <a:xfrm>
            <a:off x="354013" y="773113"/>
            <a:ext cx="8434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When a vehicle is traveling at a constant velocity, the </a:t>
            </a:r>
            <a:r>
              <a:rPr lang="en-GB" altLang="en-US" b="1" dirty="0">
                <a:solidFill>
                  <a:srgbClr val="286DA6"/>
                </a:solidFill>
              </a:rPr>
              <a:t>thrust</a:t>
            </a:r>
            <a:r>
              <a:rPr lang="en-GB" altLang="en-US" dirty="0"/>
              <a:t> produced by the engine is balanced by </a:t>
            </a:r>
            <a:r>
              <a:rPr lang="en-GB" altLang="en-US" b="1" dirty="0">
                <a:solidFill>
                  <a:srgbClr val="286DA6"/>
                </a:solidFill>
              </a:rPr>
              <a:t>resistive forces</a:t>
            </a:r>
            <a:r>
              <a:rPr lang="en-GB" altLang="en-US" dirty="0"/>
              <a:t>. The net force is zero.</a:t>
            </a:r>
          </a:p>
        </p:txBody>
      </p:sp>
      <p:sp>
        <p:nvSpPr>
          <p:cNvPr id="222212" name="Text Box 4">
            <a:extLst>
              <a:ext uri="{FF2B5EF4-FFF2-40B4-BE49-F238E27FC236}">
                <a16:creationId xmlns:a16="http://schemas.microsoft.com/office/drawing/2014/main" id="{65633536-F861-4120-8258-4AAC7C03671A}"/>
              </a:ext>
            </a:extLst>
          </p:cNvPr>
          <p:cNvSpPr txBox="1">
            <a:spLocks noChangeArrowheads="1"/>
          </p:cNvSpPr>
          <p:nvPr/>
        </p:nvSpPr>
        <p:spPr bwMode="auto">
          <a:xfrm>
            <a:off x="354013" y="4776083"/>
            <a:ext cx="8434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order to stop the vehicle, the brakes must apply an additional force. When this happens, the forces on the vehicle are no longer balanced and the car </a:t>
            </a:r>
            <a:r>
              <a:rPr lang="en-GB" altLang="en-US" b="1" dirty="0">
                <a:solidFill>
                  <a:srgbClr val="286DA6"/>
                </a:solidFill>
              </a:rPr>
              <a:t>decelerates</a:t>
            </a:r>
            <a:r>
              <a:rPr lang="en-GB" altLang="en-US" dirty="0"/>
              <a:t>.</a:t>
            </a:r>
          </a:p>
        </p:txBody>
      </p:sp>
      <p:sp>
        <p:nvSpPr>
          <p:cNvPr id="222215" name="AutoShape 77">
            <a:extLst>
              <a:ext uri="{FF2B5EF4-FFF2-40B4-BE49-F238E27FC236}">
                <a16:creationId xmlns:a16="http://schemas.microsoft.com/office/drawing/2014/main" id="{2D866F57-9ABC-404B-B8F2-3646DEF62086}"/>
              </a:ext>
            </a:extLst>
          </p:cNvPr>
          <p:cNvSpPr>
            <a:spLocks noChangeArrowheads="1"/>
          </p:cNvSpPr>
          <p:nvPr/>
        </p:nvSpPr>
        <p:spPr bwMode="auto">
          <a:xfrm flipH="1">
            <a:off x="1611313" y="3556000"/>
            <a:ext cx="1246187" cy="596900"/>
          </a:xfrm>
          <a:prstGeom prst="rightArrow">
            <a:avLst>
              <a:gd name="adj1" fmla="val 50000"/>
              <a:gd name="adj2" fmla="val 52194"/>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2216" name="Text Box 8">
            <a:extLst>
              <a:ext uri="{FF2B5EF4-FFF2-40B4-BE49-F238E27FC236}">
                <a16:creationId xmlns:a16="http://schemas.microsoft.com/office/drawing/2014/main" id="{2BE7F686-E1F5-4353-B17A-DA2D0F7334A5}"/>
              </a:ext>
            </a:extLst>
          </p:cNvPr>
          <p:cNvSpPr txBox="1">
            <a:spLocks noChangeArrowheads="1"/>
          </p:cNvSpPr>
          <p:nvPr/>
        </p:nvSpPr>
        <p:spPr bwMode="auto">
          <a:xfrm>
            <a:off x="311855" y="3345744"/>
            <a:ext cx="146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resistive forces</a:t>
            </a:r>
          </a:p>
        </p:txBody>
      </p:sp>
      <p:sp>
        <p:nvSpPr>
          <p:cNvPr id="222217" name="Text Box 9">
            <a:extLst>
              <a:ext uri="{FF2B5EF4-FFF2-40B4-BE49-F238E27FC236}">
                <a16:creationId xmlns:a16="http://schemas.microsoft.com/office/drawing/2014/main" id="{7EBC3D31-8DAB-459D-A9E3-B2D59C15EFB6}"/>
              </a:ext>
            </a:extLst>
          </p:cNvPr>
          <p:cNvSpPr txBox="1">
            <a:spLocks noChangeArrowheads="1"/>
          </p:cNvSpPr>
          <p:nvPr/>
        </p:nvSpPr>
        <p:spPr bwMode="auto">
          <a:xfrm>
            <a:off x="7960256" y="3348038"/>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t>thrust</a:t>
            </a:r>
          </a:p>
        </p:txBody>
      </p:sp>
      <p:sp>
        <p:nvSpPr>
          <p:cNvPr id="222218" name="AutoShape 10">
            <a:extLst>
              <a:ext uri="{FF2B5EF4-FFF2-40B4-BE49-F238E27FC236}">
                <a16:creationId xmlns:a16="http://schemas.microsoft.com/office/drawing/2014/main" id="{57638E1F-0394-4367-B2A3-DE838190D4EF}"/>
              </a:ext>
            </a:extLst>
          </p:cNvPr>
          <p:cNvSpPr>
            <a:spLocks noChangeArrowheads="1"/>
          </p:cNvSpPr>
          <p:nvPr/>
        </p:nvSpPr>
        <p:spPr bwMode="auto">
          <a:xfrm flipH="1">
            <a:off x="1549400" y="2541588"/>
            <a:ext cx="1284288" cy="838200"/>
          </a:xfrm>
          <a:prstGeom prst="rightArrow">
            <a:avLst>
              <a:gd name="adj1" fmla="val 50000"/>
              <a:gd name="adj2" fmla="val 38305"/>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2219" name="Text Box 11">
            <a:extLst>
              <a:ext uri="{FF2B5EF4-FFF2-40B4-BE49-F238E27FC236}">
                <a16:creationId xmlns:a16="http://schemas.microsoft.com/office/drawing/2014/main" id="{9CB034B4-70FC-4D89-8487-2EAA9CF41CD8}"/>
              </a:ext>
            </a:extLst>
          </p:cNvPr>
          <p:cNvSpPr txBox="1">
            <a:spLocks noChangeArrowheads="1"/>
          </p:cNvSpPr>
          <p:nvPr/>
        </p:nvSpPr>
        <p:spPr bwMode="auto">
          <a:xfrm>
            <a:off x="248355" y="2471032"/>
            <a:ext cx="1460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t>braking force</a:t>
            </a:r>
          </a:p>
        </p:txBody>
      </p:sp>
      <p:sp>
        <p:nvSpPr>
          <p:cNvPr id="13" name="AutoShape 7">
            <a:extLst>
              <a:ext uri="{FF2B5EF4-FFF2-40B4-BE49-F238E27FC236}">
                <a16:creationId xmlns:a16="http://schemas.microsoft.com/office/drawing/2014/main" id="{E8B63912-2114-43C3-8C75-13DD92C86062}"/>
              </a:ext>
            </a:extLst>
          </p:cNvPr>
          <p:cNvSpPr>
            <a:spLocks noChangeArrowheads="1"/>
          </p:cNvSpPr>
          <p:nvPr/>
        </p:nvSpPr>
        <p:spPr bwMode="auto">
          <a:xfrm>
            <a:off x="6753225" y="3538538"/>
            <a:ext cx="1246188" cy="596900"/>
          </a:xfrm>
          <a:prstGeom prst="rightArrow">
            <a:avLst>
              <a:gd name="adj1" fmla="val 50000"/>
              <a:gd name="adj2" fmla="val 52194"/>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4" name="Picture 19">
            <a:hlinkClick r:id="" action="ppaction://hlinkshowjump?jump=nextslide"/>
            <a:extLst>
              <a:ext uri="{FF2B5EF4-FFF2-40B4-BE49-F238E27FC236}">
                <a16:creationId xmlns:a16="http://schemas.microsoft.com/office/drawing/2014/main" id="{63CB034A-5EBE-4169-B942-130472F7CF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22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22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22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22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p:bldP spid="222215" grpId="0" animBg="1"/>
      <p:bldP spid="222216" grpId="0"/>
      <p:bldP spid="222217" grpId="0"/>
      <p:bldP spid="222218" grpId="0" animBg="1"/>
      <p:bldP spid="222219"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357E50ED-69E1-42B0-A2D1-E42BE1044A08}"/>
              </a:ext>
            </a:extLst>
          </p:cNvPr>
          <p:cNvSpPr>
            <a:spLocks noGrp="1" noChangeArrowheads="1"/>
          </p:cNvSpPr>
          <p:nvPr>
            <p:ph type="title"/>
          </p:nvPr>
        </p:nvSpPr>
        <p:spPr/>
        <p:txBody>
          <a:bodyPr/>
          <a:lstStyle/>
          <a:p>
            <a:r>
              <a:rPr lang="en-GB" altLang="en-US"/>
              <a:t>How do brakes work?</a:t>
            </a:r>
          </a:p>
        </p:txBody>
      </p:sp>
      <p:sp>
        <p:nvSpPr>
          <p:cNvPr id="227333" name="Text Box 5">
            <a:extLst>
              <a:ext uri="{FF2B5EF4-FFF2-40B4-BE49-F238E27FC236}">
                <a16:creationId xmlns:a16="http://schemas.microsoft.com/office/drawing/2014/main" id="{6C5EF1A5-B4EC-4052-AE0B-FE433DC9BA20}"/>
              </a:ext>
            </a:extLst>
          </p:cNvPr>
          <p:cNvSpPr txBox="1">
            <a:spLocks noChangeArrowheads="1"/>
          </p:cNvSpPr>
          <p:nvPr/>
        </p:nvSpPr>
        <p:spPr bwMode="auto">
          <a:xfrm>
            <a:off x="354013" y="2111375"/>
            <a:ext cx="3190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When brakes are applied, the brake pads are squeezed together and come into contact with the brake discs.</a:t>
            </a:r>
          </a:p>
        </p:txBody>
      </p:sp>
      <p:sp>
        <p:nvSpPr>
          <p:cNvPr id="227338" name="Text Box 10">
            <a:extLst>
              <a:ext uri="{FF2B5EF4-FFF2-40B4-BE49-F238E27FC236}">
                <a16:creationId xmlns:a16="http://schemas.microsoft.com/office/drawing/2014/main" id="{BE106337-3601-4894-8F9A-2CB4F06840CE}"/>
              </a:ext>
            </a:extLst>
          </p:cNvPr>
          <p:cNvSpPr txBox="1">
            <a:spLocks noChangeArrowheads="1"/>
          </p:cNvSpPr>
          <p:nvPr/>
        </p:nvSpPr>
        <p:spPr bwMode="auto">
          <a:xfrm>
            <a:off x="354013" y="4859338"/>
            <a:ext cx="8548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Large frictional forces are generated between the brake pads and the brake discs. These </a:t>
            </a:r>
            <a:r>
              <a:rPr lang="en-GB" altLang="en-US" b="1" dirty="0">
                <a:solidFill>
                  <a:srgbClr val="286DA6"/>
                </a:solidFill>
              </a:rPr>
              <a:t>oppose</a:t>
            </a:r>
            <a:r>
              <a:rPr lang="en-GB" altLang="en-US" dirty="0"/>
              <a:t> the movement of the wheel and the wheel stops spinning.</a:t>
            </a:r>
          </a:p>
        </p:txBody>
      </p:sp>
      <p:pic>
        <p:nvPicPr>
          <p:cNvPr id="227341" name="Picture 13" descr="hydraulicBrakes">
            <a:extLst>
              <a:ext uri="{FF2B5EF4-FFF2-40B4-BE49-F238E27FC236}">
                <a16:creationId xmlns:a16="http://schemas.microsoft.com/office/drawing/2014/main" id="{7117B6FA-7C8D-4FAE-B40A-F0C5C4DF1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1973263"/>
            <a:ext cx="51212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0">
            <a:extLst>
              <a:ext uri="{FF2B5EF4-FFF2-40B4-BE49-F238E27FC236}">
                <a16:creationId xmlns:a16="http://schemas.microsoft.com/office/drawing/2014/main" id="{826E5E3E-2879-4FBE-A686-9F0DD51DACB2}"/>
              </a:ext>
            </a:extLst>
          </p:cNvPr>
          <p:cNvSpPr txBox="1">
            <a:spLocks noChangeArrowheads="1"/>
          </p:cNvSpPr>
          <p:nvPr/>
        </p:nvSpPr>
        <p:spPr bwMode="auto">
          <a:xfrm>
            <a:off x="354013" y="773113"/>
            <a:ext cx="8548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Brakes work through </a:t>
            </a:r>
            <a:r>
              <a:rPr lang="en-GB" altLang="en-US" b="1">
                <a:solidFill>
                  <a:srgbClr val="286DA6"/>
                </a:solidFill>
              </a:rPr>
              <a:t>friction</a:t>
            </a:r>
            <a:r>
              <a:rPr lang="en-GB" altLang="en-US"/>
              <a:t>. Friction is a resistive force that occurs whenever two surfaces try to move past each other. </a:t>
            </a:r>
          </a:p>
        </p:txBody>
      </p:sp>
      <p:pic>
        <p:nvPicPr>
          <p:cNvPr id="8" name="Picture 19">
            <a:hlinkClick r:id="" action="ppaction://hlinkshowjump?jump=nextslide"/>
            <a:extLst>
              <a:ext uri="{FF2B5EF4-FFF2-40B4-BE49-F238E27FC236}">
                <a16:creationId xmlns:a16="http://schemas.microsoft.com/office/drawing/2014/main" id="{E6A3915E-4C44-4FA7-A276-19CE0EF73F1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C1336254-F717-4F9B-B3BA-84F1750960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88474842-F270-4367-819F-9057FB1D4AFB}"/>
              </a:ext>
            </a:extLst>
          </p:cNvPr>
          <p:cNvSpPr>
            <a:spLocks noGrp="1" noChangeArrowheads="1"/>
          </p:cNvSpPr>
          <p:nvPr>
            <p:ph type="title"/>
          </p:nvPr>
        </p:nvSpPr>
        <p:spPr/>
        <p:txBody>
          <a:bodyPr/>
          <a:lstStyle/>
          <a:p>
            <a:r>
              <a:rPr lang="en-GB" altLang="en-US"/>
              <a:t>Work done by frictional forces</a:t>
            </a:r>
          </a:p>
        </p:txBody>
      </p:sp>
      <p:sp>
        <p:nvSpPr>
          <p:cNvPr id="19459" name="Text Box 5">
            <a:extLst>
              <a:ext uri="{FF2B5EF4-FFF2-40B4-BE49-F238E27FC236}">
                <a16:creationId xmlns:a16="http://schemas.microsoft.com/office/drawing/2014/main" id="{37C540D4-623D-4B03-A783-627832A545F5}"/>
              </a:ext>
            </a:extLst>
          </p:cNvPr>
          <p:cNvSpPr txBox="1">
            <a:spLocks noChangeArrowheads="1"/>
          </p:cNvSpPr>
          <p:nvPr/>
        </p:nvSpPr>
        <p:spPr bwMode="auto">
          <a:xfrm>
            <a:off x="349250" y="777875"/>
            <a:ext cx="8045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Because the vehicle has </a:t>
            </a:r>
            <a:r>
              <a:rPr lang="en-GB" altLang="en-US" b="1">
                <a:solidFill>
                  <a:srgbClr val="286DA6"/>
                </a:solidFill>
              </a:rPr>
              <a:t>kinetic energy</a:t>
            </a:r>
            <a:r>
              <a:rPr lang="en-GB" altLang="en-US"/>
              <a:t>, it takes </a:t>
            </a:r>
            <a:r>
              <a:rPr lang="en-GB" altLang="en-US" b="1">
                <a:solidFill>
                  <a:srgbClr val="286DA6"/>
                </a:solidFill>
              </a:rPr>
              <a:t>work</a:t>
            </a:r>
            <a:r>
              <a:rPr lang="en-GB" altLang="en-US"/>
              <a:t> </a:t>
            </a:r>
            <a:br>
              <a:rPr lang="en-GB" altLang="en-US"/>
            </a:br>
            <a:r>
              <a:rPr lang="en-GB" altLang="en-US"/>
              <a:t>to stop it.</a:t>
            </a:r>
          </a:p>
        </p:txBody>
      </p:sp>
      <p:sp>
        <p:nvSpPr>
          <p:cNvPr id="19466" name="AutoShape 8">
            <a:extLst>
              <a:ext uri="{FF2B5EF4-FFF2-40B4-BE49-F238E27FC236}">
                <a16:creationId xmlns:a16="http://schemas.microsoft.com/office/drawing/2014/main" id="{FDD0D223-FC5B-4D31-B714-25E3E8DA3580}"/>
              </a:ext>
            </a:extLst>
          </p:cNvPr>
          <p:cNvSpPr>
            <a:spLocks noChangeArrowheads="1"/>
          </p:cNvSpPr>
          <p:nvPr/>
        </p:nvSpPr>
        <p:spPr bwMode="auto">
          <a:xfrm>
            <a:off x="2008188" y="1782763"/>
            <a:ext cx="5137150" cy="685800"/>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7" name="Text Box 9">
            <a:extLst>
              <a:ext uri="{FF2B5EF4-FFF2-40B4-BE49-F238E27FC236}">
                <a16:creationId xmlns:a16="http://schemas.microsoft.com/office/drawing/2014/main" id="{3B2346F0-A5CC-495D-A112-6AE6DBC0FC31}"/>
              </a:ext>
            </a:extLst>
          </p:cNvPr>
          <p:cNvSpPr txBox="1">
            <a:spLocks noChangeArrowheads="1"/>
          </p:cNvSpPr>
          <p:nvPr/>
        </p:nvSpPr>
        <p:spPr bwMode="auto">
          <a:xfrm>
            <a:off x="2036763" y="1890713"/>
            <a:ext cx="512921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a:solidFill>
                  <a:schemeClr val="bg1"/>
                </a:solidFill>
              </a:rPr>
              <a:t>work done  =  energy transferred</a:t>
            </a:r>
          </a:p>
        </p:txBody>
      </p:sp>
      <p:sp>
        <p:nvSpPr>
          <p:cNvPr id="18438" name="Rectangle 11">
            <a:extLst>
              <a:ext uri="{FF2B5EF4-FFF2-40B4-BE49-F238E27FC236}">
                <a16:creationId xmlns:a16="http://schemas.microsoft.com/office/drawing/2014/main" id="{7A3140B3-7B99-4CE6-8CFD-71A22B6B2B7E}"/>
              </a:ext>
            </a:extLst>
          </p:cNvPr>
          <p:cNvSpPr>
            <a:spLocks noChangeArrowheads="1"/>
          </p:cNvSpPr>
          <p:nvPr/>
        </p:nvSpPr>
        <p:spPr bwMode="auto">
          <a:xfrm>
            <a:off x="354013" y="3692525"/>
            <a:ext cx="46688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Energy cannot be destroyed, only transformed from one form to another. In this case, the kinetic energy is converted into </a:t>
            </a:r>
            <a:r>
              <a:rPr lang="en-GB" altLang="en-US" b="1">
                <a:solidFill>
                  <a:srgbClr val="286DA6"/>
                </a:solidFill>
              </a:rPr>
              <a:t>heat energy</a:t>
            </a:r>
            <a:r>
              <a:rPr lang="en-GB" altLang="en-US"/>
              <a:t>. The brake pads and brake discs become hot.</a:t>
            </a:r>
          </a:p>
        </p:txBody>
      </p:sp>
      <p:sp>
        <p:nvSpPr>
          <p:cNvPr id="18439" name="Rectangle 14">
            <a:extLst>
              <a:ext uri="{FF2B5EF4-FFF2-40B4-BE49-F238E27FC236}">
                <a16:creationId xmlns:a16="http://schemas.microsoft.com/office/drawing/2014/main" id="{FC13A937-1928-43E0-B416-F15D66A60A6D}"/>
              </a:ext>
            </a:extLst>
          </p:cNvPr>
          <p:cNvSpPr>
            <a:spLocks noChangeArrowheads="1"/>
          </p:cNvSpPr>
          <p:nvPr/>
        </p:nvSpPr>
        <p:spPr bwMode="auto">
          <a:xfrm>
            <a:off x="354013" y="2716213"/>
            <a:ext cx="8548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work done by the brakes to stop the car is </a:t>
            </a:r>
            <a:r>
              <a:rPr lang="en-GB" altLang="en-US" b="1">
                <a:solidFill>
                  <a:srgbClr val="286DA6"/>
                </a:solidFill>
              </a:rPr>
              <a:t>equal</a:t>
            </a:r>
            <a:r>
              <a:rPr lang="en-GB" altLang="en-US"/>
              <a:t> to the kinetic energy the car had before the brakes were applied.</a:t>
            </a:r>
          </a:p>
        </p:txBody>
      </p:sp>
      <p:pic>
        <p:nvPicPr>
          <p:cNvPr id="19465" name="Picture 10" descr="You can more_305471579.jpg">
            <a:extLst>
              <a:ext uri="{FF2B5EF4-FFF2-40B4-BE49-F238E27FC236}">
                <a16:creationId xmlns:a16="http://schemas.microsoft.com/office/drawing/2014/main" id="{4E669E07-EBE8-4AE3-BBAB-074C9DEBFD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3663950"/>
            <a:ext cx="3260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45064B6E-E138-48D3-BC0A-18AEC90613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9748CDE-CD7D-4C24-84C0-C88B1039629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P spid="19467" grpId="0"/>
      <p:bldP spid="18438" grpId="0"/>
      <p:bldP spid="184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570E3409-5294-4E8A-8C99-EA40C30B31D0}"/>
              </a:ext>
            </a:extLst>
          </p:cNvPr>
          <p:cNvSpPr>
            <a:spLocks noGrp="1" noChangeArrowheads="1"/>
          </p:cNvSpPr>
          <p:nvPr>
            <p:ph type="title"/>
          </p:nvPr>
        </p:nvSpPr>
        <p:spPr/>
        <p:txBody>
          <a:bodyPr/>
          <a:lstStyle/>
          <a:p>
            <a:r>
              <a:rPr lang="en-GB" altLang="en-US"/>
              <a:t>What affects the kinetic energy?</a:t>
            </a:r>
          </a:p>
        </p:txBody>
      </p:sp>
      <p:sp>
        <p:nvSpPr>
          <p:cNvPr id="20483" name="Text Box 10">
            <a:extLst>
              <a:ext uri="{FF2B5EF4-FFF2-40B4-BE49-F238E27FC236}">
                <a16:creationId xmlns:a16="http://schemas.microsoft.com/office/drawing/2014/main" id="{E4A83973-94B8-4DBF-9F3B-7E81E0983603}"/>
              </a:ext>
            </a:extLst>
          </p:cNvPr>
          <p:cNvSpPr txBox="1">
            <a:spLocks noChangeArrowheads="1"/>
          </p:cNvSpPr>
          <p:nvPr/>
        </p:nvSpPr>
        <p:spPr bwMode="auto">
          <a:xfrm>
            <a:off x="354013" y="773113"/>
            <a:ext cx="7912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t>
            </a:r>
            <a:r>
              <a:rPr lang="en-GB" altLang="en-US" b="1">
                <a:solidFill>
                  <a:srgbClr val="286DA6"/>
                </a:solidFill>
              </a:rPr>
              <a:t>kinetic energy</a:t>
            </a:r>
            <a:r>
              <a:rPr lang="en-GB" altLang="en-US"/>
              <a:t> of an object can be calculated using the equation:</a:t>
            </a:r>
          </a:p>
        </p:txBody>
      </p:sp>
      <p:sp>
        <p:nvSpPr>
          <p:cNvPr id="229387" name="Text Box 11">
            <a:extLst>
              <a:ext uri="{FF2B5EF4-FFF2-40B4-BE49-F238E27FC236}">
                <a16:creationId xmlns:a16="http://schemas.microsoft.com/office/drawing/2014/main" id="{A93CF385-825F-463E-9AC2-2DE75EB7AB24}"/>
              </a:ext>
            </a:extLst>
          </p:cNvPr>
          <p:cNvSpPr txBox="1">
            <a:spLocks noChangeArrowheads="1"/>
          </p:cNvSpPr>
          <p:nvPr/>
        </p:nvSpPr>
        <p:spPr bwMode="auto">
          <a:xfrm>
            <a:off x="354013" y="3198813"/>
            <a:ext cx="8548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As </a:t>
            </a:r>
            <a:r>
              <a:rPr lang="en-GB" altLang="en-US" b="1">
                <a:solidFill>
                  <a:srgbClr val="286DA6"/>
                </a:solidFill>
              </a:rPr>
              <a:t>mass</a:t>
            </a:r>
            <a:r>
              <a:rPr lang="en-GB" altLang="en-US"/>
              <a:t> and </a:t>
            </a:r>
            <a:r>
              <a:rPr lang="en-GB" altLang="en-US" b="1">
                <a:solidFill>
                  <a:srgbClr val="286DA6"/>
                </a:solidFill>
              </a:rPr>
              <a:t>velocity</a:t>
            </a:r>
            <a:r>
              <a:rPr lang="en-GB" altLang="en-US"/>
              <a:t> increase, the kinetic energy of the object also increases.</a:t>
            </a:r>
          </a:p>
        </p:txBody>
      </p:sp>
      <p:sp>
        <p:nvSpPr>
          <p:cNvPr id="229388" name="Text Box 12">
            <a:extLst>
              <a:ext uri="{FF2B5EF4-FFF2-40B4-BE49-F238E27FC236}">
                <a16:creationId xmlns:a16="http://schemas.microsoft.com/office/drawing/2014/main" id="{F0F82774-177B-4D0A-9D60-C35FA7D29B5A}"/>
              </a:ext>
            </a:extLst>
          </p:cNvPr>
          <p:cNvSpPr txBox="1">
            <a:spLocks noChangeArrowheads="1"/>
          </p:cNvSpPr>
          <p:nvPr/>
        </p:nvSpPr>
        <p:spPr bwMode="auto">
          <a:xfrm>
            <a:off x="354013" y="4292600"/>
            <a:ext cx="8548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Therefore, for the same braking force, the stopping distance of a vehicle increases with its mass and velocity.</a:t>
            </a:r>
          </a:p>
        </p:txBody>
      </p:sp>
      <p:sp>
        <p:nvSpPr>
          <p:cNvPr id="229389" name="Text Box 13">
            <a:extLst>
              <a:ext uri="{FF2B5EF4-FFF2-40B4-BE49-F238E27FC236}">
                <a16:creationId xmlns:a16="http://schemas.microsoft.com/office/drawing/2014/main" id="{C2084974-18E2-4D7E-8115-2CCB639B840D}"/>
              </a:ext>
            </a:extLst>
          </p:cNvPr>
          <p:cNvSpPr txBox="1">
            <a:spLocks noChangeArrowheads="1"/>
          </p:cNvSpPr>
          <p:nvPr/>
        </p:nvSpPr>
        <p:spPr bwMode="auto">
          <a:xfrm>
            <a:off x="354013" y="5446713"/>
            <a:ext cx="8469312" cy="4619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Which do you think has the greater effect: mass or velocity?</a:t>
            </a:r>
          </a:p>
        </p:txBody>
      </p:sp>
      <p:pic>
        <p:nvPicPr>
          <p:cNvPr id="20489" name="Picture 11" descr="Picture1.jpg">
            <a:extLst>
              <a:ext uri="{FF2B5EF4-FFF2-40B4-BE49-F238E27FC236}">
                <a16:creationId xmlns:a16="http://schemas.microsoft.com/office/drawing/2014/main" id="{2521EB54-4671-48E3-8BC1-E2AB78224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831975"/>
            <a:ext cx="65722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BE3B8423-4F4B-4DD8-9A13-854BA2B4D5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3A63FD15-0D33-4BF0-B477-7066AE148DB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689CEFA5-3B66-4CA2-9238-3A67FA2EA9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7" grpId="0"/>
      <p:bldP spid="229388" grpId="0"/>
      <p:bldP spid="2293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DF7C4F76-B698-47D9-92EC-9B548D370871}"/>
              </a:ext>
            </a:extLst>
          </p:cNvPr>
          <p:cNvSpPr>
            <a:spLocks noGrp="1"/>
          </p:cNvSpPr>
          <p:nvPr>
            <p:ph type="title"/>
          </p:nvPr>
        </p:nvSpPr>
        <p:spPr/>
        <p:txBody>
          <a:bodyPr/>
          <a:lstStyle/>
          <a:p>
            <a:r>
              <a:rPr lang="en-GB" altLang="en-US" dirty="0"/>
              <a:t>Speed and braking distance</a:t>
            </a:r>
          </a:p>
        </p:txBody>
      </p:sp>
      <p:pic>
        <p:nvPicPr>
          <p:cNvPr id="7" name="Picture 19">
            <a:hlinkClick r:id="" action="ppaction://hlinkshowjump?jump=nextslide"/>
            <a:extLst>
              <a:ext uri="{FF2B5EF4-FFF2-40B4-BE49-F238E27FC236}">
                <a16:creationId xmlns:a16="http://schemas.microsoft.com/office/drawing/2014/main" id="{BEEDBC2C-FFE7-460E-AF35-B1C5AE5191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D99E107-9930-48F7-8BC4-6258701EEF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531009C-8B83-4557-9CE3-0830A465ECB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B4958C8-A257-49FF-855C-B57A8F9BA88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868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A75F497-0F9C-436E-9F00-40D8765C247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5CA3A5D-F001-4872-B6B1-9C32D2628788}"/>
              </a:ext>
            </a:extLst>
          </p:cNvPr>
          <p:cNvSpPr>
            <a:spLocks noGrp="1" noChangeArrowheads="1"/>
          </p:cNvSpPr>
          <p:nvPr>
            <p:ph type="title"/>
          </p:nvPr>
        </p:nvSpPr>
        <p:spPr/>
        <p:txBody>
          <a:bodyPr/>
          <a:lstStyle/>
          <a:p>
            <a:r>
              <a:rPr lang="en-GB" altLang="en-US"/>
              <a:t>Kinetic energy calculation</a:t>
            </a:r>
          </a:p>
        </p:txBody>
      </p:sp>
      <p:sp>
        <p:nvSpPr>
          <p:cNvPr id="21507" name="Text Box 5">
            <a:extLst>
              <a:ext uri="{FF2B5EF4-FFF2-40B4-BE49-F238E27FC236}">
                <a16:creationId xmlns:a16="http://schemas.microsoft.com/office/drawing/2014/main" id="{0AF1354F-6237-4679-803A-78F55F3399B5}"/>
              </a:ext>
            </a:extLst>
          </p:cNvPr>
          <p:cNvSpPr txBox="1">
            <a:spLocks noChangeArrowheads="1"/>
          </p:cNvSpPr>
          <p:nvPr/>
        </p:nvSpPr>
        <p:spPr bwMode="auto">
          <a:xfrm>
            <a:off x="354013" y="773113"/>
            <a:ext cx="8519054"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much work is done by the brakes to bring a 1,750</a:t>
            </a:r>
            <a:r>
              <a:rPr lang="en-GB" altLang="en-US" sz="1000" dirty="0"/>
              <a:t> </a:t>
            </a:r>
            <a:r>
              <a:rPr lang="en-GB" altLang="en-US" dirty="0"/>
              <a:t>kg car traveling at 30</a:t>
            </a:r>
            <a:r>
              <a:rPr lang="en-GB" altLang="en-US" sz="1000" dirty="0"/>
              <a:t> </a:t>
            </a:r>
            <a:r>
              <a:rPr lang="en-GB" altLang="en-US" dirty="0"/>
              <a:t>m/s to a stop?</a:t>
            </a:r>
          </a:p>
        </p:txBody>
      </p:sp>
      <p:pic>
        <p:nvPicPr>
          <p:cNvPr id="21508" name="Picture 6" descr="shutterstock_39014338_TTphoto">
            <a:extLst>
              <a:ext uri="{FF2B5EF4-FFF2-40B4-BE49-F238E27FC236}">
                <a16:creationId xmlns:a16="http://schemas.microsoft.com/office/drawing/2014/main" id="{C0873AAC-4BFC-4B5F-BAC4-D793EE0A3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863" y="1734608"/>
            <a:ext cx="33067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5" name="AutoShape 7">
            <a:extLst>
              <a:ext uri="{FF2B5EF4-FFF2-40B4-BE49-F238E27FC236}">
                <a16:creationId xmlns:a16="http://schemas.microsoft.com/office/drawing/2014/main" id="{67CE85A3-BD50-4AE8-8C16-5EE9628F8871}"/>
              </a:ext>
            </a:extLst>
          </p:cNvPr>
          <p:cNvSpPr>
            <a:spLocks noChangeArrowheads="1"/>
          </p:cNvSpPr>
          <p:nvPr/>
        </p:nvSpPr>
        <p:spPr bwMode="auto">
          <a:xfrm>
            <a:off x="915988" y="1949450"/>
            <a:ext cx="3454400" cy="874713"/>
          </a:xfrm>
          <a:prstGeom prst="rect">
            <a:avLst/>
          </a:prstGeom>
          <a:noFill/>
          <a:ln>
            <a:noFill/>
          </a:ln>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b="1" dirty="0"/>
          </a:p>
        </p:txBody>
      </p:sp>
      <p:sp>
        <p:nvSpPr>
          <p:cNvPr id="252936" name="Text Box 8">
            <a:extLst>
              <a:ext uri="{FF2B5EF4-FFF2-40B4-BE49-F238E27FC236}">
                <a16:creationId xmlns:a16="http://schemas.microsoft.com/office/drawing/2014/main" id="{8A00142F-9DA6-4953-8775-B6253913FC6B}"/>
              </a:ext>
            </a:extLst>
          </p:cNvPr>
          <p:cNvSpPr txBox="1">
            <a:spLocks noChangeArrowheads="1"/>
          </p:cNvSpPr>
          <p:nvPr/>
        </p:nvSpPr>
        <p:spPr bwMode="auto">
          <a:xfrm>
            <a:off x="354013" y="1939895"/>
            <a:ext cx="4714875" cy="461665"/>
          </a:xfrm>
          <a:prstGeom prst="rect">
            <a:avLst/>
          </a:prstGeom>
          <a:noFill/>
          <a:ln w="9525">
            <a:noFill/>
            <a:miter lim="800000"/>
            <a:headEnd/>
            <a:tailEnd/>
          </a:ln>
          <a:effectLst/>
        </p:spPr>
        <p:txBody>
          <a:bodyPr wrap="square" anchor="ctr">
            <a:spAutoFit/>
          </a:bodyPr>
          <a:lstStyle/>
          <a:p>
            <a:pPr>
              <a:spcBef>
                <a:spcPct val="50000"/>
              </a:spcBef>
              <a:defRPr/>
            </a:pPr>
            <a:r>
              <a:rPr lang="en-US" dirty="0">
                <a:latin typeface="Arial" charset="0"/>
              </a:rPr>
              <a:t>work done = energy transferred</a:t>
            </a:r>
          </a:p>
        </p:txBody>
      </p:sp>
      <p:sp>
        <p:nvSpPr>
          <p:cNvPr id="252937" name="Text Box 9">
            <a:extLst>
              <a:ext uri="{FF2B5EF4-FFF2-40B4-BE49-F238E27FC236}">
                <a16:creationId xmlns:a16="http://schemas.microsoft.com/office/drawing/2014/main" id="{2CCAC67E-F07D-419E-BD92-86FD94D73B49}"/>
              </a:ext>
            </a:extLst>
          </p:cNvPr>
          <p:cNvSpPr txBox="1">
            <a:spLocks noChangeArrowheads="1"/>
          </p:cNvSpPr>
          <p:nvPr/>
        </p:nvSpPr>
        <p:spPr bwMode="auto">
          <a:xfrm>
            <a:off x="354013" y="2852735"/>
            <a:ext cx="4491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All of the car’s kinetic energy is transferred to heat.</a:t>
            </a:r>
          </a:p>
        </p:txBody>
      </p:sp>
      <p:sp>
        <p:nvSpPr>
          <p:cNvPr id="21518" name="AutoShape 10">
            <a:extLst>
              <a:ext uri="{FF2B5EF4-FFF2-40B4-BE49-F238E27FC236}">
                <a16:creationId xmlns:a16="http://schemas.microsoft.com/office/drawing/2014/main" id="{A7FBFDB0-E24B-4967-BF03-850C6C266B7A}"/>
              </a:ext>
            </a:extLst>
          </p:cNvPr>
          <p:cNvSpPr>
            <a:spLocks noChangeArrowheads="1"/>
          </p:cNvSpPr>
          <p:nvPr/>
        </p:nvSpPr>
        <p:spPr bwMode="auto">
          <a:xfrm>
            <a:off x="2279650" y="4207024"/>
            <a:ext cx="4714875" cy="461665"/>
          </a:xfrm>
          <a:prstGeom prst="rect">
            <a:avLst/>
          </a:prstGeom>
          <a:noFill/>
          <a:ln>
            <a:noFill/>
          </a:ln>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2939" name="Text Box 11">
            <a:extLst>
              <a:ext uri="{FF2B5EF4-FFF2-40B4-BE49-F238E27FC236}">
                <a16:creationId xmlns:a16="http://schemas.microsoft.com/office/drawing/2014/main" id="{A6A05A79-C9D6-476A-A019-ECA4DFC7393E}"/>
              </a:ext>
            </a:extLst>
          </p:cNvPr>
          <p:cNvSpPr txBox="1">
            <a:spLocks noChangeArrowheads="1"/>
          </p:cNvSpPr>
          <p:nvPr/>
        </p:nvSpPr>
        <p:spPr bwMode="auto">
          <a:xfrm>
            <a:off x="1264534" y="4203849"/>
            <a:ext cx="4430712" cy="461665"/>
          </a:xfrm>
          <a:prstGeom prst="rect">
            <a:avLst/>
          </a:prstGeom>
          <a:noFill/>
          <a:ln w="9525" algn="ctr">
            <a:noFill/>
            <a:miter lim="800000"/>
            <a:headEnd/>
            <a:tailEnd/>
          </a:ln>
          <a:effectLst/>
        </p:spPr>
        <p:txBody>
          <a:bodyPr wrap="square" anchor="ctr">
            <a:spAutoFit/>
          </a:bodyPr>
          <a:lstStyle/>
          <a:p>
            <a:pPr eaLnBrk="1" hangingPunct="1">
              <a:spcBef>
                <a:spcPct val="50000"/>
              </a:spcBef>
              <a:defRPr/>
            </a:pPr>
            <a:r>
              <a:rPr lang="en-GB" dirty="0">
                <a:latin typeface="Arial" charset="0"/>
              </a:rPr>
              <a:t>KE  =  </a:t>
            </a:r>
            <a:r>
              <a:rPr lang="en-US" dirty="0">
                <a:latin typeface="Arial" charset="0"/>
                <a:cs typeface="Arial" charset="0"/>
              </a:rPr>
              <a:t>½  ×  </a:t>
            </a:r>
            <a:r>
              <a:rPr lang="en-GB" dirty="0">
                <a:latin typeface="Arial" charset="0"/>
              </a:rPr>
              <a:t>mass × velocity</a:t>
            </a:r>
            <a:r>
              <a:rPr lang="en-GB" baseline="30000" dirty="0">
                <a:latin typeface="Arial" charset="0"/>
              </a:rPr>
              <a:t>2</a:t>
            </a:r>
          </a:p>
        </p:txBody>
      </p:sp>
      <p:sp>
        <p:nvSpPr>
          <p:cNvPr id="252941" name="Text Box 13">
            <a:extLst>
              <a:ext uri="{FF2B5EF4-FFF2-40B4-BE49-F238E27FC236}">
                <a16:creationId xmlns:a16="http://schemas.microsoft.com/office/drawing/2014/main" id="{3A24D8EA-3801-42A9-827E-1B049C4AD2A5}"/>
              </a:ext>
            </a:extLst>
          </p:cNvPr>
          <p:cNvSpPr txBox="1">
            <a:spLocks noChangeArrowheads="1"/>
          </p:cNvSpPr>
          <p:nvPr/>
        </p:nvSpPr>
        <p:spPr bwMode="auto">
          <a:xfrm>
            <a:off x="357893" y="4887913"/>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work done = kinetic energy = </a:t>
            </a:r>
            <a:r>
              <a:rPr lang="en-US" altLang="en-US" dirty="0">
                <a:solidFill>
                  <a:srgbClr val="010066"/>
                </a:solidFill>
              </a:rPr>
              <a:t>½</a:t>
            </a:r>
            <a:r>
              <a:rPr lang="en-US" altLang="en-US" sz="1000" dirty="0">
                <a:solidFill>
                  <a:srgbClr val="010066"/>
                </a:solidFill>
              </a:rPr>
              <a:t> </a:t>
            </a:r>
            <a:r>
              <a:rPr lang="en-GB" altLang="en-US" dirty="0"/>
              <a:t>m</a:t>
            </a:r>
            <a:r>
              <a:rPr lang="en-GB" altLang="en-US" sz="1000" dirty="0"/>
              <a:t> </a:t>
            </a:r>
            <a:r>
              <a:rPr lang="en-GB" altLang="en-US" dirty="0"/>
              <a:t>v</a:t>
            </a:r>
            <a:r>
              <a:rPr lang="en-GB" altLang="en-US" baseline="30000" dirty="0"/>
              <a:t>2</a:t>
            </a:r>
            <a:endParaRPr lang="en-GB" altLang="en-US" dirty="0"/>
          </a:p>
        </p:txBody>
      </p:sp>
      <p:sp>
        <p:nvSpPr>
          <p:cNvPr id="252942" name="Text Box 14">
            <a:extLst>
              <a:ext uri="{FF2B5EF4-FFF2-40B4-BE49-F238E27FC236}">
                <a16:creationId xmlns:a16="http://schemas.microsoft.com/office/drawing/2014/main" id="{CBD7D0CE-13C9-4A48-A266-8B85611A49CB}"/>
              </a:ext>
            </a:extLst>
          </p:cNvPr>
          <p:cNvSpPr txBox="1">
            <a:spLocks noChangeArrowheads="1"/>
          </p:cNvSpPr>
          <p:nvPr/>
        </p:nvSpPr>
        <p:spPr bwMode="auto">
          <a:xfrm>
            <a:off x="1850319" y="5473700"/>
            <a:ext cx="290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 </a:t>
            </a:r>
            <a:r>
              <a:rPr lang="en-US" altLang="en-US" dirty="0">
                <a:solidFill>
                  <a:srgbClr val="010066"/>
                </a:solidFill>
              </a:rPr>
              <a:t>½ </a:t>
            </a:r>
            <a:r>
              <a:rPr lang="en-GB" altLang="en-US" dirty="0"/>
              <a:t>× 1,750 × 30</a:t>
            </a:r>
            <a:r>
              <a:rPr lang="en-GB" altLang="en-US" baseline="30000" dirty="0"/>
              <a:t>2</a:t>
            </a:r>
            <a:endParaRPr lang="en-GB" altLang="en-US" dirty="0"/>
          </a:p>
        </p:txBody>
      </p:sp>
      <p:sp>
        <p:nvSpPr>
          <p:cNvPr id="252943" name="Text Box 15">
            <a:extLst>
              <a:ext uri="{FF2B5EF4-FFF2-40B4-BE49-F238E27FC236}">
                <a16:creationId xmlns:a16="http://schemas.microsoft.com/office/drawing/2014/main" id="{CC607733-EF3B-47B3-B21D-9983199F4ED3}"/>
              </a:ext>
            </a:extLst>
          </p:cNvPr>
          <p:cNvSpPr txBox="1">
            <a:spLocks noChangeArrowheads="1"/>
          </p:cNvSpPr>
          <p:nvPr/>
        </p:nvSpPr>
        <p:spPr bwMode="auto">
          <a:xfrm>
            <a:off x="1839207" y="6061075"/>
            <a:ext cx="387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 </a:t>
            </a:r>
            <a:r>
              <a:rPr lang="en-US" altLang="en-US" b="1">
                <a:solidFill>
                  <a:srgbClr val="286DA6"/>
                </a:solidFill>
              </a:rPr>
              <a:t>787,500</a:t>
            </a:r>
            <a:r>
              <a:rPr lang="en-US" altLang="en-US" sz="1000" b="1">
                <a:solidFill>
                  <a:srgbClr val="286DA6"/>
                </a:solidFill>
              </a:rPr>
              <a:t> </a:t>
            </a:r>
            <a:r>
              <a:rPr lang="en-US" altLang="en-US" b="1">
                <a:solidFill>
                  <a:srgbClr val="286DA6"/>
                </a:solidFill>
              </a:rPr>
              <a:t>J</a:t>
            </a:r>
            <a:r>
              <a:rPr lang="en-GB" altLang="en-US"/>
              <a:t> or </a:t>
            </a:r>
            <a:r>
              <a:rPr lang="en-GB" altLang="en-US" b="1">
                <a:solidFill>
                  <a:srgbClr val="286DA6"/>
                </a:solidFill>
              </a:rPr>
              <a:t>787.5</a:t>
            </a:r>
            <a:r>
              <a:rPr lang="en-GB" altLang="en-US" sz="1000" b="1">
                <a:solidFill>
                  <a:srgbClr val="286DA6"/>
                </a:solidFill>
              </a:rPr>
              <a:t> </a:t>
            </a:r>
            <a:r>
              <a:rPr lang="en-GB" altLang="en-US" b="1">
                <a:solidFill>
                  <a:srgbClr val="286DA6"/>
                </a:solidFill>
              </a:rPr>
              <a:t>kJ</a:t>
            </a:r>
          </a:p>
        </p:txBody>
      </p:sp>
      <p:pic>
        <p:nvPicPr>
          <p:cNvPr id="15" name="Picture 19">
            <a:hlinkClick r:id="" action="ppaction://hlinkshowjump?jump=nextslide"/>
            <a:extLst>
              <a:ext uri="{FF2B5EF4-FFF2-40B4-BE49-F238E27FC236}">
                <a16:creationId xmlns:a16="http://schemas.microsoft.com/office/drawing/2014/main" id="{E082EBA1-5340-460F-9991-4FBB014B77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9835EC59-16A4-4E14-946B-7B304D4696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529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293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15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29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29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29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29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p:bldP spid="252936" grpId="0"/>
      <p:bldP spid="252937" grpId="0"/>
      <p:bldP spid="21518" grpId="0"/>
      <p:bldP spid="252939" grpId="0"/>
      <p:bldP spid="252941" grpId="0"/>
      <p:bldP spid="252942" grpId="0"/>
      <p:bldP spid="25294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14810</TotalTime>
  <Words>1700</Words>
  <Application>Microsoft Office PowerPoint</Application>
  <PresentationFormat>On-screen Show (4:3)</PresentationFormat>
  <Paragraphs>162</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Wingdings 2</vt:lpstr>
      <vt:lpstr>1_Default Design</vt:lpstr>
      <vt:lpstr>8_Default Design</vt:lpstr>
      <vt:lpstr>Braking Distance</vt:lpstr>
      <vt:lpstr>Information</vt:lpstr>
      <vt:lpstr>What is braking distance?</vt:lpstr>
      <vt:lpstr>Braking forces</vt:lpstr>
      <vt:lpstr>How do brakes work?</vt:lpstr>
      <vt:lpstr>Work done by frictional forces</vt:lpstr>
      <vt:lpstr>What affects the kinetic energy?</vt:lpstr>
      <vt:lpstr>Speed and braking distance</vt:lpstr>
      <vt:lpstr>Kinetic energy calculation</vt:lpstr>
      <vt:lpstr>Braking and deceleration</vt:lpstr>
      <vt:lpstr>Braking safely</vt:lpstr>
      <vt:lpstr>Estimating braking forces</vt:lpstr>
      <vt:lpstr>What affects braking distance?</vt:lpstr>
      <vt:lpstr>Braking distance and friction</vt:lpstr>
      <vt:lpstr>Braking quickly</vt:lpstr>
      <vt:lpstr>Estimating braking distance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Braking Distance</dc:title>
  <dc:subject>Boardworks High School Physical Science</dc:subject>
  <dc:creator>Boardworks</dc:creator>
  <cp:lastModifiedBy>Tim Crilly</cp:lastModifiedBy>
  <cp:revision>599</cp:revision>
  <dcterms:created xsi:type="dcterms:W3CDTF">2003-10-06T13:07:42Z</dcterms:created>
  <dcterms:modified xsi:type="dcterms:W3CDTF">2019-01-31T15:29:46Z</dcterms:modified>
</cp:coreProperties>
</file>