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10.xml" ContentType="application/vnd.openxmlformats-officedocument.presentationml.tags+xml"/>
  <Override PartName="/ppt/activeX/activeX2.xml" ContentType="application/vnd.ms-office.activeX+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activeX/activeX3.xml" ContentType="application/vnd.ms-office.activeX+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activeX/activeX4.xml" ContentType="application/vnd.ms-office.activeX+xml"/>
  <Override PartName="/ppt/notesSlides/notesSlide12.xml" ContentType="application/vnd.openxmlformats-officedocument.presentationml.notesSlide+xml"/>
  <Override PartName="/ppt/tags/tag17.xml" ContentType="application/vnd.openxmlformats-officedocument.presentationml.tags+xml"/>
  <Override PartName="/ppt/activeX/activeX5.xml" ContentType="application/vnd.ms-office.activeX+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activeX/activeX6.xml" ContentType="application/vnd.ms-office.activeX+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06" r:id="rId1"/>
    <p:sldMasterId id="2147485021" r:id="rId2"/>
  </p:sldMasterIdLst>
  <p:notesMasterIdLst>
    <p:notesMasterId r:id="rId20"/>
  </p:notesMasterIdLst>
  <p:handoutMasterIdLst>
    <p:handoutMasterId r:id="rId21"/>
  </p:handoutMasterIdLst>
  <p:sldIdLst>
    <p:sldId id="430" r:id="rId3"/>
    <p:sldId id="527" r:id="rId4"/>
    <p:sldId id="484" r:id="rId5"/>
    <p:sldId id="485" r:id="rId6"/>
    <p:sldId id="486" r:id="rId7"/>
    <p:sldId id="494" r:id="rId8"/>
    <p:sldId id="487" r:id="rId9"/>
    <p:sldId id="489" r:id="rId10"/>
    <p:sldId id="500" r:id="rId11"/>
    <p:sldId id="502" r:id="rId12"/>
    <p:sldId id="501" r:id="rId13"/>
    <p:sldId id="503" r:id="rId14"/>
    <p:sldId id="493" r:id="rId15"/>
    <p:sldId id="488" r:id="rId16"/>
    <p:sldId id="490" r:id="rId17"/>
    <p:sldId id="491" r:id="rId18"/>
    <p:sldId id="492" r:id="rId19"/>
  </p:sldIdLst>
  <p:sldSz cx="9144000" cy="6858000" type="screen4x3"/>
  <p:notesSz cx="6858000" cy="9296400"/>
  <p:embeddedFontLst>
    <p:embeddedFont>
      <p:font typeface="Wingdings 2" panose="05020102010507070707" pitchFamily="18" charset="2"/>
      <p:regular r:id="rId22"/>
    </p:embeddedFont>
  </p:embeddedFontLst>
  <p:custDataLst>
    <p:tags r:id="rId23"/>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10066"/>
    <a:srgbClr val="FFCC99"/>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648" autoAdjust="0"/>
  </p:normalViewPr>
  <p:slideViewPr>
    <p:cSldViewPr snapToGrid="0" showGuides="1">
      <p:cViewPr varScale="1">
        <p:scale>
          <a:sx n="85" d="100"/>
          <a:sy n="85" d="100"/>
        </p:scale>
        <p:origin x="540" y="78"/>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96"/>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8D3C7870-2E62-4242-9A79-7F1B0EA2F263}"/>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smtClean="0">
                <a:solidFill>
                  <a:schemeClr val="tx1"/>
                </a:solidFill>
              </a:defRPr>
            </a:lvl1pPr>
          </a:lstStyle>
          <a:p>
            <a:pPr>
              <a:defRPr/>
            </a:pPr>
            <a:fld id="{A8207928-6ED8-4E67-BDEB-C042E4587D56}" type="slidenum">
              <a:rPr lang="en-GB" altLang="en-US"/>
              <a:pPr>
                <a:defRPr/>
              </a:pPr>
              <a:t>‹#›</a:t>
            </a:fld>
            <a:endParaRPr lang="en-GB" altLang="en-US"/>
          </a:p>
        </p:txBody>
      </p:sp>
      <p:sp>
        <p:nvSpPr>
          <p:cNvPr id="6148" name="Rectangle 7">
            <a:extLst>
              <a:ext uri="{FF2B5EF4-FFF2-40B4-BE49-F238E27FC236}">
                <a16:creationId xmlns:a16="http://schemas.microsoft.com/office/drawing/2014/main" id="{6E2DD09C-8214-4ACD-BB80-BE2EA881561E}"/>
              </a:ext>
            </a:extLst>
          </p:cNvPr>
          <p:cNvSpPr>
            <a:spLocks noChangeArrowheads="1"/>
          </p:cNvSpPr>
          <p:nvPr/>
        </p:nvSpPr>
        <p:spPr bwMode="auto">
          <a:xfrm>
            <a:off x="192405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tx1"/>
                </a:solidFill>
              </a:rPr>
              <a:t>© Boardworks</a:t>
            </a:r>
          </a:p>
        </p:txBody>
      </p:sp>
      <p:sp>
        <p:nvSpPr>
          <p:cNvPr id="6149" name="Rectangle 9">
            <a:extLst>
              <a:ext uri="{FF2B5EF4-FFF2-40B4-BE49-F238E27FC236}">
                <a16:creationId xmlns:a16="http://schemas.microsoft.com/office/drawing/2014/main" id="{DA4B7BA0-3561-4C8E-951B-E58B5A0DE2CA}"/>
              </a:ext>
            </a:extLst>
          </p:cNvPr>
          <p:cNvSpPr>
            <a:spLocks noChangeArrowheads="1"/>
          </p:cNvSpPr>
          <p:nvPr/>
        </p:nvSpPr>
        <p:spPr bwMode="auto">
          <a:xfrm>
            <a:off x="1549400" y="116205"/>
            <a:ext cx="37592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dirty="0" err="1">
                <a:solidFill>
                  <a:schemeClr val="tx1"/>
                </a:solidFill>
              </a:rPr>
              <a:t>Boardworks</a:t>
            </a:r>
            <a:r>
              <a:rPr lang="en-GB" altLang="en-US" sz="1200" b="1" dirty="0">
                <a:solidFill>
                  <a:schemeClr val="tx1"/>
                </a:solidFill>
              </a:rPr>
              <a:t> High School Physical Science</a:t>
            </a:r>
          </a:p>
        </p:txBody>
      </p:sp>
    </p:spTree>
    <p:custDataLst>
      <p:tags r:id="rId2"/>
    </p:custDataLst>
    <p:extLst>
      <p:ext uri="{BB962C8B-B14F-4D97-AF65-F5344CB8AC3E}">
        <p14:creationId xmlns:p14="http://schemas.microsoft.com/office/powerpoint/2010/main" val="248371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4">
            <a:extLst>
              <a:ext uri="{FF2B5EF4-FFF2-40B4-BE49-F238E27FC236}">
                <a16:creationId xmlns:a16="http://schemas.microsoft.com/office/drawing/2014/main" id="{090BAE1E-D18B-40E9-BCAF-B7DA42B98700}"/>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CE53F202-91CE-4F7A-846E-7075DC4E1833}"/>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B37ED959-E956-4841-9B01-525252D17A34}"/>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smtClean="0">
                <a:solidFill>
                  <a:schemeClr val="tx1"/>
                </a:solidFill>
              </a:defRPr>
            </a:lvl1pPr>
          </a:lstStyle>
          <a:p>
            <a:pPr>
              <a:defRPr/>
            </a:pPr>
            <a:fld id="{26F02D58-93D0-417D-B0C9-77F5B94D7A33}" type="slidenum">
              <a:rPr lang="en-US" altLang="en-US"/>
              <a:pPr>
                <a:defRPr/>
              </a:pPr>
              <a:t>‹#›</a:t>
            </a:fld>
            <a:endParaRPr lang="en-US" altLang="en-US"/>
          </a:p>
        </p:txBody>
      </p:sp>
      <p:sp>
        <p:nvSpPr>
          <p:cNvPr id="5126" name="Rectangle 7">
            <a:extLst>
              <a:ext uri="{FF2B5EF4-FFF2-40B4-BE49-F238E27FC236}">
                <a16:creationId xmlns:a16="http://schemas.microsoft.com/office/drawing/2014/main" id="{BFB92CF2-C2E1-4212-AC20-E141041034E9}"/>
              </a:ext>
            </a:extLst>
          </p:cNvPr>
          <p:cNvSpPr>
            <a:spLocks noChangeArrowheads="1"/>
          </p:cNvSpPr>
          <p:nvPr/>
        </p:nvSpPr>
        <p:spPr bwMode="auto">
          <a:xfrm>
            <a:off x="192405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tx1"/>
                </a:solidFill>
              </a:rPr>
              <a:t>© Boardworks</a:t>
            </a:r>
          </a:p>
        </p:txBody>
      </p:sp>
      <p:sp>
        <p:nvSpPr>
          <p:cNvPr id="5127" name="Rectangle 9">
            <a:extLst>
              <a:ext uri="{FF2B5EF4-FFF2-40B4-BE49-F238E27FC236}">
                <a16:creationId xmlns:a16="http://schemas.microsoft.com/office/drawing/2014/main" id="{85E7E1C7-A906-491E-9FA0-AF3CB3148C42}"/>
              </a:ext>
            </a:extLst>
          </p:cNvPr>
          <p:cNvSpPr>
            <a:spLocks noChangeArrowheads="1"/>
          </p:cNvSpPr>
          <p:nvPr/>
        </p:nvSpPr>
        <p:spPr bwMode="auto">
          <a:xfrm>
            <a:off x="1549400" y="116205"/>
            <a:ext cx="37592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dirty="0" err="1">
                <a:solidFill>
                  <a:schemeClr val="tx1"/>
                </a:solidFill>
              </a:rPr>
              <a:t>Boardworks</a:t>
            </a:r>
            <a:r>
              <a:rPr lang="en-GB" altLang="en-US" sz="1200" b="1" dirty="0">
                <a:solidFill>
                  <a:schemeClr val="tx1"/>
                </a:solidFill>
              </a:rPr>
              <a:t> High School Physical Science</a:t>
            </a:r>
          </a:p>
        </p:txBody>
      </p:sp>
    </p:spTree>
    <p:extLst>
      <p:ext uri="{BB962C8B-B14F-4D97-AF65-F5344CB8AC3E}">
        <p14:creationId xmlns:p14="http://schemas.microsoft.com/office/powerpoint/2010/main" val="183024281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0DF27A7-3787-4651-A7C0-ABCDD1F7E0CB}"/>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24C9A4F6-5996-4380-9379-1ED0D282E4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7E27AD4-1886-4048-BE10-8A84B80BF507}"/>
              </a:ext>
            </a:extLst>
          </p:cNvPr>
          <p:cNvSpPr>
            <a:spLocks noGrp="1"/>
          </p:cNvSpPr>
          <p:nvPr>
            <p:ph type="sldNum" sz="quarter" idx="10"/>
          </p:nvPr>
        </p:nvSpPr>
        <p:spPr/>
        <p:txBody>
          <a:bodyPr/>
          <a:lstStyle/>
          <a:p>
            <a:pPr>
              <a:defRPr/>
            </a:pPr>
            <a:fld id="{26F02D58-93D0-417D-B0C9-77F5B94D7A33}" type="slidenum">
              <a:rPr lang="en-US" altLang="en-US" smtClean="0"/>
              <a:pPr>
                <a:defRPr/>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85F4382-CC66-4F13-87EB-3862A02BA0D4}"/>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7F860301-819E-4366-AA17-8DB01FD267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There are 4 moles on the reactant side and 2 moles on the product side.</a:t>
            </a:r>
          </a:p>
          <a:p>
            <a:endParaRPr lang="en-GB" altLang="en-US" dirty="0">
              <a:latin typeface="Arial" panose="020B0604020202020204" pitchFamily="34" charset="0"/>
            </a:endParaRPr>
          </a:p>
          <a:p>
            <a:r>
              <a:rPr lang="en-GB" altLang="en-US" dirty="0">
                <a:latin typeface="Arial" panose="020B0604020202020204" pitchFamily="34" charset="0"/>
              </a:rPr>
              <a:t>Running a reaction at high pressures is uneconomical as it requires stronger and more expensive equipment. Therefore, the Haber process is run at a high enough pressure to get a good yield of ammonia but at a low enough pressure that costs are not too high.</a:t>
            </a:r>
          </a:p>
          <a:p>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Asking Questions and Defining Problems: </a:t>
            </a:r>
            <a:r>
              <a:rPr lang="en-GB" dirty="0"/>
              <a:t>Ask questions to clarify and refine a model, an explanation, or an engineering problem.</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8B036687-6D0E-4D23-8A7D-A9E5D1DF18F1}"/>
              </a:ext>
            </a:extLst>
          </p:cNvPr>
          <p:cNvSpPr>
            <a:spLocks noGrp="1"/>
          </p:cNvSpPr>
          <p:nvPr>
            <p:ph type="sldNum" sz="quarter" idx="10"/>
          </p:nvPr>
        </p:nvSpPr>
        <p:spPr/>
        <p:txBody>
          <a:bodyPr/>
          <a:lstStyle/>
          <a:p>
            <a:pPr>
              <a:defRPr/>
            </a:pPr>
            <a:fld id="{26F02D58-93D0-417D-B0C9-77F5B94D7A33}"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480DB63-AE46-4135-96E6-AA2BF4999BB7}"/>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9ACB7789-37DB-4030-B930-A5271A9474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If the Haber process was run at really low temperatures, the position of equilibrium would shift in the direction of the forward, exothermic reaction. This would increase the yield of ammonia.</a:t>
            </a:r>
          </a:p>
          <a:p>
            <a:endParaRPr lang="en-GB" altLang="en-US" dirty="0">
              <a:latin typeface="Arial" panose="020B0604020202020204" pitchFamily="34" charset="0"/>
            </a:endParaRPr>
          </a:p>
          <a:p>
            <a:r>
              <a:rPr lang="en-GB" altLang="en-US" dirty="0">
                <a:latin typeface="Arial" panose="020B0604020202020204" pitchFamily="34" charset="0"/>
              </a:rPr>
              <a:t>However, a low temperature would decrease the rate of reaction and make the process uneconomical. Therefore, a compromise temperature is chosen that is high enough to give a good rate of reaction but low enough to get a good yield of ammonia.</a:t>
            </a:r>
          </a:p>
          <a:p>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Asking Questions and Defining Problems: </a:t>
            </a:r>
            <a:r>
              <a:rPr lang="en-GB" dirty="0"/>
              <a:t>Ask questions to clarify and refine a model, an explanation, or an engineering problem.</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0D58C5EC-AD67-4FDA-B6CF-749466B60012}"/>
              </a:ext>
            </a:extLst>
          </p:cNvPr>
          <p:cNvSpPr>
            <a:spLocks noGrp="1"/>
          </p:cNvSpPr>
          <p:nvPr>
            <p:ph type="sldNum" sz="quarter" idx="10"/>
          </p:nvPr>
        </p:nvSpPr>
        <p:spPr/>
        <p:txBody>
          <a:bodyPr/>
          <a:lstStyle/>
          <a:p>
            <a:pPr>
              <a:defRPr/>
            </a:pPr>
            <a:fld id="{26F02D58-93D0-417D-B0C9-77F5B94D7A33}" type="slidenum">
              <a:rPr lang="en-US" altLang="en-US" smtClean="0"/>
              <a:pPr>
                <a:defRPr/>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5375254-4322-4F96-88B8-3EA20DE166C4}"/>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82AE1924-76A5-4044-888B-D1C9645850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interactive animation shows the Haber process reaction and how reaction conditions can change the position of equilibrium. The scales represent the relative abundance of the reactants and products. If the scales are lower on the left, the reactants are more abundant. The slider bars can be dragged from left to right to show the effect of changing the temperature and pressure on the position of equilibrium. Changing the slider bars will result in either the products or the reactants becoming more abundant.</a:t>
            </a:r>
          </a:p>
        </p:txBody>
      </p:sp>
      <p:sp>
        <p:nvSpPr>
          <p:cNvPr id="2" name="Slide Number Placeholder 1">
            <a:extLst>
              <a:ext uri="{FF2B5EF4-FFF2-40B4-BE49-F238E27FC236}">
                <a16:creationId xmlns:a16="http://schemas.microsoft.com/office/drawing/2014/main" id="{655CC487-122D-4401-9B8C-9CCF5B71883F}"/>
              </a:ext>
            </a:extLst>
          </p:cNvPr>
          <p:cNvSpPr>
            <a:spLocks noGrp="1"/>
          </p:cNvSpPr>
          <p:nvPr>
            <p:ph type="sldNum" sz="quarter" idx="10"/>
          </p:nvPr>
        </p:nvSpPr>
        <p:spPr/>
        <p:txBody>
          <a:bodyPr/>
          <a:lstStyle/>
          <a:p>
            <a:pPr>
              <a:defRPr/>
            </a:pPr>
            <a:fld id="{26F02D58-93D0-417D-B0C9-77F5B94D7A33}" type="slidenum">
              <a:rPr lang="en-US" altLang="en-US" smtClean="0"/>
              <a:pPr>
                <a:defRPr/>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67FDF6F-C048-4932-951C-9AF0A36C9C9F}"/>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7B1C5638-0147-47ED-B9C5-4FCF5AA672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completing sentences activity could be used as </a:t>
            </a:r>
            <a:r>
              <a:rPr lang="en-US" altLang="en-US" dirty="0">
                <a:latin typeface="Arial" panose="020B0604020202020204" pitchFamily="34" charset="0"/>
              </a:rPr>
              <a:t>an </a:t>
            </a:r>
            <a:r>
              <a:rPr lang="en-GB" altLang="en-US" dirty="0">
                <a:latin typeface="Arial" panose="020B0604020202020204" pitchFamily="34" charset="0"/>
              </a:rPr>
              <a:t>introductory or summary activity on the Haber process.</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29EA974B-E245-4FA9-8F36-456413ED0DBF}"/>
              </a:ext>
            </a:extLst>
          </p:cNvPr>
          <p:cNvSpPr>
            <a:spLocks noGrp="1"/>
          </p:cNvSpPr>
          <p:nvPr>
            <p:ph type="sldNum" sz="quarter" idx="10"/>
          </p:nvPr>
        </p:nvSpPr>
        <p:spPr/>
        <p:txBody>
          <a:bodyPr/>
          <a:lstStyle/>
          <a:p>
            <a:pPr>
              <a:defRPr/>
            </a:pPr>
            <a:fld id="{26F02D58-93D0-417D-B0C9-77F5B94D7A33}" type="slidenum">
              <a:rPr lang="en-US" altLang="en-US" smtClean="0"/>
              <a:pPr>
                <a:defRPr/>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73CB909-37FD-4111-90B6-8E785FC8AAF7}"/>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2C2EE58A-DF12-4B8A-96B0-0EE1864417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7635E880-65C9-4B0B-9AD9-B2FDCF2B731C}"/>
              </a:ext>
            </a:extLst>
          </p:cNvPr>
          <p:cNvSpPr>
            <a:spLocks noGrp="1"/>
          </p:cNvSpPr>
          <p:nvPr>
            <p:ph type="sldNum" sz="quarter" idx="10"/>
          </p:nvPr>
        </p:nvSpPr>
        <p:spPr/>
        <p:txBody>
          <a:bodyPr/>
          <a:lstStyle/>
          <a:p>
            <a:pPr>
              <a:defRPr/>
            </a:pPr>
            <a:fld id="{26F02D58-93D0-417D-B0C9-77F5B94D7A33}" type="slidenum">
              <a:rPr lang="en-US" altLang="en-US" smtClean="0"/>
              <a:pPr>
                <a:defRPr/>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1EDD3C1-C752-4381-B2EA-A38CEC5B06CA}"/>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DB074FF-081F-400E-9285-FE723986F0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interactive animation shows the effects of temperature and pressure on the yield of ammonia obtained in the Haber process. At every temperature, an increase in pressure increases the yield of ammonia. However, as you increase the temperature, the yield of ammonia decreases.</a:t>
            </a:r>
          </a:p>
          <a:p>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a:buFont typeface="Arial" panose="020B0604020202020204" pitchFamily="34" charset="0"/>
              <a:buChar char="•"/>
            </a:pPr>
            <a:r>
              <a:rPr lang="en-GB" b="1" dirty="0" err="1"/>
              <a:t>Analyzing</a:t>
            </a:r>
            <a:r>
              <a:rPr lang="en-GB" b="1" dirty="0"/>
              <a:t> and Interpreting Data:</a:t>
            </a:r>
            <a:r>
              <a:rPr lang="en-GB" dirty="0"/>
              <a:t> </a:t>
            </a:r>
            <a:r>
              <a:rPr lang="en-GB" dirty="0" err="1"/>
              <a:t>Analyze</a:t>
            </a:r>
            <a:r>
              <a:rPr lang="en-GB" dirty="0"/>
              <a:t> data to identify design features or characteristics of the components of a proposed process or system to optimize it relative to criteria for success.</a:t>
            </a:r>
          </a:p>
          <a:p>
            <a:pPr marL="174056" indent="-174056" defTabSz="928299">
              <a:buFont typeface="Arial" panose="020B0604020202020204" pitchFamily="34" charset="0"/>
              <a:buChar char="•"/>
              <a:defRPr/>
            </a:pPr>
            <a:r>
              <a:rPr lang="en-GB" b="1" dirty="0"/>
              <a:t>Constructing Explanations and Designing Solutions:</a:t>
            </a:r>
            <a:r>
              <a:rPr lang="en-GB" dirty="0"/>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91E1DDC0-3D40-4285-BB2F-54921A69F223}"/>
              </a:ext>
            </a:extLst>
          </p:cNvPr>
          <p:cNvSpPr>
            <a:spLocks noGrp="1"/>
          </p:cNvSpPr>
          <p:nvPr>
            <p:ph type="sldNum" sz="quarter" idx="10"/>
          </p:nvPr>
        </p:nvSpPr>
        <p:spPr/>
        <p:txBody>
          <a:bodyPr/>
          <a:lstStyle/>
          <a:p>
            <a:pPr>
              <a:defRPr/>
            </a:pPr>
            <a:fld id="{26F02D58-93D0-417D-B0C9-77F5B94D7A33}" type="slidenum">
              <a:rPr lang="en-US" altLang="en-US" smtClean="0"/>
              <a:pPr>
                <a:defRPr/>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F875B16-B70C-401A-9EB4-5EEE2900647A}"/>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E744916A-5696-49A2-A404-89B16204F5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Corporation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CBA6849-46C5-4686-8364-F5CD82D84B15}"/>
              </a:ext>
            </a:extLst>
          </p:cNvPr>
          <p:cNvSpPr>
            <a:spLocks noGrp="1"/>
          </p:cNvSpPr>
          <p:nvPr>
            <p:ph type="sldNum" sz="quarter" idx="10"/>
          </p:nvPr>
        </p:nvSpPr>
        <p:spPr/>
        <p:txBody>
          <a:bodyPr/>
          <a:lstStyle/>
          <a:p>
            <a:pPr>
              <a:defRPr/>
            </a:pPr>
            <a:fld id="{26F02D58-93D0-417D-B0C9-77F5B94D7A33}" type="slidenum">
              <a:rPr lang="en-US" altLang="en-US" smtClean="0"/>
              <a:pPr>
                <a:defRPr/>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150CD36-912D-406D-B992-582C5DE27DF2}"/>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F381F38E-AE68-4697-B4D7-0402D5B98F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6B706E5-CB76-4CF9-AA34-C207BB661752}"/>
              </a:ext>
            </a:extLst>
          </p:cNvPr>
          <p:cNvSpPr>
            <a:spLocks noGrp="1"/>
          </p:cNvSpPr>
          <p:nvPr>
            <p:ph type="sldNum" sz="quarter" idx="10"/>
          </p:nvPr>
        </p:nvSpPr>
        <p:spPr/>
        <p:txBody>
          <a:bodyPr/>
          <a:lstStyle/>
          <a:p>
            <a:pPr>
              <a:defRPr/>
            </a:pPr>
            <a:fld id="{26F02D58-93D0-417D-B0C9-77F5B94D7A33}" type="slidenum">
              <a:rPr lang="en-US" altLang="en-US" smtClean="0"/>
              <a:pPr>
                <a:defRPr/>
              </a:pPr>
              <a:t>17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882967D-4DE2-47B3-B6D3-08019E0D9A80}"/>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71C57F3E-0725-4A96-85F8-803B6E0A94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EDA8208-51CE-4109-87FC-5D9264A27411}"/>
              </a:ext>
            </a:extLst>
          </p:cNvPr>
          <p:cNvSpPr>
            <a:spLocks noGrp="1"/>
          </p:cNvSpPr>
          <p:nvPr>
            <p:ph type="sldNum" sz="quarter" idx="10"/>
          </p:nvPr>
        </p:nvSpPr>
        <p:spPr/>
        <p:txBody>
          <a:bodyPr/>
          <a:lstStyle/>
          <a:p>
            <a:pPr>
              <a:defRPr/>
            </a:pPr>
            <a:fld id="{26F02D58-93D0-417D-B0C9-77F5B94D7A33}" type="slidenum">
              <a:rPr lang="en-US" altLang="en-US" smtClean="0"/>
              <a:pPr>
                <a:defRPr/>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3B449CC-2D72-4E4E-BFE3-A364C81D27F2}"/>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6213C994-E013-4874-BE42-A4CA4AF394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Due to the Haber process being a reversible reaction, some of the ammonia produced will break down into hydrogen and nitrogen again.</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reversible reactions, please refer to the </a:t>
            </a:r>
            <a:r>
              <a:rPr lang="en-GB" altLang="en-US" i="1" dirty="0">
                <a:latin typeface="Arial" panose="020B0604020202020204" pitchFamily="34" charset="0"/>
              </a:rPr>
              <a:t>Reversible Reactions and Equilibrium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A1321599-C2EB-4EAA-99AE-EE3C8971113E}"/>
              </a:ext>
            </a:extLst>
          </p:cNvPr>
          <p:cNvSpPr>
            <a:spLocks noGrp="1"/>
          </p:cNvSpPr>
          <p:nvPr>
            <p:ph type="sldNum" sz="quarter" idx="10"/>
          </p:nvPr>
        </p:nvSpPr>
        <p:spPr/>
        <p:txBody>
          <a:bodyPr/>
          <a:lstStyle/>
          <a:p>
            <a:pPr>
              <a:defRPr/>
            </a:pPr>
            <a:fld id="{26F02D58-93D0-417D-B0C9-77F5B94D7A33}" type="slidenum">
              <a:rPr lang="en-US" altLang="en-US" smtClean="0"/>
              <a:pPr>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8FE6541-2779-46D6-91A7-A9EE8BA1107C}"/>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22687F73-55C9-445F-B6E9-D5073CE396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Natural gas is a mixture of hydrocarbon gases but it consists mainly of methane. It is a fossil fuel and is used for cooking and generating electricity.</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fractional distillation, please refer to the </a:t>
            </a:r>
            <a:r>
              <a:rPr lang="en-GB" altLang="en-US" i="1" dirty="0">
                <a:latin typeface="Arial" panose="020B0604020202020204" pitchFamily="34" charset="0"/>
              </a:rPr>
              <a:t>Fractional Distillation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529D04DA-9F46-424F-AC5B-B4ACD791615D}"/>
              </a:ext>
            </a:extLst>
          </p:cNvPr>
          <p:cNvSpPr>
            <a:spLocks noGrp="1"/>
          </p:cNvSpPr>
          <p:nvPr>
            <p:ph type="sldNum" sz="quarter" idx="10"/>
          </p:nvPr>
        </p:nvSpPr>
        <p:spPr/>
        <p:txBody>
          <a:bodyPr/>
          <a:lstStyle/>
          <a:p>
            <a:pPr>
              <a:defRPr/>
            </a:pPr>
            <a:fld id="{26F02D58-93D0-417D-B0C9-77F5B94D7A33}"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1C52803-E16E-4B34-87C2-39200185D558}"/>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9A2096F9-699B-45A2-8A2F-9BE8FA6BDE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five-stage animation illustrates how ammonia is made in the Haber process.</a:t>
            </a:r>
          </a:p>
        </p:txBody>
      </p:sp>
      <p:sp>
        <p:nvSpPr>
          <p:cNvPr id="2" name="Slide Number Placeholder 1">
            <a:extLst>
              <a:ext uri="{FF2B5EF4-FFF2-40B4-BE49-F238E27FC236}">
                <a16:creationId xmlns:a16="http://schemas.microsoft.com/office/drawing/2014/main" id="{F727A739-EA3F-4F17-8F17-BD948A70D027}"/>
              </a:ext>
            </a:extLst>
          </p:cNvPr>
          <p:cNvSpPr>
            <a:spLocks noGrp="1"/>
          </p:cNvSpPr>
          <p:nvPr>
            <p:ph type="sldNum" sz="quarter" idx="10"/>
          </p:nvPr>
        </p:nvSpPr>
        <p:spPr/>
        <p:txBody>
          <a:bodyPr/>
          <a:lstStyle/>
          <a:p>
            <a:pPr>
              <a:defRPr/>
            </a:pPr>
            <a:fld id="{26F02D58-93D0-417D-B0C9-77F5B94D7A33}"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E342141-9325-4DCB-BEB1-C2DABD24FBFC}"/>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319E9449-F6A7-464F-A79C-3B3C66C54C21}"/>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ordering activity could be used as </a:t>
            </a:r>
            <a:r>
              <a:rPr lang="en-US" altLang="en-US" dirty="0">
                <a:latin typeface="Arial" panose="020B0604020202020204" pitchFamily="34" charset="0"/>
              </a:rPr>
              <a:t>an </a:t>
            </a:r>
            <a:r>
              <a:rPr lang="en-GB" altLang="en-US" dirty="0">
                <a:latin typeface="Arial" panose="020B0604020202020204" pitchFamily="34" charset="0"/>
              </a:rPr>
              <a:t>introductory or summary activity on the stages in the Haber process. Mini-whiteboards could be used to make this a whole-class exercise.</a:t>
            </a:r>
          </a:p>
        </p:txBody>
      </p:sp>
      <p:sp>
        <p:nvSpPr>
          <p:cNvPr id="2" name="Slide Number Placeholder 1">
            <a:extLst>
              <a:ext uri="{FF2B5EF4-FFF2-40B4-BE49-F238E27FC236}">
                <a16:creationId xmlns:a16="http://schemas.microsoft.com/office/drawing/2014/main" id="{ACDE22AE-6B70-44F4-BF1C-105DC5A8BC5A}"/>
              </a:ext>
            </a:extLst>
          </p:cNvPr>
          <p:cNvSpPr>
            <a:spLocks noGrp="1"/>
          </p:cNvSpPr>
          <p:nvPr>
            <p:ph type="sldNum" sz="quarter" idx="10"/>
          </p:nvPr>
        </p:nvSpPr>
        <p:spPr/>
        <p:txBody>
          <a:bodyPr/>
          <a:lstStyle/>
          <a:p>
            <a:pPr>
              <a:defRPr/>
            </a:pPr>
            <a:fld id="{26F02D58-93D0-417D-B0C9-77F5B94D7A33}" type="slidenum">
              <a:rPr lang="en-US" altLang="en-US" smtClean="0"/>
              <a:pPr>
                <a:defRPr/>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94A5386-DDA5-4A37-988B-1FB1DFD976E8}"/>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A1B46267-6A57-4435-AD95-5BE64701CC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graph shows the effect of temperature and pressure on the yield of ammonia obtained in the Haber process. At every temperature, an increase in pressure increases the yield of ammonia. However, as you increase the temperature, the yield of ammonia decreases.</a:t>
            </a:r>
          </a:p>
        </p:txBody>
      </p:sp>
      <p:sp>
        <p:nvSpPr>
          <p:cNvPr id="2" name="Slide Number Placeholder 1">
            <a:extLst>
              <a:ext uri="{FF2B5EF4-FFF2-40B4-BE49-F238E27FC236}">
                <a16:creationId xmlns:a16="http://schemas.microsoft.com/office/drawing/2014/main" id="{0531B81B-990D-4AB6-9034-20246F8E4E9D}"/>
              </a:ext>
            </a:extLst>
          </p:cNvPr>
          <p:cNvSpPr>
            <a:spLocks noGrp="1"/>
          </p:cNvSpPr>
          <p:nvPr>
            <p:ph type="sldNum" sz="quarter" idx="10"/>
          </p:nvPr>
        </p:nvSpPr>
        <p:spPr/>
        <p:txBody>
          <a:bodyPr/>
          <a:lstStyle/>
          <a:p>
            <a:pPr>
              <a:defRPr/>
            </a:pPr>
            <a:fld id="{26F02D58-93D0-417D-B0C9-77F5B94D7A33}" type="slidenum">
              <a:rPr lang="en-US" altLang="en-US" smtClean="0"/>
              <a:pPr>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CEFCDA4-0CE3-4339-BA5C-99C29C864D0E}"/>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BAE266B2-8D11-44FE-A312-1E93991DE343}"/>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as </a:t>
            </a:r>
            <a:r>
              <a:rPr lang="en-US" altLang="en-US" dirty="0">
                <a:latin typeface="Arial" panose="020B0604020202020204" pitchFamily="34" charset="0"/>
              </a:rPr>
              <a:t>an </a:t>
            </a:r>
            <a:r>
              <a:rPr lang="en-GB" altLang="en-US" dirty="0">
                <a:latin typeface="Arial" panose="020B0604020202020204" pitchFamily="34" charset="0"/>
              </a:rPr>
              <a:t>introductory or summary activity on the effects of temperature and pressure on the Haber process.</a:t>
            </a:r>
          </a:p>
        </p:txBody>
      </p:sp>
      <p:sp>
        <p:nvSpPr>
          <p:cNvPr id="2" name="Slide Number Placeholder 1">
            <a:extLst>
              <a:ext uri="{FF2B5EF4-FFF2-40B4-BE49-F238E27FC236}">
                <a16:creationId xmlns:a16="http://schemas.microsoft.com/office/drawing/2014/main" id="{B2FE1728-6A95-4E28-B176-17FA7A506A87}"/>
              </a:ext>
            </a:extLst>
          </p:cNvPr>
          <p:cNvSpPr>
            <a:spLocks noGrp="1"/>
          </p:cNvSpPr>
          <p:nvPr>
            <p:ph type="sldNum" sz="quarter" idx="10"/>
          </p:nvPr>
        </p:nvSpPr>
        <p:spPr/>
        <p:txBody>
          <a:bodyPr/>
          <a:lstStyle/>
          <a:p>
            <a:pPr>
              <a:defRPr/>
            </a:pPr>
            <a:fld id="{26F02D58-93D0-417D-B0C9-77F5B94D7A33}" type="slidenum">
              <a:rPr lang="en-US" altLang="en-US" smtClean="0"/>
              <a:pPr>
                <a:defRPr/>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0FD939B-1DC0-45E0-B6AD-C97DC8FB0AC8}"/>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B56966BC-0D8C-4BD1-8ADD-59C2D14BA4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D1850CF-64B8-48B4-A13F-DC9C889330F0}"/>
              </a:ext>
            </a:extLst>
          </p:cNvPr>
          <p:cNvSpPr>
            <a:spLocks noGrp="1"/>
          </p:cNvSpPr>
          <p:nvPr>
            <p:ph type="sldNum" sz="quarter" idx="10"/>
          </p:nvPr>
        </p:nvSpPr>
        <p:spPr/>
        <p:txBody>
          <a:bodyPr/>
          <a:lstStyle/>
          <a:p>
            <a:pPr>
              <a:defRPr/>
            </a:pPr>
            <a:fld id="{26F02D58-93D0-417D-B0C9-77F5B94D7A33}" type="slidenum">
              <a:rPr lang="en-US" altLang="en-US" smtClean="0"/>
              <a:pPr>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a:extLst>
              <a:ext uri="{FF2B5EF4-FFF2-40B4-BE49-F238E27FC236}">
                <a16:creationId xmlns:a16="http://schemas.microsoft.com/office/drawing/2014/main" id="{49345AF2-9834-4C2F-B04C-DA2572021F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hlinkClick r:id="" action="ppaction://hlinkshowjump?jump=nextslide"/>
            <a:extLst>
              <a:ext uri="{FF2B5EF4-FFF2-40B4-BE49-F238E27FC236}">
                <a16:creationId xmlns:a16="http://schemas.microsoft.com/office/drawing/2014/main" id="{03C472A9-15DE-4417-BDD3-6DBD79BC5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33C07169-21E3-40B0-8AC7-3AC2245C3A1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a:extLst>
              <a:ext uri="{FF2B5EF4-FFF2-40B4-BE49-F238E27FC236}">
                <a16:creationId xmlns:a16="http://schemas.microsoft.com/office/drawing/2014/main" id="{24562EF1-0D47-4C2B-9F25-8F4BB3E6C597}"/>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A6E4C170-64FA-4216-AFE6-5D2F05EEAF03}"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a:solidFill>
                  <a:srgbClr val="5B0091"/>
                </a:solidFill>
                <a:cs typeface="Arial" panose="020B0604020202020204" pitchFamily="34" charset="0"/>
              </a:rPr>
              <a:t> of 17</a:t>
            </a:r>
          </a:p>
        </p:txBody>
      </p:sp>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3277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970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7856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2923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362014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17">
            <a:extLst>
              <a:ext uri="{FF2B5EF4-FFF2-40B4-BE49-F238E27FC236}">
                <a16:creationId xmlns:a16="http://schemas.microsoft.com/office/drawing/2014/main" id="{C5D76589-4EF5-4AEE-A7C2-D5AB92A2A5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hlinkClick r:id="" action="ppaction://hlinkshowjump?jump=nextslide"/>
            <a:extLst>
              <a:ext uri="{FF2B5EF4-FFF2-40B4-BE49-F238E27FC236}">
                <a16:creationId xmlns:a16="http://schemas.microsoft.com/office/drawing/2014/main" id="{0C2E3596-C134-4F99-AAFA-41C514774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8BE60CDF-CA8E-44A3-BA02-F182C494D02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a:extLst>
              <a:ext uri="{FF2B5EF4-FFF2-40B4-BE49-F238E27FC236}">
                <a16:creationId xmlns:a16="http://schemas.microsoft.com/office/drawing/2014/main" id="{F9F87879-955A-4E12-AD93-42D6BBE3A35B}"/>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27A4CB8C-29E2-4B12-A2D9-2121C87B9DB5}"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a:solidFill>
                  <a:srgbClr val="5B0091"/>
                </a:solidFill>
                <a:cs typeface="Arial" panose="020B0604020202020204" pitchFamily="34" charset="0"/>
              </a:rPr>
              <a:t> of 17</a:t>
            </a:r>
          </a:p>
        </p:txBody>
      </p:sp>
      <p:sp>
        <p:nvSpPr>
          <p:cNvPr id="9" name="Content Placeholder 2">
            <a:extLst>
              <a:ext uri="{FF2B5EF4-FFF2-40B4-BE49-F238E27FC236}">
                <a16:creationId xmlns:a16="http://schemas.microsoft.com/office/drawing/2014/main" id="{58BEDEB8-A9C3-4367-BF40-FB60AF6FA132}"/>
              </a:ext>
            </a:extLst>
          </p:cNvPr>
          <p:cNvSpPr>
            <a:spLocks noGrp="1"/>
          </p:cNvSpPr>
          <p:nvPr>
            <p:ph idx="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Tree>
    <p:extLst>
      <p:ext uri="{BB962C8B-B14F-4D97-AF65-F5344CB8AC3E}">
        <p14:creationId xmlns:p14="http://schemas.microsoft.com/office/powerpoint/2010/main" val="2285317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033672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7630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54812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9786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036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5506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15802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698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0459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9613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1933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3974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166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8843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302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260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5903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72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6639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210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a:extLst>
              <a:ext uri="{FF2B5EF4-FFF2-40B4-BE49-F238E27FC236}">
                <a16:creationId xmlns:a16="http://schemas.microsoft.com/office/drawing/2014/main" id="{50F8318D-8B64-4130-BE3D-F6E7CCE51349}"/>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6">
            <a:extLst>
              <a:ext uri="{FF2B5EF4-FFF2-40B4-BE49-F238E27FC236}">
                <a16:creationId xmlns:a16="http://schemas.microsoft.com/office/drawing/2014/main" id="{9524F80A-0AD2-4C43-AA52-B2CF5B9EA4FC}"/>
              </a:ext>
            </a:extLst>
          </p:cNvPr>
          <p:cNvSpPr txBox="1">
            <a:spLocks noChangeArrowheads="1"/>
          </p:cNvSpPr>
          <p:nvPr/>
        </p:nvSpPr>
        <p:spPr bwMode="auto">
          <a:xfrm>
            <a:off x="828675" y="444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sz="2800" b="1">
              <a:solidFill>
                <a:srgbClr val="5B0091"/>
              </a:solidFill>
              <a:cs typeface="Arial" panose="020B0604020202020204" pitchFamily="34" charset="0"/>
            </a:endParaRPr>
          </a:p>
        </p:txBody>
      </p:sp>
      <p:sp>
        <p:nvSpPr>
          <p:cNvPr id="1028" name="Rectangle 8">
            <a:extLst>
              <a:ext uri="{FF2B5EF4-FFF2-40B4-BE49-F238E27FC236}">
                <a16:creationId xmlns:a16="http://schemas.microsoft.com/office/drawing/2014/main" id="{01E69FAF-31CA-4E35-8C5C-C1909E1984DA}"/>
              </a:ext>
            </a:extLst>
          </p:cNvPr>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29" name="Picture 16">
            <a:hlinkClick r:id="" action="ppaction://hlinkshowjump?jump=previousslide"/>
            <a:extLst>
              <a:ext uri="{FF2B5EF4-FFF2-40B4-BE49-F238E27FC236}">
                <a16:creationId xmlns:a16="http://schemas.microsoft.com/office/drawing/2014/main" id="{03EC5844-A930-44BD-8008-607A38CADA2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950" y="6176963"/>
            <a:ext cx="630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3">
            <a:hlinkClick r:id="" action="ppaction://hlinkshowjump?jump=nextslide"/>
            <a:extLst>
              <a:ext uri="{FF2B5EF4-FFF2-40B4-BE49-F238E27FC236}">
                <a16:creationId xmlns:a16="http://schemas.microsoft.com/office/drawing/2014/main" id="{1CDD3CE1-6CCE-44A2-AE0D-507DB3D639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a:extLst>
              <a:ext uri="{FF2B5EF4-FFF2-40B4-BE49-F238E27FC236}">
                <a16:creationId xmlns:a16="http://schemas.microsoft.com/office/drawing/2014/main" id="{B3535B3A-7E3B-4493-BDC3-8AA34EC67EDC}"/>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4">
            <a:extLst>
              <a:ext uri="{FF2B5EF4-FFF2-40B4-BE49-F238E27FC236}">
                <a16:creationId xmlns:a16="http://schemas.microsoft.com/office/drawing/2014/main" id="{8F7A49A0-7565-4F29-84EF-DAED57D5955E}"/>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B6E11012-57D3-4F78-A93E-539FE1565046}"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a:solidFill>
                  <a:srgbClr val="5B0091"/>
                </a:solidFill>
                <a:cs typeface="Arial" panose="020B0604020202020204" pitchFamily="34" charset="0"/>
              </a:rPr>
              <a:t> of 17</a:t>
            </a:r>
          </a:p>
        </p:txBody>
      </p:sp>
    </p:spTree>
    <p:custDataLst>
      <p:tags r:id="rId16"/>
    </p:custDataLst>
  </p:cSld>
  <p:clrMap bg1="lt1" tx1="dk1" bg2="lt2" tx2="dk2" accent1="accent1" accent2="accent2" accent3="accent3" accent4="accent4" accent5="accent5" accent6="accent6" hlink="hlink" folHlink="folHlink"/>
  <p:sldLayoutIdLst>
    <p:sldLayoutId id="2147485060" r:id="rId1"/>
    <p:sldLayoutId id="2147485036" r:id="rId2"/>
    <p:sldLayoutId id="2147485037" r:id="rId3"/>
    <p:sldLayoutId id="2147485038" r:id="rId4"/>
    <p:sldLayoutId id="2147485039" r:id="rId5"/>
    <p:sldLayoutId id="2147485040" r:id="rId6"/>
    <p:sldLayoutId id="2147485041" r:id="rId7"/>
    <p:sldLayoutId id="2147485042" r:id="rId8"/>
    <p:sldLayoutId id="2147485043" r:id="rId9"/>
    <p:sldLayoutId id="2147485044" r:id="rId10"/>
    <p:sldLayoutId id="2147485045" r:id="rId11"/>
    <p:sldLayoutId id="2147485046" r:id="rId12"/>
    <p:sldLayoutId id="2147485047" r:id="rId13"/>
    <p:sldLayoutId id="214748506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a:extLst>
              <a:ext uri="{FF2B5EF4-FFF2-40B4-BE49-F238E27FC236}">
                <a16:creationId xmlns:a16="http://schemas.microsoft.com/office/drawing/2014/main" id="{BE1149CD-2554-4D49-A993-3AB15FCB769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a:extLst>
              <a:ext uri="{FF2B5EF4-FFF2-40B4-BE49-F238E27FC236}">
                <a16:creationId xmlns:a16="http://schemas.microsoft.com/office/drawing/2014/main" id="{A1DF3440-18CB-4BCC-8BB8-EC308817330A}"/>
              </a:ext>
            </a:extLst>
          </p:cNvPr>
          <p:cNvSpPr txBox="1">
            <a:spLocks noChangeArrowheads="1"/>
          </p:cNvSpPr>
          <p:nvPr/>
        </p:nvSpPr>
        <p:spPr bwMode="auto">
          <a:xfrm>
            <a:off x="828675" y="444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sz="2800" b="1">
              <a:solidFill>
                <a:srgbClr val="5B0091"/>
              </a:solidFill>
              <a:cs typeface="Arial" panose="020B0604020202020204" pitchFamily="34" charset="0"/>
            </a:endParaRPr>
          </a:p>
        </p:txBody>
      </p:sp>
      <p:sp>
        <p:nvSpPr>
          <p:cNvPr id="2052" name="Rectangle 8">
            <a:extLst>
              <a:ext uri="{FF2B5EF4-FFF2-40B4-BE49-F238E27FC236}">
                <a16:creationId xmlns:a16="http://schemas.microsoft.com/office/drawing/2014/main" id="{DD102EC0-C4DD-48D2-8AD9-CB2F0A8601E2}"/>
              </a:ext>
            </a:extLst>
          </p:cNvPr>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3" name="Picture 16">
            <a:hlinkClick r:id="" action="ppaction://hlinkshowjump?jump=previousslide"/>
            <a:extLst>
              <a:ext uri="{FF2B5EF4-FFF2-40B4-BE49-F238E27FC236}">
                <a16:creationId xmlns:a16="http://schemas.microsoft.com/office/drawing/2014/main" id="{89EFAFBD-C65C-48C3-A5AD-F50D1EC7FE6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 y="6176963"/>
            <a:ext cx="630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62D0BD35-B1AC-4374-8779-C5ED0BA7D224}"/>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4">
            <a:extLst>
              <a:ext uri="{FF2B5EF4-FFF2-40B4-BE49-F238E27FC236}">
                <a16:creationId xmlns:a16="http://schemas.microsoft.com/office/drawing/2014/main" id="{1159CE7B-F1E0-4BB1-A486-58ACD64761AD}"/>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9FA0807D-6031-4F90-AEF6-CDAE386DC6C2}"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a:solidFill>
                  <a:srgbClr val="5B0091"/>
                </a:solidFill>
                <a:cs typeface="Arial" panose="020B0604020202020204" pitchFamily="34" charset="0"/>
              </a:rPr>
              <a:t> of 17</a:t>
            </a:r>
          </a:p>
        </p:txBody>
      </p:sp>
    </p:spTree>
    <p:custDataLst>
      <p:tags r:id="rId14"/>
    </p:custDataLst>
  </p:cSld>
  <p:clrMap bg1="lt1" tx1="dk1" bg2="lt2" tx2="dk2" accent1="accent1" accent2="accent2" accent3="accent3" accent4="accent4" accent5="accent5" accent6="accent6" hlink="hlink" folHlink="folHlink"/>
  <p:sldLayoutIdLst>
    <p:sldLayoutId id="2147485048" r:id="rId1"/>
    <p:sldLayoutId id="2147485049" r:id="rId2"/>
    <p:sldLayoutId id="2147485050" r:id="rId3"/>
    <p:sldLayoutId id="2147485051" r:id="rId4"/>
    <p:sldLayoutId id="2147485052" r:id="rId5"/>
    <p:sldLayoutId id="2147485053" r:id="rId6"/>
    <p:sldLayoutId id="2147485054" r:id="rId7"/>
    <p:sldLayoutId id="2147485055" r:id="rId8"/>
    <p:sldLayoutId id="2147485056" r:id="rId9"/>
    <p:sldLayoutId id="2147485057" r:id="rId10"/>
    <p:sldLayoutId id="2147485058" r:id="rId11"/>
    <p:sldLayoutId id="214748505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4.xml"/><Relationship Id="rId7" Type="http://schemas.openxmlformats.org/officeDocument/2006/relationships/image" Target="../media/image9.png"/><Relationship Id="rId2" Type="http://schemas.openxmlformats.org/officeDocument/2006/relationships/tags" Target="../tags/tag16.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notesSlide" Target="../notesSlides/notesSlide12.xml"/><Relationship Id="rId10" Type="http://schemas.openxmlformats.org/officeDocument/2006/relationships/image" Target="../media/image12.wmf"/><Relationship Id="rId4" Type="http://schemas.openxmlformats.org/officeDocument/2006/relationships/slideLayout" Target="../slideLayouts/slideLayout6.xml"/><Relationship Id="rId9" Type="http://schemas.openxmlformats.org/officeDocument/2006/relationships/image" Target="../media/image14.jp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5.xml"/><Relationship Id="rId7" Type="http://schemas.openxmlformats.org/officeDocument/2006/relationships/image" Target="../media/image13.png"/><Relationship Id="rId12" Type="http://schemas.openxmlformats.org/officeDocument/2006/relationships/image" Target="../media/image12.wmf"/><Relationship Id="rId2" Type="http://schemas.openxmlformats.org/officeDocument/2006/relationships/tags" Target="../tags/tag17.xml"/><Relationship Id="rId1" Type="http://schemas.openxmlformats.org/officeDocument/2006/relationships/vmlDrawing" Target="../drawings/vmlDrawing5.vml"/><Relationship Id="rId6" Type="http://schemas.openxmlformats.org/officeDocument/2006/relationships/image" Target="../media/image19.jpeg"/><Relationship Id="rId11" Type="http://schemas.openxmlformats.org/officeDocument/2006/relationships/image" Target="../media/image14.jpg"/><Relationship Id="rId5" Type="http://schemas.openxmlformats.org/officeDocument/2006/relationships/notesSlide" Target="../notesSlides/notesSlide13.xml"/><Relationship Id="rId10" Type="http://schemas.openxmlformats.org/officeDocument/2006/relationships/image" Target="../media/image18.png"/><Relationship Id="rId4" Type="http://schemas.openxmlformats.org/officeDocument/2006/relationships/slideLayout" Target="../slideLayouts/slideLayout6.xml"/><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1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6.xml"/><Relationship Id="rId7" Type="http://schemas.openxmlformats.org/officeDocument/2006/relationships/image" Target="../media/image9.png"/><Relationship Id="rId2" Type="http://schemas.openxmlformats.org/officeDocument/2006/relationships/tags" Target="../tags/tag19.xml"/><Relationship Id="rId1" Type="http://schemas.openxmlformats.org/officeDocument/2006/relationships/vmlDrawing" Target="../drawings/vmlDrawing6.vml"/><Relationship Id="rId6" Type="http://schemas.openxmlformats.org/officeDocument/2006/relationships/image" Target="../media/image13.png"/><Relationship Id="rId11" Type="http://schemas.openxmlformats.org/officeDocument/2006/relationships/image" Target="../media/image12.wmf"/><Relationship Id="rId5" Type="http://schemas.openxmlformats.org/officeDocument/2006/relationships/notesSlide" Target="../notesSlides/notesSlide15.xml"/><Relationship Id="rId10" Type="http://schemas.openxmlformats.org/officeDocument/2006/relationships/image" Target="../media/image14.jpg"/><Relationship Id="rId4" Type="http://schemas.openxmlformats.org/officeDocument/2006/relationships/slideLayout" Target="../slideLayouts/slideLayout6.xm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6.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9.png"/><Relationship Id="rId2" Type="http://schemas.openxmlformats.org/officeDocument/2006/relationships/tags" Target="../tags/tag9.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notesSlide" Target="../notesSlides/notesSlide5.xml"/><Relationship Id="rId10" Type="http://schemas.openxmlformats.org/officeDocument/2006/relationships/image" Target="../media/image12.wmf"/><Relationship Id="rId4" Type="http://schemas.openxmlformats.org/officeDocument/2006/relationships/slideLayout" Target="../slideLayouts/slideLayout6.xml"/><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9.png"/><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notesSlide" Target="../notesSlides/notesSlide6.xml"/><Relationship Id="rId10" Type="http://schemas.openxmlformats.org/officeDocument/2006/relationships/image" Target="../media/image12.wmf"/><Relationship Id="rId4" Type="http://schemas.openxmlformats.org/officeDocument/2006/relationships/slideLayout" Target="../slideLayouts/slideLayout6.xml"/><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image" Target="../media/image16.jpeg"/><Relationship Id="rId11" Type="http://schemas.openxmlformats.org/officeDocument/2006/relationships/image" Target="../media/image12.wmf"/><Relationship Id="rId5" Type="http://schemas.openxmlformats.org/officeDocument/2006/relationships/notesSlide" Target="../notesSlides/notesSlide8.xml"/><Relationship Id="rId10" Type="http://schemas.openxmlformats.org/officeDocument/2006/relationships/image" Target="../media/image14.jpg"/><Relationship Id="rId4" Type="http://schemas.openxmlformats.org/officeDocument/2006/relationships/slideLayout" Target="../slideLayouts/slideLayout6.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760D09AA-A61A-4688-A7F8-BC97BA1C47D5}"/>
              </a:ext>
            </a:extLst>
          </p:cNvPr>
          <p:cNvSpPr>
            <a:spLocks noGrp="1" noChangeArrowheads="1"/>
          </p:cNvSpPr>
          <p:nvPr>
            <p:ph type="title"/>
          </p:nvPr>
        </p:nvSpPr>
        <p:spPr>
          <a:xfrm>
            <a:off x="3230563" y="1187450"/>
            <a:ext cx="4973637" cy="3119438"/>
          </a:xfrm>
        </p:spPr>
        <p:txBody>
          <a:bodyPr/>
          <a:lstStyle/>
          <a:p>
            <a:r>
              <a:rPr lang="en-GB" altLang="en-US"/>
              <a:t>The Haber Process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3E27773-94C1-4A7D-BA18-08FBAB0684CA}"/>
              </a:ext>
            </a:extLst>
          </p:cNvPr>
          <p:cNvSpPr>
            <a:spLocks noGrp="1" noChangeArrowheads="1"/>
          </p:cNvSpPr>
          <p:nvPr>
            <p:ph type="title"/>
          </p:nvPr>
        </p:nvSpPr>
        <p:spPr/>
        <p:txBody>
          <a:bodyPr/>
          <a:lstStyle/>
          <a:p>
            <a:r>
              <a:rPr lang="en-GB" altLang="en-US"/>
              <a:t>Effect of pressure</a:t>
            </a:r>
          </a:p>
        </p:txBody>
      </p:sp>
      <p:sp>
        <p:nvSpPr>
          <p:cNvPr id="6" name="Text Box 543">
            <a:extLst>
              <a:ext uri="{FF2B5EF4-FFF2-40B4-BE49-F238E27FC236}">
                <a16:creationId xmlns:a16="http://schemas.microsoft.com/office/drawing/2014/main" id="{2B92687C-A2E2-4C16-8BB2-A9B27750D01A}"/>
              </a:ext>
            </a:extLst>
          </p:cNvPr>
          <p:cNvSpPr txBox="1">
            <a:spLocks noChangeArrowheads="1"/>
          </p:cNvSpPr>
          <p:nvPr/>
        </p:nvSpPr>
        <p:spPr bwMode="auto">
          <a:xfrm>
            <a:off x="342900" y="2551113"/>
            <a:ext cx="8350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pressure is</a:t>
            </a:r>
            <a:r>
              <a:rPr lang="en-GB" altLang="en-US" b="1"/>
              <a:t> increased</a:t>
            </a:r>
            <a:r>
              <a:rPr lang="en-GB" altLang="en-US"/>
              <a:t>, the position of equilibrium will shift to </a:t>
            </a:r>
            <a:r>
              <a:rPr lang="en-GB" altLang="en-US" b="1"/>
              <a:t>oppose</a:t>
            </a:r>
            <a:r>
              <a:rPr lang="en-GB" altLang="en-US"/>
              <a:t> the change. </a:t>
            </a:r>
          </a:p>
        </p:txBody>
      </p:sp>
      <p:sp>
        <p:nvSpPr>
          <p:cNvPr id="25604" name="AutoShape 5">
            <a:extLst>
              <a:ext uri="{FF2B5EF4-FFF2-40B4-BE49-F238E27FC236}">
                <a16:creationId xmlns:a16="http://schemas.microsoft.com/office/drawing/2014/main" id="{3D5D12E4-72A1-4300-99F9-6A961B4A6F63}"/>
              </a:ext>
            </a:extLst>
          </p:cNvPr>
          <p:cNvSpPr>
            <a:spLocks noChangeArrowheads="1"/>
          </p:cNvSpPr>
          <p:nvPr/>
        </p:nvSpPr>
        <p:spPr bwMode="auto">
          <a:xfrm>
            <a:off x="733425" y="1701800"/>
            <a:ext cx="7291388" cy="760413"/>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25605" name="Text Box 13">
            <a:extLst>
              <a:ext uri="{FF2B5EF4-FFF2-40B4-BE49-F238E27FC236}">
                <a16:creationId xmlns:a16="http://schemas.microsoft.com/office/drawing/2014/main" id="{51195EB4-6B31-4F51-8B7F-B35C2BA48FDA}"/>
              </a:ext>
            </a:extLst>
          </p:cNvPr>
          <p:cNvSpPr txBox="1">
            <a:spLocks noChangeArrowheads="1"/>
          </p:cNvSpPr>
          <p:nvPr/>
        </p:nvSpPr>
        <p:spPr bwMode="auto">
          <a:xfrm>
            <a:off x="1255713" y="1847850"/>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N</a:t>
            </a:r>
            <a:r>
              <a:rPr lang="en-GB" altLang="en-US" b="1" baseline="-25000">
                <a:solidFill>
                  <a:schemeClr val="bg1"/>
                </a:solidFill>
              </a:rPr>
              <a:t>2</a:t>
            </a:r>
            <a:r>
              <a:rPr lang="en-GB" altLang="en-US" b="1">
                <a:solidFill>
                  <a:schemeClr val="bg1"/>
                </a:solidFill>
              </a:rPr>
              <a:t> </a:t>
            </a:r>
            <a:r>
              <a:rPr lang="en-GB" altLang="en-US">
                <a:solidFill>
                  <a:schemeClr val="bg1"/>
                </a:solidFill>
              </a:rPr>
              <a:t>(g)</a:t>
            </a:r>
          </a:p>
        </p:txBody>
      </p:sp>
      <p:sp>
        <p:nvSpPr>
          <p:cNvPr id="25606" name="Text Box 146">
            <a:extLst>
              <a:ext uri="{FF2B5EF4-FFF2-40B4-BE49-F238E27FC236}">
                <a16:creationId xmlns:a16="http://schemas.microsoft.com/office/drawing/2014/main" id="{9E27B3C7-CE2D-4745-AB8C-61A762713195}"/>
              </a:ext>
            </a:extLst>
          </p:cNvPr>
          <p:cNvSpPr txBox="1">
            <a:spLocks noChangeArrowheads="1"/>
          </p:cNvSpPr>
          <p:nvPr/>
        </p:nvSpPr>
        <p:spPr bwMode="auto">
          <a:xfrm>
            <a:off x="3725863" y="1847850"/>
            <a:ext cx="121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3H</a:t>
            </a:r>
            <a:r>
              <a:rPr lang="en-GB" altLang="en-US" b="1" baseline="-25000">
                <a:solidFill>
                  <a:schemeClr val="bg1"/>
                </a:solidFill>
              </a:rPr>
              <a:t>2</a:t>
            </a:r>
            <a:r>
              <a:rPr lang="en-GB" altLang="en-US" b="1">
                <a:solidFill>
                  <a:schemeClr val="bg1"/>
                </a:solidFill>
              </a:rPr>
              <a:t> </a:t>
            </a:r>
            <a:r>
              <a:rPr lang="en-GB" altLang="en-US">
                <a:solidFill>
                  <a:schemeClr val="bg1"/>
                </a:solidFill>
              </a:rPr>
              <a:t>(g)</a:t>
            </a:r>
          </a:p>
        </p:txBody>
      </p:sp>
      <p:sp>
        <p:nvSpPr>
          <p:cNvPr id="25607" name="Text Box 15">
            <a:extLst>
              <a:ext uri="{FF2B5EF4-FFF2-40B4-BE49-F238E27FC236}">
                <a16:creationId xmlns:a16="http://schemas.microsoft.com/office/drawing/2014/main" id="{8CF1245C-AA78-4184-BBBB-EDC3BB02DA56}"/>
              </a:ext>
            </a:extLst>
          </p:cNvPr>
          <p:cNvSpPr txBox="1">
            <a:spLocks noChangeArrowheads="1"/>
          </p:cNvSpPr>
          <p:nvPr/>
        </p:nvSpPr>
        <p:spPr bwMode="auto">
          <a:xfrm>
            <a:off x="6267450" y="1847850"/>
            <a:ext cx="141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2NH</a:t>
            </a:r>
            <a:r>
              <a:rPr lang="en-GB" altLang="en-US" b="1" baseline="-25000">
                <a:solidFill>
                  <a:schemeClr val="bg1"/>
                </a:solidFill>
              </a:rPr>
              <a:t>3</a:t>
            </a:r>
            <a:r>
              <a:rPr lang="en-GB" altLang="en-US" b="1">
                <a:solidFill>
                  <a:schemeClr val="bg1"/>
                </a:solidFill>
              </a:rPr>
              <a:t> </a:t>
            </a:r>
            <a:r>
              <a:rPr lang="en-GB" altLang="en-US">
                <a:solidFill>
                  <a:schemeClr val="bg1"/>
                </a:solidFill>
              </a:rPr>
              <a:t>(g)</a:t>
            </a:r>
          </a:p>
        </p:txBody>
      </p:sp>
      <p:sp>
        <p:nvSpPr>
          <p:cNvPr id="25608" name="Text Box 16">
            <a:extLst>
              <a:ext uri="{FF2B5EF4-FFF2-40B4-BE49-F238E27FC236}">
                <a16:creationId xmlns:a16="http://schemas.microsoft.com/office/drawing/2014/main" id="{54B51765-FD88-410D-9324-5006E1D90047}"/>
              </a:ext>
            </a:extLst>
          </p:cNvPr>
          <p:cNvSpPr txBox="1">
            <a:spLocks noChangeArrowheads="1"/>
          </p:cNvSpPr>
          <p:nvPr/>
        </p:nvSpPr>
        <p:spPr bwMode="auto">
          <a:xfrm>
            <a:off x="2803525" y="1801813"/>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pic>
        <p:nvPicPr>
          <p:cNvPr id="25609" name="Picture 17" descr="reverse sign">
            <a:extLst>
              <a:ext uri="{FF2B5EF4-FFF2-40B4-BE49-F238E27FC236}">
                <a16:creationId xmlns:a16="http://schemas.microsoft.com/office/drawing/2014/main" id="{71BF6787-2E70-40DD-AC60-A2C9CE72E9AA}"/>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57825" y="1924050"/>
            <a:ext cx="452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 Box 5">
            <a:extLst>
              <a:ext uri="{FF2B5EF4-FFF2-40B4-BE49-F238E27FC236}">
                <a16:creationId xmlns:a16="http://schemas.microsoft.com/office/drawing/2014/main" id="{E2F754B0-5332-41DF-8B0D-E956C6448BC0}"/>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In the Haber process, there are </a:t>
            </a:r>
            <a:r>
              <a:rPr lang="en-GB" altLang="en-US" b="1">
                <a:solidFill>
                  <a:srgbClr val="010066"/>
                </a:solidFill>
              </a:rPr>
              <a:t>fewer </a:t>
            </a:r>
            <a:r>
              <a:rPr lang="en-GB" altLang="en-US">
                <a:solidFill>
                  <a:srgbClr val="010066"/>
                </a:solidFill>
              </a:rPr>
              <a:t>moles of product (ammonia) than reactant (nitrogen and hydrogen).</a:t>
            </a:r>
          </a:p>
        </p:txBody>
      </p:sp>
      <p:sp>
        <p:nvSpPr>
          <p:cNvPr id="16" name="Text Box 148">
            <a:extLst>
              <a:ext uri="{FF2B5EF4-FFF2-40B4-BE49-F238E27FC236}">
                <a16:creationId xmlns:a16="http://schemas.microsoft.com/office/drawing/2014/main" id="{BD74669D-DB97-40D3-A68C-633EE6BAC41B}"/>
              </a:ext>
            </a:extLst>
          </p:cNvPr>
          <p:cNvSpPr txBox="1">
            <a:spLocks noChangeArrowheads="1"/>
          </p:cNvSpPr>
          <p:nvPr/>
        </p:nvSpPr>
        <p:spPr bwMode="auto">
          <a:xfrm>
            <a:off x="342900" y="4389438"/>
            <a:ext cx="80057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This means that increasing the pressure increases the yield of ammonia.</a:t>
            </a:r>
          </a:p>
        </p:txBody>
      </p:sp>
      <p:sp>
        <p:nvSpPr>
          <p:cNvPr id="17" name="Text Box 149">
            <a:extLst>
              <a:ext uri="{FF2B5EF4-FFF2-40B4-BE49-F238E27FC236}">
                <a16:creationId xmlns:a16="http://schemas.microsoft.com/office/drawing/2014/main" id="{02C0B35D-451C-454F-829A-DFBF8191F4DD}"/>
              </a:ext>
            </a:extLst>
          </p:cNvPr>
          <p:cNvSpPr txBox="1">
            <a:spLocks noChangeArrowheads="1"/>
          </p:cNvSpPr>
          <p:nvPr/>
        </p:nvSpPr>
        <p:spPr bwMode="auto">
          <a:xfrm>
            <a:off x="342900" y="5308600"/>
            <a:ext cx="7423150" cy="8318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On an industrial scale, why is the Haber process not run at really high pressures? </a:t>
            </a:r>
          </a:p>
        </p:txBody>
      </p:sp>
      <p:sp>
        <p:nvSpPr>
          <p:cNvPr id="15" name="Rectangle 1488">
            <a:extLst>
              <a:ext uri="{FF2B5EF4-FFF2-40B4-BE49-F238E27FC236}">
                <a16:creationId xmlns:a16="http://schemas.microsoft.com/office/drawing/2014/main" id="{6285926B-9007-477F-AECE-18F43164A1FD}"/>
              </a:ext>
            </a:extLst>
          </p:cNvPr>
          <p:cNvSpPr>
            <a:spLocks noChangeArrowheads="1"/>
          </p:cNvSpPr>
          <p:nvPr/>
        </p:nvSpPr>
        <p:spPr bwMode="auto">
          <a:xfrm>
            <a:off x="342900" y="347027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will shift to </a:t>
            </a:r>
            <a:r>
              <a:rPr lang="en-GB" altLang="en-US" b="1"/>
              <a:t>decrease</a:t>
            </a:r>
            <a:r>
              <a:rPr lang="en-GB" altLang="en-US"/>
              <a:t> the pressure by moving in the direction that produces the </a:t>
            </a:r>
            <a:r>
              <a:rPr lang="en-GB" altLang="en-US" b="1"/>
              <a:t>fewest</a:t>
            </a:r>
            <a:r>
              <a:rPr lang="en-GB" altLang="en-US"/>
              <a:t> moles.</a:t>
            </a:r>
          </a:p>
        </p:txBody>
      </p:sp>
      <p:pic>
        <p:nvPicPr>
          <p:cNvPr id="25614" name="Picture 9" descr="notes_icon">
            <a:extLst>
              <a:ext uri="{FF2B5EF4-FFF2-40B4-BE49-F238E27FC236}">
                <a16:creationId xmlns:a16="http://schemas.microsoft.com/office/drawing/2014/main" id="{F84FE2F3-CF1E-47F8-BBEB-1B128A368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a:hlinkClick r:id="" action="ppaction://hlinkshowjump?jump=nextslide"/>
            <a:extLst>
              <a:ext uri="{FF2B5EF4-FFF2-40B4-BE49-F238E27FC236}">
                <a16:creationId xmlns:a16="http://schemas.microsoft.com/office/drawing/2014/main" id="{E8037520-2AEF-47EA-ACEA-BDD23A2FEB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a:extLst>
              <a:ext uri="{FF2B5EF4-FFF2-40B4-BE49-F238E27FC236}">
                <a16:creationId xmlns:a16="http://schemas.microsoft.com/office/drawing/2014/main" id="{7619BF28-9521-49DD-A96C-893F1BDFAA4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A684680-7F9E-43CC-A6A3-999D0480747E}"/>
              </a:ext>
            </a:extLst>
          </p:cNvPr>
          <p:cNvSpPr>
            <a:spLocks noGrp="1" noChangeArrowheads="1"/>
          </p:cNvSpPr>
          <p:nvPr>
            <p:ph type="title"/>
          </p:nvPr>
        </p:nvSpPr>
        <p:spPr/>
        <p:txBody>
          <a:bodyPr/>
          <a:lstStyle/>
          <a:p>
            <a:r>
              <a:rPr lang="en-GB" altLang="en-US"/>
              <a:t>Effect of temperature</a:t>
            </a:r>
          </a:p>
        </p:txBody>
      </p:sp>
      <p:sp>
        <p:nvSpPr>
          <p:cNvPr id="27651" name="AutoShape 5">
            <a:extLst>
              <a:ext uri="{FF2B5EF4-FFF2-40B4-BE49-F238E27FC236}">
                <a16:creationId xmlns:a16="http://schemas.microsoft.com/office/drawing/2014/main" id="{4ED59F73-1CA0-45E4-B972-5AF9B82F5798}"/>
              </a:ext>
            </a:extLst>
          </p:cNvPr>
          <p:cNvSpPr>
            <a:spLocks noChangeArrowheads="1"/>
          </p:cNvSpPr>
          <p:nvPr/>
        </p:nvSpPr>
        <p:spPr bwMode="auto">
          <a:xfrm>
            <a:off x="733425" y="1692275"/>
            <a:ext cx="7291388" cy="1008063"/>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27652" name="Text Box 13">
            <a:extLst>
              <a:ext uri="{FF2B5EF4-FFF2-40B4-BE49-F238E27FC236}">
                <a16:creationId xmlns:a16="http://schemas.microsoft.com/office/drawing/2014/main" id="{D6224A1F-78EC-4EE3-B74E-D9D2C16A035B}"/>
              </a:ext>
            </a:extLst>
          </p:cNvPr>
          <p:cNvSpPr txBox="1">
            <a:spLocks noChangeArrowheads="1"/>
          </p:cNvSpPr>
          <p:nvPr/>
        </p:nvSpPr>
        <p:spPr bwMode="auto">
          <a:xfrm>
            <a:off x="1255713" y="1978025"/>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N</a:t>
            </a:r>
            <a:r>
              <a:rPr lang="en-GB" altLang="en-US" b="1" baseline="-25000">
                <a:solidFill>
                  <a:schemeClr val="bg1"/>
                </a:solidFill>
              </a:rPr>
              <a:t>2</a:t>
            </a:r>
            <a:r>
              <a:rPr lang="en-GB" altLang="en-US" b="1">
                <a:solidFill>
                  <a:schemeClr val="bg1"/>
                </a:solidFill>
              </a:rPr>
              <a:t> </a:t>
            </a:r>
            <a:r>
              <a:rPr lang="en-GB" altLang="en-US">
                <a:solidFill>
                  <a:schemeClr val="bg1"/>
                </a:solidFill>
              </a:rPr>
              <a:t>(g)</a:t>
            </a:r>
          </a:p>
        </p:txBody>
      </p:sp>
      <p:sp>
        <p:nvSpPr>
          <p:cNvPr id="27653" name="Text Box 145">
            <a:extLst>
              <a:ext uri="{FF2B5EF4-FFF2-40B4-BE49-F238E27FC236}">
                <a16:creationId xmlns:a16="http://schemas.microsoft.com/office/drawing/2014/main" id="{853BADB8-96BB-45E8-B390-6D0EF50891F1}"/>
              </a:ext>
            </a:extLst>
          </p:cNvPr>
          <p:cNvSpPr txBox="1">
            <a:spLocks noChangeArrowheads="1"/>
          </p:cNvSpPr>
          <p:nvPr/>
        </p:nvSpPr>
        <p:spPr bwMode="auto">
          <a:xfrm>
            <a:off x="3725863" y="1978025"/>
            <a:ext cx="121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3H</a:t>
            </a:r>
            <a:r>
              <a:rPr lang="en-GB" altLang="en-US" b="1" baseline="-25000">
                <a:solidFill>
                  <a:schemeClr val="bg1"/>
                </a:solidFill>
              </a:rPr>
              <a:t>2</a:t>
            </a:r>
            <a:r>
              <a:rPr lang="en-GB" altLang="en-US" b="1">
                <a:solidFill>
                  <a:schemeClr val="bg1"/>
                </a:solidFill>
              </a:rPr>
              <a:t> </a:t>
            </a:r>
            <a:r>
              <a:rPr lang="en-GB" altLang="en-US">
                <a:solidFill>
                  <a:schemeClr val="bg1"/>
                </a:solidFill>
              </a:rPr>
              <a:t>(g)</a:t>
            </a:r>
          </a:p>
        </p:txBody>
      </p:sp>
      <p:sp>
        <p:nvSpPr>
          <p:cNvPr id="27654" name="Text Box 15">
            <a:extLst>
              <a:ext uri="{FF2B5EF4-FFF2-40B4-BE49-F238E27FC236}">
                <a16:creationId xmlns:a16="http://schemas.microsoft.com/office/drawing/2014/main" id="{E3E68ED0-269A-4EAE-A7D8-BCEEB397F807}"/>
              </a:ext>
            </a:extLst>
          </p:cNvPr>
          <p:cNvSpPr txBox="1">
            <a:spLocks noChangeArrowheads="1"/>
          </p:cNvSpPr>
          <p:nvPr/>
        </p:nvSpPr>
        <p:spPr bwMode="auto">
          <a:xfrm>
            <a:off x="6267450" y="1978025"/>
            <a:ext cx="141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2NH</a:t>
            </a:r>
            <a:r>
              <a:rPr lang="en-GB" altLang="en-US" b="1" baseline="-25000">
                <a:solidFill>
                  <a:schemeClr val="bg1"/>
                </a:solidFill>
              </a:rPr>
              <a:t>3</a:t>
            </a:r>
            <a:r>
              <a:rPr lang="en-GB" altLang="en-US" b="1">
                <a:solidFill>
                  <a:schemeClr val="bg1"/>
                </a:solidFill>
              </a:rPr>
              <a:t> </a:t>
            </a:r>
            <a:r>
              <a:rPr lang="en-GB" altLang="en-US">
                <a:solidFill>
                  <a:schemeClr val="bg1"/>
                </a:solidFill>
              </a:rPr>
              <a:t>(g)</a:t>
            </a:r>
          </a:p>
        </p:txBody>
      </p:sp>
      <p:sp>
        <p:nvSpPr>
          <p:cNvPr id="27655" name="Text Box 16">
            <a:extLst>
              <a:ext uri="{FF2B5EF4-FFF2-40B4-BE49-F238E27FC236}">
                <a16:creationId xmlns:a16="http://schemas.microsoft.com/office/drawing/2014/main" id="{735BEED5-99E0-4534-A9EB-C5D61AF69F64}"/>
              </a:ext>
            </a:extLst>
          </p:cNvPr>
          <p:cNvSpPr txBox="1">
            <a:spLocks noChangeArrowheads="1"/>
          </p:cNvSpPr>
          <p:nvPr/>
        </p:nvSpPr>
        <p:spPr bwMode="auto">
          <a:xfrm>
            <a:off x="2803525" y="193198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pic>
        <p:nvPicPr>
          <p:cNvPr id="27656" name="Picture 17" descr="reverse sign">
            <a:extLst>
              <a:ext uri="{FF2B5EF4-FFF2-40B4-BE49-F238E27FC236}">
                <a16:creationId xmlns:a16="http://schemas.microsoft.com/office/drawing/2014/main" id="{3F3E9FD3-2E07-41EC-B1E1-878A2F43A795}"/>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457825" y="2054225"/>
            <a:ext cx="452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144">
            <a:extLst>
              <a:ext uri="{FF2B5EF4-FFF2-40B4-BE49-F238E27FC236}">
                <a16:creationId xmlns:a16="http://schemas.microsoft.com/office/drawing/2014/main" id="{D91600F8-062E-4767-A163-C3BC9EA9AA1A}"/>
              </a:ext>
            </a:extLst>
          </p:cNvPr>
          <p:cNvSpPr txBox="1">
            <a:spLocks noChangeArrowheads="1"/>
          </p:cNvSpPr>
          <p:nvPr/>
        </p:nvSpPr>
        <p:spPr bwMode="auto">
          <a:xfrm>
            <a:off x="342900" y="784225"/>
            <a:ext cx="858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forward reaction of the Haber process is </a:t>
            </a:r>
            <a:r>
              <a:rPr lang="en-GB" altLang="en-US" b="1">
                <a:solidFill>
                  <a:srgbClr val="FF6600"/>
                </a:solidFill>
              </a:rPr>
              <a:t>exothermic, </a:t>
            </a:r>
            <a:r>
              <a:rPr lang="en-GB" altLang="en-US">
                <a:solidFill>
                  <a:srgbClr val="010066"/>
                </a:solidFill>
              </a:rPr>
              <a:t>which means it releases heat</a:t>
            </a:r>
            <a:r>
              <a:rPr lang="en-GB" altLang="en-US"/>
              <a:t>. </a:t>
            </a:r>
          </a:p>
        </p:txBody>
      </p:sp>
      <p:sp>
        <p:nvSpPr>
          <p:cNvPr id="27661" name="Text Box 18">
            <a:extLst>
              <a:ext uri="{FF2B5EF4-FFF2-40B4-BE49-F238E27FC236}">
                <a16:creationId xmlns:a16="http://schemas.microsoft.com/office/drawing/2014/main" id="{54E4E563-8C15-4C76-8DD7-67327E5E6C6F}"/>
              </a:ext>
            </a:extLst>
          </p:cNvPr>
          <p:cNvSpPr txBox="1">
            <a:spLocks noChangeArrowheads="1"/>
          </p:cNvSpPr>
          <p:nvPr/>
        </p:nvSpPr>
        <p:spPr bwMode="auto">
          <a:xfrm>
            <a:off x="4891088" y="2306638"/>
            <a:ext cx="1595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i="1">
                <a:solidFill>
                  <a:schemeClr val="bg1"/>
                </a:solidFill>
              </a:rPr>
              <a:t>endothermic</a:t>
            </a:r>
          </a:p>
        </p:txBody>
      </p:sp>
      <p:sp>
        <p:nvSpPr>
          <p:cNvPr id="13" name="Text Box 143">
            <a:extLst>
              <a:ext uri="{FF2B5EF4-FFF2-40B4-BE49-F238E27FC236}">
                <a16:creationId xmlns:a16="http://schemas.microsoft.com/office/drawing/2014/main" id="{218679BF-A4EB-4518-A856-4363D8AD763B}"/>
              </a:ext>
            </a:extLst>
          </p:cNvPr>
          <p:cNvSpPr txBox="1">
            <a:spLocks noChangeArrowheads="1"/>
          </p:cNvSpPr>
          <p:nvPr/>
        </p:nvSpPr>
        <p:spPr bwMode="auto">
          <a:xfrm>
            <a:off x="342900" y="27781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If the temperature is </a:t>
            </a:r>
            <a:r>
              <a:rPr lang="en-GB" altLang="en-US" b="1"/>
              <a:t>increased</a:t>
            </a:r>
            <a:r>
              <a:rPr lang="en-GB" altLang="en-US"/>
              <a:t>, the position of equilibrium will shift to oppose the change. </a:t>
            </a:r>
          </a:p>
        </p:txBody>
      </p:sp>
      <p:sp>
        <p:nvSpPr>
          <p:cNvPr id="15" name="Text Box 142">
            <a:extLst>
              <a:ext uri="{FF2B5EF4-FFF2-40B4-BE49-F238E27FC236}">
                <a16:creationId xmlns:a16="http://schemas.microsoft.com/office/drawing/2014/main" id="{8687ACC0-0836-4375-99A5-EDED4F42B840}"/>
              </a:ext>
            </a:extLst>
          </p:cNvPr>
          <p:cNvSpPr txBox="1">
            <a:spLocks noChangeArrowheads="1"/>
          </p:cNvSpPr>
          <p:nvPr/>
        </p:nvSpPr>
        <p:spPr bwMode="auto">
          <a:xfrm>
            <a:off x="342900" y="4918958"/>
            <a:ext cx="80057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This means that </a:t>
            </a:r>
            <a:r>
              <a:rPr lang="en-GB" altLang="en-US" b="1"/>
              <a:t>decreasing</a:t>
            </a:r>
            <a:r>
              <a:rPr lang="en-GB" altLang="en-US"/>
              <a:t> the temperature will increase the yield of ammonia.</a:t>
            </a:r>
          </a:p>
        </p:txBody>
      </p:sp>
      <p:sp>
        <p:nvSpPr>
          <p:cNvPr id="16" name="Text Box 141">
            <a:extLst>
              <a:ext uri="{FF2B5EF4-FFF2-40B4-BE49-F238E27FC236}">
                <a16:creationId xmlns:a16="http://schemas.microsoft.com/office/drawing/2014/main" id="{8B0BB1AB-1047-4B79-8179-538BFD062549}"/>
              </a:ext>
            </a:extLst>
          </p:cNvPr>
          <p:cNvSpPr txBox="1">
            <a:spLocks noChangeArrowheads="1"/>
          </p:cNvSpPr>
          <p:nvPr/>
        </p:nvSpPr>
        <p:spPr bwMode="auto">
          <a:xfrm>
            <a:off x="1549400" y="5793140"/>
            <a:ext cx="6045200" cy="83099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dirty="0"/>
              <a:t>On an industrial scale, why is the Haber process not run at really low temperatures? </a:t>
            </a:r>
          </a:p>
        </p:txBody>
      </p:sp>
      <p:sp>
        <p:nvSpPr>
          <p:cNvPr id="27662" name="Text Box 19">
            <a:extLst>
              <a:ext uri="{FF2B5EF4-FFF2-40B4-BE49-F238E27FC236}">
                <a16:creationId xmlns:a16="http://schemas.microsoft.com/office/drawing/2014/main" id="{E8E6F8B4-1EEC-4731-977D-EB24D051083D}"/>
              </a:ext>
            </a:extLst>
          </p:cNvPr>
          <p:cNvSpPr txBox="1">
            <a:spLocks noChangeArrowheads="1"/>
          </p:cNvSpPr>
          <p:nvPr/>
        </p:nvSpPr>
        <p:spPr bwMode="auto">
          <a:xfrm>
            <a:off x="4968875" y="1652588"/>
            <a:ext cx="1438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i="1">
                <a:solidFill>
                  <a:schemeClr val="bg1"/>
                </a:solidFill>
              </a:rPr>
              <a:t>exothermic</a:t>
            </a:r>
          </a:p>
        </p:txBody>
      </p:sp>
      <p:pic>
        <p:nvPicPr>
          <p:cNvPr id="27664" name="Picture 9" descr="notes_icon">
            <a:extLst>
              <a:ext uri="{FF2B5EF4-FFF2-40B4-BE49-F238E27FC236}">
                <a16:creationId xmlns:a16="http://schemas.microsoft.com/office/drawing/2014/main" id="{1D4466BF-FF9E-43EA-8DD8-1258088428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9941F28B-08DB-4632-B671-05C82FA25D1C}"/>
              </a:ext>
            </a:extLst>
          </p:cNvPr>
          <p:cNvSpPr>
            <a:spLocks noChangeArrowheads="1"/>
          </p:cNvSpPr>
          <p:nvPr/>
        </p:nvSpPr>
        <p:spPr bwMode="auto">
          <a:xfrm>
            <a:off x="342900" y="3663598"/>
            <a:ext cx="8350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will shift to decrease the temperature by moving in the reverse, </a:t>
            </a:r>
            <a:r>
              <a:rPr lang="en-GB" altLang="en-US" b="1">
                <a:solidFill>
                  <a:srgbClr val="FF6600"/>
                </a:solidFill>
              </a:rPr>
              <a:t>endothermic</a:t>
            </a:r>
            <a:r>
              <a:rPr lang="en-GB" altLang="en-US"/>
              <a:t> direction. This leads to an increase in the amount of nitrogen and hydrogen produced.</a:t>
            </a:r>
          </a:p>
        </p:txBody>
      </p:sp>
      <p:pic>
        <p:nvPicPr>
          <p:cNvPr id="19" name="Picture 8">
            <a:hlinkClick r:id="" action="ppaction://hlinkshowjump?jump=nextslide"/>
            <a:extLst>
              <a:ext uri="{FF2B5EF4-FFF2-40B4-BE49-F238E27FC236}">
                <a16:creationId xmlns:a16="http://schemas.microsoft.com/office/drawing/2014/main" id="{65A051B0-16AD-4BF5-89FC-40BC62B1F5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a:extLst>
              <a:ext uri="{FF2B5EF4-FFF2-40B4-BE49-F238E27FC236}">
                <a16:creationId xmlns:a16="http://schemas.microsoft.com/office/drawing/2014/main" id="{199F21A9-EAE5-46FA-8079-D25156DA4EA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089C903-203E-4A08-9146-821023524D91}"/>
              </a:ext>
            </a:extLst>
          </p:cNvPr>
          <p:cNvSpPr>
            <a:spLocks noGrp="1" noChangeArrowheads="1"/>
          </p:cNvSpPr>
          <p:nvPr>
            <p:ph type="title"/>
          </p:nvPr>
        </p:nvSpPr>
        <p:spPr/>
        <p:txBody>
          <a:bodyPr/>
          <a:lstStyle/>
          <a:p>
            <a:r>
              <a:rPr lang="en-GB" altLang="en-US" dirty="0"/>
              <a:t>Changing the equilibrium position</a:t>
            </a:r>
          </a:p>
        </p:txBody>
      </p:sp>
      <p:pic>
        <p:nvPicPr>
          <p:cNvPr id="29700" name="Picture 5" descr="flash_icon">
            <a:extLst>
              <a:ext uri="{FF2B5EF4-FFF2-40B4-BE49-F238E27FC236}">
                <a16:creationId xmlns:a16="http://schemas.microsoft.com/office/drawing/2014/main" id="{67FBA0C5-0C96-4DBF-A943-06EC5FB50E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9" descr="notes_icon">
            <a:extLst>
              <a:ext uri="{FF2B5EF4-FFF2-40B4-BE49-F238E27FC236}">
                <a16:creationId xmlns:a16="http://schemas.microsoft.com/office/drawing/2014/main" id="{B4D56B87-2770-4B43-A7BC-F55D9751C6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a:hlinkClick r:id="" action="ppaction://hlinkshowjump?jump=nextslide"/>
            <a:extLst>
              <a:ext uri="{FF2B5EF4-FFF2-40B4-BE49-F238E27FC236}">
                <a16:creationId xmlns:a16="http://schemas.microsoft.com/office/drawing/2014/main" id="{2BACD53B-1CF4-43B2-AEF7-E360D1FB4C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971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A14AFED-D40E-45DE-A339-D857B872450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B61BF98-17CF-4740-815A-98714CB1A4CD}"/>
              </a:ext>
            </a:extLst>
          </p:cNvPr>
          <p:cNvSpPr>
            <a:spLocks noGrp="1" noChangeArrowheads="1"/>
          </p:cNvSpPr>
          <p:nvPr>
            <p:ph type="title"/>
          </p:nvPr>
        </p:nvSpPr>
        <p:spPr/>
        <p:txBody>
          <a:bodyPr/>
          <a:lstStyle/>
          <a:p>
            <a:r>
              <a:rPr lang="en-GB" altLang="en-US" dirty="0"/>
              <a:t>Fill the gaps: temperature and pressure</a:t>
            </a:r>
          </a:p>
        </p:txBody>
      </p:sp>
      <p:pic>
        <p:nvPicPr>
          <p:cNvPr id="31747" name="CA10_7_drop_down_chem_CH.jpg" descr="CA10_7_drop_down_chem_CH">
            <a:extLst>
              <a:ext uri="{FF2B5EF4-FFF2-40B4-BE49-F238E27FC236}">
                <a16:creationId xmlns:a16="http://schemas.microsoft.com/office/drawing/2014/main" id="{EFCCB618-F8A6-4ED6-B5F4-342997DDC2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flash_icon">
            <a:extLst>
              <a:ext uri="{FF2B5EF4-FFF2-40B4-BE49-F238E27FC236}">
                <a16:creationId xmlns:a16="http://schemas.microsoft.com/office/drawing/2014/main" id="{5A6A3CDE-77ED-432B-A06B-B2E41889F4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notes_icon">
            <a:extLst>
              <a:ext uri="{FF2B5EF4-FFF2-40B4-BE49-F238E27FC236}">
                <a16:creationId xmlns:a16="http://schemas.microsoft.com/office/drawing/2014/main" id="{3F467536-601C-4327-A812-E23B43500E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9">
            <a:hlinkClick r:id="" action="ppaction://hlinkshowjump?jump=nextslide"/>
            <a:extLst>
              <a:ext uri="{FF2B5EF4-FFF2-40B4-BE49-F238E27FC236}">
                <a16:creationId xmlns:a16="http://schemas.microsoft.com/office/drawing/2014/main" id="{6BC528EE-38F9-45C9-9841-428DA0CE5A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36664FF-EB81-405C-83FD-7D4DD69AD37C}"/>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76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FF6B2EB-E013-49D5-B65D-73A6A1906115}"/>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64E699C-738C-44FB-A53D-4EA3F76B5D17}"/>
              </a:ext>
            </a:extLst>
          </p:cNvPr>
          <p:cNvSpPr>
            <a:spLocks noGrp="1" noChangeArrowheads="1"/>
          </p:cNvSpPr>
          <p:nvPr>
            <p:ph type="title"/>
          </p:nvPr>
        </p:nvSpPr>
        <p:spPr/>
        <p:txBody>
          <a:bodyPr/>
          <a:lstStyle/>
          <a:p>
            <a:r>
              <a:rPr lang="en-GB" altLang="en-US"/>
              <a:t>What is the Haber compromise?</a:t>
            </a:r>
          </a:p>
        </p:txBody>
      </p:sp>
      <p:sp>
        <p:nvSpPr>
          <p:cNvPr id="209923" name="Rectangle 3">
            <a:extLst>
              <a:ext uri="{FF2B5EF4-FFF2-40B4-BE49-F238E27FC236}">
                <a16:creationId xmlns:a16="http://schemas.microsoft.com/office/drawing/2014/main" id="{4F2B32D7-264F-43D0-AD00-D92AF3C6E8B3}"/>
              </a:ext>
            </a:extLst>
          </p:cNvPr>
          <p:cNvSpPr>
            <a:spLocks noChangeArrowheads="1"/>
          </p:cNvSpPr>
          <p:nvPr/>
        </p:nvSpPr>
        <p:spPr bwMode="auto">
          <a:xfrm>
            <a:off x="331788" y="2005013"/>
            <a:ext cx="6781800"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sym typeface="MS Reference 1"/>
              </a:rPr>
              <a:t>In practice, these conditions are not used. Why?</a:t>
            </a:r>
          </a:p>
        </p:txBody>
      </p:sp>
      <p:sp>
        <p:nvSpPr>
          <p:cNvPr id="33796" name="Rectangle 4">
            <a:extLst>
              <a:ext uri="{FF2B5EF4-FFF2-40B4-BE49-F238E27FC236}">
                <a16:creationId xmlns:a16="http://schemas.microsoft.com/office/drawing/2014/main" id="{7DFA929A-DF9B-466C-BE78-1561878A705A}"/>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sym typeface="MS Reference 1"/>
              </a:rPr>
              <a:t>Based on the equilibrium position, the highest yield of ammonia is theoretically produced by using a </a:t>
            </a:r>
            <a:r>
              <a:rPr lang="en-GB" altLang="en-US" b="1">
                <a:solidFill>
                  <a:srgbClr val="010066"/>
                </a:solidFill>
                <a:sym typeface="MS Reference 1"/>
              </a:rPr>
              <a:t>low temperature</a:t>
            </a:r>
            <a:r>
              <a:rPr lang="en-GB" altLang="en-US">
                <a:solidFill>
                  <a:srgbClr val="010066"/>
                </a:solidFill>
                <a:sym typeface="MS Reference 1"/>
              </a:rPr>
              <a:t> and a </a:t>
            </a:r>
            <a:r>
              <a:rPr lang="en-GB" altLang="en-US" b="1">
                <a:solidFill>
                  <a:srgbClr val="010066"/>
                </a:solidFill>
                <a:sym typeface="MS Reference 1"/>
              </a:rPr>
              <a:t>high pressure</a:t>
            </a:r>
            <a:r>
              <a:rPr lang="en-GB" altLang="en-US">
                <a:solidFill>
                  <a:srgbClr val="010066"/>
                </a:solidFill>
              </a:rPr>
              <a:t>.</a:t>
            </a:r>
            <a:endParaRPr lang="en-GB" altLang="en-US">
              <a:solidFill>
                <a:srgbClr val="010066"/>
              </a:solidFill>
              <a:sym typeface="MS Reference 1"/>
            </a:endParaRPr>
          </a:p>
        </p:txBody>
      </p:sp>
      <p:sp>
        <p:nvSpPr>
          <p:cNvPr id="209925" name="Rectangle 5">
            <a:extLst>
              <a:ext uri="{FF2B5EF4-FFF2-40B4-BE49-F238E27FC236}">
                <a16:creationId xmlns:a16="http://schemas.microsoft.com/office/drawing/2014/main" id="{7164B39F-441E-4155-8CB1-7D54FCBF2B0B}"/>
              </a:ext>
            </a:extLst>
          </p:cNvPr>
          <p:cNvSpPr>
            <a:spLocks noChangeArrowheads="1"/>
          </p:cNvSpPr>
          <p:nvPr/>
        </p:nvSpPr>
        <p:spPr bwMode="auto">
          <a:xfrm>
            <a:off x="342900" y="4929188"/>
            <a:ext cx="8421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Industrial conditions produce an acceptable yield of ammonia in a reasonable timeframe, whilst keeping costs as low as possible. This is known as the </a:t>
            </a:r>
            <a:r>
              <a:rPr lang="en-GB" altLang="en-US" b="1">
                <a:solidFill>
                  <a:srgbClr val="FF6600"/>
                </a:solidFill>
              </a:rPr>
              <a:t>Haber compromise</a:t>
            </a:r>
            <a:r>
              <a:rPr lang="en-GB" altLang="en-US"/>
              <a:t>.</a:t>
            </a:r>
            <a:endParaRPr lang="en-GB" altLang="en-US">
              <a:solidFill>
                <a:srgbClr val="010066"/>
              </a:solidFill>
              <a:sym typeface="MS Reference 1"/>
            </a:endParaRPr>
          </a:p>
        </p:txBody>
      </p:sp>
      <p:sp>
        <p:nvSpPr>
          <p:cNvPr id="209926" name="Text Box 6">
            <a:extLst>
              <a:ext uri="{FF2B5EF4-FFF2-40B4-BE49-F238E27FC236}">
                <a16:creationId xmlns:a16="http://schemas.microsoft.com/office/drawing/2014/main" id="{DD9897F9-5F1F-44AA-9730-3333B8CB7517}"/>
              </a:ext>
            </a:extLst>
          </p:cNvPr>
          <p:cNvSpPr txBox="1">
            <a:spLocks noChangeArrowheads="1"/>
          </p:cNvSpPr>
          <p:nvPr/>
        </p:nvSpPr>
        <p:spPr bwMode="auto">
          <a:xfrm>
            <a:off x="342900" y="2487613"/>
            <a:ext cx="8131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Lowering the temperature slows down the </a:t>
            </a:r>
            <a:r>
              <a:rPr lang="en-GB" altLang="en-US" b="1">
                <a:solidFill>
                  <a:srgbClr val="010066"/>
                </a:solidFill>
              </a:rPr>
              <a:t>rate of reaction</a:t>
            </a:r>
            <a:r>
              <a:rPr lang="en-GB" altLang="en-US">
                <a:solidFill>
                  <a:srgbClr val="010066"/>
                </a:solidFill>
              </a:rPr>
              <a:t>. </a:t>
            </a:r>
            <a:r>
              <a:rPr lang="en-GB" altLang="en-US">
                <a:solidFill>
                  <a:srgbClr val="010066"/>
                </a:solidFill>
                <a:sym typeface="MS Reference 1"/>
              </a:rPr>
              <a:t>This means it takes longer for ammonia to </a:t>
            </a:r>
            <a:br>
              <a:rPr lang="en-GB" altLang="en-US">
                <a:solidFill>
                  <a:srgbClr val="010066"/>
                </a:solidFill>
                <a:sym typeface="MS Reference 1"/>
              </a:rPr>
            </a:br>
            <a:r>
              <a:rPr lang="en-GB" altLang="en-US">
                <a:solidFill>
                  <a:srgbClr val="010066"/>
                </a:solidFill>
                <a:sym typeface="MS Reference 1"/>
              </a:rPr>
              <a:t>be produced.</a:t>
            </a:r>
            <a:endParaRPr lang="en-GB" altLang="en-US">
              <a:solidFill>
                <a:srgbClr val="010066"/>
              </a:solidFill>
            </a:endParaRPr>
          </a:p>
        </p:txBody>
      </p:sp>
      <p:sp>
        <p:nvSpPr>
          <p:cNvPr id="209927" name="Text Box 7">
            <a:extLst>
              <a:ext uri="{FF2B5EF4-FFF2-40B4-BE49-F238E27FC236}">
                <a16:creationId xmlns:a16="http://schemas.microsoft.com/office/drawing/2014/main" id="{3EB376BF-8078-4AA6-A434-D805BF282221}"/>
              </a:ext>
            </a:extLst>
          </p:cNvPr>
          <p:cNvSpPr txBox="1">
            <a:spLocks noChangeArrowheads="1"/>
          </p:cNvSpPr>
          <p:nvPr/>
        </p:nvSpPr>
        <p:spPr bwMode="auto">
          <a:xfrm>
            <a:off x="342900" y="3708400"/>
            <a:ext cx="858661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Increasing the pressure means stronger, more expensive equipment is needed. This increases the cost of producing the ammonia.</a:t>
            </a:r>
          </a:p>
        </p:txBody>
      </p:sp>
      <p:pic>
        <p:nvPicPr>
          <p:cNvPr id="9" name="Picture 8">
            <a:hlinkClick r:id="" action="ppaction://hlinkshowjump?jump=nextslide"/>
            <a:extLst>
              <a:ext uri="{FF2B5EF4-FFF2-40B4-BE49-F238E27FC236}">
                <a16:creationId xmlns:a16="http://schemas.microsoft.com/office/drawing/2014/main" id="{CE21A873-33CA-4F2B-99FE-45A8B8D60D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5BF803B-00AD-469C-B85E-861507601DF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925"/>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animBg="1"/>
      <p:bldP spid="209925" grpId="0"/>
      <p:bldP spid="209926" grpId="0"/>
      <p:bldP spid="2099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37A1C3F-F839-424D-8A6C-B6DF3DA7FF97}"/>
              </a:ext>
            </a:extLst>
          </p:cNvPr>
          <p:cNvSpPr>
            <a:spLocks noGrp="1" noChangeArrowheads="1"/>
          </p:cNvSpPr>
          <p:nvPr>
            <p:ph type="title"/>
          </p:nvPr>
        </p:nvSpPr>
        <p:spPr/>
        <p:txBody>
          <a:bodyPr/>
          <a:lstStyle/>
          <a:p>
            <a:r>
              <a:rPr lang="en-GB" altLang="en-US" dirty="0"/>
              <a:t>Conditions used in the Haber process</a:t>
            </a:r>
          </a:p>
        </p:txBody>
      </p:sp>
      <p:pic>
        <p:nvPicPr>
          <p:cNvPr id="35844" name="Picture 5" descr="flash_icon">
            <a:extLst>
              <a:ext uri="{FF2B5EF4-FFF2-40B4-BE49-F238E27FC236}">
                <a16:creationId xmlns:a16="http://schemas.microsoft.com/office/drawing/2014/main" id="{604D7EED-EC0F-40D3-85C3-C852462F9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9" descr="notes_icon">
            <a:extLst>
              <a:ext uri="{FF2B5EF4-FFF2-40B4-BE49-F238E27FC236}">
                <a16:creationId xmlns:a16="http://schemas.microsoft.com/office/drawing/2014/main" id="{AA9A7151-7F11-461B-B7ED-43F512599E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8">
            <a:hlinkClick r:id="" action="ppaction://hlinkshowjump?jump=nextslide"/>
            <a:extLst>
              <a:ext uri="{FF2B5EF4-FFF2-40B4-BE49-F238E27FC236}">
                <a16:creationId xmlns:a16="http://schemas.microsoft.com/office/drawing/2014/main" id="{A331A5C0-567E-456F-A2A3-32F603767B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E9C236F-55C8-4FC8-8669-1955051FDB2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586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843E738-8C88-4649-883D-CEA8697B03B3}"/>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72A8E6A-64E2-4FAE-99D4-47E3623E0086}"/>
              </a:ext>
            </a:extLst>
          </p:cNvPr>
          <p:cNvSpPr>
            <a:spLocks noGrp="1" noChangeArrowheads="1"/>
          </p:cNvSpPr>
          <p:nvPr>
            <p:ph type="title"/>
          </p:nvPr>
        </p:nvSpPr>
        <p:spPr/>
        <p:txBody>
          <a:bodyPr/>
          <a:lstStyle/>
          <a:p>
            <a:r>
              <a:rPr lang="en-GB" altLang="en-US"/>
              <a:t>The Haber compromise</a:t>
            </a:r>
          </a:p>
        </p:txBody>
      </p:sp>
      <p:sp>
        <p:nvSpPr>
          <p:cNvPr id="37891" name="Rectangle 3">
            <a:extLst>
              <a:ext uri="{FF2B5EF4-FFF2-40B4-BE49-F238E27FC236}">
                <a16:creationId xmlns:a16="http://schemas.microsoft.com/office/drawing/2014/main" id="{11CB5A52-E336-48D0-8AD5-A0DA6F8700E9}"/>
              </a:ext>
            </a:extLst>
          </p:cNvPr>
          <p:cNvSpPr>
            <a:spLocks noChangeArrowheads="1"/>
          </p:cNvSpPr>
          <p:nvPr/>
        </p:nvSpPr>
        <p:spPr bwMode="auto">
          <a:xfrm>
            <a:off x="342900" y="784225"/>
            <a:ext cx="79454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On an industrial scale, the Haber process is carried out at </a:t>
            </a:r>
            <a:r>
              <a:rPr lang="en-GB" altLang="en-US" b="1">
                <a:solidFill>
                  <a:srgbClr val="010066"/>
                </a:solidFill>
              </a:rPr>
              <a:t>450</a:t>
            </a:r>
            <a:r>
              <a:rPr lang="en-GB" altLang="en-US" sz="1000" b="1">
                <a:solidFill>
                  <a:srgbClr val="010066"/>
                </a:solidFill>
              </a:rPr>
              <a:t> </a:t>
            </a:r>
            <a:r>
              <a:rPr lang="en-US" altLang="en-US" b="1">
                <a:solidFill>
                  <a:srgbClr val="010066"/>
                </a:solidFill>
              </a:rPr>
              <a:t>°</a:t>
            </a:r>
            <a:r>
              <a:rPr lang="en-GB" altLang="en-US" b="1">
                <a:solidFill>
                  <a:srgbClr val="010066"/>
                </a:solidFill>
              </a:rPr>
              <a:t>C</a:t>
            </a:r>
            <a:r>
              <a:rPr lang="en-GB" altLang="en-US">
                <a:solidFill>
                  <a:srgbClr val="010066"/>
                </a:solidFill>
              </a:rPr>
              <a:t> and </a:t>
            </a:r>
            <a:r>
              <a:rPr lang="en-GB" altLang="en-US" b="1">
                <a:solidFill>
                  <a:srgbClr val="010066"/>
                </a:solidFill>
              </a:rPr>
              <a:t>200 </a:t>
            </a:r>
            <a:r>
              <a:rPr lang="en-US" altLang="en-US" b="1">
                <a:solidFill>
                  <a:srgbClr val="010066"/>
                </a:solidFill>
              </a:rPr>
              <a:t>atmospheres</a:t>
            </a:r>
            <a:r>
              <a:rPr lang="en-US" altLang="en-US">
                <a:solidFill>
                  <a:srgbClr val="010066"/>
                </a:solidFill>
              </a:rPr>
              <a:t>. This</a:t>
            </a:r>
            <a:r>
              <a:rPr lang="en-GB" altLang="en-US">
                <a:solidFill>
                  <a:srgbClr val="010066"/>
                </a:solidFill>
              </a:rPr>
              <a:t> produces a high yield of ammonia, at a reasonable rate and without the need for overly expensive equipment.</a:t>
            </a:r>
          </a:p>
        </p:txBody>
      </p:sp>
      <p:sp>
        <p:nvSpPr>
          <p:cNvPr id="216068" name="Rectangle 4">
            <a:extLst>
              <a:ext uri="{FF2B5EF4-FFF2-40B4-BE49-F238E27FC236}">
                <a16:creationId xmlns:a16="http://schemas.microsoft.com/office/drawing/2014/main" id="{6B2F9E3D-18A9-455B-872F-829DF3CAC2DC}"/>
              </a:ext>
            </a:extLst>
          </p:cNvPr>
          <p:cNvSpPr>
            <a:spLocks noChangeArrowheads="1"/>
          </p:cNvSpPr>
          <p:nvPr/>
        </p:nvSpPr>
        <p:spPr bwMode="auto">
          <a:xfrm>
            <a:off x="342900" y="2566988"/>
            <a:ext cx="4833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sym typeface="MS Reference 1"/>
              </a:rPr>
              <a:t>Industrially, the most important factor in deciding what conditions to use is </a:t>
            </a:r>
            <a:r>
              <a:rPr lang="en-GB" altLang="en-US" b="1">
                <a:solidFill>
                  <a:srgbClr val="010066"/>
                </a:solidFill>
                <a:sym typeface="MS Reference 1"/>
              </a:rPr>
              <a:t>total cost</a:t>
            </a:r>
            <a:r>
              <a:rPr lang="en-GB" altLang="en-US">
                <a:solidFill>
                  <a:srgbClr val="010066"/>
                </a:solidFill>
                <a:sym typeface="MS Reference 1"/>
              </a:rPr>
              <a:t>, not yield. </a:t>
            </a:r>
          </a:p>
        </p:txBody>
      </p:sp>
      <p:sp>
        <p:nvSpPr>
          <p:cNvPr id="216071" name="Text Box 7">
            <a:extLst>
              <a:ext uri="{FF2B5EF4-FFF2-40B4-BE49-F238E27FC236}">
                <a16:creationId xmlns:a16="http://schemas.microsoft.com/office/drawing/2014/main" id="{E4DE781B-B5B4-49AB-82CE-BF0DA236E510}"/>
              </a:ext>
            </a:extLst>
          </p:cNvPr>
          <p:cNvSpPr txBox="1">
            <a:spLocks noChangeArrowheads="1"/>
          </p:cNvSpPr>
          <p:nvPr/>
        </p:nvSpPr>
        <p:spPr bwMode="auto">
          <a:xfrm>
            <a:off x="342900" y="3979863"/>
            <a:ext cx="4799013" cy="83185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sym typeface="MS Reference 1"/>
              </a:rPr>
              <a:t>What costs are involved in the industrial production of ammonia?</a:t>
            </a:r>
            <a:endParaRPr lang="en-GB" altLang="en-US">
              <a:solidFill>
                <a:srgbClr val="010066"/>
              </a:solidFill>
            </a:endParaRPr>
          </a:p>
        </p:txBody>
      </p:sp>
      <p:sp>
        <p:nvSpPr>
          <p:cNvPr id="10" name="Simplified Text Shape 1">
            <a:extLst>
              <a:ext uri="{FF2B5EF4-FFF2-40B4-BE49-F238E27FC236}">
                <a16:creationId xmlns:a16="http://schemas.microsoft.com/office/drawing/2014/main" id="{92A74B1F-5ED1-477B-A890-BF89455CC16D}"/>
              </a:ext>
            </a:extLst>
          </p:cNvPr>
          <p:cNvSpPr txBox="1">
            <a:spLocks noChangeArrowheads="1"/>
          </p:cNvSpPr>
          <p:nvPr/>
        </p:nvSpPr>
        <p:spPr bwMode="auto">
          <a:xfrm>
            <a:off x="342900" y="5024438"/>
            <a:ext cx="248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a:solidFill>
                  <a:srgbClr val="010066"/>
                </a:solidFill>
                <a:sym typeface="MS Reference 1"/>
              </a:rPr>
              <a:t>raw materials</a:t>
            </a:r>
          </a:p>
        </p:txBody>
      </p:sp>
      <p:sp>
        <p:nvSpPr>
          <p:cNvPr id="12" name="Simplified Text Shape 2">
            <a:extLst>
              <a:ext uri="{FF2B5EF4-FFF2-40B4-BE49-F238E27FC236}">
                <a16:creationId xmlns:a16="http://schemas.microsoft.com/office/drawing/2014/main" id="{1752FC42-CB6F-43B1-BD41-DEF22B13CF75}"/>
              </a:ext>
            </a:extLst>
          </p:cNvPr>
          <p:cNvSpPr txBox="1">
            <a:spLocks noChangeArrowheads="1"/>
          </p:cNvSpPr>
          <p:nvPr/>
        </p:nvSpPr>
        <p:spPr bwMode="auto">
          <a:xfrm>
            <a:off x="342900" y="5699125"/>
            <a:ext cx="248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a:solidFill>
                  <a:srgbClr val="010066"/>
                </a:solidFill>
                <a:sym typeface="MS Reference 1"/>
              </a:rPr>
              <a:t>equipment</a:t>
            </a:r>
          </a:p>
        </p:txBody>
      </p:sp>
      <p:sp>
        <p:nvSpPr>
          <p:cNvPr id="14" name="Simplified Text Shape 3">
            <a:extLst>
              <a:ext uri="{FF2B5EF4-FFF2-40B4-BE49-F238E27FC236}">
                <a16:creationId xmlns:a16="http://schemas.microsoft.com/office/drawing/2014/main" id="{44DB0A58-ECF4-4CAC-ACC9-1A252EB3D03A}"/>
              </a:ext>
            </a:extLst>
          </p:cNvPr>
          <p:cNvSpPr txBox="1">
            <a:spLocks noChangeArrowheads="1"/>
          </p:cNvSpPr>
          <p:nvPr/>
        </p:nvSpPr>
        <p:spPr bwMode="auto">
          <a:xfrm>
            <a:off x="3243263" y="5024438"/>
            <a:ext cx="1825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a:solidFill>
                  <a:srgbClr val="010066"/>
                </a:solidFill>
                <a:sym typeface="MS Reference 1"/>
              </a:rPr>
              <a:t>energy</a:t>
            </a:r>
            <a:endParaRPr lang="en-GB" altLang="en-US">
              <a:solidFill>
                <a:srgbClr val="010066"/>
              </a:solidFill>
            </a:endParaRPr>
          </a:p>
        </p:txBody>
      </p:sp>
      <p:sp>
        <p:nvSpPr>
          <p:cNvPr id="16" name="Simplified Text Shape 4">
            <a:extLst>
              <a:ext uri="{FF2B5EF4-FFF2-40B4-BE49-F238E27FC236}">
                <a16:creationId xmlns:a16="http://schemas.microsoft.com/office/drawing/2014/main" id="{F229D71E-1856-4E58-BB2B-BC5BE04A0876}"/>
              </a:ext>
            </a:extLst>
          </p:cNvPr>
          <p:cNvSpPr txBox="1">
            <a:spLocks noChangeArrowheads="1"/>
          </p:cNvSpPr>
          <p:nvPr/>
        </p:nvSpPr>
        <p:spPr bwMode="auto">
          <a:xfrm>
            <a:off x="3243263" y="5699125"/>
            <a:ext cx="1519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a:solidFill>
                  <a:srgbClr val="010066"/>
                </a:solidFill>
                <a:sym typeface="MS Reference 1"/>
              </a:rPr>
              <a:t>wages.</a:t>
            </a:r>
            <a:endParaRPr lang="en-GB" altLang="en-US">
              <a:solidFill>
                <a:srgbClr val="010066"/>
              </a:solidFill>
            </a:endParaRPr>
          </a:p>
        </p:txBody>
      </p:sp>
      <p:pic>
        <p:nvPicPr>
          <p:cNvPr id="13" name="Picture 12" descr="slide 17.jpg">
            <a:extLst>
              <a:ext uri="{FF2B5EF4-FFF2-40B4-BE49-F238E27FC236}">
                <a16:creationId xmlns:a16="http://schemas.microsoft.com/office/drawing/2014/main" id="{48B74930-EA6D-42B4-B000-5703B80724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4850" y="2143125"/>
            <a:ext cx="287020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hlinkClick r:id="" action="ppaction://hlinkshowjump?jump=nextslide"/>
            <a:extLst>
              <a:ext uri="{FF2B5EF4-FFF2-40B4-BE49-F238E27FC236}">
                <a16:creationId xmlns:a16="http://schemas.microsoft.com/office/drawing/2014/main" id="{6A765BB1-6170-4367-9898-1F3E4BFC19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p:bldP spid="216071" grpId="0" animBg="1"/>
      <p:bldP spid="10"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D58908C-B30C-42C2-A8C1-67C66A2AB574}"/>
              </a:ext>
            </a:extLst>
          </p:cNvPr>
          <p:cNvSpPr>
            <a:spLocks noGrp="1" noChangeArrowheads="1"/>
          </p:cNvSpPr>
          <p:nvPr>
            <p:ph type="title"/>
          </p:nvPr>
        </p:nvSpPr>
        <p:spPr/>
        <p:txBody>
          <a:bodyPr/>
          <a:lstStyle/>
          <a:p>
            <a:r>
              <a:rPr lang="en-GB" altLang="en-US" dirty="0"/>
              <a:t>Maximizing productivity</a:t>
            </a:r>
          </a:p>
        </p:txBody>
      </p:sp>
      <p:sp>
        <p:nvSpPr>
          <p:cNvPr id="39939" name="Rectangle 3">
            <a:extLst>
              <a:ext uri="{FF2B5EF4-FFF2-40B4-BE49-F238E27FC236}">
                <a16:creationId xmlns:a16="http://schemas.microsoft.com/office/drawing/2014/main" id="{811C234D-9670-4128-8115-211082B004FD}"/>
              </a:ext>
            </a:extLst>
          </p:cNvPr>
          <p:cNvSpPr>
            <a:spLocks noChangeArrowheads="1"/>
          </p:cNvSpPr>
          <p:nvPr/>
        </p:nvSpPr>
        <p:spPr bwMode="auto">
          <a:xfrm>
            <a:off x="342900" y="784225"/>
            <a:ext cx="8189913"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sym typeface="MS Reference 1"/>
              </a:rPr>
              <a:t>What else can be done to maximize productivity in the manufacture of ammonia?</a:t>
            </a:r>
          </a:p>
        </p:txBody>
      </p:sp>
      <p:sp>
        <p:nvSpPr>
          <p:cNvPr id="218116" name="Rectangle 4">
            <a:extLst>
              <a:ext uri="{FF2B5EF4-FFF2-40B4-BE49-F238E27FC236}">
                <a16:creationId xmlns:a16="http://schemas.microsoft.com/office/drawing/2014/main" id="{1AF7ED3D-D082-4E92-877B-C68F2C3AB629}"/>
              </a:ext>
            </a:extLst>
          </p:cNvPr>
          <p:cNvSpPr>
            <a:spLocks noChangeArrowheads="1"/>
          </p:cNvSpPr>
          <p:nvPr/>
        </p:nvSpPr>
        <p:spPr bwMode="auto">
          <a:xfrm>
            <a:off x="342900" y="1720850"/>
            <a:ext cx="8634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a:solidFill>
                  <a:srgbClr val="010066"/>
                </a:solidFill>
                <a:sym typeface="MS Reference 1"/>
              </a:rPr>
              <a:t>An </a:t>
            </a:r>
            <a:r>
              <a:rPr lang="en-GB" altLang="en-US" b="1">
                <a:solidFill>
                  <a:srgbClr val="010066"/>
                </a:solidFill>
                <a:sym typeface="MS Reference 1"/>
              </a:rPr>
              <a:t>iron catalyst </a:t>
            </a:r>
            <a:r>
              <a:rPr lang="en-GB" altLang="en-US">
                <a:solidFill>
                  <a:srgbClr val="010066"/>
                </a:solidFill>
                <a:sym typeface="MS Reference 1"/>
              </a:rPr>
              <a:t>is used to increase the rate of reaction. </a:t>
            </a:r>
            <a:br>
              <a:rPr lang="en-GB" altLang="en-US">
                <a:solidFill>
                  <a:srgbClr val="010066"/>
                </a:solidFill>
                <a:sym typeface="MS Reference 1"/>
              </a:rPr>
            </a:br>
            <a:r>
              <a:rPr lang="en-GB" altLang="en-US">
                <a:solidFill>
                  <a:srgbClr val="010066"/>
                </a:solidFill>
                <a:sym typeface="MS Reference 1"/>
              </a:rPr>
              <a:t>It speeds up the forward and backward reactions equally, so the position of equilibrium is not affected.</a:t>
            </a:r>
          </a:p>
        </p:txBody>
      </p:sp>
      <p:sp>
        <p:nvSpPr>
          <p:cNvPr id="218117" name="Rectangle 5">
            <a:extLst>
              <a:ext uri="{FF2B5EF4-FFF2-40B4-BE49-F238E27FC236}">
                <a16:creationId xmlns:a16="http://schemas.microsoft.com/office/drawing/2014/main" id="{858331EC-4A5A-47B1-9F86-09286361B137}"/>
              </a:ext>
            </a:extLst>
          </p:cNvPr>
          <p:cNvSpPr>
            <a:spLocks noChangeArrowheads="1"/>
          </p:cNvSpPr>
          <p:nvPr/>
        </p:nvSpPr>
        <p:spPr bwMode="auto">
          <a:xfrm>
            <a:off x="342900" y="3014663"/>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a:solidFill>
                  <a:srgbClr val="010066"/>
                </a:solidFill>
                <a:sym typeface="MS Reference 1"/>
              </a:rPr>
              <a:t>The ammonia is cooled, liquefied and then removed as it is produced. This causes the equilibrium to shift to the right to produce more ammonia.</a:t>
            </a:r>
          </a:p>
        </p:txBody>
      </p:sp>
      <p:sp>
        <p:nvSpPr>
          <p:cNvPr id="8" name="Rectangle 6">
            <a:extLst>
              <a:ext uri="{FF2B5EF4-FFF2-40B4-BE49-F238E27FC236}">
                <a16:creationId xmlns:a16="http://schemas.microsoft.com/office/drawing/2014/main" id="{AC42B6BD-0FDD-489C-96B4-50444B169F0C}"/>
              </a:ext>
            </a:extLst>
          </p:cNvPr>
          <p:cNvSpPr>
            <a:spLocks noChangeArrowheads="1"/>
          </p:cNvSpPr>
          <p:nvPr/>
        </p:nvSpPr>
        <p:spPr bwMode="auto">
          <a:xfrm>
            <a:off x="342900" y="5245100"/>
            <a:ext cx="85391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a:solidFill>
                  <a:srgbClr val="010066"/>
                </a:solidFill>
                <a:sym typeface="MS Reference 1"/>
              </a:rPr>
              <a:t>Gases flow through the reactor too quickly for equilibrium to be reached so only the forward reaction can occur.</a:t>
            </a:r>
          </a:p>
        </p:txBody>
      </p:sp>
      <p:sp>
        <p:nvSpPr>
          <p:cNvPr id="9" name="TextBox 8">
            <a:extLst>
              <a:ext uri="{FF2B5EF4-FFF2-40B4-BE49-F238E27FC236}">
                <a16:creationId xmlns:a16="http://schemas.microsoft.com/office/drawing/2014/main" id="{9C651BA8-E827-491A-91FB-A9433612872A}"/>
              </a:ext>
            </a:extLst>
          </p:cNvPr>
          <p:cNvSpPr txBox="1">
            <a:spLocks noChangeArrowheads="1"/>
          </p:cNvSpPr>
          <p:nvPr/>
        </p:nvSpPr>
        <p:spPr bwMode="auto">
          <a:xfrm>
            <a:off x="349250" y="4306888"/>
            <a:ext cx="8509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a:solidFill>
                  <a:srgbClr val="010066"/>
                </a:solidFill>
                <a:sym typeface="MS Reference 1"/>
              </a:rPr>
              <a:t>Unreacted nitrogen and hydrogen are </a:t>
            </a:r>
            <a:r>
              <a:rPr lang="en-GB" altLang="en-US" b="1">
                <a:solidFill>
                  <a:srgbClr val="010066"/>
                </a:solidFill>
                <a:sym typeface="MS Reference 1"/>
              </a:rPr>
              <a:t>recycled</a:t>
            </a:r>
            <a:r>
              <a:rPr lang="en-GB" altLang="en-US">
                <a:solidFill>
                  <a:srgbClr val="010066"/>
                </a:solidFill>
                <a:sym typeface="MS Reference 1"/>
              </a:rPr>
              <a:t> by being fed back into the reactor.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p:bldP spid="21811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3">
            <a:extLst>
              <a:ext uri="{FF2B5EF4-FFF2-40B4-BE49-F238E27FC236}">
                <a16:creationId xmlns:a16="http://schemas.microsoft.com/office/drawing/2014/main" id="{40F4F580-7872-4FCE-B6C6-D40E1BA701E7}"/>
              </a:ext>
            </a:extLst>
          </p:cNvPr>
          <p:cNvSpPr>
            <a:spLocks noGrp="1" noChangeArrowheads="1"/>
          </p:cNvSpPr>
          <p:nvPr>
            <p:ph idx="1"/>
          </p:nvPr>
        </p:nvSpPr>
        <p:spPr bwMode="auto">
          <a:xfrm>
            <a:off x="3148013" y="1300163"/>
            <a:ext cx="5713412" cy="2376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16000" indent="-216000">
              <a:buFont typeface="Wingdings 2" panose="05020102010507070707" pitchFamily="18" charset="2"/>
              <a:buChar char=""/>
            </a:pPr>
            <a:r>
              <a:rPr lang="en-GB" altLang="en-US" sz="1600" dirty="0"/>
              <a:t>Asking Questions and Defining Problems</a:t>
            </a:r>
          </a:p>
          <a:p>
            <a:pPr marL="216000" indent="-216000">
              <a:buFont typeface="Wingdings 2" panose="05020102010507070707" pitchFamily="18" charset="2"/>
              <a:buChar char=""/>
            </a:pPr>
            <a:r>
              <a:rPr lang="en-GB" altLang="en-US" sz="1600" dirty="0" err="1"/>
              <a:t>Analyzing</a:t>
            </a:r>
            <a:r>
              <a:rPr lang="en-GB" altLang="en-US" sz="1600" dirty="0"/>
              <a:t> and Interpreting Data</a:t>
            </a:r>
          </a:p>
          <a:p>
            <a:pPr marL="216000" indent="-216000">
              <a:buFont typeface="Wingdings 2" panose="05020102010507070707" pitchFamily="18" charset="2"/>
              <a:buChar char=""/>
            </a:pPr>
            <a:r>
              <a:rPr lang="en-GB" altLang="en-US" sz="1600" dirty="0"/>
              <a:t>Constructing Explanations and Designing Solutions</a:t>
            </a:r>
          </a:p>
        </p:txBody>
      </p:sp>
      <p:sp>
        <p:nvSpPr>
          <p:cNvPr id="9219" name="Content Placeholder 4">
            <a:extLst>
              <a:ext uri="{FF2B5EF4-FFF2-40B4-BE49-F238E27FC236}">
                <a16:creationId xmlns:a16="http://schemas.microsoft.com/office/drawing/2014/main" id="{F2F72D2C-5EA6-4479-B44B-F0F881781289}"/>
              </a:ext>
            </a:extLst>
          </p:cNvPr>
          <p:cNvSpPr>
            <a:spLocks noGrp="1" noChangeArrowheads="1"/>
          </p:cNvSpPr>
          <p:nvPr>
            <p:ph idx="10"/>
          </p:nvPr>
        </p:nvSpPr>
        <p:spPr bwMode="auto">
          <a:xfrm>
            <a:off x="3148013" y="4271963"/>
            <a:ext cx="5713412" cy="235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1600" dirty="0"/>
              <a:t>7. Stability and Change</a:t>
            </a:r>
            <a:endParaRPr lang="en-US" altLang="en-US" sz="1600" dirty="0"/>
          </a:p>
        </p:txBody>
      </p:sp>
      <p:sp>
        <p:nvSpPr>
          <p:cNvPr id="9221" name="Title 6">
            <a:extLst>
              <a:ext uri="{FF2B5EF4-FFF2-40B4-BE49-F238E27FC236}">
                <a16:creationId xmlns:a16="http://schemas.microsoft.com/office/drawing/2014/main" id="{E08B9F5E-31AD-4C58-BB08-ABF7A8C5186B}"/>
              </a:ext>
            </a:extLst>
          </p:cNvPr>
          <p:cNvSpPr>
            <a:spLocks noGrp="1" noChangeArrowheads="1"/>
          </p:cNvSpPr>
          <p:nvPr>
            <p:ph type="title"/>
          </p:nvPr>
        </p:nvSpPr>
        <p:spPr/>
        <p:txBody>
          <a:bodyPr/>
          <a:lstStyle/>
          <a:p>
            <a:r>
              <a:rPr lang="en-GB" altLang="en-US"/>
              <a:t>Information</a:t>
            </a:r>
            <a:endParaRPr lang="en-US"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BF7E2068-DB6F-4374-B4BA-760F76E1A99B}"/>
              </a:ext>
            </a:extLst>
          </p:cNvPr>
          <p:cNvSpPr>
            <a:spLocks noGrp="1" noChangeArrowheads="1"/>
          </p:cNvSpPr>
          <p:nvPr>
            <p:ph type="title"/>
          </p:nvPr>
        </p:nvSpPr>
        <p:spPr/>
        <p:txBody>
          <a:bodyPr/>
          <a:lstStyle/>
          <a:p>
            <a:r>
              <a:rPr lang="en-GB" altLang="en-US"/>
              <a:t>What is the Haber process?</a:t>
            </a:r>
          </a:p>
        </p:txBody>
      </p:sp>
      <p:sp>
        <p:nvSpPr>
          <p:cNvPr id="11267" name="Text Box 5">
            <a:extLst>
              <a:ext uri="{FF2B5EF4-FFF2-40B4-BE49-F238E27FC236}">
                <a16:creationId xmlns:a16="http://schemas.microsoft.com/office/drawing/2014/main" id="{F2F6BFE4-5D69-4A71-A8A8-08B5276F6488}"/>
              </a:ext>
            </a:extLst>
          </p:cNvPr>
          <p:cNvSpPr txBox="1">
            <a:spLocks noChangeArrowheads="1"/>
          </p:cNvSpPr>
          <p:nvPr/>
        </p:nvSpPr>
        <p:spPr bwMode="auto">
          <a:xfrm>
            <a:off x="347663" y="784225"/>
            <a:ext cx="818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FF6600"/>
                </a:solidFill>
                <a:sym typeface="MS Reference 1"/>
              </a:rPr>
              <a:t>Ammonia</a:t>
            </a:r>
            <a:r>
              <a:rPr lang="en-GB" altLang="en-US">
                <a:solidFill>
                  <a:srgbClr val="010066"/>
                </a:solidFill>
                <a:sym typeface="MS Reference 1"/>
              </a:rPr>
              <a:t> is an important compound in the manufacture of </a:t>
            </a:r>
            <a:r>
              <a:rPr lang="en-GB" altLang="en-US" b="1">
                <a:solidFill>
                  <a:srgbClr val="FF6600"/>
                </a:solidFill>
                <a:sym typeface="MS Reference 1"/>
              </a:rPr>
              <a:t>artificial fertilizers</a:t>
            </a:r>
            <a:r>
              <a:rPr lang="en-GB" altLang="en-US">
                <a:solidFill>
                  <a:srgbClr val="010066"/>
                </a:solidFill>
                <a:sym typeface="MS Reference 1"/>
              </a:rPr>
              <a:t> and other chemicals, such as cleaning fluids and floor waxes.</a:t>
            </a:r>
          </a:p>
        </p:txBody>
      </p:sp>
      <p:sp>
        <p:nvSpPr>
          <p:cNvPr id="17413" name="Text Box 25">
            <a:extLst>
              <a:ext uri="{FF2B5EF4-FFF2-40B4-BE49-F238E27FC236}">
                <a16:creationId xmlns:a16="http://schemas.microsoft.com/office/drawing/2014/main" id="{00936829-5E9E-4393-A9BA-6014D0666514}"/>
              </a:ext>
            </a:extLst>
          </p:cNvPr>
          <p:cNvSpPr txBox="1">
            <a:spLocks noChangeArrowheads="1"/>
          </p:cNvSpPr>
          <p:nvPr/>
        </p:nvSpPr>
        <p:spPr bwMode="auto">
          <a:xfrm>
            <a:off x="342900" y="5608638"/>
            <a:ext cx="7696200"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sym typeface="MS Reference 1"/>
              </a:rPr>
              <a:t>Why is this a problem for companies making ammonia?</a:t>
            </a:r>
            <a:endParaRPr lang="en-GB" altLang="en-US"/>
          </a:p>
        </p:txBody>
      </p:sp>
      <p:sp>
        <p:nvSpPr>
          <p:cNvPr id="17414" name="TextBox 16">
            <a:extLst>
              <a:ext uri="{FF2B5EF4-FFF2-40B4-BE49-F238E27FC236}">
                <a16:creationId xmlns:a16="http://schemas.microsoft.com/office/drawing/2014/main" id="{8A870A08-6AFA-4A2D-BF00-FB7AD5134455}"/>
              </a:ext>
            </a:extLst>
          </p:cNvPr>
          <p:cNvSpPr txBox="1">
            <a:spLocks noChangeArrowheads="1"/>
          </p:cNvSpPr>
          <p:nvPr/>
        </p:nvSpPr>
        <p:spPr bwMode="auto">
          <a:xfrm>
            <a:off x="342900" y="21351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sym typeface="MS Reference 1"/>
              </a:rPr>
              <a:t>It is made industrially by reacting nitrogen with hydrogen in the </a:t>
            </a:r>
            <a:r>
              <a:rPr lang="en-GB" altLang="en-US" b="1">
                <a:solidFill>
                  <a:srgbClr val="FF6600"/>
                </a:solidFill>
                <a:sym typeface="MS Reference 1"/>
              </a:rPr>
              <a:t>Haber process</a:t>
            </a:r>
            <a:r>
              <a:rPr lang="en-GB" altLang="en-US">
                <a:solidFill>
                  <a:srgbClr val="010066"/>
                </a:solidFill>
                <a:sym typeface="MS Reference 1"/>
              </a:rPr>
              <a:t>. </a:t>
            </a:r>
          </a:p>
        </p:txBody>
      </p:sp>
      <p:sp>
        <p:nvSpPr>
          <p:cNvPr id="13321" name="AutoShape 5">
            <a:extLst>
              <a:ext uri="{FF2B5EF4-FFF2-40B4-BE49-F238E27FC236}">
                <a16:creationId xmlns:a16="http://schemas.microsoft.com/office/drawing/2014/main" id="{BF75AE17-26AD-4C32-803A-CE6B77244682}"/>
              </a:ext>
            </a:extLst>
          </p:cNvPr>
          <p:cNvSpPr>
            <a:spLocks noChangeArrowheads="1"/>
          </p:cNvSpPr>
          <p:nvPr/>
        </p:nvSpPr>
        <p:spPr bwMode="auto">
          <a:xfrm>
            <a:off x="876300" y="3114675"/>
            <a:ext cx="7291388" cy="1362075"/>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13329" name="Text Box 7">
            <a:extLst>
              <a:ext uri="{FF2B5EF4-FFF2-40B4-BE49-F238E27FC236}">
                <a16:creationId xmlns:a16="http://schemas.microsoft.com/office/drawing/2014/main" id="{C7686C7F-20FA-432F-B668-1F07F1BCC75B}"/>
              </a:ext>
            </a:extLst>
          </p:cNvPr>
          <p:cNvSpPr txBox="1">
            <a:spLocks noChangeArrowheads="1"/>
          </p:cNvSpPr>
          <p:nvPr/>
        </p:nvSpPr>
        <p:spPr bwMode="auto">
          <a:xfrm>
            <a:off x="3660775" y="3252788"/>
            <a:ext cx="163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hydrogen</a:t>
            </a:r>
          </a:p>
        </p:txBody>
      </p:sp>
      <p:sp>
        <p:nvSpPr>
          <p:cNvPr id="13330" name="Text Box 8">
            <a:extLst>
              <a:ext uri="{FF2B5EF4-FFF2-40B4-BE49-F238E27FC236}">
                <a16:creationId xmlns:a16="http://schemas.microsoft.com/office/drawing/2014/main" id="{945E3A35-5697-4BCE-AE45-B87150BB556A}"/>
              </a:ext>
            </a:extLst>
          </p:cNvPr>
          <p:cNvSpPr txBox="1">
            <a:spLocks noChangeArrowheads="1"/>
          </p:cNvSpPr>
          <p:nvPr/>
        </p:nvSpPr>
        <p:spPr bwMode="auto">
          <a:xfrm>
            <a:off x="1157288" y="3252788"/>
            <a:ext cx="1490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nitrogen</a:t>
            </a:r>
          </a:p>
        </p:txBody>
      </p:sp>
      <p:sp>
        <p:nvSpPr>
          <p:cNvPr id="13331" name="Text Box 9">
            <a:extLst>
              <a:ext uri="{FF2B5EF4-FFF2-40B4-BE49-F238E27FC236}">
                <a16:creationId xmlns:a16="http://schemas.microsoft.com/office/drawing/2014/main" id="{81F982F1-810F-45FA-82AC-0691AF8A9E43}"/>
              </a:ext>
            </a:extLst>
          </p:cNvPr>
          <p:cNvSpPr txBox="1">
            <a:spLocks noChangeArrowheads="1"/>
          </p:cNvSpPr>
          <p:nvPr/>
        </p:nvSpPr>
        <p:spPr bwMode="auto">
          <a:xfrm>
            <a:off x="2946400" y="320675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13332" name="Text Box 10">
            <a:extLst>
              <a:ext uri="{FF2B5EF4-FFF2-40B4-BE49-F238E27FC236}">
                <a16:creationId xmlns:a16="http://schemas.microsoft.com/office/drawing/2014/main" id="{9C1A5B68-33E9-409C-B9BC-C1E54EAE1218}"/>
              </a:ext>
            </a:extLst>
          </p:cNvPr>
          <p:cNvSpPr txBox="1">
            <a:spLocks noChangeArrowheads="1"/>
          </p:cNvSpPr>
          <p:nvPr/>
        </p:nvSpPr>
        <p:spPr bwMode="auto">
          <a:xfrm>
            <a:off x="6351588" y="3252788"/>
            <a:ext cx="153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ammonia</a:t>
            </a:r>
          </a:p>
        </p:txBody>
      </p:sp>
      <p:pic>
        <p:nvPicPr>
          <p:cNvPr id="13333" name="Picture 11" descr="reverse sign">
            <a:extLst>
              <a:ext uri="{FF2B5EF4-FFF2-40B4-BE49-F238E27FC236}">
                <a16:creationId xmlns:a16="http://schemas.microsoft.com/office/drawing/2014/main" id="{7ECCBDBB-5F01-451E-A735-983C0A65530B}"/>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600700" y="3328988"/>
            <a:ext cx="4524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 Box 13">
            <a:extLst>
              <a:ext uri="{FF2B5EF4-FFF2-40B4-BE49-F238E27FC236}">
                <a16:creationId xmlns:a16="http://schemas.microsoft.com/office/drawing/2014/main" id="{1F9CEFB0-5B8E-4032-8961-02391B5B4801}"/>
              </a:ext>
            </a:extLst>
          </p:cNvPr>
          <p:cNvSpPr txBox="1">
            <a:spLocks noChangeArrowheads="1"/>
          </p:cNvSpPr>
          <p:nvPr/>
        </p:nvSpPr>
        <p:spPr bwMode="auto">
          <a:xfrm>
            <a:off x="1398588" y="3889375"/>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N</a:t>
            </a:r>
            <a:r>
              <a:rPr lang="en-GB" altLang="en-US" b="1" baseline="-25000">
                <a:solidFill>
                  <a:schemeClr val="bg1"/>
                </a:solidFill>
              </a:rPr>
              <a:t>2</a:t>
            </a:r>
            <a:r>
              <a:rPr lang="en-GB" altLang="en-US" b="1">
                <a:solidFill>
                  <a:schemeClr val="bg1"/>
                </a:solidFill>
              </a:rPr>
              <a:t> </a:t>
            </a:r>
            <a:r>
              <a:rPr lang="en-GB" altLang="en-US">
                <a:solidFill>
                  <a:schemeClr val="bg1"/>
                </a:solidFill>
              </a:rPr>
              <a:t>(g)</a:t>
            </a:r>
          </a:p>
        </p:txBody>
      </p:sp>
      <p:sp>
        <p:nvSpPr>
          <p:cNvPr id="13325" name="Text Box 14">
            <a:extLst>
              <a:ext uri="{FF2B5EF4-FFF2-40B4-BE49-F238E27FC236}">
                <a16:creationId xmlns:a16="http://schemas.microsoft.com/office/drawing/2014/main" id="{72C61D8E-15AF-4719-A0AF-9296A1AF3B86}"/>
              </a:ext>
            </a:extLst>
          </p:cNvPr>
          <p:cNvSpPr txBox="1">
            <a:spLocks noChangeArrowheads="1"/>
          </p:cNvSpPr>
          <p:nvPr/>
        </p:nvSpPr>
        <p:spPr bwMode="auto">
          <a:xfrm>
            <a:off x="3868738" y="3889375"/>
            <a:ext cx="121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3H</a:t>
            </a:r>
            <a:r>
              <a:rPr lang="en-GB" altLang="en-US" b="1" baseline="-25000">
                <a:solidFill>
                  <a:schemeClr val="bg1"/>
                </a:solidFill>
              </a:rPr>
              <a:t>2</a:t>
            </a:r>
            <a:r>
              <a:rPr lang="en-GB" altLang="en-US" b="1">
                <a:solidFill>
                  <a:schemeClr val="bg1"/>
                </a:solidFill>
              </a:rPr>
              <a:t> </a:t>
            </a:r>
            <a:r>
              <a:rPr lang="en-GB" altLang="en-US">
                <a:solidFill>
                  <a:schemeClr val="bg1"/>
                </a:solidFill>
              </a:rPr>
              <a:t>(g)</a:t>
            </a:r>
          </a:p>
        </p:txBody>
      </p:sp>
      <p:sp>
        <p:nvSpPr>
          <p:cNvPr id="13326" name="Text Box 15">
            <a:extLst>
              <a:ext uri="{FF2B5EF4-FFF2-40B4-BE49-F238E27FC236}">
                <a16:creationId xmlns:a16="http://schemas.microsoft.com/office/drawing/2014/main" id="{8E576851-6B3B-43B6-B4C5-FC3A63E07CFC}"/>
              </a:ext>
            </a:extLst>
          </p:cNvPr>
          <p:cNvSpPr txBox="1">
            <a:spLocks noChangeArrowheads="1"/>
          </p:cNvSpPr>
          <p:nvPr/>
        </p:nvSpPr>
        <p:spPr bwMode="auto">
          <a:xfrm>
            <a:off x="6410325" y="3889375"/>
            <a:ext cx="141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2NH</a:t>
            </a:r>
            <a:r>
              <a:rPr lang="en-GB" altLang="en-US" b="1" baseline="-25000">
                <a:solidFill>
                  <a:schemeClr val="bg1"/>
                </a:solidFill>
              </a:rPr>
              <a:t>3</a:t>
            </a:r>
            <a:r>
              <a:rPr lang="en-GB" altLang="en-US" b="1">
                <a:solidFill>
                  <a:schemeClr val="bg1"/>
                </a:solidFill>
              </a:rPr>
              <a:t> </a:t>
            </a:r>
            <a:r>
              <a:rPr lang="en-GB" altLang="en-US">
                <a:solidFill>
                  <a:schemeClr val="bg1"/>
                </a:solidFill>
              </a:rPr>
              <a:t>(g)</a:t>
            </a:r>
          </a:p>
        </p:txBody>
      </p:sp>
      <p:sp>
        <p:nvSpPr>
          <p:cNvPr id="13327" name="Text Box 16">
            <a:extLst>
              <a:ext uri="{FF2B5EF4-FFF2-40B4-BE49-F238E27FC236}">
                <a16:creationId xmlns:a16="http://schemas.microsoft.com/office/drawing/2014/main" id="{0BD2DD75-FC33-4794-90E0-D5C0807580F3}"/>
              </a:ext>
            </a:extLst>
          </p:cNvPr>
          <p:cNvSpPr txBox="1">
            <a:spLocks noChangeArrowheads="1"/>
          </p:cNvSpPr>
          <p:nvPr/>
        </p:nvSpPr>
        <p:spPr bwMode="auto">
          <a:xfrm>
            <a:off x="2946400" y="384333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pic>
        <p:nvPicPr>
          <p:cNvPr id="13328" name="Picture 17" descr="reverse sign">
            <a:extLst>
              <a:ext uri="{FF2B5EF4-FFF2-40B4-BE49-F238E27FC236}">
                <a16:creationId xmlns:a16="http://schemas.microsoft.com/office/drawing/2014/main" id="{59C07805-46CF-4884-8809-61E7CDBEE15B}"/>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600700" y="3965575"/>
            <a:ext cx="452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F3CAC95D-6208-4884-BCF4-9837E8DF7FAF}"/>
              </a:ext>
            </a:extLst>
          </p:cNvPr>
          <p:cNvSpPr>
            <a:spLocks noChangeArrowheads="1"/>
          </p:cNvSpPr>
          <p:nvPr/>
        </p:nvSpPr>
        <p:spPr bwMode="auto">
          <a:xfrm>
            <a:off x="342900" y="4627563"/>
            <a:ext cx="84089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sym typeface="MS Reference 1"/>
              </a:rPr>
              <a:t>The Haber process is a </a:t>
            </a:r>
            <a:r>
              <a:rPr lang="en-GB" altLang="en-US" b="1">
                <a:solidFill>
                  <a:srgbClr val="FF6600"/>
                </a:solidFill>
                <a:sym typeface="MS Reference 1"/>
              </a:rPr>
              <a:t>reversible reaction</a:t>
            </a:r>
            <a:r>
              <a:rPr lang="en-GB" altLang="en-US">
                <a:solidFill>
                  <a:srgbClr val="010066"/>
                </a:solidFill>
                <a:sym typeface="MS Reference 1"/>
              </a:rPr>
              <a:t>.</a:t>
            </a:r>
            <a:r>
              <a:rPr lang="en-GB" altLang="en-US"/>
              <a:t> This means </a:t>
            </a:r>
            <a:br>
              <a:rPr lang="en-GB" altLang="en-US"/>
            </a:br>
            <a:r>
              <a:rPr lang="en-GB" altLang="en-US"/>
              <a:t>the products can react together to form the reactants again.</a:t>
            </a:r>
          </a:p>
        </p:txBody>
      </p:sp>
      <p:pic>
        <p:nvPicPr>
          <p:cNvPr id="11282" name="Picture 9" descr="notes_icon">
            <a:extLst>
              <a:ext uri="{FF2B5EF4-FFF2-40B4-BE49-F238E27FC236}">
                <a16:creationId xmlns:a16="http://schemas.microsoft.com/office/drawing/2014/main" id="{90F5B7AA-C418-44CD-A88B-64DA334CDC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a:hlinkClick r:id="" action="ppaction://hlinkshowjump?jump=nextslide"/>
            <a:extLst>
              <a:ext uri="{FF2B5EF4-FFF2-40B4-BE49-F238E27FC236}">
                <a16:creationId xmlns:a16="http://schemas.microsoft.com/office/drawing/2014/main" id="{DE5D4CF8-1583-4CBD-89D5-CEC63E4639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2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13"/>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p:bldP spid="13321" grpId="0" animBg="1"/>
      <p:bldP spid="13329" grpId="0"/>
      <p:bldP spid="13330" grpId="0"/>
      <p:bldP spid="13331" grpId="0"/>
      <p:bldP spid="13332" grpId="0"/>
      <p:bldP spid="13324" grpId="0"/>
      <p:bldP spid="13325" grpId="0"/>
      <p:bldP spid="13326" grpId="0"/>
      <p:bldP spid="1332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52B81A57-EAD0-46CA-A0D7-1CCCB67B7120}"/>
              </a:ext>
            </a:extLst>
          </p:cNvPr>
          <p:cNvSpPr>
            <a:spLocks noGrp="1" noChangeArrowheads="1"/>
          </p:cNvSpPr>
          <p:nvPr>
            <p:ph type="title"/>
          </p:nvPr>
        </p:nvSpPr>
        <p:spPr/>
        <p:txBody>
          <a:bodyPr/>
          <a:lstStyle/>
          <a:p>
            <a:r>
              <a:rPr lang="en-GB" altLang="en-US"/>
              <a:t>Feedstock for the Haber process</a:t>
            </a:r>
          </a:p>
        </p:txBody>
      </p:sp>
      <p:sp>
        <p:nvSpPr>
          <p:cNvPr id="14345" name="AutoShape 5">
            <a:extLst>
              <a:ext uri="{FF2B5EF4-FFF2-40B4-BE49-F238E27FC236}">
                <a16:creationId xmlns:a16="http://schemas.microsoft.com/office/drawing/2014/main" id="{CDE4EC79-7332-4C85-9115-E350E0A4EFCA}"/>
              </a:ext>
            </a:extLst>
          </p:cNvPr>
          <p:cNvSpPr>
            <a:spLocks noChangeArrowheads="1"/>
          </p:cNvSpPr>
          <p:nvPr/>
        </p:nvSpPr>
        <p:spPr bwMode="auto">
          <a:xfrm>
            <a:off x="1019175" y="4198938"/>
            <a:ext cx="6630988" cy="815975"/>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4351" name="Text Box 13">
            <a:extLst>
              <a:ext uri="{FF2B5EF4-FFF2-40B4-BE49-F238E27FC236}">
                <a16:creationId xmlns:a16="http://schemas.microsoft.com/office/drawing/2014/main" id="{60EDF773-0A95-4563-9F00-A981B8C96469}"/>
              </a:ext>
            </a:extLst>
          </p:cNvPr>
          <p:cNvSpPr txBox="1">
            <a:spLocks noChangeArrowheads="1"/>
          </p:cNvSpPr>
          <p:nvPr/>
        </p:nvSpPr>
        <p:spPr bwMode="auto">
          <a:xfrm>
            <a:off x="1173163" y="4379913"/>
            <a:ext cx="127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CH</a:t>
            </a:r>
            <a:r>
              <a:rPr lang="en-GB" altLang="en-US" b="1" baseline="-25000">
                <a:solidFill>
                  <a:schemeClr val="bg1"/>
                </a:solidFill>
              </a:rPr>
              <a:t>4</a:t>
            </a:r>
            <a:r>
              <a:rPr lang="en-GB" altLang="en-US">
                <a:solidFill>
                  <a:schemeClr val="bg1"/>
                </a:solidFill>
              </a:rPr>
              <a:t>(g)</a:t>
            </a:r>
          </a:p>
        </p:txBody>
      </p:sp>
      <p:sp>
        <p:nvSpPr>
          <p:cNvPr id="14352" name="Text Box 14">
            <a:extLst>
              <a:ext uri="{FF2B5EF4-FFF2-40B4-BE49-F238E27FC236}">
                <a16:creationId xmlns:a16="http://schemas.microsoft.com/office/drawing/2014/main" id="{89F0B02D-D4DB-4287-8F24-0FD181E0E8A4}"/>
              </a:ext>
            </a:extLst>
          </p:cNvPr>
          <p:cNvSpPr txBox="1">
            <a:spLocks noChangeArrowheads="1"/>
          </p:cNvSpPr>
          <p:nvPr/>
        </p:nvSpPr>
        <p:spPr bwMode="auto">
          <a:xfrm>
            <a:off x="2844800" y="4379913"/>
            <a:ext cx="1217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a:t>
            </a:r>
            <a:r>
              <a:rPr lang="en-GB" altLang="en-US" b="1" baseline="-25000">
                <a:solidFill>
                  <a:schemeClr val="bg1"/>
                </a:solidFill>
              </a:rPr>
              <a:t>2</a:t>
            </a:r>
            <a:r>
              <a:rPr lang="en-GB" altLang="en-US" b="1">
                <a:solidFill>
                  <a:schemeClr val="bg1"/>
                </a:solidFill>
              </a:rPr>
              <a:t>O</a:t>
            </a:r>
            <a:r>
              <a:rPr lang="en-GB" altLang="en-US">
                <a:solidFill>
                  <a:schemeClr val="bg1"/>
                </a:solidFill>
              </a:rPr>
              <a:t>(g)</a:t>
            </a:r>
          </a:p>
        </p:txBody>
      </p:sp>
      <p:sp>
        <p:nvSpPr>
          <p:cNvPr id="14353" name="Text Box 15">
            <a:extLst>
              <a:ext uri="{FF2B5EF4-FFF2-40B4-BE49-F238E27FC236}">
                <a16:creationId xmlns:a16="http://schemas.microsoft.com/office/drawing/2014/main" id="{35723AF0-7BCB-4DE2-B7F5-1294C62AAAC3}"/>
              </a:ext>
            </a:extLst>
          </p:cNvPr>
          <p:cNvSpPr txBox="1">
            <a:spLocks noChangeArrowheads="1"/>
          </p:cNvSpPr>
          <p:nvPr/>
        </p:nvSpPr>
        <p:spPr bwMode="auto">
          <a:xfrm>
            <a:off x="4600575" y="4379913"/>
            <a:ext cx="1189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CO</a:t>
            </a:r>
            <a:r>
              <a:rPr lang="en-GB" altLang="en-US">
                <a:solidFill>
                  <a:schemeClr val="bg1"/>
                </a:solidFill>
              </a:rPr>
              <a:t>(g)</a:t>
            </a:r>
          </a:p>
        </p:txBody>
      </p:sp>
      <p:sp>
        <p:nvSpPr>
          <p:cNvPr id="14354" name="Text Box 16">
            <a:extLst>
              <a:ext uri="{FF2B5EF4-FFF2-40B4-BE49-F238E27FC236}">
                <a16:creationId xmlns:a16="http://schemas.microsoft.com/office/drawing/2014/main" id="{885A37B9-96F0-4456-B1E9-3BD495E0DA5B}"/>
              </a:ext>
            </a:extLst>
          </p:cNvPr>
          <p:cNvSpPr txBox="1">
            <a:spLocks noChangeArrowheads="1"/>
          </p:cNvSpPr>
          <p:nvPr/>
        </p:nvSpPr>
        <p:spPr bwMode="auto">
          <a:xfrm>
            <a:off x="2435225" y="433228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18442" name="Text Box 5">
            <a:extLst>
              <a:ext uri="{FF2B5EF4-FFF2-40B4-BE49-F238E27FC236}">
                <a16:creationId xmlns:a16="http://schemas.microsoft.com/office/drawing/2014/main" id="{9E346CB4-63A4-4D34-9CEA-946498D5DE51}"/>
              </a:ext>
            </a:extLst>
          </p:cNvPr>
          <p:cNvSpPr txBox="1">
            <a:spLocks noChangeArrowheads="1"/>
          </p:cNvSpPr>
          <p:nvPr/>
        </p:nvSpPr>
        <p:spPr bwMode="auto">
          <a:xfrm>
            <a:off x="342900" y="155257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a:t>
            </a:r>
            <a:r>
              <a:rPr lang="en-GB" altLang="en-US" b="1"/>
              <a:t>nitrogen</a:t>
            </a:r>
            <a:r>
              <a:rPr lang="en-GB" altLang="en-US"/>
              <a:t> </a:t>
            </a:r>
            <a:r>
              <a:rPr lang="en-GB" altLang="en-US" b="1"/>
              <a:t>gas</a:t>
            </a:r>
            <a:r>
              <a:rPr lang="en-GB" altLang="en-US"/>
              <a:t> comes from the </a:t>
            </a:r>
            <a:r>
              <a:rPr lang="en-GB" altLang="en-US" b="1"/>
              <a:t>air</a:t>
            </a:r>
            <a:r>
              <a:rPr lang="en-GB" altLang="en-US"/>
              <a:t>, which contains 78% nitrogen. It can be separated from the other gases in the air by </a:t>
            </a:r>
            <a:r>
              <a:rPr lang="en-GB" altLang="en-US" b="1">
                <a:solidFill>
                  <a:srgbClr val="FF6600"/>
                </a:solidFill>
              </a:rPr>
              <a:t>fractional distillation</a:t>
            </a:r>
            <a:r>
              <a:rPr lang="en-GB" altLang="en-US"/>
              <a:t>. </a:t>
            </a:r>
          </a:p>
        </p:txBody>
      </p:sp>
      <p:sp>
        <p:nvSpPr>
          <p:cNvPr id="17" name="TextBox 16">
            <a:extLst>
              <a:ext uri="{FF2B5EF4-FFF2-40B4-BE49-F238E27FC236}">
                <a16:creationId xmlns:a16="http://schemas.microsoft.com/office/drawing/2014/main" id="{C243AF74-0698-41A7-8D4D-DB9DBA8BE154}"/>
              </a:ext>
            </a:extLst>
          </p:cNvPr>
          <p:cNvSpPr txBox="1">
            <a:spLocks noChangeArrowheads="1"/>
          </p:cNvSpPr>
          <p:nvPr/>
        </p:nvSpPr>
        <p:spPr bwMode="auto">
          <a:xfrm>
            <a:off x="338138" y="3060700"/>
            <a:ext cx="8194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b="1"/>
              <a:t>hydrogen gas </a:t>
            </a:r>
            <a:r>
              <a:rPr lang="en-GB" altLang="en-US"/>
              <a:t>comes from </a:t>
            </a:r>
            <a:r>
              <a:rPr lang="en-GB" altLang="en-US" b="1"/>
              <a:t>methane</a:t>
            </a:r>
            <a:r>
              <a:rPr lang="en-GB" altLang="en-US"/>
              <a:t> found in </a:t>
            </a:r>
            <a:r>
              <a:rPr lang="en-GB" altLang="en-US" b="1">
                <a:solidFill>
                  <a:srgbClr val="FF6600"/>
                </a:solidFill>
              </a:rPr>
              <a:t>natural gas</a:t>
            </a:r>
            <a:r>
              <a:rPr lang="en-GB" altLang="en-US"/>
              <a:t>. Methane is reacted with steam to form hydrogen:</a:t>
            </a:r>
          </a:p>
        </p:txBody>
      </p:sp>
      <p:sp>
        <p:nvSpPr>
          <p:cNvPr id="18" name="TextBox 17">
            <a:extLst>
              <a:ext uri="{FF2B5EF4-FFF2-40B4-BE49-F238E27FC236}">
                <a16:creationId xmlns:a16="http://schemas.microsoft.com/office/drawing/2014/main" id="{B58906B6-A0F9-4DA2-922C-00CB18DA8422}"/>
              </a:ext>
            </a:extLst>
          </p:cNvPr>
          <p:cNvSpPr txBox="1">
            <a:spLocks noChangeArrowheads="1"/>
          </p:cNvSpPr>
          <p:nvPr/>
        </p:nvSpPr>
        <p:spPr bwMode="auto">
          <a:xfrm>
            <a:off x="6253163" y="4379913"/>
            <a:ext cx="1196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3H</a:t>
            </a:r>
            <a:r>
              <a:rPr lang="en-GB" altLang="en-US" b="1" baseline="-25000">
                <a:solidFill>
                  <a:schemeClr val="bg1"/>
                </a:solidFill>
              </a:rPr>
              <a:t>2</a:t>
            </a:r>
            <a:r>
              <a:rPr lang="en-GB" altLang="en-US">
                <a:solidFill>
                  <a:schemeClr val="bg1"/>
                </a:solidFill>
              </a:rPr>
              <a:t>(g)</a:t>
            </a:r>
          </a:p>
        </p:txBody>
      </p:sp>
      <p:pic>
        <p:nvPicPr>
          <p:cNvPr id="21" name="Picture 20" descr="The Haber Process Part 1 plus.png">
            <a:extLst>
              <a:ext uri="{FF2B5EF4-FFF2-40B4-BE49-F238E27FC236}">
                <a16:creationId xmlns:a16="http://schemas.microsoft.com/office/drawing/2014/main" id="{B1854D2B-DBAF-405C-B140-BA95CCBF9AEB}"/>
              </a:ext>
            </a:extLst>
          </p:cNvPr>
          <p:cNvPicPr>
            <a:picLocks noChangeAspect="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643563" y="4240213"/>
            <a:ext cx="70008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The Haber Process Part 1 arrow 1.png">
            <a:extLst>
              <a:ext uri="{FF2B5EF4-FFF2-40B4-BE49-F238E27FC236}">
                <a16:creationId xmlns:a16="http://schemas.microsoft.com/office/drawing/2014/main" id="{5A686DAE-3A1A-4958-8777-DEAADCDFF093}"/>
              </a:ext>
            </a:extLst>
          </p:cNvPr>
          <p:cNvPicPr>
            <a:picLocks noChangeAspect="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3924300" y="4338638"/>
            <a:ext cx="7064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Text Box 5">
            <a:extLst>
              <a:ext uri="{FF2B5EF4-FFF2-40B4-BE49-F238E27FC236}">
                <a16:creationId xmlns:a16="http://schemas.microsoft.com/office/drawing/2014/main" id="{754B3E02-B2CE-46B7-A456-6D7132D8EC24}"/>
              </a:ext>
            </a:extLst>
          </p:cNvPr>
          <p:cNvSpPr txBox="1">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Haber process requires nitrogen and hydrogen gas.</a:t>
            </a:r>
          </a:p>
        </p:txBody>
      </p:sp>
      <p:sp>
        <p:nvSpPr>
          <p:cNvPr id="20" name="TextBox 19">
            <a:extLst>
              <a:ext uri="{FF2B5EF4-FFF2-40B4-BE49-F238E27FC236}">
                <a16:creationId xmlns:a16="http://schemas.microsoft.com/office/drawing/2014/main" id="{84F00673-82BE-4C61-BFA5-594B6856B70E}"/>
              </a:ext>
            </a:extLst>
          </p:cNvPr>
          <p:cNvSpPr txBox="1">
            <a:spLocks noChangeArrowheads="1"/>
          </p:cNvSpPr>
          <p:nvPr/>
        </p:nvSpPr>
        <p:spPr bwMode="auto">
          <a:xfrm>
            <a:off x="342900" y="5322888"/>
            <a:ext cx="8194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Air and methane gas are said to be the </a:t>
            </a:r>
            <a:r>
              <a:rPr lang="en-GB" altLang="en-US" b="1">
                <a:solidFill>
                  <a:srgbClr val="FF6600"/>
                </a:solidFill>
              </a:rPr>
              <a:t>feedstock</a:t>
            </a:r>
            <a:r>
              <a:rPr lang="en-GB" altLang="en-US"/>
              <a:t> for the Haber process.</a:t>
            </a:r>
          </a:p>
        </p:txBody>
      </p:sp>
      <p:pic>
        <p:nvPicPr>
          <p:cNvPr id="13327" name="Picture 9" descr="notes_icon">
            <a:extLst>
              <a:ext uri="{FF2B5EF4-FFF2-40B4-BE49-F238E27FC236}">
                <a16:creationId xmlns:a16="http://schemas.microsoft.com/office/drawing/2014/main" id="{B6358A8F-082B-4E12-8215-52EB14E98D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a:hlinkClick r:id="" action="ppaction://hlinkshowjump?jump=nextslide"/>
            <a:extLst>
              <a:ext uri="{FF2B5EF4-FFF2-40B4-BE49-F238E27FC236}">
                <a16:creationId xmlns:a16="http://schemas.microsoft.com/office/drawing/2014/main" id="{BAF773CF-F596-49C4-A976-61E8D78E08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5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animBg="1"/>
      <p:bldP spid="14351" grpId="0"/>
      <p:bldP spid="14352" grpId="0"/>
      <p:bldP spid="14353" grpId="0"/>
      <p:bldP spid="14354" grpId="0"/>
      <p:bldP spid="18442" grpId="0"/>
      <p:bldP spid="17"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613F186-1F27-4DBC-9654-8F01948717E7}"/>
              </a:ext>
            </a:extLst>
          </p:cNvPr>
          <p:cNvSpPr>
            <a:spLocks noGrp="1" noChangeArrowheads="1"/>
          </p:cNvSpPr>
          <p:nvPr>
            <p:ph type="title"/>
          </p:nvPr>
        </p:nvSpPr>
        <p:spPr/>
        <p:txBody>
          <a:bodyPr/>
          <a:lstStyle/>
          <a:p>
            <a:r>
              <a:rPr lang="en-GB" altLang="en-US" dirty="0"/>
              <a:t>The Haber process</a:t>
            </a:r>
          </a:p>
        </p:txBody>
      </p:sp>
      <p:pic>
        <p:nvPicPr>
          <p:cNvPr id="15364" name="Picture 5" descr="flash_icon">
            <a:extLst>
              <a:ext uri="{FF2B5EF4-FFF2-40B4-BE49-F238E27FC236}">
                <a16:creationId xmlns:a16="http://schemas.microsoft.com/office/drawing/2014/main" id="{60C87D59-F093-46BA-9116-595247BB08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notes_icon">
            <a:extLst>
              <a:ext uri="{FF2B5EF4-FFF2-40B4-BE49-F238E27FC236}">
                <a16:creationId xmlns:a16="http://schemas.microsoft.com/office/drawing/2014/main" id="{0830881A-6906-4DAC-83D4-9AAFC8C1D2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a:hlinkClick r:id="" action="ppaction://hlinkshowjump?jump=nextslide"/>
            <a:extLst>
              <a:ext uri="{FF2B5EF4-FFF2-40B4-BE49-F238E27FC236}">
                <a16:creationId xmlns:a16="http://schemas.microsoft.com/office/drawing/2014/main" id="{C62B387A-8781-40F6-B58E-94A87DFF39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538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88E0289-9136-4B03-8189-2B9D752BAE3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09C4811-3287-4E08-B3B4-4B06128947BF}"/>
              </a:ext>
            </a:extLst>
          </p:cNvPr>
          <p:cNvSpPr>
            <a:spLocks noGrp="1" noChangeArrowheads="1"/>
          </p:cNvSpPr>
          <p:nvPr>
            <p:ph type="title"/>
          </p:nvPr>
        </p:nvSpPr>
        <p:spPr/>
        <p:txBody>
          <a:bodyPr/>
          <a:lstStyle/>
          <a:p>
            <a:pPr eaLnBrk="1" hangingPunct="1"/>
            <a:r>
              <a:rPr lang="en-GB" altLang="en-US" dirty="0"/>
              <a:t>Stages of the Haber process</a:t>
            </a:r>
          </a:p>
        </p:txBody>
      </p:sp>
      <p:pic>
        <p:nvPicPr>
          <p:cNvPr id="17412" name="Picture 5" descr="flash_icon">
            <a:extLst>
              <a:ext uri="{FF2B5EF4-FFF2-40B4-BE49-F238E27FC236}">
                <a16:creationId xmlns:a16="http://schemas.microsoft.com/office/drawing/2014/main" id="{639990CD-D358-4FBE-AAC5-CD332A23F5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notes_icon">
            <a:extLst>
              <a:ext uri="{FF2B5EF4-FFF2-40B4-BE49-F238E27FC236}">
                <a16:creationId xmlns:a16="http://schemas.microsoft.com/office/drawing/2014/main" id="{DA2FD352-B174-4B46-B868-E7E9918A32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a:hlinkClick r:id="" action="ppaction://hlinkshowjump?jump=nextslide"/>
            <a:extLst>
              <a:ext uri="{FF2B5EF4-FFF2-40B4-BE49-F238E27FC236}">
                <a16:creationId xmlns:a16="http://schemas.microsoft.com/office/drawing/2014/main" id="{C4BD46AA-7CB3-420F-8DA2-EEE3BFED52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742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17E42F2-BAB5-4687-B60F-AED2AC591EF2}"/>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E504749-5D44-4DB2-94B4-75A764746C22}"/>
              </a:ext>
            </a:extLst>
          </p:cNvPr>
          <p:cNvSpPr>
            <a:spLocks noGrp="1" noChangeArrowheads="1"/>
          </p:cNvSpPr>
          <p:nvPr>
            <p:ph type="title"/>
          </p:nvPr>
        </p:nvSpPr>
        <p:spPr/>
        <p:txBody>
          <a:bodyPr/>
          <a:lstStyle/>
          <a:p>
            <a:r>
              <a:rPr lang="en-GB" altLang="en-US"/>
              <a:t>What is yield?</a:t>
            </a:r>
          </a:p>
        </p:txBody>
      </p:sp>
      <p:sp>
        <p:nvSpPr>
          <p:cNvPr id="19459" name="Rectangle 3">
            <a:extLst>
              <a:ext uri="{FF2B5EF4-FFF2-40B4-BE49-F238E27FC236}">
                <a16:creationId xmlns:a16="http://schemas.microsoft.com/office/drawing/2014/main" id="{9DB1E6C3-6FFD-4A21-ABA1-CD497CCCA407}"/>
              </a:ext>
            </a:extLst>
          </p:cNvPr>
          <p:cNvSpPr>
            <a:spLocks noChangeArrowheads="1"/>
          </p:cNvSpPr>
          <p:nvPr/>
        </p:nvSpPr>
        <p:spPr bwMode="auto">
          <a:xfrm>
            <a:off x="342900" y="784225"/>
            <a:ext cx="8097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sym typeface="MS Reference 1"/>
              </a:rPr>
              <a:t>The amount of product made in a reaction is called the </a:t>
            </a:r>
            <a:r>
              <a:rPr lang="en-GB" altLang="en-US" b="1">
                <a:solidFill>
                  <a:srgbClr val="FF6600"/>
                </a:solidFill>
                <a:sym typeface="MS Reference 1"/>
              </a:rPr>
              <a:t>yield</a:t>
            </a:r>
            <a:r>
              <a:rPr lang="en-GB" altLang="en-US">
                <a:solidFill>
                  <a:srgbClr val="010066"/>
                </a:solidFill>
                <a:sym typeface="MS Reference 1"/>
              </a:rPr>
              <a:t> and is usually expressed as a percentage.</a:t>
            </a:r>
          </a:p>
        </p:txBody>
      </p:sp>
      <p:sp>
        <p:nvSpPr>
          <p:cNvPr id="207880" name="Rectangle 8">
            <a:extLst>
              <a:ext uri="{FF2B5EF4-FFF2-40B4-BE49-F238E27FC236}">
                <a16:creationId xmlns:a16="http://schemas.microsoft.com/office/drawing/2014/main" id="{CFD7D2D5-2031-4CEF-A551-20F1A7F6B68D}"/>
              </a:ext>
            </a:extLst>
          </p:cNvPr>
          <p:cNvSpPr>
            <a:spLocks noChangeArrowheads="1"/>
          </p:cNvSpPr>
          <p:nvPr/>
        </p:nvSpPr>
        <p:spPr bwMode="auto">
          <a:xfrm>
            <a:off x="342900" y="1825625"/>
            <a:ext cx="8262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sym typeface="MS Reference 1"/>
              </a:rPr>
              <a:t>The yield of ammonia produced by the Haber process depends on the </a:t>
            </a:r>
            <a:r>
              <a:rPr lang="en-GB" altLang="en-US" b="1">
                <a:solidFill>
                  <a:srgbClr val="010066"/>
                </a:solidFill>
                <a:sym typeface="MS Reference 1"/>
              </a:rPr>
              <a:t>temperature</a:t>
            </a:r>
            <a:r>
              <a:rPr lang="en-GB" altLang="en-US">
                <a:solidFill>
                  <a:srgbClr val="010066"/>
                </a:solidFill>
                <a:sym typeface="MS Reference 1"/>
              </a:rPr>
              <a:t> and </a:t>
            </a:r>
            <a:r>
              <a:rPr lang="en-GB" altLang="en-US" b="1">
                <a:solidFill>
                  <a:srgbClr val="010066"/>
                </a:solidFill>
                <a:sym typeface="MS Reference 1"/>
              </a:rPr>
              <a:t>pressure</a:t>
            </a:r>
            <a:r>
              <a:rPr lang="en-GB" altLang="en-US">
                <a:solidFill>
                  <a:srgbClr val="010066"/>
                </a:solidFill>
                <a:sym typeface="MS Reference 1"/>
              </a:rPr>
              <a:t> of the reaction.</a:t>
            </a:r>
          </a:p>
        </p:txBody>
      </p:sp>
      <p:pic>
        <p:nvPicPr>
          <p:cNvPr id="8" name="Picture 7" descr="slide 8.png">
            <a:extLst>
              <a:ext uri="{FF2B5EF4-FFF2-40B4-BE49-F238E27FC236}">
                <a16:creationId xmlns:a16="http://schemas.microsoft.com/office/drawing/2014/main" id="{BEDDCFA2-5407-4236-983D-E08FA96404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7163" y="2792767"/>
            <a:ext cx="6289675"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notes_icon">
            <a:extLst>
              <a:ext uri="{FF2B5EF4-FFF2-40B4-BE49-F238E27FC236}">
                <a16:creationId xmlns:a16="http://schemas.microsoft.com/office/drawing/2014/main" id="{A3F9CA7F-1670-4165-A684-604FDE1B3A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8390A992-8890-4FAD-8574-8A531D8A2C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E27E573-9B1B-4B58-A5D0-3AD98BFAB010}"/>
              </a:ext>
            </a:extLst>
          </p:cNvPr>
          <p:cNvSpPr>
            <a:spLocks noGrp="1" noChangeArrowheads="1"/>
          </p:cNvSpPr>
          <p:nvPr>
            <p:ph type="title"/>
          </p:nvPr>
        </p:nvSpPr>
        <p:spPr/>
        <p:txBody>
          <a:bodyPr/>
          <a:lstStyle/>
          <a:p>
            <a:r>
              <a:rPr lang="en-GB" altLang="en-US" dirty="0"/>
              <a:t>Temperature, pressure and yield</a:t>
            </a:r>
          </a:p>
        </p:txBody>
      </p:sp>
      <p:pic>
        <p:nvPicPr>
          <p:cNvPr id="21507" name="HP_dynamic_equilibrium_NB.jpg" descr="HP_dynamic_equilibrium_NB">
            <a:extLst>
              <a:ext uri="{FF2B5EF4-FFF2-40B4-BE49-F238E27FC236}">
                <a16:creationId xmlns:a16="http://schemas.microsoft.com/office/drawing/2014/main" id="{50B572FE-7F99-40F6-BF57-F31C463CF5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flash_icon">
            <a:extLst>
              <a:ext uri="{FF2B5EF4-FFF2-40B4-BE49-F238E27FC236}">
                <a16:creationId xmlns:a16="http://schemas.microsoft.com/office/drawing/2014/main" id="{460EC70D-6305-4137-921E-6D6B83CC01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notes_icon">
            <a:extLst>
              <a:ext uri="{FF2B5EF4-FFF2-40B4-BE49-F238E27FC236}">
                <a16:creationId xmlns:a16="http://schemas.microsoft.com/office/drawing/2014/main" id="{C128934F-F51E-48A7-8AF3-6950AFAF55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9">
            <a:hlinkClick r:id="" action="ppaction://hlinkshowjump?jump=nextslide"/>
            <a:extLst>
              <a:ext uri="{FF2B5EF4-FFF2-40B4-BE49-F238E27FC236}">
                <a16:creationId xmlns:a16="http://schemas.microsoft.com/office/drawing/2014/main" id="{61DCE08E-E158-4C53-9B3A-CC7CC8FD60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152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A4C0A12-FA90-4C90-A097-676FF057EEA6}"/>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0">
            <a:extLst>
              <a:ext uri="{FF2B5EF4-FFF2-40B4-BE49-F238E27FC236}">
                <a16:creationId xmlns:a16="http://schemas.microsoft.com/office/drawing/2014/main" id="{D1B69EA1-8981-4CA6-9704-AC79C4506B55}"/>
              </a:ext>
            </a:extLst>
          </p:cNvPr>
          <p:cNvSpPr>
            <a:spLocks noGrp="1" noChangeArrowheads="1"/>
          </p:cNvSpPr>
          <p:nvPr>
            <p:ph type="title"/>
          </p:nvPr>
        </p:nvSpPr>
        <p:spPr/>
        <p:txBody>
          <a:bodyPr/>
          <a:lstStyle/>
          <a:p>
            <a:r>
              <a:rPr lang="en-GB" altLang="en-US"/>
              <a:t>Position of equilibrium</a:t>
            </a:r>
          </a:p>
        </p:txBody>
      </p:sp>
      <p:sp>
        <p:nvSpPr>
          <p:cNvPr id="23555" name="Text Box 4">
            <a:extLst>
              <a:ext uri="{FF2B5EF4-FFF2-40B4-BE49-F238E27FC236}">
                <a16:creationId xmlns:a16="http://schemas.microsoft.com/office/drawing/2014/main" id="{435996CD-EB11-493B-8F4D-D97FFAFE64CC}"/>
              </a:ext>
            </a:extLst>
          </p:cNvPr>
          <p:cNvSpPr txBox="1">
            <a:spLocks noChangeArrowheads="1"/>
          </p:cNvSpPr>
          <p:nvPr/>
        </p:nvSpPr>
        <p:spPr bwMode="auto">
          <a:xfrm>
            <a:off x="342900" y="773113"/>
            <a:ext cx="8029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If</a:t>
            </a:r>
            <a:r>
              <a:rPr lang="en-GB" altLang="en-US" b="1">
                <a:solidFill>
                  <a:srgbClr val="FF6600"/>
                </a:solidFill>
              </a:rPr>
              <a:t> </a:t>
            </a:r>
            <a:r>
              <a:rPr lang="en-GB" altLang="en-US">
                <a:solidFill>
                  <a:srgbClr val="010066"/>
                </a:solidFill>
              </a:rPr>
              <a:t>a </a:t>
            </a:r>
            <a:r>
              <a:rPr lang="en-GB" altLang="en-US"/>
              <a:t>change is made to a system in </a:t>
            </a:r>
            <a:r>
              <a:rPr lang="en-GB" altLang="en-US" b="1">
                <a:solidFill>
                  <a:srgbClr val="FF6600"/>
                </a:solidFill>
              </a:rPr>
              <a:t>equilibrium</a:t>
            </a:r>
            <a:r>
              <a:rPr lang="en-GB" altLang="en-US"/>
              <a:t>, the system will react to </a:t>
            </a:r>
            <a:r>
              <a:rPr lang="en-GB" altLang="en-US" b="1"/>
              <a:t>oppose </a:t>
            </a:r>
            <a:r>
              <a:rPr lang="en-GB" altLang="en-US"/>
              <a:t>the change until equilibrium is reached again. </a:t>
            </a:r>
          </a:p>
        </p:txBody>
      </p:sp>
      <p:sp>
        <p:nvSpPr>
          <p:cNvPr id="13" name="Text Box 11">
            <a:extLst>
              <a:ext uri="{FF2B5EF4-FFF2-40B4-BE49-F238E27FC236}">
                <a16:creationId xmlns:a16="http://schemas.microsoft.com/office/drawing/2014/main" id="{F9EA26A8-AF0C-40D8-9030-A71B5CAF4B20}"/>
              </a:ext>
            </a:extLst>
          </p:cNvPr>
          <p:cNvSpPr txBox="1">
            <a:spLocks noChangeArrowheads="1"/>
          </p:cNvSpPr>
          <p:nvPr/>
        </p:nvSpPr>
        <p:spPr bwMode="auto">
          <a:xfrm>
            <a:off x="342900" y="2157413"/>
            <a:ext cx="44910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This causes the position of </a:t>
            </a:r>
            <a:br>
              <a:rPr lang="en-GB" altLang="en-US" dirty="0"/>
            </a:br>
            <a:r>
              <a:rPr lang="en-GB" altLang="en-US" dirty="0"/>
              <a:t>the equilibrium to shift, which changes the relative amounts of the reactants and products. </a:t>
            </a:r>
          </a:p>
        </p:txBody>
      </p:sp>
      <p:sp>
        <p:nvSpPr>
          <p:cNvPr id="15" name="Text Box 113">
            <a:extLst>
              <a:ext uri="{FF2B5EF4-FFF2-40B4-BE49-F238E27FC236}">
                <a16:creationId xmlns:a16="http://schemas.microsoft.com/office/drawing/2014/main" id="{6F198178-BE7D-4046-9243-68D82F3594FB}"/>
              </a:ext>
            </a:extLst>
          </p:cNvPr>
          <p:cNvSpPr txBox="1">
            <a:spLocks noChangeArrowheads="1"/>
          </p:cNvSpPr>
          <p:nvPr/>
        </p:nvSpPr>
        <p:spPr bwMode="auto">
          <a:xfrm>
            <a:off x="342900" y="3910013"/>
            <a:ext cx="422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Temperature</a:t>
            </a:r>
            <a:r>
              <a:rPr lang="en-GB" altLang="en-US"/>
              <a:t>, </a:t>
            </a:r>
            <a:r>
              <a:rPr lang="en-GB" altLang="en-US" b="1"/>
              <a:t>pressure</a:t>
            </a:r>
            <a:r>
              <a:rPr lang="en-GB" altLang="en-US"/>
              <a:t> and </a:t>
            </a:r>
            <a:r>
              <a:rPr lang="en-GB" altLang="en-US" b="1"/>
              <a:t>concentration</a:t>
            </a:r>
            <a:r>
              <a:rPr lang="en-GB" altLang="en-US"/>
              <a:t> can all affect the position of equilibrium.</a:t>
            </a:r>
          </a:p>
        </p:txBody>
      </p:sp>
      <p:pic>
        <p:nvPicPr>
          <p:cNvPr id="16" name="Picture 17" descr="RR_trade_imbalance">
            <a:extLst>
              <a:ext uri="{FF2B5EF4-FFF2-40B4-BE49-F238E27FC236}">
                <a16:creationId xmlns:a16="http://schemas.microsoft.com/office/drawing/2014/main" id="{7C66A703-BB2A-40A0-87F9-AC9B3FE97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925" y="2587625"/>
            <a:ext cx="3538538"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4">
            <a:extLst>
              <a:ext uri="{FF2B5EF4-FFF2-40B4-BE49-F238E27FC236}">
                <a16:creationId xmlns:a16="http://schemas.microsoft.com/office/drawing/2014/main" id="{A7F5A92C-E1D1-4883-A43C-189991D01E44}"/>
              </a:ext>
            </a:extLst>
          </p:cNvPr>
          <p:cNvSpPr txBox="1">
            <a:spLocks noChangeArrowheads="1"/>
          </p:cNvSpPr>
          <p:nvPr/>
        </p:nvSpPr>
        <p:spPr bwMode="auto">
          <a:xfrm>
            <a:off x="342900" y="5294313"/>
            <a:ext cx="858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response of a reaction system depends on the properties of the forward and backward reactions.</a:t>
            </a:r>
          </a:p>
        </p:txBody>
      </p:sp>
      <p:pic>
        <p:nvPicPr>
          <p:cNvPr id="11" name="Picture 8">
            <a:hlinkClick r:id="" action="ppaction://hlinkshowjump?jump=nextslide"/>
            <a:extLst>
              <a:ext uri="{FF2B5EF4-FFF2-40B4-BE49-F238E27FC236}">
                <a16:creationId xmlns:a16="http://schemas.microsoft.com/office/drawing/2014/main" id="{6F01018D-D620-42D2-B0F1-0E9B7D51BF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MaO0g6e2"/>
  <p:tag name="ARTICULATE_DESIGN_ID_5_DEFAULT DESIGN" val="EegFG0ao"/>
  <p:tag name="ARTICULATE_DESIGN_ID_1_DEFAULT DESIGN" val="CLMPa3qH"/>
  <p:tag name="ARTICULATE_DESIGN_ID_6_DEFAULT DESIGN" val="dBmiTWb4"/>
  <p:tag name="ARTICULATE_DESIGN_ID_3_DEFAULT DESIGN" val="w2zo5wVq"/>
  <p:tag name="ARTICULATE_DESIGN_ID_2_DEFAULT DESIGN" val="xTjv4PJI"/>
  <p:tag name="ARTICULATE_DESIGN_ID_4_DEFAULT DESIGN" val="2X9O7Vn3"/>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14513</TotalTime>
  <Words>1683</Words>
  <Application>Microsoft Office PowerPoint</Application>
  <PresentationFormat>On-screen Show (4:3)</PresentationFormat>
  <Paragraphs>150</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Wingdings</vt:lpstr>
      <vt:lpstr>Arial</vt:lpstr>
      <vt:lpstr>Wingdings 2</vt:lpstr>
      <vt:lpstr>1_Default Design</vt:lpstr>
      <vt:lpstr>6_Default Design</vt:lpstr>
      <vt:lpstr>The Haber Process</vt:lpstr>
      <vt:lpstr>Information</vt:lpstr>
      <vt:lpstr>What is the Haber process?</vt:lpstr>
      <vt:lpstr>Feedstock for the Haber process</vt:lpstr>
      <vt:lpstr>The Haber process</vt:lpstr>
      <vt:lpstr>Stages of the Haber process</vt:lpstr>
      <vt:lpstr>What is yield?</vt:lpstr>
      <vt:lpstr>Temperature, pressure and yield</vt:lpstr>
      <vt:lpstr>Position of equilibrium</vt:lpstr>
      <vt:lpstr>Effect of pressure</vt:lpstr>
      <vt:lpstr>Effect of temperature</vt:lpstr>
      <vt:lpstr>Changing the equilibrium position</vt:lpstr>
      <vt:lpstr>Fill the gaps: temperature and pressure</vt:lpstr>
      <vt:lpstr>What is the Haber compromise?</vt:lpstr>
      <vt:lpstr>Conditions used in the Haber process</vt:lpstr>
      <vt:lpstr>The Haber compromise</vt:lpstr>
      <vt:lpstr>Maximizing productivity</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Haber Process</dc:title>
  <dc:subject>Boardworks High School Physical Science</dc:subject>
  <dc:creator>Boardworks</dc:creator>
  <cp:lastModifiedBy>Tim Crilly</cp:lastModifiedBy>
  <cp:revision>553</cp:revision>
  <dcterms:created xsi:type="dcterms:W3CDTF">2003-10-06T13:07:42Z</dcterms:created>
  <dcterms:modified xsi:type="dcterms:W3CDTF">2019-01-31T15:29:33Z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A98A71D4-6915-4FF7-884B-E40580F5EA1F</vt:lpwstr>
  </property>
  <property fmtid="{D5CDD505-2E9C-101B-9397-08002B2CF9AE}" pid="3" name="ArticulatePath">
    <vt:lpwstr>The Haber Process</vt:lpwstr>
  </property>
</Properties>
</file>