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activeX/activeX1.xml" ContentType="application/vnd.ms-office.activeX+xml"/>
  <Override PartName="/ppt/notesSlides/notesSlide4.xml" ContentType="application/vnd.openxmlformats-officedocument.presentationml.notesSlide+xml"/>
  <Override PartName="/ppt/tags/tag35.xml" ContentType="application/vnd.openxmlformats-officedocument.presentationml.tags+xml"/>
  <Override PartName="/ppt/activeX/activeX2.xml" ContentType="application/vnd.ms-office.activeX+xml"/>
  <Override PartName="/ppt/notesSlides/notesSlide5.xml" ContentType="application/vnd.openxmlformats-officedocument.presentationml.notesSlide+xml"/>
  <Override PartName="/ppt/tags/tag36.xml" ContentType="application/vnd.openxmlformats-officedocument.presentationml.tags+xml"/>
  <Override PartName="/ppt/activeX/activeX3.xml" ContentType="application/vnd.ms-office.activeX+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activeX/activeX4.xml" ContentType="application/vnd.ms-office.activeX+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activeX/activeX5.xml" ContentType="application/vnd.ms-office.activeX+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activeX/activeX6.xml" ContentType="application/vnd.ms-office.activeX+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activeX/activeX7.xml" ContentType="application/vnd.ms-office.activeX+xml"/>
  <Override PartName="/ppt/notesSlides/notesSlide19.xml" ContentType="application/vnd.openxmlformats-officedocument.presentationml.notesSlide+xml"/>
  <Override PartName="/ppt/tags/tag50.xml" ContentType="application/vnd.openxmlformats-officedocument.presentationml.tags+xml"/>
  <Override PartName="/ppt/activeX/activeX8.xml" ContentType="application/vnd.ms-office.activeX+xml"/>
  <Override PartName="/ppt/notesSlides/notesSlide20.xml" ContentType="application/vnd.openxmlformats-officedocument.presentationml.notesSlide+xml"/>
  <Override PartName="/ppt/tags/tag51.xml" ContentType="application/vnd.openxmlformats-officedocument.presentationml.tags+xml"/>
  <Override PartName="/ppt/activeX/activeX9.xml" ContentType="application/vnd.ms-office.activeX+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664" r:id="rId1"/>
    <p:sldMasterId id="2147485679" r:id="rId2"/>
  </p:sldMasterIdLst>
  <p:notesMasterIdLst>
    <p:notesMasterId r:id="rId24"/>
  </p:notesMasterIdLst>
  <p:handoutMasterIdLst>
    <p:handoutMasterId r:id="rId25"/>
  </p:handoutMasterIdLst>
  <p:sldIdLst>
    <p:sldId id="430" r:id="rId3"/>
    <p:sldId id="548" r:id="rId4"/>
    <p:sldId id="500" r:id="rId5"/>
    <p:sldId id="501" r:id="rId6"/>
    <p:sldId id="502" r:id="rId7"/>
    <p:sldId id="498" r:id="rId8"/>
    <p:sldId id="513" r:id="rId9"/>
    <p:sldId id="499" r:id="rId10"/>
    <p:sldId id="514" r:id="rId11"/>
    <p:sldId id="515" r:id="rId12"/>
    <p:sldId id="516" r:id="rId13"/>
    <p:sldId id="520" r:id="rId14"/>
    <p:sldId id="521" r:id="rId15"/>
    <p:sldId id="522" r:id="rId16"/>
    <p:sldId id="523" r:id="rId17"/>
    <p:sldId id="546" r:id="rId18"/>
    <p:sldId id="547" r:id="rId19"/>
    <p:sldId id="524" r:id="rId20"/>
    <p:sldId id="531" r:id="rId21"/>
    <p:sldId id="526" r:id="rId22"/>
    <p:sldId id="527" r:id="rId23"/>
  </p:sldIdLst>
  <p:sldSz cx="9144000" cy="6858000" type="screen4x3"/>
  <p:notesSz cx="6858000" cy="9296400"/>
  <p:embeddedFontLst>
    <p:embeddedFont>
      <p:font typeface="Wingdings 2" panose="05020102010507070707" pitchFamily="18" charset="2"/>
      <p:regular r:id="rId26"/>
    </p:embeddedFont>
  </p:embeddedFontLst>
  <p:custDataLst>
    <p:tags r:id="rId27"/>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5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10066"/>
    <a:srgbClr val="FFCC99"/>
    <a:srgbClr val="CC0099"/>
    <a:srgbClr val="33CC33"/>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54" autoAdjust="0"/>
  </p:normalViewPr>
  <p:slideViewPr>
    <p:cSldViewPr snapToGrid="0" showGuides="1">
      <p:cViewPr>
        <p:scale>
          <a:sx n="85" d="100"/>
          <a:sy n="85" d="100"/>
        </p:scale>
        <p:origin x="618" y="168"/>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5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BD9DADEF-2225-443F-801F-DE38E079AAD6}"/>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8D21AB5A-39EB-43E9-B229-820A065EC4C0}" type="slidenum">
              <a:rPr lang="en-GB" altLang="en-US"/>
              <a:pPr/>
              <a:t>‹#›</a:t>
            </a:fld>
            <a:endParaRPr lang="en-GB" altLang="en-US"/>
          </a:p>
        </p:txBody>
      </p:sp>
      <p:sp>
        <p:nvSpPr>
          <p:cNvPr id="5" name="Rectangle 7">
            <a:extLst>
              <a:ext uri="{FF2B5EF4-FFF2-40B4-BE49-F238E27FC236}">
                <a16:creationId xmlns:a16="http://schemas.microsoft.com/office/drawing/2014/main" id="{51A5A25D-8161-4142-9D08-9F2A1F131A8A}"/>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1574F2F6-4376-455F-B0E5-5C43D61C7EB4}"/>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1427360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D85451F7-31F9-4928-9226-85C52D638826}"/>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125CE27E-E314-4B14-91CB-88F93B810B9A}"/>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9B71F0DA-B76C-4070-8C0A-3BBE81DE01DA}"/>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D5863FBB-854E-4438-B1C7-C417C938A961}" type="slidenum">
              <a:rPr lang="en-US" altLang="en-US"/>
              <a:pPr/>
              <a:t>‹#›</a:t>
            </a:fld>
            <a:endParaRPr lang="en-US" altLang="en-US"/>
          </a:p>
        </p:txBody>
      </p:sp>
      <p:sp>
        <p:nvSpPr>
          <p:cNvPr id="7" name="Rectangle 7">
            <a:extLst>
              <a:ext uri="{FF2B5EF4-FFF2-40B4-BE49-F238E27FC236}">
                <a16:creationId xmlns:a16="http://schemas.microsoft.com/office/drawing/2014/main" id="{5DD52028-86E1-43CC-AD13-9AFA6095EA75}"/>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CA961250-52F8-4B5F-A747-CC2DC40A4BFB}"/>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890850982"/>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81F9B45-F8B0-49D6-973D-13D8F0405962}"/>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C6FDC518-0328-432E-B496-4C047B110F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2B338F4-8D09-473E-B5BD-4168D96A2534}"/>
              </a:ext>
            </a:extLst>
          </p:cNvPr>
          <p:cNvSpPr>
            <a:spLocks noGrp="1"/>
          </p:cNvSpPr>
          <p:nvPr>
            <p:ph type="sldNum" sz="quarter" idx="10"/>
          </p:nvPr>
        </p:nvSpPr>
        <p:spPr/>
        <p:txBody>
          <a:bodyPr/>
          <a:lstStyle/>
          <a:p>
            <a:fld id="{D5863FBB-854E-4438-B1C7-C417C938A961}"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94A69FB-5819-4E58-9B07-FF8B375F1798}"/>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C6576BAE-989D-46AA-9D96-9AFD621DBB14}"/>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230D75B-69F9-4739-8F92-904DEEB1BEF2}"/>
              </a:ext>
            </a:extLst>
          </p:cNvPr>
          <p:cNvSpPr>
            <a:spLocks noGrp="1"/>
          </p:cNvSpPr>
          <p:nvPr>
            <p:ph type="sldNum" sz="quarter" idx="10"/>
          </p:nvPr>
        </p:nvSpPr>
        <p:spPr/>
        <p:txBody>
          <a:bodyPr/>
          <a:lstStyle/>
          <a:p>
            <a:fld id="{D5863FBB-854E-4438-B1C7-C417C938A961}"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2959940C-DA1B-4E3E-8253-98C712708578}"/>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36E65D82-74D8-484A-94D5-DBA865403C3A}"/>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four-stage animation shows how titration is used to find the concentration of a solute in a solution. The indicator used in this titration is phenolphthalein. It changes </a:t>
            </a:r>
            <a:r>
              <a:rPr lang="en-GB" altLang="en-US" dirty="0" err="1">
                <a:latin typeface="Arial" panose="020B0604020202020204" pitchFamily="34" charset="0"/>
              </a:rPr>
              <a:t>color</a:t>
            </a:r>
            <a:r>
              <a:rPr lang="en-GB" altLang="en-US" dirty="0">
                <a:latin typeface="Arial" panose="020B0604020202020204" pitchFamily="34" charset="0"/>
              </a:rPr>
              <a:t> at pH 8, and is </a:t>
            </a:r>
            <a:r>
              <a:rPr lang="en-GB" altLang="en-US" dirty="0" err="1">
                <a:latin typeface="Arial" panose="020B0604020202020204" pitchFamily="34" charset="0"/>
              </a:rPr>
              <a:t>colorless</a:t>
            </a:r>
            <a:r>
              <a:rPr lang="en-GB" altLang="en-US" dirty="0">
                <a:latin typeface="Arial" panose="020B0604020202020204" pitchFamily="34" charset="0"/>
              </a:rPr>
              <a:t> in acidic solutions and pink in alkaline solutions.</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p:txBody>
      </p:sp>
      <p:sp>
        <p:nvSpPr>
          <p:cNvPr id="2" name="Slide Number Placeholder 1">
            <a:extLst>
              <a:ext uri="{FF2B5EF4-FFF2-40B4-BE49-F238E27FC236}">
                <a16:creationId xmlns:a16="http://schemas.microsoft.com/office/drawing/2014/main" id="{330B289A-2DF3-478D-8BCA-6BAAEECCE528}"/>
              </a:ext>
            </a:extLst>
          </p:cNvPr>
          <p:cNvSpPr>
            <a:spLocks noGrp="1"/>
          </p:cNvSpPr>
          <p:nvPr>
            <p:ph type="sldNum" sz="quarter" idx="10"/>
          </p:nvPr>
        </p:nvSpPr>
        <p:spPr/>
        <p:txBody>
          <a:bodyPr/>
          <a:lstStyle/>
          <a:p>
            <a:fld id="{D5863FBB-854E-4438-B1C7-C417C938A961}"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09E0B8D-80D8-4E67-A51B-24241B56AB87}"/>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C8DE02D6-C54B-4063-8AA5-CA7ADD15993A}"/>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03B50E0-3BDE-45C0-8540-6456AB3A9061}"/>
              </a:ext>
            </a:extLst>
          </p:cNvPr>
          <p:cNvSpPr>
            <a:spLocks noGrp="1"/>
          </p:cNvSpPr>
          <p:nvPr>
            <p:ph type="sldNum" sz="quarter" idx="10"/>
          </p:nvPr>
        </p:nvSpPr>
        <p:spPr>
          <a:xfrm>
            <a:off x="3886200" y="8831580"/>
            <a:ext cx="2971800" cy="464820"/>
          </a:xfrm>
        </p:spPr>
        <p:txBody>
          <a:bodyPr/>
          <a:lstStyle/>
          <a:p>
            <a:fld id="{D5863FBB-854E-4438-B1C7-C417C938A961}"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6E6DCBF-3120-43D2-8847-3E7BA7C084C0}"/>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0FFBC611-BEB3-4000-939E-6AFBAB25FAF4}"/>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solid copper sulfate salt could be separated from the water by a simple filtration.</a:t>
            </a:r>
          </a:p>
        </p:txBody>
      </p:sp>
      <p:sp>
        <p:nvSpPr>
          <p:cNvPr id="2" name="Slide Number Placeholder 1">
            <a:extLst>
              <a:ext uri="{FF2B5EF4-FFF2-40B4-BE49-F238E27FC236}">
                <a16:creationId xmlns:a16="http://schemas.microsoft.com/office/drawing/2014/main" id="{A8B67C9F-77AF-4940-9EE8-C837F7B483B3}"/>
              </a:ext>
            </a:extLst>
          </p:cNvPr>
          <p:cNvSpPr>
            <a:spLocks noGrp="1"/>
          </p:cNvSpPr>
          <p:nvPr>
            <p:ph type="sldNum" sz="quarter" idx="10"/>
          </p:nvPr>
        </p:nvSpPr>
        <p:spPr/>
        <p:txBody>
          <a:bodyPr/>
          <a:lstStyle/>
          <a:p>
            <a:fld id="{D5863FBB-854E-4438-B1C7-C417C938A961}"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FD273BD-0513-4AE8-B700-FFD72ED0C00C}"/>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7B144352-516B-4E25-BE8D-14D7C794EAC8}"/>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four-stage animation shows how a salt is obtained from copper oxide powder. A water bath can be used instead of a Bunsen burner in stage 4.</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p:txBody>
      </p:sp>
      <p:sp>
        <p:nvSpPr>
          <p:cNvPr id="2" name="Slide Number Placeholder 1">
            <a:extLst>
              <a:ext uri="{FF2B5EF4-FFF2-40B4-BE49-F238E27FC236}">
                <a16:creationId xmlns:a16="http://schemas.microsoft.com/office/drawing/2014/main" id="{433C014B-1F94-4201-8C0E-60EBC117860F}"/>
              </a:ext>
            </a:extLst>
          </p:cNvPr>
          <p:cNvSpPr>
            <a:spLocks noGrp="1"/>
          </p:cNvSpPr>
          <p:nvPr>
            <p:ph type="sldNum" sz="quarter" idx="10"/>
          </p:nvPr>
        </p:nvSpPr>
        <p:spPr/>
        <p:txBody>
          <a:bodyPr/>
          <a:lstStyle/>
          <a:p>
            <a:fld id="{D5863FBB-854E-4438-B1C7-C417C938A961}"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9267D2D6-0B90-46D3-8A8C-E6EC24EC9056}"/>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D7B81F3F-92BD-407D-85A8-D2D18A4DA318}"/>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1B5C200-B15E-4DBE-8501-FE2213242543}"/>
              </a:ext>
            </a:extLst>
          </p:cNvPr>
          <p:cNvSpPr>
            <a:spLocks noGrp="1"/>
          </p:cNvSpPr>
          <p:nvPr>
            <p:ph type="sldNum" sz="quarter" idx="10"/>
          </p:nvPr>
        </p:nvSpPr>
        <p:spPr/>
        <p:txBody>
          <a:bodyPr/>
          <a:lstStyle/>
          <a:p>
            <a:fld id="{D5863FBB-854E-4438-B1C7-C417C938A961}"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17C4068-0F42-413C-A86A-D4AF323B39F0}"/>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D342E1AC-4171-4FED-83A0-196BB19D6805}"/>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60998B7-11AE-40B1-B20D-C4A20AB7F2B8}"/>
              </a:ext>
            </a:extLst>
          </p:cNvPr>
          <p:cNvSpPr>
            <a:spLocks noGrp="1"/>
          </p:cNvSpPr>
          <p:nvPr>
            <p:ph type="sldNum" sz="quarter" idx="10"/>
          </p:nvPr>
        </p:nvSpPr>
        <p:spPr/>
        <p:txBody>
          <a:bodyPr/>
          <a:lstStyle/>
          <a:p>
            <a:fld id="{D5863FBB-854E-4438-B1C7-C417C938A961}"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E994ED1-F29B-4A5C-80DB-F25D67DA80EA}"/>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90F75088-AC95-429A-92D9-ECC3AF58DC2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five-stage animation shows how salts are obtained from the reactions between acids and metals. Only fairly reactive metals (e.g. zinc, magnesium and iron) will produce salts in this reaction. More reactive metals react too vigorously to produce salts, and metals below hydrogen on the reactivity series will not react with acid.</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the reactivity of metals, please refer to </a:t>
            </a:r>
            <a:r>
              <a:rPr lang="en-GB" altLang="en-US" i="1" dirty="0">
                <a:latin typeface="Arial" panose="020B0604020202020204" pitchFamily="34" charset="0"/>
              </a:rPr>
              <a:t>The Reactivity Series </a:t>
            </a:r>
            <a:r>
              <a:rPr lang="en-GB" altLang="en-US" dirty="0">
                <a:latin typeface="Arial" panose="020B0604020202020204" pitchFamily="34" charset="0"/>
              </a:rPr>
              <a:t>presentation.</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B150ABC-9DCF-4DE2-9D44-8F3C0B5E066F}"/>
              </a:ext>
            </a:extLst>
          </p:cNvPr>
          <p:cNvSpPr>
            <a:spLocks noGrp="1"/>
          </p:cNvSpPr>
          <p:nvPr>
            <p:ph type="sldNum" sz="quarter" idx="10"/>
          </p:nvPr>
        </p:nvSpPr>
        <p:spPr/>
        <p:txBody>
          <a:bodyPr/>
          <a:lstStyle/>
          <a:p>
            <a:fld id="{D5863FBB-854E-4438-B1C7-C417C938A961}"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9C62147-C5F8-4AC7-9876-16655ED86716}"/>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0795E29E-AEAD-45CB-A144-DA524FF43A56}"/>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E8CB465-19F6-4A61-A288-AF2C6B532779}"/>
              </a:ext>
            </a:extLst>
          </p:cNvPr>
          <p:cNvSpPr>
            <a:spLocks noGrp="1"/>
          </p:cNvSpPr>
          <p:nvPr>
            <p:ph type="sldNum" sz="quarter" idx="10"/>
          </p:nvPr>
        </p:nvSpPr>
        <p:spPr/>
        <p:txBody>
          <a:bodyPr/>
          <a:lstStyle/>
          <a:p>
            <a:fld id="{D5863FBB-854E-4438-B1C7-C417C938A961}"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5C52630-F613-4486-B624-D371D38FE7DA}"/>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1BDD86CC-978F-4CC8-9286-AB3032097758}"/>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matching activity could be used as an introductory or summary exercise on salts.</a:t>
            </a:r>
          </a:p>
        </p:txBody>
      </p:sp>
      <p:sp>
        <p:nvSpPr>
          <p:cNvPr id="2" name="Slide Number Placeholder 1">
            <a:extLst>
              <a:ext uri="{FF2B5EF4-FFF2-40B4-BE49-F238E27FC236}">
                <a16:creationId xmlns:a16="http://schemas.microsoft.com/office/drawing/2014/main" id="{C96AB10F-B0C2-4F78-968C-312BF22EE0D1}"/>
              </a:ext>
            </a:extLst>
          </p:cNvPr>
          <p:cNvSpPr>
            <a:spLocks noGrp="1"/>
          </p:cNvSpPr>
          <p:nvPr>
            <p:ph type="sldNum" sz="quarter" idx="10"/>
          </p:nvPr>
        </p:nvSpPr>
        <p:spPr/>
        <p:txBody>
          <a:bodyPr/>
          <a:lstStyle/>
          <a:p>
            <a:fld id="{D5863FBB-854E-4438-B1C7-C417C938A961}"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2880FF04-4B08-439F-832E-F7D004EF24EE}"/>
              </a:ext>
            </a:extLst>
          </p:cNvPr>
          <p:cNvSpPr>
            <a:spLocks noGrp="1"/>
          </p:cNvSpPr>
          <p:nvPr>
            <p:ph type="sldNum" sz="quarter" idx="10"/>
          </p:nvPr>
        </p:nvSpPr>
        <p:spPr/>
        <p:txBody>
          <a:bodyPr/>
          <a:lstStyle/>
          <a:p>
            <a:fld id="{D5863FBB-854E-4438-B1C7-C417C938A961}" type="slidenum">
              <a:rPr lang="en-US" altLang="en-US" smtClean="0"/>
              <a:pPr/>
              <a:t>2</a:t>
            </a:fld>
            <a:endParaRPr lang="en-US" altLang="en-US"/>
          </a:p>
        </p:txBody>
      </p:sp>
    </p:spTree>
    <p:extLst>
      <p:ext uri="{BB962C8B-B14F-4D97-AF65-F5344CB8AC3E}">
        <p14:creationId xmlns:p14="http://schemas.microsoft.com/office/powerpoint/2010/main" val="2031063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0102038C-1FEA-47D3-8BBE-F044F5DEF8D7}"/>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4CB0BB85-AFB9-47A5-A6B5-1F121679037D}"/>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drag and drop activity could be used as a summary exercise to check students’ ability to write word equations for reactions. Mini-whiteboards could be used to make this a whole-class exercise.</a:t>
            </a:r>
          </a:p>
        </p:txBody>
      </p:sp>
      <p:sp>
        <p:nvSpPr>
          <p:cNvPr id="2" name="Slide Number Placeholder 1">
            <a:extLst>
              <a:ext uri="{FF2B5EF4-FFF2-40B4-BE49-F238E27FC236}">
                <a16:creationId xmlns:a16="http://schemas.microsoft.com/office/drawing/2014/main" id="{0707BD67-DBBD-4263-B19F-7A0BB20A439F}"/>
              </a:ext>
            </a:extLst>
          </p:cNvPr>
          <p:cNvSpPr>
            <a:spLocks noGrp="1"/>
          </p:cNvSpPr>
          <p:nvPr>
            <p:ph type="sldNum" sz="quarter" idx="10"/>
          </p:nvPr>
        </p:nvSpPr>
        <p:spPr/>
        <p:txBody>
          <a:bodyPr/>
          <a:lstStyle/>
          <a:p>
            <a:fld id="{D5863FBB-854E-4438-B1C7-C417C938A961}"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5776378E-D7F5-44CA-8BF6-D8A4141633D7}"/>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9D2D2F47-0D50-48C7-A7C4-D244EAF88E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After students have balanced these equations, you could have them practice assigning state symbols to each compound.</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C1157E40-E504-4131-86F2-A1A17BE8028D}"/>
              </a:ext>
            </a:extLst>
          </p:cNvPr>
          <p:cNvSpPr>
            <a:spLocks noGrp="1"/>
          </p:cNvSpPr>
          <p:nvPr>
            <p:ph type="sldNum" sz="quarter" idx="10"/>
          </p:nvPr>
        </p:nvSpPr>
        <p:spPr/>
        <p:txBody>
          <a:bodyPr/>
          <a:lstStyle/>
          <a:p>
            <a:fld id="{D5863FBB-854E-4438-B1C7-C417C938A961}" type="slidenum">
              <a:rPr lang="en-US" altLang="en-US" smtClean="0"/>
              <a:pPr/>
              <a:t>21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846C54F-BBEB-4312-9F4D-05DFB338D8C8}"/>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00C9715E-9AA7-4C99-B08A-B6D190A5711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There are many different types of base that undergo the neutralization reaction, including alkalis, metal oxides and carbonates (although metal carbonates also produce carbon dioxide, in addition to the products shown above). The salts that are formed are ionic compounds.</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Neutralization</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A9EB667B-1705-46D2-B6A4-1ABA2AC30DB4}"/>
              </a:ext>
            </a:extLst>
          </p:cNvPr>
          <p:cNvSpPr>
            <a:spLocks noGrp="1"/>
          </p:cNvSpPr>
          <p:nvPr>
            <p:ph type="sldNum" sz="quarter" idx="10"/>
          </p:nvPr>
        </p:nvSpPr>
        <p:spPr/>
        <p:txBody>
          <a:bodyPr/>
          <a:lstStyle/>
          <a:p>
            <a:fld id="{D5863FBB-854E-4438-B1C7-C417C938A961}"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524C45C1-CDED-4E44-B4E2-435D73CCFF6C}"/>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7069DC5E-3E9B-4D71-A813-7F7D5FB11C7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38711D5-2FF9-4333-B356-04632AC86A87}"/>
              </a:ext>
            </a:extLst>
          </p:cNvPr>
          <p:cNvSpPr>
            <a:spLocks noGrp="1"/>
          </p:cNvSpPr>
          <p:nvPr>
            <p:ph type="sldNum" sz="quarter" idx="10"/>
          </p:nvPr>
        </p:nvSpPr>
        <p:spPr/>
        <p:txBody>
          <a:bodyPr/>
          <a:lstStyle/>
          <a:p>
            <a:fld id="{D5863FBB-854E-4438-B1C7-C417C938A961}"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C6285D9-831A-419B-8415-5FE18BA101AE}"/>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34EB427D-8D2E-4915-B523-90E2954658E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drag and drop activity provides the opportunity for informal assessment of students’ understanding of how salts are named.</a:t>
            </a:r>
          </a:p>
        </p:txBody>
      </p:sp>
      <p:sp>
        <p:nvSpPr>
          <p:cNvPr id="2" name="Slide Number Placeholder 1">
            <a:extLst>
              <a:ext uri="{FF2B5EF4-FFF2-40B4-BE49-F238E27FC236}">
                <a16:creationId xmlns:a16="http://schemas.microsoft.com/office/drawing/2014/main" id="{31569D85-0BA0-4CB8-9DCC-69D996096B53}"/>
              </a:ext>
            </a:extLst>
          </p:cNvPr>
          <p:cNvSpPr>
            <a:spLocks noGrp="1"/>
          </p:cNvSpPr>
          <p:nvPr>
            <p:ph type="sldNum" sz="quarter" idx="10"/>
          </p:nvPr>
        </p:nvSpPr>
        <p:spPr/>
        <p:txBody>
          <a:bodyPr/>
          <a:lstStyle/>
          <a:p>
            <a:fld id="{D5863FBB-854E-4438-B1C7-C417C938A961}"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8C8A0284-DE97-4546-801A-C2301662811B}"/>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06733A2F-60D9-44B4-9A06-A861B2FF78D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18AC508-570A-4853-A71A-CC306BEB1BFC}"/>
              </a:ext>
            </a:extLst>
          </p:cNvPr>
          <p:cNvSpPr>
            <a:spLocks noGrp="1"/>
          </p:cNvSpPr>
          <p:nvPr>
            <p:ph type="sldNum" sz="quarter" idx="10"/>
          </p:nvPr>
        </p:nvSpPr>
        <p:spPr/>
        <p:txBody>
          <a:bodyPr/>
          <a:lstStyle/>
          <a:p>
            <a:fld id="{D5863FBB-854E-4438-B1C7-C417C938A961}"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733EA539-34DC-4AEF-875A-E2939244BBAA}"/>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3AB057BE-D39D-45F6-B0C8-8BF789FF007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Salt is also put on icy roads to melt the ice, and used to make many other useful chemicals. Some salts are used as fertilizers. Ammonium salts are especially good for this because they are sources of nitrogen. Iron </a:t>
            </a:r>
            <a:r>
              <a:rPr lang="en-GB" altLang="en-US" dirty="0" err="1">
                <a:latin typeface="Arial" panose="020B0604020202020204" pitchFamily="34" charset="0"/>
              </a:rPr>
              <a:t>sulfate</a:t>
            </a:r>
            <a:r>
              <a:rPr lang="en-GB" altLang="en-US" dirty="0">
                <a:latin typeface="Arial" panose="020B0604020202020204" pitchFamily="34" charset="0"/>
              </a:rPr>
              <a:t> is used as a weed killer on lawns. Calcium </a:t>
            </a:r>
            <a:r>
              <a:rPr lang="en-GB" altLang="en-US" dirty="0" err="1">
                <a:latin typeface="Arial" panose="020B0604020202020204" pitchFamily="34" charset="0"/>
              </a:rPr>
              <a:t>sulfate</a:t>
            </a:r>
            <a:r>
              <a:rPr lang="en-GB" altLang="en-US" dirty="0">
                <a:latin typeface="Arial" panose="020B0604020202020204" pitchFamily="34" charset="0"/>
              </a:rPr>
              <a:t> is used in plaster of Paris. </a:t>
            </a: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Jupiterimages</a:t>
            </a:r>
            <a:r>
              <a:rPr lang="en-US" altLang="en-US" dirty="0">
                <a:latin typeface="Arial" panose="020B0604020202020204" pitchFamily="34" charset="0"/>
              </a:rPr>
              <a:t> Corporation,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98353CE-F870-4302-9D60-927DAA7FF15B}"/>
              </a:ext>
            </a:extLst>
          </p:cNvPr>
          <p:cNvSpPr>
            <a:spLocks noGrp="1"/>
          </p:cNvSpPr>
          <p:nvPr>
            <p:ph type="sldNum" sz="quarter" idx="10"/>
          </p:nvPr>
        </p:nvSpPr>
        <p:spPr/>
        <p:txBody>
          <a:bodyPr/>
          <a:lstStyle/>
          <a:p>
            <a:fld id="{D5863FBB-854E-4438-B1C7-C417C938A961}"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7E10615-C350-4CAC-8A70-A189BA11A223}"/>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4962CF8B-DF40-4E21-8C2F-1224F9FBF9B4}"/>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E548753-B1E4-4ACC-AE22-8AA356C67D49}"/>
              </a:ext>
            </a:extLst>
          </p:cNvPr>
          <p:cNvSpPr>
            <a:spLocks noGrp="1"/>
          </p:cNvSpPr>
          <p:nvPr>
            <p:ph type="sldNum" sz="quarter" idx="10"/>
          </p:nvPr>
        </p:nvSpPr>
        <p:spPr/>
        <p:txBody>
          <a:bodyPr/>
          <a:lstStyle/>
          <a:p>
            <a:fld id="{D5863FBB-854E-4438-B1C7-C417C938A961}"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1A049276-9A45-492E-B921-95DF9DF3C2EF}"/>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6AA926D1-18DC-4B66-A190-49183835914E}"/>
              </a:ext>
            </a:extLst>
          </p:cNvPr>
          <p:cNvSpPr>
            <a:spLocks noGrp="1" noChangeArrowheads="1"/>
          </p:cNvSpPr>
          <p:nvPr>
            <p:ph type="body" idx="1"/>
          </p:nvPr>
        </p:nvSpPr>
        <p:spPr>
          <a:xfrm>
            <a:off x="914400" y="4415790"/>
            <a:ext cx="5029200" cy="4183380"/>
          </a:xfrm>
          <a:ln/>
        </p:spPr>
        <p:txBody>
          <a:bodyPr/>
          <a:lstStyle/>
          <a:p>
            <a:pPr>
              <a:defRPr/>
            </a:pPr>
            <a:r>
              <a:rPr lang="en-GB" b="1" dirty="0">
                <a:latin typeface="Arial" pitchFamily="34" charset="0"/>
              </a:rPr>
              <a:t>Teacher notes</a:t>
            </a:r>
          </a:p>
          <a:p>
            <a:pPr>
              <a:defRPr/>
            </a:pPr>
            <a:r>
              <a:rPr lang="en-GB" dirty="0">
                <a:latin typeface="Arial" pitchFamily="34" charset="0"/>
              </a:rPr>
              <a:t>This slide shows the neutralization reaction between an acid and an alkali (i.e. a soluble base). The fact that alkalis are soluble bases means that they are especially useful in titrations.</a:t>
            </a:r>
          </a:p>
        </p:txBody>
      </p:sp>
      <p:sp>
        <p:nvSpPr>
          <p:cNvPr id="2" name="Slide Number Placeholder 1">
            <a:extLst>
              <a:ext uri="{FF2B5EF4-FFF2-40B4-BE49-F238E27FC236}">
                <a16:creationId xmlns:a16="http://schemas.microsoft.com/office/drawing/2014/main" id="{6CCCEC92-2E99-49A4-9732-96EC24529FFD}"/>
              </a:ext>
            </a:extLst>
          </p:cNvPr>
          <p:cNvSpPr>
            <a:spLocks noGrp="1"/>
          </p:cNvSpPr>
          <p:nvPr>
            <p:ph type="sldNum" sz="quarter" idx="10"/>
          </p:nvPr>
        </p:nvSpPr>
        <p:spPr/>
        <p:txBody>
          <a:bodyPr/>
          <a:lstStyle/>
          <a:p>
            <a:fld id="{D5863FBB-854E-4438-B1C7-C417C938A961}"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3581068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6491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42279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07606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4052780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3369249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202567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3374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91715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04532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4901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67645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536718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886259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063997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630997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43285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31548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5750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74778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54399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46373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952629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0008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559947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185167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6"/>
    </p:custDataLst>
    <p:extLst>
      <p:ext uri="{BB962C8B-B14F-4D97-AF65-F5344CB8AC3E}">
        <p14:creationId xmlns:p14="http://schemas.microsoft.com/office/powerpoint/2010/main" val="3741572566"/>
      </p:ext>
    </p:extLst>
  </p:cSld>
  <p:clrMap bg1="lt1" tx1="dk1" bg2="lt2" tx2="dk2" accent1="accent1" accent2="accent2" accent3="accent3" accent4="accent4" accent5="accent5" accent6="accent6" hlink="hlink" folHlink="folHlink"/>
  <p:sldLayoutIdLst>
    <p:sldLayoutId id="2147485665" r:id="rId1"/>
    <p:sldLayoutId id="2147485666" r:id="rId2"/>
    <p:sldLayoutId id="2147485667" r:id="rId3"/>
    <p:sldLayoutId id="2147485668" r:id="rId4"/>
    <p:sldLayoutId id="2147485669" r:id="rId5"/>
    <p:sldLayoutId id="2147485670" r:id="rId6"/>
    <p:sldLayoutId id="2147485671" r:id="rId7"/>
    <p:sldLayoutId id="2147485672" r:id="rId8"/>
    <p:sldLayoutId id="2147485673" r:id="rId9"/>
    <p:sldLayoutId id="2147485674" r:id="rId10"/>
    <p:sldLayoutId id="2147485675" r:id="rId11"/>
    <p:sldLayoutId id="2147485676" r:id="rId12"/>
    <p:sldLayoutId id="2147485677" r:id="rId13"/>
    <p:sldLayoutId id="2147485678"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4"/>
    </p:custDataLst>
    <p:extLst>
      <p:ext uri="{BB962C8B-B14F-4D97-AF65-F5344CB8AC3E}">
        <p14:creationId xmlns:p14="http://schemas.microsoft.com/office/powerpoint/2010/main" val="174546918"/>
      </p:ext>
    </p:extLst>
  </p:cSld>
  <p:clrMap bg1="lt1" tx1="dk1" bg2="lt2" tx2="dk2" accent1="accent1" accent2="accent2" accent3="accent3" accent4="accent4" accent5="accent5" accent6="accent6" hlink="hlink" folHlink="folHlink"/>
  <p:sldLayoutIdLst>
    <p:sldLayoutId id="2147485680" r:id="rId1"/>
    <p:sldLayoutId id="2147485681" r:id="rId2"/>
    <p:sldLayoutId id="2147485682" r:id="rId3"/>
    <p:sldLayoutId id="2147485683" r:id="rId4"/>
    <p:sldLayoutId id="2147485684" r:id="rId5"/>
    <p:sldLayoutId id="2147485685" r:id="rId6"/>
    <p:sldLayoutId id="2147485686" r:id="rId7"/>
    <p:sldLayoutId id="2147485687" r:id="rId8"/>
    <p:sldLayoutId id="2147485688" r:id="rId9"/>
    <p:sldLayoutId id="2147485689" r:id="rId10"/>
    <p:sldLayoutId id="2147485690" r:id="rId11"/>
    <p:sldLayoutId id="2147485691"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4.xml"/><Relationship Id="rId7" Type="http://schemas.openxmlformats.org/officeDocument/2006/relationships/image" Target="../media/image9.png"/><Relationship Id="rId2" Type="http://schemas.openxmlformats.org/officeDocument/2006/relationships/tags" Target="../tags/tag41.xml"/><Relationship Id="rId1" Type="http://schemas.openxmlformats.org/officeDocument/2006/relationships/vmlDrawing" Target="../drawings/vmlDrawing4.vml"/><Relationship Id="rId6" Type="http://schemas.openxmlformats.org/officeDocument/2006/relationships/image" Target="../media/image12.png"/><Relationship Id="rId11" Type="http://schemas.openxmlformats.org/officeDocument/2006/relationships/image" Target="../media/image11.wmf"/><Relationship Id="rId5" Type="http://schemas.openxmlformats.org/officeDocument/2006/relationships/notesSlide" Target="../notesSlides/notesSlide11.xml"/><Relationship Id="rId10" Type="http://schemas.openxmlformats.org/officeDocument/2006/relationships/image" Target="../media/image13.jpg"/><Relationship Id="rId4" Type="http://schemas.openxmlformats.org/officeDocument/2006/relationships/slideLayout" Target="../slideLayouts/slideLayout6.xm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6.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5.xml"/><Relationship Id="rId7" Type="http://schemas.openxmlformats.org/officeDocument/2006/relationships/image" Target="../media/image9.png"/><Relationship Id="rId12" Type="http://schemas.openxmlformats.org/officeDocument/2006/relationships/image" Target="../media/image11.wmf"/><Relationship Id="rId2" Type="http://schemas.openxmlformats.org/officeDocument/2006/relationships/tags" Target="../tags/tag44.xml"/><Relationship Id="rId1" Type="http://schemas.openxmlformats.org/officeDocument/2006/relationships/vmlDrawing" Target="../drawings/vmlDrawing5.vml"/><Relationship Id="rId6" Type="http://schemas.openxmlformats.org/officeDocument/2006/relationships/image" Target="../media/image12.png"/><Relationship Id="rId11" Type="http://schemas.openxmlformats.org/officeDocument/2006/relationships/image" Target="../media/image13.jpg"/><Relationship Id="rId5" Type="http://schemas.openxmlformats.org/officeDocument/2006/relationships/notesSlide" Target="../notesSlides/notesSlide14.xml"/><Relationship Id="rId10" Type="http://schemas.openxmlformats.org/officeDocument/2006/relationships/image" Target="../media/image19.png"/><Relationship Id="rId4" Type="http://schemas.openxmlformats.org/officeDocument/2006/relationships/slideLayout" Target="../slideLayouts/slideLayout6.xml"/><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5" Type="http://schemas.openxmlformats.org/officeDocument/2006/relationships/image" Target="../media/image6.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6.xml"/><Relationship Id="rId5" Type="http://schemas.openxmlformats.org/officeDocument/2006/relationships/image" Target="../media/image6.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6.xml"/><Relationship Id="rId7" Type="http://schemas.openxmlformats.org/officeDocument/2006/relationships/image" Target="../media/image9.png"/><Relationship Id="rId2" Type="http://schemas.openxmlformats.org/officeDocument/2006/relationships/tags" Target="../tags/tag47.xml"/><Relationship Id="rId1" Type="http://schemas.openxmlformats.org/officeDocument/2006/relationships/vmlDrawing" Target="../drawings/vmlDrawing6.vml"/><Relationship Id="rId6" Type="http://schemas.openxmlformats.org/officeDocument/2006/relationships/image" Target="../media/image12.png"/><Relationship Id="rId11" Type="http://schemas.openxmlformats.org/officeDocument/2006/relationships/image" Target="../media/image11.wmf"/><Relationship Id="rId5" Type="http://schemas.openxmlformats.org/officeDocument/2006/relationships/notesSlide" Target="../notesSlides/notesSlide17.xml"/><Relationship Id="rId10" Type="http://schemas.openxmlformats.org/officeDocument/2006/relationships/image" Target="../media/image13.jpg"/><Relationship Id="rId4" Type="http://schemas.openxmlformats.org/officeDocument/2006/relationships/slideLayout" Target="../slideLayouts/slideLayout6.xml"/><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8.xml"/><Relationship Id="rId5" Type="http://schemas.openxmlformats.org/officeDocument/2006/relationships/image" Target="../media/image6.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7.xml"/><Relationship Id="rId7" Type="http://schemas.openxmlformats.org/officeDocument/2006/relationships/image" Target="../media/image9.png"/><Relationship Id="rId2" Type="http://schemas.openxmlformats.org/officeDocument/2006/relationships/tags" Target="../tags/tag49.xml"/><Relationship Id="rId1" Type="http://schemas.openxmlformats.org/officeDocument/2006/relationships/vmlDrawing" Target="../drawings/vmlDrawing7.vml"/><Relationship Id="rId6" Type="http://schemas.openxmlformats.org/officeDocument/2006/relationships/image" Target="../media/image12.png"/><Relationship Id="rId5" Type="http://schemas.openxmlformats.org/officeDocument/2006/relationships/notesSlide" Target="../notesSlides/notesSlide19.xml"/><Relationship Id="rId10" Type="http://schemas.openxmlformats.org/officeDocument/2006/relationships/image" Target="../media/image11.wmf"/><Relationship Id="rId4" Type="http://schemas.openxmlformats.org/officeDocument/2006/relationships/slideLayout" Target="../slideLayouts/slideLayout6.xml"/><Relationship Id="rId9"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8.xml"/><Relationship Id="rId7" Type="http://schemas.openxmlformats.org/officeDocument/2006/relationships/image" Target="../media/image9.png"/><Relationship Id="rId2" Type="http://schemas.openxmlformats.org/officeDocument/2006/relationships/tags" Target="../tags/tag50.xml"/><Relationship Id="rId1" Type="http://schemas.openxmlformats.org/officeDocument/2006/relationships/vmlDrawing" Target="../drawings/vmlDrawing8.vml"/><Relationship Id="rId6" Type="http://schemas.openxmlformats.org/officeDocument/2006/relationships/image" Target="../media/image12.png"/><Relationship Id="rId5" Type="http://schemas.openxmlformats.org/officeDocument/2006/relationships/notesSlide" Target="../notesSlides/notesSlide20.xml"/><Relationship Id="rId10" Type="http://schemas.openxmlformats.org/officeDocument/2006/relationships/image" Target="../media/image11.wmf"/><Relationship Id="rId4" Type="http://schemas.openxmlformats.org/officeDocument/2006/relationships/slideLayout" Target="../slideLayouts/slideLayout6.xml"/><Relationship Id="rId9" Type="http://schemas.openxmlformats.org/officeDocument/2006/relationships/image" Target="../media/image13.jp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ontrol" Target="../activeX/activeX9.xml"/><Relationship Id="rId7" Type="http://schemas.openxmlformats.org/officeDocument/2006/relationships/image" Target="../media/image9.png"/><Relationship Id="rId2" Type="http://schemas.openxmlformats.org/officeDocument/2006/relationships/tags" Target="../tags/tag51.xml"/><Relationship Id="rId1" Type="http://schemas.openxmlformats.org/officeDocument/2006/relationships/vmlDrawing" Target="../drawings/vmlDrawing9.vml"/><Relationship Id="rId6" Type="http://schemas.openxmlformats.org/officeDocument/2006/relationships/image" Target="../media/image12.png"/><Relationship Id="rId5" Type="http://schemas.openxmlformats.org/officeDocument/2006/relationships/notesSlide" Target="../notesSlides/notesSlide21.xml"/><Relationship Id="rId10" Type="http://schemas.openxmlformats.org/officeDocument/2006/relationships/image" Target="../media/image11.wmf"/><Relationship Id="rId4" Type="http://schemas.openxmlformats.org/officeDocument/2006/relationships/slideLayout" Target="../slideLayouts/slideLayout20.xml"/><Relationship Id="rId9"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control" Target="../activeX/activeX1.xml"/><Relationship Id="rId7" Type="http://schemas.openxmlformats.org/officeDocument/2006/relationships/image" Target="../media/image6.png"/><Relationship Id="rId2" Type="http://schemas.openxmlformats.org/officeDocument/2006/relationships/tags" Target="../tags/tag34.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notesSlide" Target="../notesSlides/notesSlide4.xml"/><Relationship Id="rId4" Type="http://schemas.openxmlformats.org/officeDocument/2006/relationships/slideLayout" Target="../slideLayouts/slideLayout6.xml"/><Relationship Id="rId9" Type="http://schemas.openxmlformats.org/officeDocument/2006/relationships/image" Target="../media/image11.wmf"/></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2.xml"/><Relationship Id="rId7" Type="http://schemas.openxmlformats.org/officeDocument/2006/relationships/image" Target="../media/image9.png"/><Relationship Id="rId2" Type="http://schemas.openxmlformats.org/officeDocument/2006/relationships/tags" Target="../tags/tag35.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notesSlide" Target="../notesSlides/notesSlide5.xml"/><Relationship Id="rId10" Type="http://schemas.openxmlformats.org/officeDocument/2006/relationships/image" Target="../media/image11.wmf"/><Relationship Id="rId4" Type="http://schemas.openxmlformats.org/officeDocument/2006/relationships/slideLayout" Target="../slideLayouts/slideLayout6.xml"/><Relationship Id="rId9"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ontrol" Target="../activeX/activeX3.xml"/><Relationship Id="rId7" Type="http://schemas.openxmlformats.org/officeDocument/2006/relationships/image" Target="../media/image6.png"/><Relationship Id="rId2" Type="http://schemas.openxmlformats.org/officeDocument/2006/relationships/tags" Target="../tags/tag36.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notesSlide" Target="../notesSlides/notesSlide6.xml"/><Relationship Id="rId10" Type="http://schemas.openxmlformats.org/officeDocument/2006/relationships/image" Target="../media/image11.wmf"/><Relationship Id="rId4" Type="http://schemas.openxmlformats.org/officeDocument/2006/relationships/slideLayout" Target="../slideLayouts/slideLayout6.xml"/><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a:extLst>
              <a:ext uri="{FF2B5EF4-FFF2-40B4-BE49-F238E27FC236}">
                <a16:creationId xmlns:a16="http://schemas.microsoft.com/office/drawing/2014/main" id="{932C898B-D25A-45F5-AC9B-E728F3FA3CB8}"/>
              </a:ext>
            </a:extLst>
          </p:cNvPr>
          <p:cNvSpPr>
            <a:spLocks noGrp="1"/>
          </p:cNvSpPr>
          <p:nvPr>
            <p:ph type="title"/>
          </p:nvPr>
        </p:nvSpPr>
        <p:spPr>
          <a:xfrm>
            <a:off x="3624146" y="1187864"/>
            <a:ext cx="4579817" cy="3119215"/>
          </a:xfrm>
        </p:spPr>
        <p:txBody>
          <a:bodyPr/>
          <a:lstStyle/>
          <a:p>
            <a:r>
              <a:rPr lang="en-GB" altLang="en-US" dirty="0"/>
              <a:t>Neutralization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9A96282-C4E7-46D4-8E95-E26653509697}"/>
              </a:ext>
            </a:extLst>
          </p:cNvPr>
          <p:cNvSpPr>
            <a:spLocks noGrp="1" noChangeArrowheads="1"/>
          </p:cNvSpPr>
          <p:nvPr>
            <p:ph type="title"/>
          </p:nvPr>
        </p:nvSpPr>
        <p:spPr/>
        <p:txBody>
          <a:bodyPr/>
          <a:lstStyle/>
          <a:p>
            <a:r>
              <a:rPr lang="en-GB" altLang="en-US"/>
              <a:t>When is the reaction complete?</a:t>
            </a:r>
          </a:p>
        </p:txBody>
      </p:sp>
      <p:sp>
        <p:nvSpPr>
          <p:cNvPr id="431107" name="Text Box 3">
            <a:extLst>
              <a:ext uri="{FF2B5EF4-FFF2-40B4-BE49-F238E27FC236}">
                <a16:creationId xmlns:a16="http://schemas.microsoft.com/office/drawing/2014/main" id="{57550285-E347-4705-8838-B90268F6231C}"/>
              </a:ext>
            </a:extLst>
          </p:cNvPr>
          <p:cNvSpPr txBox="1">
            <a:spLocks noChangeArrowheads="1"/>
          </p:cNvSpPr>
          <p:nvPr/>
        </p:nvSpPr>
        <p:spPr bwMode="auto">
          <a:xfrm>
            <a:off x="342900" y="4554538"/>
            <a:ext cx="84693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This can be used in </a:t>
            </a:r>
            <a:r>
              <a:rPr lang="en-GB" altLang="en-US" b="1">
                <a:solidFill>
                  <a:srgbClr val="FF6600"/>
                </a:solidFill>
              </a:rPr>
              <a:t>titrations </a:t>
            </a:r>
            <a:r>
              <a:rPr lang="en-GB" altLang="en-US">
                <a:solidFill>
                  <a:srgbClr val="010066"/>
                </a:solidFill>
              </a:rPr>
              <a:t>to determine the concentration of acids and alkalis.</a:t>
            </a:r>
          </a:p>
        </p:txBody>
      </p:sp>
      <p:sp>
        <p:nvSpPr>
          <p:cNvPr id="35844" name="Rectangle 5">
            <a:extLst>
              <a:ext uri="{FF2B5EF4-FFF2-40B4-BE49-F238E27FC236}">
                <a16:creationId xmlns:a16="http://schemas.microsoft.com/office/drawing/2014/main" id="{D6ACC7FD-5872-4F98-9CD9-62D71112CE6C}"/>
              </a:ext>
            </a:extLst>
          </p:cNvPr>
          <p:cNvSpPr>
            <a:spLocks noChangeArrowheads="1"/>
          </p:cNvSpPr>
          <p:nvPr/>
        </p:nvSpPr>
        <p:spPr bwMode="auto">
          <a:xfrm>
            <a:off x="342900" y="784225"/>
            <a:ext cx="8169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 reaction between sodium hydroxide and hydrochloric acid produces sodium chloride, which is soluble in water.</a:t>
            </a:r>
          </a:p>
        </p:txBody>
      </p:sp>
      <p:sp>
        <p:nvSpPr>
          <p:cNvPr id="431112" name="AutoShape 8">
            <a:extLst>
              <a:ext uri="{FF2B5EF4-FFF2-40B4-BE49-F238E27FC236}">
                <a16:creationId xmlns:a16="http://schemas.microsoft.com/office/drawing/2014/main" id="{64B41BAB-DCF1-4700-BC67-033B83ABCC2F}"/>
              </a:ext>
            </a:extLst>
          </p:cNvPr>
          <p:cNvSpPr>
            <a:spLocks noChangeArrowheads="1"/>
          </p:cNvSpPr>
          <p:nvPr/>
        </p:nvSpPr>
        <p:spPr bwMode="auto">
          <a:xfrm>
            <a:off x="304800" y="2171700"/>
            <a:ext cx="8534400" cy="1862138"/>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31113" name="Text Box 9">
            <a:extLst>
              <a:ext uri="{FF2B5EF4-FFF2-40B4-BE49-F238E27FC236}">
                <a16:creationId xmlns:a16="http://schemas.microsoft.com/office/drawing/2014/main" id="{F3E2E1C7-AF35-4B7F-A436-BDD0CE822691}"/>
              </a:ext>
            </a:extLst>
          </p:cNvPr>
          <p:cNvSpPr txBox="1">
            <a:spLocks noChangeArrowheads="1"/>
          </p:cNvSpPr>
          <p:nvPr/>
        </p:nvSpPr>
        <p:spPr bwMode="auto">
          <a:xfrm>
            <a:off x="2473325" y="2490788"/>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31114" name="Text Box 10">
            <a:extLst>
              <a:ext uri="{FF2B5EF4-FFF2-40B4-BE49-F238E27FC236}">
                <a16:creationId xmlns:a16="http://schemas.microsoft.com/office/drawing/2014/main" id="{E8789DDF-ABAC-4AFC-BC8F-9A27216886C3}"/>
              </a:ext>
            </a:extLst>
          </p:cNvPr>
          <p:cNvSpPr txBox="1">
            <a:spLocks noChangeArrowheads="1"/>
          </p:cNvSpPr>
          <p:nvPr/>
        </p:nvSpPr>
        <p:spPr bwMode="auto">
          <a:xfrm>
            <a:off x="6813550" y="2490788"/>
            <a:ext cx="449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31116" name="Text Box 12">
            <a:extLst>
              <a:ext uri="{FF2B5EF4-FFF2-40B4-BE49-F238E27FC236}">
                <a16:creationId xmlns:a16="http://schemas.microsoft.com/office/drawing/2014/main" id="{9095F14E-A39C-42BF-A6B5-5C134751754A}"/>
              </a:ext>
            </a:extLst>
          </p:cNvPr>
          <p:cNvSpPr txBox="1">
            <a:spLocks noChangeArrowheads="1"/>
          </p:cNvSpPr>
          <p:nvPr/>
        </p:nvSpPr>
        <p:spPr bwMode="auto">
          <a:xfrm>
            <a:off x="6824663" y="3303588"/>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31117" name="Text Box 13">
            <a:extLst>
              <a:ext uri="{FF2B5EF4-FFF2-40B4-BE49-F238E27FC236}">
                <a16:creationId xmlns:a16="http://schemas.microsoft.com/office/drawing/2014/main" id="{9E516737-E063-48D3-9A5C-38B23F9AC630}"/>
              </a:ext>
            </a:extLst>
          </p:cNvPr>
          <p:cNvSpPr txBox="1">
            <a:spLocks noChangeArrowheads="1"/>
          </p:cNvSpPr>
          <p:nvPr/>
        </p:nvSpPr>
        <p:spPr bwMode="auto">
          <a:xfrm>
            <a:off x="2462213" y="3303588"/>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31119" name="Text Box 15">
            <a:extLst>
              <a:ext uri="{FF2B5EF4-FFF2-40B4-BE49-F238E27FC236}">
                <a16:creationId xmlns:a16="http://schemas.microsoft.com/office/drawing/2014/main" id="{E6B885D8-B706-49C2-A06E-38534F42FB43}"/>
              </a:ext>
            </a:extLst>
          </p:cNvPr>
          <p:cNvSpPr txBox="1">
            <a:spLocks noChangeArrowheads="1"/>
          </p:cNvSpPr>
          <p:nvPr/>
        </p:nvSpPr>
        <p:spPr bwMode="auto">
          <a:xfrm>
            <a:off x="2867025" y="2354263"/>
            <a:ext cx="16557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sodium</a:t>
            </a:r>
            <a:br>
              <a:rPr lang="en-GB" altLang="en-US" b="1">
                <a:solidFill>
                  <a:schemeClr val="bg1"/>
                </a:solidFill>
              </a:rPr>
            </a:br>
            <a:r>
              <a:rPr lang="en-GB" altLang="en-US" b="1">
                <a:solidFill>
                  <a:schemeClr val="bg1"/>
                </a:solidFill>
              </a:rPr>
              <a:t>hydroxide</a:t>
            </a:r>
          </a:p>
        </p:txBody>
      </p:sp>
      <p:sp>
        <p:nvSpPr>
          <p:cNvPr id="431120" name="Text Box 16">
            <a:extLst>
              <a:ext uri="{FF2B5EF4-FFF2-40B4-BE49-F238E27FC236}">
                <a16:creationId xmlns:a16="http://schemas.microsoft.com/office/drawing/2014/main" id="{EEFDB3F5-2AA6-4C47-8C3E-68EC91B76C5B}"/>
              </a:ext>
            </a:extLst>
          </p:cNvPr>
          <p:cNvSpPr txBox="1">
            <a:spLocks noChangeArrowheads="1"/>
          </p:cNvSpPr>
          <p:nvPr/>
        </p:nvSpPr>
        <p:spPr bwMode="auto">
          <a:xfrm>
            <a:off x="2932113" y="3357563"/>
            <a:ext cx="1658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NaOH </a:t>
            </a:r>
            <a:r>
              <a:rPr lang="en-GB" altLang="en-US">
                <a:solidFill>
                  <a:schemeClr val="bg1"/>
                </a:solidFill>
              </a:rPr>
              <a:t>(aq)</a:t>
            </a:r>
          </a:p>
        </p:txBody>
      </p:sp>
      <p:sp>
        <p:nvSpPr>
          <p:cNvPr id="431121" name="Text Box 17">
            <a:extLst>
              <a:ext uri="{FF2B5EF4-FFF2-40B4-BE49-F238E27FC236}">
                <a16:creationId xmlns:a16="http://schemas.microsoft.com/office/drawing/2014/main" id="{1BDCE7D8-25FB-47A6-A550-AEDA818DAAD1}"/>
              </a:ext>
            </a:extLst>
          </p:cNvPr>
          <p:cNvSpPr txBox="1">
            <a:spLocks noChangeArrowheads="1"/>
          </p:cNvSpPr>
          <p:nvPr/>
        </p:nvSpPr>
        <p:spPr bwMode="auto">
          <a:xfrm>
            <a:off x="5335588" y="2354263"/>
            <a:ext cx="1381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sodium</a:t>
            </a:r>
            <a:br>
              <a:rPr lang="en-GB" altLang="en-US" b="1">
                <a:solidFill>
                  <a:schemeClr val="bg1"/>
                </a:solidFill>
              </a:rPr>
            </a:br>
            <a:r>
              <a:rPr lang="en-GB" altLang="en-US" b="1">
                <a:solidFill>
                  <a:schemeClr val="bg1"/>
                </a:solidFill>
              </a:rPr>
              <a:t>chloride</a:t>
            </a:r>
          </a:p>
        </p:txBody>
      </p:sp>
      <p:sp>
        <p:nvSpPr>
          <p:cNvPr id="431122" name="Text Box 18">
            <a:extLst>
              <a:ext uri="{FF2B5EF4-FFF2-40B4-BE49-F238E27FC236}">
                <a16:creationId xmlns:a16="http://schemas.microsoft.com/office/drawing/2014/main" id="{3C757781-AD0D-4004-B562-ADE4CDB7EC49}"/>
              </a:ext>
            </a:extLst>
          </p:cNvPr>
          <p:cNvSpPr txBox="1">
            <a:spLocks noChangeArrowheads="1"/>
          </p:cNvSpPr>
          <p:nvPr/>
        </p:nvSpPr>
        <p:spPr bwMode="auto">
          <a:xfrm>
            <a:off x="5273675" y="3357563"/>
            <a:ext cx="1506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sym typeface="Monotype Sorts"/>
              </a:rPr>
              <a:t>NaCl </a:t>
            </a:r>
            <a:r>
              <a:rPr lang="en-GB" altLang="en-US">
                <a:solidFill>
                  <a:schemeClr val="bg1"/>
                </a:solidFill>
                <a:sym typeface="Monotype Sorts"/>
              </a:rPr>
              <a:t>(aq)</a:t>
            </a:r>
            <a:endParaRPr lang="en-GB" altLang="en-US">
              <a:solidFill>
                <a:schemeClr val="bg1"/>
              </a:solidFill>
            </a:endParaRPr>
          </a:p>
        </p:txBody>
      </p:sp>
      <p:sp>
        <p:nvSpPr>
          <p:cNvPr id="431123" name="Text Box 19">
            <a:extLst>
              <a:ext uri="{FF2B5EF4-FFF2-40B4-BE49-F238E27FC236}">
                <a16:creationId xmlns:a16="http://schemas.microsoft.com/office/drawing/2014/main" id="{64CDC8DD-5634-48D6-A33B-E426FBD6BBAB}"/>
              </a:ext>
            </a:extLst>
          </p:cNvPr>
          <p:cNvSpPr txBox="1">
            <a:spLocks noChangeArrowheads="1"/>
          </p:cNvSpPr>
          <p:nvPr/>
        </p:nvSpPr>
        <p:spPr bwMode="auto">
          <a:xfrm>
            <a:off x="7464425" y="2536825"/>
            <a:ext cx="98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water</a:t>
            </a:r>
          </a:p>
        </p:txBody>
      </p:sp>
      <p:sp>
        <p:nvSpPr>
          <p:cNvPr id="431124" name="Text Box 20">
            <a:extLst>
              <a:ext uri="{FF2B5EF4-FFF2-40B4-BE49-F238E27FC236}">
                <a16:creationId xmlns:a16="http://schemas.microsoft.com/office/drawing/2014/main" id="{4415CCFF-8541-43CE-AC4A-069C9B332AAE}"/>
              </a:ext>
            </a:extLst>
          </p:cNvPr>
          <p:cNvSpPr txBox="1">
            <a:spLocks noChangeArrowheads="1"/>
          </p:cNvSpPr>
          <p:nvPr/>
        </p:nvSpPr>
        <p:spPr bwMode="auto">
          <a:xfrm>
            <a:off x="7397750" y="3357563"/>
            <a:ext cx="1109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sym typeface="Monotype Sorts"/>
              </a:rPr>
              <a:t>H</a:t>
            </a:r>
            <a:r>
              <a:rPr lang="en-GB" altLang="en-US" b="1" baseline="-25000">
                <a:solidFill>
                  <a:schemeClr val="bg1"/>
                </a:solidFill>
                <a:sym typeface="Monotype Sorts"/>
              </a:rPr>
              <a:t>2</a:t>
            </a:r>
            <a:r>
              <a:rPr lang="en-GB" altLang="en-US" b="1">
                <a:solidFill>
                  <a:schemeClr val="bg1"/>
                </a:solidFill>
                <a:sym typeface="Monotype Sorts"/>
              </a:rPr>
              <a:t>O</a:t>
            </a:r>
            <a:r>
              <a:rPr lang="en-GB" altLang="en-US">
                <a:solidFill>
                  <a:schemeClr val="bg1"/>
                </a:solidFill>
                <a:sym typeface="Monotype Sorts"/>
              </a:rPr>
              <a:t> (l)</a:t>
            </a:r>
            <a:endParaRPr lang="en-GB" altLang="en-US">
              <a:solidFill>
                <a:schemeClr val="bg1"/>
              </a:solidFill>
            </a:endParaRPr>
          </a:p>
        </p:txBody>
      </p:sp>
      <p:sp>
        <p:nvSpPr>
          <p:cNvPr id="431125" name="Text Box 21">
            <a:extLst>
              <a:ext uri="{FF2B5EF4-FFF2-40B4-BE49-F238E27FC236}">
                <a16:creationId xmlns:a16="http://schemas.microsoft.com/office/drawing/2014/main" id="{FF610C0F-17B9-42EB-82B3-2C1E6EE2D304}"/>
              </a:ext>
            </a:extLst>
          </p:cNvPr>
          <p:cNvSpPr txBox="1">
            <a:spLocks noChangeArrowheads="1"/>
          </p:cNvSpPr>
          <p:nvPr/>
        </p:nvSpPr>
        <p:spPr bwMode="auto">
          <a:xfrm>
            <a:off x="465138" y="2354263"/>
            <a:ext cx="2047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hydrochloric</a:t>
            </a:r>
            <a:br>
              <a:rPr lang="en-GB" altLang="en-US" b="1">
                <a:solidFill>
                  <a:schemeClr val="bg1"/>
                </a:solidFill>
              </a:rPr>
            </a:br>
            <a:r>
              <a:rPr lang="en-GB" altLang="en-US" b="1">
                <a:solidFill>
                  <a:schemeClr val="bg1"/>
                </a:solidFill>
              </a:rPr>
              <a:t>acid</a:t>
            </a:r>
            <a:endParaRPr lang="en-GB" altLang="en-US">
              <a:solidFill>
                <a:schemeClr val="bg1"/>
              </a:solidFill>
            </a:endParaRPr>
          </a:p>
        </p:txBody>
      </p:sp>
      <p:sp>
        <p:nvSpPr>
          <p:cNvPr id="431126" name="Text Box 22">
            <a:extLst>
              <a:ext uri="{FF2B5EF4-FFF2-40B4-BE49-F238E27FC236}">
                <a16:creationId xmlns:a16="http://schemas.microsoft.com/office/drawing/2014/main" id="{E5B2B211-CD7F-4B57-9C20-9AE20654CDBC}"/>
              </a:ext>
            </a:extLst>
          </p:cNvPr>
          <p:cNvSpPr txBox="1">
            <a:spLocks noChangeArrowheads="1"/>
          </p:cNvSpPr>
          <p:nvPr/>
        </p:nvSpPr>
        <p:spPr bwMode="auto">
          <a:xfrm>
            <a:off x="854075" y="3357563"/>
            <a:ext cx="133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chemeClr val="bg1"/>
                </a:solidFill>
              </a:rPr>
              <a:t>HCl</a:t>
            </a:r>
            <a:r>
              <a:rPr lang="en-GB" altLang="en-US" dirty="0">
                <a:solidFill>
                  <a:schemeClr val="bg1"/>
                </a:solidFill>
              </a:rPr>
              <a:t> (</a:t>
            </a:r>
            <a:r>
              <a:rPr lang="en-GB" altLang="en-US" dirty="0" err="1">
                <a:solidFill>
                  <a:schemeClr val="bg1"/>
                </a:solidFill>
              </a:rPr>
              <a:t>aq</a:t>
            </a:r>
            <a:r>
              <a:rPr lang="en-GB" altLang="en-US" dirty="0">
                <a:solidFill>
                  <a:schemeClr val="bg1"/>
                </a:solidFill>
              </a:rPr>
              <a:t>)</a:t>
            </a:r>
          </a:p>
        </p:txBody>
      </p:sp>
      <p:pic>
        <p:nvPicPr>
          <p:cNvPr id="431127" name="Picture 23" descr="MakingSalts_pt1_slide6_arrow">
            <a:extLst>
              <a:ext uri="{FF2B5EF4-FFF2-40B4-BE49-F238E27FC236}">
                <a16:creationId xmlns:a16="http://schemas.microsoft.com/office/drawing/2014/main" id="{1B230469-0578-42DB-B6C8-808DF71CA183}"/>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689475" y="3359150"/>
            <a:ext cx="566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28" name="Picture 24" descr="MakingSalts_pt1_slide6_arrow">
            <a:extLst>
              <a:ext uri="{FF2B5EF4-FFF2-40B4-BE49-F238E27FC236}">
                <a16:creationId xmlns:a16="http://schemas.microsoft.com/office/drawing/2014/main" id="{3FE71947-A17D-41DA-8AF3-57D7856A94DB}"/>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700588" y="2530475"/>
            <a:ext cx="566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a:hlinkClick r:id="" action="ppaction://hlinkshowjump?jump=nextslide"/>
            <a:extLst>
              <a:ext uri="{FF2B5EF4-FFF2-40B4-BE49-F238E27FC236}">
                <a16:creationId xmlns:a16="http://schemas.microsoft.com/office/drawing/2014/main" id="{CAB9DAC5-FABD-4B81-B78F-EBE64DC1968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11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11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11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11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11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11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11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11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11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11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11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11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11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11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112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1107"/>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p:bldP spid="431112" grpId="0" animBg="1"/>
      <p:bldP spid="431113" grpId="0"/>
      <p:bldP spid="431114" grpId="0"/>
      <p:bldP spid="431116" grpId="0"/>
      <p:bldP spid="431117" grpId="0"/>
      <p:bldP spid="431119" grpId="0"/>
      <p:bldP spid="431120" grpId="0"/>
      <p:bldP spid="431121" grpId="0"/>
      <p:bldP spid="431122" grpId="0"/>
      <p:bldP spid="431123" grpId="0"/>
      <p:bldP spid="431124" grpId="0"/>
      <p:bldP spid="431125" grpId="0"/>
      <p:bldP spid="4311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A3E8342E-FA7B-4AEF-8973-56BD63BDA182}"/>
              </a:ext>
            </a:extLst>
          </p:cNvPr>
          <p:cNvSpPr>
            <a:spLocks noGrp="1" noChangeArrowheads="1"/>
          </p:cNvSpPr>
          <p:nvPr>
            <p:ph type="title"/>
          </p:nvPr>
        </p:nvSpPr>
        <p:spPr/>
        <p:txBody>
          <a:bodyPr/>
          <a:lstStyle/>
          <a:p>
            <a:r>
              <a:rPr lang="en-GB" altLang="en-US" dirty="0"/>
              <a:t>What is a titration?</a:t>
            </a:r>
          </a:p>
        </p:txBody>
      </p:sp>
      <p:pic>
        <p:nvPicPr>
          <p:cNvPr id="7" name="Picture 5" descr="flash_icon">
            <a:extLst>
              <a:ext uri="{FF2B5EF4-FFF2-40B4-BE49-F238E27FC236}">
                <a16:creationId xmlns:a16="http://schemas.microsoft.com/office/drawing/2014/main" id="{2C3D78B4-CA87-486E-ADBA-9BAE2349D53A}"/>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053F8D95-D579-4C32-B419-1F0FA4AB0B1B}"/>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EAF1B241-8E55-41F2-A978-D661AF8457B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2FF4B7AC-0A60-4A12-AC65-3726087B74C5}"/>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822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55FDC4F-02DA-48AF-8746-03144F8C5B7C}"/>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42BA53A-5B48-40FD-B7CB-475F5436335F}"/>
              </a:ext>
            </a:extLst>
          </p:cNvPr>
          <p:cNvSpPr>
            <a:spLocks noGrp="1" noChangeArrowheads="1"/>
          </p:cNvSpPr>
          <p:nvPr>
            <p:ph type="title"/>
          </p:nvPr>
        </p:nvSpPr>
        <p:spPr/>
        <p:txBody>
          <a:bodyPr/>
          <a:lstStyle/>
          <a:p>
            <a:r>
              <a:rPr lang="en-GB" altLang="en-US"/>
              <a:t>Making salts: acid + metal oxide</a:t>
            </a:r>
          </a:p>
        </p:txBody>
      </p:sp>
      <p:sp>
        <p:nvSpPr>
          <p:cNvPr id="36867" name="Text Box 3">
            <a:extLst>
              <a:ext uri="{FF2B5EF4-FFF2-40B4-BE49-F238E27FC236}">
                <a16:creationId xmlns:a16="http://schemas.microsoft.com/office/drawing/2014/main" id="{80E3C044-46EC-4FA4-8DF2-AEFF29A9D3CD}"/>
              </a:ext>
            </a:extLst>
          </p:cNvPr>
          <p:cNvSpPr txBox="1">
            <a:spLocks noChangeArrowheads="1"/>
          </p:cNvSpPr>
          <p:nvPr/>
        </p:nvSpPr>
        <p:spPr bwMode="auto">
          <a:xfrm>
            <a:off x="342900" y="784225"/>
            <a:ext cx="810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a metal oxide is mixed with an acid, the products are a salt and water.</a:t>
            </a:r>
          </a:p>
        </p:txBody>
      </p:sp>
      <p:sp>
        <p:nvSpPr>
          <p:cNvPr id="439301" name="AutoShape 5">
            <a:extLst>
              <a:ext uri="{FF2B5EF4-FFF2-40B4-BE49-F238E27FC236}">
                <a16:creationId xmlns:a16="http://schemas.microsoft.com/office/drawing/2014/main" id="{28E370A9-4563-4FA5-849E-500578BA15A5}"/>
              </a:ext>
            </a:extLst>
          </p:cNvPr>
          <p:cNvSpPr>
            <a:spLocks noChangeArrowheads="1"/>
          </p:cNvSpPr>
          <p:nvPr/>
        </p:nvSpPr>
        <p:spPr bwMode="auto">
          <a:xfrm>
            <a:off x="277813" y="4573588"/>
            <a:ext cx="8534400" cy="1506537"/>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39302" name="Text Box 6">
            <a:extLst>
              <a:ext uri="{FF2B5EF4-FFF2-40B4-BE49-F238E27FC236}">
                <a16:creationId xmlns:a16="http://schemas.microsoft.com/office/drawing/2014/main" id="{8B5B7BF0-B5D5-413F-A60A-4B48A85F47EC}"/>
              </a:ext>
            </a:extLst>
          </p:cNvPr>
          <p:cNvSpPr txBox="1">
            <a:spLocks noChangeArrowheads="1"/>
          </p:cNvSpPr>
          <p:nvPr/>
        </p:nvSpPr>
        <p:spPr bwMode="auto">
          <a:xfrm>
            <a:off x="5203825" y="4630738"/>
            <a:ext cx="1593850" cy="83026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calcium</a:t>
            </a:r>
            <a:br>
              <a:rPr lang="en-GB" altLang="en-US" b="1">
                <a:solidFill>
                  <a:schemeClr val="bg1"/>
                </a:solidFill>
              </a:rPr>
            </a:br>
            <a:r>
              <a:rPr lang="en-GB" altLang="en-US" b="1">
                <a:solidFill>
                  <a:schemeClr val="bg1"/>
                </a:solidFill>
              </a:rPr>
              <a:t>chloride</a:t>
            </a:r>
          </a:p>
        </p:txBody>
      </p:sp>
      <p:sp>
        <p:nvSpPr>
          <p:cNvPr id="439303" name="Text Box 7">
            <a:extLst>
              <a:ext uri="{FF2B5EF4-FFF2-40B4-BE49-F238E27FC236}">
                <a16:creationId xmlns:a16="http://schemas.microsoft.com/office/drawing/2014/main" id="{76173336-F6F2-473B-B285-BBE52753900F}"/>
              </a:ext>
            </a:extLst>
          </p:cNvPr>
          <p:cNvSpPr txBox="1">
            <a:spLocks noChangeArrowheads="1"/>
          </p:cNvSpPr>
          <p:nvPr/>
        </p:nvSpPr>
        <p:spPr bwMode="auto">
          <a:xfrm>
            <a:off x="6807200" y="4767263"/>
            <a:ext cx="449263" cy="5492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39305" name="Text Box 9">
            <a:extLst>
              <a:ext uri="{FF2B5EF4-FFF2-40B4-BE49-F238E27FC236}">
                <a16:creationId xmlns:a16="http://schemas.microsoft.com/office/drawing/2014/main" id="{1A16AE34-2B39-4B59-B3B1-6D33FDDFAAB4}"/>
              </a:ext>
            </a:extLst>
          </p:cNvPr>
          <p:cNvSpPr txBox="1">
            <a:spLocks noChangeArrowheads="1"/>
          </p:cNvSpPr>
          <p:nvPr/>
        </p:nvSpPr>
        <p:spPr bwMode="auto">
          <a:xfrm>
            <a:off x="7426325" y="4813300"/>
            <a:ext cx="1173163" cy="4572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water</a:t>
            </a:r>
          </a:p>
        </p:txBody>
      </p:sp>
      <p:sp>
        <p:nvSpPr>
          <p:cNvPr id="439306" name="Text Box 10">
            <a:extLst>
              <a:ext uri="{FF2B5EF4-FFF2-40B4-BE49-F238E27FC236}">
                <a16:creationId xmlns:a16="http://schemas.microsoft.com/office/drawing/2014/main" id="{D53AAC81-65B4-4CE4-B5EE-36F0CE46B840}"/>
              </a:ext>
            </a:extLst>
          </p:cNvPr>
          <p:cNvSpPr txBox="1">
            <a:spLocks noChangeArrowheads="1"/>
          </p:cNvSpPr>
          <p:nvPr/>
        </p:nvSpPr>
        <p:spPr bwMode="auto">
          <a:xfrm>
            <a:off x="3089275" y="4632325"/>
            <a:ext cx="1482725" cy="83026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calcium</a:t>
            </a:r>
            <a:br>
              <a:rPr lang="en-GB" altLang="en-US" b="1">
                <a:solidFill>
                  <a:schemeClr val="bg1"/>
                </a:solidFill>
              </a:rPr>
            </a:br>
            <a:r>
              <a:rPr lang="en-GB" altLang="en-US" b="1">
                <a:solidFill>
                  <a:schemeClr val="bg1"/>
                </a:solidFill>
              </a:rPr>
              <a:t>oxide</a:t>
            </a:r>
          </a:p>
        </p:txBody>
      </p:sp>
      <p:sp>
        <p:nvSpPr>
          <p:cNvPr id="439307" name="Text Box 11">
            <a:extLst>
              <a:ext uri="{FF2B5EF4-FFF2-40B4-BE49-F238E27FC236}">
                <a16:creationId xmlns:a16="http://schemas.microsoft.com/office/drawing/2014/main" id="{22D749C1-4CB5-4CD1-BC66-B4E2DE33F1B5}"/>
              </a:ext>
            </a:extLst>
          </p:cNvPr>
          <p:cNvSpPr txBox="1">
            <a:spLocks noChangeArrowheads="1"/>
          </p:cNvSpPr>
          <p:nvPr/>
        </p:nvSpPr>
        <p:spPr bwMode="auto">
          <a:xfrm>
            <a:off x="3076575" y="5487988"/>
            <a:ext cx="1508125" cy="4572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CaO</a:t>
            </a:r>
            <a:r>
              <a:rPr lang="en-GB" altLang="en-US" b="1" baseline="-25000">
                <a:solidFill>
                  <a:schemeClr val="bg1"/>
                </a:solidFill>
              </a:rPr>
              <a:t> </a:t>
            </a:r>
            <a:r>
              <a:rPr lang="en-GB" altLang="en-US">
                <a:solidFill>
                  <a:schemeClr val="bg1"/>
                </a:solidFill>
              </a:rPr>
              <a:t>(s)</a:t>
            </a:r>
            <a:endParaRPr lang="en-GB" altLang="en-US">
              <a:solidFill>
                <a:schemeClr val="bg1"/>
              </a:solidFill>
              <a:sym typeface="Monotype Sorts"/>
            </a:endParaRPr>
          </a:p>
        </p:txBody>
      </p:sp>
      <p:sp>
        <p:nvSpPr>
          <p:cNvPr id="439308" name="Text Box 12">
            <a:extLst>
              <a:ext uri="{FF2B5EF4-FFF2-40B4-BE49-F238E27FC236}">
                <a16:creationId xmlns:a16="http://schemas.microsoft.com/office/drawing/2014/main" id="{EC21FAF4-9B24-4EAF-AC4E-9676E5339026}"/>
              </a:ext>
            </a:extLst>
          </p:cNvPr>
          <p:cNvSpPr txBox="1">
            <a:spLocks noChangeArrowheads="1"/>
          </p:cNvSpPr>
          <p:nvPr/>
        </p:nvSpPr>
        <p:spPr bwMode="auto">
          <a:xfrm>
            <a:off x="384175" y="4632325"/>
            <a:ext cx="2070100" cy="83026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hydrochloric</a:t>
            </a:r>
            <a:br>
              <a:rPr lang="en-GB" altLang="en-US" b="1">
                <a:solidFill>
                  <a:schemeClr val="bg1"/>
                </a:solidFill>
              </a:rPr>
            </a:br>
            <a:r>
              <a:rPr lang="en-GB" altLang="en-US" b="1">
                <a:solidFill>
                  <a:schemeClr val="bg1"/>
                </a:solidFill>
              </a:rPr>
              <a:t>acid</a:t>
            </a:r>
          </a:p>
        </p:txBody>
      </p:sp>
      <p:sp>
        <p:nvSpPr>
          <p:cNvPr id="439309" name="Text Box 13">
            <a:extLst>
              <a:ext uri="{FF2B5EF4-FFF2-40B4-BE49-F238E27FC236}">
                <a16:creationId xmlns:a16="http://schemas.microsoft.com/office/drawing/2014/main" id="{18782E65-D7CC-4E9E-A7DA-08ACDEBEAFE2}"/>
              </a:ext>
            </a:extLst>
          </p:cNvPr>
          <p:cNvSpPr txBox="1">
            <a:spLocks noChangeArrowheads="1"/>
          </p:cNvSpPr>
          <p:nvPr/>
        </p:nvSpPr>
        <p:spPr bwMode="auto">
          <a:xfrm>
            <a:off x="604838" y="5487988"/>
            <a:ext cx="1628775" cy="4572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2HCl</a:t>
            </a:r>
            <a:r>
              <a:rPr lang="en-GB" altLang="en-US">
                <a:solidFill>
                  <a:schemeClr val="bg1"/>
                </a:solidFill>
              </a:rPr>
              <a:t> (aq)</a:t>
            </a:r>
            <a:endParaRPr lang="en-GB" altLang="en-US">
              <a:solidFill>
                <a:schemeClr val="bg1"/>
              </a:solidFill>
              <a:sym typeface="Monotype Sorts"/>
            </a:endParaRPr>
          </a:p>
        </p:txBody>
      </p:sp>
      <p:sp>
        <p:nvSpPr>
          <p:cNvPr id="439310" name="Text Box 14">
            <a:extLst>
              <a:ext uri="{FF2B5EF4-FFF2-40B4-BE49-F238E27FC236}">
                <a16:creationId xmlns:a16="http://schemas.microsoft.com/office/drawing/2014/main" id="{A9BE96D9-9888-47AA-882B-3CF2259B606E}"/>
              </a:ext>
            </a:extLst>
          </p:cNvPr>
          <p:cNvSpPr txBox="1">
            <a:spLocks noChangeArrowheads="1"/>
          </p:cNvSpPr>
          <p:nvPr/>
        </p:nvSpPr>
        <p:spPr bwMode="auto">
          <a:xfrm>
            <a:off x="5129213" y="5468938"/>
            <a:ext cx="1743075" cy="4572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sym typeface="Monotype Sorts"/>
              </a:rPr>
              <a:t>CaCl</a:t>
            </a:r>
            <a:r>
              <a:rPr lang="en-GB" altLang="en-US" b="1" baseline="-25000">
                <a:solidFill>
                  <a:schemeClr val="bg1"/>
                </a:solidFill>
                <a:sym typeface="Monotype Sorts"/>
              </a:rPr>
              <a:t>2 </a:t>
            </a:r>
            <a:r>
              <a:rPr lang="en-GB" altLang="en-US">
                <a:solidFill>
                  <a:schemeClr val="bg1"/>
                </a:solidFill>
                <a:sym typeface="Monotype Sorts"/>
              </a:rPr>
              <a:t>(aq)</a:t>
            </a:r>
          </a:p>
        </p:txBody>
      </p:sp>
      <p:sp>
        <p:nvSpPr>
          <p:cNvPr id="439311" name="Text Box 15">
            <a:extLst>
              <a:ext uri="{FF2B5EF4-FFF2-40B4-BE49-F238E27FC236}">
                <a16:creationId xmlns:a16="http://schemas.microsoft.com/office/drawing/2014/main" id="{76A59FDB-079C-40C2-AC57-D82759750F38}"/>
              </a:ext>
            </a:extLst>
          </p:cNvPr>
          <p:cNvSpPr txBox="1">
            <a:spLocks noChangeArrowheads="1"/>
          </p:cNvSpPr>
          <p:nvPr/>
        </p:nvSpPr>
        <p:spPr bwMode="auto">
          <a:xfrm>
            <a:off x="6807200" y="5441950"/>
            <a:ext cx="422275" cy="5492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39312" name="Text Box 16">
            <a:extLst>
              <a:ext uri="{FF2B5EF4-FFF2-40B4-BE49-F238E27FC236}">
                <a16:creationId xmlns:a16="http://schemas.microsoft.com/office/drawing/2014/main" id="{7886031A-B1EA-4632-8310-999996C54E1F}"/>
              </a:ext>
            </a:extLst>
          </p:cNvPr>
          <p:cNvSpPr txBox="1">
            <a:spLocks noChangeArrowheads="1"/>
          </p:cNvSpPr>
          <p:nvPr/>
        </p:nvSpPr>
        <p:spPr bwMode="auto">
          <a:xfrm>
            <a:off x="2554288" y="4767263"/>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39313" name="Text Box 17">
            <a:extLst>
              <a:ext uri="{FF2B5EF4-FFF2-40B4-BE49-F238E27FC236}">
                <a16:creationId xmlns:a16="http://schemas.microsoft.com/office/drawing/2014/main" id="{8BB19F30-8744-4B6F-BADA-1FC6F6866DC5}"/>
              </a:ext>
            </a:extLst>
          </p:cNvPr>
          <p:cNvSpPr txBox="1">
            <a:spLocks noChangeArrowheads="1"/>
          </p:cNvSpPr>
          <p:nvPr/>
        </p:nvSpPr>
        <p:spPr bwMode="auto">
          <a:xfrm>
            <a:off x="2554288" y="5441950"/>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39315" name="Text Box 19">
            <a:extLst>
              <a:ext uri="{FF2B5EF4-FFF2-40B4-BE49-F238E27FC236}">
                <a16:creationId xmlns:a16="http://schemas.microsoft.com/office/drawing/2014/main" id="{CDB32D38-AD23-4FE1-9694-F6BE3CC8ED6C}"/>
              </a:ext>
            </a:extLst>
          </p:cNvPr>
          <p:cNvSpPr txBox="1">
            <a:spLocks noChangeArrowheads="1"/>
          </p:cNvSpPr>
          <p:nvPr/>
        </p:nvSpPr>
        <p:spPr bwMode="auto">
          <a:xfrm>
            <a:off x="7269163" y="5487988"/>
            <a:ext cx="1489075" cy="4572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sym typeface="Monotype Sorts"/>
              </a:rPr>
              <a:t>H</a:t>
            </a:r>
            <a:r>
              <a:rPr lang="en-GB" altLang="en-US" b="1" baseline="-25000">
                <a:solidFill>
                  <a:schemeClr val="bg1"/>
                </a:solidFill>
                <a:sym typeface="Monotype Sorts"/>
              </a:rPr>
              <a:t>2</a:t>
            </a:r>
            <a:r>
              <a:rPr lang="en-GB" altLang="en-US" b="1">
                <a:solidFill>
                  <a:schemeClr val="bg1"/>
                </a:solidFill>
                <a:sym typeface="Monotype Sorts"/>
              </a:rPr>
              <a:t>O</a:t>
            </a:r>
            <a:r>
              <a:rPr lang="en-GB" altLang="en-US">
                <a:solidFill>
                  <a:schemeClr val="bg1"/>
                </a:solidFill>
                <a:sym typeface="Monotype Sorts"/>
              </a:rPr>
              <a:t> (l)</a:t>
            </a:r>
          </a:p>
        </p:txBody>
      </p:sp>
      <p:sp>
        <p:nvSpPr>
          <p:cNvPr id="439316" name="Text Box 20">
            <a:extLst>
              <a:ext uri="{FF2B5EF4-FFF2-40B4-BE49-F238E27FC236}">
                <a16:creationId xmlns:a16="http://schemas.microsoft.com/office/drawing/2014/main" id="{0ECE199E-DFFA-461F-823C-8677D5322727}"/>
              </a:ext>
            </a:extLst>
          </p:cNvPr>
          <p:cNvSpPr txBox="1">
            <a:spLocks noChangeArrowheads="1"/>
          </p:cNvSpPr>
          <p:nvPr/>
        </p:nvSpPr>
        <p:spPr bwMode="auto">
          <a:xfrm>
            <a:off x="347663" y="3879850"/>
            <a:ext cx="213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For example:</a:t>
            </a:r>
          </a:p>
        </p:txBody>
      </p:sp>
      <p:sp>
        <p:nvSpPr>
          <p:cNvPr id="439318" name="AutoShape 22">
            <a:extLst>
              <a:ext uri="{FF2B5EF4-FFF2-40B4-BE49-F238E27FC236}">
                <a16:creationId xmlns:a16="http://schemas.microsoft.com/office/drawing/2014/main" id="{B3FD50B6-3734-4F62-9D46-80E6659C46A7}"/>
              </a:ext>
            </a:extLst>
          </p:cNvPr>
          <p:cNvSpPr>
            <a:spLocks noChangeArrowheads="1"/>
          </p:cNvSpPr>
          <p:nvPr/>
        </p:nvSpPr>
        <p:spPr bwMode="auto">
          <a:xfrm>
            <a:off x="1287463" y="1841500"/>
            <a:ext cx="6569075" cy="744538"/>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39319" name="Text Box 23">
            <a:extLst>
              <a:ext uri="{FF2B5EF4-FFF2-40B4-BE49-F238E27FC236}">
                <a16:creationId xmlns:a16="http://schemas.microsoft.com/office/drawing/2014/main" id="{6C71BD21-B312-424E-9326-552D142D9391}"/>
              </a:ext>
            </a:extLst>
          </p:cNvPr>
          <p:cNvSpPr txBox="1">
            <a:spLocks noChangeArrowheads="1"/>
          </p:cNvSpPr>
          <p:nvPr/>
        </p:nvSpPr>
        <p:spPr bwMode="auto">
          <a:xfrm>
            <a:off x="1430338" y="198437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acid</a:t>
            </a:r>
          </a:p>
        </p:txBody>
      </p:sp>
      <p:sp>
        <p:nvSpPr>
          <p:cNvPr id="439320" name="Text Box 24">
            <a:extLst>
              <a:ext uri="{FF2B5EF4-FFF2-40B4-BE49-F238E27FC236}">
                <a16:creationId xmlns:a16="http://schemas.microsoft.com/office/drawing/2014/main" id="{6B4B1531-ABC9-4ACC-85DB-73AC2AC244B6}"/>
              </a:ext>
            </a:extLst>
          </p:cNvPr>
          <p:cNvSpPr txBox="1">
            <a:spLocks noChangeArrowheads="1"/>
          </p:cNvSpPr>
          <p:nvPr/>
        </p:nvSpPr>
        <p:spPr bwMode="auto">
          <a:xfrm>
            <a:off x="2824163" y="1984375"/>
            <a:ext cx="186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metal oxide</a:t>
            </a:r>
          </a:p>
        </p:txBody>
      </p:sp>
      <p:sp>
        <p:nvSpPr>
          <p:cNvPr id="439321" name="Text Box 25">
            <a:extLst>
              <a:ext uri="{FF2B5EF4-FFF2-40B4-BE49-F238E27FC236}">
                <a16:creationId xmlns:a16="http://schemas.microsoft.com/office/drawing/2014/main" id="{DCE46AD4-9C94-4BE3-A076-7CD056C7AA69}"/>
              </a:ext>
            </a:extLst>
          </p:cNvPr>
          <p:cNvSpPr txBox="1">
            <a:spLocks noChangeArrowheads="1"/>
          </p:cNvSpPr>
          <p:nvPr/>
        </p:nvSpPr>
        <p:spPr bwMode="auto">
          <a:xfrm>
            <a:off x="5421313" y="1984375"/>
            <a:ext cx="709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salt</a:t>
            </a:r>
          </a:p>
        </p:txBody>
      </p:sp>
      <p:sp>
        <p:nvSpPr>
          <p:cNvPr id="439322" name="Text Box 26">
            <a:extLst>
              <a:ext uri="{FF2B5EF4-FFF2-40B4-BE49-F238E27FC236}">
                <a16:creationId xmlns:a16="http://schemas.microsoft.com/office/drawing/2014/main" id="{4BDA3868-4E2D-40CD-94FA-BEA25D6B6FCA}"/>
              </a:ext>
            </a:extLst>
          </p:cNvPr>
          <p:cNvSpPr txBox="1">
            <a:spLocks noChangeArrowheads="1"/>
          </p:cNvSpPr>
          <p:nvPr/>
        </p:nvSpPr>
        <p:spPr bwMode="auto">
          <a:xfrm>
            <a:off x="6731000" y="1984375"/>
            <a:ext cx="98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water</a:t>
            </a:r>
          </a:p>
        </p:txBody>
      </p:sp>
      <p:sp>
        <p:nvSpPr>
          <p:cNvPr id="439323" name="Text Box 27">
            <a:extLst>
              <a:ext uri="{FF2B5EF4-FFF2-40B4-BE49-F238E27FC236}">
                <a16:creationId xmlns:a16="http://schemas.microsoft.com/office/drawing/2014/main" id="{CE8B8D3D-9091-48F1-B250-9AA83DAB9815}"/>
              </a:ext>
            </a:extLst>
          </p:cNvPr>
          <p:cNvSpPr txBox="1">
            <a:spLocks noChangeArrowheads="1"/>
          </p:cNvSpPr>
          <p:nvPr/>
        </p:nvSpPr>
        <p:spPr bwMode="auto">
          <a:xfrm>
            <a:off x="2312988" y="1938338"/>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39325" name="Text Box 29">
            <a:extLst>
              <a:ext uri="{FF2B5EF4-FFF2-40B4-BE49-F238E27FC236}">
                <a16:creationId xmlns:a16="http://schemas.microsoft.com/office/drawing/2014/main" id="{72A8228E-2F49-4886-BB43-014ECA612B22}"/>
              </a:ext>
            </a:extLst>
          </p:cNvPr>
          <p:cNvSpPr txBox="1">
            <a:spLocks noChangeArrowheads="1"/>
          </p:cNvSpPr>
          <p:nvPr/>
        </p:nvSpPr>
        <p:spPr bwMode="auto">
          <a:xfrm>
            <a:off x="6219825" y="1938338"/>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39326" name="Text Box 30">
            <a:extLst>
              <a:ext uri="{FF2B5EF4-FFF2-40B4-BE49-F238E27FC236}">
                <a16:creationId xmlns:a16="http://schemas.microsoft.com/office/drawing/2014/main" id="{B6F2DECE-72D4-4820-92D7-300744A448DE}"/>
              </a:ext>
            </a:extLst>
          </p:cNvPr>
          <p:cNvSpPr txBox="1">
            <a:spLocks noChangeArrowheads="1"/>
          </p:cNvSpPr>
          <p:nvPr/>
        </p:nvSpPr>
        <p:spPr bwMode="auto">
          <a:xfrm>
            <a:off x="347663" y="2822575"/>
            <a:ext cx="87963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Water forms because oxygen ions, </a:t>
            </a:r>
            <a:r>
              <a:rPr lang="en-GB" altLang="en-US" b="1" dirty="0"/>
              <a:t>O</a:t>
            </a:r>
            <a:r>
              <a:rPr lang="en-GB" altLang="en-US" b="1" baseline="30000" dirty="0"/>
              <a:t>2–</a:t>
            </a:r>
            <a:r>
              <a:rPr lang="en-GB" altLang="en-US" dirty="0"/>
              <a:t>, from the oxide join up with </a:t>
            </a:r>
            <a:r>
              <a:rPr lang="en-GB" altLang="en-US" b="1" dirty="0">
                <a:solidFill>
                  <a:srgbClr val="010066"/>
                </a:solidFill>
              </a:rPr>
              <a:t>H</a:t>
            </a:r>
            <a:r>
              <a:rPr lang="en-GB" altLang="en-US" b="1" baseline="30000" dirty="0">
                <a:solidFill>
                  <a:srgbClr val="010066"/>
                </a:solidFill>
              </a:rPr>
              <a:t>+</a:t>
            </a:r>
            <a:r>
              <a:rPr lang="en-GB" altLang="en-US" dirty="0">
                <a:solidFill>
                  <a:srgbClr val="010066"/>
                </a:solidFill>
              </a:rPr>
              <a:t> </a:t>
            </a:r>
            <a:r>
              <a:rPr lang="en-GB" altLang="en-US" dirty="0"/>
              <a:t>ions from the acid to produce molecules </a:t>
            </a:r>
            <a:r>
              <a:rPr lang="en-GB" altLang="en-US" dirty="0">
                <a:solidFill>
                  <a:srgbClr val="010066"/>
                </a:solidFill>
              </a:rPr>
              <a:t>of water (</a:t>
            </a:r>
            <a:r>
              <a:rPr lang="en-GB" altLang="en-US" b="1" dirty="0">
                <a:solidFill>
                  <a:srgbClr val="010066"/>
                </a:solidFill>
              </a:rPr>
              <a:t>H</a:t>
            </a:r>
            <a:r>
              <a:rPr lang="en-GB" altLang="en-US" b="1" baseline="-25000" dirty="0">
                <a:solidFill>
                  <a:srgbClr val="010066"/>
                </a:solidFill>
              </a:rPr>
              <a:t>2</a:t>
            </a:r>
            <a:r>
              <a:rPr lang="en-GB" altLang="en-US" b="1" dirty="0">
                <a:solidFill>
                  <a:srgbClr val="010066"/>
                </a:solidFill>
              </a:rPr>
              <a:t>O</a:t>
            </a:r>
            <a:r>
              <a:rPr lang="en-GB" altLang="en-US" dirty="0">
                <a:solidFill>
                  <a:srgbClr val="010066"/>
                </a:solidFill>
              </a:rPr>
              <a:t>).</a:t>
            </a:r>
          </a:p>
        </p:txBody>
      </p:sp>
      <p:pic>
        <p:nvPicPr>
          <p:cNvPr id="439328" name="Picture 32" descr="MakingSalts_pt2_slide2_arrow">
            <a:extLst>
              <a:ext uri="{FF2B5EF4-FFF2-40B4-BE49-F238E27FC236}">
                <a16:creationId xmlns:a16="http://schemas.microsoft.com/office/drawing/2014/main" id="{4E94B7F6-78B6-4F04-BC35-8DDB42A50673}"/>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772025" y="1995488"/>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329" name="Picture 33" descr="MakingSalts_pt2_slide2_arrow">
            <a:extLst>
              <a:ext uri="{FF2B5EF4-FFF2-40B4-BE49-F238E27FC236}">
                <a16:creationId xmlns:a16="http://schemas.microsoft.com/office/drawing/2014/main" id="{4A98E64D-E362-4049-98CE-BC514D89D2E5}"/>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581525" y="5476875"/>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330" name="Picture 34" descr="MakingSalts_pt2_slide2_arrow">
            <a:extLst>
              <a:ext uri="{FF2B5EF4-FFF2-40B4-BE49-F238E27FC236}">
                <a16:creationId xmlns:a16="http://schemas.microsoft.com/office/drawing/2014/main" id="{6350F6EA-78D4-4A6E-ABE3-7AEB5028D723}"/>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581525" y="4840288"/>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
            <a:hlinkClick r:id="" action="ppaction://hlinkshowjump?jump=nextslide"/>
            <a:extLst>
              <a:ext uri="{FF2B5EF4-FFF2-40B4-BE49-F238E27FC236}">
                <a16:creationId xmlns:a16="http://schemas.microsoft.com/office/drawing/2014/main" id="{C7CF87C1-8382-498B-ACFA-FEA747ACAEE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931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3931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3932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3932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3932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393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3932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3932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39326"/>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39316"/>
                                        </p:tgtEl>
                                        <p:attrNameLst>
                                          <p:attrName>style.visibility</p:attrName>
                                        </p:attrNameLst>
                                      </p:cBhvr>
                                      <p:to>
                                        <p:strVal val="visible"/>
                                      </p:to>
                                    </p:set>
                                  </p:childTnLst>
                                </p:cTn>
                              </p:par>
                            </p:childTnLst>
                          </p:cTn>
                        </p:par>
                        <p:par>
                          <p:cTn id="30" fill="hold" nodeType="afterGroup">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439301"/>
                                        </p:tgtEl>
                                        <p:attrNameLst>
                                          <p:attrName>style.visibility</p:attrName>
                                        </p:attrNameLst>
                                      </p:cBhvr>
                                      <p:to>
                                        <p:strVal val="visible"/>
                                      </p:to>
                                    </p:set>
                                  </p:childTnLst>
                                </p:cTn>
                              </p:par>
                            </p:childTnLst>
                          </p:cTn>
                        </p:par>
                        <p:par>
                          <p:cTn id="33" fill="hold" nodeType="afterGroup">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43930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3930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3931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3931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3930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3930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43933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3932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3930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3931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3930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39311"/>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39305"/>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39315"/>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1" grpId="0" animBg="1"/>
      <p:bldP spid="439302" grpId="0" animBg="1"/>
      <p:bldP spid="439303" grpId="0" animBg="1"/>
      <p:bldP spid="439305" grpId="0" animBg="1"/>
      <p:bldP spid="439306" grpId="0" animBg="1"/>
      <p:bldP spid="439307" grpId="0" animBg="1"/>
      <p:bldP spid="439308" grpId="0" animBg="1"/>
      <p:bldP spid="439309" grpId="0" animBg="1"/>
      <p:bldP spid="439310" grpId="0" animBg="1"/>
      <p:bldP spid="439311" grpId="0" animBg="1"/>
      <p:bldP spid="439312" grpId="0"/>
      <p:bldP spid="439313" grpId="0"/>
      <p:bldP spid="439315" grpId="0" animBg="1"/>
      <p:bldP spid="439316" grpId="0"/>
      <p:bldP spid="439318" grpId="0" animBg="1"/>
      <p:bldP spid="439319" grpId="0"/>
      <p:bldP spid="439320" grpId="0"/>
      <p:bldP spid="439321" grpId="0"/>
      <p:bldP spid="439322" grpId="0"/>
      <p:bldP spid="439323" grpId="0"/>
      <p:bldP spid="439325" grpId="0"/>
      <p:bldP spid="4393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6DEC9C4-F99E-4575-953C-C7DF542344C5}"/>
              </a:ext>
            </a:extLst>
          </p:cNvPr>
          <p:cNvSpPr>
            <a:spLocks noGrp="1" noChangeArrowheads="1"/>
          </p:cNvSpPr>
          <p:nvPr>
            <p:ph type="title"/>
          </p:nvPr>
        </p:nvSpPr>
        <p:spPr/>
        <p:txBody>
          <a:bodyPr/>
          <a:lstStyle/>
          <a:p>
            <a:r>
              <a:rPr lang="en-GB" altLang="en-US"/>
              <a:t>Obtaining salts from metal oxides</a:t>
            </a:r>
          </a:p>
        </p:txBody>
      </p:sp>
      <p:sp>
        <p:nvSpPr>
          <p:cNvPr id="37891" name="Rectangle 3">
            <a:extLst>
              <a:ext uri="{FF2B5EF4-FFF2-40B4-BE49-F238E27FC236}">
                <a16:creationId xmlns:a16="http://schemas.microsoft.com/office/drawing/2014/main" id="{ED3E1B24-B1CA-4BD7-881C-9A878DDD0943}"/>
              </a:ext>
            </a:extLst>
          </p:cNvPr>
          <p:cNvSpPr>
            <a:spLocks noChangeArrowheads="1"/>
          </p:cNvSpPr>
          <p:nvPr/>
        </p:nvSpPr>
        <p:spPr bwMode="auto">
          <a:xfrm>
            <a:off x="342900" y="784225"/>
            <a:ext cx="8347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When a metal oxide is added to an acid, it </a:t>
            </a:r>
            <a:r>
              <a:rPr lang="en-GB" altLang="en-US" b="1">
                <a:solidFill>
                  <a:srgbClr val="FF6600"/>
                </a:solidFill>
              </a:rPr>
              <a:t>dissolves</a:t>
            </a:r>
            <a:r>
              <a:rPr lang="en-GB" altLang="en-US">
                <a:solidFill>
                  <a:srgbClr val="010066"/>
                </a:solidFill>
              </a:rPr>
              <a:t> as </a:t>
            </a:r>
            <a:br>
              <a:rPr lang="en-GB" altLang="en-US">
                <a:solidFill>
                  <a:srgbClr val="010066"/>
                </a:solidFill>
              </a:rPr>
            </a:br>
            <a:r>
              <a:rPr lang="en-GB" altLang="en-US">
                <a:solidFill>
                  <a:srgbClr val="010066"/>
                </a:solidFill>
              </a:rPr>
              <a:t>it reacts. </a:t>
            </a:r>
          </a:p>
        </p:txBody>
      </p:sp>
      <p:sp>
        <p:nvSpPr>
          <p:cNvPr id="441348" name="Rectangle 4">
            <a:extLst>
              <a:ext uri="{FF2B5EF4-FFF2-40B4-BE49-F238E27FC236}">
                <a16:creationId xmlns:a16="http://schemas.microsoft.com/office/drawing/2014/main" id="{BB89D07C-97BD-4BE0-AF80-4B10EEABC55F}"/>
              </a:ext>
            </a:extLst>
          </p:cNvPr>
          <p:cNvSpPr>
            <a:spLocks noChangeArrowheads="1"/>
          </p:cNvSpPr>
          <p:nvPr/>
        </p:nvSpPr>
        <p:spPr bwMode="auto">
          <a:xfrm>
            <a:off x="342900" y="5057775"/>
            <a:ext cx="7897813" cy="822325"/>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How could the solid copper sulfate salt be separated</a:t>
            </a:r>
            <a:r>
              <a:rPr lang="en-GB" altLang="en-US"/>
              <a:t> </a:t>
            </a:r>
            <a:r>
              <a:rPr lang="en-GB" altLang="en-US">
                <a:solidFill>
                  <a:srgbClr val="010066"/>
                </a:solidFill>
              </a:rPr>
              <a:t>from the water?</a:t>
            </a:r>
          </a:p>
        </p:txBody>
      </p:sp>
      <p:sp>
        <p:nvSpPr>
          <p:cNvPr id="441349" name="Text Box 5">
            <a:extLst>
              <a:ext uri="{FF2B5EF4-FFF2-40B4-BE49-F238E27FC236}">
                <a16:creationId xmlns:a16="http://schemas.microsoft.com/office/drawing/2014/main" id="{8659BF51-2756-456A-BF03-577AF30333A8}"/>
              </a:ext>
            </a:extLst>
          </p:cNvPr>
          <p:cNvSpPr txBox="1">
            <a:spLocks noChangeArrowheads="1"/>
          </p:cNvSpPr>
          <p:nvPr/>
        </p:nvSpPr>
        <p:spPr bwMode="auto">
          <a:xfrm>
            <a:off x="342900" y="1860550"/>
            <a:ext cx="7753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When the </a:t>
            </a:r>
            <a:r>
              <a:rPr lang="en-GB" altLang="en-US" b="1">
                <a:solidFill>
                  <a:srgbClr val="010066"/>
                </a:solidFill>
              </a:rPr>
              <a:t>metal oxide </a:t>
            </a:r>
            <a:r>
              <a:rPr lang="en-GB" altLang="en-US">
                <a:solidFill>
                  <a:srgbClr val="010066"/>
                </a:solidFill>
              </a:rPr>
              <a:t>stops dissolving, it means that all of the acid has reacted.</a:t>
            </a:r>
            <a:endParaRPr lang="en-GB" altLang="en-US"/>
          </a:p>
        </p:txBody>
      </p:sp>
      <p:sp>
        <p:nvSpPr>
          <p:cNvPr id="441351" name="AutoShape 7">
            <a:extLst>
              <a:ext uri="{FF2B5EF4-FFF2-40B4-BE49-F238E27FC236}">
                <a16:creationId xmlns:a16="http://schemas.microsoft.com/office/drawing/2014/main" id="{43DCC049-3C82-4B9B-B4B9-E14A249177A4}"/>
              </a:ext>
            </a:extLst>
          </p:cNvPr>
          <p:cNvSpPr>
            <a:spLocks noChangeArrowheads="1"/>
          </p:cNvSpPr>
          <p:nvPr/>
        </p:nvSpPr>
        <p:spPr bwMode="auto">
          <a:xfrm>
            <a:off x="304800" y="2984500"/>
            <a:ext cx="8534400" cy="1709738"/>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41352" name="Text Box 8">
            <a:extLst>
              <a:ext uri="{FF2B5EF4-FFF2-40B4-BE49-F238E27FC236}">
                <a16:creationId xmlns:a16="http://schemas.microsoft.com/office/drawing/2014/main" id="{0FDE1A77-E5A4-4B39-B303-658B535A7A83}"/>
              </a:ext>
            </a:extLst>
          </p:cNvPr>
          <p:cNvSpPr txBox="1">
            <a:spLocks noChangeArrowheads="1"/>
          </p:cNvSpPr>
          <p:nvPr/>
        </p:nvSpPr>
        <p:spPr bwMode="auto">
          <a:xfrm>
            <a:off x="2357438" y="3284538"/>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41353" name="Text Box 9">
            <a:extLst>
              <a:ext uri="{FF2B5EF4-FFF2-40B4-BE49-F238E27FC236}">
                <a16:creationId xmlns:a16="http://schemas.microsoft.com/office/drawing/2014/main" id="{DC78417A-0480-47BF-A5CA-D33EF3563FFB}"/>
              </a:ext>
            </a:extLst>
          </p:cNvPr>
          <p:cNvSpPr txBox="1">
            <a:spLocks noChangeArrowheads="1"/>
          </p:cNvSpPr>
          <p:nvPr/>
        </p:nvSpPr>
        <p:spPr bwMode="auto">
          <a:xfrm>
            <a:off x="6675438" y="3284538"/>
            <a:ext cx="4492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41355" name="Text Box 11">
            <a:extLst>
              <a:ext uri="{FF2B5EF4-FFF2-40B4-BE49-F238E27FC236}">
                <a16:creationId xmlns:a16="http://schemas.microsoft.com/office/drawing/2014/main" id="{2FF4F833-8E74-4197-A513-B0136091922D}"/>
              </a:ext>
            </a:extLst>
          </p:cNvPr>
          <p:cNvSpPr txBox="1">
            <a:spLocks noChangeArrowheads="1"/>
          </p:cNvSpPr>
          <p:nvPr/>
        </p:nvSpPr>
        <p:spPr bwMode="auto">
          <a:xfrm>
            <a:off x="3001963" y="3148013"/>
            <a:ext cx="12112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copper</a:t>
            </a:r>
          </a:p>
          <a:p>
            <a:pPr algn="ctr"/>
            <a:r>
              <a:rPr lang="en-GB" altLang="en-US" b="1">
                <a:solidFill>
                  <a:schemeClr val="bg1"/>
                </a:solidFill>
              </a:rPr>
              <a:t>oxide</a:t>
            </a:r>
          </a:p>
        </p:txBody>
      </p:sp>
      <p:sp>
        <p:nvSpPr>
          <p:cNvPr id="441356" name="Text Box 12">
            <a:extLst>
              <a:ext uri="{FF2B5EF4-FFF2-40B4-BE49-F238E27FC236}">
                <a16:creationId xmlns:a16="http://schemas.microsoft.com/office/drawing/2014/main" id="{77808779-73AA-4F3B-B2DD-3AD018619022}"/>
              </a:ext>
            </a:extLst>
          </p:cNvPr>
          <p:cNvSpPr txBox="1">
            <a:spLocks noChangeArrowheads="1"/>
          </p:cNvSpPr>
          <p:nvPr/>
        </p:nvSpPr>
        <p:spPr bwMode="auto">
          <a:xfrm>
            <a:off x="2971800" y="4075113"/>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bg1"/>
                </a:solidFill>
              </a:rPr>
              <a:t>CuO </a:t>
            </a:r>
            <a:r>
              <a:rPr lang="en-GB" altLang="en-US">
                <a:solidFill>
                  <a:schemeClr val="bg1"/>
                </a:solidFill>
              </a:rPr>
              <a:t>(s)</a:t>
            </a:r>
          </a:p>
        </p:txBody>
      </p:sp>
      <p:sp>
        <p:nvSpPr>
          <p:cNvPr id="441357" name="Text Box 13">
            <a:extLst>
              <a:ext uri="{FF2B5EF4-FFF2-40B4-BE49-F238E27FC236}">
                <a16:creationId xmlns:a16="http://schemas.microsoft.com/office/drawing/2014/main" id="{99CADA03-248A-4FFF-9912-EB7EF1813981}"/>
              </a:ext>
            </a:extLst>
          </p:cNvPr>
          <p:cNvSpPr txBox="1">
            <a:spLocks noChangeArrowheads="1"/>
          </p:cNvSpPr>
          <p:nvPr/>
        </p:nvSpPr>
        <p:spPr bwMode="auto">
          <a:xfrm>
            <a:off x="804863" y="3148013"/>
            <a:ext cx="12969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sulfuric</a:t>
            </a:r>
            <a:br>
              <a:rPr lang="en-GB" altLang="en-US" b="1">
                <a:solidFill>
                  <a:schemeClr val="bg1"/>
                </a:solidFill>
              </a:rPr>
            </a:br>
            <a:r>
              <a:rPr lang="en-GB" altLang="en-US" b="1">
                <a:solidFill>
                  <a:schemeClr val="bg1"/>
                </a:solidFill>
              </a:rPr>
              <a:t>acid</a:t>
            </a:r>
          </a:p>
        </p:txBody>
      </p:sp>
      <p:sp>
        <p:nvSpPr>
          <p:cNvPr id="441358" name="Text Box 14">
            <a:extLst>
              <a:ext uri="{FF2B5EF4-FFF2-40B4-BE49-F238E27FC236}">
                <a16:creationId xmlns:a16="http://schemas.microsoft.com/office/drawing/2014/main" id="{042CCFC9-2555-4E8F-94AC-A0649F8769E9}"/>
              </a:ext>
            </a:extLst>
          </p:cNvPr>
          <p:cNvSpPr txBox="1">
            <a:spLocks noChangeArrowheads="1"/>
          </p:cNvSpPr>
          <p:nvPr/>
        </p:nvSpPr>
        <p:spPr bwMode="auto">
          <a:xfrm>
            <a:off x="604838" y="4075113"/>
            <a:ext cx="1697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H</a:t>
            </a:r>
            <a:r>
              <a:rPr lang="en-GB" altLang="en-US" b="1" baseline="-25000">
                <a:solidFill>
                  <a:schemeClr val="bg1"/>
                </a:solidFill>
              </a:rPr>
              <a:t>2</a:t>
            </a:r>
            <a:r>
              <a:rPr lang="en-GB" altLang="en-US" b="1">
                <a:solidFill>
                  <a:schemeClr val="bg1"/>
                </a:solidFill>
              </a:rPr>
              <a:t>SO</a:t>
            </a:r>
            <a:r>
              <a:rPr lang="en-GB" altLang="en-US" b="1" baseline="-25000">
                <a:solidFill>
                  <a:schemeClr val="bg1"/>
                </a:solidFill>
              </a:rPr>
              <a:t>4</a:t>
            </a:r>
            <a:r>
              <a:rPr lang="en-GB" altLang="en-US">
                <a:solidFill>
                  <a:schemeClr val="bg1"/>
                </a:solidFill>
              </a:rPr>
              <a:t> (aq)</a:t>
            </a:r>
          </a:p>
        </p:txBody>
      </p:sp>
      <p:sp>
        <p:nvSpPr>
          <p:cNvPr id="441359" name="Text Box 15">
            <a:extLst>
              <a:ext uri="{FF2B5EF4-FFF2-40B4-BE49-F238E27FC236}">
                <a16:creationId xmlns:a16="http://schemas.microsoft.com/office/drawing/2014/main" id="{1C3849A4-92E4-4AA3-8EAB-49D06405FC27}"/>
              </a:ext>
            </a:extLst>
          </p:cNvPr>
          <p:cNvSpPr txBox="1">
            <a:spLocks noChangeArrowheads="1"/>
          </p:cNvSpPr>
          <p:nvPr/>
        </p:nvSpPr>
        <p:spPr bwMode="auto">
          <a:xfrm>
            <a:off x="5230813" y="3148013"/>
            <a:ext cx="1209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copper</a:t>
            </a:r>
          </a:p>
          <a:p>
            <a:pPr algn="ctr"/>
            <a:r>
              <a:rPr lang="en-GB" altLang="en-US" b="1">
                <a:solidFill>
                  <a:schemeClr val="bg1"/>
                </a:solidFill>
              </a:rPr>
              <a:t>sulfate</a:t>
            </a:r>
          </a:p>
        </p:txBody>
      </p:sp>
      <p:sp>
        <p:nvSpPr>
          <p:cNvPr id="441360" name="Text Box 16">
            <a:extLst>
              <a:ext uri="{FF2B5EF4-FFF2-40B4-BE49-F238E27FC236}">
                <a16:creationId xmlns:a16="http://schemas.microsoft.com/office/drawing/2014/main" id="{2840A43A-1FEF-4215-94CC-A6CF42B7DD4A}"/>
              </a:ext>
            </a:extLst>
          </p:cNvPr>
          <p:cNvSpPr txBox="1">
            <a:spLocks noChangeArrowheads="1"/>
          </p:cNvSpPr>
          <p:nvPr/>
        </p:nvSpPr>
        <p:spPr bwMode="auto">
          <a:xfrm>
            <a:off x="4962525" y="4075113"/>
            <a:ext cx="174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sym typeface="Monotype Sorts"/>
              </a:rPr>
              <a:t>CuSO</a:t>
            </a:r>
            <a:r>
              <a:rPr lang="en-GB" altLang="en-US" b="1" baseline="-25000">
                <a:solidFill>
                  <a:schemeClr val="bg1"/>
                </a:solidFill>
                <a:sym typeface="Monotype Sorts"/>
              </a:rPr>
              <a:t>4 </a:t>
            </a:r>
            <a:r>
              <a:rPr lang="en-GB" altLang="en-US">
                <a:solidFill>
                  <a:schemeClr val="bg1"/>
                </a:solidFill>
                <a:sym typeface="Monotype Sorts"/>
              </a:rPr>
              <a:t>(aq)</a:t>
            </a:r>
            <a:endParaRPr lang="en-GB" altLang="en-US">
              <a:solidFill>
                <a:schemeClr val="bg1"/>
              </a:solidFill>
            </a:endParaRPr>
          </a:p>
        </p:txBody>
      </p:sp>
      <p:sp>
        <p:nvSpPr>
          <p:cNvPr id="441361" name="Text Box 17">
            <a:extLst>
              <a:ext uri="{FF2B5EF4-FFF2-40B4-BE49-F238E27FC236}">
                <a16:creationId xmlns:a16="http://schemas.microsoft.com/office/drawing/2014/main" id="{12BE287E-938A-49BE-942D-9BD77FEB7AC0}"/>
              </a:ext>
            </a:extLst>
          </p:cNvPr>
          <p:cNvSpPr txBox="1">
            <a:spLocks noChangeArrowheads="1"/>
          </p:cNvSpPr>
          <p:nvPr/>
        </p:nvSpPr>
        <p:spPr bwMode="auto">
          <a:xfrm>
            <a:off x="7358063" y="3330575"/>
            <a:ext cx="98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bg1"/>
                </a:solidFill>
              </a:rPr>
              <a:t>water</a:t>
            </a:r>
          </a:p>
        </p:txBody>
      </p:sp>
      <p:sp>
        <p:nvSpPr>
          <p:cNvPr id="441362" name="Text Box 18">
            <a:extLst>
              <a:ext uri="{FF2B5EF4-FFF2-40B4-BE49-F238E27FC236}">
                <a16:creationId xmlns:a16="http://schemas.microsoft.com/office/drawing/2014/main" id="{C3486977-566B-4D7B-978E-577DE31605D9}"/>
              </a:ext>
            </a:extLst>
          </p:cNvPr>
          <p:cNvSpPr txBox="1">
            <a:spLocks noChangeArrowheads="1"/>
          </p:cNvSpPr>
          <p:nvPr/>
        </p:nvSpPr>
        <p:spPr bwMode="auto">
          <a:xfrm>
            <a:off x="7291388" y="4075113"/>
            <a:ext cx="1109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sym typeface="Monotype Sorts"/>
              </a:rPr>
              <a:t>H</a:t>
            </a:r>
            <a:r>
              <a:rPr lang="en-GB" altLang="en-US" b="1" baseline="-25000">
                <a:solidFill>
                  <a:schemeClr val="bg1"/>
                </a:solidFill>
                <a:sym typeface="Monotype Sorts"/>
              </a:rPr>
              <a:t>2</a:t>
            </a:r>
            <a:r>
              <a:rPr lang="en-GB" altLang="en-US" b="1">
                <a:solidFill>
                  <a:schemeClr val="bg1"/>
                </a:solidFill>
                <a:sym typeface="Monotype Sorts"/>
              </a:rPr>
              <a:t>O</a:t>
            </a:r>
            <a:r>
              <a:rPr lang="en-GB" altLang="en-US">
                <a:solidFill>
                  <a:schemeClr val="bg1"/>
                </a:solidFill>
                <a:sym typeface="Monotype Sorts"/>
              </a:rPr>
              <a:t> (l)</a:t>
            </a:r>
            <a:endParaRPr lang="en-GB" altLang="en-US">
              <a:solidFill>
                <a:schemeClr val="bg1"/>
              </a:solidFill>
            </a:endParaRPr>
          </a:p>
        </p:txBody>
      </p:sp>
      <p:sp>
        <p:nvSpPr>
          <p:cNvPr id="441364" name="Text Box 20">
            <a:extLst>
              <a:ext uri="{FF2B5EF4-FFF2-40B4-BE49-F238E27FC236}">
                <a16:creationId xmlns:a16="http://schemas.microsoft.com/office/drawing/2014/main" id="{2C2DA0E7-4DD7-4B80-8461-ACB3FDD5F287}"/>
              </a:ext>
            </a:extLst>
          </p:cNvPr>
          <p:cNvSpPr txBox="1">
            <a:spLocks noChangeArrowheads="1"/>
          </p:cNvSpPr>
          <p:nvPr/>
        </p:nvSpPr>
        <p:spPr bwMode="auto">
          <a:xfrm>
            <a:off x="2357438" y="4030663"/>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41365" name="Text Box 21">
            <a:extLst>
              <a:ext uri="{FF2B5EF4-FFF2-40B4-BE49-F238E27FC236}">
                <a16:creationId xmlns:a16="http://schemas.microsoft.com/office/drawing/2014/main" id="{1BAB12AB-7B94-481D-A391-00C4FB9088ED}"/>
              </a:ext>
            </a:extLst>
          </p:cNvPr>
          <p:cNvSpPr txBox="1">
            <a:spLocks noChangeArrowheads="1"/>
          </p:cNvSpPr>
          <p:nvPr/>
        </p:nvSpPr>
        <p:spPr bwMode="auto">
          <a:xfrm>
            <a:off x="6677025" y="4030663"/>
            <a:ext cx="449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pic>
        <p:nvPicPr>
          <p:cNvPr id="441369" name="Picture 25" descr="MakingSalts_pt2_slide3_arrow">
            <a:extLst>
              <a:ext uri="{FF2B5EF4-FFF2-40B4-BE49-F238E27FC236}">
                <a16:creationId xmlns:a16="http://schemas.microsoft.com/office/drawing/2014/main" id="{31DCDC90-041B-4662-A94D-1405D3F90CC4}"/>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356100" y="3355975"/>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370" name="Picture 26" descr="MakingSalts_pt2_slide3_arrow">
            <a:extLst>
              <a:ext uri="{FF2B5EF4-FFF2-40B4-BE49-F238E27FC236}">
                <a16:creationId xmlns:a16="http://schemas.microsoft.com/office/drawing/2014/main" id="{741217D2-2531-4748-8FC1-C03A47736FA6}"/>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357688" y="4068763"/>
            <a:ext cx="560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
            <a:hlinkClick r:id="" action="ppaction://hlinkshowjump?jump=nextslide"/>
            <a:extLst>
              <a:ext uri="{FF2B5EF4-FFF2-40B4-BE49-F238E27FC236}">
                <a16:creationId xmlns:a16="http://schemas.microsoft.com/office/drawing/2014/main" id="{130C7B25-BA9B-4D0B-800C-38607489F52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4" name="Picture 9" descr="notes_icon">
            <a:extLst>
              <a:ext uri="{FF2B5EF4-FFF2-40B4-BE49-F238E27FC236}">
                <a16:creationId xmlns:a16="http://schemas.microsoft.com/office/drawing/2014/main" id="{0387074C-1E4A-4E85-9543-88C37AB679F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13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1351"/>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4135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4135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4135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4136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4135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4135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4136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4137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4135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4136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4135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4136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4136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41362"/>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41348"/>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8" grpId="0" animBg="1"/>
      <p:bldP spid="441349" grpId="0"/>
      <p:bldP spid="441351" grpId="0" animBg="1"/>
      <p:bldP spid="441352" grpId="0"/>
      <p:bldP spid="441353" grpId="0"/>
      <p:bldP spid="441355" grpId="0"/>
      <p:bldP spid="441356" grpId="0"/>
      <p:bldP spid="441357" grpId="0"/>
      <p:bldP spid="441358" grpId="0"/>
      <p:bldP spid="441359" grpId="0"/>
      <p:bldP spid="441360" grpId="0"/>
      <p:bldP spid="441361" grpId="0"/>
      <p:bldP spid="441362" grpId="0"/>
      <p:bldP spid="441364" grpId="0"/>
      <p:bldP spid="4413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D9A71F5A-1645-4004-B87E-4A08A3B07A2B}"/>
              </a:ext>
            </a:extLst>
          </p:cNvPr>
          <p:cNvSpPr>
            <a:spLocks noGrp="1" noChangeArrowheads="1"/>
          </p:cNvSpPr>
          <p:nvPr>
            <p:ph type="title"/>
          </p:nvPr>
        </p:nvSpPr>
        <p:spPr/>
        <p:txBody>
          <a:bodyPr/>
          <a:lstStyle/>
          <a:p>
            <a:r>
              <a:rPr lang="en-GB" altLang="en-US" dirty="0"/>
              <a:t>Obtaining salts from copper oxide</a:t>
            </a:r>
          </a:p>
        </p:txBody>
      </p:sp>
      <p:pic>
        <p:nvPicPr>
          <p:cNvPr id="8" name="Picture 5" descr="flash_icon">
            <a:extLst>
              <a:ext uri="{FF2B5EF4-FFF2-40B4-BE49-F238E27FC236}">
                <a16:creationId xmlns:a16="http://schemas.microsoft.com/office/drawing/2014/main" id="{10203150-362D-4D0C-A5A7-1B6B9B2AF364}"/>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6816280A-BBF5-4EC6-ABFA-00ADF2D1C47C}"/>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hlinkClick r:id="" action="ppaction://hlinkshowjump?jump=nextslide"/>
            <a:extLst>
              <a:ext uri="{FF2B5EF4-FFF2-40B4-BE49-F238E27FC236}">
                <a16:creationId xmlns:a16="http://schemas.microsoft.com/office/drawing/2014/main" id="{E52F9902-D658-4F5F-8B11-1CF31962E5E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5" descr="exp_icon">
            <a:extLst>
              <a:ext uri="{FF2B5EF4-FFF2-40B4-BE49-F238E27FC236}">
                <a16:creationId xmlns:a16="http://schemas.microsoft.com/office/drawing/2014/main" id="{49A1476C-CFA0-45D8-8811-2A6B436CC4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4278"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8299876D-ACDB-4BE7-BBE4-9C1D7B5E3795}"/>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962054" y="86520"/>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924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FA4592B3-4BD2-465A-A9DD-77BFB9A4A127}"/>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C94CE37-5974-4BB0-AC88-F27BD59D778D}"/>
              </a:ext>
            </a:extLst>
          </p:cNvPr>
          <p:cNvSpPr>
            <a:spLocks noGrp="1" noChangeArrowheads="1"/>
          </p:cNvSpPr>
          <p:nvPr>
            <p:ph type="title"/>
          </p:nvPr>
        </p:nvSpPr>
        <p:spPr/>
        <p:txBody>
          <a:bodyPr/>
          <a:lstStyle/>
          <a:p>
            <a:r>
              <a:rPr lang="en-GB" altLang="en-US"/>
              <a:t>Making salts: acid + carbonate</a:t>
            </a:r>
          </a:p>
        </p:txBody>
      </p:sp>
      <p:sp>
        <p:nvSpPr>
          <p:cNvPr id="38915" name="Text Box 3">
            <a:extLst>
              <a:ext uri="{FF2B5EF4-FFF2-40B4-BE49-F238E27FC236}">
                <a16:creationId xmlns:a16="http://schemas.microsoft.com/office/drawing/2014/main" id="{1BF0FF42-90A6-4ED4-BF41-47F7C8388F2F}"/>
              </a:ext>
            </a:extLst>
          </p:cNvPr>
          <p:cNvSpPr txBox="1">
            <a:spLocks noChangeArrowheads="1"/>
          </p:cNvSpPr>
          <p:nvPr/>
        </p:nvSpPr>
        <p:spPr bwMode="auto">
          <a:xfrm>
            <a:off x="328613" y="784225"/>
            <a:ext cx="8204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a </a:t>
            </a:r>
            <a:r>
              <a:rPr lang="en-GB" altLang="en-US" b="1" dirty="0">
                <a:solidFill>
                  <a:srgbClr val="FF6600"/>
                </a:solidFill>
              </a:rPr>
              <a:t>carbonate</a:t>
            </a:r>
            <a:r>
              <a:rPr lang="en-GB" altLang="en-US" dirty="0">
                <a:solidFill>
                  <a:srgbClr val="010066"/>
                </a:solidFill>
              </a:rPr>
              <a:t> </a:t>
            </a:r>
            <a:r>
              <a:rPr lang="en-GB" altLang="en-US" dirty="0"/>
              <a:t>is mixed with an acid, the products are a salt, carbon dioxide and water.</a:t>
            </a:r>
          </a:p>
        </p:txBody>
      </p:sp>
      <p:sp>
        <p:nvSpPr>
          <p:cNvPr id="445445" name="AutoShape 5">
            <a:extLst>
              <a:ext uri="{FF2B5EF4-FFF2-40B4-BE49-F238E27FC236}">
                <a16:creationId xmlns:a16="http://schemas.microsoft.com/office/drawing/2014/main" id="{D1D8B711-5EA4-46FC-811B-4C8BB032B1F5}"/>
              </a:ext>
            </a:extLst>
          </p:cNvPr>
          <p:cNvSpPr>
            <a:spLocks noChangeArrowheads="1"/>
          </p:cNvSpPr>
          <p:nvPr/>
        </p:nvSpPr>
        <p:spPr bwMode="auto">
          <a:xfrm>
            <a:off x="304800" y="4216400"/>
            <a:ext cx="8534400" cy="1878013"/>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45446" name="Text Box 6">
            <a:extLst>
              <a:ext uri="{FF2B5EF4-FFF2-40B4-BE49-F238E27FC236}">
                <a16:creationId xmlns:a16="http://schemas.microsoft.com/office/drawing/2014/main" id="{FA02AFAD-CC1F-42D9-A81C-8EBC2F395AB7}"/>
              </a:ext>
            </a:extLst>
          </p:cNvPr>
          <p:cNvSpPr txBox="1">
            <a:spLocks noChangeArrowheads="1"/>
          </p:cNvSpPr>
          <p:nvPr/>
        </p:nvSpPr>
        <p:spPr bwMode="auto">
          <a:xfrm>
            <a:off x="4192588" y="4314825"/>
            <a:ext cx="1374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copper</a:t>
            </a:r>
            <a:br>
              <a:rPr lang="en-GB" altLang="en-US" b="1">
                <a:solidFill>
                  <a:schemeClr val="bg1"/>
                </a:solidFill>
              </a:rPr>
            </a:br>
            <a:r>
              <a:rPr lang="en-GB" altLang="en-US" b="1">
                <a:solidFill>
                  <a:schemeClr val="bg1"/>
                </a:solidFill>
              </a:rPr>
              <a:t>nitrate</a:t>
            </a:r>
          </a:p>
        </p:txBody>
      </p:sp>
      <p:sp>
        <p:nvSpPr>
          <p:cNvPr id="445447" name="Text Box 7">
            <a:extLst>
              <a:ext uri="{FF2B5EF4-FFF2-40B4-BE49-F238E27FC236}">
                <a16:creationId xmlns:a16="http://schemas.microsoft.com/office/drawing/2014/main" id="{21F31BB5-D2EB-4F0C-9414-0FBE2269A75A}"/>
              </a:ext>
            </a:extLst>
          </p:cNvPr>
          <p:cNvSpPr txBox="1">
            <a:spLocks noChangeArrowheads="1"/>
          </p:cNvSpPr>
          <p:nvPr/>
        </p:nvSpPr>
        <p:spPr bwMode="auto">
          <a:xfrm>
            <a:off x="5595938" y="4451350"/>
            <a:ext cx="4492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45449" name="Text Box 9">
            <a:extLst>
              <a:ext uri="{FF2B5EF4-FFF2-40B4-BE49-F238E27FC236}">
                <a16:creationId xmlns:a16="http://schemas.microsoft.com/office/drawing/2014/main" id="{608D5824-EA59-4A14-B88F-A0574B49774A}"/>
              </a:ext>
            </a:extLst>
          </p:cNvPr>
          <p:cNvSpPr txBox="1">
            <a:spLocks noChangeArrowheads="1"/>
          </p:cNvSpPr>
          <p:nvPr/>
        </p:nvSpPr>
        <p:spPr bwMode="auto">
          <a:xfrm>
            <a:off x="6018213" y="4497388"/>
            <a:ext cx="1058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water</a:t>
            </a:r>
          </a:p>
        </p:txBody>
      </p:sp>
      <p:sp>
        <p:nvSpPr>
          <p:cNvPr id="445450" name="Text Box 10">
            <a:extLst>
              <a:ext uri="{FF2B5EF4-FFF2-40B4-BE49-F238E27FC236}">
                <a16:creationId xmlns:a16="http://schemas.microsoft.com/office/drawing/2014/main" id="{71E45C7B-8775-4B5C-8498-56B29579A026}"/>
              </a:ext>
            </a:extLst>
          </p:cNvPr>
          <p:cNvSpPr txBox="1">
            <a:spLocks noChangeArrowheads="1"/>
          </p:cNvSpPr>
          <p:nvPr/>
        </p:nvSpPr>
        <p:spPr bwMode="auto">
          <a:xfrm>
            <a:off x="7059613" y="4451350"/>
            <a:ext cx="4492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45451" name="Text Box 11">
            <a:extLst>
              <a:ext uri="{FF2B5EF4-FFF2-40B4-BE49-F238E27FC236}">
                <a16:creationId xmlns:a16="http://schemas.microsoft.com/office/drawing/2014/main" id="{54A042C3-246D-4E2C-AA3C-93BB800A5142}"/>
              </a:ext>
            </a:extLst>
          </p:cNvPr>
          <p:cNvSpPr txBox="1">
            <a:spLocks noChangeArrowheads="1"/>
          </p:cNvSpPr>
          <p:nvPr/>
        </p:nvSpPr>
        <p:spPr bwMode="auto">
          <a:xfrm>
            <a:off x="7504113" y="4314825"/>
            <a:ext cx="1289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carbon</a:t>
            </a:r>
            <a:br>
              <a:rPr lang="en-GB" altLang="en-US" b="1">
                <a:solidFill>
                  <a:schemeClr val="bg1"/>
                </a:solidFill>
              </a:rPr>
            </a:br>
            <a:r>
              <a:rPr lang="en-GB" altLang="en-US" b="1">
                <a:solidFill>
                  <a:schemeClr val="bg1"/>
                </a:solidFill>
              </a:rPr>
              <a:t>dioxide</a:t>
            </a:r>
          </a:p>
        </p:txBody>
      </p:sp>
      <p:sp>
        <p:nvSpPr>
          <p:cNvPr id="445452" name="Text Box 12">
            <a:extLst>
              <a:ext uri="{FF2B5EF4-FFF2-40B4-BE49-F238E27FC236}">
                <a16:creationId xmlns:a16="http://schemas.microsoft.com/office/drawing/2014/main" id="{C28DABC6-F278-4D72-B857-7F44C5CF3B48}"/>
              </a:ext>
            </a:extLst>
          </p:cNvPr>
          <p:cNvSpPr txBox="1">
            <a:spLocks noChangeArrowheads="1"/>
          </p:cNvSpPr>
          <p:nvPr/>
        </p:nvSpPr>
        <p:spPr bwMode="auto">
          <a:xfrm>
            <a:off x="1952625" y="4316413"/>
            <a:ext cx="1682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copper</a:t>
            </a:r>
            <a:br>
              <a:rPr lang="en-GB" altLang="en-US" b="1">
                <a:solidFill>
                  <a:schemeClr val="bg1"/>
                </a:solidFill>
              </a:rPr>
            </a:br>
            <a:r>
              <a:rPr lang="en-GB" altLang="en-US" b="1">
                <a:solidFill>
                  <a:schemeClr val="bg1"/>
                </a:solidFill>
              </a:rPr>
              <a:t>carbonate</a:t>
            </a:r>
          </a:p>
        </p:txBody>
      </p:sp>
      <p:sp>
        <p:nvSpPr>
          <p:cNvPr id="445453" name="Text Box 13">
            <a:extLst>
              <a:ext uri="{FF2B5EF4-FFF2-40B4-BE49-F238E27FC236}">
                <a16:creationId xmlns:a16="http://schemas.microsoft.com/office/drawing/2014/main" id="{3BD619E8-1568-4D96-80B0-6EB47F18F2BC}"/>
              </a:ext>
            </a:extLst>
          </p:cNvPr>
          <p:cNvSpPr txBox="1">
            <a:spLocks noChangeArrowheads="1"/>
          </p:cNvSpPr>
          <p:nvPr/>
        </p:nvSpPr>
        <p:spPr bwMode="auto">
          <a:xfrm>
            <a:off x="2200275" y="5172075"/>
            <a:ext cx="1203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CuCO</a:t>
            </a:r>
            <a:r>
              <a:rPr lang="en-GB" altLang="en-US" b="1" baseline="-25000">
                <a:solidFill>
                  <a:schemeClr val="bg1"/>
                </a:solidFill>
              </a:rPr>
              <a:t>3</a:t>
            </a:r>
            <a:r>
              <a:rPr lang="en-GB" altLang="en-US" b="1">
                <a:solidFill>
                  <a:schemeClr val="bg1"/>
                </a:solidFill>
              </a:rPr>
              <a:t> </a:t>
            </a:r>
            <a:r>
              <a:rPr lang="en-GB" altLang="en-US">
                <a:solidFill>
                  <a:schemeClr val="bg1"/>
                </a:solidFill>
              </a:rPr>
              <a:t>(s)</a:t>
            </a:r>
            <a:endParaRPr lang="en-GB" altLang="en-US">
              <a:solidFill>
                <a:schemeClr val="bg1"/>
              </a:solidFill>
              <a:sym typeface="Monotype Sorts"/>
            </a:endParaRPr>
          </a:p>
        </p:txBody>
      </p:sp>
      <p:sp>
        <p:nvSpPr>
          <p:cNvPr id="445454" name="Text Box 14">
            <a:extLst>
              <a:ext uri="{FF2B5EF4-FFF2-40B4-BE49-F238E27FC236}">
                <a16:creationId xmlns:a16="http://schemas.microsoft.com/office/drawing/2014/main" id="{D246BF9A-F623-426E-919D-D1EADAB7E116}"/>
              </a:ext>
            </a:extLst>
          </p:cNvPr>
          <p:cNvSpPr txBox="1">
            <a:spLocks noChangeArrowheads="1"/>
          </p:cNvSpPr>
          <p:nvPr/>
        </p:nvSpPr>
        <p:spPr bwMode="auto">
          <a:xfrm>
            <a:off x="500063" y="4316413"/>
            <a:ext cx="1041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nitric</a:t>
            </a:r>
            <a:br>
              <a:rPr lang="en-GB" altLang="en-US" b="1">
                <a:solidFill>
                  <a:schemeClr val="bg1"/>
                </a:solidFill>
              </a:rPr>
            </a:br>
            <a:r>
              <a:rPr lang="en-GB" altLang="en-US" b="1">
                <a:solidFill>
                  <a:schemeClr val="bg1"/>
                </a:solidFill>
              </a:rPr>
              <a:t>acid</a:t>
            </a:r>
          </a:p>
        </p:txBody>
      </p:sp>
      <p:sp>
        <p:nvSpPr>
          <p:cNvPr id="445455" name="Text Box 15">
            <a:extLst>
              <a:ext uri="{FF2B5EF4-FFF2-40B4-BE49-F238E27FC236}">
                <a16:creationId xmlns:a16="http://schemas.microsoft.com/office/drawing/2014/main" id="{351EBF0E-F728-46FA-BB6F-59551FFF286A}"/>
              </a:ext>
            </a:extLst>
          </p:cNvPr>
          <p:cNvSpPr txBox="1">
            <a:spLocks noChangeArrowheads="1"/>
          </p:cNvSpPr>
          <p:nvPr/>
        </p:nvSpPr>
        <p:spPr bwMode="auto">
          <a:xfrm>
            <a:off x="406400" y="5172075"/>
            <a:ext cx="1228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2HNO</a:t>
            </a:r>
            <a:r>
              <a:rPr lang="en-GB" altLang="en-US" b="1" baseline="-25000">
                <a:solidFill>
                  <a:schemeClr val="bg1"/>
                </a:solidFill>
              </a:rPr>
              <a:t>3</a:t>
            </a:r>
            <a:br>
              <a:rPr lang="en-GB" altLang="en-US">
                <a:solidFill>
                  <a:schemeClr val="bg1"/>
                </a:solidFill>
              </a:rPr>
            </a:br>
            <a:r>
              <a:rPr lang="en-GB" altLang="en-US">
                <a:solidFill>
                  <a:schemeClr val="bg1"/>
                </a:solidFill>
              </a:rPr>
              <a:t>(aq)</a:t>
            </a:r>
            <a:endParaRPr lang="en-GB" altLang="en-US">
              <a:solidFill>
                <a:schemeClr val="bg1"/>
              </a:solidFill>
              <a:sym typeface="Monotype Sorts"/>
            </a:endParaRPr>
          </a:p>
        </p:txBody>
      </p:sp>
      <p:sp>
        <p:nvSpPr>
          <p:cNvPr id="445456" name="Text Box 16">
            <a:extLst>
              <a:ext uri="{FF2B5EF4-FFF2-40B4-BE49-F238E27FC236}">
                <a16:creationId xmlns:a16="http://schemas.microsoft.com/office/drawing/2014/main" id="{3E2DE526-6A9B-46DB-B186-9F9F580F0C1F}"/>
              </a:ext>
            </a:extLst>
          </p:cNvPr>
          <p:cNvSpPr txBox="1">
            <a:spLocks noChangeArrowheads="1"/>
          </p:cNvSpPr>
          <p:nvPr/>
        </p:nvSpPr>
        <p:spPr bwMode="auto">
          <a:xfrm>
            <a:off x="4127500" y="5153025"/>
            <a:ext cx="1552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sym typeface="Monotype Sorts"/>
              </a:rPr>
              <a:t>Cu(NO</a:t>
            </a:r>
            <a:r>
              <a:rPr lang="en-GB" altLang="en-US" b="1" baseline="-25000">
                <a:solidFill>
                  <a:schemeClr val="bg1"/>
                </a:solidFill>
                <a:sym typeface="Monotype Sorts"/>
              </a:rPr>
              <a:t>3</a:t>
            </a:r>
            <a:r>
              <a:rPr lang="en-GB" altLang="en-US" b="1">
                <a:solidFill>
                  <a:schemeClr val="bg1"/>
                </a:solidFill>
                <a:sym typeface="Monotype Sorts"/>
              </a:rPr>
              <a:t>)</a:t>
            </a:r>
            <a:r>
              <a:rPr lang="en-GB" altLang="en-US" b="1" baseline="-25000">
                <a:solidFill>
                  <a:schemeClr val="bg1"/>
                </a:solidFill>
                <a:sym typeface="Monotype Sorts"/>
              </a:rPr>
              <a:t>2</a:t>
            </a:r>
            <a:br>
              <a:rPr lang="en-GB" altLang="en-US" b="1" baseline="-25000">
                <a:solidFill>
                  <a:schemeClr val="bg1"/>
                </a:solidFill>
                <a:sym typeface="Monotype Sorts"/>
              </a:rPr>
            </a:br>
            <a:r>
              <a:rPr lang="en-GB" altLang="en-US">
                <a:solidFill>
                  <a:schemeClr val="bg1"/>
                </a:solidFill>
                <a:sym typeface="Monotype Sorts"/>
              </a:rPr>
              <a:t>(aq)</a:t>
            </a:r>
          </a:p>
        </p:txBody>
      </p:sp>
      <p:sp>
        <p:nvSpPr>
          <p:cNvPr id="445457" name="Text Box 17">
            <a:extLst>
              <a:ext uri="{FF2B5EF4-FFF2-40B4-BE49-F238E27FC236}">
                <a16:creationId xmlns:a16="http://schemas.microsoft.com/office/drawing/2014/main" id="{3425BAD4-F1D1-4D4B-9ECF-823F7F501D89}"/>
              </a:ext>
            </a:extLst>
          </p:cNvPr>
          <p:cNvSpPr txBox="1">
            <a:spLocks noChangeArrowheads="1"/>
          </p:cNvSpPr>
          <p:nvPr/>
        </p:nvSpPr>
        <p:spPr bwMode="auto">
          <a:xfrm>
            <a:off x="5607050" y="5126038"/>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45458" name="Text Box 18">
            <a:extLst>
              <a:ext uri="{FF2B5EF4-FFF2-40B4-BE49-F238E27FC236}">
                <a16:creationId xmlns:a16="http://schemas.microsoft.com/office/drawing/2014/main" id="{34CFD579-CCAB-4820-A337-72636DC6B7DF}"/>
              </a:ext>
            </a:extLst>
          </p:cNvPr>
          <p:cNvSpPr txBox="1">
            <a:spLocks noChangeArrowheads="1"/>
          </p:cNvSpPr>
          <p:nvPr/>
        </p:nvSpPr>
        <p:spPr bwMode="auto">
          <a:xfrm>
            <a:off x="1616075" y="4451350"/>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45459" name="Text Box 19">
            <a:extLst>
              <a:ext uri="{FF2B5EF4-FFF2-40B4-BE49-F238E27FC236}">
                <a16:creationId xmlns:a16="http://schemas.microsoft.com/office/drawing/2014/main" id="{3C7F6D2A-2775-4D76-9EEA-139939FFDE99}"/>
              </a:ext>
            </a:extLst>
          </p:cNvPr>
          <p:cNvSpPr txBox="1">
            <a:spLocks noChangeArrowheads="1"/>
          </p:cNvSpPr>
          <p:nvPr/>
        </p:nvSpPr>
        <p:spPr bwMode="auto">
          <a:xfrm>
            <a:off x="1620838" y="5126038"/>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45461" name="Text Box 21">
            <a:extLst>
              <a:ext uri="{FF2B5EF4-FFF2-40B4-BE49-F238E27FC236}">
                <a16:creationId xmlns:a16="http://schemas.microsoft.com/office/drawing/2014/main" id="{FF32E530-EFB3-4197-B9FA-63E36360A619}"/>
              </a:ext>
            </a:extLst>
          </p:cNvPr>
          <p:cNvSpPr txBox="1">
            <a:spLocks noChangeArrowheads="1"/>
          </p:cNvSpPr>
          <p:nvPr/>
        </p:nvSpPr>
        <p:spPr bwMode="auto">
          <a:xfrm>
            <a:off x="6149975" y="5172075"/>
            <a:ext cx="793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sym typeface="Monotype Sorts"/>
              </a:rPr>
              <a:t>H</a:t>
            </a:r>
            <a:r>
              <a:rPr lang="en-GB" altLang="en-US" b="1" baseline="-25000">
                <a:solidFill>
                  <a:schemeClr val="bg1"/>
                </a:solidFill>
                <a:sym typeface="Monotype Sorts"/>
              </a:rPr>
              <a:t>2</a:t>
            </a:r>
            <a:r>
              <a:rPr lang="en-GB" altLang="en-US" b="1">
                <a:solidFill>
                  <a:schemeClr val="bg1"/>
                </a:solidFill>
                <a:sym typeface="Monotype Sorts"/>
              </a:rPr>
              <a:t>O</a:t>
            </a:r>
            <a:br>
              <a:rPr lang="en-GB" altLang="en-US">
                <a:solidFill>
                  <a:schemeClr val="bg1"/>
                </a:solidFill>
                <a:sym typeface="Monotype Sorts"/>
              </a:rPr>
            </a:br>
            <a:r>
              <a:rPr lang="en-GB" altLang="en-US">
                <a:solidFill>
                  <a:schemeClr val="bg1"/>
                </a:solidFill>
                <a:sym typeface="Monotype Sorts"/>
              </a:rPr>
              <a:t>(l)</a:t>
            </a:r>
          </a:p>
        </p:txBody>
      </p:sp>
      <p:sp>
        <p:nvSpPr>
          <p:cNvPr id="445462" name="Text Box 22">
            <a:extLst>
              <a:ext uri="{FF2B5EF4-FFF2-40B4-BE49-F238E27FC236}">
                <a16:creationId xmlns:a16="http://schemas.microsoft.com/office/drawing/2014/main" id="{6495C991-6309-43B8-A213-CD9B4E82CF0B}"/>
              </a:ext>
            </a:extLst>
          </p:cNvPr>
          <p:cNvSpPr txBox="1">
            <a:spLocks noChangeArrowheads="1"/>
          </p:cNvSpPr>
          <p:nvPr/>
        </p:nvSpPr>
        <p:spPr bwMode="auto">
          <a:xfrm>
            <a:off x="7075488" y="5126038"/>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45463" name="Text Box 23">
            <a:extLst>
              <a:ext uri="{FF2B5EF4-FFF2-40B4-BE49-F238E27FC236}">
                <a16:creationId xmlns:a16="http://schemas.microsoft.com/office/drawing/2014/main" id="{8AD77F02-D7D5-4072-98ED-5D52E919FE26}"/>
              </a:ext>
            </a:extLst>
          </p:cNvPr>
          <p:cNvSpPr txBox="1">
            <a:spLocks noChangeArrowheads="1"/>
          </p:cNvSpPr>
          <p:nvPr/>
        </p:nvSpPr>
        <p:spPr bwMode="auto">
          <a:xfrm>
            <a:off x="7751763" y="5172075"/>
            <a:ext cx="793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sym typeface="Monotype Sorts"/>
              </a:rPr>
              <a:t>CO</a:t>
            </a:r>
            <a:r>
              <a:rPr lang="en-GB" altLang="en-US" b="1" baseline="-25000">
                <a:solidFill>
                  <a:schemeClr val="bg1"/>
                </a:solidFill>
                <a:sym typeface="Monotype Sorts"/>
              </a:rPr>
              <a:t>2</a:t>
            </a:r>
            <a:br>
              <a:rPr lang="en-GB" altLang="en-US">
                <a:solidFill>
                  <a:schemeClr val="bg1"/>
                </a:solidFill>
                <a:sym typeface="Monotype Sorts"/>
              </a:rPr>
            </a:br>
            <a:r>
              <a:rPr lang="en-GB" altLang="en-US">
                <a:solidFill>
                  <a:schemeClr val="bg1"/>
                </a:solidFill>
                <a:sym typeface="Monotype Sorts"/>
              </a:rPr>
              <a:t>(g)</a:t>
            </a:r>
          </a:p>
        </p:txBody>
      </p:sp>
      <p:sp>
        <p:nvSpPr>
          <p:cNvPr id="445464" name="Text Box 24">
            <a:extLst>
              <a:ext uri="{FF2B5EF4-FFF2-40B4-BE49-F238E27FC236}">
                <a16:creationId xmlns:a16="http://schemas.microsoft.com/office/drawing/2014/main" id="{0997252E-974E-4718-9641-BCEE57E20DC1}"/>
              </a:ext>
            </a:extLst>
          </p:cNvPr>
          <p:cNvSpPr txBox="1">
            <a:spLocks noChangeArrowheads="1"/>
          </p:cNvSpPr>
          <p:nvPr/>
        </p:nvSpPr>
        <p:spPr bwMode="auto">
          <a:xfrm>
            <a:off x="333375" y="3663950"/>
            <a:ext cx="213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For example:</a:t>
            </a:r>
          </a:p>
        </p:txBody>
      </p:sp>
      <p:sp>
        <p:nvSpPr>
          <p:cNvPr id="445467" name="AutoShape 27">
            <a:extLst>
              <a:ext uri="{FF2B5EF4-FFF2-40B4-BE49-F238E27FC236}">
                <a16:creationId xmlns:a16="http://schemas.microsoft.com/office/drawing/2014/main" id="{5EEC9CF5-D9C1-4994-962B-A864A7369A06}"/>
              </a:ext>
            </a:extLst>
          </p:cNvPr>
          <p:cNvSpPr>
            <a:spLocks noChangeArrowheads="1"/>
          </p:cNvSpPr>
          <p:nvPr/>
        </p:nvSpPr>
        <p:spPr bwMode="auto">
          <a:xfrm>
            <a:off x="592138" y="1701800"/>
            <a:ext cx="7959725" cy="949325"/>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45468" name="Text Box 28">
            <a:extLst>
              <a:ext uri="{FF2B5EF4-FFF2-40B4-BE49-F238E27FC236}">
                <a16:creationId xmlns:a16="http://schemas.microsoft.com/office/drawing/2014/main" id="{69BD4A5E-45F4-4BB9-B6F3-C26BFA3ADF60}"/>
              </a:ext>
            </a:extLst>
          </p:cNvPr>
          <p:cNvSpPr txBox="1">
            <a:spLocks noChangeArrowheads="1"/>
          </p:cNvSpPr>
          <p:nvPr/>
        </p:nvSpPr>
        <p:spPr bwMode="auto">
          <a:xfrm>
            <a:off x="815975" y="1947863"/>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acid</a:t>
            </a:r>
          </a:p>
        </p:txBody>
      </p:sp>
      <p:sp>
        <p:nvSpPr>
          <p:cNvPr id="445469" name="Text Box 29">
            <a:extLst>
              <a:ext uri="{FF2B5EF4-FFF2-40B4-BE49-F238E27FC236}">
                <a16:creationId xmlns:a16="http://schemas.microsoft.com/office/drawing/2014/main" id="{A054FFCE-77CB-45BE-B39A-0764AA3AA452}"/>
              </a:ext>
            </a:extLst>
          </p:cNvPr>
          <p:cNvSpPr txBox="1">
            <a:spLocks noChangeArrowheads="1"/>
          </p:cNvSpPr>
          <p:nvPr/>
        </p:nvSpPr>
        <p:spPr bwMode="auto">
          <a:xfrm>
            <a:off x="2108200" y="1947863"/>
            <a:ext cx="164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carbonate</a:t>
            </a:r>
          </a:p>
        </p:txBody>
      </p:sp>
      <p:sp>
        <p:nvSpPr>
          <p:cNvPr id="445470" name="Text Box 30">
            <a:extLst>
              <a:ext uri="{FF2B5EF4-FFF2-40B4-BE49-F238E27FC236}">
                <a16:creationId xmlns:a16="http://schemas.microsoft.com/office/drawing/2014/main" id="{11639061-16A4-4F18-8BCE-E18A2CAA7E3E}"/>
              </a:ext>
            </a:extLst>
          </p:cNvPr>
          <p:cNvSpPr txBox="1">
            <a:spLocks noChangeArrowheads="1"/>
          </p:cNvSpPr>
          <p:nvPr/>
        </p:nvSpPr>
        <p:spPr bwMode="auto">
          <a:xfrm>
            <a:off x="4392613" y="1947863"/>
            <a:ext cx="709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salt</a:t>
            </a:r>
          </a:p>
        </p:txBody>
      </p:sp>
      <p:sp>
        <p:nvSpPr>
          <p:cNvPr id="445471" name="Text Box 31">
            <a:extLst>
              <a:ext uri="{FF2B5EF4-FFF2-40B4-BE49-F238E27FC236}">
                <a16:creationId xmlns:a16="http://schemas.microsoft.com/office/drawing/2014/main" id="{35632DAF-2150-4B0C-9C54-E675CDB52D03}"/>
              </a:ext>
            </a:extLst>
          </p:cNvPr>
          <p:cNvSpPr txBox="1">
            <a:spLocks noChangeArrowheads="1"/>
          </p:cNvSpPr>
          <p:nvPr/>
        </p:nvSpPr>
        <p:spPr bwMode="auto">
          <a:xfrm>
            <a:off x="5600700" y="1947863"/>
            <a:ext cx="98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water</a:t>
            </a:r>
          </a:p>
        </p:txBody>
      </p:sp>
      <p:sp>
        <p:nvSpPr>
          <p:cNvPr id="445472" name="Text Box 32">
            <a:extLst>
              <a:ext uri="{FF2B5EF4-FFF2-40B4-BE49-F238E27FC236}">
                <a16:creationId xmlns:a16="http://schemas.microsoft.com/office/drawing/2014/main" id="{47426DCA-9734-45D7-84B7-AF8B831A9850}"/>
              </a:ext>
            </a:extLst>
          </p:cNvPr>
          <p:cNvSpPr txBox="1">
            <a:spLocks noChangeArrowheads="1"/>
          </p:cNvSpPr>
          <p:nvPr/>
        </p:nvSpPr>
        <p:spPr bwMode="auto">
          <a:xfrm>
            <a:off x="1647825" y="1901825"/>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45474" name="Text Box 34">
            <a:extLst>
              <a:ext uri="{FF2B5EF4-FFF2-40B4-BE49-F238E27FC236}">
                <a16:creationId xmlns:a16="http://schemas.microsoft.com/office/drawing/2014/main" id="{1F4C4EF9-BF23-44EF-8E5E-E058D202E65D}"/>
              </a:ext>
            </a:extLst>
          </p:cNvPr>
          <p:cNvSpPr txBox="1">
            <a:spLocks noChangeArrowheads="1"/>
          </p:cNvSpPr>
          <p:nvPr/>
        </p:nvSpPr>
        <p:spPr bwMode="auto">
          <a:xfrm>
            <a:off x="5140325" y="1901825"/>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45475" name="Text Box 35">
            <a:extLst>
              <a:ext uri="{FF2B5EF4-FFF2-40B4-BE49-F238E27FC236}">
                <a16:creationId xmlns:a16="http://schemas.microsoft.com/office/drawing/2014/main" id="{0BA28105-AEA6-4346-9EC9-6C590AD88E0E}"/>
              </a:ext>
            </a:extLst>
          </p:cNvPr>
          <p:cNvSpPr txBox="1">
            <a:spLocks noChangeArrowheads="1"/>
          </p:cNvSpPr>
          <p:nvPr/>
        </p:nvSpPr>
        <p:spPr bwMode="auto">
          <a:xfrm>
            <a:off x="7080250" y="1765300"/>
            <a:ext cx="1260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carbon</a:t>
            </a:r>
          </a:p>
          <a:p>
            <a:r>
              <a:rPr lang="en-GB" altLang="en-US" b="1">
                <a:solidFill>
                  <a:schemeClr val="bg1"/>
                </a:solidFill>
              </a:rPr>
              <a:t>dioxide</a:t>
            </a:r>
          </a:p>
        </p:txBody>
      </p:sp>
      <p:sp>
        <p:nvSpPr>
          <p:cNvPr id="445476" name="Text Box 36">
            <a:extLst>
              <a:ext uri="{FF2B5EF4-FFF2-40B4-BE49-F238E27FC236}">
                <a16:creationId xmlns:a16="http://schemas.microsoft.com/office/drawing/2014/main" id="{22993D42-1A93-46BA-9F48-9E5F56367031}"/>
              </a:ext>
            </a:extLst>
          </p:cNvPr>
          <p:cNvSpPr txBox="1">
            <a:spLocks noChangeArrowheads="1"/>
          </p:cNvSpPr>
          <p:nvPr/>
        </p:nvSpPr>
        <p:spPr bwMode="auto">
          <a:xfrm>
            <a:off x="6619875" y="1901825"/>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45477" name="Text Box 37">
            <a:extLst>
              <a:ext uri="{FF2B5EF4-FFF2-40B4-BE49-F238E27FC236}">
                <a16:creationId xmlns:a16="http://schemas.microsoft.com/office/drawing/2014/main" id="{66A65093-C94D-49A3-8A8A-8EB747BAE055}"/>
              </a:ext>
            </a:extLst>
          </p:cNvPr>
          <p:cNvSpPr txBox="1">
            <a:spLocks noChangeArrowheads="1"/>
          </p:cNvSpPr>
          <p:nvPr/>
        </p:nvSpPr>
        <p:spPr bwMode="auto">
          <a:xfrm>
            <a:off x="328613" y="2746375"/>
            <a:ext cx="7927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Water and carbon dioxide are formed because the carbonate ions (</a:t>
            </a:r>
            <a:r>
              <a:rPr lang="en-GB" altLang="en-US" b="1" dirty="0">
                <a:solidFill>
                  <a:srgbClr val="FF6600"/>
                </a:solidFill>
              </a:rPr>
              <a:t>CO</a:t>
            </a:r>
            <a:r>
              <a:rPr lang="en-GB" altLang="en-US" b="1" baseline="-25000" dirty="0">
                <a:solidFill>
                  <a:srgbClr val="FF6600"/>
                </a:solidFill>
              </a:rPr>
              <a:t>3</a:t>
            </a:r>
            <a:r>
              <a:rPr lang="en-GB" altLang="en-US" b="1" baseline="30000" dirty="0">
                <a:solidFill>
                  <a:srgbClr val="FF6600"/>
                </a:solidFill>
              </a:rPr>
              <a:t>2–</a:t>
            </a:r>
            <a:r>
              <a:rPr lang="en-GB" altLang="en-US" dirty="0"/>
              <a:t> react with </a:t>
            </a:r>
            <a:r>
              <a:rPr lang="en-GB" altLang="en-US" b="1" dirty="0">
                <a:solidFill>
                  <a:srgbClr val="FF6600"/>
                </a:solidFill>
              </a:rPr>
              <a:t>H</a:t>
            </a:r>
            <a:r>
              <a:rPr lang="en-GB" altLang="en-US" b="1" baseline="30000" dirty="0">
                <a:solidFill>
                  <a:srgbClr val="FF6600"/>
                </a:solidFill>
              </a:rPr>
              <a:t>+</a:t>
            </a:r>
            <a:r>
              <a:rPr lang="en-GB" altLang="en-US" dirty="0"/>
              <a:t> ions from the acid.</a:t>
            </a:r>
          </a:p>
        </p:txBody>
      </p:sp>
      <p:pic>
        <p:nvPicPr>
          <p:cNvPr id="445479" name="Picture 39" descr="MakingSalts_pt2_slide5_arrow">
            <a:extLst>
              <a:ext uri="{FF2B5EF4-FFF2-40B4-BE49-F238E27FC236}">
                <a16:creationId xmlns:a16="http://schemas.microsoft.com/office/drawing/2014/main" id="{71C19FA3-4FE5-4141-A142-87FA2E01FD88}"/>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787775" y="1985963"/>
            <a:ext cx="566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480" name="Picture 40" descr="MakingSalts_pt2_slide5_arrow">
            <a:extLst>
              <a:ext uri="{FF2B5EF4-FFF2-40B4-BE49-F238E27FC236}">
                <a16:creationId xmlns:a16="http://schemas.microsoft.com/office/drawing/2014/main" id="{1CEC388D-8F6D-419B-9021-139F8369D572}"/>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586163" y="4514850"/>
            <a:ext cx="566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481" name="Picture 41" descr="MakingSalts_pt2_slide5_arrow">
            <a:extLst>
              <a:ext uri="{FF2B5EF4-FFF2-40B4-BE49-F238E27FC236}">
                <a16:creationId xmlns:a16="http://schemas.microsoft.com/office/drawing/2014/main" id="{8EAFE75F-5AB2-4C3E-8A04-8FBA34D8E00A}"/>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587750" y="5154613"/>
            <a:ext cx="566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8">
            <a:hlinkClick r:id="" action="ppaction://hlinkshowjump?jump=nextslide"/>
            <a:extLst>
              <a:ext uri="{FF2B5EF4-FFF2-40B4-BE49-F238E27FC236}">
                <a16:creationId xmlns:a16="http://schemas.microsoft.com/office/drawing/2014/main" id="{FF371774-BC04-4984-A086-87A6E3FDD14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546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4546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4547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4546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4547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4547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4547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4547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4547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45475"/>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5477"/>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45464"/>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445445"/>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44545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4545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4545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4545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4545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45453"/>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4548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4548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4544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4545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4544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4545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45449"/>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44546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45450"/>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4546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4545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445463"/>
                                        </p:tgtEl>
                                        <p:attrNameLst>
                                          <p:attrName>style.visibility</p:attrName>
                                        </p:attrNameLst>
                                      </p:cBhvr>
                                      <p:to>
                                        <p:strVal val="visible"/>
                                      </p:to>
                                    </p:set>
                                  </p:childTnLst>
                                </p:cTn>
                              </p:par>
                            </p:childTnLst>
                          </p:cTn>
                        </p:par>
                        <p:par>
                          <p:cTn id="74" fill="hold">
                            <p:stCondLst>
                              <p:cond delay="0"/>
                            </p:stCondLst>
                            <p:childTnLst>
                              <p:par>
                                <p:cTn id="75" presetID="1" presetClass="entr" presetSubtype="0" fill="hold" nodeType="after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5" grpId="0" animBg="1"/>
      <p:bldP spid="445446" grpId="0"/>
      <p:bldP spid="445447" grpId="0"/>
      <p:bldP spid="445449" grpId="0"/>
      <p:bldP spid="445450" grpId="0"/>
      <p:bldP spid="445451" grpId="0"/>
      <p:bldP spid="445452" grpId="0"/>
      <p:bldP spid="445453" grpId="0"/>
      <p:bldP spid="445454" grpId="0"/>
      <p:bldP spid="445455" grpId="0"/>
      <p:bldP spid="445456" grpId="0"/>
      <p:bldP spid="445457" grpId="0"/>
      <p:bldP spid="445458" grpId="0"/>
      <p:bldP spid="445459" grpId="0"/>
      <p:bldP spid="445461" grpId="0"/>
      <p:bldP spid="445462" grpId="0"/>
      <p:bldP spid="445463" grpId="0"/>
      <p:bldP spid="445464" grpId="0"/>
      <p:bldP spid="445467" grpId="0" animBg="1"/>
      <p:bldP spid="445468" grpId="0"/>
      <p:bldP spid="445469" grpId="0"/>
      <p:bldP spid="445470" grpId="0"/>
      <p:bldP spid="445471" grpId="0"/>
      <p:bldP spid="445472" grpId="0"/>
      <p:bldP spid="445474" grpId="0"/>
      <p:bldP spid="445475" grpId="0"/>
      <p:bldP spid="445476" grpId="0"/>
      <p:bldP spid="4454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FB9CB12-4621-4D50-8A2D-EABCA553F043}"/>
              </a:ext>
            </a:extLst>
          </p:cNvPr>
          <p:cNvSpPr>
            <a:spLocks noGrp="1" noChangeArrowheads="1"/>
          </p:cNvSpPr>
          <p:nvPr>
            <p:ph type="title"/>
          </p:nvPr>
        </p:nvSpPr>
        <p:spPr/>
        <p:txBody>
          <a:bodyPr/>
          <a:lstStyle/>
          <a:p>
            <a:r>
              <a:rPr lang="en-GB" altLang="en-US"/>
              <a:t>Making salts: acid + metal</a:t>
            </a:r>
          </a:p>
        </p:txBody>
      </p:sp>
      <p:sp>
        <p:nvSpPr>
          <p:cNvPr id="39939" name="Text Box 3">
            <a:extLst>
              <a:ext uri="{FF2B5EF4-FFF2-40B4-BE49-F238E27FC236}">
                <a16:creationId xmlns:a16="http://schemas.microsoft.com/office/drawing/2014/main" id="{798C86CF-9903-4067-AAA7-C0D16281F54E}"/>
              </a:ext>
            </a:extLst>
          </p:cNvPr>
          <p:cNvSpPr txBox="1">
            <a:spLocks noChangeArrowheads="1"/>
          </p:cNvSpPr>
          <p:nvPr/>
        </p:nvSpPr>
        <p:spPr bwMode="auto">
          <a:xfrm>
            <a:off x="342900" y="784225"/>
            <a:ext cx="8315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a metal is added to an acid, the products are a salt and hydrogen gas.</a:t>
            </a:r>
          </a:p>
        </p:txBody>
      </p:sp>
      <p:sp>
        <p:nvSpPr>
          <p:cNvPr id="435204" name="Text Box 4">
            <a:extLst>
              <a:ext uri="{FF2B5EF4-FFF2-40B4-BE49-F238E27FC236}">
                <a16:creationId xmlns:a16="http://schemas.microsoft.com/office/drawing/2014/main" id="{71C3B228-1C80-4B6F-B6CC-BF22F5D1D29A}"/>
              </a:ext>
            </a:extLst>
          </p:cNvPr>
          <p:cNvSpPr txBox="1">
            <a:spLocks noChangeArrowheads="1"/>
          </p:cNvSpPr>
          <p:nvPr/>
        </p:nvSpPr>
        <p:spPr bwMode="auto">
          <a:xfrm>
            <a:off x="342900" y="2659063"/>
            <a:ext cx="213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For example:</a:t>
            </a:r>
          </a:p>
        </p:txBody>
      </p:sp>
      <p:sp>
        <p:nvSpPr>
          <p:cNvPr id="435205" name="Text Box 5">
            <a:extLst>
              <a:ext uri="{FF2B5EF4-FFF2-40B4-BE49-F238E27FC236}">
                <a16:creationId xmlns:a16="http://schemas.microsoft.com/office/drawing/2014/main" id="{6AE4ACE7-4A4D-426B-AE3C-6A518A8C45B2}"/>
              </a:ext>
            </a:extLst>
          </p:cNvPr>
          <p:cNvSpPr txBox="1">
            <a:spLocks noChangeArrowheads="1"/>
          </p:cNvSpPr>
          <p:nvPr/>
        </p:nvSpPr>
        <p:spPr bwMode="auto">
          <a:xfrm>
            <a:off x="342900" y="5059363"/>
            <a:ext cx="809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This method of making salts only works with some metals. </a:t>
            </a:r>
          </a:p>
        </p:txBody>
      </p:sp>
      <p:sp>
        <p:nvSpPr>
          <p:cNvPr id="435207" name="AutoShape 7">
            <a:extLst>
              <a:ext uri="{FF2B5EF4-FFF2-40B4-BE49-F238E27FC236}">
                <a16:creationId xmlns:a16="http://schemas.microsoft.com/office/drawing/2014/main" id="{9D66110D-A519-47A2-8E30-E38AC8FDFDC5}"/>
              </a:ext>
            </a:extLst>
          </p:cNvPr>
          <p:cNvSpPr>
            <a:spLocks noChangeArrowheads="1"/>
          </p:cNvSpPr>
          <p:nvPr/>
        </p:nvSpPr>
        <p:spPr bwMode="auto">
          <a:xfrm>
            <a:off x="304800" y="3271838"/>
            <a:ext cx="8534400" cy="1633537"/>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35208" name="Text Box 8">
            <a:extLst>
              <a:ext uri="{FF2B5EF4-FFF2-40B4-BE49-F238E27FC236}">
                <a16:creationId xmlns:a16="http://schemas.microsoft.com/office/drawing/2014/main" id="{4D17A25E-6CDE-43DD-AA98-1B7896831F4B}"/>
              </a:ext>
            </a:extLst>
          </p:cNvPr>
          <p:cNvSpPr txBox="1">
            <a:spLocks noChangeArrowheads="1"/>
          </p:cNvSpPr>
          <p:nvPr/>
        </p:nvSpPr>
        <p:spPr bwMode="auto">
          <a:xfrm>
            <a:off x="439738" y="3327400"/>
            <a:ext cx="2047875" cy="830263"/>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hydrochloric</a:t>
            </a:r>
            <a:br>
              <a:rPr lang="en-GB" altLang="en-US" b="1">
                <a:solidFill>
                  <a:schemeClr val="bg1"/>
                </a:solidFill>
              </a:rPr>
            </a:br>
            <a:r>
              <a:rPr lang="en-GB" altLang="en-US" b="1">
                <a:solidFill>
                  <a:schemeClr val="bg1"/>
                </a:solidFill>
              </a:rPr>
              <a:t>acid</a:t>
            </a:r>
            <a:endParaRPr lang="en-GB" altLang="en-US">
              <a:solidFill>
                <a:schemeClr val="bg1"/>
              </a:solidFill>
            </a:endParaRPr>
          </a:p>
        </p:txBody>
      </p:sp>
      <p:sp>
        <p:nvSpPr>
          <p:cNvPr id="435209" name="Text Box 9">
            <a:extLst>
              <a:ext uri="{FF2B5EF4-FFF2-40B4-BE49-F238E27FC236}">
                <a16:creationId xmlns:a16="http://schemas.microsoft.com/office/drawing/2014/main" id="{C362F17C-9F84-4122-88DA-FA7F18470F9F}"/>
              </a:ext>
            </a:extLst>
          </p:cNvPr>
          <p:cNvSpPr txBox="1">
            <a:spLocks noChangeArrowheads="1"/>
          </p:cNvSpPr>
          <p:nvPr/>
        </p:nvSpPr>
        <p:spPr bwMode="auto">
          <a:xfrm>
            <a:off x="711200" y="4322763"/>
            <a:ext cx="1506538" cy="457200"/>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2HCl</a:t>
            </a:r>
            <a:r>
              <a:rPr lang="en-GB" altLang="en-US">
                <a:solidFill>
                  <a:schemeClr val="bg1"/>
                </a:solidFill>
              </a:rPr>
              <a:t> (aq)</a:t>
            </a:r>
          </a:p>
        </p:txBody>
      </p:sp>
      <p:sp>
        <p:nvSpPr>
          <p:cNvPr id="435210" name="Text Box 10">
            <a:extLst>
              <a:ext uri="{FF2B5EF4-FFF2-40B4-BE49-F238E27FC236}">
                <a16:creationId xmlns:a16="http://schemas.microsoft.com/office/drawing/2014/main" id="{21AABB11-B244-4763-978D-11FF92BA8BA4}"/>
              </a:ext>
            </a:extLst>
          </p:cNvPr>
          <p:cNvSpPr txBox="1">
            <a:spLocks noChangeArrowheads="1"/>
          </p:cNvSpPr>
          <p:nvPr/>
        </p:nvSpPr>
        <p:spPr bwMode="auto">
          <a:xfrm>
            <a:off x="6497638" y="3463925"/>
            <a:ext cx="449262" cy="5492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35212" name="Text Box 12">
            <a:extLst>
              <a:ext uri="{FF2B5EF4-FFF2-40B4-BE49-F238E27FC236}">
                <a16:creationId xmlns:a16="http://schemas.microsoft.com/office/drawing/2014/main" id="{23020441-E859-4B30-9954-5D98BCB36B87}"/>
              </a:ext>
            </a:extLst>
          </p:cNvPr>
          <p:cNvSpPr txBox="1">
            <a:spLocks noChangeArrowheads="1"/>
          </p:cNvSpPr>
          <p:nvPr/>
        </p:nvSpPr>
        <p:spPr bwMode="auto">
          <a:xfrm>
            <a:off x="6526213" y="4302125"/>
            <a:ext cx="422275" cy="5492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35213" name="Text Box 13">
            <a:extLst>
              <a:ext uri="{FF2B5EF4-FFF2-40B4-BE49-F238E27FC236}">
                <a16:creationId xmlns:a16="http://schemas.microsoft.com/office/drawing/2014/main" id="{95182808-0623-4672-BD29-D65304BD8F01}"/>
              </a:ext>
            </a:extLst>
          </p:cNvPr>
          <p:cNvSpPr txBox="1">
            <a:spLocks noChangeArrowheads="1"/>
          </p:cNvSpPr>
          <p:nvPr/>
        </p:nvSpPr>
        <p:spPr bwMode="auto">
          <a:xfrm>
            <a:off x="2598738" y="3463925"/>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35214" name="Text Box 14">
            <a:extLst>
              <a:ext uri="{FF2B5EF4-FFF2-40B4-BE49-F238E27FC236}">
                <a16:creationId xmlns:a16="http://schemas.microsoft.com/office/drawing/2014/main" id="{AF8EC43B-5611-42B4-848D-BA29A09B54CE}"/>
              </a:ext>
            </a:extLst>
          </p:cNvPr>
          <p:cNvSpPr txBox="1">
            <a:spLocks noChangeArrowheads="1"/>
          </p:cNvSpPr>
          <p:nvPr/>
        </p:nvSpPr>
        <p:spPr bwMode="auto">
          <a:xfrm>
            <a:off x="2584450" y="4302125"/>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35216" name="Text Box 16">
            <a:extLst>
              <a:ext uri="{FF2B5EF4-FFF2-40B4-BE49-F238E27FC236}">
                <a16:creationId xmlns:a16="http://schemas.microsoft.com/office/drawing/2014/main" id="{BB05C2EB-A0E1-4E67-AC9A-34DA30E50829}"/>
              </a:ext>
            </a:extLst>
          </p:cNvPr>
          <p:cNvSpPr txBox="1">
            <a:spLocks noChangeArrowheads="1"/>
          </p:cNvSpPr>
          <p:nvPr/>
        </p:nvSpPr>
        <p:spPr bwMode="auto">
          <a:xfrm>
            <a:off x="3232150" y="3509963"/>
            <a:ext cx="776288" cy="457200"/>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zinc</a:t>
            </a:r>
          </a:p>
        </p:txBody>
      </p:sp>
      <p:sp>
        <p:nvSpPr>
          <p:cNvPr id="435217" name="Text Box 17">
            <a:extLst>
              <a:ext uri="{FF2B5EF4-FFF2-40B4-BE49-F238E27FC236}">
                <a16:creationId xmlns:a16="http://schemas.microsoft.com/office/drawing/2014/main" id="{582C45E9-5E0D-4E27-8826-BC8AD92398BD}"/>
              </a:ext>
            </a:extLst>
          </p:cNvPr>
          <p:cNvSpPr txBox="1">
            <a:spLocks noChangeArrowheads="1"/>
          </p:cNvSpPr>
          <p:nvPr/>
        </p:nvSpPr>
        <p:spPr bwMode="auto">
          <a:xfrm>
            <a:off x="3124200" y="4321175"/>
            <a:ext cx="995363" cy="457200"/>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Zn </a:t>
            </a:r>
            <a:r>
              <a:rPr lang="en-GB" altLang="en-US">
                <a:solidFill>
                  <a:schemeClr val="bg1"/>
                </a:solidFill>
              </a:rPr>
              <a:t>(s)</a:t>
            </a:r>
          </a:p>
        </p:txBody>
      </p:sp>
      <p:sp>
        <p:nvSpPr>
          <p:cNvPr id="435218" name="Text Box 18">
            <a:extLst>
              <a:ext uri="{FF2B5EF4-FFF2-40B4-BE49-F238E27FC236}">
                <a16:creationId xmlns:a16="http://schemas.microsoft.com/office/drawing/2014/main" id="{AA737389-B024-4DD9-BFCF-87AFBA6A92A6}"/>
              </a:ext>
            </a:extLst>
          </p:cNvPr>
          <p:cNvSpPr txBox="1">
            <a:spLocks noChangeArrowheads="1"/>
          </p:cNvSpPr>
          <p:nvPr/>
        </p:nvSpPr>
        <p:spPr bwMode="auto">
          <a:xfrm>
            <a:off x="4946650" y="3327400"/>
            <a:ext cx="1379538" cy="830263"/>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zinc</a:t>
            </a:r>
            <a:br>
              <a:rPr lang="en-GB" altLang="en-US" b="1">
                <a:solidFill>
                  <a:schemeClr val="bg1"/>
                </a:solidFill>
              </a:rPr>
            </a:br>
            <a:r>
              <a:rPr lang="en-GB" altLang="en-US" b="1">
                <a:solidFill>
                  <a:schemeClr val="bg1"/>
                </a:solidFill>
              </a:rPr>
              <a:t>chloride</a:t>
            </a:r>
          </a:p>
        </p:txBody>
      </p:sp>
      <p:sp>
        <p:nvSpPr>
          <p:cNvPr id="435219" name="Text Box 19">
            <a:extLst>
              <a:ext uri="{FF2B5EF4-FFF2-40B4-BE49-F238E27FC236}">
                <a16:creationId xmlns:a16="http://schemas.microsoft.com/office/drawing/2014/main" id="{0F2758FA-1AEB-46C3-B8B7-564EEC1A4DCE}"/>
              </a:ext>
            </a:extLst>
          </p:cNvPr>
          <p:cNvSpPr txBox="1">
            <a:spLocks noChangeArrowheads="1"/>
          </p:cNvSpPr>
          <p:nvPr/>
        </p:nvSpPr>
        <p:spPr bwMode="auto">
          <a:xfrm>
            <a:off x="4830763" y="4321175"/>
            <a:ext cx="1600200" cy="457200"/>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sym typeface="Monotype Sorts"/>
              </a:rPr>
              <a:t>ZnCl</a:t>
            </a:r>
            <a:r>
              <a:rPr lang="en-GB" altLang="en-US" b="1" baseline="-25000">
                <a:solidFill>
                  <a:schemeClr val="bg1"/>
                </a:solidFill>
                <a:sym typeface="Monotype Sorts"/>
              </a:rPr>
              <a:t>2</a:t>
            </a:r>
            <a:r>
              <a:rPr lang="en-GB" altLang="en-US" b="1">
                <a:solidFill>
                  <a:schemeClr val="bg1"/>
                </a:solidFill>
                <a:sym typeface="Monotype Sorts"/>
              </a:rPr>
              <a:t> </a:t>
            </a:r>
            <a:r>
              <a:rPr lang="en-GB" altLang="en-US">
                <a:solidFill>
                  <a:schemeClr val="bg1"/>
                </a:solidFill>
                <a:sym typeface="Monotype Sorts"/>
              </a:rPr>
              <a:t>(aq)</a:t>
            </a:r>
            <a:endParaRPr lang="en-GB" altLang="en-US">
              <a:solidFill>
                <a:schemeClr val="bg1"/>
              </a:solidFill>
            </a:endParaRPr>
          </a:p>
        </p:txBody>
      </p:sp>
      <p:sp>
        <p:nvSpPr>
          <p:cNvPr id="435220" name="Text Box 20">
            <a:extLst>
              <a:ext uri="{FF2B5EF4-FFF2-40B4-BE49-F238E27FC236}">
                <a16:creationId xmlns:a16="http://schemas.microsoft.com/office/drawing/2014/main" id="{08E6FED9-757F-4AD9-A2B5-C54FECBF9220}"/>
              </a:ext>
            </a:extLst>
          </p:cNvPr>
          <p:cNvSpPr txBox="1">
            <a:spLocks noChangeArrowheads="1"/>
          </p:cNvSpPr>
          <p:nvPr/>
        </p:nvSpPr>
        <p:spPr bwMode="auto">
          <a:xfrm>
            <a:off x="7124700" y="3509963"/>
            <a:ext cx="1571625" cy="457200"/>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hydrogen</a:t>
            </a:r>
          </a:p>
        </p:txBody>
      </p:sp>
      <p:sp>
        <p:nvSpPr>
          <p:cNvPr id="435221" name="Text Box 21">
            <a:extLst>
              <a:ext uri="{FF2B5EF4-FFF2-40B4-BE49-F238E27FC236}">
                <a16:creationId xmlns:a16="http://schemas.microsoft.com/office/drawing/2014/main" id="{2E014523-7C1D-4822-9FC3-3A2AB34DA542}"/>
              </a:ext>
            </a:extLst>
          </p:cNvPr>
          <p:cNvSpPr txBox="1">
            <a:spLocks noChangeArrowheads="1"/>
          </p:cNvSpPr>
          <p:nvPr/>
        </p:nvSpPr>
        <p:spPr bwMode="auto">
          <a:xfrm>
            <a:off x="7427913" y="4321175"/>
            <a:ext cx="974725" cy="457200"/>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sym typeface="Monotype Sorts"/>
              </a:rPr>
              <a:t>H</a:t>
            </a:r>
            <a:r>
              <a:rPr lang="en-GB" altLang="en-US" b="1" baseline="-25000">
                <a:solidFill>
                  <a:schemeClr val="bg1"/>
                </a:solidFill>
                <a:sym typeface="Monotype Sorts"/>
              </a:rPr>
              <a:t>2</a:t>
            </a:r>
            <a:r>
              <a:rPr lang="en-GB" altLang="en-US">
                <a:solidFill>
                  <a:schemeClr val="bg1"/>
                </a:solidFill>
                <a:sym typeface="Monotype Sorts"/>
              </a:rPr>
              <a:t> (g)</a:t>
            </a:r>
            <a:endParaRPr lang="en-GB" altLang="en-US">
              <a:solidFill>
                <a:schemeClr val="bg1"/>
              </a:solidFill>
            </a:endParaRPr>
          </a:p>
        </p:txBody>
      </p:sp>
      <p:sp>
        <p:nvSpPr>
          <p:cNvPr id="435223" name="AutoShape 23">
            <a:extLst>
              <a:ext uri="{FF2B5EF4-FFF2-40B4-BE49-F238E27FC236}">
                <a16:creationId xmlns:a16="http://schemas.microsoft.com/office/drawing/2014/main" id="{0298712A-8C8B-49CB-AC0E-83A871231275}"/>
              </a:ext>
            </a:extLst>
          </p:cNvPr>
          <p:cNvSpPr>
            <a:spLocks noChangeArrowheads="1"/>
          </p:cNvSpPr>
          <p:nvPr/>
        </p:nvSpPr>
        <p:spPr bwMode="auto">
          <a:xfrm>
            <a:off x="1327150" y="1760538"/>
            <a:ext cx="6491288" cy="744537"/>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35224" name="Text Box 24">
            <a:extLst>
              <a:ext uri="{FF2B5EF4-FFF2-40B4-BE49-F238E27FC236}">
                <a16:creationId xmlns:a16="http://schemas.microsoft.com/office/drawing/2014/main" id="{CD6BEF35-9DC3-498B-B90A-27154DF20EBA}"/>
              </a:ext>
            </a:extLst>
          </p:cNvPr>
          <p:cNvSpPr txBox="1">
            <a:spLocks noChangeArrowheads="1"/>
          </p:cNvSpPr>
          <p:nvPr/>
        </p:nvSpPr>
        <p:spPr bwMode="auto">
          <a:xfrm>
            <a:off x="1503363" y="1903413"/>
            <a:ext cx="793750" cy="457200"/>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acid</a:t>
            </a:r>
          </a:p>
        </p:txBody>
      </p:sp>
      <p:sp>
        <p:nvSpPr>
          <p:cNvPr id="435225" name="Text Box 25">
            <a:extLst>
              <a:ext uri="{FF2B5EF4-FFF2-40B4-BE49-F238E27FC236}">
                <a16:creationId xmlns:a16="http://schemas.microsoft.com/office/drawing/2014/main" id="{A988FD6C-CF4F-4EB2-99BE-C6B53E2AC025}"/>
              </a:ext>
            </a:extLst>
          </p:cNvPr>
          <p:cNvSpPr txBox="1">
            <a:spLocks noChangeArrowheads="1"/>
          </p:cNvSpPr>
          <p:nvPr/>
        </p:nvSpPr>
        <p:spPr bwMode="auto">
          <a:xfrm>
            <a:off x="2859088" y="1903413"/>
            <a:ext cx="981075" cy="457200"/>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metal</a:t>
            </a:r>
          </a:p>
        </p:txBody>
      </p:sp>
      <p:sp>
        <p:nvSpPr>
          <p:cNvPr id="435226" name="Text Box 26">
            <a:extLst>
              <a:ext uri="{FF2B5EF4-FFF2-40B4-BE49-F238E27FC236}">
                <a16:creationId xmlns:a16="http://schemas.microsoft.com/office/drawing/2014/main" id="{B902A0E6-3AB7-47CD-848E-35E8F0D3849B}"/>
              </a:ext>
            </a:extLst>
          </p:cNvPr>
          <p:cNvSpPr txBox="1">
            <a:spLocks noChangeArrowheads="1"/>
          </p:cNvSpPr>
          <p:nvPr/>
        </p:nvSpPr>
        <p:spPr bwMode="auto">
          <a:xfrm>
            <a:off x="4543425" y="1903413"/>
            <a:ext cx="709613" cy="457200"/>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bg1"/>
                </a:solidFill>
              </a:rPr>
              <a:t>salt</a:t>
            </a:r>
          </a:p>
        </p:txBody>
      </p:sp>
      <p:sp>
        <p:nvSpPr>
          <p:cNvPr id="435227" name="Text Box 27">
            <a:extLst>
              <a:ext uri="{FF2B5EF4-FFF2-40B4-BE49-F238E27FC236}">
                <a16:creationId xmlns:a16="http://schemas.microsoft.com/office/drawing/2014/main" id="{4A050545-0F49-489F-B746-8F8335119B4E}"/>
              </a:ext>
            </a:extLst>
          </p:cNvPr>
          <p:cNvSpPr txBox="1">
            <a:spLocks noChangeArrowheads="1"/>
          </p:cNvSpPr>
          <p:nvPr/>
        </p:nvSpPr>
        <p:spPr bwMode="auto">
          <a:xfrm>
            <a:off x="6069013" y="1903413"/>
            <a:ext cx="1571625" cy="457200"/>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bg1"/>
                </a:solidFill>
              </a:rPr>
              <a:t>hydrogen</a:t>
            </a:r>
          </a:p>
        </p:txBody>
      </p:sp>
      <p:sp>
        <p:nvSpPr>
          <p:cNvPr id="435228" name="Text Box 28">
            <a:extLst>
              <a:ext uri="{FF2B5EF4-FFF2-40B4-BE49-F238E27FC236}">
                <a16:creationId xmlns:a16="http://schemas.microsoft.com/office/drawing/2014/main" id="{DC195561-11E8-4054-9084-0A51FCFA1B88}"/>
              </a:ext>
            </a:extLst>
          </p:cNvPr>
          <p:cNvSpPr txBox="1">
            <a:spLocks noChangeArrowheads="1"/>
          </p:cNvSpPr>
          <p:nvPr/>
        </p:nvSpPr>
        <p:spPr bwMode="auto">
          <a:xfrm>
            <a:off x="2366963" y="1857375"/>
            <a:ext cx="422275" cy="5492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35230" name="Text Box 30">
            <a:extLst>
              <a:ext uri="{FF2B5EF4-FFF2-40B4-BE49-F238E27FC236}">
                <a16:creationId xmlns:a16="http://schemas.microsoft.com/office/drawing/2014/main" id="{7E1A4E24-82FF-454C-A37C-55A4AD7067C3}"/>
              </a:ext>
            </a:extLst>
          </p:cNvPr>
          <p:cNvSpPr txBox="1">
            <a:spLocks noChangeArrowheads="1"/>
          </p:cNvSpPr>
          <p:nvPr/>
        </p:nvSpPr>
        <p:spPr bwMode="auto">
          <a:xfrm>
            <a:off x="5576888" y="1857375"/>
            <a:ext cx="422275" cy="5492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35231" name="Text Box 31">
            <a:extLst>
              <a:ext uri="{FF2B5EF4-FFF2-40B4-BE49-F238E27FC236}">
                <a16:creationId xmlns:a16="http://schemas.microsoft.com/office/drawing/2014/main" id="{EEE38A09-59F4-4E12-996A-931694D31C56}"/>
              </a:ext>
            </a:extLst>
          </p:cNvPr>
          <p:cNvSpPr txBox="1">
            <a:spLocks noChangeArrowheads="1"/>
          </p:cNvSpPr>
          <p:nvPr/>
        </p:nvSpPr>
        <p:spPr bwMode="auto">
          <a:xfrm>
            <a:off x="347663" y="5672138"/>
            <a:ext cx="7859359" cy="457200"/>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What would happen if potassium was used? Or copper?</a:t>
            </a:r>
            <a:endParaRPr lang="en-GB" altLang="en-US" dirty="0"/>
          </a:p>
        </p:txBody>
      </p:sp>
      <p:pic>
        <p:nvPicPr>
          <p:cNvPr id="32" name="Picture 244" descr="MakingSalts_pt1_slide6_arrow">
            <a:extLst>
              <a:ext uri="{FF2B5EF4-FFF2-40B4-BE49-F238E27FC236}">
                <a16:creationId xmlns:a16="http://schemas.microsoft.com/office/drawing/2014/main" id="{8B34A769-49E0-4E29-BB5A-90543C971D96}"/>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910013" y="1909763"/>
            <a:ext cx="566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43" descr="MakingSalts_pt1_slide6_arrow">
            <a:extLst>
              <a:ext uri="{FF2B5EF4-FFF2-40B4-BE49-F238E27FC236}">
                <a16:creationId xmlns:a16="http://schemas.microsoft.com/office/drawing/2014/main" id="{2682178C-7173-4CA2-B46D-52D26D1559B5}"/>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208463" y="3513138"/>
            <a:ext cx="566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42" descr="MakingSalts_pt1_slide6_arrow">
            <a:extLst>
              <a:ext uri="{FF2B5EF4-FFF2-40B4-BE49-F238E27FC236}">
                <a16:creationId xmlns:a16="http://schemas.microsoft.com/office/drawing/2014/main" id="{5433911B-5CD3-4D49-B972-ACC702EDF7C5}"/>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214813" y="4337050"/>
            <a:ext cx="566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
            <a:hlinkClick r:id="" action="ppaction://hlinkshowjump?jump=nextslide"/>
            <a:extLst>
              <a:ext uri="{FF2B5EF4-FFF2-40B4-BE49-F238E27FC236}">
                <a16:creationId xmlns:a16="http://schemas.microsoft.com/office/drawing/2014/main" id="{DC2FCA78-38B1-45B5-AD91-1EC484D5A57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522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3522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3522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3522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3522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3523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3522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43520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3520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3520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3520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3521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3521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3521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3521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3521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3521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35218"/>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35219"/>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35220"/>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435221"/>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35205"/>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35231"/>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5" grpId="0"/>
      <p:bldP spid="435207" grpId="0" animBg="1"/>
      <p:bldP spid="435223" grpId="0" animBg="1"/>
      <p:bldP spid="435224" grpId="0" animBg="1"/>
      <p:bldP spid="435225" grpId="0" animBg="1"/>
      <p:bldP spid="435226" grpId="0" animBg="1"/>
      <p:bldP spid="435227" grpId="0" animBg="1"/>
      <p:bldP spid="435228" grpId="0" animBg="1"/>
      <p:bldP spid="435230" grpId="0" animBg="1"/>
      <p:bldP spid="4352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009F46B6-BAF3-4562-936F-E748AF897F4C}"/>
              </a:ext>
            </a:extLst>
          </p:cNvPr>
          <p:cNvSpPr>
            <a:spLocks noGrp="1" noChangeArrowheads="1"/>
          </p:cNvSpPr>
          <p:nvPr>
            <p:ph type="title"/>
          </p:nvPr>
        </p:nvSpPr>
        <p:spPr/>
        <p:txBody>
          <a:bodyPr/>
          <a:lstStyle/>
          <a:p>
            <a:pPr eaLnBrk="1" hangingPunct="1"/>
            <a:r>
              <a:rPr lang="en-GB" altLang="en-US" dirty="0"/>
              <a:t>Which metal will react the most?</a:t>
            </a:r>
          </a:p>
        </p:txBody>
      </p:sp>
      <p:pic>
        <p:nvPicPr>
          <p:cNvPr id="7" name="Picture 5" descr="flash_icon">
            <a:extLst>
              <a:ext uri="{FF2B5EF4-FFF2-40B4-BE49-F238E27FC236}">
                <a16:creationId xmlns:a16="http://schemas.microsoft.com/office/drawing/2014/main" id="{81207583-1D36-4F04-90F1-EE5C18C33320}"/>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7C6B428E-7DF5-4C82-A2D2-86C832ACDA11}"/>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66B81FA0-9102-40A3-A3DA-C35490AA2B0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A7072B85-E023-4EC6-A888-301AD6FD7E8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26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F413AA7-6712-493D-A04F-5BEEA15592C0}"/>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4767984-A746-42E0-A95E-5AD99F3B11B2}"/>
              </a:ext>
            </a:extLst>
          </p:cNvPr>
          <p:cNvSpPr>
            <a:spLocks noGrp="1" noChangeArrowheads="1"/>
          </p:cNvSpPr>
          <p:nvPr>
            <p:ph type="title"/>
          </p:nvPr>
        </p:nvSpPr>
        <p:spPr/>
        <p:txBody>
          <a:bodyPr/>
          <a:lstStyle/>
          <a:p>
            <a:r>
              <a:rPr lang="en-GB" altLang="en-US"/>
              <a:t>Making salts – summary</a:t>
            </a:r>
          </a:p>
        </p:txBody>
      </p:sp>
      <p:sp>
        <p:nvSpPr>
          <p:cNvPr id="40963" name="Text Box 3">
            <a:extLst>
              <a:ext uri="{FF2B5EF4-FFF2-40B4-BE49-F238E27FC236}">
                <a16:creationId xmlns:a16="http://schemas.microsoft.com/office/drawing/2014/main" id="{2DAB1328-7B35-459A-BEF5-823EBF0D8703}"/>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Salts can be made by reacting acids with bases in a </a:t>
            </a:r>
            <a:r>
              <a:rPr lang="en-GB" altLang="en-US" b="1" dirty="0"/>
              <a:t>neutralization</a:t>
            </a:r>
            <a:r>
              <a:rPr lang="en-GB" altLang="en-US" dirty="0"/>
              <a:t> reaction. Three examples of this are: </a:t>
            </a:r>
          </a:p>
        </p:txBody>
      </p:sp>
      <p:sp>
        <p:nvSpPr>
          <p:cNvPr id="447499" name="Text Box 11">
            <a:extLst>
              <a:ext uri="{FF2B5EF4-FFF2-40B4-BE49-F238E27FC236}">
                <a16:creationId xmlns:a16="http://schemas.microsoft.com/office/drawing/2014/main" id="{0781A6D3-25C5-4B37-801A-8C920B3DEC1E}"/>
              </a:ext>
            </a:extLst>
          </p:cNvPr>
          <p:cNvSpPr txBox="1">
            <a:spLocks noChangeArrowheads="1"/>
          </p:cNvSpPr>
          <p:nvPr/>
        </p:nvSpPr>
        <p:spPr bwMode="auto">
          <a:xfrm>
            <a:off x="342900" y="4332288"/>
            <a:ext cx="860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Another way of making a salt from an acid is:</a:t>
            </a:r>
          </a:p>
        </p:txBody>
      </p:sp>
      <p:sp>
        <p:nvSpPr>
          <p:cNvPr id="40966" name="AutoShape 5">
            <a:extLst>
              <a:ext uri="{FF2B5EF4-FFF2-40B4-BE49-F238E27FC236}">
                <a16:creationId xmlns:a16="http://schemas.microsoft.com/office/drawing/2014/main" id="{B4241033-AA4C-4ECE-8501-989C04ED1C7F}"/>
              </a:ext>
            </a:extLst>
          </p:cNvPr>
          <p:cNvSpPr>
            <a:spLocks noChangeArrowheads="1"/>
          </p:cNvSpPr>
          <p:nvPr/>
        </p:nvSpPr>
        <p:spPr bwMode="auto">
          <a:xfrm>
            <a:off x="676275" y="1998663"/>
            <a:ext cx="7785100" cy="1924050"/>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0967" name="Text Box 6">
            <a:extLst>
              <a:ext uri="{FF2B5EF4-FFF2-40B4-BE49-F238E27FC236}">
                <a16:creationId xmlns:a16="http://schemas.microsoft.com/office/drawing/2014/main" id="{66E278E1-2BD2-4618-BBCE-03C90067ABBD}"/>
              </a:ext>
            </a:extLst>
          </p:cNvPr>
          <p:cNvSpPr txBox="1">
            <a:spLocks noChangeArrowheads="1"/>
          </p:cNvSpPr>
          <p:nvPr/>
        </p:nvSpPr>
        <p:spPr bwMode="auto">
          <a:xfrm>
            <a:off x="750888" y="2103438"/>
            <a:ext cx="8332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tabLst>
                <a:tab pos="3679825" algn="l"/>
                <a:tab pos="3857625" algn="l"/>
              </a:tabLst>
              <a:defRPr sz="2400">
                <a:solidFill>
                  <a:srgbClr val="000066"/>
                </a:solidFill>
                <a:latin typeface="Arial" panose="020B0604020202020204" pitchFamily="34" charset="0"/>
              </a:defRPr>
            </a:lvl1pPr>
            <a:lvl2pPr marL="742950" indent="-285750">
              <a:tabLst>
                <a:tab pos="3679825" algn="l"/>
                <a:tab pos="3857625" algn="l"/>
              </a:tabLst>
              <a:defRPr sz="2400">
                <a:solidFill>
                  <a:srgbClr val="000066"/>
                </a:solidFill>
                <a:latin typeface="Arial" panose="020B0604020202020204" pitchFamily="34" charset="0"/>
              </a:defRPr>
            </a:lvl2pPr>
            <a:lvl3pPr marL="1143000" indent="-228600">
              <a:tabLst>
                <a:tab pos="3679825" algn="l"/>
                <a:tab pos="3857625" algn="l"/>
              </a:tabLst>
              <a:defRPr sz="2400">
                <a:solidFill>
                  <a:srgbClr val="000066"/>
                </a:solidFill>
                <a:latin typeface="Arial" panose="020B0604020202020204" pitchFamily="34" charset="0"/>
              </a:defRPr>
            </a:lvl3pPr>
            <a:lvl4pPr marL="1600200" indent="-228600">
              <a:tabLst>
                <a:tab pos="3679825" algn="l"/>
                <a:tab pos="3857625" algn="l"/>
              </a:tabLst>
              <a:defRPr sz="2400">
                <a:solidFill>
                  <a:srgbClr val="000066"/>
                </a:solidFill>
                <a:latin typeface="Arial" panose="020B0604020202020204" pitchFamily="34" charset="0"/>
              </a:defRPr>
            </a:lvl4pPr>
            <a:lvl5pPr marL="2057400" indent="-228600">
              <a:tabLst>
                <a:tab pos="3679825" algn="l"/>
                <a:tab pos="3857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3679825" algn="l"/>
                <a:tab pos="3857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3679825" algn="l"/>
                <a:tab pos="3857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3679825" algn="l"/>
                <a:tab pos="3857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3679825" algn="l"/>
                <a:tab pos="3857625" algn="l"/>
              </a:tabLst>
              <a:defRPr sz="2400">
                <a:solidFill>
                  <a:srgbClr val="000066"/>
                </a:solidFill>
                <a:latin typeface="Arial" panose="020B0604020202020204" pitchFamily="34" charset="0"/>
              </a:defRPr>
            </a:lvl9pPr>
          </a:lstStyle>
          <a:p>
            <a:pPr>
              <a:spcBef>
                <a:spcPct val="100000"/>
              </a:spcBef>
              <a:buClr>
                <a:srgbClr val="FF6600"/>
              </a:buClr>
            </a:pPr>
            <a:r>
              <a:rPr lang="en-GB" altLang="en-US" b="1">
                <a:solidFill>
                  <a:schemeClr val="bg1"/>
                </a:solidFill>
              </a:rPr>
              <a:t>acid + alkali</a:t>
            </a:r>
          </a:p>
        </p:txBody>
      </p:sp>
      <p:pic>
        <p:nvPicPr>
          <p:cNvPr id="40968" name="Picture 13" descr="MakingSalts_pt2_slide6_arrow">
            <a:extLst>
              <a:ext uri="{FF2B5EF4-FFF2-40B4-BE49-F238E27FC236}">
                <a16:creationId xmlns:a16="http://schemas.microsoft.com/office/drawing/2014/main" id="{D08EBBA6-B7E3-4E66-BF51-16B755CC4118}"/>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473450" y="2120900"/>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15" descr="MakingSalts_pt2_slide6_arrow">
            <a:extLst>
              <a:ext uri="{FF2B5EF4-FFF2-40B4-BE49-F238E27FC236}">
                <a16:creationId xmlns:a16="http://schemas.microsoft.com/office/drawing/2014/main" id="{27F717D8-4D5F-45B8-9814-735A7CB0128C}"/>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481388" y="2703513"/>
            <a:ext cx="560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6" descr="MakingSalts_pt2_slide6_arrow">
            <a:extLst>
              <a:ext uri="{FF2B5EF4-FFF2-40B4-BE49-F238E27FC236}">
                <a16:creationId xmlns:a16="http://schemas.microsoft.com/office/drawing/2014/main" id="{0DC7D678-5030-4C6F-B06F-5F4FD1C39A67}"/>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482975" y="3306763"/>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Rectangle 12">
            <a:extLst>
              <a:ext uri="{FF2B5EF4-FFF2-40B4-BE49-F238E27FC236}">
                <a16:creationId xmlns:a16="http://schemas.microsoft.com/office/drawing/2014/main" id="{7EE7C9E7-743A-4EEC-AC0D-F1912974568D}"/>
              </a:ext>
            </a:extLst>
          </p:cNvPr>
          <p:cNvSpPr>
            <a:spLocks noChangeArrowheads="1"/>
          </p:cNvSpPr>
          <p:nvPr/>
        </p:nvSpPr>
        <p:spPr bwMode="auto">
          <a:xfrm>
            <a:off x="750888" y="2701925"/>
            <a:ext cx="8655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tabLst>
                <a:tab pos="3679825" algn="l"/>
                <a:tab pos="3857625" algn="l"/>
              </a:tabLst>
              <a:defRPr sz="2400">
                <a:solidFill>
                  <a:srgbClr val="000066"/>
                </a:solidFill>
                <a:latin typeface="Arial" panose="020B0604020202020204" pitchFamily="34" charset="0"/>
              </a:defRPr>
            </a:lvl1pPr>
            <a:lvl2pPr marL="742950" indent="-285750">
              <a:tabLst>
                <a:tab pos="3679825" algn="l"/>
                <a:tab pos="3857625" algn="l"/>
              </a:tabLst>
              <a:defRPr sz="2400">
                <a:solidFill>
                  <a:srgbClr val="000066"/>
                </a:solidFill>
                <a:latin typeface="Arial" panose="020B0604020202020204" pitchFamily="34" charset="0"/>
              </a:defRPr>
            </a:lvl2pPr>
            <a:lvl3pPr marL="1143000" indent="-228600">
              <a:tabLst>
                <a:tab pos="3679825" algn="l"/>
                <a:tab pos="3857625" algn="l"/>
              </a:tabLst>
              <a:defRPr sz="2400">
                <a:solidFill>
                  <a:srgbClr val="000066"/>
                </a:solidFill>
                <a:latin typeface="Arial" panose="020B0604020202020204" pitchFamily="34" charset="0"/>
              </a:defRPr>
            </a:lvl3pPr>
            <a:lvl4pPr marL="1600200" indent="-228600">
              <a:tabLst>
                <a:tab pos="3679825" algn="l"/>
                <a:tab pos="3857625" algn="l"/>
              </a:tabLst>
              <a:defRPr sz="2400">
                <a:solidFill>
                  <a:srgbClr val="000066"/>
                </a:solidFill>
                <a:latin typeface="Arial" panose="020B0604020202020204" pitchFamily="34" charset="0"/>
              </a:defRPr>
            </a:lvl4pPr>
            <a:lvl5pPr marL="2057400" indent="-228600">
              <a:tabLst>
                <a:tab pos="3679825" algn="l"/>
                <a:tab pos="3857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3679825" algn="l"/>
                <a:tab pos="3857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3679825" algn="l"/>
                <a:tab pos="3857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3679825" algn="l"/>
                <a:tab pos="3857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3679825" algn="l"/>
                <a:tab pos="3857625" algn="l"/>
              </a:tabLst>
              <a:defRPr sz="2400">
                <a:solidFill>
                  <a:srgbClr val="000066"/>
                </a:solidFill>
                <a:latin typeface="Arial" panose="020B0604020202020204" pitchFamily="34" charset="0"/>
              </a:defRPr>
            </a:lvl9pPr>
          </a:lstStyle>
          <a:p>
            <a:pPr>
              <a:spcBef>
                <a:spcPct val="100000"/>
              </a:spcBef>
              <a:buClr>
                <a:srgbClr val="FF6600"/>
              </a:buClr>
            </a:pPr>
            <a:r>
              <a:rPr lang="en-GB" altLang="en-US" b="1">
                <a:solidFill>
                  <a:schemeClr val="bg1"/>
                </a:solidFill>
              </a:rPr>
              <a:t>acid + metal oxide</a:t>
            </a:r>
          </a:p>
        </p:txBody>
      </p:sp>
      <p:sp>
        <p:nvSpPr>
          <p:cNvPr id="40972" name="Rectangle 13">
            <a:extLst>
              <a:ext uri="{FF2B5EF4-FFF2-40B4-BE49-F238E27FC236}">
                <a16:creationId xmlns:a16="http://schemas.microsoft.com/office/drawing/2014/main" id="{2ADC7B6A-DE4E-4CDA-9C51-B1DD95BFC1DF}"/>
              </a:ext>
            </a:extLst>
          </p:cNvPr>
          <p:cNvSpPr>
            <a:spLocks noChangeArrowheads="1"/>
          </p:cNvSpPr>
          <p:nvPr/>
        </p:nvSpPr>
        <p:spPr bwMode="auto">
          <a:xfrm>
            <a:off x="750888" y="3290888"/>
            <a:ext cx="8621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tabLst>
                <a:tab pos="3679825" algn="l"/>
                <a:tab pos="3857625" algn="l"/>
              </a:tabLst>
              <a:defRPr sz="2400">
                <a:solidFill>
                  <a:srgbClr val="000066"/>
                </a:solidFill>
                <a:latin typeface="Arial" panose="020B0604020202020204" pitchFamily="34" charset="0"/>
              </a:defRPr>
            </a:lvl1pPr>
            <a:lvl2pPr marL="742950" indent="-285750">
              <a:tabLst>
                <a:tab pos="3679825" algn="l"/>
                <a:tab pos="3857625" algn="l"/>
              </a:tabLst>
              <a:defRPr sz="2400">
                <a:solidFill>
                  <a:srgbClr val="000066"/>
                </a:solidFill>
                <a:latin typeface="Arial" panose="020B0604020202020204" pitchFamily="34" charset="0"/>
              </a:defRPr>
            </a:lvl2pPr>
            <a:lvl3pPr marL="1143000" indent="-228600">
              <a:tabLst>
                <a:tab pos="3679825" algn="l"/>
                <a:tab pos="3857625" algn="l"/>
              </a:tabLst>
              <a:defRPr sz="2400">
                <a:solidFill>
                  <a:srgbClr val="000066"/>
                </a:solidFill>
                <a:latin typeface="Arial" panose="020B0604020202020204" pitchFamily="34" charset="0"/>
              </a:defRPr>
            </a:lvl3pPr>
            <a:lvl4pPr marL="1600200" indent="-228600">
              <a:tabLst>
                <a:tab pos="3679825" algn="l"/>
                <a:tab pos="3857625" algn="l"/>
              </a:tabLst>
              <a:defRPr sz="2400">
                <a:solidFill>
                  <a:srgbClr val="000066"/>
                </a:solidFill>
                <a:latin typeface="Arial" panose="020B0604020202020204" pitchFamily="34" charset="0"/>
              </a:defRPr>
            </a:lvl4pPr>
            <a:lvl5pPr marL="2057400" indent="-228600">
              <a:tabLst>
                <a:tab pos="3679825" algn="l"/>
                <a:tab pos="3857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3679825" algn="l"/>
                <a:tab pos="3857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3679825" algn="l"/>
                <a:tab pos="3857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3679825" algn="l"/>
                <a:tab pos="3857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3679825" algn="l"/>
                <a:tab pos="3857625" algn="l"/>
              </a:tabLst>
              <a:defRPr sz="2400">
                <a:solidFill>
                  <a:srgbClr val="000066"/>
                </a:solidFill>
                <a:latin typeface="Arial" panose="020B0604020202020204" pitchFamily="34" charset="0"/>
              </a:defRPr>
            </a:lvl9pPr>
          </a:lstStyle>
          <a:p>
            <a:pPr>
              <a:spcBef>
                <a:spcPct val="100000"/>
              </a:spcBef>
              <a:buClr>
                <a:srgbClr val="FF6600"/>
              </a:buClr>
            </a:pPr>
            <a:r>
              <a:rPr lang="en-GB" altLang="en-US" b="1">
                <a:solidFill>
                  <a:schemeClr val="bg1"/>
                </a:solidFill>
              </a:rPr>
              <a:t>acid + carbonate</a:t>
            </a:r>
          </a:p>
        </p:txBody>
      </p:sp>
      <p:sp>
        <p:nvSpPr>
          <p:cNvPr id="40973" name="Rectangle 14">
            <a:extLst>
              <a:ext uri="{FF2B5EF4-FFF2-40B4-BE49-F238E27FC236}">
                <a16:creationId xmlns:a16="http://schemas.microsoft.com/office/drawing/2014/main" id="{38AA1DD4-F5AD-43B0-B116-51B0D8398032}"/>
              </a:ext>
            </a:extLst>
          </p:cNvPr>
          <p:cNvSpPr>
            <a:spLocks noChangeArrowheads="1"/>
          </p:cNvSpPr>
          <p:nvPr/>
        </p:nvSpPr>
        <p:spPr bwMode="auto">
          <a:xfrm>
            <a:off x="4092575" y="2103438"/>
            <a:ext cx="199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tabLst>
                <a:tab pos="3679825" algn="l"/>
                <a:tab pos="3857625" algn="l"/>
              </a:tabLst>
              <a:defRPr sz="2400">
                <a:solidFill>
                  <a:srgbClr val="000066"/>
                </a:solidFill>
                <a:latin typeface="Arial" panose="020B0604020202020204" pitchFamily="34" charset="0"/>
              </a:defRPr>
            </a:lvl1pPr>
            <a:lvl2pPr marL="742950" indent="-285750">
              <a:tabLst>
                <a:tab pos="3679825" algn="l"/>
                <a:tab pos="3857625" algn="l"/>
              </a:tabLst>
              <a:defRPr sz="2400">
                <a:solidFill>
                  <a:srgbClr val="000066"/>
                </a:solidFill>
                <a:latin typeface="Arial" panose="020B0604020202020204" pitchFamily="34" charset="0"/>
              </a:defRPr>
            </a:lvl2pPr>
            <a:lvl3pPr marL="1143000" indent="-228600">
              <a:tabLst>
                <a:tab pos="3679825" algn="l"/>
                <a:tab pos="3857625" algn="l"/>
              </a:tabLst>
              <a:defRPr sz="2400">
                <a:solidFill>
                  <a:srgbClr val="000066"/>
                </a:solidFill>
                <a:latin typeface="Arial" panose="020B0604020202020204" pitchFamily="34" charset="0"/>
              </a:defRPr>
            </a:lvl3pPr>
            <a:lvl4pPr marL="1600200" indent="-228600">
              <a:tabLst>
                <a:tab pos="3679825" algn="l"/>
                <a:tab pos="3857625" algn="l"/>
              </a:tabLst>
              <a:defRPr sz="2400">
                <a:solidFill>
                  <a:srgbClr val="000066"/>
                </a:solidFill>
                <a:latin typeface="Arial" panose="020B0604020202020204" pitchFamily="34" charset="0"/>
              </a:defRPr>
            </a:lvl4pPr>
            <a:lvl5pPr marL="2057400" indent="-228600">
              <a:tabLst>
                <a:tab pos="3679825" algn="l"/>
                <a:tab pos="3857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3679825" algn="l"/>
                <a:tab pos="3857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3679825" algn="l"/>
                <a:tab pos="3857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3679825" algn="l"/>
                <a:tab pos="3857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3679825" algn="l"/>
                <a:tab pos="3857625" algn="l"/>
              </a:tabLst>
              <a:defRPr sz="2400">
                <a:solidFill>
                  <a:srgbClr val="000066"/>
                </a:solidFill>
                <a:latin typeface="Arial" panose="020B0604020202020204" pitchFamily="34" charset="0"/>
              </a:defRPr>
            </a:lvl9pPr>
          </a:lstStyle>
          <a:p>
            <a:pPr>
              <a:spcBef>
                <a:spcPct val="100000"/>
              </a:spcBef>
              <a:buClr>
                <a:srgbClr val="FF6600"/>
              </a:buClr>
            </a:pPr>
            <a:r>
              <a:rPr lang="en-GB" altLang="en-US" b="1">
                <a:solidFill>
                  <a:schemeClr val="bg1"/>
                </a:solidFill>
              </a:rPr>
              <a:t>salt + water</a:t>
            </a:r>
          </a:p>
        </p:txBody>
      </p:sp>
      <p:sp>
        <p:nvSpPr>
          <p:cNvPr id="40974" name="Rectangle 16">
            <a:extLst>
              <a:ext uri="{FF2B5EF4-FFF2-40B4-BE49-F238E27FC236}">
                <a16:creationId xmlns:a16="http://schemas.microsoft.com/office/drawing/2014/main" id="{B368E817-C1BC-490F-A5B0-3EB2D658A0FE}"/>
              </a:ext>
            </a:extLst>
          </p:cNvPr>
          <p:cNvSpPr>
            <a:spLocks noChangeArrowheads="1"/>
          </p:cNvSpPr>
          <p:nvPr/>
        </p:nvSpPr>
        <p:spPr bwMode="auto">
          <a:xfrm>
            <a:off x="4092575" y="2701925"/>
            <a:ext cx="214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salt + water</a:t>
            </a:r>
            <a:endParaRPr lang="en-GB" altLang="en-US">
              <a:solidFill>
                <a:schemeClr val="bg1"/>
              </a:solidFill>
            </a:endParaRPr>
          </a:p>
        </p:txBody>
      </p:sp>
      <p:sp>
        <p:nvSpPr>
          <p:cNvPr id="40975" name="Rectangle 17">
            <a:extLst>
              <a:ext uri="{FF2B5EF4-FFF2-40B4-BE49-F238E27FC236}">
                <a16:creationId xmlns:a16="http://schemas.microsoft.com/office/drawing/2014/main" id="{3209ECB2-55A8-4CAD-84D1-08C524E5135C}"/>
              </a:ext>
            </a:extLst>
          </p:cNvPr>
          <p:cNvSpPr>
            <a:spLocks noChangeArrowheads="1"/>
          </p:cNvSpPr>
          <p:nvPr/>
        </p:nvSpPr>
        <p:spPr bwMode="auto">
          <a:xfrm>
            <a:off x="4092575" y="3290888"/>
            <a:ext cx="4405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salt + carbon dioxide + water</a:t>
            </a:r>
            <a:endParaRPr lang="en-GB" altLang="en-US">
              <a:solidFill>
                <a:schemeClr val="bg1"/>
              </a:solidFill>
            </a:endParaRPr>
          </a:p>
        </p:txBody>
      </p:sp>
      <p:sp>
        <p:nvSpPr>
          <p:cNvPr id="2" name="Rectangle 22">
            <a:extLst>
              <a:ext uri="{FF2B5EF4-FFF2-40B4-BE49-F238E27FC236}">
                <a16:creationId xmlns:a16="http://schemas.microsoft.com/office/drawing/2014/main" id="{AC8EC6E6-E526-4808-99A2-4E0250C17E49}"/>
              </a:ext>
            </a:extLst>
          </p:cNvPr>
          <p:cNvSpPr>
            <a:spLocks noChangeArrowheads="1"/>
          </p:cNvSpPr>
          <p:nvPr/>
        </p:nvSpPr>
        <p:spPr bwMode="auto">
          <a:xfrm>
            <a:off x="688975" y="5197475"/>
            <a:ext cx="5418138" cy="641350"/>
          </a:xfrm>
          <a:prstGeom prst="rect">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3" name="Picture 14" descr="MakingSalts_pt2_slide6_arrow">
            <a:extLst>
              <a:ext uri="{FF2B5EF4-FFF2-40B4-BE49-F238E27FC236}">
                <a16:creationId xmlns:a16="http://schemas.microsoft.com/office/drawing/2014/main" id="{F54A06A0-79AF-4D98-B4AD-2099DFFA47AD}"/>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2803525" y="5295900"/>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9">
            <a:extLst>
              <a:ext uri="{FF2B5EF4-FFF2-40B4-BE49-F238E27FC236}">
                <a16:creationId xmlns:a16="http://schemas.microsoft.com/office/drawing/2014/main" id="{0192DA2B-54F6-4306-B5B4-CAFAF78961A6}"/>
              </a:ext>
            </a:extLst>
          </p:cNvPr>
          <p:cNvSpPr>
            <a:spLocks noChangeArrowheads="1"/>
          </p:cNvSpPr>
          <p:nvPr/>
        </p:nvSpPr>
        <p:spPr bwMode="auto">
          <a:xfrm>
            <a:off x="798513" y="5286375"/>
            <a:ext cx="3568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tabLst>
                <a:tab pos="3679825" algn="l"/>
                <a:tab pos="3857625" algn="l"/>
              </a:tabLst>
              <a:defRPr sz="2400">
                <a:solidFill>
                  <a:srgbClr val="000066"/>
                </a:solidFill>
                <a:latin typeface="Arial" panose="020B0604020202020204" pitchFamily="34" charset="0"/>
              </a:defRPr>
            </a:lvl1pPr>
            <a:lvl2pPr marL="742950" indent="-285750">
              <a:tabLst>
                <a:tab pos="3679825" algn="l"/>
                <a:tab pos="3857625" algn="l"/>
              </a:tabLst>
              <a:defRPr sz="2400">
                <a:solidFill>
                  <a:srgbClr val="000066"/>
                </a:solidFill>
                <a:latin typeface="Arial" panose="020B0604020202020204" pitchFamily="34" charset="0"/>
              </a:defRPr>
            </a:lvl2pPr>
            <a:lvl3pPr marL="1143000" indent="-228600">
              <a:tabLst>
                <a:tab pos="3679825" algn="l"/>
                <a:tab pos="3857625" algn="l"/>
              </a:tabLst>
              <a:defRPr sz="2400">
                <a:solidFill>
                  <a:srgbClr val="000066"/>
                </a:solidFill>
                <a:latin typeface="Arial" panose="020B0604020202020204" pitchFamily="34" charset="0"/>
              </a:defRPr>
            </a:lvl3pPr>
            <a:lvl4pPr marL="1600200" indent="-228600">
              <a:tabLst>
                <a:tab pos="3679825" algn="l"/>
                <a:tab pos="3857625" algn="l"/>
              </a:tabLst>
              <a:defRPr sz="2400">
                <a:solidFill>
                  <a:srgbClr val="000066"/>
                </a:solidFill>
                <a:latin typeface="Arial" panose="020B0604020202020204" pitchFamily="34" charset="0"/>
              </a:defRPr>
            </a:lvl4pPr>
            <a:lvl5pPr marL="2057400" indent="-228600">
              <a:tabLst>
                <a:tab pos="3679825" algn="l"/>
                <a:tab pos="3857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3679825" algn="l"/>
                <a:tab pos="3857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3679825" algn="l"/>
                <a:tab pos="3857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3679825" algn="l"/>
                <a:tab pos="3857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3679825" algn="l"/>
                <a:tab pos="3857625" algn="l"/>
              </a:tabLst>
              <a:defRPr sz="2400">
                <a:solidFill>
                  <a:srgbClr val="000066"/>
                </a:solidFill>
                <a:latin typeface="Arial" panose="020B0604020202020204" pitchFamily="34" charset="0"/>
              </a:defRPr>
            </a:lvl9pPr>
          </a:lstStyle>
          <a:p>
            <a:pPr>
              <a:spcBef>
                <a:spcPct val="100000"/>
              </a:spcBef>
              <a:buClr>
                <a:srgbClr val="FF6600"/>
              </a:buClr>
            </a:pPr>
            <a:r>
              <a:rPr lang="en-GB" altLang="en-US" b="1">
                <a:solidFill>
                  <a:schemeClr val="bg1"/>
                </a:solidFill>
              </a:rPr>
              <a:t>acid + metal</a:t>
            </a:r>
          </a:p>
        </p:txBody>
      </p:sp>
      <p:sp>
        <p:nvSpPr>
          <p:cNvPr id="5" name="Rectangle 20">
            <a:extLst>
              <a:ext uri="{FF2B5EF4-FFF2-40B4-BE49-F238E27FC236}">
                <a16:creationId xmlns:a16="http://schemas.microsoft.com/office/drawing/2014/main" id="{C58A1176-A24D-456C-AC5F-E27167A70DCE}"/>
              </a:ext>
            </a:extLst>
          </p:cNvPr>
          <p:cNvSpPr>
            <a:spLocks noChangeArrowheads="1"/>
          </p:cNvSpPr>
          <p:nvPr/>
        </p:nvSpPr>
        <p:spPr bwMode="auto">
          <a:xfrm>
            <a:off x="3516313" y="5286375"/>
            <a:ext cx="2633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salt + hydrogen</a:t>
            </a:r>
            <a:endParaRPr lang="en-GB" altLang="en-US">
              <a:solidFill>
                <a:schemeClr val="bg1"/>
              </a:solidFill>
            </a:endParaRPr>
          </a:p>
        </p:txBody>
      </p:sp>
      <p:pic>
        <p:nvPicPr>
          <p:cNvPr id="20" name="Picture 8">
            <a:hlinkClick r:id="" action="ppaction://hlinkshowjump?jump=nextslide"/>
            <a:extLst>
              <a:ext uri="{FF2B5EF4-FFF2-40B4-BE49-F238E27FC236}">
                <a16:creationId xmlns:a16="http://schemas.microsoft.com/office/drawing/2014/main" id="{996DBCCF-7F9B-4835-A961-123F99F5472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74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9" grpId="0"/>
      <p:bldP spid="2" grpId="0" animBg="1"/>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C65A2D37-D972-4A65-9394-4DB00B9693A8}"/>
              </a:ext>
            </a:extLst>
          </p:cNvPr>
          <p:cNvSpPr>
            <a:spLocks noGrp="1" noChangeArrowheads="1"/>
          </p:cNvSpPr>
          <p:nvPr>
            <p:ph type="title"/>
          </p:nvPr>
        </p:nvSpPr>
        <p:spPr/>
        <p:txBody>
          <a:bodyPr/>
          <a:lstStyle/>
          <a:p>
            <a:r>
              <a:rPr lang="en-GB" altLang="en-US" dirty="0"/>
              <a:t>Matching reactants and salts</a:t>
            </a:r>
          </a:p>
        </p:txBody>
      </p:sp>
      <p:pic>
        <p:nvPicPr>
          <p:cNvPr id="7" name="Picture 5" descr="flash_icon">
            <a:extLst>
              <a:ext uri="{FF2B5EF4-FFF2-40B4-BE49-F238E27FC236}">
                <a16:creationId xmlns:a16="http://schemas.microsoft.com/office/drawing/2014/main" id="{F21D5029-4922-4441-B02A-233232284BC6}"/>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AAD42AB3-8591-4906-8D7D-959AC464B1ED}"/>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28EF5927-5763-4B45-ACBB-B2907C9152E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129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A208D09-1551-4FD7-9FF4-77A4F6FFB249}"/>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Using Mathematics and Computational Thinking</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92E00518-62B4-44AD-BD76-36548E282FCD}"/>
              </a:ext>
            </a:extLst>
          </p:cNvPr>
          <p:cNvSpPr>
            <a:spLocks noGrp="1" noChangeArrowheads="1"/>
          </p:cNvSpPr>
          <p:nvPr>
            <p:ph type="title"/>
          </p:nvPr>
        </p:nvSpPr>
        <p:spPr/>
        <p:txBody>
          <a:bodyPr/>
          <a:lstStyle/>
          <a:p>
            <a:r>
              <a:rPr lang="en-GB" altLang="en-US" dirty="0"/>
              <a:t>Complete the neutralization reaction</a:t>
            </a:r>
          </a:p>
        </p:txBody>
      </p:sp>
      <p:pic>
        <p:nvPicPr>
          <p:cNvPr id="7" name="Picture 5" descr="flash_icon">
            <a:extLst>
              <a:ext uri="{FF2B5EF4-FFF2-40B4-BE49-F238E27FC236}">
                <a16:creationId xmlns:a16="http://schemas.microsoft.com/office/drawing/2014/main" id="{95F1DAAA-31D4-4BAC-A531-1C7FF119B8B3}"/>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9E2C6FDC-9AF3-435A-889B-2D3DE7FAE158}"/>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83694097-41EB-41D5-8307-6978400ED2F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231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A0EEDD0-F74F-4D48-94E0-D84562083CC0}"/>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73C5C0EA-8FDE-45C4-BD8D-CCC6C50FDA1E}"/>
              </a:ext>
            </a:extLst>
          </p:cNvPr>
          <p:cNvSpPr>
            <a:spLocks noGrp="1" noChangeArrowheads="1"/>
          </p:cNvSpPr>
          <p:nvPr>
            <p:ph type="title"/>
          </p:nvPr>
        </p:nvSpPr>
        <p:spPr/>
        <p:txBody>
          <a:bodyPr/>
          <a:lstStyle/>
          <a:p>
            <a:pPr eaLnBrk="1" hangingPunct="1"/>
            <a:r>
              <a:rPr lang="en-GB" altLang="en-US" dirty="0"/>
              <a:t>Balancing equations</a:t>
            </a:r>
          </a:p>
        </p:txBody>
      </p:sp>
      <p:pic>
        <p:nvPicPr>
          <p:cNvPr id="7" name="Picture 5" descr="flash_icon">
            <a:extLst>
              <a:ext uri="{FF2B5EF4-FFF2-40B4-BE49-F238E27FC236}">
                <a16:creationId xmlns:a16="http://schemas.microsoft.com/office/drawing/2014/main" id="{351BE23F-5537-4E7A-B567-BC3AA8190696}"/>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16E58FE4-DD55-45FE-8A3C-36E1CABFE047}"/>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6" name="Picture 5">
            <a:extLst>
              <a:ext uri="{FF2B5EF4-FFF2-40B4-BE49-F238E27FC236}">
                <a16:creationId xmlns:a16="http://schemas.microsoft.com/office/drawing/2014/main" id="{7D77B9C8-DFD0-4DF0-B34A-0F451230641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333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DC8A95B-C73F-4C5E-823B-9DDB4A13A2AC}"/>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9392ACE-9BE4-40A4-816E-CB53C7FF3B2D}"/>
              </a:ext>
            </a:extLst>
          </p:cNvPr>
          <p:cNvSpPr>
            <a:spLocks noChangeArrowheads="1"/>
          </p:cNvSpPr>
          <p:nvPr/>
        </p:nvSpPr>
        <p:spPr bwMode="auto">
          <a:xfrm>
            <a:off x="758825" y="1708150"/>
            <a:ext cx="7626350" cy="801688"/>
          </a:xfrm>
          <a:prstGeom prst="rect">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0723" name="Rectangle 8">
            <a:extLst>
              <a:ext uri="{FF2B5EF4-FFF2-40B4-BE49-F238E27FC236}">
                <a16:creationId xmlns:a16="http://schemas.microsoft.com/office/drawing/2014/main" id="{10A77D79-63CC-4D62-94B7-096D040C871D}"/>
              </a:ext>
            </a:extLst>
          </p:cNvPr>
          <p:cNvSpPr>
            <a:spLocks noGrp="1" noChangeArrowheads="1"/>
          </p:cNvSpPr>
          <p:nvPr>
            <p:ph type="title"/>
          </p:nvPr>
        </p:nvSpPr>
        <p:spPr/>
        <p:txBody>
          <a:bodyPr/>
          <a:lstStyle/>
          <a:p>
            <a:r>
              <a:rPr lang="en-GB" altLang="en-US"/>
              <a:t>How are salts made and named?</a:t>
            </a:r>
          </a:p>
        </p:txBody>
      </p:sp>
      <p:sp>
        <p:nvSpPr>
          <p:cNvPr id="30724" name="Text Box 9">
            <a:extLst>
              <a:ext uri="{FF2B5EF4-FFF2-40B4-BE49-F238E27FC236}">
                <a16:creationId xmlns:a16="http://schemas.microsoft.com/office/drawing/2014/main" id="{E4C58743-DE93-4F42-8DAC-517B6DA7B4C3}"/>
              </a:ext>
            </a:extLst>
          </p:cNvPr>
          <p:cNvSpPr txBox="1">
            <a:spLocks noChangeArrowheads="1"/>
          </p:cNvSpPr>
          <p:nvPr/>
        </p:nvSpPr>
        <p:spPr bwMode="auto">
          <a:xfrm>
            <a:off x="341313" y="784225"/>
            <a:ext cx="8191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an acid reacts with a base, a </a:t>
            </a:r>
            <a:r>
              <a:rPr lang="en-GB" altLang="en-US" b="1" dirty="0">
                <a:solidFill>
                  <a:srgbClr val="FF6600"/>
                </a:solidFill>
              </a:rPr>
              <a:t>neutralization</a:t>
            </a:r>
            <a:r>
              <a:rPr lang="en-GB" altLang="en-US" dirty="0"/>
              <a:t> reaction occurs and produces a chemical called a </a:t>
            </a:r>
            <a:r>
              <a:rPr lang="en-GB" altLang="en-US" b="1" dirty="0">
                <a:solidFill>
                  <a:srgbClr val="FF6600"/>
                </a:solidFill>
              </a:rPr>
              <a:t>salt</a:t>
            </a:r>
            <a:r>
              <a:rPr lang="en-GB" altLang="en-US" dirty="0"/>
              <a:t>. </a:t>
            </a:r>
          </a:p>
        </p:txBody>
      </p:sp>
      <p:sp>
        <p:nvSpPr>
          <p:cNvPr id="291850" name="Text Box 10">
            <a:extLst>
              <a:ext uri="{FF2B5EF4-FFF2-40B4-BE49-F238E27FC236}">
                <a16:creationId xmlns:a16="http://schemas.microsoft.com/office/drawing/2014/main" id="{E7374A31-E1A9-4D4D-B209-BDF3B1BB3D34}"/>
              </a:ext>
            </a:extLst>
          </p:cNvPr>
          <p:cNvSpPr txBox="1">
            <a:spLocks noChangeArrowheads="1"/>
          </p:cNvSpPr>
          <p:nvPr/>
        </p:nvSpPr>
        <p:spPr bwMode="auto">
          <a:xfrm>
            <a:off x="341313" y="2603500"/>
            <a:ext cx="8415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name of the salt depends on the names of the reactants.</a:t>
            </a:r>
          </a:p>
        </p:txBody>
      </p:sp>
      <p:sp>
        <p:nvSpPr>
          <p:cNvPr id="291852" name="Text Box 12">
            <a:extLst>
              <a:ext uri="{FF2B5EF4-FFF2-40B4-BE49-F238E27FC236}">
                <a16:creationId xmlns:a16="http://schemas.microsoft.com/office/drawing/2014/main" id="{6D65B1BD-7AD3-403D-84DF-E7F9C66C3885}"/>
              </a:ext>
            </a:extLst>
          </p:cNvPr>
          <p:cNvSpPr txBox="1">
            <a:spLocks noChangeArrowheads="1"/>
          </p:cNvSpPr>
          <p:nvPr/>
        </p:nvSpPr>
        <p:spPr bwMode="auto">
          <a:xfrm>
            <a:off x="563563" y="3154363"/>
            <a:ext cx="8097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 The </a:t>
            </a:r>
            <a:r>
              <a:rPr lang="en-GB" altLang="en-US" b="1">
                <a:solidFill>
                  <a:srgbClr val="FF6600"/>
                </a:solidFill>
              </a:rPr>
              <a:t>first part</a:t>
            </a:r>
            <a:r>
              <a:rPr lang="en-GB" altLang="en-US">
                <a:solidFill>
                  <a:srgbClr val="010066"/>
                </a:solidFill>
              </a:rPr>
              <a:t> of the salt’s name comes from the </a:t>
            </a:r>
            <a:r>
              <a:rPr lang="en-GB" altLang="en-US" b="1">
                <a:solidFill>
                  <a:srgbClr val="FF6600"/>
                </a:solidFill>
              </a:rPr>
              <a:t>base</a:t>
            </a:r>
            <a:r>
              <a:rPr lang="en-GB" altLang="en-US">
                <a:solidFill>
                  <a:srgbClr val="010066"/>
                </a:solidFill>
              </a:rPr>
              <a:t>:</a:t>
            </a:r>
          </a:p>
        </p:txBody>
      </p:sp>
      <p:sp>
        <p:nvSpPr>
          <p:cNvPr id="291855" name="Rectangle 15">
            <a:extLst>
              <a:ext uri="{FF2B5EF4-FFF2-40B4-BE49-F238E27FC236}">
                <a16:creationId xmlns:a16="http://schemas.microsoft.com/office/drawing/2014/main" id="{A5019B71-FE2E-429B-80F8-07F57D07CBE0}"/>
              </a:ext>
            </a:extLst>
          </p:cNvPr>
          <p:cNvSpPr>
            <a:spLocks noChangeArrowheads="1"/>
          </p:cNvSpPr>
          <p:nvPr/>
        </p:nvSpPr>
        <p:spPr bwMode="auto">
          <a:xfrm>
            <a:off x="563563" y="4252913"/>
            <a:ext cx="8335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 The </a:t>
            </a:r>
            <a:r>
              <a:rPr lang="en-GB" altLang="en-US" b="1">
                <a:solidFill>
                  <a:srgbClr val="FF6600"/>
                </a:solidFill>
              </a:rPr>
              <a:t>second part</a:t>
            </a:r>
            <a:r>
              <a:rPr lang="en-GB" altLang="en-US">
                <a:solidFill>
                  <a:srgbClr val="010066"/>
                </a:solidFill>
              </a:rPr>
              <a:t> of the salt’s name comes from the </a:t>
            </a:r>
            <a:r>
              <a:rPr lang="en-GB" altLang="en-US" b="1">
                <a:solidFill>
                  <a:srgbClr val="FF6600"/>
                </a:solidFill>
              </a:rPr>
              <a:t>acid</a:t>
            </a:r>
            <a:r>
              <a:rPr lang="en-GB" altLang="en-US">
                <a:solidFill>
                  <a:srgbClr val="010066"/>
                </a:solidFill>
              </a:rPr>
              <a:t>:</a:t>
            </a:r>
          </a:p>
        </p:txBody>
      </p:sp>
      <p:sp>
        <p:nvSpPr>
          <p:cNvPr id="291857" name="Text Box 17">
            <a:extLst>
              <a:ext uri="{FF2B5EF4-FFF2-40B4-BE49-F238E27FC236}">
                <a16:creationId xmlns:a16="http://schemas.microsoft.com/office/drawing/2014/main" id="{0CF256CB-D565-458E-B6DA-2DCD0AEEC692}"/>
              </a:ext>
            </a:extLst>
          </p:cNvPr>
          <p:cNvSpPr txBox="1">
            <a:spLocks noChangeArrowheads="1"/>
          </p:cNvSpPr>
          <p:nvPr/>
        </p:nvSpPr>
        <p:spPr bwMode="auto">
          <a:xfrm>
            <a:off x="341313" y="5351463"/>
            <a:ext cx="8097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For example, if sodium hydroxide neutralizes sulfuric acid, the product is a salt called sodium </a:t>
            </a:r>
            <a:r>
              <a:rPr lang="en-GB" altLang="en-US" dirty="0" err="1"/>
              <a:t>sulfate</a:t>
            </a:r>
            <a:r>
              <a:rPr lang="en-GB" altLang="en-US" dirty="0"/>
              <a:t>.</a:t>
            </a:r>
          </a:p>
        </p:txBody>
      </p:sp>
      <p:pic>
        <p:nvPicPr>
          <p:cNvPr id="20" name="Picture 19" descr="Acids and Alkalis Part2arrow.png">
            <a:extLst>
              <a:ext uri="{FF2B5EF4-FFF2-40B4-BE49-F238E27FC236}">
                <a16:creationId xmlns:a16="http://schemas.microsoft.com/office/drawing/2014/main" id="{28F5A3DE-AF27-4102-8A4B-E2FF8B7244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5450" y="3714750"/>
            <a:ext cx="571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cids and Alkalis Part2arrow.png">
            <a:extLst>
              <a:ext uri="{FF2B5EF4-FFF2-40B4-BE49-F238E27FC236}">
                <a16:creationId xmlns:a16="http://schemas.microsoft.com/office/drawing/2014/main" id="{DA63B913-58DF-41D1-B713-669D0CD853F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25850" y="4857750"/>
            <a:ext cx="571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4">
            <a:extLst>
              <a:ext uri="{FF2B5EF4-FFF2-40B4-BE49-F238E27FC236}">
                <a16:creationId xmlns:a16="http://schemas.microsoft.com/office/drawing/2014/main" id="{69FDB02C-76F5-4872-A29A-9D2A4749F982}"/>
              </a:ext>
            </a:extLst>
          </p:cNvPr>
          <p:cNvSpPr txBox="1">
            <a:spLocks noChangeArrowheads="1"/>
          </p:cNvSpPr>
          <p:nvPr/>
        </p:nvSpPr>
        <p:spPr bwMode="auto">
          <a:xfrm>
            <a:off x="2216240" y="1819275"/>
            <a:ext cx="422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200" b="1" dirty="0">
                <a:solidFill>
                  <a:schemeClr val="bg1"/>
                </a:solidFill>
              </a:rPr>
              <a:t>+</a:t>
            </a:r>
          </a:p>
        </p:txBody>
      </p:sp>
      <p:sp>
        <p:nvSpPr>
          <p:cNvPr id="24" name="Text Box 5">
            <a:extLst>
              <a:ext uri="{FF2B5EF4-FFF2-40B4-BE49-F238E27FC236}">
                <a16:creationId xmlns:a16="http://schemas.microsoft.com/office/drawing/2014/main" id="{A6CEDC25-9571-436D-89D5-78B109606D21}"/>
              </a:ext>
            </a:extLst>
          </p:cNvPr>
          <p:cNvSpPr txBox="1">
            <a:spLocks noChangeArrowheads="1"/>
          </p:cNvSpPr>
          <p:nvPr/>
        </p:nvSpPr>
        <p:spPr bwMode="auto">
          <a:xfrm>
            <a:off x="1073858" y="18796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chemeClr val="bg1"/>
                </a:solidFill>
              </a:rPr>
              <a:t>acid</a:t>
            </a:r>
          </a:p>
        </p:txBody>
      </p:sp>
      <p:sp>
        <p:nvSpPr>
          <p:cNvPr id="25" name="Text Box 6">
            <a:extLst>
              <a:ext uri="{FF2B5EF4-FFF2-40B4-BE49-F238E27FC236}">
                <a16:creationId xmlns:a16="http://schemas.microsoft.com/office/drawing/2014/main" id="{D0DE6315-8B43-40C6-8162-441CA2D95197}"/>
              </a:ext>
            </a:extLst>
          </p:cNvPr>
          <p:cNvSpPr txBox="1">
            <a:spLocks noChangeArrowheads="1"/>
          </p:cNvSpPr>
          <p:nvPr/>
        </p:nvSpPr>
        <p:spPr bwMode="auto">
          <a:xfrm>
            <a:off x="2987147" y="1879600"/>
            <a:ext cx="87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chemeClr val="bg1"/>
                </a:solidFill>
              </a:rPr>
              <a:t>base</a:t>
            </a:r>
          </a:p>
        </p:txBody>
      </p:sp>
      <p:sp>
        <p:nvSpPr>
          <p:cNvPr id="26" name="Text Box 7">
            <a:extLst>
              <a:ext uri="{FF2B5EF4-FFF2-40B4-BE49-F238E27FC236}">
                <a16:creationId xmlns:a16="http://schemas.microsoft.com/office/drawing/2014/main" id="{A0A2F725-3E80-44F5-A0E2-FAFB00FAFE72}"/>
              </a:ext>
            </a:extLst>
          </p:cNvPr>
          <p:cNvSpPr txBox="1">
            <a:spLocks noChangeArrowheads="1"/>
          </p:cNvSpPr>
          <p:nvPr/>
        </p:nvSpPr>
        <p:spPr bwMode="auto">
          <a:xfrm>
            <a:off x="5135386" y="1879600"/>
            <a:ext cx="70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bg1"/>
                </a:solidFill>
              </a:rPr>
              <a:t>salt</a:t>
            </a:r>
          </a:p>
        </p:txBody>
      </p:sp>
      <p:sp>
        <p:nvSpPr>
          <p:cNvPr id="27" name="Text Box 19">
            <a:extLst>
              <a:ext uri="{FF2B5EF4-FFF2-40B4-BE49-F238E27FC236}">
                <a16:creationId xmlns:a16="http://schemas.microsoft.com/office/drawing/2014/main" id="{8B473453-A2C8-4B08-99BD-5D9D279EAC11}"/>
              </a:ext>
            </a:extLst>
          </p:cNvPr>
          <p:cNvSpPr txBox="1">
            <a:spLocks noChangeArrowheads="1"/>
          </p:cNvSpPr>
          <p:nvPr/>
        </p:nvSpPr>
        <p:spPr bwMode="auto">
          <a:xfrm>
            <a:off x="6193631" y="1819275"/>
            <a:ext cx="422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200" b="1" dirty="0">
                <a:solidFill>
                  <a:schemeClr val="bg1"/>
                </a:solidFill>
              </a:rPr>
              <a:t>+</a:t>
            </a:r>
          </a:p>
        </p:txBody>
      </p:sp>
      <p:sp>
        <p:nvSpPr>
          <p:cNvPr id="28" name="Text Box 20">
            <a:extLst>
              <a:ext uri="{FF2B5EF4-FFF2-40B4-BE49-F238E27FC236}">
                <a16:creationId xmlns:a16="http://schemas.microsoft.com/office/drawing/2014/main" id="{59DDC37E-1938-4D31-93E6-344D658F04D6}"/>
              </a:ext>
            </a:extLst>
          </p:cNvPr>
          <p:cNvSpPr txBox="1">
            <a:spLocks noChangeArrowheads="1"/>
          </p:cNvSpPr>
          <p:nvPr/>
        </p:nvSpPr>
        <p:spPr bwMode="auto">
          <a:xfrm>
            <a:off x="6964536" y="1879600"/>
            <a:ext cx="98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chemeClr val="bg1"/>
                </a:solidFill>
              </a:rPr>
              <a:t>water</a:t>
            </a:r>
          </a:p>
        </p:txBody>
      </p:sp>
      <p:pic>
        <p:nvPicPr>
          <p:cNvPr id="29" name="Picture 28" descr="Acids and Alkalis Part2arrow.png">
            <a:extLst>
              <a:ext uri="{FF2B5EF4-FFF2-40B4-BE49-F238E27FC236}">
                <a16:creationId xmlns:a16="http://schemas.microsoft.com/office/drawing/2014/main" id="{B18395C6-F8F3-484A-8A9B-0DE6D0C47DA1}"/>
              </a:ext>
            </a:extLst>
          </p:cNvPr>
          <p:cNvPicPr>
            <a:picLocks noChangeAspect="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215254" y="1873250"/>
            <a:ext cx="571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C98BA8F4-D392-4C24-9C72-EBD1888D3AA6}"/>
              </a:ext>
            </a:extLst>
          </p:cNvPr>
          <p:cNvSpPr txBox="1">
            <a:spLocks noChangeArrowheads="1"/>
          </p:cNvSpPr>
          <p:nvPr/>
        </p:nvSpPr>
        <p:spPr bwMode="auto">
          <a:xfrm>
            <a:off x="914400" y="3702050"/>
            <a:ext cx="69405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sym typeface="Wingdings" panose="05000000000000000000" pitchFamily="2" charset="2"/>
              </a:rPr>
              <a:t> e.g. sodium hydroxide             sodium…</a:t>
            </a:r>
            <a:endParaRPr lang="en-GB" altLang="en-US"/>
          </a:p>
        </p:txBody>
      </p:sp>
      <p:sp>
        <p:nvSpPr>
          <p:cNvPr id="30" name="TextBox 29">
            <a:extLst>
              <a:ext uri="{FF2B5EF4-FFF2-40B4-BE49-F238E27FC236}">
                <a16:creationId xmlns:a16="http://schemas.microsoft.com/office/drawing/2014/main" id="{028EEAFE-4E6E-46DD-80BF-092D87B9AC04}"/>
              </a:ext>
            </a:extLst>
          </p:cNvPr>
          <p:cNvSpPr txBox="1">
            <a:spLocks noChangeArrowheads="1"/>
          </p:cNvSpPr>
          <p:nvPr/>
        </p:nvSpPr>
        <p:spPr bwMode="auto">
          <a:xfrm>
            <a:off x="914400" y="4841875"/>
            <a:ext cx="6010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sym typeface="Wingdings" panose="05000000000000000000" pitchFamily="2" charset="2"/>
              </a:rPr>
              <a:t> e.g. sulfuric acid             …sulfate</a:t>
            </a:r>
            <a:endParaRPr lang="en-GB" altLang="en-US"/>
          </a:p>
        </p:txBody>
      </p:sp>
      <p:pic>
        <p:nvPicPr>
          <p:cNvPr id="31" name="Picture 8">
            <a:hlinkClick r:id="" action="ppaction://hlinkshowjump?jump=nextslide"/>
            <a:extLst>
              <a:ext uri="{FF2B5EF4-FFF2-40B4-BE49-F238E27FC236}">
                <a16:creationId xmlns:a16="http://schemas.microsoft.com/office/drawing/2014/main" id="{78CF765D-F9CC-467E-B48D-9DEF99F6818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2" name="Picture 9" descr="notes_icon">
            <a:extLst>
              <a:ext uri="{FF2B5EF4-FFF2-40B4-BE49-F238E27FC236}">
                <a16:creationId xmlns:a16="http://schemas.microsoft.com/office/drawing/2014/main" id="{98671F88-9D5C-4C17-974D-2F7114D50E31}"/>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33" name="Picture 51">
            <a:extLst>
              <a:ext uri="{FF2B5EF4-FFF2-40B4-BE49-F238E27FC236}">
                <a16:creationId xmlns:a16="http://schemas.microsoft.com/office/drawing/2014/main" id="{178D9A47-1D8B-4C48-8023-DEBCDC0DC19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64655" y="82550"/>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91850"/>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185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9185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91857"/>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1850" grpId="0"/>
      <p:bldP spid="291852" grpId="0"/>
      <p:bldP spid="291855" grpId="0"/>
      <p:bldP spid="291857" grpId="0"/>
      <p:bldP spid="23" grpId="0"/>
      <p:bldP spid="24" grpId="0"/>
      <p:bldP spid="25" grpId="0"/>
      <p:bldP spid="26" grpId="0"/>
      <p:bldP spid="27" grpId="0"/>
      <p:bldP spid="28" grpId="0"/>
      <p:bldP spid="22"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84208BB3-4B2A-462A-8F4A-40B29D2D0CFA}"/>
              </a:ext>
            </a:extLst>
          </p:cNvPr>
          <p:cNvSpPr>
            <a:spLocks noGrp="1" noChangeArrowheads="1"/>
          </p:cNvSpPr>
          <p:nvPr>
            <p:ph type="title"/>
          </p:nvPr>
        </p:nvSpPr>
        <p:spPr/>
        <p:txBody>
          <a:bodyPr/>
          <a:lstStyle/>
          <a:p>
            <a:r>
              <a:rPr lang="en-GB" altLang="en-US" dirty="0"/>
              <a:t>Naming salts</a:t>
            </a:r>
          </a:p>
        </p:txBody>
      </p:sp>
      <p:pic>
        <p:nvPicPr>
          <p:cNvPr id="6" name="Picture 5" descr="flash_icon">
            <a:extLst>
              <a:ext uri="{FF2B5EF4-FFF2-40B4-BE49-F238E27FC236}">
                <a16:creationId xmlns:a16="http://schemas.microsoft.com/office/drawing/2014/main" id="{E089ED2F-2D88-4143-9012-A6B8FBA4C544}"/>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hlinkClick r:id="" action="ppaction://hlinkshowjump?jump=nextslide"/>
            <a:extLst>
              <a:ext uri="{FF2B5EF4-FFF2-40B4-BE49-F238E27FC236}">
                <a16:creationId xmlns:a16="http://schemas.microsoft.com/office/drawing/2014/main" id="{1FF5586A-36E9-44BB-AA11-80EAA598E05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4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3416797-D287-42FA-8DA7-A6A6582FBB7D}"/>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2F43F9E5-D1EF-417E-94B1-74263C242311}"/>
              </a:ext>
            </a:extLst>
          </p:cNvPr>
          <p:cNvSpPr>
            <a:spLocks noGrp="1" noChangeArrowheads="1"/>
          </p:cNvSpPr>
          <p:nvPr>
            <p:ph type="title"/>
          </p:nvPr>
        </p:nvSpPr>
        <p:spPr/>
        <p:txBody>
          <a:bodyPr/>
          <a:lstStyle/>
          <a:p>
            <a:r>
              <a:rPr lang="en-GB" altLang="en-US" dirty="0"/>
              <a:t>What is the name of the salt?</a:t>
            </a:r>
          </a:p>
        </p:txBody>
      </p:sp>
      <p:pic>
        <p:nvPicPr>
          <p:cNvPr id="7" name="Picture 5" descr="flash_icon">
            <a:extLst>
              <a:ext uri="{FF2B5EF4-FFF2-40B4-BE49-F238E27FC236}">
                <a16:creationId xmlns:a16="http://schemas.microsoft.com/office/drawing/2014/main" id="{9C3F913C-A8F4-42DD-A7DD-E60730975E7D}"/>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C6BCE45E-BAF6-4519-B30D-0E81A420DFAE}"/>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5C750D6A-698A-4333-8032-8E4D000FC8C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F8378086-E585-4F5E-AF5C-F4CD60E238DE}"/>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6">
            <a:extLst>
              <a:ext uri="{FF2B5EF4-FFF2-40B4-BE49-F238E27FC236}">
                <a16:creationId xmlns:a16="http://schemas.microsoft.com/office/drawing/2014/main" id="{1CB94FE6-F130-45D8-8C74-1FC2CD8EA3D4}"/>
              </a:ext>
            </a:extLst>
          </p:cNvPr>
          <p:cNvSpPr>
            <a:spLocks noGrp="1" noChangeArrowheads="1"/>
          </p:cNvSpPr>
          <p:nvPr>
            <p:ph type="title"/>
          </p:nvPr>
        </p:nvSpPr>
        <p:spPr/>
        <p:txBody>
          <a:bodyPr/>
          <a:lstStyle/>
          <a:p>
            <a:r>
              <a:rPr lang="en-GB" altLang="en-US" dirty="0"/>
              <a:t>pH change during neutralization</a:t>
            </a:r>
          </a:p>
        </p:txBody>
      </p:sp>
      <p:pic>
        <p:nvPicPr>
          <p:cNvPr id="7" name="Picture 5" descr="flash_icon">
            <a:extLst>
              <a:ext uri="{FF2B5EF4-FFF2-40B4-BE49-F238E27FC236}">
                <a16:creationId xmlns:a16="http://schemas.microsoft.com/office/drawing/2014/main" id="{90606B08-2861-4359-BF37-143A11BAB957}"/>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14715DDB-E824-47C8-AA82-850EBDA9312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5" descr="exp_icon">
            <a:extLst>
              <a:ext uri="{FF2B5EF4-FFF2-40B4-BE49-F238E27FC236}">
                <a16:creationId xmlns:a16="http://schemas.microsoft.com/office/drawing/2014/main" id="{CD1F6DE3-9056-45E5-8BA2-2A5F51CCE9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2631"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19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DACCA68-F2D3-4E35-AF1F-B1343963438B}"/>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34EBDC5-D849-4C85-86E5-CA4845C27ED4}"/>
              </a:ext>
            </a:extLst>
          </p:cNvPr>
          <p:cNvSpPr>
            <a:spLocks noGrp="1" noChangeArrowheads="1"/>
          </p:cNvSpPr>
          <p:nvPr>
            <p:ph type="title"/>
          </p:nvPr>
        </p:nvSpPr>
        <p:spPr/>
        <p:txBody>
          <a:bodyPr/>
          <a:lstStyle/>
          <a:p>
            <a:r>
              <a:rPr lang="en-GB" altLang="en-US"/>
              <a:t>Using salts</a:t>
            </a:r>
          </a:p>
        </p:txBody>
      </p:sp>
      <p:sp>
        <p:nvSpPr>
          <p:cNvPr id="427011" name="Text Box 3">
            <a:extLst>
              <a:ext uri="{FF2B5EF4-FFF2-40B4-BE49-F238E27FC236}">
                <a16:creationId xmlns:a16="http://schemas.microsoft.com/office/drawing/2014/main" id="{B3595087-EDF9-453B-AE23-46A4CF397BE7}"/>
              </a:ext>
            </a:extLst>
          </p:cNvPr>
          <p:cNvSpPr txBox="1">
            <a:spLocks noChangeArrowheads="1"/>
          </p:cNvSpPr>
          <p:nvPr/>
        </p:nvSpPr>
        <p:spPr bwMode="auto">
          <a:xfrm>
            <a:off x="4335463" y="2593975"/>
            <a:ext cx="42878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Table salt is sodium chloride. This is the salt used to </a:t>
            </a:r>
            <a:r>
              <a:rPr lang="en-GB" altLang="en-US" dirty="0" err="1"/>
              <a:t>flavor</a:t>
            </a:r>
            <a:r>
              <a:rPr lang="en-GB" altLang="en-US" dirty="0"/>
              <a:t> and preserve food.</a:t>
            </a:r>
          </a:p>
        </p:txBody>
      </p:sp>
      <p:sp>
        <p:nvSpPr>
          <p:cNvPr id="427012" name="Text Box 4">
            <a:extLst>
              <a:ext uri="{FF2B5EF4-FFF2-40B4-BE49-F238E27FC236}">
                <a16:creationId xmlns:a16="http://schemas.microsoft.com/office/drawing/2014/main" id="{32B5BAB2-6E95-4C2B-A435-6C4E332B94EA}"/>
              </a:ext>
            </a:extLst>
          </p:cNvPr>
          <p:cNvSpPr txBox="1">
            <a:spLocks noChangeArrowheads="1"/>
          </p:cNvSpPr>
          <p:nvPr/>
        </p:nvSpPr>
        <p:spPr bwMode="auto">
          <a:xfrm>
            <a:off x="4335463" y="4038600"/>
            <a:ext cx="37988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Indigestion remedies often contain magnesium salts.</a:t>
            </a:r>
          </a:p>
        </p:txBody>
      </p:sp>
      <p:sp>
        <p:nvSpPr>
          <p:cNvPr id="427013" name="Text Box 5">
            <a:extLst>
              <a:ext uri="{FF2B5EF4-FFF2-40B4-BE49-F238E27FC236}">
                <a16:creationId xmlns:a16="http://schemas.microsoft.com/office/drawing/2014/main" id="{9F57D870-E61D-41B9-938E-CA5BCF740DE7}"/>
              </a:ext>
            </a:extLst>
          </p:cNvPr>
          <p:cNvSpPr txBox="1">
            <a:spLocks noChangeArrowheads="1"/>
          </p:cNvSpPr>
          <p:nvPr/>
        </p:nvSpPr>
        <p:spPr bwMode="auto">
          <a:xfrm>
            <a:off x="4335463" y="5118100"/>
            <a:ext cx="41005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All oceans, seas, rivers and lakes on Earth contain some dissolved salts.</a:t>
            </a:r>
          </a:p>
        </p:txBody>
      </p:sp>
      <p:pic>
        <p:nvPicPr>
          <p:cNvPr id="31750" name="Picture 6" descr="34804009_credit">
            <a:extLst>
              <a:ext uri="{FF2B5EF4-FFF2-40B4-BE49-F238E27FC236}">
                <a16:creationId xmlns:a16="http://schemas.microsoft.com/office/drawing/2014/main" id="{2C204283-6C09-4FEF-9FC8-9B3F4381E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3" y="855663"/>
            <a:ext cx="3544887"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7">
            <a:extLst>
              <a:ext uri="{FF2B5EF4-FFF2-40B4-BE49-F238E27FC236}">
                <a16:creationId xmlns:a16="http://schemas.microsoft.com/office/drawing/2014/main" id="{EB3D27DE-4536-4EB6-AECB-13AB25397938}"/>
              </a:ext>
            </a:extLst>
          </p:cNvPr>
          <p:cNvSpPr txBox="1">
            <a:spLocks noChangeArrowheads="1"/>
          </p:cNvSpPr>
          <p:nvPr/>
        </p:nvSpPr>
        <p:spPr bwMode="auto">
          <a:xfrm>
            <a:off x="4335463" y="784225"/>
            <a:ext cx="45624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 </a:t>
            </a:r>
            <a:r>
              <a:rPr lang="en-GB" altLang="en-US" dirty="0" err="1"/>
              <a:t>colors</a:t>
            </a:r>
            <a:r>
              <a:rPr lang="en-GB" altLang="en-US" dirty="0"/>
              <a:t> of fireworks are formed when salts burn. Calcium chloride, for example, burns a bright orange </a:t>
            </a:r>
            <a:r>
              <a:rPr lang="en-GB" altLang="en-US" dirty="0" err="1"/>
              <a:t>color</a:t>
            </a:r>
            <a:r>
              <a:rPr lang="en-GB" altLang="en-US" dirty="0"/>
              <a:t>.</a:t>
            </a:r>
          </a:p>
        </p:txBody>
      </p:sp>
      <p:pic>
        <p:nvPicPr>
          <p:cNvPr id="10" name="Picture 8">
            <a:hlinkClick r:id="" action="ppaction://hlinkshowjump?jump=nextslide"/>
            <a:extLst>
              <a:ext uri="{FF2B5EF4-FFF2-40B4-BE49-F238E27FC236}">
                <a16:creationId xmlns:a16="http://schemas.microsoft.com/office/drawing/2014/main" id="{ECB24555-6224-464B-8064-DB180530349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A3F317B6-5413-4889-8626-5D8D44047055}"/>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70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70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70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p:bldP spid="427012" grpId="0"/>
      <p:bldP spid="4270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
            <a:extLst>
              <a:ext uri="{FF2B5EF4-FFF2-40B4-BE49-F238E27FC236}">
                <a16:creationId xmlns:a16="http://schemas.microsoft.com/office/drawing/2014/main" id="{264E19E1-B29F-4824-AD11-B660FD6CEB88}"/>
              </a:ext>
            </a:extLst>
          </p:cNvPr>
          <p:cNvSpPr>
            <a:spLocks noGrp="1" noChangeArrowheads="1"/>
          </p:cNvSpPr>
          <p:nvPr>
            <p:ph type="title"/>
          </p:nvPr>
        </p:nvSpPr>
        <p:spPr/>
        <p:txBody>
          <a:bodyPr/>
          <a:lstStyle/>
          <a:p>
            <a:r>
              <a:rPr lang="en-GB" altLang="en-US" dirty="0"/>
              <a:t>Neutralization in your stomach</a:t>
            </a:r>
          </a:p>
        </p:txBody>
      </p:sp>
      <p:sp>
        <p:nvSpPr>
          <p:cNvPr id="32772" name="Text Box 4">
            <a:extLst>
              <a:ext uri="{FF2B5EF4-FFF2-40B4-BE49-F238E27FC236}">
                <a16:creationId xmlns:a16="http://schemas.microsoft.com/office/drawing/2014/main" id="{11716B62-5A2D-4DDC-AB44-BDF55560AE9D}"/>
              </a:ext>
            </a:extLst>
          </p:cNvPr>
          <p:cNvSpPr txBox="1">
            <a:spLocks noChangeArrowheads="1"/>
          </p:cNvSpPr>
          <p:nvPr/>
        </p:nvSpPr>
        <p:spPr bwMode="auto">
          <a:xfrm>
            <a:off x="341313" y="784225"/>
            <a:ext cx="58912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human stomach contains large amounts of </a:t>
            </a:r>
            <a:r>
              <a:rPr lang="en-GB" altLang="en-US" b="1">
                <a:solidFill>
                  <a:srgbClr val="FF6600"/>
                </a:solidFill>
              </a:rPr>
              <a:t>hydrochloric acid</a:t>
            </a:r>
            <a:r>
              <a:rPr lang="en-GB" altLang="en-US"/>
              <a:t>. </a:t>
            </a:r>
          </a:p>
        </p:txBody>
      </p:sp>
      <p:sp>
        <p:nvSpPr>
          <p:cNvPr id="35844" name="Text Box 5">
            <a:extLst>
              <a:ext uri="{FF2B5EF4-FFF2-40B4-BE49-F238E27FC236}">
                <a16:creationId xmlns:a16="http://schemas.microsoft.com/office/drawing/2014/main" id="{77116512-3390-44C1-8246-D629ACD98AD6}"/>
              </a:ext>
            </a:extLst>
          </p:cNvPr>
          <p:cNvSpPr txBox="1">
            <a:spLocks noChangeArrowheads="1"/>
          </p:cNvSpPr>
          <p:nvPr/>
        </p:nvSpPr>
        <p:spPr bwMode="auto">
          <a:xfrm>
            <a:off x="3575050" y="4211638"/>
            <a:ext cx="54578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Indigestion</a:t>
            </a:r>
            <a:r>
              <a:rPr lang="en-GB" altLang="en-US" dirty="0"/>
              <a:t> occurs when the stomach produces too much acid. Indigestion remedies, sometimes called antacids, contain a base that neutralizes the excess acid, relieving symptoms.</a:t>
            </a:r>
          </a:p>
        </p:txBody>
      </p:sp>
      <p:pic>
        <p:nvPicPr>
          <p:cNvPr id="32774" name="Picture 6" descr="stomach">
            <a:extLst>
              <a:ext uri="{FF2B5EF4-FFF2-40B4-BE49-F238E27FC236}">
                <a16:creationId xmlns:a16="http://schemas.microsoft.com/office/drawing/2014/main" id="{FAD489B0-82B4-4AF2-A126-6510FC75A1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987425"/>
            <a:ext cx="29622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7">
            <a:extLst>
              <a:ext uri="{FF2B5EF4-FFF2-40B4-BE49-F238E27FC236}">
                <a16:creationId xmlns:a16="http://schemas.microsoft.com/office/drawing/2014/main" id="{B0C38BAB-BC6D-4929-99DE-9B75E894B4E1}"/>
              </a:ext>
            </a:extLst>
          </p:cNvPr>
          <p:cNvSpPr>
            <a:spLocks noChangeArrowheads="1"/>
          </p:cNvSpPr>
          <p:nvPr/>
        </p:nvSpPr>
        <p:spPr bwMode="auto">
          <a:xfrm>
            <a:off x="341313" y="2490788"/>
            <a:ext cx="5346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t>provides a low pH for the digestive enzymes to work</a:t>
            </a:r>
          </a:p>
        </p:txBody>
      </p:sp>
      <p:sp>
        <p:nvSpPr>
          <p:cNvPr id="35847" name="Rectangle 8">
            <a:extLst>
              <a:ext uri="{FF2B5EF4-FFF2-40B4-BE49-F238E27FC236}">
                <a16:creationId xmlns:a16="http://schemas.microsoft.com/office/drawing/2014/main" id="{7169B633-1792-49FE-87E5-57CA7AA6DC2A}"/>
              </a:ext>
            </a:extLst>
          </p:cNvPr>
          <p:cNvSpPr>
            <a:spLocks noChangeArrowheads="1"/>
          </p:cNvSpPr>
          <p:nvPr/>
        </p:nvSpPr>
        <p:spPr bwMode="auto">
          <a:xfrm>
            <a:off x="341313" y="1909763"/>
            <a:ext cx="467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Hydrochloric acid in the stomach:</a:t>
            </a:r>
          </a:p>
        </p:txBody>
      </p:sp>
      <p:pic>
        <p:nvPicPr>
          <p:cNvPr id="35850" name="Picture 12" descr="PJurik">
            <a:extLst>
              <a:ext uri="{FF2B5EF4-FFF2-40B4-BE49-F238E27FC236}">
                <a16:creationId xmlns:a16="http://schemas.microsoft.com/office/drawing/2014/main" id="{E81EA18C-ED2F-421B-AA3A-77E7428276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150" y="4064000"/>
            <a:ext cx="2486025"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 Box 14">
            <a:extLst>
              <a:ext uri="{FF2B5EF4-FFF2-40B4-BE49-F238E27FC236}">
                <a16:creationId xmlns:a16="http://schemas.microsoft.com/office/drawing/2014/main" id="{01F45296-AA35-458B-B504-8A2A9128F31E}"/>
              </a:ext>
            </a:extLst>
          </p:cNvPr>
          <p:cNvSpPr txBox="1">
            <a:spLocks noChangeArrowheads="1"/>
          </p:cNvSpPr>
          <p:nvPr/>
        </p:nvSpPr>
        <p:spPr bwMode="auto">
          <a:xfrm>
            <a:off x="352425" y="3392488"/>
            <a:ext cx="572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helps kill harmful bacteria in food.</a:t>
            </a:r>
          </a:p>
        </p:txBody>
      </p:sp>
      <p:pic>
        <p:nvPicPr>
          <p:cNvPr id="11" name="Picture 8">
            <a:hlinkClick r:id="" action="ppaction://hlinkshowjump?jump=nextslide"/>
            <a:extLst>
              <a:ext uri="{FF2B5EF4-FFF2-40B4-BE49-F238E27FC236}">
                <a16:creationId xmlns:a16="http://schemas.microsoft.com/office/drawing/2014/main" id="{C42955A7-6CF4-4DC2-9C6C-545323CA916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5846"/>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585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8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85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6" grpId="0"/>
      <p:bldP spid="35847" grpId="0"/>
      <p:bldP spid="358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Text Box 2">
            <a:extLst>
              <a:ext uri="{FF2B5EF4-FFF2-40B4-BE49-F238E27FC236}">
                <a16:creationId xmlns:a16="http://schemas.microsoft.com/office/drawing/2014/main" id="{28A9EB0B-8E54-4755-8791-668DD9AE2BB0}"/>
              </a:ext>
            </a:extLst>
          </p:cNvPr>
          <p:cNvSpPr txBox="1">
            <a:spLocks noChangeArrowheads="1"/>
          </p:cNvSpPr>
          <p:nvPr/>
        </p:nvSpPr>
        <p:spPr bwMode="auto">
          <a:xfrm>
            <a:off x="350838" y="2660650"/>
            <a:ext cx="83772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Water is formed because </a:t>
            </a:r>
            <a:r>
              <a:rPr lang="en-GB" altLang="en-US" b="1">
                <a:solidFill>
                  <a:srgbClr val="010066"/>
                </a:solidFill>
              </a:rPr>
              <a:t>OH</a:t>
            </a:r>
            <a:r>
              <a:rPr lang="en-GB" altLang="en-US" b="1" baseline="30000">
                <a:solidFill>
                  <a:srgbClr val="010066"/>
                </a:solidFill>
              </a:rPr>
              <a:t>–</a:t>
            </a:r>
            <a:r>
              <a:rPr lang="en-GB" altLang="en-US">
                <a:solidFill>
                  <a:srgbClr val="010066"/>
                </a:solidFill>
              </a:rPr>
              <a:t> </a:t>
            </a:r>
            <a:r>
              <a:rPr lang="en-GB" altLang="en-US"/>
              <a:t>ions from the alkali react with </a:t>
            </a:r>
            <a:r>
              <a:rPr lang="en-GB" altLang="en-US" b="1">
                <a:solidFill>
                  <a:srgbClr val="010066"/>
                </a:solidFill>
              </a:rPr>
              <a:t>H</a:t>
            </a:r>
            <a:r>
              <a:rPr lang="en-GB" altLang="en-US" b="1" baseline="30000">
                <a:solidFill>
                  <a:srgbClr val="010066"/>
                </a:solidFill>
              </a:rPr>
              <a:t>+</a:t>
            </a:r>
            <a:r>
              <a:rPr lang="en-GB" altLang="en-US">
                <a:solidFill>
                  <a:srgbClr val="010066"/>
                </a:solidFill>
              </a:rPr>
              <a:t> </a:t>
            </a:r>
            <a:r>
              <a:rPr lang="en-GB" altLang="en-US"/>
              <a:t>ions from the acid to produce molecules </a:t>
            </a:r>
            <a:r>
              <a:rPr lang="en-GB" altLang="en-US">
                <a:solidFill>
                  <a:srgbClr val="010066"/>
                </a:solidFill>
              </a:rPr>
              <a:t>of water (</a:t>
            </a:r>
            <a:r>
              <a:rPr lang="en-GB" altLang="en-US" b="1">
                <a:solidFill>
                  <a:srgbClr val="010066"/>
                </a:solidFill>
              </a:rPr>
              <a:t>H</a:t>
            </a:r>
            <a:r>
              <a:rPr lang="en-GB" altLang="en-US" b="1" baseline="-25000">
                <a:solidFill>
                  <a:srgbClr val="010066"/>
                </a:solidFill>
              </a:rPr>
              <a:t>2</a:t>
            </a:r>
            <a:r>
              <a:rPr lang="en-GB" altLang="en-US" b="1">
                <a:solidFill>
                  <a:srgbClr val="010066"/>
                </a:solidFill>
              </a:rPr>
              <a:t>O</a:t>
            </a:r>
            <a:r>
              <a:rPr lang="en-GB" altLang="en-US">
                <a:solidFill>
                  <a:srgbClr val="010066"/>
                </a:solidFill>
              </a:rPr>
              <a:t>).</a:t>
            </a:r>
          </a:p>
        </p:txBody>
      </p:sp>
      <p:sp>
        <p:nvSpPr>
          <p:cNvPr id="34819" name="Rectangle 3">
            <a:extLst>
              <a:ext uri="{FF2B5EF4-FFF2-40B4-BE49-F238E27FC236}">
                <a16:creationId xmlns:a16="http://schemas.microsoft.com/office/drawing/2014/main" id="{7FFA5786-5E97-464B-9A89-6C71081803A2}"/>
              </a:ext>
            </a:extLst>
          </p:cNvPr>
          <p:cNvSpPr>
            <a:spLocks noGrp="1" noChangeArrowheads="1"/>
          </p:cNvSpPr>
          <p:nvPr>
            <p:ph type="title"/>
          </p:nvPr>
        </p:nvSpPr>
        <p:spPr/>
        <p:txBody>
          <a:bodyPr/>
          <a:lstStyle/>
          <a:p>
            <a:r>
              <a:rPr lang="en-GB" altLang="en-US"/>
              <a:t>Making salts: acid + alkali</a:t>
            </a:r>
          </a:p>
        </p:txBody>
      </p:sp>
      <p:sp>
        <p:nvSpPr>
          <p:cNvPr id="34820" name="Text Box 4">
            <a:extLst>
              <a:ext uri="{FF2B5EF4-FFF2-40B4-BE49-F238E27FC236}">
                <a16:creationId xmlns:a16="http://schemas.microsoft.com/office/drawing/2014/main" id="{91F7CF64-FCAF-4B46-8204-E08D118132B1}"/>
              </a:ext>
            </a:extLst>
          </p:cNvPr>
          <p:cNvSpPr txBox="1">
            <a:spLocks noChangeArrowheads="1"/>
          </p:cNvSpPr>
          <p:nvPr/>
        </p:nvSpPr>
        <p:spPr bwMode="auto">
          <a:xfrm>
            <a:off x="346075" y="784225"/>
            <a:ext cx="8186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an </a:t>
            </a:r>
            <a:r>
              <a:rPr lang="en-GB" altLang="en-US" b="1">
                <a:solidFill>
                  <a:srgbClr val="FF6600"/>
                </a:solidFill>
              </a:rPr>
              <a:t>acid</a:t>
            </a:r>
            <a:r>
              <a:rPr lang="en-GB" altLang="en-US"/>
              <a:t> reacts with an </a:t>
            </a:r>
            <a:r>
              <a:rPr lang="en-GB" altLang="en-US" b="1">
                <a:solidFill>
                  <a:srgbClr val="FF6600"/>
                </a:solidFill>
              </a:rPr>
              <a:t>alkali</a:t>
            </a:r>
            <a:r>
              <a:rPr lang="en-GB" altLang="en-US"/>
              <a:t>, the products are </a:t>
            </a:r>
            <a:r>
              <a:rPr lang="en-GB" altLang="en-US" b="1">
                <a:solidFill>
                  <a:srgbClr val="FF6600"/>
                </a:solidFill>
              </a:rPr>
              <a:t>a salt</a:t>
            </a:r>
            <a:r>
              <a:rPr lang="en-GB" altLang="en-US"/>
              <a:t> and </a:t>
            </a:r>
            <a:r>
              <a:rPr lang="en-GB" altLang="en-US" b="1">
                <a:solidFill>
                  <a:srgbClr val="FF6600"/>
                </a:solidFill>
              </a:rPr>
              <a:t>water</a:t>
            </a:r>
            <a:r>
              <a:rPr lang="en-GB" altLang="en-US"/>
              <a:t>.</a:t>
            </a:r>
          </a:p>
        </p:txBody>
      </p:sp>
      <p:sp>
        <p:nvSpPr>
          <p:cNvPr id="429062" name="AutoShape 6">
            <a:extLst>
              <a:ext uri="{FF2B5EF4-FFF2-40B4-BE49-F238E27FC236}">
                <a16:creationId xmlns:a16="http://schemas.microsoft.com/office/drawing/2014/main" id="{3B619C61-3E22-4772-9EB4-FF8E84ECBDEF}"/>
              </a:ext>
            </a:extLst>
          </p:cNvPr>
          <p:cNvSpPr>
            <a:spLocks noChangeArrowheads="1"/>
          </p:cNvSpPr>
          <p:nvPr/>
        </p:nvSpPr>
        <p:spPr bwMode="auto">
          <a:xfrm>
            <a:off x="1503363" y="1760538"/>
            <a:ext cx="6137275" cy="744537"/>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29063" name="Text Box 7">
            <a:extLst>
              <a:ext uri="{FF2B5EF4-FFF2-40B4-BE49-F238E27FC236}">
                <a16:creationId xmlns:a16="http://schemas.microsoft.com/office/drawing/2014/main" id="{765EC87A-F14C-4885-AE5D-FE4576920BD3}"/>
              </a:ext>
            </a:extLst>
          </p:cNvPr>
          <p:cNvSpPr txBox="1">
            <a:spLocks noChangeArrowheads="1"/>
          </p:cNvSpPr>
          <p:nvPr/>
        </p:nvSpPr>
        <p:spPr bwMode="auto">
          <a:xfrm>
            <a:off x="1812925" y="1903413"/>
            <a:ext cx="793750" cy="457200"/>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acid</a:t>
            </a:r>
          </a:p>
        </p:txBody>
      </p:sp>
      <p:sp>
        <p:nvSpPr>
          <p:cNvPr id="429064" name="Text Box 8">
            <a:extLst>
              <a:ext uri="{FF2B5EF4-FFF2-40B4-BE49-F238E27FC236}">
                <a16:creationId xmlns:a16="http://schemas.microsoft.com/office/drawing/2014/main" id="{BA69EDEE-E60B-41FE-B422-AAE049E32BF2}"/>
              </a:ext>
            </a:extLst>
          </p:cNvPr>
          <p:cNvSpPr txBox="1">
            <a:spLocks noChangeArrowheads="1"/>
          </p:cNvSpPr>
          <p:nvPr/>
        </p:nvSpPr>
        <p:spPr bwMode="auto">
          <a:xfrm>
            <a:off x="3254375" y="1903413"/>
            <a:ext cx="946150" cy="457200"/>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alkali</a:t>
            </a:r>
          </a:p>
        </p:txBody>
      </p:sp>
      <p:sp>
        <p:nvSpPr>
          <p:cNvPr id="429065" name="Text Box 9">
            <a:extLst>
              <a:ext uri="{FF2B5EF4-FFF2-40B4-BE49-F238E27FC236}">
                <a16:creationId xmlns:a16="http://schemas.microsoft.com/office/drawing/2014/main" id="{CC34CD6D-E3E0-426C-BB29-AC8BB325CAD5}"/>
              </a:ext>
            </a:extLst>
          </p:cNvPr>
          <p:cNvSpPr txBox="1">
            <a:spLocks noChangeArrowheads="1"/>
          </p:cNvSpPr>
          <p:nvPr/>
        </p:nvSpPr>
        <p:spPr bwMode="auto">
          <a:xfrm>
            <a:off x="4989513" y="1903413"/>
            <a:ext cx="709612" cy="457200"/>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bg1"/>
                </a:solidFill>
              </a:rPr>
              <a:t>salt</a:t>
            </a:r>
          </a:p>
        </p:txBody>
      </p:sp>
      <p:sp>
        <p:nvSpPr>
          <p:cNvPr id="429066" name="Text Box 10">
            <a:extLst>
              <a:ext uri="{FF2B5EF4-FFF2-40B4-BE49-F238E27FC236}">
                <a16:creationId xmlns:a16="http://schemas.microsoft.com/office/drawing/2014/main" id="{F302BB8D-7FDF-42CC-A69B-E012F45ED1A0}"/>
              </a:ext>
            </a:extLst>
          </p:cNvPr>
          <p:cNvSpPr txBox="1">
            <a:spLocks noChangeArrowheads="1"/>
          </p:cNvSpPr>
          <p:nvPr/>
        </p:nvSpPr>
        <p:spPr bwMode="auto">
          <a:xfrm>
            <a:off x="6348413" y="1903413"/>
            <a:ext cx="981075" cy="457200"/>
          </a:xfrm>
          <a:prstGeom prst="rect">
            <a:avLst/>
          </a:prstGeom>
          <a:solidFill>
            <a:srgbClr val="FF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bg1"/>
                </a:solidFill>
              </a:rPr>
              <a:t>water</a:t>
            </a:r>
          </a:p>
        </p:txBody>
      </p:sp>
      <p:sp>
        <p:nvSpPr>
          <p:cNvPr id="429067" name="Text Box 11">
            <a:extLst>
              <a:ext uri="{FF2B5EF4-FFF2-40B4-BE49-F238E27FC236}">
                <a16:creationId xmlns:a16="http://schemas.microsoft.com/office/drawing/2014/main" id="{D4B8AE3A-F063-4ABC-8F4C-64893A3250FA}"/>
              </a:ext>
            </a:extLst>
          </p:cNvPr>
          <p:cNvSpPr txBox="1">
            <a:spLocks noChangeArrowheads="1"/>
          </p:cNvSpPr>
          <p:nvPr/>
        </p:nvSpPr>
        <p:spPr bwMode="auto">
          <a:xfrm>
            <a:off x="2719388" y="1857375"/>
            <a:ext cx="422275" cy="5492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29069" name="Text Box 13">
            <a:extLst>
              <a:ext uri="{FF2B5EF4-FFF2-40B4-BE49-F238E27FC236}">
                <a16:creationId xmlns:a16="http://schemas.microsoft.com/office/drawing/2014/main" id="{FA0F6598-EA5D-4E28-A283-7DF5CF62BC1C}"/>
              </a:ext>
            </a:extLst>
          </p:cNvPr>
          <p:cNvSpPr txBox="1">
            <a:spLocks noChangeArrowheads="1"/>
          </p:cNvSpPr>
          <p:nvPr/>
        </p:nvSpPr>
        <p:spPr bwMode="auto">
          <a:xfrm>
            <a:off x="5811838" y="1857375"/>
            <a:ext cx="422275" cy="5492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29070" name="Text Box 14">
            <a:extLst>
              <a:ext uri="{FF2B5EF4-FFF2-40B4-BE49-F238E27FC236}">
                <a16:creationId xmlns:a16="http://schemas.microsoft.com/office/drawing/2014/main" id="{1127E5BD-E4C5-4395-B941-84E44D44A33C}"/>
              </a:ext>
            </a:extLst>
          </p:cNvPr>
          <p:cNvSpPr txBox="1">
            <a:spLocks noChangeArrowheads="1"/>
          </p:cNvSpPr>
          <p:nvPr/>
        </p:nvSpPr>
        <p:spPr bwMode="auto">
          <a:xfrm>
            <a:off x="350838" y="3638550"/>
            <a:ext cx="1963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For example:</a:t>
            </a:r>
            <a:endParaRPr lang="en-GB" altLang="en-US"/>
          </a:p>
        </p:txBody>
      </p:sp>
      <p:sp>
        <p:nvSpPr>
          <p:cNvPr id="429073" name="AutoShape 17">
            <a:extLst>
              <a:ext uri="{FF2B5EF4-FFF2-40B4-BE49-F238E27FC236}">
                <a16:creationId xmlns:a16="http://schemas.microsoft.com/office/drawing/2014/main" id="{04D889FE-8222-4CE1-8AFD-4B97C3F16187}"/>
              </a:ext>
            </a:extLst>
          </p:cNvPr>
          <p:cNvSpPr>
            <a:spLocks noChangeArrowheads="1"/>
          </p:cNvSpPr>
          <p:nvPr/>
        </p:nvSpPr>
        <p:spPr bwMode="auto">
          <a:xfrm>
            <a:off x="458788" y="4251325"/>
            <a:ext cx="8228012" cy="1862138"/>
          </a:xfrm>
          <a:prstGeom prst="rect">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29074" name="Text Box 18">
            <a:extLst>
              <a:ext uri="{FF2B5EF4-FFF2-40B4-BE49-F238E27FC236}">
                <a16:creationId xmlns:a16="http://schemas.microsoft.com/office/drawing/2014/main" id="{FAF7F619-39CF-4CF1-BD1A-C4DD19E2AC19}"/>
              </a:ext>
            </a:extLst>
          </p:cNvPr>
          <p:cNvSpPr txBox="1">
            <a:spLocks noChangeArrowheads="1"/>
          </p:cNvSpPr>
          <p:nvPr/>
        </p:nvSpPr>
        <p:spPr bwMode="auto">
          <a:xfrm>
            <a:off x="2498725" y="4570413"/>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29075" name="Text Box 19">
            <a:extLst>
              <a:ext uri="{FF2B5EF4-FFF2-40B4-BE49-F238E27FC236}">
                <a16:creationId xmlns:a16="http://schemas.microsoft.com/office/drawing/2014/main" id="{5D644D02-B011-4D8B-9DF8-0B3C40B8C39C}"/>
              </a:ext>
            </a:extLst>
          </p:cNvPr>
          <p:cNvSpPr txBox="1">
            <a:spLocks noChangeArrowheads="1"/>
          </p:cNvSpPr>
          <p:nvPr/>
        </p:nvSpPr>
        <p:spPr bwMode="auto">
          <a:xfrm>
            <a:off x="6838950" y="4570413"/>
            <a:ext cx="449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29077" name="Text Box 21">
            <a:extLst>
              <a:ext uri="{FF2B5EF4-FFF2-40B4-BE49-F238E27FC236}">
                <a16:creationId xmlns:a16="http://schemas.microsoft.com/office/drawing/2014/main" id="{715D78E3-B222-4569-81FE-65FFF43090A5}"/>
              </a:ext>
            </a:extLst>
          </p:cNvPr>
          <p:cNvSpPr txBox="1">
            <a:spLocks noChangeArrowheads="1"/>
          </p:cNvSpPr>
          <p:nvPr/>
        </p:nvSpPr>
        <p:spPr bwMode="auto">
          <a:xfrm>
            <a:off x="6850063" y="5383213"/>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29078" name="Text Box 22">
            <a:extLst>
              <a:ext uri="{FF2B5EF4-FFF2-40B4-BE49-F238E27FC236}">
                <a16:creationId xmlns:a16="http://schemas.microsoft.com/office/drawing/2014/main" id="{58D18D07-E410-477A-A2EE-A959E76C7F8B}"/>
              </a:ext>
            </a:extLst>
          </p:cNvPr>
          <p:cNvSpPr txBox="1">
            <a:spLocks noChangeArrowheads="1"/>
          </p:cNvSpPr>
          <p:nvPr/>
        </p:nvSpPr>
        <p:spPr bwMode="auto">
          <a:xfrm>
            <a:off x="2498725" y="5383213"/>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429080" name="Text Box 24">
            <a:extLst>
              <a:ext uri="{FF2B5EF4-FFF2-40B4-BE49-F238E27FC236}">
                <a16:creationId xmlns:a16="http://schemas.microsoft.com/office/drawing/2014/main" id="{B70FBB32-4C50-4933-AD47-786AC238E93A}"/>
              </a:ext>
            </a:extLst>
          </p:cNvPr>
          <p:cNvSpPr txBox="1">
            <a:spLocks noChangeArrowheads="1"/>
          </p:cNvSpPr>
          <p:nvPr/>
        </p:nvSpPr>
        <p:spPr bwMode="auto">
          <a:xfrm>
            <a:off x="2892425" y="4433888"/>
            <a:ext cx="16557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sodium</a:t>
            </a:r>
            <a:br>
              <a:rPr lang="en-GB" altLang="en-US" b="1">
                <a:solidFill>
                  <a:schemeClr val="bg1"/>
                </a:solidFill>
              </a:rPr>
            </a:br>
            <a:r>
              <a:rPr lang="en-GB" altLang="en-US" b="1">
                <a:solidFill>
                  <a:schemeClr val="bg1"/>
                </a:solidFill>
              </a:rPr>
              <a:t>hydroxide</a:t>
            </a:r>
          </a:p>
        </p:txBody>
      </p:sp>
      <p:sp>
        <p:nvSpPr>
          <p:cNvPr id="429081" name="Text Box 25">
            <a:extLst>
              <a:ext uri="{FF2B5EF4-FFF2-40B4-BE49-F238E27FC236}">
                <a16:creationId xmlns:a16="http://schemas.microsoft.com/office/drawing/2014/main" id="{31509C5D-ADB3-4608-BB91-9126A29A2036}"/>
              </a:ext>
            </a:extLst>
          </p:cNvPr>
          <p:cNvSpPr txBox="1">
            <a:spLocks noChangeArrowheads="1"/>
          </p:cNvSpPr>
          <p:nvPr/>
        </p:nvSpPr>
        <p:spPr bwMode="auto">
          <a:xfrm>
            <a:off x="2979738" y="5437188"/>
            <a:ext cx="1658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NaOH </a:t>
            </a:r>
            <a:r>
              <a:rPr lang="en-GB" altLang="en-US">
                <a:solidFill>
                  <a:schemeClr val="bg1"/>
                </a:solidFill>
              </a:rPr>
              <a:t>(aq)</a:t>
            </a:r>
          </a:p>
        </p:txBody>
      </p:sp>
      <p:sp>
        <p:nvSpPr>
          <p:cNvPr id="429082" name="Text Box 26">
            <a:extLst>
              <a:ext uri="{FF2B5EF4-FFF2-40B4-BE49-F238E27FC236}">
                <a16:creationId xmlns:a16="http://schemas.microsoft.com/office/drawing/2014/main" id="{1C4D5551-8569-40A3-A7DB-157ECFD6EE0D}"/>
              </a:ext>
            </a:extLst>
          </p:cNvPr>
          <p:cNvSpPr txBox="1">
            <a:spLocks noChangeArrowheads="1"/>
          </p:cNvSpPr>
          <p:nvPr/>
        </p:nvSpPr>
        <p:spPr bwMode="auto">
          <a:xfrm>
            <a:off x="5360988" y="4433888"/>
            <a:ext cx="1381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sodium</a:t>
            </a:r>
            <a:br>
              <a:rPr lang="en-GB" altLang="en-US" b="1">
                <a:solidFill>
                  <a:schemeClr val="bg1"/>
                </a:solidFill>
              </a:rPr>
            </a:br>
            <a:r>
              <a:rPr lang="en-GB" altLang="en-US" b="1">
                <a:solidFill>
                  <a:schemeClr val="bg1"/>
                </a:solidFill>
              </a:rPr>
              <a:t>chloride</a:t>
            </a:r>
          </a:p>
        </p:txBody>
      </p:sp>
      <p:sp>
        <p:nvSpPr>
          <p:cNvPr id="429083" name="Text Box 27">
            <a:extLst>
              <a:ext uri="{FF2B5EF4-FFF2-40B4-BE49-F238E27FC236}">
                <a16:creationId xmlns:a16="http://schemas.microsoft.com/office/drawing/2014/main" id="{178EA66D-A96D-4805-9B48-60F332803348}"/>
              </a:ext>
            </a:extLst>
          </p:cNvPr>
          <p:cNvSpPr txBox="1">
            <a:spLocks noChangeArrowheads="1"/>
          </p:cNvSpPr>
          <p:nvPr/>
        </p:nvSpPr>
        <p:spPr bwMode="auto">
          <a:xfrm>
            <a:off x="5321300" y="5437188"/>
            <a:ext cx="1506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sym typeface="Monotype Sorts"/>
              </a:rPr>
              <a:t>NaCl </a:t>
            </a:r>
            <a:r>
              <a:rPr lang="en-GB" altLang="en-US">
                <a:solidFill>
                  <a:schemeClr val="bg1"/>
                </a:solidFill>
                <a:sym typeface="Monotype Sorts"/>
              </a:rPr>
              <a:t>(aq)</a:t>
            </a:r>
            <a:endParaRPr lang="en-GB" altLang="en-US">
              <a:solidFill>
                <a:schemeClr val="bg1"/>
              </a:solidFill>
            </a:endParaRPr>
          </a:p>
        </p:txBody>
      </p:sp>
      <p:sp>
        <p:nvSpPr>
          <p:cNvPr id="429084" name="Text Box 28">
            <a:extLst>
              <a:ext uri="{FF2B5EF4-FFF2-40B4-BE49-F238E27FC236}">
                <a16:creationId xmlns:a16="http://schemas.microsoft.com/office/drawing/2014/main" id="{99B5FD80-A1BE-4E42-8D84-7E6EE17A4A81}"/>
              </a:ext>
            </a:extLst>
          </p:cNvPr>
          <p:cNvSpPr txBox="1">
            <a:spLocks noChangeArrowheads="1"/>
          </p:cNvSpPr>
          <p:nvPr/>
        </p:nvSpPr>
        <p:spPr bwMode="auto">
          <a:xfrm>
            <a:off x="7500938" y="4616450"/>
            <a:ext cx="98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water</a:t>
            </a:r>
          </a:p>
        </p:txBody>
      </p:sp>
      <p:sp>
        <p:nvSpPr>
          <p:cNvPr id="429085" name="Text Box 29">
            <a:extLst>
              <a:ext uri="{FF2B5EF4-FFF2-40B4-BE49-F238E27FC236}">
                <a16:creationId xmlns:a16="http://schemas.microsoft.com/office/drawing/2014/main" id="{EEBE3B70-7BC5-4CDA-8EC4-41EE11B7C03C}"/>
              </a:ext>
            </a:extLst>
          </p:cNvPr>
          <p:cNvSpPr txBox="1">
            <a:spLocks noChangeArrowheads="1"/>
          </p:cNvSpPr>
          <p:nvPr/>
        </p:nvSpPr>
        <p:spPr bwMode="auto">
          <a:xfrm>
            <a:off x="7445375" y="5437188"/>
            <a:ext cx="1109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sym typeface="Monotype Sorts"/>
              </a:rPr>
              <a:t>H</a:t>
            </a:r>
            <a:r>
              <a:rPr lang="en-GB" altLang="en-US" b="1" baseline="-25000">
                <a:solidFill>
                  <a:schemeClr val="bg1"/>
                </a:solidFill>
                <a:sym typeface="Monotype Sorts"/>
              </a:rPr>
              <a:t>2</a:t>
            </a:r>
            <a:r>
              <a:rPr lang="en-GB" altLang="en-US" b="1">
                <a:solidFill>
                  <a:schemeClr val="bg1"/>
                </a:solidFill>
                <a:sym typeface="Monotype Sorts"/>
              </a:rPr>
              <a:t>O</a:t>
            </a:r>
            <a:r>
              <a:rPr lang="en-GB" altLang="en-US">
                <a:solidFill>
                  <a:schemeClr val="bg1"/>
                </a:solidFill>
                <a:sym typeface="Monotype Sorts"/>
              </a:rPr>
              <a:t> (l)</a:t>
            </a:r>
            <a:endParaRPr lang="en-GB" altLang="en-US">
              <a:solidFill>
                <a:schemeClr val="bg1"/>
              </a:solidFill>
            </a:endParaRPr>
          </a:p>
        </p:txBody>
      </p:sp>
      <p:sp>
        <p:nvSpPr>
          <p:cNvPr id="429086" name="Text Box 30">
            <a:extLst>
              <a:ext uri="{FF2B5EF4-FFF2-40B4-BE49-F238E27FC236}">
                <a16:creationId xmlns:a16="http://schemas.microsoft.com/office/drawing/2014/main" id="{717B3CF6-18C4-4481-9B82-471D65D9CEF4}"/>
              </a:ext>
            </a:extLst>
          </p:cNvPr>
          <p:cNvSpPr txBox="1">
            <a:spLocks noChangeArrowheads="1"/>
          </p:cNvSpPr>
          <p:nvPr/>
        </p:nvSpPr>
        <p:spPr bwMode="auto">
          <a:xfrm>
            <a:off x="490538" y="4433888"/>
            <a:ext cx="2047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hydrochloric</a:t>
            </a:r>
            <a:br>
              <a:rPr lang="en-GB" altLang="en-US" b="1">
                <a:solidFill>
                  <a:schemeClr val="bg1"/>
                </a:solidFill>
              </a:rPr>
            </a:br>
            <a:r>
              <a:rPr lang="en-GB" altLang="en-US" b="1">
                <a:solidFill>
                  <a:schemeClr val="bg1"/>
                </a:solidFill>
              </a:rPr>
              <a:t>acid</a:t>
            </a:r>
            <a:endParaRPr lang="en-GB" altLang="en-US">
              <a:solidFill>
                <a:schemeClr val="bg1"/>
              </a:solidFill>
            </a:endParaRPr>
          </a:p>
        </p:txBody>
      </p:sp>
      <p:sp>
        <p:nvSpPr>
          <p:cNvPr id="429087" name="Text Box 31">
            <a:extLst>
              <a:ext uri="{FF2B5EF4-FFF2-40B4-BE49-F238E27FC236}">
                <a16:creationId xmlns:a16="http://schemas.microsoft.com/office/drawing/2014/main" id="{49CE49D5-1326-4ECD-BE03-F9C009A87DD0}"/>
              </a:ext>
            </a:extLst>
          </p:cNvPr>
          <p:cNvSpPr txBox="1">
            <a:spLocks noChangeArrowheads="1"/>
          </p:cNvSpPr>
          <p:nvPr/>
        </p:nvSpPr>
        <p:spPr bwMode="auto">
          <a:xfrm>
            <a:off x="879475" y="5437188"/>
            <a:ext cx="133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bg1"/>
                </a:solidFill>
              </a:rPr>
              <a:t>HCl</a:t>
            </a:r>
            <a:r>
              <a:rPr lang="en-GB" altLang="en-US">
                <a:solidFill>
                  <a:schemeClr val="bg1"/>
                </a:solidFill>
              </a:rPr>
              <a:t> (aq)</a:t>
            </a:r>
          </a:p>
        </p:txBody>
      </p:sp>
      <p:pic>
        <p:nvPicPr>
          <p:cNvPr id="429089" name="Picture 33" descr="MakingSalts_pt1_slide5_arrow2">
            <a:extLst>
              <a:ext uri="{FF2B5EF4-FFF2-40B4-BE49-F238E27FC236}">
                <a16:creationId xmlns:a16="http://schemas.microsoft.com/office/drawing/2014/main" id="{4B46BF7D-D11A-409A-97EE-6019FE7961A4}"/>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722813" y="4616450"/>
            <a:ext cx="566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9090" name="Picture 34" descr="MakingSalts_pt1_slide5_arrow2">
            <a:extLst>
              <a:ext uri="{FF2B5EF4-FFF2-40B4-BE49-F238E27FC236}">
                <a16:creationId xmlns:a16="http://schemas.microsoft.com/office/drawing/2014/main" id="{1562CC01-DD98-4AEF-AA54-CD6BCD2AD064}"/>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711700" y="5454650"/>
            <a:ext cx="566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3" descr="MakingSalts_pt1_slide5_arrow2">
            <a:extLst>
              <a:ext uri="{FF2B5EF4-FFF2-40B4-BE49-F238E27FC236}">
                <a16:creationId xmlns:a16="http://schemas.microsoft.com/office/drawing/2014/main" id="{33AF2474-EB3E-4418-9F81-A93A0EBADE13}"/>
              </a:ext>
            </a:extLst>
          </p:cNvPr>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254500" y="1912938"/>
            <a:ext cx="566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
            <a:hlinkClick r:id="" action="ppaction://hlinkshowjump?jump=nextslide"/>
            <a:extLst>
              <a:ext uri="{FF2B5EF4-FFF2-40B4-BE49-F238E27FC236}">
                <a16:creationId xmlns:a16="http://schemas.microsoft.com/office/drawing/2014/main" id="{B05A2D05-6F18-422F-87FA-8002EB8F60D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2" name="Picture 9" descr="notes_icon">
            <a:extLst>
              <a:ext uri="{FF2B5EF4-FFF2-40B4-BE49-F238E27FC236}">
                <a16:creationId xmlns:a16="http://schemas.microsoft.com/office/drawing/2014/main" id="{E97982DD-8107-448D-967E-864DAD2505E6}"/>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906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2906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2906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290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2906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2906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2906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2905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2907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2907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2907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2907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2908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2907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2907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2909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2908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2908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2908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2908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29084"/>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2908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2908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29087"/>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nodeType="after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8" grpId="0"/>
      <p:bldP spid="429062" grpId="0" animBg="1"/>
      <p:bldP spid="429063" grpId="0" animBg="1"/>
      <p:bldP spid="429064" grpId="0" animBg="1"/>
      <p:bldP spid="429065" grpId="0" animBg="1"/>
      <p:bldP spid="429066" grpId="0" animBg="1"/>
      <p:bldP spid="429067" grpId="0" animBg="1"/>
      <p:bldP spid="429069" grpId="0" animBg="1"/>
      <p:bldP spid="429070" grpId="0"/>
      <p:bldP spid="429073" grpId="0" animBg="1"/>
      <p:bldP spid="429074" grpId="0"/>
      <p:bldP spid="429075" grpId="0"/>
      <p:bldP spid="429077" grpId="0"/>
      <p:bldP spid="429078" grpId="0"/>
      <p:bldP spid="429080" grpId="0"/>
      <p:bldP spid="429081" grpId="0"/>
      <p:bldP spid="429082" grpId="0"/>
      <p:bldP spid="429083" grpId="0"/>
      <p:bldP spid="429084" grpId="0"/>
      <p:bldP spid="429085" grpId="0"/>
      <p:bldP spid="429086" grpId="0"/>
      <p:bldP spid="42908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f0459YkJ"/>
  <p:tag name="ARTICULATE_DESIGN_ID_7_DEFAULT DESIGN" val="a3zgsOjT"/>
  <p:tag name="ARTICULATE_DESIGN_ID_1_DEFAULT DESIGN" val="BB1OGdmv"/>
  <p:tag name="ARTICULATE_DESIGN_ID_8_DEFAULT DESIGN" val="NWjbBiSi"/>
  <p:tag name="ARTICULATE_DESIGN_ID_3_DEFAULT DESIGN" val="tG4FgUsf"/>
  <p:tag name="ARTICULATE_DESIGN_ID_2_DEFAULT DESIGN" val="dk0xYGpZ"/>
  <p:tag name="ARTICULATE_DESIGN_ID_4_DEFAULT DESIGN" val="EhNaqLFq"/>
  <p:tag name="ARTICULATE_DESIGN_ID_5_DEFAULT DESIGN" val="EByBP4Fj"/>
  <p:tag name="ARTICULATE_DESIGN_ID_6_DEFAULT DESIGN" val="eCcfFIw4"/>
  <p:tag name="ARTICULATE_SLIDE_COUNT" val="2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15036</TotalTime>
  <Words>1472</Words>
  <Application>Microsoft Office PowerPoint</Application>
  <PresentationFormat>On-screen Show (4:3)</PresentationFormat>
  <Paragraphs>240</Paragraphs>
  <Slides>21</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Wingdings</vt:lpstr>
      <vt:lpstr>Arial</vt:lpstr>
      <vt:lpstr>Wingdings 2</vt:lpstr>
      <vt:lpstr>1_Default Design</vt:lpstr>
      <vt:lpstr>8_Default Design</vt:lpstr>
      <vt:lpstr>Neutralization</vt:lpstr>
      <vt:lpstr>Information</vt:lpstr>
      <vt:lpstr>How are salts made and named?</vt:lpstr>
      <vt:lpstr>Naming salts</vt:lpstr>
      <vt:lpstr>What is the name of the salt?</vt:lpstr>
      <vt:lpstr>pH change during neutralization</vt:lpstr>
      <vt:lpstr>Using salts</vt:lpstr>
      <vt:lpstr>Neutralization in your stomach</vt:lpstr>
      <vt:lpstr>Making salts: acid + alkali</vt:lpstr>
      <vt:lpstr>When is the reaction complete?</vt:lpstr>
      <vt:lpstr>What is a titration?</vt:lpstr>
      <vt:lpstr>Making salts: acid + metal oxide</vt:lpstr>
      <vt:lpstr>Obtaining salts from metal oxides</vt:lpstr>
      <vt:lpstr>Obtaining salts from copper oxide</vt:lpstr>
      <vt:lpstr>Making salts: acid + carbonate</vt:lpstr>
      <vt:lpstr>Making salts: acid + metal</vt:lpstr>
      <vt:lpstr>Which metal will react the most?</vt:lpstr>
      <vt:lpstr>Making salts – summary</vt:lpstr>
      <vt:lpstr>Matching reactants and salts</vt:lpstr>
      <vt:lpstr>Complete the neutralization reaction</vt:lpstr>
      <vt:lpstr>Balancing equations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Neutralization</dc:title>
  <dc:subject>Boardworks High School Physical Science</dc:subject>
  <dc:creator>Boardworks</dc:creator>
  <cp:lastModifiedBy>Tim Crilly</cp:lastModifiedBy>
  <cp:revision>571</cp:revision>
  <dcterms:created xsi:type="dcterms:W3CDTF">2003-10-06T13:07:42Z</dcterms:created>
  <dcterms:modified xsi:type="dcterms:W3CDTF">2019-01-31T15:29:11Z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C3B4D18E-BDAD-4306-AE24-A6675BCA9A86</vt:lpwstr>
  </property>
  <property fmtid="{D5CDD505-2E9C-101B-9397-08002B2CF9AE}" pid="3" name="ArticulatePath">
    <vt:lpwstr>Neutralisation</vt:lpwstr>
  </property>
</Properties>
</file>