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41" r:id="rId1"/>
    <p:sldMasterId id="2147485056" r:id="rId2"/>
  </p:sldMasterIdLst>
  <p:notesMasterIdLst>
    <p:notesMasterId r:id="rId22"/>
  </p:notesMasterIdLst>
  <p:handoutMasterIdLst>
    <p:handoutMasterId r:id="rId23"/>
  </p:handoutMasterIdLst>
  <p:sldIdLst>
    <p:sldId id="430" r:id="rId3"/>
    <p:sldId id="527" r:id="rId4"/>
    <p:sldId id="484" r:id="rId5"/>
    <p:sldId id="485" r:id="rId6"/>
    <p:sldId id="506" r:id="rId7"/>
    <p:sldId id="486" r:id="rId8"/>
    <p:sldId id="515" r:id="rId9"/>
    <p:sldId id="518" r:id="rId10"/>
    <p:sldId id="507" r:id="rId11"/>
    <p:sldId id="508" r:id="rId12"/>
    <p:sldId id="512" r:id="rId13"/>
    <p:sldId id="514" r:id="rId14"/>
    <p:sldId id="510" r:id="rId15"/>
    <p:sldId id="489" r:id="rId16"/>
    <p:sldId id="516" r:id="rId17"/>
    <p:sldId id="517" r:id="rId18"/>
    <p:sldId id="499" r:id="rId19"/>
    <p:sldId id="523" r:id="rId20"/>
    <p:sldId id="522" r:id="rId21"/>
  </p:sldIdLst>
  <p:sldSz cx="9144000" cy="6858000" type="screen4x3"/>
  <p:notesSz cx="6858000" cy="9296400"/>
  <p:embeddedFontLst>
    <p:embeddedFont>
      <p:font typeface="Wingdings 2" panose="05020102010507070707" pitchFamily="18" charset="2"/>
      <p:regular r:id="rId24"/>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1" userDrawn="1">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CC99"/>
    <a:srgbClr val="009900"/>
    <a:srgbClr val="CC0099"/>
    <a:srgbClr val="33CC33"/>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p:scale>
          <a:sx n="85" d="100"/>
          <a:sy n="85" d="100"/>
        </p:scale>
        <p:origin x="618" y="162"/>
      </p:cViewPr>
      <p:guideLst>
        <p:guide orient="horz" pos="494"/>
        <p:guide orient="horz" pos="3861"/>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1C18C5D-0C0E-4F9F-99E7-C8E93F36DD0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2D56AAF-CD4F-41E7-A224-0E5F26052CEE}" type="slidenum">
              <a:rPr lang="en-GB" altLang="en-US"/>
              <a:pPr/>
              <a:t>‹#›</a:t>
            </a:fld>
            <a:endParaRPr lang="en-GB" altLang="en-US"/>
          </a:p>
        </p:txBody>
      </p:sp>
      <p:sp>
        <p:nvSpPr>
          <p:cNvPr id="5" name="Rectangle 7">
            <a:extLst>
              <a:ext uri="{FF2B5EF4-FFF2-40B4-BE49-F238E27FC236}">
                <a16:creationId xmlns:a16="http://schemas.microsoft.com/office/drawing/2014/main" id="{EA352779-D25D-4A6A-9A3A-8B37039CE98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DFDD8F56-9920-4704-B172-15E0AF80379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34551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4F878FB-9EF3-4942-AC72-6BD50D11A083}"/>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EFD63A1-C0F9-4D62-A6F9-C20E5923B7C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168EBE6-7F59-4D28-9D34-B3549C1162B1}"/>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22C9ADE-C694-482E-BBEB-E3B7B05E17E3}" type="slidenum">
              <a:rPr lang="en-US" altLang="en-US"/>
              <a:pPr/>
              <a:t>‹#›</a:t>
            </a:fld>
            <a:endParaRPr lang="en-US" altLang="en-US"/>
          </a:p>
        </p:txBody>
      </p:sp>
      <p:sp>
        <p:nvSpPr>
          <p:cNvPr id="7" name="Rectangle 9">
            <a:extLst>
              <a:ext uri="{FF2B5EF4-FFF2-40B4-BE49-F238E27FC236}">
                <a16:creationId xmlns:a16="http://schemas.microsoft.com/office/drawing/2014/main" id="{912BEC96-5F51-4F5C-B63A-1B82C917566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C9A9CC1B-0056-4E98-A61F-00B48F86327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907537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6863D7F-F659-4301-93B2-7711604AC76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58933E7B-FEE1-493E-8444-7020B23FA4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94284E2-15E8-4617-92D9-55CC57723BE5}"/>
              </a:ext>
            </a:extLst>
          </p:cNvPr>
          <p:cNvSpPr>
            <a:spLocks noGrp="1"/>
          </p:cNvSpPr>
          <p:nvPr>
            <p:ph type="sldNum" sz="quarter" idx="10"/>
          </p:nvPr>
        </p:nvSpPr>
        <p:spPr/>
        <p:txBody>
          <a:bodyPr/>
          <a:lstStyle/>
          <a:p>
            <a:fld id="{E22C9ADE-C694-482E-BBEB-E3B7B05E17E3}"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4C7E5A2-FF27-43B8-A23B-3A394CA4E1DC}"/>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7E35C8B4-4322-466B-86FF-E4F1A0146D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fullerenes, please refer to slides 17 and 18.</a:t>
            </a:r>
          </a:p>
          <a:p>
            <a:endParaRPr lang="en-GB" altLang="en-US" dirty="0">
              <a:latin typeface="Arial" panose="020B0604020202020204" pitchFamily="34" charset="0"/>
            </a:endParaRPr>
          </a:p>
          <a:p>
            <a:r>
              <a:rPr lang="en-GB" altLang="en-US" dirty="0">
                <a:latin typeface="Arial" panose="020B0604020202020204" pitchFamily="34" charset="0"/>
              </a:rPr>
              <a:t>Nanoparticles are also being used in medicine in the development and improvement of synthetic skin.</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FAC035C1-5702-4D97-92B1-9CE1AFFA6985}"/>
              </a:ext>
            </a:extLst>
          </p:cNvPr>
          <p:cNvSpPr>
            <a:spLocks noGrp="1"/>
          </p:cNvSpPr>
          <p:nvPr>
            <p:ph type="sldNum" sz="quarter" idx="10"/>
          </p:nvPr>
        </p:nvSpPr>
        <p:spPr/>
        <p:txBody>
          <a:bodyPr/>
          <a:lstStyle/>
          <a:p>
            <a:fld id="{E22C9ADE-C694-482E-BBEB-E3B7B05E17E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5B8114B-FD4D-41A6-9579-775ADE5F8F1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F09BAFF-5FCA-4051-BD18-788C31442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Image shows a catalytic converter.</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catalysts, please refer to the </a:t>
            </a:r>
            <a:r>
              <a:rPr lang="en-GB" altLang="en-US" i="1" dirty="0">
                <a:latin typeface="Arial" panose="020B0604020202020204" pitchFamily="34" charset="0"/>
              </a:rPr>
              <a:t>Catalysts</a:t>
            </a:r>
            <a:r>
              <a:rPr lang="en-GB" altLang="en-US" dirty="0">
                <a:latin typeface="Arial" panose="020B0604020202020204" pitchFamily="34" charset="0"/>
              </a:rPr>
              <a:t> presentation.</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D64B45A5-1015-45F2-8F07-94C76A75F0CC}"/>
              </a:ext>
            </a:extLst>
          </p:cNvPr>
          <p:cNvSpPr>
            <a:spLocks noGrp="1"/>
          </p:cNvSpPr>
          <p:nvPr>
            <p:ph type="sldNum" sz="quarter" idx="10"/>
          </p:nvPr>
        </p:nvSpPr>
        <p:spPr/>
        <p:txBody>
          <a:bodyPr/>
          <a:lstStyle/>
          <a:p>
            <a:fld id="{E22C9ADE-C694-482E-BBEB-E3B7B05E17E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A453D2F-9260-4712-A241-C989068FE590}"/>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A68AC6A-51D1-4874-844D-A4C93E2D33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EC633EC3-7116-4F51-95FA-2B4E212B2672}"/>
              </a:ext>
            </a:extLst>
          </p:cNvPr>
          <p:cNvSpPr>
            <a:spLocks noGrp="1"/>
          </p:cNvSpPr>
          <p:nvPr>
            <p:ph type="sldNum" sz="quarter" idx="10"/>
          </p:nvPr>
        </p:nvSpPr>
        <p:spPr/>
        <p:txBody>
          <a:bodyPr/>
          <a:lstStyle/>
          <a:p>
            <a:fld id="{E22C9ADE-C694-482E-BBEB-E3B7B05E17E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1D69B08-62BD-41E4-A3CD-0983FB195C83}"/>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A88C0F26-3BFD-4F10-A729-60B2838EA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31AF16B0-5F0C-49CC-B070-48A6458694E2}"/>
              </a:ext>
            </a:extLst>
          </p:cNvPr>
          <p:cNvSpPr>
            <a:spLocks noGrp="1"/>
          </p:cNvSpPr>
          <p:nvPr>
            <p:ph type="sldNum" sz="quarter" idx="10"/>
          </p:nvPr>
        </p:nvSpPr>
        <p:spPr/>
        <p:txBody>
          <a:bodyPr/>
          <a:lstStyle/>
          <a:p>
            <a:fld id="{E22C9ADE-C694-482E-BBEB-E3B7B05E17E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383DF46-7700-4B04-8D34-154850597B5E}"/>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FE1D3148-FED7-40D6-BD8C-077D09933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is difficult to predict the properties of nanoparticles by researching the substance from which they are made. This makes it difficult to predict the health and environmental effects. The health benefits of sunscreen are more than likely to outweigh any possible health risks.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211CAE9F-E2F2-41E2-A4BA-B9B8F986A20B}"/>
              </a:ext>
            </a:extLst>
          </p:cNvPr>
          <p:cNvSpPr>
            <a:spLocks noGrp="1"/>
          </p:cNvSpPr>
          <p:nvPr>
            <p:ph type="sldNum" sz="quarter" idx="10"/>
          </p:nvPr>
        </p:nvSpPr>
        <p:spPr/>
        <p:txBody>
          <a:bodyPr/>
          <a:lstStyle/>
          <a:p>
            <a:fld id="{E22C9ADE-C694-482E-BBEB-E3B7B05E17E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75156A-C407-4C09-886C-E1961CDD031C}"/>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4FECA552-FA95-4B23-A04A-50F2390611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covalent bonds, please refer to the </a:t>
            </a:r>
            <a:r>
              <a:rPr lang="en-GB" altLang="en-US" i="1" dirty="0">
                <a:latin typeface="Arial" panose="020B0604020202020204" pitchFamily="34" charset="0"/>
              </a:rPr>
              <a:t>Covalent Bonding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BC80918-907C-48D8-BED8-78B269B85D86}"/>
              </a:ext>
            </a:extLst>
          </p:cNvPr>
          <p:cNvSpPr>
            <a:spLocks noGrp="1"/>
          </p:cNvSpPr>
          <p:nvPr>
            <p:ph type="sldNum" sz="quarter" idx="10"/>
          </p:nvPr>
        </p:nvSpPr>
        <p:spPr/>
        <p:txBody>
          <a:bodyPr/>
          <a:lstStyle/>
          <a:p>
            <a:fld id="{E22C9ADE-C694-482E-BBEB-E3B7B05E17E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4F92A11-B25E-4C6A-A1DB-11095693F63B}"/>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386C503A-CCE0-456C-9779-0BF494E796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 </a:t>
            </a:r>
            <a:r>
              <a:rPr lang="en-GB" altLang="en-US" dirty="0">
                <a:latin typeface="Arial" panose="020B0604020202020204" pitchFamily="34" charset="0"/>
              </a:rPr>
              <a:t>Eugene </a:t>
            </a:r>
            <a:r>
              <a:rPr lang="en-GB" altLang="en-US" dirty="0" err="1">
                <a:latin typeface="Arial" panose="020B0604020202020204" pitchFamily="34" charset="0"/>
              </a:rPr>
              <a:t>Sergeev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36B91A1-C188-4A6F-9247-ACE1C0BBE928}"/>
              </a:ext>
            </a:extLst>
          </p:cNvPr>
          <p:cNvSpPr>
            <a:spLocks noGrp="1"/>
          </p:cNvSpPr>
          <p:nvPr>
            <p:ph type="sldNum" sz="quarter" idx="10"/>
          </p:nvPr>
        </p:nvSpPr>
        <p:spPr/>
        <p:txBody>
          <a:bodyPr/>
          <a:lstStyle/>
          <a:p>
            <a:fld id="{E22C9ADE-C694-482E-BBEB-E3B7B05E17E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7CF1538-0309-4A1A-A067-49E65D4A43E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6F4A216-8B04-45D0-8BC3-3287B147E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440636-2422-406C-B5F3-CF453184EDE3}"/>
              </a:ext>
            </a:extLst>
          </p:cNvPr>
          <p:cNvSpPr>
            <a:spLocks noGrp="1"/>
          </p:cNvSpPr>
          <p:nvPr>
            <p:ph type="sldNum" sz="quarter" idx="10"/>
          </p:nvPr>
        </p:nvSpPr>
        <p:spPr/>
        <p:txBody>
          <a:bodyPr/>
          <a:lstStyle/>
          <a:p>
            <a:fld id="{E22C9ADE-C694-482E-BBEB-E3B7B05E17E3}"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3184812D-5483-405C-8884-0F5DDB8F0AF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9746A8A-C511-464A-A53A-DC1938E76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1CEE7E1-E3B7-42CA-B4BC-F404373BE5F2}"/>
              </a:ext>
            </a:extLst>
          </p:cNvPr>
          <p:cNvSpPr>
            <a:spLocks noGrp="1"/>
          </p:cNvSpPr>
          <p:nvPr>
            <p:ph type="sldNum" sz="quarter" idx="10"/>
          </p:nvPr>
        </p:nvSpPr>
        <p:spPr/>
        <p:txBody>
          <a:bodyPr/>
          <a:lstStyle/>
          <a:p>
            <a:fld id="{E22C9ADE-C694-482E-BBEB-E3B7B05E17E3}"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C25CC3BC-320F-455A-9ECB-21E84D9FF5C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233D20A-D811-4E7C-A393-1CFA81C8A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high tensile strength of nanotubes means that it takes a very large force for them to break.</a:t>
            </a:r>
          </a:p>
          <a:p>
            <a:endParaRPr lang="en-GB" altLang="en-US" dirty="0">
              <a:latin typeface="Arial" panose="020B0604020202020204" pitchFamily="34" charset="0"/>
            </a:endParaRPr>
          </a:p>
          <a:p>
            <a:r>
              <a:rPr lang="en-GB" altLang="en-US" dirty="0">
                <a:latin typeface="Arial" panose="020B0604020202020204" pitchFamily="34" charset="0"/>
              </a:rPr>
              <a:t>Some uses of carbon nanotubes include:</a:t>
            </a:r>
          </a:p>
          <a:p>
            <a:pPr marL="171450" indent="-171450">
              <a:buFont typeface="Arial" panose="020B0604020202020204" pitchFamily="34" charset="0"/>
              <a:buChar char="•"/>
            </a:pPr>
            <a:r>
              <a:rPr lang="en-GB" altLang="en-US" dirty="0">
                <a:latin typeface="Arial" panose="020B0604020202020204" pitchFamily="34" charset="0"/>
              </a:rPr>
              <a:t>semiconductors in electrical circuits</a:t>
            </a:r>
          </a:p>
          <a:p>
            <a:pPr marL="171450" indent="-171450">
              <a:buFont typeface="Arial" panose="020B0604020202020204" pitchFamily="34" charset="0"/>
              <a:buChar char="•"/>
            </a:pPr>
            <a:r>
              <a:rPr lang="en-GB" altLang="en-US" dirty="0">
                <a:latin typeface="Arial" panose="020B0604020202020204" pitchFamily="34" charset="0"/>
              </a:rPr>
              <a:t>industrial catalysts (the catalyst can be attached to the surface of the nanotube, and a large surface area is available)</a:t>
            </a:r>
          </a:p>
          <a:p>
            <a:pPr marL="171450" indent="-171450">
              <a:buFont typeface="Arial" panose="020B0604020202020204" pitchFamily="34" charset="0"/>
              <a:buChar char="•"/>
            </a:pPr>
            <a:r>
              <a:rPr lang="en-GB" altLang="en-US" dirty="0">
                <a:latin typeface="Arial" panose="020B0604020202020204" pitchFamily="34" charset="0"/>
              </a:rPr>
              <a:t>to reinforce graphite in tennis rackets.</a:t>
            </a:r>
          </a:p>
        </p:txBody>
      </p:sp>
      <p:sp>
        <p:nvSpPr>
          <p:cNvPr id="2" name="Slide Number Placeholder 1">
            <a:extLst>
              <a:ext uri="{FF2B5EF4-FFF2-40B4-BE49-F238E27FC236}">
                <a16:creationId xmlns:a16="http://schemas.microsoft.com/office/drawing/2014/main" id="{B1C52262-853A-40EE-9633-7F6893281B79}"/>
              </a:ext>
            </a:extLst>
          </p:cNvPr>
          <p:cNvSpPr>
            <a:spLocks noGrp="1"/>
          </p:cNvSpPr>
          <p:nvPr>
            <p:ph type="sldNum" sz="quarter" idx="10"/>
          </p:nvPr>
        </p:nvSpPr>
        <p:spPr/>
        <p:txBody>
          <a:bodyPr/>
          <a:lstStyle/>
          <a:p>
            <a:fld id="{E22C9ADE-C694-482E-BBEB-E3B7B05E17E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DF7EE17-19A0-45A7-9D82-8DF49FE96C42}"/>
              </a:ext>
            </a:extLst>
          </p:cNvPr>
          <p:cNvSpPr>
            <a:spLocks noGrp="1"/>
          </p:cNvSpPr>
          <p:nvPr>
            <p:ph type="sldNum" sz="quarter" idx="10"/>
          </p:nvPr>
        </p:nvSpPr>
        <p:spPr/>
        <p:txBody>
          <a:bodyPr/>
          <a:lstStyle/>
          <a:p>
            <a:fld id="{E22C9ADE-C694-482E-BBEB-E3B7B05E17E3}" type="slidenum">
              <a:rPr lang="en-US" altLang="en-US" smtClean="0"/>
              <a:pPr/>
              <a:t>2</a:t>
            </a:fld>
            <a:endParaRPr lang="en-US" altLang="en-US" dirty="0"/>
          </a:p>
        </p:txBody>
      </p:sp>
    </p:spTree>
    <p:extLst>
      <p:ext uri="{BB962C8B-B14F-4D97-AF65-F5344CB8AC3E}">
        <p14:creationId xmlns:p14="http://schemas.microsoft.com/office/powerpoint/2010/main" val="311913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8DE9C20-1F85-4DFA-8454-C6278104CA9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7DD4A52-CFEE-49D3-814C-204C2FF4464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Nanotechnology could be defined as the technology that has allowed for the control, manipulation, study, and manufacture of structures and devices in the “</a:t>
            </a:r>
            <a:r>
              <a:rPr lang="en-GB" altLang="en-US" dirty="0" err="1">
                <a:latin typeface="Arial" panose="020B0604020202020204" pitchFamily="34" charset="0"/>
              </a:rPr>
              <a:t>nanometer</a:t>
            </a:r>
            <a:r>
              <a:rPr lang="en-GB" altLang="en-US" dirty="0">
                <a:latin typeface="Arial" panose="020B0604020202020204" pitchFamily="34" charset="0"/>
              </a:rPr>
              <a:t>” size range.</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dirty="0">
                <a:latin typeface="Arial" panose="020B0604020202020204" pitchFamily="34" charset="0"/>
              </a:rPr>
              <a:t>The “</a:t>
            </a:r>
            <a:r>
              <a:rPr lang="en-GB" altLang="en-US" dirty="0" err="1">
                <a:latin typeface="Arial" panose="020B0604020202020204" pitchFamily="34" charset="0"/>
              </a:rPr>
              <a:t>nano</a:t>
            </a:r>
            <a:r>
              <a:rPr lang="en-GB" altLang="en-US" dirty="0">
                <a:latin typeface="Arial" panose="020B0604020202020204" pitchFamily="34" charset="0"/>
              </a:rPr>
              <a:t>-flowers” in the image were created from silicon carbide nanowires growing on gallium particles. The individual nanowires are about one thousandth the diameter of a human hair. The wires grow as a gas containing methane flows over the surface. Possible applications for these structures include water-repellent coatings and parts of a new type of solar cell. This image was taken with a scanning electron microscope.</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courtesy of Prof Mark </a:t>
            </a:r>
            <a:r>
              <a:rPr lang="en-GB" altLang="en-US" dirty="0" err="1">
                <a:latin typeface="Arial" panose="020B0604020202020204" pitchFamily="34" charset="0"/>
              </a:rPr>
              <a:t>Welland</a:t>
            </a:r>
            <a:r>
              <a:rPr lang="en-GB" altLang="en-US" dirty="0">
                <a:latin typeface="Arial" panose="020B0604020202020204" pitchFamily="34" charset="0"/>
              </a:rPr>
              <a:t> and Dr </a:t>
            </a:r>
            <a:r>
              <a:rPr lang="en-GB" altLang="en-US" dirty="0" err="1">
                <a:latin typeface="Arial" panose="020B0604020202020204" pitchFamily="34" charset="0"/>
              </a:rPr>
              <a:t>Ghim</a:t>
            </a:r>
            <a:r>
              <a:rPr lang="en-GB" altLang="en-US" dirty="0">
                <a:latin typeface="Arial" panose="020B0604020202020204" pitchFamily="34" charset="0"/>
              </a:rPr>
              <a:t> Wei Ho, Nanoscience Centre, University of Cambridge, UK 2018</a:t>
            </a:r>
          </a:p>
        </p:txBody>
      </p:sp>
      <p:sp>
        <p:nvSpPr>
          <p:cNvPr id="2" name="Slide Number Placeholder 1">
            <a:extLst>
              <a:ext uri="{FF2B5EF4-FFF2-40B4-BE49-F238E27FC236}">
                <a16:creationId xmlns:a16="http://schemas.microsoft.com/office/drawing/2014/main" id="{70A801FC-965F-43C8-AAE6-236EFE7D7EF3}"/>
              </a:ext>
            </a:extLst>
          </p:cNvPr>
          <p:cNvSpPr>
            <a:spLocks noGrp="1"/>
          </p:cNvSpPr>
          <p:nvPr>
            <p:ph type="sldNum" sz="quarter" idx="10"/>
          </p:nvPr>
        </p:nvSpPr>
        <p:spPr/>
        <p:txBody>
          <a:bodyPr/>
          <a:lstStyle/>
          <a:p>
            <a:fld id="{E22C9ADE-C694-482E-BBEB-E3B7B05E17E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51DEFAA-324B-4577-AE1A-5A6EA31D8F2F}"/>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3D021C0-F378-4C9A-9623-3703E41AFCC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interactive zoom activity shows students how small the structures are in nanotechnology. The size at which structures become nanoparticles (100 nm) is highlighted in red.</a:t>
            </a:r>
          </a:p>
          <a:p>
            <a:endParaRPr lang="en-GB" altLang="en-US" dirty="0">
              <a:latin typeface="Arial" panose="020B0604020202020204" pitchFamily="34" charset="0"/>
            </a:endParaRPr>
          </a:p>
          <a:p>
            <a:r>
              <a:rPr lang="en-GB" altLang="en-US" dirty="0">
                <a:latin typeface="Arial" panose="020B0604020202020204" pitchFamily="34" charset="0"/>
              </a:rPr>
              <a:t>Each zoom stage down towards the atom is 1/10</a:t>
            </a:r>
            <a:r>
              <a:rPr lang="en-GB" altLang="en-US" baseline="30000" dirty="0">
                <a:latin typeface="Arial" panose="020B0604020202020204" pitchFamily="34" charset="0"/>
              </a:rPr>
              <a:t>th</a:t>
            </a:r>
            <a:r>
              <a:rPr lang="en-GB" altLang="en-US" dirty="0">
                <a:latin typeface="Arial" panose="020B0604020202020204" pitchFamily="34" charset="0"/>
              </a:rPr>
              <a:t> the size of the previous stage up.</a:t>
            </a:r>
          </a:p>
          <a:p>
            <a:endParaRPr lang="en-GB" altLang="en-US" dirty="0">
              <a:latin typeface="Arial" panose="020B0604020202020204" pitchFamily="34" charset="0"/>
            </a:endParaRPr>
          </a:p>
          <a:p>
            <a:r>
              <a:rPr lang="en-GB" altLang="en-US" dirty="0">
                <a:latin typeface="Arial" panose="020B0604020202020204" pitchFamily="34" charset="0"/>
              </a:rPr>
              <a:t>A </a:t>
            </a:r>
            <a:r>
              <a:rPr lang="en-GB" altLang="en-US" dirty="0" err="1">
                <a:latin typeface="Arial" panose="020B0604020202020204" pitchFamily="34" charset="0"/>
              </a:rPr>
              <a:t>micrometer</a:t>
            </a:r>
            <a:r>
              <a:rPr lang="en-GB" altLang="en-US" dirty="0">
                <a:latin typeface="Arial" panose="020B0604020202020204" pitchFamily="34" charset="0"/>
              </a:rPr>
              <a:t> (1 µm) measures one-millionth of a meter.</a:t>
            </a:r>
          </a:p>
        </p:txBody>
      </p:sp>
      <p:sp>
        <p:nvSpPr>
          <p:cNvPr id="2" name="Slide Number Placeholder 1">
            <a:extLst>
              <a:ext uri="{FF2B5EF4-FFF2-40B4-BE49-F238E27FC236}">
                <a16:creationId xmlns:a16="http://schemas.microsoft.com/office/drawing/2014/main" id="{6D450B1D-198F-4315-B14B-558CEE9B86FA}"/>
              </a:ext>
            </a:extLst>
          </p:cNvPr>
          <p:cNvSpPr>
            <a:spLocks noGrp="1"/>
          </p:cNvSpPr>
          <p:nvPr>
            <p:ph type="sldNum" sz="quarter" idx="10"/>
          </p:nvPr>
        </p:nvSpPr>
        <p:spPr/>
        <p:txBody>
          <a:bodyPr/>
          <a:lstStyle/>
          <a:p>
            <a:fld id="{E22C9ADE-C694-482E-BBEB-E3B7B05E17E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D8292A0-2FAA-42D2-8917-76BE719CCE94}"/>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065B018-986B-4CC7-B3CC-9D56CD68F6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PM stands for particulate matter. PM</a:t>
            </a:r>
            <a:r>
              <a:rPr lang="en-GB" altLang="en-US" baseline="-25000" dirty="0">
                <a:latin typeface="Arial" panose="020B0604020202020204" pitchFamily="34" charset="0"/>
              </a:rPr>
              <a:t>10</a:t>
            </a:r>
            <a:r>
              <a:rPr lang="en-GB" altLang="en-US" dirty="0">
                <a:latin typeface="Arial" panose="020B0604020202020204" pitchFamily="34" charset="0"/>
              </a:rPr>
              <a:t> particles are those that generally have a diameter of 10 </a:t>
            </a:r>
            <a:r>
              <a:rPr lang="en-GB" altLang="en-US" dirty="0" err="1">
                <a:latin typeface="Arial" panose="020B0604020202020204" pitchFamily="34" charset="0"/>
              </a:rPr>
              <a:t>micrometers</a:t>
            </a:r>
            <a:r>
              <a:rPr lang="en-GB" altLang="en-US" dirty="0">
                <a:latin typeface="Arial" panose="020B0604020202020204" pitchFamily="34" charset="0"/>
              </a:rPr>
              <a:t> (µm) or less. PM</a:t>
            </a:r>
            <a:r>
              <a:rPr lang="en-GB" altLang="en-US" baseline="-25000" dirty="0">
                <a:latin typeface="Arial" panose="020B0604020202020204" pitchFamily="34" charset="0"/>
              </a:rPr>
              <a:t>2.5</a:t>
            </a:r>
            <a:r>
              <a:rPr lang="en-GB" altLang="en-US" dirty="0">
                <a:latin typeface="Arial" panose="020B0604020202020204" pitchFamily="34" charset="0"/>
              </a:rPr>
              <a:t> particles are those that generally have a diameter of 2.5 </a:t>
            </a:r>
            <a:r>
              <a:rPr lang="en-GB" altLang="en-US" dirty="0" err="1">
                <a:latin typeface="Arial" panose="020B0604020202020204" pitchFamily="34" charset="0"/>
              </a:rPr>
              <a:t>micrometers</a:t>
            </a:r>
            <a:r>
              <a:rPr lang="en-GB" altLang="en-US" dirty="0">
                <a:latin typeface="Arial" panose="020B0604020202020204" pitchFamily="34" charset="0"/>
              </a:rPr>
              <a:t> (µm) or less.</a:t>
            </a:r>
          </a:p>
          <a:p>
            <a:endParaRPr lang="en-GB" altLang="en-US" dirty="0">
              <a:latin typeface="Arial" panose="020B0604020202020204" pitchFamily="34" charset="0"/>
            </a:endParaRPr>
          </a:p>
          <a:p>
            <a:r>
              <a:rPr lang="en-GB" altLang="en-US" dirty="0">
                <a:latin typeface="Arial" panose="020B0604020202020204" pitchFamily="34" charset="0"/>
              </a:rPr>
              <a:t>The diameter of a fine particle is between 1 × 10</a:t>
            </a:r>
            <a:r>
              <a:rPr lang="en-GB" altLang="en-US" baseline="30000" dirty="0">
                <a:latin typeface="Arial" panose="020B0604020202020204" pitchFamily="34" charset="0"/>
              </a:rPr>
              <a:t>-7</a:t>
            </a:r>
            <a:r>
              <a:rPr lang="en-GB" altLang="en-US" dirty="0">
                <a:latin typeface="Arial" panose="020B0604020202020204" pitchFamily="34" charset="0"/>
              </a:rPr>
              <a:t> and 2.5 × 10</a:t>
            </a:r>
            <a:r>
              <a:rPr lang="en-GB" altLang="en-US" baseline="30000" dirty="0">
                <a:latin typeface="Arial" panose="020B0604020202020204" pitchFamily="34" charset="0"/>
              </a:rPr>
              <a:t>-6 </a:t>
            </a:r>
            <a:r>
              <a:rPr lang="en-GB" altLang="en-US" dirty="0">
                <a:latin typeface="Arial" panose="020B0604020202020204" pitchFamily="34" charset="0"/>
              </a:rPr>
              <a:t>m.</a:t>
            </a:r>
          </a:p>
          <a:p>
            <a:r>
              <a:rPr lang="en-GB" altLang="en-US" dirty="0">
                <a:latin typeface="Arial" panose="020B0604020202020204" pitchFamily="34" charset="0"/>
              </a:rPr>
              <a:t>The diameter of a coarse particle is between 2.5 × 10</a:t>
            </a:r>
            <a:r>
              <a:rPr lang="en-GB" altLang="en-US" baseline="30000" dirty="0">
                <a:latin typeface="Arial" panose="020B0604020202020204" pitchFamily="34" charset="0"/>
              </a:rPr>
              <a:t>-6</a:t>
            </a:r>
            <a:r>
              <a:rPr lang="en-GB" altLang="en-US" sz="800" dirty="0">
                <a:latin typeface="Arial" panose="020B0604020202020204" pitchFamily="34" charset="0"/>
              </a:rPr>
              <a:t> </a:t>
            </a:r>
            <a:r>
              <a:rPr lang="en-GB" altLang="en-US" dirty="0">
                <a:latin typeface="Arial" panose="020B0604020202020204" pitchFamily="34" charset="0"/>
              </a:rPr>
              <a:t> and 1 × 10</a:t>
            </a:r>
            <a:r>
              <a:rPr lang="en-GB" altLang="en-US" baseline="30000" dirty="0">
                <a:latin typeface="Arial" panose="020B0604020202020204" pitchFamily="34" charset="0"/>
              </a:rPr>
              <a:t>-5</a:t>
            </a:r>
            <a:r>
              <a:rPr lang="en-GB" altLang="en-US" sz="800" baseline="30000" dirty="0">
                <a:latin typeface="Arial" panose="020B0604020202020204" pitchFamily="34" charset="0"/>
              </a:rPr>
              <a:t> </a:t>
            </a:r>
            <a:r>
              <a:rPr lang="en-GB" altLang="en-US" dirty="0">
                <a:latin typeface="Arial" panose="020B0604020202020204" pitchFamily="34" charset="0"/>
              </a:rPr>
              <a:t>m.</a:t>
            </a:r>
          </a:p>
        </p:txBody>
      </p:sp>
      <p:sp>
        <p:nvSpPr>
          <p:cNvPr id="2" name="Slide Number Placeholder 1">
            <a:extLst>
              <a:ext uri="{FF2B5EF4-FFF2-40B4-BE49-F238E27FC236}">
                <a16:creationId xmlns:a16="http://schemas.microsoft.com/office/drawing/2014/main" id="{DD0FDC33-BD98-49C4-9D8E-D6BDE305D157}"/>
              </a:ext>
            </a:extLst>
          </p:cNvPr>
          <p:cNvSpPr>
            <a:spLocks noGrp="1"/>
          </p:cNvSpPr>
          <p:nvPr>
            <p:ph type="sldNum" sz="quarter" idx="10"/>
          </p:nvPr>
        </p:nvSpPr>
        <p:spPr/>
        <p:txBody>
          <a:bodyPr/>
          <a:lstStyle/>
          <a:p>
            <a:fld id="{E22C9ADE-C694-482E-BBEB-E3B7B05E17E3}"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DA13D39-5A61-4866-9685-36576B5DC45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A2517F7-6236-4A1B-A25C-449D497F4E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75D470B-FBCD-43EB-8CB5-FC6312628653}"/>
              </a:ext>
            </a:extLst>
          </p:cNvPr>
          <p:cNvSpPr>
            <a:spLocks noGrp="1"/>
          </p:cNvSpPr>
          <p:nvPr>
            <p:ph type="sldNum" sz="quarter" idx="10"/>
          </p:nvPr>
        </p:nvSpPr>
        <p:spPr/>
        <p:txBody>
          <a:bodyPr/>
          <a:lstStyle/>
          <a:p>
            <a:fld id="{E22C9ADE-C694-482E-BBEB-E3B7B05E17E3}"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D481CD-AE71-41FA-B8B1-4C5C9F4E3175}"/>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D536D62-D11F-4219-B429-D0357F14121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 introductory or summary exercise on nanotechnology,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574234F9-E1C0-4716-A7BF-ADA77AD970A2}"/>
              </a:ext>
            </a:extLst>
          </p:cNvPr>
          <p:cNvSpPr>
            <a:spLocks noGrp="1"/>
          </p:cNvSpPr>
          <p:nvPr>
            <p:ph type="sldNum" sz="quarter" idx="10"/>
          </p:nvPr>
        </p:nvSpPr>
        <p:spPr/>
        <p:txBody>
          <a:bodyPr/>
          <a:lstStyle/>
          <a:p>
            <a:fld id="{E22C9ADE-C694-482E-BBEB-E3B7B05E17E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227C629-9090-40BB-AD1C-60320C24D59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B6D075C4-63BD-454F-86C3-FE3A06B4E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macrowildlife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4845428-AD8E-41EA-AA93-B4F08079DF73}"/>
              </a:ext>
            </a:extLst>
          </p:cNvPr>
          <p:cNvSpPr>
            <a:spLocks noGrp="1"/>
          </p:cNvSpPr>
          <p:nvPr>
            <p:ph type="sldNum" sz="quarter" idx="10"/>
          </p:nvPr>
        </p:nvSpPr>
        <p:spPr/>
        <p:txBody>
          <a:bodyPr/>
          <a:lstStyle/>
          <a:p>
            <a:fld id="{E22C9ADE-C694-482E-BBEB-E3B7B05E17E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6A6905A-AE19-42D8-A24A-0FB6DED6920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3C1AC87-5481-43D7-8109-32E9DC162D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hobitnjak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22DE6DC-42B4-4703-858A-EF8EF8171D70}"/>
              </a:ext>
            </a:extLst>
          </p:cNvPr>
          <p:cNvSpPr>
            <a:spLocks noGrp="1"/>
          </p:cNvSpPr>
          <p:nvPr>
            <p:ph type="sldNum" sz="quarter" idx="10"/>
          </p:nvPr>
        </p:nvSpPr>
        <p:spPr/>
        <p:txBody>
          <a:bodyPr/>
          <a:lstStyle/>
          <a:p>
            <a:fld id="{E22C9ADE-C694-482E-BBEB-E3B7B05E17E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408477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624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340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2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12209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299417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2574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5185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52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6314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243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2580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94999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961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150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073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888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349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506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7927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143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96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082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67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410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73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2781679054"/>
      </p:ext>
    </p:extLst>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 id="2147485053" r:id="rId12"/>
    <p:sldLayoutId id="2147485054" r:id="rId13"/>
    <p:sldLayoutId id="214748505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2014137714"/>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6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2AB900F7-587E-4FDA-9C02-CDFE1718E40A}"/>
              </a:ext>
            </a:extLst>
          </p:cNvPr>
          <p:cNvSpPr>
            <a:spLocks noGrp="1"/>
          </p:cNvSpPr>
          <p:nvPr>
            <p:ph type="title"/>
          </p:nvPr>
        </p:nvSpPr>
        <p:spPr>
          <a:xfrm>
            <a:off x="3488267" y="1187864"/>
            <a:ext cx="4715696" cy="3119215"/>
          </a:xfrm>
        </p:spPr>
        <p:txBody>
          <a:bodyPr/>
          <a:lstStyle/>
          <a:p>
            <a:r>
              <a:rPr lang="en-GB" altLang="en-US" dirty="0"/>
              <a:t>Nanoparticles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FEC85D6-2FBE-4304-9AA4-135B173E9363}"/>
              </a:ext>
            </a:extLst>
          </p:cNvPr>
          <p:cNvSpPr>
            <a:spLocks noGrp="1"/>
          </p:cNvSpPr>
          <p:nvPr>
            <p:ph type="title"/>
          </p:nvPr>
        </p:nvSpPr>
        <p:spPr/>
        <p:txBody>
          <a:bodyPr/>
          <a:lstStyle/>
          <a:p>
            <a:r>
              <a:rPr lang="en-GB" altLang="en-US"/>
              <a:t>Uses of nanoparticles: medicine</a:t>
            </a:r>
          </a:p>
        </p:txBody>
      </p:sp>
      <p:sp>
        <p:nvSpPr>
          <p:cNvPr id="7" name="TextBox 5">
            <a:extLst>
              <a:ext uri="{FF2B5EF4-FFF2-40B4-BE49-F238E27FC236}">
                <a16:creationId xmlns:a16="http://schemas.microsoft.com/office/drawing/2014/main" id="{340F0346-3FDE-4F63-8476-3E0EDC39E92F}"/>
              </a:ext>
            </a:extLst>
          </p:cNvPr>
          <p:cNvSpPr txBox="1">
            <a:spLocks noChangeArrowheads="1"/>
          </p:cNvSpPr>
          <p:nvPr/>
        </p:nvSpPr>
        <p:spPr bwMode="auto">
          <a:xfrm>
            <a:off x="342900" y="1684338"/>
            <a:ext cx="5570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Nanoparticles can be used in medicine to enable </a:t>
            </a:r>
            <a:r>
              <a:rPr lang="en-GB" altLang="en-US" b="1" dirty="0"/>
              <a:t>controlled drug delivery</a:t>
            </a:r>
            <a:r>
              <a:rPr lang="en-GB" altLang="en-US" dirty="0"/>
              <a:t>.</a:t>
            </a:r>
          </a:p>
        </p:txBody>
      </p:sp>
      <p:sp>
        <p:nvSpPr>
          <p:cNvPr id="9" name="TextBox 8">
            <a:extLst>
              <a:ext uri="{FF2B5EF4-FFF2-40B4-BE49-F238E27FC236}">
                <a16:creationId xmlns:a16="http://schemas.microsoft.com/office/drawing/2014/main" id="{BEA3FB43-96E3-427C-9C55-8CE351019A12}"/>
              </a:ext>
            </a:extLst>
          </p:cNvPr>
          <p:cNvSpPr txBox="1">
            <a:spLocks noChangeArrowheads="1"/>
          </p:cNvSpPr>
          <p:nvPr/>
        </p:nvSpPr>
        <p:spPr bwMode="auto">
          <a:xfrm>
            <a:off x="342900" y="3119438"/>
            <a:ext cx="5041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900">
              <a:buClr>
                <a:srgbClr val="FF6600"/>
              </a:buClr>
              <a:buFont typeface="Wingdings" panose="05000000000000000000" pitchFamily="2" charset="2"/>
              <a:buChar char="l"/>
            </a:pPr>
            <a:r>
              <a:rPr lang="en-GB" altLang="en-US" dirty="0"/>
              <a:t>Nanoparticles can be used to deliver small amounts of a drug to </a:t>
            </a:r>
            <a:r>
              <a:rPr lang="en-GB" altLang="en-US" b="1" dirty="0"/>
              <a:t>targeted</a:t>
            </a:r>
            <a:r>
              <a:rPr lang="en-GB" altLang="en-US" dirty="0"/>
              <a:t> cells, meaning there will be fewer side effects.</a:t>
            </a:r>
          </a:p>
        </p:txBody>
      </p:sp>
      <p:sp>
        <p:nvSpPr>
          <p:cNvPr id="10" name="TextBox 9">
            <a:extLst>
              <a:ext uri="{FF2B5EF4-FFF2-40B4-BE49-F238E27FC236}">
                <a16:creationId xmlns:a16="http://schemas.microsoft.com/office/drawing/2014/main" id="{9F3C38A8-87B8-47F4-AA9C-7846A6B8DAF8}"/>
              </a:ext>
            </a:extLst>
          </p:cNvPr>
          <p:cNvSpPr txBox="1">
            <a:spLocks noChangeArrowheads="1"/>
          </p:cNvSpPr>
          <p:nvPr/>
        </p:nvSpPr>
        <p:spPr bwMode="auto">
          <a:xfrm>
            <a:off x="342899" y="5291138"/>
            <a:ext cx="5444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900">
              <a:buClr>
                <a:srgbClr val="FF6600"/>
              </a:buClr>
              <a:buFont typeface="Wingdings" panose="05000000000000000000" pitchFamily="2" charset="2"/>
              <a:buChar char="l"/>
            </a:pPr>
            <a:r>
              <a:rPr lang="en-GB" altLang="en-US" dirty="0"/>
              <a:t>Nanoparticles could have unknown effects on other cells in the body.</a:t>
            </a:r>
          </a:p>
        </p:txBody>
      </p:sp>
      <p:sp>
        <p:nvSpPr>
          <p:cNvPr id="20487" name="Rectangle 18">
            <a:extLst>
              <a:ext uri="{FF2B5EF4-FFF2-40B4-BE49-F238E27FC236}">
                <a16:creationId xmlns:a16="http://schemas.microsoft.com/office/drawing/2014/main" id="{3030F2DD-8EA0-43B5-B23F-EBBB17EAD809}"/>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There are lots of benefits of using nanoparticles in new technology, but the risks must also be considered.</a:t>
            </a:r>
          </a:p>
        </p:txBody>
      </p:sp>
      <p:pic>
        <p:nvPicPr>
          <p:cNvPr id="13" name="Picture 140" descr="Carbon_15.1.png">
            <a:extLst>
              <a:ext uri="{FF2B5EF4-FFF2-40B4-BE49-F238E27FC236}">
                <a16:creationId xmlns:a16="http://schemas.microsoft.com/office/drawing/2014/main" id="{8A3B8A26-A0FB-4F28-BE57-707FC25253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073" y="2137303"/>
            <a:ext cx="24320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E7A9B8F-BF0B-4872-99D3-43229BD7B327}"/>
              </a:ext>
            </a:extLst>
          </p:cNvPr>
          <p:cNvSpPr txBox="1">
            <a:spLocks noChangeArrowheads="1"/>
          </p:cNvSpPr>
          <p:nvPr/>
        </p:nvSpPr>
        <p:spPr bwMode="auto">
          <a:xfrm>
            <a:off x="5889098" y="4769546"/>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carbon fullerene cage with a drug particle inside</a:t>
            </a:r>
          </a:p>
        </p:txBody>
      </p:sp>
      <p:sp>
        <p:nvSpPr>
          <p:cNvPr id="11" name="TextBox 10">
            <a:extLst>
              <a:ext uri="{FF2B5EF4-FFF2-40B4-BE49-F238E27FC236}">
                <a16:creationId xmlns:a16="http://schemas.microsoft.com/office/drawing/2014/main" id="{8817E8AD-74E1-479E-A8BC-AFCE44585506}"/>
              </a:ext>
            </a:extLst>
          </p:cNvPr>
          <p:cNvSpPr txBox="1">
            <a:spLocks noChangeArrowheads="1"/>
          </p:cNvSpPr>
          <p:nvPr/>
        </p:nvSpPr>
        <p:spPr bwMode="auto">
          <a:xfrm>
            <a:off x="342900" y="2586038"/>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Advantages:</a:t>
            </a:r>
          </a:p>
        </p:txBody>
      </p:sp>
      <p:sp>
        <p:nvSpPr>
          <p:cNvPr id="12" name="TextBox 11">
            <a:extLst>
              <a:ext uri="{FF2B5EF4-FFF2-40B4-BE49-F238E27FC236}">
                <a16:creationId xmlns:a16="http://schemas.microsoft.com/office/drawing/2014/main" id="{7FE6F164-8E46-4D1F-9595-99B2A7A01D20}"/>
              </a:ext>
            </a:extLst>
          </p:cNvPr>
          <p:cNvSpPr txBox="1">
            <a:spLocks noChangeArrowheads="1"/>
          </p:cNvSpPr>
          <p:nvPr/>
        </p:nvSpPr>
        <p:spPr bwMode="auto">
          <a:xfrm>
            <a:off x="342900" y="47593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Disadvantages:</a:t>
            </a:r>
          </a:p>
        </p:txBody>
      </p:sp>
      <p:pic>
        <p:nvPicPr>
          <p:cNvPr id="14" name="Picture 8">
            <a:hlinkClick r:id="" action="ppaction://hlinkshowjump?jump=nextslide"/>
            <a:extLst>
              <a:ext uri="{FF2B5EF4-FFF2-40B4-BE49-F238E27FC236}">
                <a16:creationId xmlns:a16="http://schemas.microsoft.com/office/drawing/2014/main" id="{0B48C0AF-F4AB-461E-8EBE-007DC5DCF1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8B125CE4-0A57-46A1-876C-83ECF009003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10FBB89C-2125-4DA2-8372-D531C34DEB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atalytic%20converter_png[1].jpg">
            <a:extLst>
              <a:ext uri="{FF2B5EF4-FFF2-40B4-BE49-F238E27FC236}">
                <a16:creationId xmlns:a16="http://schemas.microsoft.com/office/drawing/2014/main" id="{5A6888A2-D3B0-4D1A-B50A-5ACC546A64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9428" y="3951277"/>
            <a:ext cx="3503273" cy="2634307"/>
          </a:xfrm>
          <a:prstGeom prst="snip2DiagRect">
            <a:avLst>
              <a:gd name="adj1" fmla="val 5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747EA9A4-8893-4F10-AD07-837E8E33C5CE}"/>
              </a:ext>
            </a:extLst>
          </p:cNvPr>
          <p:cNvSpPr>
            <a:spLocks noGrp="1"/>
          </p:cNvSpPr>
          <p:nvPr>
            <p:ph type="title"/>
          </p:nvPr>
        </p:nvSpPr>
        <p:spPr/>
        <p:txBody>
          <a:bodyPr/>
          <a:lstStyle/>
          <a:p>
            <a:r>
              <a:rPr lang="en-GB" altLang="en-US"/>
              <a:t>Uses of nanoparticles: catalysts</a:t>
            </a:r>
          </a:p>
        </p:txBody>
      </p:sp>
      <p:sp>
        <p:nvSpPr>
          <p:cNvPr id="21508" name="TextBox 8">
            <a:extLst>
              <a:ext uri="{FF2B5EF4-FFF2-40B4-BE49-F238E27FC236}">
                <a16:creationId xmlns:a16="http://schemas.microsoft.com/office/drawing/2014/main" id="{1AEA777A-30B8-4467-8792-585A900325A1}"/>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Nanoparticles are also used to develop new </a:t>
            </a:r>
            <a:r>
              <a:rPr lang="en-GB" altLang="en-US" b="1" dirty="0"/>
              <a:t>catalysts</a:t>
            </a:r>
            <a:r>
              <a:rPr lang="en-GB" altLang="en-US" dirty="0"/>
              <a:t>.</a:t>
            </a:r>
          </a:p>
        </p:txBody>
      </p:sp>
      <p:sp>
        <p:nvSpPr>
          <p:cNvPr id="4" name="TextBox 3">
            <a:extLst>
              <a:ext uri="{FF2B5EF4-FFF2-40B4-BE49-F238E27FC236}">
                <a16:creationId xmlns:a16="http://schemas.microsoft.com/office/drawing/2014/main" id="{B1E1F01C-069D-44DD-BF5C-DCCD146D30BE}"/>
              </a:ext>
            </a:extLst>
          </p:cNvPr>
          <p:cNvSpPr txBox="1">
            <a:spLocks noChangeArrowheads="1"/>
          </p:cNvSpPr>
          <p:nvPr/>
        </p:nvSpPr>
        <p:spPr bwMode="auto">
          <a:xfrm>
            <a:off x="342899" y="1850476"/>
            <a:ext cx="8372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900">
              <a:buClr>
                <a:srgbClr val="FF6600"/>
              </a:buClr>
              <a:buFont typeface="Wingdings" panose="05000000000000000000" pitchFamily="2" charset="2"/>
              <a:buChar char="l"/>
            </a:pPr>
            <a:r>
              <a:rPr lang="en-GB" altLang="en-US" dirty="0">
                <a:solidFill>
                  <a:srgbClr val="010066"/>
                </a:solidFill>
              </a:rPr>
              <a:t>Nanoparticles have a large </a:t>
            </a:r>
            <a:r>
              <a:rPr lang="en-GB" altLang="en-US" dirty="0"/>
              <a:t>surface area to volume ratio, so can react quickly and speed up reactions.</a:t>
            </a:r>
          </a:p>
        </p:txBody>
      </p:sp>
      <p:sp>
        <p:nvSpPr>
          <p:cNvPr id="5" name="TextBox 4">
            <a:extLst>
              <a:ext uri="{FF2B5EF4-FFF2-40B4-BE49-F238E27FC236}">
                <a16:creationId xmlns:a16="http://schemas.microsoft.com/office/drawing/2014/main" id="{E6146EF6-E4D9-4925-ADF8-53B27805D515}"/>
              </a:ext>
            </a:extLst>
          </p:cNvPr>
          <p:cNvSpPr txBox="1">
            <a:spLocks noChangeArrowheads="1"/>
          </p:cNvSpPr>
          <p:nvPr/>
        </p:nvSpPr>
        <p:spPr bwMode="auto">
          <a:xfrm>
            <a:off x="342900" y="4187921"/>
            <a:ext cx="63739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It can be difficult to predict how a potential catalyst will react before it is tested. </a:t>
            </a:r>
          </a:p>
        </p:txBody>
      </p:sp>
      <p:sp>
        <p:nvSpPr>
          <p:cNvPr id="9" name="TextBox 81">
            <a:extLst>
              <a:ext uri="{FF2B5EF4-FFF2-40B4-BE49-F238E27FC236}">
                <a16:creationId xmlns:a16="http://schemas.microsoft.com/office/drawing/2014/main" id="{A154B0B0-2EB8-4972-9AB6-A5C525467EF6}"/>
              </a:ext>
            </a:extLst>
          </p:cNvPr>
          <p:cNvSpPr txBox="1">
            <a:spLocks noChangeArrowheads="1"/>
          </p:cNvSpPr>
          <p:nvPr/>
        </p:nvSpPr>
        <p:spPr bwMode="auto">
          <a:xfrm>
            <a:off x="342900" y="1317351"/>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Advantages:</a:t>
            </a:r>
          </a:p>
        </p:txBody>
      </p:sp>
      <p:sp>
        <p:nvSpPr>
          <p:cNvPr id="10" name="TextBox 9">
            <a:extLst>
              <a:ext uri="{FF2B5EF4-FFF2-40B4-BE49-F238E27FC236}">
                <a16:creationId xmlns:a16="http://schemas.microsoft.com/office/drawing/2014/main" id="{ECADAF50-B6C7-4C32-9DA6-5F4DBBE609DE}"/>
              </a:ext>
            </a:extLst>
          </p:cNvPr>
          <p:cNvSpPr txBox="1">
            <a:spLocks noChangeArrowheads="1"/>
          </p:cNvSpPr>
          <p:nvPr/>
        </p:nvSpPr>
        <p:spPr bwMode="auto">
          <a:xfrm>
            <a:off x="342900" y="3654796"/>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Disadvantages:</a:t>
            </a:r>
          </a:p>
        </p:txBody>
      </p:sp>
      <p:sp>
        <p:nvSpPr>
          <p:cNvPr id="11" name="Rectangle 10">
            <a:extLst>
              <a:ext uri="{FF2B5EF4-FFF2-40B4-BE49-F238E27FC236}">
                <a16:creationId xmlns:a16="http://schemas.microsoft.com/office/drawing/2014/main" id="{4EF5D4CB-1A47-4B27-BAB0-0AF9C637E7CD}"/>
              </a:ext>
            </a:extLst>
          </p:cNvPr>
          <p:cNvSpPr>
            <a:spLocks noChangeArrowheads="1"/>
          </p:cNvSpPr>
          <p:nvPr/>
        </p:nvSpPr>
        <p:spPr bwMode="auto">
          <a:xfrm>
            <a:off x="342899" y="2752636"/>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900">
              <a:buClr>
                <a:srgbClr val="FF6600"/>
              </a:buClr>
              <a:buFont typeface="Wingdings" panose="05000000000000000000" pitchFamily="2" charset="2"/>
              <a:buChar char="l"/>
            </a:pPr>
            <a:r>
              <a:rPr lang="en-GB" altLang="en-US" dirty="0"/>
              <a:t>This also means less catalyst will be required, making many processes cheaper.</a:t>
            </a:r>
          </a:p>
        </p:txBody>
      </p:sp>
      <p:sp>
        <p:nvSpPr>
          <p:cNvPr id="12" name="Rectangle 11">
            <a:extLst>
              <a:ext uri="{FF2B5EF4-FFF2-40B4-BE49-F238E27FC236}">
                <a16:creationId xmlns:a16="http://schemas.microsoft.com/office/drawing/2014/main" id="{F6BEDADE-B0B2-4DB8-BD56-C7364B116C66}"/>
              </a:ext>
            </a:extLst>
          </p:cNvPr>
          <p:cNvSpPr>
            <a:spLocks noChangeArrowheads="1"/>
          </p:cNvSpPr>
          <p:nvPr/>
        </p:nvSpPr>
        <p:spPr bwMode="auto">
          <a:xfrm>
            <a:off x="342900" y="5089347"/>
            <a:ext cx="48688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There are also questions about their environmental effect when they are disposed of.</a:t>
            </a:r>
          </a:p>
        </p:txBody>
      </p:sp>
      <p:pic>
        <p:nvPicPr>
          <p:cNvPr id="13" name="Picture 8">
            <a:hlinkClick r:id="" action="ppaction://hlinkshowjump?jump=nextslide"/>
            <a:extLst>
              <a:ext uri="{FF2B5EF4-FFF2-40B4-BE49-F238E27FC236}">
                <a16:creationId xmlns:a16="http://schemas.microsoft.com/office/drawing/2014/main" id="{4D2D13B4-CC1A-4849-B3B5-79D108E332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E37DCD40-C6EE-480A-B4C8-5BEF81DB3D0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EFFB8E23-D7C3-445D-967F-DB1034825C7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D3DCC74-6532-42F4-8BF5-6261F77557B7}"/>
              </a:ext>
            </a:extLst>
          </p:cNvPr>
          <p:cNvSpPr>
            <a:spLocks noGrp="1"/>
          </p:cNvSpPr>
          <p:nvPr>
            <p:ph type="title"/>
          </p:nvPr>
        </p:nvSpPr>
        <p:spPr/>
        <p:txBody>
          <a:bodyPr/>
          <a:lstStyle/>
          <a:p>
            <a:r>
              <a:rPr lang="en-GB" altLang="en-US" dirty="0"/>
              <a:t>Uses of nanoparticles: fuel cells</a:t>
            </a:r>
          </a:p>
        </p:txBody>
      </p:sp>
      <p:sp>
        <p:nvSpPr>
          <p:cNvPr id="22531" name="TextBox 9">
            <a:extLst>
              <a:ext uri="{FF2B5EF4-FFF2-40B4-BE49-F238E27FC236}">
                <a16:creationId xmlns:a16="http://schemas.microsoft.com/office/drawing/2014/main" id="{F2E349AF-8472-49DC-B1CF-4D9D6E0BDE6C}"/>
              </a:ext>
            </a:extLst>
          </p:cNvPr>
          <p:cNvSpPr txBox="1">
            <a:spLocks noChangeArrowheads="1"/>
          </p:cNvSpPr>
          <p:nvPr/>
        </p:nvSpPr>
        <p:spPr bwMode="auto">
          <a:xfrm>
            <a:off x="342900" y="784225"/>
            <a:ext cx="8504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Nanoparticles are used in the development of new catalysts for </a:t>
            </a:r>
            <a:r>
              <a:rPr lang="en-GB" altLang="en-US" b="1" dirty="0"/>
              <a:t>fuel cells</a:t>
            </a:r>
            <a:r>
              <a:rPr lang="en-GB" altLang="en-US" dirty="0"/>
              <a:t>. Fuel cells generate power and can be used in cars and laptops.</a:t>
            </a:r>
          </a:p>
        </p:txBody>
      </p:sp>
      <p:sp>
        <p:nvSpPr>
          <p:cNvPr id="4" name="TextBox 3">
            <a:extLst>
              <a:ext uri="{FF2B5EF4-FFF2-40B4-BE49-F238E27FC236}">
                <a16:creationId xmlns:a16="http://schemas.microsoft.com/office/drawing/2014/main" id="{3039C806-22F4-487D-902A-6D8CD976EAE3}"/>
              </a:ext>
            </a:extLst>
          </p:cNvPr>
          <p:cNvSpPr txBox="1">
            <a:spLocks noChangeArrowheads="1"/>
          </p:cNvSpPr>
          <p:nvPr/>
        </p:nvSpPr>
        <p:spPr bwMode="auto">
          <a:xfrm>
            <a:off x="342900" y="2600140"/>
            <a:ext cx="8504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Nanoparticles could help to develop smaller, safer and more efficient fuel cells. </a:t>
            </a:r>
          </a:p>
        </p:txBody>
      </p:sp>
      <p:sp>
        <p:nvSpPr>
          <p:cNvPr id="5" name="TextBox 4">
            <a:extLst>
              <a:ext uri="{FF2B5EF4-FFF2-40B4-BE49-F238E27FC236}">
                <a16:creationId xmlns:a16="http://schemas.microsoft.com/office/drawing/2014/main" id="{9F3B7687-541F-4E2A-999E-E66F0F76C648}"/>
              </a:ext>
            </a:extLst>
          </p:cNvPr>
          <p:cNvSpPr txBox="1">
            <a:spLocks noChangeArrowheads="1"/>
          </p:cNvSpPr>
          <p:nvPr/>
        </p:nvSpPr>
        <p:spPr bwMode="auto">
          <a:xfrm>
            <a:off x="342900" y="4955650"/>
            <a:ext cx="86317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These catalysts are expensive to develop and a large amount of testing is required before new catalysts can be used on a large scale.</a:t>
            </a:r>
          </a:p>
        </p:txBody>
      </p:sp>
      <p:sp>
        <p:nvSpPr>
          <p:cNvPr id="11" name="TextBox 10">
            <a:extLst>
              <a:ext uri="{FF2B5EF4-FFF2-40B4-BE49-F238E27FC236}">
                <a16:creationId xmlns:a16="http://schemas.microsoft.com/office/drawing/2014/main" id="{2E1EAF2E-FE86-4B49-A87C-1822E3220DA5}"/>
              </a:ext>
            </a:extLst>
          </p:cNvPr>
          <p:cNvSpPr txBox="1">
            <a:spLocks noChangeArrowheads="1"/>
          </p:cNvSpPr>
          <p:nvPr/>
        </p:nvSpPr>
        <p:spPr bwMode="auto">
          <a:xfrm>
            <a:off x="342900" y="2061276"/>
            <a:ext cx="19600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Advantages:</a:t>
            </a:r>
          </a:p>
        </p:txBody>
      </p:sp>
      <p:sp>
        <p:nvSpPr>
          <p:cNvPr id="12" name="Rectangle 11">
            <a:extLst>
              <a:ext uri="{FF2B5EF4-FFF2-40B4-BE49-F238E27FC236}">
                <a16:creationId xmlns:a16="http://schemas.microsoft.com/office/drawing/2014/main" id="{530A7D45-0B8F-4A1D-892B-0FD156F09A94}"/>
              </a:ext>
            </a:extLst>
          </p:cNvPr>
          <p:cNvSpPr>
            <a:spLocks noChangeArrowheads="1"/>
          </p:cNvSpPr>
          <p:nvPr/>
        </p:nvSpPr>
        <p:spPr bwMode="auto">
          <a:xfrm>
            <a:off x="342900" y="3508891"/>
            <a:ext cx="8443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Current fuel cells rely on an expensive platinum metal catalyst. Using nanoparticles may make fuel cells cheaper.</a:t>
            </a:r>
          </a:p>
        </p:txBody>
      </p:sp>
      <p:sp>
        <p:nvSpPr>
          <p:cNvPr id="13" name="TextBox 12">
            <a:extLst>
              <a:ext uri="{FF2B5EF4-FFF2-40B4-BE49-F238E27FC236}">
                <a16:creationId xmlns:a16="http://schemas.microsoft.com/office/drawing/2014/main" id="{399B56A4-CB8E-429A-834A-D4AFE63538EE}"/>
              </a:ext>
            </a:extLst>
          </p:cNvPr>
          <p:cNvSpPr txBox="1">
            <a:spLocks noChangeArrowheads="1"/>
          </p:cNvSpPr>
          <p:nvPr/>
        </p:nvSpPr>
        <p:spPr bwMode="auto">
          <a:xfrm>
            <a:off x="342900" y="4416789"/>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Disadvantages:</a:t>
            </a:r>
          </a:p>
        </p:txBody>
      </p:sp>
      <p:pic>
        <p:nvPicPr>
          <p:cNvPr id="14" name="Picture 8">
            <a:hlinkClick r:id="" action="ppaction://hlinkshowjump?jump=nextslide"/>
            <a:extLst>
              <a:ext uri="{FF2B5EF4-FFF2-40B4-BE49-F238E27FC236}">
                <a16:creationId xmlns:a16="http://schemas.microsoft.com/office/drawing/2014/main" id="{D59A96A7-F6BB-4BAE-8C8E-C3A4FDD092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FBDE8678-F663-4FA1-844B-D6440DFB48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01AB87D-1B05-4E1D-87D8-552C6BBF736A}"/>
              </a:ext>
            </a:extLst>
          </p:cNvPr>
          <p:cNvSpPr>
            <a:spLocks noGrp="1"/>
          </p:cNvSpPr>
          <p:nvPr>
            <p:ph type="title"/>
          </p:nvPr>
        </p:nvSpPr>
        <p:spPr/>
        <p:txBody>
          <a:bodyPr/>
          <a:lstStyle/>
          <a:p>
            <a:r>
              <a:rPr lang="en-GB" altLang="en-US"/>
              <a:t>Uses of nanoparticles: antibacterial</a:t>
            </a:r>
          </a:p>
        </p:txBody>
      </p:sp>
      <p:sp>
        <p:nvSpPr>
          <p:cNvPr id="23555" name="TextBox 10">
            <a:extLst>
              <a:ext uri="{FF2B5EF4-FFF2-40B4-BE49-F238E27FC236}">
                <a16:creationId xmlns:a16="http://schemas.microsoft.com/office/drawing/2014/main" id="{3B6E63AB-5006-448C-ACE0-CA2537AB1557}"/>
              </a:ext>
            </a:extLst>
          </p:cNvPr>
          <p:cNvSpPr txBox="1">
            <a:spLocks noChangeArrowheads="1"/>
          </p:cNvSpPr>
          <p:nvPr/>
        </p:nvSpPr>
        <p:spPr bwMode="auto">
          <a:xfrm>
            <a:off x="342900" y="7953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t>Silver nanoparticles </a:t>
            </a:r>
            <a:r>
              <a:rPr lang="en-GB" altLang="en-US" dirty="0"/>
              <a:t>are used in deodorants and fabrics to stop the growth of </a:t>
            </a:r>
            <a:r>
              <a:rPr lang="en-GB" altLang="en-US" b="1" dirty="0"/>
              <a:t>bacteria.</a:t>
            </a:r>
          </a:p>
        </p:txBody>
      </p:sp>
      <p:sp>
        <p:nvSpPr>
          <p:cNvPr id="4" name="TextBox 3">
            <a:extLst>
              <a:ext uri="{FF2B5EF4-FFF2-40B4-BE49-F238E27FC236}">
                <a16:creationId xmlns:a16="http://schemas.microsoft.com/office/drawing/2014/main" id="{B9782EB4-620B-49F3-9653-5018D5E48D99}"/>
              </a:ext>
            </a:extLst>
          </p:cNvPr>
          <p:cNvSpPr txBox="1">
            <a:spLocks noChangeArrowheads="1"/>
          </p:cNvSpPr>
          <p:nvPr/>
        </p:nvSpPr>
        <p:spPr bwMode="auto">
          <a:xfrm>
            <a:off x="342900" y="2460299"/>
            <a:ext cx="43194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Silver nanoparticles in plasters, deodorants and even athletes’ socks can kill bacteria that lead to bad smells and infections.  </a:t>
            </a:r>
          </a:p>
        </p:txBody>
      </p:sp>
      <p:pic>
        <p:nvPicPr>
          <p:cNvPr id="23557" name="Picture 14" descr="plaster">
            <a:extLst>
              <a:ext uri="{FF2B5EF4-FFF2-40B4-BE49-F238E27FC236}">
                <a16:creationId xmlns:a16="http://schemas.microsoft.com/office/drawing/2014/main" id="{95B87686-86DF-4654-B7E2-61F8D3469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1" y="1638323"/>
            <a:ext cx="3603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FACD98A-B009-41AA-95DD-7C5895F3A8A4}"/>
              </a:ext>
            </a:extLst>
          </p:cNvPr>
          <p:cNvSpPr txBox="1">
            <a:spLocks noChangeArrowheads="1"/>
          </p:cNvSpPr>
          <p:nvPr/>
        </p:nvSpPr>
        <p:spPr bwMode="auto">
          <a:xfrm>
            <a:off x="342900" y="1811968"/>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Advantages:</a:t>
            </a:r>
          </a:p>
        </p:txBody>
      </p:sp>
      <p:sp>
        <p:nvSpPr>
          <p:cNvPr id="9" name="TextBox 8">
            <a:extLst>
              <a:ext uri="{FF2B5EF4-FFF2-40B4-BE49-F238E27FC236}">
                <a16:creationId xmlns:a16="http://schemas.microsoft.com/office/drawing/2014/main" id="{1F867AB0-CE48-42AA-907E-B5908EA103AE}"/>
              </a:ext>
            </a:extLst>
          </p:cNvPr>
          <p:cNvSpPr txBox="1">
            <a:spLocks noChangeArrowheads="1"/>
          </p:cNvSpPr>
          <p:nvPr/>
        </p:nvSpPr>
        <p:spPr bwMode="auto">
          <a:xfrm>
            <a:off x="342900" y="4585659"/>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Disadvantages:</a:t>
            </a:r>
          </a:p>
        </p:txBody>
      </p:sp>
      <p:sp>
        <p:nvSpPr>
          <p:cNvPr id="11" name="Rectangle 10">
            <a:extLst>
              <a:ext uri="{FF2B5EF4-FFF2-40B4-BE49-F238E27FC236}">
                <a16:creationId xmlns:a16="http://schemas.microsoft.com/office/drawing/2014/main" id="{93EAD6CF-C6AB-4A9A-B32A-5F1CF9088442}"/>
              </a:ext>
            </a:extLst>
          </p:cNvPr>
          <p:cNvSpPr>
            <a:spLocks noChangeArrowheads="1"/>
          </p:cNvSpPr>
          <p:nvPr/>
        </p:nvSpPr>
        <p:spPr bwMode="auto">
          <a:xfrm>
            <a:off x="342900" y="5233989"/>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t>Due to their small size, nanoparticles could enter the human body. This could cause unknown health effects. </a:t>
            </a:r>
          </a:p>
        </p:txBody>
      </p:sp>
      <p:pic>
        <p:nvPicPr>
          <p:cNvPr id="12" name="Picture 8">
            <a:hlinkClick r:id="" action="ppaction://hlinkshowjump?jump=nextslide"/>
            <a:extLst>
              <a:ext uri="{FF2B5EF4-FFF2-40B4-BE49-F238E27FC236}">
                <a16:creationId xmlns:a16="http://schemas.microsoft.com/office/drawing/2014/main" id="{C257863A-D3D6-44E0-B686-F6662C2529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3C6945D7-9D26-4064-9A2A-712CF8B31F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58CE650-144F-4A6B-AC7B-05A28786B770}"/>
              </a:ext>
            </a:extLst>
          </p:cNvPr>
          <p:cNvSpPr>
            <a:spLocks noGrp="1" noChangeArrowheads="1"/>
          </p:cNvSpPr>
          <p:nvPr>
            <p:ph type="title"/>
          </p:nvPr>
        </p:nvSpPr>
        <p:spPr/>
        <p:txBody>
          <a:bodyPr/>
          <a:lstStyle/>
          <a:p>
            <a:r>
              <a:rPr lang="en-GB" altLang="en-US"/>
              <a:t>Risks of nanoparticles</a:t>
            </a:r>
          </a:p>
        </p:txBody>
      </p:sp>
      <p:sp>
        <p:nvSpPr>
          <p:cNvPr id="24580" name="Text Box 5">
            <a:extLst>
              <a:ext uri="{FF2B5EF4-FFF2-40B4-BE49-F238E27FC236}">
                <a16:creationId xmlns:a16="http://schemas.microsoft.com/office/drawing/2014/main" id="{80D21CE1-B07A-4A34-AF24-3F21CEC5BBE4}"/>
              </a:ext>
            </a:extLst>
          </p:cNvPr>
          <p:cNvSpPr txBox="1">
            <a:spLocks noChangeArrowheads="1"/>
          </p:cNvSpPr>
          <p:nvPr/>
        </p:nvSpPr>
        <p:spPr bwMode="auto">
          <a:xfrm>
            <a:off x="342900" y="774700"/>
            <a:ext cx="5753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Nanoparticles of zinc oxide and titanium dioxide are used in sunscreens to block UV light from reaching the skin. The nanoparticles are so small that they appear </a:t>
            </a:r>
            <a:r>
              <a:rPr lang="en-GB" altLang="en-US" b="1" dirty="0">
                <a:solidFill>
                  <a:srgbClr val="FF6600"/>
                </a:solidFill>
              </a:rPr>
              <a:t>transparent</a:t>
            </a:r>
            <a:r>
              <a:rPr lang="en-GB" altLang="en-US" dirty="0">
                <a:solidFill>
                  <a:srgbClr val="010066"/>
                </a:solidFill>
              </a:rPr>
              <a:t> on the skin. </a:t>
            </a:r>
            <a:endParaRPr lang="en-GB" altLang="en-US" dirty="0"/>
          </a:p>
        </p:txBody>
      </p:sp>
      <p:pic>
        <p:nvPicPr>
          <p:cNvPr id="24581" name="Picture 7" descr="suncream">
            <a:extLst>
              <a:ext uri="{FF2B5EF4-FFF2-40B4-BE49-F238E27FC236}">
                <a16:creationId xmlns:a16="http://schemas.microsoft.com/office/drawing/2014/main" id="{F93CFD65-0C09-4259-B76A-7CAEE4BBD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074" y="805367"/>
            <a:ext cx="204628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1">
            <a:extLst>
              <a:ext uri="{FF2B5EF4-FFF2-40B4-BE49-F238E27FC236}">
                <a16:creationId xmlns:a16="http://schemas.microsoft.com/office/drawing/2014/main" id="{F59DD3C9-DD72-4605-B30B-886F3EEB0B03}"/>
              </a:ext>
            </a:extLst>
          </p:cNvPr>
          <p:cNvSpPr txBox="1">
            <a:spLocks noChangeArrowheads="1"/>
          </p:cNvSpPr>
          <p:nvPr/>
        </p:nvSpPr>
        <p:spPr bwMode="auto">
          <a:xfrm>
            <a:off x="342900" y="5323946"/>
            <a:ext cx="863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It is difficult to analyse the health and environmental effects of nanoparticles because they are </a:t>
            </a:r>
            <a:r>
              <a:rPr lang="en-GB" altLang="en-US" b="1" dirty="0">
                <a:solidFill>
                  <a:srgbClr val="010066"/>
                </a:solidFill>
              </a:rPr>
              <a:t>small</a:t>
            </a:r>
            <a:r>
              <a:rPr lang="en-GB" altLang="en-US" dirty="0">
                <a:solidFill>
                  <a:srgbClr val="010066"/>
                </a:solidFill>
              </a:rPr>
              <a:t> and </a:t>
            </a:r>
            <a:r>
              <a:rPr lang="en-GB" altLang="en-US" b="1" dirty="0">
                <a:solidFill>
                  <a:srgbClr val="010066"/>
                </a:solidFill>
              </a:rPr>
              <a:t>difficult to detect</a:t>
            </a:r>
            <a:r>
              <a:rPr lang="en-GB" altLang="en-US" dirty="0">
                <a:solidFill>
                  <a:srgbClr val="010066"/>
                </a:solidFill>
              </a:rPr>
              <a:t>.</a:t>
            </a:r>
            <a:endParaRPr lang="en-GB" altLang="en-US" dirty="0"/>
          </a:p>
        </p:txBody>
      </p:sp>
      <p:sp>
        <p:nvSpPr>
          <p:cNvPr id="10" name="TextBox 9">
            <a:extLst>
              <a:ext uri="{FF2B5EF4-FFF2-40B4-BE49-F238E27FC236}">
                <a16:creationId xmlns:a16="http://schemas.microsoft.com/office/drawing/2014/main" id="{6010C6AF-CB6B-4C65-8FFB-EFAD45553B87}"/>
              </a:ext>
            </a:extLst>
          </p:cNvPr>
          <p:cNvSpPr txBox="1">
            <a:spLocks noChangeArrowheads="1"/>
          </p:cNvSpPr>
          <p:nvPr/>
        </p:nvSpPr>
        <p:spPr bwMode="auto">
          <a:xfrm>
            <a:off x="342900" y="2906668"/>
            <a:ext cx="81899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 is not known whether there are health effects associated with using nanoparticles. There is a lot more data about the uses of nanoparticles than the possible health effects. </a:t>
            </a:r>
            <a:endParaRPr lang="en-GB" altLang="en-US" dirty="0"/>
          </a:p>
        </p:txBody>
      </p:sp>
      <p:sp>
        <p:nvSpPr>
          <p:cNvPr id="24585" name="Rectangle 9">
            <a:extLst>
              <a:ext uri="{FF2B5EF4-FFF2-40B4-BE49-F238E27FC236}">
                <a16:creationId xmlns:a16="http://schemas.microsoft.com/office/drawing/2014/main" id="{1E34268E-6DAF-4E47-80CB-C949DCC6B705}"/>
              </a:ext>
            </a:extLst>
          </p:cNvPr>
          <p:cNvSpPr>
            <a:spLocks noChangeArrowheads="1"/>
          </p:cNvSpPr>
          <p:nvPr/>
        </p:nvSpPr>
        <p:spPr bwMode="auto">
          <a:xfrm>
            <a:off x="342899" y="4299973"/>
            <a:ext cx="8632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There is also little known about the effects of nanoparticles on the </a:t>
            </a:r>
            <a:r>
              <a:rPr lang="en-GB" altLang="en-US" b="1" dirty="0">
                <a:cs typeface="Times New Roman" panose="02020603050405020304" pitchFamily="18" charset="0"/>
              </a:rPr>
              <a:t>environment</a:t>
            </a:r>
            <a:r>
              <a:rPr lang="en-GB" altLang="en-US" dirty="0">
                <a:cs typeface="Times New Roman" panose="02020603050405020304" pitchFamily="18" charset="0"/>
              </a:rPr>
              <a:t> when they are disposed of or washed away. </a:t>
            </a:r>
            <a:endParaRPr lang="en-GB" altLang="en-US" dirty="0"/>
          </a:p>
        </p:txBody>
      </p:sp>
      <p:pic>
        <p:nvPicPr>
          <p:cNvPr id="11" name="Picture 8">
            <a:hlinkClick r:id="" action="ppaction://hlinkshowjump?jump=nextslide"/>
            <a:extLst>
              <a:ext uri="{FF2B5EF4-FFF2-40B4-BE49-F238E27FC236}">
                <a16:creationId xmlns:a16="http://schemas.microsoft.com/office/drawing/2014/main" id="{C8E6B622-D01E-4CD8-8A17-84978F5DB6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69421D3-0DF4-4157-890C-CC0527F76EE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458DE318-4DE6-4ABB-8106-71134494D3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5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B1EAB96-B006-4931-9D21-84CB2EAB6AF8}"/>
              </a:ext>
            </a:extLst>
          </p:cNvPr>
          <p:cNvSpPr>
            <a:spLocks noGrp="1"/>
          </p:cNvSpPr>
          <p:nvPr>
            <p:ph type="title"/>
          </p:nvPr>
        </p:nvSpPr>
        <p:spPr/>
        <p:txBody>
          <a:bodyPr/>
          <a:lstStyle/>
          <a:p>
            <a:r>
              <a:rPr lang="en-GB" altLang="en-US"/>
              <a:t>The carbon atom </a:t>
            </a:r>
          </a:p>
        </p:txBody>
      </p:sp>
      <p:sp>
        <p:nvSpPr>
          <p:cNvPr id="26628" name="TextBox 14">
            <a:extLst>
              <a:ext uri="{FF2B5EF4-FFF2-40B4-BE49-F238E27FC236}">
                <a16:creationId xmlns:a16="http://schemas.microsoft.com/office/drawing/2014/main" id="{962BD0C2-FD75-4948-B603-106CF1D1C7DE}"/>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Carbon</a:t>
            </a:r>
            <a:r>
              <a:rPr lang="en-GB" altLang="en-US" dirty="0"/>
              <a:t> is a non-metallic element found in group 4 of the periodic table.</a:t>
            </a:r>
          </a:p>
        </p:txBody>
      </p:sp>
      <p:sp>
        <p:nvSpPr>
          <p:cNvPr id="23" name="TextBox 22">
            <a:extLst>
              <a:ext uri="{FF2B5EF4-FFF2-40B4-BE49-F238E27FC236}">
                <a16:creationId xmlns:a16="http://schemas.microsoft.com/office/drawing/2014/main" id="{FE486AE6-CC08-4D21-B159-E9B1B1AB586F}"/>
              </a:ext>
            </a:extLst>
          </p:cNvPr>
          <p:cNvSpPr txBox="1">
            <a:spLocks noChangeArrowheads="1"/>
          </p:cNvSpPr>
          <p:nvPr/>
        </p:nvSpPr>
        <p:spPr bwMode="auto">
          <a:xfrm>
            <a:off x="342900" y="2205038"/>
            <a:ext cx="5249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Carbon can exist in a huge number of different forms. These forms are called </a:t>
            </a:r>
            <a:r>
              <a:rPr lang="en-GB" altLang="en-US" b="1" dirty="0">
                <a:solidFill>
                  <a:srgbClr val="FF6600"/>
                </a:solidFill>
              </a:rPr>
              <a:t>allotropes</a:t>
            </a:r>
            <a:r>
              <a:rPr lang="en-GB" altLang="en-US" dirty="0"/>
              <a:t>. </a:t>
            </a:r>
          </a:p>
        </p:txBody>
      </p:sp>
      <p:sp>
        <p:nvSpPr>
          <p:cNvPr id="25" name="Rectangle 24">
            <a:extLst>
              <a:ext uri="{FF2B5EF4-FFF2-40B4-BE49-F238E27FC236}">
                <a16:creationId xmlns:a16="http://schemas.microsoft.com/office/drawing/2014/main" id="{8942B31D-F89F-42CF-B3BC-0B02D6B08AB8}"/>
              </a:ext>
            </a:extLst>
          </p:cNvPr>
          <p:cNvSpPr>
            <a:spLocks noChangeArrowheads="1"/>
          </p:cNvSpPr>
          <p:nvPr/>
        </p:nvSpPr>
        <p:spPr bwMode="auto">
          <a:xfrm>
            <a:off x="342900" y="3994150"/>
            <a:ext cx="617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Allotropes are families of similar molecules. </a:t>
            </a:r>
          </a:p>
        </p:txBody>
      </p:sp>
      <p:sp>
        <p:nvSpPr>
          <p:cNvPr id="11" name="Rectangle 10">
            <a:extLst>
              <a:ext uri="{FF2B5EF4-FFF2-40B4-BE49-F238E27FC236}">
                <a16:creationId xmlns:a16="http://schemas.microsoft.com/office/drawing/2014/main" id="{E8E4A14A-4CF6-4386-B2D8-2D34716BEB98}"/>
              </a:ext>
            </a:extLst>
          </p:cNvPr>
          <p:cNvSpPr>
            <a:spLocks noChangeArrowheads="1"/>
          </p:cNvSpPr>
          <p:nvPr/>
        </p:nvSpPr>
        <p:spPr bwMode="auto">
          <a:xfrm>
            <a:off x="342900" y="50466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allotropes of carbon are nanomaterials and have a wide range of properties and uses.</a:t>
            </a:r>
          </a:p>
        </p:txBody>
      </p:sp>
      <p:pic>
        <p:nvPicPr>
          <p:cNvPr id="26632" name="Picture 143" descr="C:\CVS\production\GCSEChemistry\src\images\covalent\diamond (2).png">
            <a:extLst>
              <a:ext uri="{FF2B5EF4-FFF2-40B4-BE49-F238E27FC236}">
                <a16:creationId xmlns:a16="http://schemas.microsoft.com/office/drawing/2014/main" id="{B3BB0663-A808-4C6B-80E3-726F2FEF0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1863725"/>
            <a:ext cx="25749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7C7A8A60-C3BD-4498-838F-C80FF8E951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0213E00-FF9D-4F57-B0E4-6D5E9654D035}"/>
              </a:ext>
            </a:extLst>
          </p:cNvPr>
          <p:cNvSpPr>
            <a:spLocks noGrp="1"/>
          </p:cNvSpPr>
          <p:nvPr>
            <p:ph type="title"/>
          </p:nvPr>
        </p:nvSpPr>
        <p:spPr/>
        <p:txBody>
          <a:bodyPr/>
          <a:lstStyle/>
          <a:p>
            <a:r>
              <a:rPr lang="en-GB" altLang="en-US"/>
              <a:t>Graphene</a:t>
            </a:r>
          </a:p>
        </p:txBody>
      </p:sp>
      <p:sp>
        <p:nvSpPr>
          <p:cNvPr id="27652" name="TextBox 6">
            <a:extLst>
              <a:ext uri="{FF2B5EF4-FFF2-40B4-BE49-F238E27FC236}">
                <a16:creationId xmlns:a16="http://schemas.microsoft.com/office/drawing/2014/main" id="{491ED685-612F-492E-A2F7-2B6CE42D7189}"/>
              </a:ext>
            </a:extLst>
          </p:cNvPr>
          <p:cNvSpPr txBox="1">
            <a:spLocks noChangeArrowheads="1"/>
          </p:cNvSpPr>
          <p:nvPr/>
        </p:nvSpPr>
        <p:spPr bwMode="auto">
          <a:xfrm>
            <a:off x="342900"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Graphene</a:t>
            </a:r>
            <a:r>
              <a:rPr lang="en-GB" altLang="en-US" dirty="0"/>
              <a:t> is a single layer of graphite, consisting of a sheet of carbon atoms that is one atom thick. This means that graphene is classed as a nanostructure.</a:t>
            </a:r>
          </a:p>
        </p:txBody>
      </p:sp>
      <p:sp>
        <p:nvSpPr>
          <p:cNvPr id="10" name="TextBox 9">
            <a:extLst>
              <a:ext uri="{FF2B5EF4-FFF2-40B4-BE49-F238E27FC236}">
                <a16:creationId xmlns:a16="http://schemas.microsoft.com/office/drawing/2014/main" id="{9E906F24-6BD7-4C28-A73C-EE670F02EB38}"/>
              </a:ext>
            </a:extLst>
          </p:cNvPr>
          <p:cNvSpPr txBox="1">
            <a:spLocks noChangeArrowheads="1"/>
          </p:cNvSpPr>
          <p:nvPr/>
        </p:nvSpPr>
        <p:spPr bwMode="auto">
          <a:xfrm>
            <a:off x="342900" y="2092257"/>
            <a:ext cx="8609189"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is very strong:</a:t>
            </a:r>
            <a:r>
              <a:rPr lang="en-GB" altLang="en-US" dirty="0"/>
              <a:t> it is significantly stronger than steel due to the strong carbon-carbon covalent bonds that tightly pack the carbon atoms in the sheet.  </a:t>
            </a:r>
          </a:p>
        </p:txBody>
      </p:sp>
      <p:sp>
        <p:nvSpPr>
          <p:cNvPr id="11" name="TextBox 10">
            <a:extLst>
              <a:ext uri="{FF2B5EF4-FFF2-40B4-BE49-F238E27FC236}">
                <a16:creationId xmlns:a16="http://schemas.microsoft.com/office/drawing/2014/main" id="{609547CB-C07A-43E1-8B4D-9D642D710C9A}"/>
              </a:ext>
            </a:extLst>
          </p:cNvPr>
          <p:cNvSpPr txBox="1">
            <a:spLocks noChangeArrowheads="1"/>
          </p:cNvSpPr>
          <p:nvPr/>
        </p:nvSpPr>
        <p:spPr bwMode="auto">
          <a:xfrm>
            <a:off x="342900" y="3401876"/>
            <a:ext cx="860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conducts electricity:</a:t>
            </a:r>
            <a:r>
              <a:rPr lang="en-GB" altLang="en-US" dirty="0"/>
              <a:t> as with graphite, the delocalized electrons are free to move and carry a charge.</a:t>
            </a:r>
          </a:p>
        </p:txBody>
      </p:sp>
      <p:sp>
        <p:nvSpPr>
          <p:cNvPr id="12" name="TextBox 11">
            <a:extLst>
              <a:ext uri="{FF2B5EF4-FFF2-40B4-BE49-F238E27FC236}">
                <a16:creationId xmlns:a16="http://schemas.microsoft.com/office/drawing/2014/main" id="{E5ABF39E-7B56-4C39-A014-8F4FD885B785}"/>
              </a:ext>
            </a:extLst>
          </p:cNvPr>
          <p:cNvSpPr txBox="1">
            <a:spLocks noChangeArrowheads="1"/>
          </p:cNvSpPr>
          <p:nvPr/>
        </p:nvSpPr>
        <p:spPr bwMode="auto">
          <a:xfrm>
            <a:off x="342901" y="4340756"/>
            <a:ext cx="48274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Graphene is flexible:</a:t>
            </a:r>
            <a:r>
              <a:rPr lang="en-GB" altLang="en-US" dirty="0"/>
              <a:t> the single sheet gives graphene flexibility, which together with its strength makes it a desirable material to use.</a:t>
            </a:r>
          </a:p>
        </p:txBody>
      </p:sp>
      <p:pic>
        <p:nvPicPr>
          <p:cNvPr id="27656" name="Picture 8" descr="slide 18.jpg">
            <a:extLst>
              <a:ext uri="{FF2B5EF4-FFF2-40B4-BE49-F238E27FC236}">
                <a16:creationId xmlns:a16="http://schemas.microsoft.com/office/drawing/2014/main" id="{EA54B3DB-C2AE-48C5-B942-D17F611A36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4127" y="4363333"/>
            <a:ext cx="2953521" cy="209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1FD8A57-67DE-4128-8D1A-0707BDC554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EF97D36-F80B-4DB1-A63F-C7A530D3E4F5}"/>
              </a:ext>
            </a:extLst>
          </p:cNvPr>
          <p:cNvSpPr>
            <a:spLocks noGrp="1" noChangeArrowheads="1"/>
          </p:cNvSpPr>
          <p:nvPr>
            <p:ph type="title"/>
          </p:nvPr>
        </p:nvSpPr>
        <p:spPr/>
        <p:txBody>
          <a:bodyPr/>
          <a:lstStyle/>
          <a:p>
            <a:r>
              <a:rPr lang="en-GB" altLang="en-US" dirty="0"/>
              <a:t>Fullerenes</a:t>
            </a:r>
          </a:p>
        </p:txBody>
      </p:sp>
      <p:sp>
        <p:nvSpPr>
          <p:cNvPr id="28675" name="Rectangle 3">
            <a:extLst>
              <a:ext uri="{FF2B5EF4-FFF2-40B4-BE49-F238E27FC236}">
                <a16:creationId xmlns:a16="http://schemas.microsoft.com/office/drawing/2014/main" id="{C325E115-9BAC-4815-999B-FA18A4AB034E}"/>
              </a:ext>
            </a:extLst>
          </p:cNvPr>
          <p:cNvSpPr>
            <a:spLocks noChangeArrowheads="1"/>
          </p:cNvSpPr>
          <p:nvPr/>
        </p:nvSpPr>
        <p:spPr bwMode="auto">
          <a:xfrm>
            <a:off x="358775" y="784225"/>
            <a:ext cx="851429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Fullerenes</a:t>
            </a:r>
            <a:r>
              <a:rPr lang="en-GB" altLang="en-US" dirty="0"/>
              <a:t> are another allotrope of carbon. They form hollow 3D structures.</a:t>
            </a:r>
            <a:endParaRPr lang="en-GB" altLang="en-US" sz="1200" dirty="0"/>
          </a:p>
        </p:txBody>
      </p:sp>
      <p:sp>
        <p:nvSpPr>
          <p:cNvPr id="302084" name="Rectangle 4">
            <a:extLst>
              <a:ext uri="{FF2B5EF4-FFF2-40B4-BE49-F238E27FC236}">
                <a16:creationId xmlns:a16="http://schemas.microsoft.com/office/drawing/2014/main" id="{81BD121B-3F81-45BC-9E5B-B085AF4374F3}"/>
              </a:ext>
            </a:extLst>
          </p:cNvPr>
          <p:cNvSpPr>
            <a:spLocks noChangeArrowheads="1"/>
          </p:cNvSpPr>
          <p:nvPr/>
        </p:nvSpPr>
        <p:spPr bwMode="auto">
          <a:xfrm>
            <a:off x="358775" y="1731611"/>
            <a:ext cx="8313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Buckminsterfullerene </a:t>
            </a:r>
            <a:r>
              <a:rPr lang="en-GB" altLang="en-US" dirty="0"/>
              <a:t>is a type of fullerene. It contains </a:t>
            </a:r>
            <a:br>
              <a:rPr lang="en-GB" altLang="en-US" dirty="0"/>
            </a:br>
            <a:r>
              <a:rPr lang="en-GB" altLang="en-US" dirty="0"/>
              <a:t>60 carbon atoms, each of which is bonded to three others by two single and one double bond. </a:t>
            </a:r>
          </a:p>
        </p:txBody>
      </p:sp>
      <p:sp>
        <p:nvSpPr>
          <p:cNvPr id="302085" name="Rectangle 5">
            <a:extLst>
              <a:ext uri="{FF2B5EF4-FFF2-40B4-BE49-F238E27FC236}">
                <a16:creationId xmlns:a16="http://schemas.microsoft.com/office/drawing/2014/main" id="{9A4AEDDA-5837-4E3E-9EEB-E1EA3CBEE6BC}"/>
              </a:ext>
            </a:extLst>
          </p:cNvPr>
          <p:cNvSpPr>
            <a:spLocks noChangeArrowheads="1"/>
          </p:cNvSpPr>
          <p:nvPr/>
        </p:nvSpPr>
        <p:spPr bwMode="auto">
          <a:xfrm>
            <a:off x="358776" y="4924252"/>
            <a:ext cx="8718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atoms form a sphere. These molecules are often called “</a:t>
            </a:r>
            <a:r>
              <a:rPr lang="en-GB" altLang="en-US" dirty="0" err="1"/>
              <a:t>bucky</a:t>
            </a:r>
            <a:r>
              <a:rPr lang="en-GB" altLang="en-US" dirty="0"/>
              <a:t> balls.” They are large but still classed as nanoparticles. Carbon can form fullerenes with different numbers of atoms. </a:t>
            </a:r>
          </a:p>
        </p:txBody>
      </p:sp>
      <p:pic>
        <p:nvPicPr>
          <p:cNvPr id="160" name="Picture 159" descr="slide 19 - 3.png">
            <a:extLst>
              <a:ext uri="{FF2B5EF4-FFF2-40B4-BE49-F238E27FC236}">
                <a16:creationId xmlns:a16="http://schemas.microsoft.com/office/drawing/2014/main" id="{E49718DC-3EE8-4180-BC69-347CB24DF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73202"/>
            <a:ext cx="19685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61" descr="slide 19 - 1.png">
            <a:extLst>
              <a:ext uri="{FF2B5EF4-FFF2-40B4-BE49-F238E27FC236}">
                <a16:creationId xmlns:a16="http://schemas.microsoft.com/office/drawing/2014/main" id="{0E79CF07-D62F-48BB-B4F1-3B9E676150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25" y="3027983"/>
            <a:ext cx="20970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4E14229-A7AB-4495-9A51-DB2F6EAD1C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2" name="Arrow: Right 1">
            <a:extLst>
              <a:ext uri="{FF2B5EF4-FFF2-40B4-BE49-F238E27FC236}">
                <a16:creationId xmlns:a16="http://schemas.microsoft.com/office/drawing/2014/main" id="{6E87C496-54C6-48B9-9B8E-06F16E42690F}"/>
              </a:ext>
            </a:extLst>
          </p:cNvPr>
          <p:cNvSpPr/>
          <p:nvPr/>
        </p:nvSpPr>
        <p:spPr bwMode="auto">
          <a:xfrm>
            <a:off x="4101306" y="3592860"/>
            <a:ext cx="1312509" cy="619671"/>
          </a:xfrm>
          <a:prstGeom prst="rightArrow">
            <a:avLst>
              <a:gd name="adj1" fmla="val 42615"/>
              <a:gd name="adj2" fmla="val 73092"/>
            </a:avLst>
          </a:prstGeom>
          <a:solidFill>
            <a:srgbClr val="FF6600"/>
          </a:solidFill>
          <a:ln w="50800">
            <a:noFill/>
            <a:round/>
            <a:headEnd type="none" w="sm" len="sm"/>
            <a:tailEnd type="triangle" w="lg" len="lg"/>
          </a:ln>
        </p:spPr>
        <p:txBody>
          <a:bodyPr rtlCol="0" anchor="ctr">
            <a:noAutofit/>
          </a:bodyP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6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208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D1868B-3AD6-4478-B6B7-090C84F7B866}"/>
              </a:ext>
            </a:extLst>
          </p:cNvPr>
          <p:cNvSpPr>
            <a:spLocks noGrp="1" noChangeArrowheads="1"/>
          </p:cNvSpPr>
          <p:nvPr>
            <p:ph type="title"/>
          </p:nvPr>
        </p:nvSpPr>
        <p:spPr/>
        <p:txBody>
          <a:bodyPr/>
          <a:lstStyle/>
          <a:p>
            <a:r>
              <a:rPr lang="en-GB" altLang="en-US" dirty="0"/>
              <a:t>What are the uses of fullerenes?</a:t>
            </a:r>
          </a:p>
        </p:txBody>
      </p:sp>
      <p:sp>
        <p:nvSpPr>
          <p:cNvPr id="319491" name="Text Box 1027">
            <a:extLst>
              <a:ext uri="{FF2B5EF4-FFF2-40B4-BE49-F238E27FC236}">
                <a16:creationId xmlns:a16="http://schemas.microsoft.com/office/drawing/2014/main" id="{B70719C7-7468-419A-B909-0F978310916C}"/>
              </a:ext>
            </a:extLst>
          </p:cNvPr>
          <p:cNvSpPr txBox="1">
            <a:spLocks noChangeArrowheads="1"/>
          </p:cNvSpPr>
          <p:nvPr/>
        </p:nvSpPr>
        <p:spPr bwMode="auto">
          <a:xfrm>
            <a:off x="358775" y="1724025"/>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non-stick slippery coatings for machinery, which act like miniature ball bearings</a:t>
            </a:r>
          </a:p>
        </p:txBody>
      </p:sp>
      <p:sp>
        <p:nvSpPr>
          <p:cNvPr id="29700" name="Rectangle 1031">
            <a:extLst>
              <a:ext uri="{FF2B5EF4-FFF2-40B4-BE49-F238E27FC236}">
                <a16:creationId xmlns:a16="http://schemas.microsoft.com/office/drawing/2014/main" id="{11BCB483-35A7-4264-8C6A-E305037584AE}"/>
              </a:ext>
            </a:extLst>
          </p:cNvPr>
          <p:cNvSpPr>
            <a:spLocks noChangeArrowheads="1"/>
          </p:cNvSpPr>
          <p:nvPr/>
        </p:nvSpPr>
        <p:spPr bwMode="auto">
          <a:xfrm>
            <a:off x="358775" y="784225"/>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of the uses of fullerenes that scientists are currently working on include:</a:t>
            </a:r>
          </a:p>
        </p:txBody>
      </p:sp>
      <p:sp>
        <p:nvSpPr>
          <p:cNvPr id="319497" name="Rectangle 1033">
            <a:extLst>
              <a:ext uri="{FF2B5EF4-FFF2-40B4-BE49-F238E27FC236}">
                <a16:creationId xmlns:a16="http://schemas.microsoft.com/office/drawing/2014/main" id="{E71232D6-9D45-433D-AFBB-85006ED0D743}"/>
              </a:ext>
            </a:extLst>
          </p:cNvPr>
          <p:cNvSpPr>
            <a:spLocks noChangeArrowheads="1"/>
          </p:cNvSpPr>
          <p:nvPr/>
        </p:nvSpPr>
        <p:spPr bwMode="auto">
          <a:xfrm>
            <a:off x="358775" y="3040063"/>
            <a:ext cx="5507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cages to hold drug molecules that can be delivered directly into the body and allow the delivery of the drug to targeted cells </a:t>
            </a:r>
          </a:p>
        </p:txBody>
      </p:sp>
      <p:sp>
        <p:nvSpPr>
          <p:cNvPr id="319498" name="Rectangle 1034">
            <a:extLst>
              <a:ext uri="{FF2B5EF4-FFF2-40B4-BE49-F238E27FC236}">
                <a16:creationId xmlns:a16="http://schemas.microsoft.com/office/drawing/2014/main" id="{FAF49E11-7CCF-4532-9C7B-9D4AFC4FE656}"/>
              </a:ext>
            </a:extLst>
          </p:cNvPr>
          <p:cNvSpPr>
            <a:spLocks noChangeArrowheads="1"/>
          </p:cNvSpPr>
          <p:nvPr/>
        </p:nvSpPr>
        <p:spPr bwMode="auto">
          <a:xfrm>
            <a:off x="358775" y="4725988"/>
            <a:ext cx="8402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molecular sieves which trap large particles while allowing smaller particles to pass through</a:t>
            </a:r>
          </a:p>
        </p:txBody>
      </p:sp>
      <p:sp>
        <p:nvSpPr>
          <p:cNvPr id="319499" name="Rectangle 1035">
            <a:extLst>
              <a:ext uri="{FF2B5EF4-FFF2-40B4-BE49-F238E27FC236}">
                <a16:creationId xmlns:a16="http://schemas.microsoft.com/office/drawing/2014/main" id="{AB455CAC-3EBC-42E4-997F-2E2A7ED1B4A1}"/>
              </a:ext>
            </a:extLst>
          </p:cNvPr>
          <p:cNvSpPr>
            <a:spLocks noChangeArrowheads="1"/>
          </p:cNvSpPr>
          <p:nvPr/>
        </p:nvSpPr>
        <p:spPr bwMode="auto">
          <a:xfrm>
            <a:off x="358775" y="5673725"/>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chemical sponges to soak up toxic substances in the body.</a:t>
            </a:r>
          </a:p>
        </p:txBody>
      </p:sp>
      <p:pic>
        <p:nvPicPr>
          <p:cNvPr id="10" name="Picture 9" descr="slide 20.png">
            <a:extLst>
              <a:ext uri="{FF2B5EF4-FFF2-40B4-BE49-F238E27FC236}">
                <a16:creationId xmlns:a16="http://schemas.microsoft.com/office/drawing/2014/main" id="{C04BF807-74F8-49D4-BC36-0BDF9F238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893888"/>
            <a:ext cx="253523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E5B94E1C-1CA7-469F-8992-8E02D3E9BA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949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949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P spid="319497" grpId="0"/>
      <p:bldP spid="319498" grpId="0"/>
      <p:bldP spid="3194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0329A0A-00C4-4353-911C-FF5520B51217}"/>
              </a:ext>
            </a:extLst>
          </p:cNvPr>
          <p:cNvSpPr>
            <a:spLocks noGrp="1" noChangeArrowheads="1"/>
          </p:cNvSpPr>
          <p:nvPr>
            <p:ph type="title"/>
          </p:nvPr>
        </p:nvSpPr>
        <p:spPr/>
        <p:txBody>
          <a:bodyPr/>
          <a:lstStyle/>
          <a:p>
            <a:r>
              <a:rPr lang="en-GB" altLang="en-US"/>
              <a:t>Carbon nanotubes</a:t>
            </a:r>
          </a:p>
        </p:txBody>
      </p:sp>
      <p:sp>
        <p:nvSpPr>
          <p:cNvPr id="30723" name="Text Box 3">
            <a:extLst>
              <a:ext uri="{FF2B5EF4-FFF2-40B4-BE49-F238E27FC236}">
                <a16:creationId xmlns:a16="http://schemas.microsoft.com/office/drawing/2014/main" id="{D2050ADE-6B43-438A-A0D9-FED56B8518B5}"/>
              </a:ext>
            </a:extLst>
          </p:cNvPr>
          <p:cNvSpPr txBox="1">
            <a:spLocks noChangeArrowheads="1"/>
          </p:cNvSpPr>
          <p:nvPr/>
        </p:nvSpPr>
        <p:spPr bwMode="auto">
          <a:xfrm>
            <a:off x="358775" y="784225"/>
            <a:ext cx="695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Carbon nanotubes</a:t>
            </a:r>
            <a:r>
              <a:rPr lang="en-GB" altLang="en-US" dirty="0"/>
              <a:t> are another form of fullerene.  They are tubes of carbon hexagons, similar to sheets of graphene rolled into cylinders.</a:t>
            </a:r>
          </a:p>
        </p:txBody>
      </p:sp>
      <p:sp>
        <p:nvSpPr>
          <p:cNvPr id="265224" name="Text Box 8">
            <a:extLst>
              <a:ext uri="{FF2B5EF4-FFF2-40B4-BE49-F238E27FC236}">
                <a16:creationId xmlns:a16="http://schemas.microsoft.com/office/drawing/2014/main" id="{5E864B31-1A77-4CA6-A893-0CF355C1B53C}"/>
              </a:ext>
            </a:extLst>
          </p:cNvPr>
          <p:cNvSpPr txBox="1">
            <a:spLocks noChangeArrowheads="1"/>
          </p:cNvSpPr>
          <p:nvPr/>
        </p:nvSpPr>
        <p:spPr bwMode="auto">
          <a:xfrm>
            <a:off x="342901" y="2066834"/>
            <a:ext cx="536927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Carbon nanotubes have many useful properties, including:</a:t>
            </a:r>
            <a:endParaRPr lang="en-GB" altLang="en-US" sz="1200" dirty="0"/>
          </a:p>
        </p:txBody>
      </p:sp>
      <p:sp>
        <p:nvSpPr>
          <p:cNvPr id="265225" name="Text Box 9">
            <a:extLst>
              <a:ext uri="{FF2B5EF4-FFF2-40B4-BE49-F238E27FC236}">
                <a16:creationId xmlns:a16="http://schemas.microsoft.com/office/drawing/2014/main" id="{9F0C1ACA-6EA0-476A-B8D8-C7060332F8D6}"/>
              </a:ext>
            </a:extLst>
          </p:cNvPr>
          <p:cNvSpPr txBox="1">
            <a:spLocks noChangeArrowheads="1"/>
          </p:cNvSpPr>
          <p:nvPr/>
        </p:nvSpPr>
        <p:spPr bwMode="auto">
          <a:xfrm>
            <a:off x="342900" y="2979555"/>
            <a:ext cx="560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very high </a:t>
            </a:r>
            <a:r>
              <a:rPr lang="en-GB" altLang="en-US">
                <a:solidFill>
                  <a:srgbClr val="010066"/>
                </a:solidFill>
              </a:rPr>
              <a:t>tensile strength</a:t>
            </a:r>
          </a:p>
        </p:txBody>
      </p:sp>
      <p:sp>
        <p:nvSpPr>
          <p:cNvPr id="265226" name="Text Box 10">
            <a:extLst>
              <a:ext uri="{FF2B5EF4-FFF2-40B4-BE49-F238E27FC236}">
                <a16:creationId xmlns:a16="http://schemas.microsoft.com/office/drawing/2014/main" id="{10E3ABEE-23FF-4B4A-9A06-0237B197454B}"/>
              </a:ext>
            </a:extLst>
          </p:cNvPr>
          <p:cNvSpPr txBox="1">
            <a:spLocks noChangeArrowheads="1"/>
          </p:cNvSpPr>
          <p:nvPr/>
        </p:nvSpPr>
        <p:spPr bwMode="auto">
          <a:xfrm>
            <a:off x="342900" y="3523977"/>
            <a:ext cx="600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unique electrical properties</a:t>
            </a:r>
            <a:endParaRPr lang="en-GB" altLang="en-US">
              <a:solidFill>
                <a:schemeClr val="tx1"/>
              </a:solidFill>
            </a:endParaRPr>
          </a:p>
        </p:txBody>
      </p:sp>
      <p:sp>
        <p:nvSpPr>
          <p:cNvPr id="265227" name="Text Box 11">
            <a:extLst>
              <a:ext uri="{FF2B5EF4-FFF2-40B4-BE49-F238E27FC236}">
                <a16:creationId xmlns:a16="http://schemas.microsoft.com/office/drawing/2014/main" id="{5B9FDD1F-561E-4409-883D-F4F3928DEE18}"/>
              </a:ext>
            </a:extLst>
          </p:cNvPr>
          <p:cNvSpPr txBox="1">
            <a:spLocks noChangeArrowheads="1"/>
          </p:cNvSpPr>
          <p:nvPr/>
        </p:nvSpPr>
        <p:spPr bwMode="auto">
          <a:xfrm>
            <a:off x="342900" y="4063636"/>
            <a:ext cx="566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good heat </a:t>
            </a:r>
            <a:r>
              <a:rPr lang="en-GB" altLang="en-US">
                <a:solidFill>
                  <a:srgbClr val="010066"/>
                </a:solidFill>
              </a:rPr>
              <a:t>conductance</a:t>
            </a:r>
            <a:r>
              <a:rPr lang="en-GB" altLang="en-US"/>
              <a:t>.</a:t>
            </a:r>
            <a:endParaRPr lang="en-GB" altLang="en-US" sz="1200"/>
          </a:p>
        </p:txBody>
      </p:sp>
      <p:sp>
        <p:nvSpPr>
          <p:cNvPr id="265228" name="Text Box 12">
            <a:extLst>
              <a:ext uri="{FF2B5EF4-FFF2-40B4-BE49-F238E27FC236}">
                <a16:creationId xmlns:a16="http://schemas.microsoft.com/office/drawing/2014/main" id="{F66B5454-6610-4EB7-B9FB-1614463F01F3}"/>
              </a:ext>
            </a:extLst>
          </p:cNvPr>
          <p:cNvSpPr txBox="1">
            <a:spLocks noChangeArrowheads="1"/>
          </p:cNvSpPr>
          <p:nvPr/>
        </p:nvSpPr>
        <p:spPr bwMode="auto">
          <a:xfrm>
            <a:off x="358775" y="460329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Multi-walled nanotubes exist. In these, several tubes can rotate and slide within each other, almost without friction.</a:t>
            </a:r>
            <a:endParaRPr lang="en-GB" altLang="en-US" sz="1200" dirty="0"/>
          </a:p>
        </p:txBody>
      </p:sp>
      <p:sp>
        <p:nvSpPr>
          <p:cNvPr id="265229" name="Rectangle 13">
            <a:extLst>
              <a:ext uri="{FF2B5EF4-FFF2-40B4-BE49-F238E27FC236}">
                <a16:creationId xmlns:a16="http://schemas.microsoft.com/office/drawing/2014/main" id="{8B0EED5F-1DB2-4553-8638-64173F73C923}"/>
              </a:ext>
            </a:extLst>
          </p:cNvPr>
          <p:cNvSpPr>
            <a:spLocks noChangeArrowheads="1"/>
          </p:cNvSpPr>
          <p:nvPr/>
        </p:nvSpPr>
        <p:spPr bwMode="auto">
          <a:xfrm>
            <a:off x="358775" y="5516017"/>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Metal atoms can be attached to the outer surface of the tubes.</a:t>
            </a:r>
          </a:p>
        </p:txBody>
      </p:sp>
      <p:sp>
        <p:nvSpPr>
          <p:cNvPr id="265230" name="Rectangle 14">
            <a:extLst>
              <a:ext uri="{FF2B5EF4-FFF2-40B4-BE49-F238E27FC236}">
                <a16:creationId xmlns:a16="http://schemas.microsoft.com/office/drawing/2014/main" id="{943687DC-476E-4887-83D5-6EABE58DB40D}"/>
              </a:ext>
            </a:extLst>
          </p:cNvPr>
          <p:cNvSpPr>
            <a:spLocks noChangeArrowheads="1"/>
          </p:cNvSpPr>
          <p:nvPr/>
        </p:nvSpPr>
        <p:spPr bwMode="auto">
          <a:xfrm>
            <a:off x="1064419" y="6055679"/>
            <a:ext cx="7015162"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Can you suggest any uses for carbon nanotubes?</a:t>
            </a:r>
          </a:p>
        </p:txBody>
      </p:sp>
      <p:pic>
        <p:nvPicPr>
          <p:cNvPr id="30731" name="Picture 7" descr="nanotube_v2">
            <a:extLst>
              <a:ext uri="{FF2B5EF4-FFF2-40B4-BE49-F238E27FC236}">
                <a16:creationId xmlns:a16="http://schemas.microsoft.com/office/drawing/2014/main" id="{0FA45F92-5D56-4A8F-9240-06E189C6B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5524">
            <a:off x="5805839" y="739775"/>
            <a:ext cx="26177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otes_icon">
            <a:extLst>
              <a:ext uri="{FF2B5EF4-FFF2-40B4-BE49-F238E27FC236}">
                <a16:creationId xmlns:a16="http://schemas.microsoft.com/office/drawing/2014/main" id="{D717128C-3C97-46F6-AC0F-6E1FDBC31ADE}"/>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2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52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52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2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52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5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p:bldP spid="265225" grpId="0"/>
      <p:bldP spid="265226" grpId="0"/>
      <p:bldP spid="265227" grpId="0"/>
      <p:bldP spid="265228" grpId="0"/>
      <p:bldP spid="265229" grpId="0"/>
      <p:bldP spid="2652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976D3E7-BF9F-4AEB-92C9-91160946D4DF}"/>
              </a:ext>
            </a:extLst>
          </p:cNvPr>
          <p:cNvSpPr>
            <a:spLocks noGrp="1" noChangeArrowheads="1"/>
          </p:cNvSpPr>
          <p:nvPr>
            <p:ph type="title"/>
          </p:nvPr>
        </p:nvSpPr>
        <p:spPr>
          <a:noFill/>
        </p:spPr>
        <p:txBody>
          <a:bodyPr>
            <a:spAutoFit/>
          </a:bodyPr>
          <a:lstStyle/>
          <a:p>
            <a:pPr eaLnBrk="1" hangingPunct="1"/>
            <a:r>
              <a:rPr lang="en-GB" altLang="en-US" dirty="0"/>
              <a:t>What is nanotechnology?</a:t>
            </a:r>
          </a:p>
        </p:txBody>
      </p:sp>
      <p:sp>
        <p:nvSpPr>
          <p:cNvPr id="14339" name="Text Box 3">
            <a:extLst>
              <a:ext uri="{FF2B5EF4-FFF2-40B4-BE49-F238E27FC236}">
                <a16:creationId xmlns:a16="http://schemas.microsoft.com/office/drawing/2014/main" id="{AA6D9C0F-A5C1-4A92-821A-8F0E0BBDC85F}"/>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Nanotechnology</a:t>
            </a:r>
            <a:r>
              <a:rPr lang="en-GB" altLang="en-US" dirty="0">
                <a:solidFill>
                  <a:srgbClr val="010066"/>
                </a:solidFill>
              </a:rPr>
              <a:t> involves the study and use of extremely small substances, often called </a:t>
            </a:r>
            <a:r>
              <a:rPr lang="en-GB" altLang="en-US" b="1" dirty="0">
                <a:solidFill>
                  <a:srgbClr val="FF6600"/>
                </a:solidFill>
              </a:rPr>
              <a:t>nanoparticles</a:t>
            </a:r>
            <a:r>
              <a:rPr lang="en-GB" altLang="en-US" dirty="0">
                <a:solidFill>
                  <a:srgbClr val="010066"/>
                </a:solidFill>
              </a:rPr>
              <a:t>.</a:t>
            </a:r>
          </a:p>
        </p:txBody>
      </p:sp>
      <p:sp>
        <p:nvSpPr>
          <p:cNvPr id="325638" name="Rectangle 6">
            <a:extLst>
              <a:ext uri="{FF2B5EF4-FFF2-40B4-BE49-F238E27FC236}">
                <a16:creationId xmlns:a16="http://schemas.microsoft.com/office/drawing/2014/main" id="{1D24F4AA-B110-4B7F-9BB7-0DD759F2B455}"/>
              </a:ext>
            </a:extLst>
          </p:cNvPr>
          <p:cNvSpPr>
            <a:spLocks noChangeArrowheads="1"/>
          </p:cNvSpPr>
          <p:nvPr/>
        </p:nvSpPr>
        <p:spPr bwMode="auto">
          <a:xfrm>
            <a:off x="342901" y="4555419"/>
            <a:ext cx="340501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Nanoparticles are very small, approximately </a:t>
            </a:r>
            <a:br>
              <a:rPr lang="en-GB" altLang="en-US" dirty="0">
                <a:solidFill>
                  <a:srgbClr val="010066"/>
                </a:solidFill>
              </a:rPr>
            </a:br>
            <a:r>
              <a:rPr lang="en-GB" altLang="en-US" b="1" dirty="0">
                <a:solidFill>
                  <a:srgbClr val="010066"/>
                </a:solidFill>
              </a:rPr>
              <a:t>1–100</a:t>
            </a:r>
            <a:r>
              <a:rPr lang="en-GB" altLang="en-US" sz="1000" b="1" dirty="0">
                <a:solidFill>
                  <a:srgbClr val="010066"/>
                </a:solidFill>
              </a:rPr>
              <a:t> </a:t>
            </a:r>
            <a:r>
              <a:rPr lang="en-GB" altLang="en-US" b="1" dirty="0">
                <a:solidFill>
                  <a:srgbClr val="010066"/>
                </a:solidFill>
              </a:rPr>
              <a:t>nm </a:t>
            </a:r>
            <a:r>
              <a:rPr lang="en-GB" altLang="en-US" dirty="0">
                <a:solidFill>
                  <a:srgbClr val="010066"/>
                </a:solidFill>
              </a:rPr>
              <a:t>across, but just how small is that?</a:t>
            </a:r>
          </a:p>
        </p:txBody>
      </p:sp>
      <p:sp>
        <p:nvSpPr>
          <p:cNvPr id="325639" name="Rectangle 7">
            <a:extLst>
              <a:ext uri="{FF2B5EF4-FFF2-40B4-BE49-F238E27FC236}">
                <a16:creationId xmlns:a16="http://schemas.microsoft.com/office/drawing/2014/main" id="{2D6BCE23-EEE1-4CD0-91AD-78F4DFC2BD9B}"/>
              </a:ext>
            </a:extLst>
          </p:cNvPr>
          <p:cNvSpPr>
            <a:spLocks noChangeArrowheads="1"/>
          </p:cNvSpPr>
          <p:nvPr/>
        </p:nvSpPr>
        <p:spPr bwMode="auto">
          <a:xfrm>
            <a:off x="342900" y="1794579"/>
            <a:ext cx="8349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word “</a:t>
            </a:r>
            <a:r>
              <a:rPr lang="en-GB" altLang="en-US" dirty="0" err="1">
                <a:solidFill>
                  <a:srgbClr val="010066"/>
                </a:solidFill>
              </a:rPr>
              <a:t>nano</a:t>
            </a:r>
            <a:r>
              <a:rPr lang="en-GB" altLang="en-US" dirty="0">
                <a:solidFill>
                  <a:srgbClr val="010066"/>
                </a:solidFill>
              </a:rPr>
              <a:t>” comes from the Greek word </a:t>
            </a:r>
            <a:r>
              <a:rPr lang="en-GB" altLang="en-US" i="1" dirty="0" err="1">
                <a:solidFill>
                  <a:srgbClr val="010066"/>
                </a:solidFill>
              </a:rPr>
              <a:t>nanos</a:t>
            </a:r>
            <a:r>
              <a:rPr lang="en-GB" altLang="en-US" dirty="0">
                <a:solidFill>
                  <a:srgbClr val="010066"/>
                </a:solidFill>
              </a:rPr>
              <a:t>, which means “dwarf.”</a:t>
            </a:r>
          </a:p>
        </p:txBody>
      </p:sp>
      <p:sp>
        <p:nvSpPr>
          <p:cNvPr id="325640" name="Rectangle 8">
            <a:extLst>
              <a:ext uri="{FF2B5EF4-FFF2-40B4-BE49-F238E27FC236}">
                <a16:creationId xmlns:a16="http://schemas.microsoft.com/office/drawing/2014/main" id="{091555A9-51F5-4DC1-87D1-89C90DE816CE}"/>
              </a:ext>
            </a:extLst>
          </p:cNvPr>
          <p:cNvSpPr>
            <a:spLocks noChangeArrowheads="1"/>
          </p:cNvSpPr>
          <p:nvPr/>
        </p:nvSpPr>
        <p:spPr bwMode="auto">
          <a:xfrm>
            <a:off x="342900" y="2805667"/>
            <a:ext cx="34050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err="1">
                <a:solidFill>
                  <a:srgbClr val="FF6600"/>
                </a:solidFill>
              </a:rPr>
              <a:t>nanometer</a:t>
            </a:r>
            <a:r>
              <a:rPr lang="en-GB" altLang="en-US" dirty="0">
                <a:solidFill>
                  <a:srgbClr val="010066"/>
                </a:solidFill>
              </a:rPr>
              <a:t> (</a:t>
            </a:r>
            <a:r>
              <a:rPr lang="en-GB" altLang="en-US" b="1" dirty="0">
                <a:solidFill>
                  <a:srgbClr val="FF6600"/>
                </a:solidFill>
              </a:rPr>
              <a:t>nm</a:t>
            </a:r>
            <a:r>
              <a:rPr lang="en-GB" altLang="en-US" dirty="0">
                <a:solidFill>
                  <a:srgbClr val="010066"/>
                </a:solidFill>
              </a:rPr>
              <a:t>) is </a:t>
            </a:r>
          </a:p>
          <a:p>
            <a:r>
              <a:rPr lang="en-GB" altLang="en-US" dirty="0">
                <a:solidFill>
                  <a:srgbClr val="010066"/>
                </a:solidFill>
              </a:rPr>
              <a:t>0.000000001 meter</a:t>
            </a:r>
            <a:br>
              <a:rPr lang="en-GB" altLang="en-US" dirty="0">
                <a:solidFill>
                  <a:srgbClr val="010066"/>
                </a:solidFill>
              </a:rPr>
            </a:br>
            <a:r>
              <a:rPr lang="en-GB" altLang="en-US" dirty="0">
                <a:solidFill>
                  <a:srgbClr val="010066"/>
                </a:solidFill>
              </a:rPr>
              <a:t>(or 10</a:t>
            </a:r>
            <a:r>
              <a:rPr lang="en-GB" altLang="en-US" baseline="30000" dirty="0">
                <a:solidFill>
                  <a:srgbClr val="010066"/>
                </a:solidFill>
              </a:rPr>
              <a:t>–9</a:t>
            </a:r>
            <a:r>
              <a:rPr lang="en-GB" altLang="en-US" sz="1000" dirty="0">
                <a:solidFill>
                  <a:srgbClr val="010066"/>
                </a:solidFill>
              </a:rPr>
              <a:t> </a:t>
            </a:r>
            <a:r>
              <a:rPr lang="en-GB" altLang="en-US" dirty="0">
                <a:solidFill>
                  <a:srgbClr val="010066"/>
                </a:solidFill>
              </a:rPr>
              <a:t>m). That’s one millionth of a </a:t>
            </a:r>
            <a:r>
              <a:rPr lang="en-GB" altLang="en-US" dirty="0" err="1">
                <a:solidFill>
                  <a:srgbClr val="010066"/>
                </a:solidFill>
              </a:rPr>
              <a:t>millimeter</a:t>
            </a:r>
            <a:r>
              <a:rPr lang="en-GB" altLang="en-US" dirty="0">
                <a:solidFill>
                  <a:srgbClr val="010066"/>
                </a:solidFill>
              </a:rPr>
              <a:t>.</a:t>
            </a:r>
          </a:p>
        </p:txBody>
      </p:sp>
      <p:pic>
        <p:nvPicPr>
          <p:cNvPr id="14345" name="Picture 9" descr="slide 3.jpg">
            <a:extLst>
              <a:ext uri="{FF2B5EF4-FFF2-40B4-BE49-F238E27FC236}">
                <a16:creationId xmlns:a16="http://schemas.microsoft.com/office/drawing/2014/main" id="{9314C585-AE10-438B-A44C-7057BFBBD8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3217" y="2479918"/>
            <a:ext cx="3867944" cy="387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7AFB7B02-8686-4C9E-BA0D-DBE5FF4904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70FE12E-9CC6-421F-8559-9B577A4BC72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5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56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8" grpId="0"/>
      <p:bldP spid="325639" grpId="0"/>
      <p:bldP spid="32564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60F4E68-27AD-4D24-B6DB-C63A440D45D7}"/>
              </a:ext>
            </a:extLst>
          </p:cNvPr>
          <p:cNvSpPr>
            <a:spLocks noGrp="1" noChangeArrowheads="1"/>
          </p:cNvSpPr>
          <p:nvPr>
            <p:ph type="title"/>
          </p:nvPr>
        </p:nvSpPr>
        <p:spPr>
          <a:noFill/>
        </p:spPr>
        <p:txBody>
          <a:bodyPr>
            <a:spAutoFit/>
          </a:bodyPr>
          <a:lstStyle/>
          <a:p>
            <a:pPr eaLnBrk="1" hangingPunct="1"/>
            <a:r>
              <a:rPr lang="en-GB" altLang="en-US" dirty="0"/>
              <a:t>How small is nanotechnology?</a:t>
            </a:r>
          </a:p>
        </p:txBody>
      </p:sp>
      <p:pic>
        <p:nvPicPr>
          <p:cNvPr id="7" name="Picture 6">
            <a:hlinkClick r:id="" action="ppaction://hlinkshowjump?jump=nextslide"/>
            <a:extLst>
              <a:ext uri="{FF2B5EF4-FFF2-40B4-BE49-F238E27FC236}">
                <a16:creationId xmlns:a16="http://schemas.microsoft.com/office/drawing/2014/main" id="{269ACBAA-656E-4D58-93EB-1958AF31A0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A71020A-1000-4F2D-8D22-09F9364139D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EA960DB-560F-4ACE-B557-F13807A632A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A13059A-E724-4C0E-A61D-7F5857910C16}"/>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144C55-1A7C-4896-9DA5-D02C87620001}"/>
              </a:ext>
            </a:extLst>
          </p:cNvPr>
          <p:cNvSpPr>
            <a:spLocks noGrp="1"/>
          </p:cNvSpPr>
          <p:nvPr>
            <p:ph type="title"/>
          </p:nvPr>
        </p:nvSpPr>
        <p:spPr/>
        <p:txBody>
          <a:bodyPr/>
          <a:lstStyle/>
          <a:p>
            <a:r>
              <a:rPr lang="en-GB" altLang="en-US"/>
              <a:t>Size of nanoparticles</a:t>
            </a:r>
          </a:p>
        </p:txBody>
      </p:sp>
      <p:sp>
        <p:nvSpPr>
          <p:cNvPr id="15363" name="TextBox 2">
            <a:extLst>
              <a:ext uri="{FF2B5EF4-FFF2-40B4-BE49-F238E27FC236}">
                <a16:creationId xmlns:a16="http://schemas.microsoft.com/office/drawing/2014/main" id="{B55D473A-8CFB-45DC-A5D0-DCDAE8FCEEE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Nanoparticles are 1–100</a:t>
            </a:r>
            <a:r>
              <a:rPr lang="en-GB" altLang="en-US" sz="1000" dirty="0"/>
              <a:t> </a:t>
            </a:r>
            <a:r>
              <a:rPr lang="en-GB" altLang="en-US" dirty="0"/>
              <a:t>nm in size. This is of the order of a </a:t>
            </a:r>
            <a:r>
              <a:rPr lang="en-GB" altLang="en-US" b="1" dirty="0"/>
              <a:t>few hundred atoms</a:t>
            </a:r>
            <a:r>
              <a:rPr lang="en-GB" altLang="en-US" dirty="0"/>
              <a:t>.</a:t>
            </a:r>
          </a:p>
        </p:txBody>
      </p:sp>
      <p:sp>
        <p:nvSpPr>
          <p:cNvPr id="16388" name="TextBox 3">
            <a:extLst>
              <a:ext uri="{FF2B5EF4-FFF2-40B4-BE49-F238E27FC236}">
                <a16:creationId xmlns:a16="http://schemas.microsoft.com/office/drawing/2014/main" id="{48AA9983-EA1E-4F77-BB2C-8231FE24BA56}"/>
              </a:ext>
            </a:extLst>
          </p:cNvPr>
          <p:cNvSpPr txBox="1">
            <a:spLocks noChangeArrowheads="1"/>
          </p:cNvSpPr>
          <p:nvPr/>
        </p:nvSpPr>
        <p:spPr bwMode="auto">
          <a:xfrm>
            <a:off x="342900" y="344011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They are smaller than </a:t>
            </a:r>
            <a:r>
              <a:rPr lang="en-GB" altLang="en-US" b="1" dirty="0">
                <a:solidFill>
                  <a:srgbClr val="FF6600"/>
                </a:solidFill>
              </a:rPr>
              <a:t>coarse particles</a:t>
            </a:r>
            <a:r>
              <a:rPr lang="en-GB" altLang="en-US" dirty="0"/>
              <a:t>.</a:t>
            </a:r>
          </a:p>
        </p:txBody>
      </p:sp>
      <p:sp>
        <p:nvSpPr>
          <p:cNvPr id="16389" name="TextBox 4">
            <a:extLst>
              <a:ext uri="{FF2B5EF4-FFF2-40B4-BE49-F238E27FC236}">
                <a16:creationId xmlns:a16="http://schemas.microsoft.com/office/drawing/2014/main" id="{C6516B0C-FEB4-41E2-AF60-DCAA0B075A22}"/>
              </a:ext>
            </a:extLst>
          </p:cNvPr>
          <p:cNvSpPr txBox="1">
            <a:spLocks noChangeArrowheads="1"/>
          </p:cNvSpPr>
          <p:nvPr/>
        </p:nvSpPr>
        <p:spPr bwMode="auto">
          <a:xfrm>
            <a:off x="342900" y="39576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Coarse particles (PM</a:t>
            </a:r>
            <a:r>
              <a:rPr lang="en-GB" altLang="en-US" baseline="-25000" dirty="0"/>
              <a:t>10</a:t>
            </a:r>
            <a:r>
              <a:rPr lang="en-GB" altLang="en-US" dirty="0"/>
              <a:t>) are often referred to as </a:t>
            </a:r>
            <a:r>
              <a:rPr lang="en-GB" altLang="en-US" b="1" dirty="0"/>
              <a:t>dust</a:t>
            </a:r>
            <a:r>
              <a:rPr lang="en-GB" altLang="en-US" dirty="0"/>
              <a:t> and have diameters ranging between 2,500 and 10,000</a:t>
            </a:r>
            <a:r>
              <a:rPr lang="en-GB" altLang="en-US" sz="1000" dirty="0"/>
              <a:t> </a:t>
            </a:r>
            <a:r>
              <a:rPr lang="en-GB" altLang="en-US" dirty="0"/>
              <a:t>nm. </a:t>
            </a:r>
            <a:endParaRPr lang="en-GB" altLang="en-US" baseline="30000" dirty="0"/>
          </a:p>
        </p:txBody>
      </p:sp>
      <p:sp>
        <p:nvSpPr>
          <p:cNvPr id="16390" name="TextBox 5">
            <a:extLst>
              <a:ext uri="{FF2B5EF4-FFF2-40B4-BE49-F238E27FC236}">
                <a16:creationId xmlns:a16="http://schemas.microsoft.com/office/drawing/2014/main" id="{85134210-B0C8-4907-92E1-567FEA38F12C}"/>
              </a:ext>
            </a:extLst>
          </p:cNvPr>
          <p:cNvSpPr txBox="1">
            <a:spLocks noChangeArrowheads="1"/>
          </p:cNvSpPr>
          <p:nvPr/>
        </p:nvSpPr>
        <p:spPr bwMode="auto">
          <a:xfrm>
            <a:off x="342900" y="484187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They are also smaller than </a:t>
            </a:r>
            <a:r>
              <a:rPr lang="en-GB" altLang="en-US" b="1" dirty="0">
                <a:solidFill>
                  <a:srgbClr val="FF6600"/>
                </a:solidFill>
              </a:rPr>
              <a:t>fine particles</a:t>
            </a:r>
            <a:r>
              <a:rPr lang="en-GB" altLang="en-US" dirty="0"/>
              <a:t>.</a:t>
            </a:r>
          </a:p>
        </p:txBody>
      </p:sp>
      <p:sp>
        <p:nvSpPr>
          <p:cNvPr id="16391" name="Rectangle 6">
            <a:extLst>
              <a:ext uri="{FF2B5EF4-FFF2-40B4-BE49-F238E27FC236}">
                <a16:creationId xmlns:a16="http://schemas.microsoft.com/office/drawing/2014/main" id="{419B9B20-C88F-4111-B897-667B4D2EB8E6}"/>
              </a:ext>
            </a:extLst>
          </p:cNvPr>
          <p:cNvSpPr>
            <a:spLocks noChangeArrowheads="1"/>
          </p:cNvSpPr>
          <p:nvPr/>
        </p:nvSpPr>
        <p:spPr bwMode="auto">
          <a:xfrm>
            <a:off x="342900" y="2554288"/>
            <a:ext cx="8099425"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does the size of nanoparticles compare to the size of particles found in air?</a:t>
            </a:r>
          </a:p>
        </p:txBody>
      </p:sp>
      <p:sp>
        <p:nvSpPr>
          <p:cNvPr id="16392" name="TextBox 7">
            <a:extLst>
              <a:ext uri="{FF2B5EF4-FFF2-40B4-BE49-F238E27FC236}">
                <a16:creationId xmlns:a16="http://schemas.microsoft.com/office/drawing/2014/main" id="{2FC7CA5E-6DA6-4E6C-A46D-F4EB2E6F65C5}"/>
              </a:ext>
            </a:extLst>
          </p:cNvPr>
          <p:cNvSpPr txBox="1">
            <a:spLocks noChangeArrowheads="1"/>
          </p:cNvSpPr>
          <p:nvPr/>
        </p:nvSpPr>
        <p:spPr bwMode="auto">
          <a:xfrm>
            <a:off x="342900" y="53578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Fine particles (PM</a:t>
            </a:r>
            <a:r>
              <a:rPr lang="en-GB" altLang="en-US" baseline="-25000" dirty="0"/>
              <a:t>2.5</a:t>
            </a:r>
            <a:r>
              <a:rPr lang="en-GB" altLang="en-US" dirty="0"/>
              <a:t>) have diameters ranging between </a:t>
            </a:r>
            <a:br>
              <a:rPr lang="en-GB" altLang="en-US" dirty="0"/>
            </a:br>
            <a:r>
              <a:rPr lang="en-GB" altLang="en-US" dirty="0"/>
              <a:t>100 and 2,500</a:t>
            </a:r>
            <a:r>
              <a:rPr lang="en-GB" altLang="en-US" sz="1000" dirty="0"/>
              <a:t> </a:t>
            </a:r>
            <a:r>
              <a:rPr lang="en-GB" altLang="en-US" dirty="0"/>
              <a:t>nm.</a:t>
            </a:r>
            <a:endParaRPr lang="en-GB" altLang="en-US" baseline="30000" dirty="0"/>
          </a:p>
        </p:txBody>
      </p:sp>
      <p:sp>
        <p:nvSpPr>
          <p:cNvPr id="15371" name="Rectangle 10">
            <a:extLst>
              <a:ext uri="{FF2B5EF4-FFF2-40B4-BE49-F238E27FC236}">
                <a16:creationId xmlns:a16="http://schemas.microsoft.com/office/drawing/2014/main" id="{6558B7E7-5549-4BF7-8F38-7E74FD011B7F}"/>
              </a:ext>
            </a:extLst>
          </p:cNvPr>
          <p:cNvSpPr>
            <a:spLocks noChangeArrowheads="1"/>
          </p:cNvSpPr>
          <p:nvPr/>
        </p:nvSpPr>
        <p:spPr bwMode="auto">
          <a:xfrm>
            <a:off x="342900" y="16684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Particulate matter (PM) </a:t>
            </a:r>
            <a:r>
              <a:rPr lang="en-GB" altLang="en-US" dirty="0"/>
              <a:t>in air is divided into different categories according to the size of the particles. </a:t>
            </a:r>
          </a:p>
        </p:txBody>
      </p:sp>
      <p:pic>
        <p:nvPicPr>
          <p:cNvPr id="12" name="Picture 8">
            <a:hlinkClick r:id="" action="ppaction://hlinkshowjump?jump=nextslide"/>
            <a:extLst>
              <a:ext uri="{FF2B5EF4-FFF2-40B4-BE49-F238E27FC236}">
                <a16:creationId xmlns:a16="http://schemas.microsoft.com/office/drawing/2014/main" id="{BB6F4C47-71D4-4358-90A1-76E1E66376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86C82B50-F0EA-4342-9C72-56672AF64672}"/>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animBg="1"/>
      <p:bldP spid="16392" grpId="0"/>
      <p:bldP spid="153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CF5BC5F-5642-452B-802F-406D62F8E1C0}"/>
              </a:ext>
            </a:extLst>
          </p:cNvPr>
          <p:cNvSpPr>
            <a:spLocks noGrp="1" noChangeArrowheads="1"/>
          </p:cNvSpPr>
          <p:nvPr>
            <p:ph type="title"/>
          </p:nvPr>
        </p:nvSpPr>
        <p:spPr/>
        <p:txBody>
          <a:bodyPr/>
          <a:lstStyle/>
          <a:p>
            <a:r>
              <a:rPr lang="en-GB" altLang="en-US" dirty="0"/>
              <a:t>Surface area to volume ratio</a:t>
            </a:r>
          </a:p>
        </p:txBody>
      </p:sp>
      <p:sp>
        <p:nvSpPr>
          <p:cNvPr id="16387" name="Rectangle 18">
            <a:extLst>
              <a:ext uri="{FF2B5EF4-FFF2-40B4-BE49-F238E27FC236}">
                <a16:creationId xmlns:a16="http://schemas.microsoft.com/office/drawing/2014/main" id="{7C1359F3-62F5-4D16-BC9C-9B832774241E}"/>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Nanoparticles of a material have </a:t>
            </a:r>
            <a:r>
              <a:rPr lang="en-GB" altLang="en-US" b="1" dirty="0">
                <a:solidFill>
                  <a:srgbClr val="010066"/>
                </a:solidFill>
              </a:rPr>
              <a:t>different properties </a:t>
            </a:r>
            <a:r>
              <a:rPr lang="en-GB" altLang="en-US" dirty="0">
                <a:solidFill>
                  <a:srgbClr val="010066"/>
                </a:solidFill>
              </a:rPr>
              <a:t>from those of the same material in bulk. </a:t>
            </a:r>
          </a:p>
        </p:txBody>
      </p:sp>
      <p:sp>
        <p:nvSpPr>
          <p:cNvPr id="17412" name="Text Box 3">
            <a:extLst>
              <a:ext uri="{FF2B5EF4-FFF2-40B4-BE49-F238E27FC236}">
                <a16:creationId xmlns:a16="http://schemas.microsoft.com/office/drawing/2014/main" id="{C6C6E78C-E244-4819-B650-F57E5B598134}"/>
              </a:ext>
            </a:extLst>
          </p:cNvPr>
          <p:cNvSpPr txBox="1">
            <a:spLocks noChangeArrowheads="1"/>
          </p:cNvSpPr>
          <p:nvPr/>
        </p:nvSpPr>
        <p:spPr bwMode="auto">
          <a:xfrm>
            <a:off x="342900" y="1780117"/>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One reason for this is that nanoparticles have a much larger </a:t>
            </a:r>
            <a:r>
              <a:rPr lang="en-GB" altLang="en-US" b="1" dirty="0">
                <a:solidFill>
                  <a:srgbClr val="FF6600"/>
                </a:solidFill>
              </a:rPr>
              <a:t>surface area to volume ratio</a:t>
            </a:r>
            <a:r>
              <a:rPr lang="en-GB" altLang="en-US" dirty="0">
                <a:solidFill>
                  <a:srgbClr val="010066"/>
                </a:solidFill>
              </a:rPr>
              <a:t> than bigger particles.</a:t>
            </a:r>
          </a:p>
        </p:txBody>
      </p:sp>
      <p:sp>
        <p:nvSpPr>
          <p:cNvPr id="17413" name="Text Box 20">
            <a:extLst>
              <a:ext uri="{FF2B5EF4-FFF2-40B4-BE49-F238E27FC236}">
                <a16:creationId xmlns:a16="http://schemas.microsoft.com/office/drawing/2014/main" id="{41C7BB9F-926E-4E1C-B5D1-5806E318DC9B}"/>
              </a:ext>
            </a:extLst>
          </p:cNvPr>
          <p:cNvSpPr txBox="1">
            <a:spLocks noChangeArrowheads="1"/>
          </p:cNvSpPr>
          <p:nvPr/>
        </p:nvSpPr>
        <p:spPr bwMode="auto">
          <a:xfrm>
            <a:off x="2707393" y="4159782"/>
            <a:ext cx="22463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5000"/>
              </a:lnSpc>
            </a:pPr>
            <a:r>
              <a:rPr lang="en-GB" altLang="en-US" sz="2000" b="1" dirty="0">
                <a:solidFill>
                  <a:srgbClr val="010066"/>
                </a:solidFill>
              </a:rPr>
              <a:t>low surface area to volume ratio</a:t>
            </a:r>
          </a:p>
        </p:txBody>
      </p:sp>
      <p:sp>
        <p:nvSpPr>
          <p:cNvPr id="17414" name="Text Box 21">
            <a:extLst>
              <a:ext uri="{FF2B5EF4-FFF2-40B4-BE49-F238E27FC236}">
                <a16:creationId xmlns:a16="http://schemas.microsoft.com/office/drawing/2014/main" id="{44F7CE2E-9950-4D1F-86E4-397DDF09D296}"/>
              </a:ext>
            </a:extLst>
          </p:cNvPr>
          <p:cNvSpPr txBox="1">
            <a:spLocks noChangeArrowheads="1"/>
          </p:cNvSpPr>
          <p:nvPr/>
        </p:nvSpPr>
        <p:spPr bwMode="auto">
          <a:xfrm>
            <a:off x="349601" y="4159782"/>
            <a:ext cx="23352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5000"/>
              </a:lnSpc>
            </a:pPr>
            <a:r>
              <a:rPr lang="en-GB" altLang="en-US" sz="2000" b="1" dirty="0">
                <a:solidFill>
                  <a:srgbClr val="010066"/>
                </a:solidFill>
              </a:rPr>
              <a:t>high surface area to volume ratio </a:t>
            </a:r>
          </a:p>
        </p:txBody>
      </p:sp>
      <p:pic>
        <p:nvPicPr>
          <p:cNvPr id="17415" name="Picture 22" descr="cube">
            <a:extLst>
              <a:ext uri="{FF2B5EF4-FFF2-40B4-BE49-F238E27FC236}">
                <a16:creationId xmlns:a16="http://schemas.microsoft.com/office/drawing/2014/main" id="{DED3E61A-BE66-42D3-920A-A3250584D6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862" y="2792944"/>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3" descr="cube - four">
            <a:extLst>
              <a:ext uri="{FF2B5EF4-FFF2-40B4-BE49-F238E27FC236}">
                <a16:creationId xmlns:a16="http://schemas.microsoft.com/office/drawing/2014/main" id="{09F42C39-4E89-448E-A92A-2259C005B2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38" y="2792944"/>
            <a:ext cx="14811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0">
            <a:extLst>
              <a:ext uri="{FF2B5EF4-FFF2-40B4-BE49-F238E27FC236}">
                <a16:creationId xmlns:a16="http://schemas.microsoft.com/office/drawing/2014/main" id="{58946499-6DB9-4D4B-9BE9-6D2E2AED4925}"/>
              </a:ext>
            </a:extLst>
          </p:cNvPr>
          <p:cNvSpPr txBox="1">
            <a:spLocks noChangeArrowheads="1"/>
          </p:cNvSpPr>
          <p:nvPr/>
        </p:nvSpPr>
        <p:spPr bwMode="auto">
          <a:xfrm>
            <a:off x="5145618" y="2776008"/>
            <a:ext cx="3529013" cy="193899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chemeClr val="bg1"/>
                </a:solidFill>
              </a:rPr>
              <a:t>As the side of a cube </a:t>
            </a:r>
            <a:r>
              <a:rPr lang="en-GB" altLang="en-US" b="1" dirty="0">
                <a:solidFill>
                  <a:schemeClr val="bg1"/>
                </a:solidFill>
              </a:rPr>
              <a:t>decreases</a:t>
            </a:r>
            <a:r>
              <a:rPr lang="en-GB" altLang="en-US" dirty="0">
                <a:solidFill>
                  <a:schemeClr val="bg1"/>
                </a:solidFill>
              </a:rPr>
              <a:t> by a factor of 10, the surface area to volume ratio </a:t>
            </a:r>
            <a:r>
              <a:rPr lang="en-GB" altLang="en-US" b="1" dirty="0">
                <a:solidFill>
                  <a:schemeClr val="bg1"/>
                </a:solidFill>
              </a:rPr>
              <a:t>increases</a:t>
            </a:r>
            <a:r>
              <a:rPr lang="en-GB" altLang="en-US" dirty="0">
                <a:solidFill>
                  <a:schemeClr val="bg1"/>
                </a:solidFill>
              </a:rPr>
              <a:t> by a factor of 10.</a:t>
            </a:r>
          </a:p>
        </p:txBody>
      </p:sp>
      <p:sp>
        <p:nvSpPr>
          <p:cNvPr id="17419" name="Text Box 31">
            <a:extLst>
              <a:ext uri="{FF2B5EF4-FFF2-40B4-BE49-F238E27FC236}">
                <a16:creationId xmlns:a16="http://schemas.microsoft.com/office/drawing/2014/main" id="{4983B235-C9B0-4105-8226-6A343183D532}"/>
              </a:ext>
            </a:extLst>
          </p:cNvPr>
          <p:cNvSpPr txBox="1">
            <a:spLocks noChangeArrowheads="1"/>
          </p:cNvSpPr>
          <p:nvPr/>
        </p:nvSpPr>
        <p:spPr bwMode="auto">
          <a:xfrm>
            <a:off x="342900" y="48863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larger </a:t>
            </a:r>
            <a:r>
              <a:rPr lang="en-GB" altLang="en-US" b="1" dirty="0">
                <a:solidFill>
                  <a:srgbClr val="010066"/>
                </a:solidFill>
              </a:rPr>
              <a:t>surface area to volume ratio</a:t>
            </a:r>
            <a:r>
              <a:rPr lang="en-GB" altLang="en-US" dirty="0">
                <a:solidFill>
                  <a:srgbClr val="010066"/>
                </a:solidFill>
              </a:rPr>
              <a:t> may mean that</a:t>
            </a:r>
            <a:r>
              <a:rPr lang="en-GB" altLang="en-US" b="1" dirty="0">
                <a:solidFill>
                  <a:srgbClr val="FF6600"/>
                </a:solidFill>
              </a:rPr>
              <a:t> </a:t>
            </a:r>
            <a:r>
              <a:rPr lang="en-GB" altLang="en-US" dirty="0">
                <a:solidFill>
                  <a:srgbClr val="010066"/>
                </a:solidFill>
              </a:rPr>
              <a:t>a smaller quantity of nanoparticles is needed to be effective, compared to materials with a normal particle size.</a:t>
            </a:r>
          </a:p>
        </p:txBody>
      </p:sp>
      <p:pic>
        <p:nvPicPr>
          <p:cNvPr id="12" name="Picture 8">
            <a:hlinkClick r:id="" action="ppaction://hlinkshowjump?jump=nextslide"/>
            <a:extLst>
              <a:ext uri="{FF2B5EF4-FFF2-40B4-BE49-F238E27FC236}">
                <a16:creationId xmlns:a16="http://schemas.microsoft.com/office/drawing/2014/main" id="{57507728-D51D-4312-926C-4995F87189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8" grpId="0" animBg="1"/>
      <p:bldP spid="174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8">
            <a:extLst>
              <a:ext uri="{FF2B5EF4-FFF2-40B4-BE49-F238E27FC236}">
                <a16:creationId xmlns:a16="http://schemas.microsoft.com/office/drawing/2014/main" id="{5D320C9E-B7B2-43AE-9637-F9CF551896DD}"/>
              </a:ext>
            </a:extLst>
          </p:cNvPr>
          <p:cNvSpPr>
            <a:spLocks noGrp="1" noChangeArrowheads="1"/>
          </p:cNvSpPr>
          <p:nvPr>
            <p:ph type="title"/>
          </p:nvPr>
        </p:nvSpPr>
        <p:spPr/>
        <p:txBody>
          <a:bodyPr/>
          <a:lstStyle/>
          <a:p>
            <a:r>
              <a:rPr lang="en-GB" altLang="en-US" dirty="0"/>
              <a:t>Nanotechnology – true or false?</a:t>
            </a:r>
          </a:p>
        </p:txBody>
      </p:sp>
      <p:pic>
        <p:nvPicPr>
          <p:cNvPr id="7" name="Picture 6">
            <a:hlinkClick r:id="" action="ppaction://hlinkshowjump?jump=nextslide"/>
            <a:extLst>
              <a:ext uri="{FF2B5EF4-FFF2-40B4-BE49-F238E27FC236}">
                <a16:creationId xmlns:a16="http://schemas.microsoft.com/office/drawing/2014/main" id="{EAE1BE91-5E14-460D-8814-2579F574D7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E84A0D1-0571-4F1F-B6EE-064525D09B6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A52E607-2FE7-4F1C-A3AD-1B4D658BDF7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9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4AB46D1-E032-464E-B99E-6464CC9CBFA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jpg">
            <a:extLst>
              <a:ext uri="{FF2B5EF4-FFF2-40B4-BE49-F238E27FC236}">
                <a16:creationId xmlns:a16="http://schemas.microsoft.com/office/drawing/2014/main" id="{5CD2FA36-8164-4151-9BB9-03B0D4FC3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6994" y="1618683"/>
            <a:ext cx="3140339" cy="210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a:extLst>
              <a:ext uri="{FF2B5EF4-FFF2-40B4-BE49-F238E27FC236}">
                <a16:creationId xmlns:a16="http://schemas.microsoft.com/office/drawing/2014/main" id="{4D6EC83F-B02F-4B13-BBCC-1B359EF2C922}"/>
              </a:ext>
            </a:extLst>
          </p:cNvPr>
          <p:cNvSpPr>
            <a:spLocks noGrp="1"/>
          </p:cNvSpPr>
          <p:nvPr>
            <p:ph type="title"/>
          </p:nvPr>
        </p:nvSpPr>
        <p:spPr/>
        <p:txBody>
          <a:bodyPr/>
          <a:lstStyle/>
          <a:p>
            <a:r>
              <a:rPr lang="en-GB" altLang="en-US"/>
              <a:t>Properties of nanoparticles</a:t>
            </a:r>
          </a:p>
        </p:txBody>
      </p:sp>
      <p:sp>
        <p:nvSpPr>
          <p:cNvPr id="17411" name="TextBox 2">
            <a:extLst>
              <a:ext uri="{FF2B5EF4-FFF2-40B4-BE49-F238E27FC236}">
                <a16:creationId xmlns:a16="http://schemas.microsoft.com/office/drawing/2014/main" id="{3EAF84AB-3D69-4874-8CE3-34C48489DFCB}"/>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large surface area to volume ratio of nanoparticles means that their properties differ to those of the same material in bulk.</a:t>
            </a:r>
          </a:p>
        </p:txBody>
      </p:sp>
      <p:sp>
        <p:nvSpPr>
          <p:cNvPr id="4" name="TextBox 3">
            <a:extLst>
              <a:ext uri="{FF2B5EF4-FFF2-40B4-BE49-F238E27FC236}">
                <a16:creationId xmlns:a16="http://schemas.microsoft.com/office/drawing/2014/main" id="{F34A571F-249E-4B15-BBAD-AFB30D3BC71D}"/>
              </a:ext>
            </a:extLst>
          </p:cNvPr>
          <p:cNvSpPr txBox="1">
            <a:spLocks noChangeArrowheads="1"/>
          </p:cNvSpPr>
          <p:nvPr/>
        </p:nvSpPr>
        <p:spPr bwMode="auto">
          <a:xfrm>
            <a:off x="342901" y="1787358"/>
            <a:ext cx="4443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gold </a:t>
            </a:r>
            <a:r>
              <a:rPr lang="en-GB" altLang="en-US" b="1" dirty="0"/>
              <a:t>particles</a:t>
            </a:r>
            <a:r>
              <a:rPr lang="en-GB" altLang="en-US" dirty="0"/>
              <a:t> are gold-</a:t>
            </a:r>
            <a:r>
              <a:rPr lang="en-GB" altLang="en-US" dirty="0" err="1"/>
              <a:t>colored</a:t>
            </a:r>
            <a:r>
              <a:rPr lang="en-GB" altLang="en-US" dirty="0"/>
              <a:t> but gold </a:t>
            </a:r>
            <a:r>
              <a:rPr lang="en-GB" altLang="en-US" b="1" dirty="0"/>
              <a:t>nanoparticles</a:t>
            </a:r>
            <a:r>
              <a:rPr lang="en-GB" altLang="en-US" dirty="0"/>
              <a:t> appear as deep red or black when in solution.</a:t>
            </a:r>
          </a:p>
        </p:txBody>
      </p:sp>
      <p:sp>
        <p:nvSpPr>
          <p:cNvPr id="5" name="TextBox 4">
            <a:extLst>
              <a:ext uri="{FF2B5EF4-FFF2-40B4-BE49-F238E27FC236}">
                <a16:creationId xmlns:a16="http://schemas.microsoft.com/office/drawing/2014/main" id="{B15C2061-69E4-4E7B-AF24-9954A2B55B64}"/>
              </a:ext>
            </a:extLst>
          </p:cNvPr>
          <p:cNvSpPr txBox="1">
            <a:spLocks noChangeArrowheads="1"/>
          </p:cNvSpPr>
          <p:nvPr/>
        </p:nvSpPr>
        <p:spPr bwMode="auto">
          <a:xfrm>
            <a:off x="342900" y="3529888"/>
            <a:ext cx="8477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is a lot of research being done into the uses of nanoparticles. However, it is often </a:t>
            </a:r>
            <a:r>
              <a:rPr lang="en-GB" altLang="en-US" b="1" dirty="0"/>
              <a:t>difficult to predict </a:t>
            </a:r>
            <a:r>
              <a:rPr lang="en-GB" altLang="en-US" dirty="0"/>
              <a:t>the properties and health effects of nanoparticles by researching the substance from which they are made.</a:t>
            </a:r>
          </a:p>
        </p:txBody>
      </p:sp>
      <p:sp>
        <p:nvSpPr>
          <p:cNvPr id="6" name="TextBox 5">
            <a:extLst>
              <a:ext uri="{FF2B5EF4-FFF2-40B4-BE49-F238E27FC236}">
                <a16:creationId xmlns:a16="http://schemas.microsoft.com/office/drawing/2014/main" id="{39A04516-5EEC-4BF1-B102-EDEA20B2EAE1}"/>
              </a:ext>
            </a:extLst>
          </p:cNvPr>
          <p:cNvSpPr txBox="1">
            <a:spLocks noChangeArrowheads="1"/>
          </p:cNvSpPr>
          <p:nvPr/>
        </p:nvSpPr>
        <p:spPr bwMode="auto">
          <a:xfrm>
            <a:off x="342900" y="5272794"/>
            <a:ext cx="830438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there is limited data about the possible health effects of nanoparticles.</a:t>
            </a:r>
          </a:p>
        </p:txBody>
      </p:sp>
      <p:pic>
        <p:nvPicPr>
          <p:cNvPr id="10" name="Picture 8">
            <a:hlinkClick r:id="" action="ppaction://hlinkshowjump?jump=nextslide"/>
            <a:extLst>
              <a:ext uri="{FF2B5EF4-FFF2-40B4-BE49-F238E27FC236}">
                <a16:creationId xmlns:a16="http://schemas.microsoft.com/office/drawing/2014/main" id="{D2CB587D-57A1-4AD8-A818-C171CA6A85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10.jpg">
            <a:extLst>
              <a:ext uri="{FF2B5EF4-FFF2-40B4-BE49-F238E27FC236}">
                <a16:creationId xmlns:a16="http://schemas.microsoft.com/office/drawing/2014/main" id="{3786D89F-CDF0-424E-BC50-951A7FD17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08" y="2753166"/>
            <a:ext cx="3316287"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ECE7B20F-E3BA-406C-BF76-483575DFE514}"/>
              </a:ext>
            </a:extLst>
          </p:cNvPr>
          <p:cNvSpPr>
            <a:spLocks noGrp="1"/>
          </p:cNvSpPr>
          <p:nvPr>
            <p:ph type="title"/>
          </p:nvPr>
        </p:nvSpPr>
        <p:spPr/>
        <p:txBody>
          <a:bodyPr/>
          <a:lstStyle/>
          <a:p>
            <a:r>
              <a:rPr lang="en-GB" altLang="en-US"/>
              <a:t>Applications of nanoparticles</a:t>
            </a:r>
          </a:p>
        </p:txBody>
      </p:sp>
      <p:sp>
        <p:nvSpPr>
          <p:cNvPr id="19460" name="TextBox 4">
            <a:extLst>
              <a:ext uri="{FF2B5EF4-FFF2-40B4-BE49-F238E27FC236}">
                <a16:creationId xmlns:a16="http://schemas.microsoft.com/office/drawing/2014/main" id="{954E9D0E-BE8B-4B69-A7B3-3BB1E6FE061C}"/>
              </a:ext>
            </a:extLst>
          </p:cNvPr>
          <p:cNvSpPr txBox="1">
            <a:spLocks noChangeArrowheads="1"/>
          </p:cNvSpPr>
          <p:nvPr/>
        </p:nvSpPr>
        <p:spPr bwMode="auto">
          <a:xfrm>
            <a:off x="342900" y="784225"/>
            <a:ext cx="8643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Finding new applications for nanoparticles is an important area of research due to their wide range of unusual properties. Uses of nanoparticles include:</a:t>
            </a:r>
          </a:p>
        </p:txBody>
      </p:sp>
      <p:sp>
        <p:nvSpPr>
          <p:cNvPr id="18436" name="TextBox 5">
            <a:extLst>
              <a:ext uri="{FF2B5EF4-FFF2-40B4-BE49-F238E27FC236}">
                <a16:creationId xmlns:a16="http://schemas.microsoft.com/office/drawing/2014/main" id="{0DC4FA63-75B7-481F-A13F-D1D332347E74}"/>
              </a:ext>
            </a:extLst>
          </p:cNvPr>
          <p:cNvSpPr txBox="1">
            <a:spLocks noChangeArrowheads="1"/>
          </p:cNvSpPr>
          <p:nvPr/>
        </p:nvSpPr>
        <p:spPr bwMode="auto">
          <a:xfrm>
            <a:off x="658992" y="427831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medical applications</a:t>
            </a:r>
          </a:p>
        </p:txBody>
      </p:sp>
      <p:sp>
        <p:nvSpPr>
          <p:cNvPr id="18437" name="TextBox 6">
            <a:extLst>
              <a:ext uri="{FF2B5EF4-FFF2-40B4-BE49-F238E27FC236}">
                <a16:creationId xmlns:a16="http://schemas.microsoft.com/office/drawing/2014/main" id="{5741ADFF-278F-4BE7-9B87-0C1E8C5E4E9B}"/>
              </a:ext>
            </a:extLst>
          </p:cNvPr>
          <p:cNvSpPr txBox="1">
            <a:spLocks noChangeArrowheads="1"/>
          </p:cNvSpPr>
          <p:nvPr/>
        </p:nvSpPr>
        <p:spPr bwMode="auto">
          <a:xfrm>
            <a:off x="658992" y="28971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electronics</a:t>
            </a:r>
          </a:p>
        </p:txBody>
      </p:sp>
      <p:sp>
        <p:nvSpPr>
          <p:cNvPr id="18438" name="TextBox 7">
            <a:extLst>
              <a:ext uri="{FF2B5EF4-FFF2-40B4-BE49-F238E27FC236}">
                <a16:creationId xmlns:a16="http://schemas.microsoft.com/office/drawing/2014/main" id="{0CE0EB1B-6D80-4B96-802C-D9AFCF436751}"/>
              </a:ext>
            </a:extLst>
          </p:cNvPr>
          <p:cNvSpPr txBox="1">
            <a:spLocks noChangeArrowheads="1"/>
          </p:cNvSpPr>
          <p:nvPr/>
        </p:nvSpPr>
        <p:spPr bwMode="auto">
          <a:xfrm>
            <a:off x="658992" y="35829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cosmetics and sun creams</a:t>
            </a:r>
          </a:p>
        </p:txBody>
      </p:sp>
      <p:sp>
        <p:nvSpPr>
          <p:cNvPr id="18439" name="TextBox 8">
            <a:extLst>
              <a:ext uri="{FF2B5EF4-FFF2-40B4-BE49-F238E27FC236}">
                <a16:creationId xmlns:a16="http://schemas.microsoft.com/office/drawing/2014/main" id="{0A1DAEE7-43F2-4072-9F25-BC93BCC8BADE}"/>
              </a:ext>
            </a:extLst>
          </p:cNvPr>
          <p:cNvSpPr txBox="1">
            <a:spLocks noChangeArrowheads="1"/>
          </p:cNvSpPr>
          <p:nvPr/>
        </p:nvSpPr>
        <p:spPr bwMode="auto">
          <a:xfrm>
            <a:off x="658993" y="5691188"/>
            <a:ext cx="592243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the development of new </a:t>
            </a:r>
            <a:r>
              <a:rPr lang="en-GB" altLang="en-US" b="1" dirty="0">
                <a:solidFill>
                  <a:srgbClr val="FF6600"/>
                </a:solidFill>
              </a:rPr>
              <a:t>catalysts</a:t>
            </a:r>
            <a:r>
              <a:rPr lang="en-GB" altLang="en-US" dirty="0">
                <a:solidFill>
                  <a:srgbClr val="010066"/>
                </a:solidFill>
              </a:rPr>
              <a:t>.</a:t>
            </a:r>
          </a:p>
        </p:txBody>
      </p:sp>
      <p:sp>
        <p:nvSpPr>
          <p:cNvPr id="18440" name="TextBox 9">
            <a:extLst>
              <a:ext uri="{FF2B5EF4-FFF2-40B4-BE49-F238E27FC236}">
                <a16:creationId xmlns:a16="http://schemas.microsoft.com/office/drawing/2014/main" id="{3D6E8B33-AEB7-471C-A737-C3830D0CF403}"/>
              </a:ext>
            </a:extLst>
          </p:cNvPr>
          <p:cNvSpPr txBox="1">
            <a:spLocks noChangeArrowheads="1"/>
          </p:cNvSpPr>
          <p:nvPr/>
        </p:nvSpPr>
        <p:spPr bwMode="auto">
          <a:xfrm>
            <a:off x="658992" y="495776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b="1" dirty="0">
                <a:solidFill>
                  <a:srgbClr val="FF6600"/>
                </a:solidFill>
              </a:rPr>
              <a:t>fuel cell </a:t>
            </a:r>
            <a:r>
              <a:rPr lang="en-GB" altLang="en-US" dirty="0"/>
              <a:t>materials</a:t>
            </a:r>
          </a:p>
        </p:txBody>
      </p:sp>
      <p:sp>
        <p:nvSpPr>
          <p:cNvPr id="18441" name="TextBox 10">
            <a:extLst>
              <a:ext uri="{FF2B5EF4-FFF2-40B4-BE49-F238E27FC236}">
                <a16:creationId xmlns:a16="http://schemas.microsoft.com/office/drawing/2014/main" id="{2AC19917-4DDF-4620-B7C8-6B6D987F1765}"/>
              </a:ext>
            </a:extLst>
          </p:cNvPr>
          <p:cNvSpPr txBox="1">
            <a:spLocks noChangeArrowheads="1"/>
          </p:cNvSpPr>
          <p:nvPr/>
        </p:nvSpPr>
        <p:spPr bwMode="auto">
          <a:xfrm>
            <a:off x="658992" y="22098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FF6600"/>
              </a:buClr>
              <a:buFont typeface="Wingdings" panose="05000000000000000000" pitchFamily="2" charset="2"/>
              <a:buChar char="l"/>
            </a:pPr>
            <a:r>
              <a:rPr lang="en-GB" altLang="en-US" dirty="0"/>
              <a:t>deodorants and fabrics to prevent the growth of bacteria</a:t>
            </a:r>
          </a:p>
        </p:txBody>
      </p:sp>
      <p:pic>
        <p:nvPicPr>
          <p:cNvPr id="13" name="Picture 8">
            <a:hlinkClick r:id="" action="ppaction://hlinkshowjump?jump=nextslide"/>
            <a:extLst>
              <a:ext uri="{FF2B5EF4-FFF2-40B4-BE49-F238E27FC236}">
                <a16:creationId xmlns:a16="http://schemas.microsoft.com/office/drawing/2014/main" id="{09C6D63F-F9BC-4429-8451-CD50F91DF9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3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P spid="18439" grpId="0"/>
      <p:bldP spid="1844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15108</TotalTime>
  <Words>2014</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7_Default Design</vt:lpstr>
      <vt:lpstr>Nanoparticles</vt:lpstr>
      <vt:lpstr>Information</vt:lpstr>
      <vt:lpstr>What is nanotechnology?</vt:lpstr>
      <vt:lpstr>How small is nanotechnology?</vt:lpstr>
      <vt:lpstr>Size of nanoparticles</vt:lpstr>
      <vt:lpstr>Surface area to volume ratio</vt:lpstr>
      <vt:lpstr>Nanotechnology – true or false?</vt:lpstr>
      <vt:lpstr>Properties of nanoparticles</vt:lpstr>
      <vt:lpstr>Applications of nanoparticles</vt:lpstr>
      <vt:lpstr>Uses of nanoparticles: medicine</vt:lpstr>
      <vt:lpstr>Uses of nanoparticles: catalysts</vt:lpstr>
      <vt:lpstr>Uses of nanoparticles: fuel cells</vt:lpstr>
      <vt:lpstr>Uses of nanoparticles: antibacterial</vt:lpstr>
      <vt:lpstr>Risks of nanoparticles</vt:lpstr>
      <vt:lpstr>The carbon atom </vt:lpstr>
      <vt:lpstr>Graphene</vt:lpstr>
      <vt:lpstr>Fullerenes</vt:lpstr>
      <vt:lpstr>What are the uses of fullerenes?</vt:lpstr>
      <vt:lpstr>Carbon nanotubes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Nanoparticles</dc:title>
  <dc:subject>Boardworks High School Physical Science</dc:subject>
  <dc:creator>Boardworks</dc:creator>
  <cp:lastModifiedBy>Tim Crilly</cp:lastModifiedBy>
  <cp:revision>631</cp:revision>
  <dcterms:created xsi:type="dcterms:W3CDTF">2003-10-06T13:07:42Z</dcterms:created>
  <dcterms:modified xsi:type="dcterms:W3CDTF">2019-01-31T15:29:08Z</dcterms:modified>
</cp:coreProperties>
</file>