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1.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activeX/activeX4.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activeX/activeX5.xml" ContentType="application/vnd.ms-office.activeX+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activeX/activeX6.xml" ContentType="application/vnd.ms-office.activeX+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activeX/activeX7.xml" ContentType="application/vnd.ms-office.activeX+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24" r:id="rId1"/>
    <p:sldMasterId id="2147485339" r:id="rId2"/>
  </p:sldMasterIdLst>
  <p:notesMasterIdLst>
    <p:notesMasterId r:id="rId35"/>
  </p:notesMasterIdLst>
  <p:handoutMasterIdLst>
    <p:handoutMasterId r:id="rId36"/>
  </p:handoutMasterIdLst>
  <p:sldIdLst>
    <p:sldId id="430" r:id="rId3"/>
    <p:sldId id="582" r:id="rId4"/>
    <p:sldId id="520" r:id="rId5"/>
    <p:sldId id="522" r:id="rId6"/>
    <p:sldId id="513" r:id="rId7"/>
    <p:sldId id="527" r:id="rId8"/>
    <p:sldId id="516" r:id="rId9"/>
    <p:sldId id="515" r:id="rId10"/>
    <p:sldId id="514" r:id="rId11"/>
    <p:sldId id="526" r:id="rId12"/>
    <p:sldId id="525" r:id="rId13"/>
    <p:sldId id="532" r:id="rId14"/>
    <p:sldId id="528" r:id="rId15"/>
    <p:sldId id="530" r:id="rId16"/>
    <p:sldId id="533" r:id="rId17"/>
    <p:sldId id="536" r:id="rId18"/>
    <p:sldId id="535" r:id="rId19"/>
    <p:sldId id="538" r:id="rId20"/>
    <p:sldId id="544" r:id="rId21"/>
    <p:sldId id="545" r:id="rId22"/>
    <p:sldId id="547" r:id="rId23"/>
    <p:sldId id="552" r:id="rId24"/>
    <p:sldId id="541" r:id="rId25"/>
    <p:sldId id="555" r:id="rId26"/>
    <p:sldId id="558" r:id="rId27"/>
    <p:sldId id="557" r:id="rId28"/>
    <p:sldId id="567" r:id="rId29"/>
    <p:sldId id="581" r:id="rId30"/>
    <p:sldId id="561" r:id="rId31"/>
    <p:sldId id="562" r:id="rId32"/>
    <p:sldId id="563" r:id="rId33"/>
    <p:sldId id="564" r:id="rId34"/>
  </p:sldIdLst>
  <p:sldSz cx="9144000" cy="6858000" type="screen4x3"/>
  <p:notesSz cx="6858000" cy="9296400"/>
  <p:embeddedFontLst>
    <p:embeddedFont>
      <p:font typeface="Wingdings 2" panose="05020102010507070707" pitchFamily="18" charset="2"/>
      <p:regular r:id="rId37"/>
    </p:embeddedFont>
  </p:embeddedFontLst>
  <p:custDataLst>
    <p:tags r:id="rId3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38" userDrawn="1">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FF6600"/>
    <a:srgbClr val="FFCC99"/>
    <a:srgbClr val="010066"/>
    <a:srgbClr val="CC0099"/>
    <a:srgbClr val="009900"/>
    <a:srgbClr val="FFC197"/>
    <a:srgbClr val="33CC33"/>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38"/>
        <p:guide pos="5375"/>
        <p:guide pos="216"/>
      </p:guideLst>
    </p:cSldViewPr>
  </p:slideViewPr>
  <p:outlineViewPr>
    <p:cViewPr>
      <p:scale>
        <a:sx n="33" d="100"/>
        <a:sy n="33" d="100"/>
      </p:scale>
      <p:origin x="0" y="27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C8B218E-20A3-4EBE-BD7A-BDBB54E39691}"/>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1DCF6B2-47D1-4611-8F10-0E162E2BA7F8}" type="slidenum">
              <a:rPr lang="en-GB" altLang="en-US"/>
              <a:pPr/>
              <a:t>‹#›</a:t>
            </a:fld>
            <a:endParaRPr lang="en-GB" altLang="en-US"/>
          </a:p>
        </p:txBody>
      </p:sp>
      <p:sp>
        <p:nvSpPr>
          <p:cNvPr id="5" name="Rectangle 7">
            <a:extLst>
              <a:ext uri="{FF2B5EF4-FFF2-40B4-BE49-F238E27FC236}">
                <a16:creationId xmlns:a16="http://schemas.microsoft.com/office/drawing/2014/main" id="{357FC2D5-AE55-432A-A438-ED4FE427FC8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9912081C-3EB2-48CF-9D3F-E5FD65D09B3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194683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CC60FD69-9646-45A1-9CEA-7108C7F368B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DDC53EF-4B5F-4449-86FE-9FD82A10B65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E479E41-8435-4F71-822F-8439679A564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D1470BD-9625-4730-9378-FB20E591686E}" type="slidenum">
              <a:rPr lang="en-US" altLang="en-US"/>
              <a:pPr/>
              <a:t>‹#›</a:t>
            </a:fld>
            <a:endParaRPr lang="en-US" altLang="en-US"/>
          </a:p>
        </p:txBody>
      </p:sp>
      <p:sp>
        <p:nvSpPr>
          <p:cNvPr id="7" name="Rectangle 7">
            <a:extLst>
              <a:ext uri="{FF2B5EF4-FFF2-40B4-BE49-F238E27FC236}">
                <a16:creationId xmlns:a16="http://schemas.microsoft.com/office/drawing/2014/main" id="{191D2446-EC41-4D3B-8701-2E04040F239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E57C43A4-1F67-4B25-9403-0ABABEF4D2F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92332018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64F078EB-1AD2-4DB5-A837-C3D243919E71}"/>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7F248CF7-B40B-43A3-ACC4-C328F8DFE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7720169-E7E3-4E8A-8B5C-2A17ABAF4E43}"/>
              </a:ext>
            </a:extLst>
          </p:cNvPr>
          <p:cNvSpPr>
            <a:spLocks noGrp="1"/>
          </p:cNvSpPr>
          <p:nvPr>
            <p:ph type="sldNum" sz="quarter" idx="10"/>
          </p:nvPr>
        </p:nvSpPr>
        <p:spPr/>
        <p:txBody>
          <a:bodyPr/>
          <a:lstStyle/>
          <a:p>
            <a:fld id="{BD1470BD-9625-4730-9378-FB20E591686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53E0A7A-44BA-470A-A385-36DEFB273C45}"/>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64CD827-94FF-45C8-94FA-34DE05B9E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A879191-6B56-4575-98ED-7E301402903E}"/>
              </a:ext>
            </a:extLst>
          </p:cNvPr>
          <p:cNvSpPr>
            <a:spLocks noGrp="1"/>
          </p:cNvSpPr>
          <p:nvPr>
            <p:ph type="sldNum" sz="quarter" idx="10"/>
          </p:nvPr>
        </p:nvSpPr>
        <p:spPr/>
        <p:txBody>
          <a:bodyPr/>
          <a:lstStyle/>
          <a:p>
            <a:fld id="{BD1470BD-9625-4730-9378-FB20E591686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86C1CCE-7E97-438A-B39F-7A9B5C32425A}"/>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11A5D301-8FFA-4C96-AEBB-2D0A4A868D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594395-AC11-4C55-A152-5FB8E414A537}"/>
              </a:ext>
            </a:extLst>
          </p:cNvPr>
          <p:cNvSpPr>
            <a:spLocks noGrp="1"/>
          </p:cNvSpPr>
          <p:nvPr>
            <p:ph type="sldNum" sz="quarter" idx="10"/>
          </p:nvPr>
        </p:nvSpPr>
        <p:spPr>
          <a:xfrm>
            <a:off x="3886200" y="8831580"/>
            <a:ext cx="2971800" cy="464820"/>
          </a:xfrm>
        </p:spPr>
        <p:txBody>
          <a:bodyPr/>
          <a:lstStyle/>
          <a:p>
            <a:fld id="{BD1470BD-9625-4730-9378-FB20E591686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DEC217-E417-4FC5-843B-808F19B7A96E}"/>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3736D051-E6D6-47BB-8C49-81738D69C4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F9590B-AFF3-4A1D-B65F-0E0C49E01231}"/>
              </a:ext>
            </a:extLst>
          </p:cNvPr>
          <p:cNvSpPr>
            <a:spLocks noGrp="1"/>
          </p:cNvSpPr>
          <p:nvPr>
            <p:ph type="sldNum" sz="quarter" idx="10"/>
          </p:nvPr>
        </p:nvSpPr>
        <p:spPr/>
        <p:txBody>
          <a:bodyPr/>
          <a:lstStyle/>
          <a:p>
            <a:fld id="{BD1470BD-9625-4730-9378-FB20E591686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4D5A3CD-383B-40EC-80C7-B648BCC52B5A}"/>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C1190E44-7D75-4451-8475-E670835E5B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53DFC96-3737-421F-803A-DF3F9E0C8717}"/>
              </a:ext>
            </a:extLst>
          </p:cNvPr>
          <p:cNvSpPr>
            <a:spLocks noGrp="1"/>
          </p:cNvSpPr>
          <p:nvPr>
            <p:ph type="sldNum" sz="quarter" idx="10"/>
          </p:nvPr>
        </p:nvSpPr>
        <p:spPr/>
        <p:txBody>
          <a:bodyPr/>
          <a:lstStyle/>
          <a:p>
            <a:fld id="{BD1470BD-9625-4730-9378-FB20E591686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9A144D1-7D87-478D-83A9-8B1817FA045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578AFED-F357-48ED-AC69-030CAAA4B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p:txBody>
      </p:sp>
      <p:sp>
        <p:nvSpPr>
          <p:cNvPr id="2" name="Slide Number Placeholder 1">
            <a:extLst>
              <a:ext uri="{FF2B5EF4-FFF2-40B4-BE49-F238E27FC236}">
                <a16:creationId xmlns:a16="http://schemas.microsoft.com/office/drawing/2014/main" id="{8EFC0EE8-4B91-4FDF-A757-6A9498A5BFEC}"/>
              </a:ext>
            </a:extLst>
          </p:cNvPr>
          <p:cNvSpPr>
            <a:spLocks noGrp="1"/>
          </p:cNvSpPr>
          <p:nvPr>
            <p:ph type="sldNum" sz="quarter" idx="10"/>
          </p:nvPr>
        </p:nvSpPr>
        <p:spPr/>
        <p:txBody>
          <a:bodyPr/>
          <a:lstStyle/>
          <a:p>
            <a:fld id="{BD1470BD-9625-4730-9378-FB20E591686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4C59716-D9B5-4439-9947-8088CC427A26}"/>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64FCB8D-355E-403E-92BF-FD153EB02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3B00CD7-C5DF-47DE-ABB0-AB123E4897BD}"/>
              </a:ext>
            </a:extLst>
          </p:cNvPr>
          <p:cNvSpPr>
            <a:spLocks noGrp="1"/>
          </p:cNvSpPr>
          <p:nvPr>
            <p:ph type="sldNum" sz="quarter" idx="10"/>
          </p:nvPr>
        </p:nvSpPr>
        <p:spPr/>
        <p:txBody>
          <a:bodyPr/>
          <a:lstStyle/>
          <a:p>
            <a:fld id="{BD1470BD-9625-4730-9378-FB20E591686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CCC2A8F-264A-4556-AAC1-C0984E2D5CBB}"/>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E7C16616-9F7A-44D2-9FAD-68392CC65B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8E1CF73-327F-4F93-8E43-334D4875957A}"/>
              </a:ext>
            </a:extLst>
          </p:cNvPr>
          <p:cNvSpPr>
            <a:spLocks noGrp="1"/>
          </p:cNvSpPr>
          <p:nvPr>
            <p:ph type="sldNum" sz="quarter" idx="10"/>
          </p:nvPr>
        </p:nvSpPr>
        <p:spPr/>
        <p:txBody>
          <a:bodyPr/>
          <a:lstStyle/>
          <a:p>
            <a:fld id="{BD1470BD-9625-4730-9378-FB20E591686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5FE9716-D41D-4DB6-B1A0-C403DB99B632}"/>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A61528CB-59A6-498C-A50D-32C95B9B4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p:txBody>
      </p:sp>
      <p:sp>
        <p:nvSpPr>
          <p:cNvPr id="2" name="Slide Number Placeholder 1">
            <a:extLst>
              <a:ext uri="{FF2B5EF4-FFF2-40B4-BE49-F238E27FC236}">
                <a16:creationId xmlns:a16="http://schemas.microsoft.com/office/drawing/2014/main" id="{B11D9E56-8137-4145-881C-A9D0D6EAFFD4}"/>
              </a:ext>
            </a:extLst>
          </p:cNvPr>
          <p:cNvSpPr>
            <a:spLocks noGrp="1"/>
          </p:cNvSpPr>
          <p:nvPr>
            <p:ph type="sldNum" sz="quarter" idx="10"/>
          </p:nvPr>
        </p:nvSpPr>
        <p:spPr/>
        <p:txBody>
          <a:bodyPr/>
          <a:lstStyle/>
          <a:p>
            <a:fld id="{BD1470BD-9625-4730-9378-FB20E591686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4A37366-3CAC-411B-92A2-AAC24ED4F4CE}"/>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BA886AD9-C17E-4592-972B-79E0B70919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CCFAEA-AE3B-45C2-B7B4-F6987DBFBE4E}"/>
              </a:ext>
            </a:extLst>
          </p:cNvPr>
          <p:cNvSpPr>
            <a:spLocks noGrp="1"/>
          </p:cNvSpPr>
          <p:nvPr>
            <p:ph type="sldNum" sz="quarter" idx="10"/>
          </p:nvPr>
        </p:nvSpPr>
        <p:spPr/>
        <p:txBody>
          <a:bodyPr/>
          <a:lstStyle/>
          <a:p>
            <a:fld id="{BD1470BD-9625-4730-9378-FB20E591686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8713733-68D2-4F45-9F27-6C26443F1E2F}"/>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9CE4E7D0-5B44-465E-9F82-8F69A981CB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 </a:t>
            </a:r>
          </a:p>
          <a:p>
            <a:r>
              <a:rPr lang="en-GB" altLang="en-US" dirty="0">
                <a:latin typeface="Arial" panose="020B0604020202020204" pitchFamily="34" charset="0"/>
              </a:rPr>
              <a:t>For more information about chromatography, please refer to the </a:t>
            </a:r>
            <a:r>
              <a:rPr lang="en-GB" altLang="en-US" i="1" dirty="0">
                <a:latin typeface="Arial" panose="020B0604020202020204" pitchFamily="34" charset="0"/>
              </a:rPr>
              <a:t>Chromatography</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994B10D2-7AE6-44DC-BD29-1E4C8A1F6E0B}"/>
              </a:ext>
            </a:extLst>
          </p:cNvPr>
          <p:cNvSpPr>
            <a:spLocks noGrp="1"/>
          </p:cNvSpPr>
          <p:nvPr>
            <p:ph type="sldNum" sz="quarter" idx="10"/>
          </p:nvPr>
        </p:nvSpPr>
        <p:spPr/>
        <p:txBody>
          <a:bodyPr/>
          <a:lstStyle/>
          <a:p>
            <a:fld id="{BD1470BD-9625-4730-9378-FB20E591686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C7CD1B8-C233-4972-8B12-D64E9E23F34C}"/>
              </a:ext>
            </a:extLst>
          </p:cNvPr>
          <p:cNvSpPr>
            <a:spLocks noGrp="1"/>
          </p:cNvSpPr>
          <p:nvPr>
            <p:ph type="sldNum" sz="quarter" idx="10"/>
          </p:nvPr>
        </p:nvSpPr>
        <p:spPr/>
        <p:txBody>
          <a:bodyPr/>
          <a:lstStyle/>
          <a:p>
            <a:fld id="{BD1470BD-9625-4730-9378-FB20E591686E}" type="slidenum">
              <a:rPr lang="en-US" altLang="en-US" smtClean="0"/>
              <a:pPr/>
              <a:t>2</a:t>
            </a:fld>
            <a:endParaRPr lang="en-US" altLang="en-US"/>
          </a:p>
        </p:txBody>
      </p:sp>
    </p:spTree>
    <p:extLst>
      <p:ext uri="{BB962C8B-B14F-4D97-AF65-F5344CB8AC3E}">
        <p14:creationId xmlns:p14="http://schemas.microsoft.com/office/powerpoint/2010/main" val="1171453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A108FAB-5415-4130-BC51-31F82BC6D4F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24E6EF1-959F-4A0C-BE18-93AA6385556F}"/>
              </a:ext>
            </a:extLst>
          </p:cNvPr>
          <p:cNvSpPr>
            <a:spLocks noGrp="1"/>
          </p:cNvSpPr>
          <p:nvPr>
            <p:ph type="body" idx="1"/>
          </p:nvPr>
        </p:nvSpPr>
        <p:spPr/>
        <p:txBody>
          <a:bodyPr>
            <a:normAutofit/>
          </a:bodyPr>
          <a:lstStyle/>
          <a:p>
            <a:pPr>
              <a:defRPr/>
            </a:pPr>
            <a:r>
              <a:rPr lang="en-GB" b="1" dirty="0"/>
              <a:t>Teacher notes</a:t>
            </a:r>
          </a:p>
          <a:p>
            <a:pPr eaLnBrk="1" hangingPunct="1">
              <a:defRPr/>
            </a:pPr>
            <a:r>
              <a:rPr lang="en-GB" dirty="0"/>
              <a:t>Encourage students to think of as many uses of chromatography as they can. You may want to discuss the following uses:</a:t>
            </a:r>
            <a:endParaRPr lang="en-GB" b="1" dirty="0"/>
          </a:p>
          <a:p>
            <a:pPr marL="171450" indent="-171450" eaLnBrk="1" hangingPunct="1">
              <a:buFont typeface="Arial" panose="020B0604020202020204" pitchFamily="34" charset="0"/>
              <a:buChar char="•"/>
              <a:defRPr/>
            </a:pPr>
            <a:r>
              <a:rPr lang="en-GB" dirty="0"/>
              <a:t>Counterfeiting: chromatography is used for detecting forgeries by matching inks from forged money with ink from suspects’ printing machines.</a:t>
            </a:r>
          </a:p>
          <a:p>
            <a:pPr marL="171450" indent="-171450" eaLnBrk="1" hangingPunct="1">
              <a:buFont typeface="Arial" panose="020B0604020202020204" pitchFamily="34" charset="0"/>
              <a:buChar char="•"/>
              <a:defRPr/>
            </a:pPr>
            <a:r>
              <a:rPr lang="en-GB" dirty="0"/>
              <a:t>DNA fingerprinting: DNA fingerprinting is used to identify the unique genetic makeup of an individual. This is done using a version of chromatography called electrophoresis, which involves separating out DNA fragments according to their size.</a:t>
            </a:r>
          </a:p>
          <a:p>
            <a:pPr marL="171450" indent="-171450" eaLnBrk="1" hangingPunct="1">
              <a:buFont typeface="Arial" panose="020B0604020202020204" pitchFamily="34" charset="0"/>
              <a:buChar char="•"/>
              <a:defRPr/>
            </a:pPr>
            <a:r>
              <a:rPr lang="en-GB" dirty="0"/>
              <a:t>Forensics: column chromatography is often used to separate the compounds in a mixture, such as drugs from blood, or pollutants from water.</a:t>
            </a:r>
          </a:p>
          <a:p>
            <a:pPr marL="171450" indent="-171450" eaLnBrk="1" hangingPunct="1">
              <a:buFont typeface="Arial" panose="020B0604020202020204" pitchFamily="34" charset="0"/>
              <a:buChar char="•"/>
              <a:defRPr/>
            </a:pPr>
            <a:r>
              <a:rPr lang="en-GB" dirty="0"/>
              <a:t>Drug testing: gas chromatography machines are used to identify the chemical make-up of unknown substances. During gas chromatography, different amounts of different molecules will ‘stick’ to the column, so it can be used to find the masses (and therefore chemical structure and identity) of the compounds.</a:t>
            </a:r>
          </a:p>
        </p:txBody>
      </p:sp>
      <p:sp>
        <p:nvSpPr>
          <p:cNvPr id="2" name="Slide Number Placeholder 1">
            <a:extLst>
              <a:ext uri="{FF2B5EF4-FFF2-40B4-BE49-F238E27FC236}">
                <a16:creationId xmlns:a16="http://schemas.microsoft.com/office/drawing/2014/main" id="{0D0D907A-D107-4FC6-B51E-97AB2DAB461E}"/>
              </a:ext>
            </a:extLst>
          </p:cNvPr>
          <p:cNvSpPr>
            <a:spLocks noGrp="1"/>
          </p:cNvSpPr>
          <p:nvPr>
            <p:ph type="sldNum" sz="quarter" idx="10"/>
          </p:nvPr>
        </p:nvSpPr>
        <p:spPr/>
        <p:txBody>
          <a:bodyPr/>
          <a:lstStyle/>
          <a:p>
            <a:fld id="{BD1470BD-9625-4730-9378-FB20E591686E}"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279783B-AFA2-478F-9F48-DEA9812E009A}"/>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6655072-FF10-4284-846F-93F9FBF1D0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photo shows simple paper chromatography of some green food </a:t>
            </a:r>
            <a:r>
              <a:rPr lang="en-GB" altLang="en-US" dirty="0" err="1">
                <a:latin typeface="Arial" panose="020B0604020202020204" pitchFamily="34" charset="0"/>
              </a:rPr>
              <a:t>coloring</a:t>
            </a:r>
            <a:r>
              <a:rPr lang="en-GB" altLang="en-US" dirty="0">
                <a:latin typeface="Arial" panose="020B0604020202020204" pitchFamily="34" charset="0"/>
              </a:rPr>
              <a:t>. The yellow dye and the blue dye in the </a:t>
            </a:r>
            <a:r>
              <a:rPr lang="en-GB" altLang="en-US" dirty="0" err="1">
                <a:latin typeface="Arial" panose="020B0604020202020204" pitchFamily="34" charset="0"/>
              </a:rPr>
              <a:t>coloring</a:t>
            </a:r>
            <a:r>
              <a:rPr lang="en-GB" altLang="en-US" dirty="0">
                <a:latin typeface="Arial" panose="020B0604020202020204" pitchFamily="34" charset="0"/>
              </a:rPr>
              <a:t> move at different rates and become separated.</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Fundamental Photos / Science Photo Library</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2FA7F2-AC3D-433D-9082-9E6E969764FD}"/>
              </a:ext>
            </a:extLst>
          </p:cNvPr>
          <p:cNvSpPr>
            <a:spLocks noGrp="1"/>
          </p:cNvSpPr>
          <p:nvPr>
            <p:ph type="sldNum" sz="quarter" idx="10"/>
          </p:nvPr>
        </p:nvSpPr>
        <p:spPr/>
        <p:txBody>
          <a:bodyPr/>
          <a:lstStyle/>
          <a:p>
            <a:fld id="{BD1470BD-9625-4730-9378-FB20E591686E}"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50AE3CB-267D-4D7E-8CC5-E2DB6BC31EB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8F99F4C-8D3C-4143-99C0-698671DE4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mixture contains substances 3 and 5.</a:t>
            </a:r>
          </a:p>
        </p:txBody>
      </p:sp>
      <p:sp>
        <p:nvSpPr>
          <p:cNvPr id="2" name="Slide Number Placeholder 1">
            <a:extLst>
              <a:ext uri="{FF2B5EF4-FFF2-40B4-BE49-F238E27FC236}">
                <a16:creationId xmlns:a16="http://schemas.microsoft.com/office/drawing/2014/main" id="{5E1AEA97-D48A-40CE-A74C-9C48E242C8EB}"/>
              </a:ext>
            </a:extLst>
          </p:cNvPr>
          <p:cNvSpPr>
            <a:spLocks noGrp="1"/>
          </p:cNvSpPr>
          <p:nvPr>
            <p:ph type="sldNum" sz="quarter" idx="10"/>
          </p:nvPr>
        </p:nvSpPr>
        <p:spPr/>
        <p:txBody>
          <a:bodyPr/>
          <a:lstStyle/>
          <a:p>
            <a:fld id="{BD1470BD-9625-4730-9378-FB20E591686E}"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15F9A81-E700-4A06-BD6E-481B6CDE3D9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1B6C2848-7366-4FD1-80D0-79CD398D3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p:txBody>
      </p:sp>
      <p:sp>
        <p:nvSpPr>
          <p:cNvPr id="2" name="Slide Number Placeholder 1">
            <a:extLst>
              <a:ext uri="{FF2B5EF4-FFF2-40B4-BE49-F238E27FC236}">
                <a16:creationId xmlns:a16="http://schemas.microsoft.com/office/drawing/2014/main" id="{AF623C0E-6375-43AE-9BD4-7473AAE0E005}"/>
              </a:ext>
            </a:extLst>
          </p:cNvPr>
          <p:cNvSpPr>
            <a:spLocks noGrp="1"/>
          </p:cNvSpPr>
          <p:nvPr>
            <p:ph type="sldNum" sz="quarter" idx="10"/>
          </p:nvPr>
        </p:nvSpPr>
        <p:spPr/>
        <p:txBody>
          <a:bodyPr/>
          <a:lstStyle/>
          <a:p>
            <a:fld id="{BD1470BD-9625-4730-9378-FB20E591686E}"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8BC4679-DB57-4656-94D0-42EFD4860689}"/>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EE3F4067-2D07-4741-BFF4-C71CDD4CD7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502A5D-D3A0-406B-8708-504DCA33E0EE}"/>
              </a:ext>
            </a:extLst>
          </p:cNvPr>
          <p:cNvSpPr>
            <a:spLocks noGrp="1"/>
          </p:cNvSpPr>
          <p:nvPr>
            <p:ph type="sldNum" sz="quarter" idx="10"/>
          </p:nvPr>
        </p:nvSpPr>
        <p:spPr/>
        <p:txBody>
          <a:bodyPr/>
          <a:lstStyle/>
          <a:p>
            <a:fld id="{BD1470BD-9625-4730-9378-FB20E591686E}"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2693E28-3F6C-4850-AFD3-852757C2397D}"/>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FCDBCEC0-A7AD-487E-A570-B0BFC8E35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p:txBody>
      </p:sp>
      <p:sp>
        <p:nvSpPr>
          <p:cNvPr id="2" name="Slide Number Placeholder 1">
            <a:extLst>
              <a:ext uri="{FF2B5EF4-FFF2-40B4-BE49-F238E27FC236}">
                <a16:creationId xmlns:a16="http://schemas.microsoft.com/office/drawing/2014/main" id="{F4968B5E-775F-4358-B7D2-B494D4EA94A6}"/>
              </a:ext>
            </a:extLst>
          </p:cNvPr>
          <p:cNvSpPr>
            <a:spLocks noGrp="1"/>
          </p:cNvSpPr>
          <p:nvPr>
            <p:ph type="sldNum" sz="quarter" idx="10"/>
          </p:nvPr>
        </p:nvSpPr>
        <p:spPr/>
        <p:txBody>
          <a:bodyPr/>
          <a:lstStyle/>
          <a:p>
            <a:fld id="{BD1470BD-9625-4730-9378-FB20E591686E}"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7D3AA04-7CAA-4991-B857-FD9136FFB50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B513BA0-F991-469F-A269-4D060B6986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p:txBody>
      </p:sp>
      <p:sp>
        <p:nvSpPr>
          <p:cNvPr id="2" name="Slide Number Placeholder 1">
            <a:extLst>
              <a:ext uri="{FF2B5EF4-FFF2-40B4-BE49-F238E27FC236}">
                <a16:creationId xmlns:a16="http://schemas.microsoft.com/office/drawing/2014/main" id="{512AFBF1-2520-40FE-9546-DAB78831FE2F}"/>
              </a:ext>
            </a:extLst>
          </p:cNvPr>
          <p:cNvSpPr>
            <a:spLocks noGrp="1"/>
          </p:cNvSpPr>
          <p:nvPr>
            <p:ph type="sldNum" sz="quarter" idx="10"/>
          </p:nvPr>
        </p:nvSpPr>
        <p:spPr/>
        <p:txBody>
          <a:bodyPr/>
          <a:lstStyle/>
          <a:p>
            <a:fld id="{BD1470BD-9625-4730-9378-FB20E591686E}"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733A45F-D4D4-4EE9-8B8E-0A9AF6D5B933}"/>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802BBCB1-9D91-45F6-B4DD-A79991CAF1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3C61B7B-0AB5-487F-AF17-281F0E2E4E67}"/>
              </a:ext>
            </a:extLst>
          </p:cNvPr>
          <p:cNvSpPr>
            <a:spLocks noGrp="1"/>
          </p:cNvSpPr>
          <p:nvPr>
            <p:ph type="sldNum" sz="quarter" idx="10"/>
          </p:nvPr>
        </p:nvSpPr>
        <p:spPr/>
        <p:txBody>
          <a:bodyPr/>
          <a:lstStyle/>
          <a:p>
            <a:fld id="{BD1470BD-9625-4730-9378-FB20E591686E}"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C8F993D-B573-4DED-968A-5E519894E18E}"/>
              </a:ext>
            </a:extLst>
          </p:cNvPr>
          <p:cNvSpPr>
            <a:spLocks noGrp="1"/>
          </p:cNvSpPr>
          <p:nvPr>
            <p:ph type="sldNum" sz="quarter" idx="10"/>
          </p:nvPr>
        </p:nvSpPr>
        <p:spPr/>
        <p:txBody>
          <a:bodyPr/>
          <a:lstStyle/>
          <a:p>
            <a:fld id="{BD1470BD-9625-4730-9378-FB20E591686E}" type="slidenum">
              <a:rPr lang="en-US" altLang="en-US" smtClean="0"/>
              <a:pPr/>
              <a:t>28</a:t>
            </a:fld>
            <a:endParaRPr lang="en-US" altLang="en-US"/>
          </a:p>
        </p:txBody>
      </p:sp>
    </p:spTree>
    <p:extLst>
      <p:ext uri="{BB962C8B-B14F-4D97-AF65-F5344CB8AC3E}">
        <p14:creationId xmlns:p14="http://schemas.microsoft.com/office/powerpoint/2010/main" val="846266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a:extLst>
              <a:ext uri="{FF2B5EF4-FFF2-40B4-BE49-F238E27FC236}">
                <a16:creationId xmlns:a16="http://schemas.microsoft.com/office/drawing/2014/main" id="{D482627A-39E6-46C0-8767-DA53D0F6479B}"/>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E6DAE00D-E28C-4B36-B64F-1508EB08101E}"/>
              </a:ext>
            </a:extLst>
          </p:cNvPr>
          <p:cNvSpPr>
            <a:spLocks noGrp="1" noChangeArrowheads="1"/>
          </p:cNvSpPr>
          <p:nvPr>
            <p:ph type="body" idx="1"/>
          </p:nvPr>
        </p:nvSpPr>
        <p:spPr>
          <a:ln/>
        </p:spPr>
        <p:txBody>
          <a:bodyPr/>
          <a:lstStyle/>
          <a:p>
            <a:pPr>
              <a:defRPr/>
            </a:pPr>
            <a:r>
              <a:rPr lang="en-GB" b="1" dirty="0"/>
              <a:t>Teacher notes </a:t>
            </a:r>
          </a:p>
          <a:p>
            <a:pPr>
              <a:defRPr/>
            </a:pPr>
            <a:r>
              <a:rPr lang="en-GB" dirty="0"/>
              <a:t>For more information about fractional distillation, please refer to the </a:t>
            </a:r>
            <a:r>
              <a:rPr lang="en-GB" i="1" dirty="0"/>
              <a:t>Fractional Distillation </a:t>
            </a:r>
            <a:r>
              <a:rPr lang="en-GB" dirty="0"/>
              <a:t>presentation.</a:t>
            </a:r>
          </a:p>
          <a:p>
            <a:pPr marL="228600" indent="-228600" eaLnBrk="1" hangingPunct="1">
              <a:defRPr/>
            </a:pPr>
            <a:endParaRPr lang="en-GB" dirty="0"/>
          </a:p>
        </p:txBody>
      </p:sp>
      <p:sp>
        <p:nvSpPr>
          <p:cNvPr id="2" name="Slide Number Placeholder 1">
            <a:extLst>
              <a:ext uri="{FF2B5EF4-FFF2-40B4-BE49-F238E27FC236}">
                <a16:creationId xmlns:a16="http://schemas.microsoft.com/office/drawing/2014/main" id="{B320FEC1-E87B-41DD-A719-6E2473B141CA}"/>
              </a:ext>
            </a:extLst>
          </p:cNvPr>
          <p:cNvSpPr>
            <a:spLocks noGrp="1"/>
          </p:cNvSpPr>
          <p:nvPr>
            <p:ph type="sldNum" sz="quarter" idx="10"/>
          </p:nvPr>
        </p:nvSpPr>
        <p:spPr/>
        <p:txBody>
          <a:bodyPr/>
          <a:lstStyle/>
          <a:p>
            <a:fld id="{BD1470BD-9625-4730-9378-FB20E591686E}"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EB30E48-CA64-4F0B-AAE7-BBA6208D5ED9}"/>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4823472-93AE-4CA4-A8FC-8FD36EE60C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115C288-B896-4851-8326-82B55CF8CD6E}"/>
              </a:ext>
            </a:extLst>
          </p:cNvPr>
          <p:cNvSpPr>
            <a:spLocks noGrp="1"/>
          </p:cNvSpPr>
          <p:nvPr>
            <p:ph type="sldNum" sz="quarter" idx="10"/>
          </p:nvPr>
        </p:nvSpPr>
        <p:spPr/>
        <p:txBody>
          <a:bodyPr/>
          <a:lstStyle/>
          <a:p>
            <a:fld id="{BD1470BD-9625-4730-9378-FB20E591686E}"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F549BBC2-E7A8-4887-82DB-5718A5C93CA3}"/>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87FEE7E8-9F90-463E-B2AC-309159F34C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A2299AA-A6D0-4EDB-850D-1BE17BCEEA28}"/>
              </a:ext>
            </a:extLst>
          </p:cNvPr>
          <p:cNvSpPr>
            <a:spLocks noGrp="1"/>
          </p:cNvSpPr>
          <p:nvPr>
            <p:ph type="sldNum" sz="quarter" idx="10"/>
          </p:nvPr>
        </p:nvSpPr>
        <p:spPr/>
        <p:txBody>
          <a:bodyPr/>
          <a:lstStyle/>
          <a:p>
            <a:fld id="{BD1470BD-9625-4730-9378-FB20E591686E}"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79747BE4-67A3-421D-AB37-D10FD2B0515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A37D09B4-B25E-4963-8A88-FE46D65E3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six-stage interactive animation shows how fractional distillation is used on an industrial scale to separate crude oil into different fractions. At the end of the animation, you can view a summary of each fraction by clicking on its name. While showing the animation, the one-way nature of the bubble caps could be highlighted. Suitable prompts could include:</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What is special about the molecules in a fraction?</a:t>
            </a:r>
          </a:p>
          <a:p>
            <a:pPr marL="171450" indent="-171450">
              <a:buFont typeface="Arial" panose="020B0604020202020204" pitchFamily="34" charset="0"/>
              <a:buChar char="•"/>
            </a:pPr>
            <a:r>
              <a:rPr lang="en-GB" altLang="en-US" dirty="0">
                <a:latin typeface="Arial" panose="020B0604020202020204" pitchFamily="34" charset="0"/>
              </a:rPr>
              <a:t>Which fraction will be the hardest to vaporize?</a:t>
            </a:r>
          </a:p>
          <a:p>
            <a:pPr marL="171450" indent="-171450">
              <a:buFont typeface="Arial" panose="020B0604020202020204" pitchFamily="34" charset="0"/>
              <a:buChar char="•"/>
            </a:pPr>
            <a:r>
              <a:rPr lang="en-GB" altLang="en-US" dirty="0">
                <a:latin typeface="Arial" panose="020B0604020202020204" pitchFamily="34" charset="0"/>
              </a:rPr>
              <a:t>Why is the vapor slowed down by the bubble caps as it rises up the column?</a:t>
            </a:r>
          </a:p>
          <a:p>
            <a:pPr marL="171450" indent="-171450">
              <a:buFont typeface="Arial" panose="020B0604020202020204" pitchFamily="34" charset="0"/>
              <a:buChar char="•"/>
            </a:pPr>
            <a:r>
              <a:rPr lang="en-GB" altLang="en-US" dirty="0">
                <a:latin typeface="Arial" panose="020B0604020202020204" pitchFamily="34" charset="0"/>
              </a:rPr>
              <a:t>What makes the fractions condense at different heights in the column?</a:t>
            </a:r>
          </a:p>
          <a:p>
            <a:pPr marL="171450" indent="-171450">
              <a:buFont typeface="Arial" panose="020B0604020202020204" pitchFamily="34" charset="0"/>
              <a:buChar char="•"/>
            </a:pPr>
            <a:r>
              <a:rPr lang="en-GB" altLang="en-US" dirty="0">
                <a:latin typeface="Arial" panose="020B0604020202020204" pitchFamily="34" charset="0"/>
              </a:rPr>
              <a:t>Will all the molecules that enter the column condense?</a:t>
            </a:r>
          </a:p>
          <a:p>
            <a:pPr marL="171450" indent="-171450">
              <a:buFont typeface="Arial" panose="020B0604020202020204" pitchFamily="34" charset="0"/>
              <a:buChar char="•"/>
            </a:pPr>
            <a:r>
              <a:rPr lang="en-GB" altLang="en-US" dirty="0">
                <a:latin typeface="Arial" panose="020B0604020202020204" pitchFamily="34" charset="0"/>
              </a:rPr>
              <a:t>Are the molecules in a fraction identical?</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268AE9C2-686A-4D4C-838F-06FCAF43BD8E}"/>
              </a:ext>
            </a:extLst>
          </p:cNvPr>
          <p:cNvSpPr>
            <a:spLocks noGrp="1"/>
          </p:cNvSpPr>
          <p:nvPr>
            <p:ph type="sldNum" sz="quarter" idx="10"/>
          </p:nvPr>
        </p:nvSpPr>
        <p:spPr/>
        <p:txBody>
          <a:bodyPr/>
          <a:lstStyle/>
          <a:p>
            <a:fld id="{BD1470BD-9625-4730-9378-FB20E591686E}"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33F2AF8F-F09C-44F5-A1EF-9A9D89C198E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DE46EA7-8CC8-4C7B-9609-774C936CF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9DEACD8-026D-4260-9361-E747970FD2C5}"/>
              </a:ext>
            </a:extLst>
          </p:cNvPr>
          <p:cNvSpPr>
            <a:spLocks noGrp="1"/>
          </p:cNvSpPr>
          <p:nvPr>
            <p:ph type="sldNum" sz="quarter" idx="10"/>
          </p:nvPr>
        </p:nvSpPr>
        <p:spPr/>
        <p:txBody>
          <a:bodyPr/>
          <a:lstStyle/>
          <a:p>
            <a:fld id="{BD1470BD-9625-4730-9378-FB20E591686E}" type="slidenum">
              <a:rPr lang="en-US" altLang="en-US" smtClean="0"/>
              <a:pPr/>
              <a:t>32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343D291-CE82-42DF-81C1-9C02F310027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C0E9547D-C7B0-4991-B6CA-E3FF5E174C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0D1184-2DDA-40D1-858C-EA6E1FAD21D1}"/>
              </a:ext>
            </a:extLst>
          </p:cNvPr>
          <p:cNvSpPr>
            <a:spLocks noGrp="1"/>
          </p:cNvSpPr>
          <p:nvPr>
            <p:ph type="sldNum" sz="quarter" idx="10"/>
          </p:nvPr>
        </p:nvSpPr>
        <p:spPr/>
        <p:txBody>
          <a:bodyPr/>
          <a:lstStyle/>
          <a:p>
            <a:fld id="{BD1470BD-9625-4730-9378-FB20E591686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11BA54C-317A-4F2B-A5C9-E04004330829}"/>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63A45AC9-4C82-41F4-B9B8-EBE95B03DF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 </a:t>
            </a:r>
          </a:p>
          <a:p>
            <a:r>
              <a:rPr lang="en-GB" altLang="en-US" dirty="0">
                <a:latin typeface="Arial" panose="020B0604020202020204" pitchFamily="34" charset="0"/>
              </a:rPr>
              <a:t>For more information about alloys, please refer to the </a:t>
            </a:r>
            <a:r>
              <a:rPr lang="en-GB" altLang="en-US" i="1" dirty="0">
                <a:latin typeface="Arial" panose="020B0604020202020204" pitchFamily="34" charset="0"/>
              </a:rPr>
              <a:t>Properties of Metals and Alloys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38E9D565-4664-490B-9CC2-751DB325D31D}"/>
              </a:ext>
            </a:extLst>
          </p:cNvPr>
          <p:cNvSpPr>
            <a:spLocks noGrp="1"/>
          </p:cNvSpPr>
          <p:nvPr>
            <p:ph type="sldNum" sz="quarter" idx="10"/>
          </p:nvPr>
        </p:nvSpPr>
        <p:spPr/>
        <p:txBody>
          <a:bodyPr/>
          <a:lstStyle/>
          <a:p>
            <a:fld id="{BD1470BD-9625-4730-9378-FB20E591686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CAF1968-F069-4050-A98C-6B571A0B223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4621F43-0294-4841-B274-0B0106219A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Make sure students understand that a solution is a type of mixture, but not all mixtures are solutions. A solution is a mixture that is the same throughout, also called a homogenous mixture. Mixtures that are not solutions are not the same throughout, you can see or identify the different components. </a:t>
            </a:r>
          </a:p>
        </p:txBody>
      </p:sp>
      <p:sp>
        <p:nvSpPr>
          <p:cNvPr id="2" name="Slide Number Placeholder 1">
            <a:extLst>
              <a:ext uri="{FF2B5EF4-FFF2-40B4-BE49-F238E27FC236}">
                <a16:creationId xmlns:a16="http://schemas.microsoft.com/office/drawing/2014/main" id="{0958B137-ADD3-4D34-B988-498B3AD3073A}"/>
              </a:ext>
            </a:extLst>
          </p:cNvPr>
          <p:cNvSpPr>
            <a:spLocks noGrp="1"/>
          </p:cNvSpPr>
          <p:nvPr>
            <p:ph type="sldNum" sz="quarter" idx="10"/>
          </p:nvPr>
        </p:nvSpPr>
        <p:spPr/>
        <p:txBody>
          <a:bodyPr/>
          <a:lstStyle/>
          <a:p>
            <a:fld id="{BD1470BD-9625-4730-9378-FB20E591686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A9CBAA8-8472-4A5B-94FB-414256F0967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D7B06375-8308-442E-BFA1-55BDB83971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Here, proportion is used to describe a part in its relation to the whole – e.g. the amount of salt in a given amount of seawater.</a:t>
            </a:r>
          </a:p>
          <a:p>
            <a:r>
              <a:rPr lang="en-GB" altLang="en-US" dirty="0">
                <a:latin typeface="Arial" panose="020B0604020202020204" pitchFamily="34" charset="0"/>
              </a:rPr>
              <a:t>The word proportion is also used in science to describe the relationship between two quantities – e.g. Ohm’s law (V = IR) says that current is directly proportional to voltage, and inversely proportional to resistance.</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B49585-7E3B-4716-8792-C5E11C95AB1F}"/>
              </a:ext>
            </a:extLst>
          </p:cNvPr>
          <p:cNvSpPr>
            <a:spLocks noGrp="1"/>
          </p:cNvSpPr>
          <p:nvPr>
            <p:ph type="sldNum" sz="quarter" idx="10"/>
          </p:nvPr>
        </p:nvSpPr>
        <p:spPr/>
        <p:txBody>
          <a:bodyPr/>
          <a:lstStyle/>
          <a:p>
            <a:fld id="{BD1470BD-9625-4730-9378-FB20E591686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43393F5-8836-4259-885B-17B84BCFC72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A1A2FDE-123F-46D9-8615-17CD10324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116E2FD-DF79-41AA-AF78-DF8075E1B095}"/>
              </a:ext>
            </a:extLst>
          </p:cNvPr>
          <p:cNvSpPr>
            <a:spLocks noGrp="1"/>
          </p:cNvSpPr>
          <p:nvPr>
            <p:ph type="sldNum" sz="quarter" idx="10"/>
          </p:nvPr>
        </p:nvSpPr>
        <p:spPr/>
        <p:txBody>
          <a:bodyPr/>
          <a:lstStyle/>
          <a:p>
            <a:fld id="{BD1470BD-9625-4730-9378-FB20E591686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237FE48-5AFB-48C6-8C6D-F27D3B145ACC}"/>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CDDFB8BB-34BE-4B58-9F2F-4AD35C0917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E0D9826-F010-4406-9D51-F5952D579D5A}"/>
              </a:ext>
            </a:extLst>
          </p:cNvPr>
          <p:cNvSpPr>
            <a:spLocks noGrp="1"/>
          </p:cNvSpPr>
          <p:nvPr>
            <p:ph type="sldNum" sz="quarter" idx="10"/>
          </p:nvPr>
        </p:nvSpPr>
        <p:spPr/>
        <p:txBody>
          <a:bodyPr/>
          <a:lstStyle/>
          <a:p>
            <a:fld id="{BD1470BD-9625-4730-9378-FB20E591686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
    </p:custDataLst>
    <p:extLst>
      <p:ext uri="{BB962C8B-B14F-4D97-AF65-F5344CB8AC3E}">
        <p14:creationId xmlns:p14="http://schemas.microsoft.com/office/powerpoint/2010/main" val="124205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727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0256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791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970709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
    </p:custDataLst>
    <p:extLst>
      <p:ext uri="{BB962C8B-B14F-4D97-AF65-F5344CB8AC3E}">
        <p14:creationId xmlns:p14="http://schemas.microsoft.com/office/powerpoint/2010/main" val="279536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06468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887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834577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9416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28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8231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26626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368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0108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18628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17187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14640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1018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3298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3147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574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1432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7409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3573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1360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6"/>
    </p:custDataLst>
    <p:extLst>
      <p:ext uri="{BB962C8B-B14F-4D97-AF65-F5344CB8AC3E}">
        <p14:creationId xmlns:p14="http://schemas.microsoft.com/office/powerpoint/2010/main" val="2402965920"/>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32</a:t>
            </a:r>
          </a:p>
        </p:txBody>
      </p:sp>
    </p:spTree>
    <p:custDataLst>
      <p:tags r:id="rId14"/>
    </p:custDataLst>
    <p:extLst>
      <p:ext uri="{BB962C8B-B14F-4D97-AF65-F5344CB8AC3E}">
        <p14:creationId xmlns:p14="http://schemas.microsoft.com/office/powerpoint/2010/main" val="1691798391"/>
      </p:ext>
    </p:extLst>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48" r:id="rId9"/>
    <p:sldLayoutId id="2147485349" r:id="rId10"/>
    <p:sldLayoutId id="2147485350" r:id="rId11"/>
    <p:sldLayoutId id="214748535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ontrol" Target="../activeX/activeX4.xml"/><Relationship Id="rId7" Type="http://schemas.openxmlformats.org/officeDocument/2006/relationships/image" Target="../media/image15.png"/><Relationship Id="rId2" Type="http://schemas.openxmlformats.org/officeDocument/2006/relationships/tags" Target="../tags/tag53.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23.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5.xml"/><Relationship Id="rId7" Type="http://schemas.openxmlformats.org/officeDocument/2006/relationships/image" Target="../media/image15.png"/><Relationship Id="rId2" Type="http://schemas.openxmlformats.org/officeDocument/2006/relationships/tags" Target="../tags/tag5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6.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6.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8.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0.xml"/><Relationship Id="rId5" Type="http://schemas.openxmlformats.org/officeDocument/2006/relationships/image" Target="../media/image6.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7.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31.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tags" Target="../tags/tag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FA937F64-6F0D-45CE-AE45-3F33F72A9A71}"/>
              </a:ext>
            </a:extLst>
          </p:cNvPr>
          <p:cNvSpPr>
            <a:spLocks noGrp="1"/>
          </p:cNvSpPr>
          <p:nvPr>
            <p:ph type="title"/>
          </p:nvPr>
        </p:nvSpPr>
        <p:spPr/>
        <p:txBody>
          <a:bodyPr/>
          <a:lstStyle/>
          <a:p>
            <a:r>
              <a:rPr lang="en-GB" altLang="en-US" dirty="0"/>
              <a:t>Mixtures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137E6E9-272E-4724-AF5D-99862A206B1A}"/>
              </a:ext>
            </a:extLst>
          </p:cNvPr>
          <p:cNvSpPr>
            <a:spLocks noGrp="1" noChangeArrowheads="1"/>
          </p:cNvSpPr>
          <p:nvPr>
            <p:ph type="title"/>
          </p:nvPr>
        </p:nvSpPr>
        <p:spPr/>
        <p:txBody>
          <a:bodyPr/>
          <a:lstStyle/>
          <a:p>
            <a:pPr eaLnBrk="1" hangingPunct="1"/>
            <a:r>
              <a:rPr lang="en-GB" altLang="en-US" dirty="0"/>
              <a:t>A mixture or a pure substance?</a:t>
            </a:r>
          </a:p>
        </p:txBody>
      </p:sp>
      <p:pic>
        <p:nvPicPr>
          <p:cNvPr id="7" name="Picture 6">
            <a:hlinkClick r:id="" action="ppaction://hlinkshowjump?jump=nextslide"/>
            <a:extLst>
              <a:ext uri="{FF2B5EF4-FFF2-40B4-BE49-F238E27FC236}">
                <a16:creationId xmlns:a16="http://schemas.microsoft.com/office/drawing/2014/main" id="{A00D4280-F4E3-4B5B-8FE0-4F73D7B2F7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8B71055-474D-435A-95A6-EBD46ED1880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CBD58B-F901-4D5E-99D6-F1F2748FE6D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ttp://companyweb/production/Image%20library/Chemistry/distillation%20statics.png">
            <a:extLst>
              <a:ext uri="{FF2B5EF4-FFF2-40B4-BE49-F238E27FC236}">
                <a16:creationId xmlns:a16="http://schemas.microsoft.com/office/drawing/2014/main" id="{326438D4-6C34-496E-A45B-72ACAE83B2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1306" y="2514260"/>
            <a:ext cx="48958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88B52D05-666F-4D30-AAA1-1A9DC83523C6}"/>
              </a:ext>
            </a:extLst>
          </p:cNvPr>
          <p:cNvSpPr>
            <a:spLocks noGrp="1"/>
          </p:cNvSpPr>
          <p:nvPr>
            <p:ph type="title"/>
          </p:nvPr>
        </p:nvSpPr>
        <p:spPr/>
        <p:txBody>
          <a:bodyPr/>
          <a:lstStyle/>
          <a:p>
            <a:r>
              <a:rPr lang="en-GB" altLang="en-US"/>
              <a:t>Separating mixtures</a:t>
            </a:r>
          </a:p>
        </p:txBody>
      </p:sp>
      <p:sp>
        <p:nvSpPr>
          <p:cNvPr id="28676" name="TextBox 4">
            <a:extLst>
              <a:ext uri="{FF2B5EF4-FFF2-40B4-BE49-F238E27FC236}">
                <a16:creationId xmlns:a16="http://schemas.microsoft.com/office/drawing/2014/main" id="{5CD832C5-F729-4067-80F9-BFF6BF73459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different substances in a mixture are not joined together by chemical bonds.</a:t>
            </a:r>
          </a:p>
        </p:txBody>
      </p:sp>
      <p:sp>
        <p:nvSpPr>
          <p:cNvPr id="5" name="TextBox 43">
            <a:extLst>
              <a:ext uri="{FF2B5EF4-FFF2-40B4-BE49-F238E27FC236}">
                <a16:creationId xmlns:a16="http://schemas.microsoft.com/office/drawing/2014/main" id="{CD2A1981-10BD-4940-953A-EE003AC56C41}"/>
              </a:ext>
            </a:extLst>
          </p:cNvPr>
          <p:cNvSpPr txBox="1">
            <a:spLocks noChangeArrowheads="1"/>
          </p:cNvSpPr>
          <p:nvPr/>
        </p:nvSpPr>
        <p:spPr bwMode="auto">
          <a:xfrm>
            <a:off x="342900" y="174874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the substances can be separated by physical processes. These include:</a:t>
            </a:r>
          </a:p>
        </p:txBody>
      </p:sp>
      <p:sp>
        <p:nvSpPr>
          <p:cNvPr id="6" name="TextBox 5">
            <a:extLst>
              <a:ext uri="{FF2B5EF4-FFF2-40B4-BE49-F238E27FC236}">
                <a16:creationId xmlns:a16="http://schemas.microsoft.com/office/drawing/2014/main" id="{70FA172A-4F50-48F5-98BE-1CD33964CC65}"/>
              </a:ext>
            </a:extLst>
          </p:cNvPr>
          <p:cNvSpPr txBox="1">
            <a:spLocks noChangeArrowheads="1"/>
          </p:cNvSpPr>
          <p:nvPr/>
        </p:nvSpPr>
        <p:spPr bwMode="auto">
          <a:xfrm>
            <a:off x="342900" y="5691188"/>
            <a:ext cx="8412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physical processes do not involve chemical reactions.</a:t>
            </a:r>
          </a:p>
        </p:txBody>
      </p:sp>
      <p:sp>
        <p:nvSpPr>
          <p:cNvPr id="7" name="Text Box 105">
            <a:extLst>
              <a:ext uri="{FF2B5EF4-FFF2-40B4-BE49-F238E27FC236}">
                <a16:creationId xmlns:a16="http://schemas.microsoft.com/office/drawing/2014/main" id="{B89D8F9A-6CAC-4EFE-ABCF-1FECB8A7197C}"/>
              </a:ext>
            </a:extLst>
          </p:cNvPr>
          <p:cNvSpPr txBox="1">
            <a:spLocks noChangeArrowheads="1"/>
          </p:cNvSpPr>
          <p:nvPr/>
        </p:nvSpPr>
        <p:spPr bwMode="auto">
          <a:xfrm>
            <a:off x="613836" y="2713265"/>
            <a:ext cx="308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filtration</a:t>
            </a:r>
          </a:p>
        </p:txBody>
      </p:sp>
      <p:sp>
        <p:nvSpPr>
          <p:cNvPr id="8" name="Text Box 104">
            <a:extLst>
              <a:ext uri="{FF2B5EF4-FFF2-40B4-BE49-F238E27FC236}">
                <a16:creationId xmlns:a16="http://schemas.microsoft.com/office/drawing/2014/main" id="{99095575-C487-4BB4-9615-492299815DD5}"/>
              </a:ext>
            </a:extLst>
          </p:cNvPr>
          <p:cNvSpPr txBox="1">
            <a:spLocks noChangeArrowheads="1"/>
          </p:cNvSpPr>
          <p:nvPr/>
        </p:nvSpPr>
        <p:spPr bwMode="auto">
          <a:xfrm>
            <a:off x="613836" y="3309485"/>
            <a:ext cx="308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crystallization</a:t>
            </a:r>
          </a:p>
        </p:txBody>
      </p:sp>
      <p:sp>
        <p:nvSpPr>
          <p:cNvPr id="9" name="Text Box 103">
            <a:extLst>
              <a:ext uri="{FF2B5EF4-FFF2-40B4-BE49-F238E27FC236}">
                <a16:creationId xmlns:a16="http://schemas.microsoft.com/office/drawing/2014/main" id="{D1F2D3E6-1B29-464C-9922-E18CAF340EA6}"/>
              </a:ext>
            </a:extLst>
          </p:cNvPr>
          <p:cNvSpPr txBox="1">
            <a:spLocks noChangeArrowheads="1"/>
          </p:cNvSpPr>
          <p:nvPr/>
        </p:nvSpPr>
        <p:spPr bwMode="auto">
          <a:xfrm>
            <a:off x="613836" y="3905704"/>
            <a:ext cx="308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chromatography</a:t>
            </a:r>
          </a:p>
        </p:txBody>
      </p:sp>
      <p:sp>
        <p:nvSpPr>
          <p:cNvPr id="10" name="Text Box 102">
            <a:extLst>
              <a:ext uri="{FF2B5EF4-FFF2-40B4-BE49-F238E27FC236}">
                <a16:creationId xmlns:a16="http://schemas.microsoft.com/office/drawing/2014/main" id="{DD82461A-7E8A-4799-9474-54EA23132889}"/>
              </a:ext>
            </a:extLst>
          </p:cNvPr>
          <p:cNvSpPr txBox="1">
            <a:spLocks noChangeArrowheads="1"/>
          </p:cNvSpPr>
          <p:nvPr/>
        </p:nvSpPr>
        <p:spPr bwMode="auto">
          <a:xfrm>
            <a:off x="613836" y="4501924"/>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simple distillation</a:t>
            </a:r>
          </a:p>
        </p:txBody>
      </p:sp>
      <p:sp>
        <p:nvSpPr>
          <p:cNvPr id="11" name="Text Box 101">
            <a:extLst>
              <a:ext uri="{FF2B5EF4-FFF2-40B4-BE49-F238E27FC236}">
                <a16:creationId xmlns:a16="http://schemas.microsoft.com/office/drawing/2014/main" id="{5BC86A2A-5FF9-4496-912F-A8BAFBEA7EDF}"/>
              </a:ext>
            </a:extLst>
          </p:cNvPr>
          <p:cNvSpPr txBox="1">
            <a:spLocks noChangeArrowheads="1"/>
          </p:cNvSpPr>
          <p:nvPr/>
        </p:nvSpPr>
        <p:spPr bwMode="auto">
          <a:xfrm>
            <a:off x="613836" y="5096556"/>
            <a:ext cx="379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fractional distillation.</a:t>
            </a:r>
          </a:p>
        </p:txBody>
      </p:sp>
      <p:pic>
        <p:nvPicPr>
          <p:cNvPr id="13" name="Picture 8">
            <a:hlinkClick r:id="" action="ppaction://hlinkshowjump?jump=nextslide"/>
            <a:extLst>
              <a:ext uri="{FF2B5EF4-FFF2-40B4-BE49-F238E27FC236}">
                <a16:creationId xmlns:a16="http://schemas.microsoft.com/office/drawing/2014/main" id="{82F9D488-D630-4708-AC14-DE9BA44A04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671640-9045-40D6-BCA2-4D1704B145BD}"/>
              </a:ext>
            </a:extLst>
          </p:cNvPr>
          <p:cNvSpPr>
            <a:spLocks noGrp="1"/>
          </p:cNvSpPr>
          <p:nvPr>
            <p:ph type="title"/>
          </p:nvPr>
        </p:nvSpPr>
        <p:spPr/>
        <p:txBody>
          <a:bodyPr/>
          <a:lstStyle/>
          <a:p>
            <a:r>
              <a:rPr lang="en-GB" altLang="en-US"/>
              <a:t>Liquids and insoluble solids</a:t>
            </a:r>
          </a:p>
        </p:txBody>
      </p:sp>
      <p:sp>
        <p:nvSpPr>
          <p:cNvPr id="3" name="TextBox 49">
            <a:extLst>
              <a:ext uri="{FF2B5EF4-FFF2-40B4-BE49-F238E27FC236}">
                <a16:creationId xmlns:a16="http://schemas.microsoft.com/office/drawing/2014/main" id="{1FF3761E-32F3-4CBE-8014-0622AF56BC7C}"/>
              </a:ext>
            </a:extLst>
          </p:cNvPr>
          <p:cNvSpPr txBox="1">
            <a:spLocks noChangeArrowheads="1"/>
          </p:cNvSpPr>
          <p:nvPr/>
        </p:nvSpPr>
        <p:spPr bwMode="auto">
          <a:xfrm>
            <a:off x="342901" y="5589587"/>
            <a:ext cx="7931856"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could you separate an insoluble solid from a liquid?</a:t>
            </a:r>
          </a:p>
        </p:txBody>
      </p:sp>
      <p:sp>
        <p:nvSpPr>
          <p:cNvPr id="29700" name="TextBox 48">
            <a:extLst>
              <a:ext uri="{FF2B5EF4-FFF2-40B4-BE49-F238E27FC236}">
                <a16:creationId xmlns:a16="http://schemas.microsoft.com/office/drawing/2014/main" id="{088DF241-F697-4C56-B25D-682B53AAB5F4}"/>
              </a:ext>
            </a:extLst>
          </p:cNvPr>
          <p:cNvSpPr txBox="1">
            <a:spLocks noChangeArrowheads="1"/>
          </p:cNvSpPr>
          <p:nvPr/>
        </p:nvSpPr>
        <p:spPr bwMode="auto">
          <a:xfrm>
            <a:off x="342900" y="784225"/>
            <a:ext cx="84398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Sometimes, a mixture is made of a </a:t>
            </a:r>
            <a:r>
              <a:rPr lang="en-GB" altLang="en-US" b="1" dirty="0">
                <a:solidFill>
                  <a:srgbClr val="FF6600"/>
                </a:solidFill>
              </a:rPr>
              <a:t>liquid</a:t>
            </a:r>
            <a:r>
              <a:rPr lang="en-GB" altLang="en-US" dirty="0"/>
              <a:t> and an </a:t>
            </a:r>
            <a:r>
              <a:rPr lang="en-GB" altLang="en-US" b="1" dirty="0">
                <a:solidFill>
                  <a:srgbClr val="FF6600"/>
                </a:solidFill>
              </a:rPr>
              <a:t>insoluble solid</a:t>
            </a:r>
            <a:r>
              <a:rPr lang="en-GB" altLang="en-US" dirty="0"/>
              <a:t>. Some examples include:</a:t>
            </a:r>
          </a:p>
        </p:txBody>
      </p:sp>
      <p:sp>
        <p:nvSpPr>
          <p:cNvPr id="5" name="Text Box 107">
            <a:extLst>
              <a:ext uri="{FF2B5EF4-FFF2-40B4-BE49-F238E27FC236}">
                <a16:creationId xmlns:a16="http://schemas.microsoft.com/office/drawing/2014/main" id="{F9F4522D-F8EA-4697-A078-4ECF4FFD2AF3}"/>
              </a:ext>
            </a:extLst>
          </p:cNvPr>
          <p:cNvSpPr txBox="1">
            <a:spLocks noChangeArrowheads="1"/>
          </p:cNvSpPr>
          <p:nvPr/>
        </p:nvSpPr>
        <p:spPr bwMode="auto">
          <a:xfrm>
            <a:off x="568680" y="1831182"/>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rice in water</a:t>
            </a:r>
          </a:p>
        </p:txBody>
      </p:sp>
      <p:sp>
        <p:nvSpPr>
          <p:cNvPr id="6" name="Text Box 106">
            <a:extLst>
              <a:ext uri="{FF2B5EF4-FFF2-40B4-BE49-F238E27FC236}">
                <a16:creationId xmlns:a16="http://schemas.microsoft.com/office/drawing/2014/main" id="{7DB3D073-D561-48FF-AC44-5DFAF9692F15}"/>
              </a:ext>
            </a:extLst>
          </p:cNvPr>
          <p:cNvSpPr txBox="1">
            <a:spLocks noChangeArrowheads="1"/>
          </p:cNvSpPr>
          <p:nvPr/>
        </p:nvSpPr>
        <p:spPr bwMode="auto">
          <a:xfrm>
            <a:off x="568680" y="2509838"/>
            <a:ext cx="3959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pulp in orange juice</a:t>
            </a:r>
          </a:p>
        </p:txBody>
      </p:sp>
      <p:sp>
        <p:nvSpPr>
          <p:cNvPr id="7" name="Text Box 105">
            <a:extLst>
              <a:ext uri="{FF2B5EF4-FFF2-40B4-BE49-F238E27FC236}">
                <a16:creationId xmlns:a16="http://schemas.microsoft.com/office/drawing/2014/main" id="{F9FEDE97-A919-4BBC-A7FF-54068BA9BACD}"/>
              </a:ext>
            </a:extLst>
          </p:cNvPr>
          <p:cNvSpPr txBox="1">
            <a:spLocks noChangeArrowheads="1"/>
          </p:cNvSpPr>
          <p:nvPr/>
        </p:nvSpPr>
        <p:spPr bwMode="auto">
          <a:xfrm>
            <a:off x="568680" y="3186907"/>
            <a:ext cx="463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seeds in wholegrain mustard</a:t>
            </a:r>
          </a:p>
        </p:txBody>
      </p:sp>
      <p:sp>
        <p:nvSpPr>
          <p:cNvPr id="8" name="Text Box 104">
            <a:extLst>
              <a:ext uri="{FF2B5EF4-FFF2-40B4-BE49-F238E27FC236}">
                <a16:creationId xmlns:a16="http://schemas.microsoft.com/office/drawing/2014/main" id="{F18FA8D9-2414-45AA-8E65-63A6320D8DA7}"/>
              </a:ext>
            </a:extLst>
          </p:cNvPr>
          <p:cNvSpPr txBox="1">
            <a:spLocks noChangeArrowheads="1"/>
          </p:cNvSpPr>
          <p:nvPr/>
        </p:nvSpPr>
        <p:spPr bwMode="auto">
          <a:xfrm>
            <a:off x="568680" y="4542632"/>
            <a:ext cx="41500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silver chloride precipitate in sodium nitrate solution.</a:t>
            </a:r>
          </a:p>
        </p:txBody>
      </p:sp>
      <p:pic>
        <p:nvPicPr>
          <p:cNvPr id="10" name="Picture 4" descr="reggie">
            <a:extLst>
              <a:ext uri="{FF2B5EF4-FFF2-40B4-BE49-F238E27FC236}">
                <a16:creationId xmlns:a16="http://schemas.microsoft.com/office/drawing/2014/main" id="{669DAFB0-1310-427B-AA13-1136CC5E2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33" y="1713178"/>
            <a:ext cx="23209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2">
            <a:extLst>
              <a:ext uri="{FF2B5EF4-FFF2-40B4-BE49-F238E27FC236}">
                <a16:creationId xmlns:a16="http://schemas.microsoft.com/office/drawing/2014/main" id="{709BFB5B-DAA1-459F-BE8F-6C2668C00F9E}"/>
              </a:ext>
            </a:extLst>
          </p:cNvPr>
          <p:cNvSpPr txBox="1">
            <a:spLocks noChangeArrowheads="1"/>
          </p:cNvSpPr>
          <p:nvPr/>
        </p:nvSpPr>
        <p:spPr bwMode="auto">
          <a:xfrm>
            <a:off x="568680" y="3865563"/>
            <a:ext cx="4635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sand in saltwater</a:t>
            </a:r>
          </a:p>
        </p:txBody>
      </p:sp>
      <p:pic>
        <p:nvPicPr>
          <p:cNvPr id="13" name="Picture 8">
            <a:hlinkClick r:id="" action="ppaction://hlinkshowjump?jump=nextslide"/>
            <a:extLst>
              <a:ext uri="{FF2B5EF4-FFF2-40B4-BE49-F238E27FC236}">
                <a16:creationId xmlns:a16="http://schemas.microsoft.com/office/drawing/2014/main" id="{72BBE5CB-34D8-4111-805B-18685E2E83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3607B89-A96A-42D9-9B93-88299162154F}"/>
              </a:ext>
            </a:extLst>
          </p:cNvPr>
          <p:cNvSpPr>
            <a:spLocks noGrp="1"/>
          </p:cNvSpPr>
          <p:nvPr>
            <p:ph type="title"/>
          </p:nvPr>
        </p:nvSpPr>
        <p:spPr/>
        <p:txBody>
          <a:bodyPr/>
          <a:lstStyle/>
          <a:p>
            <a:r>
              <a:rPr lang="en-GB" altLang="en-US"/>
              <a:t>Filtration</a:t>
            </a:r>
          </a:p>
        </p:txBody>
      </p:sp>
      <p:sp>
        <p:nvSpPr>
          <p:cNvPr id="30724" name="Text Box 5">
            <a:extLst>
              <a:ext uri="{FF2B5EF4-FFF2-40B4-BE49-F238E27FC236}">
                <a16:creationId xmlns:a16="http://schemas.microsoft.com/office/drawing/2014/main" id="{6972ED35-AB7B-4F3C-B963-A0ABF65D406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7"/>
                </a:solidFill>
              </a:rPr>
              <a:t>An </a:t>
            </a:r>
            <a:r>
              <a:rPr lang="en-US" altLang="en-US" b="1" dirty="0">
                <a:solidFill>
                  <a:srgbClr val="010067"/>
                </a:solidFill>
              </a:rPr>
              <a:t>insoluble solid </a:t>
            </a:r>
            <a:r>
              <a:rPr lang="en-US" altLang="en-US" dirty="0">
                <a:solidFill>
                  <a:srgbClr val="010067"/>
                </a:solidFill>
              </a:rPr>
              <a:t>can be separated from a</a:t>
            </a:r>
            <a:r>
              <a:rPr lang="en-US" altLang="en-US" b="1" dirty="0">
                <a:solidFill>
                  <a:srgbClr val="010067"/>
                </a:solidFill>
              </a:rPr>
              <a:t> liquid </a:t>
            </a:r>
            <a:r>
              <a:rPr lang="en-US" altLang="en-US" dirty="0">
                <a:solidFill>
                  <a:srgbClr val="010067"/>
                </a:solidFill>
              </a:rPr>
              <a:t>by </a:t>
            </a:r>
            <a:r>
              <a:rPr lang="en-US" altLang="en-US" b="1" dirty="0">
                <a:solidFill>
                  <a:srgbClr val="FF6600"/>
                </a:solidFill>
              </a:rPr>
              <a:t>filtering</a:t>
            </a:r>
            <a:r>
              <a:rPr lang="en-US" altLang="en-US" dirty="0">
                <a:solidFill>
                  <a:srgbClr val="010067"/>
                </a:solidFill>
              </a:rPr>
              <a:t> the mixture.</a:t>
            </a:r>
          </a:p>
        </p:txBody>
      </p:sp>
      <p:sp>
        <p:nvSpPr>
          <p:cNvPr id="7" name="Text Box 6">
            <a:extLst>
              <a:ext uri="{FF2B5EF4-FFF2-40B4-BE49-F238E27FC236}">
                <a16:creationId xmlns:a16="http://schemas.microsoft.com/office/drawing/2014/main" id="{CFB78C90-3E91-4C8F-968D-EEAFF9786569}"/>
              </a:ext>
            </a:extLst>
          </p:cNvPr>
          <p:cNvSpPr txBox="1">
            <a:spLocks noChangeArrowheads="1"/>
          </p:cNvSpPr>
          <p:nvPr/>
        </p:nvSpPr>
        <p:spPr bwMode="auto">
          <a:xfrm>
            <a:off x="342900" y="2131895"/>
            <a:ext cx="4926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7"/>
                </a:solidFill>
              </a:rPr>
              <a:t>The insoluble solid cannot pass through the filter paper but the liquid can.</a:t>
            </a:r>
            <a:endParaRPr lang="en-GB" altLang="en-US" dirty="0"/>
          </a:p>
        </p:txBody>
      </p:sp>
      <p:pic>
        <p:nvPicPr>
          <p:cNvPr id="8" name="Picture 7" descr="flask">
            <a:extLst>
              <a:ext uri="{FF2B5EF4-FFF2-40B4-BE49-F238E27FC236}">
                <a16:creationId xmlns:a16="http://schemas.microsoft.com/office/drawing/2014/main" id="{7DE63E03-1801-4C97-BF63-5EA6E449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3" y="1681163"/>
            <a:ext cx="24034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09A0E6C1-2227-4813-B74D-CADB83D89CD5}"/>
              </a:ext>
            </a:extLst>
          </p:cNvPr>
          <p:cNvSpPr txBox="1">
            <a:spLocks noChangeArrowheads="1"/>
          </p:cNvSpPr>
          <p:nvPr/>
        </p:nvSpPr>
        <p:spPr bwMode="auto">
          <a:xfrm>
            <a:off x="342900" y="3849452"/>
            <a:ext cx="492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solid that is trapped by the filter paper is called the </a:t>
            </a:r>
            <a:r>
              <a:rPr lang="en-GB" altLang="en-US" b="1" dirty="0">
                <a:solidFill>
                  <a:srgbClr val="FF6600"/>
                </a:solidFill>
              </a:rPr>
              <a:t>residue</a:t>
            </a:r>
            <a:r>
              <a:rPr lang="en-GB" altLang="en-US" dirty="0"/>
              <a:t>.</a:t>
            </a:r>
          </a:p>
        </p:txBody>
      </p:sp>
      <p:sp>
        <p:nvSpPr>
          <p:cNvPr id="10" name="Rectangle 9">
            <a:extLst>
              <a:ext uri="{FF2B5EF4-FFF2-40B4-BE49-F238E27FC236}">
                <a16:creationId xmlns:a16="http://schemas.microsoft.com/office/drawing/2014/main" id="{83CF06DB-6B56-44E7-84E0-520C617E51E5}"/>
              </a:ext>
            </a:extLst>
          </p:cNvPr>
          <p:cNvSpPr>
            <a:spLocks noChangeArrowheads="1"/>
          </p:cNvSpPr>
          <p:nvPr/>
        </p:nvSpPr>
        <p:spPr bwMode="auto">
          <a:xfrm>
            <a:off x="342900" y="5198709"/>
            <a:ext cx="4926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liquid that passes through the filter paper is called the </a:t>
            </a:r>
            <a:r>
              <a:rPr lang="en-GB" altLang="en-US" b="1" dirty="0">
                <a:solidFill>
                  <a:srgbClr val="FF6600"/>
                </a:solidFill>
              </a:rPr>
              <a:t>filtrate</a:t>
            </a:r>
            <a:r>
              <a:rPr lang="en-GB" altLang="en-US" dirty="0"/>
              <a:t>.</a:t>
            </a:r>
          </a:p>
        </p:txBody>
      </p:sp>
      <p:pic>
        <p:nvPicPr>
          <p:cNvPr id="11" name="Picture 8">
            <a:hlinkClick r:id="" action="ppaction://hlinkshowjump?jump=nextslide"/>
            <a:extLst>
              <a:ext uri="{FF2B5EF4-FFF2-40B4-BE49-F238E27FC236}">
                <a16:creationId xmlns:a16="http://schemas.microsoft.com/office/drawing/2014/main" id="{6CA1FBC9-C592-4BF2-96FB-05C6B4911A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2D07470-58A9-4F64-BAA3-C5245EB7EA95}"/>
              </a:ext>
            </a:extLst>
          </p:cNvPr>
          <p:cNvSpPr>
            <a:spLocks noGrp="1" noChangeArrowheads="1"/>
          </p:cNvSpPr>
          <p:nvPr>
            <p:ph type="title"/>
          </p:nvPr>
        </p:nvSpPr>
        <p:spPr/>
        <p:txBody>
          <a:bodyPr/>
          <a:lstStyle/>
          <a:p>
            <a:pPr eaLnBrk="1" hangingPunct="1"/>
            <a:r>
              <a:rPr lang="en-GB" altLang="en-US" dirty="0" err="1"/>
              <a:t>Filteration</a:t>
            </a:r>
            <a:r>
              <a:rPr lang="en-GB" altLang="en-US" dirty="0"/>
              <a:t> apparatus</a:t>
            </a:r>
          </a:p>
        </p:txBody>
      </p:sp>
      <p:pic>
        <p:nvPicPr>
          <p:cNvPr id="6" name="Picture 5">
            <a:hlinkClick r:id="" action="ppaction://hlinkshowjump?jump=nextslide"/>
            <a:extLst>
              <a:ext uri="{FF2B5EF4-FFF2-40B4-BE49-F238E27FC236}">
                <a16:creationId xmlns:a16="http://schemas.microsoft.com/office/drawing/2014/main" id="{1FACBEA3-C1D8-4A69-A20E-F433B583150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06F64042-176F-46BB-90CB-DDBCDD62364C}"/>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F38EF74-EA1E-4C1C-99B9-AA85EA13352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56B5278-0299-4564-965F-42300703E86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694B20A-4079-43CF-B5F7-302E1237BBED}"/>
              </a:ext>
            </a:extLst>
          </p:cNvPr>
          <p:cNvSpPr>
            <a:spLocks noGrp="1"/>
          </p:cNvSpPr>
          <p:nvPr>
            <p:ph type="title"/>
          </p:nvPr>
        </p:nvSpPr>
        <p:spPr/>
        <p:txBody>
          <a:bodyPr/>
          <a:lstStyle/>
          <a:p>
            <a:r>
              <a:rPr lang="en-GB" altLang="en-US"/>
              <a:t>Solutions and soluble solids</a:t>
            </a:r>
          </a:p>
        </p:txBody>
      </p:sp>
      <p:sp>
        <p:nvSpPr>
          <p:cNvPr id="5" name="Text Box 3">
            <a:extLst>
              <a:ext uri="{FF2B5EF4-FFF2-40B4-BE49-F238E27FC236}">
                <a16:creationId xmlns:a16="http://schemas.microsoft.com/office/drawing/2014/main" id="{6B48156D-6288-4C01-B907-AD5F921074F8}"/>
              </a:ext>
            </a:extLst>
          </p:cNvPr>
          <p:cNvSpPr txBox="1">
            <a:spLocks noChangeArrowheads="1"/>
          </p:cNvSpPr>
          <p:nvPr/>
        </p:nvSpPr>
        <p:spPr bwMode="auto">
          <a:xfrm>
            <a:off x="342900" y="5442830"/>
            <a:ext cx="7818438"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7"/>
                </a:solidFill>
              </a:rPr>
              <a:t>How could you separate a soluble solid from a solution?</a:t>
            </a:r>
          </a:p>
        </p:txBody>
      </p:sp>
      <p:sp>
        <p:nvSpPr>
          <p:cNvPr id="31749" name="TextBox 4">
            <a:extLst>
              <a:ext uri="{FF2B5EF4-FFF2-40B4-BE49-F238E27FC236}">
                <a16:creationId xmlns:a16="http://schemas.microsoft.com/office/drawing/2014/main" id="{3951D485-924F-4523-BC5E-1F26A88939EE}"/>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Sometimes, a </a:t>
            </a:r>
            <a:r>
              <a:rPr lang="en-GB" altLang="en-US" b="1" dirty="0">
                <a:solidFill>
                  <a:srgbClr val="FF6600"/>
                </a:solidFill>
              </a:rPr>
              <a:t>soluble solid </a:t>
            </a:r>
            <a:r>
              <a:rPr lang="en-GB" altLang="en-US" dirty="0"/>
              <a:t>is dissolved in a </a:t>
            </a:r>
            <a:r>
              <a:rPr lang="en-GB" altLang="en-US" b="1" dirty="0">
                <a:solidFill>
                  <a:srgbClr val="FF6600"/>
                </a:solidFill>
              </a:rPr>
              <a:t>solvent</a:t>
            </a:r>
            <a:r>
              <a:rPr lang="en-GB" altLang="en-US" dirty="0"/>
              <a:t> to make a </a:t>
            </a:r>
            <a:r>
              <a:rPr lang="en-GB" altLang="en-US" b="1" dirty="0">
                <a:solidFill>
                  <a:srgbClr val="FF6600"/>
                </a:solidFill>
              </a:rPr>
              <a:t>solution</a:t>
            </a:r>
            <a:r>
              <a:rPr lang="en-GB" altLang="en-US" dirty="0"/>
              <a:t>. Some examples include:</a:t>
            </a:r>
          </a:p>
        </p:txBody>
      </p:sp>
      <p:sp>
        <p:nvSpPr>
          <p:cNvPr id="7" name="Text Box 101">
            <a:extLst>
              <a:ext uri="{FF2B5EF4-FFF2-40B4-BE49-F238E27FC236}">
                <a16:creationId xmlns:a16="http://schemas.microsoft.com/office/drawing/2014/main" id="{53E77A16-4B0F-434F-A693-3F20A8C5F1E8}"/>
              </a:ext>
            </a:extLst>
          </p:cNvPr>
          <p:cNvSpPr txBox="1">
            <a:spLocks noChangeArrowheads="1"/>
          </p:cNvSpPr>
          <p:nvPr/>
        </p:nvSpPr>
        <p:spPr bwMode="auto">
          <a:xfrm>
            <a:off x="625121" y="1868105"/>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salt in water</a:t>
            </a:r>
          </a:p>
        </p:txBody>
      </p:sp>
      <p:sp>
        <p:nvSpPr>
          <p:cNvPr id="8" name="Text Box 109">
            <a:extLst>
              <a:ext uri="{FF2B5EF4-FFF2-40B4-BE49-F238E27FC236}">
                <a16:creationId xmlns:a16="http://schemas.microsoft.com/office/drawing/2014/main" id="{D50F746C-402E-4F1F-9CCC-C07634399814}"/>
              </a:ext>
            </a:extLst>
          </p:cNvPr>
          <p:cNvSpPr txBox="1">
            <a:spLocks noChangeArrowheads="1"/>
          </p:cNvSpPr>
          <p:nvPr/>
        </p:nvSpPr>
        <p:spPr bwMode="auto">
          <a:xfrm>
            <a:off x="625121" y="3299264"/>
            <a:ext cx="4432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instant coffee in hot water</a:t>
            </a:r>
          </a:p>
        </p:txBody>
      </p:sp>
      <p:sp>
        <p:nvSpPr>
          <p:cNvPr id="9" name="Text Box 108">
            <a:extLst>
              <a:ext uri="{FF2B5EF4-FFF2-40B4-BE49-F238E27FC236}">
                <a16:creationId xmlns:a16="http://schemas.microsoft.com/office/drawing/2014/main" id="{927D1C02-722C-4FA6-A152-6F752ED686CB}"/>
              </a:ext>
            </a:extLst>
          </p:cNvPr>
          <p:cNvSpPr txBox="1">
            <a:spLocks noChangeArrowheads="1"/>
          </p:cNvSpPr>
          <p:nvPr/>
        </p:nvSpPr>
        <p:spPr bwMode="auto">
          <a:xfrm>
            <a:off x="625121" y="2583684"/>
            <a:ext cx="463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glucose in blood</a:t>
            </a:r>
          </a:p>
        </p:txBody>
      </p:sp>
      <p:sp>
        <p:nvSpPr>
          <p:cNvPr id="10" name="Text Box 107">
            <a:extLst>
              <a:ext uri="{FF2B5EF4-FFF2-40B4-BE49-F238E27FC236}">
                <a16:creationId xmlns:a16="http://schemas.microsoft.com/office/drawing/2014/main" id="{C523DA5E-D380-40C0-BF48-273BC6538641}"/>
              </a:ext>
            </a:extLst>
          </p:cNvPr>
          <p:cNvSpPr txBox="1">
            <a:spLocks noChangeArrowheads="1"/>
          </p:cNvSpPr>
          <p:nvPr/>
        </p:nvSpPr>
        <p:spPr bwMode="auto">
          <a:xfrm>
            <a:off x="625121" y="4727248"/>
            <a:ext cx="488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copper sulfate in water.</a:t>
            </a:r>
          </a:p>
        </p:txBody>
      </p:sp>
      <p:sp>
        <p:nvSpPr>
          <p:cNvPr id="11" name="Text Box 106">
            <a:extLst>
              <a:ext uri="{FF2B5EF4-FFF2-40B4-BE49-F238E27FC236}">
                <a16:creationId xmlns:a16="http://schemas.microsoft.com/office/drawing/2014/main" id="{EC4EDC1C-4F5D-4835-B663-4873DBF93EDD}"/>
              </a:ext>
            </a:extLst>
          </p:cNvPr>
          <p:cNvSpPr txBox="1">
            <a:spLocks noChangeArrowheads="1"/>
          </p:cNvSpPr>
          <p:nvPr/>
        </p:nvSpPr>
        <p:spPr bwMode="auto">
          <a:xfrm>
            <a:off x="625121" y="4013256"/>
            <a:ext cx="4635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chocolate powder in milk</a:t>
            </a:r>
          </a:p>
        </p:txBody>
      </p:sp>
      <p:pic>
        <p:nvPicPr>
          <p:cNvPr id="13" name="Picture 9" descr="coffee">
            <a:extLst>
              <a:ext uri="{FF2B5EF4-FFF2-40B4-BE49-F238E27FC236}">
                <a16:creationId xmlns:a16="http://schemas.microsoft.com/office/drawing/2014/main" id="{545D84AF-94D4-4EB1-9CAF-8E49148F3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229" y="1927751"/>
            <a:ext cx="31686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BD80B320-7E8C-4779-B26B-7160C8BAD6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15BD2BE-7A16-4CDB-AC9D-218DE2732733}"/>
              </a:ext>
            </a:extLst>
          </p:cNvPr>
          <p:cNvSpPr>
            <a:spLocks noGrp="1"/>
          </p:cNvSpPr>
          <p:nvPr>
            <p:ph type="title"/>
          </p:nvPr>
        </p:nvSpPr>
        <p:spPr/>
        <p:txBody>
          <a:bodyPr/>
          <a:lstStyle/>
          <a:p>
            <a:r>
              <a:rPr lang="en-GB" altLang="en-US" dirty="0"/>
              <a:t>Crystallization</a:t>
            </a:r>
          </a:p>
        </p:txBody>
      </p:sp>
      <p:pic>
        <p:nvPicPr>
          <p:cNvPr id="5" name="Picture 29" descr="evaporation">
            <a:extLst>
              <a:ext uri="{FF2B5EF4-FFF2-40B4-BE49-F238E27FC236}">
                <a16:creationId xmlns:a16="http://schemas.microsoft.com/office/drawing/2014/main" id="{8095589F-8B8C-4B80-9417-3B23716DF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732" y="995363"/>
            <a:ext cx="3792537"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6" descr="evaporation (complete)">
            <a:extLst>
              <a:ext uri="{FF2B5EF4-FFF2-40B4-BE49-F238E27FC236}">
                <a16:creationId xmlns:a16="http://schemas.microsoft.com/office/drawing/2014/main" id="{8E361B33-32A5-487D-960F-B5D8413A8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532" y="1089026"/>
            <a:ext cx="37782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18E2D528-DCB8-498F-8130-4B1ABD150695}"/>
              </a:ext>
            </a:extLst>
          </p:cNvPr>
          <p:cNvSpPr txBox="1">
            <a:spLocks noChangeArrowheads="1"/>
          </p:cNvSpPr>
          <p:nvPr/>
        </p:nvSpPr>
        <p:spPr bwMode="auto">
          <a:xfrm>
            <a:off x="342901" y="4470223"/>
            <a:ext cx="3792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saturated solution is left to cool, </a:t>
            </a:r>
            <a:r>
              <a:rPr lang="en-US" altLang="en-US" dirty="0">
                <a:solidFill>
                  <a:srgbClr val="010067"/>
                </a:solidFill>
              </a:rPr>
              <a:t>and the solid comes out of the solution and forms crystals.</a:t>
            </a:r>
          </a:p>
        </p:txBody>
      </p:sp>
      <p:sp>
        <p:nvSpPr>
          <p:cNvPr id="8" name="Text Box 51">
            <a:extLst>
              <a:ext uri="{FF2B5EF4-FFF2-40B4-BE49-F238E27FC236}">
                <a16:creationId xmlns:a16="http://schemas.microsoft.com/office/drawing/2014/main" id="{F542ED65-8661-4546-ABF4-D7DAC64191F9}"/>
              </a:ext>
            </a:extLst>
          </p:cNvPr>
          <p:cNvSpPr txBox="1">
            <a:spLocks noChangeArrowheads="1"/>
          </p:cNvSpPr>
          <p:nvPr/>
        </p:nvSpPr>
        <p:spPr bwMode="auto">
          <a:xfrm>
            <a:off x="342900" y="2257892"/>
            <a:ext cx="33485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7"/>
                </a:solidFill>
              </a:rPr>
              <a:t>The solution is heated so </a:t>
            </a:r>
            <a:r>
              <a:rPr lang="en-US" altLang="en-US" dirty="0">
                <a:solidFill>
                  <a:srgbClr val="010066"/>
                </a:solidFill>
              </a:rPr>
              <a:t>that most of the solvent </a:t>
            </a:r>
            <a:r>
              <a:rPr lang="en-US" altLang="en-US" b="1" dirty="0">
                <a:solidFill>
                  <a:srgbClr val="010066"/>
                </a:solidFill>
              </a:rPr>
              <a:t>evaporates</a:t>
            </a:r>
            <a:r>
              <a:rPr lang="en-US" altLang="en-US" dirty="0">
                <a:solidFill>
                  <a:srgbClr val="010066"/>
                </a:solidFill>
              </a:rPr>
              <a:t> </a:t>
            </a:r>
            <a:r>
              <a:rPr lang="en-US" altLang="en-US" dirty="0">
                <a:solidFill>
                  <a:srgbClr val="010067"/>
                </a:solidFill>
              </a:rPr>
              <a:t>and leaves behind a </a:t>
            </a:r>
            <a:r>
              <a:rPr lang="en-US" altLang="en-US" b="1" dirty="0">
                <a:solidFill>
                  <a:srgbClr val="FF6600"/>
                </a:solidFill>
              </a:rPr>
              <a:t>saturated solution</a:t>
            </a:r>
            <a:r>
              <a:rPr lang="en-US" altLang="en-US" dirty="0">
                <a:solidFill>
                  <a:srgbClr val="010067"/>
                </a:solidFill>
              </a:rPr>
              <a:t>.</a:t>
            </a:r>
            <a:endParaRPr lang="en-GB" altLang="en-US" dirty="0"/>
          </a:p>
        </p:txBody>
      </p:sp>
      <p:sp>
        <p:nvSpPr>
          <p:cNvPr id="32776" name="Text Box 5">
            <a:extLst>
              <a:ext uri="{FF2B5EF4-FFF2-40B4-BE49-F238E27FC236}">
                <a16:creationId xmlns:a16="http://schemas.microsoft.com/office/drawing/2014/main" id="{C566505F-35DC-4B4E-BAA0-10B3BE93FA02}"/>
              </a:ext>
            </a:extLst>
          </p:cNvPr>
          <p:cNvSpPr txBox="1">
            <a:spLocks noChangeArrowheads="1"/>
          </p:cNvSpPr>
          <p:nvPr/>
        </p:nvSpPr>
        <p:spPr bwMode="auto">
          <a:xfrm>
            <a:off x="342900" y="784225"/>
            <a:ext cx="3890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7"/>
                </a:solidFill>
              </a:rPr>
              <a:t>A </a:t>
            </a:r>
            <a:r>
              <a:rPr lang="en-US" altLang="en-US" b="1" dirty="0">
                <a:solidFill>
                  <a:srgbClr val="010067"/>
                </a:solidFill>
              </a:rPr>
              <a:t>soluble solid </a:t>
            </a:r>
            <a:r>
              <a:rPr lang="en-US" altLang="en-US" dirty="0">
                <a:solidFill>
                  <a:srgbClr val="010067"/>
                </a:solidFill>
              </a:rPr>
              <a:t>can be separated from a </a:t>
            </a:r>
            <a:r>
              <a:rPr lang="en-US" altLang="en-US" b="1" dirty="0">
                <a:solidFill>
                  <a:srgbClr val="010067"/>
                </a:solidFill>
              </a:rPr>
              <a:t>solution</a:t>
            </a:r>
            <a:r>
              <a:rPr lang="en-US" altLang="en-US" dirty="0">
                <a:solidFill>
                  <a:srgbClr val="010067"/>
                </a:solidFill>
              </a:rPr>
              <a:t> by </a:t>
            </a:r>
            <a:r>
              <a:rPr lang="en-US" altLang="en-US" b="1" dirty="0">
                <a:solidFill>
                  <a:srgbClr val="FF6600"/>
                </a:solidFill>
              </a:rPr>
              <a:t>crystallization</a:t>
            </a:r>
            <a:r>
              <a:rPr lang="en-US" altLang="en-US" dirty="0">
                <a:solidFill>
                  <a:srgbClr val="010067"/>
                </a:solidFill>
              </a:rPr>
              <a:t>.</a:t>
            </a:r>
          </a:p>
        </p:txBody>
      </p:sp>
      <p:pic>
        <p:nvPicPr>
          <p:cNvPr id="9" name="Picture 8">
            <a:hlinkClick r:id="" action="ppaction://hlinkshowjump?jump=nextslide"/>
            <a:extLst>
              <a:ext uri="{FF2B5EF4-FFF2-40B4-BE49-F238E27FC236}">
                <a16:creationId xmlns:a16="http://schemas.microsoft.com/office/drawing/2014/main" id="{4D9E4427-A9D2-4CEB-AA87-3965E26157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697E9F8-DF1F-4E0E-9124-F2D12E0E39A4}"/>
              </a:ext>
            </a:extLst>
          </p:cNvPr>
          <p:cNvSpPr>
            <a:spLocks noGrp="1" noChangeArrowheads="1"/>
          </p:cNvSpPr>
          <p:nvPr>
            <p:ph type="title"/>
          </p:nvPr>
        </p:nvSpPr>
        <p:spPr/>
        <p:txBody>
          <a:bodyPr/>
          <a:lstStyle/>
          <a:p>
            <a:pPr eaLnBrk="1" hangingPunct="1"/>
            <a:r>
              <a:rPr lang="en-GB" altLang="en-US" dirty="0"/>
              <a:t>Crystallization apparatus</a:t>
            </a:r>
          </a:p>
        </p:txBody>
      </p:sp>
      <p:pic>
        <p:nvPicPr>
          <p:cNvPr id="6" name="Picture 5">
            <a:hlinkClick r:id="" action="ppaction://hlinkshowjump?jump=nextslide"/>
            <a:extLst>
              <a:ext uri="{FF2B5EF4-FFF2-40B4-BE49-F238E27FC236}">
                <a16:creationId xmlns:a16="http://schemas.microsoft.com/office/drawing/2014/main" id="{97817AD4-1AF2-4497-986E-F53C5D6089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94C265B-82F3-4447-AACB-83AD1B1CCEA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2A7D384D-37E4-4287-9930-93143670BE2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B225C1C-8513-4A3B-ADAD-51E4093ADBB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8938D765-D0F1-442A-A8C3-6C89F823DC45}"/>
              </a:ext>
            </a:extLst>
          </p:cNvPr>
          <p:cNvSpPr>
            <a:spLocks noGrp="1"/>
          </p:cNvSpPr>
          <p:nvPr>
            <p:ph type="title"/>
          </p:nvPr>
        </p:nvSpPr>
        <p:spPr/>
        <p:txBody>
          <a:bodyPr/>
          <a:lstStyle/>
          <a:p>
            <a:r>
              <a:rPr lang="en-GB" altLang="en-US"/>
              <a:t>Separating soluble and insoluble solids</a:t>
            </a:r>
          </a:p>
        </p:txBody>
      </p:sp>
      <p:sp>
        <p:nvSpPr>
          <p:cNvPr id="33795" name="TextBox 4">
            <a:extLst>
              <a:ext uri="{FF2B5EF4-FFF2-40B4-BE49-F238E27FC236}">
                <a16:creationId xmlns:a16="http://schemas.microsoft.com/office/drawing/2014/main" id="{578C887C-3BA1-498B-8B93-55995BDDAF0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Sometime</a:t>
            </a:r>
            <a:r>
              <a:rPr lang="en-GB" altLang="en-US" dirty="0">
                <a:solidFill>
                  <a:srgbClr val="010066"/>
                </a:solidFill>
              </a:rPr>
              <a:t>s, a </a:t>
            </a:r>
            <a:r>
              <a:rPr lang="en-GB" altLang="en-US" b="1" dirty="0">
                <a:solidFill>
                  <a:srgbClr val="010066"/>
                </a:solidFill>
              </a:rPr>
              <a:t>soluble solid </a:t>
            </a:r>
            <a:r>
              <a:rPr lang="en-GB" altLang="en-US" dirty="0">
                <a:solidFill>
                  <a:srgbClr val="010066"/>
                </a:solidFill>
              </a:rPr>
              <a:t>and an </a:t>
            </a:r>
            <a:r>
              <a:rPr lang="en-GB" altLang="en-US" b="1" dirty="0">
                <a:solidFill>
                  <a:srgbClr val="010066"/>
                </a:solidFill>
              </a:rPr>
              <a:t>insoluble solid</a:t>
            </a:r>
            <a:r>
              <a:rPr lang="en-GB" altLang="en-US" dirty="0">
                <a:solidFill>
                  <a:srgbClr val="010066"/>
                </a:solidFill>
              </a:rPr>
              <a:t> </a:t>
            </a:r>
            <a:r>
              <a:rPr lang="en-GB" altLang="en-US" dirty="0"/>
              <a:t>are mixed together. Some examples include:</a:t>
            </a:r>
          </a:p>
        </p:txBody>
      </p:sp>
      <p:sp>
        <p:nvSpPr>
          <p:cNvPr id="7" name="Text Box 104">
            <a:extLst>
              <a:ext uri="{FF2B5EF4-FFF2-40B4-BE49-F238E27FC236}">
                <a16:creationId xmlns:a16="http://schemas.microsoft.com/office/drawing/2014/main" id="{F0975C58-3762-4376-AA8B-771D6415D3E4}"/>
              </a:ext>
            </a:extLst>
          </p:cNvPr>
          <p:cNvSpPr txBox="1">
            <a:spLocks noChangeArrowheads="1"/>
          </p:cNvSpPr>
          <p:nvPr/>
        </p:nvSpPr>
        <p:spPr bwMode="auto">
          <a:xfrm>
            <a:off x="591259" y="1843823"/>
            <a:ext cx="255834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salt and sand</a:t>
            </a:r>
          </a:p>
        </p:txBody>
      </p:sp>
      <p:sp>
        <p:nvSpPr>
          <p:cNvPr id="8" name="Text Box 103">
            <a:extLst>
              <a:ext uri="{FF2B5EF4-FFF2-40B4-BE49-F238E27FC236}">
                <a16:creationId xmlns:a16="http://schemas.microsoft.com/office/drawing/2014/main" id="{5C5C4E94-9355-4495-9E3E-03D2919B3CD5}"/>
              </a:ext>
            </a:extLst>
          </p:cNvPr>
          <p:cNvSpPr txBox="1">
            <a:spLocks noChangeArrowheads="1"/>
          </p:cNvSpPr>
          <p:nvPr/>
        </p:nvSpPr>
        <p:spPr bwMode="auto">
          <a:xfrm>
            <a:off x="591258" y="2535120"/>
            <a:ext cx="848606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copper sulfate (soluble) and calcium carbonate (insoluble).</a:t>
            </a:r>
          </a:p>
        </p:txBody>
      </p:sp>
      <p:sp>
        <p:nvSpPr>
          <p:cNvPr id="9" name="Text Box 102">
            <a:extLst>
              <a:ext uri="{FF2B5EF4-FFF2-40B4-BE49-F238E27FC236}">
                <a16:creationId xmlns:a16="http://schemas.microsoft.com/office/drawing/2014/main" id="{1F572C1B-9D9B-4624-8E69-45E44DA0A051}"/>
              </a:ext>
            </a:extLst>
          </p:cNvPr>
          <p:cNvSpPr txBox="1">
            <a:spLocks noChangeArrowheads="1"/>
          </p:cNvSpPr>
          <p:nvPr/>
        </p:nvSpPr>
        <p:spPr bwMode="auto">
          <a:xfrm>
            <a:off x="4508500" y="1845205"/>
            <a:ext cx="282927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sugar and rice</a:t>
            </a:r>
          </a:p>
        </p:txBody>
      </p:sp>
      <p:sp>
        <p:nvSpPr>
          <p:cNvPr id="10" name="Text Box 3">
            <a:extLst>
              <a:ext uri="{FF2B5EF4-FFF2-40B4-BE49-F238E27FC236}">
                <a16:creationId xmlns:a16="http://schemas.microsoft.com/office/drawing/2014/main" id="{BA7B036F-54F9-4FDE-B00B-F9CAF75F5D3C}"/>
              </a:ext>
            </a:extLst>
          </p:cNvPr>
          <p:cNvSpPr txBox="1">
            <a:spLocks noChangeArrowheads="1"/>
          </p:cNvSpPr>
          <p:nvPr/>
        </p:nvSpPr>
        <p:spPr bwMode="auto">
          <a:xfrm>
            <a:off x="342900" y="3226417"/>
            <a:ext cx="7502878"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7"/>
                </a:solidFill>
              </a:rPr>
              <a:t>How could you separate soluble and insoluble solids?</a:t>
            </a:r>
          </a:p>
        </p:txBody>
      </p:sp>
      <p:sp>
        <p:nvSpPr>
          <p:cNvPr id="11" name="TextBox 101">
            <a:extLst>
              <a:ext uri="{FF2B5EF4-FFF2-40B4-BE49-F238E27FC236}">
                <a16:creationId xmlns:a16="http://schemas.microsoft.com/office/drawing/2014/main" id="{7A30F3D7-AF0E-4511-9CA7-A16096E34620}"/>
              </a:ext>
            </a:extLst>
          </p:cNvPr>
          <p:cNvSpPr txBox="1">
            <a:spLocks noChangeArrowheads="1"/>
          </p:cNvSpPr>
          <p:nvPr/>
        </p:nvSpPr>
        <p:spPr bwMode="auto">
          <a:xfrm>
            <a:off x="342900" y="3917715"/>
            <a:ext cx="79205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buClr>
                <a:srgbClr val="FF6600"/>
              </a:buClr>
              <a:buFont typeface="+mj-lt"/>
              <a:buAutoNum type="arabicPeriod"/>
            </a:pPr>
            <a:r>
              <a:rPr lang="en-GB" altLang="en-US" b="1" dirty="0"/>
              <a:t>​</a:t>
            </a:r>
            <a:r>
              <a:rPr lang="en-GB" altLang="en-US" dirty="0"/>
              <a:t>Add a solvent to </a:t>
            </a:r>
            <a:r>
              <a:rPr lang="en-GB" altLang="en-US" b="1" dirty="0"/>
              <a:t>dissolve</a:t>
            </a:r>
            <a:r>
              <a:rPr lang="en-GB" altLang="en-US" dirty="0"/>
              <a:t> the soluble solid. This gives a mixture of an insoluble solid and a solution.</a:t>
            </a:r>
          </a:p>
        </p:txBody>
      </p:sp>
      <p:sp>
        <p:nvSpPr>
          <p:cNvPr id="12" name="TextBox 11">
            <a:extLst>
              <a:ext uri="{FF2B5EF4-FFF2-40B4-BE49-F238E27FC236}">
                <a16:creationId xmlns:a16="http://schemas.microsoft.com/office/drawing/2014/main" id="{8A9D523B-8591-4625-A5BC-539F00FB708B}"/>
              </a:ext>
            </a:extLst>
          </p:cNvPr>
          <p:cNvSpPr txBox="1">
            <a:spLocks noChangeArrowheads="1"/>
          </p:cNvSpPr>
          <p:nvPr/>
        </p:nvSpPr>
        <p:spPr bwMode="auto">
          <a:xfrm>
            <a:off x="342900" y="4977313"/>
            <a:ext cx="858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buClr>
                <a:srgbClr val="FF6600"/>
              </a:buClr>
              <a:buFont typeface="+mj-lt"/>
              <a:buAutoNum type="arabicPeriod" startAt="2"/>
            </a:pPr>
            <a:r>
              <a:rPr lang="en-GB" altLang="en-US" b="1" dirty="0"/>
              <a:t>​</a:t>
            </a:r>
            <a:r>
              <a:rPr lang="en-GB" altLang="en-US" dirty="0"/>
              <a:t>Separate the insoluble solid from the solution by </a:t>
            </a:r>
            <a:r>
              <a:rPr lang="en-GB" altLang="en-US" b="1" dirty="0"/>
              <a:t>filtration</a:t>
            </a:r>
            <a:r>
              <a:rPr lang="en-GB" altLang="en-US" dirty="0"/>
              <a:t>.</a:t>
            </a:r>
          </a:p>
        </p:txBody>
      </p:sp>
      <p:sp>
        <p:nvSpPr>
          <p:cNvPr id="13" name="TextBox 12">
            <a:extLst>
              <a:ext uri="{FF2B5EF4-FFF2-40B4-BE49-F238E27FC236}">
                <a16:creationId xmlns:a16="http://schemas.microsoft.com/office/drawing/2014/main" id="{7FA51735-8CCB-4559-A460-C32AD63B63A0}"/>
              </a:ext>
            </a:extLst>
          </p:cNvPr>
          <p:cNvSpPr txBox="1">
            <a:spLocks noChangeArrowheads="1"/>
          </p:cNvSpPr>
          <p:nvPr/>
        </p:nvSpPr>
        <p:spPr bwMode="auto">
          <a:xfrm>
            <a:off x="342900" y="5668610"/>
            <a:ext cx="873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buClr>
                <a:srgbClr val="FF6600"/>
              </a:buClr>
              <a:buFont typeface="+mj-lt"/>
              <a:buAutoNum type="arabicPeriod" startAt="3"/>
            </a:pPr>
            <a:r>
              <a:rPr lang="en-GB" altLang="en-US" b="1" dirty="0"/>
              <a:t>​</a:t>
            </a:r>
            <a:r>
              <a:rPr lang="en-GB" altLang="en-US" dirty="0"/>
              <a:t>Collect the soluble solid from the solution by </a:t>
            </a:r>
            <a:r>
              <a:rPr lang="en-GB" altLang="en-US" b="1" dirty="0"/>
              <a:t>crystallization</a:t>
            </a:r>
            <a:r>
              <a:rPr lang="en-GB" altLang="en-US" dirty="0"/>
              <a:t>.</a:t>
            </a:r>
          </a:p>
        </p:txBody>
      </p:sp>
      <p:pic>
        <p:nvPicPr>
          <p:cNvPr id="14" name="Picture 8">
            <a:hlinkClick r:id="" action="ppaction://hlinkshowjump?jump=nextslide"/>
            <a:extLst>
              <a:ext uri="{FF2B5EF4-FFF2-40B4-BE49-F238E27FC236}">
                <a16:creationId xmlns:a16="http://schemas.microsoft.com/office/drawing/2014/main" id="{B0651AAA-F5A5-4707-82DF-23E58B480C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91F5DDF-F165-420E-806E-CE2495B4B8D5}"/>
              </a:ext>
            </a:extLst>
          </p:cNvPr>
          <p:cNvSpPr>
            <a:spLocks noGrp="1"/>
          </p:cNvSpPr>
          <p:nvPr>
            <p:ph type="title"/>
          </p:nvPr>
        </p:nvSpPr>
        <p:spPr/>
        <p:txBody>
          <a:bodyPr/>
          <a:lstStyle/>
          <a:p>
            <a:r>
              <a:rPr lang="en-GB" altLang="en-US"/>
              <a:t>Chromatography</a:t>
            </a:r>
          </a:p>
        </p:txBody>
      </p:sp>
      <p:sp>
        <p:nvSpPr>
          <p:cNvPr id="34819" name="Text Box 30">
            <a:extLst>
              <a:ext uri="{FF2B5EF4-FFF2-40B4-BE49-F238E27FC236}">
                <a16:creationId xmlns:a16="http://schemas.microsoft.com/office/drawing/2014/main" id="{19F71851-2375-4749-923C-48156A1C5FDC}"/>
              </a:ext>
            </a:extLst>
          </p:cNvPr>
          <p:cNvSpPr txBox="1">
            <a:spLocks noChangeArrowheads="1"/>
          </p:cNvSpPr>
          <p:nvPr/>
        </p:nvSpPr>
        <p:spPr bwMode="auto">
          <a:xfrm>
            <a:off x="358775" y="800100"/>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Chromatography</a:t>
            </a:r>
            <a:r>
              <a:rPr lang="en-GB" altLang="en-US" b="1" dirty="0">
                <a:solidFill>
                  <a:srgbClr val="FF0000"/>
                </a:solidFill>
              </a:rPr>
              <a:t> </a:t>
            </a:r>
            <a:r>
              <a:rPr lang="en-GB" altLang="en-US" dirty="0"/>
              <a:t>is used for separating mixtures of substances that are </a:t>
            </a:r>
            <a:r>
              <a:rPr lang="en-GB" altLang="en-US" b="1" dirty="0"/>
              <a:t>soluble in the same solvent</a:t>
            </a:r>
            <a:r>
              <a:rPr lang="en-GB" altLang="en-US" dirty="0"/>
              <a:t>.</a:t>
            </a:r>
          </a:p>
        </p:txBody>
      </p:sp>
      <p:sp>
        <p:nvSpPr>
          <p:cNvPr id="21" name="Text Box 39">
            <a:extLst>
              <a:ext uri="{FF2B5EF4-FFF2-40B4-BE49-F238E27FC236}">
                <a16:creationId xmlns:a16="http://schemas.microsoft.com/office/drawing/2014/main" id="{BA3CBDCD-1A4F-4AFA-83BE-647D830A4593}"/>
              </a:ext>
            </a:extLst>
          </p:cNvPr>
          <p:cNvSpPr txBox="1">
            <a:spLocks noChangeArrowheads="1"/>
          </p:cNvSpPr>
          <p:nvPr/>
        </p:nvSpPr>
        <p:spPr bwMode="auto">
          <a:xfrm>
            <a:off x="342900" y="2863673"/>
            <a:ext cx="4535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stationary phase is a solid, or a liquid supported on a solid. </a:t>
            </a:r>
          </a:p>
        </p:txBody>
      </p:sp>
      <p:sp>
        <p:nvSpPr>
          <p:cNvPr id="22" name="Text Box 31">
            <a:extLst>
              <a:ext uri="{FF2B5EF4-FFF2-40B4-BE49-F238E27FC236}">
                <a16:creationId xmlns:a16="http://schemas.microsoft.com/office/drawing/2014/main" id="{B80B895F-3112-4FA5-B802-B8871A46BB62}"/>
              </a:ext>
            </a:extLst>
          </p:cNvPr>
          <p:cNvSpPr txBox="1">
            <a:spLocks noChangeArrowheads="1"/>
          </p:cNvSpPr>
          <p:nvPr/>
        </p:nvSpPr>
        <p:spPr bwMode="auto">
          <a:xfrm>
            <a:off x="342900" y="3896253"/>
            <a:ext cx="5110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mobile phase is a solvent (liquid or gas) that flows over the stationary phase.</a:t>
            </a:r>
          </a:p>
        </p:txBody>
      </p:sp>
      <p:sp>
        <p:nvSpPr>
          <p:cNvPr id="24" name="Text Box 44">
            <a:extLst>
              <a:ext uri="{FF2B5EF4-FFF2-40B4-BE49-F238E27FC236}">
                <a16:creationId xmlns:a16="http://schemas.microsoft.com/office/drawing/2014/main" id="{7C6E9980-B269-4693-8750-0DC75F36ADB9}"/>
              </a:ext>
            </a:extLst>
          </p:cNvPr>
          <p:cNvSpPr txBox="1">
            <a:spLocks noChangeArrowheads="1"/>
          </p:cNvSpPr>
          <p:nvPr/>
        </p:nvSpPr>
        <p:spPr bwMode="auto">
          <a:xfrm>
            <a:off x="342901" y="1831093"/>
            <a:ext cx="583212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In chromatography, there is a </a:t>
            </a:r>
            <a:r>
              <a:rPr lang="en-GB" altLang="en-US" b="1" dirty="0">
                <a:solidFill>
                  <a:srgbClr val="FF6600"/>
                </a:solidFill>
              </a:rPr>
              <a:t>stationary phase </a:t>
            </a:r>
            <a:r>
              <a:rPr lang="en-GB" altLang="en-US" dirty="0"/>
              <a:t>and a </a:t>
            </a:r>
            <a:r>
              <a:rPr lang="en-GB" altLang="en-US" b="1" dirty="0">
                <a:solidFill>
                  <a:srgbClr val="FF6600"/>
                </a:solidFill>
              </a:rPr>
              <a:t>mobile phase</a:t>
            </a:r>
            <a:r>
              <a:rPr lang="en-GB" altLang="en-US" dirty="0"/>
              <a:t>.</a:t>
            </a:r>
          </a:p>
        </p:txBody>
      </p:sp>
      <p:sp>
        <p:nvSpPr>
          <p:cNvPr id="25" name="Text Box 43">
            <a:extLst>
              <a:ext uri="{FF2B5EF4-FFF2-40B4-BE49-F238E27FC236}">
                <a16:creationId xmlns:a16="http://schemas.microsoft.com/office/drawing/2014/main" id="{C6588CA2-1F83-457A-A40C-12639BF9A584}"/>
              </a:ext>
            </a:extLst>
          </p:cNvPr>
          <p:cNvSpPr txBox="1">
            <a:spLocks noChangeArrowheads="1"/>
          </p:cNvSpPr>
          <p:nvPr/>
        </p:nvSpPr>
        <p:spPr bwMode="auto">
          <a:xfrm>
            <a:off x="342900" y="5297134"/>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mixture to be tested </a:t>
            </a:r>
            <a:r>
              <a:rPr lang="en-GB" altLang="en-US" b="1" dirty="0"/>
              <a:t>dissolves</a:t>
            </a:r>
            <a:r>
              <a:rPr lang="en-GB" altLang="en-US" dirty="0"/>
              <a:t> in the mobile phase and moves along the stationary phase. </a:t>
            </a:r>
          </a:p>
        </p:txBody>
      </p:sp>
      <p:pic>
        <p:nvPicPr>
          <p:cNvPr id="34827" name="Picture 5" descr="1">
            <a:extLst>
              <a:ext uri="{FF2B5EF4-FFF2-40B4-BE49-F238E27FC236}">
                <a16:creationId xmlns:a16="http://schemas.microsoft.com/office/drawing/2014/main" id="{AA5194C4-DDA1-4124-940D-7E4915F3E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929" y="2896833"/>
            <a:ext cx="233203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 Box 32">
            <a:extLst>
              <a:ext uri="{FF2B5EF4-FFF2-40B4-BE49-F238E27FC236}">
                <a16:creationId xmlns:a16="http://schemas.microsoft.com/office/drawing/2014/main" id="{B5FEA51B-C07B-4809-8B95-EAFEC109A8EC}"/>
              </a:ext>
            </a:extLst>
          </p:cNvPr>
          <p:cNvSpPr txBox="1">
            <a:spLocks noChangeArrowheads="1"/>
          </p:cNvSpPr>
          <p:nvPr/>
        </p:nvSpPr>
        <p:spPr bwMode="auto">
          <a:xfrm>
            <a:off x="7066491" y="1727531"/>
            <a:ext cx="1398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stationary phase </a:t>
            </a:r>
          </a:p>
        </p:txBody>
      </p:sp>
      <p:sp>
        <p:nvSpPr>
          <p:cNvPr id="34829" name="Text Box 3">
            <a:extLst>
              <a:ext uri="{FF2B5EF4-FFF2-40B4-BE49-F238E27FC236}">
                <a16:creationId xmlns:a16="http://schemas.microsoft.com/office/drawing/2014/main" id="{03832224-1D6C-4554-9A2C-58270B35270E}"/>
              </a:ext>
            </a:extLst>
          </p:cNvPr>
          <p:cNvSpPr txBox="1">
            <a:spLocks noChangeArrowheads="1"/>
          </p:cNvSpPr>
          <p:nvPr/>
        </p:nvSpPr>
        <p:spPr bwMode="auto">
          <a:xfrm>
            <a:off x="5055306" y="2751437"/>
            <a:ext cx="1398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mobile phase </a:t>
            </a:r>
          </a:p>
        </p:txBody>
      </p:sp>
      <p:cxnSp>
        <p:nvCxnSpPr>
          <p:cNvPr id="34830" name="Straight Connector 29">
            <a:extLst>
              <a:ext uri="{FF2B5EF4-FFF2-40B4-BE49-F238E27FC236}">
                <a16:creationId xmlns:a16="http://schemas.microsoft.com/office/drawing/2014/main" id="{66CE6FEB-3C19-429D-9FFD-24BE5095D347}"/>
              </a:ext>
            </a:extLst>
          </p:cNvPr>
          <p:cNvCxnSpPr>
            <a:cxnSpLocks noChangeShapeType="1"/>
            <a:stCxn id="34829" idx="2"/>
          </p:cNvCxnSpPr>
          <p:nvPr/>
        </p:nvCxnSpPr>
        <p:spPr bwMode="auto">
          <a:xfrm>
            <a:off x="5754600" y="3459323"/>
            <a:ext cx="876212" cy="117728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cxnSp>
        <p:nvCxnSpPr>
          <p:cNvPr id="34831" name="Straight Connector 34">
            <a:extLst>
              <a:ext uri="{FF2B5EF4-FFF2-40B4-BE49-F238E27FC236}">
                <a16:creationId xmlns:a16="http://schemas.microsoft.com/office/drawing/2014/main" id="{7479DCBA-E92C-4DD9-A41D-803AB1321D44}"/>
              </a:ext>
            </a:extLst>
          </p:cNvPr>
          <p:cNvCxnSpPr>
            <a:cxnSpLocks noChangeShapeType="1"/>
            <a:stCxn id="34828" idx="2"/>
          </p:cNvCxnSpPr>
          <p:nvPr/>
        </p:nvCxnSpPr>
        <p:spPr bwMode="auto">
          <a:xfrm flipH="1">
            <a:off x="7191022" y="2435417"/>
            <a:ext cx="574763" cy="767803"/>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pic>
        <p:nvPicPr>
          <p:cNvPr id="15" name="Picture 8">
            <a:hlinkClick r:id="" action="ppaction://hlinkshowjump?jump=nextslide"/>
            <a:extLst>
              <a:ext uri="{FF2B5EF4-FFF2-40B4-BE49-F238E27FC236}">
                <a16:creationId xmlns:a16="http://schemas.microsoft.com/office/drawing/2014/main" id="{82AE29DC-B5AF-4636-A93E-185BB678B8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CF3FF8CC-B439-4130-B2C0-78D27B3684A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34828" grpId="0"/>
      <p:bldP spid="348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70B3C1B9-47A0-4FF2-BADD-9BD9C6CC93BA}"/>
              </a:ext>
            </a:extLst>
          </p:cNvPr>
          <p:cNvSpPr txBox="1">
            <a:spLocks noChangeArrowheads="1"/>
          </p:cNvSpPr>
          <p:nvPr/>
        </p:nvSpPr>
        <p:spPr bwMode="auto">
          <a:xfrm>
            <a:off x="342900" y="1457325"/>
            <a:ext cx="8801100" cy="21605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dirty="0">
                <a:solidFill>
                  <a:srgbClr val="FF6600"/>
                </a:solidFill>
              </a:rPr>
              <a:t>Paper chromatography</a:t>
            </a:r>
            <a:r>
              <a:rPr lang="en-GB" altLang="en-US" dirty="0"/>
              <a:t>: </a:t>
            </a:r>
          </a:p>
          <a:p>
            <a:pPr>
              <a:spcBef>
                <a:spcPct val="30000"/>
              </a:spcBef>
              <a:buClr>
                <a:srgbClr val="FF6600"/>
              </a:buClr>
            </a:pPr>
            <a:r>
              <a:rPr lang="en-GB" altLang="en-US" dirty="0"/>
              <a:t>    The stationary phase is paper and the mobile phase is a liquid solvent.</a:t>
            </a:r>
          </a:p>
          <a:p>
            <a:pPr>
              <a:spcBef>
                <a:spcPct val="30000"/>
              </a:spcBef>
              <a:buClr>
                <a:srgbClr val="FF6600"/>
              </a:buClr>
            </a:pPr>
            <a:r>
              <a:rPr lang="en-GB" altLang="en-US" dirty="0"/>
              <a:t>    Paper chromatography is usually used to separate mixtures of </a:t>
            </a:r>
            <a:r>
              <a:rPr lang="en-GB" altLang="en-US" dirty="0" err="1"/>
              <a:t>colored</a:t>
            </a:r>
            <a:r>
              <a:rPr lang="en-GB" altLang="en-US" dirty="0"/>
              <a:t> substances such as inks, paints or dyes.</a:t>
            </a:r>
          </a:p>
        </p:txBody>
      </p:sp>
      <p:sp>
        <p:nvSpPr>
          <p:cNvPr id="35843" name="Title 1">
            <a:extLst>
              <a:ext uri="{FF2B5EF4-FFF2-40B4-BE49-F238E27FC236}">
                <a16:creationId xmlns:a16="http://schemas.microsoft.com/office/drawing/2014/main" id="{C285EB7D-F955-409F-A9BE-F36E70511DED}"/>
              </a:ext>
            </a:extLst>
          </p:cNvPr>
          <p:cNvSpPr>
            <a:spLocks noGrp="1"/>
          </p:cNvSpPr>
          <p:nvPr>
            <p:ph type="title"/>
          </p:nvPr>
        </p:nvSpPr>
        <p:spPr/>
        <p:txBody>
          <a:bodyPr/>
          <a:lstStyle/>
          <a:p>
            <a:r>
              <a:rPr lang="en-GB" altLang="en-US"/>
              <a:t>Types of chromatography</a:t>
            </a:r>
          </a:p>
        </p:txBody>
      </p:sp>
      <p:sp>
        <p:nvSpPr>
          <p:cNvPr id="35844" name="Text Box 32">
            <a:extLst>
              <a:ext uri="{FF2B5EF4-FFF2-40B4-BE49-F238E27FC236}">
                <a16:creationId xmlns:a16="http://schemas.microsoft.com/office/drawing/2014/main" id="{D76A04E4-F31F-4B74-922B-6D7D98EFAAC9}"/>
              </a:ext>
            </a:extLst>
          </p:cNvPr>
          <p:cNvSpPr txBox="1">
            <a:spLocks noChangeArrowheads="1"/>
          </p:cNvSpPr>
          <p:nvPr/>
        </p:nvSpPr>
        <p:spPr bwMode="auto">
          <a:xfrm>
            <a:off x="342900" y="784225"/>
            <a:ext cx="817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many types of chromatography, including:</a:t>
            </a:r>
          </a:p>
        </p:txBody>
      </p:sp>
      <p:sp>
        <p:nvSpPr>
          <p:cNvPr id="6" name="Text Box 107">
            <a:extLst>
              <a:ext uri="{FF2B5EF4-FFF2-40B4-BE49-F238E27FC236}">
                <a16:creationId xmlns:a16="http://schemas.microsoft.com/office/drawing/2014/main" id="{B3D18740-B5BE-4515-869F-C487187BE2D7}"/>
              </a:ext>
            </a:extLst>
          </p:cNvPr>
          <p:cNvSpPr txBox="1">
            <a:spLocks noChangeArrowheads="1"/>
          </p:cNvSpPr>
          <p:nvPr/>
        </p:nvSpPr>
        <p:spPr bwMode="auto">
          <a:xfrm>
            <a:off x="342900" y="1457325"/>
            <a:ext cx="8783638" cy="25193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Paper chromatography</a:t>
            </a:r>
          </a:p>
        </p:txBody>
      </p:sp>
      <p:sp>
        <p:nvSpPr>
          <p:cNvPr id="7" name="Text Box 106">
            <a:extLst>
              <a:ext uri="{FF2B5EF4-FFF2-40B4-BE49-F238E27FC236}">
                <a16:creationId xmlns:a16="http://schemas.microsoft.com/office/drawing/2014/main" id="{16157921-C8D0-423B-AF67-79447AB821EA}"/>
              </a:ext>
            </a:extLst>
          </p:cNvPr>
          <p:cNvSpPr txBox="1">
            <a:spLocks noChangeArrowheads="1"/>
          </p:cNvSpPr>
          <p:nvPr/>
        </p:nvSpPr>
        <p:spPr bwMode="auto">
          <a:xfrm>
            <a:off x="342900" y="2179638"/>
            <a:ext cx="8459788" cy="16795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Thin layer chromatography</a:t>
            </a:r>
            <a:r>
              <a:rPr lang="en-GB" altLang="en-US"/>
              <a:t>: </a:t>
            </a:r>
          </a:p>
          <a:p>
            <a:pPr>
              <a:spcBef>
                <a:spcPct val="30000"/>
              </a:spcBef>
              <a:buClr>
                <a:srgbClr val="FF6600"/>
              </a:buClr>
            </a:pPr>
            <a:r>
              <a:rPr lang="en-GB" altLang="en-US"/>
              <a:t>    This is like paper chromatography, except that the stationary phase is a thin layer of inert solid (e.g. silica) supported on a flat unreactive layer (e.g. glass).</a:t>
            </a:r>
          </a:p>
        </p:txBody>
      </p:sp>
      <p:sp>
        <p:nvSpPr>
          <p:cNvPr id="8" name="Text Box 105">
            <a:extLst>
              <a:ext uri="{FF2B5EF4-FFF2-40B4-BE49-F238E27FC236}">
                <a16:creationId xmlns:a16="http://schemas.microsoft.com/office/drawing/2014/main" id="{4F5789D1-D854-4E7B-B3DC-644DAAAFD100}"/>
              </a:ext>
            </a:extLst>
          </p:cNvPr>
          <p:cNvSpPr txBox="1">
            <a:spLocks noChangeArrowheads="1"/>
          </p:cNvSpPr>
          <p:nvPr/>
        </p:nvSpPr>
        <p:spPr bwMode="auto">
          <a:xfrm>
            <a:off x="342900" y="2179638"/>
            <a:ext cx="8640763"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Thin layer chromatography</a:t>
            </a:r>
          </a:p>
        </p:txBody>
      </p:sp>
      <p:sp>
        <p:nvSpPr>
          <p:cNvPr id="9" name="Text Box 140">
            <a:extLst>
              <a:ext uri="{FF2B5EF4-FFF2-40B4-BE49-F238E27FC236}">
                <a16:creationId xmlns:a16="http://schemas.microsoft.com/office/drawing/2014/main" id="{F2D339CE-F28E-436E-8F6F-1815D92EA965}"/>
              </a:ext>
            </a:extLst>
          </p:cNvPr>
          <p:cNvSpPr txBox="1">
            <a:spLocks noChangeArrowheads="1"/>
          </p:cNvSpPr>
          <p:nvPr/>
        </p:nvSpPr>
        <p:spPr bwMode="auto">
          <a:xfrm>
            <a:off x="342900" y="2901950"/>
            <a:ext cx="8459788" cy="21605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Gas chromatography</a:t>
            </a:r>
            <a:r>
              <a:rPr lang="en-GB" altLang="en-US"/>
              <a:t>: </a:t>
            </a:r>
          </a:p>
          <a:p>
            <a:pPr>
              <a:spcBef>
                <a:spcPct val="30000"/>
              </a:spcBef>
              <a:buClr>
                <a:srgbClr val="FF6600"/>
              </a:buClr>
            </a:pPr>
            <a:r>
              <a:rPr lang="en-GB" altLang="en-US"/>
              <a:t>    The stationary phase is a thin layer of inert solid or liquid packed into a long tube. </a:t>
            </a:r>
          </a:p>
          <a:p>
            <a:pPr>
              <a:spcBef>
                <a:spcPct val="30000"/>
              </a:spcBef>
              <a:buClr>
                <a:srgbClr val="FF6600"/>
              </a:buClr>
            </a:pPr>
            <a:r>
              <a:rPr lang="en-GB" altLang="en-US"/>
              <a:t>    The mobile phase is an inert gas, such as helium, which is piped through the tube.</a:t>
            </a:r>
          </a:p>
        </p:txBody>
      </p:sp>
      <p:sp>
        <p:nvSpPr>
          <p:cNvPr id="10" name="Text Box 103">
            <a:extLst>
              <a:ext uri="{FF2B5EF4-FFF2-40B4-BE49-F238E27FC236}">
                <a16:creationId xmlns:a16="http://schemas.microsoft.com/office/drawing/2014/main" id="{5F2C624B-B06E-4C34-8024-52F8D2043EE8}"/>
              </a:ext>
            </a:extLst>
          </p:cNvPr>
          <p:cNvSpPr txBox="1">
            <a:spLocks noChangeArrowheads="1"/>
          </p:cNvSpPr>
          <p:nvPr/>
        </p:nvSpPr>
        <p:spPr bwMode="auto">
          <a:xfrm>
            <a:off x="342900" y="2901950"/>
            <a:ext cx="8640763"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solidFill>
                  <a:srgbClr val="010066"/>
                </a:solidFill>
              </a:rPr>
              <a:t>Gas chromatography</a:t>
            </a:r>
          </a:p>
        </p:txBody>
      </p:sp>
      <p:sp>
        <p:nvSpPr>
          <p:cNvPr id="11" name="Text Box 102">
            <a:extLst>
              <a:ext uri="{FF2B5EF4-FFF2-40B4-BE49-F238E27FC236}">
                <a16:creationId xmlns:a16="http://schemas.microsoft.com/office/drawing/2014/main" id="{6D8BC38F-E4BB-4E77-AF8B-AB714ADEBA1F}"/>
              </a:ext>
            </a:extLst>
          </p:cNvPr>
          <p:cNvSpPr txBox="1">
            <a:spLocks noChangeArrowheads="1"/>
          </p:cNvSpPr>
          <p:nvPr/>
        </p:nvSpPr>
        <p:spPr bwMode="auto">
          <a:xfrm>
            <a:off x="342900" y="3622675"/>
            <a:ext cx="8459788" cy="25304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Electrophoresis</a:t>
            </a:r>
            <a:r>
              <a:rPr lang="en-GB" altLang="en-US"/>
              <a:t>: </a:t>
            </a:r>
          </a:p>
          <a:p>
            <a:pPr>
              <a:spcBef>
                <a:spcPct val="30000"/>
              </a:spcBef>
              <a:buClr>
                <a:srgbClr val="FF6600"/>
              </a:buClr>
            </a:pPr>
            <a:r>
              <a:rPr lang="en-GB" altLang="en-US"/>
              <a:t>    The stationary phase is a layer of gel. An electric current </a:t>
            </a:r>
            <a:br>
              <a:rPr lang="en-GB" altLang="en-US"/>
            </a:br>
            <a:r>
              <a:rPr lang="en-GB" altLang="en-US"/>
              <a:t>is used instead of a mobile phase to move the substances along the gel.</a:t>
            </a:r>
          </a:p>
          <a:p>
            <a:pPr>
              <a:spcBef>
                <a:spcPct val="30000"/>
              </a:spcBef>
              <a:buClr>
                <a:srgbClr val="FF6600"/>
              </a:buClr>
            </a:pPr>
            <a:r>
              <a:rPr lang="en-GB" altLang="en-US"/>
              <a:t>    Electrophoresis is used to separated DNA fragments according to their size.    </a:t>
            </a:r>
          </a:p>
        </p:txBody>
      </p:sp>
      <p:sp>
        <p:nvSpPr>
          <p:cNvPr id="12" name="Text Box 101">
            <a:extLst>
              <a:ext uri="{FF2B5EF4-FFF2-40B4-BE49-F238E27FC236}">
                <a16:creationId xmlns:a16="http://schemas.microsoft.com/office/drawing/2014/main" id="{6C2C15C0-6410-42F5-B216-961D53EBEC61}"/>
              </a:ext>
            </a:extLst>
          </p:cNvPr>
          <p:cNvSpPr txBox="1">
            <a:spLocks noChangeArrowheads="1"/>
          </p:cNvSpPr>
          <p:nvPr/>
        </p:nvSpPr>
        <p:spPr bwMode="auto">
          <a:xfrm>
            <a:off x="342900" y="3622675"/>
            <a:ext cx="8640763" cy="25209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Electrophoresis</a:t>
            </a:r>
          </a:p>
        </p:txBody>
      </p:sp>
      <p:sp>
        <p:nvSpPr>
          <p:cNvPr id="13" name="Text Box 3">
            <a:extLst>
              <a:ext uri="{FF2B5EF4-FFF2-40B4-BE49-F238E27FC236}">
                <a16:creationId xmlns:a16="http://schemas.microsoft.com/office/drawing/2014/main" id="{39A56DB6-9EE5-4DDA-A9CB-18D368F0DA17}"/>
              </a:ext>
            </a:extLst>
          </p:cNvPr>
          <p:cNvSpPr txBox="1">
            <a:spLocks noChangeArrowheads="1"/>
          </p:cNvSpPr>
          <p:nvPr/>
        </p:nvSpPr>
        <p:spPr bwMode="auto">
          <a:xfrm>
            <a:off x="342900" y="4843463"/>
            <a:ext cx="7504113"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7"/>
                </a:solidFill>
              </a:rPr>
              <a:t>How many uses can you think of for chromatography?</a:t>
            </a:r>
          </a:p>
        </p:txBody>
      </p:sp>
      <p:pic>
        <p:nvPicPr>
          <p:cNvPr id="15" name="Picture 8">
            <a:hlinkClick r:id="" action="ppaction://hlinkshowjump?jump=nextslide"/>
            <a:extLst>
              <a:ext uri="{FF2B5EF4-FFF2-40B4-BE49-F238E27FC236}">
                <a16:creationId xmlns:a16="http://schemas.microsoft.com/office/drawing/2014/main" id="{C1D98F4A-AF61-4384-8AE4-D7155363FB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292A82B7-6FE0-4B51-B749-AB591270276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AEFAC92-312D-436B-A3B1-CE7584439EF6}"/>
              </a:ext>
            </a:extLst>
          </p:cNvPr>
          <p:cNvSpPr>
            <a:spLocks noGrp="1"/>
          </p:cNvSpPr>
          <p:nvPr>
            <p:ph type="title"/>
          </p:nvPr>
        </p:nvSpPr>
        <p:spPr/>
        <p:txBody>
          <a:bodyPr/>
          <a:lstStyle/>
          <a:p>
            <a:r>
              <a:rPr lang="en-GB" altLang="en-US"/>
              <a:t>Paper chromatography</a:t>
            </a:r>
          </a:p>
        </p:txBody>
      </p:sp>
      <p:pic>
        <p:nvPicPr>
          <p:cNvPr id="3" name="Picture 14" descr="Chromatography_PaperChromatography_SPL_A500_0088">
            <a:extLst>
              <a:ext uri="{FF2B5EF4-FFF2-40B4-BE49-F238E27FC236}">
                <a16:creationId xmlns:a16="http://schemas.microsoft.com/office/drawing/2014/main" id="{3566B9A0-1B89-408C-8C83-95911F7D5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9" b="-728"/>
          <a:stretch>
            <a:fillRect/>
          </a:stretch>
        </p:blipFill>
        <p:spPr bwMode="auto">
          <a:xfrm>
            <a:off x="6462713" y="2016919"/>
            <a:ext cx="21224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52">
            <a:extLst>
              <a:ext uri="{FF2B5EF4-FFF2-40B4-BE49-F238E27FC236}">
                <a16:creationId xmlns:a16="http://schemas.microsoft.com/office/drawing/2014/main" id="{FBFDCAA4-D404-4C09-B1D9-F04715238919}"/>
              </a:ext>
            </a:extLst>
          </p:cNvPr>
          <p:cNvSpPr txBox="1">
            <a:spLocks noChangeArrowheads="1"/>
          </p:cNvSpPr>
          <p:nvPr/>
        </p:nvSpPr>
        <p:spPr bwMode="auto">
          <a:xfrm>
            <a:off x="358775" y="800100"/>
            <a:ext cx="8174038"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How are mixtures separated using paper chromatography?</a:t>
            </a:r>
          </a:p>
        </p:txBody>
      </p:sp>
      <p:sp>
        <p:nvSpPr>
          <p:cNvPr id="7" name="Text Box 51">
            <a:extLst>
              <a:ext uri="{FF2B5EF4-FFF2-40B4-BE49-F238E27FC236}">
                <a16:creationId xmlns:a16="http://schemas.microsoft.com/office/drawing/2014/main" id="{F3698D50-063E-40F8-8B0E-10F64A6567B7}"/>
              </a:ext>
            </a:extLst>
          </p:cNvPr>
          <p:cNvSpPr txBox="1">
            <a:spLocks noChangeArrowheads="1"/>
          </p:cNvSpPr>
          <p:nvPr/>
        </p:nvSpPr>
        <p:spPr bwMode="auto">
          <a:xfrm>
            <a:off x="342899" y="1409700"/>
            <a:ext cx="725452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mj-lt"/>
              <a:buAutoNum type="arabicPeriod"/>
            </a:pPr>
            <a:r>
              <a:rPr lang="en-GB" altLang="en-US" b="1" dirty="0">
                <a:solidFill>
                  <a:srgbClr val="FF6600"/>
                </a:solidFill>
              </a:rPr>
              <a:t>​</a:t>
            </a:r>
            <a:r>
              <a:rPr lang="en-GB" altLang="en-US" dirty="0">
                <a:solidFill>
                  <a:srgbClr val="010066"/>
                </a:solidFill>
              </a:rPr>
              <a:t>In pencil, draw a line at the bottom of the paper. Put a dot of the mixture on the line.</a:t>
            </a:r>
          </a:p>
        </p:txBody>
      </p:sp>
      <p:sp>
        <p:nvSpPr>
          <p:cNvPr id="8" name="Text Box 5">
            <a:extLst>
              <a:ext uri="{FF2B5EF4-FFF2-40B4-BE49-F238E27FC236}">
                <a16:creationId xmlns:a16="http://schemas.microsoft.com/office/drawing/2014/main" id="{E5CCA40C-09A7-4097-B3C1-E85E6D54BA20}"/>
              </a:ext>
            </a:extLst>
          </p:cNvPr>
          <p:cNvSpPr txBox="1">
            <a:spLocks noChangeArrowheads="1"/>
          </p:cNvSpPr>
          <p:nvPr/>
        </p:nvSpPr>
        <p:spPr bwMode="auto">
          <a:xfrm>
            <a:off x="342901" y="2387600"/>
            <a:ext cx="5470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mj-lt"/>
              <a:buAutoNum type="arabicPeriod" startAt="2"/>
            </a:pPr>
            <a:r>
              <a:rPr lang="en-GB" altLang="en-US" b="1" dirty="0">
                <a:solidFill>
                  <a:srgbClr val="010066"/>
                </a:solidFill>
              </a:rPr>
              <a:t>​</a:t>
            </a:r>
            <a:r>
              <a:rPr lang="en-GB" altLang="en-US" dirty="0">
                <a:solidFill>
                  <a:srgbClr val="010066"/>
                </a:solidFill>
              </a:rPr>
              <a:t>Put the bottom of the paper in the solvent, making sure the pencil line is above the level of the liquid. </a:t>
            </a:r>
          </a:p>
        </p:txBody>
      </p:sp>
      <p:sp>
        <p:nvSpPr>
          <p:cNvPr id="12" name="TextBox 11">
            <a:extLst>
              <a:ext uri="{FF2B5EF4-FFF2-40B4-BE49-F238E27FC236}">
                <a16:creationId xmlns:a16="http://schemas.microsoft.com/office/drawing/2014/main" id="{9D6A9E44-8412-42D9-BE94-D35855540393}"/>
              </a:ext>
            </a:extLst>
          </p:cNvPr>
          <p:cNvSpPr txBox="1">
            <a:spLocks noChangeArrowheads="1"/>
          </p:cNvSpPr>
          <p:nvPr/>
        </p:nvSpPr>
        <p:spPr bwMode="auto">
          <a:xfrm>
            <a:off x="342900" y="3735388"/>
            <a:ext cx="5759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solvent moves up the paper by a process called </a:t>
            </a:r>
            <a:r>
              <a:rPr lang="en-GB" altLang="en-US" b="1">
                <a:solidFill>
                  <a:srgbClr val="010066"/>
                </a:solidFill>
              </a:rPr>
              <a:t>capillary action</a:t>
            </a:r>
            <a:r>
              <a:rPr lang="en-GB" altLang="en-US"/>
              <a:t>.</a:t>
            </a:r>
          </a:p>
        </p:txBody>
      </p:sp>
      <p:sp>
        <p:nvSpPr>
          <p:cNvPr id="13" name="TextBox 12">
            <a:extLst>
              <a:ext uri="{FF2B5EF4-FFF2-40B4-BE49-F238E27FC236}">
                <a16:creationId xmlns:a16="http://schemas.microsoft.com/office/drawing/2014/main" id="{3CA9F538-EC6D-4817-82F1-5C1BA15E2E55}"/>
              </a:ext>
            </a:extLst>
          </p:cNvPr>
          <p:cNvSpPr txBox="1">
            <a:spLocks noChangeArrowheads="1"/>
          </p:cNvSpPr>
          <p:nvPr/>
        </p:nvSpPr>
        <p:spPr bwMode="auto">
          <a:xfrm>
            <a:off x="342900" y="4713288"/>
            <a:ext cx="6119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substances in the mixture dissolve in the solvent and are carried up the paper.</a:t>
            </a:r>
          </a:p>
        </p:txBody>
      </p:sp>
      <p:sp>
        <p:nvSpPr>
          <p:cNvPr id="14" name="TextBox 13">
            <a:extLst>
              <a:ext uri="{FF2B5EF4-FFF2-40B4-BE49-F238E27FC236}">
                <a16:creationId xmlns:a16="http://schemas.microsoft.com/office/drawing/2014/main" id="{3D9C01E2-8498-49ED-9021-8D345FA37C85}"/>
              </a:ext>
            </a:extLst>
          </p:cNvPr>
          <p:cNvSpPr txBox="1">
            <a:spLocks noChangeArrowheads="1"/>
          </p:cNvSpPr>
          <p:nvPr/>
        </p:nvSpPr>
        <p:spPr bwMode="auto">
          <a:xfrm>
            <a:off x="342900" y="5691188"/>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substances move at different rates and become separated.</a:t>
            </a:r>
          </a:p>
        </p:txBody>
      </p:sp>
      <p:pic>
        <p:nvPicPr>
          <p:cNvPr id="15" name="Picture 8">
            <a:hlinkClick r:id="" action="ppaction://hlinkshowjump?jump=nextslide"/>
            <a:extLst>
              <a:ext uri="{FF2B5EF4-FFF2-40B4-BE49-F238E27FC236}">
                <a16:creationId xmlns:a16="http://schemas.microsoft.com/office/drawing/2014/main" id="{21B50A48-3DF7-4C08-B382-169A95CCE0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76711CF5-2D16-4E2A-A135-A83B03EB96B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6" name="Picture 8" descr="chromatogram 1">
            <a:extLst>
              <a:ext uri="{FF2B5EF4-FFF2-40B4-BE49-F238E27FC236}">
                <a16:creationId xmlns:a16="http://schemas.microsoft.com/office/drawing/2014/main" id="{1691D971-3EDD-425E-9A9D-E1679BE10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325" y="1714500"/>
            <a:ext cx="2757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F3E7E81-A522-48A5-97EC-D3C87782D515}"/>
              </a:ext>
            </a:extLst>
          </p:cNvPr>
          <p:cNvSpPr>
            <a:spLocks noChangeArrowheads="1"/>
          </p:cNvSpPr>
          <p:nvPr/>
        </p:nvSpPr>
        <p:spPr bwMode="auto">
          <a:xfrm>
            <a:off x="5643563" y="1512888"/>
            <a:ext cx="3122612" cy="39100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4" name="Picture 7" descr="chromatogram 2">
            <a:extLst>
              <a:ext uri="{FF2B5EF4-FFF2-40B4-BE49-F238E27FC236}">
                <a16:creationId xmlns:a16="http://schemas.microsoft.com/office/drawing/2014/main" id="{2E8AB9AC-08EC-491E-B84B-B84B58E11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921" y="1801813"/>
            <a:ext cx="2623747" cy="342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2">
            <a:extLst>
              <a:ext uri="{FF2B5EF4-FFF2-40B4-BE49-F238E27FC236}">
                <a16:creationId xmlns:a16="http://schemas.microsoft.com/office/drawing/2014/main" id="{F8CDD58A-0BBF-49EF-ACA2-E7F25FBE1C28}"/>
              </a:ext>
            </a:extLst>
          </p:cNvPr>
          <p:cNvSpPr>
            <a:spLocks noGrp="1" noChangeArrowheads="1"/>
          </p:cNvSpPr>
          <p:nvPr>
            <p:ph type="title"/>
          </p:nvPr>
        </p:nvSpPr>
        <p:spPr/>
        <p:txBody>
          <a:bodyPr/>
          <a:lstStyle/>
          <a:p>
            <a:pPr eaLnBrk="1" hangingPunct="1"/>
            <a:r>
              <a:rPr lang="en-GB" altLang="en-US"/>
              <a:t>Identifying substances in a mixture</a:t>
            </a:r>
          </a:p>
        </p:txBody>
      </p:sp>
      <p:sp>
        <p:nvSpPr>
          <p:cNvPr id="657412" name="Text Box 4">
            <a:extLst>
              <a:ext uri="{FF2B5EF4-FFF2-40B4-BE49-F238E27FC236}">
                <a16:creationId xmlns:a16="http://schemas.microsoft.com/office/drawing/2014/main" id="{C2FE3AC4-FEAB-4E90-9116-29242126784C}"/>
              </a:ext>
            </a:extLst>
          </p:cNvPr>
          <p:cNvSpPr txBox="1">
            <a:spLocks noChangeArrowheads="1"/>
          </p:cNvSpPr>
          <p:nvPr/>
        </p:nvSpPr>
        <p:spPr bwMode="auto">
          <a:xfrm>
            <a:off x="358775" y="5635625"/>
            <a:ext cx="6373813" cy="467051"/>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110000"/>
              </a:lnSpc>
            </a:pPr>
            <a:r>
              <a:rPr lang="en-US" altLang="en-US" dirty="0"/>
              <a:t>Which substances does the mixture contain?</a:t>
            </a:r>
            <a:endParaRPr lang="en-GB" altLang="en-US" dirty="0"/>
          </a:p>
        </p:txBody>
      </p:sp>
      <p:sp>
        <p:nvSpPr>
          <p:cNvPr id="37895" name="Text Box 53">
            <a:extLst>
              <a:ext uri="{FF2B5EF4-FFF2-40B4-BE49-F238E27FC236}">
                <a16:creationId xmlns:a16="http://schemas.microsoft.com/office/drawing/2014/main" id="{2B87D125-3085-4970-95B9-C175914B0FC5}"/>
              </a:ext>
            </a:extLst>
          </p:cNvPr>
          <p:cNvSpPr txBox="1">
            <a:spLocks noChangeArrowheads="1"/>
          </p:cNvSpPr>
          <p:nvPr/>
        </p:nvSpPr>
        <p:spPr bwMode="auto">
          <a:xfrm>
            <a:off x="358775" y="800100"/>
            <a:ext cx="8281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Chromatography can be used to work out which substances are contained in a mixture. </a:t>
            </a:r>
          </a:p>
        </p:txBody>
      </p:sp>
      <p:sp>
        <p:nvSpPr>
          <p:cNvPr id="657420" name="Text Box 12">
            <a:extLst>
              <a:ext uri="{FF2B5EF4-FFF2-40B4-BE49-F238E27FC236}">
                <a16:creationId xmlns:a16="http://schemas.microsoft.com/office/drawing/2014/main" id="{E491BA45-8137-4F78-A5FD-203BFD5D966F}"/>
              </a:ext>
            </a:extLst>
          </p:cNvPr>
          <p:cNvSpPr txBox="1">
            <a:spLocks noChangeArrowheads="1"/>
          </p:cNvSpPr>
          <p:nvPr/>
        </p:nvSpPr>
        <p:spPr bwMode="auto">
          <a:xfrm>
            <a:off x="342900" y="2848958"/>
            <a:ext cx="5219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The solvent moves up the paper, and then the pattern of the substances in the mixture can be compared with the single substances.</a:t>
            </a:r>
            <a:endParaRPr lang="en-GB" altLang="en-US" dirty="0"/>
          </a:p>
        </p:txBody>
      </p:sp>
      <p:sp>
        <p:nvSpPr>
          <p:cNvPr id="11" name="Rectangle 10">
            <a:extLst>
              <a:ext uri="{FF2B5EF4-FFF2-40B4-BE49-F238E27FC236}">
                <a16:creationId xmlns:a16="http://schemas.microsoft.com/office/drawing/2014/main" id="{510BB2B1-7945-4344-B797-BF6E6B31B25F}"/>
              </a:ext>
            </a:extLst>
          </p:cNvPr>
          <p:cNvSpPr>
            <a:spLocks noChangeArrowheads="1"/>
          </p:cNvSpPr>
          <p:nvPr/>
        </p:nvSpPr>
        <p:spPr bwMode="auto">
          <a:xfrm>
            <a:off x="342900" y="1823735"/>
            <a:ext cx="5219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Dots of single substances are placed alongside a dot of unknown mixture.</a:t>
            </a:r>
            <a:endParaRPr lang="en-GB" altLang="en-US" dirty="0"/>
          </a:p>
        </p:txBody>
      </p:sp>
      <p:sp>
        <p:nvSpPr>
          <p:cNvPr id="17" name="Text Box 51">
            <a:extLst>
              <a:ext uri="{FF2B5EF4-FFF2-40B4-BE49-F238E27FC236}">
                <a16:creationId xmlns:a16="http://schemas.microsoft.com/office/drawing/2014/main" id="{09683F31-EFE2-4383-BE27-7DE7904988D1}"/>
              </a:ext>
            </a:extLst>
          </p:cNvPr>
          <p:cNvSpPr txBox="1">
            <a:spLocks noChangeArrowheads="1"/>
          </p:cNvSpPr>
          <p:nvPr/>
        </p:nvSpPr>
        <p:spPr bwMode="auto">
          <a:xfrm>
            <a:off x="342900" y="4611991"/>
            <a:ext cx="481612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t>The pattern on the paper is called a </a:t>
            </a:r>
            <a:r>
              <a:rPr lang="en-US" altLang="en-US" b="1" dirty="0">
                <a:solidFill>
                  <a:srgbClr val="FF6600"/>
                </a:solidFill>
              </a:rPr>
              <a:t>chromatogram</a:t>
            </a:r>
            <a:r>
              <a:rPr lang="en-US" altLang="en-US" dirty="0"/>
              <a:t>.</a:t>
            </a:r>
          </a:p>
        </p:txBody>
      </p:sp>
      <p:pic>
        <p:nvPicPr>
          <p:cNvPr id="16" name="Picture 8">
            <a:hlinkClick r:id="" action="ppaction://hlinkshowjump?jump=nextslide"/>
            <a:extLst>
              <a:ext uri="{FF2B5EF4-FFF2-40B4-BE49-F238E27FC236}">
                <a16:creationId xmlns:a16="http://schemas.microsoft.com/office/drawing/2014/main" id="{67DF97AE-6F5E-4442-A510-0136D88FBC0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3B44F3BB-4A6B-4565-8B9F-1EBB0A29C9F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7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74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74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57412" grpId="0" animBg="1"/>
      <p:bldP spid="657420" grpId="0"/>
      <p:bldP spid="11"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98C639B-5DC7-4F21-8224-19F0F3839220}"/>
              </a:ext>
            </a:extLst>
          </p:cNvPr>
          <p:cNvSpPr>
            <a:spLocks noGrp="1" noChangeArrowheads="1"/>
          </p:cNvSpPr>
          <p:nvPr>
            <p:ph type="title"/>
          </p:nvPr>
        </p:nvSpPr>
        <p:spPr/>
        <p:txBody>
          <a:bodyPr/>
          <a:lstStyle/>
          <a:p>
            <a:pPr eaLnBrk="1" hangingPunct="1"/>
            <a:r>
              <a:rPr lang="en-GB" altLang="en-US" dirty="0"/>
              <a:t>Chromatography experiment</a:t>
            </a:r>
          </a:p>
        </p:txBody>
      </p:sp>
      <p:pic>
        <p:nvPicPr>
          <p:cNvPr id="7" name="Picture 6">
            <a:hlinkClick r:id="" action="ppaction://hlinkshowjump?jump=nextslide"/>
            <a:extLst>
              <a:ext uri="{FF2B5EF4-FFF2-40B4-BE49-F238E27FC236}">
                <a16:creationId xmlns:a16="http://schemas.microsoft.com/office/drawing/2014/main" id="{D3CC8CDD-EBBD-48F0-BD6A-9B6BCF71593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F0C051F-7437-44E5-BF3E-BA832AD87E5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C0BAC1FB-5AD4-4C48-A63E-DFBDF185C7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005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24C50B6-2EA7-4850-87F5-C9CD8354F9C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134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FB5F767-F9AD-46CC-A110-3BB27B3A07B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F7D0994-9128-4208-B8F7-16FC5CA4C97B}"/>
              </a:ext>
            </a:extLst>
          </p:cNvPr>
          <p:cNvSpPr>
            <a:spLocks noGrp="1"/>
          </p:cNvSpPr>
          <p:nvPr>
            <p:ph type="title"/>
          </p:nvPr>
        </p:nvSpPr>
        <p:spPr/>
        <p:txBody>
          <a:bodyPr/>
          <a:lstStyle/>
          <a:p>
            <a:r>
              <a:rPr lang="en-GB" altLang="en-US"/>
              <a:t>Separating a liquid from a solution</a:t>
            </a:r>
          </a:p>
        </p:txBody>
      </p:sp>
      <p:sp>
        <p:nvSpPr>
          <p:cNvPr id="39939" name="TextBox 44">
            <a:extLst>
              <a:ext uri="{FF2B5EF4-FFF2-40B4-BE49-F238E27FC236}">
                <a16:creationId xmlns:a16="http://schemas.microsoft.com/office/drawing/2014/main" id="{8D2B6CD3-C9A0-41E5-825B-B271FF682B56}"/>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Sometimes, a </a:t>
            </a:r>
            <a:r>
              <a:rPr lang="en-GB" altLang="en-US" b="1">
                <a:solidFill>
                  <a:srgbClr val="FF6600"/>
                </a:solidFill>
              </a:rPr>
              <a:t>solvent </a:t>
            </a:r>
            <a:r>
              <a:rPr lang="en-GB" altLang="en-US"/>
              <a:t>is used to dissolve a </a:t>
            </a:r>
            <a:r>
              <a:rPr lang="en-GB" altLang="en-US" b="1">
                <a:solidFill>
                  <a:srgbClr val="FF6600"/>
                </a:solidFill>
              </a:rPr>
              <a:t>soluble solid</a:t>
            </a:r>
            <a:r>
              <a:rPr lang="en-GB" altLang="en-US"/>
              <a:t> to make a </a:t>
            </a:r>
            <a:r>
              <a:rPr lang="en-GB" altLang="en-US" b="1">
                <a:solidFill>
                  <a:srgbClr val="FF6600"/>
                </a:solidFill>
              </a:rPr>
              <a:t>solution</a:t>
            </a:r>
            <a:r>
              <a:rPr lang="en-GB" altLang="en-US"/>
              <a:t>. Some examples include water being used to dissolve salt, sugar or copper sulfate.</a:t>
            </a:r>
          </a:p>
        </p:txBody>
      </p:sp>
      <p:sp>
        <p:nvSpPr>
          <p:cNvPr id="4" name="TextBox 43">
            <a:extLst>
              <a:ext uri="{FF2B5EF4-FFF2-40B4-BE49-F238E27FC236}">
                <a16:creationId xmlns:a16="http://schemas.microsoft.com/office/drawing/2014/main" id="{ECAE6146-EA6D-43ED-A018-56F91D383329}"/>
              </a:ext>
            </a:extLst>
          </p:cNvPr>
          <p:cNvSpPr txBox="1">
            <a:spLocks noChangeArrowheads="1"/>
          </p:cNvSpPr>
          <p:nvPr/>
        </p:nvSpPr>
        <p:spPr bwMode="auto">
          <a:xfrm>
            <a:off x="342900" y="2331774"/>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solid can be separated from the solution by crystallization,</a:t>
            </a:r>
          </a:p>
          <a:p>
            <a:r>
              <a:rPr lang="en-GB" altLang="en-US" dirty="0"/>
              <a:t>but the liquid evaporates and escapes as a gas.</a:t>
            </a:r>
          </a:p>
        </p:txBody>
      </p:sp>
      <p:sp>
        <p:nvSpPr>
          <p:cNvPr id="5" name="TextBox 42">
            <a:extLst>
              <a:ext uri="{FF2B5EF4-FFF2-40B4-BE49-F238E27FC236}">
                <a16:creationId xmlns:a16="http://schemas.microsoft.com/office/drawing/2014/main" id="{F6A94177-19EA-438F-B28C-AE188C16FD5D}"/>
              </a:ext>
            </a:extLst>
          </p:cNvPr>
          <p:cNvSpPr txBox="1">
            <a:spLocks noChangeArrowheads="1"/>
          </p:cNvSpPr>
          <p:nvPr/>
        </p:nvSpPr>
        <p:spPr bwMode="auto">
          <a:xfrm>
            <a:off x="342900" y="3509435"/>
            <a:ext cx="7807678"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could you separate a solution and </a:t>
            </a:r>
            <a:r>
              <a:rPr lang="en-GB" altLang="en-US" b="1"/>
              <a:t>keep</a:t>
            </a:r>
            <a:r>
              <a:rPr lang="en-GB" altLang="en-US"/>
              <a:t> the liquid?</a:t>
            </a:r>
          </a:p>
        </p:txBody>
      </p:sp>
      <p:sp>
        <p:nvSpPr>
          <p:cNvPr id="6" name="TextBox 41">
            <a:extLst>
              <a:ext uri="{FF2B5EF4-FFF2-40B4-BE49-F238E27FC236}">
                <a16:creationId xmlns:a16="http://schemas.microsoft.com/office/drawing/2014/main" id="{B130FFD2-24B5-4233-A2F6-8293744B2323}"/>
              </a:ext>
            </a:extLst>
          </p:cNvPr>
          <p:cNvSpPr txBox="1">
            <a:spLocks noChangeArrowheads="1"/>
          </p:cNvSpPr>
          <p:nvPr/>
        </p:nvSpPr>
        <p:spPr bwMode="auto">
          <a:xfrm>
            <a:off x="342900" y="4318796"/>
            <a:ext cx="840598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Distillation</a:t>
            </a:r>
            <a:r>
              <a:rPr lang="en-GB" altLang="en-US" dirty="0"/>
              <a:t> can be used to separate a liquid from a solution.</a:t>
            </a:r>
          </a:p>
          <a:p>
            <a:r>
              <a:rPr lang="en-GB" altLang="en-US" dirty="0"/>
              <a:t>It involves three steps:</a:t>
            </a:r>
          </a:p>
        </p:txBody>
      </p:sp>
      <p:sp>
        <p:nvSpPr>
          <p:cNvPr id="8" name="Text Box 103">
            <a:extLst>
              <a:ext uri="{FF2B5EF4-FFF2-40B4-BE49-F238E27FC236}">
                <a16:creationId xmlns:a16="http://schemas.microsoft.com/office/drawing/2014/main" id="{F79ABEFD-E9E9-469C-8B62-967C2D5DDBA1}"/>
              </a:ext>
            </a:extLst>
          </p:cNvPr>
          <p:cNvSpPr txBox="1">
            <a:spLocks noChangeArrowheads="1"/>
          </p:cNvSpPr>
          <p:nvPr/>
        </p:nvSpPr>
        <p:spPr bwMode="auto">
          <a:xfrm>
            <a:off x="749303" y="5496456"/>
            <a:ext cx="2151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spcBef>
                <a:spcPct val="30000"/>
              </a:spcBef>
              <a:buClr>
                <a:srgbClr val="FF6600"/>
              </a:buClr>
              <a:buFont typeface="+mj-lt"/>
              <a:buAutoNum type="arabicPeriod"/>
            </a:pPr>
            <a:r>
              <a:rPr lang="en-GB" altLang="en-US" b="1" dirty="0"/>
              <a:t>​</a:t>
            </a:r>
            <a:r>
              <a:rPr lang="en-GB" altLang="en-US" dirty="0"/>
              <a:t>evaporation</a:t>
            </a:r>
          </a:p>
        </p:txBody>
      </p:sp>
      <p:sp>
        <p:nvSpPr>
          <p:cNvPr id="10" name="Text Box 102">
            <a:extLst>
              <a:ext uri="{FF2B5EF4-FFF2-40B4-BE49-F238E27FC236}">
                <a16:creationId xmlns:a16="http://schemas.microsoft.com/office/drawing/2014/main" id="{F9880469-43E3-4B4F-8C95-F767433CC6C3}"/>
              </a:ext>
            </a:extLst>
          </p:cNvPr>
          <p:cNvSpPr txBox="1">
            <a:spLocks noChangeArrowheads="1"/>
          </p:cNvSpPr>
          <p:nvPr/>
        </p:nvSpPr>
        <p:spPr bwMode="auto">
          <a:xfrm>
            <a:off x="3549386" y="5496456"/>
            <a:ext cx="2365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spcBef>
                <a:spcPct val="30000"/>
              </a:spcBef>
              <a:buClr>
                <a:srgbClr val="FF6600"/>
              </a:buClr>
              <a:buFont typeface="+mj-lt"/>
              <a:buAutoNum type="arabicPeriod" startAt="2"/>
            </a:pPr>
            <a:r>
              <a:rPr lang="en-GB" altLang="en-US" b="1" dirty="0"/>
              <a:t>​</a:t>
            </a:r>
            <a:r>
              <a:rPr lang="en-GB" altLang="en-US" dirty="0"/>
              <a:t>condensation</a:t>
            </a:r>
          </a:p>
        </p:txBody>
      </p:sp>
      <p:sp>
        <p:nvSpPr>
          <p:cNvPr id="11" name="Text Box 101">
            <a:extLst>
              <a:ext uri="{FF2B5EF4-FFF2-40B4-BE49-F238E27FC236}">
                <a16:creationId xmlns:a16="http://schemas.microsoft.com/office/drawing/2014/main" id="{D3D82B15-8E9C-48F5-8EDA-A14480E484FE}"/>
              </a:ext>
            </a:extLst>
          </p:cNvPr>
          <p:cNvSpPr txBox="1">
            <a:spLocks noChangeArrowheads="1"/>
          </p:cNvSpPr>
          <p:nvPr/>
        </p:nvSpPr>
        <p:spPr bwMode="auto">
          <a:xfrm>
            <a:off x="6563253" y="5496456"/>
            <a:ext cx="1911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a:spcBef>
                <a:spcPct val="30000"/>
              </a:spcBef>
              <a:buClr>
                <a:srgbClr val="FF6600"/>
              </a:buClr>
              <a:buFont typeface="+mj-lt"/>
              <a:buAutoNum type="arabicPeriod" startAt="3"/>
            </a:pPr>
            <a:r>
              <a:rPr lang="en-GB" altLang="en-US" b="1" dirty="0"/>
              <a:t>​</a:t>
            </a:r>
            <a:r>
              <a:rPr lang="en-GB" altLang="en-US" dirty="0"/>
              <a:t>collection.</a:t>
            </a:r>
          </a:p>
        </p:txBody>
      </p:sp>
      <p:pic>
        <p:nvPicPr>
          <p:cNvPr id="12" name="Picture 8">
            <a:hlinkClick r:id="" action="ppaction://hlinkshowjump?jump=nextslide"/>
            <a:extLst>
              <a:ext uri="{FF2B5EF4-FFF2-40B4-BE49-F238E27FC236}">
                <a16:creationId xmlns:a16="http://schemas.microsoft.com/office/drawing/2014/main" id="{81884861-F89F-4B34-B540-4A0E454A31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D5FEAFD-1685-4295-9925-599276B9C81D}"/>
              </a:ext>
            </a:extLst>
          </p:cNvPr>
          <p:cNvSpPr>
            <a:spLocks noGrp="1"/>
          </p:cNvSpPr>
          <p:nvPr>
            <p:ph type="title"/>
          </p:nvPr>
        </p:nvSpPr>
        <p:spPr/>
        <p:txBody>
          <a:bodyPr/>
          <a:lstStyle/>
          <a:p>
            <a:r>
              <a:rPr lang="en-GB" altLang="en-US"/>
              <a:t>Distillation</a:t>
            </a:r>
          </a:p>
        </p:txBody>
      </p:sp>
      <p:sp>
        <p:nvSpPr>
          <p:cNvPr id="40963" name="TextBox 4">
            <a:extLst>
              <a:ext uri="{FF2B5EF4-FFF2-40B4-BE49-F238E27FC236}">
                <a16:creationId xmlns:a16="http://schemas.microsoft.com/office/drawing/2014/main" id="{22E26584-4638-4D51-AFC9-1D69CF75BB01}"/>
              </a:ext>
            </a:extLst>
          </p:cNvPr>
          <p:cNvSpPr txBox="1">
            <a:spLocks noChangeArrowheads="1"/>
          </p:cNvSpPr>
          <p:nvPr/>
        </p:nvSpPr>
        <p:spPr bwMode="auto">
          <a:xfrm>
            <a:off x="342900" y="784225"/>
            <a:ext cx="38671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does distillation work?</a:t>
            </a:r>
          </a:p>
        </p:txBody>
      </p:sp>
      <p:sp>
        <p:nvSpPr>
          <p:cNvPr id="4" name="Text Box 6">
            <a:extLst>
              <a:ext uri="{FF2B5EF4-FFF2-40B4-BE49-F238E27FC236}">
                <a16:creationId xmlns:a16="http://schemas.microsoft.com/office/drawing/2014/main" id="{4C01B266-B244-491E-933E-083BE4430D11}"/>
              </a:ext>
            </a:extLst>
          </p:cNvPr>
          <p:cNvSpPr txBox="1">
            <a:spLocks noChangeArrowheads="1"/>
          </p:cNvSpPr>
          <p:nvPr/>
        </p:nvSpPr>
        <p:spPr bwMode="auto">
          <a:xfrm>
            <a:off x="342900" y="1415077"/>
            <a:ext cx="51539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buClr>
                <a:srgbClr val="FF6600"/>
              </a:buClr>
              <a:buFont typeface="+mj-lt"/>
              <a:buAutoNum type="arabicPeriod"/>
            </a:pPr>
            <a:r>
              <a:rPr lang="en-GB" altLang="en-US" b="1" dirty="0">
                <a:solidFill>
                  <a:srgbClr val="010067"/>
                </a:solidFill>
              </a:rPr>
              <a:t>Evaporation</a:t>
            </a:r>
            <a:br>
              <a:rPr lang="en-GB" altLang="en-US" b="1" dirty="0">
                <a:solidFill>
                  <a:srgbClr val="010067"/>
                </a:solidFill>
              </a:rPr>
            </a:br>
            <a:r>
              <a:rPr lang="en-GB" altLang="en-US" dirty="0">
                <a:solidFill>
                  <a:srgbClr val="010067"/>
                </a:solidFill>
              </a:rPr>
              <a:t>The solution is heated so that the liquid evaporates and is turned into a gas. Everything else is </a:t>
            </a:r>
            <a:br>
              <a:rPr lang="en-GB" altLang="en-US" dirty="0">
                <a:solidFill>
                  <a:srgbClr val="010067"/>
                </a:solidFill>
              </a:rPr>
            </a:br>
            <a:r>
              <a:rPr lang="en-GB" altLang="en-US" dirty="0">
                <a:solidFill>
                  <a:srgbClr val="010067"/>
                </a:solidFill>
              </a:rPr>
              <a:t>left behind.</a:t>
            </a:r>
          </a:p>
        </p:txBody>
      </p:sp>
      <p:sp>
        <p:nvSpPr>
          <p:cNvPr id="5" name="Text Box 71">
            <a:extLst>
              <a:ext uri="{FF2B5EF4-FFF2-40B4-BE49-F238E27FC236}">
                <a16:creationId xmlns:a16="http://schemas.microsoft.com/office/drawing/2014/main" id="{6A1EEFDB-7D55-4C12-B7E9-4CCFEADF374E}"/>
              </a:ext>
            </a:extLst>
          </p:cNvPr>
          <p:cNvSpPr txBox="1">
            <a:spLocks noChangeArrowheads="1"/>
          </p:cNvSpPr>
          <p:nvPr/>
        </p:nvSpPr>
        <p:spPr bwMode="auto">
          <a:xfrm>
            <a:off x="342901" y="3522958"/>
            <a:ext cx="3867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buClr>
                <a:srgbClr val="FF6600"/>
              </a:buClr>
              <a:buFont typeface="+mj-lt"/>
              <a:buAutoNum type="arabicPeriod" startAt="2"/>
            </a:pPr>
            <a:r>
              <a:rPr lang="en-GB" altLang="en-US" b="1" dirty="0">
                <a:solidFill>
                  <a:srgbClr val="010067"/>
                </a:solidFill>
              </a:rPr>
              <a:t>Condensation</a:t>
            </a:r>
            <a:br>
              <a:rPr lang="en-GB" altLang="en-US" b="1" dirty="0">
                <a:solidFill>
                  <a:srgbClr val="010067"/>
                </a:solidFill>
              </a:rPr>
            </a:br>
            <a:r>
              <a:rPr lang="en-GB" altLang="en-US" dirty="0">
                <a:solidFill>
                  <a:srgbClr val="010067"/>
                </a:solidFill>
              </a:rPr>
              <a:t>The gas is cooled in </a:t>
            </a:r>
            <a:br>
              <a:rPr lang="en-GB" altLang="en-US" dirty="0">
                <a:solidFill>
                  <a:srgbClr val="010067"/>
                </a:solidFill>
              </a:rPr>
            </a:br>
            <a:r>
              <a:rPr lang="en-GB" altLang="en-US" dirty="0">
                <a:solidFill>
                  <a:srgbClr val="010067"/>
                </a:solidFill>
              </a:rPr>
              <a:t>the condenser and turns back into a liquid.</a:t>
            </a:r>
          </a:p>
        </p:txBody>
      </p:sp>
      <p:pic>
        <p:nvPicPr>
          <p:cNvPr id="7" name="Picture 12" descr="http://companyweb/production/Image%20library/Chemistry/distillation%20statics.png">
            <a:extLst>
              <a:ext uri="{FF2B5EF4-FFF2-40B4-BE49-F238E27FC236}">
                <a16:creationId xmlns:a16="http://schemas.microsoft.com/office/drawing/2014/main" id="{022DC2D7-698A-4FD7-AF10-5BDF59EA2D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112" y="2595685"/>
            <a:ext cx="4748213" cy="2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FC382359-2DD3-4262-982C-04D1886F0E8F}"/>
              </a:ext>
            </a:extLst>
          </p:cNvPr>
          <p:cNvSpPr txBox="1">
            <a:spLocks noChangeArrowheads="1"/>
          </p:cNvSpPr>
          <p:nvPr/>
        </p:nvSpPr>
        <p:spPr bwMode="auto">
          <a:xfrm>
            <a:off x="342900" y="5261507"/>
            <a:ext cx="873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buClr>
                <a:srgbClr val="FF6600"/>
              </a:buClr>
              <a:buFont typeface="+mj-lt"/>
              <a:buAutoNum type="arabicPeriod" startAt="3"/>
            </a:pPr>
            <a:r>
              <a:rPr lang="en-GB" altLang="en-US" b="1" dirty="0">
                <a:solidFill>
                  <a:srgbClr val="010067"/>
                </a:solidFill>
              </a:rPr>
              <a:t>Collection</a:t>
            </a:r>
            <a:br>
              <a:rPr lang="en-GB" altLang="en-US" b="1" dirty="0">
                <a:solidFill>
                  <a:srgbClr val="010067"/>
                </a:solidFill>
              </a:rPr>
            </a:br>
            <a:r>
              <a:rPr lang="en-GB" altLang="en-US" dirty="0">
                <a:solidFill>
                  <a:srgbClr val="010067"/>
                </a:solidFill>
              </a:rPr>
              <a:t>The liquid is then collected in the flask below the condenser.</a:t>
            </a:r>
          </a:p>
        </p:txBody>
      </p:sp>
      <p:sp>
        <p:nvSpPr>
          <p:cNvPr id="9" name="Text Box 3">
            <a:extLst>
              <a:ext uri="{FF2B5EF4-FFF2-40B4-BE49-F238E27FC236}">
                <a16:creationId xmlns:a16="http://schemas.microsoft.com/office/drawing/2014/main" id="{A4CF1367-75FF-4A48-8DE8-311B142A6D27}"/>
              </a:ext>
            </a:extLst>
          </p:cNvPr>
          <p:cNvSpPr txBox="1">
            <a:spLocks noChangeArrowheads="1"/>
          </p:cNvSpPr>
          <p:nvPr/>
        </p:nvSpPr>
        <p:spPr bwMode="auto">
          <a:xfrm>
            <a:off x="5808663" y="2124607"/>
            <a:ext cx="173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condenser</a:t>
            </a:r>
          </a:p>
        </p:txBody>
      </p:sp>
      <p:pic>
        <p:nvPicPr>
          <p:cNvPr id="18" name="Picture 19" descr="bendy_arrow_down">
            <a:extLst>
              <a:ext uri="{FF2B5EF4-FFF2-40B4-BE49-F238E27FC236}">
                <a16:creationId xmlns:a16="http://schemas.microsoft.com/office/drawing/2014/main" id="{29B0EA1D-05E5-489D-A780-044A4825C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20931">
            <a:off x="5407397" y="2899870"/>
            <a:ext cx="1735160" cy="3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9442E13B-7207-46E5-9D3D-74E9890F33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A8297FC6-2080-4654-8E87-3D6B1C4806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9114BD77-6CF9-4750-BE31-23CFC4851BEB}"/>
              </a:ext>
            </a:extLst>
          </p:cNvPr>
          <p:cNvSpPr>
            <a:spLocks noGrp="1" noChangeArrowheads="1"/>
          </p:cNvSpPr>
          <p:nvPr>
            <p:ph type="title"/>
          </p:nvPr>
        </p:nvSpPr>
        <p:spPr/>
        <p:txBody>
          <a:bodyPr/>
          <a:lstStyle/>
          <a:p>
            <a:pPr eaLnBrk="1" hangingPunct="1"/>
            <a:r>
              <a:rPr lang="en-GB" altLang="en-US" dirty="0"/>
              <a:t>Distillation apparatus</a:t>
            </a:r>
          </a:p>
        </p:txBody>
      </p:sp>
      <p:pic>
        <p:nvPicPr>
          <p:cNvPr id="6" name="Picture 5">
            <a:hlinkClick r:id="" action="ppaction://hlinkshowjump?jump=nextslide"/>
            <a:extLst>
              <a:ext uri="{FF2B5EF4-FFF2-40B4-BE49-F238E27FC236}">
                <a16:creationId xmlns:a16="http://schemas.microsoft.com/office/drawing/2014/main" id="{3A507503-4121-4FC3-888C-06A995B79C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63D179F6-930A-4163-BE9E-C891CC1A0AA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0C26DB4C-9F44-463A-AF42-F7EA1AC04C3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04644C9-F8DB-4F91-BFD7-A6BADB66E5E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F2788D4-516A-41B3-AD9C-C7F59FA650B7}"/>
              </a:ext>
            </a:extLst>
          </p:cNvPr>
          <p:cNvSpPr>
            <a:spLocks noGrp="1"/>
          </p:cNvSpPr>
          <p:nvPr>
            <p:ph type="title"/>
          </p:nvPr>
        </p:nvSpPr>
        <p:spPr/>
        <p:txBody>
          <a:bodyPr/>
          <a:lstStyle/>
          <a:p>
            <a:r>
              <a:rPr lang="en-GB" altLang="en-US"/>
              <a:t>Examples of distillation</a:t>
            </a:r>
          </a:p>
        </p:txBody>
      </p:sp>
      <p:sp>
        <p:nvSpPr>
          <p:cNvPr id="32773" name="TextBox 44">
            <a:extLst>
              <a:ext uri="{FF2B5EF4-FFF2-40B4-BE49-F238E27FC236}">
                <a16:creationId xmlns:a16="http://schemas.microsoft.com/office/drawing/2014/main" id="{C7FD537D-BCA0-4BFC-B708-06CD10B51493}"/>
              </a:ext>
            </a:extLst>
          </p:cNvPr>
          <p:cNvSpPr txBox="1">
            <a:spLocks noChangeArrowheads="1"/>
          </p:cNvSpPr>
          <p:nvPr/>
        </p:nvSpPr>
        <p:spPr bwMode="auto">
          <a:xfrm>
            <a:off x="342900" y="3056250"/>
            <a:ext cx="8391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Here are some examples of mixtures that can be separated by distillation:</a:t>
            </a:r>
          </a:p>
        </p:txBody>
      </p:sp>
      <p:sp>
        <p:nvSpPr>
          <p:cNvPr id="7" name="Text Box 104">
            <a:extLst>
              <a:ext uri="{FF2B5EF4-FFF2-40B4-BE49-F238E27FC236}">
                <a16:creationId xmlns:a16="http://schemas.microsoft.com/office/drawing/2014/main" id="{FFA3A4A4-FC0E-4325-A767-2C371ADE76E9}"/>
              </a:ext>
            </a:extLst>
          </p:cNvPr>
          <p:cNvSpPr txBox="1">
            <a:spLocks noChangeArrowheads="1"/>
          </p:cNvSpPr>
          <p:nvPr/>
        </p:nvSpPr>
        <p:spPr bwMode="auto">
          <a:xfrm>
            <a:off x="534813" y="400854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water can be collected from saltwater</a:t>
            </a:r>
          </a:p>
        </p:txBody>
      </p:sp>
      <p:sp>
        <p:nvSpPr>
          <p:cNvPr id="8" name="Text Box 103">
            <a:extLst>
              <a:ext uri="{FF2B5EF4-FFF2-40B4-BE49-F238E27FC236}">
                <a16:creationId xmlns:a16="http://schemas.microsoft.com/office/drawing/2014/main" id="{49D5CF38-67E6-456F-AD5E-238B7F60C268}"/>
              </a:ext>
            </a:extLst>
          </p:cNvPr>
          <p:cNvSpPr txBox="1">
            <a:spLocks noChangeArrowheads="1"/>
          </p:cNvSpPr>
          <p:nvPr/>
        </p:nvSpPr>
        <p:spPr bwMode="auto">
          <a:xfrm>
            <a:off x="534813" y="5171757"/>
            <a:ext cx="8532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ethanol (</a:t>
            </a:r>
            <a:r>
              <a:rPr lang="en-GB" altLang="en-US" dirty="0" err="1"/>
              <a:t>b.p.</a:t>
            </a:r>
            <a:r>
              <a:rPr lang="en-GB" altLang="en-US" dirty="0"/>
              <a:t> 78</a:t>
            </a:r>
            <a:r>
              <a:rPr lang="en-GB" altLang="en-US" sz="1000" dirty="0"/>
              <a:t> </a:t>
            </a:r>
            <a:r>
              <a:rPr lang="en-GB" altLang="en-US" dirty="0"/>
              <a:t>°C) can be separated from water (100</a:t>
            </a:r>
            <a:r>
              <a:rPr lang="en-GB" altLang="en-US" sz="1000" dirty="0"/>
              <a:t> </a:t>
            </a:r>
            <a:r>
              <a:rPr lang="en-GB" altLang="en-US" dirty="0"/>
              <a:t>°C)</a:t>
            </a:r>
          </a:p>
        </p:txBody>
      </p:sp>
      <p:sp>
        <p:nvSpPr>
          <p:cNvPr id="9" name="Text Box 102">
            <a:extLst>
              <a:ext uri="{FF2B5EF4-FFF2-40B4-BE49-F238E27FC236}">
                <a16:creationId xmlns:a16="http://schemas.microsoft.com/office/drawing/2014/main" id="{C6D453D4-76D3-4C6D-95DE-E91B7EAAA275}"/>
              </a:ext>
            </a:extLst>
          </p:cNvPr>
          <p:cNvSpPr txBox="1">
            <a:spLocks noChangeArrowheads="1"/>
          </p:cNvSpPr>
          <p:nvPr/>
        </p:nvSpPr>
        <p:spPr bwMode="auto">
          <a:xfrm>
            <a:off x="534813" y="4589355"/>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t>water can be collected from copper sulfate solution</a:t>
            </a:r>
          </a:p>
        </p:txBody>
      </p:sp>
      <p:sp>
        <p:nvSpPr>
          <p:cNvPr id="10" name="Text Box 101">
            <a:extLst>
              <a:ext uri="{FF2B5EF4-FFF2-40B4-BE49-F238E27FC236}">
                <a16:creationId xmlns:a16="http://schemas.microsoft.com/office/drawing/2014/main" id="{E70D0CCD-52DF-447D-8419-30AD4B88C51A}"/>
              </a:ext>
            </a:extLst>
          </p:cNvPr>
          <p:cNvSpPr txBox="1">
            <a:spLocks noChangeArrowheads="1"/>
          </p:cNvSpPr>
          <p:nvPr/>
        </p:nvSpPr>
        <p:spPr bwMode="auto">
          <a:xfrm>
            <a:off x="534813" y="5752571"/>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pentane (36</a:t>
            </a:r>
            <a:r>
              <a:rPr lang="en-GB" altLang="en-US" sz="1000" dirty="0"/>
              <a:t> </a:t>
            </a:r>
            <a:r>
              <a:rPr lang="en-GB" altLang="en-US" dirty="0"/>
              <a:t>°C) can be separated from octane (126</a:t>
            </a:r>
            <a:r>
              <a:rPr lang="en-GB" altLang="en-US" sz="1000" dirty="0"/>
              <a:t> </a:t>
            </a:r>
            <a:r>
              <a:rPr lang="en-GB" altLang="en-US" dirty="0"/>
              <a:t>°C).</a:t>
            </a:r>
          </a:p>
        </p:txBody>
      </p:sp>
      <p:sp>
        <p:nvSpPr>
          <p:cNvPr id="41993" name="TextBox 4">
            <a:extLst>
              <a:ext uri="{FF2B5EF4-FFF2-40B4-BE49-F238E27FC236}">
                <a16:creationId xmlns:a16="http://schemas.microsoft.com/office/drawing/2014/main" id="{178CB273-27E3-42B8-B50B-35E463217E3C}"/>
              </a:ext>
            </a:extLst>
          </p:cNvPr>
          <p:cNvSpPr txBox="1">
            <a:spLocks noChangeArrowheads="1"/>
          </p:cNvSpPr>
          <p:nvPr/>
        </p:nvSpPr>
        <p:spPr bwMode="auto">
          <a:xfrm>
            <a:off x="342900" y="784225"/>
            <a:ext cx="8459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Distillation can also be used to separate a mixture of </a:t>
            </a:r>
            <a:r>
              <a:rPr lang="en-GB" altLang="en-US" b="1" dirty="0"/>
              <a:t>two liquids</a:t>
            </a:r>
            <a:r>
              <a:rPr lang="en-GB" altLang="en-US" dirty="0"/>
              <a:t> with </a:t>
            </a:r>
            <a:r>
              <a:rPr lang="en-GB" altLang="en-US" b="1" dirty="0"/>
              <a:t>different boiling points</a:t>
            </a:r>
            <a:r>
              <a:rPr lang="en-GB" altLang="en-US" dirty="0"/>
              <a:t>.</a:t>
            </a:r>
            <a:endParaRPr lang="en-GB" altLang="en-US" sz="1200" dirty="0"/>
          </a:p>
        </p:txBody>
      </p:sp>
      <p:sp>
        <p:nvSpPr>
          <p:cNvPr id="11" name="Rectangle 10">
            <a:extLst>
              <a:ext uri="{FF2B5EF4-FFF2-40B4-BE49-F238E27FC236}">
                <a16:creationId xmlns:a16="http://schemas.microsoft.com/office/drawing/2014/main" id="{B6C7463E-CCF5-4A13-B0BB-9A0516D1F042}"/>
              </a:ext>
            </a:extLst>
          </p:cNvPr>
          <p:cNvSpPr>
            <a:spLocks noChangeArrowheads="1"/>
          </p:cNvSpPr>
          <p:nvPr/>
        </p:nvSpPr>
        <p:spPr bwMode="auto">
          <a:xfrm>
            <a:off x="342900" y="1735661"/>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liquid with the lower boiling point evaporates, condenses and is collected, while the liquid with the higher boiling point is left behind.</a:t>
            </a:r>
          </a:p>
        </p:txBody>
      </p:sp>
      <p:pic>
        <p:nvPicPr>
          <p:cNvPr id="12" name="Picture 8">
            <a:hlinkClick r:id="" action="ppaction://hlinkshowjump?jump=nextslide"/>
            <a:extLst>
              <a:ext uri="{FF2B5EF4-FFF2-40B4-BE49-F238E27FC236}">
                <a16:creationId xmlns:a16="http://schemas.microsoft.com/office/drawing/2014/main" id="{5CEE3AA0-78AF-4ADD-970A-F69A61FE0C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87F9939B-A984-405A-BB2F-370486F241B2}"/>
              </a:ext>
            </a:extLst>
          </p:cNvPr>
          <p:cNvSpPr>
            <a:spLocks noGrp="1"/>
          </p:cNvSpPr>
          <p:nvPr>
            <p:ph type="title"/>
          </p:nvPr>
        </p:nvSpPr>
        <p:spPr/>
        <p:txBody>
          <a:bodyPr/>
          <a:lstStyle/>
          <a:p>
            <a:r>
              <a:rPr lang="en-GB" altLang="en-US" dirty="0"/>
              <a:t>Separating ethanol and water</a:t>
            </a:r>
          </a:p>
        </p:txBody>
      </p:sp>
      <p:pic>
        <p:nvPicPr>
          <p:cNvPr id="6" name="Picture 5">
            <a:hlinkClick r:id="" action="ppaction://hlinkshowjump?jump=nextslide"/>
            <a:extLst>
              <a:ext uri="{FF2B5EF4-FFF2-40B4-BE49-F238E27FC236}">
                <a16:creationId xmlns:a16="http://schemas.microsoft.com/office/drawing/2014/main" id="{79F75663-64D2-4E49-ADEE-4A9E74C3E1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709F269-D850-420C-A6A2-E40E39DBC1B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3805160-D1A3-4E70-A7B7-9BD4818BCB3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7C93FF7-5B77-46E4-9F30-7ED4830FF761}"/>
              </a:ext>
            </a:extLst>
          </p:cNvPr>
          <p:cNvSpPr>
            <a:spLocks noGrp="1" noChangeArrowheads="1"/>
          </p:cNvSpPr>
          <p:nvPr>
            <p:ph type="title"/>
          </p:nvPr>
        </p:nvSpPr>
        <p:spPr/>
        <p:txBody>
          <a:bodyPr/>
          <a:lstStyle/>
          <a:p>
            <a:r>
              <a:rPr lang="en-GB" altLang="en-US"/>
              <a:t>What is fractional distillation?</a:t>
            </a:r>
          </a:p>
        </p:txBody>
      </p:sp>
      <p:sp>
        <p:nvSpPr>
          <p:cNvPr id="43011" name="Rectangle 3">
            <a:extLst>
              <a:ext uri="{FF2B5EF4-FFF2-40B4-BE49-F238E27FC236}">
                <a16:creationId xmlns:a16="http://schemas.microsoft.com/office/drawing/2014/main" id="{E4EFF45A-94F5-459F-ADC7-A79BF598AE5C}"/>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Fractional distillation</a:t>
            </a:r>
            <a:r>
              <a:rPr lang="en-GB" altLang="en-US" dirty="0"/>
              <a:t> is another form of distillation used to separate liquids with different boiling points.</a:t>
            </a:r>
          </a:p>
        </p:txBody>
      </p:sp>
      <p:sp>
        <p:nvSpPr>
          <p:cNvPr id="209924" name="Rectangle 4">
            <a:extLst>
              <a:ext uri="{FF2B5EF4-FFF2-40B4-BE49-F238E27FC236}">
                <a16:creationId xmlns:a16="http://schemas.microsoft.com/office/drawing/2014/main" id="{8B60D457-17E9-4E0F-8F42-99B5A9EA87E5}"/>
              </a:ext>
            </a:extLst>
          </p:cNvPr>
          <p:cNvSpPr>
            <a:spLocks noChangeArrowheads="1"/>
          </p:cNvSpPr>
          <p:nvPr/>
        </p:nvSpPr>
        <p:spPr bwMode="auto">
          <a:xfrm>
            <a:off x="342901" y="4398963"/>
            <a:ext cx="59562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Fractional distillation is used to separate </a:t>
            </a:r>
            <a:br>
              <a:rPr lang="en-GB" altLang="en-US" dirty="0"/>
            </a:br>
            <a:r>
              <a:rPr lang="en-GB" altLang="en-US" b="1" dirty="0">
                <a:solidFill>
                  <a:srgbClr val="FF6600"/>
                </a:solidFill>
              </a:rPr>
              <a:t>crude oil</a:t>
            </a:r>
            <a:r>
              <a:rPr lang="en-GB" altLang="en-US" dirty="0"/>
              <a:t> into useful products called </a:t>
            </a:r>
            <a:r>
              <a:rPr lang="en-GB" altLang="en-US" b="1" dirty="0">
                <a:solidFill>
                  <a:srgbClr val="FF6600"/>
                </a:solidFill>
              </a:rPr>
              <a:t>fractions</a:t>
            </a:r>
            <a:r>
              <a:rPr lang="en-GB" altLang="en-US" dirty="0"/>
              <a:t>. It can also be used to separate nitrogen and oxygen from liquid air.</a:t>
            </a:r>
          </a:p>
        </p:txBody>
      </p:sp>
      <p:sp>
        <p:nvSpPr>
          <p:cNvPr id="209925" name="Rectangle 5">
            <a:extLst>
              <a:ext uri="{FF2B5EF4-FFF2-40B4-BE49-F238E27FC236}">
                <a16:creationId xmlns:a16="http://schemas.microsoft.com/office/drawing/2014/main" id="{B358AB9A-E1F8-418F-B33D-03F6C4D6EA87}"/>
              </a:ext>
            </a:extLst>
          </p:cNvPr>
          <p:cNvSpPr>
            <a:spLocks noChangeArrowheads="1"/>
          </p:cNvSpPr>
          <p:nvPr/>
        </p:nvSpPr>
        <p:spPr bwMode="auto">
          <a:xfrm>
            <a:off x="342901" y="1865597"/>
            <a:ext cx="6306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the mixture is heated, liquids with a low boiling point evaporate and turn to vapor.</a:t>
            </a:r>
          </a:p>
        </p:txBody>
      </p:sp>
      <p:sp>
        <p:nvSpPr>
          <p:cNvPr id="209926" name="Rectangle 6">
            <a:extLst>
              <a:ext uri="{FF2B5EF4-FFF2-40B4-BE49-F238E27FC236}">
                <a16:creationId xmlns:a16="http://schemas.microsoft.com/office/drawing/2014/main" id="{C98F1342-48C6-4F7A-A347-39DF2F92B815}"/>
              </a:ext>
            </a:extLst>
          </p:cNvPr>
          <p:cNvSpPr>
            <a:spLocks noChangeArrowheads="1"/>
          </p:cNvSpPr>
          <p:nvPr/>
        </p:nvSpPr>
        <p:spPr bwMode="auto">
          <a:xfrm>
            <a:off x="342901" y="2947703"/>
            <a:ext cx="60353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Liquids with a higher boiling point remain as liquid. The vapor can then be separated from the liquid.</a:t>
            </a:r>
          </a:p>
        </p:txBody>
      </p:sp>
      <p:pic>
        <p:nvPicPr>
          <p:cNvPr id="43015" name="Picture 7" descr="fractions2">
            <a:extLst>
              <a:ext uri="{FF2B5EF4-FFF2-40B4-BE49-F238E27FC236}">
                <a16:creationId xmlns:a16="http://schemas.microsoft.com/office/drawing/2014/main" id="{CD1A4537-E00A-4E23-BB97-38D21E63C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1787525"/>
            <a:ext cx="1743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7332CA3-4920-4381-B713-E5A68E1AF8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4594062-4D38-4BA3-BAEB-1A4CDBB05EA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p:bldP spid="2099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http://companyweb/production/Image%20library/Biology/_w/water1_png.jpg">
            <a:extLst>
              <a:ext uri="{FF2B5EF4-FFF2-40B4-BE49-F238E27FC236}">
                <a16:creationId xmlns:a16="http://schemas.microsoft.com/office/drawing/2014/main" id="{B700028D-3F0C-4D00-9EB8-BC43E97031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0333" flipH="1">
            <a:off x="6821489" y="3008115"/>
            <a:ext cx="1727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5C8975AE-02C3-4752-9AA2-6894B59B8EBF}"/>
              </a:ext>
            </a:extLst>
          </p:cNvPr>
          <p:cNvSpPr>
            <a:spLocks noGrp="1"/>
          </p:cNvSpPr>
          <p:nvPr>
            <p:ph type="title"/>
          </p:nvPr>
        </p:nvSpPr>
        <p:spPr/>
        <p:txBody>
          <a:bodyPr/>
          <a:lstStyle/>
          <a:p>
            <a:r>
              <a:rPr lang="en-GB" altLang="en-US"/>
              <a:t>Pure and impure substances</a:t>
            </a:r>
          </a:p>
        </p:txBody>
      </p:sp>
      <p:sp>
        <p:nvSpPr>
          <p:cNvPr id="20483" name="TextBox 3">
            <a:extLst>
              <a:ext uri="{FF2B5EF4-FFF2-40B4-BE49-F238E27FC236}">
                <a16:creationId xmlns:a16="http://schemas.microsoft.com/office/drawing/2014/main" id="{41C6A902-B0FC-4D3B-A53C-54BE6A243128}"/>
              </a:ext>
            </a:extLst>
          </p:cNvPr>
          <p:cNvSpPr txBox="1">
            <a:spLocks noChangeArrowheads="1"/>
          </p:cNvSpPr>
          <p:nvPr/>
        </p:nvSpPr>
        <p:spPr bwMode="auto">
          <a:xfrm>
            <a:off x="358775" y="800100"/>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materials can be classified as either a </a:t>
            </a:r>
            <a:r>
              <a:rPr lang="en-GB" altLang="en-US" b="1" dirty="0">
                <a:solidFill>
                  <a:srgbClr val="FF6600"/>
                </a:solidFill>
              </a:rPr>
              <a:t>pure</a:t>
            </a:r>
            <a:r>
              <a:rPr lang="en-GB" altLang="en-US" dirty="0"/>
              <a:t> substance or an </a:t>
            </a:r>
            <a:r>
              <a:rPr lang="en-GB" altLang="en-US" b="1" dirty="0">
                <a:solidFill>
                  <a:srgbClr val="FF6600"/>
                </a:solidFill>
              </a:rPr>
              <a:t>impure</a:t>
            </a:r>
            <a:r>
              <a:rPr lang="en-GB" altLang="en-US" dirty="0"/>
              <a:t> substance. </a:t>
            </a:r>
          </a:p>
        </p:txBody>
      </p:sp>
      <p:sp>
        <p:nvSpPr>
          <p:cNvPr id="5" name="TextBox 4">
            <a:extLst>
              <a:ext uri="{FF2B5EF4-FFF2-40B4-BE49-F238E27FC236}">
                <a16:creationId xmlns:a16="http://schemas.microsoft.com/office/drawing/2014/main" id="{0FC7DB76-C557-4E7C-8B8A-17DAC9159ED9}"/>
              </a:ext>
            </a:extLst>
          </p:cNvPr>
          <p:cNvSpPr txBox="1">
            <a:spLocks noChangeArrowheads="1"/>
          </p:cNvSpPr>
          <p:nvPr/>
        </p:nvSpPr>
        <p:spPr bwMode="auto">
          <a:xfrm>
            <a:off x="358775" y="1916458"/>
            <a:ext cx="82350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pure substance has a </a:t>
            </a:r>
            <a:r>
              <a:rPr lang="en-GB" altLang="en-US" b="1" dirty="0">
                <a:solidFill>
                  <a:srgbClr val="010066"/>
                </a:solidFill>
              </a:rPr>
              <a:t>set chemical composition</a:t>
            </a:r>
            <a:r>
              <a:rPr lang="en-GB" altLang="en-US" dirty="0">
                <a:solidFill>
                  <a:srgbClr val="010066"/>
                </a:solidFill>
              </a:rPr>
              <a:t>, and can be either an element or a compound. For example:</a:t>
            </a:r>
          </a:p>
        </p:txBody>
      </p:sp>
      <p:sp>
        <p:nvSpPr>
          <p:cNvPr id="7" name="Rectangle 6">
            <a:extLst>
              <a:ext uri="{FF2B5EF4-FFF2-40B4-BE49-F238E27FC236}">
                <a16:creationId xmlns:a16="http://schemas.microsoft.com/office/drawing/2014/main" id="{7973C939-4F33-487F-9BD4-9FF2D3BACDD2}"/>
              </a:ext>
            </a:extLst>
          </p:cNvPr>
          <p:cNvSpPr>
            <a:spLocks noChangeArrowheads="1"/>
          </p:cNvSpPr>
          <p:nvPr/>
        </p:nvSpPr>
        <p:spPr bwMode="auto">
          <a:xfrm>
            <a:off x="516821" y="3033550"/>
            <a:ext cx="626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00000"/>
              <a:buFont typeface="Wingdings" panose="05000000000000000000" pitchFamily="2" charset="2"/>
              <a:buChar char=""/>
            </a:pPr>
            <a:r>
              <a:rPr lang="en-GB" altLang="en-US" dirty="0"/>
              <a:t>pure gold is made up of only gold atoms</a:t>
            </a:r>
          </a:p>
        </p:txBody>
      </p:sp>
      <p:sp>
        <p:nvSpPr>
          <p:cNvPr id="8" name="Rectangle 7">
            <a:extLst>
              <a:ext uri="{FF2B5EF4-FFF2-40B4-BE49-F238E27FC236}">
                <a16:creationId xmlns:a16="http://schemas.microsoft.com/office/drawing/2014/main" id="{8F2B3399-3295-45A5-B42E-E37B2E18A642}"/>
              </a:ext>
            </a:extLst>
          </p:cNvPr>
          <p:cNvSpPr>
            <a:spLocks noChangeArrowheads="1"/>
          </p:cNvSpPr>
          <p:nvPr/>
        </p:nvSpPr>
        <p:spPr bwMode="auto">
          <a:xfrm>
            <a:off x="516821" y="3781607"/>
            <a:ext cx="6767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00000"/>
              <a:buFont typeface="Wingdings" panose="05000000000000000000" pitchFamily="2" charset="2"/>
              <a:buChar char=""/>
            </a:pPr>
            <a:r>
              <a:rPr lang="en-GB" altLang="en-US" dirty="0"/>
              <a:t>pure water (H</a:t>
            </a:r>
            <a:r>
              <a:rPr lang="en-GB" altLang="en-US" baseline="-25000" dirty="0"/>
              <a:t>2</a:t>
            </a:r>
            <a:r>
              <a:rPr lang="en-GB" altLang="en-US" dirty="0"/>
              <a:t>O) is made up of only hydrogen and oxygen atoms in a precise 2:1 </a:t>
            </a:r>
            <a:r>
              <a:rPr lang="en-GB" altLang="en-US" b="1" dirty="0">
                <a:solidFill>
                  <a:srgbClr val="FF6600"/>
                </a:solidFill>
              </a:rPr>
              <a:t>ratio</a:t>
            </a:r>
            <a:r>
              <a:rPr lang="en-GB" altLang="en-US" dirty="0"/>
              <a:t>.  </a:t>
            </a:r>
          </a:p>
        </p:txBody>
      </p:sp>
      <p:sp>
        <p:nvSpPr>
          <p:cNvPr id="10" name="Rectangle 9">
            <a:extLst>
              <a:ext uri="{FF2B5EF4-FFF2-40B4-BE49-F238E27FC236}">
                <a16:creationId xmlns:a16="http://schemas.microsoft.com/office/drawing/2014/main" id="{D9742152-D8A1-449E-B1A1-590B955B509B}"/>
              </a:ext>
            </a:extLst>
          </p:cNvPr>
          <p:cNvSpPr>
            <a:spLocks noChangeArrowheads="1"/>
          </p:cNvSpPr>
          <p:nvPr/>
        </p:nvSpPr>
        <p:spPr bwMode="auto">
          <a:xfrm>
            <a:off x="358775" y="4897966"/>
            <a:ext cx="820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50000"/>
            </a:pPr>
            <a:r>
              <a:rPr lang="en-GB" altLang="en-US" dirty="0">
                <a:solidFill>
                  <a:srgbClr val="010066"/>
                </a:solidFill>
              </a:rPr>
              <a:t>A pure substance has </a:t>
            </a:r>
            <a:r>
              <a:rPr lang="en-GB" altLang="en-US" b="1" dirty="0">
                <a:solidFill>
                  <a:srgbClr val="010066"/>
                </a:solidFill>
              </a:rPr>
              <a:t>set properties</a:t>
            </a:r>
            <a:r>
              <a:rPr lang="en-GB" altLang="en-US" dirty="0">
                <a:solidFill>
                  <a:srgbClr val="010066"/>
                </a:solidFill>
              </a:rPr>
              <a:t>, such as boiling and melting points. Pure water has a boiling point of 100</a:t>
            </a:r>
            <a:r>
              <a:rPr lang="en-GB" altLang="en-US" sz="1000" dirty="0">
                <a:solidFill>
                  <a:srgbClr val="010066"/>
                </a:solidFill>
              </a:rPr>
              <a:t> </a:t>
            </a:r>
            <a:r>
              <a:rPr lang="en-GB" altLang="en-US" dirty="0">
                <a:solidFill>
                  <a:srgbClr val="010066"/>
                </a:solidFill>
              </a:rPr>
              <a:t>°C and a melting point of 0</a:t>
            </a:r>
            <a:r>
              <a:rPr lang="en-GB" altLang="en-US" sz="1000" dirty="0">
                <a:solidFill>
                  <a:srgbClr val="010066"/>
                </a:solidFill>
              </a:rPr>
              <a:t> </a:t>
            </a:r>
            <a:r>
              <a:rPr lang="en-GB" altLang="en-US" dirty="0">
                <a:solidFill>
                  <a:srgbClr val="010066"/>
                </a:solidFill>
              </a:rPr>
              <a:t>°C. </a:t>
            </a:r>
          </a:p>
        </p:txBody>
      </p:sp>
      <p:pic>
        <p:nvPicPr>
          <p:cNvPr id="12" name="Picture 8">
            <a:hlinkClick r:id="" action="ppaction://hlinkshowjump?jump=nextslide"/>
            <a:extLst>
              <a:ext uri="{FF2B5EF4-FFF2-40B4-BE49-F238E27FC236}">
                <a16:creationId xmlns:a16="http://schemas.microsoft.com/office/drawing/2014/main" id="{B122A45F-FF17-4469-A26C-9CC9EC55CF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EED5A8C-2C11-47FE-AAF5-28C8A46CF26D}"/>
              </a:ext>
            </a:extLst>
          </p:cNvPr>
          <p:cNvSpPr>
            <a:spLocks noGrp="1" noChangeArrowheads="1"/>
          </p:cNvSpPr>
          <p:nvPr>
            <p:ph type="title"/>
          </p:nvPr>
        </p:nvSpPr>
        <p:spPr/>
        <p:txBody>
          <a:bodyPr/>
          <a:lstStyle/>
          <a:p>
            <a:r>
              <a:rPr lang="en-GB" altLang="en-US"/>
              <a:t>Fractional distillation of crude oil</a:t>
            </a:r>
          </a:p>
        </p:txBody>
      </p:sp>
      <p:sp>
        <p:nvSpPr>
          <p:cNvPr id="44035" name="Rectangle 3">
            <a:extLst>
              <a:ext uri="{FF2B5EF4-FFF2-40B4-BE49-F238E27FC236}">
                <a16:creationId xmlns:a16="http://schemas.microsoft.com/office/drawing/2014/main" id="{08D4B761-9184-41FC-9F25-A8183106B341}"/>
              </a:ext>
            </a:extLst>
          </p:cNvPr>
          <p:cNvSpPr>
            <a:spLocks noChangeArrowheads="1"/>
          </p:cNvSpPr>
          <p:nvPr/>
        </p:nvSpPr>
        <p:spPr bwMode="auto">
          <a:xfrm>
            <a:off x="342900" y="784225"/>
            <a:ext cx="592455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How is crude oil separated into fractions?</a:t>
            </a:r>
          </a:p>
        </p:txBody>
      </p:sp>
      <p:sp>
        <p:nvSpPr>
          <p:cNvPr id="211972" name="Rectangle 4">
            <a:extLst>
              <a:ext uri="{FF2B5EF4-FFF2-40B4-BE49-F238E27FC236}">
                <a16:creationId xmlns:a16="http://schemas.microsoft.com/office/drawing/2014/main" id="{596C410E-ADB8-4C64-AED6-E1C1EF07F3EF}"/>
              </a:ext>
            </a:extLst>
          </p:cNvPr>
          <p:cNvSpPr>
            <a:spLocks noChangeArrowheads="1"/>
          </p:cNvSpPr>
          <p:nvPr/>
        </p:nvSpPr>
        <p:spPr bwMode="auto">
          <a:xfrm>
            <a:off x="2643365" y="1368425"/>
            <a:ext cx="6369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spcBef>
                <a:spcPct val="50000"/>
              </a:spcBef>
              <a:buClr>
                <a:srgbClr val="FF6600"/>
              </a:buClr>
              <a:buFont typeface="+mj-lt"/>
              <a:buAutoNum type="arabicPeriod"/>
            </a:pPr>
            <a:r>
              <a:rPr lang="en-GB" altLang="en-US" b="1" dirty="0">
                <a:cs typeface="Arial" panose="020B0604020202020204" pitchFamily="34" charset="0"/>
              </a:rPr>
              <a:t>​</a:t>
            </a:r>
            <a:r>
              <a:rPr lang="en-GB" altLang="en-US" dirty="0">
                <a:cs typeface="Arial" panose="020B0604020202020204" pitchFamily="34" charset="0"/>
              </a:rPr>
              <a:t>Oil is heated to about 370</a:t>
            </a:r>
            <a:r>
              <a:rPr lang="en-GB" altLang="en-US" sz="1000" dirty="0">
                <a:cs typeface="Arial" panose="020B0604020202020204" pitchFamily="34" charset="0"/>
              </a:rPr>
              <a:t> </a:t>
            </a:r>
            <a:r>
              <a:rPr lang="en-US" altLang="en-US" dirty="0">
                <a:cs typeface="Arial" panose="020B0604020202020204" pitchFamily="34" charset="0"/>
              </a:rPr>
              <a:t>°</a:t>
            </a:r>
            <a:r>
              <a:rPr lang="en-GB" altLang="en-US" dirty="0">
                <a:cs typeface="Arial" panose="020B0604020202020204" pitchFamily="34" charset="0"/>
              </a:rPr>
              <a:t>C and pumped into the bottom of a tall tower called a </a:t>
            </a:r>
            <a:r>
              <a:rPr lang="en-GB" altLang="en-US" b="1" dirty="0">
                <a:solidFill>
                  <a:srgbClr val="010066"/>
                </a:solidFill>
                <a:cs typeface="Arial" panose="020B0604020202020204" pitchFamily="34" charset="0"/>
              </a:rPr>
              <a:t>fractionating column</a:t>
            </a:r>
            <a:r>
              <a:rPr lang="en-GB" altLang="en-US" dirty="0">
                <a:cs typeface="Arial" panose="020B0604020202020204" pitchFamily="34" charset="0"/>
              </a:rPr>
              <a:t>, where it vaporizes</a:t>
            </a:r>
            <a:r>
              <a:rPr lang="en-GB" altLang="en-US" dirty="0"/>
              <a:t>.</a:t>
            </a:r>
          </a:p>
        </p:txBody>
      </p:sp>
      <p:sp>
        <p:nvSpPr>
          <p:cNvPr id="211973" name="Rectangle 5">
            <a:extLst>
              <a:ext uri="{FF2B5EF4-FFF2-40B4-BE49-F238E27FC236}">
                <a16:creationId xmlns:a16="http://schemas.microsoft.com/office/drawing/2014/main" id="{9D4138B0-7C34-4D3A-B958-67DBBCF80847}"/>
              </a:ext>
            </a:extLst>
          </p:cNvPr>
          <p:cNvSpPr>
            <a:spLocks noChangeArrowheads="1"/>
          </p:cNvSpPr>
          <p:nvPr/>
        </p:nvSpPr>
        <p:spPr bwMode="auto">
          <a:xfrm>
            <a:off x="2643365" y="2668588"/>
            <a:ext cx="6129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spcBef>
                <a:spcPct val="50000"/>
              </a:spcBef>
              <a:buClr>
                <a:srgbClr val="FF6600"/>
              </a:buClr>
              <a:buFont typeface="+mj-lt"/>
              <a:buAutoNum type="arabicPeriod" startAt="2"/>
            </a:pPr>
            <a:r>
              <a:rPr lang="en-GB" altLang="en-US" b="1" dirty="0">
                <a:cs typeface="Arial" panose="020B0604020202020204" pitchFamily="34" charset="0"/>
              </a:rPr>
              <a:t>​</a:t>
            </a:r>
            <a:r>
              <a:rPr lang="en-GB" altLang="en-US" dirty="0">
                <a:cs typeface="Arial" panose="020B0604020202020204" pitchFamily="34" charset="0"/>
              </a:rPr>
              <a:t>The column is very hot at the bottom but much cooler at the top. As the vaporized oil rises, it cools and condenses.</a:t>
            </a:r>
          </a:p>
        </p:txBody>
      </p:sp>
      <p:sp>
        <p:nvSpPr>
          <p:cNvPr id="211974" name="Rectangle 6">
            <a:extLst>
              <a:ext uri="{FF2B5EF4-FFF2-40B4-BE49-F238E27FC236}">
                <a16:creationId xmlns:a16="http://schemas.microsoft.com/office/drawing/2014/main" id="{F247796C-7264-45F2-B4B9-8BD4F07C43E1}"/>
              </a:ext>
            </a:extLst>
          </p:cNvPr>
          <p:cNvSpPr>
            <a:spLocks noChangeArrowheads="1"/>
          </p:cNvSpPr>
          <p:nvPr/>
        </p:nvSpPr>
        <p:spPr bwMode="auto">
          <a:xfrm>
            <a:off x="2643365" y="3951288"/>
            <a:ext cx="6369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spcBef>
                <a:spcPct val="50000"/>
              </a:spcBef>
              <a:buClr>
                <a:srgbClr val="FF6600"/>
              </a:buClr>
              <a:buFont typeface="+mj-lt"/>
              <a:buAutoNum type="arabicPeriod" startAt="3"/>
            </a:pPr>
            <a:r>
              <a:rPr lang="en-GB" altLang="en-US" b="1" dirty="0">
                <a:cs typeface="Arial" panose="020B0604020202020204" pitchFamily="34" charset="0"/>
              </a:rPr>
              <a:t>​</a:t>
            </a:r>
            <a:r>
              <a:rPr lang="en-GB" altLang="en-US" dirty="0">
                <a:cs typeface="Arial" panose="020B0604020202020204" pitchFamily="34" charset="0"/>
              </a:rPr>
              <a:t>Heavy fractions (containing large molecules) have high boiling points and condense near the bottom of the column</a:t>
            </a:r>
            <a:r>
              <a:rPr lang="en-GB" altLang="en-US" dirty="0"/>
              <a:t>. </a:t>
            </a:r>
          </a:p>
        </p:txBody>
      </p:sp>
      <p:pic>
        <p:nvPicPr>
          <p:cNvPr id="211975" name="Picture 7" descr="fd_column">
            <a:extLst>
              <a:ext uri="{FF2B5EF4-FFF2-40B4-BE49-F238E27FC236}">
                <a16:creationId xmlns:a16="http://schemas.microsoft.com/office/drawing/2014/main" id="{2DD275F5-6FEB-42E1-8AEF-1D922F825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74" y="1600200"/>
            <a:ext cx="216693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6" name="Rectangle 8">
            <a:extLst>
              <a:ext uri="{FF2B5EF4-FFF2-40B4-BE49-F238E27FC236}">
                <a16:creationId xmlns:a16="http://schemas.microsoft.com/office/drawing/2014/main" id="{5AE89B1D-9E17-48DF-83C8-DC6324C48C5B}"/>
              </a:ext>
            </a:extLst>
          </p:cNvPr>
          <p:cNvSpPr>
            <a:spLocks noChangeArrowheads="1"/>
          </p:cNvSpPr>
          <p:nvPr/>
        </p:nvSpPr>
        <p:spPr bwMode="auto">
          <a:xfrm>
            <a:off x="2643365" y="5233988"/>
            <a:ext cx="577814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spcBef>
                <a:spcPct val="50000"/>
              </a:spcBef>
              <a:buClr>
                <a:srgbClr val="FF6600"/>
              </a:buClr>
              <a:buFont typeface="+mj-lt"/>
              <a:buAutoNum type="arabicPeriod" startAt="4"/>
            </a:pPr>
            <a:r>
              <a:rPr lang="en-GB" altLang="en-US" b="1" dirty="0">
                <a:cs typeface="Arial" panose="020B0604020202020204" pitchFamily="34" charset="0"/>
              </a:rPr>
              <a:t>​</a:t>
            </a:r>
            <a:r>
              <a:rPr lang="en-GB" altLang="en-US" dirty="0">
                <a:cs typeface="Arial" panose="020B0604020202020204" pitchFamily="34" charset="0"/>
              </a:rPr>
              <a:t>Lighter fractions (containing small molecules) have lower boiling points and condense further up the column.</a:t>
            </a:r>
          </a:p>
        </p:txBody>
      </p:sp>
      <p:pic>
        <p:nvPicPr>
          <p:cNvPr id="10" name="Picture 8">
            <a:hlinkClick r:id="" action="ppaction://hlinkshowjump?jump=nextslide"/>
            <a:extLst>
              <a:ext uri="{FF2B5EF4-FFF2-40B4-BE49-F238E27FC236}">
                <a16:creationId xmlns:a16="http://schemas.microsoft.com/office/drawing/2014/main" id="{E7EC6BA5-736B-4500-A538-040B8CA67F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1197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197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197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197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p:bldP spid="211974" grpId="0"/>
      <p:bldP spid="2119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8">
            <a:extLst>
              <a:ext uri="{FF2B5EF4-FFF2-40B4-BE49-F238E27FC236}">
                <a16:creationId xmlns:a16="http://schemas.microsoft.com/office/drawing/2014/main" id="{777DF6AF-F924-4D68-AAA1-83409C18543E}"/>
              </a:ext>
            </a:extLst>
          </p:cNvPr>
          <p:cNvSpPr>
            <a:spLocks noGrp="1" noChangeArrowheads="1"/>
          </p:cNvSpPr>
          <p:nvPr>
            <p:ph type="title"/>
          </p:nvPr>
        </p:nvSpPr>
        <p:spPr/>
        <p:txBody>
          <a:bodyPr/>
          <a:lstStyle/>
          <a:p>
            <a:r>
              <a:rPr lang="en-GB" altLang="en-US" dirty="0"/>
              <a:t>How does fractional distillation work?</a:t>
            </a:r>
          </a:p>
        </p:txBody>
      </p:sp>
      <p:pic>
        <p:nvPicPr>
          <p:cNvPr id="7" name="Picture 6">
            <a:hlinkClick r:id="" action="ppaction://hlinkshowjump?jump=nextslide"/>
            <a:extLst>
              <a:ext uri="{FF2B5EF4-FFF2-40B4-BE49-F238E27FC236}">
                <a16:creationId xmlns:a16="http://schemas.microsoft.com/office/drawing/2014/main" id="{45400294-D212-4F27-8BD1-F6FCC124728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E30A647-D27F-4BDD-B5D1-0C78082809B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6A8768F-4A76-4121-86A3-9E1A854B640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E9A0F30-93E3-4908-BF7E-34E860CCA04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6BF1577-CAC1-4D7B-9C55-8F8018B4F4BD}"/>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bunsen_flame">
            <a:extLst>
              <a:ext uri="{FF2B5EF4-FFF2-40B4-BE49-F238E27FC236}">
                <a16:creationId xmlns:a16="http://schemas.microsoft.com/office/drawing/2014/main" id="{94A67A91-03CD-47B7-8D56-B5CE26A97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083"/>
          <a:stretch>
            <a:fillRect/>
          </a:stretch>
        </p:blipFill>
        <p:spPr bwMode="auto">
          <a:xfrm>
            <a:off x="3862388" y="4930775"/>
            <a:ext cx="3365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173292DD-A2DA-4E7B-B93D-8EEFB70C4A14}"/>
              </a:ext>
            </a:extLst>
          </p:cNvPr>
          <p:cNvSpPr>
            <a:spLocks noGrp="1" noChangeArrowheads="1"/>
          </p:cNvSpPr>
          <p:nvPr>
            <p:ph type="title"/>
          </p:nvPr>
        </p:nvSpPr>
        <p:spPr/>
        <p:txBody>
          <a:bodyPr/>
          <a:lstStyle/>
          <a:p>
            <a:r>
              <a:rPr lang="en-GB" altLang="en-US"/>
              <a:t>Fractional distillation in the lab</a:t>
            </a:r>
          </a:p>
        </p:txBody>
      </p:sp>
      <p:pic>
        <p:nvPicPr>
          <p:cNvPr id="216068" name="Picture 4" descr="lab_FD_fractions">
            <a:extLst>
              <a:ext uri="{FF2B5EF4-FFF2-40B4-BE49-F238E27FC236}">
                <a16:creationId xmlns:a16="http://schemas.microsoft.com/office/drawing/2014/main" id="{49584B92-AB8B-4390-B2E0-317906AFF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363" y="3405188"/>
            <a:ext cx="156845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a:extLst>
              <a:ext uri="{FF2B5EF4-FFF2-40B4-BE49-F238E27FC236}">
                <a16:creationId xmlns:a16="http://schemas.microsoft.com/office/drawing/2014/main" id="{CCBF700F-CBF2-4ADE-82C1-D65B26B0C99D}"/>
              </a:ext>
            </a:extLst>
          </p:cNvPr>
          <p:cNvSpPr>
            <a:spLocks noChangeArrowheads="1"/>
          </p:cNvSpPr>
          <p:nvPr/>
        </p:nvSpPr>
        <p:spPr bwMode="auto">
          <a:xfrm>
            <a:off x="342900" y="784225"/>
            <a:ext cx="31686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principle of how fractional distillation can be used to separate crude oil can be demonstrated in the laboratory by heating crude oil and collecting the vapor produced at different temperatures.</a:t>
            </a:r>
          </a:p>
        </p:txBody>
      </p:sp>
      <p:pic>
        <p:nvPicPr>
          <p:cNvPr id="216070" name="Picture 6" descr="lab_FD">
            <a:extLst>
              <a:ext uri="{FF2B5EF4-FFF2-40B4-BE49-F238E27FC236}">
                <a16:creationId xmlns:a16="http://schemas.microsoft.com/office/drawing/2014/main" id="{528CF034-5E0B-4317-B90D-BFB528293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992188"/>
            <a:ext cx="2922588"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1" name="Text Box 7">
            <a:extLst>
              <a:ext uri="{FF2B5EF4-FFF2-40B4-BE49-F238E27FC236}">
                <a16:creationId xmlns:a16="http://schemas.microsoft.com/office/drawing/2014/main" id="{844BAFE5-D9EC-47F2-BE4B-6EC8CE858C0C}"/>
              </a:ext>
            </a:extLst>
          </p:cNvPr>
          <p:cNvSpPr txBox="1">
            <a:spLocks noChangeArrowheads="1"/>
          </p:cNvSpPr>
          <p:nvPr/>
        </p:nvSpPr>
        <p:spPr bwMode="auto">
          <a:xfrm>
            <a:off x="579438" y="4800600"/>
            <a:ext cx="211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mineral wool soaked in crude oil</a:t>
            </a:r>
          </a:p>
        </p:txBody>
      </p:sp>
      <p:sp>
        <p:nvSpPr>
          <p:cNvPr id="216072" name="Line 8">
            <a:extLst>
              <a:ext uri="{FF2B5EF4-FFF2-40B4-BE49-F238E27FC236}">
                <a16:creationId xmlns:a16="http://schemas.microsoft.com/office/drawing/2014/main" id="{CBCA9207-3DDE-4812-B9DB-352F76DC50BB}"/>
              </a:ext>
            </a:extLst>
          </p:cNvPr>
          <p:cNvSpPr>
            <a:spLocks noChangeShapeType="1"/>
          </p:cNvSpPr>
          <p:nvPr/>
        </p:nvSpPr>
        <p:spPr bwMode="auto">
          <a:xfrm flipV="1">
            <a:off x="2390775" y="4978400"/>
            <a:ext cx="1452563" cy="401638"/>
          </a:xfrm>
          <a:prstGeom prst="line">
            <a:avLst/>
          </a:prstGeom>
          <a:noFill/>
          <a:ln w="381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073" name="Text Box 9">
            <a:extLst>
              <a:ext uri="{FF2B5EF4-FFF2-40B4-BE49-F238E27FC236}">
                <a16:creationId xmlns:a16="http://schemas.microsoft.com/office/drawing/2014/main" id="{8332E7D1-869F-4633-8D20-D16D3E22F3B6}"/>
              </a:ext>
            </a:extLst>
          </p:cNvPr>
          <p:cNvSpPr txBox="1">
            <a:spLocks noChangeArrowheads="1"/>
          </p:cNvSpPr>
          <p:nvPr/>
        </p:nvSpPr>
        <p:spPr bwMode="auto">
          <a:xfrm>
            <a:off x="4959350" y="6083300"/>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cooling water</a:t>
            </a:r>
          </a:p>
        </p:txBody>
      </p:sp>
      <p:sp>
        <p:nvSpPr>
          <p:cNvPr id="216074" name="Line 10">
            <a:extLst>
              <a:ext uri="{FF2B5EF4-FFF2-40B4-BE49-F238E27FC236}">
                <a16:creationId xmlns:a16="http://schemas.microsoft.com/office/drawing/2014/main" id="{78072102-6905-47D0-AB39-EBB2ECDEE5D7}"/>
              </a:ext>
            </a:extLst>
          </p:cNvPr>
          <p:cNvSpPr>
            <a:spLocks noChangeShapeType="1"/>
          </p:cNvSpPr>
          <p:nvPr/>
        </p:nvSpPr>
        <p:spPr bwMode="auto">
          <a:xfrm flipV="1">
            <a:off x="6076950" y="5468938"/>
            <a:ext cx="0" cy="576262"/>
          </a:xfrm>
          <a:prstGeom prst="line">
            <a:avLst/>
          </a:prstGeom>
          <a:noFill/>
          <a:ln w="38100">
            <a:solidFill>
              <a:srgbClr val="000000"/>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6077" name="Text Box 13">
            <a:extLst>
              <a:ext uri="{FF2B5EF4-FFF2-40B4-BE49-F238E27FC236}">
                <a16:creationId xmlns:a16="http://schemas.microsoft.com/office/drawing/2014/main" id="{488B24B5-7502-4EB3-9359-E114B692B864}"/>
              </a:ext>
            </a:extLst>
          </p:cNvPr>
          <p:cNvSpPr txBox="1">
            <a:spLocks noChangeArrowheads="1"/>
          </p:cNvSpPr>
          <p:nvPr/>
        </p:nvSpPr>
        <p:spPr bwMode="auto">
          <a:xfrm>
            <a:off x="5575300" y="1042988"/>
            <a:ext cx="34655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FF6600"/>
                </a:solidFill>
              </a:rPr>
              <a:t>fractions collected previously (at lower temperatures)</a:t>
            </a:r>
          </a:p>
        </p:txBody>
      </p:sp>
      <p:pic>
        <p:nvPicPr>
          <p:cNvPr id="15" name="Picture 14" descr="Mixtures_34.1.png">
            <a:extLst>
              <a:ext uri="{FF2B5EF4-FFF2-40B4-BE49-F238E27FC236}">
                <a16:creationId xmlns:a16="http://schemas.microsoft.com/office/drawing/2014/main" id="{83A41699-0A41-4401-9029-06175B1791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4575" y="2244725"/>
            <a:ext cx="9207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0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60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60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p:bldP spid="216073" grpId="0"/>
      <p:bldP spid="216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20B5FA9-2D71-4890-BEED-80205763B5CE}"/>
              </a:ext>
            </a:extLst>
          </p:cNvPr>
          <p:cNvSpPr>
            <a:spLocks noGrp="1"/>
          </p:cNvSpPr>
          <p:nvPr>
            <p:ph type="title"/>
          </p:nvPr>
        </p:nvSpPr>
        <p:spPr/>
        <p:txBody>
          <a:bodyPr/>
          <a:lstStyle/>
          <a:p>
            <a:r>
              <a:rPr lang="en-GB" altLang="en-US"/>
              <a:t>What is a mixture?</a:t>
            </a:r>
          </a:p>
        </p:txBody>
      </p:sp>
      <p:sp>
        <p:nvSpPr>
          <p:cNvPr id="3" name="TextBox 41">
            <a:extLst>
              <a:ext uri="{FF2B5EF4-FFF2-40B4-BE49-F238E27FC236}">
                <a16:creationId xmlns:a16="http://schemas.microsoft.com/office/drawing/2014/main" id="{0628033C-6A94-43B6-A39E-F4842D4962CB}"/>
              </a:ext>
            </a:extLst>
          </p:cNvPr>
          <p:cNvSpPr txBox="1">
            <a:spLocks noChangeArrowheads="1"/>
          </p:cNvSpPr>
          <p:nvPr/>
        </p:nvSpPr>
        <p:spPr bwMode="auto">
          <a:xfrm>
            <a:off x="342900" y="3188582"/>
            <a:ext cx="5837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chemical properties of each substance in the mixture are </a:t>
            </a:r>
            <a:r>
              <a:rPr lang="en-GB" altLang="en-US" b="1"/>
              <a:t>unchanged</a:t>
            </a:r>
            <a:r>
              <a:rPr lang="en-GB" altLang="en-US"/>
              <a:t>.</a:t>
            </a:r>
          </a:p>
        </p:txBody>
      </p:sp>
      <p:pic>
        <p:nvPicPr>
          <p:cNvPr id="4" name="Picture 18" descr="sea water fish">
            <a:extLst>
              <a:ext uri="{FF2B5EF4-FFF2-40B4-BE49-F238E27FC236}">
                <a16:creationId xmlns:a16="http://schemas.microsoft.com/office/drawing/2014/main" id="{F4DA7A43-8200-450E-845F-BE88609143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293" y="1866602"/>
            <a:ext cx="29829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a:extLst>
              <a:ext uri="{FF2B5EF4-FFF2-40B4-BE49-F238E27FC236}">
                <a16:creationId xmlns:a16="http://schemas.microsoft.com/office/drawing/2014/main" id="{D9691738-0643-477E-A58F-23CDA14B1AFD}"/>
              </a:ext>
            </a:extLst>
          </p:cNvPr>
          <p:cNvSpPr txBox="1">
            <a:spLocks noChangeArrowheads="1"/>
          </p:cNvSpPr>
          <p:nvPr/>
        </p:nvSpPr>
        <p:spPr bwMode="auto">
          <a:xfrm>
            <a:off x="342900" y="784225"/>
            <a:ext cx="841930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FF6600"/>
                </a:solidFill>
              </a:rPr>
              <a:t>mixture</a:t>
            </a:r>
            <a:r>
              <a:rPr lang="en-GB" altLang="en-US" dirty="0"/>
              <a:t> is an impure substance that contains two or more substances that have been mixed together, but have </a:t>
            </a:r>
            <a:r>
              <a:rPr lang="en-GB" altLang="en-US" b="1" dirty="0">
                <a:solidFill>
                  <a:srgbClr val="010066"/>
                </a:solidFill>
              </a:rPr>
              <a:t>not chemically bonded</a:t>
            </a:r>
            <a:r>
              <a:rPr lang="en-GB" altLang="en-US" dirty="0">
                <a:solidFill>
                  <a:srgbClr val="010066"/>
                </a:solidFill>
              </a:rPr>
              <a:t> </a:t>
            </a:r>
            <a:r>
              <a:rPr lang="en-GB" altLang="en-US" dirty="0"/>
              <a:t>with each other.</a:t>
            </a:r>
          </a:p>
        </p:txBody>
      </p:sp>
      <p:sp>
        <p:nvSpPr>
          <p:cNvPr id="6" name="Text Box 10">
            <a:extLst>
              <a:ext uri="{FF2B5EF4-FFF2-40B4-BE49-F238E27FC236}">
                <a16:creationId xmlns:a16="http://schemas.microsoft.com/office/drawing/2014/main" id="{8C07DFC7-5688-48CC-B31A-5FBEDED25CE8}"/>
              </a:ext>
            </a:extLst>
          </p:cNvPr>
          <p:cNvSpPr txBox="1">
            <a:spLocks noChangeArrowheads="1"/>
          </p:cNvSpPr>
          <p:nvPr/>
        </p:nvSpPr>
        <p:spPr bwMode="auto">
          <a:xfrm>
            <a:off x="342900" y="2175316"/>
            <a:ext cx="5113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seawater is a mixture of water, salt and other substances.</a:t>
            </a:r>
            <a:endParaRPr lang="en-GB" altLang="en-US" b="1"/>
          </a:p>
        </p:txBody>
      </p:sp>
      <p:sp>
        <p:nvSpPr>
          <p:cNvPr id="7" name="Text Box 11">
            <a:extLst>
              <a:ext uri="{FF2B5EF4-FFF2-40B4-BE49-F238E27FC236}">
                <a16:creationId xmlns:a16="http://schemas.microsoft.com/office/drawing/2014/main" id="{40C07859-86CA-4ED4-AE2F-CB9F579D0F4E}"/>
              </a:ext>
            </a:extLst>
          </p:cNvPr>
          <p:cNvSpPr txBox="1">
            <a:spLocks noChangeArrowheads="1"/>
          </p:cNvSpPr>
          <p:nvPr/>
        </p:nvSpPr>
        <p:spPr bwMode="auto">
          <a:xfrm>
            <a:off x="342900" y="5600876"/>
            <a:ext cx="7558088" cy="461665"/>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Can you name some mixtures and pure substances?</a:t>
            </a:r>
          </a:p>
        </p:txBody>
      </p:sp>
      <p:sp>
        <p:nvSpPr>
          <p:cNvPr id="9" name="TextBox 4">
            <a:extLst>
              <a:ext uri="{FF2B5EF4-FFF2-40B4-BE49-F238E27FC236}">
                <a16:creationId xmlns:a16="http://schemas.microsoft.com/office/drawing/2014/main" id="{DED6E4A5-FA35-4762-B70D-8655B8716255}"/>
              </a:ext>
            </a:extLst>
          </p:cNvPr>
          <p:cNvSpPr txBox="1">
            <a:spLocks noChangeArrowheads="1"/>
          </p:cNvSpPr>
          <p:nvPr/>
        </p:nvSpPr>
        <p:spPr bwMode="auto">
          <a:xfrm>
            <a:off x="342900" y="4209785"/>
            <a:ext cx="8518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they are not chemically joined, the different substances in the mixture can be </a:t>
            </a:r>
            <a:r>
              <a:rPr lang="en-GB" altLang="en-US" b="1" dirty="0">
                <a:solidFill>
                  <a:srgbClr val="010066"/>
                </a:solidFill>
              </a:rPr>
              <a:t>separated</a:t>
            </a:r>
            <a:r>
              <a:rPr lang="en-GB" altLang="en-US" dirty="0">
                <a:solidFill>
                  <a:srgbClr val="010066"/>
                </a:solidFill>
              </a:rPr>
              <a:t> </a:t>
            </a:r>
            <a:r>
              <a:rPr lang="en-GB" altLang="en-US" dirty="0"/>
              <a:t>by physical processes such as filtration or evaporation.</a:t>
            </a:r>
          </a:p>
        </p:txBody>
      </p:sp>
      <p:pic>
        <p:nvPicPr>
          <p:cNvPr id="10" name="Picture 8">
            <a:hlinkClick r:id="" action="ppaction://hlinkshowjump?jump=nextslide"/>
            <a:extLst>
              <a:ext uri="{FF2B5EF4-FFF2-40B4-BE49-F238E27FC236}">
                <a16:creationId xmlns:a16="http://schemas.microsoft.com/office/drawing/2014/main" id="{609F010F-6118-4C4C-80EB-9A6405E58E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4920359-1A46-4D0D-8D2F-67859312F024}"/>
              </a:ext>
            </a:extLst>
          </p:cNvPr>
          <p:cNvSpPr>
            <a:spLocks noGrp="1"/>
          </p:cNvSpPr>
          <p:nvPr>
            <p:ph type="title"/>
          </p:nvPr>
        </p:nvSpPr>
        <p:spPr/>
        <p:txBody>
          <a:bodyPr/>
          <a:lstStyle/>
          <a:p>
            <a:r>
              <a:rPr lang="en-GB" altLang="en-US"/>
              <a:t>Substances in a mixture</a:t>
            </a:r>
          </a:p>
        </p:txBody>
      </p:sp>
      <p:sp>
        <p:nvSpPr>
          <p:cNvPr id="22531" name="TextBox 44">
            <a:extLst>
              <a:ext uri="{FF2B5EF4-FFF2-40B4-BE49-F238E27FC236}">
                <a16:creationId xmlns:a16="http://schemas.microsoft.com/office/drawing/2014/main" id="{9933F14F-6A89-4866-AD20-58A438A2700E}"/>
              </a:ext>
            </a:extLst>
          </p:cNvPr>
          <p:cNvSpPr txBox="1">
            <a:spLocks noChangeArrowheads="1"/>
          </p:cNvSpPr>
          <p:nvPr/>
        </p:nvSpPr>
        <p:spPr bwMode="auto">
          <a:xfrm>
            <a:off x="342900" y="784225"/>
            <a:ext cx="86756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substances in a mixture can be </a:t>
            </a:r>
            <a:r>
              <a:rPr lang="en-GB" altLang="en-US" b="1">
                <a:solidFill>
                  <a:srgbClr val="FF6600"/>
                </a:solidFill>
              </a:rPr>
              <a:t>elements</a:t>
            </a:r>
            <a:r>
              <a:rPr lang="en-GB" altLang="en-US"/>
              <a:t> or </a:t>
            </a:r>
            <a:r>
              <a:rPr lang="en-GB" altLang="en-US" b="1">
                <a:solidFill>
                  <a:srgbClr val="FF6600"/>
                </a:solidFill>
              </a:rPr>
              <a:t>compounds</a:t>
            </a:r>
            <a:r>
              <a:rPr lang="en-GB" altLang="en-US"/>
              <a:t>.</a:t>
            </a:r>
          </a:p>
        </p:txBody>
      </p:sp>
      <p:sp>
        <p:nvSpPr>
          <p:cNvPr id="4" name="TextBox 43">
            <a:extLst>
              <a:ext uri="{FF2B5EF4-FFF2-40B4-BE49-F238E27FC236}">
                <a16:creationId xmlns:a16="http://schemas.microsoft.com/office/drawing/2014/main" id="{FB878EE9-E8C7-4D2F-A687-C4E6B642E7AD}"/>
              </a:ext>
            </a:extLst>
          </p:cNvPr>
          <p:cNvSpPr txBox="1">
            <a:spLocks noChangeArrowheads="1"/>
          </p:cNvSpPr>
          <p:nvPr/>
        </p:nvSpPr>
        <p:spPr bwMode="auto">
          <a:xfrm>
            <a:off x="342900" y="2703513"/>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Brass is a mixture of the </a:t>
            </a:r>
            <a:r>
              <a:rPr lang="en-GB" altLang="en-US" b="1">
                <a:solidFill>
                  <a:srgbClr val="010066"/>
                </a:solidFill>
              </a:rPr>
              <a:t>elements</a:t>
            </a:r>
            <a:r>
              <a:rPr lang="en-GB" altLang="en-US"/>
              <a:t> copper and zinc. A mixture containing a metal is called an </a:t>
            </a:r>
            <a:r>
              <a:rPr lang="en-GB" altLang="en-US" b="1">
                <a:solidFill>
                  <a:srgbClr val="FF6600"/>
                </a:solidFill>
              </a:rPr>
              <a:t>alloy</a:t>
            </a:r>
            <a:r>
              <a:rPr lang="en-GB" altLang="en-US"/>
              <a:t>.</a:t>
            </a:r>
          </a:p>
        </p:txBody>
      </p:sp>
      <p:sp>
        <p:nvSpPr>
          <p:cNvPr id="5" name="TextBox 42">
            <a:extLst>
              <a:ext uri="{FF2B5EF4-FFF2-40B4-BE49-F238E27FC236}">
                <a16:creationId xmlns:a16="http://schemas.microsoft.com/office/drawing/2014/main" id="{79EA325F-7D24-4E3F-9C1E-7E83C03E82E3}"/>
              </a:ext>
            </a:extLst>
          </p:cNvPr>
          <p:cNvSpPr txBox="1">
            <a:spLocks noChangeArrowheads="1"/>
          </p:cNvSpPr>
          <p:nvPr/>
        </p:nvSpPr>
        <p:spPr bwMode="auto">
          <a:xfrm>
            <a:off x="342900" y="15621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Seawater is a mixture of the </a:t>
            </a:r>
            <a:r>
              <a:rPr lang="en-GB" altLang="en-US" b="1">
                <a:solidFill>
                  <a:srgbClr val="010066"/>
                </a:solidFill>
              </a:rPr>
              <a:t>compounds</a:t>
            </a:r>
            <a:r>
              <a:rPr lang="en-GB" altLang="en-US"/>
              <a:t> water (H</a:t>
            </a:r>
            <a:r>
              <a:rPr lang="en-GB" altLang="en-US" baseline="-25000"/>
              <a:t>2</a:t>
            </a:r>
            <a:r>
              <a:rPr lang="en-GB" altLang="en-US"/>
              <a:t>O) and salt (NaCl).</a:t>
            </a:r>
          </a:p>
        </p:txBody>
      </p:sp>
      <p:sp>
        <p:nvSpPr>
          <p:cNvPr id="6" name="TextBox 41">
            <a:extLst>
              <a:ext uri="{FF2B5EF4-FFF2-40B4-BE49-F238E27FC236}">
                <a16:creationId xmlns:a16="http://schemas.microsoft.com/office/drawing/2014/main" id="{A1629F9C-4F15-4BBF-A74D-39FC07B6ADAC}"/>
              </a:ext>
            </a:extLst>
          </p:cNvPr>
          <p:cNvSpPr txBox="1">
            <a:spLocks noChangeArrowheads="1"/>
          </p:cNvSpPr>
          <p:nvPr/>
        </p:nvSpPr>
        <p:spPr bwMode="auto">
          <a:xfrm>
            <a:off x="342900" y="4214813"/>
            <a:ext cx="8189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Air is a mixture of </a:t>
            </a:r>
            <a:r>
              <a:rPr lang="en-GB" altLang="en-US" b="1" dirty="0">
                <a:solidFill>
                  <a:srgbClr val="010066"/>
                </a:solidFill>
              </a:rPr>
              <a:t>elements and compounds</a:t>
            </a:r>
            <a:r>
              <a:rPr lang="en-GB" altLang="en-US" dirty="0">
                <a:solidFill>
                  <a:srgbClr val="010066"/>
                </a:solidFill>
              </a:rPr>
              <a:t>.</a:t>
            </a:r>
          </a:p>
          <a:p>
            <a:r>
              <a:rPr lang="en-GB" altLang="en-US" dirty="0">
                <a:solidFill>
                  <a:srgbClr val="010066"/>
                </a:solidFill>
              </a:rPr>
              <a:t>The main </a:t>
            </a:r>
            <a:r>
              <a:rPr lang="en-GB" altLang="en-US" b="1" dirty="0">
                <a:solidFill>
                  <a:srgbClr val="010066"/>
                </a:solidFill>
              </a:rPr>
              <a:t>elements</a:t>
            </a:r>
            <a:r>
              <a:rPr lang="en-GB" altLang="en-US" dirty="0">
                <a:solidFill>
                  <a:srgbClr val="010066"/>
                </a:solidFill>
              </a:rPr>
              <a:t> in air are nitrogen, oxygen and argon.</a:t>
            </a:r>
          </a:p>
          <a:p>
            <a:r>
              <a:rPr lang="en-GB" altLang="en-US" dirty="0">
                <a:solidFill>
                  <a:srgbClr val="010066"/>
                </a:solidFill>
              </a:rPr>
              <a:t>The main </a:t>
            </a:r>
            <a:r>
              <a:rPr lang="en-GB" altLang="en-US" b="1" dirty="0">
                <a:solidFill>
                  <a:srgbClr val="010066"/>
                </a:solidFill>
              </a:rPr>
              <a:t>compounds</a:t>
            </a:r>
            <a:r>
              <a:rPr lang="en-GB" altLang="en-US" dirty="0">
                <a:solidFill>
                  <a:srgbClr val="010066"/>
                </a:solidFill>
              </a:rPr>
              <a:t> in air are water vapor (H</a:t>
            </a:r>
            <a:r>
              <a:rPr lang="en-GB" altLang="en-US" baseline="-25000" dirty="0">
                <a:solidFill>
                  <a:srgbClr val="010066"/>
                </a:solidFill>
              </a:rPr>
              <a:t>2</a:t>
            </a:r>
            <a:r>
              <a:rPr lang="en-GB" altLang="en-US" dirty="0">
                <a:solidFill>
                  <a:srgbClr val="010066"/>
                </a:solidFill>
              </a:rPr>
              <a:t>O) and carbon dioxide (CO</a:t>
            </a:r>
            <a:r>
              <a:rPr lang="en-GB" altLang="en-US" baseline="-25000" dirty="0">
                <a:solidFill>
                  <a:srgbClr val="010066"/>
                </a:solidFill>
              </a:rPr>
              <a:t>2</a:t>
            </a:r>
            <a:r>
              <a:rPr lang="en-GB" altLang="en-US" dirty="0">
                <a:solidFill>
                  <a:srgbClr val="010066"/>
                </a:solidFill>
              </a:rPr>
              <a:t>). Air also contains a small amount of other gases.</a:t>
            </a:r>
          </a:p>
        </p:txBody>
      </p:sp>
      <p:pic>
        <p:nvPicPr>
          <p:cNvPr id="10" name="Picture 9" descr="trumpet.png">
            <a:extLst>
              <a:ext uri="{FF2B5EF4-FFF2-40B4-BE49-F238E27FC236}">
                <a16:creationId xmlns:a16="http://schemas.microsoft.com/office/drawing/2014/main" id="{FA877669-0CED-4640-8C3C-B871728DF2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87773">
            <a:off x="5348653" y="2751718"/>
            <a:ext cx="3622384" cy="13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9961D18D-E23E-4B23-9B9D-E80AA47831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7D30FFE-5D49-4D4C-9387-8937382FAA7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9" name="Picture 9" descr="coffee">
            <a:extLst>
              <a:ext uri="{FF2B5EF4-FFF2-40B4-BE49-F238E27FC236}">
                <a16:creationId xmlns:a16="http://schemas.microsoft.com/office/drawing/2014/main" id="{7E7C80D3-CAB9-44E9-86C2-8AD1E205F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852" y="2721621"/>
            <a:ext cx="31686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1274D0AF-122D-4AF7-9A97-15E2379AC243}"/>
              </a:ext>
            </a:extLst>
          </p:cNvPr>
          <p:cNvSpPr>
            <a:spLocks noGrp="1" noChangeArrowheads="1"/>
          </p:cNvSpPr>
          <p:nvPr>
            <p:ph type="title"/>
          </p:nvPr>
        </p:nvSpPr>
        <p:spPr/>
        <p:txBody>
          <a:bodyPr/>
          <a:lstStyle/>
          <a:p>
            <a:pPr eaLnBrk="1" hangingPunct="1"/>
            <a:r>
              <a:rPr lang="en-GB" altLang="en-US"/>
              <a:t>What is a solution?</a:t>
            </a:r>
          </a:p>
        </p:txBody>
      </p:sp>
      <p:sp>
        <p:nvSpPr>
          <p:cNvPr id="23556" name="Text Box 3">
            <a:extLst>
              <a:ext uri="{FF2B5EF4-FFF2-40B4-BE49-F238E27FC236}">
                <a16:creationId xmlns:a16="http://schemas.microsoft.com/office/drawing/2014/main" id="{63D3680E-84B9-4966-B15A-3C4D3506928D}"/>
              </a:ext>
            </a:extLst>
          </p:cNvPr>
          <p:cNvSpPr txBox="1">
            <a:spLocks noChangeArrowheads="1"/>
          </p:cNvSpPr>
          <p:nvPr/>
        </p:nvSpPr>
        <p:spPr bwMode="auto">
          <a:xfrm>
            <a:off x="358775" y="800100"/>
            <a:ext cx="8558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A </a:t>
            </a:r>
            <a:r>
              <a:rPr lang="en-US" altLang="en-US" b="1" dirty="0">
                <a:solidFill>
                  <a:srgbClr val="FF6600"/>
                </a:solidFill>
              </a:rPr>
              <a:t>solution</a:t>
            </a:r>
            <a:r>
              <a:rPr lang="en-US" altLang="en-US" dirty="0">
                <a:solidFill>
                  <a:srgbClr val="010067"/>
                </a:solidFill>
              </a:rPr>
              <a:t> is a special type of </a:t>
            </a:r>
            <a:r>
              <a:rPr lang="en-US" altLang="en-US" b="1" dirty="0">
                <a:solidFill>
                  <a:srgbClr val="010067"/>
                </a:solidFill>
              </a:rPr>
              <a:t>mixture</a:t>
            </a:r>
            <a:r>
              <a:rPr lang="en-US" altLang="en-US" dirty="0">
                <a:solidFill>
                  <a:srgbClr val="010067"/>
                </a:solidFill>
              </a:rPr>
              <a:t> that is made when one substance </a:t>
            </a:r>
            <a:r>
              <a:rPr lang="en-US" altLang="en-US" b="1" dirty="0">
                <a:solidFill>
                  <a:srgbClr val="010067"/>
                </a:solidFill>
              </a:rPr>
              <a:t>dissolves</a:t>
            </a:r>
            <a:r>
              <a:rPr lang="en-US" altLang="en-US" dirty="0">
                <a:solidFill>
                  <a:srgbClr val="010067"/>
                </a:solidFill>
              </a:rPr>
              <a:t> and mixes fully with another.</a:t>
            </a:r>
            <a:endParaRPr lang="en-GB" altLang="en-US" dirty="0">
              <a:solidFill>
                <a:srgbClr val="010067"/>
              </a:solidFill>
            </a:endParaRPr>
          </a:p>
        </p:txBody>
      </p:sp>
      <p:sp>
        <p:nvSpPr>
          <p:cNvPr id="604165" name="Text Box 51">
            <a:extLst>
              <a:ext uri="{FF2B5EF4-FFF2-40B4-BE49-F238E27FC236}">
                <a16:creationId xmlns:a16="http://schemas.microsoft.com/office/drawing/2014/main" id="{9A2E43D1-B80C-4FFF-85B0-DDBC95EA0C52}"/>
              </a:ext>
            </a:extLst>
          </p:cNvPr>
          <p:cNvSpPr txBox="1">
            <a:spLocks noChangeArrowheads="1"/>
          </p:cNvSpPr>
          <p:nvPr/>
        </p:nvSpPr>
        <p:spPr bwMode="auto">
          <a:xfrm>
            <a:off x="358774" y="1925316"/>
            <a:ext cx="6877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For example, a cup of instant coffee is a solution. </a:t>
            </a:r>
            <a:endParaRPr lang="en-GB" altLang="en-US" dirty="0">
              <a:solidFill>
                <a:srgbClr val="010067"/>
              </a:solidFill>
            </a:endParaRPr>
          </a:p>
        </p:txBody>
      </p:sp>
      <p:sp>
        <p:nvSpPr>
          <p:cNvPr id="604167" name="Text Box 7">
            <a:extLst>
              <a:ext uri="{FF2B5EF4-FFF2-40B4-BE49-F238E27FC236}">
                <a16:creationId xmlns:a16="http://schemas.microsoft.com/office/drawing/2014/main" id="{9D12578F-455B-410D-A3B2-7B908D0EFFAC}"/>
              </a:ext>
            </a:extLst>
          </p:cNvPr>
          <p:cNvSpPr txBox="1">
            <a:spLocks noChangeArrowheads="1"/>
          </p:cNvSpPr>
          <p:nvPr/>
        </p:nvSpPr>
        <p:spPr bwMode="auto">
          <a:xfrm>
            <a:off x="358775" y="2681934"/>
            <a:ext cx="50711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The solid that dissolves (e.g. coffee granules) is called the </a:t>
            </a:r>
            <a:r>
              <a:rPr lang="en-US" altLang="en-US" b="1" dirty="0">
                <a:solidFill>
                  <a:srgbClr val="FF6600"/>
                </a:solidFill>
              </a:rPr>
              <a:t>solute</a:t>
            </a:r>
            <a:r>
              <a:rPr lang="en-US" altLang="en-US" dirty="0">
                <a:solidFill>
                  <a:srgbClr val="010067"/>
                </a:solidFill>
              </a:rPr>
              <a:t>. The liquid that does the dissolving (e.g. hot water) is called the </a:t>
            </a:r>
            <a:r>
              <a:rPr lang="en-US" altLang="en-US" b="1" dirty="0">
                <a:solidFill>
                  <a:srgbClr val="FF6600"/>
                </a:solidFill>
              </a:rPr>
              <a:t>solvent</a:t>
            </a:r>
            <a:r>
              <a:rPr lang="en-US" altLang="en-US" dirty="0">
                <a:solidFill>
                  <a:srgbClr val="010067"/>
                </a:solidFill>
              </a:rPr>
              <a:t>.</a:t>
            </a:r>
            <a:endParaRPr lang="en-GB" altLang="en-US" dirty="0">
              <a:solidFill>
                <a:srgbClr val="010067"/>
              </a:solidFill>
            </a:endParaRPr>
          </a:p>
        </p:txBody>
      </p:sp>
      <p:sp>
        <p:nvSpPr>
          <p:cNvPr id="604168" name="Text Box 8">
            <a:extLst>
              <a:ext uri="{FF2B5EF4-FFF2-40B4-BE49-F238E27FC236}">
                <a16:creationId xmlns:a16="http://schemas.microsoft.com/office/drawing/2014/main" id="{66016086-7AFF-44D7-AA55-E83828D00E64}"/>
              </a:ext>
            </a:extLst>
          </p:cNvPr>
          <p:cNvSpPr txBox="1">
            <a:spLocks noChangeArrowheads="1"/>
          </p:cNvSpPr>
          <p:nvPr/>
        </p:nvSpPr>
        <p:spPr bwMode="auto">
          <a:xfrm>
            <a:off x="358775" y="5672138"/>
            <a:ext cx="5473700" cy="457200"/>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How many solutions can you think of?</a:t>
            </a:r>
            <a:endParaRPr lang="en-GB" altLang="en-US" dirty="0">
              <a:solidFill>
                <a:srgbClr val="010067"/>
              </a:solidFill>
            </a:endParaRPr>
          </a:p>
        </p:txBody>
      </p:sp>
      <p:sp>
        <p:nvSpPr>
          <p:cNvPr id="10" name="Text Box 5">
            <a:extLst>
              <a:ext uri="{FF2B5EF4-FFF2-40B4-BE49-F238E27FC236}">
                <a16:creationId xmlns:a16="http://schemas.microsoft.com/office/drawing/2014/main" id="{0115052B-F2A5-42DA-81AC-0C8CB40F2080}"/>
              </a:ext>
            </a:extLst>
          </p:cNvPr>
          <p:cNvSpPr txBox="1">
            <a:spLocks noChangeArrowheads="1"/>
          </p:cNvSpPr>
          <p:nvPr/>
        </p:nvSpPr>
        <p:spPr bwMode="auto">
          <a:xfrm>
            <a:off x="358775" y="4546924"/>
            <a:ext cx="525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7"/>
                </a:solidFill>
              </a:rPr>
              <a:t>Some substances do </a:t>
            </a:r>
            <a:r>
              <a:rPr lang="en-US" altLang="en-US" b="1" dirty="0">
                <a:solidFill>
                  <a:srgbClr val="010067"/>
                </a:solidFill>
              </a:rPr>
              <a:t>not</a:t>
            </a:r>
            <a:r>
              <a:rPr lang="en-US" altLang="en-US" dirty="0">
                <a:solidFill>
                  <a:srgbClr val="010067"/>
                </a:solidFill>
              </a:rPr>
              <a:t> dissolve. These are called </a:t>
            </a:r>
            <a:r>
              <a:rPr lang="en-US" altLang="en-US" b="1" dirty="0">
                <a:solidFill>
                  <a:srgbClr val="FF6600"/>
                </a:solidFill>
              </a:rPr>
              <a:t>insoluble</a:t>
            </a:r>
            <a:r>
              <a:rPr lang="en-US" altLang="en-US" dirty="0">
                <a:solidFill>
                  <a:srgbClr val="010067"/>
                </a:solidFill>
              </a:rPr>
              <a:t>.</a:t>
            </a:r>
            <a:endParaRPr lang="en-GB" altLang="en-US" dirty="0">
              <a:solidFill>
                <a:srgbClr val="010067"/>
              </a:solidFill>
            </a:endParaRPr>
          </a:p>
        </p:txBody>
      </p:sp>
      <p:pic>
        <p:nvPicPr>
          <p:cNvPr id="11" name="Picture 8">
            <a:hlinkClick r:id="" action="ppaction://hlinkshowjump?jump=nextslide"/>
            <a:extLst>
              <a:ext uri="{FF2B5EF4-FFF2-40B4-BE49-F238E27FC236}">
                <a16:creationId xmlns:a16="http://schemas.microsoft.com/office/drawing/2014/main" id="{A220821D-80AD-42C1-AB52-3CCC8A081B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74617B6-B14E-49E6-B76C-A7A040C4571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6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041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0416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416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5" grpId="0"/>
      <p:bldP spid="604167" grpId="0"/>
      <p:bldP spid="60416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54080DA-BB34-4378-B5AD-033E981AD849}"/>
              </a:ext>
            </a:extLst>
          </p:cNvPr>
          <p:cNvSpPr>
            <a:spLocks noGrp="1"/>
          </p:cNvSpPr>
          <p:nvPr>
            <p:ph type="title"/>
          </p:nvPr>
        </p:nvSpPr>
        <p:spPr/>
        <p:txBody>
          <a:bodyPr/>
          <a:lstStyle/>
          <a:p>
            <a:r>
              <a:rPr lang="en-GB" altLang="en-US"/>
              <a:t>Properties of a mixture</a:t>
            </a:r>
          </a:p>
        </p:txBody>
      </p:sp>
      <p:sp>
        <p:nvSpPr>
          <p:cNvPr id="4" name="Text Box 10">
            <a:extLst>
              <a:ext uri="{FF2B5EF4-FFF2-40B4-BE49-F238E27FC236}">
                <a16:creationId xmlns:a16="http://schemas.microsoft.com/office/drawing/2014/main" id="{6B08F608-6F48-46D6-B93B-CDA586776DD2}"/>
              </a:ext>
            </a:extLst>
          </p:cNvPr>
          <p:cNvSpPr txBox="1">
            <a:spLocks noChangeArrowheads="1"/>
          </p:cNvSpPr>
          <p:nvPr/>
        </p:nvSpPr>
        <p:spPr bwMode="auto">
          <a:xfrm>
            <a:off x="342900" y="1350979"/>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The </a:t>
            </a:r>
            <a:r>
              <a:rPr lang="en-GB" altLang="en-US" b="1" dirty="0">
                <a:solidFill>
                  <a:srgbClr val="FF6600"/>
                </a:solidFill>
              </a:rPr>
              <a:t>proportions</a:t>
            </a:r>
            <a:r>
              <a:rPr lang="en-GB" altLang="en-US" dirty="0"/>
              <a:t> in a mixture are not fixed (for example, there might be lots of salt in seawater, or very little).</a:t>
            </a:r>
          </a:p>
        </p:txBody>
      </p:sp>
      <p:sp>
        <p:nvSpPr>
          <p:cNvPr id="5" name="Text Box 112">
            <a:extLst>
              <a:ext uri="{FF2B5EF4-FFF2-40B4-BE49-F238E27FC236}">
                <a16:creationId xmlns:a16="http://schemas.microsoft.com/office/drawing/2014/main" id="{7303A300-BC7C-4C43-9E2A-993B90595E00}"/>
              </a:ext>
            </a:extLst>
          </p:cNvPr>
          <p:cNvSpPr txBox="1">
            <a:spLocks noChangeArrowheads="1"/>
          </p:cNvSpPr>
          <p:nvPr/>
        </p:nvSpPr>
        <p:spPr bwMode="auto">
          <a:xfrm>
            <a:off x="342900" y="2279683"/>
            <a:ext cx="55950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The properties of a mixture are </a:t>
            </a:r>
            <a:br>
              <a:rPr lang="en-GB" altLang="en-US" dirty="0"/>
            </a:br>
            <a:r>
              <a:rPr lang="en-GB" altLang="en-US" dirty="0"/>
              <a:t>often an “average” of the properties </a:t>
            </a:r>
            <a:br>
              <a:rPr lang="en-GB" altLang="en-US" dirty="0"/>
            </a:br>
            <a:r>
              <a:rPr lang="en-GB" altLang="en-US" dirty="0"/>
              <a:t>of the substances it is made from. </a:t>
            </a:r>
            <a:br>
              <a:rPr lang="en-GB" altLang="en-US" dirty="0"/>
            </a:br>
            <a:r>
              <a:rPr lang="en-GB" altLang="en-US" dirty="0"/>
              <a:t>For example, a mixture of a red liquid and a blue liquid is a purple liquid.</a:t>
            </a:r>
          </a:p>
        </p:txBody>
      </p:sp>
      <p:pic>
        <p:nvPicPr>
          <p:cNvPr id="24581" name="Picture 12" descr="36604329_edited">
            <a:extLst>
              <a:ext uri="{FF2B5EF4-FFF2-40B4-BE49-F238E27FC236}">
                <a16:creationId xmlns:a16="http://schemas.microsoft.com/office/drawing/2014/main" id="{00FAC498-B26C-4623-B254-F29F363C6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777" y="2526649"/>
            <a:ext cx="2338035" cy="350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a:extLst>
              <a:ext uri="{FF2B5EF4-FFF2-40B4-BE49-F238E27FC236}">
                <a16:creationId xmlns:a16="http://schemas.microsoft.com/office/drawing/2014/main" id="{0A0F7250-240C-468C-9FC8-7ED50E0D75D4}"/>
              </a:ext>
            </a:extLst>
          </p:cNvPr>
          <p:cNvSpPr txBox="1">
            <a:spLocks noChangeArrowheads="1"/>
          </p:cNvSpPr>
          <p:nvPr/>
        </p:nvSpPr>
        <p:spPr bwMode="auto">
          <a:xfrm>
            <a:off x="342900" y="4317116"/>
            <a:ext cx="55950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dirty="0"/>
              <a:t>The proportion of each substance in the mixture will affect the properties. For example, the melting point of saltwater decreases as the proportion of salt increases.</a:t>
            </a:r>
          </a:p>
        </p:txBody>
      </p:sp>
      <p:sp>
        <p:nvSpPr>
          <p:cNvPr id="24584" name="TextBox 4">
            <a:extLst>
              <a:ext uri="{FF2B5EF4-FFF2-40B4-BE49-F238E27FC236}">
                <a16:creationId xmlns:a16="http://schemas.microsoft.com/office/drawing/2014/main" id="{92C7B5FB-55B9-4FE5-951D-BB0CF89DF8ED}"/>
              </a:ext>
            </a:extLst>
          </p:cNvPr>
          <p:cNvSpPr txBox="1">
            <a:spLocks noChangeArrowheads="1"/>
          </p:cNvSpPr>
          <p:nvPr/>
        </p:nvSpPr>
        <p:spPr bwMode="auto">
          <a:xfrm>
            <a:off x="342900" y="784225"/>
            <a:ext cx="5254625" cy="4683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properties of a mixture?</a:t>
            </a:r>
          </a:p>
        </p:txBody>
      </p:sp>
      <p:pic>
        <p:nvPicPr>
          <p:cNvPr id="13" name="Picture 8">
            <a:hlinkClick r:id="" action="ppaction://hlinkshowjump?jump=nextslide"/>
            <a:extLst>
              <a:ext uri="{FF2B5EF4-FFF2-40B4-BE49-F238E27FC236}">
                <a16:creationId xmlns:a16="http://schemas.microsoft.com/office/drawing/2014/main" id="{E42297CD-3082-42AC-9124-72963B9A3F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3BF0E4A9-E2E0-45AB-8A37-B1F7E55AB8B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C17DD9D-5DAF-4572-A999-0BE96C3FCDB2}"/>
              </a:ext>
            </a:extLst>
          </p:cNvPr>
          <p:cNvSpPr>
            <a:spLocks noGrp="1"/>
          </p:cNvSpPr>
          <p:nvPr>
            <p:ph type="title"/>
          </p:nvPr>
        </p:nvSpPr>
        <p:spPr/>
        <p:txBody>
          <a:bodyPr/>
          <a:lstStyle/>
          <a:p>
            <a:r>
              <a:rPr lang="en-GB" altLang="en-US"/>
              <a:t>Mixtures and compounds</a:t>
            </a:r>
          </a:p>
        </p:txBody>
      </p:sp>
      <p:graphicFrame>
        <p:nvGraphicFramePr>
          <p:cNvPr id="3" name="Table 2">
            <a:extLst>
              <a:ext uri="{FF2B5EF4-FFF2-40B4-BE49-F238E27FC236}">
                <a16:creationId xmlns:a16="http://schemas.microsoft.com/office/drawing/2014/main" id="{A431FCA5-82A0-4E78-8B19-E8D266552B50}"/>
              </a:ext>
            </a:extLst>
          </p:cNvPr>
          <p:cNvGraphicFramePr>
            <a:graphicFrameLocks noGrp="1"/>
          </p:cNvGraphicFramePr>
          <p:nvPr>
            <p:extLst>
              <p:ext uri="{D42A27DB-BD31-4B8C-83A1-F6EECF244321}">
                <p14:modId xmlns:p14="http://schemas.microsoft.com/office/powerpoint/2010/main" val="2996908703"/>
              </p:ext>
            </p:extLst>
          </p:nvPr>
        </p:nvGraphicFramePr>
        <p:xfrm>
          <a:off x="342900" y="1693863"/>
          <a:ext cx="8460211" cy="4392065"/>
        </p:xfrm>
        <a:graphic>
          <a:graphicData uri="http://schemas.openxmlformats.org/drawingml/2006/table">
            <a:tbl>
              <a:tblPr firstRow="1" bandRow="1">
                <a:tableStyleId>{5940675A-B579-460E-94D1-54222C63F5DA}</a:tableStyleId>
              </a:tblPr>
              <a:tblGrid>
                <a:gridCol w="1692071">
                  <a:extLst>
                    <a:ext uri="{9D8B030D-6E8A-4147-A177-3AD203B41FA5}">
                      <a16:colId xmlns:a16="http://schemas.microsoft.com/office/drawing/2014/main" val="20000"/>
                    </a:ext>
                  </a:extLst>
                </a:gridCol>
                <a:gridCol w="3348140">
                  <a:extLst>
                    <a:ext uri="{9D8B030D-6E8A-4147-A177-3AD203B41FA5}">
                      <a16:colId xmlns:a16="http://schemas.microsoft.com/office/drawing/2014/main" val="20001"/>
                    </a:ext>
                  </a:extLst>
                </a:gridCol>
                <a:gridCol w="3420000">
                  <a:extLst>
                    <a:ext uri="{9D8B030D-6E8A-4147-A177-3AD203B41FA5}">
                      <a16:colId xmlns:a16="http://schemas.microsoft.com/office/drawing/2014/main" val="20002"/>
                    </a:ext>
                  </a:extLst>
                </a:gridCol>
              </a:tblGrid>
              <a:tr h="468065">
                <a:tc>
                  <a:txBody>
                    <a:bodyPr/>
                    <a:lstStyle/>
                    <a:p>
                      <a:pPr algn="ctr"/>
                      <a:endParaRPr lang="en-GB" sz="2000" b="1" dirty="0">
                        <a:solidFill>
                          <a:schemeClr val="bg1"/>
                        </a:solidFill>
                      </a:endParaRPr>
                    </a:p>
                  </a:txBody>
                  <a:tcPr marL="91444" marR="91444" marT="45726" marB="45726">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000" b="1" dirty="0">
                          <a:solidFill>
                            <a:schemeClr val="bg1"/>
                          </a:solidFill>
                        </a:rPr>
                        <a:t>mixture</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000" b="1" dirty="0">
                          <a:solidFill>
                            <a:schemeClr val="bg1"/>
                          </a:solidFill>
                        </a:rPr>
                        <a:t>compound</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792000">
                <a:tc>
                  <a:txBody>
                    <a:bodyPr/>
                    <a:lstStyle/>
                    <a:p>
                      <a:pPr algn="ctr"/>
                      <a:r>
                        <a:rPr lang="en-GB" sz="2000" b="1" dirty="0">
                          <a:solidFill>
                            <a:schemeClr val="bg1"/>
                          </a:solidFill>
                        </a:rPr>
                        <a:t>proportion</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en-GB" sz="2000" b="1" dirty="0">
                          <a:solidFill>
                            <a:schemeClr val="bg1"/>
                          </a:solidFill>
                        </a:rPr>
                        <a:t>chemical bonds</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1080000">
                <a:tc>
                  <a:txBody>
                    <a:bodyPr/>
                    <a:lstStyle/>
                    <a:p>
                      <a:pPr algn="ctr"/>
                      <a:r>
                        <a:rPr lang="en-GB" sz="2000" b="1" dirty="0">
                          <a:solidFill>
                            <a:schemeClr val="bg1"/>
                          </a:solidFill>
                        </a:rPr>
                        <a:t>properties</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en-GB" sz="2000" b="1" dirty="0">
                          <a:solidFill>
                            <a:schemeClr val="bg1"/>
                          </a:solidFill>
                        </a:rPr>
                        <a:t>separation</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2000" b="0" dirty="0">
                        <a:solidFill>
                          <a:srgbClr val="010066"/>
                        </a:solidFill>
                      </a:endParaRP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r h="468000">
                <a:tc>
                  <a:txBody>
                    <a:bodyPr/>
                    <a:lstStyle/>
                    <a:p>
                      <a:pPr algn="ctr"/>
                      <a:r>
                        <a:rPr lang="en-GB" sz="2000" b="1" dirty="0">
                          <a:solidFill>
                            <a:schemeClr val="bg1"/>
                          </a:solidFill>
                        </a:rPr>
                        <a:t>examples</a:t>
                      </a:r>
                    </a:p>
                  </a:txBody>
                  <a:tcPr marL="91444" marR="91444" marT="45726" marB="45726"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endParaRPr lang="en-GB" sz="2000" b="0" dirty="0">
                        <a:solidFill>
                          <a:srgbClr val="010066"/>
                        </a:solidFill>
                      </a:endParaRPr>
                    </a:p>
                  </a:txBody>
                  <a:tcPr marL="91444" marR="91444" marT="45726" marB="45726">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2000" b="0" dirty="0">
                        <a:solidFill>
                          <a:srgbClr val="010066"/>
                        </a:solidFill>
                      </a:endParaRPr>
                    </a:p>
                  </a:txBody>
                  <a:tcPr marL="91444" marR="91444" marT="45726" marB="45726">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33" name="TextBox 4">
            <a:extLst>
              <a:ext uri="{FF2B5EF4-FFF2-40B4-BE49-F238E27FC236}">
                <a16:creationId xmlns:a16="http://schemas.microsoft.com/office/drawing/2014/main" id="{C8970715-CB28-40B8-85AE-4C43A7D34972}"/>
              </a:ext>
            </a:extLst>
          </p:cNvPr>
          <p:cNvSpPr txBox="1">
            <a:spLocks noChangeArrowheads="1"/>
          </p:cNvSpPr>
          <p:nvPr/>
        </p:nvSpPr>
        <p:spPr bwMode="auto">
          <a:xfrm>
            <a:off x="342900" y="784225"/>
            <a:ext cx="845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Mixtures are impure substances while compounds are pure substances. This table shows the differences between them:</a:t>
            </a:r>
          </a:p>
        </p:txBody>
      </p:sp>
      <p:sp>
        <p:nvSpPr>
          <p:cNvPr id="7" name="Rectangle 6">
            <a:extLst>
              <a:ext uri="{FF2B5EF4-FFF2-40B4-BE49-F238E27FC236}">
                <a16:creationId xmlns:a16="http://schemas.microsoft.com/office/drawing/2014/main" id="{E74BD312-F13F-4B56-B03E-39A81A68F960}"/>
              </a:ext>
            </a:extLst>
          </p:cNvPr>
          <p:cNvSpPr>
            <a:spLocks noChangeArrowheads="1"/>
          </p:cNvSpPr>
          <p:nvPr/>
        </p:nvSpPr>
        <p:spPr bwMode="auto">
          <a:xfrm>
            <a:off x="2056166" y="2209800"/>
            <a:ext cx="337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variable – the amount of each substance can change</a:t>
            </a:r>
          </a:p>
        </p:txBody>
      </p:sp>
      <p:sp>
        <p:nvSpPr>
          <p:cNvPr id="8" name="Rectangle 7">
            <a:extLst>
              <a:ext uri="{FF2B5EF4-FFF2-40B4-BE49-F238E27FC236}">
                <a16:creationId xmlns:a16="http://schemas.microsoft.com/office/drawing/2014/main" id="{24721BFE-A170-4CE7-B26B-FE0192C7D9A6}"/>
              </a:ext>
            </a:extLst>
          </p:cNvPr>
          <p:cNvSpPr>
            <a:spLocks noChangeArrowheads="1"/>
          </p:cNvSpPr>
          <p:nvPr/>
        </p:nvSpPr>
        <p:spPr bwMode="auto">
          <a:xfrm>
            <a:off x="5409142" y="2209800"/>
            <a:ext cx="337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fixed – the ratio of each substance does not change</a:t>
            </a:r>
          </a:p>
        </p:txBody>
      </p:sp>
      <p:sp>
        <p:nvSpPr>
          <p:cNvPr id="9" name="Rectangle 8">
            <a:extLst>
              <a:ext uri="{FF2B5EF4-FFF2-40B4-BE49-F238E27FC236}">
                <a16:creationId xmlns:a16="http://schemas.microsoft.com/office/drawing/2014/main" id="{2B988863-9A4B-40B1-B390-2431FA5360CE}"/>
              </a:ext>
            </a:extLst>
          </p:cNvPr>
          <p:cNvSpPr>
            <a:spLocks noChangeArrowheads="1"/>
          </p:cNvSpPr>
          <p:nvPr/>
        </p:nvSpPr>
        <p:spPr bwMode="auto">
          <a:xfrm>
            <a:off x="2056166" y="2999669"/>
            <a:ext cx="3357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different substances are not bonded together</a:t>
            </a:r>
          </a:p>
        </p:txBody>
      </p:sp>
      <p:sp>
        <p:nvSpPr>
          <p:cNvPr id="10" name="Rectangle 9">
            <a:extLst>
              <a:ext uri="{FF2B5EF4-FFF2-40B4-BE49-F238E27FC236}">
                <a16:creationId xmlns:a16="http://schemas.microsoft.com/office/drawing/2014/main" id="{D805DD61-9BF4-46B3-8412-E36FE534F472}"/>
              </a:ext>
            </a:extLst>
          </p:cNvPr>
          <p:cNvSpPr>
            <a:spLocks noChangeArrowheads="1"/>
          </p:cNvSpPr>
          <p:nvPr/>
        </p:nvSpPr>
        <p:spPr bwMode="auto">
          <a:xfrm>
            <a:off x="5409142" y="2999669"/>
            <a:ext cx="335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different substances are chemically bonded together</a:t>
            </a:r>
          </a:p>
        </p:txBody>
      </p:sp>
      <p:sp>
        <p:nvSpPr>
          <p:cNvPr id="11" name="Rectangle 10">
            <a:extLst>
              <a:ext uri="{FF2B5EF4-FFF2-40B4-BE49-F238E27FC236}">
                <a16:creationId xmlns:a16="http://schemas.microsoft.com/office/drawing/2014/main" id="{2BEF2FF4-8592-470D-BFF7-B586E7BE12C3}"/>
              </a:ext>
            </a:extLst>
          </p:cNvPr>
          <p:cNvSpPr>
            <a:spLocks noChangeArrowheads="1"/>
          </p:cNvSpPr>
          <p:nvPr/>
        </p:nvSpPr>
        <p:spPr bwMode="auto">
          <a:xfrm>
            <a:off x="2056166" y="3933473"/>
            <a:ext cx="332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each substance keeps its own properties</a:t>
            </a:r>
          </a:p>
        </p:txBody>
      </p:sp>
      <p:sp>
        <p:nvSpPr>
          <p:cNvPr id="12" name="Rectangle 11">
            <a:extLst>
              <a:ext uri="{FF2B5EF4-FFF2-40B4-BE49-F238E27FC236}">
                <a16:creationId xmlns:a16="http://schemas.microsoft.com/office/drawing/2014/main" id="{9F2F5E95-E5B3-4B94-88C6-3930B289F298}"/>
              </a:ext>
            </a:extLst>
          </p:cNvPr>
          <p:cNvSpPr>
            <a:spLocks noChangeArrowheads="1"/>
          </p:cNvSpPr>
          <p:nvPr/>
        </p:nvSpPr>
        <p:spPr bwMode="auto">
          <a:xfrm>
            <a:off x="5409142" y="3779485"/>
            <a:ext cx="3409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the compound has different properties to the substances within it</a:t>
            </a:r>
          </a:p>
        </p:txBody>
      </p:sp>
      <p:sp>
        <p:nvSpPr>
          <p:cNvPr id="13" name="Rectangle 12">
            <a:extLst>
              <a:ext uri="{FF2B5EF4-FFF2-40B4-BE49-F238E27FC236}">
                <a16:creationId xmlns:a16="http://schemas.microsoft.com/office/drawing/2014/main" id="{2978B16A-20D9-4647-98A5-A6C3776C2EBA}"/>
              </a:ext>
            </a:extLst>
          </p:cNvPr>
          <p:cNvSpPr>
            <a:spLocks noChangeArrowheads="1"/>
          </p:cNvSpPr>
          <p:nvPr/>
        </p:nvSpPr>
        <p:spPr bwMode="auto">
          <a:xfrm>
            <a:off x="2056166" y="4866922"/>
            <a:ext cx="3357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can be easily separated by physical processes</a:t>
            </a:r>
          </a:p>
        </p:txBody>
      </p:sp>
      <p:sp>
        <p:nvSpPr>
          <p:cNvPr id="14" name="Rectangle 13">
            <a:extLst>
              <a:ext uri="{FF2B5EF4-FFF2-40B4-BE49-F238E27FC236}">
                <a16:creationId xmlns:a16="http://schemas.microsoft.com/office/drawing/2014/main" id="{B5468B16-F363-4FB3-838E-89F9A84B2769}"/>
              </a:ext>
            </a:extLst>
          </p:cNvPr>
          <p:cNvSpPr>
            <a:spLocks noChangeArrowheads="1"/>
          </p:cNvSpPr>
          <p:nvPr/>
        </p:nvSpPr>
        <p:spPr bwMode="auto">
          <a:xfrm>
            <a:off x="5409142" y="4866922"/>
            <a:ext cx="335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solidFill>
                  <a:srgbClr val="010066"/>
                </a:solidFill>
              </a:rPr>
              <a:t>can only be separated by chemical reactions</a:t>
            </a:r>
          </a:p>
        </p:txBody>
      </p:sp>
      <p:sp>
        <p:nvSpPr>
          <p:cNvPr id="15" name="Rectangle 14">
            <a:extLst>
              <a:ext uri="{FF2B5EF4-FFF2-40B4-BE49-F238E27FC236}">
                <a16:creationId xmlns:a16="http://schemas.microsoft.com/office/drawing/2014/main" id="{C35A8444-2254-4347-8E17-BA3D5E2B0C71}"/>
              </a:ext>
            </a:extLst>
          </p:cNvPr>
          <p:cNvSpPr>
            <a:spLocks noChangeArrowheads="1"/>
          </p:cNvSpPr>
          <p:nvPr/>
        </p:nvSpPr>
        <p:spPr bwMode="auto">
          <a:xfrm>
            <a:off x="2056166" y="5651147"/>
            <a:ext cx="239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air, seawater, brass</a:t>
            </a:r>
          </a:p>
        </p:txBody>
      </p:sp>
      <p:sp>
        <p:nvSpPr>
          <p:cNvPr id="16" name="Rectangle 15">
            <a:extLst>
              <a:ext uri="{FF2B5EF4-FFF2-40B4-BE49-F238E27FC236}">
                <a16:creationId xmlns:a16="http://schemas.microsoft.com/office/drawing/2014/main" id="{9DE42D68-56B6-4FA3-AA5A-4CB8FFC9B57E}"/>
              </a:ext>
            </a:extLst>
          </p:cNvPr>
          <p:cNvSpPr>
            <a:spLocks noChangeArrowheads="1"/>
          </p:cNvSpPr>
          <p:nvPr/>
        </p:nvSpPr>
        <p:spPr bwMode="auto">
          <a:xfrm>
            <a:off x="5409142" y="5651147"/>
            <a:ext cx="3148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solidFill>
                  <a:srgbClr val="010066"/>
                </a:solidFill>
              </a:rPr>
              <a:t>carbon dioxide, water, salt</a:t>
            </a:r>
          </a:p>
        </p:txBody>
      </p:sp>
      <p:pic>
        <p:nvPicPr>
          <p:cNvPr id="17" name="Picture 8">
            <a:hlinkClick r:id="" action="ppaction://hlinkshowjump?jump=nextslide"/>
            <a:extLst>
              <a:ext uri="{FF2B5EF4-FFF2-40B4-BE49-F238E27FC236}">
                <a16:creationId xmlns:a16="http://schemas.microsoft.com/office/drawing/2014/main" id="{C4F020F0-BDF9-41A0-AB8A-90A41E1BAA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a:extLst>
              <a:ext uri="{FF2B5EF4-FFF2-40B4-BE49-F238E27FC236}">
                <a16:creationId xmlns:a16="http://schemas.microsoft.com/office/drawing/2014/main" id="{A08E11D0-A113-46DD-8CBA-102B9D5093F3}"/>
              </a:ext>
            </a:extLst>
          </p:cNvPr>
          <p:cNvSpPr txBox="1">
            <a:spLocks noChangeArrowheads="1"/>
          </p:cNvSpPr>
          <p:nvPr/>
        </p:nvSpPr>
        <p:spPr bwMode="auto">
          <a:xfrm>
            <a:off x="342900" y="2473325"/>
            <a:ext cx="8459788" cy="21605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Proportion</a:t>
            </a:r>
            <a:r>
              <a:rPr lang="en-GB" altLang="en-US"/>
              <a:t>: </a:t>
            </a:r>
          </a:p>
          <a:p>
            <a:pPr>
              <a:spcBef>
                <a:spcPct val="30000"/>
              </a:spcBef>
              <a:buClr>
                <a:srgbClr val="FF6600"/>
              </a:buClr>
            </a:pPr>
            <a:r>
              <a:rPr lang="en-GB" altLang="en-US"/>
              <a:t>    The proportion of iron and sulfur in iron sulfide is fixed, so the ratio of iron to sulfur is always 1:1.</a:t>
            </a:r>
          </a:p>
          <a:p>
            <a:pPr>
              <a:spcBef>
                <a:spcPct val="30000"/>
              </a:spcBef>
              <a:buClr>
                <a:srgbClr val="FF6600"/>
              </a:buClr>
            </a:pPr>
            <a:r>
              <a:rPr lang="en-GB" altLang="en-US"/>
              <a:t>    In a mixture of iron and sulfur, the proportion is not fixed, so the mixture can contain more or less iron than sulfur. </a:t>
            </a:r>
          </a:p>
        </p:txBody>
      </p:sp>
      <p:sp>
        <p:nvSpPr>
          <p:cNvPr id="26627" name="Title 1">
            <a:extLst>
              <a:ext uri="{FF2B5EF4-FFF2-40B4-BE49-F238E27FC236}">
                <a16:creationId xmlns:a16="http://schemas.microsoft.com/office/drawing/2014/main" id="{974AFBAA-D7E4-4533-B7C8-6D77EF841604}"/>
              </a:ext>
            </a:extLst>
          </p:cNvPr>
          <p:cNvSpPr>
            <a:spLocks noGrp="1"/>
          </p:cNvSpPr>
          <p:nvPr>
            <p:ph type="title"/>
          </p:nvPr>
        </p:nvSpPr>
        <p:spPr/>
        <p:txBody>
          <a:bodyPr/>
          <a:lstStyle/>
          <a:p>
            <a:r>
              <a:rPr lang="en-GB" altLang="en-US"/>
              <a:t>Iron, sulfur and iron sulfide</a:t>
            </a:r>
          </a:p>
        </p:txBody>
      </p:sp>
      <p:sp>
        <p:nvSpPr>
          <p:cNvPr id="26628" name="TextBox 4">
            <a:extLst>
              <a:ext uri="{FF2B5EF4-FFF2-40B4-BE49-F238E27FC236}">
                <a16:creationId xmlns:a16="http://schemas.microsoft.com/office/drawing/2014/main" id="{328B0048-C158-4AD9-82B2-DDEEAC1F2C3F}"/>
              </a:ext>
            </a:extLst>
          </p:cNvPr>
          <p:cNvSpPr txBox="1">
            <a:spLocks noChangeArrowheads="1"/>
          </p:cNvSpPr>
          <p:nvPr/>
        </p:nvSpPr>
        <p:spPr bwMode="auto">
          <a:xfrm>
            <a:off x="342900" y="784225"/>
            <a:ext cx="8675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they are heated, iron and sulfur react together to make the compound iron sulfide (FeS). </a:t>
            </a:r>
          </a:p>
        </p:txBody>
      </p:sp>
      <p:sp>
        <p:nvSpPr>
          <p:cNvPr id="26629" name="TextBox 41">
            <a:extLst>
              <a:ext uri="{FF2B5EF4-FFF2-40B4-BE49-F238E27FC236}">
                <a16:creationId xmlns:a16="http://schemas.microsoft.com/office/drawing/2014/main" id="{F3D791BB-1475-4DB7-871F-7B1F293C4FD6}"/>
              </a:ext>
            </a:extLst>
          </p:cNvPr>
          <p:cNvSpPr txBox="1">
            <a:spLocks noChangeArrowheads="1"/>
          </p:cNvSpPr>
          <p:nvPr/>
        </p:nvSpPr>
        <p:spPr bwMode="auto">
          <a:xfrm>
            <a:off x="342900" y="1722438"/>
            <a:ext cx="8189913" cy="4683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is iron sulfide different to a mixture of iron and sulfur? </a:t>
            </a:r>
          </a:p>
        </p:txBody>
      </p:sp>
      <p:sp>
        <p:nvSpPr>
          <p:cNvPr id="12" name="Text Box 107">
            <a:extLst>
              <a:ext uri="{FF2B5EF4-FFF2-40B4-BE49-F238E27FC236}">
                <a16:creationId xmlns:a16="http://schemas.microsoft.com/office/drawing/2014/main" id="{B78EF56E-0E2F-40C3-BF59-5787BE3C3D10}"/>
              </a:ext>
            </a:extLst>
          </p:cNvPr>
          <p:cNvSpPr txBox="1">
            <a:spLocks noChangeArrowheads="1"/>
          </p:cNvSpPr>
          <p:nvPr/>
        </p:nvSpPr>
        <p:spPr bwMode="auto">
          <a:xfrm>
            <a:off x="342900" y="2473325"/>
            <a:ext cx="8640763"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Proportion</a:t>
            </a:r>
          </a:p>
        </p:txBody>
      </p:sp>
      <p:sp>
        <p:nvSpPr>
          <p:cNvPr id="10" name="Text Box 106">
            <a:extLst>
              <a:ext uri="{FF2B5EF4-FFF2-40B4-BE49-F238E27FC236}">
                <a16:creationId xmlns:a16="http://schemas.microsoft.com/office/drawing/2014/main" id="{204A8C88-F6A2-45B3-A8DA-47D92E2E7944}"/>
              </a:ext>
            </a:extLst>
          </p:cNvPr>
          <p:cNvSpPr txBox="1">
            <a:spLocks noChangeArrowheads="1"/>
          </p:cNvSpPr>
          <p:nvPr/>
        </p:nvSpPr>
        <p:spPr bwMode="auto">
          <a:xfrm>
            <a:off x="342900" y="3098800"/>
            <a:ext cx="8567738" cy="17907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Chemical bonds</a:t>
            </a:r>
            <a:r>
              <a:rPr lang="en-GB" altLang="en-US"/>
              <a:t>: </a:t>
            </a:r>
          </a:p>
          <a:p>
            <a:pPr>
              <a:spcBef>
                <a:spcPct val="30000"/>
              </a:spcBef>
              <a:buClr>
                <a:srgbClr val="FF6600"/>
              </a:buClr>
            </a:pPr>
            <a:r>
              <a:rPr lang="en-GB" altLang="en-US"/>
              <a:t>    In iron sulfide, the iron and sulfur are joined by ionic bonds.</a:t>
            </a:r>
          </a:p>
          <a:p>
            <a:pPr>
              <a:spcBef>
                <a:spcPct val="30000"/>
              </a:spcBef>
              <a:buClr>
                <a:srgbClr val="FF6600"/>
              </a:buClr>
            </a:pPr>
            <a:r>
              <a:rPr lang="en-GB" altLang="en-US"/>
              <a:t>    In the mixture, the iron and sulfur atoms are not chemically joined together.</a:t>
            </a:r>
          </a:p>
        </p:txBody>
      </p:sp>
      <p:sp>
        <p:nvSpPr>
          <p:cNvPr id="13" name="Text Box 105">
            <a:extLst>
              <a:ext uri="{FF2B5EF4-FFF2-40B4-BE49-F238E27FC236}">
                <a16:creationId xmlns:a16="http://schemas.microsoft.com/office/drawing/2014/main" id="{07FEE9CE-3685-4D09-983B-A9E5C9757DFE}"/>
              </a:ext>
            </a:extLst>
          </p:cNvPr>
          <p:cNvSpPr txBox="1">
            <a:spLocks noChangeArrowheads="1"/>
          </p:cNvSpPr>
          <p:nvPr/>
        </p:nvSpPr>
        <p:spPr bwMode="auto">
          <a:xfrm>
            <a:off x="342900" y="3098800"/>
            <a:ext cx="8640763" cy="1079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Chemical bonds</a:t>
            </a:r>
          </a:p>
        </p:txBody>
      </p:sp>
      <p:sp>
        <p:nvSpPr>
          <p:cNvPr id="7" name="Text Box 104">
            <a:extLst>
              <a:ext uri="{FF2B5EF4-FFF2-40B4-BE49-F238E27FC236}">
                <a16:creationId xmlns:a16="http://schemas.microsoft.com/office/drawing/2014/main" id="{C752EEDB-6216-4FC0-AF07-300B62A0263B}"/>
              </a:ext>
            </a:extLst>
          </p:cNvPr>
          <p:cNvSpPr txBox="1">
            <a:spLocks noChangeArrowheads="1"/>
          </p:cNvSpPr>
          <p:nvPr/>
        </p:nvSpPr>
        <p:spPr bwMode="auto">
          <a:xfrm>
            <a:off x="342900" y="3722688"/>
            <a:ext cx="8459788" cy="1800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Properties</a:t>
            </a:r>
            <a:r>
              <a:rPr lang="en-GB" altLang="en-US"/>
              <a:t>: </a:t>
            </a:r>
          </a:p>
          <a:p>
            <a:pPr>
              <a:spcBef>
                <a:spcPct val="30000"/>
              </a:spcBef>
              <a:buClr>
                <a:srgbClr val="FF6600"/>
              </a:buClr>
            </a:pPr>
            <a:r>
              <a:rPr lang="en-GB" altLang="en-US"/>
              <a:t>    The properties of iron sulfide are different from both iron and sulfur.</a:t>
            </a:r>
          </a:p>
          <a:p>
            <a:pPr>
              <a:spcBef>
                <a:spcPct val="30000"/>
              </a:spcBef>
              <a:buClr>
                <a:srgbClr val="FF6600"/>
              </a:buClr>
            </a:pPr>
            <a:r>
              <a:rPr lang="en-GB" altLang="en-US"/>
              <a:t>    In the mixture, iron and sulfur keep their own properties.</a:t>
            </a:r>
          </a:p>
        </p:txBody>
      </p:sp>
      <p:sp>
        <p:nvSpPr>
          <p:cNvPr id="14" name="Text Box 103">
            <a:extLst>
              <a:ext uri="{FF2B5EF4-FFF2-40B4-BE49-F238E27FC236}">
                <a16:creationId xmlns:a16="http://schemas.microsoft.com/office/drawing/2014/main" id="{6B1B5ED9-9388-408B-825A-5FF7D6906654}"/>
              </a:ext>
            </a:extLst>
          </p:cNvPr>
          <p:cNvSpPr txBox="1">
            <a:spLocks noChangeArrowheads="1"/>
          </p:cNvSpPr>
          <p:nvPr/>
        </p:nvSpPr>
        <p:spPr bwMode="auto">
          <a:xfrm>
            <a:off x="342900" y="3722688"/>
            <a:ext cx="8640763" cy="108108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Properties</a:t>
            </a:r>
          </a:p>
        </p:txBody>
      </p:sp>
      <p:sp>
        <p:nvSpPr>
          <p:cNvPr id="8" name="Text Box 102">
            <a:extLst>
              <a:ext uri="{FF2B5EF4-FFF2-40B4-BE49-F238E27FC236}">
                <a16:creationId xmlns:a16="http://schemas.microsoft.com/office/drawing/2014/main" id="{295E784E-EAB8-4AD2-917A-08F31D90908E}"/>
              </a:ext>
            </a:extLst>
          </p:cNvPr>
          <p:cNvSpPr txBox="1">
            <a:spLocks noChangeArrowheads="1"/>
          </p:cNvSpPr>
          <p:nvPr/>
        </p:nvSpPr>
        <p:spPr bwMode="auto">
          <a:xfrm>
            <a:off x="342900" y="4348163"/>
            <a:ext cx="8459788" cy="1800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b="1">
                <a:solidFill>
                  <a:srgbClr val="FF6600"/>
                </a:solidFill>
              </a:rPr>
              <a:t>Separation</a:t>
            </a:r>
            <a:r>
              <a:rPr lang="en-GB" altLang="en-US"/>
              <a:t>: </a:t>
            </a:r>
          </a:p>
          <a:p>
            <a:pPr>
              <a:spcBef>
                <a:spcPct val="30000"/>
              </a:spcBef>
              <a:buClr>
                <a:srgbClr val="FF6600"/>
              </a:buClr>
            </a:pPr>
            <a:r>
              <a:rPr lang="en-GB" altLang="en-US"/>
              <a:t>    Iron sulfide can only be separated by chemical reactions.</a:t>
            </a:r>
          </a:p>
          <a:p>
            <a:pPr>
              <a:spcBef>
                <a:spcPct val="30000"/>
              </a:spcBef>
              <a:buClr>
                <a:srgbClr val="FF6600"/>
              </a:buClr>
            </a:pPr>
            <a:r>
              <a:rPr lang="en-GB" altLang="en-US"/>
              <a:t>    The mixture can be separated by picking out the iron using a magnet.</a:t>
            </a:r>
          </a:p>
        </p:txBody>
      </p:sp>
      <p:sp>
        <p:nvSpPr>
          <p:cNvPr id="15" name="Text Box 101">
            <a:extLst>
              <a:ext uri="{FF2B5EF4-FFF2-40B4-BE49-F238E27FC236}">
                <a16:creationId xmlns:a16="http://schemas.microsoft.com/office/drawing/2014/main" id="{16FA1BD8-EBC2-4B62-B6C8-733C58F712C5}"/>
              </a:ext>
            </a:extLst>
          </p:cNvPr>
          <p:cNvSpPr txBox="1">
            <a:spLocks noChangeArrowheads="1"/>
          </p:cNvSpPr>
          <p:nvPr/>
        </p:nvSpPr>
        <p:spPr bwMode="auto">
          <a:xfrm>
            <a:off x="342900" y="4348163"/>
            <a:ext cx="8640763" cy="1800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FF6600"/>
              </a:buClr>
              <a:buFont typeface="Wingdings" panose="05000000000000000000" pitchFamily="2" charset="2"/>
              <a:buChar char="l"/>
            </a:pPr>
            <a:r>
              <a:rPr lang="en-GB" altLang="en-US">
                <a:solidFill>
                  <a:srgbClr val="010066"/>
                </a:solidFill>
              </a:rPr>
              <a:t>Separation</a:t>
            </a:r>
          </a:p>
        </p:txBody>
      </p:sp>
      <p:pic>
        <p:nvPicPr>
          <p:cNvPr id="16" name="Picture 8">
            <a:hlinkClick r:id="" action="ppaction://hlinkshowjump?jump=nextslide"/>
            <a:extLst>
              <a:ext uri="{FF2B5EF4-FFF2-40B4-BE49-F238E27FC236}">
                <a16:creationId xmlns:a16="http://schemas.microsoft.com/office/drawing/2014/main" id="{FC98F86C-2035-44BA-AF85-D22308CC37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3" grpId="0" animBg="1"/>
      <p:bldP spid="7" grpId="0" animBg="1"/>
      <p:bldP spid="14" grpId="0" animBg="1"/>
      <p:bldP spid="8"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GGGgq1b1"/>
  <p:tag name="ARTICULATE_DESIGN_ID_6_DEFAULT DESIGN" val="AINHpJax"/>
  <p:tag name="ARTICULATE_DESIGN_ID_1_DEFAULT DESIGN" val="EK4G6BL4"/>
  <p:tag name="ARTICULATE_DESIGN_ID_7_DEFAULT DESIGN" val="h5urNhLy"/>
  <p:tag name="ARTICULATE_DESIGN_ID_3_DEFAULT DESIGN" val="UiQZ05wU"/>
  <p:tag name="ARTICULATE_DESIGN_ID_2_DEFAULT DESIGN" val="3rxcW3sW"/>
  <p:tag name="ARTICULATE_DESIGN_ID_4_DEFAULT DESIGN" val="64oB0fRC"/>
  <p:tag name="ARTICULATE_DESIGN_ID_5_DEFAULT DESIGN" val="AJPtlEjt"/>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15973</TotalTime>
  <Words>2769</Words>
  <Application>Microsoft Office PowerPoint</Application>
  <PresentationFormat>On-screen Show (4:3)</PresentationFormat>
  <Paragraphs>281</Paragraphs>
  <Slides>32</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Wingdings</vt:lpstr>
      <vt:lpstr>Arial</vt:lpstr>
      <vt:lpstr>Wingdings 2</vt:lpstr>
      <vt:lpstr>1_Default Design</vt:lpstr>
      <vt:lpstr>7_Default Design</vt:lpstr>
      <vt:lpstr>Mixtures</vt:lpstr>
      <vt:lpstr>Information</vt:lpstr>
      <vt:lpstr>Pure and impure substances</vt:lpstr>
      <vt:lpstr>What is a mixture?</vt:lpstr>
      <vt:lpstr>Substances in a mixture</vt:lpstr>
      <vt:lpstr>What is a solution?</vt:lpstr>
      <vt:lpstr>Properties of a mixture</vt:lpstr>
      <vt:lpstr>Mixtures and compounds</vt:lpstr>
      <vt:lpstr>Iron, sulfur and iron sulfide</vt:lpstr>
      <vt:lpstr>A mixture or a pure substance?</vt:lpstr>
      <vt:lpstr>Separating mixtures</vt:lpstr>
      <vt:lpstr>Liquids and insoluble solids</vt:lpstr>
      <vt:lpstr>Filtration</vt:lpstr>
      <vt:lpstr>Filteration apparatus</vt:lpstr>
      <vt:lpstr>Solutions and soluble solids</vt:lpstr>
      <vt:lpstr>Crystallization</vt:lpstr>
      <vt:lpstr>Crystallization apparatus</vt:lpstr>
      <vt:lpstr>Separating soluble and insoluble solids</vt:lpstr>
      <vt:lpstr>Chromatography</vt:lpstr>
      <vt:lpstr>Types of chromatography</vt:lpstr>
      <vt:lpstr>Paper chromatography</vt:lpstr>
      <vt:lpstr>Identifying substances in a mixture</vt:lpstr>
      <vt:lpstr>Chromatography experiment</vt:lpstr>
      <vt:lpstr>Separating a liquid from a solution</vt:lpstr>
      <vt:lpstr>Distillation</vt:lpstr>
      <vt:lpstr>Distillation apparatus</vt:lpstr>
      <vt:lpstr>Examples of distillation</vt:lpstr>
      <vt:lpstr>Separating ethanol and water</vt:lpstr>
      <vt:lpstr>What is fractional distillation?</vt:lpstr>
      <vt:lpstr>Fractional distillation of crude oil</vt:lpstr>
      <vt:lpstr>How does fractional distillation work?</vt:lpstr>
      <vt:lpstr>Fractional distillation in the lab</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Mixtures</dc:title>
  <dc:subject>Boardworks High School Physical Science</dc:subject>
  <dc:creator>Boardworks</dc:creator>
  <cp:lastModifiedBy>Tim Crilly</cp:lastModifiedBy>
  <cp:revision>678</cp:revision>
  <dcterms:created xsi:type="dcterms:W3CDTF">2003-10-06T13:07:42Z</dcterms:created>
  <dcterms:modified xsi:type="dcterms:W3CDTF">2019-01-31T15:29:06Z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B35DC965-A28F-478D-B238-599402639CE2</vt:lpwstr>
  </property>
  <property fmtid="{D5CDD505-2E9C-101B-9397-08002B2CF9AE}" pid="3" name="ArticulatePath">
    <vt:lpwstr>Mixtures</vt:lpwstr>
  </property>
</Properties>
</file>