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activeX/activeX2.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activeX/activeX3.xml" ContentType="application/vnd.ms-office.activeX+xml"/>
  <Override PartName="/ppt/notesSlides/notesSlide22.xml" ContentType="application/vnd.openxmlformats-officedocument.presentationml.notesSlide+xml"/>
  <Override PartName="/ppt/tags/tag53.xml" ContentType="application/vnd.openxmlformats-officedocument.presentationml.tags+xml"/>
  <Override PartName="/ppt/activeX/activeX4.xml" ContentType="application/vnd.ms-office.activeX+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activeX/activeX5.xml" ContentType="application/vnd.ms-office.activeX+xml"/>
  <Override PartName="/ppt/notesSlides/notesSlide25.xml" ContentType="application/vnd.openxmlformats-officedocument.presentationml.notesSlide+xml"/>
  <Override PartName="/ppt/tags/tag56.xml" ContentType="application/vnd.openxmlformats-officedocument.presentationml.tags+xml"/>
  <Override PartName="/ppt/activeX/activeX6.xml" ContentType="application/vnd.ms-office.activeX+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848" r:id="rId1"/>
    <p:sldMasterId id="2147484835" r:id="rId2"/>
  </p:sldMasterIdLst>
  <p:notesMasterIdLst>
    <p:notesMasterId r:id="rId29"/>
  </p:notesMasterIdLst>
  <p:handoutMasterIdLst>
    <p:handoutMasterId r:id="rId30"/>
  </p:handoutMasterIdLst>
  <p:sldIdLst>
    <p:sldId id="430" r:id="rId3"/>
    <p:sldId id="527" r:id="rId4"/>
    <p:sldId id="514" r:id="rId5"/>
    <p:sldId id="521" r:id="rId6"/>
    <p:sldId id="516" r:id="rId7"/>
    <p:sldId id="485" r:id="rId8"/>
    <p:sldId id="486" r:id="rId9"/>
    <p:sldId id="487" r:id="rId10"/>
    <p:sldId id="488" r:id="rId11"/>
    <p:sldId id="489" r:id="rId12"/>
    <p:sldId id="490" r:id="rId13"/>
    <p:sldId id="491" r:id="rId14"/>
    <p:sldId id="492" r:id="rId15"/>
    <p:sldId id="493" r:id="rId16"/>
    <p:sldId id="494" r:id="rId17"/>
    <p:sldId id="495" r:id="rId18"/>
    <p:sldId id="498" r:id="rId19"/>
    <p:sldId id="499" r:id="rId20"/>
    <p:sldId id="500" r:id="rId21"/>
    <p:sldId id="501" r:id="rId22"/>
    <p:sldId id="502" r:id="rId23"/>
    <p:sldId id="503" r:id="rId24"/>
    <p:sldId id="504" r:id="rId25"/>
    <p:sldId id="505" r:id="rId26"/>
    <p:sldId id="509" r:id="rId27"/>
    <p:sldId id="510" r:id="rId28"/>
  </p:sldIdLst>
  <p:sldSz cx="9144000" cy="6858000" type="screen4x3"/>
  <p:notesSz cx="6858000" cy="9296400"/>
  <p:embeddedFontLst>
    <p:embeddedFont>
      <p:font typeface="Wingdings 2" panose="05020102010507070707" pitchFamily="18" charset="2"/>
      <p:regular r:id="rId31"/>
    </p:embeddedFont>
  </p:embeddedFontLst>
  <p:custDataLst>
    <p:tags r:id="rId32"/>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10066"/>
    <a:srgbClr val="FF3300"/>
    <a:srgbClr val="FFCC99"/>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70" autoAdjust="0"/>
  </p:normalViewPr>
  <p:slideViewPr>
    <p:cSldViewPr snapToGrid="0" showGuides="1">
      <p:cViewPr varScale="1">
        <p:scale>
          <a:sx n="85" d="100"/>
          <a:sy n="85" d="100"/>
        </p:scale>
        <p:origin x="540" y="60"/>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96"/>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2FE127F7-29C5-4DEA-9977-93101E6A1AE2}"/>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D49CF743-B04A-494D-A652-39061E732A03}" type="slidenum">
              <a:rPr lang="en-GB" altLang="en-US"/>
              <a:pPr/>
              <a:t>‹#›</a:t>
            </a:fld>
            <a:endParaRPr lang="en-GB" altLang="en-US"/>
          </a:p>
        </p:txBody>
      </p:sp>
      <p:sp>
        <p:nvSpPr>
          <p:cNvPr id="5" name="Rectangle 7">
            <a:extLst>
              <a:ext uri="{FF2B5EF4-FFF2-40B4-BE49-F238E27FC236}">
                <a16:creationId xmlns:a16="http://schemas.microsoft.com/office/drawing/2014/main" id="{1F37655C-042E-40FA-854F-A1C87448EFF8}"/>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6C8E6228-499A-400E-AC49-3FA68DFC1F0E}"/>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239316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73D3070C-E155-4DEF-A498-FF40F161F2B4}"/>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7AB8E271-E782-4F4C-ADD7-64EC3E3CEDAE}"/>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1AA34EAF-75F7-4156-A22B-0DAE8E9682A6}"/>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58DB803D-58D2-4AA7-BA2B-AD62D4579E07}" type="slidenum">
              <a:rPr lang="en-US" altLang="en-US"/>
              <a:pPr/>
              <a:t>‹#›</a:t>
            </a:fld>
            <a:endParaRPr lang="en-US" altLang="en-US"/>
          </a:p>
        </p:txBody>
      </p:sp>
      <p:sp>
        <p:nvSpPr>
          <p:cNvPr id="7" name="Rectangle 7">
            <a:extLst>
              <a:ext uri="{FF2B5EF4-FFF2-40B4-BE49-F238E27FC236}">
                <a16:creationId xmlns:a16="http://schemas.microsoft.com/office/drawing/2014/main" id="{90ECAED4-758E-4EEA-B8B0-CB7A52569109}"/>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0ADBC904-2A14-4D91-87F4-300BE5BB3148}"/>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02581792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1668F80B-C6C7-40F9-99AF-2D03AE7E14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8F1E045D-5590-471B-B437-6A51418AE12D}" type="slidenum">
              <a:rPr lang="en-US" altLang="en-US" sz="1200">
                <a:solidFill>
                  <a:schemeClr val="tx1"/>
                </a:solidFill>
              </a:rPr>
              <a:pPr/>
              <a:t>1</a:t>
            </a:fld>
            <a:endParaRPr lang="en-US" altLang="en-US" sz="1200">
              <a:solidFill>
                <a:schemeClr val="tx1"/>
              </a:solidFill>
            </a:endParaRPr>
          </a:p>
        </p:txBody>
      </p:sp>
      <p:sp>
        <p:nvSpPr>
          <p:cNvPr id="40963" name="Rectangle 2">
            <a:extLst>
              <a:ext uri="{FF2B5EF4-FFF2-40B4-BE49-F238E27FC236}">
                <a16:creationId xmlns:a16="http://schemas.microsoft.com/office/drawing/2014/main" id="{05EA04AE-BAD2-442D-B687-3C60FA26DB0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EEC0842F-1321-4359-9107-B2770C6D9D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D110F1C7-7FC8-497F-93C5-54D8F145A9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3872EA97-A780-4C62-806E-915B6730FE8E}" type="slidenum">
              <a:rPr lang="en-GB" altLang="en-US" sz="1200">
                <a:solidFill>
                  <a:schemeClr val="tx1"/>
                </a:solidFill>
              </a:rPr>
              <a:pPr/>
              <a:t>10</a:t>
            </a:fld>
            <a:endParaRPr lang="en-GB" altLang="en-US" sz="1200">
              <a:solidFill>
                <a:schemeClr val="tx1"/>
              </a:solidFill>
            </a:endParaRPr>
          </a:p>
        </p:txBody>
      </p:sp>
      <p:sp>
        <p:nvSpPr>
          <p:cNvPr id="51203" name="Rectangle 2">
            <a:extLst>
              <a:ext uri="{FF2B5EF4-FFF2-40B4-BE49-F238E27FC236}">
                <a16:creationId xmlns:a16="http://schemas.microsoft.com/office/drawing/2014/main" id="{17F34447-BE86-4D68-9928-B6B83653854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E39ECEC-DA73-4568-B4A3-0343B238D5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how to find the charge on an ion, please refer to the </a:t>
            </a:r>
            <a:r>
              <a:rPr lang="en-GB" altLang="en-US" i="1" dirty="0">
                <a:latin typeface="Arial" panose="020B0604020202020204" pitchFamily="34" charset="0"/>
              </a:rPr>
              <a:t>Ionic Bonding </a:t>
            </a:r>
            <a:r>
              <a:rPr lang="en-GB" altLang="en-US" dirty="0">
                <a:latin typeface="Arial" panose="020B0604020202020204" pitchFamily="34" charset="0"/>
              </a:rPr>
              <a:t>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613DD04-1981-4B66-B1FE-904BD68B8DB1}"/>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6286FBBA-EFF0-4FD5-8CA5-814FF21AB8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0604521E-6F43-4740-8517-632EA5D1AE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EC528F5B-67AF-4380-A90B-FE35C4341FA8}" type="slidenum">
              <a:rPr lang="en-US" altLang="en-US" sz="1200">
                <a:solidFill>
                  <a:schemeClr val="tx1"/>
                </a:solidFill>
              </a:rPr>
              <a:pPr/>
              <a:t>11</a:t>
            </a:fld>
            <a:endParaRPr lang="en-US" altLang="en-US" sz="12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D33D2197-58C1-49D4-8642-E319340F5F5F}"/>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B89FF35F-3DC1-44A9-A384-AF80E65CAF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60686AEC-3322-4EEC-BC8A-3FADA82467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40E39498-75F8-4306-B146-157C0A651C0B}" type="slidenum">
              <a:rPr lang="en-US" altLang="en-US" sz="1200">
                <a:solidFill>
                  <a:schemeClr val="tx1"/>
                </a:solidFill>
              </a:rPr>
              <a:pPr/>
              <a:t>12</a:t>
            </a:fld>
            <a:endParaRPr lang="en-US" altLang="en-US" sz="120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C32F5DB-5883-4A70-AA19-76B6AD3608E6}"/>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01AD924A-4C99-4ADD-A21A-FA90B02F1B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066C8309-641D-4175-8F87-3C68EFE5A5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AE65D8FA-DA38-4FE6-B4C7-0F9F6319C545}" type="slidenum">
              <a:rPr lang="en-US" altLang="en-US" sz="1200">
                <a:solidFill>
                  <a:schemeClr val="tx1"/>
                </a:solidFill>
              </a:rPr>
              <a:pPr/>
              <a:t>13</a:t>
            </a:fld>
            <a:endParaRPr lang="en-US" alt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F73E91B1-27AB-4B0A-8371-157FB10A4E51}"/>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5B7F1114-BBF8-4FDC-8A84-0C750AA23E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55300" name="Slide Number Placeholder 3">
            <a:extLst>
              <a:ext uri="{FF2B5EF4-FFF2-40B4-BE49-F238E27FC236}">
                <a16:creationId xmlns:a16="http://schemas.microsoft.com/office/drawing/2014/main" id="{860E0331-DF49-4001-99D9-0A4844CCCB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816D5C9C-FC0A-4629-AFCF-ED111B92374F}" type="slidenum">
              <a:rPr lang="en-US" altLang="en-US" sz="1200">
                <a:solidFill>
                  <a:schemeClr val="tx1"/>
                </a:solidFill>
              </a:rPr>
              <a:pPr/>
              <a:t>14</a:t>
            </a:fld>
            <a:endParaRPr lang="en-US" altLang="en-US" sz="12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C0648CB-081C-4EB7-8051-0B4DA1113B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4B7C6FBD-00C1-486E-8BCD-B59E348AB260}" type="slidenum">
              <a:rPr lang="en-GB" altLang="en-US" sz="1200">
                <a:solidFill>
                  <a:schemeClr val="tx1"/>
                </a:solidFill>
              </a:rPr>
              <a:pPr/>
              <a:t>15</a:t>
            </a:fld>
            <a:endParaRPr lang="en-GB" altLang="en-US" sz="1200">
              <a:solidFill>
                <a:schemeClr val="tx1"/>
              </a:solidFill>
            </a:endParaRPr>
          </a:p>
        </p:txBody>
      </p:sp>
      <p:sp>
        <p:nvSpPr>
          <p:cNvPr id="56323" name="Rectangle 2">
            <a:extLst>
              <a:ext uri="{FF2B5EF4-FFF2-40B4-BE49-F238E27FC236}">
                <a16:creationId xmlns:a16="http://schemas.microsoft.com/office/drawing/2014/main" id="{CCD97509-E4F4-4AE8-BBEA-6D531E3815DC}"/>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B400CC53-A7D9-450E-89C5-67968F2A8A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ECE66ABF-0685-41F9-96D0-AE894E94AB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F2893F8F-BEA1-4E2A-BD8C-EFE5996B25CA}" type="slidenum">
              <a:rPr lang="en-GB" altLang="en-US" sz="1200">
                <a:solidFill>
                  <a:schemeClr val="tx1"/>
                </a:solidFill>
              </a:rPr>
              <a:pPr/>
              <a:t>16</a:t>
            </a:fld>
            <a:endParaRPr lang="en-GB" altLang="en-US" sz="1200">
              <a:solidFill>
                <a:schemeClr val="tx1"/>
              </a:solidFill>
            </a:endParaRPr>
          </a:p>
        </p:txBody>
      </p:sp>
      <p:sp>
        <p:nvSpPr>
          <p:cNvPr id="57347" name="Rectangle 2">
            <a:extLst>
              <a:ext uri="{FF2B5EF4-FFF2-40B4-BE49-F238E27FC236}">
                <a16:creationId xmlns:a16="http://schemas.microsoft.com/office/drawing/2014/main" id="{0FADEAC0-D832-46B6-9D0F-E38455DAC792}"/>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7E741D3D-5FB9-4FD5-87F6-6FFF236521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drag and drop activity could be used as </a:t>
            </a:r>
            <a:r>
              <a:rPr lang="en-US" dirty="0"/>
              <a:t>an </a:t>
            </a:r>
            <a:r>
              <a:rPr lang="en-GB" dirty="0"/>
              <a:t>introductory or summary activity </a:t>
            </a:r>
            <a:r>
              <a:rPr lang="en-GB" altLang="en-US" dirty="0">
                <a:latin typeface="Arial" panose="020B0604020202020204" pitchFamily="34" charset="0"/>
              </a:rPr>
              <a:t>to check students’ ability to work out the formula of ionic compounds. Class voting or the use of </a:t>
            </a:r>
            <a:r>
              <a:rPr lang="en-GB" altLang="en-US" dirty="0" err="1">
                <a:latin typeface="Arial" panose="020B0604020202020204" pitchFamily="34" charset="0"/>
              </a:rPr>
              <a:t>colored</a:t>
            </a:r>
            <a:r>
              <a:rPr lang="en-GB" altLang="en-US" dirty="0">
                <a:latin typeface="Arial" panose="020B0604020202020204" pitchFamily="34" charset="0"/>
              </a:rPr>
              <a:t> traffic light cards could be make this a whole-class exercise.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4606889-3F41-48D1-AF1A-30F7170F75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11D975BE-8AB9-4D9B-A3A6-F3DDC8AA1C5A}" type="slidenum">
              <a:rPr lang="en-GB" altLang="en-US" sz="1200">
                <a:solidFill>
                  <a:schemeClr val="tx1"/>
                </a:solidFill>
              </a:rPr>
              <a:pPr/>
              <a:t>17</a:t>
            </a:fld>
            <a:endParaRPr lang="en-GB" altLang="en-US" sz="1200">
              <a:solidFill>
                <a:schemeClr val="tx1"/>
              </a:solidFill>
            </a:endParaRPr>
          </a:p>
        </p:txBody>
      </p:sp>
      <p:sp>
        <p:nvSpPr>
          <p:cNvPr id="59395" name="Rectangle 2">
            <a:extLst>
              <a:ext uri="{FF2B5EF4-FFF2-40B4-BE49-F238E27FC236}">
                <a16:creationId xmlns:a16="http://schemas.microsoft.com/office/drawing/2014/main" id="{4F31ADB9-9766-41C2-9594-E1217F87C921}"/>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CEF83763-211B-4427-888E-F329B1B6C9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235F25C3-E7E4-4251-ACCF-4821A7F5B2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0E014D05-C787-419F-9722-5A0F968EC1E9}" type="slidenum">
              <a:rPr lang="en-GB" altLang="en-US" sz="1200">
                <a:solidFill>
                  <a:schemeClr val="tx1"/>
                </a:solidFill>
              </a:rPr>
              <a:pPr/>
              <a:t>18</a:t>
            </a:fld>
            <a:endParaRPr lang="en-GB" altLang="en-US" sz="1200">
              <a:solidFill>
                <a:schemeClr val="tx1"/>
              </a:solidFill>
            </a:endParaRPr>
          </a:p>
        </p:txBody>
      </p:sp>
      <p:sp>
        <p:nvSpPr>
          <p:cNvPr id="60419" name="Rectangle 2">
            <a:extLst>
              <a:ext uri="{FF2B5EF4-FFF2-40B4-BE49-F238E27FC236}">
                <a16:creationId xmlns:a16="http://schemas.microsoft.com/office/drawing/2014/main" id="{A7760AE8-D235-4A26-B3C7-4E763A9F5326}"/>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EB20139B-26D8-42ED-A094-54A78BBB97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image is a </a:t>
            </a:r>
            <a:r>
              <a:rPr lang="en-GB" altLang="en-US" dirty="0" err="1">
                <a:latin typeface="Arial" panose="020B0604020202020204" pitchFamily="34" charset="0"/>
              </a:rPr>
              <a:t>colored</a:t>
            </a:r>
            <a:r>
              <a:rPr lang="en-GB" altLang="en-US" dirty="0">
                <a:latin typeface="Arial" panose="020B0604020202020204" pitchFamily="34" charset="0"/>
              </a:rPr>
              <a:t> scanning electron micrograph (SEM) of common salt, sodium chloride, recrystallized from distilled water. The salt crystal is built up from a cubic lattice of sodium and chloride ions. In the absence of impurities, the exact cubic crystal form is produced. This micrograph shows that, in practice, this basic cube is usually disrupted by dislocations; these give rise to crystals with a variety of shapes, although they all retain the basic cubic symmetry. Magnification: ×280 at 5 × 7 cm size.</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Andrew </a:t>
            </a:r>
            <a:r>
              <a:rPr lang="en-GB" altLang="en-US" dirty="0" err="1">
                <a:latin typeface="Arial" panose="020B0604020202020204" pitchFamily="34" charset="0"/>
              </a:rPr>
              <a:t>Syred</a:t>
            </a:r>
            <a:r>
              <a:rPr lang="en-GB" altLang="en-US" dirty="0">
                <a:latin typeface="Arial" panose="020B0604020202020204" pitchFamily="34" charset="0"/>
              </a:rPr>
              <a:t>/Science Photo Library 2018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E83B2036-B265-4541-845B-D618879410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FCB40674-1A4A-469F-B46E-810667B9F578}" type="slidenum">
              <a:rPr lang="en-GB" altLang="en-US" sz="1200">
                <a:solidFill>
                  <a:schemeClr val="tx1"/>
                </a:solidFill>
              </a:rPr>
              <a:pPr/>
              <a:t>19</a:t>
            </a:fld>
            <a:endParaRPr lang="en-GB" altLang="en-US" sz="1200">
              <a:solidFill>
                <a:schemeClr val="tx1"/>
              </a:solidFill>
            </a:endParaRPr>
          </a:p>
        </p:txBody>
      </p:sp>
      <p:sp>
        <p:nvSpPr>
          <p:cNvPr id="61443" name="Rectangle 2">
            <a:extLst>
              <a:ext uri="{FF2B5EF4-FFF2-40B4-BE49-F238E27FC236}">
                <a16:creationId xmlns:a16="http://schemas.microsoft.com/office/drawing/2014/main" id="{9F56DBBA-7092-4086-953F-E50A93E2FBB1}"/>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B9E82210-E3E9-4E18-9103-9D99B58C25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B803D-58D2-4AA7-BA2B-AD62D4579E07}" type="slidenum">
              <a:rPr lang="en-US" altLang="en-US" smtClean="0"/>
              <a:pPr/>
              <a:t>2</a:t>
            </a:fld>
            <a:endParaRPr lang="en-US" altLang="en-US"/>
          </a:p>
        </p:txBody>
      </p:sp>
    </p:spTree>
    <p:extLst>
      <p:ext uri="{BB962C8B-B14F-4D97-AF65-F5344CB8AC3E}">
        <p14:creationId xmlns:p14="http://schemas.microsoft.com/office/powerpoint/2010/main" val="1672289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1FCAB1FE-C269-4C46-AAAD-5B875E22106A}"/>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D185EB3A-153D-411D-B075-2C5ABC2FA8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simple covalent molecules and giant covalent structures, please refer to the </a:t>
            </a:r>
            <a:r>
              <a:rPr lang="en-GB" altLang="en-US" i="1" dirty="0">
                <a:latin typeface="Arial" panose="020B0604020202020204" pitchFamily="34" charset="0"/>
              </a:rPr>
              <a:t>Covalent Compounds </a:t>
            </a:r>
            <a:r>
              <a:rPr lang="en-GB" altLang="en-US" dirty="0">
                <a:latin typeface="Arial" panose="020B0604020202020204" pitchFamily="34" charset="0"/>
              </a:rPr>
              <a:t>presentation.</a:t>
            </a:r>
          </a:p>
          <a:p>
            <a:r>
              <a:rPr lang="en-GB" altLang="en-US" dirty="0">
                <a:latin typeface="Arial" panose="020B0604020202020204" pitchFamily="34" charset="0"/>
              </a:rPr>
              <a:t>For more information about metals, please refer to the </a:t>
            </a:r>
            <a:r>
              <a:rPr lang="en-GB" altLang="en-US" i="1" dirty="0">
                <a:latin typeface="Arial" panose="020B0604020202020204" pitchFamily="34" charset="0"/>
              </a:rPr>
              <a:t>Metals and Non-Metals </a:t>
            </a:r>
            <a:r>
              <a:rPr lang="en-GB" altLang="en-US" dirty="0">
                <a:latin typeface="Arial" panose="020B0604020202020204" pitchFamily="34" charset="0"/>
              </a:rPr>
              <a:t>presentation.</a:t>
            </a:r>
          </a:p>
        </p:txBody>
      </p:sp>
      <p:sp>
        <p:nvSpPr>
          <p:cNvPr id="62468" name="Slide Number Placeholder 3">
            <a:extLst>
              <a:ext uri="{FF2B5EF4-FFF2-40B4-BE49-F238E27FC236}">
                <a16:creationId xmlns:a16="http://schemas.microsoft.com/office/drawing/2014/main" id="{EC0CC459-B752-4888-ACDD-9DD8AFB234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4032869E-9410-46AA-ACA0-EF5423EA3A0D}" type="slidenum">
              <a:rPr lang="en-US" altLang="en-US" sz="1200">
                <a:solidFill>
                  <a:schemeClr val="tx1"/>
                </a:solidFill>
              </a:rPr>
              <a:pPr/>
              <a:t>20</a:t>
            </a:fld>
            <a:endParaRPr lang="en-US" altLang="en-US" sz="120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D3414A2-ADBB-408A-A216-ABCDB98B7C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AE2CC3C7-98B6-4783-A0D7-CA7D47BBC474}" type="slidenum">
              <a:rPr lang="en-GB" altLang="en-US" sz="1200">
                <a:solidFill>
                  <a:schemeClr val="tx1"/>
                </a:solidFill>
              </a:rPr>
              <a:pPr/>
              <a:t>21</a:t>
            </a:fld>
            <a:endParaRPr lang="en-GB" altLang="en-US" sz="1200">
              <a:solidFill>
                <a:schemeClr val="tx1"/>
              </a:solidFill>
            </a:endParaRPr>
          </a:p>
        </p:txBody>
      </p:sp>
      <p:sp>
        <p:nvSpPr>
          <p:cNvPr id="63491" name="Rectangle 2">
            <a:extLst>
              <a:ext uri="{FF2B5EF4-FFF2-40B4-BE49-F238E27FC236}">
                <a16:creationId xmlns:a16="http://schemas.microsoft.com/office/drawing/2014/main" id="{BC9AA196-0D29-470B-91D6-83217D618BD3}"/>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CD4AC5C6-986D-41DE-A190-3AE9C60118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You may want to recap covalent and metallic structures with the class before you complete this exercise.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4643C5D-6F58-4971-9A99-6488391EC49A}"/>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174D554C-3DF9-488A-A548-BFA561A2CC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US" dirty="0">
              <a:effectLst/>
            </a:endParaRPr>
          </a:p>
        </p:txBody>
      </p:sp>
      <p:sp>
        <p:nvSpPr>
          <p:cNvPr id="64516" name="Slide Number Placeholder 3">
            <a:extLst>
              <a:ext uri="{FF2B5EF4-FFF2-40B4-BE49-F238E27FC236}">
                <a16:creationId xmlns:a16="http://schemas.microsoft.com/office/drawing/2014/main" id="{8372C963-304A-4400-97CB-ADAC424EA4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84DC25EE-993B-4976-AFB7-CC4DF0A19078}" type="slidenum">
              <a:rPr lang="en-US" altLang="en-US" sz="1200">
                <a:solidFill>
                  <a:schemeClr val="tx1"/>
                </a:solidFill>
              </a:rPr>
              <a:pPr/>
              <a:t>22</a:t>
            </a:fld>
            <a:endParaRPr lang="en-US" altLang="en-US" sz="120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90A1C2D-0AF1-4104-9B4D-92D47A1F36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3202B4FD-D3B0-44DF-BD4A-A2A6DD846B16}" type="slidenum">
              <a:rPr lang="en-GB" altLang="en-US" sz="1200">
                <a:solidFill>
                  <a:schemeClr val="tx1"/>
                </a:solidFill>
              </a:rPr>
              <a:pPr/>
              <a:t>23</a:t>
            </a:fld>
            <a:endParaRPr lang="en-GB" altLang="en-US" sz="1200">
              <a:solidFill>
                <a:schemeClr val="tx1"/>
              </a:solidFill>
            </a:endParaRPr>
          </a:p>
        </p:txBody>
      </p:sp>
      <p:sp>
        <p:nvSpPr>
          <p:cNvPr id="65539" name="Rectangle 2">
            <a:extLst>
              <a:ext uri="{FF2B5EF4-FFF2-40B4-BE49-F238E27FC236}">
                <a16:creationId xmlns:a16="http://schemas.microsoft.com/office/drawing/2014/main" id="{0F74CD9D-6D9A-43A5-97FF-22BFFEC168C7}"/>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D1B5F39A-46B3-472E-AEF2-A7B28D3BED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lnSpc>
                <a:spcPct val="110000"/>
              </a:lnSpc>
            </a:pPr>
            <a:r>
              <a:rPr lang="en-GB" altLang="en-US" b="1" dirty="0">
                <a:latin typeface="Arial" panose="020B0604020202020204" pitchFamily="34" charset="0"/>
              </a:rPr>
              <a:t>Teacher notes</a:t>
            </a:r>
          </a:p>
          <a:p>
            <a:pPr>
              <a:lnSpc>
                <a:spcPct val="110000"/>
              </a:lnSpc>
            </a:pPr>
            <a:r>
              <a:rPr lang="en-GB" altLang="en-US" dirty="0">
                <a:latin typeface="Arial" panose="020B0604020202020204" pitchFamily="34" charset="0"/>
              </a:rPr>
              <a:t>This virtual experiment illustrates which substances, and in what state, conduct electricity and why. It could be used as a precursor to running the practical in the lab, or as a summary exercise. </a:t>
            </a:r>
          </a:p>
          <a:p>
            <a:pPr>
              <a:lnSpc>
                <a:spcPct val="110000"/>
              </a:lnSpc>
            </a:pPr>
            <a:r>
              <a:rPr lang="en-GB" altLang="en-US" dirty="0">
                <a:latin typeface="Arial" panose="020B0604020202020204" pitchFamily="34" charset="0"/>
              </a:rPr>
              <a:t>You may wish to remind students that all ionic compounds, including magnesium oxide (MgO), conduct electricity when molten or in solution.</a:t>
            </a:r>
          </a:p>
          <a:p>
            <a:pPr>
              <a:lnSpc>
                <a:spcPct val="110000"/>
              </a:lnSpc>
            </a:pPr>
            <a:endParaRPr lang="en-GB" altLang="en-US" dirty="0">
              <a:latin typeface="Arial" panose="020B0604020202020204" pitchFamily="34" charset="0"/>
            </a:endParaRPr>
          </a:p>
          <a:p>
            <a:pPr>
              <a:lnSpc>
                <a:spcPct val="110000"/>
              </a:lnSpc>
            </a:pPr>
            <a:r>
              <a:rPr lang="en-GB" altLang="en-US" dirty="0">
                <a:latin typeface="Arial" panose="020B0604020202020204" pitchFamily="34" charset="0"/>
              </a:rPr>
              <a:t>For more information about covalent bonding, please refer to the </a:t>
            </a:r>
            <a:r>
              <a:rPr lang="en-GB" altLang="en-US" i="1" dirty="0">
                <a:latin typeface="Arial" panose="020B0604020202020204" pitchFamily="34" charset="0"/>
              </a:rPr>
              <a:t>Covalent Bonding </a:t>
            </a:r>
            <a:r>
              <a:rPr lang="en-GB" altLang="en-US" dirty="0">
                <a:latin typeface="Arial" panose="020B0604020202020204" pitchFamily="34" charset="0"/>
              </a:rPr>
              <a:t>presentation.</a:t>
            </a:r>
          </a:p>
          <a:p>
            <a:pPr>
              <a:lnSpc>
                <a:spcPct val="110000"/>
              </a:lnSpc>
            </a:pPr>
            <a:endParaRPr lang="en-GB" altLang="en-US" dirty="0">
              <a:latin typeface="Arial" panose="020B0604020202020204" pitchFamily="34" charset="0"/>
            </a:endParaRPr>
          </a:p>
          <a:p>
            <a:pPr defTabSz="928299">
              <a:lnSpc>
                <a:spcPct val="110000"/>
              </a:lnSpc>
              <a:defRPr/>
            </a:pPr>
            <a:r>
              <a:rPr lang="en-GB" dirty="0"/>
              <a:t>This slide covers the Science and Engineering Practice:</a:t>
            </a:r>
          </a:p>
          <a:p>
            <a:pPr marL="174056" indent="-174056" defTabSz="928299">
              <a:lnSpc>
                <a:spcPct val="110000"/>
              </a:lnSpc>
              <a:buFont typeface="Arial" panose="020B0604020202020204" pitchFamily="34" charset="0"/>
              <a:buChar char="•"/>
              <a:defRPr/>
            </a:pPr>
            <a:r>
              <a:rPr lang="en-GB" b="1" dirty="0"/>
              <a:t>Planning and Carrying Out Investigations:</a:t>
            </a:r>
            <a:r>
              <a:rPr lang="en-GB" dirty="0"/>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p>
          <a:p>
            <a:pPr marL="174056" indent="-174056" defTabSz="928299">
              <a:lnSpc>
                <a:spcPct val="110000"/>
              </a:lnSpc>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US" dirty="0">
              <a:effectLs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E5DB526B-B7FA-4F36-ACE7-D359EBCA89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068B2369-BC4D-43F9-99F3-92CAB7A81477}" type="slidenum">
              <a:rPr lang="en-GB" altLang="en-US" sz="1200">
                <a:solidFill>
                  <a:schemeClr val="tx1"/>
                </a:solidFill>
              </a:rPr>
              <a:pPr/>
              <a:t>24</a:t>
            </a:fld>
            <a:endParaRPr lang="en-GB" altLang="en-US" sz="1200">
              <a:solidFill>
                <a:schemeClr val="tx1"/>
              </a:solidFill>
            </a:endParaRPr>
          </a:p>
        </p:txBody>
      </p:sp>
      <p:sp>
        <p:nvSpPr>
          <p:cNvPr id="66563" name="Rectangle 2">
            <a:extLst>
              <a:ext uri="{FF2B5EF4-FFF2-40B4-BE49-F238E27FC236}">
                <a16:creationId xmlns:a16="http://schemas.microsoft.com/office/drawing/2014/main" id="{36549E20-A3B4-4CAC-BD66-FFD18C8656F5}"/>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AA3AF9A9-4CAB-4452-88D5-1F3A53C619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01213FA4-B5BC-4035-9CC1-FEE290F8BD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8EA13151-65A2-4D95-BC23-B03AD28ECB4F}" type="slidenum">
              <a:rPr lang="en-GB" altLang="en-US" sz="1200">
                <a:solidFill>
                  <a:schemeClr val="tx1"/>
                </a:solidFill>
              </a:rPr>
              <a:pPr/>
              <a:t>25</a:t>
            </a:fld>
            <a:endParaRPr lang="en-GB" altLang="en-US" sz="1200">
              <a:solidFill>
                <a:schemeClr val="tx1"/>
              </a:solidFill>
            </a:endParaRPr>
          </a:p>
        </p:txBody>
      </p:sp>
      <p:sp>
        <p:nvSpPr>
          <p:cNvPr id="68611" name="Rectangle 2">
            <a:extLst>
              <a:ext uri="{FF2B5EF4-FFF2-40B4-BE49-F238E27FC236}">
                <a16:creationId xmlns:a16="http://schemas.microsoft.com/office/drawing/2014/main" id="{EC5CF848-1ACD-4C24-A411-E2C5D8B6E669}"/>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8D45192B-1A14-4EDC-8F05-C3EE4F3F8E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activity could be used as </a:t>
            </a:r>
            <a:r>
              <a:rPr lang="en-US" dirty="0"/>
              <a:t>an </a:t>
            </a:r>
            <a:r>
              <a:rPr lang="en-GB" dirty="0"/>
              <a:t>introductory or summary activity </a:t>
            </a:r>
            <a:r>
              <a:rPr lang="en-GB" altLang="en-US" dirty="0">
                <a:latin typeface="Arial" panose="020B0604020202020204" pitchFamily="34" charset="0"/>
              </a:rPr>
              <a:t>on the properties of ionic compounds,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D063F9B9-34FE-4CBD-A193-2EEE74264A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03EA816A-F692-4119-8AF0-2FFD819F5F7B}" type="slidenum">
              <a:rPr lang="en-GB" altLang="en-US" sz="1200">
                <a:solidFill>
                  <a:schemeClr val="tx1"/>
                </a:solidFill>
              </a:rPr>
              <a:pPr/>
              <a:t>26</a:t>
            </a:fld>
            <a:endParaRPr lang="en-GB" altLang="en-US" sz="1200">
              <a:solidFill>
                <a:schemeClr val="tx1"/>
              </a:solidFill>
            </a:endParaRPr>
          </a:p>
        </p:txBody>
      </p:sp>
      <p:sp>
        <p:nvSpPr>
          <p:cNvPr id="69635" name="Rectangle 2">
            <a:extLst>
              <a:ext uri="{FF2B5EF4-FFF2-40B4-BE49-F238E27FC236}">
                <a16:creationId xmlns:a16="http://schemas.microsoft.com/office/drawing/2014/main" id="{B3DE4EE6-D67D-4B4C-BEBA-54643495A8AD}"/>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359805B9-6A02-44DA-90FA-0DCC3B9295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matching activity could be used as </a:t>
            </a:r>
            <a:r>
              <a:rPr lang="en-US" dirty="0"/>
              <a:t>an </a:t>
            </a:r>
            <a:r>
              <a:rPr lang="en-GB" dirty="0"/>
              <a:t>introductory or summary activity </a:t>
            </a:r>
            <a:r>
              <a:rPr lang="en-GB" altLang="en-US" dirty="0">
                <a:latin typeface="Arial" panose="020B0604020202020204" pitchFamily="34" charset="0"/>
              </a:rPr>
              <a:t>to check students’ ability to understand the properties of different structures. You may want to recap metallic and covalent structures with the class before you complete this activity. </a:t>
            </a:r>
            <a:r>
              <a:rPr lang="en-GB" altLang="en-US" dirty="0" err="1">
                <a:latin typeface="Arial" panose="020B0604020202020204" pitchFamily="34" charset="0"/>
              </a:rPr>
              <a:t>Colored</a:t>
            </a:r>
            <a:r>
              <a:rPr lang="en-GB" altLang="en-US" dirty="0">
                <a:latin typeface="Arial" panose="020B0604020202020204" pitchFamily="34" charset="0"/>
              </a:rPr>
              <a:t> traffic light cards could be used with this activity to increase class participation.</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14B8577-9EC9-4A50-96EC-2C8F58DB2D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7633B1D4-29F4-4A5F-95CD-972E3E9329E8}" type="slidenum">
              <a:rPr lang="en-GB" altLang="en-US" sz="1200">
                <a:solidFill>
                  <a:schemeClr val="tx1"/>
                </a:solidFill>
              </a:rPr>
              <a:pPr/>
              <a:t>3</a:t>
            </a:fld>
            <a:endParaRPr lang="en-GB" altLang="en-US" sz="1200">
              <a:solidFill>
                <a:schemeClr val="tx1"/>
              </a:solidFill>
            </a:endParaRPr>
          </a:p>
        </p:txBody>
      </p:sp>
      <p:sp>
        <p:nvSpPr>
          <p:cNvPr id="43011" name="Rectangle 2">
            <a:extLst>
              <a:ext uri="{FF2B5EF4-FFF2-40B4-BE49-F238E27FC236}">
                <a16:creationId xmlns:a16="http://schemas.microsoft.com/office/drawing/2014/main" id="{03804053-3A4E-41EA-9EA2-5645A8CDF7F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2390814-F8AF-4B31-8344-A9AA937446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C2C346C-55CF-48F6-9C90-D6EA5737147A}"/>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BA3CED08-F75D-4A76-A5CA-A40D6EF808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ionic bonding, please refer to the </a:t>
            </a:r>
            <a:r>
              <a:rPr lang="en-GB" altLang="en-US" i="1" dirty="0">
                <a:latin typeface="Arial" panose="020B0604020202020204" pitchFamily="34" charset="0"/>
              </a:rPr>
              <a:t>Ionic Bonding </a:t>
            </a:r>
            <a:r>
              <a:rPr lang="en-GB" altLang="en-US" dirty="0">
                <a:latin typeface="Arial" panose="020B0604020202020204" pitchFamily="34" charset="0"/>
              </a:rPr>
              <a:t>presentation.</a:t>
            </a:r>
          </a:p>
        </p:txBody>
      </p:sp>
      <p:sp>
        <p:nvSpPr>
          <p:cNvPr id="44036" name="Slide Number Placeholder 3">
            <a:extLst>
              <a:ext uri="{FF2B5EF4-FFF2-40B4-BE49-F238E27FC236}">
                <a16:creationId xmlns:a16="http://schemas.microsoft.com/office/drawing/2014/main" id="{E860EB6C-8C26-45D5-AF02-C4E0555481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851CDCE9-C71E-4713-8DD7-8C2191B88A56}" type="slidenum">
              <a:rPr lang="en-US" altLang="en-US" sz="1200">
                <a:solidFill>
                  <a:schemeClr val="tx1"/>
                </a:solidFill>
              </a:rPr>
              <a:pPr/>
              <a:t>4</a:t>
            </a:fld>
            <a:endParaRPr lang="en-US"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D147D2E7-C52F-4096-BFC5-F6A834675A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78DD2825-4FC5-47C3-8C25-F518A9E0AB8C}" type="slidenum">
              <a:rPr lang="en-GB" altLang="en-US" sz="1200">
                <a:solidFill>
                  <a:schemeClr val="tx1"/>
                </a:solidFill>
              </a:rPr>
              <a:pPr/>
              <a:t>5</a:t>
            </a:fld>
            <a:endParaRPr lang="en-GB" altLang="en-US" sz="1200">
              <a:solidFill>
                <a:schemeClr val="tx1"/>
              </a:solidFill>
            </a:endParaRPr>
          </a:p>
        </p:txBody>
      </p:sp>
      <p:sp>
        <p:nvSpPr>
          <p:cNvPr id="45059" name="Rectangle 2">
            <a:extLst>
              <a:ext uri="{FF2B5EF4-FFF2-40B4-BE49-F238E27FC236}">
                <a16:creationId xmlns:a16="http://schemas.microsoft.com/office/drawing/2014/main" id="{656203A1-C517-4FDE-BB40-1DD1EF258381}"/>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B900A2D-1D20-4BC2-9F4B-787439D6A6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two-part interactive animation shows how bonding occurs in two compounds – sodium chloride and magnesium oxide. It shows how the ions are formed, which electrons are transferred and how this leads to the formation of the ionic lattices.</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F35D8E9-1129-4833-A8E4-EA5D7FFE873B}"/>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BF117FF8-E1B6-4BA7-912E-434FA447B1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chemical formulae and empirical formulae, please refer to the </a:t>
            </a:r>
            <a:r>
              <a:rPr lang="en-GB" altLang="en-US" i="1" dirty="0">
                <a:latin typeface="Arial" panose="020B0604020202020204" pitchFamily="34" charset="0"/>
              </a:rPr>
              <a:t>Formulae and Equations </a:t>
            </a:r>
            <a:r>
              <a:rPr lang="en-GB" altLang="en-US" dirty="0">
                <a:latin typeface="Arial" panose="020B0604020202020204" pitchFamily="34" charset="0"/>
              </a:rPr>
              <a:t>presentation.</a:t>
            </a:r>
          </a:p>
        </p:txBody>
      </p:sp>
      <p:sp>
        <p:nvSpPr>
          <p:cNvPr id="47108" name="Slide Number Placeholder 3">
            <a:extLst>
              <a:ext uri="{FF2B5EF4-FFF2-40B4-BE49-F238E27FC236}">
                <a16:creationId xmlns:a16="http://schemas.microsoft.com/office/drawing/2014/main" id="{FFA8F74F-D788-4D29-9E8B-43FFB4E9EF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A052F8B4-47A5-42CC-99B9-079801B8D998}" type="slidenum">
              <a:rPr lang="en-US" altLang="en-US" sz="1200">
                <a:solidFill>
                  <a:schemeClr val="tx1"/>
                </a:solidFill>
              </a:rPr>
              <a:pPr/>
              <a:t>6</a:t>
            </a:fld>
            <a:endParaRPr lang="en-US" alt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0795D17-1DD0-4402-AEBF-D8C2A21506A6}"/>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39B12F17-63E1-47D3-A05A-93C800C59B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48132" name="Slide Number Placeholder 3">
            <a:extLst>
              <a:ext uri="{FF2B5EF4-FFF2-40B4-BE49-F238E27FC236}">
                <a16:creationId xmlns:a16="http://schemas.microsoft.com/office/drawing/2014/main" id="{A391C2AC-1CED-4A7E-A887-C60860E461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C7FDC813-AE5B-407E-BA88-25A8A9D43565}" type="slidenum">
              <a:rPr lang="en-US" altLang="en-US" sz="1200">
                <a:solidFill>
                  <a:schemeClr val="tx1"/>
                </a:solidFill>
              </a:rPr>
              <a:pPr/>
              <a:t>7</a:t>
            </a:fld>
            <a:endParaRPr lang="en-US" alt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533F6C7-7E09-4856-B36A-E86DEE2B81F0}"/>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6A3429AC-12BE-4BDA-9D17-5BB2B1052B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49156" name="Slide Number Placeholder 3">
            <a:extLst>
              <a:ext uri="{FF2B5EF4-FFF2-40B4-BE49-F238E27FC236}">
                <a16:creationId xmlns:a16="http://schemas.microsoft.com/office/drawing/2014/main" id="{71824F2F-1033-4C82-B443-9D92D9CC3E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480CA3B5-1807-4D0F-BC28-9832212D8F50}" type="slidenum">
              <a:rPr lang="en-US" altLang="en-US" sz="1200">
                <a:solidFill>
                  <a:schemeClr val="tx1"/>
                </a:solidFill>
              </a:rPr>
              <a:pPr/>
              <a:t>8</a:t>
            </a:fld>
            <a:endParaRPr lang="en-US" alt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900BEBD-1B3B-4DB0-954B-7903456D8934}"/>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C3FF0290-C5DE-4241-9FEF-BF9FD4EF3C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a:p>
            <a:endParaRPr lang="en-GB" altLang="en-US"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id="{6102E213-929B-492E-9560-999623EF12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9278FD49-0E82-450B-A0B3-0188D71049F7}" type="slidenum">
              <a:rPr lang="en-US" altLang="en-US" sz="1200">
                <a:solidFill>
                  <a:schemeClr val="tx1"/>
                </a:solidFill>
              </a:rPr>
              <a:pPr/>
              <a:t>9</a:t>
            </a:fld>
            <a:endParaRPr lang="en-US"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26</a:t>
            </a:r>
          </a:p>
        </p:txBody>
      </p:sp>
    </p:spTree>
    <p:custDataLst>
      <p:tags r:id="rId1"/>
    </p:custDataLst>
    <p:extLst>
      <p:ext uri="{BB962C8B-B14F-4D97-AF65-F5344CB8AC3E}">
        <p14:creationId xmlns:p14="http://schemas.microsoft.com/office/powerpoint/2010/main" val="377466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2283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22912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1748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26648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26</a:t>
            </a:r>
          </a:p>
        </p:txBody>
      </p:sp>
    </p:spTree>
    <p:custDataLst>
      <p:tags r:id="rId1"/>
    </p:custDataLst>
    <p:extLst>
      <p:ext uri="{BB962C8B-B14F-4D97-AF65-F5344CB8AC3E}">
        <p14:creationId xmlns:p14="http://schemas.microsoft.com/office/powerpoint/2010/main" val="874771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13212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72514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554180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96023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6414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05199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534239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97204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061081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864049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0119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42082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5065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42797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5484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5556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076660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63688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76039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61765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26</a:t>
            </a:r>
          </a:p>
        </p:txBody>
      </p:sp>
    </p:spTree>
    <p:custDataLst>
      <p:tags r:id="rId16"/>
    </p:custDataLst>
    <p:extLst>
      <p:ext uri="{BB962C8B-B14F-4D97-AF65-F5344CB8AC3E}">
        <p14:creationId xmlns:p14="http://schemas.microsoft.com/office/powerpoint/2010/main" val="878280467"/>
      </p:ext>
    </p:extLst>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 id="2147484860" r:id="rId12"/>
    <p:sldLayoutId id="2147484861" r:id="rId13"/>
    <p:sldLayoutId id="2147484862"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26</a:t>
            </a:r>
          </a:p>
        </p:txBody>
      </p:sp>
    </p:spTree>
    <p:custDataLst>
      <p:tags r:id="rId14"/>
    </p:custDataLst>
    <p:extLst>
      <p:ext uri="{BB962C8B-B14F-4D97-AF65-F5344CB8AC3E}">
        <p14:creationId xmlns:p14="http://schemas.microsoft.com/office/powerpoint/2010/main" val="899634862"/>
      </p:ext>
    </p:extLst>
  </p:cSld>
  <p:clrMap bg1="lt1" tx1="dk1" bg2="lt2" tx2="dk2" accent1="accent1" accent2="accent2" accent3="accent3" accent4="accent4" accent5="accent5" accent6="accent6" hlink="hlink" folHlink="folHlink"/>
  <p:sldLayoutIdLst>
    <p:sldLayoutId id="2147484836" r:id="rId1"/>
    <p:sldLayoutId id="2147484837" r:id="rId2"/>
    <p:sldLayoutId id="2147484838" r:id="rId3"/>
    <p:sldLayoutId id="2147484839" r:id="rId4"/>
    <p:sldLayoutId id="2147484840" r:id="rId5"/>
    <p:sldLayoutId id="2147484841" r:id="rId6"/>
    <p:sldLayoutId id="2147484842" r:id="rId7"/>
    <p:sldLayoutId id="2147484843" r:id="rId8"/>
    <p:sldLayoutId id="2147484844" r:id="rId9"/>
    <p:sldLayoutId id="2147484845" r:id="rId10"/>
    <p:sldLayoutId id="2147484846" r:id="rId11"/>
    <p:sldLayoutId id="214748484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tags" Target="../tags/tag46.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6.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17.xml"/><Relationship Id="rId7" Type="http://schemas.openxmlformats.org/officeDocument/2006/relationships/image" Target="../media/image33.jpeg"/><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32.jpeg"/><Relationship Id="rId9"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5" Type="http://schemas.openxmlformats.org/officeDocument/2006/relationships/image" Target="../media/image6.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5" Type="http://schemas.openxmlformats.org/officeDocument/2006/relationships/image" Target="../media/image12.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1.xml"/><Relationship Id="rId5" Type="http://schemas.openxmlformats.org/officeDocument/2006/relationships/image" Target="../media/image1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3.xml"/><Relationship Id="rId7" Type="http://schemas.openxmlformats.org/officeDocument/2006/relationships/image" Target="../media/image14.png"/><Relationship Id="rId2" Type="http://schemas.openxmlformats.org/officeDocument/2006/relationships/tags" Target="../tags/tag52.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22.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4.xml"/><Relationship Id="rId7" Type="http://schemas.openxmlformats.org/officeDocument/2006/relationships/image" Target="../media/image14.png"/><Relationship Id="rId12" Type="http://schemas.openxmlformats.org/officeDocument/2006/relationships/image" Target="../media/image13.wmf"/><Relationship Id="rId2" Type="http://schemas.openxmlformats.org/officeDocument/2006/relationships/tags" Target="../tags/tag53.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6.jpg"/><Relationship Id="rId5" Type="http://schemas.openxmlformats.org/officeDocument/2006/relationships/notesSlide" Target="../notesSlides/notesSlide23.xml"/><Relationship Id="rId10" Type="http://schemas.openxmlformats.org/officeDocument/2006/relationships/image" Target="../media/image15.png"/><Relationship Id="rId4" Type="http://schemas.openxmlformats.org/officeDocument/2006/relationships/slideLayout" Target="../slideLayouts/slideLayout6.xml"/><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image" Target="../media/image6.png"/><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5.xml"/><Relationship Id="rId7" Type="http://schemas.openxmlformats.org/officeDocument/2006/relationships/image" Target="../media/image14.png"/><Relationship Id="rId2" Type="http://schemas.openxmlformats.org/officeDocument/2006/relationships/tags" Target="../tags/tag55.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25.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6.jp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6.xml"/><Relationship Id="rId7" Type="http://schemas.openxmlformats.org/officeDocument/2006/relationships/image" Target="../media/image12.png"/><Relationship Id="rId2" Type="http://schemas.openxmlformats.org/officeDocument/2006/relationships/tags" Target="../tags/tag56.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notesSlide" Target="../notesSlides/notesSlide26.xml"/><Relationship Id="rId10" Type="http://schemas.openxmlformats.org/officeDocument/2006/relationships/image" Target="../media/image13.wmf"/><Relationship Id="rId4" Type="http://schemas.openxmlformats.org/officeDocument/2006/relationships/slideLayout" Target="../slideLayouts/slideLayout20.xml"/><Relationship Id="rId9"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3.wmf"/><Relationship Id="rId5" Type="http://schemas.openxmlformats.org/officeDocument/2006/relationships/notesSlide" Target="../notesSlides/notesSlide5.xml"/><Relationship Id="rId10" Type="http://schemas.openxmlformats.org/officeDocument/2006/relationships/image" Target="../media/image16.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5.png"/><Relationship Id="rId3" Type="http://schemas.openxmlformats.org/officeDocument/2006/relationships/notesSlide" Target="../notesSlides/notesSlide9.xml"/><Relationship Id="rId7" Type="http://schemas.openxmlformats.org/officeDocument/2006/relationships/image" Target="../media/image23.png"/><Relationship Id="rId12"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83C49F84-B6FD-4C7A-A92C-9146D2DE51DD}"/>
              </a:ext>
            </a:extLst>
          </p:cNvPr>
          <p:cNvSpPr>
            <a:spLocks noGrp="1"/>
          </p:cNvSpPr>
          <p:nvPr>
            <p:ph type="title"/>
          </p:nvPr>
        </p:nvSpPr>
        <p:spPr/>
        <p:txBody>
          <a:bodyPr/>
          <a:lstStyle/>
          <a:p>
            <a:r>
              <a:rPr lang="en-GB" altLang="en-US" dirty="0"/>
              <a:t>Ionic </a:t>
            </a:r>
            <a:br>
              <a:rPr lang="en-GB" altLang="en-US" dirty="0"/>
            </a:br>
            <a:r>
              <a:rPr lang="en-GB" altLang="en-US" dirty="0"/>
              <a:t>Compounds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42" name="AutoShape 2">
            <a:extLst>
              <a:ext uri="{FF2B5EF4-FFF2-40B4-BE49-F238E27FC236}">
                <a16:creationId xmlns:a16="http://schemas.microsoft.com/office/drawing/2014/main" id="{AA71BAEE-E22F-41F5-8AC9-88D42AD50A8F}"/>
              </a:ext>
            </a:extLst>
          </p:cNvPr>
          <p:cNvSpPr>
            <a:spLocks noChangeArrowheads="1"/>
          </p:cNvSpPr>
          <p:nvPr/>
        </p:nvSpPr>
        <p:spPr bwMode="auto">
          <a:xfrm>
            <a:off x="642144" y="2947988"/>
            <a:ext cx="7859713" cy="3267075"/>
          </a:xfrm>
          <a:prstGeom prst="rect">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522244" name="Rectangle 4">
            <a:extLst>
              <a:ext uri="{FF2B5EF4-FFF2-40B4-BE49-F238E27FC236}">
                <a16:creationId xmlns:a16="http://schemas.microsoft.com/office/drawing/2014/main" id="{7765AB3A-F6FE-4A8A-8453-CFA50E7CBCC7}"/>
              </a:ext>
            </a:extLst>
          </p:cNvPr>
          <p:cNvSpPr>
            <a:spLocks noChangeArrowheads="1"/>
          </p:cNvSpPr>
          <p:nvPr/>
        </p:nvSpPr>
        <p:spPr bwMode="auto">
          <a:xfrm>
            <a:off x="342900" y="2306638"/>
            <a:ext cx="855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To work out the empirical formula of an ionic compound:</a:t>
            </a:r>
          </a:p>
        </p:txBody>
      </p:sp>
      <p:sp>
        <p:nvSpPr>
          <p:cNvPr id="522245" name="Rectangle 5">
            <a:extLst>
              <a:ext uri="{FF2B5EF4-FFF2-40B4-BE49-F238E27FC236}">
                <a16:creationId xmlns:a16="http://schemas.microsoft.com/office/drawing/2014/main" id="{67A4B600-5DF1-4D7E-9F04-0F062994B074}"/>
              </a:ext>
            </a:extLst>
          </p:cNvPr>
          <p:cNvSpPr>
            <a:spLocks noChangeArrowheads="1"/>
          </p:cNvSpPr>
          <p:nvPr/>
        </p:nvSpPr>
        <p:spPr bwMode="auto">
          <a:xfrm>
            <a:off x="1195034" y="2970566"/>
            <a:ext cx="7213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175" indent="-3175">
              <a:tabLst>
                <a:tab pos="630238" algn="l"/>
              </a:tabLst>
              <a:defRPr sz="2400">
                <a:solidFill>
                  <a:srgbClr val="000066"/>
                </a:solidFill>
                <a:latin typeface="Arial" panose="020B0604020202020204" pitchFamily="34" charset="0"/>
              </a:defRPr>
            </a:lvl1pPr>
            <a:lvl2pPr marL="742950" indent="-285750">
              <a:tabLst>
                <a:tab pos="630238" algn="l"/>
              </a:tabLst>
              <a:defRPr sz="2400">
                <a:solidFill>
                  <a:srgbClr val="000066"/>
                </a:solidFill>
                <a:latin typeface="Arial" panose="020B0604020202020204" pitchFamily="34" charset="0"/>
              </a:defRPr>
            </a:lvl2pPr>
            <a:lvl3pPr marL="1143000" indent="-228600">
              <a:tabLst>
                <a:tab pos="630238" algn="l"/>
              </a:tabLst>
              <a:defRPr sz="2400">
                <a:solidFill>
                  <a:srgbClr val="000066"/>
                </a:solidFill>
                <a:latin typeface="Arial" panose="020B0604020202020204" pitchFamily="34" charset="0"/>
              </a:defRPr>
            </a:lvl3pPr>
            <a:lvl4pPr marL="1600200" indent="-228600">
              <a:tabLst>
                <a:tab pos="630238" algn="l"/>
              </a:tabLst>
              <a:defRPr sz="2400">
                <a:solidFill>
                  <a:srgbClr val="000066"/>
                </a:solidFill>
                <a:latin typeface="Arial" panose="020B0604020202020204" pitchFamily="34" charset="0"/>
              </a:defRPr>
            </a:lvl4pPr>
            <a:lvl5pPr marL="2057400" indent="-228600">
              <a:tabLst>
                <a:tab pos="630238"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630238"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630238"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630238"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630238" algn="l"/>
              </a:tabLst>
              <a:defRPr sz="2400">
                <a:solidFill>
                  <a:srgbClr val="000066"/>
                </a:solidFill>
                <a:latin typeface="Arial" panose="020B0604020202020204" pitchFamily="34" charset="0"/>
              </a:defRPr>
            </a:lvl9pPr>
          </a:lstStyle>
          <a:p>
            <a:pPr eaLnBrk="1" hangingPunct="1"/>
            <a:r>
              <a:rPr lang="en-GB" altLang="en-US" dirty="0"/>
              <a:t>Write down the symbol for each element – the metal is always written first.</a:t>
            </a:r>
          </a:p>
        </p:txBody>
      </p:sp>
      <p:sp>
        <p:nvSpPr>
          <p:cNvPr id="522246" name="Rectangle 6">
            <a:extLst>
              <a:ext uri="{FF2B5EF4-FFF2-40B4-BE49-F238E27FC236}">
                <a16:creationId xmlns:a16="http://schemas.microsoft.com/office/drawing/2014/main" id="{1501143E-D7CD-4639-9963-8E0CCDDAFC31}"/>
              </a:ext>
            </a:extLst>
          </p:cNvPr>
          <p:cNvSpPr>
            <a:spLocks noChangeArrowheads="1"/>
          </p:cNvSpPr>
          <p:nvPr/>
        </p:nvSpPr>
        <p:spPr bwMode="auto">
          <a:xfrm>
            <a:off x="1195034" y="3770666"/>
            <a:ext cx="5995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tabLst>
                <a:tab pos="447675" algn="l"/>
              </a:tabLst>
              <a:defRPr sz="2400">
                <a:solidFill>
                  <a:srgbClr val="000066"/>
                </a:solidFill>
                <a:latin typeface="Arial" panose="020B0604020202020204" pitchFamily="34" charset="0"/>
              </a:defRPr>
            </a:lvl1pPr>
            <a:lvl2pPr marL="742950" indent="-285750">
              <a:tabLst>
                <a:tab pos="447675" algn="l"/>
              </a:tabLst>
              <a:defRPr sz="2400">
                <a:solidFill>
                  <a:srgbClr val="000066"/>
                </a:solidFill>
                <a:latin typeface="Arial" panose="020B0604020202020204" pitchFamily="34" charset="0"/>
              </a:defRPr>
            </a:lvl2pPr>
            <a:lvl3pPr marL="1143000" indent="-228600">
              <a:tabLst>
                <a:tab pos="447675" algn="l"/>
              </a:tabLst>
              <a:defRPr sz="2400">
                <a:solidFill>
                  <a:srgbClr val="000066"/>
                </a:solidFill>
                <a:latin typeface="Arial" panose="020B0604020202020204" pitchFamily="34" charset="0"/>
              </a:defRPr>
            </a:lvl3pPr>
            <a:lvl4pPr marL="1600200" indent="-228600">
              <a:tabLst>
                <a:tab pos="447675" algn="l"/>
              </a:tabLst>
              <a:defRPr sz="2400">
                <a:solidFill>
                  <a:srgbClr val="000066"/>
                </a:solidFill>
                <a:latin typeface="Arial" panose="020B0604020202020204" pitchFamily="34" charset="0"/>
              </a:defRPr>
            </a:lvl4pPr>
            <a:lvl5pPr marL="2057400" indent="-228600">
              <a:tabLst>
                <a:tab pos="44767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44767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44767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44767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447675" algn="l"/>
              </a:tabLst>
              <a:defRPr sz="2400">
                <a:solidFill>
                  <a:srgbClr val="000066"/>
                </a:solidFill>
                <a:latin typeface="Arial" panose="020B0604020202020204" pitchFamily="34" charset="0"/>
              </a:defRPr>
            </a:lvl9pPr>
          </a:lstStyle>
          <a:p>
            <a:pPr eaLnBrk="1" hangingPunct="1">
              <a:spcBef>
                <a:spcPct val="20000"/>
              </a:spcBef>
            </a:pPr>
            <a:r>
              <a:rPr lang="en-GB" altLang="en-US"/>
              <a:t>Calculate the charge for each type of ion.</a:t>
            </a:r>
          </a:p>
        </p:txBody>
      </p:sp>
      <p:sp>
        <p:nvSpPr>
          <p:cNvPr id="522247" name="Rectangle 7">
            <a:extLst>
              <a:ext uri="{FF2B5EF4-FFF2-40B4-BE49-F238E27FC236}">
                <a16:creationId xmlns:a16="http://schemas.microsoft.com/office/drawing/2014/main" id="{AC99929A-5C54-4E35-BAE1-D8A0F2100C3C}"/>
              </a:ext>
            </a:extLst>
          </p:cNvPr>
          <p:cNvSpPr>
            <a:spLocks noChangeArrowheads="1"/>
          </p:cNvSpPr>
          <p:nvPr/>
        </p:nvSpPr>
        <p:spPr bwMode="auto">
          <a:xfrm>
            <a:off x="1195034" y="4205641"/>
            <a:ext cx="7000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350" indent="-63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Balance the number of ions so that the positive and negative charges are balanced and equal zero. This gives the ratio of ions.</a:t>
            </a:r>
          </a:p>
        </p:txBody>
      </p:sp>
      <p:sp>
        <p:nvSpPr>
          <p:cNvPr id="522248" name="Rectangle 8">
            <a:extLst>
              <a:ext uri="{FF2B5EF4-FFF2-40B4-BE49-F238E27FC236}">
                <a16:creationId xmlns:a16="http://schemas.microsoft.com/office/drawing/2014/main" id="{A0F74B90-8A09-40CE-97E3-B914C3ADB622}"/>
              </a:ext>
            </a:extLst>
          </p:cNvPr>
          <p:cNvSpPr>
            <a:spLocks noChangeArrowheads="1"/>
          </p:cNvSpPr>
          <p:nvPr/>
        </p:nvSpPr>
        <p:spPr bwMode="auto">
          <a:xfrm>
            <a:off x="1195034" y="5370866"/>
            <a:ext cx="66309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350" indent="-63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Use the ratio to write down the empirical formula of the ionic compound.</a:t>
            </a:r>
          </a:p>
        </p:txBody>
      </p:sp>
      <p:sp>
        <p:nvSpPr>
          <p:cNvPr id="25608" name="Rectangle 9">
            <a:extLst>
              <a:ext uri="{FF2B5EF4-FFF2-40B4-BE49-F238E27FC236}">
                <a16:creationId xmlns:a16="http://schemas.microsoft.com/office/drawing/2014/main" id="{FB539411-D707-4DEE-988D-534E6D366CB8}"/>
              </a:ext>
            </a:extLst>
          </p:cNvPr>
          <p:cNvSpPr>
            <a:spLocks noChangeArrowheads="1"/>
          </p:cNvSpPr>
          <p:nvPr/>
        </p:nvSpPr>
        <p:spPr bwMode="auto">
          <a:xfrm>
            <a:off x="339725" y="781050"/>
            <a:ext cx="8193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Some positive ions and some negative ions react together to form an ionic compound.</a:t>
            </a:r>
          </a:p>
        </p:txBody>
      </p:sp>
      <p:sp>
        <p:nvSpPr>
          <p:cNvPr id="25610" name="Rectangle 11">
            <a:extLst>
              <a:ext uri="{FF2B5EF4-FFF2-40B4-BE49-F238E27FC236}">
                <a16:creationId xmlns:a16="http://schemas.microsoft.com/office/drawing/2014/main" id="{308007B9-A02A-494E-954E-E4084F1D1CC3}"/>
              </a:ext>
            </a:extLst>
          </p:cNvPr>
          <p:cNvSpPr>
            <a:spLocks noGrp="1" noChangeArrowheads="1"/>
          </p:cNvSpPr>
          <p:nvPr>
            <p:ph type="title"/>
          </p:nvPr>
        </p:nvSpPr>
        <p:spPr/>
        <p:txBody>
          <a:bodyPr/>
          <a:lstStyle/>
          <a:p>
            <a:r>
              <a:rPr lang="en-GB" altLang="en-US"/>
              <a:t>Finding the formula from the ions</a:t>
            </a:r>
          </a:p>
        </p:txBody>
      </p:sp>
      <p:sp>
        <p:nvSpPr>
          <p:cNvPr id="25611" name="Rectangle 92">
            <a:extLst>
              <a:ext uri="{FF2B5EF4-FFF2-40B4-BE49-F238E27FC236}">
                <a16:creationId xmlns:a16="http://schemas.microsoft.com/office/drawing/2014/main" id="{6603FD9B-6CA4-46BD-A619-DBBB05F595E6}"/>
              </a:ext>
            </a:extLst>
          </p:cNvPr>
          <p:cNvSpPr>
            <a:spLocks noChangeArrowheads="1"/>
          </p:cNvSpPr>
          <p:nvPr/>
        </p:nvSpPr>
        <p:spPr bwMode="auto">
          <a:xfrm>
            <a:off x="342900" y="1727994"/>
            <a:ext cx="7902575" cy="461963"/>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How do you find the empirical formula of the compound?</a:t>
            </a:r>
          </a:p>
        </p:txBody>
      </p:sp>
      <p:sp>
        <p:nvSpPr>
          <p:cNvPr id="13" name="TextBox 12">
            <a:extLst>
              <a:ext uri="{FF2B5EF4-FFF2-40B4-BE49-F238E27FC236}">
                <a16:creationId xmlns:a16="http://schemas.microsoft.com/office/drawing/2014/main" id="{D0D0A6F5-5C87-4196-B621-F71374E9C922}"/>
              </a:ext>
            </a:extLst>
          </p:cNvPr>
          <p:cNvSpPr txBox="1">
            <a:spLocks noChangeArrowheads="1"/>
          </p:cNvSpPr>
          <p:nvPr/>
        </p:nvSpPr>
        <p:spPr bwMode="auto">
          <a:xfrm>
            <a:off x="748594" y="2970566"/>
            <a:ext cx="525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1.</a:t>
            </a:r>
            <a:endParaRPr lang="en-GB" altLang="en-US" dirty="0">
              <a:solidFill>
                <a:srgbClr val="FF6600"/>
              </a:solidFill>
            </a:endParaRPr>
          </a:p>
        </p:txBody>
      </p:sp>
      <p:sp>
        <p:nvSpPr>
          <p:cNvPr id="14" name="TextBox 13">
            <a:extLst>
              <a:ext uri="{FF2B5EF4-FFF2-40B4-BE49-F238E27FC236}">
                <a16:creationId xmlns:a16="http://schemas.microsoft.com/office/drawing/2014/main" id="{13518868-6367-4322-8F47-B7CCCDD91339}"/>
              </a:ext>
            </a:extLst>
          </p:cNvPr>
          <p:cNvSpPr txBox="1">
            <a:spLocks noChangeArrowheads="1"/>
          </p:cNvSpPr>
          <p:nvPr/>
        </p:nvSpPr>
        <p:spPr bwMode="auto">
          <a:xfrm>
            <a:off x="748594" y="3770666"/>
            <a:ext cx="525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2.</a:t>
            </a:r>
            <a:endParaRPr lang="en-GB" altLang="en-US">
              <a:solidFill>
                <a:srgbClr val="FF6600"/>
              </a:solidFill>
            </a:endParaRPr>
          </a:p>
        </p:txBody>
      </p:sp>
      <p:sp>
        <p:nvSpPr>
          <p:cNvPr id="15" name="TextBox 14">
            <a:extLst>
              <a:ext uri="{FF2B5EF4-FFF2-40B4-BE49-F238E27FC236}">
                <a16:creationId xmlns:a16="http://schemas.microsoft.com/office/drawing/2014/main" id="{21EF14DD-A995-4BB9-968B-1CA8AF38764D}"/>
              </a:ext>
            </a:extLst>
          </p:cNvPr>
          <p:cNvSpPr txBox="1">
            <a:spLocks noChangeArrowheads="1"/>
          </p:cNvSpPr>
          <p:nvPr/>
        </p:nvSpPr>
        <p:spPr bwMode="auto">
          <a:xfrm>
            <a:off x="748594" y="4205641"/>
            <a:ext cx="539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3.</a:t>
            </a:r>
            <a:endParaRPr lang="en-GB" altLang="en-US">
              <a:solidFill>
                <a:srgbClr val="FF6600"/>
              </a:solidFill>
            </a:endParaRPr>
          </a:p>
        </p:txBody>
      </p:sp>
      <p:sp>
        <p:nvSpPr>
          <p:cNvPr id="16" name="TextBox 15">
            <a:extLst>
              <a:ext uri="{FF2B5EF4-FFF2-40B4-BE49-F238E27FC236}">
                <a16:creationId xmlns:a16="http://schemas.microsoft.com/office/drawing/2014/main" id="{D0C40B25-2239-461B-918D-85D05A4FAF7D}"/>
              </a:ext>
            </a:extLst>
          </p:cNvPr>
          <p:cNvSpPr txBox="1">
            <a:spLocks noChangeArrowheads="1"/>
          </p:cNvSpPr>
          <p:nvPr/>
        </p:nvSpPr>
        <p:spPr bwMode="auto">
          <a:xfrm>
            <a:off x="748594" y="5370866"/>
            <a:ext cx="86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4.</a:t>
            </a:r>
            <a:endParaRPr lang="en-GB" altLang="en-US">
              <a:solidFill>
                <a:srgbClr val="FF6600"/>
              </a:solidFill>
            </a:endParaRPr>
          </a:p>
        </p:txBody>
      </p:sp>
      <p:pic>
        <p:nvPicPr>
          <p:cNvPr id="17" name="Picture 8">
            <a:hlinkClick r:id="" action="ppaction://hlinkshowjump?jump=nextslide"/>
            <a:extLst>
              <a:ext uri="{FF2B5EF4-FFF2-40B4-BE49-F238E27FC236}">
                <a16:creationId xmlns:a16="http://schemas.microsoft.com/office/drawing/2014/main" id="{049D9A0F-3545-46A3-9265-94FB6E066C2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B3D49086-68CE-4579-A95A-4612A272A641}"/>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22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22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animBg="1"/>
      <p:bldP spid="522244" grpId="0"/>
      <p:bldP spid="522245" grpId="0"/>
      <p:bldP spid="522246" grpId="0"/>
      <p:bldP spid="522247" grpId="0"/>
      <p:bldP spid="522248"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a:extLst>
              <a:ext uri="{FF2B5EF4-FFF2-40B4-BE49-F238E27FC236}">
                <a16:creationId xmlns:a16="http://schemas.microsoft.com/office/drawing/2014/main" id="{E1A1D94A-1358-4C47-9288-F965AAEA5A5B}"/>
              </a:ext>
            </a:extLst>
          </p:cNvPr>
          <p:cNvSpPr>
            <a:spLocks noGrp="1"/>
          </p:cNvSpPr>
          <p:nvPr>
            <p:ph type="title"/>
          </p:nvPr>
        </p:nvSpPr>
        <p:spPr/>
        <p:txBody>
          <a:bodyPr/>
          <a:lstStyle/>
          <a:p>
            <a:r>
              <a:rPr lang="en-GB" altLang="en-US"/>
              <a:t>Empirical formula of potassium iodide</a:t>
            </a:r>
          </a:p>
        </p:txBody>
      </p:sp>
      <p:sp>
        <p:nvSpPr>
          <p:cNvPr id="26627" name="Rectangle 3">
            <a:extLst>
              <a:ext uri="{FF2B5EF4-FFF2-40B4-BE49-F238E27FC236}">
                <a16:creationId xmlns:a16="http://schemas.microsoft.com/office/drawing/2014/main" id="{0B1C5948-499E-48A3-8740-A17386603472}"/>
              </a:ext>
            </a:extLst>
          </p:cNvPr>
          <p:cNvSpPr>
            <a:spLocks noChangeArrowheads="1"/>
          </p:cNvSpPr>
          <p:nvPr/>
        </p:nvSpPr>
        <p:spPr bwMode="auto">
          <a:xfrm>
            <a:off x="342900" y="784225"/>
            <a:ext cx="5845175" cy="45720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What is the formula of potassium iodide?</a:t>
            </a:r>
          </a:p>
        </p:txBody>
      </p:sp>
      <p:graphicFrame>
        <p:nvGraphicFramePr>
          <p:cNvPr id="27" name="Table 26">
            <a:extLst>
              <a:ext uri="{FF2B5EF4-FFF2-40B4-BE49-F238E27FC236}">
                <a16:creationId xmlns:a16="http://schemas.microsoft.com/office/drawing/2014/main" id="{23EF009D-A39C-4BF7-BC26-27D870DC0E6E}"/>
              </a:ext>
            </a:extLst>
          </p:cNvPr>
          <p:cNvGraphicFramePr>
            <a:graphicFrameLocks noGrp="1"/>
          </p:cNvGraphicFramePr>
          <p:nvPr/>
        </p:nvGraphicFramePr>
        <p:xfrm>
          <a:off x="374650" y="1476375"/>
          <a:ext cx="8158163" cy="2651650"/>
        </p:xfrm>
        <a:graphic>
          <a:graphicData uri="http://schemas.openxmlformats.org/drawingml/2006/table">
            <a:tbl>
              <a:tblPr firstCol="1" bandRow="1">
                <a:tableStyleId>{5940675A-B579-460E-94D1-54222C63F5DA}</a:tableStyleId>
              </a:tblPr>
              <a:tblGrid>
                <a:gridCol w="2788681">
                  <a:extLst>
                    <a:ext uri="{9D8B030D-6E8A-4147-A177-3AD203B41FA5}">
                      <a16:colId xmlns:a16="http://schemas.microsoft.com/office/drawing/2014/main" val="20000"/>
                    </a:ext>
                  </a:extLst>
                </a:gridCol>
                <a:gridCol w="2684741">
                  <a:extLst>
                    <a:ext uri="{9D8B030D-6E8A-4147-A177-3AD203B41FA5}">
                      <a16:colId xmlns:a16="http://schemas.microsoft.com/office/drawing/2014/main" val="20001"/>
                    </a:ext>
                  </a:extLst>
                </a:gridCol>
                <a:gridCol w="2684741">
                  <a:extLst>
                    <a:ext uri="{9D8B030D-6E8A-4147-A177-3AD203B41FA5}">
                      <a16:colId xmlns:a16="http://schemas.microsoft.com/office/drawing/2014/main" val="20002"/>
                    </a:ext>
                  </a:extLst>
                </a:gridCol>
              </a:tblGrid>
              <a:tr h="457091">
                <a:tc>
                  <a:txBody>
                    <a:bodyPr/>
                    <a:lstStyle/>
                    <a:p>
                      <a:r>
                        <a:rPr lang="en-GB" sz="2400" b="1" dirty="0">
                          <a:solidFill>
                            <a:schemeClr val="bg1"/>
                          </a:solidFill>
                        </a:rPr>
                        <a:t>Symbol</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endParaRPr lang="en-GB" sz="240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0"/>
                  </a:ext>
                </a:extLst>
              </a:tr>
              <a:tr h="457091">
                <a:tc>
                  <a:txBody>
                    <a:bodyPr/>
                    <a:lstStyle/>
                    <a:p>
                      <a:r>
                        <a:rPr lang="en-GB" sz="2400" b="1" dirty="0">
                          <a:solidFill>
                            <a:schemeClr val="bg1"/>
                          </a:solidFill>
                        </a:rPr>
                        <a:t>Ion charge</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1"/>
                  </a:ext>
                </a:extLst>
              </a:tr>
              <a:tr h="822763">
                <a:tc>
                  <a:txBody>
                    <a:bodyPr/>
                    <a:lstStyle/>
                    <a:p>
                      <a:r>
                        <a:rPr lang="en-GB" sz="2400" b="1" dirty="0">
                          <a:solidFill>
                            <a:schemeClr val="bg1"/>
                          </a:solidFill>
                        </a:rPr>
                        <a:t>Balance the number of ions</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gridSpan="2">
                  <a:txBody>
                    <a:bodyPr/>
                    <a:lstStyle/>
                    <a:p>
                      <a:pPr algn="l"/>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hMerge="1">
                  <a:txBody>
                    <a:bodyPr/>
                    <a:lstStyle/>
                    <a:p>
                      <a:endParaRPr lang="en-GB" sz="2400" dirty="0">
                        <a:solidFill>
                          <a:srgbClr val="010066"/>
                        </a:solidFill>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2"/>
                  </a:ext>
                </a:extLst>
              </a:tr>
              <a:tr h="457091">
                <a:tc>
                  <a:txBody>
                    <a:bodyPr/>
                    <a:lstStyle/>
                    <a:p>
                      <a:r>
                        <a:rPr lang="en-GB" sz="2400" b="1" dirty="0">
                          <a:solidFill>
                            <a:schemeClr val="bg1"/>
                          </a:solidFill>
                        </a:rPr>
                        <a:t>Ratio of ions</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gridSpan="2">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hMerge="1">
                  <a:txBody>
                    <a:bodyPr/>
                    <a:lstStyle/>
                    <a:p>
                      <a:endParaRPr lang="en-GB" sz="2400" dirty="0">
                        <a:solidFill>
                          <a:srgbClr val="010066"/>
                        </a:solidFill>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3"/>
                  </a:ext>
                </a:extLst>
              </a:tr>
              <a:tr h="457091">
                <a:tc>
                  <a:txBody>
                    <a:bodyPr/>
                    <a:lstStyle/>
                    <a:p>
                      <a:r>
                        <a:rPr lang="en-GB" sz="2400" b="1" dirty="0">
                          <a:solidFill>
                            <a:schemeClr val="bg1"/>
                          </a:solidFill>
                        </a:rPr>
                        <a:t>Empirical formula</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gridSpan="2">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hMerge="1">
                  <a:txBody>
                    <a:bodyPr/>
                    <a:lstStyle/>
                    <a:p>
                      <a:endParaRPr lang="en-GB" sz="2400" dirty="0">
                        <a:solidFill>
                          <a:srgbClr val="010066"/>
                        </a:solidFill>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6677" name="TextBox 28">
            <a:extLst>
              <a:ext uri="{FF2B5EF4-FFF2-40B4-BE49-F238E27FC236}">
                <a16:creationId xmlns:a16="http://schemas.microsoft.com/office/drawing/2014/main" id="{9C6BCBE5-97AC-44FE-BE2B-2408045BE630}"/>
              </a:ext>
            </a:extLst>
          </p:cNvPr>
          <p:cNvSpPr txBox="1">
            <a:spLocks noChangeArrowheads="1"/>
          </p:cNvSpPr>
          <p:nvPr/>
        </p:nvSpPr>
        <p:spPr bwMode="auto">
          <a:xfrm>
            <a:off x="3181350" y="1466850"/>
            <a:ext cx="269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K</a:t>
            </a:r>
          </a:p>
        </p:txBody>
      </p:sp>
      <p:sp>
        <p:nvSpPr>
          <p:cNvPr id="26678" name="TextBox 29">
            <a:extLst>
              <a:ext uri="{FF2B5EF4-FFF2-40B4-BE49-F238E27FC236}">
                <a16:creationId xmlns:a16="http://schemas.microsoft.com/office/drawing/2014/main" id="{D9C3299D-5B88-4D5E-BEF2-96BFFCEF1896}"/>
              </a:ext>
            </a:extLst>
          </p:cNvPr>
          <p:cNvSpPr txBox="1">
            <a:spLocks noChangeArrowheads="1"/>
          </p:cNvSpPr>
          <p:nvPr/>
        </p:nvSpPr>
        <p:spPr bwMode="auto">
          <a:xfrm>
            <a:off x="5872163" y="1466850"/>
            <a:ext cx="269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I</a:t>
            </a:r>
          </a:p>
        </p:txBody>
      </p:sp>
      <p:sp>
        <p:nvSpPr>
          <p:cNvPr id="26675" name="TextBox 32">
            <a:extLst>
              <a:ext uri="{FF2B5EF4-FFF2-40B4-BE49-F238E27FC236}">
                <a16:creationId xmlns:a16="http://schemas.microsoft.com/office/drawing/2014/main" id="{2F897C86-A999-4738-9E64-BE50ACFCFCBC}"/>
              </a:ext>
            </a:extLst>
          </p:cNvPr>
          <p:cNvSpPr txBox="1">
            <a:spLocks noChangeArrowheads="1"/>
          </p:cNvSpPr>
          <p:nvPr/>
        </p:nvSpPr>
        <p:spPr bwMode="auto">
          <a:xfrm>
            <a:off x="3181350" y="1941513"/>
            <a:ext cx="269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+1</a:t>
            </a:r>
          </a:p>
        </p:txBody>
      </p:sp>
      <p:sp>
        <p:nvSpPr>
          <p:cNvPr id="26676" name="TextBox 33">
            <a:extLst>
              <a:ext uri="{FF2B5EF4-FFF2-40B4-BE49-F238E27FC236}">
                <a16:creationId xmlns:a16="http://schemas.microsoft.com/office/drawing/2014/main" id="{8A9A53A4-06C7-4627-AE9C-86E568B81D70}"/>
              </a:ext>
            </a:extLst>
          </p:cNvPr>
          <p:cNvSpPr txBox="1">
            <a:spLocks noChangeArrowheads="1"/>
          </p:cNvSpPr>
          <p:nvPr/>
        </p:nvSpPr>
        <p:spPr bwMode="auto">
          <a:xfrm>
            <a:off x="5872163" y="1941513"/>
            <a:ext cx="269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–1</a:t>
            </a:r>
          </a:p>
        </p:txBody>
      </p:sp>
      <p:sp>
        <p:nvSpPr>
          <p:cNvPr id="35" name="TextBox 34">
            <a:extLst>
              <a:ext uri="{FF2B5EF4-FFF2-40B4-BE49-F238E27FC236}">
                <a16:creationId xmlns:a16="http://schemas.microsoft.com/office/drawing/2014/main" id="{EA703BE7-FEB7-4F76-9AD3-5ED6DA58FEA7}"/>
              </a:ext>
            </a:extLst>
          </p:cNvPr>
          <p:cNvSpPr txBox="1">
            <a:spLocks noChangeArrowheads="1"/>
          </p:cNvSpPr>
          <p:nvPr/>
        </p:nvSpPr>
        <p:spPr bwMode="auto">
          <a:xfrm>
            <a:off x="3198813" y="2398713"/>
            <a:ext cx="5365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1 potassium ion is needed </a:t>
            </a:r>
          </a:p>
          <a:p>
            <a:pPr algn="ctr"/>
            <a:r>
              <a:rPr lang="en-GB" altLang="en-US"/>
              <a:t>for 1 iodide ion</a:t>
            </a:r>
          </a:p>
        </p:txBody>
      </p:sp>
      <p:sp>
        <p:nvSpPr>
          <p:cNvPr id="36" name="TextBox 35">
            <a:extLst>
              <a:ext uri="{FF2B5EF4-FFF2-40B4-BE49-F238E27FC236}">
                <a16:creationId xmlns:a16="http://schemas.microsoft.com/office/drawing/2014/main" id="{8B846841-5EDD-479F-A56D-8149FF59DB6D}"/>
              </a:ext>
            </a:extLst>
          </p:cNvPr>
          <p:cNvSpPr txBox="1">
            <a:spLocks noChangeArrowheads="1"/>
          </p:cNvSpPr>
          <p:nvPr/>
        </p:nvSpPr>
        <p:spPr bwMode="auto">
          <a:xfrm>
            <a:off x="3198813" y="3228975"/>
            <a:ext cx="5365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1:1</a:t>
            </a:r>
          </a:p>
        </p:txBody>
      </p:sp>
      <p:sp>
        <p:nvSpPr>
          <p:cNvPr id="37" name="TextBox 36">
            <a:extLst>
              <a:ext uri="{FF2B5EF4-FFF2-40B4-BE49-F238E27FC236}">
                <a16:creationId xmlns:a16="http://schemas.microsoft.com/office/drawing/2014/main" id="{EBFD231E-BFD5-4310-BC7E-8D353748A446}"/>
              </a:ext>
            </a:extLst>
          </p:cNvPr>
          <p:cNvSpPr txBox="1">
            <a:spLocks noChangeArrowheads="1"/>
          </p:cNvSpPr>
          <p:nvPr/>
        </p:nvSpPr>
        <p:spPr bwMode="auto">
          <a:xfrm>
            <a:off x="3198813" y="3686175"/>
            <a:ext cx="5365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KI</a:t>
            </a:r>
          </a:p>
        </p:txBody>
      </p:sp>
      <p:pic>
        <p:nvPicPr>
          <p:cNvPr id="33" name="Picture 32" descr="Picture9.jpg">
            <a:extLst>
              <a:ext uri="{FF2B5EF4-FFF2-40B4-BE49-F238E27FC236}">
                <a16:creationId xmlns:a16="http://schemas.microsoft.com/office/drawing/2014/main" id="{B8E842C6-520F-424C-8C8C-65AA202906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900" y="4757738"/>
            <a:ext cx="82042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hlinkClick r:id="" action="ppaction://hlinkshowjump?jump=nextslide"/>
            <a:extLst>
              <a:ext uri="{FF2B5EF4-FFF2-40B4-BE49-F238E27FC236}">
                <a16:creationId xmlns:a16="http://schemas.microsoft.com/office/drawing/2014/main" id="{EFCFBDE6-D910-47E4-9896-B8E33566EFB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7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77" grpId="0"/>
      <p:bldP spid="26678" grpId="0"/>
      <p:bldP spid="26675" grpId="0"/>
      <p:bldP spid="26676"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Picture10.jpg">
            <a:extLst>
              <a:ext uri="{FF2B5EF4-FFF2-40B4-BE49-F238E27FC236}">
                <a16:creationId xmlns:a16="http://schemas.microsoft.com/office/drawing/2014/main" id="{105E0B69-3443-483C-A4E9-72161E221B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550" y="4368800"/>
            <a:ext cx="8205788"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2">
            <a:extLst>
              <a:ext uri="{FF2B5EF4-FFF2-40B4-BE49-F238E27FC236}">
                <a16:creationId xmlns:a16="http://schemas.microsoft.com/office/drawing/2014/main" id="{22533D3B-1240-46D3-9BD0-584B7432A08D}"/>
              </a:ext>
            </a:extLst>
          </p:cNvPr>
          <p:cNvSpPr>
            <a:spLocks noGrp="1"/>
          </p:cNvSpPr>
          <p:nvPr>
            <p:ph type="title"/>
          </p:nvPr>
        </p:nvSpPr>
        <p:spPr/>
        <p:txBody>
          <a:bodyPr/>
          <a:lstStyle/>
          <a:p>
            <a:r>
              <a:rPr lang="en-GB" altLang="en-US"/>
              <a:t>Empirical formula of lithium oxide</a:t>
            </a:r>
          </a:p>
        </p:txBody>
      </p:sp>
      <p:sp>
        <p:nvSpPr>
          <p:cNvPr id="27652" name="Rectangle 3">
            <a:extLst>
              <a:ext uri="{FF2B5EF4-FFF2-40B4-BE49-F238E27FC236}">
                <a16:creationId xmlns:a16="http://schemas.microsoft.com/office/drawing/2014/main" id="{275E89AD-3650-4D1A-9A16-8DCBA41228B6}"/>
              </a:ext>
            </a:extLst>
          </p:cNvPr>
          <p:cNvSpPr>
            <a:spLocks noChangeArrowheads="1"/>
          </p:cNvSpPr>
          <p:nvPr/>
        </p:nvSpPr>
        <p:spPr bwMode="auto">
          <a:xfrm>
            <a:off x="342900" y="784225"/>
            <a:ext cx="5845175" cy="45720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What is the formula of lithium oxide?</a:t>
            </a:r>
          </a:p>
        </p:txBody>
      </p:sp>
      <p:graphicFrame>
        <p:nvGraphicFramePr>
          <p:cNvPr id="27" name="Table 26">
            <a:extLst>
              <a:ext uri="{FF2B5EF4-FFF2-40B4-BE49-F238E27FC236}">
                <a16:creationId xmlns:a16="http://schemas.microsoft.com/office/drawing/2014/main" id="{E0F9409A-91FC-4D5F-A03A-E3DEDB5DE1FC}"/>
              </a:ext>
            </a:extLst>
          </p:cNvPr>
          <p:cNvGraphicFramePr>
            <a:graphicFrameLocks noGrp="1"/>
          </p:cNvGraphicFramePr>
          <p:nvPr/>
        </p:nvGraphicFramePr>
        <p:xfrm>
          <a:off x="374650" y="1476375"/>
          <a:ext cx="8158163" cy="2651650"/>
        </p:xfrm>
        <a:graphic>
          <a:graphicData uri="http://schemas.openxmlformats.org/drawingml/2006/table">
            <a:tbl>
              <a:tblPr firstCol="1" bandRow="1">
                <a:tableStyleId>{5940675A-B579-460E-94D1-54222C63F5DA}</a:tableStyleId>
              </a:tblPr>
              <a:tblGrid>
                <a:gridCol w="2788681">
                  <a:extLst>
                    <a:ext uri="{9D8B030D-6E8A-4147-A177-3AD203B41FA5}">
                      <a16:colId xmlns:a16="http://schemas.microsoft.com/office/drawing/2014/main" val="20000"/>
                    </a:ext>
                  </a:extLst>
                </a:gridCol>
                <a:gridCol w="2684741">
                  <a:extLst>
                    <a:ext uri="{9D8B030D-6E8A-4147-A177-3AD203B41FA5}">
                      <a16:colId xmlns:a16="http://schemas.microsoft.com/office/drawing/2014/main" val="20001"/>
                    </a:ext>
                  </a:extLst>
                </a:gridCol>
                <a:gridCol w="2684741">
                  <a:extLst>
                    <a:ext uri="{9D8B030D-6E8A-4147-A177-3AD203B41FA5}">
                      <a16:colId xmlns:a16="http://schemas.microsoft.com/office/drawing/2014/main" val="20002"/>
                    </a:ext>
                  </a:extLst>
                </a:gridCol>
              </a:tblGrid>
              <a:tr h="457091">
                <a:tc>
                  <a:txBody>
                    <a:bodyPr/>
                    <a:lstStyle/>
                    <a:p>
                      <a:r>
                        <a:rPr lang="en-GB" sz="2400" b="1" dirty="0">
                          <a:solidFill>
                            <a:schemeClr val="bg1"/>
                          </a:solidFill>
                        </a:rPr>
                        <a:t>Symbol</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endParaRPr lang="en-GB" sz="240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0"/>
                  </a:ext>
                </a:extLst>
              </a:tr>
              <a:tr h="457091">
                <a:tc>
                  <a:txBody>
                    <a:bodyPr/>
                    <a:lstStyle/>
                    <a:p>
                      <a:r>
                        <a:rPr lang="en-GB" sz="2400" b="1" dirty="0">
                          <a:solidFill>
                            <a:schemeClr val="bg1"/>
                          </a:solidFill>
                        </a:rPr>
                        <a:t>Ion charge</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1"/>
                  </a:ext>
                </a:extLst>
              </a:tr>
              <a:tr h="822763">
                <a:tc>
                  <a:txBody>
                    <a:bodyPr/>
                    <a:lstStyle/>
                    <a:p>
                      <a:r>
                        <a:rPr lang="en-GB" sz="2400" b="1" dirty="0">
                          <a:solidFill>
                            <a:schemeClr val="bg1"/>
                          </a:solidFill>
                        </a:rPr>
                        <a:t>Balance the number of ions</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gridSpan="2">
                  <a:txBody>
                    <a:bodyPr/>
                    <a:lstStyle/>
                    <a:p>
                      <a:pPr algn="l"/>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hMerge="1">
                  <a:txBody>
                    <a:bodyPr/>
                    <a:lstStyle/>
                    <a:p>
                      <a:endParaRPr lang="en-GB" sz="2400" dirty="0">
                        <a:solidFill>
                          <a:srgbClr val="010066"/>
                        </a:solidFill>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2"/>
                  </a:ext>
                </a:extLst>
              </a:tr>
              <a:tr h="457091">
                <a:tc>
                  <a:txBody>
                    <a:bodyPr/>
                    <a:lstStyle/>
                    <a:p>
                      <a:r>
                        <a:rPr lang="en-GB" sz="2400" b="1" dirty="0">
                          <a:solidFill>
                            <a:schemeClr val="bg1"/>
                          </a:solidFill>
                        </a:rPr>
                        <a:t>Ratio of ions</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gridSpan="2">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hMerge="1">
                  <a:txBody>
                    <a:bodyPr/>
                    <a:lstStyle/>
                    <a:p>
                      <a:endParaRPr lang="en-GB" sz="2400" dirty="0">
                        <a:solidFill>
                          <a:srgbClr val="010066"/>
                        </a:solidFill>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3"/>
                  </a:ext>
                </a:extLst>
              </a:tr>
              <a:tr h="457091">
                <a:tc>
                  <a:txBody>
                    <a:bodyPr/>
                    <a:lstStyle/>
                    <a:p>
                      <a:r>
                        <a:rPr lang="en-GB" sz="2400" b="1" dirty="0">
                          <a:solidFill>
                            <a:schemeClr val="bg1"/>
                          </a:solidFill>
                        </a:rPr>
                        <a:t>Empirical formula</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gridSpan="2">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hMerge="1">
                  <a:txBody>
                    <a:bodyPr/>
                    <a:lstStyle/>
                    <a:p>
                      <a:endParaRPr lang="en-GB" sz="2400" dirty="0">
                        <a:solidFill>
                          <a:srgbClr val="010066"/>
                        </a:solidFill>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7705" name="TextBox 28">
            <a:extLst>
              <a:ext uri="{FF2B5EF4-FFF2-40B4-BE49-F238E27FC236}">
                <a16:creationId xmlns:a16="http://schemas.microsoft.com/office/drawing/2014/main" id="{AEA4DD56-2B56-4003-961E-8B6CF6920B55}"/>
              </a:ext>
            </a:extLst>
          </p:cNvPr>
          <p:cNvSpPr txBox="1">
            <a:spLocks noChangeArrowheads="1"/>
          </p:cNvSpPr>
          <p:nvPr/>
        </p:nvSpPr>
        <p:spPr bwMode="auto">
          <a:xfrm>
            <a:off x="3181350" y="1466850"/>
            <a:ext cx="269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Li</a:t>
            </a:r>
          </a:p>
        </p:txBody>
      </p:sp>
      <p:sp>
        <p:nvSpPr>
          <p:cNvPr id="27706" name="TextBox 29">
            <a:extLst>
              <a:ext uri="{FF2B5EF4-FFF2-40B4-BE49-F238E27FC236}">
                <a16:creationId xmlns:a16="http://schemas.microsoft.com/office/drawing/2014/main" id="{7EB78994-1249-42F6-9069-50E2F85AA317}"/>
              </a:ext>
            </a:extLst>
          </p:cNvPr>
          <p:cNvSpPr txBox="1">
            <a:spLocks noChangeArrowheads="1"/>
          </p:cNvSpPr>
          <p:nvPr/>
        </p:nvSpPr>
        <p:spPr bwMode="auto">
          <a:xfrm>
            <a:off x="5872163" y="1466850"/>
            <a:ext cx="269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O</a:t>
            </a:r>
          </a:p>
        </p:txBody>
      </p:sp>
      <p:sp>
        <p:nvSpPr>
          <p:cNvPr id="27703" name="TextBox 32">
            <a:extLst>
              <a:ext uri="{FF2B5EF4-FFF2-40B4-BE49-F238E27FC236}">
                <a16:creationId xmlns:a16="http://schemas.microsoft.com/office/drawing/2014/main" id="{A415DFDA-53EF-4718-8A16-0FEB66B085C8}"/>
              </a:ext>
            </a:extLst>
          </p:cNvPr>
          <p:cNvSpPr txBox="1">
            <a:spLocks noChangeArrowheads="1"/>
          </p:cNvSpPr>
          <p:nvPr/>
        </p:nvSpPr>
        <p:spPr bwMode="auto">
          <a:xfrm>
            <a:off x="3181350" y="1941513"/>
            <a:ext cx="269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+1</a:t>
            </a:r>
          </a:p>
        </p:txBody>
      </p:sp>
      <p:sp>
        <p:nvSpPr>
          <p:cNvPr id="27704" name="TextBox 33">
            <a:extLst>
              <a:ext uri="{FF2B5EF4-FFF2-40B4-BE49-F238E27FC236}">
                <a16:creationId xmlns:a16="http://schemas.microsoft.com/office/drawing/2014/main" id="{25CC1FC3-D731-4C65-9218-7CBB498D6998}"/>
              </a:ext>
            </a:extLst>
          </p:cNvPr>
          <p:cNvSpPr txBox="1">
            <a:spLocks noChangeArrowheads="1"/>
          </p:cNvSpPr>
          <p:nvPr/>
        </p:nvSpPr>
        <p:spPr bwMode="auto">
          <a:xfrm>
            <a:off x="5872163" y="1941513"/>
            <a:ext cx="269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–2</a:t>
            </a:r>
          </a:p>
        </p:txBody>
      </p:sp>
      <p:sp>
        <p:nvSpPr>
          <p:cNvPr id="35" name="TextBox 34">
            <a:extLst>
              <a:ext uri="{FF2B5EF4-FFF2-40B4-BE49-F238E27FC236}">
                <a16:creationId xmlns:a16="http://schemas.microsoft.com/office/drawing/2014/main" id="{72C1E6D6-DF0B-464C-A6F7-93B8FF7D2018}"/>
              </a:ext>
            </a:extLst>
          </p:cNvPr>
          <p:cNvSpPr txBox="1">
            <a:spLocks noChangeArrowheads="1"/>
          </p:cNvSpPr>
          <p:nvPr/>
        </p:nvSpPr>
        <p:spPr bwMode="auto">
          <a:xfrm>
            <a:off x="3198813" y="2398713"/>
            <a:ext cx="5365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2 lithium ions are needed </a:t>
            </a:r>
          </a:p>
          <a:p>
            <a:pPr algn="ctr"/>
            <a:r>
              <a:rPr lang="en-GB" altLang="en-US"/>
              <a:t>for 1 oxide ion</a:t>
            </a:r>
          </a:p>
        </p:txBody>
      </p:sp>
      <p:sp>
        <p:nvSpPr>
          <p:cNvPr id="36" name="TextBox 35">
            <a:extLst>
              <a:ext uri="{FF2B5EF4-FFF2-40B4-BE49-F238E27FC236}">
                <a16:creationId xmlns:a16="http://schemas.microsoft.com/office/drawing/2014/main" id="{C04D8695-3143-4104-A2A6-23E6B9CE5A19}"/>
              </a:ext>
            </a:extLst>
          </p:cNvPr>
          <p:cNvSpPr txBox="1">
            <a:spLocks noChangeArrowheads="1"/>
          </p:cNvSpPr>
          <p:nvPr/>
        </p:nvSpPr>
        <p:spPr bwMode="auto">
          <a:xfrm>
            <a:off x="3198813" y="3228975"/>
            <a:ext cx="5365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2:1</a:t>
            </a:r>
          </a:p>
        </p:txBody>
      </p:sp>
      <p:sp>
        <p:nvSpPr>
          <p:cNvPr id="37" name="TextBox 36">
            <a:extLst>
              <a:ext uri="{FF2B5EF4-FFF2-40B4-BE49-F238E27FC236}">
                <a16:creationId xmlns:a16="http://schemas.microsoft.com/office/drawing/2014/main" id="{0ECAA50B-A9B0-4245-9EC5-D9A41F6BDBF0}"/>
              </a:ext>
            </a:extLst>
          </p:cNvPr>
          <p:cNvSpPr txBox="1">
            <a:spLocks noChangeArrowheads="1"/>
          </p:cNvSpPr>
          <p:nvPr/>
        </p:nvSpPr>
        <p:spPr bwMode="auto">
          <a:xfrm>
            <a:off x="3198813" y="3686175"/>
            <a:ext cx="5365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Li</a:t>
            </a:r>
            <a:r>
              <a:rPr lang="en-GB" altLang="en-US" b="1" baseline="-25000"/>
              <a:t>2</a:t>
            </a:r>
            <a:r>
              <a:rPr lang="en-GB" altLang="en-US" b="1"/>
              <a:t>O</a:t>
            </a:r>
          </a:p>
        </p:txBody>
      </p:sp>
      <p:pic>
        <p:nvPicPr>
          <p:cNvPr id="14" name="Picture 8">
            <a:hlinkClick r:id="" action="ppaction://hlinkshowjump?jump=nextslide"/>
            <a:extLst>
              <a:ext uri="{FF2B5EF4-FFF2-40B4-BE49-F238E27FC236}">
                <a16:creationId xmlns:a16="http://schemas.microsoft.com/office/drawing/2014/main" id="{A83374C9-05D3-4D21-91BF-31252AFAA44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7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70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7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0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05" grpId="0"/>
      <p:bldP spid="27706" grpId="0"/>
      <p:bldP spid="27703" grpId="0"/>
      <p:bldP spid="27704"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Picture11.jpg">
            <a:extLst>
              <a:ext uri="{FF2B5EF4-FFF2-40B4-BE49-F238E27FC236}">
                <a16:creationId xmlns:a16="http://schemas.microsoft.com/office/drawing/2014/main" id="{90976030-18F8-41CF-80E8-C41C19AC02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300" y="4044950"/>
            <a:ext cx="8234363"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2">
            <a:extLst>
              <a:ext uri="{FF2B5EF4-FFF2-40B4-BE49-F238E27FC236}">
                <a16:creationId xmlns:a16="http://schemas.microsoft.com/office/drawing/2014/main" id="{F6D4E2AF-A80F-4754-B51B-AED488C67AE0}"/>
              </a:ext>
            </a:extLst>
          </p:cNvPr>
          <p:cNvSpPr>
            <a:spLocks noGrp="1"/>
          </p:cNvSpPr>
          <p:nvPr>
            <p:ph type="title"/>
          </p:nvPr>
        </p:nvSpPr>
        <p:spPr/>
        <p:txBody>
          <a:bodyPr/>
          <a:lstStyle/>
          <a:p>
            <a:r>
              <a:rPr lang="en-GB" altLang="en-US" dirty="0"/>
              <a:t>Empirical formula of </a:t>
            </a:r>
            <a:r>
              <a:rPr lang="en-GB" altLang="en-US" dirty="0" err="1"/>
              <a:t>aluminum</a:t>
            </a:r>
            <a:r>
              <a:rPr lang="en-GB" altLang="en-US" dirty="0"/>
              <a:t> bromide</a:t>
            </a:r>
          </a:p>
        </p:txBody>
      </p:sp>
      <p:sp>
        <p:nvSpPr>
          <p:cNvPr id="28676" name="Rectangle 3">
            <a:extLst>
              <a:ext uri="{FF2B5EF4-FFF2-40B4-BE49-F238E27FC236}">
                <a16:creationId xmlns:a16="http://schemas.microsoft.com/office/drawing/2014/main" id="{F73FAF40-59B9-47E0-947B-912B34D61684}"/>
              </a:ext>
            </a:extLst>
          </p:cNvPr>
          <p:cNvSpPr>
            <a:spLocks noChangeArrowheads="1"/>
          </p:cNvSpPr>
          <p:nvPr/>
        </p:nvSpPr>
        <p:spPr bwMode="auto">
          <a:xfrm>
            <a:off x="342900" y="784225"/>
            <a:ext cx="6270625" cy="461963"/>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What is the formula of </a:t>
            </a:r>
            <a:r>
              <a:rPr lang="en-GB" altLang="en-US" dirty="0" err="1"/>
              <a:t>aluminum</a:t>
            </a:r>
            <a:r>
              <a:rPr lang="en-GB" altLang="en-US" dirty="0"/>
              <a:t> bromide?</a:t>
            </a:r>
          </a:p>
        </p:txBody>
      </p:sp>
      <p:graphicFrame>
        <p:nvGraphicFramePr>
          <p:cNvPr id="27" name="Table 26">
            <a:extLst>
              <a:ext uri="{FF2B5EF4-FFF2-40B4-BE49-F238E27FC236}">
                <a16:creationId xmlns:a16="http://schemas.microsoft.com/office/drawing/2014/main" id="{616DE84C-51DC-4760-8D82-F82D0BFDD303}"/>
              </a:ext>
            </a:extLst>
          </p:cNvPr>
          <p:cNvGraphicFramePr>
            <a:graphicFrameLocks noGrp="1"/>
          </p:cNvGraphicFramePr>
          <p:nvPr/>
        </p:nvGraphicFramePr>
        <p:xfrm>
          <a:off x="374650" y="1476375"/>
          <a:ext cx="8158163" cy="2651650"/>
        </p:xfrm>
        <a:graphic>
          <a:graphicData uri="http://schemas.openxmlformats.org/drawingml/2006/table">
            <a:tbl>
              <a:tblPr firstCol="1" bandRow="1">
                <a:tableStyleId>{5940675A-B579-460E-94D1-54222C63F5DA}</a:tableStyleId>
              </a:tblPr>
              <a:tblGrid>
                <a:gridCol w="2788681">
                  <a:extLst>
                    <a:ext uri="{9D8B030D-6E8A-4147-A177-3AD203B41FA5}">
                      <a16:colId xmlns:a16="http://schemas.microsoft.com/office/drawing/2014/main" val="20000"/>
                    </a:ext>
                  </a:extLst>
                </a:gridCol>
                <a:gridCol w="2684741">
                  <a:extLst>
                    <a:ext uri="{9D8B030D-6E8A-4147-A177-3AD203B41FA5}">
                      <a16:colId xmlns:a16="http://schemas.microsoft.com/office/drawing/2014/main" val="20001"/>
                    </a:ext>
                  </a:extLst>
                </a:gridCol>
                <a:gridCol w="2684741">
                  <a:extLst>
                    <a:ext uri="{9D8B030D-6E8A-4147-A177-3AD203B41FA5}">
                      <a16:colId xmlns:a16="http://schemas.microsoft.com/office/drawing/2014/main" val="20002"/>
                    </a:ext>
                  </a:extLst>
                </a:gridCol>
              </a:tblGrid>
              <a:tr h="457091">
                <a:tc>
                  <a:txBody>
                    <a:bodyPr/>
                    <a:lstStyle/>
                    <a:p>
                      <a:r>
                        <a:rPr lang="en-GB" sz="2400" b="1" dirty="0">
                          <a:solidFill>
                            <a:srgbClr val="010066"/>
                          </a:solidFill>
                        </a:rPr>
                        <a:t>Symbol</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endParaRPr lang="en-GB" sz="240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0"/>
                  </a:ext>
                </a:extLst>
              </a:tr>
              <a:tr h="457091">
                <a:tc>
                  <a:txBody>
                    <a:bodyPr/>
                    <a:lstStyle/>
                    <a:p>
                      <a:r>
                        <a:rPr lang="en-GB" sz="2400" b="1" dirty="0">
                          <a:solidFill>
                            <a:srgbClr val="010066"/>
                          </a:solidFill>
                        </a:rPr>
                        <a:t>Ion charge</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1"/>
                  </a:ext>
                </a:extLst>
              </a:tr>
              <a:tr h="822763">
                <a:tc>
                  <a:txBody>
                    <a:bodyPr/>
                    <a:lstStyle/>
                    <a:p>
                      <a:r>
                        <a:rPr lang="en-GB" sz="2400" b="1" dirty="0">
                          <a:solidFill>
                            <a:srgbClr val="010066"/>
                          </a:solidFill>
                        </a:rPr>
                        <a:t>Balance the number of ions</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gridSpan="2">
                  <a:txBody>
                    <a:bodyPr/>
                    <a:lstStyle/>
                    <a:p>
                      <a:pPr algn="l"/>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hMerge="1">
                  <a:txBody>
                    <a:bodyPr/>
                    <a:lstStyle/>
                    <a:p>
                      <a:endParaRPr lang="en-GB" sz="2400" dirty="0">
                        <a:solidFill>
                          <a:srgbClr val="010066"/>
                        </a:solidFill>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2"/>
                  </a:ext>
                </a:extLst>
              </a:tr>
              <a:tr h="457091">
                <a:tc>
                  <a:txBody>
                    <a:bodyPr/>
                    <a:lstStyle/>
                    <a:p>
                      <a:r>
                        <a:rPr lang="en-GB" sz="2400" b="1" dirty="0">
                          <a:solidFill>
                            <a:srgbClr val="010066"/>
                          </a:solidFill>
                        </a:rPr>
                        <a:t>Ratio of ions</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gridSpan="2">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hMerge="1">
                  <a:txBody>
                    <a:bodyPr/>
                    <a:lstStyle/>
                    <a:p>
                      <a:endParaRPr lang="en-GB" sz="2400" dirty="0">
                        <a:solidFill>
                          <a:srgbClr val="010066"/>
                        </a:solidFill>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3"/>
                  </a:ext>
                </a:extLst>
              </a:tr>
              <a:tr h="457091">
                <a:tc>
                  <a:txBody>
                    <a:bodyPr/>
                    <a:lstStyle/>
                    <a:p>
                      <a:r>
                        <a:rPr lang="en-GB" sz="2400" b="1" dirty="0">
                          <a:solidFill>
                            <a:srgbClr val="010066"/>
                          </a:solidFill>
                        </a:rPr>
                        <a:t>Empirical formula</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gridSpan="2">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hMerge="1">
                  <a:txBody>
                    <a:bodyPr/>
                    <a:lstStyle/>
                    <a:p>
                      <a:endParaRPr lang="en-GB" sz="2400" dirty="0">
                        <a:solidFill>
                          <a:srgbClr val="010066"/>
                        </a:solidFill>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739" name="TextBox 28">
            <a:extLst>
              <a:ext uri="{FF2B5EF4-FFF2-40B4-BE49-F238E27FC236}">
                <a16:creationId xmlns:a16="http://schemas.microsoft.com/office/drawing/2014/main" id="{D109302D-EAFE-41BC-BB1C-63EB93F11FE8}"/>
              </a:ext>
            </a:extLst>
          </p:cNvPr>
          <p:cNvSpPr txBox="1">
            <a:spLocks noChangeArrowheads="1"/>
          </p:cNvSpPr>
          <p:nvPr/>
        </p:nvSpPr>
        <p:spPr bwMode="auto">
          <a:xfrm>
            <a:off x="3181350" y="1466850"/>
            <a:ext cx="269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Al</a:t>
            </a:r>
          </a:p>
        </p:txBody>
      </p:sp>
      <p:sp>
        <p:nvSpPr>
          <p:cNvPr id="28740" name="TextBox 29">
            <a:extLst>
              <a:ext uri="{FF2B5EF4-FFF2-40B4-BE49-F238E27FC236}">
                <a16:creationId xmlns:a16="http://schemas.microsoft.com/office/drawing/2014/main" id="{27F0E97F-B0D2-46F9-B597-78BC5960122A}"/>
              </a:ext>
            </a:extLst>
          </p:cNvPr>
          <p:cNvSpPr txBox="1">
            <a:spLocks noChangeArrowheads="1"/>
          </p:cNvSpPr>
          <p:nvPr/>
        </p:nvSpPr>
        <p:spPr bwMode="auto">
          <a:xfrm>
            <a:off x="5872163" y="1466850"/>
            <a:ext cx="269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Br</a:t>
            </a:r>
          </a:p>
        </p:txBody>
      </p:sp>
      <p:sp>
        <p:nvSpPr>
          <p:cNvPr id="28737" name="TextBox 32">
            <a:extLst>
              <a:ext uri="{FF2B5EF4-FFF2-40B4-BE49-F238E27FC236}">
                <a16:creationId xmlns:a16="http://schemas.microsoft.com/office/drawing/2014/main" id="{41388178-2D8D-4F38-9595-C0CDD3D89E33}"/>
              </a:ext>
            </a:extLst>
          </p:cNvPr>
          <p:cNvSpPr txBox="1">
            <a:spLocks noChangeArrowheads="1"/>
          </p:cNvSpPr>
          <p:nvPr/>
        </p:nvSpPr>
        <p:spPr bwMode="auto">
          <a:xfrm>
            <a:off x="3181350" y="1941513"/>
            <a:ext cx="269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+3</a:t>
            </a:r>
          </a:p>
        </p:txBody>
      </p:sp>
      <p:sp>
        <p:nvSpPr>
          <p:cNvPr id="28738" name="TextBox 33">
            <a:extLst>
              <a:ext uri="{FF2B5EF4-FFF2-40B4-BE49-F238E27FC236}">
                <a16:creationId xmlns:a16="http://schemas.microsoft.com/office/drawing/2014/main" id="{6FE1199B-B09B-4CC0-AABA-4A508B6F7900}"/>
              </a:ext>
            </a:extLst>
          </p:cNvPr>
          <p:cNvSpPr txBox="1">
            <a:spLocks noChangeArrowheads="1"/>
          </p:cNvSpPr>
          <p:nvPr/>
        </p:nvSpPr>
        <p:spPr bwMode="auto">
          <a:xfrm>
            <a:off x="5872163" y="1941513"/>
            <a:ext cx="269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–1</a:t>
            </a:r>
          </a:p>
        </p:txBody>
      </p:sp>
      <p:sp>
        <p:nvSpPr>
          <p:cNvPr id="35" name="TextBox 34">
            <a:extLst>
              <a:ext uri="{FF2B5EF4-FFF2-40B4-BE49-F238E27FC236}">
                <a16:creationId xmlns:a16="http://schemas.microsoft.com/office/drawing/2014/main" id="{4ECB7DC7-9B21-49B1-884C-6BBB83959FDC}"/>
              </a:ext>
            </a:extLst>
          </p:cNvPr>
          <p:cNvSpPr txBox="1">
            <a:spLocks noChangeArrowheads="1"/>
          </p:cNvSpPr>
          <p:nvPr/>
        </p:nvSpPr>
        <p:spPr bwMode="auto">
          <a:xfrm>
            <a:off x="3198813" y="2398713"/>
            <a:ext cx="5365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 </a:t>
            </a:r>
            <a:r>
              <a:rPr lang="en-GB" altLang="en-US" dirty="0" err="1"/>
              <a:t>aluminum</a:t>
            </a:r>
            <a:r>
              <a:rPr lang="en-GB" altLang="en-US" dirty="0"/>
              <a:t> ion is needed </a:t>
            </a:r>
          </a:p>
          <a:p>
            <a:pPr algn="ctr"/>
            <a:r>
              <a:rPr lang="en-GB" altLang="en-US" dirty="0"/>
              <a:t>for 3 bromide ions</a:t>
            </a:r>
          </a:p>
        </p:txBody>
      </p:sp>
      <p:sp>
        <p:nvSpPr>
          <p:cNvPr id="36" name="TextBox 35">
            <a:extLst>
              <a:ext uri="{FF2B5EF4-FFF2-40B4-BE49-F238E27FC236}">
                <a16:creationId xmlns:a16="http://schemas.microsoft.com/office/drawing/2014/main" id="{67CDDE03-B6F3-4287-8F34-5828D487E11A}"/>
              </a:ext>
            </a:extLst>
          </p:cNvPr>
          <p:cNvSpPr txBox="1">
            <a:spLocks noChangeArrowheads="1"/>
          </p:cNvSpPr>
          <p:nvPr/>
        </p:nvSpPr>
        <p:spPr bwMode="auto">
          <a:xfrm>
            <a:off x="3198813" y="3228975"/>
            <a:ext cx="5365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1:3</a:t>
            </a:r>
          </a:p>
        </p:txBody>
      </p:sp>
      <p:sp>
        <p:nvSpPr>
          <p:cNvPr id="37" name="TextBox 36">
            <a:extLst>
              <a:ext uri="{FF2B5EF4-FFF2-40B4-BE49-F238E27FC236}">
                <a16:creationId xmlns:a16="http://schemas.microsoft.com/office/drawing/2014/main" id="{2B42D9AB-9509-4D64-B9AB-4D50C7131336}"/>
              </a:ext>
            </a:extLst>
          </p:cNvPr>
          <p:cNvSpPr txBox="1">
            <a:spLocks noChangeArrowheads="1"/>
          </p:cNvSpPr>
          <p:nvPr/>
        </p:nvSpPr>
        <p:spPr bwMode="auto">
          <a:xfrm>
            <a:off x="3198813" y="3686175"/>
            <a:ext cx="5365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AlBr</a:t>
            </a:r>
            <a:r>
              <a:rPr lang="en-GB" altLang="en-US" b="1" baseline="-25000"/>
              <a:t>3</a:t>
            </a:r>
          </a:p>
        </p:txBody>
      </p:sp>
      <p:pic>
        <p:nvPicPr>
          <p:cNvPr id="15" name="Picture 8">
            <a:hlinkClick r:id="" action="ppaction://hlinkshowjump?jump=nextslide"/>
            <a:extLst>
              <a:ext uri="{FF2B5EF4-FFF2-40B4-BE49-F238E27FC236}">
                <a16:creationId xmlns:a16="http://schemas.microsoft.com/office/drawing/2014/main" id="{C34D717C-E728-4BB9-8E77-9A3D0359737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74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7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7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p:bldP spid="28740" grpId="0"/>
      <p:bldP spid="28737" grpId="0"/>
      <p:bldP spid="28738"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42" descr="Picture12.jpg">
            <a:extLst>
              <a:ext uri="{FF2B5EF4-FFF2-40B4-BE49-F238E27FC236}">
                <a16:creationId xmlns:a16="http://schemas.microsoft.com/office/drawing/2014/main" id="{994A6D15-6F8C-4367-89D2-9D688E8D36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4070350"/>
            <a:ext cx="6592888"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21">
            <a:extLst>
              <a:ext uri="{FF2B5EF4-FFF2-40B4-BE49-F238E27FC236}">
                <a16:creationId xmlns:a16="http://schemas.microsoft.com/office/drawing/2014/main" id="{635ECB44-1D7A-4753-9DFC-3B01F224A866}"/>
              </a:ext>
            </a:extLst>
          </p:cNvPr>
          <p:cNvSpPr>
            <a:spLocks noGrp="1"/>
          </p:cNvSpPr>
          <p:nvPr>
            <p:ph type="title"/>
          </p:nvPr>
        </p:nvSpPr>
        <p:spPr/>
        <p:txBody>
          <a:bodyPr/>
          <a:lstStyle/>
          <a:p>
            <a:r>
              <a:rPr lang="en-GB" altLang="en-US" dirty="0"/>
              <a:t>Empirical formula of </a:t>
            </a:r>
            <a:r>
              <a:rPr lang="en-GB" altLang="en-US" dirty="0" err="1"/>
              <a:t>aluminum</a:t>
            </a:r>
            <a:r>
              <a:rPr lang="en-GB" altLang="en-US" dirty="0"/>
              <a:t> oxide</a:t>
            </a:r>
          </a:p>
        </p:txBody>
      </p:sp>
      <p:sp>
        <p:nvSpPr>
          <p:cNvPr id="29700" name="Rectangle 30">
            <a:extLst>
              <a:ext uri="{FF2B5EF4-FFF2-40B4-BE49-F238E27FC236}">
                <a16:creationId xmlns:a16="http://schemas.microsoft.com/office/drawing/2014/main" id="{36397565-3728-406E-A2C7-9364404474E0}"/>
              </a:ext>
            </a:extLst>
          </p:cNvPr>
          <p:cNvSpPr>
            <a:spLocks noChangeArrowheads="1"/>
          </p:cNvSpPr>
          <p:nvPr/>
        </p:nvSpPr>
        <p:spPr bwMode="auto">
          <a:xfrm>
            <a:off x="342900" y="784225"/>
            <a:ext cx="6270625" cy="461963"/>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What is the formula of </a:t>
            </a:r>
            <a:r>
              <a:rPr lang="en-GB" altLang="en-US" dirty="0" err="1"/>
              <a:t>aluminum</a:t>
            </a:r>
            <a:r>
              <a:rPr lang="en-GB" altLang="en-US" dirty="0"/>
              <a:t> oxide?</a:t>
            </a:r>
          </a:p>
        </p:txBody>
      </p:sp>
      <p:graphicFrame>
        <p:nvGraphicFramePr>
          <p:cNvPr id="27" name="Table 269">
            <a:extLst>
              <a:ext uri="{FF2B5EF4-FFF2-40B4-BE49-F238E27FC236}">
                <a16:creationId xmlns:a16="http://schemas.microsoft.com/office/drawing/2014/main" id="{0FAACC7D-9F12-4859-95D0-4DA8578F70B5}"/>
              </a:ext>
            </a:extLst>
          </p:cNvPr>
          <p:cNvGraphicFramePr>
            <a:graphicFrameLocks noGrp="1"/>
          </p:cNvGraphicFramePr>
          <p:nvPr/>
        </p:nvGraphicFramePr>
        <p:xfrm>
          <a:off x="374650" y="1409700"/>
          <a:ext cx="8158163" cy="2651650"/>
        </p:xfrm>
        <a:graphic>
          <a:graphicData uri="http://schemas.openxmlformats.org/drawingml/2006/table">
            <a:tbl>
              <a:tblPr firstCol="1" bandRow="1">
                <a:tableStyleId>{5940675A-B579-460E-94D1-54222C63F5DA}</a:tableStyleId>
              </a:tblPr>
              <a:tblGrid>
                <a:gridCol w="2788681">
                  <a:extLst>
                    <a:ext uri="{9D8B030D-6E8A-4147-A177-3AD203B41FA5}">
                      <a16:colId xmlns:a16="http://schemas.microsoft.com/office/drawing/2014/main" val="20000"/>
                    </a:ext>
                  </a:extLst>
                </a:gridCol>
                <a:gridCol w="2684741">
                  <a:extLst>
                    <a:ext uri="{9D8B030D-6E8A-4147-A177-3AD203B41FA5}">
                      <a16:colId xmlns:a16="http://schemas.microsoft.com/office/drawing/2014/main" val="20001"/>
                    </a:ext>
                  </a:extLst>
                </a:gridCol>
                <a:gridCol w="2684741">
                  <a:extLst>
                    <a:ext uri="{9D8B030D-6E8A-4147-A177-3AD203B41FA5}">
                      <a16:colId xmlns:a16="http://schemas.microsoft.com/office/drawing/2014/main" val="20002"/>
                    </a:ext>
                  </a:extLst>
                </a:gridCol>
              </a:tblGrid>
              <a:tr h="457091">
                <a:tc>
                  <a:txBody>
                    <a:bodyPr/>
                    <a:lstStyle/>
                    <a:p>
                      <a:r>
                        <a:rPr lang="en-GB" sz="2400" b="1" dirty="0">
                          <a:solidFill>
                            <a:schemeClr val="bg1"/>
                          </a:solidFill>
                        </a:rPr>
                        <a:t>Symbol</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endParaRPr lang="en-GB" sz="240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0"/>
                  </a:ext>
                </a:extLst>
              </a:tr>
              <a:tr h="457091">
                <a:tc>
                  <a:txBody>
                    <a:bodyPr/>
                    <a:lstStyle/>
                    <a:p>
                      <a:r>
                        <a:rPr lang="en-GB" sz="2400" b="1" dirty="0">
                          <a:solidFill>
                            <a:schemeClr val="bg1"/>
                          </a:solidFill>
                        </a:rPr>
                        <a:t>Ion charge</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1"/>
                  </a:ext>
                </a:extLst>
              </a:tr>
              <a:tr h="822763">
                <a:tc>
                  <a:txBody>
                    <a:bodyPr/>
                    <a:lstStyle/>
                    <a:p>
                      <a:r>
                        <a:rPr lang="en-GB" sz="2400" b="1" dirty="0">
                          <a:solidFill>
                            <a:schemeClr val="bg1"/>
                          </a:solidFill>
                        </a:rPr>
                        <a:t>Balance the number of ions</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gridSpan="2">
                  <a:txBody>
                    <a:bodyPr/>
                    <a:lstStyle/>
                    <a:p>
                      <a:pPr algn="l"/>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hMerge="1">
                  <a:txBody>
                    <a:bodyPr/>
                    <a:lstStyle/>
                    <a:p>
                      <a:endParaRPr lang="en-GB" sz="2400" dirty="0">
                        <a:solidFill>
                          <a:srgbClr val="010066"/>
                        </a:solidFill>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2"/>
                  </a:ext>
                </a:extLst>
              </a:tr>
              <a:tr h="457091">
                <a:tc>
                  <a:txBody>
                    <a:bodyPr/>
                    <a:lstStyle/>
                    <a:p>
                      <a:r>
                        <a:rPr lang="en-GB" sz="2400" b="1" dirty="0">
                          <a:solidFill>
                            <a:schemeClr val="bg1"/>
                          </a:solidFill>
                        </a:rPr>
                        <a:t>Ratio of ions</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gridSpan="2">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hMerge="1">
                  <a:txBody>
                    <a:bodyPr/>
                    <a:lstStyle/>
                    <a:p>
                      <a:endParaRPr lang="en-GB" sz="2400" dirty="0">
                        <a:solidFill>
                          <a:srgbClr val="010066"/>
                        </a:solidFill>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3"/>
                  </a:ext>
                </a:extLst>
              </a:tr>
              <a:tr h="457091">
                <a:tc>
                  <a:txBody>
                    <a:bodyPr/>
                    <a:lstStyle/>
                    <a:p>
                      <a:r>
                        <a:rPr lang="en-GB" sz="2400" b="1" dirty="0">
                          <a:solidFill>
                            <a:schemeClr val="bg1"/>
                          </a:solidFill>
                        </a:rPr>
                        <a:t>Empirical formula</a:t>
                      </a: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gridSpan="2">
                  <a:txBody>
                    <a:bodyPr/>
                    <a:lstStyle/>
                    <a:p>
                      <a:endParaRPr lang="en-GB" sz="2400" dirty="0">
                        <a:solidFill>
                          <a:srgbClr val="010066"/>
                        </a:solidFill>
                      </a:endParaRPr>
                    </a:p>
                  </a:txBody>
                  <a:tcPr marL="91446" marR="91446" marT="45709" marB="45709">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hMerge="1">
                  <a:txBody>
                    <a:bodyPr/>
                    <a:lstStyle/>
                    <a:p>
                      <a:endParaRPr lang="en-GB" sz="2400" dirty="0">
                        <a:solidFill>
                          <a:srgbClr val="010066"/>
                        </a:solidFill>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9771" name="TextBox 288">
            <a:extLst>
              <a:ext uri="{FF2B5EF4-FFF2-40B4-BE49-F238E27FC236}">
                <a16:creationId xmlns:a16="http://schemas.microsoft.com/office/drawing/2014/main" id="{5FC1434A-DCEB-4BE8-B06B-EF2C1BFFC957}"/>
              </a:ext>
            </a:extLst>
          </p:cNvPr>
          <p:cNvSpPr txBox="1">
            <a:spLocks noChangeArrowheads="1"/>
          </p:cNvSpPr>
          <p:nvPr/>
        </p:nvSpPr>
        <p:spPr bwMode="auto">
          <a:xfrm>
            <a:off x="3181350" y="1401763"/>
            <a:ext cx="269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Al</a:t>
            </a:r>
          </a:p>
        </p:txBody>
      </p:sp>
      <p:sp>
        <p:nvSpPr>
          <p:cNvPr id="29772" name="TextBox 297">
            <a:extLst>
              <a:ext uri="{FF2B5EF4-FFF2-40B4-BE49-F238E27FC236}">
                <a16:creationId xmlns:a16="http://schemas.microsoft.com/office/drawing/2014/main" id="{04D6FC10-C455-44CE-93B5-3E2C169A0EFB}"/>
              </a:ext>
            </a:extLst>
          </p:cNvPr>
          <p:cNvSpPr txBox="1">
            <a:spLocks noChangeArrowheads="1"/>
          </p:cNvSpPr>
          <p:nvPr/>
        </p:nvSpPr>
        <p:spPr bwMode="auto">
          <a:xfrm>
            <a:off x="5872163" y="1401763"/>
            <a:ext cx="269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O</a:t>
            </a:r>
          </a:p>
        </p:txBody>
      </p:sp>
      <p:sp>
        <p:nvSpPr>
          <p:cNvPr id="29769" name="TextBox 326">
            <a:extLst>
              <a:ext uri="{FF2B5EF4-FFF2-40B4-BE49-F238E27FC236}">
                <a16:creationId xmlns:a16="http://schemas.microsoft.com/office/drawing/2014/main" id="{1478278A-4B50-49EC-98E9-45CA7D9C736D}"/>
              </a:ext>
            </a:extLst>
          </p:cNvPr>
          <p:cNvSpPr txBox="1">
            <a:spLocks noChangeArrowheads="1"/>
          </p:cNvSpPr>
          <p:nvPr/>
        </p:nvSpPr>
        <p:spPr bwMode="auto">
          <a:xfrm>
            <a:off x="3181350" y="1874838"/>
            <a:ext cx="269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+3</a:t>
            </a:r>
          </a:p>
        </p:txBody>
      </p:sp>
      <p:sp>
        <p:nvSpPr>
          <p:cNvPr id="29770" name="TextBox 335">
            <a:extLst>
              <a:ext uri="{FF2B5EF4-FFF2-40B4-BE49-F238E27FC236}">
                <a16:creationId xmlns:a16="http://schemas.microsoft.com/office/drawing/2014/main" id="{E55C9F77-CD11-4C3E-A4AD-2ABB681EDC7E}"/>
              </a:ext>
            </a:extLst>
          </p:cNvPr>
          <p:cNvSpPr txBox="1">
            <a:spLocks noChangeArrowheads="1"/>
          </p:cNvSpPr>
          <p:nvPr/>
        </p:nvSpPr>
        <p:spPr bwMode="auto">
          <a:xfrm>
            <a:off x="5872163" y="1874838"/>
            <a:ext cx="269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–2</a:t>
            </a:r>
          </a:p>
        </p:txBody>
      </p:sp>
      <p:sp>
        <p:nvSpPr>
          <p:cNvPr id="35" name="TextBox 344">
            <a:extLst>
              <a:ext uri="{FF2B5EF4-FFF2-40B4-BE49-F238E27FC236}">
                <a16:creationId xmlns:a16="http://schemas.microsoft.com/office/drawing/2014/main" id="{C3F44AEB-96EF-47CE-AE81-DB8DF5598772}"/>
              </a:ext>
            </a:extLst>
          </p:cNvPr>
          <p:cNvSpPr txBox="1">
            <a:spLocks noChangeArrowheads="1"/>
          </p:cNvSpPr>
          <p:nvPr/>
        </p:nvSpPr>
        <p:spPr bwMode="auto">
          <a:xfrm>
            <a:off x="3198813" y="2332038"/>
            <a:ext cx="5365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2 </a:t>
            </a:r>
            <a:r>
              <a:rPr lang="en-GB" altLang="en-US" dirty="0" err="1"/>
              <a:t>aluminum</a:t>
            </a:r>
            <a:r>
              <a:rPr lang="en-GB" altLang="en-US" dirty="0"/>
              <a:t> ions are needed </a:t>
            </a:r>
          </a:p>
          <a:p>
            <a:pPr algn="ctr"/>
            <a:r>
              <a:rPr lang="en-GB" altLang="en-US" dirty="0"/>
              <a:t>for 3 oxide ions</a:t>
            </a:r>
          </a:p>
        </p:txBody>
      </p:sp>
      <p:sp>
        <p:nvSpPr>
          <p:cNvPr id="36" name="TextBox 353">
            <a:extLst>
              <a:ext uri="{FF2B5EF4-FFF2-40B4-BE49-F238E27FC236}">
                <a16:creationId xmlns:a16="http://schemas.microsoft.com/office/drawing/2014/main" id="{758C1EC9-26C8-45D5-A75E-339BE6D04E0C}"/>
              </a:ext>
            </a:extLst>
          </p:cNvPr>
          <p:cNvSpPr txBox="1">
            <a:spLocks noChangeArrowheads="1"/>
          </p:cNvSpPr>
          <p:nvPr/>
        </p:nvSpPr>
        <p:spPr bwMode="auto">
          <a:xfrm>
            <a:off x="3198813" y="3162300"/>
            <a:ext cx="536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2:3</a:t>
            </a:r>
          </a:p>
        </p:txBody>
      </p:sp>
      <p:sp>
        <p:nvSpPr>
          <p:cNvPr id="37" name="TextBox 361">
            <a:extLst>
              <a:ext uri="{FF2B5EF4-FFF2-40B4-BE49-F238E27FC236}">
                <a16:creationId xmlns:a16="http://schemas.microsoft.com/office/drawing/2014/main" id="{DF35A5CB-2E8C-459F-ABE6-7A866BBB1E06}"/>
              </a:ext>
            </a:extLst>
          </p:cNvPr>
          <p:cNvSpPr txBox="1">
            <a:spLocks noChangeArrowheads="1"/>
          </p:cNvSpPr>
          <p:nvPr/>
        </p:nvSpPr>
        <p:spPr bwMode="auto">
          <a:xfrm>
            <a:off x="3198813" y="3619500"/>
            <a:ext cx="536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Al</a:t>
            </a:r>
            <a:r>
              <a:rPr lang="en-GB" altLang="en-US" b="1" baseline="-25000"/>
              <a:t>2</a:t>
            </a:r>
            <a:r>
              <a:rPr lang="en-GB" altLang="en-US" b="1"/>
              <a:t>O</a:t>
            </a:r>
            <a:r>
              <a:rPr lang="en-GB" altLang="en-US" b="1" baseline="-25000"/>
              <a:t>3</a:t>
            </a:r>
          </a:p>
        </p:txBody>
      </p:sp>
      <p:pic>
        <p:nvPicPr>
          <p:cNvPr id="14" name="Picture 8">
            <a:hlinkClick r:id="" action="ppaction://hlinkshowjump?jump=nextslide"/>
            <a:extLst>
              <a:ext uri="{FF2B5EF4-FFF2-40B4-BE49-F238E27FC236}">
                <a16:creationId xmlns:a16="http://schemas.microsoft.com/office/drawing/2014/main" id="{FD07760A-9B6C-4C4B-BFAE-0273B33E503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7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7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969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71" grpId="0"/>
      <p:bldP spid="29772" grpId="0"/>
      <p:bldP spid="29769" grpId="0"/>
      <p:bldP spid="29770"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extLst>
              <a:ext uri="{FF2B5EF4-FFF2-40B4-BE49-F238E27FC236}">
                <a16:creationId xmlns:a16="http://schemas.microsoft.com/office/drawing/2014/main" id="{A2412825-CBC9-4F4D-AB65-7A0875B9A8DE}"/>
              </a:ext>
            </a:extLst>
          </p:cNvPr>
          <p:cNvSpPr>
            <a:spLocks noChangeArrowheads="1"/>
          </p:cNvSpPr>
          <p:nvPr/>
        </p:nvSpPr>
        <p:spPr bwMode="auto">
          <a:xfrm>
            <a:off x="301625" y="2378251"/>
            <a:ext cx="1404938" cy="3600450"/>
          </a:xfrm>
          <a:prstGeom prst="rect">
            <a:avLst/>
          </a:prstGeom>
          <a:solidFill>
            <a:srgbClr val="FF66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0723" name="AutoShape 3">
            <a:extLst>
              <a:ext uri="{FF2B5EF4-FFF2-40B4-BE49-F238E27FC236}">
                <a16:creationId xmlns:a16="http://schemas.microsoft.com/office/drawing/2014/main" id="{19ABAC14-9139-4990-A61E-C09F715B3116}"/>
              </a:ext>
            </a:extLst>
          </p:cNvPr>
          <p:cNvSpPr>
            <a:spLocks noChangeArrowheads="1"/>
          </p:cNvSpPr>
          <p:nvPr/>
        </p:nvSpPr>
        <p:spPr bwMode="auto">
          <a:xfrm>
            <a:off x="317500" y="1535288"/>
            <a:ext cx="8636000" cy="1116013"/>
          </a:xfrm>
          <a:prstGeom prst="rect">
            <a:avLst/>
          </a:prstGeom>
          <a:solidFill>
            <a:srgbClr val="FF66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0724" name="Rectangle 4">
            <a:extLst>
              <a:ext uri="{FF2B5EF4-FFF2-40B4-BE49-F238E27FC236}">
                <a16:creationId xmlns:a16="http://schemas.microsoft.com/office/drawing/2014/main" id="{9B7DE7DF-92A1-4E9D-9307-A039CD6592E4}"/>
              </a:ext>
            </a:extLst>
          </p:cNvPr>
          <p:cNvSpPr>
            <a:spLocks noGrp="1" noChangeArrowheads="1"/>
          </p:cNvSpPr>
          <p:nvPr>
            <p:ph type="title"/>
          </p:nvPr>
        </p:nvSpPr>
        <p:spPr>
          <a:noFill/>
        </p:spPr>
        <p:txBody>
          <a:bodyPr/>
          <a:lstStyle/>
          <a:p>
            <a:r>
              <a:rPr lang="en-GB" altLang="en-US"/>
              <a:t>More ionic formulae</a:t>
            </a:r>
          </a:p>
        </p:txBody>
      </p:sp>
      <p:sp>
        <p:nvSpPr>
          <p:cNvPr id="30725" name="Rectangle 5">
            <a:extLst>
              <a:ext uri="{FF2B5EF4-FFF2-40B4-BE49-F238E27FC236}">
                <a16:creationId xmlns:a16="http://schemas.microsoft.com/office/drawing/2014/main" id="{741E8D50-27DC-40BC-B52C-2FB4F3183F96}"/>
              </a:ext>
            </a:extLst>
          </p:cNvPr>
          <p:cNvSpPr>
            <a:spLocks noChangeArrowheads="1"/>
          </p:cNvSpPr>
          <p:nvPr/>
        </p:nvSpPr>
        <p:spPr bwMode="auto">
          <a:xfrm>
            <a:off x="339725" y="781050"/>
            <a:ext cx="7629526" cy="461963"/>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Work out the formulae of the missing ionic compounds.</a:t>
            </a:r>
          </a:p>
        </p:txBody>
      </p:sp>
      <p:sp>
        <p:nvSpPr>
          <p:cNvPr id="30726" name="AutoShape 6">
            <a:extLst>
              <a:ext uri="{FF2B5EF4-FFF2-40B4-BE49-F238E27FC236}">
                <a16:creationId xmlns:a16="http://schemas.microsoft.com/office/drawing/2014/main" id="{EB1437CA-9542-4153-B865-2CDD19C0AB09}"/>
              </a:ext>
            </a:extLst>
          </p:cNvPr>
          <p:cNvSpPr>
            <a:spLocks noChangeArrowheads="1"/>
          </p:cNvSpPr>
          <p:nvPr/>
        </p:nvSpPr>
        <p:spPr bwMode="auto">
          <a:xfrm>
            <a:off x="304800" y="1519413"/>
            <a:ext cx="8640763" cy="4462463"/>
          </a:xfrm>
          <a:prstGeom prst="rect">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0727" name="Line 7">
            <a:extLst>
              <a:ext uri="{FF2B5EF4-FFF2-40B4-BE49-F238E27FC236}">
                <a16:creationId xmlns:a16="http://schemas.microsoft.com/office/drawing/2014/main" id="{48A129A4-FB34-40F4-B7BD-2F081F8BECDD}"/>
              </a:ext>
            </a:extLst>
          </p:cNvPr>
          <p:cNvSpPr>
            <a:spLocks noChangeShapeType="1"/>
          </p:cNvSpPr>
          <p:nvPr/>
        </p:nvSpPr>
        <p:spPr bwMode="auto">
          <a:xfrm>
            <a:off x="1714500" y="1508301"/>
            <a:ext cx="0" cy="446405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0728" name="Line 10">
            <a:extLst>
              <a:ext uri="{FF2B5EF4-FFF2-40B4-BE49-F238E27FC236}">
                <a16:creationId xmlns:a16="http://schemas.microsoft.com/office/drawing/2014/main" id="{7339A61B-76EC-4A01-96A4-37784D4EFB48}"/>
              </a:ext>
            </a:extLst>
          </p:cNvPr>
          <p:cNvSpPr>
            <a:spLocks noChangeShapeType="1"/>
          </p:cNvSpPr>
          <p:nvPr/>
        </p:nvSpPr>
        <p:spPr bwMode="auto">
          <a:xfrm>
            <a:off x="2860675" y="1524176"/>
            <a:ext cx="0" cy="446722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0729" name="Line 11">
            <a:extLst>
              <a:ext uri="{FF2B5EF4-FFF2-40B4-BE49-F238E27FC236}">
                <a16:creationId xmlns:a16="http://schemas.microsoft.com/office/drawing/2014/main" id="{98D0A7E0-9C4B-4BB4-AD86-F7B07830AD1A}"/>
              </a:ext>
            </a:extLst>
          </p:cNvPr>
          <p:cNvSpPr>
            <a:spLocks noChangeShapeType="1"/>
          </p:cNvSpPr>
          <p:nvPr/>
        </p:nvSpPr>
        <p:spPr bwMode="auto">
          <a:xfrm>
            <a:off x="4078288" y="1511476"/>
            <a:ext cx="0" cy="447675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0730" name="Line 12">
            <a:extLst>
              <a:ext uri="{FF2B5EF4-FFF2-40B4-BE49-F238E27FC236}">
                <a16:creationId xmlns:a16="http://schemas.microsoft.com/office/drawing/2014/main" id="{AA37150D-1C2F-4D8D-ADCD-78E194D20407}"/>
              </a:ext>
            </a:extLst>
          </p:cNvPr>
          <p:cNvSpPr>
            <a:spLocks noChangeShapeType="1"/>
          </p:cNvSpPr>
          <p:nvPr/>
        </p:nvSpPr>
        <p:spPr bwMode="auto">
          <a:xfrm>
            <a:off x="5346700" y="1513063"/>
            <a:ext cx="0" cy="448945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0731" name="Line 13">
            <a:extLst>
              <a:ext uri="{FF2B5EF4-FFF2-40B4-BE49-F238E27FC236}">
                <a16:creationId xmlns:a16="http://schemas.microsoft.com/office/drawing/2014/main" id="{A1669B20-F61D-41AF-86A2-F2DB02895326}"/>
              </a:ext>
            </a:extLst>
          </p:cNvPr>
          <p:cNvSpPr>
            <a:spLocks noChangeShapeType="1"/>
          </p:cNvSpPr>
          <p:nvPr/>
        </p:nvSpPr>
        <p:spPr bwMode="auto">
          <a:xfrm>
            <a:off x="7810500" y="1514651"/>
            <a:ext cx="0" cy="447357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0732" name="Line 14">
            <a:extLst>
              <a:ext uri="{FF2B5EF4-FFF2-40B4-BE49-F238E27FC236}">
                <a16:creationId xmlns:a16="http://schemas.microsoft.com/office/drawing/2014/main" id="{E5B95813-C968-4578-AB99-537495B2B7BF}"/>
              </a:ext>
            </a:extLst>
          </p:cNvPr>
          <p:cNvSpPr>
            <a:spLocks noChangeShapeType="1"/>
          </p:cNvSpPr>
          <p:nvPr/>
        </p:nvSpPr>
        <p:spPr bwMode="auto">
          <a:xfrm>
            <a:off x="6578600" y="1525763"/>
            <a:ext cx="0" cy="448627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0733" name="Line 19">
            <a:extLst>
              <a:ext uri="{FF2B5EF4-FFF2-40B4-BE49-F238E27FC236}">
                <a16:creationId xmlns:a16="http://schemas.microsoft.com/office/drawing/2014/main" id="{94E47AD1-847A-431E-B4DF-12166FC6779E}"/>
              </a:ext>
            </a:extLst>
          </p:cNvPr>
          <p:cNvSpPr>
            <a:spLocks noChangeShapeType="1"/>
          </p:cNvSpPr>
          <p:nvPr/>
        </p:nvSpPr>
        <p:spPr bwMode="auto">
          <a:xfrm>
            <a:off x="301625" y="1522588"/>
            <a:ext cx="1416050" cy="11303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0734" name="Text Box 20">
            <a:extLst>
              <a:ext uri="{FF2B5EF4-FFF2-40B4-BE49-F238E27FC236}">
                <a16:creationId xmlns:a16="http://schemas.microsoft.com/office/drawing/2014/main" id="{0962F9A3-0398-4686-80D6-6E887273E66A}"/>
              </a:ext>
            </a:extLst>
          </p:cNvPr>
          <p:cNvSpPr txBox="1">
            <a:spLocks noChangeArrowheads="1"/>
          </p:cNvSpPr>
          <p:nvPr/>
        </p:nvSpPr>
        <p:spPr bwMode="auto">
          <a:xfrm>
            <a:off x="622300" y="1459088"/>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metals</a:t>
            </a:r>
          </a:p>
        </p:txBody>
      </p:sp>
      <p:sp>
        <p:nvSpPr>
          <p:cNvPr id="30735" name="Text Box 21">
            <a:extLst>
              <a:ext uri="{FF2B5EF4-FFF2-40B4-BE49-F238E27FC236}">
                <a16:creationId xmlns:a16="http://schemas.microsoft.com/office/drawing/2014/main" id="{5228F4EF-ED99-45D0-8718-4C53ACB3231B}"/>
              </a:ext>
            </a:extLst>
          </p:cNvPr>
          <p:cNvSpPr txBox="1">
            <a:spLocks noChangeArrowheads="1"/>
          </p:cNvSpPr>
          <p:nvPr/>
        </p:nvSpPr>
        <p:spPr bwMode="auto">
          <a:xfrm>
            <a:off x="273050" y="1881363"/>
            <a:ext cx="1231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non-metals</a:t>
            </a:r>
          </a:p>
        </p:txBody>
      </p:sp>
      <p:sp>
        <p:nvSpPr>
          <p:cNvPr id="30736" name="Text Box 22">
            <a:extLst>
              <a:ext uri="{FF2B5EF4-FFF2-40B4-BE49-F238E27FC236}">
                <a16:creationId xmlns:a16="http://schemas.microsoft.com/office/drawing/2014/main" id="{11CF1833-E07C-46C5-8A25-BF68323AAD2A}"/>
              </a:ext>
            </a:extLst>
          </p:cNvPr>
          <p:cNvSpPr txBox="1">
            <a:spLocks noChangeArrowheads="1"/>
          </p:cNvSpPr>
          <p:nvPr/>
        </p:nvSpPr>
        <p:spPr bwMode="auto">
          <a:xfrm>
            <a:off x="2000074" y="1890888"/>
            <a:ext cx="58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Li</a:t>
            </a:r>
          </a:p>
        </p:txBody>
      </p:sp>
      <p:sp>
        <p:nvSpPr>
          <p:cNvPr id="30737" name="Text Box 23">
            <a:extLst>
              <a:ext uri="{FF2B5EF4-FFF2-40B4-BE49-F238E27FC236}">
                <a16:creationId xmlns:a16="http://schemas.microsoft.com/office/drawing/2014/main" id="{1C9D2BFC-A3FD-4E4D-8E8E-04C185EB1FFC}"/>
              </a:ext>
            </a:extLst>
          </p:cNvPr>
          <p:cNvSpPr txBox="1">
            <a:spLocks noChangeArrowheads="1"/>
          </p:cNvSpPr>
          <p:nvPr/>
        </p:nvSpPr>
        <p:spPr bwMode="auto">
          <a:xfrm>
            <a:off x="3097389" y="1890888"/>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Ca</a:t>
            </a:r>
          </a:p>
        </p:txBody>
      </p:sp>
      <p:sp>
        <p:nvSpPr>
          <p:cNvPr id="30738" name="Text Box 24">
            <a:extLst>
              <a:ext uri="{FF2B5EF4-FFF2-40B4-BE49-F238E27FC236}">
                <a16:creationId xmlns:a16="http://schemas.microsoft.com/office/drawing/2014/main" id="{FDE6D38F-7725-4DB9-AD4F-E3179FDF74C8}"/>
              </a:ext>
            </a:extLst>
          </p:cNvPr>
          <p:cNvSpPr txBox="1">
            <a:spLocks noChangeArrowheads="1"/>
          </p:cNvSpPr>
          <p:nvPr/>
        </p:nvSpPr>
        <p:spPr bwMode="auto">
          <a:xfrm>
            <a:off x="4362274" y="1890888"/>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Na</a:t>
            </a:r>
          </a:p>
        </p:txBody>
      </p:sp>
      <p:sp>
        <p:nvSpPr>
          <p:cNvPr id="30739" name="Text Box 25">
            <a:extLst>
              <a:ext uri="{FF2B5EF4-FFF2-40B4-BE49-F238E27FC236}">
                <a16:creationId xmlns:a16="http://schemas.microsoft.com/office/drawing/2014/main" id="{7B15428F-7D59-4346-8D99-58494652316B}"/>
              </a:ext>
            </a:extLst>
          </p:cNvPr>
          <p:cNvSpPr txBox="1">
            <a:spLocks noChangeArrowheads="1"/>
          </p:cNvSpPr>
          <p:nvPr/>
        </p:nvSpPr>
        <p:spPr bwMode="auto">
          <a:xfrm>
            <a:off x="5569126" y="1890888"/>
            <a:ext cx="80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Mg</a:t>
            </a:r>
          </a:p>
        </p:txBody>
      </p:sp>
      <p:sp>
        <p:nvSpPr>
          <p:cNvPr id="30740" name="Text Box 26">
            <a:extLst>
              <a:ext uri="{FF2B5EF4-FFF2-40B4-BE49-F238E27FC236}">
                <a16:creationId xmlns:a16="http://schemas.microsoft.com/office/drawing/2014/main" id="{8CD314B5-969B-49DD-8B6A-7541289D33EC}"/>
              </a:ext>
            </a:extLst>
          </p:cNvPr>
          <p:cNvSpPr txBox="1">
            <a:spLocks noChangeArrowheads="1"/>
          </p:cNvSpPr>
          <p:nvPr/>
        </p:nvSpPr>
        <p:spPr bwMode="auto">
          <a:xfrm>
            <a:off x="6887458" y="189088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Al</a:t>
            </a:r>
          </a:p>
        </p:txBody>
      </p:sp>
      <p:sp>
        <p:nvSpPr>
          <p:cNvPr id="30741" name="Text Box 27">
            <a:extLst>
              <a:ext uri="{FF2B5EF4-FFF2-40B4-BE49-F238E27FC236}">
                <a16:creationId xmlns:a16="http://schemas.microsoft.com/office/drawing/2014/main" id="{DF1E755E-9FBB-4031-9531-D4B052F86B1E}"/>
              </a:ext>
            </a:extLst>
          </p:cNvPr>
          <p:cNvSpPr txBox="1">
            <a:spLocks noChangeArrowheads="1"/>
          </p:cNvSpPr>
          <p:nvPr/>
        </p:nvSpPr>
        <p:spPr bwMode="auto">
          <a:xfrm>
            <a:off x="8093252" y="1890888"/>
            <a:ext cx="55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K</a:t>
            </a:r>
          </a:p>
        </p:txBody>
      </p:sp>
      <p:sp>
        <p:nvSpPr>
          <p:cNvPr id="30742" name="Text Box 28">
            <a:extLst>
              <a:ext uri="{FF2B5EF4-FFF2-40B4-BE49-F238E27FC236}">
                <a16:creationId xmlns:a16="http://schemas.microsoft.com/office/drawing/2014/main" id="{B99C0303-6766-433C-B4D5-B332427091B7}"/>
              </a:ext>
            </a:extLst>
          </p:cNvPr>
          <p:cNvSpPr txBox="1">
            <a:spLocks noChangeArrowheads="1"/>
          </p:cNvSpPr>
          <p:nvPr/>
        </p:nvSpPr>
        <p:spPr bwMode="auto">
          <a:xfrm>
            <a:off x="615950" y="2704218"/>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F</a:t>
            </a:r>
          </a:p>
        </p:txBody>
      </p:sp>
      <p:sp>
        <p:nvSpPr>
          <p:cNvPr id="30743" name="Text Box 29">
            <a:extLst>
              <a:ext uri="{FF2B5EF4-FFF2-40B4-BE49-F238E27FC236}">
                <a16:creationId xmlns:a16="http://schemas.microsoft.com/office/drawing/2014/main" id="{B34D9340-DE75-4A24-A5B1-68EB187790CF}"/>
              </a:ext>
            </a:extLst>
          </p:cNvPr>
          <p:cNvSpPr txBox="1">
            <a:spLocks noChangeArrowheads="1"/>
          </p:cNvSpPr>
          <p:nvPr/>
        </p:nvSpPr>
        <p:spPr bwMode="auto">
          <a:xfrm>
            <a:off x="571500" y="326681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O</a:t>
            </a:r>
          </a:p>
        </p:txBody>
      </p:sp>
      <p:sp>
        <p:nvSpPr>
          <p:cNvPr id="30744" name="Text Box 30">
            <a:extLst>
              <a:ext uri="{FF2B5EF4-FFF2-40B4-BE49-F238E27FC236}">
                <a16:creationId xmlns:a16="http://schemas.microsoft.com/office/drawing/2014/main" id="{72BE13A1-A808-4C55-84B8-8CCB662F272F}"/>
              </a:ext>
            </a:extLst>
          </p:cNvPr>
          <p:cNvSpPr txBox="1">
            <a:spLocks noChangeArrowheads="1"/>
          </p:cNvSpPr>
          <p:nvPr/>
        </p:nvSpPr>
        <p:spPr bwMode="auto">
          <a:xfrm>
            <a:off x="647700" y="3815115"/>
            <a:ext cx="66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N</a:t>
            </a:r>
          </a:p>
        </p:txBody>
      </p:sp>
      <p:sp>
        <p:nvSpPr>
          <p:cNvPr id="30745" name="Text Box 31">
            <a:extLst>
              <a:ext uri="{FF2B5EF4-FFF2-40B4-BE49-F238E27FC236}">
                <a16:creationId xmlns:a16="http://schemas.microsoft.com/office/drawing/2014/main" id="{FEF84C70-1374-42C9-AC56-00A5BDFEEBEA}"/>
              </a:ext>
            </a:extLst>
          </p:cNvPr>
          <p:cNvSpPr txBox="1">
            <a:spLocks noChangeArrowheads="1"/>
          </p:cNvSpPr>
          <p:nvPr/>
        </p:nvSpPr>
        <p:spPr bwMode="auto">
          <a:xfrm>
            <a:off x="603250" y="4373297"/>
            <a:ext cx="74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Br</a:t>
            </a:r>
          </a:p>
        </p:txBody>
      </p:sp>
      <p:sp>
        <p:nvSpPr>
          <p:cNvPr id="30746" name="Text Box 32">
            <a:extLst>
              <a:ext uri="{FF2B5EF4-FFF2-40B4-BE49-F238E27FC236}">
                <a16:creationId xmlns:a16="http://schemas.microsoft.com/office/drawing/2014/main" id="{73835F9D-FE7A-48B2-B4DD-9E561AB55812}"/>
              </a:ext>
            </a:extLst>
          </p:cNvPr>
          <p:cNvSpPr txBox="1">
            <a:spLocks noChangeArrowheads="1"/>
          </p:cNvSpPr>
          <p:nvPr/>
        </p:nvSpPr>
        <p:spPr bwMode="auto">
          <a:xfrm>
            <a:off x="698500" y="4906962"/>
            <a:ext cx="55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S</a:t>
            </a:r>
          </a:p>
        </p:txBody>
      </p:sp>
      <p:sp>
        <p:nvSpPr>
          <p:cNvPr id="30747" name="Text Box 33">
            <a:extLst>
              <a:ext uri="{FF2B5EF4-FFF2-40B4-BE49-F238E27FC236}">
                <a16:creationId xmlns:a16="http://schemas.microsoft.com/office/drawing/2014/main" id="{43988F2A-81ED-4B1D-A6F5-0C05B7D30C05}"/>
              </a:ext>
            </a:extLst>
          </p:cNvPr>
          <p:cNvSpPr txBox="1">
            <a:spLocks noChangeArrowheads="1"/>
          </p:cNvSpPr>
          <p:nvPr/>
        </p:nvSpPr>
        <p:spPr bwMode="auto">
          <a:xfrm>
            <a:off x="647700" y="5470877"/>
            <a:ext cx="66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Cl</a:t>
            </a:r>
          </a:p>
        </p:txBody>
      </p:sp>
      <p:sp>
        <p:nvSpPr>
          <p:cNvPr id="54343" name="Text Box 34">
            <a:extLst>
              <a:ext uri="{FF2B5EF4-FFF2-40B4-BE49-F238E27FC236}">
                <a16:creationId xmlns:a16="http://schemas.microsoft.com/office/drawing/2014/main" id="{BCE97C5F-BD4B-4B2D-94C1-EE1D18F08CBC}"/>
              </a:ext>
            </a:extLst>
          </p:cNvPr>
          <p:cNvSpPr txBox="1">
            <a:spLocks noChangeArrowheads="1"/>
          </p:cNvSpPr>
          <p:nvPr/>
        </p:nvSpPr>
        <p:spPr bwMode="auto">
          <a:xfrm>
            <a:off x="1933399" y="2704218"/>
            <a:ext cx="71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5225"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5225"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LiF</a:t>
            </a:r>
          </a:p>
        </p:txBody>
      </p:sp>
      <p:sp>
        <p:nvSpPr>
          <p:cNvPr id="30749" name="Text Box 35">
            <a:extLst>
              <a:ext uri="{FF2B5EF4-FFF2-40B4-BE49-F238E27FC236}">
                <a16:creationId xmlns:a16="http://schemas.microsoft.com/office/drawing/2014/main" id="{2AD09D89-AB32-4902-A080-C931D60DC1C5}"/>
              </a:ext>
            </a:extLst>
          </p:cNvPr>
          <p:cNvSpPr txBox="1">
            <a:spLocks noChangeArrowheads="1"/>
          </p:cNvSpPr>
          <p:nvPr/>
        </p:nvSpPr>
        <p:spPr bwMode="auto">
          <a:xfrm>
            <a:off x="2948164" y="2704218"/>
            <a:ext cx="103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5225"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5225"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CaF</a:t>
            </a:r>
            <a:r>
              <a:rPr lang="en-GB" altLang="en-US" baseline="-25000"/>
              <a:t>2</a:t>
            </a:r>
            <a:endParaRPr lang="en-GB" altLang="en-US"/>
          </a:p>
        </p:txBody>
      </p:sp>
      <p:sp>
        <p:nvSpPr>
          <p:cNvPr id="54345" name="Text Box 36">
            <a:extLst>
              <a:ext uri="{FF2B5EF4-FFF2-40B4-BE49-F238E27FC236}">
                <a16:creationId xmlns:a16="http://schemas.microsoft.com/office/drawing/2014/main" id="{2B960A1E-1AB5-4008-B185-BEBF78A834F9}"/>
              </a:ext>
            </a:extLst>
          </p:cNvPr>
          <p:cNvSpPr txBox="1">
            <a:spLocks noChangeArrowheads="1"/>
          </p:cNvSpPr>
          <p:nvPr/>
        </p:nvSpPr>
        <p:spPr bwMode="auto">
          <a:xfrm>
            <a:off x="4200349" y="2704218"/>
            <a:ext cx="103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5225"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5225"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NaF</a:t>
            </a:r>
          </a:p>
        </p:txBody>
      </p:sp>
      <p:sp>
        <p:nvSpPr>
          <p:cNvPr id="54346" name="Text Box 37">
            <a:extLst>
              <a:ext uri="{FF2B5EF4-FFF2-40B4-BE49-F238E27FC236}">
                <a16:creationId xmlns:a16="http://schemas.microsoft.com/office/drawing/2014/main" id="{9B8B8C5B-DA9B-4CC5-BD02-6F77F427AB33}"/>
              </a:ext>
            </a:extLst>
          </p:cNvPr>
          <p:cNvSpPr txBox="1">
            <a:spLocks noChangeArrowheads="1"/>
          </p:cNvSpPr>
          <p:nvPr/>
        </p:nvSpPr>
        <p:spPr bwMode="auto">
          <a:xfrm>
            <a:off x="5502451" y="2704218"/>
            <a:ext cx="933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5225"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5225"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MgF</a:t>
            </a:r>
            <a:r>
              <a:rPr lang="en-GB" altLang="en-US" baseline="-25000"/>
              <a:t>2</a:t>
            </a:r>
            <a:endParaRPr lang="en-GB" altLang="en-US"/>
          </a:p>
        </p:txBody>
      </p:sp>
      <p:sp>
        <p:nvSpPr>
          <p:cNvPr id="30752" name="Text Box 38">
            <a:extLst>
              <a:ext uri="{FF2B5EF4-FFF2-40B4-BE49-F238E27FC236}">
                <a16:creationId xmlns:a16="http://schemas.microsoft.com/office/drawing/2014/main" id="{4F2F66DE-29A5-4D93-ACAC-03E2E83B3C7A}"/>
              </a:ext>
            </a:extLst>
          </p:cNvPr>
          <p:cNvSpPr txBox="1">
            <a:spLocks noChangeArrowheads="1"/>
          </p:cNvSpPr>
          <p:nvPr/>
        </p:nvSpPr>
        <p:spPr bwMode="auto">
          <a:xfrm>
            <a:off x="6700133" y="2704218"/>
            <a:ext cx="98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5225"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5225"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AlF</a:t>
            </a:r>
            <a:r>
              <a:rPr lang="en-GB" altLang="en-US" baseline="-25000"/>
              <a:t>3</a:t>
            </a:r>
            <a:endParaRPr lang="en-GB" altLang="en-US"/>
          </a:p>
        </p:txBody>
      </p:sp>
      <p:sp>
        <p:nvSpPr>
          <p:cNvPr id="30753" name="Text Box 39">
            <a:extLst>
              <a:ext uri="{FF2B5EF4-FFF2-40B4-BE49-F238E27FC236}">
                <a16:creationId xmlns:a16="http://schemas.microsoft.com/office/drawing/2014/main" id="{18292AFF-4E96-4E56-9F42-13F32E08E3C8}"/>
              </a:ext>
            </a:extLst>
          </p:cNvPr>
          <p:cNvSpPr txBox="1">
            <a:spLocks noChangeArrowheads="1"/>
          </p:cNvSpPr>
          <p:nvPr/>
        </p:nvSpPr>
        <p:spPr bwMode="auto">
          <a:xfrm>
            <a:off x="7975777" y="270421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5225"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5225"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5225"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5225"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KF</a:t>
            </a:r>
          </a:p>
        </p:txBody>
      </p:sp>
      <p:sp>
        <p:nvSpPr>
          <p:cNvPr id="54337" name="Text Box 40">
            <a:extLst>
              <a:ext uri="{FF2B5EF4-FFF2-40B4-BE49-F238E27FC236}">
                <a16:creationId xmlns:a16="http://schemas.microsoft.com/office/drawing/2014/main" id="{1C28D885-6F9B-487D-86A2-EAFC9DBBA0C9}"/>
              </a:ext>
            </a:extLst>
          </p:cNvPr>
          <p:cNvSpPr txBox="1">
            <a:spLocks noChangeArrowheads="1"/>
          </p:cNvSpPr>
          <p:nvPr/>
        </p:nvSpPr>
        <p:spPr bwMode="auto">
          <a:xfrm>
            <a:off x="1857199" y="326681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9pPr>
          </a:lstStyle>
          <a:p>
            <a:pPr algn="ctr"/>
            <a:r>
              <a:rPr lang="en-GB" altLang="en-US"/>
              <a:t>Li</a:t>
            </a:r>
            <a:r>
              <a:rPr lang="en-GB" altLang="en-US" baseline="-25000"/>
              <a:t>2</a:t>
            </a:r>
            <a:r>
              <a:rPr lang="en-GB" altLang="en-US"/>
              <a:t>O</a:t>
            </a:r>
          </a:p>
        </p:txBody>
      </p:sp>
      <p:sp>
        <p:nvSpPr>
          <p:cNvPr id="30755" name="Text Box 41">
            <a:extLst>
              <a:ext uri="{FF2B5EF4-FFF2-40B4-BE49-F238E27FC236}">
                <a16:creationId xmlns:a16="http://schemas.microsoft.com/office/drawing/2014/main" id="{98574CF0-C27D-4F45-8968-DD5171D6DCE3}"/>
              </a:ext>
            </a:extLst>
          </p:cNvPr>
          <p:cNvSpPr txBox="1">
            <a:spLocks noChangeArrowheads="1"/>
          </p:cNvSpPr>
          <p:nvPr/>
        </p:nvSpPr>
        <p:spPr bwMode="auto">
          <a:xfrm>
            <a:off x="2948164" y="3266810"/>
            <a:ext cx="103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9pPr>
          </a:lstStyle>
          <a:p>
            <a:pPr algn="ctr"/>
            <a:r>
              <a:rPr lang="en-GB" altLang="en-US"/>
              <a:t>CaO</a:t>
            </a:r>
          </a:p>
        </p:txBody>
      </p:sp>
      <p:sp>
        <p:nvSpPr>
          <p:cNvPr id="30756" name="Text Box 42">
            <a:extLst>
              <a:ext uri="{FF2B5EF4-FFF2-40B4-BE49-F238E27FC236}">
                <a16:creationId xmlns:a16="http://schemas.microsoft.com/office/drawing/2014/main" id="{153B2025-17D0-44E3-8B80-5375FF0EF992}"/>
              </a:ext>
            </a:extLst>
          </p:cNvPr>
          <p:cNvSpPr txBox="1">
            <a:spLocks noChangeArrowheads="1"/>
          </p:cNvSpPr>
          <p:nvPr/>
        </p:nvSpPr>
        <p:spPr bwMode="auto">
          <a:xfrm>
            <a:off x="4136849" y="326681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9pPr>
          </a:lstStyle>
          <a:p>
            <a:pPr algn="ctr"/>
            <a:r>
              <a:rPr lang="en-GB" altLang="en-US"/>
              <a:t>Na</a:t>
            </a:r>
            <a:r>
              <a:rPr lang="en-GB" altLang="en-US" baseline="-25000"/>
              <a:t>2</a:t>
            </a:r>
            <a:r>
              <a:rPr lang="en-GB" altLang="en-US"/>
              <a:t>O</a:t>
            </a:r>
          </a:p>
        </p:txBody>
      </p:sp>
      <p:sp>
        <p:nvSpPr>
          <p:cNvPr id="54340" name="Text Box 43">
            <a:extLst>
              <a:ext uri="{FF2B5EF4-FFF2-40B4-BE49-F238E27FC236}">
                <a16:creationId xmlns:a16="http://schemas.microsoft.com/office/drawing/2014/main" id="{53B642DA-7423-442C-88D6-D7A1067AF680}"/>
              </a:ext>
            </a:extLst>
          </p:cNvPr>
          <p:cNvSpPr txBox="1">
            <a:spLocks noChangeArrowheads="1"/>
          </p:cNvSpPr>
          <p:nvPr/>
        </p:nvSpPr>
        <p:spPr bwMode="auto">
          <a:xfrm>
            <a:off x="5407201" y="3266810"/>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9pPr>
          </a:lstStyle>
          <a:p>
            <a:pPr algn="ctr"/>
            <a:r>
              <a:rPr lang="en-GB" altLang="en-US"/>
              <a:t>MgO</a:t>
            </a:r>
          </a:p>
        </p:txBody>
      </p:sp>
      <p:sp>
        <p:nvSpPr>
          <p:cNvPr id="30758" name="Text Box 44">
            <a:extLst>
              <a:ext uri="{FF2B5EF4-FFF2-40B4-BE49-F238E27FC236}">
                <a16:creationId xmlns:a16="http://schemas.microsoft.com/office/drawing/2014/main" id="{06DF737C-C868-478C-B068-39DC8FFA5DDF}"/>
              </a:ext>
            </a:extLst>
          </p:cNvPr>
          <p:cNvSpPr txBox="1">
            <a:spLocks noChangeArrowheads="1"/>
          </p:cNvSpPr>
          <p:nvPr/>
        </p:nvSpPr>
        <p:spPr bwMode="auto">
          <a:xfrm>
            <a:off x="6623933" y="3266810"/>
            <a:ext cx="1136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9pPr>
          </a:lstStyle>
          <a:p>
            <a:pPr algn="ctr"/>
            <a:r>
              <a:rPr lang="en-GB" altLang="en-US"/>
              <a:t>Al</a:t>
            </a:r>
            <a:r>
              <a:rPr lang="en-GB" altLang="en-US" baseline="-25000"/>
              <a:t>2</a:t>
            </a:r>
            <a:r>
              <a:rPr lang="en-GB" altLang="en-US"/>
              <a:t>O</a:t>
            </a:r>
            <a:r>
              <a:rPr lang="en-GB" altLang="en-US" baseline="-25000"/>
              <a:t>3</a:t>
            </a:r>
            <a:endParaRPr lang="en-GB" altLang="en-US"/>
          </a:p>
        </p:txBody>
      </p:sp>
      <p:sp>
        <p:nvSpPr>
          <p:cNvPr id="54342" name="Text Box 45">
            <a:extLst>
              <a:ext uri="{FF2B5EF4-FFF2-40B4-BE49-F238E27FC236}">
                <a16:creationId xmlns:a16="http://schemas.microsoft.com/office/drawing/2014/main" id="{F9ADD5C4-2B90-4299-B1B6-859394AF4385}"/>
              </a:ext>
            </a:extLst>
          </p:cNvPr>
          <p:cNvSpPr txBox="1">
            <a:spLocks noChangeArrowheads="1"/>
          </p:cNvSpPr>
          <p:nvPr/>
        </p:nvSpPr>
        <p:spPr bwMode="auto">
          <a:xfrm>
            <a:off x="7956727" y="3266810"/>
            <a:ext cx="83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3590925" algn="l"/>
                <a:tab pos="4667250" algn="l"/>
                <a:tab pos="5924550" algn="l"/>
              </a:tabLst>
              <a:defRPr sz="2400">
                <a:solidFill>
                  <a:srgbClr val="000066"/>
                </a:solidFill>
                <a:latin typeface="Arial" panose="020B0604020202020204" pitchFamily="34" charset="0"/>
              </a:defRPr>
            </a:lvl9pPr>
          </a:lstStyle>
          <a:p>
            <a:pPr algn="ctr"/>
            <a:r>
              <a:rPr lang="en-GB" altLang="en-US" dirty="0"/>
              <a:t>K</a:t>
            </a:r>
            <a:r>
              <a:rPr lang="en-GB" altLang="en-US" baseline="-25000" dirty="0"/>
              <a:t>2</a:t>
            </a:r>
            <a:r>
              <a:rPr lang="en-GB" altLang="en-US" dirty="0"/>
              <a:t>O</a:t>
            </a:r>
          </a:p>
        </p:txBody>
      </p:sp>
      <p:sp>
        <p:nvSpPr>
          <p:cNvPr id="30760" name="Text Box 46">
            <a:extLst>
              <a:ext uri="{FF2B5EF4-FFF2-40B4-BE49-F238E27FC236}">
                <a16:creationId xmlns:a16="http://schemas.microsoft.com/office/drawing/2014/main" id="{CD51982F-91F8-416E-AB36-7172A7702E2E}"/>
              </a:ext>
            </a:extLst>
          </p:cNvPr>
          <p:cNvSpPr txBox="1">
            <a:spLocks noChangeArrowheads="1"/>
          </p:cNvSpPr>
          <p:nvPr/>
        </p:nvSpPr>
        <p:spPr bwMode="auto">
          <a:xfrm>
            <a:off x="1871487" y="3815115"/>
            <a:ext cx="84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a:t>Li</a:t>
            </a:r>
            <a:r>
              <a:rPr lang="en-GB" altLang="en-US" baseline="-25000"/>
              <a:t>3</a:t>
            </a:r>
            <a:r>
              <a:rPr lang="en-GB" altLang="en-US"/>
              <a:t>N</a:t>
            </a:r>
          </a:p>
        </p:txBody>
      </p:sp>
      <p:sp>
        <p:nvSpPr>
          <p:cNvPr id="54332" name="Text Box 47">
            <a:extLst>
              <a:ext uri="{FF2B5EF4-FFF2-40B4-BE49-F238E27FC236}">
                <a16:creationId xmlns:a16="http://schemas.microsoft.com/office/drawing/2014/main" id="{3E36CE44-5994-4C86-AB86-701A450898D4}"/>
              </a:ext>
            </a:extLst>
          </p:cNvPr>
          <p:cNvSpPr txBox="1">
            <a:spLocks noChangeArrowheads="1"/>
          </p:cNvSpPr>
          <p:nvPr/>
        </p:nvSpPr>
        <p:spPr bwMode="auto">
          <a:xfrm>
            <a:off x="2924352" y="3815115"/>
            <a:ext cx="108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a:t>Ca</a:t>
            </a:r>
            <a:r>
              <a:rPr lang="en-GB" altLang="en-US" baseline="-25000"/>
              <a:t>3</a:t>
            </a:r>
            <a:r>
              <a:rPr lang="en-GB" altLang="en-US"/>
              <a:t>N</a:t>
            </a:r>
            <a:r>
              <a:rPr lang="en-GB" altLang="en-US" baseline="-25000"/>
              <a:t>2</a:t>
            </a:r>
            <a:endParaRPr lang="en-GB" altLang="en-US"/>
          </a:p>
        </p:txBody>
      </p:sp>
      <p:sp>
        <p:nvSpPr>
          <p:cNvPr id="54333" name="Text Box 48">
            <a:extLst>
              <a:ext uri="{FF2B5EF4-FFF2-40B4-BE49-F238E27FC236}">
                <a16:creationId xmlns:a16="http://schemas.microsoft.com/office/drawing/2014/main" id="{EECBA917-2E83-4530-899C-DA8565E5E859}"/>
              </a:ext>
            </a:extLst>
          </p:cNvPr>
          <p:cNvSpPr txBox="1">
            <a:spLocks noChangeArrowheads="1"/>
          </p:cNvSpPr>
          <p:nvPr/>
        </p:nvSpPr>
        <p:spPr bwMode="auto">
          <a:xfrm>
            <a:off x="4208287" y="3815115"/>
            <a:ext cx="1019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a:t>Na</a:t>
            </a:r>
            <a:r>
              <a:rPr lang="en-GB" altLang="en-US" baseline="-25000"/>
              <a:t>3</a:t>
            </a:r>
            <a:r>
              <a:rPr lang="en-GB" altLang="en-US"/>
              <a:t>N</a:t>
            </a:r>
          </a:p>
        </p:txBody>
      </p:sp>
      <p:sp>
        <p:nvSpPr>
          <p:cNvPr id="30763" name="Text Box 49">
            <a:extLst>
              <a:ext uri="{FF2B5EF4-FFF2-40B4-BE49-F238E27FC236}">
                <a16:creationId xmlns:a16="http://schemas.microsoft.com/office/drawing/2014/main" id="{15AC9105-3BF6-427E-A39F-6FFD527BB30D}"/>
              </a:ext>
            </a:extLst>
          </p:cNvPr>
          <p:cNvSpPr txBox="1">
            <a:spLocks noChangeArrowheads="1"/>
          </p:cNvSpPr>
          <p:nvPr/>
        </p:nvSpPr>
        <p:spPr bwMode="auto">
          <a:xfrm>
            <a:off x="5389739" y="3815115"/>
            <a:ext cx="115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a:t>Mg</a:t>
            </a:r>
            <a:r>
              <a:rPr lang="en-GB" altLang="en-US" baseline="-25000"/>
              <a:t>3</a:t>
            </a:r>
            <a:r>
              <a:rPr lang="en-GB" altLang="en-US"/>
              <a:t>N</a:t>
            </a:r>
            <a:r>
              <a:rPr lang="en-GB" altLang="en-US" baseline="-25000"/>
              <a:t>2</a:t>
            </a:r>
            <a:endParaRPr lang="en-GB" altLang="en-US"/>
          </a:p>
        </p:txBody>
      </p:sp>
      <p:sp>
        <p:nvSpPr>
          <p:cNvPr id="54335" name="Text Box 50">
            <a:extLst>
              <a:ext uri="{FF2B5EF4-FFF2-40B4-BE49-F238E27FC236}">
                <a16:creationId xmlns:a16="http://schemas.microsoft.com/office/drawing/2014/main" id="{AD168145-4388-41BF-ADBE-309CF76951ED}"/>
              </a:ext>
            </a:extLst>
          </p:cNvPr>
          <p:cNvSpPr txBox="1">
            <a:spLocks noChangeArrowheads="1"/>
          </p:cNvSpPr>
          <p:nvPr/>
        </p:nvSpPr>
        <p:spPr bwMode="auto">
          <a:xfrm>
            <a:off x="6746171" y="3815115"/>
            <a:ext cx="89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a:t>AlN</a:t>
            </a:r>
          </a:p>
        </p:txBody>
      </p:sp>
      <p:sp>
        <p:nvSpPr>
          <p:cNvPr id="30765" name="Text Box 51">
            <a:extLst>
              <a:ext uri="{FF2B5EF4-FFF2-40B4-BE49-F238E27FC236}">
                <a16:creationId xmlns:a16="http://schemas.microsoft.com/office/drawing/2014/main" id="{E58A0D2A-A695-4E55-B751-5C794386B06B}"/>
              </a:ext>
            </a:extLst>
          </p:cNvPr>
          <p:cNvSpPr txBox="1">
            <a:spLocks noChangeArrowheads="1"/>
          </p:cNvSpPr>
          <p:nvPr/>
        </p:nvSpPr>
        <p:spPr bwMode="auto">
          <a:xfrm>
            <a:off x="7977365" y="3815115"/>
            <a:ext cx="790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defTabSz="100965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defTabSz="100965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dirty="0"/>
              <a:t>K</a:t>
            </a:r>
            <a:r>
              <a:rPr lang="en-GB" altLang="en-US" baseline="-25000" dirty="0"/>
              <a:t>3</a:t>
            </a:r>
            <a:r>
              <a:rPr lang="en-GB" altLang="en-US" dirty="0"/>
              <a:t>N</a:t>
            </a:r>
          </a:p>
        </p:txBody>
      </p:sp>
      <p:sp>
        <p:nvSpPr>
          <p:cNvPr id="30766" name="Text Box 52">
            <a:extLst>
              <a:ext uri="{FF2B5EF4-FFF2-40B4-BE49-F238E27FC236}">
                <a16:creationId xmlns:a16="http://schemas.microsoft.com/office/drawing/2014/main" id="{8E80F8D3-B5C9-4856-A335-CEB958F36FA5}"/>
              </a:ext>
            </a:extLst>
          </p:cNvPr>
          <p:cNvSpPr txBox="1">
            <a:spLocks noChangeArrowheads="1"/>
          </p:cNvSpPr>
          <p:nvPr/>
        </p:nvSpPr>
        <p:spPr bwMode="auto">
          <a:xfrm>
            <a:off x="1879424" y="4373297"/>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LiBr</a:t>
            </a:r>
          </a:p>
        </p:txBody>
      </p:sp>
      <p:sp>
        <p:nvSpPr>
          <p:cNvPr id="54326" name="Text Box 53">
            <a:extLst>
              <a:ext uri="{FF2B5EF4-FFF2-40B4-BE49-F238E27FC236}">
                <a16:creationId xmlns:a16="http://schemas.microsoft.com/office/drawing/2014/main" id="{D0AD1381-0B48-493F-BEE9-049ABC046487}"/>
              </a:ext>
            </a:extLst>
          </p:cNvPr>
          <p:cNvSpPr txBox="1">
            <a:spLocks noChangeArrowheads="1"/>
          </p:cNvSpPr>
          <p:nvPr/>
        </p:nvSpPr>
        <p:spPr bwMode="auto">
          <a:xfrm>
            <a:off x="2951339" y="4373297"/>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CaBr</a:t>
            </a:r>
            <a:r>
              <a:rPr lang="en-GB" altLang="en-US" baseline="-25000"/>
              <a:t>2</a:t>
            </a:r>
            <a:endParaRPr lang="en-GB" altLang="en-US"/>
          </a:p>
        </p:txBody>
      </p:sp>
      <p:sp>
        <p:nvSpPr>
          <p:cNvPr id="30768" name="Text Box 54">
            <a:extLst>
              <a:ext uri="{FF2B5EF4-FFF2-40B4-BE49-F238E27FC236}">
                <a16:creationId xmlns:a16="http://schemas.microsoft.com/office/drawing/2014/main" id="{82D76428-8E7F-4866-8E49-657E88B474AD}"/>
              </a:ext>
            </a:extLst>
          </p:cNvPr>
          <p:cNvSpPr txBox="1">
            <a:spLocks noChangeArrowheads="1"/>
          </p:cNvSpPr>
          <p:nvPr/>
        </p:nvSpPr>
        <p:spPr bwMode="auto">
          <a:xfrm>
            <a:off x="4190824" y="4373297"/>
            <a:ext cx="105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NaBr</a:t>
            </a:r>
          </a:p>
        </p:txBody>
      </p:sp>
      <p:sp>
        <p:nvSpPr>
          <p:cNvPr id="30769" name="Text Box 55">
            <a:extLst>
              <a:ext uri="{FF2B5EF4-FFF2-40B4-BE49-F238E27FC236}">
                <a16:creationId xmlns:a16="http://schemas.microsoft.com/office/drawing/2014/main" id="{AF6C55E2-B3A4-4AF0-A186-BD8DF06E974E}"/>
              </a:ext>
            </a:extLst>
          </p:cNvPr>
          <p:cNvSpPr txBox="1">
            <a:spLocks noChangeArrowheads="1"/>
          </p:cNvSpPr>
          <p:nvPr/>
        </p:nvSpPr>
        <p:spPr bwMode="auto">
          <a:xfrm>
            <a:off x="5442126" y="4373297"/>
            <a:ext cx="105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MgBr</a:t>
            </a:r>
            <a:r>
              <a:rPr lang="en-GB" altLang="en-US" baseline="-25000"/>
              <a:t>2</a:t>
            </a:r>
            <a:endParaRPr lang="en-GB" altLang="en-US"/>
          </a:p>
        </p:txBody>
      </p:sp>
      <p:sp>
        <p:nvSpPr>
          <p:cNvPr id="54329" name="Text Box 56">
            <a:extLst>
              <a:ext uri="{FF2B5EF4-FFF2-40B4-BE49-F238E27FC236}">
                <a16:creationId xmlns:a16="http://schemas.microsoft.com/office/drawing/2014/main" id="{D89C1BE5-DA21-4096-BE71-90FE5968FEF9}"/>
              </a:ext>
            </a:extLst>
          </p:cNvPr>
          <p:cNvSpPr txBox="1">
            <a:spLocks noChangeArrowheads="1"/>
          </p:cNvSpPr>
          <p:nvPr/>
        </p:nvSpPr>
        <p:spPr bwMode="auto">
          <a:xfrm>
            <a:off x="6709658" y="4373297"/>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AlBr</a:t>
            </a:r>
            <a:r>
              <a:rPr lang="en-GB" altLang="en-US" baseline="-25000"/>
              <a:t>3</a:t>
            </a:r>
            <a:endParaRPr lang="en-GB" altLang="en-US"/>
          </a:p>
        </p:txBody>
      </p:sp>
      <p:sp>
        <p:nvSpPr>
          <p:cNvPr id="54330" name="Text Box 57">
            <a:extLst>
              <a:ext uri="{FF2B5EF4-FFF2-40B4-BE49-F238E27FC236}">
                <a16:creationId xmlns:a16="http://schemas.microsoft.com/office/drawing/2014/main" id="{98215070-A9EB-4984-B813-0D0AE7F306A0}"/>
              </a:ext>
            </a:extLst>
          </p:cNvPr>
          <p:cNvSpPr txBox="1">
            <a:spLocks noChangeArrowheads="1"/>
          </p:cNvSpPr>
          <p:nvPr/>
        </p:nvSpPr>
        <p:spPr bwMode="auto">
          <a:xfrm>
            <a:off x="8017052" y="4373297"/>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2488"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2488"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2488"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2488" algn="l"/>
                <a:tab pos="5924550" algn="l"/>
              </a:tabLst>
              <a:defRPr sz="2400">
                <a:solidFill>
                  <a:srgbClr val="000066"/>
                </a:solidFill>
                <a:latin typeface="Arial" panose="020B0604020202020204" pitchFamily="34" charset="0"/>
              </a:defRPr>
            </a:lvl9pPr>
          </a:lstStyle>
          <a:p>
            <a:pPr algn="ctr"/>
            <a:r>
              <a:rPr lang="en-GB" altLang="en-US"/>
              <a:t>KBr</a:t>
            </a:r>
          </a:p>
        </p:txBody>
      </p:sp>
      <p:sp>
        <p:nvSpPr>
          <p:cNvPr id="30772" name="Text Box 58">
            <a:extLst>
              <a:ext uri="{FF2B5EF4-FFF2-40B4-BE49-F238E27FC236}">
                <a16:creationId xmlns:a16="http://schemas.microsoft.com/office/drawing/2014/main" id="{703D1971-84BB-489E-A21D-FF879783778A}"/>
              </a:ext>
            </a:extLst>
          </p:cNvPr>
          <p:cNvSpPr txBox="1">
            <a:spLocks noChangeArrowheads="1"/>
          </p:cNvSpPr>
          <p:nvPr/>
        </p:nvSpPr>
        <p:spPr bwMode="auto">
          <a:xfrm>
            <a:off x="1866724" y="4906962"/>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1pPr>
            <a:lvl2pPr marL="742950" indent="-28575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2pPr>
            <a:lvl3pPr marL="11430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3pPr>
            <a:lvl4pPr marL="16002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4pPr>
            <a:lvl5pPr marL="20574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5pPr>
            <a:lvl6pPr marL="25146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6pPr>
            <a:lvl7pPr marL="29718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7pPr>
            <a:lvl8pPr marL="34290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8pPr>
            <a:lvl9pPr marL="38862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9pPr>
          </a:lstStyle>
          <a:p>
            <a:pPr algn="ctr"/>
            <a:r>
              <a:rPr lang="en-GB" altLang="en-US"/>
              <a:t>Li</a:t>
            </a:r>
            <a:r>
              <a:rPr lang="en-GB" altLang="en-US" baseline="-25000"/>
              <a:t>2</a:t>
            </a:r>
            <a:r>
              <a:rPr lang="en-GB" altLang="en-US"/>
              <a:t>S</a:t>
            </a:r>
          </a:p>
        </p:txBody>
      </p:sp>
      <p:sp>
        <p:nvSpPr>
          <p:cNvPr id="54320" name="Text Box 59">
            <a:extLst>
              <a:ext uri="{FF2B5EF4-FFF2-40B4-BE49-F238E27FC236}">
                <a16:creationId xmlns:a16="http://schemas.microsoft.com/office/drawing/2014/main" id="{29063E8B-CF12-4007-A6FE-2157A19DD9DE}"/>
              </a:ext>
            </a:extLst>
          </p:cNvPr>
          <p:cNvSpPr txBox="1">
            <a:spLocks noChangeArrowheads="1"/>
          </p:cNvSpPr>
          <p:nvPr/>
        </p:nvSpPr>
        <p:spPr bwMode="auto">
          <a:xfrm>
            <a:off x="3040239" y="4906962"/>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1pPr>
            <a:lvl2pPr marL="742950" indent="-28575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2pPr>
            <a:lvl3pPr marL="11430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3pPr>
            <a:lvl4pPr marL="16002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4pPr>
            <a:lvl5pPr marL="20574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5pPr>
            <a:lvl6pPr marL="25146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6pPr>
            <a:lvl7pPr marL="29718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7pPr>
            <a:lvl8pPr marL="34290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8pPr>
            <a:lvl9pPr marL="38862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9pPr>
          </a:lstStyle>
          <a:p>
            <a:pPr algn="ctr"/>
            <a:r>
              <a:rPr lang="en-GB" altLang="en-US"/>
              <a:t>CaS</a:t>
            </a:r>
          </a:p>
        </p:txBody>
      </p:sp>
      <p:sp>
        <p:nvSpPr>
          <p:cNvPr id="30774" name="Text Box 60">
            <a:extLst>
              <a:ext uri="{FF2B5EF4-FFF2-40B4-BE49-F238E27FC236}">
                <a16:creationId xmlns:a16="http://schemas.microsoft.com/office/drawing/2014/main" id="{1CD56A83-AD95-41F8-B5AD-DB37D3ABBC5F}"/>
              </a:ext>
            </a:extLst>
          </p:cNvPr>
          <p:cNvSpPr txBox="1">
            <a:spLocks noChangeArrowheads="1"/>
          </p:cNvSpPr>
          <p:nvPr/>
        </p:nvSpPr>
        <p:spPr bwMode="auto">
          <a:xfrm>
            <a:off x="4247974" y="4906962"/>
            <a:ext cx="93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1pPr>
            <a:lvl2pPr marL="742950" indent="-28575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2pPr>
            <a:lvl3pPr marL="11430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3pPr>
            <a:lvl4pPr marL="16002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4pPr>
            <a:lvl5pPr marL="20574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5pPr>
            <a:lvl6pPr marL="25146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6pPr>
            <a:lvl7pPr marL="29718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7pPr>
            <a:lvl8pPr marL="34290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8pPr>
            <a:lvl9pPr marL="38862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9pPr>
          </a:lstStyle>
          <a:p>
            <a:pPr algn="ctr"/>
            <a:r>
              <a:rPr lang="en-GB" altLang="en-US"/>
              <a:t>Na</a:t>
            </a:r>
            <a:r>
              <a:rPr lang="en-GB" altLang="en-US" baseline="-25000"/>
              <a:t>2</a:t>
            </a:r>
            <a:r>
              <a:rPr lang="en-GB" altLang="en-US"/>
              <a:t>S</a:t>
            </a:r>
          </a:p>
        </p:txBody>
      </p:sp>
      <p:sp>
        <p:nvSpPr>
          <p:cNvPr id="54322" name="Text Box 61">
            <a:extLst>
              <a:ext uri="{FF2B5EF4-FFF2-40B4-BE49-F238E27FC236}">
                <a16:creationId xmlns:a16="http://schemas.microsoft.com/office/drawing/2014/main" id="{BDE62BA4-3805-49A4-9F04-BD3A99ED416C}"/>
              </a:ext>
            </a:extLst>
          </p:cNvPr>
          <p:cNvSpPr txBox="1">
            <a:spLocks noChangeArrowheads="1"/>
          </p:cNvSpPr>
          <p:nvPr/>
        </p:nvSpPr>
        <p:spPr bwMode="auto">
          <a:xfrm>
            <a:off x="5531026" y="4906962"/>
            <a:ext cx="87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1pPr>
            <a:lvl2pPr marL="742950" indent="-28575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2pPr>
            <a:lvl3pPr marL="11430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3pPr>
            <a:lvl4pPr marL="16002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4pPr>
            <a:lvl5pPr marL="20574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5pPr>
            <a:lvl6pPr marL="25146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6pPr>
            <a:lvl7pPr marL="29718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7pPr>
            <a:lvl8pPr marL="34290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8pPr>
            <a:lvl9pPr marL="38862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9pPr>
          </a:lstStyle>
          <a:p>
            <a:pPr algn="ctr"/>
            <a:r>
              <a:rPr lang="en-GB" altLang="en-US"/>
              <a:t>MgS</a:t>
            </a:r>
          </a:p>
        </p:txBody>
      </p:sp>
      <p:sp>
        <p:nvSpPr>
          <p:cNvPr id="30776" name="Text Box 62">
            <a:extLst>
              <a:ext uri="{FF2B5EF4-FFF2-40B4-BE49-F238E27FC236}">
                <a16:creationId xmlns:a16="http://schemas.microsoft.com/office/drawing/2014/main" id="{6D7D8063-D4EA-4681-97BC-16440515C08E}"/>
              </a:ext>
            </a:extLst>
          </p:cNvPr>
          <p:cNvSpPr txBox="1">
            <a:spLocks noChangeArrowheads="1"/>
          </p:cNvSpPr>
          <p:nvPr/>
        </p:nvSpPr>
        <p:spPr bwMode="auto">
          <a:xfrm>
            <a:off x="6728708" y="4906962"/>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1pPr>
            <a:lvl2pPr marL="742950" indent="-28575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2pPr>
            <a:lvl3pPr marL="11430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3pPr>
            <a:lvl4pPr marL="16002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4pPr>
            <a:lvl5pPr marL="20574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5pPr>
            <a:lvl6pPr marL="25146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6pPr>
            <a:lvl7pPr marL="29718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7pPr>
            <a:lvl8pPr marL="34290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8pPr>
            <a:lvl9pPr marL="38862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9pPr>
          </a:lstStyle>
          <a:p>
            <a:pPr algn="ctr"/>
            <a:r>
              <a:rPr lang="en-GB" altLang="en-US"/>
              <a:t>Al</a:t>
            </a:r>
            <a:r>
              <a:rPr lang="en-GB" altLang="en-US" baseline="-25000"/>
              <a:t>2</a:t>
            </a:r>
            <a:r>
              <a:rPr lang="en-GB" altLang="en-US"/>
              <a:t>S</a:t>
            </a:r>
            <a:r>
              <a:rPr lang="en-GB" altLang="en-US" baseline="-25000"/>
              <a:t>3</a:t>
            </a:r>
            <a:endParaRPr lang="en-GB" altLang="en-US"/>
          </a:p>
        </p:txBody>
      </p:sp>
      <p:sp>
        <p:nvSpPr>
          <p:cNvPr id="54324" name="Text Box 63">
            <a:extLst>
              <a:ext uri="{FF2B5EF4-FFF2-40B4-BE49-F238E27FC236}">
                <a16:creationId xmlns:a16="http://schemas.microsoft.com/office/drawing/2014/main" id="{33C33A3F-E79F-43ED-8E8D-214761A9FC32}"/>
              </a:ext>
            </a:extLst>
          </p:cNvPr>
          <p:cNvSpPr txBox="1">
            <a:spLocks noChangeArrowheads="1"/>
          </p:cNvSpPr>
          <p:nvPr/>
        </p:nvSpPr>
        <p:spPr bwMode="auto">
          <a:xfrm>
            <a:off x="7909102" y="4906962"/>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1pPr>
            <a:lvl2pPr marL="742950" indent="-28575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2pPr>
            <a:lvl3pPr marL="11430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3pPr>
            <a:lvl4pPr marL="16002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4pPr>
            <a:lvl5pPr marL="2057400" indent="-228600" defTabSz="1171575">
              <a:tabLst>
                <a:tab pos="1166813" algn="l"/>
                <a:tab pos="2333625" algn="l"/>
                <a:tab pos="3495675" algn="l"/>
                <a:tab pos="4662488" algn="l"/>
                <a:tab pos="5919788" algn="l"/>
              </a:tabLst>
              <a:defRPr sz="2400">
                <a:solidFill>
                  <a:srgbClr val="000066"/>
                </a:solidFill>
                <a:latin typeface="Arial" panose="020B0604020202020204" pitchFamily="34" charset="0"/>
              </a:defRPr>
            </a:lvl5pPr>
            <a:lvl6pPr marL="25146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6pPr>
            <a:lvl7pPr marL="29718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7pPr>
            <a:lvl8pPr marL="34290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8pPr>
            <a:lvl9pPr marL="3886200" indent="-228600" defTabSz="1171575" eaLnBrk="0" fontAlgn="base" hangingPunct="0">
              <a:spcBef>
                <a:spcPct val="0"/>
              </a:spcBef>
              <a:spcAft>
                <a:spcPct val="0"/>
              </a:spcAft>
              <a:tabLst>
                <a:tab pos="1166813" algn="l"/>
                <a:tab pos="2333625" algn="l"/>
                <a:tab pos="3495675" algn="l"/>
                <a:tab pos="4662488" algn="l"/>
                <a:tab pos="5919788" algn="l"/>
              </a:tabLst>
              <a:defRPr sz="2400">
                <a:solidFill>
                  <a:srgbClr val="000066"/>
                </a:solidFill>
                <a:latin typeface="Arial" panose="020B0604020202020204" pitchFamily="34" charset="0"/>
              </a:defRPr>
            </a:lvl9pPr>
          </a:lstStyle>
          <a:p>
            <a:pPr algn="ctr"/>
            <a:r>
              <a:rPr lang="en-GB" altLang="en-US"/>
              <a:t>K</a:t>
            </a:r>
            <a:r>
              <a:rPr lang="en-GB" altLang="en-US" baseline="-25000"/>
              <a:t>2</a:t>
            </a:r>
            <a:r>
              <a:rPr lang="en-GB" altLang="en-US"/>
              <a:t>S</a:t>
            </a:r>
          </a:p>
        </p:txBody>
      </p:sp>
      <p:sp>
        <p:nvSpPr>
          <p:cNvPr id="54313" name="Text Box 64">
            <a:extLst>
              <a:ext uri="{FF2B5EF4-FFF2-40B4-BE49-F238E27FC236}">
                <a16:creationId xmlns:a16="http://schemas.microsoft.com/office/drawing/2014/main" id="{53BE080A-EA20-4FB2-8695-C43A12B500B6}"/>
              </a:ext>
            </a:extLst>
          </p:cNvPr>
          <p:cNvSpPr txBox="1">
            <a:spLocks noChangeArrowheads="1"/>
          </p:cNvSpPr>
          <p:nvPr/>
        </p:nvSpPr>
        <p:spPr bwMode="auto">
          <a:xfrm>
            <a:off x="1895299" y="5470877"/>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dirty="0"/>
              <a:t>LiCl</a:t>
            </a:r>
          </a:p>
        </p:txBody>
      </p:sp>
      <p:sp>
        <p:nvSpPr>
          <p:cNvPr id="30779" name="Text Box 65">
            <a:extLst>
              <a:ext uri="{FF2B5EF4-FFF2-40B4-BE49-F238E27FC236}">
                <a16:creationId xmlns:a16="http://schemas.microsoft.com/office/drawing/2014/main" id="{0FAD0ED4-DA5F-48E3-8A77-AEFDB610C077}"/>
              </a:ext>
            </a:extLst>
          </p:cNvPr>
          <p:cNvSpPr txBox="1">
            <a:spLocks noChangeArrowheads="1"/>
          </p:cNvSpPr>
          <p:nvPr/>
        </p:nvSpPr>
        <p:spPr bwMode="auto">
          <a:xfrm>
            <a:off x="2960864" y="5470877"/>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a:t>CaCl</a:t>
            </a:r>
            <a:r>
              <a:rPr lang="en-GB" altLang="en-US" baseline="-25000"/>
              <a:t>2</a:t>
            </a:r>
            <a:endParaRPr lang="en-GB" altLang="en-US"/>
          </a:p>
        </p:txBody>
      </p:sp>
      <p:sp>
        <p:nvSpPr>
          <p:cNvPr id="54315" name="Text Box 66">
            <a:extLst>
              <a:ext uri="{FF2B5EF4-FFF2-40B4-BE49-F238E27FC236}">
                <a16:creationId xmlns:a16="http://schemas.microsoft.com/office/drawing/2014/main" id="{D6115239-81E9-42D5-BB89-C19C92FB145F}"/>
              </a:ext>
            </a:extLst>
          </p:cNvPr>
          <p:cNvSpPr txBox="1">
            <a:spLocks noChangeArrowheads="1"/>
          </p:cNvSpPr>
          <p:nvPr/>
        </p:nvSpPr>
        <p:spPr bwMode="auto">
          <a:xfrm>
            <a:off x="4238449" y="5470877"/>
            <a:ext cx="95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a:t>NaCl</a:t>
            </a:r>
          </a:p>
        </p:txBody>
      </p:sp>
      <p:sp>
        <p:nvSpPr>
          <p:cNvPr id="30781" name="Text Box 67">
            <a:extLst>
              <a:ext uri="{FF2B5EF4-FFF2-40B4-BE49-F238E27FC236}">
                <a16:creationId xmlns:a16="http://schemas.microsoft.com/office/drawing/2014/main" id="{3A908809-710E-4546-B154-CC4D32723BC6}"/>
              </a:ext>
            </a:extLst>
          </p:cNvPr>
          <p:cNvSpPr txBox="1">
            <a:spLocks noChangeArrowheads="1"/>
          </p:cNvSpPr>
          <p:nvPr/>
        </p:nvSpPr>
        <p:spPr bwMode="auto">
          <a:xfrm>
            <a:off x="5458001" y="5470877"/>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a:t>MgCl</a:t>
            </a:r>
            <a:r>
              <a:rPr lang="en-GB" altLang="en-US" baseline="-25000"/>
              <a:t>2</a:t>
            </a:r>
            <a:endParaRPr lang="en-GB" altLang="en-US"/>
          </a:p>
        </p:txBody>
      </p:sp>
      <p:sp>
        <p:nvSpPr>
          <p:cNvPr id="54317" name="Text Box 68">
            <a:extLst>
              <a:ext uri="{FF2B5EF4-FFF2-40B4-BE49-F238E27FC236}">
                <a16:creationId xmlns:a16="http://schemas.microsoft.com/office/drawing/2014/main" id="{09DAAEAF-79B6-4C39-BEFF-767E545297EC}"/>
              </a:ext>
            </a:extLst>
          </p:cNvPr>
          <p:cNvSpPr txBox="1">
            <a:spLocks noChangeArrowheads="1"/>
          </p:cNvSpPr>
          <p:nvPr/>
        </p:nvSpPr>
        <p:spPr bwMode="auto">
          <a:xfrm>
            <a:off x="6668383" y="5470877"/>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a:t>AlCl</a:t>
            </a:r>
            <a:r>
              <a:rPr lang="en-GB" altLang="en-US" baseline="-25000"/>
              <a:t>3</a:t>
            </a:r>
            <a:endParaRPr lang="en-GB" altLang="en-US"/>
          </a:p>
        </p:txBody>
      </p:sp>
      <p:sp>
        <p:nvSpPr>
          <p:cNvPr id="30783" name="Text Box 69">
            <a:extLst>
              <a:ext uri="{FF2B5EF4-FFF2-40B4-BE49-F238E27FC236}">
                <a16:creationId xmlns:a16="http://schemas.microsoft.com/office/drawing/2014/main" id="{6302C6C5-0811-46B8-BE9F-5D1E0F678DA9}"/>
              </a:ext>
            </a:extLst>
          </p:cNvPr>
          <p:cNvSpPr txBox="1">
            <a:spLocks noChangeArrowheads="1"/>
          </p:cNvSpPr>
          <p:nvPr/>
        </p:nvSpPr>
        <p:spPr bwMode="auto">
          <a:xfrm>
            <a:off x="7975777" y="5470877"/>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7250" algn="l"/>
                <a:tab pos="5924550" algn="l"/>
              </a:tabLst>
              <a:defRPr sz="2400">
                <a:solidFill>
                  <a:srgbClr val="000066"/>
                </a:solidFill>
                <a:latin typeface="Arial" panose="020B0604020202020204" pitchFamily="34" charset="0"/>
              </a:defRPr>
            </a:lvl1pPr>
            <a:lvl2pPr marL="742950" indent="-285750">
              <a:tabLst>
                <a:tab pos="1162050" algn="l"/>
                <a:tab pos="2333625" algn="l"/>
                <a:tab pos="3495675" algn="l"/>
                <a:tab pos="4667250" algn="l"/>
                <a:tab pos="5924550" algn="l"/>
              </a:tabLst>
              <a:defRPr sz="2400">
                <a:solidFill>
                  <a:srgbClr val="000066"/>
                </a:solidFill>
                <a:latin typeface="Arial" panose="020B0604020202020204" pitchFamily="34" charset="0"/>
              </a:defRPr>
            </a:lvl2pPr>
            <a:lvl3pPr marL="11430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3pPr>
            <a:lvl4pPr marL="16002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4pPr>
            <a:lvl5pPr marL="2057400" indent="-228600">
              <a:tabLst>
                <a:tab pos="1162050" algn="l"/>
                <a:tab pos="2333625" algn="l"/>
                <a:tab pos="3495675" algn="l"/>
                <a:tab pos="4667250" algn="l"/>
                <a:tab pos="59245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162050" algn="l"/>
                <a:tab pos="2333625" algn="l"/>
                <a:tab pos="3495675" algn="l"/>
                <a:tab pos="4667250" algn="l"/>
                <a:tab pos="5924550" algn="l"/>
              </a:tabLst>
              <a:defRPr sz="2400">
                <a:solidFill>
                  <a:srgbClr val="000066"/>
                </a:solidFill>
                <a:latin typeface="Arial" panose="020B0604020202020204" pitchFamily="34" charset="0"/>
              </a:defRPr>
            </a:lvl9pPr>
          </a:lstStyle>
          <a:p>
            <a:pPr algn="ctr"/>
            <a:r>
              <a:rPr lang="en-GB" altLang="en-US"/>
              <a:t>KCl</a:t>
            </a:r>
          </a:p>
        </p:txBody>
      </p:sp>
      <p:cxnSp>
        <p:nvCxnSpPr>
          <p:cNvPr id="30785" name="Straight Connector 71">
            <a:extLst>
              <a:ext uri="{FF2B5EF4-FFF2-40B4-BE49-F238E27FC236}">
                <a16:creationId xmlns:a16="http://schemas.microsoft.com/office/drawing/2014/main" id="{1CB5217D-F858-41FF-9B94-E25744DAF4C9}"/>
              </a:ext>
            </a:extLst>
          </p:cNvPr>
          <p:cNvCxnSpPr>
            <a:cxnSpLocks noChangeShapeType="1"/>
          </p:cNvCxnSpPr>
          <p:nvPr/>
        </p:nvCxnSpPr>
        <p:spPr bwMode="auto">
          <a:xfrm>
            <a:off x="325438" y="2652888"/>
            <a:ext cx="8612187" cy="11113"/>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cxnSp>
        <p:nvCxnSpPr>
          <p:cNvPr id="30786" name="Straight Connector 72">
            <a:extLst>
              <a:ext uri="{FF2B5EF4-FFF2-40B4-BE49-F238E27FC236}">
                <a16:creationId xmlns:a16="http://schemas.microsoft.com/office/drawing/2014/main" id="{360E4CF0-F732-4F5F-AF63-F0A590776E59}"/>
              </a:ext>
            </a:extLst>
          </p:cNvPr>
          <p:cNvCxnSpPr>
            <a:cxnSpLocks noChangeShapeType="1"/>
          </p:cNvCxnSpPr>
          <p:nvPr/>
        </p:nvCxnSpPr>
        <p:spPr bwMode="auto">
          <a:xfrm>
            <a:off x="309563" y="3215393"/>
            <a:ext cx="8632825" cy="0"/>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cxnSp>
        <p:nvCxnSpPr>
          <p:cNvPr id="30787" name="Straight Connector 77">
            <a:extLst>
              <a:ext uri="{FF2B5EF4-FFF2-40B4-BE49-F238E27FC236}">
                <a16:creationId xmlns:a16="http://schemas.microsoft.com/office/drawing/2014/main" id="{A4DEB483-8442-4F30-B3BB-90530EF76719}"/>
              </a:ext>
            </a:extLst>
          </p:cNvPr>
          <p:cNvCxnSpPr>
            <a:cxnSpLocks noChangeShapeType="1"/>
          </p:cNvCxnSpPr>
          <p:nvPr/>
        </p:nvCxnSpPr>
        <p:spPr bwMode="auto">
          <a:xfrm>
            <a:off x="322263" y="3766785"/>
            <a:ext cx="8632825" cy="0"/>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cxnSp>
        <p:nvCxnSpPr>
          <p:cNvPr id="30788" name="Straight Connector 78">
            <a:extLst>
              <a:ext uri="{FF2B5EF4-FFF2-40B4-BE49-F238E27FC236}">
                <a16:creationId xmlns:a16="http://schemas.microsoft.com/office/drawing/2014/main" id="{5BC16C30-E4F8-4C8E-8173-31784B781C0A}"/>
              </a:ext>
            </a:extLst>
          </p:cNvPr>
          <p:cNvCxnSpPr>
            <a:cxnSpLocks noChangeShapeType="1"/>
          </p:cNvCxnSpPr>
          <p:nvPr/>
        </p:nvCxnSpPr>
        <p:spPr bwMode="auto">
          <a:xfrm>
            <a:off x="307975" y="4318177"/>
            <a:ext cx="8631238" cy="0"/>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cxnSp>
        <p:nvCxnSpPr>
          <p:cNvPr id="30789" name="Straight Connector 79">
            <a:extLst>
              <a:ext uri="{FF2B5EF4-FFF2-40B4-BE49-F238E27FC236}">
                <a16:creationId xmlns:a16="http://schemas.microsoft.com/office/drawing/2014/main" id="{92884E1A-829E-4338-860B-B5E2C08125AF}"/>
              </a:ext>
            </a:extLst>
          </p:cNvPr>
          <p:cNvCxnSpPr>
            <a:cxnSpLocks noChangeShapeType="1"/>
          </p:cNvCxnSpPr>
          <p:nvPr/>
        </p:nvCxnSpPr>
        <p:spPr bwMode="auto">
          <a:xfrm>
            <a:off x="288925" y="4869569"/>
            <a:ext cx="8632825" cy="0"/>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cxnSp>
        <p:nvCxnSpPr>
          <p:cNvPr id="30790" name="Straight Connector 80">
            <a:extLst>
              <a:ext uri="{FF2B5EF4-FFF2-40B4-BE49-F238E27FC236}">
                <a16:creationId xmlns:a16="http://schemas.microsoft.com/office/drawing/2014/main" id="{E4D4F0F8-B9CD-4A73-A750-FCB6B62D60B1}"/>
              </a:ext>
            </a:extLst>
          </p:cNvPr>
          <p:cNvCxnSpPr>
            <a:cxnSpLocks noChangeShapeType="1"/>
          </p:cNvCxnSpPr>
          <p:nvPr/>
        </p:nvCxnSpPr>
        <p:spPr bwMode="auto">
          <a:xfrm>
            <a:off x="301625" y="5420961"/>
            <a:ext cx="8632825" cy="0"/>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pic>
        <p:nvPicPr>
          <p:cNvPr id="71" name="Picture 8">
            <a:hlinkClick r:id="" action="ppaction://hlinkshowjump?jump=nextslide"/>
            <a:extLst>
              <a:ext uri="{FF2B5EF4-FFF2-40B4-BE49-F238E27FC236}">
                <a16:creationId xmlns:a16="http://schemas.microsoft.com/office/drawing/2014/main" id="{7C9C1256-4D6A-453F-A5B9-74CEEBB0997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3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3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3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3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3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33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33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33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32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32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33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32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432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32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31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431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4317"/>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43" grpId="0"/>
      <p:bldP spid="54345" grpId="0"/>
      <p:bldP spid="54346" grpId="0"/>
      <p:bldP spid="54337" grpId="0"/>
      <p:bldP spid="54340" grpId="0"/>
      <p:bldP spid="54342" grpId="0"/>
      <p:bldP spid="54332" grpId="0"/>
      <p:bldP spid="54333" grpId="0"/>
      <p:bldP spid="54335" grpId="0"/>
      <p:bldP spid="54326" grpId="0"/>
      <p:bldP spid="54329" grpId="0"/>
      <p:bldP spid="54330" grpId="0"/>
      <p:bldP spid="54320" grpId="0"/>
      <p:bldP spid="54322" grpId="0"/>
      <p:bldP spid="54324" grpId="0"/>
      <p:bldP spid="54313" grpId="0"/>
      <p:bldP spid="54315" grpId="0"/>
      <p:bldP spid="543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7">
            <a:extLst>
              <a:ext uri="{FF2B5EF4-FFF2-40B4-BE49-F238E27FC236}">
                <a16:creationId xmlns:a16="http://schemas.microsoft.com/office/drawing/2014/main" id="{2E4DF903-C797-4173-B8DB-D8CD416521B2}"/>
              </a:ext>
            </a:extLst>
          </p:cNvPr>
          <p:cNvSpPr>
            <a:spLocks noGrp="1" noChangeArrowheads="1"/>
          </p:cNvSpPr>
          <p:nvPr>
            <p:ph type="title"/>
          </p:nvPr>
        </p:nvSpPr>
        <p:spPr/>
        <p:txBody>
          <a:bodyPr/>
          <a:lstStyle/>
          <a:p>
            <a:r>
              <a:rPr lang="en-GB" altLang="en-US" dirty="0"/>
              <a:t>What is the empirical formula?</a:t>
            </a:r>
          </a:p>
        </p:txBody>
      </p:sp>
      <p:pic>
        <p:nvPicPr>
          <p:cNvPr id="7" name="Picture 6">
            <a:hlinkClick r:id="" action="ppaction://hlinkshowjump?jump=nextslide"/>
            <a:extLst>
              <a:ext uri="{FF2B5EF4-FFF2-40B4-BE49-F238E27FC236}">
                <a16:creationId xmlns:a16="http://schemas.microsoft.com/office/drawing/2014/main" id="{6B70038D-95C0-4A37-9147-055138B843D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78F5786A-D11E-43F5-B8A0-41298AEEF8CE}"/>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B60E026B-F79B-45E7-B78B-DCD781CD0B53}"/>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646D012-21E2-4693-947D-2305CEEAEE3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icture16.jpg">
            <a:extLst>
              <a:ext uri="{FF2B5EF4-FFF2-40B4-BE49-F238E27FC236}">
                <a16:creationId xmlns:a16="http://schemas.microsoft.com/office/drawing/2014/main" id="{D9B919F7-1EDC-4BAF-81C3-9197A5BA80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7923" y="2054226"/>
            <a:ext cx="4572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7058" name="Picture 2" descr="ionic_lattice_2">
            <a:extLst>
              <a:ext uri="{FF2B5EF4-FFF2-40B4-BE49-F238E27FC236}">
                <a16:creationId xmlns:a16="http://schemas.microsoft.com/office/drawing/2014/main" id="{F70C2B3B-4AFB-466E-86B5-5E27BC9F8F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893" y="3070403"/>
            <a:ext cx="202406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3">
            <a:extLst>
              <a:ext uri="{FF2B5EF4-FFF2-40B4-BE49-F238E27FC236}">
                <a16:creationId xmlns:a16="http://schemas.microsoft.com/office/drawing/2014/main" id="{49B7ACEF-9582-4338-9A7C-1F230C50E837}"/>
              </a:ext>
            </a:extLst>
          </p:cNvPr>
          <p:cNvSpPr>
            <a:spLocks noGrp="1" noChangeArrowheads="1"/>
          </p:cNvSpPr>
          <p:nvPr>
            <p:ph type="title"/>
          </p:nvPr>
        </p:nvSpPr>
        <p:spPr>
          <a:noFill/>
        </p:spPr>
        <p:txBody>
          <a:bodyPr/>
          <a:lstStyle/>
          <a:p>
            <a:r>
              <a:rPr lang="en-GB" altLang="en-US"/>
              <a:t>What is an ionic lattice?</a:t>
            </a:r>
          </a:p>
        </p:txBody>
      </p:sp>
      <p:sp>
        <p:nvSpPr>
          <p:cNvPr id="32773" name="Rectangle 4">
            <a:extLst>
              <a:ext uri="{FF2B5EF4-FFF2-40B4-BE49-F238E27FC236}">
                <a16:creationId xmlns:a16="http://schemas.microsoft.com/office/drawing/2014/main" id="{7F971398-34B4-4180-9684-6DFFD684980B}"/>
              </a:ext>
            </a:extLst>
          </p:cNvPr>
          <p:cNvSpPr>
            <a:spLocks noChangeArrowheads="1"/>
          </p:cNvSpPr>
          <p:nvPr/>
        </p:nvSpPr>
        <p:spPr bwMode="auto">
          <a:xfrm>
            <a:off x="339725" y="781050"/>
            <a:ext cx="8397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In an ionic compound, millions and millions of ions are packed together in a regular lattice arrangement, joined by strong ionic bonds between oppositely charged ions. </a:t>
            </a:r>
          </a:p>
        </p:txBody>
      </p:sp>
      <p:pic>
        <p:nvPicPr>
          <p:cNvPr id="557061" name="Picture 5" descr="ionic_lattice">
            <a:extLst>
              <a:ext uri="{FF2B5EF4-FFF2-40B4-BE49-F238E27FC236}">
                <a16:creationId xmlns:a16="http://schemas.microsoft.com/office/drawing/2014/main" id="{43A8673C-D6D8-4095-9BD0-CF242FF1C0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2538" y="3119438"/>
            <a:ext cx="202406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7062" name="Picture 6" descr="ionic_lattice_2">
            <a:extLst>
              <a:ext uri="{FF2B5EF4-FFF2-40B4-BE49-F238E27FC236}">
                <a16:creationId xmlns:a16="http://schemas.microsoft.com/office/drawing/2014/main" id="{12B66AAA-8783-483C-A023-351C39633A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1438" y="3284538"/>
            <a:ext cx="202406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7063" name="Picture 7" descr="ionic_lattice">
            <a:extLst>
              <a:ext uri="{FF2B5EF4-FFF2-40B4-BE49-F238E27FC236}">
                <a16:creationId xmlns:a16="http://schemas.microsoft.com/office/drawing/2014/main" id="{41484F02-284B-4A44-8C36-549916D2FB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3838" y="3335338"/>
            <a:ext cx="202406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7064" name="Picture 8" descr="ionic_lattice_2">
            <a:extLst>
              <a:ext uri="{FF2B5EF4-FFF2-40B4-BE49-F238E27FC236}">
                <a16:creationId xmlns:a16="http://schemas.microsoft.com/office/drawing/2014/main" id="{3D058803-BA6A-49B4-9FF4-0DE3BB5D5B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838" y="3500438"/>
            <a:ext cx="202406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7065" name="Picture 9" descr="ionic_lattice">
            <a:extLst>
              <a:ext uri="{FF2B5EF4-FFF2-40B4-BE49-F238E27FC236}">
                <a16:creationId xmlns:a16="http://schemas.microsoft.com/office/drawing/2014/main" id="{CF7D3F21-FE1B-406B-A124-A327DB651E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8638" y="3563938"/>
            <a:ext cx="202406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7070" name="Rectangle 14">
            <a:extLst>
              <a:ext uri="{FF2B5EF4-FFF2-40B4-BE49-F238E27FC236}">
                <a16:creationId xmlns:a16="http://schemas.microsoft.com/office/drawing/2014/main" id="{EF41514B-0A83-432C-B7C2-C39BECE07328}"/>
              </a:ext>
            </a:extLst>
          </p:cNvPr>
          <p:cNvSpPr>
            <a:spLocks noChangeArrowheads="1"/>
          </p:cNvSpPr>
          <p:nvPr/>
        </p:nvSpPr>
        <p:spPr bwMode="auto">
          <a:xfrm>
            <a:off x="4906963" y="5163959"/>
            <a:ext cx="40465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The structure of the ionic lattice affects the properties of the ionic compound.</a:t>
            </a:r>
          </a:p>
        </p:txBody>
      </p:sp>
      <p:sp>
        <p:nvSpPr>
          <p:cNvPr id="557071" name="Text Box 15">
            <a:extLst>
              <a:ext uri="{FF2B5EF4-FFF2-40B4-BE49-F238E27FC236}">
                <a16:creationId xmlns:a16="http://schemas.microsoft.com/office/drawing/2014/main" id="{4CE8FA93-2EA9-4BE2-B7A4-91E56EDC9826}"/>
              </a:ext>
            </a:extLst>
          </p:cNvPr>
          <p:cNvSpPr txBox="1">
            <a:spLocks noChangeArrowheads="1"/>
          </p:cNvSpPr>
          <p:nvPr/>
        </p:nvSpPr>
        <p:spPr bwMode="auto">
          <a:xfrm>
            <a:off x="4906963" y="3700872"/>
            <a:ext cx="41036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ionic lattice will continue to build in this way until there are no more ions left to add.</a:t>
            </a:r>
          </a:p>
        </p:txBody>
      </p:sp>
      <p:sp>
        <p:nvSpPr>
          <p:cNvPr id="557073" name="Rectangle 17">
            <a:extLst>
              <a:ext uri="{FF2B5EF4-FFF2-40B4-BE49-F238E27FC236}">
                <a16:creationId xmlns:a16="http://schemas.microsoft.com/office/drawing/2014/main" id="{6178A1EB-4953-4D2F-8D77-87F2A8CE40BB}"/>
              </a:ext>
            </a:extLst>
          </p:cNvPr>
          <p:cNvSpPr>
            <a:spLocks noChangeArrowheads="1"/>
          </p:cNvSpPr>
          <p:nvPr/>
        </p:nvSpPr>
        <p:spPr bwMode="auto">
          <a:xfrm>
            <a:off x="4906963" y="2240961"/>
            <a:ext cx="32210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forms a giant 3D structure called a </a:t>
            </a:r>
            <a:r>
              <a:rPr lang="en-GB" altLang="en-US" b="1">
                <a:solidFill>
                  <a:srgbClr val="FF6600"/>
                </a:solidFill>
              </a:rPr>
              <a:t>giant</a:t>
            </a:r>
            <a:r>
              <a:rPr lang="en-GB" altLang="en-US"/>
              <a:t> </a:t>
            </a:r>
            <a:r>
              <a:rPr lang="en-GB" altLang="en-US" b="1">
                <a:solidFill>
                  <a:srgbClr val="FF6600"/>
                </a:solidFill>
              </a:rPr>
              <a:t>ionic lattice</a:t>
            </a:r>
            <a:r>
              <a:rPr lang="en-GB" altLang="en-US"/>
              <a:t>.</a:t>
            </a:r>
          </a:p>
        </p:txBody>
      </p:sp>
      <p:pic>
        <p:nvPicPr>
          <p:cNvPr id="19" name="Picture 18" descr="Picture17.jpg">
            <a:extLst>
              <a:ext uri="{FF2B5EF4-FFF2-40B4-BE49-F238E27FC236}">
                <a16:creationId xmlns:a16="http://schemas.microsoft.com/office/drawing/2014/main" id="{705444C6-F7B0-4E45-A732-448C2644662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1588" y="4353279"/>
            <a:ext cx="901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Picture18.jpg">
            <a:extLst>
              <a:ext uri="{FF2B5EF4-FFF2-40B4-BE49-F238E27FC236}">
                <a16:creationId xmlns:a16="http://schemas.microsoft.com/office/drawing/2014/main" id="{DCAC6150-C596-4671-B3F7-ACC452C7314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96094" y="5608638"/>
            <a:ext cx="4572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Picture19.jpg">
            <a:extLst>
              <a:ext uri="{FF2B5EF4-FFF2-40B4-BE49-F238E27FC236}">
                <a16:creationId xmlns:a16="http://schemas.microsoft.com/office/drawing/2014/main" id="{591187E8-DD1C-4EDB-AB84-C98876DB8A8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0338" y="3780454"/>
            <a:ext cx="9255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a:hlinkClick r:id="" action="ppaction://hlinkshowjump?jump=nextslide"/>
            <a:extLst>
              <a:ext uri="{FF2B5EF4-FFF2-40B4-BE49-F238E27FC236}">
                <a16:creationId xmlns:a16="http://schemas.microsoft.com/office/drawing/2014/main" id="{499B4AC5-DF68-4245-90F1-98F18E1A53D9}"/>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22">
            <a:extLst>
              <a:ext uri="{FF2B5EF4-FFF2-40B4-BE49-F238E27FC236}">
                <a16:creationId xmlns:a16="http://schemas.microsoft.com/office/drawing/2014/main" id="{79C54E8F-B20A-4768-835E-3CE52129FC17}"/>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5634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0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70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70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70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570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5706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5705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707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7070"/>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70" grpId="0"/>
      <p:bldP spid="557071" grpId="0"/>
      <p:bldP spid="55707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9C03DC41-90E9-4E5F-8432-664E4F760CA2}"/>
              </a:ext>
            </a:extLst>
          </p:cNvPr>
          <p:cNvSpPr>
            <a:spLocks noChangeArrowheads="1"/>
          </p:cNvSpPr>
          <p:nvPr/>
        </p:nvSpPr>
        <p:spPr bwMode="auto">
          <a:xfrm>
            <a:off x="339725" y="781050"/>
            <a:ext cx="8675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When solid, sodium chloride forms crystals with a cubic shape. This is due to the </a:t>
            </a:r>
            <a:r>
              <a:rPr lang="en-GB" altLang="en-US" b="1">
                <a:solidFill>
                  <a:srgbClr val="010066"/>
                </a:solidFill>
              </a:rPr>
              <a:t>regular structure</a:t>
            </a:r>
            <a:r>
              <a:rPr lang="en-GB" altLang="en-US">
                <a:solidFill>
                  <a:srgbClr val="010066"/>
                </a:solidFill>
              </a:rPr>
              <a:t> </a:t>
            </a:r>
            <a:r>
              <a:rPr lang="en-GB" altLang="en-US"/>
              <a:t>of the ionic lattice.</a:t>
            </a:r>
          </a:p>
        </p:txBody>
      </p:sp>
      <p:sp>
        <p:nvSpPr>
          <p:cNvPr id="33795" name="Rectangle 4">
            <a:extLst>
              <a:ext uri="{FF2B5EF4-FFF2-40B4-BE49-F238E27FC236}">
                <a16:creationId xmlns:a16="http://schemas.microsoft.com/office/drawing/2014/main" id="{B21795A1-E19A-45F4-A7C1-14A771D40F49}"/>
              </a:ext>
            </a:extLst>
          </p:cNvPr>
          <p:cNvSpPr>
            <a:spLocks noChangeArrowheads="1"/>
          </p:cNvSpPr>
          <p:nvPr/>
        </p:nvSpPr>
        <p:spPr bwMode="auto">
          <a:xfrm>
            <a:off x="1371600" y="2619375"/>
            <a:ext cx="17145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559109" name="Rectangle 5">
            <a:extLst>
              <a:ext uri="{FF2B5EF4-FFF2-40B4-BE49-F238E27FC236}">
                <a16:creationId xmlns:a16="http://schemas.microsoft.com/office/drawing/2014/main" id="{FBC120F4-FA31-40B3-B8FE-7D3794D1F469}"/>
              </a:ext>
            </a:extLst>
          </p:cNvPr>
          <p:cNvSpPr>
            <a:spLocks noChangeArrowheads="1"/>
          </p:cNvSpPr>
          <p:nvPr/>
        </p:nvSpPr>
        <p:spPr bwMode="auto">
          <a:xfrm>
            <a:off x="339725" y="5694716"/>
            <a:ext cx="8037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All ionic compounds form lattices and crystals when solid.</a:t>
            </a:r>
          </a:p>
        </p:txBody>
      </p:sp>
      <p:pic>
        <p:nvPicPr>
          <p:cNvPr id="33799" name="Picture 8" descr="Salt_named">
            <a:extLst>
              <a:ext uri="{FF2B5EF4-FFF2-40B4-BE49-F238E27FC236}">
                <a16:creationId xmlns:a16="http://schemas.microsoft.com/office/drawing/2014/main" id="{8E164D15-A64A-4643-8816-B48F4B73E1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787525"/>
            <a:ext cx="5624513"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Rectangle 9">
            <a:extLst>
              <a:ext uri="{FF2B5EF4-FFF2-40B4-BE49-F238E27FC236}">
                <a16:creationId xmlns:a16="http://schemas.microsoft.com/office/drawing/2014/main" id="{291AFB40-E5F0-49B9-935C-2F11FFE32E34}"/>
              </a:ext>
            </a:extLst>
          </p:cNvPr>
          <p:cNvSpPr>
            <a:spLocks noGrp="1" noChangeArrowheads="1"/>
          </p:cNvSpPr>
          <p:nvPr>
            <p:ph type="title"/>
          </p:nvPr>
        </p:nvSpPr>
        <p:spPr/>
        <p:txBody>
          <a:bodyPr/>
          <a:lstStyle/>
          <a:p>
            <a:r>
              <a:rPr lang="en-GB" altLang="en-US"/>
              <a:t>Why do ionic compounds form crystals?</a:t>
            </a:r>
          </a:p>
        </p:txBody>
      </p:sp>
      <p:pic>
        <p:nvPicPr>
          <p:cNvPr id="9" name="Picture 8">
            <a:hlinkClick r:id="" action="ppaction://hlinkshowjump?jump=nextslide"/>
            <a:extLst>
              <a:ext uri="{FF2B5EF4-FFF2-40B4-BE49-F238E27FC236}">
                <a16:creationId xmlns:a16="http://schemas.microsoft.com/office/drawing/2014/main" id="{D05AD8C2-37DC-496F-AF72-98F94672275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ABD10FD1-8CC7-4D28-B280-2AE1622FF94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910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428F8D1B-C0FD-4E7D-B996-5E59CA59D00C}"/>
              </a:ext>
            </a:extLst>
          </p:cNvPr>
          <p:cNvSpPr>
            <a:spLocks noGrp="1" noChangeArrowheads="1"/>
          </p:cNvSpPr>
          <p:nvPr>
            <p:ph type="title"/>
          </p:nvPr>
        </p:nvSpPr>
        <p:spPr>
          <a:noFill/>
        </p:spPr>
        <p:txBody>
          <a:bodyPr/>
          <a:lstStyle/>
          <a:p>
            <a:r>
              <a:rPr lang="en-GB" altLang="en-US"/>
              <a:t>Heating ionic compounds</a:t>
            </a:r>
          </a:p>
        </p:txBody>
      </p:sp>
      <p:sp>
        <p:nvSpPr>
          <p:cNvPr id="34819" name="Rectangle 4">
            <a:extLst>
              <a:ext uri="{FF2B5EF4-FFF2-40B4-BE49-F238E27FC236}">
                <a16:creationId xmlns:a16="http://schemas.microsoft.com/office/drawing/2014/main" id="{2E266BEC-55F4-4BD2-8DDB-E597BC20263E}"/>
              </a:ext>
            </a:extLst>
          </p:cNvPr>
          <p:cNvSpPr>
            <a:spLocks noChangeArrowheads="1"/>
          </p:cNvSpPr>
          <p:nvPr/>
        </p:nvSpPr>
        <p:spPr bwMode="auto">
          <a:xfrm>
            <a:off x="339725" y="781050"/>
            <a:ext cx="7999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Ionic compounds are solid at room temperature and have high melting points and boiling points.</a:t>
            </a:r>
          </a:p>
        </p:txBody>
      </p:sp>
      <p:sp>
        <p:nvSpPr>
          <p:cNvPr id="561157" name="Rectangle 5">
            <a:extLst>
              <a:ext uri="{FF2B5EF4-FFF2-40B4-BE49-F238E27FC236}">
                <a16:creationId xmlns:a16="http://schemas.microsoft.com/office/drawing/2014/main" id="{0ADDB4B4-1930-45A4-A952-13E9B9C1B51E}"/>
              </a:ext>
            </a:extLst>
          </p:cNvPr>
          <p:cNvSpPr>
            <a:spLocks noChangeArrowheads="1"/>
          </p:cNvSpPr>
          <p:nvPr/>
        </p:nvSpPr>
        <p:spPr bwMode="auto">
          <a:xfrm>
            <a:off x="339725" y="5057775"/>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Larger ionic charges produce stronger ionic bonds, so </a:t>
            </a:r>
            <a:br>
              <a:rPr lang="en-GB" altLang="en-US" dirty="0"/>
            </a:br>
            <a:r>
              <a:rPr lang="en-GB" altLang="en-US" dirty="0"/>
              <a:t>much more energy is required to break the ionic bonds in magnesium oxide than in sodium chloride.</a:t>
            </a:r>
          </a:p>
        </p:txBody>
      </p:sp>
      <p:sp>
        <p:nvSpPr>
          <p:cNvPr id="34821" name="AutoShape 7">
            <a:extLst>
              <a:ext uri="{FF2B5EF4-FFF2-40B4-BE49-F238E27FC236}">
                <a16:creationId xmlns:a16="http://schemas.microsoft.com/office/drawing/2014/main" id="{37E58B96-311F-4CE8-ABB1-1FF6C1035ECF}"/>
              </a:ext>
            </a:extLst>
          </p:cNvPr>
          <p:cNvSpPr>
            <a:spLocks noChangeArrowheads="1"/>
          </p:cNvSpPr>
          <p:nvPr/>
        </p:nvSpPr>
        <p:spPr bwMode="auto">
          <a:xfrm>
            <a:off x="674688" y="1673225"/>
            <a:ext cx="7837487" cy="776288"/>
          </a:xfrm>
          <a:prstGeom prst="roundRect">
            <a:avLst>
              <a:gd name="adj" fmla="val 0"/>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4822" name="AutoShape 8">
            <a:extLst>
              <a:ext uri="{FF2B5EF4-FFF2-40B4-BE49-F238E27FC236}">
                <a16:creationId xmlns:a16="http://schemas.microsoft.com/office/drawing/2014/main" id="{D3F0874E-0354-4740-A6CD-6558ACDAED6B}"/>
              </a:ext>
            </a:extLst>
          </p:cNvPr>
          <p:cNvSpPr>
            <a:spLocks noChangeArrowheads="1"/>
          </p:cNvSpPr>
          <p:nvPr/>
        </p:nvSpPr>
        <p:spPr bwMode="auto">
          <a:xfrm>
            <a:off x="685800" y="1663700"/>
            <a:ext cx="7812088" cy="1866900"/>
          </a:xfrm>
          <a:prstGeom prst="roundRect">
            <a:avLst>
              <a:gd name="adj" fmla="val 0"/>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4823" name="Line 9">
            <a:extLst>
              <a:ext uri="{FF2B5EF4-FFF2-40B4-BE49-F238E27FC236}">
                <a16:creationId xmlns:a16="http://schemas.microsoft.com/office/drawing/2014/main" id="{3C8E6B6A-5C85-48B6-9044-FF8988366A3E}"/>
              </a:ext>
            </a:extLst>
          </p:cNvPr>
          <p:cNvSpPr>
            <a:spLocks noChangeShapeType="1"/>
          </p:cNvSpPr>
          <p:nvPr/>
        </p:nvSpPr>
        <p:spPr bwMode="auto">
          <a:xfrm>
            <a:off x="3352800" y="1658938"/>
            <a:ext cx="0" cy="1897062"/>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4824" name="Line 10">
            <a:extLst>
              <a:ext uri="{FF2B5EF4-FFF2-40B4-BE49-F238E27FC236}">
                <a16:creationId xmlns:a16="http://schemas.microsoft.com/office/drawing/2014/main" id="{F51A65D6-4972-43A6-9067-08F937470AD0}"/>
              </a:ext>
            </a:extLst>
          </p:cNvPr>
          <p:cNvSpPr>
            <a:spLocks noChangeShapeType="1"/>
          </p:cNvSpPr>
          <p:nvPr/>
        </p:nvSpPr>
        <p:spPr bwMode="auto">
          <a:xfrm>
            <a:off x="4965700" y="1666875"/>
            <a:ext cx="0" cy="187007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4825" name="Line 13">
            <a:extLst>
              <a:ext uri="{FF2B5EF4-FFF2-40B4-BE49-F238E27FC236}">
                <a16:creationId xmlns:a16="http://schemas.microsoft.com/office/drawing/2014/main" id="{94F72054-870F-4BC1-A158-4773AB357948}"/>
              </a:ext>
            </a:extLst>
          </p:cNvPr>
          <p:cNvSpPr>
            <a:spLocks noChangeShapeType="1"/>
          </p:cNvSpPr>
          <p:nvPr/>
        </p:nvSpPr>
        <p:spPr bwMode="auto">
          <a:xfrm>
            <a:off x="6781800" y="1657350"/>
            <a:ext cx="0" cy="1871663"/>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61166" name="Text Box 14">
            <a:extLst>
              <a:ext uri="{FF2B5EF4-FFF2-40B4-BE49-F238E27FC236}">
                <a16:creationId xmlns:a16="http://schemas.microsoft.com/office/drawing/2014/main" id="{E633C1EA-0D84-4196-816A-E01679E3670C}"/>
              </a:ext>
            </a:extLst>
          </p:cNvPr>
          <p:cNvSpPr txBox="1">
            <a:spLocks noChangeArrowheads="1"/>
          </p:cNvSpPr>
          <p:nvPr/>
        </p:nvSpPr>
        <p:spPr bwMode="auto">
          <a:xfrm>
            <a:off x="685800" y="2465388"/>
            <a:ext cx="235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885950" algn="l"/>
                <a:tab pos="3943350" algn="l"/>
                <a:tab pos="5648325" algn="l"/>
                <a:tab pos="5743575" algn="l"/>
              </a:tabLst>
              <a:defRPr sz="2400">
                <a:solidFill>
                  <a:srgbClr val="000066"/>
                </a:solidFill>
                <a:latin typeface="Arial" panose="020B0604020202020204" pitchFamily="34" charset="0"/>
              </a:defRPr>
            </a:lvl1pPr>
            <a:lvl2pPr marL="742950" indent="-285750">
              <a:tabLst>
                <a:tab pos="1885950" algn="l"/>
                <a:tab pos="3943350" algn="l"/>
                <a:tab pos="5648325" algn="l"/>
                <a:tab pos="5743575" algn="l"/>
              </a:tabLst>
              <a:defRPr sz="2400">
                <a:solidFill>
                  <a:srgbClr val="000066"/>
                </a:solidFill>
                <a:latin typeface="Arial" panose="020B0604020202020204" pitchFamily="34" charset="0"/>
              </a:defRPr>
            </a:lvl2pPr>
            <a:lvl3pPr marL="1143000" indent="-228600">
              <a:tabLst>
                <a:tab pos="1885950" algn="l"/>
                <a:tab pos="3943350" algn="l"/>
                <a:tab pos="5648325" algn="l"/>
                <a:tab pos="5743575" algn="l"/>
              </a:tabLst>
              <a:defRPr sz="2400">
                <a:solidFill>
                  <a:srgbClr val="000066"/>
                </a:solidFill>
                <a:latin typeface="Arial" panose="020B0604020202020204" pitchFamily="34" charset="0"/>
              </a:defRPr>
            </a:lvl3pPr>
            <a:lvl4pPr marL="1600200" indent="-228600">
              <a:tabLst>
                <a:tab pos="1885950" algn="l"/>
                <a:tab pos="3943350" algn="l"/>
                <a:tab pos="5648325" algn="l"/>
                <a:tab pos="5743575" algn="l"/>
              </a:tabLst>
              <a:defRPr sz="2400">
                <a:solidFill>
                  <a:srgbClr val="000066"/>
                </a:solidFill>
                <a:latin typeface="Arial" panose="020B0604020202020204" pitchFamily="34" charset="0"/>
              </a:defRPr>
            </a:lvl4pPr>
            <a:lvl5pPr marL="2057400" indent="-228600">
              <a:tabLst>
                <a:tab pos="1885950" algn="l"/>
                <a:tab pos="3943350" algn="l"/>
                <a:tab pos="5648325" algn="l"/>
                <a:tab pos="574357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885950" algn="l"/>
                <a:tab pos="3943350" algn="l"/>
                <a:tab pos="5648325" algn="l"/>
                <a:tab pos="574357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885950" algn="l"/>
                <a:tab pos="3943350" algn="l"/>
                <a:tab pos="5648325" algn="l"/>
                <a:tab pos="574357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885950" algn="l"/>
                <a:tab pos="3943350" algn="l"/>
                <a:tab pos="5648325" algn="l"/>
                <a:tab pos="574357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885950" algn="l"/>
                <a:tab pos="3943350" algn="l"/>
                <a:tab pos="5648325" algn="l"/>
                <a:tab pos="5743575" algn="l"/>
              </a:tabLst>
              <a:defRPr sz="2400">
                <a:solidFill>
                  <a:srgbClr val="000066"/>
                </a:solidFill>
                <a:latin typeface="Arial" panose="020B0604020202020204" pitchFamily="34" charset="0"/>
              </a:defRPr>
            </a:lvl9pPr>
          </a:lstStyle>
          <a:p>
            <a:r>
              <a:rPr lang="en-GB" altLang="en-US"/>
              <a:t>sodium chloride</a:t>
            </a:r>
          </a:p>
        </p:txBody>
      </p:sp>
      <p:sp>
        <p:nvSpPr>
          <p:cNvPr id="561167" name="Text Box 15">
            <a:extLst>
              <a:ext uri="{FF2B5EF4-FFF2-40B4-BE49-F238E27FC236}">
                <a16:creationId xmlns:a16="http://schemas.microsoft.com/office/drawing/2014/main" id="{FE5A5973-DA7A-4C9D-9DD5-E83B1DE9C663}"/>
              </a:ext>
            </a:extLst>
          </p:cNvPr>
          <p:cNvSpPr txBox="1">
            <a:spLocks noChangeArrowheads="1"/>
          </p:cNvSpPr>
          <p:nvPr/>
        </p:nvSpPr>
        <p:spPr bwMode="auto">
          <a:xfrm>
            <a:off x="685800" y="3051175"/>
            <a:ext cx="2597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885950" algn="l"/>
                <a:tab pos="3943350" algn="l"/>
                <a:tab pos="5648325" algn="l"/>
              </a:tabLst>
              <a:defRPr sz="2400">
                <a:solidFill>
                  <a:srgbClr val="000066"/>
                </a:solidFill>
                <a:latin typeface="Arial" panose="020B0604020202020204" pitchFamily="34" charset="0"/>
              </a:defRPr>
            </a:lvl1pPr>
            <a:lvl2pPr marL="742950" indent="-285750">
              <a:tabLst>
                <a:tab pos="1885950" algn="l"/>
                <a:tab pos="3943350" algn="l"/>
                <a:tab pos="5648325" algn="l"/>
              </a:tabLst>
              <a:defRPr sz="2400">
                <a:solidFill>
                  <a:srgbClr val="000066"/>
                </a:solidFill>
                <a:latin typeface="Arial" panose="020B0604020202020204" pitchFamily="34" charset="0"/>
              </a:defRPr>
            </a:lvl2pPr>
            <a:lvl3pPr marL="1143000" indent="-228600">
              <a:tabLst>
                <a:tab pos="1885950" algn="l"/>
                <a:tab pos="3943350" algn="l"/>
                <a:tab pos="5648325" algn="l"/>
              </a:tabLst>
              <a:defRPr sz="2400">
                <a:solidFill>
                  <a:srgbClr val="000066"/>
                </a:solidFill>
                <a:latin typeface="Arial" panose="020B0604020202020204" pitchFamily="34" charset="0"/>
              </a:defRPr>
            </a:lvl3pPr>
            <a:lvl4pPr marL="1600200" indent="-228600">
              <a:tabLst>
                <a:tab pos="1885950" algn="l"/>
                <a:tab pos="3943350" algn="l"/>
                <a:tab pos="5648325" algn="l"/>
              </a:tabLst>
              <a:defRPr sz="2400">
                <a:solidFill>
                  <a:srgbClr val="000066"/>
                </a:solidFill>
                <a:latin typeface="Arial" panose="020B0604020202020204" pitchFamily="34" charset="0"/>
              </a:defRPr>
            </a:lvl4pPr>
            <a:lvl5pPr marL="2057400" indent="-228600">
              <a:tabLst>
                <a:tab pos="1885950" algn="l"/>
                <a:tab pos="3943350" algn="l"/>
                <a:tab pos="56483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885950" algn="l"/>
                <a:tab pos="3943350" algn="l"/>
                <a:tab pos="56483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885950" algn="l"/>
                <a:tab pos="3943350" algn="l"/>
                <a:tab pos="56483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885950" algn="l"/>
                <a:tab pos="3943350" algn="l"/>
                <a:tab pos="56483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885950" algn="l"/>
                <a:tab pos="3943350" algn="l"/>
                <a:tab pos="5648325" algn="l"/>
              </a:tabLst>
              <a:defRPr sz="2400">
                <a:solidFill>
                  <a:srgbClr val="000066"/>
                </a:solidFill>
                <a:latin typeface="Arial" panose="020B0604020202020204" pitchFamily="34" charset="0"/>
              </a:defRPr>
            </a:lvl9pPr>
          </a:lstStyle>
          <a:p>
            <a:r>
              <a:rPr lang="en-GB" altLang="en-US"/>
              <a:t>magnesium oxide</a:t>
            </a:r>
          </a:p>
        </p:txBody>
      </p:sp>
      <p:sp>
        <p:nvSpPr>
          <p:cNvPr id="34828" name="Text Box 16">
            <a:extLst>
              <a:ext uri="{FF2B5EF4-FFF2-40B4-BE49-F238E27FC236}">
                <a16:creationId xmlns:a16="http://schemas.microsoft.com/office/drawing/2014/main" id="{97921FE0-01C3-4143-9FA7-B3CEB7D646A2}"/>
              </a:ext>
            </a:extLst>
          </p:cNvPr>
          <p:cNvSpPr txBox="1">
            <a:spLocks noChangeArrowheads="1"/>
          </p:cNvSpPr>
          <p:nvPr/>
        </p:nvSpPr>
        <p:spPr bwMode="auto">
          <a:xfrm>
            <a:off x="755650" y="1820863"/>
            <a:ext cx="203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compound</a:t>
            </a:r>
          </a:p>
        </p:txBody>
      </p:sp>
      <p:sp>
        <p:nvSpPr>
          <p:cNvPr id="34829" name="Text Box 17">
            <a:extLst>
              <a:ext uri="{FF2B5EF4-FFF2-40B4-BE49-F238E27FC236}">
                <a16:creationId xmlns:a16="http://schemas.microsoft.com/office/drawing/2014/main" id="{71103E78-A4E0-4DD9-BE3A-1C42D414BF25}"/>
              </a:ext>
            </a:extLst>
          </p:cNvPr>
          <p:cNvSpPr txBox="1">
            <a:spLocks noChangeArrowheads="1"/>
          </p:cNvSpPr>
          <p:nvPr/>
        </p:nvSpPr>
        <p:spPr bwMode="auto">
          <a:xfrm>
            <a:off x="3460750" y="1638300"/>
            <a:ext cx="1358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ion charges</a:t>
            </a:r>
          </a:p>
        </p:txBody>
      </p:sp>
      <p:sp>
        <p:nvSpPr>
          <p:cNvPr id="34830" name="Text Box 18">
            <a:extLst>
              <a:ext uri="{FF2B5EF4-FFF2-40B4-BE49-F238E27FC236}">
                <a16:creationId xmlns:a16="http://schemas.microsoft.com/office/drawing/2014/main" id="{1DE3B0E1-B653-4E17-BF37-A4AB589F3B07}"/>
              </a:ext>
            </a:extLst>
          </p:cNvPr>
          <p:cNvSpPr txBox="1">
            <a:spLocks noChangeArrowheads="1"/>
          </p:cNvSpPr>
          <p:nvPr/>
        </p:nvSpPr>
        <p:spPr bwMode="auto">
          <a:xfrm>
            <a:off x="5003800" y="1638300"/>
            <a:ext cx="1743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melting point (°C)</a:t>
            </a:r>
          </a:p>
        </p:txBody>
      </p:sp>
      <p:sp>
        <p:nvSpPr>
          <p:cNvPr id="34831" name="Text Box 19">
            <a:extLst>
              <a:ext uri="{FF2B5EF4-FFF2-40B4-BE49-F238E27FC236}">
                <a16:creationId xmlns:a16="http://schemas.microsoft.com/office/drawing/2014/main" id="{55234727-BEF8-4811-8746-A1E70AD86DFF}"/>
              </a:ext>
            </a:extLst>
          </p:cNvPr>
          <p:cNvSpPr txBox="1">
            <a:spLocks noChangeArrowheads="1"/>
          </p:cNvSpPr>
          <p:nvPr/>
        </p:nvSpPr>
        <p:spPr bwMode="auto">
          <a:xfrm>
            <a:off x="6832600" y="1638300"/>
            <a:ext cx="1611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boiling point (°C)</a:t>
            </a:r>
          </a:p>
        </p:txBody>
      </p:sp>
      <p:sp>
        <p:nvSpPr>
          <p:cNvPr id="561172" name="Rectangle 20">
            <a:extLst>
              <a:ext uri="{FF2B5EF4-FFF2-40B4-BE49-F238E27FC236}">
                <a16:creationId xmlns:a16="http://schemas.microsoft.com/office/drawing/2014/main" id="{A1A49F5D-B8A0-4FE1-A944-83EC2480F1BE}"/>
              </a:ext>
            </a:extLst>
          </p:cNvPr>
          <p:cNvSpPr>
            <a:spLocks noChangeArrowheads="1"/>
          </p:cNvSpPr>
          <p:nvPr/>
        </p:nvSpPr>
        <p:spPr bwMode="auto">
          <a:xfrm>
            <a:off x="3384550" y="2466975"/>
            <a:ext cx="147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943100">
              <a:tabLst>
                <a:tab pos="1704975" algn="l"/>
                <a:tab pos="3495675" algn="l"/>
              </a:tabLst>
              <a:defRPr sz="2400">
                <a:solidFill>
                  <a:srgbClr val="000066"/>
                </a:solidFill>
                <a:latin typeface="Arial" panose="020B0604020202020204" pitchFamily="34" charset="0"/>
              </a:defRPr>
            </a:lvl1pPr>
            <a:lvl2pPr marL="742950" indent="-285750" defTabSz="1943100">
              <a:tabLst>
                <a:tab pos="1704975" algn="l"/>
                <a:tab pos="3495675" algn="l"/>
              </a:tabLst>
              <a:defRPr sz="2400">
                <a:solidFill>
                  <a:srgbClr val="000066"/>
                </a:solidFill>
                <a:latin typeface="Arial" panose="020B0604020202020204" pitchFamily="34" charset="0"/>
              </a:defRPr>
            </a:lvl2pPr>
            <a:lvl3pPr marL="1143000" indent="-228600" defTabSz="1943100">
              <a:tabLst>
                <a:tab pos="1704975" algn="l"/>
                <a:tab pos="3495675" algn="l"/>
              </a:tabLst>
              <a:defRPr sz="2400">
                <a:solidFill>
                  <a:srgbClr val="000066"/>
                </a:solidFill>
                <a:latin typeface="Arial" panose="020B0604020202020204" pitchFamily="34" charset="0"/>
              </a:defRPr>
            </a:lvl3pPr>
            <a:lvl4pPr marL="1600200" indent="-228600" defTabSz="1943100">
              <a:tabLst>
                <a:tab pos="1704975" algn="l"/>
                <a:tab pos="3495675" algn="l"/>
              </a:tabLst>
              <a:defRPr sz="2400">
                <a:solidFill>
                  <a:srgbClr val="000066"/>
                </a:solidFill>
                <a:latin typeface="Arial" panose="020B0604020202020204" pitchFamily="34" charset="0"/>
              </a:defRPr>
            </a:lvl4pPr>
            <a:lvl5pPr marL="2057400" indent="-228600" defTabSz="1943100">
              <a:tabLst>
                <a:tab pos="1704975" algn="l"/>
                <a:tab pos="3495675" algn="l"/>
              </a:tabLst>
              <a:defRPr sz="2400">
                <a:solidFill>
                  <a:srgbClr val="000066"/>
                </a:solidFill>
                <a:latin typeface="Arial" panose="020B0604020202020204" pitchFamily="34" charset="0"/>
              </a:defRPr>
            </a:lvl5pPr>
            <a:lvl6pPr marL="2514600" indent="-228600" defTabSz="1943100" eaLnBrk="0" fontAlgn="base" hangingPunct="0">
              <a:spcBef>
                <a:spcPct val="0"/>
              </a:spcBef>
              <a:spcAft>
                <a:spcPct val="0"/>
              </a:spcAft>
              <a:tabLst>
                <a:tab pos="1704975" algn="l"/>
                <a:tab pos="3495675" algn="l"/>
              </a:tabLst>
              <a:defRPr sz="2400">
                <a:solidFill>
                  <a:srgbClr val="000066"/>
                </a:solidFill>
                <a:latin typeface="Arial" panose="020B0604020202020204" pitchFamily="34" charset="0"/>
              </a:defRPr>
            </a:lvl6pPr>
            <a:lvl7pPr marL="2971800" indent="-228600" defTabSz="1943100" eaLnBrk="0" fontAlgn="base" hangingPunct="0">
              <a:spcBef>
                <a:spcPct val="0"/>
              </a:spcBef>
              <a:spcAft>
                <a:spcPct val="0"/>
              </a:spcAft>
              <a:tabLst>
                <a:tab pos="1704975" algn="l"/>
                <a:tab pos="3495675" algn="l"/>
              </a:tabLst>
              <a:defRPr sz="2400">
                <a:solidFill>
                  <a:srgbClr val="000066"/>
                </a:solidFill>
                <a:latin typeface="Arial" panose="020B0604020202020204" pitchFamily="34" charset="0"/>
              </a:defRPr>
            </a:lvl7pPr>
            <a:lvl8pPr marL="3429000" indent="-228600" defTabSz="1943100" eaLnBrk="0" fontAlgn="base" hangingPunct="0">
              <a:spcBef>
                <a:spcPct val="0"/>
              </a:spcBef>
              <a:spcAft>
                <a:spcPct val="0"/>
              </a:spcAft>
              <a:tabLst>
                <a:tab pos="1704975" algn="l"/>
                <a:tab pos="3495675" algn="l"/>
              </a:tabLst>
              <a:defRPr sz="2400">
                <a:solidFill>
                  <a:srgbClr val="000066"/>
                </a:solidFill>
                <a:latin typeface="Arial" panose="020B0604020202020204" pitchFamily="34" charset="0"/>
              </a:defRPr>
            </a:lvl8pPr>
            <a:lvl9pPr marL="3886200" indent="-228600" defTabSz="1943100" eaLnBrk="0" fontAlgn="base" hangingPunct="0">
              <a:spcBef>
                <a:spcPct val="0"/>
              </a:spcBef>
              <a:spcAft>
                <a:spcPct val="0"/>
              </a:spcAft>
              <a:tabLst>
                <a:tab pos="1704975" algn="l"/>
                <a:tab pos="3495675" algn="l"/>
              </a:tabLst>
              <a:defRPr sz="2400">
                <a:solidFill>
                  <a:srgbClr val="000066"/>
                </a:solidFill>
                <a:latin typeface="Arial" panose="020B0604020202020204" pitchFamily="34" charset="0"/>
              </a:defRPr>
            </a:lvl9pPr>
          </a:lstStyle>
          <a:p>
            <a:r>
              <a:rPr lang="en-GB" altLang="en-US" dirty="0"/>
              <a:t>1</a:t>
            </a:r>
            <a:r>
              <a:rPr lang="en-GB" altLang="en-US" baseline="30000" dirty="0"/>
              <a:t>+</a:t>
            </a:r>
            <a:r>
              <a:rPr lang="en-GB" altLang="en-US" dirty="0"/>
              <a:t> and 1</a:t>
            </a:r>
            <a:r>
              <a:rPr lang="en-GB" altLang="en-US" baseline="30000" dirty="0"/>
              <a:t>–</a:t>
            </a:r>
            <a:endParaRPr lang="en-GB" altLang="en-US" dirty="0"/>
          </a:p>
        </p:txBody>
      </p:sp>
      <p:sp>
        <p:nvSpPr>
          <p:cNvPr id="561173" name="Rectangle 21">
            <a:extLst>
              <a:ext uri="{FF2B5EF4-FFF2-40B4-BE49-F238E27FC236}">
                <a16:creationId xmlns:a16="http://schemas.microsoft.com/office/drawing/2014/main" id="{74D64D03-56B9-4618-BA4C-BB75553B10A4}"/>
              </a:ext>
            </a:extLst>
          </p:cNvPr>
          <p:cNvSpPr>
            <a:spLocks noChangeArrowheads="1"/>
          </p:cNvSpPr>
          <p:nvPr/>
        </p:nvSpPr>
        <p:spPr bwMode="auto">
          <a:xfrm>
            <a:off x="3384550" y="3043238"/>
            <a:ext cx="147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943100">
              <a:tabLst>
                <a:tab pos="1704975" algn="l"/>
                <a:tab pos="3495675" algn="l"/>
              </a:tabLst>
              <a:defRPr sz="2400">
                <a:solidFill>
                  <a:srgbClr val="000066"/>
                </a:solidFill>
                <a:latin typeface="Arial" panose="020B0604020202020204" pitchFamily="34" charset="0"/>
              </a:defRPr>
            </a:lvl1pPr>
            <a:lvl2pPr marL="742950" indent="-285750" defTabSz="1943100">
              <a:tabLst>
                <a:tab pos="1704975" algn="l"/>
                <a:tab pos="3495675" algn="l"/>
              </a:tabLst>
              <a:defRPr sz="2400">
                <a:solidFill>
                  <a:srgbClr val="000066"/>
                </a:solidFill>
                <a:latin typeface="Arial" panose="020B0604020202020204" pitchFamily="34" charset="0"/>
              </a:defRPr>
            </a:lvl2pPr>
            <a:lvl3pPr marL="1143000" indent="-228600" defTabSz="1943100">
              <a:tabLst>
                <a:tab pos="1704975" algn="l"/>
                <a:tab pos="3495675" algn="l"/>
              </a:tabLst>
              <a:defRPr sz="2400">
                <a:solidFill>
                  <a:srgbClr val="000066"/>
                </a:solidFill>
                <a:latin typeface="Arial" panose="020B0604020202020204" pitchFamily="34" charset="0"/>
              </a:defRPr>
            </a:lvl3pPr>
            <a:lvl4pPr marL="1600200" indent="-228600" defTabSz="1943100">
              <a:tabLst>
                <a:tab pos="1704975" algn="l"/>
                <a:tab pos="3495675" algn="l"/>
              </a:tabLst>
              <a:defRPr sz="2400">
                <a:solidFill>
                  <a:srgbClr val="000066"/>
                </a:solidFill>
                <a:latin typeface="Arial" panose="020B0604020202020204" pitchFamily="34" charset="0"/>
              </a:defRPr>
            </a:lvl4pPr>
            <a:lvl5pPr marL="2057400" indent="-228600" defTabSz="1943100">
              <a:tabLst>
                <a:tab pos="1704975" algn="l"/>
                <a:tab pos="3495675" algn="l"/>
              </a:tabLst>
              <a:defRPr sz="2400">
                <a:solidFill>
                  <a:srgbClr val="000066"/>
                </a:solidFill>
                <a:latin typeface="Arial" panose="020B0604020202020204" pitchFamily="34" charset="0"/>
              </a:defRPr>
            </a:lvl5pPr>
            <a:lvl6pPr marL="2514600" indent="-228600" defTabSz="1943100" eaLnBrk="0" fontAlgn="base" hangingPunct="0">
              <a:spcBef>
                <a:spcPct val="0"/>
              </a:spcBef>
              <a:spcAft>
                <a:spcPct val="0"/>
              </a:spcAft>
              <a:tabLst>
                <a:tab pos="1704975" algn="l"/>
                <a:tab pos="3495675" algn="l"/>
              </a:tabLst>
              <a:defRPr sz="2400">
                <a:solidFill>
                  <a:srgbClr val="000066"/>
                </a:solidFill>
                <a:latin typeface="Arial" panose="020B0604020202020204" pitchFamily="34" charset="0"/>
              </a:defRPr>
            </a:lvl6pPr>
            <a:lvl7pPr marL="2971800" indent="-228600" defTabSz="1943100" eaLnBrk="0" fontAlgn="base" hangingPunct="0">
              <a:spcBef>
                <a:spcPct val="0"/>
              </a:spcBef>
              <a:spcAft>
                <a:spcPct val="0"/>
              </a:spcAft>
              <a:tabLst>
                <a:tab pos="1704975" algn="l"/>
                <a:tab pos="3495675" algn="l"/>
              </a:tabLst>
              <a:defRPr sz="2400">
                <a:solidFill>
                  <a:srgbClr val="000066"/>
                </a:solidFill>
                <a:latin typeface="Arial" panose="020B0604020202020204" pitchFamily="34" charset="0"/>
              </a:defRPr>
            </a:lvl7pPr>
            <a:lvl8pPr marL="3429000" indent="-228600" defTabSz="1943100" eaLnBrk="0" fontAlgn="base" hangingPunct="0">
              <a:spcBef>
                <a:spcPct val="0"/>
              </a:spcBef>
              <a:spcAft>
                <a:spcPct val="0"/>
              </a:spcAft>
              <a:tabLst>
                <a:tab pos="1704975" algn="l"/>
                <a:tab pos="3495675" algn="l"/>
              </a:tabLst>
              <a:defRPr sz="2400">
                <a:solidFill>
                  <a:srgbClr val="000066"/>
                </a:solidFill>
                <a:latin typeface="Arial" panose="020B0604020202020204" pitchFamily="34" charset="0"/>
              </a:defRPr>
            </a:lvl8pPr>
            <a:lvl9pPr marL="3886200" indent="-228600" defTabSz="1943100" eaLnBrk="0" fontAlgn="base" hangingPunct="0">
              <a:spcBef>
                <a:spcPct val="0"/>
              </a:spcBef>
              <a:spcAft>
                <a:spcPct val="0"/>
              </a:spcAft>
              <a:tabLst>
                <a:tab pos="1704975" algn="l"/>
                <a:tab pos="3495675" algn="l"/>
              </a:tabLst>
              <a:defRPr sz="2400">
                <a:solidFill>
                  <a:srgbClr val="000066"/>
                </a:solidFill>
                <a:latin typeface="Arial" panose="020B0604020202020204" pitchFamily="34" charset="0"/>
              </a:defRPr>
            </a:lvl9pPr>
          </a:lstStyle>
          <a:p>
            <a:r>
              <a:rPr lang="en-GB" altLang="en-US" dirty="0"/>
              <a:t>2</a:t>
            </a:r>
            <a:r>
              <a:rPr lang="en-GB" altLang="en-US" baseline="30000" dirty="0"/>
              <a:t>+</a:t>
            </a:r>
            <a:r>
              <a:rPr lang="en-GB" altLang="en-US" dirty="0"/>
              <a:t> and 2</a:t>
            </a:r>
            <a:r>
              <a:rPr lang="en-GB" altLang="en-US" baseline="30000" dirty="0"/>
              <a:t>–</a:t>
            </a:r>
            <a:endParaRPr lang="en-GB" altLang="en-US" dirty="0"/>
          </a:p>
        </p:txBody>
      </p:sp>
      <p:sp>
        <p:nvSpPr>
          <p:cNvPr id="561174" name="Text Box 22">
            <a:extLst>
              <a:ext uri="{FF2B5EF4-FFF2-40B4-BE49-F238E27FC236}">
                <a16:creationId xmlns:a16="http://schemas.microsoft.com/office/drawing/2014/main" id="{F26D60F9-3358-4C49-A6B9-88249D009663}"/>
              </a:ext>
            </a:extLst>
          </p:cNvPr>
          <p:cNvSpPr txBox="1">
            <a:spLocks noChangeArrowheads="1"/>
          </p:cNvSpPr>
          <p:nvPr/>
        </p:nvSpPr>
        <p:spPr bwMode="auto">
          <a:xfrm>
            <a:off x="5346700" y="2466975"/>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801</a:t>
            </a:r>
          </a:p>
        </p:txBody>
      </p:sp>
      <p:sp>
        <p:nvSpPr>
          <p:cNvPr id="561175" name="Text Box 23">
            <a:extLst>
              <a:ext uri="{FF2B5EF4-FFF2-40B4-BE49-F238E27FC236}">
                <a16:creationId xmlns:a16="http://schemas.microsoft.com/office/drawing/2014/main" id="{B5C36B61-2484-435C-A382-23E2452AD8C3}"/>
              </a:ext>
            </a:extLst>
          </p:cNvPr>
          <p:cNvSpPr txBox="1">
            <a:spLocks noChangeArrowheads="1"/>
          </p:cNvSpPr>
          <p:nvPr/>
        </p:nvSpPr>
        <p:spPr bwMode="auto">
          <a:xfrm>
            <a:off x="7035800" y="2466975"/>
            <a:ext cx="116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1,413</a:t>
            </a:r>
          </a:p>
        </p:txBody>
      </p:sp>
      <p:sp>
        <p:nvSpPr>
          <p:cNvPr id="561176" name="Text Box 24">
            <a:extLst>
              <a:ext uri="{FF2B5EF4-FFF2-40B4-BE49-F238E27FC236}">
                <a16:creationId xmlns:a16="http://schemas.microsoft.com/office/drawing/2014/main" id="{0F7E117A-F292-4E1F-B84A-1CAA4035FFB0}"/>
              </a:ext>
            </a:extLst>
          </p:cNvPr>
          <p:cNvSpPr txBox="1">
            <a:spLocks noChangeArrowheads="1"/>
          </p:cNvSpPr>
          <p:nvPr/>
        </p:nvSpPr>
        <p:spPr bwMode="auto">
          <a:xfrm>
            <a:off x="5346700" y="3043238"/>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2,852</a:t>
            </a:r>
          </a:p>
        </p:txBody>
      </p:sp>
      <p:sp>
        <p:nvSpPr>
          <p:cNvPr id="561177" name="Text Box 25">
            <a:extLst>
              <a:ext uri="{FF2B5EF4-FFF2-40B4-BE49-F238E27FC236}">
                <a16:creationId xmlns:a16="http://schemas.microsoft.com/office/drawing/2014/main" id="{F1DB9B28-C93A-4BA0-AB2F-5CA84CE83B6A}"/>
              </a:ext>
            </a:extLst>
          </p:cNvPr>
          <p:cNvSpPr txBox="1">
            <a:spLocks noChangeArrowheads="1"/>
          </p:cNvSpPr>
          <p:nvPr/>
        </p:nvSpPr>
        <p:spPr bwMode="auto">
          <a:xfrm>
            <a:off x="7035800" y="3043238"/>
            <a:ext cx="134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3,600</a:t>
            </a:r>
          </a:p>
        </p:txBody>
      </p:sp>
      <p:sp>
        <p:nvSpPr>
          <p:cNvPr id="561181" name="Rectangle 29">
            <a:extLst>
              <a:ext uri="{FF2B5EF4-FFF2-40B4-BE49-F238E27FC236}">
                <a16:creationId xmlns:a16="http://schemas.microsoft.com/office/drawing/2014/main" id="{5A1DA102-BFC9-440C-910D-6774D3A46E0A}"/>
              </a:ext>
            </a:extLst>
          </p:cNvPr>
          <p:cNvSpPr>
            <a:spLocks noChangeArrowheads="1"/>
          </p:cNvSpPr>
          <p:nvPr/>
        </p:nvSpPr>
        <p:spPr bwMode="auto">
          <a:xfrm>
            <a:off x="342900" y="3700463"/>
            <a:ext cx="5126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Ionic compounds have lots of strong ionic bonds, so a large amount of energy is needed to break them.</a:t>
            </a:r>
          </a:p>
        </p:txBody>
      </p:sp>
      <p:pic>
        <p:nvPicPr>
          <p:cNvPr id="34840" name="Picture 31" descr="Picture13.jpg">
            <a:extLst>
              <a:ext uri="{FF2B5EF4-FFF2-40B4-BE49-F238E27FC236}">
                <a16:creationId xmlns:a16="http://schemas.microsoft.com/office/drawing/2014/main" id="{FECC461A-F6D4-42EE-8303-6A7C4EAABF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9888" y="3587750"/>
            <a:ext cx="35083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41" name="Straight Connector 34">
            <a:extLst>
              <a:ext uri="{FF2B5EF4-FFF2-40B4-BE49-F238E27FC236}">
                <a16:creationId xmlns:a16="http://schemas.microsoft.com/office/drawing/2014/main" id="{E7AEB0B3-9758-4F6F-BA81-788F63D56A98}"/>
              </a:ext>
            </a:extLst>
          </p:cNvPr>
          <p:cNvCxnSpPr>
            <a:cxnSpLocks noChangeShapeType="1"/>
          </p:cNvCxnSpPr>
          <p:nvPr/>
        </p:nvCxnSpPr>
        <p:spPr bwMode="auto">
          <a:xfrm>
            <a:off x="674688" y="2973388"/>
            <a:ext cx="7826375" cy="0"/>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pic>
        <p:nvPicPr>
          <p:cNvPr id="26" name="Picture 8">
            <a:hlinkClick r:id="" action="ppaction://hlinkshowjump?jump=nextslide"/>
            <a:extLst>
              <a:ext uri="{FF2B5EF4-FFF2-40B4-BE49-F238E27FC236}">
                <a16:creationId xmlns:a16="http://schemas.microsoft.com/office/drawing/2014/main" id="{CA91D216-215D-409F-B3EB-5073365B663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117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61174"/>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6117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116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1173"/>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561176"/>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56117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118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1157"/>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7" grpId="0"/>
      <p:bldP spid="561166" grpId="0"/>
      <p:bldP spid="561167" grpId="0"/>
      <p:bldP spid="561172" grpId="0"/>
      <p:bldP spid="561173" grpId="0"/>
      <p:bldP spid="561174" grpId="0"/>
      <p:bldP spid="561175" grpId="0"/>
      <p:bldP spid="561176" grpId="0"/>
      <p:bldP spid="561177" grpId="0"/>
      <p:bldP spid="5611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4. Systems and System Models</a:t>
            </a:r>
          </a:p>
          <a:p>
            <a:r>
              <a:rPr lang="en-GB" sz="1600" dirty="0"/>
              <a:t>5. Energy and Matter</a:t>
            </a:r>
          </a:p>
          <a:p>
            <a:r>
              <a:rPr lang="en-GB" sz="1600" dirty="0"/>
              <a:t>6. Structure </a:t>
            </a:r>
            <a:r>
              <a:rPr lang="en-GB" sz="1600"/>
              <a:t>and Function</a:t>
            </a:r>
            <a:endParaRPr lang="en-GB"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D00364D-DF29-4182-811E-674020813576}"/>
              </a:ext>
            </a:extLst>
          </p:cNvPr>
          <p:cNvSpPr>
            <a:spLocks noGrp="1"/>
          </p:cNvSpPr>
          <p:nvPr>
            <p:ph type="title"/>
          </p:nvPr>
        </p:nvSpPr>
        <p:spPr/>
        <p:txBody>
          <a:bodyPr/>
          <a:lstStyle/>
          <a:p>
            <a:r>
              <a:rPr lang="en-GB" altLang="en-US"/>
              <a:t>Comparing melting points (1)</a:t>
            </a:r>
          </a:p>
        </p:txBody>
      </p:sp>
      <p:sp>
        <p:nvSpPr>
          <p:cNvPr id="35843" name="Rectangle 4">
            <a:extLst>
              <a:ext uri="{FF2B5EF4-FFF2-40B4-BE49-F238E27FC236}">
                <a16:creationId xmlns:a16="http://schemas.microsoft.com/office/drawing/2014/main" id="{33380A14-F344-429B-9D94-29D07DDC2BB0}"/>
              </a:ext>
            </a:extLst>
          </p:cNvPr>
          <p:cNvSpPr>
            <a:spLocks noChangeArrowheads="1"/>
          </p:cNvSpPr>
          <p:nvPr/>
        </p:nvSpPr>
        <p:spPr bwMode="auto">
          <a:xfrm>
            <a:off x="339725" y="781050"/>
            <a:ext cx="8193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b="1">
                <a:solidFill>
                  <a:srgbClr val="FF6600"/>
                </a:solidFill>
              </a:rPr>
              <a:t>Ionic compounds </a:t>
            </a:r>
            <a:r>
              <a:rPr lang="en-GB" altLang="en-US"/>
              <a:t>have </a:t>
            </a:r>
            <a:r>
              <a:rPr lang="en-GB" altLang="en-US" b="1"/>
              <a:t>high melting points </a:t>
            </a:r>
            <a:r>
              <a:rPr lang="en-GB" altLang="en-US"/>
              <a:t>because lots of energy is needed to break the </a:t>
            </a:r>
            <a:r>
              <a:rPr lang="en-GB" altLang="en-US" b="1">
                <a:solidFill>
                  <a:srgbClr val="010066"/>
                </a:solidFill>
              </a:rPr>
              <a:t>strong ionic bonds</a:t>
            </a:r>
            <a:r>
              <a:rPr lang="en-GB" altLang="en-US"/>
              <a:t>.</a:t>
            </a:r>
          </a:p>
        </p:txBody>
      </p:sp>
      <p:sp>
        <p:nvSpPr>
          <p:cNvPr id="6" name="Rectangle 5">
            <a:extLst>
              <a:ext uri="{FF2B5EF4-FFF2-40B4-BE49-F238E27FC236}">
                <a16:creationId xmlns:a16="http://schemas.microsoft.com/office/drawing/2014/main" id="{18DE1ED9-0B03-4A69-A35E-592B0773E605}"/>
              </a:ext>
            </a:extLst>
          </p:cNvPr>
          <p:cNvSpPr>
            <a:spLocks noChangeArrowheads="1"/>
          </p:cNvSpPr>
          <p:nvPr/>
        </p:nvSpPr>
        <p:spPr bwMode="auto">
          <a:xfrm>
            <a:off x="342900" y="1935163"/>
            <a:ext cx="81899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6"/>
                </a:solidFill>
              </a:rPr>
              <a:t>Substances made up of </a:t>
            </a:r>
            <a:r>
              <a:rPr lang="en-GB" altLang="en-US" b="1">
                <a:solidFill>
                  <a:srgbClr val="FF6600"/>
                </a:solidFill>
              </a:rPr>
              <a:t>simple covalent molecules</a:t>
            </a:r>
            <a:r>
              <a:rPr lang="en-GB" altLang="en-US">
                <a:solidFill>
                  <a:srgbClr val="FF6600"/>
                </a:solidFill>
              </a:rPr>
              <a:t> </a:t>
            </a:r>
            <a:r>
              <a:rPr lang="en-GB" altLang="en-US">
                <a:solidFill>
                  <a:srgbClr val="010066"/>
                </a:solidFill>
              </a:rPr>
              <a:t>have </a:t>
            </a:r>
            <a:r>
              <a:rPr lang="en-GB" altLang="en-US" b="1">
                <a:solidFill>
                  <a:srgbClr val="010066"/>
                </a:solidFill>
              </a:rPr>
              <a:t>low melting points</a:t>
            </a:r>
            <a:r>
              <a:rPr lang="en-GB" altLang="en-US">
                <a:solidFill>
                  <a:srgbClr val="010066"/>
                </a:solidFill>
              </a:rPr>
              <a:t>. This is because not much energy is needed to break the </a:t>
            </a:r>
            <a:r>
              <a:rPr lang="en-GB" altLang="en-US" b="1">
                <a:solidFill>
                  <a:srgbClr val="010066"/>
                </a:solidFill>
              </a:rPr>
              <a:t>weak intermolecular forces </a:t>
            </a:r>
            <a:r>
              <a:rPr lang="en-GB" altLang="en-US">
                <a:solidFill>
                  <a:srgbClr val="010066"/>
                </a:solidFill>
              </a:rPr>
              <a:t>between the molecules.</a:t>
            </a:r>
          </a:p>
        </p:txBody>
      </p:sp>
      <p:sp>
        <p:nvSpPr>
          <p:cNvPr id="7" name="Rectangle 6">
            <a:extLst>
              <a:ext uri="{FF2B5EF4-FFF2-40B4-BE49-F238E27FC236}">
                <a16:creationId xmlns:a16="http://schemas.microsoft.com/office/drawing/2014/main" id="{DB003497-F558-4D6D-979E-B42702A7FA91}"/>
              </a:ext>
            </a:extLst>
          </p:cNvPr>
          <p:cNvSpPr>
            <a:spLocks noChangeArrowheads="1"/>
          </p:cNvSpPr>
          <p:nvPr/>
        </p:nvSpPr>
        <p:spPr bwMode="auto">
          <a:xfrm>
            <a:off x="342900" y="3827463"/>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b="1">
                <a:solidFill>
                  <a:srgbClr val="FF6600"/>
                </a:solidFill>
              </a:rPr>
              <a:t>Giant covalent structures </a:t>
            </a:r>
            <a:r>
              <a:rPr lang="en-GB" altLang="en-US"/>
              <a:t>have </a:t>
            </a:r>
            <a:r>
              <a:rPr lang="en-GB" altLang="en-US" b="1"/>
              <a:t>high melting points </a:t>
            </a:r>
            <a:r>
              <a:rPr lang="en-GB" altLang="en-US"/>
              <a:t>because lots of energy is needed to break all of the </a:t>
            </a:r>
            <a:r>
              <a:rPr lang="en-GB" altLang="en-US" b="1"/>
              <a:t>strong covalent bonds</a:t>
            </a:r>
            <a:r>
              <a:rPr lang="en-GB" altLang="en-US"/>
              <a:t> between the atoms.</a:t>
            </a:r>
          </a:p>
        </p:txBody>
      </p:sp>
      <p:sp>
        <p:nvSpPr>
          <p:cNvPr id="8" name="Rectangle 7">
            <a:extLst>
              <a:ext uri="{FF2B5EF4-FFF2-40B4-BE49-F238E27FC236}">
                <a16:creationId xmlns:a16="http://schemas.microsoft.com/office/drawing/2014/main" id="{72B25D68-CA18-4750-8400-A67A3B32495B}"/>
              </a:ext>
            </a:extLst>
          </p:cNvPr>
          <p:cNvSpPr>
            <a:spLocks noChangeArrowheads="1"/>
          </p:cNvSpPr>
          <p:nvPr/>
        </p:nvSpPr>
        <p:spPr bwMode="auto">
          <a:xfrm>
            <a:off x="342900" y="535146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b="1" dirty="0">
                <a:solidFill>
                  <a:srgbClr val="FF6600"/>
                </a:solidFill>
              </a:rPr>
              <a:t>Metals</a:t>
            </a:r>
            <a:r>
              <a:rPr lang="en-GB" altLang="en-US" dirty="0"/>
              <a:t> have </a:t>
            </a:r>
            <a:r>
              <a:rPr lang="en-GB" altLang="en-US" b="1" dirty="0"/>
              <a:t>high melting points </a:t>
            </a:r>
            <a:r>
              <a:rPr lang="en-GB" altLang="en-US" dirty="0"/>
              <a:t>because lots of energy is needed to break their </a:t>
            </a:r>
            <a:r>
              <a:rPr lang="en-GB" altLang="en-US" b="1" dirty="0"/>
              <a:t>strong metallic bonds</a:t>
            </a:r>
            <a:r>
              <a:rPr lang="en-GB" altLang="en-US" dirty="0"/>
              <a:t>.</a:t>
            </a:r>
          </a:p>
        </p:txBody>
      </p:sp>
      <p:pic>
        <p:nvPicPr>
          <p:cNvPr id="10" name="Picture 8">
            <a:hlinkClick r:id="" action="ppaction://hlinkshowjump?jump=nextslide"/>
            <a:extLst>
              <a:ext uri="{FF2B5EF4-FFF2-40B4-BE49-F238E27FC236}">
                <a16:creationId xmlns:a16="http://schemas.microsoft.com/office/drawing/2014/main" id="{113E3549-04BE-443C-8FE0-359E0F0AAB7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D7CF23FB-0C7F-4500-9C67-62C529B53DD7}"/>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4">
            <a:extLst>
              <a:ext uri="{FF2B5EF4-FFF2-40B4-BE49-F238E27FC236}">
                <a16:creationId xmlns:a16="http://schemas.microsoft.com/office/drawing/2014/main" id="{6FAC81BC-1F79-4CBF-9D42-AA2E0C2D30A8}"/>
              </a:ext>
            </a:extLst>
          </p:cNvPr>
          <p:cNvSpPr>
            <a:spLocks noGrp="1" noChangeArrowheads="1"/>
          </p:cNvSpPr>
          <p:nvPr>
            <p:ph type="title"/>
          </p:nvPr>
        </p:nvSpPr>
        <p:spPr/>
        <p:txBody>
          <a:bodyPr/>
          <a:lstStyle/>
          <a:p>
            <a:r>
              <a:rPr lang="en-GB" altLang="en-US"/>
              <a:t>Comparing melting points (2)</a:t>
            </a:r>
          </a:p>
        </p:txBody>
      </p:sp>
      <p:sp>
        <p:nvSpPr>
          <p:cNvPr id="36867" name="Rectangle 15">
            <a:extLst>
              <a:ext uri="{FF2B5EF4-FFF2-40B4-BE49-F238E27FC236}">
                <a16:creationId xmlns:a16="http://schemas.microsoft.com/office/drawing/2014/main" id="{482B54BF-3172-41A6-916F-96379E171F56}"/>
              </a:ext>
            </a:extLst>
          </p:cNvPr>
          <p:cNvSpPr>
            <a:spLocks noChangeArrowheads="1"/>
          </p:cNvSpPr>
          <p:nvPr/>
        </p:nvSpPr>
        <p:spPr bwMode="auto">
          <a:xfrm>
            <a:off x="358775" y="784225"/>
            <a:ext cx="8575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type of bonding in a substance affects its properties. </a:t>
            </a:r>
          </a:p>
          <a:p>
            <a:r>
              <a:rPr lang="en-GB" altLang="en-US" dirty="0"/>
              <a:t>Fill in the gaps in the table.</a:t>
            </a:r>
          </a:p>
        </p:txBody>
      </p:sp>
      <p:graphicFrame>
        <p:nvGraphicFramePr>
          <p:cNvPr id="22" name="Table 21">
            <a:extLst>
              <a:ext uri="{FF2B5EF4-FFF2-40B4-BE49-F238E27FC236}">
                <a16:creationId xmlns:a16="http://schemas.microsoft.com/office/drawing/2014/main" id="{624A7C7A-71AB-4C36-9330-E2095E306E27}"/>
              </a:ext>
            </a:extLst>
          </p:cNvPr>
          <p:cNvGraphicFramePr>
            <a:graphicFrameLocks noGrp="1"/>
          </p:cNvGraphicFramePr>
          <p:nvPr/>
        </p:nvGraphicFramePr>
        <p:xfrm>
          <a:off x="342900" y="1639888"/>
          <a:ext cx="8207375" cy="4505325"/>
        </p:xfrm>
        <a:graphic>
          <a:graphicData uri="http://schemas.openxmlformats.org/drawingml/2006/table">
            <a:tbl>
              <a:tblPr firstRow="1" firstCol="1">
                <a:tableStyleId>{5940675A-B579-460E-94D1-54222C63F5DA}</a:tableStyleId>
              </a:tblPr>
              <a:tblGrid>
                <a:gridCol w="1403893">
                  <a:extLst>
                    <a:ext uri="{9D8B030D-6E8A-4147-A177-3AD203B41FA5}">
                      <a16:colId xmlns:a16="http://schemas.microsoft.com/office/drawing/2014/main" val="20000"/>
                    </a:ext>
                  </a:extLst>
                </a:gridCol>
                <a:gridCol w="1511885">
                  <a:extLst>
                    <a:ext uri="{9D8B030D-6E8A-4147-A177-3AD203B41FA5}">
                      <a16:colId xmlns:a16="http://schemas.microsoft.com/office/drawing/2014/main" val="20001"/>
                    </a:ext>
                  </a:extLst>
                </a:gridCol>
                <a:gridCol w="791940">
                  <a:extLst>
                    <a:ext uri="{9D8B030D-6E8A-4147-A177-3AD203B41FA5}">
                      <a16:colId xmlns:a16="http://schemas.microsoft.com/office/drawing/2014/main" val="20002"/>
                    </a:ext>
                  </a:extLst>
                </a:gridCol>
                <a:gridCol w="2375819">
                  <a:extLst>
                    <a:ext uri="{9D8B030D-6E8A-4147-A177-3AD203B41FA5}">
                      <a16:colId xmlns:a16="http://schemas.microsoft.com/office/drawing/2014/main" val="20003"/>
                    </a:ext>
                  </a:extLst>
                </a:gridCol>
                <a:gridCol w="2123838">
                  <a:extLst>
                    <a:ext uri="{9D8B030D-6E8A-4147-A177-3AD203B41FA5}">
                      <a16:colId xmlns:a16="http://schemas.microsoft.com/office/drawing/2014/main" val="20004"/>
                    </a:ext>
                  </a:extLst>
                </a:gridCol>
              </a:tblGrid>
              <a:tr h="901065">
                <a:tc>
                  <a:txBody>
                    <a:bodyPr/>
                    <a:lstStyle/>
                    <a:p>
                      <a:pPr algn="l"/>
                      <a:r>
                        <a:rPr lang="en-GB" sz="2400" b="1" dirty="0">
                          <a:solidFill>
                            <a:schemeClr val="bg1"/>
                          </a:solidFill>
                        </a:rPr>
                        <a:t>bonding</a:t>
                      </a:r>
                    </a:p>
                  </a:txBody>
                  <a:tcPr marL="91433" marR="91433"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pPr algn="l"/>
                      <a:r>
                        <a:rPr lang="en-GB" sz="2400" b="1" dirty="0">
                          <a:solidFill>
                            <a:schemeClr val="bg1"/>
                          </a:solidFill>
                        </a:rPr>
                        <a:t>type of structure</a:t>
                      </a:r>
                    </a:p>
                  </a:txBody>
                  <a:tcPr marL="91433" marR="91433"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gridSpan="2">
                  <a:txBody>
                    <a:bodyPr/>
                    <a:lstStyle/>
                    <a:p>
                      <a:pPr algn="ctr"/>
                      <a:r>
                        <a:rPr lang="en-GB" sz="2400" b="1" dirty="0">
                          <a:solidFill>
                            <a:schemeClr val="bg1"/>
                          </a:solidFill>
                        </a:rPr>
                        <a:t>melting point</a:t>
                      </a:r>
                    </a:p>
                  </a:txBody>
                  <a:tcPr marL="91433" marR="91433"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hMerge="1">
                  <a:txBody>
                    <a:bodyPr/>
                    <a:lstStyle/>
                    <a:p>
                      <a:pPr algn="l"/>
                      <a:endParaRPr lang="en-GB" sz="2400" b="1" dirty="0">
                        <a:solidFill>
                          <a:srgbClr val="010066"/>
                        </a:solidFill>
                      </a:endParaRPr>
                    </a:p>
                  </a:txBody>
                  <a:tcPr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CC99"/>
                    </a:solidFill>
                  </a:tcPr>
                </a:tc>
                <a:tc>
                  <a:txBody>
                    <a:bodyPr/>
                    <a:lstStyle/>
                    <a:p>
                      <a:pPr algn="l"/>
                      <a:r>
                        <a:rPr lang="en-GB" sz="2400" b="1" dirty="0">
                          <a:solidFill>
                            <a:schemeClr val="bg1"/>
                          </a:solidFill>
                        </a:rPr>
                        <a:t>state at room temperature</a:t>
                      </a:r>
                    </a:p>
                  </a:txBody>
                  <a:tcPr marL="91433" marR="91433"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901065">
                <a:tc>
                  <a:txBody>
                    <a:bodyPr/>
                    <a:lstStyle/>
                    <a:p>
                      <a:pPr algn="l"/>
                      <a:r>
                        <a:rPr lang="en-GB" sz="2400" b="0" dirty="0">
                          <a:solidFill>
                            <a:srgbClr val="010066"/>
                          </a:solidFill>
                        </a:rPr>
                        <a:t>ionic</a:t>
                      </a:r>
                    </a:p>
                  </a:txBody>
                  <a:tcPr marL="91433" marR="91433"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l"/>
                      <a:endParaRPr lang="en-GB" sz="1800" dirty="0"/>
                    </a:p>
                  </a:txBody>
                  <a:tcPr marL="91433" marR="91433"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l"/>
                      <a:endParaRPr lang="en-GB" sz="1800" dirty="0"/>
                    </a:p>
                  </a:txBody>
                  <a:tcPr marL="91433" marR="91433" marT="45725" marB="45725" anchor="ctr">
                    <a:lnL w="28575" cap="flat" cmpd="sng" algn="ctr">
                      <a:solidFill>
                        <a:srgbClr val="FF6600"/>
                      </a:solidFill>
                      <a:prstDash val="solid"/>
                      <a:round/>
                      <a:headEnd type="none" w="med" len="med"/>
                      <a:tailEnd type="none" w="med" len="med"/>
                    </a:lnL>
                    <a:lnR w="12700" cap="flat" cmpd="sng" algn="ctr">
                      <a:solidFill>
                        <a:srgbClr val="FFCC99"/>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1800" dirty="0"/>
                    </a:p>
                  </a:txBody>
                  <a:tcPr marL="91433" marR="91433" marT="45725" marB="45725" anchor="ctr">
                    <a:lnL w="12700" cap="flat" cmpd="sng" algn="ctr">
                      <a:solidFill>
                        <a:srgbClr val="FFCC99"/>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l"/>
                      <a:endParaRPr lang="en-GB" sz="1800" dirty="0"/>
                    </a:p>
                  </a:txBody>
                  <a:tcPr marL="91433" marR="91433"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1"/>
                  </a:ext>
                </a:extLst>
              </a:tr>
              <a:tr h="901065">
                <a:tc rowSpan="2">
                  <a:txBody>
                    <a:bodyPr/>
                    <a:lstStyle/>
                    <a:p>
                      <a:pPr algn="l"/>
                      <a:r>
                        <a:rPr lang="en-GB" sz="2400" b="0" dirty="0">
                          <a:solidFill>
                            <a:srgbClr val="010066"/>
                          </a:solidFill>
                        </a:rPr>
                        <a:t>covalent</a:t>
                      </a:r>
                    </a:p>
                  </a:txBody>
                  <a:tcPr marL="91433" marR="91433"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l"/>
                      <a:endParaRPr lang="en-GB" sz="1800" dirty="0"/>
                    </a:p>
                  </a:txBody>
                  <a:tcPr marL="91433" marR="91433"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l"/>
                      <a:endParaRPr lang="en-GB" sz="1800" dirty="0"/>
                    </a:p>
                  </a:txBody>
                  <a:tcPr marL="91433" marR="91433" marT="45725" marB="45725" anchor="ctr">
                    <a:lnL w="28575" cap="flat" cmpd="sng" algn="ctr">
                      <a:solidFill>
                        <a:srgbClr val="FF6600"/>
                      </a:solidFill>
                      <a:prstDash val="solid"/>
                      <a:round/>
                      <a:headEnd type="none" w="med" len="med"/>
                      <a:tailEnd type="none" w="med" len="med"/>
                    </a:lnL>
                    <a:lnR w="12700" cap="flat" cmpd="sng" algn="ctr">
                      <a:solidFill>
                        <a:srgbClr val="FFCC99"/>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1800" dirty="0"/>
                    </a:p>
                  </a:txBody>
                  <a:tcPr marL="91433" marR="91433" marT="45725" marB="45725" anchor="ctr">
                    <a:lnL w="12700" cap="flat" cmpd="sng" algn="ctr">
                      <a:solidFill>
                        <a:srgbClr val="FFCC99"/>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l"/>
                      <a:endParaRPr lang="en-GB" sz="1800" dirty="0"/>
                    </a:p>
                  </a:txBody>
                  <a:tcPr marL="91433" marR="91433"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2"/>
                  </a:ext>
                </a:extLst>
              </a:tr>
              <a:tr h="901065">
                <a:tc vMerge="1">
                  <a:txBody>
                    <a:bodyPr/>
                    <a:lstStyle/>
                    <a:p>
                      <a:pPr algn="l"/>
                      <a:endParaRPr lang="en-GB" dirty="0"/>
                    </a:p>
                  </a:txBody>
                  <a:tcPr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CC99"/>
                    </a:solidFill>
                  </a:tcPr>
                </a:tc>
                <a:tc>
                  <a:txBody>
                    <a:bodyPr/>
                    <a:lstStyle/>
                    <a:p>
                      <a:pPr algn="l"/>
                      <a:endParaRPr lang="en-GB" sz="1800" dirty="0"/>
                    </a:p>
                  </a:txBody>
                  <a:tcPr marL="91433" marR="91433"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l"/>
                      <a:endParaRPr lang="en-GB" sz="1800" dirty="0"/>
                    </a:p>
                  </a:txBody>
                  <a:tcPr marL="91433" marR="91433" marT="45725" marB="45725" anchor="ctr">
                    <a:lnL w="28575" cap="flat" cmpd="sng" algn="ctr">
                      <a:solidFill>
                        <a:srgbClr val="FF6600"/>
                      </a:solidFill>
                      <a:prstDash val="solid"/>
                      <a:round/>
                      <a:headEnd type="none" w="med" len="med"/>
                      <a:tailEnd type="none" w="med" len="med"/>
                    </a:lnL>
                    <a:lnR w="12700" cap="flat" cmpd="sng" algn="ctr">
                      <a:solidFill>
                        <a:srgbClr val="FFCC99"/>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1800" dirty="0"/>
                    </a:p>
                  </a:txBody>
                  <a:tcPr marL="91433" marR="91433" marT="45725" marB="45725" anchor="ctr">
                    <a:lnL w="12700" cap="flat" cmpd="sng" algn="ctr">
                      <a:solidFill>
                        <a:srgbClr val="FFCC99"/>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l"/>
                      <a:endParaRPr lang="en-GB" sz="1800" dirty="0"/>
                    </a:p>
                  </a:txBody>
                  <a:tcPr marL="91433" marR="91433"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3"/>
                  </a:ext>
                </a:extLst>
              </a:tr>
              <a:tr h="901065">
                <a:tc>
                  <a:txBody>
                    <a:bodyPr/>
                    <a:lstStyle/>
                    <a:p>
                      <a:pPr algn="l"/>
                      <a:r>
                        <a:rPr lang="en-GB" sz="2400" b="0" dirty="0">
                          <a:solidFill>
                            <a:srgbClr val="010066"/>
                          </a:solidFill>
                        </a:rPr>
                        <a:t>metallic</a:t>
                      </a:r>
                    </a:p>
                  </a:txBody>
                  <a:tcPr marL="91433" marR="91433"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l"/>
                      <a:endParaRPr lang="en-GB" sz="1800" dirty="0"/>
                    </a:p>
                  </a:txBody>
                  <a:tcPr marL="91433" marR="91433"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l"/>
                      <a:endParaRPr lang="en-GB" sz="1800" dirty="0"/>
                    </a:p>
                  </a:txBody>
                  <a:tcPr marL="91433" marR="91433" marT="45725" marB="45725" anchor="ctr">
                    <a:lnL w="28575" cap="flat" cmpd="sng" algn="ctr">
                      <a:solidFill>
                        <a:srgbClr val="FF6600"/>
                      </a:solidFill>
                      <a:prstDash val="solid"/>
                      <a:round/>
                      <a:headEnd type="none" w="med" len="med"/>
                      <a:tailEnd type="none" w="med" len="med"/>
                    </a:lnL>
                    <a:lnR w="12700" cap="flat" cmpd="sng" algn="ctr">
                      <a:solidFill>
                        <a:srgbClr val="FFCC99"/>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1800" dirty="0"/>
                    </a:p>
                  </a:txBody>
                  <a:tcPr marL="91433" marR="91433" marT="45725" marB="45725" anchor="ctr">
                    <a:lnL w="12700" cap="flat" cmpd="sng" algn="ctr">
                      <a:solidFill>
                        <a:srgbClr val="FFCC99"/>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l"/>
                      <a:endParaRPr lang="en-GB" sz="1800" dirty="0"/>
                    </a:p>
                  </a:txBody>
                  <a:tcPr marL="91433" marR="91433" marT="45725" marB="45725"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3" name="Rectangle 17">
            <a:extLst>
              <a:ext uri="{FF2B5EF4-FFF2-40B4-BE49-F238E27FC236}">
                <a16:creationId xmlns:a16="http://schemas.microsoft.com/office/drawing/2014/main" id="{443C44CA-34F9-4736-B6B6-0599856EE304}"/>
              </a:ext>
            </a:extLst>
          </p:cNvPr>
          <p:cNvSpPr>
            <a:spLocks noChangeArrowheads="1"/>
          </p:cNvSpPr>
          <p:nvPr/>
        </p:nvSpPr>
        <p:spPr bwMode="auto">
          <a:xfrm>
            <a:off x="1755775" y="2784475"/>
            <a:ext cx="1622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dirty="0"/>
              <a:t>giant ionic</a:t>
            </a:r>
          </a:p>
        </p:txBody>
      </p:sp>
      <p:sp>
        <p:nvSpPr>
          <p:cNvPr id="24" name="Text Box 24">
            <a:extLst>
              <a:ext uri="{FF2B5EF4-FFF2-40B4-BE49-F238E27FC236}">
                <a16:creationId xmlns:a16="http://schemas.microsoft.com/office/drawing/2014/main" id="{1A3C3EEE-C6FF-4C05-BC37-835069866CE9}"/>
              </a:ext>
            </a:extLst>
          </p:cNvPr>
          <p:cNvSpPr txBox="1">
            <a:spLocks noChangeArrowheads="1"/>
          </p:cNvSpPr>
          <p:nvPr/>
        </p:nvSpPr>
        <p:spPr bwMode="auto">
          <a:xfrm>
            <a:off x="1755775" y="3535363"/>
            <a:ext cx="1622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a:t>simple </a:t>
            </a:r>
          </a:p>
          <a:p>
            <a:r>
              <a:rPr lang="en-GB" altLang="en-US" sz="2000"/>
              <a:t>molecular</a:t>
            </a:r>
          </a:p>
        </p:txBody>
      </p:sp>
      <p:sp>
        <p:nvSpPr>
          <p:cNvPr id="25" name="Text Box 27">
            <a:extLst>
              <a:ext uri="{FF2B5EF4-FFF2-40B4-BE49-F238E27FC236}">
                <a16:creationId xmlns:a16="http://schemas.microsoft.com/office/drawing/2014/main" id="{EC7D6D90-8E2E-4882-A103-EFC025360DAB}"/>
              </a:ext>
            </a:extLst>
          </p:cNvPr>
          <p:cNvSpPr txBox="1">
            <a:spLocks noChangeArrowheads="1"/>
          </p:cNvSpPr>
          <p:nvPr/>
        </p:nvSpPr>
        <p:spPr bwMode="auto">
          <a:xfrm>
            <a:off x="1755775" y="4435475"/>
            <a:ext cx="1639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a:t>giant </a:t>
            </a:r>
          </a:p>
          <a:p>
            <a:r>
              <a:rPr lang="en-GB" altLang="en-US" sz="2000"/>
              <a:t>covalent</a:t>
            </a:r>
          </a:p>
        </p:txBody>
      </p:sp>
      <p:sp>
        <p:nvSpPr>
          <p:cNvPr id="26" name="Text Box 30">
            <a:extLst>
              <a:ext uri="{FF2B5EF4-FFF2-40B4-BE49-F238E27FC236}">
                <a16:creationId xmlns:a16="http://schemas.microsoft.com/office/drawing/2014/main" id="{78084C2B-4170-427D-BFD1-5F8455DE2E28}"/>
              </a:ext>
            </a:extLst>
          </p:cNvPr>
          <p:cNvSpPr txBox="1">
            <a:spLocks noChangeArrowheads="1"/>
          </p:cNvSpPr>
          <p:nvPr/>
        </p:nvSpPr>
        <p:spPr bwMode="auto">
          <a:xfrm>
            <a:off x="1755775" y="5324475"/>
            <a:ext cx="1639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a:t>giant </a:t>
            </a:r>
          </a:p>
          <a:p>
            <a:r>
              <a:rPr lang="en-GB" altLang="en-US" sz="2000"/>
              <a:t>metallic</a:t>
            </a:r>
          </a:p>
        </p:txBody>
      </p:sp>
      <p:sp>
        <p:nvSpPr>
          <p:cNvPr id="27" name="Rectangle 18">
            <a:extLst>
              <a:ext uri="{FF2B5EF4-FFF2-40B4-BE49-F238E27FC236}">
                <a16:creationId xmlns:a16="http://schemas.microsoft.com/office/drawing/2014/main" id="{DE7DE5AC-E580-457A-8A77-3C95C319A961}"/>
              </a:ext>
            </a:extLst>
          </p:cNvPr>
          <p:cNvSpPr>
            <a:spLocks noChangeArrowheads="1"/>
          </p:cNvSpPr>
          <p:nvPr/>
        </p:nvSpPr>
        <p:spPr bwMode="auto">
          <a:xfrm>
            <a:off x="3282950" y="2784475"/>
            <a:ext cx="828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a:t>high</a:t>
            </a:r>
          </a:p>
        </p:txBody>
      </p:sp>
      <p:sp>
        <p:nvSpPr>
          <p:cNvPr id="31" name="TextBox 30">
            <a:extLst>
              <a:ext uri="{FF2B5EF4-FFF2-40B4-BE49-F238E27FC236}">
                <a16:creationId xmlns:a16="http://schemas.microsoft.com/office/drawing/2014/main" id="{6C536690-F52B-46D1-BF61-49B56EBC6C08}"/>
              </a:ext>
            </a:extLst>
          </p:cNvPr>
          <p:cNvSpPr txBox="1">
            <a:spLocks noChangeArrowheads="1"/>
          </p:cNvSpPr>
          <p:nvPr/>
        </p:nvSpPr>
        <p:spPr bwMode="auto">
          <a:xfrm>
            <a:off x="4160838" y="2630488"/>
            <a:ext cx="223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sz="2000" dirty="0"/>
              <a:t>NaCl:   801</a:t>
            </a:r>
            <a:r>
              <a:rPr lang="en-GB" altLang="en-US" sz="1000" dirty="0"/>
              <a:t> </a:t>
            </a:r>
            <a:r>
              <a:rPr lang="en-GB" altLang="en-US" sz="2000" dirty="0"/>
              <a:t>°C</a:t>
            </a:r>
          </a:p>
          <a:p>
            <a:pPr algn="r"/>
            <a:r>
              <a:rPr lang="en-GB" altLang="en-US" sz="2000" dirty="0"/>
              <a:t>MgO: 2,852</a:t>
            </a:r>
            <a:r>
              <a:rPr lang="en-GB" altLang="en-US" sz="1000" dirty="0"/>
              <a:t> </a:t>
            </a:r>
            <a:r>
              <a:rPr lang="en-GB" altLang="en-US" sz="2000" dirty="0"/>
              <a:t>°C</a:t>
            </a:r>
          </a:p>
        </p:txBody>
      </p:sp>
      <p:sp>
        <p:nvSpPr>
          <p:cNvPr id="32" name="Rectangle 181">
            <a:extLst>
              <a:ext uri="{FF2B5EF4-FFF2-40B4-BE49-F238E27FC236}">
                <a16:creationId xmlns:a16="http://schemas.microsoft.com/office/drawing/2014/main" id="{FAEEC581-054B-4CC1-B9F2-25CAA84B4204}"/>
              </a:ext>
            </a:extLst>
          </p:cNvPr>
          <p:cNvSpPr>
            <a:spLocks noChangeArrowheads="1"/>
          </p:cNvSpPr>
          <p:nvPr/>
        </p:nvSpPr>
        <p:spPr bwMode="auto">
          <a:xfrm>
            <a:off x="3282950" y="3689350"/>
            <a:ext cx="828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a:t>low</a:t>
            </a:r>
          </a:p>
        </p:txBody>
      </p:sp>
      <p:sp>
        <p:nvSpPr>
          <p:cNvPr id="33" name="TextBox 32">
            <a:extLst>
              <a:ext uri="{FF2B5EF4-FFF2-40B4-BE49-F238E27FC236}">
                <a16:creationId xmlns:a16="http://schemas.microsoft.com/office/drawing/2014/main" id="{4C035153-AE3A-4BCA-BD0D-E6803E0861C9}"/>
              </a:ext>
            </a:extLst>
          </p:cNvPr>
          <p:cNvSpPr txBox="1">
            <a:spLocks noChangeArrowheads="1"/>
          </p:cNvSpPr>
          <p:nvPr/>
        </p:nvSpPr>
        <p:spPr bwMode="auto">
          <a:xfrm>
            <a:off x="4160838" y="3535363"/>
            <a:ext cx="223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sz="2000" dirty="0"/>
              <a:t>CH</a:t>
            </a:r>
            <a:r>
              <a:rPr lang="en-GB" altLang="en-US" sz="2000" baseline="-25000" dirty="0"/>
              <a:t>4</a:t>
            </a:r>
            <a:r>
              <a:rPr lang="en-GB" altLang="en-US" sz="2000" dirty="0"/>
              <a:t>: –182</a:t>
            </a:r>
            <a:r>
              <a:rPr lang="en-GB" altLang="en-US" sz="1000" dirty="0"/>
              <a:t> </a:t>
            </a:r>
            <a:r>
              <a:rPr lang="en-GB" altLang="en-US" sz="2000" dirty="0"/>
              <a:t>°C</a:t>
            </a:r>
          </a:p>
          <a:p>
            <a:pPr algn="r"/>
            <a:r>
              <a:rPr lang="en-GB" altLang="en-US" sz="2000" dirty="0"/>
              <a:t>H</a:t>
            </a:r>
            <a:r>
              <a:rPr lang="en-GB" altLang="en-US" sz="2000" baseline="-25000" dirty="0"/>
              <a:t>2</a:t>
            </a:r>
            <a:r>
              <a:rPr lang="en-GB" altLang="en-US" sz="2000" dirty="0"/>
              <a:t>O:       0</a:t>
            </a:r>
            <a:r>
              <a:rPr lang="en-GB" altLang="en-US" sz="1000" dirty="0"/>
              <a:t> </a:t>
            </a:r>
            <a:r>
              <a:rPr lang="en-GB" altLang="en-US" sz="2000" dirty="0"/>
              <a:t>°C</a:t>
            </a:r>
          </a:p>
        </p:txBody>
      </p:sp>
      <p:sp>
        <p:nvSpPr>
          <p:cNvPr id="34" name="Rectangle 182">
            <a:extLst>
              <a:ext uri="{FF2B5EF4-FFF2-40B4-BE49-F238E27FC236}">
                <a16:creationId xmlns:a16="http://schemas.microsoft.com/office/drawing/2014/main" id="{8CCD6ABF-25E6-4213-9149-DCA4BAD63A83}"/>
              </a:ext>
            </a:extLst>
          </p:cNvPr>
          <p:cNvSpPr>
            <a:spLocks noChangeArrowheads="1"/>
          </p:cNvSpPr>
          <p:nvPr/>
        </p:nvSpPr>
        <p:spPr bwMode="auto">
          <a:xfrm>
            <a:off x="3282950" y="4589463"/>
            <a:ext cx="828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a:t>high</a:t>
            </a:r>
          </a:p>
        </p:txBody>
      </p:sp>
      <p:sp>
        <p:nvSpPr>
          <p:cNvPr id="39" name="TextBox 38">
            <a:extLst>
              <a:ext uri="{FF2B5EF4-FFF2-40B4-BE49-F238E27FC236}">
                <a16:creationId xmlns:a16="http://schemas.microsoft.com/office/drawing/2014/main" id="{214BC6BC-C70A-45DF-A637-5E4F43721297}"/>
              </a:ext>
            </a:extLst>
          </p:cNvPr>
          <p:cNvSpPr txBox="1">
            <a:spLocks noChangeArrowheads="1"/>
          </p:cNvSpPr>
          <p:nvPr/>
        </p:nvSpPr>
        <p:spPr bwMode="auto">
          <a:xfrm>
            <a:off x="3973689" y="4435475"/>
            <a:ext cx="24191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sz="2000" dirty="0"/>
              <a:t>diamond: 3,730</a:t>
            </a:r>
            <a:r>
              <a:rPr lang="en-GB" altLang="en-US" sz="1000" dirty="0"/>
              <a:t> </a:t>
            </a:r>
            <a:r>
              <a:rPr lang="en-GB" altLang="en-US" sz="2000" dirty="0"/>
              <a:t>°C</a:t>
            </a:r>
          </a:p>
          <a:p>
            <a:pPr algn="r"/>
            <a:r>
              <a:rPr lang="en-GB" altLang="en-US" sz="2000" dirty="0"/>
              <a:t>SiO</a:t>
            </a:r>
            <a:r>
              <a:rPr lang="en-GB" altLang="en-US" sz="2000" baseline="-25000" dirty="0"/>
              <a:t>2</a:t>
            </a:r>
            <a:r>
              <a:rPr lang="en-GB" altLang="en-US" sz="2000" dirty="0"/>
              <a:t>: 1,610</a:t>
            </a:r>
            <a:r>
              <a:rPr lang="en-GB" altLang="en-US" sz="1000" dirty="0"/>
              <a:t> </a:t>
            </a:r>
            <a:r>
              <a:rPr lang="en-GB" altLang="en-US" sz="2000" dirty="0"/>
              <a:t>°C</a:t>
            </a:r>
          </a:p>
        </p:txBody>
      </p:sp>
      <p:sp>
        <p:nvSpPr>
          <p:cNvPr id="40" name="Rectangle 183">
            <a:extLst>
              <a:ext uri="{FF2B5EF4-FFF2-40B4-BE49-F238E27FC236}">
                <a16:creationId xmlns:a16="http://schemas.microsoft.com/office/drawing/2014/main" id="{57348AED-E78E-4345-94C3-5AF47A7A8FAF}"/>
              </a:ext>
            </a:extLst>
          </p:cNvPr>
          <p:cNvSpPr>
            <a:spLocks noChangeArrowheads="1"/>
          </p:cNvSpPr>
          <p:nvPr/>
        </p:nvSpPr>
        <p:spPr bwMode="auto">
          <a:xfrm>
            <a:off x="3282950" y="5478463"/>
            <a:ext cx="828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a:t>high</a:t>
            </a:r>
          </a:p>
        </p:txBody>
      </p:sp>
      <p:sp>
        <p:nvSpPr>
          <p:cNvPr id="41" name="TextBox 40">
            <a:extLst>
              <a:ext uri="{FF2B5EF4-FFF2-40B4-BE49-F238E27FC236}">
                <a16:creationId xmlns:a16="http://schemas.microsoft.com/office/drawing/2014/main" id="{353362F8-543E-4652-8A7B-3EA49BBF7E6F}"/>
              </a:ext>
            </a:extLst>
          </p:cNvPr>
          <p:cNvSpPr txBox="1">
            <a:spLocks noChangeArrowheads="1"/>
          </p:cNvSpPr>
          <p:nvPr/>
        </p:nvSpPr>
        <p:spPr bwMode="auto">
          <a:xfrm>
            <a:off x="4160838" y="5324475"/>
            <a:ext cx="223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sz="2000" dirty="0"/>
              <a:t>Cu: 1,085</a:t>
            </a:r>
            <a:r>
              <a:rPr lang="en-GB" altLang="en-US" sz="1000" dirty="0"/>
              <a:t> </a:t>
            </a:r>
            <a:r>
              <a:rPr lang="en-GB" altLang="en-US" sz="2000" dirty="0"/>
              <a:t>°C</a:t>
            </a:r>
          </a:p>
          <a:p>
            <a:pPr algn="r"/>
            <a:r>
              <a:rPr lang="en-GB" altLang="en-US" sz="2000" dirty="0"/>
              <a:t>Al:   660</a:t>
            </a:r>
            <a:r>
              <a:rPr lang="en-GB" altLang="en-US" sz="1000" dirty="0"/>
              <a:t> </a:t>
            </a:r>
            <a:r>
              <a:rPr lang="en-GB" altLang="en-US" sz="2000" dirty="0"/>
              <a:t>°C</a:t>
            </a:r>
          </a:p>
        </p:txBody>
      </p:sp>
      <p:sp>
        <p:nvSpPr>
          <p:cNvPr id="42" name="Rectangle 19">
            <a:extLst>
              <a:ext uri="{FF2B5EF4-FFF2-40B4-BE49-F238E27FC236}">
                <a16:creationId xmlns:a16="http://schemas.microsoft.com/office/drawing/2014/main" id="{25061176-EAA2-42FC-B038-119521938793}"/>
              </a:ext>
            </a:extLst>
          </p:cNvPr>
          <p:cNvSpPr>
            <a:spLocks noChangeArrowheads="1"/>
          </p:cNvSpPr>
          <p:nvPr/>
        </p:nvSpPr>
        <p:spPr bwMode="auto">
          <a:xfrm>
            <a:off x="6430963" y="2784475"/>
            <a:ext cx="153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a:t>solid</a:t>
            </a:r>
          </a:p>
        </p:txBody>
      </p:sp>
      <p:sp>
        <p:nvSpPr>
          <p:cNvPr id="43" name="Text Box 26">
            <a:extLst>
              <a:ext uri="{FF2B5EF4-FFF2-40B4-BE49-F238E27FC236}">
                <a16:creationId xmlns:a16="http://schemas.microsoft.com/office/drawing/2014/main" id="{3B0AB1C5-4546-4DE5-AE3C-9F88F5AEEE0D}"/>
              </a:ext>
            </a:extLst>
          </p:cNvPr>
          <p:cNvSpPr txBox="1">
            <a:spLocks noChangeArrowheads="1"/>
          </p:cNvSpPr>
          <p:nvPr/>
        </p:nvSpPr>
        <p:spPr bwMode="auto">
          <a:xfrm>
            <a:off x="6430963" y="3535363"/>
            <a:ext cx="223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a:t>usually gas or liquid</a:t>
            </a:r>
          </a:p>
        </p:txBody>
      </p:sp>
      <p:sp>
        <p:nvSpPr>
          <p:cNvPr id="44" name="Text Box 29">
            <a:extLst>
              <a:ext uri="{FF2B5EF4-FFF2-40B4-BE49-F238E27FC236}">
                <a16:creationId xmlns:a16="http://schemas.microsoft.com/office/drawing/2014/main" id="{8FA5A0D1-C161-4538-84C1-21341B074612}"/>
              </a:ext>
            </a:extLst>
          </p:cNvPr>
          <p:cNvSpPr txBox="1">
            <a:spLocks noChangeArrowheads="1"/>
          </p:cNvSpPr>
          <p:nvPr/>
        </p:nvSpPr>
        <p:spPr bwMode="auto">
          <a:xfrm>
            <a:off x="6430963" y="4589463"/>
            <a:ext cx="153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a:t>solid</a:t>
            </a:r>
          </a:p>
        </p:txBody>
      </p:sp>
      <p:sp>
        <p:nvSpPr>
          <p:cNvPr id="45" name="Text Box 32">
            <a:extLst>
              <a:ext uri="{FF2B5EF4-FFF2-40B4-BE49-F238E27FC236}">
                <a16:creationId xmlns:a16="http://schemas.microsoft.com/office/drawing/2014/main" id="{DF52E481-E3CC-4DAC-B282-33437432509E}"/>
              </a:ext>
            </a:extLst>
          </p:cNvPr>
          <p:cNvSpPr txBox="1">
            <a:spLocks noChangeArrowheads="1"/>
          </p:cNvSpPr>
          <p:nvPr/>
        </p:nvSpPr>
        <p:spPr bwMode="auto">
          <a:xfrm>
            <a:off x="6430963" y="5331179"/>
            <a:ext cx="2101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dirty="0"/>
              <a:t>solid (except mercury – liquid)</a:t>
            </a:r>
          </a:p>
        </p:txBody>
      </p:sp>
      <p:pic>
        <p:nvPicPr>
          <p:cNvPr id="28" name="Picture 8">
            <a:hlinkClick r:id="" action="ppaction://hlinkshowjump?jump=nextslide"/>
            <a:extLst>
              <a:ext uri="{FF2B5EF4-FFF2-40B4-BE49-F238E27FC236}">
                <a16:creationId xmlns:a16="http://schemas.microsoft.com/office/drawing/2014/main" id="{B0EDA73E-8EA9-4206-8819-5C65BC0E43F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9" name="Picture 9" descr="notes_icon">
            <a:extLst>
              <a:ext uri="{FF2B5EF4-FFF2-40B4-BE49-F238E27FC236}">
                <a16:creationId xmlns:a16="http://schemas.microsoft.com/office/drawing/2014/main" id="{7D9DCBE1-7A91-4FE2-B43A-771F9E39ED41}"/>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31" grpId="0"/>
      <p:bldP spid="32" grpId="0"/>
      <p:bldP spid="33" grpId="0"/>
      <p:bldP spid="34" grpId="0"/>
      <p:bldP spid="39" grpId="0"/>
      <p:bldP spid="40" grpId="0"/>
      <p:bldP spid="41" grpId="0"/>
      <p:bldP spid="42"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380FBC1E-BF3D-425E-B6A0-18723DBB24CB}"/>
              </a:ext>
            </a:extLst>
          </p:cNvPr>
          <p:cNvSpPr>
            <a:spLocks noGrp="1" noChangeArrowheads="1"/>
          </p:cNvSpPr>
          <p:nvPr>
            <p:ph type="title"/>
          </p:nvPr>
        </p:nvSpPr>
        <p:spPr/>
        <p:txBody>
          <a:bodyPr/>
          <a:lstStyle/>
          <a:p>
            <a:r>
              <a:rPr lang="en-GB" altLang="en-US" dirty="0"/>
              <a:t>How do ionic compounds dissolve?</a:t>
            </a:r>
          </a:p>
        </p:txBody>
      </p:sp>
      <p:pic>
        <p:nvPicPr>
          <p:cNvPr id="6" name="Picture 5">
            <a:hlinkClick r:id="" action="ppaction://hlinkshowjump?jump=nextslide"/>
            <a:extLst>
              <a:ext uri="{FF2B5EF4-FFF2-40B4-BE49-F238E27FC236}">
                <a16:creationId xmlns:a16="http://schemas.microsoft.com/office/drawing/2014/main" id="{97250097-92FF-46C3-BF7B-9BA67FE82D8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6889B854-5B78-486F-BBB3-49C2EBDBE6E5}"/>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a:extLst>
              <a:ext uri="{FF2B5EF4-FFF2-40B4-BE49-F238E27FC236}">
                <a16:creationId xmlns:a16="http://schemas.microsoft.com/office/drawing/2014/main" id="{73255964-6173-4D51-A6ED-84717E9C76B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E250FC2-D31A-4BD0-89E5-41F185F02EF1}"/>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3" name="Rectangle 9">
            <a:extLst>
              <a:ext uri="{FF2B5EF4-FFF2-40B4-BE49-F238E27FC236}">
                <a16:creationId xmlns:a16="http://schemas.microsoft.com/office/drawing/2014/main" id="{9BAEDEB4-9592-4E62-BA13-C5E7679CE1B0}"/>
              </a:ext>
            </a:extLst>
          </p:cNvPr>
          <p:cNvSpPr>
            <a:spLocks noGrp="1" noChangeArrowheads="1"/>
          </p:cNvSpPr>
          <p:nvPr>
            <p:ph type="title"/>
          </p:nvPr>
        </p:nvSpPr>
        <p:spPr/>
        <p:txBody>
          <a:bodyPr/>
          <a:lstStyle/>
          <a:p>
            <a:r>
              <a:rPr lang="en-GB" altLang="en-US" dirty="0"/>
              <a:t>Electrical conductivity</a:t>
            </a:r>
          </a:p>
        </p:txBody>
      </p:sp>
      <p:pic>
        <p:nvPicPr>
          <p:cNvPr id="8" name="Picture 7">
            <a:hlinkClick r:id="" action="ppaction://hlinkshowjump?jump=nextslide"/>
            <a:extLst>
              <a:ext uri="{FF2B5EF4-FFF2-40B4-BE49-F238E27FC236}">
                <a16:creationId xmlns:a16="http://schemas.microsoft.com/office/drawing/2014/main" id="{6BB487A0-C6D8-409C-A692-4CF4B092B7E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flash_icon">
            <a:extLst>
              <a:ext uri="{FF2B5EF4-FFF2-40B4-BE49-F238E27FC236}">
                <a16:creationId xmlns:a16="http://schemas.microsoft.com/office/drawing/2014/main" id="{463B4B2B-66F9-4992-A03B-65F813D6EDB6}"/>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6D8344EC-D09D-41B4-B232-9D5E89E09EB8}"/>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3" name="Picture 5" descr="exp_icon">
            <a:extLst>
              <a:ext uri="{FF2B5EF4-FFF2-40B4-BE49-F238E27FC236}">
                <a16:creationId xmlns:a16="http://schemas.microsoft.com/office/drawing/2014/main" id="{2975FF03-C1D5-4675-B25D-36EDB64AE6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4E9513-965B-448E-A353-32BCC02089EC}"/>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67580"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621076B-36B8-4AE9-889A-9400B1EF3C57}"/>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3" name="Rectangle 5">
            <a:extLst>
              <a:ext uri="{FF2B5EF4-FFF2-40B4-BE49-F238E27FC236}">
                <a16:creationId xmlns:a16="http://schemas.microsoft.com/office/drawing/2014/main" id="{CE7D09B1-D2EF-4B97-8E66-74AD67E9B02D}"/>
              </a:ext>
            </a:extLst>
          </p:cNvPr>
          <p:cNvSpPr>
            <a:spLocks noChangeArrowheads="1"/>
          </p:cNvSpPr>
          <p:nvPr/>
        </p:nvSpPr>
        <p:spPr bwMode="auto">
          <a:xfrm>
            <a:off x="339725" y="2593975"/>
            <a:ext cx="46513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liquid (molten), the ions can break free of the lattice and are able to move. The ions are charged particles and so can carry an electric current.</a:t>
            </a:r>
          </a:p>
        </p:txBody>
      </p:sp>
      <p:sp>
        <p:nvSpPr>
          <p:cNvPr id="37891" name="Rectangle 6">
            <a:extLst>
              <a:ext uri="{FF2B5EF4-FFF2-40B4-BE49-F238E27FC236}">
                <a16:creationId xmlns:a16="http://schemas.microsoft.com/office/drawing/2014/main" id="{D6FA140F-7798-4959-8CA8-ED9FC9E71B5B}"/>
              </a:ext>
            </a:extLst>
          </p:cNvPr>
          <p:cNvSpPr>
            <a:spLocks noChangeArrowheads="1"/>
          </p:cNvSpPr>
          <p:nvPr/>
        </p:nvSpPr>
        <p:spPr bwMode="auto">
          <a:xfrm>
            <a:off x="339725" y="781050"/>
            <a:ext cx="44799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As solids, ionic compounds cannot conduct electricity because their ions are </a:t>
            </a:r>
          </a:p>
          <a:p>
            <a:r>
              <a:rPr lang="en-GB" altLang="en-US"/>
              <a:t>bonded together in the lattice.</a:t>
            </a:r>
          </a:p>
        </p:txBody>
      </p:sp>
      <p:sp>
        <p:nvSpPr>
          <p:cNvPr id="565261" name="Rectangle 13">
            <a:extLst>
              <a:ext uri="{FF2B5EF4-FFF2-40B4-BE49-F238E27FC236}">
                <a16:creationId xmlns:a16="http://schemas.microsoft.com/office/drawing/2014/main" id="{F033B212-0103-4C85-8350-35A47BC0176D}"/>
              </a:ext>
            </a:extLst>
          </p:cNvPr>
          <p:cNvSpPr>
            <a:spLocks noChangeArrowheads="1"/>
          </p:cNvSpPr>
          <p:nvPr/>
        </p:nvSpPr>
        <p:spPr bwMode="auto">
          <a:xfrm>
            <a:off x="339725" y="4732338"/>
            <a:ext cx="85804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Ionic compounds are usually soluble in water because water molecules have a slight electrical charge and so can attract the ions away from the lattice. When dissolved, the ions are free to move and can carry an electric current.</a:t>
            </a:r>
          </a:p>
        </p:txBody>
      </p:sp>
      <p:sp>
        <p:nvSpPr>
          <p:cNvPr id="37894" name="Rectangle 15">
            <a:extLst>
              <a:ext uri="{FF2B5EF4-FFF2-40B4-BE49-F238E27FC236}">
                <a16:creationId xmlns:a16="http://schemas.microsoft.com/office/drawing/2014/main" id="{A780966B-9DFD-4589-890F-D16D85E8442E}"/>
              </a:ext>
            </a:extLst>
          </p:cNvPr>
          <p:cNvSpPr>
            <a:spLocks noGrp="1" noChangeArrowheads="1"/>
          </p:cNvSpPr>
          <p:nvPr>
            <p:ph type="title"/>
          </p:nvPr>
        </p:nvSpPr>
        <p:spPr/>
        <p:txBody>
          <a:bodyPr/>
          <a:lstStyle/>
          <a:p>
            <a:r>
              <a:rPr lang="en-GB" altLang="en-US" sz="2600"/>
              <a:t>How can ionic compounds conduct electricity?</a:t>
            </a:r>
          </a:p>
        </p:txBody>
      </p:sp>
      <p:pic>
        <p:nvPicPr>
          <p:cNvPr id="15" name="Picture 148" descr="Picture14.jpg">
            <a:extLst>
              <a:ext uri="{FF2B5EF4-FFF2-40B4-BE49-F238E27FC236}">
                <a16:creationId xmlns:a16="http://schemas.microsoft.com/office/drawing/2014/main" id="{FD1A9519-4D1C-45A6-8EF1-A33D786EA1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6175" y="903288"/>
            <a:ext cx="3768725"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icture15.jpg">
            <a:extLst>
              <a:ext uri="{FF2B5EF4-FFF2-40B4-BE49-F238E27FC236}">
                <a16:creationId xmlns:a16="http://schemas.microsoft.com/office/drawing/2014/main" id="{6D527A07-8705-45DA-AB29-CBA28EA5AC3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7913" y="2668588"/>
            <a:ext cx="37465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AF7CF2D8-E3FA-4B00-B5E2-79C4DCA73D0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C5456D39-E2CB-407D-9BC9-AD2A82A44C8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634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52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526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3" grpId="0"/>
      <p:bldP spid="5652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a:extLst>
              <a:ext uri="{FF2B5EF4-FFF2-40B4-BE49-F238E27FC236}">
                <a16:creationId xmlns:a16="http://schemas.microsoft.com/office/drawing/2014/main" id="{388AD6F0-89D6-4E16-9265-637B560C2590}"/>
              </a:ext>
            </a:extLst>
          </p:cNvPr>
          <p:cNvSpPr>
            <a:spLocks noGrp="1" noChangeArrowheads="1"/>
          </p:cNvSpPr>
          <p:nvPr>
            <p:ph type="title"/>
          </p:nvPr>
        </p:nvSpPr>
        <p:spPr/>
        <p:txBody>
          <a:bodyPr/>
          <a:lstStyle/>
          <a:p>
            <a:r>
              <a:rPr lang="en-GB" altLang="en-US" dirty="0"/>
              <a:t>Ionic compounds – true or false?</a:t>
            </a:r>
          </a:p>
        </p:txBody>
      </p:sp>
      <p:pic>
        <p:nvPicPr>
          <p:cNvPr id="7" name="Picture 6">
            <a:hlinkClick r:id="" action="ppaction://hlinkshowjump?jump=nextslide"/>
            <a:extLst>
              <a:ext uri="{FF2B5EF4-FFF2-40B4-BE49-F238E27FC236}">
                <a16:creationId xmlns:a16="http://schemas.microsoft.com/office/drawing/2014/main" id="{00DC1B3E-65F7-46FA-B601-2C4A97B83DC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E6397310-A137-41AF-8164-173E06589121}"/>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1475F3D5-0705-4D80-AE00-483BBE76CCB9}"/>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F64DFDB-F5AA-40FD-9972-826676ED1E32}"/>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4D36B0BA-9BAF-4ECB-B54A-FD962543BE50}"/>
              </a:ext>
            </a:extLst>
          </p:cNvPr>
          <p:cNvSpPr>
            <a:spLocks noGrp="1" noChangeArrowheads="1"/>
          </p:cNvSpPr>
          <p:nvPr>
            <p:ph type="title"/>
          </p:nvPr>
        </p:nvSpPr>
        <p:spPr/>
        <p:txBody>
          <a:bodyPr/>
          <a:lstStyle/>
          <a:p>
            <a:r>
              <a:rPr lang="en-GB" altLang="en-US" dirty="0"/>
              <a:t>The effect of structure on properties</a:t>
            </a:r>
          </a:p>
        </p:txBody>
      </p:sp>
      <p:pic>
        <p:nvPicPr>
          <p:cNvPr id="7" name="Picture 5" descr="flash_icon">
            <a:extLst>
              <a:ext uri="{FF2B5EF4-FFF2-40B4-BE49-F238E27FC236}">
                <a16:creationId xmlns:a16="http://schemas.microsoft.com/office/drawing/2014/main" id="{94068974-0F36-4457-B94E-2DDBD4C12DEF}"/>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B488CE5C-69A7-4BA1-A9EA-76FDA33C04FE}"/>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6" name="Picture 5">
            <a:extLst>
              <a:ext uri="{FF2B5EF4-FFF2-40B4-BE49-F238E27FC236}">
                <a16:creationId xmlns:a16="http://schemas.microsoft.com/office/drawing/2014/main" id="{E1799674-6DD6-4BC6-A164-F49C832159E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6558"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6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2316E1F-1429-4B36-BC43-7503BBFD81C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75520BC-65E3-48B1-A5B1-BDCB28D78E34}"/>
              </a:ext>
            </a:extLst>
          </p:cNvPr>
          <p:cNvSpPr>
            <a:spLocks noChangeArrowheads="1"/>
          </p:cNvSpPr>
          <p:nvPr/>
        </p:nvSpPr>
        <p:spPr bwMode="auto">
          <a:xfrm>
            <a:off x="339725" y="781050"/>
            <a:ext cx="81930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Elements</a:t>
            </a:r>
            <a:r>
              <a:rPr lang="en-GB" altLang="en-US"/>
              <a:t> are made up of just one type of atom. </a:t>
            </a:r>
          </a:p>
          <a:p>
            <a:r>
              <a:rPr lang="en-GB" altLang="en-US"/>
              <a:t>Some elements exist as single atoms (e.g. argon, Ar).</a:t>
            </a:r>
          </a:p>
          <a:p>
            <a:r>
              <a:rPr lang="en-GB" altLang="en-US"/>
              <a:t>In other elements, the atoms are joined to each other by chemical </a:t>
            </a:r>
            <a:r>
              <a:rPr lang="en-GB" altLang="en-US" b="1">
                <a:solidFill>
                  <a:srgbClr val="FF6600"/>
                </a:solidFill>
              </a:rPr>
              <a:t>bonds </a:t>
            </a:r>
            <a:r>
              <a:rPr lang="en-GB" altLang="en-US"/>
              <a:t>(e.g. chlorine, Cl</a:t>
            </a:r>
            <a:r>
              <a:rPr lang="en-GB" altLang="en-US" baseline="-25000"/>
              <a:t>2</a:t>
            </a:r>
            <a:r>
              <a:rPr lang="en-GB" altLang="en-US"/>
              <a:t>).</a:t>
            </a:r>
          </a:p>
        </p:txBody>
      </p:sp>
      <p:sp>
        <p:nvSpPr>
          <p:cNvPr id="18447" name="Rectangle 3">
            <a:extLst>
              <a:ext uri="{FF2B5EF4-FFF2-40B4-BE49-F238E27FC236}">
                <a16:creationId xmlns:a16="http://schemas.microsoft.com/office/drawing/2014/main" id="{157D5013-D902-4CC3-9669-6EE58215C34B}"/>
              </a:ext>
            </a:extLst>
          </p:cNvPr>
          <p:cNvSpPr>
            <a:spLocks noChangeArrowheads="1"/>
          </p:cNvSpPr>
          <p:nvPr/>
        </p:nvSpPr>
        <p:spPr bwMode="auto">
          <a:xfrm>
            <a:off x="1522413" y="2563813"/>
            <a:ext cx="7451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Compounds</a:t>
            </a:r>
            <a:r>
              <a:rPr lang="en-GB" altLang="en-US"/>
              <a:t> are made up of different types of atoms. They are formed when different elements react and form bonds with each other (e.g. water, H</a:t>
            </a:r>
            <a:r>
              <a:rPr lang="en-GB" altLang="en-US" baseline="-25000"/>
              <a:t>2</a:t>
            </a:r>
            <a:r>
              <a:rPr lang="en-GB" altLang="en-US"/>
              <a:t>O).</a:t>
            </a:r>
          </a:p>
        </p:txBody>
      </p:sp>
      <p:pic>
        <p:nvPicPr>
          <p:cNvPr id="18448" name="Picture 121" descr="water covalent bonds">
            <a:extLst>
              <a:ext uri="{FF2B5EF4-FFF2-40B4-BE49-F238E27FC236}">
                <a16:creationId xmlns:a16="http://schemas.microsoft.com/office/drawing/2014/main" id="{17030ECD-42CE-4368-847C-7957F4641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8" y="2587625"/>
            <a:ext cx="14398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3">
            <a:extLst>
              <a:ext uri="{FF2B5EF4-FFF2-40B4-BE49-F238E27FC236}">
                <a16:creationId xmlns:a16="http://schemas.microsoft.com/office/drawing/2014/main" id="{6BD6314E-4C21-441E-8322-10F057706425}"/>
              </a:ext>
            </a:extLst>
          </p:cNvPr>
          <p:cNvSpPr>
            <a:spLocks noGrp="1" noChangeArrowheads="1"/>
          </p:cNvSpPr>
          <p:nvPr>
            <p:ph type="title"/>
          </p:nvPr>
        </p:nvSpPr>
        <p:spPr/>
        <p:txBody>
          <a:bodyPr/>
          <a:lstStyle/>
          <a:p>
            <a:r>
              <a:rPr lang="en-GB" altLang="en-US"/>
              <a:t>Elements and compounds</a:t>
            </a:r>
          </a:p>
        </p:txBody>
      </p:sp>
      <p:sp>
        <p:nvSpPr>
          <p:cNvPr id="11" name="Rectangle 4">
            <a:extLst>
              <a:ext uri="{FF2B5EF4-FFF2-40B4-BE49-F238E27FC236}">
                <a16:creationId xmlns:a16="http://schemas.microsoft.com/office/drawing/2014/main" id="{EEDD53F6-54D2-4B22-99DF-E3FEA385E5DA}"/>
              </a:ext>
            </a:extLst>
          </p:cNvPr>
          <p:cNvSpPr>
            <a:spLocks noChangeArrowheads="1"/>
          </p:cNvSpPr>
          <p:nvPr/>
        </p:nvSpPr>
        <p:spPr bwMode="auto">
          <a:xfrm>
            <a:off x="342900" y="3976688"/>
            <a:ext cx="8413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There are four different types of compound. These are:</a:t>
            </a:r>
          </a:p>
        </p:txBody>
      </p:sp>
      <p:pic>
        <p:nvPicPr>
          <p:cNvPr id="18441" name="Picture 10" descr="ionic_lattice_2">
            <a:extLst>
              <a:ext uri="{FF2B5EF4-FFF2-40B4-BE49-F238E27FC236}">
                <a16:creationId xmlns:a16="http://schemas.microsoft.com/office/drawing/2014/main" id="{E7221E25-3E0B-4B24-A7A0-C6E0A75DA3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2863" y="4635500"/>
            <a:ext cx="13557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1" descr="ionic_lattice">
            <a:extLst>
              <a:ext uri="{FF2B5EF4-FFF2-40B4-BE49-F238E27FC236}">
                <a16:creationId xmlns:a16="http://schemas.microsoft.com/office/drawing/2014/main" id="{0AB5E3D0-0092-4A61-969C-D773EB7EB3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4660900"/>
            <a:ext cx="13557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2" descr="ionic_lattice_2">
            <a:extLst>
              <a:ext uri="{FF2B5EF4-FFF2-40B4-BE49-F238E27FC236}">
                <a16:creationId xmlns:a16="http://schemas.microsoft.com/office/drawing/2014/main" id="{67BC75AB-89DB-4BEF-9461-0F2BA3BCCA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4950" y="4751388"/>
            <a:ext cx="1357313"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3" descr="ionic_lattice">
            <a:extLst>
              <a:ext uri="{FF2B5EF4-FFF2-40B4-BE49-F238E27FC236}">
                <a16:creationId xmlns:a16="http://schemas.microsoft.com/office/drawing/2014/main" id="{6F8388DF-782E-418E-9CE4-15C8869B81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1788" y="4776788"/>
            <a:ext cx="13557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4" descr="ionic_lattice_2">
            <a:extLst>
              <a:ext uri="{FF2B5EF4-FFF2-40B4-BE49-F238E27FC236}">
                <a16:creationId xmlns:a16="http://schemas.microsoft.com/office/drawing/2014/main" id="{D4396EF7-960D-43F3-97C5-3B743A1FE8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4975" y="4873625"/>
            <a:ext cx="13557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5" descr="ionic_lattice">
            <a:extLst>
              <a:ext uri="{FF2B5EF4-FFF2-40B4-BE49-F238E27FC236}">
                <a16:creationId xmlns:a16="http://schemas.microsoft.com/office/drawing/2014/main" id="{50C1DC90-C366-4321-9239-3357C513B6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8163" y="4899025"/>
            <a:ext cx="13557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implified Text Shape 1">
            <a:extLst>
              <a:ext uri="{FF2B5EF4-FFF2-40B4-BE49-F238E27FC236}">
                <a16:creationId xmlns:a16="http://schemas.microsoft.com/office/drawing/2014/main" id="{40E1CE87-8F7B-44AB-A9DE-0575D6C49DF5}"/>
              </a:ext>
            </a:extLst>
          </p:cNvPr>
          <p:cNvSpPr>
            <a:spLocks noChangeArrowheads="1"/>
          </p:cNvSpPr>
          <p:nvPr/>
        </p:nvSpPr>
        <p:spPr bwMode="auto">
          <a:xfrm>
            <a:off x="342900" y="4408488"/>
            <a:ext cx="6334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5000"/>
              </a:spcBef>
              <a:buClr>
                <a:srgbClr val="FF6600"/>
              </a:buClr>
              <a:buFont typeface="Wingdings" panose="05000000000000000000" pitchFamily="2" charset="2"/>
              <a:buChar char="l"/>
            </a:pPr>
            <a:r>
              <a:rPr lang="en-GB" altLang="en-US"/>
              <a:t>ionic</a:t>
            </a:r>
          </a:p>
          <a:p>
            <a:pPr>
              <a:spcBef>
                <a:spcPct val="25000"/>
              </a:spcBef>
              <a:buClr>
                <a:srgbClr val="FF6600"/>
              </a:buClr>
              <a:buFont typeface="Wingdings" panose="05000000000000000000" pitchFamily="2" charset="2"/>
              <a:buChar char="l"/>
            </a:pPr>
            <a:endParaRPr lang="en-GB" altLang="en-US"/>
          </a:p>
        </p:txBody>
      </p:sp>
      <p:sp>
        <p:nvSpPr>
          <p:cNvPr id="20" name="Simplified Text Shape 2">
            <a:extLst>
              <a:ext uri="{FF2B5EF4-FFF2-40B4-BE49-F238E27FC236}">
                <a16:creationId xmlns:a16="http://schemas.microsoft.com/office/drawing/2014/main" id="{8DC077B1-1EA3-4F65-94EC-EA0979A11811}"/>
              </a:ext>
            </a:extLst>
          </p:cNvPr>
          <p:cNvSpPr>
            <a:spLocks noChangeArrowheads="1"/>
          </p:cNvSpPr>
          <p:nvPr/>
        </p:nvSpPr>
        <p:spPr bwMode="auto">
          <a:xfrm>
            <a:off x="342900" y="4870450"/>
            <a:ext cx="63341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5000"/>
              </a:spcBef>
              <a:buClr>
                <a:srgbClr val="FF6600"/>
              </a:buClr>
              <a:buFont typeface="Wingdings" panose="05000000000000000000" pitchFamily="2" charset="2"/>
              <a:buChar char="l"/>
            </a:pPr>
            <a:r>
              <a:rPr lang="en-GB" altLang="en-US"/>
              <a:t>simple molecular covalent</a:t>
            </a:r>
          </a:p>
          <a:p>
            <a:pPr>
              <a:spcBef>
                <a:spcPct val="25000"/>
              </a:spcBef>
              <a:buClr>
                <a:srgbClr val="FF6600"/>
              </a:buClr>
              <a:buFont typeface="Wingdings" panose="05000000000000000000" pitchFamily="2" charset="2"/>
              <a:buChar char="l"/>
            </a:pPr>
            <a:endParaRPr lang="en-GB" altLang="en-US"/>
          </a:p>
        </p:txBody>
      </p:sp>
      <p:sp>
        <p:nvSpPr>
          <p:cNvPr id="22" name="Simplified Text Shape 3">
            <a:extLst>
              <a:ext uri="{FF2B5EF4-FFF2-40B4-BE49-F238E27FC236}">
                <a16:creationId xmlns:a16="http://schemas.microsoft.com/office/drawing/2014/main" id="{655C44E1-B297-4942-A6D8-B3B740C6A74A}"/>
              </a:ext>
            </a:extLst>
          </p:cNvPr>
          <p:cNvSpPr>
            <a:spLocks noChangeArrowheads="1"/>
          </p:cNvSpPr>
          <p:nvPr/>
        </p:nvSpPr>
        <p:spPr bwMode="auto">
          <a:xfrm>
            <a:off x="342900" y="5332413"/>
            <a:ext cx="63341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5000"/>
              </a:spcBef>
              <a:buClr>
                <a:srgbClr val="FF6600"/>
              </a:buClr>
              <a:buFont typeface="Wingdings" panose="05000000000000000000" pitchFamily="2" charset="2"/>
              <a:buChar char="l"/>
            </a:pPr>
            <a:r>
              <a:rPr lang="en-GB" altLang="en-US"/>
              <a:t>giant covalent</a:t>
            </a:r>
          </a:p>
          <a:p>
            <a:pPr>
              <a:spcBef>
                <a:spcPct val="25000"/>
              </a:spcBef>
              <a:buClr>
                <a:srgbClr val="FF6600"/>
              </a:buClr>
              <a:buFont typeface="Wingdings" panose="05000000000000000000" pitchFamily="2" charset="2"/>
              <a:buChar char="l"/>
            </a:pPr>
            <a:endParaRPr lang="en-GB" altLang="en-US"/>
          </a:p>
        </p:txBody>
      </p:sp>
      <p:sp>
        <p:nvSpPr>
          <p:cNvPr id="24" name="Simplified Text Shape 4">
            <a:extLst>
              <a:ext uri="{FF2B5EF4-FFF2-40B4-BE49-F238E27FC236}">
                <a16:creationId xmlns:a16="http://schemas.microsoft.com/office/drawing/2014/main" id="{796B49FE-EAB8-4F22-8FF0-3B346C597BB5}"/>
              </a:ext>
            </a:extLst>
          </p:cNvPr>
          <p:cNvSpPr>
            <a:spLocks noChangeArrowheads="1"/>
          </p:cNvSpPr>
          <p:nvPr/>
        </p:nvSpPr>
        <p:spPr bwMode="auto">
          <a:xfrm>
            <a:off x="342900" y="5792788"/>
            <a:ext cx="6334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5000"/>
              </a:spcBef>
              <a:buClr>
                <a:srgbClr val="FF6600"/>
              </a:buClr>
              <a:buFont typeface="Wingdings" panose="05000000000000000000" pitchFamily="2" charset="2"/>
              <a:buChar char="l"/>
            </a:pPr>
            <a:r>
              <a:rPr lang="en-GB" altLang="en-US"/>
              <a:t>metallic.</a:t>
            </a:r>
          </a:p>
        </p:txBody>
      </p:sp>
      <p:pic>
        <p:nvPicPr>
          <p:cNvPr id="18" name="Picture 8">
            <a:hlinkClick r:id="" action="ppaction://hlinkshowjump?jump=nextslide"/>
            <a:extLst>
              <a:ext uri="{FF2B5EF4-FFF2-40B4-BE49-F238E27FC236}">
                <a16:creationId xmlns:a16="http://schemas.microsoft.com/office/drawing/2014/main" id="{0434418B-6C54-4823-BFAB-0AA458F85AA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4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251" descr="Picture2.jpg">
            <a:extLst>
              <a:ext uri="{FF2B5EF4-FFF2-40B4-BE49-F238E27FC236}">
                <a16:creationId xmlns:a16="http://schemas.microsoft.com/office/drawing/2014/main" id="{4F33CE1E-4936-4621-A852-B68E62923A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7138" y="747395"/>
            <a:ext cx="2201862"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3">
            <a:extLst>
              <a:ext uri="{FF2B5EF4-FFF2-40B4-BE49-F238E27FC236}">
                <a16:creationId xmlns:a16="http://schemas.microsoft.com/office/drawing/2014/main" id="{29A8F0CE-61F8-4334-B122-FB1CEA3D7EAF}"/>
              </a:ext>
            </a:extLst>
          </p:cNvPr>
          <p:cNvSpPr>
            <a:spLocks noGrp="1"/>
          </p:cNvSpPr>
          <p:nvPr>
            <p:ph type="title"/>
          </p:nvPr>
        </p:nvSpPr>
        <p:spPr/>
        <p:txBody>
          <a:bodyPr/>
          <a:lstStyle/>
          <a:p>
            <a:r>
              <a:rPr lang="en-GB" altLang="en-US"/>
              <a:t>What are ionic compounds?</a:t>
            </a:r>
          </a:p>
        </p:txBody>
      </p:sp>
      <p:sp>
        <p:nvSpPr>
          <p:cNvPr id="19459" name="Rectangle 43">
            <a:extLst>
              <a:ext uri="{FF2B5EF4-FFF2-40B4-BE49-F238E27FC236}">
                <a16:creationId xmlns:a16="http://schemas.microsoft.com/office/drawing/2014/main" id="{4364BF31-A259-4908-BFEC-78D7175C3D04}"/>
              </a:ext>
            </a:extLst>
          </p:cNvPr>
          <p:cNvSpPr>
            <a:spLocks noChangeArrowheads="1"/>
          </p:cNvSpPr>
          <p:nvPr/>
        </p:nvSpPr>
        <p:spPr bwMode="auto">
          <a:xfrm>
            <a:off x="339725" y="781050"/>
            <a:ext cx="554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Compounds that contain ions are called </a:t>
            </a:r>
            <a:r>
              <a:rPr lang="en-GB" altLang="en-US" b="1" dirty="0">
                <a:solidFill>
                  <a:srgbClr val="FF6600"/>
                </a:solidFill>
              </a:rPr>
              <a:t>ionic compounds</a:t>
            </a:r>
            <a:r>
              <a:rPr lang="en-GB" altLang="en-US" dirty="0"/>
              <a:t>. </a:t>
            </a:r>
          </a:p>
        </p:txBody>
      </p:sp>
      <p:sp>
        <p:nvSpPr>
          <p:cNvPr id="6" name="Rectangle 5">
            <a:extLst>
              <a:ext uri="{FF2B5EF4-FFF2-40B4-BE49-F238E27FC236}">
                <a16:creationId xmlns:a16="http://schemas.microsoft.com/office/drawing/2014/main" id="{15DEC023-E9B0-4DA4-82EF-56F8E42F8FFE}"/>
              </a:ext>
            </a:extLst>
          </p:cNvPr>
          <p:cNvSpPr>
            <a:spLocks noChangeArrowheads="1"/>
          </p:cNvSpPr>
          <p:nvPr/>
        </p:nvSpPr>
        <p:spPr bwMode="auto">
          <a:xfrm>
            <a:off x="342900" y="4087018"/>
            <a:ext cx="82137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 type of bonding in a compound affects its physical properties, including melting and boiling points, solubility and electrical conductivity. </a:t>
            </a:r>
          </a:p>
        </p:txBody>
      </p:sp>
      <p:sp>
        <p:nvSpPr>
          <p:cNvPr id="8" name="Rectangle 51">
            <a:extLst>
              <a:ext uri="{FF2B5EF4-FFF2-40B4-BE49-F238E27FC236}">
                <a16:creationId xmlns:a16="http://schemas.microsoft.com/office/drawing/2014/main" id="{55EF61AE-5BA6-4ACD-9F76-C64E233493FA}"/>
              </a:ext>
            </a:extLst>
          </p:cNvPr>
          <p:cNvSpPr>
            <a:spLocks noChangeArrowheads="1"/>
          </p:cNvSpPr>
          <p:nvPr/>
        </p:nvSpPr>
        <p:spPr bwMode="auto">
          <a:xfrm>
            <a:off x="342900" y="2738437"/>
            <a:ext cx="7277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There are strong </a:t>
            </a:r>
            <a:r>
              <a:rPr lang="en-GB" altLang="en-US" b="1" dirty="0">
                <a:solidFill>
                  <a:srgbClr val="FF6600"/>
                </a:solidFill>
              </a:rPr>
              <a:t>electrostatic</a:t>
            </a:r>
            <a:r>
              <a:rPr lang="en-GB" altLang="en-US" dirty="0"/>
              <a:t> forces of attraction </a:t>
            </a:r>
            <a:br>
              <a:rPr lang="en-GB" altLang="en-US" dirty="0"/>
            </a:br>
            <a:r>
              <a:rPr lang="en-GB" altLang="en-US" dirty="0"/>
              <a:t>in all directions between oppositely charged ions. </a:t>
            </a:r>
          </a:p>
          <a:p>
            <a:pPr eaLnBrk="1" hangingPunct="1"/>
            <a:r>
              <a:rPr lang="en-GB" altLang="en-US" dirty="0"/>
              <a:t>This </a:t>
            </a:r>
            <a:r>
              <a:rPr lang="en-GB" altLang="en-US" dirty="0">
                <a:solidFill>
                  <a:srgbClr val="010066"/>
                </a:solidFill>
              </a:rPr>
              <a:t>electrostatic</a:t>
            </a:r>
            <a:r>
              <a:rPr lang="en-GB" altLang="en-US" dirty="0"/>
              <a:t> attraction is called </a:t>
            </a:r>
            <a:r>
              <a:rPr lang="en-GB" altLang="en-US" b="1" dirty="0">
                <a:solidFill>
                  <a:srgbClr val="FF6600"/>
                </a:solidFill>
              </a:rPr>
              <a:t>ionic bonding</a:t>
            </a:r>
            <a:r>
              <a:rPr lang="en-GB" altLang="en-US" dirty="0"/>
              <a:t>.</a:t>
            </a:r>
          </a:p>
        </p:txBody>
      </p:sp>
      <p:sp>
        <p:nvSpPr>
          <p:cNvPr id="468" name="Rectangle 467">
            <a:extLst>
              <a:ext uri="{FF2B5EF4-FFF2-40B4-BE49-F238E27FC236}">
                <a16:creationId xmlns:a16="http://schemas.microsoft.com/office/drawing/2014/main" id="{1FD616C9-29B1-4CAF-8CF5-578895DC5251}"/>
              </a:ext>
            </a:extLst>
          </p:cNvPr>
          <p:cNvSpPr>
            <a:spLocks noChangeArrowheads="1"/>
          </p:cNvSpPr>
          <p:nvPr/>
        </p:nvSpPr>
        <p:spPr bwMode="auto">
          <a:xfrm>
            <a:off x="342900" y="1759744"/>
            <a:ext cx="5580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They are usually formed by a reaction between a metal and a non-metal.</a:t>
            </a:r>
            <a:endParaRPr lang="en-GB" altLang="en-US" sz="1200" dirty="0"/>
          </a:p>
        </p:txBody>
      </p:sp>
      <p:sp>
        <p:nvSpPr>
          <p:cNvPr id="470" name="Rectangle 8">
            <a:extLst>
              <a:ext uri="{FF2B5EF4-FFF2-40B4-BE49-F238E27FC236}">
                <a16:creationId xmlns:a16="http://schemas.microsoft.com/office/drawing/2014/main" id="{0DBFF331-B087-4658-B3AA-90A9130E1D12}"/>
              </a:ext>
            </a:extLst>
          </p:cNvPr>
          <p:cNvSpPr>
            <a:spLocks noChangeArrowheads="1"/>
          </p:cNvSpPr>
          <p:nvPr/>
        </p:nvSpPr>
        <p:spPr bwMode="auto">
          <a:xfrm>
            <a:off x="342900" y="5422900"/>
            <a:ext cx="8404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It is the whole compound that has these properties, not the atoms themselves.</a:t>
            </a:r>
          </a:p>
        </p:txBody>
      </p:sp>
      <p:pic>
        <p:nvPicPr>
          <p:cNvPr id="11" name="Picture 8">
            <a:hlinkClick r:id="" action="ppaction://hlinkshowjump?jump=nextslide"/>
            <a:extLst>
              <a:ext uri="{FF2B5EF4-FFF2-40B4-BE49-F238E27FC236}">
                <a16:creationId xmlns:a16="http://schemas.microsoft.com/office/drawing/2014/main" id="{3E05AD80-2217-45B3-84B1-3B0FDC8D1B1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D767F9E0-045F-4D5A-B5DC-D33ED85F413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68" grpId="0"/>
      <p:bldP spid="4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4">
            <a:extLst>
              <a:ext uri="{FF2B5EF4-FFF2-40B4-BE49-F238E27FC236}">
                <a16:creationId xmlns:a16="http://schemas.microsoft.com/office/drawing/2014/main" id="{E90EAA2F-0765-4204-BA6B-68BC89B36565}"/>
              </a:ext>
            </a:extLst>
          </p:cNvPr>
          <p:cNvSpPr>
            <a:spLocks noGrp="1" noChangeArrowheads="1"/>
          </p:cNvSpPr>
          <p:nvPr>
            <p:ph type="title"/>
          </p:nvPr>
        </p:nvSpPr>
        <p:spPr/>
        <p:txBody>
          <a:bodyPr/>
          <a:lstStyle/>
          <a:p>
            <a:r>
              <a:rPr lang="en-GB" altLang="en-US" dirty="0"/>
              <a:t>How are ionic bonds formed?</a:t>
            </a:r>
          </a:p>
        </p:txBody>
      </p:sp>
      <p:pic>
        <p:nvPicPr>
          <p:cNvPr id="7" name="Picture 6">
            <a:hlinkClick r:id="" action="ppaction://hlinkshowjump?jump=nextslide"/>
            <a:extLst>
              <a:ext uri="{FF2B5EF4-FFF2-40B4-BE49-F238E27FC236}">
                <a16:creationId xmlns:a16="http://schemas.microsoft.com/office/drawing/2014/main" id="{0CE9903E-ACEF-4235-A207-CF36404E2A3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8399C910-BE01-45D9-A387-5135AE9BD3BD}"/>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87EE618F-D803-4406-BCF7-A303215D1BE9}"/>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36C73342-7827-4366-BCF0-A1CCF5DB891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655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EA131C2-A85D-4635-A58C-DC500E656F0A}"/>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8E466CBE-8E45-4018-9CFF-D485D09706C7}"/>
              </a:ext>
            </a:extLst>
          </p:cNvPr>
          <p:cNvSpPr>
            <a:spLocks noGrp="1"/>
          </p:cNvSpPr>
          <p:nvPr>
            <p:ph type="title"/>
          </p:nvPr>
        </p:nvSpPr>
        <p:spPr/>
        <p:txBody>
          <a:bodyPr/>
          <a:lstStyle/>
          <a:p>
            <a:r>
              <a:rPr lang="en-GB" altLang="en-US"/>
              <a:t>Chemical formula</a:t>
            </a:r>
          </a:p>
        </p:txBody>
      </p:sp>
      <p:sp>
        <p:nvSpPr>
          <p:cNvPr id="21508" name="Rectangle 94">
            <a:extLst>
              <a:ext uri="{FF2B5EF4-FFF2-40B4-BE49-F238E27FC236}">
                <a16:creationId xmlns:a16="http://schemas.microsoft.com/office/drawing/2014/main" id="{4D05E3C6-FBD3-4176-820A-E7EC9D396579}"/>
              </a:ext>
            </a:extLst>
          </p:cNvPr>
          <p:cNvSpPr>
            <a:spLocks noChangeArrowheads="1"/>
          </p:cNvSpPr>
          <p:nvPr/>
        </p:nvSpPr>
        <p:spPr bwMode="auto">
          <a:xfrm>
            <a:off x="339725" y="781050"/>
            <a:ext cx="8193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The </a:t>
            </a:r>
            <a:r>
              <a:rPr lang="en-GB" altLang="en-US" b="1">
                <a:solidFill>
                  <a:srgbClr val="FF6600"/>
                </a:solidFill>
              </a:rPr>
              <a:t>chemical formula </a:t>
            </a:r>
            <a:r>
              <a:rPr lang="en-GB" altLang="en-US"/>
              <a:t>of a compound tells you how many of each type of atom or ion are in each molecule.</a:t>
            </a:r>
          </a:p>
        </p:txBody>
      </p:sp>
      <p:sp>
        <p:nvSpPr>
          <p:cNvPr id="6" name="Rectangle 93">
            <a:extLst>
              <a:ext uri="{FF2B5EF4-FFF2-40B4-BE49-F238E27FC236}">
                <a16:creationId xmlns:a16="http://schemas.microsoft.com/office/drawing/2014/main" id="{03491CA0-0D38-47C0-8DC5-0ED924CCED33}"/>
              </a:ext>
            </a:extLst>
          </p:cNvPr>
          <p:cNvSpPr>
            <a:spLocks noChangeArrowheads="1"/>
          </p:cNvSpPr>
          <p:nvPr/>
        </p:nvSpPr>
        <p:spPr bwMode="auto">
          <a:xfrm>
            <a:off x="339725" y="2033588"/>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For example, the chemical formula for water is H</a:t>
            </a:r>
            <a:r>
              <a:rPr lang="en-GB" altLang="en-US" baseline="-25000"/>
              <a:t>2</a:t>
            </a:r>
            <a:r>
              <a:rPr lang="en-GB" altLang="en-US"/>
              <a:t>O. </a:t>
            </a:r>
            <a:br>
              <a:rPr lang="en-GB" altLang="en-US"/>
            </a:br>
            <a:r>
              <a:rPr lang="en-GB" altLang="en-US"/>
              <a:t>This says that there are two hydrogen atoms </a:t>
            </a:r>
            <a:br>
              <a:rPr lang="en-GB" altLang="en-US"/>
            </a:br>
            <a:r>
              <a:rPr lang="en-GB" altLang="en-US"/>
              <a:t>and one oxygen atom in each water molecule.</a:t>
            </a:r>
          </a:p>
        </p:txBody>
      </p:sp>
      <p:sp>
        <p:nvSpPr>
          <p:cNvPr id="7" name="Rectangle 92">
            <a:extLst>
              <a:ext uri="{FF2B5EF4-FFF2-40B4-BE49-F238E27FC236}">
                <a16:creationId xmlns:a16="http://schemas.microsoft.com/office/drawing/2014/main" id="{4702C17C-1663-483A-8FB3-24769045EF83}"/>
              </a:ext>
            </a:extLst>
          </p:cNvPr>
          <p:cNvSpPr>
            <a:spLocks noChangeArrowheads="1"/>
          </p:cNvSpPr>
          <p:nvPr/>
        </p:nvSpPr>
        <p:spPr bwMode="auto">
          <a:xfrm>
            <a:off x="339725" y="3729038"/>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In ionic compounds, there are millions of ions held together by electrostatic forces. Instead of </a:t>
            </a:r>
            <a:r>
              <a:rPr lang="en-GB" altLang="en-US">
                <a:solidFill>
                  <a:srgbClr val="010066"/>
                </a:solidFill>
              </a:rPr>
              <a:t>counting</a:t>
            </a:r>
            <a:r>
              <a:rPr lang="en-GB" altLang="en-US"/>
              <a:t> how many of each type of ion there are, we look at the </a:t>
            </a:r>
            <a:r>
              <a:rPr lang="en-GB" altLang="en-US" b="1">
                <a:solidFill>
                  <a:srgbClr val="FF6600"/>
                </a:solidFill>
              </a:rPr>
              <a:t>ratio of the ions</a:t>
            </a:r>
            <a:r>
              <a:rPr lang="en-GB" altLang="en-US"/>
              <a:t>. </a:t>
            </a:r>
          </a:p>
        </p:txBody>
      </p:sp>
      <p:pic>
        <p:nvPicPr>
          <p:cNvPr id="9" name="Picture 12" descr="water covalent bonds">
            <a:extLst>
              <a:ext uri="{FF2B5EF4-FFF2-40B4-BE49-F238E27FC236}">
                <a16:creationId xmlns:a16="http://schemas.microsoft.com/office/drawing/2014/main" id="{B21966BE-D90E-4378-917A-E55C52626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0463" y="2001838"/>
            <a:ext cx="1633537"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1">
            <a:extLst>
              <a:ext uri="{FF2B5EF4-FFF2-40B4-BE49-F238E27FC236}">
                <a16:creationId xmlns:a16="http://schemas.microsoft.com/office/drawing/2014/main" id="{56669DD3-6919-4B0A-82E4-F283ADF4E042}"/>
              </a:ext>
            </a:extLst>
          </p:cNvPr>
          <p:cNvSpPr>
            <a:spLocks noChangeArrowheads="1"/>
          </p:cNvSpPr>
          <p:nvPr/>
        </p:nvSpPr>
        <p:spPr bwMode="auto">
          <a:xfrm>
            <a:off x="342900" y="5351463"/>
            <a:ext cx="8193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The ratio of ions, written in its simplest form, is called the </a:t>
            </a:r>
            <a:r>
              <a:rPr lang="en-GB" altLang="en-US" b="1">
                <a:solidFill>
                  <a:srgbClr val="FF6600"/>
                </a:solidFill>
              </a:rPr>
              <a:t>empirical formula</a:t>
            </a:r>
            <a:r>
              <a:rPr lang="en-GB" altLang="en-US">
                <a:solidFill>
                  <a:srgbClr val="010066"/>
                </a:solidFill>
              </a:rPr>
              <a:t>. The positive ion is written first.</a:t>
            </a:r>
          </a:p>
        </p:txBody>
      </p:sp>
      <p:pic>
        <p:nvPicPr>
          <p:cNvPr id="11" name="Picture 8">
            <a:hlinkClick r:id="" action="ppaction://hlinkshowjump?jump=nextslide"/>
            <a:extLst>
              <a:ext uri="{FF2B5EF4-FFF2-40B4-BE49-F238E27FC236}">
                <a16:creationId xmlns:a16="http://schemas.microsoft.com/office/drawing/2014/main" id="{4084CA0C-0A0C-4E11-AF45-F030CF55B8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5803D75B-995C-4EB2-840B-1AF2EE2C0F7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350FE57-55A9-4919-89E2-6E9F51732B8A}"/>
              </a:ext>
            </a:extLst>
          </p:cNvPr>
          <p:cNvSpPr>
            <a:spLocks noGrp="1"/>
          </p:cNvSpPr>
          <p:nvPr>
            <p:ph type="title"/>
          </p:nvPr>
        </p:nvSpPr>
        <p:spPr/>
        <p:txBody>
          <a:bodyPr/>
          <a:lstStyle/>
          <a:p>
            <a:r>
              <a:rPr lang="en-GB" altLang="en-US"/>
              <a:t>Empirical formula</a:t>
            </a:r>
          </a:p>
        </p:txBody>
      </p:sp>
      <p:sp>
        <p:nvSpPr>
          <p:cNvPr id="22532" name="Rectangle 94">
            <a:extLst>
              <a:ext uri="{FF2B5EF4-FFF2-40B4-BE49-F238E27FC236}">
                <a16:creationId xmlns:a16="http://schemas.microsoft.com/office/drawing/2014/main" id="{465D1FA5-27CB-44A7-9746-4BA7573B1D96}"/>
              </a:ext>
            </a:extLst>
          </p:cNvPr>
          <p:cNvSpPr>
            <a:spLocks noChangeArrowheads="1"/>
          </p:cNvSpPr>
          <p:nvPr/>
        </p:nvSpPr>
        <p:spPr bwMode="auto">
          <a:xfrm>
            <a:off x="339725" y="781050"/>
            <a:ext cx="8308975" cy="461963"/>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b="1">
                <a:solidFill>
                  <a:schemeClr val="bg1"/>
                </a:solidFill>
              </a:rPr>
              <a:t>The empirical formula describes the ratio of ions.</a:t>
            </a:r>
          </a:p>
        </p:txBody>
      </p:sp>
      <p:sp>
        <p:nvSpPr>
          <p:cNvPr id="8" name="Rectangle 93">
            <a:extLst>
              <a:ext uri="{FF2B5EF4-FFF2-40B4-BE49-F238E27FC236}">
                <a16:creationId xmlns:a16="http://schemas.microsoft.com/office/drawing/2014/main" id="{059CD425-10E2-4497-AE7A-D464F81FDB3D}"/>
              </a:ext>
            </a:extLst>
          </p:cNvPr>
          <p:cNvSpPr>
            <a:spLocks noChangeArrowheads="1"/>
          </p:cNvSpPr>
          <p:nvPr/>
        </p:nvSpPr>
        <p:spPr bwMode="auto">
          <a:xfrm>
            <a:off x="339725" y="1663700"/>
            <a:ext cx="8804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In magnesium oxide, for every Mg</a:t>
            </a:r>
            <a:r>
              <a:rPr lang="en-GB" altLang="en-US" baseline="30000" dirty="0"/>
              <a:t>2+ </a:t>
            </a:r>
            <a:r>
              <a:rPr lang="en-GB" altLang="en-US" dirty="0"/>
              <a:t>ion there is </a:t>
            </a:r>
            <a:r>
              <a:rPr lang="en-GB" altLang="en-US" b="1" dirty="0">
                <a:solidFill>
                  <a:srgbClr val="FF6600"/>
                </a:solidFill>
              </a:rPr>
              <a:t>one</a:t>
            </a:r>
            <a:r>
              <a:rPr lang="en-GB" altLang="en-US" dirty="0"/>
              <a:t> O</a:t>
            </a:r>
            <a:r>
              <a:rPr lang="en-GB" altLang="en-US" baseline="30000" dirty="0"/>
              <a:t>2–</a:t>
            </a:r>
            <a:r>
              <a:rPr lang="en-GB" altLang="en-US" dirty="0"/>
              <a:t> ion, </a:t>
            </a:r>
            <a:br>
              <a:rPr lang="en-GB" altLang="en-US" dirty="0"/>
            </a:br>
            <a:r>
              <a:rPr lang="en-GB" altLang="en-US" dirty="0"/>
              <a:t>so the ratio of ions is 1:</a:t>
            </a:r>
            <a:r>
              <a:rPr lang="en-GB" altLang="en-US" b="1" dirty="0">
                <a:solidFill>
                  <a:srgbClr val="FF6600"/>
                </a:solidFill>
              </a:rPr>
              <a:t>1</a:t>
            </a:r>
            <a:r>
              <a:rPr lang="en-GB" altLang="en-US" dirty="0"/>
              <a:t>. </a:t>
            </a:r>
            <a:br>
              <a:rPr lang="en-GB" altLang="en-US" dirty="0"/>
            </a:br>
            <a:r>
              <a:rPr lang="en-GB" altLang="en-US" dirty="0"/>
              <a:t>This means the empirical formula for magnesium oxide is MgO. </a:t>
            </a:r>
          </a:p>
        </p:txBody>
      </p:sp>
      <p:sp>
        <p:nvSpPr>
          <p:cNvPr id="9" name="Rectangle 92">
            <a:extLst>
              <a:ext uri="{FF2B5EF4-FFF2-40B4-BE49-F238E27FC236}">
                <a16:creationId xmlns:a16="http://schemas.microsoft.com/office/drawing/2014/main" id="{6C1D6DDB-2AF0-45D0-A32F-E0814C746F3A}"/>
              </a:ext>
            </a:extLst>
          </p:cNvPr>
          <p:cNvSpPr>
            <a:spLocks noChangeArrowheads="1"/>
          </p:cNvSpPr>
          <p:nvPr/>
        </p:nvSpPr>
        <p:spPr bwMode="auto">
          <a:xfrm>
            <a:off x="339725" y="3286125"/>
            <a:ext cx="8804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In calcium chloride, for every Ca</a:t>
            </a:r>
            <a:r>
              <a:rPr lang="en-GB" altLang="en-US" baseline="30000" dirty="0"/>
              <a:t>2+ </a:t>
            </a:r>
            <a:r>
              <a:rPr lang="en-GB" altLang="en-US" dirty="0"/>
              <a:t>ion there are </a:t>
            </a:r>
            <a:r>
              <a:rPr lang="en-GB" altLang="en-US" b="1" dirty="0">
                <a:solidFill>
                  <a:srgbClr val="FF6600"/>
                </a:solidFill>
              </a:rPr>
              <a:t>two</a:t>
            </a:r>
            <a:r>
              <a:rPr lang="en-GB" altLang="en-US" dirty="0"/>
              <a:t> Cl</a:t>
            </a:r>
            <a:r>
              <a:rPr lang="en-GB" altLang="en-US" baseline="30000" dirty="0"/>
              <a:t>–</a:t>
            </a:r>
            <a:r>
              <a:rPr lang="en-GB" altLang="en-US" dirty="0"/>
              <a:t> ions, </a:t>
            </a:r>
            <a:br>
              <a:rPr lang="en-GB" altLang="en-US" dirty="0"/>
            </a:br>
            <a:r>
              <a:rPr lang="en-GB" altLang="en-US" dirty="0"/>
              <a:t>so the ratio of ions is 1:</a:t>
            </a:r>
            <a:r>
              <a:rPr lang="en-GB" altLang="en-US" b="1" dirty="0">
                <a:solidFill>
                  <a:srgbClr val="FF6600"/>
                </a:solidFill>
              </a:rPr>
              <a:t>2</a:t>
            </a:r>
            <a:r>
              <a:rPr lang="en-GB" altLang="en-US" dirty="0"/>
              <a:t>. </a:t>
            </a:r>
            <a:br>
              <a:rPr lang="en-GB" altLang="en-US" dirty="0"/>
            </a:br>
            <a:r>
              <a:rPr lang="en-GB" altLang="en-US" dirty="0"/>
              <a:t>This means the empirical formula for calcium chloride is CaCl</a:t>
            </a:r>
            <a:r>
              <a:rPr lang="en-GB" altLang="en-US" b="1" baseline="-25000" dirty="0">
                <a:solidFill>
                  <a:srgbClr val="FF6600"/>
                </a:solidFill>
              </a:rPr>
              <a:t>2</a:t>
            </a:r>
            <a:r>
              <a:rPr lang="en-GB" altLang="en-US" dirty="0"/>
              <a:t>. </a:t>
            </a:r>
          </a:p>
        </p:txBody>
      </p:sp>
      <p:sp>
        <p:nvSpPr>
          <p:cNvPr id="10" name="Rectangle 91">
            <a:extLst>
              <a:ext uri="{FF2B5EF4-FFF2-40B4-BE49-F238E27FC236}">
                <a16:creationId xmlns:a16="http://schemas.microsoft.com/office/drawing/2014/main" id="{B0B14541-C517-48AC-9C52-7440BA6EB3E3}"/>
              </a:ext>
            </a:extLst>
          </p:cNvPr>
          <p:cNvSpPr>
            <a:spLocks noChangeArrowheads="1"/>
          </p:cNvSpPr>
          <p:nvPr/>
        </p:nvSpPr>
        <p:spPr bwMode="auto">
          <a:xfrm>
            <a:off x="342900" y="4906963"/>
            <a:ext cx="8804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In </a:t>
            </a:r>
            <a:r>
              <a:rPr lang="en-GB" altLang="en-US" dirty="0" err="1"/>
              <a:t>aluminum</a:t>
            </a:r>
            <a:r>
              <a:rPr lang="en-GB" altLang="en-US" dirty="0"/>
              <a:t> oxide, for every </a:t>
            </a:r>
            <a:r>
              <a:rPr lang="en-GB" altLang="en-US" b="1" dirty="0">
                <a:solidFill>
                  <a:srgbClr val="FF9955"/>
                </a:solidFill>
              </a:rPr>
              <a:t>two</a:t>
            </a:r>
            <a:r>
              <a:rPr lang="en-GB" altLang="en-US" dirty="0"/>
              <a:t> Al</a:t>
            </a:r>
            <a:r>
              <a:rPr lang="en-GB" altLang="en-US" baseline="30000" dirty="0"/>
              <a:t>3+ </a:t>
            </a:r>
            <a:r>
              <a:rPr lang="en-GB" altLang="en-US" dirty="0"/>
              <a:t>ions there are </a:t>
            </a:r>
            <a:br>
              <a:rPr lang="en-GB" altLang="en-US" dirty="0"/>
            </a:br>
            <a:r>
              <a:rPr lang="en-GB" altLang="en-US" b="1" dirty="0">
                <a:solidFill>
                  <a:srgbClr val="FF6600"/>
                </a:solidFill>
              </a:rPr>
              <a:t>three</a:t>
            </a:r>
            <a:r>
              <a:rPr lang="en-GB" altLang="en-US" dirty="0"/>
              <a:t> O</a:t>
            </a:r>
            <a:r>
              <a:rPr lang="en-GB" altLang="en-US" baseline="30000" dirty="0"/>
              <a:t>2–</a:t>
            </a:r>
            <a:r>
              <a:rPr lang="en-GB" altLang="en-US" dirty="0"/>
              <a:t> ions, so the ratio of ions is </a:t>
            </a:r>
            <a:r>
              <a:rPr lang="en-GB" altLang="en-US" b="1" dirty="0">
                <a:solidFill>
                  <a:srgbClr val="FF9955"/>
                </a:solidFill>
              </a:rPr>
              <a:t>2</a:t>
            </a:r>
            <a:r>
              <a:rPr lang="en-GB" altLang="en-US" dirty="0"/>
              <a:t>:</a:t>
            </a:r>
            <a:r>
              <a:rPr lang="en-GB" altLang="en-US" b="1" dirty="0">
                <a:solidFill>
                  <a:srgbClr val="FF6600"/>
                </a:solidFill>
              </a:rPr>
              <a:t>3</a:t>
            </a:r>
            <a:r>
              <a:rPr lang="en-GB" altLang="en-US" dirty="0"/>
              <a:t>. </a:t>
            </a:r>
            <a:br>
              <a:rPr lang="en-GB" altLang="en-US" dirty="0"/>
            </a:br>
            <a:r>
              <a:rPr lang="en-GB" altLang="en-US" dirty="0"/>
              <a:t>This means the empirical formula for </a:t>
            </a:r>
            <a:r>
              <a:rPr lang="en-GB" altLang="en-US" dirty="0" err="1"/>
              <a:t>aluminum</a:t>
            </a:r>
            <a:r>
              <a:rPr lang="en-GB" altLang="en-US" dirty="0"/>
              <a:t> oxide is Al</a:t>
            </a:r>
            <a:r>
              <a:rPr lang="en-GB" altLang="en-US" b="1" baseline="-25000" dirty="0">
                <a:solidFill>
                  <a:srgbClr val="FF9955"/>
                </a:solidFill>
              </a:rPr>
              <a:t>2</a:t>
            </a:r>
            <a:r>
              <a:rPr lang="en-GB" altLang="en-US" dirty="0"/>
              <a:t>O</a:t>
            </a:r>
            <a:r>
              <a:rPr lang="en-GB" altLang="en-US" b="1" baseline="-25000" dirty="0">
                <a:solidFill>
                  <a:srgbClr val="FF6600"/>
                </a:solidFill>
              </a:rPr>
              <a:t>3</a:t>
            </a:r>
            <a:r>
              <a:rPr lang="en-GB" altLang="en-US" dirty="0"/>
              <a:t>. </a:t>
            </a:r>
          </a:p>
        </p:txBody>
      </p:sp>
      <p:pic>
        <p:nvPicPr>
          <p:cNvPr id="11" name="Picture 8">
            <a:hlinkClick r:id="" action="ppaction://hlinkshowjump?jump=nextslide"/>
            <a:extLst>
              <a:ext uri="{FF2B5EF4-FFF2-40B4-BE49-F238E27FC236}">
                <a16:creationId xmlns:a16="http://schemas.microsoft.com/office/drawing/2014/main" id="{0F4D24A6-83BE-4FEA-A91E-0E6396E456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1" descr="Picture3.jpg">
            <a:extLst>
              <a:ext uri="{FF2B5EF4-FFF2-40B4-BE49-F238E27FC236}">
                <a16:creationId xmlns:a16="http://schemas.microsoft.com/office/drawing/2014/main" id="{08CCF784-E630-473F-9553-5E3EFA460A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812" y="4284662"/>
            <a:ext cx="2481263"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2">
            <a:extLst>
              <a:ext uri="{FF2B5EF4-FFF2-40B4-BE49-F238E27FC236}">
                <a16:creationId xmlns:a16="http://schemas.microsoft.com/office/drawing/2014/main" id="{A010F19A-853C-45BC-92DD-A492DA033C9F}"/>
              </a:ext>
            </a:extLst>
          </p:cNvPr>
          <p:cNvSpPr>
            <a:spLocks noGrp="1"/>
          </p:cNvSpPr>
          <p:nvPr>
            <p:ph type="title"/>
          </p:nvPr>
        </p:nvSpPr>
        <p:spPr/>
        <p:txBody>
          <a:bodyPr/>
          <a:lstStyle/>
          <a:p>
            <a:r>
              <a:rPr lang="en-GB" altLang="en-US"/>
              <a:t>Finding the formula from a diagram (1)</a:t>
            </a:r>
          </a:p>
        </p:txBody>
      </p:sp>
      <p:sp>
        <p:nvSpPr>
          <p:cNvPr id="270" name="TextBox 269">
            <a:extLst>
              <a:ext uri="{FF2B5EF4-FFF2-40B4-BE49-F238E27FC236}">
                <a16:creationId xmlns:a16="http://schemas.microsoft.com/office/drawing/2014/main" id="{65672391-FB39-49A0-8294-6C3CDA956729}"/>
              </a:ext>
            </a:extLst>
          </p:cNvPr>
          <p:cNvSpPr txBox="1">
            <a:spLocks noChangeArrowheads="1"/>
          </p:cNvSpPr>
          <p:nvPr/>
        </p:nvSpPr>
        <p:spPr bwMode="auto">
          <a:xfrm>
            <a:off x="342900" y="1801633"/>
            <a:ext cx="676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Count the number of bonds for each type of ion.</a:t>
            </a:r>
            <a:endParaRPr lang="en-GB" altLang="en-US" baseline="30000"/>
          </a:p>
        </p:txBody>
      </p:sp>
      <p:sp>
        <p:nvSpPr>
          <p:cNvPr id="271" name="TextBox 270">
            <a:extLst>
              <a:ext uri="{FF2B5EF4-FFF2-40B4-BE49-F238E27FC236}">
                <a16:creationId xmlns:a16="http://schemas.microsoft.com/office/drawing/2014/main" id="{48517C55-A8B6-4C0B-B840-CA87E82F603A}"/>
              </a:ext>
            </a:extLst>
          </p:cNvPr>
          <p:cNvSpPr txBox="1">
            <a:spLocks noChangeArrowheads="1"/>
          </p:cNvSpPr>
          <p:nvPr/>
        </p:nvSpPr>
        <p:spPr bwMode="auto">
          <a:xfrm>
            <a:off x="342900" y="2311280"/>
            <a:ext cx="676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Each chloride ion is bonded to </a:t>
            </a:r>
            <a:r>
              <a:rPr lang="en-GB" altLang="en-US" b="1">
                <a:solidFill>
                  <a:srgbClr val="FF6600"/>
                </a:solidFill>
              </a:rPr>
              <a:t>six</a:t>
            </a:r>
            <a:r>
              <a:rPr lang="en-GB" altLang="en-US"/>
              <a:t> sodium ions.</a:t>
            </a:r>
            <a:endParaRPr lang="en-GB" altLang="en-US" baseline="30000"/>
          </a:p>
        </p:txBody>
      </p:sp>
      <p:sp>
        <p:nvSpPr>
          <p:cNvPr id="272" name="TextBox 271">
            <a:extLst>
              <a:ext uri="{FF2B5EF4-FFF2-40B4-BE49-F238E27FC236}">
                <a16:creationId xmlns:a16="http://schemas.microsoft.com/office/drawing/2014/main" id="{2E521522-0343-4207-B7AF-E75FC2905F84}"/>
              </a:ext>
            </a:extLst>
          </p:cNvPr>
          <p:cNvSpPr txBox="1">
            <a:spLocks noChangeArrowheads="1"/>
          </p:cNvSpPr>
          <p:nvPr/>
        </p:nvSpPr>
        <p:spPr bwMode="auto">
          <a:xfrm>
            <a:off x="342900" y="2820927"/>
            <a:ext cx="676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Each sodium ion is bonded to </a:t>
            </a:r>
            <a:r>
              <a:rPr lang="en-GB" altLang="en-US" b="1">
                <a:solidFill>
                  <a:srgbClr val="FF6600"/>
                </a:solidFill>
              </a:rPr>
              <a:t>six</a:t>
            </a:r>
            <a:r>
              <a:rPr lang="en-GB" altLang="en-US"/>
              <a:t> chloride ions.</a:t>
            </a:r>
            <a:endParaRPr lang="en-GB" altLang="en-US" baseline="30000"/>
          </a:p>
        </p:txBody>
      </p:sp>
      <p:sp>
        <p:nvSpPr>
          <p:cNvPr id="273" name="TextBox 272">
            <a:extLst>
              <a:ext uri="{FF2B5EF4-FFF2-40B4-BE49-F238E27FC236}">
                <a16:creationId xmlns:a16="http://schemas.microsoft.com/office/drawing/2014/main" id="{A1006740-A4B5-4FFF-A770-75B27DC5ABA9}"/>
              </a:ext>
            </a:extLst>
          </p:cNvPr>
          <p:cNvSpPr txBox="1">
            <a:spLocks noChangeArrowheads="1"/>
          </p:cNvSpPr>
          <p:nvPr/>
        </p:nvSpPr>
        <p:spPr bwMode="auto">
          <a:xfrm>
            <a:off x="342900" y="3330576"/>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the </a:t>
            </a:r>
            <a:r>
              <a:rPr lang="en-GB" altLang="en-US" b="1" dirty="0">
                <a:solidFill>
                  <a:srgbClr val="FF6600"/>
                </a:solidFill>
              </a:rPr>
              <a:t>ratio </a:t>
            </a:r>
            <a:r>
              <a:rPr lang="en-GB" altLang="en-US" dirty="0"/>
              <a:t>of sodium ions to chloride ions is </a:t>
            </a:r>
            <a:r>
              <a:rPr lang="en-GB" altLang="en-US" b="1" dirty="0">
                <a:solidFill>
                  <a:srgbClr val="FF6600"/>
                </a:solidFill>
              </a:rPr>
              <a:t>1:1</a:t>
            </a:r>
            <a:r>
              <a:rPr lang="en-GB" altLang="en-US" dirty="0"/>
              <a:t>, so the empirical formula is </a:t>
            </a:r>
            <a:r>
              <a:rPr lang="en-GB" altLang="en-US" b="1" dirty="0">
                <a:solidFill>
                  <a:srgbClr val="FF6600"/>
                </a:solidFill>
              </a:rPr>
              <a:t>NaCl</a:t>
            </a:r>
            <a:r>
              <a:rPr lang="en-GB" altLang="en-US" dirty="0"/>
              <a:t>.</a:t>
            </a:r>
            <a:endParaRPr lang="en-GB" altLang="en-US" baseline="30000" dirty="0"/>
          </a:p>
        </p:txBody>
      </p:sp>
      <p:sp>
        <p:nvSpPr>
          <p:cNvPr id="23561" name="TextBox 169">
            <a:extLst>
              <a:ext uri="{FF2B5EF4-FFF2-40B4-BE49-F238E27FC236}">
                <a16:creationId xmlns:a16="http://schemas.microsoft.com/office/drawing/2014/main" id="{8733BDE5-032C-4724-876F-0BDD0EE12E8A}"/>
              </a:ext>
            </a:extLst>
          </p:cNvPr>
          <p:cNvSpPr txBox="1">
            <a:spLocks noChangeArrowheads="1"/>
          </p:cNvSpPr>
          <p:nvPr/>
        </p:nvSpPr>
        <p:spPr bwMode="auto">
          <a:xfrm>
            <a:off x="342900" y="784225"/>
            <a:ext cx="5278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a diagram of sodium chloride. </a:t>
            </a:r>
          </a:p>
        </p:txBody>
      </p:sp>
      <p:sp>
        <p:nvSpPr>
          <p:cNvPr id="23562" name="TextBox 90">
            <a:extLst>
              <a:ext uri="{FF2B5EF4-FFF2-40B4-BE49-F238E27FC236}">
                <a16:creationId xmlns:a16="http://schemas.microsoft.com/office/drawing/2014/main" id="{03EBF121-7D0E-4CEB-A027-32DFA00217B5}"/>
              </a:ext>
            </a:extLst>
          </p:cNvPr>
          <p:cNvSpPr txBox="1">
            <a:spLocks noChangeArrowheads="1"/>
          </p:cNvSpPr>
          <p:nvPr/>
        </p:nvSpPr>
        <p:spPr bwMode="auto">
          <a:xfrm>
            <a:off x="342900" y="1293574"/>
            <a:ext cx="4319588" cy="4603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is the empirical formula?</a:t>
            </a:r>
            <a:endParaRPr lang="en-GB" altLang="en-US" baseline="30000" dirty="0"/>
          </a:p>
        </p:txBody>
      </p:sp>
      <p:pic>
        <p:nvPicPr>
          <p:cNvPr id="23563" name="Picture 93" descr="Picture5.jpg">
            <a:extLst>
              <a:ext uri="{FF2B5EF4-FFF2-40B4-BE49-F238E27FC236}">
                <a16:creationId xmlns:a16="http://schemas.microsoft.com/office/drawing/2014/main" id="{2D638BAA-E7D6-4398-8F70-B7D5776375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22675" y="4284662"/>
            <a:ext cx="1614487"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92" descr="Picture4.jpg">
            <a:extLst>
              <a:ext uri="{FF2B5EF4-FFF2-40B4-BE49-F238E27FC236}">
                <a16:creationId xmlns:a16="http://schemas.microsoft.com/office/drawing/2014/main" id="{3A11C7A2-9D34-4722-84A8-462766E9F50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22900" y="3934889"/>
            <a:ext cx="2924175" cy="251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hlinkClick r:id="" action="ppaction://hlinkshowjump?jump=nextslide"/>
            <a:extLst>
              <a:ext uri="{FF2B5EF4-FFF2-40B4-BE49-F238E27FC236}">
                <a16:creationId xmlns:a16="http://schemas.microsoft.com/office/drawing/2014/main" id="{6FBD87F9-D933-4E61-A09F-08BBFC21488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P spid="271" grpId="0"/>
      <p:bldP spid="272" grpId="0"/>
      <p:bldP spid="2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extBox 115">
            <a:extLst>
              <a:ext uri="{FF2B5EF4-FFF2-40B4-BE49-F238E27FC236}">
                <a16:creationId xmlns:a16="http://schemas.microsoft.com/office/drawing/2014/main" id="{D7783467-9761-4334-B460-8E9C70241C0F}"/>
              </a:ext>
            </a:extLst>
          </p:cNvPr>
          <p:cNvSpPr txBox="1">
            <a:spLocks noChangeArrowheads="1"/>
          </p:cNvSpPr>
          <p:nvPr/>
        </p:nvSpPr>
        <p:spPr bwMode="auto">
          <a:xfrm>
            <a:off x="342900" y="5421313"/>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means the </a:t>
            </a:r>
            <a:r>
              <a:rPr lang="en-GB" altLang="en-US" b="1">
                <a:solidFill>
                  <a:srgbClr val="FF6600"/>
                </a:solidFill>
              </a:rPr>
              <a:t>ratio </a:t>
            </a:r>
            <a:r>
              <a:rPr lang="en-GB" altLang="en-US"/>
              <a:t>of sodium ions to oxide ions is </a:t>
            </a:r>
            <a:r>
              <a:rPr lang="en-GB" altLang="en-US" b="1">
                <a:solidFill>
                  <a:srgbClr val="FF6600"/>
                </a:solidFill>
              </a:rPr>
              <a:t>2:1</a:t>
            </a:r>
            <a:r>
              <a:rPr lang="en-GB" altLang="en-US"/>
              <a:t>, </a:t>
            </a:r>
          </a:p>
          <a:p>
            <a:r>
              <a:rPr lang="en-GB" altLang="en-US"/>
              <a:t>so the empirical formula is </a:t>
            </a:r>
            <a:r>
              <a:rPr lang="en-GB" altLang="en-US" b="1">
                <a:solidFill>
                  <a:srgbClr val="FF6600"/>
                </a:solidFill>
              </a:rPr>
              <a:t>Na</a:t>
            </a:r>
            <a:r>
              <a:rPr lang="en-GB" altLang="en-US" b="1" baseline="-25000">
                <a:solidFill>
                  <a:srgbClr val="FF6600"/>
                </a:solidFill>
              </a:rPr>
              <a:t>2</a:t>
            </a:r>
            <a:r>
              <a:rPr lang="en-GB" altLang="en-US" b="1">
                <a:solidFill>
                  <a:srgbClr val="FF6600"/>
                </a:solidFill>
              </a:rPr>
              <a:t>O</a:t>
            </a:r>
            <a:r>
              <a:rPr lang="en-GB" altLang="en-US"/>
              <a:t>.</a:t>
            </a:r>
            <a:endParaRPr lang="en-GB" altLang="en-US" baseline="30000"/>
          </a:p>
        </p:txBody>
      </p:sp>
      <p:sp>
        <p:nvSpPr>
          <p:cNvPr id="24579" name="Title 114">
            <a:extLst>
              <a:ext uri="{FF2B5EF4-FFF2-40B4-BE49-F238E27FC236}">
                <a16:creationId xmlns:a16="http://schemas.microsoft.com/office/drawing/2014/main" id="{58E56DC5-EB7C-41AA-A09D-CD6FCA20E4D0}"/>
              </a:ext>
            </a:extLst>
          </p:cNvPr>
          <p:cNvSpPr>
            <a:spLocks noGrp="1"/>
          </p:cNvSpPr>
          <p:nvPr>
            <p:ph type="title"/>
          </p:nvPr>
        </p:nvSpPr>
        <p:spPr/>
        <p:txBody>
          <a:bodyPr/>
          <a:lstStyle/>
          <a:p>
            <a:r>
              <a:rPr lang="en-GB" altLang="en-US"/>
              <a:t>Finding the formula from a diagram (2)</a:t>
            </a:r>
          </a:p>
        </p:txBody>
      </p:sp>
      <p:sp>
        <p:nvSpPr>
          <p:cNvPr id="270" name="TextBox 111">
            <a:extLst>
              <a:ext uri="{FF2B5EF4-FFF2-40B4-BE49-F238E27FC236}">
                <a16:creationId xmlns:a16="http://schemas.microsoft.com/office/drawing/2014/main" id="{9AE37BFB-C6D0-4758-8B88-5B3DC658A9BE}"/>
              </a:ext>
            </a:extLst>
          </p:cNvPr>
          <p:cNvSpPr txBox="1">
            <a:spLocks noChangeArrowheads="1"/>
          </p:cNvSpPr>
          <p:nvPr/>
        </p:nvSpPr>
        <p:spPr bwMode="auto">
          <a:xfrm>
            <a:off x="342900" y="1331178"/>
            <a:ext cx="671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Count the number of bonds for each type of ion.</a:t>
            </a:r>
            <a:endParaRPr lang="en-GB" altLang="en-US" baseline="30000"/>
          </a:p>
        </p:txBody>
      </p:sp>
      <p:sp>
        <p:nvSpPr>
          <p:cNvPr id="271" name="TextBox 110">
            <a:extLst>
              <a:ext uri="{FF2B5EF4-FFF2-40B4-BE49-F238E27FC236}">
                <a16:creationId xmlns:a16="http://schemas.microsoft.com/office/drawing/2014/main" id="{ABCD644E-B831-4471-AF28-46773AB971C1}"/>
              </a:ext>
            </a:extLst>
          </p:cNvPr>
          <p:cNvSpPr txBox="1">
            <a:spLocks noChangeArrowheads="1"/>
          </p:cNvSpPr>
          <p:nvPr/>
        </p:nvSpPr>
        <p:spPr bwMode="auto">
          <a:xfrm>
            <a:off x="342900" y="1873493"/>
            <a:ext cx="678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Each oxide ion is bonded to </a:t>
            </a:r>
            <a:r>
              <a:rPr lang="en-GB" altLang="en-US" b="1">
                <a:solidFill>
                  <a:srgbClr val="FF6600"/>
                </a:solidFill>
              </a:rPr>
              <a:t>eight</a:t>
            </a:r>
            <a:r>
              <a:rPr lang="en-GB" altLang="en-US"/>
              <a:t> sodium ions.</a:t>
            </a:r>
            <a:endParaRPr lang="en-GB" altLang="en-US" baseline="30000"/>
          </a:p>
        </p:txBody>
      </p:sp>
      <p:sp>
        <p:nvSpPr>
          <p:cNvPr id="272" name="TextBox 109">
            <a:extLst>
              <a:ext uri="{FF2B5EF4-FFF2-40B4-BE49-F238E27FC236}">
                <a16:creationId xmlns:a16="http://schemas.microsoft.com/office/drawing/2014/main" id="{D7241390-9FC4-4964-A6DA-0A46498BE492}"/>
              </a:ext>
            </a:extLst>
          </p:cNvPr>
          <p:cNvSpPr txBox="1">
            <a:spLocks noChangeArrowheads="1"/>
          </p:cNvSpPr>
          <p:nvPr/>
        </p:nvSpPr>
        <p:spPr bwMode="auto">
          <a:xfrm>
            <a:off x="342900" y="2415808"/>
            <a:ext cx="6481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Each sodium ion is bonded to </a:t>
            </a:r>
            <a:r>
              <a:rPr lang="en-GB" altLang="en-US" b="1" dirty="0">
                <a:solidFill>
                  <a:srgbClr val="FF6600"/>
                </a:solidFill>
              </a:rPr>
              <a:t>four</a:t>
            </a:r>
            <a:r>
              <a:rPr lang="en-GB" altLang="en-US" dirty="0"/>
              <a:t> oxide ions.</a:t>
            </a:r>
            <a:endParaRPr lang="en-GB" altLang="en-US" baseline="30000" dirty="0"/>
          </a:p>
        </p:txBody>
      </p:sp>
      <p:sp>
        <p:nvSpPr>
          <p:cNvPr id="24585" name="TextBox 108">
            <a:extLst>
              <a:ext uri="{FF2B5EF4-FFF2-40B4-BE49-F238E27FC236}">
                <a16:creationId xmlns:a16="http://schemas.microsoft.com/office/drawing/2014/main" id="{AFB20C1A-CCF0-4EEA-9AEC-7994C06CB846}"/>
              </a:ext>
            </a:extLst>
          </p:cNvPr>
          <p:cNvSpPr txBox="1">
            <a:spLocks noChangeArrowheads="1"/>
          </p:cNvSpPr>
          <p:nvPr/>
        </p:nvSpPr>
        <p:spPr bwMode="auto">
          <a:xfrm>
            <a:off x="342900" y="789160"/>
            <a:ext cx="6622344" cy="46166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is the empirical formula of sodium oxide?</a:t>
            </a:r>
            <a:endParaRPr lang="en-GB" altLang="en-US" baseline="30000" dirty="0"/>
          </a:p>
        </p:txBody>
      </p:sp>
      <p:pic>
        <p:nvPicPr>
          <p:cNvPr id="286" name="Picture 107" descr="na_to_4o.png">
            <a:extLst>
              <a:ext uri="{FF2B5EF4-FFF2-40B4-BE49-F238E27FC236}">
                <a16:creationId xmlns:a16="http://schemas.microsoft.com/office/drawing/2014/main" id="{5FE75519-3C5F-4BB4-9A12-5DEC28E655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0100" y="2904942"/>
            <a:ext cx="2160588"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106" descr="o_to_8na.png">
            <a:extLst>
              <a:ext uri="{FF2B5EF4-FFF2-40B4-BE49-F238E27FC236}">
                <a16:creationId xmlns:a16="http://schemas.microsoft.com/office/drawing/2014/main" id="{33F89D06-3F75-4B99-B682-81D367540E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 y="2958123"/>
            <a:ext cx="2160588"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225" descr="Ionic_compounds_10.1.png">
            <a:extLst>
              <a:ext uri="{FF2B5EF4-FFF2-40B4-BE49-F238E27FC236}">
                <a16:creationId xmlns:a16="http://schemas.microsoft.com/office/drawing/2014/main" id="{B19058E6-FBA6-479F-9C2C-CC50411406C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62713" y="2990495"/>
            <a:ext cx="24447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226" descr="Ionic_compounds_10.2.png">
            <a:extLst>
              <a:ext uri="{FF2B5EF4-FFF2-40B4-BE49-F238E27FC236}">
                <a16:creationId xmlns:a16="http://schemas.microsoft.com/office/drawing/2014/main" id="{4A86C789-BF91-41B7-B5DF-F9BC1AD8A58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57950" y="2987320"/>
            <a:ext cx="2455863"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227" descr="Ionic_compounds_10.3.png">
            <a:extLst>
              <a:ext uri="{FF2B5EF4-FFF2-40B4-BE49-F238E27FC236}">
                <a16:creationId xmlns:a16="http://schemas.microsoft.com/office/drawing/2014/main" id="{5BF3AAFD-EDF3-40B4-A098-214CF89E347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07150" y="2980970"/>
            <a:ext cx="25114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Picture 228" descr="Ionic_compounds_10.4.png">
            <a:extLst>
              <a:ext uri="{FF2B5EF4-FFF2-40B4-BE49-F238E27FC236}">
                <a16:creationId xmlns:a16="http://schemas.microsoft.com/office/drawing/2014/main" id="{5B2A9539-A321-41DB-8306-7AFC17A5024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11913" y="2974620"/>
            <a:ext cx="2524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Picture 229" descr="Ionic_compounds_10.5.png">
            <a:extLst>
              <a:ext uri="{FF2B5EF4-FFF2-40B4-BE49-F238E27FC236}">
                <a16:creationId xmlns:a16="http://schemas.microsoft.com/office/drawing/2014/main" id="{4FF814C6-497A-499D-A3AF-E3AB28362E6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40475" y="2974620"/>
            <a:ext cx="259715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 descr="Picture8.jpg">
            <a:extLst>
              <a:ext uri="{FF2B5EF4-FFF2-40B4-BE49-F238E27FC236}">
                <a16:creationId xmlns:a16="http://schemas.microsoft.com/office/drawing/2014/main" id="{8DD6D3E9-8698-455D-AC89-DD75BB61DC5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81863" y="786517"/>
            <a:ext cx="1616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a:hlinkClick r:id="" action="ppaction://hlinkshowjump?jump=nextslide"/>
            <a:extLst>
              <a:ext uri="{FF2B5EF4-FFF2-40B4-BE49-F238E27FC236}">
                <a16:creationId xmlns:a16="http://schemas.microsoft.com/office/drawing/2014/main" id="{1E49C3F1-4AEB-4CDB-957B-D0201EADA531}"/>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18">
            <a:extLst>
              <a:ext uri="{FF2B5EF4-FFF2-40B4-BE49-F238E27FC236}">
                <a16:creationId xmlns:a16="http://schemas.microsoft.com/office/drawing/2014/main" id="{FA09367A-38D8-4500-BF5B-ACF535B09F11}"/>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85634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3"/>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P spid="270" grpId="0"/>
      <p:bldP spid="271" grpId="0"/>
      <p:bldP spid="27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wZqwX4fd"/>
  <p:tag name="ARTICULATE_DESIGN_ID_6_DEFAULT DESIGN" val="5GvkRodp"/>
  <p:tag name="ARTICULATE_DESIGN_ID_7_DEFAULT DESIGN" val="ak0OOt3w"/>
  <p:tag name="ARTICULATE_DESIGN_ID_1_DEFAULT DESIGN" val="oWlMFUIh"/>
  <p:tag name="ARTICULATE_DESIGN_ID_3_DEFAULT DESIGN" val="dKvVOnYr"/>
  <p:tag name="ARTICULATE_DESIGN_ID_2_DEFAULT DESIGN" val="nvUQM9DF"/>
  <p:tag name="ARTICULATE_DESIGN_ID_4_DEFAULT DESIGN" val="nWQo45pd"/>
  <p:tag name="ARTICULATE_DESIGN_ID_5_DEFAULT DESIGN" val="FDb0lUVJ"/>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14527</TotalTime>
  <Words>2353</Words>
  <Application>Microsoft Office PowerPoint</Application>
  <PresentationFormat>On-screen Show (4:3)</PresentationFormat>
  <Paragraphs>325</Paragraphs>
  <Slides>26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Wingdings</vt:lpstr>
      <vt:lpstr>Arial</vt:lpstr>
      <vt:lpstr>Wingdings 2</vt:lpstr>
      <vt:lpstr>1_Default Design</vt:lpstr>
      <vt:lpstr>7_Default Design</vt:lpstr>
      <vt:lpstr>Ionic  Compounds</vt:lpstr>
      <vt:lpstr>Information</vt:lpstr>
      <vt:lpstr>Elements and compounds</vt:lpstr>
      <vt:lpstr>What are ionic compounds?</vt:lpstr>
      <vt:lpstr>How are ionic bonds formed?</vt:lpstr>
      <vt:lpstr>Chemical formula</vt:lpstr>
      <vt:lpstr>Empirical formula</vt:lpstr>
      <vt:lpstr>Finding the formula from a diagram (1)</vt:lpstr>
      <vt:lpstr>Finding the formula from a diagram (2)</vt:lpstr>
      <vt:lpstr>Finding the formula from the ions</vt:lpstr>
      <vt:lpstr>Empirical formula of potassium iodide</vt:lpstr>
      <vt:lpstr>Empirical formula of lithium oxide</vt:lpstr>
      <vt:lpstr>Empirical formula of aluminum bromide</vt:lpstr>
      <vt:lpstr>Empirical formula of aluminum oxide</vt:lpstr>
      <vt:lpstr>More ionic formulae</vt:lpstr>
      <vt:lpstr>What is the empirical formula?</vt:lpstr>
      <vt:lpstr>What is an ionic lattice?</vt:lpstr>
      <vt:lpstr>Why do ionic compounds form crystals?</vt:lpstr>
      <vt:lpstr>Heating ionic compounds</vt:lpstr>
      <vt:lpstr>Comparing melting points (1)</vt:lpstr>
      <vt:lpstr>Comparing melting points (2)</vt:lpstr>
      <vt:lpstr>How do ionic compounds dissolve?</vt:lpstr>
      <vt:lpstr>Electrical conductivity</vt:lpstr>
      <vt:lpstr>How can ionic compounds conduct electricity?</vt:lpstr>
      <vt:lpstr>Ionic compounds – true or false?</vt:lpstr>
      <vt:lpstr>The effect of structure on properties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Ionic Compounds</dc:title>
  <dc:subject>Boardworks High School Physical Science</dc:subject>
  <dc:creator>Boardworks</dc:creator>
  <cp:lastModifiedBy>Tim Crilly</cp:lastModifiedBy>
  <cp:revision>553</cp:revision>
  <dcterms:created xsi:type="dcterms:W3CDTF">2003-10-06T13:07:42Z</dcterms:created>
  <dcterms:modified xsi:type="dcterms:W3CDTF">2019-01-31T15:28:58Z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0B0DED7C-5249-4E52-9B6E-7E084CDB111A</vt:lpwstr>
  </property>
  <property fmtid="{D5CDD505-2E9C-101B-9397-08002B2CF9AE}" pid="3" name="ArticulatePath">
    <vt:lpwstr>Ionic Compounds</vt:lpwstr>
  </property>
</Properties>
</file>