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activeX/activeX1.xml" ContentType="application/vnd.ms-office.activeX+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2.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3.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4.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activeX/activeX5.xml" ContentType="application/vnd.ms-office.activeX+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activeX/activeX6.xml" ContentType="application/vnd.ms-office.activeX+xml"/>
  <Override PartName="/ppt/notesSlides/notesSlide24.xml" ContentType="application/vnd.openxmlformats-officedocument.presentationml.notesSlide+xml"/>
  <Override PartName="/ppt/tags/tag55.xml" ContentType="application/vnd.openxmlformats-officedocument.presentationml.tags+xml"/>
  <Override PartName="/ppt/activeX/activeX7.xml" ContentType="application/vnd.ms-office.activeX+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748" r:id="rId1"/>
    <p:sldMasterId id="2147484735" r:id="rId2"/>
  </p:sldMasterIdLst>
  <p:notesMasterIdLst>
    <p:notesMasterId r:id="rId28"/>
  </p:notesMasterIdLst>
  <p:handoutMasterIdLst>
    <p:handoutMasterId r:id="rId29"/>
  </p:handoutMasterIdLst>
  <p:sldIdLst>
    <p:sldId id="430" r:id="rId3"/>
    <p:sldId id="527" r:id="rId4"/>
    <p:sldId id="485" r:id="rId5"/>
    <p:sldId id="486" r:id="rId6"/>
    <p:sldId id="487" r:id="rId7"/>
    <p:sldId id="515" r:id="rId8"/>
    <p:sldId id="490" r:id="rId9"/>
    <p:sldId id="489" r:id="rId10"/>
    <p:sldId id="488" r:id="rId11"/>
    <p:sldId id="491" r:id="rId12"/>
    <p:sldId id="492" r:id="rId13"/>
    <p:sldId id="493" r:id="rId14"/>
    <p:sldId id="494" r:id="rId15"/>
    <p:sldId id="495" r:id="rId16"/>
    <p:sldId id="497" r:id="rId17"/>
    <p:sldId id="499" r:id="rId18"/>
    <p:sldId id="500" r:id="rId19"/>
    <p:sldId id="501" r:id="rId20"/>
    <p:sldId id="502" r:id="rId21"/>
    <p:sldId id="503" r:id="rId22"/>
    <p:sldId id="504" r:id="rId23"/>
    <p:sldId id="505" r:id="rId24"/>
    <p:sldId id="506" r:id="rId25"/>
    <p:sldId id="507" r:id="rId26"/>
    <p:sldId id="508" r:id="rId27"/>
  </p:sldIdLst>
  <p:sldSz cx="9144000" cy="6858000" type="screen4x3"/>
  <p:notesSz cx="6858000" cy="9296400"/>
  <p:embeddedFontLst>
    <p:embeddedFont>
      <p:font typeface="Wingdings 2" panose="05020102010507070707" pitchFamily="18" charset="2"/>
      <p:regular r:id="rId30"/>
    </p:embeddedFont>
  </p:embeddedFontLst>
  <p:custDataLst>
    <p:tags r:id="rId31"/>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84">
          <p15:clr>
            <a:srgbClr val="A4A3A4"/>
          </p15:clr>
        </p15:guide>
        <p15:guide id="3" pos="5488" userDrawn="1">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C197"/>
    <a:srgbClr val="FF6600"/>
    <a:srgbClr val="010066"/>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96" autoAdjust="0"/>
  </p:normalViewPr>
  <p:slideViewPr>
    <p:cSldViewPr snapToGrid="0" showGuides="1">
      <p:cViewPr varScale="1">
        <p:scale>
          <a:sx n="85" d="100"/>
          <a:sy n="85" d="100"/>
        </p:scale>
        <p:origin x="540" y="66"/>
      </p:cViewPr>
      <p:guideLst>
        <p:guide orient="horz" pos="494"/>
        <p:guide orient="horz" pos="3884"/>
        <p:guide pos="5488"/>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96"/>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B2CACBC1-A023-4F63-BE84-A43901474BE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5A1F73CA-17B0-497D-98B7-B24A81A8A281}" type="slidenum">
              <a:rPr lang="en-GB" altLang="en-US"/>
              <a:pPr/>
              <a:t>‹#›</a:t>
            </a:fld>
            <a:endParaRPr lang="en-GB" altLang="en-US"/>
          </a:p>
        </p:txBody>
      </p:sp>
      <p:sp>
        <p:nvSpPr>
          <p:cNvPr id="5" name="Rectangle 7">
            <a:extLst>
              <a:ext uri="{FF2B5EF4-FFF2-40B4-BE49-F238E27FC236}">
                <a16:creationId xmlns:a16="http://schemas.microsoft.com/office/drawing/2014/main" id="{A9C92368-3548-471E-BFCD-84D21DAF669B}"/>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4FAD432E-50D4-4CF0-BF03-95275CD21547}"/>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6118226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0AA8F94B-5B7A-4FC1-BEF3-AF1340DF1195}"/>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F7DE61A4-91DE-4FDC-BE20-A1F9FE77F8F2}"/>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CF171B0B-459B-4546-AA1B-92C1B0EBD676}"/>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587EF784-6064-49D9-990F-12B2BF7329EA}" type="slidenum">
              <a:rPr lang="en-US" altLang="en-US"/>
              <a:pPr/>
              <a:t>‹#›</a:t>
            </a:fld>
            <a:endParaRPr lang="en-US" altLang="en-US"/>
          </a:p>
        </p:txBody>
      </p:sp>
      <p:sp>
        <p:nvSpPr>
          <p:cNvPr id="7" name="Rectangle 7">
            <a:extLst>
              <a:ext uri="{FF2B5EF4-FFF2-40B4-BE49-F238E27FC236}">
                <a16:creationId xmlns:a16="http://schemas.microsoft.com/office/drawing/2014/main" id="{0E7A24DF-1CCD-4573-BB5D-B4E9F4AA9DA6}"/>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1E948A0B-CD50-4731-BDE5-F7CF6C8A7FC6}"/>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37030692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3FACEED-A28E-4FC3-A562-C86A08AE6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77CF334D-276E-4321-A8D8-14E42B3A139E}" type="slidenum">
              <a:rPr lang="en-US" altLang="en-US" sz="1200">
                <a:solidFill>
                  <a:schemeClr val="tx1"/>
                </a:solidFill>
              </a:rPr>
              <a:pPr/>
              <a:t>1</a:t>
            </a:fld>
            <a:endParaRPr lang="en-US" altLang="en-US" sz="1200">
              <a:solidFill>
                <a:schemeClr val="tx1"/>
              </a:solidFill>
            </a:endParaRPr>
          </a:p>
        </p:txBody>
      </p:sp>
      <p:sp>
        <p:nvSpPr>
          <p:cNvPr id="39939" name="Rectangle 2">
            <a:extLst>
              <a:ext uri="{FF2B5EF4-FFF2-40B4-BE49-F238E27FC236}">
                <a16:creationId xmlns:a16="http://schemas.microsoft.com/office/drawing/2014/main" id="{0481A7FD-875B-470A-BA41-1BEB68AC0309}"/>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5904E633-0FC7-42EB-9466-3A6152662A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2A407CA-1847-4B48-B47F-E2FB19B25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AAC81879-DB4E-4C13-8E96-57361884B5E2}" type="slidenum">
              <a:rPr lang="en-GB" altLang="en-US" sz="1200">
                <a:solidFill>
                  <a:schemeClr val="tx1"/>
                </a:solidFill>
              </a:rPr>
              <a:pPr/>
              <a:t>10</a:t>
            </a:fld>
            <a:endParaRPr lang="en-GB" altLang="en-US" sz="1200">
              <a:solidFill>
                <a:schemeClr val="tx1"/>
              </a:solidFill>
            </a:endParaRPr>
          </a:p>
        </p:txBody>
      </p:sp>
      <p:sp>
        <p:nvSpPr>
          <p:cNvPr id="49155" name="Rectangle 2">
            <a:extLst>
              <a:ext uri="{FF2B5EF4-FFF2-40B4-BE49-F238E27FC236}">
                <a16:creationId xmlns:a16="http://schemas.microsoft.com/office/drawing/2014/main" id="{0FB31CB1-D4B3-4983-AF9D-FFBDC49D5D22}"/>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A53CD4A-1144-48B5-8DCD-49007BB4E6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AC9364A-F8DB-464E-B6E8-196D59136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17F24DD6-C65E-4277-AC53-5B4BB75FA0F6}" type="slidenum">
              <a:rPr lang="en-GB" altLang="en-US" sz="1200">
                <a:solidFill>
                  <a:schemeClr val="tx1"/>
                </a:solidFill>
              </a:rPr>
              <a:pPr/>
              <a:t>11</a:t>
            </a:fld>
            <a:endParaRPr lang="en-GB" altLang="en-US" sz="1200">
              <a:solidFill>
                <a:schemeClr val="tx1"/>
              </a:solidFill>
            </a:endParaRPr>
          </a:p>
        </p:txBody>
      </p:sp>
      <p:sp>
        <p:nvSpPr>
          <p:cNvPr id="50179" name="Rectangle 2">
            <a:extLst>
              <a:ext uri="{FF2B5EF4-FFF2-40B4-BE49-F238E27FC236}">
                <a16:creationId xmlns:a16="http://schemas.microsoft.com/office/drawing/2014/main" id="{5B6481F9-6879-48EC-8826-36EE47A8009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F9DA0BFA-AA7E-49FC-8E2F-D1C7826092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1F5B2B1-18B7-4427-A91B-120F72C4D1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BB409EE9-5943-4A4B-A076-7ECF1E4F215D}" type="slidenum">
              <a:rPr lang="en-GB" altLang="en-US" sz="1200">
                <a:solidFill>
                  <a:schemeClr val="tx1"/>
                </a:solidFill>
              </a:rPr>
              <a:pPr/>
              <a:t>12</a:t>
            </a:fld>
            <a:endParaRPr lang="en-GB" altLang="en-US" sz="1200">
              <a:solidFill>
                <a:schemeClr val="tx1"/>
              </a:solidFill>
            </a:endParaRPr>
          </a:p>
        </p:txBody>
      </p:sp>
      <p:sp>
        <p:nvSpPr>
          <p:cNvPr id="51203" name="Rectangle 2">
            <a:extLst>
              <a:ext uri="{FF2B5EF4-FFF2-40B4-BE49-F238E27FC236}">
                <a16:creationId xmlns:a16="http://schemas.microsoft.com/office/drawing/2014/main" id="{FE3DD272-8467-4128-BF2A-35875FB2B21B}"/>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6049F8C1-FAFD-4470-9B05-D5C37FC756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provides the opportunity for informal assessment of students’ understanding of the differences between positive and negative ions. Appropriately </a:t>
            </a:r>
            <a:r>
              <a:rPr lang="en-GB" altLang="en-US" dirty="0" err="1">
                <a:latin typeface="Arial" panose="020B0604020202020204" pitchFamily="34" charset="0"/>
              </a:rPr>
              <a:t>colored</a:t>
            </a:r>
            <a:r>
              <a:rPr lang="en-GB" altLang="en-US" dirty="0">
                <a:latin typeface="Arial" panose="020B0604020202020204" pitchFamily="34" charset="0"/>
              </a:rPr>
              <a:t> voting cards could be used with this activity to increase class participation.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7A2E1DA-90FE-4BBC-BD9B-AFD310C00BD4}"/>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E050F374-F678-4275-9AA9-671F8A80D6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52228" name="Slide Number Placeholder 3">
            <a:extLst>
              <a:ext uri="{FF2B5EF4-FFF2-40B4-BE49-F238E27FC236}">
                <a16:creationId xmlns:a16="http://schemas.microsoft.com/office/drawing/2014/main" id="{610D1507-6F1A-4D14-8D07-365B932B61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4048F048-A25E-46B0-B438-0529A7B3856E}" type="slidenum">
              <a:rPr lang="en-US" altLang="en-US" sz="1200">
                <a:solidFill>
                  <a:schemeClr val="tx1"/>
                </a:solidFill>
              </a:rPr>
              <a:pPr/>
              <a:t>13</a:t>
            </a:fld>
            <a:endParaRPr lang="en-US" alt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91998D6-0626-4738-B94E-B216624697D4}"/>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394D1559-1413-4378-BFCF-ED6ED5E669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53252" name="Slide Number Placeholder 3">
            <a:extLst>
              <a:ext uri="{FF2B5EF4-FFF2-40B4-BE49-F238E27FC236}">
                <a16:creationId xmlns:a16="http://schemas.microsoft.com/office/drawing/2014/main" id="{30C4EAA5-9026-4216-8BB7-99DA218291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B4E7E404-FD83-426F-9A7E-DF6AF3D7B7A5}" type="slidenum">
              <a:rPr lang="en-US" altLang="en-US" sz="1200">
                <a:solidFill>
                  <a:schemeClr val="tx1"/>
                </a:solidFill>
              </a:rPr>
              <a:pPr/>
              <a:t>14</a:t>
            </a:fld>
            <a:endParaRPr lang="en-US" altLang="en-US"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A7A1468-6D92-4A98-AE2F-35A6AD5688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6C6852EF-2EA4-4D3A-80F7-E8AD67AD298F}" type="slidenum">
              <a:rPr lang="en-GB" altLang="en-US" sz="1200">
                <a:solidFill>
                  <a:schemeClr val="tx1"/>
                </a:solidFill>
              </a:rPr>
              <a:pPr/>
              <a:t>15</a:t>
            </a:fld>
            <a:endParaRPr lang="en-GB" altLang="en-US" sz="1200">
              <a:solidFill>
                <a:schemeClr val="tx1"/>
              </a:solidFill>
            </a:endParaRPr>
          </a:p>
        </p:txBody>
      </p:sp>
      <p:sp>
        <p:nvSpPr>
          <p:cNvPr id="55299" name="Rectangle 2">
            <a:extLst>
              <a:ext uri="{FF2B5EF4-FFF2-40B4-BE49-F238E27FC236}">
                <a16:creationId xmlns:a16="http://schemas.microsoft.com/office/drawing/2014/main" id="{1A6E537B-0397-416B-833E-3AD644E8DA72}"/>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9785532-AD94-4B24-91E4-D44F909871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16EB23A-A046-4BC6-B62F-FBE50275BE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234C55C9-4C9A-4E37-9722-2C4A7464A130}" type="slidenum">
              <a:rPr lang="en-GB" altLang="en-US" sz="1200">
                <a:solidFill>
                  <a:schemeClr val="tx1"/>
                </a:solidFill>
              </a:rPr>
              <a:pPr/>
              <a:t>16</a:t>
            </a:fld>
            <a:endParaRPr lang="en-GB" altLang="en-US" sz="1200">
              <a:solidFill>
                <a:schemeClr val="tx1"/>
              </a:solidFill>
            </a:endParaRPr>
          </a:p>
        </p:txBody>
      </p:sp>
      <p:sp>
        <p:nvSpPr>
          <p:cNvPr id="57347" name="Rectangle 2">
            <a:extLst>
              <a:ext uri="{FF2B5EF4-FFF2-40B4-BE49-F238E27FC236}">
                <a16:creationId xmlns:a16="http://schemas.microsoft.com/office/drawing/2014/main" id="{876C5C61-B279-4CA4-8F76-5EA17F20CDA1}"/>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196AF20D-3287-427C-AF98-56CC0F1693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the structure and properties of ionic compounds, please refer to the </a:t>
            </a:r>
            <a:r>
              <a:rPr lang="en-GB" altLang="en-US" i="1" dirty="0">
                <a:latin typeface="Arial" panose="020B0604020202020204" pitchFamily="34" charset="0"/>
              </a:rPr>
              <a:t>Ionic Compounds </a:t>
            </a:r>
            <a:r>
              <a:rPr lang="en-GB" altLang="en-US" dirty="0">
                <a:latin typeface="Arial" panose="020B0604020202020204" pitchFamily="34" charset="0"/>
              </a:rPr>
              <a:t>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6962324-4ABB-4326-BD6E-043F18CD6C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0DDF7AC6-5A1A-464D-95FE-6A8322CD1D54}" type="slidenum">
              <a:rPr lang="en-GB" altLang="en-US" sz="1200">
                <a:solidFill>
                  <a:schemeClr val="tx1"/>
                </a:solidFill>
              </a:rPr>
              <a:pPr/>
              <a:t>17</a:t>
            </a:fld>
            <a:endParaRPr lang="en-GB" altLang="en-US" sz="1200">
              <a:solidFill>
                <a:schemeClr val="tx1"/>
              </a:solidFill>
            </a:endParaRPr>
          </a:p>
        </p:txBody>
      </p:sp>
      <p:sp>
        <p:nvSpPr>
          <p:cNvPr id="58371" name="Rectangle 2">
            <a:extLst>
              <a:ext uri="{FF2B5EF4-FFF2-40B4-BE49-F238E27FC236}">
                <a16:creationId xmlns:a16="http://schemas.microsoft.com/office/drawing/2014/main" id="{3497658E-AD5A-4851-8171-C872D9C95EC7}"/>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52DF5117-C8EA-43F7-87D3-CBE82D3978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alkali metals, please refer to the </a:t>
            </a:r>
            <a:r>
              <a:rPr lang="en-GB" altLang="en-US" i="1" dirty="0">
                <a:latin typeface="Arial" panose="020B0604020202020204" pitchFamily="34" charset="0"/>
              </a:rPr>
              <a:t>Group 1: Alkali Metals </a:t>
            </a:r>
            <a:r>
              <a:rPr lang="en-GB" altLang="en-US" dirty="0">
                <a:latin typeface="Arial" panose="020B0604020202020204" pitchFamily="34" charset="0"/>
              </a:rPr>
              <a:t>presentation.</a:t>
            </a:r>
          </a:p>
          <a:p>
            <a:r>
              <a:rPr lang="en-GB" altLang="en-US" dirty="0">
                <a:latin typeface="Arial" panose="020B0604020202020204" pitchFamily="34" charset="0"/>
              </a:rPr>
              <a:t>For more information about halogens, please refer to the </a:t>
            </a:r>
            <a:r>
              <a:rPr lang="en-GB" altLang="en-US" i="1" dirty="0">
                <a:latin typeface="Arial" panose="020B0604020202020204" pitchFamily="34" charset="0"/>
              </a:rPr>
              <a:t>Group 7: Halogens </a:t>
            </a:r>
            <a:r>
              <a:rPr lang="en-GB" altLang="en-US" dirty="0">
                <a:latin typeface="Arial" panose="020B0604020202020204" pitchFamily="34" charset="0"/>
              </a:rPr>
              <a:t>presentation.</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5A615A3-3D8B-4944-8CFE-2084867985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07E71C9B-D40F-40A0-8A96-82C6637F50DB}" type="slidenum">
              <a:rPr lang="en-GB" altLang="en-US" sz="1200">
                <a:solidFill>
                  <a:schemeClr val="tx1"/>
                </a:solidFill>
              </a:rPr>
              <a:pPr/>
              <a:t>18</a:t>
            </a:fld>
            <a:endParaRPr lang="en-GB" altLang="en-US" sz="1200">
              <a:solidFill>
                <a:schemeClr val="tx1"/>
              </a:solidFill>
            </a:endParaRPr>
          </a:p>
        </p:txBody>
      </p:sp>
      <p:sp>
        <p:nvSpPr>
          <p:cNvPr id="59395" name="Rectangle 2">
            <a:extLst>
              <a:ext uri="{FF2B5EF4-FFF2-40B4-BE49-F238E27FC236}">
                <a16:creationId xmlns:a16="http://schemas.microsoft.com/office/drawing/2014/main" id="{3150B67C-3C10-4F4A-9ADF-CEE7700E72D0}"/>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3C87FE45-6877-4771-B982-67CBFBB9C2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EEB1998-21AE-4ED4-BE5A-B2D83C3DBC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B03A0AEA-6A9D-4B7E-8BC5-0FC688C3DCD3}" type="slidenum">
              <a:rPr lang="en-GB" altLang="en-US" sz="1200">
                <a:solidFill>
                  <a:schemeClr val="tx1"/>
                </a:solidFill>
              </a:rPr>
              <a:pPr/>
              <a:t>19</a:t>
            </a:fld>
            <a:endParaRPr lang="en-GB" altLang="en-US" sz="1200">
              <a:solidFill>
                <a:schemeClr val="tx1"/>
              </a:solidFill>
            </a:endParaRPr>
          </a:p>
        </p:txBody>
      </p:sp>
      <p:sp>
        <p:nvSpPr>
          <p:cNvPr id="60419" name="Rectangle 2">
            <a:extLst>
              <a:ext uri="{FF2B5EF4-FFF2-40B4-BE49-F238E27FC236}">
                <a16:creationId xmlns:a16="http://schemas.microsoft.com/office/drawing/2014/main" id="{CCECE477-2FBD-4E35-A3D9-8F845D0180B8}"/>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1C869C5D-D29C-4269-93B8-DDE6FA767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EF784-6064-49D9-990F-12B2BF7329EA}" type="slidenum">
              <a:rPr lang="en-US" altLang="en-US" smtClean="0"/>
              <a:pPr/>
              <a:t>2</a:t>
            </a:fld>
            <a:endParaRPr lang="en-US" altLang="en-US"/>
          </a:p>
        </p:txBody>
      </p:sp>
    </p:spTree>
    <p:extLst>
      <p:ext uri="{BB962C8B-B14F-4D97-AF65-F5344CB8AC3E}">
        <p14:creationId xmlns:p14="http://schemas.microsoft.com/office/powerpoint/2010/main" val="1856682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A1F2D5D-50D3-4961-809C-557D404A3B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6F7105F8-C6B8-4FDE-88DB-6AFF30FBDF9A}" type="slidenum">
              <a:rPr lang="en-GB" altLang="en-US" sz="1200">
                <a:solidFill>
                  <a:schemeClr val="tx1"/>
                </a:solidFill>
              </a:rPr>
              <a:pPr/>
              <a:t>20</a:t>
            </a:fld>
            <a:endParaRPr lang="en-GB" altLang="en-US" sz="1200">
              <a:solidFill>
                <a:schemeClr val="tx1"/>
              </a:solidFill>
            </a:endParaRPr>
          </a:p>
        </p:txBody>
      </p:sp>
      <p:sp>
        <p:nvSpPr>
          <p:cNvPr id="61443" name="Rectangle 2">
            <a:extLst>
              <a:ext uri="{FF2B5EF4-FFF2-40B4-BE49-F238E27FC236}">
                <a16:creationId xmlns:a16="http://schemas.microsoft.com/office/drawing/2014/main" id="{1CAF590A-0C34-45E9-9798-50C33FA9DD13}"/>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0E1BB88A-264A-4051-8A05-B329746D9B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two-part interactive animation shows how bonding occurs in two compounds – sodium chloride and magnesium oxide. It shows how the ions are formed, which electrons are transferred and how this leads to the formation of ionic lattices.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C7CE5842-E744-49EE-9685-D72F78FF1856}"/>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94759AB7-75A2-4005-A764-CF96C1F644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62468" name="Slide Number Placeholder 3">
            <a:extLst>
              <a:ext uri="{FF2B5EF4-FFF2-40B4-BE49-F238E27FC236}">
                <a16:creationId xmlns:a16="http://schemas.microsoft.com/office/drawing/2014/main" id="{8A75F705-86AC-4721-B8CC-FCB55E152C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A68D59C7-B244-4013-AFBD-5DF572758ED0}" type="slidenum">
              <a:rPr lang="en-US" altLang="en-US" sz="1200">
                <a:solidFill>
                  <a:schemeClr val="tx1"/>
                </a:solidFill>
              </a:rPr>
              <a:pPr/>
              <a:t>21</a:t>
            </a:fld>
            <a:endParaRPr lang="en-US" altLang="en-US" sz="120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396F2A67-F53F-4343-8F98-4F78A46150C0}"/>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CF2E70E9-41F0-4B8C-B315-5870605F96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To represent 3D shapes in 2D and vice versa, students could be asked to make models of ionic compounds. </a:t>
            </a:r>
          </a:p>
          <a:p>
            <a:r>
              <a:rPr lang="en-GB" altLang="en-US" dirty="0">
                <a:latin typeface="Arial" panose="020B0604020202020204" pitchFamily="34" charset="0"/>
              </a:rPr>
              <a:t>This could be done using plasticine, or with sweets/polystyrene balls and cocktail sticks.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p>
          <a:p>
            <a:pPr marL="174056" indent="-174056" defTabSz="928299">
              <a:buFont typeface="Arial" panose="020B0604020202020204" pitchFamily="34" charset="0"/>
              <a:buChar char="•"/>
              <a:defRPr/>
            </a:pPr>
            <a:r>
              <a:rPr lang="en-GB" b="1" dirty="0"/>
              <a:t>Obtaining, Evaluating, and Communicating Information:</a:t>
            </a:r>
            <a:r>
              <a:rPr lang="en-GB" dirty="0"/>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p:txBody>
      </p:sp>
      <p:sp>
        <p:nvSpPr>
          <p:cNvPr id="63492" name="Slide Number Placeholder 3">
            <a:extLst>
              <a:ext uri="{FF2B5EF4-FFF2-40B4-BE49-F238E27FC236}">
                <a16:creationId xmlns:a16="http://schemas.microsoft.com/office/drawing/2014/main" id="{2EC1C720-7ECD-4801-956C-5DFB2CD986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27FE1CD2-E1BA-4C05-BE70-4E83EE8621EC}" type="slidenum">
              <a:rPr lang="en-US" altLang="en-US" sz="1200">
                <a:solidFill>
                  <a:schemeClr val="tx1"/>
                </a:solidFill>
              </a:rPr>
              <a:pPr/>
              <a:t>22</a:t>
            </a:fld>
            <a:endParaRPr lang="en-US" altLang="en-US" sz="120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5BC992A-4D38-4319-A55E-24EA86F62D3C}"/>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AA0A77F8-8FBD-4944-A3B6-B603E7F925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Obtaining, Evaluating, and Communicating Information:</a:t>
            </a:r>
            <a:r>
              <a:rPr lang="en-GB" dirty="0"/>
              <a:t> Communicate scientific and/or technical information or ideas (e.g. about phenomena and/or the process of development and the design and performance of a proposed process or system) in multiple formats (including orally, graphically, textually, and mathematically).</a:t>
            </a:r>
          </a:p>
        </p:txBody>
      </p:sp>
      <p:sp>
        <p:nvSpPr>
          <p:cNvPr id="64516" name="Slide Number Placeholder 3">
            <a:extLst>
              <a:ext uri="{FF2B5EF4-FFF2-40B4-BE49-F238E27FC236}">
                <a16:creationId xmlns:a16="http://schemas.microsoft.com/office/drawing/2014/main" id="{81914394-2949-4D26-AA93-96135A8ECE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CDD8BF20-5351-40C6-B0D3-7A9E44D0BA06}" type="slidenum">
              <a:rPr lang="en-US" altLang="en-US" sz="1200">
                <a:solidFill>
                  <a:schemeClr val="tx1"/>
                </a:solidFill>
              </a:rPr>
              <a:pPr/>
              <a:t>23</a:t>
            </a:fld>
            <a:endParaRPr lang="en-US" altLang="en-US" sz="120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BAA86F05-C234-4776-884E-3C27E38EBA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47BCB940-D808-4780-A35F-AE5C5F41A2E4}" type="slidenum">
              <a:rPr lang="en-GB" altLang="en-US" sz="1200">
                <a:solidFill>
                  <a:schemeClr val="tx1"/>
                </a:solidFill>
              </a:rPr>
              <a:pPr/>
              <a:t>24</a:t>
            </a:fld>
            <a:endParaRPr lang="en-GB" altLang="en-US" sz="1200" dirty="0">
              <a:solidFill>
                <a:schemeClr val="tx1"/>
              </a:solidFill>
            </a:endParaRPr>
          </a:p>
        </p:txBody>
      </p:sp>
      <p:sp>
        <p:nvSpPr>
          <p:cNvPr id="66563" name="Rectangle 2">
            <a:extLst>
              <a:ext uri="{FF2B5EF4-FFF2-40B4-BE49-F238E27FC236}">
                <a16:creationId xmlns:a16="http://schemas.microsoft.com/office/drawing/2014/main" id="{91F5D839-EE98-4716-9FD4-53BF35AAF38B}"/>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96D36C0C-F4BA-4E88-8D4F-74E7D3AEFF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completing sentences activity could be used as </a:t>
            </a:r>
            <a:r>
              <a:rPr lang="en-US" dirty="0"/>
              <a:t>an </a:t>
            </a:r>
            <a:r>
              <a:rPr lang="en-GB" dirty="0"/>
              <a:t>introductory or summary activity </a:t>
            </a:r>
            <a:r>
              <a:rPr lang="en-GB" altLang="en-US" dirty="0">
                <a:latin typeface="Arial" panose="020B0604020202020204" pitchFamily="34" charset="0"/>
              </a:rPr>
              <a:t>on ions and ionic bonding. Students could be asked to write down the missing words in their books and the activity could be completed by the whole class.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081B432-929C-4C35-92C9-4615C7C926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0D779644-CFBF-4507-97B5-E6A801B86F13}" type="slidenum">
              <a:rPr lang="en-GB" altLang="en-US" sz="1200">
                <a:solidFill>
                  <a:schemeClr val="tx1"/>
                </a:solidFill>
              </a:rPr>
              <a:pPr/>
              <a:t>25</a:t>
            </a:fld>
            <a:endParaRPr lang="en-GB" altLang="en-US" sz="1200">
              <a:solidFill>
                <a:schemeClr val="tx1"/>
              </a:solidFill>
            </a:endParaRPr>
          </a:p>
        </p:txBody>
      </p:sp>
      <p:sp>
        <p:nvSpPr>
          <p:cNvPr id="67587" name="Rectangle 2">
            <a:extLst>
              <a:ext uri="{FF2B5EF4-FFF2-40B4-BE49-F238E27FC236}">
                <a16:creationId xmlns:a16="http://schemas.microsoft.com/office/drawing/2014/main" id="{C9F9A82C-3902-442E-BEC3-29AE9B249BC7}"/>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C50FCD5A-DE8D-4C5A-AAAD-3F1BD2CB94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provides the opportunity for informal assessment of students’ understanding of the differences between covalent and ionic bonding. Appropriately </a:t>
            </a:r>
            <a:r>
              <a:rPr lang="en-GB" altLang="en-US" dirty="0" err="1">
                <a:latin typeface="Arial" panose="020B0604020202020204" pitchFamily="34" charset="0"/>
              </a:rPr>
              <a:t>colored</a:t>
            </a:r>
            <a:r>
              <a:rPr lang="en-GB" altLang="en-US" dirty="0">
                <a:latin typeface="Arial" panose="020B0604020202020204" pitchFamily="34" charset="0"/>
              </a:rPr>
              <a:t> voting cards could be used with this activity to increase class participation.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AFCA359-F9B0-4613-8332-D6B2A3658D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8210198F-0658-40B3-AE6F-09CB18CE2224}" type="slidenum">
              <a:rPr lang="en-GB" altLang="en-US" sz="1200">
                <a:solidFill>
                  <a:schemeClr val="tx1"/>
                </a:solidFill>
              </a:rPr>
              <a:pPr/>
              <a:t>3</a:t>
            </a:fld>
            <a:endParaRPr lang="en-GB" altLang="en-US" sz="1200">
              <a:solidFill>
                <a:schemeClr val="tx1"/>
              </a:solidFill>
            </a:endParaRPr>
          </a:p>
        </p:txBody>
      </p:sp>
      <p:sp>
        <p:nvSpPr>
          <p:cNvPr id="41987" name="Rectangle 2">
            <a:extLst>
              <a:ext uri="{FF2B5EF4-FFF2-40B4-BE49-F238E27FC236}">
                <a16:creationId xmlns:a16="http://schemas.microsoft.com/office/drawing/2014/main" id="{801E1B10-48BA-459D-9111-968124EE5BDC}"/>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4C1ACDAA-6320-4122-811B-1F45DE3430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element in the flash activity is argon.</a:t>
            </a:r>
          </a:p>
          <a:p>
            <a:endParaRPr lang="en-GB" altLang="en-US" dirty="0">
              <a:latin typeface="Arial" panose="020B0604020202020204" pitchFamily="34" charset="0"/>
            </a:endParaRPr>
          </a:p>
          <a:p>
            <a:pPr marL="0" marR="0" lvl="0" indent="0" algn="l" defTabSz="914400" rtl="0" eaLnBrk="0" fontAlgn="base" latinLnBrk="0" hangingPunct="0">
              <a:lnSpc>
                <a:spcPct val="100000"/>
              </a:lnSpc>
              <a:spcBef>
                <a:spcPts val="432"/>
              </a:spcBef>
              <a:spcAft>
                <a:spcPct val="0"/>
              </a:spcAft>
              <a:buClrTx/>
              <a:buSzTx/>
              <a:buFontTx/>
              <a:buNone/>
              <a:tabLst/>
              <a:defRPr/>
            </a:pPr>
            <a:r>
              <a:rPr lang="en-GB" dirty="0"/>
              <a:t>This presentation is accompanied by the worksheet </a:t>
            </a:r>
            <a:r>
              <a:rPr lang="en-GB" i="1" dirty="0"/>
              <a:t>Ionic Bonding</a:t>
            </a:r>
            <a:r>
              <a:rPr lang="en-GB" dirty="0"/>
              <a:t>.</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D0666EE6-5B56-49E4-BE0F-8E5D3A0DDE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8A1593B8-49ED-476C-9D61-E9E4E4861193}" type="slidenum">
              <a:rPr lang="en-GB" altLang="en-US" sz="1200">
                <a:solidFill>
                  <a:schemeClr val="tx1"/>
                </a:solidFill>
              </a:rPr>
              <a:pPr/>
              <a:t>4</a:t>
            </a:fld>
            <a:endParaRPr lang="en-GB" altLang="en-US" sz="1200">
              <a:solidFill>
                <a:schemeClr val="tx1"/>
              </a:solidFill>
            </a:endParaRPr>
          </a:p>
        </p:txBody>
      </p:sp>
      <p:sp>
        <p:nvSpPr>
          <p:cNvPr id="43011" name="Rectangle 2">
            <a:extLst>
              <a:ext uri="{FF2B5EF4-FFF2-40B4-BE49-F238E27FC236}">
                <a16:creationId xmlns:a16="http://schemas.microsoft.com/office/drawing/2014/main" id="{CDE253D2-1F58-4E86-A76D-E2E021DA510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8E1E80C4-E8CB-4359-92E6-1AD04B3B1A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A8643DC-C53C-4061-86B1-B5942DBDD3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1EF4C51A-71AE-43DF-BE50-7588710542D6}" type="slidenum">
              <a:rPr lang="en-GB" altLang="en-US" sz="1200">
                <a:solidFill>
                  <a:schemeClr val="tx1"/>
                </a:solidFill>
              </a:rPr>
              <a:pPr/>
              <a:t>5</a:t>
            </a:fld>
            <a:endParaRPr lang="en-GB" altLang="en-US" sz="1200">
              <a:solidFill>
                <a:schemeClr val="tx1"/>
              </a:solidFill>
            </a:endParaRPr>
          </a:p>
        </p:txBody>
      </p:sp>
      <p:sp>
        <p:nvSpPr>
          <p:cNvPr id="44035" name="Rectangle 2">
            <a:extLst>
              <a:ext uri="{FF2B5EF4-FFF2-40B4-BE49-F238E27FC236}">
                <a16:creationId xmlns:a16="http://schemas.microsoft.com/office/drawing/2014/main" id="{C6C08D73-9C64-4232-A52A-F6815438B429}"/>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1F8755A4-85D7-4CA4-9A58-2D4A068BA0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should be pointed out that the lithium ion is represented by Li</a:t>
            </a:r>
            <a:r>
              <a:rPr lang="en-GB" altLang="en-US" b="0" baseline="30000" dirty="0">
                <a:latin typeface="Arial" panose="020B0604020202020204" pitchFamily="34" charset="0"/>
              </a:rPr>
              <a:t>+</a:t>
            </a:r>
            <a:r>
              <a:rPr lang="en-GB" altLang="en-US" dirty="0">
                <a:latin typeface="Arial" panose="020B0604020202020204" pitchFamily="34" charset="0"/>
              </a:rPr>
              <a:t> not Li</a:t>
            </a:r>
            <a:r>
              <a:rPr lang="en-GB" altLang="en-US" b="0" baseline="30000" dirty="0">
                <a:latin typeface="Arial" panose="020B0604020202020204" pitchFamily="34" charset="0"/>
              </a:rPr>
              <a:t>1+</a:t>
            </a:r>
            <a:r>
              <a:rPr lang="en-GB" altLang="en-US" dirty="0">
                <a:latin typeface="Arial" panose="020B0604020202020204" pitchFamily="34" charset="0"/>
              </a:rPr>
              <a:t>, etc.</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3E8E4FB-B0A0-44DC-BC1D-ABC1630D5295}"/>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61FF0644-7CFE-494B-B999-8038B2B4CE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metals and non-metals, please refer to the </a:t>
            </a:r>
            <a:r>
              <a:rPr lang="en-GB" altLang="en-US" i="1" dirty="0">
                <a:latin typeface="Arial" panose="020B0604020202020204" pitchFamily="34" charset="0"/>
              </a:rPr>
              <a:t>Metals and Non-Metals </a:t>
            </a:r>
            <a:r>
              <a:rPr lang="en-GB" altLang="en-US" dirty="0">
                <a:latin typeface="Arial" panose="020B0604020202020204" pitchFamily="34" charset="0"/>
              </a:rPr>
              <a:t>presentation.</a:t>
            </a:r>
          </a:p>
        </p:txBody>
      </p:sp>
      <p:sp>
        <p:nvSpPr>
          <p:cNvPr id="45060" name="Slide Number Placeholder 3">
            <a:extLst>
              <a:ext uri="{FF2B5EF4-FFF2-40B4-BE49-F238E27FC236}">
                <a16:creationId xmlns:a16="http://schemas.microsoft.com/office/drawing/2014/main" id="{7C6EBF20-3377-41F3-9504-972029D0CF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B5A95182-C023-4EE4-82C8-119684C85821}" type="slidenum">
              <a:rPr lang="en-US" altLang="en-US" sz="1200">
                <a:solidFill>
                  <a:schemeClr val="tx1"/>
                </a:solidFill>
              </a:rPr>
              <a:pPr/>
              <a:t>6</a:t>
            </a:fld>
            <a:endParaRPr lang="en-US" alt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E7A523C-1925-4BB3-A053-700848ED4650}"/>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6445BF61-603F-4BE2-985E-5426A0C781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5E129119-F7F6-492C-8DC6-F37322C61C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5CC53ABB-93EE-4115-ACD2-EDBB40EA2F60}" type="slidenum">
              <a:rPr lang="en-US" altLang="en-US" sz="1200">
                <a:solidFill>
                  <a:schemeClr val="tx1"/>
                </a:solidFill>
              </a:rPr>
              <a:pPr/>
              <a:t>7</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7810FD1-952D-453F-BD45-7C4CD01BEB1A}"/>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80F351C0-F016-4FE6-919A-E32E053F13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47108" name="Slide Number Placeholder 3">
            <a:extLst>
              <a:ext uri="{FF2B5EF4-FFF2-40B4-BE49-F238E27FC236}">
                <a16:creationId xmlns:a16="http://schemas.microsoft.com/office/drawing/2014/main" id="{C6066216-B8EF-4F13-B36C-62983D432A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B2478D6C-6127-4650-BCB4-CC16A00143FF}" type="slidenum">
              <a:rPr lang="en-US" altLang="en-US" sz="1200">
                <a:solidFill>
                  <a:schemeClr val="tx1"/>
                </a:solidFill>
              </a:rPr>
              <a:pPr/>
              <a:t>8</a:t>
            </a:fld>
            <a:endParaRPr lang="en-US" alt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90F90F6-132B-4F85-A104-9E6E028AF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BEAD4422-1CC7-4BAD-B08A-28D2D21A7A94}" type="slidenum">
              <a:rPr lang="en-GB" altLang="en-US" sz="1200">
                <a:solidFill>
                  <a:schemeClr val="tx1"/>
                </a:solidFill>
              </a:rPr>
              <a:pPr/>
              <a:t>9</a:t>
            </a:fld>
            <a:endParaRPr lang="en-GB" altLang="en-US" sz="1200">
              <a:solidFill>
                <a:schemeClr val="tx1"/>
              </a:solidFill>
            </a:endParaRPr>
          </a:p>
        </p:txBody>
      </p:sp>
      <p:sp>
        <p:nvSpPr>
          <p:cNvPr id="48131" name="Rectangle 2">
            <a:extLst>
              <a:ext uri="{FF2B5EF4-FFF2-40B4-BE49-F238E27FC236}">
                <a16:creationId xmlns:a16="http://schemas.microsoft.com/office/drawing/2014/main" id="{E601A5E4-D659-4190-8C52-4A7BAFE19A80}"/>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99B2343-1791-4A0B-850E-8EDF7B2416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to check students’ understanding of electron arrangement and how this changes during the formation of ions. It will also check their understanding of the charges on ions.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
    </p:custDataLst>
    <p:extLst>
      <p:ext uri="{BB962C8B-B14F-4D97-AF65-F5344CB8AC3E}">
        <p14:creationId xmlns:p14="http://schemas.microsoft.com/office/powerpoint/2010/main" val="3710653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392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04773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34370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5402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
    </p:custDataLst>
    <p:extLst>
      <p:ext uri="{BB962C8B-B14F-4D97-AF65-F5344CB8AC3E}">
        <p14:creationId xmlns:p14="http://schemas.microsoft.com/office/powerpoint/2010/main" val="211093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865075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3911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907970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53099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395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05376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33683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959883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13906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58303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73227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49146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9687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06991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6451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14831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49495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3979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42178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16547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6"/>
    </p:custDataLst>
    <p:extLst>
      <p:ext uri="{BB962C8B-B14F-4D97-AF65-F5344CB8AC3E}">
        <p14:creationId xmlns:p14="http://schemas.microsoft.com/office/powerpoint/2010/main" val="3403958709"/>
      </p:ext>
    </p:extLst>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 id="2147484760" r:id="rId12"/>
    <p:sldLayoutId id="2147484761" r:id="rId13"/>
    <p:sldLayoutId id="214748476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4"/>
    </p:custDataLst>
    <p:extLst>
      <p:ext uri="{BB962C8B-B14F-4D97-AF65-F5344CB8AC3E}">
        <p14:creationId xmlns:p14="http://schemas.microsoft.com/office/powerpoint/2010/main" val="1987303711"/>
      </p:ext>
    </p:extLst>
  </p:cSld>
  <p:clrMap bg1="lt1" tx1="dk1" bg2="lt2" tx2="dk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 id="214748474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9.png"/><Relationship Id="rId2" Type="http://schemas.openxmlformats.org/officeDocument/2006/relationships/tags" Target="../tags/tag42.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2.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23.png"/><Relationship Id="rId5" Type="http://schemas.openxmlformats.org/officeDocument/2006/relationships/image" Target="../media/image27.pn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7.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33.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1.png"/><Relationship Id="rId3" Type="http://schemas.openxmlformats.org/officeDocument/2006/relationships/notesSlide" Target="../notesSlides/notesSlide18.xml"/><Relationship Id="rId7" Type="http://schemas.openxmlformats.org/officeDocument/2006/relationships/image" Target="../media/image24.png"/><Relationship Id="rId12"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23.png"/><Relationship Id="rId11" Type="http://schemas.openxmlformats.org/officeDocument/2006/relationships/image" Target="../media/image36.png"/><Relationship Id="rId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1.png"/><Relationship Id="rId3" Type="http://schemas.openxmlformats.org/officeDocument/2006/relationships/notesSlide" Target="../notesSlides/notesSlide19.xml"/><Relationship Id="rId7" Type="http://schemas.openxmlformats.org/officeDocument/2006/relationships/image" Target="../media/image24.png"/><Relationship Id="rId12"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27.png"/><Relationship Id="rId10" Type="http://schemas.openxmlformats.org/officeDocument/2006/relationships/image" Target="../media/image40.png"/><Relationship Id="rId4" Type="http://schemas.openxmlformats.org/officeDocument/2006/relationships/image" Target="../media/image22.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5.xml"/><Relationship Id="rId7" Type="http://schemas.openxmlformats.org/officeDocument/2006/relationships/image" Target="../media/image9.png"/><Relationship Id="rId2" Type="http://schemas.openxmlformats.org/officeDocument/2006/relationships/tags" Target="../tags/tag50.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20.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notesSlide" Target="../notesSlides/notesSlide21.xml"/><Relationship Id="rId21" Type="http://schemas.openxmlformats.org/officeDocument/2006/relationships/image" Target="../media/image6.png"/><Relationship Id="rId7" Type="http://schemas.openxmlformats.org/officeDocument/2006/relationships/image" Target="../media/image45.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slideLayout" Target="../slideLayouts/slideLayout6.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tags" Target="../tags/tag51.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2.png"/><Relationship Id="rId9" Type="http://schemas.openxmlformats.org/officeDocument/2006/relationships/image" Target="../media/image33.png"/><Relationship Id="rId14" Type="http://schemas.openxmlformats.org/officeDocument/2006/relationships/image" Target="../media/image51.png"/><Relationship Id="rId22"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notesSlide" Target="../notesSlides/notesSlide22.xml"/><Relationship Id="rId7" Type="http://schemas.openxmlformats.org/officeDocument/2006/relationships/image" Target="../media/image61.png"/><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60.png"/><Relationship Id="rId11" Type="http://schemas.openxmlformats.org/officeDocument/2006/relationships/image" Target="../media/image11.png"/><Relationship Id="rId5" Type="http://schemas.openxmlformats.org/officeDocument/2006/relationships/image" Target="../media/image59.png"/><Relationship Id="rId10" Type="http://schemas.openxmlformats.org/officeDocument/2006/relationships/image" Target="../media/image10.png"/><Relationship Id="rId4" Type="http://schemas.openxmlformats.org/officeDocument/2006/relationships/image" Target="../media/image58.pn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notesSlide" Target="../notesSlides/notesSlide23.xml"/><Relationship Id="rId21" Type="http://schemas.openxmlformats.org/officeDocument/2006/relationships/image" Target="../media/image80.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slideLayout" Target="../slideLayouts/slideLayout6.xml"/><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tags" Target="../tags/tag5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23" Type="http://schemas.openxmlformats.org/officeDocument/2006/relationships/image" Target="../media/image11.pn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6.xml"/><Relationship Id="rId7" Type="http://schemas.openxmlformats.org/officeDocument/2006/relationships/image" Target="../media/image9.png"/><Relationship Id="rId2" Type="http://schemas.openxmlformats.org/officeDocument/2006/relationships/tags" Target="../tags/tag54.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24.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2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control" Target="../activeX/activeX7.xml"/><Relationship Id="rId7" Type="http://schemas.openxmlformats.org/officeDocument/2006/relationships/image" Target="../media/image10.png"/><Relationship Id="rId2" Type="http://schemas.openxmlformats.org/officeDocument/2006/relationships/tags" Target="../tags/tag55.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notesSlide" Target="../notesSlides/notesSlide25.xml"/><Relationship Id="rId4" Type="http://schemas.openxmlformats.org/officeDocument/2006/relationships/slideLayout" Target="../slideLayouts/slideLayout20.xml"/><Relationship Id="rId9" Type="http://schemas.openxmlformats.org/officeDocument/2006/relationships/image" Target="../media/image8.w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9.png"/><Relationship Id="rId12" Type="http://schemas.openxmlformats.org/officeDocument/2006/relationships/image" Target="../media/image8.wmf"/><Relationship Id="rId2" Type="http://schemas.openxmlformats.org/officeDocument/2006/relationships/tags" Target="../tags/tag33.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3.jpg"/><Relationship Id="rId5" Type="http://schemas.openxmlformats.org/officeDocument/2006/relationships/notesSlide" Target="../notesSlides/notesSlide3.xml"/><Relationship Id="rId10" Type="http://schemas.openxmlformats.org/officeDocument/2006/relationships/image" Target="../media/image12.pn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9.png"/><Relationship Id="rId2" Type="http://schemas.openxmlformats.org/officeDocument/2006/relationships/tags" Target="../tags/tag35.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8.wmf"/><Relationship Id="rId5" Type="http://schemas.openxmlformats.org/officeDocument/2006/relationships/notesSlide" Target="../notesSlides/notesSlide5.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3.xml"/><Relationship Id="rId7" Type="http://schemas.openxmlformats.org/officeDocument/2006/relationships/image" Target="../media/image9.png"/><Relationship Id="rId2" Type="http://schemas.openxmlformats.org/officeDocument/2006/relationships/tags" Target="../tags/tag39.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8.wmf"/><Relationship Id="rId5" Type="http://schemas.openxmlformats.org/officeDocument/2006/relationships/notesSlide" Target="../notesSlides/notesSlide9.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ABE9AC48-F41A-49AC-8917-4C69833D7EF5}"/>
              </a:ext>
            </a:extLst>
          </p:cNvPr>
          <p:cNvSpPr>
            <a:spLocks noGrp="1" noChangeArrowheads="1"/>
          </p:cNvSpPr>
          <p:nvPr>
            <p:ph type="title"/>
          </p:nvPr>
        </p:nvSpPr>
        <p:spPr/>
        <p:txBody>
          <a:bodyPr/>
          <a:lstStyle/>
          <a:p>
            <a:r>
              <a:rPr lang="en-GB" altLang="en-US" dirty="0"/>
              <a:t>Ionic </a:t>
            </a:r>
            <a:br>
              <a:rPr lang="en-GB" altLang="en-US" dirty="0"/>
            </a:br>
            <a:r>
              <a:rPr lang="en-GB" altLang="en-US" dirty="0"/>
              <a:t>Bonding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1419D80-83C5-4153-ADBE-363BD60BFBD1}"/>
              </a:ext>
            </a:extLst>
          </p:cNvPr>
          <p:cNvSpPr>
            <a:spLocks noGrp="1" noChangeArrowheads="1"/>
          </p:cNvSpPr>
          <p:nvPr>
            <p:ph type="title"/>
          </p:nvPr>
        </p:nvSpPr>
        <p:spPr/>
        <p:txBody>
          <a:bodyPr/>
          <a:lstStyle/>
          <a:p>
            <a:r>
              <a:rPr lang="en-GB" altLang="en-US"/>
              <a:t>What is a compound ion?</a:t>
            </a:r>
          </a:p>
        </p:txBody>
      </p:sp>
      <p:sp>
        <p:nvSpPr>
          <p:cNvPr id="23555" name="Rectangle 3">
            <a:extLst>
              <a:ext uri="{FF2B5EF4-FFF2-40B4-BE49-F238E27FC236}">
                <a16:creationId xmlns:a16="http://schemas.microsoft.com/office/drawing/2014/main" id="{C7844BC0-E078-4F32-911A-47D95E614497}"/>
              </a:ext>
            </a:extLst>
          </p:cNvPr>
          <p:cNvSpPr>
            <a:spLocks noChangeArrowheads="1"/>
          </p:cNvSpPr>
          <p:nvPr/>
        </p:nvSpPr>
        <p:spPr bwMode="auto">
          <a:xfrm>
            <a:off x="339725" y="781050"/>
            <a:ext cx="8580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Ions can be made up of a single atom or a group of atoms. An ion made up of a group of atoms is called a </a:t>
            </a:r>
            <a:r>
              <a:rPr lang="en-GB" altLang="en-US" b="1" dirty="0">
                <a:solidFill>
                  <a:srgbClr val="FF6600"/>
                </a:solidFill>
              </a:rPr>
              <a:t>compound ion</a:t>
            </a:r>
            <a:r>
              <a:rPr lang="en-GB" altLang="en-US" dirty="0"/>
              <a:t>.</a:t>
            </a:r>
          </a:p>
        </p:txBody>
      </p:sp>
      <p:sp>
        <p:nvSpPr>
          <p:cNvPr id="490500" name="Text Box 4">
            <a:extLst>
              <a:ext uri="{FF2B5EF4-FFF2-40B4-BE49-F238E27FC236}">
                <a16:creationId xmlns:a16="http://schemas.microsoft.com/office/drawing/2014/main" id="{B5A5B44D-E537-4D8D-975F-2173AD41AD9A}"/>
              </a:ext>
            </a:extLst>
          </p:cNvPr>
          <p:cNvSpPr txBox="1">
            <a:spLocks noChangeArrowheads="1"/>
          </p:cNvSpPr>
          <p:nvPr/>
        </p:nvSpPr>
        <p:spPr bwMode="auto">
          <a:xfrm>
            <a:off x="357188" y="2446338"/>
            <a:ext cx="159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587750" algn="l"/>
              </a:tabLst>
              <a:defRPr sz="2400">
                <a:solidFill>
                  <a:srgbClr val="000066"/>
                </a:solidFill>
                <a:latin typeface="Arial" panose="020B0604020202020204" pitchFamily="34" charset="0"/>
              </a:defRPr>
            </a:lvl1pPr>
            <a:lvl2pPr marL="742950" indent="-285750">
              <a:tabLst>
                <a:tab pos="1885950" algn="l"/>
                <a:tab pos="3587750" algn="l"/>
              </a:tabLst>
              <a:defRPr sz="2400">
                <a:solidFill>
                  <a:srgbClr val="000066"/>
                </a:solidFill>
                <a:latin typeface="Arial" panose="020B0604020202020204" pitchFamily="34" charset="0"/>
              </a:defRPr>
            </a:lvl2pPr>
            <a:lvl3pPr marL="1143000" indent="-228600">
              <a:tabLst>
                <a:tab pos="1885950" algn="l"/>
                <a:tab pos="3587750" algn="l"/>
              </a:tabLst>
              <a:defRPr sz="2400">
                <a:solidFill>
                  <a:srgbClr val="000066"/>
                </a:solidFill>
                <a:latin typeface="Arial" panose="020B0604020202020204" pitchFamily="34" charset="0"/>
              </a:defRPr>
            </a:lvl3pPr>
            <a:lvl4pPr marL="1600200" indent="-228600">
              <a:tabLst>
                <a:tab pos="1885950" algn="l"/>
                <a:tab pos="3587750" algn="l"/>
              </a:tabLst>
              <a:defRPr sz="2400">
                <a:solidFill>
                  <a:srgbClr val="000066"/>
                </a:solidFill>
                <a:latin typeface="Arial" panose="020B0604020202020204" pitchFamily="34" charset="0"/>
              </a:defRPr>
            </a:lvl4pPr>
            <a:lvl5pPr marL="2057400" indent="-228600">
              <a:tabLst>
                <a:tab pos="1885950" algn="l"/>
                <a:tab pos="35877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885950" algn="l"/>
                <a:tab pos="35877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885950" algn="l"/>
                <a:tab pos="35877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885950" algn="l"/>
                <a:tab pos="35877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885950" algn="l"/>
                <a:tab pos="3587750" algn="l"/>
              </a:tabLst>
              <a:defRPr sz="2400">
                <a:solidFill>
                  <a:srgbClr val="000066"/>
                </a:solidFill>
                <a:latin typeface="Arial" panose="020B0604020202020204" pitchFamily="34" charset="0"/>
              </a:defRPr>
            </a:lvl9pPr>
          </a:lstStyle>
          <a:p>
            <a:r>
              <a:rPr lang="en-GB" altLang="en-US"/>
              <a:t>hydroxide</a:t>
            </a:r>
          </a:p>
        </p:txBody>
      </p:sp>
      <p:sp>
        <p:nvSpPr>
          <p:cNvPr id="490501" name="Text Box 5">
            <a:extLst>
              <a:ext uri="{FF2B5EF4-FFF2-40B4-BE49-F238E27FC236}">
                <a16:creationId xmlns:a16="http://schemas.microsoft.com/office/drawing/2014/main" id="{40760F56-0518-41C1-A40B-20D4FBD5333C}"/>
              </a:ext>
            </a:extLst>
          </p:cNvPr>
          <p:cNvSpPr txBox="1">
            <a:spLocks noChangeArrowheads="1"/>
          </p:cNvSpPr>
          <p:nvPr/>
        </p:nvSpPr>
        <p:spPr bwMode="auto">
          <a:xfrm>
            <a:off x="369888" y="3167063"/>
            <a:ext cx="141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590925" algn="l"/>
              </a:tabLst>
              <a:defRPr sz="2400">
                <a:solidFill>
                  <a:srgbClr val="000066"/>
                </a:solidFill>
                <a:latin typeface="Arial" panose="020B0604020202020204" pitchFamily="34" charset="0"/>
              </a:defRPr>
            </a:lvl1pPr>
            <a:lvl2pPr marL="742950" indent="-285750">
              <a:tabLst>
                <a:tab pos="1885950" algn="l"/>
                <a:tab pos="3590925" algn="l"/>
              </a:tabLst>
              <a:defRPr sz="2400">
                <a:solidFill>
                  <a:srgbClr val="000066"/>
                </a:solidFill>
                <a:latin typeface="Arial" panose="020B0604020202020204" pitchFamily="34" charset="0"/>
              </a:defRPr>
            </a:lvl2pPr>
            <a:lvl3pPr marL="1143000" indent="-228600">
              <a:tabLst>
                <a:tab pos="1885950" algn="l"/>
                <a:tab pos="3590925" algn="l"/>
              </a:tabLst>
              <a:defRPr sz="2400">
                <a:solidFill>
                  <a:srgbClr val="000066"/>
                </a:solidFill>
                <a:latin typeface="Arial" panose="020B0604020202020204" pitchFamily="34" charset="0"/>
              </a:defRPr>
            </a:lvl3pPr>
            <a:lvl4pPr marL="1600200" indent="-228600">
              <a:tabLst>
                <a:tab pos="1885950" algn="l"/>
                <a:tab pos="3590925" algn="l"/>
              </a:tabLst>
              <a:defRPr sz="2400">
                <a:solidFill>
                  <a:srgbClr val="000066"/>
                </a:solidFill>
                <a:latin typeface="Arial" panose="020B0604020202020204" pitchFamily="34" charset="0"/>
              </a:defRPr>
            </a:lvl4pPr>
            <a:lvl5pPr marL="2057400" indent="-228600">
              <a:tabLst>
                <a:tab pos="1885950" algn="l"/>
                <a:tab pos="35909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885950" algn="l"/>
                <a:tab pos="35909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885950" algn="l"/>
                <a:tab pos="35909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885950" algn="l"/>
                <a:tab pos="35909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885950" algn="l"/>
                <a:tab pos="3590925" algn="l"/>
              </a:tabLst>
              <a:defRPr sz="2400">
                <a:solidFill>
                  <a:srgbClr val="000066"/>
                </a:solidFill>
                <a:latin typeface="Arial" panose="020B0604020202020204" pitchFamily="34" charset="0"/>
              </a:defRPr>
            </a:lvl9pPr>
          </a:lstStyle>
          <a:p>
            <a:r>
              <a:rPr lang="en-GB" altLang="en-US"/>
              <a:t>sulfate</a:t>
            </a:r>
          </a:p>
        </p:txBody>
      </p:sp>
      <p:sp>
        <p:nvSpPr>
          <p:cNvPr id="490502" name="Text Box 6">
            <a:extLst>
              <a:ext uri="{FF2B5EF4-FFF2-40B4-BE49-F238E27FC236}">
                <a16:creationId xmlns:a16="http://schemas.microsoft.com/office/drawing/2014/main" id="{BB162F51-0E8D-4A8E-BE6B-4D7D3E1584F0}"/>
              </a:ext>
            </a:extLst>
          </p:cNvPr>
          <p:cNvSpPr txBox="1">
            <a:spLocks noChangeArrowheads="1"/>
          </p:cNvSpPr>
          <p:nvPr/>
        </p:nvSpPr>
        <p:spPr bwMode="auto">
          <a:xfrm>
            <a:off x="366713" y="3871913"/>
            <a:ext cx="1516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704975" algn="l"/>
                <a:tab pos="1885950" algn="l"/>
                <a:tab pos="3590925" algn="l"/>
              </a:tabLst>
              <a:defRPr sz="2400">
                <a:solidFill>
                  <a:srgbClr val="000066"/>
                </a:solidFill>
                <a:latin typeface="Arial" panose="020B0604020202020204" pitchFamily="34" charset="0"/>
              </a:defRPr>
            </a:lvl1pPr>
            <a:lvl2pPr marL="742950" indent="-285750">
              <a:tabLst>
                <a:tab pos="1704975" algn="l"/>
                <a:tab pos="1885950" algn="l"/>
                <a:tab pos="3590925" algn="l"/>
              </a:tabLst>
              <a:defRPr sz="2400">
                <a:solidFill>
                  <a:srgbClr val="000066"/>
                </a:solidFill>
                <a:latin typeface="Arial" panose="020B0604020202020204" pitchFamily="34" charset="0"/>
              </a:defRPr>
            </a:lvl2pPr>
            <a:lvl3pPr marL="1143000" indent="-228600">
              <a:tabLst>
                <a:tab pos="1704975" algn="l"/>
                <a:tab pos="1885950" algn="l"/>
                <a:tab pos="3590925" algn="l"/>
              </a:tabLst>
              <a:defRPr sz="2400">
                <a:solidFill>
                  <a:srgbClr val="000066"/>
                </a:solidFill>
                <a:latin typeface="Arial" panose="020B0604020202020204" pitchFamily="34" charset="0"/>
              </a:defRPr>
            </a:lvl3pPr>
            <a:lvl4pPr marL="1600200" indent="-228600">
              <a:tabLst>
                <a:tab pos="1704975" algn="l"/>
                <a:tab pos="1885950" algn="l"/>
                <a:tab pos="3590925" algn="l"/>
              </a:tabLst>
              <a:defRPr sz="2400">
                <a:solidFill>
                  <a:srgbClr val="000066"/>
                </a:solidFill>
                <a:latin typeface="Arial" panose="020B0604020202020204" pitchFamily="34" charset="0"/>
              </a:defRPr>
            </a:lvl4pPr>
            <a:lvl5pPr marL="2057400" indent="-228600">
              <a:tabLst>
                <a:tab pos="1704975" algn="l"/>
                <a:tab pos="1885950" algn="l"/>
                <a:tab pos="35909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704975" algn="l"/>
                <a:tab pos="1885950" algn="l"/>
                <a:tab pos="35909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704975" algn="l"/>
                <a:tab pos="1885950" algn="l"/>
                <a:tab pos="35909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704975" algn="l"/>
                <a:tab pos="1885950" algn="l"/>
                <a:tab pos="35909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704975" algn="l"/>
                <a:tab pos="1885950" algn="l"/>
                <a:tab pos="3590925" algn="l"/>
              </a:tabLst>
              <a:defRPr sz="2400">
                <a:solidFill>
                  <a:srgbClr val="000066"/>
                </a:solidFill>
                <a:latin typeface="Arial" panose="020B0604020202020204" pitchFamily="34" charset="0"/>
              </a:defRPr>
            </a:lvl9pPr>
          </a:lstStyle>
          <a:p>
            <a:r>
              <a:rPr lang="en-GB" altLang="en-US"/>
              <a:t>nitrate</a:t>
            </a:r>
          </a:p>
        </p:txBody>
      </p:sp>
      <p:sp>
        <p:nvSpPr>
          <p:cNvPr id="490503" name="Text Box 7">
            <a:extLst>
              <a:ext uri="{FF2B5EF4-FFF2-40B4-BE49-F238E27FC236}">
                <a16:creationId xmlns:a16="http://schemas.microsoft.com/office/drawing/2014/main" id="{301F1E6C-A1FB-403E-BDBC-AF2B3A82AFE1}"/>
              </a:ext>
            </a:extLst>
          </p:cNvPr>
          <p:cNvSpPr txBox="1">
            <a:spLocks noChangeArrowheads="1"/>
          </p:cNvSpPr>
          <p:nvPr/>
        </p:nvSpPr>
        <p:spPr bwMode="auto">
          <a:xfrm>
            <a:off x="369888" y="4624388"/>
            <a:ext cx="163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587750" algn="l"/>
              </a:tabLst>
              <a:defRPr sz="2400">
                <a:solidFill>
                  <a:srgbClr val="000066"/>
                </a:solidFill>
                <a:latin typeface="Arial" panose="020B0604020202020204" pitchFamily="34" charset="0"/>
              </a:defRPr>
            </a:lvl1pPr>
            <a:lvl2pPr marL="742950" indent="-285750">
              <a:tabLst>
                <a:tab pos="1885950" algn="l"/>
                <a:tab pos="3587750" algn="l"/>
              </a:tabLst>
              <a:defRPr sz="2400">
                <a:solidFill>
                  <a:srgbClr val="000066"/>
                </a:solidFill>
                <a:latin typeface="Arial" panose="020B0604020202020204" pitchFamily="34" charset="0"/>
              </a:defRPr>
            </a:lvl2pPr>
            <a:lvl3pPr marL="1143000" indent="-228600">
              <a:tabLst>
                <a:tab pos="1885950" algn="l"/>
                <a:tab pos="3587750" algn="l"/>
              </a:tabLst>
              <a:defRPr sz="2400">
                <a:solidFill>
                  <a:srgbClr val="000066"/>
                </a:solidFill>
                <a:latin typeface="Arial" panose="020B0604020202020204" pitchFamily="34" charset="0"/>
              </a:defRPr>
            </a:lvl3pPr>
            <a:lvl4pPr marL="1600200" indent="-228600">
              <a:tabLst>
                <a:tab pos="1885950" algn="l"/>
                <a:tab pos="3587750" algn="l"/>
              </a:tabLst>
              <a:defRPr sz="2400">
                <a:solidFill>
                  <a:srgbClr val="000066"/>
                </a:solidFill>
                <a:latin typeface="Arial" panose="020B0604020202020204" pitchFamily="34" charset="0"/>
              </a:defRPr>
            </a:lvl4pPr>
            <a:lvl5pPr marL="2057400" indent="-228600">
              <a:tabLst>
                <a:tab pos="1885950" algn="l"/>
                <a:tab pos="35877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885950" algn="l"/>
                <a:tab pos="35877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885950" algn="l"/>
                <a:tab pos="35877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885950" algn="l"/>
                <a:tab pos="35877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885950" algn="l"/>
                <a:tab pos="3587750" algn="l"/>
              </a:tabLst>
              <a:defRPr sz="2400">
                <a:solidFill>
                  <a:srgbClr val="000066"/>
                </a:solidFill>
                <a:latin typeface="Arial" panose="020B0604020202020204" pitchFamily="34" charset="0"/>
              </a:defRPr>
            </a:lvl9pPr>
          </a:lstStyle>
          <a:p>
            <a:r>
              <a:rPr lang="en-GB" altLang="en-US"/>
              <a:t>carbonate</a:t>
            </a:r>
          </a:p>
        </p:txBody>
      </p:sp>
      <p:sp>
        <p:nvSpPr>
          <p:cNvPr id="490504" name="Text Box 8">
            <a:extLst>
              <a:ext uri="{FF2B5EF4-FFF2-40B4-BE49-F238E27FC236}">
                <a16:creationId xmlns:a16="http://schemas.microsoft.com/office/drawing/2014/main" id="{9012DA85-94EA-49BE-B3B7-E1C2B134C29A}"/>
              </a:ext>
            </a:extLst>
          </p:cNvPr>
          <p:cNvSpPr txBox="1">
            <a:spLocks noChangeArrowheads="1"/>
          </p:cNvSpPr>
          <p:nvPr/>
        </p:nvSpPr>
        <p:spPr bwMode="auto">
          <a:xfrm>
            <a:off x="369888" y="5338763"/>
            <a:ext cx="174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587750" algn="l"/>
              </a:tabLst>
              <a:defRPr sz="2400">
                <a:solidFill>
                  <a:srgbClr val="000066"/>
                </a:solidFill>
                <a:latin typeface="Arial" panose="020B0604020202020204" pitchFamily="34" charset="0"/>
              </a:defRPr>
            </a:lvl1pPr>
            <a:lvl2pPr marL="742950" indent="-285750">
              <a:tabLst>
                <a:tab pos="1885950" algn="l"/>
                <a:tab pos="3587750" algn="l"/>
              </a:tabLst>
              <a:defRPr sz="2400">
                <a:solidFill>
                  <a:srgbClr val="000066"/>
                </a:solidFill>
                <a:latin typeface="Arial" panose="020B0604020202020204" pitchFamily="34" charset="0"/>
              </a:defRPr>
            </a:lvl2pPr>
            <a:lvl3pPr marL="1143000" indent="-228600">
              <a:tabLst>
                <a:tab pos="1885950" algn="l"/>
                <a:tab pos="3587750" algn="l"/>
              </a:tabLst>
              <a:defRPr sz="2400">
                <a:solidFill>
                  <a:srgbClr val="000066"/>
                </a:solidFill>
                <a:latin typeface="Arial" panose="020B0604020202020204" pitchFamily="34" charset="0"/>
              </a:defRPr>
            </a:lvl3pPr>
            <a:lvl4pPr marL="1600200" indent="-228600">
              <a:tabLst>
                <a:tab pos="1885950" algn="l"/>
                <a:tab pos="3587750" algn="l"/>
              </a:tabLst>
              <a:defRPr sz="2400">
                <a:solidFill>
                  <a:srgbClr val="000066"/>
                </a:solidFill>
                <a:latin typeface="Arial" panose="020B0604020202020204" pitchFamily="34" charset="0"/>
              </a:defRPr>
            </a:lvl4pPr>
            <a:lvl5pPr marL="2057400" indent="-228600">
              <a:tabLst>
                <a:tab pos="1885950" algn="l"/>
                <a:tab pos="358775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1885950" algn="l"/>
                <a:tab pos="358775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1885950" algn="l"/>
                <a:tab pos="358775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1885950" algn="l"/>
                <a:tab pos="358775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1885950" algn="l"/>
                <a:tab pos="3587750" algn="l"/>
              </a:tabLst>
              <a:defRPr sz="2400">
                <a:solidFill>
                  <a:srgbClr val="000066"/>
                </a:solidFill>
                <a:latin typeface="Arial" panose="020B0604020202020204" pitchFamily="34" charset="0"/>
              </a:defRPr>
            </a:lvl9pPr>
          </a:lstStyle>
          <a:p>
            <a:r>
              <a:rPr lang="en-GB" altLang="en-US"/>
              <a:t>ammonium	</a:t>
            </a:r>
          </a:p>
        </p:txBody>
      </p:sp>
      <p:sp>
        <p:nvSpPr>
          <p:cNvPr id="490505" name="Rectangle 9">
            <a:extLst>
              <a:ext uri="{FF2B5EF4-FFF2-40B4-BE49-F238E27FC236}">
                <a16:creationId xmlns:a16="http://schemas.microsoft.com/office/drawing/2014/main" id="{B7F56B88-6F2E-426B-AC03-9F942D3BBCF8}"/>
              </a:ext>
            </a:extLst>
          </p:cNvPr>
          <p:cNvSpPr>
            <a:spLocks noChangeArrowheads="1"/>
          </p:cNvSpPr>
          <p:nvPr/>
        </p:nvSpPr>
        <p:spPr bwMode="auto">
          <a:xfrm>
            <a:off x="3941763" y="2449513"/>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–1</a:t>
            </a:r>
          </a:p>
        </p:txBody>
      </p:sp>
      <p:sp>
        <p:nvSpPr>
          <p:cNvPr id="490506" name="Rectangle 10">
            <a:extLst>
              <a:ext uri="{FF2B5EF4-FFF2-40B4-BE49-F238E27FC236}">
                <a16:creationId xmlns:a16="http://schemas.microsoft.com/office/drawing/2014/main" id="{274556AC-5E21-412B-AE06-B7BB0EF6F17F}"/>
              </a:ext>
            </a:extLst>
          </p:cNvPr>
          <p:cNvSpPr>
            <a:spLocks noChangeArrowheads="1"/>
          </p:cNvSpPr>
          <p:nvPr/>
        </p:nvSpPr>
        <p:spPr bwMode="auto">
          <a:xfrm>
            <a:off x="3941763" y="3170238"/>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–2</a:t>
            </a:r>
          </a:p>
        </p:txBody>
      </p:sp>
      <p:sp>
        <p:nvSpPr>
          <p:cNvPr id="490507" name="Rectangle 11">
            <a:extLst>
              <a:ext uri="{FF2B5EF4-FFF2-40B4-BE49-F238E27FC236}">
                <a16:creationId xmlns:a16="http://schemas.microsoft.com/office/drawing/2014/main" id="{F28EC4A0-5443-4066-BC9A-F3B7B4DBC049}"/>
              </a:ext>
            </a:extLst>
          </p:cNvPr>
          <p:cNvSpPr>
            <a:spLocks noChangeArrowheads="1"/>
          </p:cNvSpPr>
          <p:nvPr/>
        </p:nvSpPr>
        <p:spPr bwMode="auto">
          <a:xfrm>
            <a:off x="3941763" y="3873500"/>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–1</a:t>
            </a:r>
          </a:p>
        </p:txBody>
      </p:sp>
      <p:sp>
        <p:nvSpPr>
          <p:cNvPr id="490508" name="Rectangle 12">
            <a:extLst>
              <a:ext uri="{FF2B5EF4-FFF2-40B4-BE49-F238E27FC236}">
                <a16:creationId xmlns:a16="http://schemas.microsoft.com/office/drawing/2014/main" id="{5ACC8DD9-08D5-41B1-9B0E-C1776D3987A4}"/>
              </a:ext>
            </a:extLst>
          </p:cNvPr>
          <p:cNvSpPr>
            <a:spLocks noChangeArrowheads="1"/>
          </p:cNvSpPr>
          <p:nvPr/>
        </p:nvSpPr>
        <p:spPr bwMode="auto">
          <a:xfrm>
            <a:off x="3941763" y="4624388"/>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–2</a:t>
            </a:r>
          </a:p>
        </p:txBody>
      </p:sp>
      <p:sp>
        <p:nvSpPr>
          <p:cNvPr id="490509" name="Rectangle 13">
            <a:extLst>
              <a:ext uri="{FF2B5EF4-FFF2-40B4-BE49-F238E27FC236}">
                <a16:creationId xmlns:a16="http://schemas.microsoft.com/office/drawing/2014/main" id="{F1AF5032-627E-4C8E-A333-5D0A08DED3B2}"/>
              </a:ext>
            </a:extLst>
          </p:cNvPr>
          <p:cNvSpPr>
            <a:spLocks noChangeArrowheads="1"/>
          </p:cNvSpPr>
          <p:nvPr/>
        </p:nvSpPr>
        <p:spPr bwMode="auto">
          <a:xfrm>
            <a:off x="3941763" y="5338763"/>
            <a:ext cx="531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+1</a:t>
            </a:r>
          </a:p>
        </p:txBody>
      </p:sp>
      <p:sp>
        <p:nvSpPr>
          <p:cNvPr id="23633" name="AutoShape 15">
            <a:extLst>
              <a:ext uri="{FF2B5EF4-FFF2-40B4-BE49-F238E27FC236}">
                <a16:creationId xmlns:a16="http://schemas.microsoft.com/office/drawing/2014/main" id="{2ADD93A1-2717-4602-ADF8-12CCA77E58FF}"/>
              </a:ext>
            </a:extLst>
          </p:cNvPr>
          <p:cNvSpPr>
            <a:spLocks noChangeArrowheads="1"/>
          </p:cNvSpPr>
          <p:nvPr/>
        </p:nvSpPr>
        <p:spPr bwMode="auto">
          <a:xfrm>
            <a:off x="376238" y="1856730"/>
            <a:ext cx="8307387" cy="461665"/>
          </a:xfrm>
          <a:prstGeom prst="roundRect">
            <a:avLst>
              <a:gd name="adj" fmla="val 0"/>
            </a:avLst>
          </a:prstGeom>
          <a:solidFill>
            <a:srgbClr val="FF6600"/>
          </a:solidFill>
          <a:ln>
            <a:noFill/>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23634" name="AutoShape 16">
            <a:extLst>
              <a:ext uri="{FF2B5EF4-FFF2-40B4-BE49-F238E27FC236}">
                <a16:creationId xmlns:a16="http://schemas.microsoft.com/office/drawing/2014/main" id="{B01A6F9A-6E24-4044-B61E-17AC7F8AE0E3}"/>
              </a:ext>
            </a:extLst>
          </p:cNvPr>
          <p:cNvSpPr>
            <a:spLocks noChangeArrowheads="1"/>
          </p:cNvSpPr>
          <p:nvPr/>
        </p:nvSpPr>
        <p:spPr bwMode="auto">
          <a:xfrm>
            <a:off x="366713" y="1851025"/>
            <a:ext cx="8304212" cy="4114800"/>
          </a:xfrm>
          <a:prstGeom prst="rect">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3635" name="Line 17">
            <a:extLst>
              <a:ext uri="{FF2B5EF4-FFF2-40B4-BE49-F238E27FC236}">
                <a16:creationId xmlns:a16="http://schemas.microsoft.com/office/drawing/2014/main" id="{49D02F8E-1B60-4FDA-B1C0-A39D79CF2106}"/>
              </a:ext>
            </a:extLst>
          </p:cNvPr>
          <p:cNvSpPr>
            <a:spLocks noChangeShapeType="1"/>
          </p:cNvSpPr>
          <p:nvPr/>
        </p:nvSpPr>
        <p:spPr bwMode="auto">
          <a:xfrm>
            <a:off x="2054225" y="1849438"/>
            <a:ext cx="0" cy="412432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23641" name="Line 23">
            <a:extLst>
              <a:ext uri="{FF2B5EF4-FFF2-40B4-BE49-F238E27FC236}">
                <a16:creationId xmlns:a16="http://schemas.microsoft.com/office/drawing/2014/main" id="{2441781E-101E-4FBD-93A9-26B12430C3C4}"/>
              </a:ext>
            </a:extLst>
          </p:cNvPr>
          <p:cNvSpPr>
            <a:spLocks noChangeShapeType="1"/>
          </p:cNvSpPr>
          <p:nvPr/>
        </p:nvSpPr>
        <p:spPr bwMode="auto">
          <a:xfrm>
            <a:off x="3525838" y="1839913"/>
            <a:ext cx="0" cy="412432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42" name="Line 24">
            <a:extLst>
              <a:ext uri="{FF2B5EF4-FFF2-40B4-BE49-F238E27FC236}">
                <a16:creationId xmlns:a16="http://schemas.microsoft.com/office/drawing/2014/main" id="{0B690315-9D7F-486A-B592-449E7E2E3446}"/>
              </a:ext>
            </a:extLst>
          </p:cNvPr>
          <p:cNvSpPr>
            <a:spLocks noChangeShapeType="1"/>
          </p:cNvSpPr>
          <p:nvPr/>
        </p:nvSpPr>
        <p:spPr bwMode="auto">
          <a:xfrm>
            <a:off x="4937125" y="1847850"/>
            <a:ext cx="0" cy="413702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43" name="Text Box 25">
            <a:extLst>
              <a:ext uri="{FF2B5EF4-FFF2-40B4-BE49-F238E27FC236}">
                <a16:creationId xmlns:a16="http://schemas.microsoft.com/office/drawing/2014/main" id="{925F1F77-D506-49E2-9DF6-4A67DAE28750}"/>
              </a:ext>
            </a:extLst>
          </p:cNvPr>
          <p:cNvSpPr txBox="1">
            <a:spLocks noChangeArrowheads="1"/>
          </p:cNvSpPr>
          <p:nvPr/>
        </p:nvSpPr>
        <p:spPr bwMode="auto">
          <a:xfrm>
            <a:off x="371475" y="186848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Ion</a:t>
            </a:r>
          </a:p>
        </p:txBody>
      </p:sp>
      <p:sp>
        <p:nvSpPr>
          <p:cNvPr id="23644" name="Text Box 26">
            <a:extLst>
              <a:ext uri="{FF2B5EF4-FFF2-40B4-BE49-F238E27FC236}">
                <a16:creationId xmlns:a16="http://schemas.microsoft.com/office/drawing/2014/main" id="{0BFAF5CE-8789-4F1F-A1E0-B5DFF18FBA60}"/>
              </a:ext>
            </a:extLst>
          </p:cNvPr>
          <p:cNvSpPr txBox="1">
            <a:spLocks noChangeArrowheads="1"/>
          </p:cNvSpPr>
          <p:nvPr/>
        </p:nvSpPr>
        <p:spPr bwMode="auto">
          <a:xfrm>
            <a:off x="2060575" y="186848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Formula</a:t>
            </a:r>
          </a:p>
        </p:txBody>
      </p:sp>
      <p:sp>
        <p:nvSpPr>
          <p:cNvPr id="23645" name="Text Box 27">
            <a:extLst>
              <a:ext uri="{FF2B5EF4-FFF2-40B4-BE49-F238E27FC236}">
                <a16:creationId xmlns:a16="http://schemas.microsoft.com/office/drawing/2014/main" id="{0F9DAC70-1E3E-42B8-9604-DC7D637FA794}"/>
              </a:ext>
            </a:extLst>
          </p:cNvPr>
          <p:cNvSpPr txBox="1">
            <a:spLocks noChangeArrowheads="1"/>
          </p:cNvSpPr>
          <p:nvPr/>
        </p:nvSpPr>
        <p:spPr bwMode="auto">
          <a:xfrm>
            <a:off x="3508375" y="186848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Charge</a:t>
            </a:r>
          </a:p>
        </p:txBody>
      </p:sp>
      <p:sp>
        <p:nvSpPr>
          <p:cNvPr id="23646" name="Text Box 28">
            <a:extLst>
              <a:ext uri="{FF2B5EF4-FFF2-40B4-BE49-F238E27FC236}">
                <a16:creationId xmlns:a16="http://schemas.microsoft.com/office/drawing/2014/main" id="{12BAC268-4CFC-478E-81A2-4D80DB821F92}"/>
              </a:ext>
            </a:extLst>
          </p:cNvPr>
          <p:cNvSpPr txBox="1">
            <a:spLocks noChangeArrowheads="1"/>
          </p:cNvSpPr>
          <p:nvPr/>
        </p:nvSpPr>
        <p:spPr bwMode="auto">
          <a:xfrm>
            <a:off x="4951413" y="186848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Atoms present</a:t>
            </a:r>
          </a:p>
        </p:txBody>
      </p:sp>
      <p:sp>
        <p:nvSpPr>
          <p:cNvPr id="490525" name="Rectangle 29">
            <a:extLst>
              <a:ext uri="{FF2B5EF4-FFF2-40B4-BE49-F238E27FC236}">
                <a16:creationId xmlns:a16="http://schemas.microsoft.com/office/drawing/2014/main" id="{83AD9D3D-4853-4764-B0AE-54D883B51690}"/>
              </a:ext>
            </a:extLst>
          </p:cNvPr>
          <p:cNvSpPr>
            <a:spLocks noChangeArrowheads="1"/>
          </p:cNvSpPr>
          <p:nvPr/>
        </p:nvSpPr>
        <p:spPr bwMode="auto">
          <a:xfrm>
            <a:off x="2262188" y="5338763"/>
            <a:ext cx="85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NH</a:t>
            </a:r>
            <a:r>
              <a:rPr lang="en-GB" altLang="en-US" baseline="-25000"/>
              <a:t>4</a:t>
            </a:r>
            <a:r>
              <a:rPr lang="en-GB" altLang="en-US" baseline="30000"/>
              <a:t>+</a:t>
            </a:r>
          </a:p>
        </p:txBody>
      </p:sp>
      <p:sp>
        <p:nvSpPr>
          <p:cNvPr id="490526" name="Rectangle 30">
            <a:extLst>
              <a:ext uri="{FF2B5EF4-FFF2-40B4-BE49-F238E27FC236}">
                <a16:creationId xmlns:a16="http://schemas.microsoft.com/office/drawing/2014/main" id="{70A9B73E-54F1-4357-A2AB-E3C44ADECA60}"/>
              </a:ext>
            </a:extLst>
          </p:cNvPr>
          <p:cNvSpPr>
            <a:spLocks noChangeArrowheads="1"/>
          </p:cNvSpPr>
          <p:nvPr/>
        </p:nvSpPr>
        <p:spPr bwMode="auto">
          <a:xfrm>
            <a:off x="2262188" y="4624388"/>
            <a:ext cx="987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a:t>
            </a:r>
            <a:r>
              <a:rPr lang="en-GB" altLang="en-US" baseline="-25000" dirty="0"/>
              <a:t>3</a:t>
            </a:r>
            <a:r>
              <a:rPr lang="en-GB" altLang="en-US" baseline="30000" dirty="0"/>
              <a:t>2–</a:t>
            </a:r>
          </a:p>
        </p:txBody>
      </p:sp>
      <p:sp>
        <p:nvSpPr>
          <p:cNvPr id="490527" name="Rectangle 31">
            <a:extLst>
              <a:ext uri="{FF2B5EF4-FFF2-40B4-BE49-F238E27FC236}">
                <a16:creationId xmlns:a16="http://schemas.microsoft.com/office/drawing/2014/main" id="{A450BC30-CCC8-4984-9EDB-DEDD3B04A38B}"/>
              </a:ext>
            </a:extLst>
          </p:cNvPr>
          <p:cNvSpPr>
            <a:spLocks noChangeArrowheads="1"/>
          </p:cNvSpPr>
          <p:nvPr/>
        </p:nvSpPr>
        <p:spPr bwMode="auto">
          <a:xfrm>
            <a:off x="2262188" y="3871913"/>
            <a:ext cx="1128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NO</a:t>
            </a:r>
            <a:r>
              <a:rPr lang="en-GB" altLang="en-US" baseline="-25000" dirty="0"/>
              <a:t>3</a:t>
            </a:r>
            <a:r>
              <a:rPr lang="en-GB" altLang="en-US" baseline="30000" dirty="0"/>
              <a:t>–</a:t>
            </a:r>
          </a:p>
        </p:txBody>
      </p:sp>
      <p:sp>
        <p:nvSpPr>
          <p:cNvPr id="490528" name="Rectangle 32">
            <a:extLst>
              <a:ext uri="{FF2B5EF4-FFF2-40B4-BE49-F238E27FC236}">
                <a16:creationId xmlns:a16="http://schemas.microsoft.com/office/drawing/2014/main" id="{D3E55C29-D79B-43B5-8DF1-B3B8BB069617}"/>
              </a:ext>
            </a:extLst>
          </p:cNvPr>
          <p:cNvSpPr>
            <a:spLocks noChangeArrowheads="1"/>
          </p:cNvSpPr>
          <p:nvPr/>
        </p:nvSpPr>
        <p:spPr bwMode="auto">
          <a:xfrm>
            <a:off x="2262188" y="3167063"/>
            <a:ext cx="970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a:t>
            </a:r>
            <a:r>
              <a:rPr lang="en-GB" altLang="en-US" baseline="-25000" dirty="0"/>
              <a:t>4</a:t>
            </a:r>
            <a:r>
              <a:rPr lang="en-GB" altLang="en-US" baseline="30000" dirty="0"/>
              <a:t>2–</a:t>
            </a:r>
          </a:p>
        </p:txBody>
      </p:sp>
      <p:sp>
        <p:nvSpPr>
          <p:cNvPr id="490529" name="Rectangle 33">
            <a:extLst>
              <a:ext uri="{FF2B5EF4-FFF2-40B4-BE49-F238E27FC236}">
                <a16:creationId xmlns:a16="http://schemas.microsoft.com/office/drawing/2014/main" id="{4DABB05C-3514-40E4-9FFD-E2CB0129588A}"/>
              </a:ext>
            </a:extLst>
          </p:cNvPr>
          <p:cNvSpPr>
            <a:spLocks noChangeArrowheads="1"/>
          </p:cNvSpPr>
          <p:nvPr/>
        </p:nvSpPr>
        <p:spPr bwMode="auto">
          <a:xfrm>
            <a:off x="2262188" y="2446338"/>
            <a:ext cx="760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OH</a:t>
            </a:r>
            <a:r>
              <a:rPr lang="en-GB" altLang="en-US" baseline="40000" dirty="0"/>
              <a:t>–</a:t>
            </a:r>
          </a:p>
        </p:txBody>
      </p:sp>
      <p:pic>
        <p:nvPicPr>
          <p:cNvPr id="23631" name="Picture 35" descr="oxygen_atom">
            <a:extLst>
              <a:ext uri="{FF2B5EF4-FFF2-40B4-BE49-F238E27FC236}">
                <a16:creationId xmlns:a16="http://schemas.microsoft.com/office/drawing/2014/main" id="{88E9F3D2-9B37-4FEE-9B97-B5F753E584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237648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32" name="Text Box 36">
            <a:extLst>
              <a:ext uri="{FF2B5EF4-FFF2-40B4-BE49-F238E27FC236}">
                <a16:creationId xmlns:a16="http://schemas.microsoft.com/office/drawing/2014/main" id="{564D6BD5-36E0-41AC-9DFF-23DB4AA8739F}"/>
              </a:ext>
            </a:extLst>
          </p:cNvPr>
          <p:cNvSpPr txBox="1">
            <a:spLocks noChangeArrowheads="1"/>
          </p:cNvSpPr>
          <p:nvPr/>
        </p:nvSpPr>
        <p:spPr bwMode="auto">
          <a:xfrm>
            <a:off x="5141913" y="2459038"/>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3629" name="Picture 38" descr="oxygen_atom">
            <a:extLst>
              <a:ext uri="{FF2B5EF4-FFF2-40B4-BE49-F238E27FC236}">
                <a16:creationId xmlns:a16="http://schemas.microsoft.com/office/drawing/2014/main" id="{64028571-D06A-4986-AD6D-F179C852E4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125" y="455453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30" name="Text Box 39">
            <a:extLst>
              <a:ext uri="{FF2B5EF4-FFF2-40B4-BE49-F238E27FC236}">
                <a16:creationId xmlns:a16="http://schemas.microsoft.com/office/drawing/2014/main" id="{22577933-7FEB-47F2-917D-9E9E9532F52D}"/>
              </a:ext>
            </a:extLst>
          </p:cNvPr>
          <p:cNvSpPr txBox="1">
            <a:spLocks noChangeArrowheads="1"/>
          </p:cNvSpPr>
          <p:nvPr/>
        </p:nvSpPr>
        <p:spPr bwMode="auto">
          <a:xfrm>
            <a:off x="6599238" y="4637088"/>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3627" name="Picture 41" descr="oxygen_atom">
            <a:extLst>
              <a:ext uri="{FF2B5EF4-FFF2-40B4-BE49-F238E27FC236}">
                <a16:creationId xmlns:a16="http://schemas.microsoft.com/office/drawing/2014/main" id="{251A4835-433E-40B8-89DB-E9907D74B5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7725" y="455453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8" name="Text Box 42">
            <a:extLst>
              <a:ext uri="{FF2B5EF4-FFF2-40B4-BE49-F238E27FC236}">
                <a16:creationId xmlns:a16="http://schemas.microsoft.com/office/drawing/2014/main" id="{878B2074-2DBF-45D3-A39B-107499A45ACD}"/>
              </a:ext>
            </a:extLst>
          </p:cNvPr>
          <p:cNvSpPr txBox="1">
            <a:spLocks noChangeArrowheads="1"/>
          </p:cNvSpPr>
          <p:nvPr/>
        </p:nvSpPr>
        <p:spPr bwMode="auto">
          <a:xfrm>
            <a:off x="7335838" y="4637088"/>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3625" name="Picture 44" descr="oxygen_atom">
            <a:extLst>
              <a:ext uri="{FF2B5EF4-FFF2-40B4-BE49-F238E27FC236}">
                <a16:creationId xmlns:a16="http://schemas.microsoft.com/office/drawing/2014/main" id="{4E29FB52-6419-46DA-8DD6-76EA248AF1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925" y="455453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6" name="Text Box 45">
            <a:extLst>
              <a:ext uri="{FF2B5EF4-FFF2-40B4-BE49-F238E27FC236}">
                <a16:creationId xmlns:a16="http://schemas.microsoft.com/office/drawing/2014/main" id="{B42EB0BA-540B-4BDB-949D-77190A8C24C7}"/>
              </a:ext>
            </a:extLst>
          </p:cNvPr>
          <p:cNvSpPr txBox="1">
            <a:spLocks noChangeArrowheads="1"/>
          </p:cNvSpPr>
          <p:nvPr/>
        </p:nvSpPr>
        <p:spPr bwMode="auto">
          <a:xfrm>
            <a:off x="5888038" y="4637088"/>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3623" name="Picture 47" descr="oxygen_atom">
            <a:extLst>
              <a:ext uri="{FF2B5EF4-FFF2-40B4-BE49-F238E27FC236}">
                <a16:creationId xmlns:a16="http://schemas.microsoft.com/office/drawing/2014/main" id="{C59D74DF-1CF3-4A60-AC41-0A358E121D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925" y="309245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4" name="Text Box 48">
            <a:extLst>
              <a:ext uri="{FF2B5EF4-FFF2-40B4-BE49-F238E27FC236}">
                <a16:creationId xmlns:a16="http://schemas.microsoft.com/office/drawing/2014/main" id="{BEC54217-434F-49E1-ABB0-B27B7734E6EC}"/>
              </a:ext>
            </a:extLst>
          </p:cNvPr>
          <p:cNvSpPr txBox="1">
            <a:spLocks noChangeArrowheads="1"/>
          </p:cNvSpPr>
          <p:nvPr/>
        </p:nvSpPr>
        <p:spPr bwMode="auto">
          <a:xfrm>
            <a:off x="5888038" y="317500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3621" name="Picture 50" descr="oxygen_atom">
            <a:extLst>
              <a:ext uri="{FF2B5EF4-FFF2-40B4-BE49-F238E27FC236}">
                <a16:creationId xmlns:a16="http://schemas.microsoft.com/office/drawing/2014/main" id="{871B4057-147A-4E67-AA6B-14C89151C7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925" y="38195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2" name="Text Box 51">
            <a:extLst>
              <a:ext uri="{FF2B5EF4-FFF2-40B4-BE49-F238E27FC236}">
                <a16:creationId xmlns:a16="http://schemas.microsoft.com/office/drawing/2014/main" id="{D3CE70F9-0F2B-40F5-A097-6CDC2DE3049A}"/>
              </a:ext>
            </a:extLst>
          </p:cNvPr>
          <p:cNvSpPr txBox="1">
            <a:spLocks noChangeArrowheads="1"/>
          </p:cNvSpPr>
          <p:nvPr/>
        </p:nvSpPr>
        <p:spPr bwMode="auto">
          <a:xfrm>
            <a:off x="5888038" y="3902075"/>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3619" name="Picture 53" descr="oxygen_atom">
            <a:extLst>
              <a:ext uri="{FF2B5EF4-FFF2-40B4-BE49-F238E27FC236}">
                <a16:creationId xmlns:a16="http://schemas.microsoft.com/office/drawing/2014/main" id="{262DE4B3-8880-4A53-A705-EE2D2E4B3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125" y="381793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0" name="Text Box 54">
            <a:extLst>
              <a:ext uri="{FF2B5EF4-FFF2-40B4-BE49-F238E27FC236}">
                <a16:creationId xmlns:a16="http://schemas.microsoft.com/office/drawing/2014/main" id="{CFD928BD-F6E1-4243-867F-DB733CA98C4B}"/>
              </a:ext>
            </a:extLst>
          </p:cNvPr>
          <p:cNvSpPr txBox="1">
            <a:spLocks noChangeArrowheads="1"/>
          </p:cNvSpPr>
          <p:nvPr/>
        </p:nvSpPr>
        <p:spPr bwMode="auto">
          <a:xfrm>
            <a:off x="6599238" y="3900488"/>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3617" name="Picture 56" descr="oxygen_atom">
            <a:extLst>
              <a:ext uri="{FF2B5EF4-FFF2-40B4-BE49-F238E27FC236}">
                <a16:creationId xmlns:a16="http://schemas.microsoft.com/office/drawing/2014/main" id="{E8B09AC7-5DBD-4C98-B7D9-3AF66CF954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7725" y="381793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8" name="Text Box 57">
            <a:extLst>
              <a:ext uri="{FF2B5EF4-FFF2-40B4-BE49-F238E27FC236}">
                <a16:creationId xmlns:a16="http://schemas.microsoft.com/office/drawing/2014/main" id="{A1B983AF-CAC1-46DE-80A2-367E991A075D}"/>
              </a:ext>
            </a:extLst>
          </p:cNvPr>
          <p:cNvSpPr txBox="1">
            <a:spLocks noChangeArrowheads="1"/>
          </p:cNvSpPr>
          <p:nvPr/>
        </p:nvSpPr>
        <p:spPr bwMode="auto">
          <a:xfrm>
            <a:off x="7335838" y="3900488"/>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3615" name="Picture 59" descr="oxygen_atom">
            <a:extLst>
              <a:ext uri="{FF2B5EF4-FFF2-40B4-BE49-F238E27FC236}">
                <a16:creationId xmlns:a16="http://schemas.microsoft.com/office/drawing/2014/main" id="{C41271FA-568A-46BB-9463-F90304B8FD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8925" y="309245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6" name="Text Box 60">
            <a:extLst>
              <a:ext uri="{FF2B5EF4-FFF2-40B4-BE49-F238E27FC236}">
                <a16:creationId xmlns:a16="http://schemas.microsoft.com/office/drawing/2014/main" id="{3CD76B1C-CCFC-4AF3-9114-D74A5481B98E}"/>
              </a:ext>
            </a:extLst>
          </p:cNvPr>
          <p:cNvSpPr txBox="1">
            <a:spLocks noChangeArrowheads="1"/>
          </p:cNvSpPr>
          <p:nvPr/>
        </p:nvSpPr>
        <p:spPr bwMode="auto">
          <a:xfrm>
            <a:off x="8047038" y="317500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3613" name="Picture 62" descr="oxygen_atom">
            <a:extLst>
              <a:ext uri="{FF2B5EF4-FFF2-40B4-BE49-F238E27FC236}">
                <a16:creationId xmlns:a16="http://schemas.microsoft.com/office/drawing/2014/main" id="{02249FEB-9666-41B9-A80D-EE32A598F4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7725" y="309245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4" name="Text Box 63">
            <a:extLst>
              <a:ext uri="{FF2B5EF4-FFF2-40B4-BE49-F238E27FC236}">
                <a16:creationId xmlns:a16="http://schemas.microsoft.com/office/drawing/2014/main" id="{9CEF526E-8C0E-41A2-9B90-83F6B5F30E94}"/>
              </a:ext>
            </a:extLst>
          </p:cNvPr>
          <p:cNvSpPr txBox="1">
            <a:spLocks noChangeArrowheads="1"/>
          </p:cNvSpPr>
          <p:nvPr/>
        </p:nvSpPr>
        <p:spPr bwMode="auto">
          <a:xfrm>
            <a:off x="7335838" y="317500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3611" name="Picture 65" descr="oxygen_atom">
            <a:extLst>
              <a:ext uri="{FF2B5EF4-FFF2-40B4-BE49-F238E27FC236}">
                <a16:creationId xmlns:a16="http://schemas.microsoft.com/office/drawing/2014/main" id="{59CC1A9C-05FC-4407-BE46-0B462C0329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125" y="309245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2" name="Text Box 66">
            <a:extLst>
              <a:ext uri="{FF2B5EF4-FFF2-40B4-BE49-F238E27FC236}">
                <a16:creationId xmlns:a16="http://schemas.microsoft.com/office/drawing/2014/main" id="{BE228944-F9DE-4676-9FFC-2B3FAA284594}"/>
              </a:ext>
            </a:extLst>
          </p:cNvPr>
          <p:cNvSpPr txBox="1">
            <a:spLocks noChangeArrowheads="1"/>
          </p:cNvSpPr>
          <p:nvPr/>
        </p:nvSpPr>
        <p:spPr bwMode="auto">
          <a:xfrm>
            <a:off x="6599238" y="317500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a:t>
            </a:r>
          </a:p>
        </p:txBody>
      </p:sp>
      <p:pic>
        <p:nvPicPr>
          <p:cNvPr id="23609" name="Picture 68" descr="hydrogen_atom">
            <a:extLst>
              <a:ext uri="{FF2B5EF4-FFF2-40B4-BE49-F238E27FC236}">
                <a16:creationId xmlns:a16="http://schemas.microsoft.com/office/drawing/2014/main" id="{50F50C11-5F53-4434-9E30-2FEE51BA17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925" y="2365375"/>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0" name="Text Box 69">
            <a:extLst>
              <a:ext uri="{FF2B5EF4-FFF2-40B4-BE49-F238E27FC236}">
                <a16:creationId xmlns:a16="http://schemas.microsoft.com/office/drawing/2014/main" id="{02394F56-43B4-450F-B5BF-8278E9954919}"/>
              </a:ext>
            </a:extLst>
          </p:cNvPr>
          <p:cNvSpPr txBox="1">
            <a:spLocks noChangeArrowheads="1"/>
          </p:cNvSpPr>
          <p:nvPr/>
        </p:nvSpPr>
        <p:spPr bwMode="auto">
          <a:xfrm>
            <a:off x="5886450" y="244475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H</a:t>
            </a:r>
          </a:p>
        </p:txBody>
      </p:sp>
      <p:pic>
        <p:nvPicPr>
          <p:cNvPr id="23607" name="Picture 71" descr="hydrogen_atom">
            <a:extLst>
              <a:ext uri="{FF2B5EF4-FFF2-40B4-BE49-F238E27FC236}">
                <a16:creationId xmlns:a16="http://schemas.microsoft.com/office/drawing/2014/main" id="{EC9BCA0E-678C-474B-826F-8633760F4D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25" y="52593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8" name="Text Box 72">
            <a:extLst>
              <a:ext uri="{FF2B5EF4-FFF2-40B4-BE49-F238E27FC236}">
                <a16:creationId xmlns:a16="http://schemas.microsoft.com/office/drawing/2014/main" id="{231C3A0F-AD37-4A34-9FC4-A1E3A0C1B3CC}"/>
              </a:ext>
            </a:extLst>
          </p:cNvPr>
          <p:cNvSpPr txBox="1">
            <a:spLocks noChangeArrowheads="1"/>
          </p:cNvSpPr>
          <p:nvPr/>
        </p:nvSpPr>
        <p:spPr bwMode="auto">
          <a:xfrm>
            <a:off x="6607175" y="536257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H</a:t>
            </a:r>
          </a:p>
        </p:txBody>
      </p:sp>
      <p:pic>
        <p:nvPicPr>
          <p:cNvPr id="23605" name="Picture 74" descr="hydrogen_atom">
            <a:extLst>
              <a:ext uri="{FF2B5EF4-FFF2-40B4-BE49-F238E27FC236}">
                <a16:creationId xmlns:a16="http://schemas.microsoft.com/office/drawing/2014/main" id="{F609803C-9730-41D1-8A78-B9EC4E262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7725" y="52593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6" name="Text Box 75">
            <a:extLst>
              <a:ext uri="{FF2B5EF4-FFF2-40B4-BE49-F238E27FC236}">
                <a16:creationId xmlns:a16="http://schemas.microsoft.com/office/drawing/2014/main" id="{D1DA31CA-B5C3-40A2-A1F3-2AB21C5EC727}"/>
              </a:ext>
            </a:extLst>
          </p:cNvPr>
          <p:cNvSpPr txBox="1">
            <a:spLocks noChangeArrowheads="1"/>
          </p:cNvSpPr>
          <p:nvPr/>
        </p:nvSpPr>
        <p:spPr bwMode="auto">
          <a:xfrm>
            <a:off x="7346950" y="536257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H</a:t>
            </a:r>
          </a:p>
        </p:txBody>
      </p:sp>
      <p:pic>
        <p:nvPicPr>
          <p:cNvPr id="23603" name="Picture 77" descr="hydrogen_atom">
            <a:extLst>
              <a:ext uri="{FF2B5EF4-FFF2-40B4-BE49-F238E27FC236}">
                <a16:creationId xmlns:a16="http://schemas.microsoft.com/office/drawing/2014/main" id="{293FE8E3-A411-4C24-8C8A-0E92C84201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525" y="52593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4" name="Text Box 78">
            <a:extLst>
              <a:ext uri="{FF2B5EF4-FFF2-40B4-BE49-F238E27FC236}">
                <a16:creationId xmlns:a16="http://schemas.microsoft.com/office/drawing/2014/main" id="{1A2135FB-F199-4143-ACF1-F5BFD41FB02B}"/>
              </a:ext>
            </a:extLst>
          </p:cNvPr>
          <p:cNvSpPr txBox="1">
            <a:spLocks noChangeArrowheads="1"/>
          </p:cNvSpPr>
          <p:nvPr/>
        </p:nvSpPr>
        <p:spPr bwMode="auto">
          <a:xfrm>
            <a:off x="8007350" y="536257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H</a:t>
            </a:r>
          </a:p>
        </p:txBody>
      </p:sp>
      <p:pic>
        <p:nvPicPr>
          <p:cNvPr id="23601" name="Picture 80" descr="hydrogen_atom">
            <a:extLst>
              <a:ext uri="{FF2B5EF4-FFF2-40B4-BE49-F238E27FC236}">
                <a16:creationId xmlns:a16="http://schemas.microsoft.com/office/drawing/2014/main" id="{CC7FA3E4-F547-48C3-82E1-B6F8B78794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925" y="52593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2" name="Text Box 81">
            <a:extLst>
              <a:ext uri="{FF2B5EF4-FFF2-40B4-BE49-F238E27FC236}">
                <a16:creationId xmlns:a16="http://schemas.microsoft.com/office/drawing/2014/main" id="{913EBB75-CCA1-457B-A013-B5EDEBA062A0}"/>
              </a:ext>
            </a:extLst>
          </p:cNvPr>
          <p:cNvSpPr txBox="1">
            <a:spLocks noChangeArrowheads="1"/>
          </p:cNvSpPr>
          <p:nvPr/>
        </p:nvSpPr>
        <p:spPr bwMode="auto">
          <a:xfrm>
            <a:off x="5899150" y="536257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H</a:t>
            </a:r>
          </a:p>
        </p:txBody>
      </p:sp>
      <p:pic>
        <p:nvPicPr>
          <p:cNvPr id="23599" name="Picture 83" descr="carbon_atom">
            <a:extLst>
              <a:ext uri="{FF2B5EF4-FFF2-40B4-BE49-F238E27FC236}">
                <a16:creationId xmlns:a16="http://schemas.microsoft.com/office/drawing/2014/main" id="{4AAED564-B848-4F26-8DE2-8B485917D6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454183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0" name="Text Box 84">
            <a:extLst>
              <a:ext uri="{FF2B5EF4-FFF2-40B4-BE49-F238E27FC236}">
                <a16:creationId xmlns:a16="http://schemas.microsoft.com/office/drawing/2014/main" id="{A4AB5CA8-64E1-4810-A833-3FF74E52EF92}"/>
              </a:ext>
            </a:extLst>
          </p:cNvPr>
          <p:cNvSpPr txBox="1">
            <a:spLocks noChangeArrowheads="1"/>
          </p:cNvSpPr>
          <p:nvPr/>
        </p:nvSpPr>
        <p:spPr bwMode="auto">
          <a:xfrm>
            <a:off x="5146675" y="4624388"/>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a:t>
            </a:r>
          </a:p>
        </p:txBody>
      </p:sp>
      <p:pic>
        <p:nvPicPr>
          <p:cNvPr id="23597" name="Picture 86" descr="nitrogen_atom">
            <a:extLst>
              <a:ext uri="{FF2B5EF4-FFF2-40B4-BE49-F238E27FC236}">
                <a16:creationId xmlns:a16="http://schemas.microsoft.com/office/drawing/2014/main" id="{938F6704-8369-4EF9-8A3D-6A3C5E5F6B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3824288"/>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8" name="Text Box 87">
            <a:extLst>
              <a:ext uri="{FF2B5EF4-FFF2-40B4-BE49-F238E27FC236}">
                <a16:creationId xmlns:a16="http://schemas.microsoft.com/office/drawing/2014/main" id="{6016E616-2287-4988-B390-A8B57A4C9850}"/>
              </a:ext>
            </a:extLst>
          </p:cNvPr>
          <p:cNvSpPr txBox="1">
            <a:spLocks noChangeArrowheads="1"/>
          </p:cNvSpPr>
          <p:nvPr/>
        </p:nvSpPr>
        <p:spPr bwMode="auto">
          <a:xfrm>
            <a:off x="5130800" y="388461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N</a:t>
            </a:r>
          </a:p>
        </p:txBody>
      </p:sp>
      <p:pic>
        <p:nvPicPr>
          <p:cNvPr id="23595" name="Picture 89" descr="nitrogen_atom">
            <a:extLst>
              <a:ext uri="{FF2B5EF4-FFF2-40B4-BE49-F238E27FC236}">
                <a16:creationId xmlns:a16="http://schemas.microsoft.com/office/drawing/2014/main" id="{55566E89-3278-49E4-B524-1455CEE167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5278438"/>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6" name="Text Box 90">
            <a:extLst>
              <a:ext uri="{FF2B5EF4-FFF2-40B4-BE49-F238E27FC236}">
                <a16:creationId xmlns:a16="http://schemas.microsoft.com/office/drawing/2014/main" id="{B01009DE-C6E3-451C-8373-E9FDD0EE244A}"/>
              </a:ext>
            </a:extLst>
          </p:cNvPr>
          <p:cNvSpPr txBox="1">
            <a:spLocks noChangeArrowheads="1"/>
          </p:cNvSpPr>
          <p:nvPr/>
        </p:nvSpPr>
        <p:spPr bwMode="auto">
          <a:xfrm>
            <a:off x="5130800" y="535146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N</a:t>
            </a:r>
          </a:p>
        </p:txBody>
      </p:sp>
      <p:pic>
        <p:nvPicPr>
          <p:cNvPr id="23593" name="Picture 92" descr="sulfur_atom">
            <a:extLst>
              <a:ext uri="{FF2B5EF4-FFF2-40B4-BE49-F238E27FC236}">
                <a16:creationId xmlns:a16="http://schemas.microsoft.com/office/drawing/2014/main" id="{FFDEF86D-C6E7-4ADC-B10C-E9EDB09E91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3800" y="3086100"/>
            <a:ext cx="654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4" name="Text Box 93">
            <a:extLst>
              <a:ext uri="{FF2B5EF4-FFF2-40B4-BE49-F238E27FC236}">
                <a16:creationId xmlns:a16="http://schemas.microsoft.com/office/drawing/2014/main" id="{B407351B-EBCB-4E38-A857-8407CF9269A7}"/>
              </a:ext>
            </a:extLst>
          </p:cNvPr>
          <p:cNvSpPr txBox="1">
            <a:spLocks noChangeArrowheads="1"/>
          </p:cNvSpPr>
          <p:nvPr/>
        </p:nvSpPr>
        <p:spPr bwMode="auto">
          <a:xfrm>
            <a:off x="5143500" y="3162300"/>
            <a:ext cx="39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a:t>
            </a:r>
          </a:p>
        </p:txBody>
      </p:sp>
      <p:cxnSp>
        <p:nvCxnSpPr>
          <p:cNvPr id="98" name="Straight Connector 97">
            <a:extLst>
              <a:ext uri="{FF2B5EF4-FFF2-40B4-BE49-F238E27FC236}">
                <a16:creationId xmlns:a16="http://schemas.microsoft.com/office/drawing/2014/main" id="{BA000A51-0F60-4FB1-869E-ED716704E0BB}"/>
              </a:ext>
            </a:extLst>
          </p:cNvPr>
          <p:cNvCxnSpPr>
            <a:cxnSpLocks noChangeShapeType="1"/>
          </p:cNvCxnSpPr>
          <p:nvPr/>
        </p:nvCxnSpPr>
        <p:spPr bwMode="auto">
          <a:xfrm>
            <a:off x="368300" y="2329531"/>
            <a:ext cx="8310563"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cxnSp>
        <p:nvCxnSpPr>
          <p:cNvPr id="99" name="Straight Connector 98">
            <a:extLst>
              <a:ext uri="{FF2B5EF4-FFF2-40B4-BE49-F238E27FC236}">
                <a16:creationId xmlns:a16="http://schemas.microsoft.com/office/drawing/2014/main" id="{F811F327-8C3C-420A-81EF-526391F76045}"/>
              </a:ext>
            </a:extLst>
          </p:cNvPr>
          <p:cNvCxnSpPr>
            <a:cxnSpLocks noChangeShapeType="1"/>
          </p:cNvCxnSpPr>
          <p:nvPr/>
        </p:nvCxnSpPr>
        <p:spPr bwMode="auto">
          <a:xfrm>
            <a:off x="376238" y="3008313"/>
            <a:ext cx="8310562"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cxnSp>
        <p:nvCxnSpPr>
          <p:cNvPr id="100" name="Straight Connector 99">
            <a:extLst>
              <a:ext uri="{FF2B5EF4-FFF2-40B4-BE49-F238E27FC236}">
                <a16:creationId xmlns:a16="http://schemas.microsoft.com/office/drawing/2014/main" id="{A6EDF115-8439-49D3-AD17-12B47EE9460B}"/>
              </a:ext>
            </a:extLst>
          </p:cNvPr>
          <p:cNvCxnSpPr>
            <a:cxnSpLocks noChangeShapeType="1"/>
          </p:cNvCxnSpPr>
          <p:nvPr/>
        </p:nvCxnSpPr>
        <p:spPr bwMode="auto">
          <a:xfrm>
            <a:off x="376238" y="3746500"/>
            <a:ext cx="8310562"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cxnSp>
        <p:nvCxnSpPr>
          <p:cNvPr id="101" name="Straight Connector 100">
            <a:extLst>
              <a:ext uri="{FF2B5EF4-FFF2-40B4-BE49-F238E27FC236}">
                <a16:creationId xmlns:a16="http://schemas.microsoft.com/office/drawing/2014/main" id="{EFBA70B4-0695-4F1B-86E0-8221632D351B}"/>
              </a:ext>
            </a:extLst>
          </p:cNvPr>
          <p:cNvCxnSpPr>
            <a:cxnSpLocks noChangeShapeType="1"/>
          </p:cNvCxnSpPr>
          <p:nvPr/>
        </p:nvCxnSpPr>
        <p:spPr bwMode="auto">
          <a:xfrm>
            <a:off x="360363" y="4516438"/>
            <a:ext cx="8310562"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cxnSp>
        <p:nvCxnSpPr>
          <p:cNvPr id="102" name="Straight Connector 101">
            <a:extLst>
              <a:ext uri="{FF2B5EF4-FFF2-40B4-BE49-F238E27FC236}">
                <a16:creationId xmlns:a16="http://schemas.microsoft.com/office/drawing/2014/main" id="{FFB8B8AD-636B-4446-8896-8DFA79BF03A5}"/>
              </a:ext>
            </a:extLst>
          </p:cNvPr>
          <p:cNvCxnSpPr>
            <a:cxnSpLocks noChangeShapeType="1"/>
          </p:cNvCxnSpPr>
          <p:nvPr/>
        </p:nvCxnSpPr>
        <p:spPr bwMode="auto">
          <a:xfrm>
            <a:off x="376238" y="5205413"/>
            <a:ext cx="8310562" cy="0"/>
          </a:xfrm>
          <a:prstGeom prst="line">
            <a:avLst/>
          </a:prstGeom>
          <a:noFill/>
          <a:ln w="25400" algn="ctr">
            <a:solidFill>
              <a:srgbClr val="FF6600"/>
            </a:solidFill>
            <a:round/>
            <a:headEnd/>
            <a:tailEnd/>
          </a:ln>
          <a:extLst>
            <a:ext uri="{909E8E84-426E-40DD-AFC4-6F175D3DCCD1}">
              <a14:hiddenFill xmlns:a14="http://schemas.microsoft.com/office/drawing/2010/main">
                <a:noFill/>
              </a14:hiddenFill>
            </a:ext>
          </a:extLst>
        </p:spPr>
      </p:cxnSp>
      <p:pic>
        <p:nvPicPr>
          <p:cNvPr id="74" name="Picture 8">
            <a:hlinkClick r:id="" action="ppaction://hlinkshowjump?jump=nextslide"/>
            <a:extLst>
              <a:ext uri="{FF2B5EF4-FFF2-40B4-BE49-F238E27FC236}">
                <a16:creationId xmlns:a16="http://schemas.microsoft.com/office/drawing/2014/main" id="{70E59B91-A28F-4841-B5F2-53CC28CFAB0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6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6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6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6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6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6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6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646"/>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490500"/>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490501"/>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490502"/>
                                        </p:tgtEl>
                                        <p:attrNameLst>
                                          <p:attrName>style.visibility</p:attrName>
                                        </p:attrNameLst>
                                      </p:cBhvr>
                                      <p:to>
                                        <p:strVal val="visible"/>
                                      </p:to>
                                    </p:set>
                                  </p:childTnLst>
                                </p:cTn>
                              </p:par>
                            </p:childTnLst>
                          </p:cTn>
                        </p:par>
                        <p:par>
                          <p:cTn id="42" fill="hold" nodeType="afterGroup">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490503"/>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490504"/>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90529"/>
                                        </p:tgtEl>
                                        <p:attrNameLst>
                                          <p:attrName>style.visibility</p:attrName>
                                        </p:attrNameLst>
                                      </p:cBhvr>
                                      <p:to>
                                        <p:strVal val="visible"/>
                                      </p:to>
                                    </p:set>
                                  </p:childTnLst>
                                </p:cTn>
                              </p:par>
                            </p:childTnLst>
                          </p:cTn>
                        </p:par>
                        <p:par>
                          <p:cTn id="52" fill="hold" nodeType="afterGroup">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490505"/>
                                        </p:tgtEl>
                                        <p:attrNameLst>
                                          <p:attrName>style.visibility</p:attrName>
                                        </p:attrNameLst>
                                      </p:cBhvr>
                                      <p:to>
                                        <p:strVal val="visible"/>
                                      </p:to>
                                    </p:set>
                                  </p:childTnLst>
                                </p:cTn>
                              </p:par>
                            </p:childTnLst>
                          </p:cTn>
                        </p:par>
                        <p:par>
                          <p:cTn id="55" fill="hold" nodeType="afterGroup">
                            <p:stCondLst>
                              <p:cond delay="0"/>
                            </p:stCondLst>
                            <p:childTnLst>
                              <p:par>
                                <p:cTn id="56" presetID="1" presetClass="entr" presetSubtype="0" fill="hold" nodeType="afterEffect">
                                  <p:stCondLst>
                                    <p:cond delay="0"/>
                                  </p:stCondLst>
                                  <p:childTnLst>
                                    <p:set>
                                      <p:cBhvr>
                                        <p:cTn id="57" dur="1" fill="hold">
                                          <p:stCondLst>
                                            <p:cond delay="0"/>
                                          </p:stCondLst>
                                        </p:cTn>
                                        <p:tgtEl>
                                          <p:spTgt spid="23631"/>
                                        </p:tgtEl>
                                        <p:attrNameLst>
                                          <p:attrName>style.visibility</p:attrName>
                                        </p:attrNameLst>
                                      </p:cBhvr>
                                      <p:to>
                                        <p:strVal val="visible"/>
                                      </p:to>
                                    </p:set>
                                  </p:childTnLst>
                                </p:cTn>
                              </p:par>
                            </p:childTnLst>
                          </p:cTn>
                        </p:par>
                        <p:par>
                          <p:cTn id="58" fill="hold" nodeType="afterGroup">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23632"/>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nodeType="afterEffect">
                                  <p:stCondLst>
                                    <p:cond delay="0"/>
                                  </p:stCondLst>
                                  <p:childTnLst>
                                    <p:set>
                                      <p:cBhvr>
                                        <p:cTn id="63" dur="1" fill="hold">
                                          <p:stCondLst>
                                            <p:cond delay="0"/>
                                          </p:stCondLst>
                                        </p:cTn>
                                        <p:tgtEl>
                                          <p:spTgt spid="23609"/>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2361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0528"/>
                                        </p:tgtEl>
                                        <p:attrNameLst>
                                          <p:attrName>style.visibility</p:attrName>
                                        </p:attrNameLst>
                                      </p:cBhvr>
                                      <p:to>
                                        <p:strVal val="visible"/>
                                      </p:to>
                                    </p:set>
                                  </p:childTnLst>
                                </p:cTn>
                              </p:par>
                            </p:childTnLst>
                          </p:cTn>
                        </p:par>
                        <p:par>
                          <p:cTn id="71" fill="hold" nodeType="afterGroup">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490506"/>
                                        </p:tgtEl>
                                        <p:attrNameLst>
                                          <p:attrName>style.visibility</p:attrName>
                                        </p:attrNameLst>
                                      </p:cBhvr>
                                      <p:to>
                                        <p:strVal val="visible"/>
                                      </p:to>
                                    </p:set>
                                  </p:childTnLst>
                                </p:cTn>
                              </p:par>
                            </p:childTnLst>
                          </p:cTn>
                        </p:par>
                        <p:par>
                          <p:cTn id="74" fill="hold" nodeType="afterGroup">
                            <p:stCondLst>
                              <p:cond delay="0"/>
                            </p:stCondLst>
                            <p:childTnLst>
                              <p:par>
                                <p:cTn id="75" presetID="1" presetClass="entr" presetSubtype="0" fill="hold" nodeType="afterEffect">
                                  <p:stCondLst>
                                    <p:cond delay="0"/>
                                  </p:stCondLst>
                                  <p:childTnLst>
                                    <p:set>
                                      <p:cBhvr>
                                        <p:cTn id="76" dur="1" fill="hold">
                                          <p:stCondLst>
                                            <p:cond delay="0"/>
                                          </p:stCondLst>
                                        </p:cTn>
                                        <p:tgtEl>
                                          <p:spTgt spid="23593"/>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23594"/>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23623"/>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grpId="0" nodeType="afterEffect">
                                  <p:stCondLst>
                                    <p:cond delay="0"/>
                                  </p:stCondLst>
                                  <p:childTnLst>
                                    <p:set>
                                      <p:cBhvr>
                                        <p:cTn id="85" dur="1" fill="hold">
                                          <p:stCondLst>
                                            <p:cond delay="0"/>
                                          </p:stCondLst>
                                        </p:cTn>
                                        <p:tgtEl>
                                          <p:spTgt spid="23624"/>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nodeType="afterEffect">
                                  <p:stCondLst>
                                    <p:cond delay="0"/>
                                  </p:stCondLst>
                                  <p:childTnLst>
                                    <p:set>
                                      <p:cBhvr>
                                        <p:cTn id="88" dur="1" fill="hold">
                                          <p:stCondLst>
                                            <p:cond delay="0"/>
                                          </p:stCondLst>
                                        </p:cTn>
                                        <p:tgtEl>
                                          <p:spTgt spid="23611"/>
                                        </p:tgtEl>
                                        <p:attrNameLst>
                                          <p:attrName>style.visibility</p:attrName>
                                        </p:attrNameLst>
                                      </p:cBhvr>
                                      <p:to>
                                        <p:strVal val="visible"/>
                                      </p:to>
                                    </p:set>
                                  </p:childTnLst>
                                </p:cTn>
                              </p:par>
                            </p:childTnLst>
                          </p:cTn>
                        </p:par>
                        <p:par>
                          <p:cTn id="89" fill="hold" nodeType="afterGroup">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23612"/>
                                        </p:tgtEl>
                                        <p:attrNameLst>
                                          <p:attrName>style.visibility</p:attrName>
                                        </p:attrNameLst>
                                      </p:cBhvr>
                                      <p:to>
                                        <p:strVal val="visible"/>
                                      </p:to>
                                    </p:set>
                                  </p:childTnLst>
                                </p:cTn>
                              </p:par>
                            </p:childTnLst>
                          </p:cTn>
                        </p:par>
                        <p:par>
                          <p:cTn id="92" fill="hold" nodeType="afterGroup">
                            <p:stCondLst>
                              <p:cond delay="0"/>
                            </p:stCondLst>
                            <p:childTnLst>
                              <p:par>
                                <p:cTn id="93" presetID="1" presetClass="entr" presetSubtype="0" fill="hold" nodeType="afterEffect">
                                  <p:stCondLst>
                                    <p:cond delay="0"/>
                                  </p:stCondLst>
                                  <p:childTnLst>
                                    <p:set>
                                      <p:cBhvr>
                                        <p:cTn id="94" dur="1" fill="hold">
                                          <p:stCondLst>
                                            <p:cond delay="0"/>
                                          </p:stCondLst>
                                        </p:cTn>
                                        <p:tgtEl>
                                          <p:spTgt spid="23613"/>
                                        </p:tgtEl>
                                        <p:attrNameLst>
                                          <p:attrName>style.visibility</p:attrName>
                                        </p:attrNameLst>
                                      </p:cBhvr>
                                      <p:to>
                                        <p:strVal val="visible"/>
                                      </p:to>
                                    </p:set>
                                  </p:childTnLst>
                                </p:cTn>
                              </p:par>
                            </p:childTnLst>
                          </p:cTn>
                        </p:par>
                        <p:par>
                          <p:cTn id="95" fill="hold" nodeType="afterGroup">
                            <p:stCondLst>
                              <p:cond delay="0"/>
                            </p:stCondLst>
                            <p:childTnLst>
                              <p:par>
                                <p:cTn id="96" presetID="1" presetClass="entr" presetSubtype="0" fill="hold" grpId="0" nodeType="afterEffect">
                                  <p:stCondLst>
                                    <p:cond delay="0"/>
                                  </p:stCondLst>
                                  <p:childTnLst>
                                    <p:set>
                                      <p:cBhvr>
                                        <p:cTn id="97" dur="1" fill="hold">
                                          <p:stCondLst>
                                            <p:cond delay="0"/>
                                          </p:stCondLst>
                                        </p:cTn>
                                        <p:tgtEl>
                                          <p:spTgt spid="23614"/>
                                        </p:tgtEl>
                                        <p:attrNameLst>
                                          <p:attrName>style.visibility</p:attrName>
                                        </p:attrNameLst>
                                      </p:cBhvr>
                                      <p:to>
                                        <p:strVal val="visible"/>
                                      </p:to>
                                    </p:set>
                                  </p:childTnLst>
                                </p:cTn>
                              </p:par>
                            </p:childTnLst>
                          </p:cTn>
                        </p:par>
                        <p:par>
                          <p:cTn id="98" fill="hold" nodeType="afterGroup">
                            <p:stCondLst>
                              <p:cond delay="0"/>
                            </p:stCondLst>
                            <p:childTnLst>
                              <p:par>
                                <p:cTn id="99" presetID="1" presetClass="entr" presetSubtype="0" fill="hold" nodeType="afterEffect">
                                  <p:stCondLst>
                                    <p:cond delay="0"/>
                                  </p:stCondLst>
                                  <p:childTnLst>
                                    <p:set>
                                      <p:cBhvr>
                                        <p:cTn id="100" dur="1" fill="hold">
                                          <p:stCondLst>
                                            <p:cond delay="0"/>
                                          </p:stCondLst>
                                        </p:cTn>
                                        <p:tgtEl>
                                          <p:spTgt spid="23615"/>
                                        </p:tgtEl>
                                        <p:attrNameLst>
                                          <p:attrName>style.visibility</p:attrName>
                                        </p:attrNameLst>
                                      </p:cBhvr>
                                      <p:to>
                                        <p:strVal val="visible"/>
                                      </p:to>
                                    </p:set>
                                  </p:childTnLst>
                                </p:cTn>
                              </p:par>
                            </p:childTnLst>
                          </p:cTn>
                        </p:par>
                        <p:par>
                          <p:cTn id="101" fill="hold" nodeType="afterGroup">
                            <p:stCondLst>
                              <p:cond delay="0"/>
                            </p:stCondLst>
                            <p:childTnLst>
                              <p:par>
                                <p:cTn id="102" presetID="1" presetClass="entr" presetSubtype="0" fill="hold" grpId="0" nodeType="afterEffect">
                                  <p:stCondLst>
                                    <p:cond delay="0"/>
                                  </p:stCondLst>
                                  <p:childTnLst>
                                    <p:set>
                                      <p:cBhvr>
                                        <p:cTn id="103" dur="1" fill="hold">
                                          <p:stCondLst>
                                            <p:cond delay="0"/>
                                          </p:stCondLst>
                                        </p:cTn>
                                        <p:tgtEl>
                                          <p:spTgt spid="23616"/>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490527"/>
                                        </p:tgtEl>
                                        <p:attrNameLst>
                                          <p:attrName>style.visibility</p:attrName>
                                        </p:attrNameLst>
                                      </p:cBhvr>
                                      <p:to>
                                        <p:strVal val="visible"/>
                                      </p:to>
                                    </p:set>
                                  </p:childTnLst>
                                </p:cTn>
                              </p:par>
                            </p:childTnLst>
                          </p:cTn>
                        </p:par>
                        <p:par>
                          <p:cTn id="108" fill="hold" nodeType="afterGroup">
                            <p:stCondLst>
                              <p:cond delay="0"/>
                            </p:stCondLst>
                            <p:childTnLst>
                              <p:par>
                                <p:cTn id="109" presetID="1" presetClass="entr" presetSubtype="0" fill="hold" grpId="0" nodeType="afterEffect">
                                  <p:stCondLst>
                                    <p:cond delay="0"/>
                                  </p:stCondLst>
                                  <p:childTnLst>
                                    <p:set>
                                      <p:cBhvr>
                                        <p:cTn id="110" dur="1" fill="hold">
                                          <p:stCondLst>
                                            <p:cond delay="0"/>
                                          </p:stCondLst>
                                        </p:cTn>
                                        <p:tgtEl>
                                          <p:spTgt spid="490507"/>
                                        </p:tgtEl>
                                        <p:attrNameLst>
                                          <p:attrName>style.visibility</p:attrName>
                                        </p:attrNameLst>
                                      </p:cBhvr>
                                      <p:to>
                                        <p:strVal val="visible"/>
                                      </p:to>
                                    </p:set>
                                  </p:childTnLst>
                                </p:cTn>
                              </p:par>
                            </p:childTnLst>
                          </p:cTn>
                        </p:par>
                        <p:par>
                          <p:cTn id="111" fill="hold" nodeType="afterGroup">
                            <p:stCondLst>
                              <p:cond delay="0"/>
                            </p:stCondLst>
                            <p:childTnLst>
                              <p:par>
                                <p:cTn id="112" presetID="1" presetClass="entr" presetSubtype="0" fill="hold" nodeType="afterEffect">
                                  <p:stCondLst>
                                    <p:cond delay="0"/>
                                  </p:stCondLst>
                                  <p:childTnLst>
                                    <p:set>
                                      <p:cBhvr>
                                        <p:cTn id="113" dur="1" fill="hold">
                                          <p:stCondLst>
                                            <p:cond delay="0"/>
                                          </p:stCondLst>
                                        </p:cTn>
                                        <p:tgtEl>
                                          <p:spTgt spid="23597"/>
                                        </p:tgtEl>
                                        <p:attrNameLst>
                                          <p:attrName>style.visibility</p:attrName>
                                        </p:attrNameLst>
                                      </p:cBhvr>
                                      <p:to>
                                        <p:strVal val="visible"/>
                                      </p:to>
                                    </p:set>
                                  </p:childTnLst>
                                </p:cTn>
                              </p:par>
                            </p:childTnLst>
                          </p:cTn>
                        </p:par>
                        <p:par>
                          <p:cTn id="114" fill="hold" nodeType="afterGroup">
                            <p:stCondLst>
                              <p:cond delay="0"/>
                            </p:stCondLst>
                            <p:childTnLst>
                              <p:par>
                                <p:cTn id="115" presetID="1" presetClass="entr" presetSubtype="0" fill="hold" grpId="0" nodeType="afterEffect">
                                  <p:stCondLst>
                                    <p:cond delay="0"/>
                                  </p:stCondLst>
                                  <p:childTnLst>
                                    <p:set>
                                      <p:cBhvr>
                                        <p:cTn id="116" dur="1" fill="hold">
                                          <p:stCondLst>
                                            <p:cond delay="0"/>
                                          </p:stCondLst>
                                        </p:cTn>
                                        <p:tgtEl>
                                          <p:spTgt spid="23598"/>
                                        </p:tgtEl>
                                        <p:attrNameLst>
                                          <p:attrName>style.visibility</p:attrName>
                                        </p:attrNameLst>
                                      </p:cBhvr>
                                      <p:to>
                                        <p:strVal val="visible"/>
                                      </p:to>
                                    </p:set>
                                  </p:childTnLst>
                                </p:cTn>
                              </p:par>
                            </p:childTnLst>
                          </p:cTn>
                        </p:par>
                        <p:par>
                          <p:cTn id="117" fill="hold" nodeType="afterGroup">
                            <p:stCondLst>
                              <p:cond delay="0"/>
                            </p:stCondLst>
                            <p:childTnLst>
                              <p:par>
                                <p:cTn id="118" presetID="1" presetClass="entr" presetSubtype="0" fill="hold" nodeType="afterEffect">
                                  <p:stCondLst>
                                    <p:cond delay="0"/>
                                  </p:stCondLst>
                                  <p:childTnLst>
                                    <p:set>
                                      <p:cBhvr>
                                        <p:cTn id="119" dur="1" fill="hold">
                                          <p:stCondLst>
                                            <p:cond delay="0"/>
                                          </p:stCondLst>
                                        </p:cTn>
                                        <p:tgtEl>
                                          <p:spTgt spid="23621"/>
                                        </p:tgtEl>
                                        <p:attrNameLst>
                                          <p:attrName>style.visibility</p:attrName>
                                        </p:attrNameLst>
                                      </p:cBhvr>
                                      <p:to>
                                        <p:strVal val="visible"/>
                                      </p:to>
                                    </p:set>
                                  </p:childTnLst>
                                </p:cTn>
                              </p:par>
                            </p:childTnLst>
                          </p:cTn>
                        </p:par>
                        <p:par>
                          <p:cTn id="120" fill="hold" nodeType="afterGroup">
                            <p:stCondLst>
                              <p:cond delay="0"/>
                            </p:stCondLst>
                            <p:childTnLst>
                              <p:par>
                                <p:cTn id="121" presetID="1" presetClass="entr" presetSubtype="0" fill="hold" grpId="0" nodeType="afterEffect">
                                  <p:stCondLst>
                                    <p:cond delay="0"/>
                                  </p:stCondLst>
                                  <p:childTnLst>
                                    <p:set>
                                      <p:cBhvr>
                                        <p:cTn id="122" dur="1" fill="hold">
                                          <p:stCondLst>
                                            <p:cond delay="0"/>
                                          </p:stCondLst>
                                        </p:cTn>
                                        <p:tgtEl>
                                          <p:spTgt spid="23622"/>
                                        </p:tgtEl>
                                        <p:attrNameLst>
                                          <p:attrName>style.visibility</p:attrName>
                                        </p:attrNameLst>
                                      </p:cBhvr>
                                      <p:to>
                                        <p:strVal val="visible"/>
                                      </p:to>
                                    </p:set>
                                  </p:childTnLst>
                                </p:cTn>
                              </p:par>
                            </p:childTnLst>
                          </p:cTn>
                        </p:par>
                        <p:par>
                          <p:cTn id="123" fill="hold" nodeType="afterGroup">
                            <p:stCondLst>
                              <p:cond delay="0"/>
                            </p:stCondLst>
                            <p:childTnLst>
                              <p:par>
                                <p:cTn id="124" presetID="1" presetClass="entr" presetSubtype="0" fill="hold" nodeType="afterEffect">
                                  <p:stCondLst>
                                    <p:cond delay="0"/>
                                  </p:stCondLst>
                                  <p:childTnLst>
                                    <p:set>
                                      <p:cBhvr>
                                        <p:cTn id="125" dur="1" fill="hold">
                                          <p:stCondLst>
                                            <p:cond delay="0"/>
                                          </p:stCondLst>
                                        </p:cTn>
                                        <p:tgtEl>
                                          <p:spTgt spid="23619"/>
                                        </p:tgtEl>
                                        <p:attrNameLst>
                                          <p:attrName>style.visibility</p:attrName>
                                        </p:attrNameLst>
                                      </p:cBhvr>
                                      <p:to>
                                        <p:strVal val="visible"/>
                                      </p:to>
                                    </p:set>
                                  </p:childTnLst>
                                </p:cTn>
                              </p:par>
                            </p:childTnLst>
                          </p:cTn>
                        </p:par>
                        <p:par>
                          <p:cTn id="126" fill="hold" nodeType="afterGroup">
                            <p:stCondLst>
                              <p:cond delay="0"/>
                            </p:stCondLst>
                            <p:childTnLst>
                              <p:par>
                                <p:cTn id="127" presetID="1" presetClass="entr" presetSubtype="0" fill="hold" grpId="0" nodeType="afterEffect">
                                  <p:stCondLst>
                                    <p:cond delay="0"/>
                                  </p:stCondLst>
                                  <p:childTnLst>
                                    <p:set>
                                      <p:cBhvr>
                                        <p:cTn id="128" dur="1" fill="hold">
                                          <p:stCondLst>
                                            <p:cond delay="0"/>
                                          </p:stCondLst>
                                        </p:cTn>
                                        <p:tgtEl>
                                          <p:spTgt spid="23620"/>
                                        </p:tgtEl>
                                        <p:attrNameLst>
                                          <p:attrName>style.visibility</p:attrName>
                                        </p:attrNameLst>
                                      </p:cBhvr>
                                      <p:to>
                                        <p:strVal val="visible"/>
                                      </p:to>
                                    </p:set>
                                  </p:childTnLst>
                                </p:cTn>
                              </p:par>
                            </p:childTnLst>
                          </p:cTn>
                        </p:par>
                        <p:par>
                          <p:cTn id="129" fill="hold" nodeType="afterGroup">
                            <p:stCondLst>
                              <p:cond delay="0"/>
                            </p:stCondLst>
                            <p:childTnLst>
                              <p:par>
                                <p:cTn id="130" presetID="1" presetClass="entr" presetSubtype="0" fill="hold" nodeType="afterEffect">
                                  <p:stCondLst>
                                    <p:cond delay="0"/>
                                  </p:stCondLst>
                                  <p:childTnLst>
                                    <p:set>
                                      <p:cBhvr>
                                        <p:cTn id="131" dur="1" fill="hold">
                                          <p:stCondLst>
                                            <p:cond delay="0"/>
                                          </p:stCondLst>
                                        </p:cTn>
                                        <p:tgtEl>
                                          <p:spTgt spid="23617"/>
                                        </p:tgtEl>
                                        <p:attrNameLst>
                                          <p:attrName>style.visibility</p:attrName>
                                        </p:attrNameLst>
                                      </p:cBhvr>
                                      <p:to>
                                        <p:strVal val="visible"/>
                                      </p:to>
                                    </p:set>
                                  </p:childTnLst>
                                </p:cTn>
                              </p:par>
                            </p:childTnLst>
                          </p:cTn>
                        </p:par>
                        <p:par>
                          <p:cTn id="132" fill="hold" nodeType="afterGroup">
                            <p:stCondLst>
                              <p:cond delay="0"/>
                            </p:stCondLst>
                            <p:childTnLst>
                              <p:par>
                                <p:cTn id="133" presetID="1" presetClass="entr" presetSubtype="0" fill="hold" grpId="0" nodeType="afterEffect">
                                  <p:stCondLst>
                                    <p:cond delay="0"/>
                                  </p:stCondLst>
                                  <p:childTnLst>
                                    <p:set>
                                      <p:cBhvr>
                                        <p:cTn id="134" dur="1" fill="hold">
                                          <p:stCondLst>
                                            <p:cond delay="0"/>
                                          </p:stCondLst>
                                        </p:cTn>
                                        <p:tgtEl>
                                          <p:spTgt spid="23618"/>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90526"/>
                                        </p:tgtEl>
                                        <p:attrNameLst>
                                          <p:attrName>style.visibility</p:attrName>
                                        </p:attrNameLst>
                                      </p:cBhvr>
                                      <p:to>
                                        <p:strVal val="visible"/>
                                      </p:to>
                                    </p:set>
                                  </p:childTnLst>
                                </p:cTn>
                              </p:par>
                            </p:childTnLst>
                          </p:cTn>
                        </p:par>
                        <p:par>
                          <p:cTn id="139" fill="hold" nodeType="afterGroup">
                            <p:stCondLst>
                              <p:cond delay="0"/>
                            </p:stCondLst>
                            <p:childTnLst>
                              <p:par>
                                <p:cTn id="140" presetID="1" presetClass="entr" presetSubtype="0" fill="hold" grpId="0" nodeType="afterEffect">
                                  <p:stCondLst>
                                    <p:cond delay="0"/>
                                  </p:stCondLst>
                                  <p:childTnLst>
                                    <p:set>
                                      <p:cBhvr>
                                        <p:cTn id="141" dur="1" fill="hold">
                                          <p:stCondLst>
                                            <p:cond delay="0"/>
                                          </p:stCondLst>
                                        </p:cTn>
                                        <p:tgtEl>
                                          <p:spTgt spid="490508"/>
                                        </p:tgtEl>
                                        <p:attrNameLst>
                                          <p:attrName>style.visibility</p:attrName>
                                        </p:attrNameLst>
                                      </p:cBhvr>
                                      <p:to>
                                        <p:strVal val="visible"/>
                                      </p:to>
                                    </p:set>
                                  </p:childTnLst>
                                </p:cTn>
                              </p:par>
                            </p:childTnLst>
                          </p:cTn>
                        </p:par>
                        <p:par>
                          <p:cTn id="142" fill="hold" nodeType="afterGroup">
                            <p:stCondLst>
                              <p:cond delay="0"/>
                            </p:stCondLst>
                            <p:childTnLst>
                              <p:par>
                                <p:cTn id="143" presetID="1" presetClass="entr" presetSubtype="0" fill="hold" nodeType="afterEffect">
                                  <p:stCondLst>
                                    <p:cond delay="0"/>
                                  </p:stCondLst>
                                  <p:childTnLst>
                                    <p:set>
                                      <p:cBhvr>
                                        <p:cTn id="144" dur="1" fill="hold">
                                          <p:stCondLst>
                                            <p:cond delay="0"/>
                                          </p:stCondLst>
                                        </p:cTn>
                                        <p:tgtEl>
                                          <p:spTgt spid="23599"/>
                                        </p:tgtEl>
                                        <p:attrNameLst>
                                          <p:attrName>style.visibility</p:attrName>
                                        </p:attrNameLst>
                                      </p:cBhvr>
                                      <p:to>
                                        <p:strVal val="visible"/>
                                      </p:to>
                                    </p:set>
                                  </p:childTnLst>
                                </p:cTn>
                              </p:par>
                            </p:childTnLst>
                          </p:cTn>
                        </p:par>
                        <p:par>
                          <p:cTn id="145" fill="hold" nodeType="afterGroup">
                            <p:stCondLst>
                              <p:cond delay="0"/>
                            </p:stCondLst>
                            <p:childTnLst>
                              <p:par>
                                <p:cTn id="146" presetID="1" presetClass="entr" presetSubtype="0" fill="hold" grpId="0" nodeType="afterEffect">
                                  <p:stCondLst>
                                    <p:cond delay="0"/>
                                  </p:stCondLst>
                                  <p:childTnLst>
                                    <p:set>
                                      <p:cBhvr>
                                        <p:cTn id="147" dur="1" fill="hold">
                                          <p:stCondLst>
                                            <p:cond delay="0"/>
                                          </p:stCondLst>
                                        </p:cTn>
                                        <p:tgtEl>
                                          <p:spTgt spid="23600"/>
                                        </p:tgtEl>
                                        <p:attrNameLst>
                                          <p:attrName>style.visibility</p:attrName>
                                        </p:attrNameLst>
                                      </p:cBhvr>
                                      <p:to>
                                        <p:strVal val="visible"/>
                                      </p:to>
                                    </p:set>
                                  </p:childTnLst>
                                </p:cTn>
                              </p:par>
                            </p:childTnLst>
                          </p:cTn>
                        </p:par>
                        <p:par>
                          <p:cTn id="148" fill="hold" nodeType="afterGroup">
                            <p:stCondLst>
                              <p:cond delay="0"/>
                            </p:stCondLst>
                            <p:childTnLst>
                              <p:par>
                                <p:cTn id="149" presetID="1" presetClass="entr" presetSubtype="0" fill="hold" nodeType="afterEffect">
                                  <p:stCondLst>
                                    <p:cond delay="0"/>
                                  </p:stCondLst>
                                  <p:childTnLst>
                                    <p:set>
                                      <p:cBhvr>
                                        <p:cTn id="150" dur="1" fill="hold">
                                          <p:stCondLst>
                                            <p:cond delay="0"/>
                                          </p:stCondLst>
                                        </p:cTn>
                                        <p:tgtEl>
                                          <p:spTgt spid="23625"/>
                                        </p:tgtEl>
                                        <p:attrNameLst>
                                          <p:attrName>style.visibility</p:attrName>
                                        </p:attrNameLst>
                                      </p:cBhvr>
                                      <p:to>
                                        <p:strVal val="visible"/>
                                      </p:to>
                                    </p:set>
                                  </p:childTnLst>
                                </p:cTn>
                              </p:par>
                            </p:childTnLst>
                          </p:cTn>
                        </p:par>
                        <p:par>
                          <p:cTn id="151" fill="hold" nodeType="afterGroup">
                            <p:stCondLst>
                              <p:cond delay="0"/>
                            </p:stCondLst>
                            <p:childTnLst>
                              <p:par>
                                <p:cTn id="152" presetID="1" presetClass="entr" presetSubtype="0" fill="hold" grpId="0" nodeType="afterEffect">
                                  <p:stCondLst>
                                    <p:cond delay="0"/>
                                  </p:stCondLst>
                                  <p:childTnLst>
                                    <p:set>
                                      <p:cBhvr>
                                        <p:cTn id="153" dur="1" fill="hold">
                                          <p:stCondLst>
                                            <p:cond delay="0"/>
                                          </p:stCondLst>
                                        </p:cTn>
                                        <p:tgtEl>
                                          <p:spTgt spid="23626"/>
                                        </p:tgtEl>
                                        <p:attrNameLst>
                                          <p:attrName>style.visibility</p:attrName>
                                        </p:attrNameLst>
                                      </p:cBhvr>
                                      <p:to>
                                        <p:strVal val="visible"/>
                                      </p:to>
                                    </p:set>
                                  </p:childTnLst>
                                </p:cTn>
                              </p:par>
                            </p:childTnLst>
                          </p:cTn>
                        </p:par>
                        <p:par>
                          <p:cTn id="154" fill="hold" nodeType="afterGroup">
                            <p:stCondLst>
                              <p:cond delay="0"/>
                            </p:stCondLst>
                            <p:childTnLst>
                              <p:par>
                                <p:cTn id="155" presetID="1" presetClass="entr" presetSubtype="0" fill="hold" nodeType="afterEffect">
                                  <p:stCondLst>
                                    <p:cond delay="0"/>
                                  </p:stCondLst>
                                  <p:childTnLst>
                                    <p:set>
                                      <p:cBhvr>
                                        <p:cTn id="156" dur="1" fill="hold">
                                          <p:stCondLst>
                                            <p:cond delay="0"/>
                                          </p:stCondLst>
                                        </p:cTn>
                                        <p:tgtEl>
                                          <p:spTgt spid="23629"/>
                                        </p:tgtEl>
                                        <p:attrNameLst>
                                          <p:attrName>style.visibility</p:attrName>
                                        </p:attrNameLst>
                                      </p:cBhvr>
                                      <p:to>
                                        <p:strVal val="visible"/>
                                      </p:to>
                                    </p:set>
                                  </p:childTnLst>
                                </p:cTn>
                              </p:par>
                            </p:childTnLst>
                          </p:cTn>
                        </p:par>
                        <p:par>
                          <p:cTn id="157" fill="hold" nodeType="afterGroup">
                            <p:stCondLst>
                              <p:cond delay="0"/>
                            </p:stCondLst>
                            <p:childTnLst>
                              <p:par>
                                <p:cTn id="158" presetID="1" presetClass="entr" presetSubtype="0" fill="hold" grpId="0" nodeType="afterEffect">
                                  <p:stCondLst>
                                    <p:cond delay="0"/>
                                  </p:stCondLst>
                                  <p:childTnLst>
                                    <p:set>
                                      <p:cBhvr>
                                        <p:cTn id="159" dur="1" fill="hold">
                                          <p:stCondLst>
                                            <p:cond delay="0"/>
                                          </p:stCondLst>
                                        </p:cTn>
                                        <p:tgtEl>
                                          <p:spTgt spid="23630"/>
                                        </p:tgtEl>
                                        <p:attrNameLst>
                                          <p:attrName>style.visibility</p:attrName>
                                        </p:attrNameLst>
                                      </p:cBhvr>
                                      <p:to>
                                        <p:strVal val="visible"/>
                                      </p:to>
                                    </p:set>
                                  </p:childTnLst>
                                </p:cTn>
                              </p:par>
                            </p:childTnLst>
                          </p:cTn>
                        </p:par>
                        <p:par>
                          <p:cTn id="160" fill="hold" nodeType="afterGroup">
                            <p:stCondLst>
                              <p:cond delay="0"/>
                            </p:stCondLst>
                            <p:childTnLst>
                              <p:par>
                                <p:cTn id="161" presetID="1" presetClass="entr" presetSubtype="0" fill="hold" nodeType="afterEffect">
                                  <p:stCondLst>
                                    <p:cond delay="0"/>
                                  </p:stCondLst>
                                  <p:childTnLst>
                                    <p:set>
                                      <p:cBhvr>
                                        <p:cTn id="162" dur="1" fill="hold">
                                          <p:stCondLst>
                                            <p:cond delay="0"/>
                                          </p:stCondLst>
                                        </p:cTn>
                                        <p:tgtEl>
                                          <p:spTgt spid="23627"/>
                                        </p:tgtEl>
                                        <p:attrNameLst>
                                          <p:attrName>style.visibility</p:attrName>
                                        </p:attrNameLst>
                                      </p:cBhvr>
                                      <p:to>
                                        <p:strVal val="visible"/>
                                      </p:to>
                                    </p:set>
                                  </p:childTnLst>
                                </p:cTn>
                              </p:par>
                            </p:childTnLst>
                          </p:cTn>
                        </p:par>
                        <p:par>
                          <p:cTn id="163" fill="hold" nodeType="afterGroup">
                            <p:stCondLst>
                              <p:cond delay="0"/>
                            </p:stCondLst>
                            <p:childTnLst>
                              <p:par>
                                <p:cTn id="164" presetID="1" presetClass="entr" presetSubtype="0" fill="hold" grpId="0" nodeType="afterEffect">
                                  <p:stCondLst>
                                    <p:cond delay="0"/>
                                  </p:stCondLst>
                                  <p:childTnLst>
                                    <p:set>
                                      <p:cBhvr>
                                        <p:cTn id="165" dur="1" fill="hold">
                                          <p:stCondLst>
                                            <p:cond delay="0"/>
                                          </p:stCondLst>
                                        </p:cTn>
                                        <p:tgtEl>
                                          <p:spTgt spid="23628"/>
                                        </p:tgtEl>
                                        <p:attrNameLst>
                                          <p:attrName>style.visibility</p:attrName>
                                        </p:attrNameLst>
                                      </p:cBhvr>
                                      <p:to>
                                        <p:strVal val="visible"/>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490525"/>
                                        </p:tgtEl>
                                        <p:attrNameLst>
                                          <p:attrName>style.visibility</p:attrName>
                                        </p:attrNameLst>
                                      </p:cBhvr>
                                      <p:to>
                                        <p:strVal val="visible"/>
                                      </p:to>
                                    </p:set>
                                  </p:childTnLst>
                                </p:cTn>
                              </p:par>
                            </p:childTnLst>
                          </p:cTn>
                        </p:par>
                        <p:par>
                          <p:cTn id="170" fill="hold" nodeType="afterGroup">
                            <p:stCondLst>
                              <p:cond delay="0"/>
                            </p:stCondLst>
                            <p:childTnLst>
                              <p:par>
                                <p:cTn id="171" presetID="1" presetClass="entr" presetSubtype="0" fill="hold" grpId="0" nodeType="afterEffect">
                                  <p:stCondLst>
                                    <p:cond delay="0"/>
                                  </p:stCondLst>
                                  <p:childTnLst>
                                    <p:set>
                                      <p:cBhvr>
                                        <p:cTn id="172" dur="1" fill="hold">
                                          <p:stCondLst>
                                            <p:cond delay="0"/>
                                          </p:stCondLst>
                                        </p:cTn>
                                        <p:tgtEl>
                                          <p:spTgt spid="490509"/>
                                        </p:tgtEl>
                                        <p:attrNameLst>
                                          <p:attrName>style.visibility</p:attrName>
                                        </p:attrNameLst>
                                      </p:cBhvr>
                                      <p:to>
                                        <p:strVal val="visible"/>
                                      </p:to>
                                    </p:set>
                                  </p:childTnLst>
                                </p:cTn>
                              </p:par>
                            </p:childTnLst>
                          </p:cTn>
                        </p:par>
                        <p:par>
                          <p:cTn id="173" fill="hold" nodeType="afterGroup">
                            <p:stCondLst>
                              <p:cond delay="0"/>
                            </p:stCondLst>
                            <p:childTnLst>
                              <p:par>
                                <p:cTn id="174" presetID="1" presetClass="entr" presetSubtype="0" fill="hold" nodeType="afterEffect">
                                  <p:stCondLst>
                                    <p:cond delay="0"/>
                                  </p:stCondLst>
                                  <p:childTnLst>
                                    <p:set>
                                      <p:cBhvr>
                                        <p:cTn id="175" dur="1" fill="hold">
                                          <p:stCondLst>
                                            <p:cond delay="0"/>
                                          </p:stCondLst>
                                        </p:cTn>
                                        <p:tgtEl>
                                          <p:spTgt spid="23595"/>
                                        </p:tgtEl>
                                        <p:attrNameLst>
                                          <p:attrName>style.visibility</p:attrName>
                                        </p:attrNameLst>
                                      </p:cBhvr>
                                      <p:to>
                                        <p:strVal val="visible"/>
                                      </p:to>
                                    </p:set>
                                  </p:childTnLst>
                                </p:cTn>
                              </p:par>
                            </p:childTnLst>
                          </p:cTn>
                        </p:par>
                        <p:par>
                          <p:cTn id="176" fill="hold" nodeType="afterGroup">
                            <p:stCondLst>
                              <p:cond delay="0"/>
                            </p:stCondLst>
                            <p:childTnLst>
                              <p:par>
                                <p:cTn id="177" presetID="1" presetClass="entr" presetSubtype="0" fill="hold" grpId="0" nodeType="afterEffect">
                                  <p:stCondLst>
                                    <p:cond delay="0"/>
                                  </p:stCondLst>
                                  <p:childTnLst>
                                    <p:set>
                                      <p:cBhvr>
                                        <p:cTn id="178" dur="1" fill="hold">
                                          <p:stCondLst>
                                            <p:cond delay="0"/>
                                          </p:stCondLst>
                                        </p:cTn>
                                        <p:tgtEl>
                                          <p:spTgt spid="23596"/>
                                        </p:tgtEl>
                                        <p:attrNameLst>
                                          <p:attrName>style.visibility</p:attrName>
                                        </p:attrNameLst>
                                      </p:cBhvr>
                                      <p:to>
                                        <p:strVal val="visible"/>
                                      </p:to>
                                    </p:set>
                                  </p:childTnLst>
                                </p:cTn>
                              </p:par>
                            </p:childTnLst>
                          </p:cTn>
                        </p:par>
                        <p:par>
                          <p:cTn id="179" fill="hold" nodeType="afterGroup">
                            <p:stCondLst>
                              <p:cond delay="0"/>
                            </p:stCondLst>
                            <p:childTnLst>
                              <p:par>
                                <p:cTn id="180" presetID="1" presetClass="entr" presetSubtype="0" fill="hold" nodeType="afterEffect">
                                  <p:stCondLst>
                                    <p:cond delay="0"/>
                                  </p:stCondLst>
                                  <p:childTnLst>
                                    <p:set>
                                      <p:cBhvr>
                                        <p:cTn id="181" dur="1" fill="hold">
                                          <p:stCondLst>
                                            <p:cond delay="0"/>
                                          </p:stCondLst>
                                        </p:cTn>
                                        <p:tgtEl>
                                          <p:spTgt spid="23601"/>
                                        </p:tgtEl>
                                        <p:attrNameLst>
                                          <p:attrName>style.visibility</p:attrName>
                                        </p:attrNameLst>
                                      </p:cBhvr>
                                      <p:to>
                                        <p:strVal val="visible"/>
                                      </p:to>
                                    </p:set>
                                  </p:childTnLst>
                                </p:cTn>
                              </p:par>
                            </p:childTnLst>
                          </p:cTn>
                        </p:par>
                        <p:par>
                          <p:cTn id="182" fill="hold" nodeType="afterGroup">
                            <p:stCondLst>
                              <p:cond delay="0"/>
                            </p:stCondLst>
                            <p:childTnLst>
                              <p:par>
                                <p:cTn id="183" presetID="1" presetClass="entr" presetSubtype="0" fill="hold" grpId="0" nodeType="afterEffect">
                                  <p:stCondLst>
                                    <p:cond delay="0"/>
                                  </p:stCondLst>
                                  <p:childTnLst>
                                    <p:set>
                                      <p:cBhvr>
                                        <p:cTn id="184" dur="1" fill="hold">
                                          <p:stCondLst>
                                            <p:cond delay="0"/>
                                          </p:stCondLst>
                                        </p:cTn>
                                        <p:tgtEl>
                                          <p:spTgt spid="23602"/>
                                        </p:tgtEl>
                                        <p:attrNameLst>
                                          <p:attrName>style.visibility</p:attrName>
                                        </p:attrNameLst>
                                      </p:cBhvr>
                                      <p:to>
                                        <p:strVal val="visible"/>
                                      </p:to>
                                    </p:set>
                                  </p:childTnLst>
                                </p:cTn>
                              </p:par>
                            </p:childTnLst>
                          </p:cTn>
                        </p:par>
                        <p:par>
                          <p:cTn id="185" fill="hold" nodeType="afterGroup">
                            <p:stCondLst>
                              <p:cond delay="0"/>
                            </p:stCondLst>
                            <p:childTnLst>
                              <p:par>
                                <p:cTn id="186" presetID="1" presetClass="entr" presetSubtype="0" fill="hold" nodeType="afterEffect">
                                  <p:stCondLst>
                                    <p:cond delay="0"/>
                                  </p:stCondLst>
                                  <p:childTnLst>
                                    <p:set>
                                      <p:cBhvr>
                                        <p:cTn id="187" dur="1" fill="hold">
                                          <p:stCondLst>
                                            <p:cond delay="0"/>
                                          </p:stCondLst>
                                        </p:cTn>
                                        <p:tgtEl>
                                          <p:spTgt spid="23607"/>
                                        </p:tgtEl>
                                        <p:attrNameLst>
                                          <p:attrName>style.visibility</p:attrName>
                                        </p:attrNameLst>
                                      </p:cBhvr>
                                      <p:to>
                                        <p:strVal val="visible"/>
                                      </p:to>
                                    </p:set>
                                  </p:childTnLst>
                                </p:cTn>
                              </p:par>
                            </p:childTnLst>
                          </p:cTn>
                        </p:par>
                        <p:par>
                          <p:cTn id="188" fill="hold" nodeType="afterGroup">
                            <p:stCondLst>
                              <p:cond delay="0"/>
                            </p:stCondLst>
                            <p:childTnLst>
                              <p:par>
                                <p:cTn id="189" presetID="1" presetClass="entr" presetSubtype="0" fill="hold" grpId="0" nodeType="afterEffect">
                                  <p:stCondLst>
                                    <p:cond delay="0"/>
                                  </p:stCondLst>
                                  <p:childTnLst>
                                    <p:set>
                                      <p:cBhvr>
                                        <p:cTn id="190" dur="1" fill="hold">
                                          <p:stCondLst>
                                            <p:cond delay="0"/>
                                          </p:stCondLst>
                                        </p:cTn>
                                        <p:tgtEl>
                                          <p:spTgt spid="23608"/>
                                        </p:tgtEl>
                                        <p:attrNameLst>
                                          <p:attrName>style.visibility</p:attrName>
                                        </p:attrNameLst>
                                      </p:cBhvr>
                                      <p:to>
                                        <p:strVal val="visible"/>
                                      </p:to>
                                    </p:set>
                                  </p:childTnLst>
                                </p:cTn>
                              </p:par>
                            </p:childTnLst>
                          </p:cTn>
                        </p:par>
                        <p:par>
                          <p:cTn id="191" fill="hold" nodeType="afterGroup">
                            <p:stCondLst>
                              <p:cond delay="0"/>
                            </p:stCondLst>
                            <p:childTnLst>
                              <p:par>
                                <p:cTn id="192" presetID="1" presetClass="entr" presetSubtype="0" fill="hold" nodeType="afterEffect">
                                  <p:stCondLst>
                                    <p:cond delay="0"/>
                                  </p:stCondLst>
                                  <p:childTnLst>
                                    <p:set>
                                      <p:cBhvr>
                                        <p:cTn id="193" dur="1" fill="hold">
                                          <p:stCondLst>
                                            <p:cond delay="0"/>
                                          </p:stCondLst>
                                        </p:cTn>
                                        <p:tgtEl>
                                          <p:spTgt spid="23605"/>
                                        </p:tgtEl>
                                        <p:attrNameLst>
                                          <p:attrName>style.visibility</p:attrName>
                                        </p:attrNameLst>
                                      </p:cBhvr>
                                      <p:to>
                                        <p:strVal val="visible"/>
                                      </p:to>
                                    </p:set>
                                  </p:childTnLst>
                                </p:cTn>
                              </p:par>
                            </p:childTnLst>
                          </p:cTn>
                        </p:par>
                        <p:par>
                          <p:cTn id="194" fill="hold" nodeType="afterGroup">
                            <p:stCondLst>
                              <p:cond delay="0"/>
                            </p:stCondLst>
                            <p:childTnLst>
                              <p:par>
                                <p:cTn id="195" presetID="1" presetClass="entr" presetSubtype="0" fill="hold" grpId="0" nodeType="afterEffect">
                                  <p:stCondLst>
                                    <p:cond delay="0"/>
                                  </p:stCondLst>
                                  <p:childTnLst>
                                    <p:set>
                                      <p:cBhvr>
                                        <p:cTn id="196" dur="1" fill="hold">
                                          <p:stCondLst>
                                            <p:cond delay="0"/>
                                          </p:stCondLst>
                                        </p:cTn>
                                        <p:tgtEl>
                                          <p:spTgt spid="23606"/>
                                        </p:tgtEl>
                                        <p:attrNameLst>
                                          <p:attrName>style.visibility</p:attrName>
                                        </p:attrNameLst>
                                      </p:cBhvr>
                                      <p:to>
                                        <p:strVal val="visible"/>
                                      </p:to>
                                    </p:set>
                                  </p:childTnLst>
                                </p:cTn>
                              </p:par>
                            </p:childTnLst>
                          </p:cTn>
                        </p:par>
                        <p:par>
                          <p:cTn id="197" fill="hold" nodeType="afterGroup">
                            <p:stCondLst>
                              <p:cond delay="0"/>
                            </p:stCondLst>
                            <p:childTnLst>
                              <p:par>
                                <p:cTn id="198" presetID="1" presetClass="entr" presetSubtype="0" fill="hold" nodeType="afterEffect">
                                  <p:stCondLst>
                                    <p:cond delay="0"/>
                                  </p:stCondLst>
                                  <p:childTnLst>
                                    <p:set>
                                      <p:cBhvr>
                                        <p:cTn id="199" dur="1" fill="hold">
                                          <p:stCondLst>
                                            <p:cond delay="0"/>
                                          </p:stCondLst>
                                        </p:cTn>
                                        <p:tgtEl>
                                          <p:spTgt spid="23603"/>
                                        </p:tgtEl>
                                        <p:attrNameLst>
                                          <p:attrName>style.visibility</p:attrName>
                                        </p:attrNameLst>
                                      </p:cBhvr>
                                      <p:to>
                                        <p:strVal val="visible"/>
                                      </p:to>
                                    </p:set>
                                  </p:childTnLst>
                                </p:cTn>
                              </p:par>
                            </p:childTnLst>
                          </p:cTn>
                        </p:par>
                        <p:par>
                          <p:cTn id="200" fill="hold" nodeType="afterGroup">
                            <p:stCondLst>
                              <p:cond delay="0"/>
                            </p:stCondLst>
                            <p:childTnLst>
                              <p:par>
                                <p:cTn id="201" presetID="1" presetClass="entr" presetSubtype="0" fill="hold" grpId="0" nodeType="afterEffect">
                                  <p:stCondLst>
                                    <p:cond delay="0"/>
                                  </p:stCondLst>
                                  <p:childTnLst>
                                    <p:set>
                                      <p:cBhvr>
                                        <p:cTn id="202" dur="1" fill="hold">
                                          <p:stCondLst>
                                            <p:cond delay="0"/>
                                          </p:stCondLst>
                                        </p:cTn>
                                        <p:tgtEl>
                                          <p:spTgt spid="23604"/>
                                        </p:tgtEl>
                                        <p:attrNameLst>
                                          <p:attrName>style.visibility</p:attrName>
                                        </p:attrNameLst>
                                      </p:cBhvr>
                                      <p:to>
                                        <p:strVal val="visible"/>
                                      </p:to>
                                    </p:set>
                                  </p:childTnLst>
                                </p:cTn>
                              </p:par>
                            </p:childTnLst>
                          </p:cTn>
                        </p:par>
                        <p:par>
                          <p:cTn id="203" fill="hold">
                            <p:stCondLst>
                              <p:cond delay="0"/>
                            </p:stCondLst>
                            <p:childTnLst>
                              <p:par>
                                <p:cTn id="204" presetID="1" presetClass="entr" presetSubtype="0" fill="hold" nodeType="afterEffect">
                                  <p:stCondLst>
                                    <p:cond delay="0"/>
                                  </p:stCondLst>
                                  <p:childTnLst>
                                    <p:set>
                                      <p:cBhvr>
                                        <p:cTn id="205"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p:bldP spid="490501" grpId="0"/>
      <p:bldP spid="490502" grpId="0"/>
      <p:bldP spid="490503" grpId="0"/>
      <p:bldP spid="490504" grpId="0"/>
      <p:bldP spid="490505" grpId="0"/>
      <p:bldP spid="490506" grpId="0"/>
      <p:bldP spid="490507" grpId="0"/>
      <p:bldP spid="490508" grpId="0"/>
      <p:bldP spid="490509" grpId="0"/>
      <p:bldP spid="23633" grpId="0" animBg="1"/>
      <p:bldP spid="23634" grpId="0" animBg="1"/>
      <p:bldP spid="23643" grpId="0"/>
      <p:bldP spid="23644" grpId="0"/>
      <p:bldP spid="23645" grpId="0"/>
      <p:bldP spid="23646" grpId="0"/>
      <p:bldP spid="490525" grpId="0"/>
      <p:bldP spid="490526" grpId="0"/>
      <p:bldP spid="490527" grpId="0"/>
      <p:bldP spid="490528" grpId="0"/>
      <p:bldP spid="490529" grpId="0"/>
      <p:bldP spid="23632" grpId="0"/>
      <p:bldP spid="23630" grpId="0"/>
      <p:bldP spid="23628" grpId="0"/>
      <p:bldP spid="23626" grpId="0"/>
      <p:bldP spid="23624" grpId="0"/>
      <p:bldP spid="23622" grpId="0"/>
      <p:bldP spid="23620" grpId="0"/>
      <p:bldP spid="23618" grpId="0"/>
      <p:bldP spid="23616" grpId="0"/>
      <p:bldP spid="23614" grpId="0"/>
      <p:bldP spid="23612" grpId="0"/>
      <p:bldP spid="23610" grpId="0"/>
      <p:bldP spid="23608" grpId="0"/>
      <p:bldP spid="23606" grpId="0"/>
      <p:bldP spid="23604" grpId="0"/>
      <p:bldP spid="23602" grpId="0"/>
      <p:bldP spid="23600" grpId="0"/>
      <p:bldP spid="23598" grpId="0"/>
      <p:bldP spid="23596" grpId="0"/>
      <p:bldP spid="235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3D3C72A-D1B4-4319-AB90-B0E77B26EF2F}"/>
              </a:ext>
            </a:extLst>
          </p:cNvPr>
          <p:cNvSpPr>
            <a:spLocks noGrp="1" noChangeArrowheads="1"/>
          </p:cNvSpPr>
          <p:nvPr>
            <p:ph type="title"/>
          </p:nvPr>
        </p:nvSpPr>
        <p:spPr/>
        <p:txBody>
          <a:bodyPr/>
          <a:lstStyle/>
          <a:p>
            <a:r>
              <a:rPr lang="en-GB" altLang="en-US"/>
              <a:t>Naming ions and compound ions</a:t>
            </a:r>
          </a:p>
        </p:txBody>
      </p:sp>
      <p:sp>
        <p:nvSpPr>
          <p:cNvPr id="24579" name="Rectangle 4">
            <a:extLst>
              <a:ext uri="{FF2B5EF4-FFF2-40B4-BE49-F238E27FC236}">
                <a16:creationId xmlns:a16="http://schemas.microsoft.com/office/drawing/2014/main" id="{51D670B4-6CE9-4FDF-865D-35F47763BBDD}"/>
              </a:ext>
            </a:extLst>
          </p:cNvPr>
          <p:cNvSpPr>
            <a:spLocks noChangeArrowheads="1"/>
          </p:cNvSpPr>
          <p:nvPr/>
        </p:nvSpPr>
        <p:spPr bwMode="auto">
          <a:xfrm>
            <a:off x="339725" y="781050"/>
            <a:ext cx="8804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There are two common types of ions: </a:t>
            </a:r>
            <a:r>
              <a:rPr lang="en-GB" altLang="en-US" b="1">
                <a:solidFill>
                  <a:srgbClr val="FF6600"/>
                </a:solidFill>
              </a:rPr>
              <a:t>–ide ions</a:t>
            </a:r>
            <a:r>
              <a:rPr lang="en-GB" altLang="en-US"/>
              <a:t> and </a:t>
            </a:r>
            <a:r>
              <a:rPr lang="en-GB" altLang="en-US" b="1">
                <a:solidFill>
                  <a:srgbClr val="FF6600"/>
                </a:solidFill>
              </a:rPr>
              <a:t>–ate ions</a:t>
            </a:r>
            <a:r>
              <a:rPr lang="en-GB" altLang="en-US"/>
              <a:t>. </a:t>
            </a:r>
          </a:p>
        </p:txBody>
      </p:sp>
      <p:sp>
        <p:nvSpPr>
          <p:cNvPr id="29707" name="Rectangle 6">
            <a:extLst>
              <a:ext uri="{FF2B5EF4-FFF2-40B4-BE49-F238E27FC236}">
                <a16:creationId xmlns:a16="http://schemas.microsoft.com/office/drawing/2014/main" id="{DA1BC4D4-7C4C-408C-AE0A-5B53437A3EDC}"/>
              </a:ext>
            </a:extLst>
          </p:cNvPr>
          <p:cNvSpPr>
            <a:spLocks noChangeArrowheads="1"/>
          </p:cNvSpPr>
          <p:nvPr/>
        </p:nvSpPr>
        <p:spPr bwMode="auto">
          <a:xfrm>
            <a:off x="342900" y="268763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Generally, </a:t>
            </a:r>
            <a:r>
              <a:rPr lang="en-GB" altLang="en-US" b="1" dirty="0">
                <a:solidFill>
                  <a:srgbClr val="010066"/>
                </a:solidFill>
              </a:rPr>
              <a:t>–ide </a:t>
            </a:r>
            <a:r>
              <a:rPr lang="en-GB" altLang="en-US" dirty="0">
                <a:solidFill>
                  <a:srgbClr val="010066"/>
                </a:solidFill>
              </a:rPr>
              <a:t>ions are negatively-charged ions of an </a:t>
            </a:r>
            <a:r>
              <a:rPr lang="en-GB" altLang="en-US" b="1" dirty="0">
                <a:solidFill>
                  <a:srgbClr val="010066"/>
                </a:solidFill>
              </a:rPr>
              <a:t>element</a:t>
            </a:r>
            <a:r>
              <a:rPr lang="en-GB" altLang="en-US" dirty="0">
                <a:solidFill>
                  <a:srgbClr val="010066"/>
                </a:solidFill>
              </a:rPr>
              <a:t>, e.g. </a:t>
            </a:r>
            <a:r>
              <a:rPr lang="en-GB" altLang="en-US" dirty="0" err="1">
                <a:solidFill>
                  <a:srgbClr val="010066"/>
                </a:solidFill>
              </a:rPr>
              <a:t>sulfide</a:t>
            </a:r>
            <a:r>
              <a:rPr lang="en-GB" altLang="en-US" dirty="0">
                <a:solidFill>
                  <a:srgbClr val="010066"/>
                </a:solidFill>
              </a:rPr>
              <a:t> (S</a:t>
            </a:r>
            <a:r>
              <a:rPr lang="en-GB" altLang="en-US" baseline="30000" dirty="0">
                <a:solidFill>
                  <a:srgbClr val="010066"/>
                </a:solidFill>
              </a:rPr>
              <a:t>2–</a:t>
            </a:r>
            <a:r>
              <a:rPr lang="en-GB" altLang="en-US" dirty="0">
                <a:solidFill>
                  <a:srgbClr val="010066"/>
                </a:solidFill>
              </a:rPr>
              <a:t>), fluoride (F</a:t>
            </a:r>
            <a:r>
              <a:rPr lang="en-GB" altLang="en-US" baseline="30000" dirty="0">
                <a:solidFill>
                  <a:srgbClr val="010066"/>
                </a:solidFill>
              </a:rPr>
              <a:t>–</a:t>
            </a:r>
            <a:r>
              <a:rPr lang="en-GB" altLang="en-US" dirty="0">
                <a:solidFill>
                  <a:srgbClr val="010066"/>
                </a:solidFill>
              </a:rPr>
              <a:t>), oxide (O</a:t>
            </a:r>
            <a:r>
              <a:rPr lang="en-GB" altLang="en-US" baseline="30000" dirty="0">
                <a:solidFill>
                  <a:srgbClr val="010066"/>
                </a:solidFill>
              </a:rPr>
              <a:t>2–</a:t>
            </a:r>
            <a:r>
              <a:rPr lang="en-GB" altLang="en-US" dirty="0">
                <a:solidFill>
                  <a:srgbClr val="010066"/>
                </a:solidFill>
              </a:rPr>
              <a:t>).</a:t>
            </a:r>
          </a:p>
        </p:txBody>
      </p:sp>
      <p:sp>
        <p:nvSpPr>
          <p:cNvPr id="557064" name="Rectangle 8">
            <a:extLst>
              <a:ext uri="{FF2B5EF4-FFF2-40B4-BE49-F238E27FC236}">
                <a16:creationId xmlns:a16="http://schemas.microsoft.com/office/drawing/2014/main" id="{4892B22B-C40E-47F4-9694-BA6BA5F8C34F}"/>
              </a:ext>
            </a:extLst>
          </p:cNvPr>
          <p:cNvSpPr>
            <a:spLocks noChangeArrowheads="1"/>
          </p:cNvSpPr>
          <p:nvPr/>
        </p:nvSpPr>
        <p:spPr bwMode="auto">
          <a:xfrm>
            <a:off x="342900" y="5330825"/>
            <a:ext cx="85391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exception to this rule is the hydroxide ion, which contains both hydrogen and oxygen (OH</a:t>
            </a:r>
            <a:r>
              <a:rPr lang="en-GB" altLang="en-US" baseline="30000" dirty="0"/>
              <a:t>–</a:t>
            </a:r>
            <a:r>
              <a:rPr lang="en-GB" altLang="en-US" dirty="0"/>
              <a:t>).</a:t>
            </a:r>
          </a:p>
        </p:txBody>
      </p:sp>
      <p:sp>
        <p:nvSpPr>
          <p:cNvPr id="29705" name="Rectangle 10">
            <a:extLst>
              <a:ext uri="{FF2B5EF4-FFF2-40B4-BE49-F238E27FC236}">
                <a16:creationId xmlns:a16="http://schemas.microsoft.com/office/drawing/2014/main" id="{C7F9B6D2-F689-4725-AF5C-DB720F1C1B5A}"/>
              </a:ext>
            </a:extLst>
          </p:cNvPr>
          <p:cNvSpPr>
            <a:spLocks noChangeArrowheads="1"/>
          </p:cNvSpPr>
          <p:nvPr/>
        </p:nvSpPr>
        <p:spPr bwMode="auto">
          <a:xfrm>
            <a:off x="342900" y="4008438"/>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–ate </a:t>
            </a:r>
            <a:r>
              <a:rPr lang="en-GB" altLang="en-US" dirty="0">
                <a:solidFill>
                  <a:srgbClr val="010066"/>
                </a:solidFill>
              </a:rPr>
              <a:t>ions are negatively-charged </a:t>
            </a:r>
            <a:r>
              <a:rPr lang="en-GB" altLang="en-US" b="1" dirty="0">
                <a:solidFill>
                  <a:srgbClr val="010066"/>
                </a:solidFill>
              </a:rPr>
              <a:t>compound ions</a:t>
            </a:r>
            <a:r>
              <a:rPr lang="en-GB" altLang="en-US" dirty="0">
                <a:solidFill>
                  <a:srgbClr val="010066"/>
                </a:solidFill>
              </a:rPr>
              <a:t> that include </a:t>
            </a:r>
            <a:r>
              <a:rPr lang="en-GB" altLang="en-US" b="1" dirty="0">
                <a:solidFill>
                  <a:srgbClr val="010066"/>
                </a:solidFill>
              </a:rPr>
              <a:t>oxygen</a:t>
            </a:r>
            <a:r>
              <a:rPr lang="en-GB" altLang="en-US" dirty="0">
                <a:solidFill>
                  <a:srgbClr val="010066"/>
                </a:solidFill>
              </a:rPr>
              <a:t>, e.g. sulfate (SO</a:t>
            </a:r>
            <a:r>
              <a:rPr lang="en-GB" altLang="en-US" baseline="-25000" dirty="0">
                <a:solidFill>
                  <a:srgbClr val="010066"/>
                </a:solidFill>
              </a:rPr>
              <a:t>4</a:t>
            </a:r>
            <a:r>
              <a:rPr lang="en-GB" altLang="en-US" baseline="30000" dirty="0">
                <a:solidFill>
                  <a:srgbClr val="010066"/>
                </a:solidFill>
              </a:rPr>
              <a:t>2–</a:t>
            </a:r>
            <a:r>
              <a:rPr lang="en-GB" altLang="en-US" dirty="0">
                <a:solidFill>
                  <a:srgbClr val="010066"/>
                </a:solidFill>
              </a:rPr>
              <a:t>), nitrate (NO</a:t>
            </a:r>
            <a:r>
              <a:rPr lang="en-GB" altLang="en-US" baseline="-25000" dirty="0">
                <a:solidFill>
                  <a:srgbClr val="010066"/>
                </a:solidFill>
              </a:rPr>
              <a:t>3</a:t>
            </a:r>
            <a:r>
              <a:rPr lang="en-GB" altLang="en-US" baseline="30000" dirty="0">
                <a:solidFill>
                  <a:srgbClr val="010066"/>
                </a:solidFill>
              </a:rPr>
              <a:t>–</a:t>
            </a:r>
            <a:r>
              <a:rPr lang="en-GB" altLang="en-US" dirty="0">
                <a:solidFill>
                  <a:srgbClr val="010066"/>
                </a:solidFill>
              </a:rPr>
              <a:t>), carbonate (CO</a:t>
            </a:r>
            <a:r>
              <a:rPr lang="en-GB" altLang="en-US" baseline="-25000" dirty="0">
                <a:solidFill>
                  <a:srgbClr val="010066"/>
                </a:solidFill>
              </a:rPr>
              <a:t>3</a:t>
            </a:r>
            <a:r>
              <a:rPr lang="en-GB" altLang="en-US" baseline="30000" dirty="0">
                <a:solidFill>
                  <a:srgbClr val="010066"/>
                </a:solidFill>
              </a:rPr>
              <a:t>2–</a:t>
            </a:r>
            <a:r>
              <a:rPr lang="en-GB" altLang="en-US" dirty="0">
                <a:solidFill>
                  <a:srgbClr val="010066"/>
                </a:solidFill>
              </a:rPr>
              <a:t>).</a:t>
            </a:r>
          </a:p>
        </p:txBody>
      </p:sp>
      <p:sp>
        <p:nvSpPr>
          <p:cNvPr id="24584" name="Rectangle 11">
            <a:extLst>
              <a:ext uri="{FF2B5EF4-FFF2-40B4-BE49-F238E27FC236}">
                <a16:creationId xmlns:a16="http://schemas.microsoft.com/office/drawing/2014/main" id="{AF5BC6BE-165E-474F-9332-09941E53731B}"/>
              </a:ext>
            </a:extLst>
          </p:cNvPr>
          <p:cNvSpPr>
            <a:spLocks noChangeArrowheads="1"/>
          </p:cNvSpPr>
          <p:nvPr/>
        </p:nvSpPr>
        <p:spPr bwMode="auto">
          <a:xfrm>
            <a:off x="342900" y="1735138"/>
            <a:ext cx="3327400" cy="4603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difference?</a:t>
            </a:r>
          </a:p>
        </p:txBody>
      </p:sp>
      <p:pic>
        <p:nvPicPr>
          <p:cNvPr id="9" name="Picture 8">
            <a:hlinkClick r:id="" action="ppaction://hlinkshowjump?jump=nextslide"/>
            <a:extLst>
              <a:ext uri="{FF2B5EF4-FFF2-40B4-BE49-F238E27FC236}">
                <a16:creationId xmlns:a16="http://schemas.microsoft.com/office/drawing/2014/main" id="{584797BC-ED90-44A6-B3F3-92AC806AB34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706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557064" grpId="0"/>
      <p:bldP spid="29705" grpId="0"/>
      <p:bldP spid="245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7">
            <a:extLst>
              <a:ext uri="{FF2B5EF4-FFF2-40B4-BE49-F238E27FC236}">
                <a16:creationId xmlns:a16="http://schemas.microsoft.com/office/drawing/2014/main" id="{00E29DE9-D527-40A9-AB14-B53975539E1A}"/>
              </a:ext>
            </a:extLst>
          </p:cNvPr>
          <p:cNvSpPr>
            <a:spLocks noGrp="1" noChangeArrowheads="1"/>
          </p:cNvSpPr>
          <p:nvPr>
            <p:ph type="title"/>
          </p:nvPr>
        </p:nvSpPr>
        <p:spPr/>
        <p:txBody>
          <a:bodyPr/>
          <a:lstStyle/>
          <a:p>
            <a:r>
              <a:rPr lang="en-GB" altLang="en-US" dirty="0"/>
              <a:t>Comparing positive and negative ions</a:t>
            </a:r>
          </a:p>
        </p:txBody>
      </p:sp>
      <p:pic>
        <p:nvPicPr>
          <p:cNvPr id="7" name="Picture 6">
            <a:hlinkClick r:id="" action="ppaction://hlinkshowjump?jump=nextslide"/>
            <a:extLst>
              <a:ext uri="{FF2B5EF4-FFF2-40B4-BE49-F238E27FC236}">
                <a16:creationId xmlns:a16="http://schemas.microsoft.com/office/drawing/2014/main" id="{49FC7B29-D77C-442E-A110-677A76DE62A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47D4F61D-CE30-4BE8-8C6C-D0E1FADBF218}"/>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4626FC99-0526-4487-8D19-BEC3C282AB65}"/>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53206F7-1A10-43CD-8D82-4B15093E67C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F605C9B-68D2-4F23-A2FA-8305FE15E03F}"/>
              </a:ext>
            </a:extLst>
          </p:cNvPr>
          <p:cNvSpPr>
            <a:spLocks noGrp="1" noChangeArrowheads="1"/>
          </p:cNvSpPr>
          <p:nvPr>
            <p:ph type="title"/>
          </p:nvPr>
        </p:nvSpPr>
        <p:spPr/>
        <p:txBody>
          <a:bodyPr/>
          <a:lstStyle/>
          <a:p>
            <a:r>
              <a:rPr lang="en-GB" altLang="en-US"/>
              <a:t>Dot and cross diagrams for positive ions</a:t>
            </a:r>
          </a:p>
        </p:txBody>
      </p:sp>
      <p:sp>
        <p:nvSpPr>
          <p:cNvPr id="25603" name="Text Box 76">
            <a:extLst>
              <a:ext uri="{FF2B5EF4-FFF2-40B4-BE49-F238E27FC236}">
                <a16:creationId xmlns:a16="http://schemas.microsoft.com/office/drawing/2014/main" id="{D42A6CEE-809E-4A7F-A0F4-C9B6AC17AA83}"/>
              </a:ext>
            </a:extLst>
          </p:cNvPr>
          <p:cNvSpPr txBox="1">
            <a:spLocks noChangeArrowheads="1"/>
          </p:cNvSpPr>
          <p:nvPr/>
        </p:nvSpPr>
        <p:spPr bwMode="auto">
          <a:xfrm>
            <a:off x="342900" y="3644900"/>
            <a:ext cx="31686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t>sodium atom, 2.8.1</a:t>
            </a:r>
          </a:p>
        </p:txBody>
      </p:sp>
      <p:sp>
        <p:nvSpPr>
          <p:cNvPr id="30726" name="Text Box 77">
            <a:extLst>
              <a:ext uri="{FF2B5EF4-FFF2-40B4-BE49-F238E27FC236}">
                <a16:creationId xmlns:a16="http://schemas.microsoft.com/office/drawing/2014/main" id="{4AA8B3BD-6555-4884-ADC1-2818327ADFF5}"/>
              </a:ext>
            </a:extLst>
          </p:cNvPr>
          <p:cNvSpPr txBox="1">
            <a:spLocks noChangeArrowheads="1"/>
          </p:cNvSpPr>
          <p:nvPr/>
        </p:nvSpPr>
        <p:spPr bwMode="auto">
          <a:xfrm>
            <a:off x="5364163" y="3644900"/>
            <a:ext cx="31686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t>sodium ion, [2.8]</a:t>
            </a:r>
            <a:r>
              <a:rPr lang="en-GB" altLang="en-US" sz="2600" b="1" baseline="30000"/>
              <a:t>+</a:t>
            </a:r>
          </a:p>
        </p:txBody>
      </p:sp>
      <p:sp>
        <p:nvSpPr>
          <p:cNvPr id="10" name="AutoShape 83">
            <a:extLst>
              <a:ext uri="{FF2B5EF4-FFF2-40B4-BE49-F238E27FC236}">
                <a16:creationId xmlns:a16="http://schemas.microsoft.com/office/drawing/2014/main" id="{436F022F-6725-48B7-85F3-1399557D9FE1}"/>
              </a:ext>
            </a:extLst>
          </p:cNvPr>
          <p:cNvSpPr>
            <a:spLocks noChangeArrowheads="1"/>
          </p:cNvSpPr>
          <p:nvPr/>
        </p:nvSpPr>
        <p:spPr bwMode="auto">
          <a:xfrm>
            <a:off x="4002088" y="2565400"/>
            <a:ext cx="800100" cy="330200"/>
          </a:xfrm>
          <a:prstGeom prst="rightArrow">
            <a:avLst>
              <a:gd name="adj1" fmla="val 50000"/>
              <a:gd name="adj2" fmla="val 69776"/>
            </a:avLst>
          </a:prstGeom>
          <a:solidFill>
            <a:srgbClr val="FF6600"/>
          </a:solidFill>
          <a:ln w="25400">
            <a:noFill/>
            <a:miter lim="800000"/>
            <a:headEnd/>
            <a:tailEnd/>
          </a:ln>
          <a:effectLst/>
        </p:spPr>
        <p:txBody>
          <a:bodyPr wrap="none" anchor="ctr"/>
          <a:lstStyle/>
          <a:p>
            <a:pPr>
              <a:defRPr/>
            </a:pPr>
            <a:endParaRPr lang="en-GB">
              <a:latin typeface="Arial" charset="0"/>
            </a:endParaRPr>
          </a:p>
        </p:txBody>
      </p:sp>
      <p:pic>
        <p:nvPicPr>
          <p:cNvPr id="25606" name="Picture 11" descr="atom_3_shell">
            <a:extLst>
              <a:ext uri="{FF2B5EF4-FFF2-40B4-BE49-F238E27FC236}">
                <a16:creationId xmlns:a16="http://schemas.microsoft.com/office/drawing/2014/main" id="{6063A2B0-A6FE-4839-8818-D816F977FD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275" y="1941513"/>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12">
            <a:extLst>
              <a:ext uri="{FF2B5EF4-FFF2-40B4-BE49-F238E27FC236}">
                <a16:creationId xmlns:a16="http://schemas.microsoft.com/office/drawing/2014/main" id="{AECA5343-3D62-4B07-B9F0-4D0B9997D7E5}"/>
              </a:ext>
            </a:extLst>
          </p:cNvPr>
          <p:cNvSpPr>
            <a:spLocks noChangeArrowheads="1"/>
          </p:cNvSpPr>
          <p:nvPr/>
        </p:nvSpPr>
        <p:spPr bwMode="auto">
          <a:xfrm>
            <a:off x="1763713" y="2497138"/>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Na</a:t>
            </a:r>
          </a:p>
        </p:txBody>
      </p:sp>
      <p:pic>
        <p:nvPicPr>
          <p:cNvPr id="25608" name="Picture 85" descr="cross">
            <a:extLst>
              <a:ext uri="{FF2B5EF4-FFF2-40B4-BE49-F238E27FC236}">
                <a16:creationId xmlns:a16="http://schemas.microsoft.com/office/drawing/2014/main" id="{BF3917CA-C288-4A44-BC28-FBE69FB33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713" y="2293938"/>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86" descr="cross">
            <a:extLst>
              <a:ext uri="{FF2B5EF4-FFF2-40B4-BE49-F238E27FC236}">
                <a16:creationId xmlns:a16="http://schemas.microsoft.com/office/drawing/2014/main" id="{1A5BBCAC-C8CF-42CF-B29A-F48F7F048A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713" y="2995613"/>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87" descr="cross">
            <a:extLst>
              <a:ext uri="{FF2B5EF4-FFF2-40B4-BE49-F238E27FC236}">
                <a16:creationId xmlns:a16="http://schemas.microsoft.com/office/drawing/2014/main" id="{A7E11D88-C79E-4592-834C-A72E5A7D42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087563"/>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88" descr="cross">
            <a:extLst>
              <a:ext uri="{FF2B5EF4-FFF2-40B4-BE49-F238E27FC236}">
                <a16:creationId xmlns:a16="http://schemas.microsoft.com/office/drawing/2014/main" id="{C6DF3ECB-5A08-4636-A63E-1C4CF5CE51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975" y="2074863"/>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89" descr="cross">
            <a:extLst>
              <a:ext uri="{FF2B5EF4-FFF2-40B4-BE49-F238E27FC236}">
                <a16:creationId xmlns:a16="http://schemas.microsoft.com/office/drawing/2014/main" id="{74CF668F-F63A-4D8F-98EA-8E1D645F01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1852613"/>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90" descr="cross">
            <a:extLst>
              <a:ext uri="{FF2B5EF4-FFF2-40B4-BE49-F238E27FC236}">
                <a16:creationId xmlns:a16="http://schemas.microsoft.com/office/drawing/2014/main" id="{EBF3859C-090E-44F5-9578-AE9E2E5007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575" y="3227388"/>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91" descr="cross">
            <a:extLst>
              <a:ext uri="{FF2B5EF4-FFF2-40B4-BE49-F238E27FC236}">
                <a16:creationId xmlns:a16="http://schemas.microsoft.com/office/drawing/2014/main" id="{47F17CCC-E336-4E0A-949C-F8CF63C61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3214688"/>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92" descr="cross">
            <a:extLst>
              <a:ext uri="{FF2B5EF4-FFF2-40B4-BE49-F238E27FC236}">
                <a16:creationId xmlns:a16="http://schemas.microsoft.com/office/drawing/2014/main" id="{F51380C2-DC56-4F76-9D97-828893092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1275" y="2779713"/>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93" descr="cross">
            <a:extLst>
              <a:ext uri="{FF2B5EF4-FFF2-40B4-BE49-F238E27FC236}">
                <a16:creationId xmlns:a16="http://schemas.microsoft.com/office/drawing/2014/main" id="{4A0B2BCB-1572-4C06-A4AB-C6D31B51BE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100" y="2557463"/>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94" descr="cross">
            <a:extLst>
              <a:ext uri="{FF2B5EF4-FFF2-40B4-BE49-F238E27FC236}">
                <a16:creationId xmlns:a16="http://schemas.microsoft.com/office/drawing/2014/main" id="{CF597B91-9F24-48DC-836E-5A2C7F7AD5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0150" y="2767013"/>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95" descr="cross">
            <a:extLst>
              <a:ext uri="{FF2B5EF4-FFF2-40B4-BE49-F238E27FC236}">
                <a16:creationId xmlns:a16="http://schemas.microsoft.com/office/drawing/2014/main" id="{22267720-FECF-43AD-AF36-7532C3AFB6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6975" y="2544763"/>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8" name="Rectangle 15">
            <a:extLst>
              <a:ext uri="{FF2B5EF4-FFF2-40B4-BE49-F238E27FC236}">
                <a16:creationId xmlns:a16="http://schemas.microsoft.com/office/drawing/2014/main" id="{AF990E6B-778F-4BC7-A0A2-DCA2EEA10766}"/>
              </a:ext>
            </a:extLst>
          </p:cNvPr>
          <p:cNvSpPr>
            <a:spLocks noChangeArrowheads="1"/>
          </p:cNvSpPr>
          <p:nvPr/>
        </p:nvSpPr>
        <p:spPr bwMode="auto">
          <a:xfrm>
            <a:off x="7551738" y="1814513"/>
            <a:ext cx="392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800" b="1">
                <a:solidFill>
                  <a:srgbClr val="FF6600"/>
                </a:solidFill>
              </a:rPr>
              <a:t>+</a:t>
            </a:r>
          </a:p>
        </p:txBody>
      </p:sp>
      <p:pic>
        <p:nvPicPr>
          <p:cNvPr id="2" name="Picture 9" descr="atom_2_shell">
            <a:extLst>
              <a:ext uri="{FF2B5EF4-FFF2-40B4-BE49-F238E27FC236}">
                <a16:creationId xmlns:a16="http://schemas.microsoft.com/office/drawing/2014/main" id="{A4F3062E-0AFE-4999-B0C9-D3BFC77F94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6800" y="2178050"/>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a:extLst>
              <a:ext uri="{FF2B5EF4-FFF2-40B4-BE49-F238E27FC236}">
                <a16:creationId xmlns:a16="http://schemas.microsoft.com/office/drawing/2014/main" id="{1C71FFAC-F755-463D-A1F1-1FC002549CBE}"/>
              </a:ext>
            </a:extLst>
          </p:cNvPr>
          <p:cNvSpPr>
            <a:spLocks noChangeArrowheads="1"/>
          </p:cNvSpPr>
          <p:nvPr/>
        </p:nvSpPr>
        <p:spPr bwMode="auto">
          <a:xfrm>
            <a:off x="6513513" y="2544763"/>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Na</a:t>
            </a:r>
          </a:p>
        </p:txBody>
      </p:sp>
      <p:pic>
        <p:nvPicPr>
          <p:cNvPr id="4" name="Picture 96" descr="cross">
            <a:extLst>
              <a:ext uri="{FF2B5EF4-FFF2-40B4-BE49-F238E27FC236}">
                <a16:creationId xmlns:a16="http://schemas.microsoft.com/office/drawing/2014/main" id="{AF85249E-3988-4EB0-9F33-2879E3DFA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513" y="232727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7" descr="cross">
            <a:extLst>
              <a:ext uri="{FF2B5EF4-FFF2-40B4-BE49-F238E27FC236}">
                <a16:creationId xmlns:a16="http://schemas.microsoft.com/office/drawing/2014/main" id="{3941763D-BB07-4A2B-9A6B-66FC816BD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513" y="302895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8" descr="cross">
            <a:extLst>
              <a:ext uri="{FF2B5EF4-FFF2-40B4-BE49-F238E27FC236}">
                <a16:creationId xmlns:a16="http://schemas.microsoft.com/office/drawing/2014/main" id="{621B9D11-056B-4AE4-AEB4-5704E7590F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0" y="212090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99" descr="cross">
            <a:extLst>
              <a:ext uri="{FF2B5EF4-FFF2-40B4-BE49-F238E27FC236}">
                <a16:creationId xmlns:a16="http://schemas.microsoft.com/office/drawing/2014/main" id="{9FFB119B-3F46-4633-BC0C-413F84E02F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8775" y="210820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100" descr="cross">
            <a:extLst>
              <a:ext uri="{FF2B5EF4-FFF2-40B4-BE49-F238E27FC236}">
                <a16:creationId xmlns:a16="http://schemas.microsoft.com/office/drawing/2014/main" id="{E91B25EF-5CD1-4D19-9376-235FA8697F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75" y="326072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101" descr="cross">
            <a:extLst>
              <a:ext uri="{FF2B5EF4-FFF2-40B4-BE49-F238E27FC236}">
                <a16:creationId xmlns:a16="http://schemas.microsoft.com/office/drawing/2014/main" id="{1A1DE4E0-D516-429F-BBB0-F8FB5B327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0" y="324802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102" descr="cross">
            <a:extLst>
              <a:ext uri="{FF2B5EF4-FFF2-40B4-BE49-F238E27FC236}">
                <a16:creationId xmlns:a16="http://schemas.microsoft.com/office/drawing/2014/main" id="{7417A849-C6E7-46E7-83F9-38D34BEEF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075" y="281305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103" descr="cross">
            <a:extLst>
              <a:ext uri="{FF2B5EF4-FFF2-40B4-BE49-F238E27FC236}">
                <a16:creationId xmlns:a16="http://schemas.microsoft.com/office/drawing/2014/main" id="{407AABB0-2052-4E35-A1AA-FC6983F5D3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259080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104" descr="cross">
            <a:extLst>
              <a:ext uri="{FF2B5EF4-FFF2-40B4-BE49-F238E27FC236}">
                <a16:creationId xmlns:a16="http://schemas.microsoft.com/office/drawing/2014/main" id="{D602BB11-021A-44A1-8233-5910B735CA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475" y="280035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105" descr="cross">
            <a:extLst>
              <a:ext uri="{FF2B5EF4-FFF2-40B4-BE49-F238E27FC236}">
                <a16:creationId xmlns:a16="http://schemas.microsoft.com/office/drawing/2014/main" id="{7A39FB20-6410-4886-A07C-64AEB53EEB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6300" y="257810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2" name="Rectangle 44">
            <a:extLst>
              <a:ext uri="{FF2B5EF4-FFF2-40B4-BE49-F238E27FC236}">
                <a16:creationId xmlns:a16="http://schemas.microsoft.com/office/drawing/2014/main" id="{058C7EFD-5DA6-4D6D-9A12-5D5241AD711D}"/>
              </a:ext>
            </a:extLst>
          </p:cNvPr>
          <p:cNvSpPr>
            <a:spLocks noChangeArrowheads="1"/>
          </p:cNvSpPr>
          <p:nvPr/>
        </p:nvSpPr>
        <p:spPr bwMode="auto">
          <a:xfrm>
            <a:off x="339725" y="781050"/>
            <a:ext cx="8640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dot and cross diagram for a sodium </a:t>
            </a:r>
            <a:r>
              <a:rPr lang="en-GB" altLang="en-US" b="1"/>
              <a:t>atom</a:t>
            </a:r>
            <a:r>
              <a:rPr lang="en-GB" altLang="en-US"/>
              <a:t> is shown below.</a:t>
            </a:r>
          </a:p>
        </p:txBody>
      </p:sp>
      <p:sp>
        <p:nvSpPr>
          <p:cNvPr id="41" name="Rectangle 43">
            <a:extLst>
              <a:ext uri="{FF2B5EF4-FFF2-40B4-BE49-F238E27FC236}">
                <a16:creationId xmlns:a16="http://schemas.microsoft.com/office/drawing/2014/main" id="{CD157B18-5E42-42A2-BC4B-8203BB82BF5B}"/>
              </a:ext>
            </a:extLst>
          </p:cNvPr>
          <p:cNvSpPr>
            <a:spLocks noChangeArrowheads="1"/>
          </p:cNvSpPr>
          <p:nvPr/>
        </p:nvSpPr>
        <p:spPr bwMode="auto">
          <a:xfrm>
            <a:off x="339725" y="4179888"/>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Sodium, other metals and hydrogen become ions by losing the electrons in their outer shell. Draw the dot and cross diagram for the ion without the outer shell electron.</a:t>
            </a:r>
          </a:p>
        </p:txBody>
      </p:sp>
      <p:sp>
        <p:nvSpPr>
          <p:cNvPr id="25634" name="Rectangle 42">
            <a:extLst>
              <a:ext uri="{FF2B5EF4-FFF2-40B4-BE49-F238E27FC236}">
                <a16:creationId xmlns:a16="http://schemas.microsoft.com/office/drawing/2014/main" id="{5D69D3A5-E357-4028-BE1D-59331062806D}"/>
              </a:ext>
            </a:extLst>
          </p:cNvPr>
          <p:cNvSpPr>
            <a:spLocks noChangeArrowheads="1"/>
          </p:cNvSpPr>
          <p:nvPr/>
        </p:nvSpPr>
        <p:spPr bwMode="auto">
          <a:xfrm>
            <a:off x="342900" y="1277938"/>
            <a:ext cx="8605838" cy="461962"/>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do we draw the dot and cross diagram for a sodium</a:t>
            </a:r>
            <a:r>
              <a:rPr lang="en-GB" altLang="en-US" b="1"/>
              <a:t> ion</a:t>
            </a:r>
            <a:r>
              <a:rPr lang="en-GB" altLang="en-US"/>
              <a:t>?</a:t>
            </a:r>
          </a:p>
        </p:txBody>
      </p:sp>
      <p:sp>
        <p:nvSpPr>
          <p:cNvPr id="43" name="Rectangle 41">
            <a:extLst>
              <a:ext uri="{FF2B5EF4-FFF2-40B4-BE49-F238E27FC236}">
                <a16:creationId xmlns:a16="http://schemas.microsoft.com/office/drawing/2014/main" id="{F559878B-91FF-44CB-B063-A06CF9C27269}"/>
              </a:ext>
            </a:extLst>
          </p:cNvPr>
          <p:cNvSpPr>
            <a:spLocks noChangeArrowheads="1"/>
          </p:cNvSpPr>
          <p:nvPr/>
        </p:nvSpPr>
        <p:spPr bwMode="auto">
          <a:xfrm>
            <a:off x="342900" y="542766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Draw square brackets around the diagram, then draw a </a:t>
            </a:r>
          </a:p>
          <a:p>
            <a:r>
              <a:rPr lang="en-GB" altLang="en-US" dirty="0"/>
              <a:t>“+” sign to show the positive charge.</a:t>
            </a:r>
          </a:p>
        </p:txBody>
      </p:sp>
      <p:pic>
        <p:nvPicPr>
          <p:cNvPr id="8" name="Picture 7">
            <a:extLst>
              <a:ext uri="{FF2B5EF4-FFF2-40B4-BE49-F238E27FC236}">
                <a16:creationId xmlns:a16="http://schemas.microsoft.com/office/drawing/2014/main" id="{7708E5CA-25F2-4383-87A4-A33D011D8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8200" y="2017713"/>
            <a:ext cx="23336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B798D219-4261-431C-A056-D5AA71B06F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4888" y="2017713"/>
            <a:ext cx="233362"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
            <a:hlinkClick r:id="" action="ppaction://hlinkshowjump?jump=nextslide"/>
            <a:extLst>
              <a:ext uri="{FF2B5EF4-FFF2-40B4-BE49-F238E27FC236}">
                <a16:creationId xmlns:a16="http://schemas.microsoft.com/office/drawing/2014/main" id="{1ACC5262-1517-4B12-BD54-A15A3824C4E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9" name="Picture 38">
            <a:extLst>
              <a:ext uri="{FF2B5EF4-FFF2-40B4-BE49-F238E27FC236}">
                <a16:creationId xmlns:a16="http://schemas.microsoft.com/office/drawing/2014/main" id="{46F01134-35E0-48C6-ACCC-E415DC6799A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5634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6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6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62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6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72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10" grpId="0" animBg="1"/>
      <p:bldP spid="25628" grpId="0"/>
      <p:bldP spid="3" grpId="0"/>
      <p:bldP spid="41"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5B4D841-2455-4557-A2C2-5BEF89B7F976}"/>
              </a:ext>
            </a:extLst>
          </p:cNvPr>
          <p:cNvSpPr>
            <a:spLocks noGrp="1" noChangeArrowheads="1"/>
          </p:cNvSpPr>
          <p:nvPr>
            <p:ph type="title"/>
          </p:nvPr>
        </p:nvSpPr>
        <p:spPr/>
        <p:txBody>
          <a:bodyPr/>
          <a:lstStyle/>
          <a:p>
            <a:r>
              <a:rPr lang="en-GB" altLang="en-US"/>
              <a:t>Dot and cross diagrams for negative ions</a:t>
            </a:r>
          </a:p>
        </p:txBody>
      </p:sp>
      <p:sp>
        <p:nvSpPr>
          <p:cNvPr id="26627" name="Text Box 76">
            <a:extLst>
              <a:ext uri="{FF2B5EF4-FFF2-40B4-BE49-F238E27FC236}">
                <a16:creationId xmlns:a16="http://schemas.microsoft.com/office/drawing/2014/main" id="{F95482AD-BB61-4512-8BA3-8EE7905A8A59}"/>
              </a:ext>
            </a:extLst>
          </p:cNvPr>
          <p:cNvSpPr txBox="1">
            <a:spLocks noChangeArrowheads="1"/>
          </p:cNvSpPr>
          <p:nvPr/>
        </p:nvSpPr>
        <p:spPr bwMode="auto">
          <a:xfrm>
            <a:off x="342900" y="3644900"/>
            <a:ext cx="33480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t>chlorine atom, 2.8.7</a:t>
            </a:r>
          </a:p>
        </p:txBody>
      </p:sp>
      <p:sp>
        <p:nvSpPr>
          <p:cNvPr id="30726" name="Text Box 77">
            <a:extLst>
              <a:ext uri="{FF2B5EF4-FFF2-40B4-BE49-F238E27FC236}">
                <a16:creationId xmlns:a16="http://schemas.microsoft.com/office/drawing/2014/main" id="{453B1434-92B8-4345-9FD0-CA1D66404EBB}"/>
              </a:ext>
            </a:extLst>
          </p:cNvPr>
          <p:cNvSpPr txBox="1">
            <a:spLocks noChangeArrowheads="1"/>
          </p:cNvSpPr>
          <p:nvPr/>
        </p:nvSpPr>
        <p:spPr bwMode="auto">
          <a:xfrm>
            <a:off x="5184775" y="3644900"/>
            <a:ext cx="33480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t>chlorine ion, [2.8.8]</a:t>
            </a:r>
            <a:r>
              <a:rPr lang="en-GB" altLang="en-US" sz="2600" b="1" baseline="30000"/>
              <a:t>–</a:t>
            </a:r>
          </a:p>
        </p:txBody>
      </p:sp>
      <p:sp>
        <p:nvSpPr>
          <p:cNvPr id="10" name="AutoShape 83">
            <a:extLst>
              <a:ext uri="{FF2B5EF4-FFF2-40B4-BE49-F238E27FC236}">
                <a16:creationId xmlns:a16="http://schemas.microsoft.com/office/drawing/2014/main" id="{5208E715-D2EF-479E-BE67-84DC9C53A23D}"/>
              </a:ext>
            </a:extLst>
          </p:cNvPr>
          <p:cNvSpPr>
            <a:spLocks noChangeArrowheads="1"/>
          </p:cNvSpPr>
          <p:nvPr/>
        </p:nvSpPr>
        <p:spPr bwMode="auto">
          <a:xfrm>
            <a:off x="4002088" y="2565400"/>
            <a:ext cx="800100" cy="330200"/>
          </a:xfrm>
          <a:prstGeom prst="rightArrow">
            <a:avLst>
              <a:gd name="adj1" fmla="val 50000"/>
              <a:gd name="adj2" fmla="val 69776"/>
            </a:avLst>
          </a:prstGeom>
          <a:solidFill>
            <a:srgbClr val="FF6600"/>
          </a:solidFill>
          <a:ln w="25400">
            <a:noFill/>
            <a:miter lim="800000"/>
            <a:headEnd/>
            <a:tailEnd/>
          </a:ln>
          <a:effectLst/>
        </p:spPr>
        <p:txBody>
          <a:bodyPr wrap="none" anchor="ctr"/>
          <a:lstStyle/>
          <a:p>
            <a:pPr>
              <a:defRPr/>
            </a:pPr>
            <a:endParaRPr lang="en-GB">
              <a:latin typeface="Arial" charset="0"/>
            </a:endParaRPr>
          </a:p>
        </p:txBody>
      </p:sp>
      <p:sp>
        <p:nvSpPr>
          <p:cNvPr id="26630" name="Rectangle 44">
            <a:extLst>
              <a:ext uri="{FF2B5EF4-FFF2-40B4-BE49-F238E27FC236}">
                <a16:creationId xmlns:a16="http://schemas.microsoft.com/office/drawing/2014/main" id="{9D4E942F-2EA6-46EB-B12B-1BA3288F4136}"/>
              </a:ext>
            </a:extLst>
          </p:cNvPr>
          <p:cNvSpPr>
            <a:spLocks noChangeArrowheads="1"/>
          </p:cNvSpPr>
          <p:nvPr/>
        </p:nvSpPr>
        <p:spPr bwMode="auto">
          <a:xfrm>
            <a:off x="339725" y="781050"/>
            <a:ext cx="8804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dot and cross diagram for a chlorine </a:t>
            </a:r>
            <a:r>
              <a:rPr lang="en-GB" altLang="en-US" b="1"/>
              <a:t>atom</a:t>
            </a:r>
            <a:r>
              <a:rPr lang="en-GB" altLang="en-US"/>
              <a:t> is shown below.</a:t>
            </a:r>
          </a:p>
        </p:txBody>
      </p:sp>
      <p:sp>
        <p:nvSpPr>
          <p:cNvPr id="41" name="Rectangle 43">
            <a:extLst>
              <a:ext uri="{FF2B5EF4-FFF2-40B4-BE49-F238E27FC236}">
                <a16:creationId xmlns:a16="http://schemas.microsoft.com/office/drawing/2014/main" id="{B2AA3068-4F8B-45BB-B734-3E71A8044355}"/>
              </a:ext>
            </a:extLst>
          </p:cNvPr>
          <p:cNvSpPr>
            <a:spLocks noChangeArrowheads="1"/>
          </p:cNvSpPr>
          <p:nvPr/>
        </p:nvSpPr>
        <p:spPr bwMode="auto">
          <a:xfrm>
            <a:off x="339725" y="4179888"/>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Chlorine and other non-metals become ions by gaining electrons to fill their outer shell. The electrons from the atom are dots, so draw the extra electron as a cross. </a:t>
            </a:r>
          </a:p>
        </p:txBody>
      </p:sp>
      <p:sp>
        <p:nvSpPr>
          <p:cNvPr id="26632" name="Rectangle 42">
            <a:extLst>
              <a:ext uri="{FF2B5EF4-FFF2-40B4-BE49-F238E27FC236}">
                <a16:creationId xmlns:a16="http://schemas.microsoft.com/office/drawing/2014/main" id="{E8FFF7D6-2A75-490B-95FF-9E5DE2C66676}"/>
              </a:ext>
            </a:extLst>
          </p:cNvPr>
          <p:cNvSpPr>
            <a:spLocks noChangeArrowheads="1"/>
          </p:cNvSpPr>
          <p:nvPr/>
        </p:nvSpPr>
        <p:spPr bwMode="auto">
          <a:xfrm>
            <a:off x="342900" y="1277938"/>
            <a:ext cx="8640763" cy="46037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do we draw the dot and cross diagram for a chlorine </a:t>
            </a:r>
            <a:r>
              <a:rPr lang="en-GB" altLang="en-US" b="1"/>
              <a:t>ion</a:t>
            </a:r>
            <a:r>
              <a:rPr lang="en-GB" altLang="en-US"/>
              <a:t>?</a:t>
            </a:r>
          </a:p>
        </p:txBody>
      </p:sp>
      <p:sp>
        <p:nvSpPr>
          <p:cNvPr id="43" name="Rectangle 41">
            <a:extLst>
              <a:ext uri="{FF2B5EF4-FFF2-40B4-BE49-F238E27FC236}">
                <a16:creationId xmlns:a16="http://schemas.microsoft.com/office/drawing/2014/main" id="{78AAB04E-5F75-4E5B-A800-3032461DFE53}"/>
              </a:ext>
            </a:extLst>
          </p:cNvPr>
          <p:cNvSpPr>
            <a:spLocks noChangeArrowheads="1"/>
          </p:cNvSpPr>
          <p:nvPr/>
        </p:nvSpPr>
        <p:spPr bwMode="auto">
          <a:xfrm>
            <a:off x="342900" y="542766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Draw square brackets around the diagram, then draw a </a:t>
            </a:r>
          </a:p>
          <a:p>
            <a:r>
              <a:rPr lang="en-GB" altLang="en-US" dirty="0"/>
              <a:t>“–” sign to show the negative charge.</a:t>
            </a:r>
          </a:p>
        </p:txBody>
      </p:sp>
      <p:pic>
        <p:nvPicPr>
          <p:cNvPr id="26635" name="Picture 34" descr="atom_3_shell">
            <a:extLst>
              <a:ext uri="{FF2B5EF4-FFF2-40B4-BE49-F238E27FC236}">
                <a16:creationId xmlns:a16="http://schemas.microsoft.com/office/drawing/2014/main" id="{1E91FE23-CC3A-4F48-8436-5984C64B57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2688" y="1909763"/>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Rectangle 35">
            <a:extLst>
              <a:ext uri="{FF2B5EF4-FFF2-40B4-BE49-F238E27FC236}">
                <a16:creationId xmlns:a16="http://schemas.microsoft.com/office/drawing/2014/main" id="{83D81682-5D66-4FE8-825F-2EB9BF7DCD30}"/>
              </a:ext>
            </a:extLst>
          </p:cNvPr>
          <p:cNvSpPr>
            <a:spLocks noChangeArrowheads="1"/>
          </p:cNvSpPr>
          <p:nvPr/>
        </p:nvSpPr>
        <p:spPr bwMode="auto">
          <a:xfrm>
            <a:off x="1781175" y="24844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Cl</a:t>
            </a:r>
          </a:p>
        </p:txBody>
      </p:sp>
      <p:pic>
        <p:nvPicPr>
          <p:cNvPr id="26637" name="Picture 36" descr="electron">
            <a:extLst>
              <a:ext uri="{FF2B5EF4-FFF2-40B4-BE49-F238E27FC236}">
                <a16:creationId xmlns:a16="http://schemas.microsoft.com/office/drawing/2014/main" id="{ED0280F1-557E-4702-A4CA-6DFC2C8367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1513" y="2287588"/>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37" descr="electron">
            <a:extLst>
              <a:ext uri="{FF2B5EF4-FFF2-40B4-BE49-F238E27FC236}">
                <a16:creationId xmlns:a16="http://schemas.microsoft.com/office/drawing/2014/main" id="{E26A5F80-6E13-4943-91F0-48097FD804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6438" y="2989263"/>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38" descr="electron">
            <a:extLst>
              <a:ext uri="{FF2B5EF4-FFF2-40B4-BE49-F238E27FC236}">
                <a16:creationId xmlns:a16="http://schemas.microsoft.com/office/drawing/2014/main" id="{9691A3D4-7332-4F8A-B395-1C2D41BD32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3088" y="2074863"/>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39" descr="electron">
            <a:extLst>
              <a:ext uri="{FF2B5EF4-FFF2-40B4-BE49-F238E27FC236}">
                <a16:creationId xmlns:a16="http://schemas.microsoft.com/office/drawing/2014/main" id="{CE3CD4AA-D27C-4A6F-8EA5-725B7E53BD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0413" y="2062163"/>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40" descr="electron">
            <a:extLst>
              <a:ext uri="{FF2B5EF4-FFF2-40B4-BE49-F238E27FC236}">
                <a16:creationId xmlns:a16="http://schemas.microsoft.com/office/drawing/2014/main" id="{012AEFB8-B1AF-462E-B081-9456768C48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2538" y="2535238"/>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41" descr="electron">
            <a:extLst>
              <a:ext uri="{FF2B5EF4-FFF2-40B4-BE49-F238E27FC236}">
                <a16:creationId xmlns:a16="http://schemas.microsoft.com/office/drawing/2014/main" id="{BE589C4D-D507-4C79-9A82-7C85DC8422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8888" y="2722563"/>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42" descr="electron">
            <a:extLst>
              <a:ext uri="{FF2B5EF4-FFF2-40B4-BE49-F238E27FC236}">
                <a16:creationId xmlns:a16="http://schemas.microsoft.com/office/drawing/2014/main" id="{60DAE4AE-123F-43D0-8C8B-1C83FCC37F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8013" y="3224213"/>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43" descr="electron">
            <a:extLst>
              <a:ext uri="{FF2B5EF4-FFF2-40B4-BE49-F238E27FC236}">
                <a16:creationId xmlns:a16="http://schemas.microsoft.com/office/drawing/2014/main" id="{C9229699-3334-49E2-943C-4B8D1BFE9A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6288" y="3230563"/>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44" descr="electron">
            <a:extLst>
              <a:ext uri="{FF2B5EF4-FFF2-40B4-BE49-F238E27FC236}">
                <a16:creationId xmlns:a16="http://schemas.microsoft.com/office/drawing/2014/main" id="{C10D9F55-0FE3-482E-A533-1FE923F7F8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4613" y="2541588"/>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45" descr="electron">
            <a:extLst>
              <a:ext uri="{FF2B5EF4-FFF2-40B4-BE49-F238E27FC236}">
                <a16:creationId xmlns:a16="http://schemas.microsoft.com/office/drawing/2014/main" id="{B1F5B4AD-AC1F-47F1-B91E-3E07F9615B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4138" y="2719388"/>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46" descr="electron">
            <a:extLst>
              <a:ext uri="{FF2B5EF4-FFF2-40B4-BE49-F238E27FC236}">
                <a16:creationId xmlns:a16="http://schemas.microsoft.com/office/drawing/2014/main" id="{82DF4E57-C40B-45E9-B36A-483265A3EB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6738" y="1874838"/>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47" descr="electron">
            <a:extLst>
              <a:ext uri="{FF2B5EF4-FFF2-40B4-BE49-F238E27FC236}">
                <a16:creationId xmlns:a16="http://schemas.microsoft.com/office/drawing/2014/main" id="{7ACE825E-E850-46B5-AC19-77CF7E36F2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4063" y="1868488"/>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Picture 48" descr="electron">
            <a:extLst>
              <a:ext uri="{FF2B5EF4-FFF2-40B4-BE49-F238E27FC236}">
                <a16:creationId xmlns:a16="http://schemas.microsoft.com/office/drawing/2014/main" id="{0978E9FB-F57C-43BE-BC25-D40C0AFD3E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8013" y="3459163"/>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Picture 49" descr="electron">
            <a:extLst>
              <a:ext uri="{FF2B5EF4-FFF2-40B4-BE49-F238E27FC236}">
                <a16:creationId xmlns:a16="http://schemas.microsoft.com/office/drawing/2014/main" id="{0DDCA179-FA37-46BB-BFE7-F7F1425A09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2163" y="3455988"/>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50" descr="electron">
            <a:extLst>
              <a:ext uri="{FF2B5EF4-FFF2-40B4-BE49-F238E27FC236}">
                <a16:creationId xmlns:a16="http://schemas.microsoft.com/office/drawing/2014/main" id="{03251397-031D-444F-BBDD-A5DFC12214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1613" y="2719388"/>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Picture 51" descr="electron">
            <a:extLst>
              <a:ext uri="{FF2B5EF4-FFF2-40B4-BE49-F238E27FC236}">
                <a16:creationId xmlns:a16="http://schemas.microsoft.com/office/drawing/2014/main" id="{747243FD-0D3A-4316-B2AD-29471B99B3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1138" y="2544763"/>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3" name="Picture 52" descr="electron">
            <a:extLst>
              <a:ext uri="{FF2B5EF4-FFF2-40B4-BE49-F238E27FC236}">
                <a16:creationId xmlns:a16="http://schemas.microsoft.com/office/drawing/2014/main" id="{31125AE1-67D7-4ED8-853B-E80DB88700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238" y="2716213"/>
            <a:ext cx="144462"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4" descr="atom_3_shell">
            <a:extLst>
              <a:ext uri="{FF2B5EF4-FFF2-40B4-BE49-F238E27FC236}">
                <a16:creationId xmlns:a16="http://schemas.microsoft.com/office/drawing/2014/main" id="{977C61FF-72B2-4C94-88C4-B6D663059D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9600" y="1909763"/>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5">
            <a:extLst>
              <a:ext uri="{FF2B5EF4-FFF2-40B4-BE49-F238E27FC236}">
                <a16:creationId xmlns:a16="http://schemas.microsoft.com/office/drawing/2014/main" id="{558554FC-1F8C-4494-9D81-EA6CEB1E76CB}"/>
              </a:ext>
            </a:extLst>
          </p:cNvPr>
          <p:cNvSpPr>
            <a:spLocks noChangeArrowheads="1"/>
          </p:cNvSpPr>
          <p:nvPr/>
        </p:nvSpPr>
        <p:spPr bwMode="auto">
          <a:xfrm>
            <a:off x="6288088" y="24844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Cl</a:t>
            </a:r>
          </a:p>
        </p:txBody>
      </p:sp>
      <p:pic>
        <p:nvPicPr>
          <p:cNvPr id="4" name="Picture 56" descr="electron">
            <a:extLst>
              <a:ext uri="{FF2B5EF4-FFF2-40B4-BE49-F238E27FC236}">
                <a16:creationId xmlns:a16="http://schemas.microsoft.com/office/drawing/2014/main" id="{53243B2B-2C59-4018-8549-9F1BC94407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8425" y="2287588"/>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7" descr="electron">
            <a:extLst>
              <a:ext uri="{FF2B5EF4-FFF2-40B4-BE49-F238E27FC236}">
                <a16:creationId xmlns:a16="http://schemas.microsoft.com/office/drawing/2014/main" id="{C7FBC9BC-34C3-42BE-A3CD-9FD139E7F1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3350" y="2989263"/>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8" descr="electron">
            <a:extLst>
              <a:ext uri="{FF2B5EF4-FFF2-40B4-BE49-F238E27FC236}">
                <a16:creationId xmlns:a16="http://schemas.microsoft.com/office/drawing/2014/main" id="{873A3FA2-3A51-4AE2-A3EA-6F5D7DD7D0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0000" y="2074863"/>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9" descr="electron">
            <a:extLst>
              <a:ext uri="{FF2B5EF4-FFF2-40B4-BE49-F238E27FC236}">
                <a16:creationId xmlns:a16="http://schemas.microsoft.com/office/drawing/2014/main" id="{6CAEA90B-A494-4EBE-A787-1AFB371267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7325" y="2062163"/>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0" descr="electron">
            <a:extLst>
              <a:ext uri="{FF2B5EF4-FFF2-40B4-BE49-F238E27FC236}">
                <a16:creationId xmlns:a16="http://schemas.microsoft.com/office/drawing/2014/main" id="{2BC1FEA4-638E-480F-A341-77E7B92D23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9450" y="2535238"/>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1" descr="electron">
            <a:extLst>
              <a:ext uri="{FF2B5EF4-FFF2-40B4-BE49-F238E27FC236}">
                <a16:creationId xmlns:a16="http://schemas.microsoft.com/office/drawing/2014/main" id="{12C7833E-AF05-4264-A8D3-1871013674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5800" y="2722563"/>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2" descr="electron">
            <a:extLst>
              <a:ext uri="{FF2B5EF4-FFF2-40B4-BE49-F238E27FC236}">
                <a16:creationId xmlns:a16="http://schemas.microsoft.com/office/drawing/2014/main" id="{18C808E4-163F-4B8B-AE5C-0E8B754824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4450" y="3233738"/>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3" descr="electron">
            <a:extLst>
              <a:ext uri="{FF2B5EF4-FFF2-40B4-BE49-F238E27FC236}">
                <a16:creationId xmlns:a16="http://schemas.microsoft.com/office/drawing/2014/main" id="{3BEBBA37-203A-45ED-A791-38EC67CD6C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3230563"/>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4" descr="electron">
            <a:extLst>
              <a:ext uri="{FF2B5EF4-FFF2-40B4-BE49-F238E27FC236}">
                <a16:creationId xmlns:a16="http://schemas.microsoft.com/office/drawing/2014/main" id="{CB9C0B67-0141-4E8D-9C91-0CAABD789E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4225" y="2541588"/>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5" descr="electron">
            <a:extLst>
              <a:ext uri="{FF2B5EF4-FFF2-40B4-BE49-F238E27FC236}">
                <a16:creationId xmlns:a16="http://schemas.microsoft.com/office/drawing/2014/main" id="{032F826D-E87B-450D-9981-924012753B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0575" y="2719388"/>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6" descr="electron">
            <a:extLst>
              <a:ext uri="{FF2B5EF4-FFF2-40B4-BE49-F238E27FC236}">
                <a16:creationId xmlns:a16="http://schemas.microsoft.com/office/drawing/2014/main" id="{5F556780-4227-45C3-9911-837E2A2209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3650" y="1871663"/>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4" name="Picture 67" descr="electron">
            <a:extLst>
              <a:ext uri="{FF2B5EF4-FFF2-40B4-BE49-F238E27FC236}">
                <a16:creationId xmlns:a16="http://schemas.microsoft.com/office/drawing/2014/main" id="{2D35F8BA-9C81-4471-91CE-22F9285329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0975" y="1868488"/>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5" name="Picture 68" descr="electron">
            <a:extLst>
              <a:ext uri="{FF2B5EF4-FFF2-40B4-BE49-F238E27FC236}">
                <a16:creationId xmlns:a16="http://schemas.microsoft.com/office/drawing/2014/main" id="{CCDA9ED7-267C-4D84-BEC0-3D282C7170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8100" y="3459163"/>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69" descr="electron">
            <a:extLst>
              <a:ext uri="{FF2B5EF4-FFF2-40B4-BE49-F238E27FC236}">
                <a16:creationId xmlns:a16="http://schemas.microsoft.com/office/drawing/2014/main" id="{3DAC1151-730C-430C-8634-818981CCDF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6375" y="3455988"/>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7" name="Picture 70" descr="electron">
            <a:extLst>
              <a:ext uri="{FF2B5EF4-FFF2-40B4-BE49-F238E27FC236}">
                <a16:creationId xmlns:a16="http://schemas.microsoft.com/office/drawing/2014/main" id="{D5381549-79A4-4A9B-9F4B-43C1B3A1EC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8050" y="2719388"/>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8" name="Picture 71" descr="electron">
            <a:extLst>
              <a:ext uri="{FF2B5EF4-FFF2-40B4-BE49-F238E27FC236}">
                <a16:creationId xmlns:a16="http://schemas.microsoft.com/office/drawing/2014/main" id="{CD8B00F1-6401-42DC-8215-6798270F2F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5350" y="2544763"/>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9" name="Picture 72" descr="electron">
            <a:extLst>
              <a:ext uri="{FF2B5EF4-FFF2-40B4-BE49-F238E27FC236}">
                <a16:creationId xmlns:a16="http://schemas.microsoft.com/office/drawing/2014/main" id="{681BB8E3-ED35-4D2F-87DC-383AAB8C50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5150" y="2716213"/>
            <a:ext cx="1444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0" name="Picture 73" descr="cross">
            <a:extLst>
              <a:ext uri="{FF2B5EF4-FFF2-40B4-BE49-F238E27FC236}">
                <a16:creationId xmlns:a16="http://schemas.microsoft.com/office/drawing/2014/main" id="{A95B0F8F-FDF0-4E41-B8E6-47AF3712FA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9588" y="2519363"/>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
            <a:extLst>
              <a:ext uri="{FF2B5EF4-FFF2-40B4-BE49-F238E27FC236}">
                <a16:creationId xmlns:a16="http://schemas.microsoft.com/office/drawing/2014/main" id="{DA8BB5FE-4788-4596-832B-EF3F0563F2E2}"/>
              </a:ext>
            </a:extLst>
          </p:cNvPr>
          <p:cNvSpPr>
            <a:spLocks noChangeArrowheads="1"/>
          </p:cNvSpPr>
          <p:nvPr/>
        </p:nvSpPr>
        <p:spPr bwMode="auto">
          <a:xfrm>
            <a:off x="7507287" y="1608138"/>
            <a:ext cx="425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800" dirty="0">
                <a:solidFill>
                  <a:srgbClr val="FF6600"/>
                </a:solidFill>
              </a:rPr>
              <a:t>–</a:t>
            </a:r>
          </a:p>
        </p:txBody>
      </p:sp>
      <p:pic>
        <p:nvPicPr>
          <p:cNvPr id="20" name="Picture 19">
            <a:extLst>
              <a:ext uri="{FF2B5EF4-FFF2-40B4-BE49-F238E27FC236}">
                <a16:creationId xmlns:a16="http://schemas.microsoft.com/office/drawing/2014/main" id="{6D53B0D1-D259-4E94-990A-86532A1C17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0050" y="1773238"/>
            <a:ext cx="268288"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54">
            <a:extLst>
              <a:ext uri="{FF2B5EF4-FFF2-40B4-BE49-F238E27FC236}">
                <a16:creationId xmlns:a16="http://schemas.microsoft.com/office/drawing/2014/main" id="{C3AB35F0-4CB7-42D5-AA15-E334122EC7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7100" y="1773238"/>
            <a:ext cx="261938"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
            <a:hlinkClick r:id="" action="ppaction://hlinkshowjump?jump=nextslide"/>
            <a:extLst>
              <a:ext uri="{FF2B5EF4-FFF2-40B4-BE49-F238E27FC236}">
                <a16:creationId xmlns:a16="http://schemas.microsoft.com/office/drawing/2014/main" id="{C70200E4-33EA-4353-883D-E2BCC7CB700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54" name="Picture 53">
            <a:extLst>
              <a:ext uri="{FF2B5EF4-FFF2-40B4-BE49-F238E27FC236}">
                <a16:creationId xmlns:a16="http://schemas.microsoft.com/office/drawing/2014/main" id="{61F8BFBD-AD1F-4E6A-A517-E1EE6A7FB759}"/>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5634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6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6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6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65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6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65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66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7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10" grpId="0" animBg="1"/>
      <p:bldP spid="41" grpId="0"/>
      <p:bldP spid="43" grpId="0"/>
      <p:bldP spid="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5" name="Rectangle 3">
            <a:extLst>
              <a:ext uri="{FF2B5EF4-FFF2-40B4-BE49-F238E27FC236}">
                <a16:creationId xmlns:a16="http://schemas.microsoft.com/office/drawing/2014/main" id="{E7E6A789-576C-4029-B154-D45FDF9840BA}"/>
              </a:ext>
            </a:extLst>
          </p:cNvPr>
          <p:cNvSpPr>
            <a:spLocks noChangeArrowheads="1"/>
          </p:cNvSpPr>
          <p:nvPr/>
        </p:nvSpPr>
        <p:spPr bwMode="auto">
          <a:xfrm>
            <a:off x="2762250" y="2071793"/>
            <a:ext cx="6048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Compounds</a:t>
            </a:r>
            <a:r>
              <a:rPr lang="en-GB" altLang="en-US"/>
              <a:t> are formed when different elements chemically react and form bonds with each other, e.g. water (H</a:t>
            </a:r>
            <a:r>
              <a:rPr lang="en-GB" altLang="en-US" baseline="-25000"/>
              <a:t>2</a:t>
            </a:r>
            <a:r>
              <a:rPr lang="en-GB" altLang="en-US"/>
              <a:t>O).</a:t>
            </a:r>
          </a:p>
        </p:txBody>
      </p:sp>
      <p:sp>
        <p:nvSpPr>
          <p:cNvPr id="28675" name="Rectangle 7">
            <a:extLst>
              <a:ext uri="{FF2B5EF4-FFF2-40B4-BE49-F238E27FC236}">
                <a16:creationId xmlns:a16="http://schemas.microsoft.com/office/drawing/2014/main" id="{C517AA7A-E8E0-4AAA-8092-6D62182BA3E9}"/>
              </a:ext>
            </a:extLst>
          </p:cNvPr>
          <p:cNvSpPr>
            <a:spLocks noChangeArrowheads="1"/>
          </p:cNvSpPr>
          <p:nvPr/>
        </p:nvSpPr>
        <p:spPr bwMode="auto">
          <a:xfrm>
            <a:off x="339725" y="781050"/>
            <a:ext cx="8662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Elements</a:t>
            </a:r>
            <a:r>
              <a:rPr lang="en-GB" altLang="en-US" dirty="0"/>
              <a:t> are made up of just one type of atom, sometimes joined to other atoms of the same element by chemical </a:t>
            </a:r>
            <a:r>
              <a:rPr lang="en-GB" altLang="en-US" b="1" dirty="0">
                <a:solidFill>
                  <a:srgbClr val="FF6600"/>
                </a:solidFill>
              </a:rPr>
              <a:t>bonds</a:t>
            </a:r>
            <a:r>
              <a:rPr lang="en-GB" altLang="en-US" dirty="0"/>
              <a:t>. This forms molecules such as chlorine (Cl</a:t>
            </a:r>
            <a:r>
              <a:rPr lang="en-GB" altLang="en-US" baseline="-25000" dirty="0"/>
              <a:t>2</a:t>
            </a:r>
            <a:r>
              <a:rPr lang="en-GB" altLang="en-US" dirty="0"/>
              <a:t>). </a:t>
            </a:r>
          </a:p>
        </p:txBody>
      </p:sp>
      <p:pic>
        <p:nvPicPr>
          <p:cNvPr id="458764" name="Picture 12" descr="water covalent bonds">
            <a:extLst>
              <a:ext uri="{FF2B5EF4-FFF2-40B4-BE49-F238E27FC236}">
                <a16:creationId xmlns:a16="http://schemas.microsoft.com/office/drawing/2014/main" id="{59AB2986-B2AD-4692-88EC-7B9165BA4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 y="1955800"/>
            <a:ext cx="1633538"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13">
            <a:extLst>
              <a:ext uri="{FF2B5EF4-FFF2-40B4-BE49-F238E27FC236}">
                <a16:creationId xmlns:a16="http://schemas.microsoft.com/office/drawing/2014/main" id="{4F44FCE9-927E-4DF7-92F8-17776F57CF1E}"/>
              </a:ext>
            </a:extLst>
          </p:cNvPr>
          <p:cNvSpPr>
            <a:spLocks noGrp="1" noChangeArrowheads="1"/>
          </p:cNvSpPr>
          <p:nvPr>
            <p:ph type="title"/>
          </p:nvPr>
        </p:nvSpPr>
        <p:spPr/>
        <p:txBody>
          <a:bodyPr/>
          <a:lstStyle/>
          <a:p>
            <a:r>
              <a:rPr lang="en-GB" altLang="en-US"/>
              <a:t>What are bonds?</a:t>
            </a:r>
          </a:p>
        </p:txBody>
      </p:sp>
      <p:sp>
        <p:nvSpPr>
          <p:cNvPr id="458768" name="Rectangle 16">
            <a:extLst>
              <a:ext uri="{FF2B5EF4-FFF2-40B4-BE49-F238E27FC236}">
                <a16:creationId xmlns:a16="http://schemas.microsoft.com/office/drawing/2014/main" id="{0FA53159-9C52-409E-9A25-47C517D2C4EC}"/>
              </a:ext>
            </a:extLst>
          </p:cNvPr>
          <p:cNvSpPr>
            <a:spLocks noChangeArrowheads="1"/>
          </p:cNvSpPr>
          <p:nvPr/>
        </p:nvSpPr>
        <p:spPr bwMode="auto">
          <a:xfrm>
            <a:off x="339725" y="3349836"/>
            <a:ext cx="8304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Different types of bonds are formed depending on the types of atoms involved:</a:t>
            </a:r>
          </a:p>
        </p:txBody>
      </p:sp>
      <p:sp>
        <p:nvSpPr>
          <p:cNvPr id="458769" name="Rectangle 17">
            <a:extLst>
              <a:ext uri="{FF2B5EF4-FFF2-40B4-BE49-F238E27FC236}">
                <a16:creationId xmlns:a16="http://schemas.microsoft.com/office/drawing/2014/main" id="{F4AAF5B4-BF6A-42AB-92AD-2A94768C2448}"/>
              </a:ext>
            </a:extLst>
          </p:cNvPr>
          <p:cNvSpPr>
            <a:spLocks noChangeArrowheads="1"/>
          </p:cNvSpPr>
          <p:nvPr/>
        </p:nvSpPr>
        <p:spPr bwMode="auto">
          <a:xfrm>
            <a:off x="344488" y="4262754"/>
            <a:ext cx="879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Char char="l"/>
            </a:pPr>
            <a:r>
              <a:rPr lang="en-GB" altLang="en-US" b="1">
                <a:solidFill>
                  <a:srgbClr val="FF6600"/>
                </a:solidFill>
              </a:rPr>
              <a:t>ionic bonding</a:t>
            </a:r>
            <a:r>
              <a:rPr lang="en-GB" altLang="en-US"/>
              <a:t> occurs between metal and non-metal atoms. </a:t>
            </a:r>
          </a:p>
        </p:txBody>
      </p:sp>
      <p:sp>
        <p:nvSpPr>
          <p:cNvPr id="458770" name="Rectangle 18">
            <a:extLst>
              <a:ext uri="{FF2B5EF4-FFF2-40B4-BE49-F238E27FC236}">
                <a16:creationId xmlns:a16="http://schemas.microsoft.com/office/drawing/2014/main" id="{95C2F2CC-489A-4978-8C22-CD2ABDF64234}"/>
              </a:ext>
            </a:extLst>
          </p:cNvPr>
          <p:cNvSpPr>
            <a:spLocks noChangeArrowheads="1"/>
          </p:cNvSpPr>
          <p:nvPr/>
        </p:nvSpPr>
        <p:spPr bwMode="auto">
          <a:xfrm>
            <a:off x="344488" y="4810547"/>
            <a:ext cx="879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Char char="l"/>
            </a:pPr>
            <a:r>
              <a:rPr lang="en-GB" altLang="en-US" b="1">
                <a:solidFill>
                  <a:srgbClr val="FF6600"/>
                </a:solidFill>
              </a:rPr>
              <a:t>covalent bonding</a:t>
            </a:r>
            <a:r>
              <a:rPr lang="en-GB" altLang="en-US"/>
              <a:t> occurs between non-metals atoms only.</a:t>
            </a:r>
          </a:p>
        </p:txBody>
      </p:sp>
      <p:sp>
        <p:nvSpPr>
          <p:cNvPr id="458771" name="Rectangle 19">
            <a:extLst>
              <a:ext uri="{FF2B5EF4-FFF2-40B4-BE49-F238E27FC236}">
                <a16:creationId xmlns:a16="http://schemas.microsoft.com/office/drawing/2014/main" id="{269C259B-2D2C-47C6-AD30-49A1FA7A4E5B}"/>
              </a:ext>
            </a:extLst>
          </p:cNvPr>
          <p:cNvSpPr>
            <a:spLocks noChangeArrowheads="1"/>
          </p:cNvSpPr>
          <p:nvPr/>
        </p:nvSpPr>
        <p:spPr bwMode="auto">
          <a:xfrm>
            <a:off x="339725" y="5358341"/>
            <a:ext cx="8478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All bonding involves changes to the number of electrons in the outer shells of atoms.</a:t>
            </a:r>
          </a:p>
        </p:txBody>
      </p:sp>
      <p:pic>
        <p:nvPicPr>
          <p:cNvPr id="11" name="Picture 8">
            <a:hlinkClick r:id="" action="ppaction://hlinkshowjump?jump=nextslide"/>
            <a:extLst>
              <a:ext uri="{FF2B5EF4-FFF2-40B4-BE49-F238E27FC236}">
                <a16:creationId xmlns:a16="http://schemas.microsoft.com/office/drawing/2014/main" id="{7D5873AE-D7A0-4760-B365-6EA4EAE0D77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5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5876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5876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5876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5877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58771"/>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5" grpId="0"/>
      <p:bldP spid="458768" grpId="0"/>
      <p:bldP spid="458769" grpId="0"/>
      <p:bldP spid="458770" grpId="0"/>
      <p:bldP spid="45877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43">
            <a:extLst>
              <a:ext uri="{FF2B5EF4-FFF2-40B4-BE49-F238E27FC236}">
                <a16:creationId xmlns:a16="http://schemas.microsoft.com/office/drawing/2014/main" id="{7FD0313E-857C-4A7A-A5D7-B0D849A39AA7}"/>
              </a:ext>
            </a:extLst>
          </p:cNvPr>
          <p:cNvSpPr>
            <a:spLocks noChangeArrowheads="1"/>
          </p:cNvSpPr>
          <p:nvPr/>
        </p:nvSpPr>
        <p:spPr bwMode="auto">
          <a:xfrm>
            <a:off x="339725" y="781050"/>
            <a:ext cx="6270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Compounds that contain ions are called </a:t>
            </a:r>
            <a:r>
              <a:rPr lang="en-GB" altLang="en-US" b="1" dirty="0">
                <a:solidFill>
                  <a:srgbClr val="FF6600"/>
                </a:solidFill>
              </a:rPr>
              <a:t>ionic compounds</a:t>
            </a:r>
            <a:r>
              <a:rPr lang="en-GB" altLang="en-US" dirty="0"/>
              <a:t>. These compounds are usually formed by a reaction between a metal and a non-metal.</a:t>
            </a:r>
            <a:endParaRPr lang="en-GB" altLang="en-US" sz="1200" dirty="0"/>
          </a:p>
        </p:txBody>
      </p:sp>
      <p:sp>
        <p:nvSpPr>
          <p:cNvPr id="74800" name="Rectangle 48">
            <a:extLst>
              <a:ext uri="{FF2B5EF4-FFF2-40B4-BE49-F238E27FC236}">
                <a16:creationId xmlns:a16="http://schemas.microsoft.com/office/drawing/2014/main" id="{DC0CEB7D-0C7B-487A-9E0B-BFE18E2FBAF5}"/>
              </a:ext>
            </a:extLst>
          </p:cNvPr>
          <p:cNvSpPr>
            <a:spLocks noChangeArrowheads="1"/>
          </p:cNvSpPr>
          <p:nvPr/>
        </p:nvSpPr>
        <p:spPr bwMode="auto">
          <a:xfrm>
            <a:off x="339725" y="2428875"/>
            <a:ext cx="8037513" cy="457200"/>
          </a:xfrm>
          <a:prstGeom prst="rect">
            <a:avLst/>
          </a:prstGeom>
          <a:solidFill>
            <a:srgbClr val="FFCC9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Why do these substances react together and form bonds?</a:t>
            </a:r>
          </a:p>
        </p:txBody>
      </p:sp>
      <p:sp>
        <p:nvSpPr>
          <p:cNvPr id="74801" name="Rectangle 49">
            <a:extLst>
              <a:ext uri="{FF2B5EF4-FFF2-40B4-BE49-F238E27FC236}">
                <a16:creationId xmlns:a16="http://schemas.microsoft.com/office/drawing/2014/main" id="{4E7B33B0-B5F3-47D1-AFD0-514D8573A2CE}"/>
              </a:ext>
            </a:extLst>
          </p:cNvPr>
          <p:cNvSpPr>
            <a:spLocks noChangeArrowheads="1"/>
          </p:cNvSpPr>
          <p:nvPr/>
        </p:nvSpPr>
        <p:spPr bwMode="auto">
          <a:xfrm>
            <a:off x="339725" y="2936875"/>
            <a:ext cx="81930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 metal and non-metal atoms have incomplete outer electron shells and so are </a:t>
            </a:r>
            <a:r>
              <a:rPr lang="en-GB" altLang="en-US" b="1" dirty="0">
                <a:solidFill>
                  <a:srgbClr val="010066"/>
                </a:solidFill>
              </a:rPr>
              <a:t>unstable</a:t>
            </a:r>
            <a:r>
              <a:rPr lang="en-GB" altLang="en-US" dirty="0"/>
              <a:t>.</a:t>
            </a:r>
          </a:p>
        </p:txBody>
      </p:sp>
      <p:sp>
        <p:nvSpPr>
          <p:cNvPr id="74802" name="Rectangle 50">
            <a:extLst>
              <a:ext uri="{FF2B5EF4-FFF2-40B4-BE49-F238E27FC236}">
                <a16:creationId xmlns:a16="http://schemas.microsoft.com/office/drawing/2014/main" id="{93622390-6767-4D5A-8084-BE449EA2F5EF}"/>
              </a:ext>
            </a:extLst>
          </p:cNvPr>
          <p:cNvSpPr>
            <a:spLocks noChangeArrowheads="1"/>
          </p:cNvSpPr>
          <p:nvPr/>
        </p:nvSpPr>
        <p:spPr bwMode="auto">
          <a:xfrm>
            <a:off x="339725" y="3819525"/>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Electrons are transferred from each metal atom to each non-metal atom. The metal and the non-metal atoms form ions with completely full outer shells and become stable.</a:t>
            </a:r>
          </a:p>
        </p:txBody>
      </p:sp>
      <p:sp>
        <p:nvSpPr>
          <p:cNvPr id="74803" name="Rectangle 51">
            <a:extLst>
              <a:ext uri="{FF2B5EF4-FFF2-40B4-BE49-F238E27FC236}">
                <a16:creationId xmlns:a16="http://schemas.microsoft.com/office/drawing/2014/main" id="{668735D1-344E-4D7D-BBAF-4EF2452322F5}"/>
              </a:ext>
            </a:extLst>
          </p:cNvPr>
          <p:cNvSpPr>
            <a:spLocks noChangeArrowheads="1"/>
          </p:cNvSpPr>
          <p:nvPr/>
        </p:nvSpPr>
        <p:spPr bwMode="auto">
          <a:xfrm>
            <a:off x="339724" y="5057775"/>
            <a:ext cx="855592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There are strong </a:t>
            </a:r>
            <a:r>
              <a:rPr lang="en-GB" altLang="en-US" b="1" dirty="0">
                <a:solidFill>
                  <a:srgbClr val="FF6600"/>
                </a:solidFill>
              </a:rPr>
              <a:t>electrostatic forces </a:t>
            </a:r>
            <a:r>
              <a:rPr lang="en-GB" altLang="en-US" dirty="0"/>
              <a:t>of attraction in all directions between oppositely charged ions. This </a:t>
            </a:r>
            <a:r>
              <a:rPr lang="en-GB" altLang="en-US" dirty="0">
                <a:solidFill>
                  <a:srgbClr val="010066"/>
                </a:solidFill>
              </a:rPr>
              <a:t>electrostatic</a:t>
            </a:r>
            <a:r>
              <a:rPr lang="en-GB" altLang="en-US" dirty="0"/>
              <a:t> attraction is called </a:t>
            </a:r>
            <a:r>
              <a:rPr lang="en-GB" altLang="en-US" b="1" dirty="0">
                <a:solidFill>
                  <a:srgbClr val="FF6600"/>
                </a:solidFill>
              </a:rPr>
              <a:t>ionic bonding</a:t>
            </a:r>
            <a:r>
              <a:rPr lang="en-GB" altLang="en-US" dirty="0"/>
              <a:t>.</a:t>
            </a:r>
          </a:p>
        </p:txBody>
      </p:sp>
      <p:pic>
        <p:nvPicPr>
          <p:cNvPr id="30727" name="Picture 52" descr="ionic_lattice_2">
            <a:extLst>
              <a:ext uri="{FF2B5EF4-FFF2-40B4-BE49-F238E27FC236}">
                <a16:creationId xmlns:a16="http://schemas.microsoft.com/office/drawing/2014/main" id="{0D3BC563-C3E8-4A04-B81F-D816A51F82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1788" y="784225"/>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53" descr="ionic_lattice">
            <a:extLst>
              <a:ext uri="{FF2B5EF4-FFF2-40B4-BE49-F238E27FC236}">
                <a16:creationId xmlns:a16="http://schemas.microsoft.com/office/drawing/2014/main" id="{245219BD-0422-4F43-A7A8-EC13CAB18A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5925" y="809625"/>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54" descr="ionic_lattice_2">
            <a:extLst>
              <a:ext uri="{FF2B5EF4-FFF2-40B4-BE49-F238E27FC236}">
                <a16:creationId xmlns:a16="http://schemas.microsoft.com/office/drawing/2014/main" id="{20DA8A01-E5CD-4CD6-887D-F68884FBC9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3875" y="900113"/>
            <a:ext cx="1357313"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55" descr="ionic_lattice">
            <a:extLst>
              <a:ext uri="{FF2B5EF4-FFF2-40B4-BE49-F238E27FC236}">
                <a16:creationId xmlns:a16="http://schemas.microsoft.com/office/drawing/2014/main" id="{56CDB610-FAEC-4873-86AC-C0888FF31F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0713" y="925513"/>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56" descr="ionic_lattice_2">
            <a:extLst>
              <a:ext uri="{FF2B5EF4-FFF2-40B4-BE49-F238E27FC236}">
                <a16:creationId xmlns:a16="http://schemas.microsoft.com/office/drawing/2014/main" id="{BD299CAC-767D-4FF7-A854-8C7527E240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900" y="1022350"/>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57" descr="ionic_lattice">
            <a:extLst>
              <a:ext uri="{FF2B5EF4-FFF2-40B4-BE49-F238E27FC236}">
                <a16:creationId xmlns:a16="http://schemas.microsoft.com/office/drawing/2014/main" id="{3BDDC034-1114-4078-83E2-53E2F22EA5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7088" y="1047750"/>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Rectangle 60">
            <a:extLst>
              <a:ext uri="{FF2B5EF4-FFF2-40B4-BE49-F238E27FC236}">
                <a16:creationId xmlns:a16="http://schemas.microsoft.com/office/drawing/2014/main" id="{7AB8301C-8A17-4B78-AC95-FC728602365C}"/>
              </a:ext>
            </a:extLst>
          </p:cNvPr>
          <p:cNvSpPr>
            <a:spLocks noGrp="1" noChangeArrowheads="1"/>
          </p:cNvSpPr>
          <p:nvPr>
            <p:ph type="title"/>
          </p:nvPr>
        </p:nvSpPr>
        <p:spPr/>
        <p:txBody>
          <a:bodyPr/>
          <a:lstStyle/>
          <a:p>
            <a:r>
              <a:rPr lang="en-GB" altLang="en-US" dirty="0"/>
              <a:t>What is ionic bonding?</a:t>
            </a:r>
          </a:p>
        </p:txBody>
      </p:sp>
      <p:pic>
        <p:nvPicPr>
          <p:cNvPr id="16" name="Picture 8">
            <a:hlinkClick r:id="" action="ppaction://hlinkshowjump?jump=nextslide"/>
            <a:extLst>
              <a:ext uri="{FF2B5EF4-FFF2-40B4-BE49-F238E27FC236}">
                <a16:creationId xmlns:a16="http://schemas.microsoft.com/office/drawing/2014/main" id="{5979533C-9764-4F21-B760-49D04124FFA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C66F8A27-F187-4760-A9FD-B714706863E0}"/>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8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8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8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80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00" grpId="0" animBg="1"/>
      <p:bldP spid="74801" grpId="0"/>
      <p:bldP spid="74802" grpId="0"/>
      <p:bldP spid="748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354A290-037C-4B9F-9568-C6D2DB5CCAB3}"/>
              </a:ext>
            </a:extLst>
          </p:cNvPr>
          <p:cNvSpPr>
            <a:spLocks noGrp="1" noChangeArrowheads="1"/>
          </p:cNvSpPr>
          <p:nvPr>
            <p:ph type="title"/>
          </p:nvPr>
        </p:nvSpPr>
        <p:spPr/>
        <p:txBody>
          <a:bodyPr/>
          <a:lstStyle/>
          <a:p>
            <a:r>
              <a:rPr lang="en-GB" altLang="en-US"/>
              <a:t>Group 1 and group 7 elements</a:t>
            </a:r>
          </a:p>
        </p:txBody>
      </p:sp>
      <p:sp>
        <p:nvSpPr>
          <p:cNvPr id="31747" name="Rectangle 5">
            <a:extLst>
              <a:ext uri="{FF2B5EF4-FFF2-40B4-BE49-F238E27FC236}">
                <a16:creationId xmlns:a16="http://schemas.microsoft.com/office/drawing/2014/main" id="{2B61431D-879A-47A9-95DE-D5200739BBA2}"/>
              </a:ext>
            </a:extLst>
          </p:cNvPr>
          <p:cNvSpPr>
            <a:spLocks noChangeArrowheads="1"/>
          </p:cNvSpPr>
          <p:nvPr/>
        </p:nvSpPr>
        <p:spPr bwMode="auto">
          <a:xfrm>
            <a:off x="339725" y="781050"/>
            <a:ext cx="8375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a:t>
            </a:r>
            <a:r>
              <a:rPr lang="en-GB" altLang="en-US" b="1">
                <a:solidFill>
                  <a:srgbClr val="FF6600"/>
                </a:solidFill>
              </a:rPr>
              <a:t>alkali metals</a:t>
            </a:r>
            <a:r>
              <a:rPr lang="en-GB" altLang="en-US"/>
              <a:t>, found in group 1 of the periodic table, react with non-metals to form ionic compounds. </a:t>
            </a:r>
            <a:endParaRPr lang="en-GB" altLang="en-US" sz="1200"/>
          </a:p>
        </p:txBody>
      </p:sp>
      <p:sp>
        <p:nvSpPr>
          <p:cNvPr id="515078" name="Rectangle 6">
            <a:extLst>
              <a:ext uri="{FF2B5EF4-FFF2-40B4-BE49-F238E27FC236}">
                <a16:creationId xmlns:a16="http://schemas.microsoft.com/office/drawing/2014/main" id="{E6484C3A-13A8-4DE0-89BA-7C32E61DFB85}"/>
              </a:ext>
            </a:extLst>
          </p:cNvPr>
          <p:cNvSpPr>
            <a:spLocks noChangeArrowheads="1"/>
          </p:cNvSpPr>
          <p:nvPr/>
        </p:nvSpPr>
        <p:spPr bwMode="auto">
          <a:xfrm>
            <a:off x="339725" y="1684338"/>
            <a:ext cx="49847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alkali metals all have one electron in their outer shell. </a:t>
            </a:r>
          </a:p>
          <a:p>
            <a:pPr eaLnBrk="1" hangingPunct="1"/>
            <a:r>
              <a:rPr lang="en-GB" altLang="en-US">
                <a:solidFill>
                  <a:srgbClr val="010066"/>
                </a:solidFill>
              </a:rPr>
              <a:t>They lose this electron to form an ion with a </a:t>
            </a:r>
            <a:r>
              <a:rPr lang="en-GB" altLang="en-US" b="1">
                <a:solidFill>
                  <a:srgbClr val="010066"/>
                </a:solidFill>
              </a:rPr>
              <a:t>single positive charge</a:t>
            </a:r>
            <a:r>
              <a:rPr lang="en-GB" altLang="en-US">
                <a:solidFill>
                  <a:srgbClr val="010066"/>
                </a:solidFill>
              </a:rPr>
              <a:t>.</a:t>
            </a:r>
            <a:endParaRPr lang="en-GB" altLang="en-US" sz="1200">
              <a:solidFill>
                <a:srgbClr val="010066"/>
              </a:solidFill>
            </a:endParaRPr>
          </a:p>
        </p:txBody>
      </p:sp>
      <p:sp>
        <p:nvSpPr>
          <p:cNvPr id="515080" name="Rectangle 8">
            <a:extLst>
              <a:ext uri="{FF2B5EF4-FFF2-40B4-BE49-F238E27FC236}">
                <a16:creationId xmlns:a16="http://schemas.microsoft.com/office/drawing/2014/main" id="{FC112FE6-8B98-48B1-BD67-3497B6ED8594}"/>
              </a:ext>
            </a:extLst>
          </p:cNvPr>
          <p:cNvSpPr>
            <a:spLocks noChangeArrowheads="1"/>
          </p:cNvSpPr>
          <p:nvPr/>
        </p:nvSpPr>
        <p:spPr bwMode="auto">
          <a:xfrm>
            <a:off x="339725" y="3503613"/>
            <a:ext cx="8375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a:t>
            </a:r>
            <a:r>
              <a:rPr lang="en-GB" altLang="en-US" b="1">
                <a:solidFill>
                  <a:srgbClr val="FF6600"/>
                </a:solidFill>
              </a:rPr>
              <a:t>halogens</a:t>
            </a:r>
            <a:r>
              <a:rPr lang="en-GB" altLang="en-US"/>
              <a:t>, found in group 7 of the periodic table, react with metals to form ionic compounds. </a:t>
            </a:r>
            <a:endParaRPr lang="en-GB" altLang="en-US" sz="1200"/>
          </a:p>
        </p:txBody>
      </p:sp>
      <p:sp>
        <p:nvSpPr>
          <p:cNvPr id="515081" name="Rectangle 9">
            <a:extLst>
              <a:ext uri="{FF2B5EF4-FFF2-40B4-BE49-F238E27FC236}">
                <a16:creationId xmlns:a16="http://schemas.microsoft.com/office/drawing/2014/main" id="{06D4964A-3963-40E5-8B91-14A4D7CF736A}"/>
              </a:ext>
            </a:extLst>
          </p:cNvPr>
          <p:cNvSpPr>
            <a:spLocks noChangeArrowheads="1"/>
          </p:cNvSpPr>
          <p:nvPr/>
        </p:nvSpPr>
        <p:spPr bwMode="auto">
          <a:xfrm>
            <a:off x="4586288" y="4425950"/>
            <a:ext cx="42005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halogens all have seven electrons in their outer shell. They gain an extra electron to form an ion with a </a:t>
            </a:r>
            <a:r>
              <a:rPr lang="en-GB" altLang="en-US" b="1">
                <a:solidFill>
                  <a:srgbClr val="010066"/>
                </a:solidFill>
              </a:rPr>
              <a:t>single negative charge</a:t>
            </a:r>
            <a:r>
              <a:rPr lang="en-GB" altLang="en-US">
                <a:solidFill>
                  <a:srgbClr val="010066"/>
                </a:solidFill>
              </a:rPr>
              <a:t>.</a:t>
            </a:r>
            <a:endParaRPr lang="en-GB" altLang="en-US" sz="1200">
              <a:solidFill>
                <a:srgbClr val="010066"/>
              </a:solidFill>
            </a:endParaRPr>
          </a:p>
        </p:txBody>
      </p:sp>
      <p:pic>
        <p:nvPicPr>
          <p:cNvPr id="31770" name="Picture 46" descr="atom bg">
            <a:extLst>
              <a:ext uri="{FF2B5EF4-FFF2-40B4-BE49-F238E27FC236}">
                <a16:creationId xmlns:a16="http://schemas.microsoft.com/office/drawing/2014/main" id="{68929D0F-3EFA-406F-AA71-7951092CB1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170497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1" name="Rectangle 12">
            <a:extLst>
              <a:ext uri="{FF2B5EF4-FFF2-40B4-BE49-F238E27FC236}">
                <a16:creationId xmlns:a16="http://schemas.microsoft.com/office/drawing/2014/main" id="{D000D018-6777-4985-A847-E6FA9E209076}"/>
              </a:ext>
            </a:extLst>
          </p:cNvPr>
          <p:cNvSpPr>
            <a:spLocks noChangeArrowheads="1"/>
          </p:cNvSpPr>
          <p:nvPr/>
        </p:nvSpPr>
        <p:spPr bwMode="auto">
          <a:xfrm>
            <a:off x="6153150" y="2308225"/>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Li</a:t>
            </a:r>
          </a:p>
        </p:txBody>
      </p:sp>
      <p:pic>
        <p:nvPicPr>
          <p:cNvPr id="31772" name="Picture 13" descr="cross">
            <a:extLst>
              <a:ext uri="{FF2B5EF4-FFF2-40B4-BE49-F238E27FC236}">
                <a16:creationId xmlns:a16="http://schemas.microsoft.com/office/drawing/2014/main" id="{10ED1CCA-79DB-4188-8639-DB8AD9F5DC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1575" y="187642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14" descr="cross">
            <a:extLst>
              <a:ext uri="{FF2B5EF4-FFF2-40B4-BE49-F238E27FC236}">
                <a16:creationId xmlns:a16="http://schemas.microsoft.com/office/drawing/2014/main" id="{51FF39D9-FB13-47D9-8782-F500B9CDB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1575" y="301625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15" descr="cross">
            <a:extLst>
              <a:ext uri="{FF2B5EF4-FFF2-40B4-BE49-F238E27FC236}">
                <a16:creationId xmlns:a16="http://schemas.microsoft.com/office/drawing/2014/main" id="{0C9EB1BC-628E-4358-A4D7-5AB7E00E2C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463" y="162242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9" name="Text Box 51">
            <a:extLst>
              <a:ext uri="{FF2B5EF4-FFF2-40B4-BE49-F238E27FC236}">
                <a16:creationId xmlns:a16="http://schemas.microsoft.com/office/drawing/2014/main" id="{14DC77A2-E407-4BEA-9183-50094FA79EB7}"/>
              </a:ext>
            </a:extLst>
          </p:cNvPr>
          <p:cNvSpPr txBox="1">
            <a:spLocks noChangeArrowheads="1"/>
          </p:cNvSpPr>
          <p:nvPr/>
        </p:nvSpPr>
        <p:spPr bwMode="auto">
          <a:xfrm>
            <a:off x="7410450" y="2295525"/>
            <a:ext cx="10017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t>2.1</a:t>
            </a:r>
          </a:p>
        </p:txBody>
      </p:sp>
      <p:pic>
        <p:nvPicPr>
          <p:cNvPr id="31757" name="Picture 49" descr="atom bg">
            <a:extLst>
              <a:ext uri="{FF2B5EF4-FFF2-40B4-BE49-F238E27FC236}">
                <a16:creationId xmlns:a16="http://schemas.microsoft.com/office/drawing/2014/main" id="{928B6F22-A3C4-4A58-9498-A85ECDDB9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0" y="45529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Rectangle 26">
            <a:extLst>
              <a:ext uri="{FF2B5EF4-FFF2-40B4-BE49-F238E27FC236}">
                <a16:creationId xmlns:a16="http://schemas.microsoft.com/office/drawing/2014/main" id="{02C32F51-5EF8-4E10-905F-2714C2249FF7}"/>
              </a:ext>
            </a:extLst>
          </p:cNvPr>
          <p:cNvSpPr>
            <a:spLocks noChangeArrowheads="1"/>
          </p:cNvSpPr>
          <p:nvPr/>
        </p:nvSpPr>
        <p:spPr bwMode="auto">
          <a:xfrm>
            <a:off x="2759075" y="51435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F</a:t>
            </a:r>
          </a:p>
        </p:txBody>
      </p:sp>
      <p:pic>
        <p:nvPicPr>
          <p:cNvPr id="31759" name="Picture 27" descr="electron">
            <a:extLst>
              <a:ext uri="{FF2B5EF4-FFF2-40B4-BE49-F238E27FC236}">
                <a16:creationId xmlns:a16="http://schemas.microsoft.com/office/drawing/2014/main" id="{7D699CB5-2B9F-41FC-B269-4E199AD979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213" y="477520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28" descr="electron">
            <a:extLst>
              <a:ext uri="{FF2B5EF4-FFF2-40B4-BE49-F238E27FC236}">
                <a16:creationId xmlns:a16="http://schemas.microsoft.com/office/drawing/2014/main" id="{AFE8E213-7377-4A3B-AA26-7CDCD884D9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8138" y="5915025"/>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29" descr="electron">
            <a:extLst>
              <a:ext uri="{FF2B5EF4-FFF2-40B4-BE49-F238E27FC236}">
                <a16:creationId xmlns:a16="http://schemas.microsoft.com/office/drawing/2014/main" id="{937FD5F3-52D7-460D-8727-B7D7F35E0E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2888" y="451485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0" descr="electron">
            <a:extLst>
              <a:ext uri="{FF2B5EF4-FFF2-40B4-BE49-F238E27FC236}">
                <a16:creationId xmlns:a16="http://schemas.microsoft.com/office/drawing/2014/main" id="{AC99D0B6-A1B0-42DB-BCC5-EEFE985890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0213" y="450215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1" descr="electron">
            <a:extLst>
              <a:ext uri="{FF2B5EF4-FFF2-40B4-BE49-F238E27FC236}">
                <a16:creationId xmlns:a16="http://schemas.microsoft.com/office/drawing/2014/main" id="{D11A8A44-EBF4-48F9-82F0-617CEBD4DF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0463" y="519430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2" descr="electron">
            <a:extLst>
              <a:ext uri="{FF2B5EF4-FFF2-40B4-BE49-F238E27FC236}">
                <a16:creationId xmlns:a16="http://schemas.microsoft.com/office/drawing/2014/main" id="{2B07845C-5F5A-4912-83B7-14B5B4BBEC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6813" y="5381625"/>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3" descr="electron">
            <a:extLst>
              <a:ext uri="{FF2B5EF4-FFF2-40B4-BE49-F238E27FC236}">
                <a16:creationId xmlns:a16="http://schemas.microsoft.com/office/drawing/2014/main" id="{74D6D172-3C56-4354-B066-9576806096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9713" y="6169025"/>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4" descr="electron">
            <a:extLst>
              <a:ext uri="{FF2B5EF4-FFF2-40B4-BE49-F238E27FC236}">
                <a16:creationId xmlns:a16="http://schemas.microsoft.com/office/drawing/2014/main" id="{7CE9C482-FE04-4AA4-9023-23C531D792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7988" y="6175375"/>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5" descr="electron">
            <a:extLst>
              <a:ext uri="{FF2B5EF4-FFF2-40B4-BE49-F238E27FC236}">
                <a16:creationId xmlns:a16="http://schemas.microsoft.com/office/drawing/2014/main" id="{BDDF8563-8751-4146-95FA-EE00DE58AA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7238" y="520065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 Box 52">
            <a:extLst>
              <a:ext uri="{FF2B5EF4-FFF2-40B4-BE49-F238E27FC236}">
                <a16:creationId xmlns:a16="http://schemas.microsoft.com/office/drawing/2014/main" id="{EC5FFE28-C355-4BA7-96D8-60505159BA0B}"/>
              </a:ext>
            </a:extLst>
          </p:cNvPr>
          <p:cNvSpPr txBox="1">
            <a:spLocks noChangeArrowheads="1"/>
          </p:cNvSpPr>
          <p:nvPr/>
        </p:nvSpPr>
        <p:spPr bwMode="auto">
          <a:xfrm>
            <a:off x="857250" y="5133975"/>
            <a:ext cx="9874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t>2.7</a:t>
            </a:r>
          </a:p>
        </p:txBody>
      </p:sp>
      <p:pic>
        <p:nvPicPr>
          <p:cNvPr id="27" name="Picture 8">
            <a:hlinkClick r:id="" action="ppaction://hlinkshowjump?jump=nextslide"/>
            <a:extLst>
              <a:ext uri="{FF2B5EF4-FFF2-40B4-BE49-F238E27FC236}">
                <a16:creationId xmlns:a16="http://schemas.microsoft.com/office/drawing/2014/main" id="{E4964BC1-9A5B-45DB-B8B8-1928E36E1C4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9" name="Picture 9" descr="notes_icon">
            <a:extLst>
              <a:ext uri="{FF2B5EF4-FFF2-40B4-BE49-F238E27FC236}">
                <a16:creationId xmlns:a16="http://schemas.microsoft.com/office/drawing/2014/main" id="{EFA1556C-ED4E-4493-A1F7-C38F40A75175}"/>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28" name="Picture 9">
            <a:extLst>
              <a:ext uri="{FF2B5EF4-FFF2-40B4-BE49-F238E27FC236}">
                <a16:creationId xmlns:a16="http://schemas.microsoft.com/office/drawing/2014/main" id="{E8DB5CAD-4A03-4D5A-9205-C73657C59EA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7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1770"/>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1771"/>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31772"/>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31773"/>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31774"/>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176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508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5081"/>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nodeType="afterEffect">
                                  <p:stCondLst>
                                    <p:cond delay="0"/>
                                  </p:stCondLst>
                                  <p:childTnLst>
                                    <p:set>
                                      <p:cBhvr>
                                        <p:cTn id="35" dur="1" fill="hold">
                                          <p:stCondLst>
                                            <p:cond delay="0"/>
                                          </p:stCondLst>
                                        </p:cTn>
                                        <p:tgtEl>
                                          <p:spTgt spid="31757"/>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31758"/>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nodeType="afterEffect">
                                  <p:stCondLst>
                                    <p:cond delay="0"/>
                                  </p:stCondLst>
                                  <p:childTnLst>
                                    <p:set>
                                      <p:cBhvr>
                                        <p:cTn id="41" dur="1" fill="hold">
                                          <p:stCondLst>
                                            <p:cond delay="0"/>
                                          </p:stCondLst>
                                        </p:cTn>
                                        <p:tgtEl>
                                          <p:spTgt spid="31759"/>
                                        </p:tgtEl>
                                        <p:attrNameLst>
                                          <p:attrName>style.visibility</p:attrName>
                                        </p:attrNameLst>
                                      </p:cBhvr>
                                      <p:to>
                                        <p:strVal val="visible"/>
                                      </p:to>
                                    </p:set>
                                  </p:childTnLst>
                                </p:cTn>
                              </p:par>
                            </p:childTnLst>
                          </p:cTn>
                        </p:par>
                        <p:par>
                          <p:cTn id="42" fill="hold" nodeType="afterGroup">
                            <p:stCondLst>
                              <p:cond delay="0"/>
                            </p:stCondLst>
                            <p:childTnLst>
                              <p:par>
                                <p:cTn id="43" presetID="1" presetClass="entr" presetSubtype="0" fill="hold" nodeType="afterEffect">
                                  <p:stCondLst>
                                    <p:cond delay="0"/>
                                  </p:stCondLst>
                                  <p:childTnLst>
                                    <p:set>
                                      <p:cBhvr>
                                        <p:cTn id="44" dur="1" fill="hold">
                                          <p:stCondLst>
                                            <p:cond delay="0"/>
                                          </p:stCondLst>
                                        </p:cTn>
                                        <p:tgtEl>
                                          <p:spTgt spid="31760"/>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nodeType="afterEffect">
                                  <p:stCondLst>
                                    <p:cond delay="0"/>
                                  </p:stCondLst>
                                  <p:childTnLst>
                                    <p:set>
                                      <p:cBhvr>
                                        <p:cTn id="47" dur="1" fill="hold">
                                          <p:stCondLst>
                                            <p:cond delay="0"/>
                                          </p:stCondLst>
                                        </p:cTn>
                                        <p:tgtEl>
                                          <p:spTgt spid="31761"/>
                                        </p:tgtEl>
                                        <p:attrNameLst>
                                          <p:attrName>style.visibility</p:attrName>
                                        </p:attrNameLst>
                                      </p:cBhvr>
                                      <p:to>
                                        <p:strVal val="visible"/>
                                      </p:to>
                                    </p:set>
                                  </p:childTnLst>
                                </p:cTn>
                              </p:par>
                            </p:childTnLst>
                          </p:cTn>
                        </p:par>
                        <p:par>
                          <p:cTn id="48" fill="hold" nodeType="afterGroup">
                            <p:stCondLst>
                              <p:cond delay="0"/>
                            </p:stCondLst>
                            <p:childTnLst>
                              <p:par>
                                <p:cTn id="49" presetID="1" presetClass="entr" presetSubtype="0" fill="hold" nodeType="afterEffect">
                                  <p:stCondLst>
                                    <p:cond delay="0"/>
                                  </p:stCondLst>
                                  <p:childTnLst>
                                    <p:set>
                                      <p:cBhvr>
                                        <p:cTn id="50" dur="1" fill="hold">
                                          <p:stCondLst>
                                            <p:cond delay="0"/>
                                          </p:stCondLst>
                                        </p:cTn>
                                        <p:tgtEl>
                                          <p:spTgt spid="31762"/>
                                        </p:tgtEl>
                                        <p:attrNameLst>
                                          <p:attrName>style.visibility</p:attrName>
                                        </p:attrNameLst>
                                      </p:cBhvr>
                                      <p:to>
                                        <p:strVal val="visible"/>
                                      </p:to>
                                    </p:set>
                                  </p:childTnLst>
                                </p:cTn>
                              </p:par>
                            </p:childTnLst>
                          </p:cTn>
                        </p:par>
                        <p:par>
                          <p:cTn id="51" fill="hold" nodeType="afterGroup">
                            <p:stCondLst>
                              <p:cond delay="0"/>
                            </p:stCondLst>
                            <p:childTnLst>
                              <p:par>
                                <p:cTn id="52" presetID="1" presetClass="entr" presetSubtype="0" fill="hold" nodeType="afterEffect">
                                  <p:stCondLst>
                                    <p:cond delay="0"/>
                                  </p:stCondLst>
                                  <p:childTnLst>
                                    <p:set>
                                      <p:cBhvr>
                                        <p:cTn id="53" dur="1" fill="hold">
                                          <p:stCondLst>
                                            <p:cond delay="0"/>
                                          </p:stCondLst>
                                        </p:cTn>
                                        <p:tgtEl>
                                          <p:spTgt spid="31763"/>
                                        </p:tgtEl>
                                        <p:attrNameLst>
                                          <p:attrName>style.visibility</p:attrName>
                                        </p:attrNameLst>
                                      </p:cBhvr>
                                      <p:to>
                                        <p:strVal val="visible"/>
                                      </p:to>
                                    </p:set>
                                  </p:childTnLst>
                                </p:cTn>
                              </p:par>
                            </p:childTnLst>
                          </p:cTn>
                        </p:par>
                        <p:par>
                          <p:cTn id="54" fill="hold" nodeType="afterGroup">
                            <p:stCondLst>
                              <p:cond delay="0"/>
                            </p:stCondLst>
                            <p:childTnLst>
                              <p:par>
                                <p:cTn id="55" presetID="1" presetClass="entr" presetSubtype="0" fill="hold" nodeType="afterEffect">
                                  <p:stCondLst>
                                    <p:cond delay="0"/>
                                  </p:stCondLst>
                                  <p:childTnLst>
                                    <p:set>
                                      <p:cBhvr>
                                        <p:cTn id="56" dur="1" fill="hold">
                                          <p:stCondLst>
                                            <p:cond delay="0"/>
                                          </p:stCondLst>
                                        </p:cTn>
                                        <p:tgtEl>
                                          <p:spTgt spid="31764"/>
                                        </p:tgtEl>
                                        <p:attrNameLst>
                                          <p:attrName>style.visibility</p:attrName>
                                        </p:attrNameLst>
                                      </p:cBhvr>
                                      <p:to>
                                        <p:strVal val="visible"/>
                                      </p:to>
                                    </p:set>
                                  </p:childTnLst>
                                </p:cTn>
                              </p:par>
                            </p:childTnLst>
                          </p:cTn>
                        </p:par>
                        <p:par>
                          <p:cTn id="57" fill="hold" nodeType="afterGroup">
                            <p:stCondLst>
                              <p:cond delay="0"/>
                            </p:stCondLst>
                            <p:childTnLst>
                              <p:par>
                                <p:cTn id="58" presetID="1" presetClass="entr" presetSubtype="0" fill="hold" nodeType="afterEffect">
                                  <p:stCondLst>
                                    <p:cond delay="0"/>
                                  </p:stCondLst>
                                  <p:childTnLst>
                                    <p:set>
                                      <p:cBhvr>
                                        <p:cTn id="59" dur="1" fill="hold">
                                          <p:stCondLst>
                                            <p:cond delay="0"/>
                                          </p:stCondLst>
                                        </p:cTn>
                                        <p:tgtEl>
                                          <p:spTgt spid="31765"/>
                                        </p:tgtEl>
                                        <p:attrNameLst>
                                          <p:attrName>style.visibility</p:attrName>
                                        </p:attrNameLst>
                                      </p:cBhvr>
                                      <p:to>
                                        <p:strVal val="visible"/>
                                      </p:to>
                                    </p:set>
                                  </p:childTnLst>
                                </p:cTn>
                              </p:par>
                            </p:childTnLst>
                          </p:cTn>
                        </p:par>
                        <p:par>
                          <p:cTn id="60" fill="hold" nodeType="afterGroup">
                            <p:stCondLst>
                              <p:cond delay="0"/>
                            </p:stCondLst>
                            <p:childTnLst>
                              <p:par>
                                <p:cTn id="61" presetID="1" presetClass="entr" presetSubtype="0" fill="hold" nodeType="afterEffect">
                                  <p:stCondLst>
                                    <p:cond delay="0"/>
                                  </p:stCondLst>
                                  <p:childTnLst>
                                    <p:set>
                                      <p:cBhvr>
                                        <p:cTn id="62" dur="1" fill="hold">
                                          <p:stCondLst>
                                            <p:cond delay="0"/>
                                          </p:stCondLst>
                                        </p:cTn>
                                        <p:tgtEl>
                                          <p:spTgt spid="31766"/>
                                        </p:tgtEl>
                                        <p:attrNameLst>
                                          <p:attrName>style.visibility</p:attrName>
                                        </p:attrNameLst>
                                      </p:cBhvr>
                                      <p:to>
                                        <p:strVal val="visible"/>
                                      </p:to>
                                    </p:set>
                                  </p:childTnLst>
                                </p:cTn>
                              </p:par>
                            </p:childTnLst>
                          </p:cTn>
                        </p:par>
                        <p:par>
                          <p:cTn id="63" fill="hold" nodeType="afterGroup">
                            <p:stCondLst>
                              <p:cond delay="0"/>
                            </p:stCondLst>
                            <p:childTnLst>
                              <p:par>
                                <p:cTn id="64" presetID="1" presetClass="entr" presetSubtype="0" fill="hold" nodeType="afterEffect">
                                  <p:stCondLst>
                                    <p:cond delay="0"/>
                                  </p:stCondLst>
                                  <p:childTnLst>
                                    <p:set>
                                      <p:cBhvr>
                                        <p:cTn id="65" dur="1" fill="hold">
                                          <p:stCondLst>
                                            <p:cond delay="0"/>
                                          </p:stCondLst>
                                        </p:cTn>
                                        <p:tgtEl>
                                          <p:spTgt spid="31767"/>
                                        </p:tgtEl>
                                        <p:attrNameLst>
                                          <p:attrName>style.visibility</p:attrName>
                                        </p:attrNameLst>
                                      </p:cBhvr>
                                      <p:to>
                                        <p:strVal val="visible"/>
                                      </p:to>
                                    </p:set>
                                  </p:childTnLst>
                                </p:cTn>
                              </p:par>
                            </p:childTnLst>
                          </p:cTn>
                        </p:par>
                        <p:par>
                          <p:cTn id="66" fill="hold" nodeType="afterGroup">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31756"/>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8" grpId="0"/>
      <p:bldP spid="515080" grpId="0"/>
      <p:bldP spid="515081" grpId="0"/>
      <p:bldP spid="31771" grpId="0"/>
      <p:bldP spid="31769" grpId="0"/>
      <p:bldP spid="31758" grpId="0"/>
      <p:bldP spid="3175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ECAFA674-605F-41FE-AA55-BF3059AAB14A}"/>
              </a:ext>
            </a:extLst>
          </p:cNvPr>
          <p:cNvSpPr>
            <a:spLocks noChangeArrowheads="1"/>
          </p:cNvSpPr>
          <p:nvPr/>
        </p:nvSpPr>
        <p:spPr bwMode="auto">
          <a:xfrm>
            <a:off x="339725" y="781050"/>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Sodium chloride is an ionic compound formed by the reaction between sodium (group 1) and chlorine (group 7).</a:t>
            </a:r>
          </a:p>
        </p:txBody>
      </p:sp>
      <p:sp>
        <p:nvSpPr>
          <p:cNvPr id="449540" name="Rectangle 4">
            <a:extLst>
              <a:ext uri="{FF2B5EF4-FFF2-40B4-BE49-F238E27FC236}">
                <a16:creationId xmlns:a16="http://schemas.microsoft.com/office/drawing/2014/main" id="{B598B019-19EE-4DFC-AB3A-DCBFFB5C7CAA}"/>
              </a:ext>
            </a:extLst>
          </p:cNvPr>
          <p:cNvSpPr>
            <a:spLocks noChangeArrowheads="1"/>
          </p:cNvSpPr>
          <p:nvPr/>
        </p:nvSpPr>
        <p:spPr bwMode="auto">
          <a:xfrm>
            <a:off x="339725" y="1662113"/>
            <a:ext cx="3613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Sodium has </a:t>
            </a:r>
            <a:r>
              <a:rPr lang="en-GB" altLang="en-US" b="1" dirty="0">
                <a:solidFill>
                  <a:srgbClr val="FF6600"/>
                </a:solidFill>
              </a:rPr>
              <a:t>1 electron</a:t>
            </a:r>
            <a:r>
              <a:rPr lang="en-GB" altLang="en-US" dirty="0"/>
              <a:t> </a:t>
            </a:r>
          </a:p>
          <a:p>
            <a:pPr eaLnBrk="1" hangingPunct="1"/>
            <a:r>
              <a:rPr lang="en-GB" altLang="en-US" dirty="0"/>
              <a:t>in its outer shell. </a:t>
            </a:r>
          </a:p>
        </p:txBody>
      </p:sp>
      <p:sp>
        <p:nvSpPr>
          <p:cNvPr id="449541" name="Rectangle 5">
            <a:extLst>
              <a:ext uri="{FF2B5EF4-FFF2-40B4-BE49-F238E27FC236}">
                <a16:creationId xmlns:a16="http://schemas.microsoft.com/office/drawing/2014/main" id="{108A5252-4DD7-4391-87A4-BB244BE2C388}"/>
              </a:ext>
            </a:extLst>
          </p:cNvPr>
          <p:cNvSpPr>
            <a:spLocks noChangeArrowheads="1"/>
          </p:cNvSpPr>
          <p:nvPr/>
        </p:nvSpPr>
        <p:spPr bwMode="auto">
          <a:xfrm>
            <a:off x="339725" y="3792538"/>
            <a:ext cx="369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Chlorine has </a:t>
            </a:r>
            <a:r>
              <a:rPr lang="en-GB" altLang="en-US" b="1">
                <a:solidFill>
                  <a:srgbClr val="FF6600"/>
                </a:solidFill>
              </a:rPr>
              <a:t>7 electrons</a:t>
            </a:r>
            <a:r>
              <a:rPr lang="en-GB" altLang="en-US"/>
              <a:t> in its outer shell. </a:t>
            </a:r>
            <a:endParaRPr lang="en-GB" altLang="en-US" sz="800"/>
          </a:p>
        </p:txBody>
      </p:sp>
      <p:sp>
        <p:nvSpPr>
          <p:cNvPr id="449542" name="Text Box 6">
            <a:extLst>
              <a:ext uri="{FF2B5EF4-FFF2-40B4-BE49-F238E27FC236}">
                <a16:creationId xmlns:a16="http://schemas.microsoft.com/office/drawing/2014/main" id="{AC7858BC-326F-4FB9-A630-9A5ACF548A90}"/>
              </a:ext>
            </a:extLst>
          </p:cNvPr>
          <p:cNvSpPr txBox="1">
            <a:spLocks noChangeArrowheads="1"/>
          </p:cNvSpPr>
          <p:nvPr/>
        </p:nvSpPr>
        <p:spPr bwMode="auto">
          <a:xfrm>
            <a:off x="4472340" y="6067425"/>
            <a:ext cx="9699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t>2.8.7</a:t>
            </a:r>
          </a:p>
        </p:txBody>
      </p:sp>
      <p:sp>
        <p:nvSpPr>
          <p:cNvPr id="449543" name="Text Box 7">
            <a:extLst>
              <a:ext uri="{FF2B5EF4-FFF2-40B4-BE49-F238E27FC236}">
                <a16:creationId xmlns:a16="http://schemas.microsoft.com/office/drawing/2014/main" id="{37A6FF13-D704-4604-95AC-3C1E74C3F6FF}"/>
              </a:ext>
            </a:extLst>
          </p:cNvPr>
          <p:cNvSpPr txBox="1">
            <a:spLocks noChangeArrowheads="1"/>
          </p:cNvSpPr>
          <p:nvPr/>
        </p:nvSpPr>
        <p:spPr bwMode="auto">
          <a:xfrm>
            <a:off x="6950427" y="6067425"/>
            <a:ext cx="14176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dirty="0"/>
              <a:t>[2.8.8]</a:t>
            </a:r>
            <a:r>
              <a:rPr lang="en-GB" altLang="en-US" sz="2600" b="1" baseline="30000" dirty="0"/>
              <a:t>–</a:t>
            </a:r>
          </a:p>
        </p:txBody>
      </p:sp>
      <p:sp>
        <p:nvSpPr>
          <p:cNvPr id="32858" name="Rectangle 15">
            <a:extLst>
              <a:ext uri="{FF2B5EF4-FFF2-40B4-BE49-F238E27FC236}">
                <a16:creationId xmlns:a16="http://schemas.microsoft.com/office/drawing/2014/main" id="{5BC86C4E-6316-4D5E-B7E4-083D18E535A2}"/>
              </a:ext>
            </a:extLst>
          </p:cNvPr>
          <p:cNvSpPr>
            <a:spLocks noChangeArrowheads="1"/>
          </p:cNvSpPr>
          <p:nvPr/>
        </p:nvSpPr>
        <p:spPr bwMode="auto">
          <a:xfrm>
            <a:off x="8299802" y="1455738"/>
            <a:ext cx="392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800" b="1">
                <a:solidFill>
                  <a:srgbClr val="FF6600"/>
                </a:solidFill>
              </a:rPr>
              <a:t>+</a:t>
            </a:r>
          </a:p>
        </p:txBody>
      </p:sp>
      <p:pic>
        <p:nvPicPr>
          <p:cNvPr id="32837" name="Picture 34" descr="atom_3_shell">
            <a:extLst>
              <a:ext uri="{FF2B5EF4-FFF2-40B4-BE49-F238E27FC236}">
                <a16:creationId xmlns:a16="http://schemas.microsoft.com/office/drawing/2014/main" id="{AAFB65BA-4CDF-4DE7-8EDA-59EC5FCF06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815" y="4216400"/>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38" name="Rectangle 35">
            <a:extLst>
              <a:ext uri="{FF2B5EF4-FFF2-40B4-BE49-F238E27FC236}">
                <a16:creationId xmlns:a16="http://schemas.microsoft.com/office/drawing/2014/main" id="{5289D6C9-8117-4A35-8059-79FF35EE4DDB}"/>
              </a:ext>
            </a:extLst>
          </p:cNvPr>
          <p:cNvSpPr>
            <a:spLocks noChangeArrowheads="1"/>
          </p:cNvSpPr>
          <p:nvPr/>
        </p:nvSpPr>
        <p:spPr bwMode="auto">
          <a:xfrm>
            <a:off x="4680302" y="47910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Cl</a:t>
            </a:r>
          </a:p>
        </p:txBody>
      </p:sp>
      <p:pic>
        <p:nvPicPr>
          <p:cNvPr id="32839" name="Picture 36" descr="electron">
            <a:extLst>
              <a:ext uri="{FF2B5EF4-FFF2-40B4-BE49-F238E27FC236}">
                <a16:creationId xmlns:a16="http://schemas.microsoft.com/office/drawing/2014/main" id="{3E496526-6210-43AB-A5E7-4A373A41C1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640" y="4594225"/>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0" name="Picture 37" descr="electron">
            <a:extLst>
              <a:ext uri="{FF2B5EF4-FFF2-40B4-BE49-F238E27FC236}">
                <a16:creationId xmlns:a16="http://schemas.microsoft.com/office/drawing/2014/main" id="{A2BA2518-5E6C-47A5-9B78-CC4774563A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5565" y="529590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1" name="Picture 38" descr="electron">
            <a:extLst>
              <a:ext uri="{FF2B5EF4-FFF2-40B4-BE49-F238E27FC236}">
                <a16:creationId xmlns:a16="http://schemas.microsoft.com/office/drawing/2014/main" id="{87A724EB-38DE-4665-8D3A-B7286A681E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4793" y="437515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2" name="Picture 39" descr="electron">
            <a:extLst>
              <a:ext uri="{FF2B5EF4-FFF2-40B4-BE49-F238E27FC236}">
                <a16:creationId xmlns:a16="http://schemas.microsoft.com/office/drawing/2014/main" id="{D567878E-3AFA-4008-9883-A802FCD1AF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2118" y="437515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3" name="Picture 40" descr="electron">
            <a:extLst>
              <a:ext uri="{FF2B5EF4-FFF2-40B4-BE49-F238E27FC236}">
                <a16:creationId xmlns:a16="http://schemas.microsoft.com/office/drawing/2014/main" id="{3F690744-D17B-47A8-9AAC-452568B750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2954" y="4841875"/>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4" name="Picture 41" descr="electron">
            <a:extLst>
              <a:ext uri="{FF2B5EF4-FFF2-40B4-BE49-F238E27FC236}">
                <a16:creationId xmlns:a16="http://schemas.microsoft.com/office/drawing/2014/main" id="{A75EA477-1DDF-4239-9E9E-5F5D87ECD1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8015" y="502920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5" name="Picture 42" descr="electron">
            <a:extLst>
              <a:ext uri="{FF2B5EF4-FFF2-40B4-BE49-F238E27FC236}">
                <a16:creationId xmlns:a16="http://schemas.microsoft.com/office/drawing/2014/main" id="{8F50F29D-7B01-49D9-A263-68E91257F0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7140" y="5542139"/>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6" name="Picture 43" descr="electron">
            <a:extLst>
              <a:ext uri="{FF2B5EF4-FFF2-40B4-BE49-F238E27FC236}">
                <a16:creationId xmlns:a16="http://schemas.microsoft.com/office/drawing/2014/main" id="{5B9820AE-A2FF-4D1E-B590-22548BB513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6704" y="553720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7" name="Picture 44" descr="electron">
            <a:extLst>
              <a:ext uri="{FF2B5EF4-FFF2-40B4-BE49-F238E27FC236}">
                <a16:creationId xmlns:a16="http://schemas.microsoft.com/office/drawing/2014/main" id="{E39631AD-A0BC-4269-A734-DEED788A00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5029" y="4848225"/>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8" name="Picture 45" descr="electron">
            <a:extLst>
              <a:ext uri="{FF2B5EF4-FFF2-40B4-BE49-F238E27FC236}">
                <a16:creationId xmlns:a16="http://schemas.microsoft.com/office/drawing/2014/main" id="{24624648-DDB8-4099-B7CB-74445376FF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265" y="5026025"/>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9" name="Picture 46" descr="electron">
            <a:extLst>
              <a:ext uri="{FF2B5EF4-FFF2-40B4-BE49-F238E27FC236}">
                <a16:creationId xmlns:a16="http://schemas.microsoft.com/office/drawing/2014/main" id="{2BA1ECE0-8D63-4289-905D-C2AE9AA7BE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8443" y="4181475"/>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0" name="Picture 47" descr="electron">
            <a:extLst>
              <a:ext uri="{FF2B5EF4-FFF2-40B4-BE49-F238E27FC236}">
                <a16:creationId xmlns:a16="http://schemas.microsoft.com/office/drawing/2014/main" id="{F2369F2E-A41E-4A1B-A230-06D16AE46B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5768" y="4175125"/>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1" name="Picture 48" descr="electron">
            <a:extLst>
              <a:ext uri="{FF2B5EF4-FFF2-40B4-BE49-F238E27FC236}">
                <a16:creationId xmlns:a16="http://schemas.microsoft.com/office/drawing/2014/main" id="{D399642F-6CDE-4BD8-B364-255BF1854E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7140" y="576580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2" name="Picture 49" descr="electron">
            <a:extLst>
              <a:ext uri="{FF2B5EF4-FFF2-40B4-BE49-F238E27FC236}">
                <a16:creationId xmlns:a16="http://schemas.microsoft.com/office/drawing/2014/main" id="{C04D9CCB-810D-4337-BDDE-6B14EA7107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1290" y="5773914"/>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3" name="Picture 50" descr="electron">
            <a:extLst>
              <a:ext uri="{FF2B5EF4-FFF2-40B4-BE49-F238E27FC236}">
                <a16:creationId xmlns:a16="http://schemas.microsoft.com/office/drawing/2014/main" id="{00E560C0-E1AF-4951-B85B-550258CB95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0740" y="5026025"/>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4" name="Picture 51" descr="electron">
            <a:extLst>
              <a:ext uri="{FF2B5EF4-FFF2-40B4-BE49-F238E27FC236}">
                <a16:creationId xmlns:a16="http://schemas.microsoft.com/office/drawing/2014/main" id="{D2B1B3C3-6B9F-498A-BA5A-71FAEFB7F2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976" y="485140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5" name="Picture 52" descr="electron">
            <a:extLst>
              <a:ext uri="{FF2B5EF4-FFF2-40B4-BE49-F238E27FC236}">
                <a16:creationId xmlns:a16="http://schemas.microsoft.com/office/drawing/2014/main" id="{4330305F-CE59-440C-BAC3-5E2431FE75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7365" y="5022850"/>
            <a:ext cx="1444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54" descr="atom_3_shell">
            <a:extLst>
              <a:ext uri="{FF2B5EF4-FFF2-40B4-BE49-F238E27FC236}">
                <a16:creationId xmlns:a16="http://schemas.microsoft.com/office/drawing/2014/main" id="{945DDF7E-8FFC-4E07-BAA7-98C3BBD86B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402" y="4241800"/>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18" name="Rectangle 55">
            <a:extLst>
              <a:ext uri="{FF2B5EF4-FFF2-40B4-BE49-F238E27FC236}">
                <a16:creationId xmlns:a16="http://schemas.microsoft.com/office/drawing/2014/main" id="{92A38567-C01A-4AE0-AA2F-44E5E439EE43}"/>
              </a:ext>
            </a:extLst>
          </p:cNvPr>
          <p:cNvSpPr>
            <a:spLocks noChangeArrowheads="1"/>
          </p:cNvSpPr>
          <p:nvPr/>
        </p:nvSpPr>
        <p:spPr bwMode="auto">
          <a:xfrm>
            <a:off x="7475890" y="4816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Cl</a:t>
            </a:r>
          </a:p>
        </p:txBody>
      </p:sp>
      <p:pic>
        <p:nvPicPr>
          <p:cNvPr id="32819" name="Picture 56" descr="electron">
            <a:extLst>
              <a:ext uri="{FF2B5EF4-FFF2-40B4-BE49-F238E27FC236}">
                <a16:creationId xmlns:a16="http://schemas.microsoft.com/office/drawing/2014/main" id="{CC1A92D0-2000-4A3C-903C-E206DE813B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6227" y="4619625"/>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57" descr="electron">
            <a:extLst>
              <a:ext uri="{FF2B5EF4-FFF2-40B4-BE49-F238E27FC236}">
                <a16:creationId xmlns:a16="http://schemas.microsoft.com/office/drawing/2014/main" id="{336847D2-54D1-4B04-86FA-927214C3B6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1152" y="5321300"/>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58" descr="electron">
            <a:extLst>
              <a:ext uri="{FF2B5EF4-FFF2-40B4-BE49-F238E27FC236}">
                <a16:creationId xmlns:a16="http://schemas.microsoft.com/office/drawing/2014/main" id="{7DA36210-8D72-45AF-8248-3303F17252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7802" y="4406900"/>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59" descr="electron">
            <a:extLst>
              <a:ext uri="{FF2B5EF4-FFF2-40B4-BE49-F238E27FC236}">
                <a16:creationId xmlns:a16="http://schemas.microsoft.com/office/drawing/2014/main" id="{34BB83B3-50C2-47B1-BB1F-ACD9055D9F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5127" y="4394200"/>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60" descr="electron">
            <a:extLst>
              <a:ext uri="{FF2B5EF4-FFF2-40B4-BE49-F238E27FC236}">
                <a16:creationId xmlns:a16="http://schemas.microsoft.com/office/drawing/2014/main" id="{66623297-0516-40E3-BBC0-269D4E67A7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7252" y="4867275"/>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61" descr="electron">
            <a:extLst>
              <a:ext uri="{FF2B5EF4-FFF2-40B4-BE49-F238E27FC236}">
                <a16:creationId xmlns:a16="http://schemas.microsoft.com/office/drawing/2014/main" id="{665D7AF5-13FA-4322-AE44-ED0896C4D2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3602" y="5054600"/>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62" descr="electron">
            <a:extLst>
              <a:ext uri="{FF2B5EF4-FFF2-40B4-BE49-F238E27FC236}">
                <a16:creationId xmlns:a16="http://schemas.microsoft.com/office/drawing/2014/main" id="{F6A3C1DF-160B-409B-B1A2-FB7AEC000C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2252" y="5565775"/>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63" descr="electron">
            <a:extLst>
              <a:ext uri="{FF2B5EF4-FFF2-40B4-BE49-F238E27FC236}">
                <a16:creationId xmlns:a16="http://schemas.microsoft.com/office/drawing/2014/main" id="{D7F2D035-7756-457E-9DD4-5F367BE6B3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1002" y="5562600"/>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7" name="Picture 64" descr="electron">
            <a:extLst>
              <a:ext uri="{FF2B5EF4-FFF2-40B4-BE49-F238E27FC236}">
                <a16:creationId xmlns:a16="http://schemas.microsoft.com/office/drawing/2014/main" id="{652F0FC7-AF85-49C4-BAD8-1217EE8E79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2027" y="4873625"/>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8" name="Picture 65" descr="electron">
            <a:extLst>
              <a:ext uri="{FF2B5EF4-FFF2-40B4-BE49-F238E27FC236}">
                <a16:creationId xmlns:a16="http://schemas.microsoft.com/office/drawing/2014/main" id="{3FB98F80-3058-46A3-B74E-E95D033226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8377" y="5051425"/>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9" name="Picture 66" descr="electron">
            <a:extLst>
              <a:ext uri="{FF2B5EF4-FFF2-40B4-BE49-F238E27FC236}">
                <a16:creationId xmlns:a16="http://schemas.microsoft.com/office/drawing/2014/main" id="{6085BF29-E9F0-47FA-957B-88FDBC9878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1452" y="4203700"/>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0" name="Picture 67" descr="electron">
            <a:extLst>
              <a:ext uri="{FF2B5EF4-FFF2-40B4-BE49-F238E27FC236}">
                <a16:creationId xmlns:a16="http://schemas.microsoft.com/office/drawing/2014/main" id="{ED25871E-6741-4931-A0C6-6530DC9C98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8777" y="4200525"/>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1" name="Picture 68" descr="electron">
            <a:extLst>
              <a:ext uri="{FF2B5EF4-FFF2-40B4-BE49-F238E27FC236}">
                <a16:creationId xmlns:a16="http://schemas.microsoft.com/office/drawing/2014/main" id="{4958D7E7-3F60-4DE9-BFAD-8414554BFF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5902" y="5791200"/>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2" name="Picture 69" descr="electron">
            <a:extLst>
              <a:ext uri="{FF2B5EF4-FFF2-40B4-BE49-F238E27FC236}">
                <a16:creationId xmlns:a16="http://schemas.microsoft.com/office/drawing/2014/main" id="{5FDE387B-B98D-459A-8ABA-D40AFFDA04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4177" y="5788025"/>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3" name="Picture 70" descr="electron">
            <a:extLst>
              <a:ext uri="{FF2B5EF4-FFF2-40B4-BE49-F238E27FC236}">
                <a16:creationId xmlns:a16="http://schemas.microsoft.com/office/drawing/2014/main" id="{FAA25A8F-4090-4306-BE20-147521196D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5852" y="5051425"/>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4" name="Picture 71" descr="electron">
            <a:extLst>
              <a:ext uri="{FF2B5EF4-FFF2-40B4-BE49-F238E27FC236}">
                <a16:creationId xmlns:a16="http://schemas.microsoft.com/office/drawing/2014/main" id="{FC084BD1-8090-4BE8-9AA1-7EF97F3A0E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3152" y="4876800"/>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5" name="Picture 72" descr="electron">
            <a:extLst>
              <a:ext uri="{FF2B5EF4-FFF2-40B4-BE49-F238E27FC236}">
                <a16:creationId xmlns:a16="http://schemas.microsoft.com/office/drawing/2014/main" id="{952B4787-DD50-4F23-BA74-4EFCE4577F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2952" y="5048250"/>
            <a:ext cx="1444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6" name="Picture 73" descr="cross">
            <a:extLst>
              <a:ext uri="{FF2B5EF4-FFF2-40B4-BE49-F238E27FC236}">
                <a16:creationId xmlns:a16="http://schemas.microsoft.com/office/drawing/2014/main" id="{2ECC33B0-C4EC-4547-A91B-1534F316F2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7390" y="485140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14" name="Rectangle 8">
            <a:extLst>
              <a:ext uri="{FF2B5EF4-FFF2-40B4-BE49-F238E27FC236}">
                <a16:creationId xmlns:a16="http://schemas.microsoft.com/office/drawing/2014/main" id="{26BC6419-BDF4-4E0A-B14D-69AE9529CD0E}"/>
              </a:ext>
            </a:extLst>
          </p:cNvPr>
          <p:cNvSpPr>
            <a:spLocks noChangeArrowheads="1"/>
          </p:cNvSpPr>
          <p:nvPr/>
        </p:nvSpPr>
        <p:spPr bwMode="auto">
          <a:xfrm>
            <a:off x="8695090" y="3981450"/>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800" b="1" dirty="0">
                <a:solidFill>
                  <a:srgbClr val="FF6600"/>
                </a:solidFill>
              </a:rPr>
              <a:t>–</a:t>
            </a:r>
          </a:p>
        </p:txBody>
      </p:sp>
      <p:sp>
        <p:nvSpPr>
          <p:cNvPr id="449612" name="Text Box 76">
            <a:extLst>
              <a:ext uri="{FF2B5EF4-FFF2-40B4-BE49-F238E27FC236}">
                <a16:creationId xmlns:a16="http://schemas.microsoft.com/office/drawing/2014/main" id="{C70268A2-670A-4B7E-8BC5-E0A9B97437ED}"/>
              </a:ext>
            </a:extLst>
          </p:cNvPr>
          <p:cNvSpPr txBox="1">
            <a:spLocks noChangeArrowheads="1"/>
          </p:cNvSpPr>
          <p:nvPr/>
        </p:nvSpPr>
        <p:spPr bwMode="auto">
          <a:xfrm>
            <a:off x="4407252" y="3314700"/>
            <a:ext cx="10017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t>2.8.1</a:t>
            </a:r>
          </a:p>
        </p:txBody>
      </p:sp>
      <p:sp>
        <p:nvSpPr>
          <p:cNvPr id="449613" name="Text Box 77">
            <a:extLst>
              <a:ext uri="{FF2B5EF4-FFF2-40B4-BE49-F238E27FC236}">
                <a16:creationId xmlns:a16="http://schemas.microsoft.com/office/drawing/2014/main" id="{9B7991CC-C3DB-4FD0-815A-AFBBF7BF9DA7}"/>
              </a:ext>
            </a:extLst>
          </p:cNvPr>
          <p:cNvSpPr txBox="1">
            <a:spLocks noChangeArrowheads="1"/>
          </p:cNvSpPr>
          <p:nvPr/>
        </p:nvSpPr>
        <p:spPr bwMode="auto">
          <a:xfrm>
            <a:off x="6939315" y="3314700"/>
            <a:ext cx="10715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t>[2.8]</a:t>
            </a:r>
            <a:r>
              <a:rPr lang="en-GB" altLang="en-US" sz="2600" b="1" baseline="30000"/>
              <a:t>+</a:t>
            </a:r>
          </a:p>
        </p:txBody>
      </p:sp>
      <p:sp>
        <p:nvSpPr>
          <p:cNvPr id="449619" name="AutoShape 83">
            <a:extLst>
              <a:ext uri="{FF2B5EF4-FFF2-40B4-BE49-F238E27FC236}">
                <a16:creationId xmlns:a16="http://schemas.microsoft.com/office/drawing/2014/main" id="{F8C0FF25-27EC-45D6-8D47-55ACF4E58F1D}"/>
              </a:ext>
            </a:extLst>
          </p:cNvPr>
          <p:cNvSpPr>
            <a:spLocks noChangeArrowheads="1"/>
          </p:cNvSpPr>
          <p:nvPr/>
        </p:nvSpPr>
        <p:spPr bwMode="auto">
          <a:xfrm>
            <a:off x="5831240" y="2239963"/>
            <a:ext cx="800100" cy="330200"/>
          </a:xfrm>
          <a:prstGeom prst="rightArrow">
            <a:avLst>
              <a:gd name="adj1" fmla="val 50000"/>
              <a:gd name="adj2" fmla="val 69776"/>
            </a:avLst>
          </a:prstGeom>
          <a:solidFill>
            <a:srgbClr val="FF6600"/>
          </a:solidFill>
          <a:ln w="25400">
            <a:noFill/>
            <a:miter lim="800000"/>
            <a:headEnd/>
            <a:tailEnd/>
          </a:ln>
          <a:effectLst/>
        </p:spPr>
        <p:txBody>
          <a:bodyPr wrap="none" anchor="ctr"/>
          <a:lstStyle/>
          <a:p>
            <a:pPr>
              <a:defRPr/>
            </a:pPr>
            <a:endParaRPr lang="en-GB">
              <a:latin typeface="Arial" charset="0"/>
            </a:endParaRPr>
          </a:p>
        </p:txBody>
      </p:sp>
      <p:pic>
        <p:nvPicPr>
          <p:cNvPr id="32801" name="Picture 11" descr="atom_3_shell">
            <a:extLst>
              <a:ext uri="{FF2B5EF4-FFF2-40B4-BE49-F238E27FC236}">
                <a16:creationId xmlns:a16="http://schemas.microsoft.com/office/drawing/2014/main" id="{002032B8-44E1-45CC-B97E-10FF79328B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6890" y="1685925"/>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2" name="Rectangle 12">
            <a:extLst>
              <a:ext uri="{FF2B5EF4-FFF2-40B4-BE49-F238E27FC236}">
                <a16:creationId xmlns:a16="http://schemas.microsoft.com/office/drawing/2014/main" id="{4EBAB385-EE21-46CA-AF04-8E002956D7BB}"/>
              </a:ext>
            </a:extLst>
          </p:cNvPr>
          <p:cNvSpPr>
            <a:spLocks noChangeArrowheads="1"/>
          </p:cNvSpPr>
          <p:nvPr/>
        </p:nvSpPr>
        <p:spPr bwMode="auto">
          <a:xfrm>
            <a:off x="4626327" y="224155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Na</a:t>
            </a:r>
          </a:p>
        </p:txBody>
      </p:sp>
      <p:pic>
        <p:nvPicPr>
          <p:cNvPr id="32803" name="Picture 85" descr="cross">
            <a:extLst>
              <a:ext uri="{FF2B5EF4-FFF2-40B4-BE49-F238E27FC236}">
                <a16:creationId xmlns:a16="http://schemas.microsoft.com/office/drawing/2014/main" id="{85D63A2F-D516-475C-8E3B-6BC74593CB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3327" y="203835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4" name="Picture 86" descr="cross">
            <a:extLst>
              <a:ext uri="{FF2B5EF4-FFF2-40B4-BE49-F238E27FC236}">
                <a16:creationId xmlns:a16="http://schemas.microsoft.com/office/drawing/2014/main" id="{46FAAE15-BC1E-4DF9-A0BA-84E38B5364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3327" y="274002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5" name="Picture 87" descr="cross">
            <a:extLst>
              <a:ext uri="{FF2B5EF4-FFF2-40B4-BE49-F238E27FC236}">
                <a16:creationId xmlns:a16="http://schemas.microsoft.com/office/drawing/2014/main" id="{C5D3C7F4-228C-42FA-8B06-F9F82CED9F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5215" y="183197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6" name="Picture 88" descr="cross">
            <a:extLst>
              <a:ext uri="{FF2B5EF4-FFF2-40B4-BE49-F238E27FC236}">
                <a16:creationId xmlns:a16="http://schemas.microsoft.com/office/drawing/2014/main" id="{F3E08476-1263-4EAF-9776-647326EBDD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1590" y="181927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89" descr="cross">
            <a:extLst>
              <a:ext uri="{FF2B5EF4-FFF2-40B4-BE49-F238E27FC236}">
                <a16:creationId xmlns:a16="http://schemas.microsoft.com/office/drawing/2014/main" id="{2C2B266C-3AA0-471C-B708-BA178627C3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7440" y="159702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90" descr="cross">
            <a:extLst>
              <a:ext uri="{FF2B5EF4-FFF2-40B4-BE49-F238E27FC236}">
                <a16:creationId xmlns:a16="http://schemas.microsoft.com/office/drawing/2014/main" id="{33D7AFBC-34BB-4291-AC95-6697D9251C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9190" y="297180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91" descr="cross">
            <a:extLst>
              <a:ext uri="{FF2B5EF4-FFF2-40B4-BE49-F238E27FC236}">
                <a16:creationId xmlns:a16="http://schemas.microsoft.com/office/drawing/2014/main" id="{B65D046B-C621-4E2E-8D31-F099B6D458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565" y="295910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92" descr="cross">
            <a:extLst>
              <a:ext uri="{FF2B5EF4-FFF2-40B4-BE49-F238E27FC236}">
                <a16:creationId xmlns:a16="http://schemas.microsoft.com/office/drawing/2014/main" id="{6FB7AC4A-A1BC-4CA4-9946-B4E00EDB57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3890" y="252412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93" descr="cross">
            <a:extLst>
              <a:ext uri="{FF2B5EF4-FFF2-40B4-BE49-F238E27FC236}">
                <a16:creationId xmlns:a16="http://schemas.microsoft.com/office/drawing/2014/main" id="{A4B7B847-0016-41C2-8CB4-79B0CD2357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715" y="230187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94" descr="cross">
            <a:extLst>
              <a:ext uri="{FF2B5EF4-FFF2-40B4-BE49-F238E27FC236}">
                <a16:creationId xmlns:a16="http://schemas.microsoft.com/office/drawing/2014/main" id="{044181A1-5E92-49E5-B715-F6FD839599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2765" y="251142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95" descr="cross">
            <a:extLst>
              <a:ext uri="{FF2B5EF4-FFF2-40B4-BE49-F238E27FC236}">
                <a16:creationId xmlns:a16="http://schemas.microsoft.com/office/drawing/2014/main" id="{E5678C1D-73A6-47B4-A826-1F9CCBCFDF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9590" y="228917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9" name="Picture 9" descr="atom_2_shell">
            <a:extLst>
              <a:ext uri="{FF2B5EF4-FFF2-40B4-BE49-F238E27FC236}">
                <a16:creationId xmlns:a16="http://schemas.microsoft.com/office/drawing/2014/main" id="{C2254A4A-DCAA-445E-85C5-75FE5D7C50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94865" y="1819275"/>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0" name="Rectangle 10">
            <a:extLst>
              <a:ext uri="{FF2B5EF4-FFF2-40B4-BE49-F238E27FC236}">
                <a16:creationId xmlns:a16="http://schemas.microsoft.com/office/drawing/2014/main" id="{37E13362-4AA5-41AE-ACA4-6850401C55FC}"/>
              </a:ext>
            </a:extLst>
          </p:cNvPr>
          <p:cNvSpPr>
            <a:spLocks noChangeArrowheads="1"/>
          </p:cNvSpPr>
          <p:nvPr/>
        </p:nvSpPr>
        <p:spPr bwMode="auto">
          <a:xfrm>
            <a:off x="7261577" y="2185988"/>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Na</a:t>
            </a:r>
          </a:p>
        </p:txBody>
      </p:sp>
      <p:pic>
        <p:nvPicPr>
          <p:cNvPr id="32791" name="Picture 96" descr="cross">
            <a:extLst>
              <a:ext uri="{FF2B5EF4-FFF2-40B4-BE49-F238E27FC236}">
                <a16:creationId xmlns:a16="http://schemas.microsoft.com/office/drawing/2014/main" id="{CB2D3786-D6AB-4687-A2DA-FF5C2E1F8D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8577" y="196850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2" name="Picture 97" descr="cross">
            <a:extLst>
              <a:ext uri="{FF2B5EF4-FFF2-40B4-BE49-F238E27FC236}">
                <a16:creationId xmlns:a16="http://schemas.microsoft.com/office/drawing/2014/main" id="{E879CD37-391B-4C56-8F17-BADA02FDB2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8577" y="267017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3" name="Picture 98" descr="cross">
            <a:extLst>
              <a:ext uri="{FF2B5EF4-FFF2-40B4-BE49-F238E27FC236}">
                <a16:creationId xmlns:a16="http://schemas.microsoft.com/office/drawing/2014/main" id="{5C93D3A5-E646-42BA-B3AB-98B486FFAD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0465" y="176212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4" name="Picture 99" descr="cross">
            <a:extLst>
              <a:ext uri="{FF2B5EF4-FFF2-40B4-BE49-F238E27FC236}">
                <a16:creationId xmlns:a16="http://schemas.microsoft.com/office/drawing/2014/main" id="{6FC5E9F5-ED56-43DC-B533-8216FE6D51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6840" y="174942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5" name="Picture 100" descr="cross">
            <a:extLst>
              <a:ext uri="{FF2B5EF4-FFF2-40B4-BE49-F238E27FC236}">
                <a16:creationId xmlns:a16="http://schemas.microsoft.com/office/drawing/2014/main" id="{FD377EED-8A21-48EA-A87C-EBF30D3B56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4440" y="290195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6" name="Picture 101" descr="cross">
            <a:extLst>
              <a:ext uri="{FF2B5EF4-FFF2-40B4-BE49-F238E27FC236}">
                <a16:creationId xmlns:a16="http://schemas.microsoft.com/office/drawing/2014/main" id="{9E809F4D-D640-4BEB-9C18-56483EF147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0815" y="2889250"/>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7" name="Picture 102" descr="cross">
            <a:extLst>
              <a:ext uri="{FF2B5EF4-FFF2-40B4-BE49-F238E27FC236}">
                <a16:creationId xmlns:a16="http://schemas.microsoft.com/office/drawing/2014/main" id="{AA803874-3EAE-42AE-A5D4-6E1C265ADA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9140" y="245427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8" name="Picture 103" descr="cross">
            <a:extLst>
              <a:ext uri="{FF2B5EF4-FFF2-40B4-BE49-F238E27FC236}">
                <a16:creationId xmlns:a16="http://schemas.microsoft.com/office/drawing/2014/main" id="{384C23CE-C34C-4C5E-8D0F-37F7C11E3D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5965" y="223202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9" name="Picture 104" descr="cross">
            <a:extLst>
              <a:ext uri="{FF2B5EF4-FFF2-40B4-BE49-F238E27FC236}">
                <a16:creationId xmlns:a16="http://schemas.microsoft.com/office/drawing/2014/main" id="{DC2F7675-922A-4969-82E0-8F415FDF68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7540" y="244157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0" name="Picture 105" descr="cross">
            <a:extLst>
              <a:ext uri="{FF2B5EF4-FFF2-40B4-BE49-F238E27FC236}">
                <a16:creationId xmlns:a16="http://schemas.microsoft.com/office/drawing/2014/main" id="{649EAC2B-9CA3-4046-AE16-7F4794346B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4365" y="2219325"/>
            <a:ext cx="266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642" name="AutoShape 106">
            <a:extLst>
              <a:ext uri="{FF2B5EF4-FFF2-40B4-BE49-F238E27FC236}">
                <a16:creationId xmlns:a16="http://schemas.microsoft.com/office/drawing/2014/main" id="{8B24ED85-8D0B-4DCA-A5ED-A183B368059F}"/>
              </a:ext>
            </a:extLst>
          </p:cNvPr>
          <p:cNvSpPr>
            <a:spLocks noChangeArrowheads="1"/>
          </p:cNvSpPr>
          <p:nvPr/>
        </p:nvSpPr>
        <p:spPr bwMode="auto">
          <a:xfrm>
            <a:off x="5831240" y="4830763"/>
            <a:ext cx="800100" cy="330200"/>
          </a:xfrm>
          <a:prstGeom prst="rightArrow">
            <a:avLst>
              <a:gd name="adj1" fmla="val 50000"/>
              <a:gd name="adj2" fmla="val 69776"/>
            </a:avLst>
          </a:prstGeom>
          <a:solidFill>
            <a:srgbClr val="FF6600"/>
          </a:solidFill>
          <a:ln w="25400">
            <a:noFill/>
            <a:miter lim="800000"/>
            <a:headEnd/>
            <a:tailEnd/>
          </a:ln>
          <a:effectLst/>
        </p:spPr>
        <p:txBody>
          <a:bodyPr wrap="none" anchor="ctr"/>
          <a:lstStyle/>
          <a:p>
            <a:pPr>
              <a:defRPr/>
            </a:pPr>
            <a:endParaRPr lang="en-GB">
              <a:latin typeface="Arial" charset="0"/>
            </a:endParaRPr>
          </a:p>
        </p:txBody>
      </p:sp>
      <p:sp>
        <p:nvSpPr>
          <p:cNvPr id="449644" name="Rectangle 108">
            <a:extLst>
              <a:ext uri="{FF2B5EF4-FFF2-40B4-BE49-F238E27FC236}">
                <a16:creationId xmlns:a16="http://schemas.microsoft.com/office/drawing/2014/main" id="{A32AA044-8880-4FB4-B089-56F6549C46B2}"/>
              </a:ext>
            </a:extLst>
          </p:cNvPr>
          <p:cNvSpPr>
            <a:spLocks noChangeArrowheads="1"/>
          </p:cNvSpPr>
          <p:nvPr/>
        </p:nvSpPr>
        <p:spPr bwMode="auto">
          <a:xfrm>
            <a:off x="339725" y="2544763"/>
            <a:ext cx="371510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By losing this electron, </a:t>
            </a:r>
            <a:br>
              <a:rPr lang="en-GB" altLang="en-US" dirty="0"/>
            </a:br>
            <a:r>
              <a:rPr lang="en-GB" altLang="en-US" dirty="0"/>
              <a:t>it has a full outer shell and forms a </a:t>
            </a:r>
            <a:r>
              <a:rPr lang="en-GB" altLang="en-US" b="1" dirty="0">
                <a:solidFill>
                  <a:srgbClr val="FF6600"/>
                </a:solidFill>
              </a:rPr>
              <a:t>positive ion</a:t>
            </a:r>
            <a:r>
              <a:rPr lang="en-GB" altLang="en-US" dirty="0"/>
              <a:t>.</a:t>
            </a:r>
          </a:p>
        </p:txBody>
      </p:sp>
      <p:sp>
        <p:nvSpPr>
          <p:cNvPr id="449647" name="Rectangle 111">
            <a:extLst>
              <a:ext uri="{FF2B5EF4-FFF2-40B4-BE49-F238E27FC236}">
                <a16:creationId xmlns:a16="http://schemas.microsoft.com/office/drawing/2014/main" id="{67D51D81-17C5-4BA1-BD94-FD6676EAE902}"/>
              </a:ext>
            </a:extLst>
          </p:cNvPr>
          <p:cNvSpPr>
            <a:spLocks noChangeArrowheads="1"/>
          </p:cNvSpPr>
          <p:nvPr/>
        </p:nvSpPr>
        <p:spPr bwMode="auto">
          <a:xfrm>
            <a:off x="339725" y="4675188"/>
            <a:ext cx="357381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By gaining an electron from sodium, it has a full outer shell and forms a </a:t>
            </a:r>
            <a:r>
              <a:rPr lang="en-GB" altLang="en-US" b="1" dirty="0">
                <a:solidFill>
                  <a:srgbClr val="FF6600"/>
                </a:solidFill>
              </a:rPr>
              <a:t>negative ion</a:t>
            </a:r>
            <a:r>
              <a:rPr lang="en-GB" altLang="en-US" dirty="0"/>
              <a:t>.</a:t>
            </a:r>
          </a:p>
        </p:txBody>
      </p:sp>
      <p:sp>
        <p:nvSpPr>
          <p:cNvPr id="2" name="Rectangle 116">
            <a:extLst>
              <a:ext uri="{FF2B5EF4-FFF2-40B4-BE49-F238E27FC236}">
                <a16:creationId xmlns:a16="http://schemas.microsoft.com/office/drawing/2014/main" id="{6FE8ED31-5866-4210-9632-CEC23A911B9A}"/>
              </a:ext>
            </a:extLst>
          </p:cNvPr>
          <p:cNvSpPr>
            <a:spLocks noGrp="1" noChangeArrowheads="1"/>
          </p:cNvSpPr>
          <p:nvPr>
            <p:ph type="title"/>
          </p:nvPr>
        </p:nvSpPr>
        <p:spPr/>
        <p:txBody>
          <a:bodyPr/>
          <a:lstStyle/>
          <a:p>
            <a:r>
              <a:rPr lang="en-GB" altLang="en-US"/>
              <a:t>How are ionic bonds formed?</a:t>
            </a:r>
          </a:p>
        </p:txBody>
      </p:sp>
      <p:pic>
        <p:nvPicPr>
          <p:cNvPr id="4" name="Picture 3">
            <a:extLst>
              <a:ext uri="{FF2B5EF4-FFF2-40B4-BE49-F238E27FC236}">
                <a16:creationId xmlns:a16="http://schemas.microsoft.com/office/drawing/2014/main" id="{E3B55555-7A90-4204-9154-70E7CF7D1A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1502" y="1644650"/>
            <a:ext cx="24288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86">
            <a:extLst>
              <a:ext uri="{FF2B5EF4-FFF2-40B4-BE49-F238E27FC236}">
                <a16:creationId xmlns:a16="http://schemas.microsoft.com/office/drawing/2014/main" id="{392EF0D5-7E3E-4FA8-B211-95E0F4AD27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91840" y="1644650"/>
            <a:ext cx="2413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75D0D8F-1E19-47DA-9E73-9ED7B6D02C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8327" y="4165600"/>
            <a:ext cx="261938"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89">
            <a:extLst>
              <a:ext uri="{FF2B5EF4-FFF2-40B4-BE49-F238E27FC236}">
                <a16:creationId xmlns:a16="http://schemas.microsoft.com/office/drawing/2014/main" id="{76039FFF-D92D-40F1-AA84-770800E747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55377" y="4168775"/>
            <a:ext cx="25717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
            <a:hlinkClick r:id="" action="ppaction://hlinkshowjump?jump=nextslide"/>
            <a:extLst>
              <a:ext uri="{FF2B5EF4-FFF2-40B4-BE49-F238E27FC236}">
                <a16:creationId xmlns:a16="http://schemas.microsoft.com/office/drawing/2014/main" id="{5AE373D0-1448-423E-AB02-256E7086BAC7}"/>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6" name="Picture 85">
            <a:extLst>
              <a:ext uri="{FF2B5EF4-FFF2-40B4-BE49-F238E27FC236}">
                <a16:creationId xmlns:a16="http://schemas.microsoft.com/office/drawing/2014/main" id="{535C2380-5775-4E35-94E5-BB93ECA56480}"/>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85634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54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2801"/>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280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32803"/>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32804"/>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32805"/>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32806"/>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32807"/>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32808"/>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32809"/>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32810"/>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nodeType="afterEffect">
                                  <p:stCondLst>
                                    <p:cond delay="0"/>
                                  </p:stCondLst>
                                  <p:childTnLst>
                                    <p:set>
                                      <p:cBhvr>
                                        <p:cTn id="39" dur="1" fill="hold">
                                          <p:stCondLst>
                                            <p:cond delay="0"/>
                                          </p:stCondLst>
                                        </p:cTn>
                                        <p:tgtEl>
                                          <p:spTgt spid="32811"/>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nodeType="afterEffect">
                                  <p:stCondLst>
                                    <p:cond delay="0"/>
                                  </p:stCondLst>
                                  <p:childTnLst>
                                    <p:set>
                                      <p:cBhvr>
                                        <p:cTn id="42" dur="1" fill="hold">
                                          <p:stCondLst>
                                            <p:cond delay="0"/>
                                          </p:stCondLst>
                                        </p:cTn>
                                        <p:tgtEl>
                                          <p:spTgt spid="32812"/>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nodeType="afterEffect">
                                  <p:stCondLst>
                                    <p:cond delay="0"/>
                                  </p:stCondLst>
                                  <p:childTnLst>
                                    <p:set>
                                      <p:cBhvr>
                                        <p:cTn id="45" dur="1" fill="hold">
                                          <p:stCondLst>
                                            <p:cond delay="0"/>
                                          </p:stCondLst>
                                        </p:cTn>
                                        <p:tgtEl>
                                          <p:spTgt spid="32813"/>
                                        </p:tgtEl>
                                        <p:attrNameLst>
                                          <p:attrName>style.visibility</p:attrName>
                                        </p:attrNameLst>
                                      </p:cBhvr>
                                      <p:to>
                                        <p:strVal val="visible"/>
                                      </p:to>
                                    </p:set>
                                  </p:childTnLst>
                                </p:cTn>
                              </p:par>
                            </p:childTnLst>
                          </p:cTn>
                        </p:par>
                        <p:par>
                          <p:cTn id="46" fill="hold" nodeType="afterGroup">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44961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9644"/>
                                        </p:tgtEl>
                                        <p:attrNameLst>
                                          <p:attrName>style.visibility</p:attrName>
                                        </p:attrNameLst>
                                      </p:cBhvr>
                                      <p:to>
                                        <p:strVal val="visible"/>
                                      </p:to>
                                    </p:set>
                                  </p:childTnLst>
                                </p:cTn>
                              </p:par>
                            </p:childTnLst>
                          </p:cTn>
                        </p:par>
                        <p:par>
                          <p:cTn id="53" fill="hold" nodeType="afterGroup">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449619"/>
                                        </p:tgtEl>
                                        <p:attrNameLst>
                                          <p:attrName>style.visibility</p:attrName>
                                        </p:attrNameLst>
                                      </p:cBhvr>
                                      <p:to>
                                        <p:strVal val="visible"/>
                                      </p:to>
                                    </p:set>
                                  </p:childTnLst>
                                </p:cTn>
                              </p:par>
                            </p:childTnLst>
                          </p:cTn>
                        </p:par>
                        <p:par>
                          <p:cTn id="56" fill="hold" nodeType="afterGroup">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32858"/>
                                        </p:tgtEl>
                                        <p:attrNameLst>
                                          <p:attrName>style.visibility</p:attrName>
                                        </p:attrNameLst>
                                      </p:cBhvr>
                                      <p:to>
                                        <p:strVal val="visible"/>
                                      </p:to>
                                    </p:set>
                                  </p:childTnLst>
                                </p:cTn>
                              </p:par>
                            </p:childTnLst>
                          </p:cTn>
                        </p:par>
                        <p:par>
                          <p:cTn id="59" fill="hold" nodeType="afterGroup">
                            <p:stCondLst>
                              <p:cond delay="0"/>
                            </p:stCondLst>
                            <p:childTnLst>
                              <p:par>
                                <p:cTn id="60" presetID="1" presetClass="entr" presetSubtype="0" fill="hold" nodeType="afterEffect">
                                  <p:stCondLst>
                                    <p:cond delay="0"/>
                                  </p:stCondLst>
                                  <p:childTnLst>
                                    <p:set>
                                      <p:cBhvr>
                                        <p:cTn id="61" dur="1" fill="hold">
                                          <p:stCondLst>
                                            <p:cond delay="0"/>
                                          </p:stCondLst>
                                        </p:cTn>
                                        <p:tgtEl>
                                          <p:spTgt spid="32789"/>
                                        </p:tgtEl>
                                        <p:attrNameLst>
                                          <p:attrName>style.visibility</p:attrName>
                                        </p:attrNameLst>
                                      </p:cBhvr>
                                      <p:to>
                                        <p:strVal val="visible"/>
                                      </p:to>
                                    </p:set>
                                  </p:childTnLst>
                                </p:cTn>
                              </p:par>
                            </p:childTnLst>
                          </p:cTn>
                        </p:par>
                        <p:par>
                          <p:cTn id="62" fill="hold" nodeType="afterGroup">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32790"/>
                                        </p:tgtEl>
                                        <p:attrNameLst>
                                          <p:attrName>style.visibility</p:attrName>
                                        </p:attrNameLst>
                                      </p:cBhvr>
                                      <p:to>
                                        <p:strVal val="visible"/>
                                      </p:to>
                                    </p:set>
                                  </p:childTnLst>
                                </p:cTn>
                              </p:par>
                            </p:childTnLst>
                          </p:cTn>
                        </p:par>
                        <p:par>
                          <p:cTn id="65" fill="hold" nodeType="afterGroup">
                            <p:stCondLst>
                              <p:cond delay="0"/>
                            </p:stCondLst>
                            <p:childTnLst>
                              <p:par>
                                <p:cTn id="66" presetID="1" presetClass="entr" presetSubtype="0" fill="hold" nodeType="afterEffect">
                                  <p:stCondLst>
                                    <p:cond delay="0"/>
                                  </p:stCondLst>
                                  <p:childTnLst>
                                    <p:set>
                                      <p:cBhvr>
                                        <p:cTn id="67" dur="1" fill="hold">
                                          <p:stCondLst>
                                            <p:cond delay="0"/>
                                          </p:stCondLst>
                                        </p:cTn>
                                        <p:tgtEl>
                                          <p:spTgt spid="32791"/>
                                        </p:tgtEl>
                                        <p:attrNameLst>
                                          <p:attrName>style.visibility</p:attrName>
                                        </p:attrNameLst>
                                      </p:cBhvr>
                                      <p:to>
                                        <p:strVal val="visible"/>
                                      </p:to>
                                    </p:set>
                                  </p:childTnLst>
                                </p:cTn>
                              </p:par>
                            </p:childTnLst>
                          </p:cTn>
                        </p:par>
                        <p:par>
                          <p:cTn id="68" fill="hold" nodeType="afterGroup">
                            <p:stCondLst>
                              <p:cond delay="0"/>
                            </p:stCondLst>
                            <p:childTnLst>
                              <p:par>
                                <p:cTn id="69" presetID="1" presetClass="entr" presetSubtype="0" fill="hold" nodeType="afterEffect">
                                  <p:stCondLst>
                                    <p:cond delay="0"/>
                                  </p:stCondLst>
                                  <p:childTnLst>
                                    <p:set>
                                      <p:cBhvr>
                                        <p:cTn id="70" dur="1" fill="hold">
                                          <p:stCondLst>
                                            <p:cond delay="0"/>
                                          </p:stCondLst>
                                        </p:cTn>
                                        <p:tgtEl>
                                          <p:spTgt spid="32792"/>
                                        </p:tgtEl>
                                        <p:attrNameLst>
                                          <p:attrName>style.visibility</p:attrName>
                                        </p:attrNameLst>
                                      </p:cBhvr>
                                      <p:to>
                                        <p:strVal val="visible"/>
                                      </p:to>
                                    </p:set>
                                  </p:childTnLst>
                                </p:cTn>
                              </p:par>
                            </p:childTnLst>
                          </p:cTn>
                        </p:par>
                        <p:par>
                          <p:cTn id="71" fill="hold" nodeType="afterGroup">
                            <p:stCondLst>
                              <p:cond delay="0"/>
                            </p:stCondLst>
                            <p:childTnLst>
                              <p:par>
                                <p:cTn id="72" presetID="1" presetClass="entr" presetSubtype="0" fill="hold" nodeType="afterEffect">
                                  <p:stCondLst>
                                    <p:cond delay="0"/>
                                  </p:stCondLst>
                                  <p:childTnLst>
                                    <p:set>
                                      <p:cBhvr>
                                        <p:cTn id="73" dur="1" fill="hold">
                                          <p:stCondLst>
                                            <p:cond delay="0"/>
                                          </p:stCondLst>
                                        </p:cTn>
                                        <p:tgtEl>
                                          <p:spTgt spid="32793"/>
                                        </p:tgtEl>
                                        <p:attrNameLst>
                                          <p:attrName>style.visibility</p:attrName>
                                        </p:attrNameLst>
                                      </p:cBhvr>
                                      <p:to>
                                        <p:strVal val="visible"/>
                                      </p:to>
                                    </p:set>
                                  </p:childTnLst>
                                </p:cTn>
                              </p:par>
                            </p:childTnLst>
                          </p:cTn>
                        </p:par>
                        <p:par>
                          <p:cTn id="74" fill="hold" nodeType="afterGroup">
                            <p:stCondLst>
                              <p:cond delay="0"/>
                            </p:stCondLst>
                            <p:childTnLst>
                              <p:par>
                                <p:cTn id="75" presetID="1" presetClass="entr" presetSubtype="0" fill="hold" nodeType="afterEffect">
                                  <p:stCondLst>
                                    <p:cond delay="0"/>
                                  </p:stCondLst>
                                  <p:childTnLst>
                                    <p:set>
                                      <p:cBhvr>
                                        <p:cTn id="76" dur="1" fill="hold">
                                          <p:stCondLst>
                                            <p:cond delay="0"/>
                                          </p:stCondLst>
                                        </p:cTn>
                                        <p:tgtEl>
                                          <p:spTgt spid="32794"/>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nodeType="afterEffect">
                                  <p:stCondLst>
                                    <p:cond delay="0"/>
                                  </p:stCondLst>
                                  <p:childTnLst>
                                    <p:set>
                                      <p:cBhvr>
                                        <p:cTn id="79" dur="1" fill="hold">
                                          <p:stCondLst>
                                            <p:cond delay="0"/>
                                          </p:stCondLst>
                                        </p:cTn>
                                        <p:tgtEl>
                                          <p:spTgt spid="32795"/>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32796"/>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32797"/>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nodeType="afterEffect">
                                  <p:stCondLst>
                                    <p:cond delay="0"/>
                                  </p:stCondLst>
                                  <p:childTnLst>
                                    <p:set>
                                      <p:cBhvr>
                                        <p:cTn id="88" dur="1" fill="hold">
                                          <p:stCondLst>
                                            <p:cond delay="0"/>
                                          </p:stCondLst>
                                        </p:cTn>
                                        <p:tgtEl>
                                          <p:spTgt spid="32798"/>
                                        </p:tgtEl>
                                        <p:attrNameLst>
                                          <p:attrName>style.visibility</p:attrName>
                                        </p:attrNameLst>
                                      </p:cBhvr>
                                      <p:to>
                                        <p:strVal val="visible"/>
                                      </p:to>
                                    </p:set>
                                  </p:childTnLst>
                                </p:cTn>
                              </p:par>
                            </p:childTnLst>
                          </p:cTn>
                        </p:par>
                        <p:par>
                          <p:cTn id="89" fill="hold" nodeType="afterGroup">
                            <p:stCondLst>
                              <p:cond delay="0"/>
                            </p:stCondLst>
                            <p:childTnLst>
                              <p:par>
                                <p:cTn id="90" presetID="1" presetClass="entr" presetSubtype="0" fill="hold" nodeType="afterEffect">
                                  <p:stCondLst>
                                    <p:cond delay="0"/>
                                  </p:stCondLst>
                                  <p:childTnLst>
                                    <p:set>
                                      <p:cBhvr>
                                        <p:cTn id="91" dur="1" fill="hold">
                                          <p:stCondLst>
                                            <p:cond delay="0"/>
                                          </p:stCondLst>
                                        </p:cTn>
                                        <p:tgtEl>
                                          <p:spTgt spid="32799"/>
                                        </p:tgtEl>
                                        <p:attrNameLst>
                                          <p:attrName>style.visibility</p:attrName>
                                        </p:attrNameLst>
                                      </p:cBhvr>
                                      <p:to>
                                        <p:strVal val="visible"/>
                                      </p:to>
                                    </p:set>
                                  </p:childTnLst>
                                </p:cTn>
                              </p:par>
                            </p:childTnLst>
                          </p:cTn>
                        </p:par>
                        <p:par>
                          <p:cTn id="92" fill="hold" nodeType="afterGroup">
                            <p:stCondLst>
                              <p:cond delay="0"/>
                            </p:stCondLst>
                            <p:childTnLst>
                              <p:par>
                                <p:cTn id="93" presetID="1" presetClass="entr" presetSubtype="0" fill="hold" nodeType="afterEffect">
                                  <p:stCondLst>
                                    <p:cond delay="0"/>
                                  </p:stCondLst>
                                  <p:childTnLst>
                                    <p:set>
                                      <p:cBhvr>
                                        <p:cTn id="94" dur="1" fill="hold">
                                          <p:stCondLst>
                                            <p:cond delay="0"/>
                                          </p:stCondLst>
                                        </p:cTn>
                                        <p:tgtEl>
                                          <p:spTgt spid="32800"/>
                                        </p:tgtEl>
                                        <p:attrNameLst>
                                          <p:attrName>style.visibility</p:attrName>
                                        </p:attrNameLst>
                                      </p:cBhvr>
                                      <p:to>
                                        <p:strVal val="visible"/>
                                      </p:to>
                                    </p:set>
                                  </p:childTnLst>
                                </p:cTn>
                              </p:par>
                            </p:childTnLst>
                          </p:cTn>
                        </p:par>
                        <p:par>
                          <p:cTn id="95" fill="hold" nodeType="afterGroup">
                            <p:stCondLst>
                              <p:cond delay="0"/>
                            </p:stCondLst>
                            <p:childTnLst>
                              <p:par>
                                <p:cTn id="96" presetID="1" presetClass="entr" presetSubtype="0" fill="hold" grpId="0" nodeType="afterEffect">
                                  <p:stCondLst>
                                    <p:cond delay="0"/>
                                  </p:stCondLst>
                                  <p:childTnLst>
                                    <p:set>
                                      <p:cBhvr>
                                        <p:cTn id="97" dur="1" fill="hold">
                                          <p:stCondLst>
                                            <p:cond delay="0"/>
                                          </p:stCondLst>
                                        </p:cTn>
                                        <p:tgtEl>
                                          <p:spTgt spid="44961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87"/>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449541"/>
                                        </p:tgtEl>
                                        <p:attrNameLst>
                                          <p:attrName>style.visibility</p:attrName>
                                        </p:attrNameLst>
                                      </p:cBhvr>
                                      <p:to>
                                        <p:strVal val="visible"/>
                                      </p:to>
                                    </p:set>
                                  </p:childTnLst>
                                </p:cTn>
                              </p:par>
                            </p:childTnLst>
                          </p:cTn>
                        </p:par>
                        <p:par>
                          <p:cTn id="106" fill="hold" nodeType="afterGroup">
                            <p:stCondLst>
                              <p:cond delay="0"/>
                            </p:stCondLst>
                            <p:childTnLst>
                              <p:par>
                                <p:cTn id="107" presetID="1" presetClass="entr" presetSubtype="0" fill="hold" nodeType="afterEffect">
                                  <p:stCondLst>
                                    <p:cond delay="0"/>
                                  </p:stCondLst>
                                  <p:childTnLst>
                                    <p:set>
                                      <p:cBhvr>
                                        <p:cTn id="108" dur="1" fill="hold">
                                          <p:stCondLst>
                                            <p:cond delay="0"/>
                                          </p:stCondLst>
                                        </p:cTn>
                                        <p:tgtEl>
                                          <p:spTgt spid="32837"/>
                                        </p:tgtEl>
                                        <p:attrNameLst>
                                          <p:attrName>style.visibility</p:attrName>
                                        </p:attrNameLst>
                                      </p:cBhvr>
                                      <p:to>
                                        <p:strVal val="visible"/>
                                      </p:to>
                                    </p:set>
                                  </p:childTnLst>
                                </p:cTn>
                              </p:par>
                            </p:childTnLst>
                          </p:cTn>
                        </p:par>
                        <p:par>
                          <p:cTn id="109" fill="hold" nodeType="afterGroup">
                            <p:stCondLst>
                              <p:cond delay="0"/>
                            </p:stCondLst>
                            <p:childTnLst>
                              <p:par>
                                <p:cTn id="110" presetID="1" presetClass="entr" presetSubtype="0" fill="hold" grpId="0" nodeType="afterEffect">
                                  <p:stCondLst>
                                    <p:cond delay="0"/>
                                  </p:stCondLst>
                                  <p:childTnLst>
                                    <p:set>
                                      <p:cBhvr>
                                        <p:cTn id="111" dur="1" fill="hold">
                                          <p:stCondLst>
                                            <p:cond delay="0"/>
                                          </p:stCondLst>
                                        </p:cTn>
                                        <p:tgtEl>
                                          <p:spTgt spid="32838"/>
                                        </p:tgtEl>
                                        <p:attrNameLst>
                                          <p:attrName>style.visibility</p:attrName>
                                        </p:attrNameLst>
                                      </p:cBhvr>
                                      <p:to>
                                        <p:strVal val="visible"/>
                                      </p:to>
                                    </p:set>
                                  </p:childTnLst>
                                </p:cTn>
                              </p:par>
                            </p:childTnLst>
                          </p:cTn>
                        </p:par>
                        <p:par>
                          <p:cTn id="112" fill="hold" nodeType="afterGroup">
                            <p:stCondLst>
                              <p:cond delay="0"/>
                            </p:stCondLst>
                            <p:childTnLst>
                              <p:par>
                                <p:cTn id="113" presetID="1" presetClass="entr" presetSubtype="0" fill="hold" nodeType="afterEffect">
                                  <p:stCondLst>
                                    <p:cond delay="0"/>
                                  </p:stCondLst>
                                  <p:childTnLst>
                                    <p:set>
                                      <p:cBhvr>
                                        <p:cTn id="114" dur="1" fill="hold">
                                          <p:stCondLst>
                                            <p:cond delay="0"/>
                                          </p:stCondLst>
                                        </p:cTn>
                                        <p:tgtEl>
                                          <p:spTgt spid="32839"/>
                                        </p:tgtEl>
                                        <p:attrNameLst>
                                          <p:attrName>style.visibility</p:attrName>
                                        </p:attrNameLst>
                                      </p:cBhvr>
                                      <p:to>
                                        <p:strVal val="visible"/>
                                      </p:to>
                                    </p:set>
                                  </p:childTnLst>
                                </p:cTn>
                              </p:par>
                            </p:childTnLst>
                          </p:cTn>
                        </p:par>
                        <p:par>
                          <p:cTn id="115" fill="hold" nodeType="afterGroup">
                            <p:stCondLst>
                              <p:cond delay="0"/>
                            </p:stCondLst>
                            <p:childTnLst>
                              <p:par>
                                <p:cTn id="116" presetID="1" presetClass="entr" presetSubtype="0" fill="hold" nodeType="afterEffect">
                                  <p:stCondLst>
                                    <p:cond delay="0"/>
                                  </p:stCondLst>
                                  <p:childTnLst>
                                    <p:set>
                                      <p:cBhvr>
                                        <p:cTn id="117" dur="1" fill="hold">
                                          <p:stCondLst>
                                            <p:cond delay="0"/>
                                          </p:stCondLst>
                                        </p:cTn>
                                        <p:tgtEl>
                                          <p:spTgt spid="32840"/>
                                        </p:tgtEl>
                                        <p:attrNameLst>
                                          <p:attrName>style.visibility</p:attrName>
                                        </p:attrNameLst>
                                      </p:cBhvr>
                                      <p:to>
                                        <p:strVal val="visible"/>
                                      </p:to>
                                    </p:set>
                                  </p:childTnLst>
                                </p:cTn>
                              </p:par>
                            </p:childTnLst>
                          </p:cTn>
                        </p:par>
                        <p:par>
                          <p:cTn id="118" fill="hold" nodeType="afterGroup">
                            <p:stCondLst>
                              <p:cond delay="0"/>
                            </p:stCondLst>
                            <p:childTnLst>
                              <p:par>
                                <p:cTn id="119" presetID="1" presetClass="entr" presetSubtype="0" fill="hold" nodeType="afterEffect">
                                  <p:stCondLst>
                                    <p:cond delay="0"/>
                                  </p:stCondLst>
                                  <p:childTnLst>
                                    <p:set>
                                      <p:cBhvr>
                                        <p:cTn id="120" dur="1" fill="hold">
                                          <p:stCondLst>
                                            <p:cond delay="0"/>
                                          </p:stCondLst>
                                        </p:cTn>
                                        <p:tgtEl>
                                          <p:spTgt spid="32841"/>
                                        </p:tgtEl>
                                        <p:attrNameLst>
                                          <p:attrName>style.visibility</p:attrName>
                                        </p:attrNameLst>
                                      </p:cBhvr>
                                      <p:to>
                                        <p:strVal val="visible"/>
                                      </p:to>
                                    </p:set>
                                  </p:childTnLst>
                                </p:cTn>
                              </p:par>
                            </p:childTnLst>
                          </p:cTn>
                        </p:par>
                        <p:par>
                          <p:cTn id="121" fill="hold" nodeType="afterGroup">
                            <p:stCondLst>
                              <p:cond delay="0"/>
                            </p:stCondLst>
                            <p:childTnLst>
                              <p:par>
                                <p:cTn id="122" presetID="1" presetClass="entr" presetSubtype="0" fill="hold" nodeType="afterEffect">
                                  <p:stCondLst>
                                    <p:cond delay="0"/>
                                  </p:stCondLst>
                                  <p:childTnLst>
                                    <p:set>
                                      <p:cBhvr>
                                        <p:cTn id="123" dur="1" fill="hold">
                                          <p:stCondLst>
                                            <p:cond delay="0"/>
                                          </p:stCondLst>
                                        </p:cTn>
                                        <p:tgtEl>
                                          <p:spTgt spid="32842"/>
                                        </p:tgtEl>
                                        <p:attrNameLst>
                                          <p:attrName>style.visibility</p:attrName>
                                        </p:attrNameLst>
                                      </p:cBhvr>
                                      <p:to>
                                        <p:strVal val="visible"/>
                                      </p:to>
                                    </p:set>
                                  </p:childTnLst>
                                </p:cTn>
                              </p:par>
                            </p:childTnLst>
                          </p:cTn>
                        </p:par>
                        <p:par>
                          <p:cTn id="124" fill="hold" nodeType="afterGroup">
                            <p:stCondLst>
                              <p:cond delay="0"/>
                            </p:stCondLst>
                            <p:childTnLst>
                              <p:par>
                                <p:cTn id="125" presetID="1" presetClass="entr" presetSubtype="0" fill="hold" nodeType="afterEffect">
                                  <p:stCondLst>
                                    <p:cond delay="0"/>
                                  </p:stCondLst>
                                  <p:childTnLst>
                                    <p:set>
                                      <p:cBhvr>
                                        <p:cTn id="126" dur="1" fill="hold">
                                          <p:stCondLst>
                                            <p:cond delay="0"/>
                                          </p:stCondLst>
                                        </p:cTn>
                                        <p:tgtEl>
                                          <p:spTgt spid="32843"/>
                                        </p:tgtEl>
                                        <p:attrNameLst>
                                          <p:attrName>style.visibility</p:attrName>
                                        </p:attrNameLst>
                                      </p:cBhvr>
                                      <p:to>
                                        <p:strVal val="visible"/>
                                      </p:to>
                                    </p:set>
                                  </p:childTnLst>
                                </p:cTn>
                              </p:par>
                            </p:childTnLst>
                          </p:cTn>
                        </p:par>
                        <p:par>
                          <p:cTn id="127" fill="hold" nodeType="afterGroup">
                            <p:stCondLst>
                              <p:cond delay="0"/>
                            </p:stCondLst>
                            <p:childTnLst>
                              <p:par>
                                <p:cTn id="128" presetID="1" presetClass="entr" presetSubtype="0" fill="hold" nodeType="afterEffect">
                                  <p:stCondLst>
                                    <p:cond delay="0"/>
                                  </p:stCondLst>
                                  <p:childTnLst>
                                    <p:set>
                                      <p:cBhvr>
                                        <p:cTn id="129" dur="1" fill="hold">
                                          <p:stCondLst>
                                            <p:cond delay="0"/>
                                          </p:stCondLst>
                                        </p:cTn>
                                        <p:tgtEl>
                                          <p:spTgt spid="32844"/>
                                        </p:tgtEl>
                                        <p:attrNameLst>
                                          <p:attrName>style.visibility</p:attrName>
                                        </p:attrNameLst>
                                      </p:cBhvr>
                                      <p:to>
                                        <p:strVal val="visible"/>
                                      </p:to>
                                    </p:set>
                                  </p:childTnLst>
                                </p:cTn>
                              </p:par>
                            </p:childTnLst>
                          </p:cTn>
                        </p:par>
                        <p:par>
                          <p:cTn id="130" fill="hold" nodeType="afterGroup">
                            <p:stCondLst>
                              <p:cond delay="0"/>
                            </p:stCondLst>
                            <p:childTnLst>
                              <p:par>
                                <p:cTn id="131" presetID="1" presetClass="entr" presetSubtype="0" fill="hold" nodeType="afterEffect">
                                  <p:stCondLst>
                                    <p:cond delay="0"/>
                                  </p:stCondLst>
                                  <p:childTnLst>
                                    <p:set>
                                      <p:cBhvr>
                                        <p:cTn id="132" dur="1" fill="hold">
                                          <p:stCondLst>
                                            <p:cond delay="0"/>
                                          </p:stCondLst>
                                        </p:cTn>
                                        <p:tgtEl>
                                          <p:spTgt spid="32845"/>
                                        </p:tgtEl>
                                        <p:attrNameLst>
                                          <p:attrName>style.visibility</p:attrName>
                                        </p:attrNameLst>
                                      </p:cBhvr>
                                      <p:to>
                                        <p:strVal val="visible"/>
                                      </p:to>
                                    </p:set>
                                  </p:childTnLst>
                                </p:cTn>
                              </p:par>
                            </p:childTnLst>
                          </p:cTn>
                        </p:par>
                        <p:par>
                          <p:cTn id="133" fill="hold" nodeType="afterGroup">
                            <p:stCondLst>
                              <p:cond delay="0"/>
                            </p:stCondLst>
                            <p:childTnLst>
                              <p:par>
                                <p:cTn id="134" presetID="1" presetClass="entr" presetSubtype="0" fill="hold" nodeType="afterEffect">
                                  <p:stCondLst>
                                    <p:cond delay="0"/>
                                  </p:stCondLst>
                                  <p:childTnLst>
                                    <p:set>
                                      <p:cBhvr>
                                        <p:cTn id="135" dur="1" fill="hold">
                                          <p:stCondLst>
                                            <p:cond delay="0"/>
                                          </p:stCondLst>
                                        </p:cTn>
                                        <p:tgtEl>
                                          <p:spTgt spid="32846"/>
                                        </p:tgtEl>
                                        <p:attrNameLst>
                                          <p:attrName>style.visibility</p:attrName>
                                        </p:attrNameLst>
                                      </p:cBhvr>
                                      <p:to>
                                        <p:strVal val="visible"/>
                                      </p:to>
                                    </p:set>
                                  </p:childTnLst>
                                </p:cTn>
                              </p:par>
                            </p:childTnLst>
                          </p:cTn>
                        </p:par>
                        <p:par>
                          <p:cTn id="136" fill="hold" nodeType="afterGroup">
                            <p:stCondLst>
                              <p:cond delay="0"/>
                            </p:stCondLst>
                            <p:childTnLst>
                              <p:par>
                                <p:cTn id="137" presetID="1" presetClass="entr" presetSubtype="0" fill="hold" nodeType="afterEffect">
                                  <p:stCondLst>
                                    <p:cond delay="0"/>
                                  </p:stCondLst>
                                  <p:childTnLst>
                                    <p:set>
                                      <p:cBhvr>
                                        <p:cTn id="138" dur="1" fill="hold">
                                          <p:stCondLst>
                                            <p:cond delay="0"/>
                                          </p:stCondLst>
                                        </p:cTn>
                                        <p:tgtEl>
                                          <p:spTgt spid="32847"/>
                                        </p:tgtEl>
                                        <p:attrNameLst>
                                          <p:attrName>style.visibility</p:attrName>
                                        </p:attrNameLst>
                                      </p:cBhvr>
                                      <p:to>
                                        <p:strVal val="visible"/>
                                      </p:to>
                                    </p:set>
                                  </p:childTnLst>
                                </p:cTn>
                              </p:par>
                            </p:childTnLst>
                          </p:cTn>
                        </p:par>
                        <p:par>
                          <p:cTn id="139" fill="hold" nodeType="afterGroup">
                            <p:stCondLst>
                              <p:cond delay="0"/>
                            </p:stCondLst>
                            <p:childTnLst>
                              <p:par>
                                <p:cTn id="140" presetID="1" presetClass="entr" presetSubtype="0" fill="hold" nodeType="afterEffect">
                                  <p:stCondLst>
                                    <p:cond delay="0"/>
                                  </p:stCondLst>
                                  <p:childTnLst>
                                    <p:set>
                                      <p:cBhvr>
                                        <p:cTn id="141" dur="1" fill="hold">
                                          <p:stCondLst>
                                            <p:cond delay="0"/>
                                          </p:stCondLst>
                                        </p:cTn>
                                        <p:tgtEl>
                                          <p:spTgt spid="32848"/>
                                        </p:tgtEl>
                                        <p:attrNameLst>
                                          <p:attrName>style.visibility</p:attrName>
                                        </p:attrNameLst>
                                      </p:cBhvr>
                                      <p:to>
                                        <p:strVal val="visible"/>
                                      </p:to>
                                    </p:set>
                                  </p:childTnLst>
                                </p:cTn>
                              </p:par>
                            </p:childTnLst>
                          </p:cTn>
                        </p:par>
                        <p:par>
                          <p:cTn id="142" fill="hold" nodeType="afterGroup">
                            <p:stCondLst>
                              <p:cond delay="0"/>
                            </p:stCondLst>
                            <p:childTnLst>
                              <p:par>
                                <p:cTn id="143" presetID="1" presetClass="entr" presetSubtype="0" fill="hold" nodeType="afterEffect">
                                  <p:stCondLst>
                                    <p:cond delay="0"/>
                                  </p:stCondLst>
                                  <p:childTnLst>
                                    <p:set>
                                      <p:cBhvr>
                                        <p:cTn id="144" dur="1" fill="hold">
                                          <p:stCondLst>
                                            <p:cond delay="0"/>
                                          </p:stCondLst>
                                        </p:cTn>
                                        <p:tgtEl>
                                          <p:spTgt spid="32849"/>
                                        </p:tgtEl>
                                        <p:attrNameLst>
                                          <p:attrName>style.visibility</p:attrName>
                                        </p:attrNameLst>
                                      </p:cBhvr>
                                      <p:to>
                                        <p:strVal val="visible"/>
                                      </p:to>
                                    </p:set>
                                  </p:childTnLst>
                                </p:cTn>
                              </p:par>
                            </p:childTnLst>
                          </p:cTn>
                        </p:par>
                        <p:par>
                          <p:cTn id="145" fill="hold" nodeType="afterGroup">
                            <p:stCondLst>
                              <p:cond delay="0"/>
                            </p:stCondLst>
                            <p:childTnLst>
                              <p:par>
                                <p:cTn id="146" presetID="1" presetClass="entr" presetSubtype="0" fill="hold" nodeType="afterEffect">
                                  <p:stCondLst>
                                    <p:cond delay="0"/>
                                  </p:stCondLst>
                                  <p:childTnLst>
                                    <p:set>
                                      <p:cBhvr>
                                        <p:cTn id="147" dur="1" fill="hold">
                                          <p:stCondLst>
                                            <p:cond delay="0"/>
                                          </p:stCondLst>
                                        </p:cTn>
                                        <p:tgtEl>
                                          <p:spTgt spid="32850"/>
                                        </p:tgtEl>
                                        <p:attrNameLst>
                                          <p:attrName>style.visibility</p:attrName>
                                        </p:attrNameLst>
                                      </p:cBhvr>
                                      <p:to>
                                        <p:strVal val="visible"/>
                                      </p:to>
                                    </p:set>
                                  </p:childTnLst>
                                </p:cTn>
                              </p:par>
                            </p:childTnLst>
                          </p:cTn>
                        </p:par>
                        <p:par>
                          <p:cTn id="148" fill="hold" nodeType="afterGroup">
                            <p:stCondLst>
                              <p:cond delay="0"/>
                            </p:stCondLst>
                            <p:childTnLst>
                              <p:par>
                                <p:cTn id="149" presetID="1" presetClass="entr" presetSubtype="0" fill="hold" nodeType="afterEffect">
                                  <p:stCondLst>
                                    <p:cond delay="0"/>
                                  </p:stCondLst>
                                  <p:childTnLst>
                                    <p:set>
                                      <p:cBhvr>
                                        <p:cTn id="150" dur="1" fill="hold">
                                          <p:stCondLst>
                                            <p:cond delay="0"/>
                                          </p:stCondLst>
                                        </p:cTn>
                                        <p:tgtEl>
                                          <p:spTgt spid="32851"/>
                                        </p:tgtEl>
                                        <p:attrNameLst>
                                          <p:attrName>style.visibility</p:attrName>
                                        </p:attrNameLst>
                                      </p:cBhvr>
                                      <p:to>
                                        <p:strVal val="visible"/>
                                      </p:to>
                                    </p:set>
                                  </p:childTnLst>
                                </p:cTn>
                              </p:par>
                            </p:childTnLst>
                          </p:cTn>
                        </p:par>
                        <p:par>
                          <p:cTn id="151" fill="hold" nodeType="afterGroup">
                            <p:stCondLst>
                              <p:cond delay="0"/>
                            </p:stCondLst>
                            <p:childTnLst>
                              <p:par>
                                <p:cTn id="152" presetID="1" presetClass="entr" presetSubtype="0" fill="hold" nodeType="afterEffect">
                                  <p:stCondLst>
                                    <p:cond delay="0"/>
                                  </p:stCondLst>
                                  <p:childTnLst>
                                    <p:set>
                                      <p:cBhvr>
                                        <p:cTn id="153" dur="1" fill="hold">
                                          <p:stCondLst>
                                            <p:cond delay="0"/>
                                          </p:stCondLst>
                                        </p:cTn>
                                        <p:tgtEl>
                                          <p:spTgt spid="32852"/>
                                        </p:tgtEl>
                                        <p:attrNameLst>
                                          <p:attrName>style.visibility</p:attrName>
                                        </p:attrNameLst>
                                      </p:cBhvr>
                                      <p:to>
                                        <p:strVal val="visible"/>
                                      </p:to>
                                    </p:set>
                                  </p:childTnLst>
                                </p:cTn>
                              </p:par>
                            </p:childTnLst>
                          </p:cTn>
                        </p:par>
                        <p:par>
                          <p:cTn id="154" fill="hold" nodeType="afterGroup">
                            <p:stCondLst>
                              <p:cond delay="0"/>
                            </p:stCondLst>
                            <p:childTnLst>
                              <p:par>
                                <p:cTn id="155" presetID="1" presetClass="entr" presetSubtype="0" fill="hold" nodeType="afterEffect">
                                  <p:stCondLst>
                                    <p:cond delay="0"/>
                                  </p:stCondLst>
                                  <p:childTnLst>
                                    <p:set>
                                      <p:cBhvr>
                                        <p:cTn id="156" dur="1" fill="hold">
                                          <p:stCondLst>
                                            <p:cond delay="0"/>
                                          </p:stCondLst>
                                        </p:cTn>
                                        <p:tgtEl>
                                          <p:spTgt spid="32853"/>
                                        </p:tgtEl>
                                        <p:attrNameLst>
                                          <p:attrName>style.visibility</p:attrName>
                                        </p:attrNameLst>
                                      </p:cBhvr>
                                      <p:to>
                                        <p:strVal val="visible"/>
                                      </p:to>
                                    </p:set>
                                  </p:childTnLst>
                                </p:cTn>
                              </p:par>
                            </p:childTnLst>
                          </p:cTn>
                        </p:par>
                        <p:par>
                          <p:cTn id="157" fill="hold" nodeType="afterGroup">
                            <p:stCondLst>
                              <p:cond delay="0"/>
                            </p:stCondLst>
                            <p:childTnLst>
                              <p:par>
                                <p:cTn id="158" presetID="1" presetClass="entr" presetSubtype="0" fill="hold" nodeType="afterEffect">
                                  <p:stCondLst>
                                    <p:cond delay="0"/>
                                  </p:stCondLst>
                                  <p:childTnLst>
                                    <p:set>
                                      <p:cBhvr>
                                        <p:cTn id="159" dur="1" fill="hold">
                                          <p:stCondLst>
                                            <p:cond delay="0"/>
                                          </p:stCondLst>
                                        </p:cTn>
                                        <p:tgtEl>
                                          <p:spTgt spid="32854"/>
                                        </p:tgtEl>
                                        <p:attrNameLst>
                                          <p:attrName>style.visibility</p:attrName>
                                        </p:attrNameLst>
                                      </p:cBhvr>
                                      <p:to>
                                        <p:strVal val="visible"/>
                                      </p:to>
                                    </p:set>
                                  </p:childTnLst>
                                </p:cTn>
                              </p:par>
                            </p:childTnLst>
                          </p:cTn>
                        </p:par>
                        <p:par>
                          <p:cTn id="160" fill="hold" nodeType="afterGroup">
                            <p:stCondLst>
                              <p:cond delay="0"/>
                            </p:stCondLst>
                            <p:childTnLst>
                              <p:par>
                                <p:cTn id="161" presetID="1" presetClass="entr" presetSubtype="0" fill="hold" nodeType="afterEffect">
                                  <p:stCondLst>
                                    <p:cond delay="0"/>
                                  </p:stCondLst>
                                  <p:childTnLst>
                                    <p:set>
                                      <p:cBhvr>
                                        <p:cTn id="162" dur="1" fill="hold">
                                          <p:stCondLst>
                                            <p:cond delay="0"/>
                                          </p:stCondLst>
                                        </p:cTn>
                                        <p:tgtEl>
                                          <p:spTgt spid="32855"/>
                                        </p:tgtEl>
                                        <p:attrNameLst>
                                          <p:attrName>style.visibility</p:attrName>
                                        </p:attrNameLst>
                                      </p:cBhvr>
                                      <p:to>
                                        <p:strVal val="visible"/>
                                      </p:to>
                                    </p:set>
                                  </p:childTnLst>
                                </p:cTn>
                              </p:par>
                            </p:childTnLst>
                          </p:cTn>
                        </p:par>
                        <p:par>
                          <p:cTn id="163" fill="hold" nodeType="afterGroup">
                            <p:stCondLst>
                              <p:cond delay="0"/>
                            </p:stCondLst>
                            <p:childTnLst>
                              <p:par>
                                <p:cTn id="164" presetID="1" presetClass="entr" presetSubtype="0" fill="hold" grpId="0" nodeType="afterEffect">
                                  <p:stCondLst>
                                    <p:cond delay="0"/>
                                  </p:stCondLst>
                                  <p:childTnLst>
                                    <p:set>
                                      <p:cBhvr>
                                        <p:cTn id="165" dur="1" fill="hold">
                                          <p:stCondLst>
                                            <p:cond delay="0"/>
                                          </p:stCondLst>
                                        </p:cTn>
                                        <p:tgtEl>
                                          <p:spTgt spid="449542"/>
                                        </p:tgtEl>
                                        <p:attrNameLst>
                                          <p:attrName>style.visibility</p:attrName>
                                        </p:attrNameLst>
                                      </p:cBhvr>
                                      <p:to>
                                        <p:strVal val="visible"/>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449647"/>
                                        </p:tgtEl>
                                        <p:attrNameLst>
                                          <p:attrName>style.visibility</p:attrName>
                                        </p:attrNameLst>
                                      </p:cBhvr>
                                      <p:to>
                                        <p:strVal val="visible"/>
                                      </p:to>
                                    </p:set>
                                  </p:childTnLst>
                                </p:cTn>
                              </p:par>
                            </p:childTnLst>
                          </p:cTn>
                        </p:par>
                        <p:par>
                          <p:cTn id="170" fill="hold" nodeType="afterGroup">
                            <p:stCondLst>
                              <p:cond delay="0"/>
                            </p:stCondLst>
                            <p:childTnLst>
                              <p:par>
                                <p:cTn id="171" presetID="1" presetClass="entr" presetSubtype="0" fill="hold" grpId="0" nodeType="afterEffect">
                                  <p:stCondLst>
                                    <p:cond delay="0"/>
                                  </p:stCondLst>
                                  <p:childTnLst>
                                    <p:set>
                                      <p:cBhvr>
                                        <p:cTn id="172" dur="1" fill="hold">
                                          <p:stCondLst>
                                            <p:cond delay="0"/>
                                          </p:stCondLst>
                                        </p:cTn>
                                        <p:tgtEl>
                                          <p:spTgt spid="449642"/>
                                        </p:tgtEl>
                                        <p:attrNameLst>
                                          <p:attrName>style.visibility</p:attrName>
                                        </p:attrNameLst>
                                      </p:cBhvr>
                                      <p:to>
                                        <p:strVal val="visible"/>
                                      </p:to>
                                    </p:set>
                                  </p:childTnLst>
                                </p:cTn>
                              </p:par>
                            </p:childTnLst>
                          </p:cTn>
                        </p:par>
                        <p:par>
                          <p:cTn id="173" fill="hold" nodeType="afterGroup">
                            <p:stCondLst>
                              <p:cond delay="0"/>
                            </p:stCondLst>
                            <p:childTnLst>
                              <p:par>
                                <p:cTn id="174" presetID="1" presetClass="entr" presetSubtype="0" fill="hold" nodeType="afterEffect">
                                  <p:stCondLst>
                                    <p:cond delay="0"/>
                                  </p:stCondLst>
                                  <p:childTnLst>
                                    <p:set>
                                      <p:cBhvr>
                                        <p:cTn id="175" dur="1" fill="hold">
                                          <p:stCondLst>
                                            <p:cond delay="0"/>
                                          </p:stCondLst>
                                        </p:cTn>
                                        <p:tgtEl>
                                          <p:spTgt spid="32817"/>
                                        </p:tgtEl>
                                        <p:attrNameLst>
                                          <p:attrName>style.visibility</p:attrName>
                                        </p:attrNameLst>
                                      </p:cBhvr>
                                      <p:to>
                                        <p:strVal val="visible"/>
                                      </p:to>
                                    </p:set>
                                  </p:childTnLst>
                                </p:cTn>
                              </p:par>
                            </p:childTnLst>
                          </p:cTn>
                        </p:par>
                        <p:par>
                          <p:cTn id="176" fill="hold" nodeType="afterGroup">
                            <p:stCondLst>
                              <p:cond delay="0"/>
                            </p:stCondLst>
                            <p:childTnLst>
                              <p:par>
                                <p:cTn id="177" presetID="1" presetClass="entr" presetSubtype="0" fill="hold" grpId="0" nodeType="afterEffect">
                                  <p:stCondLst>
                                    <p:cond delay="0"/>
                                  </p:stCondLst>
                                  <p:childTnLst>
                                    <p:set>
                                      <p:cBhvr>
                                        <p:cTn id="178" dur="1" fill="hold">
                                          <p:stCondLst>
                                            <p:cond delay="0"/>
                                          </p:stCondLst>
                                        </p:cTn>
                                        <p:tgtEl>
                                          <p:spTgt spid="32818"/>
                                        </p:tgtEl>
                                        <p:attrNameLst>
                                          <p:attrName>style.visibility</p:attrName>
                                        </p:attrNameLst>
                                      </p:cBhvr>
                                      <p:to>
                                        <p:strVal val="visible"/>
                                      </p:to>
                                    </p:set>
                                  </p:childTnLst>
                                </p:cTn>
                              </p:par>
                            </p:childTnLst>
                          </p:cTn>
                        </p:par>
                        <p:par>
                          <p:cTn id="179" fill="hold" nodeType="afterGroup">
                            <p:stCondLst>
                              <p:cond delay="0"/>
                            </p:stCondLst>
                            <p:childTnLst>
                              <p:par>
                                <p:cTn id="180" presetID="1" presetClass="entr" presetSubtype="0" fill="hold" nodeType="afterEffect">
                                  <p:stCondLst>
                                    <p:cond delay="0"/>
                                  </p:stCondLst>
                                  <p:childTnLst>
                                    <p:set>
                                      <p:cBhvr>
                                        <p:cTn id="181" dur="1" fill="hold">
                                          <p:stCondLst>
                                            <p:cond delay="0"/>
                                          </p:stCondLst>
                                        </p:cTn>
                                        <p:tgtEl>
                                          <p:spTgt spid="32819"/>
                                        </p:tgtEl>
                                        <p:attrNameLst>
                                          <p:attrName>style.visibility</p:attrName>
                                        </p:attrNameLst>
                                      </p:cBhvr>
                                      <p:to>
                                        <p:strVal val="visible"/>
                                      </p:to>
                                    </p:set>
                                  </p:childTnLst>
                                </p:cTn>
                              </p:par>
                            </p:childTnLst>
                          </p:cTn>
                        </p:par>
                        <p:par>
                          <p:cTn id="182" fill="hold" nodeType="afterGroup">
                            <p:stCondLst>
                              <p:cond delay="0"/>
                            </p:stCondLst>
                            <p:childTnLst>
                              <p:par>
                                <p:cTn id="183" presetID="1" presetClass="entr" presetSubtype="0" fill="hold" nodeType="afterEffect">
                                  <p:stCondLst>
                                    <p:cond delay="0"/>
                                  </p:stCondLst>
                                  <p:childTnLst>
                                    <p:set>
                                      <p:cBhvr>
                                        <p:cTn id="184" dur="1" fill="hold">
                                          <p:stCondLst>
                                            <p:cond delay="0"/>
                                          </p:stCondLst>
                                        </p:cTn>
                                        <p:tgtEl>
                                          <p:spTgt spid="32820"/>
                                        </p:tgtEl>
                                        <p:attrNameLst>
                                          <p:attrName>style.visibility</p:attrName>
                                        </p:attrNameLst>
                                      </p:cBhvr>
                                      <p:to>
                                        <p:strVal val="visible"/>
                                      </p:to>
                                    </p:set>
                                  </p:childTnLst>
                                </p:cTn>
                              </p:par>
                            </p:childTnLst>
                          </p:cTn>
                        </p:par>
                        <p:par>
                          <p:cTn id="185" fill="hold" nodeType="afterGroup">
                            <p:stCondLst>
                              <p:cond delay="0"/>
                            </p:stCondLst>
                            <p:childTnLst>
                              <p:par>
                                <p:cTn id="186" presetID="1" presetClass="entr" presetSubtype="0" fill="hold" nodeType="afterEffect">
                                  <p:stCondLst>
                                    <p:cond delay="0"/>
                                  </p:stCondLst>
                                  <p:childTnLst>
                                    <p:set>
                                      <p:cBhvr>
                                        <p:cTn id="187" dur="1" fill="hold">
                                          <p:stCondLst>
                                            <p:cond delay="0"/>
                                          </p:stCondLst>
                                        </p:cTn>
                                        <p:tgtEl>
                                          <p:spTgt spid="32821"/>
                                        </p:tgtEl>
                                        <p:attrNameLst>
                                          <p:attrName>style.visibility</p:attrName>
                                        </p:attrNameLst>
                                      </p:cBhvr>
                                      <p:to>
                                        <p:strVal val="visible"/>
                                      </p:to>
                                    </p:set>
                                  </p:childTnLst>
                                </p:cTn>
                              </p:par>
                            </p:childTnLst>
                          </p:cTn>
                        </p:par>
                        <p:par>
                          <p:cTn id="188" fill="hold" nodeType="afterGroup">
                            <p:stCondLst>
                              <p:cond delay="0"/>
                            </p:stCondLst>
                            <p:childTnLst>
                              <p:par>
                                <p:cTn id="189" presetID="1" presetClass="entr" presetSubtype="0" fill="hold" nodeType="afterEffect">
                                  <p:stCondLst>
                                    <p:cond delay="0"/>
                                  </p:stCondLst>
                                  <p:childTnLst>
                                    <p:set>
                                      <p:cBhvr>
                                        <p:cTn id="190" dur="1" fill="hold">
                                          <p:stCondLst>
                                            <p:cond delay="0"/>
                                          </p:stCondLst>
                                        </p:cTn>
                                        <p:tgtEl>
                                          <p:spTgt spid="32822"/>
                                        </p:tgtEl>
                                        <p:attrNameLst>
                                          <p:attrName>style.visibility</p:attrName>
                                        </p:attrNameLst>
                                      </p:cBhvr>
                                      <p:to>
                                        <p:strVal val="visible"/>
                                      </p:to>
                                    </p:set>
                                  </p:childTnLst>
                                </p:cTn>
                              </p:par>
                            </p:childTnLst>
                          </p:cTn>
                        </p:par>
                        <p:par>
                          <p:cTn id="191" fill="hold" nodeType="afterGroup">
                            <p:stCondLst>
                              <p:cond delay="0"/>
                            </p:stCondLst>
                            <p:childTnLst>
                              <p:par>
                                <p:cTn id="192" presetID="1" presetClass="entr" presetSubtype="0" fill="hold" nodeType="afterEffect">
                                  <p:stCondLst>
                                    <p:cond delay="0"/>
                                  </p:stCondLst>
                                  <p:childTnLst>
                                    <p:set>
                                      <p:cBhvr>
                                        <p:cTn id="193" dur="1" fill="hold">
                                          <p:stCondLst>
                                            <p:cond delay="0"/>
                                          </p:stCondLst>
                                        </p:cTn>
                                        <p:tgtEl>
                                          <p:spTgt spid="32823"/>
                                        </p:tgtEl>
                                        <p:attrNameLst>
                                          <p:attrName>style.visibility</p:attrName>
                                        </p:attrNameLst>
                                      </p:cBhvr>
                                      <p:to>
                                        <p:strVal val="visible"/>
                                      </p:to>
                                    </p:set>
                                  </p:childTnLst>
                                </p:cTn>
                              </p:par>
                            </p:childTnLst>
                          </p:cTn>
                        </p:par>
                        <p:par>
                          <p:cTn id="194" fill="hold" nodeType="afterGroup">
                            <p:stCondLst>
                              <p:cond delay="0"/>
                            </p:stCondLst>
                            <p:childTnLst>
                              <p:par>
                                <p:cTn id="195" presetID="1" presetClass="entr" presetSubtype="0" fill="hold" nodeType="afterEffect">
                                  <p:stCondLst>
                                    <p:cond delay="0"/>
                                  </p:stCondLst>
                                  <p:childTnLst>
                                    <p:set>
                                      <p:cBhvr>
                                        <p:cTn id="196" dur="1" fill="hold">
                                          <p:stCondLst>
                                            <p:cond delay="0"/>
                                          </p:stCondLst>
                                        </p:cTn>
                                        <p:tgtEl>
                                          <p:spTgt spid="32824"/>
                                        </p:tgtEl>
                                        <p:attrNameLst>
                                          <p:attrName>style.visibility</p:attrName>
                                        </p:attrNameLst>
                                      </p:cBhvr>
                                      <p:to>
                                        <p:strVal val="visible"/>
                                      </p:to>
                                    </p:set>
                                  </p:childTnLst>
                                </p:cTn>
                              </p:par>
                            </p:childTnLst>
                          </p:cTn>
                        </p:par>
                        <p:par>
                          <p:cTn id="197" fill="hold" nodeType="afterGroup">
                            <p:stCondLst>
                              <p:cond delay="0"/>
                            </p:stCondLst>
                            <p:childTnLst>
                              <p:par>
                                <p:cTn id="198" presetID="1" presetClass="entr" presetSubtype="0" fill="hold" nodeType="afterEffect">
                                  <p:stCondLst>
                                    <p:cond delay="0"/>
                                  </p:stCondLst>
                                  <p:childTnLst>
                                    <p:set>
                                      <p:cBhvr>
                                        <p:cTn id="199" dur="1" fill="hold">
                                          <p:stCondLst>
                                            <p:cond delay="0"/>
                                          </p:stCondLst>
                                        </p:cTn>
                                        <p:tgtEl>
                                          <p:spTgt spid="32825"/>
                                        </p:tgtEl>
                                        <p:attrNameLst>
                                          <p:attrName>style.visibility</p:attrName>
                                        </p:attrNameLst>
                                      </p:cBhvr>
                                      <p:to>
                                        <p:strVal val="visible"/>
                                      </p:to>
                                    </p:set>
                                  </p:childTnLst>
                                </p:cTn>
                              </p:par>
                            </p:childTnLst>
                          </p:cTn>
                        </p:par>
                        <p:par>
                          <p:cTn id="200" fill="hold" nodeType="afterGroup">
                            <p:stCondLst>
                              <p:cond delay="0"/>
                            </p:stCondLst>
                            <p:childTnLst>
                              <p:par>
                                <p:cTn id="201" presetID="1" presetClass="entr" presetSubtype="0" fill="hold" nodeType="afterEffect">
                                  <p:stCondLst>
                                    <p:cond delay="0"/>
                                  </p:stCondLst>
                                  <p:childTnLst>
                                    <p:set>
                                      <p:cBhvr>
                                        <p:cTn id="202" dur="1" fill="hold">
                                          <p:stCondLst>
                                            <p:cond delay="0"/>
                                          </p:stCondLst>
                                        </p:cTn>
                                        <p:tgtEl>
                                          <p:spTgt spid="32826"/>
                                        </p:tgtEl>
                                        <p:attrNameLst>
                                          <p:attrName>style.visibility</p:attrName>
                                        </p:attrNameLst>
                                      </p:cBhvr>
                                      <p:to>
                                        <p:strVal val="visible"/>
                                      </p:to>
                                    </p:set>
                                  </p:childTnLst>
                                </p:cTn>
                              </p:par>
                            </p:childTnLst>
                          </p:cTn>
                        </p:par>
                        <p:par>
                          <p:cTn id="203" fill="hold" nodeType="afterGroup">
                            <p:stCondLst>
                              <p:cond delay="0"/>
                            </p:stCondLst>
                            <p:childTnLst>
                              <p:par>
                                <p:cTn id="204" presetID="1" presetClass="entr" presetSubtype="0" fill="hold" nodeType="afterEffect">
                                  <p:stCondLst>
                                    <p:cond delay="0"/>
                                  </p:stCondLst>
                                  <p:childTnLst>
                                    <p:set>
                                      <p:cBhvr>
                                        <p:cTn id="205" dur="1" fill="hold">
                                          <p:stCondLst>
                                            <p:cond delay="0"/>
                                          </p:stCondLst>
                                        </p:cTn>
                                        <p:tgtEl>
                                          <p:spTgt spid="32827"/>
                                        </p:tgtEl>
                                        <p:attrNameLst>
                                          <p:attrName>style.visibility</p:attrName>
                                        </p:attrNameLst>
                                      </p:cBhvr>
                                      <p:to>
                                        <p:strVal val="visible"/>
                                      </p:to>
                                    </p:set>
                                  </p:childTnLst>
                                </p:cTn>
                              </p:par>
                            </p:childTnLst>
                          </p:cTn>
                        </p:par>
                        <p:par>
                          <p:cTn id="206" fill="hold" nodeType="afterGroup">
                            <p:stCondLst>
                              <p:cond delay="0"/>
                            </p:stCondLst>
                            <p:childTnLst>
                              <p:par>
                                <p:cTn id="207" presetID="1" presetClass="entr" presetSubtype="0" fill="hold" nodeType="afterEffect">
                                  <p:stCondLst>
                                    <p:cond delay="0"/>
                                  </p:stCondLst>
                                  <p:childTnLst>
                                    <p:set>
                                      <p:cBhvr>
                                        <p:cTn id="208" dur="1" fill="hold">
                                          <p:stCondLst>
                                            <p:cond delay="0"/>
                                          </p:stCondLst>
                                        </p:cTn>
                                        <p:tgtEl>
                                          <p:spTgt spid="32828"/>
                                        </p:tgtEl>
                                        <p:attrNameLst>
                                          <p:attrName>style.visibility</p:attrName>
                                        </p:attrNameLst>
                                      </p:cBhvr>
                                      <p:to>
                                        <p:strVal val="visible"/>
                                      </p:to>
                                    </p:set>
                                  </p:childTnLst>
                                </p:cTn>
                              </p:par>
                            </p:childTnLst>
                          </p:cTn>
                        </p:par>
                        <p:par>
                          <p:cTn id="209" fill="hold" nodeType="afterGroup">
                            <p:stCondLst>
                              <p:cond delay="0"/>
                            </p:stCondLst>
                            <p:childTnLst>
                              <p:par>
                                <p:cTn id="210" presetID="1" presetClass="entr" presetSubtype="0" fill="hold" nodeType="afterEffect">
                                  <p:stCondLst>
                                    <p:cond delay="0"/>
                                  </p:stCondLst>
                                  <p:childTnLst>
                                    <p:set>
                                      <p:cBhvr>
                                        <p:cTn id="211" dur="1" fill="hold">
                                          <p:stCondLst>
                                            <p:cond delay="0"/>
                                          </p:stCondLst>
                                        </p:cTn>
                                        <p:tgtEl>
                                          <p:spTgt spid="32829"/>
                                        </p:tgtEl>
                                        <p:attrNameLst>
                                          <p:attrName>style.visibility</p:attrName>
                                        </p:attrNameLst>
                                      </p:cBhvr>
                                      <p:to>
                                        <p:strVal val="visible"/>
                                      </p:to>
                                    </p:set>
                                  </p:childTnLst>
                                </p:cTn>
                              </p:par>
                            </p:childTnLst>
                          </p:cTn>
                        </p:par>
                        <p:par>
                          <p:cTn id="212" fill="hold" nodeType="afterGroup">
                            <p:stCondLst>
                              <p:cond delay="0"/>
                            </p:stCondLst>
                            <p:childTnLst>
                              <p:par>
                                <p:cTn id="213" presetID="1" presetClass="entr" presetSubtype="0" fill="hold" nodeType="afterEffect">
                                  <p:stCondLst>
                                    <p:cond delay="0"/>
                                  </p:stCondLst>
                                  <p:childTnLst>
                                    <p:set>
                                      <p:cBhvr>
                                        <p:cTn id="214" dur="1" fill="hold">
                                          <p:stCondLst>
                                            <p:cond delay="0"/>
                                          </p:stCondLst>
                                        </p:cTn>
                                        <p:tgtEl>
                                          <p:spTgt spid="32830"/>
                                        </p:tgtEl>
                                        <p:attrNameLst>
                                          <p:attrName>style.visibility</p:attrName>
                                        </p:attrNameLst>
                                      </p:cBhvr>
                                      <p:to>
                                        <p:strVal val="visible"/>
                                      </p:to>
                                    </p:set>
                                  </p:childTnLst>
                                </p:cTn>
                              </p:par>
                            </p:childTnLst>
                          </p:cTn>
                        </p:par>
                        <p:par>
                          <p:cTn id="215" fill="hold" nodeType="afterGroup">
                            <p:stCondLst>
                              <p:cond delay="0"/>
                            </p:stCondLst>
                            <p:childTnLst>
                              <p:par>
                                <p:cTn id="216" presetID="1" presetClass="entr" presetSubtype="0" fill="hold" nodeType="afterEffect">
                                  <p:stCondLst>
                                    <p:cond delay="0"/>
                                  </p:stCondLst>
                                  <p:childTnLst>
                                    <p:set>
                                      <p:cBhvr>
                                        <p:cTn id="217" dur="1" fill="hold">
                                          <p:stCondLst>
                                            <p:cond delay="0"/>
                                          </p:stCondLst>
                                        </p:cTn>
                                        <p:tgtEl>
                                          <p:spTgt spid="32831"/>
                                        </p:tgtEl>
                                        <p:attrNameLst>
                                          <p:attrName>style.visibility</p:attrName>
                                        </p:attrNameLst>
                                      </p:cBhvr>
                                      <p:to>
                                        <p:strVal val="visible"/>
                                      </p:to>
                                    </p:set>
                                  </p:childTnLst>
                                </p:cTn>
                              </p:par>
                            </p:childTnLst>
                          </p:cTn>
                        </p:par>
                        <p:par>
                          <p:cTn id="218" fill="hold" nodeType="afterGroup">
                            <p:stCondLst>
                              <p:cond delay="0"/>
                            </p:stCondLst>
                            <p:childTnLst>
                              <p:par>
                                <p:cTn id="219" presetID="1" presetClass="entr" presetSubtype="0" fill="hold" nodeType="afterEffect">
                                  <p:stCondLst>
                                    <p:cond delay="0"/>
                                  </p:stCondLst>
                                  <p:childTnLst>
                                    <p:set>
                                      <p:cBhvr>
                                        <p:cTn id="220" dur="1" fill="hold">
                                          <p:stCondLst>
                                            <p:cond delay="0"/>
                                          </p:stCondLst>
                                        </p:cTn>
                                        <p:tgtEl>
                                          <p:spTgt spid="32832"/>
                                        </p:tgtEl>
                                        <p:attrNameLst>
                                          <p:attrName>style.visibility</p:attrName>
                                        </p:attrNameLst>
                                      </p:cBhvr>
                                      <p:to>
                                        <p:strVal val="visible"/>
                                      </p:to>
                                    </p:set>
                                  </p:childTnLst>
                                </p:cTn>
                              </p:par>
                            </p:childTnLst>
                          </p:cTn>
                        </p:par>
                        <p:par>
                          <p:cTn id="221" fill="hold" nodeType="afterGroup">
                            <p:stCondLst>
                              <p:cond delay="0"/>
                            </p:stCondLst>
                            <p:childTnLst>
                              <p:par>
                                <p:cTn id="222" presetID="1" presetClass="entr" presetSubtype="0" fill="hold" nodeType="afterEffect">
                                  <p:stCondLst>
                                    <p:cond delay="0"/>
                                  </p:stCondLst>
                                  <p:childTnLst>
                                    <p:set>
                                      <p:cBhvr>
                                        <p:cTn id="223" dur="1" fill="hold">
                                          <p:stCondLst>
                                            <p:cond delay="0"/>
                                          </p:stCondLst>
                                        </p:cTn>
                                        <p:tgtEl>
                                          <p:spTgt spid="32833"/>
                                        </p:tgtEl>
                                        <p:attrNameLst>
                                          <p:attrName>style.visibility</p:attrName>
                                        </p:attrNameLst>
                                      </p:cBhvr>
                                      <p:to>
                                        <p:strVal val="visible"/>
                                      </p:to>
                                    </p:set>
                                  </p:childTnLst>
                                </p:cTn>
                              </p:par>
                            </p:childTnLst>
                          </p:cTn>
                        </p:par>
                        <p:par>
                          <p:cTn id="224" fill="hold" nodeType="afterGroup">
                            <p:stCondLst>
                              <p:cond delay="0"/>
                            </p:stCondLst>
                            <p:childTnLst>
                              <p:par>
                                <p:cTn id="225" presetID="1" presetClass="entr" presetSubtype="0" fill="hold" nodeType="afterEffect">
                                  <p:stCondLst>
                                    <p:cond delay="0"/>
                                  </p:stCondLst>
                                  <p:childTnLst>
                                    <p:set>
                                      <p:cBhvr>
                                        <p:cTn id="226" dur="1" fill="hold">
                                          <p:stCondLst>
                                            <p:cond delay="0"/>
                                          </p:stCondLst>
                                        </p:cTn>
                                        <p:tgtEl>
                                          <p:spTgt spid="32834"/>
                                        </p:tgtEl>
                                        <p:attrNameLst>
                                          <p:attrName>style.visibility</p:attrName>
                                        </p:attrNameLst>
                                      </p:cBhvr>
                                      <p:to>
                                        <p:strVal val="visible"/>
                                      </p:to>
                                    </p:set>
                                  </p:childTnLst>
                                </p:cTn>
                              </p:par>
                            </p:childTnLst>
                          </p:cTn>
                        </p:par>
                        <p:par>
                          <p:cTn id="227" fill="hold" nodeType="afterGroup">
                            <p:stCondLst>
                              <p:cond delay="0"/>
                            </p:stCondLst>
                            <p:childTnLst>
                              <p:par>
                                <p:cTn id="228" presetID="1" presetClass="entr" presetSubtype="0" fill="hold" nodeType="afterEffect">
                                  <p:stCondLst>
                                    <p:cond delay="0"/>
                                  </p:stCondLst>
                                  <p:childTnLst>
                                    <p:set>
                                      <p:cBhvr>
                                        <p:cTn id="229" dur="1" fill="hold">
                                          <p:stCondLst>
                                            <p:cond delay="0"/>
                                          </p:stCondLst>
                                        </p:cTn>
                                        <p:tgtEl>
                                          <p:spTgt spid="32835"/>
                                        </p:tgtEl>
                                        <p:attrNameLst>
                                          <p:attrName>style.visibility</p:attrName>
                                        </p:attrNameLst>
                                      </p:cBhvr>
                                      <p:to>
                                        <p:strVal val="visible"/>
                                      </p:to>
                                    </p:set>
                                  </p:childTnLst>
                                </p:cTn>
                              </p:par>
                            </p:childTnLst>
                          </p:cTn>
                        </p:par>
                        <p:par>
                          <p:cTn id="230" fill="hold" nodeType="afterGroup">
                            <p:stCondLst>
                              <p:cond delay="0"/>
                            </p:stCondLst>
                            <p:childTnLst>
                              <p:par>
                                <p:cTn id="231" presetID="1" presetClass="entr" presetSubtype="0" fill="hold" nodeType="afterEffect">
                                  <p:stCondLst>
                                    <p:cond delay="0"/>
                                  </p:stCondLst>
                                  <p:childTnLst>
                                    <p:set>
                                      <p:cBhvr>
                                        <p:cTn id="232" dur="1" fill="hold">
                                          <p:stCondLst>
                                            <p:cond delay="0"/>
                                          </p:stCondLst>
                                        </p:cTn>
                                        <p:tgtEl>
                                          <p:spTgt spid="32836"/>
                                        </p:tgtEl>
                                        <p:attrNameLst>
                                          <p:attrName>style.visibility</p:attrName>
                                        </p:attrNameLst>
                                      </p:cBhvr>
                                      <p:to>
                                        <p:strVal val="visible"/>
                                      </p:to>
                                    </p:set>
                                  </p:childTnLst>
                                </p:cTn>
                              </p:par>
                            </p:childTnLst>
                          </p:cTn>
                        </p:par>
                        <p:par>
                          <p:cTn id="233" fill="hold" nodeType="afterGroup">
                            <p:stCondLst>
                              <p:cond delay="0"/>
                            </p:stCondLst>
                            <p:childTnLst>
                              <p:par>
                                <p:cTn id="234" presetID="1" presetClass="entr" presetSubtype="0" fill="hold" grpId="0" nodeType="afterEffect">
                                  <p:stCondLst>
                                    <p:cond delay="0"/>
                                  </p:stCondLst>
                                  <p:childTnLst>
                                    <p:set>
                                      <p:cBhvr>
                                        <p:cTn id="235" dur="1" fill="hold">
                                          <p:stCondLst>
                                            <p:cond delay="0"/>
                                          </p:stCondLst>
                                        </p:cTn>
                                        <p:tgtEl>
                                          <p:spTgt spid="32814"/>
                                        </p:tgtEl>
                                        <p:attrNameLst>
                                          <p:attrName>style.visibility</p:attrName>
                                        </p:attrNameLst>
                                      </p:cBhvr>
                                      <p:to>
                                        <p:strVal val="visible"/>
                                      </p:to>
                                    </p:set>
                                  </p:childTnLst>
                                </p:cTn>
                              </p:par>
                            </p:childTnLst>
                          </p:cTn>
                        </p:par>
                        <p:par>
                          <p:cTn id="236" fill="hold" nodeType="afterGroup">
                            <p:stCondLst>
                              <p:cond delay="0"/>
                            </p:stCondLst>
                            <p:childTnLst>
                              <p:par>
                                <p:cTn id="237" presetID="1" presetClass="entr" presetSubtype="0" fill="hold" grpId="0" nodeType="afterEffect">
                                  <p:stCondLst>
                                    <p:cond delay="0"/>
                                  </p:stCondLst>
                                  <p:childTnLst>
                                    <p:set>
                                      <p:cBhvr>
                                        <p:cTn id="238" dur="1" fill="hold">
                                          <p:stCondLst>
                                            <p:cond delay="0"/>
                                          </p:stCondLst>
                                        </p:cTn>
                                        <p:tgtEl>
                                          <p:spTgt spid="449543"/>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6"/>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90"/>
                                        </p:tgtEl>
                                        <p:attrNameLst>
                                          <p:attrName>style.visibility</p:attrName>
                                        </p:attrNameLst>
                                      </p:cBhvr>
                                      <p:to>
                                        <p:strVal val="visible"/>
                                      </p:to>
                                    </p:set>
                                  </p:childTnLst>
                                </p:cTn>
                              </p:par>
                            </p:childTnLst>
                          </p:cTn>
                        </p:par>
                        <p:par>
                          <p:cTn id="243" fill="hold">
                            <p:stCondLst>
                              <p:cond delay="0"/>
                            </p:stCondLst>
                            <p:childTnLst>
                              <p:par>
                                <p:cTn id="244" presetID="1" presetClass="entr" presetSubtype="0" fill="hold" nodeType="afterEffect">
                                  <p:stCondLst>
                                    <p:cond delay="0"/>
                                  </p:stCondLst>
                                  <p:childTnLst>
                                    <p:set>
                                      <p:cBhvr>
                                        <p:cTn id="245"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0" grpId="0"/>
      <p:bldP spid="449541" grpId="0"/>
      <p:bldP spid="449542" grpId="0"/>
      <p:bldP spid="449543" grpId="0"/>
      <p:bldP spid="32858" grpId="0"/>
      <p:bldP spid="32838" grpId="0"/>
      <p:bldP spid="32818" grpId="0"/>
      <p:bldP spid="32814" grpId="0"/>
      <p:bldP spid="449612" grpId="0"/>
      <p:bldP spid="449613" grpId="0"/>
      <p:bldP spid="449619" grpId="0" animBg="1"/>
      <p:bldP spid="32802" grpId="0"/>
      <p:bldP spid="32790" grpId="0"/>
      <p:bldP spid="449642" grpId="0" animBg="1"/>
      <p:bldP spid="449644" grpId="0"/>
      <p:bldP spid="44964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A9435670-B5E9-4651-9F97-75A19FAA463F}"/>
              </a:ext>
            </a:extLst>
          </p:cNvPr>
          <p:cNvSpPr>
            <a:spLocks noChangeArrowheads="1"/>
          </p:cNvSpPr>
          <p:nvPr/>
        </p:nvSpPr>
        <p:spPr bwMode="auto">
          <a:xfrm>
            <a:off x="339725" y="781050"/>
            <a:ext cx="7947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The </a:t>
            </a:r>
            <a:r>
              <a:rPr lang="en-GB" altLang="en-US" b="1">
                <a:solidFill>
                  <a:srgbClr val="010066"/>
                </a:solidFill>
              </a:rPr>
              <a:t>positive</a:t>
            </a:r>
            <a:r>
              <a:rPr lang="en-GB" altLang="en-US">
                <a:solidFill>
                  <a:srgbClr val="010066"/>
                </a:solidFill>
              </a:rPr>
              <a:t> sodium ions and the </a:t>
            </a:r>
            <a:r>
              <a:rPr lang="en-GB" altLang="en-US" b="1">
                <a:solidFill>
                  <a:srgbClr val="010066"/>
                </a:solidFill>
              </a:rPr>
              <a:t>negative</a:t>
            </a:r>
            <a:r>
              <a:rPr lang="en-GB" altLang="en-US">
                <a:solidFill>
                  <a:srgbClr val="010066"/>
                </a:solidFill>
              </a:rPr>
              <a:t> chloride ions are strongly attracted to each other.</a:t>
            </a:r>
          </a:p>
        </p:txBody>
      </p:sp>
      <p:sp>
        <p:nvSpPr>
          <p:cNvPr id="33815" name="Rectangle 56">
            <a:extLst>
              <a:ext uri="{FF2B5EF4-FFF2-40B4-BE49-F238E27FC236}">
                <a16:creationId xmlns:a16="http://schemas.microsoft.com/office/drawing/2014/main" id="{3A75980B-2DF1-42AA-AFF5-A734634CB884}"/>
              </a:ext>
            </a:extLst>
          </p:cNvPr>
          <p:cNvSpPr>
            <a:spLocks noChangeArrowheads="1"/>
          </p:cNvSpPr>
          <p:nvPr/>
        </p:nvSpPr>
        <p:spPr bwMode="auto">
          <a:xfrm>
            <a:off x="8420100" y="1714500"/>
            <a:ext cx="442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800" b="1" dirty="0"/>
              <a:t>–</a:t>
            </a:r>
          </a:p>
        </p:txBody>
      </p:sp>
      <p:pic>
        <p:nvPicPr>
          <p:cNvPr id="33816" name="Picture 72" descr="atom_3_shell">
            <a:extLst>
              <a:ext uri="{FF2B5EF4-FFF2-40B4-BE49-F238E27FC236}">
                <a16:creationId xmlns:a16="http://schemas.microsoft.com/office/drawing/2014/main" id="{F1E76C4B-D3E3-4B7D-8918-38B16A5FE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338" y="1998663"/>
            <a:ext cx="299561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7" name="Rectangle 73">
            <a:extLst>
              <a:ext uri="{FF2B5EF4-FFF2-40B4-BE49-F238E27FC236}">
                <a16:creationId xmlns:a16="http://schemas.microsoft.com/office/drawing/2014/main" id="{358E2F95-4D9C-49D3-BECF-18D33C1010EE}"/>
              </a:ext>
            </a:extLst>
          </p:cNvPr>
          <p:cNvSpPr>
            <a:spLocks noChangeArrowheads="1"/>
          </p:cNvSpPr>
          <p:nvPr/>
        </p:nvSpPr>
        <p:spPr bwMode="auto">
          <a:xfrm>
            <a:off x="6380163" y="32083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Cl</a:t>
            </a:r>
          </a:p>
        </p:txBody>
      </p:sp>
      <p:pic>
        <p:nvPicPr>
          <p:cNvPr id="33818" name="Picture 74" descr="electron">
            <a:extLst>
              <a:ext uri="{FF2B5EF4-FFF2-40B4-BE49-F238E27FC236}">
                <a16:creationId xmlns:a16="http://schemas.microsoft.com/office/drawing/2014/main" id="{479FC4B1-4E52-43E5-B454-CEE92F7F6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4463" y="2684463"/>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9" name="Picture 75" descr="electron">
            <a:extLst>
              <a:ext uri="{FF2B5EF4-FFF2-40B4-BE49-F238E27FC236}">
                <a16:creationId xmlns:a16="http://schemas.microsoft.com/office/drawing/2014/main" id="{729F68CF-CF33-4B3C-A569-EC717894E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338" y="3948113"/>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0" name="Picture 76" descr="electron">
            <a:extLst>
              <a:ext uri="{FF2B5EF4-FFF2-40B4-BE49-F238E27FC236}">
                <a16:creationId xmlns:a16="http://schemas.microsoft.com/office/drawing/2014/main" id="{7E6E560E-6A0B-4216-BF1D-63820511E6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9988" y="3424238"/>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Picture 77" descr="electron">
            <a:extLst>
              <a:ext uri="{FF2B5EF4-FFF2-40B4-BE49-F238E27FC236}">
                <a16:creationId xmlns:a16="http://schemas.microsoft.com/office/drawing/2014/main" id="{AF5192C9-E7F3-4590-B368-60199C6E88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7813" y="3430588"/>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2" name="Picture 78" descr="electron">
            <a:extLst>
              <a:ext uri="{FF2B5EF4-FFF2-40B4-BE49-F238E27FC236}">
                <a16:creationId xmlns:a16="http://schemas.microsoft.com/office/drawing/2014/main" id="{C89BC905-1E55-487D-8F9D-08BE71009E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538" y="1941513"/>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3" name="Picture 79" descr="electron">
            <a:extLst>
              <a:ext uri="{FF2B5EF4-FFF2-40B4-BE49-F238E27FC236}">
                <a16:creationId xmlns:a16="http://schemas.microsoft.com/office/drawing/2014/main" id="{A8E94378-6F09-4E9E-B979-B4BF1F9212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413" y="2300288"/>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4" name="Picture 80" descr="electron">
            <a:extLst>
              <a:ext uri="{FF2B5EF4-FFF2-40B4-BE49-F238E27FC236}">
                <a16:creationId xmlns:a16="http://schemas.microsoft.com/office/drawing/2014/main" id="{0FD5AD39-A0F6-4CC8-A270-1BB3AB820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913" y="4373563"/>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5" name="Picture 81" descr="electron">
            <a:extLst>
              <a:ext uri="{FF2B5EF4-FFF2-40B4-BE49-F238E27FC236}">
                <a16:creationId xmlns:a16="http://schemas.microsoft.com/office/drawing/2014/main" id="{F2154F2A-6F51-46BD-94DC-FE7CFAFF9C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5438" y="4360863"/>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6" name="Picture 82" descr="electron">
            <a:extLst>
              <a:ext uri="{FF2B5EF4-FFF2-40B4-BE49-F238E27FC236}">
                <a16:creationId xmlns:a16="http://schemas.microsoft.com/office/drawing/2014/main" id="{77206A5A-8480-44D6-BB16-BF9B96415F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4013" y="3519488"/>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7" name="Picture 83" descr="electron">
            <a:extLst>
              <a:ext uri="{FF2B5EF4-FFF2-40B4-BE49-F238E27FC236}">
                <a16:creationId xmlns:a16="http://schemas.microsoft.com/office/drawing/2014/main" id="{17B18E3D-7684-460A-88F9-CFAB1CBBD4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363" y="3221038"/>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84" descr="electron">
            <a:extLst>
              <a:ext uri="{FF2B5EF4-FFF2-40B4-BE49-F238E27FC236}">
                <a16:creationId xmlns:a16="http://schemas.microsoft.com/office/drawing/2014/main" id="{AC67DB6D-7A49-4CC4-8686-2BBC88F2CD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3154363"/>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85" descr="electron">
            <a:extLst>
              <a:ext uri="{FF2B5EF4-FFF2-40B4-BE49-F238E27FC236}">
                <a16:creationId xmlns:a16="http://schemas.microsoft.com/office/drawing/2014/main" id="{AAAD88A4-6585-4900-9D03-AA46F0AC20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1938" y="3151188"/>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86" descr="electron">
            <a:extLst>
              <a:ext uri="{FF2B5EF4-FFF2-40B4-BE49-F238E27FC236}">
                <a16:creationId xmlns:a16="http://schemas.microsoft.com/office/drawing/2014/main" id="{A7F15DE0-21C4-4223-A3BE-DCC8B0BB9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5563" y="4789488"/>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87" descr="electron">
            <a:extLst>
              <a:ext uri="{FF2B5EF4-FFF2-40B4-BE49-F238E27FC236}">
                <a16:creationId xmlns:a16="http://schemas.microsoft.com/office/drawing/2014/main" id="{5BB8F073-2A2B-4602-A118-B8D6CA7D78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7663" y="4776788"/>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88" descr="electron">
            <a:extLst>
              <a:ext uri="{FF2B5EF4-FFF2-40B4-BE49-F238E27FC236}">
                <a16:creationId xmlns:a16="http://schemas.microsoft.com/office/drawing/2014/main" id="{BBCB93BE-B57D-4E7C-99C8-1A39D6989E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7813" y="2306638"/>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89" descr="electron">
            <a:extLst>
              <a:ext uri="{FF2B5EF4-FFF2-40B4-BE49-F238E27FC236}">
                <a16:creationId xmlns:a16="http://schemas.microsoft.com/office/drawing/2014/main" id="{8C4C9598-1888-4426-ADDC-4DCE4A1E2D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638" y="1941513"/>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90" descr="electron">
            <a:extLst>
              <a:ext uri="{FF2B5EF4-FFF2-40B4-BE49-F238E27FC236}">
                <a16:creationId xmlns:a16="http://schemas.microsoft.com/office/drawing/2014/main" id="{6354F5A8-98EA-40DA-BEBE-C266E53CF2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3013" y="3541713"/>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91" descr="cross">
            <a:extLst>
              <a:ext uri="{FF2B5EF4-FFF2-40B4-BE49-F238E27FC236}">
                <a16:creationId xmlns:a16="http://schemas.microsoft.com/office/drawing/2014/main" id="{27C02D73-A83D-4554-8905-F561E81B2F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9188" y="3167063"/>
            <a:ext cx="4794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423" name="Rectangle 95">
            <a:extLst>
              <a:ext uri="{FF2B5EF4-FFF2-40B4-BE49-F238E27FC236}">
                <a16:creationId xmlns:a16="http://schemas.microsoft.com/office/drawing/2014/main" id="{AD370FDD-7056-4938-97F0-E8D7A5A30E3D}"/>
              </a:ext>
            </a:extLst>
          </p:cNvPr>
          <p:cNvSpPr>
            <a:spLocks noChangeArrowheads="1"/>
          </p:cNvSpPr>
          <p:nvPr/>
        </p:nvSpPr>
        <p:spPr bwMode="auto">
          <a:xfrm>
            <a:off x="339725" y="5362575"/>
            <a:ext cx="8413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It is this electrostatic attraction that forms </a:t>
            </a:r>
            <a:r>
              <a:rPr lang="en-GB" altLang="en-US" b="1">
                <a:solidFill>
                  <a:srgbClr val="FF6600"/>
                </a:solidFill>
              </a:rPr>
              <a:t>ionic bonds</a:t>
            </a:r>
            <a:r>
              <a:rPr lang="en-GB" altLang="en-US"/>
              <a:t> in sodium chloride and other ionic compounds.</a:t>
            </a:r>
          </a:p>
        </p:txBody>
      </p:sp>
      <p:pic>
        <p:nvPicPr>
          <p:cNvPr id="33800" name="Picture 57" descr="atom_2_shell">
            <a:extLst>
              <a:ext uri="{FF2B5EF4-FFF2-40B4-BE49-F238E27FC236}">
                <a16:creationId xmlns:a16="http://schemas.microsoft.com/office/drawing/2014/main" id="{3D66A51E-7A7C-4727-9799-FE81166363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113" y="2314575"/>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58">
            <a:extLst>
              <a:ext uri="{FF2B5EF4-FFF2-40B4-BE49-F238E27FC236}">
                <a16:creationId xmlns:a16="http://schemas.microsoft.com/office/drawing/2014/main" id="{FA0E295A-042F-4FBF-9E96-D7F694BE9690}"/>
              </a:ext>
            </a:extLst>
          </p:cNvPr>
          <p:cNvSpPr>
            <a:spLocks noChangeArrowheads="1"/>
          </p:cNvSpPr>
          <p:nvPr/>
        </p:nvSpPr>
        <p:spPr bwMode="auto">
          <a:xfrm>
            <a:off x="2039938" y="316865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Na</a:t>
            </a:r>
          </a:p>
        </p:txBody>
      </p:sp>
      <p:sp>
        <p:nvSpPr>
          <p:cNvPr id="33804" name="Rectangle 61">
            <a:extLst>
              <a:ext uri="{FF2B5EF4-FFF2-40B4-BE49-F238E27FC236}">
                <a16:creationId xmlns:a16="http://schemas.microsoft.com/office/drawing/2014/main" id="{EE81CE8B-2945-4BCF-BB9D-A8A768F1CA2F}"/>
              </a:ext>
            </a:extLst>
          </p:cNvPr>
          <p:cNvSpPr>
            <a:spLocks noChangeArrowheads="1"/>
          </p:cNvSpPr>
          <p:nvPr/>
        </p:nvSpPr>
        <p:spPr bwMode="auto">
          <a:xfrm>
            <a:off x="3683000" y="2122488"/>
            <a:ext cx="392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800" b="1">
                <a:solidFill>
                  <a:srgbClr val="FF3300"/>
                </a:solidFill>
              </a:rPr>
              <a:t>+</a:t>
            </a:r>
          </a:p>
        </p:txBody>
      </p:sp>
      <p:pic>
        <p:nvPicPr>
          <p:cNvPr id="33805" name="Picture 96" descr="cross">
            <a:extLst>
              <a:ext uri="{FF2B5EF4-FFF2-40B4-BE49-F238E27FC236}">
                <a16:creationId xmlns:a16="http://schemas.microsoft.com/office/drawing/2014/main" id="{C9166215-83A8-4F27-BEE1-6165999028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7875" y="2582863"/>
            <a:ext cx="4794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97" descr="cross">
            <a:extLst>
              <a:ext uri="{FF2B5EF4-FFF2-40B4-BE49-F238E27FC236}">
                <a16:creationId xmlns:a16="http://schemas.microsoft.com/office/drawing/2014/main" id="{FBFB10EF-A524-436F-AD82-534945925A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6288" y="3890963"/>
            <a:ext cx="4794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98" descr="cross">
            <a:extLst>
              <a:ext uri="{FF2B5EF4-FFF2-40B4-BE49-F238E27FC236}">
                <a16:creationId xmlns:a16="http://schemas.microsoft.com/office/drawing/2014/main" id="{F56B6F0A-9A79-4523-9C46-324B7E9809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0075" y="2189163"/>
            <a:ext cx="4794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99" descr="cross">
            <a:extLst>
              <a:ext uri="{FF2B5EF4-FFF2-40B4-BE49-F238E27FC236}">
                <a16:creationId xmlns:a16="http://schemas.microsoft.com/office/drawing/2014/main" id="{C396FCFA-35C8-43CE-AC56-7A59CC7D5D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2975" y="2176463"/>
            <a:ext cx="4794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100" descr="cross">
            <a:extLst>
              <a:ext uri="{FF2B5EF4-FFF2-40B4-BE49-F238E27FC236}">
                <a16:creationId xmlns:a16="http://schemas.microsoft.com/office/drawing/2014/main" id="{FC32ED7A-9B8C-4B84-ACA6-E54D69DEA5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5475" y="4297363"/>
            <a:ext cx="4794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101" descr="cross">
            <a:extLst>
              <a:ext uri="{FF2B5EF4-FFF2-40B4-BE49-F238E27FC236}">
                <a16:creationId xmlns:a16="http://schemas.microsoft.com/office/drawing/2014/main" id="{DE91B8CC-2DB8-4CC1-89B2-565A130A67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8375" y="4297363"/>
            <a:ext cx="4794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Picture 102" descr="cross">
            <a:extLst>
              <a:ext uri="{FF2B5EF4-FFF2-40B4-BE49-F238E27FC236}">
                <a16:creationId xmlns:a16="http://schemas.microsoft.com/office/drawing/2014/main" id="{764B0557-C00E-4B29-809C-0240CA89A1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4675" y="3052763"/>
            <a:ext cx="4794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103" descr="cross">
            <a:extLst>
              <a:ext uri="{FF2B5EF4-FFF2-40B4-BE49-F238E27FC236}">
                <a16:creationId xmlns:a16="http://schemas.microsoft.com/office/drawing/2014/main" id="{B6A39070-C7DE-4242-89EC-C13B8C88B9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4675" y="3370263"/>
            <a:ext cx="4794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3" name="Picture 104" descr="cross">
            <a:extLst>
              <a:ext uri="{FF2B5EF4-FFF2-40B4-BE49-F238E27FC236}">
                <a16:creationId xmlns:a16="http://schemas.microsoft.com/office/drawing/2014/main" id="{9F48F416-886E-4E06-B575-6CEA271730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1075" y="3090863"/>
            <a:ext cx="4794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4" name="Picture 105" descr="cross">
            <a:extLst>
              <a:ext uri="{FF2B5EF4-FFF2-40B4-BE49-F238E27FC236}">
                <a16:creationId xmlns:a16="http://schemas.microsoft.com/office/drawing/2014/main" id="{19D9C195-C1FE-4F58-855F-11D73B121D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3775" y="3433763"/>
            <a:ext cx="4794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9">
            <a:extLst>
              <a:ext uri="{FF2B5EF4-FFF2-40B4-BE49-F238E27FC236}">
                <a16:creationId xmlns:a16="http://schemas.microsoft.com/office/drawing/2014/main" id="{51D42309-AADD-4391-9DB7-39BE3E023E4F}"/>
              </a:ext>
            </a:extLst>
          </p:cNvPr>
          <p:cNvSpPr>
            <a:spLocks noGrp="1" noChangeArrowheads="1"/>
          </p:cNvSpPr>
          <p:nvPr>
            <p:ph type="title"/>
          </p:nvPr>
        </p:nvSpPr>
        <p:spPr/>
        <p:txBody>
          <a:bodyPr/>
          <a:lstStyle/>
          <a:p>
            <a:r>
              <a:rPr lang="en-GB" altLang="en-US"/>
              <a:t>How are ionic bonds formed?</a:t>
            </a:r>
          </a:p>
        </p:txBody>
      </p:sp>
      <p:pic>
        <p:nvPicPr>
          <p:cNvPr id="4" name="Picture 3">
            <a:extLst>
              <a:ext uri="{FF2B5EF4-FFF2-40B4-BE49-F238E27FC236}">
                <a16:creationId xmlns:a16="http://schemas.microsoft.com/office/drawing/2014/main" id="{EA8B9D25-A2A9-4695-9B22-51B3E5CCF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788" y="2189163"/>
            <a:ext cx="401637"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EC3B7C2E-C6EC-4729-A4F0-57D521C554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1525" y="2189163"/>
            <a:ext cx="395288"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C58C7DE-DE40-4E21-8A82-E34719F34B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4550" y="1825625"/>
            <a:ext cx="452438"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B166995E-007A-4CD2-8F41-223C2DBA1C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75600" y="1825625"/>
            <a:ext cx="444500"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8">
            <a:hlinkClick r:id="" action="ppaction://hlinkshowjump?jump=nextslide"/>
            <a:extLst>
              <a:ext uri="{FF2B5EF4-FFF2-40B4-BE49-F238E27FC236}">
                <a16:creationId xmlns:a16="http://schemas.microsoft.com/office/drawing/2014/main" id="{2436338E-2EAE-48D3-AB9D-89B88B1D42A2}"/>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5" name="Picture 44">
            <a:extLst>
              <a:ext uri="{FF2B5EF4-FFF2-40B4-BE49-F238E27FC236}">
                <a16:creationId xmlns:a16="http://schemas.microsoft.com/office/drawing/2014/main" id="{5B8CDEB3-5E9C-4D98-A66C-82312356B4D7}"/>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85634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8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8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8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8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8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8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8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8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8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814"/>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3815"/>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33816"/>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3817"/>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nodeType="afterEffect">
                                  <p:stCondLst>
                                    <p:cond delay="0"/>
                                  </p:stCondLst>
                                  <p:childTnLst>
                                    <p:set>
                                      <p:cBhvr>
                                        <p:cTn id="42" dur="1" fill="hold">
                                          <p:stCondLst>
                                            <p:cond delay="0"/>
                                          </p:stCondLst>
                                        </p:cTn>
                                        <p:tgtEl>
                                          <p:spTgt spid="33818"/>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nodeType="afterEffect">
                                  <p:stCondLst>
                                    <p:cond delay="0"/>
                                  </p:stCondLst>
                                  <p:childTnLst>
                                    <p:set>
                                      <p:cBhvr>
                                        <p:cTn id="45" dur="1" fill="hold">
                                          <p:stCondLst>
                                            <p:cond delay="0"/>
                                          </p:stCondLst>
                                        </p:cTn>
                                        <p:tgtEl>
                                          <p:spTgt spid="33819"/>
                                        </p:tgtEl>
                                        <p:attrNameLst>
                                          <p:attrName>style.visibility</p:attrName>
                                        </p:attrNameLst>
                                      </p:cBhvr>
                                      <p:to>
                                        <p:strVal val="visible"/>
                                      </p:to>
                                    </p:set>
                                  </p:childTnLst>
                                </p:cTn>
                              </p:par>
                            </p:childTnLst>
                          </p:cTn>
                        </p:par>
                        <p:par>
                          <p:cTn id="46" fill="hold" nodeType="afterGroup">
                            <p:stCondLst>
                              <p:cond delay="0"/>
                            </p:stCondLst>
                            <p:childTnLst>
                              <p:par>
                                <p:cTn id="47" presetID="1" presetClass="entr" presetSubtype="0" fill="hold" nodeType="afterEffect">
                                  <p:stCondLst>
                                    <p:cond delay="0"/>
                                  </p:stCondLst>
                                  <p:childTnLst>
                                    <p:set>
                                      <p:cBhvr>
                                        <p:cTn id="48" dur="1" fill="hold">
                                          <p:stCondLst>
                                            <p:cond delay="0"/>
                                          </p:stCondLst>
                                        </p:cTn>
                                        <p:tgtEl>
                                          <p:spTgt spid="33820"/>
                                        </p:tgtEl>
                                        <p:attrNameLst>
                                          <p:attrName>style.visibility</p:attrName>
                                        </p:attrNameLst>
                                      </p:cBhvr>
                                      <p:to>
                                        <p:strVal val="visible"/>
                                      </p:to>
                                    </p:set>
                                  </p:childTnLst>
                                </p:cTn>
                              </p:par>
                            </p:childTnLst>
                          </p:cTn>
                        </p:par>
                        <p:par>
                          <p:cTn id="49" fill="hold" nodeType="afterGroup">
                            <p:stCondLst>
                              <p:cond delay="0"/>
                            </p:stCondLst>
                            <p:childTnLst>
                              <p:par>
                                <p:cTn id="50" presetID="1" presetClass="entr" presetSubtype="0" fill="hold" nodeType="afterEffect">
                                  <p:stCondLst>
                                    <p:cond delay="0"/>
                                  </p:stCondLst>
                                  <p:childTnLst>
                                    <p:set>
                                      <p:cBhvr>
                                        <p:cTn id="51" dur="1" fill="hold">
                                          <p:stCondLst>
                                            <p:cond delay="0"/>
                                          </p:stCondLst>
                                        </p:cTn>
                                        <p:tgtEl>
                                          <p:spTgt spid="33821"/>
                                        </p:tgtEl>
                                        <p:attrNameLst>
                                          <p:attrName>style.visibility</p:attrName>
                                        </p:attrNameLst>
                                      </p:cBhvr>
                                      <p:to>
                                        <p:strVal val="visible"/>
                                      </p:to>
                                    </p:set>
                                  </p:childTnLst>
                                </p:cTn>
                              </p:par>
                            </p:childTnLst>
                          </p:cTn>
                        </p:par>
                        <p:par>
                          <p:cTn id="52" fill="hold" nodeType="afterGroup">
                            <p:stCondLst>
                              <p:cond delay="0"/>
                            </p:stCondLst>
                            <p:childTnLst>
                              <p:par>
                                <p:cTn id="53" presetID="1" presetClass="entr" presetSubtype="0" fill="hold" nodeType="afterEffect">
                                  <p:stCondLst>
                                    <p:cond delay="0"/>
                                  </p:stCondLst>
                                  <p:childTnLst>
                                    <p:set>
                                      <p:cBhvr>
                                        <p:cTn id="54" dur="1" fill="hold">
                                          <p:stCondLst>
                                            <p:cond delay="0"/>
                                          </p:stCondLst>
                                        </p:cTn>
                                        <p:tgtEl>
                                          <p:spTgt spid="33822"/>
                                        </p:tgtEl>
                                        <p:attrNameLst>
                                          <p:attrName>style.visibility</p:attrName>
                                        </p:attrNameLst>
                                      </p:cBhvr>
                                      <p:to>
                                        <p:strVal val="visible"/>
                                      </p:to>
                                    </p:set>
                                  </p:childTnLst>
                                </p:cTn>
                              </p:par>
                            </p:childTnLst>
                          </p:cTn>
                        </p:par>
                        <p:par>
                          <p:cTn id="55" fill="hold" nodeType="afterGroup">
                            <p:stCondLst>
                              <p:cond delay="0"/>
                            </p:stCondLst>
                            <p:childTnLst>
                              <p:par>
                                <p:cTn id="56" presetID="1" presetClass="entr" presetSubtype="0" fill="hold" nodeType="afterEffect">
                                  <p:stCondLst>
                                    <p:cond delay="0"/>
                                  </p:stCondLst>
                                  <p:childTnLst>
                                    <p:set>
                                      <p:cBhvr>
                                        <p:cTn id="57" dur="1" fill="hold">
                                          <p:stCondLst>
                                            <p:cond delay="0"/>
                                          </p:stCondLst>
                                        </p:cTn>
                                        <p:tgtEl>
                                          <p:spTgt spid="33823"/>
                                        </p:tgtEl>
                                        <p:attrNameLst>
                                          <p:attrName>style.visibility</p:attrName>
                                        </p:attrNameLst>
                                      </p:cBhvr>
                                      <p:to>
                                        <p:strVal val="visible"/>
                                      </p:to>
                                    </p:set>
                                  </p:childTnLst>
                                </p:cTn>
                              </p:par>
                            </p:childTnLst>
                          </p:cTn>
                        </p:par>
                        <p:par>
                          <p:cTn id="58" fill="hold" nodeType="afterGroup">
                            <p:stCondLst>
                              <p:cond delay="0"/>
                            </p:stCondLst>
                            <p:childTnLst>
                              <p:par>
                                <p:cTn id="59" presetID="1" presetClass="entr" presetSubtype="0" fill="hold" nodeType="afterEffect">
                                  <p:stCondLst>
                                    <p:cond delay="0"/>
                                  </p:stCondLst>
                                  <p:childTnLst>
                                    <p:set>
                                      <p:cBhvr>
                                        <p:cTn id="60" dur="1" fill="hold">
                                          <p:stCondLst>
                                            <p:cond delay="0"/>
                                          </p:stCondLst>
                                        </p:cTn>
                                        <p:tgtEl>
                                          <p:spTgt spid="33824"/>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nodeType="afterEffect">
                                  <p:stCondLst>
                                    <p:cond delay="0"/>
                                  </p:stCondLst>
                                  <p:childTnLst>
                                    <p:set>
                                      <p:cBhvr>
                                        <p:cTn id="63" dur="1" fill="hold">
                                          <p:stCondLst>
                                            <p:cond delay="0"/>
                                          </p:stCondLst>
                                        </p:cTn>
                                        <p:tgtEl>
                                          <p:spTgt spid="33825"/>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nodeType="afterEffect">
                                  <p:stCondLst>
                                    <p:cond delay="0"/>
                                  </p:stCondLst>
                                  <p:childTnLst>
                                    <p:set>
                                      <p:cBhvr>
                                        <p:cTn id="66" dur="1" fill="hold">
                                          <p:stCondLst>
                                            <p:cond delay="0"/>
                                          </p:stCondLst>
                                        </p:cTn>
                                        <p:tgtEl>
                                          <p:spTgt spid="33826"/>
                                        </p:tgtEl>
                                        <p:attrNameLst>
                                          <p:attrName>style.visibility</p:attrName>
                                        </p:attrNameLst>
                                      </p:cBhvr>
                                      <p:to>
                                        <p:strVal val="visible"/>
                                      </p:to>
                                    </p:set>
                                  </p:childTnLst>
                                </p:cTn>
                              </p:par>
                            </p:childTnLst>
                          </p:cTn>
                        </p:par>
                        <p:par>
                          <p:cTn id="67" fill="hold" nodeType="afterGroup">
                            <p:stCondLst>
                              <p:cond delay="0"/>
                            </p:stCondLst>
                            <p:childTnLst>
                              <p:par>
                                <p:cTn id="68" presetID="1" presetClass="entr" presetSubtype="0" fill="hold" nodeType="afterEffect">
                                  <p:stCondLst>
                                    <p:cond delay="0"/>
                                  </p:stCondLst>
                                  <p:childTnLst>
                                    <p:set>
                                      <p:cBhvr>
                                        <p:cTn id="69" dur="1" fill="hold">
                                          <p:stCondLst>
                                            <p:cond delay="0"/>
                                          </p:stCondLst>
                                        </p:cTn>
                                        <p:tgtEl>
                                          <p:spTgt spid="33827"/>
                                        </p:tgtEl>
                                        <p:attrNameLst>
                                          <p:attrName>style.visibility</p:attrName>
                                        </p:attrNameLst>
                                      </p:cBhvr>
                                      <p:to>
                                        <p:strVal val="visible"/>
                                      </p:to>
                                    </p:set>
                                  </p:childTnLst>
                                </p:cTn>
                              </p:par>
                            </p:childTnLst>
                          </p:cTn>
                        </p:par>
                        <p:par>
                          <p:cTn id="70" fill="hold" nodeType="afterGroup">
                            <p:stCondLst>
                              <p:cond delay="0"/>
                            </p:stCondLst>
                            <p:childTnLst>
                              <p:par>
                                <p:cTn id="71" presetID="1" presetClass="entr" presetSubtype="0" fill="hold" nodeType="afterEffect">
                                  <p:stCondLst>
                                    <p:cond delay="0"/>
                                  </p:stCondLst>
                                  <p:childTnLst>
                                    <p:set>
                                      <p:cBhvr>
                                        <p:cTn id="72" dur="1" fill="hold">
                                          <p:stCondLst>
                                            <p:cond delay="0"/>
                                          </p:stCondLst>
                                        </p:cTn>
                                        <p:tgtEl>
                                          <p:spTgt spid="33828"/>
                                        </p:tgtEl>
                                        <p:attrNameLst>
                                          <p:attrName>style.visibility</p:attrName>
                                        </p:attrNameLst>
                                      </p:cBhvr>
                                      <p:to>
                                        <p:strVal val="visible"/>
                                      </p:to>
                                    </p:set>
                                  </p:childTnLst>
                                </p:cTn>
                              </p:par>
                            </p:childTnLst>
                          </p:cTn>
                        </p:par>
                        <p:par>
                          <p:cTn id="73" fill="hold" nodeType="afterGroup">
                            <p:stCondLst>
                              <p:cond delay="0"/>
                            </p:stCondLst>
                            <p:childTnLst>
                              <p:par>
                                <p:cTn id="74" presetID="1" presetClass="entr" presetSubtype="0" fill="hold" nodeType="afterEffect">
                                  <p:stCondLst>
                                    <p:cond delay="0"/>
                                  </p:stCondLst>
                                  <p:childTnLst>
                                    <p:set>
                                      <p:cBhvr>
                                        <p:cTn id="75" dur="1" fill="hold">
                                          <p:stCondLst>
                                            <p:cond delay="0"/>
                                          </p:stCondLst>
                                        </p:cTn>
                                        <p:tgtEl>
                                          <p:spTgt spid="33829"/>
                                        </p:tgtEl>
                                        <p:attrNameLst>
                                          <p:attrName>style.visibility</p:attrName>
                                        </p:attrNameLst>
                                      </p:cBhvr>
                                      <p:to>
                                        <p:strVal val="visible"/>
                                      </p:to>
                                    </p:set>
                                  </p:childTnLst>
                                </p:cTn>
                              </p:par>
                            </p:childTnLst>
                          </p:cTn>
                        </p:par>
                        <p:par>
                          <p:cTn id="76" fill="hold" nodeType="afterGroup">
                            <p:stCondLst>
                              <p:cond delay="0"/>
                            </p:stCondLst>
                            <p:childTnLst>
                              <p:par>
                                <p:cTn id="77" presetID="1" presetClass="entr" presetSubtype="0" fill="hold" nodeType="afterEffect">
                                  <p:stCondLst>
                                    <p:cond delay="0"/>
                                  </p:stCondLst>
                                  <p:childTnLst>
                                    <p:set>
                                      <p:cBhvr>
                                        <p:cTn id="78" dur="1" fill="hold">
                                          <p:stCondLst>
                                            <p:cond delay="0"/>
                                          </p:stCondLst>
                                        </p:cTn>
                                        <p:tgtEl>
                                          <p:spTgt spid="33830"/>
                                        </p:tgtEl>
                                        <p:attrNameLst>
                                          <p:attrName>style.visibility</p:attrName>
                                        </p:attrNameLst>
                                      </p:cBhvr>
                                      <p:to>
                                        <p:strVal val="visible"/>
                                      </p:to>
                                    </p:set>
                                  </p:childTnLst>
                                </p:cTn>
                              </p:par>
                            </p:childTnLst>
                          </p:cTn>
                        </p:par>
                        <p:par>
                          <p:cTn id="79" fill="hold" nodeType="afterGroup">
                            <p:stCondLst>
                              <p:cond delay="0"/>
                            </p:stCondLst>
                            <p:childTnLst>
                              <p:par>
                                <p:cTn id="80" presetID="1" presetClass="entr" presetSubtype="0" fill="hold" nodeType="afterEffect">
                                  <p:stCondLst>
                                    <p:cond delay="0"/>
                                  </p:stCondLst>
                                  <p:childTnLst>
                                    <p:set>
                                      <p:cBhvr>
                                        <p:cTn id="81" dur="1" fill="hold">
                                          <p:stCondLst>
                                            <p:cond delay="0"/>
                                          </p:stCondLst>
                                        </p:cTn>
                                        <p:tgtEl>
                                          <p:spTgt spid="33831"/>
                                        </p:tgtEl>
                                        <p:attrNameLst>
                                          <p:attrName>style.visibility</p:attrName>
                                        </p:attrNameLst>
                                      </p:cBhvr>
                                      <p:to>
                                        <p:strVal val="visible"/>
                                      </p:to>
                                    </p:set>
                                  </p:childTnLst>
                                </p:cTn>
                              </p:par>
                            </p:childTnLst>
                          </p:cTn>
                        </p:par>
                        <p:par>
                          <p:cTn id="82" fill="hold" nodeType="afterGroup">
                            <p:stCondLst>
                              <p:cond delay="0"/>
                            </p:stCondLst>
                            <p:childTnLst>
                              <p:par>
                                <p:cTn id="83" presetID="1" presetClass="entr" presetSubtype="0" fill="hold" nodeType="afterEffect">
                                  <p:stCondLst>
                                    <p:cond delay="0"/>
                                  </p:stCondLst>
                                  <p:childTnLst>
                                    <p:set>
                                      <p:cBhvr>
                                        <p:cTn id="84" dur="1" fill="hold">
                                          <p:stCondLst>
                                            <p:cond delay="0"/>
                                          </p:stCondLst>
                                        </p:cTn>
                                        <p:tgtEl>
                                          <p:spTgt spid="33832"/>
                                        </p:tgtEl>
                                        <p:attrNameLst>
                                          <p:attrName>style.visibility</p:attrName>
                                        </p:attrNameLst>
                                      </p:cBhvr>
                                      <p:to>
                                        <p:strVal val="visible"/>
                                      </p:to>
                                    </p:set>
                                  </p:childTnLst>
                                </p:cTn>
                              </p:par>
                            </p:childTnLst>
                          </p:cTn>
                        </p:par>
                        <p:par>
                          <p:cTn id="85" fill="hold" nodeType="afterGroup">
                            <p:stCondLst>
                              <p:cond delay="0"/>
                            </p:stCondLst>
                            <p:childTnLst>
                              <p:par>
                                <p:cTn id="86" presetID="1" presetClass="entr" presetSubtype="0" fill="hold" nodeType="afterEffect">
                                  <p:stCondLst>
                                    <p:cond delay="0"/>
                                  </p:stCondLst>
                                  <p:childTnLst>
                                    <p:set>
                                      <p:cBhvr>
                                        <p:cTn id="87" dur="1" fill="hold">
                                          <p:stCondLst>
                                            <p:cond delay="0"/>
                                          </p:stCondLst>
                                        </p:cTn>
                                        <p:tgtEl>
                                          <p:spTgt spid="33833"/>
                                        </p:tgtEl>
                                        <p:attrNameLst>
                                          <p:attrName>style.visibility</p:attrName>
                                        </p:attrNameLst>
                                      </p:cBhvr>
                                      <p:to>
                                        <p:strVal val="visible"/>
                                      </p:to>
                                    </p:set>
                                  </p:childTnLst>
                                </p:cTn>
                              </p:par>
                            </p:childTnLst>
                          </p:cTn>
                        </p:par>
                        <p:par>
                          <p:cTn id="88" fill="hold" nodeType="afterGroup">
                            <p:stCondLst>
                              <p:cond delay="0"/>
                            </p:stCondLst>
                            <p:childTnLst>
                              <p:par>
                                <p:cTn id="89" presetID="1" presetClass="entr" presetSubtype="0" fill="hold" nodeType="afterEffect">
                                  <p:stCondLst>
                                    <p:cond delay="0"/>
                                  </p:stCondLst>
                                  <p:childTnLst>
                                    <p:set>
                                      <p:cBhvr>
                                        <p:cTn id="90" dur="1" fill="hold">
                                          <p:stCondLst>
                                            <p:cond delay="0"/>
                                          </p:stCondLst>
                                        </p:cTn>
                                        <p:tgtEl>
                                          <p:spTgt spid="33834"/>
                                        </p:tgtEl>
                                        <p:attrNameLst>
                                          <p:attrName>style.visibility</p:attrName>
                                        </p:attrNameLst>
                                      </p:cBhvr>
                                      <p:to>
                                        <p:strVal val="visible"/>
                                      </p:to>
                                    </p:set>
                                  </p:childTnLst>
                                </p:cTn>
                              </p:par>
                            </p:childTnLst>
                          </p:cTn>
                        </p:par>
                        <p:par>
                          <p:cTn id="91" fill="hold" nodeType="afterGroup">
                            <p:stCondLst>
                              <p:cond delay="0"/>
                            </p:stCondLst>
                            <p:childTnLst>
                              <p:par>
                                <p:cTn id="92" presetID="1" presetClass="entr" presetSubtype="0" fill="hold" nodeType="afterEffect">
                                  <p:stCondLst>
                                    <p:cond delay="0"/>
                                  </p:stCondLst>
                                  <p:childTnLst>
                                    <p:set>
                                      <p:cBhvr>
                                        <p:cTn id="93" dur="1" fill="hold">
                                          <p:stCondLst>
                                            <p:cond delay="0"/>
                                          </p:stCondLst>
                                        </p:cTn>
                                        <p:tgtEl>
                                          <p:spTgt spid="33835"/>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49"/>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355423"/>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nodeType="afterEffect">
                                  <p:stCondLst>
                                    <p:cond delay="0"/>
                                  </p:stCondLst>
                                  <p:childTnLst>
                                    <p:set>
                                      <p:cBhvr>
                                        <p:cTn id="10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5" grpId="0"/>
      <p:bldP spid="33817" grpId="0"/>
      <p:bldP spid="355423" grpId="0"/>
      <p:bldP spid="33801" grpId="0"/>
      <p:bldP spid="338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4. Systems and System Models</a:t>
            </a:r>
          </a:p>
          <a:p>
            <a:r>
              <a:rPr lang="en-GB" sz="1600" dirty="0"/>
              <a:t>5. Energy and Matter</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a:extLst>
              <a:ext uri="{FF2B5EF4-FFF2-40B4-BE49-F238E27FC236}">
                <a16:creationId xmlns:a16="http://schemas.microsoft.com/office/drawing/2014/main" id="{A6788E82-7288-4B9B-A102-FD5C432CD7FF}"/>
              </a:ext>
            </a:extLst>
          </p:cNvPr>
          <p:cNvSpPr>
            <a:spLocks noGrp="1" noChangeArrowheads="1"/>
          </p:cNvSpPr>
          <p:nvPr>
            <p:ph type="title"/>
          </p:nvPr>
        </p:nvSpPr>
        <p:spPr/>
        <p:txBody>
          <a:bodyPr/>
          <a:lstStyle/>
          <a:p>
            <a:r>
              <a:rPr lang="en-GB" altLang="en-US" dirty="0"/>
              <a:t>How do ionic bonds form?</a:t>
            </a:r>
          </a:p>
        </p:txBody>
      </p:sp>
      <p:pic>
        <p:nvPicPr>
          <p:cNvPr id="7" name="Picture 6">
            <a:hlinkClick r:id="" action="ppaction://hlinkshowjump?jump=nextslide"/>
            <a:extLst>
              <a:ext uri="{FF2B5EF4-FFF2-40B4-BE49-F238E27FC236}">
                <a16:creationId xmlns:a16="http://schemas.microsoft.com/office/drawing/2014/main" id="{0B2C9357-780A-41BD-9D9D-B1E5EBBD7A6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F2BC73A7-12A6-4928-B9A9-3EAAF7BFE22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A4538B3F-2232-4460-AB0F-14881430F56D}"/>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609BBF7-FA60-4A62-B63F-5CAD6E181FE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4ADCDB3-7C4F-4C8F-8E0D-10458649B51D}"/>
              </a:ext>
            </a:extLst>
          </p:cNvPr>
          <p:cNvSpPr>
            <a:spLocks noGrp="1" noChangeArrowheads="1"/>
          </p:cNvSpPr>
          <p:nvPr>
            <p:ph type="title"/>
          </p:nvPr>
        </p:nvSpPr>
        <p:spPr/>
        <p:txBody>
          <a:bodyPr/>
          <a:lstStyle/>
          <a:p>
            <a:r>
              <a:rPr lang="en-GB" altLang="en-US"/>
              <a:t>Dot and cross diagrams for compounds</a:t>
            </a:r>
          </a:p>
        </p:txBody>
      </p:sp>
      <p:sp>
        <p:nvSpPr>
          <p:cNvPr id="34819" name="TextBox 43">
            <a:extLst>
              <a:ext uri="{FF2B5EF4-FFF2-40B4-BE49-F238E27FC236}">
                <a16:creationId xmlns:a16="http://schemas.microsoft.com/office/drawing/2014/main" id="{C19B0DC8-12E4-490D-B0C4-65650A085A0D}"/>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To draw dot and cross diagrams for an ionic compound, you need to draw a dot and cross diagram for each ion in the formula of the compound. </a:t>
            </a:r>
          </a:p>
        </p:txBody>
      </p:sp>
      <p:sp>
        <p:nvSpPr>
          <p:cNvPr id="50" name="TextBox 42">
            <a:extLst>
              <a:ext uri="{FF2B5EF4-FFF2-40B4-BE49-F238E27FC236}">
                <a16:creationId xmlns:a16="http://schemas.microsoft.com/office/drawing/2014/main" id="{6ECCE29D-331C-4F2B-B49F-3F311989C9E4}"/>
              </a:ext>
            </a:extLst>
          </p:cNvPr>
          <p:cNvSpPr txBox="1">
            <a:spLocks noChangeArrowheads="1"/>
          </p:cNvSpPr>
          <p:nvPr/>
        </p:nvSpPr>
        <p:spPr bwMode="auto">
          <a:xfrm>
            <a:off x="342900" y="3328988"/>
            <a:ext cx="3379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Sodium chloride, NaCl</a:t>
            </a:r>
          </a:p>
        </p:txBody>
      </p:sp>
      <p:sp>
        <p:nvSpPr>
          <p:cNvPr id="52" name="TextBox 41">
            <a:extLst>
              <a:ext uri="{FF2B5EF4-FFF2-40B4-BE49-F238E27FC236}">
                <a16:creationId xmlns:a16="http://schemas.microsoft.com/office/drawing/2014/main" id="{FDD75759-2991-4A78-9E4C-F3846F808552}"/>
              </a:ext>
            </a:extLst>
          </p:cNvPr>
          <p:cNvSpPr txBox="1">
            <a:spLocks noChangeArrowheads="1"/>
          </p:cNvSpPr>
          <p:nvPr/>
        </p:nvSpPr>
        <p:spPr bwMode="auto">
          <a:xfrm>
            <a:off x="4557713" y="3328988"/>
            <a:ext cx="2841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Lithium </a:t>
            </a:r>
            <a:r>
              <a:rPr lang="en-GB" altLang="en-US">
                <a:solidFill>
                  <a:srgbClr val="010066"/>
                </a:solidFill>
              </a:rPr>
              <a:t>oxide, Li</a:t>
            </a:r>
            <a:r>
              <a:rPr lang="en-GB" altLang="en-US" baseline="-25000">
                <a:solidFill>
                  <a:srgbClr val="010066"/>
                </a:solidFill>
              </a:rPr>
              <a:t>2</a:t>
            </a:r>
            <a:r>
              <a:rPr lang="en-GB" altLang="en-US">
                <a:solidFill>
                  <a:srgbClr val="010066"/>
                </a:solidFill>
              </a:rPr>
              <a:t>O</a:t>
            </a:r>
          </a:p>
        </p:txBody>
      </p:sp>
      <p:pic>
        <p:nvPicPr>
          <p:cNvPr id="34895" name="Picture 54" descr="atom_3_shell">
            <a:extLst>
              <a:ext uri="{FF2B5EF4-FFF2-40B4-BE49-F238E27FC236}">
                <a16:creationId xmlns:a16="http://schemas.microsoft.com/office/drawing/2014/main" id="{6BA2B07D-C174-4C1F-8A4B-D48CB1987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25" y="4300538"/>
            <a:ext cx="12017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96" name="Rectangle 55">
            <a:extLst>
              <a:ext uri="{FF2B5EF4-FFF2-40B4-BE49-F238E27FC236}">
                <a16:creationId xmlns:a16="http://schemas.microsoft.com/office/drawing/2014/main" id="{1FF5A28F-C888-46C1-A984-48BD0ED33004}"/>
              </a:ext>
            </a:extLst>
          </p:cNvPr>
          <p:cNvSpPr>
            <a:spLocks noChangeArrowheads="1"/>
          </p:cNvSpPr>
          <p:nvPr/>
        </p:nvSpPr>
        <p:spPr bwMode="auto">
          <a:xfrm>
            <a:off x="2722563" y="4689475"/>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Cl</a:t>
            </a:r>
          </a:p>
        </p:txBody>
      </p:sp>
      <p:pic>
        <p:nvPicPr>
          <p:cNvPr id="34897" name="Picture 56" descr="electron">
            <a:extLst>
              <a:ext uri="{FF2B5EF4-FFF2-40B4-BE49-F238E27FC236}">
                <a16:creationId xmlns:a16="http://schemas.microsoft.com/office/drawing/2014/main" id="{0CD270D6-3206-4ACD-BA43-AB28F23FB2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9725" y="4572000"/>
            <a:ext cx="1047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98" name="Picture 57" descr="electron">
            <a:extLst>
              <a:ext uri="{FF2B5EF4-FFF2-40B4-BE49-F238E27FC236}">
                <a16:creationId xmlns:a16="http://schemas.microsoft.com/office/drawing/2014/main" id="{7C6EDF1D-7E15-4307-9DA6-420D444309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25" y="5078413"/>
            <a:ext cx="1047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99" name="Picture 58" descr="electron">
            <a:extLst>
              <a:ext uri="{FF2B5EF4-FFF2-40B4-BE49-F238E27FC236}">
                <a16:creationId xmlns:a16="http://schemas.microsoft.com/office/drawing/2014/main" id="{5D3E1BD2-D58A-4A30-A0CB-DE0A4484CC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9875" y="4419600"/>
            <a:ext cx="103188"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00" name="Picture 59" descr="electron">
            <a:extLst>
              <a:ext uri="{FF2B5EF4-FFF2-40B4-BE49-F238E27FC236}">
                <a16:creationId xmlns:a16="http://schemas.microsoft.com/office/drawing/2014/main" id="{A0AA7021-492F-47F4-9F15-0142C002F2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813" y="4410075"/>
            <a:ext cx="1047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01" name="Picture 60" descr="electron">
            <a:extLst>
              <a:ext uri="{FF2B5EF4-FFF2-40B4-BE49-F238E27FC236}">
                <a16:creationId xmlns:a16="http://schemas.microsoft.com/office/drawing/2014/main" id="{4DFC4FB9-1948-47BA-8D51-DCC3E8FE76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413" y="4751388"/>
            <a:ext cx="1031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02" name="Picture 61" descr="electron">
            <a:extLst>
              <a:ext uri="{FF2B5EF4-FFF2-40B4-BE49-F238E27FC236}">
                <a16:creationId xmlns:a16="http://schemas.microsoft.com/office/drawing/2014/main" id="{A9710A1C-34FA-4BDC-B656-2EE27876D4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588" y="4886325"/>
            <a:ext cx="1047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03" name="Picture 62" descr="electron">
            <a:extLst>
              <a:ext uri="{FF2B5EF4-FFF2-40B4-BE49-F238E27FC236}">
                <a16:creationId xmlns:a16="http://schemas.microsoft.com/office/drawing/2014/main" id="{573488B9-8A23-46F7-B91C-B54A2627F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625" y="5254625"/>
            <a:ext cx="1047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04" name="Picture 63" descr="electron">
            <a:extLst>
              <a:ext uri="{FF2B5EF4-FFF2-40B4-BE49-F238E27FC236}">
                <a16:creationId xmlns:a16="http://schemas.microsoft.com/office/drawing/2014/main" id="{BCB44260-5C9A-4864-930B-6D9273E82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5925" y="5253038"/>
            <a:ext cx="1047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05" name="Picture 64" descr="electron">
            <a:extLst>
              <a:ext uri="{FF2B5EF4-FFF2-40B4-BE49-F238E27FC236}">
                <a16:creationId xmlns:a16="http://schemas.microsoft.com/office/drawing/2014/main" id="{1B8FFF2A-BBE8-41EA-A293-BA1ED96E1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9038" y="4756150"/>
            <a:ext cx="104775"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06" name="Picture 65" descr="electron">
            <a:extLst>
              <a:ext uri="{FF2B5EF4-FFF2-40B4-BE49-F238E27FC236}">
                <a16:creationId xmlns:a16="http://schemas.microsoft.com/office/drawing/2014/main" id="{F8EEA460-3B8F-42B9-A5FB-C380DC2FF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4884738"/>
            <a:ext cx="104775"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07" name="Picture 66" descr="electron">
            <a:extLst>
              <a:ext uri="{FF2B5EF4-FFF2-40B4-BE49-F238E27FC236}">
                <a16:creationId xmlns:a16="http://schemas.microsoft.com/office/drawing/2014/main" id="{797D0E26-4ECE-4BB7-ABB7-D7708D71B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113" y="4271963"/>
            <a:ext cx="1047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08" name="Picture 67" descr="electron">
            <a:extLst>
              <a:ext uri="{FF2B5EF4-FFF2-40B4-BE49-F238E27FC236}">
                <a16:creationId xmlns:a16="http://schemas.microsoft.com/office/drawing/2014/main" id="{9866B40B-5171-4164-9CED-164942001B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050" y="4270375"/>
            <a:ext cx="104775"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09" name="Picture 68" descr="electron">
            <a:extLst>
              <a:ext uri="{FF2B5EF4-FFF2-40B4-BE49-F238E27FC236}">
                <a16:creationId xmlns:a16="http://schemas.microsoft.com/office/drawing/2014/main" id="{6460EEDE-2193-4E08-A096-4E3030FF86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863" y="5418138"/>
            <a:ext cx="1047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0" name="Picture 69" descr="electron">
            <a:extLst>
              <a:ext uri="{FF2B5EF4-FFF2-40B4-BE49-F238E27FC236}">
                <a16:creationId xmlns:a16="http://schemas.microsoft.com/office/drawing/2014/main" id="{66284D0E-6CFF-4172-A6FB-3635CA55F6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100" y="5414963"/>
            <a:ext cx="103188"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1" name="Picture 70" descr="electron">
            <a:extLst>
              <a:ext uri="{FF2B5EF4-FFF2-40B4-BE49-F238E27FC236}">
                <a16:creationId xmlns:a16="http://schemas.microsoft.com/office/drawing/2014/main" id="{33367F3E-9142-41C5-BCC1-C71BAC3C86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925" y="4884738"/>
            <a:ext cx="104775"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2" name="Picture 71" descr="electron">
            <a:extLst>
              <a:ext uri="{FF2B5EF4-FFF2-40B4-BE49-F238E27FC236}">
                <a16:creationId xmlns:a16="http://schemas.microsoft.com/office/drawing/2014/main" id="{571F1E20-1280-4D15-9E1C-27F4D5AD7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5988" y="4757738"/>
            <a:ext cx="1031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3" name="Picture 72" descr="electron">
            <a:extLst>
              <a:ext uri="{FF2B5EF4-FFF2-40B4-BE49-F238E27FC236}">
                <a16:creationId xmlns:a16="http://schemas.microsoft.com/office/drawing/2014/main" id="{7300BDA2-BFBA-420C-A8D1-008176453F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288" y="4881563"/>
            <a:ext cx="1047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4" name="Picture 73" descr="cross">
            <a:extLst>
              <a:ext uri="{FF2B5EF4-FFF2-40B4-BE49-F238E27FC236}">
                <a16:creationId xmlns:a16="http://schemas.microsoft.com/office/drawing/2014/main" id="{74C32820-9614-443C-B66D-A0BC20144D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0600" y="4740275"/>
            <a:ext cx="19208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92" name="Rectangle 80">
            <a:extLst>
              <a:ext uri="{FF2B5EF4-FFF2-40B4-BE49-F238E27FC236}">
                <a16:creationId xmlns:a16="http://schemas.microsoft.com/office/drawing/2014/main" id="{ED823E94-04E4-4A39-8FE1-BC7DC992E64B}"/>
              </a:ext>
            </a:extLst>
          </p:cNvPr>
          <p:cNvSpPr>
            <a:spLocks noChangeArrowheads="1"/>
          </p:cNvSpPr>
          <p:nvPr/>
        </p:nvSpPr>
        <p:spPr bwMode="auto">
          <a:xfrm>
            <a:off x="3644900" y="4081463"/>
            <a:ext cx="419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800" b="1" dirty="0">
                <a:solidFill>
                  <a:srgbClr val="FF6600"/>
                </a:solidFill>
              </a:rPr>
              <a:t>–</a:t>
            </a:r>
          </a:p>
        </p:txBody>
      </p:sp>
      <p:sp>
        <p:nvSpPr>
          <p:cNvPr id="34889" name="Rectangle 1500">
            <a:extLst>
              <a:ext uri="{FF2B5EF4-FFF2-40B4-BE49-F238E27FC236}">
                <a16:creationId xmlns:a16="http://schemas.microsoft.com/office/drawing/2014/main" id="{16646B38-1B62-4306-B1DF-BD5DD2D37279}"/>
              </a:ext>
            </a:extLst>
          </p:cNvPr>
          <p:cNvSpPr>
            <a:spLocks noChangeArrowheads="1"/>
          </p:cNvSpPr>
          <p:nvPr/>
        </p:nvSpPr>
        <p:spPr bwMode="auto">
          <a:xfrm>
            <a:off x="1803400" y="4154488"/>
            <a:ext cx="282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800" b="1">
                <a:solidFill>
                  <a:srgbClr val="FF6600"/>
                </a:solidFill>
              </a:rPr>
              <a:t>+</a:t>
            </a:r>
          </a:p>
        </p:txBody>
      </p:sp>
      <p:pic>
        <p:nvPicPr>
          <p:cNvPr id="34875" name="Picture 9" descr="atom_2_shell">
            <a:extLst>
              <a:ext uri="{FF2B5EF4-FFF2-40B4-BE49-F238E27FC236}">
                <a16:creationId xmlns:a16="http://schemas.microsoft.com/office/drawing/2014/main" id="{676868D1-F37C-471D-B0CB-9F2C59AAE9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575" y="4418013"/>
            <a:ext cx="91281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76" name="Rectangle 10">
            <a:extLst>
              <a:ext uri="{FF2B5EF4-FFF2-40B4-BE49-F238E27FC236}">
                <a16:creationId xmlns:a16="http://schemas.microsoft.com/office/drawing/2014/main" id="{6FE3522A-E62D-4368-A9EF-CD7A7B81FACA}"/>
              </a:ext>
            </a:extLst>
          </p:cNvPr>
          <p:cNvSpPr>
            <a:spLocks noChangeArrowheads="1"/>
          </p:cNvSpPr>
          <p:nvPr/>
        </p:nvSpPr>
        <p:spPr bwMode="auto">
          <a:xfrm>
            <a:off x="1020763" y="4664075"/>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Na</a:t>
            </a:r>
          </a:p>
        </p:txBody>
      </p:sp>
      <p:pic>
        <p:nvPicPr>
          <p:cNvPr id="34877" name="Picture 96" descr="cross">
            <a:extLst>
              <a:ext uri="{FF2B5EF4-FFF2-40B4-BE49-F238E27FC236}">
                <a16:creationId xmlns:a16="http://schemas.microsoft.com/office/drawing/2014/main" id="{5E0FD45A-B033-496D-9B17-B8895EA57F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6175" y="4524375"/>
            <a:ext cx="192088"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8" name="Picture 97" descr="cross">
            <a:extLst>
              <a:ext uri="{FF2B5EF4-FFF2-40B4-BE49-F238E27FC236}">
                <a16:creationId xmlns:a16="http://schemas.microsoft.com/office/drawing/2014/main" id="{4EF1FB0F-C300-4241-88FE-20AE55C67B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6175" y="5030788"/>
            <a:ext cx="1920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9" name="Picture 98" descr="cross">
            <a:extLst>
              <a:ext uri="{FF2B5EF4-FFF2-40B4-BE49-F238E27FC236}">
                <a16:creationId xmlns:a16="http://schemas.microsoft.com/office/drawing/2014/main" id="{7AB64248-7EF0-44B2-98CA-09D0B56A7C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163" y="4376738"/>
            <a:ext cx="19208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0" name="Picture 99" descr="cross">
            <a:extLst>
              <a:ext uri="{FF2B5EF4-FFF2-40B4-BE49-F238E27FC236}">
                <a16:creationId xmlns:a16="http://schemas.microsoft.com/office/drawing/2014/main" id="{C5AD3C20-A58D-40AF-8205-7283EFA73A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5388" y="4367213"/>
            <a:ext cx="19208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1" name="Picture 100" descr="cross">
            <a:extLst>
              <a:ext uri="{FF2B5EF4-FFF2-40B4-BE49-F238E27FC236}">
                <a16:creationId xmlns:a16="http://schemas.microsoft.com/office/drawing/2014/main" id="{08422DD5-5DB9-4730-8E01-FECE341285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5850" y="5199063"/>
            <a:ext cx="19208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2" name="Picture 101" descr="cross">
            <a:extLst>
              <a:ext uri="{FF2B5EF4-FFF2-40B4-BE49-F238E27FC236}">
                <a16:creationId xmlns:a16="http://schemas.microsoft.com/office/drawing/2014/main" id="{81C5B8EB-6F0F-4562-AE2A-529FDF787C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488" y="5189538"/>
            <a:ext cx="1936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3" name="Picture 102" descr="cross">
            <a:extLst>
              <a:ext uri="{FF2B5EF4-FFF2-40B4-BE49-F238E27FC236}">
                <a16:creationId xmlns:a16="http://schemas.microsoft.com/office/drawing/2014/main" id="{F8BA8F0A-48AD-4C0C-9C71-5878B81698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663" y="4875213"/>
            <a:ext cx="192087"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4" name="Picture 103" descr="cross">
            <a:extLst>
              <a:ext uri="{FF2B5EF4-FFF2-40B4-BE49-F238E27FC236}">
                <a16:creationId xmlns:a16="http://schemas.microsoft.com/office/drawing/2014/main" id="{AEBC4530-E138-4641-A55B-197EAC1B90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488" y="4714875"/>
            <a:ext cx="192087"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5" name="Picture 104" descr="cross">
            <a:extLst>
              <a:ext uri="{FF2B5EF4-FFF2-40B4-BE49-F238E27FC236}">
                <a16:creationId xmlns:a16="http://schemas.microsoft.com/office/drawing/2014/main" id="{50F70813-7252-4A07-A1BA-E66AE56324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625" y="4865688"/>
            <a:ext cx="1920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6" name="Picture 105" descr="cross">
            <a:extLst>
              <a:ext uri="{FF2B5EF4-FFF2-40B4-BE49-F238E27FC236}">
                <a16:creationId xmlns:a16="http://schemas.microsoft.com/office/drawing/2014/main" id="{649FA7BC-8F42-4926-903A-3CBB06D157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8450" y="4705350"/>
            <a:ext cx="192088"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70" name="AutoShape 10">
            <a:extLst>
              <a:ext uri="{FF2B5EF4-FFF2-40B4-BE49-F238E27FC236}">
                <a16:creationId xmlns:a16="http://schemas.microsoft.com/office/drawing/2014/main" id="{CD2DAE5A-47EC-466D-A757-099804A82900}"/>
              </a:ext>
            </a:extLst>
          </p:cNvPr>
          <p:cNvSpPr>
            <a:spLocks noChangeArrowheads="1"/>
          </p:cNvSpPr>
          <p:nvPr/>
        </p:nvSpPr>
        <p:spPr bwMode="auto">
          <a:xfrm>
            <a:off x="342900" y="3933825"/>
            <a:ext cx="3827463" cy="1736725"/>
          </a:xfrm>
          <a:prstGeom prst="rect">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34857" name="Picture 49" descr="atom bg">
            <a:extLst>
              <a:ext uri="{FF2B5EF4-FFF2-40B4-BE49-F238E27FC236}">
                <a16:creationId xmlns:a16="http://schemas.microsoft.com/office/drawing/2014/main" id="{0805937D-D942-4E91-97CC-64D9245D97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8263" y="4783138"/>
            <a:ext cx="1154112"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8" name="Rectangle 26">
            <a:extLst>
              <a:ext uri="{FF2B5EF4-FFF2-40B4-BE49-F238E27FC236}">
                <a16:creationId xmlns:a16="http://schemas.microsoft.com/office/drawing/2014/main" id="{FA92CB17-7141-4356-AF84-85C86D7A73D5}"/>
              </a:ext>
            </a:extLst>
          </p:cNvPr>
          <p:cNvSpPr>
            <a:spLocks noChangeArrowheads="1"/>
          </p:cNvSpPr>
          <p:nvPr/>
        </p:nvSpPr>
        <p:spPr bwMode="auto">
          <a:xfrm>
            <a:off x="6821488" y="5154613"/>
            <a:ext cx="38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t>O</a:t>
            </a:r>
          </a:p>
        </p:txBody>
      </p:sp>
      <p:pic>
        <p:nvPicPr>
          <p:cNvPr id="34859" name="Picture 27" descr="electron">
            <a:extLst>
              <a:ext uri="{FF2B5EF4-FFF2-40B4-BE49-F238E27FC236}">
                <a16:creationId xmlns:a16="http://schemas.microsoft.com/office/drawing/2014/main" id="{513B515F-953A-4826-9D1B-C69FC3A2A6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4932363"/>
            <a:ext cx="984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0" name="Picture 28" descr="electron">
            <a:extLst>
              <a:ext uri="{FF2B5EF4-FFF2-40B4-BE49-F238E27FC236}">
                <a16:creationId xmlns:a16="http://schemas.microsoft.com/office/drawing/2014/main" id="{8A2BEC61-756E-4740-B759-5E105C8485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8013" y="5699125"/>
            <a:ext cx="96837"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1" name="Picture 29" descr="electron">
            <a:extLst>
              <a:ext uri="{FF2B5EF4-FFF2-40B4-BE49-F238E27FC236}">
                <a16:creationId xmlns:a16="http://schemas.microsoft.com/office/drawing/2014/main" id="{205D9B19-6426-4C55-AAB5-A9CF2DFF77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4513" y="4757738"/>
            <a:ext cx="96837"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2" name="Picture 30" descr="electron">
            <a:extLst>
              <a:ext uri="{FF2B5EF4-FFF2-40B4-BE49-F238E27FC236}">
                <a16:creationId xmlns:a16="http://schemas.microsoft.com/office/drawing/2014/main" id="{C8CEDBDF-7473-44B2-9CC2-93B1D4BF040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9925" y="4757738"/>
            <a:ext cx="96838"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3" name="Picture 31" descr="electron">
            <a:extLst>
              <a:ext uri="{FF2B5EF4-FFF2-40B4-BE49-F238E27FC236}">
                <a16:creationId xmlns:a16="http://schemas.microsoft.com/office/drawing/2014/main" id="{6E141B16-DC6A-4D6E-AEEE-86CFDD8F8F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12050" y="5213350"/>
            <a:ext cx="96838"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4" name="Picture 32" descr="electron">
            <a:extLst>
              <a:ext uri="{FF2B5EF4-FFF2-40B4-BE49-F238E27FC236}">
                <a16:creationId xmlns:a16="http://schemas.microsoft.com/office/drawing/2014/main" id="{53264B63-026A-432B-9B1C-7150AA5F1E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12050" y="5340350"/>
            <a:ext cx="96838"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5" name="Picture 33" descr="electron">
            <a:extLst>
              <a:ext uri="{FF2B5EF4-FFF2-40B4-BE49-F238E27FC236}">
                <a16:creationId xmlns:a16="http://schemas.microsoft.com/office/drawing/2014/main" id="{615FB56C-0372-4067-A07C-4EDD3CE812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1338" y="5875338"/>
            <a:ext cx="984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6" name="Picture 34" descr="electron">
            <a:extLst>
              <a:ext uri="{FF2B5EF4-FFF2-40B4-BE49-F238E27FC236}">
                <a16:creationId xmlns:a16="http://schemas.microsoft.com/office/drawing/2014/main" id="{2DB527F2-1F70-42EC-AC2D-0E8DBCEA7E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5638" y="5875338"/>
            <a:ext cx="96837"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7" name="Picture 15" descr="cross">
            <a:extLst>
              <a:ext uri="{FF2B5EF4-FFF2-40B4-BE49-F238E27FC236}">
                <a16:creationId xmlns:a16="http://schemas.microsoft.com/office/drawing/2014/main" id="{A70FFBB8-97EC-4831-8C88-0F0E6DE33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5713" y="5186363"/>
            <a:ext cx="179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8" name="Picture 151" descr="cross">
            <a:extLst>
              <a:ext uri="{FF2B5EF4-FFF2-40B4-BE49-F238E27FC236}">
                <a16:creationId xmlns:a16="http://schemas.microsoft.com/office/drawing/2014/main" id="{AB0AE343-B9F2-4E8B-A1DA-FB0D5EAC82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5713" y="5313363"/>
            <a:ext cx="1793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4" name="Rectangle 8">
            <a:extLst>
              <a:ext uri="{FF2B5EF4-FFF2-40B4-BE49-F238E27FC236}">
                <a16:creationId xmlns:a16="http://schemas.microsoft.com/office/drawing/2014/main" id="{0C057CA9-2475-40B7-8B6C-7BB356742FB8}"/>
              </a:ext>
            </a:extLst>
          </p:cNvPr>
          <p:cNvSpPr>
            <a:spLocks noChangeArrowheads="1"/>
          </p:cNvSpPr>
          <p:nvPr/>
        </p:nvSpPr>
        <p:spPr bwMode="auto">
          <a:xfrm>
            <a:off x="7715250" y="4572000"/>
            <a:ext cx="63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800" b="1" dirty="0">
                <a:solidFill>
                  <a:srgbClr val="FF6600"/>
                </a:solidFill>
              </a:rPr>
              <a:t>2–</a:t>
            </a:r>
          </a:p>
        </p:txBody>
      </p:sp>
      <p:pic>
        <p:nvPicPr>
          <p:cNvPr id="34849" name="Picture 469999" descr="atom bg">
            <a:extLst>
              <a:ext uri="{FF2B5EF4-FFF2-40B4-BE49-F238E27FC236}">
                <a16:creationId xmlns:a16="http://schemas.microsoft.com/office/drawing/2014/main" id="{50F00EF1-6FFE-4F7F-97A1-56E39B6B997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7900" y="41497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0" name="Rectangle 12">
            <a:extLst>
              <a:ext uri="{FF2B5EF4-FFF2-40B4-BE49-F238E27FC236}">
                <a16:creationId xmlns:a16="http://schemas.microsoft.com/office/drawing/2014/main" id="{BF1831FB-69ED-455A-81B6-8A045FA4361D}"/>
              </a:ext>
            </a:extLst>
          </p:cNvPr>
          <p:cNvSpPr>
            <a:spLocks noChangeArrowheads="1"/>
          </p:cNvSpPr>
          <p:nvPr/>
        </p:nvSpPr>
        <p:spPr bwMode="auto">
          <a:xfrm>
            <a:off x="5046663" y="4419600"/>
            <a:ext cx="390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Li</a:t>
            </a:r>
          </a:p>
        </p:txBody>
      </p:sp>
      <p:pic>
        <p:nvPicPr>
          <p:cNvPr id="34851" name="Picture 13" descr="cross">
            <a:extLst>
              <a:ext uri="{FF2B5EF4-FFF2-40B4-BE49-F238E27FC236}">
                <a16:creationId xmlns:a16="http://schemas.microsoft.com/office/drawing/2014/main" id="{018F0BE7-0090-455A-9900-EAE21DF52F0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5250" y="4240213"/>
            <a:ext cx="14287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2" name="Picture 14" descr="cross">
            <a:extLst>
              <a:ext uri="{FF2B5EF4-FFF2-40B4-BE49-F238E27FC236}">
                <a16:creationId xmlns:a16="http://schemas.microsoft.com/office/drawing/2014/main" id="{C3984FF4-5EC2-4B3D-B5B5-D22074184A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5250" y="4848225"/>
            <a:ext cx="14287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Donut 87">
            <a:extLst>
              <a:ext uri="{FF2B5EF4-FFF2-40B4-BE49-F238E27FC236}">
                <a16:creationId xmlns:a16="http://schemas.microsoft.com/office/drawing/2014/main" id="{EB2FAA68-FEA8-42BF-9815-D238DB0F5DD9}"/>
              </a:ext>
            </a:extLst>
          </p:cNvPr>
          <p:cNvSpPr/>
          <p:nvPr/>
        </p:nvSpPr>
        <p:spPr bwMode="auto">
          <a:xfrm>
            <a:off x="4721225" y="4084638"/>
            <a:ext cx="1016000" cy="1016000"/>
          </a:xfrm>
          <a:prstGeom prst="donut">
            <a:avLst>
              <a:gd name="adj" fmla="val 11650"/>
            </a:avLst>
          </a:prstGeom>
          <a:solidFill>
            <a:schemeClr val="bg1"/>
          </a:solidFill>
          <a:ln w="9525" cap="flat" cmpd="sng" algn="ctr">
            <a:noFill/>
            <a:prstDash val="solid"/>
            <a:round/>
            <a:headEnd type="none" w="med" len="med"/>
            <a:tailEnd type="none" w="med" len="med"/>
          </a:ln>
          <a:effectLst/>
        </p:spPr>
        <p:txBody>
          <a:bodyPr/>
          <a:lstStyle/>
          <a:p>
            <a:pPr>
              <a:defRPr/>
            </a:pPr>
            <a:endParaRPr lang="en-GB">
              <a:latin typeface="Arial" charset="0"/>
            </a:endParaRPr>
          </a:p>
        </p:txBody>
      </p:sp>
      <p:sp>
        <p:nvSpPr>
          <p:cNvPr id="34846" name="Rectangle 151">
            <a:extLst>
              <a:ext uri="{FF2B5EF4-FFF2-40B4-BE49-F238E27FC236}">
                <a16:creationId xmlns:a16="http://schemas.microsoft.com/office/drawing/2014/main" id="{0EB2DADD-1BBB-496E-81BF-2446400AA8E5}"/>
              </a:ext>
            </a:extLst>
          </p:cNvPr>
          <p:cNvSpPr>
            <a:spLocks noChangeArrowheads="1"/>
          </p:cNvSpPr>
          <p:nvPr/>
        </p:nvSpPr>
        <p:spPr bwMode="auto">
          <a:xfrm>
            <a:off x="5691188" y="4037013"/>
            <a:ext cx="2524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800" b="1">
                <a:solidFill>
                  <a:srgbClr val="FF6600"/>
                </a:solidFill>
              </a:rPr>
              <a:t>+</a:t>
            </a:r>
          </a:p>
        </p:txBody>
      </p:sp>
      <p:pic>
        <p:nvPicPr>
          <p:cNvPr id="34838" name="Picture 46000" descr="atom bg">
            <a:extLst>
              <a:ext uri="{FF2B5EF4-FFF2-40B4-BE49-F238E27FC236}">
                <a16:creationId xmlns:a16="http://schemas.microsoft.com/office/drawing/2014/main" id="{ACBF7936-3249-47F5-8D94-AF820691A6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7900" y="55911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9" name="Rectangle 120999">
            <a:extLst>
              <a:ext uri="{FF2B5EF4-FFF2-40B4-BE49-F238E27FC236}">
                <a16:creationId xmlns:a16="http://schemas.microsoft.com/office/drawing/2014/main" id="{F0B6CCA7-C3FB-444F-871D-A4C07B7626C6}"/>
              </a:ext>
            </a:extLst>
          </p:cNvPr>
          <p:cNvSpPr>
            <a:spLocks noChangeArrowheads="1"/>
          </p:cNvSpPr>
          <p:nvPr/>
        </p:nvSpPr>
        <p:spPr bwMode="auto">
          <a:xfrm>
            <a:off x="5046663" y="5862638"/>
            <a:ext cx="390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Li</a:t>
            </a:r>
          </a:p>
        </p:txBody>
      </p:sp>
      <p:pic>
        <p:nvPicPr>
          <p:cNvPr id="34840" name="Picture 1300009" descr="cross">
            <a:extLst>
              <a:ext uri="{FF2B5EF4-FFF2-40B4-BE49-F238E27FC236}">
                <a16:creationId xmlns:a16="http://schemas.microsoft.com/office/drawing/2014/main" id="{0EE713BC-28F9-46F6-931C-508B70A9D60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5250" y="5683250"/>
            <a:ext cx="14287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49999" descr="cross">
            <a:extLst>
              <a:ext uri="{FF2B5EF4-FFF2-40B4-BE49-F238E27FC236}">
                <a16:creationId xmlns:a16="http://schemas.microsoft.com/office/drawing/2014/main" id="{CFB9BAB7-8031-45F1-B61A-EC957DCB69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5250" y="6289675"/>
            <a:ext cx="14287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Donut 110">
            <a:extLst>
              <a:ext uri="{FF2B5EF4-FFF2-40B4-BE49-F238E27FC236}">
                <a16:creationId xmlns:a16="http://schemas.microsoft.com/office/drawing/2014/main" id="{FB911602-776D-4877-931E-7DEE775DD251}"/>
              </a:ext>
            </a:extLst>
          </p:cNvPr>
          <p:cNvSpPr/>
          <p:nvPr/>
        </p:nvSpPr>
        <p:spPr bwMode="auto">
          <a:xfrm>
            <a:off x="4721225" y="5526088"/>
            <a:ext cx="1016000" cy="1016000"/>
          </a:xfrm>
          <a:prstGeom prst="donut">
            <a:avLst>
              <a:gd name="adj" fmla="val 11650"/>
            </a:avLst>
          </a:prstGeom>
          <a:solidFill>
            <a:schemeClr val="bg1"/>
          </a:solidFill>
          <a:ln w="9525" cap="flat" cmpd="sng" algn="ctr">
            <a:noFill/>
            <a:prstDash val="solid"/>
            <a:round/>
            <a:headEnd type="none" w="med" len="med"/>
            <a:tailEnd type="none" w="med" len="med"/>
          </a:ln>
          <a:effectLst/>
        </p:spPr>
        <p:txBody>
          <a:bodyPr/>
          <a:lstStyle/>
          <a:p>
            <a:pPr>
              <a:defRPr/>
            </a:pPr>
            <a:endParaRPr lang="en-GB">
              <a:latin typeface="Arial" charset="0"/>
            </a:endParaRPr>
          </a:p>
        </p:txBody>
      </p:sp>
      <p:sp>
        <p:nvSpPr>
          <p:cNvPr id="34835" name="Rectangle 15">
            <a:extLst>
              <a:ext uri="{FF2B5EF4-FFF2-40B4-BE49-F238E27FC236}">
                <a16:creationId xmlns:a16="http://schemas.microsoft.com/office/drawing/2014/main" id="{BE38F8ED-47AB-44A3-A38C-FEB652F0CA67}"/>
              </a:ext>
            </a:extLst>
          </p:cNvPr>
          <p:cNvSpPr>
            <a:spLocks noChangeArrowheads="1"/>
          </p:cNvSpPr>
          <p:nvPr/>
        </p:nvSpPr>
        <p:spPr bwMode="auto">
          <a:xfrm>
            <a:off x="5691188" y="5478463"/>
            <a:ext cx="2524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800" b="1">
                <a:solidFill>
                  <a:srgbClr val="FF6600"/>
                </a:solidFill>
              </a:rPr>
              <a:t>+</a:t>
            </a:r>
          </a:p>
        </p:txBody>
      </p:sp>
      <p:sp>
        <p:nvSpPr>
          <p:cNvPr id="34827" name="AutoShape 100">
            <a:extLst>
              <a:ext uri="{FF2B5EF4-FFF2-40B4-BE49-F238E27FC236}">
                <a16:creationId xmlns:a16="http://schemas.microsoft.com/office/drawing/2014/main" id="{E03C1BB9-D9D9-4C57-9476-036549A7E623}"/>
              </a:ext>
            </a:extLst>
          </p:cNvPr>
          <p:cNvSpPr>
            <a:spLocks noChangeArrowheads="1"/>
          </p:cNvSpPr>
          <p:nvPr/>
        </p:nvSpPr>
        <p:spPr bwMode="auto">
          <a:xfrm>
            <a:off x="4557713" y="3933825"/>
            <a:ext cx="3827462" cy="2711450"/>
          </a:xfrm>
          <a:prstGeom prst="rect">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4825" name="TextBox 4">
            <a:extLst>
              <a:ext uri="{FF2B5EF4-FFF2-40B4-BE49-F238E27FC236}">
                <a16:creationId xmlns:a16="http://schemas.microsoft.com/office/drawing/2014/main" id="{5CB640F9-71A9-4355-BC6F-DBD511176021}"/>
              </a:ext>
            </a:extLst>
          </p:cNvPr>
          <p:cNvSpPr txBox="1">
            <a:spLocks noChangeArrowheads="1"/>
          </p:cNvSpPr>
          <p:nvPr/>
        </p:nvSpPr>
        <p:spPr bwMode="auto">
          <a:xfrm>
            <a:off x="342900" y="2055813"/>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crosses are used for the electrons in the positive ion, then in the negative ion the electrons from the atom should be dots and the gained electrons should be crosses.</a:t>
            </a:r>
          </a:p>
        </p:txBody>
      </p:sp>
      <p:pic>
        <p:nvPicPr>
          <p:cNvPr id="3" name="Picture 2">
            <a:extLst>
              <a:ext uri="{FF2B5EF4-FFF2-40B4-BE49-F238E27FC236}">
                <a16:creationId xmlns:a16="http://schemas.microsoft.com/office/drawing/2014/main" id="{4BE4633D-010F-4C0A-A12A-36120F0BF1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2775" y="4267200"/>
            <a:ext cx="18256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a:extLst>
              <a:ext uri="{FF2B5EF4-FFF2-40B4-BE49-F238E27FC236}">
                <a16:creationId xmlns:a16="http://schemas.microsoft.com/office/drawing/2014/main" id="{C4842FC9-585E-4632-A9FE-35A5A731D3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4175" y="4267200"/>
            <a:ext cx="18256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62D1993-F7C2-4356-BCB7-35132B9EB37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68525" y="4171950"/>
            <a:ext cx="2016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a:extLst>
              <a:ext uri="{FF2B5EF4-FFF2-40B4-BE49-F238E27FC236}">
                <a16:creationId xmlns:a16="http://schemas.microsoft.com/office/drawing/2014/main" id="{C8A2D791-2A2C-4D76-8B16-E9D532BCD0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65513" y="4192588"/>
            <a:ext cx="2032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C9627C6-C49C-4087-9DB1-2B088D8C32D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87888" y="4114800"/>
            <a:ext cx="1698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a:extLst>
              <a:ext uri="{FF2B5EF4-FFF2-40B4-BE49-F238E27FC236}">
                <a16:creationId xmlns:a16="http://schemas.microsoft.com/office/drawing/2014/main" id="{86A3AA43-F7A7-4167-9286-E9E7AEA387E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91175" y="4114800"/>
            <a:ext cx="16986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FB08F86-9E9D-4F91-830E-2F0786EBA74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92650" y="5561013"/>
            <a:ext cx="16986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4">
            <a:extLst>
              <a:ext uri="{FF2B5EF4-FFF2-40B4-BE49-F238E27FC236}">
                <a16:creationId xmlns:a16="http://schemas.microsoft.com/office/drawing/2014/main" id="{FA001128-19AC-4219-AFE1-5B231B38AB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83238" y="5561013"/>
            <a:ext cx="16986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4">
            <a:extLst>
              <a:ext uri="{FF2B5EF4-FFF2-40B4-BE49-F238E27FC236}">
                <a16:creationId xmlns:a16="http://schemas.microsoft.com/office/drawing/2014/main" id="{F893B0EA-DC28-4828-848A-748F279B0F1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30938" y="4683125"/>
            <a:ext cx="20002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97">
            <a:extLst>
              <a:ext uri="{FF2B5EF4-FFF2-40B4-BE49-F238E27FC236}">
                <a16:creationId xmlns:a16="http://schemas.microsoft.com/office/drawing/2014/main" id="{A7581911-853C-45AB-8760-AFDC400528F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32688" y="4703763"/>
            <a:ext cx="200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8">
            <a:hlinkClick r:id="" action="ppaction://hlinkshowjump?jump=nextslide"/>
            <a:extLst>
              <a:ext uri="{FF2B5EF4-FFF2-40B4-BE49-F238E27FC236}">
                <a16:creationId xmlns:a16="http://schemas.microsoft.com/office/drawing/2014/main" id="{F2390FE8-DFC7-4A00-B5ED-99F8FEE39DBC}"/>
              </a:ext>
            </a:extLst>
          </p:cNvPr>
          <p:cNvPicPr>
            <a:picLocks noChangeAspect="1" noChangeArrowheads="1"/>
          </p:cNvPicPr>
          <p:nvPr/>
        </p:nvPicPr>
        <p:blipFill>
          <a:blip r:embed="rId21">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0" name="Picture 79">
            <a:extLst>
              <a:ext uri="{FF2B5EF4-FFF2-40B4-BE49-F238E27FC236}">
                <a16:creationId xmlns:a16="http://schemas.microsoft.com/office/drawing/2014/main" id="{A1162E98-10EC-47F9-A244-1ED0B1006933}"/>
              </a:ext>
            </a:extLst>
          </p:cNvPr>
          <p:cNvPicPr>
            <a:picLocks noChangeAspect="1" noChangeArrowheads="1"/>
          </p:cNvPicPr>
          <p:nvPr/>
        </p:nvPicPr>
        <p:blipFill>
          <a:blip r:embed="rId22">
            <a:extLst>
              <a:ext uri="{28A0092B-C50C-407E-A947-70E740481C1C}">
                <a14:useLocalDpi xmlns:a14="http://schemas.microsoft.com/office/drawing/2010/main" val="0"/>
              </a:ext>
            </a:extLst>
          </a:blip>
          <a:stretch>
            <a:fillRect/>
          </a:stretch>
        </p:blipFill>
        <p:spPr bwMode="auto">
          <a:xfrm>
            <a:off x="85634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9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9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9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9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90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9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90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90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90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9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9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9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9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9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9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89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88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8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8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87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87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87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488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88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88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88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488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488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488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487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4"/>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3485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485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485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486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486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486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486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486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486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486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486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486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485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484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485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3485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485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4846"/>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483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483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484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3484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1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483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482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9"/>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0"/>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3"/>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95"/>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5"/>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98"/>
                                        </p:tgtEl>
                                        <p:attrNameLst>
                                          <p:attrName>style.visibility</p:attrName>
                                        </p:attrNameLst>
                                      </p:cBhvr>
                                      <p:to>
                                        <p:strVal val="visible"/>
                                      </p:to>
                                    </p:set>
                                  </p:childTnLst>
                                </p:cTn>
                              </p:par>
                            </p:childTnLst>
                          </p:cTn>
                        </p:par>
                        <p:par>
                          <p:cTn id="157" fill="hold">
                            <p:stCondLst>
                              <p:cond delay="0"/>
                            </p:stCondLst>
                            <p:childTnLst>
                              <p:par>
                                <p:cTn id="158" presetID="1" presetClass="entr" presetSubtype="0" fill="hold" nodeType="afterEffect">
                                  <p:stCondLst>
                                    <p:cond delay="0"/>
                                  </p:stCondLst>
                                  <p:childTnLst>
                                    <p:set>
                                      <p:cBhvr>
                                        <p:cTn id="159"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34896" grpId="0"/>
      <p:bldP spid="34892" grpId="0"/>
      <p:bldP spid="34889" grpId="0"/>
      <p:bldP spid="34876" grpId="0"/>
      <p:bldP spid="34870" grpId="0" animBg="1"/>
      <p:bldP spid="34858" grpId="0"/>
      <p:bldP spid="34854" grpId="0"/>
      <p:bldP spid="34850" grpId="0"/>
      <p:bldP spid="34846" grpId="0"/>
      <p:bldP spid="34839" grpId="0"/>
      <p:bldP spid="34835" grpId="0"/>
      <p:bldP spid="34827" grpId="0" animBg="1"/>
      <p:bldP spid="348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0B4078E-BAFA-47E8-A8AA-68D115D903A1}"/>
              </a:ext>
            </a:extLst>
          </p:cNvPr>
          <p:cNvSpPr>
            <a:spLocks noGrp="1" noChangeArrowheads="1"/>
          </p:cNvSpPr>
          <p:nvPr>
            <p:ph type="title"/>
          </p:nvPr>
        </p:nvSpPr>
        <p:spPr/>
        <p:txBody>
          <a:bodyPr/>
          <a:lstStyle/>
          <a:p>
            <a:r>
              <a:rPr lang="en-GB" altLang="en-US"/>
              <a:t>Other diagrams for ionic compounds</a:t>
            </a:r>
          </a:p>
        </p:txBody>
      </p:sp>
      <p:sp>
        <p:nvSpPr>
          <p:cNvPr id="35843" name="TextBox 4">
            <a:extLst>
              <a:ext uri="{FF2B5EF4-FFF2-40B4-BE49-F238E27FC236}">
                <a16:creationId xmlns:a16="http://schemas.microsoft.com/office/drawing/2014/main" id="{026F23B7-0137-48E7-BFDD-8B15A53B6FF7}"/>
              </a:ext>
            </a:extLst>
          </p:cNvPr>
          <p:cNvSpPr txBox="1">
            <a:spLocks noChangeArrowheads="1"/>
          </p:cNvSpPr>
          <p:nvPr/>
        </p:nvSpPr>
        <p:spPr bwMode="auto">
          <a:xfrm>
            <a:off x="342900" y="784225"/>
            <a:ext cx="6672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Other ways to draw ionic compounds are </a:t>
            </a:r>
          </a:p>
          <a:p>
            <a:r>
              <a:rPr lang="en-GB" altLang="en-US" dirty="0"/>
              <a:t>ball-and-stick models and space-filling models.</a:t>
            </a:r>
          </a:p>
        </p:txBody>
      </p:sp>
      <p:sp>
        <p:nvSpPr>
          <p:cNvPr id="8" name="Rectangle 7">
            <a:extLst>
              <a:ext uri="{FF2B5EF4-FFF2-40B4-BE49-F238E27FC236}">
                <a16:creationId xmlns:a16="http://schemas.microsoft.com/office/drawing/2014/main" id="{84674F94-5B21-4372-BC95-D0BA5861B905}"/>
              </a:ext>
            </a:extLst>
          </p:cNvPr>
          <p:cNvSpPr>
            <a:spLocks noChangeArrowheads="1"/>
          </p:cNvSpPr>
          <p:nvPr/>
        </p:nvSpPr>
        <p:spPr bwMode="auto">
          <a:xfrm>
            <a:off x="342900" y="1897063"/>
            <a:ext cx="5421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a ball-and-stick model, the balls show the ions and the sticks show the electrostatic attraction between them.</a:t>
            </a:r>
          </a:p>
        </p:txBody>
      </p:sp>
      <p:pic>
        <p:nvPicPr>
          <p:cNvPr id="35857" name="Picture 699999" descr="sodium_atom">
            <a:extLst>
              <a:ext uri="{FF2B5EF4-FFF2-40B4-BE49-F238E27FC236}">
                <a16:creationId xmlns:a16="http://schemas.microsoft.com/office/drawing/2014/main" id="{1DF9EDA8-5306-4F9B-A065-5A0F981202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1288" y="5164138"/>
            <a:ext cx="5508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1588888" descr="chlorine_atom">
            <a:extLst>
              <a:ext uri="{FF2B5EF4-FFF2-40B4-BE49-F238E27FC236}">
                <a16:creationId xmlns:a16="http://schemas.microsoft.com/office/drawing/2014/main" id="{C77FBC68-6B35-4C6E-A69F-E685ABD6BA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825" y="5791200"/>
            <a:ext cx="8382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9" name="TextBox 165">
            <a:extLst>
              <a:ext uri="{FF2B5EF4-FFF2-40B4-BE49-F238E27FC236}">
                <a16:creationId xmlns:a16="http://schemas.microsoft.com/office/drawing/2014/main" id="{EE159E0C-4C83-4F0D-8EB0-55C75B792F6D}"/>
              </a:ext>
            </a:extLst>
          </p:cNvPr>
          <p:cNvSpPr txBox="1">
            <a:spLocks noChangeArrowheads="1"/>
          </p:cNvSpPr>
          <p:nvPr/>
        </p:nvSpPr>
        <p:spPr bwMode="auto">
          <a:xfrm>
            <a:off x="7231063" y="5980113"/>
            <a:ext cx="61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Cl</a:t>
            </a:r>
            <a:r>
              <a:rPr lang="en-GB" altLang="en-US" baseline="30000"/>
              <a:t>–</a:t>
            </a:r>
          </a:p>
        </p:txBody>
      </p:sp>
      <p:sp>
        <p:nvSpPr>
          <p:cNvPr id="35860" name="TextBox 166">
            <a:extLst>
              <a:ext uri="{FF2B5EF4-FFF2-40B4-BE49-F238E27FC236}">
                <a16:creationId xmlns:a16="http://schemas.microsoft.com/office/drawing/2014/main" id="{FC82E126-C015-46CB-B1D4-6B2862554FDF}"/>
              </a:ext>
            </a:extLst>
          </p:cNvPr>
          <p:cNvSpPr txBox="1">
            <a:spLocks noChangeArrowheads="1"/>
          </p:cNvSpPr>
          <p:nvPr/>
        </p:nvSpPr>
        <p:spPr bwMode="auto">
          <a:xfrm>
            <a:off x="7231063" y="5208588"/>
            <a:ext cx="706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Na</a:t>
            </a:r>
            <a:r>
              <a:rPr lang="en-GB" altLang="en-US" baseline="30000"/>
              <a:t>+</a:t>
            </a:r>
          </a:p>
        </p:txBody>
      </p:sp>
      <p:sp>
        <p:nvSpPr>
          <p:cNvPr id="35861" name="TextBox 167">
            <a:extLst>
              <a:ext uri="{FF2B5EF4-FFF2-40B4-BE49-F238E27FC236}">
                <a16:creationId xmlns:a16="http://schemas.microsoft.com/office/drawing/2014/main" id="{82EED656-08AD-447A-BA6A-06762E869F26}"/>
              </a:ext>
            </a:extLst>
          </p:cNvPr>
          <p:cNvSpPr txBox="1">
            <a:spLocks noChangeArrowheads="1"/>
          </p:cNvSpPr>
          <p:nvPr/>
        </p:nvSpPr>
        <p:spPr bwMode="auto">
          <a:xfrm>
            <a:off x="6346825" y="4625975"/>
            <a:ext cx="159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Key</a:t>
            </a:r>
            <a:endParaRPr lang="en-GB" altLang="en-US" b="1" baseline="30000"/>
          </a:p>
        </p:txBody>
      </p:sp>
      <p:pic>
        <p:nvPicPr>
          <p:cNvPr id="35851" name="Picture 52" descr="ionic_lattice_2">
            <a:extLst>
              <a:ext uri="{FF2B5EF4-FFF2-40B4-BE49-F238E27FC236}">
                <a16:creationId xmlns:a16="http://schemas.microsoft.com/office/drawing/2014/main" id="{35C7B710-A270-4896-8517-25B9EB48AE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1588" y="4470400"/>
            <a:ext cx="18081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53" descr="ionic_lattice">
            <a:extLst>
              <a:ext uri="{FF2B5EF4-FFF2-40B4-BE49-F238E27FC236}">
                <a16:creationId xmlns:a16="http://schemas.microsoft.com/office/drawing/2014/main" id="{8D35DFAB-AA79-4DCA-84A2-72DC393E38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0463" y="4505325"/>
            <a:ext cx="1808162"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54" descr="ionic_lattice_2">
            <a:extLst>
              <a:ext uri="{FF2B5EF4-FFF2-40B4-BE49-F238E27FC236}">
                <a16:creationId xmlns:a16="http://schemas.microsoft.com/office/drawing/2014/main" id="{3D66486F-65A0-4AA8-9D41-8D979E5DE5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4413" y="4624388"/>
            <a:ext cx="18081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55" descr="ionic_lattice">
            <a:extLst>
              <a:ext uri="{FF2B5EF4-FFF2-40B4-BE49-F238E27FC236}">
                <a16:creationId xmlns:a16="http://schemas.microsoft.com/office/drawing/2014/main" id="{76F1BB50-1898-4985-B13C-6AE3087FB4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5825" y="4659313"/>
            <a:ext cx="1808163"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56" descr="ionic_lattice_2">
            <a:extLst>
              <a:ext uri="{FF2B5EF4-FFF2-40B4-BE49-F238E27FC236}">
                <a16:creationId xmlns:a16="http://schemas.microsoft.com/office/drawing/2014/main" id="{8F8E89DA-18DA-4C78-B696-664958EC4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713" y="4787900"/>
            <a:ext cx="180975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57" descr="ionic_lattice">
            <a:extLst>
              <a:ext uri="{FF2B5EF4-FFF2-40B4-BE49-F238E27FC236}">
                <a16:creationId xmlns:a16="http://schemas.microsoft.com/office/drawing/2014/main" id="{592CE1C1-0603-4567-8485-AA1FC782F9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1188" y="4821238"/>
            <a:ext cx="18081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Box 42">
            <a:extLst>
              <a:ext uri="{FF2B5EF4-FFF2-40B4-BE49-F238E27FC236}">
                <a16:creationId xmlns:a16="http://schemas.microsoft.com/office/drawing/2014/main" id="{E5B20D21-B778-4189-AF8E-3CAE117F50BD}"/>
              </a:ext>
            </a:extLst>
          </p:cNvPr>
          <p:cNvSpPr txBox="1">
            <a:spLocks noChangeArrowheads="1"/>
          </p:cNvSpPr>
          <p:nvPr/>
        </p:nvSpPr>
        <p:spPr bwMode="auto">
          <a:xfrm>
            <a:off x="342900" y="3690938"/>
            <a:ext cx="5075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a space-filling model, the ions are shown packed together and their charges are </a:t>
            </a:r>
            <a:r>
              <a:rPr lang="en-GB" altLang="en-US" dirty="0" err="1"/>
              <a:t>labeled</a:t>
            </a:r>
            <a:r>
              <a:rPr lang="en-GB" altLang="en-US" dirty="0"/>
              <a:t>.</a:t>
            </a:r>
          </a:p>
        </p:txBody>
      </p:sp>
      <p:pic>
        <p:nvPicPr>
          <p:cNvPr id="90" name="Picture 89" descr="Picture7.jpg">
            <a:extLst>
              <a:ext uri="{FF2B5EF4-FFF2-40B4-BE49-F238E27FC236}">
                <a16:creationId xmlns:a16="http://schemas.microsoft.com/office/drawing/2014/main" id="{0B57BD9A-2884-4CE9-B5BE-6379B88C1A8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94363" y="1768475"/>
            <a:ext cx="3144837"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hlinkClick r:id="" action="ppaction://hlinkshowjump?jump=nextslide"/>
            <a:extLst>
              <a:ext uri="{FF2B5EF4-FFF2-40B4-BE49-F238E27FC236}">
                <a16:creationId xmlns:a16="http://schemas.microsoft.com/office/drawing/2014/main" id="{CCF1F848-2A64-4584-9A06-54C7C1E2654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2" name="Picture 9" descr="notes_icon">
            <a:extLst>
              <a:ext uri="{FF2B5EF4-FFF2-40B4-BE49-F238E27FC236}">
                <a16:creationId xmlns:a16="http://schemas.microsoft.com/office/drawing/2014/main" id="{DF7FA6A8-0B08-421A-8F72-C7A163DF19CC}"/>
              </a:ext>
            </a:extLst>
          </p:cNvPr>
          <p:cNvPicPr>
            <a:picLocks noChangeAspect="1" noChangeArrowheads="1"/>
          </p:cNvPicPr>
          <p:nvPr/>
        </p:nvPicPr>
        <p:blipFill>
          <a:blip r:embed="rId10" cstate="print"/>
          <a:srcRect/>
          <a:stretch>
            <a:fillRect/>
          </a:stretch>
        </p:blipFill>
        <p:spPr bwMode="auto">
          <a:xfrm>
            <a:off x="8532813" y="153987"/>
            <a:ext cx="442912" cy="387350"/>
          </a:xfrm>
          <a:prstGeom prst="rect">
            <a:avLst/>
          </a:prstGeom>
          <a:noFill/>
          <a:ln w="9525">
            <a:noFill/>
            <a:miter lim="800000"/>
            <a:headEnd/>
            <a:tailEnd/>
          </a:ln>
        </p:spPr>
      </p:pic>
      <p:pic>
        <p:nvPicPr>
          <p:cNvPr id="21" name="Picture 9">
            <a:extLst>
              <a:ext uri="{FF2B5EF4-FFF2-40B4-BE49-F238E27FC236}">
                <a16:creationId xmlns:a16="http://schemas.microsoft.com/office/drawing/2014/main" id="{D2896D44-ED76-4D09-A409-06703CFF22DA}"/>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8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8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8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8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856"/>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5859" grpId="0"/>
      <p:bldP spid="35860" grpId="0"/>
      <p:bldP spid="35861" grpId="0"/>
      <p:bldP spid="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4129E3A-A533-4936-8B30-9E9DF7989BC2}"/>
              </a:ext>
            </a:extLst>
          </p:cNvPr>
          <p:cNvGraphicFramePr>
            <a:graphicFrameLocks noGrp="1"/>
          </p:cNvGraphicFramePr>
          <p:nvPr>
            <p:extLst>
              <p:ext uri="{D42A27DB-BD31-4B8C-83A1-F6EECF244321}">
                <p14:modId xmlns:p14="http://schemas.microsoft.com/office/powerpoint/2010/main" val="3833563230"/>
              </p:ext>
            </p:extLst>
          </p:nvPr>
        </p:nvGraphicFramePr>
        <p:xfrm>
          <a:off x="360363" y="788988"/>
          <a:ext cx="8640762" cy="5326161"/>
        </p:xfrm>
        <a:graphic>
          <a:graphicData uri="http://schemas.openxmlformats.org/drawingml/2006/table">
            <a:tbl>
              <a:tblPr firstRow="1">
                <a:tableStyleId>{B301B821-A1FF-4177-AEE7-76D212191A09}</a:tableStyleId>
              </a:tblPr>
              <a:tblGrid>
                <a:gridCol w="1692149">
                  <a:extLst>
                    <a:ext uri="{9D8B030D-6E8A-4147-A177-3AD203B41FA5}">
                      <a16:colId xmlns:a16="http://schemas.microsoft.com/office/drawing/2014/main" val="20000"/>
                    </a:ext>
                  </a:extLst>
                </a:gridCol>
                <a:gridCol w="1620143">
                  <a:extLst>
                    <a:ext uri="{9D8B030D-6E8A-4147-A177-3AD203B41FA5}">
                      <a16:colId xmlns:a16="http://schemas.microsoft.com/office/drawing/2014/main" val="20001"/>
                    </a:ext>
                  </a:extLst>
                </a:gridCol>
                <a:gridCol w="2124187">
                  <a:extLst>
                    <a:ext uri="{9D8B030D-6E8A-4147-A177-3AD203B41FA5}">
                      <a16:colId xmlns:a16="http://schemas.microsoft.com/office/drawing/2014/main" val="20002"/>
                    </a:ext>
                  </a:extLst>
                </a:gridCol>
                <a:gridCol w="1656146">
                  <a:extLst>
                    <a:ext uri="{9D8B030D-6E8A-4147-A177-3AD203B41FA5}">
                      <a16:colId xmlns:a16="http://schemas.microsoft.com/office/drawing/2014/main" val="20003"/>
                    </a:ext>
                  </a:extLst>
                </a:gridCol>
                <a:gridCol w="1548137">
                  <a:extLst>
                    <a:ext uri="{9D8B030D-6E8A-4147-A177-3AD203B41FA5}">
                      <a16:colId xmlns:a16="http://schemas.microsoft.com/office/drawing/2014/main" val="20004"/>
                    </a:ext>
                  </a:extLst>
                </a:gridCol>
              </a:tblGrid>
              <a:tr h="822918">
                <a:tc>
                  <a:txBody>
                    <a:bodyPr/>
                    <a:lstStyle/>
                    <a:p>
                      <a:endParaRPr lang="en-GB" sz="2400" dirty="0">
                        <a:solidFill>
                          <a:schemeClr val="bg1"/>
                        </a:solidFill>
                      </a:endParaRPr>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6600"/>
                    </a:solidFill>
                  </a:tcPr>
                </a:tc>
                <a:tc>
                  <a:txBody>
                    <a:bodyPr/>
                    <a:lstStyle/>
                    <a:p>
                      <a:r>
                        <a:rPr lang="en-GB" sz="2400" dirty="0">
                          <a:solidFill>
                            <a:schemeClr val="bg1"/>
                          </a:solidFill>
                        </a:rPr>
                        <a:t>Empirical formula</a:t>
                      </a:r>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6600"/>
                    </a:solidFill>
                  </a:tcPr>
                </a:tc>
                <a:tc>
                  <a:txBody>
                    <a:bodyPr/>
                    <a:lstStyle/>
                    <a:p>
                      <a:r>
                        <a:rPr lang="en-GB" sz="2400" dirty="0">
                          <a:solidFill>
                            <a:schemeClr val="bg1"/>
                          </a:solidFill>
                        </a:rPr>
                        <a:t>Dot and cross </a:t>
                      </a:r>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6600"/>
                    </a:solidFill>
                  </a:tcPr>
                </a:tc>
                <a:tc>
                  <a:txBody>
                    <a:bodyPr/>
                    <a:lstStyle/>
                    <a:p>
                      <a:r>
                        <a:rPr lang="en-GB" sz="2400" dirty="0">
                          <a:solidFill>
                            <a:schemeClr val="bg1"/>
                          </a:solidFill>
                        </a:rPr>
                        <a:t>Ball-and-stick</a:t>
                      </a:r>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6600"/>
                    </a:solidFill>
                  </a:tcPr>
                </a:tc>
                <a:tc>
                  <a:txBody>
                    <a:bodyPr/>
                    <a:lstStyle/>
                    <a:p>
                      <a:r>
                        <a:rPr lang="en-GB" sz="2400" dirty="0">
                          <a:solidFill>
                            <a:schemeClr val="bg1"/>
                          </a:solidFill>
                        </a:rPr>
                        <a:t>Space filling</a:t>
                      </a:r>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1198637">
                <a:tc>
                  <a:txBody>
                    <a:bodyPr/>
                    <a:lstStyle/>
                    <a:p>
                      <a:r>
                        <a:rPr lang="en-GB" sz="1800" b="1" dirty="0">
                          <a:solidFill>
                            <a:srgbClr val="010066"/>
                          </a:solidFill>
                        </a:rPr>
                        <a:t>Example</a:t>
                      </a:r>
                    </a:p>
                  </a:txBody>
                  <a:tcPr marL="91448" marR="91448" marT="45714" marB="45714"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tc>
                  <a:txBody>
                    <a:bodyPr/>
                    <a:lstStyle/>
                    <a:p>
                      <a:pPr algn="ctr"/>
                      <a:r>
                        <a:rPr lang="en-GB" sz="2400" dirty="0" err="1">
                          <a:solidFill>
                            <a:srgbClr val="010066"/>
                          </a:solidFill>
                        </a:rPr>
                        <a:t>NaCl</a:t>
                      </a:r>
                      <a:endParaRPr lang="en-GB" sz="2400" baseline="-25000" dirty="0">
                        <a:solidFill>
                          <a:srgbClr val="010066"/>
                        </a:solidFill>
                      </a:endParaRPr>
                    </a:p>
                  </a:txBody>
                  <a:tcPr marL="91448" marR="91448" marT="45714" marB="45714"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ctr"/>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1"/>
                  </a:ext>
                </a:extLst>
              </a:tr>
              <a:tr h="755897">
                <a:tc>
                  <a:txBody>
                    <a:bodyPr/>
                    <a:lstStyle/>
                    <a:p>
                      <a:r>
                        <a:rPr lang="en-GB" sz="1800" b="1" dirty="0">
                          <a:solidFill>
                            <a:srgbClr val="010066"/>
                          </a:solidFill>
                        </a:rPr>
                        <a:t>Simple to draw</a:t>
                      </a:r>
                    </a:p>
                  </a:txBody>
                  <a:tcPr marL="91448" marR="91448" marT="45714" marB="45714"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tc>
                  <a:txBody>
                    <a:bodyPr/>
                    <a:lstStyle/>
                    <a:p>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2"/>
                  </a:ext>
                </a:extLst>
              </a:tr>
              <a:tr h="914354">
                <a:tc>
                  <a:txBody>
                    <a:bodyPr/>
                    <a:lstStyle/>
                    <a:p>
                      <a:r>
                        <a:rPr lang="en-GB" sz="1800" b="1" dirty="0">
                          <a:solidFill>
                            <a:srgbClr val="010066"/>
                          </a:solidFill>
                        </a:rPr>
                        <a:t>Easy to see the ratio of ions</a:t>
                      </a:r>
                    </a:p>
                  </a:txBody>
                  <a:tcPr marL="91448" marR="91448" marT="45714" marB="45714"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tc>
                  <a:txBody>
                    <a:bodyPr/>
                    <a:lstStyle/>
                    <a:p>
                      <a:endParaRPr lang="en-GB" sz="240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3"/>
                  </a:ext>
                </a:extLst>
              </a:tr>
              <a:tr h="914354">
                <a:tc>
                  <a:txBody>
                    <a:bodyPr/>
                    <a:lstStyle/>
                    <a:p>
                      <a:r>
                        <a:rPr lang="en-GB" sz="1800" b="1" baseline="0" dirty="0">
                          <a:solidFill>
                            <a:srgbClr val="010066"/>
                          </a:solidFill>
                        </a:rPr>
                        <a:t>Shows the charges on each ion</a:t>
                      </a:r>
                    </a:p>
                  </a:txBody>
                  <a:tcPr marL="91448" marR="91448" marT="45714" marB="45714"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tc>
                  <a:txBody>
                    <a:bodyPr/>
                    <a:lstStyle/>
                    <a:p>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4"/>
                  </a:ext>
                </a:extLst>
              </a:tr>
              <a:tr h="719903">
                <a:tc>
                  <a:txBody>
                    <a:bodyPr/>
                    <a:lstStyle/>
                    <a:p>
                      <a:r>
                        <a:rPr lang="en-GB" sz="1800" b="1" baseline="0" dirty="0">
                          <a:solidFill>
                            <a:srgbClr val="010066"/>
                          </a:solidFill>
                        </a:rPr>
                        <a:t>Shows the 3D arrangement</a:t>
                      </a:r>
                    </a:p>
                  </a:txBody>
                  <a:tcPr marL="91448" marR="91448" marT="45714" marB="45714"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CC99"/>
                    </a:solidFill>
                  </a:tcPr>
                </a:tc>
                <a:tc>
                  <a:txBody>
                    <a:bodyPr/>
                    <a:lstStyle/>
                    <a:p>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400" dirty="0"/>
                    </a:p>
                  </a:txBody>
                  <a:tcPr marL="91448" marR="91448" marT="45714" marB="45714">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36910" name="Title 1">
            <a:extLst>
              <a:ext uri="{FF2B5EF4-FFF2-40B4-BE49-F238E27FC236}">
                <a16:creationId xmlns:a16="http://schemas.microsoft.com/office/drawing/2014/main" id="{ECB6F987-3E8E-49EB-964A-66781A71CBD3}"/>
              </a:ext>
            </a:extLst>
          </p:cNvPr>
          <p:cNvSpPr>
            <a:spLocks noGrp="1" noChangeArrowheads="1"/>
          </p:cNvSpPr>
          <p:nvPr>
            <p:ph type="title"/>
          </p:nvPr>
        </p:nvSpPr>
        <p:spPr/>
        <p:txBody>
          <a:bodyPr/>
          <a:lstStyle/>
          <a:p>
            <a:r>
              <a:rPr lang="en-GB" altLang="en-US"/>
              <a:t>Comparing ways to draw ionic compounds</a:t>
            </a:r>
          </a:p>
        </p:txBody>
      </p:sp>
      <p:pic>
        <p:nvPicPr>
          <p:cNvPr id="26673" name="Picture 8" descr="tick.png">
            <a:extLst>
              <a:ext uri="{FF2B5EF4-FFF2-40B4-BE49-F238E27FC236}">
                <a16:creationId xmlns:a16="http://schemas.microsoft.com/office/drawing/2014/main" id="{4E59E117-629D-47DE-9CC4-CFADBA395B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5075" y="2849563"/>
            <a:ext cx="682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4" name="Picture 9" descr="cross.png">
            <a:extLst>
              <a:ext uri="{FF2B5EF4-FFF2-40B4-BE49-F238E27FC236}">
                <a16:creationId xmlns:a16="http://schemas.microsoft.com/office/drawing/2014/main" id="{65C35D56-86F8-4D9A-9614-20A45FAE36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69038" y="2863850"/>
            <a:ext cx="6826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4" name="Picture 541" descr="atom_3_shell">
            <a:extLst>
              <a:ext uri="{FF2B5EF4-FFF2-40B4-BE49-F238E27FC236}">
                <a16:creationId xmlns:a16="http://schemas.microsoft.com/office/drawing/2014/main" id="{74D90B7C-7107-427A-AC75-CAD0E600CD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4888" y="1838325"/>
            <a:ext cx="7429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15" name="Rectangle 55">
            <a:extLst>
              <a:ext uri="{FF2B5EF4-FFF2-40B4-BE49-F238E27FC236}">
                <a16:creationId xmlns:a16="http://schemas.microsoft.com/office/drawing/2014/main" id="{1CCD2B7C-1254-4F54-8CE1-F3F1DDDA942E}"/>
              </a:ext>
            </a:extLst>
          </p:cNvPr>
          <p:cNvSpPr>
            <a:spLocks noChangeArrowheads="1"/>
          </p:cNvSpPr>
          <p:nvPr/>
        </p:nvSpPr>
        <p:spPr bwMode="auto">
          <a:xfrm>
            <a:off x="4986338" y="2017713"/>
            <a:ext cx="563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Cl</a:t>
            </a:r>
          </a:p>
        </p:txBody>
      </p:sp>
      <p:pic>
        <p:nvPicPr>
          <p:cNvPr id="36916" name="Picture 561" descr="electron">
            <a:extLst>
              <a:ext uri="{FF2B5EF4-FFF2-40B4-BE49-F238E27FC236}">
                <a16:creationId xmlns:a16="http://schemas.microsoft.com/office/drawing/2014/main" id="{76FA6D88-9087-4DD5-938D-E2E7A4DB47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3025" y="2006600"/>
            <a:ext cx="635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7" name="Picture 571" descr="electron">
            <a:extLst>
              <a:ext uri="{FF2B5EF4-FFF2-40B4-BE49-F238E27FC236}">
                <a16:creationId xmlns:a16="http://schemas.microsoft.com/office/drawing/2014/main" id="{8FF33863-B828-4FA6-9846-1ED2413B08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8900" y="2319338"/>
            <a:ext cx="635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8" name="Picture 58" descr="electron">
            <a:extLst>
              <a:ext uri="{FF2B5EF4-FFF2-40B4-BE49-F238E27FC236}">
                <a16:creationId xmlns:a16="http://schemas.microsoft.com/office/drawing/2014/main" id="{63A9E63E-F513-4A02-AB61-F8D8EE7955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8575" y="1911350"/>
            <a:ext cx="6508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9" name="Picture 59" descr="electron">
            <a:extLst>
              <a:ext uri="{FF2B5EF4-FFF2-40B4-BE49-F238E27FC236}">
                <a16:creationId xmlns:a16="http://schemas.microsoft.com/office/drawing/2014/main" id="{5B004CBE-3912-43E9-A330-917CFD2EE2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2713" y="1905000"/>
            <a:ext cx="63500"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0" name="Picture 6010" descr="electron">
            <a:extLst>
              <a:ext uri="{FF2B5EF4-FFF2-40B4-BE49-F238E27FC236}">
                <a16:creationId xmlns:a16="http://schemas.microsoft.com/office/drawing/2014/main" id="{3103D5E3-1635-4471-9AEC-961537E408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1788" y="2116138"/>
            <a:ext cx="65087" cy="6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1" name="Picture 6011" descr="electron">
            <a:extLst>
              <a:ext uri="{FF2B5EF4-FFF2-40B4-BE49-F238E27FC236}">
                <a16:creationId xmlns:a16="http://schemas.microsoft.com/office/drawing/2014/main" id="{8EC05E9B-5DDA-431B-8E52-29D7077A86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4963" y="2200275"/>
            <a:ext cx="635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2" name="Picture 6012" descr="electron">
            <a:extLst>
              <a:ext uri="{FF2B5EF4-FFF2-40B4-BE49-F238E27FC236}">
                <a16:creationId xmlns:a16="http://schemas.microsoft.com/office/drawing/2014/main" id="{A3B86578-C23E-4772-8AAF-39C63A9A8F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9213" y="2427288"/>
            <a:ext cx="63500" cy="6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3" name="Picture 6013" descr="electron">
            <a:extLst>
              <a:ext uri="{FF2B5EF4-FFF2-40B4-BE49-F238E27FC236}">
                <a16:creationId xmlns:a16="http://schemas.microsoft.com/office/drawing/2014/main" id="{F590F72C-307E-4C53-B920-163DDA89C2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9063" y="2425700"/>
            <a:ext cx="650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4" name="Picture 6014" descr="electron">
            <a:extLst>
              <a:ext uri="{FF2B5EF4-FFF2-40B4-BE49-F238E27FC236}">
                <a16:creationId xmlns:a16="http://schemas.microsoft.com/office/drawing/2014/main" id="{4ACA2F98-03DC-499B-9D79-515CD1AF3B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2675" y="2119313"/>
            <a:ext cx="635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5" name="Picture 6015" descr="electron">
            <a:extLst>
              <a:ext uri="{FF2B5EF4-FFF2-40B4-BE49-F238E27FC236}">
                <a16:creationId xmlns:a16="http://schemas.microsoft.com/office/drawing/2014/main" id="{F4F50BD8-B7A4-446E-AA84-DD141561F3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4263" y="2198688"/>
            <a:ext cx="65087"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6" name="Picture 6016" descr="electron">
            <a:extLst>
              <a:ext uri="{FF2B5EF4-FFF2-40B4-BE49-F238E27FC236}">
                <a16:creationId xmlns:a16="http://schemas.microsoft.com/office/drawing/2014/main" id="{2A07F081-F19F-487B-A71C-AFF4606061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820863"/>
            <a:ext cx="65088"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7" name="Picture 6017" descr="electron">
            <a:extLst>
              <a:ext uri="{FF2B5EF4-FFF2-40B4-BE49-F238E27FC236}">
                <a16:creationId xmlns:a16="http://schemas.microsoft.com/office/drawing/2014/main" id="{7098B333-666E-469A-9A8F-4F7AFEF784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9538" y="1819275"/>
            <a:ext cx="650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8" name="Picture 6018" descr="electron">
            <a:extLst>
              <a:ext uri="{FF2B5EF4-FFF2-40B4-BE49-F238E27FC236}">
                <a16:creationId xmlns:a16="http://schemas.microsoft.com/office/drawing/2014/main" id="{A471337E-033C-491B-8E13-ED9C9C692D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6038" y="2527300"/>
            <a:ext cx="63500"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9" name="Picture 6019" descr="electron">
            <a:extLst>
              <a:ext uri="{FF2B5EF4-FFF2-40B4-BE49-F238E27FC236}">
                <a16:creationId xmlns:a16="http://schemas.microsoft.com/office/drawing/2014/main" id="{F4B348CF-DABF-47A8-85F0-4B1900C3EB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0650" y="2527300"/>
            <a:ext cx="65088"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30" name="Picture 70" descr="electron">
            <a:extLst>
              <a:ext uri="{FF2B5EF4-FFF2-40B4-BE49-F238E27FC236}">
                <a16:creationId xmlns:a16="http://schemas.microsoft.com/office/drawing/2014/main" id="{6718C8CA-A3AA-4B0A-B2E9-803113EE19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3388" y="2198688"/>
            <a:ext cx="65087"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31" name="Picture 71" descr="electron">
            <a:extLst>
              <a:ext uri="{FF2B5EF4-FFF2-40B4-BE49-F238E27FC236}">
                <a16:creationId xmlns:a16="http://schemas.microsoft.com/office/drawing/2014/main" id="{B0F1007D-8AEE-465D-82FF-0FC59E9180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2120900"/>
            <a:ext cx="635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32" name="Picture 72" descr="electron">
            <a:extLst>
              <a:ext uri="{FF2B5EF4-FFF2-40B4-BE49-F238E27FC236}">
                <a16:creationId xmlns:a16="http://schemas.microsoft.com/office/drawing/2014/main" id="{41F399D6-113E-419F-B216-C260C79D3A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0" y="2197100"/>
            <a:ext cx="6508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33" name="Picture 73" descr="cross">
            <a:extLst>
              <a:ext uri="{FF2B5EF4-FFF2-40B4-BE49-F238E27FC236}">
                <a16:creationId xmlns:a16="http://schemas.microsoft.com/office/drawing/2014/main" id="{38AE9F53-EBED-41D8-83C8-4FBFC2A79A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8850" y="2109788"/>
            <a:ext cx="119063"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34" name="Rectangle 8">
            <a:extLst>
              <a:ext uri="{FF2B5EF4-FFF2-40B4-BE49-F238E27FC236}">
                <a16:creationId xmlns:a16="http://schemas.microsoft.com/office/drawing/2014/main" id="{E48F373F-4B0A-49AF-A408-1AF935B32148}"/>
              </a:ext>
            </a:extLst>
          </p:cNvPr>
          <p:cNvSpPr>
            <a:spLocks noChangeArrowheads="1"/>
          </p:cNvSpPr>
          <p:nvPr/>
        </p:nvSpPr>
        <p:spPr bwMode="auto">
          <a:xfrm>
            <a:off x="5568950" y="1703388"/>
            <a:ext cx="257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1800" b="1">
                <a:solidFill>
                  <a:srgbClr val="FF6600"/>
                </a:solidFill>
              </a:rPr>
              <a:t>-</a:t>
            </a:r>
          </a:p>
        </p:txBody>
      </p:sp>
      <p:sp>
        <p:nvSpPr>
          <p:cNvPr id="36935" name="Rectangle 15">
            <a:extLst>
              <a:ext uri="{FF2B5EF4-FFF2-40B4-BE49-F238E27FC236}">
                <a16:creationId xmlns:a16="http://schemas.microsoft.com/office/drawing/2014/main" id="{7AAE05E6-403C-4CF1-8E9F-7346527D4884}"/>
              </a:ext>
            </a:extLst>
          </p:cNvPr>
          <p:cNvSpPr>
            <a:spLocks noChangeArrowheads="1"/>
          </p:cNvSpPr>
          <p:nvPr/>
        </p:nvSpPr>
        <p:spPr bwMode="auto">
          <a:xfrm>
            <a:off x="4425950" y="1747838"/>
            <a:ext cx="3000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1600" b="1">
                <a:solidFill>
                  <a:srgbClr val="FF6600"/>
                </a:solidFill>
              </a:rPr>
              <a:t>+</a:t>
            </a:r>
          </a:p>
        </p:txBody>
      </p:sp>
      <p:pic>
        <p:nvPicPr>
          <p:cNvPr id="36936" name="Picture 933" descr="atom_2_shell">
            <a:extLst>
              <a:ext uri="{FF2B5EF4-FFF2-40B4-BE49-F238E27FC236}">
                <a16:creationId xmlns:a16="http://schemas.microsoft.com/office/drawing/2014/main" id="{16874012-5F16-4A99-A325-8607FE2B5B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9213" y="1909763"/>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37" name="Rectangle 10">
            <a:extLst>
              <a:ext uri="{FF2B5EF4-FFF2-40B4-BE49-F238E27FC236}">
                <a16:creationId xmlns:a16="http://schemas.microsoft.com/office/drawing/2014/main" id="{CBD71FFA-97E2-426A-A66A-D18E4D63513E}"/>
              </a:ext>
            </a:extLst>
          </p:cNvPr>
          <p:cNvSpPr>
            <a:spLocks noChangeArrowheads="1"/>
          </p:cNvSpPr>
          <p:nvPr/>
        </p:nvSpPr>
        <p:spPr bwMode="auto">
          <a:xfrm>
            <a:off x="3921125" y="2001838"/>
            <a:ext cx="698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Na</a:t>
            </a:r>
          </a:p>
        </p:txBody>
      </p:sp>
      <p:pic>
        <p:nvPicPr>
          <p:cNvPr id="36938" name="Picture 961" descr="cross">
            <a:extLst>
              <a:ext uri="{FF2B5EF4-FFF2-40B4-BE49-F238E27FC236}">
                <a16:creationId xmlns:a16="http://schemas.microsoft.com/office/drawing/2014/main" id="{8211719D-B7F8-49A6-BE40-C048AA50DF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9875" y="1976438"/>
            <a:ext cx="119063"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39" name="Picture 971" descr="cross">
            <a:extLst>
              <a:ext uri="{FF2B5EF4-FFF2-40B4-BE49-F238E27FC236}">
                <a16:creationId xmlns:a16="http://schemas.microsoft.com/office/drawing/2014/main" id="{E5B73853-80E7-40EA-9AFE-60B94B2A22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9875" y="2289175"/>
            <a:ext cx="11906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40" name="Picture 981" descr="cross">
            <a:extLst>
              <a:ext uri="{FF2B5EF4-FFF2-40B4-BE49-F238E27FC236}">
                <a16:creationId xmlns:a16="http://schemas.microsoft.com/office/drawing/2014/main" id="{47A1C1CA-4E06-4C32-AA95-2F9E6D59B5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7963" y="1884363"/>
            <a:ext cx="119062"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41" name="Picture 991" descr="cross">
            <a:extLst>
              <a:ext uri="{FF2B5EF4-FFF2-40B4-BE49-F238E27FC236}">
                <a16:creationId xmlns:a16="http://schemas.microsoft.com/office/drawing/2014/main" id="{1A761002-F892-40A1-8CAF-0E2C2C2B73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0038" y="1879600"/>
            <a:ext cx="119062"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42" name="Picture 100" descr="cross">
            <a:extLst>
              <a:ext uri="{FF2B5EF4-FFF2-40B4-BE49-F238E27FC236}">
                <a16:creationId xmlns:a16="http://schemas.microsoft.com/office/drawing/2014/main" id="{3B7F87C4-19D9-46F1-B1E5-D0D6F99523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3363" y="2392363"/>
            <a:ext cx="117475"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43" name="Picture 101" descr="cross">
            <a:extLst>
              <a:ext uri="{FF2B5EF4-FFF2-40B4-BE49-F238E27FC236}">
                <a16:creationId xmlns:a16="http://schemas.microsoft.com/office/drawing/2014/main" id="{BAE826CB-19B0-4B32-A4F2-8F4F12925A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5438" y="2387600"/>
            <a:ext cx="117475"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44" name="Picture 102" descr="cross">
            <a:extLst>
              <a:ext uri="{FF2B5EF4-FFF2-40B4-BE49-F238E27FC236}">
                <a16:creationId xmlns:a16="http://schemas.microsoft.com/office/drawing/2014/main" id="{D8B8C2F4-1DC2-458B-A576-DF06D38693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1113" y="2193925"/>
            <a:ext cx="119062"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45" name="Picture 103" descr="cross">
            <a:extLst>
              <a:ext uri="{FF2B5EF4-FFF2-40B4-BE49-F238E27FC236}">
                <a16:creationId xmlns:a16="http://schemas.microsoft.com/office/drawing/2014/main" id="{EBBB3D5C-D9D6-45EC-B60C-8EF1B4A436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9525" y="2093913"/>
            <a:ext cx="119063"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46" name="Picture 104" descr="cross">
            <a:extLst>
              <a:ext uri="{FF2B5EF4-FFF2-40B4-BE49-F238E27FC236}">
                <a16:creationId xmlns:a16="http://schemas.microsoft.com/office/drawing/2014/main" id="{0FAA68D7-5DEF-4BE4-8BC4-7ECAE7B104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2187575"/>
            <a:ext cx="11906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47" name="Picture 105" descr="cross">
            <a:extLst>
              <a:ext uri="{FF2B5EF4-FFF2-40B4-BE49-F238E27FC236}">
                <a16:creationId xmlns:a16="http://schemas.microsoft.com/office/drawing/2014/main" id="{6C592722-65E2-4A2F-80C8-EA14A5068B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1813" y="2089150"/>
            <a:ext cx="119062"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Rectangle 134">
            <a:extLst>
              <a:ext uri="{FF2B5EF4-FFF2-40B4-BE49-F238E27FC236}">
                <a16:creationId xmlns:a16="http://schemas.microsoft.com/office/drawing/2014/main" id="{7901CFF5-9D3F-48FD-978A-E78AA38D405C}"/>
              </a:ext>
            </a:extLst>
          </p:cNvPr>
          <p:cNvSpPr/>
          <p:nvPr/>
        </p:nvSpPr>
        <p:spPr bwMode="auto">
          <a:xfrm>
            <a:off x="6376988" y="1720850"/>
            <a:ext cx="401637" cy="401638"/>
          </a:xfrm>
          <a:prstGeom prst="rect">
            <a:avLst/>
          </a:prstGeom>
          <a:no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a:solidFill>
                <a:srgbClr val="000066"/>
              </a:solidFill>
            </a:endParaRPr>
          </a:p>
        </p:txBody>
      </p:sp>
      <p:sp>
        <p:nvSpPr>
          <p:cNvPr id="136" name="Rectangle 135">
            <a:extLst>
              <a:ext uri="{FF2B5EF4-FFF2-40B4-BE49-F238E27FC236}">
                <a16:creationId xmlns:a16="http://schemas.microsoft.com/office/drawing/2014/main" id="{B8D2C367-02D9-4DF5-A721-FCFCA2371B8C}"/>
              </a:ext>
            </a:extLst>
          </p:cNvPr>
          <p:cNvSpPr/>
          <p:nvPr/>
        </p:nvSpPr>
        <p:spPr bwMode="auto">
          <a:xfrm>
            <a:off x="6778625" y="1720850"/>
            <a:ext cx="400050" cy="401638"/>
          </a:xfrm>
          <a:prstGeom prst="rect">
            <a:avLst/>
          </a:prstGeom>
          <a:no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a:solidFill>
                <a:srgbClr val="000066"/>
              </a:solidFill>
            </a:endParaRPr>
          </a:p>
        </p:txBody>
      </p:sp>
      <p:sp>
        <p:nvSpPr>
          <p:cNvPr id="137" name="Rectangle 136">
            <a:extLst>
              <a:ext uri="{FF2B5EF4-FFF2-40B4-BE49-F238E27FC236}">
                <a16:creationId xmlns:a16="http://schemas.microsoft.com/office/drawing/2014/main" id="{12B23320-AF73-44F8-A511-25C284786050}"/>
              </a:ext>
            </a:extLst>
          </p:cNvPr>
          <p:cNvSpPr/>
          <p:nvPr/>
        </p:nvSpPr>
        <p:spPr bwMode="auto">
          <a:xfrm>
            <a:off x="6376988" y="2122488"/>
            <a:ext cx="401637" cy="401637"/>
          </a:xfrm>
          <a:prstGeom prst="rect">
            <a:avLst/>
          </a:prstGeom>
          <a:no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a:solidFill>
                <a:srgbClr val="000066"/>
              </a:solidFill>
            </a:endParaRPr>
          </a:p>
        </p:txBody>
      </p:sp>
      <p:sp>
        <p:nvSpPr>
          <p:cNvPr id="138" name="Rectangle 137">
            <a:extLst>
              <a:ext uri="{FF2B5EF4-FFF2-40B4-BE49-F238E27FC236}">
                <a16:creationId xmlns:a16="http://schemas.microsoft.com/office/drawing/2014/main" id="{AC5019D1-9242-4DFB-A7A2-60A72D0369C9}"/>
              </a:ext>
            </a:extLst>
          </p:cNvPr>
          <p:cNvSpPr/>
          <p:nvPr/>
        </p:nvSpPr>
        <p:spPr bwMode="auto">
          <a:xfrm>
            <a:off x="6778625" y="2122488"/>
            <a:ext cx="400050" cy="401637"/>
          </a:xfrm>
          <a:prstGeom prst="rect">
            <a:avLst/>
          </a:prstGeom>
          <a:no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a:solidFill>
                <a:srgbClr val="000066"/>
              </a:solidFill>
            </a:endParaRPr>
          </a:p>
        </p:txBody>
      </p:sp>
      <p:pic>
        <p:nvPicPr>
          <p:cNvPr id="36952" name="Picture 1504" descr="chlorine_atom">
            <a:extLst>
              <a:ext uri="{FF2B5EF4-FFF2-40B4-BE49-F238E27FC236}">
                <a16:creationId xmlns:a16="http://schemas.microsoft.com/office/drawing/2014/main" id="{0D89EEBE-6F5A-43E5-B58E-053C3407D0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2425" y="2047875"/>
            <a:ext cx="155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3" name="Picture 1503" descr="chlorine_atom">
            <a:extLst>
              <a:ext uri="{FF2B5EF4-FFF2-40B4-BE49-F238E27FC236}">
                <a16:creationId xmlns:a16="http://schemas.microsoft.com/office/drawing/2014/main" id="{430A97E9-A2D6-44D1-92D8-7415F8F508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2375" y="1646238"/>
            <a:ext cx="155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4" name="Picture 1502" descr="chlorine_atom">
            <a:extLst>
              <a:ext uri="{FF2B5EF4-FFF2-40B4-BE49-F238E27FC236}">
                <a16:creationId xmlns:a16="http://schemas.microsoft.com/office/drawing/2014/main" id="{07F90226-64D5-49C3-9596-FF20A990BF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2375" y="2446338"/>
            <a:ext cx="155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5" name="Picture 1501" descr="chlorine_atom">
            <a:extLst>
              <a:ext uri="{FF2B5EF4-FFF2-40B4-BE49-F238E27FC236}">
                <a16:creationId xmlns:a16="http://schemas.microsoft.com/office/drawing/2014/main" id="{D2DF9A7B-A84C-49E2-A771-F5124DF8DA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2475" y="2446338"/>
            <a:ext cx="155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6" name="Picture 1500" descr="chlorine_atom">
            <a:extLst>
              <a:ext uri="{FF2B5EF4-FFF2-40B4-BE49-F238E27FC236}">
                <a16:creationId xmlns:a16="http://schemas.microsoft.com/office/drawing/2014/main" id="{921CC216-DBA3-42C5-AC75-0ED39C03F1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2475" y="1646238"/>
            <a:ext cx="155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7" name="Picture 6003" descr="sodium_atom">
            <a:extLst>
              <a:ext uri="{FF2B5EF4-FFF2-40B4-BE49-F238E27FC236}">
                <a16:creationId xmlns:a16="http://schemas.microsoft.com/office/drawing/2014/main" id="{B53429C2-4A18-4401-95A4-9357BC7C68A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29413" y="2473325"/>
            <a:ext cx="1016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8" name="Picture 6002" descr="sodium_atom">
            <a:extLst>
              <a:ext uri="{FF2B5EF4-FFF2-40B4-BE49-F238E27FC236}">
                <a16:creationId xmlns:a16="http://schemas.microsoft.com/office/drawing/2014/main" id="{97B93874-9435-4DAD-923C-6DF4E73EEE3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29413" y="1673225"/>
            <a:ext cx="1016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9" name="Picture 6001" descr="sodium_atom">
            <a:extLst>
              <a:ext uri="{FF2B5EF4-FFF2-40B4-BE49-F238E27FC236}">
                <a16:creationId xmlns:a16="http://schemas.microsoft.com/office/drawing/2014/main" id="{250869D6-43A1-4898-8867-72FA50EFB7D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29463" y="2073275"/>
            <a:ext cx="1016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0" name="Picture 6000" descr="sodium_atom">
            <a:extLst>
              <a:ext uri="{FF2B5EF4-FFF2-40B4-BE49-F238E27FC236}">
                <a16:creationId xmlns:a16="http://schemas.microsoft.com/office/drawing/2014/main" id="{0672ECB2-68EA-4BB8-B616-BCC70C2D18B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7775" y="2073275"/>
            <a:ext cx="103188"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Rectangle 119">
            <a:extLst>
              <a:ext uri="{FF2B5EF4-FFF2-40B4-BE49-F238E27FC236}">
                <a16:creationId xmlns:a16="http://schemas.microsoft.com/office/drawing/2014/main" id="{F123618C-B820-4268-A117-2A9237E35910}"/>
              </a:ext>
            </a:extLst>
          </p:cNvPr>
          <p:cNvSpPr/>
          <p:nvPr/>
        </p:nvSpPr>
        <p:spPr bwMode="auto">
          <a:xfrm>
            <a:off x="6227763" y="1801813"/>
            <a:ext cx="400050" cy="401637"/>
          </a:xfrm>
          <a:prstGeom prst="rect">
            <a:avLst/>
          </a:prstGeom>
          <a:no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a:solidFill>
                <a:srgbClr val="000066"/>
              </a:solidFill>
            </a:endParaRPr>
          </a:p>
        </p:txBody>
      </p:sp>
      <p:sp>
        <p:nvSpPr>
          <p:cNvPr id="121" name="Rectangle 120">
            <a:extLst>
              <a:ext uri="{FF2B5EF4-FFF2-40B4-BE49-F238E27FC236}">
                <a16:creationId xmlns:a16="http://schemas.microsoft.com/office/drawing/2014/main" id="{586C73E7-C893-45FF-ABB6-AAC9311D4256}"/>
              </a:ext>
            </a:extLst>
          </p:cNvPr>
          <p:cNvSpPr/>
          <p:nvPr/>
        </p:nvSpPr>
        <p:spPr bwMode="auto">
          <a:xfrm>
            <a:off x="6627813" y="1801813"/>
            <a:ext cx="384175" cy="401637"/>
          </a:xfrm>
          <a:prstGeom prst="rect">
            <a:avLst/>
          </a:prstGeom>
          <a:no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a:solidFill>
                <a:srgbClr val="000066"/>
              </a:solidFill>
            </a:endParaRPr>
          </a:p>
        </p:txBody>
      </p:sp>
      <p:sp>
        <p:nvSpPr>
          <p:cNvPr id="122" name="Rectangle 121">
            <a:extLst>
              <a:ext uri="{FF2B5EF4-FFF2-40B4-BE49-F238E27FC236}">
                <a16:creationId xmlns:a16="http://schemas.microsoft.com/office/drawing/2014/main" id="{362D53C6-214B-443B-857E-B18CAD7AE195}"/>
              </a:ext>
            </a:extLst>
          </p:cNvPr>
          <p:cNvSpPr/>
          <p:nvPr/>
        </p:nvSpPr>
        <p:spPr bwMode="auto">
          <a:xfrm>
            <a:off x="6227763" y="2203450"/>
            <a:ext cx="400050" cy="400050"/>
          </a:xfrm>
          <a:prstGeom prst="rect">
            <a:avLst/>
          </a:prstGeom>
          <a:no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a:solidFill>
                <a:srgbClr val="000066"/>
              </a:solidFill>
            </a:endParaRPr>
          </a:p>
        </p:txBody>
      </p:sp>
      <p:sp>
        <p:nvSpPr>
          <p:cNvPr id="123" name="Rectangle 122">
            <a:extLst>
              <a:ext uri="{FF2B5EF4-FFF2-40B4-BE49-F238E27FC236}">
                <a16:creationId xmlns:a16="http://schemas.microsoft.com/office/drawing/2014/main" id="{1EC4CC36-1D78-48BB-BE57-8C54D172925F}"/>
              </a:ext>
            </a:extLst>
          </p:cNvPr>
          <p:cNvSpPr/>
          <p:nvPr/>
        </p:nvSpPr>
        <p:spPr bwMode="auto">
          <a:xfrm>
            <a:off x="6627813" y="2203450"/>
            <a:ext cx="384175" cy="400050"/>
          </a:xfrm>
          <a:prstGeom prst="rect">
            <a:avLst/>
          </a:prstGeom>
          <a:no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a:solidFill>
                <a:srgbClr val="000066"/>
              </a:solidFill>
            </a:endParaRPr>
          </a:p>
        </p:txBody>
      </p:sp>
      <p:cxnSp>
        <p:nvCxnSpPr>
          <p:cNvPr id="36965" name="Straight Connector 130">
            <a:extLst>
              <a:ext uri="{FF2B5EF4-FFF2-40B4-BE49-F238E27FC236}">
                <a16:creationId xmlns:a16="http://schemas.microsoft.com/office/drawing/2014/main" id="{B22E2D1B-7090-4A13-8659-DA56B5BB999A}"/>
              </a:ext>
            </a:extLst>
          </p:cNvPr>
          <p:cNvCxnSpPr>
            <a:cxnSpLocks noChangeShapeType="1"/>
          </p:cNvCxnSpPr>
          <p:nvPr/>
        </p:nvCxnSpPr>
        <p:spPr bwMode="auto">
          <a:xfrm flipV="1">
            <a:off x="6208713" y="1720850"/>
            <a:ext cx="168275" cy="809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66" name="Straight Connector 133">
            <a:extLst>
              <a:ext uri="{FF2B5EF4-FFF2-40B4-BE49-F238E27FC236}">
                <a16:creationId xmlns:a16="http://schemas.microsoft.com/office/drawing/2014/main" id="{7F51AC45-FDCF-4B45-9EE7-B51E9F3B17E0}"/>
              </a:ext>
            </a:extLst>
          </p:cNvPr>
          <p:cNvCxnSpPr>
            <a:cxnSpLocks noChangeShapeType="1"/>
          </p:cNvCxnSpPr>
          <p:nvPr/>
        </p:nvCxnSpPr>
        <p:spPr bwMode="auto">
          <a:xfrm flipV="1">
            <a:off x="6611938" y="1720850"/>
            <a:ext cx="168275" cy="809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67" name="Straight Connector 135">
            <a:extLst>
              <a:ext uri="{FF2B5EF4-FFF2-40B4-BE49-F238E27FC236}">
                <a16:creationId xmlns:a16="http://schemas.microsoft.com/office/drawing/2014/main" id="{94581F62-7B39-43EA-849B-22DF363DE9F8}"/>
              </a:ext>
            </a:extLst>
          </p:cNvPr>
          <p:cNvCxnSpPr>
            <a:cxnSpLocks noChangeShapeType="1"/>
          </p:cNvCxnSpPr>
          <p:nvPr/>
        </p:nvCxnSpPr>
        <p:spPr bwMode="auto">
          <a:xfrm flipV="1">
            <a:off x="7008813" y="1724025"/>
            <a:ext cx="168275" cy="809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68" name="Straight Connector 137">
            <a:extLst>
              <a:ext uri="{FF2B5EF4-FFF2-40B4-BE49-F238E27FC236}">
                <a16:creationId xmlns:a16="http://schemas.microsoft.com/office/drawing/2014/main" id="{AF9D10F2-7389-451B-B4E3-D377B7AC968B}"/>
              </a:ext>
            </a:extLst>
          </p:cNvPr>
          <p:cNvCxnSpPr>
            <a:cxnSpLocks noChangeShapeType="1"/>
          </p:cNvCxnSpPr>
          <p:nvPr/>
        </p:nvCxnSpPr>
        <p:spPr bwMode="auto">
          <a:xfrm flipV="1">
            <a:off x="6211888" y="2120900"/>
            <a:ext cx="168275" cy="79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69" name="Straight Connector 139">
            <a:extLst>
              <a:ext uri="{FF2B5EF4-FFF2-40B4-BE49-F238E27FC236}">
                <a16:creationId xmlns:a16="http://schemas.microsoft.com/office/drawing/2014/main" id="{71188A61-8F2A-481A-BB10-1049CDE6D113}"/>
              </a:ext>
            </a:extLst>
          </p:cNvPr>
          <p:cNvCxnSpPr>
            <a:cxnSpLocks noChangeShapeType="1"/>
          </p:cNvCxnSpPr>
          <p:nvPr/>
        </p:nvCxnSpPr>
        <p:spPr bwMode="auto">
          <a:xfrm flipV="1">
            <a:off x="6611938" y="2124075"/>
            <a:ext cx="168275" cy="79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70" name="Straight Connector 141">
            <a:extLst>
              <a:ext uri="{FF2B5EF4-FFF2-40B4-BE49-F238E27FC236}">
                <a16:creationId xmlns:a16="http://schemas.microsoft.com/office/drawing/2014/main" id="{B42CDF30-6A94-4ADF-9332-08720A17D6CB}"/>
              </a:ext>
            </a:extLst>
          </p:cNvPr>
          <p:cNvCxnSpPr>
            <a:cxnSpLocks noChangeShapeType="1"/>
          </p:cNvCxnSpPr>
          <p:nvPr/>
        </p:nvCxnSpPr>
        <p:spPr bwMode="auto">
          <a:xfrm flipV="1">
            <a:off x="7011988" y="2124075"/>
            <a:ext cx="168275" cy="79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71" name="Straight Connector 143">
            <a:extLst>
              <a:ext uri="{FF2B5EF4-FFF2-40B4-BE49-F238E27FC236}">
                <a16:creationId xmlns:a16="http://schemas.microsoft.com/office/drawing/2014/main" id="{0FE794F2-E0D1-4316-842E-F0B3DF58AF08}"/>
              </a:ext>
            </a:extLst>
          </p:cNvPr>
          <p:cNvCxnSpPr>
            <a:cxnSpLocks noChangeShapeType="1"/>
          </p:cNvCxnSpPr>
          <p:nvPr/>
        </p:nvCxnSpPr>
        <p:spPr bwMode="auto">
          <a:xfrm flipV="1">
            <a:off x="6210300" y="2524125"/>
            <a:ext cx="168275" cy="79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72" name="Straight Connector 145">
            <a:extLst>
              <a:ext uri="{FF2B5EF4-FFF2-40B4-BE49-F238E27FC236}">
                <a16:creationId xmlns:a16="http://schemas.microsoft.com/office/drawing/2014/main" id="{B7580A45-8E1F-448A-83AB-75557A6F98DD}"/>
              </a:ext>
            </a:extLst>
          </p:cNvPr>
          <p:cNvCxnSpPr>
            <a:cxnSpLocks noChangeShapeType="1"/>
          </p:cNvCxnSpPr>
          <p:nvPr/>
        </p:nvCxnSpPr>
        <p:spPr bwMode="auto">
          <a:xfrm flipV="1">
            <a:off x="6610350" y="2525713"/>
            <a:ext cx="168275" cy="79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73" name="Straight Connector 147">
            <a:extLst>
              <a:ext uri="{FF2B5EF4-FFF2-40B4-BE49-F238E27FC236}">
                <a16:creationId xmlns:a16="http://schemas.microsoft.com/office/drawing/2014/main" id="{60C9378B-A48E-4BE2-8675-95E752B2C99F}"/>
              </a:ext>
            </a:extLst>
          </p:cNvPr>
          <p:cNvCxnSpPr>
            <a:cxnSpLocks noChangeShapeType="1"/>
          </p:cNvCxnSpPr>
          <p:nvPr/>
        </p:nvCxnSpPr>
        <p:spPr bwMode="auto">
          <a:xfrm flipV="1">
            <a:off x="7011988" y="2525713"/>
            <a:ext cx="168275" cy="79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36974" name="Picture 158" descr="chlorine_atom">
            <a:extLst>
              <a:ext uri="{FF2B5EF4-FFF2-40B4-BE49-F238E27FC236}">
                <a16:creationId xmlns:a16="http://schemas.microsoft.com/office/drawing/2014/main" id="{D9D82E2E-ECAD-47AF-832F-DEF89491A9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4150" y="2530475"/>
            <a:ext cx="155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75" name="Picture 68" descr="sodium_atom">
            <a:extLst>
              <a:ext uri="{FF2B5EF4-FFF2-40B4-BE49-F238E27FC236}">
                <a16:creationId xmlns:a16="http://schemas.microsoft.com/office/drawing/2014/main" id="{FCCF8604-9F33-46F3-9C5B-FA0C1117EFC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59550" y="2152650"/>
            <a:ext cx="103188"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76" name="Picture 67" descr="sodium_atom">
            <a:extLst>
              <a:ext uri="{FF2B5EF4-FFF2-40B4-BE49-F238E27FC236}">
                <a16:creationId xmlns:a16="http://schemas.microsoft.com/office/drawing/2014/main" id="{43F98F4E-E84D-4432-BF07-D7B5A034211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2775" y="1757363"/>
            <a:ext cx="10318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77" name="Picture 66" descr="sodium_atom">
            <a:extLst>
              <a:ext uri="{FF2B5EF4-FFF2-40B4-BE49-F238E27FC236}">
                <a16:creationId xmlns:a16="http://schemas.microsoft.com/office/drawing/2014/main" id="{12C63D22-FB2F-4E1C-A12B-64EE77F89B9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62775" y="2555875"/>
            <a:ext cx="103188"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78" name="Picture 65" descr="sodium_atom">
            <a:extLst>
              <a:ext uri="{FF2B5EF4-FFF2-40B4-BE49-F238E27FC236}">
                <a16:creationId xmlns:a16="http://schemas.microsoft.com/office/drawing/2014/main" id="{8D476DC4-D221-476E-8716-1B2A348220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59500" y="2555875"/>
            <a:ext cx="103188"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79" name="Picture 64" descr="sodium_atom">
            <a:extLst>
              <a:ext uri="{FF2B5EF4-FFF2-40B4-BE49-F238E27FC236}">
                <a16:creationId xmlns:a16="http://schemas.microsoft.com/office/drawing/2014/main" id="{4D535DE4-A334-40D3-A8E2-058DF2AC814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59500" y="1757363"/>
            <a:ext cx="10318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80" name="Picture 157" descr="chlorine_atom">
            <a:extLst>
              <a:ext uri="{FF2B5EF4-FFF2-40B4-BE49-F238E27FC236}">
                <a16:creationId xmlns:a16="http://schemas.microsoft.com/office/drawing/2014/main" id="{DCE90773-3BBC-4303-9941-26AA5597E2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4150" y="1728788"/>
            <a:ext cx="15557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81" name="Picture 156" descr="chlorine_atom">
            <a:extLst>
              <a:ext uri="{FF2B5EF4-FFF2-40B4-BE49-F238E27FC236}">
                <a16:creationId xmlns:a16="http://schemas.microsoft.com/office/drawing/2014/main" id="{9C8AF0C0-94FE-4A26-B18E-DD6EDCB90A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5788" y="2128838"/>
            <a:ext cx="155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82" name="Picture 155" descr="chlorine_atom">
            <a:extLst>
              <a:ext uri="{FF2B5EF4-FFF2-40B4-BE49-F238E27FC236}">
                <a16:creationId xmlns:a16="http://schemas.microsoft.com/office/drawing/2014/main" id="{ACEB3DEA-8286-42AB-8CD9-4D0B6828DB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5688" y="2128838"/>
            <a:ext cx="155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983" name="Straight Connector 119">
            <a:extLst>
              <a:ext uri="{FF2B5EF4-FFF2-40B4-BE49-F238E27FC236}">
                <a16:creationId xmlns:a16="http://schemas.microsoft.com/office/drawing/2014/main" id="{03559CF0-D0EC-4A8E-A97E-755648EAFAF8}"/>
              </a:ext>
            </a:extLst>
          </p:cNvPr>
          <p:cNvCxnSpPr>
            <a:cxnSpLocks noChangeShapeType="1"/>
          </p:cNvCxnSpPr>
          <p:nvPr/>
        </p:nvCxnSpPr>
        <p:spPr bwMode="auto">
          <a:xfrm flipV="1">
            <a:off x="6040438" y="1801813"/>
            <a:ext cx="168275" cy="80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5" name="Rectangle 94">
            <a:extLst>
              <a:ext uri="{FF2B5EF4-FFF2-40B4-BE49-F238E27FC236}">
                <a16:creationId xmlns:a16="http://schemas.microsoft.com/office/drawing/2014/main" id="{342A72E2-E723-42DE-80A0-CDD9195CBF2D}"/>
              </a:ext>
            </a:extLst>
          </p:cNvPr>
          <p:cNvSpPr/>
          <p:nvPr/>
        </p:nvSpPr>
        <p:spPr bwMode="auto">
          <a:xfrm>
            <a:off x="6042025" y="1882775"/>
            <a:ext cx="400050" cy="401638"/>
          </a:xfrm>
          <a:prstGeom prst="rect">
            <a:avLst/>
          </a:prstGeom>
          <a:no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a:solidFill>
                <a:srgbClr val="000066"/>
              </a:solidFill>
            </a:endParaRPr>
          </a:p>
        </p:txBody>
      </p:sp>
      <p:sp>
        <p:nvSpPr>
          <p:cNvPr id="96" name="Rectangle 95">
            <a:extLst>
              <a:ext uri="{FF2B5EF4-FFF2-40B4-BE49-F238E27FC236}">
                <a16:creationId xmlns:a16="http://schemas.microsoft.com/office/drawing/2014/main" id="{08A6FB5E-E64A-42C3-AA07-39FD7BBA4C7B}"/>
              </a:ext>
            </a:extLst>
          </p:cNvPr>
          <p:cNvSpPr/>
          <p:nvPr/>
        </p:nvSpPr>
        <p:spPr bwMode="auto">
          <a:xfrm>
            <a:off x="6442075" y="1882775"/>
            <a:ext cx="401638" cy="401638"/>
          </a:xfrm>
          <a:prstGeom prst="rect">
            <a:avLst/>
          </a:prstGeom>
          <a:no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a:solidFill>
                <a:srgbClr val="000066"/>
              </a:solidFill>
            </a:endParaRPr>
          </a:p>
        </p:txBody>
      </p:sp>
      <p:sp>
        <p:nvSpPr>
          <p:cNvPr id="97" name="Rectangle 96">
            <a:extLst>
              <a:ext uri="{FF2B5EF4-FFF2-40B4-BE49-F238E27FC236}">
                <a16:creationId xmlns:a16="http://schemas.microsoft.com/office/drawing/2014/main" id="{7347A7F7-5638-409C-9E19-9AF816FFB895}"/>
              </a:ext>
            </a:extLst>
          </p:cNvPr>
          <p:cNvSpPr/>
          <p:nvPr/>
        </p:nvSpPr>
        <p:spPr bwMode="auto">
          <a:xfrm>
            <a:off x="6042025" y="2284413"/>
            <a:ext cx="400050" cy="400050"/>
          </a:xfrm>
          <a:prstGeom prst="rect">
            <a:avLst/>
          </a:prstGeom>
          <a:no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a:solidFill>
                <a:srgbClr val="000066"/>
              </a:solidFill>
            </a:endParaRPr>
          </a:p>
        </p:txBody>
      </p:sp>
      <p:sp>
        <p:nvSpPr>
          <p:cNvPr id="98" name="Rectangle 97">
            <a:extLst>
              <a:ext uri="{FF2B5EF4-FFF2-40B4-BE49-F238E27FC236}">
                <a16:creationId xmlns:a16="http://schemas.microsoft.com/office/drawing/2014/main" id="{8A8AE52A-1638-4596-907A-C29C8DBC1E5C}"/>
              </a:ext>
            </a:extLst>
          </p:cNvPr>
          <p:cNvSpPr/>
          <p:nvPr/>
        </p:nvSpPr>
        <p:spPr bwMode="auto">
          <a:xfrm>
            <a:off x="6442075" y="2284413"/>
            <a:ext cx="401638" cy="400050"/>
          </a:xfrm>
          <a:prstGeom prst="rect">
            <a:avLst/>
          </a:prstGeom>
          <a:no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a:solidFill>
                <a:srgbClr val="000066"/>
              </a:solidFill>
            </a:endParaRPr>
          </a:p>
        </p:txBody>
      </p:sp>
      <p:cxnSp>
        <p:nvCxnSpPr>
          <p:cNvPr id="36988" name="Straight Connector 132">
            <a:extLst>
              <a:ext uri="{FF2B5EF4-FFF2-40B4-BE49-F238E27FC236}">
                <a16:creationId xmlns:a16="http://schemas.microsoft.com/office/drawing/2014/main" id="{3272444C-F6CC-4D80-BE3C-98296DB2459D}"/>
              </a:ext>
            </a:extLst>
          </p:cNvPr>
          <p:cNvCxnSpPr>
            <a:cxnSpLocks noChangeShapeType="1"/>
          </p:cNvCxnSpPr>
          <p:nvPr/>
        </p:nvCxnSpPr>
        <p:spPr bwMode="auto">
          <a:xfrm flipV="1">
            <a:off x="6443663" y="1801813"/>
            <a:ext cx="168275" cy="80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89" name="Straight Connector 134">
            <a:extLst>
              <a:ext uri="{FF2B5EF4-FFF2-40B4-BE49-F238E27FC236}">
                <a16:creationId xmlns:a16="http://schemas.microsoft.com/office/drawing/2014/main" id="{21D30E19-17AE-44B7-838D-90A19DAF9CE7}"/>
              </a:ext>
            </a:extLst>
          </p:cNvPr>
          <p:cNvCxnSpPr>
            <a:cxnSpLocks noChangeShapeType="1"/>
          </p:cNvCxnSpPr>
          <p:nvPr/>
        </p:nvCxnSpPr>
        <p:spPr bwMode="auto">
          <a:xfrm flipV="1">
            <a:off x="6840538" y="1804988"/>
            <a:ext cx="168275" cy="80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90" name="Straight Connector 136">
            <a:extLst>
              <a:ext uri="{FF2B5EF4-FFF2-40B4-BE49-F238E27FC236}">
                <a16:creationId xmlns:a16="http://schemas.microsoft.com/office/drawing/2014/main" id="{4799504C-A950-420D-A07A-C9C615C24440}"/>
              </a:ext>
            </a:extLst>
          </p:cNvPr>
          <p:cNvCxnSpPr>
            <a:cxnSpLocks noChangeShapeType="1"/>
          </p:cNvCxnSpPr>
          <p:nvPr/>
        </p:nvCxnSpPr>
        <p:spPr bwMode="auto">
          <a:xfrm flipV="1">
            <a:off x="6045200" y="2201863"/>
            <a:ext cx="166688" cy="79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91" name="Straight Connector 138">
            <a:extLst>
              <a:ext uri="{FF2B5EF4-FFF2-40B4-BE49-F238E27FC236}">
                <a16:creationId xmlns:a16="http://schemas.microsoft.com/office/drawing/2014/main" id="{6B930193-81B6-4E4E-99D0-501CED1EFD74}"/>
              </a:ext>
            </a:extLst>
          </p:cNvPr>
          <p:cNvCxnSpPr>
            <a:cxnSpLocks noChangeShapeType="1"/>
          </p:cNvCxnSpPr>
          <p:nvPr/>
        </p:nvCxnSpPr>
        <p:spPr bwMode="auto">
          <a:xfrm flipV="1">
            <a:off x="6443663" y="2205038"/>
            <a:ext cx="168275" cy="80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92" name="Straight Connector 140">
            <a:extLst>
              <a:ext uri="{FF2B5EF4-FFF2-40B4-BE49-F238E27FC236}">
                <a16:creationId xmlns:a16="http://schemas.microsoft.com/office/drawing/2014/main" id="{00115F12-8BF0-4EB7-8850-8A18D56A5946}"/>
              </a:ext>
            </a:extLst>
          </p:cNvPr>
          <p:cNvCxnSpPr>
            <a:cxnSpLocks noChangeShapeType="1"/>
          </p:cNvCxnSpPr>
          <p:nvPr/>
        </p:nvCxnSpPr>
        <p:spPr bwMode="auto">
          <a:xfrm flipV="1">
            <a:off x="6843713" y="2205038"/>
            <a:ext cx="168275" cy="80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93" name="Straight Connector 142">
            <a:extLst>
              <a:ext uri="{FF2B5EF4-FFF2-40B4-BE49-F238E27FC236}">
                <a16:creationId xmlns:a16="http://schemas.microsoft.com/office/drawing/2014/main" id="{6E28A5AB-215A-4DC3-B7B2-F59AD4B314DF}"/>
              </a:ext>
            </a:extLst>
          </p:cNvPr>
          <p:cNvCxnSpPr>
            <a:cxnSpLocks noChangeShapeType="1"/>
          </p:cNvCxnSpPr>
          <p:nvPr/>
        </p:nvCxnSpPr>
        <p:spPr bwMode="auto">
          <a:xfrm flipV="1">
            <a:off x="6042025" y="2605088"/>
            <a:ext cx="168275" cy="79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94" name="Straight Connector 144">
            <a:extLst>
              <a:ext uri="{FF2B5EF4-FFF2-40B4-BE49-F238E27FC236}">
                <a16:creationId xmlns:a16="http://schemas.microsoft.com/office/drawing/2014/main" id="{2000781B-CF3A-4AA3-BEA0-E53AA08BD58F}"/>
              </a:ext>
            </a:extLst>
          </p:cNvPr>
          <p:cNvCxnSpPr>
            <a:cxnSpLocks noChangeShapeType="1"/>
          </p:cNvCxnSpPr>
          <p:nvPr/>
        </p:nvCxnSpPr>
        <p:spPr bwMode="auto">
          <a:xfrm flipV="1">
            <a:off x="6442075" y="2606675"/>
            <a:ext cx="168275" cy="79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6995" name="Straight Connector 146">
            <a:extLst>
              <a:ext uri="{FF2B5EF4-FFF2-40B4-BE49-F238E27FC236}">
                <a16:creationId xmlns:a16="http://schemas.microsoft.com/office/drawing/2014/main" id="{3D9184CD-59C8-4846-881E-9B70663314AE}"/>
              </a:ext>
            </a:extLst>
          </p:cNvPr>
          <p:cNvCxnSpPr>
            <a:cxnSpLocks noChangeShapeType="1"/>
          </p:cNvCxnSpPr>
          <p:nvPr/>
        </p:nvCxnSpPr>
        <p:spPr bwMode="auto">
          <a:xfrm flipV="1">
            <a:off x="6843713" y="2606675"/>
            <a:ext cx="168275" cy="79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36996" name="Picture 154" descr="chlorine_atom">
            <a:extLst>
              <a:ext uri="{FF2B5EF4-FFF2-40B4-BE49-F238E27FC236}">
                <a16:creationId xmlns:a16="http://schemas.microsoft.com/office/drawing/2014/main" id="{90FCA07B-C0D8-4F42-8603-AECC2063EE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2700" y="2208213"/>
            <a:ext cx="155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97" name="Picture 76" descr="chlorine_atom">
            <a:extLst>
              <a:ext uri="{FF2B5EF4-FFF2-40B4-BE49-F238E27FC236}">
                <a16:creationId xmlns:a16="http://schemas.microsoft.com/office/drawing/2014/main" id="{2E088AC6-2220-46EB-B6CC-09274A2D92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2650" y="1806575"/>
            <a:ext cx="155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98" name="Picture 153" descr="chlorine_atom">
            <a:extLst>
              <a:ext uri="{FF2B5EF4-FFF2-40B4-BE49-F238E27FC236}">
                <a16:creationId xmlns:a16="http://schemas.microsoft.com/office/drawing/2014/main" id="{F43D0EE7-54EA-4A5E-A35A-FE5A484B5B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2650" y="2606675"/>
            <a:ext cx="155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99" name="Picture 152" descr="chlorine_atom">
            <a:extLst>
              <a:ext uri="{FF2B5EF4-FFF2-40B4-BE49-F238E27FC236}">
                <a16:creationId xmlns:a16="http://schemas.microsoft.com/office/drawing/2014/main" id="{307CDBEA-30DF-481F-9181-05D4B058B9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2750" y="2606675"/>
            <a:ext cx="155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0" name="Picture 151" descr="chlorine_atom">
            <a:extLst>
              <a:ext uri="{FF2B5EF4-FFF2-40B4-BE49-F238E27FC236}">
                <a16:creationId xmlns:a16="http://schemas.microsoft.com/office/drawing/2014/main" id="{E1BBDF71-8C06-418C-8997-95791B590A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2750" y="1806575"/>
            <a:ext cx="155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1" name="Picture 63" descr="sodium_atom">
            <a:extLst>
              <a:ext uri="{FF2B5EF4-FFF2-40B4-BE49-F238E27FC236}">
                <a16:creationId xmlns:a16="http://schemas.microsoft.com/office/drawing/2014/main" id="{642C170E-75D6-4837-A038-5F8DEF593A8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89688" y="2633663"/>
            <a:ext cx="103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2" name="Picture 62" descr="sodium_atom">
            <a:extLst>
              <a:ext uri="{FF2B5EF4-FFF2-40B4-BE49-F238E27FC236}">
                <a16:creationId xmlns:a16="http://schemas.microsoft.com/office/drawing/2014/main" id="{E681F0C8-EBBD-4F4D-9543-086931156BB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89688" y="1833563"/>
            <a:ext cx="103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3" name="Picture 61" descr="sodium_atom">
            <a:extLst>
              <a:ext uri="{FF2B5EF4-FFF2-40B4-BE49-F238E27FC236}">
                <a16:creationId xmlns:a16="http://schemas.microsoft.com/office/drawing/2014/main" id="{72906EF0-66D5-40A7-B37A-BFC15A6BF97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89738" y="2235200"/>
            <a:ext cx="103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4" name="Picture 60" descr="sodium_atom">
            <a:extLst>
              <a:ext uri="{FF2B5EF4-FFF2-40B4-BE49-F238E27FC236}">
                <a16:creationId xmlns:a16="http://schemas.microsoft.com/office/drawing/2014/main" id="{723AD68A-2F82-422D-BF34-602D4EF55C2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89638" y="2235200"/>
            <a:ext cx="1016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5" name="Picture 52" descr="ionic_lattice_2">
            <a:extLst>
              <a:ext uri="{FF2B5EF4-FFF2-40B4-BE49-F238E27FC236}">
                <a16:creationId xmlns:a16="http://schemas.microsoft.com/office/drawing/2014/main" id="{F223F9FB-1A38-4666-86CE-4FB4D45456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16863" y="1682750"/>
            <a:ext cx="9032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6" name="Picture 53" descr="ionic_lattice">
            <a:extLst>
              <a:ext uri="{FF2B5EF4-FFF2-40B4-BE49-F238E27FC236}">
                <a16:creationId xmlns:a16="http://schemas.microsoft.com/office/drawing/2014/main" id="{5E308273-4A9F-429D-B209-54E342E4D27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61300" y="1700213"/>
            <a:ext cx="9032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7" name="Picture 54" descr="ionic_lattice_2">
            <a:extLst>
              <a:ext uri="{FF2B5EF4-FFF2-40B4-BE49-F238E27FC236}">
                <a16:creationId xmlns:a16="http://schemas.microsoft.com/office/drawing/2014/main" id="{C08B271C-A61A-4976-B4C2-B671AE76405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88275" y="1760538"/>
            <a:ext cx="9032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8" name="Picture 55" descr="ionic_lattice">
            <a:extLst>
              <a:ext uri="{FF2B5EF4-FFF2-40B4-BE49-F238E27FC236}">
                <a16:creationId xmlns:a16="http://schemas.microsoft.com/office/drawing/2014/main" id="{B2535D78-33D8-4CE4-99B0-A9CE6726249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23188" y="1776413"/>
            <a:ext cx="90487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9" name="Picture 56" descr="ionic_lattice_2">
            <a:extLst>
              <a:ext uri="{FF2B5EF4-FFF2-40B4-BE49-F238E27FC236}">
                <a16:creationId xmlns:a16="http://schemas.microsoft.com/office/drawing/2014/main" id="{08E885A4-8836-4EA9-A9D8-6FA35C3B78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54925" y="1841500"/>
            <a:ext cx="9032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10" name="Picture 57" descr="ionic_lattice">
            <a:extLst>
              <a:ext uri="{FF2B5EF4-FFF2-40B4-BE49-F238E27FC236}">
                <a16:creationId xmlns:a16="http://schemas.microsoft.com/office/drawing/2014/main" id="{B21450F5-BBFE-45A0-91DC-5E5DB1CF93D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86663" y="1858963"/>
            <a:ext cx="9032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87" descr="tick.png">
            <a:extLst>
              <a:ext uri="{FF2B5EF4-FFF2-40B4-BE49-F238E27FC236}">
                <a16:creationId xmlns:a16="http://schemas.microsoft.com/office/drawing/2014/main" id="{C12F2ECA-A081-4C60-8FE0-D090395CB0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5075" y="3671888"/>
            <a:ext cx="6826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86" descr="tick.png">
            <a:extLst>
              <a:ext uri="{FF2B5EF4-FFF2-40B4-BE49-F238E27FC236}">
                <a16:creationId xmlns:a16="http://schemas.microsoft.com/office/drawing/2014/main" id="{64236BDB-5AC3-4484-AF03-491740E9ED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3671888"/>
            <a:ext cx="6842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85" descr="tick.png">
            <a:extLst>
              <a:ext uri="{FF2B5EF4-FFF2-40B4-BE49-F238E27FC236}">
                <a16:creationId xmlns:a16="http://schemas.microsoft.com/office/drawing/2014/main" id="{19332223-EEC0-4360-8ED0-A1ED1149C9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2863850"/>
            <a:ext cx="6842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84" descr="tick.png">
            <a:extLst>
              <a:ext uri="{FF2B5EF4-FFF2-40B4-BE49-F238E27FC236}">
                <a16:creationId xmlns:a16="http://schemas.microsoft.com/office/drawing/2014/main" id="{CBCAA54D-39EF-4021-B126-5685036A36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4586288"/>
            <a:ext cx="6842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83" descr="tick.png">
            <a:extLst>
              <a:ext uri="{FF2B5EF4-FFF2-40B4-BE49-F238E27FC236}">
                <a16:creationId xmlns:a16="http://schemas.microsoft.com/office/drawing/2014/main" id="{E86732D9-7783-4A8D-9B02-ACB32521B2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4586288"/>
            <a:ext cx="6842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82" descr="tick.png">
            <a:extLst>
              <a:ext uri="{FF2B5EF4-FFF2-40B4-BE49-F238E27FC236}">
                <a16:creationId xmlns:a16="http://schemas.microsoft.com/office/drawing/2014/main" id="{90EE96D0-8DCE-49F7-9E78-EE4DC5BD3D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9038" y="5421313"/>
            <a:ext cx="6826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81" descr="tick.png">
            <a:extLst>
              <a:ext uri="{FF2B5EF4-FFF2-40B4-BE49-F238E27FC236}">
                <a16:creationId xmlns:a16="http://schemas.microsoft.com/office/drawing/2014/main" id="{D1684A39-276C-4A14-811D-9BE5D31793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5421313"/>
            <a:ext cx="6842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97" descr="cross.png">
            <a:extLst>
              <a:ext uri="{FF2B5EF4-FFF2-40B4-BE49-F238E27FC236}">
                <a16:creationId xmlns:a16="http://schemas.microsoft.com/office/drawing/2014/main" id="{BE1F54DA-67AE-4233-8DAA-CE08E3C0D5E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69038" y="3671888"/>
            <a:ext cx="6826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96" descr="cross.png">
            <a:extLst>
              <a:ext uri="{FF2B5EF4-FFF2-40B4-BE49-F238E27FC236}">
                <a16:creationId xmlns:a16="http://schemas.microsoft.com/office/drawing/2014/main" id="{A087D934-03D4-498C-BC4C-4B933AEB84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3671888"/>
            <a:ext cx="6842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95" descr="cross.png">
            <a:extLst>
              <a:ext uri="{FF2B5EF4-FFF2-40B4-BE49-F238E27FC236}">
                <a16:creationId xmlns:a16="http://schemas.microsoft.com/office/drawing/2014/main" id="{8FA4FB20-DAD4-4906-A069-D525505832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863850"/>
            <a:ext cx="6842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94" descr="cross.png">
            <a:extLst>
              <a:ext uri="{FF2B5EF4-FFF2-40B4-BE49-F238E27FC236}">
                <a16:creationId xmlns:a16="http://schemas.microsoft.com/office/drawing/2014/main" id="{06669F3B-AB9D-4A8B-9E83-3D37D19182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5075" y="4586288"/>
            <a:ext cx="6826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93" descr="cross.png">
            <a:extLst>
              <a:ext uri="{FF2B5EF4-FFF2-40B4-BE49-F238E27FC236}">
                <a16:creationId xmlns:a16="http://schemas.microsoft.com/office/drawing/2014/main" id="{3C54F193-45A7-4298-98D8-8C200047D3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69038" y="4586288"/>
            <a:ext cx="6826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92" descr="cross.png">
            <a:extLst>
              <a:ext uri="{FF2B5EF4-FFF2-40B4-BE49-F238E27FC236}">
                <a16:creationId xmlns:a16="http://schemas.microsoft.com/office/drawing/2014/main" id="{7A814387-8C81-4476-BEE0-5311498DFE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5075" y="5421313"/>
            <a:ext cx="6826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91" descr="cross.png">
            <a:extLst>
              <a:ext uri="{FF2B5EF4-FFF2-40B4-BE49-F238E27FC236}">
                <a16:creationId xmlns:a16="http://schemas.microsoft.com/office/drawing/2014/main" id="{24D048E2-D2EB-4ADA-BC81-AA8971882D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7700" y="5421313"/>
            <a:ext cx="6842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5" name="Picture 2">
            <a:extLst>
              <a:ext uri="{FF2B5EF4-FFF2-40B4-BE49-F238E27FC236}">
                <a16:creationId xmlns:a16="http://schemas.microsoft.com/office/drawing/2014/main" id="{68611673-F7D1-4B5A-8DEE-B53FC6789AD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59200" y="1833563"/>
            <a:ext cx="101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6" name="Picture 127">
            <a:extLst>
              <a:ext uri="{FF2B5EF4-FFF2-40B4-BE49-F238E27FC236}">
                <a16:creationId xmlns:a16="http://schemas.microsoft.com/office/drawing/2014/main" id="{1CA25CD4-BDBD-4526-A645-BE37C6E2DA2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97375" y="1833563"/>
            <a:ext cx="968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7" name="Picture 4">
            <a:extLst>
              <a:ext uri="{FF2B5EF4-FFF2-40B4-BE49-F238E27FC236}">
                <a16:creationId xmlns:a16="http://schemas.microsoft.com/office/drawing/2014/main" id="{D19A93D8-14B8-4535-ADFB-11F66437B24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21225" y="1774825"/>
            <a:ext cx="1143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28" name="Picture 130">
            <a:extLst>
              <a:ext uri="{FF2B5EF4-FFF2-40B4-BE49-F238E27FC236}">
                <a16:creationId xmlns:a16="http://schemas.microsoft.com/office/drawing/2014/main" id="{089A0963-5237-4EE5-9122-FA508BA5A59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11800" y="1774825"/>
            <a:ext cx="1143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8">
            <a:hlinkClick r:id="" action="ppaction://hlinkshowjump?jump=nextslide"/>
            <a:extLst>
              <a:ext uri="{FF2B5EF4-FFF2-40B4-BE49-F238E27FC236}">
                <a16:creationId xmlns:a16="http://schemas.microsoft.com/office/drawing/2014/main" id="{D75F9148-1B03-4B48-8B44-7E6F954134F1}"/>
              </a:ext>
            </a:extLst>
          </p:cNvPr>
          <p:cNvPicPr>
            <a:picLocks noChangeAspect="1" noChangeArrowheads="1"/>
          </p:cNvPicPr>
          <p:nvPr/>
        </p:nvPicPr>
        <p:blipFill>
          <a:blip r:embed="rId22">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5" name="Picture 124">
            <a:extLst>
              <a:ext uri="{FF2B5EF4-FFF2-40B4-BE49-F238E27FC236}">
                <a16:creationId xmlns:a16="http://schemas.microsoft.com/office/drawing/2014/main" id="{42BC8120-D793-4914-B025-4778C397982F}"/>
              </a:ext>
            </a:extLst>
          </p:cNvPr>
          <p:cNvPicPr>
            <a:picLocks noChangeAspect="1" noChangeArrowheads="1"/>
          </p:cNvPicPr>
          <p:nvPr/>
        </p:nvPicPr>
        <p:blipFill>
          <a:blip r:embed="rId23">
            <a:extLst>
              <a:ext uri="{28A0092B-C50C-407E-A947-70E740481C1C}">
                <a14:useLocalDpi xmlns:a14="http://schemas.microsoft.com/office/drawing/2010/main" val="0"/>
              </a:ext>
            </a:extLst>
          </a:blip>
          <a:stretch>
            <a:fillRect/>
          </a:stretch>
        </p:blipFill>
        <p:spPr bwMode="auto">
          <a:xfrm>
            <a:off x="8563498"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8"/>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Text Box 2">
            <a:extLst>
              <a:ext uri="{FF2B5EF4-FFF2-40B4-BE49-F238E27FC236}">
                <a16:creationId xmlns:a16="http://schemas.microsoft.com/office/drawing/2014/main" id="{6FCBF794-FF94-4FC4-8825-B6A40DAA3DB8}"/>
              </a:ext>
            </a:extLst>
          </p:cNvPr>
          <p:cNvSpPr txBox="1">
            <a:spLocks noChangeArrowheads="1"/>
          </p:cNvSpPr>
          <p:nvPr/>
        </p:nvSpPr>
        <p:spPr bwMode="auto">
          <a:xfrm>
            <a:off x="7785100" y="1612900"/>
            <a:ext cx="110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sz="1800">
              <a:solidFill>
                <a:schemeClr val="tx1"/>
              </a:solidFill>
            </a:endParaRPr>
          </a:p>
        </p:txBody>
      </p:sp>
      <p:sp>
        <p:nvSpPr>
          <p:cNvPr id="6148" name="Rectangle 3">
            <a:extLst>
              <a:ext uri="{FF2B5EF4-FFF2-40B4-BE49-F238E27FC236}">
                <a16:creationId xmlns:a16="http://schemas.microsoft.com/office/drawing/2014/main" id="{A56994B3-F3E3-4CB3-AC4C-C5E336A4EFE7}"/>
              </a:ext>
            </a:extLst>
          </p:cNvPr>
          <p:cNvSpPr>
            <a:spLocks noGrp="1" noChangeArrowheads="1"/>
          </p:cNvSpPr>
          <p:nvPr>
            <p:ph type="title"/>
          </p:nvPr>
        </p:nvSpPr>
        <p:spPr/>
        <p:txBody>
          <a:bodyPr/>
          <a:lstStyle/>
          <a:p>
            <a:r>
              <a:rPr lang="en-GB" altLang="en-US" dirty="0"/>
              <a:t>Ions and ionic bonding – summary</a:t>
            </a:r>
          </a:p>
        </p:txBody>
      </p:sp>
      <p:pic>
        <p:nvPicPr>
          <p:cNvPr id="8" name="Picture 7">
            <a:hlinkClick r:id="" action="ppaction://hlinkshowjump?jump=nextslide"/>
            <a:extLst>
              <a:ext uri="{FF2B5EF4-FFF2-40B4-BE49-F238E27FC236}">
                <a16:creationId xmlns:a16="http://schemas.microsoft.com/office/drawing/2014/main" id="{399F9F20-A326-401E-9BDA-588FE92274A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6E02AFDD-E6FE-4FF3-A685-02EC245E229A}"/>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401479FD-C7CC-4ACB-BC87-793B7EE2FEF5}"/>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F2B102C-8F77-4345-9C11-6184B1AF1BD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8">
            <a:extLst>
              <a:ext uri="{FF2B5EF4-FFF2-40B4-BE49-F238E27FC236}">
                <a16:creationId xmlns:a16="http://schemas.microsoft.com/office/drawing/2014/main" id="{99F5FE9A-F183-41B0-BAB7-9913F32CE16E}"/>
              </a:ext>
            </a:extLst>
          </p:cNvPr>
          <p:cNvSpPr>
            <a:spLocks noGrp="1" noChangeArrowheads="1"/>
          </p:cNvSpPr>
          <p:nvPr>
            <p:ph type="title"/>
          </p:nvPr>
        </p:nvSpPr>
        <p:spPr/>
        <p:txBody>
          <a:bodyPr/>
          <a:lstStyle/>
          <a:p>
            <a:r>
              <a:rPr lang="en-GB" altLang="en-US" dirty="0"/>
              <a:t>Comparing covalent and ionic bonding</a:t>
            </a:r>
          </a:p>
        </p:txBody>
      </p:sp>
      <p:pic>
        <p:nvPicPr>
          <p:cNvPr id="7" name="Picture 5" descr="flash_icon">
            <a:extLst>
              <a:ext uri="{FF2B5EF4-FFF2-40B4-BE49-F238E27FC236}">
                <a16:creationId xmlns:a16="http://schemas.microsoft.com/office/drawing/2014/main" id="{37858745-1AFF-46D4-9E80-64FA948A0AE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8B7451EA-B9FB-47D8-9B40-20FC8C172671}"/>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9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C03FD5D-73F2-4D7D-83E8-42FF1EFA0AB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137">
            <a:extLst>
              <a:ext uri="{FF2B5EF4-FFF2-40B4-BE49-F238E27FC236}">
                <a16:creationId xmlns:a16="http://schemas.microsoft.com/office/drawing/2014/main" id="{66DAEA3A-C48E-489B-8A4B-A831548D0B35}"/>
              </a:ext>
            </a:extLst>
          </p:cNvPr>
          <p:cNvSpPr>
            <a:spLocks noGrp="1" noChangeArrowheads="1"/>
          </p:cNvSpPr>
          <p:nvPr>
            <p:ph type="title"/>
          </p:nvPr>
        </p:nvSpPr>
        <p:spPr/>
        <p:txBody>
          <a:bodyPr/>
          <a:lstStyle/>
          <a:p>
            <a:r>
              <a:rPr lang="en-GB" altLang="en-US" dirty="0"/>
              <a:t>Electron shells</a:t>
            </a:r>
          </a:p>
        </p:txBody>
      </p:sp>
      <p:pic>
        <p:nvPicPr>
          <p:cNvPr id="7" name="Picture 6">
            <a:hlinkClick r:id="" action="ppaction://hlinkshowjump?jump=nextslide"/>
            <a:extLst>
              <a:ext uri="{FF2B5EF4-FFF2-40B4-BE49-F238E27FC236}">
                <a16:creationId xmlns:a16="http://schemas.microsoft.com/office/drawing/2014/main" id="{1D7360D1-0222-414D-A509-F0953431CD4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2A285283-1A9E-4591-8B59-4CB0422ACD21}"/>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2B0078FF-D562-4F48-8645-90349E6C22DC}"/>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05B35A78-3D3E-4C50-8B9D-73A61A6AC37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143709" y="86520"/>
            <a:ext cx="442911" cy="516730"/>
          </a:xfrm>
          <a:prstGeom prst="rect">
            <a:avLst/>
          </a:prstGeom>
          <a:noFill/>
          <a:ln w="9525">
            <a:noFill/>
            <a:miter lim="800000"/>
            <a:headEnd/>
            <a:tailEnd/>
          </a:ln>
        </p:spPr>
      </p:pic>
      <p:pic>
        <p:nvPicPr>
          <p:cNvPr id="11" name="Picture 10">
            <a:extLst>
              <a:ext uri="{FF2B5EF4-FFF2-40B4-BE49-F238E27FC236}">
                <a16:creationId xmlns:a16="http://schemas.microsoft.com/office/drawing/2014/main" id="{B5499044-81FE-45A5-8B16-FE5C9EB91CAB}"/>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600963" y="73668"/>
            <a:ext cx="453390" cy="466725"/>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FCBD017-60A7-4A61-9C55-8C5B7B991459}"/>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60">
            <a:extLst>
              <a:ext uri="{FF2B5EF4-FFF2-40B4-BE49-F238E27FC236}">
                <a16:creationId xmlns:a16="http://schemas.microsoft.com/office/drawing/2014/main" id="{67C1DBCF-1AF9-4D74-AF7F-3921CF23DFC1}"/>
              </a:ext>
            </a:extLst>
          </p:cNvPr>
          <p:cNvSpPr>
            <a:spLocks noChangeArrowheads="1"/>
          </p:cNvSpPr>
          <p:nvPr/>
        </p:nvSpPr>
        <p:spPr bwMode="auto">
          <a:xfrm>
            <a:off x="340431" y="5236987"/>
            <a:ext cx="7144809" cy="830263"/>
          </a:xfrm>
          <a:prstGeom prst="rect">
            <a:avLst/>
          </a:prstGeom>
          <a:solidFill>
            <a:srgbClr val="FF6600"/>
          </a:solidFill>
          <a:ln>
            <a:solidFill>
              <a:srgbClr val="FF6600"/>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eaLnBrk="1" hangingPunct="1">
              <a:defRPr/>
            </a:pPr>
            <a:r>
              <a:rPr lang="en-GB" b="1" dirty="0">
                <a:solidFill>
                  <a:schemeClr val="bg1"/>
                </a:solidFill>
              </a:rPr>
              <a:t>An ion is an atom or group of atoms that has </a:t>
            </a:r>
            <a:br>
              <a:rPr lang="en-GB" b="1" dirty="0">
                <a:solidFill>
                  <a:schemeClr val="bg1"/>
                </a:solidFill>
              </a:rPr>
            </a:br>
            <a:r>
              <a:rPr lang="en-GB" b="1" dirty="0">
                <a:solidFill>
                  <a:schemeClr val="bg1"/>
                </a:solidFill>
              </a:rPr>
              <a:t>an electrical charge, either positive or negative.</a:t>
            </a:r>
          </a:p>
        </p:txBody>
      </p:sp>
      <p:sp>
        <p:nvSpPr>
          <p:cNvPr id="115794" name="AutoShape 82">
            <a:extLst>
              <a:ext uri="{FF2B5EF4-FFF2-40B4-BE49-F238E27FC236}">
                <a16:creationId xmlns:a16="http://schemas.microsoft.com/office/drawing/2014/main" id="{E928C517-0F7F-4864-9C78-5EBD747C4B78}"/>
              </a:ext>
            </a:extLst>
          </p:cNvPr>
          <p:cNvSpPr>
            <a:spLocks noChangeArrowheads="1"/>
          </p:cNvSpPr>
          <p:nvPr/>
        </p:nvSpPr>
        <p:spPr bwMode="auto">
          <a:xfrm>
            <a:off x="7584547" y="5329943"/>
            <a:ext cx="649287" cy="647700"/>
          </a:xfrm>
          <a:prstGeom prst="plus">
            <a:avLst>
              <a:gd name="adj" fmla="val 39181"/>
            </a:avLst>
          </a:prstGeom>
          <a:solidFill>
            <a:srgbClr val="FF6600"/>
          </a:solidFill>
          <a:ln w="38100" algn="ctr">
            <a:solidFill>
              <a:srgbClr val="FF6600"/>
            </a:solidFill>
            <a:miter lim="800000"/>
            <a:headEnd/>
            <a:tailEnd/>
          </a:ln>
          <a:effectLst/>
        </p:spPr>
        <p:txBody>
          <a:bodyPr anchor="ctr">
            <a:spAutoFit/>
          </a:bodyPr>
          <a:lstStyle/>
          <a:p>
            <a:pPr>
              <a:defRPr/>
            </a:pPr>
            <a:endParaRPr lang="en-GB">
              <a:latin typeface="Arial" charset="0"/>
            </a:endParaRPr>
          </a:p>
        </p:txBody>
      </p:sp>
      <p:sp>
        <p:nvSpPr>
          <p:cNvPr id="115795" name="Rectangle 83">
            <a:extLst>
              <a:ext uri="{FF2B5EF4-FFF2-40B4-BE49-F238E27FC236}">
                <a16:creationId xmlns:a16="http://schemas.microsoft.com/office/drawing/2014/main" id="{3CF9358D-5BF8-489E-84B7-620005B25348}"/>
              </a:ext>
            </a:extLst>
          </p:cNvPr>
          <p:cNvSpPr>
            <a:spLocks noChangeArrowheads="1"/>
          </p:cNvSpPr>
          <p:nvPr/>
        </p:nvSpPr>
        <p:spPr bwMode="auto">
          <a:xfrm>
            <a:off x="8355719" y="5564100"/>
            <a:ext cx="647700" cy="179387"/>
          </a:xfrm>
          <a:prstGeom prst="rect">
            <a:avLst/>
          </a:prstGeom>
          <a:solidFill>
            <a:srgbClr val="FF6600"/>
          </a:solidFill>
          <a:ln w="38100" algn="ctr">
            <a:solidFill>
              <a:srgbClr val="FF6600"/>
            </a:solidFill>
            <a:miter lim="800000"/>
            <a:headEnd/>
            <a:tailEnd/>
          </a:ln>
          <a:effectLst/>
        </p:spPr>
        <p:txBody>
          <a:bodyPr anchor="ctr">
            <a:spAutoFit/>
          </a:bodyPr>
          <a:lstStyle/>
          <a:p>
            <a:pPr>
              <a:defRPr/>
            </a:pPr>
            <a:endParaRPr lang="en-GB">
              <a:latin typeface="Arial" charset="0"/>
            </a:endParaRPr>
          </a:p>
        </p:txBody>
      </p:sp>
      <p:sp>
        <p:nvSpPr>
          <p:cNvPr id="115796" name="Rectangle 84">
            <a:extLst>
              <a:ext uri="{FF2B5EF4-FFF2-40B4-BE49-F238E27FC236}">
                <a16:creationId xmlns:a16="http://schemas.microsoft.com/office/drawing/2014/main" id="{69C1AD04-0184-4D7D-A550-DE02A72BA658}"/>
              </a:ext>
            </a:extLst>
          </p:cNvPr>
          <p:cNvSpPr>
            <a:spLocks noChangeArrowheads="1"/>
          </p:cNvSpPr>
          <p:nvPr/>
        </p:nvSpPr>
        <p:spPr bwMode="auto">
          <a:xfrm>
            <a:off x="342900" y="784225"/>
            <a:ext cx="7734300" cy="830263"/>
          </a:xfrm>
          <a:prstGeom prst="rect">
            <a:avLst/>
          </a:prstGeom>
          <a:solidFill>
            <a:srgbClr val="FF6600"/>
          </a:solidFill>
          <a:ln>
            <a:solidFill>
              <a:srgbClr val="FF6600"/>
            </a:solidFill>
            <a:headEnd/>
            <a:tailEnd/>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GB" b="1" dirty="0">
                <a:solidFill>
                  <a:schemeClr val="bg1"/>
                </a:solidFill>
              </a:rPr>
              <a:t>Atoms have an equal number of protons and electrons and so do not have an overall charge.</a:t>
            </a:r>
          </a:p>
        </p:txBody>
      </p:sp>
      <p:sp>
        <p:nvSpPr>
          <p:cNvPr id="115801" name="Rectangle 89">
            <a:extLst>
              <a:ext uri="{FF2B5EF4-FFF2-40B4-BE49-F238E27FC236}">
                <a16:creationId xmlns:a16="http://schemas.microsoft.com/office/drawing/2014/main" id="{B879D838-2F8A-4C50-85A7-0F45F9AB51D0}"/>
              </a:ext>
            </a:extLst>
          </p:cNvPr>
          <p:cNvSpPr>
            <a:spLocks noChangeArrowheads="1"/>
          </p:cNvSpPr>
          <p:nvPr/>
        </p:nvSpPr>
        <p:spPr bwMode="auto">
          <a:xfrm>
            <a:off x="342900" y="3761199"/>
            <a:ext cx="8580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this happens, atoms have an unequal number of protons and electrons and so have an overall charge. </a:t>
            </a:r>
            <a:br>
              <a:rPr lang="en-GB" altLang="en-US" dirty="0"/>
            </a:br>
            <a:r>
              <a:rPr lang="en-GB" altLang="en-US" dirty="0"/>
              <a:t>This is how atoms become </a:t>
            </a:r>
            <a:r>
              <a:rPr lang="en-GB" altLang="en-US" b="1" dirty="0">
                <a:solidFill>
                  <a:srgbClr val="FF6600"/>
                </a:solidFill>
              </a:rPr>
              <a:t>ions</a:t>
            </a:r>
            <a:r>
              <a:rPr lang="en-GB" altLang="en-US" dirty="0"/>
              <a:t>. </a:t>
            </a:r>
          </a:p>
        </p:txBody>
      </p:sp>
      <p:sp>
        <p:nvSpPr>
          <p:cNvPr id="115799" name="Rectangle 87">
            <a:extLst>
              <a:ext uri="{FF2B5EF4-FFF2-40B4-BE49-F238E27FC236}">
                <a16:creationId xmlns:a16="http://schemas.microsoft.com/office/drawing/2014/main" id="{6AC327EF-B150-4D64-980A-9F45E0B60141}"/>
              </a:ext>
            </a:extLst>
          </p:cNvPr>
          <p:cNvSpPr>
            <a:spLocks noChangeArrowheads="1"/>
          </p:cNvSpPr>
          <p:nvPr/>
        </p:nvSpPr>
        <p:spPr bwMode="auto">
          <a:xfrm>
            <a:off x="342900" y="1902825"/>
            <a:ext cx="58245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Atoms with incomplete outer electron shells are </a:t>
            </a:r>
            <a:r>
              <a:rPr lang="en-GB" altLang="en-US" b="1" dirty="0">
                <a:solidFill>
                  <a:srgbClr val="010066"/>
                </a:solidFill>
              </a:rPr>
              <a:t>unstable</a:t>
            </a:r>
            <a:r>
              <a:rPr lang="en-GB" altLang="en-US" dirty="0"/>
              <a:t>. By either gaining or losing electrons, atoms can obtain full outer electron shells and become stable.</a:t>
            </a:r>
          </a:p>
        </p:txBody>
      </p:sp>
      <p:pic>
        <p:nvPicPr>
          <p:cNvPr id="115808" name="Picture 96" descr="oxygen_atom">
            <a:extLst>
              <a:ext uri="{FF2B5EF4-FFF2-40B4-BE49-F238E27FC236}">
                <a16:creationId xmlns:a16="http://schemas.microsoft.com/office/drawing/2014/main" id="{6E9195DC-EF53-4876-9141-B29E6DD38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898" y="1807838"/>
            <a:ext cx="1906235" cy="190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99">
            <a:extLst>
              <a:ext uri="{FF2B5EF4-FFF2-40B4-BE49-F238E27FC236}">
                <a16:creationId xmlns:a16="http://schemas.microsoft.com/office/drawing/2014/main" id="{DFCD7446-23BF-4693-8DA5-FF6996949628}"/>
              </a:ext>
            </a:extLst>
          </p:cNvPr>
          <p:cNvSpPr>
            <a:spLocks noGrp="1" noChangeArrowheads="1"/>
          </p:cNvSpPr>
          <p:nvPr>
            <p:ph type="title"/>
          </p:nvPr>
        </p:nvSpPr>
        <p:spPr/>
        <p:txBody>
          <a:bodyPr/>
          <a:lstStyle/>
          <a:p>
            <a:r>
              <a:rPr lang="en-GB" altLang="en-US"/>
              <a:t>What is an ion?</a:t>
            </a:r>
          </a:p>
        </p:txBody>
      </p:sp>
      <p:pic>
        <p:nvPicPr>
          <p:cNvPr id="11" name="Picture 8">
            <a:hlinkClick r:id="" action="ppaction://hlinkshowjump?jump=nextslide"/>
            <a:extLst>
              <a:ext uri="{FF2B5EF4-FFF2-40B4-BE49-F238E27FC236}">
                <a16:creationId xmlns:a16="http://schemas.microsoft.com/office/drawing/2014/main" id="{CB0AD188-FBC5-4D2B-AC77-3D33CB3D9E4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80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580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7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79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115794" grpId="0" animBg="1"/>
      <p:bldP spid="115795" grpId="0" animBg="1"/>
      <p:bldP spid="115801" grpId="0"/>
      <p:bldP spid="11579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9">
            <a:extLst>
              <a:ext uri="{FF2B5EF4-FFF2-40B4-BE49-F238E27FC236}">
                <a16:creationId xmlns:a16="http://schemas.microsoft.com/office/drawing/2014/main" id="{D0D0E489-BEA9-499A-9C78-036A5CC19280}"/>
              </a:ext>
            </a:extLst>
          </p:cNvPr>
          <p:cNvSpPr>
            <a:spLocks noGrp="1" noChangeArrowheads="1"/>
          </p:cNvSpPr>
          <p:nvPr>
            <p:ph type="title"/>
          </p:nvPr>
        </p:nvSpPr>
        <p:spPr>
          <a:noFill/>
        </p:spPr>
        <p:txBody>
          <a:bodyPr/>
          <a:lstStyle/>
          <a:p>
            <a:r>
              <a:rPr lang="en-GB" altLang="en-US" dirty="0"/>
              <a:t>Positive and negative ions</a:t>
            </a:r>
          </a:p>
        </p:txBody>
      </p:sp>
      <p:pic>
        <p:nvPicPr>
          <p:cNvPr id="7" name="Picture 6">
            <a:hlinkClick r:id="" action="ppaction://hlinkshowjump?jump=nextslide"/>
            <a:extLst>
              <a:ext uri="{FF2B5EF4-FFF2-40B4-BE49-F238E27FC236}">
                <a16:creationId xmlns:a16="http://schemas.microsoft.com/office/drawing/2014/main" id="{FB769984-8AE2-4B26-B4CD-DE9F2321BB3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73F5685F-EA20-4380-86BE-AD3F81CC96A7}"/>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8A553D6-FDC7-4300-8E71-3B9BB65FEC67}"/>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9296B123-5A64-4DAA-AC1D-B3E183E6925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655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A39B17F-6A44-4860-8128-D7988A710986}"/>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D2C08788-2C6A-4C89-806A-919AD6B0273B}"/>
              </a:ext>
            </a:extLst>
          </p:cNvPr>
          <p:cNvSpPr>
            <a:spLocks noGrp="1" noChangeArrowheads="1"/>
          </p:cNvSpPr>
          <p:nvPr>
            <p:ph type="title"/>
          </p:nvPr>
        </p:nvSpPr>
        <p:spPr/>
        <p:txBody>
          <a:bodyPr/>
          <a:lstStyle/>
          <a:p>
            <a:r>
              <a:rPr lang="en-GB" altLang="en-US"/>
              <a:t>Electronic structure and charge</a:t>
            </a:r>
          </a:p>
        </p:txBody>
      </p:sp>
      <p:sp>
        <p:nvSpPr>
          <p:cNvPr id="20483" name="Rectangle 871">
            <a:extLst>
              <a:ext uri="{FF2B5EF4-FFF2-40B4-BE49-F238E27FC236}">
                <a16:creationId xmlns:a16="http://schemas.microsoft.com/office/drawing/2014/main" id="{3211BC19-1D4F-4402-803A-60E5A01F522C}"/>
              </a:ext>
            </a:extLst>
          </p:cNvPr>
          <p:cNvSpPr>
            <a:spLocks noChangeArrowheads="1"/>
          </p:cNvSpPr>
          <p:nvPr/>
        </p:nvSpPr>
        <p:spPr bwMode="auto">
          <a:xfrm>
            <a:off x="342900" y="784225"/>
            <a:ext cx="8640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t> Metals in group </a:t>
            </a:r>
            <a:r>
              <a:rPr lang="en-GB" altLang="en-US" b="1">
                <a:solidFill>
                  <a:srgbClr val="FF6600"/>
                </a:solidFill>
              </a:rPr>
              <a:t>1</a:t>
            </a:r>
            <a:r>
              <a:rPr lang="en-GB" altLang="en-US"/>
              <a:t> have </a:t>
            </a:r>
            <a:r>
              <a:rPr lang="en-GB" altLang="en-US" b="1">
                <a:solidFill>
                  <a:srgbClr val="FF6600"/>
                </a:solidFill>
              </a:rPr>
              <a:t>1</a:t>
            </a:r>
            <a:r>
              <a:rPr lang="en-GB" altLang="en-US"/>
              <a:t> electron in their outer shell. </a:t>
            </a:r>
            <a:br>
              <a:rPr lang="en-GB" altLang="en-US"/>
            </a:br>
            <a:r>
              <a:rPr lang="en-GB" altLang="en-US"/>
              <a:t>    They lose this 1 electron to form ions with a </a:t>
            </a:r>
            <a:r>
              <a:rPr lang="en-GB" altLang="en-US" b="1">
                <a:solidFill>
                  <a:srgbClr val="FF6600"/>
                </a:solidFill>
              </a:rPr>
              <a:t>+1</a:t>
            </a:r>
            <a:r>
              <a:rPr lang="en-GB" altLang="en-US"/>
              <a:t> charge. </a:t>
            </a:r>
          </a:p>
        </p:txBody>
      </p:sp>
      <p:sp>
        <p:nvSpPr>
          <p:cNvPr id="6" name="Rectangle 872">
            <a:extLst>
              <a:ext uri="{FF2B5EF4-FFF2-40B4-BE49-F238E27FC236}">
                <a16:creationId xmlns:a16="http://schemas.microsoft.com/office/drawing/2014/main" id="{764BB8CE-15B7-47DF-B56B-0A0E15EF981E}"/>
              </a:ext>
            </a:extLst>
          </p:cNvPr>
          <p:cNvSpPr>
            <a:spLocks noChangeArrowheads="1"/>
          </p:cNvSpPr>
          <p:nvPr/>
        </p:nvSpPr>
        <p:spPr bwMode="auto">
          <a:xfrm>
            <a:off x="342900" y="1800225"/>
            <a:ext cx="8640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t> Metals in group </a:t>
            </a:r>
            <a:r>
              <a:rPr lang="en-GB" altLang="en-US" b="1">
                <a:solidFill>
                  <a:srgbClr val="FF6600"/>
                </a:solidFill>
              </a:rPr>
              <a:t>2</a:t>
            </a:r>
            <a:r>
              <a:rPr lang="en-GB" altLang="en-US"/>
              <a:t> have </a:t>
            </a:r>
            <a:r>
              <a:rPr lang="en-GB" altLang="en-US" b="1">
                <a:solidFill>
                  <a:srgbClr val="FF6600"/>
                </a:solidFill>
              </a:rPr>
              <a:t>2</a:t>
            </a:r>
            <a:r>
              <a:rPr lang="en-GB" altLang="en-US"/>
              <a:t> electrons in their outer shell. </a:t>
            </a:r>
            <a:br>
              <a:rPr lang="en-GB" altLang="en-US"/>
            </a:br>
            <a:r>
              <a:rPr lang="en-GB" altLang="en-US"/>
              <a:t>    They lose these 2 electrons to form ions with a </a:t>
            </a:r>
            <a:r>
              <a:rPr lang="en-GB" altLang="en-US" b="1">
                <a:solidFill>
                  <a:srgbClr val="FF6600"/>
                </a:solidFill>
              </a:rPr>
              <a:t>+2</a:t>
            </a:r>
            <a:r>
              <a:rPr lang="en-GB" altLang="en-US"/>
              <a:t> charge. </a:t>
            </a:r>
          </a:p>
        </p:txBody>
      </p:sp>
      <p:sp>
        <p:nvSpPr>
          <p:cNvPr id="7" name="Rectangle 873">
            <a:extLst>
              <a:ext uri="{FF2B5EF4-FFF2-40B4-BE49-F238E27FC236}">
                <a16:creationId xmlns:a16="http://schemas.microsoft.com/office/drawing/2014/main" id="{1E1B1CB6-B4CA-4680-9D10-BC2CAFCFC003}"/>
              </a:ext>
            </a:extLst>
          </p:cNvPr>
          <p:cNvSpPr>
            <a:spLocks noChangeArrowheads="1"/>
          </p:cNvSpPr>
          <p:nvPr/>
        </p:nvSpPr>
        <p:spPr bwMode="auto">
          <a:xfrm>
            <a:off x="342900" y="2900363"/>
            <a:ext cx="86407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t> Non-metals in group </a:t>
            </a:r>
            <a:r>
              <a:rPr lang="en-GB" altLang="en-US" b="1">
                <a:solidFill>
                  <a:srgbClr val="FF6600"/>
                </a:solidFill>
              </a:rPr>
              <a:t>6</a:t>
            </a:r>
            <a:r>
              <a:rPr lang="en-GB" altLang="en-US"/>
              <a:t> have </a:t>
            </a:r>
            <a:r>
              <a:rPr lang="en-GB" altLang="en-US" b="1">
                <a:solidFill>
                  <a:srgbClr val="FF6600"/>
                </a:solidFill>
              </a:rPr>
              <a:t>6</a:t>
            </a:r>
            <a:r>
              <a:rPr lang="en-GB" altLang="en-US"/>
              <a:t> electrons in their outer shell.</a:t>
            </a:r>
            <a:br>
              <a:rPr lang="en-GB" altLang="en-US"/>
            </a:br>
            <a:r>
              <a:rPr lang="en-GB" altLang="en-US"/>
              <a:t>    They gain 2 electrons to form ions with a </a:t>
            </a:r>
            <a:r>
              <a:rPr lang="en-GB" altLang="en-US" b="1">
                <a:solidFill>
                  <a:srgbClr val="FF6600"/>
                </a:solidFill>
              </a:rPr>
              <a:t>–2</a:t>
            </a:r>
            <a:r>
              <a:rPr lang="en-GB" altLang="en-US"/>
              <a:t> charge. </a:t>
            </a:r>
          </a:p>
        </p:txBody>
      </p:sp>
      <p:sp>
        <p:nvSpPr>
          <p:cNvPr id="8" name="Rectangle 874">
            <a:extLst>
              <a:ext uri="{FF2B5EF4-FFF2-40B4-BE49-F238E27FC236}">
                <a16:creationId xmlns:a16="http://schemas.microsoft.com/office/drawing/2014/main" id="{0449F5E4-5AE6-42F0-872E-934ECE339D5E}"/>
              </a:ext>
            </a:extLst>
          </p:cNvPr>
          <p:cNvSpPr>
            <a:spLocks noChangeArrowheads="1"/>
          </p:cNvSpPr>
          <p:nvPr/>
        </p:nvSpPr>
        <p:spPr bwMode="auto">
          <a:xfrm>
            <a:off x="342900" y="3916363"/>
            <a:ext cx="86407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FF6600"/>
              </a:buClr>
              <a:buFont typeface="Wingdings" panose="05000000000000000000" pitchFamily="2" charset="2"/>
              <a:buChar char="l"/>
            </a:pPr>
            <a:r>
              <a:rPr lang="en-GB" altLang="en-US"/>
              <a:t> Non-metals in group </a:t>
            </a:r>
            <a:r>
              <a:rPr lang="en-GB" altLang="en-US" b="1">
                <a:solidFill>
                  <a:srgbClr val="FF6600"/>
                </a:solidFill>
              </a:rPr>
              <a:t>7</a:t>
            </a:r>
            <a:r>
              <a:rPr lang="en-GB" altLang="en-US"/>
              <a:t> have </a:t>
            </a:r>
            <a:r>
              <a:rPr lang="en-GB" altLang="en-US" b="1">
                <a:solidFill>
                  <a:srgbClr val="FF6600"/>
                </a:solidFill>
              </a:rPr>
              <a:t>7</a:t>
            </a:r>
            <a:r>
              <a:rPr lang="en-GB" altLang="en-US"/>
              <a:t> electrons in their outer shell.</a:t>
            </a:r>
            <a:br>
              <a:rPr lang="en-GB" altLang="en-US"/>
            </a:br>
            <a:r>
              <a:rPr lang="en-GB" altLang="en-US"/>
              <a:t>    They gain 1 electron to form ions with a </a:t>
            </a:r>
            <a:r>
              <a:rPr lang="en-GB" altLang="en-US" b="1">
                <a:solidFill>
                  <a:srgbClr val="FF6600"/>
                </a:solidFill>
              </a:rPr>
              <a:t>–1</a:t>
            </a:r>
            <a:r>
              <a:rPr lang="en-GB" altLang="en-US"/>
              <a:t> charge. </a:t>
            </a:r>
          </a:p>
        </p:txBody>
      </p:sp>
      <p:sp>
        <p:nvSpPr>
          <p:cNvPr id="9" name="Rectangle 875">
            <a:extLst>
              <a:ext uri="{FF2B5EF4-FFF2-40B4-BE49-F238E27FC236}">
                <a16:creationId xmlns:a16="http://schemas.microsoft.com/office/drawing/2014/main" id="{12C07653-AD78-4DDD-8BCB-1545EACFFD1A}"/>
              </a:ext>
            </a:extLst>
          </p:cNvPr>
          <p:cNvSpPr>
            <a:spLocks noChangeArrowheads="1"/>
          </p:cNvSpPr>
          <p:nvPr/>
        </p:nvSpPr>
        <p:spPr bwMode="auto">
          <a:xfrm>
            <a:off x="342900" y="49530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ions produced by elements in groups 1, 2, 6 and 7 </a:t>
            </a:r>
          </a:p>
          <a:p>
            <a:pPr eaLnBrk="1" hangingPunct="1"/>
            <a:r>
              <a:rPr lang="en-GB" altLang="en-US"/>
              <a:t>all have full outer shells. This means they have the same electronic structure as a noble gas (group 0). </a:t>
            </a:r>
          </a:p>
        </p:txBody>
      </p:sp>
      <p:pic>
        <p:nvPicPr>
          <p:cNvPr id="11" name="Picture 8">
            <a:hlinkClick r:id="" action="ppaction://hlinkshowjump?jump=nextslide"/>
            <a:extLst>
              <a:ext uri="{FF2B5EF4-FFF2-40B4-BE49-F238E27FC236}">
                <a16:creationId xmlns:a16="http://schemas.microsoft.com/office/drawing/2014/main" id="{43ABE0E7-B110-42E7-B04A-705E72E5FA0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EB20FBF0-87E3-4BF8-AD69-37A402A3B4D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A12036F0-2675-4E4C-BFE8-5A4335DB8787}"/>
              </a:ext>
            </a:extLst>
          </p:cNvPr>
          <p:cNvSpPr>
            <a:spLocks noGrp="1" noChangeArrowheads="1"/>
          </p:cNvSpPr>
          <p:nvPr>
            <p:ph type="title"/>
          </p:nvPr>
        </p:nvSpPr>
        <p:spPr/>
        <p:txBody>
          <a:bodyPr/>
          <a:lstStyle/>
          <a:p>
            <a:r>
              <a:rPr lang="en-GB" altLang="en-US"/>
              <a:t>Calculating ion charges</a:t>
            </a:r>
          </a:p>
        </p:txBody>
      </p:sp>
      <p:graphicFrame>
        <p:nvGraphicFramePr>
          <p:cNvPr id="5" name="Table 4">
            <a:extLst>
              <a:ext uri="{FF2B5EF4-FFF2-40B4-BE49-F238E27FC236}">
                <a16:creationId xmlns:a16="http://schemas.microsoft.com/office/drawing/2014/main" id="{9B18E838-3979-4B36-BB9D-87E8AA10C43E}"/>
              </a:ext>
            </a:extLst>
          </p:cNvPr>
          <p:cNvGraphicFramePr>
            <a:graphicFrameLocks noGrp="1"/>
          </p:cNvGraphicFramePr>
          <p:nvPr>
            <p:extLst>
              <p:ext uri="{D42A27DB-BD31-4B8C-83A1-F6EECF244321}">
                <p14:modId xmlns:p14="http://schemas.microsoft.com/office/powerpoint/2010/main" val="231908728"/>
              </p:ext>
            </p:extLst>
          </p:nvPr>
        </p:nvGraphicFramePr>
        <p:xfrm>
          <a:off x="342900" y="1657859"/>
          <a:ext cx="8632659" cy="3977152"/>
        </p:xfrm>
        <a:graphic>
          <a:graphicData uri="http://schemas.openxmlformats.org/drawingml/2006/table">
            <a:tbl>
              <a:tblPr firstRow="1" firstCol="1" bandRow="1">
                <a:tableStyleId>{F5AB1C69-6EDB-4FF4-983F-18BD219EF322}</a:tableStyleId>
              </a:tblPr>
              <a:tblGrid>
                <a:gridCol w="1305428">
                  <a:extLst>
                    <a:ext uri="{9D8B030D-6E8A-4147-A177-3AD203B41FA5}">
                      <a16:colId xmlns:a16="http://schemas.microsoft.com/office/drawing/2014/main" val="20000"/>
                    </a:ext>
                  </a:extLst>
                </a:gridCol>
                <a:gridCol w="1227221">
                  <a:extLst>
                    <a:ext uri="{9D8B030D-6E8A-4147-A177-3AD203B41FA5}">
                      <a16:colId xmlns:a16="http://schemas.microsoft.com/office/drawing/2014/main" val="20001"/>
                    </a:ext>
                  </a:extLst>
                </a:gridCol>
                <a:gridCol w="1467853">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311442">
                  <a:extLst>
                    <a:ext uri="{9D8B030D-6E8A-4147-A177-3AD203B41FA5}">
                      <a16:colId xmlns:a16="http://schemas.microsoft.com/office/drawing/2014/main" val="20004"/>
                    </a:ext>
                  </a:extLst>
                </a:gridCol>
                <a:gridCol w="1491915">
                  <a:extLst>
                    <a:ext uri="{9D8B030D-6E8A-4147-A177-3AD203B41FA5}">
                      <a16:colId xmlns:a16="http://schemas.microsoft.com/office/drawing/2014/main" val="20005"/>
                    </a:ext>
                  </a:extLst>
                </a:gridCol>
              </a:tblGrid>
              <a:tr h="539977">
                <a:tc>
                  <a:txBody>
                    <a:bodyPr/>
                    <a:lstStyle/>
                    <a:p>
                      <a:r>
                        <a:rPr lang="en-GB" sz="2200" dirty="0">
                          <a:solidFill>
                            <a:schemeClr val="bg1"/>
                          </a:solidFill>
                        </a:rPr>
                        <a:t>element</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ctr"/>
                      <a:r>
                        <a:rPr lang="en-GB" sz="2200" b="1" dirty="0">
                          <a:solidFill>
                            <a:schemeClr val="bg1"/>
                          </a:solidFill>
                        </a:rPr>
                        <a:t>calcium</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ctr"/>
                      <a:r>
                        <a:rPr lang="en-GB" sz="2200" b="1" dirty="0">
                          <a:solidFill>
                            <a:schemeClr val="bg1"/>
                          </a:solidFill>
                        </a:rPr>
                        <a:t>hydrogen</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ctr"/>
                      <a:r>
                        <a:rPr lang="en-GB" sz="2200" b="1" dirty="0">
                          <a:solidFill>
                            <a:schemeClr val="bg1"/>
                          </a:solidFill>
                        </a:rPr>
                        <a:t>phosphorus</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ctr"/>
                      <a:r>
                        <a:rPr lang="en-GB" sz="2200" b="1" dirty="0">
                          <a:solidFill>
                            <a:schemeClr val="bg1"/>
                          </a:solidFill>
                        </a:rPr>
                        <a:t>fluorine</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ctr"/>
                      <a:r>
                        <a:rPr lang="en-GB" sz="2200" b="1" dirty="0">
                          <a:solidFill>
                            <a:schemeClr val="bg1"/>
                          </a:solidFill>
                        </a:rPr>
                        <a:t>beryllium</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899961">
                <a:tc>
                  <a:txBody>
                    <a:bodyPr/>
                    <a:lstStyle/>
                    <a:p>
                      <a:r>
                        <a:rPr lang="en-GB" sz="2200" dirty="0">
                          <a:solidFill>
                            <a:srgbClr val="010066"/>
                          </a:solidFill>
                        </a:rPr>
                        <a:t>electron shells</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CC99"/>
                    </a:solidFill>
                  </a:tcPr>
                </a:tc>
                <a:tc>
                  <a:txBody>
                    <a:bodyPr/>
                    <a:lstStyle/>
                    <a:p>
                      <a:pPr algn="ctr"/>
                      <a:r>
                        <a:rPr lang="en-GB" sz="2200" dirty="0">
                          <a:solidFill>
                            <a:srgbClr val="010066"/>
                          </a:solidFill>
                        </a:rPr>
                        <a:t>2.8.8.</a:t>
                      </a:r>
                      <a:r>
                        <a:rPr lang="en-GB" sz="2200" b="1" dirty="0">
                          <a:solidFill>
                            <a:srgbClr val="FF6600"/>
                          </a:solidFill>
                        </a:rPr>
                        <a:t>2</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r>
                        <a:rPr lang="en-GB" sz="2200" b="1" dirty="0">
                          <a:solidFill>
                            <a:srgbClr val="FF6600"/>
                          </a:solidFill>
                        </a:rPr>
                        <a:t>1</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r>
                        <a:rPr lang="en-GB" sz="2200" dirty="0">
                          <a:solidFill>
                            <a:srgbClr val="010066"/>
                          </a:solidFill>
                        </a:rPr>
                        <a:t>2.8.</a:t>
                      </a:r>
                      <a:r>
                        <a:rPr lang="en-GB" sz="2200" b="1" dirty="0">
                          <a:solidFill>
                            <a:srgbClr val="FF6600"/>
                          </a:solidFill>
                        </a:rPr>
                        <a:t>5</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r>
                        <a:rPr lang="en-GB" sz="2200" dirty="0">
                          <a:solidFill>
                            <a:srgbClr val="010066"/>
                          </a:solidFill>
                        </a:rPr>
                        <a:t>2.</a:t>
                      </a:r>
                      <a:r>
                        <a:rPr lang="en-GB" sz="2200" b="1" dirty="0">
                          <a:solidFill>
                            <a:srgbClr val="FF6600"/>
                          </a:solidFill>
                        </a:rPr>
                        <a:t>7</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r>
                        <a:rPr lang="en-GB" sz="2200" dirty="0">
                          <a:solidFill>
                            <a:srgbClr val="010066"/>
                          </a:solidFill>
                        </a:rPr>
                        <a:t>2.</a:t>
                      </a:r>
                      <a:r>
                        <a:rPr lang="en-GB" sz="2200" b="1" dirty="0">
                          <a:solidFill>
                            <a:srgbClr val="FF6600"/>
                          </a:solidFill>
                        </a:rPr>
                        <a:t>2</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1"/>
                  </a:ext>
                </a:extLst>
              </a:tr>
              <a:tr h="899961">
                <a:tc>
                  <a:txBody>
                    <a:bodyPr/>
                    <a:lstStyle/>
                    <a:p>
                      <a:r>
                        <a:rPr lang="en-GB" sz="2200" dirty="0">
                          <a:solidFill>
                            <a:srgbClr val="010066"/>
                          </a:solidFill>
                        </a:rPr>
                        <a:t>metal / non-metal</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CC99"/>
                    </a:solidFill>
                  </a:tcPr>
                </a:tc>
                <a:tc>
                  <a:txBody>
                    <a:bodyPr/>
                    <a:lstStyle/>
                    <a:p>
                      <a:pPr algn="ctr"/>
                      <a:r>
                        <a:rPr lang="en-GB" sz="2200" dirty="0">
                          <a:solidFill>
                            <a:srgbClr val="010066"/>
                          </a:solidFill>
                        </a:rPr>
                        <a:t>metal</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r>
                        <a:rPr lang="en-GB" sz="2200" dirty="0">
                          <a:solidFill>
                            <a:srgbClr val="010066"/>
                          </a:solidFill>
                        </a:rPr>
                        <a:t>non-metal*</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r>
                        <a:rPr lang="en-GB" sz="2200" dirty="0">
                          <a:solidFill>
                            <a:srgbClr val="010066"/>
                          </a:solidFill>
                        </a:rPr>
                        <a:t>non-metal</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r>
                        <a:rPr lang="en-GB" sz="2200">
                          <a:solidFill>
                            <a:srgbClr val="010066"/>
                          </a:solidFill>
                        </a:rPr>
                        <a:t>non-metal</a:t>
                      </a:r>
                      <a:endParaRPr lang="en-GB" sz="2200" dirty="0">
                        <a:solidFill>
                          <a:srgbClr val="010066"/>
                        </a:solidFill>
                      </a:endParaRP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r>
                        <a:rPr lang="en-GB" sz="2200" dirty="0">
                          <a:solidFill>
                            <a:srgbClr val="010066"/>
                          </a:solidFill>
                        </a:rPr>
                        <a:t>metal</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2"/>
                  </a:ext>
                </a:extLst>
              </a:tr>
              <a:tr h="539977">
                <a:tc>
                  <a:txBody>
                    <a:bodyPr/>
                    <a:lstStyle/>
                    <a:p>
                      <a:r>
                        <a:rPr lang="en-GB" sz="2200" dirty="0">
                          <a:solidFill>
                            <a:srgbClr val="010066"/>
                          </a:solidFill>
                        </a:rPr>
                        <a:t>group</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CC99"/>
                    </a:solidFill>
                  </a:tcPr>
                </a:tc>
                <a:tc>
                  <a:txBody>
                    <a:bodyPr/>
                    <a:lstStyle/>
                    <a:p>
                      <a:pPr algn="ctr"/>
                      <a:r>
                        <a:rPr lang="en-GB" sz="2200" b="1" dirty="0">
                          <a:solidFill>
                            <a:srgbClr val="FF6600"/>
                          </a:solidFill>
                        </a:rPr>
                        <a:t>2</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r>
                        <a:rPr lang="en-GB" sz="2200" b="1" dirty="0">
                          <a:solidFill>
                            <a:srgbClr val="FF6600"/>
                          </a:solidFill>
                        </a:rPr>
                        <a:t>1</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r>
                        <a:rPr lang="en-GB" sz="2200" b="1" dirty="0">
                          <a:solidFill>
                            <a:srgbClr val="FF6600"/>
                          </a:solidFill>
                        </a:rPr>
                        <a:t>5</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r>
                        <a:rPr lang="en-GB" sz="2200" b="1" dirty="0">
                          <a:solidFill>
                            <a:srgbClr val="FF6600"/>
                          </a:solidFill>
                        </a:rPr>
                        <a:t>7</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r>
                        <a:rPr lang="en-GB" sz="2200" b="1" dirty="0">
                          <a:solidFill>
                            <a:srgbClr val="FF6600"/>
                          </a:solidFill>
                        </a:rPr>
                        <a:t>2</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3"/>
                  </a:ext>
                </a:extLst>
              </a:tr>
              <a:tr h="899961">
                <a:tc>
                  <a:txBody>
                    <a:bodyPr/>
                    <a:lstStyle/>
                    <a:p>
                      <a:r>
                        <a:rPr lang="en-GB" sz="2200" dirty="0">
                          <a:solidFill>
                            <a:srgbClr val="010066"/>
                          </a:solidFill>
                        </a:rPr>
                        <a:t>charge on ion</a:t>
                      </a: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CC99"/>
                    </a:solidFill>
                  </a:tcPr>
                </a:tc>
                <a:tc>
                  <a:txBody>
                    <a:bodyPr/>
                    <a:lstStyle/>
                    <a:p>
                      <a:pPr algn="ctr"/>
                      <a:endParaRPr lang="en-GB" sz="2000" dirty="0">
                        <a:solidFill>
                          <a:srgbClr val="010066"/>
                        </a:solidFill>
                      </a:endParaRP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endParaRPr lang="en-GB" sz="2000">
                        <a:solidFill>
                          <a:srgbClr val="010066"/>
                        </a:solidFill>
                      </a:endParaRP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endParaRPr lang="en-GB" sz="2000" dirty="0">
                        <a:solidFill>
                          <a:srgbClr val="010066"/>
                        </a:solidFill>
                      </a:endParaRP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endParaRPr lang="en-GB" sz="2000" dirty="0">
                        <a:solidFill>
                          <a:srgbClr val="010066"/>
                        </a:solidFill>
                      </a:endParaRP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a:endParaRPr lang="en-GB" sz="2000" dirty="0">
                        <a:solidFill>
                          <a:srgbClr val="010066"/>
                        </a:solidFill>
                      </a:endParaRPr>
                    </a:p>
                  </a:txBody>
                  <a:tcPr marL="91435" marR="91435" marT="45718" marB="45718"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1551" name="Rectangle 5">
            <a:extLst>
              <a:ext uri="{FF2B5EF4-FFF2-40B4-BE49-F238E27FC236}">
                <a16:creationId xmlns:a16="http://schemas.microsoft.com/office/drawing/2014/main" id="{E85F3D97-E377-45B0-9F55-3F10AE2AC0EC}"/>
              </a:ext>
            </a:extLst>
          </p:cNvPr>
          <p:cNvSpPr>
            <a:spLocks noChangeArrowheads="1"/>
          </p:cNvSpPr>
          <p:nvPr/>
        </p:nvSpPr>
        <p:spPr bwMode="auto">
          <a:xfrm>
            <a:off x="342900" y="784225"/>
            <a:ext cx="6588125" cy="4619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charge on the ion of each element?</a:t>
            </a:r>
          </a:p>
        </p:txBody>
      </p:sp>
      <p:sp>
        <p:nvSpPr>
          <p:cNvPr id="8" name="TextBox 7">
            <a:extLst>
              <a:ext uri="{FF2B5EF4-FFF2-40B4-BE49-F238E27FC236}">
                <a16:creationId xmlns:a16="http://schemas.microsoft.com/office/drawing/2014/main" id="{77E19DAF-BE11-4635-B36F-B08DA588F509}"/>
              </a:ext>
            </a:extLst>
          </p:cNvPr>
          <p:cNvSpPr txBox="1">
            <a:spLocks noChangeArrowheads="1"/>
          </p:cNvSpPr>
          <p:nvPr/>
        </p:nvSpPr>
        <p:spPr bwMode="auto">
          <a:xfrm>
            <a:off x="1905000" y="4900613"/>
            <a:ext cx="1249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+2</a:t>
            </a:r>
          </a:p>
        </p:txBody>
      </p:sp>
      <p:sp>
        <p:nvSpPr>
          <p:cNvPr id="9" name="TextBox 8">
            <a:extLst>
              <a:ext uri="{FF2B5EF4-FFF2-40B4-BE49-F238E27FC236}">
                <a16:creationId xmlns:a16="http://schemas.microsoft.com/office/drawing/2014/main" id="{51E5CFE1-0566-47C4-937A-3A8B0AB7F50E}"/>
              </a:ext>
            </a:extLst>
          </p:cNvPr>
          <p:cNvSpPr txBox="1">
            <a:spLocks noChangeArrowheads="1"/>
          </p:cNvSpPr>
          <p:nvPr/>
        </p:nvSpPr>
        <p:spPr bwMode="auto">
          <a:xfrm>
            <a:off x="3154363" y="4900613"/>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+1</a:t>
            </a:r>
          </a:p>
        </p:txBody>
      </p:sp>
      <p:sp>
        <p:nvSpPr>
          <p:cNvPr id="10" name="TextBox 9">
            <a:extLst>
              <a:ext uri="{FF2B5EF4-FFF2-40B4-BE49-F238E27FC236}">
                <a16:creationId xmlns:a16="http://schemas.microsoft.com/office/drawing/2014/main" id="{72224B2C-7B87-4918-BF16-6C4E0C565159}"/>
              </a:ext>
            </a:extLst>
          </p:cNvPr>
          <p:cNvSpPr txBox="1">
            <a:spLocks noChangeArrowheads="1"/>
          </p:cNvSpPr>
          <p:nvPr/>
        </p:nvSpPr>
        <p:spPr bwMode="auto">
          <a:xfrm>
            <a:off x="4511675" y="4900613"/>
            <a:ext cx="1630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–3</a:t>
            </a:r>
          </a:p>
        </p:txBody>
      </p:sp>
      <p:sp>
        <p:nvSpPr>
          <p:cNvPr id="11" name="TextBox 10">
            <a:extLst>
              <a:ext uri="{FF2B5EF4-FFF2-40B4-BE49-F238E27FC236}">
                <a16:creationId xmlns:a16="http://schemas.microsoft.com/office/drawing/2014/main" id="{F1D481C4-5902-422F-B557-CF4CAC540E96}"/>
              </a:ext>
            </a:extLst>
          </p:cNvPr>
          <p:cNvSpPr txBox="1">
            <a:spLocks noChangeArrowheads="1"/>
          </p:cNvSpPr>
          <p:nvPr/>
        </p:nvSpPr>
        <p:spPr bwMode="auto">
          <a:xfrm>
            <a:off x="6188075" y="4900613"/>
            <a:ext cx="1127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–1</a:t>
            </a:r>
          </a:p>
        </p:txBody>
      </p:sp>
      <p:sp>
        <p:nvSpPr>
          <p:cNvPr id="12" name="TextBox 11">
            <a:extLst>
              <a:ext uri="{FF2B5EF4-FFF2-40B4-BE49-F238E27FC236}">
                <a16:creationId xmlns:a16="http://schemas.microsoft.com/office/drawing/2014/main" id="{EDD5837E-C11C-4558-9880-574DDFF33E05}"/>
              </a:ext>
            </a:extLst>
          </p:cNvPr>
          <p:cNvSpPr txBox="1">
            <a:spLocks noChangeArrowheads="1"/>
          </p:cNvSpPr>
          <p:nvPr/>
        </p:nvSpPr>
        <p:spPr bwMode="auto">
          <a:xfrm>
            <a:off x="7315200" y="4900613"/>
            <a:ext cx="1368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+2</a:t>
            </a:r>
          </a:p>
        </p:txBody>
      </p:sp>
      <p:sp>
        <p:nvSpPr>
          <p:cNvPr id="21558" name="TextBox 12">
            <a:extLst>
              <a:ext uri="{FF2B5EF4-FFF2-40B4-BE49-F238E27FC236}">
                <a16:creationId xmlns:a16="http://schemas.microsoft.com/office/drawing/2014/main" id="{012B9941-409F-4F5E-9E49-7B1CC66E3B66}"/>
              </a:ext>
            </a:extLst>
          </p:cNvPr>
          <p:cNvSpPr txBox="1">
            <a:spLocks noChangeArrowheads="1"/>
          </p:cNvSpPr>
          <p:nvPr/>
        </p:nvSpPr>
        <p:spPr bwMode="auto">
          <a:xfrm>
            <a:off x="2659063" y="5765800"/>
            <a:ext cx="5873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*hydrogen is not a metal, but it forms ions</a:t>
            </a:r>
            <a:br>
              <a:rPr lang="en-GB" altLang="en-US"/>
            </a:br>
            <a:r>
              <a:rPr lang="en-GB" altLang="en-US"/>
              <a:t>  in the same way as group 1 metals</a:t>
            </a:r>
          </a:p>
        </p:txBody>
      </p:sp>
      <p:pic>
        <p:nvPicPr>
          <p:cNvPr id="13" name="Picture 8">
            <a:hlinkClick r:id="" action="ppaction://hlinkshowjump?jump=nextslide"/>
            <a:extLst>
              <a:ext uri="{FF2B5EF4-FFF2-40B4-BE49-F238E27FC236}">
                <a16:creationId xmlns:a16="http://schemas.microsoft.com/office/drawing/2014/main" id="{EA980BF9-1A00-4CF0-B626-15EDF98EE5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5243F37-0A06-4824-A5D7-4F21C620A452}"/>
              </a:ext>
            </a:extLst>
          </p:cNvPr>
          <p:cNvSpPr>
            <a:spLocks noGrp="1" noChangeArrowheads="1"/>
          </p:cNvSpPr>
          <p:nvPr>
            <p:ph type="title"/>
          </p:nvPr>
        </p:nvSpPr>
        <p:spPr/>
        <p:txBody>
          <a:bodyPr/>
          <a:lstStyle/>
          <a:p>
            <a:r>
              <a:rPr lang="en-GB" altLang="en-US"/>
              <a:t>Protons and electrons in ions</a:t>
            </a:r>
          </a:p>
        </p:txBody>
      </p:sp>
      <p:sp>
        <p:nvSpPr>
          <p:cNvPr id="22531" name="Rectangle 3">
            <a:extLst>
              <a:ext uri="{FF2B5EF4-FFF2-40B4-BE49-F238E27FC236}">
                <a16:creationId xmlns:a16="http://schemas.microsoft.com/office/drawing/2014/main" id="{55CA4274-55E8-4D1A-958C-F0832C27D1F6}"/>
              </a:ext>
            </a:extLst>
          </p:cNvPr>
          <p:cNvSpPr>
            <a:spLocks noChangeArrowheads="1"/>
          </p:cNvSpPr>
          <p:nvPr/>
        </p:nvSpPr>
        <p:spPr bwMode="auto">
          <a:xfrm>
            <a:off x="339725" y="781050"/>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an atom, the number of protons and electrons is the same, and is given by the </a:t>
            </a:r>
            <a:r>
              <a:rPr lang="en-GB" altLang="en-US" b="1">
                <a:solidFill>
                  <a:srgbClr val="FF6600"/>
                </a:solidFill>
              </a:rPr>
              <a:t>atomic number </a:t>
            </a:r>
            <a:r>
              <a:rPr lang="en-GB" altLang="en-US"/>
              <a:t>in the periodic table.</a:t>
            </a:r>
          </a:p>
        </p:txBody>
      </p:sp>
      <p:sp>
        <p:nvSpPr>
          <p:cNvPr id="6" name="Rectangle 5">
            <a:extLst>
              <a:ext uri="{FF2B5EF4-FFF2-40B4-BE49-F238E27FC236}">
                <a16:creationId xmlns:a16="http://schemas.microsoft.com/office/drawing/2014/main" id="{4E4A45AB-F799-4D76-9895-20417D85E7F6}"/>
              </a:ext>
            </a:extLst>
          </p:cNvPr>
          <p:cNvSpPr>
            <a:spLocks noChangeArrowheads="1"/>
          </p:cNvSpPr>
          <p:nvPr/>
        </p:nvSpPr>
        <p:spPr bwMode="auto">
          <a:xfrm>
            <a:off x="342900" y="176053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an atom becomes an ion, it loses or gains electrons.</a:t>
            </a:r>
          </a:p>
        </p:txBody>
      </p:sp>
      <p:sp>
        <p:nvSpPr>
          <p:cNvPr id="7" name="Rectangle 6">
            <a:extLst>
              <a:ext uri="{FF2B5EF4-FFF2-40B4-BE49-F238E27FC236}">
                <a16:creationId xmlns:a16="http://schemas.microsoft.com/office/drawing/2014/main" id="{6A8D2091-EAA3-466B-8AA5-8A76DCA28D83}"/>
              </a:ext>
            </a:extLst>
          </p:cNvPr>
          <p:cNvSpPr>
            <a:spLocks noChangeArrowheads="1"/>
          </p:cNvSpPr>
          <p:nvPr/>
        </p:nvSpPr>
        <p:spPr bwMode="auto">
          <a:xfrm>
            <a:off x="342900" y="2371725"/>
            <a:ext cx="6986588" cy="46196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do we find the number of electrons in an ion?</a:t>
            </a:r>
          </a:p>
        </p:txBody>
      </p:sp>
      <p:sp>
        <p:nvSpPr>
          <p:cNvPr id="9" name="Rectangle 8">
            <a:extLst>
              <a:ext uri="{FF2B5EF4-FFF2-40B4-BE49-F238E27FC236}">
                <a16:creationId xmlns:a16="http://schemas.microsoft.com/office/drawing/2014/main" id="{307E2D8E-CA11-419E-B9CD-59529F81767C}"/>
              </a:ext>
            </a:extLst>
          </p:cNvPr>
          <p:cNvSpPr>
            <a:spLocks noChangeArrowheads="1"/>
          </p:cNvSpPr>
          <p:nvPr/>
        </p:nvSpPr>
        <p:spPr bwMode="auto">
          <a:xfrm>
            <a:off x="342900" y="298450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Number of electrons = </a:t>
            </a:r>
            <a:r>
              <a:rPr lang="en-GB" altLang="en-US" b="1"/>
              <a:t>atomic number</a:t>
            </a:r>
            <a:r>
              <a:rPr lang="en-GB" altLang="en-US"/>
              <a:t> – </a:t>
            </a:r>
            <a:r>
              <a:rPr lang="en-GB" altLang="en-US" b="1">
                <a:solidFill>
                  <a:srgbClr val="FF6600"/>
                </a:solidFill>
              </a:rPr>
              <a:t>charge on ion</a:t>
            </a:r>
          </a:p>
        </p:txBody>
      </p:sp>
      <p:sp>
        <p:nvSpPr>
          <p:cNvPr id="22541" name="Rectangle 10">
            <a:extLst>
              <a:ext uri="{FF2B5EF4-FFF2-40B4-BE49-F238E27FC236}">
                <a16:creationId xmlns:a16="http://schemas.microsoft.com/office/drawing/2014/main" id="{0AF0B849-A6FB-4551-B67E-810D607368E2}"/>
              </a:ext>
            </a:extLst>
          </p:cNvPr>
          <p:cNvSpPr>
            <a:spLocks noChangeArrowheads="1"/>
          </p:cNvSpPr>
          <p:nvPr/>
        </p:nvSpPr>
        <p:spPr bwMode="auto">
          <a:xfrm>
            <a:off x="342900" y="5356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e.g. For a oxide ion, O</a:t>
            </a:r>
            <a:r>
              <a:rPr lang="en-GB" altLang="en-US" b="1" baseline="30000">
                <a:solidFill>
                  <a:srgbClr val="FF6600"/>
                </a:solidFill>
              </a:rPr>
              <a:t>2–</a:t>
            </a:r>
            <a:r>
              <a:rPr lang="en-GB" altLang="en-US"/>
              <a:t>: </a:t>
            </a:r>
          </a:p>
          <a:p>
            <a:r>
              <a:rPr lang="en-GB" altLang="en-US"/>
              <a:t>       Number of electrons = </a:t>
            </a:r>
            <a:r>
              <a:rPr lang="en-GB" altLang="en-US" b="1"/>
              <a:t>8</a:t>
            </a:r>
            <a:r>
              <a:rPr lang="en-GB" altLang="en-US"/>
              <a:t> – (</a:t>
            </a:r>
            <a:r>
              <a:rPr lang="en-GB" altLang="en-US" b="1">
                <a:solidFill>
                  <a:srgbClr val="FF6600"/>
                </a:solidFill>
              </a:rPr>
              <a:t>–2</a:t>
            </a:r>
            <a:r>
              <a:rPr lang="en-GB" altLang="en-US"/>
              <a:t>) = 10.</a:t>
            </a:r>
          </a:p>
        </p:txBody>
      </p:sp>
      <p:pic>
        <p:nvPicPr>
          <p:cNvPr id="22542" name="Picture 14" descr="oxygen.png">
            <a:extLst>
              <a:ext uri="{FF2B5EF4-FFF2-40B4-BE49-F238E27FC236}">
                <a16:creationId xmlns:a16="http://schemas.microsoft.com/office/drawing/2014/main" id="{CC232907-1F71-4CE5-802F-E197F65B7C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3313" y="5095875"/>
            <a:ext cx="762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Rectangle 9">
            <a:extLst>
              <a:ext uri="{FF2B5EF4-FFF2-40B4-BE49-F238E27FC236}">
                <a16:creationId xmlns:a16="http://schemas.microsoft.com/office/drawing/2014/main" id="{89B215F6-E94B-4B11-871F-D242B56F6F42}"/>
              </a:ext>
            </a:extLst>
          </p:cNvPr>
          <p:cNvSpPr>
            <a:spLocks noChangeArrowheads="1"/>
          </p:cNvSpPr>
          <p:nvPr/>
        </p:nvSpPr>
        <p:spPr bwMode="auto">
          <a:xfrm>
            <a:off x="342900" y="385603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e.g. For a sodium ion, Na</a:t>
            </a:r>
            <a:r>
              <a:rPr lang="en-GB" altLang="en-US" b="1" baseline="30000">
                <a:solidFill>
                  <a:srgbClr val="FF6600"/>
                </a:solidFill>
              </a:rPr>
              <a:t>+</a:t>
            </a:r>
            <a:r>
              <a:rPr lang="en-GB" altLang="en-US"/>
              <a:t>: </a:t>
            </a:r>
          </a:p>
          <a:p>
            <a:r>
              <a:rPr lang="en-GB" altLang="en-US"/>
              <a:t>       Number of electrons = </a:t>
            </a:r>
            <a:r>
              <a:rPr lang="en-GB" altLang="en-US" b="1"/>
              <a:t>11</a:t>
            </a:r>
            <a:r>
              <a:rPr lang="en-GB" altLang="en-US"/>
              <a:t> – </a:t>
            </a:r>
            <a:r>
              <a:rPr lang="en-GB" altLang="en-US" b="1">
                <a:solidFill>
                  <a:srgbClr val="FF6600"/>
                </a:solidFill>
              </a:rPr>
              <a:t>1</a:t>
            </a:r>
            <a:r>
              <a:rPr lang="en-GB" altLang="en-US"/>
              <a:t> = 10.</a:t>
            </a:r>
          </a:p>
        </p:txBody>
      </p:sp>
      <p:pic>
        <p:nvPicPr>
          <p:cNvPr id="22540" name="Picture 15" descr="sodium.png">
            <a:extLst>
              <a:ext uri="{FF2B5EF4-FFF2-40B4-BE49-F238E27FC236}">
                <a16:creationId xmlns:a16="http://schemas.microsoft.com/office/drawing/2014/main" id="{2E08E0FA-B6BA-46F8-8C5C-977F5487B6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3313" y="3784600"/>
            <a:ext cx="762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hlinkClick r:id="" action="ppaction://hlinkshowjump?jump=nextslide"/>
            <a:extLst>
              <a:ext uri="{FF2B5EF4-FFF2-40B4-BE49-F238E27FC236}">
                <a16:creationId xmlns:a16="http://schemas.microsoft.com/office/drawing/2014/main" id="{91C3E91B-D29D-419E-9F03-93B6F529336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4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4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22541" grpId="0"/>
      <p:bldP spid="225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2">
            <a:extLst>
              <a:ext uri="{FF2B5EF4-FFF2-40B4-BE49-F238E27FC236}">
                <a16:creationId xmlns:a16="http://schemas.microsoft.com/office/drawing/2014/main" id="{13B12F6D-1655-4EB3-864F-6D737E66B2E3}"/>
              </a:ext>
            </a:extLst>
          </p:cNvPr>
          <p:cNvSpPr>
            <a:spLocks noGrp="1" noChangeArrowheads="1"/>
          </p:cNvSpPr>
          <p:nvPr>
            <p:ph type="title"/>
          </p:nvPr>
        </p:nvSpPr>
        <p:spPr/>
        <p:txBody>
          <a:bodyPr/>
          <a:lstStyle/>
          <a:p>
            <a:r>
              <a:rPr lang="en-GB" altLang="en-US" dirty="0"/>
              <a:t>Building an ion</a:t>
            </a:r>
          </a:p>
        </p:txBody>
      </p:sp>
      <p:pic>
        <p:nvPicPr>
          <p:cNvPr id="7" name="Picture 6">
            <a:hlinkClick r:id="" action="ppaction://hlinkshowjump?jump=nextslide"/>
            <a:extLst>
              <a:ext uri="{FF2B5EF4-FFF2-40B4-BE49-F238E27FC236}">
                <a16:creationId xmlns:a16="http://schemas.microsoft.com/office/drawing/2014/main" id="{58FEC86A-8CC4-492E-A47B-E4BE7AA0484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4B988244-A6A4-4854-B91F-C21C4D2312F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9E670AEE-26C5-461B-8E1C-99A8E83DF0EF}"/>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A99D0C3-663D-4622-9F74-502E816B076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655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4FD7D4B-756E-43C0-95F6-24AE3C42A379}"/>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P2JNAqrA"/>
  <p:tag name="ARTICULATE_DESIGN_ID_5_DEFAULT DESIGN" val="AoqH4Jqw"/>
  <p:tag name="ARTICULATE_DESIGN_ID_6_DEFAULT DESIGN" val="L2McnLcY"/>
  <p:tag name="ARTICULATE_DESIGN_ID_1_DEFAULT DESIGN" val="iB6scD4x"/>
  <p:tag name="ARTICULATE_DESIGN_ID_3_DEFAULT DESIGN" val="2x4czmpo"/>
  <p:tag name="ARTICULATE_DESIGN_ID_2_DEFAULT DESIGN" val="BbPA3qOR"/>
  <p:tag name="ARTICULATE_DESIGN_ID_4_DEFAULT DESIGN" val="7W1p722H"/>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14870</TotalTime>
  <Words>2417</Words>
  <Application>Microsoft Office PowerPoint</Application>
  <PresentationFormat>On-screen Show (4:3)</PresentationFormat>
  <Paragraphs>304</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Wingdings</vt:lpstr>
      <vt:lpstr>Arial</vt:lpstr>
      <vt:lpstr>Wingdings 2</vt:lpstr>
      <vt:lpstr>1_Default Design</vt:lpstr>
      <vt:lpstr>6_Default Design</vt:lpstr>
      <vt:lpstr>Ionic  Bonding</vt:lpstr>
      <vt:lpstr>Information</vt:lpstr>
      <vt:lpstr>Electron shells</vt:lpstr>
      <vt:lpstr>What is an ion?</vt:lpstr>
      <vt:lpstr>Positive and negative ions</vt:lpstr>
      <vt:lpstr>Electronic structure and charge</vt:lpstr>
      <vt:lpstr>Calculating ion charges</vt:lpstr>
      <vt:lpstr>Protons and electrons in ions</vt:lpstr>
      <vt:lpstr>Building an ion</vt:lpstr>
      <vt:lpstr>What is a compound ion?</vt:lpstr>
      <vt:lpstr>Naming ions and compound ions</vt:lpstr>
      <vt:lpstr>Comparing positive and negative ions</vt:lpstr>
      <vt:lpstr>Dot and cross diagrams for positive ions</vt:lpstr>
      <vt:lpstr>Dot and cross diagrams for negative ions</vt:lpstr>
      <vt:lpstr>What are bonds?</vt:lpstr>
      <vt:lpstr>What is ionic bonding?</vt:lpstr>
      <vt:lpstr>Group 1 and group 7 elements</vt:lpstr>
      <vt:lpstr>How are ionic bonds formed?</vt:lpstr>
      <vt:lpstr>How are ionic bonds formed?</vt:lpstr>
      <vt:lpstr>How do ionic bonds form?</vt:lpstr>
      <vt:lpstr>Dot and cross diagrams for compounds</vt:lpstr>
      <vt:lpstr>Other diagrams for ionic compounds</vt:lpstr>
      <vt:lpstr>Comparing ways to draw ionic compounds</vt:lpstr>
      <vt:lpstr>Ions and ionic bonding – summary</vt:lpstr>
      <vt:lpstr>Comparing covalent and ionic bonding</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Ionic Bonding</dc:title>
  <dc:subject>Boardworks High School Physical Science</dc:subject>
  <dc:creator>Boardworks</dc:creator>
  <cp:lastModifiedBy>Tim Crilly</cp:lastModifiedBy>
  <cp:revision>580</cp:revision>
  <dcterms:created xsi:type="dcterms:W3CDTF">2003-10-06T13:07:42Z</dcterms:created>
  <dcterms:modified xsi:type="dcterms:W3CDTF">2019-01-31T15:28:54Z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03D3E65A-CD0E-43AB-B71C-61B3968D0AF3</vt:lpwstr>
  </property>
  <property fmtid="{D5CDD505-2E9C-101B-9397-08002B2CF9AE}" pid="3" name="ArticulatePath">
    <vt:lpwstr>Ionic Bonding</vt:lpwstr>
  </property>
</Properties>
</file>