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3.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activeX/activeX4.xml" ContentType="application/vnd.ms-office.activeX+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activeX/activeX5.xml" ContentType="application/vnd.ms-office.activeX+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activeX/activeX6.xml" ContentType="application/vnd.ms-office.activeX+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02" r:id="rId1"/>
    <p:sldMasterId id="2147485717" r:id="rId2"/>
  </p:sldMasterIdLst>
  <p:notesMasterIdLst>
    <p:notesMasterId r:id="rId35"/>
  </p:notesMasterIdLst>
  <p:handoutMasterIdLst>
    <p:handoutMasterId r:id="rId36"/>
  </p:handoutMasterIdLst>
  <p:sldIdLst>
    <p:sldId id="430" r:id="rId3"/>
    <p:sldId id="527" r:id="rId4"/>
    <p:sldId id="549" r:id="rId5"/>
    <p:sldId id="496" r:id="rId6"/>
    <p:sldId id="499" r:id="rId7"/>
    <p:sldId id="500" r:id="rId8"/>
    <p:sldId id="501" r:id="rId9"/>
    <p:sldId id="502" r:id="rId10"/>
    <p:sldId id="545" r:id="rId11"/>
    <p:sldId id="547" r:id="rId12"/>
    <p:sldId id="548" r:id="rId13"/>
    <p:sldId id="503" r:id="rId14"/>
    <p:sldId id="533" r:id="rId15"/>
    <p:sldId id="534" r:id="rId16"/>
    <p:sldId id="505" r:id="rId17"/>
    <p:sldId id="535" r:id="rId18"/>
    <p:sldId id="508" r:id="rId19"/>
    <p:sldId id="536" r:id="rId20"/>
    <p:sldId id="537" r:id="rId21"/>
    <p:sldId id="512" r:id="rId22"/>
    <p:sldId id="513" r:id="rId23"/>
    <p:sldId id="510" r:id="rId24"/>
    <p:sldId id="511" r:id="rId25"/>
    <p:sldId id="514" r:id="rId26"/>
    <p:sldId id="539" r:id="rId27"/>
    <p:sldId id="506" r:id="rId28"/>
    <p:sldId id="517" r:id="rId29"/>
    <p:sldId id="519" r:id="rId30"/>
    <p:sldId id="546" r:id="rId31"/>
    <p:sldId id="520" r:id="rId32"/>
    <p:sldId id="522" r:id="rId33"/>
    <p:sldId id="523" r:id="rId34"/>
  </p:sldIdLst>
  <p:sldSz cx="9144000" cy="6858000" type="screen4x3"/>
  <p:notesSz cx="6858000" cy="9296400"/>
  <p:embeddedFontLst>
    <p:embeddedFont>
      <p:font typeface="Wingdings 2" panose="05020102010507070707" pitchFamily="18" charset="2"/>
      <p:regular r:id="rId37"/>
    </p:embeddedFont>
  </p:embeddedFontLst>
  <p:custDataLst>
    <p:tags r:id="rId3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52"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00"/>
    <a:srgbClr val="FF6600"/>
    <a:srgbClr val="010066"/>
    <a:srgbClr val="45F03C"/>
    <a:srgbClr val="FF9955"/>
    <a:srgbClr val="FFCC99"/>
    <a:srgbClr val="FFFF6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52"/>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E0E2491-B10A-4D70-AE61-C95C4189BC1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EF2310B-520A-45A0-90D1-AE6EE7B0037F}" type="slidenum">
              <a:rPr lang="en-GB" altLang="en-US"/>
              <a:pPr/>
              <a:t>‹#›</a:t>
            </a:fld>
            <a:endParaRPr lang="en-GB" altLang="en-US"/>
          </a:p>
        </p:txBody>
      </p:sp>
      <p:sp>
        <p:nvSpPr>
          <p:cNvPr id="5" name="Rectangle 7">
            <a:extLst>
              <a:ext uri="{FF2B5EF4-FFF2-40B4-BE49-F238E27FC236}">
                <a16:creationId xmlns:a16="http://schemas.microsoft.com/office/drawing/2014/main" id="{D20BC0AE-82FB-4649-977A-7112B52C568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68859024-D5EB-4089-9D5A-74E1A19644A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038913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FE6F89DD-43E7-4E24-B16C-712BA4292FA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9EBB3BE-18DD-4B61-B856-5668975AB2B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309C976-5298-4AB0-86AD-CDC0C8DC2B2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88D50D3-2CCE-46F9-9DDD-D83F7156190A}" type="slidenum">
              <a:rPr lang="en-US" altLang="en-US"/>
              <a:pPr/>
              <a:t>‹#›</a:t>
            </a:fld>
            <a:endParaRPr lang="en-US" altLang="en-US"/>
          </a:p>
        </p:txBody>
      </p:sp>
      <p:sp>
        <p:nvSpPr>
          <p:cNvPr id="7" name="Rectangle 7">
            <a:extLst>
              <a:ext uri="{FF2B5EF4-FFF2-40B4-BE49-F238E27FC236}">
                <a16:creationId xmlns:a16="http://schemas.microsoft.com/office/drawing/2014/main" id="{EB65D36D-C306-4FE3-9ADD-D57BC558E71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1605398-3D61-4075-8ED3-570A09FD33F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70686797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4FB4D152-3F68-4338-8B37-6CF237FEB34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D4995D-BEAE-4B4D-B3EC-0924851F9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C3F259-27D9-48CA-9ECD-195610B5FF36}"/>
              </a:ext>
            </a:extLst>
          </p:cNvPr>
          <p:cNvSpPr>
            <a:spLocks noGrp="1"/>
          </p:cNvSpPr>
          <p:nvPr>
            <p:ph type="sldNum" sz="quarter" idx="10"/>
          </p:nvPr>
        </p:nvSpPr>
        <p:spPr/>
        <p:txBody>
          <a:bodyPr/>
          <a:lstStyle/>
          <a:p>
            <a:fld id="{888D50D3-2CCE-46F9-9DDD-D83F7156190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BD0B2EB8-CFAC-4B4B-9541-E48DA127385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CC2EA1E-1E6C-4F16-A2C9-D37D6126517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Lead nitrate can also be used as a substitute for silver nitrate.</a:t>
            </a:r>
          </a:p>
        </p:txBody>
      </p:sp>
      <p:sp>
        <p:nvSpPr>
          <p:cNvPr id="2" name="Slide Number Placeholder 1">
            <a:extLst>
              <a:ext uri="{FF2B5EF4-FFF2-40B4-BE49-F238E27FC236}">
                <a16:creationId xmlns:a16="http://schemas.microsoft.com/office/drawing/2014/main" id="{4AAABE63-62D3-4FF8-84A4-C9E2D1BF17AF}"/>
              </a:ext>
            </a:extLst>
          </p:cNvPr>
          <p:cNvSpPr>
            <a:spLocks noGrp="1"/>
          </p:cNvSpPr>
          <p:nvPr>
            <p:ph type="sldNum" sz="quarter" idx="10"/>
          </p:nvPr>
        </p:nvSpPr>
        <p:spPr/>
        <p:txBody>
          <a:bodyPr/>
          <a:lstStyle/>
          <a:p>
            <a:fld id="{888D50D3-2CCE-46F9-9DDD-D83F7156190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D99EF762-BF54-4A99-8282-84265D9768C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A4F406D-AE09-40FD-BECC-2A6CD23223B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75312B-BE22-4162-80F8-57F6F7A45158}"/>
              </a:ext>
            </a:extLst>
          </p:cNvPr>
          <p:cNvSpPr>
            <a:spLocks noGrp="1"/>
          </p:cNvSpPr>
          <p:nvPr>
            <p:ph type="sldNum" sz="quarter" idx="10"/>
          </p:nvPr>
        </p:nvSpPr>
        <p:spPr/>
        <p:txBody>
          <a:bodyPr/>
          <a:lstStyle/>
          <a:p>
            <a:fld id="{888D50D3-2CCE-46F9-9DDD-D83F7156190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E7E605D8-E5B4-426B-AF5D-C7B6685E13B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946D63F-8DA1-4860-ABE0-42455F4B4C6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Astatine is a rare, radioactive element that has a half-life of only 8 hours. Astatine compounds have only been made in tiny amounts. Many of the properties of astatine are unknown, and instead are predicted using the trends down the group.</a:t>
            </a:r>
          </a:p>
        </p:txBody>
      </p:sp>
      <p:sp>
        <p:nvSpPr>
          <p:cNvPr id="2" name="Slide Number Placeholder 1">
            <a:extLst>
              <a:ext uri="{FF2B5EF4-FFF2-40B4-BE49-F238E27FC236}">
                <a16:creationId xmlns:a16="http://schemas.microsoft.com/office/drawing/2014/main" id="{D39EB969-C00C-424A-80BD-130D2DC9D702}"/>
              </a:ext>
            </a:extLst>
          </p:cNvPr>
          <p:cNvSpPr>
            <a:spLocks noGrp="1"/>
          </p:cNvSpPr>
          <p:nvPr>
            <p:ph type="sldNum" sz="quarter" idx="10"/>
          </p:nvPr>
        </p:nvSpPr>
        <p:spPr/>
        <p:txBody>
          <a:bodyPr/>
          <a:lstStyle/>
          <a:p>
            <a:fld id="{888D50D3-2CCE-46F9-9DDD-D83F7156190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3929336-DFD3-420D-BA29-5BF87984819E}"/>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91E34F4D-9AC0-4AA9-B914-36B83AACC0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Astatine is so rare that its exact density is unknown.</a:t>
            </a:r>
          </a:p>
        </p:txBody>
      </p:sp>
      <p:sp>
        <p:nvSpPr>
          <p:cNvPr id="2" name="Slide Number Placeholder 1">
            <a:extLst>
              <a:ext uri="{FF2B5EF4-FFF2-40B4-BE49-F238E27FC236}">
                <a16:creationId xmlns:a16="http://schemas.microsoft.com/office/drawing/2014/main" id="{AF39AB5D-45C5-4E6F-B663-FEC1E1135B2D}"/>
              </a:ext>
            </a:extLst>
          </p:cNvPr>
          <p:cNvSpPr>
            <a:spLocks noGrp="1"/>
          </p:cNvSpPr>
          <p:nvPr>
            <p:ph type="sldNum" sz="quarter" idx="10"/>
          </p:nvPr>
        </p:nvSpPr>
        <p:spPr/>
        <p:txBody>
          <a:bodyPr/>
          <a:lstStyle/>
          <a:p>
            <a:fld id="{888D50D3-2CCE-46F9-9DDD-D83F7156190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D9289AD-D97D-47DF-9B9B-D19BADF1CD53}"/>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49EC2776-1D5B-4F0C-9177-DFEE92FE88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melting and boiling points for astatine are unknown, and have been predicted using the trend down the group.</a:t>
            </a:r>
          </a:p>
          <a:p>
            <a:endParaRPr lang="en-GB" altLang="en-US" dirty="0">
              <a:latin typeface="Arial" panose="020B0604020202020204" pitchFamily="34" charset="0"/>
            </a:endParaRPr>
          </a:p>
          <a:p>
            <a:r>
              <a:rPr lang="en-GB" altLang="en-US" dirty="0">
                <a:latin typeface="Arial" panose="020B0604020202020204" pitchFamily="34" charset="0"/>
              </a:rPr>
              <a:t>The melting points increase down the group because the intermolecular forces increase as size increases.</a:t>
            </a:r>
          </a:p>
        </p:txBody>
      </p:sp>
      <p:sp>
        <p:nvSpPr>
          <p:cNvPr id="2" name="Slide Number Placeholder 1">
            <a:extLst>
              <a:ext uri="{FF2B5EF4-FFF2-40B4-BE49-F238E27FC236}">
                <a16:creationId xmlns:a16="http://schemas.microsoft.com/office/drawing/2014/main" id="{ED11A7D6-62AB-4809-A5EF-FE60E34F7526}"/>
              </a:ext>
            </a:extLst>
          </p:cNvPr>
          <p:cNvSpPr>
            <a:spLocks noGrp="1"/>
          </p:cNvSpPr>
          <p:nvPr>
            <p:ph type="sldNum" sz="quarter" idx="10"/>
          </p:nvPr>
        </p:nvSpPr>
        <p:spPr/>
        <p:txBody>
          <a:bodyPr/>
          <a:lstStyle/>
          <a:p>
            <a:fld id="{888D50D3-2CCE-46F9-9DDD-D83F7156190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0DBE8551-0D91-4B5C-AE4D-5466E1C4B31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14B0A62-F1D6-44AE-8FC4-63576F7B874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Ask students to describe why the boiling and melting points of the halogens increase going down the group. Ask them to refer to other properties of these elements.</a:t>
            </a:r>
          </a:p>
          <a:p>
            <a:endParaRPr lang="en-GB" altLang="en-US" b="0"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D72EDAC6-B7F3-4669-A77E-8D27BD52AF25}"/>
              </a:ext>
            </a:extLst>
          </p:cNvPr>
          <p:cNvSpPr>
            <a:spLocks noGrp="1"/>
          </p:cNvSpPr>
          <p:nvPr>
            <p:ph type="sldNum" sz="quarter" idx="10"/>
          </p:nvPr>
        </p:nvSpPr>
        <p:spPr/>
        <p:txBody>
          <a:bodyPr/>
          <a:lstStyle/>
          <a:p>
            <a:fld id="{888D50D3-2CCE-46F9-9DDD-D83F7156190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7E12E02-59B4-4A81-A697-CEF3E518EDD9}"/>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A1D042E9-60D9-460C-AD0C-8DC993E4A3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BDE532BC-E722-45CC-A63C-AB04F944FEC4}"/>
              </a:ext>
            </a:extLst>
          </p:cNvPr>
          <p:cNvSpPr>
            <a:spLocks noGrp="1"/>
          </p:cNvSpPr>
          <p:nvPr>
            <p:ph type="sldNum" sz="quarter" idx="10"/>
          </p:nvPr>
        </p:nvSpPr>
        <p:spPr/>
        <p:txBody>
          <a:bodyPr/>
          <a:lstStyle/>
          <a:p>
            <a:fld id="{888D50D3-2CCE-46F9-9DDD-D83F7156190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C948E5FA-8FC7-4D23-9625-34FD83D2CBF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7F30B5A-ACE4-44FF-B8CF-C54F8C5349D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6567903-BACE-43BD-9C12-367DA91B0E1A}"/>
              </a:ext>
            </a:extLst>
          </p:cNvPr>
          <p:cNvSpPr>
            <a:spLocks noGrp="1"/>
          </p:cNvSpPr>
          <p:nvPr>
            <p:ph type="sldNum" sz="quarter" idx="10"/>
          </p:nvPr>
        </p:nvSpPr>
        <p:spPr/>
        <p:txBody>
          <a:bodyPr/>
          <a:lstStyle/>
          <a:p>
            <a:fld id="{888D50D3-2CCE-46F9-9DDD-D83F7156190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6E537FA3-526D-4465-9762-2A5DE333668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89B6FF2-0CD9-45CD-A037-A60A187AF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ACFE4062-E340-4DBD-9115-701DDC438B03}"/>
              </a:ext>
            </a:extLst>
          </p:cNvPr>
          <p:cNvSpPr>
            <a:spLocks noGrp="1"/>
          </p:cNvSpPr>
          <p:nvPr>
            <p:ph type="sldNum" sz="quarter" idx="10"/>
          </p:nvPr>
        </p:nvSpPr>
        <p:spPr/>
        <p:txBody>
          <a:bodyPr/>
          <a:lstStyle/>
          <a:p>
            <a:fld id="{888D50D3-2CCE-46F9-9DDD-D83F7156190A}"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5A90645C-D8DF-4BA1-BB79-7FED7E40601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B77B6E9-F0D5-4D90-A36B-AFFD4F412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40840200-3343-4952-B76C-8CB697368A67}"/>
              </a:ext>
            </a:extLst>
          </p:cNvPr>
          <p:cNvSpPr>
            <a:spLocks noGrp="1"/>
          </p:cNvSpPr>
          <p:nvPr>
            <p:ph type="sldNum" sz="quarter" idx="10"/>
          </p:nvPr>
        </p:nvSpPr>
        <p:spPr/>
        <p:txBody>
          <a:bodyPr/>
          <a:lstStyle/>
          <a:p>
            <a:fld id="{888D50D3-2CCE-46F9-9DDD-D83F7156190A}"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5D6B753-6CA7-4240-BAF0-880196EFAB2D}"/>
              </a:ext>
            </a:extLst>
          </p:cNvPr>
          <p:cNvSpPr>
            <a:spLocks noGrp="1"/>
          </p:cNvSpPr>
          <p:nvPr>
            <p:ph type="sldNum" sz="quarter" idx="10"/>
          </p:nvPr>
        </p:nvSpPr>
        <p:spPr/>
        <p:txBody>
          <a:bodyPr/>
          <a:lstStyle/>
          <a:p>
            <a:fld id="{888D50D3-2CCE-46F9-9DDD-D83F7156190A}" type="slidenum">
              <a:rPr lang="en-US" altLang="en-US" smtClean="0"/>
              <a:pPr/>
              <a:t>2</a:t>
            </a:fld>
            <a:endParaRPr lang="en-US" altLang="en-US"/>
          </a:p>
        </p:txBody>
      </p:sp>
    </p:spTree>
    <p:extLst>
      <p:ext uri="{BB962C8B-B14F-4D97-AF65-F5344CB8AC3E}">
        <p14:creationId xmlns:p14="http://schemas.microsoft.com/office/powerpoint/2010/main" val="3174378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C3A99049-994E-4A79-A34F-4AB35C7F080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2939488-4BD7-4907-A290-60AA78ED04F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word and symbol equations, please refer to the </a:t>
            </a:r>
            <a:r>
              <a:rPr lang="en-GB" altLang="en-US" i="1" dirty="0">
                <a:latin typeface="Arial" panose="020B0604020202020204" pitchFamily="34" charset="0"/>
              </a:rPr>
              <a:t>Formulae and Equations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E6EC707A-9B8B-4EEC-BE95-F6203FE4FD70}"/>
              </a:ext>
            </a:extLst>
          </p:cNvPr>
          <p:cNvSpPr>
            <a:spLocks noGrp="1"/>
          </p:cNvSpPr>
          <p:nvPr>
            <p:ph type="sldNum" sz="quarter" idx="10"/>
          </p:nvPr>
        </p:nvSpPr>
        <p:spPr/>
        <p:txBody>
          <a:bodyPr/>
          <a:lstStyle/>
          <a:p>
            <a:fld id="{888D50D3-2CCE-46F9-9DDD-D83F7156190A}"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EA4F4F2C-CACD-411E-9706-13C28D665CC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BB7281E-E948-4D77-BFC4-EAF6794101A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3D50FBD8-18DE-4F12-9152-EA19C450EB76}"/>
              </a:ext>
            </a:extLst>
          </p:cNvPr>
          <p:cNvSpPr>
            <a:spLocks noGrp="1"/>
          </p:cNvSpPr>
          <p:nvPr>
            <p:ph type="sldNum" sz="quarter" idx="10"/>
          </p:nvPr>
        </p:nvSpPr>
        <p:spPr/>
        <p:txBody>
          <a:bodyPr/>
          <a:lstStyle/>
          <a:p>
            <a:fld id="{888D50D3-2CCE-46F9-9DDD-D83F7156190A}"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81C214C6-AC29-4E55-9EEF-F48AFB991D20}"/>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649A30F-5D21-48FC-BD5D-7C4071C2221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compares the reactivity of the halogens with iron wool. It could be used as a precursor to running the experiment in the lab, or as a revision exercise. When using this activity, it should be made clear that the reaction with iodine takes several minutes of strong heating before it reacts. This is illustrated by the stop watch, but is not shown in real time.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or test a design solution in a safe and ethical manner including considerations of environmental, social, and personal impacts.</a:t>
            </a:r>
            <a:endParaRPr lang="en-US" sz="1200" b="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US" dirty="0">
              <a:effectLst/>
            </a:endParaRPr>
          </a:p>
        </p:txBody>
      </p:sp>
      <p:sp>
        <p:nvSpPr>
          <p:cNvPr id="2" name="Slide Number Placeholder 1">
            <a:extLst>
              <a:ext uri="{FF2B5EF4-FFF2-40B4-BE49-F238E27FC236}">
                <a16:creationId xmlns:a16="http://schemas.microsoft.com/office/drawing/2014/main" id="{3858AC54-60D1-4F51-97D4-57EAC6EDDEFE}"/>
              </a:ext>
            </a:extLst>
          </p:cNvPr>
          <p:cNvSpPr>
            <a:spLocks noGrp="1"/>
          </p:cNvSpPr>
          <p:nvPr>
            <p:ph type="sldNum" sz="quarter" idx="10"/>
          </p:nvPr>
        </p:nvSpPr>
        <p:spPr/>
        <p:txBody>
          <a:bodyPr/>
          <a:lstStyle/>
          <a:p>
            <a:fld id="{888D50D3-2CCE-46F9-9DDD-D83F7156190A}"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3F792FA3-BC83-4B61-956D-403E5320CAF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CB701EE-7105-4ECE-92BA-3F28ECAA670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Astatine is too rare to carry out the experiment with iron wool. </a:t>
            </a:r>
          </a:p>
          <a:p>
            <a:r>
              <a:rPr lang="en-GB" altLang="en-US" dirty="0">
                <a:latin typeface="Arial" panose="020B0604020202020204" pitchFamily="34" charset="0"/>
              </a:rPr>
              <a:t>However, astatine is less reactive than iodine, so it would probably have a very weak reaction or no reaction.</a:t>
            </a:r>
          </a:p>
          <a:p>
            <a:endParaRPr lang="en-GB" altLang="en-US" dirty="0">
              <a:latin typeface="Arial" panose="020B0604020202020204" pitchFamily="34" charset="0"/>
            </a:endParaRPr>
          </a:p>
          <a:p>
            <a:r>
              <a:rPr lang="en-GB" altLang="en-US" dirty="0">
                <a:latin typeface="Arial" panose="020B0604020202020204" pitchFamily="34" charset="0"/>
              </a:rPr>
              <a:t>Fluorine reacts instantly with almost anything, which makes it very dangerous to handle. </a:t>
            </a:r>
          </a:p>
          <a:p>
            <a:r>
              <a:rPr lang="en-GB" altLang="en-US" dirty="0">
                <a:latin typeface="Arial" panose="020B0604020202020204" pitchFamily="34" charset="0"/>
              </a:rPr>
              <a:t>Iron wool bursts into flame as fluorine passes over it – no heating required.</a:t>
            </a:r>
          </a:p>
        </p:txBody>
      </p:sp>
      <p:sp>
        <p:nvSpPr>
          <p:cNvPr id="2" name="Slide Number Placeholder 1">
            <a:extLst>
              <a:ext uri="{FF2B5EF4-FFF2-40B4-BE49-F238E27FC236}">
                <a16:creationId xmlns:a16="http://schemas.microsoft.com/office/drawing/2014/main" id="{BCFF2F59-8C59-4A7F-9748-61A3D8B86942}"/>
              </a:ext>
            </a:extLst>
          </p:cNvPr>
          <p:cNvSpPr>
            <a:spLocks noGrp="1"/>
          </p:cNvSpPr>
          <p:nvPr>
            <p:ph type="sldNum" sz="quarter" idx="10"/>
          </p:nvPr>
        </p:nvSpPr>
        <p:spPr/>
        <p:txBody>
          <a:bodyPr/>
          <a:lstStyle/>
          <a:p>
            <a:fld id="{888D50D3-2CCE-46F9-9DDD-D83F7156190A}"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BBB633AC-F054-4AFF-B30E-A7E4C2F0A6C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3681FE49-8DE6-46BA-9C78-2AC1AFE8D3D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1FB25D63-9DD2-4C0C-9579-92678061515E}"/>
              </a:ext>
            </a:extLst>
          </p:cNvPr>
          <p:cNvSpPr>
            <a:spLocks noGrp="1"/>
          </p:cNvSpPr>
          <p:nvPr>
            <p:ph type="sldNum" sz="quarter" idx="10"/>
          </p:nvPr>
        </p:nvSpPr>
        <p:spPr/>
        <p:txBody>
          <a:bodyPr/>
          <a:lstStyle/>
          <a:p>
            <a:fld id="{888D50D3-2CCE-46F9-9DDD-D83F7156190A}"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3DE765C-50B7-43A5-838A-65AED40A5A79}"/>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927BADA8-4C95-4D43-9551-9079E4505B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12837A-99C8-4EAD-AFFA-0FA2CA531699}"/>
              </a:ext>
            </a:extLst>
          </p:cNvPr>
          <p:cNvSpPr>
            <a:spLocks noGrp="1"/>
          </p:cNvSpPr>
          <p:nvPr>
            <p:ph type="sldNum" sz="quarter" idx="10"/>
          </p:nvPr>
        </p:nvSpPr>
        <p:spPr/>
        <p:txBody>
          <a:bodyPr/>
          <a:lstStyle/>
          <a:p>
            <a:fld id="{888D50D3-2CCE-46F9-9DDD-D83F7156190A}"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367781B7-D7AE-4734-9C73-80D8F889E0C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47E319A-C7E1-4343-8019-43F80CD2337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a:t>
            </a:r>
            <a:r>
              <a:rPr lang="en-GB" altLang="en-US" dirty="0">
                <a:latin typeface="Arial" panose="020B0604020202020204" pitchFamily="34" charset="0"/>
              </a:rPr>
              <a:t> on halogens,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532516C9-F6BC-46C5-923E-7A95461838A8}"/>
              </a:ext>
            </a:extLst>
          </p:cNvPr>
          <p:cNvSpPr>
            <a:spLocks noGrp="1"/>
          </p:cNvSpPr>
          <p:nvPr>
            <p:ph type="sldNum" sz="quarter" idx="10"/>
          </p:nvPr>
        </p:nvSpPr>
        <p:spPr/>
        <p:txBody>
          <a:bodyPr/>
          <a:lstStyle/>
          <a:p>
            <a:fld id="{888D50D3-2CCE-46F9-9DDD-D83F7156190A}"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4F6CDF7D-C111-44E2-A907-84720E86431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EA7BA84-A87C-4C2A-96A0-EE518EB7A18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1F9A15-7A1D-4C27-8591-D550B65B1FBF}"/>
              </a:ext>
            </a:extLst>
          </p:cNvPr>
          <p:cNvSpPr>
            <a:spLocks noGrp="1"/>
          </p:cNvSpPr>
          <p:nvPr>
            <p:ph type="sldNum" sz="quarter" idx="10"/>
          </p:nvPr>
        </p:nvSpPr>
        <p:spPr/>
        <p:txBody>
          <a:bodyPr/>
          <a:lstStyle/>
          <a:p>
            <a:fld id="{888D50D3-2CCE-46F9-9DDD-D83F7156190A}"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F3ACDF42-5859-4751-AD05-257BC927BED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63FF1BFF-4B44-406C-BEA1-F8CBF30A0EE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4818FE0E-5D54-49BF-959A-899882778047}"/>
              </a:ext>
            </a:extLst>
          </p:cNvPr>
          <p:cNvSpPr>
            <a:spLocks noGrp="1"/>
          </p:cNvSpPr>
          <p:nvPr>
            <p:ph type="sldNum" sz="quarter" idx="10"/>
          </p:nvPr>
        </p:nvSpPr>
        <p:spPr/>
        <p:txBody>
          <a:bodyPr/>
          <a:lstStyle/>
          <a:p>
            <a:fld id="{888D50D3-2CCE-46F9-9DDD-D83F7156190A}"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C71EEE81-39D9-4528-9670-176E8F119C0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B954E6-2A1E-466C-8D72-1CBF4F507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8D1391C-3B9C-4972-B286-4F08440547BA}"/>
              </a:ext>
            </a:extLst>
          </p:cNvPr>
          <p:cNvSpPr>
            <a:spLocks noGrp="1"/>
          </p:cNvSpPr>
          <p:nvPr>
            <p:ph type="sldNum" sz="quarter" idx="10"/>
          </p:nvPr>
        </p:nvSpPr>
        <p:spPr/>
        <p:txBody>
          <a:bodyPr/>
          <a:lstStyle/>
          <a:p>
            <a:fld id="{888D50D3-2CCE-46F9-9DDD-D83F7156190A}"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EFECA23F-CF77-4132-86E3-F3C1FB39EDF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291D006-6AF0-43C7-B3E3-5C3DF5704B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1FF1262-C6CB-4952-8CE0-A48BB7CC2435}"/>
              </a:ext>
            </a:extLst>
          </p:cNvPr>
          <p:cNvSpPr>
            <a:spLocks noGrp="1"/>
          </p:cNvSpPr>
          <p:nvPr>
            <p:ph type="sldNum" sz="quarter" idx="10"/>
          </p:nvPr>
        </p:nvSpPr>
        <p:spPr/>
        <p:txBody>
          <a:bodyPr/>
          <a:lstStyle/>
          <a:p>
            <a:fld id="{888D50D3-2CCE-46F9-9DDD-D83F7156190A}"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90B601E9-4119-4983-A771-1A7F8B8618B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3317050-9ECC-4E55-9178-D6E4B8F87D9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a more reactive halogen will displace a less reactive halogen. It could be used as a precursor to running the practical in the lab, or as a summary exercise.</a:t>
            </a:r>
          </a:p>
        </p:txBody>
      </p:sp>
      <p:sp>
        <p:nvSpPr>
          <p:cNvPr id="2" name="Slide Number Placeholder 1">
            <a:extLst>
              <a:ext uri="{FF2B5EF4-FFF2-40B4-BE49-F238E27FC236}">
                <a16:creationId xmlns:a16="http://schemas.microsoft.com/office/drawing/2014/main" id="{DF995F74-F10D-40C3-B18C-54D06B388D56}"/>
              </a:ext>
            </a:extLst>
          </p:cNvPr>
          <p:cNvSpPr>
            <a:spLocks noGrp="1"/>
          </p:cNvSpPr>
          <p:nvPr>
            <p:ph type="sldNum" sz="quarter" idx="10"/>
          </p:nvPr>
        </p:nvSpPr>
        <p:spPr/>
        <p:txBody>
          <a:bodyPr/>
          <a:lstStyle/>
          <a:p>
            <a:fld id="{888D50D3-2CCE-46F9-9DDD-D83F7156190A}"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a16="http://schemas.microsoft.com/office/drawing/2014/main" id="{B34FE61B-D7B5-47D9-BC05-E57E3141ACD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3DD26F9-9C88-47BE-899D-5CA829452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0A2BFF-2BC5-43C5-953B-E76C32B41497}"/>
              </a:ext>
            </a:extLst>
          </p:cNvPr>
          <p:cNvSpPr>
            <a:spLocks noGrp="1"/>
          </p:cNvSpPr>
          <p:nvPr>
            <p:ph type="sldNum" sz="quarter" idx="10"/>
          </p:nvPr>
        </p:nvSpPr>
        <p:spPr/>
        <p:txBody>
          <a:bodyPr/>
          <a:lstStyle/>
          <a:p>
            <a:fld id="{888D50D3-2CCE-46F9-9DDD-D83F7156190A}"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a:extLst>
              <a:ext uri="{FF2B5EF4-FFF2-40B4-BE49-F238E27FC236}">
                <a16:creationId xmlns:a16="http://schemas.microsoft.com/office/drawing/2014/main" id="{706D6C26-9B5C-4E4E-B91B-A7EB7BE7719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906AFE4-FC6C-469C-9279-C62E1FF5DCE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halogens and displacement.</a:t>
            </a:r>
          </a:p>
        </p:txBody>
      </p:sp>
      <p:sp>
        <p:nvSpPr>
          <p:cNvPr id="2" name="Slide Number Placeholder 1">
            <a:extLst>
              <a:ext uri="{FF2B5EF4-FFF2-40B4-BE49-F238E27FC236}">
                <a16:creationId xmlns:a16="http://schemas.microsoft.com/office/drawing/2014/main" id="{38BA3405-2251-4D1A-B440-67A0CB694579}"/>
              </a:ext>
            </a:extLst>
          </p:cNvPr>
          <p:cNvSpPr>
            <a:spLocks noGrp="1"/>
          </p:cNvSpPr>
          <p:nvPr>
            <p:ph type="sldNum" sz="quarter" idx="10"/>
          </p:nvPr>
        </p:nvSpPr>
        <p:spPr/>
        <p:txBody>
          <a:bodyPr/>
          <a:lstStyle/>
          <a:p>
            <a:fld id="{888D50D3-2CCE-46F9-9DDD-D83F7156190A}" type="slidenum">
              <a:rPr lang="en-US" altLang="en-US" smtClean="0"/>
              <a:pPr/>
              <a:t>32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1CA53AE-A754-48EE-A76E-6C6665BA85E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1272E6B-B11E-4A18-8646-0EE76D7A37E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494FD10-3543-426D-B3AF-3FEA50C722B7}"/>
              </a:ext>
            </a:extLst>
          </p:cNvPr>
          <p:cNvSpPr>
            <a:spLocks noGrp="1"/>
          </p:cNvSpPr>
          <p:nvPr>
            <p:ph type="sldNum" sz="quarter" idx="10"/>
          </p:nvPr>
        </p:nvSpPr>
        <p:spPr/>
        <p:txBody>
          <a:bodyPr/>
          <a:lstStyle/>
          <a:p>
            <a:fld id="{888D50D3-2CCE-46F9-9DDD-D83F7156190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DD97FAC0-71CE-4D27-BC5A-FE061ED8C14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84BCC9F-A97E-43CF-B8D2-124CB925E33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6DE86E-B513-4E51-B395-95130FDD04BA}"/>
              </a:ext>
            </a:extLst>
          </p:cNvPr>
          <p:cNvSpPr>
            <a:spLocks noGrp="1"/>
          </p:cNvSpPr>
          <p:nvPr>
            <p:ph type="sldNum" sz="quarter" idx="10"/>
          </p:nvPr>
        </p:nvSpPr>
        <p:spPr/>
        <p:txBody>
          <a:bodyPr/>
          <a:lstStyle/>
          <a:p>
            <a:fld id="{888D50D3-2CCE-46F9-9DDD-D83F7156190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2E262F08-AEC8-4228-9508-65FC5158674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7E33CEB-4E33-479C-B6F8-13C1C12CAFA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image shows liquid bromine on the left and solid iodine on the right.</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a:latin typeface="Arial" panose="020B0604020202020204" pitchFamily="34" charset="0"/>
              </a:rPr>
              <a:t>Dr John </a:t>
            </a:r>
            <a:r>
              <a:rPr lang="en-GB" altLang="en-US" dirty="0" err="1">
                <a:latin typeface="Arial" panose="020B0604020202020204" pitchFamily="34" charset="0"/>
              </a:rPr>
              <a:t>Mileham</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4AEE6F74-97B8-4362-B61C-1CB6B0072607}"/>
              </a:ext>
            </a:extLst>
          </p:cNvPr>
          <p:cNvSpPr>
            <a:spLocks noGrp="1"/>
          </p:cNvSpPr>
          <p:nvPr>
            <p:ph type="sldNum" sz="quarter" idx="10"/>
          </p:nvPr>
        </p:nvSpPr>
        <p:spPr/>
        <p:txBody>
          <a:bodyPr/>
          <a:lstStyle/>
          <a:p>
            <a:fld id="{888D50D3-2CCE-46F9-9DDD-D83F7156190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63F7A85F-26DF-4F72-B9A3-16A85E5ED93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496F2026-5F40-4359-801C-3EA62034590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numbers next to each atom represent the electronic structure.</a:t>
            </a:r>
          </a:p>
          <a:p>
            <a:r>
              <a:rPr lang="en-GB" altLang="en-US" dirty="0">
                <a:latin typeface="Arial" panose="020B0604020202020204" pitchFamily="34" charset="0"/>
              </a:rPr>
              <a:t>e.g. 2,7 next to fluorine means that fluorine has 2 electrons in its first shell, and 7 electrons in its second shell.</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r>
              <a:rPr lang="en-GB" dirty="0"/>
              <a:t>s</a:t>
            </a:r>
            <a:r>
              <a:rPr lang="en-GB" sz="1200" kern="1200" dirty="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7BDA1237-246D-4EC9-953B-35082CAE3F22}"/>
              </a:ext>
            </a:extLst>
          </p:cNvPr>
          <p:cNvSpPr>
            <a:spLocks noGrp="1"/>
          </p:cNvSpPr>
          <p:nvPr>
            <p:ph type="sldNum" sz="quarter" idx="10"/>
          </p:nvPr>
        </p:nvSpPr>
        <p:spPr/>
        <p:txBody>
          <a:bodyPr/>
          <a:lstStyle/>
          <a:p>
            <a:fld id="{888D50D3-2CCE-46F9-9DDD-D83F7156190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B35600E0-2D25-4F14-A378-BCFC4A6413B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345E8AE-A4BF-4AA4-8434-2B6C2439FFE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2D06DB9D-0C8D-4252-8D07-F3088D4B4D8F}"/>
              </a:ext>
            </a:extLst>
          </p:cNvPr>
          <p:cNvSpPr>
            <a:spLocks noGrp="1"/>
          </p:cNvSpPr>
          <p:nvPr>
            <p:ph type="sldNum" sz="quarter" idx="10"/>
          </p:nvPr>
        </p:nvSpPr>
        <p:spPr/>
        <p:txBody>
          <a:bodyPr/>
          <a:lstStyle/>
          <a:p>
            <a:fld id="{888D50D3-2CCE-46F9-9DDD-D83F7156190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F0C74E4-16F2-48C6-9984-43E421BE6C61}"/>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397837A1-AC72-480F-B84C-9AB8BE5B79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Litmus paper:</a:t>
            </a:r>
          </a:p>
          <a:p>
            <a:pPr>
              <a:lnSpc>
                <a:spcPct val="120000"/>
              </a:lnSpc>
            </a:pPr>
            <a:r>
              <a:rPr lang="en-GB" altLang="en-US" dirty="0">
                <a:latin typeface="Arial" panose="020B0604020202020204" pitchFamily="34" charset="0"/>
              </a:rPr>
              <a:t>Some of the chlorine dissolves in the water on the damp paper. </a:t>
            </a:r>
          </a:p>
          <a:p>
            <a:pPr>
              <a:lnSpc>
                <a:spcPct val="120000"/>
              </a:lnSpc>
            </a:pPr>
            <a:r>
              <a:rPr lang="en-GB" altLang="en-US" dirty="0">
                <a:latin typeface="Arial" panose="020B0604020202020204" pitchFamily="34" charset="0"/>
              </a:rPr>
              <a:t>A reversible reaction between the chlorine and water produces hydrochloric acid (HCl) and hypochlorous acid (</a:t>
            </a:r>
            <a:r>
              <a:rPr lang="en-GB" altLang="en-US" dirty="0" err="1">
                <a:latin typeface="Arial" panose="020B0604020202020204" pitchFamily="34" charset="0"/>
              </a:rPr>
              <a:t>HClO</a:t>
            </a:r>
            <a:r>
              <a:rPr lang="en-GB" altLang="en-US" dirty="0">
                <a:latin typeface="Arial" panose="020B0604020202020204" pitchFamily="34" charset="0"/>
              </a:rPr>
              <a:t>).</a:t>
            </a:r>
          </a:p>
          <a:p>
            <a:pPr>
              <a:lnSpc>
                <a:spcPct val="120000"/>
              </a:lnSpc>
            </a:pPr>
            <a:r>
              <a:rPr lang="en-GB" altLang="en-US" dirty="0">
                <a:latin typeface="Arial" panose="020B0604020202020204" pitchFamily="34" charset="0"/>
              </a:rPr>
              <a:t>Dissolved HCl forms H</a:t>
            </a:r>
            <a:r>
              <a:rPr lang="en-GB" altLang="en-US" baseline="30000" dirty="0">
                <a:latin typeface="Arial" panose="020B0604020202020204" pitchFamily="34" charset="0"/>
              </a:rPr>
              <a:t>+</a:t>
            </a:r>
            <a:r>
              <a:rPr lang="en-GB" altLang="en-US" dirty="0">
                <a:latin typeface="Arial" panose="020B0604020202020204" pitchFamily="34" charset="0"/>
              </a:rPr>
              <a:t> ions and Cl</a:t>
            </a:r>
            <a:r>
              <a:rPr lang="en-GB" altLang="en-US" baseline="30000" dirty="0">
                <a:latin typeface="Arial" panose="020B0604020202020204" pitchFamily="34" charset="0"/>
              </a:rPr>
              <a:t>-</a:t>
            </a:r>
            <a:r>
              <a:rPr lang="en-GB" altLang="en-US" dirty="0">
                <a:latin typeface="Arial" panose="020B0604020202020204" pitchFamily="34" charset="0"/>
              </a:rPr>
              <a:t> ions. </a:t>
            </a:r>
          </a:p>
          <a:p>
            <a:pPr>
              <a:lnSpc>
                <a:spcPct val="120000"/>
              </a:lnSpc>
            </a:pPr>
            <a:r>
              <a:rPr lang="en-GB" altLang="en-US" dirty="0">
                <a:latin typeface="Arial" panose="020B0604020202020204" pitchFamily="34" charset="0"/>
              </a:rPr>
              <a:t>Some of the dissolved </a:t>
            </a:r>
            <a:r>
              <a:rPr lang="en-GB" altLang="en-US" dirty="0" err="1">
                <a:latin typeface="Arial" panose="020B0604020202020204" pitchFamily="34" charset="0"/>
              </a:rPr>
              <a:t>HClO</a:t>
            </a:r>
            <a:r>
              <a:rPr lang="en-GB" altLang="en-US" dirty="0">
                <a:latin typeface="Arial" panose="020B0604020202020204" pitchFamily="34" charset="0"/>
              </a:rPr>
              <a:t> forms H</a:t>
            </a:r>
            <a:r>
              <a:rPr lang="en-GB" altLang="en-US" baseline="30000" dirty="0">
                <a:latin typeface="Arial" panose="020B0604020202020204" pitchFamily="34" charset="0"/>
              </a:rPr>
              <a:t>+</a:t>
            </a:r>
            <a:r>
              <a:rPr lang="en-GB" altLang="en-US" dirty="0">
                <a:latin typeface="Arial" panose="020B0604020202020204" pitchFamily="34" charset="0"/>
              </a:rPr>
              <a:t> ions and </a:t>
            </a:r>
            <a:r>
              <a:rPr lang="en-GB" altLang="en-US" dirty="0" err="1">
                <a:latin typeface="Arial" panose="020B0604020202020204" pitchFamily="34" charset="0"/>
              </a:rPr>
              <a:t>ClO</a:t>
            </a:r>
            <a:r>
              <a:rPr lang="en-GB" altLang="en-US" baseline="30000" dirty="0">
                <a:latin typeface="Arial" panose="020B0604020202020204" pitchFamily="34" charset="0"/>
              </a:rPr>
              <a:t>-</a:t>
            </a:r>
            <a:r>
              <a:rPr lang="en-GB" altLang="en-US" dirty="0">
                <a:latin typeface="Arial" panose="020B0604020202020204" pitchFamily="34" charset="0"/>
              </a:rPr>
              <a:t> ions.</a:t>
            </a:r>
          </a:p>
          <a:p>
            <a:pPr>
              <a:lnSpc>
                <a:spcPct val="120000"/>
              </a:lnSpc>
            </a:pPr>
            <a:r>
              <a:rPr lang="en-GB" altLang="en-US" dirty="0">
                <a:latin typeface="Arial" panose="020B0604020202020204" pitchFamily="34" charset="0"/>
              </a:rPr>
              <a:t>The H</a:t>
            </a:r>
            <a:r>
              <a:rPr lang="en-GB" altLang="en-US" baseline="30000" dirty="0">
                <a:latin typeface="Arial" panose="020B0604020202020204" pitchFamily="34" charset="0"/>
              </a:rPr>
              <a:t>+</a:t>
            </a:r>
            <a:r>
              <a:rPr lang="en-GB" altLang="en-US" dirty="0">
                <a:latin typeface="Arial" panose="020B0604020202020204" pitchFamily="34" charset="0"/>
              </a:rPr>
              <a:t> ions react reversibly with the litmus dye, changing the </a:t>
            </a:r>
            <a:r>
              <a:rPr lang="en-GB" altLang="en-US" dirty="0" err="1">
                <a:latin typeface="Arial" panose="020B0604020202020204" pitchFamily="34" charset="0"/>
              </a:rPr>
              <a:t>color</a:t>
            </a:r>
            <a:r>
              <a:rPr lang="en-GB" altLang="en-US" dirty="0">
                <a:latin typeface="Arial" panose="020B0604020202020204" pitchFamily="34" charset="0"/>
              </a:rPr>
              <a:t> from blue to red.</a:t>
            </a:r>
          </a:p>
          <a:p>
            <a:pPr>
              <a:lnSpc>
                <a:spcPct val="120000"/>
              </a:lnSpc>
            </a:pPr>
            <a:r>
              <a:rPr lang="en-GB" altLang="en-US" dirty="0" err="1">
                <a:latin typeface="Arial" panose="020B0604020202020204" pitchFamily="34" charset="0"/>
              </a:rPr>
              <a:t>ClO</a:t>
            </a:r>
            <a:r>
              <a:rPr lang="en-GB" altLang="en-US" baseline="30000" dirty="0">
                <a:latin typeface="Arial" panose="020B0604020202020204" pitchFamily="34" charset="0"/>
              </a:rPr>
              <a:t>-</a:t>
            </a:r>
            <a:r>
              <a:rPr lang="en-GB" altLang="en-US" dirty="0">
                <a:latin typeface="Arial" panose="020B0604020202020204" pitchFamily="34" charset="0"/>
              </a:rPr>
              <a:t> ions are found in household bleach. They react irreversibly with the litmus dye, and the </a:t>
            </a:r>
            <a:r>
              <a:rPr lang="en-GB" altLang="en-US" dirty="0" err="1">
                <a:latin typeface="Arial" panose="020B0604020202020204" pitchFamily="34" charset="0"/>
              </a:rPr>
              <a:t>color</a:t>
            </a:r>
            <a:r>
              <a:rPr lang="en-GB" altLang="en-US" dirty="0">
                <a:latin typeface="Arial" panose="020B0604020202020204" pitchFamily="34" charset="0"/>
              </a:rPr>
              <a:t> changes to white.</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Universal indicator paper:</a:t>
            </a:r>
          </a:p>
          <a:p>
            <a:pPr>
              <a:lnSpc>
                <a:spcPct val="120000"/>
              </a:lnSpc>
            </a:pPr>
            <a:r>
              <a:rPr lang="en-GB" altLang="en-US" dirty="0">
                <a:latin typeface="Arial" panose="020B0604020202020204" pitchFamily="34" charset="0"/>
              </a:rPr>
              <a:t>By a similar method to litmus paper, chlorine will turn damp universal indicator paper red, and then bleach it white.</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Starch-iodide paper:</a:t>
            </a:r>
          </a:p>
          <a:p>
            <a:pPr>
              <a:lnSpc>
                <a:spcPct val="120000"/>
              </a:lnSpc>
            </a:pPr>
            <a:r>
              <a:rPr lang="en-GB" altLang="en-US" dirty="0">
                <a:latin typeface="Arial" panose="020B0604020202020204" pitchFamily="34" charset="0"/>
              </a:rPr>
              <a:t>Starch-iodide paper contains potassium iodide and starch. </a:t>
            </a:r>
          </a:p>
          <a:p>
            <a:pPr>
              <a:lnSpc>
                <a:spcPct val="120000"/>
              </a:lnSpc>
            </a:pPr>
            <a:r>
              <a:rPr lang="en-GB" altLang="en-US" dirty="0">
                <a:latin typeface="Arial" panose="020B0604020202020204" pitchFamily="34" charset="0"/>
              </a:rPr>
              <a:t>Potassium iodide and starch are </a:t>
            </a:r>
            <a:r>
              <a:rPr lang="en-GB" altLang="en-US" dirty="0" err="1">
                <a:latin typeface="Arial" panose="020B0604020202020204" pitchFamily="34" charset="0"/>
              </a:rPr>
              <a:t>colorless</a:t>
            </a:r>
            <a:r>
              <a:rPr lang="en-GB" altLang="en-US" dirty="0">
                <a:latin typeface="Arial" panose="020B0604020202020204" pitchFamily="34" charset="0"/>
              </a:rPr>
              <a:t>, so the paper looks white.</a:t>
            </a:r>
          </a:p>
          <a:p>
            <a:pPr>
              <a:lnSpc>
                <a:spcPct val="120000"/>
              </a:lnSpc>
            </a:pPr>
            <a:r>
              <a:rPr lang="en-GB" altLang="en-US" dirty="0">
                <a:latin typeface="Arial" panose="020B0604020202020204" pitchFamily="34" charset="0"/>
              </a:rPr>
              <a:t>When chlorine dissolves on damp starch iodide paper, the chloride ions react with the potassium iodide to form potassium chloride and iodine. </a:t>
            </a:r>
          </a:p>
          <a:p>
            <a:pPr>
              <a:lnSpc>
                <a:spcPct val="120000"/>
              </a:lnSpc>
            </a:pPr>
            <a:r>
              <a:rPr lang="en-GB" altLang="en-US" dirty="0">
                <a:latin typeface="Arial" panose="020B0604020202020204" pitchFamily="34" charset="0"/>
              </a:rPr>
              <a:t>The iodine reacts with the starch, and changes </a:t>
            </a:r>
            <a:r>
              <a:rPr lang="en-GB" altLang="en-US" dirty="0" err="1">
                <a:latin typeface="Arial" panose="020B0604020202020204" pitchFamily="34" charset="0"/>
              </a:rPr>
              <a:t>color</a:t>
            </a:r>
            <a:r>
              <a:rPr lang="en-GB" altLang="en-US" dirty="0">
                <a:latin typeface="Arial" panose="020B0604020202020204" pitchFamily="34" charset="0"/>
              </a:rPr>
              <a:t> to blue-black.</a:t>
            </a:r>
          </a:p>
        </p:txBody>
      </p:sp>
      <p:sp>
        <p:nvSpPr>
          <p:cNvPr id="2" name="Slide Number Placeholder 1">
            <a:extLst>
              <a:ext uri="{FF2B5EF4-FFF2-40B4-BE49-F238E27FC236}">
                <a16:creationId xmlns:a16="http://schemas.microsoft.com/office/drawing/2014/main" id="{A17E8CB7-8178-4AC1-99C8-980EDA78AAC4}"/>
              </a:ext>
            </a:extLst>
          </p:cNvPr>
          <p:cNvSpPr>
            <a:spLocks noGrp="1"/>
          </p:cNvSpPr>
          <p:nvPr>
            <p:ph type="sldNum" sz="quarter" idx="10"/>
          </p:nvPr>
        </p:nvSpPr>
        <p:spPr/>
        <p:txBody>
          <a:bodyPr/>
          <a:lstStyle/>
          <a:p>
            <a:fld id="{888D50D3-2CCE-46F9-9DDD-D83F7156190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
    </p:custDataLst>
    <p:extLst>
      <p:ext uri="{BB962C8B-B14F-4D97-AF65-F5344CB8AC3E}">
        <p14:creationId xmlns:p14="http://schemas.microsoft.com/office/powerpoint/2010/main" val="15117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675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7208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3857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14086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
    </p:custDataLst>
    <p:extLst>
      <p:ext uri="{BB962C8B-B14F-4D97-AF65-F5344CB8AC3E}">
        <p14:creationId xmlns:p14="http://schemas.microsoft.com/office/powerpoint/2010/main" val="340898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60832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4981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80252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94652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725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9595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78363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7113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07801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9981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46100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24851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1091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789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9244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557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599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1157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840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933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6"/>
    </p:custDataLst>
    <p:extLst>
      <p:ext uri="{BB962C8B-B14F-4D97-AF65-F5344CB8AC3E}">
        <p14:creationId xmlns:p14="http://schemas.microsoft.com/office/powerpoint/2010/main" val="2232985377"/>
      </p:ext>
    </p:extLst>
  </p:cSld>
  <p:clrMap bg1="lt1" tx1="dk1" bg2="lt2" tx2="dk2" accent1="accent1" accent2="accent2" accent3="accent3" accent4="accent4" accent5="accent5" accent6="accent6" hlink="hlink" folHlink="folHlink"/>
  <p:sldLayoutIdLst>
    <p:sldLayoutId id="2147485703"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 id="2147485714" r:id="rId12"/>
    <p:sldLayoutId id="2147485715" r:id="rId13"/>
    <p:sldLayoutId id="214748571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4"/>
    </p:custDataLst>
    <p:extLst>
      <p:ext uri="{BB962C8B-B14F-4D97-AF65-F5344CB8AC3E}">
        <p14:creationId xmlns:p14="http://schemas.microsoft.com/office/powerpoint/2010/main" val="1578454178"/>
      </p:ext>
    </p:extLst>
  </p:cSld>
  <p:clrMap bg1="lt1" tx1="dk1" bg2="lt2" tx2="dk2" accent1="accent1" accent2="accent2" accent3="accent3" accent4="accent4" accent5="accent5" accent6="accent6" hlink="hlink" folHlink="folHlink"/>
  <p:sldLayoutIdLst>
    <p:sldLayoutId id="2147485718" r:id="rId1"/>
    <p:sldLayoutId id="2147485719" r:id="rId2"/>
    <p:sldLayoutId id="2147485720" r:id="rId3"/>
    <p:sldLayoutId id="2147485721" r:id="rId4"/>
    <p:sldLayoutId id="2147485722" r:id="rId5"/>
    <p:sldLayoutId id="2147485723" r:id="rId6"/>
    <p:sldLayoutId id="2147485724" r:id="rId7"/>
    <p:sldLayoutId id="2147485725" r:id="rId8"/>
    <p:sldLayoutId id="2147485726" r:id="rId9"/>
    <p:sldLayoutId id="2147485727" r:id="rId10"/>
    <p:sldLayoutId id="2147485728" r:id="rId11"/>
    <p:sldLayoutId id="214748572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31.png"/><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9.wmf"/><Relationship Id="rId5" Type="http://schemas.openxmlformats.org/officeDocument/2006/relationships/notesSlide" Target="../notesSlides/notesSlide15.xml"/><Relationship Id="rId10"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8.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6.png"/><Relationship Id="rId12" Type="http://schemas.openxmlformats.org/officeDocument/2006/relationships/image" Target="../media/image9.wmf"/><Relationship Id="rId2" Type="http://schemas.openxmlformats.org/officeDocument/2006/relationships/tags" Target="../tags/tag52.xml"/><Relationship Id="rId1" Type="http://schemas.openxmlformats.org/officeDocument/2006/relationships/vmlDrawing" Target="../drawings/vmlDrawing3.vml"/><Relationship Id="rId6" Type="http://schemas.openxmlformats.org/officeDocument/2006/relationships/image" Target="../media/image51.png"/><Relationship Id="rId11" Type="http://schemas.openxmlformats.org/officeDocument/2006/relationships/image" Target="../media/image11.jpg"/><Relationship Id="rId5" Type="http://schemas.openxmlformats.org/officeDocument/2006/relationships/notesSlide" Target="../notesSlides/notesSlide22.xml"/><Relationship Id="rId10" Type="http://schemas.openxmlformats.org/officeDocument/2006/relationships/image" Target="../media/image16.pn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3.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30.png"/><Relationship Id="rId5" Type="http://schemas.openxmlformats.org/officeDocument/2006/relationships/image" Target="../media/image40.png"/><Relationship Id="rId10" Type="http://schemas.openxmlformats.org/officeDocument/2006/relationships/image" Target="../media/image13.png"/><Relationship Id="rId4" Type="http://schemas.openxmlformats.org/officeDocument/2006/relationships/image" Target="../media/image52.pn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4.xml"/><Relationship Id="rId7" Type="http://schemas.openxmlformats.org/officeDocument/2006/relationships/image" Target="../media/image10.png"/><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26.xml"/><Relationship Id="rId10" Type="http://schemas.openxmlformats.org/officeDocument/2006/relationships/image" Target="../media/image9.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6.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8.xml"/><Relationship Id="rId7" Type="http://schemas.openxmlformats.org/officeDocument/2006/relationships/image" Target="../media/image62.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18.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6.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60.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30.xml"/><Relationship Id="rId10" Type="http://schemas.openxmlformats.org/officeDocument/2006/relationships/image" Target="../media/image9.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control" Target="../activeX/activeX6.xml"/><Relationship Id="rId7" Type="http://schemas.openxmlformats.org/officeDocument/2006/relationships/image" Target="../media/image13.png"/><Relationship Id="rId2" Type="http://schemas.openxmlformats.org/officeDocument/2006/relationships/tags" Target="../tags/tag6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notesSlide" Target="../notesSlides/notesSlide32.xml"/><Relationship Id="rId4" Type="http://schemas.openxmlformats.org/officeDocument/2006/relationships/slideLayout" Target="../slideLayouts/slideLayout20.xml"/><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control" Target="../activeX/activeX1.xml"/><Relationship Id="rId7" Type="http://schemas.openxmlformats.org/officeDocument/2006/relationships/image" Target="../media/image10.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1553C833-667B-462A-8965-CA5718785B28}"/>
              </a:ext>
            </a:extLst>
          </p:cNvPr>
          <p:cNvSpPr>
            <a:spLocks noGrp="1"/>
          </p:cNvSpPr>
          <p:nvPr>
            <p:ph type="title"/>
          </p:nvPr>
        </p:nvSpPr>
        <p:spPr/>
        <p:txBody>
          <a:bodyPr/>
          <a:lstStyle/>
          <a:p>
            <a:r>
              <a:rPr lang="en-GB" altLang="en-US" dirty="0"/>
              <a:t>Group 7: Halogens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E7FA1AB-B5CC-4715-AC29-ACFA72FA8162}"/>
              </a:ext>
            </a:extLst>
          </p:cNvPr>
          <p:cNvSpPr>
            <a:spLocks noGrp="1" noChangeArrowheads="1"/>
          </p:cNvSpPr>
          <p:nvPr>
            <p:ph type="title"/>
          </p:nvPr>
        </p:nvSpPr>
        <p:spPr>
          <a:noFill/>
        </p:spPr>
        <p:txBody>
          <a:bodyPr>
            <a:spAutoFit/>
          </a:bodyPr>
          <a:lstStyle/>
          <a:p>
            <a:r>
              <a:rPr lang="en-GB" altLang="en-US"/>
              <a:t>Identifying halide ions</a:t>
            </a:r>
          </a:p>
        </p:txBody>
      </p:sp>
      <p:sp>
        <p:nvSpPr>
          <p:cNvPr id="26628" name="Text Box 4">
            <a:extLst>
              <a:ext uri="{FF2B5EF4-FFF2-40B4-BE49-F238E27FC236}">
                <a16:creationId xmlns:a16="http://schemas.microsoft.com/office/drawing/2014/main" id="{8F06CB4E-1C90-4719-8400-2A39A3FCDBCD}"/>
              </a:ext>
            </a:extLst>
          </p:cNvPr>
          <p:cNvSpPr txBox="1">
            <a:spLocks noChangeArrowheads="1"/>
          </p:cNvSpPr>
          <p:nvPr/>
        </p:nvSpPr>
        <p:spPr bwMode="auto">
          <a:xfrm>
            <a:off x="342900" y="784225"/>
            <a:ext cx="864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Halide ions </a:t>
            </a:r>
            <a:r>
              <a:rPr lang="en-GB" altLang="en-US">
                <a:solidFill>
                  <a:srgbClr val="010066"/>
                </a:solidFill>
              </a:rPr>
              <a:t>are negative ions formed from the halogens. These can be detected using </a:t>
            </a:r>
            <a:r>
              <a:rPr lang="en-GB" altLang="en-US" b="1">
                <a:solidFill>
                  <a:srgbClr val="010066"/>
                </a:solidFill>
              </a:rPr>
              <a:t>silver nitrate</a:t>
            </a:r>
            <a:r>
              <a:rPr lang="en-GB" altLang="en-US">
                <a:solidFill>
                  <a:srgbClr val="010066"/>
                </a:solidFill>
              </a:rPr>
              <a:t> solution</a:t>
            </a:r>
            <a:r>
              <a:rPr lang="en-GB" altLang="en-US">
                <a:solidFill>
                  <a:schemeClr val="tx1"/>
                </a:solidFill>
              </a:rPr>
              <a:t>.</a:t>
            </a:r>
            <a:endParaRPr lang="en-GB" altLang="en-US">
              <a:solidFill>
                <a:srgbClr val="010066"/>
              </a:solidFill>
            </a:endParaRPr>
          </a:p>
        </p:txBody>
      </p:sp>
      <p:sp>
        <p:nvSpPr>
          <p:cNvPr id="254981" name="Text Box 5">
            <a:extLst>
              <a:ext uri="{FF2B5EF4-FFF2-40B4-BE49-F238E27FC236}">
                <a16:creationId xmlns:a16="http://schemas.microsoft.com/office/drawing/2014/main" id="{E728989D-B0CE-448A-BBD6-1FE1231ECFB7}"/>
              </a:ext>
            </a:extLst>
          </p:cNvPr>
          <p:cNvSpPr txBox="1">
            <a:spLocks noChangeArrowheads="1"/>
          </p:cNvSpPr>
          <p:nvPr/>
        </p:nvSpPr>
        <p:spPr bwMode="auto">
          <a:xfrm>
            <a:off x="358775" y="1835150"/>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substance to be tested is first acidified with a small amount of nitric acid. Silver nitrate solution is then added. </a:t>
            </a:r>
            <a:br>
              <a:rPr lang="en-GB" altLang="en-US">
                <a:solidFill>
                  <a:srgbClr val="010066"/>
                </a:solidFill>
              </a:rPr>
            </a:br>
            <a:r>
              <a:rPr lang="en-GB" altLang="en-US">
                <a:solidFill>
                  <a:srgbClr val="010066"/>
                </a:solidFill>
              </a:rPr>
              <a:t>If a halide ion is present, a </a:t>
            </a:r>
            <a:r>
              <a:rPr lang="en-GB" altLang="en-US" b="1">
                <a:solidFill>
                  <a:srgbClr val="FF6600"/>
                </a:solidFill>
              </a:rPr>
              <a:t>precipitate</a:t>
            </a:r>
            <a:r>
              <a:rPr lang="en-GB" altLang="en-US">
                <a:solidFill>
                  <a:srgbClr val="010066"/>
                </a:solidFill>
              </a:rPr>
              <a:t> will form.</a:t>
            </a:r>
          </a:p>
        </p:txBody>
      </p:sp>
      <p:sp>
        <p:nvSpPr>
          <p:cNvPr id="254982" name="Text Box 6">
            <a:extLst>
              <a:ext uri="{FF2B5EF4-FFF2-40B4-BE49-F238E27FC236}">
                <a16:creationId xmlns:a16="http://schemas.microsoft.com/office/drawing/2014/main" id="{96B4A389-ED2E-43A4-8489-87AED49B97FE}"/>
              </a:ext>
            </a:extLst>
          </p:cNvPr>
          <p:cNvSpPr txBox="1">
            <a:spLocks noChangeArrowheads="1"/>
          </p:cNvSpPr>
          <p:nvPr/>
        </p:nvSpPr>
        <p:spPr bwMode="auto">
          <a:xfrm>
            <a:off x="358775" y="3236913"/>
            <a:ext cx="606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precipitates formed are </a:t>
            </a:r>
            <a:r>
              <a:rPr lang="en-GB" altLang="en-US" b="1">
                <a:solidFill>
                  <a:srgbClr val="010066"/>
                </a:solidFill>
              </a:rPr>
              <a:t>silver halides</a:t>
            </a:r>
            <a:r>
              <a:rPr lang="en-GB" altLang="en-US">
                <a:solidFill>
                  <a:srgbClr val="010066"/>
                </a:solidFill>
              </a:rPr>
              <a:t>.</a:t>
            </a:r>
          </a:p>
        </p:txBody>
      </p:sp>
      <p:sp>
        <p:nvSpPr>
          <p:cNvPr id="254984" name="AutoShape 8">
            <a:extLst>
              <a:ext uri="{FF2B5EF4-FFF2-40B4-BE49-F238E27FC236}">
                <a16:creationId xmlns:a16="http://schemas.microsoft.com/office/drawing/2014/main" id="{93966E0D-4E3C-47CF-A4CE-130877B3A8CC}"/>
              </a:ext>
            </a:extLst>
          </p:cNvPr>
          <p:cNvSpPr>
            <a:spLocks noChangeArrowheads="1"/>
          </p:cNvSpPr>
          <p:nvPr/>
        </p:nvSpPr>
        <p:spPr bwMode="auto">
          <a:xfrm>
            <a:off x="647700" y="3894138"/>
            <a:ext cx="7885113" cy="2339975"/>
          </a:xfrm>
          <a:prstGeom prst="rect">
            <a:avLst/>
          </a:prstGeom>
          <a:solidFill>
            <a:srgbClr val="FF6600"/>
          </a:solidFill>
          <a:ln w="3810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4985" name="Text Box 9">
            <a:extLst>
              <a:ext uri="{FF2B5EF4-FFF2-40B4-BE49-F238E27FC236}">
                <a16:creationId xmlns:a16="http://schemas.microsoft.com/office/drawing/2014/main" id="{8F1B8C3D-6B39-4ADE-91F3-3C9626BC7CC3}"/>
              </a:ext>
            </a:extLst>
          </p:cNvPr>
          <p:cNvSpPr txBox="1">
            <a:spLocks noChangeArrowheads="1"/>
          </p:cNvSpPr>
          <p:nvPr/>
        </p:nvSpPr>
        <p:spPr bwMode="auto">
          <a:xfrm>
            <a:off x="641350" y="3959225"/>
            <a:ext cx="1512888" cy="830263"/>
          </a:xfrm>
          <a:prstGeom prst="rect">
            <a:avLst/>
          </a:prstGeom>
          <a:noFill/>
          <a:ln w="9525">
            <a:noFill/>
            <a:miter lim="800000"/>
            <a:headEnd/>
            <a:tailEnd/>
          </a:ln>
          <a:effectLst/>
        </p:spPr>
        <p:txBody>
          <a:bodyPr>
            <a:spAutoFit/>
          </a:bodyPr>
          <a:lstStyle/>
          <a:p>
            <a:pPr algn="ctr">
              <a:defRPr/>
            </a:pPr>
            <a:r>
              <a:rPr lang="en-GB" b="1">
                <a:solidFill>
                  <a:schemeClr val="accent3"/>
                </a:solidFill>
                <a:latin typeface="Arial" charset="0"/>
              </a:rPr>
              <a:t>sodium chloride</a:t>
            </a:r>
          </a:p>
        </p:txBody>
      </p:sp>
      <p:sp>
        <p:nvSpPr>
          <p:cNvPr id="254986" name="Text Box 10">
            <a:extLst>
              <a:ext uri="{FF2B5EF4-FFF2-40B4-BE49-F238E27FC236}">
                <a16:creationId xmlns:a16="http://schemas.microsoft.com/office/drawing/2014/main" id="{D063220E-6FC8-4809-B3D0-9119C2BE39B2}"/>
              </a:ext>
            </a:extLst>
          </p:cNvPr>
          <p:cNvSpPr txBox="1">
            <a:spLocks noChangeArrowheads="1"/>
          </p:cNvSpPr>
          <p:nvPr/>
        </p:nvSpPr>
        <p:spPr bwMode="auto">
          <a:xfrm>
            <a:off x="2117725" y="4065588"/>
            <a:ext cx="406400" cy="549275"/>
          </a:xfrm>
          <a:prstGeom prst="rect">
            <a:avLst/>
          </a:prstGeom>
          <a:noFill/>
          <a:ln w="9525">
            <a:noFill/>
            <a:miter lim="800000"/>
            <a:headEnd/>
            <a:tailEnd/>
          </a:ln>
          <a:effectLst/>
        </p:spPr>
        <p:txBody>
          <a:bodyPr wrap="none">
            <a:spAutoFit/>
          </a:bodyPr>
          <a:lstStyle/>
          <a:p>
            <a:pPr algn="ctr">
              <a:defRPr/>
            </a:pPr>
            <a:r>
              <a:rPr lang="en-GB" sz="3000" b="1">
                <a:solidFill>
                  <a:schemeClr val="accent3"/>
                </a:solidFill>
                <a:latin typeface="Arial" charset="0"/>
              </a:rPr>
              <a:t>+</a:t>
            </a:r>
          </a:p>
        </p:txBody>
      </p:sp>
      <p:sp>
        <p:nvSpPr>
          <p:cNvPr id="254987" name="Text Box 11">
            <a:extLst>
              <a:ext uri="{FF2B5EF4-FFF2-40B4-BE49-F238E27FC236}">
                <a16:creationId xmlns:a16="http://schemas.microsoft.com/office/drawing/2014/main" id="{95C17724-6424-48E5-96F3-365CF75D207B}"/>
              </a:ext>
            </a:extLst>
          </p:cNvPr>
          <p:cNvSpPr txBox="1">
            <a:spLocks noChangeArrowheads="1"/>
          </p:cNvSpPr>
          <p:nvPr/>
        </p:nvSpPr>
        <p:spPr bwMode="auto">
          <a:xfrm>
            <a:off x="2705100" y="3959225"/>
            <a:ext cx="1296988" cy="830263"/>
          </a:xfrm>
          <a:prstGeom prst="rect">
            <a:avLst/>
          </a:prstGeom>
          <a:noFill/>
          <a:ln w="9525">
            <a:noFill/>
            <a:miter lim="800000"/>
            <a:headEnd/>
            <a:tailEnd/>
          </a:ln>
          <a:effectLst/>
        </p:spPr>
        <p:txBody>
          <a:bodyPr>
            <a:spAutoFit/>
          </a:bodyPr>
          <a:lstStyle/>
          <a:p>
            <a:pPr algn="ctr">
              <a:defRPr/>
            </a:pPr>
            <a:r>
              <a:rPr lang="en-GB" b="1">
                <a:solidFill>
                  <a:schemeClr val="accent3"/>
                </a:solidFill>
                <a:latin typeface="Arial" charset="0"/>
              </a:rPr>
              <a:t>silver nitrate</a:t>
            </a:r>
          </a:p>
        </p:txBody>
      </p:sp>
      <p:sp>
        <p:nvSpPr>
          <p:cNvPr id="254988" name="Text Box 12">
            <a:extLst>
              <a:ext uri="{FF2B5EF4-FFF2-40B4-BE49-F238E27FC236}">
                <a16:creationId xmlns:a16="http://schemas.microsoft.com/office/drawing/2014/main" id="{C2885B31-DEEE-4BE3-B547-A6900AADBCC1}"/>
              </a:ext>
            </a:extLst>
          </p:cNvPr>
          <p:cNvSpPr txBox="1">
            <a:spLocks noChangeArrowheads="1"/>
          </p:cNvSpPr>
          <p:nvPr/>
        </p:nvSpPr>
        <p:spPr bwMode="auto">
          <a:xfrm>
            <a:off x="4951413" y="3957638"/>
            <a:ext cx="1460500" cy="830262"/>
          </a:xfrm>
          <a:prstGeom prst="rect">
            <a:avLst/>
          </a:prstGeom>
          <a:noFill/>
          <a:ln w="9525">
            <a:noFill/>
            <a:miter lim="800000"/>
            <a:headEnd/>
            <a:tailEnd/>
          </a:ln>
          <a:effectLst/>
        </p:spPr>
        <p:txBody>
          <a:bodyPr>
            <a:spAutoFit/>
          </a:bodyPr>
          <a:lstStyle/>
          <a:p>
            <a:pPr algn="ctr">
              <a:defRPr/>
            </a:pPr>
            <a:r>
              <a:rPr lang="en-GB" b="1">
                <a:solidFill>
                  <a:schemeClr val="accent3"/>
                </a:solidFill>
                <a:latin typeface="Arial" charset="0"/>
              </a:rPr>
              <a:t>silver chloride</a:t>
            </a:r>
          </a:p>
        </p:txBody>
      </p:sp>
      <p:sp>
        <p:nvSpPr>
          <p:cNvPr id="254989" name="Text Box 13">
            <a:extLst>
              <a:ext uri="{FF2B5EF4-FFF2-40B4-BE49-F238E27FC236}">
                <a16:creationId xmlns:a16="http://schemas.microsoft.com/office/drawing/2014/main" id="{DB7E5962-9426-48AD-8955-E2231DCA0787}"/>
              </a:ext>
            </a:extLst>
          </p:cNvPr>
          <p:cNvSpPr txBox="1">
            <a:spLocks noChangeArrowheads="1"/>
          </p:cNvSpPr>
          <p:nvPr/>
        </p:nvSpPr>
        <p:spPr bwMode="auto">
          <a:xfrm>
            <a:off x="6373813" y="4065588"/>
            <a:ext cx="406400" cy="549275"/>
          </a:xfrm>
          <a:prstGeom prst="rect">
            <a:avLst/>
          </a:prstGeom>
          <a:noFill/>
          <a:ln w="9525">
            <a:noFill/>
            <a:miter lim="800000"/>
            <a:headEnd/>
            <a:tailEnd/>
          </a:ln>
          <a:effectLst/>
        </p:spPr>
        <p:txBody>
          <a:bodyPr wrap="none">
            <a:spAutoFit/>
          </a:bodyPr>
          <a:lstStyle/>
          <a:p>
            <a:pPr algn="ctr">
              <a:defRPr/>
            </a:pPr>
            <a:r>
              <a:rPr lang="en-GB" sz="3000" b="1">
                <a:solidFill>
                  <a:schemeClr val="accent3"/>
                </a:solidFill>
                <a:latin typeface="Arial" charset="0"/>
              </a:rPr>
              <a:t>+</a:t>
            </a:r>
          </a:p>
        </p:txBody>
      </p:sp>
      <p:sp>
        <p:nvSpPr>
          <p:cNvPr id="254990" name="Text Box 14">
            <a:extLst>
              <a:ext uri="{FF2B5EF4-FFF2-40B4-BE49-F238E27FC236}">
                <a16:creationId xmlns:a16="http://schemas.microsoft.com/office/drawing/2014/main" id="{1F0D200A-5531-4733-A0F4-67E12F7F7DF1}"/>
              </a:ext>
            </a:extLst>
          </p:cNvPr>
          <p:cNvSpPr txBox="1">
            <a:spLocks noChangeArrowheads="1"/>
          </p:cNvSpPr>
          <p:nvPr/>
        </p:nvSpPr>
        <p:spPr bwMode="auto">
          <a:xfrm>
            <a:off x="6923088" y="3959225"/>
            <a:ext cx="1350962" cy="830263"/>
          </a:xfrm>
          <a:prstGeom prst="rect">
            <a:avLst/>
          </a:prstGeom>
          <a:noFill/>
          <a:ln w="9525">
            <a:noFill/>
            <a:miter lim="800000"/>
            <a:headEnd/>
            <a:tailEnd/>
          </a:ln>
          <a:effectLst/>
        </p:spPr>
        <p:txBody>
          <a:bodyPr>
            <a:spAutoFit/>
          </a:bodyPr>
          <a:lstStyle/>
          <a:p>
            <a:pPr algn="ctr">
              <a:defRPr/>
            </a:pPr>
            <a:r>
              <a:rPr lang="en-GB" b="1">
                <a:solidFill>
                  <a:schemeClr val="accent3"/>
                </a:solidFill>
                <a:latin typeface="Arial" charset="0"/>
              </a:rPr>
              <a:t>sodium nitrate</a:t>
            </a:r>
          </a:p>
        </p:txBody>
      </p:sp>
      <p:sp>
        <p:nvSpPr>
          <p:cNvPr id="254992" name="Text Box 16">
            <a:extLst>
              <a:ext uri="{FF2B5EF4-FFF2-40B4-BE49-F238E27FC236}">
                <a16:creationId xmlns:a16="http://schemas.microsoft.com/office/drawing/2014/main" id="{C54D327C-AE8D-4269-B5DB-EB65FFDAED92}"/>
              </a:ext>
            </a:extLst>
          </p:cNvPr>
          <p:cNvSpPr txBox="1">
            <a:spLocks noChangeArrowheads="1"/>
          </p:cNvSpPr>
          <p:nvPr/>
        </p:nvSpPr>
        <p:spPr bwMode="auto">
          <a:xfrm>
            <a:off x="641350" y="4953000"/>
            <a:ext cx="1512888" cy="457200"/>
          </a:xfrm>
          <a:prstGeom prst="rect">
            <a:avLst/>
          </a:prstGeom>
          <a:noFill/>
          <a:ln w="9525">
            <a:noFill/>
            <a:miter lim="800000"/>
            <a:headEnd/>
            <a:tailEnd/>
          </a:ln>
          <a:effectLst/>
        </p:spPr>
        <p:txBody>
          <a:bodyPr>
            <a:spAutoFit/>
          </a:bodyPr>
          <a:lstStyle/>
          <a:p>
            <a:pPr>
              <a:defRPr/>
            </a:pPr>
            <a:r>
              <a:rPr lang="en-GB" b="1">
                <a:solidFill>
                  <a:schemeClr val="accent3"/>
                </a:solidFill>
                <a:latin typeface="Arial" charset="0"/>
              </a:rPr>
              <a:t>NaCl</a:t>
            </a:r>
            <a:r>
              <a:rPr lang="en-GB" sz="1000" b="1">
                <a:solidFill>
                  <a:schemeClr val="accent3"/>
                </a:solidFill>
                <a:latin typeface="Arial" charset="0"/>
              </a:rPr>
              <a:t> </a:t>
            </a:r>
            <a:r>
              <a:rPr lang="en-GB">
                <a:solidFill>
                  <a:schemeClr val="accent3"/>
                </a:solidFill>
                <a:latin typeface="Arial" charset="0"/>
              </a:rPr>
              <a:t>(aq)</a:t>
            </a:r>
          </a:p>
        </p:txBody>
      </p:sp>
      <p:sp>
        <p:nvSpPr>
          <p:cNvPr id="254993" name="Text Box 17">
            <a:extLst>
              <a:ext uri="{FF2B5EF4-FFF2-40B4-BE49-F238E27FC236}">
                <a16:creationId xmlns:a16="http://schemas.microsoft.com/office/drawing/2014/main" id="{A196B519-F74B-4048-B9E1-A61E4BF1ABF1}"/>
              </a:ext>
            </a:extLst>
          </p:cNvPr>
          <p:cNvSpPr txBox="1">
            <a:spLocks noChangeArrowheads="1"/>
          </p:cNvSpPr>
          <p:nvPr/>
        </p:nvSpPr>
        <p:spPr bwMode="auto">
          <a:xfrm>
            <a:off x="2124075" y="4905375"/>
            <a:ext cx="406400" cy="549275"/>
          </a:xfrm>
          <a:prstGeom prst="rect">
            <a:avLst/>
          </a:prstGeom>
          <a:noFill/>
          <a:ln w="9525">
            <a:noFill/>
            <a:miter lim="800000"/>
            <a:headEnd/>
            <a:tailEnd/>
          </a:ln>
          <a:effectLst/>
        </p:spPr>
        <p:txBody>
          <a:bodyPr wrap="none">
            <a:spAutoFit/>
          </a:bodyPr>
          <a:lstStyle/>
          <a:p>
            <a:pPr>
              <a:defRPr/>
            </a:pPr>
            <a:r>
              <a:rPr lang="en-GB" sz="3000" b="1">
                <a:solidFill>
                  <a:schemeClr val="accent3"/>
                </a:solidFill>
                <a:latin typeface="Arial" charset="0"/>
              </a:rPr>
              <a:t>+</a:t>
            </a:r>
          </a:p>
        </p:txBody>
      </p:sp>
      <p:sp>
        <p:nvSpPr>
          <p:cNvPr id="254994" name="Text Box 18">
            <a:extLst>
              <a:ext uri="{FF2B5EF4-FFF2-40B4-BE49-F238E27FC236}">
                <a16:creationId xmlns:a16="http://schemas.microsoft.com/office/drawing/2014/main" id="{3A21EC39-A7B4-4FBB-99D8-0F26FA8FC61A}"/>
              </a:ext>
            </a:extLst>
          </p:cNvPr>
          <p:cNvSpPr txBox="1">
            <a:spLocks noChangeArrowheads="1"/>
          </p:cNvSpPr>
          <p:nvPr/>
        </p:nvSpPr>
        <p:spPr bwMode="auto">
          <a:xfrm>
            <a:off x="2484438" y="4959350"/>
            <a:ext cx="1738312" cy="457200"/>
          </a:xfrm>
          <a:prstGeom prst="rect">
            <a:avLst/>
          </a:prstGeom>
          <a:noFill/>
          <a:ln w="9525">
            <a:noFill/>
            <a:miter lim="800000"/>
            <a:headEnd/>
            <a:tailEnd/>
          </a:ln>
          <a:effectLst/>
        </p:spPr>
        <p:txBody>
          <a:bodyPr wrap="none">
            <a:spAutoFit/>
          </a:bodyPr>
          <a:lstStyle/>
          <a:p>
            <a:pPr>
              <a:defRPr/>
            </a:pPr>
            <a:r>
              <a:rPr lang="en-GB" b="1" dirty="0">
                <a:solidFill>
                  <a:schemeClr val="accent3"/>
                </a:solidFill>
                <a:latin typeface="Arial" charset="0"/>
              </a:rPr>
              <a:t>AgNO</a:t>
            </a:r>
            <a:r>
              <a:rPr lang="en-GB" b="1" baseline="-25000" dirty="0">
                <a:solidFill>
                  <a:schemeClr val="accent3"/>
                </a:solidFill>
                <a:latin typeface="Arial" charset="0"/>
              </a:rPr>
              <a:t>3</a:t>
            </a:r>
            <a:r>
              <a:rPr lang="en-GB" sz="1000" dirty="0">
                <a:solidFill>
                  <a:schemeClr val="accent3"/>
                </a:solidFill>
                <a:latin typeface="Arial" charset="0"/>
              </a:rPr>
              <a:t> </a:t>
            </a:r>
            <a:r>
              <a:rPr lang="en-GB" dirty="0">
                <a:solidFill>
                  <a:schemeClr val="accent3"/>
                </a:solidFill>
                <a:latin typeface="Arial" charset="0"/>
              </a:rPr>
              <a:t>(</a:t>
            </a:r>
            <a:r>
              <a:rPr lang="en-GB" dirty="0" err="1">
                <a:solidFill>
                  <a:schemeClr val="accent3"/>
                </a:solidFill>
                <a:latin typeface="Arial" charset="0"/>
              </a:rPr>
              <a:t>aq</a:t>
            </a:r>
            <a:r>
              <a:rPr lang="en-GB" dirty="0">
                <a:solidFill>
                  <a:schemeClr val="accent3"/>
                </a:solidFill>
                <a:latin typeface="Arial" charset="0"/>
              </a:rPr>
              <a:t>)</a:t>
            </a:r>
          </a:p>
        </p:txBody>
      </p:sp>
      <p:sp>
        <p:nvSpPr>
          <p:cNvPr id="254995" name="Text Box 19">
            <a:extLst>
              <a:ext uri="{FF2B5EF4-FFF2-40B4-BE49-F238E27FC236}">
                <a16:creationId xmlns:a16="http://schemas.microsoft.com/office/drawing/2014/main" id="{626061D6-1F01-4D55-A329-FC7A5D9005BC}"/>
              </a:ext>
            </a:extLst>
          </p:cNvPr>
          <p:cNvSpPr txBox="1">
            <a:spLocks noChangeArrowheads="1"/>
          </p:cNvSpPr>
          <p:nvPr/>
        </p:nvSpPr>
        <p:spPr bwMode="auto">
          <a:xfrm>
            <a:off x="5040313" y="4959350"/>
            <a:ext cx="1285875" cy="457200"/>
          </a:xfrm>
          <a:prstGeom prst="rect">
            <a:avLst/>
          </a:prstGeom>
          <a:noFill/>
          <a:ln w="9525">
            <a:noFill/>
            <a:miter lim="800000"/>
            <a:headEnd/>
            <a:tailEnd/>
          </a:ln>
          <a:effectLst/>
        </p:spPr>
        <p:txBody>
          <a:bodyPr wrap="none">
            <a:spAutoFit/>
          </a:bodyPr>
          <a:lstStyle/>
          <a:p>
            <a:pPr>
              <a:defRPr/>
            </a:pPr>
            <a:r>
              <a:rPr lang="en-GB" b="1">
                <a:solidFill>
                  <a:schemeClr val="accent3"/>
                </a:solidFill>
                <a:latin typeface="Arial" charset="0"/>
              </a:rPr>
              <a:t>AgCl</a:t>
            </a:r>
            <a:r>
              <a:rPr lang="en-GB" sz="1000">
                <a:solidFill>
                  <a:schemeClr val="accent3"/>
                </a:solidFill>
                <a:latin typeface="Arial" charset="0"/>
              </a:rPr>
              <a:t> </a:t>
            </a:r>
            <a:r>
              <a:rPr lang="en-GB">
                <a:solidFill>
                  <a:schemeClr val="accent3"/>
                </a:solidFill>
                <a:latin typeface="Arial" charset="0"/>
              </a:rPr>
              <a:t>(s)</a:t>
            </a:r>
          </a:p>
        </p:txBody>
      </p:sp>
      <p:sp>
        <p:nvSpPr>
          <p:cNvPr id="254996" name="Text Box 20">
            <a:extLst>
              <a:ext uri="{FF2B5EF4-FFF2-40B4-BE49-F238E27FC236}">
                <a16:creationId xmlns:a16="http://schemas.microsoft.com/office/drawing/2014/main" id="{0B116A3D-06D6-4110-B444-12B334C571E2}"/>
              </a:ext>
            </a:extLst>
          </p:cNvPr>
          <p:cNvSpPr txBox="1">
            <a:spLocks noChangeArrowheads="1"/>
          </p:cNvSpPr>
          <p:nvPr/>
        </p:nvSpPr>
        <p:spPr bwMode="auto">
          <a:xfrm>
            <a:off x="6380163" y="4905375"/>
            <a:ext cx="406400" cy="549275"/>
          </a:xfrm>
          <a:prstGeom prst="rect">
            <a:avLst/>
          </a:prstGeom>
          <a:noFill/>
          <a:ln w="9525">
            <a:noFill/>
            <a:miter lim="800000"/>
            <a:headEnd/>
            <a:tailEnd/>
          </a:ln>
          <a:effectLst/>
        </p:spPr>
        <p:txBody>
          <a:bodyPr wrap="none">
            <a:spAutoFit/>
          </a:bodyPr>
          <a:lstStyle/>
          <a:p>
            <a:pPr>
              <a:defRPr/>
            </a:pPr>
            <a:r>
              <a:rPr lang="en-GB" sz="3000" b="1">
                <a:solidFill>
                  <a:schemeClr val="accent3"/>
                </a:solidFill>
                <a:latin typeface="Arial" charset="0"/>
              </a:rPr>
              <a:t>+</a:t>
            </a:r>
          </a:p>
        </p:txBody>
      </p:sp>
      <p:sp>
        <p:nvSpPr>
          <p:cNvPr id="254997" name="Text Box 21">
            <a:extLst>
              <a:ext uri="{FF2B5EF4-FFF2-40B4-BE49-F238E27FC236}">
                <a16:creationId xmlns:a16="http://schemas.microsoft.com/office/drawing/2014/main" id="{B87AB1B8-046F-4288-A486-9221ABBA272D}"/>
              </a:ext>
            </a:extLst>
          </p:cNvPr>
          <p:cNvSpPr txBox="1">
            <a:spLocks noChangeArrowheads="1"/>
          </p:cNvSpPr>
          <p:nvPr/>
        </p:nvSpPr>
        <p:spPr bwMode="auto">
          <a:xfrm>
            <a:off x="6738938" y="4959350"/>
            <a:ext cx="1722437" cy="457200"/>
          </a:xfrm>
          <a:prstGeom prst="rect">
            <a:avLst/>
          </a:prstGeom>
          <a:noFill/>
          <a:ln w="9525">
            <a:noFill/>
            <a:miter lim="800000"/>
            <a:headEnd/>
            <a:tailEnd/>
          </a:ln>
          <a:effectLst/>
        </p:spPr>
        <p:txBody>
          <a:bodyPr wrap="none">
            <a:spAutoFit/>
          </a:bodyPr>
          <a:lstStyle/>
          <a:p>
            <a:pPr>
              <a:defRPr/>
            </a:pPr>
            <a:r>
              <a:rPr lang="en-GB" b="1">
                <a:solidFill>
                  <a:schemeClr val="accent3"/>
                </a:solidFill>
                <a:latin typeface="Arial" charset="0"/>
              </a:rPr>
              <a:t>NaNO</a:t>
            </a:r>
            <a:r>
              <a:rPr lang="en-GB" b="1" baseline="-25000">
                <a:solidFill>
                  <a:schemeClr val="accent3"/>
                </a:solidFill>
                <a:latin typeface="Arial" charset="0"/>
              </a:rPr>
              <a:t>3</a:t>
            </a:r>
            <a:r>
              <a:rPr lang="en-GB" sz="1000">
                <a:solidFill>
                  <a:schemeClr val="accent3"/>
                </a:solidFill>
                <a:latin typeface="Arial" charset="0"/>
              </a:rPr>
              <a:t> </a:t>
            </a:r>
            <a:r>
              <a:rPr lang="en-GB">
                <a:solidFill>
                  <a:schemeClr val="accent3"/>
                </a:solidFill>
                <a:latin typeface="Arial" charset="0"/>
              </a:rPr>
              <a:t>(aq)</a:t>
            </a:r>
          </a:p>
        </p:txBody>
      </p:sp>
      <p:sp>
        <p:nvSpPr>
          <p:cNvPr id="254999" name="Text Box 23">
            <a:extLst>
              <a:ext uri="{FF2B5EF4-FFF2-40B4-BE49-F238E27FC236}">
                <a16:creationId xmlns:a16="http://schemas.microsoft.com/office/drawing/2014/main" id="{34CE1B19-F56E-40F4-B7A6-3365CCC8F63A}"/>
              </a:ext>
            </a:extLst>
          </p:cNvPr>
          <p:cNvSpPr txBox="1">
            <a:spLocks noChangeArrowheads="1"/>
          </p:cNvSpPr>
          <p:nvPr/>
        </p:nvSpPr>
        <p:spPr bwMode="auto">
          <a:xfrm>
            <a:off x="820738" y="5635625"/>
            <a:ext cx="1208087" cy="457200"/>
          </a:xfrm>
          <a:prstGeom prst="rect">
            <a:avLst/>
          </a:prstGeom>
          <a:noFill/>
          <a:ln w="9525">
            <a:noFill/>
            <a:miter lim="800000"/>
            <a:headEnd/>
            <a:tailEnd/>
          </a:ln>
          <a:effectLst/>
        </p:spPr>
        <p:txBody>
          <a:bodyPr>
            <a:spAutoFit/>
          </a:bodyPr>
          <a:lstStyle/>
          <a:p>
            <a:pPr>
              <a:defRPr/>
            </a:pPr>
            <a:r>
              <a:rPr lang="en-GB" b="1">
                <a:solidFill>
                  <a:schemeClr val="accent3"/>
                </a:solidFill>
                <a:latin typeface="Arial" charset="0"/>
              </a:rPr>
              <a:t>Cl</a:t>
            </a:r>
            <a:r>
              <a:rPr lang="en-GB" baseline="30000">
                <a:solidFill>
                  <a:schemeClr val="accent3"/>
                </a:solidFill>
                <a:latin typeface="Arial" charset="0"/>
              </a:rPr>
              <a:t>–</a:t>
            </a:r>
            <a:r>
              <a:rPr lang="en-GB" sz="1000" b="1">
                <a:solidFill>
                  <a:schemeClr val="accent3"/>
                </a:solidFill>
                <a:latin typeface="Arial" charset="0"/>
              </a:rPr>
              <a:t> </a:t>
            </a:r>
            <a:r>
              <a:rPr lang="en-GB">
                <a:solidFill>
                  <a:schemeClr val="accent3"/>
                </a:solidFill>
                <a:latin typeface="Arial" charset="0"/>
              </a:rPr>
              <a:t>(aq)</a:t>
            </a:r>
          </a:p>
        </p:txBody>
      </p:sp>
      <p:sp>
        <p:nvSpPr>
          <p:cNvPr id="255000" name="Text Box 24">
            <a:extLst>
              <a:ext uri="{FF2B5EF4-FFF2-40B4-BE49-F238E27FC236}">
                <a16:creationId xmlns:a16="http://schemas.microsoft.com/office/drawing/2014/main" id="{E01C241D-47AE-4FC7-877A-BEAAA30F4C73}"/>
              </a:ext>
            </a:extLst>
          </p:cNvPr>
          <p:cNvSpPr txBox="1">
            <a:spLocks noChangeArrowheads="1"/>
          </p:cNvSpPr>
          <p:nvPr/>
        </p:nvSpPr>
        <p:spPr bwMode="auto">
          <a:xfrm>
            <a:off x="2122488" y="5580063"/>
            <a:ext cx="406400" cy="549275"/>
          </a:xfrm>
          <a:prstGeom prst="rect">
            <a:avLst/>
          </a:prstGeom>
          <a:noFill/>
          <a:ln w="9525">
            <a:noFill/>
            <a:miter lim="800000"/>
            <a:headEnd/>
            <a:tailEnd/>
          </a:ln>
          <a:effectLst/>
        </p:spPr>
        <p:txBody>
          <a:bodyPr wrap="none">
            <a:spAutoFit/>
          </a:bodyPr>
          <a:lstStyle/>
          <a:p>
            <a:pPr>
              <a:defRPr/>
            </a:pPr>
            <a:r>
              <a:rPr lang="en-GB" sz="3000" b="1">
                <a:solidFill>
                  <a:schemeClr val="accent3"/>
                </a:solidFill>
                <a:latin typeface="Arial" charset="0"/>
              </a:rPr>
              <a:t>+</a:t>
            </a:r>
          </a:p>
        </p:txBody>
      </p:sp>
      <p:sp>
        <p:nvSpPr>
          <p:cNvPr id="255001" name="Text Box 25">
            <a:extLst>
              <a:ext uri="{FF2B5EF4-FFF2-40B4-BE49-F238E27FC236}">
                <a16:creationId xmlns:a16="http://schemas.microsoft.com/office/drawing/2014/main" id="{52286A5E-CDB0-438E-9DA1-5B16202EA5BA}"/>
              </a:ext>
            </a:extLst>
          </p:cNvPr>
          <p:cNvSpPr txBox="1">
            <a:spLocks noChangeArrowheads="1"/>
          </p:cNvSpPr>
          <p:nvPr/>
        </p:nvSpPr>
        <p:spPr bwMode="auto">
          <a:xfrm>
            <a:off x="2709863" y="5635625"/>
            <a:ext cx="1287462" cy="457200"/>
          </a:xfrm>
          <a:prstGeom prst="rect">
            <a:avLst/>
          </a:prstGeom>
          <a:noFill/>
          <a:ln w="9525">
            <a:noFill/>
            <a:miter lim="800000"/>
            <a:headEnd/>
            <a:tailEnd/>
          </a:ln>
          <a:effectLst/>
        </p:spPr>
        <p:txBody>
          <a:bodyPr wrap="none">
            <a:spAutoFit/>
          </a:bodyPr>
          <a:lstStyle/>
          <a:p>
            <a:pPr>
              <a:defRPr/>
            </a:pPr>
            <a:r>
              <a:rPr lang="en-GB" b="1" dirty="0">
                <a:solidFill>
                  <a:schemeClr val="accent3"/>
                </a:solidFill>
                <a:latin typeface="Arial" charset="0"/>
              </a:rPr>
              <a:t>Ag</a:t>
            </a:r>
            <a:r>
              <a:rPr lang="en-GB" b="1" baseline="30000" dirty="0">
                <a:solidFill>
                  <a:schemeClr val="accent3"/>
                </a:solidFill>
                <a:latin typeface="Arial" charset="0"/>
              </a:rPr>
              <a:t>+</a:t>
            </a:r>
            <a:r>
              <a:rPr lang="en-GB" sz="1000" dirty="0">
                <a:solidFill>
                  <a:schemeClr val="accent3"/>
                </a:solidFill>
                <a:latin typeface="Arial" charset="0"/>
              </a:rPr>
              <a:t> </a:t>
            </a:r>
            <a:r>
              <a:rPr lang="en-GB" dirty="0">
                <a:solidFill>
                  <a:schemeClr val="accent3"/>
                </a:solidFill>
                <a:latin typeface="Arial" charset="0"/>
              </a:rPr>
              <a:t>(</a:t>
            </a:r>
            <a:r>
              <a:rPr lang="en-GB" dirty="0" err="1">
                <a:solidFill>
                  <a:schemeClr val="accent3"/>
                </a:solidFill>
                <a:latin typeface="Arial" charset="0"/>
              </a:rPr>
              <a:t>aq</a:t>
            </a:r>
            <a:r>
              <a:rPr lang="en-GB" dirty="0">
                <a:solidFill>
                  <a:schemeClr val="accent3"/>
                </a:solidFill>
                <a:latin typeface="Arial" charset="0"/>
              </a:rPr>
              <a:t>)</a:t>
            </a:r>
          </a:p>
        </p:txBody>
      </p:sp>
      <p:sp>
        <p:nvSpPr>
          <p:cNvPr id="255002" name="Text Box 26">
            <a:extLst>
              <a:ext uri="{FF2B5EF4-FFF2-40B4-BE49-F238E27FC236}">
                <a16:creationId xmlns:a16="http://schemas.microsoft.com/office/drawing/2014/main" id="{06DF4C7F-AD39-4440-ACA8-11772EAB8B3B}"/>
              </a:ext>
            </a:extLst>
          </p:cNvPr>
          <p:cNvSpPr txBox="1">
            <a:spLocks noChangeArrowheads="1"/>
          </p:cNvSpPr>
          <p:nvPr/>
        </p:nvSpPr>
        <p:spPr bwMode="auto">
          <a:xfrm>
            <a:off x="5038725" y="5635625"/>
            <a:ext cx="1285875" cy="457200"/>
          </a:xfrm>
          <a:prstGeom prst="rect">
            <a:avLst/>
          </a:prstGeom>
          <a:noFill/>
          <a:ln w="9525">
            <a:noFill/>
            <a:miter lim="800000"/>
            <a:headEnd/>
            <a:tailEnd/>
          </a:ln>
          <a:effectLst/>
        </p:spPr>
        <p:txBody>
          <a:bodyPr wrap="none">
            <a:spAutoFit/>
          </a:bodyPr>
          <a:lstStyle/>
          <a:p>
            <a:pPr>
              <a:defRPr/>
            </a:pPr>
            <a:r>
              <a:rPr lang="en-GB" b="1">
                <a:solidFill>
                  <a:schemeClr val="accent3"/>
                </a:solidFill>
                <a:latin typeface="Arial" charset="0"/>
              </a:rPr>
              <a:t>AgCl</a:t>
            </a:r>
            <a:r>
              <a:rPr lang="en-GB" sz="1000">
                <a:solidFill>
                  <a:schemeClr val="accent3"/>
                </a:solidFill>
                <a:latin typeface="Arial" charset="0"/>
              </a:rPr>
              <a:t> </a:t>
            </a:r>
            <a:r>
              <a:rPr lang="en-GB">
                <a:solidFill>
                  <a:schemeClr val="accent3"/>
                </a:solidFill>
                <a:latin typeface="Arial" charset="0"/>
              </a:rPr>
              <a:t>(s)</a:t>
            </a:r>
          </a:p>
        </p:txBody>
      </p:sp>
      <p:pic>
        <p:nvPicPr>
          <p:cNvPr id="31" name="Picture 30" descr="Group_7_Halogens_10.1.png">
            <a:extLst>
              <a:ext uri="{FF2B5EF4-FFF2-40B4-BE49-F238E27FC236}">
                <a16:creationId xmlns:a16="http://schemas.microsoft.com/office/drawing/2014/main" id="{60D2A6B6-5254-482E-B17E-8C0ABD3D06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4073525"/>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Group_7_Halogens_10.1.png">
            <a:extLst>
              <a:ext uri="{FF2B5EF4-FFF2-40B4-BE49-F238E27FC236}">
                <a16:creationId xmlns:a16="http://schemas.microsoft.com/office/drawing/2014/main" id="{7EFF44C4-4338-4E34-8BF9-598F5EC528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4921250"/>
            <a:ext cx="7080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2" descr="Group_7_Halogens_10.1.png">
            <a:extLst>
              <a:ext uri="{FF2B5EF4-FFF2-40B4-BE49-F238E27FC236}">
                <a16:creationId xmlns:a16="http://schemas.microsoft.com/office/drawing/2014/main" id="{A018B632-907D-4449-BBE1-51C78C05F5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5583238"/>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a:hlinkClick r:id="" action="ppaction://hlinkshowjump?jump=nextslide"/>
            <a:extLst>
              <a:ext uri="{FF2B5EF4-FFF2-40B4-BE49-F238E27FC236}">
                <a16:creationId xmlns:a16="http://schemas.microsoft.com/office/drawing/2014/main" id="{9D4F8264-3549-469E-86D4-55BB41A5E0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BE23EF23-5C6E-45EC-A559-74858D0E330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9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9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49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49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9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4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49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499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49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49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49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49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49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499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49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50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500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500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254984" grpId="0" animBg="1"/>
      <p:bldP spid="254985" grpId="0"/>
      <p:bldP spid="254986" grpId="0"/>
      <p:bldP spid="254987" grpId="0"/>
      <p:bldP spid="254988" grpId="0"/>
      <p:bldP spid="254989" grpId="0"/>
      <p:bldP spid="254990" grpId="0"/>
      <p:bldP spid="254992" grpId="0"/>
      <p:bldP spid="254993" grpId="0"/>
      <p:bldP spid="254994" grpId="0"/>
      <p:bldP spid="254995" grpId="0"/>
      <p:bldP spid="254996" grpId="0"/>
      <p:bldP spid="254997" grpId="0"/>
      <p:bldP spid="254999" grpId="0"/>
      <p:bldP spid="255000" grpId="0"/>
      <p:bldP spid="255001" grpId="0"/>
      <p:bldP spid="2550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46FA6C6-3C2B-407E-929C-C4D2451C3791}"/>
              </a:ext>
            </a:extLst>
          </p:cNvPr>
          <p:cNvSpPr>
            <a:spLocks noGrp="1" noChangeArrowheads="1"/>
          </p:cNvSpPr>
          <p:nvPr>
            <p:ph type="title"/>
          </p:nvPr>
        </p:nvSpPr>
        <p:spPr/>
        <p:txBody>
          <a:bodyPr/>
          <a:lstStyle/>
          <a:p>
            <a:r>
              <a:rPr lang="en-GB" altLang="en-US"/>
              <a:t>Silver halides</a:t>
            </a:r>
          </a:p>
        </p:txBody>
      </p:sp>
      <p:sp>
        <p:nvSpPr>
          <p:cNvPr id="27651" name="Text Box 3">
            <a:extLst>
              <a:ext uri="{FF2B5EF4-FFF2-40B4-BE49-F238E27FC236}">
                <a16:creationId xmlns:a16="http://schemas.microsoft.com/office/drawing/2014/main" id="{DB71282E-F1DE-465F-99D9-C87326998608}"/>
              </a:ext>
            </a:extLst>
          </p:cNvPr>
          <p:cNvSpPr txBox="1">
            <a:spLocks noChangeArrowheads="1"/>
          </p:cNvSpPr>
          <p:nvPr/>
        </p:nvSpPr>
        <p:spPr bwMode="auto">
          <a:xfrm>
            <a:off x="358775" y="800100"/>
            <a:ext cx="8426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different types of silver halide precipitates can be distinguished by their </a:t>
            </a:r>
            <a:r>
              <a:rPr lang="en-GB" altLang="en-US" dirty="0" err="1">
                <a:solidFill>
                  <a:srgbClr val="010066"/>
                </a:solidFill>
              </a:rPr>
              <a:t>color</a:t>
            </a:r>
            <a:r>
              <a:rPr lang="en-GB" altLang="en-US" dirty="0">
                <a:solidFill>
                  <a:srgbClr val="010066"/>
                </a:solidFill>
              </a:rPr>
              <a:t>.</a:t>
            </a:r>
          </a:p>
        </p:txBody>
      </p:sp>
      <p:sp>
        <p:nvSpPr>
          <p:cNvPr id="257028" name="Text Box 4">
            <a:extLst>
              <a:ext uri="{FF2B5EF4-FFF2-40B4-BE49-F238E27FC236}">
                <a16:creationId xmlns:a16="http://schemas.microsoft.com/office/drawing/2014/main" id="{77E75F61-5C80-4448-B2F7-65B3DC6B0607}"/>
              </a:ext>
            </a:extLst>
          </p:cNvPr>
          <p:cNvSpPr txBox="1">
            <a:spLocks noChangeArrowheads="1"/>
          </p:cNvSpPr>
          <p:nvPr/>
        </p:nvSpPr>
        <p:spPr bwMode="auto">
          <a:xfrm>
            <a:off x="1187450" y="5583945"/>
            <a:ext cx="172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t>white</a:t>
            </a:r>
            <a:r>
              <a:rPr lang="en-GB" altLang="en-US" dirty="0"/>
              <a:t> AgCl precipitate</a:t>
            </a:r>
          </a:p>
        </p:txBody>
      </p:sp>
      <p:sp>
        <p:nvSpPr>
          <p:cNvPr id="257029" name="Text Box 5">
            <a:extLst>
              <a:ext uri="{FF2B5EF4-FFF2-40B4-BE49-F238E27FC236}">
                <a16:creationId xmlns:a16="http://schemas.microsoft.com/office/drawing/2014/main" id="{7DDE5F03-B1DB-4297-9C81-13051D85561A}"/>
              </a:ext>
            </a:extLst>
          </p:cNvPr>
          <p:cNvSpPr txBox="1">
            <a:spLocks noChangeArrowheads="1"/>
          </p:cNvSpPr>
          <p:nvPr/>
        </p:nvSpPr>
        <p:spPr bwMode="auto">
          <a:xfrm>
            <a:off x="3671888" y="5583945"/>
            <a:ext cx="183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cream</a:t>
            </a:r>
            <a:r>
              <a:rPr lang="en-GB" altLang="en-US"/>
              <a:t> AgBr precipitate</a:t>
            </a:r>
          </a:p>
        </p:txBody>
      </p:sp>
      <p:sp>
        <p:nvSpPr>
          <p:cNvPr id="257030" name="Text Box 6">
            <a:extLst>
              <a:ext uri="{FF2B5EF4-FFF2-40B4-BE49-F238E27FC236}">
                <a16:creationId xmlns:a16="http://schemas.microsoft.com/office/drawing/2014/main" id="{43809E0B-F384-48EF-BB05-FA674BD145C0}"/>
              </a:ext>
            </a:extLst>
          </p:cNvPr>
          <p:cNvSpPr txBox="1">
            <a:spLocks noChangeArrowheads="1"/>
          </p:cNvSpPr>
          <p:nvPr/>
        </p:nvSpPr>
        <p:spPr bwMode="auto">
          <a:xfrm>
            <a:off x="6300788" y="5576007"/>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t>yellow</a:t>
            </a:r>
            <a:r>
              <a:rPr lang="en-GB" altLang="en-US" dirty="0"/>
              <a:t> </a:t>
            </a:r>
            <a:r>
              <a:rPr lang="en-GB" altLang="en-US" dirty="0" err="1"/>
              <a:t>AgI</a:t>
            </a:r>
            <a:r>
              <a:rPr lang="en-GB" altLang="en-US" dirty="0"/>
              <a:t> precipitate</a:t>
            </a:r>
          </a:p>
        </p:txBody>
      </p:sp>
      <p:sp>
        <p:nvSpPr>
          <p:cNvPr id="257031" name="Text Box 7">
            <a:extLst>
              <a:ext uri="{FF2B5EF4-FFF2-40B4-BE49-F238E27FC236}">
                <a16:creationId xmlns:a16="http://schemas.microsoft.com/office/drawing/2014/main" id="{A94B5336-7AA5-4227-AD4C-AB06A26A73B9}"/>
              </a:ext>
            </a:extLst>
          </p:cNvPr>
          <p:cNvSpPr txBox="1">
            <a:spLocks noChangeArrowheads="1"/>
          </p:cNvSpPr>
          <p:nvPr/>
        </p:nvSpPr>
        <p:spPr bwMode="auto">
          <a:xfrm>
            <a:off x="1223963" y="1741841"/>
            <a:ext cx="162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chloride</a:t>
            </a:r>
          </a:p>
        </p:txBody>
      </p:sp>
      <p:sp>
        <p:nvSpPr>
          <p:cNvPr id="257032" name="Text Box 8">
            <a:extLst>
              <a:ext uri="{FF2B5EF4-FFF2-40B4-BE49-F238E27FC236}">
                <a16:creationId xmlns:a16="http://schemas.microsoft.com/office/drawing/2014/main" id="{A83640DC-60EC-41DB-9BA9-A8AD1997ACFC}"/>
              </a:ext>
            </a:extLst>
          </p:cNvPr>
          <p:cNvSpPr txBox="1">
            <a:spLocks noChangeArrowheads="1"/>
          </p:cNvSpPr>
          <p:nvPr/>
        </p:nvSpPr>
        <p:spPr bwMode="auto">
          <a:xfrm>
            <a:off x="3748088" y="1741841"/>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t>bromide</a:t>
            </a:r>
          </a:p>
        </p:txBody>
      </p:sp>
      <p:sp>
        <p:nvSpPr>
          <p:cNvPr id="257033" name="Text Box 9">
            <a:extLst>
              <a:ext uri="{FF2B5EF4-FFF2-40B4-BE49-F238E27FC236}">
                <a16:creationId xmlns:a16="http://schemas.microsoft.com/office/drawing/2014/main" id="{2D34C5B0-259B-4990-BDB5-73E7FAD24371}"/>
              </a:ext>
            </a:extLst>
          </p:cNvPr>
          <p:cNvSpPr txBox="1">
            <a:spLocks noChangeArrowheads="1"/>
          </p:cNvSpPr>
          <p:nvPr/>
        </p:nvSpPr>
        <p:spPr bwMode="auto">
          <a:xfrm>
            <a:off x="6323013" y="174025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t>iodide</a:t>
            </a:r>
          </a:p>
        </p:txBody>
      </p:sp>
      <p:pic>
        <p:nvPicPr>
          <p:cNvPr id="257035" name="Picture 11" descr="chemT_silver_chloride">
            <a:extLst>
              <a:ext uri="{FF2B5EF4-FFF2-40B4-BE49-F238E27FC236}">
                <a16:creationId xmlns:a16="http://schemas.microsoft.com/office/drawing/2014/main" id="{E06C789D-47EB-42C6-B309-F30AA60CC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99" r="24651" b="27351"/>
          <a:stretch>
            <a:fillRect/>
          </a:stretch>
        </p:blipFill>
        <p:spPr bwMode="auto">
          <a:xfrm>
            <a:off x="1492250" y="2209978"/>
            <a:ext cx="111601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6" name="Picture 12" descr="chemT_silver_bromide">
            <a:extLst>
              <a:ext uri="{FF2B5EF4-FFF2-40B4-BE49-F238E27FC236}">
                <a16:creationId xmlns:a16="http://schemas.microsoft.com/office/drawing/2014/main" id="{2FA356BF-B08A-4741-A517-FBF12C604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343" r="23196" b="27032"/>
          <a:stretch>
            <a:fillRect/>
          </a:stretch>
        </p:blipFill>
        <p:spPr bwMode="auto">
          <a:xfrm>
            <a:off x="4013200" y="2267128"/>
            <a:ext cx="1152525"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7" name="Picture 13" descr="chemT_silver_iodide">
            <a:extLst>
              <a:ext uri="{FF2B5EF4-FFF2-40B4-BE49-F238E27FC236}">
                <a16:creationId xmlns:a16="http://schemas.microsoft.com/office/drawing/2014/main" id="{5C94686E-3C94-4EFC-BD08-8510C993F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534" r="22569" b="27843"/>
          <a:stretch>
            <a:fillRect/>
          </a:stretch>
        </p:blipFill>
        <p:spPr bwMode="auto">
          <a:xfrm>
            <a:off x="6588125" y="2267128"/>
            <a:ext cx="11525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A021DA4D-FCE1-46F3-90F9-62D2D806DE4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70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703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702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5703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57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70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7037"/>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70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703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p:bldP spid="257029" grpId="0"/>
      <p:bldP spid="257030" grpId="0"/>
      <p:bldP spid="257031" grpId="0"/>
      <p:bldP spid="257032" grpId="0"/>
      <p:bldP spid="2570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a:extLst>
              <a:ext uri="{FF2B5EF4-FFF2-40B4-BE49-F238E27FC236}">
                <a16:creationId xmlns:a16="http://schemas.microsoft.com/office/drawing/2014/main" id="{A6A3DCD0-1D05-4C79-8F90-0A6D1545A210}"/>
              </a:ext>
            </a:extLst>
          </p:cNvPr>
          <p:cNvSpPr txBox="1">
            <a:spLocks noChangeArrowheads="1"/>
          </p:cNvSpPr>
          <p:nvPr/>
        </p:nvSpPr>
        <p:spPr bwMode="auto">
          <a:xfrm>
            <a:off x="342900" y="2126591"/>
            <a:ext cx="505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poisonous and strong-smelling.</a:t>
            </a:r>
          </a:p>
        </p:txBody>
      </p:sp>
      <p:sp>
        <p:nvSpPr>
          <p:cNvPr id="442371" name="Rectangle 3">
            <a:extLst>
              <a:ext uri="{FF2B5EF4-FFF2-40B4-BE49-F238E27FC236}">
                <a16:creationId xmlns:a16="http://schemas.microsoft.com/office/drawing/2014/main" id="{7014E536-CFD2-4331-9070-341A56DEA7C5}"/>
              </a:ext>
            </a:extLst>
          </p:cNvPr>
          <p:cNvSpPr>
            <a:spLocks noChangeArrowheads="1"/>
          </p:cNvSpPr>
          <p:nvPr/>
        </p:nvSpPr>
        <p:spPr bwMode="auto">
          <a:xfrm>
            <a:off x="342900" y="1666965"/>
            <a:ext cx="586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brittle and crumbly when solid</a:t>
            </a:r>
          </a:p>
        </p:txBody>
      </p:sp>
      <p:sp>
        <p:nvSpPr>
          <p:cNvPr id="29700" name="Text Box 5">
            <a:extLst>
              <a:ext uri="{FF2B5EF4-FFF2-40B4-BE49-F238E27FC236}">
                <a16:creationId xmlns:a16="http://schemas.microsoft.com/office/drawing/2014/main" id="{D9DD8E0C-1041-42AE-BA21-538B455159D4}"/>
              </a:ext>
            </a:extLst>
          </p:cNvPr>
          <p:cNvSpPr txBox="1">
            <a:spLocks noChangeArrowheads="1"/>
          </p:cNvSpPr>
          <p:nvPr/>
        </p:nvSpPr>
        <p:spPr bwMode="auto">
          <a:xfrm>
            <a:off x="342900" y="747713"/>
            <a:ext cx="319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All the halogens are:</a:t>
            </a:r>
          </a:p>
        </p:txBody>
      </p:sp>
      <p:sp>
        <p:nvSpPr>
          <p:cNvPr id="442374" name="Text Box 6">
            <a:extLst>
              <a:ext uri="{FF2B5EF4-FFF2-40B4-BE49-F238E27FC236}">
                <a16:creationId xmlns:a16="http://schemas.microsoft.com/office/drawing/2014/main" id="{FE646F6C-2F44-43AE-9A1E-149ADB053A9D}"/>
              </a:ext>
            </a:extLst>
          </p:cNvPr>
          <p:cNvSpPr txBox="1">
            <a:spLocks noChangeArrowheads="1"/>
          </p:cNvSpPr>
          <p:nvPr/>
        </p:nvSpPr>
        <p:spPr bwMode="auto">
          <a:xfrm>
            <a:off x="342900" y="2586215"/>
            <a:ext cx="660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become darker in </a:t>
            </a:r>
            <a:r>
              <a:rPr lang="en-GB" altLang="en-US" dirty="0" err="1">
                <a:solidFill>
                  <a:srgbClr val="010066"/>
                </a:solidFill>
              </a:rPr>
              <a:t>color</a:t>
            </a:r>
            <a:r>
              <a:rPr lang="en-GB" altLang="en-US" dirty="0">
                <a:solidFill>
                  <a:srgbClr val="010066"/>
                </a:solidFill>
              </a:rPr>
              <a:t> down the group:</a:t>
            </a:r>
          </a:p>
        </p:txBody>
      </p:sp>
      <p:sp>
        <p:nvSpPr>
          <p:cNvPr id="442375" name="Rectangle 7">
            <a:extLst>
              <a:ext uri="{FF2B5EF4-FFF2-40B4-BE49-F238E27FC236}">
                <a16:creationId xmlns:a16="http://schemas.microsoft.com/office/drawing/2014/main" id="{A3461E28-596E-4D74-9C61-FB186019AF7F}"/>
              </a:ext>
            </a:extLst>
          </p:cNvPr>
          <p:cNvSpPr>
            <a:spLocks noChangeArrowheads="1"/>
          </p:cNvSpPr>
          <p:nvPr/>
        </p:nvSpPr>
        <p:spPr bwMode="auto">
          <a:xfrm>
            <a:off x="342900" y="1207339"/>
            <a:ext cx="777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non-metals and so do not conduct electricity</a:t>
            </a:r>
          </a:p>
        </p:txBody>
      </p:sp>
      <p:sp>
        <p:nvSpPr>
          <p:cNvPr id="29704" name="Rectangle 21">
            <a:extLst>
              <a:ext uri="{FF2B5EF4-FFF2-40B4-BE49-F238E27FC236}">
                <a16:creationId xmlns:a16="http://schemas.microsoft.com/office/drawing/2014/main" id="{67F28301-50ED-4B09-927D-F01ED8D621E6}"/>
              </a:ext>
            </a:extLst>
          </p:cNvPr>
          <p:cNvSpPr>
            <a:spLocks noGrp="1" noChangeArrowheads="1"/>
          </p:cNvSpPr>
          <p:nvPr>
            <p:ph type="title"/>
          </p:nvPr>
        </p:nvSpPr>
        <p:spPr/>
        <p:txBody>
          <a:bodyPr/>
          <a:lstStyle/>
          <a:p>
            <a:r>
              <a:rPr lang="en-GB" altLang="en-US"/>
              <a:t>What are the properties of the halogens?</a:t>
            </a:r>
          </a:p>
        </p:txBody>
      </p:sp>
      <p:grpSp>
        <p:nvGrpSpPr>
          <p:cNvPr id="2" name="Group 33">
            <a:extLst>
              <a:ext uri="{FF2B5EF4-FFF2-40B4-BE49-F238E27FC236}">
                <a16:creationId xmlns:a16="http://schemas.microsoft.com/office/drawing/2014/main" id="{BE08C93C-B289-4204-9C81-EADBD68ECCE4}"/>
              </a:ext>
            </a:extLst>
          </p:cNvPr>
          <p:cNvGrpSpPr>
            <a:grpSpLocks/>
          </p:cNvGrpSpPr>
          <p:nvPr/>
        </p:nvGrpSpPr>
        <p:grpSpPr bwMode="auto">
          <a:xfrm>
            <a:off x="747534" y="5893684"/>
            <a:ext cx="7699555" cy="554037"/>
            <a:chOff x="251460" y="5443050"/>
            <a:chExt cx="7698966" cy="553998"/>
          </a:xfrm>
        </p:grpSpPr>
        <p:sp>
          <p:nvSpPr>
            <p:cNvPr id="29719" name="Text Box 15">
              <a:extLst>
                <a:ext uri="{FF2B5EF4-FFF2-40B4-BE49-F238E27FC236}">
                  <a16:creationId xmlns:a16="http://schemas.microsoft.com/office/drawing/2014/main" id="{63A19BF1-8B5F-45B6-9CE4-0E2BC12114BD}"/>
                </a:ext>
              </a:extLst>
            </p:cNvPr>
            <p:cNvSpPr txBox="1">
              <a:spLocks noChangeArrowheads="1"/>
            </p:cNvSpPr>
            <p:nvPr/>
          </p:nvSpPr>
          <p:spPr bwMode="auto">
            <a:xfrm>
              <a:off x="1818553" y="5509051"/>
              <a:ext cx="6131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is a dark-</a:t>
              </a:r>
              <a:r>
                <a:rPr lang="en-GB" altLang="en-US" dirty="0" err="1"/>
                <a:t>colored</a:t>
              </a:r>
              <a:r>
                <a:rPr lang="en-GB" altLang="en-US" dirty="0"/>
                <a:t> solid at room temperature. </a:t>
              </a:r>
            </a:p>
          </p:txBody>
        </p:sp>
        <p:sp>
          <p:nvSpPr>
            <p:cNvPr id="26" name="Rectangle 25">
              <a:extLst>
                <a:ext uri="{FF2B5EF4-FFF2-40B4-BE49-F238E27FC236}">
                  <a16:creationId xmlns:a16="http://schemas.microsoft.com/office/drawing/2014/main" id="{14047764-EE2B-4E39-B0B9-D0A54EE5A3F1}"/>
                </a:ext>
              </a:extLst>
            </p:cNvPr>
            <p:cNvSpPr/>
            <p:nvPr/>
          </p:nvSpPr>
          <p:spPr bwMode="auto">
            <a:xfrm>
              <a:off x="251460" y="5443050"/>
              <a:ext cx="1636987" cy="553998"/>
            </a:xfrm>
            <a:prstGeom prst="rect">
              <a:avLst/>
            </a:prstGeom>
            <a:noFill/>
          </p:spPr>
          <p:txBody>
            <a:bodyPr wrap="none">
              <a:spAutoFit/>
            </a:bodyPr>
            <a:lstStyle/>
            <a:p>
              <a:pPr algn="ctr">
                <a:defRPr/>
              </a:pPr>
              <a:r>
                <a:rPr lang="en-US" sz="3000" b="1" dirty="0">
                  <a:ln w="12700">
                    <a:solidFill>
                      <a:schemeClr val="tx1">
                        <a:lumMod val="75000"/>
                        <a:lumOff val="25000"/>
                      </a:schemeClr>
                    </a:solidFill>
                    <a:prstDash val="solid"/>
                  </a:ln>
                  <a:solidFill>
                    <a:srgbClr val="292929"/>
                  </a:solidFill>
                  <a:latin typeface="Arial" charset="0"/>
                </a:rPr>
                <a:t>astatine</a:t>
              </a:r>
            </a:p>
          </p:txBody>
        </p:sp>
      </p:grpSp>
      <p:grpSp>
        <p:nvGrpSpPr>
          <p:cNvPr id="3" name="Group 34">
            <a:extLst>
              <a:ext uri="{FF2B5EF4-FFF2-40B4-BE49-F238E27FC236}">
                <a16:creationId xmlns:a16="http://schemas.microsoft.com/office/drawing/2014/main" id="{A8822107-7310-4BB4-A8BF-BF422115347A}"/>
              </a:ext>
            </a:extLst>
          </p:cNvPr>
          <p:cNvGrpSpPr>
            <a:grpSpLocks/>
          </p:cNvGrpSpPr>
          <p:nvPr/>
        </p:nvGrpSpPr>
        <p:grpSpPr bwMode="auto">
          <a:xfrm>
            <a:off x="747534" y="4998334"/>
            <a:ext cx="7366179" cy="908050"/>
            <a:chOff x="251460" y="4607482"/>
            <a:chExt cx="7365615" cy="908050"/>
          </a:xfrm>
        </p:grpSpPr>
        <p:sp>
          <p:nvSpPr>
            <p:cNvPr id="29717" name="Text Box 15">
              <a:extLst>
                <a:ext uri="{FF2B5EF4-FFF2-40B4-BE49-F238E27FC236}">
                  <a16:creationId xmlns:a16="http://schemas.microsoft.com/office/drawing/2014/main" id="{63D9F410-4B12-4B53-8137-C86F44614DC1}"/>
                </a:ext>
              </a:extLst>
            </p:cNvPr>
            <p:cNvSpPr txBox="1">
              <a:spLocks noChangeArrowheads="1"/>
            </p:cNvSpPr>
            <p:nvPr/>
          </p:nvSpPr>
          <p:spPr bwMode="auto">
            <a:xfrm>
              <a:off x="1818552" y="4683682"/>
              <a:ext cx="579852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is a dark grey solid at room temperature. </a:t>
              </a:r>
              <a:br>
                <a:rPr lang="en-GB" altLang="en-US" dirty="0"/>
              </a:br>
              <a:r>
                <a:rPr lang="en-GB" altLang="en-US" dirty="0"/>
                <a:t>It sublimes to a purple gas when heated.</a:t>
              </a:r>
            </a:p>
          </p:txBody>
        </p:sp>
        <p:sp>
          <p:nvSpPr>
            <p:cNvPr id="27" name="Rectangle 26">
              <a:extLst>
                <a:ext uri="{FF2B5EF4-FFF2-40B4-BE49-F238E27FC236}">
                  <a16:creationId xmlns:a16="http://schemas.microsoft.com/office/drawing/2014/main" id="{B2161750-E5B8-4B1E-BEDF-858776231B96}"/>
                </a:ext>
              </a:extLst>
            </p:cNvPr>
            <p:cNvSpPr/>
            <p:nvPr/>
          </p:nvSpPr>
          <p:spPr bwMode="auto">
            <a:xfrm>
              <a:off x="251460" y="4607482"/>
              <a:ext cx="1319593" cy="553998"/>
            </a:xfrm>
            <a:prstGeom prst="rect">
              <a:avLst/>
            </a:prstGeom>
            <a:noFill/>
          </p:spPr>
          <p:txBody>
            <a:bodyPr wrap="none">
              <a:spAutoFit/>
            </a:bodyPr>
            <a:lstStyle/>
            <a:p>
              <a:pPr algn="ctr">
                <a:defRPr/>
              </a:pPr>
              <a:r>
                <a:rPr lang="en-US" sz="3000" b="1" dirty="0">
                  <a:ln w="9525">
                    <a:solidFill>
                      <a:schemeClr val="tx1">
                        <a:lumMod val="75000"/>
                        <a:lumOff val="25000"/>
                      </a:schemeClr>
                    </a:solidFill>
                    <a:prstDash val="solid"/>
                  </a:ln>
                  <a:solidFill>
                    <a:srgbClr val="5F5F5F"/>
                  </a:solidFill>
                  <a:latin typeface="Arial" charset="0"/>
                </a:rPr>
                <a:t>iodine</a:t>
              </a:r>
            </a:p>
          </p:txBody>
        </p:sp>
      </p:grpSp>
      <p:grpSp>
        <p:nvGrpSpPr>
          <p:cNvPr id="4" name="Group 32">
            <a:extLst>
              <a:ext uri="{FF2B5EF4-FFF2-40B4-BE49-F238E27FC236}">
                <a16:creationId xmlns:a16="http://schemas.microsoft.com/office/drawing/2014/main" id="{508FA5FF-4D48-49ED-9908-9613DB34A299}"/>
              </a:ext>
            </a:extLst>
          </p:cNvPr>
          <p:cNvGrpSpPr>
            <a:grpSpLocks/>
          </p:cNvGrpSpPr>
          <p:nvPr/>
        </p:nvGrpSpPr>
        <p:grpSpPr bwMode="auto">
          <a:xfrm>
            <a:off x="747534" y="4085521"/>
            <a:ext cx="8228191" cy="923925"/>
            <a:chOff x="251460" y="3888794"/>
            <a:chExt cx="8227561" cy="923290"/>
          </a:xfrm>
        </p:grpSpPr>
        <p:sp>
          <p:nvSpPr>
            <p:cNvPr id="29715" name="Text Box 18">
              <a:extLst>
                <a:ext uri="{FF2B5EF4-FFF2-40B4-BE49-F238E27FC236}">
                  <a16:creationId xmlns:a16="http://schemas.microsoft.com/office/drawing/2014/main" id="{069DB16C-A637-4B52-B1E4-6D35C2BF3FB8}"/>
                </a:ext>
              </a:extLst>
            </p:cNvPr>
            <p:cNvSpPr txBox="1">
              <a:spLocks noChangeArrowheads="1"/>
            </p:cNvSpPr>
            <p:nvPr/>
          </p:nvSpPr>
          <p:spPr bwMode="auto">
            <a:xfrm>
              <a:off x="1818552" y="3980234"/>
              <a:ext cx="666046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is a dark orange liquid at room temperature.</a:t>
              </a:r>
              <a:br>
                <a:rPr lang="en-GB" altLang="en-US" dirty="0"/>
              </a:br>
              <a:r>
                <a:rPr lang="en-GB" altLang="en-US" dirty="0"/>
                <a:t>It becomes an orange-brown gas when heated.</a:t>
              </a:r>
            </a:p>
          </p:txBody>
        </p:sp>
        <p:sp>
          <p:nvSpPr>
            <p:cNvPr id="28" name="Rectangle 27">
              <a:extLst>
                <a:ext uri="{FF2B5EF4-FFF2-40B4-BE49-F238E27FC236}">
                  <a16:creationId xmlns:a16="http://schemas.microsoft.com/office/drawing/2014/main" id="{D965FDA2-6339-458E-97F4-4D064FB2E26F}"/>
                </a:ext>
              </a:extLst>
            </p:cNvPr>
            <p:cNvSpPr/>
            <p:nvPr/>
          </p:nvSpPr>
          <p:spPr bwMode="auto">
            <a:xfrm>
              <a:off x="251460" y="3888794"/>
              <a:ext cx="1702710" cy="553998"/>
            </a:xfrm>
            <a:prstGeom prst="rect">
              <a:avLst/>
            </a:prstGeom>
            <a:noFill/>
          </p:spPr>
          <p:txBody>
            <a:bodyPr wrap="none">
              <a:spAutoFit/>
            </a:bodyPr>
            <a:lstStyle/>
            <a:p>
              <a:pPr algn="ctr">
                <a:defRPr/>
              </a:pPr>
              <a:r>
                <a:rPr lang="en-US" sz="3000" b="1" dirty="0">
                  <a:ln w="9525">
                    <a:solidFill>
                      <a:schemeClr val="tx1">
                        <a:lumMod val="75000"/>
                        <a:lumOff val="25000"/>
                      </a:schemeClr>
                    </a:solidFill>
                    <a:prstDash val="solid"/>
                  </a:ln>
                  <a:solidFill>
                    <a:srgbClr val="E65D00"/>
                  </a:solidFill>
                  <a:latin typeface="Arial" charset="0"/>
                </a:rPr>
                <a:t>bromine</a:t>
              </a:r>
            </a:p>
          </p:txBody>
        </p:sp>
      </p:grpSp>
      <p:grpSp>
        <p:nvGrpSpPr>
          <p:cNvPr id="5" name="Group 31">
            <a:extLst>
              <a:ext uri="{FF2B5EF4-FFF2-40B4-BE49-F238E27FC236}">
                <a16:creationId xmlns:a16="http://schemas.microsoft.com/office/drawing/2014/main" id="{417BD9F7-304F-4379-97E0-F3711BEDCEE4}"/>
              </a:ext>
            </a:extLst>
          </p:cNvPr>
          <p:cNvGrpSpPr>
            <a:grpSpLocks/>
          </p:cNvGrpSpPr>
          <p:nvPr/>
        </p:nvGrpSpPr>
        <p:grpSpPr bwMode="auto">
          <a:xfrm>
            <a:off x="747534" y="3544184"/>
            <a:ext cx="7549799" cy="554037"/>
            <a:chOff x="251460" y="3364230"/>
            <a:chExt cx="7549221" cy="553998"/>
          </a:xfrm>
        </p:grpSpPr>
        <p:sp>
          <p:nvSpPr>
            <p:cNvPr id="29713" name="Text Box 12">
              <a:extLst>
                <a:ext uri="{FF2B5EF4-FFF2-40B4-BE49-F238E27FC236}">
                  <a16:creationId xmlns:a16="http://schemas.microsoft.com/office/drawing/2014/main" id="{CB8BAEF0-558F-474B-8C89-F37AA1BF1C6C}"/>
                </a:ext>
              </a:extLst>
            </p:cNvPr>
            <p:cNvSpPr txBox="1">
              <a:spLocks noChangeArrowheads="1"/>
            </p:cNvSpPr>
            <p:nvPr/>
          </p:nvSpPr>
          <p:spPr bwMode="auto">
            <a:xfrm>
              <a:off x="1818552" y="3455968"/>
              <a:ext cx="598212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is a green-yellow gas at room temperature.</a:t>
              </a:r>
            </a:p>
          </p:txBody>
        </p:sp>
        <p:sp>
          <p:nvSpPr>
            <p:cNvPr id="29" name="Rectangle 28">
              <a:extLst>
                <a:ext uri="{FF2B5EF4-FFF2-40B4-BE49-F238E27FC236}">
                  <a16:creationId xmlns:a16="http://schemas.microsoft.com/office/drawing/2014/main" id="{3ECA0CC8-FE4C-4A55-B9E3-B18FE70FCA01}"/>
                </a:ext>
              </a:extLst>
            </p:cNvPr>
            <p:cNvSpPr/>
            <p:nvPr/>
          </p:nvSpPr>
          <p:spPr bwMode="auto">
            <a:xfrm>
              <a:off x="251460" y="3364230"/>
              <a:ext cx="1681871" cy="553998"/>
            </a:xfrm>
            <a:prstGeom prst="rect">
              <a:avLst/>
            </a:prstGeom>
            <a:noFill/>
          </p:spPr>
          <p:txBody>
            <a:bodyPr wrap="none">
              <a:spAutoFit/>
            </a:bodyPr>
            <a:lstStyle/>
            <a:p>
              <a:pPr algn="ctr">
                <a:defRPr/>
              </a:pPr>
              <a:r>
                <a:rPr lang="en-US" sz="3000" b="1" dirty="0">
                  <a:ln w="9525">
                    <a:solidFill>
                      <a:schemeClr val="tx1">
                        <a:lumMod val="75000"/>
                        <a:lumOff val="25000"/>
                      </a:schemeClr>
                    </a:solidFill>
                    <a:prstDash val="solid"/>
                  </a:ln>
                  <a:solidFill>
                    <a:srgbClr val="45F03C"/>
                  </a:solidFill>
                  <a:latin typeface="Arial" charset="0"/>
                </a:rPr>
                <a:t>chlorine</a:t>
              </a:r>
            </a:p>
          </p:txBody>
        </p:sp>
      </p:grpSp>
      <p:grpSp>
        <p:nvGrpSpPr>
          <p:cNvPr id="6" name="Group 30">
            <a:extLst>
              <a:ext uri="{FF2B5EF4-FFF2-40B4-BE49-F238E27FC236}">
                <a16:creationId xmlns:a16="http://schemas.microsoft.com/office/drawing/2014/main" id="{75A0B555-497E-479E-B97B-A0B75A9EC3B6}"/>
              </a:ext>
            </a:extLst>
          </p:cNvPr>
          <p:cNvGrpSpPr>
            <a:grpSpLocks/>
          </p:cNvGrpSpPr>
          <p:nvPr/>
        </p:nvGrpSpPr>
        <p:grpSpPr bwMode="auto">
          <a:xfrm>
            <a:off x="747534" y="3001259"/>
            <a:ext cx="7366179" cy="554037"/>
            <a:chOff x="251460" y="2843073"/>
            <a:chExt cx="7365615" cy="553998"/>
          </a:xfrm>
        </p:grpSpPr>
        <p:sp>
          <p:nvSpPr>
            <p:cNvPr id="29711" name="Text Box 9">
              <a:extLst>
                <a:ext uri="{FF2B5EF4-FFF2-40B4-BE49-F238E27FC236}">
                  <a16:creationId xmlns:a16="http://schemas.microsoft.com/office/drawing/2014/main" id="{A94A8210-0DF3-47CB-9300-0A0DF7D59821}"/>
                </a:ext>
              </a:extLst>
            </p:cNvPr>
            <p:cNvSpPr txBox="1">
              <a:spLocks noChangeArrowheads="1"/>
            </p:cNvSpPr>
            <p:nvPr/>
          </p:nvSpPr>
          <p:spPr bwMode="auto">
            <a:xfrm>
              <a:off x="1818552" y="2934811"/>
              <a:ext cx="57985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is a pale yellow gas at room temperature.</a:t>
              </a:r>
            </a:p>
          </p:txBody>
        </p:sp>
        <p:sp>
          <p:nvSpPr>
            <p:cNvPr id="30" name="Rectangle 29">
              <a:extLst>
                <a:ext uri="{FF2B5EF4-FFF2-40B4-BE49-F238E27FC236}">
                  <a16:creationId xmlns:a16="http://schemas.microsoft.com/office/drawing/2014/main" id="{3AA06DD0-6610-4BA1-BC5F-F84311C482E2}"/>
                </a:ext>
              </a:extLst>
            </p:cNvPr>
            <p:cNvSpPr/>
            <p:nvPr/>
          </p:nvSpPr>
          <p:spPr bwMode="auto">
            <a:xfrm>
              <a:off x="251460" y="2843073"/>
              <a:ext cx="1596912" cy="553998"/>
            </a:xfrm>
            <a:prstGeom prst="rect">
              <a:avLst/>
            </a:prstGeom>
            <a:noFill/>
          </p:spPr>
          <p:txBody>
            <a:bodyPr wrap="none">
              <a:spAutoFit/>
            </a:bodyPr>
            <a:lstStyle/>
            <a:p>
              <a:pPr algn="ctr">
                <a:defRPr/>
              </a:pPr>
              <a:r>
                <a:rPr lang="en-US" sz="3000" b="1" dirty="0">
                  <a:ln w="9525">
                    <a:solidFill>
                      <a:schemeClr val="tx1">
                        <a:lumMod val="75000"/>
                        <a:lumOff val="25000"/>
                      </a:schemeClr>
                    </a:solidFill>
                    <a:prstDash val="solid"/>
                  </a:ln>
                  <a:solidFill>
                    <a:srgbClr val="FFCC00"/>
                  </a:solidFill>
                  <a:latin typeface="Arial" charset="0"/>
                </a:rPr>
                <a:t>fluorine</a:t>
              </a:r>
            </a:p>
          </p:txBody>
        </p:sp>
      </p:grpSp>
      <p:pic>
        <p:nvPicPr>
          <p:cNvPr id="25" name="Picture 8">
            <a:hlinkClick r:id="" action="ppaction://hlinkshowjump?jump=nextslide"/>
            <a:extLst>
              <a:ext uri="{FF2B5EF4-FFF2-40B4-BE49-F238E27FC236}">
                <a16:creationId xmlns:a16="http://schemas.microsoft.com/office/drawing/2014/main" id="{F69675D5-B8CF-4D12-A5F7-0A2C56658B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1" name="Picture 9" descr="notes_icon">
            <a:extLst>
              <a:ext uri="{FF2B5EF4-FFF2-40B4-BE49-F238E27FC236}">
                <a16:creationId xmlns:a16="http://schemas.microsoft.com/office/drawing/2014/main" id="{3C53DA3A-B8F7-4D5D-97A6-052A110F463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2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23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23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p:bldP spid="442371" grpId="0"/>
      <p:bldP spid="442374" grpId="0"/>
      <p:bldP spid="4423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Table 93">
            <a:extLst>
              <a:ext uri="{FF2B5EF4-FFF2-40B4-BE49-F238E27FC236}">
                <a16:creationId xmlns:a16="http://schemas.microsoft.com/office/drawing/2014/main" id="{501D0C90-1C8E-47D4-823D-801916D5C515}"/>
              </a:ext>
            </a:extLst>
          </p:cNvPr>
          <p:cNvGraphicFramePr>
            <a:graphicFrameLocks noGrp="1"/>
          </p:cNvGraphicFramePr>
          <p:nvPr>
            <p:extLst>
              <p:ext uri="{D42A27DB-BD31-4B8C-83A1-F6EECF244321}">
                <p14:modId xmlns:p14="http://schemas.microsoft.com/office/powerpoint/2010/main" val="3674513425"/>
              </p:ext>
            </p:extLst>
          </p:nvPr>
        </p:nvGraphicFramePr>
        <p:xfrm>
          <a:off x="747713" y="1652588"/>
          <a:ext cx="7704137" cy="4608512"/>
        </p:xfrm>
        <a:graphic>
          <a:graphicData uri="http://schemas.openxmlformats.org/drawingml/2006/table">
            <a:tbl>
              <a:tblPr firstRow="1" bandRow="1">
                <a:tableStyleId>{5C22544A-7EE6-4342-B048-85BDC9FD1C3A}</a:tableStyleId>
              </a:tblPr>
              <a:tblGrid>
                <a:gridCol w="1800032">
                  <a:extLst>
                    <a:ext uri="{9D8B030D-6E8A-4147-A177-3AD203B41FA5}">
                      <a16:colId xmlns:a16="http://schemas.microsoft.com/office/drawing/2014/main" val="20000"/>
                    </a:ext>
                  </a:extLst>
                </a:gridCol>
                <a:gridCol w="1800032">
                  <a:extLst>
                    <a:ext uri="{9D8B030D-6E8A-4147-A177-3AD203B41FA5}">
                      <a16:colId xmlns:a16="http://schemas.microsoft.com/office/drawing/2014/main" val="20001"/>
                    </a:ext>
                  </a:extLst>
                </a:gridCol>
                <a:gridCol w="2304041">
                  <a:extLst>
                    <a:ext uri="{9D8B030D-6E8A-4147-A177-3AD203B41FA5}">
                      <a16:colId xmlns:a16="http://schemas.microsoft.com/office/drawing/2014/main" val="20002"/>
                    </a:ext>
                  </a:extLst>
                </a:gridCol>
                <a:gridCol w="1800032">
                  <a:extLst>
                    <a:ext uri="{9D8B030D-6E8A-4147-A177-3AD203B41FA5}">
                      <a16:colId xmlns:a16="http://schemas.microsoft.com/office/drawing/2014/main" val="20003"/>
                    </a:ext>
                  </a:extLst>
                </a:gridCol>
              </a:tblGrid>
              <a:tr h="792088">
                <a:tc>
                  <a:txBody>
                    <a:bodyPr/>
                    <a:lstStyle/>
                    <a:p>
                      <a:pPr algn="ctr"/>
                      <a:r>
                        <a:rPr lang="en-GB" sz="2200" dirty="0">
                          <a:solidFill>
                            <a:schemeClr val="bg1"/>
                          </a:solidFill>
                        </a:rPr>
                        <a:t>element</a:t>
                      </a:r>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relative size</a:t>
                      </a:r>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relative molecular mass</a:t>
                      </a:r>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density</a:t>
                      </a:r>
                      <a:r>
                        <a:rPr lang="en-GB" sz="2200" baseline="0" dirty="0">
                          <a:solidFill>
                            <a:schemeClr val="bg1"/>
                          </a:solidFill>
                        </a:rPr>
                        <a:t> </a:t>
                      </a:r>
                    </a:p>
                    <a:p>
                      <a:pPr algn="ctr"/>
                      <a:r>
                        <a:rPr lang="en-GB" sz="2200" baseline="0" dirty="0">
                          <a:solidFill>
                            <a:schemeClr val="bg1"/>
                          </a:solidFill>
                        </a:rPr>
                        <a:t>(g/cm³)</a:t>
                      </a:r>
                      <a:endParaRPr lang="en-GB" sz="2200" dirty="0">
                        <a:solidFill>
                          <a:schemeClr val="bg1"/>
                        </a:solidFill>
                      </a:endParaRPr>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648072">
                <a:tc>
                  <a:txBody>
                    <a:bodyPr/>
                    <a:lstStyle/>
                    <a:p>
                      <a:endParaRPr lang="en-GB" sz="180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080">
                <a:tc>
                  <a:txBody>
                    <a:bodyPr/>
                    <a:lstStyle/>
                    <a:p>
                      <a:endParaRPr lang="en-GB" sz="180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6084">
                <a:tc>
                  <a:txBody>
                    <a:bodyPr/>
                    <a:lstStyle/>
                    <a:p>
                      <a:endParaRPr lang="en-GB" sz="180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8092">
                <a:tc>
                  <a:txBody>
                    <a:bodyPr/>
                    <a:lstStyle/>
                    <a:p>
                      <a:endParaRPr lang="en-GB" sz="180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4096">
                <a:tc>
                  <a:txBody>
                    <a:bodyPr/>
                    <a:lstStyle/>
                    <a:p>
                      <a:endParaRPr lang="en-GB" sz="180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42" marR="91442"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0759" name="Text Box 3">
            <a:extLst>
              <a:ext uri="{FF2B5EF4-FFF2-40B4-BE49-F238E27FC236}">
                <a16:creationId xmlns:a16="http://schemas.microsoft.com/office/drawing/2014/main" id="{EB1BFA97-5A17-4C30-A2C5-39A130BD61E3}"/>
              </a:ext>
            </a:extLst>
          </p:cNvPr>
          <p:cNvSpPr txBox="1">
            <a:spLocks noChangeArrowheads="1"/>
          </p:cNvSpPr>
          <p:nvPr/>
        </p:nvSpPr>
        <p:spPr bwMode="auto">
          <a:xfrm>
            <a:off x="342900" y="784225"/>
            <a:ext cx="855274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Going down group 7, the size, density and relative molecular mass of halogens all increase.</a:t>
            </a:r>
          </a:p>
        </p:txBody>
      </p:sp>
      <p:sp>
        <p:nvSpPr>
          <p:cNvPr id="30761" name="Rectangle 50">
            <a:extLst>
              <a:ext uri="{FF2B5EF4-FFF2-40B4-BE49-F238E27FC236}">
                <a16:creationId xmlns:a16="http://schemas.microsoft.com/office/drawing/2014/main" id="{594F0408-55BD-4FE6-A6BA-3771910E3A62}"/>
              </a:ext>
            </a:extLst>
          </p:cNvPr>
          <p:cNvSpPr>
            <a:spLocks noGrp="1" noChangeArrowheads="1"/>
          </p:cNvSpPr>
          <p:nvPr>
            <p:ph type="title"/>
          </p:nvPr>
        </p:nvSpPr>
        <p:spPr/>
        <p:txBody>
          <a:bodyPr/>
          <a:lstStyle/>
          <a:p>
            <a:r>
              <a:rPr lang="en-GB" altLang="en-US"/>
              <a:t>Size, mass and density</a:t>
            </a:r>
          </a:p>
        </p:txBody>
      </p:sp>
      <p:pic>
        <p:nvPicPr>
          <p:cNvPr id="30762" name="Picture 45" descr="fluorine word">
            <a:extLst>
              <a:ext uri="{FF2B5EF4-FFF2-40B4-BE49-F238E27FC236}">
                <a16:creationId xmlns:a16="http://schemas.microsoft.com/office/drawing/2014/main" id="{5B273609-D5C1-46EF-868B-B5161BCDE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566988"/>
            <a:ext cx="1549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46" descr="chlorine word">
            <a:extLst>
              <a:ext uri="{FF2B5EF4-FFF2-40B4-BE49-F238E27FC236}">
                <a16:creationId xmlns:a16="http://schemas.microsoft.com/office/drawing/2014/main" id="{033A279C-C5C0-42FA-899D-13A464400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255963"/>
            <a:ext cx="159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59" descr="bromine">
            <a:extLst>
              <a:ext uri="{FF2B5EF4-FFF2-40B4-BE49-F238E27FC236}">
                <a16:creationId xmlns:a16="http://schemas.microsoft.com/office/drawing/2014/main" id="{FAE8D75A-2670-4AFA-BDD7-571EFD9BFB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4040188"/>
            <a:ext cx="1552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60" descr="iodine">
            <a:extLst>
              <a:ext uri="{FF2B5EF4-FFF2-40B4-BE49-F238E27FC236}">
                <a16:creationId xmlns:a16="http://schemas.microsoft.com/office/drawing/2014/main" id="{7175E2DA-F503-4A3B-89EB-6C8ABA3A89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400" y="4819650"/>
            <a:ext cx="1222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1" name="Picture 63" descr="bromineatom">
            <a:extLst>
              <a:ext uri="{FF2B5EF4-FFF2-40B4-BE49-F238E27FC236}">
                <a16:creationId xmlns:a16="http://schemas.microsoft.com/office/drawing/2014/main" id="{9E804203-FC45-4FCB-9929-083D241B5C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3838" y="3856038"/>
            <a:ext cx="6651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2" name="Picture 64" descr="bromineatom">
            <a:extLst>
              <a:ext uri="{FF2B5EF4-FFF2-40B4-BE49-F238E27FC236}">
                <a16:creationId xmlns:a16="http://schemas.microsoft.com/office/drawing/2014/main" id="{63E49200-60AE-4BC5-9C6A-4107C7B103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9950" y="3857625"/>
            <a:ext cx="6651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9" name="Picture 65" descr="iodineatom">
            <a:extLst>
              <a:ext uri="{FF2B5EF4-FFF2-40B4-BE49-F238E27FC236}">
                <a16:creationId xmlns:a16="http://schemas.microsoft.com/office/drawing/2014/main" id="{8563F647-AC34-4705-833C-A38FEA2C82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388" y="4621213"/>
            <a:ext cx="7127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0" name="Picture 670" descr="iodineatom">
            <a:extLst>
              <a:ext uri="{FF2B5EF4-FFF2-40B4-BE49-F238E27FC236}">
                <a16:creationId xmlns:a16="http://schemas.microsoft.com/office/drawing/2014/main" id="{929560D2-C3E2-44F9-905E-A20D93BC26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6775" y="4622800"/>
            <a:ext cx="7127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Picture 69" descr="chlorineatom">
            <a:extLst>
              <a:ext uri="{FF2B5EF4-FFF2-40B4-BE49-F238E27FC236}">
                <a16:creationId xmlns:a16="http://schemas.microsoft.com/office/drawing/2014/main" id="{672D6AD2-4857-4A46-8F92-CA7914D8A2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00350" y="3148013"/>
            <a:ext cx="63023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Picture 70" descr="chlorineatom">
            <a:extLst>
              <a:ext uri="{FF2B5EF4-FFF2-40B4-BE49-F238E27FC236}">
                <a16:creationId xmlns:a16="http://schemas.microsoft.com/office/drawing/2014/main" id="{77B628C7-11FA-4349-9236-8929F88499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9950" y="3149600"/>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5" name="Picture 71" descr="fluorineatom">
            <a:extLst>
              <a:ext uri="{FF2B5EF4-FFF2-40B4-BE49-F238E27FC236}">
                <a16:creationId xmlns:a16="http://schemas.microsoft.com/office/drawing/2014/main" id="{CDB148A1-BD67-4F5A-AA9C-7127575C1E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4013" y="2513013"/>
            <a:ext cx="5286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72" descr="fluorineatom">
            <a:extLst>
              <a:ext uri="{FF2B5EF4-FFF2-40B4-BE49-F238E27FC236}">
                <a16:creationId xmlns:a16="http://schemas.microsoft.com/office/drawing/2014/main" id="{12D6C996-FECF-4FF1-A259-F812509DE4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2514600"/>
            <a:ext cx="5286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650" descr="iodineatom">
            <a:extLst>
              <a:ext uri="{FF2B5EF4-FFF2-40B4-BE49-F238E27FC236}">
                <a16:creationId xmlns:a16="http://schemas.microsoft.com/office/drawing/2014/main" id="{6CFC2DD2-45A6-46FC-9E7F-EDBF7E173C56}"/>
              </a:ext>
            </a:extLst>
          </p:cNvPr>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2695575" y="5457825"/>
            <a:ext cx="7270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67" descr="iodineatom">
            <a:extLst>
              <a:ext uri="{FF2B5EF4-FFF2-40B4-BE49-F238E27FC236}">
                <a16:creationId xmlns:a16="http://schemas.microsoft.com/office/drawing/2014/main" id="{9B0E6225-C44D-4BDF-AE01-2CB30A03A6A7}"/>
              </a:ext>
            </a:extLst>
          </p:cNvPr>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3416300" y="5459413"/>
            <a:ext cx="7270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a:extLst>
              <a:ext uri="{FF2B5EF4-FFF2-40B4-BE49-F238E27FC236}">
                <a16:creationId xmlns:a16="http://schemas.microsoft.com/office/drawing/2014/main" id="{3A318476-2FCB-45C7-A2EB-609E3ECB6D07}"/>
              </a:ext>
            </a:extLst>
          </p:cNvPr>
          <p:cNvSpPr/>
          <p:nvPr/>
        </p:nvSpPr>
        <p:spPr bwMode="auto">
          <a:xfrm>
            <a:off x="780404" y="5529566"/>
            <a:ext cx="1731564" cy="584775"/>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292929"/>
                </a:solidFill>
                <a:latin typeface="Arial" charset="0"/>
              </a:rPr>
              <a:t>astatine</a:t>
            </a:r>
          </a:p>
        </p:txBody>
      </p:sp>
      <p:sp>
        <p:nvSpPr>
          <p:cNvPr id="29" name="TextBox 28">
            <a:extLst>
              <a:ext uri="{FF2B5EF4-FFF2-40B4-BE49-F238E27FC236}">
                <a16:creationId xmlns:a16="http://schemas.microsoft.com/office/drawing/2014/main" id="{0F5CCD12-4831-4B2B-977D-B73F1C50C3A4}"/>
              </a:ext>
            </a:extLst>
          </p:cNvPr>
          <p:cNvSpPr txBox="1">
            <a:spLocks noChangeArrowheads="1"/>
          </p:cNvSpPr>
          <p:nvPr/>
        </p:nvSpPr>
        <p:spPr bwMode="auto">
          <a:xfrm>
            <a:off x="5227638" y="25447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38</a:t>
            </a:r>
          </a:p>
        </p:txBody>
      </p:sp>
      <p:sp>
        <p:nvSpPr>
          <p:cNvPr id="30" name="TextBox 29">
            <a:extLst>
              <a:ext uri="{FF2B5EF4-FFF2-40B4-BE49-F238E27FC236}">
                <a16:creationId xmlns:a16="http://schemas.microsoft.com/office/drawing/2014/main" id="{AD313F16-BB28-48C3-987B-9F1B26A1BA23}"/>
              </a:ext>
            </a:extLst>
          </p:cNvPr>
          <p:cNvSpPr txBox="1">
            <a:spLocks noChangeArrowheads="1"/>
          </p:cNvSpPr>
          <p:nvPr/>
        </p:nvSpPr>
        <p:spPr bwMode="auto">
          <a:xfrm>
            <a:off x="5227638" y="32305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71</a:t>
            </a:r>
          </a:p>
        </p:txBody>
      </p:sp>
      <p:sp>
        <p:nvSpPr>
          <p:cNvPr id="31" name="TextBox 30">
            <a:extLst>
              <a:ext uri="{FF2B5EF4-FFF2-40B4-BE49-F238E27FC236}">
                <a16:creationId xmlns:a16="http://schemas.microsoft.com/office/drawing/2014/main" id="{7976B019-CFDE-4258-A2B8-3544D4BE14AA}"/>
              </a:ext>
            </a:extLst>
          </p:cNvPr>
          <p:cNvSpPr txBox="1">
            <a:spLocks noChangeArrowheads="1"/>
          </p:cNvSpPr>
          <p:nvPr/>
        </p:nvSpPr>
        <p:spPr bwMode="auto">
          <a:xfrm>
            <a:off x="5151438" y="39624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160</a:t>
            </a:r>
          </a:p>
        </p:txBody>
      </p:sp>
      <p:sp>
        <p:nvSpPr>
          <p:cNvPr id="32" name="TextBox 31">
            <a:extLst>
              <a:ext uri="{FF2B5EF4-FFF2-40B4-BE49-F238E27FC236}">
                <a16:creationId xmlns:a16="http://schemas.microsoft.com/office/drawing/2014/main" id="{DB9C7215-C57E-4473-962C-04D97B8AC778}"/>
              </a:ext>
            </a:extLst>
          </p:cNvPr>
          <p:cNvSpPr txBox="1">
            <a:spLocks noChangeArrowheads="1"/>
          </p:cNvSpPr>
          <p:nvPr/>
        </p:nvSpPr>
        <p:spPr bwMode="auto">
          <a:xfrm>
            <a:off x="5151438" y="475456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254</a:t>
            </a:r>
          </a:p>
        </p:txBody>
      </p:sp>
      <p:sp>
        <p:nvSpPr>
          <p:cNvPr id="33" name="TextBox 32">
            <a:extLst>
              <a:ext uri="{FF2B5EF4-FFF2-40B4-BE49-F238E27FC236}">
                <a16:creationId xmlns:a16="http://schemas.microsoft.com/office/drawing/2014/main" id="{1E68DC85-71DB-4908-98A0-DB9F8411C1E4}"/>
              </a:ext>
            </a:extLst>
          </p:cNvPr>
          <p:cNvSpPr txBox="1">
            <a:spLocks noChangeArrowheads="1"/>
          </p:cNvSpPr>
          <p:nvPr/>
        </p:nvSpPr>
        <p:spPr bwMode="auto">
          <a:xfrm>
            <a:off x="5151438" y="5592763"/>
            <a:ext cx="731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420</a:t>
            </a:r>
          </a:p>
        </p:txBody>
      </p:sp>
      <p:sp>
        <p:nvSpPr>
          <p:cNvPr id="34" name="TextBox 33">
            <a:extLst>
              <a:ext uri="{FF2B5EF4-FFF2-40B4-BE49-F238E27FC236}">
                <a16:creationId xmlns:a16="http://schemas.microsoft.com/office/drawing/2014/main" id="{5F184A91-FE3C-434F-AA2B-8635526E6503}"/>
              </a:ext>
            </a:extLst>
          </p:cNvPr>
          <p:cNvSpPr txBox="1">
            <a:spLocks noChangeArrowheads="1"/>
          </p:cNvSpPr>
          <p:nvPr/>
        </p:nvSpPr>
        <p:spPr bwMode="auto">
          <a:xfrm>
            <a:off x="6994525" y="2544763"/>
            <a:ext cx="112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0.0017</a:t>
            </a:r>
          </a:p>
        </p:txBody>
      </p:sp>
      <p:sp>
        <p:nvSpPr>
          <p:cNvPr id="35" name="TextBox 34">
            <a:extLst>
              <a:ext uri="{FF2B5EF4-FFF2-40B4-BE49-F238E27FC236}">
                <a16:creationId xmlns:a16="http://schemas.microsoft.com/office/drawing/2014/main" id="{1395560D-6818-486C-AA3A-E66C04B03358}"/>
              </a:ext>
            </a:extLst>
          </p:cNvPr>
          <p:cNvSpPr txBox="1">
            <a:spLocks noChangeArrowheads="1"/>
          </p:cNvSpPr>
          <p:nvPr/>
        </p:nvSpPr>
        <p:spPr bwMode="auto">
          <a:xfrm>
            <a:off x="6994525" y="3230563"/>
            <a:ext cx="112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0.0032</a:t>
            </a:r>
          </a:p>
        </p:txBody>
      </p:sp>
      <p:sp>
        <p:nvSpPr>
          <p:cNvPr id="36" name="TextBox 35">
            <a:extLst>
              <a:ext uri="{FF2B5EF4-FFF2-40B4-BE49-F238E27FC236}">
                <a16:creationId xmlns:a16="http://schemas.microsoft.com/office/drawing/2014/main" id="{52D93ED9-6F0A-4969-B382-36F0B29E332C}"/>
              </a:ext>
            </a:extLst>
          </p:cNvPr>
          <p:cNvSpPr txBox="1">
            <a:spLocks noChangeArrowheads="1"/>
          </p:cNvSpPr>
          <p:nvPr/>
        </p:nvSpPr>
        <p:spPr bwMode="auto">
          <a:xfrm>
            <a:off x="7254875" y="39624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3.1</a:t>
            </a:r>
          </a:p>
        </p:txBody>
      </p:sp>
      <p:sp>
        <p:nvSpPr>
          <p:cNvPr id="37" name="TextBox 36">
            <a:extLst>
              <a:ext uri="{FF2B5EF4-FFF2-40B4-BE49-F238E27FC236}">
                <a16:creationId xmlns:a16="http://schemas.microsoft.com/office/drawing/2014/main" id="{74C30BA4-54C5-40E7-9115-6C6EB38F2A89}"/>
              </a:ext>
            </a:extLst>
          </p:cNvPr>
          <p:cNvSpPr txBox="1">
            <a:spLocks noChangeArrowheads="1"/>
          </p:cNvSpPr>
          <p:nvPr/>
        </p:nvSpPr>
        <p:spPr bwMode="auto">
          <a:xfrm>
            <a:off x="7254875" y="47545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4.9</a:t>
            </a:r>
          </a:p>
        </p:txBody>
      </p:sp>
      <p:sp>
        <p:nvSpPr>
          <p:cNvPr id="38" name="TextBox 37">
            <a:extLst>
              <a:ext uri="{FF2B5EF4-FFF2-40B4-BE49-F238E27FC236}">
                <a16:creationId xmlns:a16="http://schemas.microsoft.com/office/drawing/2014/main" id="{6CE0A35F-3D25-4DCE-BC70-09204A395C1F}"/>
              </a:ext>
            </a:extLst>
          </p:cNvPr>
          <p:cNvSpPr txBox="1">
            <a:spLocks noChangeArrowheads="1"/>
          </p:cNvSpPr>
          <p:nvPr/>
        </p:nvSpPr>
        <p:spPr bwMode="auto">
          <a:xfrm>
            <a:off x="6737350" y="5600700"/>
            <a:ext cx="176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approx</a:t>
            </a:r>
            <a:r>
              <a:rPr lang="en-GB" altLang="en-US" dirty="0"/>
              <a:t> 6.4*</a:t>
            </a:r>
          </a:p>
        </p:txBody>
      </p:sp>
      <p:pic>
        <p:nvPicPr>
          <p:cNvPr id="39" name="Picture 8">
            <a:hlinkClick r:id="" action="ppaction://hlinkshowjump?jump=nextslide"/>
            <a:extLst>
              <a:ext uri="{FF2B5EF4-FFF2-40B4-BE49-F238E27FC236}">
                <a16:creationId xmlns:a16="http://schemas.microsoft.com/office/drawing/2014/main" id="{6C646E9A-CF40-4CF3-9BAC-099F1A13364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0" name="Picture 9" descr="notes_icon">
            <a:extLst>
              <a:ext uri="{FF2B5EF4-FFF2-40B4-BE49-F238E27FC236}">
                <a16:creationId xmlns:a16="http://schemas.microsoft.com/office/drawing/2014/main" id="{AE5F0F14-B326-4061-8A53-DAEFA5526247}"/>
              </a:ext>
            </a:extLst>
          </p:cNvPr>
          <p:cNvPicPr>
            <a:picLocks noChangeAspect="1" noChangeArrowheads="1"/>
          </p:cNvPicPr>
          <p:nvPr/>
        </p:nvPicPr>
        <p:blipFill>
          <a:blip r:embed="rId13"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7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BC3DE65-EC31-4F72-8695-DC5EE5279372}"/>
              </a:ext>
            </a:extLst>
          </p:cNvPr>
          <p:cNvSpPr>
            <a:spLocks noGrp="1"/>
          </p:cNvSpPr>
          <p:nvPr>
            <p:ph type="title"/>
          </p:nvPr>
        </p:nvSpPr>
        <p:spPr/>
        <p:txBody>
          <a:bodyPr/>
          <a:lstStyle/>
          <a:p>
            <a:r>
              <a:rPr lang="en-GB" altLang="en-US"/>
              <a:t>Melting and boiling points</a:t>
            </a:r>
          </a:p>
        </p:txBody>
      </p:sp>
      <p:graphicFrame>
        <p:nvGraphicFramePr>
          <p:cNvPr id="5" name="Table 4">
            <a:extLst>
              <a:ext uri="{FF2B5EF4-FFF2-40B4-BE49-F238E27FC236}">
                <a16:creationId xmlns:a16="http://schemas.microsoft.com/office/drawing/2014/main" id="{0F2A55E5-3755-4A43-ACC6-D1B05847D24A}"/>
              </a:ext>
            </a:extLst>
          </p:cNvPr>
          <p:cNvGraphicFramePr>
            <a:graphicFrameLocks noGrp="1"/>
          </p:cNvGraphicFramePr>
          <p:nvPr>
            <p:extLst>
              <p:ext uri="{D42A27DB-BD31-4B8C-83A1-F6EECF244321}">
                <p14:modId xmlns:p14="http://schemas.microsoft.com/office/powerpoint/2010/main" val="1663832615"/>
              </p:ext>
            </p:extLst>
          </p:nvPr>
        </p:nvGraphicFramePr>
        <p:xfrm>
          <a:off x="803275" y="1773238"/>
          <a:ext cx="7199312" cy="4032249"/>
        </p:xfrm>
        <a:graphic>
          <a:graphicData uri="http://schemas.openxmlformats.org/drawingml/2006/table">
            <a:tbl>
              <a:tblPr firstRow="1" bandRow="1">
                <a:tableStyleId>{5C22544A-7EE6-4342-B048-85BDC9FD1C3A}</a:tableStyleId>
              </a:tblPr>
              <a:tblGrid>
                <a:gridCol w="1799828">
                  <a:extLst>
                    <a:ext uri="{9D8B030D-6E8A-4147-A177-3AD203B41FA5}">
                      <a16:colId xmlns:a16="http://schemas.microsoft.com/office/drawing/2014/main" val="20000"/>
                    </a:ext>
                  </a:extLst>
                </a:gridCol>
                <a:gridCol w="2159794">
                  <a:extLst>
                    <a:ext uri="{9D8B030D-6E8A-4147-A177-3AD203B41FA5}">
                      <a16:colId xmlns:a16="http://schemas.microsoft.com/office/drawing/2014/main" val="20001"/>
                    </a:ext>
                  </a:extLst>
                </a:gridCol>
                <a:gridCol w="1619845">
                  <a:extLst>
                    <a:ext uri="{9D8B030D-6E8A-4147-A177-3AD203B41FA5}">
                      <a16:colId xmlns:a16="http://schemas.microsoft.com/office/drawing/2014/main" val="20002"/>
                    </a:ext>
                  </a:extLst>
                </a:gridCol>
                <a:gridCol w="1619845">
                  <a:extLst>
                    <a:ext uri="{9D8B030D-6E8A-4147-A177-3AD203B41FA5}">
                      <a16:colId xmlns:a16="http://schemas.microsoft.com/office/drawing/2014/main" val="20003"/>
                    </a:ext>
                  </a:extLst>
                </a:gridCol>
              </a:tblGrid>
              <a:tr h="792049">
                <a:tc>
                  <a:txBody>
                    <a:bodyPr/>
                    <a:lstStyle/>
                    <a:p>
                      <a:pPr algn="ctr"/>
                      <a:r>
                        <a:rPr lang="en-GB" sz="2200" dirty="0">
                          <a:solidFill>
                            <a:schemeClr val="bg1"/>
                          </a:solidFill>
                        </a:rPr>
                        <a:t>element</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state at</a:t>
                      </a:r>
                      <a:r>
                        <a:rPr lang="en-GB" sz="2200" baseline="0" dirty="0">
                          <a:solidFill>
                            <a:schemeClr val="bg1"/>
                          </a:solidFill>
                        </a:rPr>
                        <a:t> room temperature</a:t>
                      </a:r>
                      <a:endParaRPr lang="en-GB" sz="2200" dirty="0">
                        <a:solidFill>
                          <a:schemeClr val="bg1"/>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melting point (°C)</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boiling point (°C)</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648040">
                <a:tc>
                  <a:txBody>
                    <a:bodyPr/>
                    <a:lstStyle/>
                    <a:p>
                      <a:endParaRPr lang="en-GB" sz="1800"/>
                    </a:p>
                  </a:txBody>
                  <a:tcPr marL="91431" marR="91431" marT="45723" marB="45723">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gas</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40">
                <a:tc>
                  <a:txBody>
                    <a:bodyPr/>
                    <a:lstStyle/>
                    <a:p>
                      <a:endParaRPr lang="en-GB" sz="1800"/>
                    </a:p>
                  </a:txBody>
                  <a:tcPr marL="91431" marR="91431" marT="45723" marB="45723">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–101</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8040">
                <a:tc>
                  <a:txBody>
                    <a:bodyPr/>
                    <a:lstStyle/>
                    <a:p>
                      <a:endParaRPr lang="en-GB" sz="1800"/>
                    </a:p>
                  </a:txBody>
                  <a:tcPr marL="91431" marR="91431" marT="45723" marB="45723">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59</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8040">
                <a:tc>
                  <a:txBody>
                    <a:bodyPr/>
                    <a:lstStyle/>
                    <a:p>
                      <a:endParaRPr lang="en-GB" sz="1800"/>
                    </a:p>
                  </a:txBody>
                  <a:tcPr marL="91431" marR="91431" marT="45723" marB="45723">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114</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010066"/>
                        </a:solidFill>
                      </a:endParaRP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40">
                <a:tc>
                  <a:txBody>
                    <a:bodyPr/>
                    <a:lstStyle/>
                    <a:p>
                      <a:endParaRPr lang="en-GB" sz="1800"/>
                    </a:p>
                  </a:txBody>
                  <a:tcPr marL="91431" marR="91431" marT="45723" marB="45723">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solid</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302*</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010066"/>
                          </a:solidFill>
                        </a:rPr>
                        <a:t>337*</a:t>
                      </a:r>
                    </a:p>
                  </a:txBody>
                  <a:tcPr marL="91431" marR="91431" marT="45723" marB="45723"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1784" name="Text Box 3">
            <a:extLst>
              <a:ext uri="{FF2B5EF4-FFF2-40B4-BE49-F238E27FC236}">
                <a16:creationId xmlns:a16="http://schemas.microsoft.com/office/drawing/2014/main" id="{B3948382-56E0-4D7C-834A-1A27087B9220}"/>
              </a:ext>
            </a:extLst>
          </p:cNvPr>
          <p:cNvSpPr txBox="1">
            <a:spLocks noChangeArrowheads="1"/>
          </p:cNvSpPr>
          <p:nvPr/>
        </p:nvSpPr>
        <p:spPr bwMode="auto">
          <a:xfrm>
            <a:off x="342900" y="784225"/>
            <a:ext cx="8542338"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melting and boiling points of the halogens increase down the group. Predict the states and values to fill in the table.</a:t>
            </a:r>
          </a:p>
        </p:txBody>
      </p:sp>
      <p:pic>
        <p:nvPicPr>
          <p:cNvPr id="31785" name="Picture 45" descr="fluorine word">
            <a:extLst>
              <a:ext uri="{FF2B5EF4-FFF2-40B4-BE49-F238E27FC236}">
                <a16:creationId xmlns:a16="http://schemas.microsoft.com/office/drawing/2014/main" id="{801C2176-B4EC-41C8-8381-CEC57805C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2692400"/>
            <a:ext cx="15478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46" descr="chlorine word">
            <a:extLst>
              <a:ext uri="{FF2B5EF4-FFF2-40B4-BE49-F238E27FC236}">
                <a16:creationId xmlns:a16="http://schemas.microsoft.com/office/drawing/2014/main" id="{D592B063-78AF-46EA-A6A0-89825932A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3" y="3346450"/>
            <a:ext cx="15890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59" descr="bromine">
            <a:extLst>
              <a:ext uri="{FF2B5EF4-FFF2-40B4-BE49-F238E27FC236}">
                <a16:creationId xmlns:a16="http://schemas.microsoft.com/office/drawing/2014/main" id="{0B2645ED-1992-46EF-A095-92625AE6D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213" y="4046538"/>
            <a:ext cx="15509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60" descr="iodine">
            <a:extLst>
              <a:ext uri="{FF2B5EF4-FFF2-40B4-BE49-F238E27FC236}">
                <a16:creationId xmlns:a16="http://schemas.microsoft.com/office/drawing/2014/main" id="{54AA0A8C-DDFC-4E87-95BD-7426DEA35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313" y="4673600"/>
            <a:ext cx="12207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91E0273-7448-49A6-B699-C644DA9BAA52}"/>
              </a:ext>
            </a:extLst>
          </p:cNvPr>
          <p:cNvSpPr/>
          <p:nvPr/>
        </p:nvSpPr>
        <p:spPr bwMode="auto">
          <a:xfrm>
            <a:off x="842963" y="5179456"/>
            <a:ext cx="1730375" cy="584757"/>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292929"/>
                </a:solidFill>
                <a:latin typeface="Arial" charset="0"/>
              </a:rPr>
              <a:t>astatine</a:t>
            </a:r>
          </a:p>
        </p:txBody>
      </p:sp>
      <p:sp>
        <p:nvSpPr>
          <p:cNvPr id="29" name="TextBox 28">
            <a:extLst>
              <a:ext uri="{FF2B5EF4-FFF2-40B4-BE49-F238E27FC236}">
                <a16:creationId xmlns:a16="http://schemas.microsoft.com/office/drawing/2014/main" id="{1B5275BB-E1EC-4D6E-8016-EBCFD29369DC}"/>
              </a:ext>
            </a:extLst>
          </p:cNvPr>
          <p:cNvSpPr txBox="1">
            <a:spLocks noChangeArrowheads="1"/>
          </p:cNvSpPr>
          <p:nvPr/>
        </p:nvSpPr>
        <p:spPr bwMode="auto">
          <a:xfrm>
            <a:off x="3314700" y="3298825"/>
            <a:ext cx="681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gas</a:t>
            </a:r>
          </a:p>
        </p:txBody>
      </p:sp>
      <p:sp>
        <p:nvSpPr>
          <p:cNvPr id="30" name="TextBox 29">
            <a:extLst>
              <a:ext uri="{FF2B5EF4-FFF2-40B4-BE49-F238E27FC236}">
                <a16:creationId xmlns:a16="http://schemas.microsoft.com/office/drawing/2014/main" id="{AAEAAABE-C496-412B-97AA-6FE148754200}"/>
              </a:ext>
            </a:extLst>
          </p:cNvPr>
          <p:cNvSpPr txBox="1">
            <a:spLocks noChangeArrowheads="1"/>
          </p:cNvSpPr>
          <p:nvPr/>
        </p:nvSpPr>
        <p:spPr bwMode="auto">
          <a:xfrm>
            <a:off x="3222625" y="3957638"/>
            <a:ext cx="904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liquid</a:t>
            </a:r>
          </a:p>
        </p:txBody>
      </p:sp>
      <p:sp>
        <p:nvSpPr>
          <p:cNvPr id="31" name="TextBox 30">
            <a:extLst>
              <a:ext uri="{FF2B5EF4-FFF2-40B4-BE49-F238E27FC236}">
                <a16:creationId xmlns:a16="http://schemas.microsoft.com/office/drawing/2014/main" id="{60945BEF-0E04-49BE-95C7-F9CABC643257}"/>
              </a:ext>
            </a:extLst>
          </p:cNvPr>
          <p:cNvSpPr txBox="1">
            <a:spLocks noChangeArrowheads="1"/>
          </p:cNvSpPr>
          <p:nvPr/>
        </p:nvSpPr>
        <p:spPr bwMode="auto">
          <a:xfrm>
            <a:off x="3260725" y="4614863"/>
            <a:ext cx="81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solid</a:t>
            </a:r>
          </a:p>
        </p:txBody>
      </p:sp>
      <p:sp>
        <p:nvSpPr>
          <p:cNvPr id="32" name="TextBox 31">
            <a:extLst>
              <a:ext uri="{FF2B5EF4-FFF2-40B4-BE49-F238E27FC236}">
                <a16:creationId xmlns:a16="http://schemas.microsoft.com/office/drawing/2014/main" id="{30B00838-C482-438C-9F74-9CB0C1C0BAEC}"/>
              </a:ext>
            </a:extLst>
          </p:cNvPr>
          <p:cNvSpPr txBox="1">
            <a:spLocks noChangeArrowheads="1"/>
          </p:cNvSpPr>
          <p:nvPr/>
        </p:nvSpPr>
        <p:spPr bwMode="auto">
          <a:xfrm>
            <a:off x="5143500" y="2662238"/>
            <a:ext cx="870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–220</a:t>
            </a:r>
          </a:p>
        </p:txBody>
      </p:sp>
      <p:sp>
        <p:nvSpPr>
          <p:cNvPr id="33" name="TextBox 32">
            <a:extLst>
              <a:ext uri="{FF2B5EF4-FFF2-40B4-BE49-F238E27FC236}">
                <a16:creationId xmlns:a16="http://schemas.microsoft.com/office/drawing/2014/main" id="{87603250-B17A-4FAC-9A1A-9B3AAC20A8C9}"/>
              </a:ext>
            </a:extLst>
          </p:cNvPr>
          <p:cNvSpPr txBox="1">
            <a:spLocks noChangeArrowheads="1"/>
          </p:cNvSpPr>
          <p:nvPr/>
        </p:nvSpPr>
        <p:spPr bwMode="auto">
          <a:xfrm>
            <a:off x="5322888" y="395128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–7</a:t>
            </a:r>
          </a:p>
        </p:txBody>
      </p:sp>
      <p:sp>
        <p:nvSpPr>
          <p:cNvPr id="35" name="TextBox 34">
            <a:extLst>
              <a:ext uri="{FF2B5EF4-FFF2-40B4-BE49-F238E27FC236}">
                <a16:creationId xmlns:a16="http://schemas.microsoft.com/office/drawing/2014/main" id="{DEC58999-BA5B-498D-9878-E14A753C9EA7}"/>
              </a:ext>
            </a:extLst>
          </p:cNvPr>
          <p:cNvSpPr txBox="1">
            <a:spLocks noChangeArrowheads="1"/>
          </p:cNvSpPr>
          <p:nvPr/>
        </p:nvSpPr>
        <p:spPr bwMode="auto">
          <a:xfrm>
            <a:off x="6777038" y="2662238"/>
            <a:ext cx="870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–188</a:t>
            </a:r>
          </a:p>
        </p:txBody>
      </p:sp>
      <p:sp>
        <p:nvSpPr>
          <p:cNvPr id="36" name="TextBox 35">
            <a:extLst>
              <a:ext uri="{FF2B5EF4-FFF2-40B4-BE49-F238E27FC236}">
                <a16:creationId xmlns:a16="http://schemas.microsoft.com/office/drawing/2014/main" id="{4487BC41-3747-4577-949A-1ED4112386BD}"/>
              </a:ext>
            </a:extLst>
          </p:cNvPr>
          <p:cNvSpPr txBox="1">
            <a:spLocks noChangeArrowheads="1"/>
          </p:cNvSpPr>
          <p:nvPr/>
        </p:nvSpPr>
        <p:spPr bwMode="auto">
          <a:xfrm>
            <a:off x="6873875" y="3298825"/>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–34</a:t>
            </a:r>
          </a:p>
        </p:txBody>
      </p:sp>
      <p:sp>
        <p:nvSpPr>
          <p:cNvPr id="37" name="TextBox 36">
            <a:extLst>
              <a:ext uri="{FF2B5EF4-FFF2-40B4-BE49-F238E27FC236}">
                <a16:creationId xmlns:a16="http://schemas.microsoft.com/office/drawing/2014/main" id="{428E471B-364F-4A68-B171-079AB25FCF45}"/>
              </a:ext>
            </a:extLst>
          </p:cNvPr>
          <p:cNvSpPr txBox="1">
            <a:spLocks noChangeArrowheads="1"/>
          </p:cNvSpPr>
          <p:nvPr/>
        </p:nvSpPr>
        <p:spPr bwMode="auto">
          <a:xfrm>
            <a:off x="6824663" y="4605338"/>
            <a:ext cx="700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184</a:t>
            </a:r>
          </a:p>
        </p:txBody>
      </p:sp>
      <p:pic>
        <p:nvPicPr>
          <p:cNvPr id="20" name="Picture 8">
            <a:hlinkClick r:id="" action="ppaction://hlinkshowjump?jump=nextslide"/>
            <a:extLst>
              <a:ext uri="{FF2B5EF4-FFF2-40B4-BE49-F238E27FC236}">
                <a16:creationId xmlns:a16="http://schemas.microsoft.com/office/drawing/2014/main" id="{1D9DE8FA-7559-49FD-81B8-CC19C56CB06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767CB32E-43CD-45E5-864F-3897FB46EA9A}"/>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6">
            <a:extLst>
              <a:ext uri="{FF2B5EF4-FFF2-40B4-BE49-F238E27FC236}">
                <a16:creationId xmlns:a16="http://schemas.microsoft.com/office/drawing/2014/main" id="{5E001659-2906-4C32-A923-6208AFCFE2B0}"/>
              </a:ext>
            </a:extLst>
          </p:cNvPr>
          <p:cNvSpPr>
            <a:spLocks noGrp="1" noChangeArrowheads="1"/>
          </p:cNvSpPr>
          <p:nvPr>
            <p:ph type="title"/>
          </p:nvPr>
        </p:nvSpPr>
        <p:spPr/>
        <p:txBody>
          <a:bodyPr/>
          <a:lstStyle/>
          <a:p>
            <a:r>
              <a:rPr lang="en-GB" altLang="en-US" dirty="0"/>
              <a:t>Melting and boiling points of halogens</a:t>
            </a:r>
          </a:p>
        </p:txBody>
      </p:sp>
      <p:pic>
        <p:nvPicPr>
          <p:cNvPr id="6" name="Picture 5">
            <a:hlinkClick r:id="" action="ppaction://hlinkshowjump?jump=nextslide"/>
            <a:extLst>
              <a:ext uri="{FF2B5EF4-FFF2-40B4-BE49-F238E27FC236}">
                <a16:creationId xmlns:a16="http://schemas.microsoft.com/office/drawing/2014/main" id="{2E332237-836B-4435-8805-83D7DBF336C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8570EE28-B7C1-4D93-A1AC-1E55F9A22B0C}"/>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372EDAC6-E149-4EB1-ABC5-907A459D5967}"/>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9">
            <a:extLst>
              <a:ext uri="{FF2B5EF4-FFF2-40B4-BE49-F238E27FC236}">
                <a16:creationId xmlns:a16="http://schemas.microsoft.com/office/drawing/2014/main" id="{F10D9596-DD9E-473E-A7E5-BC8408E4C8E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618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0D51C1C-FF5C-4511-A7D9-275C7C0696A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EA0CD08-53B3-4783-B52A-9C00E762C79D}"/>
              </a:ext>
            </a:extLst>
          </p:cNvPr>
          <p:cNvSpPr>
            <a:spLocks noGrp="1"/>
          </p:cNvSpPr>
          <p:nvPr>
            <p:ph type="title"/>
          </p:nvPr>
        </p:nvSpPr>
        <p:spPr/>
        <p:txBody>
          <a:bodyPr/>
          <a:lstStyle/>
          <a:p>
            <a:r>
              <a:rPr lang="en-GB" altLang="en-US"/>
              <a:t>Reactions with metals and non-metals</a:t>
            </a:r>
          </a:p>
        </p:txBody>
      </p:sp>
      <p:sp>
        <p:nvSpPr>
          <p:cNvPr id="33795" name="Text Box 313">
            <a:extLst>
              <a:ext uri="{FF2B5EF4-FFF2-40B4-BE49-F238E27FC236}">
                <a16:creationId xmlns:a16="http://schemas.microsoft.com/office/drawing/2014/main" id="{76399C26-78BE-4788-983E-48A793E4C09F}"/>
              </a:ext>
            </a:extLst>
          </p:cNvPr>
          <p:cNvSpPr txBox="1">
            <a:spLocks noChangeArrowheads="1"/>
          </p:cNvSpPr>
          <p:nvPr/>
        </p:nvSpPr>
        <p:spPr bwMode="auto">
          <a:xfrm>
            <a:off x="342900" y="784225"/>
            <a:ext cx="8526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Halogens have 7 electrons in their outer shell. By gaining one more electron they can obtain a full shell and become stable.</a:t>
            </a:r>
          </a:p>
        </p:txBody>
      </p:sp>
      <p:sp>
        <p:nvSpPr>
          <p:cNvPr id="5" name="Text Box 322">
            <a:extLst>
              <a:ext uri="{FF2B5EF4-FFF2-40B4-BE49-F238E27FC236}">
                <a16:creationId xmlns:a16="http://schemas.microsoft.com/office/drawing/2014/main" id="{E82F8605-6E42-4ABF-BF30-103C04169C9A}"/>
              </a:ext>
            </a:extLst>
          </p:cNvPr>
          <p:cNvSpPr txBox="1">
            <a:spLocks noChangeArrowheads="1"/>
          </p:cNvSpPr>
          <p:nvPr/>
        </p:nvSpPr>
        <p:spPr bwMode="auto">
          <a:xfrm>
            <a:off x="4316942" y="1868601"/>
            <a:ext cx="45797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Metals need to </a:t>
            </a:r>
            <a:r>
              <a:rPr lang="en-GB" altLang="en-US" b="1" dirty="0">
                <a:solidFill>
                  <a:srgbClr val="010066"/>
                </a:solidFill>
              </a:rPr>
              <a:t>lose electrons </a:t>
            </a:r>
            <a:r>
              <a:rPr lang="en-GB" altLang="en-US" dirty="0">
                <a:solidFill>
                  <a:srgbClr val="010066"/>
                </a:solidFill>
              </a:rPr>
              <a:t>in order to gain a full outer shell. Metals can react with halogens to form ionic compounds called </a:t>
            </a:r>
            <a:r>
              <a:rPr lang="en-GB" altLang="en-US" b="1" dirty="0">
                <a:solidFill>
                  <a:srgbClr val="FF6600"/>
                </a:solidFill>
              </a:rPr>
              <a:t>metal halides</a:t>
            </a:r>
            <a:r>
              <a:rPr lang="en-GB" altLang="en-US" dirty="0">
                <a:solidFill>
                  <a:srgbClr val="010066"/>
                </a:solidFill>
              </a:rPr>
              <a:t>. </a:t>
            </a:r>
          </a:p>
        </p:txBody>
      </p:sp>
      <p:sp>
        <p:nvSpPr>
          <p:cNvPr id="6" name="Text Box 331">
            <a:extLst>
              <a:ext uri="{FF2B5EF4-FFF2-40B4-BE49-F238E27FC236}">
                <a16:creationId xmlns:a16="http://schemas.microsoft.com/office/drawing/2014/main" id="{F3A7A4BD-EF0C-4A03-949E-B9EC7B67E711}"/>
              </a:ext>
            </a:extLst>
          </p:cNvPr>
          <p:cNvSpPr txBox="1">
            <a:spLocks noChangeArrowheads="1"/>
          </p:cNvSpPr>
          <p:nvPr/>
        </p:nvSpPr>
        <p:spPr bwMode="auto">
          <a:xfrm>
            <a:off x="342900" y="4355220"/>
            <a:ext cx="50968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Non-metals need to </a:t>
            </a:r>
            <a:r>
              <a:rPr lang="en-GB" altLang="en-US" b="1" dirty="0">
                <a:solidFill>
                  <a:srgbClr val="010066"/>
                </a:solidFill>
              </a:rPr>
              <a:t>gain electrons </a:t>
            </a:r>
            <a:r>
              <a:rPr lang="en-GB" altLang="en-US" dirty="0">
                <a:solidFill>
                  <a:srgbClr val="010066"/>
                </a:solidFill>
              </a:rPr>
              <a:t>to become stable. When non-metals react with halogens, they can share electrons and form covalent bonds.</a:t>
            </a:r>
          </a:p>
        </p:txBody>
      </p:sp>
      <p:sp>
        <p:nvSpPr>
          <p:cNvPr id="33848" name="Text Box 38">
            <a:extLst>
              <a:ext uri="{FF2B5EF4-FFF2-40B4-BE49-F238E27FC236}">
                <a16:creationId xmlns:a16="http://schemas.microsoft.com/office/drawing/2014/main" id="{9F4EF622-8D13-4CCB-B299-09FC53429BB6}"/>
              </a:ext>
            </a:extLst>
          </p:cNvPr>
          <p:cNvSpPr txBox="1">
            <a:spLocks noChangeArrowheads="1"/>
          </p:cNvSpPr>
          <p:nvPr/>
        </p:nvSpPr>
        <p:spPr bwMode="auto">
          <a:xfrm>
            <a:off x="5665523" y="6054022"/>
            <a:ext cx="2859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dirty="0">
                <a:solidFill>
                  <a:srgbClr val="1C025E"/>
                </a:solidFill>
              </a:rPr>
              <a:t>hydrogen chloride</a:t>
            </a:r>
          </a:p>
        </p:txBody>
      </p:sp>
      <p:sp>
        <p:nvSpPr>
          <p:cNvPr id="76" name="Text Box 39">
            <a:extLst>
              <a:ext uri="{FF2B5EF4-FFF2-40B4-BE49-F238E27FC236}">
                <a16:creationId xmlns:a16="http://schemas.microsoft.com/office/drawing/2014/main" id="{45C8565B-A60F-4200-932D-198BF3837EC9}"/>
              </a:ext>
            </a:extLst>
          </p:cNvPr>
          <p:cNvSpPr txBox="1">
            <a:spLocks noChangeArrowheads="1"/>
          </p:cNvSpPr>
          <p:nvPr/>
        </p:nvSpPr>
        <p:spPr bwMode="auto">
          <a:xfrm>
            <a:off x="763588" y="3675771"/>
            <a:ext cx="3052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dirty="0">
                <a:solidFill>
                  <a:srgbClr val="010066"/>
                </a:solidFill>
              </a:rPr>
              <a:t>sodium chloride</a:t>
            </a:r>
          </a:p>
        </p:txBody>
      </p:sp>
      <p:pic>
        <p:nvPicPr>
          <p:cNvPr id="78" name="Picture 77" descr="Group_7_Halogens_18.1.png">
            <a:extLst>
              <a:ext uri="{FF2B5EF4-FFF2-40B4-BE49-F238E27FC236}">
                <a16:creationId xmlns:a16="http://schemas.microsoft.com/office/drawing/2014/main" id="{587988BB-0AB6-4E22-8FA1-B2E579F360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472" y="1848925"/>
            <a:ext cx="3818995" cy="173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descr="Group_7_Halogens_18.2.png">
            <a:extLst>
              <a:ext uri="{FF2B5EF4-FFF2-40B4-BE49-F238E27FC236}">
                <a16:creationId xmlns:a16="http://schemas.microsoft.com/office/drawing/2014/main" id="{04D989BD-517C-4577-9BC6-97EEE3A867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9036" y="4016550"/>
            <a:ext cx="2652063" cy="197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DEC97AB1-6457-4B83-8423-4764B2A0875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21D50766-54CB-46AC-939F-8A8760ACC37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3848"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oup_7_Halogens_19.1.png">
            <a:extLst>
              <a:ext uri="{FF2B5EF4-FFF2-40B4-BE49-F238E27FC236}">
                <a16:creationId xmlns:a16="http://schemas.microsoft.com/office/drawing/2014/main" id="{943FD910-3B9E-4BCB-ABB2-4BF57795E6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3211513"/>
            <a:ext cx="6010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9">
            <a:extLst>
              <a:ext uri="{FF2B5EF4-FFF2-40B4-BE49-F238E27FC236}">
                <a16:creationId xmlns:a16="http://schemas.microsoft.com/office/drawing/2014/main" id="{9F64F6B2-6128-441E-9AFD-336B8BCF2BFE}"/>
              </a:ext>
            </a:extLst>
          </p:cNvPr>
          <p:cNvSpPr>
            <a:spLocks noGrp="1" noChangeArrowheads="1"/>
          </p:cNvSpPr>
          <p:nvPr>
            <p:ph type="title"/>
          </p:nvPr>
        </p:nvSpPr>
        <p:spPr/>
        <p:txBody>
          <a:bodyPr/>
          <a:lstStyle/>
          <a:p>
            <a:r>
              <a:rPr lang="en-GB" altLang="en-US"/>
              <a:t>What are halides?</a:t>
            </a:r>
          </a:p>
        </p:txBody>
      </p:sp>
      <p:sp>
        <p:nvSpPr>
          <p:cNvPr id="34820" name="Text Box 10">
            <a:extLst>
              <a:ext uri="{FF2B5EF4-FFF2-40B4-BE49-F238E27FC236}">
                <a16:creationId xmlns:a16="http://schemas.microsoft.com/office/drawing/2014/main" id="{7B23A306-01E1-43A9-A4DA-33020ECABC96}"/>
              </a:ext>
            </a:extLst>
          </p:cNvPr>
          <p:cNvSpPr txBox="1">
            <a:spLocks noChangeArrowheads="1"/>
          </p:cNvSpPr>
          <p:nvPr/>
        </p:nvSpPr>
        <p:spPr bwMode="auto">
          <a:xfrm>
            <a:off x="342900" y="784225"/>
            <a:ext cx="857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Halogen atoms can form negative ions by gaining an electron. </a:t>
            </a:r>
          </a:p>
        </p:txBody>
      </p:sp>
      <p:sp>
        <p:nvSpPr>
          <p:cNvPr id="455691" name="Text Box 11">
            <a:extLst>
              <a:ext uri="{FF2B5EF4-FFF2-40B4-BE49-F238E27FC236}">
                <a16:creationId xmlns:a16="http://schemas.microsoft.com/office/drawing/2014/main" id="{D391AAEB-9456-48BC-9AA6-BC0F31902679}"/>
              </a:ext>
            </a:extLst>
          </p:cNvPr>
          <p:cNvSpPr txBox="1">
            <a:spLocks noChangeArrowheads="1"/>
          </p:cNvSpPr>
          <p:nvPr/>
        </p:nvSpPr>
        <p:spPr bwMode="auto">
          <a:xfrm>
            <a:off x="342900" y="22574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name of each of the halogens changes once it has reacted. Instead of ending with “</a:t>
            </a:r>
            <a:r>
              <a:rPr lang="en-GB" altLang="en-US" b="1" dirty="0">
                <a:solidFill>
                  <a:srgbClr val="010066"/>
                </a:solidFill>
              </a:rPr>
              <a:t>–</a:t>
            </a:r>
            <a:r>
              <a:rPr lang="en-GB" altLang="en-US" b="1" dirty="0" err="1">
                <a:solidFill>
                  <a:srgbClr val="010066"/>
                </a:solidFill>
              </a:rPr>
              <a:t>ine</a:t>
            </a:r>
            <a:r>
              <a:rPr lang="en-GB" altLang="en-US" dirty="0">
                <a:solidFill>
                  <a:srgbClr val="010066"/>
                </a:solidFill>
              </a:rPr>
              <a:t>,” it ends with “</a:t>
            </a:r>
            <a:r>
              <a:rPr lang="en-GB" altLang="en-US" b="1" dirty="0">
                <a:solidFill>
                  <a:srgbClr val="010066"/>
                </a:solidFill>
              </a:rPr>
              <a:t>–ide</a:t>
            </a:r>
            <a:r>
              <a:rPr lang="en-GB" altLang="en-US" dirty="0">
                <a:solidFill>
                  <a:srgbClr val="010066"/>
                </a:solidFill>
              </a:rPr>
              <a:t>.”</a:t>
            </a:r>
          </a:p>
        </p:txBody>
      </p:sp>
      <p:sp>
        <p:nvSpPr>
          <p:cNvPr id="455693" name="Text Box 13">
            <a:extLst>
              <a:ext uri="{FF2B5EF4-FFF2-40B4-BE49-F238E27FC236}">
                <a16:creationId xmlns:a16="http://schemas.microsoft.com/office/drawing/2014/main" id="{08DC7F71-BB74-4838-8DCE-4EA4DFD99423}"/>
              </a:ext>
            </a:extLst>
          </p:cNvPr>
          <p:cNvSpPr txBox="1">
            <a:spLocks noChangeArrowheads="1"/>
          </p:cNvSpPr>
          <p:nvPr/>
        </p:nvSpPr>
        <p:spPr bwMode="auto">
          <a:xfrm>
            <a:off x="1743075" y="3332692"/>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halogen</a:t>
            </a:r>
          </a:p>
        </p:txBody>
      </p:sp>
      <p:sp>
        <p:nvSpPr>
          <p:cNvPr id="455694" name="Text Box 14">
            <a:extLst>
              <a:ext uri="{FF2B5EF4-FFF2-40B4-BE49-F238E27FC236}">
                <a16:creationId xmlns:a16="http://schemas.microsoft.com/office/drawing/2014/main" id="{C9545B69-63D0-41BF-9BB8-0A0031A0D612}"/>
              </a:ext>
            </a:extLst>
          </p:cNvPr>
          <p:cNvSpPr txBox="1">
            <a:spLocks noChangeArrowheads="1"/>
          </p:cNvSpPr>
          <p:nvPr/>
        </p:nvSpPr>
        <p:spPr bwMode="auto">
          <a:xfrm>
            <a:off x="5414962" y="3332692"/>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halide</a:t>
            </a:r>
          </a:p>
        </p:txBody>
      </p:sp>
      <p:sp>
        <p:nvSpPr>
          <p:cNvPr id="455696" name="AutoShape 16">
            <a:extLst>
              <a:ext uri="{FF2B5EF4-FFF2-40B4-BE49-F238E27FC236}">
                <a16:creationId xmlns:a16="http://schemas.microsoft.com/office/drawing/2014/main" id="{D9E475B5-717F-45C3-900F-F3DDC22D6F71}"/>
              </a:ext>
            </a:extLst>
          </p:cNvPr>
          <p:cNvSpPr>
            <a:spLocks noChangeArrowheads="1"/>
          </p:cNvSpPr>
          <p:nvPr/>
        </p:nvSpPr>
        <p:spPr bwMode="auto">
          <a:xfrm>
            <a:off x="3871913" y="4024402"/>
            <a:ext cx="1087437" cy="287337"/>
          </a:xfrm>
          <a:prstGeom prst="rightArrow">
            <a:avLst>
              <a:gd name="adj1" fmla="val 50000"/>
              <a:gd name="adj2" fmla="val 94613"/>
            </a:avLst>
          </a:prstGeom>
          <a:solidFill>
            <a:srgbClr val="010067"/>
          </a:solidFill>
          <a:ln w="9525">
            <a:solidFill>
              <a:schemeClr val="tx1"/>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5697" name="AutoShape 17">
            <a:extLst>
              <a:ext uri="{FF2B5EF4-FFF2-40B4-BE49-F238E27FC236}">
                <a16:creationId xmlns:a16="http://schemas.microsoft.com/office/drawing/2014/main" id="{627220D4-F561-4563-9D01-11DD9837F8D3}"/>
              </a:ext>
            </a:extLst>
          </p:cNvPr>
          <p:cNvSpPr>
            <a:spLocks noChangeArrowheads="1"/>
          </p:cNvSpPr>
          <p:nvPr/>
        </p:nvSpPr>
        <p:spPr bwMode="auto">
          <a:xfrm>
            <a:off x="3871913" y="4611601"/>
            <a:ext cx="1087437" cy="287337"/>
          </a:xfrm>
          <a:prstGeom prst="rightArrow">
            <a:avLst>
              <a:gd name="adj1" fmla="val 50000"/>
              <a:gd name="adj2" fmla="val 94613"/>
            </a:avLst>
          </a:prstGeom>
          <a:solidFill>
            <a:srgbClr val="010067"/>
          </a:solidFill>
          <a:ln w="9525">
            <a:solidFill>
              <a:schemeClr val="tx1"/>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5698" name="AutoShape 18">
            <a:extLst>
              <a:ext uri="{FF2B5EF4-FFF2-40B4-BE49-F238E27FC236}">
                <a16:creationId xmlns:a16="http://schemas.microsoft.com/office/drawing/2014/main" id="{0DC3FD69-31DA-4F3E-B3E0-43357BB5B3BC}"/>
              </a:ext>
            </a:extLst>
          </p:cNvPr>
          <p:cNvSpPr>
            <a:spLocks noChangeArrowheads="1"/>
          </p:cNvSpPr>
          <p:nvPr/>
        </p:nvSpPr>
        <p:spPr bwMode="auto">
          <a:xfrm>
            <a:off x="3871913" y="5212468"/>
            <a:ext cx="1087437" cy="287338"/>
          </a:xfrm>
          <a:prstGeom prst="rightArrow">
            <a:avLst>
              <a:gd name="adj1" fmla="val 50000"/>
              <a:gd name="adj2" fmla="val 94613"/>
            </a:avLst>
          </a:prstGeom>
          <a:solidFill>
            <a:srgbClr val="010067"/>
          </a:solidFill>
          <a:ln w="9525">
            <a:solidFill>
              <a:schemeClr val="tx1"/>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5699" name="AutoShape 19">
            <a:extLst>
              <a:ext uri="{FF2B5EF4-FFF2-40B4-BE49-F238E27FC236}">
                <a16:creationId xmlns:a16="http://schemas.microsoft.com/office/drawing/2014/main" id="{83ABB472-50A5-4480-80E5-2DD527896E1C}"/>
              </a:ext>
            </a:extLst>
          </p:cNvPr>
          <p:cNvSpPr>
            <a:spLocks noChangeArrowheads="1"/>
          </p:cNvSpPr>
          <p:nvPr/>
        </p:nvSpPr>
        <p:spPr bwMode="auto">
          <a:xfrm>
            <a:off x="3871913" y="5810340"/>
            <a:ext cx="1087437" cy="287337"/>
          </a:xfrm>
          <a:prstGeom prst="rightArrow">
            <a:avLst>
              <a:gd name="adj1" fmla="val 50000"/>
              <a:gd name="adj2" fmla="val 94613"/>
            </a:avLst>
          </a:prstGeom>
          <a:solidFill>
            <a:srgbClr val="010067"/>
          </a:solidFill>
          <a:ln w="9525">
            <a:solidFill>
              <a:schemeClr val="tx1"/>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5700" name="Text Box 20">
            <a:extLst>
              <a:ext uri="{FF2B5EF4-FFF2-40B4-BE49-F238E27FC236}">
                <a16:creationId xmlns:a16="http://schemas.microsoft.com/office/drawing/2014/main" id="{B0128A60-3369-4FD9-A214-53E5578F3B44}"/>
              </a:ext>
            </a:extLst>
          </p:cNvPr>
          <p:cNvSpPr txBox="1">
            <a:spLocks noChangeArrowheads="1"/>
          </p:cNvSpPr>
          <p:nvPr/>
        </p:nvSpPr>
        <p:spPr bwMode="auto">
          <a:xfrm>
            <a:off x="5257800" y="3939470"/>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fluoride (F</a:t>
            </a:r>
            <a:r>
              <a:rPr lang="en-GB" altLang="en-US" b="1" baseline="30000" dirty="0">
                <a:solidFill>
                  <a:srgbClr val="010066"/>
                </a:solidFill>
              </a:rPr>
              <a:t>–</a:t>
            </a:r>
            <a:r>
              <a:rPr lang="en-GB" altLang="en-US" b="1" dirty="0">
                <a:solidFill>
                  <a:srgbClr val="010066"/>
                </a:solidFill>
              </a:rPr>
              <a:t>)</a:t>
            </a:r>
          </a:p>
        </p:txBody>
      </p:sp>
      <p:sp>
        <p:nvSpPr>
          <p:cNvPr id="455701" name="Text Box 21">
            <a:extLst>
              <a:ext uri="{FF2B5EF4-FFF2-40B4-BE49-F238E27FC236}">
                <a16:creationId xmlns:a16="http://schemas.microsoft.com/office/drawing/2014/main" id="{39A0DB5B-5211-4DEE-AC52-CD80A6E4EC0D}"/>
              </a:ext>
            </a:extLst>
          </p:cNvPr>
          <p:cNvSpPr txBox="1">
            <a:spLocks noChangeArrowheads="1"/>
          </p:cNvSpPr>
          <p:nvPr/>
        </p:nvSpPr>
        <p:spPr bwMode="auto">
          <a:xfrm>
            <a:off x="5257800" y="4526669"/>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chloride (Cl</a:t>
            </a:r>
            <a:r>
              <a:rPr lang="en-GB" altLang="en-US" b="1" baseline="30000" dirty="0">
                <a:solidFill>
                  <a:srgbClr val="010066"/>
                </a:solidFill>
              </a:rPr>
              <a:t>–</a:t>
            </a:r>
            <a:r>
              <a:rPr lang="en-GB" altLang="en-US" b="1" dirty="0">
                <a:solidFill>
                  <a:srgbClr val="010066"/>
                </a:solidFill>
              </a:rPr>
              <a:t>)</a:t>
            </a:r>
          </a:p>
        </p:txBody>
      </p:sp>
      <p:sp>
        <p:nvSpPr>
          <p:cNvPr id="455702" name="Text Box 22">
            <a:extLst>
              <a:ext uri="{FF2B5EF4-FFF2-40B4-BE49-F238E27FC236}">
                <a16:creationId xmlns:a16="http://schemas.microsoft.com/office/drawing/2014/main" id="{42EE2F33-0653-440B-9842-B239407C08F2}"/>
              </a:ext>
            </a:extLst>
          </p:cNvPr>
          <p:cNvSpPr txBox="1">
            <a:spLocks noChangeArrowheads="1"/>
          </p:cNvSpPr>
          <p:nvPr/>
        </p:nvSpPr>
        <p:spPr bwMode="auto">
          <a:xfrm>
            <a:off x="5257800" y="5127537"/>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bromide (Br</a:t>
            </a:r>
            <a:r>
              <a:rPr lang="en-GB" altLang="en-US" b="1" baseline="30000" dirty="0">
                <a:solidFill>
                  <a:srgbClr val="010066"/>
                </a:solidFill>
              </a:rPr>
              <a:t>–</a:t>
            </a:r>
            <a:r>
              <a:rPr lang="en-GB" altLang="en-US" b="1" dirty="0">
                <a:solidFill>
                  <a:srgbClr val="010066"/>
                </a:solidFill>
              </a:rPr>
              <a:t>)</a:t>
            </a:r>
          </a:p>
        </p:txBody>
      </p:sp>
      <p:sp>
        <p:nvSpPr>
          <p:cNvPr id="455703" name="Text Box 23">
            <a:extLst>
              <a:ext uri="{FF2B5EF4-FFF2-40B4-BE49-F238E27FC236}">
                <a16:creationId xmlns:a16="http://schemas.microsoft.com/office/drawing/2014/main" id="{3EEA6F5B-7764-4C39-8CA9-7D9062D9C684}"/>
              </a:ext>
            </a:extLst>
          </p:cNvPr>
          <p:cNvSpPr txBox="1">
            <a:spLocks noChangeArrowheads="1"/>
          </p:cNvSpPr>
          <p:nvPr/>
        </p:nvSpPr>
        <p:spPr bwMode="auto">
          <a:xfrm>
            <a:off x="5257800" y="5725408"/>
            <a:ext cx="219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iodide (I</a:t>
            </a:r>
            <a:r>
              <a:rPr lang="en-GB" altLang="en-US" b="1" baseline="30000" dirty="0">
                <a:solidFill>
                  <a:srgbClr val="010066"/>
                </a:solidFill>
              </a:rPr>
              <a:t>–</a:t>
            </a:r>
            <a:r>
              <a:rPr lang="en-GB" altLang="en-US" b="1" dirty="0">
                <a:solidFill>
                  <a:srgbClr val="010066"/>
                </a:solidFill>
              </a:rPr>
              <a:t>)</a:t>
            </a:r>
          </a:p>
        </p:txBody>
      </p:sp>
      <p:sp>
        <p:nvSpPr>
          <p:cNvPr id="34843" name="Text Box 25">
            <a:extLst>
              <a:ext uri="{FF2B5EF4-FFF2-40B4-BE49-F238E27FC236}">
                <a16:creationId xmlns:a16="http://schemas.microsoft.com/office/drawing/2014/main" id="{C6BB851E-5E44-4345-9FF4-2FAF319EA032}"/>
              </a:ext>
            </a:extLst>
          </p:cNvPr>
          <p:cNvSpPr txBox="1">
            <a:spLocks noChangeArrowheads="1"/>
          </p:cNvSpPr>
          <p:nvPr/>
        </p:nvSpPr>
        <p:spPr bwMode="auto">
          <a:xfrm>
            <a:off x="3000375" y="3939470"/>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 (F)</a:t>
            </a:r>
          </a:p>
        </p:txBody>
      </p:sp>
      <p:pic>
        <p:nvPicPr>
          <p:cNvPr id="34844" name="Picture 26" descr="fluorine word">
            <a:extLst>
              <a:ext uri="{FF2B5EF4-FFF2-40B4-BE49-F238E27FC236}">
                <a16:creationId xmlns:a16="http://schemas.microsoft.com/office/drawing/2014/main" id="{F816B35A-3F22-438C-867F-6CD204ECA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3964076"/>
            <a:ext cx="1498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Text Box 28">
            <a:extLst>
              <a:ext uri="{FF2B5EF4-FFF2-40B4-BE49-F238E27FC236}">
                <a16:creationId xmlns:a16="http://schemas.microsoft.com/office/drawing/2014/main" id="{71C56C64-00B8-434F-92A3-6B5285BF5537}"/>
              </a:ext>
            </a:extLst>
          </p:cNvPr>
          <p:cNvSpPr txBox="1">
            <a:spLocks noChangeArrowheads="1"/>
          </p:cNvSpPr>
          <p:nvPr/>
        </p:nvSpPr>
        <p:spPr bwMode="auto">
          <a:xfrm>
            <a:off x="3048000" y="4526669"/>
            <a:ext cx="93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(Cl)</a:t>
            </a:r>
          </a:p>
        </p:txBody>
      </p:sp>
      <p:pic>
        <p:nvPicPr>
          <p:cNvPr id="34842" name="Picture 29" descr="chlorine word">
            <a:extLst>
              <a:ext uri="{FF2B5EF4-FFF2-40B4-BE49-F238E27FC236}">
                <a16:creationId xmlns:a16="http://schemas.microsoft.com/office/drawing/2014/main" id="{13DF2BEB-57D8-4AC1-80D8-064B60801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75" y="4561594"/>
            <a:ext cx="1484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711" name="Text Box 31">
            <a:extLst>
              <a:ext uri="{FF2B5EF4-FFF2-40B4-BE49-F238E27FC236}">
                <a16:creationId xmlns:a16="http://schemas.microsoft.com/office/drawing/2014/main" id="{71E7D030-00EB-41EF-9F78-DFF8F9B55D53}"/>
              </a:ext>
            </a:extLst>
          </p:cNvPr>
          <p:cNvSpPr txBox="1">
            <a:spLocks noChangeArrowheads="1"/>
          </p:cNvSpPr>
          <p:nvPr/>
        </p:nvSpPr>
        <p:spPr bwMode="auto">
          <a:xfrm>
            <a:off x="3048000" y="5127537"/>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(Br)</a:t>
            </a:r>
          </a:p>
        </p:txBody>
      </p:sp>
      <p:sp>
        <p:nvSpPr>
          <p:cNvPr id="455714" name="Text Box 34">
            <a:extLst>
              <a:ext uri="{FF2B5EF4-FFF2-40B4-BE49-F238E27FC236}">
                <a16:creationId xmlns:a16="http://schemas.microsoft.com/office/drawing/2014/main" id="{38F84470-411C-4C13-871A-628539BFD791}"/>
              </a:ext>
            </a:extLst>
          </p:cNvPr>
          <p:cNvSpPr txBox="1">
            <a:spLocks noChangeArrowheads="1"/>
          </p:cNvSpPr>
          <p:nvPr/>
        </p:nvSpPr>
        <p:spPr bwMode="auto">
          <a:xfrm>
            <a:off x="3048000" y="572540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(I)</a:t>
            </a:r>
          </a:p>
        </p:txBody>
      </p:sp>
      <p:sp>
        <p:nvSpPr>
          <p:cNvPr id="455716" name="Rectangle 36">
            <a:extLst>
              <a:ext uri="{FF2B5EF4-FFF2-40B4-BE49-F238E27FC236}">
                <a16:creationId xmlns:a16="http://schemas.microsoft.com/office/drawing/2014/main" id="{0C2927F8-0309-4A40-AA1B-E6727EFD9389}"/>
              </a:ext>
            </a:extLst>
          </p:cNvPr>
          <p:cNvSpPr>
            <a:spLocks noChangeArrowheads="1"/>
          </p:cNvSpPr>
          <p:nvPr/>
        </p:nvSpPr>
        <p:spPr bwMode="auto">
          <a:xfrm>
            <a:off x="342900" y="1522413"/>
            <a:ext cx="703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When this happens, they are called </a:t>
            </a:r>
            <a:r>
              <a:rPr lang="en-GB" altLang="en-US" b="1">
                <a:solidFill>
                  <a:srgbClr val="FF6600"/>
                </a:solidFill>
              </a:rPr>
              <a:t>halides</a:t>
            </a:r>
            <a:r>
              <a:rPr lang="en-GB" altLang="en-US">
                <a:solidFill>
                  <a:srgbClr val="010066"/>
                </a:solidFill>
              </a:rPr>
              <a:t>.</a:t>
            </a:r>
          </a:p>
        </p:txBody>
      </p:sp>
      <p:pic>
        <p:nvPicPr>
          <p:cNvPr id="455718" name="Picture 38" descr="bromine">
            <a:extLst>
              <a:ext uri="{FF2B5EF4-FFF2-40B4-BE49-F238E27FC236}">
                <a16:creationId xmlns:a16="http://schemas.microsoft.com/office/drawing/2014/main" id="{1E760F89-F814-4677-AE85-6A1CC2E17E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663" y="5214056"/>
            <a:ext cx="14859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719" name="Picture 39" descr="iodine">
            <a:extLst>
              <a:ext uri="{FF2B5EF4-FFF2-40B4-BE49-F238E27FC236}">
                <a16:creationId xmlns:a16="http://schemas.microsoft.com/office/drawing/2014/main" id="{3F94B323-F387-43B5-A3D2-B4184FD84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3" y="5812721"/>
            <a:ext cx="10858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a:hlinkClick r:id="" action="ppaction://hlinkshowjump?jump=nextslide"/>
            <a:extLst>
              <a:ext uri="{FF2B5EF4-FFF2-40B4-BE49-F238E27FC236}">
                <a16:creationId xmlns:a16="http://schemas.microsoft.com/office/drawing/2014/main" id="{FF8D381E-2D3F-4E0A-AEF5-52D01C97C1A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56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6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56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56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57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56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570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557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57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56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570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557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57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56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5703"/>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91" grpId="0"/>
      <p:bldP spid="455693" grpId="0"/>
      <p:bldP spid="455694" grpId="0"/>
      <p:bldP spid="455696" grpId="0" animBg="1"/>
      <p:bldP spid="455697" grpId="0" animBg="1"/>
      <p:bldP spid="455698" grpId="0" animBg="1"/>
      <p:bldP spid="455699" grpId="0" animBg="1"/>
      <p:bldP spid="455700" grpId="0"/>
      <p:bldP spid="455701" grpId="0"/>
      <p:bldP spid="455702" grpId="0"/>
      <p:bldP spid="455703" grpId="0"/>
      <p:bldP spid="34843" grpId="0"/>
      <p:bldP spid="34841" grpId="0"/>
      <p:bldP spid="455711" grpId="0"/>
      <p:bldP spid="455714" grpId="0"/>
      <p:bldP spid="4557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 name="Picture 90" descr="Group_7_Halogens_20.1.png">
            <a:extLst>
              <a:ext uri="{FF2B5EF4-FFF2-40B4-BE49-F238E27FC236}">
                <a16:creationId xmlns:a16="http://schemas.microsoft.com/office/drawing/2014/main" id="{8EFB8058-B803-4BD4-B087-638539BC6E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5978" y="1750836"/>
            <a:ext cx="15970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2" name="Text Box 6">
            <a:extLst>
              <a:ext uri="{FF2B5EF4-FFF2-40B4-BE49-F238E27FC236}">
                <a16:creationId xmlns:a16="http://schemas.microsoft.com/office/drawing/2014/main" id="{00CD22FC-A307-4490-8F8B-134F429D65A0}"/>
              </a:ext>
            </a:extLst>
          </p:cNvPr>
          <p:cNvSpPr txBox="1">
            <a:spLocks noChangeArrowheads="1"/>
          </p:cNvSpPr>
          <p:nvPr/>
        </p:nvSpPr>
        <p:spPr bwMode="auto">
          <a:xfrm>
            <a:off x="4444115" y="6021211"/>
            <a:ext cx="9207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2.8.7</a:t>
            </a:r>
          </a:p>
        </p:txBody>
      </p:sp>
      <p:sp>
        <p:nvSpPr>
          <p:cNvPr id="449543" name="Text Box 7">
            <a:extLst>
              <a:ext uri="{FF2B5EF4-FFF2-40B4-BE49-F238E27FC236}">
                <a16:creationId xmlns:a16="http://schemas.microsoft.com/office/drawing/2014/main" id="{B3F3BB71-F3DC-45FD-BC4B-0B30CB8DB8C8}"/>
              </a:ext>
            </a:extLst>
          </p:cNvPr>
          <p:cNvSpPr txBox="1">
            <a:spLocks noChangeArrowheads="1"/>
          </p:cNvSpPr>
          <p:nvPr/>
        </p:nvSpPr>
        <p:spPr bwMode="auto">
          <a:xfrm>
            <a:off x="7282037" y="6021211"/>
            <a:ext cx="13335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dirty="0"/>
              <a:t>[2.8.8]</a:t>
            </a:r>
            <a:r>
              <a:rPr lang="en-GB" altLang="en-US" sz="2600" b="1" baseline="30000" dirty="0"/>
              <a:t>–</a:t>
            </a:r>
          </a:p>
        </p:txBody>
      </p:sp>
      <p:sp>
        <p:nvSpPr>
          <p:cNvPr id="449612" name="Text Box 76">
            <a:extLst>
              <a:ext uri="{FF2B5EF4-FFF2-40B4-BE49-F238E27FC236}">
                <a16:creationId xmlns:a16="http://schemas.microsoft.com/office/drawing/2014/main" id="{FA55D58B-42B7-41A8-B78F-633BBF98F2EC}"/>
              </a:ext>
            </a:extLst>
          </p:cNvPr>
          <p:cNvSpPr txBox="1">
            <a:spLocks noChangeArrowheads="1"/>
          </p:cNvSpPr>
          <p:nvPr/>
        </p:nvSpPr>
        <p:spPr bwMode="auto">
          <a:xfrm>
            <a:off x="4429034" y="3406599"/>
            <a:ext cx="9509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2.8.1</a:t>
            </a:r>
          </a:p>
        </p:txBody>
      </p:sp>
      <p:sp>
        <p:nvSpPr>
          <p:cNvPr id="449613" name="Text Box 77">
            <a:extLst>
              <a:ext uri="{FF2B5EF4-FFF2-40B4-BE49-F238E27FC236}">
                <a16:creationId xmlns:a16="http://schemas.microsoft.com/office/drawing/2014/main" id="{9505277C-5F0C-46EF-8F0C-B170E2986D14}"/>
              </a:ext>
            </a:extLst>
          </p:cNvPr>
          <p:cNvSpPr txBox="1">
            <a:spLocks noChangeArrowheads="1"/>
          </p:cNvSpPr>
          <p:nvPr/>
        </p:nvSpPr>
        <p:spPr bwMode="auto">
          <a:xfrm>
            <a:off x="7439993" y="3406599"/>
            <a:ext cx="10175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dirty="0"/>
              <a:t>[2.8]</a:t>
            </a:r>
            <a:r>
              <a:rPr lang="en-GB" altLang="en-US" sz="2600" b="1" baseline="30000" dirty="0"/>
              <a:t>+</a:t>
            </a:r>
          </a:p>
        </p:txBody>
      </p:sp>
      <p:sp>
        <p:nvSpPr>
          <p:cNvPr id="449619" name="AutoShape 83">
            <a:extLst>
              <a:ext uri="{FF2B5EF4-FFF2-40B4-BE49-F238E27FC236}">
                <a16:creationId xmlns:a16="http://schemas.microsoft.com/office/drawing/2014/main" id="{751EC46B-04F9-4D6A-98A3-C751A38A4DC7}"/>
              </a:ext>
            </a:extLst>
          </p:cNvPr>
          <p:cNvSpPr>
            <a:spLocks noChangeArrowheads="1"/>
          </p:cNvSpPr>
          <p:nvPr/>
        </p:nvSpPr>
        <p:spPr bwMode="auto">
          <a:xfrm>
            <a:off x="5898619" y="2385836"/>
            <a:ext cx="760412" cy="314325"/>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449642" name="AutoShape 106">
            <a:extLst>
              <a:ext uri="{FF2B5EF4-FFF2-40B4-BE49-F238E27FC236}">
                <a16:creationId xmlns:a16="http://schemas.microsoft.com/office/drawing/2014/main" id="{22906333-28E5-492B-A26D-1DE89D756B18}"/>
              </a:ext>
            </a:extLst>
          </p:cNvPr>
          <p:cNvSpPr>
            <a:spLocks noChangeArrowheads="1"/>
          </p:cNvSpPr>
          <p:nvPr/>
        </p:nvSpPr>
        <p:spPr bwMode="auto">
          <a:xfrm>
            <a:off x="5898619" y="4846461"/>
            <a:ext cx="760412" cy="314325"/>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449540" name="Rectangle 4">
            <a:extLst>
              <a:ext uri="{FF2B5EF4-FFF2-40B4-BE49-F238E27FC236}">
                <a16:creationId xmlns:a16="http://schemas.microsoft.com/office/drawing/2014/main" id="{6A98998A-9135-4865-8597-0C1D56673902}"/>
              </a:ext>
            </a:extLst>
          </p:cNvPr>
          <p:cNvSpPr>
            <a:spLocks noChangeArrowheads="1"/>
          </p:cNvSpPr>
          <p:nvPr/>
        </p:nvSpPr>
        <p:spPr bwMode="auto">
          <a:xfrm>
            <a:off x="339725" y="1666875"/>
            <a:ext cx="3622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An alkali metal has one electron in its outer shell.</a:t>
            </a:r>
          </a:p>
        </p:txBody>
      </p:sp>
      <p:sp>
        <p:nvSpPr>
          <p:cNvPr id="449644" name="Rectangle 108">
            <a:extLst>
              <a:ext uri="{FF2B5EF4-FFF2-40B4-BE49-F238E27FC236}">
                <a16:creationId xmlns:a16="http://schemas.microsoft.com/office/drawing/2014/main" id="{FD6E9BE8-746D-496C-9B8E-2B16116BA24F}"/>
              </a:ext>
            </a:extLst>
          </p:cNvPr>
          <p:cNvSpPr>
            <a:spLocks noChangeArrowheads="1"/>
          </p:cNvSpPr>
          <p:nvPr/>
        </p:nvSpPr>
        <p:spPr bwMode="auto">
          <a:xfrm>
            <a:off x="339725" y="2557463"/>
            <a:ext cx="3867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By losing this electron, </a:t>
            </a:r>
            <a:br>
              <a:rPr lang="en-GB" altLang="en-US" dirty="0">
                <a:solidFill>
                  <a:srgbClr val="010066"/>
                </a:solidFill>
              </a:rPr>
            </a:br>
            <a:r>
              <a:rPr lang="en-GB" altLang="en-US" dirty="0">
                <a:solidFill>
                  <a:srgbClr val="010066"/>
                </a:solidFill>
              </a:rPr>
              <a:t>it has a filled outer shell and forms a positive ion.</a:t>
            </a:r>
          </a:p>
        </p:txBody>
      </p:sp>
      <p:sp>
        <p:nvSpPr>
          <p:cNvPr id="449541" name="Rectangle 5">
            <a:extLst>
              <a:ext uri="{FF2B5EF4-FFF2-40B4-BE49-F238E27FC236}">
                <a16:creationId xmlns:a16="http://schemas.microsoft.com/office/drawing/2014/main" id="{BB499D19-1CF5-40C3-9020-AA1D44421298}"/>
              </a:ext>
            </a:extLst>
          </p:cNvPr>
          <p:cNvSpPr>
            <a:spLocks noChangeArrowheads="1"/>
          </p:cNvSpPr>
          <p:nvPr/>
        </p:nvSpPr>
        <p:spPr bwMode="auto">
          <a:xfrm>
            <a:off x="339725" y="3817938"/>
            <a:ext cx="3843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halogen has seven electrons in its outer shell. </a:t>
            </a:r>
            <a:endParaRPr lang="en-GB" altLang="en-US" sz="800" dirty="0">
              <a:solidFill>
                <a:srgbClr val="010066"/>
              </a:solidFill>
            </a:endParaRPr>
          </a:p>
        </p:txBody>
      </p:sp>
      <p:sp>
        <p:nvSpPr>
          <p:cNvPr id="449647" name="Rectangle 111">
            <a:extLst>
              <a:ext uri="{FF2B5EF4-FFF2-40B4-BE49-F238E27FC236}">
                <a16:creationId xmlns:a16="http://schemas.microsoft.com/office/drawing/2014/main" id="{0C613E47-0BDA-4D3F-890F-68A91CD26271}"/>
              </a:ext>
            </a:extLst>
          </p:cNvPr>
          <p:cNvSpPr>
            <a:spLocks noChangeArrowheads="1"/>
          </p:cNvSpPr>
          <p:nvPr/>
        </p:nvSpPr>
        <p:spPr bwMode="auto">
          <a:xfrm>
            <a:off x="339725" y="4708525"/>
            <a:ext cx="373556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By gaining an electron from the alkali metal, it obtains a filled outer shell and forms a negative ion.</a:t>
            </a:r>
          </a:p>
        </p:txBody>
      </p:sp>
      <p:sp>
        <p:nvSpPr>
          <p:cNvPr id="35854" name="Rectangle 116">
            <a:extLst>
              <a:ext uri="{FF2B5EF4-FFF2-40B4-BE49-F238E27FC236}">
                <a16:creationId xmlns:a16="http://schemas.microsoft.com/office/drawing/2014/main" id="{9EC10D94-AC03-497A-ACBE-672C556A0ABE}"/>
              </a:ext>
            </a:extLst>
          </p:cNvPr>
          <p:cNvSpPr>
            <a:spLocks noGrp="1" noChangeArrowheads="1"/>
          </p:cNvSpPr>
          <p:nvPr>
            <p:ph type="title"/>
          </p:nvPr>
        </p:nvSpPr>
        <p:spPr/>
        <p:txBody>
          <a:bodyPr/>
          <a:lstStyle/>
          <a:p>
            <a:r>
              <a:rPr lang="en-GB" altLang="en-US"/>
              <a:t>How do alkali metals react with halogens?</a:t>
            </a:r>
          </a:p>
        </p:txBody>
      </p:sp>
      <p:sp>
        <p:nvSpPr>
          <p:cNvPr id="35855" name="Text Box 3">
            <a:extLst>
              <a:ext uri="{FF2B5EF4-FFF2-40B4-BE49-F238E27FC236}">
                <a16:creationId xmlns:a16="http://schemas.microsoft.com/office/drawing/2014/main" id="{0D1169E3-26A9-4194-8F1A-A8FED8F87E22}"/>
              </a:ext>
            </a:extLst>
          </p:cNvPr>
          <p:cNvSpPr txBox="1">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electron structure of halogens means that they react vigorously with </a:t>
            </a:r>
            <a:r>
              <a:rPr lang="en-GB" altLang="en-US" b="1" dirty="0">
                <a:solidFill>
                  <a:srgbClr val="FF6600"/>
                </a:solidFill>
              </a:rPr>
              <a:t>group 1 alkali metals</a:t>
            </a:r>
            <a:r>
              <a:rPr lang="en-GB" altLang="en-US" dirty="0">
                <a:solidFill>
                  <a:srgbClr val="010066"/>
                </a:solidFill>
              </a:rPr>
              <a:t>.</a:t>
            </a:r>
          </a:p>
        </p:txBody>
      </p:sp>
      <p:pic>
        <p:nvPicPr>
          <p:cNvPr id="93" name="Picture 92" descr="Group_7_Halogens_20.2.png">
            <a:extLst>
              <a:ext uri="{FF2B5EF4-FFF2-40B4-BE49-F238E27FC236}">
                <a16:creationId xmlns:a16="http://schemas.microsoft.com/office/drawing/2014/main" id="{F52E8558-3DF1-4A51-8D5F-B9125EA32B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9768" y="1580974"/>
            <a:ext cx="20780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descr="Group_7_Halogens_20.3.png">
            <a:extLst>
              <a:ext uri="{FF2B5EF4-FFF2-40B4-BE49-F238E27FC236}">
                <a16:creationId xmlns:a16="http://schemas.microsoft.com/office/drawing/2014/main" id="{572EC911-1C84-40FA-9CC4-ABA34E56C2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3115" y="4211461"/>
            <a:ext cx="16827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descr="Group_7_Halogens_20.4.png">
            <a:extLst>
              <a:ext uri="{FF2B5EF4-FFF2-40B4-BE49-F238E27FC236}">
                <a16:creationId xmlns:a16="http://schemas.microsoft.com/office/drawing/2014/main" id="{376F50E8-3744-4C56-ACC1-28A1483BFE2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66100" y="3901899"/>
            <a:ext cx="23653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hlinkClick r:id="" action="ppaction://hlinkshowjump?jump=nextslide"/>
            <a:extLst>
              <a:ext uri="{FF2B5EF4-FFF2-40B4-BE49-F238E27FC236}">
                <a16:creationId xmlns:a16="http://schemas.microsoft.com/office/drawing/2014/main" id="{606A1C00-0A8E-4692-A30A-0B13419C15D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9">
            <a:extLst>
              <a:ext uri="{FF2B5EF4-FFF2-40B4-BE49-F238E27FC236}">
                <a16:creationId xmlns:a16="http://schemas.microsoft.com/office/drawing/2014/main" id="{B18CDE65-87B7-45DA-B86B-EE9EA9844AA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96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96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96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96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95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95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96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96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95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p:bldP spid="449543" grpId="0"/>
      <p:bldP spid="449612" grpId="0"/>
      <p:bldP spid="449613" grpId="0"/>
      <p:bldP spid="449619" grpId="0" animBg="1"/>
      <p:bldP spid="449642" grpId="0" animBg="1"/>
      <p:bldP spid="449540" grpId="0"/>
      <p:bldP spid="449644" grpId="0"/>
      <p:bldP spid="449541" grpId="0"/>
      <p:bldP spid="44964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387AC365-3E72-4990-8EE5-F66E856A2B25}"/>
              </a:ext>
            </a:extLst>
          </p:cNvPr>
          <p:cNvSpPr>
            <a:spLocks noChangeArrowheads="1"/>
          </p:cNvSpPr>
          <p:nvPr/>
        </p:nvSpPr>
        <p:spPr bwMode="auto">
          <a:xfrm>
            <a:off x="339725" y="78105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The positive alkali metal ions and the negative halide ions are strongly attracted to each other.</a:t>
            </a:r>
          </a:p>
        </p:txBody>
      </p:sp>
      <p:sp>
        <p:nvSpPr>
          <p:cNvPr id="355423" name="Rectangle 95">
            <a:extLst>
              <a:ext uri="{FF2B5EF4-FFF2-40B4-BE49-F238E27FC236}">
                <a16:creationId xmlns:a16="http://schemas.microsoft.com/office/drawing/2014/main" id="{61DBC26B-D78C-4363-B0B8-39817302BFDC}"/>
              </a:ext>
            </a:extLst>
          </p:cNvPr>
          <p:cNvSpPr>
            <a:spLocks noChangeArrowheads="1"/>
          </p:cNvSpPr>
          <p:nvPr/>
        </p:nvSpPr>
        <p:spPr bwMode="auto">
          <a:xfrm>
            <a:off x="339725" y="5362575"/>
            <a:ext cx="841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It is this </a:t>
            </a:r>
            <a:r>
              <a:rPr lang="en-GB" altLang="en-US">
                <a:solidFill>
                  <a:srgbClr val="010066"/>
                </a:solidFill>
              </a:rPr>
              <a:t>electrostatic attraction </a:t>
            </a:r>
            <a:r>
              <a:rPr lang="en-GB" altLang="en-US"/>
              <a:t>that forms </a:t>
            </a:r>
            <a:r>
              <a:rPr lang="en-GB" altLang="en-US" b="1">
                <a:solidFill>
                  <a:srgbClr val="FF6600"/>
                </a:solidFill>
              </a:rPr>
              <a:t>ionic bonds</a:t>
            </a:r>
            <a:r>
              <a:rPr lang="en-GB" altLang="en-US"/>
              <a:t> in metal halides and other ionic compounds.</a:t>
            </a:r>
          </a:p>
        </p:txBody>
      </p:sp>
      <p:sp>
        <p:nvSpPr>
          <p:cNvPr id="36869" name="Rectangle 109">
            <a:extLst>
              <a:ext uri="{FF2B5EF4-FFF2-40B4-BE49-F238E27FC236}">
                <a16:creationId xmlns:a16="http://schemas.microsoft.com/office/drawing/2014/main" id="{3DAD3187-BCFB-4E33-AA0D-A394494AF2B9}"/>
              </a:ext>
            </a:extLst>
          </p:cNvPr>
          <p:cNvSpPr>
            <a:spLocks noGrp="1" noChangeArrowheads="1"/>
          </p:cNvSpPr>
          <p:nvPr>
            <p:ph type="title"/>
          </p:nvPr>
        </p:nvSpPr>
        <p:spPr/>
        <p:txBody>
          <a:bodyPr/>
          <a:lstStyle/>
          <a:p>
            <a:r>
              <a:rPr lang="en-GB" altLang="en-US"/>
              <a:t>How are ionic bonds formed?</a:t>
            </a:r>
          </a:p>
        </p:txBody>
      </p:sp>
      <p:pic>
        <p:nvPicPr>
          <p:cNvPr id="46" name="Picture 45" descr="Group_7_Halogens_21.1.png">
            <a:extLst>
              <a:ext uri="{FF2B5EF4-FFF2-40B4-BE49-F238E27FC236}">
                <a16:creationId xmlns:a16="http://schemas.microsoft.com/office/drawing/2014/main" id="{A359790C-632A-47DE-A72C-5794A9D5FF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9800" y="2022475"/>
            <a:ext cx="3370263"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Group_7_Halogens_21.2.png">
            <a:extLst>
              <a:ext uri="{FF2B5EF4-FFF2-40B4-BE49-F238E27FC236}">
                <a16:creationId xmlns:a16="http://schemas.microsoft.com/office/drawing/2014/main" id="{F319DA65-D79D-47F0-B2F5-4A464FC40C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1625600"/>
            <a:ext cx="4205288"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5A763BBE-422C-4879-8D94-5960794411A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9">
            <a:extLst>
              <a:ext uri="{FF2B5EF4-FFF2-40B4-BE49-F238E27FC236}">
                <a16:creationId xmlns:a16="http://schemas.microsoft.com/office/drawing/2014/main" id="{E4D74046-3BAA-4D67-A0CD-3CFB8A3E6D5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542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4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6. Structure and Function</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10AA13C1-43B3-4D73-838E-583DD0CD1D40}"/>
              </a:ext>
            </a:extLst>
          </p:cNvPr>
          <p:cNvSpPr txBox="1">
            <a:spLocks noChangeArrowheads="1"/>
          </p:cNvSpPr>
          <p:nvPr/>
        </p:nvSpPr>
        <p:spPr bwMode="auto">
          <a:xfrm>
            <a:off x="342900" y="784225"/>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When a halogen reacts with a metal it forms a metal halide:</a:t>
            </a:r>
          </a:p>
        </p:txBody>
      </p:sp>
      <p:sp>
        <p:nvSpPr>
          <p:cNvPr id="463876" name="Text Box 4">
            <a:extLst>
              <a:ext uri="{FF2B5EF4-FFF2-40B4-BE49-F238E27FC236}">
                <a16:creationId xmlns:a16="http://schemas.microsoft.com/office/drawing/2014/main" id="{2E0B6F3B-126C-42D5-B8B7-92C356767388}"/>
              </a:ext>
            </a:extLst>
          </p:cNvPr>
          <p:cNvSpPr txBox="1">
            <a:spLocks noChangeArrowheads="1"/>
          </p:cNvSpPr>
          <p:nvPr/>
        </p:nvSpPr>
        <p:spPr bwMode="auto">
          <a:xfrm>
            <a:off x="342900" y="4330700"/>
            <a:ext cx="8189913"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Write a word equation and a balanced symbol equation for the reaction between bromine and potassium.</a:t>
            </a:r>
          </a:p>
        </p:txBody>
      </p:sp>
      <p:sp>
        <p:nvSpPr>
          <p:cNvPr id="463878" name="AutoShape 6">
            <a:extLst>
              <a:ext uri="{FF2B5EF4-FFF2-40B4-BE49-F238E27FC236}">
                <a16:creationId xmlns:a16="http://schemas.microsoft.com/office/drawing/2014/main" id="{CA2CBF4A-8FD7-4553-8B17-C29CFA144507}"/>
              </a:ext>
            </a:extLst>
          </p:cNvPr>
          <p:cNvSpPr>
            <a:spLocks noChangeArrowheads="1"/>
          </p:cNvSpPr>
          <p:nvPr/>
        </p:nvSpPr>
        <p:spPr bwMode="auto">
          <a:xfrm>
            <a:off x="1712913" y="2755900"/>
            <a:ext cx="5718175" cy="1368425"/>
          </a:xfrm>
          <a:prstGeom prst="rect">
            <a:avLst/>
          </a:prstGeom>
          <a:solidFill>
            <a:srgbClr val="FF6600"/>
          </a:solidFill>
          <a:ln w="38100">
            <a:solidFill>
              <a:srgbClr val="FF6600"/>
            </a:solidFill>
            <a:round/>
            <a:headEnd/>
            <a:tailEnd/>
          </a:ln>
        </p:spPr>
        <p:txBody>
          <a:bodyPr wrap="none" anchor="ctr"/>
          <a:lstStyle/>
          <a:p>
            <a:pPr>
              <a:defRPr/>
            </a:pPr>
            <a:endParaRPr lang="en-GB" dirty="0">
              <a:solidFill>
                <a:schemeClr val="accent3"/>
              </a:solidFill>
              <a:latin typeface="Arial" charset="0"/>
            </a:endParaRPr>
          </a:p>
        </p:txBody>
      </p:sp>
      <p:sp>
        <p:nvSpPr>
          <p:cNvPr id="35868" name="Text Box 8">
            <a:extLst>
              <a:ext uri="{FF2B5EF4-FFF2-40B4-BE49-F238E27FC236}">
                <a16:creationId xmlns:a16="http://schemas.microsoft.com/office/drawing/2014/main" id="{3147F726-8795-420B-B1B9-FE413A62B1BB}"/>
              </a:ext>
            </a:extLst>
          </p:cNvPr>
          <p:cNvSpPr txBox="1">
            <a:spLocks noChangeArrowheads="1"/>
          </p:cNvSpPr>
          <p:nvPr/>
        </p:nvSpPr>
        <p:spPr bwMode="auto">
          <a:xfrm>
            <a:off x="3652838" y="2921000"/>
            <a:ext cx="1477962" cy="457200"/>
          </a:xfrm>
          <a:prstGeom prst="rect">
            <a:avLst/>
          </a:prstGeom>
          <a:noFill/>
          <a:ln w="9525">
            <a:noFill/>
            <a:miter lim="800000"/>
            <a:headEnd/>
            <a:tailEnd/>
          </a:ln>
        </p:spPr>
        <p:txBody>
          <a:bodyPr>
            <a:spAutoFit/>
          </a:bodyPr>
          <a:lstStyle/>
          <a:p>
            <a:pPr>
              <a:spcBef>
                <a:spcPct val="50000"/>
              </a:spcBef>
              <a:defRPr/>
            </a:pPr>
            <a:r>
              <a:rPr lang="en-GB" b="1" dirty="0">
                <a:solidFill>
                  <a:schemeClr val="accent3"/>
                </a:solidFill>
                <a:latin typeface="Arial" charset="0"/>
              </a:rPr>
              <a:t>sodium</a:t>
            </a:r>
          </a:p>
        </p:txBody>
      </p:sp>
      <p:sp>
        <p:nvSpPr>
          <p:cNvPr id="35869" name="Text Box 9">
            <a:extLst>
              <a:ext uri="{FF2B5EF4-FFF2-40B4-BE49-F238E27FC236}">
                <a16:creationId xmlns:a16="http://schemas.microsoft.com/office/drawing/2014/main" id="{52B22083-EDB0-434F-8A19-4072172970C4}"/>
              </a:ext>
            </a:extLst>
          </p:cNvPr>
          <p:cNvSpPr txBox="1">
            <a:spLocks noChangeArrowheads="1"/>
          </p:cNvSpPr>
          <p:nvPr/>
        </p:nvSpPr>
        <p:spPr bwMode="auto">
          <a:xfrm>
            <a:off x="5603875" y="2738438"/>
            <a:ext cx="1477963" cy="830262"/>
          </a:xfrm>
          <a:prstGeom prst="rect">
            <a:avLst/>
          </a:prstGeom>
          <a:noFill/>
          <a:ln w="9525">
            <a:noFill/>
            <a:miter lim="800000"/>
            <a:headEnd/>
            <a:tailEnd/>
          </a:ln>
        </p:spPr>
        <p:txBody>
          <a:bodyPr>
            <a:spAutoFit/>
          </a:bodyPr>
          <a:lstStyle/>
          <a:p>
            <a:pPr algn="ctr">
              <a:spcBef>
                <a:spcPct val="50000"/>
              </a:spcBef>
              <a:defRPr/>
            </a:pPr>
            <a:r>
              <a:rPr lang="en-GB" b="1" dirty="0">
                <a:solidFill>
                  <a:schemeClr val="accent3"/>
                </a:solidFill>
                <a:latin typeface="Arial" charset="0"/>
              </a:rPr>
              <a:t>sodium</a:t>
            </a:r>
            <a:br>
              <a:rPr lang="en-GB" b="1" dirty="0">
                <a:solidFill>
                  <a:schemeClr val="accent3"/>
                </a:solidFill>
                <a:latin typeface="Arial" charset="0"/>
              </a:rPr>
            </a:br>
            <a:r>
              <a:rPr lang="en-GB" b="1" dirty="0">
                <a:solidFill>
                  <a:schemeClr val="accent3"/>
                </a:solidFill>
                <a:latin typeface="Arial" charset="0"/>
              </a:rPr>
              <a:t>chloride</a:t>
            </a:r>
          </a:p>
        </p:txBody>
      </p:sp>
      <p:sp>
        <p:nvSpPr>
          <p:cNvPr id="35870" name="Text Box 10">
            <a:extLst>
              <a:ext uri="{FF2B5EF4-FFF2-40B4-BE49-F238E27FC236}">
                <a16:creationId xmlns:a16="http://schemas.microsoft.com/office/drawing/2014/main" id="{CDD4696D-1E3B-40AA-BAD1-0E831D6F5E36}"/>
              </a:ext>
            </a:extLst>
          </p:cNvPr>
          <p:cNvSpPr txBox="1">
            <a:spLocks noChangeArrowheads="1"/>
          </p:cNvSpPr>
          <p:nvPr/>
        </p:nvSpPr>
        <p:spPr bwMode="auto">
          <a:xfrm>
            <a:off x="1736725" y="2921000"/>
            <a:ext cx="1477963" cy="457200"/>
          </a:xfrm>
          <a:prstGeom prst="rect">
            <a:avLst/>
          </a:prstGeom>
          <a:noFill/>
          <a:ln w="9525">
            <a:noFill/>
            <a:miter lim="800000"/>
            <a:headEnd/>
            <a:tailEnd/>
          </a:ln>
        </p:spPr>
        <p:txBody>
          <a:bodyPr>
            <a:spAutoFit/>
          </a:bodyPr>
          <a:lstStyle/>
          <a:p>
            <a:pPr>
              <a:spcBef>
                <a:spcPct val="50000"/>
              </a:spcBef>
              <a:defRPr/>
            </a:pPr>
            <a:r>
              <a:rPr lang="en-GB" b="1" dirty="0">
                <a:solidFill>
                  <a:schemeClr val="accent3"/>
                </a:solidFill>
                <a:latin typeface="Arial" charset="0"/>
              </a:rPr>
              <a:t>chlorine</a:t>
            </a:r>
          </a:p>
        </p:txBody>
      </p:sp>
      <p:sp>
        <p:nvSpPr>
          <p:cNvPr id="35871" name="Text Box 11">
            <a:extLst>
              <a:ext uri="{FF2B5EF4-FFF2-40B4-BE49-F238E27FC236}">
                <a16:creationId xmlns:a16="http://schemas.microsoft.com/office/drawing/2014/main" id="{0C4E0E4B-6F04-40F9-8264-A9371709FB3B}"/>
              </a:ext>
            </a:extLst>
          </p:cNvPr>
          <p:cNvSpPr txBox="1">
            <a:spLocks noChangeArrowheads="1"/>
          </p:cNvSpPr>
          <p:nvPr/>
        </p:nvSpPr>
        <p:spPr bwMode="auto">
          <a:xfrm>
            <a:off x="3178175" y="2874963"/>
            <a:ext cx="422275" cy="549275"/>
          </a:xfrm>
          <a:prstGeom prst="rect">
            <a:avLst/>
          </a:prstGeom>
          <a:noFill/>
          <a:ln w="9525">
            <a:noFill/>
            <a:miter lim="800000"/>
            <a:headEnd/>
            <a:tailEnd/>
          </a:ln>
        </p:spPr>
        <p:txBody>
          <a:bodyPr>
            <a:spAutoFit/>
          </a:bodyPr>
          <a:lstStyle/>
          <a:p>
            <a:pPr>
              <a:spcBef>
                <a:spcPct val="50000"/>
              </a:spcBef>
              <a:defRPr/>
            </a:pPr>
            <a:r>
              <a:rPr lang="en-GB" sz="3000" b="1" dirty="0">
                <a:solidFill>
                  <a:schemeClr val="accent3"/>
                </a:solidFill>
                <a:latin typeface="Arial" charset="0"/>
              </a:rPr>
              <a:t>+</a:t>
            </a:r>
          </a:p>
        </p:txBody>
      </p:sp>
      <p:sp>
        <p:nvSpPr>
          <p:cNvPr id="463886" name="Text Box 14">
            <a:extLst>
              <a:ext uri="{FF2B5EF4-FFF2-40B4-BE49-F238E27FC236}">
                <a16:creationId xmlns:a16="http://schemas.microsoft.com/office/drawing/2014/main" id="{3457C9DC-6DF1-4246-B0C8-A4A6AF58DB59}"/>
              </a:ext>
            </a:extLst>
          </p:cNvPr>
          <p:cNvSpPr txBox="1">
            <a:spLocks noChangeArrowheads="1"/>
          </p:cNvSpPr>
          <p:nvPr/>
        </p:nvSpPr>
        <p:spPr bwMode="auto">
          <a:xfrm>
            <a:off x="1736725" y="3601155"/>
            <a:ext cx="1443038"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rPr>
              <a:t>Cl</a:t>
            </a:r>
            <a:r>
              <a:rPr lang="en-GB" b="1" baseline="-25000">
                <a:solidFill>
                  <a:schemeClr val="accent3"/>
                </a:solidFill>
                <a:latin typeface="Arial" charset="0"/>
              </a:rPr>
              <a:t>2</a:t>
            </a:r>
            <a:r>
              <a:rPr lang="en-GB" sz="1000" b="1">
                <a:solidFill>
                  <a:schemeClr val="accent3"/>
                </a:solidFill>
                <a:latin typeface="Arial" charset="0"/>
              </a:rPr>
              <a:t> </a:t>
            </a:r>
            <a:endParaRPr lang="en-GB">
              <a:solidFill>
                <a:schemeClr val="accent3"/>
              </a:solidFill>
              <a:latin typeface="Arial" charset="0"/>
              <a:sym typeface="Monotype Sorts" pitchFamily="2" charset="2"/>
            </a:endParaRPr>
          </a:p>
        </p:txBody>
      </p:sp>
      <p:sp>
        <p:nvSpPr>
          <p:cNvPr id="463887" name="Text Box 15">
            <a:extLst>
              <a:ext uri="{FF2B5EF4-FFF2-40B4-BE49-F238E27FC236}">
                <a16:creationId xmlns:a16="http://schemas.microsoft.com/office/drawing/2014/main" id="{9510A9B0-C421-4CDD-912F-740DA2D16AE1}"/>
              </a:ext>
            </a:extLst>
          </p:cNvPr>
          <p:cNvSpPr txBox="1">
            <a:spLocks noChangeArrowheads="1"/>
          </p:cNvSpPr>
          <p:nvPr/>
        </p:nvSpPr>
        <p:spPr bwMode="auto">
          <a:xfrm>
            <a:off x="3487738" y="3601155"/>
            <a:ext cx="1531937"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rPr>
              <a:t>2Na</a:t>
            </a:r>
            <a:r>
              <a:rPr lang="en-GB" sz="1000" b="1">
                <a:solidFill>
                  <a:schemeClr val="accent3"/>
                </a:solidFill>
                <a:latin typeface="Arial" charset="0"/>
              </a:rPr>
              <a:t> </a:t>
            </a:r>
            <a:endParaRPr lang="en-GB">
              <a:solidFill>
                <a:schemeClr val="accent3"/>
              </a:solidFill>
              <a:latin typeface="Arial" charset="0"/>
              <a:sym typeface="Monotype Sorts" pitchFamily="2" charset="2"/>
            </a:endParaRPr>
          </a:p>
        </p:txBody>
      </p:sp>
      <p:sp>
        <p:nvSpPr>
          <p:cNvPr id="463888" name="Text Box 16">
            <a:extLst>
              <a:ext uri="{FF2B5EF4-FFF2-40B4-BE49-F238E27FC236}">
                <a16:creationId xmlns:a16="http://schemas.microsoft.com/office/drawing/2014/main" id="{F8EC988A-E696-4177-B384-FDF646D3549D}"/>
              </a:ext>
            </a:extLst>
          </p:cNvPr>
          <p:cNvSpPr txBox="1">
            <a:spLocks noChangeArrowheads="1"/>
          </p:cNvSpPr>
          <p:nvPr/>
        </p:nvSpPr>
        <p:spPr bwMode="auto">
          <a:xfrm>
            <a:off x="5362575" y="3601155"/>
            <a:ext cx="1928813" cy="457200"/>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sym typeface="Monotype Sorts" pitchFamily="2" charset="2"/>
              </a:rPr>
              <a:t>2NaCl</a:t>
            </a:r>
            <a:r>
              <a:rPr lang="en-GB" sz="1000" b="1" dirty="0">
                <a:solidFill>
                  <a:schemeClr val="accent3"/>
                </a:solidFill>
                <a:latin typeface="Arial" charset="0"/>
                <a:sym typeface="Monotype Sorts" pitchFamily="2" charset="2"/>
              </a:rPr>
              <a:t> </a:t>
            </a:r>
            <a:endParaRPr lang="en-GB" dirty="0">
              <a:solidFill>
                <a:schemeClr val="accent3"/>
              </a:solidFill>
              <a:latin typeface="Arial" charset="0"/>
              <a:sym typeface="Monotype Sorts" pitchFamily="2" charset="2"/>
            </a:endParaRPr>
          </a:p>
        </p:txBody>
      </p:sp>
      <p:sp>
        <p:nvSpPr>
          <p:cNvPr id="463889" name="Text Box 17">
            <a:extLst>
              <a:ext uri="{FF2B5EF4-FFF2-40B4-BE49-F238E27FC236}">
                <a16:creationId xmlns:a16="http://schemas.microsoft.com/office/drawing/2014/main" id="{69D49347-0F3E-440C-8588-E35E9405F107}"/>
              </a:ext>
            </a:extLst>
          </p:cNvPr>
          <p:cNvSpPr txBox="1">
            <a:spLocks noChangeArrowheads="1"/>
          </p:cNvSpPr>
          <p:nvPr/>
        </p:nvSpPr>
        <p:spPr bwMode="auto">
          <a:xfrm>
            <a:off x="3178175" y="3555118"/>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35866" name="AutoShape 20">
            <a:extLst>
              <a:ext uri="{FF2B5EF4-FFF2-40B4-BE49-F238E27FC236}">
                <a16:creationId xmlns:a16="http://schemas.microsoft.com/office/drawing/2014/main" id="{CCC78CDD-4BCB-4140-8C4B-EB5B72779DC3}"/>
              </a:ext>
            </a:extLst>
          </p:cNvPr>
          <p:cNvSpPr>
            <a:spLocks noChangeArrowheads="1"/>
          </p:cNvSpPr>
          <p:nvPr/>
        </p:nvSpPr>
        <p:spPr bwMode="auto">
          <a:xfrm>
            <a:off x="1419225" y="1284288"/>
            <a:ext cx="6421438" cy="550862"/>
          </a:xfrm>
          <a:prstGeom prst="rect">
            <a:avLst/>
          </a:prstGeom>
          <a:solidFill>
            <a:srgbClr val="FF6600"/>
          </a:solidFill>
          <a:ln w="38100">
            <a:solidFill>
              <a:srgbClr val="FF6600"/>
            </a:solidFill>
            <a:round/>
            <a:headEnd/>
            <a:tailEnd/>
          </a:ln>
        </p:spPr>
        <p:txBody>
          <a:bodyPr wrap="none" anchor="ctr"/>
          <a:lstStyle/>
          <a:p>
            <a:pPr>
              <a:defRPr/>
            </a:pPr>
            <a:endParaRPr lang="en-GB">
              <a:solidFill>
                <a:schemeClr val="accent3"/>
              </a:solidFill>
              <a:latin typeface="Arial" charset="0"/>
            </a:endParaRPr>
          </a:p>
        </p:txBody>
      </p:sp>
      <p:sp>
        <p:nvSpPr>
          <p:cNvPr id="35867" name="Text Box 21">
            <a:extLst>
              <a:ext uri="{FF2B5EF4-FFF2-40B4-BE49-F238E27FC236}">
                <a16:creationId xmlns:a16="http://schemas.microsoft.com/office/drawing/2014/main" id="{69441007-7DFA-43C9-A178-5A7BABE0DF21}"/>
              </a:ext>
            </a:extLst>
          </p:cNvPr>
          <p:cNvSpPr txBox="1">
            <a:spLocks noChangeArrowheads="1"/>
          </p:cNvSpPr>
          <p:nvPr/>
        </p:nvSpPr>
        <p:spPr bwMode="auto">
          <a:xfrm>
            <a:off x="1641829" y="1340203"/>
            <a:ext cx="5978172" cy="457200"/>
          </a:xfrm>
          <a:prstGeom prst="rect">
            <a:avLst/>
          </a:prstGeom>
          <a:solidFill>
            <a:srgbClr val="FF6600"/>
          </a:solidFill>
          <a:ln w="9525">
            <a:noFill/>
            <a:miter lim="800000"/>
            <a:headEnd/>
            <a:tailEnd/>
          </a:ln>
        </p:spPr>
        <p:txBody>
          <a:bodyPr wrap="square">
            <a:spAutoFit/>
          </a:bodyPr>
          <a:lstStyle/>
          <a:p>
            <a:pPr algn="ctr">
              <a:lnSpc>
                <a:spcPct val="80000"/>
              </a:lnSpc>
              <a:defRPr/>
            </a:pPr>
            <a:r>
              <a:rPr lang="en-GB" b="1" dirty="0">
                <a:solidFill>
                  <a:schemeClr val="accent3"/>
                </a:solidFill>
                <a:latin typeface="Arial" charset="0"/>
              </a:rPr>
              <a:t>halogen    </a:t>
            </a:r>
            <a:r>
              <a:rPr lang="en-GB" sz="3000" b="1" dirty="0">
                <a:solidFill>
                  <a:schemeClr val="accent3"/>
                </a:solidFill>
                <a:latin typeface="Arial" charset="0"/>
              </a:rPr>
              <a:t>+</a:t>
            </a:r>
            <a:r>
              <a:rPr lang="en-GB" b="1" dirty="0">
                <a:solidFill>
                  <a:schemeClr val="accent3"/>
                </a:solidFill>
                <a:latin typeface="Arial" charset="0"/>
              </a:rPr>
              <a:t>    metal      </a:t>
            </a:r>
            <a:r>
              <a:rPr lang="en-GB" b="1" dirty="0">
                <a:solidFill>
                  <a:schemeClr val="accent3"/>
                </a:solidFill>
                <a:latin typeface="Times New Roman" pitchFamily="18" charset="0"/>
                <a:sym typeface="Monotype Sorts" pitchFamily="2" charset="2"/>
              </a:rPr>
              <a:t>     </a:t>
            </a:r>
            <a:r>
              <a:rPr lang="en-GB" b="1" dirty="0">
                <a:solidFill>
                  <a:schemeClr val="accent3"/>
                </a:solidFill>
                <a:latin typeface="Arial" charset="0"/>
              </a:rPr>
              <a:t>metal halide</a:t>
            </a:r>
          </a:p>
        </p:txBody>
      </p:sp>
      <p:sp>
        <p:nvSpPr>
          <p:cNvPr id="463894" name="Rectangle 22">
            <a:extLst>
              <a:ext uri="{FF2B5EF4-FFF2-40B4-BE49-F238E27FC236}">
                <a16:creationId xmlns:a16="http://schemas.microsoft.com/office/drawing/2014/main" id="{6A2C0CCF-D24E-490D-9588-58FDC77B99B5}"/>
              </a:ext>
            </a:extLst>
          </p:cNvPr>
          <p:cNvSpPr>
            <a:spLocks noChangeArrowheads="1"/>
          </p:cNvSpPr>
          <p:nvPr/>
        </p:nvSpPr>
        <p:spPr bwMode="auto">
          <a:xfrm>
            <a:off x="342900" y="1947863"/>
            <a:ext cx="8189913" cy="7556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Write a balanced symbol equation for the reaction between chlorine and sodium</a:t>
            </a:r>
            <a:r>
              <a:rPr lang="en-GB" altLang="en-US"/>
              <a:t>.</a:t>
            </a:r>
          </a:p>
        </p:txBody>
      </p:sp>
      <p:sp>
        <p:nvSpPr>
          <p:cNvPr id="463896" name="AutoShape 24">
            <a:extLst>
              <a:ext uri="{FF2B5EF4-FFF2-40B4-BE49-F238E27FC236}">
                <a16:creationId xmlns:a16="http://schemas.microsoft.com/office/drawing/2014/main" id="{9D0F2ECE-0907-4ECD-A3F9-5094CA37CC1B}"/>
              </a:ext>
            </a:extLst>
          </p:cNvPr>
          <p:cNvSpPr>
            <a:spLocks noChangeArrowheads="1"/>
          </p:cNvSpPr>
          <p:nvPr/>
        </p:nvSpPr>
        <p:spPr bwMode="auto">
          <a:xfrm>
            <a:off x="1325563" y="5208588"/>
            <a:ext cx="6492875" cy="1368425"/>
          </a:xfrm>
          <a:prstGeom prst="rect">
            <a:avLst/>
          </a:prstGeom>
          <a:solidFill>
            <a:srgbClr val="FF6600"/>
          </a:solidFill>
          <a:ln w="38100">
            <a:solidFill>
              <a:srgbClr val="FF6600"/>
            </a:solidFill>
            <a:round/>
            <a:headEnd/>
            <a:tailEnd/>
          </a:ln>
        </p:spPr>
        <p:txBody>
          <a:bodyPr wrap="none" anchor="ctr"/>
          <a:lstStyle/>
          <a:p>
            <a:pPr>
              <a:defRPr/>
            </a:pPr>
            <a:endParaRPr lang="en-GB" dirty="0">
              <a:solidFill>
                <a:schemeClr val="accent3"/>
              </a:solidFill>
              <a:latin typeface="Arial" charset="0"/>
            </a:endParaRPr>
          </a:p>
        </p:txBody>
      </p:sp>
      <p:sp>
        <p:nvSpPr>
          <p:cNvPr id="463898" name="Text Box 26">
            <a:extLst>
              <a:ext uri="{FF2B5EF4-FFF2-40B4-BE49-F238E27FC236}">
                <a16:creationId xmlns:a16="http://schemas.microsoft.com/office/drawing/2014/main" id="{9A0916F7-6542-483D-954B-B1D9D096C882}"/>
              </a:ext>
            </a:extLst>
          </p:cNvPr>
          <p:cNvSpPr txBox="1">
            <a:spLocks noChangeArrowheads="1"/>
          </p:cNvSpPr>
          <p:nvPr/>
        </p:nvSpPr>
        <p:spPr bwMode="auto">
          <a:xfrm>
            <a:off x="3429000" y="5434895"/>
            <a:ext cx="1897063" cy="457200"/>
          </a:xfrm>
          <a:prstGeom prst="rect">
            <a:avLst/>
          </a:prstGeom>
          <a:noFill/>
          <a:ln w="9525">
            <a:noFill/>
            <a:miter lim="800000"/>
            <a:headEnd/>
            <a:tailEnd/>
          </a:ln>
        </p:spPr>
        <p:txBody>
          <a:bodyPr>
            <a:spAutoFit/>
          </a:bodyPr>
          <a:lstStyle/>
          <a:p>
            <a:pPr>
              <a:spcBef>
                <a:spcPct val="50000"/>
              </a:spcBef>
              <a:defRPr/>
            </a:pPr>
            <a:r>
              <a:rPr lang="en-GB" b="1">
                <a:solidFill>
                  <a:schemeClr val="accent3"/>
                </a:solidFill>
                <a:latin typeface="Arial" charset="0"/>
              </a:rPr>
              <a:t>potassium</a:t>
            </a:r>
          </a:p>
        </p:txBody>
      </p:sp>
      <p:sp>
        <p:nvSpPr>
          <p:cNvPr id="463899" name="Text Box 27">
            <a:extLst>
              <a:ext uri="{FF2B5EF4-FFF2-40B4-BE49-F238E27FC236}">
                <a16:creationId xmlns:a16="http://schemas.microsoft.com/office/drawing/2014/main" id="{C8206B1E-4D26-4A2C-BFD4-B1E38290F19E}"/>
              </a:ext>
            </a:extLst>
          </p:cNvPr>
          <p:cNvSpPr txBox="1">
            <a:spLocks noChangeArrowheads="1"/>
          </p:cNvSpPr>
          <p:nvPr/>
        </p:nvSpPr>
        <p:spPr bwMode="auto">
          <a:xfrm>
            <a:off x="5761038" y="5252333"/>
            <a:ext cx="1922462" cy="831850"/>
          </a:xfrm>
          <a:prstGeom prst="rect">
            <a:avLst/>
          </a:prstGeom>
          <a:noFill/>
          <a:ln w="9525">
            <a:noFill/>
            <a:miter lim="800000"/>
            <a:headEnd/>
            <a:tailEnd/>
          </a:ln>
        </p:spPr>
        <p:txBody>
          <a:bodyPr>
            <a:spAutoFit/>
          </a:bodyPr>
          <a:lstStyle/>
          <a:p>
            <a:pPr algn="ctr">
              <a:spcBef>
                <a:spcPct val="50000"/>
              </a:spcBef>
              <a:defRPr/>
            </a:pPr>
            <a:r>
              <a:rPr lang="en-GB" b="1" dirty="0">
                <a:solidFill>
                  <a:schemeClr val="accent3"/>
                </a:solidFill>
                <a:latin typeface="Arial" charset="0"/>
              </a:rPr>
              <a:t>potassium bromide</a:t>
            </a:r>
          </a:p>
        </p:txBody>
      </p:sp>
      <p:sp>
        <p:nvSpPr>
          <p:cNvPr id="463900" name="Text Box 28">
            <a:extLst>
              <a:ext uri="{FF2B5EF4-FFF2-40B4-BE49-F238E27FC236}">
                <a16:creationId xmlns:a16="http://schemas.microsoft.com/office/drawing/2014/main" id="{08433D5C-FFF8-4A6E-81E8-453A58A89C00}"/>
              </a:ext>
            </a:extLst>
          </p:cNvPr>
          <p:cNvSpPr txBox="1">
            <a:spLocks noChangeArrowheads="1"/>
          </p:cNvSpPr>
          <p:nvPr/>
        </p:nvSpPr>
        <p:spPr bwMode="auto">
          <a:xfrm>
            <a:off x="1512888" y="5434895"/>
            <a:ext cx="1477962" cy="457200"/>
          </a:xfrm>
          <a:prstGeom prst="rect">
            <a:avLst/>
          </a:prstGeom>
          <a:noFill/>
          <a:ln w="9525">
            <a:noFill/>
            <a:miter lim="800000"/>
            <a:headEnd/>
            <a:tailEnd/>
          </a:ln>
        </p:spPr>
        <p:txBody>
          <a:bodyPr>
            <a:spAutoFit/>
          </a:bodyPr>
          <a:lstStyle/>
          <a:p>
            <a:pPr>
              <a:spcBef>
                <a:spcPct val="50000"/>
              </a:spcBef>
              <a:defRPr/>
            </a:pPr>
            <a:r>
              <a:rPr lang="en-GB" b="1" dirty="0">
                <a:solidFill>
                  <a:schemeClr val="accent3"/>
                </a:solidFill>
                <a:latin typeface="Arial" charset="0"/>
              </a:rPr>
              <a:t>bromine</a:t>
            </a:r>
          </a:p>
        </p:txBody>
      </p:sp>
      <p:sp>
        <p:nvSpPr>
          <p:cNvPr id="463901" name="Text Box 29">
            <a:extLst>
              <a:ext uri="{FF2B5EF4-FFF2-40B4-BE49-F238E27FC236}">
                <a16:creationId xmlns:a16="http://schemas.microsoft.com/office/drawing/2014/main" id="{D3B898F4-12C6-425E-B24D-E2A50586329D}"/>
              </a:ext>
            </a:extLst>
          </p:cNvPr>
          <p:cNvSpPr txBox="1">
            <a:spLocks noChangeArrowheads="1"/>
          </p:cNvSpPr>
          <p:nvPr/>
        </p:nvSpPr>
        <p:spPr bwMode="auto">
          <a:xfrm>
            <a:off x="2976563" y="5388858"/>
            <a:ext cx="422275" cy="549275"/>
          </a:xfrm>
          <a:prstGeom prst="rect">
            <a:avLst/>
          </a:prstGeom>
          <a:noFill/>
          <a:ln w="9525">
            <a:noFill/>
            <a:miter lim="800000"/>
            <a:headEnd/>
            <a:tailEnd/>
          </a:ln>
        </p:spPr>
        <p:txBody>
          <a:bodyPr>
            <a:spAutoFit/>
          </a:bodyPr>
          <a:lstStyle/>
          <a:p>
            <a:pPr>
              <a:spcBef>
                <a:spcPct val="50000"/>
              </a:spcBef>
              <a:defRPr/>
            </a:pPr>
            <a:r>
              <a:rPr lang="en-GB" sz="3000" b="1" dirty="0">
                <a:solidFill>
                  <a:schemeClr val="accent3"/>
                </a:solidFill>
                <a:latin typeface="Arial" charset="0"/>
              </a:rPr>
              <a:t>+</a:t>
            </a:r>
          </a:p>
        </p:txBody>
      </p:sp>
      <p:sp>
        <p:nvSpPr>
          <p:cNvPr id="463904" name="Text Box 32">
            <a:extLst>
              <a:ext uri="{FF2B5EF4-FFF2-40B4-BE49-F238E27FC236}">
                <a16:creationId xmlns:a16="http://schemas.microsoft.com/office/drawing/2014/main" id="{3999B89F-B5DB-41E4-91EE-403AEB160277}"/>
              </a:ext>
            </a:extLst>
          </p:cNvPr>
          <p:cNvSpPr txBox="1">
            <a:spLocks noChangeArrowheads="1"/>
          </p:cNvSpPr>
          <p:nvPr/>
        </p:nvSpPr>
        <p:spPr bwMode="auto">
          <a:xfrm>
            <a:off x="1512888" y="6072893"/>
            <a:ext cx="1443037" cy="457200"/>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Br</a:t>
            </a:r>
            <a:r>
              <a:rPr lang="en-GB" b="1" baseline="-25000" dirty="0">
                <a:solidFill>
                  <a:schemeClr val="accent3"/>
                </a:solidFill>
                <a:latin typeface="Arial" charset="0"/>
              </a:rPr>
              <a:t>2</a:t>
            </a:r>
            <a:r>
              <a:rPr lang="en-GB" sz="1000" b="1" dirty="0">
                <a:solidFill>
                  <a:schemeClr val="accent3"/>
                </a:solidFill>
                <a:latin typeface="Arial" charset="0"/>
              </a:rPr>
              <a:t> </a:t>
            </a:r>
            <a:endParaRPr lang="en-GB" dirty="0">
              <a:solidFill>
                <a:schemeClr val="accent3"/>
              </a:solidFill>
              <a:latin typeface="Arial" charset="0"/>
              <a:sym typeface="Monotype Sorts" pitchFamily="2" charset="2"/>
            </a:endParaRPr>
          </a:p>
        </p:txBody>
      </p:sp>
      <p:sp>
        <p:nvSpPr>
          <p:cNvPr id="463905" name="Text Box 33">
            <a:extLst>
              <a:ext uri="{FF2B5EF4-FFF2-40B4-BE49-F238E27FC236}">
                <a16:creationId xmlns:a16="http://schemas.microsoft.com/office/drawing/2014/main" id="{06AA1ED7-F550-4CF3-A698-D11B97481348}"/>
              </a:ext>
            </a:extLst>
          </p:cNvPr>
          <p:cNvSpPr txBox="1">
            <a:spLocks noChangeArrowheads="1"/>
          </p:cNvSpPr>
          <p:nvPr/>
        </p:nvSpPr>
        <p:spPr bwMode="auto">
          <a:xfrm>
            <a:off x="3700463" y="6072893"/>
            <a:ext cx="1354137" cy="457200"/>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2K</a:t>
            </a:r>
            <a:r>
              <a:rPr lang="en-GB" sz="1000" b="1" dirty="0">
                <a:solidFill>
                  <a:schemeClr val="accent3"/>
                </a:solidFill>
                <a:latin typeface="Arial" charset="0"/>
              </a:rPr>
              <a:t> </a:t>
            </a:r>
            <a:endParaRPr lang="en-GB" dirty="0">
              <a:solidFill>
                <a:schemeClr val="accent3"/>
              </a:solidFill>
              <a:latin typeface="Arial" charset="0"/>
              <a:sym typeface="Monotype Sorts" pitchFamily="2" charset="2"/>
            </a:endParaRPr>
          </a:p>
        </p:txBody>
      </p:sp>
      <p:sp>
        <p:nvSpPr>
          <p:cNvPr id="463906" name="Text Box 34">
            <a:extLst>
              <a:ext uri="{FF2B5EF4-FFF2-40B4-BE49-F238E27FC236}">
                <a16:creationId xmlns:a16="http://schemas.microsoft.com/office/drawing/2014/main" id="{467C7E06-4CDB-4F07-A47C-1C50A7856E54}"/>
              </a:ext>
            </a:extLst>
          </p:cNvPr>
          <p:cNvSpPr txBox="1">
            <a:spLocks noChangeArrowheads="1"/>
          </p:cNvSpPr>
          <p:nvPr/>
        </p:nvSpPr>
        <p:spPr bwMode="auto">
          <a:xfrm>
            <a:off x="5621338" y="6072893"/>
            <a:ext cx="1789112" cy="457200"/>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sym typeface="Monotype Sorts" pitchFamily="2" charset="2"/>
              </a:rPr>
              <a:t>2KBr</a:t>
            </a:r>
            <a:endParaRPr lang="en-GB" dirty="0">
              <a:solidFill>
                <a:schemeClr val="accent3"/>
              </a:solidFill>
              <a:latin typeface="Arial" charset="0"/>
              <a:sym typeface="Monotype Sorts" pitchFamily="2" charset="2"/>
            </a:endParaRPr>
          </a:p>
        </p:txBody>
      </p:sp>
      <p:sp>
        <p:nvSpPr>
          <p:cNvPr id="463907" name="Text Box 35">
            <a:extLst>
              <a:ext uri="{FF2B5EF4-FFF2-40B4-BE49-F238E27FC236}">
                <a16:creationId xmlns:a16="http://schemas.microsoft.com/office/drawing/2014/main" id="{35741D5B-37A6-4C34-8E18-470B7DEA55D7}"/>
              </a:ext>
            </a:extLst>
          </p:cNvPr>
          <p:cNvSpPr txBox="1">
            <a:spLocks noChangeArrowheads="1"/>
          </p:cNvSpPr>
          <p:nvPr/>
        </p:nvSpPr>
        <p:spPr bwMode="auto">
          <a:xfrm>
            <a:off x="2976563" y="6026855"/>
            <a:ext cx="422275" cy="549275"/>
          </a:xfrm>
          <a:prstGeom prst="rect">
            <a:avLst/>
          </a:prstGeom>
          <a:noFill/>
          <a:ln w="9525">
            <a:noFill/>
            <a:miter lim="800000"/>
            <a:headEnd/>
            <a:tailEnd/>
          </a:ln>
        </p:spPr>
        <p:txBody>
          <a:bodyPr>
            <a:spAutoFit/>
          </a:bodyPr>
          <a:lstStyle/>
          <a:p>
            <a:pPr>
              <a:spcBef>
                <a:spcPct val="50000"/>
              </a:spcBef>
              <a:defRPr/>
            </a:pPr>
            <a:r>
              <a:rPr lang="en-GB" sz="3000" b="1" dirty="0">
                <a:solidFill>
                  <a:schemeClr val="accent3"/>
                </a:solidFill>
                <a:latin typeface="Arial" charset="0"/>
              </a:rPr>
              <a:t>+</a:t>
            </a:r>
          </a:p>
        </p:txBody>
      </p:sp>
      <p:sp>
        <p:nvSpPr>
          <p:cNvPr id="37914" name="Rectangle 38">
            <a:extLst>
              <a:ext uri="{FF2B5EF4-FFF2-40B4-BE49-F238E27FC236}">
                <a16:creationId xmlns:a16="http://schemas.microsoft.com/office/drawing/2014/main" id="{40C2A77A-0874-4DFA-88AB-FEC41DE0DF80}"/>
              </a:ext>
            </a:extLst>
          </p:cNvPr>
          <p:cNvSpPr>
            <a:spLocks noGrp="1" noChangeArrowheads="1"/>
          </p:cNvSpPr>
          <p:nvPr>
            <p:ph type="title"/>
          </p:nvPr>
        </p:nvSpPr>
        <p:spPr/>
        <p:txBody>
          <a:bodyPr/>
          <a:lstStyle/>
          <a:p>
            <a:r>
              <a:rPr lang="en-GB" altLang="en-US"/>
              <a:t>Equations for halogens and alkali metals</a:t>
            </a:r>
          </a:p>
        </p:txBody>
      </p:sp>
      <p:pic>
        <p:nvPicPr>
          <p:cNvPr id="34" name="Picture 33" descr="Atmospheric_pollutants_7.1.png">
            <a:extLst>
              <a:ext uri="{FF2B5EF4-FFF2-40B4-BE49-F238E27FC236}">
                <a16:creationId xmlns:a16="http://schemas.microsoft.com/office/drawing/2014/main" id="{51D87909-8658-472B-BA95-7C614B43C6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4224" y="1303867"/>
            <a:ext cx="682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tmospheric_pollutants_7.1.png">
            <a:extLst>
              <a:ext uri="{FF2B5EF4-FFF2-40B4-BE49-F238E27FC236}">
                <a16:creationId xmlns:a16="http://schemas.microsoft.com/office/drawing/2014/main" id="{B72CFA40-FBD5-4765-89B2-BBD8DA933A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2897188"/>
            <a:ext cx="6826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tmospheric_pollutants_7.1.png">
            <a:extLst>
              <a:ext uri="{FF2B5EF4-FFF2-40B4-BE49-F238E27FC236}">
                <a16:creationId xmlns:a16="http://schemas.microsoft.com/office/drawing/2014/main" id="{ABD90F5F-AD04-4DD2-9828-FA87C90401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3564643"/>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tmospheric_pollutants_7.1.png">
            <a:extLst>
              <a:ext uri="{FF2B5EF4-FFF2-40B4-BE49-F238E27FC236}">
                <a16:creationId xmlns:a16="http://schemas.microsoft.com/office/drawing/2014/main" id="{F31BD59E-B863-4FAB-8119-9FF4C437BA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5431720"/>
            <a:ext cx="682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1" descr="Atmospheric_pollutants_7.1.png">
            <a:extLst>
              <a:ext uri="{FF2B5EF4-FFF2-40B4-BE49-F238E27FC236}">
                <a16:creationId xmlns:a16="http://schemas.microsoft.com/office/drawing/2014/main" id="{380DADB3-09A2-4D4C-AD37-B098D1BCF9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6037968"/>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a:hlinkClick r:id="" action="ppaction://hlinkshowjump?jump=nextslide"/>
            <a:extLst>
              <a:ext uri="{FF2B5EF4-FFF2-40B4-BE49-F238E27FC236}">
                <a16:creationId xmlns:a16="http://schemas.microsoft.com/office/drawing/2014/main" id="{30E308A5-E1FD-470C-8B3B-5A119D77FB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9" name="Picture 9" descr="notes_icon">
            <a:extLst>
              <a:ext uri="{FF2B5EF4-FFF2-40B4-BE49-F238E27FC236}">
                <a16:creationId xmlns:a16="http://schemas.microsoft.com/office/drawing/2014/main" id="{208D69B1-353C-4FB6-987D-17D7E368089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8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38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38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38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38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38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387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39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39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38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38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389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39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39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39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3906"/>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animBg="1"/>
      <p:bldP spid="463878" grpId="0" animBg="1"/>
      <p:bldP spid="35868" grpId="0"/>
      <p:bldP spid="35869" grpId="0"/>
      <p:bldP spid="35870" grpId="0"/>
      <p:bldP spid="35871" grpId="0"/>
      <p:bldP spid="463886" grpId="0"/>
      <p:bldP spid="463887" grpId="0"/>
      <p:bldP spid="463888" grpId="0"/>
      <p:bldP spid="463889" grpId="0"/>
      <p:bldP spid="35866" grpId="0" animBg="1"/>
      <p:bldP spid="35867" grpId="0" animBg="1"/>
      <p:bldP spid="463894" grpId="0" animBg="1"/>
      <p:bldP spid="463896" grpId="0" animBg="1"/>
      <p:bldP spid="463898" grpId="0"/>
      <p:bldP spid="463899" grpId="0"/>
      <p:bldP spid="463900" grpId="0"/>
      <p:bldP spid="463901" grpId="0"/>
      <p:bldP spid="463904" grpId="0"/>
      <p:bldP spid="463905" grpId="0"/>
      <p:bldP spid="463906" grpId="0"/>
      <p:bldP spid="46390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1" descr="Group_7_Halogens_23.3.png">
            <a:extLst>
              <a:ext uri="{FF2B5EF4-FFF2-40B4-BE49-F238E27FC236}">
                <a16:creationId xmlns:a16="http://schemas.microsoft.com/office/drawing/2014/main" id="{7B5EF045-1FC4-41EC-B85E-B80A0E29EF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4819" y="3987624"/>
            <a:ext cx="16160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62B32353-99AC-49D5-BE7E-A136B5D65C5C}"/>
              </a:ext>
            </a:extLst>
          </p:cNvPr>
          <p:cNvSpPr txBox="1">
            <a:spLocks noChangeArrowheads="1"/>
          </p:cNvSpPr>
          <p:nvPr/>
        </p:nvSpPr>
        <p:spPr bwMode="auto">
          <a:xfrm>
            <a:off x="342900" y="784225"/>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reactivity of halogens decreases going down the group. </a:t>
            </a:r>
          </a:p>
        </p:txBody>
      </p:sp>
      <p:sp>
        <p:nvSpPr>
          <p:cNvPr id="465924" name="Rectangle 4">
            <a:extLst>
              <a:ext uri="{FF2B5EF4-FFF2-40B4-BE49-F238E27FC236}">
                <a16:creationId xmlns:a16="http://schemas.microsoft.com/office/drawing/2014/main" id="{5A8516D8-EEDB-4535-9899-19D6B58862E1}"/>
              </a:ext>
            </a:extLst>
          </p:cNvPr>
          <p:cNvSpPr>
            <a:spLocks noChangeArrowheads="1"/>
          </p:cNvSpPr>
          <p:nvPr/>
        </p:nvSpPr>
        <p:spPr bwMode="auto">
          <a:xfrm>
            <a:off x="342901" y="1881188"/>
            <a:ext cx="5047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atoms of each element get larger going down the group.</a:t>
            </a:r>
          </a:p>
        </p:txBody>
      </p:sp>
      <p:sp>
        <p:nvSpPr>
          <p:cNvPr id="465925" name="Text Box 5">
            <a:extLst>
              <a:ext uri="{FF2B5EF4-FFF2-40B4-BE49-F238E27FC236}">
                <a16:creationId xmlns:a16="http://schemas.microsoft.com/office/drawing/2014/main" id="{75CE2304-0606-4156-817D-4AF922FC94C2}"/>
              </a:ext>
            </a:extLst>
          </p:cNvPr>
          <p:cNvSpPr txBox="1">
            <a:spLocks noChangeArrowheads="1"/>
          </p:cNvSpPr>
          <p:nvPr/>
        </p:nvSpPr>
        <p:spPr bwMode="auto">
          <a:xfrm>
            <a:off x="342900" y="2790032"/>
            <a:ext cx="461292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This means that the outer shell gets further away from the nucleus and is shielded by more electron shells.</a:t>
            </a:r>
          </a:p>
        </p:txBody>
      </p:sp>
      <p:sp>
        <p:nvSpPr>
          <p:cNvPr id="465926" name="Text Box 6">
            <a:extLst>
              <a:ext uri="{FF2B5EF4-FFF2-40B4-BE49-F238E27FC236}">
                <a16:creationId xmlns:a16="http://schemas.microsoft.com/office/drawing/2014/main" id="{68C524CF-57E3-4D34-8923-42272B3337C3}"/>
              </a:ext>
            </a:extLst>
          </p:cNvPr>
          <p:cNvSpPr txBox="1">
            <a:spLocks noChangeArrowheads="1"/>
          </p:cNvSpPr>
          <p:nvPr/>
        </p:nvSpPr>
        <p:spPr bwMode="auto">
          <a:xfrm>
            <a:off x="342900" y="4445000"/>
            <a:ext cx="47258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further the outer shell is from the positive attraction of the nucleus, the harder it is to attract another electron to complete the outer shell.</a:t>
            </a:r>
          </a:p>
        </p:txBody>
      </p:sp>
      <p:sp>
        <p:nvSpPr>
          <p:cNvPr id="38919" name="Text Box 11">
            <a:extLst>
              <a:ext uri="{FF2B5EF4-FFF2-40B4-BE49-F238E27FC236}">
                <a16:creationId xmlns:a16="http://schemas.microsoft.com/office/drawing/2014/main" id="{B2878274-79ED-4B9F-A590-2F7D4A59D861}"/>
              </a:ext>
            </a:extLst>
          </p:cNvPr>
          <p:cNvSpPr txBox="1">
            <a:spLocks noChangeArrowheads="1"/>
          </p:cNvSpPr>
          <p:nvPr/>
        </p:nvSpPr>
        <p:spPr bwMode="auto">
          <a:xfrm rot="-5400000">
            <a:off x="6397093" y="3608212"/>
            <a:ext cx="394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decrease in reactivity</a:t>
            </a:r>
          </a:p>
        </p:txBody>
      </p:sp>
      <p:sp>
        <p:nvSpPr>
          <p:cNvPr id="38920" name="AutoShape 8">
            <a:extLst>
              <a:ext uri="{FF2B5EF4-FFF2-40B4-BE49-F238E27FC236}">
                <a16:creationId xmlns:a16="http://schemas.microsoft.com/office/drawing/2014/main" id="{F1FC85D3-C06C-4219-8346-21F50775ED43}"/>
              </a:ext>
            </a:extLst>
          </p:cNvPr>
          <p:cNvSpPr>
            <a:spLocks noChangeArrowheads="1"/>
          </p:cNvSpPr>
          <p:nvPr/>
        </p:nvSpPr>
        <p:spPr bwMode="auto">
          <a:xfrm>
            <a:off x="5641444" y="1922286"/>
            <a:ext cx="2271712" cy="4219575"/>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b="1">
              <a:solidFill>
                <a:schemeClr val="tx1"/>
              </a:solidFill>
            </a:endParaRPr>
          </a:p>
        </p:txBody>
      </p:sp>
      <p:sp>
        <p:nvSpPr>
          <p:cNvPr id="38921" name="Text Box 79">
            <a:extLst>
              <a:ext uri="{FF2B5EF4-FFF2-40B4-BE49-F238E27FC236}">
                <a16:creationId xmlns:a16="http://schemas.microsoft.com/office/drawing/2014/main" id="{9AFF6838-0B0C-4405-A3C4-B2BCBAD96006}"/>
              </a:ext>
            </a:extLst>
          </p:cNvPr>
          <p:cNvSpPr txBox="1">
            <a:spLocks noChangeArrowheads="1"/>
          </p:cNvSpPr>
          <p:nvPr/>
        </p:nvSpPr>
        <p:spPr bwMode="auto">
          <a:xfrm>
            <a:off x="6539969" y="4608336"/>
            <a:ext cx="6572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Cl</a:t>
            </a:r>
          </a:p>
        </p:txBody>
      </p:sp>
      <p:sp>
        <p:nvSpPr>
          <p:cNvPr id="38923" name="Rectangle 82">
            <a:extLst>
              <a:ext uri="{FF2B5EF4-FFF2-40B4-BE49-F238E27FC236}">
                <a16:creationId xmlns:a16="http://schemas.microsoft.com/office/drawing/2014/main" id="{650F4620-144A-44F9-974F-EED3F42E4D70}"/>
              </a:ext>
            </a:extLst>
          </p:cNvPr>
          <p:cNvSpPr>
            <a:spLocks noGrp="1" noChangeArrowheads="1"/>
          </p:cNvSpPr>
          <p:nvPr>
            <p:ph type="title"/>
          </p:nvPr>
        </p:nvSpPr>
        <p:spPr/>
        <p:txBody>
          <a:bodyPr/>
          <a:lstStyle/>
          <a:p>
            <a:r>
              <a:rPr lang="en-GB" altLang="en-US"/>
              <a:t>Electron structure and reactivity</a:t>
            </a:r>
          </a:p>
        </p:txBody>
      </p:sp>
      <p:sp>
        <p:nvSpPr>
          <p:cNvPr id="38924" name="Rectangle 81">
            <a:extLst>
              <a:ext uri="{FF2B5EF4-FFF2-40B4-BE49-F238E27FC236}">
                <a16:creationId xmlns:a16="http://schemas.microsoft.com/office/drawing/2014/main" id="{C90F29FF-ADB9-480F-88F3-5928051FD39A}"/>
              </a:ext>
            </a:extLst>
          </p:cNvPr>
          <p:cNvSpPr>
            <a:spLocks noChangeArrowheads="1"/>
          </p:cNvSpPr>
          <p:nvPr/>
        </p:nvSpPr>
        <p:spPr bwMode="auto">
          <a:xfrm>
            <a:off x="342900" y="1332707"/>
            <a:ext cx="40259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is the reason for this?</a:t>
            </a:r>
            <a:endParaRPr lang="en-GB" altLang="en-US"/>
          </a:p>
        </p:txBody>
      </p:sp>
      <p:pic>
        <p:nvPicPr>
          <p:cNvPr id="38925" name="Picture 50" descr="Group_7_Halogens_23.2.png">
            <a:extLst>
              <a:ext uri="{FF2B5EF4-FFF2-40B4-BE49-F238E27FC236}">
                <a16:creationId xmlns:a16="http://schemas.microsoft.com/office/drawing/2014/main" id="{871734D1-FE72-4402-AC52-AD70ED8A5C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4519" y="2523949"/>
            <a:ext cx="1249362"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52" descr="Group_7_Halogens_23.1.png">
            <a:extLst>
              <a:ext uri="{FF2B5EF4-FFF2-40B4-BE49-F238E27FC236}">
                <a16:creationId xmlns:a16="http://schemas.microsoft.com/office/drawing/2014/main" id="{6A265846-04A2-4E1D-9D0C-9679B4C5B7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5519" y="1912761"/>
            <a:ext cx="10604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1CF40A63-4BD0-4120-BD60-CAE04BDA66F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a:extLst>
              <a:ext uri="{FF2B5EF4-FFF2-40B4-BE49-F238E27FC236}">
                <a16:creationId xmlns:a16="http://schemas.microsoft.com/office/drawing/2014/main" id="{086509CE-019D-4623-B8E2-42B26CFB244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92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P spid="465925" grpId="0"/>
      <p:bldP spid="46592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5" descr="exp_icon">
            <a:extLst>
              <a:ext uri="{FF2B5EF4-FFF2-40B4-BE49-F238E27FC236}">
                <a16:creationId xmlns:a16="http://schemas.microsoft.com/office/drawing/2014/main" id="{51E57281-A8A5-4944-91B9-D93BF2E1D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126"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8">
            <a:extLst>
              <a:ext uri="{FF2B5EF4-FFF2-40B4-BE49-F238E27FC236}">
                <a16:creationId xmlns:a16="http://schemas.microsoft.com/office/drawing/2014/main" id="{9D36ECE5-C169-4E9E-8DA3-678EF3F36340}"/>
              </a:ext>
            </a:extLst>
          </p:cNvPr>
          <p:cNvSpPr>
            <a:spLocks noGrp="1" noChangeArrowheads="1"/>
          </p:cNvSpPr>
          <p:nvPr>
            <p:ph type="title"/>
          </p:nvPr>
        </p:nvSpPr>
        <p:spPr/>
        <p:txBody>
          <a:bodyPr/>
          <a:lstStyle/>
          <a:p>
            <a:r>
              <a:rPr lang="en-GB" altLang="en-US" dirty="0"/>
              <a:t>Halogen reaction with iron wool</a:t>
            </a:r>
          </a:p>
        </p:txBody>
      </p:sp>
      <p:pic>
        <p:nvPicPr>
          <p:cNvPr id="8" name="Picture 7">
            <a:hlinkClick r:id="" action="ppaction://hlinkshowjump?jump=nextslide"/>
            <a:extLst>
              <a:ext uri="{FF2B5EF4-FFF2-40B4-BE49-F238E27FC236}">
                <a16:creationId xmlns:a16="http://schemas.microsoft.com/office/drawing/2014/main" id="{EA912295-7811-475A-ABB6-9493A9D41F0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AAF00CD4-8D87-41A7-9CFC-A8FC969E99C4}"/>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C1A9F6CA-3EAB-4EFC-BC0C-75EDCDCEBF31}"/>
              </a:ext>
            </a:extLst>
          </p:cNvPr>
          <p:cNvPicPr>
            <a:picLocks noChangeAspect="1" noChangeArrowheads="1"/>
          </p:cNvPicPr>
          <p:nvPr/>
        </p:nvPicPr>
        <p:blipFill>
          <a:blip r:embed="rId9"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E3D95DA2-D486-48A8-9CA9-8A224EBBE65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33138"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A902D2F-31CF-480D-BC9A-A35280187A50}"/>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 name="Picture 23" descr="Group_7_Halogens_25.3.png">
            <a:extLst>
              <a:ext uri="{FF2B5EF4-FFF2-40B4-BE49-F238E27FC236}">
                <a16:creationId xmlns:a16="http://schemas.microsoft.com/office/drawing/2014/main" id="{8DB0D3EF-D630-4C4C-BC59-10DACECAA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288" y="1767593"/>
            <a:ext cx="74009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F42D18C2-6FF4-404B-BB5C-A9C5AEED3D72}"/>
              </a:ext>
            </a:extLst>
          </p:cNvPr>
          <p:cNvSpPr txBox="1">
            <a:spLocks noChangeArrowheads="1"/>
          </p:cNvSpPr>
          <p:nvPr/>
        </p:nvSpPr>
        <p:spPr bwMode="auto">
          <a:xfrm>
            <a:off x="342900"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iron wool experiment shows that the reactivity of halogens decreases down the group. </a:t>
            </a:r>
          </a:p>
        </p:txBody>
      </p:sp>
      <p:sp>
        <p:nvSpPr>
          <p:cNvPr id="461831" name="Rectangle 7">
            <a:extLst>
              <a:ext uri="{FF2B5EF4-FFF2-40B4-BE49-F238E27FC236}">
                <a16:creationId xmlns:a16="http://schemas.microsoft.com/office/drawing/2014/main" id="{71A7E92C-FD89-40E3-86FC-606F3F5A3D93}"/>
              </a:ext>
            </a:extLst>
          </p:cNvPr>
          <p:cNvSpPr>
            <a:spLocks noChangeArrowheads="1"/>
          </p:cNvSpPr>
          <p:nvPr/>
        </p:nvSpPr>
        <p:spPr bwMode="auto">
          <a:xfrm>
            <a:off x="342899" y="4897966"/>
            <a:ext cx="8632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Astatine appears directly below iodine in group 7. </a:t>
            </a:r>
            <a:br>
              <a:rPr lang="en-GB" altLang="en-US" dirty="0">
                <a:solidFill>
                  <a:srgbClr val="010066"/>
                </a:solidFill>
              </a:rPr>
            </a:br>
            <a:r>
              <a:rPr lang="en-GB" altLang="en-US" dirty="0">
                <a:solidFill>
                  <a:srgbClr val="010066"/>
                </a:solidFill>
              </a:rPr>
              <a:t>Fluorine appears directly above chlorine. </a:t>
            </a:r>
          </a:p>
        </p:txBody>
      </p:sp>
      <p:sp>
        <p:nvSpPr>
          <p:cNvPr id="461833" name="Text Box 9">
            <a:extLst>
              <a:ext uri="{FF2B5EF4-FFF2-40B4-BE49-F238E27FC236}">
                <a16:creationId xmlns:a16="http://schemas.microsoft.com/office/drawing/2014/main" id="{F901F366-D057-4F2F-87FB-CA1B1113C6AF}"/>
              </a:ext>
            </a:extLst>
          </p:cNvPr>
          <p:cNvSpPr txBox="1">
            <a:spLocks noChangeArrowheads="1"/>
          </p:cNvSpPr>
          <p:nvPr/>
        </p:nvSpPr>
        <p:spPr bwMode="auto">
          <a:xfrm>
            <a:off x="3081338" y="2550230"/>
            <a:ext cx="50579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Iron wool burns and glows brightly.</a:t>
            </a:r>
          </a:p>
        </p:txBody>
      </p:sp>
      <p:sp>
        <p:nvSpPr>
          <p:cNvPr id="461834" name="Text Box 10">
            <a:extLst>
              <a:ext uri="{FF2B5EF4-FFF2-40B4-BE49-F238E27FC236}">
                <a16:creationId xmlns:a16="http://schemas.microsoft.com/office/drawing/2014/main" id="{3F28C13F-859A-40DA-B301-73E7052A1D6F}"/>
              </a:ext>
            </a:extLst>
          </p:cNvPr>
          <p:cNvSpPr txBox="1">
            <a:spLocks noChangeArrowheads="1"/>
          </p:cNvSpPr>
          <p:nvPr/>
        </p:nvSpPr>
        <p:spPr bwMode="auto">
          <a:xfrm>
            <a:off x="3081338" y="4155193"/>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Iron wool has a very slight glow.</a:t>
            </a:r>
          </a:p>
        </p:txBody>
      </p:sp>
      <p:sp>
        <p:nvSpPr>
          <p:cNvPr id="461835" name="Text Box 11">
            <a:extLst>
              <a:ext uri="{FF2B5EF4-FFF2-40B4-BE49-F238E27FC236}">
                <a16:creationId xmlns:a16="http://schemas.microsoft.com/office/drawing/2014/main" id="{0389BD1D-2781-494F-9200-F04BF84736C9}"/>
              </a:ext>
            </a:extLst>
          </p:cNvPr>
          <p:cNvSpPr txBox="1">
            <a:spLocks noChangeArrowheads="1"/>
          </p:cNvSpPr>
          <p:nvPr/>
        </p:nvSpPr>
        <p:spPr bwMode="auto">
          <a:xfrm>
            <a:off x="3081338" y="3151893"/>
            <a:ext cx="5365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Iron wool glows, but less brightly than with chlorine.</a:t>
            </a:r>
          </a:p>
        </p:txBody>
      </p:sp>
      <p:sp>
        <p:nvSpPr>
          <p:cNvPr id="461843" name="Text Box 19">
            <a:extLst>
              <a:ext uri="{FF2B5EF4-FFF2-40B4-BE49-F238E27FC236}">
                <a16:creationId xmlns:a16="http://schemas.microsoft.com/office/drawing/2014/main" id="{B4B1B6FB-17E1-4CDA-A607-D06EC61BE829}"/>
              </a:ext>
            </a:extLst>
          </p:cNvPr>
          <p:cNvSpPr txBox="1">
            <a:spLocks noChangeArrowheads="1"/>
          </p:cNvSpPr>
          <p:nvPr/>
        </p:nvSpPr>
        <p:spPr bwMode="auto">
          <a:xfrm>
            <a:off x="1536700" y="186443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halogen</a:t>
            </a:r>
          </a:p>
        </p:txBody>
      </p:sp>
      <p:sp>
        <p:nvSpPr>
          <p:cNvPr id="461844" name="Text Box 20">
            <a:extLst>
              <a:ext uri="{FF2B5EF4-FFF2-40B4-BE49-F238E27FC236}">
                <a16:creationId xmlns:a16="http://schemas.microsoft.com/office/drawing/2014/main" id="{1961A709-92E4-4542-965B-77AF2FF7FCCD}"/>
              </a:ext>
            </a:extLst>
          </p:cNvPr>
          <p:cNvSpPr txBox="1">
            <a:spLocks noChangeArrowheads="1"/>
          </p:cNvSpPr>
          <p:nvPr/>
        </p:nvSpPr>
        <p:spPr bwMode="auto">
          <a:xfrm>
            <a:off x="3081338" y="1866018"/>
            <a:ext cx="384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reaction with iron wool</a:t>
            </a:r>
          </a:p>
        </p:txBody>
      </p:sp>
      <p:pic>
        <p:nvPicPr>
          <p:cNvPr id="461845" name="Picture 21" descr="chlorine word">
            <a:extLst>
              <a:ext uri="{FF2B5EF4-FFF2-40B4-BE49-F238E27FC236}">
                <a16:creationId xmlns:a16="http://schemas.microsoft.com/office/drawing/2014/main" id="{59CCE222-00B0-4B56-B084-0C791D8AB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2585155"/>
            <a:ext cx="1484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25">
            <a:extLst>
              <a:ext uri="{FF2B5EF4-FFF2-40B4-BE49-F238E27FC236}">
                <a16:creationId xmlns:a16="http://schemas.microsoft.com/office/drawing/2014/main" id="{BD030989-77CF-40CA-8CBE-4398F19C466F}"/>
              </a:ext>
            </a:extLst>
          </p:cNvPr>
          <p:cNvSpPr>
            <a:spLocks noGrp="1" noChangeArrowheads="1"/>
          </p:cNvSpPr>
          <p:nvPr>
            <p:ph type="title"/>
          </p:nvPr>
        </p:nvSpPr>
        <p:spPr/>
        <p:txBody>
          <a:bodyPr/>
          <a:lstStyle/>
          <a:p>
            <a:r>
              <a:rPr lang="en-GB" altLang="en-US"/>
              <a:t>What is the reactivity of the halogens?</a:t>
            </a:r>
          </a:p>
        </p:txBody>
      </p:sp>
      <p:pic>
        <p:nvPicPr>
          <p:cNvPr id="461850" name="Picture 26" descr="bromine">
            <a:extLst>
              <a:ext uri="{FF2B5EF4-FFF2-40B4-BE49-F238E27FC236}">
                <a16:creationId xmlns:a16="http://schemas.microsoft.com/office/drawing/2014/main" id="{C89BD67E-173A-4AED-B9BF-5EDD18A24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3436055"/>
            <a:ext cx="14589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851" name="Picture 27" descr="iodine">
            <a:extLst>
              <a:ext uri="{FF2B5EF4-FFF2-40B4-BE49-F238E27FC236}">
                <a16:creationId xmlns:a16="http://schemas.microsoft.com/office/drawing/2014/main" id="{89DB053B-BD75-43F5-94C4-C151656AB4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4209168"/>
            <a:ext cx="11207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8A458FB3-9EC1-4DF7-891B-9EB344D35172}"/>
              </a:ext>
            </a:extLst>
          </p:cNvPr>
          <p:cNvSpPr txBox="1">
            <a:spLocks noChangeArrowheads="1"/>
          </p:cNvSpPr>
          <p:nvPr/>
        </p:nvSpPr>
        <p:spPr bwMode="auto">
          <a:xfrm>
            <a:off x="2059782" y="5802313"/>
            <a:ext cx="5024437"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How do you think astatine and fluorine would react with iron wool?</a:t>
            </a:r>
            <a:endParaRPr lang="en-GB" altLang="en-US" dirty="0"/>
          </a:p>
        </p:txBody>
      </p:sp>
      <p:pic>
        <p:nvPicPr>
          <p:cNvPr id="26" name="Picture 25" descr="Group_7_Halogens_25.1.png">
            <a:extLst>
              <a:ext uri="{FF2B5EF4-FFF2-40B4-BE49-F238E27FC236}">
                <a16:creationId xmlns:a16="http://schemas.microsoft.com/office/drawing/2014/main" id="{9169FBD2-3B0A-4DBD-9D16-4207CBD2267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0481" y="1632125"/>
            <a:ext cx="1235663"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274E99B8-2E42-4E70-8BCB-95B799B92D6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695937E3-9A48-46BC-935D-2D3C24AE6DE8}"/>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8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18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46184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618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185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6183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461851"/>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618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18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1" grpId="0"/>
      <p:bldP spid="461833" grpId="0"/>
      <p:bldP spid="461834" grpId="0"/>
      <p:bldP spid="461835" grpId="0"/>
      <p:bldP spid="461843" grpId="0"/>
      <p:bldP spid="461844"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 name="Picture 71" descr="Group_7_Halogens_26.3.png">
            <a:extLst>
              <a:ext uri="{FF2B5EF4-FFF2-40B4-BE49-F238E27FC236}">
                <a16:creationId xmlns:a16="http://schemas.microsoft.com/office/drawing/2014/main" id="{92773FD0-4911-40EC-82A2-B568D9F00C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1593850"/>
            <a:ext cx="279876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Group_7_Halogens_26.2.png">
            <a:extLst>
              <a:ext uri="{FF2B5EF4-FFF2-40B4-BE49-F238E27FC236}">
                <a16:creationId xmlns:a16="http://schemas.microsoft.com/office/drawing/2014/main" id="{E456994D-1DAF-4E0E-B065-A4DB8C6F26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1608138"/>
            <a:ext cx="208438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Group_7_Halogens_26.1.png">
            <a:extLst>
              <a:ext uri="{FF2B5EF4-FFF2-40B4-BE49-F238E27FC236}">
                <a16:creationId xmlns:a16="http://schemas.microsoft.com/office/drawing/2014/main" id="{F3B6A67F-8AE0-4C81-A501-70564FCEAC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150" y="2244725"/>
            <a:ext cx="9747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a:extLst>
              <a:ext uri="{FF2B5EF4-FFF2-40B4-BE49-F238E27FC236}">
                <a16:creationId xmlns:a16="http://schemas.microsoft.com/office/drawing/2014/main" id="{4CA2CF2D-9FC9-489E-9C29-125F674F2DB7}"/>
              </a:ext>
            </a:extLst>
          </p:cNvPr>
          <p:cNvSpPr>
            <a:spLocks noChangeArrowheads="1"/>
          </p:cNvSpPr>
          <p:nvPr/>
        </p:nvSpPr>
        <p:spPr bwMode="auto">
          <a:xfrm>
            <a:off x="342900" y="78422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Halogens react with hydrogen to create </a:t>
            </a:r>
            <a:r>
              <a:rPr lang="en-GB" altLang="en-US" b="1">
                <a:solidFill>
                  <a:srgbClr val="FF6600"/>
                </a:solidFill>
              </a:rPr>
              <a:t>hydrogen halides</a:t>
            </a:r>
            <a:r>
              <a:rPr lang="en-GB" altLang="en-US">
                <a:solidFill>
                  <a:srgbClr val="010066"/>
                </a:solidFill>
              </a:rPr>
              <a:t>.</a:t>
            </a:r>
          </a:p>
        </p:txBody>
      </p:sp>
      <p:sp>
        <p:nvSpPr>
          <p:cNvPr id="467973" name="Rectangle 5">
            <a:extLst>
              <a:ext uri="{FF2B5EF4-FFF2-40B4-BE49-F238E27FC236}">
                <a16:creationId xmlns:a16="http://schemas.microsoft.com/office/drawing/2014/main" id="{D31514B4-11D0-48C2-9DA1-CC6E3F8EF6E5}"/>
              </a:ext>
            </a:extLst>
          </p:cNvPr>
          <p:cNvSpPr>
            <a:spLocks noChangeArrowheads="1"/>
          </p:cNvSpPr>
          <p:nvPr/>
        </p:nvSpPr>
        <p:spPr bwMode="auto">
          <a:xfrm>
            <a:off x="342900" y="5330825"/>
            <a:ext cx="8491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All hydrogen halides are gases. They dissolve easily in water and form strong acids.</a:t>
            </a:r>
          </a:p>
        </p:txBody>
      </p:sp>
      <p:sp>
        <p:nvSpPr>
          <p:cNvPr id="467974" name="Text Box 6">
            <a:extLst>
              <a:ext uri="{FF2B5EF4-FFF2-40B4-BE49-F238E27FC236}">
                <a16:creationId xmlns:a16="http://schemas.microsoft.com/office/drawing/2014/main" id="{8F053E31-E1D7-4D35-A3E8-1392D60FD2B1}"/>
              </a:ext>
            </a:extLst>
          </p:cNvPr>
          <p:cNvSpPr txBox="1">
            <a:spLocks noChangeArrowheads="1"/>
          </p:cNvSpPr>
          <p:nvPr/>
        </p:nvSpPr>
        <p:spPr bwMode="auto">
          <a:xfrm>
            <a:off x="342901" y="4387850"/>
            <a:ext cx="750287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When halogens react with non-metals, they can share electrons to form a covalent compound.</a:t>
            </a:r>
          </a:p>
        </p:txBody>
      </p:sp>
      <p:sp>
        <p:nvSpPr>
          <p:cNvPr id="41022" name="Text Box 8">
            <a:extLst>
              <a:ext uri="{FF2B5EF4-FFF2-40B4-BE49-F238E27FC236}">
                <a16:creationId xmlns:a16="http://schemas.microsoft.com/office/drawing/2014/main" id="{E7DC04FF-5787-45AB-B427-BDEC0A11C112}"/>
              </a:ext>
            </a:extLst>
          </p:cNvPr>
          <p:cNvSpPr txBox="1">
            <a:spLocks noChangeArrowheads="1"/>
          </p:cNvSpPr>
          <p:nvPr/>
        </p:nvSpPr>
        <p:spPr bwMode="auto">
          <a:xfrm>
            <a:off x="322263" y="36496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1C025E"/>
                </a:solidFill>
              </a:rPr>
              <a:t>hydrogen</a:t>
            </a:r>
          </a:p>
        </p:txBody>
      </p:sp>
      <p:sp>
        <p:nvSpPr>
          <p:cNvPr id="40999" name="Text Box 14">
            <a:extLst>
              <a:ext uri="{FF2B5EF4-FFF2-40B4-BE49-F238E27FC236}">
                <a16:creationId xmlns:a16="http://schemas.microsoft.com/office/drawing/2014/main" id="{E0D64B64-437D-40A5-91D5-671FC6CFC520}"/>
              </a:ext>
            </a:extLst>
          </p:cNvPr>
          <p:cNvSpPr txBox="1">
            <a:spLocks noChangeArrowheads="1"/>
          </p:cNvSpPr>
          <p:nvPr/>
        </p:nvSpPr>
        <p:spPr bwMode="auto">
          <a:xfrm>
            <a:off x="2565400" y="36480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1C025E"/>
                </a:solidFill>
              </a:rPr>
              <a:t>chlorine</a:t>
            </a:r>
          </a:p>
        </p:txBody>
      </p:sp>
      <p:sp>
        <p:nvSpPr>
          <p:cNvPr id="40972" name="Text Box 38">
            <a:extLst>
              <a:ext uri="{FF2B5EF4-FFF2-40B4-BE49-F238E27FC236}">
                <a16:creationId xmlns:a16="http://schemas.microsoft.com/office/drawing/2014/main" id="{6D665258-3EC3-45D5-9205-49F1ABC15E3D}"/>
              </a:ext>
            </a:extLst>
          </p:cNvPr>
          <p:cNvSpPr txBox="1">
            <a:spLocks noChangeArrowheads="1"/>
          </p:cNvSpPr>
          <p:nvPr/>
        </p:nvSpPr>
        <p:spPr bwMode="auto">
          <a:xfrm>
            <a:off x="5943600" y="3649663"/>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1C025E"/>
                </a:solidFill>
              </a:rPr>
              <a:t>hydrogen chloride</a:t>
            </a:r>
          </a:p>
        </p:txBody>
      </p:sp>
      <p:sp>
        <p:nvSpPr>
          <p:cNvPr id="2" name="Rectangle 68">
            <a:extLst>
              <a:ext uri="{FF2B5EF4-FFF2-40B4-BE49-F238E27FC236}">
                <a16:creationId xmlns:a16="http://schemas.microsoft.com/office/drawing/2014/main" id="{7D09E874-A89C-46CE-90F8-BCE8D927E0D8}"/>
              </a:ext>
            </a:extLst>
          </p:cNvPr>
          <p:cNvSpPr>
            <a:spLocks noGrp="1" noChangeArrowheads="1"/>
          </p:cNvSpPr>
          <p:nvPr>
            <p:ph type="title"/>
          </p:nvPr>
        </p:nvSpPr>
        <p:spPr/>
        <p:txBody>
          <a:bodyPr/>
          <a:lstStyle/>
          <a:p>
            <a:r>
              <a:rPr lang="en-GB" altLang="en-US" sz="2700"/>
              <a:t>How do the halogens react with hydrogen?</a:t>
            </a:r>
          </a:p>
        </p:txBody>
      </p:sp>
      <p:sp>
        <p:nvSpPr>
          <p:cNvPr id="68" name="AutoShape 83">
            <a:extLst>
              <a:ext uri="{FF2B5EF4-FFF2-40B4-BE49-F238E27FC236}">
                <a16:creationId xmlns:a16="http://schemas.microsoft.com/office/drawing/2014/main" id="{0312DC84-AD45-4F92-A234-1184ABFA1BE0}"/>
              </a:ext>
            </a:extLst>
          </p:cNvPr>
          <p:cNvSpPr>
            <a:spLocks noChangeArrowheads="1"/>
          </p:cNvSpPr>
          <p:nvPr/>
        </p:nvSpPr>
        <p:spPr bwMode="auto">
          <a:xfrm>
            <a:off x="4687888" y="2479675"/>
            <a:ext cx="760412" cy="314325"/>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70" name="Rectangle 69">
            <a:extLst>
              <a:ext uri="{FF2B5EF4-FFF2-40B4-BE49-F238E27FC236}">
                <a16:creationId xmlns:a16="http://schemas.microsoft.com/office/drawing/2014/main" id="{DCA64D76-ABDB-48F0-8407-E5C57FC6CC96}"/>
              </a:ext>
            </a:extLst>
          </p:cNvPr>
          <p:cNvSpPr/>
          <p:nvPr/>
        </p:nvSpPr>
        <p:spPr>
          <a:xfrm>
            <a:off x="1633538" y="2128838"/>
            <a:ext cx="633412" cy="1016000"/>
          </a:xfrm>
          <a:prstGeom prst="rect">
            <a:avLst/>
          </a:prstGeom>
          <a:effectLst/>
        </p:spPr>
        <p:txBody>
          <a:bodyPr wrap="none">
            <a:spAutoFit/>
          </a:bodyPr>
          <a:lstStyle/>
          <a:p>
            <a:pPr algn="ctr">
              <a:defRPr/>
            </a:pPr>
            <a:r>
              <a:rPr lang="en-US" sz="6000" b="1" dirty="0">
                <a:ln w="9525">
                  <a:noFill/>
                  <a:prstDash val="solid"/>
                </a:ln>
                <a:solidFill>
                  <a:srgbClr val="FF6600"/>
                </a:solidFill>
                <a:latin typeface="Arial" charset="0"/>
              </a:rPr>
              <a:t>+</a:t>
            </a:r>
          </a:p>
        </p:txBody>
      </p:sp>
      <p:pic>
        <p:nvPicPr>
          <p:cNvPr id="15" name="Picture 8">
            <a:hlinkClick r:id="" action="ppaction://hlinkshowjump?jump=nextslide"/>
            <a:extLst>
              <a:ext uri="{FF2B5EF4-FFF2-40B4-BE49-F238E27FC236}">
                <a16:creationId xmlns:a16="http://schemas.microsoft.com/office/drawing/2014/main" id="{5C569CB1-BB27-4A52-8F85-C82AA6584A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a:extLst>
              <a:ext uri="{FF2B5EF4-FFF2-40B4-BE49-F238E27FC236}">
                <a16:creationId xmlns:a16="http://schemas.microsoft.com/office/drawing/2014/main" id="{7A0BA98D-608B-4190-8FA7-D19863B58E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79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797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P spid="467974" grpId="0"/>
      <p:bldP spid="41022" grpId="0"/>
      <p:bldP spid="40999" grpId="0"/>
      <p:bldP spid="40972" grpId="0"/>
      <p:bldP spid="6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EF10A7-D98D-4AB5-A6D6-F3D01D7B4466}"/>
              </a:ext>
            </a:extLst>
          </p:cNvPr>
          <p:cNvSpPr>
            <a:spLocks noChangeArrowheads="1"/>
          </p:cNvSpPr>
          <p:nvPr/>
        </p:nvSpPr>
        <p:spPr bwMode="auto">
          <a:xfrm>
            <a:off x="342900" y="1711325"/>
            <a:ext cx="5143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FF6600"/>
              </a:buClr>
              <a:buFont typeface="Wingdings" panose="05000000000000000000" pitchFamily="2" charset="2"/>
              <a:buChar char="l"/>
            </a:pPr>
            <a:r>
              <a:rPr lang="en-GB" altLang="en-US" dirty="0" err="1">
                <a:solidFill>
                  <a:srgbClr val="010066"/>
                </a:solidFill>
              </a:rPr>
              <a:t>halohydrocarbons</a:t>
            </a:r>
            <a:r>
              <a:rPr lang="en-GB" altLang="en-US" dirty="0">
                <a:solidFill>
                  <a:srgbClr val="010066"/>
                </a:solidFill>
              </a:rPr>
              <a:t>,</a:t>
            </a:r>
            <a:br>
              <a:rPr lang="en-GB" altLang="en-US" dirty="0">
                <a:solidFill>
                  <a:srgbClr val="010066"/>
                </a:solidFill>
              </a:rPr>
            </a:br>
            <a:r>
              <a:rPr lang="en-GB" altLang="en-US" dirty="0">
                <a:solidFill>
                  <a:srgbClr val="010066"/>
                </a:solidFill>
              </a:rPr>
              <a:t>e.g. Chloromethane, PVC, PTFE</a:t>
            </a:r>
          </a:p>
        </p:txBody>
      </p:sp>
      <p:sp>
        <p:nvSpPr>
          <p:cNvPr id="41987" name="Title 1">
            <a:extLst>
              <a:ext uri="{FF2B5EF4-FFF2-40B4-BE49-F238E27FC236}">
                <a16:creationId xmlns:a16="http://schemas.microsoft.com/office/drawing/2014/main" id="{0E9454A3-99DC-44AE-9459-B38F5F17CC55}"/>
              </a:ext>
            </a:extLst>
          </p:cNvPr>
          <p:cNvSpPr>
            <a:spLocks noGrp="1"/>
          </p:cNvSpPr>
          <p:nvPr>
            <p:ph type="title"/>
          </p:nvPr>
        </p:nvSpPr>
        <p:spPr/>
        <p:txBody>
          <a:bodyPr/>
          <a:lstStyle/>
          <a:p>
            <a:r>
              <a:rPr lang="en-GB" altLang="en-US"/>
              <a:t>Reactions with other non-metals</a:t>
            </a:r>
          </a:p>
        </p:txBody>
      </p:sp>
      <p:sp>
        <p:nvSpPr>
          <p:cNvPr id="41988" name="Rectangle 4">
            <a:extLst>
              <a:ext uri="{FF2B5EF4-FFF2-40B4-BE49-F238E27FC236}">
                <a16:creationId xmlns:a16="http://schemas.microsoft.com/office/drawing/2014/main" id="{AE2B1558-43C6-4DE5-94C2-BD4F04444CE0}"/>
              </a:ext>
            </a:extLst>
          </p:cNvPr>
          <p:cNvSpPr>
            <a:spLocks noChangeArrowheads="1"/>
          </p:cNvSpPr>
          <p:nvPr/>
        </p:nvSpPr>
        <p:spPr bwMode="auto">
          <a:xfrm>
            <a:off x="342900" y="784225"/>
            <a:ext cx="78979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As well as hydrogen, other non-metals can react with halogens to form covalent compounds. These include:</a:t>
            </a:r>
          </a:p>
        </p:txBody>
      </p:sp>
      <p:sp>
        <p:nvSpPr>
          <p:cNvPr id="6" name="Rectangle 5">
            <a:extLst>
              <a:ext uri="{FF2B5EF4-FFF2-40B4-BE49-F238E27FC236}">
                <a16:creationId xmlns:a16="http://schemas.microsoft.com/office/drawing/2014/main" id="{16ABC379-183E-4E65-B3E8-740AB4856778}"/>
              </a:ext>
            </a:extLst>
          </p:cNvPr>
          <p:cNvSpPr>
            <a:spLocks noChangeArrowheads="1"/>
          </p:cNvSpPr>
          <p:nvPr/>
        </p:nvSpPr>
        <p:spPr bwMode="auto">
          <a:xfrm>
            <a:off x="342900" y="5419725"/>
            <a:ext cx="72996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FF6600"/>
              </a:buClr>
              <a:buFont typeface="Wingdings" panose="05000000000000000000" pitchFamily="2" charset="2"/>
              <a:buChar char="l"/>
            </a:pPr>
            <a:r>
              <a:rPr lang="en-GB" altLang="en-US" dirty="0" err="1">
                <a:solidFill>
                  <a:srgbClr val="010066"/>
                </a:solidFill>
              </a:rPr>
              <a:t>sulfur</a:t>
            </a:r>
            <a:r>
              <a:rPr lang="en-GB" altLang="en-US" dirty="0">
                <a:solidFill>
                  <a:srgbClr val="010066"/>
                </a:solidFill>
              </a:rPr>
              <a:t> dichloride (SCl</a:t>
            </a:r>
            <a:r>
              <a:rPr lang="en-GB" altLang="en-US" baseline="-25000" dirty="0">
                <a:solidFill>
                  <a:srgbClr val="010066"/>
                </a:solidFill>
              </a:rPr>
              <a:t>2</a:t>
            </a:r>
            <a:r>
              <a:rPr lang="en-GB" altLang="en-US" dirty="0">
                <a:solidFill>
                  <a:srgbClr val="010066"/>
                </a:solidFill>
              </a:rPr>
              <a:t>),</a:t>
            </a:r>
            <a:br>
              <a:rPr lang="en-GB" altLang="en-US" dirty="0">
                <a:solidFill>
                  <a:srgbClr val="010066"/>
                </a:solidFill>
              </a:rPr>
            </a:br>
            <a:r>
              <a:rPr lang="en-GB" altLang="en-US" dirty="0">
                <a:solidFill>
                  <a:srgbClr val="010066"/>
                </a:solidFill>
              </a:rPr>
              <a:t>used in the process of making </a:t>
            </a:r>
            <a:r>
              <a:rPr lang="en-GB" altLang="en-US" dirty="0" err="1">
                <a:solidFill>
                  <a:srgbClr val="010066"/>
                </a:solidFill>
              </a:rPr>
              <a:t>sulfur</a:t>
            </a:r>
            <a:r>
              <a:rPr lang="en-GB" altLang="en-US" dirty="0">
                <a:solidFill>
                  <a:srgbClr val="010066"/>
                </a:solidFill>
              </a:rPr>
              <a:t> compounds.</a:t>
            </a:r>
          </a:p>
        </p:txBody>
      </p:sp>
      <p:sp>
        <p:nvSpPr>
          <p:cNvPr id="7" name="Rectangle 6">
            <a:extLst>
              <a:ext uri="{FF2B5EF4-FFF2-40B4-BE49-F238E27FC236}">
                <a16:creationId xmlns:a16="http://schemas.microsoft.com/office/drawing/2014/main" id="{B1A1E025-09D2-4D1F-BAC8-71763F421112}"/>
              </a:ext>
            </a:extLst>
          </p:cNvPr>
          <p:cNvSpPr>
            <a:spLocks noChangeArrowheads="1"/>
          </p:cNvSpPr>
          <p:nvPr/>
        </p:nvSpPr>
        <p:spPr bwMode="auto">
          <a:xfrm>
            <a:off x="342900" y="2638425"/>
            <a:ext cx="5630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FF6600"/>
              </a:buClr>
              <a:buFont typeface="Wingdings" panose="05000000000000000000" pitchFamily="2" charset="2"/>
              <a:buChar char="l"/>
            </a:pPr>
            <a:r>
              <a:rPr lang="en-GB" altLang="en-US" dirty="0">
                <a:solidFill>
                  <a:srgbClr val="010066"/>
                </a:solidFill>
              </a:rPr>
              <a:t>phosgene (COCl</a:t>
            </a:r>
            <a:r>
              <a:rPr lang="en-GB" altLang="en-US" baseline="-25000" dirty="0">
                <a:solidFill>
                  <a:srgbClr val="010066"/>
                </a:solidFill>
              </a:rPr>
              <a:t>2</a:t>
            </a:r>
            <a:r>
              <a:rPr lang="en-GB" altLang="en-US" dirty="0">
                <a:solidFill>
                  <a:srgbClr val="010066"/>
                </a:solidFill>
              </a:rPr>
              <a:t>),</a:t>
            </a:r>
            <a:br>
              <a:rPr lang="en-GB" altLang="en-US" dirty="0">
                <a:solidFill>
                  <a:srgbClr val="010066"/>
                </a:solidFill>
              </a:rPr>
            </a:br>
            <a:r>
              <a:rPr lang="en-GB" altLang="en-US" dirty="0">
                <a:solidFill>
                  <a:srgbClr val="010066"/>
                </a:solidFill>
              </a:rPr>
              <a:t>used as a chemical weapon in WW1</a:t>
            </a:r>
          </a:p>
        </p:txBody>
      </p:sp>
      <p:sp>
        <p:nvSpPr>
          <p:cNvPr id="8" name="Rectangle 7">
            <a:extLst>
              <a:ext uri="{FF2B5EF4-FFF2-40B4-BE49-F238E27FC236}">
                <a16:creationId xmlns:a16="http://schemas.microsoft.com/office/drawing/2014/main" id="{F964E610-3CF1-45A0-8A37-D124D79BF3E1}"/>
              </a:ext>
            </a:extLst>
          </p:cNvPr>
          <p:cNvSpPr>
            <a:spLocks noChangeArrowheads="1"/>
          </p:cNvSpPr>
          <p:nvPr/>
        </p:nvSpPr>
        <p:spPr bwMode="auto">
          <a:xfrm>
            <a:off x="342900" y="4491038"/>
            <a:ext cx="4229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FF6600"/>
              </a:buClr>
              <a:buFont typeface="Wingdings" panose="05000000000000000000" pitchFamily="2" charset="2"/>
              <a:buChar char="l"/>
            </a:pPr>
            <a:r>
              <a:rPr lang="en-GB" altLang="en-US" dirty="0">
                <a:solidFill>
                  <a:srgbClr val="010066"/>
                </a:solidFill>
              </a:rPr>
              <a:t>nitrogen tribromide (NBr</a:t>
            </a:r>
            <a:r>
              <a:rPr lang="en-GB" altLang="en-US" baseline="-25000" dirty="0">
                <a:solidFill>
                  <a:srgbClr val="010066"/>
                </a:solidFill>
              </a:rPr>
              <a:t>3</a:t>
            </a:r>
            <a:r>
              <a:rPr lang="en-GB" altLang="en-US" dirty="0">
                <a:solidFill>
                  <a:srgbClr val="010066"/>
                </a:solidFill>
              </a:rPr>
              <a:t>),</a:t>
            </a:r>
            <a:br>
              <a:rPr lang="en-GB" altLang="en-US" dirty="0">
                <a:solidFill>
                  <a:srgbClr val="010066"/>
                </a:solidFill>
              </a:rPr>
            </a:br>
            <a:r>
              <a:rPr lang="en-GB" altLang="en-US" dirty="0">
                <a:solidFill>
                  <a:srgbClr val="010066"/>
                </a:solidFill>
              </a:rPr>
              <a:t>extremely explosive</a:t>
            </a:r>
          </a:p>
        </p:txBody>
      </p:sp>
      <p:sp>
        <p:nvSpPr>
          <p:cNvPr id="9" name="Rectangle 8">
            <a:extLst>
              <a:ext uri="{FF2B5EF4-FFF2-40B4-BE49-F238E27FC236}">
                <a16:creationId xmlns:a16="http://schemas.microsoft.com/office/drawing/2014/main" id="{F8F77D3A-8A0F-4307-9549-6D539635C752}"/>
              </a:ext>
            </a:extLst>
          </p:cNvPr>
          <p:cNvSpPr>
            <a:spLocks noChangeArrowheads="1"/>
          </p:cNvSpPr>
          <p:nvPr/>
        </p:nvSpPr>
        <p:spPr bwMode="auto">
          <a:xfrm>
            <a:off x="342900" y="3563938"/>
            <a:ext cx="5432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FF6600"/>
              </a:buClr>
              <a:buFont typeface="Wingdings" panose="05000000000000000000" pitchFamily="2" charset="2"/>
              <a:buChar char="l"/>
            </a:pPr>
            <a:r>
              <a:rPr lang="en-GB" altLang="en-US" dirty="0">
                <a:solidFill>
                  <a:srgbClr val="010066"/>
                </a:solidFill>
              </a:rPr>
              <a:t>silicon tetrachloride (SiCl</a:t>
            </a:r>
            <a:r>
              <a:rPr lang="en-GB" altLang="en-US" baseline="-25000" dirty="0">
                <a:solidFill>
                  <a:srgbClr val="010066"/>
                </a:solidFill>
              </a:rPr>
              <a:t>4</a:t>
            </a:r>
            <a:r>
              <a:rPr lang="en-GB" altLang="en-US" dirty="0">
                <a:solidFill>
                  <a:srgbClr val="010066"/>
                </a:solidFill>
              </a:rPr>
              <a:t>),</a:t>
            </a:r>
            <a:br>
              <a:rPr lang="en-GB" altLang="en-US" dirty="0">
                <a:solidFill>
                  <a:srgbClr val="010066"/>
                </a:solidFill>
              </a:rPr>
            </a:br>
            <a:r>
              <a:rPr lang="en-GB" altLang="en-US" dirty="0">
                <a:solidFill>
                  <a:srgbClr val="010066"/>
                </a:solidFill>
              </a:rPr>
              <a:t>used to produce high purity silicon</a:t>
            </a:r>
          </a:p>
        </p:txBody>
      </p:sp>
      <p:pic>
        <p:nvPicPr>
          <p:cNvPr id="18" name="Picture 5" descr="PVC_balls1">
            <a:extLst>
              <a:ext uri="{FF2B5EF4-FFF2-40B4-BE49-F238E27FC236}">
                <a16:creationId xmlns:a16="http://schemas.microsoft.com/office/drawing/2014/main" id="{C71380BD-807E-4577-8996-22757A0479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688" y="1785464"/>
            <a:ext cx="3432175" cy="94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7" descr="C:\CVS\production\KS3Science\src\images\Working Scientifically\Hazard_Symbols_explosive.png">
            <a:extLst>
              <a:ext uri="{FF2B5EF4-FFF2-40B4-BE49-F238E27FC236}">
                <a16:creationId xmlns:a16="http://schemas.microsoft.com/office/drawing/2014/main" id="{89D64A8A-E780-466E-82D1-01AD2EF61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314" y="3000374"/>
            <a:ext cx="2684463"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C00E8454-D577-4F9E-B052-79D2D270E0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87C25BC-1C81-4FBD-99EA-744AEDD0F967}"/>
              </a:ext>
            </a:extLst>
          </p:cNvPr>
          <p:cNvSpPr>
            <a:spLocks noGrp="1" noChangeArrowheads="1"/>
          </p:cNvSpPr>
          <p:nvPr>
            <p:ph type="title"/>
          </p:nvPr>
        </p:nvSpPr>
        <p:spPr/>
        <p:txBody>
          <a:bodyPr/>
          <a:lstStyle/>
          <a:p>
            <a:r>
              <a:rPr lang="en-GB" altLang="en-US" dirty="0"/>
              <a:t>True or false?</a:t>
            </a:r>
          </a:p>
        </p:txBody>
      </p:sp>
      <p:pic>
        <p:nvPicPr>
          <p:cNvPr id="7" name="Picture 6">
            <a:hlinkClick r:id="" action="ppaction://hlinkshowjump?jump=nextslide"/>
            <a:extLst>
              <a:ext uri="{FF2B5EF4-FFF2-40B4-BE49-F238E27FC236}">
                <a16:creationId xmlns:a16="http://schemas.microsoft.com/office/drawing/2014/main" id="{ED1C9399-C6EC-49E1-BB81-78FA75968E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04B0635-856B-4149-B496-859948E8BD2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A248A66-CC25-4E73-96DA-569907160D71}"/>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878BA92-177B-43D0-88D2-67DD8572386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AC8817C-60ED-4C2A-8B5C-385C73B42956}"/>
              </a:ext>
            </a:extLst>
          </p:cNvPr>
          <p:cNvSpPr>
            <a:spLocks noGrp="1" noChangeArrowheads="1"/>
          </p:cNvSpPr>
          <p:nvPr>
            <p:ph type="title"/>
          </p:nvPr>
        </p:nvSpPr>
        <p:spPr/>
        <p:txBody>
          <a:bodyPr/>
          <a:lstStyle/>
          <a:p>
            <a:r>
              <a:rPr lang="en-GB" altLang="en-US"/>
              <a:t>Displacement of halogens</a:t>
            </a:r>
          </a:p>
        </p:txBody>
      </p:sp>
      <p:sp>
        <p:nvSpPr>
          <p:cNvPr id="44035" name="Text Box 3">
            <a:extLst>
              <a:ext uri="{FF2B5EF4-FFF2-40B4-BE49-F238E27FC236}">
                <a16:creationId xmlns:a16="http://schemas.microsoft.com/office/drawing/2014/main" id="{9F6EDBD8-586D-4A60-94A7-50A0AA3441D5}"/>
              </a:ext>
            </a:extLst>
          </p:cNvPr>
          <p:cNvSpPr txBox="1">
            <a:spLocks noChangeArrowheads="1"/>
          </p:cNvSpPr>
          <p:nvPr/>
        </p:nvSpPr>
        <p:spPr bwMode="auto">
          <a:xfrm>
            <a:off x="342900" y="78422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a halogen is added to a solution of a compound containing a less reactive halogen, it will react with the compound and form a new one. </a:t>
            </a:r>
          </a:p>
        </p:txBody>
      </p:sp>
      <p:sp>
        <p:nvSpPr>
          <p:cNvPr id="40968" name="AutoShape 5">
            <a:extLst>
              <a:ext uri="{FF2B5EF4-FFF2-40B4-BE49-F238E27FC236}">
                <a16:creationId xmlns:a16="http://schemas.microsoft.com/office/drawing/2014/main" id="{2913929B-5306-4736-8BCD-8AD663FA92A3}"/>
              </a:ext>
            </a:extLst>
          </p:cNvPr>
          <p:cNvSpPr>
            <a:spLocks noChangeArrowheads="1"/>
          </p:cNvSpPr>
          <p:nvPr/>
        </p:nvSpPr>
        <p:spPr bwMode="auto">
          <a:xfrm>
            <a:off x="622830" y="2731558"/>
            <a:ext cx="7947025" cy="1795287"/>
          </a:xfrm>
          <a:prstGeom prst="rect">
            <a:avLst/>
          </a:prstGeom>
          <a:solidFill>
            <a:srgbClr val="FF6600"/>
          </a:solidFill>
          <a:ln w="38100">
            <a:solidFill>
              <a:srgbClr val="FF6600"/>
            </a:solidFill>
            <a:round/>
            <a:headEnd/>
            <a:tailEnd/>
          </a:ln>
        </p:spPr>
        <p:txBody>
          <a:bodyPr wrap="none" anchor="ctr"/>
          <a:lstStyle/>
          <a:p>
            <a:pPr>
              <a:defRPr/>
            </a:pPr>
            <a:endParaRPr lang="en-GB">
              <a:solidFill>
                <a:schemeClr val="accent3"/>
              </a:solidFill>
              <a:latin typeface="Arial" charset="0"/>
            </a:endParaRPr>
          </a:p>
        </p:txBody>
      </p:sp>
      <p:sp>
        <p:nvSpPr>
          <p:cNvPr id="40977" name="Text Box 7">
            <a:extLst>
              <a:ext uri="{FF2B5EF4-FFF2-40B4-BE49-F238E27FC236}">
                <a16:creationId xmlns:a16="http://schemas.microsoft.com/office/drawing/2014/main" id="{4B8EC033-0D9D-48D7-A7EE-C16F70B936F8}"/>
              </a:ext>
            </a:extLst>
          </p:cNvPr>
          <p:cNvSpPr txBox="1">
            <a:spLocks noChangeArrowheads="1"/>
          </p:cNvSpPr>
          <p:nvPr/>
        </p:nvSpPr>
        <p:spPr bwMode="auto">
          <a:xfrm>
            <a:off x="2703513" y="2808288"/>
            <a:ext cx="1477962" cy="830262"/>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sodium</a:t>
            </a:r>
            <a:br>
              <a:rPr lang="en-GB" b="1">
                <a:solidFill>
                  <a:schemeClr val="accent3"/>
                </a:solidFill>
                <a:latin typeface="Arial" charset="0"/>
              </a:rPr>
            </a:br>
            <a:r>
              <a:rPr lang="en-GB" b="1">
                <a:solidFill>
                  <a:schemeClr val="accent3"/>
                </a:solidFill>
                <a:latin typeface="Arial" charset="0"/>
              </a:rPr>
              <a:t>chloride</a:t>
            </a:r>
          </a:p>
        </p:txBody>
      </p:sp>
      <p:sp>
        <p:nvSpPr>
          <p:cNvPr id="40978" name="Text Box 8">
            <a:extLst>
              <a:ext uri="{FF2B5EF4-FFF2-40B4-BE49-F238E27FC236}">
                <a16:creationId xmlns:a16="http://schemas.microsoft.com/office/drawing/2014/main" id="{AD38B598-10AB-46FA-AB71-183830B87825}"/>
              </a:ext>
            </a:extLst>
          </p:cNvPr>
          <p:cNvSpPr txBox="1">
            <a:spLocks noChangeArrowheads="1"/>
          </p:cNvSpPr>
          <p:nvPr/>
        </p:nvSpPr>
        <p:spPr bwMode="auto">
          <a:xfrm>
            <a:off x="4902200" y="2808288"/>
            <a:ext cx="1477963" cy="830262"/>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sodium</a:t>
            </a:r>
            <a:br>
              <a:rPr lang="en-GB" b="1">
                <a:solidFill>
                  <a:schemeClr val="accent3"/>
                </a:solidFill>
                <a:latin typeface="Arial" charset="0"/>
              </a:rPr>
            </a:br>
            <a:r>
              <a:rPr lang="en-GB" b="1">
                <a:solidFill>
                  <a:schemeClr val="accent3"/>
                </a:solidFill>
                <a:latin typeface="Arial" charset="0"/>
              </a:rPr>
              <a:t>fluoride</a:t>
            </a:r>
          </a:p>
        </p:txBody>
      </p:sp>
      <p:sp>
        <p:nvSpPr>
          <p:cNvPr id="40979" name="Text Box 9">
            <a:extLst>
              <a:ext uri="{FF2B5EF4-FFF2-40B4-BE49-F238E27FC236}">
                <a16:creationId xmlns:a16="http://schemas.microsoft.com/office/drawing/2014/main" id="{6B92278E-C101-4D49-8D30-C63080369C8F}"/>
              </a:ext>
            </a:extLst>
          </p:cNvPr>
          <p:cNvSpPr txBox="1">
            <a:spLocks noChangeArrowheads="1"/>
          </p:cNvSpPr>
          <p:nvPr/>
        </p:nvSpPr>
        <p:spPr bwMode="auto">
          <a:xfrm>
            <a:off x="7029450" y="2990850"/>
            <a:ext cx="1477963" cy="457200"/>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chlorine</a:t>
            </a:r>
          </a:p>
        </p:txBody>
      </p:sp>
      <p:sp>
        <p:nvSpPr>
          <p:cNvPr id="40980" name="Text Box 10">
            <a:extLst>
              <a:ext uri="{FF2B5EF4-FFF2-40B4-BE49-F238E27FC236}">
                <a16:creationId xmlns:a16="http://schemas.microsoft.com/office/drawing/2014/main" id="{C5B70729-F270-4789-8761-9A6707AD4DC7}"/>
              </a:ext>
            </a:extLst>
          </p:cNvPr>
          <p:cNvSpPr txBox="1">
            <a:spLocks noChangeArrowheads="1"/>
          </p:cNvSpPr>
          <p:nvPr/>
        </p:nvSpPr>
        <p:spPr bwMode="auto">
          <a:xfrm>
            <a:off x="701675" y="2990850"/>
            <a:ext cx="1477963" cy="457200"/>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fluorine</a:t>
            </a:r>
          </a:p>
        </p:txBody>
      </p:sp>
      <p:sp>
        <p:nvSpPr>
          <p:cNvPr id="40981" name="Text Box 11">
            <a:extLst>
              <a:ext uri="{FF2B5EF4-FFF2-40B4-BE49-F238E27FC236}">
                <a16:creationId xmlns:a16="http://schemas.microsoft.com/office/drawing/2014/main" id="{4D4FB552-05DD-440F-B26F-FF493D3A25B0}"/>
              </a:ext>
            </a:extLst>
          </p:cNvPr>
          <p:cNvSpPr txBox="1">
            <a:spLocks noChangeArrowheads="1"/>
          </p:cNvSpPr>
          <p:nvPr/>
        </p:nvSpPr>
        <p:spPr bwMode="auto">
          <a:xfrm>
            <a:off x="2143125" y="2944813"/>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40982" name="Text Box 12">
            <a:extLst>
              <a:ext uri="{FF2B5EF4-FFF2-40B4-BE49-F238E27FC236}">
                <a16:creationId xmlns:a16="http://schemas.microsoft.com/office/drawing/2014/main" id="{7012365C-3DC0-4AEC-A48B-0C54E35198A6}"/>
              </a:ext>
            </a:extLst>
          </p:cNvPr>
          <p:cNvSpPr txBox="1">
            <a:spLocks noChangeArrowheads="1"/>
          </p:cNvSpPr>
          <p:nvPr/>
        </p:nvSpPr>
        <p:spPr bwMode="auto">
          <a:xfrm>
            <a:off x="6527800" y="2944813"/>
            <a:ext cx="563563"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40970" name="Text Box 14">
            <a:extLst>
              <a:ext uri="{FF2B5EF4-FFF2-40B4-BE49-F238E27FC236}">
                <a16:creationId xmlns:a16="http://schemas.microsoft.com/office/drawing/2014/main" id="{A1AF4E04-6FB9-4B1A-8FF9-651E607AA481}"/>
              </a:ext>
            </a:extLst>
          </p:cNvPr>
          <p:cNvSpPr txBox="1">
            <a:spLocks noChangeArrowheads="1"/>
          </p:cNvSpPr>
          <p:nvPr/>
        </p:nvSpPr>
        <p:spPr bwMode="auto">
          <a:xfrm>
            <a:off x="796925" y="3860800"/>
            <a:ext cx="1195388" cy="457200"/>
          </a:xfrm>
          <a:prstGeom prst="rect">
            <a:avLst/>
          </a:prstGeom>
          <a:noFill/>
          <a:ln w="9525">
            <a:noFill/>
            <a:miter lim="800000"/>
            <a:headEnd/>
            <a:tailEnd/>
          </a:ln>
        </p:spPr>
        <p:txBody>
          <a:bodyPr>
            <a:spAutoFit/>
          </a:bodyPr>
          <a:lstStyle/>
          <a:p>
            <a:pPr>
              <a:defRPr/>
            </a:pPr>
            <a:r>
              <a:rPr lang="en-GB" b="1">
                <a:solidFill>
                  <a:schemeClr val="accent3"/>
                </a:solidFill>
                <a:latin typeface="Arial" charset="0"/>
              </a:rPr>
              <a:t>F</a:t>
            </a:r>
            <a:r>
              <a:rPr lang="en-GB" b="1" baseline="-25000">
                <a:solidFill>
                  <a:schemeClr val="accent3"/>
                </a:solidFill>
                <a:latin typeface="Arial" charset="0"/>
              </a:rPr>
              <a:t>2</a:t>
            </a:r>
            <a:r>
              <a:rPr lang="en-GB" sz="1000" b="1">
                <a:solidFill>
                  <a:schemeClr val="accent3"/>
                </a:solidFill>
                <a:latin typeface="Arial" charset="0"/>
              </a:rPr>
              <a:t> </a:t>
            </a:r>
            <a:r>
              <a:rPr lang="en-GB">
                <a:solidFill>
                  <a:schemeClr val="accent3"/>
                </a:solidFill>
                <a:latin typeface="Arial" charset="0"/>
              </a:rPr>
              <a:t>(aq)</a:t>
            </a:r>
            <a:endParaRPr lang="en-GB">
              <a:solidFill>
                <a:schemeClr val="accent3"/>
              </a:solidFill>
              <a:latin typeface="Arial" charset="0"/>
              <a:sym typeface="Monotype Sorts" pitchFamily="2" charset="2"/>
            </a:endParaRPr>
          </a:p>
        </p:txBody>
      </p:sp>
      <p:sp>
        <p:nvSpPr>
          <p:cNvPr id="40971" name="Text Box 15">
            <a:extLst>
              <a:ext uri="{FF2B5EF4-FFF2-40B4-BE49-F238E27FC236}">
                <a16:creationId xmlns:a16="http://schemas.microsoft.com/office/drawing/2014/main" id="{431C5E3D-8237-45DA-AD0F-A53547638648}"/>
              </a:ext>
            </a:extLst>
          </p:cNvPr>
          <p:cNvSpPr txBox="1">
            <a:spLocks noChangeArrowheads="1"/>
          </p:cNvSpPr>
          <p:nvPr/>
        </p:nvSpPr>
        <p:spPr bwMode="auto">
          <a:xfrm>
            <a:off x="2617788" y="3860800"/>
            <a:ext cx="1684337" cy="457200"/>
          </a:xfrm>
          <a:prstGeom prst="rect">
            <a:avLst/>
          </a:prstGeom>
          <a:noFill/>
          <a:ln w="9525">
            <a:noFill/>
            <a:miter lim="800000"/>
            <a:headEnd/>
            <a:tailEnd/>
          </a:ln>
        </p:spPr>
        <p:txBody>
          <a:bodyPr>
            <a:spAutoFit/>
          </a:bodyPr>
          <a:lstStyle/>
          <a:p>
            <a:pPr>
              <a:defRPr/>
            </a:pPr>
            <a:r>
              <a:rPr lang="en-GB" b="1">
                <a:solidFill>
                  <a:schemeClr val="accent3"/>
                </a:solidFill>
                <a:latin typeface="Arial" charset="0"/>
              </a:rPr>
              <a:t>2NaCl</a:t>
            </a:r>
            <a:r>
              <a:rPr lang="en-GB" sz="1000" b="1">
                <a:solidFill>
                  <a:schemeClr val="accent3"/>
                </a:solidFill>
                <a:latin typeface="Arial" charset="0"/>
              </a:rPr>
              <a:t> </a:t>
            </a:r>
            <a:r>
              <a:rPr lang="en-GB">
                <a:solidFill>
                  <a:schemeClr val="accent3"/>
                </a:solidFill>
                <a:latin typeface="Arial" charset="0"/>
              </a:rPr>
              <a:t>(aq)</a:t>
            </a:r>
            <a:endParaRPr lang="en-GB">
              <a:solidFill>
                <a:schemeClr val="accent3"/>
              </a:solidFill>
              <a:latin typeface="Arial" charset="0"/>
              <a:sym typeface="Monotype Sorts" pitchFamily="2" charset="2"/>
            </a:endParaRPr>
          </a:p>
        </p:txBody>
      </p:sp>
      <p:sp>
        <p:nvSpPr>
          <p:cNvPr id="40972" name="Text Box 16">
            <a:extLst>
              <a:ext uri="{FF2B5EF4-FFF2-40B4-BE49-F238E27FC236}">
                <a16:creationId xmlns:a16="http://schemas.microsoft.com/office/drawing/2014/main" id="{FC55E183-3443-4E9A-8E30-BB1CB4F201CF}"/>
              </a:ext>
            </a:extLst>
          </p:cNvPr>
          <p:cNvSpPr txBox="1">
            <a:spLocks noChangeArrowheads="1"/>
          </p:cNvSpPr>
          <p:nvPr/>
        </p:nvSpPr>
        <p:spPr bwMode="auto">
          <a:xfrm>
            <a:off x="4854575" y="3860800"/>
            <a:ext cx="1655763" cy="457200"/>
          </a:xfrm>
          <a:prstGeom prst="rect">
            <a:avLst/>
          </a:prstGeom>
          <a:noFill/>
          <a:ln w="9525">
            <a:noFill/>
            <a:miter lim="800000"/>
            <a:headEnd/>
            <a:tailEnd/>
          </a:ln>
        </p:spPr>
        <p:txBody>
          <a:bodyPr>
            <a:spAutoFit/>
          </a:bodyPr>
          <a:lstStyle/>
          <a:p>
            <a:pPr>
              <a:defRPr/>
            </a:pPr>
            <a:r>
              <a:rPr lang="en-GB" b="1">
                <a:solidFill>
                  <a:schemeClr val="accent3"/>
                </a:solidFill>
                <a:latin typeface="Arial" charset="0"/>
                <a:sym typeface="Monotype Sorts" pitchFamily="2" charset="2"/>
              </a:rPr>
              <a:t>2NaF</a:t>
            </a:r>
            <a:r>
              <a:rPr lang="en-GB" sz="1000" b="1">
                <a:solidFill>
                  <a:schemeClr val="accent3"/>
                </a:solidFill>
                <a:latin typeface="Arial" charset="0"/>
                <a:sym typeface="Monotype Sorts" pitchFamily="2" charset="2"/>
              </a:rPr>
              <a:t> </a:t>
            </a:r>
            <a:r>
              <a:rPr lang="en-GB">
                <a:solidFill>
                  <a:schemeClr val="accent3"/>
                </a:solidFill>
                <a:latin typeface="Arial" charset="0"/>
                <a:sym typeface="Monotype Sorts" pitchFamily="2" charset="2"/>
              </a:rPr>
              <a:t>(aq)</a:t>
            </a:r>
          </a:p>
        </p:txBody>
      </p:sp>
      <p:sp>
        <p:nvSpPr>
          <p:cNvPr id="40973" name="Text Box 17">
            <a:extLst>
              <a:ext uri="{FF2B5EF4-FFF2-40B4-BE49-F238E27FC236}">
                <a16:creationId xmlns:a16="http://schemas.microsoft.com/office/drawing/2014/main" id="{8BED93D0-DF1A-4F6C-924E-2B1AA7DA25B9}"/>
              </a:ext>
            </a:extLst>
          </p:cNvPr>
          <p:cNvSpPr txBox="1">
            <a:spLocks noChangeArrowheads="1"/>
          </p:cNvSpPr>
          <p:nvPr/>
        </p:nvSpPr>
        <p:spPr bwMode="auto">
          <a:xfrm>
            <a:off x="7105650" y="3860800"/>
            <a:ext cx="1260475" cy="457200"/>
          </a:xfrm>
          <a:prstGeom prst="rect">
            <a:avLst/>
          </a:prstGeom>
          <a:noFill/>
          <a:ln w="9525">
            <a:noFill/>
            <a:miter lim="800000"/>
            <a:headEnd/>
            <a:tailEnd/>
          </a:ln>
        </p:spPr>
        <p:txBody>
          <a:bodyPr>
            <a:spAutoFit/>
          </a:bodyPr>
          <a:lstStyle/>
          <a:p>
            <a:pPr>
              <a:defRPr/>
            </a:pPr>
            <a:r>
              <a:rPr lang="en-GB" b="1" dirty="0">
                <a:solidFill>
                  <a:schemeClr val="accent3"/>
                </a:solidFill>
                <a:latin typeface="Arial" charset="0"/>
                <a:sym typeface="Monotype Sorts" pitchFamily="2" charset="2"/>
              </a:rPr>
              <a:t>Cl</a:t>
            </a:r>
            <a:r>
              <a:rPr lang="en-GB" b="1" baseline="-25000" dirty="0">
                <a:solidFill>
                  <a:schemeClr val="accent3"/>
                </a:solidFill>
                <a:latin typeface="Arial" charset="0"/>
                <a:sym typeface="Monotype Sorts" pitchFamily="2" charset="2"/>
              </a:rPr>
              <a:t>2</a:t>
            </a:r>
            <a:r>
              <a:rPr lang="en-GB" sz="1000" dirty="0">
                <a:solidFill>
                  <a:schemeClr val="accent3"/>
                </a:solidFill>
                <a:latin typeface="Arial" charset="0"/>
                <a:sym typeface="Monotype Sorts" pitchFamily="2" charset="2"/>
              </a:rPr>
              <a:t> </a:t>
            </a:r>
            <a:r>
              <a:rPr lang="en-GB" dirty="0">
                <a:solidFill>
                  <a:schemeClr val="accent3"/>
                </a:solidFill>
                <a:latin typeface="Arial" charset="0"/>
                <a:sym typeface="Monotype Sorts" pitchFamily="2" charset="2"/>
              </a:rPr>
              <a:t>(</a:t>
            </a:r>
            <a:r>
              <a:rPr lang="en-GB" dirty="0" err="1">
                <a:solidFill>
                  <a:schemeClr val="accent3"/>
                </a:solidFill>
                <a:latin typeface="Arial" charset="0"/>
                <a:sym typeface="Monotype Sorts" pitchFamily="2" charset="2"/>
              </a:rPr>
              <a:t>aq</a:t>
            </a:r>
            <a:r>
              <a:rPr lang="en-GB" dirty="0">
                <a:solidFill>
                  <a:schemeClr val="accent3"/>
                </a:solidFill>
                <a:latin typeface="Arial" charset="0"/>
                <a:sym typeface="Monotype Sorts" pitchFamily="2" charset="2"/>
              </a:rPr>
              <a:t>)</a:t>
            </a:r>
          </a:p>
        </p:txBody>
      </p:sp>
      <p:sp>
        <p:nvSpPr>
          <p:cNvPr id="40974" name="Text Box 18">
            <a:extLst>
              <a:ext uri="{FF2B5EF4-FFF2-40B4-BE49-F238E27FC236}">
                <a16:creationId xmlns:a16="http://schemas.microsoft.com/office/drawing/2014/main" id="{13A11119-97F8-49EC-9362-B930048818A1}"/>
              </a:ext>
            </a:extLst>
          </p:cNvPr>
          <p:cNvSpPr txBox="1">
            <a:spLocks noChangeArrowheads="1"/>
          </p:cNvSpPr>
          <p:nvPr/>
        </p:nvSpPr>
        <p:spPr bwMode="auto">
          <a:xfrm>
            <a:off x="6527800" y="3814763"/>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40975" name="Text Box 19">
            <a:extLst>
              <a:ext uri="{FF2B5EF4-FFF2-40B4-BE49-F238E27FC236}">
                <a16:creationId xmlns:a16="http://schemas.microsoft.com/office/drawing/2014/main" id="{EA3EA140-192E-43C0-B999-E458AF873643}"/>
              </a:ext>
            </a:extLst>
          </p:cNvPr>
          <p:cNvSpPr txBox="1">
            <a:spLocks noChangeArrowheads="1"/>
          </p:cNvSpPr>
          <p:nvPr/>
        </p:nvSpPr>
        <p:spPr bwMode="auto">
          <a:xfrm>
            <a:off x="2143125" y="3814763"/>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470037" name="Text Box 21">
            <a:extLst>
              <a:ext uri="{FF2B5EF4-FFF2-40B4-BE49-F238E27FC236}">
                <a16:creationId xmlns:a16="http://schemas.microsoft.com/office/drawing/2014/main" id="{77F6336C-907E-4C10-A07A-738A18F33C6B}"/>
              </a:ext>
            </a:extLst>
          </p:cNvPr>
          <p:cNvSpPr txBox="1">
            <a:spLocks noChangeArrowheads="1"/>
          </p:cNvSpPr>
          <p:nvPr/>
        </p:nvSpPr>
        <p:spPr bwMode="auto">
          <a:xfrm>
            <a:off x="342900" y="4745036"/>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more reactive halogen will </a:t>
            </a:r>
            <a:r>
              <a:rPr lang="en-GB" altLang="en-US" b="1" dirty="0">
                <a:solidFill>
                  <a:srgbClr val="010066"/>
                </a:solidFill>
              </a:rPr>
              <a:t>always</a:t>
            </a:r>
            <a:r>
              <a:rPr lang="en-GB" altLang="en-US" dirty="0">
                <a:solidFill>
                  <a:srgbClr val="010066"/>
                </a:solidFill>
              </a:rPr>
              <a:t> </a:t>
            </a:r>
            <a:r>
              <a:rPr lang="en-GB" altLang="en-US" dirty="0">
                <a:solidFill>
                  <a:srgbClr val="1C025E"/>
                </a:solidFill>
              </a:rPr>
              <a:t>displace</a:t>
            </a:r>
            <a:r>
              <a:rPr lang="en-GB" altLang="en-US" dirty="0">
                <a:solidFill>
                  <a:srgbClr val="010066"/>
                </a:solidFill>
              </a:rPr>
              <a:t> a less reactive halide from its compounds in solution.</a:t>
            </a:r>
          </a:p>
        </p:txBody>
      </p:sp>
      <p:sp>
        <p:nvSpPr>
          <p:cNvPr id="470038" name="Rectangle 22">
            <a:extLst>
              <a:ext uri="{FF2B5EF4-FFF2-40B4-BE49-F238E27FC236}">
                <a16:creationId xmlns:a16="http://schemas.microsoft.com/office/drawing/2014/main" id="{4D6DE808-F77E-4AE0-BA98-998309AE42CD}"/>
              </a:ext>
            </a:extLst>
          </p:cNvPr>
          <p:cNvSpPr>
            <a:spLocks noChangeArrowheads="1"/>
          </p:cNvSpPr>
          <p:nvPr/>
        </p:nvSpPr>
        <p:spPr bwMode="auto">
          <a:xfrm>
            <a:off x="342900" y="2066925"/>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called </a:t>
            </a:r>
            <a:r>
              <a:rPr lang="en-GB" altLang="en-US" b="1" dirty="0">
                <a:solidFill>
                  <a:srgbClr val="FF6600"/>
                </a:solidFill>
              </a:rPr>
              <a:t>displacement</a:t>
            </a:r>
            <a:r>
              <a:rPr lang="en-GB" altLang="en-US" dirty="0">
                <a:solidFill>
                  <a:srgbClr val="010066"/>
                </a:solidFill>
              </a:rPr>
              <a:t>.</a:t>
            </a:r>
          </a:p>
        </p:txBody>
      </p:sp>
      <p:pic>
        <p:nvPicPr>
          <p:cNvPr id="24" name="Picture 23" descr="Electrolysis_of_Compounds_24.1.png">
            <a:extLst>
              <a:ext uri="{FF2B5EF4-FFF2-40B4-BE49-F238E27FC236}">
                <a16:creationId xmlns:a16="http://schemas.microsoft.com/office/drawing/2014/main" id="{7443319B-321C-484B-B9B8-6B22AEBBF7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863" y="2936875"/>
            <a:ext cx="6762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Electrolysis_of_Compounds_24.1.png">
            <a:extLst>
              <a:ext uri="{FF2B5EF4-FFF2-40B4-BE49-F238E27FC236}">
                <a16:creationId xmlns:a16="http://schemas.microsoft.com/office/drawing/2014/main" id="{9AF05A1D-40A6-4013-A8D5-057A669D39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863" y="3841750"/>
            <a:ext cx="67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
            <a:extLst>
              <a:ext uri="{FF2B5EF4-FFF2-40B4-BE49-F238E27FC236}">
                <a16:creationId xmlns:a16="http://schemas.microsoft.com/office/drawing/2014/main" id="{3AB09493-1BBA-4A49-9AB6-AC9606504A25}"/>
              </a:ext>
            </a:extLst>
          </p:cNvPr>
          <p:cNvSpPr txBox="1">
            <a:spLocks noChangeArrowheads="1"/>
          </p:cNvSpPr>
          <p:nvPr/>
        </p:nvSpPr>
        <p:spPr bwMode="auto">
          <a:xfrm>
            <a:off x="1614311" y="5701684"/>
            <a:ext cx="5915378"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Why will a more reactive halogen always displace a less reactive halogen?</a:t>
            </a:r>
          </a:p>
        </p:txBody>
      </p:sp>
      <p:pic>
        <p:nvPicPr>
          <p:cNvPr id="23" name="Picture 8">
            <a:hlinkClick r:id="" action="ppaction://hlinkshowjump?jump=nextslide"/>
            <a:extLst>
              <a:ext uri="{FF2B5EF4-FFF2-40B4-BE49-F238E27FC236}">
                <a16:creationId xmlns:a16="http://schemas.microsoft.com/office/drawing/2014/main" id="{13FF020A-6F13-4735-808A-1DCE8FE9A9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0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00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nimBg="1"/>
      <p:bldP spid="40977" grpId="0"/>
      <p:bldP spid="40978" grpId="0"/>
      <p:bldP spid="40979" grpId="0"/>
      <p:bldP spid="40980" grpId="0"/>
      <p:bldP spid="40981" grpId="0"/>
      <p:bldP spid="40982" grpId="0"/>
      <p:bldP spid="40970" grpId="0"/>
      <p:bldP spid="40971" grpId="0"/>
      <p:bldP spid="40972" grpId="0"/>
      <p:bldP spid="40973" grpId="0"/>
      <p:bldP spid="40974" grpId="0"/>
      <p:bldP spid="40975" grpId="0"/>
      <p:bldP spid="470037" grpId="0"/>
      <p:bldP spid="470038"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0" name="Picture 109" descr="Group_7_Halogens_32.3.png">
            <a:extLst>
              <a:ext uri="{FF2B5EF4-FFF2-40B4-BE49-F238E27FC236}">
                <a16:creationId xmlns:a16="http://schemas.microsoft.com/office/drawing/2014/main" id="{8910C01A-D21D-499C-9123-8ADF2F2A28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1836738"/>
            <a:ext cx="533241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2">
            <a:extLst>
              <a:ext uri="{FF2B5EF4-FFF2-40B4-BE49-F238E27FC236}">
                <a16:creationId xmlns:a16="http://schemas.microsoft.com/office/drawing/2014/main" id="{EDD993A1-7E8E-4557-906C-ECEB9C99390A}"/>
              </a:ext>
            </a:extLst>
          </p:cNvPr>
          <p:cNvSpPr>
            <a:spLocks noGrp="1" noChangeArrowheads="1"/>
          </p:cNvSpPr>
          <p:nvPr>
            <p:ph type="title"/>
          </p:nvPr>
        </p:nvSpPr>
        <p:spPr/>
        <p:txBody>
          <a:bodyPr/>
          <a:lstStyle/>
          <a:p>
            <a:r>
              <a:rPr lang="en-GB" altLang="en-US"/>
              <a:t>Displacement theory</a:t>
            </a:r>
          </a:p>
        </p:txBody>
      </p:sp>
      <p:sp>
        <p:nvSpPr>
          <p:cNvPr id="47110" name="Text Box 38">
            <a:extLst>
              <a:ext uri="{FF2B5EF4-FFF2-40B4-BE49-F238E27FC236}">
                <a16:creationId xmlns:a16="http://schemas.microsoft.com/office/drawing/2014/main" id="{99848DBC-F2D2-41E5-BEB4-5E4C1F4FBD2C}"/>
              </a:ext>
            </a:extLst>
          </p:cNvPr>
          <p:cNvSpPr txBox="1">
            <a:spLocks noChangeArrowheads="1"/>
          </p:cNvSpPr>
          <p:nvPr/>
        </p:nvSpPr>
        <p:spPr bwMode="auto">
          <a:xfrm>
            <a:off x="482600" y="2543175"/>
            <a:ext cx="136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sodium</a:t>
            </a:r>
          </a:p>
        </p:txBody>
      </p:sp>
      <p:sp>
        <p:nvSpPr>
          <p:cNvPr id="47111" name="Text Box 39">
            <a:extLst>
              <a:ext uri="{FF2B5EF4-FFF2-40B4-BE49-F238E27FC236}">
                <a16:creationId xmlns:a16="http://schemas.microsoft.com/office/drawing/2014/main" id="{48F3703E-3AD9-45F0-9DCF-FF909F002665}"/>
              </a:ext>
            </a:extLst>
          </p:cNvPr>
          <p:cNvSpPr txBox="1">
            <a:spLocks noChangeArrowheads="1"/>
          </p:cNvSpPr>
          <p:nvPr/>
        </p:nvSpPr>
        <p:spPr bwMode="auto">
          <a:xfrm>
            <a:off x="7145338" y="2543175"/>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chloride</a:t>
            </a:r>
          </a:p>
        </p:txBody>
      </p:sp>
      <p:sp>
        <p:nvSpPr>
          <p:cNvPr id="47123" name="Text Box 334">
            <a:extLst>
              <a:ext uri="{FF2B5EF4-FFF2-40B4-BE49-F238E27FC236}">
                <a16:creationId xmlns:a16="http://schemas.microsoft.com/office/drawing/2014/main" id="{5DDB4E0A-4628-4796-AD42-D9982FE940CC}"/>
              </a:ext>
            </a:extLst>
          </p:cNvPr>
          <p:cNvSpPr txBox="1">
            <a:spLocks noChangeArrowheads="1"/>
          </p:cNvSpPr>
          <p:nvPr/>
        </p:nvSpPr>
        <p:spPr bwMode="auto">
          <a:xfrm>
            <a:off x="342900" y="4953000"/>
            <a:ext cx="695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 sodium chloride, the outer shell electron from the sodium atom has been transferred to the chlorine atom, to make sodium and chloride ions.</a:t>
            </a:r>
          </a:p>
        </p:txBody>
      </p:sp>
      <p:sp>
        <p:nvSpPr>
          <p:cNvPr id="46088" name="Text Box 333">
            <a:extLst>
              <a:ext uri="{FF2B5EF4-FFF2-40B4-BE49-F238E27FC236}">
                <a16:creationId xmlns:a16="http://schemas.microsoft.com/office/drawing/2014/main" id="{146166B1-C166-40ED-947E-FEAFE7B6B00E}"/>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Fluorine is more reactive than chlorine. </a:t>
            </a:r>
          </a:p>
        </p:txBody>
      </p:sp>
      <p:sp>
        <p:nvSpPr>
          <p:cNvPr id="46089" name="Rectangle 113">
            <a:extLst>
              <a:ext uri="{FF2B5EF4-FFF2-40B4-BE49-F238E27FC236}">
                <a16:creationId xmlns:a16="http://schemas.microsoft.com/office/drawing/2014/main" id="{63FE1A61-52C4-48F3-B57E-A465E9F214D3}"/>
              </a:ext>
            </a:extLst>
          </p:cNvPr>
          <p:cNvSpPr>
            <a:spLocks noChangeArrowheads="1"/>
          </p:cNvSpPr>
          <p:nvPr/>
        </p:nvSpPr>
        <p:spPr bwMode="auto">
          <a:xfrm>
            <a:off x="342900" y="1412171"/>
            <a:ext cx="8189913"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happens when fluorine is added to sodium chloride?</a:t>
            </a:r>
          </a:p>
        </p:txBody>
      </p:sp>
      <p:sp>
        <p:nvSpPr>
          <p:cNvPr id="47127" name="Rectangle 115">
            <a:extLst>
              <a:ext uri="{FF2B5EF4-FFF2-40B4-BE49-F238E27FC236}">
                <a16:creationId xmlns:a16="http://schemas.microsoft.com/office/drawing/2014/main" id="{B33DC636-772C-4C0C-B9D0-B51B7F3F47D0}"/>
              </a:ext>
            </a:extLst>
          </p:cNvPr>
          <p:cNvSpPr>
            <a:spLocks noChangeArrowheads="1"/>
          </p:cNvSpPr>
          <p:nvPr/>
        </p:nvSpPr>
        <p:spPr bwMode="auto">
          <a:xfrm>
            <a:off x="342900" y="4953000"/>
            <a:ext cx="7019925" cy="1200150"/>
          </a:xfrm>
          <a:prstGeom prst="rect">
            <a:avLst/>
          </a:prstGeom>
          <a:solidFill>
            <a:schemeClr val="accent3"/>
          </a:solidFill>
          <a:ln w="9525">
            <a:noFill/>
            <a:miter lim="800000"/>
            <a:headEnd/>
            <a:tailEnd/>
          </a:ln>
        </p:spPr>
        <p:txBody>
          <a:bodyPr>
            <a:spAutoFit/>
          </a:bodyPr>
          <a:lstStyle/>
          <a:p>
            <a:pPr>
              <a:defRPr/>
            </a:pPr>
            <a:r>
              <a:rPr lang="en-GB" dirty="0">
                <a:solidFill>
                  <a:srgbClr val="010066"/>
                </a:solidFill>
                <a:latin typeface="Arial" charset="0"/>
              </a:rPr>
              <a:t>When fluorine is added, the</a:t>
            </a:r>
          </a:p>
          <a:p>
            <a:pPr>
              <a:defRPr/>
            </a:pPr>
            <a:r>
              <a:rPr lang="en-GB" dirty="0">
                <a:solidFill>
                  <a:srgbClr val="010066"/>
                </a:solidFill>
                <a:latin typeface="Arial" charset="0"/>
              </a:rPr>
              <a:t>extra electron will be transferred</a:t>
            </a:r>
          </a:p>
          <a:p>
            <a:pPr>
              <a:defRPr/>
            </a:pPr>
            <a:r>
              <a:rPr lang="en-GB" dirty="0">
                <a:solidFill>
                  <a:srgbClr val="010066"/>
                </a:solidFill>
                <a:latin typeface="Arial" charset="0"/>
              </a:rPr>
              <a:t>from chlorine to fluorine. </a:t>
            </a:r>
            <a:endParaRPr lang="en-GB" dirty="0">
              <a:latin typeface="Arial" charset="0"/>
            </a:endParaRPr>
          </a:p>
        </p:txBody>
      </p:sp>
      <p:pic>
        <p:nvPicPr>
          <p:cNvPr id="112" name="Picture 111" descr="Group_7_Halogens_32.4.png">
            <a:extLst>
              <a:ext uri="{FF2B5EF4-FFF2-40B4-BE49-F238E27FC236}">
                <a16:creationId xmlns:a16="http://schemas.microsoft.com/office/drawing/2014/main" id="{DBFF1015-4291-4BB4-B184-B8A4FCB0B3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826000"/>
            <a:ext cx="13049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6" name="Text Box 335">
            <a:extLst>
              <a:ext uri="{FF2B5EF4-FFF2-40B4-BE49-F238E27FC236}">
                <a16:creationId xmlns:a16="http://schemas.microsoft.com/office/drawing/2014/main" id="{70A7D849-7E72-4743-9ABD-04A189332E46}"/>
              </a:ext>
            </a:extLst>
          </p:cNvPr>
          <p:cNvSpPr txBox="1">
            <a:spLocks noChangeArrowheads="1"/>
          </p:cNvSpPr>
          <p:nvPr/>
        </p:nvSpPr>
        <p:spPr bwMode="auto">
          <a:xfrm>
            <a:off x="342900" y="4953000"/>
            <a:ext cx="466248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chloride ion becomes a chlorine atom, and the fluorine atom becomes a fluoride ion.</a:t>
            </a:r>
          </a:p>
        </p:txBody>
      </p:sp>
      <p:grpSp>
        <p:nvGrpSpPr>
          <p:cNvPr id="2" name="Group 109">
            <a:extLst>
              <a:ext uri="{FF2B5EF4-FFF2-40B4-BE49-F238E27FC236}">
                <a16:creationId xmlns:a16="http://schemas.microsoft.com/office/drawing/2014/main" id="{2031B00A-2185-414E-8455-2A938444192F}"/>
              </a:ext>
            </a:extLst>
          </p:cNvPr>
          <p:cNvGrpSpPr>
            <a:grpSpLocks/>
          </p:cNvGrpSpPr>
          <p:nvPr/>
        </p:nvGrpSpPr>
        <p:grpSpPr bwMode="auto">
          <a:xfrm>
            <a:off x="4345238" y="1881699"/>
            <a:ext cx="2825750" cy="2786553"/>
            <a:chOff x="4359727" y="1970735"/>
            <a:chExt cx="2824843" cy="2786323"/>
          </a:xfrm>
          <a:solidFill>
            <a:schemeClr val="accent1"/>
          </a:solidFill>
        </p:grpSpPr>
        <p:grpSp>
          <p:nvGrpSpPr>
            <p:cNvPr id="3" name="Group 107">
              <a:extLst>
                <a:ext uri="{FF2B5EF4-FFF2-40B4-BE49-F238E27FC236}">
                  <a16:creationId xmlns:a16="http://schemas.microsoft.com/office/drawing/2014/main" id="{CCD26319-32A6-414D-92DC-98751CC381D2}"/>
                </a:ext>
              </a:extLst>
            </p:cNvPr>
            <p:cNvGrpSpPr/>
            <p:nvPr/>
          </p:nvGrpSpPr>
          <p:grpSpPr>
            <a:xfrm>
              <a:off x="4359727" y="1970735"/>
              <a:ext cx="2824843" cy="2786323"/>
              <a:chOff x="4359727" y="1970735"/>
              <a:chExt cx="2824843" cy="2786323"/>
            </a:xfrm>
            <a:grpFill/>
          </p:grpSpPr>
          <p:grpSp>
            <p:nvGrpSpPr>
              <p:cNvPr id="4" name="Group 105">
                <a:extLst>
                  <a:ext uri="{FF2B5EF4-FFF2-40B4-BE49-F238E27FC236}">
                    <a16:creationId xmlns:a16="http://schemas.microsoft.com/office/drawing/2014/main" id="{AFD74AAC-4B28-4D58-98C4-8A50681929C3}"/>
                  </a:ext>
                </a:extLst>
              </p:cNvPr>
              <p:cNvGrpSpPr/>
              <p:nvPr/>
            </p:nvGrpSpPr>
            <p:grpSpPr>
              <a:xfrm>
                <a:off x="4359727" y="1970735"/>
                <a:ext cx="2824843" cy="2786323"/>
                <a:chOff x="4359727" y="1970735"/>
                <a:chExt cx="2824843" cy="2786323"/>
              </a:xfrm>
              <a:grpFill/>
            </p:grpSpPr>
            <p:sp>
              <p:nvSpPr>
                <p:cNvPr id="102" name="Rectangle 101">
                  <a:extLst>
                    <a:ext uri="{FF2B5EF4-FFF2-40B4-BE49-F238E27FC236}">
                      <a16:creationId xmlns:a16="http://schemas.microsoft.com/office/drawing/2014/main" id="{99BCC001-D28E-4E56-A22E-EE8C6A7FB089}"/>
                    </a:ext>
                  </a:extLst>
                </p:cNvPr>
                <p:cNvSpPr/>
                <p:nvPr/>
              </p:nvSpPr>
              <p:spPr bwMode="auto">
                <a:xfrm>
                  <a:off x="4376057" y="2106386"/>
                  <a:ext cx="326572" cy="26289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103" name="Rectangle 102">
                  <a:extLst>
                    <a:ext uri="{FF2B5EF4-FFF2-40B4-BE49-F238E27FC236}">
                      <a16:creationId xmlns:a16="http://schemas.microsoft.com/office/drawing/2014/main" id="{AA122EA4-F561-4F36-8BF8-AA73BCF84DFA}"/>
                    </a:ext>
                  </a:extLst>
                </p:cNvPr>
                <p:cNvSpPr/>
                <p:nvPr/>
              </p:nvSpPr>
              <p:spPr bwMode="auto">
                <a:xfrm>
                  <a:off x="6847114" y="2128158"/>
                  <a:ext cx="326572" cy="26289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104" name="Rectangle 103">
                  <a:extLst>
                    <a:ext uri="{FF2B5EF4-FFF2-40B4-BE49-F238E27FC236}">
                      <a16:creationId xmlns:a16="http://schemas.microsoft.com/office/drawing/2014/main" id="{88CA31CF-885A-403E-A6EF-7F2E3F7884E2}"/>
                    </a:ext>
                  </a:extLst>
                </p:cNvPr>
                <p:cNvSpPr/>
                <p:nvPr/>
              </p:nvSpPr>
              <p:spPr bwMode="auto">
                <a:xfrm>
                  <a:off x="4370613" y="4435929"/>
                  <a:ext cx="2813957" cy="31568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105" name="Rectangle 104">
                  <a:extLst>
                    <a:ext uri="{FF2B5EF4-FFF2-40B4-BE49-F238E27FC236}">
                      <a16:creationId xmlns:a16="http://schemas.microsoft.com/office/drawing/2014/main" id="{105833E9-0C72-456F-B707-3C09FD68F852}"/>
                    </a:ext>
                  </a:extLst>
                </p:cNvPr>
                <p:cNvSpPr/>
                <p:nvPr/>
              </p:nvSpPr>
              <p:spPr bwMode="auto">
                <a:xfrm>
                  <a:off x="4359727" y="1970735"/>
                  <a:ext cx="2813957" cy="31568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grpSp>
          <p:sp>
            <p:nvSpPr>
              <p:cNvPr id="107" name="Oval 106">
                <a:extLst>
                  <a:ext uri="{FF2B5EF4-FFF2-40B4-BE49-F238E27FC236}">
                    <a16:creationId xmlns:a16="http://schemas.microsoft.com/office/drawing/2014/main" id="{73270545-A75C-4291-B6F9-1FD30B55F2A7}"/>
                  </a:ext>
                </a:extLst>
              </p:cNvPr>
              <p:cNvSpPr/>
              <p:nvPr/>
            </p:nvSpPr>
            <p:spPr bwMode="auto">
              <a:xfrm>
                <a:off x="4711370" y="3126656"/>
                <a:ext cx="264803" cy="272601"/>
              </a:xfrm>
              <a:prstGeom prst="ellipse">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grpSp>
        <p:sp>
          <p:nvSpPr>
            <p:cNvPr id="109" name="Arc 108">
              <a:extLst>
                <a:ext uri="{FF2B5EF4-FFF2-40B4-BE49-F238E27FC236}">
                  <a16:creationId xmlns:a16="http://schemas.microsoft.com/office/drawing/2014/main" id="{42A0F86A-F5FF-45BC-A9C6-33D4C516A5B2}"/>
                </a:ext>
              </a:extLst>
            </p:cNvPr>
            <p:cNvSpPr/>
            <p:nvPr/>
          </p:nvSpPr>
          <p:spPr bwMode="auto">
            <a:xfrm flipH="1">
              <a:off x="4817155" y="2341426"/>
              <a:ext cx="1979641" cy="1978454"/>
            </a:xfrm>
            <a:prstGeom prst="arc">
              <a:avLst>
                <a:gd name="adj1" fmla="val 20858029"/>
                <a:gd name="adj2" fmla="val 316820"/>
              </a:avLst>
            </a:prstGeom>
            <a:noFill/>
            <a:ln w="12700" cap="flat" cmpd="sng" algn="ctr">
              <a:solidFill>
                <a:schemeClr val="tx1"/>
              </a:solidFill>
              <a:prstDash val="solid"/>
              <a:round/>
              <a:headEnd type="none" w="med" len="med"/>
              <a:tailEnd type="none" w="med" len="med"/>
            </a:ln>
            <a:effectLst/>
          </p:spPr>
          <p:txBody>
            <a:bodyPr/>
            <a:lstStyle/>
            <a:p>
              <a:pPr>
                <a:defRPr/>
              </a:pPr>
              <a:endParaRPr lang="en-GB">
                <a:latin typeface="Arial" charset="0"/>
              </a:endParaRPr>
            </a:p>
          </p:txBody>
        </p:sp>
      </p:grpSp>
      <p:grpSp>
        <p:nvGrpSpPr>
          <p:cNvPr id="5" name="Group 110">
            <a:extLst>
              <a:ext uri="{FF2B5EF4-FFF2-40B4-BE49-F238E27FC236}">
                <a16:creationId xmlns:a16="http://schemas.microsoft.com/office/drawing/2014/main" id="{6C60A60D-9D54-4CCB-BEDF-D12A8A4B0DA1}"/>
              </a:ext>
            </a:extLst>
          </p:cNvPr>
          <p:cNvGrpSpPr>
            <a:grpSpLocks/>
          </p:cNvGrpSpPr>
          <p:nvPr/>
        </p:nvGrpSpPr>
        <p:grpSpPr bwMode="auto">
          <a:xfrm>
            <a:off x="5075238" y="4492625"/>
            <a:ext cx="1822450" cy="1708150"/>
            <a:chOff x="5060950" y="4611688"/>
            <a:chExt cx="1822450" cy="1708150"/>
          </a:xfrm>
        </p:grpSpPr>
        <p:grpSp>
          <p:nvGrpSpPr>
            <p:cNvPr id="46105" name="Group 34">
              <a:extLst>
                <a:ext uri="{FF2B5EF4-FFF2-40B4-BE49-F238E27FC236}">
                  <a16:creationId xmlns:a16="http://schemas.microsoft.com/office/drawing/2014/main" id="{5C8F09F9-4937-4E06-9CEB-BEEE46E74F4D}"/>
                </a:ext>
              </a:extLst>
            </p:cNvPr>
            <p:cNvGrpSpPr>
              <a:grpSpLocks/>
            </p:cNvGrpSpPr>
            <p:nvPr/>
          </p:nvGrpSpPr>
          <p:grpSpPr bwMode="auto">
            <a:xfrm>
              <a:off x="5060950" y="4611688"/>
              <a:ext cx="1822450" cy="1708150"/>
              <a:chOff x="3910" y="2709"/>
              <a:chExt cx="1148" cy="1076"/>
            </a:xfrm>
          </p:grpSpPr>
          <p:sp>
            <p:nvSpPr>
              <p:cNvPr id="6" name="Rectangle 35">
                <a:extLst>
                  <a:ext uri="{FF2B5EF4-FFF2-40B4-BE49-F238E27FC236}">
                    <a16:creationId xmlns:a16="http://schemas.microsoft.com/office/drawing/2014/main" id="{F1B34E63-AFC6-4324-821F-A49A7192F70F}"/>
                  </a:ext>
                </a:extLst>
              </p:cNvPr>
              <p:cNvSpPr>
                <a:spLocks noChangeAspect="1" noChangeArrowheads="1"/>
              </p:cNvSpPr>
              <p:nvPr/>
            </p:nvSpPr>
            <p:spPr bwMode="auto">
              <a:xfrm>
                <a:off x="4867" y="2709"/>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010066"/>
                    </a:solidFill>
                  </a:rPr>
                  <a:t>-</a:t>
                </a:r>
              </a:p>
            </p:txBody>
          </p:sp>
          <p:sp>
            <p:nvSpPr>
              <p:cNvPr id="46108" name="Freeform 36">
                <a:extLst>
                  <a:ext uri="{FF2B5EF4-FFF2-40B4-BE49-F238E27FC236}">
                    <a16:creationId xmlns:a16="http://schemas.microsoft.com/office/drawing/2014/main" id="{7C8AD7FC-E321-4DF8-8346-E778F64BD418}"/>
                  </a:ext>
                </a:extLst>
              </p:cNvPr>
              <p:cNvSpPr>
                <a:spLocks noChangeAspect="1"/>
              </p:cNvSpPr>
              <p:nvPr/>
            </p:nvSpPr>
            <p:spPr bwMode="auto">
              <a:xfrm>
                <a:off x="3910" y="2831"/>
                <a:ext cx="136" cy="954"/>
              </a:xfrm>
              <a:custGeom>
                <a:avLst/>
                <a:gdLst>
                  <a:gd name="T0" fmla="*/ 1 w 227"/>
                  <a:gd name="T1" fmla="*/ 0 h 1815"/>
                  <a:gd name="T2" fmla="*/ 0 w 227"/>
                  <a:gd name="T3" fmla="*/ 0 h 1815"/>
                  <a:gd name="T4" fmla="*/ 0 w 227"/>
                  <a:gd name="T5" fmla="*/ 1 h 1815"/>
                  <a:gd name="T6" fmla="*/ 1 w 227"/>
                  <a:gd name="T7" fmla="*/ 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9" name="Freeform 37">
                <a:extLst>
                  <a:ext uri="{FF2B5EF4-FFF2-40B4-BE49-F238E27FC236}">
                    <a16:creationId xmlns:a16="http://schemas.microsoft.com/office/drawing/2014/main" id="{58829941-8AAB-48D7-9009-1056C4EDF322}"/>
                  </a:ext>
                </a:extLst>
              </p:cNvPr>
              <p:cNvSpPr>
                <a:spLocks noChangeAspect="1"/>
              </p:cNvSpPr>
              <p:nvPr/>
            </p:nvSpPr>
            <p:spPr bwMode="auto">
              <a:xfrm flipH="1">
                <a:off x="4734" y="2831"/>
                <a:ext cx="136" cy="954"/>
              </a:xfrm>
              <a:custGeom>
                <a:avLst/>
                <a:gdLst>
                  <a:gd name="T0" fmla="*/ 1 w 227"/>
                  <a:gd name="T1" fmla="*/ 0 h 1815"/>
                  <a:gd name="T2" fmla="*/ 0 w 227"/>
                  <a:gd name="T3" fmla="*/ 0 h 1815"/>
                  <a:gd name="T4" fmla="*/ 0 w 227"/>
                  <a:gd name="T5" fmla="*/ 1 h 1815"/>
                  <a:gd name="T6" fmla="*/ 1 w 227"/>
                  <a:gd name="T7" fmla="*/ 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6106" name="Picture 100" descr="electron">
              <a:extLst>
                <a:ext uri="{FF2B5EF4-FFF2-40B4-BE49-F238E27FC236}">
                  <a16:creationId xmlns:a16="http://schemas.microsoft.com/office/drawing/2014/main" id="{9FE59FB0-B2DD-4E62-8E24-00291D692D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00" y="533717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4152" name="Text Box 40">
            <a:extLst>
              <a:ext uri="{FF2B5EF4-FFF2-40B4-BE49-F238E27FC236}">
                <a16:creationId xmlns:a16="http://schemas.microsoft.com/office/drawing/2014/main" id="{7EC30B6F-C493-4A0B-96C9-8276D5AA57B2}"/>
              </a:ext>
            </a:extLst>
          </p:cNvPr>
          <p:cNvSpPr txBox="1">
            <a:spLocks noChangeArrowheads="1"/>
          </p:cNvSpPr>
          <p:nvPr/>
        </p:nvSpPr>
        <p:spPr bwMode="auto">
          <a:xfrm>
            <a:off x="7067550" y="5100638"/>
            <a:ext cx="146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fluorine</a:t>
            </a:r>
          </a:p>
        </p:txBody>
      </p:sp>
      <p:sp>
        <p:nvSpPr>
          <p:cNvPr id="474153" name="Text Box 41">
            <a:extLst>
              <a:ext uri="{FF2B5EF4-FFF2-40B4-BE49-F238E27FC236}">
                <a16:creationId xmlns:a16="http://schemas.microsoft.com/office/drawing/2014/main" id="{3A077F6E-F9BB-4973-B1CB-437588B8FE08}"/>
              </a:ext>
            </a:extLst>
          </p:cNvPr>
          <p:cNvSpPr txBox="1">
            <a:spLocks noChangeArrowheads="1"/>
          </p:cNvSpPr>
          <p:nvPr/>
        </p:nvSpPr>
        <p:spPr bwMode="auto">
          <a:xfrm>
            <a:off x="7067550" y="5100638"/>
            <a:ext cx="14652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fluor</a:t>
            </a:r>
            <a:r>
              <a:rPr lang="en-GB" altLang="en-US" b="1">
                <a:solidFill>
                  <a:srgbClr val="FF6600"/>
                </a:solidFill>
              </a:rPr>
              <a:t>ide</a:t>
            </a:r>
          </a:p>
        </p:txBody>
      </p:sp>
      <p:sp>
        <p:nvSpPr>
          <p:cNvPr id="474211" name="Text Box 992">
            <a:extLst>
              <a:ext uri="{FF2B5EF4-FFF2-40B4-BE49-F238E27FC236}">
                <a16:creationId xmlns:a16="http://schemas.microsoft.com/office/drawing/2014/main" id="{73C0D7D2-C221-4AFD-B8EE-7A4A6CAD77FC}"/>
              </a:ext>
            </a:extLst>
          </p:cNvPr>
          <p:cNvSpPr txBox="1">
            <a:spLocks noChangeArrowheads="1"/>
          </p:cNvSpPr>
          <p:nvPr/>
        </p:nvSpPr>
        <p:spPr bwMode="auto">
          <a:xfrm>
            <a:off x="7145338" y="2543175"/>
            <a:ext cx="1638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chlor</a:t>
            </a:r>
            <a:r>
              <a:rPr lang="en-GB" altLang="en-US" b="1">
                <a:solidFill>
                  <a:srgbClr val="FF6600"/>
                </a:solidFill>
              </a:rPr>
              <a:t>ine</a:t>
            </a:r>
          </a:p>
        </p:txBody>
      </p:sp>
      <p:pic>
        <p:nvPicPr>
          <p:cNvPr id="47118" name="Picture 98" descr="electron">
            <a:extLst>
              <a:ext uri="{FF2B5EF4-FFF2-40B4-BE49-F238E27FC236}">
                <a16:creationId xmlns:a16="http://schemas.microsoft.com/office/drawing/2014/main" id="{11E86451-FC62-48F4-A33F-53D57679F3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1700" y="30099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descr="Group_7_Halogens_32.5.png">
            <a:extLst>
              <a:ext uri="{FF2B5EF4-FFF2-40B4-BE49-F238E27FC236}">
                <a16:creationId xmlns:a16="http://schemas.microsoft.com/office/drawing/2014/main" id="{D18A97E5-C985-4D91-AABD-E1DE4C7B2E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974850"/>
            <a:ext cx="4394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7" name="Text Box 382">
            <a:extLst>
              <a:ext uri="{FF2B5EF4-FFF2-40B4-BE49-F238E27FC236}">
                <a16:creationId xmlns:a16="http://schemas.microsoft.com/office/drawing/2014/main" id="{68225AEE-E756-4C3A-AA69-B57A7BACFF29}"/>
              </a:ext>
            </a:extLst>
          </p:cNvPr>
          <p:cNvSpPr txBox="1">
            <a:spLocks noChangeArrowheads="1"/>
          </p:cNvSpPr>
          <p:nvPr/>
        </p:nvSpPr>
        <p:spPr bwMode="auto">
          <a:xfrm>
            <a:off x="722313" y="5100638"/>
            <a:ext cx="1360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sodium</a:t>
            </a:r>
          </a:p>
        </p:txBody>
      </p:sp>
      <p:sp>
        <p:nvSpPr>
          <p:cNvPr id="117" name="Text Box 331">
            <a:extLst>
              <a:ext uri="{FF2B5EF4-FFF2-40B4-BE49-F238E27FC236}">
                <a16:creationId xmlns:a16="http://schemas.microsoft.com/office/drawing/2014/main" id="{E5AB76B3-BCED-4B59-BFA7-3298833D554E}"/>
              </a:ext>
            </a:extLst>
          </p:cNvPr>
          <p:cNvSpPr txBox="1">
            <a:spLocks noChangeArrowheads="1"/>
          </p:cNvSpPr>
          <p:nvPr/>
        </p:nvSpPr>
        <p:spPr bwMode="auto">
          <a:xfrm>
            <a:off x="342900" y="2136775"/>
            <a:ext cx="4535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products of the reaction are chlorine and sodium fluoride.</a:t>
            </a:r>
          </a:p>
        </p:txBody>
      </p:sp>
      <p:sp>
        <p:nvSpPr>
          <p:cNvPr id="118" name="Text Box 332">
            <a:extLst>
              <a:ext uri="{FF2B5EF4-FFF2-40B4-BE49-F238E27FC236}">
                <a16:creationId xmlns:a16="http://schemas.microsoft.com/office/drawing/2014/main" id="{440543C4-8BC7-49B6-BB3E-549B59FD6B11}"/>
              </a:ext>
            </a:extLst>
          </p:cNvPr>
          <p:cNvSpPr txBox="1">
            <a:spLocks noChangeArrowheads="1"/>
          </p:cNvSpPr>
          <p:nvPr/>
        </p:nvSpPr>
        <p:spPr bwMode="auto">
          <a:xfrm>
            <a:off x="342900" y="3089275"/>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chlorine has been </a:t>
            </a:r>
            <a:r>
              <a:rPr lang="en-GB" altLang="en-US" b="1">
                <a:solidFill>
                  <a:srgbClr val="010066"/>
                </a:solidFill>
              </a:rPr>
              <a:t>displaced </a:t>
            </a:r>
            <a:r>
              <a:rPr lang="en-GB" altLang="en-US">
                <a:solidFill>
                  <a:srgbClr val="010066"/>
                </a:solidFill>
              </a:rPr>
              <a:t>by the fluorine.</a:t>
            </a:r>
          </a:p>
        </p:txBody>
      </p:sp>
      <p:sp>
        <p:nvSpPr>
          <p:cNvPr id="140" name="Text Box 4122">
            <a:extLst>
              <a:ext uri="{FF2B5EF4-FFF2-40B4-BE49-F238E27FC236}">
                <a16:creationId xmlns:a16="http://schemas.microsoft.com/office/drawing/2014/main" id="{C2E3E35F-4EEB-4D5D-A8B0-AACFED7600F2}"/>
              </a:ext>
            </a:extLst>
          </p:cNvPr>
          <p:cNvSpPr txBox="1">
            <a:spLocks noChangeArrowheads="1"/>
          </p:cNvSpPr>
          <p:nvPr/>
        </p:nvSpPr>
        <p:spPr bwMode="auto">
          <a:xfrm>
            <a:off x="7067550" y="5100638"/>
            <a:ext cx="14652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fluoride</a:t>
            </a:r>
          </a:p>
        </p:txBody>
      </p:sp>
      <p:pic>
        <p:nvPicPr>
          <p:cNvPr id="39" name="Picture 8">
            <a:hlinkClick r:id="" action="ppaction://hlinkshowjump?jump=nextslide"/>
            <a:extLst>
              <a:ext uri="{FF2B5EF4-FFF2-40B4-BE49-F238E27FC236}">
                <a16:creationId xmlns:a16="http://schemas.microsoft.com/office/drawing/2014/main" id="{0EA0FC7F-1086-4B8B-8100-6381063BB32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8" name="Picture 9">
            <a:extLst>
              <a:ext uri="{FF2B5EF4-FFF2-40B4-BE49-F238E27FC236}">
                <a16:creationId xmlns:a16="http://schemas.microsoft.com/office/drawing/2014/main" id="{E98FDFC3-2F24-451A-B00B-F3967FFEE77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4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42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41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1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1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23" grpId="0"/>
      <p:bldP spid="47127" grpId="0" animBg="1"/>
      <p:bldP spid="47126" grpId="0" animBg="1"/>
      <p:bldP spid="474152" grpId="0"/>
      <p:bldP spid="474153" grpId="0" animBg="1"/>
      <p:bldP spid="474211" grpId="0" animBg="1"/>
      <p:bldP spid="46107" grpId="0"/>
      <p:bldP spid="117" grpId="0"/>
      <p:bldP spid="118" grpId="0"/>
      <p:bldP spid="1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1">
            <a:extLst>
              <a:ext uri="{FF2B5EF4-FFF2-40B4-BE49-F238E27FC236}">
                <a16:creationId xmlns:a16="http://schemas.microsoft.com/office/drawing/2014/main" id="{41E2BE5B-79F8-4F07-B744-BBBFB365C21D}"/>
              </a:ext>
            </a:extLst>
          </p:cNvPr>
          <p:cNvSpPr>
            <a:spLocks noGrp="1" noChangeArrowheads="1"/>
          </p:cNvSpPr>
          <p:nvPr>
            <p:ph type="title"/>
          </p:nvPr>
        </p:nvSpPr>
        <p:spPr/>
        <p:txBody>
          <a:bodyPr/>
          <a:lstStyle/>
          <a:p>
            <a:r>
              <a:rPr lang="en-GB" altLang="en-US"/>
              <a:t>Reduction and oxidation</a:t>
            </a:r>
          </a:p>
        </p:txBody>
      </p:sp>
      <p:sp>
        <p:nvSpPr>
          <p:cNvPr id="47107" name="Text Box 49">
            <a:extLst>
              <a:ext uri="{FF2B5EF4-FFF2-40B4-BE49-F238E27FC236}">
                <a16:creationId xmlns:a16="http://schemas.microsoft.com/office/drawing/2014/main" id="{CD281322-5E29-49C7-B3F5-B80EB760BD6F}"/>
              </a:ext>
            </a:extLst>
          </p:cNvPr>
          <p:cNvSpPr txBox="1">
            <a:spLocks noChangeArrowheads="1"/>
          </p:cNvSpPr>
          <p:nvPr/>
        </p:nvSpPr>
        <p:spPr bwMode="auto">
          <a:xfrm>
            <a:off x="342900" y="784225"/>
            <a:ext cx="83495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a displacement reaction, the less reactive halogen is </a:t>
            </a:r>
            <a:r>
              <a:rPr lang="en-GB" altLang="en-US" b="1" dirty="0">
                <a:solidFill>
                  <a:srgbClr val="FF6600"/>
                </a:solidFill>
              </a:rPr>
              <a:t>oxidized</a:t>
            </a:r>
            <a:r>
              <a:rPr lang="en-GB" altLang="en-US" dirty="0"/>
              <a:t> (loses an election) and the more reactive halogen is </a:t>
            </a:r>
            <a:r>
              <a:rPr lang="en-GB" altLang="en-US" b="1" dirty="0">
                <a:solidFill>
                  <a:srgbClr val="FF6600"/>
                </a:solidFill>
              </a:rPr>
              <a:t>reduced</a:t>
            </a:r>
            <a:r>
              <a:rPr lang="en-GB" altLang="en-US" dirty="0"/>
              <a:t> (gains an electron).</a:t>
            </a:r>
          </a:p>
        </p:txBody>
      </p:sp>
      <p:sp>
        <p:nvSpPr>
          <p:cNvPr id="506899" name="Text Box 1938">
            <a:extLst>
              <a:ext uri="{FF2B5EF4-FFF2-40B4-BE49-F238E27FC236}">
                <a16:creationId xmlns:a16="http://schemas.microsoft.com/office/drawing/2014/main" id="{105BF815-F563-462D-8387-4100ADB79DE6}"/>
              </a:ext>
            </a:extLst>
          </p:cNvPr>
          <p:cNvSpPr txBox="1">
            <a:spLocks noChangeArrowheads="1"/>
          </p:cNvSpPr>
          <p:nvPr/>
        </p:nvSpPr>
        <p:spPr bwMode="auto">
          <a:xfrm>
            <a:off x="342900" y="42370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reaction involves both </a:t>
            </a:r>
            <a:r>
              <a:rPr lang="en-GB" altLang="en-US" b="1">
                <a:solidFill>
                  <a:srgbClr val="010066"/>
                </a:solidFill>
              </a:rPr>
              <a:t>red</a:t>
            </a:r>
            <a:r>
              <a:rPr lang="en-GB" altLang="en-US"/>
              <a:t>uction and </a:t>
            </a:r>
            <a:r>
              <a:rPr lang="en-GB" altLang="en-US" b="1">
                <a:solidFill>
                  <a:srgbClr val="010066"/>
                </a:solidFill>
              </a:rPr>
              <a:t>ox</a:t>
            </a:r>
            <a:r>
              <a:rPr lang="en-GB" altLang="en-US"/>
              <a:t>idation, so it is a </a:t>
            </a:r>
            <a:r>
              <a:rPr lang="en-GB" altLang="en-US" b="1">
                <a:solidFill>
                  <a:srgbClr val="FF6600"/>
                </a:solidFill>
              </a:rPr>
              <a:t>redox</a:t>
            </a:r>
            <a:r>
              <a:rPr lang="en-GB" altLang="en-US"/>
              <a:t> reaction.</a:t>
            </a:r>
          </a:p>
        </p:txBody>
      </p:sp>
      <p:sp>
        <p:nvSpPr>
          <p:cNvPr id="506900" name="Text Box 207">
            <a:extLst>
              <a:ext uri="{FF2B5EF4-FFF2-40B4-BE49-F238E27FC236}">
                <a16:creationId xmlns:a16="http://schemas.microsoft.com/office/drawing/2014/main" id="{F21384EA-8FF7-4D5B-AF45-7678EE0377B1}"/>
              </a:ext>
            </a:extLst>
          </p:cNvPr>
          <p:cNvSpPr txBox="1">
            <a:spLocks noChangeArrowheads="1"/>
          </p:cNvSpPr>
          <p:nvPr/>
        </p:nvSpPr>
        <p:spPr bwMode="auto">
          <a:xfrm>
            <a:off x="342900" y="5322888"/>
            <a:ext cx="73448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tabLst>
                <a:tab pos="2880000" algn="l"/>
              </a:tabLst>
            </a:pPr>
            <a:r>
              <a:rPr lang="en-GB" altLang="en-US" dirty="0"/>
              <a:t>Remember </a:t>
            </a:r>
            <a:r>
              <a:rPr lang="en-GB" altLang="en-US" b="1" dirty="0">
                <a:solidFill>
                  <a:srgbClr val="FF9955"/>
                </a:solidFill>
              </a:rPr>
              <a:t>OIL RIG</a:t>
            </a:r>
            <a:r>
              <a:rPr lang="en-GB" altLang="en-US" dirty="0"/>
              <a:t>:	</a:t>
            </a:r>
            <a:r>
              <a:rPr lang="en-GB" altLang="en-US" b="1" dirty="0">
                <a:solidFill>
                  <a:srgbClr val="FF9955"/>
                </a:solidFill>
              </a:rPr>
              <a:t>O</a:t>
            </a:r>
            <a:r>
              <a:rPr lang="en-GB" altLang="en-US" dirty="0"/>
              <a:t>xidation </a:t>
            </a:r>
            <a:r>
              <a:rPr lang="en-GB" altLang="en-US" b="1" dirty="0">
                <a:solidFill>
                  <a:srgbClr val="FF9955"/>
                </a:solidFill>
              </a:rPr>
              <a:t>I</a:t>
            </a:r>
            <a:r>
              <a:rPr lang="en-GB" altLang="en-US" dirty="0"/>
              <a:t>s </a:t>
            </a:r>
            <a:r>
              <a:rPr lang="en-GB" altLang="en-US" b="1" dirty="0">
                <a:solidFill>
                  <a:srgbClr val="FF9955"/>
                </a:solidFill>
              </a:rPr>
              <a:t>L</a:t>
            </a:r>
            <a:r>
              <a:rPr lang="en-GB" altLang="en-US" dirty="0"/>
              <a:t>oss of electrons,</a:t>
            </a:r>
            <a:br>
              <a:rPr lang="en-GB" altLang="en-US" dirty="0"/>
            </a:br>
            <a:r>
              <a:rPr lang="en-GB" altLang="en-US" dirty="0"/>
              <a:t>	</a:t>
            </a:r>
            <a:r>
              <a:rPr lang="en-GB" altLang="en-US" b="1" dirty="0">
                <a:solidFill>
                  <a:srgbClr val="FF9955"/>
                </a:solidFill>
              </a:rPr>
              <a:t>R</a:t>
            </a:r>
            <a:r>
              <a:rPr lang="en-GB" altLang="en-US" dirty="0"/>
              <a:t>eduction </a:t>
            </a:r>
            <a:r>
              <a:rPr lang="en-GB" altLang="en-US" b="1" dirty="0">
                <a:solidFill>
                  <a:srgbClr val="FF9955"/>
                </a:solidFill>
              </a:rPr>
              <a:t>I</a:t>
            </a:r>
            <a:r>
              <a:rPr lang="en-GB" altLang="en-US" dirty="0"/>
              <a:t>s </a:t>
            </a:r>
            <a:r>
              <a:rPr lang="en-GB" altLang="en-US" b="1" dirty="0">
                <a:solidFill>
                  <a:srgbClr val="FF9955"/>
                </a:solidFill>
              </a:rPr>
              <a:t>G</a:t>
            </a:r>
            <a:r>
              <a:rPr lang="en-GB" altLang="en-US" dirty="0"/>
              <a:t>ain of electrons.</a:t>
            </a:r>
          </a:p>
        </p:txBody>
      </p:sp>
      <p:sp>
        <p:nvSpPr>
          <p:cNvPr id="47123" name="AutoShape 615">
            <a:extLst>
              <a:ext uri="{FF2B5EF4-FFF2-40B4-BE49-F238E27FC236}">
                <a16:creationId xmlns:a16="http://schemas.microsoft.com/office/drawing/2014/main" id="{F41AA953-E8D9-44B3-9EC2-79483FFEFBBC}"/>
              </a:ext>
            </a:extLst>
          </p:cNvPr>
          <p:cNvSpPr>
            <a:spLocks noChangeArrowheads="1"/>
          </p:cNvSpPr>
          <p:nvPr/>
        </p:nvSpPr>
        <p:spPr bwMode="auto">
          <a:xfrm>
            <a:off x="2814638" y="2238375"/>
            <a:ext cx="5718175" cy="744538"/>
          </a:xfrm>
          <a:prstGeom prst="rect">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06894" name="Text Box 144">
            <a:extLst>
              <a:ext uri="{FF2B5EF4-FFF2-40B4-BE49-F238E27FC236}">
                <a16:creationId xmlns:a16="http://schemas.microsoft.com/office/drawing/2014/main" id="{AACC481C-E0BB-4A21-9CEB-53C716292FFD}"/>
              </a:ext>
            </a:extLst>
          </p:cNvPr>
          <p:cNvSpPr txBox="1">
            <a:spLocks noChangeArrowheads="1"/>
          </p:cNvSpPr>
          <p:nvPr/>
        </p:nvSpPr>
        <p:spPr bwMode="auto">
          <a:xfrm>
            <a:off x="6983413" y="2382838"/>
            <a:ext cx="1443037"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Cl</a:t>
            </a:r>
            <a:r>
              <a:rPr lang="en-GB" b="1" baseline="-25000" dirty="0">
                <a:solidFill>
                  <a:schemeClr val="accent3"/>
                </a:solidFill>
                <a:latin typeface="Arial" charset="0"/>
              </a:rPr>
              <a:t>2</a:t>
            </a:r>
            <a:endParaRPr lang="en-GB" dirty="0">
              <a:solidFill>
                <a:schemeClr val="accent3"/>
              </a:solidFill>
              <a:latin typeface="Arial" charset="0"/>
              <a:sym typeface="Monotype Sorts" pitchFamily="2" charset="2"/>
            </a:endParaRPr>
          </a:p>
        </p:txBody>
      </p:sp>
      <p:sp>
        <p:nvSpPr>
          <p:cNvPr id="506895" name="Text Box 1543">
            <a:extLst>
              <a:ext uri="{FF2B5EF4-FFF2-40B4-BE49-F238E27FC236}">
                <a16:creationId xmlns:a16="http://schemas.microsoft.com/office/drawing/2014/main" id="{3564B436-28C4-45B9-B07A-BB2E55212607}"/>
              </a:ext>
            </a:extLst>
          </p:cNvPr>
          <p:cNvSpPr txBox="1">
            <a:spLocks noChangeArrowheads="1"/>
          </p:cNvSpPr>
          <p:nvPr/>
        </p:nvSpPr>
        <p:spPr bwMode="auto">
          <a:xfrm>
            <a:off x="4997450" y="2382838"/>
            <a:ext cx="1684338"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2e</a:t>
            </a:r>
            <a:r>
              <a:rPr lang="en-GB" b="1" baseline="30000" dirty="0">
                <a:solidFill>
                  <a:schemeClr val="accent3"/>
                </a:solidFill>
                <a:latin typeface="Arial" charset="0"/>
              </a:rPr>
              <a:t>-</a:t>
            </a:r>
            <a:endParaRPr lang="en-GB" baseline="30000" dirty="0">
              <a:solidFill>
                <a:schemeClr val="accent3"/>
              </a:solidFill>
              <a:latin typeface="Arial" charset="0"/>
              <a:sym typeface="Monotype Sorts" pitchFamily="2" charset="2"/>
            </a:endParaRPr>
          </a:p>
        </p:txBody>
      </p:sp>
      <p:sp>
        <p:nvSpPr>
          <p:cNvPr id="506896" name="Text Box 1612">
            <a:extLst>
              <a:ext uri="{FF2B5EF4-FFF2-40B4-BE49-F238E27FC236}">
                <a16:creationId xmlns:a16="http://schemas.microsoft.com/office/drawing/2014/main" id="{5CA6385C-01A7-4600-9A4D-0FDB6A04CB40}"/>
              </a:ext>
            </a:extLst>
          </p:cNvPr>
          <p:cNvSpPr txBox="1">
            <a:spLocks noChangeArrowheads="1"/>
          </p:cNvSpPr>
          <p:nvPr/>
        </p:nvSpPr>
        <p:spPr bwMode="auto">
          <a:xfrm>
            <a:off x="3122613" y="2382838"/>
            <a:ext cx="1065212"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sym typeface="Monotype Sorts" pitchFamily="2" charset="2"/>
              </a:rPr>
              <a:t>2Cl</a:t>
            </a:r>
            <a:r>
              <a:rPr lang="en-GB" b="1" baseline="30000" dirty="0">
                <a:solidFill>
                  <a:schemeClr val="accent3"/>
                </a:solidFill>
                <a:latin typeface="Arial" charset="0"/>
                <a:sym typeface="Monotype Sorts" pitchFamily="2" charset="2"/>
              </a:rPr>
              <a:t>-</a:t>
            </a:r>
            <a:endParaRPr lang="en-GB" baseline="30000" dirty="0">
              <a:solidFill>
                <a:schemeClr val="accent3"/>
              </a:solidFill>
              <a:latin typeface="Arial" charset="0"/>
              <a:sym typeface="Monotype Sorts" pitchFamily="2" charset="2"/>
            </a:endParaRPr>
          </a:p>
        </p:txBody>
      </p:sp>
      <p:sp>
        <p:nvSpPr>
          <p:cNvPr id="19" name="Text Box 1711">
            <a:extLst>
              <a:ext uri="{FF2B5EF4-FFF2-40B4-BE49-F238E27FC236}">
                <a16:creationId xmlns:a16="http://schemas.microsoft.com/office/drawing/2014/main" id="{73EAB74E-261B-4E0B-88A1-A16873C2CE0D}"/>
              </a:ext>
            </a:extLst>
          </p:cNvPr>
          <p:cNvSpPr txBox="1">
            <a:spLocks noChangeArrowheads="1"/>
          </p:cNvSpPr>
          <p:nvPr/>
        </p:nvSpPr>
        <p:spPr bwMode="auto">
          <a:xfrm>
            <a:off x="6454775" y="2336800"/>
            <a:ext cx="422275" cy="549275"/>
          </a:xfrm>
          <a:prstGeom prst="rect">
            <a:avLst/>
          </a:prstGeom>
          <a:noFill/>
          <a:ln w="9525">
            <a:noFill/>
            <a:miter lim="800000"/>
            <a:headEnd/>
            <a:tailEnd/>
          </a:ln>
        </p:spPr>
        <p:txBody>
          <a:bodyPr>
            <a:spAutoFit/>
          </a:bodyPr>
          <a:lstStyle/>
          <a:p>
            <a:pPr>
              <a:spcBef>
                <a:spcPct val="50000"/>
              </a:spcBef>
              <a:defRPr/>
            </a:pPr>
            <a:r>
              <a:rPr lang="en-GB" sz="3000" b="1" dirty="0">
                <a:solidFill>
                  <a:schemeClr val="accent3"/>
                </a:solidFill>
                <a:latin typeface="Arial" charset="0"/>
              </a:rPr>
              <a:t>+</a:t>
            </a:r>
          </a:p>
        </p:txBody>
      </p:sp>
      <p:sp>
        <p:nvSpPr>
          <p:cNvPr id="47122" name="Text Box 1919">
            <a:extLst>
              <a:ext uri="{FF2B5EF4-FFF2-40B4-BE49-F238E27FC236}">
                <a16:creationId xmlns:a16="http://schemas.microsoft.com/office/drawing/2014/main" id="{4398BF0D-8014-4BF4-A8C4-BB5C043194CC}"/>
              </a:ext>
            </a:extLst>
          </p:cNvPr>
          <p:cNvSpPr txBox="1">
            <a:spLocks noChangeArrowheads="1"/>
          </p:cNvSpPr>
          <p:nvPr/>
        </p:nvSpPr>
        <p:spPr bwMode="auto">
          <a:xfrm>
            <a:off x="342900" y="2379663"/>
            <a:ext cx="164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Oxidation:</a:t>
            </a:r>
          </a:p>
        </p:txBody>
      </p:sp>
      <p:sp>
        <p:nvSpPr>
          <p:cNvPr id="47115" name="AutoShape 638">
            <a:extLst>
              <a:ext uri="{FF2B5EF4-FFF2-40B4-BE49-F238E27FC236}">
                <a16:creationId xmlns:a16="http://schemas.microsoft.com/office/drawing/2014/main" id="{C05B92FE-B13B-42EA-9C4F-FD334189E327}"/>
              </a:ext>
            </a:extLst>
          </p:cNvPr>
          <p:cNvSpPr>
            <a:spLocks noChangeArrowheads="1"/>
          </p:cNvSpPr>
          <p:nvPr/>
        </p:nvSpPr>
        <p:spPr bwMode="auto">
          <a:xfrm>
            <a:off x="2814638" y="3238500"/>
            <a:ext cx="5718175" cy="744538"/>
          </a:xfrm>
          <a:prstGeom prst="rect">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4" name="Text Box 147">
            <a:extLst>
              <a:ext uri="{FF2B5EF4-FFF2-40B4-BE49-F238E27FC236}">
                <a16:creationId xmlns:a16="http://schemas.microsoft.com/office/drawing/2014/main" id="{2DA70557-4B81-4028-B4E5-DCAA35FD5D4B}"/>
              </a:ext>
            </a:extLst>
          </p:cNvPr>
          <p:cNvSpPr txBox="1">
            <a:spLocks noChangeArrowheads="1"/>
          </p:cNvSpPr>
          <p:nvPr/>
        </p:nvSpPr>
        <p:spPr bwMode="auto">
          <a:xfrm>
            <a:off x="2933700" y="3382963"/>
            <a:ext cx="1443038"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F</a:t>
            </a:r>
            <a:r>
              <a:rPr lang="en-GB" b="1" baseline="-25000" dirty="0">
                <a:solidFill>
                  <a:schemeClr val="accent3"/>
                </a:solidFill>
                <a:latin typeface="Arial" charset="0"/>
              </a:rPr>
              <a:t>2</a:t>
            </a:r>
            <a:endParaRPr lang="en-GB" dirty="0">
              <a:solidFill>
                <a:schemeClr val="accent3"/>
              </a:solidFill>
              <a:latin typeface="Arial" charset="0"/>
              <a:sym typeface="Monotype Sorts" pitchFamily="2" charset="2"/>
            </a:endParaRPr>
          </a:p>
        </p:txBody>
      </p:sp>
      <p:sp>
        <p:nvSpPr>
          <p:cNvPr id="15" name="Text Box 1536">
            <a:extLst>
              <a:ext uri="{FF2B5EF4-FFF2-40B4-BE49-F238E27FC236}">
                <a16:creationId xmlns:a16="http://schemas.microsoft.com/office/drawing/2014/main" id="{95A1C030-F5B8-40AB-BAC9-5B4ED403C7D2}"/>
              </a:ext>
            </a:extLst>
          </p:cNvPr>
          <p:cNvSpPr txBox="1">
            <a:spLocks noChangeArrowheads="1"/>
          </p:cNvSpPr>
          <p:nvPr/>
        </p:nvSpPr>
        <p:spPr bwMode="auto">
          <a:xfrm>
            <a:off x="4997450" y="3382963"/>
            <a:ext cx="1684338"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rPr>
              <a:t>2e</a:t>
            </a:r>
            <a:r>
              <a:rPr lang="en-GB" b="1" baseline="30000" dirty="0">
                <a:solidFill>
                  <a:schemeClr val="accent3"/>
                </a:solidFill>
                <a:latin typeface="Arial" charset="0"/>
              </a:rPr>
              <a:t>-</a:t>
            </a:r>
            <a:endParaRPr lang="en-GB" baseline="30000" dirty="0">
              <a:solidFill>
                <a:schemeClr val="accent3"/>
              </a:solidFill>
              <a:latin typeface="Arial" charset="0"/>
              <a:sym typeface="Monotype Sorts" pitchFamily="2" charset="2"/>
            </a:endParaRPr>
          </a:p>
        </p:txBody>
      </p:sp>
      <p:sp>
        <p:nvSpPr>
          <p:cNvPr id="16" name="Text Box 165">
            <a:extLst>
              <a:ext uri="{FF2B5EF4-FFF2-40B4-BE49-F238E27FC236}">
                <a16:creationId xmlns:a16="http://schemas.microsoft.com/office/drawing/2014/main" id="{293414F1-4A5D-4EAD-825E-0BC7970461E6}"/>
              </a:ext>
            </a:extLst>
          </p:cNvPr>
          <p:cNvSpPr txBox="1">
            <a:spLocks noChangeArrowheads="1"/>
          </p:cNvSpPr>
          <p:nvPr/>
        </p:nvSpPr>
        <p:spPr bwMode="auto">
          <a:xfrm>
            <a:off x="7172325" y="3382963"/>
            <a:ext cx="1065213" cy="455612"/>
          </a:xfrm>
          <a:prstGeom prst="rect">
            <a:avLst/>
          </a:prstGeom>
          <a:noFill/>
          <a:ln w="9525">
            <a:noFill/>
            <a:miter lim="800000"/>
            <a:headEnd/>
            <a:tailEnd/>
          </a:ln>
        </p:spPr>
        <p:txBody>
          <a:bodyPr>
            <a:spAutoFit/>
          </a:bodyPr>
          <a:lstStyle/>
          <a:p>
            <a:pPr algn="ctr">
              <a:defRPr/>
            </a:pPr>
            <a:r>
              <a:rPr lang="en-GB" b="1" dirty="0">
                <a:solidFill>
                  <a:schemeClr val="accent3"/>
                </a:solidFill>
                <a:latin typeface="Arial" charset="0"/>
                <a:sym typeface="Monotype Sorts" pitchFamily="2" charset="2"/>
              </a:rPr>
              <a:t>2F</a:t>
            </a:r>
            <a:r>
              <a:rPr lang="en-GB" b="1" baseline="30000" dirty="0">
                <a:solidFill>
                  <a:schemeClr val="accent3"/>
                </a:solidFill>
                <a:latin typeface="Arial" charset="0"/>
                <a:sym typeface="Monotype Sorts" pitchFamily="2" charset="2"/>
              </a:rPr>
              <a:t>-</a:t>
            </a:r>
            <a:endParaRPr lang="en-GB" baseline="30000" dirty="0">
              <a:solidFill>
                <a:schemeClr val="accent3"/>
              </a:solidFill>
              <a:latin typeface="Arial" charset="0"/>
              <a:sym typeface="Monotype Sorts" pitchFamily="2" charset="2"/>
            </a:endParaRPr>
          </a:p>
        </p:txBody>
      </p:sp>
      <p:sp>
        <p:nvSpPr>
          <p:cNvPr id="17" name="Text Box 1724">
            <a:extLst>
              <a:ext uri="{FF2B5EF4-FFF2-40B4-BE49-F238E27FC236}">
                <a16:creationId xmlns:a16="http://schemas.microsoft.com/office/drawing/2014/main" id="{C8DAA4AF-F173-494D-83AD-D554AB66945B}"/>
              </a:ext>
            </a:extLst>
          </p:cNvPr>
          <p:cNvSpPr txBox="1">
            <a:spLocks noChangeArrowheads="1"/>
          </p:cNvSpPr>
          <p:nvPr/>
        </p:nvSpPr>
        <p:spPr bwMode="auto">
          <a:xfrm>
            <a:off x="4494213" y="3336925"/>
            <a:ext cx="422275" cy="549275"/>
          </a:xfrm>
          <a:prstGeom prst="rect">
            <a:avLst/>
          </a:prstGeom>
          <a:noFill/>
          <a:ln w="9525">
            <a:noFill/>
            <a:miter lim="800000"/>
            <a:headEnd/>
            <a:tailEnd/>
          </a:ln>
        </p:spPr>
        <p:txBody>
          <a:bodyPr>
            <a:spAutoFit/>
          </a:bodyPr>
          <a:lstStyle/>
          <a:p>
            <a:pPr>
              <a:spcBef>
                <a:spcPct val="50000"/>
              </a:spcBef>
              <a:defRPr/>
            </a:pPr>
            <a:r>
              <a:rPr lang="en-GB" sz="3000" b="1" dirty="0">
                <a:solidFill>
                  <a:schemeClr val="accent3"/>
                </a:solidFill>
                <a:latin typeface="Arial" charset="0"/>
              </a:rPr>
              <a:t>+</a:t>
            </a:r>
          </a:p>
        </p:txBody>
      </p:sp>
      <p:sp>
        <p:nvSpPr>
          <p:cNvPr id="47114" name="Text Box 1923">
            <a:extLst>
              <a:ext uri="{FF2B5EF4-FFF2-40B4-BE49-F238E27FC236}">
                <a16:creationId xmlns:a16="http://schemas.microsoft.com/office/drawing/2014/main" id="{7C3AE281-43B0-4F08-AAAF-22085E8DEDC3}"/>
              </a:ext>
            </a:extLst>
          </p:cNvPr>
          <p:cNvSpPr txBox="1">
            <a:spLocks noChangeArrowheads="1"/>
          </p:cNvSpPr>
          <p:nvPr/>
        </p:nvSpPr>
        <p:spPr bwMode="auto">
          <a:xfrm>
            <a:off x="342900" y="3379788"/>
            <a:ext cx="164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Reduction:</a:t>
            </a:r>
          </a:p>
        </p:txBody>
      </p:sp>
      <p:pic>
        <p:nvPicPr>
          <p:cNvPr id="25" name="Picture 242" descr="Atmospheric_pollutants_7.1.png">
            <a:extLst>
              <a:ext uri="{FF2B5EF4-FFF2-40B4-BE49-F238E27FC236}">
                <a16:creationId xmlns:a16="http://schemas.microsoft.com/office/drawing/2014/main" id="{6C2D0F61-36B1-4236-A805-D2B1666155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0688" y="2333625"/>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1" descr="Atmospheric_pollutants_7.1.png">
            <a:extLst>
              <a:ext uri="{FF2B5EF4-FFF2-40B4-BE49-F238E27FC236}">
                <a16:creationId xmlns:a16="http://schemas.microsoft.com/office/drawing/2014/main" id="{15E74A54-E2C2-4F56-8FCB-0FF519ED8F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340100"/>
            <a:ext cx="682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hlinkClick r:id="" action="ppaction://hlinkshowjump?jump=nextslide"/>
            <a:extLst>
              <a:ext uri="{FF2B5EF4-FFF2-40B4-BE49-F238E27FC236}">
                <a16:creationId xmlns:a16="http://schemas.microsoft.com/office/drawing/2014/main" id="{F63D7A6D-64E9-478A-84AE-6D8460783E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68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6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68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689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690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9" grpId="0"/>
      <p:bldP spid="506900" grpId="0"/>
      <p:bldP spid="47123" grpId="0" animBg="1"/>
      <p:bldP spid="506894" grpId="0"/>
      <p:bldP spid="506895" grpId="0"/>
      <p:bldP spid="506896" grpId="0"/>
      <p:bldP spid="19" grpId="0"/>
      <p:bldP spid="47122" grpId="0"/>
      <p:bldP spid="47115" grpId="0" animBg="1"/>
      <p:bldP spid="14" grpId="0"/>
      <p:bldP spid="15" grpId="0"/>
      <p:bldP spid="16" grpId="0"/>
      <p:bldP spid="17" grpId="0"/>
      <p:bldP spid="471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101">
            <a:extLst>
              <a:ext uri="{FF2B5EF4-FFF2-40B4-BE49-F238E27FC236}">
                <a16:creationId xmlns:a16="http://schemas.microsoft.com/office/drawing/2014/main" id="{7F2E5C21-4FE5-4286-A03C-B68662011C32}"/>
              </a:ext>
            </a:extLst>
          </p:cNvPr>
          <p:cNvSpPr>
            <a:spLocks noChangeArrowheads="1"/>
          </p:cNvSpPr>
          <p:nvPr/>
        </p:nvSpPr>
        <p:spPr bwMode="auto">
          <a:xfrm>
            <a:off x="7651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3" name="Text Box 102">
            <a:extLst>
              <a:ext uri="{FF2B5EF4-FFF2-40B4-BE49-F238E27FC236}">
                <a16:creationId xmlns:a16="http://schemas.microsoft.com/office/drawing/2014/main" id="{8217968A-44A7-4F35-A6F2-078AE276AAFA}"/>
              </a:ext>
            </a:extLst>
          </p:cNvPr>
          <p:cNvSpPr txBox="1">
            <a:spLocks noChangeArrowheads="1"/>
          </p:cNvSpPr>
          <p:nvPr/>
        </p:nvSpPr>
        <p:spPr bwMode="auto">
          <a:xfrm>
            <a:off x="763588"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Fr</a:t>
            </a:r>
          </a:p>
        </p:txBody>
      </p:sp>
      <p:sp>
        <p:nvSpPr>
          <p:cNvPr id="20484" name="AutoShape 104">
            <a:extLst>
              <a:ext uri="{FF2B5EF4-FFF2-40B4-BE49-F238E27FC236}">
                <a16:creationId xmlns:a16="http://schemas.microsoft.com/office/drawing/2014/main" id="{A40AA2EC-EBDB-4547-BC11-C9F57FF6B1ED}"/>
              </a:ext>
            </a:extLst>
          </p:cNvPr>
          <p:cNvSpPr>
            <a:spLocks noChangeArrowheads="1"/>
          </p:cNvSpPr>
          <p:nvPr/>
        </p:nvSpPr>
        <p:spPr bwMode="auto">
          <a:xfrm>
            <a:off x="11922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5" name="Text Box 105">
            <a:extLst>
              <a:ext uri="{FF2B5EF4-FFF2-40B4-BE49-F238E27FC236}">
                <a16:creationId xmlns:a16="http://schemas.microsoft.com/office/drawing/2014/main" id="{96AAE295-4269-401D-85CB-585D64AF3C7D}"/>
              </a:ext>
            </a:extLst>
          </p:cNvPr>
          <p:cNvSpPr txBox="1">
            <a:spLocks noChangeArrowheads="1"/>
          </p:cNvSpPr>
          <p:nvPr/>
        </p:nvSpPr>
        <p:spPr bwMode="auto">
          <a:xfrm>
            <a:off x="1190625"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Ra</a:t>
            </a:r>
          </a:p>
        </p:txBody>
      </p:sp>
      <p:sp>
        <p:nvSpPr>
          <p:cNvPr id="20486" name="AutoShape 107">
            <a:extLst>
              <a:ext uri="{FF2B5EF4-FFF2-40B4-BE49-F238E27FC236}">
                <a16:creationId xmlns:a16="http://schemas.microsoft.com/office/drawing/2014/main" id="{3DE43897-FB42-41D6-AF90-C1C6950E81C5}"/>
              </a:ext>
            </a:extLst>
          </p:cNvPr>
          <p:cNvSpPr>
            <a:spLocks noChangeArrowheads="1"/>
          </p:cNvSpPr>
          <p:nvPr/>
        </p:nvSpPr>
        <p:spPr bwMode="auto">
          <a:xfrm>
            <a:off x="16192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7" name="Text Box 108">
            <a:extLst>
              <a:ext uri="{FF2B5EF4-FFF2-40B4-BE49-F238E27FC236}">
                <a16:creationId xmlns:a16="http://schemas.microsoft.com/office/drawing/2014/main" id="{0091CAC6-3572-4C21-B763-07A5AEFAFD1A}"/>
              </a:ext>
            </a:extLst>
          </p:cNvPr>
          <p:cNvSpPr txBox="1">
            <a:spLocks noChangeArrowheads="1"/>
          </p:cNvSpPr>
          <p:nvPr/>
        </p:nvSpPr>
        <p:spPr bwMode="auto">
          <a:xfrm>
            <a:off x="1617663"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Ac</a:t>
            </a:r>
            <a:endParaRPr lang="en-GB" altLang="en-US" sz="2200" b="1" baseline="30000">
              <a:solidFill>
                <a:srgbClr val="010066"/>
              </a:solidFill>
            </a:endParaRPr>
          </a:p>
        </p:txBody>
      </p:sp>
      <p:sp>
        <p:nvSpPr>
          <p:cNvPr id="20488" name="AutoShape 110">
            <a:extLst>
              <a:ext uri="{FF2B5EF4-FFF2-40B4-BE49-F238E27FC236}">
                <a16:creationId xmlns:a16="http://schemas.microsoft.com/office/drawing/2014/main" id="{94E21A91-076F-451E-9F0B-F82BF604DF1A}"/>
              </a:ext>
            </a:extLst>
          </p:cNvPr>
          <p:cNvSpPr>
            <a:spLocks noChangeArrowheads="1"/>
          </p:cNvSpPr>
          <p:nvPr/>
        </p:nvSpPr>
        <p:spPr bwMode="auto">
          <a:xfrm>
            <a:off x="204470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9" name="Text Box 111">
            <a:extLst>
              <a:ext uri="{FF2B5EF4-FFF2-40B4-BE49-F238E27FC236}">
                <a16:creationId xmlns:a16="http://schemas.microsoft.com/office/drawing/2014/main" id="{6A00B799-1FF2-4EB1-BE2C-0732FB12590D}"/>
              </a:ext>
            </a:extLst>
          </p:cNvPr>
          <p:cNvSpPr txBox="1">
            <a:spLocks noChangeArrowheads="1"/>
          </p:cNvSpPr>
          <p:nvPr/>
        </p:nvSpPr>
        <p:spPr bwMode="auto">
          <a:xfrm>
            <a:off x="2044700"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Rf</a:t>
            </a:r>
          </a:p>
        </p:txBody>
      </p:sp>
      <p:sp>
        <p:nvSpPr>
          <p:cNvPr id="20490" name="AutoShape 113">
            <a:extLst>
              <a:ext uri="{FF2B5EF4-FFF2-40B4-BE49-F238E27FC236}">
                <a16:creationId xmlns:a16="http://schemas.microsoft.com/office/drawing/2014/main" id="{72390B05-32CA-47B2-B46D-EF3CB9815D65}"/>
              </a:ext>
            </a:extLst>
          </p:cNvPr>
          <p:cNvSpPr>
            <a:spLocks noChangeArrowheads="1"/>
          </p:cNvSpPr>
          <p:nvPr/>
        </p:nvSpPr>
        <p:spPr bwMode="auto">
          <a:xfrm>
            <a:off x="247173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1" name="Text Box 114">
            <a:extLst>
              <a:ext uri="{FF2B5EF4-FFF2-40B4-BE49-F238E27FC236}">
                <a16:creationId xmlns:a16="http://schemas.microsoft.com/office/drawing/2014/main" id="{64C71C44-28B7-445C-8F16-6CB5E7B7865B}"/>
              </a:ext>
            </a:extLst>
          </p:cNvPr>
          <p:cNvSpPr txBox="1">
            <a:spLocks noChangeArrowheads="1"/>
          </p:cNvSpPr>
          <p:nvPr/>
        </p:nvSpPr>
        <p:spPr bwMode="auto">
          <a:xfrm>
            <a:off x="2470150" y="607536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Db</a:t>
            </a:r>
          </a:p>
        </p:txBody>
      </p:sp>
      <p:sp>
        <p:nvSpPr>
          <p:cNvPr id="20492" name="AutoShape 116">
            <a:extLst>
              <a:ext uri="{FF2B5EF4-FFF2-40B4-BE49-F238E27FC236}">
                <a16:creationId xmlns:a16="http://schemas.microsoft.com/office/drawing/2014/main" id="{E9265EA5-BD62-4BCF-A3A6-3A8AF019552C}"/>
              </a:ext>
            </a:extLst>
          </p:cNvPr>
          <p:cNvSpPr>
            <a:spLocks noChangeArrowheads="1"/>
          </p:cNvSpPr>
          <p:nvPr/>
        </p:nvSpPr>
        <p:spPr bwMode="auto">
          <a:xfrm>
            <a:off x="28987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3" name="Text Box 117">
            <a:extLst>
              <a:ext uri="{FF2B5EF4-FFF2-40B4-BE49-F238E27FC236}">
                <a16:creationId xmlns:a16="http://schemas.microsoft.com/office/drawing/2014/main" id="{A1D72626-7F59-4AE0-B756-E6C6D56EA761}"/>
              </a:ext>
            </a:extLst>
          </p:cNvPr>
          <p:cNvSpPr txBox="1">
            <a:spLocks noChangeArrowheads="1"/>
          </p:cNvSpPr>
          <p:nvPr/>
        </p:nvSpPr>
        <p:spPr bwMode="auto">
          <a:xfrm>
            <a:off x="2897188"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Sg</a:t>
            </a:r>
          </a:p>
        </p:txBody>
      </p:sp>
      <p:sp>
        <p:nvSpPr>
          <p:cNvPr id="20494" name="AutoShape 119">
            <a:extLst>
              <a:ext uri="{FF2B5EF4-FFF2-40B4-BE49-F238E27FC236}">
                <a16:creationId xmlns:a16="http://schemas.microsoft.com/office/drawing/2014/main" id="{2D73E85E-D1B8-48DA-8E7A-460A1AE986EE}"/>
              </a:ext>
            </a:extLst>
          </p:cNvPr>
          <p:cNvSpPr>
            <a:spLocks noChangeArrowheads="1"/>
          </p:cNvSpPr>
          <p:nvPr/>
        </p:nvSpPr>
        <p:spPr bwMode="auto">
          <a:xfrm>
            <a:off x="33258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5" name="Text Box 120">
            <a:extLst>
              <a:ext uri="{FF2B5EF4-FFF2-40B4-BE49-F238E27FC236}">
                <a16:creationId xmlns:a16="http://schemas.microsoft.com/office/drawing/2014/main" id="{C82D6CBC-338B-41C7-8207-B86D27FD9A61}"/>
              </a:ext>
            </a:extLst>
          </p:cNvPr>
          <p:cNvSpPr txBox="1">
            <a:spLocks noChangeArrowheads="1"/>
          </p:cNvSpPr>
          <p:nvPr/>
        </p:nvSpPr>
        <p:spPr bwMode="auto">
          <a:xfrm>
            <a:off x="3324225" y="607536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Bh</a:t>
            </a:r>
          </a:p>
        </p:txBody>
      </p:sp>
      <p:sp>
        <p:nvSpPr>
          <p:cNvPr id="20496" name="AutoShape 122">
            <a:extLst>
              <a:ext uri="{FF2B5EF4-FFF2-40B4-BE49-F238E27FC236}">
                <a16:creationId xmlns:a16="http://schemas.microsoft.com/office/drawing/2014/main" id="{33416102-BF6D-467C-B0C9-EFCD3EA9E874}"/>
              </a:ext>
            </a:extLst>
          </p:cNvPr>
          <p:cNvSpPr>
            <a:spLocks noChangeArrowheads="1"/>
          </p:cNvSpPr>
          <p:nvPr/>
        </p:nvSpPr>
        <p:spPr bwMode="auto">
          <a:xfrm>
            <a:off x="37528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7" name="Text Box 123">
            <a:extLst>
              <a:ext uri="{FF2B5EF4-FFF2-40B4-BE49-F238E27FC236}">
                <a16:creationId xmlns:a16="http://schemas.microsoft.com/office/drawing/2014/main" id="{306102FF-77A8-4AB3-8094-CCD969B6A020}"/>
              </a:ext>
            </a:extLst>
          </p:cNvPr>
          <p:cNvSpPr txBox="1">
            <a:spLocks noChangeArrowheads="1"/>
          </p:cNvSpPr>
          <p:nvPr/>
        </p:nvSpPr>
        <p:spPr bwMode="auto">
          <a:xfrm>
            <a:off x="3751263"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Hs</a:t>
            </a:r>
          </a:p>
        </p:txBody>
      </p:sp>
      <p:sp>
        <p:nvSpPr>
          <p:cNvPr id="20498" name="AutoShape 125">
            <a:extLst>
              <a:ext uri="{FF2B5EF4-FFF2-40B4-BE49-F238E27FC236}">
                <a16:creationId xmlns:a16="http://schemas.microsoft.com/office/drawing/2014/main" id="{12288B06-F868-472D-B7C5-536395683813}"/>
              </a:ext>
            </a:extLst>
          </p:cNvPr>
          <p:cNvSpPr>
            <a:spLocks noChangeArrowheads="1"/>
          </p:cNvSpPr>
          <p:nvPr/>
        </p:nvSpPr>
        <p:spPr bwMode="auto">
          <a:xfrm>
            <a:off x="417988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9" name="Text Box 126">
            <a:extLst>
              <a:ext uri="{FF2B5EF4-FFF2-40B4-BE49-F238E27FC236}">
                <a16:creationId xmlns:a16="http://schemas.microsoft.com/office/drawing/2014/main" id="{DEF437B1-1FE6-4867-856A-0C469FA60089}"/>
              </a:ext>
            </a:extLst>
          </p:cNvPr>
          <p:cNvSpPr txBox="1">
            <a:spLocks noChangeArrowheads="1"/>
          </p:cNvSpPr>
          <p:nvPr/>
        </p:nvSpPr>
        <p:spPr bwMode="auto">
          <a:xfrm>
            <a:off x="4178300"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Mt</a:t>
            </a:r>
          </a:p>
        </p:txBody>
      </p:sp>
      <p:sp>
        <p:nvSpPr>
          <p:cNvPr id="20500" name="AutoShape 128">
            <a:extLst>
              <a:ext uri="{FF2B5EF4-FFF2-40B4-BE49-F238E27FC236}">
                <a16:creationId xmlns:a16="http://schemas.microsoft.com/office/drawing/2014/main" id="{C8EFB755-B407-465F-8AFB-6568DFFCAD83}"/>
              </a:ext>
            </a:extLst>
          </p:cNvPr>
          <p:cNvSpPr>
            <a:spLocks noChangeArrowheads="1"/>
          </p:cNvSpPr>
          <p:nvPr/>
        </p:nvSpPr>
        <p:spPr bwMode="auto">
          <a:xfrm>
            <a:off x="460692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01" name="Text Box 129">
            <a:extLst>
              <a:ext uri="{FF2B5EF4-FFF2-40B4-BE49-F238E27FC236}">
                <a16:creationId xmlns:a16="http://schemas.microsoft.com/office/drawing/2014/main" id="{76161570-8B08-4EF7-8109-A850D1101629}"/>
              </a:ext>
            </a:extLst>
          </p:cNvPr>
          <p:cNvSpPr txBox="1">
            <a:spLocks noChangeArrowheads="1"/>
          </p:cNvSpPr>
          <p:nvPr/>
        </p:nvSpPr>
        <p:spPr bwMode="auto">
          <a:xfrm>
            <a:off x="4605338"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Ds</a:t>
            </a:r>
          </a:p>
        </p:txBody>
      </p:sp>
      <p:sp>
        <p:nvSpPr>
          <p:cNvPr id="20502" name="AutoShape 131">
            <a:extLst>
              <a:ext uri="{FF2B5EF4-FFF2-40B4-BE49-F238E27FC236}">
                <a16:creationId xmlns:a16="http://schemas.microsoft.com/office/drawing/2014/main" id="{2148DBE8-8D01-4F0D-A725-28E8FF41DB83}"/>
              </a:ext>
            </a:extLst>
          </p:cNvPr>
          <p:cNvSpPr>
            <a:spLocks noChangeArrowheads="1"/>
          </p:cNvSpPr>
          <p:nvPr/>
        </p:nvSpPr>
        <p:spPr bwMode="auto">
          <a:xfrm>
            <a:off x="50323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03" name="Text Box 132">
            <a:extLst>
              <a:ext uri="{FF2B5EF4-FFF2-40B4-BE49-F238E27FC236}">
                <a16:creationId xmlns:a16="http://schemas.microsoft.com/office/drawing/2014/main" id="{737FDF97-7B7E-4CB7-A8AA-CBED17058E4F}"/>
              </a:ext>
            </a:extLst>
          </p:cNvPr>
          <p:cNvSpPr txBox="1">
            <a:spLocks noChangeArrowheads="1"/>
          </p:cNvSpPr>
          <p:nvPr/>
        </p:nvSpPr>
        <p:spPr bwMode="auto">
          <a:xfrm>
            <a:off x="5032375"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Rg</a:t>
            </a:r>
          </a:p>
        </p:txBody>
      </p:sp>
      <p:sp>
        <p:nvSpPr>
          <p:cNvPr id="20504" name="AutoShape 134">
            <a:extLst>
              <a:ext uri="{FF2B5EF4-FFF2-40B4-BE49-F238E27FC236}">
                <a16:creationId xmlns:a16="http://schemas.microsoft.com/office/drawing/2014/main" id="{89B1C05F-E83D-4605-8101-603BA4D57AF8}"/>
              </a:ext>
            </a:extLst>
          </p:cNvPr>
          <p:cNvSpPr>
            <a:spLocks noChangeArrowheads="1"/>
          </p:cNvSpPr>
          <p:nvPr/>
        </p:nvSpPr>
        <p:spPr bwMode="auto">
          <a:xfrm>
            <a:off x="54594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05" name="Text Box 135">
            <a:extLst>
              <a:ext uri="{FF2B5EF4-FFF2-40B4-BE49-F238E27FC236}">
                <a16:creationId xmlns:a16="http://schemas.microsoft.com/office/drawing/2014/main" id="{8DDD8D0A-E93A-47B1-A5F7-5EDDA54E9322}"/>
              </a:ext>
            </a:extLst>
          </p:cNvPr>
          <p:cNvSpPr txBox="1">
            <a:spLocks noChangeArrowheads="1"/>
          </p:cNvSpPr>
          <p:nvPr/>
        </p:nvSpPr>
        <p:spPr bwMode="auto">
          <a:xfrm>
            <a:off x="5457825" y="607536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Cn</a:t>
            </a:r>
          </a:p>
        </p:txBody>
      </p:sp>
      <p:sp>
        <p:nvSpPr>
          <p:cNvPr id="20506" name="AutoShape 137">
            <a:extLst>
              <a:ext uri="{FF2B5EF4-FFF2-40B4-BE49-F238E27FC236}">
                <a16:creationId xmlns:a16="http://schemas.microsoft.com/office/drawing/2014/main" id="{F7229A82-25BD-402B-9C90-A38FC6A9AB05}"/>
              </a:ext>
            </a:extLst>
          </p:cNvPr>
          <p:cNvSpPr>
            <a:spLocks noChangeArrowheads="1"/>
          </p:cNvSpPr>
          <p:nvPr/>
        </p:nvSpPr>
        <p:spPr bwMode="auto">
          <a:xfrm>
            <a:off x="58864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07" name="Text Box 138">
            <a:extLst>
              <a:ext uri="{FF2B5EF4-FFF2-40B4-BE49-F238E27FC236}">
                <a16:creationId xmlns:a16="http://schemas.microsoft.com/office/drawing/2014/main" id="{4A549DFF-8624-48DA-9EF4-CAA0D1BAF018}"/>
              </a:ext>
            </a:extLst>
          </p:cNvPr>
          <p:cNvSpPr txBox="1">
            <a:spLocks noChangeArrowheads="1"/>
          </p:cNvSpPr>
          <p:nvPr/>
        </p:nvSpPr>
        <p:spPr bwMode="auto">
          <a:xfrm>
            <a:off x="5884863" y="6132513"/>
            <a:ext cx="407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Uut</a:t>
            </a:r>
          </a:p>
        </p:txBody>
      </p:sp>
      <p:sp>
        <p:nvSpPr>
          <p:cNvPr id="20508" name="AutoShape 140">
            <a:extLst>
              <a:ext uri="{FF2B5EF4-FFF2-40B4-BE49-F238E27FC236}">
                <a16:creationId xmlns:a16="http://schemas.microsoft.com/office/drawing/2014/main" id="{C745F4F2-D954-405C-9DAC-7FBAD34DD893}"/>
              </a:ext>
            </a:extLst>
          </p:cNvPr>
          <p:cNvSpPr>
            <a:spLocks noChangeArrowheads="1"/>
          </p:cNvSpPr>
          <p:nvPr/>
        </p:nvSpPr>
        <p:spPr bwMode="auto">
          <a:xfrm>
            <a:off x="631348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09" name="Text Box 141">
            <a:extLst>
              <a:ext uri="{FF2B5EF4-FFF2-40B4-BE49-F238E27FC236}">
                <a16:creationId xmlns:a16="http://schemas.microsoft.com/office/drawing/2014/main" id="{9BAB4B88-F8DE-4FB5-8B30-4895CF7E6310}"/>
              </a:ext>
            </a:extLst>
          </p:cNvPr>
          <p:cNvSpPr txBox="1">
            <a:spLocks noChangeArrowheads="1"/>
          </p:cNvSpPr>
          <p:nvPr/>
        </p:nvSpPr>
        <p:spPr bwMode="auto">
          <a:xfrm>
            <a:off x="6311900" y="607536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Fl</a:t>
            </a:r>
          </a:p>
        </p:txBody>
      </p:sp>
      <p:sp>
        <p:nvSpPr>
          <p:cNvPr id="20510" name="AutoShape 143">
            <a:extLst>
              <a:ext uri="{FF2B5EF4-FFF2-40B4-BE49-F238E27FC236}">
                <a16:creationId xmlns:a16="http://schemas.microsoft.com/office/drawing/2014/main" id="{750FB70B-C19A-48C2-90BB-AF58A06F85CB}"/>
              </a:ext>
            </a:extLst>
          </p:cNvPr>
          <p:cNvSpPr>
            <a:spLocks noChangeArrowheads="1"/>
          </p:cNvSpPr>
          <p:nvPr/>
        </p:nvSpPr>
        <p:spPr bwMode="auto">
          <a:xfrm>
            <a:off x="674052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11" name="Text Box 144">
            <a:extLst>
              <a:ext uri="{FF2B5EF4-FFF2-40B4-BE49-F238E27FC236}">
                <a16:creationId xmlns:a16="http://schemas.microsoft.com/office/drawing/2014/main" id="{5DD3258B-406B-4F16-9938-0390DD6CD18C}"/>
              </a:ext>
            </a:extLst>
          </p:cNvPr>
          <p:cNvSpPr txBox="1">
            <a:spLocks noChangeArrowheads="1"/>
          </p:cNvSpPr>
          <p:nvPr/>
        </p:nvSpPr>
        <p:spPr bwMode="auto">
          <a:xfrm>
            <a:off x="6738938" y="6132513"/>
            <a:ext cx="407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Uup</a:t>
            </a:r>
          </a:p>
        </p:txBody>
      </p:sp>
      <p:sp>
        <p:nvSpPr>
          <p:cNvPr id="20512" name="AutoShape 146">
            <a:extLst>
              <a:ext uri="{FF2B5EF4-FFF2-40B4-BE49-F238E27FC236}">
                <a16:creationId xmlns:a16="http://schemas.microsoft.com/office/drawing/2014/main" id="{D30E48A2-DE13-4029-9DDE-B0A8F55C3326}"/>
              </a:ext>
            </a:extLst>
          </p:cNvPr>
          <p:cNvSpPr>
            <a:spLocks noChangeArrowheads="1"/>
          </p:cNvSpPr>
          <p:nvPr/>
        </p:nvSpPr>
        <p:spPr bwMode="auto">
          <a:xfrm>
            <a:off x="716756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13" name="Text Box 147">
            <a:extLst>
              <a:ext uri="{FF2B5EF4-FFF2-40B4-BE49-F238E27FC236}">
                <a16:creationId xmlns:a16="http://schemas.microsoft.com/office/drawing/2014/main" id="{BF64731D-BDA6-4BD9-886F-323EEFAB0B02}"/>
              </a:ext>
            </a:extLst>
          </p:cNvPr>
          <p:cNvSpPr txBox="1">
            <a:spLocks noChangeArrowheads="1"/>
          </p:cNvSpPr>
          <p:nvPr/>
        </p:nvSpPr>
        <p:spPr bwMode="auto">
          <a:xfrm>
            <a:off x="7165975" y="6075363"/>
            <a:ext cx="40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Lv</a:t>
            </a:r>
          </a:p>
        </p:txBody>
      </p:sp>
      <p:sp>
        <p:nvSpPr>
          <p:cNvPr id="20514" name="AutoShape 149">
            <a:extLst>
              <a:ext uri="{FF2B5EF4-FFF2-40B4-BE49-F238E27FC236}">
                <a16:creationId xmlns:a16="http://schemas.microsoft.com/office/drawing/2014/main" id="{56CB49D3-5357-48A8-8437-28A78EC26375}"/>
              </a:ext>
            </a:extLst>
          </p:cNvPr>
          <p:cNvSpPr>
            <a:spLocks noChangeArrowheads="1"/>
          </p:cNvSpPr>
          <p:nvPr/>
        </p:nvSpPr>
        <p:spPr bwMode="auto">
          <a:xfrm>
            <a:off x="759460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15" name="Text Box 150">
            <a:extLst>
              <a:ext uri="{FF2B5EF4-FFF2-40B4-BE49-F238E27FC236}">
                <a16:creationId xmlns:a16="http://schemas.microsoft.com/office/drawing/2014/main" id="{116D67B3-E92A-4AE3-A4B0-1E192A453A04}"/>
              </a:ext>
            </a:extLst>
          </p:cNvPr>
          <p:cNvSpPr txBox="1">
            <a:spLocks noChangeArrowheads="1"/>
          </p:cNvSpPr>
          <p:nvPr/>
        </p:nvSpPr>
        <p:spPr bwMode="auto">
          <a:xfrm>
            <a:off x="7593013" y="6132513"/>
            <a:ext cx="40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Uus</a:t>
            </a:r>
          </a:p>
        </p:txBody>
      </p:sp>
      <p:sp>
        <p:nvSpPr>
          <p:cNvPr id="20516" name="AutoShape 152">
            <a:extLst>
              <a:ext uri="{FF2B5EF4-FFF2-40B4-BE49-F238E27FC236}">
                <a16:creationId xmlns:a16="http://schemas.microsoft.com/office/drawing/2014/main" id="{3907CFDA-F238-4285-8685-1E120E468CFE}"/>
              </a:ext>
            </a:extLst>
          </p:cNvPr>
          <p:cNvSpPr>
            <a:spLocks noChangeArrowheads="1"/>
          </p:cNvSpPr>
          <p:nvPr/>
        </p:nvSpPr>
        <p:spPr bwMode="auto">
          <a:xfrm>
            <a:off x="802163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17" name="Text Box 153">
            <a:extLst>
              <a:ext uri="{FF2B5EF4-FFF2-40B4-BE49-F238E27FC236}">
                <a16:creationId xmlns:a16="http://schemas.microsoft.com/office/drawing/2014/main" id="{4DB631DA-C03A-4F95-8FD7-38E713CA54E7}"/>
              </a:ext>
            </a:extLst>
          </p:cNvPr>
          <p:cNvSpPr txBox="1">
            <a:spLocks noChangeArrowheads="1"/>
          </p:cNvSpPr>
          <p:nvPr/>
        </p:nvSpPr>
        <p:spPr bwMode="auto">
          <a:xfrm>
            <a:off x="8020050" y="6132513"/>
            <a:ext cx="407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Uuo</a:t>
            </a:r>
          </a:p>
        </p:txBody>
      </p:sp>
      <p:sp>
        <p:nvSpPr>
          <p:cNvPr id="20518" name="AutoShape 156">
            <a:extLst>
              <a:ext uri="{FF2B5EF4-FFF2-40B4-BE49-F238E27FC236}">
                <a16:creationId xmlns:a16="http://schemas.microsoft.com/office/drawing/2014/main" id="{E2D93DC1-8862-4497-A17E-324F562BAFE1}"/>
              </a:ext>
            </a:extLst>
          </p:cNvPr>
          <p:cNvSpPr>
            <a:spLocks noChangeArrowheads="1"/>
          </p:cNvSpPr>
          <p:nvPr/>
        </p:nvSpPr>
        <p:spPr bwMode="auto">
          <a:xfrm>
            <a:off x="7747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19" name="Text Box 157">
            <a:extLst>
              <a:ext uri="{FF2B5EF4-FFF2-40B4-BE49-F238E27FC236}">
                <a16:creationId xmlns:a16="http://schemas.microsoft.com/office/drawing/2014/main" id="{2F06B3D4-BCAC-4DC4-9D7B-8E12B9159A57}"/>
              </a:ext>
            </a:extLst>
          </p:cNvPr>
          <p:cNvSpPr txBox="1">
            <a:spLocks noChangeArrowheads="1"/>
          </p:cNvSpPr>
          <p:nvPr/>
        </p:nvSpPr>
        <p:spPr bwMode="auto">
          <a:xfrm>
            <a:off x="77311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Cs</a:t>
            </a:r>
          </a:p>
        </p:txBody>
      </p:sp>
      <p:sp>
        <p:nvSpPr>
          <p:cNvPr id="20520" name="AutoShape 159">
            <a:extLst>
              <a:ext uri="{FF2B5EF4-FFF2-40B4-BE49-F238E27FC236}">
                <a16:creationId xmlns:a16="http://schemas.microsoft.com/office/drawing/2014/main" id="{79EAF508-665B-4E34-A7BD-3A5D126D1680}"/>
              </a:ext>
            </a:extLst>
          </p:cNvPr>
          <p:cNvSpPr>
            <a:spLocks noChangeArrowheads="1"/>
          </p:cNvSpPr>
          <p:nvPr/>
        </p:nvSpPr>
        <p:spPr bwMode="auto">
          <a:xfrm>
            <a:off x="12017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21" name="Text Box 160">
            <a:extLst>
              <a:ext uri="{FF2B5EF4-FFF2-40B4-BE49-F238E27FC236}">
                <a16:creationId xmlns:a16="http://schemas.microsoft.com/office/drawing/2014/main" id="{2A51ECD0-DDBA-4170-9CF7-BFEF5A1782B3}"/>
              </a:ext>
            </a:extLst>
          </p:cNvPr>
          <p:cNvSpPr txBox="1">
            <a:spLocks noChangeArrowheads="1"/>
          </p:cNvSpPr>
          <p:nvPr/>
        </p:nvSpPr>
        <p:spPr bwMode="auto">
          <a:xfrm>
            <a:off x="120015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Ba</a:t>
            </a:r>
          </a:p>
        </p:txBody>
      </p:sp>
      <p:sp>
        <p:nvSpPr>
          <p:cNvPr id="20522" name="AutoShape 162">
            <a:extLst>
              <a:ext uri="{FF2B5EF4-FFF2-40B4-BE49-F238E27FC236}">
                <a16:creationId xmlns:a16="http://schemas.microsoft.com/office/drawing/2014/main" id="{D6D55368-ABEA-4057-BCF6-1052E2B21710}"/>
              </a:ext>
            </a:extLst>
          </p:cNvPr>
          <p:cNvSpPr>
            <a:spLocks noChangeArrowheads="1"/>
          </p:cNvSpPr>
          <p:nvPr/>
        </p:nvSpPr>
        <p:spPr bwMode="auto">
          <a:xfrm>
            <a:off x="16287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23" name="Text Box 163">
            <a:extLst>
              <a:ext uri="{FF2B5EF4-FFF2-40B4-BE49-F238E27FC236}">
                <a16:creationId xmlns:a16="http://schemas.microsoft.com/office/drawing/2014/main" id="{E68E866C-A18C-4AE7-8EB7-5A6372510E15}"/>
              </a:ext>
            </a:extLst>
          </p:cNvPr>
          <p:cNvSpPr txBox="1">
            <a:spLocks noChangeArrowheads="1"/>
          </p:cNvSpPr>
          <p:nvPr/>
        </p:nvSpPr>
        <p:spPr bwMode="auto">
          <a:xfrm>
            <a:off x="1627188"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La</a:t>
            </a:r>
            <a:endParaRPr lang="en-GB" altLang="en-US" sz="2200" b="1" baseline="30000">
              <a:solidFill>
                <a:srgbClr val="010066"/>
              </a:solidFill>
            </a:endParaRPr>
          </a:p>
        </p:txBody>
      </p:sp>
      <p:sp>
        <p:nvSpPr>
          <p:cNvPr id="20524" name="AutoShape 165">
            <a:extLst>
              <a:ext uri="{FF2B5EF4-FFF2-40B4-BE49-F238E27FC236}">
                <a16:creationId xmlns:a16="http://schemas.microsoft.com/office/drawing/2014/main" id="{2D5B84B1-8F50-4160-A6DA-686393820339}"/>
              </a:ext>
            </a:extLst>
          </p:cNvPr>
          <p:cNvSpPr>
            <a:spLocks noChangeArrowheads="1"/>
          </p:cNvSpPr>
          <p:nvPr/>
        </p:nvSpPr>
        <p:spPr bwMode="auto">
          <a:xfrm>
            <a:off x="205422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25" name="Text Box 166">
            <a:extLst>
              <a:ext uri="{FF2B5EF4-FFF2-40B4-BE49-F238E27FC236}">
                <a16:creationId xmlns:a16="http://schemas.microsoft.com/office/drawing/2014/main" id="{90D40002-C59D-4D04-AFCE-84C6BA08248A}"/>
              </a:ext>
            </a:extLst>
          </p:cNvPr>
          <p:cNvSpPr txBox="1">
            <a:spLocks noChangeArrowheads="1"/>
          </p:cNvSpPr>
          <p:nvPr/>
        </p:nvSpPr>
        <p:spPr bwMode="auto">
          <a:xfrm>
            <a:off x="2054225"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Hf</a:t>
            </a:r>
          </a:p>
        </p:txBody>
      </p:sp>
      <p:sp>
        <p:nvSpPr>
          <p:cNvPr id="20526" name="AutoShape 168">
            <a:extLst>
              <a:ext uri="{FF2B5EF4-FFF2-40B4-BE49-F238E27FC236}">
                <a16:creationId xmlns:a16="http://schemas.microsoft.com/office/drawing/2014/main" id="{E797ABD5-B5BF-4D07-A38F-746DF26D8EB3}"/>
              </a:ext>
            </a:extLst>
          </p:cNvPr>
          <p:cNvSpPr>
            <a:spLocks noChangeArrowheads="1"/>
          </p:cNvSpPr>
          <p:nvPr/>
        </p:nvSpPr>
        <p:spPr bwMode="auto">
          <a:xfrm>
            <a:off x="248126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27" name="Text Box 169">
            <a:extLst>
              <a:ext uri="{FF2B5EF4-FFF2-40B4-BE49-F238E27FC236}">
                <a16:creationId xmlns:a16="http://schemas.microsoft.com/office/drawing/2014/main" id="{12D823AE-A49B-4FC8-95A7-D8950FCAEE4D}"/>
              </a:ext>
            </a:extLst>
          </p:cNvPr>
          <p:cNvSpPr txBox="1">
            <a:spLocks noChangeArrowheads="1"/>
          </p:cNvSpPr>
          <p:nvPr/>
        </p:nvSpPr>
        <p:spPr bwMode="auto">
          <a:xfrm>
            <a:off x="247967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Ta</a:t>
            </a:r>
          </a:p>
        </p:txBody>
      </p:sp>
      <p:sp>
        <p:nvSpPr>
          <p:cNvPr id="20528" name="AutoShape 171">
            <a:extLst>
              <a:ext uri="{FF2B5EF4-FFF2-40B4-BE49-F238E27FC236}">
                <a16:creationId xmlns:a16="http://schemas.microsoft.com/office/drawing/2014/main" id="{03D31004-477C-4A0E-AEAC-40580E4AEE59}"/>
              </a:ext>
            </a:extLst>
          </p:cNvPr>
          <p:cNvSpPr>
            <a:spLocks noChangeArrowheads="1"/>
          </p:cNvSpPr>
          <p:nvPr/>
        </p:nvSpPr>
        <p:spPr bwMode="auto">
          <a:xfrm>
            <a:off x="29083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29" name="Text Box 172">
            <a:extLst>
              <a:ext uri="{FF2B5EF4-FFF2-40B4-BE49-F238E27FC236}">
                <a16:creationId xmlns:a16="http://schemas.microsoft.com/office/drawing/2014/main" id="{23FA1C26-F652-40EF-BB36-181239389AA0}"/>
              </a:ext>
            </a:extLst>
          </p:cNvPr>
          <p:cNvSpPr txBox="1">
            <a:spLocks noChangeArrowheads="1"/>
          </p:cNvSpPr>
          <p:nvPr/>
        </p:nvSpPr>
        <p:spPr bwMode="auto">
          <a:xfrm>
            <a:off x="290671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W</a:t>
            </a:r>
          </a:p>
        </p:txBody>
      </p:sp>
      <p:sp>
        <p:nvSpPr>
          <p:cNvPr id="20530" name="AutoShape 174">
            <a:extLst>
              <a:ext uri="{FF2B5EF4-FFF2-40B4-BE49-F238E27FC236}">
                <a16:creationId xmlns:a16="http://schemas.microsoft.com/office/drawing/2014/main" id="{9C435F9E-886F-415C-AAC4-EAF25595DFD2}"/>
              </a:ext>
            </a:extLst>
          </p:cNvPr>
          <p:cNvSpPr>
            <a:spLocks noChangeArrowheads="1"/>
          </p:cNvSpPr>
          <p:nvPr/>
        </p:nvSpPr>
        <p:spPr bwMode="auto">
          <a:xfrm>
            <a:off x="33353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31" name="Text Box 175">
            <a:extLst>
              <a:ext uri="{FF2B5EF4-FFF2-40B4-BE49-F238E27FC236}">
                <a16:creationId xmlns:a16="http://schemas.microsoft.com/office/drawing/2014/main" id="{7431C1F4-E7AE-40C5-8694-F4721087A945}"/>
              </a:ext>
            </a:extLst>
          </p:cNvPr>
          <p:cNvSpPr txBox="1">
            <a:spLocks noChangeArrowheads="1"/>
          </p:cNvSpPr>
          <p:nvPr/>
        </p:nvSpPr>
        <p:spPr bwMode="auto">
          <a:xfrm>
            <a:off x="3333750"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Re</a:t>
            </a:r>
          </a:p>
        </p:txBody>
      </p:sp>
      <p:sp>
        <p:nvSpPr>
          <p:cNvPr id="20532" name="AutoShape 177">
            <a:extLst>
              <a:ext uri="{FF2B5EF4-FFF2-40B4-BE49-F238E27FC236}">
                <a16:creationId xmlns:a16="http://schemas.microsoft.com/office/drawing/2014/main" id="{21CE3702-8845-42FF-AC60-A996E52623F3}"/>
              </a:ext>
            </a:extLst>
          </p:cNvPr>
          <p:cNvSpPr>
            <a:spLocks noChangeArrowheads="1"/>
          </p:cNvSpPr>
          <p:nvPr/>
        </p:nvSpPr>
        <p:spPr bwMode="auto">
          <a:xfrm>
            <a:off x="37623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33" name="Text Box 178">
            <a:extLst>
              <a:ext uri="{FF2B5EF4-FFF2-40B4-BE49-F238E27FC236}">
                <a16:creationId xmlns:a16="http://schemas.microsoft.com/office/drawing/2014/main" id="{6484E500-407F-4F76-908D-ECE0F02AAD0B}"/>
              </a:ext>
            </a:extLst>
          </p:cNvPr>
          <p:cNvSpPr txBox="1">
            <a:spLocks noChangeArrowheads="1"/>
          </p:cNvSpPr>
          <p:nvPr/>
        </p:nvSpPr>
        <p:spPr bwMode="auto">
          <a:xfrm>
            <a:off x="3760788"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Os</a:t>
            </a:r>
          </a:p>
        </p:txBody>
      </p:sp>
      <p:sp>
        <p:nvSpPr>
          <p:cNvPr id="20534" name="AutoShape 180">
            <a:extLst>
              <a:ext uri="{FF2B5EF4-FFF2-40B4-BE49-F238E27FC236}">
                <a16:creationId xmlns:a16="http://schemas.microsoft.com/office/drawing/2014/main" id="{11457F4F-7B39-480A-80DA-7DFD89E16D4C}"/>
              </a:ext>
            </a:extLst>
          </p:cNvPr>
          <p:cNvSpPr>
            <a:spLocks noChangeArrowheads="1"/>
          </p:cNvSpPr>
          <p:nvPr/>
        </p:nvSpPr>
        <p:spPr bwMode="auto">
          <a:xfrm>
            <a:off x="418941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35" name="Text Box 181">
            <a:extLst>
              <a:ext uri="{FF2B5EF4-FFF2-40B4-BE49-F238E27FC236}">
                <a16:creationId xmlns:a16="http://schemas.microsoft.com/office/drawing/2014/main" id="{78108853-70A5-4EF9-84C4-B04A1E32C274}"/>
              </a:ext>
            </a:extLst>
          </p:cNvPr>
          <p:cNvSpPr txBox="1">
            <a:spLocks noChangeArrowheads="1"/>
          </p:cNvSpPr>
          <p:nvPr/>
        </p:nvSpPr>
        <p:spPr bwMode="auto">
          <a:xfrm>
            <a:off x="4187825"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Ir</a:t>
            </a:r>
          </a:p>
        </p:txBody>
      </p:sp>
      <p:sp>
        <p:nvSpPr>
          <p:cNvPr id="20536" name="AutoShape 183">
            <a:extLst>
              <a:ext uri="{FF2B5EF4-FFF2-40B4-BE49-F238E27FC236}">
                <a16:creationId xmlns:a16="http://schemas.microsoft.com/office/drawing/2014/main" id="{0CD391F7-2973-4C92-ABAE-62FB25C4734E}"/>
              </a:ext>
            </a:extLst>
          </p:cNvPr>
          <p:cNvSpPr>
            <a:spLocks noChangeArrowheads="1"/>
          </p:cNvSpPr>
          <p:nvPr/>
        </p:nvSpPr>
        <p:spPr bwMode="auto">
          <a:xfrm>
            <a:off x="461645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37" name="Text Box 184">
            <a:extLst>
              <a:ext uri="{FF2B5EF4-FFF2-40B4-BE49-F238E27FC236}">
                <a16:creationId xmlns:a16="http://schemas.microsoft.com/office/drawing/2014/main" id="{568180B8-CE82-48A3-B90D-313F2A7DBE29}"/>
              </a:ext>
            </a:extLst>
          </p:cNvPr>
          <p:cNvSpPr txBox="1">
            <a:spLocks noChangeArrowheads="1"/>
          </p:cNvSpPr>
          <p:nvPr/>
        </p:nvSpPr>
        <p:spPr bwMode="auto">
          <a:xfrm>
            <a:off x="4614863"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Pt</a:t>
            </a:r>
          </a:p>
        </p:txBody>
      </p:sp>
      <p:sp>
        <p:nvSpPr>
          <p:cNvPr id="20538" name="AutoShape 186">
            <a:extLst>
              <a:ext uri="{FF2B5EF4-FFF2-40B4-BE49-F238E27FC236}">
                <a16:creationId xmlns:a16="http://schemas.microsoft.com/office/drawing/2014/main" id="{C9344B0C-049C-47D3-8A9B-02DFBB0A474D}"/>
              </a:ext>
            </a:extLst>
          </p:cNvPr>
          <p:cNvSpPr>
            <a:spLocks noChangeArrowheads="1"/>
          </p:cNvSpPr>
          <p:nvPr/>
        </p:nvSpPr>
        <p:spPr bwMode="auto">
          <a:xfrm>
            <a:off x="50419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39" name="Text Box 187">
            <a:extLst>
              <a:ext uri="{FF2B5EF4-FFF2-40B4-BE49-F238E27FC236}">
                <a16:creationId xmlns:a16="http://schemas.microsoft.com/office/drawing/2014/main" id="{E52B28DC-9431-44ED-8D03-0128C6E46C92}"/>
              </a:ext>
            </a:extLst>
          </p:cNvPr>
          <p:cNvSpPr txBox="1">
            <a:spLocks noChangeArrowheads="1"/>
          </p:cNvSpPr>
          <p:nvPr/>
        </p:nvSpPr>
        <p:spPr bwMode="auto">
          <a:xfrm>
            <a:off x="504190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Au</a:t>
            </a:r>
          </a:p>
        </p:txBody>
      </p:sp>
      <p:sp>
        <p:nvSpPr>
          <p:cNvPr id="20540" name="AutoShape 189">
            <a:extLst>
              <a:ext uri="{FF2B5EF4-FFF2-40B4-BE49-F238E27FC236}">
                <a16:creationId xmlns:a16="http://schemas.microsoft.com/office/drawing/2014/main" id="{ED477640-61FB-4345-A1EE-796CD8557032}"/>
              </a:ext>
            </a:extLst>
          </p:cNvPr>
          <p:cNvSpPr>
            <a:spLocks noChangeArrowheads="1"/>
          </p:cNvSpPr>
          <p:nvPr/>
        </p:nvSpPr>
        <p:spPr bwMode="auto">
          <a:xfrm>
            <a:off x="54689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41" name="Text Box 190">
            <a:extLst>
              <a:ext uri="{FF2B5EF4-FFF2-40B4-BE49-F238E27FC236}">
                <a16:creationId xmlns:a16="http://schemas.microsoft.com/office/drawing/2014/main" id="{F073F148-086D-4407-B8FB-5CB4B0461F36}"/>
              </a:ext>
            </a:extLst>
          </p:cNvPr>
          <p:cNvSpPr txBox="1">
            <a:spLocks noChangeArrowheads="1"/>
          </p:cNvSpPr>
          <p:nvPr/>
        </p:nvSpPr>
        <p:spPr bwMode="auto">
          <a:xfrm>
            <a:off x="5467350"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Hg</a:t>
            </a:r>
          </a:p>
        </p:txBody>
      </p:sp>
      <p:sp>
        <p:nvSpPr>
          <p:cNvPr id="20542" name="AutoShape 192">
            <a:extLst>
              <a:ext uri="{FF2B5EF4-FFF2-40B4-BE49-F238E27FC236}">
                <a16:creationId xmlns:a16="http://schemas.microsoft.com/office/drawing/2014/main" id="{8DA6DB4E-CBB8-447E-9C68-1881F66442CF}"/>
              </a:ext>
            </a:extLst>
          </p:cNvPr>
          <p:cNvSpPr>
            <a:spLocks noChangeArrowheads="1"/>
          </p:cNvSpPr>
          <p:nvPr/>
        </p:nvSpPr>
        <p:spPr bwMode="auto">
          <a:xfrm>
            <a:off x="58959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43" name="Text Box 193">
            <a:extLst>
              <a:ext uri="{FF2B5EF4-FFF2-40B4-BE49-F238E27FC236}">
                <a16:creationId xmlns:a16="http://schemas.microsoft.com/office/drawing/2014/main" id="{E194FDBA-E4B9-4AE9-9442-80D88A446F3A}"/>
              </a:ext>
            </a:extLst>
          </p:cNvPr>
          <p:cNvSpPr txBox="1">
            <a:spLocks noChangeArrowheads="1"/>
          </p:cNvSpPr>
          <p:nvPr/>
        </p:nvSpPr>
        <p:spPr bwMode="auto">
          <a:xfrm>
            <a:off x="5894388"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Tl</a:t>
            </a:r>
          </a:p>
        </p:txBody>
      </p:sp>
      <p:sp>
        <p:nvSpPr>
          <p:cNvPr id="20544" name="AutoShape 195">
            <a:extLst>
              <a:ext uri="{FF2B5EF4-FFF2-40B4-BE49-F238E27FC236}">
                <a16:creationId xmlns:a16="http://schemas.microsoft.com/office/drawing/2014/main" id="{CF5ACB9E-1ED5-4C0C-A445-5D2BA09F195A}"/>
              </a:ext>
            </a:extLst>
          </p:cNvPr>
          <p:cNvSpPr>
            <a:spLocks noChangeArrowheads="1"/>
          </p:cNvSpPr>
          <p:nvPr/>
        </p:nvSpPr>
        <p:spPr bwMode="auto">
          <a:xfrm>
            <a:off x="632301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45" name="Text Box 196">
            <a:extLst>
              <a:ext uri="{FF2B5EF4-FFF2-40B4-BE49-F238E27FC236}">
                <a16:creationId xmlns:a16="http://schemas.microsoft.com/office/drawing/2014/main" id="{FF878816-5B3F-485E-AF99-D484DEF29D53}"/>
              </a:ext>
            </a:extLst>
          </p:cNvPr>
          <p:cNvSpPr txBox="1">
            <a:spLocks noChangeArrowheads="1"/>
          </p:cNvSpPr>
          <p:nvPr/>
        </p:nvSpPr>
        <p:spPr bwMode="auto">
          <a:xfrm>
            <a:off x="632142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Pb</a:t>
            </a:r>
          </a:p>
        </p:txBody>
      </p:sp>
      <p:sp>
        <p:nvSpPr>
          <p:cNvPr id="20546" name="AutoShape 198">
            <a:extLst>
              <a:ext uri="{FF2B5EF4-FFF2-40B4-BE49-F238E27FC236}">
                <a16:creationId xmlns:a16="http://schemas.microsoft.com/office/drawing/2014/main" id="{D3B18900-EB0B-4510-9714-3E1702341AD6}"/>
              </a:ext>
            </a:extLst>
          </p:cNvPr>
          <p:cNvSpPr>
            <a:spLocks noChangeArrowheads="1"/>
          </p:cNvSpPr>
          <p:nvPr/>
        </p:nvSpPr>
        <p:spPr bwMode="auto">
          <a:xfrm>
            <a:off x="675005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47" name="Text Box 199">
            <a:extLst>
              <a:ext uri="{FF2B5EF4-FFF2-40B4-BE49-F238E27FC236}">
                <a16:creationId xmlns:a16="http://schemas.microsoft.com/office/drawing/2014/main" id="{8A1A82EE-1B49-4214-99EE-AD00A8B276C2}"/>
              </a:ext>
            </a:extLst>
          </p:cNvPr>
          <p:cNvSpPr txBox="1">
            <a:spLocks noChangeArrowheads="1"/>
          </p:cNvSpPr>
          <p:nvPr/>
        </p:nvSpPr>
        <p:spPr bwMode="auto">
          <a:xfrm>
            <a:off x="674846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Bi</a:t>
            </a:r>
          </a:p>
        </p:txBody>
      </p:sp>
      <p:sp>
        <p:nvSpPr>
          <p:cNvPr id="20548" name="AutoShape 201">
            <a:extLst>
              <a:ext uri="{FF2B5EF4-FFF2-40B4-BE49-F238E27FC236}">
                <a16:creationId xmlns:a16="http://schemas.microsoft.com/office/drawing/2014/main" id="{DCE056B3-7B55-4998-8A47-7DA3ED7A7D48}"/>
              </a:ext>
            </a:extLst>
          </p:cNvPr>
          <p:cNvSpPr>
            <a:spLocks noChangeArrowheads="1"/>
          </p:cNvSpPr>
          <p:nvPr/>
        </p:nvSpPr>
        <p:spPr bwMode="auto">
          <a:xfrm>
            <a:off x="717708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49" name="Text Box 202">
            <a:extLst>
              <a:ext uri="{FF2B5EF4-FFF2-40B4-BE49-F238E27FC236}">
                <a16:creationId xmlns:a16="http://schemas.microsoft.com/office/drawing/2014/main" id="{10DA7889-8999-4E30-B457-587F2A80F4E9}"/>
              </a:ext>
            </a:extLst>
          </p:cNvPr>
          <p:cNvSpPr txBox="1">
            <a:spLocks noChangeArrowheads="1"/>
          </p:cNvSpPr>
          <p:nvPr/>
        </p:nvSpPr>
        <p:spPr bwMode="auto">
          <a:xfrm>
            <a:off x="717550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Po</a:t>
            </a:r>
          </a:p>
        </p:txBody>
      </p:sp>
      <p:sp>
        <p:nvSpPr>
          <p:cNvPr id="20550" name="AutoShape 204">
            <a:extLst>
              <a:ext uri="{FF2B5EF4-FFF2-40B4-BE49-F238E27FC236}">
                <a16:creationId xmlns:a16="http://schemas.microsoft.com/office/drawing/2014/main" id="{6783D4E2-5B05-43CF-AB0B-96D3FDF4D935}"/>
              </a:ext>
            </a:extLst>
          </p:cNvPr>
          <p:cNvSpPr>
            <a:spLocks noChangeArrowheads="1"/>
          </p:cNvSpPr>
          <p:nvPr/>
        </p:nvSpPr>
        <p:spPr bwMode="auto">
          <a:xfrm>
            <a:off x="760412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51" name="Text Box 205">
            <a:extLst>
              <a:ext uri="{FF2B5EF4-FFF2-40B4-BE49-F238E27FC236}">
                <a16:creationId xmlns:a16="http://schemas.microsoft.com/office/drawing/2014/main" id="{177B2897-2AE7-45D1-BC79-A236E3D3F247}"/>
              </a:ext>
            </a:extLst>
          </p:cNvPr>
          <p:cNvSpPr txBox="1">
            <a:spLocks noChangeArrowheads="1"/>
          </p:cNvSpPr>
          <p:nvPr/>
        </p:nvSpPr>
        <p:spPr bwMode="auto">
          <a:xfrm>
            <a:off x="7602538"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At</a:t>
            </a:r>
          </a:p>
        </p:txBody>
      </p:sp>
      <p:sp>
        <p:nvSpPr>
          <p:cNvPr id="20552" name="AutoShape 207">
            <a:extLst>
              <a:ext uri="{FF2B5EF4-FFF2-40B4-BE49-F238E27FC236}">
                <a16:creationId xmlns:a16="http://schemas.microsoft.com/office/drawing/2014/main" id="{08E1CADF-6199-45F1-ABB2-2BDF30814831}"/>
              </a:ext>
            </a:extLst>
          </p:cNvPr>
          <p:cNvSpPr>
            <a:spLocks noChangeArrowheads="1"/>
          </p:cNvSpPr>
          <p:nvPr/>
        </p:nvSpPr>
        <p:spPr bwMode="auto">
          <a:xfrm>
            <a:off x="803116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53" name="Text Box 208">
            <a:extLst>
              <a:ext uri="{FF2B5EF4-FFF2-40B4-BE49-F238E27FC236}">
                <a16:creationId xmlns:a16="http://schemas.microsoft.com/office/drawing/2014/main" id="{CE512847-1A5F-4319-AD81-D454E820A42A}"/>
              </a:ext>
            </a:extLst>
          </p:cNvPr>
          <p:cNvSpPr txBox="1">
            <a:spLocks noChangeArrowheads="1"/>
          </p:cNvSpPr>
          <p:nvPr/>
        </p:nvSpPr>
        <p:spPr bwMode="auto">
          <a:xfrm>
            <a:off x="802957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Rn</a:t>
            </a:r>
          </a:p>
        </p:txBody>
      </p:sp>
      <p:sp>
        <p:nvSpPr>
          <p:cNvPr id="20554" name="AutoShape 211">
            <a:extLst>
              <a:ext uri="{FF2B5EF4-FFF2-40B4-BE49-F238E27FC236}">
                <a16:creationId xmlns:a16="http://schemas.microsoft.com/office/drawing/2014/main" id="{53187F16-CC99-4F70-A275-CC12979AFFE0}"/>
              </a:ext>
            </a:extLst>
          </p:cNvPr>
          <p:cNvSpPr>
            <a:spLocks noChangeArrowheads="1"/>
          </p:cNvSpPr>
          <p:nvPr/>
        </p:nvSpPr>
        <p:spPr bwMode="auto">
          <a:xfrm>
            <a:off x="7747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55" name="Text Box 212">
            <a:extLst>
              <a:ext uri="{FF2B5EF4-FFF2-40B4-BE49-F238E27FC236}">
                <a16:creationId xmlns:a16="http://schemas.microsoft.com/office/drawing/2014/main" id="{34B72245-93CB-49EF-8D97-576F143CA81D}"/>
              </a:ext>
            </a:extLst>
          </p:cNvPr>
          <p:cNvSpPr txBox="1">
            <a:spLocks noChangeArrowheads="1"/>
          </p:cNvSpPr>
          <p:nvPr/>
        </p:nvSpPr>
        <p:spPr bwMode="auto">
          <a:xfrm>
            <a:off x="77311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Rb</a:t>
            </a:r>
          </a:p>
        </p:txBody>
      </p:sp>
      <p:sp>
        <p:nvSpPr>
          <p:cNvPr id="20556" name="AutoShape 214">
            <a:extLst>
              <a:ext uri="{FF2B5EF4-FFF2-40B4-BE49-F238E27FC236}">
                <a16:creationId xmlns:a16="http://schemas.microsoft.com/office/drawing/2014/main" id="{E3AA868C-220E-4BEE-A3A4-F3857867876B}"/>
              </a:ext>
            </a:extLst>
          </p:cNvPr>
          <p:cNvSpPr>
            <a:spLocks noChangeArrowheads="1"/>
          </p:cNvSpPr>
          <p:nvPr/>
        </p:nvSpPr>
        <p:spPr bwMode="auto">
          <a:xfrm>
            <a:off x="12017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57" name="Text Box 215">
            <a:extLst>
              <a:ext uri="{FF2B5EF4-FFF2-40B4-BE49-F238E27FC236}">
                <a16:creationId xmlns:a16="http://schemas.microsoft.com/office/drawing/2014/main" id="{75CBC46D-B5EA-46DA-A252-08ACBD3633CA}"/>
              </a:ext>
            </a:extLst>
          </p:cNvPr>
          <p:cNvSpPr txBox="1">
            <a:spLocks noChangeArrowheads="1"/>
          </p:cNvSpPr>
          <p:nvPr/>
        </p:nvSpPr>
        <p:spPr bwMode="auto">
          <a:xfrm>
            <a:off x="120015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Sr</a:t>
            </a:r>
          </a:p>
        </p:txBody>
      </p:sp>
      <p:sp>
        <p:nvSpPr>
          <p:cNvPr id="20558" name="AutoShape 217">
            <a:extLst>
              <a:ext uri="{FF2B5EF4-FFF2-40B4-BE49-F238E27FC236}">
                <a16:creationId xmlns:a16="http://schemas.microsoft.com/office/drawing/2014/main" id="{C7B54730-4154-4D4C-83A3-B759C9D17BF6}"/>
              </a:ext>
            </a:extLst>
          </p:cNvPr>
          <p:cNvSpPr>
            <a:spLocks noChangeArrowheads="1"/>
          </p:cNvSpPr>
          <p:nvPr/>
        </p:nvSpPr>
        <p:spPr bwMode="auto">
          <a:xfrm>
            <a:off x="16287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59" name="Text Box 218">
            <a:extLst>
              <a:ext uri="{FF2B5EF4-FFF2-40B4-BE49-F238E27FC236}">
                <a16:creationId xmlns:a16="http://schemas.microsoft.com/office/drawing/2014/main" id="{D95A4DB6-C183-4C34-9C33-521B5AE25CD6}"/>
              </a:ext>
            </a:extLst>
          </p:cNvPr>
          <p:cNvSpPr txBox="1">
            <a:spLocks noChangeArrowheads="1"/>
          </p:cNvSpPr>
          <p:nvPr/>
        </p:nvSpPr>
        <p:spPr bwMode="auto">
          <a:xfrm>
            <a:off x="1627188"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dirty="0">
                <a:solidFill>
                  <a:srgbClr val="010066"/>
                </a:solidFill>
              </a:rPr>
              <a:t>Y</a:t>
            </a:r>
          </a:p>
        </p:txBody>
      </p:sp>
      <p:sp>
        <p:nvSpPr>
          <p:cNvPr id="20560" name="AutoShape 220">
            <a:extLst>
              <a:ext uri="{FF2B5EF4-FFF2-40B4-BE49-F238E27FC236}">
                <a16:creationId xmlns:a16="http://schemas.microsoft.com/office/drawing/2014/main" id="{0A0D4183-80A2-47CB-84A5-ABDF43FEA9A3}"/>
              </a:ext>
            </a:extLst>
          </p:cNvPr>
          <p:cNvSpPr>
            <a:spLocks noChangeArrowheads="1"/>
          </p:cNvSpPr>
          <p:nvPr/>
        </p:nvSpPr>
        <p:spPr bwMode="auto">
          <a:xfrm>
            <a:off x="205422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61" name="Text Box 221">
            <a:extLst>
              <a:ext uri="{FF2B5EF4-FFF2-40B4-BE49-F238E27FC236}">
                <a16:creationId xmlns:a16="http://schemas.microsoft.com/office/drawing/2014/main" id="{5830767F-A530-4E31-858C-5BDA6A9C8037}"/>
              </a:ext>
            </a:extLst>
          </p:cNvPr>
          <p:cNvSpPr txBox="1">
            <a:spLocks noChangeArrowheads="1"/>
          </p:cNvSpPr>
          <p:nvPr/>
        </p:nvSpPr>
        <p:spPr bwMode="auto">
          <a:xfrm>
            <a:off x="2054225"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Zr</a:t>
            </a:r>
          </a:p>
        </p:txBody>
      </p:sp>
      <p:sp>
        <p:nvSpPr>
          <p:cNvPr id="20562" name="AutoShape 223">
            <a:extLst>
              <a:ext uri="{FF2B5EF4-FFF2-40B4-BE49-F238E27FC236}">
                <a16:creationId xmlns:a16="http://schemas.microsoft.com/office/drawing/2014/main" id="{0282E364-5B68-4B69-987D-BBE0740797A0}"/>
              </a:ext>
            </a:extLst>
          </p:cNvPr>
          <p:cNvSpPr>
            <a:spLocks noChangeArrowheads="1"/>
          </p:cNvSpPr>
          <p:nvPr/>
        </p:nvSpPr>
        <p:spPr bwMode="auto">
          <a:xfrm>
            <a:off x="248126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63" name="Text Box 224">
            <a:extLst>
              <a:ext uri="{FF2B5EF4-FFF2-40B4-BE49-F238E27FC236}">
                <a16:creationId xmlns:a16="http://schemas.microsoft.com/office/drawing/2014/main" id="{0F86A153-855E-4F64-B20B-AD4E92B06998}"/>
              </a:ext>
            </a:extLst>
          </p:cNvPr>
          <p:cNvSpPr txBox="1">
            <a:spLocks noChangeArrowheads="1"/>
          </p:cNvSpPr>
          <p:nvPr/>
        </p:nvSpPr>
        <p:spPr bwMode="auto">
          <a:xfrm>
            <a:off x="247967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Nb</a:t>
            </a:r>
          </a:p>
        </p:txBody>
      </p:sp>
      <p:sp>
        <p:nvSpPr>
          <p:cNvPr id="20564" name="AutoShape 226">
            <a:extLst>
              <a:ext uri="{FF2B5EF4-FFF2-40B4-BE49-F238E27FC236}">
                <a16:creationId xmlns:a16="http://schemas.microsoft.com/office/drawing/2014/main" id="{F1C402CA-CFFB-44A6-A0D5-FF1C0C81A9FF}"/>
              </a:ext>
            </a:extLst>
          </p:cNvPr>
          <p:cNvSpPr>
            <a:spLocks noChangeArrowheads="1"/>
          </p:cNvSpPr>
          <p:nvPr/>
        </p:nvSpPr>
        <p:spPr bwMode="auto">
          <a:xfrm>
            <a:off x="29083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65" name="Text Box 227">
            <a:extLst>
              <a:ext uri="{FF2B5EF4-FFF2-40B4-BE49-F238E27FC236}">
                <a16:creationId xmlns:a16="http://schemas.microsoft.com/office/drawing/2014/main" id="{ED07E69E-EF95-4245-AE84-16BDD90AE22D}"/>
              </a:ext>
            </a:extLst>
          </p:cNvPr>
          <p:cNvSpPr txBox="1">
            <a:spLocks noChangeArrowheads="1"/>
          </p:cNvSpPr>
          <p:nvPr/>
        </p:nvSpPr>
        <p:spPr bwMode="auto">
          <a:xfrm>
            <a:off x="290671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Mo</a:t>
            </a:r>
          </a:p>
        </p:txBody>
      </p:sp>
      <p:sp>
        <p:nvSpPr>
          <p:cNvPr id="20566" name="AutoShape 229">
            <a:extLst>
              <a:ext uri="{FF2B5EF4-FFF2-40B4-BE49-F238E27FC236}">
                <a16:creationId xmlns:a16="http://schemas.microsoft.com/office/drawing/2014/main" id="{AF893474-0230-4E48-B910-058101BD835E}"/>
              </a:ext>
            </a:extLst>
          </p:cNvPr>
          <p:cNvSpPr>
            <a:spLocks noChangeArrowheads="1"/>
          </p:cNvSpPr>
          <p:nvPr/>
        </p:nvSpPr>
        <p:spPr bwMode="auto">
          <a:xfrm>
            <a:off x="33353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67" name="Text Box 230">
            <a:extLst>
              <a:ext uri="{FF2B5EF4-FFF2-40B4-BE49-F238E27FC236}">
                <a16:creationId xmlns:a16="http://schemas.microsoft.com/office/drawing/2014/main" id="{D87343E6-E715-44EC-B192-1EE0B50374ED}"/>
              </a:ext>
            </a:extLst>
          </p:cNvPr>
          <p:cNvSpPr txBox="1">
            <a:spLocks noChangeArrowheads="1"/>
          </p:cNvSpPr>
          <p:nvPr/>
        </p:nvSpPr>
        <p:spPr bwMode="auto">
          <a:xfrm>
            <a:off x="3333750"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Tc</a:t>
            </a:r>
          </a:p>
        </p:txBody>
      </p:sp>
      <p:sp>
        <p:nvSpPr>
          <p:cNvPr id="20568" name="AutoShape 232">
            <a:extLst>
              <a:ext uri="{FF2B5EF4-FFF2-40B4-BE49-F238E27FC236}">
                <a16:creationId xmlns:a16="http://schemas.microsoft.com/office/drawing/2014/main" id="{A868300A-6C0B-4E81-8E53-87BD5CB7F063}"/>
              </a:ext>
            </a:extLst>
          </p:cNvPr>
          <p:cNvSpPr>
            <a:spLocks noChangeArrowheads="1"/>
          </p:cNvSpPr>
          <p:nvPr/>
        </p:nvSpPr>
        <p:spPr bwMode="auto">
          <a:xfrm>
            <a:off x="37623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69" name="Text Box 233">
            <a:extLst>
              <a:ext uri="{FF2B5EF4-FFF2-40B4-BE49-F238E27FC236}">
                <a16:creationId xmlns:a16="http://schemas.microsoft.com/office/drawing/2014/main" id="{291EBCD9-A634-4E51-B079-DA77B199F5A1}"/>
              </a:ext>
            </a:extLst>
          </p:cNvPr>
          <p:cNvSpPr txBox="1">
            <a:spLocks noChangeArrowheads="1"/>
          </p:cNvSpPr>
          <p:nvPr/>
        </p:nvSpPr>
        <p:spPr bwMode="auto">
          <a:xfrm>
            <a:off x="3760788"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Ru</a:t>
            </a:r>
          </a:p>
        </p:txBody>
      </p:sp>
      <p:sp>
        <p:nvSpPr>
          <p:cNvPr id="20570" name="AutoShape 235">
            <a:extLst>
              <a:ext uri="{FF2B5EF4-FFF2-40B4-BE49-F238E27FC236}">
                <a16:creationId xmlns:a16="http://schemas.microsoft.com/office/drawing/2014/main" id="{7DD6E2CF-0C99-497B-8E15-AB6D7A62EF82}"/>
              </a:ext>
            </a:extLst>
          </p:cNvPr>
          <p:cNvSpPr>
            <a:spLocks noChangeArrowheads="1"/>
          </p:cNvSpPr>
          <p:nvPr/>
        </p:nvSpPr>
        <p:spPr bwMode="auto">
          <a:xfrm>
            <a:off x="418941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71" name="Text Box 236">
            <a:extLst>
              <a:ext uri="{FF2B5EF4-FFF2-40B4-BE49-F238E27FC236}">
                <a16:creationId xmlns:a16="http://schemas.microsoft.com/office/drawing/2014/main" id="{DC44B2D0-7ADF-40F5-A935-395195AD4105}"/>
              </a:ext>
            </a:extLst>
          </p:cNvPr>
          <p:cNvSpPr txBox="1">
            <a:spLocks noChangeArrowheads="1"/>
          </p:cNvSpPr>
          <p:nvPr/>
        </p:nvSpPr>
        <p:spPr bwMode="auto">
          <a:xfrm>
            <a:off x="4187825"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Rh</a:t>
            </a:r>
          </a:p>
        </p:txBody>
      </p:sp>
      <p:sp>
        <p:nvSpPr>
          <p:cNvPr id="20572" name="AutoShape 238">
            <a:extLst>
              <a:ext uri="{FF2B5EF4-FFF2-40B4-BE49-F238E27FC236}">
                <a16:creationId xmlns:a16="http://schemas.microsoft.com/office/drawing/2014/main" id="{C6FA3F7D-B18F-49A4-BB76-8595E925412F}"/>
              </a:ext>
            </a:extLst>
          </p:cNvPr>
          <p:cNvSpPr>
            <a:spLocks noChangeArrowheads="1"/>
          </p:cNvSpPr>
          <p:nvPr/>
        </p:nvSpPr>
        <p:spPr bwMode="auto">
          <a:xfrm>
            <a:off x="461645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73" name="Text Box 239">
            <a:extLst>
              <a:ext uri="{FF2B5EF4-FFF2-40B4-BE49-F238E27FC236}">
                <a16:creationId xmlns:a16="http://schemas.microsoft.com/office/drawing/2014/main" id="{47A8E1CF-2A1B-48EE-A7AC-0DDD39D3BE3C}"/>
              </a:ext>
            </a:extLst>
          </p:cNvPr>
          <p:cNvSpPr txBox="1">
            <a:spLocks noChangeArrowheads="1"/>
          </p:cNvSpPr>
          <p:nvPr/>
        </p:nvSpPr>
        <p:spPr bwMode="auto">
          <a:xfrm>
            <a:off x="4614863"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Pd</a:t>
            </a:r>
          </a:p>
        </p:txBody>
      </p:sp>
      <p:sp>
        <p:nvSpPr>
          <p:cNvPr id="20574" name="AutoShape 241">
            <a:extLst>
              <a:ext uri="{FF2B5EF4-FFF2-40B4-BE49-F238E27FC236}">
                <a16:creationId xmlns:a16="http://schemas.microsoft.com/office/drawing/2014/main" id="{BFCAFA21-7042-4DC5-9D72-33CEBE0D7DA4}"/>
              </a:ext>
            </a:extLst>
          </p:cNvPr>
          <p:cNvSpPr>
            <a:spLocks noChangeArrowheads="1"/>
          </p:cNvSpPr>
          <p:nvPr/>
        </p:nvSpPr>
        <p:spPr bwMode="auto">
          <a:xfrm>
            <a:off x="50419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75" name="Text Box 242">
            <a:extLst>
              <a:ext uri="{FF2B5EF4-FFF2-40B4-BE49-F238E27FC236}">
                <a16:creationId xmlns:a16="http://schemas.microsoft.com/office/drawing/2014/main" id="{07059530-7DF8-4BC2-A167-A5561D9B09AA}"/>
              </a:ext>
            </a:extLst>
          </p:cNvPr>
          <p:cNvSpPr txBox="1">
            <a:spLocks noChangeArrowheads="1"/>
          </p:cNvSpPr>
          <p:nvPr/>
        </p:nvSpPr>
        <p:spPr bwMode="auto">
          <a:xfrm>
            <a:off x="504190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Ag</a:t>
            </a:r>
          </a:p>
        </p:txBody>
      </p:sp>
      <p:sp>
        <p:nvSpPr>
          <p:cNvPr id="20576" name="AutoShape 244">
            <a:extLst>
              <a:ext uri="{FF2B5EF4-FFF2-40B4-BE49-F238E27FC236}">
                <a16:creationId xmlns:a16="http://schemas.microsoft.com/office/drawing/2014/main" id="{10BBB58D-5C4E-4768-B4BB-75D7646B3C81}"/>
              </a:ext>
            </a:extLst>
          </p:cNvPr>
          <p:cNvSpPr>
            <a:spLocks noChangeArrowheads="1"/>
          </p:cNvSpPr>
          <p:nvPr/>
        </p:nvSpPr>
        <p:spPr bwMode="auto">
          <a:xfrm>
            <a:off x="54689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77" name="Text Box 245">
            <a:extLst>
              <a:ext uri="{FF2B5EF4-FFF2-40B4-BE49-F238E27FC236}">
                <a16:creationId xmlns:a16="http://schemas.microsoft.com/office/drawing/2014/main" id="{E05524CF-7685-491A-8023-EDF34F84133B}"/>
              </a:ext>
            </a:extLst>
          </p:cNvPr>
          <p:cNvSpPr txBox="1">
            <a:spLocks noChangeArrowheads="1"/>
          </p:cNvSpPr>
          <p:nvPr/>
        </p:nvSpPr>
        <p:spPr bwMode="auto">
          <a:xfrm>
            <a:off x="5467350"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Cd</a:t>
            </a:r>
          </a:p>
        </p:txBody>
      </p:sp>
      <p:sp>
        <p:nvSpPr>
          <p:cNvPr id="20578" name="AutoShape 247">
            <a:extLst>
              <a:ext uri="{FF2B5EF4-FFF2-40B4-BE49-F238E27FC236}">
                <a16:creationId xmlns:a16="http://schemas.microsoft.com/office/drawing/2014/main" id="{49A146C5-DEB8-4E0E-B9D0-D718757F0343}"/>
              </a:ext>
            </a:extLst>
          </p:cNvPr>
          <p:cNvSpPr>
            <a:spLocks noChangeArrowheads="1"/>
          </p:cNvSpPr>
          <p:nvPr/>
        </p:nvSpPr>
        <p:spPr bwMode="auto">
          <a:xfrm>
            <a:off x="58959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79" name="Text Box 248">
            <a:extLst>
              <a:ext uri="{FF2B5EF4-FFF2-40B4-BE49-F238E27FC236}">
                <a16:creationId xmlns:a16="http://schemas.microsoft.com/office/drawing/2014/main" id="{E1EC41F1-8D2A-4163-8D36-E5857945EA52}"/>
              </a:ext>
            </a:extLst>
          </p:cNvPr>
          <p:cNvSpPr txBox="1">
            <a:spLocks noChangeArrowheads="1"/>
          </p:cNvSpPr>
          <p:nvPr/>
        </p:nvSpPr>
        <p:spPr bwMode="auto">
          <a:xfrm>
            <a:off x="5894388"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In</a:t>
            </a:r>
          </a:p>
        </p:txBody>
      </p:sp>
      <p:sp>
        <p:nvSpPr>
          <p:cNvPr id="20580" name="AutoShape 250">
            <a:extLst>
              <a:ext uri="{FF2B5EF4-FFF2-40B4-BE49-F238E27FC236}">
                <a16:creationId xmlns:a16="http://schemas.microsoft.com/office/drawing/2014/main" id="{A61993E8-6DE5-43AB-BBFC-B636248FCF7A}"/>
              </a:ext>
            </a:extLst>
          </p:cNvPr>
          <p:cNvSpPr>
            <a:spLocks noChangeArrowheads="1"/>
          </p:cNvSpPr>
          <p:nvPr/>
        </p:nvSpPr>
        <p:spPr bwMode="auto">
          <a:xfrm>
            <a:off x="632301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1" name="Text Box 251">
            <a:extLst>
              <a:ext uri="{FF2B5EF4-FFF2-40B4-BE49-F238E27FC236}">
                <a16:creationId xmlns:a16="http://schemas.microsoft.com/office/drawing/2014/main" id="{CBD4A8DB-48D3-4871-9483-FA98E123527B}"/>
              </a:ext>
            </a:extLst>
          </p:cNvPr>
          <p:cNvSpPr txBox="1">
            <a:spLocks noChangeArrowheads="1"/>
          </p:cNvSpPr>
          <p:nvPr/>
        </p:nvSpPr>
        <p:spPr bwMode="auto">
          <a:xfrm>
            <a:off x="632142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Sn</a:t>
            </a:r>
          </a:p>
        </p:txBody>
      </p:sp>
      <p:sp>
        <p:nvSpPr>
          <p:cNvPr id="20582" name="AutoShape 253">
            <a:extLst>
              <a:ext uri="{FF2B5EF4-FFF2-40B4-BE49-F238E27FC236}">
                <a16:creationId xmlns:a16="http://schemas.microsoft.com/office/drawing/2014/main" id="{682B7A13-D663-426D-B5F1-EFBEC66E857A}"/>
              </a:ext>
            </a:extLst>
          </p:cNvPr>
          <p:cNvSpPr>
            <a:spLocks noChangeArrowheads="1"/>
          </p:cNvSpPr>
          <p:nvPr/>
        </p:nvSpPr>
        <p:spPr bwMode="auto">
          <a:xfrm>
            <a:off x="675005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3" name="Text Box 254">
            <a:extLst>
              <a:ext uri="{FF2B5EF4-FFF2-40B4-BE49-F238E27FC236}">
                <a16:creationId xmlns:a16="http://schemas.microsoft.com/office/drawing/2014/main" id="{B3F6C3A0-D1DF-467E-B0E3-D5C9D230C77F}"/>
              </a:ext>
            </a:extLst>
          </p:cNvPr>
          <p:cNvSpPr txBox="1">
            <a:spLocks noChangeArrowheads="1"/>
          </p:cNvSpPr>
          <p:nvPr/>
        </p:nvSpPr>
        <p:spPr bwMode="auto">
          <a:xfrm>
            <a:off x="674846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Sb</a:t>
            </a:r>
          </a:p>
        </p:txBody>
      </p:sp>
      <p:sp>
        <p:nvSpPr>
          <p:cNvPr id="20584" name="AutoShape 256">
            <a:extLst>
              <a:ext uri="{FF2B5EF4-FFF2-40B4-BE49-F238E27FC236}">
                <a16:creationId xmlns:a16="http://schemas.microsoft.com/office/drawing/2014/main" id="{999B2EAE-51E1-4F81-89CF-3AC71884EE1E}"/>
              </a:ext>
            </a:extLst>
          </p:cNvPr>
          <p:cNvSpPr>
            <a:spLocks noChangeArrowheads="1"/>
          </p:cNvSpPr>
          <p:nvPr/>
        </p:nvSpPr>
        <p:spPr bwMode="auto">
          <a:xfrm>
            <a:off x="717708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5" name="Text Box 257">
            <a:extLst>
              <a:ext uri="{FF2B5EF4-FFF2-40B4-BE49-F238E27FC236}">
                <a16:creationId xmlns:a16="http://schemas.microsoft.com/office/drawing/2014/main" id="{C4AF0838-8CE3-4EAB-9A5A-84688B40BF3A}"/>
              </a:ext>
            </a:extLst>
          </p:cNvPr>
          <p:cNvSpPr txBox="1">
            <a:spLocks noChangeArrowheads="1"/>
          </p:cNvSpPr>
          <p:nvPr/>
        </p:nvSpPr>
        <p:spPr bwMode="auto">
          <a:xfrm>
            <a:off x="717550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Te</a:t>
            </a:r>
          </a:p>
        </p:txBody>
      </p:sp>
      <p:sp>
        <p:nvSpPr>
          <p:cNvPr id="20586" name="AutoShape 259">
            <a:extLst>
              <a:ext uri="{FF2B5EF4-FFF2-40B4-BE49-F238E27FC236}">
                <a16:creationId xmlns:a16="http://schemas.microsoft.com/office/drawing/2014/main" id="{3E0F652D-C123-48EA-A35C-768DCE876FD7}"/>
              </a:ext>
            </a:extLst>
          </p:cNvPr>
          <p:cNvSpPr>
            <a:spLocks noChangeArrowheads="1"/>
          </p:cNvSpPr>
          <p:nvPr/>
        </p:nvSpPr>
        <p:spPr bwMode="auto">
          <a:xfrm>
            <a:off x="760412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7" name="Text Box 260">
            <a:extLst>
              <a:ext uri="{FF2B5EF4-FFF2-40B4-BE49-F238E27FC236}">
                <a16:creationId xmlns:a16="http://schemas.microsoft.com/office/drawing/2014/main" id="{06A2E443-7218-49F1-87C3-E8C086E37735}"/>
              </a:ext>
            </a:extLst>
          </p:cNvPr>
          <p:cNvSpPr txBox="1">
            <a:spLocks noChangeArrowheads="1"/>
          </p:cNvSpPr>
          <p:nvPr/>
        </p:nvSpPr>
        <p:spPr bwMode="auto">
          <a:xfrm>
            <a:off x="7602538"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a:t>
            </a:r>
          </a:p>
        </p:txBody>
      </p:sp>
      <p:sp>
        <p:nvSpPr>
          <p:cNvPr id="20588" name="AutoShape 262">
            <a:extLst>
              <a:ext uri="{FF2B5EF4-FFF2-40B4-BE49-F238E27FC236}">
                <a16:creationId xmlns:a16="http://schemas.microsoft.com/office/drawing/2014/main" id="{DC333813-0B19-41FC-8837-DC21B9C4E20E}"/>
              </a:ext>
            </a:extLst>
          </p:cNvPr>
          <p:cNvSpPr>
            <a:spLocks noChangeArrowheads="1"/>
          </p:cNvSpPr>
          <p:nvPr/>
        </p:nvSpPr>
        <p:spPr bwMode="auto">
          <a:xfrm>
            <a:off x="803116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9" name="Text Box 263">
            <a:extLst>
              <a:ext uri="{FF2B5EF4-FFF2-40B4-BE49-F238E27FC236}">
                <a16:creationId xmlns:a16="http://schemas.microsoft.com/office/drawing/2014/main" id="{B024BC9D-CD4E-4DFE-BA88-C5425D8CE77E}"/>
              </a:ext>
            </a:extLst>
          </p:cNvPr>
          <p:cNvSpPr txBox="1">
            <a:spLocks noChangeArrowheads="1"/>
          </p:cNvSpPr>
          <p:nvPr/>
        </p:nvSpPr>
        <p:spPr bwMode="auto">
          <a:xfrm>
            <a:off x="802957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Xe</a:t>
            </a:r>
          </a:p>
        </p:txBody>
      </p:sp>
      <p:sp>
        <p:nvSpPr>
          <p:cNvPr id="20590" name="AutoShape 266">
            <a:extLst>
              <a:ext uri="{FF2B5EF4-FFF2-40B4-BE49-F238E27FC236}">
                <a16:creationId xmlns:a16="http://schemas.microsoft.com/office/drawing/2014/main" id="{4E4578A3-AA8C-44CD-B884-782A3D61FD53}"/>
              </a:ext>
            </a:extLst>
          </p:cNvPr>
          <p:cNvSpPr>
            <a:spLocks noChangeArrowheads="1"/>
          </p:cNvSpPr>
          <p:nvPr/>
        </p:nvSpPr>
        <p:spPr bwMode="auto">
          <a:xfrm>
            <a:off x="7747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91" name="Text Box 267">
            <a:extLst>
              <a:ext uri="{FF2B5EF4-FFF2-40B4-BE49-F238E27FC236}">
                <a16:creationId xmlns:a16="http://schemas.microsoft.com/office/drawing/2014/main" id="{89D4537B-2EB5-42CD-B049-3E1EE31EACC1}"/>
              </a:ext>
            </a:extLst>
          </p:cNvPr>
          <p:cNvSpPr txBox="1">
            <a:spLocks noChangeArrowheads="1"/>
          </p:cNvSpPr>
          <p:nvPr/>
        </p:nvSpPr>
        <p:spPr bwMode="auto">
          <a:xfrm>
            <a:off x="77311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K</a:t>
            </a:r>
          </a:p>
        </p:txBody>
      </p:sp>
      <p:sp>
        <p:nvSpPr>
          <p:cNvPr id="20592" name="AutoShape 269">
            <a:extLst>
              <a:ext uri="{FF2B5EF4-FFF2-40B4-BE49-F238E27FC236}">
                <a16:creationId xmlns:a16="http://schemas.microsoft.com/office/drawing/2014/main" id="{2DAE268B-727D-40A5-88A0-2EC2453E9C22}"/>
              </a:ext>
            </a:extLst>
          </p:cNvPr>
          <p:cNvSpPr>
            <a:spLocks noChangeArrowheads="1"/>
          </p:cNvSpPr>
          <p:nvPr/>
        </p:nvSpPr>
        <p:spPr bwMode="auto">
          <a:xfrm>
            <a:off x="12017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93" name="Text Box 270">
            <a:extLst>
              <a:ext uri="{FF2B5EF4-FFF2-40B4-BE49-F238E27FC236}">
                <a16:creationId xmlns:a16="http://schemas.microsoft.com/office/drawing/2014/main" id="{3AB1B718-53E3-44BC-9BFC-AAD63CAD22CA}"/>
              </a:ext>
            </a:extLst>
          </p:cNvPr>
          <p:cNvSpPr txBox="1">
            <a:spLocks noChangeArrowheads="1"/>
          </p:cNvSpPr>
          <p:nvPr/>
        </p:nvSpPr>
        <p:spPr bwMode="auto">
          <a:xfrm>
            <a:off x="120015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Ca</a:t>
            </a:r>
          </a:p>
        </p:txBody>
      </p:sp>
      <p:sp>
        <p:nvSpPr>
          <p:cNvPr id="20594" name="AutoShape 272">
            <a:extLst>
              <a:ext uri="{FF2B5EF4-FFF2-40B4-BE49-F238E27FC236}">
                <a16:creationId xmlns:a16="http://schemas.microsoft.com/office/drawing/2014/main" id="{BF6C46FE-363F-42CD-A74B-15F83D172950}"/>
              </a:ext>
            </a:extLst>
          </p:cNvPr>
          <p:cNvSpPr>
            <a:spLocks noChangeArrowheads="1"/>
          </p:cNvSpPr>
          <p:nvPr/>
        </p:nvSpPr>
        <p:spPr bwMode="auto">
          <a:xfrm>
            <a:off x="16287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95" name="Text Box 273">
            <a:extLst>
              <a:ext uri="{FF2B5EF4-FFF2-40B4-BE49-F238E27FC236}">
                <a16:creationId xmlns:a16="http://schemas.microsoft.com/office/drawing/2014/main" id="{8DF39FA0-0FB5-4FF0-9D0B-2A471BDC85A3}"/>
              </a:ext>
            </a:extLst>
          </p:cNvPr>
          <p:cNvSpPr txBox="1">
            <a:spLocks noChangeArrowheads="1"/>
          </p:cNvSpPr>
          <p:nvPr/>
        </p:nvSpPr>
        <p:spPr bwMode="auto">
          <a:xfrm>
            <a:off x="1627188"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Sc</a:t>
            </a:r>
          </a:p>
        </p:txBody>
      </p:sp>
      <p:sp>
        <p:nvSpPr>
          <p:cNvPr id="20596" name="AutoShape 275">
            <a:extLst>
              <a:ext uri="{FF2B5EF4-FFF2-40B4-BE49-F238E27FC236}">
                <a16:creationId xmlns:a16="http://schemas.microsoft.com/office/drawing/2014/main" id="{4715F147-99EB-43C2-81DD-CC2EEF80C86C}"/>
              </a:ext>
            </a:extLst>
          </p:cNvPr>
          <p:cNvSpPr>
            <a:spLocks noChangeArrowheads="1"/>
          </p:cNvSpPr>
          <p:nvPr/>
        </p:nvSpPr>
        <p:spPr bwMode="auto">
          <a:xfrm>
            <a:off x="205422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97" name="Text Box 276">
            <a:extLst>
              <a:ext uri="{FF2B5EF4-FFF2-40B4-BE49-F238E27FC236}">
                <a16:creationId xmlns:a16="http://schemas.microsoft.com/office/drawing/2014/main" id="{89E55DA9-30C4-4D93-8576-E517CFB63E9C}"/>
              </a:ext>
            </a:extLst>
          </p:cNvPr>
          <p:cNvSpPr txBox="1">
            <a:spLocks noChangeArrowheads="1"/>
          </p:cNvSpPr>
          <p:nvPr/>
        </p:nvSpPr>
        <p:spPr bwMode="auto">
          <a:xfrm>
            <a:off x="2054225"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Ti</a:t>
            </a:r>
          </a:p>
        </p:txBody>
      </p:sp>
      <p:sp>
        <p:nvSpPr>
          <p:cNvPr id="20598" name="AutoShape 278">
            <a:extLst>
              <a:ext uri="{FF2B5EF4-FFF2-40B4-BE49-F238E27FC236}">
                <a16:creationId xmlns:a16="http://schemas.microsoft.com/office/drawing/2014/main" id="{536ED809-4435-4EA4-84B5-08080772D723}"/>
              </a:ext>
            </a:extLst>
          </p:cNvPr>
          <p:cNvSpPr>
            <a:spLocks noChangeArrowheads="1"/>
          </p:cNvSpPr>
          <p:nvPr/>
        </p:nvSpPr>
        <p:spPr bwMode="auto">
          <a:xfrm>
            <a:off x="248126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99" name="Text Box 279">
            <a:extLst>
              <a:ext uri="{FF2B5EF4-FFF2-40B4-BE49-F238E27FC236}">
                <a16:creationId xmlns:a16="http://schemas.microsoft.com/office/drawing/2014/main" id="{DAA603AA-2302-4083-BAE1-8AD689A2096C}"/>
              </a:ext>
            </a:extLst>
          </p:cNvPr>
          <p:cNvSpPr txBox="1">
            <a:spLocks noChangeArrowheads="1"/>
          </p:cNvSpPr>
          <p:nvPr/>
        </p:nvSpPr>
        <p:spPr bwMode="auto">
          <a:xfrm>
            <a:off x="247967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V</a:t>
            </a:r>
          </a:p>
        </p:txBody>
      </p:sp>
      <p:sp>
        <p:nvSpPr>
          <p:cNvPr id="20600" name="AutoShape 281">
            <a:extLst>
              <a:ext uri="{FF2B5EF4-FFF2-40B4-BE49-F238E27FC236}">
                <a16:creationId xmlns:a16="http://schemas.microsoft.com/office/drawing/2014/main" id="{0E69E77A-6928-48E9-B86F-5329C48DA534}"/>
              </a:ext>
            </a:extLst>
          </p:cNvPr>
          <p:cNvSpPr>
            <a:spLocks noChangeArrowheads="1"/>
          </p:cNvSpPr>
          <p:nvPr/>
        </p:nvSpPr>
        <p:spPr bwMode="auto">
          <a:xfrm>
            <a:off x="29083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01" name="Text Box 282">
            <a:extLst>
              <a:ext uri="{FF2B5EF4-FFF2-40B4-BE49-F238E27FC236}">
                <a16:creationId xmlns:a16="http://schemas.microsoft.com/office/drawing/2014/main" id="{B021D3E3-F74A-4D6D-B6AF-D9DB6ED0EAE9}"/>
              </a:ext>
            </a:extLst>
          </p:cNvPr>
          <p:cNvSpPr txBox="1">
            <a:spLocks noChangeArrowheads="1"/>
          </p:cNvSpPr>
          <p:nvPr/>
        </p:nvSpPr>
        <p:spPr bwMode="auto">
          <a:xfrm>
            <a:off x="290671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Cr</a:t>
            </a:r>
          </a:p>
        </p:txBody>
      </p:sp>
      <p:sp>
        <p:nvSpPr>
          <p:cNvPr id="20602" name="AutoShape 284">
            <a:extLst>
              <a:ext uri="{FF2B5EF4-FFF2-40B4-BE49-F238E27FC236}">
                <a16:creationId xmlns:a16="http://schemas.microsoft.com/office/drawing/2014/main" id="{E35F4C7F-3D30-41F7-9058-BFB5DF5031C3}"/>
              </a:ext>
            </a:extLst>
          </p:cNvPr>
          <p:cNvSpPr>
            <a:spLocks noChangeArrowheads="1"/>
          </p:cNvSpPr>
          <p:nvPr/>
        </p:nvSpPr>
        <p:spPr bwMode="auto">
          <a:xfrm>
            <a:off x="33353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03" name="Text Box 285">
            <a:extLst>
              <a:ext uri="{FF2B5EF4-FFF2-40B4-BE49-F238E27FC236}">
                <a16:creationId xmlns:a16="http://schemas.microsoft.com/office/drawing/2014/main" id="{5C2BF04A-E0DA-4A33-BE7E-4CF5C2A4ED43}"/>
              </a:ext>
            </a:extLst>
          </p:cNvPr>
          <p:cNvSpPr txBox="1">
            <a:spLocks noChangeArrowheads="1"/>
          </p:cNvSpPr>
          <p:nvPr/>
        </p:nvSpPr>
        <p:spPr bwMode="auto">
          <a:xfrm>
            <a:off x="3333750"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Mn</a:t>
            </a:r>
          </a:p>
        </p:txBody>
      </p:sp>
      <p:sp>
        <p:nvSpPr>
          <p:cNvPr id="20604" name="AutoShape 287">
            <a:extLst>
              <a:ext uri="{FF2B5EF4-FFF2-40B4-BE49-F238E27FC236}">
                <a16:creationId xmlns:a16="http://schemas.microsoft.com/office/drawing/2014/main" id="{759F2F03-6E1F-40DA-9E35-6F648828D4F3}"/>
              </a:ext>
            </a:extLst>
          </p:cNvPr>
          <p:cNvSpPr>
            <a:spLocks noChangeArrowheads="1"/>
          </p:cNvSpPr>
          <p:nvPr/>
        </p:nvSpPr>
        <p:spPr bwMode="auto">
          <a:xfrm>
            <a:off x="37623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05" name="Text Box 288">
            <a:extLst>
              <a:ext uri="{FF2B5EF4-FFF2-40B4-BE49-F238E27FC236}">
                <a16:creationId xmlns:a16="http://schemas.microsoft.com/office/drawing/2014/main" id="{3382A41F-B007-4958-AEF4-4D601563F34A}"/>
              </a:ext>
            </a:extLst>
          </p:cNvPr>
          <p:cNvSpPr txBox="1">
            <a:spLocks noChangeArrowheads="1"/>
          </p:cNvSpPr>
          <p:nvPr/>
        </p:nvSpPr>
        <p:spPr bwMode="auto">
          <a:xfrm>
            <a:off x="3760788"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Fe</a:t>
            </a:r>
          </a:p>
        </p:txBody>
      </p:sp>
      <p:sp>
        <p:nvSpPr>
          <p:cNvPr id="20606" name="AutoShape 290">
            <a:extLst>
              <a:ext uri="{FF2B5EF4-FFF2-40B4-BE49-F238E27FC236}">
                <a16:creationId xmlns:a16="http://schemas.microsoft.com/office/drawing/2014/main" id="{24B65625-4022-451B-A7DD-B12175D8DCCF}"/>
              </a:ext>
            </a:extLst>
          </p:cNvPr>
          <p:cNvSpPr>
            <a:spLocks noChangeArrowheads="1"/>
          </p:cNvSpPr>
          <p:nvPr/>
        </p:nvSpPr>
        <p:spPr bwMode="auto">
          <a:xfrm>
            <a:off x="418941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07" name="Text Box 291">
            <a:extLst>
              <a:ext uri="{FF2B5EF4-FFF2-40B4-BE49-F238E27FC236}">
                <a16:creationId xmlns:a16="http://schemas.microsoft.com/office/drawing/2014/main" id="{818770E6-AC8B-44FE-A058-EBABFAC22686}"/>
              </a:ext>
            </a:extLst>
          </p:cNvPr>
          <p:cNvSpPr txBox="1">
            <a:spLocks noChangeArrowheads="1"/>
          </p:cNvSpPr>
          <p:nvPr/>
        </p:nvSpPr>
        <p:spPr bwMode="auto">
          <a:xfrm>
            <a:off x="4187825"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Co</a:t>
            </a:r>
          </a:p>
        </p:txBody>
      </p:sp>
      <p:sp>
        <p:nvSpPr>
          <p:cNvPr id="20608" name="AutoShape 293">
            <a:extLst>
              <a:ext uri="{FF2B5EF4-FFF2-40B4-BE49-F238E27FC236}">
                <a16:creationId xmlns:a16="http://schemas.microsoft.com/office/drawing/2014/main" id="{D4AF7763-E16A-4B8E-BC2D-1A75262C611A}"/>
              </a:ext>
            </a:extLst>
          </p:cNvPr>
          <p:cNvSpPr>
            <a:spLocks noChangeArrowheads="1"/>
          </p:cNvSpPr>
          <p:nvPr/>
        </p:nvSpPr>
        <p:spPr bwMode="auto">
          <a:xfrm>
            <a:off x="461645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09" name="Text Box 294">
            <a:extLst>
              <a:ext uri="{FF2B5EF4-FFF2-40B4-BE49-F238E27FC236}">
                <a16:creationId xmlns:a16="http://schemas.microsoft.com/office/drawing/2014/main" id="{14ED3279-17DD-43E2-A565-C485A55DF74F}"/>
              </a:ext>
            </a:extLst>
          </p:cNvPr>
          <p:cNvSpPr txBox="1">
            <a:spLocks noChangeArrowheads="1"/>
          </p:cNvSpPr>
          <p:nvPr/>
        </p:nvSpPr>
        <p:spPr bwMode="auto">
          <a:xfrm>
            <a:off x="4614863"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Ni</a:t>
            </a:r>
          </a:p>
        </p:txBody>
      </p:sp>
      <p:sp>
        <p:nvSpPr>
          <p:cNvPr id="20610" name="AutoShape 296">
            <a:extLst>
              <a:ext uri="{FF2B5EF4-FFF2-40B4-BE49-F238E27FC236}">
                <a16:creationId xmlns:a16="http://schemas.microsoft.com/office/drawing/2014/main" id="{762FE033-FF99-44A3-AAB2-A975041288E8}"/>
              </a:ext>
            </a:extLst>
          </p:cNvPr>
          <p:cNvSpPr>
            <a:spLocks noChangeArrowheads="1"/>
          </p:cNvSpPr>
          <p:nvPr/>
        </p:nvSpPr>
        <p:spPr bwMode="auto">
          <a:xfrm>
            <a:off x="50419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11" name="Text Box 297">
            <a:extLst>
              <a:ext uri="{FF2B5EF4-FFF2-40B4-BE49-F238E27FC236}">
                <a16:creationId xmlns:a16="http://schemas.microsoft.com/office/drawing/2014/main" id="{943AADDF-643A-4B55-9816-D01E1BFCD69D}"/>
              </a:ext>
            </a:extLst>
          </p:cNvPr>
          <p:cNvSpPr txBox="1">
            <a:spLocks noChangeArrowheads="1"/>
          </p:cNvSpPr>
          <p:nvPr/>
        </p:nvSpPr>
        <p:spPr bwMode="auto">
          <a:xfrm>
            <a:off x="504190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Cu</a:t>
            </a:r>
          </a:p>
        </p:txBody>
      </p:sp>
      <p:sp>
        <p:nvSpPr>
          <p:cNvPr id="20612" name="AutoShape 299">
            <a:extLst>
              <a:ext uri="{FF2B5EF4-FFF2-40B4-BE49-F238E27FC236}">
                <a16:creationId xmlns:a16="http://schemas.microsoft.com/office/drawing/2014/main" id="{849C090C-4952-4A55-9E27-E7E966E4B078}"/>
              </a:ext>
            </a:extLst>
          </p:cNvPr>
          <p:cNvSpPr>
            <a:spLocks noChangeArrowheads="1"/>
          </p:cNvSpPr>
          <p:nvPr/>
        </p:nvSpPr>
        <p:spPr bwMode="auto">
          <a:xfrm>
            <a:off x="54689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13" name="Text Box 300">
            <a:extLst>
              <a:ext uri="{FF2B5EF4-FFF2-40B4-BE49-F238E27FC236}">
                <a16:creationId xmlns:a16="http://schemas.microsoft.com/office/drawing/2014/main" id="{A314372F-BF0A-4905-9492-3600A0A20143}"/>
              </a:ext>
            </a:extLst>
          </p:cNvPr>
          <p:cNvSpPr txBox="1">
            <a:spLocks noChangeArrowheads="1"/>
          </p:cNvSpPr>
          <p:nvPr/>
        </p:nvSpPr>
        <p:spPr bwMode="auto">
          <a:xfrm>
            <a:off x="5467350"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Zn</a:t>
            </a:r>
          </a:p>
        </p:txBody>
      </p:sp>
      <p:sp>
        <p:nvSpPr>
          <p:cNvPr id="20614" name="AutoShape 302">
            <a:extLst>
              <a:ext uri="{FF2B5EF4-FFF2-40B4-BE49-F238E27FC236}">
                <a16:creationId xmlns:a16="http://schemas.microsoft.com/office/drawing/2014/main" id="{4C2B6B6E-17ED-4554-A489-24AE0D4DCE1B}"/>
              </a:ext>
            </a:extLst>
          </p:cNvPr>
          <p:cNvSpPr>
            <a:spLocks noChangeArrowheads="1"/>
          </p:cNvSpPr>
          <p:nvPr/>
        </p:nvSpPr>
        <p:spPr bwMode="auto">
          <a:xfrm>
            <a:off x="58959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15" name="Text Box 303">
            <a:extLst>
              <a:ext uri="{FF2B5EF4-FFF2-40B4-BE49-F238E27FC236}">
                <a16:creationId xmlns:a16="http://schemas.microsoft.com/office/drawing/2014/main" id="{CC6E3457-826F-4744-A484-7FC13369022E}"/>
              </a:ext>
            </a:extLst>
          </p:cNvPr>
          <p:cNvSpPr txBox="1">
            <a:spLocks noChangeArrowheads="1"/>
          </p:cNvSpPr>
          <p:nvPr/>
        </p:nvSpPr>
        <p:spPr bwMode="auto">
          <a:xfrm>
            <a:off x="5894388"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Ga</a:t>
            </a:r>
          </a:p>
        </p:txBody>
      </p:sp>
      <p:sp>
        <p:nvSpPr>
          <p:cNvPr id="20616" name="AutoShape 305">
            <a:extLst>
              <a:ext uri="{FF2B5EF4-FFF2-40B4-BE49-F238E27FC236}">
                <a16:creationId xmlns:a16="http://schemas.microsoft.com/office/drawing/2014/main" id="{B653B10C-559B-4DAB-831D-DB488D5C7C5E}"/>
              </a:ext>
            </a:extLst>
          </p:cNvPr>
          <p:cNvSpPr>
            <a:spLocks noChangeArrowheads="1"/>
          </p:cNvSpPr>
          <p:nvPr/>
        </p:nvSpPr>
        <p:spPr bwMode="auto">
          <a:xfrm>
            <a:off x="632301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17" name="Text Box 306">
            <a:extLst>
              <a:ext uri="{FF2B5EF4-FFF2-40B4-BE49-F238E27FC236}">
                <a16:creationId xmlns:a16="http://schemas.microsoft.com/office/drawing/2014/main" id="{58B63629-DD34-440F-B379-75084BBE7F6A}"/>
              </a:ext>
            </a:extLst>
          </p:cNvPr>
          <p:cNvSpPr txBox="1">
            <a:spLocks noChangeArrowheads="1"/>
          </p:cNvSpPr>
          <p:nvPr/>
        </p:nvSpPr>
        <p:spPr bwMode="auto">
          <a:xfrm>
            <a:off x="632142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Ge</a:t>
            </a:r>
          </a:p>
        </p:txBody>
      </p:sp>
      <p:sp>
        <p:nvSpPr>
          <p:cNvPr id="20618" name="AutoShape 308">
            <a:extLst>
              <a:ext uri="{FF2B5EF4-FFF2-40B4-BE49-F238E27FC236}">
                <a16:creationId xmlns:a16="http://schemas.microsoft.com/office/drawing/2014/main" id="{0BA2A831-57C2-452B-8538-39901CA53607}"/>
              </a:ext>
            </a:extLst>
          </p:cNvPr>
          <p:cNvSpPr>
            <a:spLocks noChangeArrowheads="1"/>
          </p:cNvSpPr>
          <p:nvPr/>
        </p:nvSpPr>
        <p:spPr bwMode="auto">
          <a:xfrm>
            <a:off x="675005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19" name="Text Box 309">
            <a:extLst>
              <a:ext uri="{FF2B5EF4-FFF2-40B4-BE49-F238E27FC236}">
                <a16:creationId xmlns:a16="http://schemas.microsoft.com/office/drawing/2014/main" id="{9B1232FC-9D4B-43AE-9922-CEA99538AA93}"/>
              </a:ext>
            </a:extLst>
          </p:cNvPr>
          <p:cNvSpPr txBox="1">
            <a:spLocks noChangeArrowheads="1"/>
          </p:cNvSpPr>
          <p:nvPr/>
        </p:nvSpPr>
        <p:spPr bwMode="auto">
          <a:xfrm>
            <a:off x="674846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As</a:t>
            </a:r>
          </a:p>
        </p:txBody>
      </p:sp>
      <p:sp>
        <p:nvSpPr>
          <p:cNvPr id="20620" name="AutoShape 311">
            <a:extLst>
              <a:ext uri="{FF2B5EF4-FFF2-40B4-BE49-F238E27FC236}">
                <a16:creationId xmlns:a16="http://schemas.microsoft.com/office/drawing/2014/main" id="{B483F1AF-3349-425B-9C40-05600111C0E5}"/>
              </a:ext>
            </a:extLst>
          </p:cNvPr>
          <p:cNvSpPr>
            <a:spLocks noChangeArrowheads="1"/>
          </p:cNvSpPr>
          <p:nvPr/>
        </p:nvSpPr>
        <p:spPr bwMode="auto">
          <a:xfrm>
            <a:off x="717708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21" name="Text Box 312">
            <a:extLst>
              <a:ext uri="{FF2B5EF4-FFF2-40B4-BE49-F238E27FC236}">
                <a16:creationId xmlns:a16="http://schemas.microsoft.com/office/drawing/2014/main" id="{4126CC53-990E-4318-BC68-4F6CA63F1DCE}"/>
              </a:ext>
            </a:extLst>
          </p:cNvPr>
          <p:cNvSpPr txBox="1">
            <a:spLocks noChangeArrowheads="1"/>
          </p:cNvSpPr>
          <p:nvPr/>
        </p:nvSpPr>
        <p:spPr bwMode="auto">
          <a:xfrm>
            <a:off x="717550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Se</a:t>
            </a:r>
          </a:p>
        </p:txBody>
      </p:sp>
      <p:sp>
        <p:nvSpPr>
          <p:cNvPr id="20622" name="AutoShape 314">
            <a:extLst>
              <a:ext uri="{FF2B5EF4-FFF2-40B4-BE49-F238E27FC236}">
                <a16:creationId xmlns:a16="http://schemas.microsoft.com/office/drawing/2014/main" id="{C306D4C2-A763-499E-BADE-967FD769A16D}"/>
              </a:ext>
            </a:extLst>
          </p:cNvPr>
          <p:cNvSpPr>
            <a:spLocks noChangeArrowheads="1"/>
          </p:cNvSpPr>
          <p:nvPr/>
        </p:nvSpPr>
        <p:spPr bwMode="auto">
          <a:xfrm>
            <a:off x="760412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23" name="Text Box 315">
            <a:extLst>
              <a:ext uri="{FF2B5EF4-FFF2-40B4-BE49-F238E27FC236}">
                <a16:creationId xmlns:a16="http://schemas.microsoft.com/office/drawing/2014/main" id="{EB235B41-7E1F-415C-82C6-8DCEC61D0A96}"/>
              </a:ext>
            </a:extLst>
          </p:cNvPr>
          <p:cNvSpPr txBox="1">
            <a:spLocks noChangeArrowheads="1"/>
          </p:cNvSpPr>
          <p:nvPr/>
        </p:nvSpPr>
        <p:spPr bwMode="auto">
          <a:xfrm>
            <a:off x="7602538"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Br</a:t>
            </a:r>
          </a:p>
        </p:txBody>
      </p:sp>
      <p:sp>
        <p:nvSpPr>
          <p:cNvPr id="20624" name="AutoShape 317">
            <a:extLst>
              <a:ext uri="{FF2B5EF4-FFF2-40B4-BE49-F238E27FC236}">
                <a16:creationId xmlns:a16="http://schemas.microsoft.com/office/drawing/2014/main" id="{A2F97EA0-6A68-4425-ACD1-240A18F3BD87}"/>
              </a:ext>
            </a:extLst>
          </p:cNvPr>
          <p:cNvSpPr>
            <a:spLocks noChangeArrowheads="1"/>
          </p:cNvSpPr>
          <p:nvPr/>
        </p:nvSpPr>
        <p:spPr bwMode="auto">
          <a:xfrm>
            <a:off x="803116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25" name="Text Box 318">
            <a:extLst>
              <a:ext uri="{FF2B5EF4-FFF2-40B4-BE49-F238E27FC236}">
                <a16:creationId xmlns:a16="http://schemas.microsoft.com/office/drawing/2014/main" id="{A816AC9B-F073-4859-9335-E916B2FCC1CA}"/>
              </a:ext>
            </a:extLst>
          </p:cNvPr>
          <p:cNvSpPr txBox="1">
            <a:spLocks noChangeArrowheads="1"/>
          </p:cNvSpPr>
          <p:nvPr/>
        </p:nvSpPr>
        <p:spPr bwMode="auto">
          <a:xfrm>
            <a:off x="802957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Kr</a:t>
            </a:r>
          </a:p>
        </p:txBody>
      </p:sp>
      <p:sp>
        <p:nvSpPr>
          <p:cNvPr id="20626" name="AutoShape 321">
            <a:extLst>
              <a:ext uri="{FF2B5EF4-FFF2-40B4-BE49-F238E27FC236}">
                <a16:creationId xmlns:a16="http://schemas.microsoft.com/office/drawing/2014/main" id="{0611AAC9-C88E-4C28-8143-7180D7463407}"/>
              </a:ext>
            </a:extLst>
          </p:cNvPr>
          <p:cNvSpPr>
            <a:spLocks noChangeArrowheads="1"/>
          </p:cNvSpPr>
          <p:nvPr/>
        </p:nvSpPr>
        <p:spPr bwMode="auto">
          <a:xfrm>
            <a:off x="785813" y="371951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27" name="Text Box 322">
            <a:extLst>
              <a:ext uri="{FF2B5EF4-FFF2-40B4-BE49-F238E27FC236}">
                <a16:creationId xmlns:a16="http://schemas.microsoft.com/office/drawing/2014/main" id="{5B4FB862-4FC1-4C90-9EF2-D5965772DAA6}"/>
              </a:ext>
            </a:extLst>
          </p:cNvPr>
          <p:cNvSpPr txBox="1">
            <a:spLocks noChangeArrowheads="1"/>
          </p:cNvSpPr>
          <p:nvPr/>
        </p:nvSpPr>
        <p:spPr bwMode="auto">
          <a:xfrm>
            <a:off x="784225" y="382111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Na</a:t>
            </a:r>
          </a:p>
        </p:txBody>
      </p:sp>
      <p:sp>
        <p:nvSpPr>
          <p:cNvPr id="20628" name="AutoShape 324">
            <a:extLst>
              <a:ext uri="{FF2B5EF4-FFF2-40B4-BE49-F238E27FC236}">
                <a16:creationId xmlns:a16="http://schemas.microsoft.com/office/drawing/2014/main" id="{D70F6233-D7EB-4E2B-BFA0-727B21CCA996}"/>
              </a:ext>
            </a:extLst>
          </p:cNvPr>
          <p:cNvSpPr>
            <a:spLocks noChangeArrowheads="1"/>
          </p:cNvSpPr>
          <p:nvPr/>
        </p:nvSpPr>
        <p:spPr bwMode="auto">
          <a:xfrm>
            <a:off x="1212850" y="371951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29" name="Text Box 325">
            <a:extLst>
              <a:ext uri="{FF2B5EF4-FFF2-40B4-BE49-F238E27FC236}">
                <a16:creationId xmlns:a16="http://schemas.microsoft.com/office/drawing/2014/main" id="{1F560C77-6274-44FB-99AC-2986D7DA9D8A}"/>
              </a:ext>
            </a:extLst>
          </p:cNvPr>
          <p:cNvSpPr txBox="1">
            <a:spLocks noChangeArrowheads="1"/>
          </p:cNvSpPr>
          <p:nvPr/>
        </p:nvSpPr>
        <p:spPr bwMode="auto">
          <a:xfrm>
            <a:off x="1211263" y="382111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Mg</a:t>
            </a:r>
          </a:p>
        </p:txBody>
      </p:sp>
      <p:sp>
        <p:nvSpPr>
          <p:cNvPr id="20630" name="AutoShape 328">
            <a:extLst>
              <a:ext uri="{FF2B5EF4-FFF2-40B4-BE49-F238E27FC236}">
                <a16:creationId xmlns:a16="http://schemas.microsoft.com/office/drawing/2014/main" id="{06F14E39-6E4A-4268-8343-3933F2D96D1C}"/>
              </a:ext>
            </a:extLst>
          </p:cNvPr>
          <p:cNvSpPr>
            <a:spLocks noChangeArrowheads="1"/>
          </p:cNvSpPr>
          <p:nvPr/>
        </p:nvSpPr>
        <p:spPr bwMode="auto">
          <a:xfrm>
            <a:off x="5895975"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31" name="Text Box 329">
            <a:extLst>
              <a:ext uri="{FF2B5EF4-FFF2-40B4-BE49-F238E27FC236}">
                <a16:creationId xmlns:a16="http://schemas.microsoft.com/office/drawing/2014/main" id="{2B6C597A-4197-4D28-8284-74078CAECE94}"/>
              </a:ext>
            </a:extLst>
          </p:cNvPr>
          <p:cNvSpPr txBox="1">
            <a:spLocks noChangeArrowheads="1"/>
          </p:cNvSpPr>
          <p:nvPr/>
        </p:nvSpPr>
        <p:spPr bwMode="auto">
          <a:xfrm>
            <a:off x="5894388" y="3810000"/>
            <a:ext cx="407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Al</a:t>
            </a:r>
          </a:p>
        </p:txBody>
      </p:sp>
      <p:sp>
        <p:nvSpPr>
          <p:cNvPr id="20632" name="AutoShape 331">
            <a:extLst>
              <a:ext uri="{FF2B5EF4-FFF2-40B4-BE49-F238E27FC236}">
                <a16:creationId xmlns:a16="http://schemas.microsoft.com/office/drawing/2014/main" id="{9D7EDEDE-8509-4DBE-A3CF-BF3729B0E8C0}"/>
              </a:ext>
            </a:extLst>
          </p:cNvPr>
          <p:cNvSpPr>
            <a:spLocks noChangeArrowheads="1"/>
          </p:cNvSpPr>
          <p:nvPr/>
        </p:nvSpPr>
        <p:spPr bwMode="auto">
          <a:xfrm>
            <a:off x="6323013"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33" name="Text Box 332">
            <a:extLst>
              <a:ext uri="{FF2B5EF4-FFF2-40B4-BE49-F238E27FC236}">
                <a16:creationId xmlns:a16="http://schemas.microsoft.com/office/drawing/2014/main" id="{3E64AC38-E0F7-4717-88CE-40E7566937C5}"/>
              </a:ext>
            </a:extLst>
          </p:cNvPr>
          <p:cNvSpPr txBox="1">
            <a:spLocks noChangeArrowheads="1"/>
          </p:cNvSpPr>
          <p:nvPr/>
        </p:nvSpPr>
        <p:spPr bwMode="auto">
          <a:xfrm>
            <a:off x="6321425" y="3810000"/>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Si</a:t>
            </a:r>
          </a:p>
        </p:txBody>
      </p:sp>
      <p:sp>
        <p:nvSpPr>
          <p:cNvPr id="20634" name="AutoShape 334">
            <a:extLst>
              <a:ext uri="{FF2B5EF4-FFF2-40B4-BE49-F238E27FC236}">
                <a16:creationId xmlns:a16="http://schemas.microsoft.com/office/drawing/2014/main" id="{32368707-E05D-4882-99A7-95EE4BCB8D1C}"/>
              </a:ext>
            </a:extLst>
          </p:cNvPr>
          <p:cNvSpPr>
            <a:spLocks noChangeArrowheads="1"/>
          </p:cNvSpPr>
          <p:nvPr/>
        </p:nvSpPr>
        <p:spPr bwMode="auto">
          <a:xfrm>
            <a:off x="6750050"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35" name="Text Box 335">
            <a:extLst>
              <a:ext uri="{FF2B5EF4-FFF2-40B4-BE49-F238E27FC236}">
                <a16:creationId xmlns:a16="http://schemas.microsoft.com/office/drawing/2014/main" id="{9729ABED-8B9F-4CB5-AEDD-AB911C192B37}"/>
              </a:ext>
            </a:extLst>
          </p:cNvPr>
          <p:cNvSpPr txBox="1">
            <a:spLocks noChangeArrowheads="1"/>
          </p:cNvSpPr>
          <p:nvPr/>
        </p:nvSpPr>
        <p:spPr bwMode="auto">
          <a:xfrm>
            <a:off x="6748463"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a:t>
            </a:r>
          </a:p>
        </p:txBody>
      </p:sp>
      <p:sp>
        <p:nvSpPr>
          <p:cNvPr id="20636" name="AutoShape 337">
            <a:extLst>
              <a:ext uri="{FF2B5EF4-FFF2-40B4-BE49-F238E27FC236}">
                <a16:creationId xmlns:a16="http://schemas.microsoft.com/office/drawing/2014/main" id="{48B7FE70-F070-41AD-82FB-8B1BC1043213}"/>
              </a:ext>
            </a:extLst>
          </p:cNvPr>
          <p:cNvSpPr>
            <a:spLocks noChangeArrowheads="1"/>
          </p:cNvSpPr>
          <p:nvPr/>
        </p:nvSpPr>
        <p:spPr bwMode="auto">
          <a:xfrm>
            <a:off x="7177088"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37" name="Text Box 338">
            <a:extLst>
              <a:ext uri="{FF2B5EF4-FFF2-40B4-BE49-F238E27FC236}">
                <a16:creationId xmlns:a16="http://schemas.microsoft.com/office/drawing/2014/main" id="{A1023858-F123-4775-85CE-6267125DB5D0}"/>
              </a:ext>
            </a:extLst>
          </p:cNvPr>
          <p:cNvSpPr txBox="1">
            <a:spLocks noChangeArrowheads="1"/>
          </p:cNvSpPr>
          <p:nvPr/>
        </p:nvSpPr>
        <p:spPr bwMode="auto">
          <a:xfrm>
            <a:off x="7175500"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a:t>
            </a:r>
          </a:p>
        </p:txBody>
      </p:sp>
      <p:sp>
        <p:nvSpPr>
          <p:cNvPr id="20638" name="AutoShape 340">
            <a:extLst>
              <a:ext uri="{FF2B5EF4-FFF2-40B4-BE49-F238E27FC236}">
                <a16:creationId xmlns:a16="http://schemas.microsoft.com/office/drawing/2014/main" id="{06E5D216-6454-4802-8DB1-8E522757C3D1}"/>
              </a:ext>
            </a:extLst>
          </p:cNvPr>
          <p:cNvSpPr>
            <a:spLocks noChangeArrowheads="1"/>
          </p:cNvSpPr>
          <p:nvPr/>
        </p:nvSpPr>
        <p:spPr bwMode="auto">
          <a:xfrm>
            <a:off x="7602538"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39" name="Text Box 341">
            <a:extLst>
              <a:ext uri="{FF2B5EF4-FFF2-40B4-BE49-F238E27FC236}">
                <a16:creationId xmlns:a16="http://schemas.microsoft.com/office/drawing/2014/main" id="{39C204CE-84EB-4773-8C79-0DCEEB95B5C8}"/>
              </a:ext>
            </a:extLst>
          </p:cNvPr>
          <p:cNvSpPr txBox="1">
            <a:spLocks noChangeArrowheads="1"/>
          </p:cNvSpPr>
          <p:nvPr/>
        </p:nvSpPr>
        <p:spPr bwMode="auto">
          <a:xfrm>
            <a:off x="7602538"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Cl</a:t>
            </a:r>
          </a:p>
        </p:txBody>
      </p:sp>
      <p:sp>
        <p:nvSpPr>
          <p:cNvPr id="20640" name="AutoShape 343">
            <a:extLst>
              <a:ext uri="{FF2B5EF4-FFF2-40B4-BE49-F238E27FC236}">
                <a16:creationId xmlns:a16="http://schemas.microsoft.com/office/drawing/2014/main" id="{10E44838-48D9-4BC3-BD43-0B352299EB57}"/>
              </a:ext>
            </a:extLst>
          </p:cNvPr>
          <p:cNvSpPr>
            <a:spLocks noChangeArrowheads="1"/>
          </p:cNvSpPr>
          <p:nvPr/>
        </p:nvSpPr>
        <p:spPr bwMode="auto">
          <a:xfrm>
            <a:off x="8031163"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41" name="Text Box 344">
            <a:extLst>
              <a:ext uri="{FF2B5EF4-FFF2-40B4-BE49-F238E27FC236}">
                <a16:creationId xmlns:a16="http://schemas.microsoft.com/office/drawing/2014/main" id="{B827E054-3EB1-416C-8F03-D5E3C9E1A950}"/>
              </a:ext>
            </a:extLst>
          </p:cNvPr>
          <p:cNvSpPr txBox="1">
            <a:spLocks noChangeArrowheads="1"/>
          </p:cNvSpPr>
          <p:nvPr/>
        </p:nvSpPr>
        <p:spPr bwMode="auto">
          <a:xfrm>
            <a:off x="8029575" y="3810000"/>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Ar</a:t>
            </a:r>
          </a:p>
        </p:txBody>
      </p:sp>
      <p:sp>
        <p:nvSpPr>
          <p:cNvPr id="20642" name="AutoShape 347">
            <a:extLst>
              <a:ext uri="{FF2B5EF4-FFF2-40B4-BE49-F238E27FC236}">
                <a16:creationId xmlns:a16="http://schemas.microsoft.com/office/drawing/2014/main" id="{CF736D6B-4289-4D4F-AD3D-E35C6767D2B8}"/>
              </a:ext>
            </a:extLst>
          </p:cNvPr>
          <p:cNvSpPr>
            <a:spLocks noChangeArrowheads="1"/>
          </p:cNvSpPr>
          <p:nvPr/>
        </p:nvSpPr>
        <p:spPr bwMode="auto">
          <a:xfrm>
            <a:off x="785813" y="31448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43" name="Text Box 348">
            <a:extLst>
              <a:ext uri="{FF2B5EF4-FFF2-40B4-BE49-F238E27FC236}">
                <a16:creationId xmlns:a16="http://schemas.microsoft.com/office/drawing/2014/main" id="{3963969C-8914-4F39-9E84-DAA1281E7D8F}"/>
              </a:ext>
            </a:extLst>
          </p:cNvPr>
          <p:cNvSpPr txBox="1">
            <a:spLocks noChangeArrowheads="1"/>
          </p:cNvSpPr>
          <p:nvPr/>
        </p:nvSpPr>
        <p:spPr bwMode="auto">
          <a:xfrm>
            <a:off x="784225" y="3246438"/>
            <a:ext cx="407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Li</a:t>
            </a:r>
          </a:p>
        </p:txBody>
      </p:sp>
      <p:sp>
        <p:nvSpPr>
          <p:cNvPr id="20644" name="AutoShape 350">
            <a:extLst>
              <a:ext uri="{FF2B5EF4-FFF2-40B4-BE49-F238E27FC236}">
                <a16:creationId xmlns:a16="http://schemas.microsoft.com/office/drawing/2014/main" id="{F799ADF7-90A7-40AA-ACFB-C34403FF9381}"/>
              </a:ext>
            </a:extLst>
          </p:cNvPr>
          <p:cNvSpPr>
            <a:spLocks noChangeArrowheads="1"/>
          </p:cNvSpPr>
          <p:nvPr/>
        </p:nvSpPr>
        <p:spPr bwMode="auto">
          <a:xfrm>
            <a:off x="1212850" y="31448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45" name="Text Box 351">
            <a:extLst>
              <a:ext uri="{FF2B5EF4-FFF2-40B4-BE49-F238E27FC236}">
                <a16:creationId xmlns:a16="http://schemas.microsoft.com/office/drawing/2014/main" id="{C2C057E9-1B3A-4855-9998-BA35AD7CE3B8}"/>
              </a:ext>
            </a:extLst>
          </p:cNvPr>
          <p:cNvSpPr txBox="1">
            <a:spLocks noChangeArrowheads="1"/>
          </p:cNvSpPr>
          <p:nvPr/>
        </p:nvSpPr>
        <p:spPr bwMode="auto">
          <a:xfrm>
            <a:off x="1211263" y="32464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Be</a:t>
            </a:r>
          </a:p>
        </p:txBody>
      </p:sp>
      <p:sp>
        <p:nvSpPr>
          <p:cNvPr id="20646" name="AutoShape 354">
            <a:extLst>
              <a:ext uri="{FF2B5EF4-FFF2-40B4-BE49-F238E27FC236}">
                <a16:creationId xmlns:a16="http://schemas.microsoft.com/office/drawing/2014/main" id="{53E32D18-275B-4F85-ACC9-D5CB2B40A83E}"/>
              </a:ext>
            </a:extLst>
          </p:cNvPr>
          <p:cNvSpPr>
            <a:spLocks noChangeArrowheads="1"/>
          </p:cNvSpPr>
          <p:nvPr/>
        </p:nvSpPr>
        <p:spPr bwMode="auto">
          <a:xfrm>
            <a:off x="5895975"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47" name="Text Box 355">
            <a:extLst>
              <a:ext uri="{FF2B5EF4-FFF2-40B4-BE49-F238E27FC236}">
                <a16:creationId xmlns:a16="http://schemas.microsoft.com/office/drawing/2014/main" id="{75CD1EB5-644B-4274-A3A6-0DA516ED11E3}"/>
              </a:ext>
            </a:extLst>
          </p:cNvPr>
          <p:cNvSpPr txBox="1">
            <a:spLocks noChangeArrowheads="1"/>
          </p:cNvSpPr>
          <p:nvPr/>
        </p:nvSpPr>
        <p:spPr bwMode="auto">
          <a:xfrm>
            <a:off x="5894388" y="3235325"/>
            <a:ext cx="407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a:t>
            </a:r>
          </a:p>
        </p:txBody>
      </p:sp>
      <p:sp>
        <p:nvSpPr>
          <p:cNvPr id="20648" name="AutoShape 357">
            <a:extLst>
              <a:ext uri="{FF2B5EF4-FFF2-40B4-BE49-F238E27FC236}">
                <a16:creationId xmlns:a16="http://schemas.microsoft.com/office/drawing/2014/main" id="{B998D7F5-04A3-4CA9-8705-B7675E248702}"/>
              </a:ext>
            </a:extLst>
          </p:cNvPr>
          <p:cNvSpPr>
            <a:spLocks noChangeArrowheads="1"/>
          </p:cNvSpPr>
          <p:nvPr/>
        </p:nvSpPr>
        <p:spPr bwMode="auto">
          <a:xfrm>
            <a:off x="6323013"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49" name="Text Box 358">
            <a:extLst>
              <a:ext uri="{FF2B5EF4-FFF2-40B4-BE49-F238E27FC236}">
                <a16:creationId xmlns:a16="http://schemas.microsoft.com/office/drawing/2014/main" id="{B40E1951-600D-4E90-9299-EC1EE58F6716}"/>
              </a:ext>
            </a:extLst>
          </p:cNvPr>
          <p:cNvSpPr txBox="1">
            <a:spLocks noChangeArrowheads="1"/>
          </p:cNvSpPr>
          <p:nvPr/>
        </p:nvSpPr>
        <p:spPr bwMode="auto">
          <a:xfrm>
            <a:off x="6321425" y="3235325"/>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a:t>
            </a:r>
          </a:p>
        </p:txBody>
      </p:sp>
      <p:sp>
        <p:nvSpPr>
          <p:cNvPr id="20650" name="AutoShape 360">
            <a:extLst>
              <a:ext uri="{FF2B5EF4-FFF2-40B4-BE49-F238E27FC236}">
                <a16:creationId xmlns:a16="http://schemas.microsoft.com/office/drawing/2014/main" id="{C94E74C8-E733-4500-B2FE-A85C0957F578}"/>
              </a:ext>
            </a:extLst>
          </p:cNvPr>
          <p:cNvSpPr>
            <a:spLocks noChangeArrowheads="1"/>
          </p:cNvSpPr>
          <p:nvPr/>
        </p:nvSpPr>
        <p:spPr bwMode="auto">
          <a:xfrm>
            <a:off x="6750050"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51" name="Text Box 361">
            <a:extLst>
              <a:ext uri="{FF2B5EF4-FFF2-40B4-BE49-F238E27FC236}">
                <a16:creationId xmlns:a16="http://schemas.microsoft.com/office/drawing/2014/main" id="{869B5AC2-292B-4FEE-AD64-42BBE3EB14CB}"/>
              </a:ext>
            </a:extLst>
          </p:cNvPr>
          <p:cNvSpPr txBox="1">
            <a:spLocks noChangeArrowheads="1"/>
          </p:cNvSpPr>
          <p:nvPr/>
        </p:nvSpPr>
        <p:spPr bwMode="auto">
          <a:xfrm>
            <a:off x="6748463"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a:t>
            </a:r>
          </a:p>
        </p:txBody>
      </p:sp>
      <p:sp>
        <p:nvSpPr>
          <p:cNvPr id="20652" name="AutoShape 363">
            <a:extLst>
              <a:ext uri="{FF2B5EF4-FFF2-40B4-BE49-F238E27FC236}">
                <a16:creationId xmlns:a16="http://schemas.microsoft.com/office/drawing/2014/main" id="{8C17AC1C-F0EF-43BE-A46D-C7B7A88F8395}"/>
              </a:ext>
            </a:extLst>
          </p:cNvPr>
          <p:cNvSpPr>
            <a:spLocks noChangeArrowheads="1"/>
          </p:cNvSpPr>
          <p:nvPr/>
        </p:nvSpPr>
        <p:spPr bwMode="auto">
          <a:xfrm>
            <a:off x="7177088"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53" name="Text Box 364">
            <a:extLst>
              <a:ext uri="{FF2B5EF4-FFF2-40B4-BE49-F238E27FC236}">
                <a16:creationId xmlns:a16="http://schemas.microsoft.com/office/drawing/2014/main" id="{E0BC37CC-7450-4CE2-B973-CA084C1C382B}"/>
              </a:ext>
            </a:extLst>
          </p:cNvPr>
          <p:cNvSpPr txBox="1">
            <a:spLocks noChangeArrowheads="1"/>
          </p:cNvSpPr>
          <p:nvPr/>
        </p:nvSpPr>
        <p:spPr bwMode="auto">
          <a:xfrm>
            <a:off x="7175500"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O</a:t>
            </a:r>
          </a:p>
        </p:txBody>
      </p:sp>
      <p:sp>
        <p:nvSpPr>
          <p:cNvPr id="20654" name="AutoShape 366">
            <a:extLst>
              <a:ext uri="{FF2B5EF4-FFF2-40B4-BE49-F238E27FC236}">
                <a16:creationId xmlns:a16="http://schemas.microsoft.com/office/drawing/2014/main" id="{D15DF8B7-0DAF-48B7-92F3-D2AA2E61903D}"/>
              </a:ext>
            </a:extLst>
          </p:cNvPr>
          <p:cNvSpPr>
            <a:spLocks noChangeArrowheads="1"/>
          </p:cNvSpPr>
          <p:nvPr/>
        </p:nvSpPr>
        <p:spPr bwMode="auto">
          <a:xfrm>
            <a:off x="7602538"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55" name="Text Box 367">
            <a:extLst>
              <a:ext uri="{FF2B5EF4-FFF2-40B4-BE49-F238E27FC236}">
                <a16:creationId xmlns:a16="http://schemas.microsoft.com/office/drawing/2014/main" id="{53386DA8-2F51-4F97-8936-442BC7E80440}"/>
              </a:ext>
            </a:extLst>
          </p:cNvPr>
          <p:cNvSpPr txBox="1">
            <a:spLocks noChangeArrowheads="1"/>
          </p:cNvSpPr>
          <p:nvPr/>
        </p:nvSpPr>
        <p:spPr bwMode="auto">
          <a:xfrm>
            <a:off x="7602538"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a:t>
            </a:r>
          </a:p>
        </p:txBody>
      </p:sp>
      <p:sp>
        <p:nvSpPr>
          <p:cNvPr id="20656" name="AutoShape 369">
            <a:extLst>
              <a:ext uri="{FF2B5EF4-FFF2-40B4-BE49-F238E27FC236}">
                <a16:creationId xmlns:a16="http://schemas.microsoft.com/office/drawing/2014/main" id="{9E501E39-8D02-4AE3-AD28-B81F9721A4D6}"/>
              </a:ext>
            </a:extLst>
          </p:cNvPr>
          <p:cNvSpPr>
            <a:spLocks noChangeArrowheads="1"/>
          </p:cNvSpPr>
          <p:nvPr/>
        </p:nvSpPr>
        <p:spPr bwMode="auto">
          <a:xfrm>
            <a:off x="8031163"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57" name="Text Box 370">
            <a:extLst>
              <a:ext uri="{FF2B5EF4-FFF2-40B4-BE49-F238E27FC236}">
                <a16:creationId xmlns:a16="http://schemas.microsoft.com/office/drawing/2014/main" id="{FC81861C-AC8D-4CC0-81C4-55DB762A0CB5}"/>
              </a:ext>
            </a:extLst>
          </p:cNvPr>
          <p:cNvSpPr txBox="1">
            <a:spLocks noChangeArrowheads="1"/>
          </p:cNvSpPr>
          <p:nvPr/>
        </p:nvSpPr>
        <p:spPr bwMode="auto">
          <a:xfrm>
            <a:off x="8029575" y="3235325"/>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Ne</a:t>
            </a:r>
          </a:p>
        </p:txBody>
      </p:sp>
      <p:sp>
        <p:nvSpPr>
          <p:cNvPr id="20658" name="AutoShape 372">
            <a:extLst>
              <a:ext uri="{FF2B5EF4-FFF2-40B4-BE49-F238E27FC236}">
                <a16:creationId xmlns:a16="http://schemas.microsoft.com/office/drawing/2014/main" id="{F4A84062-96D6-4FC6-A60A-1EEB09D7F228}"/>
              </a:ext>
            </a:extLst>
          </p:cNvPr>
          <p:cNvSpPr>
            <a:spLocks noChangeArrowheads="1"/>
          </p:cNvSpPr>
          <p:nvPr/>
        </p:nvSpPr>
        <p:spPr bwMode="auto">
          <a:xfrm>
            <a:off x="777875" y="2568575"/>
            <a:ext cx="403225" cy="5238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59" name="Text Box 373">
            <a:extLst>
              <a:ext uri="{FF2B5EF4-FFF2-40B4-BE49-F238E27FC236}">
                <a16:creationId xmlns:a16="http://schemas.microsoft.com/office/drawing/2014/main" id="{24097C33-5FD3-4069-9995-8ABA51318E7B}"/>
              </a:ext>
            </a:extLst>
          </p:cNvPr>
          <p:cNvSpPr txBox="1">
            <a:spLocks noChangeArrowheads="1"/>
          </p:cNvSpPr>
          <p:nvPr/>
        </p:nvSpPr>
        <p:spPr bwMode="auto">
          <a:xfrm>
            <a:off x="776288" y="26701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a:t>
            </a:r>
          </a:p>
        </p:txBody>
      </p:sp>
      <p:sp>
        <p:nvSpPr>
          <p:cNvPr id="20660" name="AutoShape 375">
            <a:extLst>
              <a:ext uri="{FF2B5EF4-FFF2-40B4-BE49-F238E27FC236}">
                <a16:creationId xmlns:a16="http://schemas.microsoft.com/office/drawing/2014/main" id="{B16E5E2E-27BC-436D-ADDB-2596DD160F12}"/>
              </a:ext>
            </a:extLst>
          </p:cNvPr>
          <p:cNvSpPr>
            <a:spLocks noChangeArrowheads="1"/>
          </p:cNvSpPr>
          <p:nvPr/>
        </p:nvSpPr>
        <p:spPr bwMode="auto">
          <a:xfrm>
            <a:off x="8031163" y="2551113"/>
            <a:ext cx="403225" cy="5238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661" name="Text Box 376">
            <a:extLst>
              <a:ext uri="{FF2B5EF4-FFF2-40B4-BE49-F238E27FC236}">
                <a16:creationId xmlns:a16="http://schemas.microsoft.com/office/drawing/2014/main" id="{6B7B30AB-8922-44EC-98FB-0EB73703A8E1}"/>
              </a:ext>
            </a:extLst>
          </p:cNvPr>
          <p:cNvSpPr txBox="1">
            <a:spLocks noChangeArrowheads="1"/>
          </p:cNvSpPr>
          <p:nvPr/>
        </p:nvSpPr>
        <p:spPr bwMode="auto">
          <a:xfrm>
            <a:off x="8029575" y="265271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He</a:t>
            </a:r>
          </a:p>
        </p:txBody>
      </p:sp>
      <p:sp>
        <p:nvSpPr>
          <p:cNvPr id="20662" name="Rectangle 3">
            <a:extLst>
              <a:ext uri="{FF2B5EF4-FFF2-40B4-BE49-F238E27FC236}">
                <a16:creationId xmlns:a16="http://schemas.microsoft.com/office/drawing/2014/main" id="{1B90D460-95E2-4192-8D68-954236B4F005}"/>
              </a:ext>
            </a:extLst>
          </p:cNvPr>
          <p:cNvSpPr>
            <a:spLocks noGrp="1" noChangeArrowheads="1"/>
          </p:cNvSpPr>
          <p:nvPr>
            <p:ph type="title"/>
          </p:nvPr>
        </p:nvSpPr>
        <p:spPr/>
        <p:txBody>
          <a:bodyPr/>
          <a:lstStyle/>
          <a:p>
            <a:r>
              <a:rPr lang="en-GB" altLang="en-US"/>
              <a:t>Columns of elements</a:t>
            </a:r>
          </a:p>
        </p:txBody>
      </p:sp>
      <p:pic>
        <p:nvPicPr>
          <p:cNvPr id="20663" name="Picture 338" descr="Group_7_Halogens_3.1.png">
            <a:extLst>
              <a:ext uri="{FF2B5EF4-FFF2-40B4-BE49-F238E27FC236}">
                <a16:creationId xmlns:a16="http://schemas.microsoft.com/office/drawing/2014/main" id="{3802633D-C043-47D9-A709-14F16F73AF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4" name="Text Box 24">
            <a:extLst>
              <a:ext uri="{FF2B5EF4-FFF2-40B4-BE49-F238E27FC236}">
                <a16:creationId xmlns:a16="http://schemas.microsoft.com/office/drawing/2014/main" id="{15A76FF0-2E43-477D-AD57-7647529A0072}"/>
              </a:ext>
            </a:extLst>
          </p:cNvPr>
          <p:cNvSpPr txBox="1">
            <a:spLocks noChangeArrowheads="1"/>
          </p:cNvSpPr>
          <p:nvPr/>
        </p:nvSpPr>
        <p:spPr bwMode="auto">
          <a:xfrm>
            <a:off x="6343650"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4</a:t>
            </a:r>
          </a:p>
        </p:txBody>
      </p:sp>
      <p:sp>
        <p:nvSpPr>
          <p:cNvPr id="427013" name="Text Box 5">
            <a:extLst>
              <a:ext uri="{FF2B5EF4-FFF2-40B4-BE49-F238E27FC236}">
                <a16:creationId xmlns:a16="http://schemas.microsoft.com/office/drawing/2014/main" id="{092E08B2-0E03-4302-B5AC-3520DA4A3C68}"/>
              </a:ext>
            </a:extLst>
          </p:cNvPr>
          <p:cNvSpPr txBox="1">
            <a:spLocks noChangeArrowheads="1"/>
          </p:cNvSpPr>
          <p:nvPr/>
        </p:nvSpPr>
        <p:spPr bwMode="auto">
          <a:xfrm>
            <a:off x="3122613" y="2068513"/>
            <a:ext cx="124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groups</a:t>
            </a:r>
          </a:p>
        </p:txBody>
      </p:sp>
      <p:sp>
        <p:nvSpPr>
          <p:cNvPr id="427014" name="Line 6">
            <a:extLst>
              <a:ext uri="{FF2B5EF4-FFF2-40B4-BE49-F238E27FC236}">
                <a16:creationId xmlns:a16="http://schemas.microsoft.com/office/drawing/2014/main" id="{1DD98201-BF62-4362-AA89-BFE5982847E2}"/>
              </a:ext>
            </a:extLst>
          </p:cNvPr>
          <p:cNvSpPr>
            <a:spLocks noChangeShapeType="1"/>
          </p:cNvSpPr>
          <p:nvPr/>
        </p:nvSpPr>
        <p:spPr bwMode="auto">
          <a:xfrm flipH="1">
            <a:off x="1774825" y="2297113"/>
            <a:ext cx="1227138"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20667" name="Picture 339" descr="Group_7_Halogens_3.1.png">
            <a:extLst>
              <a:ext uri="{FF2B5EF4-FFF2-40B4-BE49-F238E27FC236}">
                <a16:creationId xmlns:a16="http://schemas.microsoft.com/office/drawing/2014/main" id="{7CDD0EBE-95D4-416F-A792-C69DE1251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25"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15" name="Line 7">
            <a:extLst>
              <a:ext uri="{FF2B5EF4-FFF2-40B4-BE49-F238E27FC236}">
                <a16:creationId xmlns:a16="http://schemas.microsoft.com/office/drawing/2014/main" id="{8647BCE8-110A-46FB-8E7D-7588AA0988CF}"/>
              </a:ext>
            </a:extLst>
          </p:cNvPr>
          <p:cNvSpPr>
            <a:spLocks noChangeShapeType="1"/>
          </p:cNvSpPr>
          <p:nvPr/>
        </p:nvSpPr>
        <p:spPr bwMode="auto">
          <a:xfrm>
            <a:off x="4470400" y="2297113"/>
            <a:ext cx="1235075"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20669" name="Picture 340" descr="Group_7_Halogens_3.1.png">
            <a:extLst>
              <a:ext uri="{FF2B5EF4-FFF2-40B4-BE49-F238E27FC236}">
                <a16:creationId xmlns:a16="http://schemas.microsoft.com/office/drawing/2014/main" id="{47946E16-DE57-4D9B-8CB4-4E70CEEDE0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7888"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0" name="Picture 333" descr="Group_7_Halogens_3.1.png">
            <a:extLst>
              <a:ext uri="{FF2B5EF4-FFF2-40B4-BE49-F238E27FC236}">
                <a16:creationId xmlns:a16="http://schemas.microsoft.com/office/drawing/2014/main" id="{490D10E2-35D1-4B04-8DCC-944A3D37B1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1" name="Text Box 30">
            <a:extLst>
              <a:ext uri="{FF2B5EF4-FFF2-40B4-BE49-F238E27FC236}">
                <a16:creationId xmlns:a16="http://schemas.microsoft.com/office/drawing/2014/main" id="{1A8AC1E8-3204-4D1E-B860-3E228D250AE0}"/>
              </a:ext>
            </a:extLst>
          </p:cNvPr>
          <p:cNvSpPr txBox="1">
            <a:spLocks noChangeArrowheads="1"/>
          </p:cNvSpPr>
          <p:nvPr/>
        </p:nvSpPr>
        <p:spPr bwMode="auto">
          <a:xfrm>
            <a:off x="67849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5</a:t>
            </a:r>
          </a:p>
        </p:txBody>
      </p:sp>
      <p:sp>
        <p:nvSpPr>
          <p:cNvPr id="20672" name="Text Box 33">
            <a:extLst>
              <a:ext uri="{FF2B5EF4-FFF2-40B4-BE49-F238E27FC236}">
                <a16:creationId xmlns:a16="http://schemas.microsoft.com/office/drawing/2014/main" id="{BB384C64-D317-4DD7-A379-C1C5493AB14B}"/>
              </a:ext>
            </a:extLst>
          </p:cNvPr>
          <p:cNvSpPr txBox="1">
            <a:spLocks noChangeArrowheads="1"/>
          </p:cNvSpPr>
          <p:nvPr/>
        </p:nvSpPr>
        <p:spPr bwMode="auto">
          <a:xfrm>
            <a:off x="72294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6</a:t>
            </a:r>
          </a:p>
        </p:txBody>
      </p:sp>
      <p:sp>
        <p:nvSpPr>
          <p:cNvPr id="20674" name="Text Box 377">
            <a:extLst>
              <a:ext uri="{FF2B5EF4-FFF2-40B4-BE49-F238E27FC236}">
                <a16:creationId xmlns:a16="http://schemas.microsoft.com/office/drawing/2014/main" id="{27925D9D-73AC-427D-A2C2-B9678954D2E7}"/>
              </a:ext>
            </a:extLst>
          </p:cNvPr>
          <p:cNvSpPr txBox="1">
            <a:spLocks noChangeArrowheads="1"/>
          </p:cNvSpPr>
          <p:nvPr/>
        </p:nvSpPr>
        <p:spPr bwMode="auto">
          <a:xfrm>
            <a:off x="358775" y="788988"/>
            <a:ext cx="840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In the </a:t>
            </a:r>
            <a:r>
              <a:rPr lang="en-GB" altLang="en-US" b="1">
                <a:solidFill>
                  <a:srgbClr val="010066"/>
                </a:solidFill>
              </a:rPr>
              <a:t>periodic table</a:t>
            </a:r>
            <a:r>
              <a:rPr lang="en-GB" altLang="en-US">
                <a:solidFill>
                  <a:srgbClr val="010066"/>
                </a:solidFill>
              </a:rPr>
              <a:t>, the elements are arranged by their properties and the number of protons they contain.</a:t>
            </a:r>
            <a:endParaRPr lang="en-GB" altLang="en-US" b="1">
              <a:solidFill>
                <a:srgbClr val="010066"/>
              </a:solidFill>
            </a:endParaRPr>
          </a:p>
        </p:txBody>
      </p:sp>
      <p:pic>
        <p:nvPicPr>
          <p:cNvPr id="20675" name="Picture 336" descr="Group_7_Halogens_3.1.png">
            <a:extLst>
              <a:ext uri="{FF2B5EF4-FFF2-40B4-BE49-F238E27FC236}">
                <a16:creationId xmlns:a16="http://schemas.microsoft.com/office/drawing/2014/main" id="{07AE7207-4EF3-4652-849E-0CC02C3E52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Rectangle 324">
            <a:extLst>
              <a:ext uri="{FF2B5EF4-FFF2-40B4-BE49-F238E27FC236}">
                <a16:creationId xmlns:a16="http://schemas.microsoft.com/office/drawing/2014/main" id="{834617DC-FDE9-43CC-AD4B-3E17267DA9C5}"/>
              </a:ext>
            </a:extLst>
          </p:cNvPr>
          <p:cNvSpPr>
            <a:spLocks noChangeArrowheads="1"/>
          </p:cNvSpPr>
          <p:nvPr/>
        </p:nvSpPr>
        <p:spPr bwMode="auto">
          <a:xfrm>
            <a:off x="360363" y="1579563"/>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The vertical columns in the table are called </a:t>
            </a:r>
            <a:r>
              <a:rPr lang="en-GB" altLang="en-US" b="1">
                <a:solidFill>
                  <a:srgbClr val="FF6600"/>
                </a:solidFill>
              </a:rPr>
              <a:t>groups</a:t>
            </a:r>
            <a:r>
              <a:rPr lang="en-GB" altLang="en-US">
                <a:solidFill>
                  <a:srgbClr val="010066"/>
                </a:solidFill>
              </a:rPr>
              <a:t>.</a:t>
            </a:r>
          </a:p>
        </p:txBody>
      </p:sp>
      <p:sp>
        <p:nvSpPr>
          <p:cNvPr id="20677" name="Text Box 11">
            <a:extLst>
              <a:ext uri="{FF2B5EF4-FFF2-40B4-BE49-F238E27FC236}">
                <a16:creationId xmlns:a16="http://schemas.microsoft.com/office/drawing/2014/main" id="{78D624A3-73B1-427F-ABA0-01456E4D5BF8}"/>
              </a:ext>
            </a:extLst>
          </p:cNvPr>
          <p:cNvSpPr txBox="1">
            <a:spLocks noChangeArrowheads="1"/>
          </p:cNvSpPr>
          <p:nvPr/>
        </p:nvSpPr>
        <p:spPr bwMode="auto">
          <a:xfrm>
            <a:off x="774700"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1</a:t>
            </a:r>
          </a:p>
        </p:txBody>
      </p:sp>
      <p:pic>
        <p:nvPicPr>
          <p:cNvPr id="20678" name="Picture 337" descr="Group_7_Halogens_3.1.png">
            <a:extLst>
              <a:ext uri="{FF2B5EF4-FFF2-40B4-BE49-F238E27FC236}">
                <a16:creationId xmlns:a16="http://schemas.microsoft.com/office/drawing/2014/main" id="{80B9423D-CD60-45EA-BFD6-1907DD710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0263"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9" name="Picture 341" descr="Group_7_Halogens_3.1.png">
            <a:extLst>
              <a:ext uri="{FF2B5EF4-FFF2-40B4-BE49-F238E27FC236}">
                <a16:creationId xmlns:a16="http://schemas.microsoft.com/office/drawing/2014/main" id="{881C6CCB-A8E0-4959-A3EE-11969236EF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875"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0" name="Text Box 15">
            <a:extLst>
              <a:ext uri="{FF2B5EF4-FFF2-40B4-BE49-F238E27FC236}">
                <a16:creationId xmlns:a16="http://schemas.microsoft.com/office/drawing/2014/main" id="{42EC33A1-41D5-4767-8F56-01C390D1F919}"/>
              </a:ext>
            </a:extLst>
          </p:cNvPr>
          <p:cNvSpPr txBox="1">
            <a:spLocks noChangeArrowheads="1"/>
          </p:cNvSpPr>
          <p:nvPr/>
        </p:nvSpPr>
        <p:spPr bwMode="auto">
          <a:xfrm>
            <a:off x="1233488"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2</a:t>
            </a:r>
          </a:p>
        </p:txBody>
      </p:sp>
      <p:sp>
        <p:nvSpPr>
          <p:cNvPr id="20681" name="Text Box 27">
            <a:extLst>
              <a:ext uri="{FF2B5EF4-FFF2-40B4-BE49-F238E27FC236}">
                <a16:creationId xmlns:a16="http://schemas.microsoft.com/office/drawing/2014/main" id="{697CC02A-3DEA-495E-ABAF-DA8013163054}"/>
              </a:ext>
            </a:extLst>
          </p:cNvPr>
          <p:cNvSpPr txBox="1">
            <a:spLocks noChangeArrowheads="1"/>
          </p:cNvSpPr>
          <p:nvPr/>
        </p:nvSpPr>
        <p:spPr bwMode="auto">
          <a:xfrm>
            <a:off x="5910263"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3</a:t>
            </a:r>
          </a:p>
        </p:txBody>
      </p:sp>
      <p:pic>
        <p:nvPicPr>
          <p:cNvPr id="20682" name="Picture 342" descr="Group_7_Halogens_3.1.png">
            <a:extLst>
              <a:ext uri="{FF2B5EF4-FFF2-40B4-BE49-F238E27FC236}">
                <a16:creationId xmlns:a16="http://schemas.microsoft.com/office/drawing/2014/main" id="{3C004F51-123F-48D5-A739-40C6A07EAB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3863" y="2098675"/>
            <a:ext cx="3968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3" name="Text Box 39">
            <a:extLst>
              <a:ext uri="{FF2B5EF4-FFF2-40B4-BE49-F238E27FC236}">
                <a16:creationId xmlns:a16="http://schemas.microsoft.com/office/drawing/2014/main" id="{52A0B01A-E67A-481D-9531-DEA774ADEAF4}"/>
              </a:ext>
            </a:extLst>
          </p:cNvPr>
          <p:cNvSpPr txBox="1">
            <a:spLocks noChangeArrowheads="1"/>
          </p:cNvSpPr>
          <p:nvPr/>
        </p:nvSpPr>
        <p:spPr bwMode="auto">
          <a:xfrm>
            <a:off x="7650163"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7</a:t>
            </a:r>
          </a:p>
        </p:txBody>
      </p:sp>
      <p:sp>
        <p:nvSpPr>
          <p:cNvPr id="20684" name="Text Box 36">
            <a:extLst>
              <a:ext uri="{FF2B5EF4-FFF2-40B4-BE49-F238E27FC236}">
                <a16:creationId xmlns:a16="http://schemas.microsoft.com/office/drawing/2014/main" id="{CFC60AA3-A6FD-44E5-9333-C851D2C91B1E}"/>
              </a:ext>
            </a:extLst>
          </p:cNvPr>
          <p:cNvSpPr txBox="1">
            <a:spLocks noChangeArrowheads="1"/>
          </p:cNvSpPr>
          <p:nvPr/>
        </p:nvSpPr>
        <p:spPr bwMode="auto">
          <a:xfrm>
            <a:off x="80676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0</a:t>
            </a:r>
          </a:p>
        </p:txBody>
      </p:sp>
      <p:pic>
        <p:nvPicPr>
          <p:cNvPr id="205" name="Picture 8">
            <a:hlinkClick r:id="" action="ppaction://hlinkshowjump?jump=nextslide"/>
            <a:extLst>
              <a:ext uri="{FF2B5EF4-FFF2-40B4-BE49-F238E27FC236}">
                <a16:creationId xmlns:a16="http://schemas.microsoft.com/office/drawing/2014/main" id="{33DEEC3F-A63F-4CF1-BFB8-4000C4112E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6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6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6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6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82"/>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4270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270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2701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4" grpId="0"/>
      <p:bldP spid="20671" grpId="0"/>
      <p:bldP spid="20672" grpId="0"/>
      <p:bldP spid="325" grpId="0"/>
      <p:bldP spid="20677" grpId="0"/>
      <p:bldP spid="20680" grpId="0"/>
      <p:bldP spid="20681" grpId="0"/>
      <p:bldP spid="20683" grpId="0"/>
      <p:bldP spid="206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394E1877-1994-4E57-BECA-B27C0A08F258}"/>
              </a:ext>
            </a:extLst>
          </p:cNvPr>
          <p:cNvSpPr>
            <a:spLocks noGrp="1" noChangeArrowheads="1"/>
          </p:cNvSpPr>
          <p:nvPr>
            <p:ph type="title"/>
          </p:nvPr>
        </p:nvSpPr>
        <p:spPr>
          <a:noFill/>
        </p:spPr>
        <p:txBody>
          <a:bodyPr/>
          <a:lstStyle/>
          <a:p>
            <a:r>
              <a:rPr lang="en-GB" altLang="en-US" dirty="0"/>
              <a:t>Displacement reactions</a:t>
            </a:r>
          </a:p>
        </p:txBody>
      </p:sp>
      <p:pic>
        <p:nvPicPr>
          <p:cNvPr id="8" name="Picture 7">
            <a:hlinkClick r:id="" action="ppaction://hlinkshowjump?jump=nextslide"/>
            <a:extLst>
              <a:ext uri="{FF2B5EF4-FFF2-40B4-BE49-F238E27FC236}">
                <a16:creationId xmlns:a16="http://schemas.microsoft.com/office/drawing/2014/main" id="{A5431F11-98CC-4B7A-955C-87C0D6A7A00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C49C14CB-8F4B-43AF-B58D-BBA9FBE7330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009EBC8E-DBF1-49D1-9B35-3262526F208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CFE599A-8B5C-4CEE-83DA-215608EA4EF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EAFCD43-3B01-411A-9F5B-A702CDF790A5}"/>
              </a:ext>
            </a:extLst>
          </p:cNvPr>
          <p:cNvSpPr>
            <a:spLocks noGrp="1" noChangeArrowheads="1"/>
          </p:cNvSpPr>
          <p:nvPr>
            <p:ph type="title"/>
          </p:nvPr>
        </p:nvSpPr>
        <p:spPr/>
        <p:txBody>
          <a:bodyPr/>
          <a:lstStyle/>
          <a:p>
            <a:r>
              <a:rPr lang="en-GB" altLang="en-US"/>
              <a:t>Predicting displacement reactions</a:t>
            </a:r>
          </a:p>
        </p:txBody>
      </p:sp>
      <p:sp>
        <p:nvSpPr>
          <p:cNvPr id="48131" name="Text Box 4">
            <a:extLst>
              <a:ext uri="{FF2B5EF4-FFF2-40B4-BE49-F238E27FC236}">
                <a16:creationId xmlns:a16="http://schemas.microsoft.com/office/drawing/2014/main" id="{27258ACB-4850-4C2D-AA45-4D6982422897}"/>
              </a:ext>
            </a:extLst>
          </p:cNvPr>
          <p:cNvSpPr txBox="1">
            <a:spLocks noChangeArrowheads="1"/>
          </p:cNvSpPr>
          <p:nvPr/>
        </p:nvSpPr>
        <p:spPr bwMode="auto">
          <a:xfrm>
            <a:off x="342900" y="784225"/>
            <a:ext cx="76581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will happen if bromine is added to sodium iodide?</a:t>
            </a:r>
          </a:p>
        </p:txBody>
      </p:sp>
      <p:sp>
        <p:nvSpPr>
          <p:cNvPr id="508933" name="Text Box 5">
            <a:extLst>
              <a:ext uri="{FF2B5EF4-FFF2-40B4-BE49-F238E27FC236}">
                <a16:creationId xmlns:a16="http://schemas.microsoft.com/office/drawing/2014/main" id="{F7B953BB-5D02-41ED-8C12-68964B0FBDEE}"/>
              </a:ext>
            </a:extLst>
          </p:cNvPr>
          <p:cNvSpPr txBox="1">
            <a:spLocks noChangeArrowheads="1"/>
          </p:cNvSpPr>
          <p:nvPr/>
        </p:nvSpPr>
        <p:spPr bwMode="auto">
          <a:xfrm>
            <a:off x="342900" y="1565979"/>
            <a:ext cx="8129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bromine will displace the iodide ion in the solution to form sodium bromide.</a:t>
            </a:r>
          </a:p>
        </p:txBody>
      </p:sp>
      <p:sp>
        <p:nvSpPr>
          <p:cNvPr id="508934" name="Text Box 6">
            <a:extLst>
              <a:ext uri="{FF2B5EF4-FFF2-40B4-BE49-F238E27FC236}">
                <a16:creationId xmlns:a16="http://schemas.microsoft.com/office/drawing/2014/main" id="{3AA39FA3-9246-46AA-B6DC-16F1F0F7D93F}"/>
              </a:ext>
            </a:extLst>
          </p:cNvPr>
          <p:cNvSpPr txBox="1">
            <a:spLocks noChangeArrowheads="1"/>
          </p:cNvSpPr>
          <p:nvPr/>
        </p:nvSpPr>
        <p:spPr bwMode="auto">
          <a:xfrm>
            <a:off x="342900" y="2720797"/>
            <a:ext cx="8189913" cy="8223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Write a word equation and a balanced symbol equation for this reaction.</a:t>
            </a:r>
          </a:p>
        </p:txBody>
      </p:sp>
      <p:sp>
        <p:nvSpPr>
          <p:cNvPr id="508936" name="AutoShape 8">
            <a:extLst>
              <a:ext uri="{FF2B5EF4-FFF2-40B4-BE49-F238E27FC236}">
                <a16:creationId xmlns:a16="http://schemas.microsoft.com/office/drawing/2014/main" id="{333ED09F-67E5-4FAD-8BAE-9B24A9EB7C34}"/>
              </a:ext>
            </a:extLst>
          </p:cNvPr>
          <p:cNvSpPr>
            <a:spLocks noChangeArrowheads="1"/>
          </p:cNvSpPr>
          <p:nvPr/>
        </p:nvSpPr>
        <p:spPr bwMode="auto">
          <a:xfrm>
            <a:off x="484188" y="3955872"/>
            <a:ext cx="7947025" cy="190658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08938" name="Text Box 10">
            <a:extLst>
              <a:ext uri="{FF2B5EF4-FFF2-40B4-BE49-F238E27FC236}">
                <a16:creationId xmlns:a16="http://schemas.microsoft.com/office/drawing/2014/main" id="{49920FFF-EC8E-4759-A2AD-F6086D3F9255}"/>
              </a:ext>
            </a:extLst>
          </p:cNvPr>
          <p:cNvSpPr txBox="1">
            <a:spLocks noChangeArrowheads="1"/>
          </p:cNvSpPr>
          <p:nvPr/>
        </p:nvSpPr>
        <p:spPr bwMode="auto">
          <a:xfrm>
            <a:off x="2598738" y="3998734"/>
            <a:ext cx="1477962" cy="830263"/>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sodium</a:t>
            </a:r>
            <a:br>
              <a:rPr lang="en-GB" b="1">
                <a:solidFill>
                  <a:schemeClr val="accent3"/>
                </a:solidFill>
                <a:latin typeface="Arial" charset="0"/>
              </a:rPr>
            </a:br>
            <a:r>
              <a:rPr lang="en-GB" b="1">
                <a:solidFill>
                  <a:schemeClr val="accent3"/>
                </a:solidFill>
                <a:latin typeface="Arial" charset="0"/>
              </a:rPr>
              <a:t>iodide</a:t>
            </a:r>
          </a:p>
        </p:txBody>
      </p:sp>
      <p:sp>
        <p:nvSpPr>
          <p:cNvPr id="508939" name="Text Box 11">
            <a:extLst>
              <a:ext uri="{FF2B5EF4-FFF2-40B4-BE49-F238E27FC236}">
                <a16:creationId xmlns:a16="http://schemas.microsoft.com/office/drawing/2014/main" id="{DA8E08AA-5281-4F0F-9BB4-ABF4EB91DD91}"/>
              </a:ext>
            </a:extLst>
          </p:cNvPr>
          <p:cNvSpPr txBox="1">
            <a:spLocks noChangeArrowheads="1"/>
          </p:cNvSpPr>
          <p:nvPr/>
        </p:nvSpPr>
        <p:spPr bwMode="auto">
          <a:xfrm>
            <a:off x="4797425" y="3998734"/>
            <a:ext cx="1477963" cy="830263"/>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sodium</a:t>
            </a:r>
            <a:br>
              <a:rPr lang="en-GB" b="1">
                <a:solidFill>
                  <a:schemeClr val="accent3"/>
                </a:solidFill>
                <a:latin typeface="Arial" charset="0"/>
              </a:rPr>
            </a:br>
            <a:r>
              <a:rPr lang="en-GB" b="1">
                <a:solidFill>
                  <a:schemeClr val="accent3"/>
                </a:solidFill>
                <a:latin typeface="Arial" charset="0"/>
              </a:rPr>
              <a:t>bromide</a:t>
            </a:r>
          </a:p>
        </p:txBody>
      </p:sp>
      <p:sp>
        <p:nvSpPr>
          <p:cNvPr id="508940" name="Text Box 12">
            <a:extLst>
              <a:ext uri="{FF2B5EF4-FFF2-40B4-BE49-F238E27FC236}">
                <a16:creationId xmlns:a16="http://schemas.microsoft.com/office/drawing/2014/main" id="{B6C3A30E-6BC9-4CE3-AD86-D1BD3CDF8B42}"/>
              </a:ext>
            </a:extLst>
          </p:cNvPr>
          <p:cNvSpPr txBox="1">
            <a:spLocks noChangeArrowheads="1"/>
          </p:cNvSpPr>
          <p:nvPr/>
        </p:nvSpPr>
        <p:spPr bwMode="auto">
          <a:xfrm>
            <a:off x="6924675" y="4181297"/>
            <a:ext cx="1477963" cy="457200"/>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iodine</a:t>
            </a:r>
          </a:p>
        </p:txBody>
      </p:sp>
      <p:sp>
        <p:nvSpPr>
          <p:cNvPr id="508941" name="Text Box 13">
            <a:extLst>
              <a:ext uri="{FF2B5EF4-FFF2-40B4-BE49-F238E27FC236}">
                <a16:creationId xmlns:a16="http://schemas.microsoft.com/office/drawing/2014/main" id="{C43DE9A7-2629-4331-9DC5-33DD0E9F020A}"/>
              </a:ext>
            </a:extLst>
          </p:cNvPr>
          <p:cNvSpPr txBox="1">
            <a:spLocks noChangeArrowheads="1"/>
          </p:cNvSpPr>
          <p:nvPr/>
        </p:nvSpPr>
        <p:spPr bwMode="auto">
          <a:xfrm>
            <a:off x="596900" y="4181297"/>
            <a:ext cx="1477963" cy="457200"/>
          </a:xfrm>
          <a:prstGeom prst="rect">
            <a:avLst/>
          </a:prstGeom>
          <a:noFill/>
          <a:ln w="9525">
            <a:noFill/>
            <a:miter lim="800000"/>
            <a:headEnd/>
            <a:tailEnd/>
          </a:ln>
        </p:spPr>
        <p:txBody>
          <a:bodyPr>
            <a:spAutoFit/>
          </a:bodyPr>
          <a:lstStyle/>
          <a:p>
            <a:pPr algn="ctr">
              <a:spcBef>
                <a:spcPct val="50000"/>
              </a:spcBef>
              <a:defRPr/>
            </a:pPr>
            <a:r>
              <a:rPr lang="en-GB" b="1">
                <a:solidFill>
                  <a:schemeClr val="accent3"/>
                </a:solidFill>
                <a:latin typeface="Arial" charset="0"/>
              </a:rPr>
              <a:t>bromine</a:t>
            </a:r>
          </a:p>
        </p:txBody>
      </p:sp>
      <p:sp>
        <p:nvSpPr>
          <p:cNvPr id="508942" name="Text Box 14">
            <a:extLst>
              <a:ext uri="{FF2B5EF4-FFF2-40B4-BE49-F238E27FC236}">
                <a16:creationId xmlns:a16="http://schemas.microsoft.com/office/drawing/2014/main" id="{CB966D51-60EE-4D22-8A92-906E9B1AA9C6}"/>
              </a:ext>
            </a:extLst>
          </p:cNvPr>
          <p:cNvSpPr txBox="1">
            <a:spLocks noChangeArrowheads="1"/>
          </p:cNvSpPr>
          <p:nvPr/>
        </p:nvSpPr>
        <p:spPr bwMode="auto">
          <a:xfrm>
            <a:off x="2038350" y="4135259"/>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508943" name="Text Box 15">
            <a:extLst>
              <a:ext uri="{FF2B5EF4-FFF2-40B4-BE49-F238E27FC236}">
                <a16:creationId xmlns:a16="http://schemas.microsoft.com/office/drawing/2014/main" id="{3E559FA7-BE09-4307-B2E9-F422D6F49E30}"/>
              </a:ext>
            </a:extLst>
          </p:cNvPr>
          <p:cNvSpPr txBox="1">
            <a:spLocks noChangeArrowheads="1"/>
          </p:cNvSpPr>
          <p:nvPr/>
        </p:nvSpPr>
        <p:spPr bwMode="auto">
          <a:xfrm>
            <a:off x="6423025" y="4135259"/>
            <a:ext cx="563563"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508945" name="Text Box 17">
            <a:extLst>
              <a:ext uri="{FF2B5EF4-FFF2-40B4-BE49-F238E27FC236}">
                <a16:creationId xmlns:a16="http://schemas.microsoft.com/office/drawing/2014/main" id="{18CB664B-64B6-4B6D-82E0-909A4E0D99A8}"/>
              </a:ext>
            </a:extLst>
          </p:cNvPr>
          <p:cNvSpPr txBox="1">
            <a:spLocks noChangeArrowheads="1"/>
          </p:cNvSpPr>
          <p:nvPr/>
        </p:nvSpPr>
        <p:spPr bwMode="auto">
          <a:xfrm>
            <a:off x="692150" y="5051247"/>
            <a:ext cx="1411288"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rPr>
              <a:t>Br</a:t>
            </a:r>
            <a:r>
              <a:rPr lang="en-GB" b="1" baseline="-25000">
                <a:solidFill>
                  <a:schemeClr val="accent3"/>
                </a:solidFill>
                <a:latin typeface="Arial" charset="0"/>
              </a:rPr>
              <a:t>2</a:t>
            </a:r>
            <a:endParaRPr lang="en-GB">
              <a:solidFill>
                <a:schemeClr val="accent3"/>
              </a:solidFill>
              <a:latin typeface="Arial" charset="0"/>
              <a:sym typeface="Monotype Sorts" pitchFamily="2" charset="2"/>
            </a:endParaRPr>
          </a:p>
        </p:txBody>
      </p:sp>
      <p:sp>
        <p:nvSpPr>
          <p:cNvPr id="508946" name="Text Box 18">
            <a:extLst>
              <a:ext uri="{FF2B5EF4-FFF2-40B4-BE49-F238E27FC236}">
                <a16:creationId xmlns:a16="http://schemas.microsoft.com/office/drawing/2014/main" id="{10915200-2C23-4474-9D67-CBE86CB05893}"/>
              </a:ext>
            </a:extLst>
          </p:cNvPr>
          <p:cNvSpPr txBox="1">
            <a:spLocks noChangeArrowheads="1"/>
          </p:cNvSpPr>
          <p:nvPr/>
        </p:nvSpPr>
        <p:spPr bwMode="auto">
          <a:xfrm>
            <a:off x="2513013" y="5051247"/>
            <a:ext cx="1684337"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rPr>
              <a:t>2NaI</a:t>
            </a:r>
            <a:endParaRPr lang="en-GB">
              <a:solidFill>
                <a:schemeClr val="accent3"/>
              </a:solidFill>
              <a:latin typeface="Arial" charset="0"/>
              <a:sym typeface="Monotype Sorts" pitchFamily="2" charset="2"/>
            </a:endParaRPr>
          </a:p>
        </p:txBody>
      </p:sp>
      <p:sp>
        <p:nvSpPr>
          <p:cNvPr id="508947" name="Text Box 19">
            <a:extLst>
              <a:ext uri="{FF2B5EF4-FFF2-40B4-BE49-F238E27FC236}">
                <a16:creationId xmlns:a16="http://schemas.microsoft.com/office/drawing/2014/main" id="{5EDCD3EA-884D-4F8B-BEDF-53E77778D565}"/>
              </a:ext>
            </a:extLst>
          </p:cNvPr>
          <p:cNvSpPr txBox="1">
            <a:spLocks noChangeArrowheads="1"/>
          </p:cNvSpPr>
          <p:nvPr/>
        </p:nvSpPr>
        <p:spPr bwMode="auto">
          <a:xfrm>
            <a:off x="4622800" y="5051247"/>
            <a:ext cx="1846263"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sym typeface="Monotype Sorts" pitchFamily="2" charset="2"/>
              </a:rPr>
              <a:t>2NaBr</a:t>
            </a:r>
            <a:endParaRPr lang="en-GB">
              <a:solidFill>
                <a:schemeClr val="accent3"/>
              </a:solidFill>
              <a:latin typeface="Arial" charset="0"/>
              <a:sym typeface="Monotype Sorts" pitchFamily="2" charset="2"/>
            </a:endParaRPr>
          </a:p>
        </p:txBody>
      </p:sp>
      <p:sp>
        <p:nvSpPr>
          <p:cNvPr id="508948" name="Text Box 20">
            <a:extLst>
              <a:ext uri="{FF2B5EF4-FFF2-40B4-BE49-F238E27FC236}">
                <a16:creationId xmlns:a16="http://schemas.microsoft.com/office/drawing/2014/main" id="{7910B337-3535-4F23-A6FF-4FDB8EE52904}"/>
              </a:ext>
            </a:extLst>
          </p:cNvPr>
          <p:cNvSpPr txBox="1">
            <a:spLocks noChangeArrowheads="1"/>
          </p:cNvSpPr>
          <p:nvPr/>
        </p:nvSpPr>
        <p:spPr bwMode="auto">
          <a:xfrm>
            <a:off x="7000875" y="5051247"/>
            <a:ext cx="1260475" cy="457200"/>
          </a:xfrm>
          <a:prstGeom prst="rect">
            <a:avLst/>
          </a:prstGeom>
          <a:noFill/>
          <a:ln w="9525">
            <a:noFill/>
            <a:miter lim="800000"/>
            <a:headEnd/>
            <a:tailEnd/>
          </a:ln>
        </p:spPr>
        <p:txBody>
          <a:bodyPr>
            <a:spAutoFit/>
          </a:bodyPr>
          <a:lstStyle/>
          <a:p>
            <a:pPr algn="ctr">
              <a:defRPr/>
            </a:pPr>
            <a:r>
              <a:rPr lang="en-GB" b="1">
                <a:solidFill>
                  <a:schemeClr val="accent3"/>
                </a:solidFill>
                <a:latin typeface="Arial" charset="0"/>
                <a:sym typeface="Monotype Sorts" pitchFamily="2" charset="2"/>
              </a:rPr>
              <a:t>I</a:t>
            </a:r>
            <a:r>
              <a:rPr lang="en-GB" b="1" baseline="-25000">
                <a:solidFill>
                  <a:schemeClr val="accent3"/>
                </a:solidFill>
                <a:latin typeface="Arial" charset="0"/>
                <a:sym typeface="Monotype Sorts" pitchFamily="2" charset="2"/>
              </a:rPr>
              <a:t>2</a:t>
            </a:r>
            <a:endParaRPr lang="en-GB">
              <a:solidFill>
                <a:schemeClr val="accent3"/>
              </a:solidFill>
              <a:latin typeface="Arial" charset="0"/>
              <a:sym typeface="Monotype Sorts" pitchFamily="2" charset="2"/>
            </a:endParaRPr>
          </a:p>
        </p:txBody>
      </p:sp>
      <p:sp>
        <p:nvSpPr>
          <p:cNvPr id="508949" name="Text Box 21">
            <a:extLst>
              <a:ext uri="{FF2B5EF4-FFF2-40B4-BE49-F238E27FC236}">
                <a16:creationId xmlns:a16="http://schemas.microsoft.com/office/drawing/2014/main" id="{455192A2-E723-46AC-B8C4-A2C82C24EF22}"/>
              </a:ext>
            </a:extLst>
          </p:cNvPr>
          <p:cNvSpPr txBox="1">
            <a:spLocks noChangeArrowheads="1"/>
          </p:cNvSpPr>
          <p:nvPr/>
        </p:nvSpPr>
        <p:spPr bwMode="auto">
          <a:xfrm>
            <a:off x="6423025" y="5005209"/>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sp>
        <p:nvSpPr>
          <p:cNvPr id="508950" name="Text Box 22">
            <a:extLst>
              <a:ext uri="{FF2B5EF4-FFF2-40B4-BE49-F238E27FC236}">
                <a16:creationId xmlns:a16="http://schemas.microsoft.com/office/drawing/2014/main" id="{8A3E37D8-FCD4-4473-AE69-8EA26D3A0508}"/>
              </a:ext>
            </a:extLst>
          </p:cNvPr>
          <p:cNvSpPr txBox="1">
            <a:spLocks noChangeArrowheads="1"/>
          </p:cNvSpPr>
          <p:nvPr/>
        </p:nvSpPr>
        <p:spPr bwMode="auto">
          <a:xfrm>
            <a:off x="2038350" y="5005209"/>
            <a:ext cx="422275" cy="549275"/>
          </a:xfrm>
          <a:prstGeom prst="rect">
            <a:avLst/>
          </a:prstGeom>
          <a:noFill/>
          <a:ln w="9525">
            <a:noFill/>
            <a:miter lim="800000"/>
            <a:headEnd/>
            <a:tailEnd/>
          </a:ln>
        </p:spPr>
        <p:txBody>
          <a:bodyPr>
            <a:spAutoFit/>
          </a:bodyPr>
          <a:lstStyle/>
          <a:p>
            <a:pPr>
              <a:spcBef>
                <a:spcPct val="50000"/>
              </a:spcBef>
              <a:defRPr/>
            </a:pPr>
            <a:r>
              <a:rPr lang="en-GB" sz="3000" b="1">
                <a:solidFill>
                  <a:schemeClr val="accent3"/>
                </a:solidFill>
                <a:latin typeface="Arial" charset="0"/>
              </a:rPr>
              <a:t>+</a:t>
            </a:r>
          </a:p>
        </p:txBody>
      </p:sp>
      <p:pic>
        <p:nvPicPr>
          <p:cNvPr id="22" name="Picture 21" descr="Atmospheric_pollutants_7.1.png">
            <a:extLst>
              <a:ext uri="{FF2B5EF4-FFF2-40B4-BE49-F238E27FC236}">
                <a16:creationId xmlns:a16="http://schemas.microsoft.com/office/drawing/2014/main" id="{E659C9DB-45C2-4274-85D1-99B4D1C232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3988" y="4160659"/>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tmospheric_pollutants_7.1.png">
            <a:extLst>
              <a:ext uri="{FF2B5EF4-FFF2-40B4-BE49-F238E27FC236}">
                <a16:creationId xmlns:a16="http://schemas.microsoft.com/office/drawing/2014/main" id="{E5454DC2-6C6C-46DF-A39D-D722087A47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3988" y="5014734"/>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hlinkClick r:id="" action="ppaction://hlinkshowjump?jump=nextslide"/>
            <a:extLst>
              <a:ext uri="{FF2B5EF4-FFF2-40B4-BE49-F238E27FC236}">
                <a16:creationId xmlns:a16="http://schemas.microsoft.com/office/drawing/2014/main" id="{0355CB99-7170-4C3C-8E4C-F9514814D48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8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89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89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89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89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89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89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89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89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89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89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89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89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894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p:bldP spid="508934" grpId="0" animBg="1"/>
      <p:bldP spid="508936" grpId="0" animBg="1"/>
      <p:bldP spid="508938" grpId="0"/>
      <p:bldP spid="508939" grpId="0"/>
      <p:bldP spid="508940" grpId="0"/>
      <p:bldP spid="508941" grpId="0"/>
      <p:bldP spid="508942" grpId="0"/>
      <p:bldP spid="508943" grpId="0"/>
      <p:bldP spid="508945" grpId="0"/>
      <p:bldP spid="508946" grpId="0"/>
      <p:bldP spid="508947" grpId="0"/>
      <p:bldP spid="508948" grpId="0"/>
      <p:bldP spid="508949" grpId="0"/>
      <p:bldP spid="5089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72F1FDED-DAE8-46DC-B620-3509FCC080B5}"/>
              </a:ext>
            </a:extLst>
          </p:cNvPr>
          <p:cNvSpPr>
            <a:spLocks noGrp="1" noChangeArrowheads="1"/>
          </p:cNvSpPr>
          <p:nvPr>
            <p:ph type="title"/>
          </p:nvPr>
        </p:nvSpPr>
        <p:spPr/>
        <p:txBody>
          <a:bodyPr/>
          <a:lstStyle/>
          <a:p>
            <a:r>
              <a:rPr lang="en-GB" altLang="en-US" dirty="0"/>
              <a:t>Is there a displacement reaction?</a:t>
            </a:r>
          </a:p>
        </p:txBody>
      </p:sp>
      <p:pic>
        <p:nvPicPr>
          <p:cNvPr id="8" name="Picture 5" descr="flash_icon">
            <a:extLst>
              <a:ext uri="{FF2B5EF4-FFF2-40B4-BE49-F238E27FC236}">
                <a16:creationId xmlns:a16="http://schemas.microsoft.com/office/drawing/2014/main" id="{F0C2B4AD-3A6A-418C-AB3B-E3A5205C500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8415703-A885-4BC7-A37F-6380D1AD8C65}"/>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8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FD98F78-A2F6-440D-B917-DBD92EB1918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2790E10-B4B6-4B5A-B6A5-03F86CC080C3}"/>
              </a:ext>
            </a:extLst>
          </p:cNvPr>
          <p:cNvSpPr>
            <a:spLocks noGrp="1" noChangeArrowheads="1"/>
          </p:cNvSpPr>
          <p:nvPr>
            <p:ph type="title"/>
          </p:nvPr>
        </p:nvSpPr>
        <p:spPr/>
        <p:txBody>
          <a:bodyPr/>
          <a:lstStyle/>
          <a:p>
            <a:r>
              <a:rPr lang="en-GB" altLang="en-US"/>
              <a:t>Where are the halogens?</a:t>
            </a:r>
          </a:p>
        </p:txBody>
      </p:sp>
      <p:sp>
        <p:nvSpPr>
          <p:cNvPr id="381956" name="Text Box 4">
            <a:extLst>
              <a:ext uri="{FF2B5EF4-FFF2-40B4-BE49-F238E27FC236}">
                <a16:creationId xmlns:a16="http://schemas.microsoft.com/office/drawing/2014/main" id="{066E6E31-9B4A-40CA-9525-407B1B7EADAB}"/>
              </a:ext>
            </a:extLst>
          </p:cNvPr>
          <p:cNvSpPr txBox="1">
            <a:spLocks noChangeArrowheads="1"/>
          </p:cNvSpPr>
          <p:nvPr/>
        </p:nvSpPr>
        <p:spPr bwMode="auto">
          <a:xfrm>
            <a:off x="342900" y="2905125"/>
            <a:ext cx="421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elements in </a:t>
            </a:r>
            <a:r>
              <a:rPr lang="en-GB" altLang="en-US" b="1">
                <a:solidFill>
                  <a:srgbClr val="FF6600"/>
                </a:solidFill>
              </a:rPr>
              <a:t>group 7</a:t>
            </a:r>
            <a:r>
              <a:rPr lang="en-GB" altLang="en-US">
                <a:solidFill>
                  <a:srgbClr val="010066"/>
                </a:solidFill>
              </a:rPr>
              <a:t>, on the right of the periodic table, are called the</a:t>
            </a:r>
            <a:r>
              <a:rPr lang="en-GB" altLang="en-US" b="1">
                <a:solidFill>
                  <a:srgbClr val="FF6600"/>
                </a:solidFill>
              </a:rPr>
              <a:t> halogens</a:t>
            </a:r>
            <a:r>
              <a:rPr lang="en-GB" altLang="en-US">
                <a:solidFill>
                  <a:srgbClr val="010066"/>
                </a:solidFill>
              </a:rPr>
              <a:t>.</a:t>
            </a:r>
          </a:p>
        </p:txBody>
      </p:sp>
      <p:sp>
        <p:nvSpPr>
          <p:cNvPr id="21618" name="Text Box 33">
            <a:extLst>
              <a:ext uri="{FF2B5EF4-FFF2-40B4-BE49-F238E27FC236}">
                <a16:creationId xmlns:a16="http://schemas.microsoft.com/office/drawing/2014/main" id="{CCBB873D-CB24-4791-9C75-F06B69033410}"/>
              </a:ext>
            </a:extLst>
          </p:cNvPr>
          <p:cNvSpPr txBox="1">
            <a:spLocks noChangeArrowheads="1"/>
          </p:cNvSpPr>
          <p:nvPr/>
        </p:nvSpPr>
        <p:spPr bwMode="auto">
          <a:xfrm>
            <a:off x="7231063" y="3214688"/>
            <a:ext cx="130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fluorine</a:t>
            </a:r>
          </a:p>
        </p:txBody>
      </p:sp>
      <p:sp>
        <p:nvSpPr>
          <p:cNvPr id="21619" name="Line 34">
            <a:extLst>
              <a:ext uri="{FF2B5EF4-FFF2-40B4-BE49-F238E27FC236}">
                <a16:creationId xmlns:a16="http://schemas.microsoft.com/office/drawing/2014/main" id="{BA436314-2C8B-4843-9803-46A0593223F8}"/>
              </a:ext>
            </a:extLst>
          </p:cNvPr>
          <p:cNvSpPr>
            <a:spLocks noChangeShapeType="1"/>
          </p:cNvSpPr>
          <p:nvPr/>
        </p:nvSpPr>
        <p:spPr bwMode="auto">
          <a:xfrm flipH="1">
            <a:off x="6505575" y="3486150"/>
            <a:ext cx="63976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16" name="Text Box 36">
            <a:extLst>
              <a:ext uri="{FF2B5EF4-FFF2-40B4-BE49-F238E27FC236}">
                <a16:creationId xmlns:a16="http://schemas.microsoft.com/office/drawing/2014/main" id="{98E42374-F4F7-4245-9A97-F087EC20A9D9}"/>
              </a:ext>
            </a:extLst>
          </p:cNvPr>
          <p:cNvSpPr txBox="1">
            <a:spLocks noChangeArrowheads="1"/>
          </p:cNvSpPr>
          <p:nvPr/>
        </p:nvSpPr>
        <p:spPr bwMode="auto">
          <a:xfrm>
            <a:off x="7231063" y="3863975"/>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chlorine</a:t>
            </a:r>
          </a:p>
        </p:txBody>
      </p:sp>
      <p:sp>
        <p:nvSpPr>
          <p:cNvPr id="21617" name="Line 37">
            <a:extLst>
              <a:ext uri="{FF2B5EF4-FFF2-40B4-BE49-F238E27FC236}">
                <a16:creationId xmlns:a16="http://schemas.microsoft.com/office/drawing/2014/main" id="{3C78ED1A-6858-47E1-A01F-A9C1A99D2A3B}"/>
              </a:ext>
            </a:extLst>
          </p:cNvPr>
          <p:cNvSpPr>
            <a:spLocks noChangeShapeType="1"/>
          </p:cNvSpPr>
          <p:nvPr/>
        </p:nvSpPr>
        <p:spPr bwMode="auto">
          <a:xfrm flipH="1">
            <a:off x="6505575" y="4124325"/>
            <a:ext cx="63976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14" name="Text Box 39">
            <a:extLst>
              <a:ext uri="{FF2B5EF4-FFF2-40B4-BE49-F238E27FC236}">
                <a16:creationId xmlns:a16="http://schemas.microsoft.com/office/drawing/2014/main" id="{FA916CD0-A4ED-44BC-876F-5D1A20E3D9E3}"/>
              </a:ext>
            </a:extLst>
          </p:cNvPr>
          <p:cNvSpPr txBox="1">
            <a:spLocks noChangeArrowheads="1"/>
          </p:cNvSpPr>
          <p:nvPr/>
        </p:nvSpPr>
        <p:spPr bwMode="auto">
          <a:xfrm>
            <a:off x="7231063" y="4511675"/>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bromine</a:t>
            </a:r>
          </a:p>
        </p:txBody>
      </p:sp>
      <p:sp>
        <p:nvSpPr>
          <p:cNvPr id="21615" name="Line 40">
            <a:extLst>
              <a:ext uri="{FF2B5EF4-FFF2-40B4-BE49-F238E27FC236}">
                <a16:creationId xmlns:a16="http://schemas.microsoft.com/office/drawing/2014/main" id="{9026B6DC-D2FA-4718-B5BC-40F76DF2223F}"/>
              </a:ext>
            </a:extLst>
          </p:cNvPr>
          <p:cNvSpPr>
            <a:spLocks noChangeShapeType="1"/>
          </p:cNvSpPr>
          <p:nvPr/>
        </p:nvSpPr>
        <p:spPr bwMode="auto">
          <a:xfrm flipH="1">
            <a:off x="6505575" y="4772025"/>
            <a:ext cx="63976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12" name="Text Box 42">
            <a:extLst>
              <a:ext uri="{FF2B5EF4-FFF2-40B4-BE49-F238E27FC236}">
                <a16:creationId xmlns:a16="http://schemas.microsoft.com/office/drawing/2014/main" id="{D58EAB9A-0956-450F-AB49-9D82A64C094E}"/>
              </a:ext>
            </a:extLst>
          </p:cNvPr>
          <p:cNvSpPr txBox="1">
            <a:spLocks noChangeArrowheads="1"/>
          </p:cNvSpPr>
          <p:nvPr/>
        </p:nvSpPr>
        <p:spPr bwMode="auto">
          <a:xfrm>
            <a:off x="7231063" y="5149850"/>
            <a:ext cx="108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iodine</a:t>
            </a:r>
          </a:p>
        </p:txBody>
      </p:sp>
      <p:sp>
        <p:nvSpPr>
          <p:cNvPr id="21613" name="Line 43">
            <a:extLst>
              <a:ext uri="{FF2B5EF4-FFF2-40B4-BE49-F238E27FC236}">
                <a16:creationId xmlns:a16="http://schemas.microsoft.com/office/drawing/2014/main" id="{E3BA2AE1-B946-4854-8467-D31E84BECEFC}"/>
              </a:ext>
            </a:extLst>
          </p:cNvPr>
          <p:cNvSpPr>
            <a:spLocks noChangeShapeType="1"/>
          </p:cNvSpPr>
          <p:nvPr/>
        </p:nvSpPr>
        <p:spPr bwMode="auto">
          <a:xfrm flipH="1">
            <a:off x="6505575" y="5410200"/>
            <a:ext cx="63976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10" name="Text Box 45">
            <a:extLst>
              <a:ext uri="{FF2B5EF4-FFF2-40B4-BE49-F238E27FC236}">
                <a16:creationId xmlns:a16="http://schemas.microsoft.com/office/drawing/2014/main" id="{E4A53441-48C6-46BC-9C4F-B2CAA1F4184E}"/>
              </a:ext>
            </a:extLst>
          </p:cNvPr>
          <p:cNvSpPr txBox="1">
            <a:spLocks noChangeArrowheads="1"/>
          </p:cNvSpPr>
          <p:nvPr/>
        </p:nvSpPr>
        <p:spPr bwMode="auto">
          <a:xfrm>
            <a:off x="7231063" y="5816600"/>
            <a:ext cx="134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astatine</a:t>
            </a:r>
          </a:p>
        </p:txBody>
      </p:sp>
      <p:sp>
        <p:nvSpPr>
          <p:cNvPr id="21611" name="Line 46">
            <a:extLst>
              <a:ext uri="{FF2B5EF4-FFF2-40B4-BE49-F238E27FC236}">
                <a16:creationId xmlns:a16="http://schemas.microsoft.com/office/drawing/2014/main" id="{DC2743AC-8A7D-4021-85FC-727BAA18EFFF}"/>
              </a:ext>
            </a:extLst>
          </p:cNvPr>
          <p:cNvSpPr>
            <a:spLocks noChangeShapeType="1"/>
          </p:cNvSpPr>
          <p:nvPr/>
        </p:nvSpPr>
        <p:spPr bwMode="auto">
          <a:xfrm flipH="1">
            <a:off x="6505575" y="6067425"/>
            <a:ext cx="63976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19" name="Text Box 11">
            <a:extLst>
              <a:ext uri="{FF2B5EF4-FFF2-40B4-BE49-F238E27FC236}">
                <a16:creationId xmlns:a16="http://schemas.microsoft.com/office/drawing/2014/main" id="{1A9F856A-213E-4555-BD2B-302A95793DA2}"/>
              </a:ext>
            </a:extLst>
          </p:cNvPr>
          <p:cNvSpPr txBox="1">
            <a:spLocks noChangeArrowheads="1"/>
          </p:cNvSpPr>
          <p:nvPr/>
        </p:nvSpPr>
        <p:spPr bwMode="auto">
          <a:xfrm>
            <a:off x="358775" y="788988"/>
            <a:ext cx="8589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Elements in the </a:t>
            </a:r>
            <a:r>
              <a:rPr lang="en-GB" altLang="en-US" b="1">
                <a:solidFill>
                  <a:srgbClr val="010066"/>
                </a:solidFill>
              </a:rPr>
              <a:t>same group </a:t>
            </a:r>
            <a:r>
              <a:rPr lang="en-GB" altLang="en-US">
                <a:solidFill>
                  <a:srgbClr val="010066"/>
                </a:solidFill>
              </a:rPr>
              <a:t>in the periodic table have very </a:t>
            </a:r>
            <a:r>
              <a:rPr lang="en-GB" altLang="en-US" b="1">
                <a:solidFill>
                  <a:srgbClr val="010066"/>
                </a:solidFill>
              </a:rPr>
              <a:t>similar properties</a:t>
            </a:r>
            <a:r>
              <a:rPr lang="en-GB" altLang="en-US">
                <a:solidFill>
                  <a:srgbClr val="010066"/>
                </a:solidFill>
              </a:rPr>
              <a:t>. </a:t>
            </a:r>
            <a:endParaRPr lang="en-GB" altLang="en-US" b="1">
              <a:solidFill>
                <a:srgbClr val="010066"/>
              </a:solidFill>
            </a:endParaRPr>
          </a:p>
        </p:txBody>
      </p:sp>
      <p:sp>
        <p:nvSpPr>
          <p:cNvPr id="597" name="AutoShape 101">
            <a:extLst>
              <a:ext uri="{FF2B5EF4-FFF2-40B4-BE49-F238E27FC236}">
                <a16:creationId xmlns:a16="http://schemas.microsoft.com/office/drawing/2014/main" id="{65080F27-BE40-47B7-9D3B-ED969D54A419}"/>
              </a:ext>
            </a:extLst>
          </p:cNvPr>
          <p:cNvSpPr>
            <a:spLocks noChangeArrowheads="1"/>
          </p:cNvSpPr>
          <p:nvPr/>
        </p:nvSpPr>
        <p:spPr bwMode="auto">
          <a:xfrm>
            <a:off x="465138" y="5799138"/>
            <a:ext cx="188912" cy="244475"/>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98" name="Text Box 102">
            <a:extLst>
              <a:ext uri="{FF2B5EF4-FFF2-40B4-BE49-F238E27FC236}">
                <a16:creationId xmlns:a16="http://schemas.microsoft.com/office/drawing/2014/main" id="{C4E9DF43-E78B-4FA4-9027-AE5CF8CFE752}"/>
              </a:ext>
            </a:extLst>
          </p:cNvPr>
          <p:cNvSpPr txBox="1">
            <a:spLocks noChangeArrowheads="1"/>
          </p:cNvSpPr>
          <p:nvPr/>
        </p:nvSpPr>
        <p:spPr bwMode="auto">
          <a:xfrm>
            <a:off x="477838" y="5846763"/>
            <a:ext cx="161925" cy="138112"/>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Fr</a:t>
            </a:r>
          </a:p>
        </p:txBody>
      </p:sp>
      <p:sp>
        <p:nvSpPr>
          <p:cNvPr id="595" name="AutoShape 156">
            <a:extLst>
              <a:ext uri="{FF2B5EF4-FFF2-40B4-BE49-F238E27FC236}">
                <a16:creationId xmlns:a16="http://schemas.microsoft.com/office/drawing/2014/main" id="{D3FC0C16-7C33-4C14-8196-26D177E7E35F}"/>
              </a:ext>
            </a:extLst>
          </p:cNvPr>
          <p:cNvSpPr>
            <a:spLocks noChangeArrowheads="1"/>
          </p:cNvSpPr>
          <p:nvPr/>
        </p:nvSpPr>
        <p:spPr bwMode="auto">
          <a:xfrm>
            <a:off x="469900" y="5524500"/>
            <a:ext cx="187325" cy="244475"/>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96" name="Text Box 157">
            <a:extLst>
              <a:ext uri="{FF2B5EF4-FFF2-40B4-BE49-F238E27FC236}">
                <a16:creationId xmlns:a16="http://schemas.microsoft.com/office/drawing/2014/main" id="{AD68E1FB-A64A-4252-B6F2-92421E2A29D5}"/>
              </a:ext>
            </a:extLst>
          </p:cNvPr>
          <p:cNvSpPr txBox="1">
            <a:spLocks noChangeArrowheads="1"/>
          </p:cNvSpPr>
          <p:nvPr/>
        </p:nvSpPr>
        <p:spPr bwMode="auto">
          <a:xfrm>
            <a:off x="477838" y="5572125"/>
            <a:ext cx="161925" cy="138113"/>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Cs</a:t>
            </a:r>
          </a:p>
        </p:txBody>
      </p:sp>
      <p:sp>
        <p:nvSpPr>
          <p:cNvPr id="593" name="AutoShape 211">
            <a:extLst>
              <a:ext uri="{FF2B5EF4-FFF2-40B4-BE49-F238E27FC236}">
                <a16:creationId xmlns:a16="http://schemas.microsoft.com/office/drawing/2014/main" id="{602673E5-3AA0-41DC-AE53-414A52E04F66}"/>
              </a:ext>
            </a:extLst>
          </p:cNvPr>
          <p:cNvSpPr>
            <a:spLocks noChangeArrowheads="1"/>
          </p:cNvSpPr>
          <p:nvPr/>
        </p:nvSpPr>
        <p:spPr bwMode="auto">
          <a:xfrm>
            <a:off x="469900" y="5249863"/>
            <a:ext cx="187325" cy="242887"/>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94" name="Text Box 212">
            <a:extLst>
              <a:ext uri="{FF2B5EF4-FFF2-40B4-BE49-F238E27FC236}">
                <a16:creationId xmlns:a16="http://schemas.microsoft.com/office/drawing/2014/main" id="{702B0C85-F468-4390-BF04-2CBD46BE7BF3}"/>
              </a:ext>
            </a:extLst>
          </p:cNvPr>
          <p:cNvSpPr txBox="1">
            <a:spLocks noChangeArrowheads="1"/>
          </p:cNvSpPr>
          <p:nvPr/>
        </p:nvSpPr>
        <p:spPr bwMode="auto">
          <a:xfrm>
            <a:off x="477838" y="5295900"/>
            <a:ext cx="161925" cy="139700"/>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Rb</a:t>
            </a:r>
          </a:p>
        </p:txBody>
      </p:sp>
      <p:sp>
        <p:nvSpPr>
          <p:cNvPr id="591" name="AutoShape 266">
            <a:extLst>
              <a:ext uri="{FF2B5EF4-FFF2-40B4-BE49-F238E27FC236}">
                <a16:creationId xmlns:a16="http://schemas.microsoft.com/office/drawing/2014/main" id="{033C8139-0CC6-4DB9-8ABE-4389C6FB4EFB}"/>
              </a:ext>
            </a:extLst>
          </p:cNvPr>
          <p:cNvSpPr>
            <a:spLocks noChangeArrowheads="1"/>
          </p:cNvSpPr>
          <p:nvPr/>
        </p:nvSpPr>
        <p:spPr bwMode="auto">
          <a:xfrm>
            <a:off x="469900" y="4973638"/>
            <a:ext cx="187325" cy="244475"/>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92" name="Text Box 267">
            <a:extLst>
              <a:ext uri="{FF2B5EF4-FFF2-40B4-BE49-F238E27FC236}">
                <a16:creationId xmlns:a16="http://schemas.microsoft.com/office/drawing/2014/main" id="{0F8D31D9-CF55-4DDD-9311-1E28A7FD7AD5}"/>
              </a:ext>
            </a:extLst>
          </p:cNvPr>
          <p:cNvSpPr txBox="1">
            <a:spLocks noChangeArrowheads="1"/>
          </p:cNvSpPr>
          <p:nvPr/>
        </p:nvSpPr>
        <p:spPr bwMode="auto">
          <a:xfrm>
            <a:off x="477838" y="5021263"/>
            <a:ext cx="161925" cy="138112"/>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K</a:t>
            </a:r>
          </a:p>
        </p:txBody>
      </p:sp>
      <p:sp>
        <p:nvSpPr>
          <p:cNvPr id="589" name="AutoShape 321">
            <a:extLst>
              <a:ext uri="{FF2B5EF4-FFF2-40B4-BE49-F238E27FC236}">
                <a16:creationId xmlns:a16="http://schemas.microsoft.com/office/drawing/2014/main" id="{8DD2FF39-1168-42BE-8D7A-4DA79477AF2C}"/>
              </a:ext>
            </a:extLst>
          </p:cNvPr>
          <p:cNvSpPr>
            <a:spLocks noChangeArrowheads="1"/>
          </p:cNvSpPr>
          <p:nvPr/>
        </p:nvSpPr>
        <p:spPr bwMode="auto">
          <a:xfrm>
            <a:off x="474663" y="4699000"/>
            <a:ext cx="188912" cy="244475"/>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90" name="Text Box 322">
            <a:extLst>
              <a:ext uri="{FF2B5EF4-FFF2-40B4-BE49-F238E27FC236}">
                <a16:creationId xmlns:a16="http://schemas.microsoft.com/office/drawing/2014/main" id="{0F34493C-E06A-44DB-B1E7-D5EAF28E1979}"/>
              </a:ext>
            </a:extLst>
          </p:cNvPr>
          <p:cNvSpPr txBox="1">
            <a:spLocks noChangeArrowheads="1"/>
          </p:cNvSpPr>
          <p:nvPr/>
        </p:nvSpPr>
        <p:spPr bwMode="auto">
          <a:xfrm>
            <a:off x="477838" y="4746625"/>
            <a:ext cx="161925" cy="138113"/>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Na</a:t>
            </a:r>
          </a:p>
        </p:txBody>
      </p:sp>
      <p:sp>
        <p:nvSpPr>
          <p:cNvPr id="587" name="AutoShape 347">
            <a:extLst>
              <a:ext uri="{FF2B5EF4-FFF2-40B4-BE49-F238E27FC236}">
                <a16:creationId xmlns:a16="http://schemas.microsoft.com/office/drawing/2014/main" id="{F0F662A3-517D-4CF3-A1BC-58D8E9702BB9}"/>
              </a:ext>
            </a:extLst>
          </p:cNvPr>
          <p:cNvSpPr>
            <a:spLocks noChangeArrowheads="1"/>
          </p:cNvSpPr>
          <p:nvPr/>
        </p:nvSpPr>
        <p:spPr bwMode="auto">
          <a:xfrm>
            <a:off x="474663" y="4410075"/>
            <a:ext cx="188912" cy="244475"/>
          </a:xfrm>
          <a:prstGeom prst="roundRect">
            <a:avLst>
              <a:gd name="adj" fmla="val 16667"/>
            </a:avLst>
          </a:prstGeom>
          <a:solidFill>
            <a:srgbClr val="DAED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88" name="Text Box 348">
            <a:extLst>
              <a:ext uri="{FF2B5EF4-FFF2-40B4-BE49-F238E27FC236}">
                <a16:creationId xmlns:a16="http://schemas.microsoft.com/office/drawing/2014/main" id="{6B9E9321-2A3A-48C5-B0F1-DEAD197355ED}"/>
              </a:ext>
            </a:extLst>
          </p:cNvPr>
          <p:cNvSpPr txBox="1">
            <a:spLocks noChangeArrowheads="1"/>
          </p:cNvSpPr>
          <p:nvPr/>
        </p:nvSpPr>
        <p:spPr bwMode="auto">
          <a:xfrm>
            <a:off x="477838" y="4457700"/>
            <a:ext cx="161925" cy="138113"/>
          </a:xfrm>
          <a:prstGeom prst="rect">
            <a:avLst/>
          </a:prstGeom>
          <a:solidFill>
            <a:srgbClr val="DAED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Li</a:t>
            </a:r>
          </a:p>
        </p:txBody>
      </p:sp>
      <p:sp>
        <p:nvSpPr>
          <p:cNvPr id="579" name="AutoShape 372">
            <a:extLst>
              <a:ext uri="{FF2B5EF4-FFF2-40B4-BE49-F238E27FC236}">
                <a16:creationId xmlns:a16="http://schemas.microsoft.com/office/drawing/2014/main" id="{D4B51D4F-CCF7-49FF-9063-8AA28644D5D3}"/>
              </a:ext>
            </a:extLst>
          </p:cNvPr>
          <p:cNvSpPr>
            <a:spLocks noChangeArrowheads="1"/>
          </p:cNvSpPr>
          <p:nvPr/>
        </p:nvSpPr>
        <p:spPr bwMode="auto">
          <a:xfrm>
            <a:off x="488950" y="412115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80" name="Text Box 373">
            <a:extLst>
              <a:ext uri="{FF2B5EF4-FFF2-40B4-BE49-F238E27FC236}">
                <a16:creationId xmlns:a16="http://schemas.microsoft.com/office/drawing/2014/main" id="{2716C796-F40E-43FA-A152-F299F864A590}"/>
              </a:ext>
            </a:extLst>
          </p:cNvPr>
          <p:cNvSpPr txBox="1">
            <a:spLocks noChangeArrowheads="1"/>
          </p:cNvSpPr>
          <p:nvPr/>
        </p:nvSpPr>
        <p:spPr bwMode="auto">
          <a:xfrm>
            <a:off x="501650" y="416877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H</a:t>
            </a:r>
          </a:p>
        </p:txBody>
      </p:sp>
      <p:sp>
        <p:nvSpPr>
          <p:cNvPr id="577" name="AutoShape 104">
            <a:extLst>
              <a:ext uri="{FF2B5EF4-FFF2-40B4-BE49-F238E27FC236}">
                <a16:creationId xmlns:a16="http://schemas.microsoft.com/office/drawing/2014/main" id="{74CE926B-E7F9-4FD5-A2C0-B1852B92218D}"/>
              </a:ext>
            </a:extLst>
          </p:cNvPr>
          <p:cNvSpPr>
            <a:spLocks noChangeArrowheads="1"/>
          </p:cNvSpPr>
          <p:nvPr/>
        </p:nvSpPr>
        <p:spPr bwMode="auto">
          <a:xfrm>
            <a:off x="681038"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78" name="Text Box 105">
            <a:extLst>
              <a:ext uri="{FF2B5EF4-FFF2-40B4-BE49-F238E27FC236}">
                <a16:creationId xmlns:a16="http://schemas.microsoft.com/office/drawing/2014/main" id="{476555F4-E37D-4ED5-8ABB-3C80F11322D2}"/>
              </a:ext>
            </a:extLst>
          </p:cNvPr>
          <p:cNvSpPr txBox="1">
            <a:spLocks noChangeArrowheads="1"/>
          </p:cNvSpPr>
          <p:nvPr/>
        </p:nvSpPr>
        <p:spPr bwMode="auto">
          <a:xfrm>
            <a:off x="695325"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Ra</a:t>
            </a:r>
          </a:p>
        </p:txBody>
      </p:sp>
      <p:sp>
        <p:nvSpPr>
          <p:cNvPr id="575" name="AutoShape 107">
            <a:extLst>
              <a:ext uri="{FF2B5EF4-FFF2-40B4-BE49-F238E27FC236}">
                <a16:creationId xmlns:a16="http://schemas.microsoft.com/office/drawing/2014/main" id="{D7C1BD1B-AF6D-4F78-8025-1D447AB2C956}"/>
              </a:ext>
            </a:extLst>
          </p:cNvPr>
          <p:cNvSpPr>
            <a:spLocks noChangeArrowheads="1"/>
          </p:cNvSpPr>
          <p:nvPr/>
        </p:nvSpPr>
        <p:spPr bwMode="auto">
          <a:xfrm>
            <a:off x="881063"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76" name="Text Box 108">
            <a:extLst>
              <a:ext uri="{FF2B5EF4-FFF2-40B4-BE49-F238E27FC236}">
                <a16:creationId xmlns:a16="http://schemas.microsoft.com/office/drawing/2014/main" id="{4F828384-560F-4A90-94A6-9C8D1E5C8D15}"/>
              </a:ext>
            </a:extLst>
          </p:cNvPr>
          <p:cNvSpPr txBox="1">
            <a:spLocks noChangeArrowheads="1"/>
          </p:cNvSpPr>
          <p:nvPr/>
        </p:nvSpPr>
        <p:spPr bwMode="auto">
          <a:xfrm>
            <a:off x="895350" y="5846763"/>
            <a:ext cx="160338"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Ac</a:t>
            </a:r>
            <a:endParaRPr lang="en-GB" sz="900" b="1" baseline="30000">
              <a:solidFill>
                <a:srgbClr val="010066"/>
              </a:solidFill>
              <a:latin typeface="Arial" charset="0"/>
            </a:endParaRPr>
          </a:p>
        </p:txBody>
      </p:sp>
      <p:sp>
        <p:nvSpPr>
          <p:cNvPr id="573" name="AutoShape 110">
            <a:extLst>
              <a:ext uri="{FF2B5EF4-FFF2-40B4-BE49-F238E27FC236}">
                <a16:creationId xmlns:a16="http://schemas.microsoft.com/office/drawing/2014/main" id="{2EC9C672-4E11-4A7C-98E2-9A9EAC199D3B}"/>
              </a:ext>
            </a:extLst>
          </p:cNvPr>
          <p:cNvSpPr>
            <a:spLocks noChangeArrowheads="1"/>
          </p:cNvSpPr>
          <p:nvPr/>
        </p:nvSpPr>
        <p:spPr bwMode="auto">
          <a:xfrm>
            <a:off x="1081088" y="57991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74" name="Text Box 111">
            <a:extLst>
              <a:ext uri="{FF2B5EF4-FFF2-40B4-BE49-F238E27FC236}">
                <a16:creationId xmlns:a16="http://schemas.microsoft.com/office/drawing/2014/main" id="{7FE3D046-F265-4B92-9A3F-391BB9DDEEBD}"/>
              </a:ext>
            </a:extLst>
          </p:cNvPr>
          <p:cNvSpPr txBox="1">
            <a:spLocks noChangeArrowheads="1"/>
          </p:cNvSpPr>
          <p:nvPr/>
        </p:nvSpPr>
        <p:spPr bwMode="auto">
          <a:xfrm>
            <a:off x="1093788"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Rf</a:t>
            </a:r>
          </a:p>
        </p:txBody>
      </p:sp>
      <p:sp>
        <p:nvSpPr>
          <p:cNvPr id="571" name="AutoShape 113">
            <a:extLst>
              <a:ext uri="{FF2B5EF4-FFF2-40B4-BE49-F238E27FC236}">
                <a16:creationId xmlns:a16="http://schemas.microsoft.com/office/drawing/2014/main" id="{2FD6021C-51B6-4F33-A95F-FC39AB7AF643}"/>
              </a:ext>
            </a:extLst>
          </p:cNvPr>
          <p:cNvSpPr>
            <a:spLocks noChangeArrowheads="1"/>
          </p:cNvSpPr>
          <p:nvPr/>
        </p:nvSpPr>
        <p:spPr bwMode="auto">
          <a:xfrm>
            <a:off x="1279525" y="57991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72" name="Text Box 114">
            <a:extLst>
              <a:ext uri="{FF2B5EF4-FFF2-40B4-BE49-F238E27FC236}">
                <a16:creationId xmlns:a16="http://schemas.microsoft.com/office/drawing/2014/main" id="{05F02CCE-EDA6-4EDF-B7EB-E4BE78E35414}"/>
              </a:ext>
            </a:extLst>
          </p:cNvPr>
          <p:cNvSpPr txBox="1">
            <a:spLocks noChangeArrowheads="1"/>
          </p:cNvSpPr>
          <p:nvPr/>
        </p:nvSpPr>
        <p:spPr bwMode="auto">
          <a:xfrm>
            <a:off x="1293813"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Db</a:t>
            </a:r>
          </a:p>
        </p:txBody>
      </p:sp>
      <p:sp>
        <p:nvSpPr>
          <p:cNvPr id="569" name="AutoShape 116">
            <a:extLst>
              <a:ext uri="{FF2B5EF4-FFF2-40B4-BE49-F238E27FC236}">
                <a16:creationId xmlns:a16="http://schemas.microsoft.com/office/drawing/2014/main" id="{341C4151-8E89-480F-BB1A-41C13583D94F}"/>
              </a:ext>
            </a:extLst>
          </p:cNvPr>
          <p:cNvSpPr>
            <a:spLocks noChangeArrowheads="1"/>
          </p:cNvSpPr>
          <p:nvPr/>
        </p:nvSpPr>
        <p:spPr bwMode="auto">
          <a:xfrm>
            <a:off x="1479550" y="57991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70" name="Text Box 117">
            <a:extLst>
              <a:ext uri="{FF2B5EF4-FFF2-40B4-BE49-F238E27FC236}">
                <a16:creationId xmlns:a16="http://schemas.microsoft.com/office/drawing/2014/main" id="{42F15D19-8061-4792-98BB-3EDD9C9FC91D}"/>
              </a:ext>
            </a:extLst>
          </p:cNvPr>
          <p:cNvSpPr txBox="1">
            <a:spLocks noChangeArrowheads="1"/>
          </p:cNvSpPr>
          <p:nvPr/>
        </p:nvSpPr>
        <p:spPr bwMode="auto">
          <a:xfrm>
            <a:off x="1493838" y="5846763"/>
            <a:ext cx="160337"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Sg</a:t>
            </a:r>
          </a:p>
        </p:txBody>
      </p:sp>
      <p:sp>
        <p:nvSpPr>
          <p:cNvPr id="567" name="AutoShape 119">
            <a:extLst>
              <a:ext uri="{FF2B5EF4-FFF2-40B4-BE49-F238E27FC236}">
                <a16:creationId xmlns:a16="http://schemas.microsoft.com/office/drawing/2014/main" id="{385DC9C3-5492-4EE5-9834-A5E20C71EE7E}"/>
              </a:ext>
            </a:extLst>
          </p:cNvPr>
          <p:cNvSpPr>
            <a:spLocks noChangeArrowheads="1"/>
          </p:cNvSpPr>
          <p:nvPr/>
        </p:nvSpPr>
        <p:spPr bwMode="auto">
          <a:xfrm>
            <a:off x="1679575" y="57991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68" name="Text Box 120">
            <a:extLst>
              <a:ext uri="{FF2B5EF4-FFF2-40B4-BE49-F238E27FC236}">
                <a16:creationId xmlns:a16="http://schemas.microsoft.com/office/drawing/2014/main" id="{54226826-3E17-423D-88AA-D444A34E2AB0}"/>
              </a:ext>
            </a:extLst>
          </p:cNvPr>
          <p:cNvSpPr txBox="1">
            <a:spLocks noChangeArrowheads="1"/>
          </p:cNvSpPr>
          <p:nvPr/>
        </p:nvSpPr>
        <p:spPr bwMode="auto">
          <a:xfrm>
            <a:off x="1692275"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Bh</a:t>
            </a:r>
          </a:p>
        </p:txBody>
      </p:sp>
      <p:sp>
        <p:nvSpPr>
          <p:cNvPr id="565" name="AutoShape 122">
            <a:extLst>
              <a:ext uri="{FF2B5EF4-FFF2-40B4-BE49-F238E27FC236}">
                <a16:creationId xmlns:a16="http://schemas.microsoft.com/office/drawing/2014/main" id="{52A1F8C6-687B-4F50-AE81-B93A26446904}"/>
              </a:ext>
            </a:extLst>
          </p:cNvPr>
          <p:cNvSpPr>
            <a:spLocks noChangeArrowheads="1"/>
          </p:cNvSpPr>
          <p:nvPr/>
        </p:nvSpPr>
        <p:spPr bwMode="auto">
          <a:xfrm>
            <a:off x="1878013"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66" name="Text Box 123">
            <a:extLst>
              <a:ext uri="{FF2B5EF4-FFF2-40B4-BE49-F238E27FC236}">
                <a16:creationId xmlns:a16="http://schemas.microsoft.com/office/drawing/2014/main" id="{D492E81A-FA00-428B-AEC4-CFED8F9485F4}"/>
              </a:ext>
            </a:extLst>
          </p:cNvPr>
          <p:cNvSpPr txBox="1">
            <a:spLocks noChangeArrowheads="1"/>
          </p:cNvSpPr>
          <p:nvPr/>
        </p:nvSpPr>
        <p:spPr bwMode="auto">
          <a:xfrm>
            <a:off x="1892300"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Hs</a:t>
            </a:r>
          </a:p>
        </p:txBody>
      </p:sp>
      <p:sp>
        <p:nvSpPr>
          <p:cNvPr id="563" name="AutoShape 125">
            <a:extLst>
              <a:ext uri="{FF2B5EF4-FFF2-40B4-BE49-F238E27FC236}">
                <a16:creationId xmlns:a16="http://schemas.microsoft.com/office/drawing/2014/main" id="{4AC26545-1C0B-4354-A5FB-011493306F9D}"/>
              </a:ext>
            </a:extLst>
          </p:cNvPr>
          <p:cNvSpPr>
            <a:spLocks noChangeArrowheads="1"/>
          </p:cNvSpPr>
          <p:nvPr/>
        </p:nvSpPr>
        <p:spPr bwMode="auto">
          <a:xfrm>
            <a:off x="2078038"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64" name="Text Box 126">
            <a:extLst>
              <a:ext uri="{FF2B5EF4-FFF2-40B4-BE49-F238E27FC236}">
                <a16:creationId xmlns:a16="http://schemas.microsoft.com/office/drawing/2014/main" id="{D3F47145-4E9B-4171-9321-97F761F3C7E1}"/>
              </a:ext>
            </a:extLst>
          </p:cNvPr>
          <p:cNvSpPr txBox="1">
            <a:spLocks noChangeArrowheads="1"/>
          </p:cNvSpPr>
          <p:nvPr/>
        </p:nvSpPr>
        <p:spPr bwMode="auto">
          <a:xfrm>
            <a:off x="2090738"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Mt</a:t>
            </a:r>
          </a:p>
        </p:txBody>
      </p:sp>
      <p:sp>
        <p:nvSpPr>
          <p:cNvPr id="561" name="AutoShape 128">
            <a:extLst>
              <a:ext uri="{FF2B5EF4-FFF2-40B4-BE49-F238E27FC236}">
                <a16:creationId xmlns:a16="http://schemas.microsoft.com/office/drawing/2014/main" id="{B7D16E81-D5CC-4CB1-8844-089952016637}"/>
              </a:ext>
            </a:extLst>
          </p:cNvPr>
          <p:cNvSpPr>
            <a:spLocks noChangeArrowheads="1"/>
          </p:cNvSpPr>
          <p:nvPr/>
        </p:nvSpPr>
        <p:spPr bwMode="auto">
          <a:xfrm>
            <a:off x="2278063" y="57991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62" name="Text Box 129">
            <a:extLst>
              <a:ext uri="{FF2B5EF4-FFF2-40B4-BE49-F238E27FC236}">
                <a16:creationId xmlns:a16="http://schemas.microsoft.com/office/drawing/2014/main" id="{0B87A8B3-C7D9-4269-93D2-03B61C393ED6}"/>
              </a:ext>
            </a:extLst>
          </p:cNvPr>
          <p:cNvSpPr txBox="1">
            <a:spLocks noChangeArrowheads="1"/>
          </p:cNvSpPr>
          <p:nvPr/>
        </p:nvSpPr>
        <p:spPr bwMode="auto">
          <a:xfrm>
            <a:off x="2290763"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Ds</a:t>
            </a:r>
          </a:p>
        </p:txBody>
      </p:sp>
      <p:sp>
        <p:nvSpPr>
          <p:cNvPr id="559" name="AutoShape 131">
            <a:extLst>
              <a:ext uri="{FF2B5EF4-FFF2-40B4-BE49-F238E27FC236}">
                <a16:creationId xmlns:a16="http://schemas.microsoft.com/office/drawing/2014/main" id="{F6E75563-3200-4C4F-99DF-9E3D4AC1410D}"/>
              </a:ext>
            </a:extLst>
          </p:cNvPr>
          <p:cNvSpPr>
            <a:spLocks noChangeArrowheads="1"/>
          </p:cNvSpPr>
          <p:nvPr/>
        </p:nvSpPr>
        <p:spPr bwMode="auto">
          <a:xfrm>
            <a:off x="2476500" y="57991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60" name="Text Box 132">
            <a:extLst>
              <a:ext uri="{FF2B5EF4-FFF2-40B4-BE49-F238E27FC236}">
                <a16:creationId xmlns:a16="http://schemas.microsoft.com/office/drawing/2014/main" id="{077B8034-EB04-4D5B-88AD-57B5019733BC}"/>
              </a:ext>
            </a:extLst>
          </p:cNvPr>
          <p:cNvSpPr txBox="1">
            <a:spLocks noChangeArrowheads="1"/>
          </p:cNvSpPr>
          <p:nvPr/>
        </p:nvSpPr>
        <p:spPr bwMode="auto">
          <a:xfrm>
            <a:off x="2490788" y="58467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Rg</a:t>
            </a:r>
          </a:p>
        </p:txBody>
      </p:sp>
      <p:sp>
        <p:nvSpPr>
          <p:cNvPr id="557" name="AutoShape 134">
            <a:extLst>
              <a:ext uri="{FF2B5EF4-FFF2-40B4-BE49-F238E27FC236}">
                <a16:creationId xmlns:a16="http://schemas.microsoft.com/office/drawing/2014/main" id="{A7A5BBAB-2D5F-409B-89BA-BB390F12F854}"/>
              </a:ext>
            </a:extLst>
          </p:cNvPr>
          <p:cNvSpPr>
            <a:spLocks noChangeArrowheads="1"/>
          </p:cNvSpPr>
          <p:nvPr/>
        </p:nvSpPr>
        <p:spPr bwMode="auto">
          <a:xfrm>
            <a:off x="2676525" y="57991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58" name="Text Box 135">
            <a:extLst>
              <a:ext uri="{FF2B5EF4-FFF2-40B4-BE49-F238E27FC236}">
                <a16:creationId xmlns:a16="http://schemas.microsoft.com/office/drawing/2014/main" id="{671768A9-7BBE-4E4E-82D9-9167F1A56BA0}"/>
              </a:ext>
            </a:extLst>
          </p:cNvPr>
          <p:cNvSpPr txBox="1">
            <a:spLocks noChangeArrowheads="1"/>
          </p:cNvSpPr>
          <p:nvPr/>
        </p:nvSpPr>
        <p:spPr bwMode="auto">
          <a:xfrm>
            <a:off x="2689225" y="5846763"/>
            <a:ext cx="161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Cn</a:t>
            </a:r>
          </a:p>
        </p:txBody>
      </p:sp>
      <p:sp>
        <p:nvSpPr>
          <p:cNvPr id="555" name="AutoShape 137">
            <a:extLst>
              <a:ext uri="{FF2B5EF4-FFF2-40B4-BE49-F238E27FC236}">
                <a16:creationId xmlns:a16="http://schemas.microsoft.com/office/drawing/2014/main" id="{0077F9F1-8FED-4265-9D71-A63D032A5C6D}"/>
              </a:ext>
            </a:extLst>
          </p:cNvPr>
          <p:cNvSpPr>
            <a:spLocks noChangeArrowheads="1"/>
          </p:cNvSpPr>
          <p:nvPr/>
        </p:nvSpPr>
        <p:spPr bwMode="auto">
          <a:xfrm>
            <a:off x="2874963"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56" name="Text Box 138">
            <a:extLst>
              <a:ext uri="{FF2B5EF4-FFF2-40B4-BE49-F238E27FC236}">
                <a16:creationId xmlns:a16="http://schemas.microsoft.com/office/drawing/2014/main" id="{CC2305CD-BA9B-49A5-B44D-A679E2EDBCB0}"/>
              </a:ext>
            </a:extLst>
          </p:cNvPr>
          <p:cNvSpPr txBox="1">
            <a:spLocks noChangeArrowheads="1"/>
          </p:cNvSpPr>
          <p:nvPr/>
        </p:nvSpPr>
        <p:spPr bwMode="auto">
          <a:xfrm>
            <a:off x="2889250" y="5867400"/>
            <a:ext cx="1619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700" b="1">
                <a:solidFill>
                  <a:srgbClr val="010066"/>
                </a:solidFill>
              </a:rPr>
              <a:t>Uut</a:t>
            </a:r>
            <a:endParaRPr lang="en-GB" altLang="en-US" sz="900" b="1">
              <a:solidFill>
                <a:srgbClr val="010066"/>
              </a:solidFill>
            </a:endParaRPr>
          </a:p>
        </p:txBody>
      </p:sp>
      <p:sp>
        <p:nvSpPr>
          <p:cNvPr id="553" name="AutoShape 140">
            <a:extLst>
              <a:ext uri="{FF2B5EF4-FFF2-40B4-BE49-F238E27FC236}">
                <a16:creationId xmlns:a16="http://schemas.microsoft.com/office/drawing/2014/main" id="{F81B0275-7F54-498D-B3BC-FC4BE4C29744}"/>
              </a:ext>
            </a:extLst>
          </p:cNvPr>
          <p:cNvSpPr>
            <a:spLocks noChangeArrowheads="1"/>
          </p:cNvSpPr>
          <p:nvPr/>
        </p:nvSpPr>
        <p:spPr bwMode="auto">
          <a:xfrm>
            <a:off x="3074988"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54" name="Text Box 141">
            <a:extLst>
              <a:ext uri="{FF2B5EF4-FFF2-40B4-BE49-F238E27FC236}">
                <a16:creationId xmlns:a16="http://schemas.microsoft.com/office/drawing/2014/main" id="{9E30B264-600D-451B-8E8E-B7E0CBC52C70}"/>
              </a:ext>
            </a:extLst>
          </p:cNvPr>
          <p:cNvSpPr txBox="1">
            <a:spLocks noChangeArrowheads="1"/>
          </p:cNvSpPr>
          <p:nvPr/>
        </p:nvSpPr>
        <p:spPr bwMode="auto">
          <a:xfrm>
            <a:off x="3089275" y="5846763"/>
            <a:ext cx="161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Fl</a:t>
            </a:r>
          </a:p>
        </p:txBody>
      </p:sp>
      <p:sp>
        <p:nvSpPr>
          <p:cNvPr id="551" name="AutoShape 143">
            <a:extLst>
              <a:ext uri="{FF2B5EF4-FFF2-40B4-BE49-F238E27FC236}">
                <a16:creationId xmlns:a16="http://schemas.microsoft.com/office/drawing/2014/main" id="{E1C48C40-F6FB-4C1B-BAB1-274ED224B7CA}"/>
              </a:ext>
            </a:extLst>
          </p:cNvPr>
          <p:cNvSpPr>
            <a:spLocks noChangeArrowheads="1"/>
          </p:cNvSpPr>
          <p:nvPr/>
        </p:nvSpPr>
        <p:spPr bwMode="auto">
          <a:xfrm>
            <a:off x="3275013" y="57991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52" name="Text Box 144">
            <a:extLst>
              <a:ext uri="{FF2B5EF4-FFF2-40B4-BE49-F238E27FC236}">
                <a16:creationId xmlns:a16="http://schemas.microsoft.com/office/drawing/2014/main" id="{29603D11-AD66-4253-A11D-57C39BECC276}"/>
              </a:ext>
            </a:extLst>
          </p:cNvPr>
          <p:cNvSpPr txBox="1">
            <a:spLocks noChangeArrowheads="1"/>
          </p:cNvSpPr>
          <p:nvPr/>
        </p:nvSpPr>
        <p:spPr bwMode="auto">
          <a:xfrm>
            <a:off x="3279775" y="5867400"/>
            <a:ext cx="179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700" b="1">
                <a:solidFill>
                  <a:srgbClr val="010066"/>
                </a:solidFill>
              </a:rPr>
              <a:t>Uup</a:t>
            </a:r>
          </a:p>
        </p:txBody>
      </p:sp>
      <p:sp>
        <p:nvSpPr>
          <p:cNvPr id="549" name="AutoShape 146">
            <a:extLst>
              <a:ext uri="{FF2B5EF4-FFF2-40B4-BE49-F238E27FC236}">
                <a16:creationId xmlns:a16="http://schemas.microsoft.com/office/drawing/2014/main" id="{AE64E893-ABAA-46A0-971F-E1B41BE0E2CD}"/>
              </a:ext>
            </a:extLst>
          </p:cNvPr>
          <p:cNvSpPr>
            <a:spLocks noChangeArrowheads="1"/>
          </p:cNvSpPr>
          <p:nvPr/>
        </p:nvSpPr>
        <p:spPr bwMode="auto">
          <a:xfrm>
            <a:off x="3475038" y="57991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50" name="Text Box 147">
            <a:extLst>
              <a:ext uri="{FF2B5EF4-FFF2-40B4-BE49-F238E27FC236}">
                <a16:creationId xmlns:a16="http://schemas.microsoft.com/office/drawing/2014/main" id="{48C742DB-A6CF-4E00-A01B-B3CD948B3A3D}"/>
              </a:ext>
            </a:extLst>
          </p:cNvPr>
          <p:cNvSpPr txBox="1">
            <a:spLocks noChangeArrowheads="1"/>
          </p:cNvSpPr>
          <p:nvPr/>
        </p:nvSpPr>
        <p:spPr bwMode="auto">
          <a:xfrm>
            <a:off x="3489325" y="5846763"/>
            <a:ext cx="161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Lv</a:t>
            </a:r>
          </a:p>
        </p:txBody>
      </p:sp>
      <p:sp>
        <p:nvSpPr>
          <p:cNvPr id="545" name="AutoShape 159">
            <a:extLst>
              <a:ext uri="{FF2B5EF4-FFF2-40B4-BE49-F238E27FC236}">
                <a16:creationId xmlns:a16="http://schemas.microsoft.com/office/drawing/2014/main" id="{99CB1F48-7159-4E09-AC5F-3B8FBCFA7E6F}"/>
              </a:ext>
            </a:extLst>
          </p:cNvPr>
          <p:cNvSpPr>
            <a:spLocks noChangeArrowheads="1"/>
          </p:cNvSpPr>
          <p:nvPr/>
        </p:nvSpPr>
        <p:spPr bwMode="auto">
          <a:xfrm>
            <a:off x="687388" y="5524500"/>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46" name="Text Box 160">
            <a:extLst>
              <a:ext uri="{FF2B5EF4-FFF2-40B4-BE49-F238E27FC236}">
                <a16:creationId xmlns:a16="http://schemas.microsoft.com/office/drawing/2014/main" id="{0307C4C7-DA23-492B-BE18-7B36125FC8F5}"/>
              </a:ext>
            </a:extLst>
          </p:cNvPr>
          <p:cNvSpPr txBox="1">
            <a:spLocks noChangeArrowheads="1"/>
          </p:cNvSpPr>
          <p:nvPr/>
        </p:nvSpPr>
        <p:spPr bwMode="auto">
          <a:xfrm>
            <a:off x="695325"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Ba</a:t>
            </a:r>
          </a:p>
        </p:txBody>
      </p:sp>
      <p:sp>
        <p:nvSpPr>
          <p:cNvPr id="543" name="AutoShape 162">
            <a:extLst>
              <a:ext uri="{FF2B5EF4-FFF2-40B4-BE49-F238E27FC236}">
                <a16:creationId xmlns:a16="http://schemas.microsoft.com/office/drawing/2014/main" id="{7F815968-15A6-4D84-80A9-7D55A3E30821}"/>
              </a:ext>
            </a:extLst>
          </p:cNvPr>
          <p:cNvSpPr>
            <a:spLocks noChangeArrowheads="1"/>
          </p:cNvSpPr>
          <p:nvPr/>
        </p:nvSpPr>
        <p:spPr bwMode="auto">
          <a:xfrm>
            <a:off x="885825"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44" name="Text Box 163">
            <a:extLst>
              <a:ext uri="{FF2B5EF4-FFF2-40B4-BE49-F238E27FC236}">
                <a16:creationId xmlns:a16="http://schemas.microsoft.com/office/drawing/2014/main" id="{CC254D44-ED15-4A75-9B7A-62589EB0DFB9}"/>
              </a:ext>
            </a:extLst>
          </p:cNvPr>
          <p:cNvSpPr txBox="1">
            <a:spLocks noChangeArrowheads="1"/>
          </p:cNvSpPr>
          <p:nvPr/>
        </p:nvSpPr>
        <p:spPr bwMode="auto">
          <a:xfrm>
            <a:off x="893763"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La</a:t>
            </a:r>
            <a:endParaRPr lang="en-GB" sz="900" b="1" baseline="30000">
              <a:solidFill>
                <a:srgbClr val="010066"/>
              </a:solidFill>
              <a:latin typeface="Arial" charset="0"/>
            </a:endParaRPr>
          </a:p>
        </p:txBody>
      </p:sp>
      <p:sp>
        <p:nvSpPr>
          <p:cNvPr id="541" name="AutoShape 165">
            <a:extLst>
              <a:ext uri="{FF2B5EF4-FFF2-40B4-BE49-F238E27FC236}">
                <a16:creationId xmlns:a16="http://schemas.microsoft.com/office/drawing/2014/main" id="{A7E6E6D1-A881-4EEA-8192-68CA64BD5A06}"/>
              </a:ext>
            </a:extLst>
          </p:cNvPr>
          <p:cNvSpPr>
            <a:spLocks noChangeArrowheads="1"/>
          </p:cNvSpPr>
          <p:nvPr/>
        </p:nvSpPr>
        <p:spPr bwMode="auto">
          <a:xfrm>
            <a:off x="1085850"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42" name="Text Box 166">
            <a:extLst>
              <a:ext uri="{FF2B5EF4-FFF2-40B4-BE49-F238E27FC236}">
                <a16:creationId xmlns:a16="http://schemas.microsoft.com/office/drawing/2014/main" id="{4289D215-E458-4B2C-8938-F19969DCC37C}"/>
              </a:ext>
            </a:extLst>
          </p:cNvPr>
          <p:cNvSpPr txBox="1">
            <a:spLocks noChangeArrowheads="1"/>
          </p:cNvSpPr>
          <p:nvPr/>
        </p:nvSpPr>
        <p:spPr bwMode="auto">
          <a:xfrm>
            <a:off x="1093788"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Hf</a:t>
            </a:r>
          </a:p>
        </p:txBody>
      </p:sp>
      <p:sp>
        <p:nvSpPr>
          <p:cNvPr id="539" name="AutoShape 168">
            <a:extLst>
              <a:ext uri="{FF2B5EF4-FFF2-40B4-BE49-F238E27FC236}">
                <a16:creationId xmlns:a16="http://schemas.microsoft.com/office/drawing/2014/main" id="{311C8F67-0F8A-4B99-9E96-9A8D13B58A50}"/>
              </a:ext>
            </a:extLst>
          </p:cNvPr>
          <p:cNvSpPr>
            <a:spLocks noChangeArrowheads="1"/>
          </p:cNvSpPr>
          <p:nvPr/>
        </p:nvSpPr>
        <p:spPr bwMode="auto">
          <a:xfrm>
            <a:off x="1284288" y="5524500"/>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40" name="Text Box 169">
            <a:extLst>
              <a:ext uri="{FF2B5EF4-FFF2-40B4-BE49-F238E27FC236}">
                <a16:creationId xmlns:a16="http://schemas.microsoft.com/office/drawing/2014/main" id="{46CC620A-05CB-4886-A218-C5C847C35E00}"/>
              </a:ext>
            </a:extLst>
          </p:cNvPr>
          <p:cNvSpPr txBox="1">
            <a:spLocks noChangeArrowheads="1"/>
          </p:cNvSpPr>
          <p:nvPr/>
        </p:nvSpPr>
        <p:spPr bwMode="auto">
          <a:xfrm>
            <a:off x="1293813"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Ta</a:t>
            </a:r>
          </a:p>
        </p:txBody>
      </p:sp>
      <p:sp>
        <p:nvSpPr>
          <p:cNvPr id="537" name="AutoShape 171">
            <a:extLst>
              <a:ext uri="{FF2B5EF4-FFF2-40B4-BE49-F238E27FC236}">
                <a16:creationId xmlns:a16="http://schemas.microsoft.com/office/drawing/2014/main" id="{805706BC-5D7F-4EC9-87A4-321C0A31741D}"/>
              </a:ext>
            </a:extLst>
          </p:cNvPr>
          <p:cNvSpPr>
            <a:spLocks noChangeArrowheads="1"/>
          </p:cNvSpPr>
          <p:nvPr/>
        </p:nvSpPr>
        <p:spPr bwMode="auto">
          <a:xfrm>
            <a:off x="1484313" y="5524500"/>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38" name="Text Box 172">
            <a:extLst>
              <a:ext uri="{FF2B5EF4-FFF2-40B4-BE49-F238E27FC236}">
                <a16:creationId xmlns:a16="http://schemas.microsoft.com/office/drawing/2014/main" id="{C1173B59-EAF2-423E-A3DD-DAD79019BC82}"/>
              </a:ext>
            </a:extLst>
          </p:cNvPr>
          <p:cNvSpPr txBox="1">
            <a:spLocks noChangeArrowheads="1"/>
          </p:cNvSpPr>
          <p:nvPr/>
        </p:nvSpPr>
        <p:spPr bwMode="auto">
          <a:xfrm>
            <a:off x="1492250"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W</a:t>
            </a:r>
          </a:p>
        </p:txBody>
      </p:sp>
      <p:sp>
        <p:nvSpPr>
          <p:cNvPr id="535" name="AutoShape 174">
            <a:extLst>
              <a:ext uri="{FF2B5EF4-FFF2-40B4-BE49-F238E27FC236}">
                <a16:creationId xmlns:a16="http://schemas.microsoft.com/office/drawing/2014/main" id="{E6C9AE0C-FC6F-4F20-9C0D-129FEE90FBA1}"/>
              </a:ext>
            </a:extLst>
          </p:cNvPr>
          <p:cNvSpPr>
            <a:spLocks noChangeArrowheads="1"/>
          </p:cNvSpPr>
          <p:nvPr/>
        </p:nvSpPr>
        <p:spPr bwMode="auto">
          <a:xfrm>
            <a:off x="1684338" y="5524500"/>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36" name="Text Box 175">
            <a:extLst>
              <a:ext uri="{FF2B5EF4-FFF2-40B4-BE49-F238E27FC236}">
                <a16:creationId xmlns:a16="http://schemas.microsoft.com/office/drawing/2014/main" id="{AF41E840-1B17-466E-B18E-E4178E23A034}"/>
              </a:ext>
            </a:extLst>
          </p:cNvPr>
          <p:cNvSpPr txBox="1">
            <a:spLocks noChangeArrowheads="1"/>
          </p:cNvSpPr>
          <p:nvPr/>
        </p:nvSpPr>
        <p:spPr bwMode="auto">
          <a:xfrm>
            <a:off x="1692275"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Re</a:t>
            </a:r>
          </a:p>
        </p:txBody>
      </p:sp>
      <p:sp>
        <p:nvSpPr>
          <p:cNvPr id="533" name="AutoShape 177">
            <a:extLst>
              <a:ext uri="{FF2B5EF4-FFF2-40B4-BE49-F238E27FC236}">
                <a16:creationId xmlns:a16="http://schemas.microsoft.com/office/drawing/2014/main" id="{B825C8ED-CFC7-436A-9805-CFBEECD16C56}"/>
              </a:ext>
            </a:extLst>
          </p:cNvPr>
          <p:cNvSpPr>
            <a:spLocks noChangeArrowheads="1"/>
          </p:cNvSpPr>
          <p:nvPr/>
        </p:nvSpPr>
        <p:spPr bwMode="auto">
          <a:xfrm>
            <a:off x="1882775"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34" name="Text Box 178">
            <a:extLst>
              <a:ext uri="{FF2B5EF4-FFF2-40B4-BE49-F238E27FC236}">
                <a16:creationId xmlns:a16="http://schemas.microsoft.com/office/drawing/2014/main" id="{0F15F773-5A17-43EF-93BD-520D9C453684}"/>
              </a:ext>
            </a:extLst>
          </p:cNvPr>
          <p:cNvSpPr txBox="1">
            <a:spLocks noChangeArrowheads="1"/>
          </p:cNvSpPr>
          <p:nvPr/>
        </p:nvSpPr>
        <p:spPr bwMode="auto">
          <a:xfrm>
            <a:off x="1892300"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Os</a:t>
            </a:r>
          </a:p>
        </p:txBody>
      </p:sp>
      <p:sp>
        <p:nvSpPr>
          <p:cNvPr id="531" name="AutoShape 180">
            <a:extLst>
              <a:ext uri="{FF2B5EF4-FFF2-40B4-BE49-F238E27FC236}">
                <a16:creationId xmlns:a16="http://schemas.microsoft.com/office/drawing/2014/main" id="{26C6565D-8BD9-4AB9-AE8B-9D9C4D36D0F4}"/>
              </a:ext>
            </a:extLst>
          </p:cNvPr>
          <p:cNvSpPr>
            <a:spLocks noChangeArrowheads="1"/>
          </p:cNvSpPr>
          <p:nvPr/>
        </p:nvSpPr>
        <p:spPr bwMode="auto">
          <a:xfrm>
            <a:off x="2082800"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32" name="Text Box 181">
            <a:extLst>
              <a:ext uri="{FF2B5EF4-FFF2-40B4-BE49-F238E27FC236}">
                <a16:creationId xmlns:a16="http://schemas.microsoft.com/office/drawing/2014/main" id="{D963B224-1D46-4075-A478-A26D96F7FA18}"/>
              </a:ext>
            </a:extLst>
          </p:cNvPr>
          <p:cNvSpPr txBox="1">
            <a:spLocks noChangeArrowheads="1"/>
          </p:cNvSpPr>
          <p:nvPr/>
        </p:nvSpPr>
        <p:spPr bwMode="auto">
          <a:xfrm>
            <a:off x="2090738"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Ir</a:t>
            </a:r>
            <a:endParaRPr lang="en-GB" sz="900" b="1" dirty="0">
              <a:solidFill>
                <a:srgbClr val="010066"/>
              </a:solidFill>
              <a:latin typeface="Arial" charset="0"/>
            </a:endParaRPr>
          </a:p>
        </p:txBody>
      </p:sp>
      <p:sp>
        <p:nvSpPr>
          <p:cNvPr id="529" name="AutoShape 183">
            <a:extLst>
              <a:ext uri="{FF2B5EF4-FFF2-40B4-BE49-F238E27FC236}">
                <a16:creationId xmlns:a16="http://schemas.microsoft.com/office/drawing/2014/main" id="{F5057454-14D6-432E-BF48-DC23E87879D4}"/>
              </a:ext>
            </a:extLst>
          </p:cNvPr>
          <p:cNvSpPr>
            <a:spLocks noChangeArrowheads="1"/>
          </p:cNvSpPr>
          <p:nvPr/>
        </p:nvSpPr>
        <p:spPr bwMode="auto">
          <a:xfrm>
            <a:off x="2282825" y="5524500"/>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30" name="Text Box 184">
            <a:extLst>
              <a:ext uri="{FF2B5EF4-FFF2-40B4-BE49-F238E27FC236}">
                <a16:creationId xmlns:a16="http://schemas.microsoft.com/office/drawing/2014/main" id="{4AEB46B6-7AE9-4EEC-B85A-71D7C9CE98F4}"/>
              </a:ext>
            </a:extLst>
          </p:cNvPr>
          <p:cNvSpPr txBox="1">
            <a:spLocks noChangeArrowheads="1"/>
          </p:cNvSpPr>
          <p:nvPr/>
        </p:nvSpPr>
        <p:spPr bwMode="auto">
          <a:xfrm>
            <a:off x="2290763"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Pt</a:t>
            </a:r>
          </a:p>
        </p:txBody>
      </p:sp>
      <p:sp>
        <p:nvSpPr>
          <p:cNvPr id="527" name="AutoShape 186">
            <a:extLst>
              <a:ext uri="{FF2B5EF4-FFF2-40B4-BE49-F238E27FC236}">
                <a16:creationId xmlns:a16="http://schemas.microsoft.com/office/drawing/2014/main" id="{DF483354-5F1F-4772-9B96-7A7D5D83C58B}"/>
              </a:ext>
            </a:extLst>
          </p:cNvPr>
          <p:cNvSpPr>
            <a:spLocks noChangeArrowheads="1"/>
          </p:cNvSpPr>
          <p:nvPr/>
        </p:nvSpPr>
        <p:spPr bwMode="auto">
          <a:xfrm>
            <a:off x="2481263" y="5524500"/>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28" name="Text Box 187">
            <a:extLst>
              <a:ext uri="{FF2B5EF4-FFF2-40B4-BE49-F238E27FC236}">
                <a16:creationId xmlns:a16="http://schemas.microsoft.com/office/drawing/2014/main" id="{DF674AE2-8362-4BF3-9A9B-C04E6031EEF5}"/>
              </a:ext>
            </a:extLst>
          </p:cNvPr>
          <p:cNvSpPr txBox="1">
            <a:spLocks noChangeArrowheads="1"/>
          </p:cNvSpPr>
          <p:nvPr/>
        </p:nvSpPr>
        <p:spPr bwMode="auto">
          <a:xfrm>
            <a:off x="2490788"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Au</a:t>
            </a:r>
          </a:p>
        </p:txBody>
      </p:sp>
      <p:sp>
        <p:nvSpPr>
          <p:cNvPr id="525" name="AutoShape 189">
            <a:extLst>
              <a:ext uri="{FF2B5EF4-FFF2-40B4-BE49-F238E27FC236}">
                <a16:creationId xmlns:a16="http://schemas.microsoft.com/office/drawing/2014/main" id="{851EE3AC-760C-4A79-8A6E-A9F43975AD05}"/>
              </a:ext>
            </a:extLst>
          </p:cNvPr>
          <p:cNvSpPr>
            <a:spLocks noChangeArrowheads="1"/>
          </p:cNvSpPr>
          <p:nvPr/>
        </p:nvSpPr>
        <p:spPr bwMode="auto">
          <a:xfrm>
            <a:off x="2681288" y="5524500"/>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26" name="Text Box 190">
            <a:extLst>
              <a:ext uri="{FF2B5EF4-FFF2-40B4-BE49-F238E27FC236}">
                <a16:creationId xmlns:a16="http://schemas.microsoft.com/office/drawing/2014/main" id="{DD8C3D96-5163-4C21-AD81-9A9CAA3E268A}"/>
              </a:ext>
            </a:extLst>
          </p:cNvPr>
          <p:cNvSpPr txBox="1">
            <a:spLocks noChangeArrowheads="1"/>
          </p:cNvSpPr>
          <p:nvPr/>
        </p:nvSpPr>
        <p:spPr bwMode="auto">
          <a:xfrm>
            <a:off x="2689225"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Hg</a:t>
            </a:r>
          </a:p>
        </p:txBody>
      </p:sp>
      <p:sp>
        <p:nvSpPr>
          <p:cNvPr id="523" name="AutoShape 192">
            <a:extLst>
              <a:ext uri="{FF2B5EF4-FFF2-40B4-BE49-F238E27FC236}">
                <a16:creationId xmlns:a16="http://schemas.microsoft.com/office/drawing/2014/main" id="{92A5C17C-6827-46F9-A158-FA3037AD85BD}"/>
              </a:ext>
            </a:extLst>
          </p:cNvPr>
          <p:cNvSpPr>
            <a:spLocks noChangeArrowheads="1"/>
          </p:cNvSpPr>
          <p:nvPr/>
        </p:nvSpPr>
        <p:spPr bwMode="auto">
          <a:xfrm>
            <a:off x="2881313" y="5524500"/>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24" name="Text Box 193">
            <a:extLst>
              <a:ext uri="{FF2B5EF4-FFF2-40B4-BE49-F238E27FC236}">
                <a16:creationId xmlns:a16="http://schemas.microsoft.com/office/drawing/2014/main" id="{F54EFF36-B998-4D7D-9CFE-69BB648696D7}"/>
              </a:ext>
            </a:extLst>
          </p:cNvPr>
          <p:cNvSpPr txBox="1">
            <a:spLocks noChangeArrowheads="1"/>
          </p:cNvSpPr>
          <p:nvPr/>
        </p:nvSpPr>
        <p:spPr bwMode="auto">
          <a:xfrm>
            <a:off x="2889250"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Tl</a:t>
            </a:r>
          </a:p>
        </p:txBody>
      </p:sp>
      <p:sp>
        <p:nvSpPr>
          <p:cNvPr id="521" name="AutoShape 195">
            <a:extLst>
              <a:ext uri="{FF2B5EF4-FFF2-40B4-BE49-F238E27FC236}">
                <a16:creationId xmlns:a16="http://schemas.microsoft.com/office/drawing/2014/main" id="{AA1E1174-1067-4141-9776-DDD9198F1E7A}"/>
              </a:ext>
            </a:extLst>
          </p:cNvPr>
          <p:cNvSpPr>
            <a:spLocks noChangeArrowheads="1"/>
          </p:cNvSpPr>
          <p:nvPr/>
        </p:nvSpPr>
        <p:spPr bwMode="auto">
          <a:xfrm>
            <a:off x="3079750"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22" name="Text Box 196">
            <a:extLst>
              <a:ext uri="{FF2B5EF4-FFF2-40B4-BE49-F238E27FC236}">
                <a16:creationId xmlns:a16="http://schemas.microsoft.com/office/drawing/2014/main" id="{1A51B5BE-FF15-4EE8-AEFC-8B5EF6E7243F}"/>
              </a:ext>
            </a:extLst>
          </p:cNvPr>
          <p:cNvSpPr txBox="1">
            <a:spLocks noChangeArrowheads="1"/>
          </p:cNvSpPr>
          <p:nvPr/>
        </p:nvSpPr>
        <p:spPr bwMode="auto">
          <a:xfrm>
            <a:off x="3089275"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Pb</a:t>
            </a:r>
            <a:endParaRPr lang="en-GB" sz="900" b="1" dirty="0">
              <a:solidFill>
                <a:srgbClr val="010066"/>
              </a:solidFill>
              <a:latin typeface="Arial" charset="0"/>
            </a:endParaRPr>
          </a:p>
        </p:txBody>
      </p:sp>
      <p:sp>
        <p:nvSpPr>
          <p:cNvPr id="519" name="AutoShape 198">
            <a:extLst>
              <a:ext uri="{FF2B5EF4-FFF2-40B4-BE49-F238E27FC236}">
                <a16:creationId xmlns:a16="http://schemas.microsoft.com/office/drawing/2014/main" id="{21D8AE61-6F94-4D45-B21C-CD18BAF79BAC}"/>
              </a:ext>
            </a:extLst>
          </p:cNvPr>
          <p:cNvSpPr>
            <a:spLocks noChangeArrowheads="1"/>
          </p:cNvSpPr>
          <p:nvPr/>
        </p:nvSpPr>
        <p:spPr bwMode="auto">
          <a:xfrm>
            <a:off x="3279775" y="55245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20" name="Text Box 199">
            <a:extLst>
              <a:ext uri="{FF2B5EF4-FFF2-40B4-BE49-F238E27FC236}">
                <a16:creationId xmlns:a16="http://schemas.microsoft.com/office/drawing/2014/main" id="{25B5743A-1BA9-4F49-92EC-24D201A81A37}"/>
              </a:ext>
            </a:extLst>
          </p:cNvPr>
          <p:cNvSpPr txBox="1">
            <a:spLocks noChangeArrowheads="1"/>
          </p:cNvSpPr>
          <p:nvPr/>
        </p:nvSpPr>
        <p:spPr bwMode="auto">
          <a:xfrm>
            <a:off x="3290888" y="5572125"/>
            <a:ext cx="160337"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Bi</a:t>
            </a:r>
          </a:p>
        </p:txBody>
      </p:sp>
      <p:sp>
        <p:nvSpPr>
          <p:cNvPr id="517" name="AutoShape 201">
            <a:extLst>
              <a:ext uri="{FF2B5EF4-FFF2-40B4-BE49-F238E27FC236}">
                <a16:creationId xmlns:a16="http://schemas.microsoft.com/office/drawing/2014/main" id="{A085D036-5960-448B-A352-06527F5D6A73}"/>
              </a:ext>
            </a:extLst>
          </p:cNvPr>
          <p:cNvSpPr>
            <a:spLocks noChangeArrowheads="1"/>
          </p:cNvSpPr>
          <p:nvPr/>
        </p:nvSpPr>
        <p:spPr bwMode="auto">
          <a:xfrm>
            <a:off x="3479800" y="5524500"/>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18" name="Text Box 202">
            <a:extLst>
              <a:ext uri="{FF2B5EF4-FFF2-40B4-BE49-F238E27FC236}">
                <a16:creationId xmlns:a16="http://schemas.microsoft.com/office/drawing/2014/main" id="{8D5D33E6-1D54-4315-AE61-072204DC009B}"/>
              </a:ext>
            </a:extLst>
          </p:cNvPr>
          <p:cNvSpPr txBox="1">
            <a:spLocks noChangeArrowheads="1"/>
          </p:cNvSpPr>
          <p:nvPr/>
        </p:nvSpPr>
        <p:spPr bwMode="auto">
          <a:xfrm>
            <a:off x="3489325" y="5572125"/>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Po</a:t>
            </a:r>
          </a:p>
        </p:txBody>
      </p:sp>
      <p:sp>
        <p:nvSpPr>
          <p:cNvPr id="513" name="AutoShape 214">
            <a:extLst>
              <a:ext uri="{FF2B5EF4-FFF2-40B4-BE49-F238E27FC236}">
                <a16:creationId xmlns:a16="http://schemas.microsoft.com/office/drawing/2014/main" id="{AF032D8B-7A28-4284-9539-322963A5534F}"/>
              </a:ext>
            </a:extLst>
          </p:cNvPr>
          <p:cNvSpPr>
            <a:spLocks noChangeArrowheads="1"/>
          </p:cNvSpPr>
          <p:nvPr/>
        </p:nvSpPr>
        <p:spPr bwMode="auto">
          <a:xfrm>
            <a:off x="687388" y="5249863"/>
            <a:ext cx="187325"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14" name="Text Box 215">
            <a:extLst>
              <a:ext uri="{FF2B5EF4-FFF2-40B4-BE49-F238E27FC236}">
                <a16:creationId xmlns:a16="http://schemas.microsoft.com/office/drawing/2014/main" id="{5D5D9BEC-4CCB-43CB-A332-26F78EA26D2C}"/>
              </a:ext>
            </a:extLst>
          </p:cNvPr>
          <p:cNvSpPr txBox="1">
            <a:spLocks noChangeArrowheads="1"/>
          </p:cNvSpPr>
          <p:nvPr/>
        </p:nvSpPr>
        <p:spPr bwMode="auto">
          <a:xfrm>
            <a:off x="695325"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Sr</a:t>
            </a:r>
          </a:p>
        </p:txBody>
      </p:sp>
      <p:sp>
        <p:nvSpPr>
          <p:cNvPr id="511" name="AutoShape 217">
            <a:extLst>
              <a:ext uri="{FF2B5EF4-FFF2-40B4-BE49-F238E27FC236}">
                <a16:creationId xmlns:a16="http://schemas.microsoft.com/office/drawing/2014/main" id="{DC71477E-6D4D-4E03-A17A-27EABB3F180D}"/>
              </a:ext>
            </a:extLst>
          </p:cNvPr>
          <p:cNvSpPr>
            <a:spLocks noChangeArrowheads="1"/>
          </p:cNvSpPr>
          <p:nvPr/>
        </p:nvSpPr>
        <p:spPr bwMode="auto">
          <a:xfrm>
            <a:off x="885825"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12" name="Text Box 218">
            <a:extLst>
              <a:ext uri="{FF2B5EF4-FFF2-40B4-BE49-F238E27FC236}">
                <a16:creationId xmlns:a16="http://schemas.microsoft.com/office/drawing/2014/main" id="{5BF868BF-D215-4D47-AA8B-5C6506747820}"/>
              </a:ext>
            </a:extLst>
          </p:cNvPr>
          <p:cNvSpPr txBox="1">
            <a:spLocks noChangeArrowheads="1"/>
          </p:cNvSpPr>
          <p:nvPr/>
        </p:nvSpPr>
        <p:spPr bwMode="auto">
          <a:xfrm>
            <a:off x="893763"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Y</a:t>
            </a:r>
          </a:p>
        </p:txBody>
      </p:sp>
      <p:sp>
        <p:nvSpPr>
          <p:cNvPr id="509" name="AutoShape 220">
            <a:extLst>
              <a:ext uri="{FF2B5EF4-FFF2-40B4-BE49-F238E27FC236}">
                <a16:creationId xmlns:a16="http://schemas.microsoft.com/office/drawing/2014/main" id="{F23D6634-1801-4C78-AB93-9D36E3488E9E}"/>
              </a:ext>
            </a:extLst>
          </p:cNvPr>
          <p:cNvSpPr>
            <a:spLocks noChangeArrowheads="1"/>
          </p:cNvSpPr>
          <p:nvPr/>
        </p:nvSpPr>
        <p:spPr bwMode="auto">
          <a:xfrm>
            <a:off x="1085850"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10" name="Text Box 221">
            <a:extLst>
              <a:ext uri="{FF2B5EF4-FFF2-40B4-BE49-F238E27FC236}">
                <a16:creationId xmlns:a16="http://schemas.microsoft.com/office/drawing/2014/main" id="{1EE8DB42-2B55-425B-AA64-EDE044AFF6A0}"/>
              </a:ext>
            </a:extLst>
          </p:cNvPr>
          <p:cNvSpPr txBox="1">
            <a:spLocks noChangeArrowheads="1"/>
          </p:cNvSpPr>
          <p:nvPr/>
        </p:nvSpPr>
        <p:spPr bwMode="auto">
          <a:xfrm>
            <a:off x="1093788"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Zr</a:t>
            </a:r>
          </a:p>
        </p:txBody>
      </p:sp>
      <p:sp>
        <p:nvSpPr>
          <p:cNvPr id="507" name="AutoShape 223">
            <a:extLst>
              <a:ext uri="{FF2B5EF4-FFF2-40B4-BE49-F238E27FC236}">
                <a16:creationId xmlns:a16="http://schemas.microsoft.com/office/drawing/2014/main" id="{7400E6D2-6819-4749-A95F-8F9C567B1787}"/>
              </a:ext>
            </a:extLst>
          </p:cNvPr>
          <p:cNvSpPr>
            <a:spLocks noChangeArrowheads="1"/>
          </p:cNvSpPr>
          <p:nvPr/>
        </p:nvSpPr>
        <p:spPr bwMode="auto">
          <a:xfrm>
            <a:off x="1284288" y="5249863"/>
            <a:ext cx="188912"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08" name="Text Box 224">
            <a:extLst>
              <a:ext uri="{FF2B5EF4-FFF2-40B4-BE49-F238E27FC236}">
                <a16:creationId xmlns:a16="http://schemas.microsoft.com/office/drawing/2014/main" id="{CCF9C30A-F6D2-4178-A05E-172CDA4E302D}"/>
              </a:ext>
            </a:extLst>
          </p:cNvPr>
          <p:cNvSpPr txBox="1">
            <a:spLocks noChangeArrowheads="1"/>
          </p:cNvSpPr>
          <p:nvPr/>
        </p:nvSpPr>
        <p:spPr bwMode="auto">
          <a:xfrm>
            <a:off x="1293813"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Nb</a:t>
            </a:r>
          </a:p>
        </p:txBody>
      </p:sp>
      <p:sp>
        <p:nvSpPr>
          <p:cNvPr id="505" name="AutoShape 226">
            <a:extLst>
              <a:ext uri="{FF2B5EF4-FFF2-40B4-BE49-F238E27FC236}">
                <a16:creationId xmlns:a16="http://schemas.microsoft.com/office/drawing/2014/main" id="{E7C94FE7-AB5A-43AA-96B8-F50F97EFD930}"/>
              </a:ext>
            </a:extLst>
          </p:cNvPr>
          <p:cNvSpPr>
            <a:spLocks noChangeArrowheads="1"/>
          </p:cNvSpPr>
          <p:nvPr/>
        </p:nvSpPr>
        <p:spPr bwMode="auto">
          <a:xfrm>
            <a:off x="1484313" y="5249863"/>
            <a:ext cx="188912"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06" name="Text Box 227">
            <a:extLst>
              <a:ext uri="{FF2B5EF4-FFF2-40B4-BE49-F238E27FC236}">
                <a16:creationId xmlns:a16="http://schemas.microsoft.com/office/drawing/2014/main" id="{34E3732D-D6F9-4987-94A7-88FF3529CEC6}"/>
              </a:ext>
            </a:extLst>
          </p:cNvPr>
          <p:cNvSpPr txBox="1">
            <a:spLocks noChangeArrowheads="1"/>
          </p:cNvSpPr>
          <p:nvPr/>
        </p:nvSpPr>
        <p:spPr bwMode="auto">
          <a:xfrm>
            <a:off x="1484313" y="5295900"/>
            <a:ext cx="179387"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Mo</a:t>
            </a:r>
          </a:p>
        </p:txBody>
      </p:sp>
      <p:sp>
        <p:nvSpPr>
          <p:cNvPr id="503" name="AutoShape 229">
            <a:extLst>
              <a:ext uri="{FF2B5EF4-FFF2-40B4-BE49-F238E27FC236}">
                <a16:creationId xmlns:a16="http://schemas.microsoft.com/office/drawing/2014/main" id="{4ACD6C02-3516-4BD3-9755-62227E9E2739}"/>
              </a:ext>
            </a:extLst>
          </p:cNvPr>
          <p:cNvSpPr>
            <a:spLocks noChangeArrowheads="1"/>
          </p:cNvSpPr>
          <p:nvPr/>
        </p:nvSpPr>
        <p:spPr bwMode="auto">
          <a:xfrm>
            <a:off x="1684338" y="5249863"/>
            <a:ext cx="187325"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04" name="Text Box 230">
            <a:extLst>
              <a:ext uri="{FF2B5EF4-FFF2-40B4-BE49-F238E27FC236}">
                <a16:creationId xmlns:a16="http://schemas.microsoft.com/office/drawing/2014/main" id="{0F31EA1E-9598-4E08-86E6-66DCD01DD458}"/>
              </a:ext>
            </a:extLst>
          </p:cNvPr>
          <p:cNvSpPr txBox="1">
            <a:spLocks noChangeArrowheads="1"/>
          </p:cNvSpPr>
          <p:nvPr/>
        </p:nvSpPr>
        <p:spPr bwMode="auto">
          <a:xfrm>
            <a:off x="1692275"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Tc</a:t>
            </a:r>
            <a:endParaRPr lang="en-GB" sz="900" b="1" dirty="0">
              <a:solidFill>
                <a:srgbClr val="010066"/>
              </a:solidFill>
              <a:latin typeface="Arial" charset="0"/>
            </a:endParaRPr>
          </a:p>
        </p:txBody>
      </p:sp>
      <p:sp>
        <p:nvSpPr>
          <p:cNvPr id="501" name="AutoShape 232">
            <a:extLst>
              <a:ext uri="{FF2B5EF4-FFF2-40B4-BE49-F238E27FC236}">
                <a16:creationId xmlns:a16="http://schemas.microsoft.com/office/drawing/2014/main" id="{47B0DBB0-80AC-4F0E-AB68-94AA4334037A}"/>
              </a:ext>
            </a:extLst>
          </p:cNvPr>
          <p:cNvSpPr>
            <a:spLocks noChangeArrowheads="1"/>
          </p:cNvSpPr>
          <p:nvPr/>
        </p:nvSpPr>
        <p:spPr bwMode="auto">
          <a:xfrm>
            <a:off x="1882775"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02" name="Text Box 233">
            <a:extLst>
              <a:ext uri="{FF2B5EF4-FFF2-40B4-BE49-F238E27FC236}">
                <a16:creationId xmlns:a16="http://schemas.microsoft.com/office/drawing/2014/main" id="{87BEE910-2168-4E80-94BE-CCD3E12C7802}"/>
              </a:ext>
            </a:extLst>
          </p:cNvPr>
          <p:cNvSpPr txBox="1">
            <a:spLocks noChangeArrowheads="1"/>
          </p:cNvSpPr>
          <p:nvPr/>
        </p:nvSpPr>
        <p:spPr bwMode="auto">
          <a:xfrm>
            <a:off x="1892300"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Ru</a:t>
            </a:r>
            <a:endParaRPr lang="en-GB" sz="900" b="1" dirty="0">
              <a:solidFill>
                <a:srgbClr val="010066"/>
              </a:solidFill>
              <a:latin typeface="Arial" charset="0"/>
            </a:endParaRPr>
          </a:p>
        </p:txBody>
      </p:sp>
      <p:sp>
        <p:nvSpPr>
          <p:cNvPr id="499" name="AutoShape 235">
            <a:extLst>
              <a:ext uri="{FF2B5EF4-FFF2-40B4-BE49-F238E27FC236}">
                <a16:creationId xmlns:a16="http://schemas.microsoft.com/office/drawing/2014/main" id="{CEED3C2B-31CB-4A4B-9525-98FA71530A4D}"/>
              </a:ext>
            </a:extLst>
          </p:cNvPr>
          <p:cNvSpPr>
            <a:spLocks noChangeArrowheads="1"/>
          </p:cNvSpPr>
          <p:nvPr/>
        </p:nvSpPr>
        <p:spPr bwMode="auto">
          <a:xfrm>
            <a:off x="2082800"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00" name="Text Box 236">
            <a:extLst>
              <a:ext uri="{FF2B5EF4-FFF2-40B4-BE49-F238E27FC236}">
                <a16:creationId xmlns:a16="http://schemas.microsoft.com/office/drawing/2014/main" id="{E55CD728-54B6-4CBD-B9BA-C784360E23C9}"/>
              </a:ext>
            </a:extLst>
          </p:cNvPr>
          <p:cNvSpPr txBox="1">
            <a:spLocks noChangeArrowheads="1"/>
          </p:cNvSpPr>
          <p:nvPr/>
        </p:nvSpPr>
        <p:spPr bwMode="auto">
          <a:xfrm>
            <a:off x="2090738"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Rh</a:t>
            </a:r>
            <a:endParaRPr lang="en-GB" sz="900" b="1" dirty="0">
              <a:solidFill>
                <a:srgbClr val="010066"/>
              </a:solidFill>
              <a:latin typeface="Arial" charset="0"/>
            </a:endParaRPr>
          </a:p>
        </p:txBody>
      </p:sp>
      <p:sp>
        <p:nvSpPr>
          <p:cNvPr id="497" name="AutoShape 238">
            <a:extLst>
              <a:ext uri="{FF2B5EF4-FFF2-40B4-BE49-F238E27FC236}">
                <a16:creationId xmlns:a16="http://schemas.microsoft.com/office/drawing/2014/main" id="{FFF5E247-4B9C-46A3-8A78-ADE84E7BB0C6}"/>
              </a:ext>
            </a:extLst>
          </p:cNvPr>
          <p:cNvSpPr>
            <a:spLocks noChangeArrowheads="1"/>
          </p:cNvSpPr>
          <p:nvPr/>
        </p:nvSpPr>
        <p:spPr bwMode="auto">
          <a:xfrm>
            <a:off x="2282825" y="5249863"/>
            <a:ext cx="187325"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98" name="Text Box 239">
            <a:extLst>
              <a:ext uri="{FF2B5EF4-FFF2-40B4-BE49-F238E27FC236}">
                <a16:creationId xmlns:a16="http://schemas.microsoft.com/office/drawing/2014/main" id="{5266EE01-294D-48F3-8CF7-75DDCCE3F810}"/>
              </a:ext>
            </a:extLst>
          </p:cNvPr>
          <p:cNvSpPr txBox="1">
            <a:spLocks noChangeArrowheads="1"/>
          </p:cNvSpPr>
          <p:nvPr/>
        </p:nvSpPr>
        <p:spPr bwMode="auto">
          <a:xfrm>
            <a:off x="2290763"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Pd</a:t>
            </a:r>
          </a:p>
        </p:txBody>
      </p:sp>
      <p:sp>
        <p:nvSpPr>
          <p:cNvPr id="495" name="AutoShape 241">
            <a:extLst>
              <a:ext uri="{FF2B5EF4-FFF2-40B4-BE49-F238E27FC236}">
                <a16:creationId xmlns:a16="http://schemas.microsoft.com/office/drawing/2014/main" id="{3A28AC2C-EA5A-4B25-83A1-749E760287BE}"/>
              </a:ext>
            </a:extLst>
          </p:cNvPr>
          <p:cNvSpPr>
            <a:spLocks noChangeArrowheads="1"/>
          </p:cNvSpPr>
          <p:nvPr/>
        </p:nvSpPr>
        <p:spPr bwMode="auto">
          <a:xfrm>
            <a:off x="2481263" y="5249863"/>
            <a:ext cx="188912"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96" name="Text Box 242">
            <a:extLst>
              <a:ext uri="{FF2B5EF4-FFF2-40B4-BE49-F238E27FC236}">
                <a16:creationId xmlns:a16="http://schemas.microsoft.com/office/drawing/2014/main" id="{71203F30-FAF2-46D3-8ACA-74E1FD1352BF}"/>
              </a:ext>
            </a:extLst>
          </p:cNvPr>
          <p:cNvSpPr txBox="1">
            <a:spLocks noChangeArrowheads="1"/>
          </p:cNvSpPr>
          <p:nvPr/>
        </p:nvSpPr>
        <p:spPr bwMode="auto">
          <a:xfrm>
            <a:off x="2490788"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Ag</a:t>
            </a:r>
          </a:p>
        </p:txBody>
      </p:sp>
      <p:sp>
        <p:nvSpPr>
          <p:cNvPr id="493" name="AutoShape 244">
            <a:extLst>
              <a:ext uri="{FF2B5EF4-FFF2-40B4-BE49-F238E27FC236}">
                <a16:creationId xmlns:a16="http://schemas.microsoft.com/office/drawing/2014/main" id="{A65A8DD0-7E35-4269-9FDA-CBAA21A60876}"/>
              </a:ext>
            </a:extLst>
          </p:cNvPr>
          <p:cNvSpPr>
            <a:spLocks noChangeArrowheads="1"/>
          </p:cNvSpPr>
          <p:nvPr/>
        </p:nvSpPr>
        <p:spPr bwMode="auto">
          <a:xfrm>
            <a:off x="2681288" y="5249863"/>
            <a:ext cx="188912"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94" name="Text Box 245">
            <a:extLst>
              <a:ext uri="{FF2B5EF4-FFF2-40B4-BE49-F238E27FC236}">
                <a16:creationId xmlns:a16="http://schemas.microsoft.com/office/drawing/2014/main" id="{3587513D-4BEE-4DEE-85B9-9A1B52D588D0}"/>
              </a:ext>
            </a:extLst>
          </p:cNvPr>
          <p:cNvSpPr txBox="1">
            <a:spLocks noChangeArrowheads="1"/>
          </p:cNvSpPr>
          <p:nvPr/>
        </p:nvSpPr>
        <p:spPr bwMode="auto">
          <a:xfrm>
            <a:off x="2689225"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Cd</a:t>
            </a:r>
            <a:endParaRPr lang="en-GB" sz="900" b="1" dirty="0">
              <a:solidFill>
                <a:srgbClr val="010066"/>
              </a:solidFill>
              <a:latin typeface="Arial" charset="0"/>
            </a:endParaRPr>
          </a:p>
        </p:txBody>
      </p:sp>
      <p:sp>
        <p:nvSpPr>
          <p:cNvPr id="491" name="AutoShape 247">
            <a:extLst>
              <a:ext uri="{FF2B5EF4-FFF2-40B4-BE49-F238E27FC236}">
                <a16:creationId xmlns:a16="http://schemas.microsoft.com/office/drawing/2014/main" id="{1417F4E7-B27E-4008-B3E8-BB176991418B}"/>
              </a:ext>
            </a:extLst>
          </p:cNvPr>
          <p:cNvSpPr>
            <a:spLocks noChangeArrowheads="1"/>
          </p:cNvSpPr>
          <p:nvPr/>
        </p:nvSpPr>
        <p:spPr bwMode="auto">
          <a:xfrm>
            <a:off x="2881313" y="5249863"/>
            <a:ext cx="187325"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92" name="Text Box 248">
            <a:extLst>
              <a:ext uri="{FF2B5EF4-FFF2-40B4-BE49-F238E27FC236}">
                <a16:creationId xmlns:a16="http://schemas.microsoft.com/office/drawing/2014/main" id="{EA47A408-336A-4681-8E48-04DB33E54B29}"/>
              </a:ext>
            </a:extLst>
          </p:cNvPr>
          <p:cNvSpPr txBox="1">
            <a:spLocks noChangeArrowheads="1"/>
          </p:cNvSpPr>
          <p:nvPr/>
        </p:nvSpPr>
        <p:spPr bwMode="auto">
          <a:xfrm>
            <a:off x="2889250"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In</a:t>
            </a:r>
          </a:p>
        </p:txBody>
      </p:sp>
      <p:sp>
        <p:nvSpPr>
          <p:cNvPr id="489" name="AutoShape 250">
            <a:extLst>
              <a:ext uri="{FF2B5EF4-FFF2-40B4-BE49-F238E27FC236}">
                <a16:creationId xmlns:a16="http://schemas.microsoft.com/office/drawing/2014/main" id="{FDE9FDF9-D90F-4134-95BB-0D8D19A7FDEE}"/>
              </a:ext>
            </a:extLst>
          </p:cNvPr>
          <p:cNvSpPr>
            <a:spLocks noChangeArrowheads="1"/>
          </p:cNvSpPr>
          <p:nvPr/>
        </p:nvSpPr>
        <p:spPr bwMode="auto">
          <a:xfrm>
            <a:off x="3079750"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90" name="Text Box 251">
            <a:extLst>
              <a:ext uri="{FF2B5EF4-FFF2-40B4-BE49-F238E27FC236}">
                <a16:creationId xmlns:a16="http://schemas.microsoft.com/office/drawing/2014/main" id="{0DBC7576-AF18-4AB6-89CA-927992296E0D}"/>
              </a:ext>
            </a:extLst>
          </p:cNvPr>
          <p:cNvSpPr txBox="1">
            <a:spLocks noChangeArrowheads="1"/>
          </p:cNvSpPr>
          <p:nvPr/>
        </p:nvSpPr>
        <p:spPr bwMode="auto">
          <a:xfrm>
            <a:off x="3089275"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Sn</a:t>
            </a:r>
            <a:endParaRPr lang="en-GB" sz="900" b="1" dirty="0">
              <a:solidFill>
                <a:srgbClr val="010066"/>
              </a:solidFill>
              <a:latin typeface="Arial" charset="0"/>
            </a:endParaRPr>
          </a:p>
        </p:txBody>
      </p:sp>
      <p:sp>
        <p:nvSpPr>
          <p:cNvPr id="487" name="AutoShape 253">
            <a:extLst>
              <a:ext uri="{FF2B5EF4-FFF2-40B4-BE49-F238E27FC236}">
                <a16:creationId xmlns:a16="http://schemas.microsoft.com/office/drawing/2014/main" id="{59D2D9EC-09C2-4E5E-9EAE-3CBD86671929}"/>
              </a:ext>
            </a:extLst>
          </p:cNvPr>
          <p:cNvSpPr>
            <a:spLocks noChangeArrowheads="1"/>
          </p:cNvSpPr>
          <p:nvPr/>
        </p:nvSpPr>
        <p:spPr bwMode="auto">
          <a:xfrm>
            <a:off x="3279775" y="5249863"/>
            <a:ext cx="188913"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88" name="Text Box 254">
            <a:extLst>
              <a:ext uri="{FF2B5EF4-FFF2-40B4-BE49-F238E27FC236}">
                <a16:creationId xmlns:a16="http://schemas.microsoft.com/office/drawing/2014/main" id="{11BBC22D-C650-4284-99C6-DDE1CF04A417}"/>
              </a:ext>
            </a:extLst>
          </p:cNvPr>
          <p:cNvSpPr txBox="1">
            <a:spLocks noChangeArrowheads="1"/>
          </p:cNvSpPr>
          <p:nvPr/>
        </p:nvSpPr>
        <p:spPr bwMode="auto">
          <a:xfrm>
            <a:off x="3290888" y="5295900"/>
            <a:ext cx="160337"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Sb</a:t>
            </a:r>
            <a:endParaRPr lang="en-GB" sz="900" b="1" dirty="0">
              <a:solidFill>
                <a:srgbClr val="010066"/>
              </a:solidFill>
              <a:latin typeface="Arial" charset="0"/>
            </a:endParaRPr>
          </a:p>
        </p:txBody>
      </p:sp>
      <p:sp>
        <p:nvSpPr>
          <p:cNvPr id="485" name="AutoShape 256">
            <a:extLst>
              <a:ext uri="{FF2B5EF4-FFF2-40B4-BE49-F238E27FC236}">
                <a16:creationId xmlns:a16="http://schemas.microsoft.com/office/drawing/2014/main" id="{C71888EC-A0C3-4855-82B4-6FD026E8A5D5}"/>
              </a:ext>
            </a:extLst>
          </p:cNvPr>
          <p:cNvSpPr>
            <a:spLocks noChangeArrowheads="1"/>
          </p:cNvSpPr>
          <p:nvPr/>
        </p:nvSpPr>
        <p:spPr bwMode="auto">
          <a:xfrm>
            <a:off x="3479800" y="5249863"/>
            <a:ext cx="187325" cy="242887"/>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86" name="Text Box 257">
            <a:extLst>
              <a:ext uri="{FF2B5EF4-FFF2-40B4-BE49-F238E27FC236}">
                <a16:creationId xmlns:a16="http://schemas.microsoft.com/office/drawing/2014/main" id="{B3E8091F-721D-46DE-9CD5-89AAA17412DC}"/>
              </a:ext>
            </a:extLst>
          </p:cNvPr>
          <p:cNvSpPr txBox="1">
            <a:spLocks noChangeArrowheads="1"/>
          </p:cNvSpPr>
          <p:nvPr/>
        </p:nvSpPr>
        <p:spPr bwMode="auto">
          <a:xfrm>
            <a:off x="3489325" y="5295900"/>
            <a:ext cx="161925" cy="139700"/>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Te</a:t>
            </a:r>
          </a:p>
        </p:txBody>
      </p:sp>
      <p:sp>
        <p:nvSpPr>
          <p:cNvPr id="481" name="AutoShape 269">
            <a:extLst>
              <a:ext uri="{FF2B5EF4-FFF2-40B4-BE49-F238E27FC236}">
                <a16:creationId xmlns:a16="http://schemas.microsoft.com/office/drawing/2014/main" id="{7FB5D108-8C92-4FCE-ABD2-17BCE22A81C9}"/>
              </a:ext>
            </a:extLst>
          </p:cNvPr>
          <p:cNvSpPr>
            <a:spLocks noChangeArrowheads="1"/>
          </p:cNvSpPr>
          <p:nvPr/>
        </p:nvSpPr>
        <p:spPr bwMode="auto">
          <a:xfrm>
            <a:off x="687388" y="49736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82" name="Text Box 270">
            <a:extLst>
              <a:ext uri="{FF2B5EF4-FFF2-40B4-BE49-F238E27FC236}">
                <a16:creationId xmlns:a16="http://schemas.microsoft.com/office/drawing/2014/main" id="{AEBFF190-633E-4FB2-B5BC-0B4DE1E7C294}"/>
              </a:ext>
            </a:extLst>
          </p:cNvPr>
          <p:cNvSpPr txBox="1">
            <a:spLocks noChangeArrowheads="1"/>
          </p:cNvSpPr>
          <p:nvPr/>
        </p:nvSpPr>
        <p:spPr bwMode="auto">
          <a:xfrm>
            <a:off x="695325"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Ca</a:t>
            </a:r>
          </a:p>
        </p:txBody>
      </p:sp>
      <p:sp>
        <p:nvSpPr>
          <p:cNvPr id="479" name="AutoShape 272">
            <a:extLst>
              <a:ext uri="{FF2B5EF4-FFF2-40B4-BE49-F238E27FC236}">
                <a16:creationId xmlns:a16="http://schemas.microsoft.com/office/drawing/2014/main" id="{FBBB25AE-84E5-45C5-B5A1-FF0B7B1036CC}"/>
              </a:ext>
            </a:extLst>
          </p:cNvPr>
          <p:cNvSpPr>
            <a:spLocks noChangeArrowheads="1"/>
          </p:cNvSpPr>
          <p:nvPr/>
        </p:nvSpPr>
        <p:spPr bwMode="auto">
          <a:xfrm>
            <a:off x="885825"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80" name="Text Box 273">
            <a:extLst>
              <a:ext uri="{FF2B5EF4-FFF2-40B4-BE49-F238E27FC236}">
                <a16:creationId xmlns:a16="http://schemas.microsoft.com/office/drawing/2014/main" id="{E110FB23-E81C-4C73-9FA0-6FA4E57BF1A4}"/>
              </a:ext>
            </a:extLst>
          </p:cNvPr>
          <p:cNvSpPr txBox="1">
            <a:spLocks noChangeArrowheads="1"/>
          </p:cNvSpPr>
          <p:nvPr/>
        </p:nvSpPr>
        <p:spPr bwMode="auto">
          <a:xfrm>
            <a:off x="893763"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Sc</a:t>
            </a:r>
          </a:p>
        </p:txBody>
      </p:sp>
      <p:sp>
        <p:nvSpPr>
          <p:cNvPr id="477" name="AutoShape 275">
            <a:extLst>
              <a:ext uri="{FF2B5EF4-FFF2-40B4-BE49-F238E27FC236}">
                <a16:creationId xmlns:a16="http://schemas.microsoft.com/office/drawing/2014/main" id="{751AF546-C3F9-419D-B57F-EA5FA02E3B00}"/>
              </a:ext>
            </a:extLst>
          </p:cNvPr>
          <p:cNvSpPr>
            <a:spLocks noChangeArrowheads="1"/>
          </p:cNvSpPr>
          <p:nvPr/>
        </p:nvSpPr>
        <p:spPr bwMode="auto">
          <a:xfrm>
            <a:off x="1085850"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78" name="Text Box 276">
            <a:extLst>
              <a:ext uri="{FF2B5EF4-FFF2-40B4-BE49-F238E27FC236}">
                <a16:creationId xmlns:a16="http://schemas.microsoft.com/office/drawing/2014/main" id="{4B387CAA-F152-453A-A7D9-6C0747133B8E}"/>
              </a:ext>
            </a:extLst>
          </p:cNvPr>
          <p:cNvSpPr txBox="1">
            <a:spLocks noChangeArrowheads="1"/>
          </p:cNvSpPr>
          <p:nvPr/>
        </p:nvSpPr>
        <p:spPr bwMode="auto">
          <a:xfrm>
            <a:off x="1093788"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Ti</a:t>
            </a:r>
          </a:p>
        </p:txBody>
      </p:sp>
      <p:sp>
        <p:nvSpPr>
          <p:cNvPr id="475" name="AutoShape 278">
            <a:extLst>
              <a:ext uri="{FF2B5EF4-FFF2-40B4-BE49-F238E27FC236}">
                <a16:creationId xmlns:a16="http://schemas.microsoft.com/office/drawing/2014/main" id="{19DBA145-0F9F-4077-A9C3-51B75076947B}"/>
              </a:ext>
            </a:extLst>
          </p:cNvPr>
          <p:cNvSpPr>
            <a:spLocks noChangeArrowheads="1"/>
          </p:cNvSpPr>
          <p:nvPr/>
        </p:nvSpPr>
        <p:spPr bwMode="auto">
          <a:xfrm>
            <a:off x="1284288" y="49736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76" name="Text Box 279">
            <a:extLst>
              <a:ext uri="{FF2B5EF4-FFF2-40B4-BE49-F238E27FC236}">
                <a16:creationId xmlns:a16="http://schemas.microsoft.com/office/drawing/2014/main" id="{4CA76709-C02D-44CF-86BF-922E8F086A6F}"/>
              </a:ext>
            </a:extLst>
          </p:cNvPr>
          <p:cNvSpPr txBox="1">
            <a:spLocks noChangeArrowheads="1"/>
          </p:cNvSpPr>
          <p:nvPr/>
        </p:nvSpPr>
        <p:spPr bwMode="auto">
          <a:xfrm>
            <a:off x="1293813"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V</a:t>
            </a:r>
          </a:p>
        </p:txBody>
      </p:sp>
      <p:sp>
        <p:nvSpPr>
          <p:cNvPr id="473" name="AutoShape 281">
            <a:extLst>
              <a:ext uri="{FF2B5EF4-FFF2-40B4-BE49-F238E27FC236}">
                <a16:creationId xmlns:a16="http://schemas.microsoft.com/office/drawing/2014/main" id="{E773B74A-0D3D-4AEA-8FD8-7C177E7FEBAB}"/>
              </a:ext>
            </a:extLst>
          </p:cNvPr>
          <p:cNvSpPr>
            <a:spLocks noChangeArrowheads="1"/>
          </p:cNvSpPr>
          <p:nvPr/>
        </p:nvSpPr>
        <p:spPr bwMode="auto">
          <a:xfrm>
            <a:off x="1484313" y="49736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74" name="Text Box 282">
            <a:extLst>
              <a:ext uri="{FF2B5EF4-FFF2-40B4-BE49-F238E27FC236}">
                <a16:creationId xmlns:a16="http://schemas.microsoft.com/office/drawing/2014/main" id="{82719A61-364D-40DE-92A1-03427C7D6DC7}"/>
              </a:ext>
            </a:extLst>
          </p:cNvPr>
          <p:cNvSpPr txBox="1">
            <a:spLocks noChangeArrowheads="1"/>
          </p:cNvSpPr>
          <p:nvPr/>
        </p:nvSpPr>
        <p:spPr bwMode="auto">
          <a:xfrm>
            <a:off x="1492250"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Cr</a:t>
            </a:r>
          </a:p>
        </p:txBody>
      </p:sp>
      <p:sp>
        <p:nvSpPr>
          <p:cNvPr id="471" name="AutoShape 284">
            <a:extLst>
              <a:ext uri="{FF2B5EF4-FFF2-40B4-BE49-F238E27FC236}">
                <a16:creationId xmlns:a16="http://schemas.microsoft.com/office/drawing/2014/main" id="{CB8977AE-B2F5-4620-9FDD-979FC39BB224}"/>
              </a:ext>
            </a:extLst>
          </p:cNvPr>
          <p:cNvSpPr>
            <a:spLocks noChangeArrowheads="1"/>
          </p:cNvSpPr>
          <p:nvPr/>
        </p:nvSpPr>
        <p:spPr bwMode="auto">
          <a:xfrm>
            <a:off x="1684338" y="49736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72" name="Text Box 285">
            <a:extLst>
              <a:ext uri="{FF2B5EF4-FFF2-40B4-BE49-F238E27FC236}">
                <a16:creationId xmlns:a16="http://schemas.microsoft.com/office/drawing/2014/main" id="{B0DBEE39-4DBC-4190-888E-216B11EE9F7F}"/>
              </a:ext>
            </a:extLst>
          </p:cNvPr>
          <p:cNvSpPr txBox="1">
            <a:spLocks noChangeArrowheads="1"/>
          </p:cNvSpPr>
          <p:nvPr/>
        </p:nvSpPr>
        <p:spPr bwMode="auto">
          <a:xfrm>
            <a:off x="1682750" y="5021263"/>
            <a:ext cx="18097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err="1">
                <a:solidFill>
                  <a:srgbClr val="010066"/>
                </a:solidFill>
                <a:latin typeface="Arial" charset="0"/>
              </a:rPr>
              <a:t>Mn</a:t>
            </a:r>
            <a:endParaRPr lang="en-GB" sz="900" b="1" dirty="0">
              <a:solidFill>
                <a:srgbClr val="010066"/>
              </a:solidFill>
              <a:latin typeface="Arial" charset="0"/>
            </a:endParaRPr>
          </a:p>
        </p:txBody>
      </p:sp>
      <p:sp>
        <p:nvSpPr>
          <p:cNvPr id="469" name="AutoShape 287">
            <a:extLst>
              <a:ext uri="{FF2B5EF4-FFF2-40B4-BE49-F238E27FC236}">
                <a16:creationId xmlns:a16="http://schemas.microsoft.com/office/drawing/2014/main" id="{3FE48B36-9017-4227-8EF9-CDDAED8002EB}"/>
              </a:ext>
            </a:extLst>
          </p:cNvPr>
          <p:cNvSpPr>
            <a:spLocks noChangeArrowheads="1"/>
          </p:cNvSpPr>
          <p:nvPr/>
        </p:nvSpPr>
        <p:spPr bwMode="auto">
          <a:xfrm>
            <a:off x="1882775"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70" name="Text Box 288">
            <a:extLst>
              <a:ext uri="{FF2B5EF4-FFF2-40B4-BE49-F238E27FC236}">
                <a16:creationId xmlns:a16="http://schemas.microsoft.com/office/drawing/2014/main" id="{05082C41-48A1-4818-A0DB-8FB993C60B10}"/>
              </a:ext>
            </a:extLst>
          </p:cNvPr>
          <p:cNvSpPr txBox="1">
            <a:spLocks noChangeArrowheads="1"/>
          </p:cNvSpPr>
          <p:nvPr/>
        </p:nvSpPr>
        <p:spPr bwMode="auto">
          <a:xfrm>
            <a:off x="1892300"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Fe</a:t>
            </a:r>
          </a:p>
        </p:txBody>
      </p:sp>
      <p:sp>
        <p:nvSpPr>
          <p:cNvPr id="467" name="AutoShape 290">
            <a:extLst>
              <a:ext uri="{FF2B5EF4-FFF2-40B4-BE49-F238E27FC236}">
                <a16:creationId xmlns:a16="http://schemas.microsoft.com/office/drawing/2014/main" id="{54AF1EA2-A358-4AEA-AFED-9EAD7B0CB372}"/>
              </a:ext>
            </a:extLst>
          </p:cNvPr>
          <p:cNvSpPr>
            <a:spLocks noChangeArrowheads="1"/>
          </p:cNvSpPr>
          <p:nvPr/>
        </p:nvSpPr>
        <p:spPr bwMode="auto">
          <a:xfrm>
            <a:off x="2082800"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68" name="Text Box 291">
            <a:extLst>
              <a:ext uri="{FF2B5EF4-FFF2-40B4-BE49-F238E27FC236}">
                <a16:creationId xmlns:a16="http://schemas.microsoft.com/office/drawing/2014/main" id="{F16D54BB-8D4A-4490-A791-1B0A5FA1915E}"/>
              </a:ext>
            </a:extLst>
          </p:cNvPr>
          <p:cNvSpPr txBox="1">
            <a:spLocks noChangeArrowheads="1"/>
          </p:cNvSpPr>
          <p:nvPr/>
        </p:nvSpPr>
        <p:spPr bwMode="auto">
          <a:xfrm>
            <a:off x="2090738"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Co</a:t>
            </a:r>
          </a:p>
        </p:txBody>
      </p:sp>
      <p:sp>
        <p:nvSpPr>
          <p:cNvPr id="465" name="AutoShape 293">
            <a:extLst>
              <a:ext uri="{FF2B5EF4-FFF2-40B4-BE49-F238E27FC236}">
                <a16:creationId xmlns:a16="http://schemas.microsoft.com/office/drawing/2014/main" id="{80A6292D-B44A-4A82-9008-96B09C1DC4C0}"/>
              </a:ext>
            </a:extLst>
          </p:cNvPr>
          <p:cNvSpPr>
            <a:spLocks noChangeArrowheads="1"/>
          </p:cNvSpPr>
          <p:nvPr/>
        </p:nvSpPr>
        <p:spPr bwMode="auto">
          <a:xfrm>
            <a:off x="2282825" y="49736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66" name="Text Box 294">
            <a:extLst>
              <a:ext uri="{FF2B5EF4-FFF2-40B4-BE49-F238E27FC236}">
                <a16:creationId xmlns:a16="http://schemas.microsoft.com/office/drawing/2014/main" id="{FA9DC41F-F4D1-440B-937B-F34B9228BDC6}"/>
              </a:ext>
            </a:extLst>
          </p:cNvPr>
          <p:cNvSpPr txBox="1">
            <a:spLocks noChangeArrowheads="1"/>
          </p:cNvSpPr>
          <p:nvPr/>
        </p:nvSpPr>
        <p:spPr bwMode="auto">
          <a:xfrm>
            <a:off x="2290763"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Ni</a:t>
            </a:r>
          </a:p>
        </p:txBody>
      </p:sp>
      <p:sp>
        <p:nvSpPr>
          <p:cNvPr id="463" name="AutoShape 296">
            <a:extLst>
              <a:ext uri="{FF2B5EF4-FFF2-40B4-BE49-F238E27FC236}">
                <a16:creationId xmlns:a16="http://schemas.microsoft.com/office/drawing/2014/main" id="{AF66C23E-75FA-4AD6-92F3-E796E894DD10}"/>
              </a:ext>
            </a:extLst>
          </p:cNvPr>
          <p:cNvSpPr>
            <a:spLocks noChangeArrowheads="1"/>
          </p:cNvSpPr>
          <p:nvPr/>
        </p:nvSpPr>
        <p:spPr bwMode="auto">
          <a:xfrm>
            <a:off x="2481263" y="49736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64" name="Text Box 297">
            <a:extLst>
              <a:ext uri="{FF2B5EF4-FFF2-40B4-BE49-F238E27FC236}">
                <a16:creationId xmlns:a16="http://schemas.microsoft.com/office/drawing/2014/main" id="{B9B3CD4F-A434-4181-A5E7-15B2AE25E9C4}"/>
              </a:ext>
            </a:extLst>
          </p:cNvPr>
          <p:cNvSpPr txBox="1">
            <a:spLocks noChangeArrowheads="1"/>
          </p:cNvSpPr>
          <p:nvPr/>
        </p:nvSpPr>
        <p:spPr bwMode="auto">
          <a:xfrm>
            <a:off x="2490788"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Cu</a:t>
            </a:r>
          </a:p>
        </p:txBody>
      </p:sp>
      <p:sp>
        <p:nvSpPr>
          <p:cNvPr id="461" name="AutoShape 299">
            <a:extLst>
              <a:ext uri="{FF2B5EF4-FFF2-40B4-BE49-F238E27FC236}">
                <a16:creationId xmlns:a16="http://schemas.microsoft.com/office/drawing/2014/main" id="{AFA0FDF6-FA7D-4F82-94BD-F0EDAEE5D19E}"/>
              </a:ext>
            </a:extLst>
          </p:cNvPr>
          <p:cNvSpPr>
            <a:spLocks noChangeArrowheads="1"/>
          </p:cNvSpPr>
          <p:nvPr/>
        </p:nvSpPr>
        <p:spPr bwMode="auto">
          <a:xfrm>
            <a:off x="2681288" y="4973638"/>
            <a:ext cx="188912"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62" name="Text Box 300">
            <a:extLst>
              <a:ext uri="{FF2B5EF4-FFF2-40B4-BE49-F238E27FC236}">
                <a16:creationId xmlns:a16="http://schemas.microsoft.com/office/drawing/2014/main" id="{9D42FD65-1C86-4D32-8473-8F8C6021E843}"/>
              </a:ext>
            </a:extLst>
          </p:cNvPr>
          <p:cNvSpPr txBox="1">
            <a:spLocks noChangeArrowheads="1"/>
          </p:cNvSpPr>
          <p:nvPr/>
        </p:nvSpPr>
        <p:spPr bwMode="auto">
          <a:xfrm>
            <a:off x="2689225"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Zn</a:t>
            </a:r>
          </a:p>
        </p:txBody>
      </p:sp>
      <p:sp>
        <p:nvSpPr>
          <p:cNvPr id="459" name="AutoShape 302">
            <a:extLst>
              <a:ext uri="{FF2B5EF4-FFF2-40B4-BE49-F238E27FC236}">
                <a16:creationId xmlns:a16="http://schemas.microsoft.com/office/drawing/2014/main" id="{E31FC8FB-8E2C-409C-A0C1-E0152FD86A36}"/>
              </a:ext>
            </a:extLst>
          </p:cNvPr>
          <p:cNvSpPr>
            <a:spLocks noChangeArrowheads="1"/>
          </p:cNvSpPr>
          <p:nvPr/>
        </p:nvSpPr>
        <p:spPr bwMode="auto">
          <a:xfrm>
            <a:off x="2881313" y="49736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60" name="Text Box 303">
            <a:extLst>
              <a:ext uri="{FF2B5EF4-FFF2-40B4-BE49-F238E27FC236}">
                <a16:creationId xmlns:a16="http://schemas.microsoft.com/office/drawing/2014/main" id="{D2DFF2E3-B232-4C11-9EA5-CD7099FE420C}"/>
              </a:ext>
            </a:extLst>
          </p:cNvPr>
          <p:cNvSpPr txBox="1">
            <a:spLocks noChangeArrowheads="1"/>
          </p:cNvSpPr>
          <p:nvPr/>
        </p:nvSpPr>
        <p:spPr bwMode="auto">
          <a:xfrm>
            <a:off x="2889250"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Ga</a:t>
            </a:r>
          </a:p>
        </p:txBody>
      </p:sp>
      <p:sp>
        <p:nvSpPr>
          <p:cNvPr id="457" name="AutoShape 305">
            <a:extLst>
              <a:ext uri="{FF2B5EF4-FFF2-40B4-BE49-F238E27FC236}">
                <a16:creationId xmlns:a16="http://schemas.microsoft.com/office/drawing/2014/main" id="{E0003DC0-C8D0-4894-96EC-0203B894E9DE}"/>
              </a:ext>
            </a:extLst>
          </p:cNvPr>
          <p:cNvSpPr>
            <a:spLocks noChangeArrowheads="1"/>
          </p:cNvSpPr>
          <p:nvPr/>
        </p:nvSpPr>
        <p:spPr bwMode="auto">
          <a:xfrm>
            <a:off x="3079750"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58" name="Text Box 306">
            <a:extLst>
              <a:ext uri="{FF2B5EF4-FFF2-40B4-BE49-F238E27FC236}">
                <a16:creationId xmlns:a16="http://schemas.microsoft.com/office/drawing/2014/main" id="{45F5C4B7-10AA-461A-82FF-45B475051702}"/>
              </a:ext>
            </a:extLst>
          </p:cNvPr>
          <p:cNvSpPr txBox="1">
            <a:spLocks noChangeArrowheads="1"/>
          </p:cNvSpPr>
          <p:nvPr/>
        </p:nvSpPr>
        <p:spPr bwMode="auto">
          <a:xfrm>
            <a:off x="3089275"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Ge</a:t>
            </a:r>
          </a:p>
        </p:txBody>
      </p:sp>
      <p:sp>
        <p:nvSpPr>
          <p:cNvPr id="455" name="AutoShape 308">
            <a:extLst>
              <a:ext uri="{FF2B5EF4-FFF2-40B4-BE49-F238E27FC236}">
                <a16:creationId xmlns:a16="http://schemas.microsoft.com/office/drawing/2014/main" id="{FD461B1D-0AFD-4E29-A894-3CE01B8A9C6E}"/>
              </a:ext>
            </a:extLst>
          </p:cNvPr>
          <p:cNvSpPr>
            <a:spLocks noChangeArrowheads="1"/>
          </p:cNvSpPr>
          <p:nvPr/>
        </p:nvSpPr>
        <p:spPr bwMode="auto">
          <a:xfrm>
            <a:off x="3279775" y="49736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56" name="Text Box 309">
            <a:extLst>
              <a:ext uri="{FF2B5EF4-FFF2-40B4-BE49-F238E27FC236}">
                <a16:creationId xmlns:a16="http://schemas.microsoft.com/office/drawing/2014/main" id="{1C03141A-03EA-4C33-9F30-296EAFD10526}"/>
              </a:ext>
            </a:extLst>
          </p:cNvPr>
          <p:cNvSpPr txBox="1">
            <a:spLocks noChangeArrowheads="1"/>
          </p:cNvSpPr>
          <p:nvPr/>
        </p:nvSpPr>
        <p:spPr bwMode="auto">
          <a:xfrm>
            <a:off x="3290888" y="5021263"/>
            <a:ext cx="160337"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As</a:t>
            </a:r>
          </a:p>
        </p:txBody>
      </p:sp>
      <p:sp>
        <p:nvSpPr>
          <p:cNvPr id="453" name="AutoShape 311">
            <a:extLst>
              <a:ext uri="{FF2B5EF4-FFF2-40B4-BE49-F238E27FC236}">
                <a16:creationId xmlns:a16="http://schemas.microsoft.com/office/drawing/2014/main" id="{64C6C1C8-FC93-4D19-BC9D-694F5CAF54A4}"/>
              </a:ext>
            </a:extLst>
          </p:cNvPr>
          <p:cNvSpPr>
            <a:spLocks noChangeArrowheads="1"/>
          </p:cNvSpPr>
          <p:nvPr/>
        </p:nvSpPr>
        <p:spPr bwMode="auto">
          <a:xfrm>
            <a:off x="3479800" y="4973638"/>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54" name="Text Box 312">
            <a:extLst>
              <a:ext uri="{FF2B5EF4-FFF2-40B4-BE49-F238E27FC236}">
                <a16:creationId xmlns:a16="http://schemas.microsoft.com/office/drawing/2014/main" id="{6828E3F5-2518-4055-A688-BC2D48ECB800}"/>
              </a:ext>
            </a:extLst>
          </p:cNvPr>
          <p:cNvSpPr txBox="1">
            <a:spLocks noChangeArrowheads="1"/>
          </p:cNvSpPr>
          <p:nvPr/>
        </p:nvSpPr>
        <p:spPr bwMode="auto">
          <a:xfrm>
            <a:off x="3489325" y="5021263"/>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Se</a:t>
            </a:r>
          </a:p>
        </p:txBody>
      </p:sp>
      <p:sp>
        <p:nvSpPr>
          <p:cNvPr id="449" name="AutoShape 324">
            <a:extLst>
              <a:ext uri="{FF2B5EF4-FFF2-40B4-BE49-F238E27FC236}">
                <a16:creationId xmlns:a16="http://schemas.microsoft.com/office/drawing/2014/main" id="{48044C41-A6F0-4133-B189-7388296C3A9A}"/>
              </a:ext>
            </a:extLst>
          </p:cNvPr>
          <p:cNvSpPr>
            <a:spLocks noChangeArrowheads="1"/>
          </p:cNvSpPr>
          <p:nvPr/>
        </p:nvSpPr>
        <p:spPr bwMode="auto">
          <a:xfrm>
            <a:off x="692150" y="4699000"/>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50" name="Text Box 325">
            <a:extLst>
              <a:ext uri="{FF2B5EF4-FFF2-40B4-BE49-F238E27FC236}">
                <a16:creationId xmlns:a16="http://schemas.microsoft.com/office/drawing/2014/main" id="{DFB85427-67A6-4E9D-BA3D-D68D8A983324}"/>
              </a:ext>
            </a:extLst>
          </p:cNvPr>
          <p:cNvSpPr txBox="1">
            <a:spLocks noChangeArrowheads="1"/>
          </p:cNvSpPr>
          <p:nvPr/>
        </p:nvSpPr>
        <p:spPr bwMode="auto">
          <a:xfrm>
            <a:off x="696913" y="4746625"/>
            <a:ext cx="179387"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Mg</a:t>
            </a:r>
          </a:p>
        </p:txBody>
      </p:sp>
      <p:sp>
        <p:nvSpPr>
          <p:cNvPr id="447" name="AutoShape 328">
            <a:extLst>
              <a:ext uri="{FF2B5EF4-FFF2-40B4-BE49-F238E27FC236}">
                <a16:creationId xmlns:a16="http://schemas.microsoft.com/office/drawing/2014/main" id="{47195943-B771-44B9-9ACE-F8EC15C15AB7}"/>
              </a:ext>
            </a:extLst>
          </p:cNvPr>
          <p:cNvSpPr>
            <a:spLocks noChangeArrowheads="1"/>
          </p:cNvSpPr>
          <p:nvPr/>
        </p:nvSpPr>
        <p:spPr bwMode="auto">
          <a:xfrm>
            <a:off x="2881313" y="4686300"/>
            <a:ext cx="187325" cy="242888"/>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48" name="Text Box 329">
            <a:extLst>
              <a:ext uri="{FF2B5EF4-FFF2-40B4-BE49-F238E27FC236}">
                <a16:creationId xmlns:a16="http://schemas.microsoft.com/office/drawing/2014/main" id="{23F80AF4-A0AD-46E3-8733-1B797C69E15F}"/>
              </a:ext>
            </a:extLst>
          </p:cNvPr>
          <p:cNvSpPr txBox="1">
            <a:spLocks noChangeArrowheads="1"/>
          </p:cNvSpPr>
          <p:nvPr/>
        </p:nvSpPr>
        <p:spPr bwMode="auto">
          <a:xfrm>
            <a:off x="2889250" y="4732338"/>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Al</a:t>
            </a:r>
          </a:p>
        </p:txBody>
      </p:sp>
      <p:sp>
        <p:nvSpPr>
          <p:cNvPr id="445" name="AutoShape 331">
            <a:extLst>
              <a:ext uri="{FF2B5EF4-FFF2-40B4-BE49-F238E27FC236}">
                <a16:creationId xmlns:a16="http://schemas.microsoft.com/office/drawing/2014/main" id="{D8C349D2-85E1-4E25-8210-999922B4A2CE}"/>
              </a:ext>
            </a:extLst>
          </p:cNvPr>
          <p:cNvSpPr>
            <a:spLocks noChangeArrowheads="1"/>
          </p:cNvSpPr>
          <p:nvPr/>
        </p:nvSpPr>
        <p:spPr bwMode="auto">
          <a:xfrm>
            <a:off x="3079750" y="4686300"/>
            <a:ext cx="188913" cy="242888"/>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46" name="Text Box 332">
            <a:extLst>
              <a:ext uri="{FF2B5EF4-FFF2-40B4-BE49-F238E27FC236}">
                <a16:creationId xmlns:a16="http://schemas.microsoft.com/office/drawing/2014/main" id="{18955167-6DBF-42F0-9201-F6160DEB5BA5}"/>
              </a:ext>
            </a:extLst>
          </p:cNvPr>
          <p:cNvSpPr txBox="1">
            <a:spLocks noChangeArrowheads="1"/>
          </p:cNvSpPr>
          <p:nvPr/>
        </p:nvSpPr>
        <p:spPr bwMode="auto">
          <a:xfrm>
            <a:off x="3089275" y="4732338"/>
            <a:ext cx="160338"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Si</a:t>
            </a:r>
          </a:p>
        </p:txBody>
      </p:sp>
      <p:sp>
        <p:nvSpPr>
          <p:cNvPr id="443" name="AutoShape 334">
            <a:extLst>
              <a:ext uri="{FF2B5EF4-FFF2-40B4-BE49-F238E27FC236}">
                <a16:creationId xmlns:a16="http://schemas.microsoft.com/office/drawing/2014/main" id="{4BEE0757-3A32-406A-BE74-D14B6901803A}"/>
              </a:ext>
            </a:extLst>
          </p:cNvPr>
          <p:cNvSpPr>
            <a:spLocks noChangeArrowheads="1"/>
          </p:cNvSpPr>
          <p:nvPr/>
        </p:nvSpPr>
        <p:spPr bwMode="auto">
          <a:xfrm>
            <a:off x="3279775" y="4686300"/>
            <a:ext cx="188913" cy="242888"/>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44" name="Text Box 335">
            <a:extLst>
              <a:ext uri="{FF2B5EF4-FFF2-40B4-BE49-F238E27FC236}">
                <a16:creationId xmlns:a16="http://schemas.microsoft.com/office/drawing/2014/main" id="{270E4837-3AC6-4816-A030-0E7C94E87C4F}"/>
              </a:ext>
            </a:extLst>
          </p:cNvPr>
          <p:cNvSpPr txBox="1">
            <a:spLocks noChangeArrowheads="1"/>
          </p:cNvSpPr>
          <p:nvPr/>
        </p:nvSpPr>
        <p:spPr bwMode="auto">
          <a:xfrm>
            <a:off x="3290888" y="4732338"/>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P</a:t>
            </a:r>
          </a:p>
        </p:txBody>
      </p:sp>
      <p:sp>
        <p:nvSpPr>
          <p:cNvPr id="441" name="AutoShape 337">
            <a:extLst>
              <a:ext uri="{FF2B5EF4-FFF2-40B4-BE49-F238E27FC236}">
                <a16:creationId xmlns:a16="http://schemas.microsoft.com/office/drawing/2014/main" id="{88F8E832-F7AE-4181-B660-6C66E4B07BE3}"/>
              </a:ext>
            </a:extLst>
          </p:cNvPr>
          <p:cNvSpPr>
            <a:spLocks noChangeArrowheads="1"/>
          </p:cNvSpPr>
          <p:nvPr/>
        </p:nvSpPr>
        <p:spPr bwMode="auto">
          <a:xfrm>
            <a:off x="3479800" y="4686300"/>
            <a:ext cx="187325" cy="242888"/>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42" name="Text Box 338">
            <a:extLst>
              <a:ext uri="{FF2B5EF4-FFF2-40B4-BE49-F238E27FC236}">
                <a16:creationId xmlns:a16="http://schemas.microsoft.com/office/drawing/2014/main" id="{59B6AA6A-9648-4310-926B-54483A16FF43}"/>
              </a:ext>
            </a:extLst>
          </p:cNvPr>
          <p:cNvSpPr txBox="1">
            <a:spLocks noChangeArrowheads="1"/>
          </p:cNvSpPr>
          <p:nvPr/>
        </p:nvSpPr>
        <p:spPr bwMode="auto">
          <a:xfrm>
            <a:off x="3489325" y="4732338"/>
            <a:ext cx="161925" cy="138112"/>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S</a:t>
            </a:r>
          </a:p>
        </p:txBody>
      </p:sp>
      <p:sp>
        <p:nvSpPr>
          <p:cNvPr id="437" name="AutoShape 350">
            <a:extLst>
              <a:ext uri="{FF2B5EF4-FFF2-40B4-BE49-F238E27FC236}">
                <a16:creationId xmlns:a16="http://schemas.microsoft.com/office/drawing/2014/main" id="{2AF526A2-9BA9-431E-B7E3-62FF2D1EE8B4}"/>
              </a:ext>
            </a:extLst>
          </p:cNvPr>
          <p:cNvSpPr>
            <a:spLocks noChangeArrowheads="1"/>
          </p:cNvSpPr>
          <p:nvPr/>
        </p:nvSpPr>
        <p:spPr bwMode="auto">
          <a:xfrm>
            <a:off x="692150" y="4410075"/>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38" name="Text Box 351">
            <a:extLst>
              <a:ext uri="{FF2B5EF4-FFF2-40B4-BE49-F238E27FC236}">
                <a16:creationId xmlns:a16="http://schemas.microsoft.com/office/drawing/2014/main" id="{8A68E337-7FFC-447A-A434-6B8A82DCE0E9}"/>
              </a:ext>
            </a:extLst>
          </p:cNvPr>
          <p:cNvSpPr txBox="1">
            <a:spLocks noChangeArrowheads="1"/>
          </p:cNvSpPr>
          <p:nvPr/>
        </p:nvSpPr>
        <p:spPr bwMode="auto">
          <a:xfrm>
            <a:off x="695325" y="4457700"/>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Be</a:t>
            </a:r>
          </a:p>
        </p:txBody>
      </p:sp>
      <p:sp>
        <p:nvSpPr>
          <p:cNvPr id="435" name="AutoShape 354">
            <a:extLst>
              <a:ext uri="{FF2B5EF4-FFF2-40B4-BE49-F238E27FC236}">
                <a16:creationId xmlns:a16="http://schemas.microsoft.com/office/drawing/2014/main" id="{D3C06DB0-FB4A-4BE3-98CB-01A3664A50E9}"/>
              </a:ext>
            </a:extLst>
          </p:cNvPr>
          <p:cNvSpPr>
            <a:spLocks noChangeArrowheads="1"/>
          </p:cNvSpPr>
          <p:nvPr/>
        </p:nvSpPr>
        <p:spPr bwMode="auto">
          <a:xfrm>
            <a:off x="2881313" y="4397375"/>
            <a:ext cx="187325"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36" name="Text Box 355">
            <a:extLst>
              <a:ext uri="{FF2B5EF4-FFF2-40B4-BE49-F238E27FC236}">
                <a16:creationId xmlns:a16="http://schemas.microsoft.com/office/drawing/2014/main" id="{5E5B1970-CDC8-4C53-B4DD-9C6BEF1C551E}"/>
              </a:ext>
            </a:extLst>
          </p:cNvPr>
          <p:cNvSpPr txBox="1">
            <a:spLocks noChangeArrowheads="1"/>
          </p:cNvSpPr>
          <p:nvPr/>
        </p:nvSpPr>
        <p:spPr bwMode="auto">
          <a:xfrm>
            <a:off x="2889250" y="4445000"/>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B</a:t>
            </a:r>
          </a:p>
        </p:txBody>
      </p:sp>
      <p:sp>
        <p:nvSpPr>
          <p:cNvPr id="433" name="AutoShape 357">
            <a:extLst>
              <a:ext uri="{FF2B5EF4-FFF2-40B4-BE49-F238E27FC236}">
                <a16:creationId xmlns:a16="http://schemas.microsoft.com/office/drawing/2014/main" id="{23AFFEBB-882C-4795-8F56-78F5FB4967B0}"/>
              </a:ext>
            </a:extLst>
          </p:cNvPr>
          <p:cNvSpPr>
            <a:spLocks noChangeArrowheads="1"/>
          </p:cNvSpPr>
          <p:nvPr/>
        </p:nvSpPr>
        <p:spPr bwMode="auto">
          <a:xfrm>
            <a:off x="3079750" y="4397375"/>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34" name="Text Box 358">
            <a:extLst>
              <a:ext uri="{FF2B5EF4-FFF2-40B4-BE49-F238E27FC236}">
                <a16:creationId xmlns:a16="http://schemas.microsoft.com/office/drawing/2014/main" id="{7CE4D2EF-BCFB-4783-8C8F-65490203A652}"/>
              </a:ext>
            </a:extLst>
          </p:cNvPr>
          <p:cNvSpPr txBox="1">
            <a:spLocks noChangeArrowheads="1"/>
          </p:cNvSpPr>
          <p:nvPr/>
        </p:nvSpPr>
        <p:spPr bwMode="auto">
          <a:xfrm>
            <a:off x="3089275" y="4445000"/>
            <a:ext cx="160338"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C</a:t>
            </a:r>
          </a:p>
        </p:txBody>
      </p:sp>
      <p:sp>
        <p:nvSpPr>
          <p:cNvPr id="431" name="AutoShape 360">
            <a:extLst>
              <a:ext uri="{FF2B5EF4-FFF2-40B4-BE49-F238E27FC236}">
                <a16:creationId xmlns:a16="http://schemas.microsoft.com/office/drawing/2014/main" id="{83047A18-80B9-4C75-A106-BF6E8554BE7F}"/>
              </a:ext>
            </a:extLst>
          </p:cNvPr>
          <p:cNvSpPr>
            <a:spLocks noChangeArrowheads="1"/>
          </p:cNvSpPr>
          <p:nvPr/>
        </p:nvSpPr>
        <p:spPr bwMode="auto">
          <a:xfrm>
            <a:off x="3276600" y="4397375"/>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32" name="Text Box 361">
            <a:extLst>
              <a:ext uri="{FF2B5EF4-FFF2-40B4-BE49-F238E27FC236}">
                <a16:creationId xmlns:a16="http://schemas.microsoft.com/office/drawing/2014/main" id="{25A0A910-15A1-4DED-94E4-D9F24E9B5A7A}"/>
              </a:ext>
            </a:extLst>
          </p:cNvPr>
          <p:cNvSpPr txBox="1">
            <a:spLocks noChangeArrowheads="1"/>
          </p:cNvSpPr>
          <p:nvPr/>
        </p:nvSpPr>
        <p:spPr bwMode="auto">
          <a:xfrm>
            <a:off x="3290888" y="4445000"/>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dirty="0">
                <a:solidFill>
                  <a:srgbClr val="010066"/>
                </a:solidFill>
                <a:latin typeface="Arial" charset="0"/>
              </a:rPr>
              <a:t>N</a:t>
            </a:r>
          </a:p>
        </p:txBody>
      </p:sp>
      <p:sp>
        <p:nvSpPr>
          <p:cNvPr id="429" name="AutoShape 363">
            <a:extLst>
              <a:ext uri="{FF2B5EF4-FFF2-40B4-BE49-F238E27FC236}">
                <a16:creationId xmlns:a16="http://schemas.microsoft.com/office/drawing/2014/main" id="{51735426-A98D-487A-98CC-0C9C11D3D4E1}"/>
              </a:ext>
            </a:extLst>
          </p:cNvPr>
          <p:cNvSpPr>
            <a:spLocks noChangeArrowheads="1"/>
          </p:cNvSpPr>
          <p:nvPr/>
        </p:nvSpPr>
        <p:spPr bwMode="auto">
          <a:xfrm>
            <a:off x="3476625" y="4397375"/>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430" name="Text Box 364">
            <a:extLst>
              <a:ext uri="{FF2B5EF4-FFF2-40B4-BE49-F238E27FC236}">
                <a16:creationId xmlns:a16="http://schemas.microsoft.com/office/drawing/2014/main" id="{D0950400-A881-4E5B-BC8B-0B0C9A257CC6}"/>
              </a:ext>
            </a:extLst>
          </p:cNvPr>
          <p:cNvSpPr txBox="1">
            <a:spLocks noChangeArrowheads="1"/>
          </p:cNvSpPr>
          <p:nvPr/>
        </p:nvSpPr>
        <p:spPr bwMode="auto">
          <a:xfrm>
            <a:off x="3489325" y="4445000"/>
            <a:ext cx="161925" cy="138113"/>
          </a:xfrm>
          <a:prstGeom prst="rect">
            <a:avLst/>
          </a:prstGeom>
          <a:solidFill>
            <a:schemeClr val="accent5"/>
          </a:solidFill>
          <a:ln w="9525">
            <a:noFill/>
            <a:miter lim="800000"/>
            <a:headEnd/>
            <a:tailEnd/>
          </a:ln>
          <a:effectLst/>
        </p:spPr>
        <p:txBody>
          <a:bodyPr lIns="0" tIns="0" rIns="0" bIns="0">
            <a:spAutoFit/>
          </a:bodyPr>
          <a:lstStyle/>
          <a:p>
            <a:pPr algn="ctr">
              <a:spcBef>
                <a:spcPct val="50000"/>
              </a:spcBef>
              <a:defRPr/>
            </a:pPr>
            <a:r>
              <a:rPr lang="en-GB" sz="900" b="1">
                <a:solidFill>
                  <a:srgbClr val="010066"/>
                </a:solidFill>
                <a:latin typeface="Arial" charset="0"/>
              </a:rPr>
              <a:t>O</a:t>
            </a:r>
          </a:p>
        </p:txBody>
      </p:sp>
      <p:sp>
        <p:nvSpPr>
          <p:cNvPr id="547" name="AutoShape 149">
            <a:extLst>
              <a:ext uri="{FF2B5EF4-FFF2-40B4-BE49-F238E27FC236}">
                <a16:creationId xmlns:a16="http://schemas.microsoft.com/office/drawing/2014/main" id="{C0E2E2DF-BE5C-4659-BE8C-B45EE4F81329}"/>
              </a:ext>
            </a:extLst>
          </p:cNvPr>
          <p:cNvSpPr>
            <a:spLocks noChangeArrowheads="1"/>
          </p:cNvSpPr>
          <p:nvPr/>
        </p:nvSpPr>
        <p:spPr bwMode="auto">
          <a:xfrm>
            <a:off x="3673475" y="5799138"/>
            <a:ext cx="188913" cy="244475"/>
          </a:xfrm>
          <a:prstGeom prst="roundRect">
            <a:avLst>
              <a:gd name="adj" fmla="val 16667"/>
            </a:avLst>
          </a:prstGeom>
          <a:solidFill>
            <a:schemeClr val="accent5"/>
          </a:solidFill>
          <a:ln w="9525">
            <a:noFill/>
            <a:round/>
            <a:headEnd/>
            <a:tailEnd/>
          </a:ln>
          <a:effectLst/>
        </p:spPr>
        <p:txBody>
          <a:bodyPr wrap="none" anchor="ctr"/>
          <a:lstStyle/>
          <a:p>
            <a:pPr>
              <a:defRPr/>
            </a:pPr>
            <a:endParaRPr lang="en-GB" sz="900">
              <a:latin typeface="Arial" charset="0"/>
            </a:endParaRPr>
          </a:p>
        </p:txBody>
      </p:sp>
      <p:sp>
        <p:nvSpPr>
          <p:cNvPr id="548" name="Text Box 150">
            <a:extLst>
              <a:ext uri="{FF2B5EF4-FFF2-40B4-BE49-F238E27FC236}">
                <a16:creationId xmlns:a16="http://schemas.microsoft.com/office/drawing/2014/main" id="{95A7073E-B79F-437A-B680-7577C0103E8C}"/>
              </a:ext>
            </a:extLst>
          </p:cNvPr>
          <p:cNvSpPr txBox="1">
            <a:spLocks noChangeArrowheads="1"/>
          </p:cNvSpPr>
          <p:nvPr/>
        </p:nvSpPr>
        <p:spPr bwMode="auto">
          <a:xfrm>
            <a:off x="3681413" y="5867400"/>
            <a:ext cx="1746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700" b="1">
                <a:solidFill>
                  <a:srgbClr val="010066"/>
                </a:solidFill>
              </a:rPr>
              <a:t>Uus</a:t>
            </a:r>
            <a:endParaRPr lang="en-GB" altLang="en-US" sz="900" b="1">
              <a:solidFill>
                <a:srgbClr val="010066"/>
              </a:solidFill>
            </a:endParaRPr>
          </a:p>
        </p:txBody>
      </p:sp>
      <p:sp>
        <p:nvSpPr>
          <p:cNvPr id="515" name="AutoShape 204">
            <a:extLst>
              <a:ext uri="{FF2B5EF4-FFF2-40B4-BE49-F238E27FC236}">
                <a16:creationId xmlns:a16="http://schemas.microsoft.com/office/drawing/2014/main" id="{B6293E6D-3948-4255-B572-F08F648D247E}"/>
              </a:ext>
            </a:extLst>
          </p:cNvPr>
          <p:cNvSpPr>
            <a:spLocks noChangeArrowheads="1"/>
          </p:cNvSpPr>
          <p:nvPr/>
        </p:nvSpPr>
        <p:spPr bwMode="auto">
          <a:xfrm>
            <a:off x="3678238" y="5524500"/>
            <a:ext cx="188912" cy="2444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516" name="Text Box 205">
            <a:extLst>
              <a:ext uri="{FF2B5EF4-FFF2-40B4-BE49-F238E27FC236}">
                <a16:creationId xmlns:a16="http://schemas.microsoft.com/office/drawing/2014/main" id="{BEBF8223-331D-433E-A4D9-9CA473DA503D}"/>
              </a:ext>
            </a:extLst>
          </p:cNvPr>
          <p:cNvSpPr txBox="1">
            <a:spLocks noChangeArrowheads="1"/>
          </p:cNvSpPr>
          <p:nvPr/>
        </p:nvSpPr>
        <p:spPr bwMode="auto">
          <a:xfrm>
            <a:off x="3689350" y="5572125"/>
            <a:ext cx="161925" cy="138113"/>
          </a:xfrm>
          <a:prstGeom prst="rect">
            <a:avLst/>
          </a:prstGeom>
          <a:solidFill>
            <a:srgbClr val="E1B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At</a:t>
            </a:r>
          </a:p>
        </p:txBody>
      </p:sp>
      <p:sp>
        <p:nvSpPr>
          <p:cNvPr id="483" name="AutoShape 259">
            <a:extLst>
              <a:ext uri="{FF2B5EF4-FFF2-40B4-BE49-F238E27FC236}">
                <a16:creationId xmlns:a16="http://schemas.microsoft.com/office/drawing/2014/main" id="{A4701671-6196-4B08-B0EE-2FDCD017D908}"/>
              </a:ext>
            </a:extLst>
          </p:cNvPr>
          <p:cNvSpPr>
            <a:spLocks noChangeArrowheads="1"/>
          </p:cNvSpPr>
          <p:nvPr/>
        </p:nvSpPr>
        <p:spPr bwMode="auto">
          <a:xfrm>
            <a:off x="3678238" y="5249863"/>
            <a:ext cx="188912" cy="2428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484" name="Text Box 260">
            <a:extLst>
              <a:ext uri="{FF2B5EF4-FFF2-40B4-BE49-F238E27FC236}">
                <a16:creationId xmlns:a16="http://schemas.microsoft.com/office/drawing/2014/main" id="{9FB74A71-8625-409A-9AD5-D430285537EF}"/>
              </a:ext>
            </a:extLst>
          </p:cNvPr>
          <p:cNvSpPr txBox="1">
            <a:spLocks noChangeArrowheads="1"/>
          </p:cNvSpPr>
          <p:nvPr/>
        </p:nvSpPr>
        <p:spPr bwMode="auto">
          <a:xfrm>
            <a:off x="3689350" y="5295900"/>
            <a:ext cx="161925" cy="139700"/>
          </a:xfrm>
          <a:prstGeom prst="rect">
            <a:avLst/>
          </a:prstGeom>
          <a:solidFill>
            <a:srgbClr val="E1B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I</a:t>
            </a:r>
          </a:p>
        </p:txBody>
      </p:sp>
      <p:sp>
        <p:nvSpPr>
          <p:cNvPr id="451" name="AutoShape 314">
            <a:extLst>
              <a:ext uri="{FF2B5EF4-FFF2-40B4-BE49-F238E27FC236}">
                <a16:creationId xmlns:a16="http://schemas.microsoft.com/office/drawing/2014/main" id="{405C0DA2-577C-4B4A-9E46-4F4F96E2932D}"/>
              </a:ext>
            </a:extLst>
          </p:cNvPr>
          <p:cNvSpPr>
            <a:spLocks noChangeArrowheads="1"/>
          </p:cNvSpPr>
          <p:nvPr/>
        </p:nvSpPr>
        <p:spPr bwMode="auto">
          <a:xfrm>
            <a:off x="3678238" y="4973638"/>
            <a:ext cx="188912" cy="2444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452" name="Text Box 315">
            <a:extLst>
              <a:ext uri="{FF2B5EF4-FFF2-40B4-BE49-F238E27FC236}">
                <a16:creationId xmlns:a16="http://schemas.microsoft.com/office/drawing/2014/main" id="{D7CDEF69-46F9-414A-9D3C-78BF4477C11B}"/>
              </a:ext>
            </a:extLst>
          </p:cNvPr>
          <p:cNvSpPr txBox="1">
            <a:spLocks noChangeArrowheads="1"/>
          </p:cNvSpPr>
          <p:nvPr/>
        </p:nvSpPr>
        <p:spPr bwMode="auto">
          <a:xfrm>
            <a:off x="3689350" y="5021263"/>
            <a:ext cx="161925" cy="138112"/>
          </a:xfrm>
          <a:prstGeom prst="rect">
            <a:avLst/>
          </a:prstGeom>
          <a:solidFill>
            <a:srgbClr val="E1B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Br</a:t>
            </a:r>
          </a:p>
        </p:txBody>
      </p:sp>
      <p:sp>
        <p:nvSpPr>
          <p:cNvPr id="439" name="AutoShape 340">
            <a:extLst>
              <a:ext uri="{FF2B5EF4-FFF2-40B4-BE49-F238E27FC236}">
                <a16:creationId xmlns:a16="http://schemas.microsoft.com/office/drawing/2014/main" id="{915CFB51-4A06-4AE0-840D-6855F2FEC209}"/>
              </a:ext>
            </a:extLst>
          </p:cNvPr>
          <p:cNvSpPr>
            <a:spLocks noChangeArrowheads="1"/>
          </p:cNvSpPr>
          <p:nvPr/>
        </p:nvSpPr>
        <p:spPr bwMode="auto">
          <a:xfrm>
            <a:off x="3678238" y="4686300"/>
            <a:ext cx="188912" cy="2428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440" name="Text Box 341">
            <a:extLst>
              <a:ext uri="{FF2B5EF4-FFF2-40B4-BE49-F238E27FC236}">
                <a16:creationId xmlns:a16="http://schemas.microsoft.com/office/drawing/2014/main" id="{E0DE7613-0635-43BE-90B8-6D19CF1BAE9D}"/>
              </a:ext>
            </a:extLst>
          </p:cNvPr>
          <p:cNvSpPr txBox="1">
            <a:spLocks noChangeArrowheads="1"/>
          </p:cNvSpPr>
          <p:nvPr/>
        </p:nvSpPr>
        <p:spPr bwMode="auto">
          <a:xfrm>
            <a:off x="3689350" y="4732338"/>
            <a:ext cx="161925" cy="138112"/>
          </a:xfrm>
          <a:prstGeom prst="rect">
            <a:avLst/>
          </a:prstGeom>
          <a:solidFill>
            <a:srgbClr val="E1B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Cl</a:t>
            </a:r>
          </a:p>
        </p:txBody>
      </p:sp>
      <p:sp>
        <p:nvSpPr>
          <p:cNvPr id="427" name="AutoShape 366">
            <a:extLst>
              <a:ext uri="{FF2B5EF4-FFF2-40B4-BE49-F238E27FC236}">
                <a16:creationId xmlns:a16="http://schemas.microsoft.com/office/drawing/2014/main" id="{FF3CA048-FFE1-47F8-BEEF-A6881EB71248}"/>
              </a:ext>
            </a:extLst>
          </p:cNvPr>
          <p:cNvSpPr>
            <a:spLocks noChangeArrowheads="1"/>
          </p:cNvSpPr>
          <p:nvPr/>
        </p:nvSpPr>
        <p:spPr bwMode="auto">
          <a:xfrm>
            <a:off x="3676650" y="4397375"/>
            <a:ext cx="187325" cy="2444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900"/>
          </a:p>
        </p:txBody>
      </p:sp>
      <p:sp>
        <p:nvSpPr>
          <p:cNvPr id="428" name="Text Box 367">
            <a:extLst>
              <a:ext uri="{FF2B5EF4-FFF2-40B4-BE49-F238E27FC236}">
                <a16:creationId xmlns:a16="http://schemas.microsoft.com/office/drawing/2014/main" id="{D732E278-F2E8-40B1-ABCC-5A95CF7DFD8F}"/>
              </a:ext>
            </a:extLst>
          </p:cNvPr>
          <p:cNvSpPr txBox="1">
            <a:spLocks noChangeArrowheads="1"/>
          </p:cNvSpPr>
          <p:nvPr/>
        </p:nvSpPr>
        <p:spPr bwMode="auto">
          <a:xfrm>
            <a:off x="3689350" y="4445000"/>
            <a:ext cx="161925" cy="138113"/>
          </a:xfrm>
          <a:prstGeom prst="rect">
            <a:avLst/>
          </a:prstGeom>
          <a:solidFill>
            <a:srgbClr val="E1B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F</a:t>
            </a:r>
          </a:p>
        </p:txBody>
      </p:sp>
      <p:sp>
        <p:nvSpPr>
          <p:cNvPr id="425" name="AutoShape 152">
            <a:extLst>
              <a:ext uri="{FF2B5EF4-FFF2-40B4-BE49-F238E27FC236}">
                <a16:creationId xmlns:a16="http://schemas.microsoft.com/office/drawing/2014/main" id="{D9F28A4D-811A-468C-A7AD-2BFE1073272A}"/>
              </a:ext>
            </a:extLst>
          </p:cNvPr>
          <p:cNvSpPr>
            <a:spLocks noChangeArrowheads="1"/>
          </p:cNvSpPr>
          <p:nvPr/>
        </p:nvSpPr>
        <p:spPr bwMode="auto">
          <a:xfrm>
            <a:off x="3875088" y="5799138"/>
            <a:ext cx="187325" cy="244475"/>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26" name="Text Box 153">
            <a:extLst>
              <a:ext uri="{FF2B5EF4-FFF2-40B4-BE49-F238E27FC236}">
                <a16:creationId xmlns:a16="http://schemas.microsoft.com/office/drawing/2014/main" id="{9E282062-5643-4B30-B921-01C1556AE424}"/>
              </a:ext>
            </a:extLst>
          </p:cNvPr>
          <p:cNvSpPr txBox="1">
            <a:spLocks noChangeArrowheads="1"/>
          </p:cNvSpPr>
          <p:nvPr/>
        </p:nvSpPr>
        <p:spPr bwMode="auto">
          <a:xfrm>
            <a:off x="3875088" y="5867400"/>
            <a:ext cx="1857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700" b="1">
                <a:solidFill>
                  <a:srgbClr val="010066"/>
                </a:solidFill>
              </a:rPr>
              <a:t>Uuo</a:t>
            </a:r>
            <a:endParaRPr lang="en-GB" altLang="en-US" sz="900" b="1">
              <a:solidFill>
                <a:srgbClr val="010066"/>
              </a:solidFill>
            </a:endParaRPr>
          </a:p>
        </p:txBody>
      </p:sp>
      <p:sp>
        <p:nvSpPr>
          <p:cNvPr id="423" name="AutoShape 207">
            <a:extLst>
              <a:ext uri="{FF2B5EF4-FFF2-40B4-BE49-F238E27FC236}">
                <a16:creationId xmlns:a16="http://schemas.microsoft.com/office/drawing/2014/main" id="{E6AB9474-FEF0-4662-BEC5-408201308FA6}"/>
              </a:ext>
            </a:extLst>
          </p:cNvPr>
          <p:cNvSpPr>
            <a:spLocks noChangeArrowheads="1"/>
          </p:cNvSpPr>
          <p:nvPr/>
        </p:nvSpPr>
        <p:spPr bwMode="auto">
          <a:xfrm>
            <a:off x="3878263" y="5524500"/>
            <a:ext cx="188912" cy="244475"/>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24" name="Text Box 208">
            <a:extLst>
              <a:ext uri="{FF2B5EF4-FFF2-40B4-BE49-F238E27FC236}">
                <a16:creationId xmlns:a16="http://schemas.microsoft.com/office/drawing/2014/main" id="{7EA4CF95-F2FD-4755-AB6A-782AADEC1B6E}"/>
              </a:ext>
            </a:extLst>
          </p:cNvPr>
          <p:cNvSpPr txBox="1">
            <a:spLocks noChangeArrowheads="1"/>
          </p:cNvSpPr>
          <p:nvPr/>
        </p:nvSpPr>
        <p:spPr bwMode="auto">
          <a:xfrm>
            <a:off x="3887788" y="5572125"/>
            <a:ext cx="161925" cy="138113"/>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a:solidFill>
                  <a:srgbClr val="010066"/>
                </a:solidFill>
                <a:latin typeface="Arial" charset="0"/>
              </a:rPr>
              <a:t>Rn</a:t>
            </a:r>
          </a:p>
        </p:txBody>
      </p:sp>
      <p:sp>
        <p:nvSpPr>
          <p:cNvPr id="421" name="AutoShape 262">
            <a:extLst>
              <a:ext uri="{FF2B5EF4-FFF2-40B4-BE49-F238E27FC236}">
                <a16:creationId xmlns:a16="http://schemas.microsoft.com/office/drawing/2014/main" id="{6FDB8857-4C16-4010-823E-9F1C0CFE93A3}"/>
              </a:ext>
            </a:extLst>
          </p:cNvPr>
          <p:cNvSpPr>
            <a:spLocks noChangeArrowheads="1"/>
          </p:cNvSpPr>
          <p:nvPr/>
        </p:nvSpPr>
        <p:spPr bwMode="auto">
          <a:xfrm>
            <a:off x="3878263" y="5249863"/>
            <a:ext cx="188912" cy="242887"/>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22" name="Text Box 263">
            <a:extLst>
              <a:ext uri="{FF2B5EF4-FFF2-40B4-BE49-F238E27FC236}">
                <a16:creationId xmlns:a16="http://schemas.microsoft.com/office/drawing/2014/main" id="{70ED923C-F495-45B9-9E19-CCCCBC0D042B}"/>
              </a:ext>
            </a:extLst>
          </p:cNvPr>
          <p:cNvSpPr txBox="1">
            <a:spLocks noChangeArrowheads="1"/>
          </p:cNvSpPr>
          <p:nvPr/>
        </p:nvSpPr>
        <p:spPr bwMode="auto">
          <a:xfrm>
            <a:off x="3887788" y="5295900"/>
            <a:ext cx="161925" cy="139700"/>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dirty="0" err="1">
                <a:solidFill>
                  <a:srgbClr val="010066"/>
                </a:solidFill>
                <a:latin typeface="Arial" charset="0"/>
              </a:rPr>
              <a:t>Xe</a:t>
            </a:r>
            <a:endParaRPr lang="en-GB" sz="900" b="1" dirty="0">
              <a:solidFill>
                <a:srgbClr val="010066"/>
              </a:solidFill>
              <a:latin typeface="Arial" charset="0"/>
            </a:endParaRPr>
          </a:p>
        </p:txBody>
      </p:sp>
      <p:sp>
        <p:nvSpPr>
          <p:cNvPr id="419" name="AutoShape 317">
            <a:extLst>
              <a:ext uri="{FF2B5EF4-FFF2-40B4-BE49-F238E27FC236}">
                <a16:creationId xmlns:a16="http://schemas.microsoft.com/office/drawing/2014/main" id="{82F3C099-A014-44B4-867D-1558FF3F8DCF}"/>
              </a:ext>
            </a:extLst>
          </p:cNvPr>
          <p:cNvSpPr>
            <a:spLocks noChangeArrowheads="1"/>
          </p:cNvSpPr>
          <p:nvPr/>
        </p:nvSpPr>
        <p:spPr bwMode="auto">
          <a:xfrm>
            <a:off x="3878263" y="4973638"/>
            <a:ext cx="188912" cy="244475"/>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20" name="Text Box 318">
            <a:extLst>
              <a:ext uri="{FF2B5EF4-FFF2-40B4-BE49-F238E27FC236}">
                <a16:creationId xmlns:a16="http://schemas.microsoft.com/office/drawing/2014/main" id="{EF4335D5-3BA3-4443-9B1A-027A66A68CE4}"/>
              </a:ext>
            </a:extLst>
          </p:cNvPr>
          <p:cNvSpPr txBox="1">
            <a:spLocks noChangeArrowheads="1"/>
          </p:cNvSpPr>
          <p:nvPr/>
        </p:nvSpPr>
        <p:spPr bwMode="auto">
          <a:xfrm>
            <a:off x="3887788" y="5021263"/>
            <a:ext cx="161925" cy="138112"/>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a:solidFill>
                  <a:srgbClr val="010066"/>
                </a:solidFill>
                <a:latin typeface="Arial" charset="0"/>
              </a:rPr>
              <a:t>Kr</a:t>
            </a:r>
          </a:p>
        </p:txBody>
      </p:sp>
      <p:sp>
        <p:nvSpPr>
          <p:cNvPr id="417" name="AutoShape 343">
            <a:extLst>
              <a:ext uri="{FF2B5EF4-FFF2-40B4-BE49-F238E27FC236}">
                <a16:creationId xmlns:a16="http://schemas.microsoft.com/office/drawing/2014/main" id="{55C717AA-E6B9-476D-9944-EC419B9D39C8}"/>
              </a:ext>
            </a:extLst>
          </p:cNvPr>
          <p:cNvSpPr>
            <a:spLocks noChangeArrowheads="1"/>
          </p:cNvSpPr>
          <p:nvPr/>
        </p:nvSpPr>
        <p:spPr bwMode="auto">
          <a:xfrm>
            <a:off x="3878263" y="4686300"/>
            <a:ext cx="188912" cy="242888"/>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18" name="Text Box 344">
            <a:extLst>
              <a:ext uri="{FF2B5EF4-FFF2-40B4-BE49-F238E27FC236}">
                <a16:creationId xmlns:a16="http://schemas.microsoft.com/office/drawing/2014/main" id="{DEA537AA-A648-4722-A537-C271DADC07E2}"/>
              </a:ext>
            </a:extLst>
          </p:cNvPr>
          <p:cNvSpPr txBox="1">
            <a:spLocks noChangeArrowheads="1"/>
          </p:cNvSpPr>
          <p:nvPr/>
        </p:nvSpPr>
        <p:spPr bwMode="auto">
          <a:xfrm>
            <a:off x="3887788" y="4732338"/>
            <a:ext cx="161925" cy="138112"/>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dirty="0" err="1">
                <a:solidFill>
                  <a:srgbClr val="010066"/>
                </a:solidFill>
                <a:latin typeface="Arial" charset="0"/>
              </a:rPr>
              <a:t>Ar</a:t>
            </a:r>
            <a:endParaRPr lang="en-GB" sz="900" b="1" dirty="0">
              <a:solidFill>
                <a:srgbClr val="010066"/>
              </a:solidFill>
              <a:latin typeface="Arial" charset="0"/>
            </a:endParaRPr>
          </a:p>
        </p:txBody>
      </p:sp>
      <p:sp>
        <p:nvSpPr>
          <p:cNvPr id="415" name="AutoShape 369">
            <a:extLst>
              <a:ext uri="{FF2B5EF4-FFF2-40B4-BE49-F238E27FC236}">
                <a16:creationId xmlns:a16="http://schemas.microsoft.com/office/drawing/2014/main" id="{CA7478C8-4182-496B-8C60-8012FE52371C}"/>
              </a:ext>
            </a:extLst>
          </p:cNvPr>
          <p:cNvSpPr>
            <a:spLocks noChangeArrowheads="1"/>
          </p:cNvSpPr>
          <p:nvPr/>
        </p:nvSpPr>
        <p:spPr bwMode="auto">
          <a:xfrm>
            <a:off x="3878263" y="4397375"/>
            <a:ext cx="188912" cy="244475"/>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16" name="Text Box 370">
            <a:extLst>
              <a:ext uri="{FF2B5EF4-FFF2-40B4-BE49-F238E27FC236}">
                <a16:creationId xmlns:a16="http://schemas.microsoft.com/office/drawing/2014/main" id="{02904BAB-F2A8-4489-B28D-438F6EF89646}"/>
              </a:ext>
            </a:extLst>
          </p:cNvPr>
          <p:cNvSpPr txBox="1">
            <a:spLocks noChangeArrowheads="1"/>
          </p:cNvSpPr>
          <p:nvPr/>
        </p:nvSpPr>
        <p:spPr bwMode="auto">
          <a:xfrm>
            <a:off x="3887788" y="4445000"/>
            <a:ext cx="161925" cy="138113"/>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a:solidFill>
                  <a:srgbClr val="010066"/>
                </a:solidFill>
                <a:latin typeface="Arial" charset="0"/>
              </a:rPr>
              <a:t>Ne</a:t>
            </a:r>
          </a:p>
        </p:txBody>
      </p:sp>
      <p:sp>
        <p:nvSpPr>
          <p:cNvPr id="413" name="AutoShape 375">
            <a:extLst>
              <a:ext uri="{FF2B5EF4-FFF2-40B4-BE49-F238E27FC236}">
                <a16:creationId xmlns:a16="http://schemas.microsoft.com/office/drawing/2014/main" id="{39CE98F5-CA51-4DE6-93A4-42A3A82DFB5A}"/>
              </a:ext>
            </a:extLst>
          </p:cNvPr>
          <p:cNvSpPr>
            <a:spLocks noChangeArrowheads="1"/>
          </p:cNvSpPr>
          <p:nvPr/>
        </p:nvSpPr>
        <p:spPr bwMode="auto">
          <a:xfrm>
            <a:off x="3878263" y="4121150"/>
            <a:ext cx="188912" cy="244475"/>
          </a:xfrm>
          <a:prstGeom prst="roundRect">
            <a:avLst>
              <a:gd name="adj" fmla="val 16667"/>
            </a:avLst>
          </a:prstGeom>
          <a:solidFill>
            <a:schemeClr val="accent5"/>
          </a:solidFill>
          <a:ln w="9525">
            <a:noFill/>
            <a:round/>
            <a:headEnd/>
            <a:tailEnd/>
          </a:ln>
        </p:spPr>
        <p:txBody>
          <a:bodyPr wrap="none" anchor="ctr"/>
          <a:lstStyle/>
          <a:p>
            <a:pPr>
              <a:defRPr/>
            </a:pPr>
            <a:endParaRPr lang="en-GB" sz="900">
              <a:latin typeface="Arial" charset="0"/>
            </a:endParaRPr>
          </a:p>
        </p:txBody>
      </p:sp>
      <p:sp>
        <p:nvSpPr>
          <p:cNvPr id="414" name="Text Box 376">
            <a:extLst>
              <a:ext uri="{FF2B5EF4-FFF2-40B4-BE49-F238E27FC236}">
                <a16:creationId xmlns:a16="http://schemas.microsoft.com/office/drawing/2014/main" id="{3B7694F5-2988-4B47-A28D-4542A6C540F7}"/>
              </a:ext>
            </a:extLst>
          </p:cNvPr>
          <p:cNvSpPr txBox="1">
            <a:spLocks noChangeArrowheads="1"/>
          </p:cNvSpPr>
          <p:nvPr/>
        </p:nvSpPr>
        <p:spPr bwMode="auto">
          <a:xfrm>
            <a:off x="3887788" y="4168775"/>
            <a:ext cx="161925" cy="138113"/>
          </a:xfrm>
          <a:prstGeom prst="rect">
            <a:avLst/>
          </a:prstGeom>
          <a:solidFill>
            <a:schemeClr val="accent5"/>
          </a:solidFill>
          <a:ln w="9525">
            <a:noFill/>
            <a:miter lim="800000"/>
            <a:headEnd/>
            <a:tailEnd/>
          </a:ln>
        </p:spPr>
        <p:txBody>
          <a:bodyPr lIns="0" tIns="0" rIns="0" bIns="0">
            <a:spAutoFit/>
          </a:bodyPr>
          <a:lstStyle/>
          <a:p>
            <a:pPr algn="ctr">
              <a:spcBef>
                <a:spcPct val="50000"/>
              </a:spcBef>
              <a:defRPr/>
            </a:pPr>
            <a:r>
              <a:rPr lang="en-GB" sz="900" b="1" dirty="0">
                <a:solidFill>
                  <a:srgbClr val="010066"/>
                </a:solidFill>
                <a:latin typeface="Arial" charset="0"/>
              </a:rPr>
              <a:t>He</a:t>
            </a:r>
          </a:p>
        </p:txBody>
      </p:sp>
      <p:sp>
        <p:nvSpPr>
          <p:cNvPr id="314" name="Rectangle 313">
            <a:extLst>
              <a:ext uri="{FF2B5EF4-FFF2-40B4-BE49-F238E27FC236}">
                <a16:creationId xmlns:a16="http://schemas.microsoft.com/office/drawing/2014/main" id="{9194608F-3C60-499B-BBB5-26E849C67F68}"/>
              </a:ext>
            </a:extLst>
          </p:cNvPr>
          <p:cNvSpPr>
            <a:spLocks noChangeArrowheads="1"/>
          </p:cNvSpPr>
          <p:nvPr/>
        </p:nvSpPr>
        <p:spPr bwMode="auto">
          <a:xfrm>
            <a:off x="342900" y="166211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is because all elements in a single group have the same number of electrons in their outer shell, causing them to react in a similar manner. </a:t>
            </a:r>
            <a:endParaRPr lang="en-GB" altLang="en-US"/>
          </a:p>
        </p:txBody>
      </p:sp>
      <p:sp>
        <p:nvSpPr>
          <p:cNvPr id="21518" name="Line 6">
            <a:extLst>
              <a:ext uri="{FF2B5EF4-FFF2-40B4-BE49-F238E27FC236}">
                <a16:creationId xmlns:a16="http://schemas.microsoft.com/office/drawing/2014/main" id="{220C33F0-23E0-4B5E-ABAB-E845D6D2113B}"/>
              </a:ext>
            </a:extLst>
          </p:cNvPr>
          <p:cNvSpPr>
            <a:spLocks noChangeShapeType="1"/>
          </p:cNvSpPr>
          <p:nvPr/>
        </p:nvSpPr>
        <p:spPr bwMode="auto">
          <a:xfrm flipH="1">
            <a:off x="3852863" y="3200400"/>
            <a:ext cx="2220912" cy="1216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4" name="Line 8">
            <a:extLst>
              <a:ext uri="{FF2B5EF4-FFF2-40B4-BE49-F238E27FC236}">
                <a16:creationId xmlns:a16="http://schemas.microsoft.com/office/drawing/2014/main" id="{E28C9A53-4386-4718-9E62-2503D35805EE}"/>
              </a:ext>
            </a:extLst>
          </p:cNvPr>
          <p:cNvSpPr>
            <a:spLocks noChangeShapeType="1"/>
          </p:cNvSpPr>
          <p:nvPr/>
        </p:nvSpPr>
        <p:spPr bwMode="auto">
          <a:xfrm flipH="1" flipV="1">
            <a:off x="3852863" y="5738813"/>
            <a:ext cx="2236787" cy="57943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7" name="AutoShape 15">
            <a:extLst>
              <a:ext uri="{FF2B5EF4-FFF2-40B4-BE49-F238E27FC236}">
                <a16:creationId xmlns:a16="http://schemas.microsoft.com/office/drawing/2014/main" id="{1378908E-8479-46FA-914E-354572468C45}"/>
              </a:ext>
            </a:extLst>
          </p:cNvPr>
          <p:cNvSpPr>
            <a:spLocks noChangeArrowheads="1"/>
          </p:cNvSpPr>
          <p:nvPr/>
        </p:nvSpPr>
        <p:spPr bwMode="auto">
          <a:xfrm>
            <a:off x="6021388" y="5721350"/>
            <a:ext cx="471487" cy="6127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38" name="Text Box 16">
            <a:extLst>
              <a:ext uri="{FF2B5EF4-FFF2-40B4-BE49-F238E27FC236}">
                <a16:creationId xmlns:a16="http://schemas.microsoft.com/office/drawing/2014/main" id="{239058F7-5B69-4227-9B1A-7DA6EAC88F44}"/>
              </a:ext>
            </a:extLst>
          </p:cNvPr>
          <p:cNvSpPr txBox="1">
            <a:spLocks noChangeArrowheads="1"/>
          </p:cNvSpPr>
          <p:nvPr/>
        </p:nvSpPr>
        <p:spPr bwMode="auto">
          <a:xfrm>
            <a:off x="6019800" y="5840413"/>
            <a:ext cx="47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At</a:t>
            </a:r>
            <a:endParaRPr lang="en-GB" altLang="en-US">
              <a:solidFill>
                <a:srgbClr val="010066"/>
              </a:solidFill>
            </a:endParaRPr>
          </a:p>
        </p:txBody>
      </p:sp>
      <p:sp>
        <p:nvSpPr>
          <p:cNvPr id="21535" name="AutoShape 18">
            <a:extLst>
              <a:ext uri="{FF2B5EF4-FFF2-40B4-BE49-F238E27FC236}">
                <a16:creationId xmlns:a16="http://schemas.microsoft.com/office/drawing/2014/main" id="{90EE511B-590E-4F53-A2E6-7A4C18D63A9D}"/>
              </a:ext>
            </a:extLst>
          </p:cNvPr>
          <p:cNvSpPr>
            <a:spLocks noChangeArrowheads="1"/>
          </p:cNvSpPr>
          <p:nvPr/>
        </p:nvSpPr>
        <p:spPr bwMode="auto">
          <a:xfrm>
            <a:off x="6021388" y="5076825"/>
            <a:ext cx="471487" cy="6127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36" name="Text Box 19">
            <a:extLst>
              <a:ext uri="{FF2B5EF4-FFF2-40B4-BE49-F238E27FC236}">
                <a16:creationId xmlns:a16="http://schemas.microsoft.com/office/drawing/2014/main" id="{7B2524AF-9A94-441C-A308-5F5DC884699A}"/>
              </a:ext>
            </a:extLst>
          </p:cNvPr>
          <p:cNvSpPr txBox="1">
            <a:spLocks noChangeArrowheads="1"/>
          </p:cNvSpPr>
          <p:nvPr/>
        </p:nvSpPr>
        <p:spPr bwMode="auto">
          <a:xfrm>
            <a:off x="6019800" y="5195888"/>
            <a:ext cx="47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I</a:t>
            </a:r>
            <a:endParaRPr lang="en-GB" altLang="en-US">
              <a:solidFill>
                <a:srgbClr val="010066"/>
              </a:solidFill>
            </a:endParaRPr>
          </a:p>
        </p:txBody>
      </p:sp>
      <p:sp>
        <p:nvSpPr>
          <p:cNvPr id="21533" name="AutoShape 21">
            <a:extLst>
              <a:ext uri="{FF2B5EF4-FFF2-40B4-BE49-F238E27FC236}">
                <a16:creationId xmlns:a16="http://schemas.microsoft.com/office/drawing/2014/main" id="{72655730-DA34-4747-87CF-788B82F8C8DF}"/>
              </a:ext>
            </a:extLst>
          </p:cNvPr>
          <p:cNvSpPr>
            <a:spLocks noChangeArrowheads="1"/>
          </p:cNvSpPr>
          <p:nvPr/>
        </p:nvSpPr>
        <p:spPr bwMode="auto">
          <a:xfrm>
            <a:off x="6021388" y="4432300"/>
            <a:ext cx="471487" cy="6111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34" name="Text Box 22">
            <a:extLst>
              <a:ext uri="{FF2B5EF4-FFF2-40B4-BE49-F238E27FC236}">
                <a16:creationId xmlns:a16="http://schemas.microsoft.com/office/drawing/2014/main" id="{64BE9654-323A-4DC0-BF67-86D8FC565637}"/>
              </a:ext>
            </a:extLst>
          </p:cNvPr>
          <p:cNvSpPr txBox="1">
            <a:spLocks noChangeArrowheads="1"/>
          </p:cNvSpPr>
          <p:nvPr/>
        </p:nvSpPr>
        <p:spPr bwMode="auto">
          <a:xfrm>
            <a:off x="6019800" y="4551363"/>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Br</a:t>
            </a:r>
            <a:endParaRPr lang="en-GB" altLang="en-US">
              <a:solidFill>
                <a:srgbClr val="010066"/>
              </a:solidFill>
            </a:endParaRPr>
          </a:p>
        </p:txBody>
      </p:sp>
      <p:sp>
        <p:nvSpPr>
          <p:cNvPr id="21531" name="AutoShape 24">
            <a:extLst>
              <a:ext uri="{FF2B5EF4-FFF2-40B4-BE49-F238E27FC236}">
                <a16:creationId xmlns:a16="http://schemas.microsoft.com/office/drawing/2014/main" id="{31E479FC-1C31-4DE3-8DA2-1CBAA075D39C}"/>
              </a:ext>
            </a:extLst>
          </p:cNvPr>
          <p:cNvSpPr>
            <a:spLocks noChangeArrowheads="1"/>
          </p:cNvSpPr>
          <p:nvPr/>
        </p:nvSpPr>
        <p:spPr bwMode="auto">
          <a:xfrm>
            <a:off x="6021388" y="3789363"/>
            <a:ext cx="471487" cy="6127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32" name="Text Box 25">
            <a:extLst>
              <a:ext uri="{FF2B5EF4-FFF2-40B4-BE49-F238E27FC236}">
                <a16:creationId xmlns:a16="http://schemas.microsoft.com/office/drawing/2014/main" id="{11D6A7D1-ADF8-4D42-886B-65600C23453D}"/>
              </a:ext>
            </a:extLst>
          </p:cNvPr>
          <p:cNvSpPr txBox="1">
            <a:spLocks noChangeArrowheads="1"/>
          </p:cNvSpPr>
          <p:nvPr/>
        </p:nvSpPr>
        <p:spPr bwMode="auto">
          <a:xfrm>
            <a:off x="6019800" y="3908425"/>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Cl</a:t>
            </a:r>
            <a:endParaRPr lang="en-GB" altLang="en-US">
              <a:solidFill>
                <a:srgbClr val="010066"/>
              </a:solidFill>
            </a:endParaRPr>
          </a:p>
        </p:txBody>
      </p:sp>
      <p:sp>
        <p:nvSpPr>
          <p:cNvPr id="21529" name="AutoShape 27">
            <a:extLst>
              <a:ext uri="{FF2B5EF4-FFF2-40B4-BE49-F238E27FC236}">
                <a16:creationId xmlns:a16="http://schemas.microsoft.com/office/drawing/2014/main" id="{3B30D689-BD73-45D9-8AF4-1D9E610386DE}"/>
              </a:ext>
            </a:extLst>
          </p:cNvPr>
          <p:cNvSpPr>
            <a:spLocks noChangeArrowheads="1"/>
          </p:cNvSpPr>
          <p:nvPr/>
        </p:nvSpPr>
        <p:spPr bwMode="auto">
          <a:xfrm>
            <a:off x="6021388" y="3151188"/>
            <a:ext cx="471487" cy="6127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30" name="Text Box 28">
            <a:extLst>
              <a:ext uri="{FF2B5EF4-FFF2-40B4-BE49-F238E27FC236}">
                <a16:creationId xmlns:a16="http://schemas.microsoft.com/office/drawing/2014/main" id="{EF2AB015-B38B-45B8-A35A-40272598FAA5}"/>
              </a:ext>
            </a:extLst>
          </p:cNvPr>
          <p:cNvSpPr txBox="1">
            <a:spLocks noChangeArrowheads="1"/>
          </p:cNvSpPr>
          <p:nvPr/>
        </p:nvSpPr>
        <p:spPr bwMode="auto">
          <a:xfrm>
            <a:off x="6019800" y="32702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F</a:t>
            </a:r>
          </a:p>
        </p:txBody>
      </p:sp>
      <p:pic>
        <p:nvPicPr>
          <p:cNvPr id="209" name="Picture 8">
            <a:hlinkClick r:id="" action="ppaction://hlinkshowjump?jump=nextslide"/>
            <a:extLst>
              <a:ext uri="{FF2B5EF4-FFF2-40B4-BE49-F238E27FC236}">
                <a16:creationId xmlns:a16="http://schemas.microsoft.com/office/drawing/2014/main" id="{AA9FB78A-D21C-48DA-B793-F3F9A21293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3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4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3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3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3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3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3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3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2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2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1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2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1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1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1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1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1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1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1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0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0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0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0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0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0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9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0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9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49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49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49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49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49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49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48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49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48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48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485"/>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486"/>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481"/>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48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479"/>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48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77"/>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78"/>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475"/>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47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47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47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47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47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469"/>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470"/>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467"/>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468"/>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46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46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46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464"/>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61"/>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46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45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460"/>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45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458"/>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455"/>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456"/>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453"/>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454"/>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449"/>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450"/>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447"/>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448"/>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445"/>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446"/>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443"/>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44"/>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441"/>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442"/>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437"/>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43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435"/>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436"/>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433"/>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434"/>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431"/>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432"/>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429"/>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430"/>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547"/>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548"/>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425"/>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426"/>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423"/>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424"/>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421"/>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422"/>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419"/>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0"/>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17"/>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18"/>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15"/>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6"/>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1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1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59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598"/>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595"/>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596"/>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593"/>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594"/>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591"/>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592"/>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589"/>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590"/>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587"/>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588"/>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21518"/>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21514"/>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1537"/>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21538"/>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21535"/>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21536"/>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21533"/>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1534"/>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21531"/>
                                        </p:tgtEl>
                                        <p:attrNameLst>
                                          <p:attrName>style.visibility</p:attrName>
                                        </p:attrNameLst>
                                      </p:cBhvr>
                                      <p:to>
                                        <p:strVal val="visible"/>
                                      </p:to>
                                    </p:set>
                                  </p:childTnLst>
                                </p:cTn>
                              </p:par>
                              <p:par>
                                <p:cTn id="391" presetID="1" presetClass="entr" presetSubtype="0" fill="hold" nodeType="withEffect">
                                  <p:stCondLst>
                                    <p:cond delay="0"/>
                                  </p:stCondLst>
                                  <p:childTnLst>
                                    <p:set>
                                      <p:cBhvr>
                                        <p:cTn id="392" dur="1" fill="hold">
                                          <p:stCondLst>
                                            <p:cond delay="0"/>
                                          </p:stCondLst>
                                        </p:cTn>
                                        <p:tgtEl>
                                          <p:spTgt spid="21532"/>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21529"/>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21530"/>
                                        </p:tgtEl>
                                        <p:attrNameLst>
                                          <p:attrName>style.visibility</p:attrName>
                                        </p:attrNameLst>
                                      </p:cBhvr>
                                      <p:to>
                                        <p:strVal val="visible"/>
                                      </p:to>
                                    </p:set>
                                  </p:childTnLst>
                                </p:cTn>
                              </p:par>
                            </p:childTnLst>
                          </p:cTn>
                        </p:par>
                      </p:childTnLst>
                    </p:cTn>
                  </p:par>
                  <p:par>
                    <p:cTn id="397" fill="hold" nodeType="clickPar">
                      <p:stCondLst>
                        <p:cond delay="indefinite"/>
                      </p:stCondLst>
                      <p:childTnLst>
                        <p:par>
                          <p:cTn id="398" fill="hold" nodeType="withGroup">
                            <p:stCondLst>
                              <p:cond delay="0"/>
                            </p:stCondLst>
                            <p:childTnLst>
                              <p:par>
                                <p:cTn id="399" presetID="1" presetClass="entr" presetSubtype="0" fill="hold" grpId="0" nodeType="clickEffect">
                                  <p:stCondLst>
                                    <p:cond delay="0"/>
                                  </p:stCondLst>
                                  <p:childTnLst>
                                    <p:set>
                                      <p:cBhvr>
                                        <p:cTn id="400" dur="1" fill="hold">
                                          <p:stCondLst>
                                            <p:cond delay="0"/>
                                          </p:stCondLst>
                                        </p:cTn>
                                        <p:tgtEl>
                                          <p:spTgt spid="21618"/>
                                        </p:tgtEl>
                                        <p:attrNameLst>
                                          <p:attrName>style.visibility</p:attrName>
                                        </p:attrNameLst>
                                      </p:cBhvr>
                                      <p:to>
                                        <p:strVal val="visible"/>
                                      </p:to>
                                    </p:set>
                                  </p:childTnLst>
                                </p:cTn>
                              </p:par>
                              <p:par>
                                <p:cTn id="401" presetID="1" presetClass="entr" presetSubtype="0" fill="hold" nodeType="withEffect">
                                  <p:stCondLst>
                                    <p:cond delay="0"/>
                                  </p:stCondLst>
                                  <p:childTnLst>
                                    <p:set>
                                      <p:cBhvr>
                                        <p:cTn id="402" dur="1" fill="hold">
                                          <p:stCondLst>
                                            <p:cond delay="0"/>
                                          </p:stCondLst>
                                        </p:cTn>
                                        <p:tgtEl>
                                          <p:spTgt spid="21619"/>
                                        </p:tgtEl>
                                        <p:attrNameLst>
                                          <p:attrName>style.visibility</p:attrName>
                                        </p:attrNameLst>
                                      </p:cBhvr>
                                      <p:to>
                                        <p:strVal val="visible"/>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21616"/>
                                        </p:tgtEl>
                                        <p:attrNameLst>
                                          <p:attrName>style.visibility</p:attrName>
                                        </p:attrNameLst>
                                      </p:cBhvr>
                                      <p:to>
                                        <p:strVal val="visible"/>
                                      </p:to>
                                    </p:set>
                                  </p:childTnLst>
                                </p:cTn>
                              </p:par>
                              <p:par>
                                <p:cTn id="407" presetID="1" presetClass="entr" presetSubtype="0" fill="hold" nodeType="withEffect">
                                  <p:stCondLst>
                                    <p:cond delay="0"/>
                                  </p:stCondLst>
                                  <p:childTnLst>
                                    <p:set>
                                      <p:cBhvr>
                                        <p:cTn id="408" dur="1" fill="hold">
                                          <p:stCondLst>
                                            <p:cond delay="0"/>
                                          </p:stCondLst>
                                        </p:cTn>
                                        <p:tgtEl>
                                          <p:spTgt spid="21617"/>
                                        </p:tgtEl>
                                        <p:attrNameLst>
                                          <p:attrName>style.visibility</p:attrName>
                                        </p:attrNameLst>
                                      </p:cBhvr>
                                      <p:to>
                                        <p:strVal val="visible"/>
                                      </p:to>
                                    </p:set>
                                  </p:childTnLst>
                                </p:cTn>
                              </p:par>
                            </p:childTnLst>
                          </p:cTn>
                        </p:par>
                      </p:childTnLst>
                    </p:cTn>
                  </p:par>
                  <p:par>
                    <p:cTn id="409" fill="hold" nodeType="clickPar">
                      <p:stCondLst>
                        <p:cond delay="indefinite"/>
                      </p:stCondLst>
                      <p:childTnLst>
                        <p:par>
                          <p:cTn id="410" fill="hold" nodeType="withGroup">
                            <p:stCondLst>
                              <p:cond delay="0"/>
                            </p:stCondLst>
                            <p:childTnLst>
                              <p:par>
                                <p:cTn id="411" presetID="1" presetClass="entr" presetSubtype="0" fill="hold" grpId="0" nodeType="clickEffect">
                                  <p:stCondLst>
                                    <p:cond delay="0"/>
                                  </p:stCondLst>
                                  <p:childTnLst>
                                    <p:set>
                                      <p:cBhvr>
                                        <p:cTn id="412" dur="1" fill="hold">
                                          <p:stCondLst>
                                            <p:cond delay="0"/>
                                          </p:stCondLst>
                                        </p:cTn>
                                        <p:tgtEl>
                                          <p:spTgt spid="21614"/>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21615"/>
                                        </p:tgtEl>
                                        <p:attrNameLst>
                                          <p:attrName>style.visibility</p:attrName>
                                        </p:attrNameLst>
                                      </p:cBhvr>
                                      <p:to>
                                        <p:strVal val="visible"/>
                                      </p:to>
                                    </p:set>
                                  </p:childTnLst>
                                </p:cTn>
                              </p:par>
                            </p:childTnLst>
                          </p:cTn>
                        </p:par>
                      </p:childTnLst>
                    </p:cTn>
                  </p:par>
                  <p:par>
                    <p:cTn id="415" fill="hold" nodeType="clickPar">
                      <p:stCondLst>
                        <p:cond delay="indefinite"/>
                      </p:stCondLst>
                      <p:childTnLst>
                        <p:par>
                          <p:cTn id="416" fill="hold" nodeType="withGroup">
                            <p:stCondLst>
                              <p:cond delay="0"/>
                            </p:stCondLst>
                            <p:childTnLst>
                              <p:par>
                                <p:cTn id="417" presetID="1" presetClass="entr" presetSubtype="0" fill="hold" grpId="0" nodeType="clickEffect">
                                  <p:stCondLst>
                                    <p:cond delay="0"/>
                                  </p:stCondLst>
                                  <p:childTnLst>
                                    <p:set>
                                      <p:cBhvr>
                                        <p:cTn id="418" dur="1" fill="hold">
                                          <p:stCondLst>
                                            <p:cond delay="0"/>
                                          </p:stCondLst>
                                        </p:cTn>
                                        <p:tgtEl>
                                          <p:spTgt spid="21612"/>
                                        </p:tgtEl>
                                        <p:attrNameLst>
                                          <p:attrName>style.visibility</p:attrName>
                                        </p:attrNameLst>
                                      </p:cBhvr>
                                      <p:to>
                                        <p:strVal val="visible"/>
                                      </p:to>
                                    </p:set>
                                  </p:childTnLst>
                                </p:cTn>
                              </p:par>
                              <p:par>
                                <p:cTn id="419" presetID="1" presetClass="entr" presetSubtype="0" fill="hold" nodeType="withEffect">
                                  <p:stCondLst>
                                    <p:cond delay="0"/>
                                  </p:stCondLst>
                                  <p:childTnLst>
                                    <p:set>
                                      <p:cBhvr>
                                        <p:cTn id="420" dur="1" fill="hold">
                                          <p:stCondLst>
                                            <p:cond delay="0"/>
                                          </p:stCondLst>
                                        </p:cTn>
                                        <p:tgtEl>
                                          <p:spTgt spid="21613"/>
                                        </p:tgtEl>
                                        <p:attrNameLst>
                                          <p:attrName>style.visibility</p:attrName>
                                        </p:attrNameLst>
                                      </p:cBhvr>
                                      <p:to>
                                        <p:strVal val="visible"/>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21610"/>
                                        </p:tgtEl>
                                        <p:attrNameLst>
                                          <p:attrName>style.visibility</p:attrName>
                                        </p:attrNameLst>
                                      </p:cBhvr>
                                      <p:to>
                                        <p:strVal val="visible"/>
                                      </p:to>
                                    </p:set>
                                  </p:childTnLst>
                                </p:cTn>
                              </p:par>
                              <p:par>
                                <p:cTn id="425" presetID="1" presetClass="entr" presetSubtype="0" fill="hold" nodeType="withEffect">
                                  <p:stCondLst>
                                    <p:cond delay="0"/>
                                  </p:stCondLst>
                                  <p:childTnLst>
                                    <p:set>
                                      <p:cBhvr>
                                        <p:cTn id="426" dur="1" fill="hold">
                                          <p:stCondLst>
                                            <p:cond delay="0"/>
                                          </p:stCondLst>
                                        </p:cTn>
                                        <p:tgtEl>
                                          <p:spTgt spid="21611"/>
                                        </p:tgtEl>
                                        <p:attrNameLst>
                                          <p:attrName>style.visibility</p:attrName>
                                        </p:attrNameLst>
                                      </p:cBhvr>
                                      <p:to>
                                        <p:strVal val="visible"/>
                                      </p:to>
                                    </p:set>
                                  </p:childTnLst>
                                </p:cTn>
                              </p:par>
                            </p:childTnLst>
                          </p:cTn>
                        </p:par>
                        <p:par>
                          <p:cTn id="427" fill="hold">
                            <p:stCondLst>
                              <p:cond delay="0"/>
                            </p:stCondLst>
                            <p:childTnLst>
                              <p:par>
                                <p:cTn id="428" presetID="1" presetClass="entr" presetSubtype="0" fill="hold" nodeType="afterEffect">
                                  <p:stCondLst>
                                    <p:cond delay="0"/>
                                  </p:stCondLst>
                                  <p:childTnLst>
                                    <p:set>
                                      <p:cBhvr>
                                        <p:cTn id="429"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p:bldP spid="21618" grpId="0"/>
      <p:bldP spid="21616" grpId="0"/>
      <p:bldP spid="21614" grpId="0"/>
      <p:bldP spid="21612" grpId="0"/>
      <p:bldP spid="21610" grpId="0"/>
      <p:bldP spid="597" grpId="0" animBg="1"/>
      <p:bldP spid="598" grpId="0" animBg="1"/>
      <p:bldP spid="595" grpId="0" animBg="1"/>
      <p:bldP spid="596" grpId="0" animBg="1"/>
      <p:bldP spid="593" grpId="0" animBg="1"/>
      <p:bldP spid="594" grpId="0" animBg="1"/>
      <p:bldP spid="591" grpId="0" animBg="1"/>
      <p:bldP spid="592" grpId="0" animBg="1"/>
      <p:bldP spid="589" grpId="0" animBg="1"/>
      <p:bldP spid="590" grpId="0" animBg="1"/>
      <p:bldP spid="587" grpId="0" animBg="1"/>
      <p:bldP spid="588" grpId="0" animBg="1"/>
      <p:bldP spid="579" grpId="0" animBg="1"/>
      <p:bldP spid="580" grpId="0" animBg="1"/>
      <p:bldP spid="577" grpId="0" animBg="1"/>
      <p:bldP spid="578" grpId="0" animBg="1"/>
      <p:bldP spid="575" grpId="0" animBg="1"/>
      <p:bldP spid="576" grpId="0" animBg="1"/>
      <p:bldP spid="573" grpId="0" animBg="1"/>
      <p:bldP spid="574" grpId="0" animBg="1"/>
      <p:bldP spid="571" grpId="0" animBg="1"/>
      <p:bldP spid="572" grpId="0" animBg="1"/>
      <p:bldP spid="569" grpId="0" animBg="1"/>
      <p:bldP spid="570" grpId="0" animBg="1"/>
      <p:bldP spid="567" grpId="0" animBg="1"/>
      <p:bldP spid="568" grpId="0" animBg="1"/>
      <p:bldP spid="565" grpId="0" animBg="1"/>
      <p:bldP spid="566" grpId="0" animBg="1"/>
      <p:bldP spid="563" grpId="0" animBg="1"/>
      <p:bldP spid="564" grpId="0" animBg="1"/>
      <p:bldP spid="561" grpId="0" animBg="1"/>
      <p:bldP spid="562" grpId="0" animBg="1"/>
      <p:bldP spid="559" grpId="0" animBg="1"/>
      <p:bldP spid="560" grpId="0" animBg="1"/>
      <p:bldP spid="557" grpId="0" animBg="1"/>
      <p:bldP spid="558" grpId="0"/>
      <p:bldP spid="555" grpId="0" animBg="1"/>
      <p:bldP spid="556" grpId="0"/>
      <p:bldP spid="553" grpId="0" animBg="1"/>
      <p:bldP spid="554" grpId="0"/>
      <p:bldP spid="551" grpId="0" animBg="1"/>
      <p:bldP spid="552" grpId="0"/>
      <p:bldP spid="549" grpId="0" animBg="1"/>
      <p:bldP spid="550" grpId="0"/>
      <p:bldP spid="545" grpId="0" animBg="1"/>
      <p:bldP spid="546" grpId="0" animBg="1"/>
      <p:bldP spid="543" grpId="0" animBg="1"/>
      <p:bldP spid="544" grpId="0" animBg="1"/>
      <p:bldP spid="541" grpId="0" animBg="1"/>
      <p:bldP spid="542" grpId="0" animBg="1"/>
      <p:bldP spid="539" grpId="0" animBg="1"/>
      <p:bldP spid="540" grpId="0" animBg="1"/>
      <p:bldP spid="537" grpId="0" animBg="1"/>
      <p:bldP spid="538" grpId="0" animBg="1"/>
      <p:bldP spid="535" grpId="0" animBg="1"/>
      <p:bldP spid="536" grpId="0" animBg="1"/>
      <p:bldP spid="533" grpId="0" animBg="1"/>
      <p:bldP spid="534" grpId="0" animBg="1"/>
      <p:bldP spid="531" grpId="0" animBg="1"/>
      <p:bldP spid="532" grpId="0" animBg="1"/>
      <p:bldP spid="529" grpId="0" animBg="1"/>
      <p:bldP spid="530" grpId="0" animBg="1"/>
      <p:bldP spid="527" grpId="0" animBg="1"/>
      <p:bldP spid="528" grpId="0" animBg="1"/>
      <p:bldP spid="525" grpId="0" animBg="1"/>
      <p:bldP spid="526" grpId="0" animBg="1"/>
      <p:bldP spid="523" grpId="0" animBg="1"/>
      <p:bldP spid="524" grpId="0" animBg="1"/>
      <p:bldP spid="521" grpId="0" animBg="1"/>
      <p:bldP spid="522" grpId="0" animBg="1"/>
      <p:bldP spid="519" grpId="0" animBg="1"/>
      <p:bldP spid="520" grpId="0" animBg="1"/>
      <p:bldP spid="517" grpId="0" animBg="1"/>
      <p:bldP spid="518" grpId="0" animBg="1"/>
      <p:bldP spid="513" grpId="0" animBg="1"/>
      <p:bldP spid="514" grpId="0" animBg="1"/>
      <p:bldP spid="511" grpId="0" animBg="1"/>
      <p:bldP spid="512" grpId="0" animBg="1"/>
      <p:bldP spid="509" grpId="0" animBg="1"/>
      <p:bldP spid="510" grpId="0" animBg="1"/>
      <p:bldP spid="507" grpId="0" animBg="1"/>
      <p:bldP spid="508" grpId="0" animBg="1"/>
      <p:bldP spid="505" grpId="0" animBg="1"/>
      <p:bldP spid="506" grpId="0" animBg="1"/>
      <p:bldP spid="503" grpId="0" animBg="1"/>
      <p:bldP spid="504" grpId="0" animBg="1"/>
      <p:bldP spid="501" grpId="0" animBg="1"/>
      <p:bldP spid="502" grpId="0" animBg="1"/>
      <p:bldP spid="499" grpId="0" animBg="1"/>
      <p:bldP spid="500" grpId="0" animBg="1"/>
      <p:bldP spid="497" grpId="0" animBg="1"/>
      <p:bldP spid="498" grpId="0" animBg="1"/>
      <p:bldP spid="495" grpId="0" animBg="1"/>
      <p:bldP spid="496" grpId="0" animBg="1"/>
      <p:bldP spid="493" grpId="0" animBg="1"/>
      <p:bldP spid="494" grpId="0" animBg="1"/>
      <p:bldP spid="491" grpId="0" animBg="1"/>
      <p:bldP spid="492" grpId="0" animBg="1"/>
      <p:bldP spid="489" grpId="0" animBg="1"/>
      <p:bldP spid="490" grpId="0" animBg="1"/>
      <p:bldP spid="487" grpId="0" animBg="1"/>
      <p:bldP spid="488" grpId="0" animBg="1"/>
      <p:bldP spid="485" grpId="0" animBg="1"/>
      <p:bldP spid="486" grpId="0" animBg="1"/>
      <p:bldP spid="481" grpId="0" animBg="1"/>
      <p:bldP spid="482" grpId="0" animBg="1"/>
      <p:bldP spid="479" grpId="0" animBg="1"/>
      <p:bldP spid="480" grpId="0" animBg="1"/>
      <p:bldP spid="477" grpId="0" animBg="1"/>
      <p:bldP spid="478" grpId="0" animBg="1"/>
      <p:bldP spid="475" grpId="0" animBg="1"/>
      <p:bldP spid="476" grpId="0" animBg="1"/>
      <p:bldP spid="473" grpId="0" animBg="1"/>
      <p:bldP spid="474" grpId="0" animBg="1"/>
      <p:bldP spid="471" grpId="0" animBg="1"/>
      <p:bldP spid="472" grpId="0" animBg="1"/>
      <p:bldP spid="469" grpId="0" animBg="1"/>
      <p:bldP spid="470" grpId="0" animBg="1"/>
      <p:bldP spid="467" grpId="0" animBg="1"/>
      <p:bldP spid="468" grpId="0" animBg="1"/>
      <p:bldP spid="465" grpId="0" animBg="1"/>
      <p:bldP spid="466" grpId="0" animBg="1"/>
      <p:bldP spid="463" grpId="0" animBg="1"/>
      <p:bldP spid="464" grpId="0" animBg="1"/>
      <p:bldP spid="461" grpId="0" animBg="1"/>
      <p:bldP spid="462" grpId="0" animBg="1"/>
      <p:bldP spid="459" grpId="0" animBg="1"/>
      <p:bldP spid="460" grpId="0" animBg="1"/>
      <p:bldP spid="457" grpId="0" animBg="1"/>
      <p:bldP spid="458" grpId="0" animBg="1"/>
      <p:bldP spid="455" grpId="0" animBg="1"/>
      <p:bldP spid="456" grpId="0" animBg="1"/>
      <p:bldP spid="453" grpId="0" animBg="1"/>
      <p:bldP spid="454" grpId="0" animBg="1"/>
      <p:bldP spid="449" grpId="0" animBg="1"/>
      <p:bldP spid="450" grpId="0" animBg="1"/>
      <p:bldP spid="447" grpId="0" animBg="1"/>
      <p:bldP spid="448" grpId="0" animBg="1"/>
      <p:bldP spid="445" grpId="0" animBg="1"/>
      <p:bldP spid="446" grpId="0" animBg="1"/>
      <p:bldP spid="443" grpId="0" animBg="1"/>
      <p:bldP spid="444" grpId="0" animBg="1"/>
      <p:bldP spid="441" grpId="0" animBg="1"/>
      <p:bldP spid="442" grpId="0" animBg="1"/>
      <p:bldP spid="437" grpId="0" animBg="1"/>
      <p:bldP spid="438" grpId="0" animBg="1"/>
      <p:bldP spid="435" grpId="0" animBg="1"/>
      <p:bldP spid="436" grpId="0" animBg="1"/>
      <p:bldP spid="433" grpId="0" animBg="1"/>
      <p:bldP spid="434" grpId="0" animBg="1"/>
      <p:bldP spid="431" grpId="0" animBg="1"/>
      <p:bldP spid="432" grpId="0" animBg="1"/>
      <p:bldP spid="429" grpId="0" animBg="1"/>
      <p:bldP spid="430" grpId="0" animBg="1"/>
      <p:bldP spid="547" grpId="0" animBg="1"/>
      <p:bldP spid="548" grpId="0"/>
      <p:bldP spid="427" grpId="0" animBg="1"/>
      <p:bldP spid="425" grpId="0" animBg="1"/>
      <p:bldP spid="426" grpId="0"/>
      <p:bldP spid="423" grpId="0" animBg="1"/>
      <p:bldP spid="424" grpId="0" animBg="1"/>
      <p:bldP spid="421" grpId="0" animBg="1"/>
      <p:bldP spid="422" grpId="0" animBg="1"/>
      <p:bldP spid="419" grpId="0" animBg="1"/>
      <p:bldP spid="420" grpId="0" animBg="1"/>
      <p:bldP spid="417" grpId="0" animBg="1"/>
      <p:bldP spid="418" grpId="0" animBg="1"/>
      <p:bldP spid="415" grpId="0" animBg="1"/>
      <p:bldP spid="416" grpId="0" animBg="1"/>
      <p:bldP spid="413" grpId="0" animBg="1"/>
      <p:bldP spid="414" grpId="0" animBg="1"/>
      <p:bldP spid="314" grpId="0"/>
      <p:bldP spid="21537" grpId="0" animBg="1"/>
      <p:bldP spid="21538" grpId="0"/>
      <p:bldP spid="21535" grpId="0" animBg="1"/>
      <p:bldP spid="21536" grpId="0"/>
      <p:bldP spid="21533" grpId="0" animBg="1"/>
      <p:bldP spid="21534" grpId="0"/>
      <p:bldP spid="21531" grpId="0" animBg="1"/>
      <p:bldP spid="21529" grpId="0" animBg="1"/>
      <p:bldP spid="215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9C8E551-BA59-4406-89D6-6605BA7C725B}"/>
              </a:ext>
            </a:extLst>
          </p:cNvPr>
          <p:cNvSpPr>
            <a:spLocks noGrp="1" noChangeArrowheads="1"/>
          </p:cNvSpPr>
          <p:nvPr>
            <p:ph type="title"/>
          </p:nvPr>
        </p:nvSpPr>
        <p:spPr/>
        <p:txBody>
          <a:bodyPr/>
          <a:lstStyle/>
          <a:p>
            <a:r>
              <a:rPr lang="en-GB" altLang="en-US" dirty="0"/>
              <a:t>What are the halogens?</a:t>
            </a:r>
          </a:p>
        </p:txBody>
      </p:sp>
      <p:pic>
        <p:nvPicPr>
          <p:cNvPr id="6" name="Picture 5">
            <a:hlinkClick r:id="" action="ppaction://hlinkshowjump?jump=nextslide"/>
            <a:extLst>
              <a:ext uri="{FF2B5EF4-FFF2-40B4-BE49-F238E27FC236}">
                <a16:creationId xmlns:a16="http://schemas.microsoft.com/office/drawing/2014/main" id="{CB1CCF02-E4D0-46D2-8780-A122243EFD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EC7784FA-874D-42D2-94E6-410C7E6A70E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AA1879F-CC93-4FD1-BE42-63580E74D3C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3249B1-37DF-479E-9DF4-AB7E56559122}"/>
              </a:ext>
            </a:extLst>
          </p:cNvPr>
          <p:cNvSpPr>
            <a:spLocks noGrp="1" noChangeArrowheads="1"/>
          </p:cNvSpPr>
          <p:nvPr>
            <p:ph type="title"/>
          </p:nvPr>
        </p:nvSpPr>
        <p:spPr/>
        <p:txBody>
          <a:bodyPr/>
          <a:lstStyle/>
          <a:p>
            <a:r>
              <a:rPr lang="en-GB" altLang="en-US" dirty="0"/>
              <a:t>Why are they called the “halogens?”</a:t>
            </a:r>
          </a:p>
        </p:txBody>
      </p:sp>
      <p:sp>
        <p:nvSpPr>
          <p:cNvPr id="435204" name="Text Box 4">
            <a:extLst>
              <a:ext uri="{FF2B5EF4-FFF2-40B4-BE49-F238E27FC236}">
                <a16:creationId xmlns:a16="http://schemas.microsoft.com/office/drawing/2014/main" id="{6D1A12B0-5E62-4CE4-8920-14BAA1D4B2B1}"/>
              </a:ext>
            </a:extLst>
          </p:cNvPr>
          <p:cNvSpPr txBox="1">
            <a:spLocks noChangeArrowheads="1"/>
          </p:cNvSpPr>
          <p:nvPr/>
        </p:nvSpPr>
        <p:spPr bwMode="auto">
          <a:xfrm>
            <a:off x="342900" y="1915348"/>
            <a:ext cx="389043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dirty="0">
                <a:solidFill>
                  <a:srgbClr val="010066"/>
                </a:solidFill>
              </a:rPr>
              <a:t>Before antiseptics, iodine was used to clean wounds. </a:t>
            </a:r>
            <a:br>
              <a:rPr lang="en-GB" altLang="en-US" dirty="0">
                <a:solidFill>
                  <a:srgbClr val="010066"/>
                </a:solidFill>
              </a:rPr>
            </a:br>
            <a:r>
              <a:rPr lang="en-GB" altLang="en-US" dirty="0">
                <a:solidFill>
                  <a:srgbClr val="010066"/>
                </a:solidFill>
              </a:rPr>
              <a:t>This is because it is able to destroy harmful organisms, such as bacteria.</a:t>
            </a:r>
            <a:endParaRPr lang="en-GB" altLang="en-US" dirty="0">
              <a:solidFill>
                <a:srgbClr val="1C025E"/>
              </a:solidFill>
            </a:endParaRPr>
          </a:p>
        </p:txBody>
      </p:sp>
      <p:sp>
        <p:nvSpPr>
          <p:cNvPr id="435205" name="Text Box 5">
            <a:extLst>
              <a:ext uri="{FF2B5EF4-FFF2-40B4-BE49-F238E27FC236}">
                <a16:creationId xmlns:a16="http://schemas.microsoft.com/office/drawing/2014/main" id="{D389BEBD-8512-4196-A5EF-5F220C673471}"/>
              </a:ext>
            </a:extLst>
          </p:cNvPr>
          <p:cNvSpPr txBox="1">
            <a:spLocks noChangeArrowheads="1"/>
          </p:cNvSpPr>
          <p:nvPr/>
        </p:nvSpPr>
        <p:spPr bwMode="auto">
          <a:xfrm>
            <a:off x="342900" y="4154546"/>
            <a:ext cx="8343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Due to their reactivity, halogens are never found in nature in their pure form. Instead they are found in metal compounds.</a:t>
            </a:r>
            <a:endParaRPr lang="en-GB" altLang="en-US" dirty="0">
              <a:solidFill>
                <a:srgbClr val="1C025E"/>
              </a:solidFill>
            </a:endParaRPr>
          </a:p>
        </p:txBody>
      </p:sp>
      <p:sp>
        <p:nvSpPr>
          <p:cNvPr id="435206" name="Text Box 6">
            <a:extLst>
              <a:ext uri="{FF2B5EF4-FFF2-40B4-BE49-F238E27FC236}">
                <a16:creationId xmlns:a16="http://schemas.microsoft.com/office/drawing/2014/main" id="{17802DC0-07F7-4050-B886-7E36544D8DFD}"/>
              </a:ext>
            </a:extLst>
          </p:cNvPr>
          <p:cNvSpPr txBox="1">
            <a:spLocks noChangeArrowheads="1"/>
          </p:cNvSpPr>
          <p:nvPr/>
        </p:nvSpPr>
        <p:spPr bwMode="auto">
          <a:xfrm>
            <a:off x="342900" y="5285669"/>
            <a:ext cx="8343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dirty="0">
                <a:solidFill>
                  <a:srgbClr val="010066"/>
                </a:solidFill>
              </a:rPr>
              <a:t>These halogen-metal compounds are called </a:t>
            </a:r>
            <a:r>
              <a:rPr lang="en-GB" altLang="en-US" b="1" dirty="0">
                <a:solidFill>
                  <a:srgbClr val="FF6600"/>
                </a:solidFill>
              </a:rPr>
              <a:t>salts</a:t>
            </a:r>
            <a:r>
              <a:rPr lang="en-GB" altLang="en-US" dirty="0">
                <a:solidFill>
                  <a:srgbClr val="010066"/>
                </a:solidFill>
              </a:rPr>
              <a:t>. This gives halogens their name – “halo-gen” means “salt-former.”</a:t>
            </a:r>
            <a:endParaRPr lang="en-GB" altLang="en-US" dirty="0">
              <a:solidFill>
                <a:srgbClr val="1C025E"/>
              </a:solidFill>
            </a:endParaRPr>
          </a:p>
        </p:txBody>
      </p:sp>
      <p:pic>
        <p:nvPicPr>
          <p:cNvPr id="22535" name="Picture 8" descr="Bromine and iodine">
            <a:extLst>
              <a:ext uri="{FF2B5EF4-FFF2-40B4-BE49-F238E27FC236}">
                <a16:creationId xmlns:a16="http://schemas.microsoft.com/office/drawing/2014/main" id="{D4196A83-6D7D-422F-BE42-97DE59AE00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468" y="1733216"/>
            <a:ext cx="3648957" cy="23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5">
            <a:extLst>
              <a:ext uri="{FF2B5EF4-FFF2-40B4-BE49-F238E27FC236}">
                <a16:creationId xmlns:a16="http://schemas.microsoft.com/office/drawing/2014/main" id="{E1929097-5397-4028-BB10-A62DE2D6A543}"/>
              </a:ext>
            </a:extLst>
          </p:cNvPr>
          <p:cNvSpPr txBox="1">
            <a:spLocks noChangeArrowheads="1"/>
          </p:cNvSpPr>
          <p:nvPr/>
        </p:nvSpPr>
        <p:spPr bwMode="auto">
          <a:xfrm>
            <a:off x="342900" y="784225"/>
            <a:ext cx="844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Halogens are very reactive non-metals. As a result, they all have the potential to be toxic or harmful.</a:t>
            </a:r>
            <a:endParaRPr lang="en-GB" altLang="en-US" dirty="0">
              <a:solidFill>
                <a:srgbClr val="1C025E"/>
              </a:solidFill>
            </a:endParaRPr>
          </a:p>
        </p:txBody>
      </p:sp>
      <p:pic>
        <p:nvPicPr>
          <p:cNvPr id="10" name="Picture 8">
            <a:hlinkClick r:id="" action="ppaction://hlinkshowjump?jump=nextslide"/>
            <a:extLst>
              <a:ext uri="{FF2B5EF4-FFF2-40B4-BE49-F238E27FC236}">
                <a16:creationId xmlns:a16="http://schemas.microsoft.com/office/drawing/2014/main" id="{50AC39FB-28EA-431E-8665-E3FDA20EBF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96C43DE-4EDB-4466-95F4-9B771C688B4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0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p:bldP spid="435205" grpId="0"/>
      <p:bldP spid="4352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48" descr="Group_7_Halogens_7.2.png">
            <a:extLst>
              <a:ext uri="{FF2B5EF4-FFF2-40B4-BE49-F238E27FC236}">
                <a16:creationId xmlns:a16="http://schemas.microsoft.com/office/drawing/2014/main" id="{4A0F36D8-7552-4339-AED4-20F29B42E6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9203" y="3960811"/>
            <a:ext cx="162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7" descr="Group_7_Halogens_7.1.png">
            <a:extLst>
              <a:ext uri="{FF2B5EF4-FFF2-40B4-BE49-F238E27FC236}">
                <a16:creationId xmlns:a16="http://schemas.microsoft.com/office/drawing/2014/main" id="{2E5D7CAB-6095-40DD-AFF0-8C7E4E0F54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1765" y="2287586"/>
            <a:ext cx="12557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2">
            <a:extLst>
              <a:ext uri="{FF2B5EF4-FFF2-40B4-BE49-F238E27FC236}">
                <a16:creationId xmlns:a16="http://schemas.microsoft.com/office/drawing/2014/main" id="{B3E7D1E4-82FD-4E85-B9BF-85C6CAB869C4}"/>
              </a:ext>
            </a:extLst>
          </p:cNvPr>
          <p:cNvSpPr>
            <a:spLocks noChangeArrowheads="1"/>
          </p:cNvSpPr>
          <p:nvPr/>
        </p:nvSpPr>
        <p:spPr bwMode="auto">
          <a:xfrm>
            <a:off x="4459815" y="1924048"/>
            <a:ext cx="3824288" cy="4025900"/>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57" name="Text Box 3">
            <a:extLst>
              <a:ext uri="{FF2B5EF4-FFF2-40B4-BE49-F238E27FC236}">
                <a16:creationId xmlns:a16="http://schemas.microsoft.com/office/drawing/2014/main" id="{89C62BEC-3CB1-4D85-9FA4-60776751DD3B}"/>
              </a:ext>
            </a:extLst>
          </p:cNvPr>
          <p:cNvSpPr txBox="1">
            <a:spLocks noChangeArrowheads="1"/>
          </p:cNvSpPr>
          <p:nvPr/>
        </p:nvSpPr>
        <p:spPr bwMode="auto">
          <a:xfrm>
            <a:off x="342900" y="784225"/>
            <a:ext cx="815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All halogens have seven electrons in their outer shell.</a:t>
            </a:r>
          </a:p>
        </p:txBody>
      </p:sp>
      <p:sp>
        <p:nvSpPr>
          <p:cNvPr id="437256" name="Rectangle 8">
            <a:extLst>
              <a:ext uri="{FF2B5EF4-FFF2-40B4-BE49-F238E27FC236}">
                <a16:creationId xmlns:a16="http://schemas.microsoft.com/office/drawing/2014/main" id="{B22260CC-8595-4C3C-B568-51C130A7E05F}"/>
              </a:ext>
            </a:extLst>
          </p:cNvPr>
          <p:cNvSpPr>
            <a:spLocks noChangeArrowheads="1"/>
          </p:cNvSpPr>
          <p:nvPr/>
        </p:nvSpPr>
        <p:spPr bwMode="auto">
          <a:xfrm>
            <a:off x="342901" y="2144713"/>
            <a:ext cx="3619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They can easily obtain a full outer shell by gaining one electron.</a:t>
            </a:r>
          </a:p>
        </p:txBody>
      </p:sp>
      <p:sp>
        <p:nvSpPr>
          <p:cNvPr id="437257" name="Text Box 9">
            <a:extLst>
              <a:ext uri="{FF2B5EF4-FFF2-40B4-BE49-F238E27FC236}">
                <a16:creationId xmlns:a16="http://schemas.microsoft.com/office/drawing/2014/main" id="{7C47F6DD-09E9-45B9-B57C-9E6176550BAF}"/>
              </a:ext>
            </a:extLst>
          </p:cNvPr>
          <p:cNvSpPr txBox="1">
            <a:spLocks noChangeArrowheads="1"/>
          </p:cNvSpPr>
          <p:nvPr/>
        </p:nvSpPr>
        <p:spPr bwMode="auto">
          <a:xfrm>
            <a:off x="342900" y="5330825"/>
            <a:ext cx="341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They have similar chemical properties.</a:t>
            </a:r>
          </a:p>
        </p:txBody>
      </p:sp>
      <p:sp>
        <p:nvSpPr>
          <p:cNvPr id="437258" name="Text Box 10">
            <a:extLst>
              <a:ext uri="{FF2B5EF4-FFF2-40B4-BE49-F238E27FC236}">
                <a16:creationId xmlns:a16="http://schemas.microsoft.com/office/drawing/2014/main" id="{8EC082DC-C9AC-4349-8188-B7B000AFAE32}"/>
              </a:ext>
            </a:extLst>
          </p:cNvPr>
          <p:cNvSpPr txBox="1">
            <a:spLocks noChangeArrowheads="1"/>
          </p:cNvSpPr>
          <p:nvPr/>
        </p:nvSpPr>
        <p:spPr bwMode="auto">
          <a:xfrm>
            <a:off x="342900" y="3554413"/>
            <a:ext cx="3416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They can gain an electron in reactions to form negative ions with a –1 charge.</a:t>
            </a:r>
          </a:p>
        </p:txBody>
      </p:sp>
      <p:sp>
        <p:nvSpPr>
          <p:cNvPr id="437259" name="Rectangle 11">
            <a:extLst>
              <a:ext uri="{FF2B5EF4-FFF2-40B4-BE49-F238E27FC236}">
                <a16:creationId xmlns:a16="http://schemas.microsoft.com/office/drawing/2014/main" id="{EB5225B2-CD20-459D-8198-E257526C6795}"/>
              </a:ext>
            </a:extLst>
          </p:cNvPr>
          <p:cNvSpPr>
            <a:spLocks noChangeArrowheads="1"/>
          </p:cNvSpPr>
          <p:nvPr/>
        </p:nvSpPr>
        <p:spPr bwMode="auto">
          <a:xfrm>
            <a:off x="342900" y="1463675"/>
            <a:ext cx="243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means that:</a:t>
            </a:r>
          </a:p>
        </p:txBody>
      </p:sp>
      <p:sp>
        <p:nvSpPr>
          <p:cNvPr id="23562" name="Text Box 5">
            <a:extLst>
              <a:ext uri="{FF2B5EF4-FFF2-40B4-BE49-F238E27FC236}">
                <a16:creationId xmlns:a16="http://schemas.microsoft.com/office/drawing/2014/main" id="{DEA5498D-8DDA-48D1-9203-D4FC3AF30875}"/>
              </a:ext>
            </a:extLst>
          </p:cNvPr>
          <p:cNvSpPr txBox="1">
            <a:spLocks noChangeArrowheads="1"/>
          </p:cNvSpPr>
          <p:nvPr/>
        </p:nvSpPr>
        <p:spPr bwMode="auto">
          <a:xfrm>
            <a:off x="6661678" y="2459036"/>
            <a:ext cx="1377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fluorine</a:t>
            </a:r>
          </a:p>
          <a:p>
            <a:r>
              <a:rPr lang="en-GB" altLang="en-US" b="1">
                <a:solidFill>
                  <a:srgbClr val="010066"/>
                </a:solidFill>
              </a:rPr>
              <a:t>2,7</a:t>
            </a:r>
          </a:p>
        </p:txBody>
      </p:sp>
      <p:sp>
        <p:nvSpPr>
          <p:cNvPr id="23563" name="Text Box 6">
            <a:extLst>
              <a:ext uri="{FF2B5EF4-FFF2-40B4-BE49-F238E27FC236}">
                <a16:creationId xmlns:a16="http://schemas.microsoft.com/office/drawing/2014/main" id="{247C8C46-FB92-4F27-9413-3431AB5A5ED3}"/>
              </a:ext>
            </a:extLst>
          </p:cNvPr>
          <p:cNvSpPr txBox="1">
            <a:spLocks noChangeArrowheads="1"/>
          </p:cNvSpPr>
          <p:nvPr/>
        </p:nvSpPr>
        <p:spPr bwMode="auto">
          <a:xfrm>
            <a:off x="6661678" y="4349748"/>
            <a:ext cx="1435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chlorine</a:t>
            </a:r>
          </a:p>
          <a:p>
            <a:r>
              <a:rPr lang="en-GB" altLang="en-US" b="1">
                <a:solidFill>
                  <a:srgbClr val="010066"/>
                </a:solidFill>
              </a:rPr>
              <a:t>2,8,7</a:t>
            </a:r>
          </a:p>
        </p:txBody>
      </p:sp>
      <p:sp>
        <p:nvSpPr>
          <p:cNvPr id="23565" name="Rectangle 79">
            <a:extLst>
              <a:ext uri="{FF2B5EF4-FFF2-40B4-BE49-F238E27FC236}">
                <a16:creationId xmlns:a16="http://schemas.microsoft.com/office/drawing/2014/main" id="{9759F348-AAAA-472D-858B-F53EED9726AB}"/>
              </a:ext>
            </a:extLst>
          </p:cNvPr>
          <p:cNvSpPr>
            <a:spLocks noGrp="1" noChangeArrowheads="1"/>
          </p:cNvSpPr>
          <p:nvPr>
            <p:ph type="title"/>
          </p:nvPr>
        </p:nvSpPr>
        <p:spPr/>
        <p:txBody>
          <a:bodyPr/>
          <a:lstStyle/>
          <a:p>
            <a:r>
              <a:rPr lang="en-GB" altLang="en-US"/>
              <a:t>Electron structure</a:t>
            </a:r>
          </a:p>
        </p:txBody>
      </p:sp>
      <p:pic>
        <p:nvPicPr>
          <p:cNvPr id="15" name="Picture 8">
            <a:hlinkClick r:id="" action="ppaction://hlinkshowjump?jump=nextslide"/>
            <a:extLst>
              <a:ext uri="{FF2B5EF4-FFF2-40B4-BE49-F238E27FC236}">
                <a16:creationId xmlns:a16="http://schemas.microsoft.com/office/drawing/2014/main" id="{43607AEA-5B1A-4DDE-A457-03875FB6551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5CFC8426-AF1C-4AD3-A166-7D5BA9E9358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FF1F5FCD-E061-4B1E-A210-2AFF4D69BA0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56855"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725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725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725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725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6" grpId="0"/>
      <p:bldP spid="437257" grpId="0"/>
      <p:bldP spid="437258" grpId="0"/>
      <p:bldP spid="43725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 name="Picture 6200" descr="Group_7_Halogens_8.1.png">
            <a:extLst>
              <a:ext uri="{FF2B5EF4-FFF2-40B4-BE49-F238E27FC236}">
                <a16:creationId xmlns:a16="http://schemas.microsoft.com/office/drawing/2014/main" id="{298F9F2A-64B9-4FDE-A49F-A011B20E09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7698" y="3690408"/>
            <a:ext cx="7080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35615EE2-6CB5-44F6-A660-48CAFDBD982D}"/>
              </a:ext>
            </a:extLst>
          </p:cNvPr>
          <p:cNvSpPr>
            <a:spLocks noGrp="1" noChangeArrowheads="1"/>
          </p:cNvSpPr>
          <p:nvPr>
            <p:ph type="title"/>
          </p:nvPr>
        </p:nvSpPr>
        <p:spPr/>
        <p:txBody>
          <a:bodyPr/>
          <a:lstStyle/>
          <a:p>
            <a:r>
              <a:rPr lang="en-GB" altLang="en-US"/>
              <a:t>How do halogen molecules exist?</a:t>
            </a:r>
          </a:p>
        </p:txBody>
      </p:sp>
      <p:sp>
        <p:nvSpPr>
          <p:cNvPr id="24580" name="Text Box 3">
            <a:extLst>
              <a:ext uri="{FF2B5EF4-FFF2-40B4-BE49-F238E27FC236}">
                <a16:creationId xmlns:a16="http://schemas.microsoft.com/office/drawing/2014/main" id="{7DBF26D7-0D6D-4495-AC20-AE0D0F0602C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To become stable, halogen atoms require one additional electron to obtain a full outer shell.</a:t>
            </a:r>
          </a:p>
        </p:txBody>
      </p:sp>
      <p:sp>
        <p:nvSpPr>
          <p:cNvPr id="439300" name="Text Box 4">
            <a:extLst>
              <a:ext uri="{FF2B5EF4-FFF2-40B4-BE49-F238E27FC236}">
                <a16:creationId xmlns:a16="http://schemas.microsoft.com/office/drawing/2014/main" id="{D7142461-4106-433E-88CE-E2379179E4D4}"/>
              </a:ext>
            </a:extLst>
          </p:cNvPr>
          <p:cNvSpPr txBox="1">
            <a:spLocks noChangeArrowheads="1"/>
          </p:cNvSpPr>
          <p:nvPr/>
        </p:nvSpPr>
        <p:spPr bwMode="auto">
          <a:xfrm>
            <a:off x="342900" y="18938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Each atom can achieve this by sharing one electron with another atom to form a single </a:t>
            </a:r>
            <a:r>
              <a:rPr lang="en-GB" altLang="en-US" b="1">
                <a:solidFill>
                  <a:srgbClr val="FF6600"/>
                </a:solidFill>
              </a:rPr>
              <a:t>covalent bond</a:t>
            </a:r>
            <a:r>
              <a:rPr lang="en-GB" altLang="en-US">
                <a:solidFill>
                  <a:srgbClr val="010066"/>
                </a:solidFill>
              </a:rPr>
              <a:t>.</a:t>
            </a:r>
          </a:p>
        </p:txBody>
      </p:sp>
      <p:sp>
        <p:nvSpPr>
          <p:cNvPr id="439301" name="Text Box 5">
            <a:extLst>
              <a:ext uri="{FF2B5EF4-FFF2-40B4-BE49-F238E27FC236}">
                <a16:creationId xmlns:a16="http://schemas.microsoft.com/office/drawing/2014/main" id="{A01D53E5-7913-46CB-BEC6-624D9BE0F41D}"/>
              </a:ext>
            </a:extLst>
          </p:cNvPr>
          <p:cNvSpPr txBox="1">
            <a:spLocks noChangeArrowheads="1"/>
          </p:cNvSpPr>
          <p:nvPr/>
        </p:nvSpPr>
        <p:spPr bwMode="auto">
          <a:xfrm>
            <a:off x="342900" y="5263091"/>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means that all halogens exist as </a:t>
            </a:r>
            <a:r>
              <a:rPr lang="en-GB" altLang="en-US" b="1">
                <a:solidFill>
                  <a:srgbClr val="FF6600"/>
                </a:solidFill>
              </a:rPr>
              <a:t>diatomic</a:t>
            </a:r>
            <a:r>
              <a:rPr lang="en-GB" altLang="en-US" b="1">
                <a:solidFill>
                  <a:srgbClr val="010066"/>
                </a:solidFill>
              </a:rPr>
              <a:t> </a:t>
            </a:r>
            <a:r>
              <a:rPr lang="en-GB" altLang="en-US">
                <a:solidFill>
                  <a:srgbClr val="010066"/>
                </a:solidFill>
              </a:rPr>
              <a:t>molecules:</a:t>
            </a:r>
            <a:br>
              <a:rPr lang="en-GB" altLang="en-US">
                <a:solidFill>
                  <a:srgbClr val="010066"/>
                </a:solidFill>
              </a:rPr>
            </a:br>
            <a:r>
              <a:rPr lang="en-GB" altLang="en-US">
                <a:solidFill>
                  <a:srgbClr val="010066"/>
                </a:solidFill>
              </a:rPr>
              <a:t>F</a:t>
            </a:r>
            <a:r>
              <a:rPr lang="en-GB" altLang="en-US" baseline="-25000">
                <a:solidFill>
                  <a:srgbClr val="010066"/>
                </a:solidFill>
              </a:rPr>
              <a:t>2</a:t>
            </a:r>
            <a:r>
              <a:rPr lang="en-GB" altLang="en-US">
                <a:solidFill>
                  <a:srgbClr val="010066"/>
                </a:solidFill>
              </a:rPr>
              <a:t>, Cl</a:t>
            </a:r>
            <a:r>
              <a:rPr lang="en-GB" altLang="en-US" baseline="-25000">
                <a:solidFill>
                  <a:srgbClr val="010066"/>
                </a:solidFill>
              </a:rPr>
              <a:t>2</a:t>
            </a:r>
            <a:r>
              <a:rPr lang="en-GB" altLang="en-US">
                <a:solidFill>
                  <a:srgbClr val="010066"/>
                </a:solidFill>
              </a:rPr>
              <a:t>, Br</a:t>
            </a:r>
            <a:r>
              <a:rPr lang="en-GB" altLang="en-US" baseline="-25000">
                <a:solidFill>
                  <a:srgbClr val="010066"/>
                </a:solidFill>
              </a:rPr>
              <a:t>2</a:t>
            </a:r>
            <a:r>
              <a:rPr lang="en-GB" altLang="en-US">
                <a:solidFill>
                  <a:srgbClr val="010066"/>
                </a:solidFill>
              </a:rPr>
              <a:t> and I</a:t>
            </a:r>
            <a:r>
              <a:rPr lang="en-GB" altLang="en-US" baseline="-25000">
                <a:solidFill>
                  <a:srgbClr val="010066"/>
                </a:solidFill>
              </a:rPr>
              <a:t>2</a:t>
            </a:r>
            <a:r>
              <a:rPr lang="en-GB" altLang="en-US">
                <a:solidFill>
                  <a:srgbClr val="010066"/>
                </a:solidFill>
              </a:rPr>
              <a:t>.</a:t>
            </a:r>
          </a:p>
        </p:txBody>
      </p:sp>
      <p:sp>
        <p:nvSpPr>
          <p:cNvPr id="24584" name="Text Box 7">
            <a:extLst>
              <a:ext uri="{FF2B5EF4-FFF2-40B4-BE49-F238E27FC236}">
                <a16:creationId xmlns:a16="http://schemas.microsoft.com/office/drawing/2014/main" id="{7CD1337C-1AE0-4C20-83AB-8748075BF733}"/>
              </a:ext>
            </a:extLst>
          </p:cNvPr>
          <p:cNvSpPr txBox="1">
            <a:spLocks noChangeArrowheads="1"/>
          </p:cNvSpPr>
          <p:nvPr/>
        </p:nvSpPr>
        <p:spPr bwMode="auto">
          <a:xfrm>
            <a:off x="2266598" y="3701521"/>
            <a:ext cx="539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rgbClr val="010066"/>
                </a:solidFill>
              </a:rPr>
              <a:t>+</a:t>
            </a:r>
          </a:p>
        </p:txBody>
      </p:sp>
      <p:sp>
        <p:nvSpPr>
          <p:cNvPr id="24627" name="Oval 10">
            <a:extLst>
              <a:ext uri="{FF2B5EF4-FFF2-40B4-BE49-F238E27FC236}">
                <a16:creationId xmlns:a16="http://schemas.microsoft.com/office/drawing/2014/main" id="{2986CF77-F961-4F8F-AE90-E533F48A930B}"/>
              </a:ext>
            </a:extLst>
          </p:cNvPr>
          <p:cNvSpPr>
            <a:spLocks noChangeAspect="1" noChangeArrowheads="1"/>
          </p:cNvSpPr>
          <p:nvPr/>
        </p:nvSpPr>
        <p:spPr bwMode="auto">
          <a:xfrm flipH="1">
            <a:off x="469548" y="3214158"/>
            <a:ext cx="1563688" cy="1566863"/>
          </a:xfrm>
          <a:prstGeom prst="ellipse">
            <a:avLst/>
          </a:prstGeom>
          <a:solidFill>
            <a:schemeClr val="bg1"/>
          </a:solidFill>
          <a:ln w="12700">
            <a:solidFill>
              <a:srgbClr val="0000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28" name="Oval 11">
            <a:extLst>
              <a:ext uri="{FF2B5EF4-FFF2-40B4-BE49-F238E27FC236}">
                <a16:creationId xmlns:a16="http://schemas.microsoft.com/office/drawing/2014/main" id="{7548DDC7-3176-47F8-A32E-F725E0A562F7}"/>
              </a:ext>
            </a:extLst>
          </p:cNvPr>
          <p:cNvSpPr>
            <a:spLocks noChangeAspect="1" noChangeArrowheads="1"/>
          </p:cNvSpPr>
          <p:nvPr/>
        </p:nvSpPr>
        <p:spPr bwMode="auto">
          <a:xfrm flipH="1">
            <a:off x="785461" y="3533246"/>
            <a:ext cx="925512" cy="925512"/>
          </a:xfrm>
          <a:prstGeom prst="ellipse">
            <a:avLst/>
          </a:prstGeom>
          <a:solidFill>
            <a:schemeClr val="bg1"/>
          </a:solidFill>
          <a:ln w="12700">
            <a:solidFill>
              <a:srgbClr val="0000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29" name="Oval 12">
            <a:extLst>
              <a:ext uri="{FF2B5EF4-FFF2-40B4-BE49-F238E27FC236}">
                <a16:creationId xmlns:a16="http://schemas.microsoft.com/office/drawing/2014/main" id="{6D2E4F8D-3B68-43AB-9705-C5385AF216AA}"/>
              </a:ext>
            </a:extLst>
          </p:cNvPr>
          <p:cNvSpPr>
            <a:spLocks noChangeAspect="1" noChangeArrowheads="1"/>
          </p:cNvSpPr>
          <p:nvPr/>
        </p:nvSpPr>
        <p:spPr bwMode="auto">
          <a:xfrm flipH="1">
            <a:off x="1122011" y="3418946"/>
            <a:ext cx="249237" cy="2508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30" name="Oval 13">
            <a:extLst>
              <a:ext uri="{FF2B5EF4-FFF2-40B4-BE49-F238E27FC236}">
                <a16:creationId xmlns:a16="http://schemas.microsoft.com/office/drawing/2014/main" id="{B1F7E202-1851-45C6-9FC8-1877FD494C25}"/>
              </a:ext>
            </a:extLst>
          </p:cNvPr>
          <p:cNvSpPr>
            <a:spLocks noChangeAspect="1" noChangeArrowheads="1"/>
          </p:cNvSpPr>
          <p:nvPr/>
        </p:nvSpPr>
        <p:spPr bwMode="auto">
          <a:xfrm flipH="1">
            <a:off x="1122011" y="4307946"/>
            <a:ext cx="249237" cy="2524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31" name="Text Box 14">
            <a:extLst>
              <a:ext uri="{FF2B5EF4-FFF2-40B4-BE49-F238E27FC236}">
                <a16:creationId xmlns:a16="http://schemas.microsoft.com/office/drawing/2014/main" id="{F5B17E2D-7E3E-49F1-B044-03B525202764}"/>
              </a:ext>
            </a:extLst>
          </p:cNvPr>
          <p:cNvSpPr txBox="1">
            <a:spLocks noChangeArrowheads="1"/>
          </p:cNvSpPr>
          <p:nvPr/>
        </p:nvSpPr>
        <p:spPr bwMode="auto">
          <a:xfrm>
            <a:off x="1056923" y="3738033"/>
            <a:ext cx="400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800" b="1"/>
              <a:t>F</a:t>
            </a:r>
          </a:p>
        </p:txBody>
      </p:sp>
      <p:pic>
        <p:nvPicPr>
          <p:cNvPr id="24632" name="Picture 15" descr="electron">
            <a:extLst>
              <a:ext uri="{FF2B5EF4-FFF2-40B4-BE49-F238E27FC236}">
                <a16:creationId xmlns:a16="http://schemas.microsoft.com/office/drawing/2014/main" id="{B84272CD-B686-43ED-A7F7-BC63868A6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323" y="3953933"/>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16" descr="electron">
            <a:extLst>
              <a:ext uri="{FF2B5EF4-FFF2-40B4-BE49-F238E27FC236}">
                <a16:creationId xmlns:a16="http://schemas.microsoft.com/office/drawing/2014/main" id="{3B76961A-3693-4D22-A0D7-D3F8F8F52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548" y="4588933"/>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17" descr="electron">
            <a:extLst>
              <a:ext uri="{FF2B5EF4-FFF2-40B4-BE49-F238E27FC236}">
                <a16:creationId xmlns:a16="http://schemas.microsoft.com/office/drawing/2014/main" id="{8AC04B29-2FDA-4190-88C1-B3868AD27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73" y="4588933"/>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18" descr="electron">
            <a:extLst>
              <a:ext uri="{FF2B5EF4-FFF2-40B4-BE49-F238E27FC236}">
                <a16:creationId xmlns:a16="http://schemas.microsoft.com/office/drawing/2014/main" id="{D58552EF-7FA9-4C35-91F8-452208C6E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48" y="3979333"/>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19" descr="electron">
            <a:extLst>
              <a:ext uri="{FF2B5EF4-FFF2-40B4-BE49-F238E27FC236}">
                <a16:creationId xmlns:a16="http://schemas.microsoft.com/office/drawing/2014/main" id="{984DA366-CEC1-40E7-9699-A0F4D496F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48" y="370310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7" name="Picture 20" descr="electron">
            <a:extLst>
              <a:ext uri="{FF2B5EF4-FFF2-40B4-BE49-F238E27FC236}">
                <a16:creationId xmlns:a16="http://schemas.microsoft.com/office/drawing/2014/main" id="{2A98FCE4-C26B-427C-9BB2-F4B07F988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23" y="305540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8" name="Picture 21" descr="electron">
            <a:extLst>
              <a:ext uri="{FF2B5EF4-FFF2-40B4-BE49-F238E27FC236}">
                <a16:creationId xmlns:a16="http://schemas.microsoft.com/office/drawing/2014/main" id="{AFCCEB3F-D4E4-4D54-8D2C-3F3DCD1D3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548" y="3064933"/>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Group_7_Halogens_8.2.png">
            <a:extLst>
              <a:ext uri="{FF2B5EF4-FFF2-40B4-BE49-F238E27FC236}">
                <a16:creationId xmlns:a16="http://schemas.microsoft.com/office/drawing/2014/main" id="{C9570DCE-5541-4514-A4AF-A3D148D3ED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7786" y="3120496"/>
            <a:ext cx="17430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Group_7_Halogens_8.3.png">
            <a:extLst>
              <a:ext uri="{FF2B5EF4-FFF2-40B4-BE49-F238E27FC236}">
                <a16:creationId xmlns:a16="http://schemas.microsoft.com/office/drawing/2014/main" id="{DC5578E4-CA01-46DE-A4C6-9CDF7A4188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6836" y="2983971"/>
            <a:ext cx="33464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34D02D5B-0D1E-4742-B38D-1BFFC444B35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a:extLst>
              <a:ext uri="{FF2B5EF4-FFF2-40B4-BE49-F238E27FC236}">
                <a16:creationId xmlns:a16="http://schemas.microsoft.com/office/drawing/2014/main" id="{87FA64F9-36DD-4D9B-B2DF-C476C3BA1A6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6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6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6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6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9301"/>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p:bldP spid="439301" grpId="0"/>
      <p:bldP spid="24584" grpId="0"/>
      <p:bldP spid="24627" grpId="0" animBg="1"/>
      <p:bldP spid="24628" grpId="0" animBg="1"/>
      <p:bldP spid="24629" grpId="0" animBg="1"/>
      <p:bldP spid="24630" grpId="0" animBg="1"/>
      <p:bldP spid="24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221F9E-501F-40A0-9233-A6C4057968EF}"/>
              </a:ext>
            </a:extLst>
          </p:cNvPr>
          <p:cNvSpPr>
            <a:spLocks noGrp="1"/>
          </p:cNvSpPr>
          <p:nvPr>
            <p:ph type="title"/>
          </p:nvPr>
        </p:nvSpPr>
        <p:spPr/>
        <p:txBody>
          <a:bodyPr/>
          <a:lstStyle/>
          <a:p>
            <a:r>
              <a:rPr lang="en-GB" altLang="en-US"/>
              <a:t>Testing for chlorine</a:t>
            </a:r>
          </a:p>
        </p:txBody>
      </p:sp>
      <p:sp>
        <p:nvSpPr>
          <p:cNvPr id="25604" name="Text Box 36">
            <a:extLst>
              <a:ext uri="{FF2B5EF4-FFF2-40B4-BE49-F238E27FC236}">
                <a16:creationId xmlns:a16="http://schemas.microsoft.com/office/drawing/2014/main" id="{C5E3747C-BA11-403C-BC67-789B0AC9C889}"/>
              </a:ext>
            </a:extLst>
          </p:cNvPr>
          <p:cNvSpPr txBox="1">
            <a:spLocks noChangeArrowheads="1"/>
          </p:cNvSpPr>
          <p:nvPr/>
        </p:nvSpPr>
        <p:spPr bwMode="auto">
          <a:xfrm>
            <a:off x="342900" y="784225"/>
            <a:ext cx="8491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We can test for chlorine gas using damp blue litmus paper. The chlorine dissolves in the water on the paper, and then reacts with the litmus dye.</a:t>
            </a:r>
          </a:p>
        </p:txBody>
      </p:sp>
      <p:sp>
        <p:nvSpPr>
          <p:cNvPr id="8" name="Text Box 35">
            <a:extLst>
              <a:ext uri="{FF2B5EF4-FFF2-40B4-BE49-F238E27FC236}">
                <a16:creationId xmlns:a16="http://schemas.microsoft.com/office/drawing/2014/main" id="{4A91AC8D-CD7E-4614-BF11-ABC1BCC54C68}"/>
              </a:ext>
            </a:extLst>
          </p:cNvPr>
          <p:cNvSpPr txBox="1">
            <a:spLocks noChangeArrowheads="1"/>
          </p:cNvSpPr>
          <p:nvPr/>
        </p:nvSpPr>
        <p:spPr bwMode="auto">
          <a:xfrm>
            <a:off x="342900" y="2024063"/>
            <a:ext cx="840598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First, the litmus paper will turn red. This is because chlorine is acidic. </a:t>
            </a:r>
          </a:p>
        </p:txBody>
      </p:sp>
      <p:sp>
        <p:nvSpPr>
          <p:cNvPr id="9" name="Text Box 34">
            <a:extLst>
              <a:ext uri="{FF2B5EF4-FFF2-40B4-BE49-F238E27FC236}">
                <a16:creationId xmlns:a16="http://schemas.microsoft.com/office/drawing/2014/main" id="{416171C9-03AE-4D6D-B404-6D2BBF6B348A}"/>
              </a:ext>
            </a:extLst>
          </p:cNvPr>
          <p:cNvSpPr txBox="1">
            <a:spLocks noChangeArrowheads="1"/>
          </p:cNvSpPr>
          <p:nvPr/>
        </p:nvSpPr>
        <p:spPr bwMode="auto">
          <a:xfrm>
            <a:off x="342900" y="28956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paper will then be bleached white.</a:t>
            </a:r>
          </a:p>
        </p:txBody>
      </p:sp>
      <p:sp>
        <p:nvSpPr>
          <p:cNvPr id="15" name="Text Box 31">
            <a:extLst>
              <a:ext uri="{FF2B5EF4-FFF2-40B4-BE49-F238E27FC236}">
                <a16:creationId xmlns:a16="http://schemas.microsoft.com/office/drawing/2014/main" id="{A5B03B2E-AE29-4393-BE35-4E0D960BC905}"/>
              </a:ext>
            </a:extLst>
          </p:cNvPr>
          <p:cNvSpPr txBox="1">
            <a:spLocks noChangeArrowheads="1"/>
          </p:cNvSpPr>
          <p:nvPr/>
        </p:nvSpPr>
        <p:spPr bwMode="auto">
          <a:xfrm>
            <a:off x="342900" y="5418138"/>
            <a:ext cx="8605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Chlorine will also turn universal indicator paper red then white, and will turn starch-iodide paper from white to blue-black.</a:t>
            </a:r>
          </a:p>
        </p:txBody>
      </p:sp>
      <p:sp>
        <p:nvSpPr>
          <p:cNvPr id="13" name="AutoShape 833">
            <a:extLst>
              <a:ext uri="{FF2B5EF4-FFF2-40B4-BE49-F238E27FC236}">
                <a16:creationId xmlns:a16="http://schemas.microsoft.com/office/drawing/2014/main" id="{81AE102B-1279-49F6-A2E8-3F8A294C3E7E}"/>
              </a:ext>
            </a:extLst>
          </p:cNvPr>
          <p:cNvSpPr>
            <a:spLocks noChangeArrowheads="1"/>
          </p:cNvSpPr>
          <p:nvPr/>
        </p:nvSpPr>
        <p:spPr bwMode="auto">
          <a:xfrm>
            <a:off x="2435225" y="4230688"/>
            <a:ext cx="760413" cy="314325"/>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14" name="AutoShape 832">
            <a:extLst>
              <a:ext uri="{FF2B5EF4-FFF2-40B4-BE49-F238E27FC236}">
                <a16:creationId xmlns:a16="http://schemas.microsoft.com/office/drawing/2014/main" id="{E26BAC49-00A3-4973-92C8-DB36EF738641}"/>
              </a:ext>
            </a:extLst>
          </p:cNvPr>
          <p:cNvSpPr>
            <a:spLocks noChangeArrowheads="1"/>
          </p:cNvSpPr>
          <p:nvPr/>
        </p:nvSpPr>
        <p:spPr bwMode="auto">
          <a:xfrm>
            <a:off x="5300663" y="4230688"/>
            <a:ext cx="760412" cy="314325"/>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25610" name="Picture 19" descr="litmus.png">
            <a:extLst>
              <a:ext uri="{FF2B5EF4-FFF2-40B4-BE49-F238E27FC236}">
                <a16:creationId xmlns:a16="http://schemas.microsoft.com/office/drawing/2014/main" id="{C8998287-933F-4FD0-B06B-2360A09185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3397250"/>
            <a:ext cx="592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litmus_bleach.png">
            <a:extLst>
              <a:ext uri="{FF2B5EF4-FFF2-40B4-BE49-F238E27FC236}">
                <a16:creationId xmlns:a16="http://schemas.microsoft.com/office/drawing/2014/main" id="{4D93B7E1-9A8C-4692-BF4E-5952FF038C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1325" y="3397250"/>
            <a:ext cx="5921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litmus_red.png">
            <a:extLst>
              <a:ext uri="{FF2B5EF4-FFF2-40B4-BE49-F238E27FC236}">
                <a16:creationId xmlns:a16="http://schemas.microsoft.com/office/drawing/2014/main" id="{FC5FFAE7-3443-4914-A083-D51E462070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5888" y="3397250"/>
            <a:ext cx="5905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hlinkClick r:id="" action="ppaction://hlinkshowjump?jump=nextslide"/>
            <a:extLst>
              <a:ext uri="{FF2B5EF4-FFF2-40B4-BE49-F238E27FC236}">
                <a16:creationId xmlns:a16="http://schemas.microsoft.com/office/drawing/2014/main" id="{CF70AC38-B719-41ED-B4E1-3C79FF60E4C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96488937-6F5F-489D-B2C0-AF1BC7CFF6E9}"/>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8JbgOKUW"/>
  <p:tag name="ARTICULATE_DESIGN_ID_7_DEFAULT DESIGN" val="xZATuTLZ"/>
  <p:tag name="ARTICULATE_DESIGN_ID_1_DEFAULT DESIGN" val="i4rL4C0U"/>
  <p:tag name="ARTICULATE_DESIGN_ID_8_DEFAULT DESIGN" val="QEsFvRS8"/>
  <p:tag name="ARTICULATE_DESIGN_ID_3_DEFAULT DESIGN" val="JsZkAzRo"/>
  <p:tag name="ARTICULATE_DESIGN_ID_2_DEFAULT DESIGN" val="LBz0GXmM"/>
  <p:tag name="ARTICULATE_DESIGN_ID_4_DEFAULT DESIGN" val="DXYx8LeM"/>
  <p:tag name="ARTICULATE_DESIGN_ID_5_DEFAULT DESIGN" val="VF9XndQd"/>
  <p:tag name="ARTICULATE_DESIGN_ID_6_DEFAULT DESIGN" val="qf04Ommh"/>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16531</TotalTime>
  <Words>3363</Words>
  <Application>Microsoft Office PowerPoint</Application>
  <PresentationFormat>On-screen Show (4:3)</PresentationFormat>
  <Paragraphs>599</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Times New Roman</vt:lpstr>
      <vt:lpstr>Wingdings</vt:lpstr>
      <vt:lpstr>Arial</vt:lpstr>
      <vt:lpstr>Wingdings 2</vt:lpstr>
      <vt:lpstr>1_Default Design</vt:lpstr>
      <vt:lpstr>8_Default Design</vt:lpstr>
      <vt:lpstr>Group 7: Halogens</vt:lpstr>
      <vt:lpstr>Information</vt:lpstr>
      <vt:lpstr>Columns of elements</vt:lpstr>
      <vt:lpstr>Where are the halogens?</vt:lpstr>
      <vt:lpstr>What are the halogens?</vt:lpstr>
      <vt:lpstr>Why are they called the “halogens?”</vt:lpstr>
      <vt:lpstr>Electron structure</vt:lpstr>
      <vt:lpstr>How do halogen molecules exist?</vt:lpstr>
      <vt:lpstr>Testing for chlorine</vt:lpstr>
      <vt:lpstr>Identifying halide ions</vt:lpstr>
      <vt:lpstr>Silver halides</vt:lpstr>
      <vt:lpstr>What are the properties of the halogens?</vt:lpstr>
      <vt:lpstr>Size, mass and density</vt:lpstr>
      <vt:lpstr>Melting and boiling points</vt:lpstr>
      <vt:lpstr>Melting and boiling points of halogens</vt:lpstr>
      <vt:lpstr>Reactions with metals and non-metals</vt:lpstr>
      <vt:lpstr>What are halides?</vt:lpstr>
      <vt:lpstr>How do alkali metals react with halogens?</vt:lpstr>
      <vt:lpstr>How are ionic bonds formed?</vt:lpstr>
      <vt:lpstr>Equations for halogens and alkali metals</vt:lpstr>
      <vt:lpstr>Electron structure and reactivity</vt:lpstr>
      <vt:lpstr>Halogen reaction with iron wool</vt:lpstr>
      <vt:lpstr>What is the reactivity of the halogens?</vt:lpstr>
      <vt:lpstr>How do the halogens react with hydrogen?</vt:lpstr>
      <vt:lpstr>Reactions with other non-metals</vt:lpstr>
      <vt:lpstr>True or false?</vt:lpstr>
      <vt:lpstr>Displacement of halogens</vt:lpstr>
      <vt:lpstr>Displacement theory</vt:lpstr>
      <vt:lpstr>Reduction and oxidation</vt:lpstr>
      <vt:lpstr>Displacement reactions</vt:lpstr>
      <vt:lpstr>Predicting displacement reactions</vt:lpstr>
      <vt:lpstr>Is there a displacement reaction?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7: Halogens</dc:title>
  <dc:subject>Boardworks High School Physical Science</dc:subject>
  <dc:creator>Boardworks</dc:creator>
  <cp:lastModifiedBy>Tim Crilly</cp:lastModifiedBy>
  <cp:revision>697</cp:revision>
  <dcterms:created xsi:type="dcterms:W3CDTF">2003-10-06T13:07:42Z</dcterms:created>
  <dcterms:modified xsi:type="dcterms:W3CDTF">2019-01-31T15:28:43Z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A81DDC41-5465-493C-9809-6AAE28043BEB</vt:lpwstr>
  </property>
  <property fmtid="{D5CDD505-2E9C-101B-9397-08002B2CF9AE}" pid="3" name="ArticulatePath">
    <vt:lpwstr>Group 7 Halogens</vt:lpwstr>
  </property>
</Properties>
</file>