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29" r:id="rId1"/>
    <p:sldMasterId id="2147484944" r:id="rId2"/>
  </p:sldMasterIdLst>
  <p:notesMasterIdLst>
    <p:notesMasterId r:id="rId17"/>
  </p:notesMasterIdLst>
  <p:handoutMasterIdLst>
    <p:handoutMasterId r:id="rId18"/>
  </p:handoutMasterIdLst>
  <p:sldIdLst>
    <p:sldId id="430" r:id="rId3"/>
    <p:sldId id="527" r:id="rId4"/>
    <p:sldId id="494" r:id="rId5"/>
    <p:sldId id="506" r:id="rId6"/>
    <p:sldId id="508" r:id="rId7"/>
    <p:sldId id="485" r:id="rId8"/>
    <p:sldId id="486" r:id="rId9"/>
    <p:sldId id="487" r:id="rId10"/>
    <p:sldId id="488" r:id="rId11"/>
    <p:sldId id="503" r:id="rId12"/>
    <p:sldId id="504" r:id="rId13"/>
    <p:sldId id="489" r:id="rId14"/>
    <p:sldId id="490" r:id="rId15"/>
    <p:sldId id="491" r:id="rId16"/>
  </p:sldIdLst>
  <p:sldSz cx="9144000" cy="6858000" type="screen4x3"/>
  <p:notesSz cx="6858000" cy="9296400"/>
  <p:embeddedFontLs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10066"/>
    <a:srgbClr val="FF6600"/>
    <a:srgbClr val="990033"/>
    <a:srgbClr val="FFCCC1"/>
    <a:srgbClr val="FFC197"/>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p:scale>
          <a:sx n="85" d="100"/>
          <a:sy n="85" d="100"/>
        </p:scale>
        <p:origin x="618" y="168"/>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6160A77-499B-410B-AD98-D911C9BB248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8116923-E801-4D88-923C-F308CC664849}" type="slidenum">
              <a:rPr lang="en-GB" altLang="en-US"/>
              <a:pPr/>
              <a:t>‹#›</a:t>
            </a:fld>
            <a:endParaRPr lang="en-GB" altLang="en-US"/>
          </a:p>
        </p:txBody>
      </p:sp>
      <p:sp>
        <p:nvSpPr>
          <p:cNvPr id="5" name="Rectangle 7">
            <a:extLst>
              <a:ext uri="{FF2B5EF4-FFF2-40B4-BE49-F238E27FC236}">
                <a16:creationId xmlns:a16="http://schemas.microsoft.com/office/drawing/2014/main" id="{4D61659E-91E9-45CA-9AB5-7A208D98EDA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F9F229C6-CFB3-4DDD-AA9C-2E91B707762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101241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66CF5F21-29E6-4C63-911C-C0CBC44CEF7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37EBFCC-3D1F-441A-9B35-48318B20EA1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C70C8F88-6692-4487-A209-88227E234A27}"/>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D01068E-358C-4734-B421-F5C4104429EC}" type="slidenum">
              <a:rPr lang="en-US" altLang="en-US"/>
              <a:pPr/>
              <a:t>‹#›</a:t>
            </a:fld>
            <a:endParaRPr lang="en-US" altLang="en-US"/>
          </a:p>
        </p:txBody>
      </p:sp>
      <p:sp>
        <p:nvSpPr>
          <p:cNvPr id="7" name="Rectangle 7">
            <a:extLst>
              <a:ext uri="{FF2B5EF4-FFF2-40B4-BE49-F238E27FC236}">
                <a16:creationId xmlns:a16="http://schemas.microsoft.com/office/drawing/2014/main" id="{28E10922-07EF-4647-B1F2-6BCEF186C6B5}"/>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41FC32D1-58F1-450A-9C52-67B18815661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34493712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8C5C3AC4-91A3-4568-AE0A-2E51E02929A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B6FCC76-FFC0-4981-9BAB-01D20EFB40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D4EC42F-E9CC-435F-ADD9-F79D352E761D}"/>
              </a:ext>
            </a:extLst>
          </p:cNvPr>
          <p:cNvSpPr>
            <a:spLocks noGrp="1"/>
          </p:cNvSpPr>
          <p:nvPr>
            <p:ph type="sldNum" sz="quarter" idx="10"/>
          </p:nvPr>
        </p:nvSpPr>
        <p:spPr/>
        <p:txBody>
          <a:bodyPr/>
          <a:lstStyle/>
          <a:p>
            <a:fld id="{5D01068E-358C-4734-B421-F5C4104429EC}"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C9A6F76F-F756-47BF-99A5-B61F7244769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D816C2E-25ED-4501-B652-7DE5595B94BB}"/>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 </a:t>
            </a:r>
            <a:r>
              <a:rPr lang="en-GB" altLang="en-US" dirty="0">
                <a:latin typeface="Arial" panose="020B0604020202020204" pitchFamily="34" charset="0"/>
              </a:rPr>
              <a:t>remedios55, Shutterstock.com 2018</a:t>
            </a:r>
          </a:p>
        </p:txBody>
      </p:sp>
      <p:sp>
        <p:nvSpPr>
          <p:cNvPr id="3" name="Slide Number Placeholder 2">
            <a:extLst>
              <a:ext uri="{FF2B5EF4-FFF2-40B4-BE49-F238E27FC236}">
                <a16:creationId xmlns:a16="http://schemas.microsoft.com/office/drawing/2014/main" id="{458F8573-ECF5-4201-A336-E02B4D74F8F8}"/>
              </a:ext>
            </a:extLst>
          </p:cNvPr>
          <p:cNvSpPr>
            <a:spLocks noGrp="1"/>
          </p:cNvSpPr>
          <p:nvPr>
            <p:ph type="sldNum" sz="quarter" idx="10"/>
          </p:nvPr>
        </p:nvSpPr>
        <p:spPr/>
        <p:txBody>
          <a:bodyPr/>
          <a:lstStyle/>
          <a:p>
            <a:fld id="{5D01068E-358C-4734-B421-F5C4104429EC}"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61CEF41-AED0-447A-84AF-ED7541101AA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08801A0-CFDF-41D7-9FE4-336241DE6F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 </a:t>
            </a:r>
            <a:r>
              <a:rPr lang="en-GB" altLang="en-US" dirty="0">
                <a:latin typeface="Arial" panose="020B0604020202020204" pitchFamily="34" charset="0"/>
              </a:rPr>
              <a:t>Eugene </a:t>
            </a:r>
            <a:r>
              <a:rPr lang="en-GB" altLang="en-US" dirty="0" err="1">
                <a:latin typeface="Arial" panose="020B0604020202020204" pitchFamily="34" charset="0"/>
              </a:rPr>
              <a:t>Sergeev</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FCD73D70-0A0A-4424-9AE1-BB0A03410708}"/>
              </a:ext>
            </a:extLst>
          </p:cNvPr>
          <p:cNvSpPr>
            <a:spLocks noGrp="1"/>
          </p:cNvSpPr>
          <p:nvPr>
            <p:ph type="sldNum" sz="quarter" idx="10"/>
          </p:nvPr>
        </p:nvSpPr>
        <p:spPr/>
        <p:txBody>
          <a:bodyPr/>
          <a:lstStyle/>
          <a:p>
            <a:fld id="{5D01068E-358C-4734-B421-F5C4104429EC}"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09D519B5-45A2-4216-98DA-DF117917281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C7A1867-A90E-40AD-83B4-CDA4C4D8B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be aware that carbon can also form fullerenes with different numbers of carbon atoms. </a:t>
            </a:r>
          </a:p>
        </p:txBody>
      </p:sp>
      <p:sp>
        <p:nvSpPr>
          <p:cNvPr id="3" name="Slide Number Placeholder 2">
            <a:extLst>
              <a:ext uri="{FF2B5EF4-FFF2-40B4-BE49-F238E27FC236}">
                <a16:creationId xmlns:a16="http://schemas.microsoft.com/office/drawing/2014/main" id="{5A18DCA6-C0D8-4A11-8934-625EEC1C324D}"/>
              </a:ext>
            </a:extLst>
          </p:cNvPr>
          <p:cNvSpPr>
            <a:spLocks noGrp="1"/>
          </p:cNvSpPr>
          <p:nvPr>
            <p:ph type="sldNum" sz="quarter" idx="10"/>
          </p:nvPr>
        </p:nvSpPr>
        <p:spPr/>
        <p:txBody>
          <a:bodyPr/>
          <a:lstStyle/>
          <a:p>
            <a:fld id="{5D01068E-358C-4734-B421-F5C4104429EC}"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D21A7757-42FA-4910-8D22-D3A4C0BD05A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FE02E16-C4C1-4BCF-9B55-CFFB5A3887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245BE23-E2FD-4E99-B497-24652891F898}"/>
              </a:ext>
            </a:extLst>
          </p:cNvPr>
          <p:cNvSpPr>
            <a:spLocks noGrp="1"/>
          </p:cNvSpPr>
          <p:nvPr>
            <p:ph type="sldNum" sz="quarter" idx="10"/>
          </p:nvPr>
        </p:nvSpPr>
        <p:spPr/>
        <p:txBody>
          <a:bodyPr/>
          <a:lstStyle/>
          <a:p>
            <a:fld id="{5D01068E-358C-4734-B421-F5C4104429EC}"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D7540C80-186C-4E85-8C22-1FC9557CA43F}"/>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891093B-67FA-4962-BEC6-84957FB76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high tensile strength of nanotubes means that it takes a very large force for them to break.</a:t>
            </a:r>
          </a:p>
          <a:p>
            <a:endParaRPr lang="en-GB" altLang="en-US" dirty="0">
              <a:latin typeface="Arial" panose="020B0604020202020204" pitchFamily="34" charset="0"/>
            </a:endParaRPr>
          </a:p>
          <a:p>
            <a:r>
              <a:rPr lang="en-GB" altLang="en-US" dirty="0">
                <a:latin typeface="Arial" panose="020B0604020202020204" pitchFamily="34" charset="0"/>
              </a:rPr>
              <a:t>Some uses of carbon nanotubes include:</a:t>
            </a:r>
          </a:p>
          <a:p>
            <a:pPr marL="171450" indent="-171450">
              <a:buFont typeface="Arial" panose="020B0604020202020204" pitchFamily="34" charset="0"/>
              <a:buChar char="•"/>
            </a:pPr>
            <a:r>
              <a:rPr lang="en-GB" altLang="en-US" dirty="0">
                <a:latin typeface="Arial" panose="020B0604020202020204" pitchFamily="34" charset="0"/>
              </a:rPr>
              <a:t>semiconductors in electrical circuits</a:t>
            </a:r>
          </a:p>
          <a:p>
            <a:pPr marL="171450" indent="-171450">
              <a:buFont typeface="Arial" panose="020B0604020202020204" pitchFamily="34" charset="0"/>
              <a:buChar char="•"/>
            </a:pPr>
            <a:r>
              <a:rPr lang="en-GB" altLang="en-US" dirty="0">
                <a:latin typeface="Arial" panose="020B0604020202020204" pitchFamily="34" charset="0"/>
              </a:rPr>
              <a:t>industrial catalysts (the catalyst can be attached to the surface of the nanotube, and a large surface area is available)</a:t>
            </a:r>
          </a:p>
          <a:p>
            <a:pPr marL="171450" indent="-171450">
              <a:buFont typeface="Arial" panose="020B0604020202020204" pitchFamily="34" charset="0"/>
              <a:buChar char="•"/>
            </a:pPr>
            <a:r>
              <a:rPr lang="en-GB" altLang="en-US" dirty="0">
                <a:latin typeface="Arial" panose="020B0604020202020204" pitchFamily="34" charset="0"/>
              </a:rPr>
              <a:t>to reinforce graphite in tennis rackets.</a:t>
            </a:r>
          </a:p>
        </p:txBody>
      </p:sp>
      <p:sp>
        <p:nvSpPr>
          <p:cNvPr id="3" name="Slide Number Placeholder 2">
            <a:extLst>
              <a:ext uri="{FF2B5EF4-FFF2-40B4-BE49-F238E27FC236}">
                <a16:creationId xmlns:a16="http://schemas.microsoft.com/office/drawing/2014/main" id="{DAB6AD88-30A5-43C7-A444-0EB6B774B3BA}"/>
              </a:ext>
            </a:extLst>
          </p:cNvPr>
          <p:cNvSpPr>
            <a:spLocks noGrp="1"/>
          </p:cNvSpPr>
          <p:nvPr>
            <p:ph type="sldNum" sz="quarter" idx="10"/>
          </p:nvPr>
        </p:nvSpPr>
        <p:spPr/>
        <p:txBody>
          <a:bodyPr/>
          <a:lstStyle/>
          <a:p>
            <a:fld id="{5D01068E-358C-4734-B421-F5C4104429EC}" type="slidenum">
              <a:rPr lang="en-US" altLang="en-US" smtClean="0"/>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B62750-63E7-4BC0-80E4-EDF93389D565}"/>
              </a:ext>
            </a:extLst>
          </p:cNvPr>
          <p:cNvSpPr>
            <a:spLocks noGrp="1"/>
          </p:cNvSpPr>
          <p:nvPr>
            <p:ph type="sldNum" sz="quarter" idx="10"/>
          </p:nvPr>
        </p:nvSpPr>
        <p:spPr/>
        <p:txBody>
          <a:bodyPr/>
          <a:lstStyle/>
          <a:p>
            <a:fld id="{5D01068E-358C-4734-B421-F5C4104429EC}" type="slidenum">
              <a:rPr lang="en-US" altLang="en-US" smtClean="0"/>
              <a:pPr/>
              <a:t>2</a:t>
            </a:fld>
            <a:endParaRPr lang="en-US" altLang="en-US"/>
          </a:p>
        </p:txBody>
      </p:sp>
    </p:spTree>
    <p:extLst>
      <p:ext uri="{BB962C8B-B14F-4D97-AF65-F5344CB8AC3E}">
        <p14:creationId xmlns:p14="http://schemas.microsoft.com/office/powerpoint/2010/main" val="134415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6E0B033-452F-474A-8A80-6D4464C62809}"/>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94F167B3-9487-40A2-9761-5CA3465A43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covalent bonds please refer to the </a:t>
            </a:r>
            <a:r>
              <a:rPr lang="en-GB" altLang="en-US" i="1" dirty="0">
                <a:latin typeface="Arial" panose="020B0604020202020204" pitchFamily="34" charset="0"/>
              </a:rPr>
              <a:t>Covalent Bonding</a:t>
            </a:r>
            <a:r>
              <a:rPr lang="en-GB" altLang="en-US" b="1" i="1" dirty="0">
                <a:latin typeface="Arial" panose="020B0604020202020204" pitchFamily="34" charset="0"/>
              </a:rPr>
              <a:t> </a:t>
            </a:r>
            <a:r>
              <a:rPr lang="en-GB" altLang="en-US" dirty="0">
                <a:latin typeface="Arial" panose="020B0604020202020204" pitchFamily="34" charset="0"/>
              </a:rPr>
              <a:t>presentation.</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BlueRingMedia</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A81F9E07-3FF7-4B12-A10F-1A3983299943}"/>
              </a:ext>
            </a:extLst>
          </p:cNvPr>
          <p:cNvSpPr>
            <a:spLocks noGrp="1"/>
          </p:cNvSpPr>
          <p:nvPr>
            <p:ph type="sldNum" sz="quarter" idx="10"/>
          </p:nvPr>
        </p:nvSpPr>
        <p:spPr/>
        <p:txBody>
          <a:bodyPr/>
          <a:lstStyle/>
          <a:p>
            <a:fld id="{5D01068E-358C-4734-B421-F5C4104429EC}"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3D9851E-686C-43C7-A42B-A02AC1C343A6}"/>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85842D9E-8E85-4DC8-9E5F-01728677C9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Carbon can also share 3 electrons with another atom to form a triple bond.</a:t>
            </a:r>
          </a:p>
        </p:txBody>
      </p:sp>
      <p:sp>
        <p:nvSpPr>
          <p:cNvPr id="3" name="Slide Number Placeholder 2">
            <a:extLst>
              <a:ext uri="{FF2B5EF4-FFF2-40B4-BE49-F238E27FC236}">
                <a16:creationId xmlns:a16="http://schemas.microsoft.com/office/drawing/2014/main" id="{E5F66A4D-E711-4E96-9E74-596854ADDA58}"/>
              </a:ext>
            </a:extLst>
          </p:cNvPr>
          <p:cNvSpPr>
            <a:spLocks noGrp="1"/>
          </p:cNvSpPr>
          <p:nvPr>
            <p:ph type="sldNum" sz="quarter" idx="10"/>
          </p:nvPr>
        </p:nvSpPr>
        <p:spPr/>
        <p:txBody>
          <a:bodyPr/>
          <a:lstStyle/>
          <a:p>
            <a:fld id="{5D01068E-358C-4734-B421-F5C4104429EC}"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3C4D92F-78CD-4BEF-A3B1-92C0A95C3BD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B2973D91-96C9-4687-B0C4-49B200E708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hydrocarbons please refer to the </a:t>
            </a:r>
            <a:r>
              <a:rPr lang="en-GB" altLang="en-US" i="1" dirty="0">
                <a:latin typeface="Arial" panose="020B0604020202020204" pitchFamily="34" charset="0"/>
              </a:rPr>
              <a:t>Alkanes </a:t>
            </a:r>
            <a:r>
              <a:rPr lang="en-GB" altLang="en-US" dirty="0">
                <a:latin typeface="Arial" panose="020B0604020202020204" pitchFamily="34" charset="0"/>
              </a:rPr>
              <a:t>presentation.</a:t>
            </a:r>
          </a:p>
        </p:txBody>
      </p:sp>
      <p:sp>
        <p:nvSpPr>
          <p:cNvPr id="3" name="Slide Number Placeholder 2">
            <a:extLst>
              <a:ext uri="{FF2B5EF4-FFF2-40B4-BE49-F238E27FC236}">
                <a16:creationId xmlns:a16="http://schemas.microsoft.com/office/drawing/2014/main" id="{78BDF86A-41BB-42C8-AC53-C812F5D21CA6}"/>
              </a:ext>
            </a:extLst>
          </p:cNvPr>
          <p:cNvSpPr>
            <a:spLocks noGrp="1"/>
          </p:cNvSpPr>
          <p:nvPr>
            <p:ph type="sldNum" sz="quarter" idx="10"/>
          </p:nvPr>
        </p:nvSpPr>
        <p:spPr/>
        <p:txBody>
          <a:bodyPr/>
          <a:lstStyle/>
          <a:p>
            <a:fld id="{5D01068E-358C-4734-B421-F5C4104429E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1A0E0FD5-D38F-4038-BA82-E52B313B96C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3A30764-D192-499A-BFAF-58DC7E0457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three-stage animation shows how carbon makes up the structure of diamond, and builds to make a giant covalent lattice.</a:t>
            </a:r>
          </a:p>
        </p:txBody>
      </p:sp>
      <p:sp>
        <p:nvSpPr>
          <p:cNvPr id="3" name="Slide Number Placeholder 2">
            <a:extLst>
              <a:ext uri="{FF2B5EF4-FFF2-40B4-BE49-F238E27FC236}">
                <a16:creationId xmlns:a16="http://schemas.microsoft.com/office/drawing/2014/main" id="{E4184E27-F5C2-4220-8DC3-3327CC49E259}"/>
              </a:ext>
            </a:extLst>
          </p:cNvPr>
          <p:cNvSpPr>
            <a:spLocks noGrp="1"/>
          </p:cNvSpPr>
          <p:nvPr>
            <p:ph type="sldNum" sz="quarter" idx="10"/>
          </p:nvPr>
        </p:nvSpPr>
        <p:spPr/>
        <p:txBody>
          <a:bodyPr/>
          <a:lstStyle/>
          <a:p>
            <a:fld id="{5D01068E-358C-4734-B421-F5C4104429EC}"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3BFDC254-4BC2-4F1E-887D-6967B026584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09DD21E-41CC-4ECE-B5DB-B7C254A89A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0714D2DD-7681-474B-9596-326EBDFA0F4D}"/>
              </a:ext>
            </a:extLst>
          </p:cNvPr>
          <p:cNvSpPr>
            <a:spLocks noGrp="1"/>
          </p:cNvSpPr>
          <p:nvPr>
            <p:ph type="sldNum" sz="quarter" idx="10"/>
          </p:nvPr>
        </p:nvSpPr>
        <p:spPr/>
        <p:txBody>
          <a:bodyPr/>
          <a:lstStyle/>
          <a:p>
            <a:fld id="{5D01068E-358C-4734-B421-F5C4104429EC}"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54368350-3EDA-440B-9447-7FB5E814E7E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6439B9C-D032-49B1-A689-A83A376FF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four-stage animation shows how carbon makes up the structure of graphite, and builds to make a giant covalent lattice. It also shows how graphite is soft and slippery (because the bonds between layers are weak), and can conduct electricity (because there are delocalized electrons between the layers).</a:t>
            </a:r>
          </a:p>
        </p:txBody>
      </p:sp>
      <p:sp>
        <p:nvSpPr>
          <p:cNvPr id="3" name="Slide Number Placeholder 2">
            <a:extLst>
              <a:ext uri="{FF2B5EF4-FFF2-40B4-BE49-F238E27FC236}">
                <a16:creationId xmlns:a16="http://schemas.microsoft.com/office/drawing/2014/main" id="{E5A68EC8-B66D-4DE4-87BB-527D82BB32FD}"/>
              </a:ext>
            </a:extLst>
          </p:cNvPr>
          <p:cNvSpPr>
            <a:spLocks noGrp="1"/>
          </p:cNvSpPr>
          <p:nvPr>
            <p:ph type="sldNum" sz="quarter" idx="10"/>
          </p:nvPr>
        </p:nvSpPr>
        <p:spPr/>
        <p:txBody>
          <a:bodyPr/>
          <a:lstStyle/>
          <a:p>
            <a:fld id="{5D01068E-358C-4734-B421-F5C4104429E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C43DB7F3-68D2-460A-9C47-5DDD20E6429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4973E25-1653-494B-8044-5BB45293D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3D098B26-96A8-4DED-A3E8-9EE813C9A79B}"/>
              </a:ext>
            </a:extLst>
          </p:cNvPr>
          <p:cNvSpPr>
            <a:spLocks noGrp="1"/>
          </p:cNvSpPr>
          <p:nvPr>
            <p:ph type="sldNum" sz="quarter" idx="10"/>
          </p:nvPr>
        </p:nvSpPr>
        <p:spPr/>
        <p:txBody>
          <a:bodyPr/>
          <a:lstStyle/>
          <a:p>
            <a:fld id="{5D01068E-358C-4734-B421-F5C4104429E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424593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1799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14863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3731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24295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152374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22827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504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95975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4480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4400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98223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1782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37260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93988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45775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1337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87799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453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69967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94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4275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06634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5979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0797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0805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extLst>
      <p:ext uri="{BB962C8B-B14F-4D97-AF65-F5344CB8AC3E}">
        <p14:creationId xmlns:p14="http://schemas.microsoft.com/office/powerpoint/2010/main" val="426009399"/>
      </p:ext>
    </p:extLst>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941" r:id="rId12"/>
    <p:sldLayoutId id="2147484942" r:id="rId13"/>
    <p:sldLayoutId id="214748494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extLst>
      <p:ext uri="{BB962C8B-B14F-4D97-AF65-F5344CB8AC3E}">
        <p14:creationId xmlns:p14="http://schemas.microsoft.com/office/powerpoint/2010/main" val="1591855376"/>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44.xml"/><Relationship Id="rId5" Type="http://schemas.openxmlformats.org/officeDocument/2006/relationships/image" Target="../media/image10.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6A438BCB-7F12-4244-8C25-5BF87842EE58}"/>
              </a:ext>
            </a:extLst>
          </p:cNvPr>
          <p:cNvSpPr>
            <a:spLocks noGrp="1"/>
          </p:cNvSpPr>
          <p:nvPr>
            <p:ph type="title"/>
          </p:nvPr>
        </p:nvSpPr>
        <p:spPr/>
        <p:txBody>
          <a:bodyPr/>
          <a:lstStyle/>
          <a:p>
            <a:r>
              <a:rPr lang="en-GB" altLang="en-US" dirty="0"/>
              <a:t>Giant </a:t>
            </a:r>
            <a:br>
              <a:rPr lang="en-GB" altLang="en-US" dirty="0"/>
            </a:br>
            <a:r>
              <a:rPr lang="en-GB" altLang="en-US" dirty="0"/>
              <a:t>Covalent Structures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EAF57D1-A58C-4CD2-BD52-803A3FC09009}"/>
              </a:ext>
            </a:extLst>
          </p:cNvPr>
          <p:cNvSpPr>
            <a:spLocks noGrp="1" noChangeArrowheads="1"/>
          </p:cNvSpPr>
          <p:nvPr>
            <p:ph type="title"/>
          </p:nvPr>
        </p:nvSpPr>
        <p:spPr/>
        <p:txBody>
          <a:bodyPr/>
          <a:lstStyle/>
          <a:p>
            <a:r>
              <a:rPr lang="en-GB" altLang="en-US" dirty="0"/>
              <a:t>What are the properties of graphite? (2)</a:t>
            </a:r>
          </a:p>
        </p:txBody>
      </p:sp>
      <p:sp>
        <p:nvSpPr>
          <p:cNvPr id="21507" name="Rectangle 105">
            <a:extLst>
              <a:ext uri="{FF2B5EF4-FFF2-40B4-BE49-F238E27FC236}">
                <a16:creationId xmlns:a16="http://schemas.microsoft.com/office/drawing/2014/main" id="{9DA57B06-500B-43A8-9534-BE1F75E36693}"/>
              </a:ext>
            </a:extLst>
          </p:cNvPr>
          <p:cNvSpPr>
            <a:spLocks noChangeArrowheads="1"/>
          </p:cNvSpPr>
          <p:nvPr/>
        </p:nvSpPr>
        <p:spPr bwMode="auto">
          <a:xfrm>
            <a:off x="342900" y="784225"/>
            <a:ext cx="7875412" cy="1200150"/>
          </a:xfrm>
          <a:prstGeom prst="rect">
            <a:avLst/>
          </a:prstGeom>
          <a:noFill/>
          <a:ln w="9525" algn="ctr">
            <a:noFill/>
            <a:miter lim="800000"/>
            <a:headEnd/>
            <a:tailEnd/>
          </a:ln>
        </p:spPr>
        <p:txBody>
          <a:bodyPr wrap="square">
            <a:spAutoFit/>
          </a:bodyPr>
          <a:lstStyle/>
          <a:p>
            <a:pPr marL="361950" indent="-361950">
              <a:buClr>
                <a:srgbClr val="FF6600"/>
              </a:buClr>
              <a:buFont typeface="Wingdings" pitchFamily="2" charset="2"/>
              <a:buChar char="l"/>
              <a:defRPr/>
            </a:pPr>
            <a:r>
              <a:rPr lang="en-GB" b="1" dirty="0">
                <a:latin typeface="+mn-lt"/>
              </a:rPr>
              <a:t>Graphite conducts electricity:</a:t>
            </a:r>
            <a:r>
              <a:rPr lang="en-GB" dirty="0">
                <a:latin typeface="+mn-lt"/>
              </a:rPr>
              <a:t> the only non-metal to do so. Similar to metals, </a:t>
            </a:r>
            <a:r>
              <a:rPr lang="en-GB" b="1" dirty="0">
                <a:solidFill>
                  <a:srgbClr val="FF6600"/>
                </a:solidFill>
                <a:latin typeface="+mn-lt"/>
              </a:rPr>
              <a:t>delocalized electrons</a:t>
            </a:r>
            <a:r>
              <a:rPr lang="en-GB" dirty="0">
                <a:latin typeface="+mn-lt"/>
              </a:rPr>
              <a:t> in the structure are able to carry charge. </a:t>
            </a:r>
            <a:r>
              <a:rPr lang="en-GB" dirty="0">
                <a:latin typeface="Arial" charset="0"/>
              </a:rPr>
              <a:t>	</a:t>
            </a:r>
          </a:p>
        </p:txBody>
      </p:sp>
      <p:sp>
        <p:nvSpPr>
          <p:cNvPr id="11" name="Rectangle 10">
            <a:extLst>
              <a:ext uri="{FF2B5EF4-FFF2-40B4-BE49-F238E27FC236}">
                <a16:creationId xmlns:a16="http://schemas.microsoft.com/office/drawing/2014/main" id="{D6227D96-4703-4393-BBCB-49D816AF1523}"/>
              </a:ext>
            </a:extLst>
          </p:cNvPr>
          <p:cNvSpPr>
            <a:spLocks noChangeArrowheads="1"/>
          </p:cNvSpPr>
          <p:nvPr/>
        </p:nvSpPr>
        <p:spPr bwMode="auto">
          <a:xfrm>
            <a:off x="342900" y="2374195"/>
            <a:ext cx="46275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One electron from each carbon atom is free to move within the structure. This means that each layer has delocalized electrons. </a:t>
            </a:r>
          </a:p>
        </p:txBody>
      </p:sp>
      <p:sp>
        <p:nvSpPr>
          <p:cNvPr id="13" name="Rectangle 12">
            <a:extLst>
              <a:ext uri="{FF2B5EF4-FFF2-40B4-BE49-F238E27FC236}">
                <a16:creationId xmlns:a16="http://schemas.microsoft.com/office/drawing/2014/main" id="{23D00A14-251F-4B24-9555-34DF24A7E6B1}"/>
              </a:ext>
            </a:extLst>
          </p:cNvPr>
          <p:cNvSpPr>
            <a:spLocks noChangeArrowheads="1"/>
          </p:cNvSpPr>
          <p:nvPr/>
        </p:nvSpPr>
        <p:spPr bwMode="auto">
          <a:xfrm>
            <a:off x="342901" y="4702352"/>
            <a:ext cx="76263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Graphite is soft and slippery:</a:t>
            </a:r>
            <a:r>
              <a:rPr lang="en-GB" altLang="en-US" dirty="0"/>
              <a:t> the carbon layers can easily slide over each other because the weak, non-covalent forces of attraction are easily broken. This is why graphite can be used as a lubricant.</a:t>
            </a:r>
          </a:p>
        </p:txBody>
      </p:sp>
      <p:pic>
        <p:nvPicPr>
          <p:cNvPr id="21511" name="Picture 1" descr="\\SVRSTR01\Users\Charlotte.Pritchard\My Documents\Downloads\graphite_remedios55_shutterstock.jpg">
            <a:extLst>
              <a:ext uri="{FF2B5EF4-FFF2-40B4-BE49-F238E27FC236}">
                <a16:creationId xmlns:a16="http://schemas.microsoft.com/office/drawing/2014/main" id="{A7D9B6F4-6FDA-494B-B499-2227D76A9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131" t="13852" b="14275"/>
          <a:stretch>
            <a:fillRect/>
          </a:stretch>
        </p:blipFill>
        <p:spPr bwMode="auto">
          <a:xfrm>
            <a:off x="5069066" y="2242784"/>
            <a:ext cx="34528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8A9B4CBE-02DA-4181-8C10-1DA100380A3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FAE91790-C854-4F99-AD51-D9B0A03ED9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SVRSTR01\Users\Charlotte.Pritchard\My Documents\Downloads\graphene_Eugene Sergeev_shutterstock.jpg">
            <a:extLst>
              <a:ext uri="{FF2B5EF4-FFF2-40B4-BE49-F238E27FC236}">
                <a16:creationId xmlns:a16="http://schemas.microsoft.com/office/drawing/2014/main" id="{725BD809-66A4-4D85-B6F9-D99E24585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586" t="3355" r="6902" b="8176"/>
          <a:stretch>
            <a:fillRect/>
          </a:stretch>
        </p:blipFill>
        <p:spPr bwMode="auto">
          <a:xfrm>
            <a:off x="5588001" y="3084809"/>
            <a:ext cx="2771952" cy="196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3C4A3595-A530-4EB7-B12C-DEDA09406621}"/>
              </a:ext>
            </a:extLst>
          </p:cNvPr>
          <p:cNvSpPr>
            <a:spLocks noGrp="1"/>
          </p:cNvSpPr>
          <p:nvPr>
            <p:ph type="title"/>
          </p:nvPr>
        </p:nvSpPr>
        <p:spPr/>
        <p:txBody>
          <a:bodyPr/>
          <a:lstStyle/>
          <a:p>
            <a:r>
              <a:rPr lang="en-GB" altLang="en-US"/>
              <a:t>Graphene</a:t>
            </a:r>
          </a:p>
        </p:txBody>
      </p:sp>
      <p:sp>
        <p:nvSpPr>
          <p:cNvPr id="22533" name="TextBox 6">
            <a:extLst>
              <a:ext uri="{FF2B5EF4-FFF2-40B4-BE49-F238E27FC236}">
                <a16:creationId xmlns:a16="http://schemas.microsoft.com/office/drawing/2014/main" id="{B9B888CE-6726-416F-BC17-C26AFB3CE775}"/>
              </a:ext>
            </a:extLst>
          </p:cNvPr>
          <p:cNvSpPr txBox="1">
            <a:spLocks noChangeArrowheads="1"/>
          </p:cNvSpPr>
          <p:nvPr/>
        </p:nvSpPr>
        <p:spPr bwMode="auto">
          <a:xfrm>
            <a:off x="342900" y="784225"/>
            <a:ext cx="854145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Graphene</a:t>
            </a:r>
            <a:r>
              <a:rPr lang="en-GB" altLang="en-US" dirty="0"/>
              <a:t> is a single layer of graphite, consisting of a sheet of carbon atoms that is one atom thick.</a:t>
            </a:r>
          </a:p>
        </p:txBody>
      </p:sp>
      <p:sp>
        <p:nvSpPr>
          <p:cNvPr id="10" name="TextBox 9">
            <a:extLst>
              <a:ext uri="{FF2B5EF4-FFF2-40B4-BE49-F238E27FC236}">
                <a16:creationId xmlns:a16="http://schemas.microsoft.com/office/drawing/2014/main" id="{9A3CE62B-D4E9-4C50-AD22-F3CAD219DCA2}"/>
              </a:ext>
            </a:extLst>
          </p:cNvPr>
          <p:cNvSpPr txBox="1">
            <a:spLocks noChangeArrowheads="1"/>
          </p:cNvSpPr>
          <p:nvPr/>
        </p:nvSpPr>
        <p:spPr bwMode="auto">
          <a:xfrm>
            <a:off x="342900" y="1850613"/>
            <a:ext cx="8734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Graphene is very strong:</a:t>
            </a:r>
            <a:r>
              <a:rPr lang="en-GB" altLang="en-US" dirty="0"/>
              <a:t> it is around 200 times stronger than steel!  This is due to the strong carbon-carbon covalent bonds that tightly pack the carbon atoms in the sheet.  </a:t>
            </a:r>
          </a:p>
        </p:txBody>
      </p:sp>
      <p:sp>
        <p:nvSpPr>
          <p:cNvPr id="11" name="TextBox 10">
            <a:extLst>
              <a:ext uri="{FF2B5EF4-FFF2-40B4-BE49-F238E27FC236}">
                <a16:creationId xmlns:a16="http://schemas.microsoft.com/office/drawing/2014/main" id="{6A55CDCD-F8F7-4092-BA4F-76075855E8CA}"/>
              </a:ext>
            </a:extLst>
          </p:cNvPr>
          <p:cNvSpPr txBox="1">
            <a:spLocks noChangeArrowheads="1"/>
          </p:cNvSpPr>
          <p:nvPr/>
        </p:nvSpPr>
        <p:spPr bwMode="auto">
          <a:xfrm>
            <a:off x="342900" y="3287067"/>
            <a:ext cx="506447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Graphene conducts electricity:</a:t>
            </a:r>
            <a:r>
              <a:rPr lang="en-GB" altLang="en-US" dirty="0"/>
              <a:t> as with graphite, the delocalized electrons are free to move and carry a charge.</a:t>
            </a:r>
          </a:p>
        </p:txBody>
      </p:sp>
      <p:sp>
        <p:nvSpPr>
          <p:cNvPr id="12" name="TextBox 11">
            <a:extLst>
              <a:ext uri="{FF2B5EF4-FFF2-40B4-BE49-F238E27FC236}">
                <a16:creationId xmlns:a16="http://schemas.microsoft.com/office/drawing/2014/main" id="{4051C536-2674-4A64-9539-AC6D6C44A71A}"/>
              </a:ext>
            </a:extLst>
          </p:cNvPr>
          <p:cNvSpPr txBox="1">
            <a:spLocks noChangeArrowheads="1"/>
          </p:cNvSpPr>
          <p:nvPr/>
        </p:nvSpPr>
        <p:spPr bwMode="auto">
          <a:xfrm>
            <a:off x="342900" y="5093229"/>
            <a:ext cx="81899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Graphene is flexible:</a:t>
            </a:r>
            <a:r>
              <a:rPr lang="en-GB" altLang="en-US" dirty="0"/>
              <a:t> the single sheet gives graphene flexibility, which, together with its strength makes it a desirable material to use.</a:t>
            </a:r>
          </a:p>
        </p:txBody>
      </p:sp>
      <p:pic>
        <p:nvPicPr>
          <p:cNvPr id="9" name="Picture 8">
            <a:hlinkClick r:id="" action="ppaction://hlinkshowjump?jump=nextslide"/>
            <a:extLst>
              <a:ext uri="{FF2B5EF4-FFF2-40B4-BE49-F238E27FC236}">
                <a16:creationId xmlns:a16="http://schemas.microsoft.com/office/drawing/2014/main" id="{94C224D6-D95D-49CF-8869-EC327906CAA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38A93D4B-256E-4F48-8EA8-1B7504CD54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 name="Picture 162" descr="Carbon_14.2.png">
            <a:extLst>
              <a:ext uri="{FF2B5EF4-FFF2-40B4-BE49-F238E27FC236}">
                <a16:creationId xmlns:a16="http://schemas.microsoft.com/office/drawing/2014/main" id="{CF5247A2-1F32-4E72-B089-5F14467C18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1088" y="2994025"/>
            <a:ext cx="20351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ACE177C8-8F0C-48DE-AAD7-B21D7916BB20}"/>
              </a:ext>
            </a:extLst>
          </p:cNvPr>
          <p:cNvSpPr>
            <a:spLocks noGrp="1" noChangeArrowheads="1"/>
          </p:cNvSpPr>
          <p:nvPr>
            <p:ph type="title"/>
          </p:nvPr>
        </p:nvSpPr>
        <p:spPr/>
        <p:txBody>
          <a:bodyPr/>
          <a:lstStyle/>
          <a:p>
            <a:r>
              <a:rPr lang="en-GB" altLang="en-US"/>
              <a:t>Are there other allotropes of carbon?</a:t>
            </a:r>
          </a:p>
        </p:txBody>
      </p:sp>
      <p:sp>
        <p:nvSpPr>
          <p:cNvPr id="23556" name="Rectangle 3">
            <a:extLst>
              <a:ext uri="{FF2B5EF4-FFF2-40B4-BE49-F238E27FC236}">
                <a16:creationId xmlns:a16="http://schemas.microsoft.com/office/drawing/2014/main" id="{4462AD28-B02C-4B92-A58B-4916940955E6}"/>
              </a:ext>
            </a:extLst>
          </p:cNvPr>
          <p:cNvSpPr>
            <a:spLocks noChangeArrowheads="1"/>
          </p:cNvSpPr>
          <p:nvPr/>
        </p:nvSpPr>
        <p:spPr bwMode="auto">
          <a:xfrm>
            <a:off x="358776" y="784225"/>
            <a:ext cx="724993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Another class of carbon compounds are </a:t>
            </a:r>
            <a:r>
              <a:rPr lang="en-GB" altLang="en-US" b="1" dirty="0">
                <a:solidFill>
                  <a:srgbClr val="FF6600"/>
                </a:solidFill>
              </a:rPr>
              <a:t>fullerenes</a:t>
            </a:r>
            <a:r>
              <a:rPr lang="en-GB" altLang="en-US" dirty="0"/>
              <a:t>. These form hollow 3D structures.</a:t>
            </a:r>
            <a:endParaRPr lang="en-GB" altLang="en-US" sz="1200" dirty="0"/>
          </a:p>
        </p:txBody>
      </p:sp>
      <p:sp>
        <p:nvSpPr>
          <p:cNvPr id="302084" name="Rectangle 4">
            <a:extLst>
              <a:ext uri="{FF2B5EF4-FFF2-40B4-BE49-F238E27FC236}">
                <a16:creationId xmlns:a16="http://schemas.microsoft.com/office/drawing/2014/main" id="{DD7F3BF8-D8CE-488F-8A98-104A8EAD0F56}"/>
              </a:ext>
            </a:extLst>
          </p:cNvPr>
          <p:cNvSpPr>
            <a:spLocks noChangeArrowheads="1"/>
          </p:cNvSpPr>
          <p:nvPr/>
        </p:nvSpPr>
        <p:spPr bwMode="auto">
          <a:xfrm>
            <a:off x="358775" y="1739900"/>
            <a:ext cx="8313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Buckminsterfullerene</a:t>
            </a:r>
            <a:r>
              <a:rPr lang="en-GB" altLang="en-US" b="1" dirty="0"/>
              <a:t> </a:t>
            </a:r>
            <a:r>
              <a:rPr lang="en-GB" altLang="en-US" dirty="0"/>
              <a:t>is one type of fullerene. It contains 60 carbon atoms, each of which is bonded to three others by two single bonds and one double bond. </a:t>
            </a:r>
          </a:p>
        </p:txBody>
      </p:sp>
      <p:sp>
        <p:nvSpPr>
          <p:cNvPr id="302085" name="Rectangle 5">
            <a:extLst>
              <a:ext uri="{FF2B5EF4-FFF2-40B4-BE49-F238E27FC236}">
                <a16:creationId xmlns:a16="http://schemas.microsoft.com/office/drawing/2014/main" id="{50579B66-39A8-4CB5-A93A-28413FD9A098}"/>
              </a:ext>
            </a:extLst>
          </p:cNvPr>
          <p:cNvSpPr>
            <a:spLocks noChangeArrowheads="1"/>
          </p:cNvSpPr>
          <p:nvPr/>
        </p:nvSpPr>
        <p:spPr bwMode="auto">
          <a:xfrm>
            <a:off x="358776" y="5068888"/>
            <a:ext cx="871854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atoms in this allotrope of carbon form a sphere-like shape, similar to a soccer ball. The molecules are also called “</a:t>
            </a:r>
            <a:r>
              <a:rPr lang="en-GB" altLang="en-US" dirty="0" err="1"/>
              <a:t>bucky</a:t>
            </a:r>
            <a:r>
              <a:rPr lang="en-GB" altLang="en-US" dirty="0"/>
              <a:t> balls.” They are large, but are not classified as giant structures.</a:t>
            </a:r>
          </a:p>
        </p:txBody>
      </p:sp>
      <p:sp>
        <p:nvSpPr>
          <p:cNvPr id="302307" name="AutoShape 227">
            <a:extLst>
              <a:ext uri="{FF2B5EF4-FFF2-40B4-BE49-F238E27FC236}">
                <a16:creationId xmlns:a16="http://schemas.microsoft.com/office/drawing/2014/main" id="{B9FDDAC8-1E61-47D1-B4E5-63F510FA5475}"/>
              </a:ext>
            </a:extLst>
          </p:cNvPr>
          <p:cNvSpPr>
            <a:spLocks noChangeArrowheads="1"/>
          </p:cNvSpPr>
          <p:nvPr/>
        </p:nvSpPr>
        <p:spPr bwMode="auto">
          <a:xfrm>
            <a:off x="4059238" y="3776663"/>
            <a:ext cx="1158875" cy="428625"/>
          </a:xfrm>
          <a:prstGeom prst="rightArrow">
            <a:avLst>
              <a:gd name="adj1" fmla="val 50000"/>
              <a:gd name="adj2" fmla="val 67593"/>
            </a:avLst>
          </a:prstGeom>
          <a:solidFill>
            <a:srgbClr val="FF6600"/>
          </a:solidFill>
          <a:ln w="25400">
            <a:noFill/>
            <a:miter lim="800000"/>
            <a:headEnd/>
            <a:tailEnd/>
          </a:ln>
          <a:effectLst/>
        </p:spPr>
        <p:txBody>
          <a:bodyPr wrap="none" anchor="ctr"/>
          <a:lstStyle/>
          <a:p>
            <a:pPr>
              <a:defRPr/>
            </a:pPr>
            <a:endParaRPr lang="en-GB">
              <a:latin typeface="Arial" charset="0"/>
            </a:endParaRPr>
          </a:p>
        </p:txBody>
      </p:sp>
      <p:pic>
        <p:nvPicPr>
          <p:cNvPr id="162" name="Picture 161" descr="Carbon_14.1.png">
            <a:extLst>
              <a:ext uri="{FF2B5EF4-FFF2-40B4-BE49-F238E27FC236}">
                <a16:creationId xmlns:a16="http://schemas.microsoft.com/office/drawing/2014/main" id="{DC039E49-C9F1-4C16-958A-B75F8D7144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3288" y="3057525"/>
            <a:ext cx="2260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B9E084C5-E883-4BEA-AE4A-6C5F4532CC9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2E3F7303-7A39-4995-8BC0-C178B11A7EF8}"/>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23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208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3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0" descr="Carbon_15.1.png">
            <a:extLst>
              <a:ext uri="{FF2B5EF4-FFF2-40B4-BE49-F238E27FC236}">
                <a16:creationId xmlns:a16="http://schemas.microsoft.com/office/drawing/2014/main" id="{114906B7-64A8-4350-A4D2-767A2F33EE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7391" y="1539766"/>
            <a:ext cx="26384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282E8E7A-73AA-4031-81FD-C3BE2810FF0F}"/>
              </a:ext>
            </a:extLst>
          </p:cNvPr>
          <p:cNvSpPr>
            <a:spLocks noGrp="1" noChangeArrowheads="1"/>
          </p:cNvSpPr>
          <p:nvPr>
            <p:ph type="title"/>
          </p:nvPr>
        </p:nvSpPr>
        <p:spPr/>
        <p:txBody>
          <a:bodyPr/>
          <a:lstStyle/>
          <a:p>
            <a:r>
              <a:rPr lang="en-GB" altLang="en-US"/>
              <a:t>What are the uses of fullerenes?</a:t>
            </a:r>
          </a:p>
        </p:txBody>
      </p:sp>
      <p:sp>
        <p:nvSpPr>
          <p:cNvPr id="319491" name="Text Box 1027">
            <a:extLst>
              <a:ext uri="{FF2B5EF4-FFF2-40B4-BE49-F238E27FC236}">
                <a16:creationId xmlns:a16="http://schemas.microsoft.com/office/drawing/2014/main" id="{25B2FE58-598B-42F8-AC3D-B5B5393C05BC}"/>
              </a:ext>
            </a:extLst>
          </p:cNvPr>
          <p:cNvSpPr txBox="1">
            <a:spLocks noChangeArrowheads="1"/>
          </p:cNvSpPr>
          <p:nvPr/>
        </p:nvSpPr>
        <p:spPr bwMode="auto">
          <a:xfrm>
            <a:off x="358775" y="1803797"/>
            <a:ext cx="458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non-stick slippery coatings for machinery, which act like miniature ball bearings</a:t>
            </a:r>
          </a:p>
        </p:txBody>
      </p:sp>
      <p:sp>
        <p:nvSpPr>
          <p:cNvPr id="24581" name="Rectangle 1031">
            <a:extLst>
              <a:ext uri="{FF2B5EF4-FFF2-40B4-BE49-F238E27FC236}">
                <a16:creationId xmlns:a16="http://schemas.microsoft.com/office/drawing/2014/main" id="{91335B37-DEB4-462A-9F29-C54ABADA5F60}"/>
              </a:ext>
            </a:extLst>
          </p:cNvPr>
          <p:cNvSpPr>
            <a:spLocks noChangeArrowheads="1"/>
          </p:cNvSpPr>
          <p:nvPr/>
        </p:nvSpPr>
        <p:spPr bwMode="auto">
          <a:xfrm>
            <a:off x="358775" y="784225"/>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of the uses of fullerenes that scientists are currently working on include:</a:t>
            </a:r>
          </a:p>
        </p:txBody>
      </p:sp>
      <p:sp>
        <p:nvSpPr>
          <p:cNvPr id="319497" name="Rectangle 1033">
            <a:extLst>
              <a:ext uri="{FF2B5EF4-FFF2-40B4-BE49-F238E27FC236}">
                <a16:creationId xmlns:a16="http://schemas.microsoft.com/office/drawing/2014/main" id="{2880989A-43C7-4D74-8714-BA5CDC3ED8D1}"/>
              </a:ext>
            </a:extLst>
          </p:cNvPr>
          <p:cNvSpPr>
            <a:spLocks noChangeArrowheads="1"/>
          </p:cNvSpPr>
          <p:nvPr/>
        </p:nvSpPr>
        <p:spPr bwMode="auto">
          <a:xfrm>
            <a:off x="358775" y="3201194"/>
            <a:ext cx="458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cages to hold drug molecules that can be delivered directly into the body</a:t>
            </a:r>
          </a:p>
        </p:txBody>
      </p:sp>
      <p:sp>
        <p:nvSpPr>
          <p:cNvPr id="319498" name="Rectangle 1034">
            <a:extLst>
              <a:ext uri="{FF2B5EF4-FFF2-40B4-BE49-F238E27FC236}">
                <a16:creationId xmlns:a16="http://schemas.microsoft.com/office/drawing/2014/main" id="{129F21BC-AF00-4F64-A95A-89E90AA4A816}"/>
              </a:ext>
            </a:extLst>
          </p:cNvPr>
          <p:cNvSpPr>
            <a:spLocks noChangeArrowheads="1"/>
          </p:cNvSpPr>
          <p:nvPr/>
        </p:nvSpPr>
        <p:spPr bwMode="auto">
          <a:xfrm>
            <a:off x="358775" y="4598591"/>
            <a:ext cx="8402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molecular sieves which trap large particles whilst allowing smaller particles to pass through</a:t>
            </a:r>
          </a:p>
        </p:txBody>
      </p:sp>
      <p:sp>
        <p:nvSpPr>
          <p:cNvPr id="319499" name="Rectangle 1035">
            <a:extLst>
              <a:ext uri="{FF2B5EF4-FFF2-40B4-BE49-F238E27FC236}">
                <a16:creationId xmlns:a16="http://schemas.microsoft.com/office/drawing/2014/main" id="{C6BCA34B-63FA-48B9-AE8F-C650024125E2}"/>
              </a:ext>
            </a:extLst>
          </p:cNvPr>
          <p:cNvSpPr>
            <a:spLocks noChangeArrowheads="1"/>
          </p:cNvSpPr>
          <p:nvPr/>
        </p:nvSpPr>
        <p:spPr bwMode="auto">
          <a:xfrm>
            <a:off x="358775" y="5626100"/>
            <a:ext cx="858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chemical sponges to soak up toxic substances in the body.</a:t>
            </a:r>
          </a:p>
        </p:txBody>
      </p:sp>
      <p:pic>
        <p:nvPicPr>
          <p:cNvPr id="10" name="Picture 8">
            <a:hlinkClick r:id="" action="ppaction://hlinkshowjump?jump=nextslide"/>
            <a:extLst>
              <a:ext uri="{FF2B5EF4-FFF2-40B4-BE49-F238E27FC236}">
                <a16:creationId xmlns:a16="http://schemas.microsoft.com/office/drawing/2014/main" id="{07D6CBC5-3B78-488E-BA96-EF14A7F003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49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p:bldP spid="319497" grpId="0"/>
      <p:bldP spid="319498" grpId="0"/>
      <p:bldP spid="3194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902997F-5C2A-4B59-9F29-BFE30D5700BF}"/>
              </a:ext>
            </a:extLst>
          </p:cNvPr>
          <p:cNvSpPr>
            <a:spLocks noGrp="1" noChangeArrowheads="1"/>
          </p:cNvSpPr>
          <p:nvPr>
            <p:ph type="title"/>
          </p:nvPr>
        </p:nvSpPr>
        <p:spPr/>
        <p:txBody>
          <a:bodyPr/>
          <a:lstStyle/>
          <a:p>
            <a:r>
              <a:rPr lang="en-GB" altLang="en-US"/>
              <a:t>Carbon nanotubes</a:t>
            </a:r>
          </a:p>
        </p:txBody>
      </p:sp>
      <p:sp>
        <p:nvSpPr>
          <p:cNvPr id="25603" name="Text Box 3">
            <a:extLst>
              <a:ext uri="{FF2B5EF4-FFF2-40B4-BE49-F238E27FC236}">
                <a16:creationId xmlns:a16="http://schemas.microsoft.com/office/drawing/2014/main" id="{BBC3108E-1EFB-426D-A17C-B993D5A56DE0}"/>
              </a:ext>
            </a:extLst>
          </p:cNvPr>
          <p:cNvSpPr txBox="1">
            <a:spLocks noChangeArrowheads="1"/>
          </p:cNvSpPr>
          <p:nvPr/>
        </p:nvSpPr>
        <p:spPr bwMode="auto">
          <a:xfrm>
            <a:off x="358775" y="784225"/>
            <a:ext cx="689998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Carbon nanotubes</a:t>
            </a:r>
            <a:r>
              <a:rPr lang="en-GB" altLang="en-US" dirty="0"/>
              <a:t> are another form of fullerene.  They are tubes of carbon hexagons, similar to sheets of graphene rolled into cylinders.</a:t>
            </a:r>
          </a:p>
        </p:txBody>
      </p:sp>
      <p:sp>
        <p:nvSpPr>
          <p:cNvPr id="265224" name="Text Box 8">
            <a:extLst>
              <a:ext uri="{FF2B5EF4-FFF2-40B4-BE49-F238E27FC236}">
                <a16:creationId xmlns:a16="http://schemas.microsoft.com/office/drawing/2014/main" id="{C7C61353-00DD-4B92-ABF4-03C39B401BD2}"/>
              </a:ext>
            </a:extLst>
          </p:cNvPr>
          <p:cNvSpPr txBox="1">
            <a:spLocks noChangeArrowheads="1"/>
          </p:cNvSpPr>
          <p:nvPr/>
        </p:nvSpPr>
        <p:spPr bwMode="auto">
          <a:xfrm>
            <a:off x="342900" y="2020888"/>
            <a:ext cx="56626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Carbon nanotubes have many useful properties, including:</a:t>
            </a:r>
            <a:endParaRPr lang="en-GB" altLang="en-US" sz="1200" dirty="0"/>
          </a:p>
        </p:txBody>
      </p:sp>
      <p:sp>
        <p:nvSpPr>
          <p:cNvPr id="265225" name="Text Box 9">
            <a:extLst>
              <a:ext uri="{FF2B5EF4-FFF2-40B4-BE49-F238E27FC236}">
                <a16:creationId xmlns:a16="http://schemas.microsoft.com/office/drawing/2014/main" id="{7BCA5336-EA4B-4A67-871F-00DC9CD51999}"/>
              </a:ext>
            </a:extLst>
          </p:cNvPr>
          <p:cNvSpPr txBox="1">
            <a:spLocks noChangeArrowheads="1"/>
          </p:cNvSpPr>
          <p:nvPr/>
        </p:nvSpPr>
        <p:spPr bwMode="auto">
          <a:xfrm>
            <a:off x="342900" y="2886075"/>
            <a:ext cx="560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very high </a:t>
            </a:r>
            <a:r>
              <a:rPr lang="en-GB" altLang="en-US" b="1">
                <a:solidFill>
                  <a:srgbClr val="FF6600"/>
                </a:solidFill>
              </a:rPr>
              <a:t>tensile strength</a:t>
            </a:r>
            <a:endParaRPr lang="en-GB" altLang="en-US">
              <a:solidFill>
                <a:srgbClr val="010066"/>
              </a:solidFill>
            </a:endParaRPr>
          </a:p>
        </p:txBody>
      </p:sp>
      <p:sp>
        <p:nvSpPr>
          <p:cNvPr id="265226" name="Text Box 10">
            <a:extLst>
              <a:ext uri="{FF2B5EF4-FFF2-40B4-BE49-F238E27FC236}">
                <a16:creationId xmlns:a16="http://schemas.microsoft.com/office/drawing/2014/main" id="{EEFD11AD-9799-4168-AFB8-5635A67D423D}"/>
              </a:ext>
            </a:extLst>
          </p:cNvPr>
          <p:cNvSpPr txBox="1">
            <a:spLocks noChangeArrowheads="1"/>
          </p:cNvSpPr>
          <p:nvPr/>
        </p:nvSpPr>
        <p:spPr bwMode="auto">
          <a:xfrm>
            <a:off x="342900" y="3382963"/>
            <a:ext cx="600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dirty="0"/>
              <a:t>unique electrical properties</a:t>
            </a:r>
            <a:endParaRPr lang="en-GB" altLang="en-US" dirty="0">
              <a:solidFill>
                <a:schemeClr val="tx1"/>
              </a:solidFill>
            </a:endParaRPr>
          </a:p>
        </p:txBody>
      </p:sp>
      <p:sp>
        <p:nvSpPr>
          <p:cNvPr id="265227" name="Text Box 11">
            <a:extLst>
              <a:ext uri="{FF2B5EF4-FFF2-40B4-BE49-F238E27FC236}">
                <a16:creationId xmlns:a16="http://schemas.microsoft.com/office/drawing/2014/main" id="{856E4B7F-5556-4D82-B52B-E483298D9F9C}"/>
              </a:ext>
            </a:extLst>
          </p:cNvPr>
          <p:cNvSpPr txBox="1">
            <a:spLocks noChangeArrowheads="1"/>
          </p:cNvSpPr>
          <p:nvPr/>
        </p:nvSpPr>
        <p:spPr bwMode="auto">
          <a:xfrm>
            <a:off x="342900" y="3876675"/>
            <a:ext cx="566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good heat </a:t>
            </a:r>
            <a:r>
              <a:rPr lang="en-GB" altLang="en-US" b="1">
                <a:solidFill>
                  <a:srgbClr val="FF6600"/>
                </a:solidFill>
              </a:rPr>
              <a:t>conductance</a:t>
            </a:r>
            <a:r>
              <a:rPr lang="en-GB" altLang="en-US"/>
              <a:t>.</a:t>
            </a:r>
            <a:endParaRPr lang="en-GB" altLang="en-US" sz="1200"/>
          </a:p>
        </p:txBody>
      </p:sp>
      <p:sp>
        <p:nvSpPr>
          <p:cNvPr id="265228" name="Text Box 12">
            <a:extLst>
              <a:ext uri="{FF2B5EF4-FFF2-40B4-BE49-F238E27FC236}">
                <a16:creationId xmlns:a16="http://schemas.microsoft.com/office/drawing/2014/main" id="{4F2A893C-96BB-432C-9F89-4668F85B334C}"/>
              </a:ext>
            </a:extLst>
          </p:cNvPr>
          <p:cNvSpPr txBox="1">
            <a:spLocks noChangeArrowheads="1"/>
          </p:cNvSpPr>
          <p:nvPr/>
        </p:nvSpPr>
        <p:spPr bwMode="auto">
          <a:xfrm>
            <a:off x="358775" y="4368800"/>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Multi-walled nanotubes exist. In these, several tubes can rotate and slide within in each other, almost without friction.</a:t>
            </a:r>
            <a:endParaRPr lang="en-GB" altLang="en-US" sz="1200" dirty="0"/>
          </a:p>
        </p:txBody>
      </p:sp>
      <p:sp>
        <p:nvSpPr>
          <p:cNvPr id="265229" name="Rectangle 13">
            <a:extLst>
              <a:ext uri="{FF2B5EF4-FFF2-40B4-BE49-F238E27FC236}">
                <a16:creationId xmlns:a16="http://schemas.microsoft.com/office/drawing/2014/main" id="{DFBC73F6-E24A-4C0B-9F46-4745CCB46AAF}"/>
              </a:ext>
            </a:extLst>
          </p:cNvPr>
          <p:cNvSpPr>
            <a:spLocks noChangeArrowheads="1"/>
          </p:cNvSpPr>
          <p:nvPr/>
        </p:nvSpPr>
        <p:spPr bwMode="auto">
          <a:xfrm>
            <a:off x="358775" y="5227638"/>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Metal atoms can be attached to the outer surface of the tubes.</a:t>
            </a:r>
          </a:p>
        </p:txBody>
      </p:sp>
      <p:sp>
        <p:nvSpPr>
          <p:cNvPr id="265230" name="Rectangle 14">
            <a:extLst>
              <a:ext uri="{FF2B5EF4-FFF2-40B4-BE49-F238E27FC236}">
                <a16:creationId xmlns:a16="http://schemas.microsoft.com/office/drawing/2014/main" id="{BED33620-1A64-4ABE-A51C-B6CA7C2B4884}"/>
              </a:ext>
            </a:extLst>
          </p:cNvPr>
          <p:cNvSpPr>
            <a:spLocks noChangeArrowheads="1"/>
          </p:cNvSpPr>
          <p:nvPr/>
        </p:nvSpPr>
        <p:spPr bwMode="auto">
          <a:xfrm>
            <a:off x="2423629" y="5753630"/>
            <a:ext cx="4296743"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With these properties, what might nanotubes be used for?</a:t>
            </a:r>
          </a:p>
        </p:txBody>
      </p:sp>
      <p:pic>
        <p:nvPicPr>
          <p:cNvPr id="25611" name="Picture 7" descr="nanotube_v2">
            <a:extLst>
              <a:ext uri="{FF2B5EF4-FFF2-40B4-BE49-F238E27FC236}">
                <a16:creationId xmlns:a16="http://schemas.microsoft.com/office/drawing/2014/main" id="{E56A47A4-A43F-4F96-BD25-9AA7499F9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5524">
            <a:off x="6111875" y="739775"/>
            <a:ext cx="2617788"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notes_icon">
            <a:extLst>
              <a:ext uri="{FF2B5EF4-FFF2-40B4-BE49-F238E27FC236}">
                <a16:creationId xmlns:a16="http://schemas.microsoft.com/office/drawing/2014/main" id="{EEBCB462-4DB0-4637-9EC9-5D059891EF4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52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52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52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2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52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5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4" grpId="0"/>
      <p:bldP spid="265225" grpId="0"/>
      <p:bldP spid="265226" grpId="0"/>
      <p:bldP spid="265227" grpId="0"/>
      <p:bldP spid="265228" grpId="0"/>
      <p:bldP spid="265229" grpId="0"/>
      <p:bldP spid="2652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470A748-B350-436A-8F55-0727CF5DA9DF}"/>
              </a:ext>
            </a:extLst>
          </p:cNvPr>
          <p:cNvSpPr>
            <a:spLocks noGrp="1"/>
          </p:cNvSpPr>
          <p:nvPr>
            <p:ph type="title"/>
          </p:nvPr>
        </p:nvSpPr>
        <p:spPr/>
        <p:txBody>
          <a:bodyPr/>
          <a:lstStyle/>
          <a:p>
            <a:r>
              <a:rPr lang="en-GB" altLang="en-US"/>
              <a:t>The carbon atom </a:t>
            </a:r>
          </a:p>
        </p:txBody>
      </p:sp>
      <p:pic>
        <p:nvPicPr>
          <p:cNvPr id="14340" name="Picture 1" descr="\\SVRSTR01\Users\Charlotte.Pritchard\My Documents\Downloads\Carbon atom_BlueRingMedia_shutterstock .jpg">
            <a:extLst>
              <a:ext uri="{FF2B5EF4-FFF2-40B4-BE49-F238E27FC236}">
                <a16:creationId xmlns:a16="http://schemas.microsoft.com/office/drawing/2014/main" id="{382B49BD-7503-4CBD-9E93-FE40D6CC8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05" t="9988" r="12292" b="14490"/>
          <a:stretch>
            <a:fillRect/>
          </a:stretch>
        </p:blipFill>
        <p:spPr bwMode="auto">
          <a:xfrm>
            <a:off x="5320063" y="1590675"/>
            <a:ext cx="325596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4">
            <a:extLst>
              <a:ext uri="{FF2B5EF4-FFF2-40B4-BE49-F238E27FC236}">
                <a16:creationId xmlns:a16="http://schemas.microsoft.com/office/drawing/2014/main" id="{50C9804F-F2C7-4939-A0FF-6BFD93C61B6E}"/>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Carbon</a:t>
            </a:r>
            <a:r>
              <a:rPr lang="en-GB" altLang="en-US"/>
              <a:t> is a non-metallic element found in group 4 of the periodic table.</a:t>
            </a:r>
          </a:p>
        </p:txBody>
      </p:sp>
      <p:sp>
        <p:nvSpPr>
          <p:cNvPr id="16" name="TextBox 15">
            <a:extLst>
              <a:ext uri="{FF2B5EF4-FFF2-40B4-BE49-F238E27FC236}">
                <a16:creationId xmlns:a16="http://schemas.microsoft.com/office/drawing/2014/main" id="{A283A580-EACB-4AC3-8471-FD71D67FC9E0}"/>
              </a:ext>
            </a:extLst>
          </p:cNvPr>
          <p:cNvSpPr txBox="1">
            <a:spLocks noChangeArrowheads="1"/>
          </p:cNvSpPr>
          <p:nvPr/>
        </p:nvSpPr>
        <p:spPr bwMode="auto">
          <a:xfrm>
            <a:off x="342900" y="1825625"/>
            <a:ext cx="47483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has 6 electrons, with 4 located in the outer shell.</a:t>
            </a:r>
          </a:p>
        </p:txBody>
      </p:sp>
      <p:sp>
        <p:nvSpPr>
          <p:cNvPr id="17" name="TextBox 16">
            <a:extLst>
              <a:ext uri="{FF2B5EF4-FFF2-40B4-BE49-F238E27FC236}">
                <a16:creationId xmlns:a16="http://schemas.microsoft.com/office/drawing/2014/main" id="{9B1CF4BC-0244-4090-BA60-B8887397EE12}"/>
              </a:ext>
            </a:extLst>
          </p:cNvPr>
          <p:cNvSpPr txBox="1">
            <a:spLocks noChangeArrowheads="1"/>
          </p:cNvSpPr>
          <p:nvPr/>
        </p:nvSpPr>
        <p:spPr bwMode="auto">
          <a:xfrm>
            <a:off x="342900" y="2867025"/>
            <a:ext cx="47483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carbon is able to form a maximum of four </a:t>
            </a:r>
            <a:r>
              <a:rPr lang="en-GB" altLang="en-US" b="1" dirty="0">
                <a:solidFill>
                  <a:srgbClr val="FF6600"/>
                </a:solidFill>
              </a:rPr>
              <a:t>covalent bonds</a:t>
            </a:r>
            <a:r>
              <a:rPr lang="en-GB" altLang="en-US" dirty="0"/>
              <a:t> with other atoms.</a:t>
            </a:r>
          </a:p>
        </p:txBody>
      </p:sp>
      <p:sp>
        <p:nvSpPr>
          <p:cNvPr id="23" name="TextBox 22">
            <a:extLst>
              <a:ext uri="{FF2B5EF4-FFF2-40B4-BE49-F238E27FC236}">
                <a16:creationId xmlns:a16="http://schemas.microsoft.com/office/drawing/2014/main" id="{E7C147F2-3775-479D-9E22-881992F0C3FA}"/>
              </a:ext>
            </a:extLst>
          </p:cNvPr>
          <p:cNvSpPr txBox="1">
            <a:spLocks noChangeArrowheads="1"/>
          </p:cNvSpPr>
          <p:nvPr/>
        </p:nvSpPr>
        <p:spPr bwMode="auto">
          <a:xfrm>
            <a:off x="342901" y="4279900"/>
            <a:ext cx="4973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Carbon can exist in a huge number of different forms. These forms are called </a:t>
            </a:r>
            <a:r>
              <a:rPr lang="en-GB" altLang="en-US" b="1" dirty="0">
                <a:solidFill>
                  <a:srgbClr val="FF6600"/>
                </a:solidFill>
              </a:rPr>
              <a:t>allotropes</a:t>
            </a:r>
            <a:r>
              <a:rPr lang="en-GB" altLang="en-US" dirty="0"/>
              <a:t>. </a:t>
            </a:r>
          </a:p>
        </p:txBody>
      </p:sp>
      <p:sp>
        <p:nvSpPr>
          <p:cNvPr id="25" name="Rectangle 24">
            <a:extLst>
              <a:ext uri="{FF2B5EF4-FFF2-40B4-BE49-F238E27FC236}">
                <a16:creationId xmlns:a16="http://schemas.microsoft.com/office/drawing/2014/main" id="{CBE920B8-BF7D-43D8-B2AF-3DF3AF8E4A43}"/>
              </a:ext>
            </a:extLst>
          </p:cNvPr>
          <p:cNvSpPr>
            <a:spLocks noChangeArrowheads="1"/>
          </p:cNvSpPr>
          <p:nvPr/>
        </p:nvSpPr>
        <p:spPr bwMode="auto">
          <a:xfrm>
            <a:off x="342900" y="5691188"/>
            <a:ext cx="630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Allotropes are families of similar molecules. </a:t>
            </a:r>
          </a:p>
        </p:txBody>
      </p:sp>
      <p:pic>
        <p:nvPicPr>
          <p:cNvPr id="14" name="Picture 13" descr="Carbon_3.1.png">
            <a:extLst>
              <a:ext uri="{FF2B5EF4-FFF2-40B4-BE49-F238E27FC236}">
                <a16:creationId xmlns:a16="http://schemas.microsoft.com/office/drawing/2014/main" id="{0C5AC8A3-4C76-456D-A217-D1C8B42FD9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66300" y="3211513"/>
            <a:ext cx="18954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52AD283F-955E-47C6-BF38-93DD572483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4BF6ADF-A1FE-42C8-9D06-423BC9C31602}"/>
              </a:ext>
            </a:extLst>
          </p:cNvPr>
          <p:cNvSpPr>
            <a:spLocks noGrp="1"/>
          </p:cNvSpPr>
          <p:nvPr>
            <p:ph type="title"/>
          </p:nvPr>
        </p:nvSpPr>
        <p:spPr/>
        <p:txBody>
          <a:bodyPr/>
          <a:lstStyle/>
          <a:p>
            <a:r>
              <a:rPr lang="en-GB" altLang="en-US"/>
              <a:t>Many carbon molecules</a:t>
            </a:r>
          </a:p>
        </p:txBody>
      </p:sp>
      <p:sp>
        <p:nvSpPr>
          <p:cNvPr id="6" name="TextBox 5">
            <a:extLst>
              <a:ext uri="{FF2B5EF4-FFF2-40B4-BE49-F238E27FC236}">
                <a16:creationId xmlns:a16="http://schemas.microsoft.com/office/drawing/2014/main" id="{EE5D7573-A9EE-4C34-88D2-489B0E174315}"/>
              </a:ext>
            </a:extLst>
          </p:cNvPr>
          <p:cNvSpPr txBox="1">
            <a:spLocks noChangeArrowheads="1"/>
          </p:cNvSpPr>
          <p:nvPr/>
        </p:nvSpPr>
        <p:spPr bwMode="auto">
          <a:xfrm>
            <a:off x="342900" y="1784263"/>
            <a:ext cx="7446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a carbon atom can bond to other carbon atoms to form long chains</a:t>
            </a:r>
          </a:p>
        </p:txBody>
      </p:sp>
      <p:sp>
        <p:nvSpPr>
          <p:cNvPr id="15365" name="TextBox 6">
            <a:extLst>
              <a:ext uri="{FF2B5EF4-FFF2-40B4-BE49-F238E27FC236}">
                <a16:creationId xmlns:a16="http://schemas.microsoft.com/office/drawing/2014/main" id="{AB0ADD88-683C-472D-8D6A-E94591D8605A}"/>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ability of carbon to form different compounds is due to its different properties:</a:t>
            </a:r>
          </a:p>
        </p:txBody>
      </p:sp>
      <p:sp>
        <p:nvSpPr>
          <p:cNvPr id="9" name="Rectangle 8">
            <a:extLst>
              <a:ext uri="{FF2B5EF4-FFF2-40B4-BE49-F238E27FC236}">
                <a16:creationId xmlns:a16="http://schemas.microsoft.com/office/drawing/2014/main" id="{43CDB027-0E94-4E8B-B401-7DD6D8AAC2C0}"/>
              </a:ext>
            </a:extLst>
          </p:cNvPr>
          <p:cNvSpPr>
            <a:spLocks noChangeArrowheads="1"/>
          </p:cNvSpPr>
          <p:nvPr/>
        </p:nvSpPr>
        <p:spPr bwMode="auto">
          <a:xfrm>
            <a:off x="342900" y="2785888"/>
            <a:ext cx="7910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carbon atoms can form branches and rings, which can lead to the formation of large complex structures</a:t>
            </a:r>
          </a:p>
        </p:txBody>
      </p:sp>
      <p:sp>
        <p:nvSpPr>
          <p:cNvPr id="10" name="Rectangle 9">
            <a:extLst>
              <a:ext uri="{FF2B5EF4-FFF2-40B4-BE49-F238E27FC236}">
                <a16:creationId xmlns:a16="http://schemas.microsoft.com/office/drawing/2014/main" id="{231CE4D5-E378-40D5-90D2-7721B3750B6C}"/>
              </a:ext>
            </a:extLst>
          </p:cNvPr>
          <p:cNvSpPr>
            <a:spLocks noChangeArrowheads="1"/>
          </p:cNvSpPr>
          <p:nvPr/>
        </p:nvSpPr>
        <p:spPr bwMode="auto">
          <a:xfrm>
            <a:off x="342900" y="3787513"/>
            <a:ext cx="8456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the four outer shell electrons allow carbon atoms to share two electrons with other atoms to form double bonds</a:t>
            </a:r>
          </a:p>
        </p:txBody>
      </p:sp>
      <p:sp>
        <p:nvSpPr>
          <p:cNvPr id="11" name="TextBox 10">
            <a:extLst>
              <a:ext uri="{FF2B5EF4-FFF2-40B4-BE49-F238E27FC236}">
                <a16:creationId xmlns:a16="http://schemas.microsoft.com/office/drawing/2014/main" id="{8D423834-309B-44B6-99D2-B54FC50C4EDD}"/>
              </a:ext>
            </a:extLst>
          </p:cNvPr>
          <p:cNvSpPr txBox="1">
            <a:spLocks noChangeArrowheads="1"/>
          </p:cNvSpPr>
          <p:nvPr/>
        </p:nvSpPr>
        <p:spPr bwMode="auto">
          <a:xfrm>
            <a:off x="342900" y="4789136"/>
            <a:ext cx="8450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the four outer shell electrons allow carbon atoms to form bonds with atoms of other elements, such as hydrogen.</a:t>
            </a:r>
          </a:p>
        </p:txBody>
      </p:sp>
      <p:sp>
        <p:nvSpPr>
          <p:cNvPr id="12" name="TextBox 11">
            <a:extLst>
              <a:ext uri="{FF2B5EF4-FFF2-40B4-BE49-F238E27FC236}">
                <a16:creationId xmlns:a16="http://schemas.microsoft.com/office/drawing/2014/main" id="{9F736C5A-C70D-4FF1-B33C-B9B507381E7C}"/>
              </a:ext>
            </a:extLst>
          </p:cNvPr>
          <p:cNvSpPr txBox="1">
            <a:spLocks noChangeArrowheads="1"/>
          </p:cNvSpPr>
          <p:nvPr/>
        </p:nvSpPr>
        <p:spPr bwMode="auto">
          <a:xfrm>
            <a:off x="1973263" y="5894389"/>
            <a:ext cx="519747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materials are made of carbon?</a:t>
            </a:r>
          </a:p>
        </p:txBody>
      </p:sp>
      <p:pic>
        <p:nvPicPr>
          <p:cNvPr id="13" name="Picture 8">
            <a:hlinkClick r:id="" action="ppaction://hlinkshowjump?jump=nextslide"/>
            <a:extLst>
              <a:ext uri="{FF2B5EF4-FFF2-40B4-BE49-F238E27FC236}">
                <a16:creationId xmlns:a16="http://schemas.microsoft.com/office/drawing/2014/main" id="{AEB737AF-2480-4EBA-98F3-4B400388D9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7B781993-A3BF-41D4-A164-247452BBF97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B418D63-B84F-4993-B8A5-9A4FAEEE3024}"/>
              </a:ext>
            </a:extLst>
          </p:cNvPr>
          <p:cNvSpPr>
            <a:spLocks noGrp="1"/>
          </p:cNvSpPr>
          <p:nvPr>
            <p:ph type="title"/>
          </p:nvPr>
        </p:nvSpPr>
        <p:spPr/>
        <p:txBody>
          <a:bodyPr/>
          <a:lstStyle/>
          <a:p>
            <a:r>
              <a:rPr lang="en-GB" altLang="en-US"/>
              <a:t>Carbon everywhere</a:t>
            </a:r>
          </a:p>
        </p:txBody>
      </p:sp>
      <p:sp>
        <p:nvSpPr>
          <p:cNvPr id="16388" name="TextBox 3">
            <a:extLst>
              <a:ext uri="{FF2B5EF4-FFF2-40B4-BE49-F238E27FC236}">
                <a16:creationId xmlns:a16="http://schemas.microsoft.com/office/drawing/2014/main" id="{66A75451-EBDC-4EFE-834E-FE3660770776}"/>
              </a:ext>
            </a:extLst>
          </p:cNvPr>
          <p:cNvSpPr txBox="1">
            <a:spLocks noChangeArrowheads="1"/>
          </p:cNvSpPr>
          <p:nvPr/>
        </p:nvSpPr>
        <p:spPr bwMode="auto">
          <a:xfrm>
            <a:off x="342900" y="784225"/>
            <a:ext cx="753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Carbon is found in nearly all materials and organisms.</a:t>
            </a:r>
          </a:p>
        </p:txBody>
      </p:sp>
      <p:sp>
        <p:nvSpPr>
          <p:cNvPr id="5" name="TextBox 4">
            <a:extLst>
              <a:ext uri="{FF2B5EF4-FFF2-40B4-BE49-F238E27FC236}">
                <a16:creationId xmlns:a16="http://schemas.microsoft.com/office/drawing/2014/main" id="{78324111-B61C-40AA-8697-6DD2F4EA7976}"/>
              </a:ext>
            </a:extLst>
          </p:cNvPr>
          <p:cNvSpPr txBox="1">
            <a:spLocks noChangeArrowheads="1"/>
          </p:cNvSpPr>
          <p:nvPr/>
        </p:nvSpPr>
        <p:spPr bwMode="auto">
          <a:xfrm>
            <a:off x="342900" y="1325915"/>
            <a:ext cx="809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examples of materials that contain carbon include: </a:t>
            </a:r>
          </a:p>
        </p:txBody>
      </p:sp>
      <p:sp>
        <p:nvSpPr>
          <p:cNvPr id="6" name="TextBox 5">
            <a:extLst>
              <a:ext uri="{FF2B5EF4-FFF2-40B4-BE49-F238E27FC236}">
                <a16:creationId xmlns:a16="http://schemas.microsoft.com/office/drawing/2014/main" id="{7342EE7F-2A32-4AAC-BC95-7C004B47652E}"/>
              </a:ext>
            </a:extLst>
          </p:cNvPr>
          <p:cNvSpPr txBox="1">
            <a:spLocks noChangeArrowheads="1"/>
          </p:cNvSpPr>
          <p:nvPr/>
        </p:nvSpPr>
        <p:spPr bwMode="auto">
          <a:xfrm>
            <a:off x="342900" y="1867605"/>
            <a:ext cx="1744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coal  </a:t>
            </a:r>
          </a:p>
        </p:txBody>
      </p:sp>
      <p:sp>
        <p:nvSpPr>
          <p:cNvPr id="7" name="TextBox 6">
            <a:extLst>
              <a:ext uri="{FF2B5EF4-FFF2-40B4-BE49-F238E27FC236}">
                <a16:creationId xmlns:a16="http://schemas.microsoft.com/office/drawing/2014/main" id="{B2AB6676-AACD-4367-882A-5C29EC8DCCF8}"/>
              </a:ext>
            </a:extLst>
          </p:cNvPr>
          <p:cNvSpPr txBox="1">
            <a:spLocks noChangeArrowheads="1"/>
          </p:cNvSpPr>
          <p:nvPr/>
        </p:nvSpPr>
        <p:spPr bwMode="auto">
          <a:xfrm>
            <a:off x="342900" y="2409294"/>
            <a:ext cx="174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wood</a:t>
            </a:r>
          </a:p>
        </p:txBody>
      </p:sp>
      <p:sp>
        <p:nvSpPr>
          <p:cNvPr id="8" name="TextBox 7">
            <a:extLst>
              <a:ext uri="{FF2B5EF4-FFF2-40B4-BE49-F238E27FC236}">
                <a16:creationId xmlns:a16="http://schemas.microsoft.com/office/drawing/2014/main" id="{CA25A343-89EE-4FFF-AFDA-EB8BF82A6A6E}"/>
              </a:ext>
            </a:extLst>
          </p:cNvPr>
          <p:cNvSpPr txBox="1">
            <a:spLocks noChangeArrowheads="1"/>
          </p:cNvSpPr>
          <p:nvPr/>
        </p:nvSpPr>
        <p:spPr bwMode="auto">
          <a:xfrm>
            <a:off x="342900" y="2950984"/>
            <a:ext cx="254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a:t>
            </a:r>
            <a:r>
              <a:rPr lang="en-GB" altLang="en-US" b="1">
                <a:solidFill>
                  <a:srgbClr val="FF6600"/>
                </a:solidFill>
              </a:rPr>
              <a:t>diamond</a:t>
            </a:r>
          </a:p>
        </p:txBody>
      </p:sp>
      <p:sp>
        <p:nvSpPr>
          <p:cNvPr id="9" name="TextBox 8">
            <a:extLst>
              <a:ext uri="{FF2B5EF4-FFF2-40B4-BE49-F238E27FC236}">
                <a16:creationId xmlns:a16="http://schemas.microsoft.com/office/drawing/2014/main" id="{9A3FAB40-B4C2-4ABA-ABDB-36EF14F19B67}"/>
              </a:ext>
            </a:extLst>
          </p:cNvPr>
          <p:cNvSpPr txBox="1">
            <a:spLocks noChangeArrowheads="1"/>
          </p:cNvSpPr>
          <p:nvPr/>
        </p:nvSpPr>
        <p:spPr bwMode="auto">
          <a:xfrm>
            <a:off x="342900" y="3491086"/>
            <a:ext cx="4702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a:t>
            </a:r>
            <a:r>
              <a:rPr lang="en-GB" altLang="en-US" b="1">
                <a:solidFill>
                  <a:srgbClr val="FF6600"/>
                </a:solidFill>
              </a:rPr>
              <a:t>hydrocarbons</a:t>
            </a:r>
            <a:r>
              <a:rPr lang="en-GB" altLang="en-US"/>
              <a:t> in petroleum</a:t>
            </a:r>
          </a:p>
        </p:txBody>
      </p:sp>
      <p:sp>
        <p:nvSpPr>
          <p:cNvPr id="10" name="TextBox 9">
            <a:extLst>
              <a:ext uri="{FF2B5EF4-FFF2-40B4-BE49-F238E27FC236}">
                <a16:creationId xmlns:a16="http://schemas.microsoft.com/office/drawing/2014/main" id="{78272B8D-AFF7-47BD-879D-749784EFC9F4}"/>
              </a:ext>
            </a:extLst>
          </p:cNvPr>
          <p:cNvSpPr txBox="1">
            <a:spLocks noChangeArrowheads="1"/>
          </p:cNvSpPr>
          <p:nvPr/>
        </p:nvSpPr>
        <p:spPr bwMode="auto">
          <a:xfrm>
            <a:off x="342900" y="4032775"/>
            <a:ext cx="431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hydrocarbons in plastics</a:t>
            </a:r>
          </a:p>
        </p:txBody>
      </p:sp>
      <p:sp>
        <p:nvSpPr>
          <p:cNvPr id="11" name="TextBox 10">
            <a:extLst>
              <a:ext uri="{FF2B5EF4-FFF2-40B4-BE49-F238E27FC236}">
                <a16:creationId xmlns:a16="http://schemas.microsoft.com/office/drawing/2014/main" id="{16B0E186-8A2A-4FF3-A7F4-7D92EB5BE883}"/>
              </a:ext>
            </a:extLst>
          </p:cNvPr>
          <p:cNvSpPr txBox="1">
            <a:spLocks noChangeArrowheads="1"/>
          </p:cNvSpPr>
          <p:nvPr/>
        </p:nvSpPr>
        <p:spPr bwMode="auto">
          <a:xfrm>
            <a:off x="342900" y="4572877"/>
            <a:ext cx="431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 </a:t>
            </a:r>
            <a:r>
              <a:rPr lang="en-GB" altLang="en-US" b="1">
                <a:solidFill>
                  <a:srgbClr val="FF6600"/>
                </a:solidFill>
              </a:rPr>
              <a:t>graphite</a:t>
            </a:r>
            <a:r>
              <a:rPr lang="en-GB" altLang="en-US"/>
              <a:t> in pencils</a:t>
            </a:r>
          </a:p>
        </p:txBody>
      </p:sp>
      <p:pic>
        <p:nvPicPr>
          <p:cNvPr id="134152" name="Picture 8" descr="C:\CVS\production\KS3Science\src\images\Chemistry\Car_petrol.png">
            <a:extLst>
              <a:ext uri="{FF2B5EF4-FFF2-40B4-BE49-F238E27FC236}">
                <a16:creationId xmlns:a16="http://schemas.microsoft.com/office/drawing/2014/main" id="{1F83D31E-04A7-4D3F-894E-AB41D385C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665" y="3742965"/>
            <a:ext cx="3362148" cy="126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9" descr="C:\CVS\production\MyWorksGCSEScience\src\Revision\images\Chemistry\coal_small.png">
            <a:extLst>
              <a:ext uri="{FF2B5EF4-FFF2-40B4-BE49-F238E27FC236}">
                <a16:creationId xmlns:a16="http://schemas.microsoft.com/office/drawing/2014/main" id="{22F2E941-C719-4572-A202-628470422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8319" y="1944479"/>
            <a:ext cx="2116140" cy="151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B7D5FED4-5407-4F22-A1AD-AA2A0617B99B}"/>
              </a:ext>
            </a:extLst>
          </p:cNvPr>
          <p:cNvSpPr txBox="1">
            <a:spLocks noChangeArrowheads="1"/>
          </p:cNvSpPr>
          <p:nvPr/>
        </p:nvSpPr>
        <p:spPr bwMode="auto">
          <a:xfrm>
            <a:off x="342900" y="5114567"/>
            <a:ext cx="6983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 </a:t>
            </a:r>
            <a:r>
              <a:rPr lang="en-GB" altLang="en-US" dirty="0">
                <a:solidFill>
                  <a:srgbClr val="010066"/>
                </a:solidFill>
              </a:rPr>
              <a:t>biological molecules, such as </a:t>
            </a:r>
            <a:r>
              <a:rPr lang="en-GB" altLang="en-US" b="1" dirty="0">
                <a:solidFill>
                  <a:srgbClr val="FF6600"/>
                </a:solidFill>
              </a:rPr>
              <a:t>carbohydrates</a:t>
            </a:r>
            <a:r>
              <a:rPr lang="en-GB" altLang="en-US" dirty="0">
                <a:solidFill>
                  <a:srgbClr val="010066"/>
                </a:solidFill>
              </a:rPr>
              <a:t>.</a:t>
            </a:r>
          </a:p>
        </p:txBody>
      </p:sp>
      <p:sp>
        <p:nvSpPr>
          <p:cNvPr id="15" name="Rectangle 8">
            <a:extLst>
              <a:ext uri="{FF2B5EF4-FFF2-40B4-BE49-F238E27FC236}">
                <a16:creationId xmlns:a16="http://schemas.microsoft.com/office/drawing/2014/main" id="{039E8CFC-2860-4F5E-B15B-2145B8238AED}"/>
              </a:ext>
            </a:extLst>
          </p:cNvPr>
          <p:cNvSpPr>
            <a:spLocks noChangeArrowheads="1"/>
          </p:cNvSpPr>
          <p:nvPr/>
        </p:nvSpPr>
        <p:spPr bwMode="auto">
          <a:xfrm>
            <a:off x="1502304" y="5701416"/>
            <a:ext cx="6139392" cy="830997"/>
          </a:xfrm>
          <a:prstGeom prst="rect">
            <a:avLst/>
          </a:prstGeom>
          <a:solidFill>
            <a:srgbClr val="FFCC99"/>
          </a:solid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How do the different structures of diamond and graphite influence their properties?</a:t>
            </a:r>
          </a:p>
        </p:txBody>
      </p:sp>
      <p:pic>
        <p:nvPicPr>
          <p:cNvPr id="16" name="Picture 8">
            <a:hlinkClick r:id="" action="ppaction://hlinkshowjump?jump=nextslide"/>
            <a:extLst>
              <a:ext uri="{FF2B5EF4-FFF2-40B4-BE49-F238E27FC236}">
                <a16:creationId xmlns:a16="http://schemas.microsoft.com/office/drawing/2014/main" id="{0A5FE9D0-6ADE-4C1F-9120-4C56B78E3BC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1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1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2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3342AC2A-DBB6-46E4-9A4E-951F5BBAD9DE}"/>
              </a:ext>
            </a:extLst>
          </p:cNvPr>
          <p:cNvSpPr>
            <a:spLocks noGrp="1" noChangeArrowheads="1"/>
          </p:cNvSpPr>
          <p:nvPr>
            <p:ph type="title"/>
          </p:nvPr>
        </p:nvSpPr>
        <p:spPr/>
        <p:txBody>
          <a:bodyPr/>
          <a:lstStyle/>
          <a:p>
            <a:r>
              <a:rPr lang="en-GB" altLang="en-US" dirty="0"/>
              <a:t>What is the structure of diamond?</a:t>
            </a:r>
          </a:p>
        </p:txBody>
      </p:sp>
      <p:pic>
        <p:nvPicPr>
          <p:cNvPr id="7" name="Picture 6">
            <a:hlinkClick r:id="" action="ppaction://hlinkshowjump?jump=nextslide"/>
            <a:extLst>
              <a:ext uri="{FF2B5EF4-FFF2-40B4-BE49-F238E27FC236}">
                <a16:creationId xmlns:a16="http://schemas.microsoft.com/office/drawing/2014/main" id="{5116FF52-D88F-4D9E-9C7E-673F7D778C2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CC474D5-CEB9-44F9-9476-72BAAB20AF3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0D97428-E64C-4D94-9CC5-63A7E032718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1B70D54-541A-4FC5-8873-3357A3F04C9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D7F9FA7-210B-442F-A5CA-C0A696D969E7}"/>
              </a:ext>
            </a:extLst>
          </p:cNvPr>
          <p:cNvSpPr>
            <a:spLocks noGrp="1" noChangeArrowheads="1"/>
          </p:cNvSpPr>
          <p:nvPr>
            <p:ph type="title"/>
          </p:nvPr>
        </p:nvSpPr>
        <p:spPr/>
        <p:txBody>
          <a:bodyPr/>
          <a:lstStyle/>
          <a:p>
            <a:r>
              <a:rPr lang="en-GB" altLang="en-US"/>
              <a:t>What are the properties of diamond?</a:t>
            </a:r>
          </a:p>
        </p:txBody>
      </p:sp>
      <p:sp>
        <p:nvSpPr>
          <p:cNvPr id="19459" name="Rectangle 4">
            <a:extLst>
              <a:ext uri="{FF2B5EF4-FFF2-40B4-BE49-F238E27FC236}">
                <a16:creationId xmlns:a16="http://schemas.microsoft.com/office/drawing/2014/main" id="{EA682816-1B8F-45C3-9BDC-E1F5D2497F6D}"/>
              </a:ext>
            </a:extLst>
          </p:cNvPr>
          <p:cNvSpPr>
            <a:spLocks noChangeArrowheads="1"/>
          </p:cNvSpPr>
          <p:nvPr/>
        </p:nvSpPr>
        <p:spPr bwMode="auto">
          <a:xfrm>
            <a:off x="358775" y="784225"/>
            <a:ext cx="8296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diamond, all the electrons in the outer shell of each carbon atom are involved in forming covalent bonds. </a:t>
            </a:r>
          </a:p>
        </p:txBody>
      </p:sp>
      <p:sp>
        <p:nvSpPr>
          <p:cNvPr id="217184" name="Rectangle 96">
            <a:extLst>
              <a:ext uri="{FF2B5EF4-FFF2-40B4-BE49-F238E27FC236}">
                <a16:creationId xmlns:a16="http://schemas.microsoft.com/office/drawing/2014/main" id="{6C4ED7AF-D8EE-4E62-9F1B-458BE4E1EA5A}"/>
              </a:ext>
            </a:extLst>
          </p:cNvPr>
          <p:cNvSpPr>
            <a:spLocks noChangeArrowheads="1"/>
          </p:cNvSpPr>
          <p:nvPr/>
        </p:nvSpPr>
        <p:spPr bwMode="auto">
          <a:xfrm>
            <a:off x="358776" y="2381721"/>
            <a:ext cx="597429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Diamond is very hard:</a:t>
            </a:r>
            <a:r>
              <a:rPr lang="en-GB" altLang="en-US" dirty="0"/>
              <a:t> it is the hardest natural substance, so it is often used to make </a:t>
            </a:r>
            <a:r>
              <a:rPr lang="en-GB" altLang="en-US" dirty="0" err="1"/>
              <a:t>jewelry</a:t>
            </a:r>
            <a:r>
              <a:rPr lang="en-GB" altLang="en-US" dirty="0"/>
              <a:t> and cutting tools.</a:t>
            </a:r>
          </a:p>
        </p:txBody>
      </p:sp>
      <p:sp>
        <p:nvSpPr>
          <p:cNvPr id="217185" name="Rectangle 97">
            <a:extLst>
              <a:ext uri="{FF2B5EF4-FFF2-40B4-BE49-F238E27FC236}">
                <a16:creationId xmlns:a16="http://schemas.microsoft.com/office/drawing/2014/main" id="{3D2BFEA2-CA24-49D2-8EEC-93661E1E034B}"/>
              </a:ext>
            </a:extLst>
          </p:cNvPr>
          <p:cNvSpPr>
            <a:spLocks noChangeArrowheads="1"/>
          </p:cNvSpPr>
          <p:nvPr/>
        </p:nvSpPr>
        <p:spPr bwMode="auto">
          <a:xfrm>
            <a:off x="358775" y="3734655"/>
            <a:ext cx="551144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Diamond has a very high melting and boiling point:</a:t>
            </a:r>
            <a:r>
              <a:rPr lang="en-GB" altLang="en-US" dirty="0"/>
              <a:t> a lot of energy is needed to break the covalent bonds.</a:t>
            </a:r>
          </a:p>
        </p:txBody>
      </p:sp>
      <p:sp>
        <p:nvSpPr>
          <p:cNvPr id="217186" name="Rectangle 98">
            <a:extLst>
              <a:ext uri="{FF2B5EF4-FFF2-40B4-BE49-F238E27FC236}">
                <a16:creationId xmlns:a16="http://schemas.microsoft.com/office/drawing/2014/main" id="{50C0692D-BCD7-4E55-BD86-0D20E634D992}"/>
              </a:ext>
            </a:extLst>
          </p:cNvPr>
          <p:cNvSpPr>
            <a:spLocks noChangeArrowheads="1"/>
          </p:cNvSpPr>
          <p:nvPr/>
        </p:nvSpPr>
        <p:spPr bwMode="auto">
          <a:xfrm>
            <a:off x="342900" y="5087588"/>
            <a:ext cx="5875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Diamond cannot conduct electricity: </a:t>
            </a:r>
            <a:r>
              <a:rPr lang="en-GB" altLang="en-US" dirty="0"/>
              <a:t>there are no free electrons or ions to carry a charge.</a:t>
            </a:r>
          </a:p>
        </p:txBody>
      </p:sp>
      <p:pic>
        <p:nvPicPr>
          <p:cNvPr id="19463" name="Picture 103" descr="diamond">
            <a:extLst>
              <a:ext uri="{FF2B5EF4-FFF2-40B4-BE49-F238E27FC236}">
                <a16:creationId xmlns:a16="http://schemas.microsoft.com/office/drawing/2014/main" id="{98BEA694-CE42-4BC1-B0E9-7FC7604F1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2352675"/>
            <a:ext cx="265906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B3ECA17-F712-4BC0-9D84-0C7FCA7B5572}"/>
              </a:ext>
            </a:extLst>
          </p:cNvPr>
          <p:cNvSpPr>
            <a:spLocks noChangeArrowheads="1"/>
          </p:cNvSpPr>
          <p:nvPr/>
        </p:nvSpPr>
        <p:spPr bwMode="auto">
          <a:xfrm>
            <a:off x="342900" y="1767272"/>
            <a:ext cx="8013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affects the properties of this allotrope of carbon.</a:t>
            </a:r>
          </a:p>
        </p:txBody>
      </p:sp>
      <p:pic>
        <p:nvPicPr>
          <p:cNvPr id="10" name="Picture 8">
            <a:hlinkClick r:id="" action="ppaction://hlinkshowjump?jump=nextslide"/>
            <a:extLst>
              <a:ext uri="{FF2B5EF4-FFF2-40B4-BE49-F238E27FC236}">
                <a16:creationId xmlns:a16="http://schemas.microsoft.com/office/drawing/2014/main" id="{451C49EE-0CC3-450B-9F06-F889B68191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FAEE6902-A9F4-45FC-93BC-C1989CCE4B2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1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1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18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84" grpId="0"/>
      <p:bldP spid="217185" grpId="0"/>
      <p:bldP spid="21718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F693ECE3-E999-4293-BE90-77303F185149}"/>
              </a:ext>
            </a:extLst>
          </p:cNvPr>
          <p:cNvSpPr>
            <a:spLocks noGrp="1" noChangeArrowheads="1"/>
          </p:cNvSpPr>
          <p:nvPr>
            <p:ph type="title"/>
          </p:nvPr>
        </p:nvSpPr>
        <p:spPr/>
        <p:txBody>
          <a:bodyPr/>
          <a:lstStyle/>
          <a:p>
            <a:r>
              <a:rPr lang="en-GB" altLang="en-US" dirty="0"/>
              <a:t>What is the structure of graphite?</a:t>
            </a:r>
          </a:p>
        </p:txBody>
      </p:sp>
      <p:pic>
        <p:nvPicPr>
          <p:cNvPr id="7" name="Picture 6">
            <a:hlinkClick r:id="" action="ppaction://hlinkshowjump?jump=nextslide"/>
            <a:extLst>
              <a:ext uri="{FF2B5EF4-FFF2-40B4-BE49-F238E27FC236}">
                <a16:creationId xmlns:a16="http://schemas.microsoft.com/office/drawing/2014/main" id="{16779A53-923D-4CB9-AF20-7B8A123B5A3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2166276-7314-473F-B5AA-FF716D1FC70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5608B510-E5BF-411F-86B5-D671E954458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8097C19-EE36-42D4-BD02-D00E9729832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A753056-F017-41A1-8E09-55920103EF40}"/>
              </a:ext>
            </a:extLst>
          </p:cNvPr>
          <p:cNvSpPr>
            <a:spLocks noGrp="1" noChangeArrowheads="1"/>
          </p:cNvSpPr>
          <p:nvPr>
            <p:ph type="title"/>
          </p:nvPr>
        </p:nvSpPr>
        <p:spPr/>
        <p:txBody>
          <a:bodyPr/>
          <a:lstStyle/>
          <a:p>
            <a:r>
              <a:rPr lang="en-GB" altLang="en-US"/>
              <a:t>What are the properties of graphite? (1)</a:t>
            </a:r>
          </a:p>
        </p:txBody>
      </p:sp>
      <p:sp>
        <p:nvSpPr>
          <p:cNvPr id="20483" name="Rectangle 4">
            <a:extLst>
              <a:ext uri="{FF2B5EF4-FFF2-40B4-BE49-F238E27FC236}">
                <a16:creationId xmlns:a16="http://schemas.microsoft.com/office/drawing/2014/main" id="{B5D446A1-5CB7-40FA-8A94-1AF39EEDE0EF}"/>
              </a:ext>
            </a:extLst>
          </p:cNvPr>
          <p:cNvSpPr>
            <a:spLocks noChangeArrowheads="1"/>
          </p:cNvSpPr>
          <p:nvPr/>
        </p:nvSpPr>
        <p:spPr bwMode="auto">
          <a:xfrm>
            <a:off x="358775" y="784225"/>
            <a:ext cx="835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graphite, only three of the four electrons in the outer shell of each carbon atom are involved in covalent bonds. </a:t>
            </a:r>
            <a:endParaRPr lang="en-GB" altLang="en-US" sz="1200" dirty="0"/>
          </a:p>
        </p:txBody>
      </p:sp>
      <p:pic>
        <p:nvPicPr>
          <p:cNvPr id="20484" name="Picture 109" descr="graphite">
            <a:extLst>
              <a:ext uri="{FF2B5EF4-FFF2-40B4-BE49-F238E27FC236}">
                <a16:creationId xmlns:a16="http://schemas.microsoft.com/office/drawing/2014/main" id="{B1881529-554F-4B68-B2FF-D7D55F9D1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488" y="2542010"/>
            <a:ext cx="266223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246" name="Rectangle 110">
            <a:extLst>
              <a:ext uri="{FF2B5EF4-FFF2-40B4-BE49-F238E27FC236}">
                <a16:creationId xmlns:a16="http://schemas.microsoft.com/office/drawing/2014/main" id="{EF8DE668-60C9-470D-B386-0A960A969363}"/>
              </a:ext>
            </a:extLst>
          </p:cNvPr>
          <p:cNvSpPr>
            <a:spLocks noChangeArrowheads="1"/>
          </p:cNvSpPr>
          <p:nvPr/>
        </p:nvSpPr>
        <p:spPr bwMode="auto">
          <a:xfrm>
            <a:off x="358775" y="1928067"/>
            <a:ext cx="728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affects the properties of this allotrope of carbon.</a:t>
            </a:r>
          </a:p>
        </p:txBody>
      </p:sp>
      <p:sp>
        <p:nvSpPr>
          <p:cNvPr id="9" name="Rectangle 104">
            <a:extLst>
              <a:ext uri="{FF2B5EF4-FFF2-40B4-BE49-F238E27FC236}">
                <a16:creationId xmlns:a16="http://schemas.microsoft.com/office/drawing/2014/main" id="{F56E675A-B74D-4330-B3DE-BC7DC936D7B0}"/>
              </a:ext>
            </a:extLst>
          </p:cNvPr>
          <p:cNvSpPr>
            <a:spLocks noChangeArrowheads="1"/>
          </p:cNvSpPr>
          <p:nvPr/>
        </p:nvSpPr>
        <p:spPr bwMode="auto">
          <a:xfrm>
            <a:off x="342900" y="2698846"/>
            <a:ext cx="51886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Graphite has a high melting point:</a:t>
            </a:r>
            <a:r>
              <a:rPr lang="en-GB" altLang="en-US" dirty="0"/>
              <a:t> similar to diamond, a large amount of energy is required to break the large number of covalent bonds. </a:t>
            </a:r>
          </a:p>
        </p:txBody>
      </p:sp>
      <p:sp>
        <p:nvSpPr>
          <p:cNvPr id="10" name="Rectangle 9">
            <a:extLst>
              <a:ext uri="{FF2B5EF4-FFF2-40B4-BE49-F238E27FC236}">
                <a16:creationId xmlns:a16="http://schemas.microsoft.com/office/drawing/2014/main" id="{E1E62932-C4BF-4FDA-A9F1-FD188A538A9D}"/>
              </a:ext>
            </a:extLst>
          </p:cNvPr>
          <p:cNvSpPr>
            <a:spLocks noChangeArrowheads="1"/>
          </p:cNvSpPr>
          <p:nvPr/>
        </p:nvSpPr>
        <p:spPr bwMode="auto">
          <a:xfrm>
            <a:off x="342900" y="4951416"/>
            <a:ext cx="8620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Graphite is a poor conductor of heat:</a:t>
            </a:r>
            <a:r>
              <a:rPr lang="en-GB" altLang="en-US" dirty="0"/>
              <a:t> this is due to the large gaps and weak forces between the graphite sheets. Diamond, on the other hand, is a good conductor of </a:t>
            </a:r>
            <a:r>
              <a:rPr lang="en-GB" altLang="en-US" b="1" dirty="0"/>
              <a:t>heat</a:t>
            </a:r>
            <a:r>
              <a:rPr lang="en-GB" altLang="en-US" dirty="0"/>
              <a:t>.</a:t>
            </a:r>
          </a:p>
        </p:txBody>
      </p:sp>
      <p:pic>
        <p:nvPicPr>
          <p:cNvPr id="11" name="Picture 8">
            <a:hlinkClick r:id="" action="ppaction://hlinkshowjump?jump=nextslide"/>
            <a:extLst>
              <a:ext uri="{FF2B5EF4-FFF2-40B4-BE49-F238E27FC236}">
                <a16:creationId xmlns:a16="http://schemas.microsoft.com/office/drawing/2014/main" id="{8B00A8F8-9F30-437B-85F6-FBD7876112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A6D3FA60-A83B-4D07-B24D-0EE159B6335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46"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Y2wcCXRU"/>
  <p:tag name="ARTICULATE_DESIGN_ID_6_DEFAULT DESIGN" val="GLEXS65q"/>
  <p:tag name="ARTICULATE_DESIGN_ID_1_DEFAULT DESIGN" val="iNVH8xW4"/>
  <p:tag name="ARTICULATE_DESIGN_ID_7_DEFAULT DESIGN" val="iq7nvzfZ"/>
  <p:tag name="ARTICULATE_DESIGN_ID_3_DEFAULT DESIGN" val="7V8HPENS"/>
  <p:tag name="ARTICULATE_DESIGN_ID_2_DEFAULT DESIGN" val="OJGeSBm1"/>
  <p:tag name="ARTICULATE_DESIGN_ID_4_DEFAULT DESIGN" val="h2eIdiQv"/>
  <p:tag name="ARTICULATE_DESIGN_ID_5_DEFAULT DESIGN" val="BdHixTTJ"/>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14582</TotalTime>
  <Words>1335</Words>
  <Application>Microsoft Office PowerPoint</Application>
  <PresentationFormat>On-screen Show (4:3)</PresentationFormat>
  <Paragraphs>116</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Wingdings</vt:lpstr>
      <vt:lpstr>Arial</vt:lpstr>
      <vt:lpstr>Wingdings 2</vt:lpstr>
      <vt:lpstr>1_Default Design</vt:lpstr>
      <vt:lpstr>7_Default Design</vt:lpstr>
      <vt:lpstr>Giant  Covalent Structures</vt:lpstr>
      <vt:lpstr>Information</vt:lpstr>
      <vt:lpstr>The carbon atom </vt:lpstr>
      <vt:lpstr>Many carbon molecules</vt:lpstr>
      <vt:lpstr>Carbon everywhere</vt:lpstr>
      <vt:lpstr>What is the structure of diamond?</vt:lpstr>
      <vt:lpstr>What are the properties of diamond?</vt:lpstr>
      <vt:lpstr>What is the structure of graphite?</vt:lpstr>
      <vt:lpstr>What are the properties of graphite? (1)</vt:lpstr>
      <vt:lpstr>What are the properties of graphite? (2)</vt:lpstr>
      <vt:lpstr>Graphene</vt:lpstr>
      <vt:lpstr>Are there other allotropes of carbon?</vt:lpstr>
      <vt:lpstr>What are the uses of fullerenes?</vt:lpstr>
      <vt:lpstr>Carbon nanotubes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 Covalent Structures</dc:title>
  <dc:subject>Boardworks High School Physical Science</dc:subject>
  <dc:creator>Boardworks</dc:creator>
  <cp:lastModifiedBy>Tim Crilly</cp:lastModifiedBy>
  <cp:revision>568</cp:revision>
  <dcterms:created xsi:type="dcterms:W3CDTF">2003-10-06T13:07:42Z</dcterms:created>
  <dcterms:modified xsi:type="dcterms:W3CDTF">2019-01-31T15:28:35Z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55F6E912-D70F-40EC-9B22-05031F9675E8</vt:lpwstr>
  </property>
  <property fmtid="{D5CDD505-2E9C-101B-9397-08002B2CF9AE}" pid="3" name="ArticulatePath">
    <vt:lpwstr>Carbon</vt:lpwstr>
  </property>
</Properties>
</file>