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activeX/activeX4.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6.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activeX/activeX7.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activeX/activeX8.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activeX/activeX9.xml" ContentType="application/vnd.ms-office.activeX+xml"/>
  <Override PartName="/ppt/notesSlides/notesSlide25.xml" ContentType="application/vnd.openxmlformats-officedocument.presentationml.notesSlide+xml"/>
  <Override PartName="/ppt/tags/tag56.xml" ContentType="application/vnd.openxmlformats-officedocument.presentationml.tags+xml"/>
  <Override PartName="/ppt/activeX/activeX10.xml" ContentType="application/vnd.ms-office.activeX+xml"/>
  <Override PartName="/ppt/notesSlides/notesSlide26.xml" ContentType="application/vnd.openxmlformats-officedocument.presentationml.notesSlide+xml"/>
  <Override PartName="/ppt/tags/tag57.xml" ContentType="application/vnd.openxmlformats-officedocument.presentationml.tags+xml"/>
  <Override PartName="/ppt/activeX/activeX11.xml" ContentType="application/vnd.ms-office.activeX+xml"/>
  <Override PartName="/ppt/activeX/activeX12.xml" ContentType="application/vnd.ms-office.activeX+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50" r:id="rId1"/>
    <p:sldMasterId id="2147485265" r:id="rId2"/>
  </p:sldMasterIdLst>
  <p:notesMasterIdLst>
    <p:notesMasterId r:id="rId30"/>
  </p:notesMasterIdLst>
  <p:handoutMasterIdLst>
    <p:handoutMasterId r:id="rId31"/>
  </p:handoutMasterIdLst>
  <p:sldIdLst>
    <p:sldId id="430" r:id="rId3"/>
    <p:sldId id="532" r:id="rId4"/>
    <p:sldId id="524" r:id="rId5"/>
    <p:sldId id="516" r:id="rId6"/>
    <p:sldId id="514" r:id="rId7"/>
    <p:sldId id="485" r:id="rId8"/>
    <p:sldId id="484" r:id="rId9"/>
    <p:sldId id="531" r:id="rId10"/>
    <p:sldId id="487" r:id="rId11"/>
    <p:sldId id="488" r:id="rId12"/>
    <p:sldId id="489" r:id="rId13"/>
    <p:sldId id="490" r:id="rId14"/>
    <p:sldId id="491" r:id="rId15"/>
    <p:sldId id="492" r:id="rId16"/>
    <p:sldId id="493" r:id="rId17"/>
    <p:sldId id="494" r:id="rId18"/>
    <p:sldId id="496" r:id="rId19"/>
    <p:sldId id="530" r:id="rId20"/>
    <p:sldId id="497" r:id="rId21"/>
    <p:sldId id="498" r:id="rId22"/>
    <p:sldId id="499" r:id="rId23"/>
    <p:sldId id="528" r:id="rId24"/>
    <p:sldId id="529" r:id="rId25"/>
    <p:sldId id="527" r:id="rId26"/>
    <p:sldId id="510" r:id="rId27"/>
    <p:sldId id="511" r:id="rId28"/>
    <p:sldId id="512" r:id="rId29"/>
  </p:sldIdLst>
  <p:sldSz cx="9144000" cy="6858000" type="screen4x3"/>
  <p:notesSz cx="6858000" cy="9296400"/>
  <p:embeddedFontLst>
    <p:embeddedFont>
      <p:font typeface="Wingdings 2" panose="05020102010507070707" pitchFamily="18" charset="2"/>
      <p:regular r:id="rId32"/>
    </p:embeddedFont>
  </p:embeddedFontLst>
  <p:custDataLst>
    <p:tags r:id="rId3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01006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14119E6-46F0-492F-9D6C-1F767330D54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693DD4F-ACEA-46CD-8613-CBF0033E9AC3}" type="slidenum">
              <a:rPr lang="en-GB" altLang="en-US"/>
              <a:pPr/>
              <a:t>‹#›</a:t>
            </a:fld>
            <a:endParaRPr lang="en-GB" altLang="en-US"/>
          </a:p>
        </p:txBody>
      </p:sp>
      <p:sp>
        <p:nvSpPr>
          <p:cNvPr id="5" name="Rectangle 7">
            <a:extLst>
              <a:ext uri="{FF2B5EF4-FFF2-40B4-BE49-F238E27FC236}">
                <a16:creationId xmlns:a16="http://schemas.microsoft.com/office/drawing/2014/main" id="{DC41DF23-151C-442C-A1B5-E3B910C631E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9FB0B2DD-92BA-437B-B153-71C132F3118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787354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94E9307A-7721-47D9-A38B-295247DC7A1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1D0F7B6-7171-473F-AC97-591B50F12CE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7B81774-0543-41F5-93CC-64631A517D3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63AB463-72A2-434B-A015-9643FA284E03}" type="slidenum">
              <a:rPr lang="en-US" altLang="en-US"/>
              <a:pPr/>
              <a:t>‹#›</a:t>
            </a:fld>
            <a:endParaRPr lang="en-US" altLang="en-US"/>
          </a:p>
        </p:txBody>
      </p:sp>
      <p:sp>
        <p:nvSpPr>
          <p:cNvPr id="7" name="Rectangle 7">
            <a:extLst>
              <a:ext uri="{FF2B5EF4-FFF2-40B4-BE49-F238E27FC236}">
                <a16:creationId xmlns:a16="http://schemas.microsoft.com/office/drawing/2014/main" id="{4E61B32F-7646-4B6B-9501-8C46320EEDE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81A6C0C8-C64D-4716-AD07-BB2D2B1280C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53080401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7EB00239-0C34-4A7D-83D5-0B8EC1F4817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5DDF8E6-E3FF-4580-B248-5E988E3C90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94A0472E-9B72-402D-A40F-966EB045ED86}"/>
              </a:ext>
            </a:extLst>
          </p:cNvPr>
          <p:cNvSpPr>
            <a:spLocks noGrp="1"/>
          </p:cNvSpPr>
          <p:nvPr>
            <p:ph type="sldNum" sz="quarter" idx="10"/>
          </p:nvPr>
        </p:nvSpPr>
        <p:spPr/>
        <p:txBody>
          <a:bodyPr/>
          <a:lstStyle/>
          <a:p>
            <a:fld id="{363AB463-72A2-434B-A015-9643FA284E0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39655747-1326-45E3-B5B4-4849B10A6A90}"/>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F22CBD3-F7C1-489C-9399-D5D5FCBC2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Longer hydrocarbon molecules in a fraction become tangled with each other and have more points of contact. This means there are a greater number of intermolecular forces between the hydrocarbon molecules. It takes a greater amount of energy to overcome these forces and so the resulting fractions are more viscous, less easy to ignite, and have a higher boiling point.</a:t>
            </a:r>
          </a:p>
        </p:txBody>
      </p:sp>
      <p:sp>
        <p:nvSpPr>
          <p:cNvPr id="3" name="Slide Number Placeholder 2">
            <a:extLst>
              <a:ext uri="{FF2B5EF4-FFF2-40B4-BE49-F238E27FC236}">
                <a16:creationId xmlns:a16="http://schemas.microsoft.com/office/drawing/2014/main" id="{F709433A-BDAA-4228-9D2E-907D4159C3C3}"/>
              </a:ext>
            </a:extLst>
          </p:cNvPr>
          <p:cNvSpPr>
            <a:spLocks noGrp="1"/>
          </p:cNvSpPr>
          <p:nvPr>
            <p:ph type="sldNum" sz="quarter" idx="10"/>
          </p:nvPr>
        </p:nvSpPr>
        <p:spPr/>
        <p:txBody>
          <a:bodyPr/>
          <a:lstStyle/>
          <a:p>
            <a:fld id="{363AB463-72A2-434B-A015-9643FA284E0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5D1C5CA0-A5B7-44D7-8EE0-23DE93EB6D7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6FF36B7-EE43-49C9-8005-F7369EA551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boiling point of hydrocarbons increases with the size of the molecule due to increasing surface area. A larger surface area means that there are more weak, intermolecular forces between adjacent molecules.</a:t>
            </a:r>
          </a:p>
        </p:txBody>
      </p:sp>
      <p:sp>
        <p:nvSpPr>
          <p:cNvPr id="3" name="Slide Number Placeholder 2">
            <a:extLst>
              <a:ext uri="{FF2B5EF4-FFF2-40B4-BE49-F238E27FC236}">
                <a16:creationId xmlns:a16="http://schemas.microsoft.com/office/drawing/2014/main" id="{6ED36C81-D085-4F22-9A6B-FD72FB401AE3}"/>
              </a:ext>
            </a:extLst>
          </p:cNvPr>
          <p:cNvSpPr>
            <a:spLocks noGrp="1"/>
          </p:cNvSpPr>
          <p:nvPr>
            <p:ph type="sldNum" sz="quarter" idx="10"/>
          </p:nvPr>
        </p:nvSpPr>
        <p:spPr/>
        <p:txBody>
          <a:bodyPr/>
          <a:lstStyle/>
          <a:p>
            <a:fld id="{363AB463-72A2-434B-A015-9643FA284E0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C4ECE47B-80D1-4C4D-943D-34E0C00887B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8F804D43-E85D-4D81-B0F6-DCDCF18BD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E456EDE6-A744-483A-983B-8323D11E300A}"/>
              </a:ext>
            </a:extLst>
          </p:cNvPr>
          <p:cNvSpPr>
            <a:spLocks noGrp="1"/>
          </p:cNvSpPr>
          <p:nvPr>
            <p:ph type="sldNum" sz="quarter" idx="10"/>
          </p:nvPr>
        </p:nvSpPr>
        <p:spPr/>
        <p:txBody>
          <a:bodyPr/>
          <a:lstStyle/>
          <a:p>
            <a:fld id="{363AB463-72A2-434B-A015-9643FA284E0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2EFA6105-5577-4AF8-9B1B-A0D792B7BAE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D76D6BE-9744-41FC-9358-6A88C34FEC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animated graph shows the boiling point of the first 12 alkanes. Roll over each point on the graph for the name and exact boiling point of each alkane. This activity could be used in a number of ways, for example, helping the students to practice:</a:t>
            </a:r>
          </a:p>
          <a:p>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plotting graphs with a negative axis – the boiling points could be rounded for groups who find graph plotting challenging</a:t>
            </a:r>
          </a:p>
          <a:p>
            <a:pPr marL="171450" indent="-171450">
              <a:buFont typeface="Arial" panose="020B0604020202020204" pitchFamily="34" charset="0"/>
              <a:buChar char="•"/>
            </a:pPr>
            <a:r>
              <a:rPr lang="en-GB" altLang="en-US" dirty="0">
                <a:latin typeface="Arial" panose="020B0604020202020204" pitchFamily="34" charset="0"/>
              </a:rPr>
              <a:t>plotting an X–Y scatter graph using a spreadsheet and fitting a trend line</a:t>
            </a:r>
          </a:p>
          <a:p>
            <a:pPr marL="171450" indent="-171450">
              <a:buFont typeface="Arial" panose="020B0604020202020204" pitchFamily="34" charset="0"/>
              <a:buChar char="•"/>
            </a:pPr>
            <a:r>
              <a:rPr lang="en-GB" altLang="en-US" dirty="0">
                <a:latin typeface="Arial" panose="020B0604020202020204" pitchFamily="34" charset="0"/>
              </a:rPr>
              <a:t>finding unknown data by interpolation and extrapolation – the data for alkanes with 8 and 12 carbon atoms could be omitted, and students could use either hand-drawn or computer-generated graphs to estimate the missing boiling points.</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3" name="Slide Number Placeholder 2">
            <a:extLst>
              <a:ext uri="{FF2B5EF4-FFF2-40B4-BE49-F238E27FC236}">
                <a16:creationId xmlns:a16="http://schemas.microsoft.com/office/drawing/2014/main" id="{AB794D6D-B311-4C2F-916C-6E3ABA180FC9}"/>
              </a:ext>
            </a:extLst>
          </p:cNvPr>
          <p:cNvSpPr>
            <a:spLocks noGrp="1"/>
          </p:cNvSpPr>
          <p:nvPr>
            <p:ph type="sldNum" sz="quarter" idx="10"/>
          </p:nvPr>
        </p:nvSpPr>
        <p:spPr/>
        <p:txBody>
          <a:bodyPr/>
          <a:lstStyle/>
          <a:p>
            <a:fld id="{363AB463-72A2-434B-A015-9643FA284E03}"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E4734846-84C1-42A0-B526-9ED30AD9C19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B9A44D0-2E92-44C9-A4DD-DC73AC4105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ordering activity could be used as an introductory or summary activity on the order of fractions in a fractionating column. Mini whiteboards could be used to make this a whole-class exercise.</a:t>
            </a:r>
          </a:p>
        </p:txBody>
      </p:sp>
      <p:sp>
        <p:nvSpPr>
          <p:cNvPr id="3" name="Slide Number Placeholder 2">
            <a:extLst>
              <a:ext uri="{FF2B5EF4-FFF2-40B4-BE49-F238E27FC236}">
                <a16:creationId xmlns:a16="http://schemas.microsoft.com/office/drawing/2014/main" id="{64FB0824-22EB-4B44-B542-24EC98430BCE}"/>
              </a:ext>
            </a:extLst>
          </p:cNvPr>
          <p:cNvSpPr>
            <a:spLocks noGrp="1"/>
          </p:cNvSpPr>
          <p:nvPr>
            <p:ph type="sldNum" sz="quarter" idx="10"/>
          </p:nvPr>
        </p:nvSpPr>
        <p:spPr/>
        <p:txBody>
          <a:bodyPr/>
          <a:lstStyle/>
          <a:p>
            <a:fld id="{363AB463-72A2-434B-A015-9643FA284E0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C6C440DC-0BF9-42F9-8FF8-E009AC15BB8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2EDBB526-D37B-4AFB-A80A-2970CDF25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656F3F2-89FF-4283-991A-C77413C9F248}"/>
              </a:ext>
            </a:extLst>
          </p:cNvPr>
          <p:cNvSpPr>
            <a:spLocks noGrp="1"/>
          </p:cNvSpPr>
          <p:nvPr>
            <p:ph type="sldNum" sz="quarter" idx="10"/>
          </p:nvPr>
        </p:nvSpPr>
        <p:spPr/>
        <p:txBody>
          <a:bodyPr/>
          <a:lstStyle/>
          <a:p>
            <a:fld id="{363AB463-72A2-434B-A015-9643FA284E0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30E712FF-53C0-414D-ADE7-72EB47D0188A}"/>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A6773DD-A6B4-4A96-BEEE-2F2857E36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an introductory or summary activity on refining crude oil,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3" name="Slide Number Placeholder 2">
            <a:extLst>
              <a:ext uri="{FF2B5EF4-FFF2-40B4-BE49-F238E27FC236}">
                <a16:creationId xmlns:a16="http://schemas.microsoft.com/office/drawing/2014/main" id="{44029EF0-C8FC-4491-A7C2-1B9B39845062}"/>
              </a:ext>
            </a:extLst>
          </p:cNvPr>
          <p:cNvSpPr>
            <a:spLocks noGrp="1"/>
          </p:cNvSpPr>
          <p:nvPr>
            <p:ph type="sldNum" sz="quarter" idx="10"/>
          </p:nvPr>
        </p:nvSpPr>
        <p:spPr/>
        <p:txBody>
          <a:bodyPr/>
          <a:lstStyle/>
          <a:p>
            <a:fld id="{363AB463-72A2-434B-A015-9643FA284E03}"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7FFC999F-189B-455D-9039-79D5C1F16B1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B9DBF54-54D4-49D4-AC4E-489B284F6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777313C3-1CCC-46F7-BD07-81FC4A830057}"/>
              </a:ext>
            </a:extLst>
          </p:cNvPr>
          <p:cNvSpPr>
            <a:spLocks noGrp="1"/>
          </p:cNvSpPr>
          <p:nvPr>
            <p:ph type="sldNum" sz="quarter" idx="10"/>
          </p:nvPr>
        </p:nvSpPr>
        <p:spPr/>
        <p:txBody>
          <a:bodyPr/>
          <a:lstStyle/>
          <a:p>
            <a:fld id="{363AB463-72A2-434B-A015-9643FA284E03}"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2BF07AAB-55D9-42E4-AA10-4CDA7AA8CCB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E3BB25F-E47E-4B60-AC5C-F6167576F5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plastic</a:t>
            </a:r>
            <a:r>
              <a:rPr lang="en-GB" altLang="en-US" b="1" dirty="0">
                <a:latin typeface="Arial" panose="020B0604020202020204" pitchFamily="34" charset="0"/>
              </a:rPr>
              <a:t> </a:t>
            </a:r>
            <a:r>
              <a:rPr lang="en-GB" altLang="en-US" dirty="0">
                <a:latin typeface="Arial" panose="020B0604020202020204" pitchFamily="34" charset="0"/>
              </a:rPr>
              <a:t>pipes ©</a:t>
            </a:r>
            <a:r>
              <a:rPr lang="en-GB" altLang="en-US" b="1" dirty="0">
                <a:latin typeface="Arial" panose="020B0604020202020204" pitchFamily="34" charset="0"/>
              </a:rPr>
              <a:t> </a:t>
            </a:r>
            <a:r>
              <a:rPr lang="en-GB" altLang="en-US" dirty="0" err="1">
                <a:latin typeface="Arial" panose="020B0604020202020204" pitchFamily="34" charset="0"/>
              </a:rPr>
              <a:t>ArtWell</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F8A2F33D-BB2A-4952-9856-53D99E34EE6B}"/>
              </a:ext>
            </a:extLst>
          </p:cNvPr>
          <p:cNvSpPr>
            <a:spLocks noGrp="1"/>
          </p:cNvSpPr>
          <p:nvPr>
            <p:ph type="sldNum" sz="quarter" idx="10"/>
          </p:nvPr>
        </p:nvSpPr>
        <p:spPr/>
        <p:txBody>
          <a:bodyPr/>
          <a:lstStyle/>
          <a:p>
            <a:fld id="{363AB463-72A2-434B-A015-9643FA284E03}"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8B464882-EA91-40AD-A325-F4BF215C0D63}"/>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539D8B2-AF5A-4A94-8763-90BF54D4D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 </a:t>
            </a:r>
            <a:r>
              <a:rPr lang="en-GB" altLang="en-US" dirty="0">
                <a:latin typeface="Arial" panose="020B0604020202020204" pitchFamily="34" charset="0"/>
              </a:rPr>
              <a:t>LPG ©</a:t>
            </a:r>
            <a:r>
              <a:rPr lang="en-GB" altLang="en-US" b="1" dirty="0">
                <a:latin typeface="Arial" panose="020B0604020202020204" pitchFamily="34" charset="0"/>
              </a:rPr>
              <a:t> </a:t>
            </a:r>
            <a:r>
              <a:rPr lang="en-GB" altLang="en-US" dirty="0">
                <a:latin typeface="Arial" panose="020B0604020202020204" pitchFamily="34" charset="0"/>
              </a:rPr>
              <a:t>koya979; truck © </a:t>
            </a:r>
            <a:r>
              <a:rPr lang="en-GB" altLang="en-US" dirty="0" err="1">
                <a:latin typeface="Arial" panose="020B0604020202020204" pitchFamily="34" charset="0"/>
              </a:rPr>
              <a:t>s_oleg</a:t>
            </a:r>
            <a:r>
              <a:rPr lang="en-GB" altLang="en-US" dirty="0">
                <a:latin typeface="Arial" panose="020B0604020202020204" pitchFamily="34" charset="0"/>
              </a:rPr>
              <a:t>; engine © </a:t>
            </a:r>
            <a:r>
              <a:rPr lang="en-GB" altLang="en-US" dirty="0" err="1">
                <a:latin typeface="Arial" panose="020B0604020202020204" pitchFamily="34" charset="0"/>
              </a:rPr>
              <a:t>Kalabi</a:t>
            </a:r>
            <a:r>
              <a:rPr lang="en-GB" altLang="en-US" dirty="0">
                <a:latin typeface="Arial" panose="020B0604020202020204" pitchFamily="34" charset="0"/>
              </a:rPr>
              <a:t> </a:t>
            </a:r>
            <a:r>
              <a:rPr lang="en-GB" altLang="en-US" dirty="0" err="1">
                <a:latin typeface="Arial" panose="020B0604020202020204" pitchFamily="34" charset="0"/>
              </a:rPr>
              <a:t>Yau</a:t>
            </a:r>
            <a:r>
              <a:rPr lang="en-GB" altLang="en-US" dirty="0">
                <a:latin typeface="Arial" panose="020B0604020202020204" pitchFamily="34" charset="0"/>
              </a:rPr>
              <a:t>; ship ©</a:t>
            </a:r>
            <a:r>
              <a:rPr lang="en-GB" altLang="en-US" b="1" dirty="0">
                <a:latin typeface="Arial" panose="020B0604020202020204" pitchFamily="34" charset="0"/>
              </a:rPr>
              <a:t> </a:t>
            </a:r>
            <a:r>
              <a:rPr lang="en-GB" altLang="en-US" dirty="0">
                <a:latin typeface="Arial" panose="020B0604020202020204" pitchFamily="34" charset="0"/>
              </a:rPr>
              <a:t>Olga Gavrilova; aeroplane © </a:t>
            </a:r>
            <a:r>
              <a:rPr lang="en-GB" altLang="en-US" dirty="0" err="1">
                <a:latin typeface="Arial" panose="020B0604020202020204" pitchFamily="34" charset="0"/>
              </a:rPr>
              <a:t>travellight</a:t>
            </a:r>
            <a:r>
              <a:rPr lang="en-GB" altLang="en-US" dirty="0">
                <a:latin typeface="Arial" panose="020B0604020202020204" pitchFamily="34" charset="0"/>
              </a:rPr>
              <a:t>; gasoline © </a:t>
            </a:r>
            <a:r>
              <a:rPr lang="en-GB" altLang="en-US" dirty="0" err="1">
                <a:latin typeface="Arial" panose="020B0604020202020204" pitchFamily="34" charset="0"/>
              </a:rPr>
              <a:t>bunyarit</a:t>
            </a:r>
            <a:r>
              <a:rPr lang="en-GB" altLang="en-US" dirty="0">
                <a:latin typeface="Arial" panose="020B0604020202020204" pitchFamily="34" charset="0"/>
              </a:rPr>
              <a:t>, all at Shutterstock.com 2018</a:t>
            </a:r>
          </a:p>
        </p:txBody>
      </p:sp>
      <p:sp>
        <p:nvSpPr>
          <p:cNvPr id="3" name="Slide Number Placeholder 2">
            <a:extLst>
              <a:ext uri="{FF2B5EF4-FFF2-40B4-BE49-F238E27FC236}">
                <a16:creationId xmlns:a16="http://schemas.microsoft.com/office/drawing/2014/main" id="{73C80511-5993-42C5-BC43-3FC0E82A896C}"/>
              </a:ext>
            </a:extLst>
          </p:cNvPr>
          <p:cNvSpPr>
            <a:spLocks noGrp="1"/>
          </p:cNvSpPr>
          <p:nvPr>
            <p:ph type="sldNum" sz="quarter" idx="10"/>
          </p:nvPr>
        </p:nvSpPr>
        <p:spPr/>
        <p:txBody>
          <a:bodyPr/>
          <a:lstStyle/>
          <a:p>
            <a:fld id="{363AB463-72A2-434B-A015-9643FA284E03}"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770669-5E14-4D4A-B2D2-41E2C0D6615E}"/>
              </a:ext>
            </a:extLst>
          </p:cNvPr>
          <p:cNvSpPr>
            <a:spLocks noGrp="1"/>
          </p:cNvSpPr>
          <p:nvPr>
            <p:ph type="sldNum" sz="quarter" idx="10"/>
          </p:nvPr>
        </p:nvSpPr>
        <p:spPr/>
        <p:txBody>
          <a:bodyPr/>
          <a:lstStyle/>
          <a:p>
            <a:fld id="{363AB463-72A2-434B-A015-9643FA284E03}" type="slidenum">
              <a:rPr lang="en-US" altLang="en-US" smtClean="0"/>
              <a:pPr/>
              <a:t>2</a:t>
            </a:fld>
            <a:endParaRPr lang="en-US" altLang="en-US"/>
          </a:p>
        </p:txBody>
      </p:sp>
    </p:spTree>
    <p:extLst>
      <p:ext uri="{BB962C8B-B14F-4D97-AF65-F5344CB8AC3E}">
        <p14:creationId xmlns:p14="http://schemas.microsoft.com/office/powerpoint/2010/main" val="239730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8EB8BBB7-48E4-41F7-AAD1-2C24E76D0AC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61ABF77B-6FEB-439A-A709-7483DA0DE2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 summary exercise to check students’ ability to identify uses of fractions. Class voting or the use of mini whiteboards could make this a whole-class exercise. </a:t>
            </a:r>
          </a:p>
        </p:txBody>
      </p:sp>
      <p:sp>
        <p:nvSpPr>
          <p:cNvPr id="3" name="Slide Number Placeholder 2">
            <a:extLst>
              <a:ext uri="{FF2B5EF4-FFF2-40B4-BE49-F238E27FC236}">
                <a16:creationId xmlns:a16="http://schemas.microsoft.com/office/drawing/2014/main" id="{AEBCD01B-2EF8-44C3-9EE0-2CFFB4C8C6C7}"/>
              </a:ext>
            </a:extLst>
          </p:cNvPr>
          <p:cNvSpPr>
            <a:spLocks noGrp="1"/>
          </p:cNvSpPr>
          <p:nvPr>
            <p:ph type="sldNum" sz="quarter" idx="10"/>
          </p:nvPr>
        </p:nvSpPr>
        <p:spPr/>
        <p:txBody>
          <a:bodyPr/>
          <a:lstStyle/>
          <a:p>
            <a:fld id="{363AB463-72A2-434B-A015-9643FA284E03}"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9F21F641-D653-4454-9487-ECC435058B7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2DBE52C-BA80-48E3-87FB-2A84F06EA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interactive activity enables the individual opinions of the class to be represented graphically.</a:t>
            </a:r>
          </a:p>
          <a:p>
            <a:endParaRPr lang="en-GB" altLang="en-US" dirty="0">
              <a:latin typeface="Arial" panose="020B0604020202020204" pitchFamily="34" charset="0"/>
            </a:endParaRPr>
          </a:p>
          <a:p>
            <a:r>
              <a:rPr lang="en-GB" altLang="en-US" dirty="0">
                <a:latin typeface="Arial" panose="020B0604020202020204" pitchFamily="34" charset="0"/>
              </a:rPr>
              <a:t>Students should be encouraged to think about uses of oil other than as a source of fuel. For example, what materials are made from oil, and which fractions are used? Students could also be asked to think about possible uses of the fractions that do not affect them directly but are nevertheless important. For example, what food and products are imported into this country on airplanes or ships?</a:t>
            </a:r>
          </a:p>
        </p:txBody>
      </p:sp>
      <p:sp>
        <p:nvSpPr>
          <p:cNvPr id="3" name="Slide Number Placeholder 2">
            <a:extLst>
              <a:ext uri="{FF2B5EF4-FFF2-40B4-BE49-F238E27FC236}">
                <a16:creationId xmlns:a16="http://schemas.microsoft.com/office/drawing/2014/main" id="{1261B807-6C90-42E5-8E20-A24CBC253963}"/>
              </a:ext>
            </a:extLst>
          </p:cNvPr>
          <p:cNvSpPr>
            <a:spLocks noGrp="1"/>
          </p:cNvSpPr>
          <p:nvPr>
            <p:ph type="sldNum" sz="quarter" idx="10"/>
          </p:nvPr>
        </p:nvSpPr>
        <p:spPr/>
        <p:txBody>
          <a:bodyPr/>
          <a:lstStyle/>
          <a:p>
            <a:fld id="{363AB463-72A2-434B-A015-9643FA284E03}"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E12C78F1-6054-4CA8-85EF-7B86D37F655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CCB6009-8604-49B5-B207-AB3925DA1C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D5D340C0-91AB-42CA-BB1C-15FC38763201}"/>
              </a:ext>
            </a:extLst>
          </p:cNvPr>
          <p:cNvSpPr>
            <a:spLocks noGrp="1"/>
          </p:cNvSpPr>
          <p:nvPr>
            <p:ph type="sldNum" sz="quarter" idx="10"/>
          </p:nvPr>
        </p:nvSpPr>
        <p:spPr/>
        <p:txBody>
          <a:bodyPr/>
          <a:lstStyle/>
          <a:p>
            <a:fld id="{363AB463-72A2-434B-A015-9643FA284E03}"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83CDC640-B311-404C-A5CA-106609F179B2}"/>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DCF0DFDB-6D07-4746-80B1-9D3E14106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catalytic cracking and alkenes, please refer to the </a:t>
            </a:r>
            <a:r>
              <a:rPr lang="en-GB" altLang="en-US" i="1" dirty="0">
                <a:latin typeface="Arial" panose="020B0604020202020204" pitchFamily="34" charset="0"/>
              </a:rPr>
              <a:t>Cracking Hydrocarbons </a:t>
            </a:r>
            <a:r>
              <a:rPr lang="en-GB" altLang="en-US" dirty="0">
                <a:latin typeface="Arial" panose="020B0604020202020204" pitchFamily="34" charset="0"/>
              </a:rPr>
              <a:t>and</a:t>
            </a:r>
            <a:r>
              <a:rPr lang="en-GB" altLang="en-US" i="1" dirty="0">
                <a:latin typeface="Arial" panose="020B0604020202020204" pitchFamily="34" charset="0"/>
              </a:rPr>
              <a:t> Alkenes </a:t>
            </a:r>
            <a:r>
              <a:rPr lang="en-GB" altLang="en-US" dirty="0">
                <a:latin typeface="Arial" panose="020B0604020202020204" pitchFamily="34" charset="0"/>
              </a:rPr>
              <a:t>presentations respectively.</a:t>
            </a:r>
          </a:p>
        </p:txBody>
      </p:sp>
      <p:sp>
        <p:nvSpPr>
          <p:cNvPr id="3" name="Slide Number Placeholder 2">
            <a:extLst>
              <a:ext uri="{FF2B5EF4-FFF2-40B4-BE49-F238E27FC236}">
                <a16:creationId xmlns:a16="http://schemas.microsoft.com/office/drawing/2014/main" id="{A6F325C8-6DCD-4348-8A52-438918B8253F}"/>
              </a:ext>
            </a:extLst>
          </p:cNvPr>
          <p:cNvSpPr>
            <a:spLocks noGrp="1"/>
          </p:cNvSpPr>
          <p:nvPr>
            <p:ph type="sldNum" sz="quarter" idx="10"/>
          </p:nvPr>
        </p:nvSpPr>
        <p:spPr/>
        <p:txBody>
          <a:bodyPr/>
          <a:lstStyle/>
          <a:p>
            <a:fld id="{363AB463-72A2-434B-A015-9643FA284E03}"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6BC59229-A936-4785-9E9B-686E5AD9B56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E0FD5F69-6B2F-4622-85B2-B1F6C9F78E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production and use of polymers, please refer to the </a:t>
            </a:r>
            <a:r>
              <a:rPr lang="en-GB" altLang="en-US" i="1" dirty="0">
                <a:latin typeface="Arial" panose="020B0604020202020204" pitchFamily="34" charset="0"/>
              </a:rPr>
              <a:t>Polymers</a:t>
            </a:r>
            <a:r>
              <a:rPr lang="en-GB" altLang="en-US" b="1" i="1" dirty="0">
                <a:latin typeface="Arial" panose="020B0604020202020204" pitchFamily="34" charset="0"/>
              </a:rPr>
              <a:t> </a:t>
            </a:r>
            <a:r>
              <a:rPr lang="en-GB" altLang="en-US" dirty="0">
                <a:latin typeface="Arial" panose="020B0604020202020204" pitchFamily="34" charset="0"/>
              </a:rPr>
              <a:t>presentation.</a:t>
            </a:r>
          </a:p>
        </p:txBody>
      </p:sp>
      <p:sp>
        <p:nvSpPr>
          <p:cNvPr id="3" name="Slide Number Placeholder 2">
            <a:extLst>
              <a:ext uri="{FF2B5EF4-FFF2-40B4-BE49-F238E27FC236}">
                <a16:creationId xmlns:a16="http://schemas.microsoft.com/office/drawing/2014/main" id="{2ADEC5C4-190E-4E0D-AB47-8C685E0DD5D0}"/>
              </a:ext>
            </a:extLst>
          </p:cNvPr>
          <p:cNvSpPr>
            <a:spLocks noGrp="1"/>
          </p:cNvSpPr>
          <p:nvPr>
            <p:ph type="sldNum" sz="quarter" idx="10"/>
          </p:nvPr>
        </p:nvSpPr>
        <p:spPr/>
        <p:txBody>
          <a:bodyPr/>
          <a:lstStyle/>
          <a:p>
            <a:fld id="{363AB463-72A2-434B-A015-9643FA284E03}"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018264E7-F8F3-460B-B074-4CF1F68FEA0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34CCF5E9-49F6-41B2-ACEB-7477554CEC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Students could be asked to </a:t>
            </a:r>
            <a:r>
              <a:rPr lang="en-GB" altLang="en-US" dirty="0" err="1">
                <a:latin typeface="Arial" panose="020B0604020202020204" pitchFamily="34" charset="0"/>
              </a:rPr>
              <a:t>analyze</a:t>
            </a:r>
            <a:r>
              <a:rPr lang="en-GB" altLang="en-US" dirty="0">
                <a:latin typeface="Arial" panose="020B0604020202020204" pitchFamily="34" charset="0"/>
              </a:rPr>
              <a:t> and interpret the data provided. They may also like to suggest why it is useful to measure oil consumption per capita as well as by country.</a:t>
            </a:r>
          </a:p>
          <a:p>
            <a:endParaRPr lang="en-GB" altLang="en-US" dirty="0">
              <a:latin typeface="Arial" panose="020B0604020202020204" pitchFamily="34" charset="0"/>
            </a:endParaRPr>
          </a:p>
          <a:p>
            <a:r>
              <a:rPr lang="en-GB" altLang="en-US" dirty="0">
                <a:latin typeface="Arial" panose="020B0604020202020204" pitchFamily="34" charset="0"/>
              </a:rPr>
              <a:t>The term “production,” when applied to crude oil, refers to the amount of oil that is extracted from reserves, rather than the literal creation of the substance.</a:t>
            </a:r>
          </a:p>
          <a:p>
            <a:endParaRPr lang="en-GB" altLang="en-US" dirty="0">
              <a:latin typeface="Arial" panose="020B0604020202020204" pitchFamily="34" charset="0"/>
            </a:endParaRPr>
          </a:p>
          <a:p>
            <a:r>
              <a:rPr lang="en-GB" altLang="en-US" b="1" dirty="0">
                <a:latin typeface="Arial" panose="020B0604020202020204" pitchFamily="34" charset="0"/>
              </a:rPr>
              <a:t>Data credit: </a:t>
            </a:r>
            <a:r>
              <a:rPr lang="en-GB" altLang="en-US" dirty="0">
                <a:latin typeface="Arial" panose="020B0604020202020204" pitchFamily="34" charset="0"/>
              </a:rPr>
              <a:t>ENI 17</a:t>
            </a:r>
            <a:r>
              <a:rPr lang="en-GB" altLang="en-US" baseline="30000" dirty="0">
                <a:latin typeface="Arial" panose="020B0604020202020204" pitchFamily="34" charset="0"/>
              </a:rPr>
              <a:t>th</a:t>
            </a:r>
            <a:r>
              <a:rPr lang="en-GB" altLang="en-US" dirty="0">
                <a:latin typeface="Arial" panose="020B0604020202020204" pitchFamily="34" charset="0"/>
              </a:rPr>
              <a:t> World Oil, Gas and Renewables Review Volume 1: World Oil Review 2018 , available at https://www.eni.com/docs/en_IT/enicom/company/fuel-cafe/WORLD-OIL-REVIEW-2018-Volume-1.pdf</a:t>
            </a:r>
          </a:p>
          <a:p>
            <a:endParaRPr lang="en-GB" altLang="en-US" dirty="0">
              <a:latin typeface="Arial" panose="020B0604020202020204" pitchFamily="34" charset="0"/>
            </a:endParaRPr>
          </a:p>
          <a:p>
            <a:r>
              <a:rPr lang="en-GB" altLang="en-US" dirty="0">
                <a:latin typeface="Arial" panose="020B0604020202020204" pitchFamily="34" charset="0"/>
              </a:rPr>
              <a:t>This weblink was working at the time of publication. Boardworks cannot be held responsible for the content of external weblinks.</a:t>
            </a:r>
          </a:p>
        </p:txBody>
      </p:sp>
      <p:sp>
        <p:nvSpPr>
          <p:cNvPr id="3" name="Slide Number Placeholder 2">
            <a:extLst>
              <a:ext uri="{FF2B5EF4-FFF2-40B4-BE49-F238E27FC236}">
                <a16:creationId xmlns:a16="http://schemas.microsoft.com/office/drawing/2014/main" id="{F6536F69-EA38-44FC-82C8-21E750B29758}"/>
              </a:ext>
            </a:extLst>
          </p:cNvPr>
          <p:cNvSpPr>
            <a:spLocks noGrp="1"/>
          </p:cNvSpPr>
          <p:nvPr>
            <p:ph type="sldNum" sz="quarter" idx="10"/>
          </p:nvPr>
        </p:nvSpPr>
        <p:spPr/>
        <p:txBody>
          <a:bodyPr/>
          <a:lstStyle/>
          <a:p>
            <a:fld id="{363AB463-72A2-434B-A015-9643FA284E03}"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36E937E2-0A02-4D3B-B2D4-6571F453466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8F48962-C86D-4DF4-9051-9FE19E7B8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credits: </a:t>
            </a:r>
            <a:r>
              <a:rPr lang="en-US" altLang="en-US" dirty="0">
                <a:latin typeface="Arial" panose="020B0604020202020204" pitchFamily="34" charset="0"/>
              </a:rPr>
              <a:t>no gas © David Falconer. This image is in the public domain; oily bird © </a:t>
            </a:r>
            <a:r>
              <a:rPr lang="en-US" altLang="en-US" dirty="0" err="1">
                <a:latin typeface="Arial" panose="020B0604020202020204" pitchFamily="34" charset="0"/>
              </a:rPr>
              <a:t>wim</a:t>
            </a:r>
            <a:r>
              <a:rPr lang="en-US" altLang="en-US" dirty="0">
                <a:latin typeface="Arial" panose="020B0604020202020204" pitchFamily="34" charset="0"/>
              </a:rPr>
              <a:t> </a:t>
            </a:r>
            <a:r>
              <a:rPr lang="en-US" altLang="en-US" dirty="0" err="1">
                <a:latin typeface="Arial" panose="020B0604020202020204" pitchFamily="34" charset="0"/>
              </a:rPr>
              <a:t>claes</a:t>
            </a:r>
            <a:r>
              <a:rPr lang="en-US" altLang="en-US" dirty="0">
                <a:latin typeface="Arial" panose="020B0604020202020204" pitchFamily="34" charset="0"/>
              </a:rPr>
              <a:t>, Shutterstock.com 2018; pharmaceutical factory © Light &amp; Magic Photography, Shutterstock.com 2018</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2AD2D11A-2BCF-4FA0-B378-CB1F790F7E28}"/>
              </a:ext>
            </a:extLst>
          </p:cNvPr>
          <p:cNvSpPr>
            <a:spLocks noGrp="1"/>
          </p:cNvSpPr>
          <p:nvPr>
            <p:ph type="sldNum" sz="quarter" idx="10"/>
          </p:nvPr>
        </p:nvSpPr>
        <p:spPr/>
        <p:txBody>
          <a:bodyPr/>
          <a:lstStyle/>
          <a:p>
            <a:fld id="{363AB463-72A2-434B-A015-9643FA284E03}"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7C3EFEC5-1608-4D31-8ADA-9C95BD8F9E9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1F846C3-2B7B-412E-8C8B-55C40518F2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2E1CC459-B704-4395-BE8B-D15653C9E3C1}"/>
              </a:ext>
            </a:extLst>
          </p:cNvPr>
          <p:cNvSpPr>
            <a:spLocks noGrp="1"/>
          </p:cNvSpPr>
          <p:nvPr>
            <p:ph type="sldNum" sz="quarter" idx="10"/>
          </p:nvPr>
        </p:nvSpPr>
        <p:spPr/>
        <p:txBody>
          <a:bodyPr/>
          <a:lstStyle/>
          <a:p>
            <a:fld id="{363AB463-72A2-434B-A015-9643FA284E03}" type="slidenum">
              <a:rPr lang="en-US" altLang="en-US" smtClean="0"/>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978AC14-0422-499A-9E68-CF4745509F9B}"/>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2E35B28-BC21-4F29-A8BF-CAE28437E3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different carbon compounds please refer to the </a:t>
            </a:r>
            <a:r>
              <a:rPr lang="en-GB" altLang="en-US" i="1" dirty="0">
                <a:latin typeface="Arial" panose="020B0604020202020204" pitchFamily="34" charset="0"/>
              </a:rPr>
              <a:t>Giant Covalent Structures </a:t>
            </a:r>
            <a:r>
              <a:rPr lang="en-GB" altLang="en-US" dirty="0">
                <a:latin typeface="Arial" panose="020B0604020202020204" pitchFamily="34" charset="0"/>
              </a:rPr>
              <a:t>presentation.</a:t>
            </a:r>
          </a:p>
        </p:txBody>
      </p:sp>
      <p:sp>
        <p:nvSpPr>
          <p:cNvPr id="3" name="Slide Number Placeholder 2">
            <a:extLst>
              <a:ext uri="{FF2B5EF4-FFF2-40B4-BE49-F238E27FC236}">
                <a16:creationId xmlns:a16="http://schemas.microsoft.com/office/drawing/2014/main" id="{629A933E-FC4F-4BDC-90CD-461875253636}"/>
              </a:ext>
            </a:extLst>
          </p:cNvPr>
          <p:cNvSpPr>
            <a:spLocks noGrp="1"/>
          </p:cNvSpPr>
          <p:nvPr>
            <p:ph type="sldNum" sz="quarter" idx="10"/>
          </p:nvPr>
        </p:nvSpPr>
        <p:spPr/>
        <p:txBody>
          <a:bodyPr/>
          <a:lstStyle/>
          <a:p>
            <a:fld id="{363AB463-72A2-434B-A015-9643FA284E0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75E60CA6-63B3-42CE-8B5A-6820C88B34D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A59BA57-6489-4AE0-95EC-F5862A43D0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Students may notice that the molecular formulae of </a:t>
            </a:r>
            <a:r>
              <a:rPr lang="en-GB" altLang="en-US" dirty="0" err="1">
                <a:latin typeface="Arial" panose="020B0604020202020204" pitchFamily="34" charset="0"/>
              </a:rPr>
              <a:t>neighboring</a:t>
            </a:r>
            <a:r>
              <a:rPr lang="en-GB" altLang="en-US" dirty="0">
                <a:latin typeface="Arial" panose="020B0604020202020204" pitchFamily="34" charset="0"/>
              </a:rPr>
              <a:t> alkanes differ by CH</a:t>
            </a:r>
            <a:r>
              <a:rPr lang="en-GB" altLang="en-US" baseline="-25000" dirty="0">
                <a:latin typeface="Arial" panose="020B0604020202020204" pitchFamily="34" charset="0"/>
              </a:rPr>
              <a:t>2</a:t>
            </a:r>
            <a:r>
              <a:rPr lang="en-GB" altLang="en-US" dirty="0">
                <a:latin typeface="Arial" panose="020B0604020202020204" pitchFamily="34" charset="0"/>
              </a:rPr>
              <a:t>.</a:t>
            </a:r>
          </a:p>
        </p:txBody>
      </p:sp>
      <p:sp>
        <p:nvSpPr>
          <p:cNvPr id="3" name="Slide Number Placeholder 2">
            <a:extLst>
              <a:ext uri="{FF2B5EF4-FFF2-40B4-BE49-F238E27FC236}">
                <a16:creationId xmlns:a16="http://schemas.microsoft.com/office/drawing/2014/main" id="{A35CBE09-0852-4393-A83C-5B30EBDF52AE}"/>
              </a:ext>
            </a:extLst>
          </p:cNvPr>
          <p:cNvSpPr>
            <a:spLocks noGrp="1"/>
          </p:cNvSpPr>
          <p:nvPr>
            <p:ph type="sldNum" sz="quarter" idx="10"/>
          </p:nvPr>
        </p:nvSpPr>
        <p:spPr/>
        <p:txBody>
          <a:bodyPr/>
          <a:lstStyle/>
          <a:p>
            <a:fld id="{363AB463-72A2-434B-A015-9643FA284E03}"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0562AE1C-24D2-4543-907F-F3C34472006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59EBB31-DB98-43EF-9A03-B1DD720CB8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hydrocarbons please refer to the </a:t>
            </a:r>
            <a:r>
              <a:rPr lang="en-GB" altLang="en-US" i="1" dirty="0">
                <a:latin typeface="Arial" panose="020B0604020202020204" pitchFamily="34" charset="0"/>
              </a:rPr>
              <a:t>Hydrocarbons</a:t>
            </a:r>
            <a:r>
              <a:rPr lang="en-GB" altLang="en-US" dirty="0">
                <a:latin typeface="Arial" panose="020B0604020202020204" pitchFamily="34" charset="0"/>
              </a:rPr>
              <a:t> presentation.</a:t>
            </a:r>
          </a:p>
        </p:txBody>
      </p:sp>
      <p:sp>
        <p:nvSpPr>
          <p:cNvPr id="3" name="Slide Number Placeholder 2">
            <a:extLst>
              <a:ext uri="{FF2B5EF4-FFF2-40B4-BE49-F238E27FC236}">
                <a16:creationId xmlns:a16="http://schemas.microsoft.com/office/drawing/2014/main" id="{95BFFE9D-F562-49E4-A387-6B86E10CDF7B}"/>
              </a:ext>
            </a:extLst>
          </p:cNvPr>
          <p:cNvSpPr>
            <a:spLocks noGrp="1"/>
          </p:cNvSpPr>
          <p:nvPr>
            <p:ph type="sldNum" sz="quarter" idx="10"/>
          </p:nvPr>
        </p:nvSpPr>
        <p:spPr/>
        <p:txBody>
          <a:bodyPr/>
          <a:lstStyle/>
          <a:p>
            <a:fld id="{363AB463-72A2-434B-A015-9643FA284E0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95E45B6F-0DB6-4EF6-A8F2-3D6484F463DF}"/>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3BC50208-8B86-4315-9C0E-2A63D5DD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oil refinery © </a:t>
            </a:r>
            <a:r>
              <a:rPr lang="en-GB" altLang="en-US" dirty="0" err="1">
                <a:latin typeface="Arial" panose="020B0604020202020204" pitchFamily="34" charset="0"/>
              </a:rPr>
              <a:t>Ttstudio</a:t>
            </a:r>
            <a:r>
              <a:rPr lang="en-GB" altLang="en-US" dirty="0">
                <a:latin typeface="Arial" panose="020B0604020202020204" pitchFamily="34" charset="0"/>
              </a:rPr>
              <a:t>, Shutterstock.com 2018 </a:t>
            </a:r>
          </a:p>
        </p:txBody>
      </p:sp>
      <p:sp>
        <p:nvSpPr>
          <p:cNvPr id="3" name="Slide Number Placeholder 2">
            <a:extLst>
              <a:ext uri="{FF2B5EF4-FFF2-40B4-BE49-F238E27FC236}">
                <a16:creationId xmlns:a16="http://schemas.microsoft.com/office/drawing/2014/main" id="{71DE7E61-1337-45E0-AC1A-BC1045C6C88E}"/>
              </a:ext>
            </a:extLst>
          </p:cNvPr>
          <p:cNvSpPr>
            <a:spLocks noGrp="1"/>
          </p:cNvSpPr>
          <p:nvPr>
            <p:ph type="sldNum" sz="quarter" idx="10"/>
          </p:nvPr>
        </p:nvSpPr>
        <p:spPr/>
        <p:txBody>
          <a:bodyPr/>
          <a:lstStyle/>
          <a:p>
            <a:fld id="{363AB463-72A2-434B-A015-9643FA284E0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85F99249-7FAF-47C7-80D3-BCE8E466E62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69B56EE-BD8A-424E-B595-356C74C6C0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786EEEA8-7976-4546-AE1C-1DE76F5AAB34}"/>
              </a:ext>
            </a:extLst>
          </p:cNvPr>
          <p:cNvSpPr>
            <a:spLocks noGrp="1"/>
          </p:cNvSpPr>
          <p:nvPr>
            <p:ph type="sldNum" sz="quarter" idx="10"/>
          </p:nvPr>
        </p:nvSpPr>
        <p:spPr/>
        <p:txBody>
          <a:bodyPr/>
          <a:lstStyle/>
          <a:p>
            <a:fld id="{363AB463-72A2-434B-A015-9643FA284E0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F79A112E-1B8A-4CD6-847D-A11FB55E9A96}"/>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8DA221B-BEAE-4C04-AE02-888F4ABF40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F4E25333-9C1E-40ED-B932-FB9A1BD5A8F2}"/>
              </a:ext>
            </a:extLst>
          </p:cNvPr>
          <p:cNvSpPr>
            <a:spLocks noGrp="1"/>
          </p:cNvSpPr>
          <p:nvPr>
            <p:ph type="sldNum" sz="quarter" idx="10"/>
          </p:nvPr>
        </p:nvSpPr>
        <p:spPr/>
        <p:txBody>
          <a:bodyPr/>
          <a:lstStyle/>
          <a:p>
            <a:fld id="{363AB463-72A2-434B-A015-9643FA284E03}"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6480D95D-7071-403A-9F0E-863A2877C15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914F1B8-9D48-4A1E-9239-FA1D44DFF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six-stage interactive animation shows how fractional distillation is used on an industrial scale to separate crude oil into different fractions. At the end of the animation, you can view a summary of each fraction by clicking on its name. While showing the animation, the one-way nature of the bubble caps could be highlighted. Suitable prompts could include:</a:t>
            </a:r>
          </a:p>
          <a:p>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What is special about the molecules in a fraction?</a:t>
            </a:r>
          </a:p>
          <a:p>
            <a:pPr marL="171450" indent="-171450">
              <a:buFont typeface="Arial" panose="020B0604020202020204" pitchFamily="34" charset="0"/>
              <a:buChar char="•"/>
            </a:pPr>
            <a:r>
              <a:rPr lang="en-GB" altLang="en-US" dirty="0">
                <a:latin typeface="Arial" panose="020B0604020202020204" pitchFamily="34" charset="0"/>
              </a:rPr>
              <a:t>Which fraction will be the hardest to vaporize?</a:t>
            </a:r>
          </a:p>
          <a:p>
            <a:pPr marL="171450" indent="-171450">
              <a:buFont typeface="Arial" panose="020B0604020202020204" pitchFamily="34" charset="0"/>
              <a:buChar char="•"/>
            </a:pPr>
            <a:r>
              <a:rPr lang="en-GB" altLang="en-US" dirty="0">
                <a:latin typeface="Arial" panose="020B0604020202020204" pitchFamily="34" charset="0"/>
              </a:rPr>
              <a:t>Why is the vapor slowed down by the bubble caps as it rises up the column?</a:t>
            </a:r>
          </a:p>
          <a:p>
            <a:pPr marL="171450" indent="-171450">
              <a:buFont typeface="Arial" panose="020B0604020202020204" pitchFamily="34" charset="0"/>
              <a:buChar char="•"/>
            </a:pPr>
            <a:r>
              <a:rPr lang="en-GB" altLang="en-US" dirty="0">
                <a:latin typeface="Arial" panose="020B0604020202020204" pitchFamily="34" charset="0"/>
              </a:rPr>
              <a:t>What makes the fractions condense at different heights in the column?</a:t>
            </a:r>
          </a:p>
          <a:p>
            <a:pPr marL="171450" indent="-171450">
              <a:buFont typeface="Arial" panose="020B0604020202020204" pitchFamily="34" charset="0"/>
              <a:buChar char="•"/>
            </a:pPr>
            <a:r>
              <a:rPr lang="en-GB" altLang="en-US" dirty="0">
                <a:latin typeface="Arial" panose="020B0604020202020204" pitchFamily="34" charset="0"/>
              </a:rPr>
              <a:t>Will all the molecules that enter the column condense?</a:t>
            </a:r>
          </a:p>
          <a:p>
            <a:pPr marL="171450" indent="-171450">
              <a:buFont typeface="Arial" panose="020B0604020202020204" pitchFamily="34" charset="0"/>
              <a:buChar char="•"/>
            </a:pPr>
            <a:r>
              <a:rPr lang="en-GB" altLang="en-US" dirty="0">
                <a:latin typeface="Arial" panose="020B0604020202020204" pitchFamily="34" charset="0"/>
              </a:rPr>
              <a:t>Are the molecules in a fraction identical?</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3A35EEE2-659E-4C1C-92EF-7230984B1B2F}"/>
              </a:ext>
            </a:extLst>
          </p:cNvPr>
          <p:cNvSpPr>
            <a:spLocks noGrp="1"/>
          </p:cNvSpPr>
          <p:nvPr>
            <p:ph type="sldNum" sz="quarter" idx="10"/>
          </p:nvPr>
        </p:nvSpPr>
        <p:spPr/>
        <p:txBody>
          <a:bodyPr/>
          <a:lstStyle/>
          <a:p>
            <a:fld id="{363AB463-72A2-434B-A015-9643FA284E0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361660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7361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52806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91497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1476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195354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60283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3076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275954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062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4396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50463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67560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2208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2437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7030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80752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1429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774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76740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7946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7583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14664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263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8757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0302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6"/>
    </p:custDataLst>
    <p:extLst>
      <p:ext uri="{BB962C8B-B14F-4D97-AF65-F5344CB8AC3E}">
        <p14:creationId xmlns:p14="http://schemas.microsoft.com/office/powerpoint/2010/main" val="1974120749"/>
      </p:ext>
    </p:extLst>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 id="2147485262" r:id="rId12"/>
    <p:sldLayoutId id="2147485263" r:id="rId13"/>
    <p:sldLayoutId id="214748526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4"/>
    </p:custDataLst>
    <p:extLst>
      <p:ext uri="{BB962C8B-B14F-4D97-AF65-F5344CB8AC3E}">
        <p14:creationId xmlns:p14="http://schemas.microsoft.com/office/powerpoint/2010/main" val="3092516495"/>
      </p:ext>
    </p:extLst>
  </p:cSld>
  <p:clrMap bg1="lt1" tx1="dk1" bg2="lt2" tx2="dk2" accent1="accent1" accent2="accent2" accent3="accent3" accent4="accent4" accent5="accent5" accent6="accent6" hlink="hlink" folHlink="folHlink"/>
  <p:sldLayoutIdLst>
    <p:sldLayoutId id="2147485266" r:id="rId1"/>
    <p:sldLayoutId id="2147485267" r:id="rId2"/>
    <p:sldLayoutId id="2147485268" r:id="rId3"/>
    <p:sldLayoutId id="2147485269" r:id="rId4"/>
    <p:sldLayoutId id="2147485270" r:id="rId5"/>
    <p:sldLayoutId id="2147485271" r:id="rId6"/>
    <p:sldLayoutId id="2147485272" r:id="rId7"/>
    <p:sldLayoutId id="2147485273" r:id="rId8"/>
    <p:sldLayoutId id="2147485274" r:id="rId9"/>
    <p:sldLayoutId id="2147485275" r:id="rId10"/>
    <p:sldLayoutId id="2147485276" r:id="rId11"/>
    <p:sldLayoutId id="214748527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2.xml"/><Relationship Id="rId7" Type="http://schemas.openxmlformats.org/officeDocument/2006/relationships/image" Target="../media/image20.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20.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13.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20.png"/><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5.xml"/><Relationship Id="rId7" Type="http://schemas.openxmlformats.org/officeDocument/2006/relationships/image" Target="../media/image20.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control" Target="../activeX/activeX6.xml"/><Relationship Id="rId7" Type="http://schemas.openxmlformats.org/officeDocument/2006/relationships/image" Target="../media/image20.png"/><Relationship Id="rId2" Type="http://schemas.openxmlformats.org/officeDocument/2006/relationships/tags" Target="../tags/tag49.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19.xml"/><Relationship Id="rId4" Type="http://schemas.openxmlformats.org/officeDocument/2006/relationships/slideLayout" Target="../slideLayouts/slideLayout6.xml"/><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7.xml"/><Relationship Id="rId7" Type="http://schemas.openxmlformats.org/officeDocument/2006/relationships/image" Target="../media/image20.png"/><Relationship Id="rId2" Type="http://schemas.openxmlformats.org/officeDocument/2006/relationships/tags" Target="../tags/tag50.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20.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8.xml"/><Relationship Id="rId7" Type="http://schemas.openxmlformats.org/officeDocument/2006/relationships/image" Target="../media/image20.png"/><Relationship Id="rId2" Type="http://schemas.openxmlformats.org/officeDocument/2006/relationships/tags" Target="../tags/tag51.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9.xml"/><Relationship Id="rId7" Type="http://schemas.openxmlformats.org/officeDocument/2006/relationships/image" Target="../media/image20.png"/><Relationship Id="rId2" Type="http://schemas.openxmlformats.org/officeDocument/2006/relationships/tags" Target="../tags/tag55.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notesSlide" Target="../notesSlides/notesSlide25.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2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control" Target="../activeX/activeX10.xml"/><Relationship Id="rId7" Type="http://schemas.openxmlformats.org/officeDocument/2006/relationships/image" Target="../media/image20.png"/><Relationship Id="rId2" Type="http://schemas.openxmlformats.org/officeDocument/2006/relationships/tags" Target="../tags/tag56.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notesSlide" Target="../notesSlides/notesSlide26.xml"/><Relationship Id="rId4" Type="http://schemas.openxmlformats.org/officeDocument/2006/relationships/slideLayout" Target="../slideLayouts/slideLayout6.xml"/><Relationship Id="rId9" Type="http://schemas.openxmlformats.org/officeDocument/2006/relationships/image" Target="../media/image19.wmf"/></Relationships>
</file>

<file path=ppt/slides/_rels/slide2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control" Target="../activeX/activeX11.xml"/><Relationship Id="rId7" Type="http://schemas.openxmlformats.org/officeDocument/2006/relationships/image" Target="../media/image20.png"/><Relationship Id="rId2" Type="http://schemas.openxmlformats.org/officeDocument/2006/relationships/tags" Target="../tags/tag57.xml"/><Relationship Id="rId1" Type="http://schemas.openxmlformats.org/officeDocument/2006/relationships/vmlDrawing" Target="../drawings/vmlDrawing11.vml"/><Relationship Id="rId6" Type="http://schemas.openxmlformats.org/officeDocument/2006/relationships/notesSlide" Target="../notesSlides/notesSlide27.xml"/><Relationship Id="rId5" Type="http://schemas.openxmlformats.org/officeDocument/2006/relationships/slideLayout" Target="../slideLayouts/slideLayout20.xml"/><Relationship Id="rId4" Type="http://schemas.openxmlformats.org/officeDocument/2006/relationships/control" Target="../activeX/activeX12.xml"/><Relationship Id="rId9"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20.png"/><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9.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6278D8DC-392B-4B07-B4B3-DD745E436C71}"/>
              </a:ext>
            </a:extLst>
          </p:cNvPr>
          <p:cNvSpPr>
            <a:spLocks noGrp="1"/>
          </p:cNvSpPr>
          <p:nvPr>
            <p:ph type="title"/>
          </p:nvPr>
        </p:nvSpPr>
        <p:spPr/>
        <p:txBody>
          <a:bodyPr/>
          <a:lstStyle/>
          <a:p>
            <a:r>
              <a:rPr lang="en-GB" altLang="en-US" dirty="0"/>
              <a:t>Fractional</a:t>
            </a:r>
            <a:br>
              <a:rPr lang="en-GB" altLang="en-US" dirty="0"/>
            </a:br>
            <a:r>
              <a:rPr lang="en-GB" altLang="en-US" dirty="0"/>
              <a:t>Distillation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BD6F3E6-5603-4136-BDC7-061DC2F0D297}"/>
              </a:ext>
            </a:extLst>
          </p:cNvPr>
          <p:cNvSpPr>
            <a:spLocks noGrp="1" noChangeArrowheads="1"/>
          </p:cNvSpPr>
          <p:nvPr>
            <p:ph type="title"/>
          </p:nvPr>
        </p:nvSpPr>
        <p:spPr/>
        <p:txBody>
          <a:bodyPr/>
          <a:lstStyle/>
          <a:p>
            <a:r>
              <a:rPr lang="en-GB" altLang="en-US"/>
              <a:t>How do fractions differ?</a:t>
            </a:r>
          </a:p>
        </p:txBody>
      </p:sp>
      <p:sp>
        <p:nvSpPr>
          <p:cNvPr id="31747" name="Rectangle 5">
            <a:extLst>
              <a:ext uri="{FF2B5EF4-FFF2-40B4-BE49-F238E27FC236}">
                <a16:creationId xmlns:a16="http://schemas.microsoft.com/office/drawing/2014/main" id="{6C946430-0CFE-4A92-B161-8CEDEC11DAAA}"/>
              </a:ext>
            </a:extLst>
          </p:cNvPr>
          <p:cNvSpPr>
            <a:spLocks noChangeArrowheads="1"/>
          </p:cNvSpPr>
          <p:nvPr/>
        </p:nvSpPr>
        <p:spPr bwMode="auto">
          <a:xfrm>
            <a:off x="342900" y="784225"/>
            <a:ext cx="7618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Hydrocarbons in different fractions differ from each other in a number of ways. These differences include:</a:t>
            </a:r>
          </a:p>
        </p:txBody>
      </p:sp>
      <p:sp>
        <p:nvSpPr>
          <p:cNvPr id="394249" name="Text Box 94">
            <a:extLst>
              <a:ext uri="{FF2B5EF4-FFF2-40B4-BE49-F238E27FC236}">
                <a16:creationId xmlns:a16="http://schemas.microsoft.com/office/drawing/2014/main" id="{21071A00-9270-47CD-AE7D-999F2C93A877}"/>
              </a:ext>
            </a:extLst>
          </p:cNvPr>
          <p:cNvSpPr txBox="1">
            <a:spLocks noChangeArrowheads="1"/>
          </p:cNvSpPr>
          <p:nvPr/>
        </p:nvSpPr>
        <p:spPr bwMode="auto">
          <a:xfrm>
            <a:off x="342900" y="1942174"/>
            <a:ext cx="3585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the number of carbon and hydrogen atoms they contain</a:t>
            </a:r>
          </a:p>
        </p:txBody>
      </p:sp>
      <p:sp>
        <p:nvSpPr>
          <p:cNvPr id="2" name="Text Box 93">
            <a:extLst>
              <a:ext uri="{FF2B5EF4-FFF2-40B4-BE49-F238E27FC236}">
                <a16:creationId xmlns:a16="http://schemas.microsoft.com/office/drawing/2014/main" id="{5117ADB2-1E18-4C84-AE2D-ABCA50F1E64A}"/>
              </a:ext>
            </a:extLst>
          </p:cNvPr>
          <p:cNvSpPr txBox="1">
            <a:spLocks noChangeArrowheads="1"/>
          </p:cNvSpPr>
          <p:nvPr/>
        </p:nvSpPr>
        <p:spPr bwMode="auto">
          <a:xfrm>
            <a:off x="342900" y="3470189"/>
            <a:ext cx="252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boiling point</a:t>
            </a:r>
          </a:p>
        </p:txBody>
      </p:sp>
      <p:sp>
        <p:nvSpPr>
          <p:cNvPr id="3" name="Text Box 92">
            <a:extLst>
              <a:ext uri="{FF2B5EF4-FFF2-40B4-BE49-F238E27FC236}">
                <a16:creationId xmlns:a16="http://schemas.microsoft.com/office/drawing/2014/main" id="{77FA5B48-CEDA-4FB0-B09B-FE367A0612D5}"/>
              </a:ext>
            </a:extLst>
          </p:cNvPr>
          <p:cNvSpPr txBox="1">
            <a:spLocks noChangeArrowheads="1"/>
          </p:cNvSpPr>
          <p:nvPr/>
        </p:nvSpPr>
        <p:spPr bwMode="auto">
          <a:xfrm>
            <a:off x="342900" y="4255075"/>
            <a:ext cx="380012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ease of ignition (how easy it is to set it alight)</a:t>
            </a:r>
          </a:p>
        </p:txBody>
      </p:sp>
      <p:sp>
        <p:nvSpPr>
          <p:cNvPr id="4" name="Text Box 91">
            <a:extLst>
              <a:ext uri="{FF2B5EF4-FFF2-40B4-BE49-F238E27FC236}">
                <a16:creationId xmlns:a16="http://schemas.microsoft.com/office/drawing/2014/main" id="{2814FA8F-8107-43FC-ABE4-15C28DB19737}"/>
              </a:ext>
            </a:extLst>
          </p:cNvPr>
          <p:cNvSpPr txBox="1">
            <a:spLocks noChangeArrowheads="1"/>
          </p:cNvSpPr>
          <p:nvPr/>
        </p:nvSpPr>
        <p:spPr bwMode="auto">
          <a:xfrm>
            <a:off x="342900" y="5413023"/>
            <a:ext cx="394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viscosity (thickness).</a:t>
            </a:r>
          </a:p>
        </p:txBody>
      </p:sp>
      <p:pic>
        <p:nvPicPr>
          <p:cNvPr id="31753" name="Picture 12" descr="ethane_model">
            <a:extLst>
              <a:ext uri="{FF2B5EF4-FFF2-40B4-BE49-F238E27FC236}">
                <a16:creationId xmlns:a16="http://schemas.microsoft.com/office/drawing/2014/main" id="{CD910E3E-BBB1-457D-BFAA-9717F0688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7651">
            <a:off x="5063400" y="4396534"/>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3" descr="butane_model">
            <a:extLst>
              <a:ext uri="{FF2B5EF4-FFF2-40B4-BE49-F238E27FC236}">
                <a16:creationId xmlns:a16="http://schemas.microsoft.com/office/drawing/2014/main" id="{A22E547C-A8FF-4F00-8C37-810BEFA34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4905">
            <a:off x="3878814" y="2001858"/>
            <a:ext cx="4591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88BCDEC3-261E-4FC8-B352-CC849EC7BFE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A6994384-3DC6-46B0-ADF1-C3934A9002B4}"/>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840319C-7A1B-4BBF-A3BD-A0B57802969C}"/>
              </a:ext>
            </a:extLst>
          </p:cNvPr>
          <p:cNvSpPr>
            <a:spLocks noGrp="1" noChangeArrowheads="1"/>
          </p:cNvSpPr>
          <p:nvPr>
            <p:ph type="title"/>
          </p:nvPr>
        </p:nvSpPr>
        <p:spPr/>
        <p:txBody>
          <a:bodyPr/>
          <a:lstStyle/>
          <a:p>
            <a:r>
              <a:rPr lang="en-GB" altLang="en-US"/>
              <a:t>Molecule size and boiling point</a:t>
            </a:r>
          </a:p>
        </p:txBody>
      </p:sp>
      <p:sp>
        <p:nvSpPr>
          <p:cNvPr id="205827" name="Rectangle 3">
            <a:extLst>
              <a:ext uri="{FF2B5EF4-FFF2-40B4-BE49-F238E27FC236}">
                <a16:creationId xmlns:a16="http://schemas.microsoft.com/office/drawing/2014/main" id="{9F8BE313-D66E-43D0-93E8-3B71659D5B58}"/>
              </a:ext>
            </a:extLst>
          </p:cNvPr>
          <p:cNvSpPr>
            <a:spLocks noChangeArrowheads="1"/>
          </p:cNvSpPr>
          <p:nvPr/>
        </p:nvSpPr>
        <p:spPr bwMode="auto">
          <a:xfrm>
            <a:off x="342900" y="1782763"/>
            <a:ext cx="8304213" cy="8223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more carbon atoms in a hydrocarbon molecule, the larger the molecule. How does this affect its boiling point?</a:t>
            </a:r>
          </a:p>
        </p:txBody>
      </p:sp>
      <p:sp>
        <p:nvSpPr>
          <p:cNvPr id="205828" name="AutoShape 4">
            <a:extLst>
              <a:ext uri="{FF2B5EF4-FFF2-40B4-BE49-F238E27FC236}">
                <a16:creationId xmlns:a16="http://schemas.microsoft.com/office/drawing/2014/main" id="{E4192EE4-50A7-4031-940E-D36485B4B168}"/>
              </a:ext>
            </a:extLst>
          </p:cNvPr>
          <p:cNvSpPr>
            <a:spLocks noChangeArrowheads="1"/>
          </p:cNvSpPr>
          <p:nvPr/>
        </p:nvSpPr>
        <p:spPr bwMode="auto">
          <a:xfrm>
            <a:off x="1582738" y="2882900"/>
            <a:ext cx="5621337" cy="1009650"/>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5829" name="Rectangle 5">
            <a:extLst>
              <a:ext uri="{FF2B5EF4-FFF2-40B4-BE49-F238E27FC236}">
                <a16:creationId xmlns:a16="http://schemas.microsoft.com/office/drawing/2014/main" id="{5997563E-DECD-4445-BAB4-CD742E7BB1A2}"/>
              </a:ext>
            </a:extLst>
          </p:cNvPr>
          <p:cNvSpPr>
            <a:spLocks noChangeArrowheads="1"/>
          </p:cNvSpPr>
          <p:nvPr/>
        </p:nvSpPr>
        <p:spPr bwMode="auto">
          <a:xfrm>
            <a:off x="1666875" y="2976563"/>
            <a:ext cx="5453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Generally, the larger a hydrocarbon, the higher its boiling point.</a:t>
            </a:r>
          </a:p>
        </p:txBody>
      </p:sp>
      <p:sp>
        <p:nvSpPr>
          <p:cNvPr id="205830" name="Rectangle 6">
            <a:extLst>
              <a:ext uri="{FF2B5EF4-FFF2-40B4-BE49-F238E27FC236}">
                <a16:creationId xmlns:a16="http://schemas.microsoft.com/office/drawing/2014/main" id="{4FAEBFCC-6793-42CA-AA26-8766D57CCB9D}"/>
              </a:ext>
            </a:extLst>
          </p:cNvPr>
          <p:cNvSpPr>
            <a:spLocks noChangeArrowheads="1"/>
          </p:cNvSpPr>
          <p:nvPr/>
        </p:nvSpPr>
        <p:spPr bwMode="auto">
          <a:xfrm>
            <a:off x="342900" y="404336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is because the </a:t>
            </a:r>
            <a:r>
              <a:rPr lang="en-GB" altLang="en-US" b="1" dirty="0">
                <a:solidFill>
                  <a:srgbClr val="FF6600"/>
                </a:solidFill>
              </a:rPr>
              <a:t>intermolecular forces</a:t>
            </a:r>
            <a:r>
              <a:rPr lang="en-GB" altLang="en-US" dirty="0"/>
              <a:t> between large molecules are stronger than the intermolecular forces between small molecules.</a:t>
            </a:r>
          </a:p>
        </p:txBody>
      </p:sp>
      <p:sp>
        <p:nvSpPr>
          <p:cNvPr id="205831" name="Rectangle 7">
            <a:extLst>
              <a:ext uri="{FF2B5EF4-FFF2-40B4-BE49-F238E27FC236}">
                <a16:creationId xmlns:a16="http://schemas.microsoft.com/office/drawing/2014/main" id="{F2E3EEB4-12BE-4F80-9166-2CBB236350C7}"/>
              </a:ext>
            </a:extLst>
          </p:cNvPr>
          <p:cNvSpPr>
            <a:spLocks noChangeArrowheads="1"/>
          </p:cNvSpPr>
          <p:nvPr/>
        </p:nvSpPr>
        <p:spPr bwMode="auto">
          <a:xfrm>
            <a:off x="342900" y="53308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More energy is needed to break the forces between large molecules, and so the boiling point is higher.</a:t>
            </a:r>
            <a:endParaRPr lang="en-US" altLang="en-US">
              <a:cs typeface="Arial" panose="020B0604020202020204" pitchFamily="34" charset="0"/>
            </a:endParaRPr>
          </a:p>
        </p:txBody>
      </p:sp>
      <p:sp>
        <p:nvSpPr>
          <p:cNvPr id="32776" name="Rectangle 8">
            <a:extLst>
              <a:ext uri="{FF2B5EF4-FFF2-40B4-BE49-F238E27FC236}">
                <a16:creationId xmlns:a16="http://schemas.microsoft.com/office/drawing/2014/main" id="{E679B553-A497-437F-B2E6-3EE4A20D36A3}"/>
              </a:ext>
            </a:extLst>
          </p:cNvPr>
          <p:cNvSpPr>
            <a:spLocks noChangeArrowheads="1"/>
          </p:cNvSpPr>
          <p:nvPr/>
        </p:nvSpPr>
        <p:spPr bwMode="auto">
          <a:xfrm>
            <a:off x="342900" y="784225"/>
            <a:ext cx="7923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Molecules in crude oil can contain anything from just one carbon atom to well over fifty.</a:t>
            </a:r>
          </a:p>
        </p:txBody>
      </p:sp>
      <p:pic>
        <p:nvPicPr>
          <p:cNvPr id="11" name="Picture 8">
            <a:hlinkClick r:id="" action="ppaction://hlinkshowjump?jump=nextslide"/>
            <a:extLst>
              <a:ext uri="{FF2B5EF4-FFF2-40B4-BE49-F238E27FC236}">
                <a16:creationId xmlns:a16="http://schemas.microsoft.com/office/drawing/2014/main" id="{CF0CDB48-B42C-46F7-830B-B6930BFEC3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89C58049-845C-4366-BB6B-D26DEEDEFAC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8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83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nimBg="1"/>
      <p:bldP spid="205828" grpId="0" animBg="1"/>
      <p:bldP spid="205829" grpId="0"/>
      <p:bldP spid="205830" grpId="0"/>
      <p:bldP spid="2058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DB7D74E-3348-4155-8F3D-A8BD51A107A9}"/>
              </a:ext>
            </a:extLst>
          </p:cNvPr>
          <p:cNvSpPr>
            <a:spLocks noGrp="1" noChangeArrowheads="1"/>
          </p:cNvSpPr>
          <p:nvPr>
            <p:ph type="title"/>
          </p:nvPr>
        </p:nvSpPr>
        <p:spPr/>
        <p:txBody>
          <a:bodyPr/>
          <a:lstStyle/>
          <a:p>
            <a:r>
              <a:rPr lang="en-GB" altLang="en-US" dirty="0"/>
              <a:t>Forces between molecules</a:t>
            </a:r>
          </a:p>
        </p:txBody>
      </p:sp>
      <p:pic>
        <p:nvPicPr>
          <p:cNvPr id="6" name="Picture 5">
            <a:hlinkClick r:id="" action="ppaction://hlinkshowjump?jump=nextslide"/>
            <a:extLst>
              <a:ext uri="{FF2B5EF4-FFF2-40B4-BE49-F238E27FC236}">
                <a16:creationId xmlns:a16="http://schemas.microsoft.com/office/drawing/2014/main" id="{9B0FC39E-99C2-4609-857C-39FD13D7C2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93A3D63E-E11A-4225-8E31-AA167243AF35}"/>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37EDDAF2-ABF5-43CA-A17C-F0721A4801F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751EB79-6967-48E2-B63C-B217A39AA14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94E1DEA-1DFB-4963-B2CF-E7AF74AAE0C6}"/>
              </a:ext>
            </a:extLst>
          </p:cNvPr>
          <p:cNvSpPr>
            <a:spLocks noGrp="1" noChangeArrowheads="1"/>
          </p:cNvSpPr>
          <p:nvPr>
            <p:ph type="title"/>
          </p:nvPr>
        </p:nvSpPr>
        <p:spPr/>
        <p:txBody>
          <a:bodyPr/>
          <a:lstStyle/>
          <a:p>
            <a:r>
              <a:rPr lang="en-GB" altLang="en-US" dirty="0"/>
              <a:t>Boiling point of alkanes</a:t>
            </a:r>
          </a:p>
        </p:txBody>
      </p:sp>
      <p:pic>
        <p:nvPicPr>
          <p:cNvPr id="7" name="Picture 6">
            <a:hlinkClick r:id="" action="ppaction://hlinkshowjump?jump=nextslide"/>
            <a:extLst>
              <a:ext uri="{FF2B5EF4-FFF2-40B4-BE49-F238E27FC236}">
                <a16:creationId xmlns:a16="http://schemas.microsoft.com/office/drawing/2014/main" id="{99B9F610-7965-48FA-8DB2-43259FD7E3A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D53E30E1-9264-4551-81CB-F62C2CAFBFB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BD4F370-72AE-4B20-835D-F75F7272F3F2}"/>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4368DA9-F28A-49F8-8809-B3BDFEA2518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0185786-8EC0-499F-871F-DE4D3B1DAD5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6D4B701-B73B-4FAC-94A8-9F85D210EC80}"/>
              </a:ext>
            </a:extLst>
          </p:cNvPr>
          <p:cNvSpPr>
            <a:spLocks noGrp="1" noChangeArrowheads="1"/>
          </p:cNvSpPr>
          <p:nvPr>
            <p:ph type="title"/>
          </p:nvPr>
        </p:nvSpPr>
        <p:spPr/>
        <p:txBody>
          <a:bodyPr/>
          <a:lstStyle/>
          <a:p>
            <a:r>
              <a:rPr lang="en-GB" altLang="en-US" dirty="0"/>
              <a:t>Order of fractions</a:t>
            </a:r>
          </a:p>
        </p:txBody>
      </p:sp>
      <p:pic>
        <p:nvPicPr>
          <p:cNvPr id="7" name="Picture 6">
            <a:hlinkClick r:id="" action="ppaction://hlinkshowjump?jump=nextslide"/>
            <a:extLst>
              <a:ext uri="{FF2B5EF4-FFF2-40B4-BE49-F238E27FC236}">
                <a16:creationId xmlns:a16="http://schemas.microsoft.com/office/drawing/2014/main" id="{6C2C88E4-7C2E-41F8-A665-CD0C2E27B7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49FE6D4B-7EF7-4213-AB40-2E3A0A572B0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54B2D15-9DB3-4B4A-A9BA-8D723860FCA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2BA43FF-75C0-42C7-A8EB-A311E01B5F6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bunsen_flame">
            <a:extLst>
              <a:ext uri="{FF2B5EF4-FFF2-40B4-BE49-F238E27FC236}">
                <a16:creationId xmlns:a16="http://schemas.microsoft.com/office/drawing/2014/main" id="{644094F9-9C32-421F-B4A6-A6B184C4B8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083"/>
          <a:stretch>
            <a:fillRect/>
          </a:stretch>
        </p:blipFill>
        <p:spPr bwMode="auto">
          <a:xfrm>
            <a:off x="3994150" y="4789488"/>
            <a:ext cx="33655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C2DEFC2A-06D5-4800-A0A3-42EF3BCD026E}"/>
              </a:ext>
            </a:extLst>
          </p:cNvPr>
          <p:cNvSpPr>
            <a:spLocks noGrp="1" noChangeArrowheads="1"/>
          </p:cNvSpPr>
          <p:nvPr>
            <p:ph type="title"/>
          </p:nvPr>
        </p:nvSpPr>
        <p:spPr/>
        <p:txBody>
          <a:bodyPr/>
          <a:lstStyle/>
          <a:p>
            <a:r>
              <a:rPr lang="en-GB" altLang="en-US"/>
              <a:t>Fractional distillation in the lab</a:t>
            </a:r>
          </a:p>
        </p:txBody>
      </p:sp>
      <p:pic>
        <p:nvPicPr>
          <p:cNvPr id="216068" name="Picture 4" descr="lab_FD_fractions">
            <a:extLst>
              <a:ext uri="{FF2B5EF4-FFF2-40B4-BE49-F238E27FC236}">
                <a16:creationId xmlns:a16="http://schemas.microsoft.com/office/drawing/2014/main" id="{26B50590-0C6A-485F-B749-52415F93A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1538" y="3405188"/>
            <a:ext cx="156845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a:extLst>
              <a:ext uri="{FF2B5EF4-FFF2-40B4-BE49-F238E27FC236}">
                <a16:creationId xmlns:a16="http://schemas.microsoft.com/office/drawing/2014/main" id="{D35C6062-5F70-43B8-A666-68D25C9099E6}"/>
              </a:ext>
            </a:extLst>
          </p:cNvPr>
          <p:cNvSpPr>
            <a:spLocks noChangeArrowheads="1"/>
          </p:cNvSpPr>
          <p:nvPr/>
        </p:nvSpPr>
        <p:spPr bwMode="auto">
          <a:xfrm>
            <a:off x="342900" y="784225"/>
            <a:ext cx="3325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principle of fractional distillation can be demonstrated in the laboratory. </a:t>
            </a:r>
          </a:p>
        </p:txBody>
      </p:sp>
      <p:pic>
        <p:nvPicPr>
          <p:cNvPr id="216070" name="Picture 6" descr="lab_FD">
            <a:extLst>
              <a:ext uri="{FF2B5EF4-FFF2-40B4-BE49-F238E27FC236}">
                <a16:creationId xmlns:a16="http://schemas.microsoft.com/office/drawing/2014/main" id="{FB08FF4A-524F-4FFC-A2A5-FB825BCA3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0" y="992188"/>
            <a:ext cx="2922588"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1" name="Text Box 7">
            <a:extLst>
              <a:ext uri="{FF2B5EF4-FFF2-40B4-BE49-F238E27FC236}">
                <a16:creationId xmlns:a16="http://schemas.microsoft.com/office/drawing/2014/main" id="{6F50E764-ACDA-453E-A893-8CB7B2252B18}"/>
              </a:ext>
            </a:extLst>
          </p:cNvPr>
          <p:cNvSpPr txBox="1">
            <a:spLocks noChangeArrowheads="1"/>
          </p:cNvSpPr>
          <p:nvPr/>
        </p:nvSpPr>
        <p:spPr bwMode="auto">
          <a:xfrm>
            <a:off x="709613" y="4800600"/>
            <a:ext cx="211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mineral wool soaked in crude oil</a:t>
            </a:r>
          </a:p>
        </p:txBody>
      </p:sp>
      <p:sp>
        <p:nvSpPr>
          <p:cNvPr id="216073" name="Text Box 9">
            <a:extLst>
              <a:ext uri="{FF2B5EF4-FFF2-40B4-BE49-F238E27FC236}">
                <a16:creationId xmlns:a16="http://schemas.microsoft.com/office/drawing/2014/main" id="{6D3F3761-5474-4B70-B7F7-5A73A0380771}"/>
              </a:ext>
            </a:extLst>
          </p:cNvPr>
          <p:cNvSpPr txBox="1">
            <a:spLocks noChangeArrowheads="1"/>
          </p:cNvSpPr>
          <p:nvPr/>
        </p:nvSpPr>
        <p:spPr bwMode="auto">
          <a:xfrm>
            <a:off x="5089525" y="6083300"/>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cooling water</a:t>
            </a:r>
          </a:p>
        </p:txBody>
      </p:sp>
      <p:sp>
        <p:nvSpPr>
          <p:cNvPr id="216077" name="Text Box 13">
            <a:extLst>
              <a:ext uri="{FF2B5EF4-FFF2-40B4-BE49-F238E27FC236}">
                <a16:creationId xmlns:a16="http://schemas.microsoft.com/office/drawing/2014/main" id="{F13A8FC1-D444-49FF-8969-3C48F1A15578}"/>
              </a:ext>
            </a:extLst>
          </p:cNvPr>
          <p:cNvSpPr txBox="1">
            <a:spLocks noChangeArrowheads="1"/>
          </p:cNvSpPr>
          <p:nvPr/>
        </p:nvSpPr>
        <p:spPr bwMode="auto">
          <a:xfrm>
            <a:off x="5705475" y="1042988"/>
            <a:ext cx="34655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FF6600"/>
                </a:solidFill>
              </a:rPr>
              <a:t>fractions collected previously (at lower temperatures)</a:t>
            </a:r>
          </a:p>
        </p:txBody>
      </p:sp>
      <p:sp>
        <p:nvSpPr>
          <p:cNvPr id="15" name="Rectangle 14">
            <a:extLst>
              <a:ext uri="{FF2B5EF4-FFF2-40B4-BE49-F238E27FC236}">
                <a16:creationId xmlns:a16="http://schemas.microsoft.com/office/drawing/2014/main" id="{6482E33E-F6CC-40B3-B8DC-E900A4EE2CD7}"/>
              </a:ext>
            </a:extLst>
          </p:cNvPr>
          <p:cNvSpPr>
            <a:spLocks noChangeArrowheads="1"/>
          </p:cNvSpPr>
          <p:nvPr/>
        </p:nvSpPr>
        <p:spPr bwMode="auto">
          <a:xfrm>
            <a:off x="342900" y="2733675"/>
            <a:ext cx="3492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crude oil is heated and the vapor produced  is collected at different temperatures.</a:t>
            </a:r>
          </a:p>
        </p:txBody>
      </p:sp>
      <p:cxnSp>
        <p:nvCxnSpPr>
          <p:cNvPr id="17" name="Straight Arrow Connector 16">
            <a:extLst>
              <a:ext uri="{FF2B5EF4-FFF2-40B4-BE49-F238E27FC236}">
                <a16:creationId xmlns:a16="http://schemas.microsoft.com/office/drawing/2014/main" id="{0FFF85F0-EF2E-442C-9A5A-0657DC03B0A9}"/>
              </a:ext>
            </a:extLst>
          </p:cNvPr>
          <p:cNvCxnSpPr>
            <a:cxnSpLocks noChangeShapeType="1"/>
          </p:cNvCxnSpPr>
          <p:nvPr/>
        </p:nvCxnSpPr>
        <p:spPr bwMode="auto">
          <a:xfrm flipV="1">
            <a:off x="2481263" y="4999038"/>
            <a:ext cx="1414462" cy="404812"/>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CF86A246-1731-4648-9950-C372D63CD2BF}"/>
              </a:ext>
            </a:extLst>
          </p:cNvPr>
          <p:cNvCxnSpPr>
            <a:cxnSpLocks noChangeShapeType="1"/>
          </p:cNvCxnSpPr>
          <p:nvPr/>
        </p:nvCxnSpPr>
        <p:spPr bwMode="auto">
          <a:xfrm flipV="1">
            <a:off x="6267450" y="5568950"/>
            <a:ext cx="3175" cy="58420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B8AC8A1E-0427-4892-A2DF-BFD96955A149}"/>
              </a:ext>
            </a:extLst>
          </p:cNvPr>
          <p:cNvCxnSpPr>
            <a:cxnSpLocks noChangeShapeType="1"/>
          </p:cNvCxnSpPr>
          <p:nvPr/>
        </p:nvCxnSpPr>
        <p:spPr bwMode="auto">
          <a:xfrm flipH="1">
            <a:off x="7540625" y="2316163"/>
            <a:ext cx="285750" cy="92710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E7DA1156-8BBC-4C88-A67F-9D10209E98AA}"/>
              </a:ext>
            </a:extLst>
          </p:cNvPr>
          <p:cNvCxnSpPr>
            <a:cxnSpLocks noChangeShapeType="1"/>
          </p:cNvCxnSpPr>
          <p:nvPr/>
        </p:nvCxnSpPr>
        <p:spPr bwMode="auto">
          <a:xfrm>
            <a:off x="8004175" y="2316163"/>
            <a:ext cx="344488" cy="938212"/>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pic>
        <p:nvPicPr>
          <p:cNvPr id="16" name="Picture 8">
            <a:hlinkClick r:id="" action="ppaction://hlinkshowjump?jump=nextslide"/>
            <a:extLst>
              <a:ext uri="{FF2B5EF4-FFF2-40B4-BE49-F238E27FC236}">
                <a16:creationId xmlns:a16="http://schemas.microsoft.com/office/drawing/2014/main" id="{C17F4DFA-BD97-4971-AB1D-88B14ACEAE9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0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0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0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60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60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p:bldP spid="216073" grpId="0"/>
      <p:bldP spid="21607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F5D2AC1D-172C-45EA-87FB-38BA463A9173}"/>
              </a:ext>
            </a:extLst>
          </p:cNvPr>
          <p:cNvSpPr>
            <a:spLocks noGrp="1" noChangeArrowheads="1"/>
          </p:cNvSpPr>
          <p:nvPr>
            <p:ph type="title"/>
          </p:nvPr>
        </p:nvSpPr>
        <p:spPr/>
        <p:txBody>
          <a:bodyPr/>
          <a:lstStyle/>
          <a:p>
            <a:r>
              <a:rPr lang="en-GB" altLang="en-US" dirty="0"/>
              <a:t>Fractional distillation – true or false?</a:t>
            </a:r>
          </a:p>
        </p:txBody>
      </p:sp>
      <p:pic>
        <p:nvPicPr>
          <p:cNvPr id="7" name="Picture 6">
            <a:hlinkClick r:id="" action="ppaction://hlinkshowjump?jump=nextslide"/>
            <a:extLst>
              <a:ext uri="{FF2B5EF4-FFF2-40B4-BE49-F238E27FC236}">
                <a16:creationId xmlns:a16="http://schemas.microsoft.com/office/drawing/2014/main" id="{F0F2D9E5-F602-4569-B3AD-BC20293FF3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7DA179F6-A165-4C28-A9EC-0259839A934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354F7F4-8457-4401-A85B-9F4A83531EF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E2D19D3-1C3B-462F-A188-AADE4CF9BDC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629AB44-D1AA-4650-8B7A-84E49F9C19C5}"/>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Over 85% of crude oil is used as a </a:t>
            </a:r>
            <a:r>
              <a:rPr lang="en-GB" altLang="en-US" b="1">
                <a:solidFill>
                  <a:srgbClr val="FF6600"/>
                </a:solidFill>
              </a:rPr>
              <a:t>fuel</a:t>
            </a:r>
            <a:r>
              <a:rPr lang="en-GB" altLang="en-US"/>
              <a:t> for heating and transport. Only 8% is used to make plastics and                  other chemicals.</a:t>
            </a:r>
          </a:p>
        </p:txBody>
      </p:sp>
      <p:sp>
        <p:nvSpPr>
          <p:cNvPr id="226307" name="Rectangle 3">
            <a:extLst>
              <a:ext uri="{FF2B5EF4-FFF2-40B4-BE49-F238E27FC236}">
                <a16:creationId xmlns:a16="http://schemas.microsoft.com/office/drawing/2014/main" id="{7381A98A-D072-4D6F-A16D-254F5BBB211B}"/>
              </a:ext>
            </a:extLst>
          </p:cNvPr>
          <p:cNvSpPr>
            <a:spLocks noChangeArrowheads="1"/>
          </p:cNvSpPr>
          <p:nvPr/>
        </p:nvSpPr>
        <p:spPr bwMode="auto">
          <a:xfrm>
            <a:off x="342900" y="24304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fuel is a substance that reacts with oxygen to release useful energy.</a:t>
            </a:r>
          </a:p>
        </p:txBody>
      </p:sp>
      <p:sp>
        <p:nvSpPr>
          <p:cNvPr id="226308" name="Rectangle 4">
            <a:extLst>
              <a:ext uri="{FF2B5EF4-FFF2-40B4-BE49-F238E27FC236}">
                <a16:creationId xmlns:a16="http://schemas.microsoft.com/office/drawing/2014/main" id="{43B1C83C-9E24-4272-BBFC-5AB7D9D8557D}"/>
              </a:ext>
            </a:extLst>
          </p:cNvPr>
          <p:cNvSpPr>
            <a:spLocks noChangeArrowheads="1"/>
          </p:cNvSpPr>
          <p:nvPr/>
        </p:nvSpPr>
        <p:spPr bwMode="auto">
          <a:xfrm>
            <a:off x="342900" y="3706813"/>
            <a:ext cx="3963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large amount of oil is used as fuel because      the hydrocarbons in the fractions burn easily and release a large amount of useful energy.</a:t>
            </a:r>
          </a:p>
        </p:txBody>
      </p:sp>
      <p:sp>
        <p:nvSpPr>
          <p:cNvPr id="35845" name="Rectangle 5">
            <a:extLst>
              <a:ext uri="{FF2B5EF4-FFF2-40B4-BE49-F238E27FC236}">
                <a16:creationId xmlns:a16="http://schemas.microsoft.com/office/drawing/2014/main" id="{F1ECBAC9-FB69-4751-916E-18B4C6D6F214}"/>
              </a:ext>
            </a:extLst>
          </p:cNvPr>
          <p:cNvSpPr>
            <a:spLocks noGrp="1" noChangeArrowheads="1"/>
          </p:cNvSpPr>
          <p:nvPr>
            <p:ph type="title"/>
          </p:nvPr>
        </p:nvSpPr>
        <p:spPr/>
        <p:txBody>
          <a:bodyPr/>
          <a:lstStyle/>
          <a:p>
            <a:r>
              <a:rPr lang="en-GB" altLang="en-US"/>
              <a:t>Hydrocarbons as fuels</a:t>
            </a:r>
          </a:p>
        </p:txBody>
      </p:sp>
      <p:pic>
        <p:nvPicPr>
          <p:cNvPr id="35847" name="Picture 3" descr="C:\CVS\production\GCSEChemistry\src\images\CarPetrol.png">
            <a:extLst>
              <a:ext uri="{FF2B5EF4-FFF2-40B4-BE49-F238E27FC236}">
                <a16:creationId xmlns:a16="http://schemas.microsoft.com/office/drawing/2014/main" id="{F4AD47BD-9737-4ADD-96E2-9A167F8F4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3575050"/>
            <a:ext cx="481488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2005B7EA-561D-49FC-B06E-97D6D787A6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p:bldP spid="2263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C2288C62-4EB6-4E28-977D-F602B483F1AB}"/>
              </a:ext>
            </a:extLst>
          </p:cNvPr>
          <p:cNvSpPr>
            <a:spLocks noGrp="1" noChangeArrowheads="1"/>
          </p:cNvSpPr>
          <p:nvPr>
            <p:ph type="title"/>
          </p:nvPr>
        </p:nvSpPr>
        <p:spPr/>
        <p:txBody>
          <a:bodyPr/>
          <a:lstStyle/>
          <a:p>
            <a:r>
              <a:rPr lang="en-GB" altLang="en-US"/>
              <a:t>Using fractions</a:t>
            </a:r>
          </a:p>
        </p:txBody>
      </p:sp>
      <p:sp>
        <p:nvSpPr>
          <p:cNvPr id="36868" name="TextBox 7">
            <a:extLst>
              <a:ext uri="{FF2B5EF4-FFF2-40B4-BE49-F238E27FC236}">
                <a16:creationId xmlns:a16="http://schemas.microsoft.com/office/drawing/2014/main" id="{2B7AAC5F-DDA4-45CB-93FA-21850AD8546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Modern life depends on the petrochemical industry for the production of many useful materials. </a:t>
            </a:r>
          </a:p>
        </p:txBody>
      </p:sp>
      <p:sp>
        <p:nvSpPr>
          <p:cNvPr id="10" name="TextBox 9">
            <a:extLst>
              <a:ext uri="{FF2B5EF4-FFF2-40B4-BE49-F238E27FC236}">
                <a16:creationId xmlns:a16="http://schemas.microsoft.com/office/drawing/2014/main" id="{78E9AFCE-6055-47EE-B783-8A7264F99F44}"/>
              </a:ext>
            </a:extLst>
          </p:cNvPr>
          <p:cNvSpPr txBox="1">
            <a:spLocks noChangeArrowheads="1"/>
          </p:cNvSpPr>
          <p:nvPr/>
        </p:nvSpPr>
        <p:spPr bwMode="auto">
          <a:xfrm>
            <a:off x="342900" y="16637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Fractions collected during fractional distillation are processed and used to produce:</a:t>
            </a:r>
          </a:p>
        </p:txBody>
      </p:sp>
      <p:sp>
        <p:nvSpPr>
          <p:cNvPr id="11" name="TextBox 10">
            <a:extLst>
              <a:ext uri="{FF2B5EF4-FFF2-40B4-BE49-F238E27FC236}">
                <a16:creationId xmlns:a16="http://schemas.microsoft.com/office/drawing/2014/main" id="{2EFE82FD-0767-4B18-9AF4-0D169969FEE2}"/>
              </a:ext>
            </a:extLst>
          </p:cNvPr>
          <p:cNvSpPr txBox="1">
            <a:spLocks noChangeArrowheads="1"/>
          </p:cNvSpPr>
          <p:nvPr/>
        </p:nvSpPr>
        <p:spPr bwMode="auto">
          <a:xfrm>
            <a:off x="546102" y="3422650"/>
            <a:ext cx="4410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solvents – used to dissolve other substances</a:t>
            </a:r>
          </a:p>
        </p:txBody>
      </p:sp>
      <p:sp>
        <p:nvSpPr>
          <p:cNvPr id="13" name="TextBox 12">
            <a:extLst>
              <a:ext uri="{FF2B5EF4-FFF2-40B4-BE49-F238E27FC236}">
                <a16:creationId xmlns:a16="http://schemas.microsoft.com/office/drawing/2014/main" id="{788B3C71-0F1E-4922-B725-244B9E0C8064}"/>
              </a:ext>
            </a:extLst>
          </p:cNvPr>
          <p:cNvSpPr txBox="1">
            <a:spLocks noChangeArrowheads="1"/>
          </p:cNvSpPr>
          <p:nvPr/>
        </p:nvSpPr>
        <p:spPr bwMode="auto">
          <a:xfrm>
            <a:off x="546102" y="4302125"/>
            <a:ext cx="4441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lubricants – used in engines</a:t>
            </a:r>
          </a:p>
        </p:txBody>
      </p:sp>
      <p:sp>
        <p:nvSpPr>
          <p:cNvPr id="14" name="TextBox 13">
            <a:extLst>
              <a:ext uri="{FF2B5EF4-FFF2-40B4-BE49-F238E27FC236}">
                <a16:creationId xmlns:a16="http://schemas.microsoft.com/office/drawing/2014/main" id="{3D2612E0-93EC-4D44-88A6-84037C627DEC}"/>
              </a:ext>
            </a:extLst>
          </p:cNvPr>
          <p:cNvSpPr txBox="1">
            <a:spLocks noChangeArrowheads="1"/>
          </p:cNvSpPr>
          <p:nvPr/>
        </p:nvSpPr>
        <p:spPr bwMode="auto">
          <a:xfrm>
            <a:off x="546102" y="4811713"/>
            <a:ext cx="4838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polymers – used to create plastics and other materials</a:t>
            </a:r>
          </a:p>
        </p:txBody>
      </p:sp>
      <p:sp>
        <p:nvSpPr>
          <p:cNvPr id="15" name="TextBox 14">
            <a:extLst>
              <a:ext uri="{FF2B5EF4-FFF2-40B4-BE49-F238E27FC236}">
                <a16:creationId xmlns:a16="http://schemas.microsoft.com/office/drawing/2014/main" id="{CF5F9988-3FAF-4489-88D2-0FDD801A7488}"/>
              </a:ext>
            </a:extLst>
          </p:cNvPr>
          <p:cNvSpPr txBox="1">
            <a:spLocks noChangeArrowheads="1"/>
          </p:cNvSpPr>
          <p:nvPr/>
        </p:nvSpPr>
        <p:spPr bwMode="auto">
          <a:xfrm>
            <a:off x="546102" y="5691188"/>
            <a:ext cx="4203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detergents – used as cleaning products.</a:t>
            </a:r>
          </a:p>
        </p:txBody>
      </p:sp>
      <p:sp>
        <p:nvSpPr>
          <p:cNvPr id="16" name="TextBox 15">
            <a:extLst>
              <a:ext uri="{FF2B5EF4-FFF2-40B4-BE49-F238E27FC236}">
                <a16:creationId xmlns:a16="http://schemas.microsoft.com/office/drawing/2014/main" id="{6D009090-4885-4705-83DF-942A41AB6F57}"/>
              </a:ext>
            </a:extLst>
          </p:cNvPr>
          <p:cNvSpPr txBox="1">
            <a:spLocks noChangeArrowheads="1"/>
          </p:cNvSpPr>
          <p:nvPr/>
        </p:nvSpPr>
        <p:spPr bwMode="auto">
          <a:xfrm>
            <a:off x="546102" y="2543175"/>
            <a:ext cx="4527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car fuel – produced from the gasoline and diesel fractions</a:t>
            </a:r>
          </a:p>
        </p:txBody>
      </p:sp>
      <p:pic>
        <p:nvPicPr>
          <p:cNvPr id="158722" name="Picture 2" descr="C:\CVS\production\KS3Science\src\images\Chemistry\Car_petrol.png">
            <a:extLst>
              <a:ext uri="{FF2B5EF4-FFF2-40B4-BE49-F238E27FC236}">
                <a16:creationId xmlns:a16="http://schemas.microsoft.com/office/drawing/2014/main" id="{806F6799-84F2-4958-A02A-9F94B809B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62188"/>
            <a:ext cx="354965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lastic_pipes_ArtWell_shutt.jpg">
            <a:extLst>
              <a:ext uri="{FF2B5EF4-FFF2-40B4-BE49-F238E27FC236}">
                <a16:creationId xmlns:a16="http://schemas.microsoft.com/office/drawing/2014/main" id="{4FEEDA78-B2FC-4F12-94A1-C12F0EA1F257}"/>
              </a:ext>
            </a:extLst>
          </p:cNvPr>
          <p:cNvPicPr>
            <a:picLocks noChangeAspect="1"/>
          </p:cNvPicPr>
          <p:nvPr/>
        </p:nvPicPr>
        <p:blipFill>
          <a:blip r:embed="rId5">
            <a:extLst>
              <a:ext uri="{28A0092B-C50C-407E-A947-70E740481C1C}">
                <a14:useLocalDpi xmlns:a14="http://schemas.microsoft.com/office/drawing/2010/main" val="0"/>
              </a:ext>
            </a:extLst>
          </a:blip>
          <a:srcRect l="10509" t="7777"/>
          <a:stretch>
            <a:fillRect/>
          </a:stretch>
        </p:blipFill>
        <p:spPr bwMode="auto">
          <a:xfrm>
            <a:off x="5589588" y="4064000"/>
            <a:ext cx="30384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EDE559B4-5A7A-4C8F-A87C-D21DD00CAB7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7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F5805D57-A515-47F0-9057-E3EE4CA9F69E}"/>
              </a:ext>
            </a:extLst>
          </p:cNvPr>
          <p:cNvSpPr>
            <a:spLocks noGrp="1" noChangeArrowheads="1"/>
          </p:cNvSpPr>
          <p:nvPr>
            <p:ph type="title"/>
          </p:nvPr>
        </p:nvSpPr>
        <p:spPr/>
        <p:txBody>
          <a:bodyPr/>
          <a:lstStyle/>
          <a:p>
            <a:r>
              <a:rPr lang="en-GB" altLang="en-US" dirty="0"/>
              <a:t>What are fractions used for?</a:t>
            </a:r>
          </a:p>
        </p:txBody>
      </p:sp>
      <p:pic>
        <p:nvPicPr>
          <p:cNvPr id="6" name="Picture 5">
            <a:hlinkClick r:id="" action="ppaction://hlinkshowjump?jump=nextslide"/>
            <a:extLst>
              <a:ext uri="{FF2B5EF4-FFF2-40B4-BE49-F238E27FC236}">
                <a16:creationId xmlns:a16="http://schemas.microsoft.com/office/drawing/2014/main" id="{E6089461-02E6-4773-91F1-AB2F0FF3EC4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A667C28F-3B11-4DF2-ACBE-DD3C4B4BD1B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C680932-754F-4204-B949-D8B3A59792C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4E7085EF-8275-474C-8491-82E9899F99DB}"/>
              </a:ext>
            </a:extLst>
          </p:cNvPr>
          <p:cNvSpPr>
            <a:spLocks noGrp="1" noChangeArrowheads="1"/>
          </p:cNvSpPr>
          <p:nvPr>
            <p:ph type="title"/>
          </p:nvPr>
        </p:nvSpPr>
        <p:spPr/>
        <p:txBody>
          <a:bodyPr/>
          <a:lstStyle/>
          <a:p>
            <a:r>
              <a:rPr lang="en-GB" altLang="en-US" dirty="0"/>
              <a:t>Which fraction?</a:t>
            </a:r>
          </a:p>
        </p:txBody>
      </p:sp>
      <p:pic>
        <p:nvPicPr>
          <p:cNvPr id="7" name="Picture 6">
            <a:hlinkClick r:id="" action="ppaction://hlinkshowjump?jump=nextslide"/>
            <a:extLst>
              <a:ext uri="{FF2B5EF4-FFF2-40B4-BE49-F238E27FC236}">
                <a16:creationId xmlns:a16="http://schemas.microsoft.com/office/drawing/2014/main" id="{3E28B2FE-8973-4B38-B619-9345D48D2AC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206DA928-C89E-4FAF-BB06-1E7FEEE817B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5FD17F36-FFF0-482F-A356-198B78CAA7D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1CBBB66-A81D-475F-B511-CEA5C9CB1C0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6E97247-725D-43A5-8BCC-1750A28F5825}"/>
              </a:ext>
            </a:extLst>
          </p:cNvPr>
          <p:cNvSpPr>
            <a:spLocks noGrp="1" noChangeArrowheads="1"/>
          </p:cNvSpPr>
          <p:nvPr>
            <p:ph type="title"/>
          </p:nvPr>
        </p:nvSpPr>
        <p:spPr/>
        <p:txBody>
          <a:bodyPr/>
          <a:lstStyle/>
          <a:p>
            <a:r>
              <a:rPr lang="en-GB" altLang="en-US" dirty="0"/>
              <a:t>How important are these fractions?</a:t>
            </a:r>
          </a:p>
        </p:txBody>
      </p:sp>
      <p:pic>
        <p:nvPicPr>
          <p:cNvPr id="7" name="Picture 6">
            <a:hlinkClick r:id="" action="ppaction://hlinkshowjump?jump=nextslide"/>
            <a:extLst>
              <a:ext uri="{FF2B5EF4-FFF2-40B4-BE49-F238E27FC236}">
                <a16:creationId xmlns:a16="http://schemas.microsoft.com/office/drawing/2014/main" id="{8BFC9512-5811-4B35-AE9D-23CC01DA65B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C1D62AE7-8266-4425-B07D-A2CAEA568F6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EDE39C2-BE28-4CF6-B360-92163D061F0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1ADB8BC-C488-410F-B719-DFD30BCD8EF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descr="long_chain">
            <a:extLst>
              <a:ext uri="{FF2B5EF4-FFF2-40B4-BE49-F238E27FC236}">
                <a16:creationId xmlns:a16="http://schemas.microsoft.com/office/drawing/2014/main" id="{2C143ED9-86DA-4D0C-85B3-02E599F01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2127250"/>
            <a:ext cx="39258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3" name="Picture 3" descr="short-chains">
            <a:extLst>
              <a:ext uri="{FF2B5EF4-FFF2-40B4-BE49-F238E27FC236}">
                <a16:creationId xmlns:a16="http://schemas.microsoft.com/office/drawing/2014/main" id="{D25C8146-E61F-4A66-A3EC-4D5315BD9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7013" y="4124325"/>
            <a:ext cx="32670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a:extLst>
              <a:ext uri="{FF2B5EF4-FFF2-40B4-BE49-F238E27FC236}">
                <a16:creationId xmlns:a16="http://schemas.microsoft.com/office/drawing/2014/main" id="{16A9E884-DCED-4DBA-BA52-C5D55AA24A49}"/>
              </a:ext>
            </a:extLst>
          </p:cNvPr>
          <p:cNvSpPr>
            <a:spLocks noGrp="1" noChangeArrowheads="1"/>
          </p:cNvSpPr>
          <p:nvPr>
            <p:ph type="title"/>
          </p:nvPr>
        </p:nvSpPr>
        <p:spPr/>
        <p:txBody>
          <a:bodyPr/>
          <a:lstStyle/>
          <a:p>
            <a:r>
              <a:rPr lang="en-GB" altLang="en-US"/>
              <a:t>Supply and demand</a:t>
            </a:r>
          </a:p>
        </p:txBody>
      </p:sp>
      <p:sp>
        <p:nvSpPr>
          <p:cNvPr id="37893" name="Rectangle 5">
            <a:extLst>
              <a:ext uri="{FF2B5EF4-FFF2-40B4-BE49-F238E27FC236}">
                <a16:creationId xmlns:a16="http://schemas.microsoft.com/office/drawing/2014/main" id="{1CC1B6F4-2DAE-4525-951D-A235C17EAD3E}"/>
              </a:ext>
            </a:extLst>
          </p:cNvPr>
          <p:cNvSpPr>
            <a:spLocks noChangeArrowheads="1"/>
          </p:cNvSpPr>
          <p:nvPr/>
        </p:nvSpPr>
        <p:spPr bwMode="auto">
          <a:xfrm>
            <a:off x="342900" y="784225"/>
            <a:ext cx="8399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amount of each type of fraction obtained by fractional distillation does not usually match the amount of each fraction that is needed.</a:t>
            </a:r>
          </a:p>
        </p:txBody>
      </p:sp>
      <p:sp>
        <p:nvSpPr>
          <p:cNvPr id="271366" name="Rectangle 6">
            <a:extLst>
              <a:ext uri="{FF2B5EF4-FFF2-40B4-BE49-F238E27FC236}">
                <a16:creationId xmlns:a16="http://schemas.microsoft.com/office/drawing/2014/main" id="{42258F90-295D-47F7-B111-614B89DD1143}"/>
              </a:ext>
            </a:extLst>
          </p:cNvPr>
          <p:cNvSpPr>
            <a:spLocks noChangeArrowheads="1"/>
          </p:cNvSpPr>
          <p:nvPr/>
        </p:nvSpPr>
        <p:spPr bwMode="auto">
          <a:xfrm>
            <a:off x="4476750" y="2020888"/>
            <a:ext cx="46672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Crude oil often contains a greater quantity of heavier fractions than lighter fractions. Lighter fractions are more useful, and therefore more in demand.</a:t>
            </a:r>
          </a:p>
        </p:txBody>
      </p:sp>
      <p:sp>
        <p:nvSpPr>
          <p:cNvPr id="271367" name="Rectangle 7">
            <a:extLst>
              <a:ext uri="{FF2B5EF4-FFF2-40B4-BE49-F238E27FC236}">
                <a16:creationId xmlns:a16="http://schemas.microsoft.com/office/drawing/2014/main" id="{47CB9BB6-B52A-4C4D-8442-3F349EAE8D5A}"/>
              </a:ext>
            </a:extLst>
          </p:cNvPr>
          <p:cNvSpPr>
            <a:spLocks noChangeArrowheads="1"/>
          </p:cNvSpPr>
          <p:nvPr/>
        </p:nvSpPr>
        <p:spPr bwMode="auto">
          <a:xfrm>
            <a:off x="342900" y="4268788"/>
            <a:ext cx="53990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large hydrocarbon molecules</a:t>
            </a:r>
            <a:br>
              <a:rPr lang="en-GB" altLang="en-US" dirty="0"/>
            </a:br>
            <a:r>
              <a:rPr lang="en-GB" altLang="en-US" dirty="0"/>
              <a:t>in the heavier fractions can be</a:t>
            </a:r>
            <a:br>
              <a:rPr lang="en-GB" altLang="en-US" dirty="0"/>
            </a:br>
            <a:r>
              <a:rPr lang="en-GB" altLang="en-US" dirty="0"/>
              <a:t>broken down into smaller, more </a:t>
            </a:r>
            <a:br>
              <a:rPr lang="en-GB" altLang="en-US" dirty="0"/>
            </a:br>
            <a:r>
              <a:rPr lang="en-GB" altLang="en-US" dirty="0"/>
              <a:t>useful molecules. These can be used to produce fuels and plastics.</a:t>
            </a:r>
          </a:p>
        </p:txBody>
      </p:sp>
      <p:pic>
        <p:nvPicPr>
          <p:cNvPr id="9" name="Picture 8">
            <a:hlinkClick r:id="" action="ppaction://hlinkshowjump?jump=nextslide"/>
            <a:extLst>
              <a:ext uri="{FF2B5EF4-FFF2-40B4-BE49-F238E27FC236}">
                <a16:creationId xmlns:a16="http://schemas.microsoft.com/office/drawing/2014/main" id="{12A81C71-C629-4893-94B2-89C36FC73B7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13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6" grpId="0"/>
      <p:bldP spid="2713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2" name="Picture 8" descr="long_chain">
            <a:extLst>
              <a:ext uri="{FF2B5EF4-FFF2-40B4-BE49-F238E27FC236}">
                <a16:creationId xmlns:a16="http://schemas.microsoft.com/office/drawing/2014/main" id="{DCBA3424-D065-496C-808D-EEAC42A98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1925638"/>
            <a:ext cx="259873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9" descr="short-chains">
            <a:extLst>
              <a:ext uri="{FF2B5EF4-FFF2-40B4-BE49-F238E27FC236}">
                <a16:creationId xmlns:a16="http://schemas.microsoft.com/office/drawing/2014/main" id="{02CB3834-92C5-40FC-B15B-7EC13144B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013" y="4370388"/>
            <a:ext cx="21780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Line 10">
            <a:extLst>
              <a:ext uri="{FF2B5EF4-FFF2-40B4-BE49-F238E27FC236}">
                <a16:creationId xmlns:a16="http://schemas.microsoft.com/office/drawing/2014/main" id="{BF1E3671-889E-46B3-8CFD-CA508B7CD13F}"/>
              </a:ext>
            </a:extLst>
          </p:cNvPr>
          <p:cNvSpPr>
            <a:spLocks noChangeShapeType="1"/>
          </p:cNvSpPr>
          <p:nvPr/>
        </p:nvSpPr>
        <p:spPr bwMode="auto">
          <a:xfrm>
            <a:off x="7539038" y="3255963"/>
            <a:ext cx="0" cy="8270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8917" name="Rectangle 2">
            <a:extLst>
              <a:ext uri="{FF2B5EF4-FFF2-40B4-BE49-F238E27FC236}">
                <a16:creationId xmlns:a16="http://schemas.microsoft.com/office/drawing/2014/main" id="{DF356A52-907D-4534-8C3D-B00899182B24}"/>
              </a:ext>
            </a:extLst>
          </p:cNvPr>
          <p:cNvSpPr>
            <a:spLocks noGrp="1" noChangeArrowheads="1"/>
          </p:cNvSpPr>
          <p:nvPr>
            <p:ph type="title"/>
          </p:nvPr>
        </p:nvSpPr>
        <p:spPr/>
        <p:txBody>
          <a:bodyPr/>
          <a:lstStyle/>
          <a:p>
            <a:r>
              <a:rPr lang="en-GB" altLang="en-US"/>
              <a:t>Catalytic cracking</a:t>
            </a:r>
          </a:p>
        </p:txBody>
      </p:sp>
      <p:sp>
        <p:nvSpPr>
          <p:cNvPr id="38918" name="Rectangle 3">
            <a:extLst>
              <a:ext uri="{FF2B5EF4-FFF2-40B4-BE49-F238E27FC236}">
                <a16:creationId xmlns:a16="http://schemas.microsoft.com/office/drawing/2014/main" id="{7C2C4346-37A0-4D64-9C89-F56B452CFA61}"/>
              </a:ext>
            </a:extLst>
          </p:cNvPr>
          <p:cNvSpPr>
            <a:spLocks noChangeArrowheads="1"/>
          </p:cNvSpPr>
          <p:nvPr/>
        </p:nvSpPr>
        <p:spPr bwMode="auto">
          <a:xfrm>
            <a:off x="342900" y="784225"/>
            <a:ext cx="847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breakdown of long-chain hydrocarbon molecules into smaller, more useful molecules is called </a:t>
            </a:r>
            <a:r>
              <a:rPr lang="en-GB" altLang="en-US" b="1">
                <a:solidFill>
                  <a:srgbClr val="FF6600"/>
                </a:solidFill>
              </a:rPr>
              <a:t>cracking</a:t>
            </a:r>
            <a:r>
              <a:rPr lang="en-GB" altLang="en-US"/>
              <a:t>. </a:t>
            </a:r>
          </a:p>
        </p:txBody>
      </p:sp>
      <p:sp>
        <p:nvSpPr>
          <p:cNvPr id="273420" name="Rectangle 12">
            <a:extLst>
              <a:ext uri="{FF2B5EF4-FFF2-40B4-BE49-F238E27FC236}">
                <a16:creationId xmlns:a16="http://schemas.microsoft.com/office/drawing/2014/main" id="{108EF073-DD8B-465F-A722-A6EB65453942}"/>
              </a:ext>
            </a:extLst>
          </p:cNvPr>
          <p:cNvSpPr>
            <a:spLocks noChangeArrowheads="1"/>
          </p:cNvSpPr>
          <p:nvPr/>
        </p:nvSpPr>
        <p:spPr bwMode="auto">
          <a:xfrm>
            <a:off x="342900" y="2051050"/>
            <a:ext cx="606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During cracking, the molecules break apart, forming </a:t>
            </a:r>
            <a:r>
              <a:rPr lang="en-GB" altLang="en-US">
                <a:solidFill>
                  <a:srgbClr val="010066"/>
                </a:solidFill>
              </a:rPr>
              <a:t>smaller alkanes </a:t>
            </a:r>
            <a:r>
              <a:rPr lang="en-GB" altLang="en-US"/>
              <a:t>and </a:t>
            </a:r>
            <a:r>
              <a:rPr lang="en-GB" altLang="en-US" b="1">
                <a:solidFill>
                  <a:srgbClr val="FF6600"/>
                </a:solidFill>
              </a:rPr>
              <a:t>alkenes</a:t>
            </a:r>
            <a:r>
              <a:rPr lang="en-GB" altLang="en-US"/>
              <a:t>. </a:t>
            </a:r>
          </a:p>
        </p:txBody>
      </p:sp>
      <p:sp>
        <p:nvSpPr>
          <p:cNvPr id="16" name="TextBox 15">
            <a:extLst>
              <a:ext uri="{FF2B5EF4-FFF2-40B4-BE49-F238E27FC236}">
                <a16:creationId xmlns:a16="http://schemas.microsoft.com/office/drawing/2014/main" id="{79080FB1-7E15-4F00-A9A0-E96C983758FA}"/>
              </a:ext>
            </a:extLst>
          </p:cNvPr>
          <p:cNvSpPr txBox="1">
            <a:spLocks noChangeArrowheads="1"/>
          </p:cNvSpPr>
          <p:nvPr/>
        </p:nvSpPr>
        <p:spPr bwMode="auto">
          <a:xfrm>
            <a:off x="342900" y="3316288"/>
            <a:ext cx="54752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presence of the reactive double bond in alkenes makes them useful starting materials. </a:t>
            </a:r>
          </a:p>
        </p:txBody>
      </p:sp>
      <p:sp>
        <p:nvSpPr>
          <p:cNvPr id="17" name="Rectangle 16">
            <a:extLst>
              <a:ext uri="{FF2B5EF4-FFF2-40B4-BE49-F238E27FC236}">
                <a16:creationId xmlns:a16="http://schemas.microsoft.com/office/drawing/2014/main" id="{89979A71-B6DA-4FCF-A380-39511371CFDC}"/>
              </a:ext>
            </a:extLst>
          </p:cNvPr>
          <p:cNvSpPr>
            <a:spLocks noChangeArrowheads="1"/>
          </p:cNvSpPr>
          <p:nvPr/>
        </p:nvSpPr>
        <p:spPr bwMode="auto">
          <a:xfrm>
            <a:off x="342900" y="49530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Alkenes are therefore crucial for the manufacture of commonly used materials and chemicals, such as </a:t>
            </a:r>
            <a:r>
              <a:rPr lang="en-GB" altLang="en-US" b="1">
                <a:solidFill>
                  <a:srgbClr val="FF6600"/>
                </a:solidFill>
              </a:rPr>
              <a:t>polymers</a:t>
            </a:r>
            <a:r>
              <a:rPr lang="en-GB" altLang="en-US"/>
              <a:t>, fuels and alcohol.</a:t>
            </a:r>
          </a:p>
        </p:txBody>
      </p:sp>
      <p:pic>
        <p:nvPicPr>
          <p:cNvPr id="12" name="Picture 8">
            <a:hlinkClick r:id="" action="ppaction://hlinkshowjump?jump=nextslide"/>
            <a:extLst>
              <a:ext uri="{FF2B5EF4-FFF2-40B4-BE49-F238E27FC236}">
                <a16:creationId xmlns:a16="http://schemas.microsoft.com/office/drawing/2014/main" id="{F6C7AA5F-DE34-45CB-AB40-A64F580E8A6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1B3F90EE-565E-4071-8835-76996F58109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0"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1" name="Picture 3" descr="polythene_symbols">
            <a:extLst>
              <a:ext uri="{FF2B5EF4-FFF2-40B4-BE49-F238E27FC236}">
                <a16:creationId xmlns:a16="http://schemas.microsoft.com/office/drawing/2014/main" id="{319BDBC8-AEA6-4378-8E12-5127F45DB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2968625"/>
            <a:ext cx="58293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a:extLst>
              <a:ext uri="{FF2B5EF4-FFF2-40B4-BE49-F238E27FC236}">
                <a16:creationId xmlns:a16="http://schemas.microsoft.com/office/drawing/2014/main" id="{6DFC39A7-E5FB-4A99-8404-D78DF1FD657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Polymerization</a:t>
            </a:r>
            <a:r>
              <a:rPr lang="en-GB" altLang="en-US" dirty="0">
                <a:solidFill>
                  <a:srgbClr val="010066"/>
                </a:solidFill>
              </a:rPr>
              <a:t> is the reaction used to convert </a:t>
            </a:r>
            <a:r>
              <a:rPr lang="en-GB" altLang="en-US" b="1" dirty="0">
                <a:solidFill>
                  <a:srgbClr val="FF6600"/>
                </a:solidFill>
              </a:rPr>
              <a:t>monomers</a:t>
            </a:r>
            <a:r>
              <a:rPr lang="en-GB" altLang="en-US" dirty="0">
                <a:solidFill>
                  <a:srgbClr val="010066"/>
                </a:solidFill>
              </a:rPr>
              <a:t> into polymers. </a:t>
            </a:r>
          </a:p>
        </p:txBody>
      </p:sp>
      <p:sp>
        <p:nvSpPr>
          <p:cNvPr id="39940" name="Rectangle 6">
            <a:extLst>
              <a:ext uri="{FF2B5EF4-FFF2-40B4-BE49-F238E27FC236}">
                <a16:creationId xmlns:a16="http://schemas.microsoft.com/office/drawing/2014/main" id="{2D7DDBF8-740E-4A66-AFAE-67B4DEEB57B1}"/>
              </a:ext>
            </a:extLst>
          </p:cNvPr>
          <p:cNvSpPr>
            <a:spLocks noGrp="1" noChangeArrowheads="1"/>
          </p:cNvSpPr>
          <p:nvPr>
            <p:ph type="title"/>
          </p:nvPr>
        </p:nvSpPr>
        <p:spPr/>
        <p:txBody>
          <a:bodyPr/>
          <a:lstStyle/>
          <a:p>
            <a:r>
              <a:rPr lang="en-GB" altLang="en-US"/>
              <a:t>Polymers from alkenes</a:t>
            </a:r>
          </a:p>
        </p:txBody>
      </p:sp>
      <p:sp>
        <p:nvSpPr>
          <p:cNvPr id="12" name="TextBox 11">
            <a:extLst>
              <a:ext uri="{FF2B5EF4-FFF2-40B4-BE49-F238E27FC236}">
                <a16:creationId xmlns:a16="http://schemas.microsoft.com/office/drawing/2014/main" id="{1E7B24A8-E6BA-4859-9B8F-7497A20653FF}"/>
              </a:ext>
            </a:extLst>
          </p:cNvPr>
          <p:cNvSpPr txBox="1">
            <a:spLocks noChangeArrowheads="1"/>
          </p:cNvSpPr>
          <p:nvPr/>
        </p:nvSpPr>
        <p:spPr bwMode="auto">
          <a:xfrm>
            <a:off x="342900" y="176847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monomers used are often alkenes, which join together to form long chained polymers.</a:t>
            </a:r>
          </a:p>
        </p:txBody>
      </p:sp>
      <p:sp>
        <p:nvSpPr>
          <p:cNvPr id="14" name="TextBox 13">
            <a:extLst>
              <a:ext uri="{FF2B5EF4-FFF2-40B4-BE49-F238E27FC236}">
                <a16:creationId xmlns:a16="http://schemas.microsoft.com/office/drawing/2014/main" id="{4305E7A8-8124-41FB-B1AA-2A70CC76634D}"/>
              </a:ext>
            </a:extLst>
          </p:cNvPr>
          <p:cNvSpPr txBox="1">
            <a:spLocks noChangeArrowheads="1"/>
          </p:cNvSpPr>
          <p:nvPr/>
        </p:nvSpPr>
        <p:spPr bwMode="auto">
          <a:xfrm>
            <a:off x="342900" y="532288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Polymers are the basis of </a:t>
            </a:r>
            <a:r>
              <a:rPr lang="en-GB" altLang="en-US">
                <a:solidFill>
                  <a:srgbClr val="010066"/>
                </a:solidFill>
              </a:rPr>
              <a:t>plastics</a:t>
            </a:r>
            <a:r>
              <a:rPr lang="en-GB" altLang="en-US"/>
              <a:t> and are crucial for the development of packaging, clothing and other materials.</a:t>
            </a:r>
          </a:p>
        </p:txBody>
      </p:sp>
      <p:sp>
        <p:nvSpPr>
          <p:cNvPr id="17" name="TextBox 16">
            <a:extLst>
              <a:ext uri="{FF2B5EF4-FFF2-40B4-BE49-F238E27FC236}">
                <a16:creationId xmlns:a16="http://schemas.microsoft.com/office/drawing/2014/main" id="{1AFCA7C1-74A5-442C-BDA5-E989E6839D3E}"/>
              </a:ext>
            </a:extLst>
          </p:cNvPr>
          <p:cNvSpPr txBox="1">
            <a:spLocks noChangeArrowheads="1"/>
          </p:cNvSpPr>
          <p:nvPr/>
        </p:nvSpPr>
        <p:spPr bwMode="auto">
          <a:xfrm>
            <a:off x="2841625" y="4549775"/>
            <a:ext cx="294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section of a polymer</a:t>
            </a:r>
          </a:p>
        </p:txBody>
      </p:sp>
      <p:pic>
        <p:nvPicPr>
          <p:cNvPr id="10" name="Picture 8">
            <a:hlinkClick r:id="" action="ppaction://hlinkshowjump?jump=nextslide"/>
            <a:extLst>
              <a:ext uri="{FF2B5EF4-FFF2-40B4-BE49-F238E27FC236}">
                <a16:creationId xmlns:a16="http://schemas.microsoft.com/office/drawing/2014/main" id="{F156184F-F781-47A9-9E95-42E580B6B6A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262496C-BF99-48E5-9843-83BF971D21F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04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F3EDA711-6299-4454-8D0F-29D0A5C82FA5}"/>
              </a:ext>
            </a:extLst>
          </p:cNvPr>
          <p:cNvSpPr>
            <a:spLocks noGrp="1" noChangeArrowheads="1"/>
          </p:cNvSpPr>
          <p:nvPr>
            <p:ph type="title"/>
          </p:nvPr>
        </p:nvSpPr>
        <p:spPr/>
        <p:txBody>
          <a:bodyPr/>
          <a:lstStyle/>
          <a:p>
            <a:r>
              <a:rPr lang="en-GB" altLang="en-US" dirty="0"/>
              <a:t>Production and consumption</a:t>
            </a:r>
          </a:p>
        </p:txBody>
      </p:sp>
      <p:pic>
        <p:nvPicPr>
          <p:cNvPr id="7" name="Picture 6">
            <a:hlinkClick r:id="" action="ppaction://hlinkshowjump?jump=nextslide"/>
            <a:extLst>
              <a:ext uri="{FF2B5EF4-FFF2-40B4-BE49-F238E27FC236}">
                <a16:creationId xmlns:a16="http://schemas.microsoft.com/office/drawing/2014/main" id="{262BD7C1-0F7C-4D6E-A4BB-BD98998473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0E5728D-B7D5-438B-A158-B7F2F7DD985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0AC6E9F-C3CE-4E35-9615-4C9B8A87997A}"/>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1A513B1-7F72-4DAB-A25F-D16870D752A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334368F6-426F-41FF-9D50-AF8BF2548294}"/>
              </a:ext>
            </a:extLst>
          </p:cNvPr>
          <p:cNvSpPr>
            <a:spLocks noGrp="1" noChangeArrowheads="1"/>
          </p:cNvSpPr>
          <p:nvPr>
            <p:ph type="title"/>
          </p:nvPr>
        </p:nvSpPr>
        <p:spPr/>
        <p:txBody>
          <a:bodyPr/>
          <a:lstStyle/>
          <a:p>
            <a:r>
              <a:rPr lang="en-GB" altLang="en-US" dirty="0"/>
              <a:t>Problems with crude oil</a:t>
            </a:r>
          </a:p>
        </p:txBody>
      </p:sp>
      <p:pic>
        <p:nvPicPr>
          <p:cNvPr id="6" name="Picture 5">
            <a:hlinkClick r:id="" action="ppaction://hlinkshowjump?jump=nextslide"/>
            <a:extLst>
              <a:ext uri="{FF2B5EF4-FFF2-40B4-BE49-F238E27FC236}">
                <a16:creationId xmlns:a16="http://schemas.microsoft.com/office/drawing/2014/main" id="{8F498106-AD4D-4D55-9994-65DE6A0D657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BB866EB4-1499-4339-8AEA-B3F2CA8DF90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E2ED2D7-0C73-4ECF-8534-3A3D7423F99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6C06C2B4-16FE-4D5D-B677-420C58AB1E6C}"/>
              </a:ext>
            </a:extLst>
          </p:cNvPr>
          <p:cNvSpPr>
            <a:spLocks noGrp="1" noChangeArrowheads="1"/>
          </p:cNvSpPr>
          <p:nvPr>
            <p:ph type="title"/>
          </p:nvPr>
        </p:nvSpPr>
        <p:spPr/>
        <p:txBody>
          <a:bodyPr/>
          <a:lstStyle/>
          <a:p>
            <a:r>
              <a:rPr lang="en-GB" altLang="en-US" dirty="0"/>
              <a:t>Deepwater Horizon</a:t>
            </a:r>
          </a:p>
        </p:txBody>
      </p:sp>
      <p:pic>
        <p:nvPicPr>
          <p:cNvPr id="8" name="Picture 5" descr="flash_icon">
            <a:extLst>
              <a:ext uri="{FF2B5EF4-FFF2-40B4-BE49-F238E27FC236}">
                <a16:creationId xmlns:a16="http://schemas.microsoft.com/office/drawing/2014/main" id="{3744DB44-FB90-4E82-9B75-5B6EFDD275A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pic>
        <p:nvPicPr>
          <p:cNvPr id="3" name="Picture 2"/>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318" name="ShockwaveFlash1" r:id="rId3" imgW="8699400" imgH="5308560"/>
        </mc:Choice>
        <mc:Fallback>
          <p:control name="ShockwaveFlash1" r:id="rId3" imgW="8699400" imgH="5308560">
            <p:pic>
              <p:nvPicPr>
                <p:cNvPr id="6" name="ShockwaveFlash1">
                  <a:extLst>
                    <a:ext uri="{FF2B5EF4-FFF2-40B4-BE49-F238E27FC236}">
                      <a16:creationId xmlns:a16="http://schemas.microsoft.com/office/drawing/2014/main" id="{7BDBDBCC-8398-4E62-8D97-60FB0EE7425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mc:AlternateContent xmlns:mc="http://schemas.openxmlformats.org/markup-compatibility/2006">
        <mc:Choice xmlns:v="urn:schemas-microsoft-com:vml" Requires="v">
          <p:control spid="11319" name="ShockwaveFlash2" r:id="rId4" imgW="8699400" imgH="5308560"/>
        </mc:Choice>
        <mc:Fallback>
          <p:control name="ShockwaveFlash2" r:id="rId4" imgW="8699400" imgH="5308560">
            <p:pic>
              <p:nvPicPr>
                <p:cNvPr id="7" name="ShockwaveFlash2">
                  <a:extLst>
                    <a:ext uri="{FF2B5EF4-FFF2-40B4-BE49-F238E27FC236}">
                      <a16:creationId xmlns:a16="http://schemas.microsoft.com/office/drawing/2014/main" id="{8D98B885-4498-46CE-8C82-D28F4FB9515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79AE6D7-214B-4C7B-A6BD-BEEFD907A6D5}"/>
              </a:ext>
            </a:extLst>
          </p:cNvPr>
          <p:cNvSpPr>
            <a:spLocks noGrp="1"/>
          </p:cNvSpPr>
          <p:nvPr>
            <p:ph type="title"/>
          </p:nvPr>
        </p:nvSpPr>
        <p:spPr/>
        <p:txBody>
          <a:bodyPr/>
          <a:lstStyle/>
          <a:p>
            <a:r>
              <a:rPr lang="en-GB" altLang="en-US"/>
              <a:t>Carbon families</a:t>
            </a:r>
          </a:p>
        </p:txBody>
      </p:sp>
      <p:sp>
        <p:nvSpPr>
          <p:cNvPr id="4" name="TextBox 3">
            <a:extLst>
              <a:ext uri="{FF2B5EF4-FFF2-40B4-BE49-F238E27FC236}">
                <a16:creationId xmlns:a16="http://schemas.microsoft.com/office/drawing/2014/main" id="{CF36CCC8-E5A4-4FCE-AED2-7090F89D2C76}"/>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Despite their similarities, molecules of the same family can be distinguished by their varying physical properties, such as melting and boiling point.</a:t>
            </a:r>
          </a:p>
        </p:txBody>
      </p:sp>
      <p:sp>
        <p:nvSpPr>
          <p:cNvPr id="24581" name="TextBox 5">
            <a:extLst>
              <a:ext uri="{FF2B5EF4-FFF2-40B4-BE49-F238E27FC236}">
                <a16:creationId xmlns:a16="http://schemas.microsoft.com/office/drawing/2014/main" id="{2DEEDF7C-6F9C-4BB4-B2D8-029B5C98D031}"/>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different properties of </a:t>
            </a:r>
            <a:r>
              <a:rPr lang="en-GB" altLang="en-US" b="1">
                <a:solidFill>
                  <a:srgbClr val="FF6600"/>
                </a:solidFill>
              </a:rPr>
              <a:t>carbon</a:t>
            </a:r>
            <a:r>
              <a:rPr lang="en-GB" altLang="en-US"/>
              <a:t> enable it to form a range of different compounds, both natural and synthetic. </a:t>
            </a:r>
          </a:p>
        </p:txBody>
      </p:sp>
      <p:sp>
        <p:nvSpPr>
          <p:cNvPr id="8" name="TextBox 7">
            <a:extLst>
              <a:ext uri="{FF2B5EF4-FFF2-40B4-BE49-F238E27FC236}">
                <a16:creationId xmlns:a16="http://schemas.microsoft.com/office/drawing/2014/main" id="{73C681E6-A6F4-4987-BA25-936F1B7C451C}"/>
              </a:ext>
            </a:extLst>
          </p:cNvPr>
          <p:cNvSpPr txBox="1">
            <a:spLocks noChangeArrowheads="1"/>
          </p:cNvSpPr>
          <p:nvPr/>
        </p:nvSpPr>
        <p:spPr bwMode="auto">
          <a:xfrm>
            <a:off x="342901" y="1681163"/>
            <a:ext cx="4962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carbon compounds can be grouped into families according to their </a:t>
            </a:r>
            <a:r>
              <a:rPr lang="en-GB" altLang="en-US" b="1" dirty="0">
                <a:solidFill>
                  <a:srgbClr val="FF6600"/>
                </a:solidFill>
              </a:rPr>
              <a:t>chemical properties</a:t>
            </a:r>
            <a:r>
              <a:rPr lang="en-GB" altLang="en-US" dirty="0"/>
              <a:t>. </a:t>
            </a:r>
          </a:p>
        </p:txBody>
      </p:sp>
      <p:sp>
        <p:nvSpPr>
          <p:cNvPr id="9" name="Rectangle 8">
            <a:extLst>
              <a:ext uri="{FF2B5EF4-FFF2-40B4-BE49-F238E27FC236}">
                <a16:creationId xmlns:a16="http://schemas.microsoft.com/office/drawing/2014/main" id="{ED40A873-D7F6-4AF6-8109-8A842A690E76}"/>
              </a:ext>
            </a:extLst>
          </p:cNvPr>
          <p:cNvSpPr>
            <a:spLocks noChangeArrowheads="1"/>
          </p:cNvSpPr>
          <p:nvPr/>
        </p:nvSpPr>
        <p:spPr bwMode="auto">
          <a:xfrm>
            <a:off x="342901" y="2947988"/>
            <a:ext cx="562892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members of the </a:t>
            </a:r>
            <a:br>
              <a:rPr lang="en-GB" altLang="en-US" dirty="0"/>
            </a:br>
            <a:r>
              <a:rPr lang="en-GB" altLang="en-US" dirty="0"/>
              <a:t>same family will behave similarly in </a:t>
            </a:r>
            <a:br>
              <a:rPr lang="en-GB" altLang="en-US" dirty="0"/>
            </a:br>
            <a:r>
              <a:rPr lang="en-GB" altLang="en-US" dirty="0"/>
              <a:t>chemical reactions, enabling scientists to predict how molecules will react. For example, the hydrocarbons </a:t>
            </a:r>
            <a:r>
              <a:rPr lang="en-GB" altLang="en-US" b="1" dirty="0">
                <a:solidFill>
                  <a:srgbClr val="FF6600"/>
                </a:solidFill>
              </a:rPr>
              <a:t>alkanes</a:t>
            </a:r>
            <a:r>
              <a:rPr lang="en-GB" altLang="en-US" dirty="0"/>
              <a:t>.</a:t>
            </a:r>
          </a:p>
        </p:txBody>
      </p:sp>
      <p:pic>
        <p:nvPicPr>
          <p:cNvPr id="24585" name="Picture 3" descr="C:\CVS\production\KS3Science\src\images\Chemistry\Carbon.png">
            <a:extLst>
              <a:ext uri="{FF2B5EF4-FFF2-40B4-BE49-F238E27FC236}">
                <a16:creationId xmlns:a16="http://schemas.microsoft.com/office/drawing/2014/main" id="{166062AA-9428-4410-877B-5997DF1C7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819" y="1893711"/>
            <a:ext cx="3184525" cy="268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D31C783B-B131-41FE-A98D-64814460683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4A29CB59-F125-41CD-8CA7-6F933F20992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1DC2F14-7F8D-4A7B-9AF5-E69CF937F966}"/>
              </a:ext>
            </a:extLst>
          </p:cNvPr>
          <p:cNvSpPr>
            <a:spLocks noGrp="1" noChangeArrowheads="1"/>
          </p:cNvSpPr>
          <p:nvPr>
            <p:ph type="title"/>
          </p:nvPr>
        </p:nvSpPr>
        <p:spPr/>
        <p:txBody>
          <a:bodyPr/>
          <a:lstStyle/>
          <a:p>
            <a:r>
              <a:rPr lang="en-GB" altLang="en-US"/>
              <a:t>Alkanes</a:t>
            </a:r>
          </a:p>
        </p:txBody>
      </p:sp>
      <p:sp>
        <p:nvSpPr>
          <p:cNvPr id="25603" name="Rectangle 4">
            <a:extLst>
              <a:ext uri="{FF2B5EF4-FFF2-40B4-BE49-F238E27FC236}">
                <a16:creationId xmlns:a16="http://schemas.microsoft.com/office/drawing/2014/main" id="{5FD38672-4152-414E-98F5-F221EDAA651F}"/>
              </a:ext>
            </a:extLst>
          </p:cNvPr>
          <p:cNvSpPr>
            <a:spLocks noChangeArrowheads="1"/>
          </p:cNvSpPr>
          <p:nvPr/>
        </p:nvSpPr>
        <p:spPr bwMode="auto">
          <a:xfrm>
            <a:off x="342900" y="784225"/>
            <a:ext cx="863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Alkanes are a family of hydrocarbon compounds with the general formula </a:t>
            </a:r>
            <a:r>
              <a:rPr lang="en-GB" altLang="en-US" b="1">
                <a:solidFill>
                  <a:srgbClr val="FF6600"/>
                </a:solidFill>
              </a:rPr>
              <a:t>C</a:t>
            </a:r>
            <a:r>
              <a:rPr lang="en-GB" altLang="en-US" b="1" baseline="-25000">
                <a:solidFill>
                  <a:srgbClr val="FF6600"/>
                </a:solidFill>
              </a:rPr>
              <a:t>n</a:t>
            </a:r>
            <a:r>
              <a:rPr lang="en-GB" altLang="en-US" b="1">
                <a:solidFill>
                  <a:srgbClr val="FF6600"/>
                </a:solidFill>
              </a:rPr>
              <a:t>H</a:t>
            </a:r>
            <a:r>
              <a:rPr lang="en-GB" altLang="en-US" b="1" baseline="-25000">
                <a:solidFill>
                  <a:srgbClr val="FF6600"/>
                </a:solidFill>
              </a:rPr>
              <a:t>2n+2</a:t>
            </a:r>
            <a:r>
              <a:rPr lang="en-GB" altLang="en-US">
                <a:solidFill>
                  <a:srgbClr val="010066"/>
                </a:solidFill>
              </a:rPr>
              <a:t>. This means that an alkane will have two </a:t>
            </a:r>
            <a:r>
              <a:rPr lang="en-GB" altLang="en-US" b="1">
                <a:solidFill>
                  <a:srgbClr val="FF6600"/>
                </a:solidFill>
              </a:rPr>
              <a:t>hydrogen</a:t>
            </a:r>
            <a:r>
              <a:rPr lang="en-GB" altLang="en-US">
                <a:solidFill>
                  <a:srgbClr val="010066"/>
                </a:solidFill>
              </a:rPr>
              <a:t> atoms for every carbon atom, plus two more.</a:t>
            </a:r>
          </a:p>
        </p:txBody>
      </p:sp>
      <p:sp>
        <p:nvSpPr>
          <p:cNvPr id="408581" name="Rectangle 5">
            <a:extLst>
              <a:ext uri="{FF2B5EF4-FFF2-40B4-BE49-F238E27FC236}">
                <a16:creationId xmlns:a16="http://schemas.microsoft.com/office/drawing/2014/main" id="{9FCAA990-920A-45ED-9E3D-88FDD8410BF3}"/>
              </a:ext>
            </a:extLst>
          </p:cNvPr>
          <p:cNvSpPr>
            <a:spLocks noChangeArrowheads="1"/>
          </p:cNvSpPr>
          <p:nvPr/>
        </p:nvSpPr>
        <p:spPr bwMode="auto">
          <a:xfrm>
            <a:off x="342900" y="2257425"/>
            <a:ext cx="508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The simplest alkane is </a:t>
            </a:r>
            <a:r>
              <a:rPr lang="en-GB" altLang="en-US" b="1">
                <a:solidFill>
                  <a:srgbClr val="FF6600"/>
                </a:solidFill>
              </a:rPr>
              <a:t>methane</a:t>
            </a:r>
            <a:r>
              <a:rPr lang="en-GB" altLang="en-US">
                <a:solidFill>
                  <a:srgbClr val="010066"/>
                </a:solidFill>
              </a:rPr>
              <a:t>. It has the formula </a:t>
            </a:r>
            <a:r>
              <a:rPr lang="en-GB" altLang="en-US" b="1">
                <a:solidFill>
                  <a:srgbClr val="FF6600"/>
                </a:solidFill>
              </a:rPr>
              <a:t>CH</a:t>
            </a:r>
            <a:r>
              <a:rPr lang="en-GB" altLang="en-US" b="1" baseline="-25000">
                <a:solidFill>
                  <a:srgbClr val="FF6600"/>
                </a:solidFill>
              </a:rPr>
              <a:t>4</a:t>
            </a:r>
            <a:r>
              <a:rPr lang="en-GB" altLang="en-US">
                <a:solidFill>
                  <a:srgbClr val="010066"/>
                </a:solidFill>
              </a:rPr>
              <a:t>.</a:t>
            </a:r>
          </a:p>
        </p:txBody>
      </p:sp>
      <p:sp>
        <p:nvSpPr>
          <p:cNvPr id="408582" name="Rectangle 6">
            <a:extLst>
              <a:ext uri="{FF2B5EF4-FFF2-40B4-BE49-F238E27FC236}">
                <a16:creationId xmlns:a16="http://schemas.microsoft.com/office/drawing/2014/main" id="{95CC44DE-D20C-4B79-A776-A68DF1F3CCFC}"/>
              </a:ext>
            </a:extLst>
          </p:cNvPr>
          <p:cNvSpPr>
            <a:spLocks noChangeArrowheads="1"/>
          </p:cNvSpPr>
          <p:nvPr/>
        </p:nvSpPr>
        <p:spPr bwMode="auto">
          <a:xfrm>
            <a:off x="342900" y="33655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The second simplest alkane is </a:t>
            </a:r>
            <a:r>
              <a:rPr lang="en-GB" altLang="en-US" b="1">
                <a:solidFill>
                  <a:srgbClr val="FF6600"/>
                </a:solidFill>
              </a:rPr>
              <a:t>ethane</a:t>
            </a:r>
            <a:r>
              <a:rPr lang="en-GB" altLang="en-US">
                <a:solidFill>
                  <a:srgbClr val="010066"/>
                </a:solidFill>
              </a:rPr>
              <a:t>. It has the formula </a:t>
            </a:r>
            <a:r>
              <a:rPr lang="en-GB" altLang="en-US" b="1">
                <a:solidFill>
                  <a:srgbClr val="FF6600"/>
                </a:solidFill>
              </a:rPr>
              <a:t>C</a:t>
            </a:r>
            <a:r>
              <a:rPr lang="en-GB" altLang="en-US" b="1" baseline="-25000">
                <a:solidFill>
                  <a:srgbClr val="FF6600"/>
                </a:solidFill>
              </a:rPr>
              <a:t>2</a:t>
            </a:r>
            <a:r>
              <a:rPr lang="en-GB" altLang="en-US" b="1">
                <a:solidFill>
                  <a:srgbClr val="FF6600"/>
                </a:solidFill>
              </a:rPr>
              <a:t>H</a:t>
            </a:r>
            <a:r>
              <a:rPr lang="en-GB" altLang="en-US" b="1" baseline="-25000">
                <a:solidFill>
                  <a:srgbClr val="FF6600"/>
                </a:solidFill>
              </a:rPr>
              <a:t>6</a:t>
            </a:r>
            <a:r>
              <a:rPr lang="en-GB" altLang="en-US">
                <a:solidFill>
                  <a:srgbClr val="010066"/>
                </a:solidFill>
              </a:rPr>
              <a:t>.</a:t>
            </a:r>
          </a:p>
        </p:txBody>
      </p:sp>
      <p:pic>
        <p:nvPicPr>
          <p:cNvPr id="408583" name="Picture 7" descr="ethane">
            <a:extLst>
              <a:ext uri="{FF2B5EF4-FFF2-40B4-BE49-F238E27FC236}">
                <a16:creationId xmlns:a16="http://schemas.microsoft.com/office/drawing/2014/main" id="{33669FB6-8F41-4601-838B-74E3334D4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088" y="3346450"/>
            <a:ext cx="18573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584" name="Picture 8" descr="methane">
            <a:extLst>
              <a:ext uri="{FF2B5EF4-FFF2-40B4-BE49-F238E27FC236}">
                <a16:creationId xmlns:a16="http://schemas.microsoft.com/office/drawing/2014/main" id="{9F1F34E2-0A71-4D8D-8B04-416FC2F5F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075" y="2141538"/>
            <a:ext cx="1306513"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85" name="Rectangle 9">
            <a:extLst>
              <a:ext uri="{FF2B5EF4-FFF2-40B4-BE49-F238E27FC236}">
                <a16:creationId xmlns:a16="http://schemas.microsoft.com/office/drawing/2014/main" id="{F2FFDD2D-E868-459A-8D19-60954F0F90AD}"/>
              </a:ext>
            </a:extLst>
          </p:cNvPr>
          <p:cNvSpPr>
            <a:spLocks noChangeArrowheads="1"/>
          </p:cNvSpPr>
          <p:nvPr/>
        </p:nvSpPr>
        <p:spPr bwMode="auto">
          <a:xfrm>
            <a:off x="342900" y="4840288"/>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The third simplest alkane is </a:t>
            </a:r>
            <a:r>
              <a:rPr lang="en-GB" altLang="en-US" b="1">
                <a:solidFill>
                  <a:srgbClr val="FF6600"/>
                </a:solidFill>
              </a:rPr>
              <a:t>propane</a:t>
            </a:r>
            <a:r>
              <a:rPr lang="en-GB" altLang="en-US">
                <a:solidFill>
                  <a:srgbClr val="010066"/>
                </a:solidFill>
              </a:rPr>
              <a:t>. It has the formula </a:t>
            </a:r>
            <a:r>
              <a:rPr lang="en-GB" altLang="en-US" b="1">
                <a:solidFill>
                  <a:srgbClr val="FF6600"/>
                </a:solidFill>
              </a:rPr>
              <a:t>C</a:t>
            </a:r>
            <a:r>
              <a:rPr lang="en-GB" altLang="en-US" b="1" baseline="-25000">
                <a:solidFill>
                  <a:srgbClr val="FF6600"/>
                </a:solidFill>
              </a:rPr>
              <a:t>3</a:t>
            </a:r>
            <a:r>
              <a:rPr lang="en-GB" altLang="en-US" b="1">
                <a:solidFill>
                  <a:srgbClr val="FF6600"/>
                </a:solidFill>
              </a:rPr>
              <a:t>H</a:t>
            </a:r>
            <a:r>
              <a:rPr lang="en-GB" altLang="en-US" b="1" baseline="-25000">
                <a:solidFill>
                  <a:srgbClr val="FF6600"/>
                </a:solidFill>
              </a:rPr>
              <a:t>8</a:t>
            </a:r>
            <a:r>
              <a:rPr lang="en-GB" altLang="en-US">
                <a:solidFill>
                  <a:srgbClr val="010066"/>
                </a:solidFill>
              </a:rPr>
              <a:t>.</a:t>
            </a:r>
          </a:p>
        </p:txBody>
      </p:sp>
      <p:pic>
        <p:nvPicPr>
          <p:cNvPr id="408586" name="Picture 10" descr="propane">
            <a:extLst>
              <a:ext uri="{FF2B5EF4-FFF2-40B4-BE49-F238E27FC236}">
                <a16:creationId xmlns:a16="http://schemas.microsoft.com/office/drawing/2014/main" id="{B5CED952-D6F1-426A-BABA-D879A7FB0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400" y="4722813"/>
            <a:ext cx="2411413"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B1629EAB-E993-44B5-8052-A11A09DCEFF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B41ABD5-4E54-431E-B7E6-AC24D9C50F69}"/>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5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85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85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85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85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858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1" grpId="0"/>
      <p:bldP spid="408582" grpId="0"/>
      <p:bldP spid="4085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E1AAD3-7173-4192-A556-6EB4CA39341F}"/>
              </a:ext>
            </a:extLst>
          </p:cNvPr>
          <p:cNvSpPr>
            <a:spLocks noGrp="1" noChangeArrowheads="1"/>
          </p:cNvSpPr>
          <p:nvPr>
            <p:ph type="title"/>
          </p:nvPr>
        </p:nvSpPr>
        <p:spPr/>
        <p:txBody>
          <a:bodyPr/>
          <a:lstStyle/>
          <a:p>
            <a:r>
              <a:rPr lang="en-GB" altLang="en-US"/>
              <a:t>Hydrocarbons</a:t>
            </a:r>
          </a:p>
        </p:txBody>
      </p:sp>
      <p:sp>
        <p:nvSpPr>
          <p:cNvPr id="26628" name="Rectangle 11">
            <a:extLst>
              <a:ext uri="{FF2B5EF4-FFF2-40B4-BE49-F238E27FC236}">
                <a16:creationId xmlns:a16="http://schemas.microsoft.com/office/drawing/2014/main" id="{33ABFF19-FED8-46FB-A987-8ADC479FAAC5}"/>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Many of the compounds in </a:t>
            </a:r>
            <a:r>
              <a:rPr lang="en-GB" altLang="en-US" b="1">
                <a:solidFill>
                  <a:srgbClr val="FF6600"/>
                </a:solidFill>
              </a:rPr>
              <a:t>crude oil</a:t>
            </a:r>
            <a:r>
              <a:rPr lang="en-GB" altLang="en-US">
                <a:solidFill>
                  <a:srgbClr val="010066"/>
                </a:solidFill>
              </a:rPr>
              <a:t> only contain the elements carbon and hydrogen. They are called </a:t>
            </a:r>
            <a:r>
              <a:rPr lang="en-GB" altLang="en-US" b="1">
                <a:solidFill>
                  <a:srgbClr val="FF6600"/>
                </a:solidFill>
              </a:rPr>
              <a:t>hydrocarbons</a:t>
            </a:r>
            <a:r>
              <a:rPr lang="en-GB" altLang="en-US">
                <a:solidFill>
                  <a:srgbClr val="010066"/>
                </a:solidFill>
              </a:rPr>
              <a:t>.</a:t>
            </a:r>
          </a:p>
        </p:txBody>
      </p:sp>
      <p:sp>
        <p:nvSpPr>
          <p:cNvPr id="382988" name="Rectangle 12">
            <a:extLst>
              <a:ext uri="{FF2B5EF4-FFF2-40B4-BE49-F238E27FC236}">
                <a16:creationId xmlns:a16="http://schemas.microsoft.com/office/drawing/2014/main" id="{C023FAA1-41D8-42AB-B548-995276B79DE0}"/>
              </a:ext>
            </a:extLst>
          </p:cNvPr>
          <p:cNvSpPr>
            <a:spLocks noChangeArrowheads="1"/>
          </p:cNvSpPr>
          <p:nvPr/>
        </p:nvSpPr>
        <p:spPr bwMode="auto">
          <a:xfrm>
            <a:off x="342900" y="431641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Most hydrocarbons in </a:t>
            </a:r>
            <a:r>
              <a:rPr lang="en-GB" altLang="en-US">
                <a:solidFill>
                  <a:srgbClr val="010066"/>
                </a:solidFill>
              </a:rPr>
              <a:t>crude oil </a:t>
            </a:r>
            <a:r>
              <a:rPr lang="en-GB" altLang="en-US"/>
              <a:t>are </a:t>
            </a:r>
            <a:r>
              <a:rPr lang="en-GB" altLang="en-US">
                <a:solidFill>
                  <a:srgbClr val="010066"/>
                </a:solidFill>
              </a:rPr>
              <a:t>alkanes</a:t>
            </a:r>
            <a:r>
              <a:rPr lang="en-GB" altLang="en-US"/>
              <a:t>. </a:t>
            </a:r>
          </a:p>
        </p:txBody>
      </p:sp>
      <p:pic>
        <p:nvPicPr>
          <p:cNvPr id="26630" name="Picture 13" descr="ethane_model">
            <a:extLst>
              <a:ext uri="{FF2B5EF4-FFF2-40B4-BE49-F238E27FC236}">
                <a16:creationId xmlns:a16="http://schemas.microsoft.com/office/drawing/2014/main" id="{085E9966-D298-4F83-AAB5-366F487DA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20000">
            <a:off x="622300" y="2052638"/>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4" descr="butane_model">
            <a:extLst>
              <a:ext uri="{FF2B5EF4-FFF2-40B4-BE49-F238E27FC236}">
                <a16:creationId xmlns:a16="http://schemas.microsoft.com/office/drawing/2014/main" id="{2EEB8A63-9F72-479A-B6A9-8D2C12343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0000">
            <a:off x="3786188" y="2233613"/>
            <a:ext cx="4591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91" name="Rectangle 15">
            <a:extLst>
              <a:ext uri="{FF2B5EF4-FFF2-40B4-BE49-F238E27FC236}">
                <a16:creationId xmlns:a16="http://schemas.microsoft.com/office/drawing/2014/main" id="{8507564C-1A5C-4F7F-8054-52BF588FFCEF}"/>
              </a:ext>
            </a:extLst>
          </p:cNvPr>
          <p:cNvSpPr>
            <a:spLocks noChangeArrowheads="1"/>
          </p:cNvSpPr>
          <p:nvPr/>
        </p:nvSpPr>
        <p:spPr bwMode="auto">
          <a:xfrm>
            <a:off x="342901" y="4953000"/>
            <a:ext cx="762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alkanes in crude oil can be separated by chain length (the number of carbon atoms in the chain) using </a:t>
            </a:r>
            <a:r>
              <a:rPr lang="en-GB" altLang="en-US" b="1" dirty="0">
                <a:solidFill>
                  <a:srgbClr val="FF6600"/>
                </a:solidFill>
              </a:rPr>
              <a:t>fractional distillation</a:t>
            </a:r>
            <a:r>
              <a:rPr lang="en-GB" altLang="en-US" dirty="0"/>
              <a:t>.</a:t>
            </a:r>
          </a:p>
        </p:txBody>
      </p:sp>
      <p:pic>
        <p:nvPicPr>
          <p:cNvPr id="10" name="Picture 8">
            <a:hlinkClick r:id="" action="ppaction://hlinkshowjump?jump=nextslide"/>
            <a:extLst>
              <a:ext uri="{FF2B5EF4-FFF2-40B4-BE49-F238E27FC236}">
                <a16:creationId xmlns:a16="http://schemas.microsoft.com/office/drawing/2014/main" id="{90A722BA-36A0-403A-B7FD-672152903B3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EFAF66D9-996C-426E-B3EB-02DA63AD8A0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99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8" grpId="0"/>
      <p:bldP spid="3829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327FC42-6450-4A1B-8C18-A4F6F9FC598C}"/>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Crude oil itself has no uses – it must first be processed or refined. This is done in an oil refinery.</a:t>
            </a:r>
          </a:p>
        </p:txBody>
      </p:sp>
      <p:sp>
        <p:nvSpPr>
          <p:cNvPr id="203779" name="Rectangle 3">
            <a:extLst>
              <a:ext uri="{FF2B5EF4-FFF2-40B4-BE49-F238E27FC236}">
                <a16:creationId xmlns:a16="http://schemas.microsoft.com/office/drawing/2014/main" id="{264DDBE8-4B26-4963-A44E-F3BACB6025FD}"/>
              </a:ext>
            </a:extLst>
          </p:cNvPr>
          <p:cNvSpPr>
            <a:spLocks noChangeArrowheads="1"/>
          </p:cNvSpPr>
          <p:nvPr/>
        </p:nvSpPr>
        <p:spPr bwMode="auto">
          <a:xfrm>
            <a:off x="342900" y="2128838"/>
            <a:ext cx="29337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During refining,  compounds in the oil are separated into simpler groups called </a:t>
            </a:r>
            <a:r>
              <a:rPr lang="en-GB" altLang="en-US" b="1" dirty="0">
                <a:solidFill>
                  <a:srgbClr val="FF6600"/>
                </a:solidFill>
              </a:rPr>
              <a:t>fractions</a:t>
            </a:r>
            <a:r>
              <a:rPr lang="en-GB" altLang="en-US" dirty="0"/>
              <a:t>. This is the basis of </a:t>
            </a:r>
            <a:r>
              <a:rPr lang="en-GB" altLang="en-US" dirty="0">
                <a:solidFill>
                  <a:srgbClr val="010066"/>
                </a:solidFill>
              </a:rPr>
              <a:t>fractional distillation</a:t>
            </a:r>
            <a:r>
              <a:rPr lang="en-GB" altLang="en-US" dirty="0"/>
              <a:t>.</a:t>
            </a:r>
          </a:p>
        </p:txBody>
      </p:sp>
      <p:sp>
        <p:nvSpPr>
          <p:cNvPr id="203780" name="Rectangle 4">
            <a:extLst>
              <a:ext uri="{FF2B5EF4-FFF2-40B4-BE49-F238E27FC236}">
                <a16:creationId xmlns:a16="http://schemas.microsoft.com/office/drawing/2014/main" id="{0A4D5E11-0956-4BD1-A74A-A647D8C14C13}"/>
              </a:ext>
            </a:extLst>
          </p:cNvPr>
          <p:cNvSpPr>
            <a:spLocks noChangeArrowheads="1"/>
          </p:cNvSpPr>
          <p:nvPr/>
        </p:nvSpPr>
        <p:spPr bwMode="auto">
          <a:xfrm>
            <a:off x="342900" y="5322888"/>
            <a:ext cx="8013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Each fraction contains a mix of compounds with a similar number of carbon atoms.</a:t>
            </a:r>
          </a:p>
        </p:txBody>
      </p:sp>
      <p:sp>
        <p:nvSpPr>
          <p:cNvPr id="28677" name="Rectangle 5">
            <a:extLst>
              <a:ext uri="{FF2B5EF4-FFF2-40B4-BE49-F238E27FC236}">
                <a16:creationId xmlns:a16="http://schemas.microsoft.com/office/drawing/2014/main" id="{B5B63B59-7C4F-4C1C-A97E-490467E932ED}"/>
              </a:ext>
            </a:extLst>
          </p:cNvPr>
          <p:cNvSpPr>
            <a:spLocks noGrp="1" noChangeArrowheads="1"/>
          </p:cNvSpPr>
          <p:nvPr>
            <p:ph type="title"/>
          </p:nvPr>
        </p:nvSpPr>
        <p:spPr/>
        <p:txBody>
          <a:bodyPr/>
          <a:lstStyle/>
          <a:p>
            <a:r>
              <a:rPr lang="en-GB" altLang="en-US"/>
              <a:t>How can crude oil be made useful?</a:t>
            </a:r>
          </a:p>
        </p:txBody>
      </p:sp>
      <p:pic>
        <p:nvPicPr>
          <p:cNvPr id="28679" name="Picture 8" descr="oil-refinery_Ttstudioshutte.jpg">
            <a:extLst>
              <a:ext uri="{FF2B5EF4-FFF2-40B4-BE49-F238E27FC236}">
                <a16:creationId xmlns:a16="http://schemas.microsoft.com/office/drawing/2014/main" id="{B90B1A62-3F44-4C44-BDA3-05DA561A5E5E}"/>
              </a:ext>
            </a:extLst>
          </p:cNvPr>
          <p:cNvPicPr>
            <a:picLocks noChangeAspect="1"/>
          </p:cNvPicPr>
          <p:nvPr/>
        </p:nvPicPr>
        <p:blipFill>
          <a:blip r:embed="rId4">
            <a:extLst>
              <a:ext uri="{28A0092B-C50C-407E-A947-70E740481C1C}">
                <a14:useLocalDpi xmlns:a14="http://schemas.microsoft.com/office/drawing/2010/main" val="0"/>
              </a:ext>
            </a:extLst>
          </a:blip>
          <a:srcRect r="7048"/>
          <a:stretch>
            <a:fillRect/>
          </a:stretch>
        </p:blipFill>
        <p:spPr bwMode="auto">
          <a:xfrm>
            <a:off x="3524250" y="1822450"/>
            <a:ext cx="48577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641A0D95-BE2B-4B79-A36E-5A5B05035B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8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2037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7A3B16E-72C0-4B6A-8DBF-8F62BFC476F7}"/>
              </a:ext>
            </a:extLst>
          </p:cNvPr>
          <p:cNvSpPr>
            <a:spLocks noGrp="1" noChangeArrowheads="1"/>
          </p:cNvSpPr>
          <p:nvPr>
            <p:ph type="title"/>
          </p:nvPr>
        </p:nvSpPr>
        <p:spPr/>
        <p:txBody>
          <a:bodyPr/>
          <a:lstStyle/>
          <a:p>
            <a:r>
              <a:rPr lang="en-GB" altLang="en-US"/>
              <a:t>What is fractional distillation?</a:t>
            </a:r>
          </a:p>
        </p:txBody>
      </p:sp>
      <p:sp>
        <p:nvSpPr>
          <p:cNvPr id="29699" name="Rectangle 3">
            <a:extLst>
              <a:ext uri="{FF2B5EF4-FFF2-40B4-BE49-F238E27FC236}">
                <a16:creationId xmlns:a16="http://schemas.microsoft.com/office/drawing/2014/main" id="{A1E777EC-634E-47FD-91AD-C285F58F8EEC}"/>
              </a:ext>
            </a:extLst>
          </p:cNvPr>
          <p:cNvSpPr>
            <a:spLocks noChangeArrowheads="1"/>
          </p:cNvSpPr>
          <p:nvPr/>
        </p:nvSpPr>
        <p:spPr bwMode="auto">
          <a:xfrm>
            <a:off x="342900" y="784225"/>
            <a:ext cx="7969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Fractional distillation</a:t>
            </a:r>
            <a:r>
              <a:rPr lang="en-GB" altLang="en-US"/>
              <a:t> is a process used to separate a mixture of liquids that have different boiling points.</a:t>
            </a:r>
          </a:p>
        </p:txBody>
      </p:sp>
      <p:sp>
        <p:nvSpPr>
          <p:cNvPr id="209924" name="Rectangle 4">
            <a:extLst>
              <a:ext uri="{FF2B5EF4-FFF2-40B4-BE49-F238E27FC236}">
                <a16:creationId xmlns:a16="http://schemas.microsoft.com/office/drawing/2014/main" id="{80FD1F36-723D-452D-BA8F-8DA45FB78B7B}"/>
              </a:ext>
            </a:extLst>
          </p:cNvPr>
          <p:cNvSpPr>
            <a:spLocks noChangeArrowheads="1"/>
          </p:cNvSpPr>
          <p:nvPr/>
        </p:nvSpPr>
        <p:spPr bwMode="auto">
          <a:xfrm>
            <a:off x="342900" y="4575175"/>
            <a:ext cx="4635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Fractional distillation separates</a:t>
            </a:r>
            <a:r>
              <a:rPr lang="en-GB" altLang="en-US" dirty="0">
                <a:solidFill>
                  <a:srgbClr val="010066"/>
                </a:solidFill>
              </a:rPr>
              <a:t> crude oil </a:t>
            </a:r>
            <a:r>
              <a:rPr lang="en-GB" altLang="en-US" dirty="0"/>
              <a:t>into useful products called </a:t>
            </a:r>
            <a:r>
              <a:rPr lang="en-GB" altLang="en-US" dirty="0">
                <a:solidFill>
                  <a:srgbClr val="010066"/>
                </a:solidFill>
              </a:rPr>
              <a:t>fractions</a:t>
            </a:r>
            <a:r>
              <a:rPr lang="en-GB" altLang="en-US" dirty="0"/>
              <a:t>. It can be done industrially and in the laboratory.</a:t>
            </a:r>
          </a:p>
        </p:txBody>
      </p:sp>
      <p:sp>
        <p:nvSpPr>
          <p:cNvPr id="209925" name="Rectangle 5">
            <a:extLst>
              <a:ext uri="{FF2B5EF4-FFF2-40B4-BE49-F238E27FC236}">
                <a16:creationId xmlns:a16="http://schemas.microsoft.com/office/drawing/2014/main" id="{5298341C-0E97-4BF8-A7BA-B952D0B97921}"/>
              </a:ext>
            </a:extLst>
          </p:cNvPr>
          <p:cNvSpPr>
            <a:spLocks noChangeArrowheads="1"/>
          </p:cNvSpPr>
          <p:nvPr/>
        </p:nvSpPr>
        <p:spPr bwMode="auto">
          <a:xfrm>
            <a:off x="342900" y="1795463"/>
            <a:ext cx="53355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When the mixture is heated, liquids with a high boiling point remain as liquid. Liquids with a lower boiling point evaporate and turn to </a:t>
            </a:r>
            <a:r>
              <a:rPr lang="en-GB" altLang="en-US" b="1" dirty="0">
                <a:solidFill>
                  <a:srgbClr val="FF6600"/>
                </a:solidFill>
              </a:rPr>
              <a:t>vapor</a:t>
            </a:r>
            <a:r>
              <a:rPr lang="en-GB" altLang="en-US" dirty="0"/>
              <a:t>. </a:t>
            </a:r>
          </a:p>
        </p:txBody>
      </p:sp>
      <p:sp>
        <p:nvSpPr>
          <p:cNvPr id="10" name="Rectangle 9">
            <a:extLst>
              <a:ext uri="{FF2B5EF4-FFF2-40B4-BE49-F238E27FC236}">
                <a16:creationId xmlns:a16="http://schemas.microsoft.com/office/drawing/2014/main" id="{D147D7CA-5E24-4B09-8F63-8549F9587E9F}"/>
              </a:ext>
            </a:extLst>
          </p:cNvPr>
          <p:cNvSpPr>
            <a:spLocks noChangeArrowheads="1"/>
          </p:cNvSpPr>
          <p:nvPr/>
        </p:nvSpPr>
        <p:spPr bwMode="auto">
          <a:xfrm>
            <a:off x="342900" y="3554413"/>
            <a:ext cx="5367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vapor can then be separated from the liquid. </a:t>
            </a:r>
          </a:p>
        </p:txBody>
      </p:sp>
      <p:pic>
        <p:nvPicPr>
          <p:cNvPr id="29704" name="Picture 10" descr="Z:\Science\GCSE Science 2016\Presentation update\Design\Images\girl.png">
            <a:extLst>
              <a:ext uri="{FF2B5EF4-FFF2-40B4-BE49-F238E27FC236}">
                <a16:creationId xmlns:a16="http://schemas.microsoft.com/office/drawing/2014/main" id="{3ECE5E63-7182-40DB-BC52-0D6307A9C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022" y="1389546"/>
            <a:ext cx="3522133" cy="476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3A30CDA9-1F87-4FC8-9B54-4C84A99C37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P spid="20992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ECD4528-EC3C-4407-AC60-CD2CFE5F759E}"/>
              </a:ext>
            </a:extLst>
          </p:cNvPr>
          <p:cNvSpPr>
            <a:spLocks noGrp="1" noChangeArrowheads="1"/>
          </p:cNvSpPr>
          <p:nvPr>
            <p:ph type="title"/>
          </p:nvPr>
        </p:nvSpPr>
        <p:spPr/>
        <p:txBody>
          <a:bodyPr/>
          <a:lstStyle/>
          <a:p>
            <a:r>
              <a:rPr lang="en-GB" altLang="en-US"/>
              <a:t>Fractional distillation of crude oil</a:t>
            </a:r>
          </a:p>
        </p:txBody>
      </p:sp>
      <p:sp>
        <p:nvSpPr>
          <p:cNvPr id="30723" name="Rectangle 3">
            <a:extLst>
              <a:ext uri="{FF2B5EF4-FFF2-40B4-BE49-F238E27FC236}">
                <a16:creationId xmlns:a16="http://schemas.microsoft.com/office/drawing/2014/main" id="{50179CA4-4566-4D76-AAC5-F76AF689171C}"/>
              </a:ext>
            </a:extLst>
          </p:cNvPr>
          <p:cNvSpPr>
            <a:spLocks noChangeArrowheads="1"/>
          </p:cNvSpPr>
          <p:nvPr/>
        </p:nvSpPr>
        <p:spPr bwMode="auto">
          <a:xfrm>
            <a:off x="342900" y="784225"/>
            <a:ext cx="58420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How is crude oil separated into fractions?</a:t>
            </a:r>
          </a:p>
        </p:txBody>
      </p:sp>
      <p:sp>
        <p:nvSpPr>
          <p:cNvPr id="211972" name="Rectangle 4">
            <a:extLst>
              <a:ext uri="{FF2B5EF4-FFF2-40B4-BE49-F238E27FC236}">
                <a16:creationId xmlns:a16="http://schemas.microsoft.com/office/drawing/2014/main" id="{F0FA3BA0-CDCB-462E-BC3F-C382F054C77F}"/>
              </a:ext>
            </a:extLst>
          </p:cNvPr>
          <p:cNvSpPr>
            <a:spLocks noChangeArrowheads="1"/>
          </p:cNvSpPr>
          <p:nvPr/>
        </p:nvSpPr>
        <p:spPr bwMode="auto">
          <a:xfrm>
            <a:off x="2530475" y="1385888"/>
            <a:ext cx="6369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1.</a:t>
            </a:r>
            <a:r>
              <a:rPr lang="en-GB" altLang="en-US" dirty="0"/>
              <a:t> Oil is heated to about 370</a:t>
            </a:r>
            <a:r>
              <a:rPr lang="en-GB" altLang="en-US" sz="1000" dirty="0"/>
              <a:t> </a:t>
            </a:r>
            <a:r>
              <a:rPr lang="en-US" altLang="en-US" dirty="0">
                <a:cs typeface="Arial" panose="020B0604020202020204" pitchFamily="34" charset="0"/>
              </a:rPr>
              <a:t>°</a:t>
            </a:r>
            <a:r>
              <a:rPr lang="en-GB" altLang="en-US" dirty="0"/>
              <a:t>C and pumped into the bottom of a tall tower called a </a:t>
            </a:r>
            <a:r>
              <a:rPr lang="en-GB" altLang="en-US" b="1" dirty="0">
                <a:solidFill>
                  <a:srgbClr val="FF6600"/>
                </a:solidFill>
              </a:rPr>
              <a:t>fractionating column</a:t>
            </a:r>
            <a:r>
              <a:rPr lang="en-GB" altLang="en-US" dirty="0"/>
              <a:t>, where it vaporizes.</a:t>
            </a:r>
          </a:p>
        </p:txBody>
      </p:sp>
      <p:sp>
        <p:nvSpPr>
          <p:cNvPr id="211973" name="Rectangle 5">
            <a:extLst>
              <a:ext uri="{FF2B5EF4-FFF2-40B4-BE49-F238E27FC236}">
                <a16:creationId xmlns:a16="http://schemas.microsoft.com/office/drawing/2014/main" id="{2CBBF1C3-1A88-4480-9A64-1B87A6DD220D}"/>
              </a:ext>
            </a:extLst>
          </p:cNvPr>
          <p:cNvSpPr>
            <a:spLocks noChangeArrowheads="1"/>
          </p:cNvSpPr>
          <p:nvPr/>
        </p:nvSpPr>
        <p:spPr bwMode="auto">
          <a:xfrm>
            <a:off x="2530475" y="2668588"/>
            <a:ext cx="6129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2.</a:t>
            </a:r>
            <a:r>
              <a:rPr lang="en-GB" altLang="en-US" dirty="0"/>
              <a:t> The column is very hot at the bottom but much cooler at the top. As the vaporized oil rises, it cools and condenses.</a:t>
            </a:r>
          </a:p>
        </p:txBody>
      </p:sp>
      <p:sp>
        <p:nvSpPr>
          <p:cNvPr id="211974" name="Rectangle 6">
            <a:extLst>
              <a:ext uri="{FF2B5EF4-FFF2-40B4-BE49-F238E27FC236}">
                <a16:creationId xmlns:a16="http://schemas.microsoft.com/office/drawing/2014/main" id="{8FFA1FDC-CF74-4658-A6DF-C859AD9FF1EB}"/>
              </a:ext>
            </a:extLst>
          </p:cNvPr>
          <p:cNvSpPr>
            <a:spLocks noChangeArrowheads="1"/>
          </p:cNvSpPr>
          <p:nvPr/>
        </p:nvSpPr>
        <p:spPr bwMode="auto">
          <a:xfrm>
            <a:off x="2530475" y="3951288"/>
            <a:ext cx="6129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3.</a:t>
            </a:r>
            <a:r>
              <a:rPr lang="en-GB" altLang="en-US" dirty="0"/>
              <a:t> Heavy fractions (containing large molecules) have high boiling points and condense near the bottom of the column. </a:t>
            </a:r>
          </a:p>
        </p:txBody>
      </p:sp>
      <p:pic>
        <p:nvPicPr>
          <p:cNvPr id="211975" name="Picture 7" descr="fd_column">
            <a:extLst>
              <a:ext uri="{FF2B5EF4-FFF2-40B4-BE49-F238E27FC236}">
                <a16:creationId xmlns:a16="http://schemas.microsoft.com/office/drawing/2014/main" id="{D7A50B54-D86C-4F17-A127-7ADE59AF3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600200"/>
            <a:ext cx="216693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6" name="Rectangle 8">
            <a:extLst>
              <a:ext uri="{FF2B5EF4-FFF2-40B4-BE49-F238E27FC236}">
                <a16:creationId xmlns:a16="http://schemas.microsoft.com/office/drawing/2014/main" id="{1A33A5FD-7C32-4FF4-8F3C-B198278B220D}"/>
              </a:ext>
            </a:extLst>
          </p:cNvPr>
          <p:cNvSpPr>
            <a:spLocks noChangeArrowheads="1"/>
          </p:cNvSpPr>
          <p:nvPr/>
        </p:nvSpPr>
        <p:spPr bwMode="auto">
          <a:xfrm>
            <a:off x="2530475" y="5233988"/>
            <a:ext cx="557494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4.</a:t>
            </a:r>
            <a:r>
              <a:rPr lang="en-GB" altLang="en-US" dirty="0"/>
              <a:t> Lighter fractions (containing small molecules) have lower boiling points and condense further up the column.</a:t>
            </a:r>
          </a:p>
        </p:txBody>
      </p:sp>
      <p:pic>
        <p:nvPicPr>
          <p:cNvPr id="10" name="Picture 8">
            <a:hlinkClick r:id="" action="ppaction://hlinkshowjump?jump=nextslide"/>
            <a:extLst>
              <a:ext uri="{FF2B5EF4-FFF2-40B4-BE49-F238E27FC236}">
                <a16:creationId xmlns:a16="http://schemas.microsoft.com/office/drawing/2014/main" id="{5AA845B7-5933-4118-AD56-96828E9A9D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41403B88-AB3B-4707-BC02-2C211D1E69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9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19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197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P spid="211973" grpId="0"/>
      <p:bldP spid="211974" grpId="0"/>
      <p:bldP spid="2119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a:extLst>
              <a:ext uri="{FF2B5EF4-FFF2-40B4-BE49-F238E27FC236}">
                <a16:creationId xmlns:a16="http://schemas.microsoft.com/office/drawing/2014/main" id="{95D6CA4C-13BC-4CF1-8639-288FB9AC9825}"/>
              </a:ext>
            </a:extLst>
          </p:cNvPr>
          <p:cNvSpPr>
            <a:spLocks noGrp="1" noChangeArrowheads="1"/>
          </p:cNvSpPr>
          <p:nvPr>
            <p:ph type="title"/>
          </p:nvPr>
        </p:nvSpPr>
        <p:spPr/>
        <p:txBody>
          <a:bodyPr/>
          <a:lstStyle/>
          <a:p>
            <a:r>
              <a:rPr lang="en-GB" altLang="en-US" dirty="0"/>
              <a:t>How does fractional distillation work?</a:t>
            </a:r>
          </a:p>
        </p:txBody>
      </p:sp>
      <p:pic>
        <p:nvPicPr>
          <p:cNvPr id="7" name="Picture 6">
            <a:hlinkClick r:id="" action="ppaction://hlinkshowjump?jump=nextslide"/>
            <a:extLst>
              <a:ext uri="{FF2B5EF4-FFF2-40B4-BE49-F238E27FC236}">
                <a16:creationId xmlns:a16="http://schemas.microsoft.com/office/drawing/2014/main" id="{780790D5-7B5D-4B9E-AF93-76F4401F9F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6CA585E-9DB6-4997-A51F-1ACA8523177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ACDCDFE-3F0C-4ABE-B484-E09D265B048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ABA311D-FFED-492D-B134-F890C77B4C7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DCA3081-194C-4D3F-8AB6-BAB3E04FF8F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NVp82jeJ"/>
  <p:tag name="ARTICULATE_DESIGN_ID_7_DEFAULT DESIGN" val="Zvzo39Uy"/>
  <p:tag name="ARTICULATE_DESIGN_ID_1_DEFAULT DESIGN" val="nvPk6sBt"/>
  <p:tag name="ARTICULATE_DESIGN_ID_8_DEFAULT DESIGN" val="pDrvRie2"/>
  <p:tag name="ARTICULATE_DESIGN_ID_3_DEFAULT DESIGN" val="Js9tcWmT"/>
  <p:tag name="ARTICULATE_DESIGN_ID_2_DEFAULT DESIGN" val="4lOq8LfI"/>
  <p:tag name="ARTICULATE_DESIGN_ID_4_DEFAULT DESIGN" val="hYYITf92"/>
  <p:tag name="ARTICULATE_DESIGN_ID_5_DEFAULT DESIGN" val="5p1a6sgM"/>
  <p:tag name="ARTICULATE_DESIGN_ID_6_DEFAULT DESIGN" val="kMMEeCK6"/>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15129</TotalTime>
  <Words>2159</Words>
  <Application>Microsoft Office PowerPoint</Application>
  <PresentationFormat>On-screen Show (4:3)</PresentationFormat>
  <Paragraphs>178</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8_Default Design</vt:lpstr>
      <vt:lpstr>Fractional Distillation</vt:lpstr>
      <vt:lpstr>Information</vt:lpstr>
      <vt:lpstr>Carbon families</vt:lpstr>
      <vt:lpstr>Alkanes</vt:lpstr>
      <vt:lpstr>Hydrocarbons</vt:lpstr>
      <vt:lpstr>How can crude oil be made useful?</vt:lpstr>
      <vt:lpstr>What is fractional distillation?</vt:lpstr>
      <vt:lpstr>Fractional distillation of crude oil</vt:lpstr>
      <vt:lpstr>How does fractional distillation work?</vt:lpstr>
      <vt:lpstr>How do fractions differ?</vt:lpstr>
      <vt:lpstr>Molecule size and boiling point</vt:lpstr>
      <vt:lpstr>Forces between molecules</vt:lpstr>
      <vt:lpstr>Boiling point of alkanes</vt:lpstr>
      <vt:lpstr>Order of fractions</vt:lpstr>
      <vt:lpstr>Fractional distillation in the lab</vt:lpstr>
      <vt:lpstr>Fractional distillation – true or false?</vt:lpstr>
      <vt:lpstr>Hydrocarbons as fuels</vt:lpstr>
      <vt:lpstr>Using fractions</vt:lpstr>
      <vt:lpstr>What are fractions used for?</vt:lpstr>
      <vt:lpstr>Which fraction?</vt:lpstr>
      <vt:lpstr>How important are these fractions?</vt:lpstr>
      <vt:lpstr>Supply and demand</vt:lpstr>
      <vt:lpstr>Catalytic cracking</vt:lpstr>
      <vt:lpstr>Polymers from alkenes</vt:lpstr>
      <vt:lpstr>Production and consumption</vt:lpstr>
      <vt:lpstr>Problems with crude oil</vt:lpstr>
      <vt:lpstr>Deepwater Horizon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Fractional Distillation</dc:title>
  <dc:subject>Boardworks High School Physical Science</dc:subject>
  <dc:creator>Boardworks</dc:creator>
  <cp:lastModifiedBy>Tim Crilly</cp:lastModifiedBy>
  <cp:revision>573</cp:revision>
  <dcterms:created xsi:type="dcterms:W3CDTF">2003-10-06T13:07:42Z</dcterms:created>
  <dcterms:modified xsi:type="dcterms:W3CDTF">2019-01-31T15:28:29Z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A056DBA9-F4B6-447F-A4B1-C69C6EA33C5C</vt:lpwstr>
  </property>
  <property fmtid="{D5CDD505-2E9C-101B-9397-08002B2CF9AE}" pid="3" name="ArticulatePath">
    <vt:lpwstr>Fractional Distillation</vt:lpwstr>
  </property>
</Properties>
</file>