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activeX/activeX2.xml" ContentType="application/vnd.ms-office.activeX+xml"/>
  <Override PartName="/ppt/notesSlides/notesSlide12.xml" ContentType="application/vnd.openxmlformats-officedocument.presentationml.notesSlide+xml"/>
  <Override PartName="/ppt/tags/tag2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2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17"/>
  </p:notesMasterIdLst>
  <p:handoutMasterIdLst>
    <p:handoutMasterId r:id="rId18"/>
  </p:handoutMasterIdLst>
  <p:sldIdLst>
    <p:sldId id="430" r:id="rId3"/>
    <p:sldId id="527" r:id="rId4"/>
    <p:sldId id="508" r:id="rId5"/>
    <p:sldId id="503" r:id="rId6"/>
    <p:sldId id="484" r:id="rId7"/>
    <p:sldId id="509" r:id="rId8"/>
    <p:sldId id="517" r:id="rId9"/>
    <p:sldId id="518" r:id="rId10"/>
    <p:sldId id="519" r:id="rId11"/>
    <p:sldId id="520" r:id="rId12"/>
    <p:sldId id="516" r:id="rId13"/>
    <p:sldId id="514" r:id="rId14"/>
    <p:sldId id="494" r:id="rId15"/>
    <p:sldId id="515"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333333"/>
    <a:srgbClr val="E6E6E6"/>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4323213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79107660"/>
      </p:ext>
    </p:extLst>
  </p:cSld>
  <p:clrMap bg1="lt1" tx1="dk1" bg2="lt2" tx2="dk2" accent1="accent1" accent2="accent2" accent3="accent3" accent4="accent4" accent5="accent5" accent6="accent6" hlink="hlink" folHlink="folHlink"/>
  <p:hf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b="1" dirty="0"/>
              <a:t>Teacher notes</a:t>
            </a:r>
          </a:p>
          <a:p>
            <a:r>
              <a:rPr lang="en-GB" dirty="0"/>
              <a:t>There are the same number of outer shell electrons for every element in a group.</a:t>
            </a:r>
          </a:p>
          <a:p>
            <a:r>
              <a:rPr lang="en-GB" dirty="0"/>
              <a:t>Across a period, the number of outer shell electrons increases by 1 until the outer shell is full. The elements in a period all have the same number of shells.</a:t>
            </a:r>
          </a:p>
          <a:p>
            <a:r>
              <a:rPr lang="en-GB" dirty="0"/>
              <a:t>The number of complete electron shells increases by 1 as you go one element down a group.</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clarify and refine a model, an explanation, or an engineering problem.</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36868" name="Slide Number Placeholder 5"/>
          <p:cNvSpPr>
            <a:spLocks noGrp="1"/>
          </p:cNvSpPr>
          <p:nvPr>
            <p:ph type="sldNum" sz="quarter" idx="5"/>
          </p:nvPr>
        </p:nvSpPr>
        <p:spPr>
          <a:noFill/>
        </p:spPr>
        <p:txBody>
          <a:bodyPr/>
          <a:lstStyle/>
          <a:p>
            <a:fld id="{E7D8753B-B646-468B-AD8F-230107C790DF}" type="slidenum">
              <a:rPr lang="en-US" smtClean="0"/>
              <a:pPr/>
              <a:t>10</a:t>
            </a:fld>
            <a:endParaRPr lang="en-US"/>
          </a:p>
        </p:txBody>
      </p:sp>
    </p:spTree>
    <p:extLst>
      <p:ext uri="{BB962C8B-B14F-4D97-AF65-F5344CB8AC3E}">
        <p14:creationId xmlns:p14="http://schemas.microsoft.com/office/powerpoint/2010/main" val="169256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GB" b="1" dirty="0"/>
              <a:t>Teacher notes</a:t>
            </a:r>
          </a:p>
          <a:p>
            <a:r>
              <a:rPr lang="en-GB" dirty="0"/>
              <a:t>The trends are helpful for students to check that the electronic structure they have calculated from an element’s atomic number is correct.</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37892" name="Slide Number Placeholder 5"/>
          <p:cNvSpPr>
            <a:spLocks noGrp="1"/>
          </p:cNvSpPr>
          <p:nvPr>
            <p:ph type="sldNum" sz="quarter" idx="5"/>
          </p:nvPr>
        </p:nvSpPr>
        <p:spPr>
          <a:noFill/>
        </p:spPr>
        <p:txBody>
          <a:bodyPr/>
          <a:lstStyle/>
          <a:p>
            <a:fld id="{197D3242-E1FF-4325-9212-65AB6761C699}" type="slidenum">
              <a:rPr lang="en-US" smtClean="0"/>
              <a:pPr/>
              <a:t>11</a:t>
            </a:fld>
            <a:endParaRPr lang="en-US"/>
          </a:p>
        </p:txBody>
      </p:sp>
    </p:spTree>
    <p:extLst>
      <p:ext uri="{BB962C8B-B14F-4D97-AF65-F5344CB8AC3E}">
        <p14:creationId xmlns:p14="http://schemas.microsoft.com/office/powerpoint/2010/main" val="136242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GB" b="1" dirty="0"/>
              <a:t>Teacher notes</a:t>
            </a:r>
          </a:p>
          <a:p>
            <a:r>
              <a:rPr lang="en-GB" dirty="0"/>
              <a:t>This activity could be used to check students’ understanding of electron arrangement and how to use the atomic number to work out the number of electrons in an element and therefore the electronic structure.</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38916" name="Slide Number Placeholder 5"/>
          <p:cNvSpPr>
            <a:spLocks noGrp="1"/>
          </p:cNvSpPr>
          <p:nvPr>
            <p:ph type="sldNum" sz="quarter" idx="5"/>
          </p:nvPr>
        </p:nvSpPr>
        <p:spPr>
          <a:noFill/>
        </p:spPr>
        <p:txBody>
          <a:bodyPr/>
          <a:lstStyle/>
          <a:p>
            <a:fld id="{9CFF2936-0011-4A5C-AEEC-E270300D4463}" type="slidenum">
              <a:rPr lang="en-US" smtClean="0"/>
              <a:pPr/>
              <a:t>12</a:t>
            </a:fld>
            <a:endParaRPr lang="en-US"/>
          </a:p>
        </p:txBody>
      </p:sp>
    </p:spTree>
    <p:extLst>
      <p:ext uri="{BB962C8B-B14F-4D97-AF65-F5344CB8AC3E}">
        <p14:creationId xmlns:p14="http://schemas.microsoft.com/office/powerpoint/2010/main" val="372619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GB" b="1" dirty="0"/>
              <a:t>Teacher notes</a:t>
            </a:r>
          </a:p>
          <a:p>
            <a:r>
              <a:rPr lang="en-GB" dirty="0"/>
              <a:t>This quiz could be used as a introductory or summary activity to check students’ understanding of the electron configuration in the periodic table. </a:t>
            </a:r>
            <a:r>
              <a:rPr lang="en-GB" dirty="0" err="1"/>
              <a:t>Colored</a:t>
            </a:r>
            <a:r>
              <a:rPr lang="en-GB" dirty="0"/>
              <a:t> traffic light cards could be used with this activity to increase class participation.</a:t>
            </a:r>
          </a:p>
        </p:txBody>
      </p:sp>
      <p:sp>
        <p:nvSpPr>
          <p:cNvPr id="41988" name="Slide Number Placeholder 5"/>
          <p:cNvSpPr>
            <a:spLocks noGrp="1"/>
          </p:cNvSpPr>
          <p:nvPr>
            <p:ph type="sldNum" sz="quarter" idx="5"/>
          </p:nvPr>
        </p:nvSpPr>
        <p:spPr>
          <a:noFill/>
        </p:spPr>
        <p:txBody>
          <a:bodyPr/>
          <a:lstStyle/>
          <a:p>
            <a:fld id="{E105A22E-D6BD-44B0-8D8B-02955129150B}" type="slidenum">
              <a:rPr lang="en-US" smtClean="0"/>
              <a:pPr/>
              <a:t>13</a:t>
            </a:fld>
            <a:endParaRPr lang="en-US"/>
          </a:p>
        </p:txBody>
      </p:sp>
    </p:spTree>
    <p:extLst>
      <p:ext uri="{BB962C8B-B14F-4D97-AF65-F5344CB8AC3E}">
        <p14:creationId xmlns:p14="http://schemas.microsoft.com/office/powerpoint/2010/main" val="334186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GB" b="1" dirty="0"/>
              <a:t>Teacher notes</a:t>
            </a:r>
          </a:p>
          <a:p>
            <a:r>
              <a:rPr lang="en-GB" dirty="0"/>
              <a:t>This activity could be used to check students’ understanding of the relationship between atomic number and an element’s electronic structure.</a:t>
            </a:r>
          </a:p>
        </p:txBody>
      </p:sp>
      <p:sp>
        <p:nvSpPr>
          <p:cNvPr id="43012" name="Slide Number Placeholder 5"/>
          <p:cNvSpPr>
            <a:spLocks noGrp="1"/>
          </p:cNvSpPr>
          <p:nvPr>
            <p:ph type="sldNum" sz="quarter" idx="5"/>
          </p:nvPr>
        </p:nvSpPr>
        <p:spPr>
          <a:noFill/>
        </p:spPr>
        <p:txBody>
          <a:bodyPr/>
          <a:lstStyle/>
          <a:p>
            <a:fld id="{3BD2DBFB-E822-4DAB-B730-01FA2E97825A}" type="slidenum">
              <a:rPr lang="en-US" smtClean="0"/>
              <a:pPr/>
              <a:t>14</a:t>
            </a:fld>
            <a:endParaRPr lang="en-US"/>
          </a:p>
        </p:txBody>
      </p:sp>
    </p:spTree>
    <p:extLst>
      <p:ext uri="{BB962C8B-B14F-4D97-AF65-F5344CB8AC3E}">
        <p14:creationId xmlns:p14="http://schemas.microsoft.com/office/powerpoint/2010/main" val="321378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97968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GB" b="1" dirty="0"/>
              <a:t>Teacher notes</a:t>
            </a:r>
          </a:p>
          <a:p>
            <a:r>
              <a:rPr lang="en-GB" dirty="0"/>
              <a:t>For more information about the development of the current atomic model, please refer to the </a:t>
            </a:r>
            <a:r>
              <a:rPr lang="en-GB" i="1" dirty="0"/>
              <a:t>Atomic Models </a:t>
            </a:r>
            <a:r>
              <a:rPr lang="en-GB" dirty="0"/>
              <a:t>presentation.</a:t>
            </a:r>
          </a:p>
          <a:p>
            <a:endParaRPr lang="en-GB" dirty="0"/>
          </a:p>
          <a:p>
            <a:pPr eaLnBrk="1" hangingPunct="1"/>
            <a:r>
              <a:rPr lang="en-GB" dirty="0"/>
              <a:t>This presentation is accompanied by the worksheet </a:t>
            </a:r>
            <a:r>
              <a:rPr lang="en-GB" i="1" dirty="0"/>
              <a:t>Electronic Structure</a:t>
            </a:r>
            <a:r>
              <a:rPr lang="en-GB" dirty="0"/>
              <a: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8676" name="Slide Number Placeholder 5"/>
          <p:cNvSpPr>
            <a:spLocks noGrp="1"/>
          </p:cNvSpPr>
          <p:nvPr>
            <p:ph type="sldNum" sz="quarter" idx="5"/>
          </p:nvPr>
        </p:nvSpPr>
        <p:spPr>
          <a:noFill/>
        </p:spPr>
        <p:txBody>
          <a:bodyPr/>
          <a:lstStyle/>
          <a:p>
            <a:fld id="{E6724BE1-E4F1-4A33-B33F-F27AAB2C1D93}" type="slidenum">
              <a:rPr lang="en-US" smtClean="0"/>
              <a:pPr/>
              <a:t>3</a:t>
            </a:fld>
            <a:endParaRPr lang="en-US"/>
          </a:p>
        </p:txBody>
      </p:sp>
    </p:spTree>
    <p:extLst>
      <p:ext uri="{BB962C8B-B14F-4D97-AF65-F5344CB8AC3E}">
        <p14:creationId xmlns:p14="http://schemas.microsoft.com/office/powerpoint/2010/main" val="14673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9700" name="Slide Number Placeholder 5"/>
          <p:cNvSpPr>
            <a:spLocks noGrp="1"/>
          </p:cNvSpPr>
          <p:nvPr>
            <p:ph type="sldNum" sz="quarter" idx="5"/>
          </p:nvPr>
        </p:nvSpPr>
        <p:spPr>
          <a:noFill/>
        </p:spPr>
        <p:txBody>
          <a:bodyPr/>
          <a:lstStyle/>
          <a:p>
            <a:fld id="{04C5AA94-95AA-4632-8CCB-C84E3C56F1C5}" type="slidenum">
              <a:rPr lang="en-US" smtClean="0"/>
              <a:pPr/>
              <a:t>4</a:t>
            </a:fld>
            <a:endParaRPr lang="en-US"/>
          </a:p>
        </p:txBody>
      </p:sp>
    </p:spTree>
    <p:extLst>
      <p:ext uri="{BB962C8B-B14F-4D97-AF65-F5344CB8AC3E}">
        <p14:creationId xmlns:p14="http://schemas.microsoft.com/office/powerpoint/2010/main" val="25276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GB" b="1" dirty="0"/>
              <a:t>Teacher notes</a:t>
            </a:r>
          </a:p>
          <a:p>
            <a:r>
              <a:rPr lang="en-GB" dirty="0"/>
              <a:t>Students should understand that the electrons fill the lowest energy levels first - those closest to the nucleus.</a:t>
            </a:r>
            <a:endParaRPr lang="en-GB" b="1" dirty="0"/>
          </a:p>
          <a:p>
            <a:r>
              <a:rPr lang="en-GB" dirty="0"/>
              <a:t>Note that the diagram is not drawn to scale – the atom is mostly empty space. If the electron shells were the size shown, the nucleus would be too small to see.</a:t>
            </a:r>
          </a:p>
        </p:txBody>
      </p:sp>
      <p:sp>
        <p:nvSpPr>
          <p:cNvPr id="30724" name="Slide Number Placeholder 5"/>
          <p:cNvSpPr>
            <a:spLocks noGrp="1"/>
          </p:cNvSpPr>
          <p:nvPr>
            <p:ph type="sldNum" sz="quarter" idx="5"/>
          </p:nvPr>
        </p:nvSpPr>
        <p:spPr>
          <a:noFill/>
        </p:spPr>
        <p:txBody>
          <a:bodyPr/>
          <a:lstStyle/>
          <a:p>
            <a:fld id="{14C062B1-60A5-493F-9D6B-258C2505B0E5}" type="slidenum">
              <a:rPr lang="en-US" smtClean="0"/>
              <a:pPr/>
              <a:t>5</a:t>
            </a:fld>
            <a:endParaRPr lang="en-US"/>
          </a:p>
        </p:txBody>
      </p:sp>
    </p:spTree>
    <p:extLst>
      <p:ext uri="{BB962C8B-B14F-4D97-AF65-F5344CB8AC3E}">
        <p14:creationId xmlns:p14="http://schemas.microsoft.com/office/powerpoint/2010/main" val="215866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GB" dirty="0"/>
          </a:p>
        </p:txBody>
      </p:sp>
      <p:sp>
        <p:nvSpPr>
          <p:cNvPr id="32772" name="Slide Number Placeholder 5"/>
          <p:cNvSpPr>
            <a:spLocks noGrp="1"/>
          </p:cNvSpPr>
          <p:nvPr>
            <p:ph type="sldNum" sz="quarter" idx="5"/>
          </p:nvPr>
        </p:nvSpPr>
        <p:spPr>
          <a:noFill/>
        </p:spPr>
        <p:txBody>
          <a:bodyPr/>
          <a:lstStyle/>
          <a:p>
            <a:fld id="{848AE8BF-9EFE-46E5-8B00-56A4FDFC18EC}" type="slidenum">
              <a:rPr lang="en-US" smtClean="0"/>
              <a:pPr/>
              <a:t>6</a:t>
            </a:fld>
            <a:endParaRPr lang="en-US"/>
          </a:p>
        </p:txBody>
      </p:sp>
    </p:spTree>
    <p:extLst>
      <p:ext uri="{BB962C8B-B14F-4D97-AF65-F5344CB8AC3E}">
        <p14:creationId xmlns:p14="http://schemas.microsoft.com/office/powerpoint/2010/main" val="157826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b="1" dirty="0"/>
              <a:t>Teacher notes</a:t>
            </a:r>
          </a:p>
          <a:p>
            <a:r>
              <a:rPr lang="en-GB" dirty="0"/>
              <a:t>The outer shell of helium is full and it is therefore a noble gas (extremely unreactive).</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p:txBody>
      </p:sp>
      <p:sp>
        <p:nvSpPr>
          <p:cNvPr id="33796" name="Slide Number Placeholder 5"/>
          <p:cNvSpPr>
            <a:spLocks noGrp="1"/>
          </p:cNvSpPr>
          <p:nvPr>
            <p:ph type="sldNum" sz="quarter" idx="5"/>
          </p:nvPr>
        </p:nvSpPr>
        <p:spPr>
          <a:noFill/>
        </p:spPr>
        <p:txBody>
          <a:bodyPr/>
          <a:lstStyle/>
          <a:p>
            <a:fld id="{115D8AB2-AE66-4525-BFB4-BAC5D6EB1E92}" type="slidenum">
              <a:rPr lang="en-US" smtClean="0"/>
              <a:pPr/>
              <a:t>7</a:t>
            </a:fld>
            <a:endParaRPr lang="en-US"/>
          </a:p>
        </p:txBody>
      </p:sp>
    </p:spTree>
    <p:extLst>
      <p:ext uri="{BB962C8B-B14F-4D97-AF65-F5344CB8AC3E}">
        <p14:creationId xmlns:p14="http://schemas.microsoft.com/office/powerpoint/2010/main" val="355255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GB" b="1" dirty="0"/>
              <a:t>Teacher notes</a:t>
            </a:r>
          </a:p>
          <a:p>
            <a:r>
              <a:rPr lang="en-GB" dirty="0"/>
              <a:t>The outer shell of neon is full and it is therefore a noble gas (extremely unreactive).</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p:txBody>
      </p:sp>
      <p:sp>
        <p:nvSpPr>
          <p:cNvPr id="34820" name="Slide Number Placeholder 5"/>
          <p:cNvSpPr>
            <a:spLocks noGrp="1"/>
          </p:cNvSpPr>
          <p:nvPr>
            <p:ph type="sldNum" sz="quarter" idx="5"/>
          </p:nvPr>
        </p:nvSpPr>
        <p:spPr>
          <a:noFill/>
        </p:spPr>
        <p:txBody>
          <a:bodyPr/>
          <a:lstStyle/>
          <a:p>
            <a:fld id="{9BA7A22B-4F99-4BE9-8F6E-D40DBF274B46}" type="slidenum">
              <a:rPr lang="en-US" smtClean="0"/>
              <a:pPr/>
              <a:t>8</a:t>
            </a:fld>
            <a:endParaRPr lang="en-US"/>
          </a:p>
        </p:txBody>
      </p:sp>
    </p:spTree>
    <p:extLst>
      <p:ext uri="{BB962C8B-B14F-4D97-AF65-F5344CB8AC3E}">
        <p14:creationId xmlns:p14="http://schemas.microsoft.com/office/powerpoint/2010/main" val="212644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GB" b="1" dirty="0"/>
              <a:t>Teacher notes</a:t>
            </a:r>
          </a:p>
          <a:p>
            <a:r>
              <a:rPr lang="en-GB" dirty="0"/>
              <a:t>The outer shell of argon is full and it is therefore a noble gas (extremely unreactive).</a:t>
            </a:r>
          </a:p>
          <a:p>
            <a:endParaRPr lang="en-GB"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p:txBody>
      </p:sp>
      <p:sp>
        <p:nvSpPr>
          <p:cNvPr id="35844" name="Slide Number Placeholder 5"/>
          <p:cNvSpPr>
            <a:spLocks noGrp="1"/>
          </p:cNvSpPr>
          <p:nvPr>
            <p:ph type="sldNum" sz="quarter" idx="5"/>
          </p:nvPr>
        </p:nvSpPr>
        <p:spPr>
          <a:noFill/>
        </p:spPr>
        <p:txBody>
          <a:bodyPr/>
          <a:lstStyle/>
          <a:p>
            <a:fld id="{238C45C3-37B6-47B1-8D1C-C36585D077C6}" type="slidenum">
              <a:rPr lang="en-US" smtClean="0"/>
              <a:pPr/>
              <a:t>9</a:t>
            </a:fld>
            <a:endParaRPr lang="en-US"/>
          </a:p>
        </p:txBody>
      </p:sp>
    </p:spTree>
    <p:extLst>
      <p:ext uri="{BB962C8B-B14F-4D97-AF65-F5344CB8AC3E}">
        <p14:creationId xmlns:p14="http://schemas.microsoft.com/office/powerpoint/2010/main" val="146494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B449CCDC-2116-4D20-B595-0AD21BB99D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180F289-6C99-43A5-BA7E-391574FD34F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89660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F4FB2390-79AE-4ADA-9AED-53C1FB54E75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B48E2B8-94B0-4A38-8378-98915E1C48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7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9E8528EC-6393-4693-A6A9-F193A55EC10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B0ABE2-E654-46B4-B82F-3B9E1F1EA7B9}"/>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12.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20.xml"/><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10791" y="1187865"/>
            <a:ext cx="4987636" cy="3085032"/>
          </a:xfrm>
        </p:spPr>
        <p:txBody>
          <a:bodyPr/>
          <a:lstStyle/>
          <a:p>
            <a:r>
              <a:rPr lang="en-GB" dirty="0"/>
              <a:t>Electronic Structure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 name="Picture 124" descr="Picture13.jpg"/>
          <p:cNvPicPr>
            <a:picLocks noChangeAspect="1"/>
          </p:cNvPicPr>
          <p:nvPr/>
        </p:nvPicPr>
        <p:blipFill>
          <a:blip r:embed="rId4" cstate="print"/>
          <a:srcRect/>
          <a:stretch>
            <a:fillRect/>
          </a:stretch>
        </p:blipFill>
        <p:spPr bwMode="auto">
          <a:xfrm>
            <a:off x="342899" y="1651923"/>
            <a:ext cx="8552745" cy="2930800"/>
          </a:xfrm>
          <a:prstGeom prst="rect">
            <a:avLst/>
          </a:prstGeom>
          <a:noFill/>
          <a:ln w="9525">
            <a:noFill/>
            <a:miter lim="800000"/>
            <a:headEnd/>
            <a:tailEnd/>
          </a:ln>
        </p:spPr>
      </p:pic>
      <p:sp>
        <p:nvSpPr>
          <p:cNvPr id="22530" name="Rectangle 3"/>
          <p:cNvSpPr>
            <a:spLocks noGrp="1" noChangeArrowheads="1"/>
          </p:cNvSpPr>
          <p:nvPr>
            <p:ph type="title"/>
          </p:nvPr>
        </p:nvSpPr>
        <p:spPr>
          <a:noFill/>
        </p:spPr>
        <p:txBody>
          <a:bodyPr/>
          <a:lstStyle/>
          <a:p>
            <a:r>
              <a:rPr lang="en-GB"/>
              <a:t>Patterns of electron arrangement</a:t>
            </a:r>
          </a:p>
        </p:txBody>
      </p:sp>
      <p:sp>
        <p:nvSpPr>
          <p:cNvPr id="22531" name="Text Box 4"/>
          <p:cNvSpPr txBox="1">
            <a:spLocks noChangeArrowheads="1"/>
          </p:cNvSpPr>
          <p:nvPr/>
        </p:nvSpPr>
        <p:spPr bwMode="auto">
          <a:xfrm>
            <a:off x="358775" y="784225"/>
            <a:ext cx="8261350" cy="830997"/>
          </a:xfrm>
          <a:prstGeom prst="rect">
            <a:avLst/>
          </a:prstGeom>
          <a:noFill/>
          <a:ln w="9525">
            <a:noFill/>
            <a:miter lim="800000"/>
            <a:headEnd/>
            <a:tailEnd/>
          </a:ln>
        </p:spPr>
        <p:txBody>
          <a:bodyPr>
            <a:spAutoFit/>
          </a:bodyPr>
          <a:lstStyle/>
          <a:p>
            <a:pPr eaLnBrk="1" hangingPunct="1"/>
            <a:r>
              <a:rPr lang="en-GB" dirty="0">
                <a:solidFill>
                  <a:srgbClr val="010066"/>
                </a:solidFill>
              </a:rPr>
              <a:t>Consider the electron arrangements of the first 20 elements in the periodic table.</a:t>
            </a:r>
          </a:p>
        </p:txBody>
      </p:sp>
      <p:sp>
        <p:nvSpPr>
          <p:cNvPr id="240645" name="Text Box 5"/>
          <p:cNvSpPr txBox="1">
            <a:spLocks noChangeArrowheads="1"/>
          </p:cNvSpPr>
          <p:nvPr/>
        </p:nvSpPr>
        <p:spPr bwMode="auto">
          <a:xfrm>
            <a:off x="358775" y="4664580"/>
            <a:ext cx="8261350" cy="457200"/>
          </a:xfrm>
          <a:prstGeom prst="rect">
            <a:avLst/>
          </a:prstGeom>
          <a:solidFill>
            <a:srgbClr val="FFCC99"/>
          </a:solidFill>
          <a:ln w="9525">
            <a:noFill/>
            <a:miter lim="800000"/>
            <a:headEnd/>
            <a:tailEnd/>
          </a:ln>
        </p:spPr>
        <p:txBody>
          <a:bodyPr wrap="square">
            <a:spAutoFit/>
          </a:bodyPr>
          <a:lstStyle/>
          <a:p>
            <a:pPr eaLnBrk="1" hangingPunct="1"/>
            <a:r>
              <a:rPr lang="en-GB">
                <a:solidFill>
                  <a:srgbClr val="010066"/>
                </a:solidFill>
              </a:rPr>
              <a:t>What is the pattern of outer shell electrons in a group?</a:t>
            </a:r>
          </a:p>
        </p:txBody>
      </p:sp>
      <p:sp>
        <p:nvSpPr>
          <p:cNvPr id="240706" name="Text Box 66"/>
          <p:cNvSpPr txBox="1">
            <a:spLocks noChangeArrowheads="1"/>
          </p:cNvSpPr>
          <p:nvPr/>
        </p:nvSpPr>
        <p:spPr bwMode="auto">
          <a:xfrm>
            <a:off x="358776" y="5181059"/>
            <a:ext cx="8261350" cy="457200"/>
          </a:xfrm>
          <a:prstGeom prst="rect">
            <a:avLst/>
          </a:prstGeom>
          <a:solidFill>
            <a:srgbClr val="FFCC99"/>
          </a:solidFill>
          <a:ln w="9525">
            <a:noFill/>
            <a:miter lim="800000"/>
            <a:headEnd/>
            <a:tailEnd/>
          </a:ln>
        </p:spPr>
        <p:txBody>
          <a:bodyPr wrap="square">
            <a:spAutoFit/>
          </a:bodyPr>
          <a:lstStyle/>
          <a:p>
            <a:pPr eaLnBrk="1" hangingPunct="1"/>
            <a:r>
              <a:rPr lang="en-GB">
                <a:solidFill>
                  <a:srgbClr val="010066"/>
                </a:solidFill>
              </a:rPr>
              <a:t>What is the pattern of outer shell electrons across a period?</a:t>
            </a:r>
          </a:p>
        </p:txBody>
      </p:sp>
      <p:sp>
        <p:nvSpPr>
          <p:cNvPr id="240707" name="Text Box 67"/>
          <p:cNvSpPr txBox="1">
            <a:spLocks noChangeArrowheads="1"/>
          </p:cNvSpPr>
          <p:nvPr/>
        </p:nvSpPr>
        <p:spPr bwMode="auto">
          <a:xfrm>
            <a:off x="358775" y="5697538"/>
            <a:ext cx="8261350" cy="457200"/>
          </a:xfrm>
          <a:prstGeom prst="rect">
            <a:avLst/>
          </a:prstGeom>
          <a:solidFill>
            <a:srgbClr val="FFCC99"/>
          </a:solidFill>
          <a:ln w="9525">
            <a:noFill/>
            <a:miter lim="800000"/>
            <a:headEnd/>
            <a:tailEnd/>
          </a:ln>
        </p:spPr>
        <p:txBody>
          <a:bodyPr wrap="square">
            <a:spAutoFit/>
          </a:bodyPr>
          <a:lstStyle/>
          <a:p>
            <a:pPr eaLnBrk="1" hangingPunct="1"/>
            <a:r>
              <a:rPr lang="en-GB">
                <a:solidFill>
                  <a:srgbClr val="010066"/>
                </a:solidFill>
              </a:rPr>
              <a:t>What is the pattern of full electron shells in a group?</a:t>
            </a:r>
          </a:p>
        </p:txBody>
      </p:sp>
      <p:pic>
        <p:nvPicPr>
          <p:cNvPr id="11" name="Picture 8">
            <a:hlinkClick r:id="" action="ppaction://hlinkshowjump?jump=nextslide"/>
            <a:extLst>
              <a:ext uri="{FF2B5EF4-FFF2-40B4-BE49-F238E27FC236}">
                <a16:creationId xmlns:a16="http://schemas.microsoft.com/office/drawing/2014/main" id="{DA8FE1A9-B0EF-48C9-9F0C-6FF1944AB7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A3F21E5F-9F54-430C-AF24-B95AFD79DDC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8195C0B-BDB6-434E-85DD-52C3F9A621A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1925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70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p:bldP spid="240706" grpId="0" animBg="1"/>
      <p:bldP spid="24070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Electron trends in the periodic table</a:t>
            </a:r>
          </a:p>
        </p:txBody>
      </p:sp>
      <p:sp>
        <p:nvSpPr>
          <p:cNvPr id="23555" name="Text Box 3"/>
          <p:cNvSpPr txBox="1">
            <a:spLocks noChangeArrowheads="1"/>
          </p:cNvSpPr>
          <p:nvPr/>
        </p:nvSpPr>
        <p:spPr bwMode="auto">
          <a:xfrm>
            <a:off x="358775" y="784225"/>
            <a:ext cx="3665538" cy="457200"/>
          </a:xfrm>
          <a:prstGeom prst="rect">
            <a:avLst/>
          </a:prstGeom>
          <a:noFill/>
          <a:ln w="9525">
            <a:noFill/>
            <a:miter lim="800000"/>
            <a:headEnd/>
            <a:tailEnd/>
          </a:ln>
        </p:spPr>
        <p:txBody>
          <a:bodyPr>
            <a:spAutoFit/>
          </a:bodyPr>
          <a:lstStyle/>
          <a:p>
            <a:pPr eaLnBrk="1" hangingPunct="1"/>
            <a:r>
              <a:rPr lang="en-GB" dirty="0">
                <a:solidFill>
                  <a:srgbClr val="010066"/>
                </a:solidFill>
              </a:rPr>
              <a:t>Trends </a:t>
            </a:r>
            <a:r>
              <a:rPr lang="en-GB" b="1" dirty="0">
                <a:solidFill>
                  <a:srgbClr val="010066"/>
                </a:solidFill>
              </a:rPr>
              <a:t>down</a:t>
            </a:r>
            <a:r>
              <a:rPr lang="en-GB" dirty="0">
                <a:solidFill>
                  <a:srgbClr val="010066"/>
                </a:solidFill>
              </a:rPr>
              <a:t> a group:</a:t>
            </a:r>
          </a:p>
        </p:txBody>
      </p:sp>
      <p:sp>
        <p:nvSpPr>
          <p:cNvPr id="32781" name="Text Box 9"/>
          <p:cNvSpPr txBox="1">
            <a:spLocks noChangeArrowheads="1"/>
          </p:cNvSpPr>
          <p:nvPr/>
        </p:nvSpPr>
        <p:spPr bwMode="auto">
          <a:xfrm>
            <a:off x="955675" y="2273300"/>
            <a:ext cx="7375525" cy="1200150"/>
          </a:xfrm>
          <a:prstGeom prst="rect">
            <a:avLst/>
          </a:prstGeom>
          <a:solidFill>
            <a:srgbClr val="FF6600"/>
          </a:solidFill>
          <a:ln w="9525">
            <a:noFill/>
            <a:miter lim="800000"/>
            <a:headEnd/>
            <a:tailEnd/>
          </a:ln>
        </p:spPr>
        <p:txBody>
          <a:bodyPr>
            <a:spAutoFit/>
          </a:bodyPr>
          <a:lstStyle/>
          <a:p>
            <a:pPr>
              <a:spcBef>
                <a:spcPct val="50000"/>
              </a:spcBef>
            </a:pPr>
            <a:r>
              <a:rPr lang="en-GB">
                <a:solidFill>
                  <a:schemeClr val="bg1"/>
                </a:solidFill>
              </a:rPr>
              <a:t>The number of a group is the same as the number of electrons in the outer shell of elements in that group,</a:t>
            </a:r>
            <a:br>
              <a:rPr lang="en-GB">
                <a:solidFill>
                  <a:schemeClr val="bg1"/>
                </a:solidFill>
              </a:rPr>
            </a:br>
            <a:r>
              <a:rPr lang="en-GB">
                <a:solidFill>
                  <a:schemeClr val="bg1"/>
                </a:solidFill>
              </a:rPr>
              <a:t>except for group 0.</a:t>
            </a:r>
          </a:p>
        </p:txBody>
      </p:sp>
      <p:sp>
        <p:nvSpPr>
          <p:cNvPr id="258058" name="Text Box 10"/>
          <p:cNvSpPr txBox="1">
            <a:spLocks noChangeArrowheads="1"/>
          </p:cNvSpPr>
          <p:nvPr/>
        </p:nvSpPr>
        <p:spPr bwMode="auto">
          <a:xfrm>
            <a:off x="358775" y="1187450"/>
            <a:ext cx="8534400" cy="457200"/>
          </a:xfrm>
          <a:prstGeom prst="rect">
            <a:avLst/>
          </a:prstGeom>
          <a:noFill/>
          <a:ln w="9525">
            <a:noFill/>
            <a:miter lim="800000"/>
            <a:headEnd/>
            <a:tailEnd/>
          </a:ln>
        </p:spPr>
        <p:txBody>
          <a:bodyPr>
            <a:spAutoFit/>
          </a:bodyPr>
          <a:lstStyle/>
          <a:p>
            <a:pPr marL="357188" indent="-357188" eaLnBrk="1" hangingPunct="1">
              <a:buClr>
                <a:srgbClr val="FF6600"/>
              </a:buClr>
              <a:buFont typeface="Wingdings" pitchFamily="2" charset="2"/>
              <a:buChar char="l"/>
            </a:pPr>
            <a:r>
              <a:rPr lang="en-GB">
                <a:solidFill>
                  <a:srgbClr val="010066"/>
                </a:solidFill>
              </a:rPr>
              <a:t>the number of outer shell electrons is the same</a:t>
            </a:r>
          </a:p>
        </p:txBody>
      </p:sp>
      <p:sp>
        <p:nvSpPr>
          <p:cNvPr id="258059" name="Text Box 11"/>
          <p:cNvSpPr txBox="1">
            <a:spLocks noChangeArrowheads="1"/>
          </p:cNvSpPr>
          <p:nvPr/>
        </p:nvSpPr>
        <p:spPr bwMode="auto">
          <a:xfrm>
            <a:off x="358775" y="1673225"/>
            <a:ext cx="8534400" cy="457200"/>
          </a:xfrm>
          <a:prstGeom prst="rect">
            <a:avLst/>
          </a:prstGeom>
          <a:noFill/>
          <a:ln w="9525">
            <a:noFill/>
            <a:miter lim="800000"/>
            <a:headEnd/>
            <a:tailEnd/>
          </a:ln>
        </p:spPr>
        <p:txBody>
          <a:bodyPr>
            <a:spAutoFit/>
          </a:bodyPr>
          <a:lstStyle/>
          <a:p>
            <a:pPr marL="357188" indent="-357188" eaLnBrk="1" hangingPunct="1">
              <a:buClr>
                <a:srgbClr val="FF6600"/>
              </a:buClr>
              <a:buFont typeface="Wingdings" pitchFamily="2" charset="2"/>
              <a:buChar char="l"/>
            </a:pPr>
            <a:r>
              <a:rPr lang="en-GB">
                <a:solidFill>
                  <a:srgbClr val="010066"/>
                </a:solidFill>
              </a:rPr>
              <a:t>the number of complete electron shells increases by one.</a:t>
            </a:r>
          </a:p>
        </p:txBody>
      </p:sp>
      <p:sp>
        <p:nvSpPr>
          <p:cNvPr id="258060" name="Text Box 12"/>
          <p:cNvSpPr txBox="1">
            <a:spLocks noChangeArrowheads="1"/>
          </p:cNvSpPr>
          <p:nvPr/>
        </p:nvSpPr>
        <p:spPr bwMode="auto">
          <a:xfrm>
            <a:off x="358775" y="4171950"/>
            <a:ext cx="8575675" cy="457200"/>
          </a:xfrm>
          <a:prstGeom prst="rect">
            <a:avLst/>
          </a:prstGeom>
          <a:noFill/>
          <a:ln w="9525">
            <a:noFill/>
            <a:miter lim="800000"/>
            <a:headEnd/>
            <a:tailEnd/>
          </a:ln>
        </p:spPr>
        <p:txBody>
          <a:bodyPr>
            <a:spAutoFit/>
          </a:bodyPr>
          <a:lstStyle/>
          <a:p>
            <a:pPr marL="357188" indent="-357188" eaLnBrk="1" hangingPunct="1">
              <a:buClr>
                <a:srgbClr val="FF6600"/>
              </a:buClr>
              <a:buFont typeface="Wingdings" pitchFamily="2" charset="2"/>
              <a:buChar char="l"/>
            </a:pPr>
            <a:r>
              <a:rPr lang="en-GB">
                <a:solidFill>
                  <a:srgbClr val="010066"/>
                </a:solidFill>
              </a:rPr>
              <a:t>the number of outer shell electrons increases by one</a:t>
            </a:r>
          </a:p>
        </p:txBody>
      </p:sp>
      <p:sp>
        <p:nvSpPr>
          <p:cNvPr id="258061" name="Text Box 13"/>
          <p:cNvSpPr txBox="1">
            <a:spLocks noChangeArrowheads="1"/>
          </p:cNvSpPr>
          <p:nvPr/>
        </p:nvSpPr>
        <p:spPr bwMode="auto">
          <a:xfrm>
            <a:off x="358775" y="3721100"/>
            <a:ext cx="4003675" cy="457200"/>
          </a:xfrm>
          <a:prstGeom prst="rect">
            <a:avLst/>
          </a:prstGeom>
          <a:noFill/>
          <a:ln w="9525">
            <a:noFill/>
            <a:miter lim="800000"/>
            <a:headEnd/>
            <a:tailEnd/>
          </a:ln>
        </p:spPr>
        <p:txBody>
          <a:bodyPr>
            <a:spAutoFit/>
          </a:bodyPr>
          <a:lstStyle/>
          <a:p>
            <a:pPr eaLnBrk="1" hangingPunct="1"/>
            <a:r>
              <a:rPr lang="en-GB">
                <a:solidFill>
                  <a:srgbClr val="010066"/>
                </a:solidFill>
              </a:rPr>
              <a:t>Trends </a:t>
            </a:r>
            <a:r>
              <a:rPr lang="en-GB" b="1">
                <a:solidFill>
                  <a:srgbClr val="010066"/>
                </a:solidFill>
              </a:rPr>
              <a:t>across</a:t>
            </a:r>
            <a:r>
              <a:rPr lang="en-GB">
                <a:solidFill>
                  <a:srgbClr val="010066"/>
                </a:solidFill>
              </a:rPr>
              <a:t> a period:</a:t>
            </a:r>
          </a:p>
        </p:txBody>
      </p:sp>
      <p:sp>
        <p:nvSpPr>
          <p:cNvPr id="258062" name="Text Box 14"/>
          <p:cNvSpPr txBox="1">
            <a:spLocks noChangeArrowheads="1"/>
          </p:cNvSpPr>
          <p:nvPr/>
        </p:nvSpPr>
        <p:spPr bwMode="auto">
          <a:xfrm>
            <a:off x="358775" y="4619625"/>
            <a:ext cx="8575675" cy="457200"/>
          </a:xfrm>
          <a:prstGeom prst="rect">
            <a:avLst/>
          </a:prstGeom>
          <a:noFill/>
          <a:ln w="9525">
            <a:noFill/>
            <a:miter lim="800000"/>
            <a:headEnd/>
            <a:tailEnd/>
          </a:ln>
        </p:spPr>
        <p:txBody>
          <a:bodyPr>
            <a:spAutoFit/>
          </a:bodyPr>
          <a:lstStyle/>
          <a:p>
            <a:pPr marL="357188" indent="-357188" eaLnBrk="1" hangingPunct="1">
              <a:buClr>
                <a:srgbClr val="FF6600"/>
              </a:buClr>
              <a:buFont typeface="Wingdings" pitchFamily="2" charset="2"/>
              <a:buChar char="l"/>
            </a:pPr>
            <a:r>
              <a:rPr lang="en-GB">
                <a:solidFill>
                  <a:srgbClr val="010066"/>
                </a:solidFill>
              </a:rPr>
              <a:t>the number of complete electron shells stays the same.</a:t>
            </a:r>
          </a:p>
        </p:txBody>
      </p:sp>
      <p:sp>
        <p:nvSpPr>
          <p:cNvPr id="20" name="Text Box 91"/>
          <p:cNvSpPr txBox="1">
            <a:spLocks noChangeArrowheads="1"/>
          </p:cNvSpPr>
          <p:nvPr/>
        </p:nvSpPr>
        <p:spPr bwMode="auto">
          <a:xfrm>
            <a:off x="955675" y="5276850"/>
            <a:ext cx="7375525" cy="831850"/>
          </a:xfrm>
          <a:prstGeom prst="rect">
            <a:avLst/>
          </a:prstGeom>
          <a:solidFill>
            <a:srgbClr val="FF6600"/>
          </a:solidFill>
          <a:ln w="9525">
            <a:noFill/>
            <a:miter lim="800000"/>
            <a:headEnd/>
            <a:tailEnd/>
          </a:ln>
        </p:spPr>
        <p:txBody>
          <a:bodyPr>
            <a:spAutoFit/>
          </a:bodyPr>
          <a:lstStyle/>
          <a:p>
            <a:pPr>
              <a:spcBef>
                <a:spcPct val="30000"/>
              </a:spcBef>
            </a:pPr>
            <a:r>
              <a:rPr lang="en-GB">
                <a:solidFill>
                  <a:schemeClr val="bg1"/>
                </a:solidFill>
              </a:rPr>
              <a:t>The point at which a new period starts is the point at which electrons begin to fill a new shell.</a:t>
            </a:r>
          </a:p>
        </p:txBody>
      </p:sp>
      <p:pic>
        <p:nvPicPr>
          <p:cNvPr id="14" name="Picture 8">
            <a:hlinkClick r:id="" action="ppaction://hlinkshowjump?jump=nextslide"/>
            <a:extLst>
              <a:ext uri="{FF2B5EF4-FFF2-40B4-BE49-F238E27FC236}">
                <a16:creationId xmlns:a16="http://schemas.microsoft.com/office/drawing/2014/main" id="{2FB11758-DDF7-4F18-AAF2-181E9F01DE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0D5281C5-0EF7-49BD-B11C-11B037C0130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E4EF3052-A3C6-43F5-AAAF-E27B39360E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49726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258058" grpId="0"/>
      <p:bldP spid="258059" grpId="0"/>
      <p:bldP spid="258060" grpId="0"/>
      <p:bldP spid="258061" grpId="0"/>
      <p:bldP spid="258062"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p:cNvSpPr>
            <a:spLocks noGrp="1" noChangeArrowheads="1"/>
          </p:cNvSpPr>
          <p:nvPr>
            <p:ph type="title"/>
          </p:nvPr>
        </p:nvSpPr>
        <p:spPr/>
        <p:txBody>
          <a:bodyPr/>
          <a:lstStyle/>
          <a:p>
            <a:r>
              <a:rPr lang="en-GB" dirty="0"/>
              <a:t>Calculating electronic structure</a:t>
            </a:r>
          </a:p>
        </p:txBody>
      </p:sp>
      <p:pic>
        <p:nvPicPr>
          <p:cNvPr id="8" name="Picture 7">
            <a:hlinkClick r:id="" action="ppaction://hlinkshowjump?jump=nextslide"/>
            <a:extLst>
              <a:ext uri="{FF2B5EF4-FFF2-40B4-BE49-F238E27FC236}">
                <a16:creationId xmlns:a16="http://schemas.microsoft.com/office/drawing/2014/main" id="{BFB72B39-F7B1-4C3F-AB7B-CCD85CC8442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33EEB1C5-AB24-4A88-8AA1-3DD8BEF7B61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90DF128B-325D-41EA-8401-A966AB2BDCE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A6F8B7EC-B9E5-428C-8E00-CF2920C191B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79ACC17-F150-487C-93E6-848444D29E3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88177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GB" dirty="0"/>
              <a:t>What’s the electron arrangement?</a:t>
            </a:r>
          </a:p>
        </p:txBody>
      </p:sp>
      <p:pic>
        <p:nvPicPr>
          <p:cNvPr id="8" name="Picture 7">
            <a:hlinkClick r:id="" action="ppaction://hlinkshowjump?jump=nextslide"/>
            <a:extLst>
              <a:ext uri="{FF2B5EF4-FFF2-40B4-BE49-F238E27FC236}">
                <a16:creationId xmlns:a16="http://schemas.microsoft.com/office/drawing/2014/main" id="{BF948412-2D9E-4F3B-B8FC-29229331E0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B3B86F61-8F90-4EB0-BCC5-7B57FB5C7C1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32208A4-CCE9-42DC-9264-D207C206DB1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EB1B9CE-CA65-453E-8892-CCA18B50574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2136752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7"/>
          <p:cNvSpPr>
            <a:spLocks noGrp="1" noChangeArrowheads="1"/>
          </p:cNvSpPr>
          <p:nvPr>
            <p:ph type="title"/>
          </p:nvPr>
        </p:nvSpPr>
        <p:spPr/>
        <p:txBody>
          <a:bodyPr/>
          <a:lstStyle/>
          <a:p>
            <a:r>
              <a:rPr lang="en-GB" dirty="0"/>
              <a:t>Which element?</a:t>
            </a:r>
          </a:p>
        </p:txBody>
      </p:sp>
      <p:pic>
        <p:nvPicPr>
          <p:cNvPr id="7" name="Picture 5" descr="flash_icon">
            <a:extLst>
              <a:ext uri="{FF2B5EF4-FFF2-40B4-BE49-F238E27FC236}">
                <a16:creationId xmlns:a16="http://schemas.microsoft.com/office/drawing/2014/main" id="{3FA262EE-832A-4A93-85BE-64E383EAD3D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8E7AEBB-123A-4721-AAF4-7028DAA5B246}"/>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B811EC-EF81-44F2-BBF3-FEF9D9BD0BB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0315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t>Atomic structure</a:t>
            </a:r>
          </a:p>
        </p:txBody>
      </p:sp>
      <p:sp>
        <p:nvSpPr>
          <p:cNvPr id="15364" name="Rectangle 4"/>
          <p:cNvSpPr>
            <a:spLocks noChangeArrowheads="1"/>
          </p:cNvSpPr>
          <p:nvPr/>
        </p:nvSpPr>
        <p:spPr bwMode="auto">
          <a:xfrm>
            <a:off x="342900" y="784225"/>
            <a:ext cx="8394700" cy="830263"/>
          </a:xfrm>
          <a:prstGeom prst="rect">
            <a:avLst/>
          </a:prstGeom>
          <a:noFill/>
          <a:ln w="9525">
            <a:noFill/>
            <a:miter lim="800000"/>
            <a:headEnd/>
            <a:tailEnd/>
          </a:ln>
        </p:spPr>
        <p:txBody>
          <a:bodyPr>
            <a:spAutoFit/>
          </a:bodyPr>
          <a:lstStyle/>
          <a:p>
            <a:r>
              <a:rPr lang="en-GB" dirty="0">
                <a:solidFill>
                  <a:srgbClr val="010066"/>
                </a:solidFill>
              </a:rPr>
              <a:t>Everything is made up of atoms. Atoms are the smallest unit of any element and cannot be seen with the naked eye. </a:t>
            </a:r>
          </a:p>
        </p:txBody>
      </p:sp>
      <p:sp>
        <p:nvSpPr>
          <p:cNvPr id="7" name="Rectangle 6"/>
          <p:cNvSpPr>
            <a:spLocks noChangeArrowheads="1"/>
          </p:cNvSpPr>
          <p:nvPr/>
        </p:nvSpPr>
        <p:spPr bwMode="auto">
          <a:xfrm>
            <a:off x="342900" y="2038350"/>
            <a:ext cx="4645025" cy="3046413"/>
          </a:xfrm>
          <a:prstGeom prst="rect">
            <a:avLst/>
          </a:prstGeom>
          <a:noFill/>
          <a:ln w="9525">
            <a:noFill/>
            <a:miter lim="800000"/>
            <a:headEnd/>
            <a:tailEnd/>
          </a:ln>
        </p:spPr>
        <p:txBody>
          <a:bodyPr>
            <a:spAutoFit/>
          </a:bodyPr>
          <a:lstStyle/>
          <a:p>
            <a:r>
              <a:rPr lang="en-GB" dirty="0">
                <a:solidFill>
                  <a:srgbClr val="010066"/>
                </a:solidFill>
              </a:rPr>
              <a:t>Atoms have a unique structure. They are made up of a very small core </a:t>
            </a:r>
            <a:r>
              <a:rPr lang="en-GB" b="1" dirty="0">
                <a:solidFill>
                  <a:srgbClr val="FF6600"/>
                </a:solidFill>
              </a:rPr>
              <a:t>nucleus</a:t>
            </a:r>
            <a:r>
              <a:rPr lang="en-GB" dirty="0"/>
              <a:t> </a:t>
            </a:r>
            <a:r>
              <a:rPr lang="en-GB" dirty="0">
                <a:solidFill>
                  <a:srgbClr val="010066"/>
                </a:solidFill>
              </a:rPr>
              <a:t>which contains</a:t>
            </a:r>
            <a:r>
              <a:rPr lang="en-GB" dirty="0"/>
              <a:t> </a:t>
            </a:r>
            <a:r>
              <a:rPr lang="en-GB" b="1" dirty="0">
                <a:solidFill>
                  <a:srgbClr val="FF6600"/>
                </a:solidFill>
              </a:rPr>
              <a:t>protons</a:t>
            </a:r>
            <a:r>
              <a:rPr lang="en-GB" dirty="0"/>
              <a:t> </a:t>
            </a:r>
            <a:r>
              <a:rPr lang="en-GB" dirty="0">
                <a:solidFill>
                  <a:srgbClr val="010066"/>
                </a:solidFill>
              </a:rPr>
              <a:t>and</a:t>
            </a:r>
            <a:r>
              <a:rPr lang="en-GB" dirty="0"/>
              <a:t> </a:t>
            </a:r>
            <a:r>
              <a:rPr lang="en-GB" b="1" dirty="0">
                <a:solidFill>
                  <a:srgbClr val="FF6600"/>
                </a:solidFill>
              </a:rPr>
              <a:t>neutrons</a:t>
            </a:r>
            <a:r>
              <a:rPr lang="en-GB" dirty="0">
                <a:solidFill>
                  <a:srgbClr val="010066"/>
                </a:solidFill>
              </a:rPr>
              <a:t>. </a:t>
            </a:r>
            <a:br>
              <a:rPr lang="en-GB" dirty="0">
                <a:solidFill>
                  <a:srgbClr val="010066"/>
                </a:solidFill>
              </a:rPr>
            </a:br>
            <a:r>
              <a:rPr lang="en-GB" dirty="0">
                <a:solidFill>
                  <a:srgbClr val="010066"/>
                </a:solidFill>
              </a:rPr>
              <a:t>The nucleus is surrounded </a:t>
            </a:r>
            <a:br>
              <a:rPr lang="en-GB" dirty="0">
                <a:solidFill>
                  <a:srgbClr val="010066"/>
                </a:solidFill>
              </a:rPr>
            </a:br>
            <a:r>
              <a:rPr lang="en-GB" dirty="0">
                <a:solidFill>
                  <a:srgbClr val="010066"/>
                </a:solidFill>
              </a:rPr>
              <a:t>by </a:t>
            </a:r>
            <a:r>
              <a:rPr lang="en-GB" b="1" dirty="0">
                <a:solidFill>
                  <a:srgbClr val="FF6600"/>
                </a:solidFill>
              </a:rPr>
              <a:t>electrons</a:t>
            </a:r>
            <a:r>
              <a:rPr lang="en-GB" dirty="0"/>
              <a:t> </a:t>
            </a:r>
            <a:r>
              <a:rPr lang="en-GB" dirty="0">
                <a:solidFill>
                  <a:srgbClr val="010066"/>
                </a:solidFill>
              </a:rPr>
              <a:t>which are in fixed energy levels, known as </a:t>
            </a:r>
            <a:br>
              <a:rPr lang="en-GB" dirty="0"/>
            </a:br>
            <a:r>
              <a:rPr lang="en-GB" b="1" dirty="0">
                <a:solidFill>
                  <a:srgbClr val="FF6600"/>
                </a:solidFill>
              </a:rPr>
              <a:t>electron shells</a:t>
            </a:r>
            <a:r>
              <a:rPr lang="en-GB" dirty="0">
                <a:solidFill>
                  <a:srgbClr val="010066"/>
                </a:solidFill>
              </a:rPr>
              <a:t>. </a:t>
            </a:r>
          </a:p>
        </p:txBody>
      </p:sp>
      <p:pic>
        <p:nvPicPr>
          <p:cNvPr id="15366" name="Picture 2" descr="http://companyweb/production/Image%20library/Physics/atom%20structure%20C12.png"/>
          <p:cNvPicPr>
            <a:picLocks noChangeAspect="1" noChangeArrowheads="1"/>
          </p:cNvPicPr>
          <p:nvPr/>
        </p:nvPicPr>
        <p:blipFill>
          <a:blip r:embed="rId4" cstate="print"/>
          <a:srcRect/>
          <a:stretch>
            <a:fillRect/>
          </a:stretch>
        </p:blipFill>
        <p:spPr bwMode="auto">
          <a:xfrm>
            <a:off x="5062538" y="2159000"/>
            <a:ext cx="3305175" cy="3200400"/>
          </a:xfrm>
          <a:prstGeom prst="rect">
            <a:avLst/>
          </a:prstGeom>
          <a:noFill/>
          <a:ln w="9525">
            <a:noFill/>
            <a:miter lim="800000"/>
            <a:headEnd/>
            <a:tailEnd/>
          </a:ln>
        </p:spPr>
      </p:pic>
      <p:cxnSp>
        <p:nvCxnSpPr>
          <p:cNvPr id="15367" name="Straight Arrow Connector 11"/>
          <p:cNvCxnSpPr>
            <a:cxnSpLocks noChangeShapeType="1"/>
            <a:stCxn id="15368" idx="2"/>
          </p:cNvCxnSpPr>
          <p:nvPr/>
        </p:nvCxnSpPr>
        <p:spPr bwMode="auto">
          <a:xfrm flipH="1">
            <a:off x="7091363" y="2622550"/>
            <a:ext cx="1289050" cy="869950"/>
          </a:xfrm>
          <a:prstGeom prst="straightConnector1">
            <a:avLst/>
          </a:prstGeom>
          <a:noFill/>
          <a:ln w="38100" algn="ctr">
            <a:solidFill>
              <a:srgbClr val="333333"/>
            </a:solidFill>
            <a:round/>
            <a:headEnd/>
            <a:tailEnd type="triangle" w="lg" len="lg"/>
          </a:ln>
        </p:spPr>
      </p:cxnSp>
      <p:sp>
        <p:nvSpPr>
          <p:cNvPr id="15368" name="Rectangle 13"/>
          <p:cNvSpPr>
            <a:spLocks noChangeArrowheads="1"/>
          </p:cNvSpPr>
          <p:nvPr/>
        </p:nvSpPr>
        <p:spPr bwMode="auto">
          <a:xfrm>
            <a:off x="7707313" y="2162175"/>
            <a:ext cx="1346200" cy="460375"/>
          </a:xfrm>
          <a:prstGeom prst="rect">
            <a:avLst/>
          </a:prstGeom>
          <a:noFill/>
          <a:ln w="9525">
            <a:noFill/>
            <a:miter lim="800000"/>
            <a:headEnd/>
            <a:tailEnd/>
          </a:ln>
        </p:spPr>
        <p:txBody>
          <a:bodyPr>
            <a:spAutoFit/>
          </a:bodyPr>
          <a:lstStyle/>
          <a:p>
            <a:r>
              <a:rPr lang="en-GB" b="1">
                <a:solidFill>
                  <a:srgbClr val="FF6600"/>
                </a:solidFill>
              </a:rPr>
              <a:t>nucleus</a:t>
            </a:r>
          </a:p>
        </p:txBody>
      </p:sp>
      <p:sp>
        <p:nvSpPr>
          <p:cNvPr id="15369" name="Rectangle 14"/>
          <p:cNvSpPr>
            <a:spLocks noChangeArrowheads="1"/>
          </p:cNvSpPr>
          <p:nvPr/>
        </p:nvSpPr>
        <p:spPr bwMode="auto">
          <a:xfrm>
            <a:off x="5307013" y="1660525"/>
            <a:ext cx="2460625" cy="461963"/>
          </a:xfrm>
          <a:prstGeom prst="rect">
            <a:avLst/>
          </a:prstGeom>
          <a:noFill/>
          <a:ln w="9525">
            <a:noFill/>
            <a:miter lim="800000"/>
            <a:headEnd/>
            <a:tailEnd/>
          </a:ln>
        </p:spPr>
        <p:txBody>
          <a:bodyPr>
            <a:spAutoFit/>
          </a:bodyPr>
          <a:lstStyle/>
          <a:p>
            <a:r>
              <a:rPr lang="en-GB" b="1">
                <a:solidFill>
                  <a:srgbClr val="FF6600"/>
                </a:solidFill>
              </a:rPr>
              <a:t>electron shell</a:t>
            </a:r>
          </a:p>
        </p:txBody>
      </p:sp>
      <p:cxnSp>
        <p:nvCxnSpPr>
          <p:cNvPr id="15370" name="Straight Arrow Connector 15"/>
          <p:cNvCxnSpPr>
            <a:cxnSpLocks noChangeShapeType="1"/>
          </p:cNvCxnSpPr>
          <p:nvPr/>
        </p:nvCxnSpPr>
        <p:spPr bwMode="auto">
          <a:xfrm>
            <a:off x="6176963" y="2044700"/>
            <a:ext cx="234950" cy="828675"/>
          </a:xfrm>
          <a:prstGeom prst="straightConnector1">
            <a:avLst/>
          </a:prstGeom>
          <a:noFill/>
          <a:ln w="38100" algn="ctr">
            <a:solidFill>
              <a:srgbClr val="333333"/>
            </a:solidFill>
            <a:round/>
            <a:headEnd/>
            <a:tailEnd type="triangle" w="lg" len="lg"/>
          </a:ln>
        </p:spPr>
      </p:cxnSp>
      <p:sp>
        <p:nvSpPr>
          <p:cNvPr id="18" name="TextBox 17"/>
          <p:cNvSpPr txBox="1">
            <a:spLocks noChangeArrowheads="1"/>
          </p:cNvSpPr>
          <p:nvPr/>
        </p:nvSpPr>
        <p:spPr bwMode="auto">
          <a:xfrm>
            <a:off x="342900" y="5508625"/>
            <a:ext cx="7758113" cy="461963"/>
          </a:xfrm>
          <a:prstGeom prst="rect">
            <a:avLst/>
          </a:prstGeom>
          <a:noFill/>
          <a:ln w="9525">
            <a:noFill/>
            <a:miter lim="800000"/>
            <a:headEnd/>
            <a:tailEnd/>
          </a:ln>
        </p:spPr>
        <p:txBody>
          <a:bodyPr>
            <a:spAutoFit/>
          </a:bodyPr>
          <a:lstStyle/>
          <a:p>
            <a:r>
              <a:rPr lang="en-GB">
                <a:solidFill>
                  <a:srgbClr val="010066"/>
                </a:solidFill>
              </a:rPr>
              <a:t>This is known as the nuclear model of the atom. </a:t>
            </a:r>
          </a:p>
        </p:txBody>
      </p:sp>
      <p:pic>
        <p:nvPicPr>
          <p:cNvPr id="14" name="Picture 8">
            <a:hlinkClick r:id="" action="ppaction://hlinkshowjump?jump=nextslide"/>
            <a:extLst>
              <a:ext uri="{FF2B5EF4-FFF2-40B4-BE49-F238E27FC236}">
                <a16:creationId xmlns:a16="http://schemas.microsoft.com/office/drawing/2014/main" id="{CDD03423-0B6F-42BE-BB3F-D116768D9B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C8012E9C-7C61-4C6C-A33F-34ED67A7A4F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36B16B4E-95E5-41B9-8378-579C1846CE4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3656" y="73668"/>
            <a:ext cx="453390" cy="466725"/>
          </a:xfrm>
          <a:prstGeom prst="rect">
            <a:avLst/>
          </a:prstGeom>
          <a:noFill/>
          <a:ln w="9525">
            <a:noFill/>
            <a:miter lim="800000"/>
            <a:headEnd/>
            <a:tailEnd/>
          </a:ln>
        </p:spPr>
      </p:pic>
      <p:pic>
        <p:nvPicPr>
          <p:cNvPr id="16" name="Picture 15">
            <a:extLst>
              <a:ext uri="{FF2B5EF4-FFF2-40B4-BE49-F238E27FC236}">
                <a16:creationId xmlns:a16="http://schemas.microsoft.com/office/drawing/2014/main" id="{DB39CA51-4211-4DEB-A2B1-188410271E8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855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819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8" name="Text Box 33"/>
          <p:cNvSpPr txBox="1">
            <a:spLocks noChangeArrowheads="1"/>
          </p:cNvSpPr>
          <p:nvPr/>
        </p:nvSpPr>
        <p:spPr bwMode="auto">
          <a:xfrm>
            <a:off x="6757560" y="4060952"/>
            <a:ext cx="1945821" cy="1015663"/>
          </a:xfrm>
          <a:prstGeom prst="rect">
            <a:avLst/>
          </a:prstGeom>
          <a:noFill/>
          <a:ln w="9525" algn="ctr">
            <a:noFill/>
            <a:miter lim="800000"/>
            <a:headEnd/>
            <a:tailEnd/>
          </a:ln>
        </p:spPr>
        <p:txBody>
          <a:bodyPr wrap="square">
            <a:spAutoFit/>
          </a:bodyPr>
          <a:lstStyle/>
          <a:p>
            <a:pPr>
              <a:spcBef>
                <a:spcPct val="50000"/>
              </a:spcBef>
            </a:pPr>
            <a:r>
              <a:rPr lang="en-GB" sz="2000" dirty="0">
                <a:solidFill>
                  <a:srgbClr val="010066"/>
                </a:solidFill>
              </a:rPr>
              <a:t>3</a:t>
            </a:r>
            <a:r>
              <a:rPr lang="en-GB" sz="2000" baseline="30000" dirty="0">
                <a:solidFill>
                  <a:srgbClr val="010066"/>
                </a:solidFill>
              </a:rPr>
              <a:t>rd</a:t>
            </a:r>
            <a:r>
              <a:rPr lang="en-GB" sz="2000" dirty="0">
                <a:solidFill>
                  <a:srgbClr val="010066"/>
                </a:solidFill>
              </a:rPr>
              <a:t> shell holds</a:t>
            </a:r>
            <a:br>
              <a:rPr lang="en-GB" sz="2000" dirty="0">
                <a:solidFill>
                  <a:srgbClr val="010066"/>
                </a:solidFill>
              </a:rPr>
            </a:br>
            <a:r>
              <a:rPr lang="en-GB" sz="2000" dirty="0">
                <a:solidFill>
                  <a:srgbClr val="010066"/>
                </a:solidFill>
              </a:rPr>
              <a:t>a maximum of</a:t>
            </a:r>
            <a:br>
              <a:rPr lang="en-GB" sz="2000" dirty="0">
                <a:solidFill>
                  <a:srgbClr val="010066"/>
                </a:solidFill>
              </a:rPr>
            </a:br>
            <a:r>
              <a:rPr lang="en-GB" sz="2000" dirty="0">
                <a:solidFill>
                  <a:srgbClr val="010066"/>
                </a:solidFill>
              </a:rPr>
              <a:t>8 electrons</a:t>
            </a:r>
          </a:p>
        </p:txBody>
      </p:sp>
      <p:sp>
        <p:nvSpPr>
          <p:cNvPr id="16386" name="Rectangle 3"/>
          <p:cNvSpPr>
            <a:spLocks noGrp="1" noChangeArrowheads="1"/>
          </p:cNvSpPr>
          <p:nvPr>
            <p:ph type="title"/>
          </p:nvPr>
        </p:nvSpPr>
        <p:spPr/>
        <p:txBody>
          <a:bodyPr/>
          <a:lstStyle/>
          <a:p>
            <a:r>
              <a:rPr lang="en-GB"/>
              <a:t>How are electrons arranged?</a:t>
            </a:r>
          </a:p>
        </p:txBody>
      </p:sp>
      <p:sp>
        <p:nvSpPr>
          <p:cNvPr id="16403" name="Text Box 28"/>
          <p:cNvSpPr txBox="1">
            <a:spLocks noChangeArrowheads="1"/>
          </p:cNvSpPr>
          <p:nvPr/>
        </p:nvSpPr>
        <p:spPr bwMode="auto">
          <a:xfrm>
            <a:off x="6757560" y="1803753"/>
            <a:ext cx="2057400" cy="923330"/>
          </a:xfrm>
          <a:prstGeom prst="rect">
            <a:avLst/>
          </a:prstGeom>
          <a:noFill/>
          <a:ln w="9525" algn="ctr">
            <a:noFill/>
            <a:miter lim="800000"/>
            <a:headEnd/>
            <a:tailEnd/>
          </a:ln>
        </p:spPr>
        <p:txBody>
          <a:bodyPr wrap="square">
            <a:spAutoFit/>
          </a:bodyPr>
          <a:lstStyle/>
          <a:p>
            <a:pPr>
              <a:lnSpc>
                <a:spcPct val="90000"/>
              </a:lnSpc>
            </a:pPr>
            <a:r>
              <a:rPr lang="en-GB" sz="2000" dirty="0">
                <a:solidFill>
                  <a:srgbClr val="010066"/>
                </a:solidFill>
              </a:rPr>
              <a:t>1</a:t>
            </a:r>
            <a:r>
              <a:rPr lang="en-GB" sz="2000" baseline="30000" dirty="0">
                <a:solidFill>
                  <a:srgbClr val="010066"/>
                </a:solidFill>
              </a:rPr>
              <a:t>st</a:t>
            </a:r>
            <a:r>
              <a:rPr lang="en-GB" sz="2000" dirty="0">
                <a:solidFill>
                  <a:srgbClr val="010066"/>
                </a:solidFill>
              </a:rPr>
              <a:t> shell holds</a:t>
            </a:r>
            <a:br>
              <a:rPr lang="en-GB" sz="2000" dirty="0">
                <a:solidFill>
                  <a:srgbClr val="010066"/>
                </a:solidFill>
              </a:rPr>
            </a:br>
            <a:r>
              <a:rPr lang="en-GB" sz="2000" dirty="0">
                <a:solidFill>
                  <a:srgbClr val="010066"/>
                </a:solidFill>
              </a:rPr>
              <a:t>a maximum of</a:t>
            </a:r>
            <a:br>
              <a:rPr lang="en-GB" sz="2000" dirty="0">
                <a:solidFill>
                  <a:srgbClr val="010066"/>
                </a:solidFill>
              </a:rPr>
            </a:br>
            <a:r>
              <a:rPr lang="en-GB" sz="2000" dirty="0">
                <a:solidFill>
                  <a:srgbClr val="010066"/>
                </a:solidFill>
              </a:rPr>
              <a:t>2 electrons</a:t>
            </a:r>
          </a:p>
        </p:txBody>
      </p:sp>
      <p:sp>
        <p:nvSpPr>
          <p:cNvPr id="16388" name="Text Box 23"/>
          <p:cNvSpPr txBox="1">
            <a:spLocks noChangeArrowheads="1"/>
          </p:cNvSpPr>
          <p:nvPr/>
        </p:nvSpPr>
        <p:spPr bwMode="auto">
          <a:xfrm>
            <a:off x="358775" y="784225"/>
            <a:ext cx="8162925" cy="1200329"/>
          </a:xfrm>
          <a:prstGeom prst="rect">
            <a:avLst/>
          </a:prstGeom>
          <a:noFill/>
          <a:ln w="9525">
            <a:noFill/>
            <a:miter lim="800000"/>
            <a:headEnd/>
            <a:tailEnd/>
          </a:ln>
        </p:spPr>
        <p:txBody>
          <a:bodyPr wrap="square">
            <a:spAutoFit/>
          </a:bodyPr>
          <a:lstStyle/>
          <a:p>
            <a:pPr eaLnBrk="1" hangingPunct="1"/>
            <a:r>
              <a:rPr lang="en-GB" dirty="0">
                <a:solidFill>
                  <a:srgbClr val="010066"/>
                </a:solidFill>
              </a:rPr>
              <a:t>A Danish scientist called </a:t>
            </a:r>
            <a:r>
              <a:rPr lang="en-GB" dirty="0" err="1">
                <a:solidFill>
                  <a:srgbClr val="010066"/>
                </a:solidFill>
              </a:rPr>
              <a:t>Niels</a:t>
            </a:r>
            <a:r>
              <a:rPr lang="en-GB" dirty="0">
                <a:solidFill>
                  <a:srgbClr val="010066"/>
                </a:solidFill>
              </a:rPr>
              <a:t> Bohr first suggested that electrons orbit the nucleus in fixed energy levels called </a:t>
            </a:r>
            <a:r>
              <a:rPr lang="en-GB" b="1" dirty="0">
                <a:solidFill>
                  <a:srgbClr val="FF6600"/>
                </a:solidFill>
              </a:rPr>
              <a:t>shells</a:t>
            </a:r>
            <a:r>
              <a:rPr lang="en-GB" dirty="0">
                <a:solidFill>
                  <a:srgbClr val="010066"/>
                </a:solidFill>
              </a:rPr>
              <a:t> (energy levels</a:t>
            </a:r>
            <a:r>
              <a:rPr lang="en-GB" dirty="0">
                <a:solidFill>
                  <a:srgbClr val="333333"/>
                </a:solidFill>
              </a:rPr>
              <a:t>).</a:t>
            </a:r>
          </a:p>
        </p:txBody>
      </p:sp>
      <p:sp>
        <p:nvSpPr>
          <p:cNvPr id="247832" name="Text Box 24"/>
          <p:cNvSpPr txBox="1">
            <a:spLocks noChangeArrowheads="1"/>
          </p:cNvSpPr>
          <p:nvPr/>
        </p:nvSpPr>
        <p:spPr bwMode="auto">
          <a:xfrm>
            <a:off x="346253" y="5383678"/>
            <a:ext cx="6581422" cy="830997"/>
          </a:xfrm>
          <a:prstGeom prst="rect">
            <a:avLst/>
          </a:prstGeom>
          <a:noFill/>
          <a:ln w="9525">
            <a:noFill/>
            <a:miter lim="800000"/>
            <a:headEnd/>
            <a:tailEnd/>
          </a:ln>
        </p:spPr>
        <p:txBody>
          <a:bodyPr wrap="square">
            <a:spAutoFit/>
          </a:bodyPr>
          <a:lstStyle/>
          <a:p>
            <a:pPr eaLnBrk="1" hangingPunct="1"/>
            <a:r>
              <a:rPr lang="en-GB" dirty="0">
                <a:solidFill>
                  <a:srgbClr val="010066"/>
                </a:solidFill>
              </a:rPr>
              <a:t>This </a:t>
            </a:r>
            <a:r>
              <a:rPr lang="en-GB" b="1" dirty="0">
                <a:solidFill>
                  <a:srgbClr val="FF6600"/>
                </a:solidFill>
              </a:rPr>
              <a:t>electron arrangement</a:t>
            </a:r>
            <a:r>
              <a:rPr lang="en-GB" dirty="0">
                <a:solidFill>
                  <a:srgbClr val="010066"/>
                </a:solidFill>
              </a:rPr>
              <a:t> is written as </a:t>
            </a:r>
            <a:r>
              <a:rPr lang="en-GB" b="1" dirty="0">
                <a:solidFill>
                  <a:srgbClr val="010066"/>
                </a:solidFill>
              </a:rPr>
              <a:t>2,8,8</a:t>
            </a:r>
            <a:r>
              <a:rPr lang="en-GB" dirty="0">
                <a:solidFill>
                  <a:srgbClr val="010066"/>
                </a:solidFill>
              </a:rPr>
              <a:t>. </a:t>
            </a:r>
          </a:p>
          <a:p>
            <a:pPr eaLnBrk="1" hangingPunct="1"/>
            <a:r>
              <a:rPr lang="en-GB" dirty="0">
                <a:solidFill>
                  <a:srgbClr val="010066"/>
                </a:solidFill>
              </a:rPr>
              <a:t>This is the element argon.  </a:t>
            </a:r>
          </a:p>
        </p:txBody>
      </p:sp>
      <p:sp>
        <p:nvSpPr>
          <p:cNvPr id="16400" name="Text Box 30"/>
          <p:cNvSpPr txBox="1">
            <a:spLocks noChangeArrowheads="1"/>
          </p:cNvSpPr>
          <p:nvPr/>
        </p:nvSpPr>
        <p:spPr bwMode="auto">
          <a:xfrm>
            <a:off x="6757560" y="2886186"/>
            <a:ext cx="1930400" cy="1015663"/>
          </a:xfrm>
          <a:prstGeom prst="rect">
            <a:avLst/>
          </a:prstGeom>
          <a:noFill/>
          <a:ln w="9525" algn="ctr">
            <a:noFill/>
            <a:miter lim="800000"/>
            <a:headEnd/>
            <a:tailEnd/>
          </a:ln>
        </p:spPr>
        <p:txBody>
          <a:bodyPr wrap="square">
            <a:spAutoFit/>
          </a:bodyPr>
          <a:lstStyle/>
          <a:p>
            <a:pPr>
              <a:spcBef>
                <a:spcPct val="50000"/>
              </a:spcBef>
            </a:pPr>
            <a:r>
              <a:rPr lang="en-GB" sz="2000" dirty="0">
                <a:solidFill>
                  <a:srgbClr val="010066"/>
                </a:solidFill>
              </a:rPr>
              <a:t>2</a:t>
            </a:r>
            <a:r>
              <a:rPr lang="en-GB" sz="2000" baseline="30000" dirty="0">
                <a:solidFill>
                  <a:srgbClr val="010066"/>
                </a:solidFill>
              </a:rPr>
              <a:t>nd</a:t>
            </a:r>
            <a:r>
              <a:rPr lang="en-GB" sz="2000" dirty="0">
                <a:solidFill>
                  <a:srgbClr val="010066"/>
                </a:solidFill>
              </a:rPr>
              <a:t> shell holds</a:t>
            </a:r>
            <a:br>
              <a:rPr lang="en-GB" sz="2000" dirty="0">
                <a:solidFill>
                  <a:srgbClr val="010066"/>
                </a:solidFill>
              </a:rPr>
            </a:br>
            <a:r>
              <a:rPr lang="en-GB" sz="2000" dirty="0">
                <a:solidFill>
                  <a:srgbClr val="010066"/>
                </a:solidFill>
              </a:rPr>
              <a:t>a maximum of</a:t>
            </a:r>
            <a:br>
              <a:rPr lang="en-GB" sz="2000" dirty="0">
                <a:solidFill>
                  <a:srgbClr val="010066"/>
                </a:solidFill>
              </a:rPr>
            </a:br>
            <a:r>
              <a:rPr lang="en-GB" sz="2000" dirty="0">
                <a:solidFill>
                  <a:srgbClr val="010066"/>
                </a:solidFill>
              </a:rPr>
              <a:t>8 electrons</a:t>
            </a:r>
          </a:p>
        </p:txBody>
      </p:sp>
      <p:pic>
        <p:nvPicPr>
          <p:cNvPr id="16397" name="Picture 22" descr="electron_shells"/>
          <p:cNvPicPr>
            <a:picLocks noChangeAspect="1" noChangeArrowheads="1"/>
          </p:cNvPicPr>
          <p:nvPr/>
        </p:nvPicPr>
        <p:blipFill>
          <a:blip r:embed="rId4" cstate="print"/>
          <a:srcRect/>
          <a:stretch>
            <a:fillRect/>
          </a:stretch>
        </p:blipFill>
        <p:spPr bwMode="auto">
          <a:xfrm>
            <a:off x="3144384" y="2138489"/>
            <a:ext cx="3124200" cy="3124200"/>
          </a:xfrm>
          <a:prstGeom prst="rect">
            <a:avLst/>
          </a:prstGeom>
          <a:noFill/>
          <a:ln w="9525">
            <a:noFill/>
            <a:miter lim="800000"/>
            <a:headEnd/>
            <a:tailEnd/>
          </a:ln>
        </p:spPr>
      </p:pic>
      <p:sp>
        <p:nvSpPr>
          <p:cNvPr id="247843" name="Rectangle 35"/>
          <p:cNvSpPr>
            <a:spLocks noChangeArrowheads="1"/>
          </p:cNvSpPr>
          <p:nvPr/>
        </p:nvSpPr>
        <p:spPr bwMode="auto">
          <a:xfrm>
            <a:off x="342900" y="2345288"/>
            <a:ext cx="2850243" cy="2677656"/>
          </a:xfrm>
          <a:prstGeom prst="rect">
            <a:avLst/>
          </a:prstGeom>
          <a:noFill/>
          <a:ln w="9525" algn="ctr">
            <a:noFill/>
            <a:miter lim="800000"/>
            <a:headEnd/>
            <a:tailEnd/>
          </a:ln>
        </p:spPr>
        <p:txBody>
          <a:bodyPr wrap="square">
            <a:spAutoFit/>
          </a:bodyPr>
          <a:lstStyle/>
          <a:p>
            <a:pPr eaLnBrk="1" hangingPunct="1"/>
            <a:r>
              <a:rPr lang="en-GB" dirty="0">
                <a:solidFill>
                  <a:srgbClr val="010066"/>
                </a:solidFill>
              </a:rPr>
              <a:t>Each shell has a maximum number of electrons that it is able to hold. Electrons fill the shells nearest the nucleus first.</a:t>
            </a:r>
          </a:p>
        </p:txBody>
      </p:sp>
      <p:sp>
        <p:nvSpPr>
          <p:cNvPr id="2" name="Oval 18"/>
          <p:cNvSpPr>
            <a:spLocks noChangeArrowheads="1"/>
          </p:cNvSpPr>
          <p:nvPr/>
        </p:nvSpPr>
        <p:spPr bwMode="auto">
          <a:xfrm>
            <a:off x="4158797" y="3063774"/>
            <a:ext cx="1252538" cy="1128713"/>
          </a:xfrm>
          <a:prstGeom prst="ellipse">
            <a:avLst/>
          </a:prstGeom>
          <a:solidFill>
            <a:schemeClr val="bg1"/>
          </a:solidFill>
          <a:ln w="9525" algn="ctr">
            <a:noFill/>
            <a:round/>
            <a:headEnd/>
            <a:tailEnd/>
          </a:ln>
        </p:spPr>
        <p:txBody>
          <a:bodyPr/>
          <a:lstStyle/>
          <a:p>
            <a:endParaRPr lang="en-GB">
              <a:solidFill>
                <a:srgbClr val="010066"/>
              </a:solidFill>
            </a:endParaRPr>
          </a:p>
        </p:txBody>
      </p:sp>
      <p:pic>
        <p:nvPicPr>
          <p:cNvPr id="3" name="Picture 2" descr="http://companyweb/production/Image%20library/Physics/atom%20structure%20C12.png"/>
          <p:cNvPicPr>
            <a:picLocks noChangeAspect="1" noChangeArrowheads="1"/>
          </p:cNvPicPr>
          <p:nvPr/>
        </p:nvPicPr>
        <p:blipFill>
          <a:blip r:embed="rId5" cstate="print"/>
          <a:srcRect l="32294" t="32011" r="33894" b="31657"/>
          <a:stretch>
            <a:fillRect/>
          </a:stretch>
        </p:blipFill>
        <p:spPr bwMode="auto">
          <a:xfrm>
            <a:off x="4384221" y="3225927"/>
            <a:ext cx="803275" cy="835025"/>
          </a:xfrm>
          <a:prstGeom prst="rect">
            <a:avLst/>
          </a:prstGeom>
          <a:noFill/>
          <a:ln w="9525">
            <a:noFill/>
            <a:miter lim="800000"/>
            <a:headEnd/>
            <a:tailEnd/>
          </a:ln>
        </p:spPr>
      </p:pic>
      <p:sp>
        <p:nvSpPr>
          <p:cNvPr id="16401" name="Line 31"/>
          <p:cNvSpPr>
            <a:spLocks noChangeShapeType="1"/>
          </p:cNvSpPr>
          <p:nvPr/>
        </p:nvSpPr>
        <p:spPr bwMode="auto">
          <a:xfrm flipH="1" flipV="1">
            <a:off x="6039782" y="4240109"/>
            <a:ext cx="756000" cy="4"/>
          </a:xfrm>
          <a:prstGeom prst="line">
            <a:avLst/>
          </a:prstGeom>
          <a:noFill/>
          <a:ln w="50800">
            <a:solidFill>
              <a:srgbClr val="333333"/>
            </a:solidFill>
            <a:round/>
            <a:headEnd type="none" w="sm" len="sm"/>
            <a:tailEnd type="triangle" w="lg" len="lg"/>
          </a:ln>
        </p:spPr>
        <p:txBody>
          <a:bodyPr wrap="square">
            <a:spAutoFit/>
          </a:bodyPr>
          <a:lstStyle/>
          <a:p>
            <a:endParaRPr lang="en-GB" dirty="0">
              <a:ln>
                <a:solidFill>
                  <a:srgbClr val="333333"/>
                </a:solidFill>
              </a:ln>
              <a:solidFill>
                <a:srgbClr val="010066"/>
              </a:solidFill>
            </a:endParaRPr>
          </a:p>
        </p:txBody>
      </p:sp>
      <p:sp>
        <p:nvSpPr>
          <p:cNvPr id="16399" name="Line 34"/>
          <p:cNvSpPr>
            <a:spLocks noChangeShapeType="1"/>
          </p:cNvSpPr>
          <p:nvPr/>
        </p:nvSpPr>
        <p:spPr bwMode="auto">
          <a:xfrm flipH="1">
            <a:off x="5187495" y="1986089"/>
            <a:ext cx="1597476" cy="1052282"/>
          </a:xfrm>
          <a:prstGeom prst="line">
            <a:avLst/>
          </a:prstGeom>
          <a:noFill/>
          <a:ln w="50800">
            <a:solidFill>
              <a:srgbClr val="333333"/>
            </a:solidFill>
            <a:round/>
            <a:headEnd type="none" w="sm" len="sm"/>
            <a:tailEnd type="triangle" w="lg" len="lg"/>
          </a:ln>
        </p:spPr>
        <p:txBody>
          <a:bodyPr wrap="square">
            <a:spAutoFit/>
          </a:bodyPr>
          <a:lstStyle/>
          <a:p>
            <a:endParaRPr lang="en-GB" dirty="0">
              <a:ln>
                <a:solidFill>
                  <a:srgbClr val="333333"/>
                </a:solidFill>
              </a:ln>
              <a:solidFill>
                <a:srgbClr val="010066"/>
              </a:solidFill>
            </a:endParaRPr>
          </a:p>
        </p:txBody>
      </p:sp>
      <p:sp>
        <p:nvSpPr>
          <p:cNvPr id="16402" name="Line 27"/>
          <p:cNvSpPr>
            <a:spLocks noChangeShapeType="1"/>
          </p:cNvSpPr>
          <p:nvPr/>
        </p:nvSpPr>
        <p:spPr bwMode="auto">
          <a:xfrm flipH="1" flipV="1">
            <a:off x="5712178" y="3114684"/>
            <a:ext cx="1072794" cy="4"/>
          </a:xfrm>
          <a:prstGeom prst="line">
            <a:avLst/>
          </a:prstGeom>
          <a:noFill/>
          <a:ln w="50800">
            <a:solidFill>
              <a:srgbClr val="333333"/>
            </a:solidFill>
            <a:round/>
            <a:headEnd type="none" w="sm" len="sm"/>
            <a:tailEnd type="triangle" w="lg" len="lg"/>
          </a:ln>
        </p:spPr>
        <p:txBody>
          <a:bodyPr wrap="square">
            <a:spAutoFit/>
          </a:bodyPr>
          <a:lstStyle/>
          <a:p>
            <a:endParaRPr lang="en-GB">
              <a:ln>
                <a:solidFill>
                  <a:srgbClr val="333333"/>
                </a:solidFill>
              </a:ln>
              <a:solidFill>
                <a:srgbClr val="010066"/>
              </a:solidFill>
            </a:endParaRPr>
          </a:p>
        </p:txBody>
      </p:sp>
      <p:pic>
        <p:nvPicPr>
          <p:cNvPr id="17" name="Picture 8">
            <a:hlinkClick r:id="" action="ppaction://hlinkshowjump?jump=nextslide"/>
            <a:extLst>
              <a:ext uri="{FF2B5EF4-FFF2-40B4-BE49-F238E27FC236}">
                <a16:creationId xmlns:a16="http://schemas.microsoft.com/office/drawing/2014/main" id="{5CBCAC08-F960-4770-AAB7-C13CD373C7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51A3585F-BB19-4807-AE49-C46092D99CD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97638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783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p:bldP spid="16403" grpId="0"/>
      <p:bldP spid="247832" grpId="0"/>
      <p:bldP spid="16400" grpId="0"/>
      <p:bldP spid="247843" grpId="0"/>
      <p:bldP spid="16401" grpId="0" animBg="1"/>
      <p:bldP spid="16399" grpId="0" animBg="1"/>
      <p:bldP spid="1640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dirty="0"/>
              <a:t>How are electrons arranged? (2)</a:t>
            </a:r>
          </a:p>
        </p:txBody>
      </p:sp>
      <p:pic>
        <p:nvPicPr>
          <p:cNvPr id="8" name="Picture 7">
            <a:hlinkClick r:id="" action="ppaction://hlinkshowjump?jump=nextslide"/>
            <a:extLst>
              <a:ext uri="{FF2B5EF4-FFF2-40B4-BE49-F238E27FC236}">
                <a16:creationId xmlns:a16="http://schemas.microsoft.com/office/drawing/2014/main" id="{B1FB7E3A-D55F-4ABE-A1BD-21056948651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EA092DB6-28FE-421E-B85D-72A58A23002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546BF757-01EB-4F96-AB37-A99B992D079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5DA11E4-F4DF-4A7E-BDE9-C0C052ABD0A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52826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GB" dirty="0"/>
              <a:t>The periodic table and electron arrangement</a:t>
            </a:r>
          </a:p>
        </p:txBody>
      </p:sp>
      <p:sp>
        <p:nvSpPr>
          <p:cNvPr id="18435" name="Text Box 4"/>
          <p:cNvSpPr txBox="1">
            <a:spLocks noChangeArrowheads="1"/>
          </p:cNvSpPr>
          <p:nvPr/>
        </p:nvSpPr>
        <p:spPr bwMode="auto">
          <a:xfrm>
            <a:off x="358775" y="784225"/>
            <a:ext cx="8575675" cy="830263"/>
          </a:xfrm>
          <a:prstGeom prst="rect">
            <a:avLst/>
          </a:prstGeom>
          <a:noFill/>
          <a:ln w="9525">
            <a:noFill/>
            <a:miter lim="800000"/>
            <a:headEnd/>
            <a:tailEnd/>
          </a:ln>
        </p:spPr>
        <p:txBody>
          <a:bodyPr>
            <a:spAutoFit/>
          </a:bodyPr>
          <a:lstStyle/>
          <a:p>
            <a:pPr eaLnBrk="1" hangingPunct="1"/>
            <a:r>
              <a:rPr lang="en-GB" dirty="0">
                <a:solidFill>
                  <a:srgbClr val="010066"/>
                </a:solidFill>
              </a:rPr>
              <a:t>The elements in the periodic table are arranged in order of increasing </a:t>
            </a:r>
            <a:r>
              <a:rPr lang="en-GB" b="1" dirty="0">
                <a:solidFill>
                  <a:srgbClr val="FF6600"/>
                </a:solidFill>
              </a:rPr>
              <a:t>atomic number</a:t>
            </a:r>
            <a:r>
              <a:rPr lang="en-GB" dirty="0">
                <a:solidFill>
                  <a:srgbClr val="010066"/>
                </a:solidFill>
              </a:rPr>
              <a:t>.</a:t>
            </a:r>
          </a:p>
        </p:txBody>
      </p:sp>
      <p:grpSp>
        <p:nvGrpSpPr>
          <p:cNvPr id="2" name="Group 10"/>
          <p:cNvGrpSpPr>
            <a:grpSpLocks/>
          </p:cNvGrpSpPr>
          <p:nvPr/>
        </p:nvGrpSpPr>
        <p:grpSpPr bwMode="auto">
          <a:xfrm>
            <a:off x="876300" y="1927225"/>
            <a:ext cx="7002463" cy="1836738"/>
            <a:chOff x="876477" y="2001838"/>
            <a:chExt cx="7002286" cy="1836737"/>
          </a:xfrm>
        </p:grpSpPr>
        <p:sp>
          <p:nvSpPr>
            <p:cNvPr id="18440" name="AutoShape 5"/>
            <p:cNvSpPr>
              <a:spLocks noChangeArrowheads="1"/>
            </p:cNvSpPr>
            <p:nvPr/>
          </p:nvSpPr>
          <p:spPr bwMode="auto">
            <a:xfrm>
              <a:off x="1276880" y="2001838"/>
              <a:ext cx="6330950" cy="1836737"/>
            </a:xfrm>
            <a:prstGeom prst="rect">
              <a:avLst/>
            </a:prstGeom>
            <a:solidFill>
              <a:srgbClr val="FF6600"/>
            </a:solidFill>
            <a:ln w="38100">
              <a:noFill/>
              <a:round/>
              <a:headEnd/>
              <a:tailEnd/>
            </a:ln>
          </p:spPr>
          <p:txBody>
            <a:bodyPr wrap="none" anchor="ctr"/>
            <a:lstStyle/>
            <a:p>
              <a:endParaRPr lang="en-GB"/>
            </a:p>
          </p:txBody>
        </p:sp>
        <p:sp>
          <p:nvSpPr>
            <p:cNvPr id="18441" name="Text Box 6"/>
            <p:cNvSpPr txBox="1">
              <a:spLocks noChangeArrowheads="1"/>
            </p:cNvSpPr>
            <p:nvPr/>
          </p:nvSpPr>
          <p:spPr bwMode="auto">
            <a:xfrm>
              <a:off x="1051102" y="2073275"/>
              <a:ext cx="6675437" cy="457200"/>
            </a:xfrm>
            <a:prstGeom prst="rect">
              <a:avLst/>
            </a:prstGeom>
            <a:noFill/>
            <a:ln w="9525">
              <a:noFill/>
              <a:miter lim="800000"/>
              <a:headEnd/>
              <a:tailEnd/>
            </a:ln>
          </p:spPr>
          <p:txBody>
            <a:bodyPr>
              <a:spAutoFit/>
            </a:bodyPr>
            <a:lstStyle/>
            <a:p>
              <a:pPr algn="ctr">
                <a:spcBef>
                  <a:spcPct val="50000"/>
                </a:spcBef>
              </a:pPr>
              <a:r>
                <a:rPr lang="en-GB">
                  <a:solidFill>
                    <a:schemeClr val="bg1"/>
                  </a:solidFill>
                </a:rPr>
                <a:t>atomic number  =  number of protons</a:t>
              </a:r>
              <a:r>
                <a:rPr lang="en-GB" b="1">
                  <a:solidFill>
                    <a:schemeClr val="bg1"/>
                  </a:solidFill>
                </a:rPr>
                <a:t> </a:t>
              </a:r>
            </a:p>
          </p:txBody>
        </p:sp>
        <p:sp>
          <p:nvSpPr>
            <p:cNvPr id="18442" name="Text Box 7"/>
            <p:cNvSpPr txBox="1">
              <a:spLocks noChangeAspect="1" noChangeArrowheads="1"/>
            </p:cNvSpPr>
            <p:nvPr/>
          </p:nvSpPr>
          <p:spPr bwMode="auto">
            <a:xfrm>
              <a:off x="1143000" y="3311525"/>
              <a:ext cx="6735763" cy="457200"/>
            </a:xfrm>
            <a:prstGeom prst="rect">
              <a:avLst/>
            </a:prstGeom>
            <a:noFill/>
            <a:ln w="9525">
              <a:noFill/>
              <a:miter lim="800000"/>
              <a:headEnd/>
              <a:tailEnd/>
            </a:ln>
          </p:spPr>
          <p:txBody>
            <a:bodyPr rIns="18000">
              <a:spAutoFit/>
            </a:bodyPr>
            <a:lstStyle/>
            <a:p>
              <a:pPr algn="ctr">
                <a:spcBef>
                  <a:spcPct val="50000"/>
                </a:spcBef>
              </a:pPr>
              <a:r>
                <a:rPr lang="en-GB" b="1">
                  <a:solidFill>
                    <a:schemeClr val="bg1"/>
                  </a:solidFill>
                </a:rPr>
                <a:t>atomic number  =  number of electrons</a:t>
              </a:r>
            </a:p>
          </p:txBody>
        </p:sp>
        <p:sp>
          <p:nvSpPr>
            <p:cNvPr id="18443" name="Text Box 8"/>
            <p:cNvSpPr txBox="1">
              <a:spLocks noChangeAspect="1" noChangeArrowheads="1"/>
            </p:cNvSpPr>
            <p:nvPr/>
          </p:nvSpPr>
          <p:spPr bwMode="auto">
            <a:xfrm>
              <a:off x="876477" y="2568575"/>
              <a:ext cx="6726237" cy="457200"/>
            </a:xfrm>
            <a:prstGeom prst="rect">
              <a:avLst/>
            </a:prstGeom>
            <a:noFill/>
            <a:ln w="9525">
              <a:noFill/>
              <a:miter lim="800000"/>
              <a:headEnd/>
              <a:tailEnd/>
            </a:ln>
          </p:spPr>
          <p:txBody>
            <a:bodyPr rIns="18000">
              <a:spAutoFit/>
            </a:bodyPr>
            <a:lstStyle/>
            <a:p>
              <a:pPr algn="ctr">
                <a:spcBef>
                  <a:spcPct val="50000"/>
                </a:spcBef>
              </a:pPr>
              <a:r>
                <a:rPr lang="en-GB">
                  <a:solidFill>
                    <a:schemeClr val="bg1"/>
                  </a:solidFill>
                </a:rPr>
                <a:t>number of protons  =  number of electrons</a:t>
              </a:r>
            </a:p>
          </p:txBody>
        </p:sp>
      </p:grpSp>
      <p:sp>
        <p:nvSpPr>
          <p:cNvPr id="245770" name="Text Box 10"/>
          <p:cNvSpPr txBox="1">
            <a:spLocks noChangeArrowheads="1"/>
          </p:cNvSpPr>
          <p:nvPr/>
        </p:nvSpPr>
        <p:spPr bwMode="auto">
          <a:xfrm>
            <a:off x="358775" y="4075113"/>
            <a:ext cx="8575675" cy="831850"/>
          </a:xfrm>
          <a:prstGeom prst="rect">
            <a:avLst/>
          </a:prstGeom>
          <a:noFill/>
          <a:ln w="9525">
            <a:noFill/>
            <a:miter lim="800000"/>
            <a:headEnd/>
            <a:tailEnd/>
          </a:ln>
        </p:spPr>
        <p:txBody>
          <a:bodyPr>
            <a:spAutoFit/>
          </a:bodyPr>
          <a:lstStyle/>
          <a:p>
            <a:pPr eaLnBrk="1" hangingPunct="1"/>
            <a:r>
              <a:rPr lang="en-GB" dirty="0">
                <a:solidFill>
                  <a:srgbClr val="010066"/>
                </a:solidFill>
              </a:rPr>
              <a:t>As atomic number increases by one, the number of electrons also increases by one.</a:t>
            </a:r>
          </a:p>
        </p:txBody>
      </p:sp>
      <p:sp>
        <p:nvSpPr>
          <p:cNvPr id="245771" name="Text Box 11"/>
          <p:cNvSpPr txBox="1">
            <a:spLocks noChangeArrowheads="1"/>
          </p:cNvSpPr>
          <p:nvPr/>
        </p:nvSpPr>
        <p:spPr bwMode="auto">
          <a:xfrm>
            <a:off x="342900" y="5094288"/>
            <a:ext cx="8350250" cy="830262"/>
          </a:xfrm>
          <a:prstGeom prst="rect">
            <a:avLst/>
          </a:prstGeom>
          <a:noFill/>
          <a:ln w="9525">
            <a:noFill/>
            <a:miter lim="800000"/>
            <a:headEnd/>
            <a:tailEnd/>
          </a:ln>
        </p:spPr>
        <p:txBody>
          <a:bodyPr>
            <a:spAutoFit/>
          </a:bodyPr>
          <a:lstStyle/>
          <a:p>
            <a:pPr eaLnBrk="1" hangingPunct="1"/>
            <a:r>
              <a:rPr lang="en-GB" dirty="0">
                <a:solidFill>
                  <a:srgbClr val="010066"/>
                </a:solidFill>
              </a:rPr>
              <a:t>Therefore, the elements in the periodic table are also arranged in order according to the number of electrons. </a:t>
            </a:r>
          </a:p>
        </p:txBody>
      </p:sp>
      <p:pic>
        <p:nvPicPr>
          <p:cNvPr id="13" name="Picture 8">
            <a:hlinkClick r:id="" action="ppaction://hlinkshowjump?jump=nextslide"/>
            <a:extLst>
              <a:ext uri="{FF2B5EF4-FFF2-40B4-BE49-F238E27FC236}">
                <a16:creationId xmlns:a16="http://schemas.microsoft.com/office/drawing/2014/main" id="{732BB923-EB23-4DB2-B616-F46A3A12063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52180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7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0" grpId="0"/>
      <p:bldP spid="2457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r>
              <a:rPr lang="en-GB"/>
              <a:t>Electrons in period 1</a:t>
            </a:r>
          </a:p>
        </p:txBody>
      </p:sp>
      <p:sp>
        <p:nvSpPr>
          <p:cNvPr id="19459" name="Text Box 4"/>
          <p:cNvSpPr txBox="1">
            <a:spLocks noChangeArrowheads="1"/>
          </p:cNvSpPr>
          <p:nvPr/>
        </p:nvSpPr>
        <p:spPr bwMode="auto">
          <a:xfrm>
            <a:off x="358775" y="784225"/>
            <a:ext cx="8261350"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Elements in </a:t>
            </a:r>
            <a:r>
              <a:rPr lang="en-GB" b="1" dirty="0">
                <a:solidFill>
                  <a:srgbClr val="010066"/>
                </a:solidFill>
              </a:rPr>
              <a:t>period 1</a:t>
            </a:r>
            <a:r>
              <a:rPr lang="en-GB" dirty="0">
                <a:solidFill>
                  <a:srgbClr val="010066"/>
                </a:solidFill>
              </a:rPr>
              <a:t> only have electrons in the first shell</a:t>
            </a:r>
            <a:r>
              <a:rPr lang="en-GB" dirty="0">
                <a:solidFill>
                  <a:srgbClr val="010066"/>
                </a:solidFill>
                <a:latin typeface="Times New Roman" pitchFamily="18" charset="0"/>
              </a:rPr>
              <a:t>.</a:t>
            </a:r>
          </a:p>
        </p:txBody>
      </p:sp>
      <p:sp>
        <p:nvSpPr>
          <p:cNvPr id="234501" name="Text Box 5"/>
          <p:cNvSpPr txBox="1">
            <a:spLocks noChangeArrowheads="1"/>
          </p:cNvSpPr>
          <p:nvPr/>
        </p:nvSpPr>
        <p:spPr bwMode="auto">
          <a:xfrm>
            <a:off x="358775" y="1320951"/>
            <a:ext cx="8512175"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Why are there only two elements in period 1?</a:t>
            </a:r>
          </a:p>
        </p:txBody>
      </p:sp>
      <p:sp>
        <p:nvSpPr>
          <p:cNvPr id="234502" name="Text Box 6"/>
          <p:cNvSpPr txBox="1">
            <a:spLocks noChangeArrowheads="1"/>
          </p:cNvSpPr>
          <p:nvPr/>
        </p:nvSpPr>
        <p:spPr bwMode="auto">
          <a:xfrm>
            <a:off x="358775" y="5163252"/>
            <a:ext cx="8512175" cy="830997"/>
          </a:xfrm>
          <a:prstGeom prst="rect">
            <a:avLst/>
          </a:prstGeom>
          <a:noFill/>
          <a:ln w="9525">
            <a:noFill/>
            <a:miter lim="800000"/>
            <a:headEnd/>
            <a:tailEnd/>
          </a:ln>
        </p:spPr>
        <p:txBody>
          <a:bodyPr>
            <a:spAutoFit/>
          </a:bodyPr>
          <a:lstStyle/>
          <a:p>
            <a:r>
              <a:rPr lang="en-GB" dirty="0">
                <a:solidFill>
                  <a:srgbClr val="010066"/>
                </a:solidFill>
              </a:rPr>
              <a:t>The first shell can hold a maximum of two electrons,</a:t>
            </a:r>
          </a:p>
          <a:p>
            <a:r>
              <a:rPr lang="en-GB" dirty="0">
                <a:solidFill>
                  <a:srgbClr val="010066"/>
                </a:solidFill>
              </a:rPr>
              <a:t>so period 1 only includes the elements hydrogen and helium</a:t>
            </a:r>
            <a:r>
              <a:rPr lang="en-GB" dirty="0">
                <a:solidFill>
                  <a:srgbClr val="010066"/>
                </a:solidFill>
                <a:latin typeface="Times New Roman" pitchFamily="18" charset="0"/>
              </a:rPr>
              <a:t>.</a:t>
            </a:r>
          </a:p>
        </p:txBody>
      </p:sp>
      <p:sp>
        <p:nvSpPr>
          <p:cNvPr id="234503" name="Rectangle 7"/>
          <p:cNvSpPr>
            <a:spLocks noChangeArrowheads="1"/>
          </p:cNvSpPr>
          <p:nvPr/>
        </p:nvSpPr>
        <p:spPr bwMode="auto">
          <a:xfrm>
            <a:off x="1251832" y="6073775"/>
            <a:ext cx="6640336" cy="457200"/>
          </a:xfrm>
          <a:prstGeom prst="rect">
            <a:avLst/>
          </a:prstGeom>
          <a:solidFill>
            <a:srgbClr val="FFCC99"/>
          </a:solidFill>
          <a:ln w="9525" algn="ctr">
            <a:noFill/>
            <a:miter lim="800000"/>
            <a:headEnd/>
            <a:tailEnd/>
          </a:ln>
        </p:spPr>
        <p:txBody>
          <a:bodyPr wrap="square">
            <a:spAutoFit/>
          </a:bodyPr>
          <a:lstStyle/>
          <a:p>
            <a:pPr algn="ctr">
              <a:spcBef>
                <a:spcPct val="50000"/>
              </a:spcBef>
            </a:pPr>
            <a:r>
              <a:rPr lang="en-GB" dirty="0">
                <a:solidFill>
                  <a:srgbClr val="010066"/>
                </a:solidFill>
              </a:rPr>
              <a:t>What is special about the outer shell of helium?</a:t>
            </a:r>
          </a:p>
        </p:txBody>
      </p:sp>
      <p:pic>
        <p:nvPicPr>
          <p:cNvPr id="79" name="Picture 78" descr="Picture12.jpg"/>
          <p:cNvPicPr>
            <a:picLocks noChangeAspect="1"/>
          </p:cNvPicPr>
          <p:nvPr/>
        </p:nvPicPr>
        <p:blipFill>
          <a:blip r:embed="rId4" cstate="print"/>
          <a:srcRect/>
          <a:stretch>
            <a:fillRect/>
          </a:stretch>
        </p:blipFill>
        <p:spPr bwMode="auto">
          <a:xfrm>
            <a:off x="342900" y="1857677"/>
            <a:ext cx="8189913" cy="3226049"/>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603904C7-7A0E-47B9-9336-DB4668C58E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691D149-B354-4041-8A21-D7A3BDD2FB5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F160EB45-7FD1-4CB5-9B19-E8D44CE5AD0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7967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5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450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2" grpId="0"/>
      <p:bldP spid="2345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AutoShape 2"/>
          <p:cNvSpPr>
            <a:spLocks noChangeArrowheads="1"/>
          </p:cNvSpPr>
          <p:nvPr/>
        </p:nvSpPr>
        <p:spPr bwMode="auto">
          <a:xfrm>
            <a:off x="354013" y="1946275"/>
            <a:ext cx="8567737" cy="3346450"/>
          </a:xfrm>
          <a:prstGeom prst="roundRect">
            <a:avLst>
              <a:gd name="adj" fmla="val 0"/>
            </a:avLst>
          </a:prstGeom>
          <a:solidFill>
            <a:schemeClr val="bg1"/>
          </a:solidFill>
          <a:ln w="38100" algn="ctr">
            <a:solidFill>
              <a:srgbClr val="FF6600"/>
            </a:solidFill>
            <a:round/>
            <a:headEnd/>
            <a:tailEnd/>
          </a:ln>
        </p:spPr>
        <p:txBody>
          <a:bodyPr anchor="ctr">
            <a:spAutoFit/>
          </a:bodyPr>
          <a:lstStyle/>
          <a:p>
            <a:endParaRPr lang="en-GB"/>
          </a:p>
        </p:txBody>
      </p:sp>
      <p:sp>
        <p:nvSpPr>
          <p:cNvPr id="20483" name="Rectangle 3"/>
          <p:cNvSpPr>
            <a:spLocks noGrp="1" noChangeArrowheads="1"/>
          </p:cNvSpPr>
          <p:nvPr>
            <p:ph type="title"/>
          </p:nvPr>
        </p:nvSpPr>
        <p:spPr/>
        <p:txBody>
          <a:bodyPr/>
          <a:lstStyle/>
          <a:p>
            <a:r>
              <a:rPr lang="en-GB"/>
              <a:t>Electrons in period 2</a:t>
            </a:r>
          </a:p>
        </p:txBody>
      </p:sp>
      <p:grpSp>
        <p:nvGrpSpPr>
          <p:cNvPr id="2" name="Group 4"/>
          <p:cNvGrpSpPr>
            <a:grpSpLocks/>
          </p:cNvGrpSpPr>
          <p:nvPr/>
        </p:nvGrpSpPr>
        <p:grpSpPr bwMode="auto">
          <a:xfrm>
            <a:off x="8001000" y="3845457"/>
            <a:ext cx="635000" cy="636587"/>
            <a:chOff x="5040" y="2273"/>
            <a:chExt cx="400" cy="401"/>
          </a:xfrm>
        </p:grpSpPr>
        <p:sp>
          <p:nvSpPr>
            <p:cNvPr id="20610" name="Oval 5"/>
            <p:cNvSpPr>
              <a:spLocks noChangeArrowheads="1"/>
            </p:cNvSpPr>
            <p:nvPr/>
          </p:nvSpPr>
          <p:spPr bwMode="auto">
            <a:xfrm>
              <a:off x="5064"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11" name="Oval 6"/>
            <p:cNvSpPr>
              <a:spLocks noChangeArrowheads="1"/>
            </p:cNvSpPr>
            <p:nvPr/>
          </p:nvSpPr>
          <p:spPr bwMode="auto">
            <a:xfrm>
              <a:off x="5174"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2" name="Oval 7"/>
            <p:cNvSpPr>
              <a:spLocks noChangeArrowheads="1"/>
            </p:cNvSpPr>
            <p:nvPr/>
          </p:nvSpPr>
          <p:spPr bwMode="auto">
            <a:xfrm>
              <a:off x="5254"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3" name="Oval 8"/>
            <p:cNvSpPr>
              <a:spLocks noChangeArrowheads="1"/>
            </p:cNvSpPr>
            <p:nvPr/>
          </p:nvSpPr>
          <p:spPr bwMode="auto">
            <a:xfrm>
              <a:off x="5174"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4" name="Oval 9"/>
            <p:cNvSpPr>
              <a:spLocks noChangeArrowheads="1"/>
            </p:cNvSpPr>
            <p:nvPr/>
          </p:nvSpPr>
          <p:spPr bwMode="auto">
            <a:xfrm>
              <a:off x="5383"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5" name="Oval 10"/>
            <p:cNvSpPr>
              <a:spLocks noChangeArrowheads="1"/>
            </p:cNvSpPr>
            <p:nvPr/>
          </p:nvSpPr>
          <p:spPr bwMode="auto">
            <a:xfrm>
              <a:off x="5383"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6" name="Oval 11"/>
            <p:cNvSpPr>
              <a:spLocks noChangeArrowheads="1"/>
            </p:cNvSpPr>
            <p:nvPr/>
          </p:nvSpPr>
          <p:spPr bwMode="auto">
            <a:xfrm>
              <a:off x="5254"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7" name="Oval 12"/>
            <p:cNvSpPr>
              <a:spLocks noChangeArrowheads="1"/>
            </p:cNvSpPr>
            <p:nvPr/>
          </p:nvSpPr>
          <p:spPr bwMode="auto">
            <a:xfrm>
              <a:off x="5040"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8" name="Oval 13"/>
            <p:cNvSpPr>
              <a:spLocks noChangeArrowheads="1"/>
            </p:cNvSpPr>
            <p:nvPr/>
          </p:nvSpPr>
          <p:spPr bwMode="auto">
            <a:xfrm>
              <a:off x="5040"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3" name="Group 14"/>
          <p:cNvGrpSpPr>
            <a:grpSpLocks/>
          </p:cNvGrpSpPr>
          <p:nvPr/>
        </p:nvGrpSpPr>
        <p:grpSpPr bwMode="auto">
          <a:xfrm>
            <a:off x="6962775" y="3845457"/>
            <a:ext cx="635000" cy="636587"/>
            <a:chOff x="4356" y="2273"/>
            <a:chExt cx="400" cy="401"/>
          </a:xfrm>
        </p:grpSpPr>
        <p:sp>
          <p:nvSpPr>
            <p:cNvPr id="20602" name="Oval 15"/>
            <p:cNvSpPr>
              <a:spLocks noChangeArrowheads="1"/>
            </p:cNvSpPr>
            <p:nvPr/>
          </p:nvSpPr>
          <p:spPr bwMode="auto">
            <a:xfrm>
              <a:off x="4380"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03" name="Oval 16"/>
            <p:cNvSpPr>
              <a:spLocks noChangeArrowheads="1"/>
            </p:cNvSpPr>
            <p:nvPr/>
          </p:nvSpPr>
          <p:spPr bwMode="auto">
            <a:xfrm>
              <a:off x="4490"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4" name="Oval 17"/>
            <p:cNvSpPr>
              <a:spLocks noChangeArrowheads="1"/>
            </p:cNvSpPr>
            <p:nvPr/>
          </p:nvSpPr>
          <p:spPr bwMode="auto">
            <a:xfrm>
              <a:off x="4570"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5" name="Oval 18"/>
            <p:cNvSpPr>
              <a:spLocks noChangeArrowheads="1"/>
            </p:cNvSpPr>
            <p:nvPr/>
          </p:nvSpPr>
          <p:spPr bwMode="auto">
            <a:xfrm>
              <a:off x="4490"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6" name="Oval 19"/>
            <p:cNvSpPr>
              <a:spLocks noChangeArrowheads="1"/>
            </p:cNvSpPr>
            <p:nvPr/>
          </p:nvSpPr>
          <p:spPr bwMode="auto">
            <a:xfrm>
              <a:off x="4699"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7" name="Oval 20"/>
            <p:cNvSpPr>
              <a:spLocks noChangeArrowheads="1"/>
            </p:cNvSpPr>
            <p:nvPr/>
          </p:nvSpPr>
          <p:spPr bwMode="auto">
            <a:xfrm>
              <a:off x="4699"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8" name="Oval 21"/>
            <p:cNvSpPr>
              <a:spLocks noChangeArrowheads="1"/>
            </p:cNvSpPr>
            <p:nvPr/>
          </p:nvSpPr>
          <p:spPr bwMode="auto">
            <a:xfrm>
              <a:off x="4570"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9" name="Oval 22"/>
            <p:cNvSpPr>
              <a:spLocks noChangeArrowheads="1"/>
            </p:cNvSpPr>
            <p:nvPr/>
          </p:nvSpPr>
          <p:spPr bwMode="auto">
            <a:xfrm>
              <a:off x="4356"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4" name="Group 23"/>
          <p:cNvGrpSpPr>
            <a:grpSpLocks/>
          </p:cNvGrpSpPr>
          <p:nvPr/>
        </p:nvGrpSpPr>
        <p:grpSpPr bwMode="auto">
          <a:xfrm>
            <a:off x="5924550" y="3845457"/>
            <a:ext cx="635000" cy="636587"/>
            <a:chOff x="3672" y="2273"/>
            <a:chExt cx="400" cy="401"/>
          </a:xfrm>
        </p:grpSpPr>
        <p:sp>
          <p:nvSpPr>
            <p:cNvPr id="20595" name="Oval 24"/>
            <p:cNvSpPr>
              <a:spLocks noChangeArrowheads="1"/>
            </p:cNvSpPr>
            <p:nvPr/>
          </p:nvSpPr>
          <p:spPr bwMode="auto">
            <a:xfrm>
              <a:off x="3696"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596" name="Oval 25"/>
            <p:cNvSpPr>
              <a:spLocks noChangeArrowheads="1"/>
            </p:cNvSpPr>
            <p:nvPr/>
          </p:nvSpPr>
          <p:spPr bwMode="auto">
            <a:xfrm>
              <a:off x="3806"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7" name="Oval 26"/>
            <p:cNvSpPr>
              <a:spLocks noChangeArrowheads="1"/>
            </p:cNvSpPr>
            <p:nvPr/>
          </p:nvSpPr>
          <p:spPr bwMode="auto">
            <a:xfrm>
              <a:off x="3886"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8" name="Oval 27"/>
            <p:cNvSpPr>
              <a:spLocks noChangeArrowheads="1"/>
            </p:cNvSpPr>
            <p:nvPr/>
          </p:nvSpPr>
          <p:spPr bwMode="auto">
            <a:xfrm>
              <a:off x="4015"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9" name="Oval 28"/>
            <p:cNvSpPr>
              <a:spLocks noChangeArrowheads="1"/>
            </p:cNvSpPr>
            <p:nvPr/>
          </p:nvSpPr>
          <p:spPr bwMode="auto">
            <a:xfrm>
              <a:off x="4015"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0" name="Oval 29"/>
            <p:cNvSpPr>
              <a:spLocks noChangeArrowheads="1"/>
            </p:cNvSpPr>
            <p:nvPr/>
          </p:nvSpPr>
          <p:spPr bwMode="auto">
            <a:xfrm>
              <a:off x="3886"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01" name="Oval 30"/>
            <p:cNvSpPr>
              <a:spLocks noChangeArrowheads="1"/>
            </p:cNvSpPr>
            <p:nvPr/>
          </p:nvSpPr>
          <p:spPr bwMode="auto">
            <a:xfrm>
              <a:off x="3672"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5" name="Group 31"/>
          <p:cNvGrpSpPr>
            <a:grpSpLocks/>
          </p:cNvGrpSpPr>
          <p:nvPr/>
        </p:nvGrpSpPr>
        <p:grpSpPr bwMode="auto">
          <a:xfrm>
            <a:off x="4886325" y="3845457"/>
            <a:ext cx="635000" cy="636587"/>
            <a:chOff x="2988" y="2273"/>
            <a:chExt cx="400" cy="401"/>
          </a:xfrm>
        </p:grpSpPr>
        <p:sp>
          <p:nvSpPr>
            <p:cNvPr id="18" name="Oval 32"/>
            <p:cNvSpPr>
              <a:spLocks noChangeArrowheads="1"/>
            </p:cNvSpPr>
            <p:nvPr/>
          </p:nvSpPr>
          <p:spPr bwMode="auto">
            <a:xfrm>
              <a:off x="3012"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19" name="Oval 33"/>
            <p:cNvSpPr>
              <a:spLocks noChangeArrowheads="1"/>
            </p:cNvSpPr>
            <p:nvPr/>
          </p:nvSpPr>
          <p:spPr bwMode="auto">
            <a:xfrm>
              <a:off x="3122"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 name="Oval 34"/>
            <p:cNvSpPr>
              <a:spLocks noChangeArrowheads="1"/>
            </p:cNvSpPr>
            <p:nvPr/>
          </p:nvSpPr>
          <p:spPr bwMode="auto">
            <a:xfrm>
              <a:off x="3202"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2" name="Oval 35"/>
            <p:cNvSpPr>
              <a:spLocks noChangeArrowheads="1"/>
            </p:cNvSpPr>
            <p:nvPr/>
          </p:nvSpPr>
          <p:spPr bwMode="auto">
            <a:xfrm>
              <a:off x="3331"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3" name="Oval 36"/>
            <p:cNvSpPr>
              <a:spLocks noChangeArrowheads="1"/>
            </p:cNvSpPr>
            <p:nvPr/>
          </p:nvSpPr>
          <p:spPr bwMode="auto">
            <a:xfrm>
              <a:off x="3202"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594" name="Oval 37"/>
            <p:cNvSpPr>
              <a:spLocks noChangeArrowheads="1"/>
            </p:cNvSpPr>
            <p:nvPr/>
          </p:nvSpPr>
          <p:spPr bwMode="auto">
            <a:xfrm>
              <a:off x="2988"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6" name="Group 38"/>
          <p:cNvGrpSpPr>
            <a:grpSpLocks/>
          </p:cNvGrpSpPr>
          <p:nvPr/>
        </p:nvGrpSpPr>
        <p:grpSpPr bwMode="auto">
          <a:xfrm>
            <a:off x="3848100" y="3845457"/>
            <a:ext cx="635000" cy="636587"/>
            <a:chOff x="2304" y="2273"/>
            <a:chExt cx="400" cy="401"/>
          </a:xfrm>
        </p:grpSpPr>
        <p:sp>
          <p:nvSpPr>
            <p:cNvPr id="21" name="Oval 39"/>
            <p:cNvSpPr>
              <a:spLocks noChangeArrowheads="1"/>
            </p:cNvSpPr>
            <p:nvPr/>
          </p:nvSpPr>
          <p:spPr bwMode="auto">
            <a:xfrm>
              <a:off x="2328"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2" name="Oval 40"/>
            <p:cNvSpPr>
              <a:spLocks noChangeArrowheads="1"/>
            </p:cNvSpPr>
            <p:nvPr/>
          </p:nvSpPr>
          <p:spPr bwMode="auto">
            <a:xfrm>
              <a:off x="2438"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3" name="Oval 41"/>
            <p:cNvSpPr>
              <a:spLocks noChangeArrowheads="1"/>
            </p:cNvSpPr>
            <p:nvPr/>
          </p:nvSpPr>
          <p:spPr bwMode="auto">
            <a:xfrm>
              <a:off x="2518"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4" name="Oval 42"/>
            <p:cNvSpPr>
              <a:spLocks noChangeArrowheads="1"/>
            </p:cNvSpPr>
            <p:nvPr/>
          </p:nvSpPr>
          <p:spPr bwMode="auto">
            <a:xfrm>
              <a:off x="2647"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5" name="Oval 43"/>
            <p:cNvSpPr>
              <a:spLocks noChangeArrowheads="1"/>
            </p:cNvSpPr>
            <p:nvPr/>
          </p:nvSpPr>
          <p:spPr bwMode="auto">
            <a:xfrm>
              <a:off x="2304" y="2482"/>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7" name="Group 44"/>
          <p:cNvGrpSpPr>
            <a:grpSpLocks/>
          </p:cNvGrpSpPr>
          <p:nvPr/>
        </p:nvGrpSpPr>
        <p:grpSpPr bwMode="auto">
          <a:xfrm>
            <a:off x="2889250" y="3845457"/>
            <a:ext cx="596900" cy="636587"/>
            <a:chOff x="1670" y="2273"/>
            <a:chExt cx="376" cy="401"/>
          </a:xfrm>
        </p:grpSpPr>
        <p:sp>
          <p:nvSpPr>
            <p:cNvPr id="26" name="Oval 45"/>
            <p:cNvSpPr>
              <a:spLocks noChangeArrowheads="1"/>
            </p:cNvSpPr>
            <p:nvPr/>
          </p:nvSpPr>
          <p:spPr bwMode="auto">
            <a:xfrm>
              <a:off x="1670"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7" name="Oval 46"/>
            <p:cNvSpPr>
              <a:spLocks noChangeArrowheads="1"/>
            </p:cNvSpPr>
            <p:nvPr/>
          </p:nvSpPr>
          <p:spPr bwMode="auto">
            <a:xfrm>
              <a:off x="1780"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8" name="Oval 47"/>
            <p:cNvSpPr>
              <a:spLocks noChangeArrowheads="1"/>
            </p:cNvSpPr>
            <p:nvPr/>
          </p:nvSpPr>
          <p:spPr bwMode="auto">
            <a:xfrm>
              <a:off x="1860" y="261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9" name="Oval 48"/>
            <p:cNvSpPr>
              <a:spLocks noChangeArrowheads="1"/>
            </p:cNvSpPr>
            <p:nvPr/>
          </p:nvSpPr>
          <p:spPr bwMode="auto">
            <a:xfrm>
              <a:off x="1989"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8" name="Group 49"/>
          <p:cNvGrpSpPr>
            <a:grpSpLocks/>
          </p:cNvGrpSpPr>
          <p:nvPr/>
        </p:nvGrpSpPr>
        <p:grpSpPr bwMode="auto">
          <a:xfrm>
            <a:off x="1892300" y="3845457"/>
            <a:ext cx="596900" cy="600075"/>
            <a:chOff x="1012" y="2273"/>
            <a:chExt cx="376" cy="378"/>
          </a:xfrm>
        </p:grpSpPr>
        <p:sp>
          <p:nvSpPr>
            <p:cNvPr id="30" name="Oval 50"/>
            <p:cNvSpPr>
              <a:spLocks noChangeArrowheads="1"/>
            </p:cNvSpPr>
            <p:nvPr/>
          </p:nvSpPr>
          <p:spPr bwMode="auto">
            <a:xfrm>
              <a:off x="1012"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31" name="Oval 51"/>
            <p:cNvSpPr>
              <a:spLocks noChangeArrowheads="1"/>
            </p:cNvSpPr>
            <p:nvPr/>
          </p:nvSpPr>
          <p:spPr bwMode="auto">
            <a:xfrm>
              <a:off x="1122"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619" name="Oval 52"/>
            <p:cNvSpPr>
              <a:spLocks noChangeArrowheads="1"/>
            </p:cNvSpPr>
            <p:nvPr/>
          </p:nvSpPr>
          <p:spPr bwMode="auto">
            <a:xfrm>
              <a:off x="1331" y="240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9" name="Group 53"/>
          <p:cNvGrpSpPr>
            <a:grpSpLocks/>
          </p:cNvGrpSpPr>
          <p:nvPr/>
        </p:nvGrpSpPr>
        <p:grpSpPr bwMode="auto">
          <a:xfrm>
            <a:off x="935038" y="3845457"/>
            <a:ext cx="563562" cy="600075"/>
            <a:chOff x="379" y="2273"/>
            <a:chExt cx="355" cy="378"/>
          </a:xfrm>
        </p:grpSpPr>
        <p:sp>
          <p:nvSpPr>
            <p:cNvPr id="20620" name="Oval 54"/>
            <p:cNvSpPr>
              <a:spLocks noChangeArrowheads="1"/>
            </p:cNvSpPr>
            <p:nvPr/>
          </p:nvSpPr>
          <p:spPr bwMode="auto">
            <a:xfrm>
              <a:off x="379" y="229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21" name="Oval 55"/>
            <p:cNvSpPr>
              <a:spLocks noChangeArrowheads="1"/>
            </p:cNvSpPr>
            <p:nvPr/>
          </p:nvSpPr>
          <p:spPr bwMode="auto">
            <a:xfrm>
              <a:off x="489" y="2273"/>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sp>
        <p:nvSpPr>
          <p:cNvPr id="20492" name="Text Box 56"/>
          <p:cNvSpPr txBox="1">
            <a:spLocks noChangeArrowheads="1"/>
          </p:cNvSpPr>
          <p:nvPr/>
        </p:nvSpPr>
        <p:spPr bwMode="auto">
          <a:xfrm>
            <a:off x="358775" y="784225"/>
            <a:ext cx="8332788"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Elements in </a:t>
            </a:r>
            <a:r>
              <a:rPr lang="en-GB" b="1" dirty="0">
                <a:solidFill>
                  <a:srgbClr val="010066"/>
                </a:solidFill>
              </a:rPr>
              <a:t>period 2</a:t>
            </a:r>
            <a:r>
              <a:rPr lang="en-GB" dirty="0">
                <a:solidFill>
                  <a:srgbClr val="010066"/>
                </a:solidFill>
              </a:rPr>
              <a:t> all have a complete first shell.</a:t>
            </a:r>
          </a:p>
        </p:txBody>
      </p:sp>
      <p:sp>
        <p:nvSpPr>
          <p:cNvPr id="236601" name="Text Box 57"/>
          <p:cNvSpPr txBox="1">
            <a:spLocks noChangeArrowheads="1"/>
          </p:cNvSpPr>
          <p:nvPr/>
        </p:nvSpPr>
        <p:spPr bwMode="auto">
          <a:xfrm>
            <a:off x="358775" y="5416550"/>
            <a:ext cx="8512175" cy="457200"/>
          </a:xfrm>
          <a:prstGeom prst="rect">
            <a:avLst/>
          </a:prstGeom>
          <a:noFill/>
          <a:ln w="9525">
            <a:noFill/>
            <a:miter lim="800000"/>
            <a:headEnd/>
            <a:tailEnd/>
          </a:ln>
        </p:spPr>
        <p:txBody>
          <a:bodyPr>
            <a:spAutoFit/>
          </a:bodyPr>
          <a:lstStyle/>
          <a:p>
            <a:pPr>
              <a:spcBef>
                <a:spcPct val="50000"/>
              </a:spcBef>
            </a:pPr>
            <a:r>
              <a:rPr lang="en-GB">
                <a:solidFill>
                  <a:srgbClr val="010066"/>
                </a:solidFill>
              </a:rPr>
              <a:t>The second shell is filled across the period from left to right. </a:t>
            </a:r>
          </a:p>
        </p:txBody>
      </p:sp>
      <p:sp>
        <p:nvSpPr>
          <p:cNvPr id="236602" name="Rectangle 58"/>
          <p:cNvSpPr>
            <a:spLocks noChangeArrowheads="1"/>
          </p:cNvSpPr>
          <p:nvPr/>
        </p:nvSpPr>
        <p:spPr bwMode="auto">
          <a:xfrm>
            <a:off x="1289050" y="5997575"/>
            <a:ext cx="6565900" cy="457200"/>
          </a:xfrm>
          <a:prstGeom prst="rect">
            <a:avLst/>
          </a:prstGeom>
          <a:solidFill>
            <a:srgbClr val="FFCC99"/>
          </a:solidFill>
          <a:ln w="9525" algn="ctr">
            <a:noFill/>
            <a:miter lim="800000"/>
            <a:headEnd/>
            <a:tailEnd/>
          </a:ln>
        </p:spPr>
        <p:txBody>
          <a:bodyPr wrap="square">
            <a:spAutoFit/>
          </a:bodyPr>
          <a:lstStyle/>
          <a:p>
            <a:pPr algn="ctr">
              <a:spcBef>
                <a:spcPct val="50000"/>
              </a:spcBef>
            </a:pPr>
            <a:r>
              <a:rPr lang="en-GB" dirty="0">
                <a:solidFill>
                  <a:srgbClr val="010066"/>
                </a:solidFill>
              </a:rPr>
              <a:t>What is special about the outer shell of neon?</a:t>
            </a:r>
          </a:p>
        </p:txBody>
      </p:sp>
      <p:sp>
        <p:nvSpPr>
          <p:cNvPr id="236603" name="Rectangle 59"/>
          <p:cNvSpPr>
            <a:spLocks noChangeArrowheads="1"/>
          </p:cNvSpPr>
          <p:nvPr/>
        </p:nvSpPr>
        <p:spPr bwMode="auto">
          <a:xfrm>
            <a:off x="750888" y="4742394"/>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2,1</a:t>
            </a:r>
          </a:p>
        </p:txBody>
      </p:sp>
      <p:sp>
        <p:nvSpPr>
          <p:cNvPr id="236604" name="Rectangle 60"/>
          <p:cNvSpPr>
            <a:spLocks noChangeArrowheads="1"/>
          </p:cNvSpPr>
          <p:nvPr/>
        </p:nvSpPr>
        <p:spPr bwMode="auto">
          <a:xfrm>
            <a:off x="1698625" y="4742394"/>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2,2</a:t>
            </a:r>
          </a:p>
        </p:txBody>
      </p:sp>
      <p:sp>
        <p:nvSpPr>
          <p:cNvPr id="236605" name="Rectangle 61"/>
          <p:cNvSpPr>
            <a:spLocks noChangeArrowheads="1"/>
          </p:cNvSpPr>
          <p:nvPr/>
        </p:nvSpPr>
        <p:spPr bwMode="auto">
          <a:xfrm>
            <a:off x="2682875" y="4742394"/>
            <a:ext cx="935038"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2,3</a:t>
            </a:r>
          </a:p>
        </p:txBody>
      </p:sp>
      <p:sp>
        <p:nvSpPr>
          <p:cNvPr id="236606" name="Rectangle 62"/>
          <p:cNvSpPr>
            <a:spLocks noChangeArrowheads="1"/>
          </p:cNvSpPr>
          <p:nvPr/>
        </p:nvSpPr>
        <p:spPr bwMode="auto">
          <a:xfrm>
            <a:off x="3700463" y="4736044"/>
            <a:ext cx="935037"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2,4</a:t>
            </a:r>
          </a:p>
        </p:txBody>
      </p:sp>
      <p:sp>
        <p:nvSpPr>
          <p:cNvPr id="236607" name="Rectangle 63"/>
          <p:cNvSpPr>
            <a:spLocks noChangeArrowheads="1"/>
          </p:cNvSpPr>
          <p:nvPr/>
        </p:nvSpPr>
        <p:spPr bwMode="auto">
          <a:xfrm>
            <a:off x="4737100" y="4737632"/>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2,5</a:t>
            </a:r>
          </a:p>
        </p:txBody>
      </p:sp>
      <p:sp>
        <p:nvSpPr>
          <p:cNvPr id="236608" name="Rectangle 64"/>
          <p:cNvSpPr>
            <a:spLocks noChangeArrowheads="1"/>
          </p:cNvSpPr>
          <p:nvPr/>
        </p:nvSpPr>
        <p:spPr bwMode="auto">
          <a:xfrm>
            <a:off x="5778500" y="4742394"/>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2,6</a:t>
            </a:r>
          </a:p>
        </p:txBody>
      </p:sp>
      <p:sp>
        <p:nvSpPr>
          <p:cNvPr id="236609" name="Rectangle 65"/>
          <p:cNvSpPr>
            <a:spLocks noChangeArrowheads="1"/>
          </p:cNvSpPr>
          <p:nvPr/>
        </p:nvSpPr>
        <p:spPr bwMode="auto">
          <a:xfrm>
            <a:off x="6811963" y="4739219"/>
            <a:ext cx="935037"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2,7</a:t>
            </a:r>
          </a:p>
        </p:txBody>
      </p:sp>
      <p:sp>
        <p:nvSpPr>
          <p:cNvPr id="236610" name="Rectangle 66"/>
          <p:cNvSpPr>
            <a:spLocks noChangeArrowheads="1"/>
          </p:cNvSpPr>
          <p:nvPr/>
        </p:nvSpPr>
        <p:spPr bwMode="auto">
          <a:xfrm>
            <a:off x="7853363" y="4742394"/>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a:t>
            </a:r>
          </a:p>
        </p:txBody>
      </p:sp>
      <p:sp>
        <p:nvSpPr>
          <p:cNvPr id="20590" name="AutoShape 68"/>
          <p:cNvSpPr>
            <a:spLocks noChangeAspect="1" noChangeArrowheads="1"/>
          </p:cNvSpPr>
          <p:nvPr/>
        </p:nvSpPr>
        <p:spPr bwMode="auto">
          <a:xfrm>
            <a:off x="873125" y="2596094"/>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0591" name="Text Box 69"/>
          <p:cNvSpPr txBox="1">
            <a:spLocks noChangeArrowheads="1"/>
          </p:cNvSpPr>
          <p:nvPr/>
        </p:nvSpPr>
        <p:spPr bwMode="auto">
          <a:xfrm>
            <a:off x="866775" y="2785007"/>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dirty="0">
                <a:solidFill>
                  <a:schemeClr val="bg1"/>
                </a:solidFill>
              </a:rPr>
              <a:t>Li</a:t>
            </a:r>
          </a:p>
        </p:txBody>
      </p:sp>
      <p:sp>
        <p:nvSpPr>
          <p:cNvPr id="20588" name="AutoShape 71"/>
          <p:cNvSpPr>
            <a:spLocks noChangeAspect="1" noChangeArrowheads="1"/>
          </p:cNvSpPr>
          <p:nvPr/>
        </p:nvSpPr>
        <p:spPr bwMode="auto">
          <a:xfrm>
            <a:off x="1825625" y="2596094"/>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0589" name="Text Box 72"/>
          <p:cNvSpPr txBox="1">
            <a:spLocks noChangeArrowheads="1"/>
          </p:cNvSpPr>
          <p:nvPr/>
        </p:nvSpPr>
        <p:spPr bwMode="auto">
          <a:xfrm>
            <a:off x="1819275" y="2785007"/>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Be</a:t>
            </a:r>
          </a:p>
        </p:txBody>
      </p:sp>
      <p:sp>
        <p:nvSpPr>
          <p:cNvPr id="20586" name="AutoShape 74"/>
          <p:cNvSpPr>
            <a:spLocks noChangeAspect="1" noChangeArrowheads="1"/>
          </p:cNvSpPr>
          <p:nvPr/>
        </p:nvSpPr>
        <p:spPr bwMode="auto">
          <a:xfrm>
            <a:off x="2813050" y="2596094"/>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0587" name="Text Box 75"/>
          <p:cNvSpPr txBox="1">
            <a:spLocks noChangeArrowheads="1"/>
          </p:cNvSpPr>
          <p:nvPr/>
        </p:nvSpPr>
        <p:spPr bwMode="auto">
          <a:xfrm>
            <a:off x="2806700" y="2785007"/>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B</a:t>
            </a:r>
          </a:p>
        </p:txBody>
      </p:sp>
      <p:sp>
        <p:nvSpPr>
          <p:cNvPr id="20584" name="AutoShape 77"/>
          <p:cNvSpPr>
            <a:spLocks noChangeAspect="1" noChangeArrowheads="1"/>
          </p:cNvSpPr>
          <p:nvPr/>
        </p:nvSpPr>
        <p:spPr bwMode="auto">
          <a:xfrm>
            <a:off x="3821113" y="2596094"/>
            <a:ext cx="690562" cy="895350"/>
          </a:xfrm>
          <a:prstGeom prst="roundRect">
            <a:avLst>
              <a:gd name="adj" fmla="val 16667"/>
            </a:avLst>
          </a:prstGeom>
          <a:solidFill>
            <a:srgbClr val="FFC000"/>
          </a:solidFill>
          <a:ln w="9525">
            <a:solidFill>
              <a:srgbClr val="FFC000"/>
            </a:solidFill>
            <a:round/>
            <a:headEnd/>
            <a:tailEnd/>
          </a:ln>
        </p:spPr>
        <p:txBody>
          <a:bodyPr wrap="none" anchor="ctr"/>
          <a:lstStyle/>
          <a:p>
            <a:endParaRPr lang="en-GB">
              <a:solidFill>
                <a:schemeClr val="bg1"/>
              </a:solidFill>
            </a:endParaRPr>
          </a:p>
        </p:txBody>
      </p:sp>
      <p:sp>
        <p:nvSpPr>
          <p:cNvPr id="20585" name="Text Box 78"/>
          <p:cNvSpPr txBox="1">
            <a:spLocks noChangeArrowheads="1"/>
          </p:cNvSpPr>
          <p:nvPr/>
        </p:nvSpPr>
        <p:spPr bwMode="auto">
          <a:xfrm>
            <a:off x="3814763" y="2785007"/>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C</a:t>
            </a:r>
          </a:p>
        </p:txBody>
      </p:sp>
      <p:sp>
        <p:nvSpPr>
          <p:cNvPr id="20582" name="AutoShape 80"/>
          <p:cNvSpPr>
            <a:spLocks noChangeAspect="1" noChangeArrowheads="1"/>
          </p:cNvSpPr>
          <p:nvPr/>
        </p:nvSpPr>
        <p:spPr bwMode="auto">
          <a:xfrm>
            <a:off x="4856163" y="2596094"/>
            <a:ext cx="690562"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0583" name="Text Box 81"/>
          <p:cNvSpPr txBox="1">
            <a:spLocks noChangeArrowheads="1"/>
          </p:cNvSpPr>
          <p:nvPr/>
        </p:nvSpPr>
        <p:spPr bwMode="auto">
          <a:xfrm>
            <a:off x="4849813" y="2785007"/>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N</a:t>
            </a:r>
          </a:p>
        </p:txBody>
      </p:sp>
      <p:sp>
        <p:nvSpPr>
          <p:cNvPr id="20580" name="AutoShape 83"/>
          <p:cNvSpPr>
            <a:spLocks noChangeAspect="1" noChangeArrowheads="1"/>
          </p:cNvSpPr>
          <p:nvPr/>
        </p:nvSpPr>
        <p:spPr bwMode="auto">
          <a:xfrm>
            <a:off x="5900738" y="2596094"/>
            <a:ext cx="690562"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0581" name="Text Box 84"/>
          <p:cNvSpPr txBox="1">
            <a:spLocks noChangeArrowheads="1"/>
          </p:cNvSpPr>
          <p:nvPr/>
        </p:nvSpPr>
        <p:spPr bwMode="auto">
          <a:xfrm>
            <a:off x="5894388" y="2785007"/>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O</a:t>
            </a:r>
          </a:p>
        </p:txBody>
      </p:sp>
      <p:sp>
        <p:nvSpPr>
          <p:cNvPr id="20578" name="AutoShape 86"/>
          <p:cNvSpPr>
            <a:spLocks noChangeAspect="1" noChangeArrowheads="1"/>
          </p:cNvSpPr>
          <p:nvPr/>
        </p:nvSpPr>
        <p:spPr bwMode="auto">
          <a:xfrm>
            <a:off x="6931025" y="2596094"/>
            <a:ext cx="690563"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0579" name="Text Box 87"/>
          <p:cNvSpPr txBox="1">
            <a:spLocks noChangeArrowheads="1"/>
          </p:cNvSpPr>
          <p:nvPr/>
        </p:nvSpPr>
        <p:spPr bwMode="auto">
          <a:xfrm>
            <a:off x="6924675" y="2785007"/>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F</a:t>
            </a:r>
          </a:p>
        </p:txBody>
      </p:sp>
      <p:sp>
        <p:nvSpPr>
          <p:cNvPr id="20576" name="AutoShape 89"/>
          <p:cNvSpPr>
            <a:spLocks noChangeAspect="1" noChangeArrowheads="1"/>
          </p:cNvSpPr>
          <p:nvPr/>
        </p:nvSpPr>
        <p:spPr bwMode="auto">
          <a:xfrm>
            <a:off x="7975600" y="2596094"/>
            <a:ext cx="690563"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0577" name="Text Box 90"/>
          <p:cNvSpPr txBox="1">
            <a:spLocks noChangeArrowheads="1"/>
          </p:cNvSpPr>
          <p:nvPr/>
        </p:nvSpPr>
        <p:spPr bwMode="auto">
          <a:xfrm>
            <a:off x="7969250" y="2785007"/>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Ne</a:t>
            </a:r>
          </a:p>
        </p:txBody>
      </p:sp>
      <p:sp>
        <p:nvSpPr>
          <p:cNvPr id="20574" name="AutoShape 92"/>
          <p:cNvSpPr>
            <a:spLocks noChangeArrowheads="1"/>
          </p:cNvSpPr>
          <p:nvPr/>
        </p:nvSpPr>
        <p:spPr bwMode="auto">
          <a:xfrm>
            <a:off x="1039813" y="2067457"/>
            <a:ext cx="360362"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75" name="Text Box 93"/>
          <p:cNvSpPr txBox="1">
            <a:spLocks noChangeArrowheads="1"/>
          </p:cNvSpPr>
          <p:nvPr/>
        </p:nvSpPr>
        <p:spPr bwMode="auto">
          <a:xfrm>
            <a:off x="1033463" y="2018244"/>
            <a:ext cx="373062" cy="457200"/>
          </a:xfrm>
          <a:prstGeom prst="rect">
            <a:avLst/>
          </a:prstGeom>
          <a:noFill/>
          <a:ln w="9525">
            <a:noFill/>
            <a:miter lim="800000"/>
            <a:headEnd/>
            <a:tailEnd/>
          </a:ln>
        </p:spPr>
        <p:txBody>
          <a:bodyPr>
            <a:spAutoFit/>
          </a:bodyPr>
          <a:lstStyle/>
          <a:p>
            <a:pPr algn="ctr">
              <a:spcBef>
                <a:spcPct val="50000"/>
              </a:spcBef>
            </a:pPr>
            <a:r>
              <a:rPr lang="en-GB" b="1" dirty="0">
                <a:solidFill>
                  <a:schemeClr val="bg1"/>
                </a:solidFill>
              </a:rPr>
              <a:t>1</a:t>
            </a:r>
          </a:p>
        </p:txBody>
      </p:sp>
      <p:sp>
        <p:nvSpPr>
          <p:cNvPr id="20572" name="AutoShape 95"/>
          <p:cNvSpPr>
            <a:spLocks noChangeArrowheads="1"/>
          </p:cNvSpPr>
          <p:nvPr/>
        </p:nvSpPr>
        <p:spPr bwMode="auto">
          <a:xfrm>
            <a:off x="1990725" y="2067457"/>
            <a:ext cx="360363" cy="360362"/>
          </a:xfrm>
          <a:prstGeom prst="roundRect">
            <a:avLst>
              <a:gd name="adj" fmla="val 19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73" name="Text Box 96"/>
          <p:cNvSpPr txBox="1">
            <a:spLocks noChangeArrowheads="1"/>
          </p:cNvSpPr>
          <p:nvPr/>
        </p:nvSpPr>
        <p:spPr bwMode="auto">
          <a:xfrm>
            <a:off x="1982788" y="2018244"/>
            <a:ext cx="373062" cy="457200"/>
          </a:xfrm>
          <a:prstGeom prst="rect">
            <a:avLst/>
          </a:prstGeom>
          <a:noFill/>
          <a:ln w="9525">
            <a:noFill/>
            <a:miter lim="800000"/>
            <a:headEnd/>
            <a:tailEnd/>
          </a:ln>
        </p:spPr>
        <p:txBody>
          <a:bodyPr>
            <a:spAutoFit/>
          </a:bodyPr>
          <a:lstStyle/>
          <a:p>
            <a:pPr algn="ctr">
              <a:spcBef>
                <a:spcPct val="50000"/>
              </a:spcBef>
            </a:pPr>
            <a:r>
              <a:rPr lang="en-GB" b="1" dirty="0">
                <a:solidFill>
                  <a:schemeClr val="bg1"/>
                </a:solidFill>
              </a:rPr>
              <a:t>2</a:t>
            </a:r>
          </a:p>
        </p:txBody>
      </p:sp>
      <p:sp>
        <p:nvSpPr>
          <p:cNvPr id="20570" name="AutoShape 98"/>
          <p:cNvSpPr>
            <a:spLocks noChangeArrowheads="1"/>
          </p:cNvSpPr>
          <p:nvPr/>
        </p:nvSpPr>
        <p:spPr bwMode="auto">
          <a:xfrm>
            <a:off x="3987800" y="2067457"/>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71" name="Text Box 99"/>
          <p:cNvSpPr txBox="1">
            <a:spLocks noChangeArrowheads="1"/>
          </p:cNvSpPr>
          <p:nvPr/>
        </p:nvSpPr>
        <p:spPr bwMode="auto">
          <a:xfrm>
            <a:off x="3979863" y="2018244"/>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4</a:t>
            </a:r>
          </a:p>
        </p:txBody>
      </p:sp>
      <p:sp>
        <p:nvSpPr>
          <p:cNvPr id="20568" name="AutoShape 101"/>
          <p:cNvSpPr>
            <a:spLocks noChangeArrowheads="1"/>
          </p:cNvSpPr>
          <p:nvPr/>
        </p:nvSpPr>
        <p:spPr bwMode="auto">
          <a:xfrm>
            <a:off x="2978150" y="2065869"/>
            <a:ext cx="360363" cy="360363"/>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69" name="Text Box 102"/>
          <p:cNvSpPr txBox="1">
            <a:spLocks noChangeArrowheads="1"/>
          </p:cNvSpPr>
          <p:nvPr/>
        </p:nvSpPr>
        <p:spPr bwMode="auto">
          <a:xfrm>
            <a:off x="2971800" y="2018244"/>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3</a:t>
            </a:r>
          </a:p>
        </p:txBody>
      </p:sp>
      <p:sp>
        <p:nvSpPr>
          <p:cNvPr id="20566" name="AutoShape 104"/>
          <p:cNvSpPr>
            <a:spLocks noChangeArrowheads="1"/>
          </p:cNvSpPr>
          <p:nvPr/>
        </p:nvSpPr>
        <p:spPr bwMode="auto">
          <a:xfrm>
            <a:off x="5027613" y="2065869"/>
            <a:ext cx="360362" cy="360363"/>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67" name="Text Box 105"/>
          <p:cNvSpPr txBox="1">
            <a:spLocks noChangeArrowheads="1"/>
          </p:cNvSpPr>
          <p:nvPr/>
        </p:nvSpPr>
        <p:spPr bwMode="auto">
          <a:xfrm>
            <a:off x="5021263" y="2018244"/>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5</a:t>
            </a:r>
          </a:p>
        </p:txBody>
      </p:sp>
      <p:sp>
        <p:nvSpPr>
          <p:cNvPr id="20564" name="AutoShape 107"/>
          <p:cNvSpPr>
            <a:spLocks noChangeArrowheads="1"/>
          </p:cNvSpPr>
          <p:nvPr/>
        </p:nvSpPr>
        <p:spPr bwMode="auto">
          <a:xfrm>
            <a:off x="6064250" y="2067457"/>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65" name="Text Box 108"/>
          <p:cNvSpPr txBox="1">
            <a:spLocks noChangeArrowheads="1"/>
          </p:cNvSpPr>
          <p:nvPr/>
        </p:nvSpPr>
        <p:spPr bwMode="auto">
          <a:xfrm>
            <a:off x="6057900" y="2018244"/>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6</a:t>
            </a:r>
          </a:p>
        </p:txBody>
      </p:sp>
      <p:sp>
        <p:nvSpPr>
          <p:cNvPr id="20562" name="AutoShape 110"/>
          <p:cNvSpPr>
            <a:spLocks noChangeArrowheads="1"/>
          </p:cNvSpPr>
          <p:nvPr/>
        </p:nvSpPr>
        <p:spPr bwMode="auto">
          <a:xfrm>
            <a:off x="8143875" y="2076982"/>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63" name="Text Box 111"/>
          <p:cNvSpPr txBox="1">
            <a:spLocks noChangeArrowheads="1"/>
          </p:cNvSpPr>
          <p:nvPr/>
        </p:nvSpPr>
        <p:spPr bwMode="auto">
          <a:xfrm>
            <a:off x="8135938" y="2027769"/>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0</a:t>
            </a:r>
          </a:p>
        </p:txBody>
      </p:sp>
      <p:sp>
        <p:nvSpPr>
          <p:cNvPr id="20560" name="AutoShape 113"/>
          <p:cNvSpPr>
            <a:spLocks noChangeArrowheads="1"/>
          </p:cNvSpPr>
          <p:nvPr/>
        </p:nvSpPr>
        <p:spPr bwMode="auto">
          <a:xfrm>
            <a:off x="7096125" y="2067457"/>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61" name="Text Box 114"/>
          <p:cNvSpPr txBox="1">
            <a:spLocks noChangeArrowheads="1"/>
          </p:cNvSpPr>
          <p:nvPr/>
        </p:nvSpPr>
        <p:spPr bwMode="auto">
          <a:xfrm>
            <a:off x="7089775" y="2018244"/>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7</a:t>
            </a:r>
          </a:p>
        </p:txBody>
      </p:sp>
      <p:grpSp>
        <p:nvGrpSpPr>
          <p:cNvPr id="10" name="Group 115"/>
          <p:cNvGrpSpPr>
            <a:grpSpLocks/>
          </p:cNvGrpSpPr>
          <p:nvPr/>
        </p:nvGrpSpPr>
        <p:grpSpPr bwMode="auto">
          <a:xfrm>
            <a:off x="8154988" y="3954994"/>
            <a:ext cx="333375" cy="411163"/>
            <a:chOff x="5137" y="2342"/>
            <a:chExt cx="210" cy="259"/>
          </a:xfrm>
        </p:grpSpPr>
        <p:sp>
          <p:nvSpPr>
            <p:cNvPr id="20622" name="Oval 116"/>
            <p:cNvSpPr>
              <a:spLocks noChangeArrowheads="1"/>
            </p:cNvSpPr>
            <p:nvPr/>
          </p:nvSpPr>
          <p:spPr bwMode="auto">
            <a:xfrm>
              <a:off x="5137"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23" name="Oval 117"/>
            <p:cNvSpPr>
              <a:spLocks noChangeArrowheads="1"/>
            </p:cNvSpPr>
            <p:nvPr/>
          </p:nvSpPr>
          <p:spPr bwMode="auto">
            <a:xfrm>
              <a:off x="5214" y="2342"/>
              <a:ext cx="57" cy="57"/>
            </a:xfrm>
            <a:prstGeom prst="ellipse">
              <a:avLst/>
            </a:prstGeom>
            <a:solidFill>
              <a:schemeClr val="tx1"/>
            </a:solidFill>
            <a:ln w="9525">
              <a:noFill/>
              <a:round/>
              <a:headEnd/>
              <a:tailEnd/>
            </a:ln>
          </p:spPr>
          <p:txBody>
            <a:bodyPr wrap="none" anchor="ctr"/>
            <a:lstStyle/>
            <a:p>
              <a:endParaRPr lang="en-GB"/>
            </a:p>
          </p:txBody>
        </p:sp>
        <p:sp>
          <p:nvSpPr>
            <p:cNvPr id="20624" name="Oval 118"/>
            <p:cNvSpPr>
              <a:spLocks noChangeArrowheads="1"/>
            </p:cNvSpPr>
            <p:nvPr/>
          </p:nvSpPr>
          <p:spPr bwMode="auto">
            <a:xfrm>
              <a:off x="5214" y="2544"/>
              <a:ext cx="57" cy="57"/>
            </a:xfrm>
            <a:prstGeom prst="ellipse">
              <a:avLst/>
            </a:prstGeom>
            <a:solidFill>
              <a:schemeClr val="tx1"/>
            </a:solidFill>
            <a:ln w="9525">
              <a:noFill/>
              <a:round/>
              <a:headEnd/>
              <a:tailEnd/>
            </a:ln>
          </p:spPr>
          <p:txBody>
            <a:bodyPr wrap="none" anchor="ctr"/>
            <a:lstStyle/>
            <a:p>
              <a:endParaRPr lang="en-GB"/>
            </a:p>
          </p:txBody>
        </p:sp>
      </p:grpSp>
      <p:grpSp>
        <p:nvGrpSpPr>
          <p:cNvPr id="11" name="Group 119"/>
          <p:cNvGrpSpPr>
            <a:grpSpLocks/>
          </p:cNvGrpSpPr>
          <p:nvPr/>
        </p:nvGrpSpPr>
        <p:grpSpPr bwMode="auto">
          <a:xfrm>
            <a:off x="1050925" y="3954994"/>
            <a:ext cx="333375" cy="411163"/>
            <a:chOff x="452" y="2342"/>
            <a:chExt cx="210" cy="259"/>
          </a:xfrm>
        </p:grpSpPr>
        <p:sp>
          <p:nvSpPr>
            <p:cNvPr id="20625" name="Oval 120"/>
            <p:cNvSpPr>
              <a:spLocks noChangeArrowheads="1"/>
            </p:cNvSpPr>
            <p:nvPr/>
          </p:nvSpPr>
          <p:spPr bwMode="auto">
            <a:xfrm>
              <a:off x="452"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26" name="Oval 121"/>
            <p:cNvSpPr>
              <a:spLocks noChangeArrowheads="1"/>
            </p:cNvSpPr>
            <p:nvPr/>
          </p:nvSpPr>
          <p:spPr bwMode="auto">
            <a:xfrm>
              <a:off x="529" y="2342"/>
              <a:ext cx="57" cy="57"/>
            </a:xfrm>
            <a:prstGeom prst="ellipse">
              <a:avLst/>
            </a:prstGeom>
            <a:solidFill>
              <a:schemeClr val="tx1"/>
            </a:solidFill>
            <a:ln w="9525">
              <a:noFill/>
              <a:round/>
              <a:headEnd/>
              <a:tailEnd/>
            </a:ln>
          </p:spPr>
          <p:txBody>
            <a:bodyPr wrap="none" anchor="ctr"/>
            <a:lstStyle/>
            <a:p>
              <a:endParaRPr lang="en-GB"/>
            </a:p>
          </p:txBody>
        </p:sp>
        <p:sp>
          <p:nvSpPr>
            <p:cNvPr id="20627" name="Oval 122"/>
            <p:cNvSpPr>
              <a:spLocks noChangeArrowheads="1"/>
            </p:cNvSpPr>
            <p:nvPr/>
          </p:nvSpPr>
          <p:spPr bwMode="auto">
            <a:xfrm>
              <a:off x="529" y="2544"/>
              <a:ext cx="57" cy="57"/>
            </a:xfrm>
            <a:prstGeom prst="ellipse">
              <a:avLst/>
            </a:prstGeom>
            <a:solidFill>
              <a:schemeClr val="tx1"/>
            </a:solidFill>
            <a:ln w="9525">
              <a:noFill/>
              <a:round/>
              <a:headEnd/>
              <a:tailEnd/>
            </a:ln>
          </p:spPr>
          <p:txBody>
            <a:bodyPr wrap="none" anchor="ctr"/>
            <a:lstStyle/>
            <a:p>
              <a:endParaRPr lang="en-GB"/>
            </a:p>
          </p:txBody>
        </p:sp>
      </p:grpSp>
      <p:grpSp>
        <p:nvGrpSpPr>
          <p:cNvPr id="12" name="Group 123"/>
          <p:cNvGrpSpPr>
            <a:grpSpLocks/>
          </p:cNvGrpSpPr>
          <p:nvPr/>
        </p:nvGrpSpPr>
        <p:grpSpPr bwMode="auto">
          <a:xfrm>
            <a:off x="2008188" y="3954994"/>
            <a:ext cx="333375" cy="411163"/>
            <a:chOff x="1085" y="2342"/>
            <a:chExt cx="210" cy="259"/>
          </a:xfrm>
        </p:grpSpPr>
        <p:sp>
          <p:nvSpPr>
            <p:cNvPr id="20628" name="Oval 124"/>
            <p:cNvSpPr>
              <a:spLocks noChangeArrowheads="1"/>
            </p:cNvSpPr>
            <p:nvPr/>
          </p:nvSpPr>
          <p:spPr bwMode="auto">
            <a:xfrm>
              <a:off x="1085"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29" name="Oval 125"/>
            <p:cNvSpPr>
              <a:spLocks noChangeArrowheads="1"/>
            </p:cNvSpPr>
            <p:nvPr/>
          </p:nvSpPr>
          <p:spPr bwMode="auto">
            <a:xfrm>
              <a:off x="1162" y="2342"/>
              <a:ext cx="57" cy="57"/>
            </a:xfrm>
            <a:prstGeom prst="ellipse">
              <a:avLst/>
            </a:prstGeom>
            <a:solidFill>
              <a:schemeClr val="tx1"/>
            </a:solidFill>
            <a:ln w="9525">
              <a:noFill/>
              <a:round/>
              <a:headEnd/>
              <a:tailEnd/>
            </a:ln>
          </p:spPr>
          <p:txBody>
            <a:bodyPr wrap="none" anchor="ctr"/>
            <a:lstStyle/>
            <a:p>
              <a:endParaRPr lang="en-GB"/>
            </a:p>
          </p:txBody>
        </p:sp>
        <p:sp>
          <p:nvSpPr>
            <p:cNvPr id="20630" name="Oval 126"/>
            <p:cNvSpPr>
              <a:spLocks noChangeArrowheads="1"/>
            </p:cNvSpPr>
            <p:nvPr/>
          </p:nvSpPr>
          <p:spPr bwMode="auto">
            <a:xfrm>
              <a:off x="1162" y="2544"/>
              <a:ext cx="57" cy="57"/>
            </a:xfrm>
            <a:prstGeom prst="ellipse">
              <a:avLst/>
            </a:prstGeom>
            <a:solidFill>
              <a:schemeClr val="tx1"/>
            </a:solidFill>
            <a:ln w="9525">
              <a:noFill/>
              <a:round/>
              <a:headEnd/>
              <a:tailEnd/>
            </a:ln>
          </p:spPr>
          <p:txBody>
            <a:bodyPr wrap="none" anchor="ctr"/>
            <a:lstStyle/>
            <a:p>
              <a:endParaRPr lang="en-GB"/>
            </a:p>
          </p:txBody>
        </p:sp>
      </p:grpSp>
      <p:grpSp>
        <p:nvGrpSpPr>
          <p:cNvPr id="13" name="Group 127"/>
          <p:cNvGrpSpPr>
            <a:grpSpLocks/>
          </p:cNvGrpSpPr>
          <p:nvPr/>
        </p:nvGrpSpPr>
        <p:grpSpPr bwMode="auto">
          <a:xfrm>
            <a:off x="3005138" y="3954994"/>
            <a:ext cx="333375" cy="411163"/>
            <a:chOff x="1743" y="2342"/>
            <a:chExt cx="210" cy="259"/>
          </a:xfrm>
        </p:grpSpPr>
        <p:sp>
          <p:nvSpPr>
            <p:cNvPr id="20631" name="Oval 128"/>
            <p:cNvSpPr>
              <a:spLocks noChangeArrowheads="1"/>
            </p:cNvSpPr>
            <p:nvPr/>
          </p:nvSpPr>
          <p:spPr bwMode="auto">
            <a:xfrm>
              <a:off x="1743"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32" name="Oval 129"/>
            <p:cNvSpPr>
              <a:spLocks noChangeArrowheads="1"/>
            </p:cNvSpPr>
            <p:nvPr/>
          </p:nvSpPr>
          <p:spPr bwMode="auto">
            <a:xfrm>
              <a:off x="1820" y="2342"/>
              <a:ext cx="57" cy="57"/>
            </a:xfrm>
            <a:prstGeom prst="ellipse">
              <a:avLst/>
            </a:prstGeom>
            <a:solidFill>
              <a:schemeClr val="tx1"/>
            </a:solidFill>
            <a:ln w="9525">
              <a:noFill/>
              <a:round/>
              <a:headEnd/>
              <a:tailEnd/>
            </a:ln>
          </p:spPr>
          <p:txBody>
            <a:bodyPr wrap="none" anchor="ctr"/>
            <a:lstStyle/>
            <a:p>
              <a:endParaRPr lang="en-GB"/>
            </a:p>
          </p:txBody>
        </p:sp>
        <p:sp>
          <p:nvSpPr>
            <p:cNvPr id="20633" name="Oval 130"/>
            <p:cNvSpPr>
              <a:spLocks noChangeArrowheads="1"/>
            </p:cNvSpPr>
            <p:nvPr/>
          </p:nvSpPr>
          <p:spPr bwMode="auto">
            <a:xfrm>
              <a:off x="1820" y="2544"/>
              <a:ext cx="57" cy="57"/>
            </a:xfrm>
            <a:prstGeom prst="ellipse">
              <a:avLst/>
            </a:prstGeom>
            <a:solidFill>
              <a:schemeClr val="tx1"/>
            </a:solidFill>
            <a:ln w="9525">
              <a:noFill/>
              <a:round/>
              <a:headEnd/>
              <a:tailEnd/>
            </a:ln>
          </p:spPr>
          <p:txBody>
            <a:bodyPr wrap="none" anchor="ctr"/>
            <a:lstStyle/>
            <a:p>
              <a:endParaRPr lang="en-GB"/>
            </a:p>
          </p:txBody>
        </p:sp>
      </p:grpSp>
      <p:grpSp>
        <p:nvGrpSpPr>
          <p:cNvPr id="14" name="Group 131"/>
          <p:cNvGrpSpPr>
            <a:grpSpLocks/>
          </p:cNvGrpSpPr>
          <p:nvPr/>
        </p:nvGrpSpPr>
        <p:grpSpPr bwMode="auto">
          <a:xfrm>
            <a:off x="4002088" y="3954994"/>
            <a:ext cx="333375" cy="411163"/>
            <a:chOff x="2401" y="2342"/>
            <a:chExt cx="210" cy="259"/>
          </a:xfrm>
        </p:grpSpPr>
        <p:sp>
          <p:nvSpPr>
            <p:cNvPr id="20634" name="Oval 132"/>
            <p:cNvSpPr>
              <a:spLocks noChangeArrowheads="1"/>
            </p:cNvSpPr>
            <p:nvPr/>
          </p:nvSpPr>
          <p:spPr bwMode="auto">
            <a:xfrm>
              <a:off x="2401"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635" name="Oval 133"/>
            <p:cNvSpPr>
              <a:spLocks noChangeArrowheads="1"/>
            </p:cNvSpPr>
            <p:nvPr/>
          </p:nvSpPr>
          <p:spPr bwMode="auto">
            <a:xfrm>
              <a:off x="2478" y="2342"/>
              <a:ext cx="57" cy="57"/>
            </a:xfrm>
            <a:prstGeom prst="ellipse">
              <a:avLst/>
            </a:prstGeom>
            <a:solidFill>
              <a:schemeClr val="tx1"/>
            </a:solidFill>
            <a:ln w="9525">
              <a:noFill/>
              <a:round/>
              <a:headEnd/>
              <a:tailEnd/>
            </a:ln>
          </p:spPr>
          <p:txBody>
            <a:bodyPr wrap="none" anchor="ctr"/>
            <a:lstStyle/>
            <a:p>
              <a:endParaRPr lang="en-GB"/>
            </a:p>
          </p:txBody>
        </p:sp>
        <p:sp>
          <p:nvSpPr>
            <p:cNvPr id="20636" name="Oval 134"/>
            <p:cNvSpPr>
              <a:spLocks noChangeArrowheads="1"/>
            </p:cNvSpPr>
            <p:nvPr/>
          </p:nvSpPr>
          <p:spPr bwMode="auto">
            <a:xfrm>
              <a:off x="2478" y="2544"/>
              <a:ext cx="57" cy="57"/>
            </a:xfrm>
            <a:prstGeom prst="ellipse">
              <a:avLst/>
            </a:prstGeom>
            <a:solidFill>
              <a:schemeClr val="tx1"/>
            </a:solidFill>
            <a:ln w="9525">
              <a:noFill/>
              <a:round/>
              <a:headEnd/>
              <a:tailEnd/>
            </a:ln>
          </p:spPr>
          <p:txBody>
            <a:bodyPr wrap="none" anchor="ctr"/>
            <a:lstStyle/>
            <a:p>
              <a:endParaRPr lang="en-GB"/>
            </a:p>
          </p:txBody>
        </p:sp>
      </p:grpSp>
      <p:grpSp>
        <p:nvGrpSpPr>
          <p:cNvPr id="15" name="Group 135"/>
          <p:cNvGrpSpPr>
            <a:grpSpLocks/>
          </p:cNvGrpSpPr>
          <p:nvPr/>
        </p:nvGrpSpPr>
        <p:grpSpPr bwMode="auto">
          <a:xfrm>
            <a:off x="5040313" y="3954994"/>
            <a:ext cx="333375" cy="411163"/>
            <a:chOff x="3085" y="2342"/>
            <a:chExt cx="210" cy="259"/>
          </a:xfrm>
        </p:grpSpPr>
        <p:sp>
          <p:nvSpPr>
            <p:cNvPr id="20557" name="Oval 136"/>
            <p:cNvSpPr>
              <a:spLocks noChangeArrowheads="1"/>
            </p:cNvSpPr>
            <p:nvPr/>
          </p:nvSpPr>
          <p:spPr bwMode="auto">
            <a:xfrm>
              <a:off x="3085"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558" name="Oval 137"/>
            <p:cNvSpPr>
              <a:spLocks noChangeArrowheads="1"/>
            </p:cNvSpPr>
            <p:nvPr/>
          </p:nvSpPr>
          <p:spPr bwMode="auto">
            <a:xfrm>
              <a:off x="3162" y="2342"/>
              <a:ext cx="57" cy="57"/>
            </a:xfrm>
            <a:prstGeom prst="ellipse">
              <a:avLst/>
            </a:prstGeom>
            <a:solidFill>
              <a:schemeClr val="tx1"/>
            </a:solidFill>
            <a:ln w="9525">
              <a:noFill/>
              <a:round/>
              <a:headEnd/>
              <a:tailEnd/>
            </a:ln>
          </p:spPr>
          <p:txBody>
            <a:bodyPr wrap="none" anchor="ctr"/>
            <a:lstStyle/>
            <a:p>
              <a:endParaRPr lang="en-GB"/>
            </a:p>
          </p:txBody>
        </p:sp>
        <p:sp>
          <p:nvSpPr>
            <p:cNvPr id="20559" name="Oval 138"/>
            <p:cNvSpPr>
              <a:spLocks noChangeArrowheads="1"/>
            </p:cNvSpPr>
            <p:nvPr/>
          </p:nvSpPr>
          <p:spPr bwMode="auto">
            <a:xfrm>
              <a:off x="3162" y="2544"/>
              <a:ext cx="57" cy="57"/>
            </a:xfrm>
            <a:prstGeom prst="ellipse">
              <a:avLst/>
            </a:prstGeom>
            <a:solidFill>
              <a:schemeClr val="tx1"/>
            </a:solidFill>
            <a:ln w="9525">
              <a:noFill/>
              <a:round/>
              <a:headEnd/>
              <a:tailEnd/>
            </a:ln>
          </p:spPr>
          <p:txBody>
            <a:bodyPr wrap="none" anchor="ctr"/>
            <a:lstStyle/>
            <a:p>
              <a:endParaRPr lang="en-GB"/>
            </a:p>
          </p:txBody>
        </p:sp>
      </p:grpSp>
      <p:grpSp>
        <p:nvGrpSpPr>
          <p:cNvPr id="16" name="Group 139"/>
          <p:cNvGrpSpPr>
            <a:grpSpLocks/>
          </p:cNvGrpSpPr>
          <p:nvPr/>
        </p:nvGrpSpPr>
        <p:grpSpPr bwMode="auto">
          <a:xfrm>
            <a:off x="6078538" y="3954994"/>
            <a:ext cx="333375" cy="411163"/>
            <a:chOff x="3769" y="2342"/>
            <a:chExt cx="210" cy="259"/>
          </a:xfrm>
        </p:grpSpPr>
        <p:sp>
          <p:nvSpPr>
            <p:cNvPr id="20554" name="Oval 140"/>
            <p:cNvSpPr>
              <a:spLocks noChangeArrowheads="1"/>
            </p:cNvSpPr>
            <p:nvPr/>
          </p:nvSpPr>
          <p:spPr bwMode="auto">
            <a:xfrm>
              <a:off x="3769"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555" name="Oval 141"/>
            <p:cNvSpPr>
              <a:spLocks noChangeArrowheads="1"/>
            </p:cNvSpPr>
            <p:nvPr/>
          </p:nvSpPr>
          <p:spPr bwMode="auto">
            <a:xfrm>
              <a:off x="3846" y="2342"/>
              <a:ext cx="57" cy="57"/>
            </a:xfrm>
            <a:prstGeom prst="ellipse">
              <a:avLst/>
            </a:prstGeom>
            <a:solidFill>
              <a:schemeClr val="tx1"/>
            </a:solidFill>
            <a:ln w="9525">
              <a:noFill/>
              <a:round/>
              <a:headEnd/>
              <a:tailEnd/>
            </a:ln>
          </p:spPr>
          <p:txBody>
            <a:bodyPr wrap="none" anchor="ctr"/>
            <a:lstStyle/>
            <a:p>
              <a:endParaRPr lang="en-GB"/>
            </a:p>
          </p:txBody>
        </p:sp>
        <p:sp>
          <p:nvSpPr>
            <p:cNvPr id="20556" name="Oval 142"/>
            <p:cNvSpPr>
              <a:spLocks noChangeArrowheads="1"/>
            </p:cNvSpPr>
            <p:nvPr/>
          </p:nvSpPr>
          <p:spPr bwMode="auto">
            <a:xfrm>
              <a:off x="3846" y="2544"/>
              <a:ext cx="57" cy="57"/>
            </a:xfrm>
            <a:prstGeom prst="ellipse">
              <a:avLst/>
            </a:prstGeom>
            <a:solidFill>
              <a:schemeClr val="tx1"/>
            </a:solidFill>
            <a:ln w="9525">
              <a:noFill/>
              <a:round/>
              <a:headEnd/>
              <a:tailEnd/>
            </a:ln>
          </p:spPr>
          <p:txBody>
            <a:bodyPr wrap="none" anchor="ctr"/>
            <a:lstStyle/>
            <a:p>
              <a:endParaRPr lang="en-GB"/>
            </a:p>
          </p:txBody>
        </p:sp>
      </p:grpSp>
      <p:grpSp>
        <p:nvGrpSpPr>
          <p:cNvPr id="17" name="Group 143"/>
          <p:cNvGrpSpPr>
            <a:grpSpLocks/>
          </p:cNvGrpSpPr>
          <p:nvPr/>
        </p:nvGrpSpPr>
        <p:grpSpPr bwMode="auto">
          <a:xfrm>
            <a:off x="7116763" y="3954994"/>
            <a:ext cx="333375" cy="411163"/>
            <a:chOff x="4453" y="2342"/>
            <a:chExt cx="210" cy="259"/>
          </a:xfrm>
        </p:grpSpPr>
        <p:sp>
          <p:nvSpPr>
            <p:cNvPr id="20551" name="Oval 144"/>
            <p:cNvSpPr>
              <a:spLocks noChangeArrowheads="1"/>
            </p:cNvSpPr>
            <p:nvPr/>
          </p:nvSpPr>
          <p:spPr bwMode="auto">
            <a:xfrm>
              <a:off x="4453" y="236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0552" name="Oval 145"/>
            <p:cNvSpPr>
              <a:spLocks noChangeArrowheads="1"/>
            </p:cNvSpPr>
            <p:nvPr/>
          </p:nvSpPr>
          <p:spPr bwMode="auto">
            <a:xfrm>
              <a:off x="4530" y="2342"/>
              <a:ext cx="57" cy="57"/>
            </a:xfrm>
            <a:prstGeom prst="ellipse">
              <a:avLst/>
            </a:prstGeom>
            <a:solidFill>
              <a:schemeClr val="tx1"/>
            </a:solidFill>
            <a:ln w="9525">
              <a:noFill/>
              <a:round/>
              <a:headEnd/>
              <a:tailEnd/>
            </a:ln>
          </p:spPr>
          <p:txBody>
            <a:bodyPr wrap="none" anchor="ctr"/>
            <a:lstStyle/>
            <a:p>
              <a:endParaRPr lang="en-GB"/>
            </a:p>
          </p:txBody>
        </p:sp>
        <p:sp>
          <p:nvSpPr>
            <p:cNvPr id="20553" name="Oval 146"/>
            <p:cNvSpPr>
              <a:spLocks noChangeArrowheads="1"/>
            </p:cNvSpPr>
            <p:nvPr/>
          </p:nvSpPr>
          <p:spPr bwMode="auto">
            <a:xfrm>
              <a:off x="4530" y="2544"/>
              <a:ext cx="57" cy="57"/>
            </a:xfrm>
            <a:prstGeom prst="ellipse">
              <a:avLst/>
            </a:prstGeom>
            <a:solidFill>
              <a:schemeClr val="tx1"/>
            </a:solidFill>
            <a:ln w="9525">
              <a:noFill/>
              <a:round/>
              <a:headEnd/>
              <a:tailEnd/>
            </a:ln>
          </p:spPr>
          <p:txBody>
            <a:bodyPr wrap="none" anchor="ctr"/>
            <a:lstStyle/>
            <a:p>
              <a:endParaRPr lang="en-GB"/>
            </a:p>
          </p:txBody>
        </p:sp>
      </p:grpSp>
      <p:sp>
        <p:nvSpPr>
          <p:cNvPr id="236694" name="Text Box 150"/>
          <p:cNvSpPr txBox="1">
            <a:spLocks noChangeArrowheads="1"/>
          </p:cNvSpPr>
          <p:nvPr/>
        </p:nvSpPr>
        <p:spPr bwMode="auto">
          <a:xfrm>
            <a:off x="358775" y="1365250"/>
            <a:ext cx="8512175"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What happens to electrons in the </a:t>
            </a:r>
            <a:r>
              <a:rPr lang="en-GB" b="1" dirty="0">
                <a:solidFill>
                  <a:srgbClr val="010066"/>
                </a:solidFill>
              </a:rPr>
              <a:t>second shell</a:t>
            </a:r>
            <a:r>
              <a:rPr lang="en-GB" dirty="0">
                <a:solidFill>
                  <a:srgbClr val="010066"/>
                </a:solidFill>
              </a:rPr>
              <a:t> in period 2?</a:t>
            </a:r>
          </a:p>
        </p:txBody>
      </p:sp>
      <p:sp>
        <p:nvSpPr>
          <p:cNvPr id="20534" name="Oval 152"/>
          <p:cNvSpPr>
            <a:spLocks noChangeArrowheads="1"/>
          </p:cNvSpPr>
          <p:nvPr/>
        </p:nvSpPr>
        <p:spPr bwMode="auto">
          <a:xfrm>
            <a:off x="438150" y="2858032"/>
            <a:ext cx="374650" cy="37465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0535" name="Text Box 153"/>
          <p:cNvSpPr txBox="1">
            <a:spLocks noChangeArrowheads="1"/>
          </p:cNvSpPr>
          <p:nvPr/>
        </p:nvSpPr>
        <p:spPr bwMode="auto">
          <a:xfrm>
            <a:off x="439738" y="2818344"/>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2</a:t>
            </a:r>
          </a:p>
        </p:txBody>
      </p:sp>
      <p:cxnSp>
        <p:nvCxnSpPr>
          <p:cNvPr id="159" name="Straight Connector 158"/>
          <p:cNvCxnSpPr>
            <a:cxnSpLocks noChangeShapeType="1"/>
          </p:cNvCxnSpPr>
          <p:nvPr/>
        </p:nvCxnSpPr>
        <p:spPr bwMode="auto">
          <a:xfrm>
            <a:off x="342900" y="2507194"/>
            <a:ext cx="8596313" cy="0"/>
          </a:xfrm>
          <a:prstGeom prst="line">
            <a:avLst/>
          </a:prstGeom>
          <a:noFill/>
          <a:ln w="28575" algn="ctr">
            <a:solidFill>
              <a:srgbClr val="FF6600"/>
            </a:solidFill>
            <a:round/>
            <a:headEnd/>
            <a:tailEnd/>
          </a:ln>
        </p:spPr>
      </p:cxnSp>
      <p:cxnSp>
        <p:nvCxnSpPr>
          <p:cNvPr id="160" name="Straight Connector 159"/>
          <p:cNvCxnSpPr>
            <a:cxnSpLocks noChangeShapeType="1"/>
          </p:cNvCxnSpPr>
          <p:nvPr/>
        </p:nvCxnSpPr>
        <p:spPr bwMode="auto">
          <a:xfrm>
            <a:off x="342900" y="3621619"/>
            <a:ext cx="8596313" cy="0"/>
          </a:xfrm>
          <a:prstGeom prst="line">
            <a:avLst/>
          </a:prstGeom>
          <a:noFill/>
          <a:ln w="28575" algn="ctr">
            <a:solidFill>
              <a:srgbClr val="FF6600"/>
            </a:solidFill>
            <a:round/>
            <a:headEnd/>
            <a:tailEnd/>
          </a:ln>
        </p:spPr>
      </p:cxnSp>
      <p:cxnSp>
        <p:nvCxnSpPr>
          <p:cNvPr id="161" name="Straight Connector 160"/>
          <p:cNvCxnSpPr>
            <a:cxnSpLocks noChangeShapeType="1"/>
          </p:cNvCxnSpPr>
          <p:nvPr/>
        </p:nvCxnSpPr>
        <p:spPr bwMode="auto">
          <a:xfrm>
            <a:off x="342900" y="4624919"/>
            <a:ext cx="8596313" cy="0"/>
          </a:xfrm>
          <a:prstGeom prst="line">
            <a:avLst/>
          </a:prstGeom>
          <a:noFill/>
          <a:ln w="28575" algn="ctr">
            <a:solidFill>
              <a:srgbClr val="FF6600"/>
            </a:solidFill>
            <a:round/>
            <a:headEnd/>
            <a:tailEnd/>
          </a:ln>
        </p:spPr>
      </p:cxnSp>
      <p:pic>
        <p:nvPicPr>
          <p:cNvPr id="140" name="Picture 8">
            <a:hlinkClick r:id="" action="ppaction://hlinkshowjump?jump=nextslide"/>
            <a:extLst>
              <a:ext uri="{FF2B5EF4-FFF2-40B4-BE49-F238E27FC236}">
                <a16:creationId xmlns:a16="http://schemas.microsoft.com/office/drawing/2014/main" id="{A8795AD3-D987-4DDE-AC8B-0504E5060D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1" name="Picture 9" descr="notes_icon">
            <a:extLst>
              <a:ext uri="{FF2B5EF4-FFF2-40B4-BE49-F238E27FC236}">
                <a16:creationId xmlns:a16="http://schemas.microsoft.com/office/drawing/2014/main" id="{DBC1C908-4E36-407C-B0DA-54DB8DA0FCA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9" name="Picture 138">
            <a:extLst>
              <a:ext uri="{FF2B5EF4-FFF2-40B4-BE49-F238E27FC236}">
                <a16:creationId xmlns:a16="http://schemas.microsoft.com/office/drawing/2014/main" id="{1D04586E-9577-4FD6-957C-7A466FA2625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8234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53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5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5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5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59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59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05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056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56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058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58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05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5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5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056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56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058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058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205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5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5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5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2056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56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057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0579"/>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2056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5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57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57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childTnLst>
                                    <p:set>
                                      <p:cBhvr>
                                        <p:cTn id="107" dur="1" fill="hold">
                                          <p:stCondLst>
                                            <p:cond delay="0"/>
                                          </p:stCondLst>
                                        </p:cTn>
                                        <p:tgtEl>
                                          <p:spTgt spid="23669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36603"/>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36604"/>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36605"/>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nodeType="afterEffect">
                                  <p:stCondLst>
                                    <p:cond delay="0"/>
                                  </p:stCondLst>
                                  <p:childTnLst>
                                    <p:set>
                                      <p:cBhvr>
                                        <p:cTn id="126" dur="1" fill="hold">
                                          <p:stCondLst>
                                            <p:cond delay="0"/>
                                          </p:stCondLst>
                                        </p:cTn>
                                        <p:tgtEl>
                                          <p:spTgt spid="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6606"/>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nodeType="afterEffect">
                                  <p:stCondLst>
                                    <p:cond delay="0"/>
                                  </p:stCondLst>
                                  <p:childTnLst>
                                    <p:set>
                                      <p:cBhvr>
                                        <p:cTn id="131" dur="1" fill="hold">
                                          <p:stCondLst>
                                            <p:cond delay="0"/>
                                          </p:stCondLst>
                                        </p:cTn>
                                        <p:tgtEl>
                                          <p:spTgt spid="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6607"/>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nodeType="afterEffect">
                                  <p:stCondLst>
                                    <p:cond delay="0"/>
                                  </p:stCondLst>
                                  <p:childTnLst>
                                    <p:set>
                                      <p:cBhvr>
                                        <p:cTn id="136" dur="1" fill="hold">
                                          <p:stCondLst>
                                            <p:cond delay="0"/>
                                          </p:stCondLst>
                                        </p:cTn>
                                        <p:tgtEl>
                                          <p:spTgt spid="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6608"/>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nodeType="afterEffect">
                                  <p:stCondLst>
                                    <p:cond delay="0"/>
                                  </p:stCondLst>
                                  <p:childTnLst>
                                    <p:set>
                                      <p:cBhvr>
                                        <p:cTn id="141" dur="1" fill="hold">
                                          <p:stCondLst>
                                            <p:cond delay="0"/>
                                          </p:stCondLst>
                                        </p:cTn>
                                        <p:tgtEl>
                                          <p:spTgt spid="3"/>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236609"/>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nodeType="afterEffect">
                                  <p:stCondLst>
                                    <p:cond delay="0"/>
                                  </p:stCondLst>
                                  <p:childTnLst>
                                    <p:set>
                                      <p:cBhvr>
                                        <p:cTn id="146" dur="1" fill="hold">
                                          <p:stCondLst>
                                            <p:cond delay="0"/>
                                          </p:stCondLst>
                                        </p:cTn>
                                        <p:tgtEl>
                                          <p:spTgt spid="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3661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36601">
                                            <p:txEl>
                                              <p:pRg st="0" end="0"/>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36602"/>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nodeType="afterEffect">
                                  <p:stCondLst>
                                    <p:cond delay="0"/>
                                  </p:stCondLst>
                                  <p:childTnLst>
                                    <p:set>
                                      <p:cBhvr>
                                        <p:cTn id="159"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nimBg="1"/>
      <p:bldP spid="236601" grpId="0" build="p"/>
      <p:bldP spid="236602" grpId="0" animBg="1"/>
      <p:bldP spid="236603" grpId="0"/>
      <p:bldP spid="236605" grpId="0"/>
      <p:bldP spid="236606" grpId="0"/>
      <p:bldP spid="236607" grpId="0"/>
      <p:bldP spid="236608" grpId="0"/>
      <p:bldP spid="236609" grpId="0"/>
      <p:bldP spid="236610" grpId="0"/>
      <p:bldP spid="20590" grpId="0" animBg="1"/>
      <p:bldP spid="20591" grpId="0"/>
      <p:bldP spid="20588" grpId="0" animBg="1"/>
      <p:bldP spid="20589" grpId="0"/>
      <p:bldP spid="20586" grpId="0" animBg="1"/>
      <p:bldP spid="20587" grpId="0"/>
      <p:bldP spid="20584" grpId="0" animBg="1"/>
      <p:bldP spid="20585" grpId="0"/>
      <p:bldP spid="20582" grpId="0" animBg="1"/>
      <p:bldP spid="20583" grpId="0"/>
      <p:bldP spid="20580" grpId="0" animBg="1"/>
      <p:bldP spid="20581" grpId="0"/>
      <p:bldP spid="20578" grpId="0" animBg="1"/>
      <p:bldP spid="20579" grpId="0"/>
      <p:bldP spid="20576" grpId="0" animBg="1"/>
      <p:bldP spid="20577" grpId="0"/>
      <p:bldP spid="20574" grpId="0" animBg="1"/>
      <p:bldP spid="20575" grpId="0"/>
      <p:bldP spid="20572" grpId="0" animBg="1"/>
      <p:bldP spid="20573" grpId="0"/>
      <p:bldP spid="20570" grpId="0" animBg="1"/>
      <p:bldP spid="20571" grpId="0"/>
      <p:bldP spid="20568" grpId="0" animBg="1"/>
      <p:bldP spid="20569" grpId="0"/>
      <p:bldP spid="20566" grpId="0" animBg="1"/>
      <p:bldP spid="20567" grpId="0"/>
      <p:bldP spid="20564" grpId="0" animBg="1"/>
      <p:bldP spid="20565" grpId="0"/>
      <p:bldP spid="20562" grpId="0" animBg="1"/>
      <p:bldP spid="20563" grpId="0"/>
      <p:bldP spid="20560" grpId="0" animBg="1"/>
      <p:bldP spid="20561" grpId="0"/>
      <p:bldP spid="236694" grpId="0"/>
      <p:bldP spid="20534" grpId="0" animBg="1"/>
      <p:bldP spid="205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AutoShape 2"/>
          <p:cNvSpPr>
            <a:spLocks noChangeArrowheads="1"/>
          </p:cNvSpPr>
          <p:nvPr/>
        </p:nvSpPr>
        <p:spPr bwMode="auto">
          <a:xfrm>
            <a:off x="357188" y="1968853"/>
            <a:ext cx="8567737" cy="3346450"/>
          </a:xfrm>
          <a:prstGeom prst="roundRect">
            <a:avLst>
              <a:gd name="adj" fmla="val 0"/>
            </a:avLst>
          </a:prstGeom>
          <a:solidFill>
            <a:schemeClr val="bg1"/>
          </a:solidFill>
          <a:ln w="38100" algn="ctr">
            <a:solidFill>
              <a:srgbClr val="FF6600"/>
            </a:solidFill>
            <a:round/>
            <a:headEnd/>
            <a:tailEnd/>
          </a:ln>
        </p:spPr>
        <p:txBody>
          <a:bodyPr anchor="ctr">
            <a:spAutoFit/>
          </a:bodyPr>
          <a:lstStyle/>
          <a:p>
            <a:endParaRPr lang="en-GB"/>
          </a:p>
        </p:txBody>
      </p:sp>
      <p:sp>
        <p:nvSpPr>
          <p:cNvPr id="21507" name="Rectangle 3"/>
          <p:cNvSpPr>
            <a:spLocks noGrp="1" noChangeArrowheads="1"/>
          </p:cNvSpPr>
          <p:nvPr>
            <p:ph type="title"/>
          </p:nvPr>
        </p:nvSpPr>
        <p:spPr/>
        <p:txBody>
          <a:bodyPr/>
          <a:lstStyle/>
          <a:p>
            <a:r>
              <a:rPr lang="en-GB"/>
              <a:t>Electrons in period 3</a:t>
            </a:r>
          </a:p>
        </p:txBody>
      </p:sp>
      <p:grpSp>
        <p:nvGrpSpPr>
          <p:cNvPr id="2" name="Group 4"/>
          <p:cNvGrpSpPr>
            <a:grpSpLocks/>
          </p:cNvGrpSpPr>
          <p:nvPr/>
        </p:nvGrpSpPr>
        <p:grpSpPr bwMode="auto">
          <a:xfrm>
            <a:off x="3733800" y="3662012"/>
            <a:ext cx="873125" cy="871537"/>
            <a:chOff x="2328" y="2247"/>
            <a:chExt cx="550" cy="549"/>
          </a:xfrm>
        </p:grpSpPr>
        <p:sp>
          <p:nvSpPr>
            <p:cNvPr id="18" name="Oval 5"/>
            <p:cNvSpPr>
              <a:spLocks noChangeArrowheads="1"/>
            </p:cNvSpPr>
            <p:nvPr/>
          </p:nvSpPr>
          <p:spPr bwMode="auto">
            <a:xfrm>
              <a:off x="2354"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19" name="Oval 6"/>
            <p:cNvSpPr>
              <a:spLocks noChangeArrowheads="1"/>
            </p:cNvSpPr>
            <p:nvPr/>
          </p:nvSpPr>
          <p:spPr bwMode="auto">
            <a:xfrm>
              <a:off x="2536"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0" name="Oval 7"/>
            <p:cNvSpPr>
              <a:spLocks noChangeArrowheads="1"/>
            </p:cNvSpPr>
            <p:nvPr/>
          </p:nvSpPr>
          <p:spPr bwMode="auto">
            <a:xfrm>
              <a:off x="2616"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 name="Oval 8"/>
            <p:cNvSpPr>
              <a:spLocks noChangeArrowheads="1"/>
            </p:cNvSpPr>
            <p:nvPr/>
          </p:nvSpPr>
          <p:spPr bwMode="auto">
            <a:xfrm>
              <a:off x="2821"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2" name="Oval 9"/>
            <p:cNvSpPr>
              <a:spLocks noChangeArrowheads="1"/>
            </p:cNvSpPr>
            <p:nvPr/>
          </p:nvSpPr>
          <p:spPr bwMode="auto">
            <a:xfrm>
              <a:off x="2328"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3" name="Group 10"/>
          <p:cNvGrpSpPr>
            <a:grpSpLocks/>
          </p:cNvGrpSpPr>
          <p:nvPr/>
        </p:nvGrpSpPr>
        <p:grpSpPr bwMode="auto">
          <a:xfrm>
            <a:off x="1781175" y="3662012"/>
            <a:ext cx="831850" cy="835025"/>
            <a:chOff x="1038" y="2247"/>
            <a:chExt cx="524" cy="526"/>
          </a:xfrm>
        </p:grpSpPr>
        <p:sp>
          <p:nvSpPr>
            <p:cNvPr id="23" name="Oval 11"/>
            <p:cNvSpPr>
              <a:spLocks noChangeArrowheads="1"/>
            </p:cNvSpPr>
            <p:nvPr/>
          </p:nvSpPr>
          <p:spPr bwMode="auto">
            <a:xfrm>
              <a:off x="1038"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4" name="Oval 12"/>
            <p:cNvSpPr>
              <a:spLocks noChangeArrowheads="1"/>
            </p:cNvSpPr>
            <p:nvPr/>
          </p:nvSpPr>
          <p:spPr bwMode="auto">
            <a:xfrm>
              <a:off x="1220"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5" name="Oval 13"/>
            <p:cNvSpPr>
              <a:spLocks noChangeArrowheads="1"/>
            </p:cNvSpPr>
            <p:nvPr/>
          </p:nvSpPr>
          <p:spPr bwMode="auto">
            <a:xfrm>
              <a:off x="1505"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sp>
        <p:nvSpPr>
          <p:cNvPr id="238606" name="Rectangle 14"/>
          <p:cNvSpPr>
            <a:spLocks noChangeArrowheads="1"/>
          </p:cNvSpPr>
          <p:nvPr/>
        </p:nvSpPr>
        <p:spPr bwMode="auto">
          <a:xfrm>
            <a:off x="754063" y="4722991"/>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2,8,1</a:t>
            </a:r>
          </a:p>
        </p:txBody>
      </p:sp>
      <p:sp>
        <p:nvSpPr>
          <p:cNvPr id="238607" name="Rectangle 15"/>
          <p:cNvSpPr>
            <a:spLocks noChangeArrowheads="1"/>
          </p:cNvSpPr>
          <p:nvPr/>
        </p:nvSpPr>
        <p:spPr bwMode="auto">
          <a:xfrm>
            <a:off x="1701800" y="4722991"/>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2,8,2</a:t>
            </a:r>
          </a:p>
        </p:txBody>
      </p:sp>
      <p:sp>
        <p:nvSpPr>
          <p:cNvPr id="238608" name="Rectangle 16"/>
          <p:cNvSpPr>
            <a:spLocks noChangeArrowheads="1"/>
          </p:cNvSpPr>
          <p:nvPr/>
        </p:nvSpPr>
        <p:spPr bwMode="auto">
          <a:xfrm>
            <a:off x="2686050" y="4722991"/>
            <a:ext cx="935038"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2,8,3</a:t>
            </a:r>
          </a:p>
        </p:txBody>
      </p:sp>
      <p:sp>
        <p:nvSpPr>
          <p:cNvPr id="238609" name="Rectangle 17"/>
          <p:cNvSpPr>
            <a:spLocks noChangeArrowheads="1"/>
          </p:cNvSpPr>
          <p:nvPr/>
        </p:nvSpPr>
        <p:spPr bwMode="auto">
          <a:xfrm>
            <a:off x="3703638" y="4716641"/>
            <a:ext cx="935037"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2,8,4</a:t>
            </a:r>
          </a:p>
        </p:txBody>
      </p:sp>
      <p:sp>
        <p:nvSpPr>
          <p:cNvPr id="238610" name="Rectangle 18"/>
          <p:cNvSpPr>
            <a:spLocks noChangeArrowheads="1"/>
          </p:cNvSpPr>
          <p:nvPr/>
        </p:nvSpPr>
        <p:spPr bwMode="auto">
          <a:xfrm>
            <a:off x="4740275" y="4718229"/>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2,8,5</a:t>
            </a:r>
          </a:p>
        </p:txBody>
      </p:sp>
      <p:sp>
        <p:nvSpPr>
          <p:cNvPr id="238611" name="Rectangle 19"/>
          <p:cNvSpPr>
            <a:spLocks noChangeArrowheads="1"/>
          </p:cNvSpPr>
          <p:nvPr/>
        </p:nvSpPr>
        <p:spPr bwMode="auto">
          <a:xfrm>
            <a:off x="5781675" y="4722991"/>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2,8,6</a:t>
            </a:r>
          </a:p>
        </p:txBody>
      </p:sp>
      <p:sp>
        <p:nvSpPr>
          <p:cNvPr id="238612" name="Rectangle 20"/>
          <p:cNvSpPr>
            <a:spLocks noChangeArrowheads="1"/>
          </p:cNvSpPr>
          <p:nvPr/>
        </p:nvSpPr>
        <p:spPr bwMode="auto">
          <a:xfrm>
            <a:off x="6815138" y="4719816"/>
            <a:ext cx="935037"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2,8,7</a:t>
            </a:r>
          </a:p>
        </p:txBody>
      </p:sp>
      <p:sp>
        <p:nvSpPr>
          <p:cNvPr id="238613" name="Rectangle 21"/>
          <p:cNvSpPr>
            <a:spLocks noChangeArrowheads="1"/>
          </p:cNvSpPr>
          <p:nvPr/>
        </p:nvSpPr>
        <p:spPr bwMode="auto">
          <a:xfrm>
            <a:off x="7856538" y="4722991"/>
            <a:ext cx="936625" cy="459100"/>
          </a:xfrm>
          <a:prstGeom prst="rect">
            <a:avLst/>
          </a:prstGeom>
          <a:noFill/>
          <a:ln w="12700">
            <a:noFill/>
            <a:miter lim="800000"/>
            <a:headEnd/>
            <a:tailEnd/>
          </a:ln>
        </p:spPr>
        <p:txBody>
          <a:bodyPr lIns="90488" tIns="44450" rIns="90488" bIns="44450">
            <a:spAutoFit/>
          </a:bodyPr>
          <a:lstStyle/>
          <a:p>
            <a:pPr algn="ctr"/>
            <a:r>
              <a:rPr lang="en-GB" b="1">
                <a:solidFill>
                  <a:srgbClr val="333333"/>
                </a:solidFill>
              </a:rPr>
              <a:t>2,8,8</a:t>
            </a:r>
          </a:p>
        </p:txBody>
      </p:sp>
      <p:sp>
        <p:nvSpPr>
          <p:cNvPr id="21518" name="Text Box 22"/>
          <p:cNvSpPr txBox="1">
            <a:spLocks noChangeArrowheads="1"/>
          </p:cNvSpPr>
          <p:nvPr/>
        </p:nvSpPr>
        <p:spPr bwMode="auto">
          <a:xfrm>
            <a:off x="358775" y="784225"/>
            <a:ext cx="8512175" cy="457200"/>
          </a:xfrm>
          <a:prstGeom prst="rect">
            <a:avLst/>
          </a:prstGeom>
          <a:noFill/>
          <a:ln w="9525">
            <a:noFill/>
            <a:miter lim="800000"/>
            <a:headEnd/>
            <a:tailEnd/>
          </a:ln>
        </p:spPr>
        <p:txBody>
          <a:bodyPr>
            <a:spAutoFit/>
          </a:bodyPr>
          <a:lstStyle/>
          <a:p>
            <a:pPr>
              <a:spcBef>
                <a:spcPct val="50000"/>
              </a:spcBef>
            </a:pPr>
            <a:r>
              <a:rPr lang="en-GB" dirty="0">
                <a:solidFill>
                  <a:srgbClr val="010066"/>
                </a:solidFill>
              </a:rPr>
              <a:t>Elements in </a:t>
            </a:r>
            <a:r>
              <a:rPr lang="en-GB" b="1" dirty="0">
                <a:solidFill>
                  <a:srgbClr val="010066"/>
                </a:solidFill>
              </a:rPr>
              <a:t>period 3</a:t>
            </a:r>
            <a:r>
              <a:rPr lang="en-GB" dirty="0">
                <a:solidFill>
                  <a:srgbClr val="010066"/>
                </a:solidFill>
              </a:rPr>
              <a:t> have complete first and second shells.</a:t>
            </a:r>
          </a:p>
        </p:txBody>
      </p:sp>
      <p:sp>
        <p:nvSpPr>
          <p:cNvPr id="238615" name="Text Box 23"/>
          <p:cNvSpPr txBox="1">
            <a:spLocks noChangeArrowheads="1"/>
          </p:cNvSpPr>
          <p:nvPr/>
        </p:nvSpPr>
        <p:spPr bwMode="auto">
          <a:xfrm>
            <a:off x="358775" y="5450417"/>
            <a:ext cx="8512175" cy="457200"/>
          </a:xfrm>
          <a:prstGeom prst="rect">
            <a:avLst/>
          </a:prstGeom>
          <a:noFill/>
          <a:ln w="9525">
            <a:noFill/>
            <a:miter lim="800000"/>
            <a:headEnd/>
            <a:tailEnd/>
          </a:ln>
        </p:spPr>
        <p:txBody>
          <a:bodyPr>
            <a:spAutoFit/>
          </a:bodyPr>
          <a:lstStyle/>
          <a:p>
            <a:pPr>
              <a:spcBef>
                <a:spcPct val="50000"/>
              </a:spcBef>
            </a:pPr>
            <a:r>
              <a:rPr lang="en-GB">
                <a:solidFill>
                  <a:srgbClr val="010066"/>
                </a:solidFill>
              </a:rPr>
              <a:t>The third shell is filled across the period from left to right.</a:t>
            </a:r>
          </a:p>
        </p:txBody>
      </p:sp>
      <p:sp>
        <p:nvSpPr>
          <p:cNvPr id="238616" name="Text Box 24"/>
          <p:cNvSpPr txBox="1">
            <a:spLocks noChangeArrowheads="1"/>
          </p:cNvSpPr>
          <p:nvPr/>
        </p:nvSpPr>
        <p:spPr bwMode="auto">
          <a:xfrm>
            <a:off x="358775" y="1376539"/>
            <a:ext cx="8512175" cy="457200"/>
          </a:xfrm>
          <a:prstGeom prst="rect">
            <a:avLst/>
          </a:prstGeom>
          <a:noFill/>
          <a:ln w="9525">
            <a:noFill/>
            <a:miter lim="800000"/>
            <a:headEnd/>
            <a:tailEnd/>
          </a:ln>
        </p:spPr>
        <p:txBody>
          <a:bodyPr>
            <a:spAutoFit/>
          </a:bodyPr>
          <a:lstStyle/>
          <a:p>
            <a:pPr>
              <a:spcBef>
                <a:spcPct val="50000"/>
              </a:spcBef>
            </a:pPr>
            <a:r>
              <a:rPr lang="en-GB">
                <a:solidFill>
                  <a:srgbClr val="010066"/>
                </a:solidFill>
              </a:rPr>
              <a:t>What happens to electrons in the </a:t>
            </a:r>
            <a:r>
              <a:rPr lang="en-GB" b="1">
                <a:solidFill>
                  <a:srgbClr val="010066"/>
                </a:solidFill>
              </a:rPr>
              <a:t>third shell</a:t>
            </a:r>
            <a:r>
              <a:rPr lang="en-GB">
                <a:solidFill>
                  <a:srgbClr val="010066"/>
                </a:solidFill>
              </a:rPr>
              <a:t> in period 3?</a:t>
            </a:r>
          </a:p>
        </p:txBody>
      </p:sp>
      <p:sp>
        <p:nvSpPr>
          <p:cNvPr id="21722" name="AutoShape 26"/>
          <p:cNvSpPr>
            <a:spLocks noChangeAspect="1" noChangeArrowheads="1"/>
          </p:cNvSpPr>
          <p:nvPr/>
        </p:nvSpPr>
        <p:spPr bwMode="auto">
          <a:xfrm>
            <a:off x="876300" y="2554113"/>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1723" name="Text Box 27"/>
          <p:cNvSpPr txBox="1">
            <a:spLocks noChangeArrowheads="1"/>
          </p:cNvSpPr>
          <p:nvPr/>
        </p:nvSpPr>
        <p:spPr bwMode="auto">
          <a:xfrm>
            <a:off x="869950" y="2743026"/>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Na</a:t>
            </a:r>
          </a:p>
        </p:txBody>
      </p:sp>
      <p:sp>
        <p:nvSpPr>
          <p:cNvPr id="21720" name="AutoShape 29"/>
          <p:cNvSpPr>
            <a:spLocks noChangeAspect="1" noChangeArrowheads="1"/>
          </p:cNvSpPr>
          <p:nvPr/>
        </p:nvSpPr>
        <p:spPr bwMode="auto">
          <a:xfrm>
            <a:off x="1828800" y="2554113"/>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1721" name="Text Box 30"/>
          <p:cNvSpPr txBox="1">
            <a:spLocks noChangeArrowheads="1"/>
          </p:cNvSpPr>
          <p:nvPr/>
        </p:nvSpPr>
        <p:spPr bwMode="auto">
          <a:xfrm>
            <a:off x="1822450" y="2743026"/>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Mg</a:t>
            </a:r>
          </a:p>
        </p:txBody>
      </p:sp>
      <p:sp>
        <p:nvSpPr>
          <p:cNvPr id="21718" name="AutoShape 32"/>
          <p:cNvSpPr>
            <a:spLocks noChangeAspect="1" noChangeArrowheads="1"/>
          </p:cNvSpPr>
          <p:nvPr/>
        </p:nvSpPr>
        <p:spPr bwMode="auto">
          <a:xfrm>
            <a:off x="2816225" y="2554113"/>
            <a:ext cx="690563" cy="895350"/>
          </a:xfrm>
          <a:prstGeom prst="roundRect">
            <a:avLst>
              <a:gd name="adj" fmla="val 16667"/>
            </a:avLst>
          </a:prstGeom>
          <a:solidFill>
            <a:srgbClr val="009900"/>
          </a:solidFill>
          <a:ln w="9525">
            <a:solidFill>
              <a:srgbClr val="009900"/>
            </a:solidFill>
            <a:round/>
            <a:headEnd/>
            <a:tailEnd/>
          </a:ln>
        </p:spPr>
        <p:txBody>
          <a:bodyPr wrap="none" anchor="ctr"/>
          <a:lstStyle/>
          <a:p>
            <a:endParaRPr lang="en-GB">
              <a:solidFill>
                <a:schemeClr val="bg1"/>
              </a:solidFill>
            </a:endParaRPr>
          </a:p>
        </p:txBody>
      </p:sp>
      <p:sp>
        <p:nvSpPr>
          <p:cNvPr id="21719" name="Text Box 33"/>
          <p:cNvSpPr txBox="1">
            <a:spLocks noChangeArrowheads="1"/>
          </p:cNvSpPr>
          <p:nvPr/>
        </p:nvSpPr>
        <p:spPr bwMode="auto">
          <a:xfrm>
            <a:off x="2809875" y="2743026"/>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Al</a:t>
            </a:r>
          </a:p>
        </p:txBody>
      </p:sp>
      <p:sp>
        <p:nvSpPr>
          <p:cNvPr id="21716" name="AutoShape 35"/>
          <p:cNvSpPr>
            <a:spLocks noChangeAspect="1" noChangeArrowheads="1"/>
          </p:cNvSpPr>
          <p:nvPr/>
        </p:nvSpPr>
        <p:spPr bwMode="auto">
          <a:xfrm>
            <a:off x="3824288" y="2554113"/>
            <a:ext cx="690562" cy="895350"/>
          </a:xfrm>
          <a:prstGeom prst="roundRect">
            <a:avLst>
              <a:gd name="adj" fmla="val 16667"/>
            </a:avLst>
          </a:prstGeom>
          <a:solidFill>
            <a:srgbClr val="FFC000"/>
          </a:solidFill>
          <a:ln w="9525">
            <a:solidFill>
              <a:srgbClr val="FFC000"/>
            </a:solidFill>
            <a:round/>
            <a:headEnd/>
            <a:tailEnd/>
          </a:ln>
        </p:spPr>
        <p:txBody>
          <a:bodyPr wrap="none" anchor="ctr"/>
          <a:lstStyle/>
          <a:p>
            <a:endParaRPr lang="en-GB">
              <a:solidFill>
                <a:schemeClr val="bg1"/>
              </a:solidFill>
            </a:endParaRPr>
          </a:p>
        </p:txBody>
      </p:sp>
      <p:sp>
        <p:nvSpPr>
          <p:cNvPr id="21717" name="Text Box 36"/>
          <p:cNvSpPr txBox="1">
            <a:spLocks noChangeArrowheads="1"/>
          </p:cNvSpPr>
          <p:nvPr/>
        </p:nvSpPr>
        <p:spPr bwMode="auto">
          <a:xfrm>
            <a:off x="3817938" y="2743026"/>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Si</a:t>
            </a:r>
          </a:p>
        </p:txBody>
      </p:sp>
      <p:sp>
        <p:nvSpPr>
          <p:cNvPr id="21714" name="AutoShape 38"/>
          <p:cNvSpPr>
            <a:spLocks noChangeAspect="1" noChangeArrowheads="1"/>
          </p:cNvSpPr>
          <p:nvPr/>
        </p:nvSpPr>
        <p:spPr bwMode="auto">
          <a:xfrm>
            <a:off x="4859338" y="2554113"/>
            <a:ext cx="690562"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1715" name="Text Box 39"/>
          <p:cNvSpPr txBox="1">
            <a:spLocks noChangeArrowheads="1"/>
          </p:cNvSpPr>
          <p:nvPr/>
        </p:nvSpPr>
        <p:spPr bwMode="auto">
          <a:xfrm>
            <a:off x="4852988" y="2743026"/>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P</a:t>
            </a:r>
          </a:p>
        </p:txBody>
      </p:sp>
      <p:sp>
        <p:nvSpPr>
          <p:cNvPr id="21712" name="AutoShape 41"/>
          <p:cNvSpPr>
            <a:spLocks noChangeAspect="1" noChangeArrowheads="1"/>
          </p:cNvSpPr>
          <p:nvPr/>
        </p:nvSpPr>
        <p:spPr bwMode="auto">
          <a:xfrm>
            <a:off x="5903913" y="2554113"/>
            <a:ext cx="690562"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1713" name="Text Box 42"/>
          <p:cNvSpPr txBox="1">
            <a:spLocks noChangeArrowheads="1"/>
          </p:cNvSpPr>
          <p:nvPr/>
        </p:nvSpPr>
        <p:spPr bwMode="auto">
          <a:xfrm>
            <a:off x="5897563" y="2743026"/>
            <a:ext cx="703262"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S</a:t>
            </a:r>
          </a:p>
        </p:txBody>
      </p:sp>
      <p:sp>
        <p:nvSpPr>
          <p:cNvPr id="21710" name="AutoShape 44"/>
          <p:cNvSpPr>
            <a:spLocks noChangeAspect="1" noChangeArrowheads="1"/>
          </p:cNvSpPr>
          <p:nvPr/>
        </p:nvSpPr>
        <p:spPr bwMode="auto">
          <a:xfrm>
            <a:off x="6934200" y="2554113"/>
            <a:ext cx="690563"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1711" name="Text Box 45"/>
          <p:cNvSpPr txBox="1">
            <a:spLocks noChangeArrowheads="1"/>
          </p:cNvSpPr>
          <p:nvPr/>
        </p:nvSpPr>
        <p:spPr bwMode="auto">
          <a:xfrm>
            <a:off x="6927850" y="2743026"/>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Cl</a:t>
            </a:r>
          </a:p>
        </p:txBody>
      </p:sp>
      <p:sp>
        <p:nvSpPr>
          <p:cNvPr id="21708" name="AutoShape 47"/>
          <p:cNvSpPr>
            <a:spLocks noChangeAspect="1" noChangeArrowheads="1"/>
          </p:cNvSpPr>
          <p:nvPr/>
        </p:nvSpPr>
        <p:spPr bwMode="auto">
          <a:xfrm>
            <a:off x="7978775" y="2554113"/>
            <a:ext cx="690563" cy="8953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solidFill>
                <a:schemeClr val="bg1"/>
              </a:solidFill>
            </a:endParaRPr>
          </a:p>
        </p:txBody>
      </p:sp>
      <p:sp>
        <p:nvSpPr>
          <p:cNvPr id="21709" name="Text Box 48"/>
          <p:cNvSpPr txBox="1">
            <a:spLocks noChangeArrowheads="1"/>
          </p:cNvSpPr>
          <p:nvPr/>
        </p:nvSpPr>
        <p:spPr bwMode="auto">
          <a:xfrm>
            <a:off x="7972425" y="2743026"/>
            <a:ext cx="703263" cy="523875"/>
          </a:xfrm>
          <a:prstGeom prst="rect">
            <a:avLst/>
          </a:prstGeom>
          <a:noFill/>
          <a:ln w="9525">
            <a:noFill/>
            <a:miter lim="800000"/>
            <a:headEnd/>
            <a:tailEnd/>
          </a:ln>
        </p:spPr>
        <p:txBody>
          <a:bodyPr lIns="0" tIns="0" rIns="0" bIns="0">
            <a:spAutoFit/>
          </a:bodyPr>
          <a:lstStyle/>
          <a:p>
            <a:pPr algn="ctr">
              <a:spcBef>
                <a:spcPct val="50000"/>
              </a:spcBef>
            </a:pPr>
            <a:r>
              <a:rPr lang="en-GB" sz="3400" b="1">
                <a:solidFill>
                  <a:schemeClr val="bg1"/>
                </a:solidFill>
              </a:rPr>
              <a:t>Ar</a:t>
            </a:r>
          </a:p>
        </p:txBody>
      </p:sp>
      <p:sp>
        <p:nvSpPr>
          <p:cNvPr id="21706" name="AutoShape 50"/>
          <p:cNvSpPr>
            <a:spLocks noChangeArrowheads="1"/>
          </p:cNvSpPr>
          <p:nvPr/>
        </p:nvSpPr>
        <p:spPr bwMode="auto">
          <a:xfrm>
            <a:off x="1042988" y="2048054"/>
            <a:ext cx="360362"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707" name="Text Box 51"/>
          <p:cNvSpPr txBox="1">
            <a:spLocks noChangeArrowheads="1"/>
          </p:cNvSpPr>
          <p:nvPr/>
        </p:nvSpPr>
        <p:spPr bwMode="auto">
          <a:xfrm>
            <a:off x="1036638" y="1998841"/>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1</a:t>
            </a:r>
          </a:p>
        </p:txBody>
      </p:sp>
      <p:sp>
        <p:nvSpPr>
          <p:cNvPr id="21704" name="AutoShape 53"/>
          <p:cNvSpPr>
            <a:spLocks noChangeArrowheads="1"/>
          </p:cNvSpPr>
          <p:nvPr/>
        </p:nvSpPr>
        <p:spPr bwMode="auto">
          <a:xfrm>
            <a:off x="1993900" y="2048054"/>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705" name="Text Box 54"/>
          <p:cNvSpPr txBox="1">
            <a:spLocks noChangeArrowheads="1"/>
          </p:cNvSpPr>
          <p:nvPr/>
        </p:nvSpPr>
        <p:spPr bwMode="auto">
          <a:xfrm>
            <a:off x="1985963" y="1998841"/>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2</a:t>
            </a:r>
          </a:p>
        </p:txBody>
      </p:sp>
      <p:sp>
        <p:nvSpPr>
          <p:cNvPr id="21702" name="AutoShape 56"/>
          <p:cNvSpPr>
            <a:spLocks noChangeArrowheads="1"/>
          </p:cNvSpPr>
          <p:nvPr/>
        </p:nvSpPr>
        <p:spPr bwMode="auto">
          <a:xfrm>
            <a:off x="3990975" y="2048054"/>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703" name="Text Box 57"/>
          <p:cNvSpPr txBox="1">
            <a:spLocks noChangeArrowheads="1"/>
          </p:cNvSpPr>
          <p:nvPr/>
        </p:nvSpPr>
        <p:spPr bwMode="auto">
          <a:xfrm>
            <a:off x="3983038" y="1998841"/>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4</a:t>
            </a:r>
          </a:p>
        </p:txBody>
      </p:sp>
      <p:sp>
        <p:nvSpPr>
          <p:cNvPr id="21700" name="AutoShape 59"/>
          <p:cNvSpPr>
            <a:spLocks noChangeArrowheads="1"/>
          </p:cNvSpPr>
          <p:nvPr/>
        </p:nvSpPr>
        <p:spPr bwMode="auto">
          <a:xfrm>
            <a:off x="2981325" y="2046466"/>
            <a:ext cx="360363" cy="360363"/>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701" name="Text Box 60"/>
          <p:cNvSpPr txBox="1">
            <a:spLocks noChangeArrowheads="1"/>
          </p:cNvSpPr>
          <p:nvPr/>
        </p:nvSpPr>
        <p:spPr bwMode="auto">
          <a:xfrm>
            <a:off x="2974975" y="1998841"/>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3</a:t>
            </a:r>
          </a:p>
        </p:txBody>
      </p:sp>
      <p:sp>
        <p:nvSpPr>
          <p:cNvPr id="21698" name="AutoShape 62"/>
          <p:cNvSpPr>
            <a:spLocks noChangeArrowheads="1"/>
          </p:cNvSpPr>
          <p:nvPr/>
        </p:nvSpPr>
        <p:spPr bwMode="auto">
          <a:xfrm>
            <a:off x="5030788" y="2046466"/>
            <a:ext cx="360362" cy="360363"/>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699" name="Text Box 63"/>
          <p:cNvSpPr txBox="1">
            <a:spLocks noChangeArrowheads="1"/>
          </p:cNvSpPr>
          <p:nvPr/>
        </p:nvSpPr>
        <p:spPr bwMode="auto">
          <a:xfrm>
            <a:off x="5024438" y="1998841"/>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5</a:t>
            </a:r>
          </a:p>
        </p:txBody>
      </p:sp>
      <p:sp>
        <p:nvSpPr>
          <p:cNvPr id="21696" name="AutoShape 65"/>
          <p:cNvSpPr>
            <a:spLocks noChangeArrowheads="1"/>
          </p:cNvSpPr>
          <p:nvPr/>
        </p:nvSpPr>
        <p:spPr bwMode="auto">
          <a:xfrm>
            <a:off x="6067425" y="2048054"/>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697" name="Text Box 66"/>
          <p:cNvSpPr txBox="1">
            <a:spLocks noChangeArrowheads="1"/>
          </p:cNvSpPr>
          <p:nvPr/>
        </p:nvSpPr>
        <p:spPr bwMode="auto">
          <a:xfrm>
            <a:off x="6061075" y="1998841"/>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6</a:t>
            </a:r>
          </a:p>
        </p:txBody>
      </p:sp>
      <p:sp>
        <p:nvSpPr>
          <p:cNvPr id="21694" name="AutoShape 68"/>
          <p:cNvSpPr>
            <a:spLocks noChangeArrowheads="1"/>
          </p:cNvSpPr>
          <p:nvPr/>
        </p:nvSpPr>
        <p:spPr bwMode="auto">
          <a:xfrm>
            <a:off x="8147050" y="2057579"/>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695" name="Text Box 69"/>
          <p:cNvSpPr txBox="1">
            <a:spLocks noChangeArrowheads="1"/>
          </p:cNvSpPr>
          <p:nvPr/>
        </p:nvSpPr>
        <p:spPr bwMode="auto">
          <a:xfrm>
            <a:off x="8139113" y="2008366"/>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0</a:t>
            </a:r>
          </a:p>
        </p:txBody>
      </p:sp>
      <p:sp>
        <p:nvSpPr>
          <p:cNvPr id="21692" name="AutoShape 71"/>
          <p:cNvSpPr>
            <a:spLocks noChangeArrowheads="1"/>
          </p:cNvSpPr>
          <p:nvPr/>
        </p:nvSpPr>
        <p:spPr bwMode="auto">
          <a:xfrm>
            <a:off x="7099300" y="2048054"/>
            <a:ext cx="360363" cy="360362"/>
          </a:xfrm>
          <a:prstGeom prst="roundRect">
            <a:avLst>
              <a:gd name="adj" fmla="val 0"/>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693" name="Text Box 72"/>
          <p:cNvSpPr txBox="1">
            <a:spLocks noChangeArrowheads="1"/>
          </p:cNvSpPr>
          <p:nvPr/>
        </p:nvSpPr>
        <p:spPr bwMode="auto">
          <a:xfrm>
            <a:off x="7092950" y="1998841"/>
            <a:ext cx="373063"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7</a:t>
            </a:r>
          </a:p>
        </p:txBody>
      </p:sp>
      <p:grpSp>
        <p:nvGrpSpPr>
          <p:cNvPr id="4" name="Group 73"/>
          <p:cNvGrpSpPr>
            <a:grpSpLocks/>
          </p:cNvGrpSpPr>
          <p:nvPr/>
        </p:nvGrpSpPr>
        <p:grpSpPr bwMode="auto">
          <a:xfrm>
            <a:off x="7886700" y="3662012"/>
            <a:ext cx="873125" cy="871537"/>
            <a:chOff x="5064" y="2247"/>
            <a:chExt cx="550" cy="549"/>
          </a:xfrm>
        </p:grpSpPr>
        <p:sp>
          <p:nvSpPr>
            <p:cNvPr id="26" name="Oval 74"/>
            <p:cNvSpPr>
              <a:spLocks noChangeArrowheads="1"/>
            </p:cNvSpPr>
            <p:nvPr/>
          </p:nvSpPr>
          <p:spPr bwMode="auto">
            <a:xfrm>
              <a:off x="5090"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7" name="Oval 75"/>
            <p:cNvSpPr>
              <a:spLocks noChangeArrowheads="1"/>
            </p:cNvSpPr>
            <p:nvPr/>
          </p:nvSpPr>
          <p:spPr bwMode="auto">
            <a:xfrm>
              <a:off x="5272"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8" name="Oval 76"/>
            <p:cNvSpPr>
              <a:spLocks noChangeArrowheads="1"/>
            </p:cNvSpPr>
            <p:nvPr/>
          </p:nvSpPr>
          <p:spPr bwMode="auto">
            <a:xfrm>
              <a:off x="5352"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9" name="Oval 77"/>
            <p:cNvSpPr>
              <a:spLocks noChangeArrowheads="1"/>
            </p:cNvSpPr>
            <p:nvPr/>
          </p:nvSpPr>
          <p:spPr bwMode="auto">
            <a:xfrm>
              <a:off x="5272"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30" name="Oval 78"/>
            <p:cNvSpPr>
              <a:spLocks noChangeArrowheads="1"/>
            </p:cNvSpPr>
            <p:nvPr/>
          </p:nvSpPr>
          <p:spPr bwMode="auto">
            <a:xfrm>
              <a:off x="5557"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31" name="Oval 79"/>
            <p:cNvSpPr>
              <a:spLocks noChangeArrowheads="1"/>
            </p:cNvSpPr>
            <p:nvPr/>
          </p:nvSpPr>
          <p:spPr bwMode="auto">
            <a:xfrm>
              <a:off x="5557"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38592" name="Oval 80"/>
            <p:cNvSpPr>
              <a:spLocks noChangeArrowheads="1"/>
            </p:cNvSpPr>
            <p:nvPr/>
          </p:nvSpPr>
          <p:spPr bwMode="auto">
            <a:xfrm>
              <a:off x="5352"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38593" name="Oval 81"/>
            <p:cNvSpPr>
              <a:spLocks noChangeArrowheads="1"/>
            </p:cNvSpPr>
            <p:nvPr/>
          </p:nvSpPr>
          <p:spPr bwMode="auto">
            <a:xfrm>
              <a:off x="5064"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38595" name="Oval 82"/>
            <p:cNvSpPr>
              <a:spLocks noChangeArrowheads="1"/>
            </p:cNvSpPr>
            <p:nvPr/>
          </p:nvSpPr>
          <p:spPr bwMode="auto">
            <a:xfrm>
              <a:off x="5064"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5" name="Group 83"/>
          <p:cNvGrpSpPr>
            <a:grpSpLocks/>
          </p:cNvGrpSpPr>
          <p:nvPr/>
        </p:nvGrpSpPr>
        <p:grpSpPr bwMode="auto">
          <a:xfrm>
            <a:off x="8004175" y="3792187"/>
            <a:ext cx="635000" cy="636587"/>
            <a:chOff x="5167" y="1716"/>
            <a:chExt cx="400" cy="401"/>
          </a:xfrm>
        </p:grpSpPr>
        <p:sp>
          <p:nvSpPr>
            <p:cNvPr id="21686" name="Oval 84"/>
            <p:cNvSpPr>
              <a:spLocks noChangeArrowheads="1"/>
            </p:cNvSpPr>
            <p:nvPr/>
          </p:nvSpPr>
          <p:spPr bwMode="auto">
            <a:xfrm>
              <a:off x="5191" y="1739"/>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87" name="Oval 85"/>
            <p:cNvSpPr>
              <a:spLocks noChangeArrowheads="1"/>
            </p:cNvSpPr>
            <p:nvPr/>
          </p:nvSpPr>
          <p:spPr bwMode="auto">
            <a:xfrm>
              <a:off x="5264" y="1811"/>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88" name="Oval 86"/>
            <p:cNvSpPr>
              <a:spLocks noChangeArrowheads="1"/>
            </p:cNvSpPr>
            <p:nvPr/>
          </p:nvSpPr>
          <p:spPr bwMode="auto">
            <a:xfrm>
              <a:off x="5510" y="1851"/>
              <a:ext cx="57" cy="57"/>
            </a:xfrm>
            <a:prstGeom prst="ellipse">
              <a:avLst/>
            </a:prstGeom>
            <a:solidFill>
              <a:schemeClr val="tx1"/>
            </a:solidFill>
            <a:ln w="9525">
              <a:noFill/>
              <a:round/>
              <a:headEnd/>
              <a:tailEnd/>
            </a:ln>
          </p:spPr>
          <p:txBody>
            <a:bodyPr wrap="none" anchor="ctr"/>
            <a:lstStyle/>
            <a:p>
              <a:endParaRPr lang="en-GB"/>
            </a:p>
          </p:txBody>
        </p:sp>
        <p:sp>
          <p:nvSpPr>
            <p:cNvPr id="21689" name="Oval 87"/>
            <p:cNvSpPr>
              <a:spLocks noChangeArrowheads="1"/>
            </p:cNvSpPr>
            <p:nvPr/>
          </p:nvSpPr>
          <p:spPr bwMode="auto">
            <a:xfrm>
              <a:off x="5301" y="1716"/>
              <a:ext cx="57" cy="57"/>
            </a:xfrm>
            <a:prstGeom prst="ellipse">
              <a:avLst/>
            </a:prstGeom>
            <a:solidFill>
              <a:schemeClr val="tx1"/>
            </a:solidFill>
            <a:ln w="9525">
              <a:noFill/>
              <a:round/>
              <a:headEnd/>
              <a:tailEnd/>
            </a:ln>
          </p:spPr>
          <p:txBody>
            <a:bodyPr wrap="none" anchor="ctr"/>
            <a:lstStyle/>
            <a:p>
              <a:endParaRPr lang="en-GB"/>
            </a:p>
          </p:txBody>
        </p:sp>
        <p:sp>
          <p:nvSpPr>
            <p:cNvPr id="21690" name="Oval 88"/>
            <p:cNvSpPr>
              <a:spLocks noChangeArrowheads="1"/>
            </p:cNvSpPr>
            <p:nvPr/>
          </p:nvSpPr>
          <p:spPr bwMode="auto">
            <a:xfrm>
              <a:off x="5381" y="2060"/>
              <a:ext cx="57" cy="57"/>
            </a:xfrm>
            <a:prstGeom prst="ellipse">
              <a:avLst/>
            </a:prstGeom>
            <a:solidFill>
              <a:schemeClr val="tx1"/>
            </a:solidFill>
            <a:ln w="9525">
              <a:noFill/>
              <a:round/>
              <a:headEnd/>
              <a:tailEnd/>
            </a:ln>
          </p:spPr>
          <p:txBody>
            <a:bodyPr wrap="none" anchor="ctr"/>
            <a:lstStyle/>
            <a:p>
              <a:endParaRPr lang="en-GB"/>
            </a:p>
          </p:txBody>
        </p:sp>
        <p:sp>
          <p:nvSpPr>
            <p:cNvPr id="21691" name="Oval 89"/>
            <p:cNvSpPr>
              <a:spLocks noChangeArrowheads="1"/>
            </p:cNvSpPr>
            <p:nvPr/>
          </p:nvSpPr>
          <p:spPr bwMode="auto">
            <a:xfrm>
              <a:off x="5510" y="1925"/>
              <a:ext cx="57" cy="57"/>
            </a:xfrm>
            <a:prstGeom prst="ellipse">
              <a:avLst/>
            </a:prstGeom>
            <a:solidFill>
              <a:schemeClr val="tx1"/>
            </a:solidFill>
            <a:ln w="9525">
              <a:noFill/>
              <a:round/>
              <a:headEnd/>
              <a:tailEnd/>
            </a:ln>
          </p:spPr>
          <p:txBody>
            <a:bodyPr wrap="none" anchor="ctr"/>
            <a:lstStyle/>
            <a:p>
              <a:endParaRPr lang="en-GB"/>
            </a:p>
          </p:txBody>
        </p:sp>
        <p:sp>
          <p:nvSpPr>
            <p:cNvPr id="238596" name="Oval 90"/>
            <p:cNvSpPr>
              <a:spLocks noChangeArrowheads="1"/>
            </p:cNvSpPr>
            <p:nvPr/>
          </p:nvSpPr>
          <p:spPr bwMode="auto">
            <a:xfrm>
              <a:off x="5381" y="1716"/>
              <a:ext cx="57" cy="57"/>
            </a:xfrm>
            <a:prstGeom prst="ellipse">
              <a:avLst/>
            </a:prstGeom>
            <a:solidFill>
              <a:schemeClr val="tx1"/>
            </a:solidFill>
            <a:ln w="9525">
              <a:noFill/>
              <a:round/>
              <a:headEnd/>
              <a:tailEnd/>
            </a:ln>
          </p:spPr>
          <p:txBody>
            <a:bodyPr wrap="none" anchor="ctr"/>
            <a:lstStyle/>
            <a:p>
              <a:endParaRPr lang="en-GB"/>
            </a:p>
          </p:txBody>
        </p:sp>
        <p:sp>
          <p:nvSpPr>
            <p:cNvPr id="238597" name="Oval 91"/>
            <p:cNvSpPr>
              <a:spLocks noChangeArrowheads="1"/>
            </p:cNvSpPr>
            <p:nvPr/>
          </p:nvSpPr>
          <p:spPr bwMode="auto">
            <a:xfrm>
              <a:off x="5167" y="1925"/>
              <a:ext cx="57" cy="57"/>
            </a:xfrm>
            <a:prstGeom prst="ellipse">
              <a:avLst/>
            </a:prstGeom>
            <a:solidFill>
              <a:schemeClr val="tx1"/>
            </a:solidFill>
            <a:ln w="9525">
              <a:noFill/>
              <a:round/>
              <a:headEnd/>
              <a:tailEnd/>
            </a:ln>
          </p:spPr>
          <p:txBody>
            <a:bodyPr wrap="none" anchor="ctr"/>
            <a:lstStyle/>
            <a:p>
              <a:endParaRPr lang="en-GB"/>
            </a:p>
          </p:txBody>
        </p:sp>
        <p:sp>
          <p:nvSpPr>
            <p:cNvPr id="238598" name="Oval 92"/>
            <p:cNvSpPr>
              <a:spLocks noChangeArrowheads="1"/>
            </p:cNvSpPr>
            <p:nvPr/>
          </p:nvSpPr>
          <p:spPr bwMode="auto">
            <a:xfrm>
              <a:off x="5167" y="1851"/>
              <a:ext cx="57" cy="57"/>
            </a:xfrm>
            <a:prstGeom prst="ellipse">
              <a:avLst/>
            </a:prstGeom>
            <a:solidFill>
              <a:schemeClr val="tx1"/>
            </a:solidFill>
            <a:ln w="9525">
              <a:noFill/>
              <a:round/>
              <a:headEnd/>
              <a:tailEnd/>
            </a:ln>
          </p:spPr>
          <p:txBody>
            <a:bodyPr wrap="none" anchor="ctr"/>
            <a:lstStyle/>
            <a:p>
              <a:endParaRPr lang="en-GB"/>
            </a:p>
          </p:txBody>
        </p:sp>
        <p:sp>
          <p:nvSpPr>
            <p:cNvPr id="238599" name="Oval 93"/>
            <p:cNvSpPr>
              <a:spLocks noChangeArrowheads="1"/>
            </p:cNvSpPr>
            <p:nvPr/>
          </p:nvSpPr>
          <p:spPr bwMode="auto">
            <a:xfrm>
              <a:off x="5301" y="2060"/>
              <a:ext cx="57" cy="57"/>
            </a:xfrm>
            <a:prstGeom prst="ellipse">
              <a:avLst/>
            </a:prstGeom>
            <a:solidFill>
              <a:schemeClr val="tx1"/>
            </a:solidFill>
            <a:ln w="9525">
              <a:noFill/>
              <a:round/>
              <a:headEnd/>
              <a:tailEnd/>
            </a:ln>
          </p:spPr>
          <p:txBody>
            <a:bodyPr wrap="none" anchor="ctr"/>
            <a:lstStyle/>
            <a:p>
              <a:endParaRPr lang="en-GB"/>
            </a:p>
          </p:txBody>
        </p:sp>
        <p:sp>
          <p:nvSpPr>
            <p:cNvPr id="238600" name="Oval 94"/>
            <p:cNvSpPr>
              <a:spLocks noChangeArrowheads="1"/>
            </p:cNvSpPr>
            <p:nvPr/>
          </p:nvSpPr>
          <p:spPr bwMode="auto">
            <a:xfrm>
              <a:off x="5341" y="1785"/>
              <a:ext cx="57" cy="57"/>
            </a:xfrm>
            <a:prstGeom prst="ellipse">
              <a:avLst/>
            </a:prstGeom>
            <a:solidFill>
              <a:schemeClr val="tx1"/>
            </a:solidFill>
            <a:ln w="9525">
              <a:noFill/>
              <a:round/>
              <a:headEnd/>
              <a:tailEnd/>
            </a:ln>
          </p:spPr>
          <p:txBody>
            <a:bodyPr wrap="none" anchor="ctr"/>
            <a:lstStyle/>
            <a:p>
              <a:endParaRPr lang="en-GB"/>
            </a:p>
          </p:txBody>
        </p:sp>
        <p:sp>
          <p:nvSpPr>
            <p:cNvPr id="238601" name="Oval 95"/>
            <p:cNvSpPr>
              <a:spLocks noChangeArrowheads="1"/>
            </p:cNvSpPr>
            <p:nvPr/>
          </p:nvSpPr>
          <p:spPr bwMode="auto">
            <a:xfrm>
              <a:off x="5341" y="1987"/>
              <a:ext cx="57" cy="57"/>
            </a:xfrm>
            <a:prstGeom prst="ellipse">
              <a:avLst/>
            </a:prstGeom>
            <a:solidFill>
              <a:schemeClr val="tx1"/>
            </a:solidFill>
            <a:ln w="9525">
              <a:noFill/>
              <a:round/>
              <a:headEnd/>
              <a:tailEnd/>
            </a:ln>
          </p:spPr>
          <p:txBody>
            <a:bodyPr wrap="none" anchor="ctr"/>
            <a:lstStyle/>
            <a:p>
              <a:endParaRPr lang="en-GB"/>
            </a:p>
          </p:txBody>
        </p:sp>
      </p:grpSp>
      <p:grpSp>
        <p:nvGrpSpPr>
          <p:cNvPr id="6" name="Group 96"/>
          <p:cNvGrpSpPr>
            <a:grpSpLocks/>
          </p:cNvGrpSpPr>
          <p:nvPr/>
        </p:nvGrpSpPr>
        <p:grpSpPr bwMode="auto">
          <a:xfrm>
            <a:off x="823913" y="3662012"/>
            <a:ext cx="793750" cy="835025"/>
            <a:chOff x="405" y="2247"/>
            <a:chExt cx="500" cy="526"/>
          </a:xfrm>
        </p:grpSpPr>
        <p:sp>
          <p:nvSpPr>
            <p:cNvPr id="21684" name="Oval 97"/>
            <p:cNvSpPr>
              <a:spLocks noChangeArrowheads="1"/>
            </p:cNvSpPr>
            <p:nvPr/>
          </p:nvSpPr>
          <p:spPr bwMode="auto">
            <a:xfrm>
              <a:off x="405"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1685" name="Oval 98"/>
            <p:cNvSpPr>
              <a:spLocks noChangeArrowheads="1"/>
            </p:cNvSpPr>
            <p:nvPr/>
          </p:nvSpPr>
          <p:spPr bwMode="auto">
            <a:xfrm>
              <a:off x="587"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7" name="Group 99"/>
          <p:cNvGrpSpPr>
            <a:grpSpLocks/>
          </p:cNvGrpSpPr>
          <p:nvPr/>
        </p:nvGrpSpPr>
        <p:grpSpPr bwMode="auto">
          <a:xfrm>
            <a:off x="900113" y="3792187"/>
            <a:ext cx="635000" cy="636587"/>
            <a:chOff x="482" y="1693"/>
            <a:chExt cx="400" cy="401"/>
          </a:xfrm>
        </p:grpSpPr>
        <p:sp>
          <p:nvSpPr>
            <p:cNvPr id="21672" name="Oval 100"/>
            <p:cNvSpPr>
              <a:spLocks noChangeArrowheads="1"/>
            </p:cNvSpPr>
            <p:nvPr/>
          </p:nvSpPr>
          <p:spPr bwMode="auto">
            <a:xfrm>
              <a:off x="506"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73" name="Oval 101"/>
            <p:cNvSpPr>
              <a:spLocks noChangeArrowheads="1"/>
            </p:cNvSpPr>
            <p:nvPr/>
          </p:nvSpPr>
          <p:spPr bwMode="auto">
            <a:xfrm>
              <a:off x="579"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74" name="Oval 102"/>
            <p:cNvSpPr>
              <a:spLocks noChangeArrowheads="1"/>
            </p:cNvSpPr>
            <p:nvPr/>
          </p:nvSpPr>
          <p:spPr bwMode="auto">
            <a:xfrm>
              <a:off x="825" y="1828"/>
              <a:ext cx="57" cy="57"/>
            </a:xfrm>
            <a:prstGeom prst="ellipse">
              <a:avLst/>
            </a:prstGeom>
            <a:solidFill>
              <a:schemeClr val="tx1"/>
            </a:solidFill>
            <a:ln w="9525">
              <a:noFill/>
              <a:round/>
              <a:headEnd/>
              <a:tailEnd/>
            </a:ln>
          </p:spPr>
          <p:txBody>
            <a:bodyPr wrap="none" anchor="ctr"/>
            <a:lstStyle/>
            <a:p>
              <a:endParaRPr lang="en-GB"/>
            </a:p>
          </p:txBody>
        </p:sp>
        <p:sp>
          <p:nvSpPr>
            <p:cNvPr id="21675" name="Oval 103"/>
            <p:cNvSpPr>
              <a:spLocks noChangeArrowheads="1"/>
            </p:cNvSpPr>
            <p:nvPr/>
          </p:nvSpPr>
          <p:spPr bwMode="auto">
            <a:xfrm>
              <a:off x="616" y="1693"/>
              <a:ext cx="57" cy="57"/>
            </a:xfrm>
            <a:prstGeom prst="ellipse">
              <a:avLst/>
            </a:prstGeom>
            <a:solidFill>
              <a:schemeClr val="tx1"/>
            </a:solidFill>
            <a:ln w="9525">
              <a:noFill/>
              <a:round/>
              <a:headEnd/>
              <a:tailEnd/>
            </a:ln>
          </p:spPr>
          <p:txBody>
            <a:bodyPr wrap="none" anchor="ctr"/>
            <a:lstStyle/>
            <a:p>
              <a:endParaRPr lang="en-GB"/>
            </a:p>
          </p:txBody>
        </p:sp>
        <p:sp>
          <p:nvSpPr>
            <p:cNvPr id="21676" name="Oval 104"/>
            <p:cNvSpPr>
              <a:spLocks noChangeArrowheads="1"/>
            </p:cNvSpPr>
            <p:nvPr/>
          </p:nvSpPr>
          <p:spPr bwMode="auto">
            <a:xfrm>
              <a:off x="696" y="2037"/>
              <a:ext cx="57" cy="57"/>
            </a:xfrm>
            <a:prstGeom prst="ellipse">
              <a:avLst/>
            </a:prstGeom>
            <a:solidFill>
              <a:schemeClr val="tx1"/>
            </a:solidFill>
            <a:ln w="9525">
              <a:noFill/>
              <a:round/>
              <a:headEnd/>
              <a:tailEnd/>
            </a:ln>
          </p:spPr>
          <p:txBody>
            <a:bodyPr wrap="none" anchor="ctr"/>
            <a:lstStyle/>
            <a:p>
              <a:endParaRPr lang="en-GB"/>
            </a:p>
          </p:txBody>
        </p:sp>
        <p:sp>
          <p:nvSpPr>
            <p:cNvPr id="21677" name="Oval 105"/>
            <p:cNvSpPr>
              <a:spLocks noChangeArrowheads="1"/>
            </p:cNvSpPr>
            <p:nvPr/>
          </p:nvSpPr>
          <p:spPr bwMode="auto">
            <a:xfrm>
              <a:off x="825" y="1902"/>
              <a:ext cx="57" cy="57"/>
            </a:xfrm>
            <a:prstGeom prst="ellipse">
              <a:avLst/>
            </a:prstGeom>
            <a:solidFill>
              <a:schemeClr val="tx1"/>
            </a:solidFill>
            <a:ln w="9525">
              <a:noFill/>
              <a:round/>
              <a:headEnd/>
              <a:tailEnd/>
            </a:ln>
          </p:spPr>
          <p:txBody>
            <a:bodyPr wrap="none" anchor="ctr"/>
            <a:lstStyle/>
            <a:p>
              <a:endParaRPr lang="en-GB"/>
            </a:p>
          </p:txBody>
        </p:sp>
        <p:sp>
          <p:nvSpPr>
            <p:cNvPr id="21678" name="Oval 106"/>
            <p:cNvSpPr>
              <a:spLocks noChangeArrowheads="1"/>
            </p:cNvSpPr>
            <p:nvPr/>
          </p:nvSpPr>
          <p:spPr bwMode="auto">
            <a:xfrm>
              <a:off x="696" y="1693"/>
              <a:ext cx="57" cy="57"/>
            </a:xfrm>
            <a:prstGeom prst="ellipse">
              <a:avLst/>
            </a:prstGeom>
            <a:solidFill>
              <a:schemeClr val="tx1"/>
            </a:solidFill>
            <a:ln w="9525">
              <a:noFill/>
              <a:round/>
              <a:headEnd/>
              <a:tailEnd/>
            </a:ln>
          </p:spPr>
          <p:txBody>
            <a:bodyPr wrap="none" anchor="ctr"/>
            <a:lstStyle/>
            <a:p>
              <a:endParaRPr lang="en-GB"/>
            </a:p>
          </p:txBody>
        </p:sp>
        <p:sp>
          <p:nvSpPr>
            <p:cNvPr id="21679" name="Oval 107"/>
            <p:cNvSpPr>
              <a:spLocks noChangeArrowheads="1"/>
            </p:cNvSpPr>
            <p:nvPr/>
          </p:nvSpPr>
          <p:spPr bwMode="auto">
            <a:xfrm>
              <a:off x="482" y="1902"/>
              <a:ext cx="57" cy="57"/>
            </a:xfrm>
            <a:prstGeom prst="ellipse">
              <a:avLst/>
            </a:prstGeom>
            <a:solidFill>
              <a:schemeClr val="tx1"/>
            </a:solidFill>
            <a:ln w="9525">
              <a:noFill/>
              <a:round/>
              <a:headEnd/>
              <a:tailEnd/>
            </a:ln>
          </p:spPr>
          <p:txBody>
            <a:bodyPr wrap="none" anchor="ctr"/>
            <a:lstStyle/>
            <a:p>
              <a:endParaRPr lang="en-GB"/>
            </a:p>
          </p:txBody>
        </p:sp>
        <p:sp>
          <p:nvSpPr>
            <p:cNvPr id="21680" name="Oval 108"/>
            <p:cNvSpPr>
              <a:spLocks noChangeArrowheads="1"/>
            </p:cNvSpPr>
            <p:nvPr/>
          </p:nvSpPr>
          <p:spPr bwMode="auto">
            <a:xfrm>
              <a:off x="482" y="1828"/>
              <a:ext cx="57" cy="57"/>
            </a:xfrm>
            <a:prstGeom prst="ellipse">
              <a:avLst/>
            </a:prstGeom>
            <a:solidFill>
              <a:schemeClr val="tx1"/>
            </a:solidFill>
            <a:ln w="9525">
              <a:noFill/>
              <a:round/>
              <a:headEnd/>
              <a:tailEnd/>
            </a:ln>
          </p:spPr>
          <p:txBody>
            <a:bodyPr wrap="none" anchor="ctr"/>
            <a:lstStyle/>
            <a:p>
              <a:endParaRPr lang="en-GB"/>
            </a:p>
          </p:txBody>
        </p:sp>
        <p:sp>
          <p:nvSpPr>
            <p:cNvPr id="21681" name="Oval 109"/>
            <p:cNvSpPr>
              <a:spLocks noChangeArrowheads="1"/>
            </p:cNvSpPr>
            <p:nvPr/>
          </p:nvSpPr>
          <p:spPr bwMode="auto">
            <a:xfrm>
              <a:off x="616" y="2037"/>
              <a:ext cx="57" cy="57"/>
            </a:xfrm>
            <a:prstGeom prst="ellipse">
              <a:avLst/>
            </a:prstGeom>
            <a:solidFill>
              <a:schemeClr val="tx1"/>
            </a:solidFill>
            <a:ln w="9525">
              <a:noFill/>
              <a:round/>
              <a:headEnd/>
              <a:tailEnd/>
            </a:ln>
          </p:spPr>
          <p:txBody>
            <a:bodyPr wrap="none" anchor="ctr"/>
            <a:lstStyle/>
            <a:p>
              <a:endParaRPr lang="en-GB"/>
            </a:p>
          </p:txBody>
        </p:sp>
        <p:sp>
          <p:nvSpPr>
            <p:cNvPr id="21682" name="Oval 110"/>
            <p:cNvSpPr>
              <a:spLocks noChangeArrowheads="1"/>
            </p:cNvSpPr>
            <p:nvPr/>
          </p:nvSpPr>
          <p:spPr bwMode="auto">
            <a:xfrm>
              <a:off x="656" y="1762"/>
              <a:ext cx="57" cy="57"/>
            </a:xfrm>
            <a:prstGeom prst="ellipse">
              <a:avLst/>
            </a:prstGeom>
            <a:solidFill>
              <a:schemeClr val="tx1"/>
            </a:solidFill>
            <a:ln w="9525">
              <a:noFill/>
              <a:round/>
              <a:headEnd/>
              <a:tailEnd/>
            </a:ln>
          </p:spPr>
          <p:txBody>
            <a:bodyPr wrap="none" anchor="ctr"/>
            <a:lstStyle/>
            <a:p>
              <a:endParaRPr lang="en-GB"/>
            </a:p>
          </p:txBody>
        </p:sp>
        <p:sp>
          <p:nvSpPr>
            <p:cNvPr id="21683" name="Oval 111"/>
            <p:cNvSpPr>
              <a:spLocks noChangeArrowheads="1"/>
            </p:cNvSpPr>
            <p:nvPr/>
          </p:nvSpPr>
          <p:spPr bwMode="auto">
            <a:xfrm>
              <a:off x="656" y="1964"/>
              <a:ext cx="57" cy="57"/>
            </a:xfrm>
            <a:prstGeom prst="ellipse">
              <a:avLst/>
            </a:prstGeom>
            <a:solidFill>
              <a:schemeClr val="tx1"/>
            </a:solidFill>
            <a:ln w="9525">
              <a:noFill/>
              <a:round/>
              <a:headEnd/>
              <a:tailEnd/>
            </a:ln>
          </p:spPr>
          <p:txBody>
            <a:bodyPr wrap="none" anchor="ctr"/>
            <a:lstStyle/>
            <a:p>
              <a:endParaRPr lang="en-GB"/>
            </a:p>
          </p:txBody>
        </p:sp>
      </p:grpSp>
      <p:grpSp>
        <p:nvGrpSpPr>
          <p:cNvPr id="8" name="Group 112"/>
          <p:cNvGrpSpPr>
            <a:grpSpLocks/>
          </p:cNvGrpSpPr>
          <p:nvPr/>
        </p:nvGrpSpPr>
        <p:grpSpPr bwMode="auto">
          <a:xfrm>
            <a:off x="1857375" y="3792187"/>
            <a:ext cx="635000" cy="636587"/>
            <a:chOff x="1086" y="2329"/>
            <a:chExt cx="400" cy="401"/>
          </a:xfrm>
        </p:grpSpPr>
        <p:sp>
          <p:nvSpPr>
            <p:cNvPr id="21660" name="Oval 113"/>
            <p:cNvSpPr>
              <a:spLocks noChangeArrowheads="1"/>
            </p:cNvSpPr>
            <p:nvPr/>
          </p:nvSpPr>
          <p:spPr bwMode="auto">
            <a:xfrm>
              <a:off x="1110" y="2352"/>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61" name="Oval 114"/>
            <p:cNvSpPr>
              <a:spLocks noChangeArrowheads="1"/>
            </p:cNvSpPr>
            <p:nvPr/>
          </p:nvSpPr>
          <p:spPr bwMode="auto">
            <a:xfrm>
              <a:off x="1183" y="2424"/>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62" name="Oval 115"/>
            <p:cNvSpPr>
              <a:spLocks noChangeArrowheads="1"/>
            </p:cNvSpPr>
            <p:nvPr/>
          </p:nvSpPr>
          <p:spPr bwMode="auto">
            <a:xfrm>
              <a:off x="1429" y="2464"/>
              <a:ext cx="57" cy="57"/>
            </a:xfrm>
            <a:prstGeom prst="ellipse">
              <a:avLst/>
            </a:prstGeom>
            <a:solidFill>
              <a:schemeClr val="tx1"/>
            </a:solidFill>
            <a:ln w="9525">
              <a:noFill/>
              <a:round/>
              <a:headEnd/>
              <a:tailEnd/>
            </a:ln>
          </p:spPr>
          <p:txBody>
            <a:bodyPr wrap="none" anchor="ctr"/>
            <a:lstStyle/>
            <a:p>
              <a:endParaRPr lang="en-GB"/>
            </a:p>
          </p:txBody>
        </p:sp>
        <p:sp>
          <p:nvSpPr>
            <p:cNvPr id="21663" name="Oval 116"/>
            <p:cNvSpPr>
              <a:spLocks noChangeArrowheads="1"/>
            </p:cNvSpPr>
            <p:nvPr/>
          </p:nvSpPr>
          <p:spPr bwMode="auto">
            <a:xfrm>
              <a:off x="1220" y="2329"/>
              <a:ext cx="57" cy="57"/>
            </a:xfrm>
            <a:prstGeom prst="ellipse">
              <a:avLst/>
            </a:prstGeom>
            <a:solidFill>
              <a:schemeClr val="tx1"/>
            </a:solidFill>
            <a:ln w="9525">
              <a:noFill/>
              <a:round/>
              <a:headEnd/>
              <a:tailEnd/>
            </a:ln>
          </p:spPr>
          <p:txBody>
            <a:bodyPr wrap="none" anchor="ctr"/>
            <a:lstStyle/>
            <a:p>
              <a:endParaRPr lang="en-GB"/>
            </a:p>
          </p:txBody>
        </p:sp>
        <p:sp>
          <p:nvSpPr>
            <p:cNvPr id="21664" name="Oval 117"/>
            <p:cNvSpPr>
              <a:spLocks noChangeArrowheads="1"/>
            </p:cNvSpPr>
            <p:nvPr/>
          </p:nvSpPr>
          <p:spPr bwMode="auto">
            <a:xfrm>
              <a:off x="1300" y="2673"/>
              <a:ext cx="57" cy="57"/>
            </a:xfrm>
            <a:prstGeom prst="ellipse">
              <a:avLst/>
            </a:prstGeom>
            <a:solidFill>
              <a:schemeClr val="tx1"/>
            </a:solidFill>
            <a:ln w="9525">
              <a:noFill/>
              <a:round/>
              <a:headEnd/>
              <a:tailEnd/>
            </a:ln>
          </p:spPr>
          <p:txBody>
            <a:bodyPr wrap="none" anchor="ctr"/>
            <a:lstStyle/>
            <a:p>
              <a:endParaRPr lang="en-GB"/>
            </a:p>
          </p:txBody>
        </p:sp>
        <p:sp>
          <p:nvSpPr>
            <p:cNvPr id="21665" name="Oval 118"/>
            <p:cNvSpPr>
              <a:spLocks noChangeArrowheads="1"/>
            </p:cNvSpPr>
            <p:nvPr/>
          </p:nvSpPr>
          <p:spPr bwMode="auto">
            <a:xfrm>
              <a:off x="1429" y="2538"/>
              <a:ext cx="57" cy="57"/>
            </a:xfrm>
            <a:prstGeom prst="ellipse">
              <a:avLst/>
            </a:prstGeom>
            <a:solidFill>
              <a:schemeClr val="tx1"/>
            </a:solidFill>
            <a:ln w="9525">
              <a:noFill/>
              <a:round/>
              <a:headEnd/>
              <a:tailEnd/>
            </a:ln>
          </p:spPr>
          <p:txBody>
            <a:bodyPr wrap="none" anchor="ctr"/>
            <a:lstStyle/>
            <a:p>
              <a:endParaRPr lang="en-GB"/>
            </a:p>
          </p:txBody>
        </p:sp>
        <p:sp>
          <p:nvSpPr>
            <p:cNvPr id="21666" name="Oval 119"/>
            <p:cNvSpPr>
              <a:spLocks noChangeArrowheads="1"/>
            </p:cNvSpPr>
            <p:nvPr/>
          </p:nvSpPr>
          <p:spPr bwMode="auto">
            <a:xfrm>
              <a:off x="1300" y="2329"/>
              <a:ext cx="57" cy="57"/>
            </a:xfrm>
            <a:prstGeom prst="ellipse">
              <a:avLst/>
            </a:prstGeom>
            <a:solidFill>
              <a:schemeClr val="tx1"/>
            </a:solidFill>
            <a:ln w="9525">
              <a:noFill/>
              <a:round/>
              <a:headEnd/>
              <a:tailEnd/>
            </a:ln>
          </p:spPr>
          <p:txBody>
            <a:bodyPr wrap="none" anchor="ctr"/>
            <a:lstStyle/>
            <a:p>
              <a:endParaRPr lang="en-GB"/>
            </a:p>
          </p:txBody>
        </p:sp>
        <p:sp>
          <p:nvSpPr>
            <p:cNvPr id="21667" name="Oval 120"/>
            <p:cNvSpPr>
              <a:spLocks noChangeArrowheads="1"/>
            </p:cNvSpPr>
            <p:nvPr/>
          </p:nvSpPr>
          <p:spPr bwMode="auto">
            <a:xfrm>
              <a:off x="1086" y="2538"/>
              <a:ext cx="57" cy="57"/>
            </a:xfrm>
            <a:prstGeom prst="ellipse">
              <a:avLst/>
            </a:prstGeom>
            <a:solidFill>
              <a:schemeClr val="tx1"/>
            </a:solidFill>
            <a:ln w="9525">
              <a:noFill/>
              <a:round/>
              <a:headEnd/>
              <a:tailEnd/>
            </a:ln>
          </p:spPr>
          <p:txBody>
            <a:bodyPr wrap="none" anchor="ctr"/>
            <a:lstStyle/>
            <a:p>
              <a:endParaRPr lang="en-GB"/>
            </a:p>
          </p:txBody>
        </p:sp>
        <p:sp>
          <p:nvSpPr>
            <p:cNvPr id="21668" name="Oval 121"/>
            <p:cNvSpPr>
              <a:spLocks noChangeArrowheads="1"/>
            </p:cNvSpPr>
            <p:nvPr/>
          </p:nvSpPr>
          <p:spPr bwMode="auto">
            <a:xfrm>
              <a:off x="1086" y="2464"/>
              <a:ext cx="57" cy="57"/>
            </a:xfrm>
            <a:prstGeom prst="ellipse">
              <a:avLst/>
            </a:prstGeom>
            <a:solidFill>
              <a:schemeClr val="tx1"/>
            </a:solidFill>
            <a:ln w="9525">
              <a:noFill/>
              <a:round/>
              <a:headEnd/>
              <a:tailEnd/>
            </a:ln>
          </p:spPr>
          <p:txBody>
            <a:bodyPr wrap="none" anchor="ctr"/>
            <a:lstStyle/>
            <a:p>
              <a:endParaRPr lang="en-GB"/>
            </a:p>
          </p:txBody>
        </p:sp>
        <p:sp>
          <p:nvSpPr>
            <p:cNvPr id="21669" name="Oval 122"/>
            <p:cNvSpPr>
              <a:spLocks noChangeArrowheads="1"/>
            </p:cNvSpPr>
            <p:nvPr/>
          </p:nvSpPr>
          <p:spPr bwMode="auto">
            <a:xfrm>
              <a:off x="1220" y="2673"/>
              <a:ext cx="57" cy="57"/>
            </a:xfrm>
            <a:prstGeom prst="ellipse">
              <a:avLst/>
            </a:prstGeom>
            <a:solidFill>
              <a:schemeClr val="tx1"/>
            </a:solidFill>
            <a:ln w="9525">
              <a:noFill/>
              <a:round/>
              <a:headEnd/>
              <a:tailEnd/>
            </a:ln>
          </p:spPr>
          <p:txBody>
            <a:bodyPr wrap="none" anchor="ctr"/>
            <a:lstStyle/>
            <a:p>
              <a:endParaRPr lang="en-GB"/>
            </a:p>
          </p:txBody>
        </p:sp>
        <p:sp>
          <p:nvSpPr>
            <p:cNvPr id="21670" name="Oval 123"/>
            <p:cNvSpPr>
              <a:spLocks noChangeArrowheads="1"/>
            </p:cNvSpPr>
            <p:nvPr/>
          </p:nvSpPr>
          <p:spPr bwMode="auto">
            <a:xfrm>
              <a:off x="1260" y="2398"/>
              <a:ext cx="57" cy="57"/>
            </a:xfrm>
            <a:prstGeom prst="ellipse">
              <a:avLst/>
            </a:prstGeom>
            <a:solidFill>
              <a:schemeClr val="tx1"/>
            </a:solidFill>
            <a:ln w="9525">
              <a:noFill/>
              <a:round/>
              <a:headEnd/>
              <a:tailEnd/>
            </a:ln>
          </p:spPr>
          <p:txBody>
            <a:bodyPr wrap="none" anchor="ctr"/>
            <a:lstStyle/>
            <a:p>
              <a:endParaRPr lang="en-GB"/>
            </a:p>
          </p:txBody>
        </p:sp>
        <p:sp>
          <p:nvSpPr>
            <p:cNvPr id="21671" name="Oval 124"/>
            <p:cNvSpPr>
              <a:spLocks noChangeArrowheads="1"/>
            </p:cNvSpPr>
            <p:nvPr/>
          </p:nvSpPr>
          <p:spPr bwMode="auto">
            <a:xfrm>
              <a:off x="1260" y="2600"/>
              <a:ext cx="57" cy="57"/>
            </a:xfrm>
            <a:prstGeom prst="ellipse">
              <a:avLst/>
            </a:prstGeom>
            <a:solidFill>
              <a:schemeClr val="tx1"/>
            </a:solidFill>
            <a:ln w="9525">
              <a:noFill/>
              <a:round/>
              <a:headEnd/>
              <a:tailEnd/>
            </a:ln>
          </p:spPr>
          <p:txBody>
            <a:bodyPr wrap="none" anchor="ctr"/>
            <a:lstStyle/>
            <a:p>
              <a:endParaRPr lang="en-GB"/>
            </a:p>
          </p:txBody>
        </p:sp>
      </p:grpSp>
      <p:grpSp>
        <p:nvGrpSpPr>
          <p:cNvPr id="9" name="Group 125"/>
          <p:cNvGrpSpPr>
            <a:grpSpLocks/>
          </p:cNvGrpSpPr>
          <p:nvPr/>
        </p:nvGrpSpPr>
        <p:grpSpPr bwMode="auto">
          <a:xfrm>
            <a:off x="2778125" y="3662012"/>
            <a:ext cx="831850" cy="871537"/>
            <a:chOff x="1696" y="2247"/>
            <a:chExt cx="524" cy="549"/>
          </a:xfrm>
        </p:grpSpPr>
        <p:sp>
          <p:nvSpPr>
            <p:cNvPr id="21656" name="Oval 126"/>
            <p:cNvSpPr>
              <a:spLocks noChangeArrowheads="1"/>
            </p:cNvSpPr>
            <p:nvPr/>
          </p:nvSpPr>
          <p:spPr bwMode="auto">
            <a:xfrm>
              <a:off x="1696"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1657" name="Oval 127"/>
            <p:cNvSpPr>
              <a:spLocks noChangeArrowheads="1"/>
            </p:cNvSpPr>
            <p:nvPr/>
          </p:nvSpPr>
          <p:spPr bwMode="auto">
            <a:xfrm>
              <a:off x="1878"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58" name="Oval 128"/>
            <p:cNvSpPr>
              <a:spLocks noChangeArrowheads="1"/>
            </p:cNvSpPr>
            <p:nvPr/>
          </p:nvSpPr>
          <p:spPr bwMode="auto">
            <a:xfrm>
              <a:off x="1958"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59" name="Oval 129"/>
            <p:cNvSpPr>
              <a:spLocks noChangeArrowheads="1"/>
            </p:cNvSpPr>
            <p:nvPr/>
          </p:nvSpPr>
          <p:spPr bwMode="auto">
            <a:xfrm>
              <a:off x="2163"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10" name="Group 130"/>
          <p:cNvGrpSpPr>
            <a:grpSpLocks/>
          </p:cNvGrpSpPr>
          <p:nvPr/>
        </p:nvGrpSpPr>
        <p:grpSpPr bwMode="auto">
          <a:xfrm>
            <a:off x="2854325" y="3792187"/>
            <a:ext cx="635000" cy="636587"/>
            <a:chOff x="1830" y="1693"/>
            <a:chExt cx="400" cy="401"/>
          </a:xfrm>
        </p:grpSpPr>
        <p:sp>
          <p:nvSpPr>
            <p:cNvPr id="21644" name="Oval 131"/>
            <p:cNvSpPr>
              <a:spLocks noChangeArrowheads="1"/>
            </p:cNvSpPr>
            <p:nvPr/>
          </p:nvSpPr>
          <p:spPr bwMode="auto">
            <a:xfrm>
              <a:off x="1854"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45" name="Oval 132"/>
            <p:cNvSpPr>
              <a:spLocks noChangeArrowheads="1"/>
            </p:cNvSpPr>
            <p:nvPr/>
          </p:nvSpPr>
          <p:spPr bwMode="auto">
            <a:xfrm>
              <a:off x="1927"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46" name="Oval 133"/>
            <p:cNvSpPr>
              <a:spLocks noChangeArrowheads="1"/>
            </p:cNvSpPr>
            <p:nvPr/>
          </p:nvSpPr>
          <p:spPr bwMode="auto">
            <a:xfrm>
              <a:off x="2173" y="1828"/>
              <a:ext cx="57" cy="57"/>
            </a:xfrm>
            <a:prstGeom prst="ellipse">
              <a:avLst/>
            </a:prstGeom>
            <a:solidFill>
              <a:schemeClr val="tx1"/>
            </a:solidFill>
            <a:ln w="9525">
              <a:noFill/>
              <a:round/>
              <a:headEnd/>
              <a:tailEnd/>
            </a:ln>
          </p:spPr>
          <p:txBody>
            <a:bodyPr wrap="none" anchor="ctr"/>
            <a:lstStyle/>
            <a:p>
              <a:endParaRPr lang="en-GB"/>
            </a:p>
          </p:txBody>
        </p:sp>
        <p:sp>
          <p:nvSpPr>
            <p:cNvPr id="21647" name="Oval 134"/>
            <p:cNvSpPr>
              <a:spLocks noChangeArrowheads="1"/>
            </p:cNvSpPr>
            <p:nvPr/>
          </p:nvSpPr>
          <p:spPr bwMode="auto">
            <a:xfrm>
              <a:off x="1964" y="1693"/>
              <a:ext cx="57" cy="57"/>
            </a:xfrm>
            <a:prstGeom prst="ellipse">
              <a:avLst/>
            </a:prstGeom>
            <a:solidFill>
              <a:schemeClr val="tx1"/>
            </a:solidFill>
            <a:ln w="9525">
              <a:noFill/>
              <a:round/>
              <a:headEnd/>
              <a:tailEnd/>
            </a:ln>
          </p:spPr>
          <p:txBody>
            <a:bodyPr wrap="none" anchor="ctr"/>
            <a:lstStyle/>
            <a:p>
              <a:endParaRPr lang="en-GB"/>
            </a:p>
          </p:txBody>
        </p:sp>
        <p:sp>
          <p:nvSpPr>
            <p:cNvPr id="21648" name="Oval 135"/>
            <p:cNvSpPr>
              <a:spLocks noChangeArrowheads="1"/>
            </p:cNvSpPr>
            <p:nvPr/>
          </p:nvSpPr>
          <p:spPr bwMode="auto">
            <a:xfrm>
              <a:off x="2044" y="2037"/>
              <a:ext cx="57" cy="57"/>
            </a:xfrm>
            <a:prstGeom prst="ellipse">
              <a:avLst/>
            </a:prstGeom>
            <a:solidFill>
              <a:schemeClr val="tx1"/>
            </a:solidFill>
            <a:ln w="9525">
              <a:noFill/>
              <a:round/>
              <a:headEnd/>
              <a:tailEnd/>
            </a:ln>
          </p:spPr>
          <p:txBody>
            <a:bodyPr wrap="none" anchor="ctr"/>
            <a:lstStyle/>
            <a:p>
              <a:endParaRPr lang="en-GB"/>
            </a:p>
          </p:txBody>
        </p:sp>
        <p:sp>
          <p:nvSpPr>
            <p:cNvPr id="21649" name="Oval 136"/>
            <p:cNvSpPr>
              <a:spLocks noChangeArrowheads="1"/>
            </p:cNvSpPr>
            <p:nvPr/>
          </p:nvSpPr>
          <p:spPr bwMode="auto">
            <a:xfrm>
              <a:off x="2173" y="1902"/>
              <a:ext cx="57" cy="57"/>
            </a:xfrm>
            <a:prstGeom prst="ellipse">
              <a:avLst/>
            </a:prstGeom>
            <a:solidFill>
              <a:schemeClr val="tx1"/>
            </a:solidFill>
            <a:ln w="9525">
              <a:noFill/>
              <a:round/>
              <a:headEnd/>
              <a:tailEnd/>
            </a:ln>
          </p:spPr>
          <p:txBody>
            <a:bodyPr wrap="none" anchor="ctr"/>
            <a:lstStyle/>
            <a:p>
              <a:endParaRPr lang="en-GB"/>
            </a:p>
          </p:txBody>
        </p:sp>
        <p:sp>
          <p:nvSpPr>
            <p:cNvPr id="21650" name="Oval 137"/>
            <p:cNvSpPr>
              <a:spLocks noChangeArrowheads="1"/>
            </p:cNvSpPr>
            <p:nvPr/>
          </p:nvSpPr>
          <p:spPr bwMode="auto">
            <a:xfrm>
              <a:off x="2044" y="1693"/>
              <a:ext cx="57" cy="57"/>
            </a:xfrm>
            <a:prstGeom prst="ellipse">
              <a:avLst/>
            </a:prstGeom>
            <a:solidFill>
              <a:schemeClr val="tx1"/>
            </a:solidFill>
            <a:ln w="9525">
              <a:noFill/>
              <a:round/>
              <a:headEnd/>
              <a:tailEnd/>
            </a:ln>
          </p:spPr>
          <p:txBody>
            <a:bodyPr wrap="none" anchor="ctr"/>
            <a:lstStyle/>
            <a:p>
              <a:endParaRPr lang="en-GB"/>
            </a:p>
          </p:txBody>
        </p:sp>
        <p:sp>
          <p:nvSpPr>
            <p:cNvPr id="21651" name="Oval 138"/>
            <p:cNvSpPr>
              <a:spLocks noChangeArrowheads="1"/>
            </p:cNvSpPr>
            <p:nvPr/>
          </p:nvSpPr>
          <p:spPr bwMode="auto">
            <a:xfrm>
              <a:off x="1830" y="1902"/>
              <a:ext cx="57" cy="57"/>
            </a:xfrm>
            <a:prstGeom prst="ellipse">
              <a:avLst/>
            </a:prstGeom>
            <a:solidFill>
              <a:schemeClr val="tx1"/>
            </a:solidFill>
            <a:ln w="9525">
              <a:noFill/>
              <a:round/>
              <a:headEnd/>
              <a:tailEnd/>
            </a:ln>
          </p:spPr>
          <p:txBody>
            <a:bodyPr wrap="none" anchor="ctr"/>
            <a:lstStyle/>
            <a:p>
              <a:endParaRPr lang="en-GB"/>
            </a:p>
          </p:txBody>
        </p:sp>
        <p:sp>
          <p:nvSpPr>
            <p:cNvPr id="21652" name="Oval 139"/>
            <p:cNvSpPr>
              <a:spLocks noChangeArrowheads="1"/>
            </p:cNvSpPr>
            <p:nvPr/>
          </p:nvSpPr>
          <p:spPr bwMode="auto">
            <a:xfrm>
              <a:off x="1830" y="1828"/>
              <a:ext cx="57" cy="57"/>
            </a:xfrm>
            <a:prstGeom prst="ellipse">
              <a:avLst/>
            </a:prstGeom>
            <a:solidFill>
              <a:schemeClr val="tx1"/>
            </a:solidFill>
            <a:ln w="9525">
              <a:noFill/>
              <a:round/>
              <a:headEnd/>
              <a:tailEnd/>
            </a:ln>
          </p:spPr>
          <p:txBody>
            <a:bodyPr wrap="none" anchor="ctr"/>
            <a:lstStyle/>
            <a:p>
              <a:endParaRPr lang="en-GB"/>
            </a:p>
          </p:txBody>
        </p:sp>
        <p:sp>
          <p:nvSpPr>
            <p:cNvPr id="21653" name="Oval 140"/>
            <p:cNvSpPr>
              <a:spLocks noChangeArrowheads="1"/>
            </p:cNvSpPr>
            <p:nvPr/>
          </p:nvSpPr>
          <p:spPr bwMode="auto">
            <a:xfrm>
              <a:off x="1964" y="2037"/>
              <a:ext cx="57" cy="57"/>
            </a:xfrm>
            <a:prstGeom prst="ellipse">
              <a:avLst/>
            </a:prstGeom>
            <a:solidFill>
              <a:schemeClr val="tx1"/>
            </a:solidFill>
            <a:ln w="9525">
              <a:noFill/>
              <a:round/>
              <a:headEnd/>
              <a:tailEnd/>
            </a:ln>
          </p:spPr>
          <p:txBody>
            <a:bodyPr wrap="none" anchor="ctr"/>
            <a:lstStyle/>
            <a:p>
              <a:endParaRPr lang="en-GB"/>
            </a:p>
          </p:txBody>
        </p:sp>
        <p:sp>
          <p:nvSpPr>
            <p:cNvPr id="21654" name="Oval 141"/>
            <p:cNvSpPr>
              <a:spLocks noChangeArrowheads="1"/>
            </p:cNvSpPr>
            <p:nvPr/>
          </p:nvSpPr>
          <p:spPr bwMode="auto">
            <a:xfrm>
              <a:off x="2004" y="1762"/>
              <a:ext cx="57" cy="57"/>
            </a:xfrm>
            <a:prstGeom prst="ellipse">
              <a:avLst/>
            </a:prstGeom>
            <a:solidFill>
              <a:schemeClr val="tx1"/>
            </a:solidFill>
            <a:ln w="9525">
              <a:noFill/>
              <a:round/>
              <a:headEnd/>
              <a:tailEnd/>
            </a:ln>
          </p:spPr>
          <p:txBody>
            <a:bodyPr wrap="none" anchor="ctr"/>
            <a:lstStyle/>
            <a:p>
              <a:endParaRPr lang="en-GB"/>
            </a:p>
          </p:txBody>
        </p:sp>
        <p:sp>
          <p:nvSpPr>
            <p:cNvPr id="21655" name="Oval 142"/>
            <p:cNvSpPr>
              <a:spLocks noChangeArrowheads="1"/>
            </p:cNvSpPr>
            <p:nvPr/>
          </p:nvSpPr>
          <p:spPr bwMode="auto">
            <a:xfrm>
              <a:off x="2004" y="1964"/>
              <a:ext cx="57" cy="57"/>
            </a:xfrm>
            <a:prstGeom prst="ellipse">
              <a:avLst/>
            </a:prstGeom>
            <a:solidFill>
              <a:schemeClr val="tx1"/>
            </a:solidFill>
            <a:ln w="9525">
              <a:noFill/>
              <a:round/>
              <a:headEnd/>
              <a:tailEnd/>
            </a:ln>
          </p:spPr>
          <p:txBody>
            <a:bodyPr wrap="none" anchor="ctr"/>
            <a:lstStyle/>
            <a:p>
              <a:endParaRPr lang="en-GB"/>
            </a:p>
          </p:txBody>
        </p:sp>
      </p:grpSp>
      <p:grpSp>
        <p:nvGrpSpPr>
          <p:cNvPr id="11" name="Group 143"/>
          <p:cNvGrpSpPr>
            <a:grpSpLocks/>
          </p:cNvGrpSpPr>
          <p:nvPr/>
        </p:nvGrpSpPr>
        <p:grpSpPr bwMode="auto">
          <a:xfrm>
            <a:off x="3851275" y="3792187"/>
            <a:ext cx="635000" cy="636587"/>
            <a:chOff x="2471" y="1693"/>
            <a:chExt cx="400" cy="401"/>
          </a:xfrm>
        </p:grpSpPr>
        <p:sp>
          <p:nvSpPr>
            <p:cNvPr id="21632" name="Oval 144"/>
            <p:cNvSpPr>
              <a:spLocks noChangeArrowheads="1"/>
            </p:cNvSpPr>
            <p:nvPr/>
          </p:nvSpPr>
          <p:spPr bwMode="auto">
            <a:xfrm>
              <a:off x="2495"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33" name="Oval 145"/>
            <p:cNvSpPr>
              <a:spLocks noChangeArrowheads="1"/>
            </p:cNvSpPr>
            <p:nvPr/>
          </p:nvSpPr>
          <p:spPr bwMode="auto">
            <a:xfrm>
              <a:off x="2568"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34" name="Oval 146"/>
            <p:cNvSpPr>
              <a:spLocks noChangeArrowheads="1"/>
            </p:cNvSpPr>
            <p:nvPr/>
          </p:nvSpPr>
          <p:spPr bwMode="auto">
            <a:xfrm>
              <a:off x="2814" y="1828"/>
              <a:ext cx="57" cy="57"/>
            </a:xfrm>
            <a:prstGeom prst="ellipse">
              <a:avLst/>
            </a:prstGeom>
            <a:solidFill>
              <a:schemeClr val="tx1"/>
            </a:solidFill>
            <a:ln w="9525">
              <a:noFill/>
              <a:round/>
              <a:headEnd/>
              <a:tailEnd/>
            </a:ln>
          </p:spPr>
          <p:txBody>
            <a:bodyPr wrap="none" anchor="ctr"/>
            <a:lstStyle/>
            <a:p>
              <a:endParaRPr lang="en-GB"/>
            </a:p>
          </p:txBody>
        </p:sp>
        <p:sp>
          <p:nvSpPr>
            <p:cNvPr id="21635" name="Oval 147"/>
            <p:cNvSpPr>
              <a:spLocks noChangeArrowheads="1"/>
            </p:cNvSpPr>
            <p:nvPr/>
          </p:nvSpPr>
          <p:spPr bwMode="auto">
            <a:xfrm>
              <a:off x="2605" y="1693"/>
              <a:ext cx="57" cy="57"/>
            </a:xfrm>
            <a:prstGeom prst="ellipse">
              <a:avLst/>
            </a:prstGeom>
            <a:solidFill>
              <a:schemeClr val="tx1"/>
            </a:solidFill>
            <a:ln w="9525">
              <a:noFill/>
              <a:round/>
              <a:headEnd/>
              <a:tailEnd/>
            </a:ln>
          </p:spPr>
          <p:txBody>
            <a:bodyPr wrap="none" anchor="ctr"/>
            <a:lstStyle/>
            <a:p>
              <a:endParaRPr lang="en-GB"/>
            </a:p>
          </p:txBody>
        </p:sp>
        <p:sp>
          <p:nvSpPr>
            <p:cNvPr id="21636" name="Oval 148"/>
            <p:cNvSpPr>
              <a:spLocks noChangeArrowheads="1"/>
            </p:cNvSpPr>
            <p:nvPr/>
          </p:nvSpPr>
          <p:spPr bwMode="auto">
            <a:xfrm>
              <a:off x="2685" y="2037"/>
              <a:ext cx="57" cy="57"/>
            </a:xfrm>
            <a:prstGeom prst="ellipse">
              <a:avLst/>
            </a:prstGeom>
            <a:solidFill>
              <a:schemeClr val="tx1"/>
            </a:solidFill>
            <a:ln w="9525">
              <a:noFill/>
              <a:round/>
              <a:headEnd/>
              <a:tailEnd/>
            </a:ln>
          </p:spPr>
          <p:txBody>
            <a:bodyPr wrap="none" anchor="ctr"/>
            <a:lstStyle/>
            <a:p>
              <a:endParaRPr lang="en-GB"/>
            </a:p>
          </p:txBody>
        </p:sp>
        <p:sp>
          <p:nvSpPr>
            <p:cNvPr id="21637" name="Oval 149"/>
            <p:cNvSpPr>
              <a:spLocks noChangeArrowheads="1"/>
            </p:cNvSpPr>
            <p:nvPr/>
          </p:nvSpPr>
          <p:spPr bwMode="auto">
            <a:xfrm>
              <a:off x="2814" y="1902"/>
              <a:ext cx="57" cy="57"/>
            </a:xfrm>
            <a:prstGeom prst="ellipse">
              <a:avLst/>
            </a:prstGeom>
            <a:solidFill>
              <a:schemeClr val="tx1"/>
            </a:solidFill>
            <a:ln w="9525">
              <a:noFill/>
              <a:round/>
              <a:headEnd/>
              <a:tailEnd/>
            </a:ln>
          </p:spPr>
          <p:txBody>
            <a:bodyPr wrap="none" anchor="ctr"/>
            <a:lstStyle/>
            <a:p>
              <a:endParaRPr lang="en-GB"/>
            </a:p>
          </p:txBody>
        </p:sp>
        <p:sp>
          <p:nvSpPr>
            <p:cNvPr id="21638" name="Oval 150"/>
            <p:cNvSpPr>
              <a:spLocks noChangeArrowheads="1"/>
            </p:cNvSpPr>
            <p:nvPr/>
          </p:nvSpPr>
          <p:spPr bwMode="auto">
            <a:xfrm>
              <a:off x="2685" y="1693"/>
              <a:ext cx="57" cy="57"/>
            </a:xfrm>
            <a:prstGeom prst="ellipse">
              <a:avLst/>
            </a:prstGeom>
            <a:solidFill>
              <a:schemeClr val="tx1"/>
            </a:solidFill>
            <a:ln w="9525">
              <a:noFill/>
              <a:round/>
              <a:headEnd/>
              <a:tailEnd/>
            </a:ln>
          </p:spPr>
          <p:txBody>
            <a:bodyPr wrap="none" anchor="ctr"/>
            <a:lstStyle/>
            <a:p>
              <a:endParaRPr lang="en-GB"/>
            </a:p>
          </p:txBody>
        </p:sp>
        <p:sp>
          <p:nvSpPr>
            <p:cNvPr id="21639" name="Oval 151"/>
            <p:cNvSpPr>
              <a:spLocks noChangeArrowheads="1"/>
            </p:cNvSpPr>
            <p:nvPr/>
          </p:nvSpPr>
          <p:spPr bwMode="auto">
            <a:xfrm>
              <a:off x="2471" y="1902"/>
              <a:ext cx="57" cy="57"/>
            </a:xfrm>
            <a:prstGeom prst="ellipse">
              <a:avLst/>
            </a:prstGeom>
            <a:solidFill>
              <a:schemeClr val="tx1"/>
            </a:solidFill>
            <a:ln w="9525">
              <a:noFill/>
              <a:round/>
              <a:headEnd/>
              <a:tailEnd/>
            </a:ln>
          </p:spPr>
          <p:txBody>
            <a:bodyPr wrap="none" anchor="ctr"/>
            <a:lstStyle/>
            <a:p>
              <a:endParaRPr lang="en-GB"/>
            </a:p>
          </p:txBody>
        </p:sp>
        <p:sp>
          <p:nvSpPr>
            <p:cNvPr id="21640" name="Oval 152"/>
            <p:cNvSpPr>
              <a:spLocks noChangeArrowheads="1"/>
            </p:cNvSpPr>
            <p:nvPr/>
          </p:nvSpPr>
          <p:spPr bwMode="auto">
            <a:xfrm>
              <a:off x="2471" y="1828"/>
              <a:ext cx="57" cy="57"/>
            </a:xfrm>
            <a:prstGeom prst="ellipse">
              <a:avLst/>
            </a:prstGeom>
            <a:solidFill>
              <a:schemeClr val="tx1"/>
            </a:solidFill>
            <a:ln w="9525">
              <a:noFill/>
              <a:round/>
              <a:headEnd/>
              <a:tailEnd/>
            </a:ln>
          </p:spPr>
          <p:txBody>
            <a:bodyPr wrap="none" anchor="ctr"/>
            <a:lstStyle/>
            <a:p>
              <a:endParaRPr lang="en-GB"/>
            </a:p>
          </p:txBody>
        </p:sp>
        <p:sp>
          <p:nvSpPr>
            <p:cNvPr id="21641" name="Oval 153"/>
            <p:cNvSpPr>
              <a:spLocks noChangeArrowheads="1"/>
            </p:cNvSpPr>
            <p:nvPr/>
          </p:nvSpPr>
          <p:spPr bwMode="auto">
            <a:xfrm>
              <a:off x="2605" y="2037"/>
              <a:ext cx="57" cy="57"/>
            </a:xfrm>
            <a:prstGeom prst="ellipse">
              <a:avLst/>
            </a:prstGeom>
            <a:solidFill>
              <a:schemeClr val="tx1"/>
            </a:solidFill>
            <a:ln w="9525">
              <a:noFill/>
              <a:round/>
              <a:headEnd/>
              <a:tailEnd/>
            </a:ln>
          </p:spPr>
          <p:txBody>
            <a:bodyPr wrap="none" anchor="ctr"/>
            <a:lstStyle/>
            <a:p>
              <a:endParaRPr lang="en-GB"/>
            </a:p>
          </p:txBody>
        </p:sp>
        <p:sp>
          <p:nvSpPr>
            <p:cNvPr id="21642" name="Oval 154"/>
            <p:cNvSpPr>
              <a:spLocks noChangeArrowheads="1"/>
            </p:cNvSpPr>
            <p:nvPr/>
          </p:nvSpPr>
          <p:spPr bwMode="auto">
            <a:xfrm>
              <a:off x="2645" y="1762"/>
              <a:ext cx="57" cy="57"/>
            </a:xfrm>
            <a:prstGeom prst="ellipse">
              <a:avLst/>
            </a:prstGeom>
            <a:solidFill>
              <a:schemeClr val="tx1"/>
            </a:solidFill>
            <a:ln w="9525">
              <a:noFill/>
              <a:round/>
              <a:headEnd/>
              <a:tailEnd/>
            </a:ln>
          </p:spPr>
          <p:txBody>
            <a:bodyPr wrap="none" anchor="ctr"/>
            <a:lstStyle/>
            <a:p>
              <a:endParaRPr lang="en-GB"/>
            </a:p>
          </p:txBody>
        </p:sp>
        <p:sp>
          <p:nvSpPr>
            <p:cNvPr id="21643" name="Oval 155"/>
            <p:cNvSpPr>
              <a:spLocks noChangeArrowheads="1"/>
            </p:cNvSpPr>
            <p:nvPr/>
          </p:nvSpPr>
          <p:spPr bwMode="auto">
            <a:xfrm>
              <a:off x="2645" y="1964"/>
              <a:ext cx="57" cy="57"/>
            </a:xfrm>
            <a:prstGeom prst="ellipse">
              <a:avLst/>
            </a:prstGeom>
            <a:solidFill>
              <a:schemeClr val="tx1"/>
            </a:solidFill>
            <a:ln w="9525">
              <a:noFill/>
              <a:round/>
              <a:headEnd/>
              <a:tailEnd/>
            </a:ln>
          </p:spPr>
          <p:txBody>
            <a:bodyPr wrap="none" anchor="ctr"/>
            <a:lstStyle/>
            <a:p>
              <a:endParaRPr lang="en-GB"/>
            </a:p>
          </p:txBody>
        </p:sp>
      </p:grpSp>
      <p:grpSp>
        <p:nvGrpSpPr>
          <p:cNvPr id="12" name="Group 156"/>
          <p:cNvGrpSpPr>
            <a:grpSpLocks/>
          </p:cNvGrpSpPr>
          <p:nvPr/>
        </p:nvGrpSpPr>
        <p:grpSpPr bwMode="auto">
          <a:xfrm>
            <a:off x="4772025" y="3662012"/>
            <a:ext cx="873125" cy="871537"/>
            <a:chOff x="3012" y="2247"/>
            <a:chExt cx="550" cy="549"/>
          </a:xfrm>
        </p:grpSpPr>
        <p:sp>
          <p:nvSpPr>
            <p:cNvPr id="21626" name="Oval 157"/>
            <p:cNvSpPr>
              <a:spLocks noChangeArrowheads="1"/>
            </p:cNvSpPr>
            <p:nvPr/>
          </p:nvSpPr>
          <p:spPr bwMode="auto">
            <a:xfrm>
              <a:off x="3038"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1627" name="Oval 158"/>
            <p:cNvSpPr>
              <a:spLocks noChangeArrowheads="1"/>
            </p:cNvSpPr>
            <p:nvPr/>
          </p:nvSpPr>
          <p:spPr bwMode="auto">
            <a:xfrm>
              <a:off x="3220"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28" name="Oval 159"/>
            <p:cNvSpPr>
              <a:spLocks noChangeArrowheads="1"/>
            </p:cNvSpPr>
            <p:nvPr/>
          </p:nvSpPr>
          <p:spPr bwMode="auto">
            <a:xfrm>
              <a:off x="3300"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29" name="Oval 160"/>
            <p:cNvSpPr>
              <a:spLocks noChangeArrowheads="1"/>
            </p:cNvSpPr>
            <p:nvPr/>
          </p:nvSpPr>
          <p:spPr bwMode="auto">
            <a:xfrm>
              <a:off x="3505"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30" name="Oval 161"/>
            <p:cNvSpPr>
              <a:spLocks noChangeArrowheads="1"/>
            </p:cNvSpPr>
            <p:nvPr/>
          </p:nvSpPr>
          <p:spPr bwMode="auto">
            <a:xfrm>
              <a:off x="3300"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31" name="Oval 162"/>
            <p:cNvSpPr>
              <a:spLocks noChangeArrowheads="1"/>
            </p:cNvSpPr>
            <p:nvPr/>
          </p:nvSpPr>
          <p:spPr bwMode="auto">
            <a:xfrm>
              <a:off x="3012"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13" name="Group 163"/>
          <p:cNvGrpSpPr>
            <a:grpSpLocks/>
          </p:cNvGrpSpPr>
          <p:nvPr/>
        </p:nvGrpSpPr>
        <p:grpSpPr bwMode="auto">
          <a:xfrm>
            <a:off x="4889500" y="3792187"/>
            <a:ext cx="635000" cy="636587"/>
            <a:chOff x="3149" y="1693"/>
            <a:chExt cx="400" cy="401"/>
          </a:xfrm>
        </p:grpSpPr>
        <p:sp>
          <p:nvSpPr>
            <p:cNvPr id="21614" name="Oval 164"/>
            <p:cNvSpPr>
              <a:spLocks noChangeArrowheads="1"/>
            </p:cNvSpPr>
            <p:nvPr/>
          </p:nvSpPr>
          <p:spPr bwMode="auto">
            <a:xfrm>
              <a:off x="3173"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15" name="Oval 165"/>
            <p:cNvSpPr>
              <a:spLocks noChangeArrowheads="1"/>
            </p:cNvSpPr>
            <p:nvPr/>
          </p:nvSpPr>
          <p:spPr bwMode="auto">
            <a:xfrm>
              <a:off x="3246"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616" name="Oval 166"/>
            <p:cNvSpPr>
              <a:spLocks noChangeArrowheads="1"/>
            </p:cNvSpPr>
            <p:nvPr/>
          </p:nvSpPr>
          <p:spPr bwMode="auto">
            <a:xfrm>
              <a:off x="3492" y="1828"/>
              <a:ext cx="57" cy="57"/>
            </a:xfrm>
            <a:prstGeom prst="ellipse">
              <a:avLst/>
            </a:prstGeom>
            <a:solidFill>
              <a:schemeClr val="tx1"/>
            </a:solidFill>
            <a:ln w="9525">
              <a:noFill/>
              <a:round/>
              <a:headEnd/>
              <a:tailEnd/>
            </a:ln>
          </p:spPr>
          <p:txBody>
            <a:bodyPr wrap="none" anchor="ctr"/>
            <a:lstStyle/>
            <a:p>
              <a:endParaRPr lang="en-GB"/>
            </a:p>
          </p:txBody>
        </p:sp>
        <p:sp>
          <p:nvSpPr>
            <p:cNvPr id="21617" name="Oval 167"/>
            <p:cNvSpPr>
              <a:spLocks noChangeArrowheads="1"/>
            </p:cNvSpPr>
            <p:nvPr/>
          </p:nvSpPr>
          <p:spPr bwMode="auto">
            <a:xfrm>
              <a:off x="3283" y="1693"/>
              <a:ext cx="57" cy="57"/>
            </a:xfrm>
            <a:prstGeom prst="ellipse">
              <a:avLst/>
            </a:prstGeom>
            <a:solidFill>
              <a:schemeClr val="tx1"/>
            </a:solidFill>
            <a:ln w="9525">
              <a:noFill/>
              <a:round/>
              <a:headEnd/>
              <a:tailEnd/>
            </a:ln>
          </p:spPr>
          <p:txBody>
            <a:bodyPr wrap="none" anchor="ctr"/>
            <a:lstStyle/>
            <a:p>
              <a:endParaRPr lang="en-GB"/>
            </a:p>
          </p:txBody>
        </p:sp>
        <p:sp>
          <p:nvSpPr>
            <p:cNvPr id="21618" name="Oval 168"/>
            <p:cNvSpPr>
              <a:spLocks noChangeArrowheads="1"/>
            </p:cNvSpPr>
            <p:nvPr/>
          </p:nvSpPr>
          <p:spPr bwMode="auto">
            <a:xfrm>
              <a:off x="3363" y="2037"/>
              <a:ext cx="57" cy="57"/>
            </a:xfrm>
            <a:prstGeom prst="ellipse">
              <a:avLst/>
            </a:prstGeom>
            <a:solidFill>
              <a:schemeClr val="tx1"/>
            </a:solidFill>
            <a:ln w="9525">
              <a:noFill/>
              <a:round/>
              <a:headEnd/>
              <a:tailEnd/>
            </a:ln>
          </p:spPr>
          <p:txBody>
            <a:bodyPr wrap="none" anchor="ctr"/>
            <a:lstStyle/>
            <a:p>
              <a:endParaRPr lang="en-GB"/>
            </a:p>
          </p:txBody>
        </p:sp>
        <p:sp>
          <p:nvSpPr>
            <p:cNvPr id="21619" name="Oval 169"/>
            <p:cNvSpPr>
              <a:spLocks noChangeArrowheads="1"/>
            </p:cNvSpPr>
            <p:nvPr/>
          </p:nvSpPr>
          <p:spPr bwMode="auto">
            <a:xfrm>
              <a:off x="3492" y="1902"/>
              <a:ext cx="57" cy="57"/>
            </a:xfrm>
            <a:prstGeom prst="ellipse">
              <a:avLst/>
            </a:prstGeom>
            <a:solidFill>
              <a:schemeClr val="tx1"/>
            </a:solidFill>
            <a:ln w="9525">
              <a:noFill/>
              <a:round/>
              <a:headEnd/>
              <a:tailEnd/>
            </a:ln>
          </p:spPr>
          <p:txBody>
            <a:bodyPr wrap="none" anchor="ctr"/>
            <a:lstStyle/>
            <a:p>
              <a:endParaRPr lang="en-GB"/>
            </a:p>
          </p:txBody>
        </p:sp>
        <p:sp>
          <p:nvSpPr>
            <p:cNvPr id="21620" name="Oval 170"/>
            <p:cNvSpPr>
              <a:spLocks noChangeArrowheads="1"/>
            </p:cNvSpPr>
            <p:nvPr/>
          </p:nvSpPr>
          <p:spPr bwMode="auto">
            <a:xfrm>
              <a:off x="3363" y="1693"/>
              <a:ext cx="57" cy="57"/>
            </a:xfrm>
            <a:prstGeom prst="ellipse">
              <a:avLst/>
            </a:prstGeom>
            <a:solidFill>
              <a:schemeClr val="tx1"/>
            </a:solidFill>
            <a:ln w="9525">
              <a:noFill/>
              <a:round/>
              <a:headEnd/>
              <a:tailEnd/>
            </a:ln>
          </p:spPr>
          <p:txBody>
            <a:bodyPr wrap="none" anchor="ctr"/>
            <a:lstStyle/>
            <a:p>
              <a:endParaRPr lang="en-GB"/>
            </a:p>
          </p:txBody>
        </p:sp>
        <p:sp>
          <p:nvSpPr>
            <p:cNvPr id="21621" name="Oval 171"/>
            <p:cNvSpPr>
              <a:spLocks noChangeArrowheads="1"/>
            </p:cNvSpPr>
            <p:nvPr/>
          </p:nvSpPr>
          <p:spPr bwMode="auto">
            <a:xfrm>
              <a:off x="3149" y="1902"/>
              <a:ext cx="57" cy="57"/>
            </a:xfrm>
            <a:prstGeom prst="ellipse">
              <a:avLst/>
            </a:prstGeom>
            <a:solidFill>
              <a:schemeClr val="tx1"/>
            </a:solidFill>
            <a:ln w="9525">
              <a:noFill/>
              <a:round/>
              <a:headEnd/>
              <a:tailEnd/>
            </a:ln>
          </p:spPr>
          <p:txBody>
            <a:bodyPr wrap="none" anchor="ctr"/>
            <a:lstStyle/>
            <a:p>
              <a:endParaRPr lang="en-GB"/>
            </a:p>
          </p:txBody>
        </p:sp>
        <p:sp>
          <p:nvSpPr>
            <p:cNvPr id="21622" name="Oval 172"/>
            <p:cNvSpPr>
              <a:spLocks noChangeArrowheads="1"/>
            </p:cNvSpPr>
            <p:nvPr/>
          </p:nvSpPr>
          <p:spPr bwMode="auto">
            <a:xfrm>
              <a:off x="3149" y="1828"/>
              <a:ext cx="57" cy="57"/>
            </a:xfrm>
            <a:prstGeom prst="ellipse">
              <a:avLst/>
            </a:prstGeom>
            <a:solidFill>
              <a:schemeClr val="tx1"/>
            </a:solidFill>
            <a:ln w="9525">
              <a:noFill/>
              <a:round/>
              <a:headEnd/>
              <a:tailEnd/>
            </a:ln>
          </p:spPr>
          <p:txBody>
            <a:bodyPr wrap="none" anchor="ctr"/>
            <a:lstStyle/>
            <a:p>
              <a:endParaRPr lang="en-GB"/>
            </a:p>
          </p:txBody>
        </p:sp>
        <p:sp>
          <p:nvSpPr>
            <p:cNvPr id="21623" name="Oval 173"/>
            <p:cNvSpPr>
              <a:spLocks noChangeArrowheads="1"/>
            </p:cNvSpPr>
            <p:nvPr/>
          </p:nvSpPr>
          <p:spPr bwMode="auto">
            <a:xfrm>
              <a:off x="3283" y="2037"/>
              <a:ext cx="57" cy="57"/>
            </a:xfrm>
            <a:prstGeom prst="ellipse">
              <a:avLst/>
            </a:prstGeom>
            <a:solidFill>
              <a:schemeClr val="tx1"/>
            </a:solidFill>
            <a:ln w="9525">
              <a:noFill/>
              <a:round/>
              <a:headEnd/>
              <a:tailEnd/>
            </a:ln>
          </p:spPr>
          <p:txBody>
            <a:bodyPr wrap="none" anchor="ctr"/>
            <a:lstStyle/>
            <a:p>
              <a:endParaRPr lang="en-GB"/>
            </a:p>
          </p:txBody>
        </p:sp>
        <p:sp>
          <p:nvSpPr>
            <p:cNvPr id="21624" name="Oval 174"/>
            <p:cNvSpPr>
              <a:spLocks noChangeArrowheads="1"/>
            </p:cNvSpPr>
            <p:nvPr/>
          </p:nvSpPr>
          <p:spPr bwMode="auto">
            <a:xfrm>
              <a:off x="3323" y="1762"/>
              <a:ext cx="57" cy="57"/>
            </a:xfrm>
            <a:prstGeom prst="ellipse">
              <a:avLst/>
            </a:prstGeom>
            <a:solidFill>
              <a:schemeClr val="tx1"/>
            </a:solidFill>
            <a:ln w="9525">
              <a:noFill/>
              <a:round/>
              <a:headEnd/>
              <a:tailEnd/>
            </a:ln>
          </p:spPr>
          <p:txBody>
            <a:bodyPr wrap="none" anchor="ctr"/>
            <a:lstStyle/>
            <a:p>
              <a:endParaRPr lang="en-GB"/>
            </a:p>
          </p:txBody>
        </p:sp>
        <p:sp>
          <p:nvSpPr>
            <p:cNvPr id="21625" name="Oval 175"/>
            <p:cNvSpPr>
              <a:spLocks noChangeArrowheads="1"/>
            </p:cNvSpPr>
            <p:nvPr/>
          </p:nvSpPr>
          <p:spPr bwMode="auto">
            <a:xfrm>
              <a:off x="3323" y="1964"/>
              <a:ext cx="57" cy="57"/>
            </a:xfrm>
            <a:prstGeom prst="ellipse">
              <a:avLst/>
            </a:prstGeom>
            <a:solidFill>
              <a:schemeClr val="tx1"/>
            </a:solidFill>
            <a:ln w="9525">
              <a:noFill/>
              <a:round/>
              <a:headEnd/>
              <a:tailEnd/>
            </a:ln>
          </p:spPr>
          <p:txBody>
            <a:bodyPr wrap="none" anchor="ctr"/>
            <a:lstStyle/>
            <a:p>
              <a:endParaRPr lang="en-GB"/>
            </a:p>
          </p:txBody>
        </p:sp>
      </p:grpSp>
      <p:grpSp>
        <p:nvGrpSpPr>
          <p:cNvPr id="14" name="Group 176"/>
          <p:cNvGrpSpPr>
            <a:grpSpLocks/>
          </p:cNvGrpSpPr>
          <p:nvPr/>
        </p:nvGrpSpPr>
        <p:grpSpPr bwMode="auto">
          <a:xfrm>
            <a:off x="5810250" y="3662012"/>
            <a:ext cx="873125" cy="871537"/>
            <a:chOff x="3696" y="2247"/>
            <a:chExt cx="550" cy="549"/>
          </a:xfrm>
        </p:grpSpPr>
        <p:sp>
          <p:nvSpPr>
            <p:cNvPr id="21607" name="Oval 177"/>
            <p:cNvSpPr>
              <a:spLocks noChangeArrowheads="1"/>
            </p:cNvSpPr>
            <p:nvPr/>
          </p:nvSpPr>
          <p:spPr bwMode="auto">
            <a:xfrm>
              <a:off x="3722"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1608" name="Oval 178"/>
            <p:cNvSpPr>
              <a:spLocks noChangeArrowheads="1"/>
            </p:cNvSpPr>
            <p:nvPr/>
          </p:nvSpPr>
          <p:spPr bwMode="auto">
            <a:xfrm>
              <a:off x="3904"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09" name="Oval 179"/>
            <p:cNvSpPr>
              <a:spLocks noChangeArrowheads="1"/>
            </p:cNvSpPr>
            <p:nvPr/>
          </p:nvSpPr>
          <p:spPr bwMode="auto">
            <a:xfrm>
              <a:off x="3984"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10" name="Oval 180"/>
            <p:cNvSpPr>
              <a:spLocks noChangeArrowheads="1"/>
            </p:cNvSpPr>
            <p:nvPr/>
          </p:nvSpPr>
          <p:spPr bwMode="auto">
            <a:xfrm>
              <a:off x="4189"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11" name="Oval 181"/>
            <p:cNvSpPr>
              <a:spLocks noChangeArrowheads="1"/>
            </p:cNvSpPr>
            <p:nvPr/>
          </p:nvSpPr>
          <p:spPr bwMode="auto">
            <a:xfrm>
              <a:off x="4189"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12" name="Oval 182"/>
            <p:cNvSpPr>
              <a:spLocks noChangeArrowheads="1"/>
            </p:cNvSpPr>
            <p:nvPr/>
          </p:nvSpPr>
          <p:spPr bwMode="auto">
            <a:xfrm>
              <a:off x="3984"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613" name="Oval 183"/>
            <p:cNvSpPr>
              <a:spLocks noChangeArrowheads="1"/>
            </p:cNvSpPr>
            <p:nvPr/>
          </p:nvSpPr>
          <p:spPr bwMode="auto">
            <a:xfrm>
              <a:off x="3696"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15" name="Group 184"/>
          <p:cNvGrpSpPr>
            <a:grpSpLocks/>
          </p:cNvGrpSpPr>
          <p:nvPr/>
        </p:nvGrpSpPr>
        <p:grpSpPr bwMode="auto">
          <a:xfrm>
            <a:off x="5927725" y="3792187"/>
            <a:ext cx="635000" cy="636587"/>
            <a:chOff x="3840" y="1693"/>
            <a:chExt cx="400" cy="401"/>
          </a:xfrm>
        </p:grpSpPr>
        <p:sp>
          <p:nvSpPr>
            <p:cNvPr id="21595" name="Oval 185"/>
            <p:cNvSpPr>
              <a:spLocks noChangeArrowheads="1"/>
            </p:cNvSpPr>
            <p:nvPr/>
          </p:nvSpPr>
          <p:spPr bwMode="auto">
            <a:xfrm>
              <a:off x="3864"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596" name="Oval 186"/>
            <p:cNvSpPr>
              <a:spLocks noChangeArrowheads="1"/>
            </p:cNvSpPr>
            <p:nvPr/>
          </p:nvSpPr>
          <p:spPr bwMode="auto">
            <a:xfrm>
              <a:off x="3937"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597" name="Oval 187"/>
            <p:cNvSpPr>
              <a:spLocks noChangeArrowheads="1"/>
            </p:cNvSpPr>
            <p:nvPr/>
          </p:nvSpPr>
          <p:spPr bwMode="auto">
            <a:xfrm>
              <a:off x="4183" y="1828"/>
              <a:ext cx="57" cy="57"/>
            </a:xfrm>
            <a:prstGeom prst="ellipse">
              <a:avLst/>
            </a:prstGeom>
            <a:solidFill>
              <a:schemeClr val="tx1"/>
            </a:solidFill>
            <a:ln w="9525">
              <a:noFill/>
              <a:round/>
              <a:headEnd/>
              <a:tailEnd/>
            </a:ln>
          </p:spPr>
          <p:txBody>
            <a:bodyPr wrap="none" anchor="ctr"/>
            <a:lstStyle/>
            <a:p>
              <a:endParaRPr lang="en-GB"/>
            </a:p>
          </p:txBody>
        </p:sp>
        <p:sp>
          <p:nvSpPr>
            <p:cNvPr id="21598" name="Oval 188"/>
            <p:cNvSpPr>
              <a:spLocks noChangeArrowheads="1"/>
            </p:cNvSpPr>
            <p:nvPr/>
          </p:nvSpPr>
          <p:spPr bwMode="auto">
            <a:xfrm>
              <a:off x="3974" y="1693"/>
              <a:ext cx="57" cy="57"/>
            </a:xfrm>
            <a:prstGeom prst="ellipse">
              <a:avLst/>
            </a:prstGeom>
            <a:solidFill>
              <a:schemeClr val="tx1"/>
            </a:solidFill>
            <a:ln w="9525">
              <a:noFill/>
              <a:round/>
              <a:headEnd/>
              <a:tailEnd/>
            </a:ln>
          </p:spPr>
          <p:txBody>
            <a:bodyPr wrap="none" anchor="ctr"/>
            <a:lstStyle/>
            <a:p>
              <a:endParaRPr lang="en-GB"/>
            </a:p>
          </p:txBody>
        </p:sp>
        <p:sp>
          <p:nvSpPr>
            <p:cNvPr id="21599" name="Oval 189"/>
            <p:cNvSpPr>
              <a:spLocks noChangeArrowheads="1"/>
            </p:cNvSpPr>
            <p:nvPr/>
          </p:nvSpPr>
          <p:spPr bwMode="auto">
            <a:xfrm>
              <a:off x="4054" y="2037"/>
              <a:ext cx="57" cy="57"/>
            </a:xfrm>
            <a:prstGeom prst="ellipse">
              <a:avLst/>
            </a:prstGeom>
            <a:solidFill>
              <a:schemeClr val="tx1"/>
            </a:solidFill>
            <a:ln w="9525">
              <a:noFill/>
              <a:round/>
              <a:headEnd/>
              <a:tailEnd/>
            </a:ln>
          </p:spPr>
          <p:txBody>
            <a:bodyPr wrap="none" anchor="ctr"/>
            <a:lstStyle/>
            <a:p>
              <a:endParaRPr lang="en-GB"/>
            </a:p>
          </p:txBody>
        </p:sp>
        <p:sp>
          <p:nvSpPr>
            <p:cNvPr id="21600" name="Oval 190"/>
            <p:cNvSpPr>
              <a:spLocks noChangeArrowheads="1"/>
            </p:cNvSpPr>
            <p:nvPr/>
          </p:nvSpPr>
          <p:spPr bwMode="auto">
            <a:xfrm>
              <a:off x="4183" y="1902"/>
              <a:ext cx="57" cy="57"/>
            </a:xfrm>
            <a:prstGeom prst="ellipse">
              <a:avLst/>
            </a:prstGeom>
            <a:solidFill>
              <a:schemeClr val="tx1"/>
            </a:solidFill>
            <a:ln w="9525">
              <a:noFill/>
              <a:round/>
              <a:headEnd/>
              <a:tailEnd/>
            </a:ln>
          </p:spPr>
          <p:txBody>
            <a:bodyPr wrap="none" anchor="ctr"/>
            <a:lstStyle/>
            <a:p>
              <a:endParaRPr lang="en-GB"/>
            </a:p>
          </p:txBody>
        </p:sp>
        <p:sp>
          <p:nvSpPr>
            <p:cNvPr id="21601" name="Oval 191"/>
            <p:cNvSpPr>
              <a:spLocks noChangeArrowheads="1"/>
            </p:cNvSpPr>
            <p:nvPr/>
          </p:nvSpPr>
          <p:spPr bwMode="auto">
            <a:xfrm>
              <a:off x="4054" y="1693"/>
              <a:ext cx="57" cy="57"/>
            </a:xfrm>
            <a:prstGeom prst="ellipse">
              <a:avLst/>
            </a:prstGeom>
            <a:solidFill>
              <a:schemeClr val="tx1"/>
            </a:solidFill>
            <a:ln w="9525">
              <a:noFill/>
              <a:round/>
              <a:headEnd/>
              <a:tailEnd/>
            </a:ln>
          </p:spPr>
          <p:txBody>
            <a:bodyPr wrap="none" anchor="ctr"/>
            <a:lstStyle/>
            <a:p>
              <a:endParaRPr lang="en-GB"/>
            </a:p>
          </p:txBody>
        </p:sp>
        <p:sp>
          <p:nvSpPr>
            <p:cNvPr id="21602" name="Oval 192"/>
            <p:cNvSpPr>
              <a:spLocks noChangeArrowheads="1"/>
            </p:cNvSpPr>
            <p:nvPr/>
          </p:nvSpPr>
          <p:spPr bwMode="auto">
            <a:xfrm>
              <a:off x="3840" y="1902"/>
              <a:ext cx="57" cy="57"/>
            </a:xfrm>
            <a:prstGeom prst="ellipse">
              <a:avLst/>
            </a:prstGeom>
            <a:solidFill>
              <a:schemeClr val="tx1"/>
            </a:solidFill>
            <a:ln w="9525">
              <a:noFill/>
              <a:round/>
              <a:headEnd/>
              <a:tailEnd/>
            </a:ln>
          </p:spPr>
          <p:txBody>
            <a:bodyPr wrap="none" anchor="ctr"/>
            <a:lstStyle/>
            <a:p>
              <a:endParaRPr lang="en-GB"/>
            </a:p>
          </p:txBody>
        </p:sp>
        <p:sp>
          <p:nvSpPr>
            <p:cNvPr id="21603" name="Oval 193"/>
            <p:cNvSpPr>
              <a:spLocks noChangeArrowheads="1"/>
            </p:cNvSpPr>
            <p:nvPr/>
          </p:nvSpPr>
          <p:spPr bwMode="auto">
            <a:xfrm>
              <a:off x="3840" y="1828"/>
              <a:ext cx="57" cy="57"/>
            </a:xfrm>
            <a:prstGeom prst="ellipse">
              <a:avLst/>
            </a:prstGeom>
            <a:solidFill>
              <a:schemeClr val="tx1"/>
            </a:solidFill>
            <a:ln w="9525">
              <a:noFill/>
              <a:round/>
              <a:headEnd/>
              <a:tailEnd/>
            </a:ln>
          </p:spPr>
          <p:txBody>
            <a:bodyPr wrap="none" anchor="ctr"/>
            <a:lstStyle/>
            <a:p>
              <a:endParaRPr lang="en-GB"/>
            </a:p>
          </p:txBody>
        </p:sp>
        <p:sp>
          <p:nvSpPr>
            <p:cNvPr id="21604" name="Oval 194"/>
            <p:cNvSpPr>
              <a:spLocks noChangeArrowheads="1"/>
            </p:cNvSpPr>
            <p:nvPr/>
          </p:nvSpPr>
          <p:spPr bwMode="auto">
            <a:xfrm>
              <a:off x="3974" y="2037"/>
              <a:ext cx="57" cy="57"/>
            </a:xfrm>
            <a:prstGeom prst="ellipse">
              <a:avLst/>
            </a:prstGeom>
            <a:solidFill>
              <a:schemeClr val="tx1"/>
            </a:solidFill>
            <a:ln w="9525">
              <a:noFill/>
              <a:round/>
              <a:headEnd/>
              <a:tailEnd/>
            </a:ln>
          </p:spPr>
          <p:txBody>
            <a:bodyPr wrap="none" anchor="ctr"/>
            <a:lstStyle/>
            <a:p>
              <a:endParaRPr lang="en-GB"/>
            </a:p>
          </p:txBody>
        </p:sp>
        <p:sp>
          <p:nvSpPr>
            <p:cNvPr id="21605" name="Oval 195"/>
            <p:cNvSpPr>
              <a:spLocks noChangeArrowheads="1"/>
            </p:cNvSpPr>
            <p:nvPr/>
          </p:nvSpPr>
          <p:spPr bwMode="auto">
            <a:xfrm>
              <a:off x="4014" y="1762"/>
              <a:ext cx="57" cy="57"/>
            </a:xfrm>
            <a:prstGeom prst="ellipse">
              <a:avLst/>
            </a:prstGeom>
            <a:solidFill>
              <a:schemeClr val="tx1"/>
            </a:solidFill>
            <a:ln w="9525">
              <a:noFill/>
              <a:round/>
              <a:headEnd/>
              <a:tailEnd/>
            </a:ln>
          </p:spPr>
          <p:txBody>
            <a:bodyPr wrap="none" anchor="ctr"/>
            <a:lstStyle/>
            <a:p>
              <a:endParaRPr lang="en-GB"/>
            </a:p>
          </p:txBody>
        </p:sp>
        <p:sp>
          <p:nvSpPr>
            <p:cNvPr id="21606" name="Oval 196"/>
            <p:cNvSpPr>
              <a:spLocks noChangeArrowheads="1"/>
            </p:cNvSpPr>
            <p:nvPr/>
          </p:nvSpPr>
          <p:spPr bwMode="auto">
            <a:xfrm>
              <a:off x="4014" y="1964"/>
              <a:ext cx="57" cy="57"/>
            </a:xfrm>
            <a:prstGeom prst="ellipse">
              <a:avLst/>
            </a:prstGeom>
            <a:solidFill>
              <a:schemeClr val="tx1"/>
            </a:solidFill>
            <a:ln w="9525">
              <a:noFill/>
              <a:round/>
              <a:headEnd/>
              <a:tailEnd/>
            </a:ln>
          </p:spPr>
          <p:txBody>
            <a:bodyPr wrap="none" anchor="ctr"/>
            <a:lstStyle/>
            <a:p>
              <a:endParaRPr lang="en-GB"/>
            </a:p>
          </p:txBody>
        </p:sp>
      </p:grpSp>
      <p:grpSp>
        <p:nvGrpSpPr>
          <p:cNvPr id="16" name="Group 197"/>
          <p:cNvGrpSpPr>
            <a:grpSpLocks/>
          </p:cNvGrpSpPr>
          <p:nvPr/>
        </p:nvGrpSpPr>
        <p:grpSpPr bwMode="auto">
          <a:xfrm>
            <a:off x="6848475" y="3662012"/>
            <a:ext cx="873125" cy="871537"/>
            <a:chOff x="4380" y="2247"/>
            <a:chExt cx="550" cy="549"/>
          </a:xfrm>
        </p:grpSpPr>
        <p:sp>
          <p:nvSpPr>
            <p:cNvPr id="21587" name="Oval 198"/>
            <p:cNvSpPr>
              <a:spLocks noChangeArrowheads="1"/>
            </p:cNvSpPr>
            <p:nvPr/>
          </p:nvSpPr>
          <p:spPr bwMode="auto">
            <a:xfrm>
              <a:off x="4406" y="2273"/>
              <a:ext cx="500" cy="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21588" name="Oval 199"/>
            <p:cNvSpPr>
              <a:spLocks noChangeArrowheads="1"/>
            </p:cNvSpPr>
            <p:nvPr/>
          </p:nvSpPr>
          <p:spPr bwMode="auto">
            <a:xfrm>
              <a:off x="4588"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89" name="Oval 200"/>
            <p:cNvSpPr>
              <a:spLocks noChangeArrowheads="1"/>
            </p:cNvSpPr>
            <p:nvPr/>
          </p:nvSpPr>
          <p:spPr bwMode="auto">
            <a:xfrm>
              <a:off x="4668"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90" name="Oval 201"/>
            <p:cNvSpPr>
              <a:spLocks noChangeArrowheads="1"/>
            </p:cNvSpPr>
            <p:nvPr/>
          </p:nvSpPr>
          <p:spPr bwMode="auto">
            <a:xfrm>
              <a:off x="4588" y="2739"/>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91" name="Oval 202"/>
            <p:cNvSpPr>
              <a:spLocks noChangeArrowheads="1"/>
            </p:cNvSpPr>
            <p:nvPr/>
          </p:nvSpPr>
          <p:spPr bwMode="auto">
            <a:xfrm>
              <a:off x="4873" y="2464"/>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92" name="Oval 203"/>
            <p:cNvSpPr>
              <a:spLocks noChangeArrowheads="1"/>
            </p:cNvSpPr>
            <p:nvPr/>
          </p:nvSpPr>
          <p:spPr bwMode="auto">
            <a:xfrm>
              <a:off x="4873"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93" name="Oval 204"/>
            <p:cNvSpPr>
              <a:spLocks noChangeArrowheads="1"/>
            </p:cNvSpPr>
            <p:nvPr/>
          </p:nvSpPr>
          <p:spPr bwMode="auto">
            <a:xfrm>
              <a:off x="4668" y="2247"/>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sp>
          <p:nvSpPr>
            <p:cNvPr id="21594" name="Oval 205"/>
            <p:cNvSpPr>
              <a:spLocks noChangeArrowheads="1"/>
            </p:cNvSpPr>
            <p:nvPr/>
          </p:nvSpPr>
          <p:spPr bwMode="auto">
            <a:xfrm>
              <a:off x="4380" y="2538"/>
              <a:ext cx="57" cy="57"/>
            </a:xfrm>
            <a:prstGeom prst="ellipse">
              <a:avLst/>
            </a:prstGeom>
            <a:gradFill rotWithShape="1">
              <a:gsLst>
                <a:gs pos="0">
                  <a:srgbClr val="B9B9D5"/>
                </a:gs>
                <a:gs pos="100000">
                  <a:srgbClr val="010066"/>
                </a:gs>
              </a:gsLst>
              <a:path path="shape">
                <a:fillToRect l="50000" t="50000" r="50000" b="50000"/>
              </a:path>
            </a:gradFill>
            <a:ln w="9525">
              <a:noFill/>
              <a:round/>
              <a:headEnd/>
              <a:tailEnd/>
            </a:ln>
          </p:spPr>
          <p:txBody>
            <a:bodyPr wrap="none" anchor="ctr"/>
            <a:lstStyle/>
            <a:p>
              <a:endParaRPr lang="en-GB"/>
            </a:p>
          </p:txBody>
        </p:sp>
      </p:grpSp>
      <p:grpSp>
        <p:nvGrpSpPr>
          <p:cNvPr id="17" name="Group 206"/>
          <p:cNvGrpSpPr>
            <a:grpSpLocks/>
          </p:cNvGrpSpPr>
          <p:nvPr/>
        </p:nvGrpSpPr>
        <p:grpSpPr bwMode="auto">
          <a:xfrm>
            <a:off x="6965950" y="3792187"/>
            <a:ext cx="635000" cy="636587"/>
            <a:chOff x="4508" y="1693"/>
            <a:chExt cx="400" cy="401"/>
          </a:xfrm>
        </p:grpSpPr>
        <p:sp>
          <p:nvSpPr>
            <p:cNvPr id="21575" name="Oval 207"/>
            <p:cNvSpPr>
              <a:spLocks noChangeArrowheads="1"/>
            </p:cNvSpPr>
            <p:nvPr/>
          </p:nvSpPr>
          <p:spPr bwMode="auto">
            <a:xfrm>
              <a:off x="4532" y="1716"/>
              <a:ext cx="355" cy="355"/>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576" name="Oval 208"/>
            <p:cNvSpPr>
              <a:spLocks noChangeArrowheads="1"/>
            </p:cNvSpPr>
            <p:nvPr/>
          </p:nvSpPr>
          <p:spPr bwMode="auto">
            <a:xfrm>
              <a:off x="4605" y="1788"/>
              <a:ext cx="210" cy="210"/>
            </a:xfrm>
            <a:prstGeom prst="ellipse">
              <a:avLst/>
            </a:prstGeom>
            <a:solidFill>
              <a:schemeClr val="bg1"/>
            </a:solidFill>
            <a:ln w="12700">
              <a:solidFill>
                <a:srgbClr val="000000"/>
              </a:solidFill>
              <a:round/>
              <a:headEnd/>
              <a:tailEnd/>
            </a:ln>
          </p:spPr>
          <p:txBody>
            <a:bodyPr wrap="none" anchor="ctr"/>
            <a:lstStyle/>
            <a:p>
              <a:endParaRPr lang="en-GB"/>
            </a:p>
          </p:txBody>
        </p:sp>
        <p:sp>
          <p:nvSpPr>
            <p:cNvPr id="21577" name="Oval 209"/>
            <p:cNvSpPr>
              <a:spLocks noChangeArrowheads="1"/>
            </p:cNvSpPr>
            <p:nvPr/>
          </p:nvSpPr>
          <p:spPr bwMode="auto">
            <a:xfrm>
              <a:off x="4851" y="1828"/>
              <a:ext cx="57" cy="57"/>
            </a:xfrm>
            <a:prstGeom prst="ellipse">
              <a:avLst/>
            </a:prstGeom>
            <a:solidFill>
              <a:schemeClr val="tx1"/>
            </a:solidFill>
            <a:ln w="9525">
              <a:noFill/>
              <a:round/>
              <a:headEnd/>
              <a:tailEnd/>
            </a:ln>
          </p:spPr>
          <p:txBody>
            <a:bodyPr wrap="none" anchor="ctr"/>
            <a:lstStyle/>
            <a:p>
              <a:endParaRPr lang="en-GB"/>
            </a:p>
          </p:txBody>
        </p:sp>
        <p:sp>
          <p:nvSpPr>
            <p:cNvPr id="21578" name="Oval 210"/>
            <p:cNvSpPr>
              <a:spLocks noChangeArrowheads="1"/>
            </p:cNvSpPr>
            <p:nvPr/>
          </p:nvSpPr>
          <p:spPr bwMode="auto">
            <a:xfrm>
              <a:off x="4642" y="1693"/>
              <a:ext cx="57" cy="57"/>
            </a:xfrm>
            <a:prstGeom prst="ellipse">
              <a:avLst/>
            </a:prstGeom>
            <a:solidFill>
              <a:schemeClr val="tx1"/>
            </a:solidFill>
            <a:ln w="9525">
              <a:noFill/>
              <a:round/>
              <a:headEnd/>
              <a:tailEnd/>
            </a:ln>
          </p:spPr>
          <p:txBody>
            <a:bodyPr wrap="none" anchor="ctr"/>
            <a:lstStyle/>
            <a:p>
              <a:endParaRPr lang="en-GB"/>
            </a:p>
          </p:txBody>
        </p:sp>
        <p:sp>
          <p:nvSpPr>
            <p:cNvPr id="21579" name="Oval 211"/>
            <p:cNvSpPr>
              <a:spLocks noChangeArrowheads="1"/>
            </p:cNvSpPr>
            <p:nvPr/>
          </p:nvSpPr>
          <p:spPr bwMode="auto">
            <a:xfrm>
              <a:off x="4722" y="2037"/>
              <a:ext cx="57" cy="57"/>
            </a:xfrm>
            <a:prstGeom prst="ellipse">
              <a:avLst/>
            </a:prstGeom>
            <a:solidFill>
              <a:schemeClr val="tx1"/>
            </a:solidFill>
            <a:ln w="9525">
              <a:noFill/>
              <a:round/>
              <a:headEnd/>
              <a:tailEnd/>
            </a:ln>
          </p:spPr>
          <p:txBody>
            <a:bodyPr wrap="none" anchor="ctr"/>
            <a:lstStyle/>
            <a:p>
              <a:endParaRPr lang="en-GB"/>
            </a:p>
          </p:txBody>
        </p:sp>
        <p:sp>
          <p:nvSpPr>
            <p:cNvPr id="21580" name="Oval 212"/>
            <p:cNvSpPr>
              <a:spLocks noChangeArrowheads="1"/>
            </p:cNvSpPr>
            <p:nvPr/>
          </p:nvSpPr>
          <p:spPr bwMode="auto">
            <a:xfrm>
              <a:off x="4851" y="1902"/>
              <a:ext cx="57" cy="57"/>
            </a:xfrm>
            <a:prstGeom prst="ellipse">
              <a:avLst/>
            </a:prstGeom>
            <a:solidFill>
              <a:schemeClr val="tx1"/>
            </a:solidFill>
            <a:ln w="9525">
              <a:noFill/>
              <a:round/>
              <a:headEnd/>
              <a:tailEnd/>
            </a:ln>
          </p:spPr>
          <p:txBody>
            <a:bodyPr wrap="none" anchor="ctr"/>
            <a:lstStyle/>
            <a:p>
              <a:endParaRPr lang="en-GB"/>
            </a:p>
          </p:txBody>
        </p:sp>
        <p:sp>
          <p:nvSpPr>
            <p:cNvPr id="21581" name="Oval 213"/>
            <p:cNvSpPr>
              <a:spLocks noChangeArrowheads="1"/>
            </p:cNvSpPr>
            <p:nvPr/>
          </p:nvSpPr>
          <p:spPr bwMode="auto">
            <a:xfrm>
              <a:off x="4722" y="1693"/>
              <a:ext cx="57" cy="57"/>
            </a:xfrm>
            <a:prstGeom prst="ellipse">
              <a:avLst/>
            </a:prstGeom>
            <a:solidFill>
              <a:schemeClr val="tx1"/>
            </a:solidFill>
            <a:ln w="9525">
              <a:noFill/>
              <a:round/>
              <a:headEnd/>
              <a:tailEnd/>
            </a:ln>
          </p:spPr>
          <p:txBody>
            <a:bodyPr wrap="none" anchor="ctr"/>
            <a:lstStyle/>
            <a:p>
              <a:endParaRPr lang="en-GB"/>
            </a:p>
          </p:txBody>
        </p:sp>
        <p:sp>
          <p:nvSpPr>
            <p:cNvPr id="21582" name="Oval 214"/>
            <p:cNvSpPr>
              <a:spLocks noChangeArrowheads="1"/>
            </p:cNvSpPr>
            <p:nvPr/>
          </p:nvSpPr>
          <p:spPr bwMode="auto">
            <a:xfrm>
              <a:off x="4508" y="1902"/>
              <a:ext cx="57" cy="57"/>
            </a:xfrm>
            <a:prstGeom prst="ellipse">
              <a:avLst/>
            </a:prstGeom>
            <a:solidFill>
              <a:schemeClr val="tx1"/>
            </a:solidFill>
            <a:ln w="9525">
              <a:noFill/>
              <a:round/>
              <a:headEnd/>
              <a:tailEnd/>
            </a:ln>
          </p:spPr>
          <p:txBody>
            <a:bodyPr wrap="none" anchor="ctr"/>
            <a:lstStyle/>
            <a:p>
              <a:endParaRPr lang="en-GB"/>
            </a:p>
          </p:txBody>
        </p:sp>
        <p:sp>
          <p:nvSpPr>
            <p:cNvPr id="21583" name="Oval 215"/>
            <p:cNvSpPr>
              <a:spLocks noChangeArrowheads="1"/>
            </p:cNvSpPr>
            <p:nvPr/>
          </p:nvSpPr>
          <p:spPr bwMode="auto">
            <a:xfrm>
              <a:off x="4508" y="1828"/>
              <a:ext cx="57" cy="57"/>
            </a:xfrm>
            <a:prstGeom prst="ellipse">
              <a:avLst/>
            </a:prstGeom>
            <a:solidFill>
              <a:schemeClr val="tx1"/>
            </a:solidFill>
            <a:ln w="9525">
              <a:noFill/>
              <a:round/>
              <a:headEnd/>
              <a:tailEnd/>
            </a:ln>
          </p:spPr>
          <p:txBody>
            <a:bodyPr wrap="none" anchor="ctr"/>
            <a:lstStyle/>
            <a:p>
              <a:endParaRPr lang="en-GB"/>
            </a:p>
          </p:txBody>
        </p:sp>
        <p:sp>
          <p:nvSpPr>
            <p:cNvPr id="21584" name="Oval 216"/>
            <p:cNvSpPr>
              <a:spLocks noChangeArrowheads="1"/>
            </p:cNvSpPr>
            <p:nvPr/>
          </p:nvSpPr>
          <p:spPr bwMode="auto">
            <a:xfrm>
              <a:off x="4642" y="2037"/>
              <a:ext cx="57" cy="57"/>
            </a:xfrm>
            <a:prstGeom prst="ellipse">
              <a:avLst/>
            </a:prstGeom>
            <a:solidFill>
              <a:schemeClr val="tx1"/>
            </a:solidFill>
            <a:ln w="9525">
              <a:noFill/>
              <a:round/>
              <a:headEnd/>
              <a:tailEnd/>
            </a:ln>
          </p:spPr>
          <p:txBody>
            <a:bodyPr wrap="none" anchor="ctr"/>
            <a:lstStyle/>
            <a:p>
              <a:endParaRPr lang="en-GB"/>
            </a:p>
          </p:txBody>
        </p:sp>
        <p:sp>
          <p:nvSpPr>
            <p:cNvPr id="21585" name="Oval 217"/>
            <p:cNvSpPr>
              <a:spLocks noChangeArrowheads="1"/>
            </p:cNvSpPr>
            <p:nvPr/>
          </p:nvSpPr>
          <p:spPr bwMode="auto">
            <a:xfrm>
              <a:off x="4682" y="1762"/>
              <a:ext cx="57" cy="57"/>
            </a:xfrm>
            <a:prstGeom prst="ellipse">
              <a:avLst/>
            </a:prstGeom>
            <a:solidFill>
              <a:schemeClr val="tx1"/>
            </a:solidFill>
            <a:ln w="9525">
              <a:noFill/>
              <a:round/>
              <a:headEnd/>
              <a:tailEnd/>
            </a:ln>
          </p:spPr>
          <p:txBody>
            <a:bodyPr wrap="none" anchor="ctr"/>
            <a:lstStyle/>
            <a:p>
              <a:endParaRPr lang="en-GB"/>
            </a:p>
          </p:txBody>
        </p:sp>
        <p:sp>
          <p:nvSpPr>
            <p:cNvPr id="21586" name="Oval 218"/>
            <p:cNvSpPr>
              <a:spLocks noChangeArrowheads="1"/>
            </p:cNvSpPr>
            <p:nvPr/>
          </p:nvSpPr>
          <p:spPr bwMode="auto">
            <a:xfrm>
              <a:off x="4682" y="1964"/>
              <a:ext cx="57" cy="57"/>
            </a:xfrm>
            <a:prstGeom prst="ellipse">
              <a:avLst/>
            </a:prstGeom>
            <a:solidFill>
              <a:schemeClr val="tx1"/>
            </a:solidFill>
            <a:ln w="9525">
              <a:noFill/>
              <a:round/>
              <a:headEnd/>
              <a:tailEnd/>
            </a:ln>
          </p:spPr>
          <p:txBody>
            <a:bodyPr wrap="none" anchor="ctr"/>
            <a:lstStyle/>
            <a:p>
              <a:endParaRPr lang="en-GB"/>
            </a:p>
          </p:txBody>
        </p:sp>
      </p:grpSp>
      <p:sp>
        <p:nvSpPr>
          <p:cNvPr id="238811" name="Rectangle 219"/>
          <p:cNvSpPr>
            <a:spLocks noChangeArrowheads="1"/>
          </p:cNvSpPr>
          <p:nvPr/>
        </p:nvSpPr>
        <p:spPr bwMode="auto">
          <a:xfrm>
            <a:off x="1223169" y="6042731"/>
            <a:ext cx="6697663" cy="457200"/>
          </a:xfrm>
          <a:prstGeom prst="rect">
            <a:avLst/>
          </a:prstGeom>
          <a:solidFill>
            <a:srgbClr val="FFCC99"/>
          </a:solidFill>
          <a:ln w="9525" algn="ctr">
            <a:noFill/>
            <a:miter lim="800000"/>
            <a:headEnd/>
            <a:tailEnd/>
          </a:ln>
        </p:spPr>
        <p:txBody>
          <a:bodyPr wrap="square">
            <a:spAutoFit/>
          </a:bodyPr>
          <a:lstStyle/>
          <a:p>
            <a:pPr algn="ctr">
              <a:spcBef>
                <a:spcPct val="50000"/>
              </a:spcBef>
            </a:pPr>
            <a:r>
              <a:rPr lang="en-GB">
                <a:solidFill>
                  <a:srgbClr val="010066"/>
                </a:solidFill>
              </a:rPr>
              <a:t>What is special about the outer shell of argon?</a:t>
            </a:r>
          </a:p>
        </p:txBody>
      </p:sp>
      <p:sp>
        <p:nvSpPr>
          <p:cNvPr id="21558" name="Oval 224"/>
          <p:cNvSpPr>
            <a:spLocks noChangeArrowheads="1"/>
          </p:cNvSpPr>
          <p:nvPr/>
        </p:nvSpPr>
        <p:spPr bwMode="auto">
          <a:xfrm>
            <a:off x="438150" y="2812876"/>
            <a:ext cx="374650" cy="374650"/>
          </a:xfrm>
          <a:prstGeom prst="ellipse">
            <a:avLst/>
          </a:prstGeom>
          <a:solidFill>
            <a:srgbClr val="FF6600"/>
          </a:solidFill>
          <a:ln w="25400">
            <a:solidFill>
              <a:srgbClr val="FF6600"/>
            </a:solidFill>
            <a:round/>
            <a:headEnd/>
            <a:tailEnd/>
          </a:ln>
        </p:spPr>
        <p:txBody>
          <a:bodyPr wrap="none" anchor="ctr"/>
          <a:lstStyle/>
          <a:p>
            <a:endParaRPr lang="en-GB">
              <a:solidFill>
                <a:schemeClr val="bg1"/>
              </a:solidFill>
            </a:endParaRPr>
          </a:p>
        </p:txBody>
      </p:sp>
      <p:sp>
        <p:nvSpPr>
          <p:cNvPr id="21559" name="Text Box 225"/>
          <p:cNvSpPr txBox="1">
            <a:spLocks noChangeArrowheads="1"/>
          </p:cNvSpPr>
          <p:nvPr/>
        </p:nvSpPr>
        <p:spPr bwMode="auto">
          <a:xfrm>
            <a:off x="439738" y="2773188"/>
            <a:ext cx="373062" cy="457200"/>
          </a:xfrm>
          <a:prstGeom prst="rect">
            <a:avLst/>
          </a:prstGeom>
          <a:noFill/>
          <a:ln w="9525">
            <a:noFill/>
            <a:miter lim="800000"/>
            <a:headEnd/>
            <a:tailEnd/>
          </a:ln>
        </p:spPr>
        <p:txBody>
          <a:bodyPr>
            <a:spAutoFit/>
          </a:bodyPr>
          <a:lstStyle/>
          <a:p>
            <a:pPr algn="ctr">
              <a:spcBef>
                <a:spcPct val="50000"/>
              </a:spcBef>
            </a:pPr>
            <a:r>
              <a:rPr lang="en-GB" b="1">
                <a:solidFill>
                  <a:schemeClr val="bg1"/>
                </a:solidFill>
              </a:rPr>
              <a:t>3</a:t>
            </a:r>
          </a:p>
        </p:txBody>
      </p:sp>
      <p:cxnSp>
        <p:nvCxnSpPr>
          <p:cNvPr id="233" name="Straight Connector 232"/>
          <p:cNvCxnSpPr>
            <a:cxnSpLocks noChangeShapeType="1"/>
          </p:cNvCxnSpPr>
          <p:nvPr/>
        </p:nvCxnSpPr>
        <p:spPr bwMode="auto">
          <a:xfrm>
            <a:off x="342900" y="2470329"/>
            <a:ext cx="8599488" cy="0"/>
          </a:xfrm>
          <a:prstGeom prst="line">
            <a:avLst/>
          </a:prstGeom>
          <a:noFill/>
          <a:ln w="28575" algn="ctr">
            <a:solidFill>
              <a:srgbClr val="FF6600"/>
            </a:solidFill>
            <a:round/>
            <a:headEnd/>
            <a:tailEnd/>
          </a:ln>
        </p:spPr>
      </p:cxnSp>
      <p:cxnSp>
        <p:nvCxnSpPr>
          <p:cNvPr id="234" name="Straight Connector 233"/>
          <p:cNvCxnSpPr>
            <a:cxnSpLocks noChangeShapeType="1"/>
          </p:cNvCxnSpPr>
          <p:nvPr/>
        </p:nvCxnSpPr>
        <p:spPr bwMode="auto">
          <a:xfrm>
            <a:off x="342900" y="3537129"/>
            <a:ext cx="8599488" cy="0"/>
          </a:xfrm>
          <a:prstGeom prst="line">
            <a:avLst/>
          </a:prstGeom>
          <a:noFill/>
          <a:ln w="28575" algn="ctr">
            <a:solidFill>
              <a:srgbClr val="FF6600"/>
            </a:solidFill>
            <a:round/>
            <a:headEnd/>
            <a:tailEnd/>
          </a:ln>
        </p:spPr>
      </p:cxnSp>
      <p:cxnSp>
        <p:nvCxnSpPr>
          <p:cNvPr id="235" name="Straight Connector 234"/>
          <p:cNvCxnSpPr>
            <a:cxnSpLocks noChangeShapeType="1"/>
          </p:cNvCxnSpPr>
          <p:nvPr/>
        </p:nvCxnSpPr>
        <p:spPr bwMode="auto">
          <a:xfrm>
            <a:off x="342900" y="4607104"/>
            <a:ext cx="8599488" cy="0"/>
          </a:xfrm>
          <a:prstGeom prst="line">
            <a:avLst/>
          </a:prstGeom>
          <a:noFill/>
          <a:ln w="28575" algn="ctr">
            <a:solidFill>
              <a:srgbClr val="FF6600"/>
            </a:solidFill>
            <a:round/>
            <a:headEnd/>
            <a:tailEnd/>
          </a:ln>
        </p:spPr>
      </p:cxnSp>
      <p:pic>
        <p:nvPicPr>
          <p:cNvPr id="212" name="Picture 8">
            <a:hlinkClick r:id="" action="ppaction://hlinkshowjump?jump=nextslide"/>
            <a:extLst>
              <a:ext uri="{FF2B5EF4-FFF2-40B4-BE49-F238E27FC236}">
                <a16:creationId xmlns:a16="http://schemas.microsoft.com/office/drawing/2014/main" id="{CC7FE4F1-AAC6-4505-BA2A-319840075A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3" name="Picture 9" descr="notes_icon">
            <a:extLst>
              <a:ext uri="{FF2B5EF4-FFF2-40B4-BE49-F238E27FC236}">
                <a16:creationId xmlns:a16="http://schemas.microsoft.com/office/drawing/2014/main" id="{863062BE-EF21-4FFC-A580-C59A2E88DC5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11" name="Picture 210">
            <a:extLst>
              <a:ext uri="{FF2B5EF4-FFF2-40B4-BE49-F238E27FC236}">
                <a16:creationId xmlns:a16="http://schemas.microsoft.com/office/drawing/2014/main" id="{E7697425-5336-4F02-BCD4-BFE1F33106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7557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55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55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70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70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72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7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17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7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7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170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70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7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71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17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7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7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7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169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169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7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171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2169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6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7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7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2169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169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171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171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2169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69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170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170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childTnLst>
                                    <p:set>
                                      <p:cBhvr>
                                        <p:cTn id="107" dur="1" fill="hold">
                                          <p:stCondLst>
                                            <p:cond delay="0"/>
                                          </p:stCondLst>
                                        </p:cTn>
                                        <p:tgtEl>
                                          <p:spTgt spid="23861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38606"/>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38607"/>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38608"/>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nodeType="afterEffect">
                                  <p:stCondLst>
                                    <p:cond delay="0"/>
                                  </p:stCondLst>
                                  <p:childTnLst>
                                    <p:set>
                                      <p:cBhvr>
                                        <p:cTn id="126" dur="1" fill="hold">
                                          <p:stCondLst>
                                            <p:cond delay="0"/>
                                          </p:stCondLst>
                                        </p:cTn>
                                        <p:tgtEl>
                                          <p:spTgt spid="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8609"/>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38610"/>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nodeType="afterEffect">
                                  <p:stCondLst>
                                    <p:cond delay="0"/>
                                  </p:stCondLst>
                                  <p:childTnLst>
                                    <p:set>
                                      <p:cBhvr>
                                        <p:cTn id="136" dur="1" fill="hold">
                                          <p:stCondLst>
                                            <p:cond delay="0"/>
                                          </p:stCondLst>
                                        </p:cTn>
                                        <p:tgtEl>
                                          <p:spTgt spid="1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8611"/>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nodeType="afterEffect">
                                  <p:stCondLst>
                                    <p:cond delay="0"/>
                                  </p:stCondLst>
                                  <p:childTnLst>
                                    <p:set>
                                      <p:cBhvr>
                                        <p:cTn id="141" dur="1" fill="hold">
                                          <p:stCondLst>
                                            <p:cond delay="0"/>
                                          </p:stCondLst>
                                        </p:cTn>
                                        <p:tgtEl>
                                          <p:spTgt spid="1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23861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nodeType="afterEffect">
                                  <p:stCondLst>
                                    <p:cond delay="0"/>
                                  </p:stCondLst>
                                  <p:childTnLst>
                                    <p:set>
                                      <p:cBhvr>
                                        <p:cTn id="146" dur="1" fill="hold">
                                          <p:stCondLst>
                                            <p:cond delay="0"/>
                                          </p:stCondLst>
                                        </p:cTn>
                                        <p:tgtEl>
                                          <p:spTgt spid="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3861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38615">
                                            <p:txEl>
                                              <p:pRg st="0" end="0"/>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38811"/>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nodeType="afterEffect">
                                  <p:stCondLst>
                                    <p:cond delay="0"/>
                                  </p:stCondLst>
                                  <p:childTnLst>
                                    <p:set>
                                      <p:cBhvr>
                                        <p:cTn id="159"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P spid="238606" grpId="0"/>
      <p:bldP spid="238607" grpId="0"/>
      <p:bldP spid="238608" grpId="0"/>
      <p:bldP spid="238609" grpId="0"/>
      <p:bldP spid="238610" grpId="0"/>
      <p:bldP spid="238611" grpId="0"/>
      <p:bldP spid="238612" grpId="0"/>
      <p:bldP spid="238613" grpId="0"/>
      <p:bldP spid="238615" grpId="0" build="p"/>
      <p:bldP spid="238616" grpId="0"/>
      <p:bldP spid="21722" grpId="0" animBg="1"/>
      <p:bldP spid="21723" grpId="0"/>
      <p:bldP spid="21720" grpId="0" animBg="1"/>
      <p:bldP spid="21721" grpId="0"/>
      <p:bldP spid="21718" grpId="0" animBg="1"/>
      <p:bldP spid="21719" grpId="0"/>
      <p:bldP spid="21716" grpId="0" animBg="1"/>
      <p:bldP spid="21717" grpId="0"/>
      <p:bldP spid="21714" grpId="0" animBg="1"/>
      <p:bldP spid="21715" grpId="0"/>
      <p:bldP spid="21712" grpId="0" animBg="1"/>
      <p:bldP spid="21713" grpId="0"/>
      <p:bldP spid="21710" grpId="0" animBg="1"/>
      <p:bldP spid="21711" grpId="0"/>
      <p:bldP spid="21708" grpId="0" animBg="1"/>
      <p:bldP spid="21709" grpId="0"/>
      <p:bldP spid="21706" grpId="0" animBg="1"/>
      <p:bldP spid="21707" grpId="0"/>
      <p:bldP spid="21704" grpId="0" animBg="1"/>
      <p:bldP spid="21705" grpId="0"/>
      <p:bldP spid="21702" grpId="0" animBg="1"/>
      <p:bldP spid="21703" grpId="0"/>
      <p:bldP spid="21700" grpId="0" animBg="1"/>
      <p:bldP spid="21701" grpId="0"/>
      <p:bldP spid="21698" grpId="0" animBg="1"/>
      <p:bldP spid="21699" grpId="0"/>
      <p:bldP spid="21696" grpId="0" animBg="1"/>
      <p:bldP spid="21697" grpId="0"/>
      <p:bldP spid="21694" grpId="0" animBg="1"/>
      <p:bldP spid="21695" grpId="0"/>
      <p:bldP spid="21692" grpId="0" animBg="1"/>
      <p:bldP spid="21693" grpId="0"/>
      <p:bldP spid="238811" grpId="0" animBg="1"/>
      <p:bldP spid="21558" grpId="0" animBg="1"/>
      <p:bldP spid="2155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15034</TotalTime>
  <Words>1376</Words>
  <Application>Microsoft Office PowerPoint</Application>
  <PresentationFormat>On-screen Show (4:3)</PresentationFormat>
  <Paragraphs>179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Times New Roman</vt:lpstr>
      <vt:lpstr>Wingdings</vt:lpstr>
      <vt:lpstr>Arial</vt:lpstr>
      <vt:lpstr>Wingdings 2</vt:lpstr>
      <vt:lpstr>Default Design</vt:lpstr>
      <vt:lpstr>3_Default Design</vt:lpstr>
      <vt:lpstr>Electronic Structure</vt:lpstr>
      <vt:lpstr>Information</vt:lpstr>
      <vt:lpstr>Atomic structure</vt:lpstr>
      <vt:lpstr>How are electrons arranged?</vt:lpstr>
      <vt:lpstr>How are electrons arranged? (2)</vt:lpstr>
      <vt:lpstr>The periodic table and electron arrangement</vt:lpstr>
      <vt:lpstr>Electrons in period 1</vt:lpstr>
      <vt:lpstr>Electrons in period 2</vt:lpstr>
      <vt:lpstr>Electrons in period 3</vt:lpstr>
      <vt:lpstr>Patterns of electron arrangement</vt:lpstr>
      <vt:lpstr>Electron trends in the periodic table</vt:lpstr>
      <vt:lpstr>Calculating electronic structure</vt:lpstr>
      <vt:lpstr>What’s the electron arrangement?</vt:lpstr>
      <vt:lpstr>Which element?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Structure</dc:title>
  <dc:subject>Boardworks High School Physical Science</dc:subject>
  <dc:creator>Boardworks</dc:creator>
  <cp:lastModifiedBy>Tim Crilly</cp:lastModifiedBy>
  <cp:revision>611</cp:revision>
  <dcterms:created xsi:type="dcterms:W3CDTF">2003-10-06T13:07:42Z</dcterms:created>
  <dcterms:modified xsi:type="dcterms:W3CDTF">2019-01-31T15:27:59Z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