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activeX/activeX2.xml" ContentType="application/vnd.ms-office.activeX+xml"/>
  <Override PartName="/ppt/notesSlides/notesSlide6.xml" ContentType="application/vnd.openxmlformats-officedocument.presentationml.notesSlide+xml"/>
  <Override PartName="/ppt/activeX/activeX3.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4.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5.xml" ContentType="application/vnd.ms-office.activeX+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ctiveX/activeX6.xml" ContentType="application/vnd.ms-office.activeX+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903" r:id="rId1"/>
    <p:sldMasterId id="2147484933" r:id="rId2"/>
  </p:sldMasterIdLst>
  <p:notesMasterIdLst>
    <p:notesMasterId r:id="rId19"/>
  </p:notesMasterIdLst>
  <p:handoutMasterIdLst>
    <p:handoutMasterId r:id="rId20"/>
  </p:handoutMasterIdLst>
  <p:sldIdLst>
    <p:sldId id="430" r:id="rId3"/>
    <p:sldId id="527" r:id="rId4"/>
    <p:sldId id="484" r:id="rId5"/>
    <p:sldId id="485" r:id="rId6"/>
    <p:sldId id="500" r:id="rId7"/>
    <p:sldId id="501" r:id="rId8"/>
    <p:sldId id="488" r:id="rId9"/>
    <p:sldId id="496" r:id="rId10"/>
    <p:sldId id="490" r:id="rId11"/>
    <p:sldId id="491" r:id="rId12"/>
    <p:sldId id="492" r:id="rId13"/>
    <p:sldId id="506" r:id="rId14"/>
    <p:sldId id="493" r:id="rId15"/>
    <p:sldId id="497" r:id="rId16"/>
    <p:sldId id="498" r:id="rId17"/>
    <p:sldId id="499" r:id="rId18"/>
  </p:sldIdLst>
  <p:sldSz cx="9144000" cy="6858000" type="screen4x3"/>
  <p:notesSz cx="6858000" cy="9296400"/>
  <p:embeddedFontLst>
    <p:embeddedFont>
      <p:font typeface="Wingdings 2" panose="05020102010507070707" pitchFamily="18" charset="2"/>
      <p:regular r:id="rId21"/>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04"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FFCC99"/>
    <a:srgbClr val="010066"/>
    <a:srgbClr val="FF6600"/>
    <a:srgbClr val="FFC197"/>
    <a:srgbClr val="CC0099"/>
    <a:srgbClr val="33CC33"/>
    <a:srgbClr val="009900"/>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p:cViewPr>
        <p:scale>
          <a:sx n="85" d="100"/>
          <a:sy n="85" d="100"/>
        </p:scale>
        <p:origin x="618" y="162"/>
      </p:cViewPr>
      <p:guideLst>
        <p:guide orient="horz" pos="494"/>
        <p:guide orient="horz" pos="3876"/>
        <p:guide pos="5375"/>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31"/>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31DD6592-5A7F-422D-A40F-3FD0A7533AED}"/>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3D42E25F-E6BD-47F2-A670-D732BC1081E2}" type="slidenum">
              <a:rPr lang="en-GB" altLang="en-US"/>
              <a:pPr/>
              <a:t>‹#›</a:t>
            </a:fld>
            <a:endParaRPr lang="en-GB" altLang="en-US"/>
          </a:p>
        </p:txBody>
      </p:sp>
      <p:sp>
        <p:nvSpPr>
          <p:cNvPr id="5" name="Rectangle 7">
            <a:extLst>
              <a:ext uri="{FF2B5EF4-FFF2-40B4-BE49-F238E27FC236}">
                <a16:creationId xmlns:a16="http://schemas.microsoft.com/office/drawing/2014/main" id="{D8F72C58-3C15-49DA-B818-02DD9B1A8BBD}"/>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308B0BD7-BAA6-4CA3-AD1F-A6891AD72008}"/>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427567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F343BD1B-6A42-4E30-A524-AB8EDBF5EFBF}"/>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99CE9B8C-913A-4B5E-9712-ABAF16DA23D3}"/>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D3677F4D-E511-4D63-BB68-FA2341D5EAB1}"/>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A1FAB9F3-302E-481E-877D-F2FCE5F0AC1A}" type="slidenum">
              <a:rPr lang="en-US" altLang="en-US"/>
              <a:pPr/>
              <a:t>‹#›</a:t>
            </a:fld>
            <a:endParaRPr lang="en-US" altLang="en-US"/>
          </a:p>
        </p:txBody>
      </p:sp>
      <p:sp>
        <p:nvSpPr>
          <p:cNvPr id="7" name="Rectangle 9">
            <a:extLst>
              <a:ext uri="{FF2B5EF4-FFF2-40B4-BE49-F238E27FC236}">
                <a16:creationId xmlns:a16="http://schemas.microsoft.com/office/drawing/2014/main" id="{3C7EA9F1-F199-49DC-BF05-5E716D751AD7}"/>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B75C55A8-F6B5-4D29-8A13-302295F96BCF}"/>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787492081"/>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4BD688C1-52EE-4489-A2E7-32393026BCE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41CC455-8251-475F-A4BD-DEAFB36274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E1FE9EE-7352-4038-B5AC-E2A34690A59D}"/>
              </a:ext>
            </a:extLst>
          </p:cNvPr>
          <p:cNvSpPr>
            <a:spLocks noGrp="1"/>
          </p:cNvSpPr>
          <p:nvPr>
            <p:ph type="sldNum" sz="quarter" idx="10"/>
          </p:nvPr>
        </p:nvSpPr>
        <p:spPr/>
        <p:txBody>
          <a:bodyPr/>
          <a:lstStyle/>
          <a:p>
            <a:fld id="{A1FAB9F3-302E-481E-877D-F2FCE5F0AC1A}"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CBB2E226-C9F2-47F0-B11E-F8B317E00C08}"/>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2AD006B2-FBB4-4BBB-8D93-07B272F3C3BD}"/>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EAF551F-1946-4999-BBF7-903B2BA11ECF}"/>
              </a:ext>
            </a:extLst>
          </p:cNvPr>
          <p:cNvSpPr>
            <a:spLocks noGrp="1"/>
          </p:cNvSpPr>
          <p:nvPr>
            <p:ph type="sldNum" sz="quarter" idx="10"/>
          </p:nvPr>
        </p:nvSpPr>
        <p:spPr/>
        <p:txBody>
          <a:bodyPr/>
          <a:lstStyle/>
          <a:p>
            <a:fld id="{A1FAB9F3-302E-481E-877D-F2FCE5F0AC1A}"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0DAFBB04-F641-4752-8D00-C678AC0EAEBE}"/>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618DD032-237F-4C7D-87A0-728A3ECA9CA0}"/>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B89DF830-42AA-424E-8CDB-BFB4917B1837}"/>
              </a:ext>
            </a:extLst>
          </p:cNvPr>
          <p:cNvSpPr>
            <a:spLocks noGrp="1"/>
          </p:cNvSpPr>
          <p:nvPr>
            <p:ph type="sldNum" sz="quarter" idx="10"/>
          </p:nvPr>
        </p:nvSpPr>
        <p:spPr/>
        <p:txBody>
          <a:bodyPr/>
          <a:lstStyle/>
          <a:p>
            <a:fld id="{A1FAB9F3-302E-481E-877D-F2FCE5F0AC1A}"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3BB30A7-BD99-45FE-A727-3478BAA29216}"/>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4D4202F5-DFEF-4727-A30D-6C564065217B}"/>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fill-in-the-blanks activity could be used as an introductory or summary exercise on half equations.</a:t>
            </a:r>
          </a:p>
        </p:txBody>
      </p:sp>
      <p:sp>
        <p:nvSpPr>
          <p:cNvPr id="2" name="Slide Number Placeholder 1">
            <a:extLst>
              <a:ext uri="{FF2B5EF4-FFF2-40B4-BE49-F238E27FC236}">
                <a16:creationId xmlns:a16="http://schemas.microsoft.com/office/drawing/2014/main" id="{AFEDC25E-FAEC-460B-8214-BABF434FC5B2}"/>
              </a:ext>
            </a:extLst>
          </p:cNvPr>
          <p:cNvSpPr>
            <a:spLocks noGrp="1"/>
          </p:cNvSpPr>
          <p:nvPr>
            <p:ph type="sldNum" sz="quarter" idx="10"/>
          </p:nvPr>
        </p:nvSpPr>
        <p:spPr/>
        <p:txBody>
          <a:bodyPr/>
          <a:lstStyle/>
          <a:p>
            <a:fld id="{A1FAB9F3-302E-481E-877D-F2FCE5F0AC1A}"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30CE8692-CFE1-43F9-9D63-574C37D0D019}"/>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F9B62CF2-7C7A-485F-91FD-1F053D0C79B7}"/>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Electroplating is achieved by placing an object in an electrolyte bath containing ions of the plating metal. The object that is to be plated is negatively charged, making it the negative electrode. Positive metal ions are attracted to the negative electrode, where they gain electrons. As these ions gain electrons and become stable, they form a metal plating on the outside of the object. </a:t>
            </a:r>
            <a:endParaRPr lang="en-GB" altLang="en-US" b="1" dirty="0">
              <a:latin typeface="Arial" panose="020B0604020202020204" pitchFamily="34" charset="0"/>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raresirimie</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74F9E5EA-65F1-4BB7-9ED0-425962AE580E}"/>
              </a:ext>
            </a:extLst>
          </p:cNvPr>
          <p:cNvSpPr>
            <a:spLocks noGrp="1"/>
          </p:cNvSpPr>
          <p:nvPr>
            <p:ph type="sldNum" sz="quarter" idx="10"/>
          </p:nvPr>
        </p:nvSpPr>
        <p:spPr/>
        <p:txBody>
          <a:bodyPr/>
          <a:lstStyle/>
          <a:p>
            <a:fld id="{A1FAB9F3-302E-481E-877D-F2FCE5F0AC1A}"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A6DCFAC0-65CD-4732-8A5D-843D616090EB}"/>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E70F84AD-E5CE-43E8-B379-3354C1A42A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is how hydrogen for fuel cells can be made, and how oxygen can be produced from water on spacecraft.</a:t>
            </a:r>
          </a:p>
        </p:txBody>
      </p:sp>
      <p:sp>
        <p:nvSpPr>
          <p:cNvPr id="2" name="Slide Number Placeholder 1">
            <a:extLst>
              <a:ext uri="{FF2B5EF4-FFF2-40B4-BE49-F238E27FC236}">
                <a16:creationId xmlns:a16="http://schemas.microsoft.com/office/drawing/2014/main" id="{51962D2C-8117-43F7-AB79-4BA0162BA115}"/>
              </a:ext>
            </a:extLst>
          </p:cNvPr>
          <p:cNvSpPr>
            <a:spLocks noGrp="1"/>
          </p:cNvSpPr>
          <p:nvPr>
            <p:ph type="sldNum" sz="quarter" idx="10"/>
          </p:nvPr>
        </p:nvSpPr>
        <p:spPr/>
        <p:txBody>
          <a:bodyPr/>
          <a:lstStyle/>
          <a:p>
            <a:fld id="{A1FAB9F3-302E-481E-877D-F2FCE5F0AC1A}"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FAF7AC16-875B-4C7C-8E73-E9C676F5D4D9}"/>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D8564418-2BFA-4E4F-A056-2880556E72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This experiment shows that if the hydrochloric acid is a more concentrated solution, hydrogen and chlorine are formed because the chlorine ions are preferentially discharged over the hydroxide ions at the negative electrode. This may be described as the </a:t>
            </a:r>
            <a:r>
              <a:rPr lang="en-GB" altLang="en-US" b="1" dirty="0">
                <a:latin typeface="Arial" panose="020B0604020202020204" pitchFamily="34" charset="0"/>
              </a:rPr>
              <a:t>electrolysis of hydrochloric acid</a:t>
            </a:r>
            <a:r>
              <a:rPr lang="en-GB" altLang="en-US" dirty="0">
                <a:latin typeface="Arial" panose="020B0604020202020204" pitchFamily="34" charset="0"/>
              </a:rPr>
              <a:t>. Students are not expected to give explanations of the reactions at the electrodes, but should be able to recall that the electrolysis of dilute hydrochloric acid produces hydrogen and chlorine.</a:t>
            </a:r>
          </a:p>
          <a:p>
            <a:endParaRPr lang="en-GB" altLang="en-US" dirty="0">
              <a:latin typeface="Arial" panose="020B0604020202020204" pitchFamily="34" charset="0"/>
            </a:endParaRPr>
          </a:p>
          <a:p>
            <a:r>
              <a:rPr lang="en-GB" altLang="en-US" dirty="0">
                <a:latin typeface="Arial" panose="020B0604020202020204" pitchFamily="34" charset="0"/>
              </a:rPr>
              <a:t>If the hydrochloric acid is more diluted, so that there is more water than chlorine, hydrogen and oxygen are formed, because in this scenario the hydroxide ions are preferentially discharged. This may be described as the </a:t>
            </a:r>
            <a:r>
              <a:rPr lang="en-GB" altLang="en-US" b="1" dirty="0">
                <a:latin typeface="Arial" panose="020B0604020202020204" pitchFamily="34" charset="0"/>
              </a:rPr>
              <a:t>electrolysis of water</a:t>
            </a:r>
            <a:r>
              <a:rPr lang="en-GB" altLang="en-US" dirty="0">
                <a:latin typeface="Arial" panose="020B0604020202020204" pitchFamily="34" charset="0"/>
              </a:rPr>
              <a:t>. Students may be expected to recall that the electrolysis of water produces hydrogen and oxygen. In this experiment, the dilute hydrochloric acid is used to speed up the electrolysis process. Without the dilute hydrochloric acid, the water could still be split by electrolysis, but it would be a very lengthy process.</a:t>
            </a:r>
          </a:p>
        </p:txBody>
      </p:sp>
      <p:sp>
        <p:nvSpPr>
          <p:cNvPr id="2" name="Slide Number Placeholder 1">
            <a:extLst>
              <a:ext uri="{FF2B5EF4-FFF2-40B4-BE49-F238E27FC236}">
                <a16:creationId xmlns:a16="http://schemas.microsoft.com/office/drawing/2014/main" id="{62F8C0BA-26FC-4340-B27F-AD0F05C57F17}"/>
              </a:ext>
            </a:extLst>
          </p:cNvPr>
          <p:cNvSpPr>
            <a:spLocks noGrp="1"/>
          </p:cNvSpPr>
          <p:nvPr>
            <p:ph type="sldNum" sz="quarter" idx="10"/>
          </p:nvPr>
        </p:nvSpPr>
        <p:spPr/>
        <p:txBody>
          <a:bodyPr/>
          <a:lstStyle/>
          <a:p>
            <a:fld id="{A1FAB9F3-302E-481E-877D-F2FCE5F0AC1A}"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86C39C49-814D-4D22-A4D8-5CB07F4578EF}"/>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05D01182-A994-4832-B23A-9E0965A3C7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In water, there are two hydrogen atoms for every oxygen atom, so the ratio by volume of H</a:t>
            </a:r>
            <a:r>
              <a:rPr lang="en-GB" altLang="en-US" baseline="-25000" dirty="0">
                <a:latin typeface="Arial" panose="020B0604020202020204" pitchFamily="34" charset="0"/>
              </a:rPr>
              <a:t>2</a:t>
            </a:r>
            <a:r>
              <a:rPr lang="en-GB" altLang="en-US" dirty="0">
                <a:latin typeface="Arial" panose="020B0604020202020204" pitchFamily="34" charset="0"/>
              </a:rPr>
              <a:t> to O</a:t>
            </a:r>
            <a:r>
              <a:rPr lang="en-GB" altLang="en-US" baseline="-25000" dirty="0">
                <a:latin typeface="Arial" panose="020B0604020202020204" pitchFamily="34" charset="0"/>
              </a:rPr>
              <a:t>2</a:t>
            </a:r>
            <a:r>
              <a:rPr lang="en-GB" altLang="en-US" dirty="0">
                <a:latin typeface="Arial" panose="020B0604020202020204" pitchFamily="34" charset="0"/>
              </a:rPr>
              <a:t> is 2:1.</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CE6BA6E-54C4-41C4-87D2-17BA990D4012}"/>
              </a:ext>
            </a:extLst>
          </p:cNvPr>
          <p:cNvSpPr>
            <a:spLocks noGrp="1"/>
          </p:cNvSpPr>
          <p:nvPr>
            <p:ph type="sldNum" sz="quarter" idx="10"/>
          </p:nvPr>
        </p:nvSpPr>
        <p:spPr/>
        <p:txBody>
          <a:bodyPr/>
          <a:lstStyle/>
          <a:p>
            <a:fld id="{A1FAB9F3-302E-481E-877D-F2FCE5F0AC1A}" type="slidenum">
              <a:rPr lang="en-US" altLang="en-US" smtClean="0"/>
              <a:pPr/>
              <a:t>16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5AFBC64E-F77D-4B70-9B5B-F70E945B1FE9}"/>
              </a:ext>
            </a:extLst>
          </p:cNvPr>
          <p:cNvSpPr>
            <a:spLocks noGrp="1"/>
          </p:cNvSpPr>
          <p:nvPr>
            <p:ph type="sldNum" sz="quarter" idx="10"/>
          </p:nvPr>
        </p:nvSpPr>
        <p:spPr/>
        <p:txBody>
          <a:bodyPr/>
          <a:lstStyle/>
          <a:p>
            <a:fld id="{A1FAB9F3-302E-481E-877D-F2FCE5F0AC1A}" type="slidenum">
              <a:rPr lang="en-US" altLang="en-US" smtClean="0"/>
              <a:pPr/>
              <a:t>2</a:t>
            </a:fld>
            <a:endParaRPr lang="en-US" altLang="en-US"/>
          </a:p>
        </p:txBody>
      </p:sp>
    </p:spTree>
    <p:extLst>
      <p:ext uri="{BB962C8B-B14F-4D97-AF65-F5344CB8AC3E}">
        <p14:creationId xmlns:p14="http://schemas.microsoft.com/office/powerpoint/2010/main" val="2164088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66CA2079-8786-4BBB-A8E1-3E8DAF327A60}"/>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E877543E-097B-4772-9EA2-A4F41BEFFC46}"/>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salted pretzels © </a:t>
            </a:r>
            <a:r>
              <a:rPr lang="en-GB" altLang="en-US" dirty="0" err="1">
                <a:latin typeface="Arial" panose="020B0604020202020204" pitchFamily="34" charset="0"/>
              </a:rPr>
              <a:t>Ozgur</a:t>
            </a:r>
            <a:r>
              <a:rPr lang="en-GB" altLang="en-US" dirty="0">
                <a:latin typeface="Arial" panose="020B0604020202020204" pitchFamily="34" charset="0"/>
              </a:rPr>
              <a:t> </a:t>
            </a:r>
            <a:r>
              <a:rPr lang="en-GB" altLang="en-US" dirty="0" err="1">
                <a:latin typeface="Arial" panose="020B0604020202020204" pitchFamily="34" charset="0"/>
              </a:rPr>
              <a:t>Coskun</a:t>
            </a:r>
            <a:r>
              <a:rPr lang="en-GB" altLang="en-US" dirty="0">
                <a:latin typeface="Arial" panose="020B0604020202020204" pitchFamily="34" charset="0"/>
              </a:rPr>
              <a:t>, Shutterstock.com </a:t>
            </a:r>
            <a:r>
              <a:rPr lang="en-US" altLang="en-US" dirty="0">
                <a:latin typeface="Arial" panose="020B0604020202020204" pitchFamily="34" charset="0"/>
              </a:rPr>
              <a:t>2018 </a:t>
            </a:r>
          </a:p>
        </p:txBody>
      </p:sp>
      <p:sp>
        <p:nvSpPr>
          <p:cNvPr id="2" name="Slide Number Placeholder 1">
            <a:extLst>
              <a:ext uri="{FF2B5EF4-FFF2-40B4-BE49-F238E27FC236}">
                <a16:creationId xmlns:a16="http://schemas.microsoft.com/office/drawing/2014/main" id="{2445FEA1-0631-4608-8EC1-B35C14EB4D44}"/>
              </a:ext>
            </a:extLst>
          </p:cNvPr>
          <p:cNvSpPr>
            <a:spLocks noGrp="1"/>
          </p:cNvSpPr>
          <p:nvPr>
            <p:ph type="sldNum" sz="quarter" idx="10"/>
          </p:nvPr>
        </p:nvSpPr>
        <p:spPr/>
        <p:txBody>
          <a:bodyPr/>
          <a:lstStyle/>
          <a:p>
            <a:fld id="{A1FAB9F3-302E-481E-877D-F2FCE5F0AC1A}"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4007CA7C-1F64-4C3A-BF1C-6B8B2A383D5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2F82569C-4BDB-48DB-889D-5C2BB9BECDDF}"/>
              </a:ext>
            </a:extLst>
          </p:cNvPr>
          <p:cNvSpPr>
            <a:spLocks noGrp="1" noChangeArrowheads="1"/>
          </p:cNvSpPr>
          <p:nvPr>
            <p:ph type="body" idx="1"/>
          </p:nvPr>
        </p:nvSpPr>
        <p:spPr>
          <a:xfrm>
            <a:off x="914400" y="4417200"/>
            <a:ext cx="5029200" cy="41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Electrolysis may also be described as the decomposition of an electrolyte with an electric current.</a:t>
            </a:r>
            <a:endParaRPr lang="en-GB" altLang="en-US" baseline="-25000" dirty="0">
              <a:latin typeface="Arial" panose="020B0604020202020204" pitchFamily="34" charset="0"/>
            </a:endParaRPr>
          </a:p>
          <a:p>
            <a:endParaRPr lang="en-GB" altLang="en-US" dirty="0">
              <a:latin typeface="Arial" panose="020B0604020202020204" pitchFamily="34" charset="0"/>
            </a:endParaRPr>
          </a:p>
          <a:p>
            <a:r>
              <a:rPr lang="en-GB" altLang="en-US" dirty="0">
                <a:latin typeface="Arial" panose="020B0604020202020204" pitchFamily="34" charset="0"/>
              </a:rPr>
              <a:t>For more information about ions, please refer to the</a:t>
            </a:r>
            <a:r>
              <a:rPr lang="en-GB" altLang="en-US" b="1" i="1" dirty="0">
                <a:latin typeface="Arial" panose="020B0604020202020204" pitchFamily="34" charset="0"/>
              </a:rPr>
              <a:t> </a:t>
            </a:r>
            <a:r>
              <a:rPr lang="en-GB" altLang="en-US" i="1" dirty="0">
                <a:latin typeface="Arial" panose="020B0604020202020204" pitchFamily="34" charset="0"/>
              </a:rPr>
              <a:t>Ionic Bonding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2F5FF1C9-89F5-4C95-BF68-1BF9776459D0}"/>
              </a:ext>
            </a:extLst>
          </p:cNvPr>
          <p:cNvSpPr>
            <a:spLocks noGrp="1"/>
          </p:cNvSpPr>
          <p:nvPr>
            <p:ph type="sldNum" sz="quarter" idx="10"/>
          </p:nvPr>
        </p:nvSpPr>
        <p:spPr/>
        <p:txBody>
          <a:bodyPr/>
          <a:lstStyle/>
          <a:p>
            <a:fld id="{A1FAB9F3-302E-481E-877D-F2FCE5F0AC1A}"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C18A4BE4-BB84-4116-BE3D-6233974B7DF6}"/>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FBD48C1B-E44D-4E68-8FF1-2DAC134E07CA}"/>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p:txBody>
      </p:sp>
      <p:sp>
        <p:nvSpPr>
          <p:cNvPr id="2" name="Slide Number Placeholder 1">
            <a:extLst>
              <a:ext uri="{FF2B5EF4-FFF2-40B4-BE49-F238E27FC236}">
                <a16:creationId xmlns:a16="http://schemas.microsoft.com/office/drawing/2014/main" id="{A8F03EC7-77C8-4DE0-BFF1-2D1F2332BAE0}"/>
              </a:ext>
            </a:extLst>
          </p:cNvPr>
          <p:cNvSpPr>
            <a:spLocks noGrp="1"/>
          </p:cNvSpPr>
          <p:nvPr>
            <p:ph type="sldNum" sz="quarter" idx="10"/>
          </p:nvPr>
        </p:nvSpPr>
        <p:spPr/>
        <p:txBody>
          <a:bodyPr/>
          <a:lstStyle/>
          <a:p>
            <a:fld id="{A1FAB9F3-302E-481E-877D-F2FCE5F0AC1A}"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AE2661A5-6098-4D8B-95BA-B49DAFBAC245}"/>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AD1A6371-E6FC-4886-B929-49BCCE7E6A71}"/>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p:txBody>
      </p:sp>
      <p:sp>
        <p:nvSpPr>
          <p:cNvPr id="2" name="Slide Number Placeholder 1">
            <a:extLst>
              <a:ext uri="{FF2B5EF4-FFF2-40B4-BE49-F238E27FC236}">
                <a16:creationId xmlns:a16="http://schemas.microsoft.com/office/drawing/2014/main" id="{A2CE14AD-DA6A-4259-B4C8-97F6F6BA3D60}"/>
              </a:ext>
            </a:extLst>
          </p:cNvPr>
          <p:cNvSpPr>
            <a:spLocks noGrp="1"/>
          </p:cNvSpPr>
          <p:nvPr>
            <p:ph type="sldNum" sz="quarter" idx="10"/>
          </p:nvPr>
        </p:nvSpPr>
        <p:spPr/>
        <p:txBody>
          <a:bodyPr/>
          <a:lstStyle/>
          <a:p>
            <a:fld id="{A1FAB9F3-302E-481E-877D-F2FCE5F0AC1A}"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AE0F6F12-9D9E-4EC6-9927-7B1E0583CC18}"/>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7374FA6E-79EA-4DBA-8880-B3BB68CA5FD6}"/>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Appropriately </a:t>
            </a:r>
            <a:r>
              <a:rPr lang="en-GB" altLang="en-US" dirty="0" err="1">
                <a:latin typeface="Arial" panose="020B0604020202020204" pitchFamily="34" charset="0"/>
              </a:rPr>
              <a:t>colored</a:t>
            </a:r>
            <a:r>
              <a:rPr lang="en-GB" altLang="en-US" dirty="0">
                <a:latin typeface="Arial" panose="020B0604020202020204" pitchFamily="34" charset="0"/>
              </a:rPr>
              <a:t> voting cards could be used with this classification activity to increase class participation.</a:t>
            </a:r>
          </a:p>
        </p:txBody>
      </p:sp>
      <p:sp>
        <p:nvSpPr>
          <p:cNvPr id="2" name="Slide Number Placeholder 1">
            <a:extLst>
              <a:ext uri="{FF2B5EF4-FFF2-40B4-BE49-F238E27FC236}">
                <a16:creationId xmlns:a16="http://schemas.microsoft.com/office/drawing/2014/main" id="{0A1691F4-AC8E-4AE2-99EF-E9DF56ACB9AB}"/>
              </a:ext>
            </a:extLst>
          </p:cNvPr>
          <p:cNvSpPr>
            <a:spLocks noGrp="1"/>
          </p:cNvSpPr>
          <p:nvPr>
            <p:ph type="sldNum" sz="quarter" idx="10"/>
          </p:nvPr>
        </p:nvSpPr>
        <p:spPr/>
        <p:txBody>
          <a:bodyPr/>
          <a:lstStyle/>
          <a:p>
            <a:fld id="{A1FAB9F3-302E-481E-877D-F2FCE5F0AC1A}"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E8D4CCBC-94C9-4038-A19F-24B2CEAD89DD}"/>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23795D6F-23AC-42AB-9B44-59D49698E9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Metals ions, such as sodium, magnesium and iron, are positive, and so will move to the negative electrode. </a:t>
            </a:r>
          </a:p>
          <a:p>
            <a:r>
              <a:rPr lang="en-GB" altLang="en-US" dirty="0">
                <a:latin typeface="Arial" panose="020B0604020202020204" pitchFamily="34" charset="0"/>
              </a:rPr>
              <a:t>Non-metal ions, such as chlorine, oxygen and nitrogen, are negative, and so will move to the positive electrode.</a:t>
            </a:r>
          </a:p>
        </p:txBody>
      </p:sp>
      <p:sp>
        <p:nvSpPr>
          <p:cNvPr id="2" name="Slide Number Placeholder 1">
            <a:extLst>
              <a:ext uri="{FF2B5EF4-FFF2-40B4-BE49-F238E27FC236}">
                <a16:creationId xmlns:a16="http://schemas.microsoft.com/office/drawing/2014/main" id="{D4EE085C-6D14-4E47-8E80-951257666F72}"/>
              </a:ext>
            </a:extLst>
          </p:cNvPr>
          <p:cNvSpPr>
            <a:spLocks noGrp="1"/>
          </p:cNvSpPr>
          <p:nvPr>
            <p:ph type="sldNum" sz="quarter" idx="10"/>
          </p:nvPr>
        </p:nvSpPr>
        <p:spPr/>
        <p:txBody>
          <a:bodyPr/>
          <a:lstStyle/>
          <a:p>
            <a:fld id="{A1FAB9F3-302E-481E-877D-F2FCE5F0AC1A}"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53826665-5FAA-4CBE-A4A5-E1C4C7F99140}"/>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3095F9DA-BE1A-44C6-B58E-582D45A02F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3084CEF6-D3D1-45C7-A206-189861DF6575}"/>
              </a:ext>
            </a:extLst>
          </p:cNvPr>
          <p:cNvSpPr>
            <a:spLocks noGrp="1"/>
          </p:cNvSpPr>
          <p:nvPr>
            <p:ph type="sldNum" sz="quarter" idx="10"/>
          </p:nvPr>
        </p:nvSpPr>
        <p:spPr/>
        <p:txBody>
          <a:bodyPr/>
          <a:lstStyle/>
          <a:p>
            <a:fld id="{A1FAB9F3-302E-481E-877D-F2FCE5F0AC1A}"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3914865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8252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2097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6598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3621433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4039557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657458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1501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39026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1154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125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60025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25826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612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2540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40969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2347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9653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958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93039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6437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1725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91213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443064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50153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83860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6"/>
    </p:custDataLst>
    <p:extLst>
      <p:ext uri="{BB962C8B-B14F-4D97-AF65-F5344CB8AC3E}">
        <p14:creationId xmlns:p14="http://schemas.microsoft.com/office/powerpoint/2010/main" val="2441374840"/>
      </p:ext>
    </p:extLst>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 id="2147484915" r:id="rId12"/>
    <p:sldLayoutId id="2147484916" r:id="rId13"/>
    <p:sldLayoutId id="214748491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4"/>
    </p:custDataLst>
    <p:extLst>
      <p:ext uri="{BB962C8B-B14F-4D97-AF65-F5344CB8AC3E}">
        <p14:creationId xmlns:p14="http://schemas.microsoft.com/office/powerpoint/2010/main" val="3883108969"/>
      </p:ext>
    </p:extLst>
  </p:cSld>
  <p:clrMap bg1="lt1" tx1="dk1" bg2="lt2" tx2="dk2" accent1="accent1" accent2="accent2" accent3="accent3" accent4="accent4" accent5="accent5" accent6="accent6" hlink="hlink" folHlink="folHlink"/>
  <p:sldLayoutIdLst>
    <p:sldLayoutId id="2147484934" r:id="rId1"/>
    <p:sldLayoutId id="2147484935" r:id="rId2"/>
    <p:sldLayoutId id="2147484936" r:id="rId3"/>
    <p:sldLayoutId id="2147484937" r:id="rId4"/>
    <p:sldLayoutId id="2147484938" r:id="rId5"/>
    <p:sldLayoutId id="2147484939" r:id="rId6"/>
    <p:sldLayoutId id="2147484940" r:id="rId7"/>
    <p:sldLayoutId id="2147484941" r:id="rId8"/>
    <p:sldLayoutId id="2147484942" r:id="rId9"/>
    <p:sldLayoutId id="2147484943" r:id="rId10"/>
    <p:sldLayoutId id="2147484944" r:id="rId11"/>
    <p:sldLayoutId id="2147484945"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slideLayout" Target="../slideLayouts/slideLayout20.xml"/><Relationship Id="rId7" Type="http://schemas.openxmlformats.org/officeDocument/2006/relationships/image" Target="../media/image15.jp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slideLayout" Target="../slideLayouts/slideLayout20.xml"/><Relationship Id="rId7" Type="http://schemas.openxmlformats.org/officeDocument/2006/relationships/image" Target="../media/image11.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notesSlide" Target="../notesSlides/notesSlide12.xml"/><Relationship Id="rId9"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20.xml"/><Relationship Id="rId7" Type="http://schemas.openxmlformats.org/officeDocument/2006/relationships/image" Target="../media/image11.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wmf"/><Relationship Id="rId4" Type="http://schemas.openxmlformats.org/officeDocument/2006/relationships/notesSlide" Target="../notesSlides/notesSlide15.xml"/><Relationship Id="rId9"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slideLayout" Target="../slideLayouts/slideLayout20.xml"/><Relationship Id="rId7" Type="http://schemas.openxmlformats.org/officeDocument/2006/relationships/image" Target="../media/image14.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notesSlide" Target="../notesSlides/notesSlide5.xml"/><Relationship Id="rId9" Type="http://schemas.openxmlformats.org/officeDocument/2006/relationships/image" Target="../media/image12.wmf"/></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slideLayout" Target="../slideLayouts/slideLayout20.xml"/><Relationship Id="rId7" Type="http://schemas.openxmlformats.org/officeDocument/2006/relationships/image" Target="../media/image14.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notesSlide" Target="../notesSlides/notesSlide6.xml"/><Relationship Id="rId9" Type="http://schemas.openxmlformats.org/officeDocument/2006/relationships/image" Target="../media/image12.wmf"/></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slideLayout" Target="../slideLayouts/slideLayout20.xml"/><Relationship Id="rId7" Type="http://schemas.openxmlformats.org/officeDocument/2006/relationships/image" Target="../media/image11.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notesSlide" Target="../notesSlides/notesSlide7.xml"/><Relationship Id="rId9"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4302B13D-1587-4DC0-9A9A-7C0197327661}"/>
              </a:ext>
            </a:extLst>
          </p:cNvPr>
          <p:cNvSpPr>
            <a:spLocks noGrp="1"/>
          </p:cNvSpPr>
          <p:nvPr>
            <p:ph type="title"/>
          </p:nvPr>
        </p:nvSpPr>
        <p:spPr/>
        <p:txBody>
          <a:bodyPr/>
          <a:lstStyle/>
          <a:p>
            <a:r>
              <a:rPr lang="en-GB" altLang="en-US" dirty="0"/>
              <a:t>Electrolysis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FF4B0B2F-3B66-4C83-995C-DCF0D384D6F5}"/>
              </a:ext>
            </a:extLst>
          </p:cNvPr>
          <p:cNvSpPr>
            <a:spLocks noGrp="1" noChangeArrowheads="1"/>
          </p:cNvSpPr>
          <p:nvPr>
            <p:ph type="title"/>
          </p:nvPr>
        </p:nvSpPr>
        <p:spPr/>
        <p:txBody>
          <a:bodyPr/>
          <a:lstStyle/>
          <a:p>
            <a:r>
              <a:rPr lang="en-GB" altLang="en-US" dirty="0"/>
              <a:t>Electrolysis of molten lead bromide</a:t>
            </a:r>
          </a:p>
        </p:txBody>
      </p:sp>
      <p:pic>
        <p:nvPicPr>
          <p:cNvPr id="6" name="Picture 5">
            <a:hlinkClick r:id="" action="ppaction://hlinkshowjump?jump=nextslide"/>
            <a:extLst>
              <a:ext uri="{FF2B5EF4-FFF2-40B4-BE49-F238E27FC236}">
                <a16:creationId xmlns:a16="http://schemas.microsoft.com/office/drawing/2014/main" id="{28DC26A1-4595-45CD-A5F4-32ACBFF80B7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AAF83C84-B837-4141-BA8E-FB6675D5B4D8}"/>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413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B2E59502-A864-43C0-A54D-3EAF180AE94C}"/>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067C05DB-4C81-4E5C-89C5-CF3A5820554D}"/>
              </a:ext>
            </a:extLst>
          </p:cNvPr>
          <p:cNvSpPr txBox="1">
            <a:spLocks noChangeArrowheads="1"/>
          </p:cNvSpPr>
          <p:nvPr/>
        </p:nvSpPr>
        <p:spPr bwMode="auto">
          <a:xfrm>
            <a:off x="342900" y="784225"/>
            <a:ext cx="5087056"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happens at the electrodes during electrolysis can be described using </a:t>
            </a:r>
            <a:r>
              <a:rPr lang="en-GB" altLang="en-US" b="1" dirty="0">
                <a:solidFill>
                  <a:srgbClr val="FF6600"/>
                </a:solidFill>
              </a:rPr>
              <a:t>redox equations</a:t>
            </a:r>
            <a:r>
              <a:rPr lang="en-GB" altLang="en-US" dirty="0"/>
              <a:t>, also called half equations.</a:t>
            </a:r>
            <a:r>
              <a:rPr lang="en-GB" altLang="en-US" b="1" dirty="0">
                <a:solidFill>
                  <a:schemeClr val="tx2"/>
                </a:solidFill>
              </a:rPr>
              <a:t> </a:t>
            </a:r>
            <a:endParaRPr lang="en-GB" altLang="en-US" dirty="0">
              <a:solidFill>
                <a:srgbClr val="010066"/>
              </a:solidFill>
            </a:endParaRPr>
          </a:p>
        </p:txBody>
      </p:sp>
      <p:sp>
        <p:nvSpPr>
          <p:cNvPr id="368644" name="Text Box 4">
            <a:extLst>
              <a:ext uri="{FF2B5EF4-FFF2-40B4-BE49-F238E27FC236}">
                <a16:creationId xmlns:a16="http://schemas.microsoft.com/office/drawing/2014/main" id="{5D0AEBD6-7D6F-4FD3-A4AB-7B2C4091415F}"/>
              </a:ext>
            </a:extLst>
          </p:cNvPr>
          <p:cNvSpPr txBox="1">
            <a:spLocks noChangeArrowheads="1"/>
          </p:cNvSpPr>
          <p:nvPr/>
        </p:nvSpPr>
        <p:spPr bwMode="auto">
          <a:xfrm>
            <a:off x="342900" y="4443943"/>
            <a:ext cx="7920038" cy="822325"/>
          </a:xfrm>
          <a:prstGeom prst="rect">
            <a:avLst/>
          </a:prstGeom>
          <a:solidFill>
            <a:srgbClr val="FFCC99"/>
          </a:solidFill>
          <a:ln>
            <a:noFill/>
          </a:ln>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What is the overall equation for the electrolysis of molten lead bromide?</a:t>
            </a:r>
          </a:p>
        </p:txBody>
      </p:sp>
      <p:pic>
        <p:nvPicPr>
          <p:cNvPr id="22532" name="Picture 9" descr="animation1_RC00010001">
            <a:extLst>
              <a:ext uri="{FF2B5EF4-FFF2-40B4-BE49-F238E27FC236}">
                <a16:creationId xmlns:a16="http://schemas.microsoft.com/office/drawing/2014/main" id="{DD410709-E8E7-4783-B4C1-3245CD1D8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213" y="880535"/>
            <a:ext cx="3621087"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12">
            <a:extLst>
              <a:ext uri="{FF2B5EF4-FFF2-40B4-BE49-F238E27FC236}">
                <a16:creationId xmlns:a16="http://schemas.microsoft.com/office/drawing/2014/main" id="{1082CE3C-3643-44D8-BDD7-BF3C5B7ED7B1}"/>
              </a:ext>
            </a:extLst>
          </p:cNvPr>
          <p:cNvSpPr>
            <a:spLocks noGrp="1" noChangeArrowheads="1"/>
          </p:cNvSpPr>
          <p:nvPr>
            <p:ph type="title"/>
          </p:nvPr>
        </p:nvSpPr>
        <p:spPr/>
        <p:txBody>
          <a:bodyPr/>
          <a:lstStyle/>
          <a:p>
            <a:r>
              <a:rPr lang="en-GB" altLang="en-US" sz="2600"/>
              <a:t>Electrolysis of molten PbBr</a:t>
            </a:r>
            <a:r>
              <a:rPr lang="en-GB" altLang="en-US" sz="2600" baseline="-25000"/>
              <a:t>2</a:t>
            </a:r>
            <a:r>
              <a:rPr lang="en-GB" altLang="en-US" sz="2600"/>
              <a:t> – half equations</a:t>
            </a:r>
          </a:p>
        </p:txBody>
      </p:sp>
      <p:pic>
        <p:nvPicPr>
          <p:cNvPr id="21" name="Picture 20" descr="Picture21.jpg">
            <a:extLst>
              <a:ext uri="{FF2B5EF4-FFF2-40B4-BE49-F238E27FC236}">
                <a16:creationId xmlns:a16="http://schemas.microsoft.com/office/drawing/2014/main" id="{D3CD9192-CB6B-4DB0-A447-2E6014C131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2288" y="5445834"/>
            <a:ext cx="5559425"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10A46AB2-2460-4267-B850-A0442B7ECF1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1" name="Rectangle 5">
            <a:extLst>
              <a:ext uri="{FF2B5EF4-FFF2-40B4-BE49-F238E27FC236}">
                <a16:creationId xmlns:a16="http://schemas.microsoft.com/office/drawing/2014/main" id="{68499207-017C-42C0-92FB-799EBE98554D}"/>
              </a:ext>
            </a:extLst>
          </p:cNvPr>
          <p:cNvSpPr>
            <a:spLocks noChangeArrowheads="1"/>
          </p:cNvSpPr>
          <p:nvPr/>
        </p:nvSpPr>
        <p:spPr bwMode="auto">
          <a:xfrm>
            <a:off x="342900" y="2496825"/>
            <a:ext cx="40928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cs typeface="Arial" panose="020B0604020202020204" pitchFamily="34" charset="0"/>
              </a:rPr>
              <a:t>At the negative electrode:</a:t>
            </a:r>
            <a:br>
              <a:rPr lang="en-GB" altLang="en-US" dirty="0">
                <a:cs typeface="Arial" panose="020B0604020202020204" pitchFamily="34" charset="0"/>
              </a:rPr>
            </a:br>
            <a:r>
              <a:rPr lang="en-GB" altLang="en-US" dirty="0">
                <a:solidFill>
                  <a:srgbClr val="808080"/>
                </a:solidFill>
                <a:cs typeface="Arial" panose="020B0604020202020204" pitchFamily="34" charset="0"/>
              </a:rPr>
              <a:t>Pb</a:t>
            </a:r>
            <a:r>
              <a:rPr lang="en-GB" altLang="en-US" baseline="30000" dirty="0">
                <a:solidFill>
                  <a:srgbClr val="808080"/>
                </a:solidFill>
                <a:cs typeface="Arial" panose="020B0604020202020204" pitchFamily="34" charset="0"/>
              </a:rPr>
              <a:t>2+</a:t>
            </a:r>
            <a:r>
              <a:rPr lang="en-GB" altLang="en-US" dirty="0">
                <a:solidFill>
                  <a:srgbClr val="808080"/>
                </a:solidFill>
                <a:cs typeface="Arial" panose="020B0604020202020204" pitchFamily="34" charset="0"/>
              </a:rPr>
              <a:t> + 2e</a:t>
            </a:r>
            <a:r>
              <a:rPr lang="en-GB" altLang="en-US" baseline="30000" dirty="0">
                <a:solidFill>
                  <a:srgbClr val="808080"/>
                </a:solidFill>
                <a:cs typeface="Arial" panose="020B0604020202020204" pitchFamily="34" charset="0"/>
              </a:rPr>
              <a:t>–</a:t>
            </a:r>
            <a:r>
              <a:rPr lang="en-GB" altLang="en-US" dirty="0">
                <a:solidFill>
                  <a:srgbClr val="808080"/>
                </a:solidFill>
                <a:cs typeface="Arial" panose="020B0604020202020204" pitchFamily="34" charset="0"/>
              </a:rPr>
              <a:t> → Pb (reduction)</a:t>
            </a:r>
            <a:endParaRPr lang="en-GB" altLang="en-US" dirty="0">
              <a:solidFill>
                <a:srgbClr val="808080"/>
              </a:solidFill>
            </a:endParaRPr>
          </a:p>
        </p:txBody>
      </p:sp>
      <p:sp>
        <p:nvSpPr>
          <p:cNvPr id="12" name="Rectangle 5">
            <a:extLst>
              <a:ext uri="{FF2B5EF4-FFF2-40B4-BE49-F238E27FC236}">
                <a16:creationId xmlns:a16="http://schemas.microsoft.com/office/drawing/2014/main" id="{E6626DC2-D33A-4CC7-8D56-9EF9F1C20C76}"/>
              </a:ext>
            </a:extLst>
          </p:cNvPr>
          <p:cNvSpPr>
            <a:spLocks noChangeArrowheads="1"/>
          </p:cNvSpPr>
          <p:nvPr/>
        </p:nvSpPr>
        <p:spPr bwMode="auto">
          <a:xfrm>
            <a:off x="342900" y="3470384"/>
            <a:ext cx="52024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cs typeface="Arial" panose="020B0604020202020204" pitchFamily="34" charset="0"/>
              </a:rPr>
              <a:t>At the positive electrode:</a:t>
            </a:r>
            <a:br>
              <a:rPr lang="en-GB" altLang="en-US" dirty="0">
                <a:cs typeface="Arial" panose="020B0604020202020204" pitchFamily="34" charset="0"/>
              </a:rPr>
            </a:br>
            <a:r>
              <a:rPr lang="en-GB" altLang="en-US" dirty="0">
                <a:solidFill>
                  <a:srgbClr val="FF0000"/>
                </a:solidFill>
                <a:cs typeface="Arial" panose="020B0604020202020204" pitchFamily="34" charset="0"/>
              </a:rPr>
              <a:t>2Br </a:t>
            </a:r>
            <a:r>
              <a:rPr lang="en-GB" altLang="en-US" baseline="30000" dirty="0">
                <a:solidFill>
                  <a:srgbClr val="FF0000"/>
                </a:solidFill>
                <a:cs typeface="Arial" panose="020B0604020202020204" pitchFamily="34" charset="0"/>
              </a:rPr>
              <a:t>–</a:t>
            </a:r>
            <a:r>
              <a:rPr lang="en-GB" altLang="en-US" dirty="0">
                <a:solidFill>
                  <a:srgbClr val="FF0000"/>
                </a:solidFill>
                <a:cs typeface="Arial" panose="020B0604020202020204" pitchFamily="34" charset="0"/>
              </a:rPr>
              <a:t> → Br</a:t>
            </a:r>
            <a:r>
              <a:rPr lang="en-GB" altLang="en-US" baseline="-25000" dirty="0">
                <a:solidFill>
                  <a:srgbClr val="FF0000"/>
                </a:solidFill>
                <a:cs typeface="Arial" panose="020B0604020202020204" pitchFamily="34" charset="0"/>
              </a:rPr>
              <a:t>2</a:t>
            </a:r>
            <a:r>
              <a:rPr lang="en-GB" altLang="en-US" dirty="0">
                <a:solidFill>
                  <a:srgbClr val="FF0000"/>
                </a:solidFill>
                <a:cs typeface="Arial" panose="020B0604020202020204" pitchFamily="34" charset="0"/>
              </a:rPr>
              <a:t> + 2e</a:t>
            </a:r>
            <a:r>
              <a:rPr lang="en-GB" altLang="en-US" baseline="30000" dirty="0">
                <a:solidFill>
                  <a:srgbClr val="FF0000"/>
                </a:solidFill>
                <a:cs typeface="Arial" panose="020B0604020202020204" pitchFamily="34" charset="0"/>
              </a:rPr>
              <a:t>–</a:t>
            </a:r>
            <a:r>
              <a:rPr lang="en-GB" altLang="en-US" dirty="0">
                <a:solidFill>
                  <a:srgbClr val="FF0000"/>
                </a:solidFill>
                <a:cs typeface="Arial" panose="020B0604020202020204" pitchFamily="34" charset="0"/>
              </a:rPr>
              <a:t> (oxidation)</a:t>
            </a:r>
            <a:endParaRPr lang="en-GB" altLang="en-US" dirty="0">
              <a:solidFill>
                <a:srgbClr val="FF0000"/>
              </a:solidFill>
            </a:endParaRPr>
          </a:p>
        </p:txBody>
      </p:sp>
      <p:pic>
        <p:nvPicPr>
          <p:cNvPr id="13" name="Picture 12">
            <a:extLst>
              <a:ext uri="{FF2B5EF4-FFF2-40B4-BE49-F238E27FC236}">
                <a16:creationId xmlns:a16="http://schemas.microsoft.com/office/drawing/2014/main" id="{1C61AD27-B4C4-460F-A7DF-8B7F84AAE0E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4"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5FE0BE90-9B84-4860-A259-3597E07FF69F}"/>
              </a:ext>
            </a:extLst>
          </p:cNvPr>
          <p:cNvSpPr>
            <a:spLocks noGrp="1" noChangeArrowheads="1"/>
          </p:cNvSpPr>
          <p:nvPr>
            <p:ph type="title"/>
          </p:nvPr>
        </p:nvSpPr>
        <p:spPr>
          <a:noFill/>
        </p:spPr>
        <p:txBody>
          <a:bodyPr>
            <a:spAutoFit/>
          </a:bodyPr>
          <a:lstStyle/>
          <a:p>
            <a:r>
              <a:rPr lang="en-GB" altLang="en-US" dirty="0"/>
              <a:t>Balancing half equations</a:t>
            </a:r>
          </a:p>
        </p:txBody>
      </p:sp>
      <p:pic>
        <p:nvPicPr>
          <p:cNvPr id="7" name="Picture 6">
            <a:hlinkClick r:id="" action="ppaction://hlinkshowjump?jump=nextslide"/>
            <a:extLst>
              <a:ext uri="{FF2B5EF4-FFF2-40B4-BE49-F238E27FC236}">
                <a16:creationId xmlns:a16="http://schemas.microsoft.com/office/drawing/2014/main" id="{F4F9E02B-FE06-4A99-8841-018113B9D5E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10ABEAD9-0086-4AF6-AA68-3756FBDC31FD}"/>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046F6BA8-72B0-4DC8-923F-AA62EA72A9DD}"/>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156"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8DDBE37C-A9FB-431A-BE37-8C53C32F5062}"/>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54" name="Picture 10" descr="shutterstock_54068998_raresirimie_ed">
            <a:extLst>
              <a:ext uri="{FF2B5EF4-FFF2-40B4-BE49-F238E27FC236}">
                <a16:creationId xmlns:a16="http://schemas.microsoft.com/office/drawing/2014/main" id="{147E6972-404E-4D44-94D1-C2F77C48B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088" y="1365250"/>
            <a:ext cx="314325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a:extLst>
              <a:ext uri="{FF2B5EF4-FFF2-40B4-BE49-F238E27FC236}">
                <a16:creationId xmlns:a16="http://schemas.microsoft.com/office/drawing/2014/main" id="{4311678E-B854-4E56-BCE5-2E0BF4430A2C}"/>
              </a:ext>
            </a:extLst>
          </p:cNvPr>
          <p:cNvSpPr>
            <a:spLocks noGrp="1" noChangeArrowheads="1"/>
          </p:cNvSpPr>
          <p:nvPr>
            <p:ph type="title"/>
          </p:nvPr>
        </p:nvSpPr>
        <p:spPr/>
        <p:txBody>
          <a:bodyPr/>
          <a:lstStyle/>
          <a:p>
            <a:r>
              <a:rPr lang="en-GB" altLang="en-US"/>
              <a:t>Use of electrolysis</a:t>
            </a:r>
          </a:p>
        </p:txBody>
      </p:sp>
      <p:sp>
        <p:nvSpPr>
          <p:cNvPr id="23556" name="Text Box 4">
            <a:extLst>
              <a:ext uri="{FF2B5EF4-FFF2-40B4-BE49-F238E27FC236}">
                <a16:creationId xmlns:a16="http://schemas.microsoft.com/office/drawing/2014/main" id="{B1AAA674-51E3-4FB3-8AE3-60DC17655A8D}"/>
              </a:ext>
            </a:extLst>
          </p:cNvPr>
          <p:cNvSpPr txBox="1">
            <a:spLocks noChangeArrowheads="1"/>
          </p:cNvSpPr>
          <p:nvPr/>
        </p:nvSpPr>
        <p:spPr bwMode="auto">
          <a:xfrm>
            <a:off x="342900" y="784225"/>
            <a:ext cx="534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Electrolysis has many uses, including:</a:t>
            </a:r>
          </a:p>
        </p:txBody>
      </p:sp>
      <p:sp>
        <p:nvSpPr>
          <p:cNvPr id="364553" name="Text Box 9">
            <a:extLst>
              <a:ext uri="{FF2B5EF4-FFF2-40B4-BE49-F238E27FC236}">
                <a16:creationId xmlns:a16="http://schemas.microsoft.com/office/drawing/2014/main" id="{EE88A880-DB31-4B4B-B736-5998B771EBC0}"/>
              </a:ext>
            </a:extLst>
          </p:cNvPr>
          <p:cNvSpPr txBox="1">
            <a:spLocks noChangeArrowheads="1"/>
          </p:cNvSpPr>
          <p:nvPr/>
        </p:nvSpPr>
        <p:spPr bwMode="auto">
          <a:xfrm>
            <a:off x="342900" y="4489981"/>
            <a:ext cx="5334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Electrolysis is often used to </a:t>
            </a:r>
            <a:r>
              <a:rPr lang="en-GB" altLang="en-US" b="1" dirty="0">
                <a:solidFill>
                  <a:srgbClr val="FF6600"/>
                </a:solidFill>
              </a:rPr>
              <a:t>electroplate</a:t>
            </a:r>
            <a:r>
              <a:rPr lang="en-GB" altLang="en-US" dirty="0">
                <a:solidFill>
                  <a:srgbClr val="010066"/>
                </a:solidFill>
              </a:rPr>
              <a:t> objects. Copper plating of coins and silver plating of </a:t>
            </a:r>
            <a:r>
              <a:rPr lang="en-GB" altLang="en-US" dirty="0" err="1">
                <a:solidFill>
                  <a:srgbClr val="010066"/>
                </a:solidFill>
              </a:rPr>
              <a:t>jewelry</a:t>
            </a:r>
            <a:r>
              <a:rPr lang="en-GB" altLang="en-US" dirty="0">
                <a:solidFill>
                  <a:srgbClr val="010066"/>
                </a:solidFill>
              </a:rPr>
              <a:t> are particularly common uses.</a:t>
            </a:r>
          </a:p>
        </p:txBody>
      </p:sp>
      <p:sp>
        <p:nvSpPr>
          <p:cNvPr id="9" name="Simplified Text Shape 1">
            <a:extLst>
              <a:ext uri="{FF2B5EF4-FFF2-40B4-BE49-F238E27FC236}">
                <a16:creationId xmlns:a16="http://schemas.microsoft.com/office/drawing/2014/main" id="{4E4AB44D-AF5F-4A70-9633-DCCF9658C5B1}"/>
              </a:ext>
            </a:extLst>
          </p:cNvPr>
          <p:cNvSpPr txBox="1">
            <a:spLocks noChangeArrowheads="1"/>
          </p:cNvSpPr>
          <p:nvPr/>
        </p:nvSpPr>
        <p:spPr bwMode="auto">
          <a:xfrm>
            <a:off x="349250" y="1374218"/>
            <a:ext cx="5176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5000"/>
              </a:spcBef>
              <a:buClr>
                <a:srgbClr val="FF6600"/>
              </a:buClr>
              <a:buFont typeface="Wingdings" panose="05000000000000000000" pitchFamily="2" charset="2"/>
              <a:buChar char="l"/>
            </a:pPr>
            <a:r>
              <a:rPr lang="en-GB" altLang="en-US" dirty="0">
                <a:solidFill>
                  <a:srgbClr val="010066"/>
                </a:solidFill>
              </a:rPr>
              <a:t>purifying copper</a:t>
            </a:r>
          </a:p>
        </p:txBody>
      </p:sp>
      <p:sp>
        <p:nvSpPr>
          <p:cNvPr id="11" name="Simplified Text Shape 2">
            <a:extLst>
              <a:ext uri="{FF2B5EF4-FFF2-40B4-BE49-F238E27FC236}">
                <a16:creationId xmlns:a16="http://schemas.microsoft.com/office/drawing/2014/main" id="{20496A06-E88F-4049-A93E-BE26A7740256}"/>
              </a:ext>
            </a:extLst>
          </p:cNvPr>
          <p:cNvSpPr txBox="1">
            <a:spLocks noChangeArrowheads="1"/>
          </p:cNvSpPr>
          <p:nvPr/>
        </p:nvSpPr>
        <p:spPr bwMode="auto">
          <a:xfrm>
            <a:off x="349250" y="1968676"/>
            <a:ext cx="5176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5000"/>
              </a:spcBef>
              <a:buClr>
                <a:srgbClr val="FF6600"/>
              </a:buClr>
              <a:buFont typeface="Wingdings" panose="05000000000000000000" pitchFamily="2" charset="2"/>
              <a:buChar char="l"/>
            </a:pPr>
            <a:r>
              <a:rPr lang="en-GB" altLang="en-US" dirty="0">
                <a:solidFill>
                  <a:srgbClr val="010066"/>
                </a:solidFill>
              </a:rPr>
              <a:t>plating metals with silver and gold</a:t>
            </a:r>
          </a:p>
        </p:txBody>
      </p:sp>
      <p:sp>
        <p:nvSpPr>
          <p:cNvPr id="13" name="Simplified Text Shape 3">
            <a:extLst>
              <a:ext uri="{FF2B5EF4-FFF2-40B4-BE49-F238E27FC236}">
                <a16:creationId xmlns:a16="http://schemas.microsoft.com/office/drawing/2014/main" id="{1D842424-2118-41AF-A741-34FC22CB3EB4}"/>
              </a:ext>
            </a:extLst>
          </p:cNvPr>
          <p:cNvSpPr txBox="1">
            <a:spLocks noChangeArrowheads="1"/>
          </p:cNvSpPr>
          <p:nvPr/>
        </p:nvSpPr>
        <p:spPr bwMode="auto">
          <a:xfrm>
            <a:off x="349250" y="2563134"/>
            <a:ext cx="51768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5000"/>
              </a:spcBef>
              <a:buClr>
                <a:srgbClr val="FF6600"/>
              </a:buClr>
              <a:buFont typeface="Wingdings" panose="05000000000000000000" pitchFamily="2" charset="2"/>
              <a:buChar char="l"/>
            </a:pPr>
            <a:r>
              <a:rPr lang="en-GB" altLang="en-US" dirty="0">
                <a:solidFill>
                  <a:srgbClr val="010066"/>
                </a:solidFill>
              </a:rPr>
              <a:t>extracting reactive metals, </a:t>
            </a:r>
            <a:br>
              <a:rPr lang="en-GB" altLang="en-US" dirty="0">
                <a:solidFill>
                  <a:srgbClr val="010066"/>
                </a:solidFill>
              </a:rPr>
            </a:br>
            <a:r>
              <a:rPr lang="en-GB" altLang="en-US" dirty="0">
                <a:solidFill>
                  <a:srgbClr val="010066"/>
                </a:solidFill>
              </a:rPr>
              <a:t>such as </a:t>
            </a:r>
            <a:r>
              <a:rPr lang="en-GB" altLang="en-US" dirty="0" err="1">
                <a:solidFill>
                  <a:srgbClr val="010066"/>
                </a:solidFill>
              </a:rPr>
              <a:t>aluminum</a:t>
            </a:r>
            <a:endParaRPr lang="en-GB" altLang="en-US" dirty="0">
              <a:solidFill>
                <a:srgbClr val="010066"/>
              </a:solidFill>
            </a:endParaRPr>
          </a:p>
        </p:txBody>
      </p:sp>
      <p:sp>
        <p:nvSpPr>
          <p:cNvPr id="15" name="Simplified Text Shape 4">
            <a:extLst>
              <a:ext uri="{FF2B5EF4-FFF2-40B4-BE49-F238E27FC236}">
                <a16:creationId xmlns:a16="http://schemas.microsoft.com/office/drawing/2014/main" id="{FD75343D-0D8D-461F-B90C-303F9C09978F}"/>
              </a:ext>
            </a:extLst>
          </p:cNvPr>
          <p:cNvSpPr txBox="1">
            <a:spLocks noChangeArrowheads="1"/>
          </p:cNvSpPr>
          <p:nvPr/>
        </p:nvSpPr>
        <p:spPr bwMode="auto">
          <a:xfrm>
            <a:off x="349250" y="3526924"/>
            <a:ext cx="51768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5000"/>
              </a:spcBef>
              <a:buClr>
                <a:srgbClr val="FF6600"/>
              </a:buClr>
              <a:buFont typeface="Wingdings" panose="05000000000000000000" pitchFamily="2" charset="2"/>
              <a:buChar char="l"/>
            </a:pPr>
            <a:r>
              <a:rPr lang="en-GB" altLang="en-US" dirty="0">
                <a:solidFill>
                  <a:srgbClr val="010066"/>
                </a:solidFill>
              </a:rPr>
              <a:t>making chlorine, hydrogen and sodium hydroxide.</a:t>
            </a:r>
          </a:p>
        </p:txBody>
      </p:sp>
      <p:pic>
        <p:nvPicPr>
          <p:cNvPr id="12" name="Picture 8">
            <a:hlinkClick r:id="" action="ppaction://hlinkshowjump?jump=nextslide"/>
            <a:extLst>
              <a:ext uri="{FF2B5EF4-FFF2-40B4-BE49-F238E27FC236}">
                <a16:creationId xmlns:a16="http://schemas.microsoft.com/office/drawing/2014/main" id="{21FAF939-7F3A-440C-99F0-85B61400B51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13" descr="notes_icon">
            <a:extLst>
              <a:ext uri="{FF2B5EF4-FFF2-40B4-BE49-F238E27FC236}">
                <a16:creationId xmlns:a16="http://schemas.microsoft.com/office/drawing/2014/main" id="{4522F1A9-BE0C-4B8A-8F61-9EB52AB837C2}"/>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45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4554"/>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CF54F0E-1C96-4337-81FC-BFA68A774C1E}"/>
              </a:ext>
            </a:extLst>
          </p:cNvPr>
          <p:cNvSpPr>
            <a:spLocks noGrp="1" noChangeArrowheads="1"/>
          </p:cNvSpPr>
          <p:nvPr>
            <p:ph type="title"/>
          </p:nvPr>
        </p:nvSpPr>
        <p:spPr>
          <a:noFill/>
        </p:spPr>
        <p:txBody>
          <a:bodyPr/>
          <a:lstStyle/>
          <a:p>
            <a:r>
              <a:rPr lang="en-GB" altLang="en-US"/>
              <a:t>Splitting water by electrolysis</a:t>
            </a:r>
          </a:p>
        </p:txBody>
      </p:sp>
      <p:sp>
        <p:nvSpPr>
          <p:cNvPr id="25603" name="Rectangle 4">
            <a:extLst>
              <a:ext uri="{FF2B5EF4-FFF2-40B4-BE49-F238E27FC236}">
                <a16:creationId xmlns:a16="http://schemas.microsoft.com/office/drawing/2014/main" id="{7202C204-778C-47F1-BA3C-870A3DDA6E2B}"/>
              </a:ext>
            </a:extLst>
          </p:cNvPr>
          <p:cNvSpPr>
            <a:spLocks noChangeArrowheads="1"/>
          </p:cNvSpPr>
          <p:nvPr/>
        </p:nvSpPr>
        <p:spPr bwMode="auto">
          <a:xfrm>
            <a:off x="322263" y="784225"/>
            <a:ext cx="8755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Electrolysis can be used to split </a:t>
            </a:r>
            <a:r>
              <a:rPr lang="en-GB" altLang="en-US" b="1" dirty="0">
                <a:solidFill>
                  <a:srgbClr val="FF6600"/>
                </a:solidFill>
                <a:cs typeface="Arial" panose="020B0604020202020204" pitchFamily="34" charset="0"/>
              </a:rPr>
              <a:t>water</a:t>
            </a:r>
            <a:r>
              <a:rPr lang="en-GB" altLang="en-US" dirty="0">
                <a:solidFill>
                  <a:srgbClr val="010066"/>
                </a:solidFill>
                <a:cs typeface="Arial" panose="020B0604020202020204" pitchFamily="34" charset="0"/>
              </a:rPr>
              <a:t> </a:t>
            </a:r>
            <a:r>
              <a:rPr lang="en-GB" altLang="en-US" dirty="0">
                <a:solidFill>
                  <a:srgbClr val="010066"/>
                </a:solidFill>
              </a:rPr>
              <a:t>(</a:t>
            </a:r>
            <a:r>
              <a:rPr lang="en-GB" altLang="en-US" dirty="0">
                <a:solidFill>
                  <a:srgbClr val="010066"/>
                </a:solidFill>
                <a:cs typeface="Arial" panose="020B0604020202020204" pitchFamily="34" charset="0"/>
              </a:rPr>
              <a:t>H</a:t>
            </a:r>
            <a:r>
              <a:rPr lang="en-GB" altLang="en-US" baseline="-25000" dirty="0">
                <a:solidFill>
                  <a:srgbClr val="010066"/>
                </a:solidFill>
                <a:cs typeface="Arial" panose="020B0604020202020204" pitchFamily="34" charset="0"/>
              </a:rPr>
              <a:t>2</a:t>
            </a:r>
            <a:r>
              <a:rPr lang="en-GB" altLang="en-US" dirty="0">
                <a:solidFill>
                  <a:srgbClr val="010066"/>
                </a:solidFill>
                <a:cs typeface="Arial" panose="020B0604020202020204" pitchFamily="34" charset="0"/>
              </a:rPr>
              <a:t>O</a:t>
            </a:r>
            <a:r>
              <a:rPr lang="en-GB" altLang="en-US" dirty="0">
                <a:solidFill>
                  <a:srgbClr val="010066"/>
                </a:solidFill>
              </a:rPr>
              <a:t>) into its elements, </a:t>
            </a:r>
            <a:r>
              <a:rPr lang="en-GB" altLang="en-US" b="1" dirty="0">
                <a:solidFill>
                  <a:srgbClr val="FF6600"/>
                </a:solidFill>
              </a:rPr>
              <a:t>hydrogen</a:t>
            </a:r>
            <a:r>
              <a:rPr lang="en-GB" altLang="en-US" dirty="0">
                <a:solidFill>
                  <a:srgbClr val="010066"/>
                </a:solidFill>
              </a:rPr>
              <a:t> and </a:t>
            </a:r>
            <a:r>
              <a:rPr lang="en-GB" altLang="en-US" b="1" dirty="0">
                <a:solidFill>
                  <a:srgbClr val="FF6600"/>
                </a:solidFill>
              </a:rPr>
              <a:t>oxygen</a:t>
            </a:r>
            <a:r>
              <a:rPr lang="en-GB" altLang="en-US" dirty="0">
                <a:solidFill>
                  <a:srgbClr val="010066"/>
                </a:solidFill>
              </a:rPr>
              <a:t>. </a:t>
            </a:r>
          </a:p>
        </p:txBody>
      </p:sp>
      <p:sp>
        <p:nvSpPr>
          <p:cNvPr id="305157" name="Rectangle 5">
            <a:extLst>
              <a:ext uri="{FF2B5EF4-FFF2-40B4-BE49-F238E27FC236}">
                <a16:creationId xmlns:a16="http://schemas.microsoft.com/office/drawing/2014/main" id="{ACD87481-8E0A-4D42-9071-76890C481573}"/>
              </a:ext>
            </a:extLst>
          </p:cNvPr>
          <p:cNvSpPr>
            <a:spLocks noChangeArrowheads="1"/>
          </p:cNvSpPr>
          <p:nvPr/>
        </p:nvSpPr>
        <p:spPr bwMode="auto">
          <a:xfrm>
            <a:off x="322263" y="4214813"/>
            <a:ext cx="53879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cs typeface="Arial" panose="020B0604020202020204" pitchFamily="34" charset="0"/>
              </a:rPr>
              <a:t>The </a:t>
            </a:r>
            <a:r>
              <a:rPr lang="en-GB" altLang="en-US" dirty="0"/>
              <a:t>conductivity of water can be</a:t>
            </a:r>
            <a:r>
              <a:rPr lang="en-GB" altLang="en-US" dirty="0">
                <a:cs typeface="Arial" panose="020B0604020202020204" pitchFamily="34" charset="0"/>
              </a:rPr>
              <a:t> improved by adding an acid, such as </a:t>
            </a:r>
            <a:r>
              <a:rPr lang="en-GB" altLang="en-US" b="1" dirty="0">
                <a:solidFill>
                  <a:srgbClr val="FF6600"/>
                </a:solidFill>
                <a:cs typeface="Arial" panose="020B0604020202020204" pitchFamily="34" charset="0"/>
              </a:rPr>
              <a:t>dilute sulfuric</a:t>
            </a:r>
            <a:r>
              <a:rPr lang="en-GB" altLang="en-US" dirty="0">
                <a:solidFill>
                  <a:srgbClr val="FF6600"/>
                </a:solidFill>
                <a:cs typeface="Arial" panose="020B0604020202020204" pitchFamily="34" charset="0"/>
              </a:rPr>
              <a:t> </a:t>
            </a:r>
            <a:r>
              <a:rPr lang="en-GB" altLang="en-US" dirty="0">
                <a:solidFill>
                  <a:srgbClr val="010066"/>
                </a:solidFill>
                <a:cs typeface="Arial" panose="020B0604020202020204" pitchFamily="34" charset="0"/>
              </a:rPr>
              <a:t>or</a:t>
            </a:r>
            <a:r>
              <a:rPr lang="en-GB" altLang="en-US" dirty="0">
                <a:solidFill>
                  <a:srgbClr val="FF6600"/>
                </a:solidFill>
                <a:cs typeface="Arial" panose="020B0604020202020204" pitchFamily="34" charset="0"/>
              </a:rPr>
              <a:t> </a:t>
            </a:r>
            <a:r>
              <a:rPr lang="en-GB" altLang="en-US" b="1" dirty="0">
                <a:solidFill>
                  <a:srgbClr val="FF6600"/>
                </a:solidFill>
                <a:cs typeface="Arial" panose="020B0604020202020204" pitchFamily="34" charset="0"/>
              </a:rPr>
              <a:t>hydrochloric acid</a:t>
            </a:r>
            <a:r>
              <a:rPr lang="en-GB" altLang="en-US" dirty="0">
                <a:cs typeface="Arial" panose="020B0604020202020204" pitchFamily="34" charset="0"/>
              </a:rPr>
              <a:t>. This releases more ions so that more current flows during electrolysis.</a:t>
            </a:r>
            <a:endParaRPr lang="en-GB" altLang="en-US" dirty="0">
              <a:solidFill>
                <a:srgbClr val="010066"/>
              </a:solidFill>
            </a:endParaRPr>
          </a:p>
        </p:txBody>
      </p:sp>
      <p:pic>
        <p:nvPicPr>
          <p:cNvPr id="305162" name="Picture 101" descr="hcl">
            <a:extLst>
              <a:ext uri="{FF2B5EF4-FFF2-40B4-BE49-F238E27FC236}">
                <a16:creationId xmlns:a16="http://schemas.microsoft.com/office/drawing/2014/main" id="{87476E80-BF9F-4BC2-9D7A-5FE38F1DA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1252" y="1795463"/>
            <a:ext cx="2294848" cy="404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FB7761CD-2006-42EC-ABA0-640836FB32E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4A4A782D-8A76-4E18-B594-152F22872A62}"/>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12" name="Rectangle 5">
            <a:extLst>
              <a:ext uri="{FF2B5EF4-FFF2-40B4-BE49-F238E27FC236}">
                <a16:creationId xmlns:a16="http://schemas.microsoft.com/office/drawing/2014/main" id="{E282AAB7-2DEF-4AF4-B136-19D4300010E4}"/>
              </a:ext>
            </a:extLst>
          </p:cNvPr>
          <p:cNvSpPr>
            <a:spLocks noChangeArrowheads="1"/>
          </p:cNvSpPr>
          <p:nvPr/>
        </p:nvSpPr>
        <p:spPr bwMode="auto">
          <a:xfrm>
            <a:off x="334964" y="1945155"/>
            <a:ext cx="518530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cs typeface="Arial" panose="020B0604020202020204" pitchFamily="34" charset="0"/>
              </a:rPr>
              <a:t>Water is a </a:t>
            </a:r>
            <a:r>
              <a:rPr lang="en-GB" altLang="en-US" b="1" dirty="0">
                <a:solidFill>
                  <a:srgbClr val="FF6600"/>
                </a:solidFill>
                <a:cs typeface="Arial" panose="020B0604020202020204" pitchFamily="34" charset="0"/>
              </a:rPr>
              <a:t>covalent compound</a:t>
            </a:r>
            <a:r>
              <a:rPr lang="en-GB" altLang="en-US" dirty="0">
                <a:cs typeface="Arial" panose="020B0604020202020204" pitchFamily="34" charset="0"/>
              </a:rPr>
              <a:t>, and so is a poor conductor of electricity. However, it does contain a few free H</a:t>
            </a:r>
            <a:r>
              <a:rPr lang="en-GB" altLang="en-US" baseline="30000" dirty="0">
                <a:cs typeface="Arial" panose="020B0604020202020204" pitchFamily="34" charset="0"/>
              </a:rPr>
              <a:t>+</a:t>
            </a:r>
            <a:r>
              <a:rPr lang="en-GB" altLang="en-US" dirty="0">
                <a:cs typeface="Arial" panose="020B0604020202020204" pitchFamily="34" charset="0"/>
              </a:rPr>
              <a:t> and OH</a:t>
            </a:r>
            <a:r>
              <a:rPr lang="en-GB" altLang="en-US" baseline="30000" dirty="0">
                <a:cs typeface="Arial" panose="020B0604020202020204" pitchFamily="34" charset="0"/>
              </a:rPr>
              <a:t>–</a:t>
            </a:r>
            <a:r>
              <a:rPr lang="en-GB" altLang="en-US" dirty="0">
                <a:cs typeface="Arial" panose="020B0604020202020204" pitchFamily="34" charset="0"/>
              </a:rPr>
              <a:t> ions:</a:t>
            </a:r>
            <a:br>
              <a:rPr lang="en-GB" altLang="en-US" dirty="0">
                <a:cs typeface="Arial" panose="020B0604020202020204" pitchFamily="34" charset="0"/>
              </a:rPr>
            </a:br>
            <a:r>
              <a:rPr lang="en-GB" altLang="en-US" dirty="0">
                <a:cs typeface="Arial" panose="020B0604020202020204" pitchFamily="34" charset="0"/>
              </a:rPr>
              <a:t>H</a:t>
            </a:r>
            <a:r>
              <a:rPr lang="en-GB" altLang="en-US" baseline="-25000" dirty="0">
                <a:cs typeface="Arial" panose="020B0604020202020204" pitchFamily="34" charset="0"/>
              </a:rPr>
              <a:t>2</a:t>
            </a:r>
            <a:r>
              <a:rPr lang="en-GB" altLang="en-US" dirty="0">
                <a:cs typeface="Arial" panose="020B0604020202020204" pitchFamily="34" charset="0"/>
              </a:rPr>
              <a:t>O (l) → H</a:t>
            </a:r>
            <a:r>
              <a:rPr lang="en-GB" altLang="en-US" baseline="30000" dirty="0">
                <a:cs typeface="Arial" panose="020B0604020202020204" pitchFamily="34" charset="0"/>
              </a:rPr>
              <a:t>+</a:t>
            </a:r>
            <a:r>
              <a:rPr lang="en-GB" altLang="en-US" dirty="0">
                <a:cs typeface="Arial" panose="020B0604020202020204" pitchFamily="34" charset="0"/>
              </a:rPr>
              <a:t> (</a:t>
            </a:r>
            <a:r>
              <a:rPr lang="en-GB" altLang="en-US" dirty="0" err="1">
                <a:cs typeface="Arial" panose="020B0604020202020204" pitchFamily="34" charset="0"/>
              </a:rPr>
              <a:t>aq</a:t>
            </a:r>
            <a:r>
              <a:rPr lang="en-GB" altLang="en-US" dirty="0">
                <a:cs typeface="Arial" panose="020B0604020202020204" pitchFamily="34" charset="0"/>
              </a:rPr>
              <a:t>) + OH</a:t>
            </a:r>
            <a:r>
              <a:rPr lang="en-GB" altLang="en-US" baseline="30000" dirty="0">
                <a:cs typeface="Arial" panose="020B0604020202020204" pitchFamily="34" charset="0"/>
              </a:rPr>
              <a:t>–</a:t>
            </a:r>
            <a:r>
              <a:rPr lang="en-GB" altLang="en-US" dirty="0">
                <a:cs typeface="Arial" panose="020B0604020202020204" pitchFamily="34" charset="0"/>
              </a:rPr>
              <a:t>(</a:t>
            </a:r>
            <a:r>
              <a:rPr lang="en-GB" altLang="en-US" dirty="0" err="1">
                <a:cs typeface="Arial" panose="020B0604020202020204" pitchFamily="34" charset="0"/>
              </a:rPr>
              <a:t>aq</a:t>
            </a:r>
            <a:r>
              <a:rPr lang="en-GB" altLang="en-US" dirty="0">
                <a:cs typeface="Arial" panose="020B0604020202020204" pitchFamily="34" charset="0"/>
              </a:rPr>
              <a:t>).</a:t>
            </a:r>
            <a:endParaRPr lang="en-GB" altLang="en-US" dirty="0">
              <a:solidFill>
                <a:srgbClr val="01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51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516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7"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9E6EDD9E-6B13-4A8B-8C1E-293F1D5D563B}"/>
              </a:ext>
            </a:extLst>
          </p:cNvPr>
          <p:cNvSpPr>
            <a:spLocks noGrp="1" noChangeArrowheads="1"/>
          </p:cNvSpPr>
          <p:nvPr>
            <p:ph type="title"/>
          </p:nvPr>
        </p:nvSpPr>
        <p:spPr>
          <a:noFill/>
        </p:spPr>
        <p:txBody>
          <a:bodyPr/>
          <a:lstStyle/>
          <a:p>
            <a:r>
              <a:rPr lang="en-GB" altLang="en-US" dirty="0"/>
              <a:t>Using hydrochloric acid</a:t>
            </a:r>
          </a:p>
        </p:txBody>
      </p:sp>
      <p:pic>
        <p:nvPicPr>
          <p:cNvPr id="8" name="Picture 7">
            <a:hlinkClick r:id="" action="ppaction://hlinkshowjump?jump=nextslide"/>
            <a:extLst>
              <a:ext uri="{FF2B5EF4-FFF2-40B4-BE49-F238E27FC236}">
                <a16:creationId xmlns:a16="http://schemas.microsoft.com/office/drawing/2014/main" id="{7F16CBBE-5405-4F90-BD6D-4C7DB57DCDA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74AA6356-1323-46F0-8769-B8E06A601AE9}"/>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2C3DE161-DA5C-424C-AB52-62EEFAEB5F2B}"/>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1" name="Picture 5" descr="exp_icon">
            <a:extLst>
              <a:ext uri="{FF2B5EF4-FFF2-40B4-BE49-F238E27FC236}">
                <a16:creationId xmlns:a16="http://schemas.microsoft.com/office/drawing/2014/main" id="{2FC3E8C5-AE27-49BD-ABF5-83B8D73987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4278"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18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033BF0BD-CAA6-44BF-B359-BEF9EA4FAC33}"/>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D980126-ED59-4526-9686-A4F666F8F8BF}"/>
              </a:ext>
            </a:extLst>
          </p:cNvPr>
          <p:cNvSpPr>
            <a:spLocks noGrp="1" noChangeArrowheads="1"/>
          </p:cNvSpPr>
          <p:nvPr>
            <p:ph type="title"/>
          </p:nvPr>
        </p:nvSpPr>
        <p:spPr/>
        <p:txBody>
          <a:bodyPr/>
          <a:lstStyle/>
          <a:p>
            <a:r>
              <a:rPr lang="en-GB" altLang="en-US"/>
              <a:t>Redox equations</a:t>
            </a:r>
          </a:p>
        </p:txBody>
      </p:sp>
      <p:sp>
        <p:nvSpPr>
          <p:cNvPr id="26628" name="Text Box 5">
            <a:extLst>
              <a:ext uri="{FF2B5EF4-FFF2-40B4-BE49-F238E27FC236}">
                <a16:creationId xmlns:a16="http://schemas.microsoft.com/office/drawing/2014/main" id="{322E772B-0FBB-4B2A-A8A7-AF867AD0A7E4}"/>
              </a:ext>
            </a:extLst>
          </p:cNvPr>
          <p:cNvSpPr txBox="1">
            <a:spLocks noChangeArrowheads="1"/>
          </p:cNvSpPr>
          <p:nvPr/>
        </p:nvSpPr>
        <p:spPr bwMode="auto">
          <a:xfrm>
            <a:off x="342900" y="784225"/>
            <a:ext cx="4624211" cy="830263"/>
          </a:xfrm>
          <a:prstGeom prst="rect">
            <a:avLst/>
          </a:prstGeom>
          <a:solidFill>
            <a:srgbClr val="FFCC99"/>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What happens at the electrodes during the electrolysis of water?</a:t>
            </a:r>
          </a:p>
        </p:txBody>
      </p:sp>
      <p:sp>
        <p:nvSpPr>
          <p:cNvPr id="311302" name="Text Box 6">
            <a:extLst>
              <a:ext uri="{FF2B5EF4-FFF2-40B4-BE49-F238E27FC236}">
                <a16:creationId xmlns:a16="http://schemas.microsoft.com/office/drawing/2014/main" id="{0444EF72-0B6B-4835-9BA4-EBA22F51A588}"/>
              </a:ext>
            </a:extLst>
          </p:cNvPr>
          <p:cNvSpPr txBox="1">
            <a:spLocks noChangeArrowheads="1"/>
          </p:cNvSpPr>
          <p:nvPr/>
        </p:nvSpPr>
        <p:spPr bwMode="auto">
          <a:xfrm>
            <a:off x="333376" y="3816179"/>
            <a:ext cx="4633735" cy="830997"/>
          </a:xfrm>
          <a:prstGeom prst="rect">
            <a:avLst/>
          </a:prstGeom>
          <a:solidFill>
            <a:srgbClr val="FFCC99"/>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What is the overall equation for the electrolysis of water?</a:t>
            </a:r>
          </a:p>
        </p:txBody>
      </p:sp>
      <p:sp>
        <p:nvSpPr>
          <p:cNvPr id="311307" name="Rectangle 11">
            <a:extLst>
              <a:ext uri="{FF2B5EF4-FFF2-40B4-BE49-F238E27FC236}">
                <a16:creationId xmlns:a16="http://schemas.microsoft.com/office/drawing/2014/main" id="{13C84F87-BDF9-4AE6-A5D2-C2A69E1B25C2}"/>
              </a:ext>
            </a:extLst>
          </p:cNvPr>
          <p:cNvSpPr>
            <a:spLocks noChangeArrowheads="1"/>
          </p:cNvSpPr>
          <p:nvPr/>
        </p:nvSpPr>
        <p:spPr bwMode="auto">
          <a:xfrm>
            <a:off x="333375" y="5695950"/>
            <a:ext cx="7931150" cy="457200"/>
          </a:xfrm>
          <a:prstGeom prst="rect">
            <a:avLst/>
          </a:prstGeom>
          <a:solidFill>
            <a:srgbClr val="FFCC9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Twice as much hydrogen forms as oxygen. Why is this?</a:t>
            </a:r>
          </a:p>
        </p:txBody>
      </p:sp>
      <p:pic>
        <p:nvPicPr>
          <p:cNvPr id="26632" name="Picture 18" descr="tubes">
            <a:extLst>
              <a:ext uri="{FF2B5EF4-FFF2-40B4-BE49-F238E27FC236}">
                <a16:creationId xmlns:a16="http://schemas.microsoft.com/office/drawing/2014/main" id="{236BB8F2-F176-4C6E-B8A0-EFEF3A4C4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338" y="1196975"/>
            <a:ext cx="1743075"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Picture18.jpg">
            <a:extLst>
              <a:ext uri="{FF2B5EF4-FFF2-40B4-BE49-F238E27FC236}">
                <a16:creationId xmlns:a16="http://schemas.microsoft.com/office/drawing/2014/main" id="{BEAF3128-7C14-4778-B3C9-5901CD374E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375" y="4827075"/>
            <a:ext cx="50053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notes_icon">
            <a:extLst>
              <a:ext uri="{FF2B5EF4-FFF2-40B4-BE49-F238E27FC236}">
                <a16:creationId xmlns:a16="http://schemas.microsoft.com/office/drawing/2014/main" id="{558B6557-E275-4421-9CE4-40F37C448834}"/>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11" name="Rectangle 5">
            <a:extLst>
              <a:ext uri="{FF2B5EF4-FFF2-40B4-BE49-F238E27FC236}">
                <a16:creationId xmlns:a16="http://schemas.microsoft.com/office/drawing/2014/main" id="{F6A07BDF-3DA9-4228-9F6B-1CC3800A0B71}"/>
              </a:ext>
            </a:extLst>
          </p:cNvPr>
          <p:cNvSpPr>
            <a:spLocks noChangeArrowheads="1"/>
          </p:cNvSpPr>
          <p:nvPr/>
        </p:nvSpPr>
        <p:spPr bwMode="auto">
          <a:xfrm>
            <a:off x="342900" y="1794387"/>
            <a:ext cx="40928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cs typeface="Arial" panose="020B0604020202020204" pitchFamily="34" charset="0"/>
              </a:rPr>
              <a:t>At the negative electrode:</a:t>
            </a:r>
            <a:br>
              <a:rPr lang="en-GB" altLang="en-US" dirty="0">
                <a:cs typeface="Arial" panose="020B0604020202020204" pitchFamily="34" charset="0"/>
              </a:rPr>
            </a:br>
            <a:r>
              <a:rPr lang="en-GB" altLang="en-US" dirty="0">
                <a:solidFill>
                  <a:srgbClr val="808080"/>
                </a:solidFill>
                <a:cs typeface="Arial" panose="020B0604020202020204" pitchFamily="34" charset="0"/>
              </a:rPr>
              <a:t>2H</a:t>
            </a:r>
            <a:r>
              <a:rPr lang="en-GB" altLang="en-US" baseline="30000" dirty="0">
                <a:solidFill>
                  <a:srgbClr val="808080"/>
                </a:solidFill>
                <a:cs typeface="Arial" panose="020B0604020202020204" pitchFamily="34" charset="0"/>
              </a:rPr>
              <a:t>+</a:t>
            </a:r>
            <a:r>
              <a:rPr lang="en-GB" altLang="en-US" dirty="0">
                <a:solidFill>
                  <a:srgbClr val="808080"/>
                </a:solidFill>
                <a:cs typeface="Arial" panose="020B0604020202020204" pitchFamily="34" charset="0"/>
              </a:rPr>
              <a:t> + 2e</a:t>
            </a:r>
            <a:r>
              <a:rPr lang="en-GB" altLang="en-US" baseline="30000" dirty="0">
                <a:solidFill>
                  <a:srgbClr val="808080"/>
                </a:solidFill>
                <a:cs typeface="Arial" panose="020B0604020202020204" pitchFamily="34" charset="0"/>
              </a:rPr>
              <a:t>–</a:t>
            </a:r>
            <a:r>
              <a:rPr lang="en-GB" altLang="en-US" dirty="0">
                <a:solidFill>
                  <a:srgbClr val="808080"/>
                </a:solidFill>
                <a:cs typeface="Arial" panose="020B0604020202020204" pitchFamily="34" charset="0"/>
              </a:rPr>
              <a:t> → H</a:t>
            </a:r>
            <a:r>
              <a:rPr lang="en-GB" altLang="en-US" baseline="-25000" dirty="0">
                <a:solidFill>
                  <a:srgbClr val="808080"/>
                </a:solidFill>
                <a:cs typeface="Arial" panose="020B0604020202020204" pitchFamily="34" charset="0"/>
              </a:rPr>
              <a:t>2</a:t>
            </a:r>
            <a:r>
              <a:rPr lang="en-GB" altLang="en-US" dirty="0">
                <a:solidFill>
                  <a:srgbClr val="808080"/>
                </a:solidFill>
                <a:cs typeface="Arial" panose="020B0604020202020204" pitchFamily="34" charset="0"/>
              </a:rPr>
              <a:t> (reduction)</a:t>
            </a:r>
            <a:endParaRPr lang="en-GB" altLang="en-US" dirty="0">
              <a:solidFill>
                <a:srgbClr val="808080"/>
              </a:solidFill>
            </a:endParaRPr>
          </a:p>
        </p:txBody>
      </p:sp>
      <p:sp>
        <p:nvSpPr>
          <p:cNvPr id="13" name="Rectangle 5">
            <a:extLst>
              <a:ext uri="{FF2B5EF4-FFF2-40B4-BE49-F238E27FC236}">
                <a16:creationId xmlns:a16="http://schemas.microsoft.com/office/drawing/2014/main" id="{E5AE4307-240C-4CFB-8E39-1BE8D7C49E02}"/>
              </a:ext>
            </a:extLst>
          </p:cNvPr>
          <p:cNvSpPr>
            <a:spLocks noChangeArrowheads="1"/>
          </p:cNvSpPr>
          <p:nvPr/>
        </p:nvSpPr>
        <p:spPr bwMode="auto">
          <a:xfrm>
            <a:off x="342900" y="2805283"/>
            <a:ext cx="52024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cs typeface="Arial" panose="020B0604020202020204" pitchFamily="34" charset="0"/>
              </a:rPr>
              <a:t>At the positive electrode:</a:t>
            </a:r>
            <a:br>
              <a:rPr lang="en-GB" altLang="en-US" dirty="0">
                <a:cs typeface="Arial" panose="020B0604020202020204" pitchFamily="34" charset="0"/>
              </a:rPr>
            </a:br>
            <a:r>
              <a:rPr lang="en-GB" altLang="en-US" dirty="0">
                <a:solidFill>
                  <a:srgbClr val="FF0000"/>
                </a:solidFill>
                <a:cs typeface="Arial" panose="020B0604020202020204" pitchFamily="34" charset="0"/>
              </a:rPr>
              <a:t>4OH</a:t>
            </a:r>
            <a:r>
              <a:rPr lang="en-GB" altLang="en-US" baseline="30000" dirty="0">
                <a:solidFill>
                  <a:srgbClr val="FF0000"/>
                </a:solidFill>
                <a:cs typeface="Arial" panose="020B0604020202020204" pitchFamily="34" charset="0"/>
              </a:rPr>
              <a:t>–</a:t>
            </a:r>
            <a:r>
              <a:rPr lang="en-GB" altLang="en-US" dirty="0">
                <a:solidFill>
                  <a:srgbClr val="FF0000"/>
                </a:solidFill>
                <a:cs typeface="Arial" panose="020B0604020202020204" pitchFamily="34" charset="0"/>
              </a:rPr>
              <a:t> → 2H</a:t>
            </a:r>
            <a:r>
              <a:rPr lang="en-GB" altLang="en-US" baseline="-25000" dirty="0">
                <a:solidFill>
                  <a:srgbClr val="FF0000"/>
                </a:solidFill>
                <a:cs typeface="Arial" panose="020B0604020202020204" pitchFamily="34" charset="0"/>
              </a:rPr>
              <a:t>2</a:t>
            </a:r>
            <a:r>
              <a:rPr lang="en-GB" altLang="en-US" dirty="0">
                <a:solidFill>
                  <a:srgbClr val="FF0000"/>
                </a:solidFill>
                <a:cs typeface="Arial" panose="020B0604020202020204" pitchFamily="34" charset="0"/>
              </a:rPr>
              <a:t>O + O</a:t>
            </a:r>
            <a:r>
              <a:rPr lang="en-GB" altLang="en-US" baseline="-25000" dirty="0">
                <a:solidFill>
                  <a:srgbClr val="FF0000"/>
                </a:solidFill>
                <a:cs typeface="Arial" panose="020B0604020202020204" pitchFamily="34" charset="0"/>
              </a:rPr>
              <a:t>2</a:t>
            </a:r>
            <a:r>
              <a:rPr lang="en-GB" altLang="en-US" dirty="0">
                <a:solidFill>
                  <a:srgbClr val="FF0000"/>
                </a:solidFill>
                <a:cs typeface="Arial" panose="020B0604020202020204" pitchFamily="34" charset="0"/>
              </a:rPr>
              <a:t> + 4e</a:t>
            </a:r>
            <a:r>
              <a:rPr lang="en-GB" altLang="en-US" baseline="30000" dirty="0">
                <a:solidFill>
                  <a:srgbClr val="FF0000"/>
                </a:solidFill>
                <a:cs typeface="Arial" panose="020B0604020202020204" pitchFamily="34" charset="0"/>
              </a:rPr>
              <a:t>–</a:t>
            </a:r>
            <a:r>
              <a:rPr lang="en-GB" altLang="en-US" dirty="0">
                <a:solidFill>
                  <a:srgbClr val="FF0000"/>
                </a:solidFill>
                <a:cs typeface="Arial" panose="020B0604020202020204" pitchFamily="34" charset="0"/>
              </a:rPr>
              <a:t> (oxidation)</a:t>
            </a:r>
            <a:endParaRPr lang="en-GB" altLang="en-US" dirty="0">
              <a:solidFill>
                <a:srgbClr val="FF0000"/>
              </a:solidFill>
            </a:endParaRPr>
          </a:p>
        </p:txBody>
      </p:sp>
      <p:pic>
        <p:nvPicPr>
          <p:cNvPr id="14" name="Picture 9">
            <a:extLst>
              <a:ext uri="{FF2B5EF4-FFF2-40B4-BE49-F238E27FC236}">
                <a16:creationId xmlns:a16="http://schemas.microsoft.com/office/drawing/2014/main" id="{8F38AF0B-29CF-40C5-A421-C0233B4D1A6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130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1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2" grpId="0" animBg="1"/>
      <p:bldP spid="311307" grpId="0" animBg="1"/>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4" descr="C:\CVS\production\GCSEChemistry\src\images\pretzels_Ozgur Coskun_shutterstock.jpg">
            <a:extLst>
              <a:ext uri="{FF2B5EF4-FFF2-40B4-BE49-F238E27FC236}">
                <a16:creationId xmlns:a16="http://schemas.microsoft.com/office/drawing/2014/main" id="{78AD533E-C7F4-4B18-847F-0F9AED5F5F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1040" r="37521" b="5846"/>
          <a:stretch>
            <a:fillRect/>
          </a:stretch>
        </p:blipFill>
        <p:spPr bwMode="auto">
          <a:xfrm>
            <a:off x="531811" y="1780440"/>
            <a:ext cx="2929817" cy="259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F8330816-61AD-48AC-9137-72ED48B01C7E}"/>
              </a:ext>
            </a:extLst>
          </p:cNvPr>
          <p:cNvSpPr>
            <a:spLocks noGrp="1" noChangeArrowheads="1"/>
          </p:cNvSpPr>
          <p:nvPr>
            <p:ph type="title"/>
          </p:nvPr>
        </p:nvSpPr>
        <p:spPr/>
        <p:txBody>
          <a:bodyPr/>
          <a:lstStyle/>
          <a:p>
            <a:pPr marL="354013" indent="-354013"/>
            <a:r>
              <a:rPr lang="en-GB" altLang="en-US" dirty="0"/>
              <a:t>What are ionic compounds?</a:t>
            </a:r>
          </a:p>
        </p:txBody>
      </p:sp>
      <p:sp>
        <p:nvSpPr>
          <p:cNvPr id="18436" name="Text Box 4">
            <a:extLst>
              <a:ext uri="{FF2B5EF4-FFF2-40B4-BE49-F238E27FC236}">
                <a16:creationId xmlns:a16="http://schemas.microsoft.com/office/drawing/2014/main" id="{FB90CEFF-F0B2-4F48-BED5-DB38417AD33F}"/>
              </a:ext>
            </a:extLst>
          </p:cNvPr>
          <p:cNvSpPr txBox="1">
            <a:spLocks noChangeArrowheads="1"/>
          </p:cNvSpPr>
          <p:nvPr/>
        </p:nvSpPr>
        <p:spPr bwMode="auto">
          <a:xfrm>
            <a:off x="342900" y="784225"/>
            <a:ext cx="785283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Ionic compounds are made up of </a:t>
            </a:r>
            <a:r>
              <a:rPr lang="en-GB" altLang="en-US" b="1" dirty="0">
                <a:solidFill>
                  <a:srgbClr val="FF6600"/>
                </a:solidFill>
              </a:rPr>
              <a:t>positive ions</a:t>
            </a:r>
            <a:r>
              <a:rPr lang="en-GB" altLang="en-US" b="1" dirty="0"/>
              <a:t> </a:t>
            </a:r>
            <a:r>
              <a:rPr lang="en-GB" altLang="en-US" dirty="0"/>
              <a:t>and </a:t>
            </a:r>
            <a:r>
              <a:rPr lang="en-GB" altLang="en-US" b="1" dirty="0">
                <a:solidFill>
                  <a:srgbClr val="FF6600"/>
                </a:solidFill>
              </a:rPr>
              <a:t>negative ions</a:t>
            </a:r>
            <a:r>
              <a:rPr lang="en-GB" altLang="en-US" dirty="0"/>
              <a:t>. What ions are in sodium chloride, NaCl? </a:t>
            </a:r>
          </a:p>
        </p:txBody>
      </p:sp>
      <p:sp>
        <p:nvSpPr>
          <p:cNvPr id="356357" name="Rectangle 5">
            <a:extLst>
              <a:ext uri="{FF2B5EF4-FFF2-40B4-BE49-F238E27FC236}">
                <a16:creationId xmlns:a16="http://schemas.microsoft.com/office/drawing/2014/main" id="{4E15DF93-5D51-43AE-B10B-71AA3A4AF5AC}"/>
              </a:ext>
            </a:extLst>
          </p:cNvPr>
          <p:cNvSpPr>
            <a:spLocks noChangeArrowheads="1"/>
          </p:cNvSpPr>
          <p:nvPr/>
        </p:nvSpPr>
        <p:spPr bwMode="auto">
          <a:xfrm>
            <a:off x="342900" y="4476396"/>
            <a:ext cx="8580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40000"/>
              </a:spcBef>
            </a:pPr>
            <a:r>
              <a:rPr lang="en-GB" altLang="en-US" dirty="0">
                <a:cs typeface="Arial" panose="020B0604020202020204" pitchFamily="34" charset="0"/>
              </a:rPr>
              <a:t>The positive and negative ions in an ionic compound </a:t>
            </a:r>
            <a:r>
              <a:rPr lang="en-GB" altLang="en-US" dirty="0">
                <a:solidFill>
                  <a:srgbClr val="010066"/>
                </a:solidFill>
                <a:cs typeface="Arial" panose="020B0604020202020204" pitchFamily="34" charset="0"/>
              </a:rPr>
              <a:t>attract</a:t>
            </a:r>
            <a:r>
              <a:rPr lang="en-GB" altLang="en-US" dirty="0">
                <a:cs typeface="Arial" panose="020B0604020202020204" pitchFamily="34" charset="0"/>
              </a:rPr>
              <a:t> each other strongly. It takes a lot of energy to separate them.</a:t>
            </a:r>
          </a:p>
        </p:txBody>
      </p:sp>
      <p:sp>
        <p:nvSpPr>
          <p:cNvPr id="356358" name="Text Box 6">
            <a:extLst>
              <a:ext uri="{FF2B5EF4-FFF2-40B4-BE49-F238E27FC236}">
                <a16:creationId xmlns:a16="http://schemas.microsoft.com/office/drawing/2014/main" id="{A2F5B8E3-9840-4C12-BB73-DAFF0B6BF389}"/>
              </a:ext>
            </a:extLst>
          </p:cNvPr>
          <p:cNvSpPr txBox="1">
            <a:spLocks noChangeArrowheads="1"/>
          </p:cNvSpPr>
          <p:nvPr/>
        </p:nvSpPr>
        <p:spPr bwMode="auto">
          <a:xfrm>
            <a:off x="6732058" y="1755597"/>
            <a:ext cx="2162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chemeClr val="bg2"/>
                </a:solidFill>
              </a:rPr>
              <a:t>p</a:t>
            </a:r>
            <a:r>
              <a:rPr lang="en-GB" altLang="en-US" b="1" dirty="0">
                <a:solidFill>
                  <a:srgbClr val="808080"/>
                </a:solidFill>
              </a:rPr>
              <a:t>o</a:t>
            </a:r>
            <a:r>
              <a:rPr lang="en-GB" altLang="en-US" b="1" dirty="0">
                <a:solidFill>
                  <a:schemeClr val="bg2"/>
                </a:solidFill>
              </a:rPr>
              <a:t>sitive sodium ions</a:t>
            </a:r>
          </a:p>
        </p:txBody>
      </p:sp>
      <p:sp>
        <p:nvSpPr>
          <p:cNvPr id="356359" name="Text Box 7">
            <a:extLst>
              <a:ext uri="{FF2B5EF4-FFF2-40B4-BE49-F238E27FC236}">
                <a16:creationId xmlns:a16="http://schemas.microsoft.com/office/drawing/2014/main" id="{6A268ED3-8DCE-4603-B268-FE3B80DC678B}"/>
              </a:ext>
            </a:extLst>
          </p:cNvPr>
          <p:cNvSpPr txBox="1">
            <a:spLocks noChangeArrowheads="1"/>
          </p:cNvSpPr>
          <p:nvPr/>
        </p:nvSpPr>
        <p:spPr bwMode="auto">
          <a:xfrm>
            <a:off x="6709481" y="3563232"/>
            <a:ext cx="2162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chemeClr val="folHlink"/>
                </a:solidFill>
              </a:rPr>
              <a:t>negative chloride ions</a:t>
            </a:r>
          </a:p>
        </p:txBody>
      </p:sp>
      <p:pic>
        <p:nvPicPr>
          <p:cNvPr id="18443" name="Picture 9" descr="animation2_RC">
            <a:extLst>
              <a:ext uri="{FF2B5EF4-FFF2-40B4-BE49-F238E27FC236}">
                <a16:creationId xmlns:a16="http://schemas.microsoft.com/office/drawing/2014/main" id="{91D7CFEF-A868-4C97-9EF7-781442E5CC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50" y="1744663"/>
            <a:ext cx="27305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Line 10">
            <a:extLst>
              <a:ext uri="{FF2B5EF4-FFF2-40B4-BE49-F238E27FC236}">
                <a16:creationId xmlns:a16="http://schemas.microsoft.com/office/drawing/2014/main" id="{B4631A04-03C8-46A9-8BF6-9C1439D18550}"/>
              </a:ext>
            </a:extLst>
          </p:cNvPr>
          <p:cNvSpPr>
            <a:spLocks noChangeShapeType="1"/>
          </p:cNvSpPr>
          <p:nvPr/>
        </p:nvSpPr>
        <p:spPr bwMode="auto">
          <a:xfrm flipV="1">
            <a:off x="2898775" y="1851025"/>
            <a:ext cx="2178050" cy="5000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8445" name="Line 11">
            <a:extLst>
              <a:ext uri="{FF2B5EF4-FFF2-40B4-BE49-F238E27FC236}">
                <a16:creationId xmlns:a16="http://schemas.microsoft.com/office/drawing/2014/main" id="{67F8D68D-C736-42ED-AA96-748DBD2C4C1F}"/>
              </a:ext>
            </a:extLst>
          </p:cNvPr>
          <p:cNvSpPr>
            <a:spLocks noChangeShapeType="1"/>
          </p:cNvSpPr>
          <p:nvPr/>
        </p:nvSpPr>
        <p:spPr bwMode="auto">
          <a:xfrm>
            <a:off x="2905125" y="2341563"/>
            <a:ext cx="1589088" cy="16906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356364" name="Rectangle 12">
            <a:extLst>
              <a:ext uri="{FF2B5EF4-FFF2-40B4-BE49-F238E27FC236}">
                <a16:creationId xmlns:a16="http://schemas.microsoft.com/office/drawing/2014/main" id="{68F63893-F767-4612-96A4-842B4802C5C7}"/>
              </a:ext>
            </a:extLst>
          </p:cNvPr>
          <p:cNvSpPr>
            <a:spLocks noChangeArrowheads="1"/>
          </p:cNvSpPr>
          <p:nvPr/>
        </p:nvSpPr>
        <p:spPr bwMode="auto">
          <a:xfrm>
            <a:off x="342900" y="5361163"/>
            <a:ext cx="8580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40000"/>
              </a:spcBef>
            </a:pPr>
            <a:r>
              <a:rPr lang="en-GB" altLang="en-US" dirty="0">
                <a:cs typeface="Arial" panose="020B0604020202020204" pitchFamily="34" charset="0"/>
              </a:rPr>
              <a:t>When an ionic substance is melted or dissolved in water, the ions are free to move about within the liquid or solution.</a:t>
            </a:r>
          </a:p>
        </p:txBody>
      </p:sp>
      <p:pic>
        <p:nvPicPr>
          <p:cNvPr id="13" name="Picture 8">
            <a:hlinkClick r:id="" action="ppaction://hlinkshowjump?jump=nextslide"/>
            <a:extLst>
              <a:ext uri="{FF2B5EF4-FFF2-40B4-BE49-F238E27FC236}">
                <a16:creationId xmlns:a16="http://schemas.microsoft.com/office/drawing/2014/main" id="{E2A1A960-DD9E-4941-94DC-C6F1534C784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63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63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635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6364"/>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7" grpId="0"/>
      <p:bldP spid="356358" grpId="0"/>
      <p:bldP spid="356359" grpId="0"/>
      <p:bldP spid="3563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icture14.jpg">
            <a:extLst>
              <a:ext uri="{FF2B5EF4-FFF2-40B4-BE49-F238E27FC236}">
                <a16:creationId xmlns:a16="http://schemas.microsoft.com/office/drawing/2014/main" id="{1C48CECD-3810-4A78-9D78-5E517913BEB1}"/>
              </a:ext>
            </a:extLst>
          </p:cNvPr>
          <p:cNvPicPr>
            <a:picLocks noChangeAspect="1"/>
          </p:cNvPicPr>
          <p:nvPr/>
        </p:nvPicPr>
        <p:blipFill rotWithShape="1">
          <a:blip r:embed="rId3">
            <a:extLst>
              <a:ext uri="{28A0092B-C50C-407E-A947-70E740481C1C}">
                <a14:useLocalDpi xmlns:a14="http://schemas.microsoft.com/office/drawing/2010/main" val="0"/>
              </a:ext>
            </a:extLst>
          </a:blip>
          <a:srcRect r="50301"/>
          <a:stretch/>
        </p:blipFill>
        <p:spPr bwMode="auto">
          <a:xfrm>
            <a:off x="5601583" y="2312636"/>
            <a:ext cx="1562954"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a:extLst>
              <a:ext uri="{FF2B5EF4-FFF2-40B4-BE49-F238E27FC236}">
                <a16:creationId xmlns:a16="http://schemas.microsoft.com/office/drawing/2014/main" id="{AA683B31-AF22-4E15-9AED-5F53C3DCACE5}"/>
              </a:ext>
            </a:extLst>
          </p:cNvPr>
          <p:cNvSpPr>
            <a:spLocks noGrp="1" noChangeArrowheads="1"/>
          </p:cNvSpPr>
          <p:nvPr>
            <p:ph type="title"/>
          </p:nvPr>
        </p:nvSpPr>
        <p:spPr/>
        <p:txBody>
          <a:bodyPr/>
          <a:lstStyle/>
          <a:p>
            <a:r>
              <a:rPr lang="en-GB" altLang="en-US"/>
              <a:t>What is electrolysis?</a:t>
            </a:r>
          </a:p>
        </p:txBody>
      </p:sp>
      <p:sp>
        <p:nvSpPr>
          <p:cNvPr id="19460" name="Text Box 4">
            <a:extLst>
              <a:ext uri="{FF2B5EF4-FFF2-40B4-BE49-F238E27FC236}">
                <a16:creationId xmlns:a16="http://schemas.microsoft.com/office/drawing/2014/main" id="{EB530295-CBE7-474D-9A9E-1150B490C4D9}"/>
              </a:ext>
            </a:extLst>
          </p:cNvPr>
          <p:cNvSpPr txBox="1">
            <a:spLocks noChangeArrowheads="1"/>
          </p:cNvSpPr>
          <p:nvPr/>
        </p:nvSpPr>
        <p:spPr bwMode="auto">
          <a:xfrm>
            <a:off x="346075" y="784225"/>
            <a:ext cx="8797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5000"/>
              </a:spcBef>
            </a:pPr>
            <a:r>
              <a:rPr lang="en-GB" altLang="en-US" dirty="0">
                <a:solidFill>
                  <a:srgbClr val="010066"/>
                </a:solidFill>
              </a:rPr>
              <a:t>An ionic compound can be split into its elements by passing an electric current through it. This is </a:t>
            </a:r>
            <a:r>
              <a:rPr lang="en-GB" altLang="en-US" b="1" dirty="0">
                <a:solidFill>
                  <a:srgbClr val="FF6600"/>
                </a:solidFill>
              </a:rPr>
              <a:t>electrolysis</a:t>
            </a:r>
            <a:r>
              <a:rPr lang="en-GB" altLang="en-US" dirty="0">
                <a:solidFill>
                  <a:srgbClr val="010066"/>
                </a:solidFill>
              </a:rPr>
              <a:t>. The substance the electric current passes through is called the </a:t>
            </a:r>
            <a:r>
              <a:rPr lang="en-GB" altLang="en-US" b="1" dirty="0">
                <a:solidFill>
                  <a:srgbClr val="FF6600"/>
                </a:solidFill>
              </a:rPr>
              <a:t>electrolyte</a:t>
            </a:r>
            <a:r>
              <a:rPr lang="en-GB" altLang="en-US" dirty="0">
                <a:solidFill>
                  <a:srgbClr val="010066"/>
                </a:solidFill>
              </a:rPr>
              <a:t>. </a:t>
            </a:r>
            <a:endParaRPr lang="en-GB" altLang="en-US" dirty="0"/>
          </a:p>
        </p:txBody>
      </p:sp>
      <p:sp>
        <p:nvSpPr>
          <p:cNvPr id="272426" name="Text Box 42">
            <a:extLst>
              <a:ext uri="{FF2B5EF4-FFF2-40B4-BE49-F238E27FC236}">
                <a16:creationId xmlns:a16="http://schemas.microsoft.com/office/drawing/2014/main" id="{56F8D60A-AC50-4058-B4D6-42CC18432F85}"/>
              </a:ext>
            </a:extLst>
          </p:cNvPr>
          <p:cNvSpPr txBox="1">
            <a:spLocks noChangeArrowheads="1"/>
          </p:cNvSpPr>
          <p:nvPr/>
        </p:nvSpPr>
        <p:spPr bwMode="auto">
          <a:xfrm>
            <a:off x="342900" y="2278062"/>
            <a:ext cx="481612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5000"/>
              </a:spcBef>
            </a:pPr>
            <a:r>
              <a:rPr lang="en-GB" altLang="en-US" dirty="0"/>
              <a:t>An ionic compound contains charged particles called </a:t>
            </a:r>
            <a:r>
              <a:rPr lang="en-GB" altLang="en-US" b="1" dirty="0">
                <a:solidFill>
                  <a:srgbClr val="FF6600"/>
                </a:solidFill>
              </a:rPr>
              <a:t>ions</a:t>
            </a:r>
            <a:r>
              <a:rPr lang="en-GB" altLang="en-US" dirty="0"/>
              <a:t>. </a:t>
            </a:r>
            <a:br>
              <a:rPr lang="en-GB" altLang="en-US" dirty="0"/>
            </a:br>
            <a:r>
              <a:rPr lang="en-GB" altLang="en-US" dirty="0"/>
              <a:t>An ion is an atom that has gained </a:t>
            </a:r>
            <a:br>
              <a:rPr lang="en-GB" altLang="en-US" dirty="0"/>
            </a:br>
            <a:r>
              <a:rPr lang="en-GB" altLang="en-US" dirty="0"/>
              <a:t>or lost electrons and so carries a positive or negative </a:t>
            </a:r>
            <a:r>
              <a:rPr lang="en-GB" altLang="en-US" b="1" dirty="0">
                <a:solidFill>
                  <a:srgbClr val="FF6600"/>
                </a:solidFill>
              </a:rPr>
              <a:t>charge</a:t>
            </a:r>
            <a:r>
              <a:rPr lang="en-GB" altLang="en-US" dirty="0"/>
              <a:t>. This charge is shown after its formula.  </a:t>
            </a:r>
          </a:p>
        </p:txBody>
      </p:sp>
      <p:sp>
        <p:nvSpPr>
          <p:cNvPr id="272427" name="Text Box 43">
            <a:extLst>
              <a:ext uri="{FF2B5EF4-FFF2-40B4-BE49-F238E27FC236}">
                <a16:creationId xmlns:a16="http://schemas.microsoft.com/office/drawing/2014/main" id="{94E580AA-EA9E-4030-BF41-85EC02E3B57B}"/>
              </a:ext>
            </a:extLst>
          </p:cNvPr>
          <p:cNvSpPr txBox="1">
            <a:spLocks noChangeArrowheads="1"/>
          </p:cNvSpPr>
          <p:nvPr/>
        </p:nvSpPr>
        <p:spPr bwMode="auto">
          <a:xfrm>
            <a:off x="342901" y="4879975"/>
            <a:ext cx="54595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5000"/>
              </a:spcBef>
            </a:pPr>
            <a:r>
              <a:rPr lang="en-GB" altLang="en-US" dirty="0"/>
              <a:t>Ions with a positive charge have </a:t>
            </a:r>
            <a:br>
              <a:rPr lang="en-GB" altLang="en-US" dirty="0"/>
            </a:br>
            <a:r>
              <a:rPr lang="en-GB" altLang="en-US" dirty="0"/>
              <a:t>lost electrons, and ions with a negative charge have gained electrons.</a:t>
            </a:r>
          </a:p>
        </p:txBody>
      </p:sp>
      <p:pic>
        <p:nvPicPr>
          <p:cNvPr id="9" name="Picture 8">
            <a:hlinkClick r:id="" action="ppaction://hlinkshowjump?jump=nextslide"/>
            <a:extLst>
              <a:ext uri="{FF2B5EF4-FFF2-40B4-BE49-F238E27FC236}">
                <a16:creationId xmlns:a16="http://schemas.microsoft.com/office/drawing/2014/main" id="{4898757A-A540-4B63-9158-6668A99CA90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1A015E3A-202B-4B20-A2F6-CBCB98385998}"/>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2" name="TextBox 1">
            <a:extLst>
              <a:ext uri="{FF2B5EF4-FFF2-40B4-BE49-F238E27FC236}">
                <a16:creationId xmlns:a16="http://schemas.microsoft.com/office/drawing/2014/main" id="{66912F41-4765-4FCC-ADBB-504620F06A06}"/>
              </a:ext>
            </a:extLst>
          </p:cNvPr>
          <p:cNvSpPr txBox="1"/>
          <p:nvPr/>
        </p:nvSpPr>
        <p:spPr>
          <a:xfrm>
            <a:off x="7273045" y="2469975"/>
            <a:ext cx="1298222" cy="707886"/>
          </a:xfrm>
          <a:prstGeom prst="rect">
            <a:avLst/>
          </a:prstGeom>
          <a:noFill/>
        </p:spPr>
        <p:txBody>
          <a:bodyPr wrap="square" rtlCol="0">
            <a:spAutoFit/>
          </a:bodyPr>
          <a:lstStyle/>
          <a:p>
            <a:r>
              <a:rPr lang="en-GB" sz="2000" dirty="0" err="1"/>
              <a:t>aluminum</a:t>
            </a:r>
            <a:r>
              <a:rPr lang="en-GB" sz="2000" dirty="0"/>
              <a:t> atom</a:t>
            </a:r>
          </a:p>
        </p:txBody>
      </p:sp>
      <p:sp>
        <p:nvSpPr>
          <p:cNvPr id="11" name="TextBox 10">
            <a:extLst>
              <a:ext uri="{FF2B5EF4-FFF2-40B4-BE49-F238E27FC236}">
                <a16:creationId xmlns:a16="http://schemas.microsoft.com/office/drawing/2014/main" id="{469640DB-C3CD-447A-A26A-AD49498C796A}"/>
              </a:ext>
            </a:extLst>
          </p:cNvPr>
          <p:cNvSpPr txBox="1"/>
          <p:nvPr/>
        </p:nvSpPr>
        <p:spPr>
          <a:xfrm>
            <a:off x="7273045" y="4581189"/>
            <a:ext cx="1298222" cy="707886"/>
          </a:xfrm>
          <a:prstGeom prst="rect">
            <a:avLst/>
          </a:prstGeom>
          <a:noFill/>
        </p:spPr>
        <p:txBody>
          <a:bodyPr wrap="square" rtlCol="0">
            <a:spAutoFit/>
          </a:bodyPr>
          <a:lstStyle/>
          <a:p>
            <a:r>
              <a:rPr lang="en-GB" sz="2000" dirty="0" err="1"/>
              <a:t>aluminum</a:t>
            </a:r>
            <a:r>
              <a:rPr lang="en-GB" sz="2000" dirty="0"/>
              <a:t> ion</a:t>
            </a:r>
          </a:p>
        </p:txBody>
      </p:sp>
      <p:sp>
        <p:nvSpPr>
          <p:cNvPr id="12" name="TextBox 11">
            <a:extLst>
              <a:ext uri="{FF2B5EF4-FFF2-40B4-BE49-F238E27FC236}">
                <a16:creationId xmlns:a16="http://schemas.microsoft.com/office/drawing/2014/main" id="{49B11486-816D-402D-B160-2C142690D933}"/>
              </a:ext>
            </a:extLst>
          </p:cNvPr>
          <p:cNvSpPr txBox="1"/>
          <p:nvPr/>
        </p:nvSpPr>
        <p:spPr>
          <a:xfrm>
            <a:off x="7580226" y="3550284"/>
            <a:ext cx="1298222" cy="707886"/>
          </a:xfrm>
          <a:prstGeom prst="rect">
            <a:avLst/>
          </a:prstGeom>
          <a:noFill/>
        </p:spPr>
        <p:txBody>
          <a:bodyPr wrap="square" rtlCol="0">
            <a:spAutoFit/>
          </a:bodyPr>
          <a:lstStyle/>
          <a:p>
            <a:r>
              <a:rPr lang="en-GB" sz="2000" dirty="0"/>
              <a:t>loses 3 electrons</a:t>
            </a:r>
          </a:p>
        </p:txBody>
      </p:sp>
      <p:cxnSp>
        <p:nvCxnSpPr>
          <p:cNvPr id="4" name="Straight Arrow Connector 3">
            <a:extLst>
              <a:ext uri="{FF2B5EF4-FFF2-40B4-BE49-F238E27FC236}">
                <a16:creationId xmlns:a16="http://schemas.microsoft.com/office/drawing/2014/main" id="{32A33EF5-5B3E-458A-A145-B56B385509B4}"/>
              </a:ext>
            </a:extLst>
          </p:cNvPr>
          <p:cNvCxnSpPr/>
          <p:nvPr/>
        </p:nvCxnSpPr>
        <p:spPr bwMode="auto">
          <a:xfrm>
            <a:off x="7506937" y="3320150"/>
            <a:ext cx="0" cy="118346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4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24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26" grpId="0"/>
      <p:bldP spid="272427" grpId="0"/>
      <p:bldP spid="2"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F0906604-ADBA-4F91-BFDA-3D04D1926193}"/>
              </a:ext>
            </a:extLst>
          </p:cNvPr>
          <p:cNvSpPr>
            <a:spLocks noGrp="1" noChangeArrowheads="1"/>
          </p:cNvSpPr>
          <p:nvPr>
            <p:ph type="title"/>
          </p:nvPr>
        </p:nvSpPr>
        <p:spPr/>
        <p:txBody>
          <a:bodyPr/>
          <a:lstStyle/>
          <a:p>
            <a:r>
              <a:rPr lang="en-GB" altLang="en-US" dirty="0"/>
              <a:t>Do molten ionic compounds conduct?</a:t>
            </a:r>
          </a:p>
        </p:txBody>
      </p:sp>
      <p:pic>
        <p:nvPicPr>
          <p:cNvPr id="6" name="Picture 5">
            <a:hlinkClick r:id="" action="ppaction://hlinkshowjump?jump=nextslide"/>
            <a:extLst>
              <a:ext uri="{FF2B5EF4-FFF2-40B4-BE49-F238E27FC236}">
                <a16:creationId xmlns:a16="http://schemas.microsoft.com/office/drawing/2014/main" id="{C0A486D2-14D7-4C7A-92A0-0B8A3AA3B01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C92C9E57-321E-4175-8C75-53D5542903D4}"/>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2F6C8B8E-F6FA-4C19-BD53-8E0396A77A2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5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035064D0-B091-4177-9A94-7DB8392D2140}"/>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FE36C22E-7B89-40FC-AA41-E0A595265F55}"/>
              </a:ext>
            </a:extLst>
          </p:cNvPr>
          <p:cNvSpPr>
            <a:spLocks noGrp="1" noChangeArrowheads="1"/>
          </p:cNvSpPr>
          <p:nvPr>
            <p:ph type="title"/>
          </p:nvPr>
        </p:nvSpPr>
        <p:spPr/>
        <p:txBody>
          <a:bodyPr/>
          <a:lstStyle/>
          <a:p>
            <a:r>
              <a:rPr lang="en-GB" altLang="en-US" dirty="0"/>
              <a:t>Do dissolved ionic compounds conduct?</a:t>
            </a:r>
          </a:p>
        </p:txBody>
      </p:sp>
      <p:pic>
        <p:nvPicPr>
          <p:cNvPr id="6" name="Picture 5">
            <a:hlinkClick r:id="" action="ppaction://hlinkshowjump?jump=nextslide"/>
            <a:extLst>
              <a:ext uri="{FF2B5EF4-FFF2-40B4-BE49-F238E27FC236}">
                <a16:creationId xmlns:a16="http://schemas.microsoft.com/office/drawing/2014/main" id="{7417965E-0936-4312-8561-277B8F906F9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113DE2ED-D898-4CDE-ADE0-337E2A9F8FD3}"/>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B88E3A87-5827-41A9-8933-3474448A4B1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83"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C22BC88A-3B75-48E5-A855-1D5969F71378}"/>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3EE33C8A-8DA6-4322-B1F9-7D1553E8FF1D}"/>
              </a:ext>
            </a:extLst>
          </p:cNvPr>
          <p:cNvSpPr>
            <a:spLocks noGrp="1" noChangeArrowheads="1"/>
          </p:cNvSpPr>
          <p:nvPr>
            <p:ph type="title"/>
          </p:nvPr>
        </p:nvSpPr>
        <p:spPr/>
        <p:txBody>
          <a:bodyPr/>
          <a:lstStyle/>
          <a:p>
            <a:r>
              <a:rPr lang="en-GB" altLang="en-US" dirty="0"/>
              <a:t>Does it conduct electricity? </a:t>
            </a:r>
          </a:p>
        </p:txBody>
      </p:sp>
      <p:pic>
        <p:nvPicPr>
          <p:cNvPr id="7" name="Picture 6">
            <a:hlinkClick r:id="" action="ppaction://hlinkshowjump?jump=nextslide"/>
            <a:extLst>
              <a:ext uri="{FF2B5EF4-FFF2-40B4-BE49-F238E27FC236}">
                <a16:creationId xmlns:a16="http://schemas.microsoft.com/office/drawing/2014/main" id="{8FA6F2D4-FDEC-42BE-8C3A-0B4891D23CC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682ED675-4227-498B-88A3-982D2FAE4A4E}"/>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34E315FC-9ABC-4F52-91D3-8A0CB79C3568}"/>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08"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4952C89D-F9A6-44FE-98AB-CB783167568A}"/>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77D70CA-B272-4D37-BDC3-6E97E64D6ECB}"/>
              </a:ext>
            </a:extLst>
          </p:cNvPr>
          <p:cNvSpPr>
            <a:spLocks noGrp="1"/>
          </p:cNvSpPr>
          <p:nvPr>
            <p:ph type="title"/>
          </p:nvPr>
        </p:nvSpPr>
        <p:spPr/>
        <p:txBody>
          <a:bodyPr/>
          <a:lstStyle/>
          <a:p>
            <a:r>
              <a:rPr lang="en-GB" altLang="en-US"/>
              <a:t>Movement of ions during electrolysis</a:t>
            </a:r>
          </a:p>
        </p:txBody>
      </p:sp>
      <p:pic>
        <p:nvPicPr>
          <p:cNvPr id="20484" name="Picture 5" descr="electrolysis_RC0001">
            <a:extLst>
              <a:ext uri="{FF2B5EF4-FFF2-40B4-BE49-F238E27FC236}">
                <a16:creationId xmlns:a16="http://schemas.microsoft.com/office/drawing/2014/main" id="{5EEB1A41-4D47-4F77-A32A-1CEA00898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3394606"/>
            <a:ext cx="140652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6">
            <a:extLst>
              <a:ext uri="{FF2B5EF4-FFF2-40B4-BE49-F238E27FC236}">
                <a16:creationId xmlns:a16="http://schemas.microsoft.com/office/drawing/2014/main" id="{3BF99D8D-D732-44D5-8E61-E5A33AA5A928}"/>
              </a:ext>
            </a:extLst>
          </p:cNvPr>
          <p:cNvSpPr txBox="1">
            <a:spLocks noChangeArrowheads="1"/>
          </p:cNvSpPr>
          <p:nvPr/>
        </p:nvSpPr>
        <p:spPr bwMode="auto">
          <a:xfrm>
            <a:off x="4159427" y="5975176"/>
            <a:ext cx="811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heat</a:t>
            </a:r>
          </a:p>
        </p:txBody>
      </p:sp>
      <p:sp>
        <p:nvSpPr>
          <p:cNvPr id="20" name="Text Box 8">
            <a:extLst>
              <a:ext uri="{FF2B5EF4-FFF2-40B4-BE49-F238E27FC236}">
                <a16:creationId xmlns:a16="http://schemas.microsoft.com/office/drawing/2014/main" id="{C98F37D6-5F68-40A4-86B9-368146E7B134}"/>
              </a:ext>
            </a:extLst>
          </p:cNvPr>
          <p:cNvSpPr txBox="1">
            <a:spLocks noChangeArrowheads="1"/>
          </p:cNvSpPr>
          <p:nvPr/>
        </p:nvSpPr>
        <p:spPr bwMode="auto">
          <a:xfrm>
            <a:off x="5014914" y="1668463"/>
            <a:ext cx="40624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0" algn="l"/>
              </a:tabLst>
              <a:defRPr sz="2400">
                <a:solidFill>
                  <a:srgbClr val="000066"/>
                </a:solidFill>
                <a:latin typeface="Arial" panose="020B0604020202020204" pitchFamily="34" charset="0"/>
              </a:defRPr>
            </a:lvl1pPr>
            <a:lvl2pPr marL="742950" indent="-285750">
              <a:tabLst>
                <a:tab pos="0" algn="l"/>
              </a:tabLst>
              <a:defRPr sz="2400">
                <a:solidFill>
                  <a:srgbClr val="000066"/>
                </a:solidFill>
                <a:latin typeface="Arial" panose="020B0604020202020204" pitchFamily="34" charset="0"/>
              </a:defRPr>
            </a:lvl2pPr>
            <a:lvl3pPr marL="1143000" indent="-228600">
              <a:tabLst>
                <a:tab pos="0" algn="l"/>
              </a:tabLst>
              <a:defRPr sz="2400">
                <a:solidFill>
                  <a:srgbClr val="000066"/>
                </a:solidFill>
                <a:latin typeface="Arial" panose="020B0604020202020204" pitchFamily="34" charset="0"/>
              </a:defRPr>
            </a:lvl3pPr>
            <a:lvl4pPr marL="1600200" indent="-228600">
              <a:tabLst>
                <a:tab pos="0" algn="l"/>
              </a:tabLst>
              <a:defRPr sz="2400">
                <a:solidFill>
                  <a:srgbClr val="000066"/>
                </a:solidFill>
                <a:latin typeface="Arial" panose="020B0604020202020204" pitchFamily="34" charset="0"/>
              </a:defRPr>
            </a:lvl4pPr>
            <a:lvl5pPr marL="2057400" indent="-228600">
              <a:tabLst>
                <a:tab pos="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9pPr>
          </a:lstStyle>
          <a:p>
            <a:pPr eaLnBrk="1" hangingPunct="1">
              <a:spcBef>
                <a:spcPct val="30000"/>
              </a:spcBef>
            </a:pPr>
            <a:r>
              <a:rPr lang="en-GB" altLang="en-US" b="1" dirty="0">
                <a:solidFill>
                  <a:schemeClr val="bg2"/>
                </a:solidFill>
              </a:rPr>
              <a:t>Positive ions</a:t>
            </a:r>
            <a:r>
              <a:rPr lang="en-GB" altLang="en-US" b="1" dirty="0">
                <a:solidFill>
                  <a:srgbClr val="010066"/>
                </a:solidFill>
              </a:rPr>
              <a:t> </a:t>
            </a:r>
            <a:r>
              <a:rPr lang="en-GB" altLang="en-US" dirty="0">
                <a:solidFill>
                  <a:srgbClr val="010066"/>
                </a:solidFill>
              </a:rPr>
              <a:t>move to the negative electrode (cathode) and gain electrons. </a:t>
            </a:r>
            <a:br>
              <a:rPr lang="en-GB" altLang="en-US" dirty="0">
                <a:solidFill>
                  <a:srgbClr val="010066"/>
                </a:solidFill>
              </a:rPr>
            </a:br>
            <a:r>
              <a:rPr lang="en-GB" altLang="en-US" dirty="0">
                <a:solidFill>
                  <a:srgbClr val="010066"/>
                </a:solidFill>
              </a:rPr>
              <a:t>This is</a:t>
            </a:r>
            <a:r>
              <a:rPr lang="en-GB" altLang="en-US" dirty="0">
                <a:solidFill>
                  <a:srgbClr val="FF6600"/>
                </a:solidFill>
              </a:rPr>
              <a:t> </a:t>
            </a:r>
            <a:r>
              <a:rPr lang="en-GB" altLang="en-US" b="1" dirty="0">
                <a:solidFill>
                  <a:srgbClr val="FF6600"/>
                </a:solidFill>
              </a:rPr>
              <a:t>reduction</a:t>
            </a:r>
            <a:r>
              <a:rPr lang="en-GB" altLang="en-US" dirty="0">
                <a:solidFill>
                  <a:srgbClr val="010066"/>
                </a:solidFill>
              </a:rPr>
              <a:t>.</a:t>
            </a:r>
          </a:p>
        </p:txBody>
      </p:sp>
      <p:sp>
        <p:nvSpPr>
          <p:cNvPr id="21" name="Text Box 9">
            <a:extLst>
              <a:ext uri="{FF2B5EF4-FFF2-40B4-BE49-F238E27FC236}">
                <a16:creationId xmlns:a16="http://schemas.microsoft.com/office/drawing/2014/main" id="{24EBA0E6-4C86-4180-99D7-F855837124E0}"/>
              </a:ext>
            </a:extLst>
          </p:cNvPr>
          <p:cNvSpPr txBox="1">
            <a:spLocks noChangeArrowheads="1"/>
          </p:cNvSpPr>
          <p:nvPr/>
        </p:nvSpPr>
        <p:spPr bwMode="auto">
          <a:xfrm>
            <a:off x="357188" y="1716088"/>
            <a:ext cx="40068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Lst>
              <a:defRPr sz="2400">
                <a:solidFill>
                  <a:srgbClr val="000066"/>
                </a:solidFill>
                <a:latin typeface="Arial" panose="020B0604020202020204" pitchFamily="34" charset="0"/>
              </a:defRPr>
            </a:lvl1pPr>
            <a:lvl2pPr marL="742950" indent="-285750">
              <a:tabLst>
                <a:tab pos="0" algn="l"/>
              </a:tabLst>
              <a:defRPr sz="2400">
                <a:solidFill>
                  <a:srgbClr val="000066"/>
                </a:solidFill>
                <a:latin typeface="Arial" panose="020B0604020202020204" pitchFamily="34" charset="0"/>
              </a:defRPr>
            </a:lvl2pPr>
            <a:lvl3pPr marL="1143000" indent="-228600">
              <a:tabLst>
                <a:tab pos="0" algn="l"/>
              </a:tabLst>
              <a:defRPr sz="2400">
                <a:solidFill>
                  <a:srgbClr val="000066"/>
                </a:solidFill>
                <a:latin typeface="Arial" panose="020B0604020202020204" pitchFamily="34" charset="0"/>
              </a:defRPr>
            </a:lvl3pPr>
            <a:lvl4pPr marL="1600200" indent="-228600">
              <a:tabLst>
                <a:tab pos="0" algn="l"/>
              </a:tabLst>
              <a:defRPr sz="2400">
                <a:solidFill>
                  <a:srgbClr val="000066"/>
                </a:solidFill>
                <a:latin typeface="Arial" panose="020B0604020202020204" pitchFamily="34" charset="0"/>
              </a:defRPr>
            </a:lvl4pPr>
            <a:lvl5pPr marL="2057400" indent="-228600">
              <a:tabLst>
                <a:tab pos="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9pPr>
          </a:lstStyle>
          <a:p>
            <a:pPr eaLnBrk="1" hangingPunct="1"/>
            <a:r>
              <a:rPr lang="en-GB" altLang="en-US" b="1" dirty="0">
                <a:solidFill>
                  <a:srgbClr val="FF0000"/>
                </a:solidFill>
              </a:rPr>
              <a:t>Negative ions</a:t>
            </a:r>
            <a:r>
              <a:rPr lang="en-GB" altLang="en-US" b="1" dirty="0">
                <a:solidFill>
                  <a:srgbClr val="010066"/>
                </a:solidFill>
              </a:rPr>
              <a:t> </a:t>
            </a:r>
            <a:r>
              <a:rPr lang="en-GB" altLang="en-US" dirty="0">
                <a:solidFill>
                  <a:srgbClr val="010066"/>
                </a:solidFill>
              </a:rPr>
              <a:t>move </a:t>
            </a:r>
          </a:p>
          <a:p>
            <a:pPr eaLnBrk="1" hangingPunct="1"/>
            <a:r>
              <a:rPr lang="en-GB" altLang="en-US" dirty="0">
                <a:solidFill>
                  <a:srgbClr val="010066"/>
                </a:solidFill>
              </a:rPr>
              <a:t>to the positive electrode (anode) and lose electrons. This is </a:t>
            </a:r>
            <a:r>
              <a:rPr lang="en-GB" altLang="en-US" b="1" dirty="0">
                <a:solidFill>
                  <a:srgbClr val="FF6600"/>
                </a:solidFill>
              </a:rPr>
              <a:t>oxidation</a:t>
            </a:r>
            <a:r>
              <a:rPr lang="en-GB" altLang="en-US" dirty="0"/>
              <a:t>.</a:t>
            </a:r>
          </a:p>
        </p:txBody>
      </p:sp>
      <p:pic>
        <p:nvPicPr>
          <p:cNvPr id="20497" name="Picture 11" descr="electrolysis_RC2">
            <a:extLst>
              <a:ext uri="{FF2B5EF4-FFF2-40B4-BE49-F238E27FC236}">
                <a16:creationId xmlns:a16="http://schemas.microsoft.com/office/drawing/2014/main" id="{9DA21EB0-C206-42C6-A73F-66679ED6B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5263" y="3323168"/>
            <a:ext cx="1560512"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8" name="Oval 12">
            <a:extLst>
              <a:ext uri="{FF2B5EF4-FFF2-40B4-BE49-F238E27FC236}">
                <a16:creationId xmlns:a16="http://schemas.microsoft.com/office/drawing/2014/main" id="{F5412A41-EAF8-48EA-B952-130EF2D6F504}"/>
              </a:ext>
            </a:extLst>
          </p:cNvPr>
          <p:cNvSpPr>
            <a:spLocks noChangeArrowheads="1"/>
          </p:cNvSpPr>
          <p:nvPr/>
        </p:nvSpPr>
        <p:spPr bwMode="auto">
          <a:xfrm>
            <a:off x="4054475" y="4762500"/>
            <a:ext cx="119063" cy="119063"/>
          </a:xfrm>
          <a:prstGeom prst="ellipse">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499" name="Line 13">
            <a:extLst>
              <a:ext uri="{FF2B5EF4-FFF2-40B4-BE49-F238E27FC236}">
                <a16:creationId xmlns:a16="http://schemas.microsoft.com/office/drawing/2014/main" id="{AF377E96-4F4F-494B-A0BB-A01514C3405E}"/>
              </a:ext>
            </a:extLst>
          </p:cNvPr>
          <p:cNvSpPr>
            <a:spLocks noChangeShapeType="1"/>
          </p:cNvSpPr>
          <p:nvPr/>
        </p:nvSpPr>
        <p:spPr bwMode="auto">
          <a:xfrm>
            <a:off x="2255838" y="4840818"/>
            <a:ext cx="1820862" cy="1571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0500" name="Line 14">
            <a:extLst>
              <a:ext uri="{FF2B5EF4-FFF2-40B4-BE49-F238E27FC236}">
                <a16:creationId xmlns:a16="http://schemas.microsoft.com/office/drawing/2014/main" id="{227CB778-4C16-4697-95E7-54C93D09DD4C}"/>
              </a:ext>
            </a:extLst>
          </p:cNvPr>
          <p:cNvSpPr>
            <a:spLocks noChangeShapeType="1"/>
          </p:cNvSpPr>
          <p:nvPr/>
        </p:nvSpPr>
        <p:spPr bwMode="auto">
          <a:xfrm>
            <a:off x="2786063" y="3593043"/>
            <a:ext cx="1341437" cy="13001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pic>
        <p:nvPicPr>
          <p:cNvPr id="20493" name="Picture 16" descr="electrolysis_RC3">
            <a:extLst>
              <a:ext uri="{FF2B5EF4-FFF2-40B4-BE49-F238E27FC236}">
                <a16:creationId xmlns:a16="http://schemas.microsoft.com/office/drawing/2014/main" id="{C0497357-F401-4DDC-A358-A11ECD57F5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3275" y="3323168"/>
            <a:ext cx="1560513"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Oval 17">
            <a:extLst>
              <a:ext uri="{FF2B5EF4-FFF2-40B4-BE49-F238E27FC236}">
                <a16:creationId xmlns:a16="http://schemas.microsoft.com/office/drawing/2014/main" id="{F89EC4F1-9938-4B37-8958-2712BA2B33FD}"/>
              </a:ext>
            </a:extLst>
          </p:cNvPr>
          <p:cNvSpPr>
            <a:spLocks noChangeArrowheads="1"/>
          </p:cNvSpPr>
          <p:nvPr/>
        </p:nvSpPr>
        <p:spPr bwMode="auto">
          <a:xfrm>
            <a:off x="4894263" y="4773613"/>
            <a:ext cx="119062" cy="119062"/>
          </a:xfrm>
          <a:prstGeom prst="ellipse">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495" name="Line 18">
            <a:extLst>
              <a:ext uri="{FF2B5EF4-FFF2-40B4-BE49-F238E27FC236}">
                <a16:creationId xmlns:a16="http://schemas.microsoft.com/office/drawing/2014/main" id="{A5EFB432-AD30-4FC0-946D-F392E8D94E9E}"/>
              </a:ext>
            </a:extLst>
          </p:cNvPr>
          <p:cNvSpPr>
            <a:spLocks noChangeShapeType="1"/>
          </p:cNvSpPr>
          <p:nvPr/>
        </p:nvSpPr>
        <p:spPr bwMode="auto">
          <a:xfrm flipV="1">
            <a:off x="4946650" y="4842406"/>
            <a:ext cx="1716088" cy="1666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0496" name="Line 19">
            <a:extLst>
              <a:ext uri="{FF2B5EF4-FFF2-40B4-BE49-F238E27FC236}">
                <a16:creationId xmlns:a16="http://schemas.microsoft.com/office/drawing/2014/main" id="{ED99811D-DD1E-4EA3-9917-24EB923FA2E1}"/>
              </a:ext>
            </a:extLst>
          </p:cNvPr>
          <p:cNvSpPr>
            <a:spLocks noChangeShapeType="1"/>
          </p:cNvSpPr>
          <p:nvPr/>
        </p:nvSpPr>
        <p:spPr bwMode="auto">
          <a:xfrm flipV="1">
            <a:off x="4905375" y="3677181"/>
            <a:ext cx="1165225" cy="1238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32" name="Rectangle 23">
            <a:extLst>
              <a:ext uri="{FF2B5EF4-FFF2-40B4-BE49-F238E27FC236}">
                <a16:creationId xmlns:a16="http://schemas.microsoft.com/office/drawing/2014/main" id="{907E482F-F366-4A14-897E-04FD757A3234}"/>
              </a:ext>
            </a:extLst>
          </p:cNvPr>
          <p:cNvSpPr>
            <a:spLocks noChangeArrowheads="1"/>
          </p:cNvSpPr>
          <p:nvPr/>
        </p:nvSpPr>
        <p:spPr bwMode="auto">
          <a:xfrm>
            <a:off x="357188" y="5323418"/>
            <a:ext cx="38211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FF6600"/>
                </a:solidFill>
              </a:rPr>
              <a:t>Non-metal elements</a:t>
            </a:r>
            <a:r>
              <a:rPr lang="en-GB" altLang="en-US" b="1" dirty="0">
                <a:solidFill>
                  <a:srgbClr val="010066"/>
                </a:solidFill>
              </a:rPr>
              <a:t> </a:t>
            </a:r>
            <a:r>
              <a:rPr lang="en-GB" altLang="en-US" dirty="0">
                <a:solidFill>
                  <a:srgbClr val="010066"/>
                </a:solidFill>
              </a:rPr>
              <a:t>form at the positive electrode.</a:t>
            </a:r>
            <a:r>
              <a:rPr lang="en-GB" altLang="en-US" dirty="0"/>
              <a:t> </a:t>
            </a:r>
          </a:p>
        </p:txBody>
      </p:sp>
      <p:sp>
        <p:nvSpPr>
          <p:cNvPr id="33" name="Rectangle 24">
            <a:extLst>
              <a:ext uri="{FF2B5EF4-FFF2-40B4-BE49-F238E27FC236}">
                <a16:creationId xmlns:a16="http://schemas.microsoft.com/office/drawing/2014/main" id="{A19B4F58-D53B-4096-9427-54C75BEF0700}"/>
              </a:ext>
            </a:extLst>
          </p:cNvPr>
          <p:cNvSpPr>
            <a:spLocks noChangeArrowheads="1"/>
          </p:cNvSpPr>
          <p:nvPr/>
        </p:nvSpPr>
        <p:spPr bwMode="auto">
          <a:xfrm>
            <a:off x="5093937" y="5323418"/>
            <a:ext cx="3517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b="1" dirty="0">
                <a:solidFill>
                  <a:srgbClr val="FF6600"/>
                </a:solidFill>
              </a:rPr>
              <a:t>Metal elements</a:t>
            </a:r>
            <a:r>
              <a:rPr lang="en-GB" altLang="en-US" b="1" dirty="0">
                <a:solidFill>
                  <a:srgbClr val="010066"/>
                </a:solidFill>
              </a:rPr>
              <a:t> </a:t>
            </a:r>
            <a:r>
              <a:rPr lang="en-GB" altLang="en-US" dirty="0">
                <a:solidFill>
                  <a:srgbClr val="010066"/>
                </a:solidFill>
              </a:rPr>
              <a:t>form at the negative electrode.</a:t>
            </a:r>
          </a:p>
        </p:txBody>
      </p:sp>
      <p:sp>
        <p:nvSpPr>
          <p:cNvPr id="2" name="Text Box 7">
            <a:extLst>
              <a:ext uri="{FF2B5EF4-FFF2-40B4-BE49-F238E27FC236}">
                <a16:creationId xmlns:a16="http://schemas.microsoft.com/office/drawing/2014/main" id="{DFA4862D-332B-486E-A360-555CB4CF4785}"/>
              </a:ext>
            </a:extLst>
          </p:cNvPr>
          <p:cNvSpPr txBox="1">
            <a:spLocks noChangeArrowheads="1"/>
          </p:cNvSpPr>
          <p:nvPr/>
        </p:nvSpPr>
        <p:spPr bwMode="auto">
          <a:xfrm>
            <a:off x="323850" y="784225"/>
            <a:ext cx="8208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Lst>
              <a:defRPr sz="2400">
                <a:solidFill>
                  <a:srgbClr val="000066"/>
                </a:solidFill>
                <a:latin typeface="Arial" panose="020B0604020202020204" pitchFamily="34" charset="0"/>
              </a:defRPr>
            </a:lvl1pPr>
            <a:lvl2pPr marL="742950" indent="-285750">
              <a:tabLst>
                <a:tab pos="0" algn="l"/>
              </a:tabLst>
              <a:defRPr sz="2400">
                <a:solidFill>
                  <a:srgbClr val="000066"/>
                </a:solidFill>
                <a:latin typeface="Arial" panose="020B0604020202020204" pitchFamily="34" charset="0"/>
              </a:defRPr>
            </a:lvl2pPr>
            <a:lvl3pPr marL="1143000" indent="-228600">
              <a:tabLst>
                <a:tab pos="0" algn="l"/>
              </a:tabLst>
              <a:defRPr sz="2400">
                <a:solidFill>
                  <a:srgbClr val="000066"/>
                </a:solidFill>
                <a:latin typeface="Arial" panose="020B0604020202020204" pitchFamily="34" charset="0"/>
              </a:defRPr>
            </a:lvl3pPr>
            <a:lvl4pPr marL="1600200" indent="-228600">
              <a:tabLst>
                <a:tab pos="0" algn="l"/>
              </a:tabLst>
              <a:defRPr sz="2400">
                <a:solidFill>
                  <a:srgbClr val="000066"/>
                </a:solidFill>
                <a:latin typeface="Arial" panose="020B0604020202020204" pitchFamily="34" charset="0"/>
              </a:defRPr>
            </a:lvl4pPr>
            <a:lvl5pPr marL="2057400" indent="-228600">
              <a:tabLst>
                <a:tab pos="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9pPr>
          </a:lstStyle>
          <a:p>
            <a:pPr eaLnBrk="1" hangingPunct="1">
              <a:spcBef>
                <a:spcPct val="40000"/>
              </a:spcBef>
            </a:pPr>
            <a:r>
              <a:rPr lang="en-GB" altLang="en-US" dirty="0">
                <a:solidFill>
                  <a:srgbClr val="010066"/>
                </a:solidFill>
              </a:rPr>
              <a:t>During electrolysis an electric current is passed through a substance using electrodes.  </a:t>
            </a:r>
          </a:p>
        </p:txBody>
      </p:sp>
      <p:pic>
        <p:nvPicPr>
          <p:cNvPr id="22" name="Picture 8">
            <a:hlinkClick r:id="" action="ppaction://hlinkshowjump?jump=nextslide"/>
            <a:extLst>
              <a:ext uri="{FF2B5EF4-FFF2-40B4-BE49-F238E27FC236}">
                <a16:creationId xmlns:a16="http://schemas.microsoft.com/office/drawing/2014/main" id="{966266A4-8781-4C66-B496-576C9C38649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3" name="Picture 22" descr="notes_icon">
            <a:extLst>
              <a:ext uri="{FF2B5EF4-FFF2-40B4-BE49-F238E27FC236}">
                <a16:creationId xmlns:a16="http://schemas.microsoft.com/office/drawing/2014/main" id="{F268D9D8-F616-4AF5-93A4-DD64806E11C9}"/>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9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9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9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9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0498" grpId="0" animBg="1"/>
      <p:bldP spid="20494" grpId="0" animBg="1"/>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Picture17.jpg">
            <a:extLst>
              <a:ext uri="{FF2B5EF4-FFF2-40B4-BE49-F238E27FC236}">
                <a16:creationId xmlns:a16="http://schemas.microsoft.com/office/drawing/2014/main" id="{F7B39310-2B9F-45CC-96A4-F3ECD2C9DE2A}"/>
              </a:ext>
            </a:extLst>
          </p:cNvPr>
          <p:cNvPicPr>
            <a:picLocks noChangeAspect="1"/>
          </p:cNvPicPr>
          <p:nvPr/>
        </p:nvPicPr>
        <p:blipFill rotWithShape="1">
          <a:blip r:embed="rId3">
            <a:extLst>
              <a:ext uri="{28A0092B-C50C-407E-A947-70E740481C1C}">
                <a14:useLocalDpi xmlns:a14="http://schemas.microsoft.com/office/drawing/2010/main" val="0"/>
              </a:ext>
            </a:extLst>
          </a:blip>
          <a:srcRect r="13115"/>
          <a:stretch/>
        </p:blipFill>
        <p:spPr bwMode="auto">
          <a:xfrm>
            <a:off x="1121657" y="5447948"/>
            <a:ext cx="6900686"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a:extLst>
              <a:ext uri="{FF2B5EF4-FFF2-40B4-BE49-F238E27FC236}">
                <a16:creationId xmlns:a16="http://schemas.microsoft.com/office/drawing/2014/main" id="{B9A5AE1D-F918-41BC-A15A-9E5131094571}"/>
              </a:ext>
            </a:extLst>
          </p:cNvPr>
          <p:cNvSpPr>
            <a:spLocks noGrp="1" noChangeArrowheads="1"/>
          </p:cNvSpPr>
          <p:nvPr>
            <p:ph type="title"/>
          </p:nvPr>
        </p:nvSpPr>
        <p:spPr/>
        <p:txBody>
          <a:bodyPr/>
          <a:lstStyle/>
          <a:p>
            <a:r>
              <a:rPr lang="en-GB" altLang="en-US"/>
              <a:t>OILRIG</a:t>
            </a:r>
          </a:p>
        </p:txBody>
      </p:sp>
      <p:sp>
        <p:nvSpPr>
          <p:cNvPr id="21508" name="Text Box 4">
            <a:extLst>
              <a:ext uri="{FF2B5EF4-FFF2-40B4-BE49-F238E27FC236}">
                <a16:creationId xmlns:a16="http://schemas.microsoft.com/office/drawing/2014/main" id="{E3ACB589-DC07-47A7-8FF7-E6870022B968}"/>
              </a:ext>
            </a:extLst>
          </p:cNvPr>
          <p:cNvSpPr txBox="1">
            <a:spLocks noChangeArrowheads="1"/>
          </p:cNvSpPr>
          <p:nvPr/>
        </p:nvSpPr>
        <p:spPr bwMode="auto">
          <a:xfrm>
            <a:off x="342900" y="784225"/>
            <a:ext cx="7920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An easy way to remember what happens to the electrons during oxidation and reduction is to think </a:t>
            </a:r>
            <a:r>
              <a:rPr lang="en-GB" altLang="en-US" b="1" dirty="0">
                <a:solidFill>
                  <a:srgbClr val="FF6600"/>
                </a:solidFill>
              </a:rPr>
              <a:t>OIL RIG</a:t>
            </a:r>
            <a:r>
              <a:rPr lang="en-GB" altLang="en-US" dirty="0"/>
              <a:t>:</a:t>
            </a:r>
          </a:p>
        </p:txBody>
      </p:sp>
      <p:sp>
        <p:nvSpPr>
          <p:cNvPr id="325650" name="Text Box 18">
            <a:extLst>
              <a:ext uri="{FF2B5EF4-FFF2-40B4-BE49-F238E27FC236}">
                <a16:creationId xmlns:a16="http://schemas.microsoft.com/office/drawing/2014/main" id="{1ED6F396-98E9-4E2F-A4F9-E63053653FEE}"/>
              </a:ext>
            </a:extLst>
          </p:cNvPr>
          <p:cNvSpPr txBox="1">
            <a:spLocks noChangeArrowheads="1"/>
          </p:cNvSpPr>
          <p:nvPr/>
        </p:nvSpPr>
        <p:spPr bwMode="auto">
          <a:xfrm>
            <a:off x="357188" y="4503738"/>
            <a:ext cx="83327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Equations written to show what happens to electrons during oxidation or reduction are called </a:t>
            </a:r>
            <a:r>
              <a:rPr lang="en-GB" altLang="en-US" b="1" dirty="0">
                <a:solidFill>
                  <a:srgbClr val="FF6600"/>
                </a:solidFill>
              </a:rPr>
              <a:t>half-equations</a:t>
            </a:r>
            <a:r>
              <a:rPr lang="en-GB" altLang="en-US" dirty="0"/>
              <a:t>.</a:t>
            </a:r>
          </a:p>
        </p:txBody>
      </p:sp>
      <p:pic>
        <p:nvPicPr>
          <p:cNvPr id="34" name="Picture 33" descr="Picture15.jpg">
            <a:extLst>
              <a:ext uri="{FF2B5EF4-FFF2-40B4-BE49-F238E27FC236}">
                <a16:creationId xmlns:a16="http://schemas.microsoft.com/office/drawing/2014/main" id="{AF3DBE28-D5AE-453C-A020-3CB5EB51A9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6563" y="1741488"/>
            <a:ext cx="57658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Picture16.jpg">
            <a:extLst>
              <a:ext uri="{FF2B5EF4-FFF2-40B4-BE49-F238E27FC236}">
                <a16:creationId xmlns:a16="http://schemas.microsoft.com/office/drawing/2014/main" id="{2D041770-DEAB-4AF6-8EE0-ACD603E0989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075" y="3151188"/>
            <a:ext cx="7650163"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451C98EB-9637-45BC-A6D1-AD6CDB867C3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64141029-298C-4CC7-A6C1-0EAA502C571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56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5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14666</TotalTime>
  <Words>1252</Words>
  <Application>Microsoft Office PowerPoint</Application>
  <PresentationFormat>On-screen Show (4:3)</PresentationFormat>
  <Paragraphs>108</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Wingdings</vt:lpstr>
      <vt:lpstr>Arial</vt:lpstr>
      <vt:lpstr>Wingdings 2</vt:lpstr>
      <vt:lpstr>1_Default Design</vt:lpstr>
      <vt:lpstr>7_Default Design</vt:lpstr>
      <vt:lpstr>Electrolysis</vt:lpstr>
      <vt:lpstr>Information</vt:lpstr>
      <vt:lpstr>What are ionic compounds?</vt:lpstr>
      <vt:lpstr>What is electrolysis?</vt:lpstr>
      <vt:lpstr>Do molten ionic compounds conduct?</vt:lpstr>
      <vt:lpstr>Do dissolved ionic compounds conduct?</vt:lpstr>
      <vt:lpstr>Does it conduct electricity? </vt:lpstr>
      <vt:lpstr>Movement of ions during electrolysis</vt:lpstr>
      <vt:lpstr>OILRIG</vt:lpstr>
      <vt:lpstr>Electrolysis of molten lead bromide</vt:lpstr>
      <vt:lpstr>Electrolysis of molten PbBr2 – half equations</vt:lpstr>
      <vt:lpstr>Balancing half equations</vt:lpstr>
      <vt:lpstr>Use of electrolysis</vt:lpstr>
      <vt:lpstr>Splitting water by electrolysis</vt:lpstr>
      <vt:lpstr>Using hydrochloric acid</vt:lpstr>
      <vt:lpstr>Redox equations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Electrolysis</dc:title>
  <dc:subject>Boardworks High School Physical Science</dc:subject>
  <dc:creator>Boardworks</dc:creator>
  <cp:lastModifiedBy>Tim Crilly</cp:lastModifiedBy>
  <cp:revision>565</cp:revision>
  <dcterms:created xsi:type="dcterms:W3CDTF">2003-10-06T13:07:42Z</dcterms:created>
  <dcterms:modified xsi:type="dcterms:W3CDTF">2019-01-31T15:27:55Z</dcterms:modified>
</cp:coreProperties>
</file>