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activeX/activeX1.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activeX/activeX2.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3.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activeX/activeX4.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activeX/activeX5.xml" ContentType="application/vnd.ms-office.activeX+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activeX/activeX6.xml" ContentType="application/vnd.ms-office.activeX+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456" r:id="rId1"/>
    <p:sldMasterId id="2147485471" r:id="rId2"/>
  </p:sldMasterIdLst>
  <p:notesMasterIdLst>
    <p:notesMasterId r:id="rId24"/>
  </p:notesMasterIdLst>
  <p:handoutMasterIdLst>
    <p:handoutMasterId r:id="rId25"/>
  </p:handoutMasterIdLst>
  <p:sldIdLst>
    <p:sldId id="430" r:id="rId3"/>
    <p:sldId id="527" r:id="rId4"/>
    <p:sldId id="518" r:id="rId5"/>
    <p:sldId id="484" r:id="rId6"/>
    <p:sldId id="485" r:id="rId7"/>
    <p:sldId id="486" r:id="rId8"/>
    <p:sldId id="487" r:id="rId9"/>
    <p:sldId id="497" r:id="rId10"/>
    <p:sldId id="489" r:id="rId11"/>
    <p:sldId id="490" r:id="rId12"/>
    <p:sldId id="492" r:id="rId13"/>
    <p:sldId id="494" r:id="rId14"/>
    <p:sldId id="495" r:id="rId15"/>
    <p:sldId id="520" r:id="rId16"/>
    <p:sldId id="521" r:id="rId17"/>
    <p:sldId id="522" r:id="rId18"/>
    <p:sldId id="523" r:id="rId19"/>
    <p:sldId id="491" r:id="rId20"/>
    <p:sldId id="505" r:id="rId21"/>
    <p:sldId id="503" r:id="rId22"/>
    <p:sldId id="525" r:id="rId23"/>
  </p:sldIdLst>
  <p:sldSz cx="9144000" cy="6858000" type="screen4x3"/>
  <p:notesSz cx="6858000" cy="9296400"/>
  <p:embeddedFontLst>
    <p:embeddedFont>
      <p:font typeface="Wingdings 2" panose="05020102010507070707" pitchFamily="18" charset="2"/>
      <p:regular r:id="rId26"/>
    </p:embeddedFont>
  </p:embeddedFontLst>
  <p:custDataLst>
    <p:tags r:id="rId27"/>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FF6600"/>
    <a:srgbClr val="FFCC99"/>
    <a:srgbClr val="FF9955"/>
    <a:srgbClr val="CC0099"/>
    <a:srgbClr val="33CC33"/>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p:scale>
          <a:sx n="85" d="100"/>
          <a:sy n="85" d="100"/>
        </p:scale>
        <p:origin x="618" y="162"/>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1E7F7E68-1FC8-4438-9847-C5EA7BB7AC51}"/>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838D0D86-D4CE-472F-B632-7D26671507EC}" type="slidenum">
              <a:rPr lang="en-GB" altLang="en-US"/>
              <a:pPr/>
              <a:t>‹#›</a:t>
            </a:fld>
            <a:endParaRPr lang="en-GB" altLang="en-US"/>
          </a:p>
        </p:txBody>
      </p:sp>
      <p:sp>
        <p:nvSpPr>
          <p:cNvPr id="5" name="Rectangle 7">
            <a:extLst>
              <a:ext uri="{FF2B5EF4-FFF2-40B4-BE49-F238E27FC236}">
                <a16:creationId xmlns:a16="http://schemas.microsoft.com/office/drawing/2014/main" id="{6F1B65B2-9EBD-419C-A116-BD11721CB9B0}"/>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1BC15818-92CB-4936-B287-1B152D4DD6C7}"/>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2303822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4">
            <a:extLst>
              <a:ext uri="{FF2B5EF4-FFF2-40B4-BE49-F238E27FC236}">
                <a16:creationId xmlns:a16="http://schemas.microsoft.com/office/drawing/2014/main" id="{89CE2790-A8F3-42CB-A0C5-ABD7DBBA3314}"/>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E2B7DECE-1EDC-4B9E-B4FE-B676D00A79DB}"/>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427D374B-2246-440A-BB06-CC1E762EF2B4}"/>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0653279C-395F-4D10-9C1E-02FA95BBD17E}" type="slidenum">
              <a:rPr lang="en-US" altLang="en-US"/>
              <a:pPr/>
              <a:t>‹#›</a:t>
            </a:fld>
            <a:endParaRPr lang="en-US" altLang="en-US"/>
          </a:p>
        </p:txBody>
      </p:sp>
      <p:sp>
        <p:nvSpPr>
          <p:cNvPr id="7" name="Rectangle 7">
            <a:extLst>
              <a:ext uri="{FF2B5EF4-FFF2-40B4-BE49-F238E27FC236}">
                <a16:creationId xmlns:a16="http://schemas.microsoft.com/office/drawing/2014/main" id="{406587C5-0409-49A2-B24B-1442D5794E9D}"/>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F851571A-ACA4-4576-8BE0-75B672E205B6}"/>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400608623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E3D43D9B-44E3-4AE1-8BCA-66C25C3A0BD9}"/>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4F70A9E9-1F65-4170-B41F-E117D876E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6B9F904-A0C3-4747-99F9-54162ABF4E43}"/>
              </a:ext>
            </a:extLst>
          </p:cNvPr>
          <p:cNvSpPr>
            <a:spLocks noGrp="1"/>
          </p:cNvSpPr>
          <p:nvPr>
            <p:ph type="sldNum" sz="quarter" idx="10"/>
          </p:nvPr>
        </p:nvSpPr>
        <p:spPr/>
        <p:txBody>
          <a:bodyPr/>
          <a:lstStyle/>
          <a:p>
            <a:fld id="{0653279C-395F-4D10-9C1E-02FA95BBD17E}"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611048FA-DF6E-4176-BD0D-0EF6218A2096}"/>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DF24F11F-5536-4A26-9DF3-3B586034DF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C1A7FA9-6EEB-4C39-A0FB-560F74F06472}"/>
              </a:ext>
            </a:extLst>
          </p:cNvPr>
          <p:cNvSpPr>
            <a:spLocks noGrp="1"/>
          </p:cNvSpPr>
          <p:nvPr>
            <p:ph type="sldNum" sz="quarter" idx="10"/>
          </p:nvPr>
        </p:nvSpPr>
        <p:spPr/>
        <p:txBody>
          <a:bodyPr/>
          <a:lstStyle/>
          <a:p>
            <a:fld id="{0653279C-395F-4D10-9C1E-02FA95BBD17E}"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9186C09C-2DB1-4638-9C3D-A0611E9BE8D8}"/>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F7AFA434-A2D1-4503-8846-DCAAEF5F78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alkenes are a homologous series and it should be pointed out to students that the general formula allows the molecular formula of any alkene to be determined. The naming of alkenes could also be introduced, making it clear that all alkenes end in “-</a:t>
            </a:r>
            <a:r>
              <a:rPr lang="en-GB" altLang="en-US" dirty="0" err="1">
                <a:latin typeface="Arial" panose="020B0604020202020204" pitchFamily="34" charset="0"/>
              </a:rPr>
              <a:t>ene</a:t>
            </a:r>
            <a:r>
              <a:rPr lang="en-GB" altLang="en-US" dirty="0">
                <a:latin typeface="Arial" panose="020B0604020202020204" pitchFamily="34" charset="0"/>
              </a:rPr>
              <a:t>.” The start of the name denotes the number of carbon atoms in each molecule.</a:t>
            </a:r>
          </a:p>
        </p:txBody>
      </p:sp>
      <p:sp>
        <p:nvSpPr>
          <p:cNvPr id="2" name="Slide Number Placeholder 1">
            <a:extLst>
              <a:ext uri="{FF2B5EF4-FFF2-40B4-BE49-F238E27FC236}">
                <a16:creationId xmlns:a16="http://schemas.microsoft.com/office/drawing/2014/main" id="{9593D5C6-8068-4EBC-B1D1-D05DF54EA35C}"/>
              </a:ext>
            </a:extLst>
          </p:cNvPr>
          <p:cNvSpPr>
            <a:spLocks noGrp="1"/>
          </p:cNvSpPr>
          <p:nvPr>
            <p:ph type="sldNum" sz="quarter" idx="10"/>
          </p:nvPr>
        </p:nvSpPr>
        <p:spPr/>
        <p:txBody>
          <a:bodyPr/>
          <a:lstStyle/>
          <a:p>
            <a:fld id="{0653279C-395F-4D10-9C1E-02FA95BBD17E}"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FCBD8B72-F35F-4F1F-B158-910EBB2AC549}"/>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93B117E8-468B-420A-8F9E-05B9E8D785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B879DBC-B798-4B1F-8AA5-D595C02D8B0B}"/>
              </a:ext>
            </a:extLst>
          </p:cNvPr>
          <p:cNvSpPr>
            <a:spLocks noGrp="1"/>
          </p:cNvSpPr>
          <p:nvPr>
            <p:ph type="sldNum" sz="quarter" idx="10"/>
          </p:nvPr>
        </p:nvSpPr>
        <p:spPr/>
        <p:txBody>
          <a:bodyPr/>
          <a:lstStyle/>
          <a:p>
            <a:fld id="{0653279C-395F-4D10-9C1E-02FA95BBD17E}"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6808A83B-A7E7-431D-A571-EBB86759A5B4}"/>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1E8DE610-8B35-456D-A80A-EDD1B82CA9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activity could be used as an introductory or summary activity on alkanes and alkenes, or at the start of the lesson to gauge students’ existing knowledge of the subject matter. </a:t>
            </a:r>
            <a:r>
              <a:rPr lang="en-GB" altLang="en-US" dirty="0" err="1">
                <a:latin typeface="Arial" panose="020B0604020202020204" pitchFamily="34" charset="0"/>
              </a:rPr>
              <a:t>Colored</a:t>
            </a:r>
            <a:r>
              <a:rPr lang="en-GB" altLang="en-US" dirty="0">
                <a:latin typeface="Arial" panose="020B0604020202020204" pitchFamily="34" charset="0"/>
              </a:rPr>
              <a:t> traffic light cards (red = alkene, green = alkane) could be used to make this a whole-class exercise.</a:t>
            </a:r>
          </a:p>
        </p:txBody>
      </p:sp>
      <p:sp>
        <p:nvSpPr>
          <p:cNvPr id="2" name="Slide Number Placeholder 1">
            <a:extLst>
              <a:ext uri="{FF2B5EF4-FFF2-40B4-BE49-F238E27FC236}">
                <a16:creationId xmlns:a16="http://schemas.microsoft.com/office/drawing/2014/main" id="{9F25ED10-226C-4F71-8E87-4BC9C93E05BC}"/>
              </a:ext>
            </a:extLst>
          </p:cNvPr>
          <p:cNvSpPr>
            <a:spLocks noGrp="1"/>
          </p:cNvSpPr>
          <p:nvPr>
            <p:ph type="sldNum" sz="quarter" idx="10"/>
          </p:nvPr>
        </p:nvSpPr>
        <p:spPr/>
        <p:txBody>
          <a:bodyPr/>
          <a:lstStyle/>
          <a:p>
            <a:fld id="{0653279C-395F-4D10-9C1E-02FA95BBD17E}"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57A704CD-1692-440F-A324-2A936B312443}"/>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BF24ACDD-FE6F-41E7-BF39-F91BEF4AB1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err="1">
                <a:latin typeface="Arial" panose="020B0604020202020204" pitchFamily="34" charset="0"/>
              </a:rPr>
              <a:t>Nonane</a:t>
            </a:r>
            <a:r>
              <a:rPr lang="en-GB" altLang="en-US" dirty="0">
                <a:latin typeface="Arial" panose="020B0604020202020204" pitchFamily="34" charset="0"/>
              </a:rPr>
              <a:t> could also be split into ethene, ethane and propene.</a:t>
            </a:r>
          </a:p>
        </p:txBody>
      </p:sp>
      <p:sp>
        <p:nvSpPr>
          <p:cNvPr id="2" name="Slide Number Placeholder 1">
            <a:extLst>
              <a:ext uri="{FF2B5EF4-FFF2-40B4-BE49-F238E27FC236}">
                <a16:creationId xmlns:a16="http://schemas.microsoft.com/office/drawing/2014/main" id="{B0F853C0-F00A-41B2-8029-69CD641E3886}"/>
              </a:ext>
            </a:extLst>
          </p:cNvPr>
          <p:cNvSpPr>
            <a:spLocks noGrp="1"/>
          </p:cNvSpPr>
          <p:nvPr>
            <p:ph type="sldNum" sz="quarter" idx="10"/>
          </p:nvPr>
        </p:nvSpPr>
        <p:spPr/>
        <p:txBody>
          <a:bodyPr/>
          <a:lstStyle/>
          <a:p>
            <a:fld id="{0653279C-395F-4D10-9C1E-02FA95BBD17E}"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97E8E4C5-6107-4206-8FD1-25B2C51FC7A6}"/>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81A240B3-2E0A-4737-8583-E5E2AFAEDB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third product in the reaction is propene, C</a:t>
            </a:r>
            <a:r>
              <a:rPr lang="en-GB" altLang="en-US" baseline="-25000" dirty="0">
                <a:latin typeface="Arial" panose="020B0604020202020204" pitchFamily="34" charset="0"/>
              </a:rPr>
              <a:t>3</a:t>
            </a:r>
            <a:r>
              <a:rPr lang="en-GB" altLang="en-US" dirty="0">
                <a:latin typeface="Arial" panose="020B0604020202020204" pitchFamily="34" charset="0"/>
              </a:rPr>
              <a:t>H</a:t>
            </a:r>
            <a:r>
              <a:rPr lang="en-GB" altLang="en-US" baseline="-25000" dirty="0">
                <a:latin typeface="Arial" panose="020B0604020202020204" pitchFamily="34" charset="0"/>
              </a:rPr>
              <a:t>6</a:t>
            </a:r>
            <a:r>
              <a:rPr lang="en-GB"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380547C1-4386-4D36-84BF-F4A5A4CB204E}"/>
              </a:ext>
            </a:extLst>
          </p:cNvPr>
          <p:cNvSpPr>
            <a:spLocks noGrp="1"/>
          </p:cNvSpPr>
          <p:nvPr>
            <p:ph type="sldNum" sz="quarter" idx="10"/>
          </p:nvPr>
        </p:nvSpPr>
        <p:spPr/>
        <p:txBody>
          <a:bodyPr/>
          <a:lstStyle/>
          <a:p>
            <a:fld id="{0653279C-395F-4D10-9C1E-02FA95BBD17E}"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1050E6CE-5189-44D8-A59D-9A5349ADA863}"/>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E1386B29-9DDC-4761-8B21-EE7039B3F2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0B55790-1029-43A4-8A58-2C71A744583B}"/>
              </a:ext>
            </a:extLst>
          </p:cNvPr>
          <p:cNvSpPr>
            <a:spLocks noGrp="1"/>
          </p:cNvSpPr>
          <p:nvPr>
            <p:ph type="sldNum" sz="quarter" idx="10"/>
          </p:nvPr>
        </p:nvSpPr>
        <p:spPr/>
        <p:txBody>
          <a:bodyPr/>
          <a:lstStyle/>
          <a:p>
            <a:fld id="{0653279C-395F-4D10-9C1E-02FA95BBD17E}"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3249D32-B498-437C-8B72-CC0AF2BCC750}"/>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BF6CDA52-F8D5-45DE-A829-B2904A33C3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Note that the 3 carbon atoms were calculated on the previous slide by adding up the total number of carbon atoms in the products.  The 14 hydrogen atoms were calculated on the previous slide by adding up the total number of hydrogen atoms in the products. </a:t>
            </a:r>
          </a:p>
        </p:txBody>
      </p:sp>
      <p:sp>
        <p:nvSpPr>
          <p:cNvPr id="2" name="Slide Number Placeholder 1">
            <a:extLst>
              <a:ext uri="{FF2B5EF4-FFF2-40B4-BE49-F238E27FC236}">
                <a16:creationId xmlns:a16="http://schemas.microsoft.com/office/drawing/2014/main" id="{EFB7205B-2FD7-46C5-AD1F-89124F874FDA}"/>
              </a:ext>
            </a:extLst>
          </p:cNvPr>
          <p:cNvSpPr>
            <a:spLocks noGrp="1"/>
          </p:cNvSpPr>
          <p:nvPr>
            <p:ph type="sldNum" sz="quarter" idx="10"/>
          </p:nvPr>
        </p:nvSpPr>
        <p:spPr/>
        <p:txBody>
          <a:bodyPr/>
          <a:lstStyle/>
          <a:p>
            <a:fld id="{0653279C-395F-4D10-9C1E-02FA95BBD17E}"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a:extLst>
              <a:ext uri="{FF2B5EF4-FFF2-40B4-BE49-F238E27FC236}">
                <a16:creationId xmlns:a16="http://schemas.microsoft.com/office/drawing/2014/main" id="{00F51E21-0740-41DC-97B7-1048EAF5EF9C}"/>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5A26EA36-5AF7-46D7-A69F-411DFF4425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Balanced symbol equation: C</a:t>
            </a:r>
            <a:r>
              <a:rPr lang="en-GB" altLang="en-US" baseline="-25000" dirty="0">
                <a:latin typeface="Arial" panose="020B0604020202020204" pitchFamily="34" charset="0"/>
              </a:rPr>
              <a:t>10</a:t>
            </a:r>
            <a:r>
              <a:rPr lang="en-GB" altLang="en-US" dirty="0">
                <a:latin typeface="Arial" panose="020B0604020202020204" pitchFamily="34" charset="0"/>
              </a:rPr>
              <a:t>H</a:t>
            </a:r>
            <a:r>
              <a:rPr lang="en-GB" altLang="en-US" baseline="-25000" dirty="0">
                <a:latin typeface="Arial" panose="020B0604020202020204" pitchFamily="34" charset="0"/>
              </a:rPr>
              <a:t>22</a:t>
            </a:r>
            <a:r>
              <a:rPr lang="en-GB" altLang="en-US" dirty="0">
                <a:latin typeface="Arial" panose="020B0604020202020204" pitchFamily="34" charset="0"/>
              </a:rPr>
              <a:t> </a:t>
            </a:r>
            <a:r>
              <a:rPr lang="en-GB" altLang="en-US" dirty="0">
                <a:latin typeface="Arial" panose="020B0604020202020204" pitchFamily="34" charset="0"/>
                <a:sym typeface="Wingdings" panose="05000000000000000000" pitchFamily="2" charset="2"/>
              </a:rPr>
              <a:t> </a:t>
            </a:r>
            <a:r>
              <a:rPr lang="en-GB" altLang="en-US" dirty="0">
                <a:latin typeface="Arial" panose="020B0604020202020204" pitchFamily="34" charset="0"/>
              </a:rPr>
              <a:t>C</a:t>
            </a:r>
            <a:r>
              <a:rPr lang="en-GB" altLang="en-US" baseline="-25000" dirty="0">
                <a:latin typeface="Arial" panose="020B0604020202020204" pitchFamily="34" charset="0"/>
              </a:rPr>
              <a:t>5</a:t>
            </a:r>
            <a:r>
              <a:rPr lang="en-GB" altLang="en-US" dirty="0">
                <a:latin typeface="Arial" panose="020B0604020202020204" pitchFamily="34" charset="0"/>
              </a:rPr>
              <a:t>H</a:t>
            </a:r>
            <a:r>
              <a:rPr lang="en-GB" altLang="en-US" baseline="-25000" dirty="0">
                <a:latin typeface="Arial" panose="020B0604020202020204" pitchFamily="34" charset="0"/>
              </a:rPr>
              <a:t>12</a:t>
            </a:r>
            <a:r>
              <a:rPr lang="en-GB" altLang="en-US" dirty="0">
                <a:latin typeface="Arial" panose="020B0604020202020204" pitchFamily="34" charset="0"/>
              </a:rPr>
              <a:t>+ C</a:t>
            </a:r>
            <a:r>
              <a:rPr lang="en-GB" altLang="en-US" baseline="-25000" dirty="0">
                <a:latin typeface="Arial" panose="020B0604020202020204" pitchFamily="34" charset="0"/>
              </a:rPr>
              <a:t>3</a:t>
            </a:r>
            <a:r>
              <a:rPr lang="en-GB" altLang="en-US" dirty="0">
                <a:latin typeface="Arial" panose="020B0604020202020204" pitchFamily="34" charset="0"/>
              </a:rPr>
              <a:t>H</a:t>
            </a:r>
            <a:r>
              <a:rPr lang="en-GB" altLang="en-US" baseline="-25000" dirty="0">
                <a:latin typeface="Arial" panose="020B0604020202020204" pitchFamily="34" charset="0"/>
              </a:rPr>
              <a:t>6</a:t>
            </a:r>
            <a:r>
              <a:rPr lang="en-GB" altLang="en-US" dirty="0">
                <a:latin typeface="Arial" panose="020B0604020202020204" pitchFamily="34" charset="0"/>
              </a:rPr>
              <a:t> + C</a:t>
            </a:r>
            <a:r>
              <a:rPr lang="en-GB" altLang="en-US" baseline="-25000" dirty="0">
                <a:latin typeface="Arial" panose="020B0604020202020204" pitchFamily="34" charset="0"/>
              </a:rPr>
              <a:t>2</a:t>
            </a:r>
            <a:r>
              <a:rPr lang="en-GB" altLang="en-US" dirty="0">
                <a:latin typeface="Arial" panose="020B0604020202020204" pitchFamily="34" charset="0"/>
              </a:rPr>
              <a:t>H</a:t>
            </a:r>
            <a:r>
              <a:rPr lang="en-GB" altLang="en-US" baseline="-25000" dirty="0">
                <a:latin typeface="Arial" panose="020B0604020202020204" pitchFamily="34" charset="0"/>
              </a:rPr>
              <a:t>4</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2D8A7D7-6C8C-497A-92E4-05D93F8D1E85}"/>
              </a:ext>
            </a:extLst>
          </p:cNvPr>
          <p:cNvSpPr>
            <a:spLocks noGrp="1"/>
          </p:cNvSpPr>
          <p:nvPr>
            <p:ph type="sldNum" sz="quarter" idx="10"/>
          </p:nvPr>
        </p:nvSpPr>
        <p:spPr/>
        <p:txBody>
          <a:bodyPr/>
          <a:lstStyle/>
          <a:p>
            <a:fld id="{0653279C-395F-4D10-9C1E-02FA95BBD17E}"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447946D0-FEAE-44F1-884C-D8DAF24840D4}"/>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48E4D7B5-70E8-40E2-8C1C-5B3E7FC137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plastic pipes </a:t>
            </a:r>
            <a:r>
              <a:rPr lang="en-GB" altLang="en-US" b="0" dirty="0">
                <a:latin typeface="Arial" panose="020B0604020202020204" pitchFamily="34" charset="0"/>
              </a:rPr>
              <a:t>©</a:t>
            </a:r>
            <a:r>
              <a:rPr lang="en-GB" altLang="en-US" b="1" dirty="0">
                <a:latin typeface="Arial" panose="020B0604020202020204" pitchFamily="34" charset="0"/>
              </a:rPr>
              <a:t> </a:t>
            </a:r>
            <a:r>
              <a:rPr lang="en-GB" altLang="en-US" dirty="0" err="1">
                <a:latin typeface="Arial" panose="020B0604020202020204" pitchFamily="34" charset="0"/>
              </a:rPr>
              <a:t>ArtWell</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CAB5B2B5-9758-44A1-BD1E-3AD8E756AC03}"/>
              </a:ext>
            </a:extLst>
          </p:cNvPr>
          <p:cNvSpPr>
            <a:spLocks noGrp="1"/>
          </p:cNvSpPr>
          <p:nvPr>
            <p:ph type="sldNum" sz="quarter" idx="10"/>
          </p:nvPr>
        </p:nvSpPr>
        <p:spPr/>
        <p:txBody>
          <a:bodyPr/>
          <a:lstStyle/>
          <a:p>
            <a:fld id="{0653279C-395F-4D10-9C1E-02FA95BBD17E}"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653EA60A-669D-4CCD-AC82-0159FE48E53C}"/>
              </a:ext>
            </a:extLst>
          </p:cNvPr>
          <p:cNvSpPr>
            <a:spLocks noGrp="1"/>
          </p:cNvSpPr>
          <p:nvPr>
            <p:ph type="sldNum" sz="quarter" idx="10"/>
          </p:nvPr>
        </p:nvSpPr>
        <p:spPr/>
        <p:txBody>
          <a:bodyPr/>
          <a:lstStyle/>
          <a:p>
            <a:fld id="{0653279C-395F-4D10-9C1E-02FA95BBD17E}" type="slidenum">
              <a:rPr lang="en-US" altLang="en-US" smtClean="0"/>
              <a:pPr/>
              <a:t>2</a:t>
            </a:fld>
            <a:endParaRPr lang="en-US" altLang="en-US"/>
          </a:p>
        </p:txBody>
      </p:sp>
    </p:spTree>
    <p:extLst>
      <p:ext uri="{BB962C8B-B14F-4D97-AF65-F5344CB8AC3E}">
        <p14:creationId xmlns:p14="http://schemas.microsoft.com/office/powerpoint/2010/main" val="976288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3EEFBCCB-596C-4054-8E28-EC4E1ED6FD3E}"/>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8061A53D-9211-4BB1-BBD6-735D2A45C0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polymers please refer to the </a:t>
            </a:r>
            <a:r>
              <a:rPr lang="en-GB" altLang="en-US" i="1" dirty="0">
                <a:latin typeface="Arial" panose="020B0604020202020204" pitchFamily="34" charset="0"/>
              </a:rPr>
              <a:t>Polymers</a:t>
            </a:r>
            <a:r>
              <a:rPr lang="en-GB" altLang="en-US" dirty="0">
                <a:latin typeface="Arial" panose="020B0604020202020204" pitchFamily="34" charset="0"/>
              </a:rPr>
              <a:t> presentation</a:t>
            </a:r>
            <a:r>
              <a:rPr lang="en-GB" altLang="en-US" b="1" dirty="0">
                <a:latin typeface="Arial" panose="020B0604020202020204" pitchFamily="34" charset="0"/>
              </a:rPr>
              <a:t>.</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B152C32-666D-49C5-8C07-C681F5271E22}"/>
              </a:ext>
            </a:extLst>
          </p:cNvPr>
          <p:cNvSpPr>
            <a:spLocks noGrp="1"/>
          </p:cNvSpPr>
          <p:nvPr>
            <p:ph type="sldNum" sz="quarter" idx="10"/>
          </p:nvPr>
        </p:nvSpPr>
        <p:spPr/>
        <p:txBody>
          <a:bodyPr/>
          <a:lstStyle/>
          <a:p>
            <a:fld id="{0653279C-395F-4D10-9C1E-02FA95BBD17E}"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7805AC8B-AA96-42EA-B956-7835CCA3D1E6}"/>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447B6C70-04EC-40F8-889F-D3A3F0446D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Teacher notes</a:t>
            </a:r>
          </a:p>
          <a:p>
            <a:r>
              <a:rPr lang="en-US" altLang="en-US" dirty="0">
                <a:latin typeface="Arial" panose="020B0604020202020204" pitchFamily="34" charset="0"/>
              </a:rPr>
              <a:t>This interactive animation illustrates the formation of low-density polyethene as an example of addition polymerization. Suitable prompts could include:</a:t>
            </a:r>
          </a:p>
          <a:p>
            <a:pPr marL="171450" indent="-171450">
              <a:buFont typeface="Arial" panose="020B0604020202020204" pitchFamily="34" charset="0"/>
              <a:buChar char="•"/>
            </a:pPr>
            <a:r>
              <a:rPr lang="en-US" altLang="en-US" dirty="0">
                <a:latin typeface="Arial" panose="020B0604020202020204" pitchFamily="34" charset="0"/>
              </a:rPr>
              <a:t>What special property of ethene enables it to be used in making polymers?</a:t>
            </a:r>
          </a:p>
          <a:p>
            <a:pPr marL="171450" indent="-171450">
              <a:buFont typeface="Arial" panose="020B0604020202020204" pitchFamily="34" charset="0"/>
              <a:buChar char="•"/>
            </a:pPr>
            <a:r>
              <a:rPr lang="en-US" altLang="en-US" dirty="0">
                <a:latin typeface="Arial" panose="020B0604020202020204" pitchFamily="34" charset="0"/>
              </a:rPr>
              <a:t>What has to happen to start the process?</a:t>
            </a:r>
          </a:p>
          <a:p>
            <a:pPr marL="171450" indent="-171450">
              <a:buFont typeface="Arial" panose="020B0604020202020204" pitchFamily="34" charset="0"/>
              <a:buChar char="•"/>
            </a:pPr>
            <a:r>
              <a:rPr lang="en-US" altLang="en-US" dirty="0">
                <a:latin typeface="Arial" panose="020B0604020202020204" pitchFamily="34" charset="0"/>
              </a:rPr>
              <a:t>Why is the process called addition polymerization?</a:t>
            </a:r>
          </a:p>
          <a:p>
            <a:pPr>
              <a:buFontTx/>
              <a:buNone/>
            </a:pPr>
            <a:endParaRPr lang="en-US"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5A61388D-BBEA-4A9D-A85F-0CFADA8B0FCC}"/>
              </a:ext>
            </a:extLst>
          </p:cNvPr>
          <p:cNvSpPr>
            <a:spLocks noGrp="1"/>
          </p:cNvSpPr>
          <p:nvPr>
            <p:ph type="sldNum" sz="quarter" idx="10"/>
          </p:nvPr>
        </p:nvSpPr>
        <p:spPr/>
        <p:txBody>
          <a:bodyPr/>
          <a:lstStyle/>
          <a:p>
            <a:fld id="{0653279C-395F-4D10-9C1E-02FA95BBD17E}" type="slidenum">
              <a:rPr lang="en-US" altLang="en-US" smtClean="0"/>
              <a:pPr/>
              <a:t>21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D260F37F-0FAC-4470-991D-EB8D74F66225}"/>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BD8BD2EB-C17C-4092-AC8D-1643386C39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Bef>
                <a:spcPts val="432"/>
              </a:spcBef>
              <a:spcAft>
                <a:spcPct val="0"/>
              </a:spcAft>
              <a:buClrTx/>
              <a:buSzTx/>
              <a:buFontTx/>
              <a:buNone/>
              <a:tabLst/>
              <a:defRPr/>
            </a:pPr>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Cracking Hydrocarbons</a:t>
            </a:r>
            <a:r>
              <a:rPr lang="en-GB" altLang="en-US" dirty="0">
                <a:latin typeface="Arial" panose="020B0604020202020204" pitchFamily="34" charset="0"/>
              </a:rPr>
              <a:t>.</a:t>
            </a:r>
          </a:p>
          <a:p>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oil refinery © </a:t>
            </a:r>
            <a:r>
              <a:rPr lang="en-GB" altLang="en-US" dirty="0" err="1">
                <a:latin typeface="Arial" panose="020B0604020202020204" pitchFamily="34" charset="0"/>
              </a:rPr>
              <a:t>Ttstudio</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3BA1BF25-57D6-44D0-9E69-5CEFB549C690}"/>
              </a:ext>
            </a:extLst>
          </p:cNvPr>
          <p:cNvSpPr>
            <a:spLocks noGrp="1"/>
          </p:cNvSpPr>
          <p:nvPr>
            <p:ph type="sldNum" sz="quarter" idx="10"/>
          </p:nvPr>
        </p:nvSpPr>
        <p:spPr/>
        <p:txBody>
          <a:bodyPr/>
          <a:lstStyle/>
          <a:p>
            <a:fld id="{0653279C-395F-4D10-9C1E-02FA95BBD17E}"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68C8F468-4B0C-4204-8D8E-C1E2D6C4C5AA}"/>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DB815A35-19C3-4D2E-8C21-10B611EA9E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fractions and fractional distillation please refer to the </a:t>
            </a:r>
            <a:r>
              <a:rPr lang="en-GB" altLang="en-US" i="1" dirty="0">
                <a:latin typeface="Arial" panose="020B0604020202020204" pitchFamily="34" charset="0"/>
              </a:rPr>
              <a:t>Fractional Distillation</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F187B0A7-0DDB-44C9-AEF2-8B76ACCA4B2F}"/>
              </a:ext>
            </a:extLst>
          </p:cNvPr>
          <p:cNvSpPr>
            <a:spLocks noGrp="1"/>
          </p:cNvSpPr>
          <p:nvPr>
            <p:ph type="sldNum" sz="quarter" idx="10"/>
          </p:nvPr>
        </p:nvSpPr>
        <p:spPr/>
        <p:txBody>
          <a:bodyPr/>
          <a:lstStyle/>
          <a:p>
            <a:fld id="{0653279C-395F-4D10-9C1E-02FA95BBD17E}"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8994E5D7-6950-452F-97A3-1BC46A4855C4}"/>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6354F86E-6C04-4B54-AD8C-941C4A5362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It may be worth pointing out to students that the molecules crack – rather than burn – when heated, because oxygen is kept out of the reaction vessel.</a:t>
            </a:r>
          </a:p>
        </p:txBody>
      </p:sp>
      <p:sp>
        <p:nvSpPr>
          <p:cNvPr id="2" name="Slide Number Placeholder 1">
            <a:extLst>
              <a:ext uri="{FF2B5EF4-FFF2-40B4-BE49-F238E27FC236}">
                <a16:creationId xmlns:a16="http://schemas.microsoft.com/office/drawing/2014/main" id="{200C6FD1-1538-4C7B-9916-05C4AFEBC32D}"/>
              </a:ext>
            </a:extLst>
          </p:cNvPr>
          <p:cNvSpPr>
            <a:spLocks noGrp="1"/>
          </p:cNvSpPr>
          <p:nvPr>
            <p:ph type="sldNum" sz="quarter" idx="10"/>
          </p:nvPr>
        </p:nvSpPr>
        <p:spPr/>
        <p:txBody>
          <a:bodyPr/>
          <a:lstStyle/>
          <a:p>
            <a:fld id="{0653279C-395F-4D10-9C1E-02FA95BBD17E}"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239F48AE-FD48-4569-80F5-8F2D3BECB40B}"/>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C6736484-8B93-47CF-AA74-EE277F7B24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six-stage interactive animation shows how catalytic cracking is used on an industrial scale to break down large fractions into smaller, more useful fractions. Suitable prompts could include:</a:t>
            </a:r>
          </a:p>
          <a:p>
            <a:pPr marL="171450" indent="-171450">
              <a:buFont typeface="Arial" panose="020B0604020202020204" pitchFamily="34" charset="0"/>
              <a:buChar char="•"/>
            </a:pPr>
            <a:r>
              <a:rPr lang="en-GB" altLang="en-US" dirty="0">
                <a:latin typeface="Arial" panose="020B0604020202020204" pitchFamily="34" charset="0"/>
              </a:rPr>
              <a:t>Which fractions of oil would it be best to crack?</a:t>
            </a:r>
          </a:p>
          <a:p>
            <a:pPr marL="171450" indent="-171450">
              <a:buFont typeface="Arial" panose="020B0604020202020204" pitchFamily="34" charset="0"/>
              <a:buChar char="•"/>
            </a:pPr>
            <a:r>
              <a:rPr lang="en-GB" altLang="en-US" dirty="0">
                <a:latin typeface="Arial" panose="020B0604020202020204" pitchFamily="34" charset="0"/>
              </a:rPr>
              <a:t>What makes the hydrocarbon molecules break up?</a:t>
            </a:r>
          </a:p>
          <a:p>
            <a:pPr marL="171450" indent="-171450">
              <a:buFont typeface="Arial" panose="020B0604020202020204" pitchFamily="34" charset="0"/>
              <a:buChar char="•"/>
            </a:pPr>
            <a:r>
              <a:rPr lang="en-GB" altLang="en-US" dirty="0">
                <a:latin typeface="Arial" panose="020B0604020202020204" pitchFamily="34" charset="0"/>
              </a:rPr>
              <a:t>Would you expect all the products to be the same?</a:t>
            </a:r>
          </a:p>
          <a:p>
            <a:pPr marL="171450" indent="-171450">
              <a:buFont typeface="Arial" panose="020B0604020202020204" pitchFamily="34" charset="0"/>
              <a:buChar char="•"/>
            </a:pPr>
            <a:r>
              <a:rPr lang="en-GB" altLang="en-US" dirty="0">
                <a:latin typeface="Arial" panose="020B0604020202020204" pitchFamily="34" charset="0"/>
              </a:rPr>
              <a:t>How could you separate the mixture of alkanes and alkenes produced?</a:t>
            </a:r>
          </a:p>
          <a:p>
            <a:pPr marL="171450" indent="-171450">
              <a:buFont typeface="Arial" panose="020B0604020202020204" pitchFamily="34" charset="0"/>
              <a:buChar char="•"/>
            </a:pPr>
            <a:r>
              <a:rPr lang="en-GB" altLang="en-US" dirty="0">
                <a:latin typeface="Arial" panose="020B0604020202020204" pitchFamily="34" charset="0"/>
              </a:rPr>
              <a:t>Would you expect the catalyst to be used up during the reaction?</a:t>
            </a:r>
          </a:p>
          <a:p>
            <a:pPr marL="0" indent="0">
              <a:buFont typeface="Arial" panose="020B0604020202020204" pitchFamily="34" charset="0"/>
              <a:buNone/>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8793BBE0-B17F-4543-9958-263036644B15}"/>
              </a:ext>
            </a:extLst>
          </p:cNvPr>
          <p:cNvSpPr>
            <a:spLocks noGrp="1"/>
          </p:cNvSpPr>
          <p:nvPr>
            <p:ph type="sldNum" sz="quarter" idx="10"/>
          </p:nvPr>
        </p:nvSpPr>
        <p:spPr/>
        <p:txBody>
          <a:bodyPr/>
          <a:lstStyle/>
          <a:p>
            <a:fld id="{0653279C-395F-4D10-9C1E-02FA95BBD17E}"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E63865D9-C2D6-4E55-AD9B-B34A41BD456F}"/>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58B6D57D-0AD1-443D-8654-344EB51F19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42C37C7-D47B-41F4-B9D3-AF1D2758B04E}"/>
              </a:ext>
            </a:extLst>
          </p:cNvPr>
          <p:cNvSpPr>
            <a:spLocks noGrp="1"/>
          </p:cNvSpPr>
          <p:nvPr>
            <p:ph type="sldNum" sz="quarter" idx="10"/>
          </p:nvPr>
        </p:nvSpPr>
        <p:spPr/>
        <p:txBody>
          <a:bodyPr/>
          <a:lstStyle/>
          <a:p>
            <a:fld id="{0653279C-395F-4D10-9C1E-02FA95BBD17E}"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3A3C3855-EDF6-4582-85FB-56DAAA342738}"/>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F7F19A4E-0583-4210-B5B3-A6193448A7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Industrial </a:t>
            </a:r>
            <a:r>
              <a:rPr lang="en-GB" altLang="en-US" b="0" dirty="0">
                <a:latin typeface="Arial" panose="020B0604020202020204" pitchFamily="34" charset="0"/>
              </a:rPr>
              <a:t>plant © </a:t>
            </a:r>
            <a:r>
              <a:rPr lang="en-GB" altLang="en-US" dirty="0">
                <a:latin typeface="Arial" panose="020B0604020202020204" pitchFamily="34" charset="0"/>
              </a:rPr>
              <a:t>Joe Gough, Shutterstock.com 2018</a:t>
            </a:r>
          </a:p>
        </p:txBody>
      </p:sp>
      <p:sp>
        <p:nvSpPr>
          <p:cNvPr id="2" name="Slide Number Placeholder 1">
            <a:extLst>
              <a:ext uri="{FF2B5EF4-FFF2-40B4-BE49-F238E27FC236}">
                <a16:creationId xmlns:a16="http://schemas.microsoft.com/office/drawing/2014/main" id="{62A3FDEB-FB9A-4C3E-9263-BEEB2449DB56}"/>
              </a:ext>
            </a:extLst>
          </p:cNvPr>
          <p:cNvSpPr>
            <a:spLocks noGrp="1"/>
          </p:cNvSpPr>
          <p:nvPr>
            <p:ph type="sldNum" sz="quarter" idx="10"/>
          </p:nvPr>
        </p:nvSpPr>
        <p:spPr/>
        <p:txBody>
          <a:bodyPr/>
          <a:lstStyle/>
          <a:p>
            <a:fld id="{0653279C-395F-4D10-9C1E-02FA95BBD17E}"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DFFC2AD7-1411-4044-9EF9-BE0F369E01DB}"/>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FD7DF0AB-9246-429B-BB68-E5155FE8DB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alkenes please refer to the </a:t>
            </a:r>
            <a:r>
              <a:rPr lang="en-GB" altLang="en-US" i="1" dirty="0">
                <a:latin typeface="Arial" panose="020B0604020202020204" pitchFamily="34" charset="0"/>
              </a:rPr>
              <a:t>Alkenes</a:t>
            </a:r>
            <a:r>
              <a:rPr lang="en-GB" altLang="en-US" b="1" i="1" dirty="0">
                <a:latin typeface="Arial" panose="020B0604020202020204" pitchFamily="34" charset="0"/>
              </a:rPr>
              <a:t> </a:t>
            </a:r>
            <a:r>
              <a:rPr lang="en-GB" altLang="en-US" dirty="0">
                <a:latin typeface="Arial" panose="020B0604020202020204" pitchFamily="34" charset="0"/>
              </a:rPr>
              <a:t>presentation.</a:t>
            </a:r>
          </a:p>
        </p:txBody>
      </p:sp>
      <p:sp>
        <p:nvSpPr>
          <p:cNvPr id="2" name="Slide Number Placeholder 1">
            <a:extLst>
              <a:ext uri="{FF2B5EF4-FFF2-40B4-BE49-F238E27FC236}">
                <a16:creationId xmlns:a16="http://schemas.microsoft.com/office/drawing/2014/main" id="{CED15CC1-D311-4C67-A270-899BC4D0B325}"/>
              </a:ext>
            </a:extLst>
          </p:cNvPr>
          <p:cNvSpPr>
            <a:spLocks noGrp="1"/>
          </p:cNvSpPr>
          <p:nvPr>
            <p:ph type="sldNum" sz="quarter" idx="10"/>
          </p:nvPr>
        </p:nvSpPr>
        <p:spPr/>
        <p:txBody>
          <a:bodyPr/>
          <a:lstStyle/>
          <a:p>
            <a:fld id="{0653279C-395F-4D10-9C1E-02FA95BBD17E}"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4194415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943284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35543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049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602560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2277449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471048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17225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403081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31190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3405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00225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00951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31231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419276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052817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33036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29235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1837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18632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5760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2520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91836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48986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3493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71674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6"/>
    </p:custDataLst>
    <p:extLst>
      <p:ext uri="{BB962C8B-B14F-4D97-AF65-F5344CB8AC3E}">
        <p14:creationId xmlns:p14="http://schemas.microsoft.com/office/powerpoint/2010/main" val="4014027193"/>
      </p:ext>
    </p:extLst>
  </p:cSld>
  <p:clrMap bg1="lt1" tx1="dk1" bg2="lt2" tx2="dk2" accent1="accent1" accent2="accent2" accent3="accent3" accent4="accent4" accent5="accent5" accent6="accent6" hlink="hlink" folHlink="folHlink"/>
  <p:sldLayoutIdLst>
    <p:sldLayoutId id="2147485457" r:id="rId1"/>
    <p:sldLayoutId id="2147485458" r:id="rId2"/>
    <p:sldLayoutId id="2147485459" r:id="rId3"/>
    <p:sldLayoutId id="2147485460" r:id="rId4"/>
    <p:sldLayoutId id="2147485461" r:id="rId5"/>
    <p:sldLayoutId id="2147485462" r:id="rId6"/>
    <p:sldLayoutId id="2147485463" r:id="rId7"/>
    <p:sldLayoutId id="2147485464" r:id="rId8"/>
    <p:sldLayoutId id="2147485465" r:id="rId9"/>
    <p:sldLayoutId id="2147485466" r:id="rId10"/>
    <p:sldLayoutId id="2147485467" r:id="rId11"/>
    <p:sldLayoutId id="2147485468" r:id="rId12"/>
    <p:sldLayoutId id="2147485469" r:id="rId13"/>
    <p:sldLayoutId id="214748547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4"/>
    </p:custDataLst>
    <p:extLst>
      <p:ext uri="{BB962C8B-B14F-4D97-AF65-F5344CB8AC3E}">
        <p14:creationId xmlns:p14="http://schemas.microsoft.com/office/powerpoint/2010/main" val="1850716644"/>
      </p:ext>
    </p:extLst>
  </p:cSld>
  <p:clrMap bg1="lt1" tx1="dk1" bg2="lt2" tx2="dk2" accent1="accent1" accent2="accent2" accent3="accent3" accent4="accent4" accent5="accent5" accent6="accent6" hlink="hlink" folHlink="folHlink"/>
  <p:sldLayoutIdLst>
    <p:sldLayoutId id="2147485472" r:id="rId1"/>
    <p:sldLayoutId id="2147485473" r:id="rId2"/>
    <p:sldLayoutId id="2147485474" r:id="rId3"/>
    <p:sldLayoutId id="2147485475" r:id="rId4"/>
    <p:sldLayoutId id="2147485476" r:id="rId5"/>
    <p:sldLayoutId id="2147485477" r:id="rId6"/>
    <p:sldLayoutId id="2147485478" r:id="rId7"/>
    <p:sldLayoutId id="2147485479" r:id="rId8"/>
    <p:sldLayoutId id="2147485480" r:id="rId9"/>
    <p:sldLayoutId id="2147485481" r:id="rId10"/>
    <p:sldLayoutId id="2147485482" r:id="rId11"/>
    <p:sldLayoutId id="2147485483"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control" Target="../activeX/activeX3.xml"/><Relationship Id="rId7" Type="http://schemas.openxmlformats.org/officeDocument/2006/relationships/image" Target="../media/image16.png"/><Relationship Id="rId2" Type="http://schemas.openxmlformats.org/officeDocument/2006/relationships/tags" Target="../tags/tag40.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0.xml"/><Relationship Id="rId4" Type="http://schemas.openxmlformats.org/officeDocument/2006/relationships/slideLayout" Target="../slideLayouts/slideLayout6.xml"/><Relationship Id="rId9"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control" Target="../activeX/activeX4.xml"/><Relationship Id="rId7" Type="http://schemas.openxmlformats.org/officeDocument/2006/relationships/image" Target="../media/image16.png"/><Relationship Id="rId2" Type="http://schemas.openxmlformats.org/officeDocument/2006/relationships/tags" Target="../tags/tag42.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2.xml"/><Relationship Id="rId4" Type="http://schemas.openxmlformats.org/officeDocument/2006/relationships/slideLayout" Target="../slideLayouts/slideLayout6.xml"/><Relationship Id="rId9"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5.xml"/><Relationship Id="rId7" Type="http://schemas.openxmlformats.org/officeDocument/2006/relationships/image" Target="../media/image16.png"/><Relationship Id="rId2" Type="http://schemas.openxmlformats.org/officeDocument/2006/relationships/tags" Target="../tags/tag43.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13.xml"/><Relationship Id="rId10" Type="http://schemas.openxmlformats.org/officeDocument/2006/relationships/image" Target="../media/image15.wmf"/><Relationship Id="rId4" Type="http://schemas.openxmlformats.org/officeDocument/2006/relationships/slideLayout" Target="../slideLayouts/slideLayout6.xml"/><Relationship Id="rId9"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1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5.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7.xml"/><Relationship Id="rId5" Type="http://schemas.openxmlformats.org/officeDocument/2006/relationships/image" Target="../media/image12.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8.xml"/><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9.xml"/><Relationship Id="rId5" Type="http://schemas.openxmlformats.org/officeDocument/2006/relationships/image" Target="../media/image6.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ontrol" Target="../activeX/activeX6.xml"/><Relationship Id="rId7" Type="http://schemas.openxmlformats.org/officeDocument/2006/relationships/image" Target="../media/image12.png"/><Relationship Id="rId2" Type="http://schemas.openxmlformats.org/officeDocument/2006/relationships/tags" Target="../tags/tag51.xml"/><Relationship Id="rId1" Type="http://schemas.openxmlformats.org/officeDocument/2006/relationships/vmlDrawing" Target="../drawings/vmlDrawing6.vml"/><Relationship Id="rId6" Type="http://schemas.openxmlformats.org/officeDocument/2006/relationships/image" Target="../media/image16.png"/><Relationship Id="rId5" Type="http://schemas.openxmlformats.org/officeDocument/2006/relationships/notesSlide" Target="../notesSlides/notesSlide21.xml"/><Relationship Id="rId10" Type="http://schemas.openxmlformats.org/officeDocument/2006/relationships/image" Target="../media/image15.wmf"/><Relationship Id="rId4" Type="http://schemas.openxmlformats.org/officeDocument/2006/relationships/slideLayout" Target="../slideLayouts/slideLayout20.xml"/><Relationship Id="rId9"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1.xml"/><Relationship Id="rId7" Type="http://schemas.openxmlformats.org/officeDocument/2006/relationships/image" Target="../media/image16.png"/><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5.wmf"/><Relationship Id="rId5" Type="http://schemas.openxmlformats.org/officeDocument/2006/relationships/notesSlide" Target="../notesSlides/notesSlide6.xml"/><Relationship Id="rId10" Type="http://schemas.openxmlformats.org/officeDocument/2006/relationships/image" Target="../media/image18.jpg"/><Relationship Id="rId4" Type="http://schemas.openxmlformats.org/officeDocument/2006/relationships/slideLayout" Target="../slideLayouts/slideLayout6.xm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control" Target="../activeX/activeX2.xml"/><Relationship Id="rId7" Type="http://schemas.openxmlformats.org/officeDocument/2006/relationships/image" Target="../media/image16.png"/><Relationship Id="rId2" Type="http://schemas.openxmlformats.org/officeDocument/2006/relationships/tags" Target="../tags/tag37.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6.xml"/><Relationship Id="rId9"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5" Type="http://schemas.openxmlformats.org/officeDocument/2006/relationships/image" Target="../media/image6.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45AC5466-4A52-4DEC-9826-574798A75E9B}"/>
              </a:ext>
            </a:extLst>
          </p:cNvPr>
          <p:cNvSpPr>
            <a:spLocks noGrp="1"/>
          </p:cNvSpPr>
          <p:nvPr>
            <p:ph type="title"/>
          </p:nvPr>
        </p:nvSpPr>
        <p:spPr>
          <a:xfrm>
            <a:off x="3443111" y="1187864"/>
            <a:ext cx="4760852" cy="3119215"/>
          </a:xfrm>
        </p:spPr>
        <p:txBody>
          <a:bodyPr/>
          <a:lstStyle/>
          <a:p>
            <a:r>
              <a:rPr lang="en-GB" altLang="en-US" dirty="0"/>
              <a:t>Cracking Hydrocarbons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6259B224-F249-4774-B31D-94ACD08DC8BA}"/>
              </a:ext>
            </a:extLst>
          </p:cNvPr>
          <p:cNvSpPr>
            <a:spLocks noGrp="1" noChangeArrowheads="1"/>
          </p:cNvSpPr>
          <p:nvPr>
            <p:ph type="title"/>
          </p:nvPr>
        </p:nvSpPr>
        <p:spPr/>
        <p:txBody>
          <a:bodyPr/>
          <a:lstStyle/>
          <a:p>
            <a:r>
              <a:rPr lang="en-GB" altLang="en-US" dirty="0"/>
              <a:t>Alkanes or alkenes?</a:t>
            </a:r>
          </a:p>
        </p:txBody>
      </p:sp>
      <p:pic>
        <p:nvPicPr>
          <p:cNvPr id="6" name="Picture 5">
            <a:hlinkClick r:id="" action="ppaction://hlinkshowjump?jump=nextslide"/>
            <a:extLst>
              <a:ext uri="{FF2B5EF4-FFF2-40B4-BE49-F238E27FC236}">
                <a16:creationId xmlns:a16="http://schemas.microsoft.com/office/drawing/2014/main" id="{7D098985-745C-4044-9FA9-87B81A876C8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9065FA19-1E63-4DAB-85EB-F4CA41E116C0}"/>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3E5CFBB-951A-4C6D-930D-545B91C22CA0}"/>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69BDDA6-5E61-44F1-999F-863C8520B767}"/>
              </a:ext>
            </a:extLst>
          </p:cNvPr>
          <p:cNvSpPr>
            <a:spLocks noGrp="1" noChangeArrowheads="1"/>
          </p:cNvSpPr>
          <p:nvPr>
            <p:ph type="title"/>
          </p:nvPr>
        </p:nvSpPr>
        <p:spPr/>
        <p:txBody>
          <a:bodyPr/>
          <a:lstStyle/>
          <a:p>
            <a:r>
              <a:rPr lang="en-GB" altLang="en-US"/>
              <a:t>What are alkenes?</a:t>
            </a:r>
          </a:p>
        </p:txBody>
      </p:sp>
      <p:sp>
        <p:nvSpPr>
          <p:cNvPr id="280581" name="Rectangle 5">
            <a:extLst>
              <a:ext uri="{FF2B5EF4-FFF2-40B4-BE49-F238E27FC236}">
                <a16:creationId xmlns:a16="http://schemas.microsoft.com/office/drawing/2014/main" id="{CDB3E5EA-516F-4E52-B564-A7FEC180D12F}"/>
              </a:ext>
            </a:extLst>
          </p:cNvPr>
          <p:cNvSpPr>
            <a:spLocks noChangeArrowheads="1"/>
          </p:cNvSpPr>
          <p:nvPr/>
        </p:nvSpPr>
        <p:spPr bwMode="auto">
          <a:xfrm>
            <a:off x="342900" y="5156200"/>
            <a:ext cx="4437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pPr>
            <a:r>
              <a:rPr lang="en-GB" altLang="en-US" dirty="0">
                <a:solidFill>
                  <a:srgbClr val="010066"/>
                </a:solidFill>
              </a:rPr>
              <a:t>The simplest alkene is </a:t>
            </a:r>
            <a:r>
              <a:rPr lang="en-GB" altLang="en-US" b="1" dirty="0">
                <a:solidFill>
                  <a:srgbClr val="FF6600"/>
                </a:solidFill>
              </a:rPr>
              <a:t>ethene</a:t>
            </a:r>
            <a:r>
              <a:rPr lang="en-GB" altLang="en-US" dirty="0">
                <a:solidFill>
                  <a:srgbClr val="010066"/>
                </a:solidFill>
              </a:rPr>
              <a:t>. It has the formula </a:t>
            </a:r>
            <a:r>
              <a:rPr lang="en-GB" altLang="en-US" b="1" dirty="0">
                <a:solidFill>
                  <a:srgbClr val="FF6600"/>
                </a:solidFill>
              </a:rPr>
              <a:t>C</a:t>
            </a:r>
            <a:r>
              <a:rPr lang="en-GB" altLang="en-US" b="1" baseline="-25000" dirty="0">
                <a:solidFill>
                  <a:srgbClr val="FF6600"/>
                </a:solidFill>
              </a:rPr>
              <a:t>2</a:t>
            </a:r>
            <a:r>
              <a:rPr lang="en-GB" altLang="en-US" b="1" dirty="0">
                <a:solidFill>
                  <a:srgbClr val="FF6600"/>
                </a:solidFill>
              </a:rPr>
              <a:t>H</a:t>
            </a:r>
            <a:r>
              <a:rPr lang="en-GB" altLang="en-US" b="1" baseline="-25000" dirty="0">
                <a:solidFill>
                  <a:srgbClr val="FF6600"/>
                </a:solidFill>
              </a:rPr>
              <a:t>4</a:t>
            </a:r>
            <a:r>
              <a:rPr lang="en-GB" altLang="en-US" dirty="0">
                <a:solidFill>
                  <a:srgbClr val="010066"/>
                </a:solidFill>
              </a:rPr>
              <a:t>.</a:t>
            </a:r>
          </a:p>
        </p:txBody>
      </p:sp>
      <p:pic>
        <p:nvPicPr>
          <p:cNvPr id="280583" name="Picture 7" descr="ethene">
            <a:extLst>
              <a:ext uri="{FF2B5EF4-FFF2-40B4-BE49-F238E27FC236}">
                <a16:creationId xmlns:a16="http://schemas.microsoft.com/office/drawing/2014/main" id="{2F13159B-C970-4762-8295-4D4487F0EE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0388" y="4981575"/>
            <a:ext cx="19462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11">
            <a:extLst>
              <a:ext uri="{FF2B5EF4-FFF2-40B4-BE49-F238E27FC236}">
                <a16:creationId xmlns:a16="http://schemas.microsoft.com/office/drawing/2014/main" id="{8213C455-1671-4DE2-ACB2-633E99C7B434}"/>
              </a:ext>
            </a:extLst>
          </p:cNvPr>
          <p:cNvSpPr>
            <a:spLocks noChangeArrowheads="1"/>
          </p:cNvSpPr>
          <p:nvPr/>
        </p:nvSpPr>
        <p:spPr bwMode="auto">
          <a:xfrm>
            <a:off x="342900" y="784225"/>
            <a:ext cx="8413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Aft>
                <a:spcPct val="50000"/>
              </a:spcAft>
            </a:pPr>
            <a:r>
              <a:rPr lang="en-GB" altLang="en-US"/>
              <a:t>Alkanes contain chains of carbon atoms joined by single carbon–carbon covalent bonds. This means that they are </a:t>
            </a:r>
            <a:r>
              <a:rPr lang="en-GB" altLang="en-US" b="1">
                <a:solidFill>
                  <a:srgbClr val="FF6600"/>
                </a:solidFill>
              </a:rPr>
              <a:t>saturated hydrocarbons</a:t>
            </a:r>
            <a:r>
              <a:rPr lang="en-GB" altLang="en-US">
                <a:solidFill>
                  <a:srgbClr val="010066"/>
                </a:solidFill>
              </a:rPr>
              <a:t>.</a:t>
            </a:r>
          </a:p>
        </p:txBody>
      </p:sp>
      <p:sp>
        <p:nvSpPr>
          <p:cNvPr id="280588" name="Rectangle 12">
            <a:extLst>
              <a:ext uri="{FF2B5EF4-FFF2-40B4-BE49-F238E27FC236}">
                <a16:creationId xmlns:a16="http://schemas.microsoft.com/office/drawing/2014/main" id="{5615A21A-4201-420C-B19E-17C56233A241}"/>
              </a:ext>
            </a:extLst>
          </p:cNvPr>
          <p:cNvSpPr>
            <a:spLocks noChangeArrowheads="1"/>
          </p:cNvSpPr>
          <p:nvPr/>
        </p:nvSpPr>
        <p:spPr bwMode="auto">
          <a:xfrm>
            <a:off x="342900" y="224155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Alkenes are very similar to alkanes, but they contain at least one double covalent bond between the carbon atoms. This means that they are </a:t>
            </a:r>
            <a:r>
              <a:rPr lang="en-GB" altLang="en-US" b="1" dirty="0">
                <a:solidFill>
                  <a:srgbClr val="FF6600"/>
                </a:solidFill>
              </a:rPr>
              <a:t>unsaturated hydrocarbons</a:t>
            </a:r>
            <a:r>
              <a:rPr lang="en-GB" altLang="en-US" dirty="0">
                <a:solidFill>
                  <a:srgbClr val="010066"/>
                </a:solidFill>
              </a:rPr>
              <a:t>.</a:t>
            </a:r>
          </a:p>
        </p:txBody>
      </p:sp>
      <p:sp>
        <p:nvSpPr>
          <p:cNvPr id="11" name="TextBox 10">
            <a:extLst>
              <a:ext uri="{FF2B5EF4-FFF2-40B4-BE49-F238E27FC236}">
                <a16:creationId xmlns:a16="http://schemas.microsoft.com/office/drawing/2014/main" id="{A05188C1-EDB8-47E7-8CC4-3B98568B7EAC}"/>
              </a:ext>
            </a:extLst>
          </p:cNvPr>
          <p:cNvSpPr txBox="1">
            <a:spLocks noChangeArrowheads="1"/>
          </p:cNvSpPr>
          <p:nvPr/>
        </p:nvSpPr>
        <p:spPr bwMode="auto">
          <a:xfrm>
            <a:off x="342901" y="3698875"/>
            <a:ext cx="415131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double covalent bond in alkenes makes them much </a:t>
            </a:r>
            <a:r>
              <a:rPr lang="en-GB" altLang="en-US" dirty="0">
                <a:solidFill>
                  <a:srgbClr val="010066"/>
                </a:solidFill>
              </a:rPr>
              <a:t>more reactive </a:t>
            </a:r>
            <a:r>
              <a:rPr lang="en-GB" altLang="en-US" dirty="0"/>
              <a:t>than alkanes.</a:t>
            </a:r>
          </a:p>
        </p:txBody>
      </p:sp>
      <p:sp>
        <p:nvSpPr>
          <p:cNvPr id="12" name="Text Box 9">
            <a:extLst>
              <a:ext uri="{FF2B5EF4-FFF2-40B4-BE49-F238E27FC236}">
                <a16:creationId xmlns:a16="http://schemas.microsoft.com/office/drawing/2014/main" id="{6CD371DF-3B94-422D-B78D-4216E12CC6BA}"/>
              </a:ext>
            </a:extLst>
          </p:cNvPr>
          <p:cNvSpPr txBox="1">
            <a:spLocks noChangeArrowheads="1"/>
          </p:cNvSpPr>
          <p:nvPr/>
        </p:nvSpPr>
        <p:spPr bwMode="auto">
          <a:xfrm>
            <a:off x="5418138" y="3938588"/>
            <a:ext cx="23510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solidFill>
                  <a:srgbClr val="010066"/>
                </a:solidFill>
              </a:rPr>
              <a:t>double covalent</a:t>
            </a:r>
            <a:br>
              <a:rPr lang="en-GB" altLang="en-US">
                <a:solidFill>
                  <a:srgbClr val="010066"/>
                </a:solidFill>
              </a:rPr>
            </a:br>
            <a:r>
              <a:rPr lang="en-GB" altLang="en-US">
                <a:solidFill>
                  <a:srgbClr val="010066"/>
                </a:solidFill>
              </a:rPr>
              <a:t>bond</a:t>
            </a:r>
          </a:p>
        </p:txBody>
      </p:sp>
      <p:cxnSp>
        <p:nvCxnSpPr>
          <p:cNvPr id="15" name="Straight Arrow Connector 14">
            <a:extLst>
              <a:ext uri="{FF2B5EF4-FFF2-40B4-BE49-F238E27FC236}">
                <a16:creationId xmlns:a16="http://schemas.microsoft.com/office/drawing/2014/main" id="{3942541A-949F-4DA9-92AE-B2C3E1781700}"/>
              </a:ext>
            </a:extLst>
          </p:cNvPr>
          <p:cNvCxnSpPr>
            <a:cxnSpLocks noChangeShapeType="1"/>
          </p:cNvCxnSpPr>
          <p:nvPr/>
        </p:nvCxnSpPr>
        <p:spPr bwMode="auto">
          <a:xfrm flipH="1">
            <a:off x="6591300" y="4797425"/>
            <a:ext cx="11113" cy="66516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3" name="Picture 8">
            <a:hlinkClick r:id="" action="ppaction://hlinkshowjump?jump=nextslide"/>
            <a:extLst>
              <a:ext uri="{FF2B5EF4-FFF2-40B4-BE49-F238E27FC236}">
                <a16:creationId xmlns:a16="http://schemas.microsoft.com/office/drawing/2014/main" id="{4EB12CBE-67B5-4949-9C41-BD2D6895F6E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BC7FB660-25D8-4578-AE4C-38C50BABF662}"/>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05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05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05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1" grpId="0"/>
      <p:bldP spid="280588"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E6D51F7A-3B29-4E6A-A72E-8B523F293CAD}"/>
              </a:ext>
            </a:extLst>
          </p:cNvPr>
          <p:cNvSpPr>
            <a:spLocks noGrp="1" noChangeArrowheads="1"/>
          </p:cNvSpPr>
          <p:nvPr>
            <p:ph type="title"/>
          </p:nvPr>
        </p:nvSpPr>
        <p:spPr/>
        <p:txBody>
          <a:bodyPr/>
          <a:lstStyle/>
          <a:p>
            <a:r>
              <a:rPr lang="en-GB" altLang="en-US" dirty="0"/>
              <a:t>Testing for alkenes</a:t>
            </a:r>
          </a:p>
        </p:txBody>
      </p:sp>
      <p:pic>
        <p:nvPicPr>
          <p:cNvPr id="6" name="Picture 5">
            <a:hlinkClick r:id="" action="ppaction://hlinkshowjump?jump=nextslide"/>
            <a:extLst>
              <a:ext uri="{FF2B5EF4-FFF2-40B4-BE49-F238E27FC236}">
                <a16:creationId xmlns:a16="http://schemas.microsoft.com/office/drawing/2014/main" id="{AD032F59-B9B3-4038-A643-EDF43B95938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B5542CE4-894D-4C92-A9D5-BE63C90F09CB}"/>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D802A58-A9F4-474A-8D71-8706201DA3EE}"/>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797286BE-8AC8-4F4D-8F73-A5BB37036CAC}"/>
              </a:ext>
            </a:extLst>
          </p:cNvPr>
          <p:cNvSpPr>
            <a:spLocks noGrp="1" noChangeArrowheads="1"/>
          </p:cNvSpPr>
          <p:nvPr>
            <p:ph type="title"/>
          </p:nvPr>
        </p:nvSpPr>
        <p:spPr/>
        <p:txBody>
          <a:bodyPr/>
          <a:lstStyle/>
          <a:p>
            <a:r>
              <a:rPr lang="en-GB" altLang="en-US" dirty="0"/>
              <a:t>Alkane or alkene?</a:t>
            </a:r>
          </a:p>
        </p:txBody>
      </p:sp>
      <p:pic>
        <p:nvPicPr>
          <p:cNvPr id="7" name="Picture 6">
            <a:hlinkClick r:id="" action="ppaction://hlinkshowjump?jump=nextslide"/>
            <a:extLst>
              <a:ext uri="{FF2B5EF4-FFF2-40B4-BE49-F238E27FC236}">
                <a16:creationId xmlns:a16="http://schemas.microsoft.com/office/drawing/2014/main" id="{527F7EB2-7AE5-485C-8958-84B808E334B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EBECB015-B917-490D-AB0A-979AF7F92971}"/>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049239C6-AC45-45E2-B8D7-8DDBEC7B9DC7}"/>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09951E8-24BD-4517-9AC7-F4AA1A775DC0}"/>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6C1A711-A769-49AE-A310-4039C0A564D9}"/>
              </a:ext>
            </a:extLst>
          </p:cNvPr>
          <p:cNvSpPr>
            <a:spLocks noChangeArrowheads="1"/>
          </p:cNvSpPr>
          <p:nvPr/>
        </p:nvSpPr>
        <p:spPr bwMode="auto">
          <a:xfrm>
            <a:off x="1497013" y="3987919"/>
            <a:ext cx="6149975" cy="688975"/>
          </a:xfrm>
          <a:prstGeom prst="rect">
            <a:avLst/>
          </a:prstGeom>
          <a:solidFill>
            <a:srgbClr val="FF6600"/>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8" name="Rectangle 27">
            <a:extLst>
              <a:ext uri="{FF2B5EF4-FFF2-40B4-BE49-F238E27FC236}">
                <a16:creationId xmlns:a16="http://schemas.microsoft.com/office/drawing/2014/main" id="{5D0A1644-908C-4453-A959-2F6F87FD7B44}"/>
              </a:ext>
            </a:extLst>
          </p:cNvPr>
          <p:cNvSpPr>
            <a:spLocks noChangeArrowheads="1"/>
          </p:cNvSpPr>
          <p:nvPr/>
        </p:nvSpPr>
        <p:spPr bwMode="auto">
          <a:xfrm>
            <a:off x="1377950" y="2474972"/>
            <a:ext cx="6388100" cy="652463"/>
          </a:xfrm>
          <a:prstGeom prst="rect">
            <a:avLst/>
          </a:prstGeom>
          <a:solidFill>
            <a:srgbClr val="FF6600"/>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7652" name="Title 1">
            <a:extLst>
              <a:ext uri="{FF2B5EF4-FFF2-40B4-BE49-F238E27FC236}">
                <a16:creationId xmlns:a16="http://schemas.microsoft.com/office/drawing/2014/main" id="{EB477ADF-7067-47CA-8DBE-FA038300F6CB}"/>
              </a:ext>
            </a:extLst>
          </p:cNvPr>
          <p:cNvSpPr>
            <a:spLocks noGrp="1"/>
          </p:cNvSpPr>
          <p:nvPr>
            <p:ph type="title"/>
          </p:nvPr>
        </p:nvSpPr>
        <p:spPr/>
        <p:txBody>
          <a:bodyPr/>
          <a:lstStyle/>
          <a:p>
            <a:r>
              <a:rPr lang="en-GB" altLang="en-US"/>
              <a:t>Chemical reactions of cracking</a:t>
            </a:r>
          </a:p>
        </p:txBody>
      </p:sp>
      <p:sp>
        <p:nvSpPr>
          <p:cNvPr id="27654" name="TextBox 5">
            <a:extLst>
              <a:ext uri="{FF2B5EF4-FFF2-40B4-BE49-F238E27FC236}">
                <a16:creationId xmlns:a16="http://schemas.microsoft.com/office/drawing/2014/main" id="{0F8C4ED6-D46C-468D-8AAA-C0FF7427CE67}"/>
              </a:ext>
            </a:extLst>
          </p:cNvPr>
          <p:cNvSpPr txBox="1">
            <a:spLocks noChangeArrowheads="1"/>
          </p:cNvSpPr>
          <p:nvPr/>
        </p:nvSpPr>
        <p:spPr bwMode="auto">
          <a:xfrm>
            <a:off x="342900" y="784225"/>
            <a:ext cx="77358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Multiple reactions occur at random during cracking. </a:t>
            </a:r>
            <a:br>
              <a:rPr lang="en-GB" altLang="en-US" dirty="0"/>
            </a:br>
            <a:r>
              <a:rPr lang="en-GB" altLang="en-US" dirty="0"/>
              <a:t>This produces a range of different short chain products.</a:t>
            </a:r>
          </a:p>
        </p:txBody>
      </p:sp>
      <p:sp>
        <p:nvSpPr>
          <p:cNvPr id="12" name="TextBox 11">
            <a:extLst>
              <a:ext uri="{FF2B5EF4-FFF2-40B4-BE49-F238E27FC236}">
                <a16:creationId xmlns:a16="http://schemas.microsoft.com/office/drawing/2014/main" id="{FD34DC05-CB1D-4006-ADD6-B2A13820ED7A}"/>
              </a:ext>
            </a:extLst>
          </p:cNvPr>
          <p:cNvSpPr txBox="1">
            <a:spLocks noChangeArrowheads="1"/>
          </p:cNvSpPr>
          <p:nvPr/>
        </p:nvSpPr>
        <p:spPr bwMode="auto">
          <a:xfrm>
            <a:off x="342900" y="1813749"/>
            <a:ext cx="684812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One example is the cracking of </a:t>
            </a:r>
            <a:r>
              <a:rPr lang="en-GB" altLang="en-US" dirty="0" err="1"/>
              <a:t>nonane</a:t>
            </a:r>
            <a:r>
              <a:rPr lang="en-GB" altLang="en-US" dirty="0"/>
              <a:t>, C</a:t>
            </a:r>
            <a:r>
              <a:rPr lang="en-GB" altLang="en-US" baseline="-25000" dirty="0"/>
              <a:t>9</a:t>
            </a:r>
            <a:r>
              <a:rPr lang="en-GB" altLang="en-US" dirty="0"/>
              <a:t>H</a:t>
            </a:r>
            <a:r>
              <a:rPr lang="en-GB" altLang="en-US" baseline="-25000" dirty="0"/>
              <a:t>20</a:t>
            </a:r>
            <a:r>
              <a:rPr lang="en-GB" altLang="en-US" dirty="0"/>
              <a:t>.  </a:t>
            </a:r>
          </a:p>
        </p:txBody>
      </p:sp>
      <p:sp>
        <p:nvSpPr>
          <p:cNvPr id="16" name="TextBox 15">
            <a:extLst>
              <a:ext uri="{FF2B5EF4-FFF2-40B4-BE49-F238E27FC236}">
                <a16:creationId xmlns:a16="http://schemas.microsoft.com/office/drawing/2014/main" id="{7A90B088-1576-4D95-A9FA-55D3369581E4}"/>
              </a:ext>
            </a:extLst>
          </p:cNvPr>
          <p:cNvSpPr txBox="1">
            <a:spLocks noChangeArrowheads="1"/>
          </p:cNvSpPr>
          <p:nvPr/>
        </p:nvSpPr>
        <p:spPr bwMode="auto">
          <a:xfrm>
            <a:off x="342900" y="3326696"/>
            <a:ext cx="7205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balanced equation for this reaction would be:</a:t>
            </a:r>
          </a:p>
        </p:txBody>
      </p:sp>
      <p:sp>
        <p:nvSpPr>
          <p:cNvPr id="27667" name="Rectangle 12">
            <a:extLst>
              <a:ext uri="{FF2B5EF4-FFF2-40B4-BE49-F238E27FC236}">
                <a16:creationId xmlns:a16="http://schemas.microsoft.com/office/drawing/2014/main" id="{C7D1CF73-E8D6-4A2C-BCE6-DECC5EEBF9F3}"/>
              </a:ext>
            </a:extLst>
          </p:cNvPr>
          <p:cNvSpPr>
            <a:spLocks noChangeArrowheads="1"/>
          </p:cNvSpPr>
          <p:nvPr/>
        </p:nvSpPr>
        <p:spPr bwMode="auto">
          <a:xfrm>
            <a:off x="1595438" y="4103513"/>
            <a:ext cx="971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C</a:t>
            </a:r>
            <a:r>
              <a:rPr lang="en-GB" altLang="en-US" b="1" baseline="-25000" dirty="0">
                <a:solidFill>
                  <a:schemeClr val="bg1"/>
                </a:solidFill>
              </a:rPr>
              <a:t>9</a:t>
            </a:r>
            <a:r>
              <a:rPr lang="en-GB" altLang="en-US" b="1" dirty="0">
                <a:solidFill>
                  <a:schemeClr val="bg1"/>
                </a:solidFill>
              </a:rPr>
              <a:t>H</a:t>
            </a:r>
            <a:r>
              <a:rPr lang="en-GB" altLang="en-US" b="1" baseline="-25000" dirty="0">
                <a:solidFill>
                  <a:schemeClr val="bg1"/>
                </a:solidFill>
              </a:rPr>
              <a:t>20</a:t>
            </a:r>
          </a:p>
        </p:txBody>
      </p:sp>
      <p:cxnSp>
        <p:nvCxnSpPr>
          <p:cNvPr id="27668" name="Straight Arrow Connector 13">
            <a:extLst>
              <a:ext uri="{FF2B5EF4-FFF2-40B4-BE49-F238E27FC236}">
                <a16:creationId xmlns:a16="http://schemas.microsoft.com/office/drawing/2014/main" id="{A97CB26E-C44E-4B9C-BC69-CB4D6B853461}"/>
              </a:ext>
            </a:extLst>
          </p:cNvPr>
          <p:cNvCxnSpPr>
            <a:cxnSpLocks noChangeShapeType="1"/>
          </p:cNvCxnSpPr>
          <p:nvPr/>
        </p:nvCxnSpPr>
        <p:spPr bwMode="auto">
          <a:xfrm>
            <a:off x="2820988" y="4333701"/>
            <a:ext cx="1531937" cy="0"/>
          </a:xfrm>
          <a:prstGeom prst="straightConnector1">
            <a:avLst/>
          </a:prstGeom>
          <a:noFill/>
          <a:ln w="38100"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27669" name="TextBox 16">
            <a:extLst>
              <a:ext uri="{FF2B5EF4-FFF2-40B4-BE49-F238E27FC236}">
                <a16:creationId xmlns:a16="http://schemas.microsoft.com/office/drawing/2014/main" id="{B0CD213D-BFE6-4E0D-B983-A1868D406277}"/>
              </a:ext>
            </a:extLst>
          </p:cNvPr>
          <p:cNvSpPr txBox="1">
            <a:spLocks noChangeArrowheads="1"/>
          </p:cNvSpPr>
          <p:nvPr/>
        </p:nvSpPr>
        <p:spPr bwMode="auto">
          <a:xfrm>
            <a:off x="4606925" y="4103513"/>
            <a:ext cx="927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C</a:t>
            </a:r>
            <a:r>
              <a:rPr lang="en-GB" altLang="en-US" b="1" baseline="-25000">
                <a:solidFill>
                  <a:schemeClr val="bg1"/>
                </a:solidFill>
              </a:rPr>
              <a:t>3</a:t>
            </a:r>
            <a:r>
              <a:rPr lang="en-GB" altLang="en-US" b="1">
                <a:solidFill>
                  <a:schemeClr val="bg1"/>
                </a:solidFill>
              </a:rPr>
              <a:t>H</a:t>
            </a:r>
            <a:r>
              <a:rPr lang="en-GB" altLang="en-US" b="1" baseline="-25000">
                <a:solidFill>
                  <a:schemeClr val="bg1"/>
                </a:solidFill>
              </a:rPr>
              <a:t>6</a:t>
            </a:r>
          </a:p>
        </p:txBody>
      </p:sp>
      <p:sp>
        <p:nvSpPr>
          <p:cNvPr id="27670" name="TextBox 17">
            <a:extLst>
              <a:ext uri="{FF2B5EF4-FFF2-40B4-BE49-F238E27FC236}">
                <a16:creationId xmlns:a16="http://schemas.microsoft.com/office/drawing/2014/main" id="{FB543124-E697-41AE-B3F8-3F8C3A1F9155}"/>
              </a:ext>
            </a:extLst>
          </p:cNvPr>
          <p:cNvSpPr txBox="1">
            <a:spLocks noChangeArrowheads="1"/>
          </p:cNvSpPr>
          <p:nvPr/>
        </p:nvSpPr>
        <p:spPr bwMode="auto">
          <a:xfrm>
            <a:off x="6497638" y="4103513"/>
            <a:ext cx="1050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C</a:t>
            </a:r>
            <a:r>
              <a:rPr lang="en-GB" altLang="en-US" b="1" baseline="-25000">
                <a:solidFill>
                  <a:schemeClr val="bg1"/>
                </a:solidFill>
              </a:rPr>
              <a:t>6</a:t>
            </a:r>
            <a:r>
              <a:rPr lang="en-GB" altLang="en-US" b="1">
                <a:solidFill>
                  <a:schemeClr val="bg1"/>
                </a:solidFill>
              </a:rPr>
              <a:t>H</a:t>
            </a:r>
            <a:r>
              <a:rPr lang="en-GB" altLang="en-US" b="1" baseline="-25000">
                <a:solidFill>
                  <a:schemeClr val="bg1"/>
                </a:solidFill>
              </a:rPr>
              <a:t>14</a:t>
            </a:r>
          </a:p>
        </p:txBody>
      </p:sp>
      <p:sp>
        <p:nvSpPr>
          <p:cNvPr id="27671" name="TextBox 18">
            <a:extLst>
              <a:ext uri="{FF2B5EF4-FFF2-40B4-BE49-F238E27FC236}">
                <a16:creationId xmlns:a16="http://schemas.microsoft.com/office/drawing/2014/main" id="{BEC550E1-3FC5-4BB1-916F-6C2A6F0DAC63}"/>
              </a:ext>
            </a:extLst>
          </p:cNvPr>
          <p:cNvSpPr txBox="1">
            <a:spLocks noChangeArrowheads="1"/>
          </p:cNvSpPr>
          <p:nvPr/>
        </p:nvSpPr>
        <p:spPr bwMode="auto">
          <a:xfrm>
            <a:off x="5788025" y="4103513"/>
            <a:ext cx="455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a:t>
            </a:r>
            <a:endParaRPr lang="en-GB" altLang="en-US" b="1" baseline="-25000">
              <a:solidFill>
                <a:schemeClr val="bg1"/>
              </a:solidFill>
            </a:endParaRPr>
          </a:p>
        </p:txBody>
      </p:sp>
      <p:sp>
        <p:nvSpPr>
          <p:cNvPr id="27662" name="TextBox 14">
            <a:extLst>
              <a:ext uri="{FF2B5EF4-FFF2-40B4-BE49-F238E27FC236}">
                <a16:creationId xmlns:a16="http://schemas.microsoft.com/office/drawing/2014/main" id="{78A11E88-A2E7-4FE7-8A9F-6E5D41861BEC}"/>
              </a:ext>
            </a:extLst>
          </p:cNvPr>
          <p:cNvSpPr txBox="1">
            <a:spLocks noChangeArrowheads="1"/>
          </p:cNvSpPr>
          <p:nvPr/>
        </p:nvSpPr>
        <p:spPr bwMode="auto">
          <a:xfrm>
            <a:off x="4379913" y="2579338"/>
            <a:ext cx="142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propene </a:t>
            </a:r>
          </a:p>
        </p:txBody>
      </p:sp>
      <p:sp>
        <p:nvSpPr>
          <p:cNvPr id="27663" name="Rectangle 19">
            <a:extLst>
              <a:ext uri="{FF2B5EF4-FFF2-40B4-BE49-F238E27FC236}">
                <a16:creationId xmlns:a16="http://schemas.microsoft.com/office/drawing/2014/main" id="{18275B52-2106-47AA-9A6A-B18969508531}"/>
              </a:ext>
            </a:extLst>
          </p:cNvPr>
          <p:cNvSpPr>
            <a:spLocks noChangeArrowheads="1"/>
          </p:cNvSpPr>
          <p:nvPr/>
        </p:nvSpPr>
        <p:spPr bwMode="auto">
          <a:xfrm>
            <a:off x="6372225" y="2579338"/>
            <a:ext cx="1471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hextane</a:t>
            </a:r>
          </a:p>
        </p:txBody>
      </p:sp>
      <p:sp>
        <p:nvSpPr>
          <p:cNvPr id="27664" name="TextBox 20">
            <a:extLst>
              <a:ext uri="{FF2B5EF4-FFF2-40B4-BE49-F238E27FC236}">
                <a16:creationId xmlns:a16="http://schemas.microsoft.com/office/drawing/2014/main" id="{6C71119A-EBEF-4B33-9C9A-EF28AF2AAD47}"/>
              </a:ext>
            </a:extLst>
          </p:cNvPr>
          <p:cNvSpPr txBox="1">
            <a:spLocks noChangeArrowheads="1"/>
          </p:cNvSpPr>
          <p:nvPr/>
        </p:nvSpPr>
        <p:spPr bwMode="auto">
          <a:xfrm>
            <a:off x="5840413" y="2579338"/>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a:t>
            </a:r>
            <a:endParaRPr lang="en-GB" altLang="en-US" b="1" baseline="-25000">
              <a:solidFill>
                <a:schemeClr val="bg1"/>
              </a:solidFill>
            </a:endParaRPr>
          </a:p>
        </p:txBody>
      </p:sp>
      <p:sp>
        <p:nvSpPr>
          <p:cNvPr id="27665" name="Rectangle 21">
            <a:extLst>
              <a:ext uri="{FF2B5EF4-FFF2-40B4-BE49-F238E27FC236}">
                <a16:creationId xmlns:a16="http://schemas.microsoft.com/office/drawing/2014/main" id="{24CE156C-8DDC-4688-8760-522A75ED64E7}"/>
              </a:ext>
            </a:extLst>
          </p:cNvPr>
          <p:cNvSpPr>
            <a:spLocks noChangeArrowheads="1"/>
          </p:cNvSpPr>
          <p:nvPr/>
        </p:nvSpPr>
        <p:spPr bwMode="auto">
          <a:xfrm>
            <a:off x="1473200" y="2579338"/>
            <a:ext cx="1377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err="1">
                <a:solidFill>
                  <a:schemeClr val="bg1"/>
                </a:solidFill>
              </a:rPr>
              <a:t>nonane</a:t>
            </a:r>
            <a:endParaRPr lang="en-GB" altLang="en-US" b="1" dirty="0">
              <a:solidFill>
                <a:schemeClr val="bg1"/>
              </a:solidFill>
            </a:endParaRPr>
          </a:p>
        </p:txBody>
      </p:sp>
      <p:cxnSp>
        <p:nvCxnSpPr>
          <p:cNvPr id="27666" name="Straight Arrow Connector 22">
            <a:extLst>
              <a:ext uri="{FF2B5EF4-FFF2-40B4-BE49-F238E27FC236}">
                <a16:creationId xmlns:a16="http://schemas.microsoft.com/office/drawing/2014/main" id="{FBA9422A-1842-4DB3-9E26-E3C780E11853}"/>
              </a:ext>
            </a:extLst>
          </p:cNvPr>
          <p:cNvCxnSpPr>
            <a:cxnSpLocks noChangeShapeType="1"/>
          </p:cNvCxnSpPr>
          <p:nvPr/>
        </p:nvCxnSpPr>
        <p:spPr bwMode="auto">
          <a:xfrm>
            <a:off x="2763838" y="2809525"/>
            <a:ext cx="1531937" cy="0"/>
          </a:xfrm>
          <a:prstGeom prst="straightConnector1">
            <a:avLst/>
          </a:prstGeom>
          <a:noFill/>
          <a:ln w="38100"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24" name="TextBox 23">
            <a:extLst>
              <a:ext uri="{FF2B5EF4-FFF2-40B4-BE49-F238E27FC236}">
                <a16:creationId xmlns:a16="http://schemas.microsoft.com/office/drawing/2014/main" id="{520F58DE-8EC0-4477-9176-E30D05E3DF2B}"/>
              </a:ext>
            </a:extLst>
          </p:cNvPr>
          <p:cNvSpPr txBox="1">
            <a:spLocks noChangeArrowheads="1"/>
          </p:cNvSpPr>
          <p:nvPr/>
        </p:nvSpPr>
        <p:spPr bwMode="auto">
          <a:xfrm>
            <a:off x="342900" y="4876155"/>
            <a:ext cx="699487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err="1"/>
              <a:t>Nonane</a:t>
            </a:r>
            <a:r>
              <a:rPr lang="en-GB" altLang="en-US" dirty="0"/>
              <a:t> can also be cracked into other products. </a:t>
            </a:r>
          </a:p>
        </p:txBody>
      </p:sp>
      <p:sp>
        <p:nvSpPr>
          <p:cNvPr id="27" name="TextBox 26">
            <a:extLst>
              <a:ext uri="{FF2B5EF4-FFF2-40B4-BE49-F238E27FC236}">
                <a16:creationId xmlns:a16="http://schemas.microsoft.com/office/drawing/2014/main" id="{4F1C6EC1-B9D2-4947-B620-43FB621EC4A4}"/>
              </a:ext>
            </a:extLst>
          </p:cNvPr>
          <p:cNvSpPr txBox="1">
            <a:spLocks noChangeArrowheads="1"/>
          </p:cNvSpPr>
          <p:nvPr/>
        </p:nvSpPr>
        <p:spPr bwMode="auto">
          <a:xfrm>
            <a:off x="1720850" y="5537379"/>
            <a:ext cx="5702300" cy="830262"/>
          </a:xfrm>
          <a:prstGeom prst="rect">
            <a:avLst/>
          </a:prstGeom>
          <a:solidFill>
            <a:srgbClr val="FFCC99"/>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What other combinations of products could be formed from cracking </a:t>
            </a:r>
            <a:r>
              <a:rPr lang="en-GB" altLang="en-US" dirty="0" err="1"/>
              <a:t>nonane</a:t>
            </a:r>
            <a:r>
              <a:rPr lang="en-GB" altLang="en-US" dirty="0"/>
              <a:t>?</a:t>
            </a:r>
          </a:p>
        </p:txBody>
      </p:sp>
      <p:pic>
        <p:nvPicPr>
          <p:cNvPr id="22" name="Picture 8">
            <a:hlinkClick r:id="" action="ppaction://hlinkshowjump?jump=nextslide"/>
            <a:extLst>
              <a:ext uri="{FF2B5EF4-FFF2-40B4-BE49-F238E27FC236}">
                <a16:creationId xmlns:a16="http://schemas.microsoft.com/office/drawing/2014/main" id="{6B2C1EF0-56CE-4491-BE03-E4450BDA50E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3" name="Picture 9" descr="notes_icon">
            <a:extLst>
              <a:ext uri="{FF2B5EF4-FFF2-40B4-BE49-F238E27FC236}">
                <a16:creationId xmlns:a16="http://schemas.microsoft.com/office/drawing/2014/main" id="{46ED2259-8494-49BF-9553-06636C5AF4F6}"/>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66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6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66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67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67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12" grpId="0"/>
      <p:bldP spid="16" grpId="0"/>
      <p:bldP spid="27667" grpId="0"/>
      <p:bldP spid="27669" grpId="0"/>
      <p:bldP spid="27670" grpId="0"/>
      <p:bldP spid="27671" grpId="0"/>
      <p:bldP spid="27662" grpId="0"/>
      <p:bldP spid="27663" grpId="0"/>
      <p:bldP spid="27664" grpId="0"/>
      <p:bldP spid="27665" grpId="0"/>
      <p:bldP spid="24" grpId="0"/>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9A76657-2068-4109-A6F2-5EC32019CCE5}"/>
              </a:ext>
            </a:extLst>
          </p:cNvPr>
          <p:cNvSpPr>
            <a:spLocks noGrp="1"/>
          </p:cNvSpPr>
          <p:nvPr>
            <p:ph type="title"/>
          </p:nvPr>
        </p:nvSpPr>
        <p:spPr/>
        <p:txBody>
          <a:bodyPr/>
          <a:lstStyle/>
          <a:p>
            <a:r>
              <a:rPr lang="en-GB" altLang="en-US" dirty="0"/>
              <a:t>Cracking </a:t>
            </a:r>
            <a:r>
              <a:rPr lang="en-GB" altLang="en-US" dirty="0" err="1"/>
              <a:t>nonane</a:t>
            </a:r>
            <a:r>
              <a:rPr lang="en-GB" altLang="en-US" dirty="0"/>
              <a:t> – what’s the product? (1)</a:t>
            </a:r>
          </a:p>
        </p:txBody>
      </p:sp>
      <p:sp>
        <p:nvSpPr>
          <p:cNvPr id="28676" name="TextBox 5">
            <a:extLst>
              <a:ext uri="{FF2B5EF4-FFF2-40B4-BE49-F238E27FC236}">
                <a16:creationId xmlns:a16="http://schemas.microsoft.com/office/drawing/2014/main" id="{C1640465-7D29-4525-9CBB-E623B13C3B6C}"/>
              </a:ext>
            </a:extLst>
          </p:cNvPr>
          <p:cNvSpPr txBox="1">
            <a:spLocks noChangeArrowheads="1"/>
          </p:cNvSpPr>
          <p:nvPr/>
        </p:nvSpPr>
        <p:spPr bwMode="auto">
          <a:xfrm>
            <a:off x="342900" y="784225"/>
            <a:ext cx="8623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Nonane could also be split into two molecules of ethene and one molecule of ethane.</a:t>
            </a:r>
          </a:p>
        </p:txBody>
      </p:sp>
      <p:sp>
        <p:nvSpPr>
          <p:cNvPr id="15" name="Rectangle 14">
            <a:extLst>
              <a:ext uri="{FF2B5EF4-FFF2-40B4-BE49-F238E27FC236}">
                <a16:creationId xmlns:a16="http://schemas.microsoft.com/office/drawing/2014/main" id="{CCBF47A0-DDE3-49DE-B1BE-157BE933981C}"/>
              </a:ext>
            </a:extLst>
          </p:cNvPr>
          <p:cNvSpPr>
            <a:spLocks noChangeArrowheads="1"/>
          </p:cNvSpPr>
          <p:nvPr/>
        </p:nvSpPr>
        <p:spPr bwMode="auto">
          <a:xfrm>
            <a:off x="741109" y="2365905"/>
            <a:ext cx="8402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a:t>C</a:t>
            </a:r>
            <a:r>
              <a:rPr lang="en-GB" altLang="en-US" sz="2000" baseline="-25000" dirty="0"/>
              <a:t>9</a:t>
            </a:r>
            <a:r>
              <a:rPr lang="en-GB" altLang="en-US" sz="2000" dirty="0"/>
              <a:t>H</a:t>
            </a:r>
            <a:r>
              <a:rPr lang="en-GB" altLang="en-US" sz="2000" baseline="-25000" dirty="0"/>
              <a:t>20</a:t>
            </a:r>
          </a:p>
        </p:txBody>
      </p:sp>
      <p:sp>
        <p:nvSpPr>
          <p:cNvPr id="22" name="TextBox 21">
            <a:extLst>
              <a:ext uri="{FF2B5EF4-FFF2-40B4-BE49-F238E27FC236}">
                <a16:creationId xmlns:a16="http://schemas.microsoft.com/office/drawing/2014/main" id="{CF2D265D-E8B9-4C0F-8C83-2890F3E2989C}"/>
              </a:ext>
            </a:extLst>
          </p:cNvPr>
          <p:cNvSpPr txBox="1">
            <a:spLocks noChangeArrowheads="1"/>
          </p:cNvSpPr>
          <p:nvPr/>
        </p:nvSpPr>
        <p:spPr bwMode="auto">
          <a:xfrm>
            <a:off x="541338" y="1954742"/>
            <a:ext cx="1239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err="1"/>
              <a:t>nonane</a:t>
            </a:r>
            <a:endParaRPr lang="en-GB" altLang="en-US" sz="2000" dirty="0"/>
          </a:p>
        </p:txBody>
      </p:sp>
      <p:sp>
        <p:nvSpPr>
          <p:cNvPr id="23" name="TextBox 22">
            <a:extLst>
              <a:ext uri="{FF2B5EF4-FFF2-40B4-BE49-F238E27FC236}">
                <a16:creationId xmlns:a16="http://schemas.microsoft.com/office/drawing/2014/main" id="{6EF4560C-9F11-45AF-8645-4514AC5B08F4}"/>
              </a:ext>
            </a:extLst>
          </p:cNvPr>
          <p:cNvSpPr txBox="1">
            <a:spLocks noChangeArrowheads="1"/>
          </p:cNvSpPr>
          <p:nvPr/>
        </p:nvSpPr>
        <p:spPr bwMode="auto">
          <a:xfrm>
            <a:off x="1060450" y="4748742"/>
            <a:ext cx="1154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dirty="0"/>
              <a:t>ethene</a:t>
            </a:r>
          </a:p>
        </p:txBody>
      </p:sp>
      <p:sp>
        <p:nvSpPr>
          <p:cNvPr id="24" name="TextBox 23">
            <a:extLst>
              <a:ext uri="{FF2B5EF4-FFF2-40B4-BE49-F238E27FC236}">
                <a16:creationId xmlns:a16="http://schemas.microsoft.com/office/drawing/2014/main" id="{45CF0D84-27E3-452B-A428-020EF864086E}"/>
              </a:ext>
            </a:extLst>
          </p:cNvPr>
          <p:cNvSpPr txBox="1">
            <a:spLocks noChangeArrowheads="1"/>
          </p:cNvSpPr>
          <p:nvPr/>
        </p:nvSpPr>
        <p:spPr bwMode="auto">
          <a:xfrm>
            <a:off x="5487988" y="4766205"/>
            <a:ext cx="11414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a:t>ethane</a:t>
            </a:r>
          </a:p>
        </p:txBody>
      </p:sp>
      <p:sp>
        <p:nvSpPr>
          <p:cNvPr id="27" name="Rectangle 26">
            <a:extLst>
              <a:ext uri="{FF2B5EF4-FFF2-40B4-BE49-F238E27FC236}">
                <a16:creationId xmlns:a16="http://schemas.microsoft.com/office/drawing/2014/main" id="{F3530C5C-2082-4C20-97FF-E4B14F958739}"/>
              </a:ext>
            </a:extLst>
          </p:cNvPr>
          <p:cNvSpPr>
            <a:spLocks noChangeArrowheads="1"/>
          </p:cNvSpPr>
          <p:nvPr/>
        </p:nvSpPr>
        <p:spPr bwMode="auto">
          <a:xfrm>
            <a:off x="1639094" y="6061428"/>
            <a:ext cx="5865813" cy="461963"/>
          </a:xfrm>
          <a:prstGeom prst="rect">
            <a:avLst/>
          </a:prstGeom>
          <a:solidFill>
            <a:srgbClr val="FFCC99"/>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What is the third product in the reaction?</a:t>
            </a:r>
            <a:endParaRPr lang="en-GB" altLang="en-US" baseline="-25000" dirty="0"/>
          </a:p>
        </p:txBody>
      </p:sp>
      <p:pic>
        <p:nvPicPr>
          <p:cNvPr id="32" name="Picture 2" descr="C:\CVS\production\GCSEChemistry\src\images\nonane.png">
            <a:extLst>
              <a:ext uri="{FF2B5EF4-FFF2-40B4-BE49-F238E27FC236}">
                <a16:creationId xmlns:a16="http://schemas.microsoft.com/office/drawing/2014/main" id="{B0B12E97-FD1C-456F-9E57-A77677ED1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412" r="5412"/>
          <a:stretch>
            <a:fillRect/>
          </a:stretch>
        </p:blipFill>
        <p:spPr bwMode="auto">
          <a:xfrm>
            <a:off x="1847850" y="1465792"/>
            <a:ext cx="54483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72" descr="ethene">
            <a:extLst>
              <a:ext uri="{FF2B5EF4-FFF2-40B4-BE49-F238E27FC236}">
                <a16:creationId xmlns:a16="http://schemas.microsoft.com/office/drawing/2014/main" id="{4D9E5C60-0D81-4EA0-80B6-EF1DC33E07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8863" y="3937530"/>
            <a:ext cx="11938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71" descr="ethene">
            <a:extLst>
              <a:ext uri="{FF2B5EF4-FFF2-40B4-BE49-F238E27FC236}">
                <a16:creationId xmlns:a16="http://schemas.microsoft.com/office/drawing/2014/main" id="{4F889A60-63D2-4D69-B42D-9595443ED9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0100" y="3937530"/>
            <a:ext cx="11938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0" descr="ethane">
            <a:extLst>
              <a:ext uri="{FF2B5EF4-FFF2-40B4-BE49-F238E27FC236}">
                <a16:creationId xmlns:a16="http://schemas.microsoft.com/office/drawing/2014/main" id="{5B057614-2062-4304-A642-B3093B4AD9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1788" y="3832755"/>
            <a:ext cx="1293812"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a:extLst>
              <a:ext uri="{FF2B5EF4-FFF2-40B4-BE49-F238E27FC236}">
                <a16:creationId xmlns:a16="http://schemas.microsoft.com/office/drawing/2014/main" id="{30457385-A3B6-43D1-AD0B-D2153F9C4485}"/>
              </a:ext>
            </a:extLst>
          </p:cNvPr>
          <p:cNvSpPr>
            <a:spLocks noChangeArrowheads="1"/>
          </p:cNvSpPr>
          <p:nvPr/>
        </p:nvSpPr>
        <p:spPr bwMode="auto">
          <a:xfrm>
            <a:off x="7729538" y="4097867"/>
            <a:ext cx="373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tx1"/>
                </a:solidFill>
              </a:rPr>
              <a:t>?</a:t>
            </a:r>
            <a:endParaRPr lang="en-GB" altLang="en-US" b="1" baseline="-25000">
              <a:solidFill>
                <a:schemeClr val="tx1"/>
              </a:solidFill>
            </a:endParaRPr>
          </a:p>
        </p:txBody>
      </p:sp>
      <p:sp>
        <p:nvSpPr>
          <p:cNvPr id="39" name="TextBox 38">
            <a:extLst>
              <a:ext uri="{FF2B5EF4-FFF2-40B4-BE49-F238E27FC236}">
                <a16:creationId xmlns:a16="http://schemas.microsoft.com/office/drawing/2014/main" id="{A02154E5-C781-4165-A5C5-299838D0C2F3}"/>
              </a:ext>
            </a:extLst>
          </p:cNvPr>
          <p:cNvSpPr txBox="1">
            <a:spLocks noChangeArrowheads="1"/>
          </p:cNvSpPr>
          <p:nvPr/>
        </p:nvSpPr>
        <p:spPr bwMode="auto">
          <a:xfrm>
            <a:off x="2522538" y="4097867"/>
            <a:ext cx="455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chemeClr val="tx1"/>
                </a:solidFill>
              </a:rPr>
              <a:t>+</a:t>
            </a:r>
            <a:endParaRPr lang="en-GB" altLang="en-US" baseline="-25000">
              <a:solidFill>
                <a:schemeClr val="tx1"/>
              </a:solidFill>
            </a:endParaRPr>
          </a:p>
        </p:txBody>
      </p:sp>
      <p:sp>
        <p:nvSpPr>
          <p:cNvPr id="40" name="TextBox 39">
            <a:extLst>
              <a:ext uri="{FF2B5EF4-FFF2-40B4-BE49-F238E27FC236}">
                <a16:creationId xmlns:a16="http://schemas.microsoft.com/office/drawing/2014/main" id="{EB17954A-D5A0-4F15-8C04-37BF2972DA75}"/>
              </a:ext>
            </a:extLst>
          </p:cNvPr>
          <p:cNvSpPr txBox="1">
            <a:spLocks noChangeArrowheads="1"/>
          </p:cNvSpPr>
          <p:nvPr/>
        </p:nvSpPr>
        <p:spPr bwMode="auto">
          <a:xfrm>
            <a:off x="4713288" y="4097867"/>
            <a:ext cx="455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chemeClr val="tx1"/>
                </a:solidFill>
              </a:rPr>
              <a:t>+</a:t>
            </a:r>
            <a:endParaRPr lang="en-GB" altLang="en-US" baseline="-25000">
              <a:solidFill>
                <a:schemeClr val="tx1"/>
              </a:solidFill>
            </a:endParaRPr>
          </a:p>
        </p:txBody>
      </p:sp>
      <p:sp>
        <p:nvSpPr>
          <p:cNvPr id="41" name="TextBox 40">
            <a:extLst>
              <a:ext uri="{FF2B5EF4-FFF2-40B4-BE49-F238E27FC236}">
                <a16:creationId xmlns:a16="http://schemas.microsoft.com/office/drawing/2014/main" id="{511334FC-D1BB-4FD4-880C-2835C29314DD}"/>
              </a:ext>
            </a:extLst>
          </p:cNvPr>
          <p:cNvSpPr txBox="1">
            <a:spLocks noChangeArrowheads="1"/>
          </p:cNvSpPr>
          <p:nvPr/>
        </p:nvSpPr>
        <p:spPr bwMode="auto">
          <a:xfrm>
            <a:off x="7004050" y="4097867"/>
            <a:ext cx="45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chemeClr val="tx1"/>
                </a:solidFill>
              </a:rPr>
              <a:t>+</a:t>
            </a:r>
            <a:endParaRPr lang="en-GB" altLang="en-US" baseline="-25000">
              <a:solidFill>
                <a:schemeClr val="tx1"/>
              </a:solidFill>
            </a:endParaRPr>
          </a:p>
        </p:txBody>
      </p:sp>
      <p:cxnSp>
        <p:nvCxnSpPr>
          <p:cNvPr id="43" name="Straight Arrow Connector 42">
            <a:extLst>
              <a:ext uri="{FF2B5EF4-FFF2-40B4-BE49-F238E27FC236}">
                <a16:creationId xmlns:a16="http://schemas.microsoft.com/office/drawing/2014/main" id="{F3299778-6CCB-44B6-A278-2DE68AF0B31B}"/>
              </a:ext>
            </a:extLst>
          </p:cNvPr>
          <p:cNvCxnSpPr>
            <a:cxnSpLocks noChangeShapeType="1"/>
          </p:cNvCxnSpPr>
          <p:nvPr/>
        </p:nvCxnSpPr>
        <p:spPr bwMode="auto">
          <a:xfrm>
            <a:off x="4394200" y="3212748"/>
            <a:ext cx="0" cy="54610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5" name="TextBox 44">
            <a:extLst>
              <a:ext uri="{FF2B5EF4-FFF2-40B4-BE49-F238E27FC236}">
                <a16:creationId xmlns:a16="http://schemas.microsoft.com/office/drawing/2014/main" id="{AEA47A87-0942-4CA7-9537-F23B2330878A}"/>
              </a:ext>
            </a:extLst>
          </p:cNvPr>
          <p:cNvSpPr txBox="1">
            <a:spLocks noChangeArrowheads="1"/>
          </p:cNvSpPr>
          <p:nvPr/>
        </p:nvSpPr>
        <p:spPr bwMode="auto">
          <a:xfrm>
            <a:off x="3359150" y="4748742"/>
            <a:ext cx="1154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000"/>
              <a:t>ethene</a:t>
            </a:r>
          </a:p>
        </p:txBody>
      </p:sp>
      <p:sp>
        <p:nvSpPr>
          <p:cNvPr id="46" name="TextBox 45">
            <a:extLst>
              <a:ext uri="{FF2B5EF4-FFF2-40B4-BE49-F238E27FC236}">
                <a16:creationId xmlns:a16="http://schemas.microsoft.com/office/drawing/2014/main" id="{C0B077A0-6A98-41C3-86C6-C6962AC98288}"/>
              </a:ext>
            </a:extLst>
          </p:cNvPr>
          <p:cNvSpPr txBox="1">
            <a:spLocks noChangeArrowheads="1"/>
          </p:cNvSpPr>
          <p:nvPr/>
        </p:nvSpPr>
        <p:spPr bwMode="auto">
          <a:xfrm>
            <a:off x="342900" y="516413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number of carbon and hydrogen atoms in the products must equal that in the reactant. </a:t>
            </a:r>
          </a:p>
        </p:txBody>
      </p:sp>
      <p:pic>
        <p:nvPicPr>
          <p:cNvPr id="25" name="Picture 8">
            <a:hlinkClick r:id="" action="ppaction://hlinkshowjump?jump=nextslide"/>
            <a:extLst>
              <a:ext uri="{FF2B5EF4-FFF2-40B4-BE49-F238E27FC236}">
                <a16:creationId xmlns:a16="http://schemas.microsoft.com/office/drawing/2014/main" id="{E1C46CAA-41CB-4016-BE4F-FA54888D3E8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6" name="Picture 9" descr="notes_icon">
            <a:extLst>
              <a:ext uri="{FF2B5EF4-FFF2-40B4-BE49-F238E27FC236}">
                <a16:creationId xmlns:a16="http://schemas.microsoft.com/office/drawing/2014/main" id="{330AD303-BA3B-4147-B572-09453D6BEEF7}"/>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3" grpId="0"/>
      <p:bldP spid="24" grpId="0"/>
      <p:bldP spid="27" grpId="0" animBg="1"/>
      <p:bldP spid="38" grpId="0"/>
      <p:bldP spid="39" grpId="0"/>
      <p:bldP spid="40" grpId="0"/>
      <p:bldP spid="41"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D23D5D2-C7C3-405C-96F7-ADDF037402EC}"/>
              </a:ext>
            </a:extLst>
          </p:cNvPr>
          <p:cNvSpPr>
            <a:spLocks noGrp="1"/>
          </p:cNvSpPr>
          <p:nvPr>
            <p:ph type="title"/>
          </p:nvPr>
        </p:nvSpPr>
        <p:spPr/>
        <p:txBody>
          <a:bodyPr/>
          <a:lstStyle/>
          <a:p>
            <a:r>
              <a:rPr lang="en-GB" altLang="en-US" dirty="0"/>
              <a:t>Cracking </a:t>
            </a:r>
            <a:r>
              <a:rPr lang="en-GB" altLang="en-US" dirty="0" err="1"/>
              <a:t>nonane</a:t>
            </a:r>
            <a:r>
              <a:rPr lang="en-GB" altLang="en-US" dirty="0"/>
              <a:t> – what’s the product? (2)</a:t>
            </a:r>
          </a:p>
        </p:txBody>
      </p:sp>
      <p:sp>
        <p:nvSpPr>
          <p:cNvPr id="28" name="TextBox 27">
            <a:extLst>
              <a:ext uri="{FF2B5EF4-FFF2-40B4-BE49-F238E27FC236}">
                <a16:creationId xmlns:a16="http://schemas.microsoft.com/office/drawing/2014/main" id="{E32435A9-F609-48ED-B0A0-6444B92486F2}"/>
              </a:ext>
            </a:extLst>
          </p:cNvPr>
          <p:cNvSpPr txBox="1">
            <a:spLocks noChangeArrowheads="1"/>
          </p:cNvSpPr>
          <p:nvPr/>
        </p:nvSpPr>
        <p:spPr bwMode="auto">
          <a:xfrm>
            <a:off x="4225925" y="1849438"/>
            <a:ext cx="5072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2 molecules of ethene: </a:t>
            </a:r>
          </a:p>
        </p:txBody>
      </p:sp>
      <p:pic>
        <p:nvPicPr>
          <p:cNvPr id="30" name="Picture 7" descr="ethene">
            <a:extLst>
              <a:ext uri="{FF2B5EF4-FFF2-40B4-BE49-F238E27FC236}">
                <a16:creationId xmlns:a16="http://schemas.microsoft.com/office/drawing/2014/main" id="{F2ABA7B1-30FD-465F-A114-8095662F4E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1941513"/>
            <a:ext cx="15446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1" descr="ethene">
            <a:extLst>
              <a:ext uri="{FF2B5EF4-FFF2-40B4-BE49-F238E27FC236}">
                <a16:creationId xmlns:a16="http://schemas.microsoft.com/office/drawing/2014/main" id="{103D7A7F-9EEC-40E4-B906-75FDBCFCE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941513"/>
            <a:ext cx="15446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ethane">
            <a:extLst>
              <a:ext uri="{FF2B5EF4-FFF2-40B4-BE49-F238E27FC236}">
                <a16:creationId xmlns:a16="http://schemas.microsoft.com/office/drawing/2014/main" id="{3F9196D2-89F0-4309-B1F2-D2790B8699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1288" y="3511550"/>
            <a:ext cx="1674812"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0C1A32C2-102D-4632-8A5D-EB8C1F31220B}"/>
              </a:ext>
            </a:extLst>
          </p:cNvPr>
          <p:cNvSpPr txBox="1">
            <a:spLocks noChangeArrowheads="1"/>
          </p:cNvSpPr>
          <p:nvPr/>
        </p:nvSpPr>
        <p:spPr bwMode="auto">
          <a:xfrm>
            <a:off x="4225925" y="3473450"/>
            <a:ext cx="5072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1 molecule of ethane: </a:t>
            </a:r>
          </a:p>
        </p:txBody>
      </p:sp>
      <p:sp>
        <p:nvSpPr>
          <p:cNvPr id="34" name="TextBox 33">
            <a:extLst>
              <a:ext uri="{FF2B5EF4-FFF2-40B4-BE49-F238E27FC236}">
                <a16:creationId xmlns:a16="http://schemas.microsoft.com/office/drawing/2014/main" id="{E459FEB1-6A95-43C1-A292-CA460BE44461}"/>
              </a:ext>
            </a:extLst>
          </p:cNvPr>
          <p:cNvSpPr txBox="1">
            <a:spLocks noChangeArrowheads="1"/>
          </p:cNvSpPr>
          <p:nvPr/>
        </p:nvSpPr>
        <p:spPr bwMode="auto">
          <a:xfrm>
            <a:off x="342900" y="514667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Total number of carbon atoms in products: 4 + 2 = 6</a:t>
            </a:r>
          </a:p>
        </p:txBody>
      </p:sp>
      <p:sp>
        <p:nvSpPr>
          <p:cNvPr id="35" name="TextBox 34">
            <a:extLst>
              <a:ext uri="{FF2B5EF4-FFF2-40B4-BE49-F238E27FC236}">
                <a16:creationId xmlns:a16="http://schemas.microsoft.com/office/drawing/2014/main" id="{4E8C0356-2149-46F3-89F2-B77CE58A1D4F}"/>
              </a:ext>
            </a:extLst>
          </p:cNvPr>
          <p:cNvSpPr txBox="1">
            <a:spLocks noChangeArrowheads="1"/>
          </p:cNvSpPr>
          <p:nvPr/>
        </p:nvSpPr>
        <p:spPr bwMode="auto">
          <a:xfrm>
            <a:off x="342900" y="5691188"/>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Total number of hydrogen atoms in products: 8 + 6 = 14</a:t>
            </a:r>
          </a:p>
        </p:txBody>
      </p:sp>
      <p:sp>
        <p:nvSpPr>
          <p:cNvPr id="29707" name="TextBox 36">
            <a:extLst>
              <a:ext uri="{FF2B5EF4-FFF2-40B4-BE49-F238E27FC236}">
                <a16:creationId xmlns:a16="http://schemas.microsoft.com/office/drawing/2014/main" id="{2196867B-35C1-4793-B401-F9FAECFA3C04}"/>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Compare the number of carbon and hydrogen atoms in the products with that found in nonane, C</a:t>
            </a:r>
            <a:r>
              <a:rPr lang="en-GB" altLang="en-US" baseline="-25000"/>
              <a:t>9</a:t>
            </a:r>
            <a:r>
              <a:rPr lang="en-GB" altLang="en-US"/>
              <a:t>H</a:t>
            </a:r>
            <a:r>
              <a:rPr lang="en-GB" altLang="en-US" baseline="-25000"/>
              <a:t>20</a:t>
            </a:r>
            <a:r>
              <a:rPr lang="en-GB" altLang="en-US"/>
              <a:t>.</a:t>
            </a:r>
          </a:p>
        </p:txBody>
      </p:sp>
      <p:sp>
        <p:nvSpPr>
          <p:cNvPr id="38" name="Rectangle 37">
            <a:extLst>
              <a:ext uri="{FF2B5EF4-FFF2-40B4-BE49-F238E27FC236}">
                <a16:creationId xmlns:a16="http://schemas.microsoft.com/office/drawing/2014/main" id="{1153A518-D055-4D9E-BFC2-A60B8EFA449E}"/>
              </a:ext>
            </a:extLst>
          </p:cNvPr>
          <p:cNvSpPr>
            <a:spLocks noChangeArrowheads="1"/>
          </p:cNvSpPr>
          <p:nvPr/>
        </p:nvSpPr>
        <p:spPr bwMode="auto">
          <a:xfrm>
            <a:off x="4225925" y="228917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number of carbon atoms: 4 </a:t>
            </a:r>
          </a:p>
        </p:txBody>
      </p:sp>
      <p:sp>
        <p:nvSpPr>
          <p:cNvPr id="39" name="Rectangle 38">
            <a:extLst>
              <a:ext uri="{FF2B5EF4-FFF2-40B4-BE49-F238E27FC236}">
                <a16:creationId xmlns:a16="http://schemas.microsoft.com/office/drawing/2014/main" id="{7E290651-7A6A-47E9-A08B-F95473142B5B}"/>
              </a:ext>
            </a:extLst>
          </p:cNvPr>
          <p:cNvSpPr>
            <a:spLocks noChangeArrowheads="1"/>
          </p:cNvSpPr>
          <p:nvPr/>
        </p:nvSpPr>
        <p:spPr bwMode="auto">
          <a:xfrm>
            <a:off x="4225925" y="2673350"/>
            <a:ext cx="4689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number of hydrogen atoms: 8</a:t>
            </a:r>
          </a:p>
        </p:txBody>
      </p:sp>
      <p:sp>
        <p:nvSpPr>
          <p:cNvPr id="40" name="Rectangle 39">
            <a:extLst>
              <a:ext uri="{FF2B5EF4-FFF2-40B4-BE49-F238E27FC236}">
                <a16:creationId xmlns:a16="http://schemas.microsoft.com/office/drawing/2014/main" id="{88C50BA0-13DA-4B44-910E-9692855883C9}"/>
              </a:ext>
            </a:extLst>
          </p:cNvPr>
          <p:cNvSpPr>
            <a:spLocks noChangeArrowheads="1"/>
          </p:cNvSpPr>
          <p:nvPr/>
        </p:nvSpPr>
        <p:spPr bwMode="auto">
          <a:xfrm>
            <a:off x="4225925" y="394017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number of carbon atoms: 2</a:t>
            </a:r>
          </a:p>
        </p:txBody>
      </p:sp>
      <p:sp>
        <p:nvSpPr>
          <p:cNvPr id="41" name="Rectangle 40">
            <a:extLst>
              <a:ext uri="{FF2B5EF4-FFF2-40B4-BE49-F238E27FC236}">
                <a16:creationId xmlns:a16="http://schemas.microsoft.com/office/drawing/2014/main" id="{78C4CCDC-B7A5-4943-97D8-B8785F0E0B0E}"/>
              </a:ext>
            </a:extLst>
          </p:cNvPr>
          <p:cNvSpPr>
            <a:spLocks noChangeArrowheads="1"/>
          </p:cNvSpPr>
          <p:nvPr/>
        </p:nvSpPr>
        <p:spPr bwMode="auto">
          <a:xfrm>
            <a:off x="4225925" y="4343400"/>
            <a:ext cx="4706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number of hydrogen atoms: 6</a:t>
            </a:r>
          </a:p>
        </p:txBody>
      </p:sp>
      <p:pic>
        <p:nvPicPr>
          <p:cNvPr id="16" name="Picture 8">
            <a:hlinkClick r:id="" action="ppaction://hlinkshowjump?jump=nextslide"/>
            <a:extLst>
              <a:ext uri="{FF2B5EF4-FFF2-40B4-BE49-F238E27FC236}">
                <a16:creationId xmlns:a16="http://schemas.microsoft.com/office/drawing/2014/main" id="{DEFAAD29-9BBD-4EC3-B4E2-E6AF0697B41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4" grpId="0"/>
      <p:bldP spid="35" grpId="0"/>
      <p:bldP spid="38" grpId="0"/>
      <p:bldP spid="39"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C57AEC0-8A29-4C81-9E96-578798D450E0}"/>
              </a:ext>
            </a:extLst>
          </p:cNvPr>
          <p:cNvSpPr>
            <a:spLocks noChangeArrowheads="1"/>
          </p:cNvSpPr>
          <p:nvPr/>
        </p:nvSpPr>
        <p:spPr bwMode="auto">
          <a:xfrm>
            <a:off x="949325" y="5228841"/>
            <a:ext cx="7361238" cy="612775"/>
          </a:xfrm>
          <a:prstGeom prst="rect">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2770" name="Title 1">
            <a:extLst>
              <a:ext uri="{FF2B5EF4-FFF2-40B4-BE49-F238E27FC236}">
                <a16:creationId xmlns:a16="http://schemas.microsoft.com/office/drawing/2014/main" id="{9B572BE0-B06F-4DA9-8B4C-41E5BF445C64}"/>
              </a:ext>
            </a:extLst>
          </p:cNvPr>
          <p:cNvSpPr>
            <a:spLocks noGrp="1"/>
          </p:cNvSpPr>
          <p:nvPr>
            <p:ph type="title"/>
          </p:nvPr>
        </p:nvSpPr>
        <p:spPr/>
        <p:txBody>
          <a:bodyPr/>
          <a:lstStyle/>
          <a:p>
            <a:pPr>
              <a:defRPr/>
            </a:pPr>
            <a:r>
              <a:rPr lang="en-GB" sz="2750" dirty="0"/>
              <a:t>Cracking </a:t>
            </a:r>
            <a:r>
              <a:rPr lang="en-GB" sz="2750" dirty="0" err="1"/>
              <a:t>nonane</a:t>
            </a:r>
            <a:r>
              <a:rPr lang="en-GB" sz="2750" dirty="0"/>
              <a:t> – what’s the product? (3)</a:t>
            </a:r>
          </a:p>
        </p:txBody>
      </p:sp>
      <p:sp>
        <p:nvSpPr>
          <p:cNvPr id="30724" name="TextBox 10">
            <a:extLst>
              <a:ext uri="{FF2B5EF4-FFF2-40B4-BE49-F238E27FC236}">
                <a16:creationId xmlns:a16="http://schemas.microsoft.com/office/drawing/2014/main" id="{99344149-56E6-4ABA-A4D3-9FB3B3C39043}"/>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There are 9 carbon atoms in </a:t>
            </a:r>
            <a:r>
              <a:rPr lang="en-GB" altLang="en-US" dirty="0" err="1"/>
              <a:t>nonane</a:t>
            </a:r>
            <a:r>
              <a:rPr lang="en-GB" altLang="en-US" dirty="0"/>
              <a:t>; this means that the number of </a:t>
            </a:r>
            <a:r>
              <a:rPr lang="en-GB" altLang="en-US" b="1" dirty="0">
                <a:solidFill>
                  <a:srgbClr val="FF6600"/>
                </a:solidFill>
              </a:rPr>
              <a:t>carbon atoms </a:t>
            </a:r>
            <a:r>
              <a:rPr lang="en-GB" altLang="en-US" dirty="0"/>
              <a:t>in the third product equals: </a:t>
            </a:r>
          </a:p>
        </p:txBody>
      </p:sp>
      <p:sp>
        <p:nvSpPr>
          <p:cNvPr id="12" name="TextBox 11">
            <a:extLst>
              <a:ext uri="{FF2B5EF4-FFF2-40B4-BE49-F238E27FC236}">
                <a16:creationId xmlns:a16="http://schemas.microsoft.com/office/drawing/2014/main" id="{21A1E2D2-1768-4F7E-A544-3791BFA8D45F}"/>
              </a:ext>
            </a:extLst>
          </p:cNvPr>
          <p:cNvSpPr txBox="1">
            <a:spLocks noChangeArrowheads="1"/>
          </p:cNvSpPr>
          <p:nvPr/>
        </p:nvSpPr>
        <p:spPr bwMode="auto">
          <a:xfrm>
            <a:off x="3814763" y="1770627"/>
            <a:ext cx="1514475" cy="461665"/>
          </a:xfrm>
          <a:prstGeom prst="rect">
            <a:avLst/>
          </a:prstGeom>
          <a:no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9 – 6 = 3</a:t>
            </a:r>
          </a:p>
        </p:txBody>
      </p:sp>
      <p:sp>
        <p:nvSpPr>
          <p:cNvPr id="13" name="TextBox 12">
            <a:extLst>
              <a:ext uri="{FF2B5EF4-FFF2-40B4-BE49-F238E27FC236}">
                <a16:creationId xmlns:a16="http://schemas.microsoft.com/office/drawing/2014/main" id="{EC941845-6C83-40EF-B220-92292C8D66A3}"/>
              </a:ext>
            </a:extLst>
          </p:cNvPr>
          <p:cNvSpPr txBox="1">
            <a:spLocks noChangeArrowheads="1"/>
          </p:cNvSpPr>
          <p:nvPr/>
        </p:nvSpPr>
        <p:spPr bwMode="auto">
          <a:xfrm>
            <a:off x="342900" y="2388431"/>
            <a:ext cx="8442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There are 20 hydrogen atoms in </a:t>
            </a:r>
            <a:r>
              <a:rPr lang="en-GB" altLang="en-US" dirty="0" err="1"/>
              <a:t>nonane</a:t>
            </a:r>
            <a:r>
              <a:rPr lang="en-GB" altLang="en-US" dirty="0"/>
              <a:t>; this means that the number of </a:t>
            </a:r>
            <a:r>
              <a:rPr lang="en-GB" altLang="en-US" b="1" dirty="0">
                <a:solidFill>
                  <a:srgbClr val="FF6600"/>
                </a:solidFill>
              </a:rPr>
              <a:t>hydrogen atoms </a:t>
            </a:r>
            <a:r>
              <a:rPr lang="en-GB" altLang="en-US" dirty="0"/>
              <a:t>in the third product equals: </a:t>
            </a:r>
          </a:p>
        </p:txBody>
      </p:sp>
      <p:sp>
        <p:nvSpPr>
          <p:cNvPr id="14" name="TextBox 13">
            <a:extLst>
              <a:ext uri="{FF2B5EF4-FFF2-40B4-BE49-F238E27FC236}">
                <a16:creationId xmlns:a16="http://schemas.microsoft.com/office/drawing/2014/main" id="{023F0678-EA24-4D90-ADF9-8916387A8E6F}"/>
              </a:ext>
            </a:extLst>
          </p:cNvPr>
          <p:cNvSpPr txBox="1">
            <a:spLocks noChangeArrowheads="1"/>
          </p:cNvSpPr>
          <p:nvPr/>
        </p:nvSpPr>
        <p:spPr bwMode="auto">
          <a:xfrm>
            <a:off x="3684588" y="3374833"/>
            <a:ext cx="1774825" cy="461665"/>
          </a:xfrm>
          <a:prstGeom prst="rect">
            <a:avLst/>
          </a:prstGeom>
          <a:no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20 – 14 = 6</a:t>
            </a:r>
          </a:p>
        </p:txBody>
      </p:sp>
      <p:sp>
        <p:nvSpPr>
          <p:cNvPr id="15" name="TextBox 14">
            <a:extLst>
              <a:ext uri="{FF2B5EF4-FFF2-40B4-BE49-F238E27FC236}">
                <a16:creationId xmlns:a16="http://schemas.microsoft.com/office/drawing/2014/main" id="{B7CD4041-ABC6-4E5B-9935-34988D548AE3}"/>
              </a:ext>
            </a:extLst>
          </p:cNvPr>
          <p:cNvSpPr txBox="1">
            <a:spLocks noChangeArrowheads="1"/>
          </p:cNvSpPr>
          <p:nvPr/>
        </p:nvSpPr>
        <p:spPr bwMode="auto">
          <a:xfrm>
            <a:off x="342900" y="3992637"/>
            <a:ext cx="7743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formula for the third product is therefore:</a:t>
            </a:r>
          </a:p>
        </p:txBody>
      </p:sp>
      <p:sp>
        <p:nvSpPr>
          <p:cNvPr id="16" name="TextBox 15">
            <a:extLst>
              <a:ext uri="{FF2B5EF4-FFF2-40B4-BE49-F238E27FC236}">
                <a16:creationId xmlns:a16="http://schemas.microsoft.com/office/drawing/2014/main" id="{D3E9DE33-3DBB-4327-BEDD-4ABF7B57CAAE}"/>
              </a:ext>
            </a:extLst>
          </p:cNvPr>
          <p:cNvSpPr txBox="1">
            <a:spLocks noChangeArrowheads="1"/>
          </p:cNvSpPr>
          <p:nvPr/>
        </p:nvSpPr>
        <p:spPr bwMode="auto">
          <a:xfrm>
            <a:off x="6545263" y="3994859"/>
            <a:ext cx="1058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C</a:t>
            </a:r>
            <a:r>
              <a:rPr lang="en-GB" altLang="en-US" b="1" baseline="-25000" dirty="0">
                <a:solidFill>
                  <a:srgbClr val="FF6600"/>
                </a:solidFill>
              </a:rPr>
              <a:t>3</a:t>
            </a:r>
            <a:r>
              <a:rPr lang="en-GB" altLang="en-US" b="1" dirty="0">
                <a:solidFill>
                  <a:srgbClr val="FF6600"/>
                </a:solidFill>
              </a:rPr>
              <a:t>H</a:t>
            </a:r>
            <a:r>
              <a:rPr lang="en-GB" altLang="en-US" b="1" baseline="-25000" dirty="0">
                <a:solidFill>
                  <a:srgbClr val="FF6600"/>
                </a:solidFill>
              </a:rPr>
              <a:t>6</a:t>
            </a:r>
          </a:p>
        </p:txBody>
      </p:sp>
      <p:sp>
        <p:nvSpPr>
          <p:cNvPr id="18" name="TextBox 17">
            <a:extLst>
              <a:ext uri="{FF2B5EF4-FFF2-40B4-BE49-F238E27FC236}">
                <a16:creationId xmlns:a16="http://schemas.microsoft.com/office/drawing/2014/main" id="{DA444693-844F-4E93-A549-D98F7535F99C}"/>
              </a:ext>
            </a:extLst>
          </p:cNvPr>
          <p:cNvSpPr txBox="1">
            <a:spLocks noChangeArrowheads="1"/>
          </p:cNvSpPr>
          <p:nvPr/>
        </p:nvSpPr>
        <p:spPr bwMode="auto">
          <a:xfrm>
            <a:off x="342900" y="4610739"/>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full equation for the cracking of nonane is:</a:t>
            </a:r>
          </a:p>
        </p:txBody>
      </p:sp>
      <p:sp>
        <p:nvSpPr>
          <p:cNvPr id="30735" name="TextBox 5">
            <a:extLst>
              <a:ext uri="{FF2B5EF4-FFF2-40B4-BE49-F238E27FC236}">
                <a16:creationId xmlns:a16="http://schemas.microsoft.com/office/drawing/2014/main" id="{64CE729C-0039-434C-99B0-83E9A6AE03E1}"/>
              </a:ext>
            </a:extLst>
          </p:cNvPr>
          <p:cNvSpPr txBox="1">
            <a:spLocks noChangeArrowheads="1"/>
          </p:cNvSpPr>
          <p:nvPr/>
        </p:nvSpPr>
        <p:spPr bwMode="auto">
          <a:xfrm>
            <a:off x="3786188" y="5310191"/>
            <a:ext cx="1057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2C</a:t>
            </a:r>
            <a:r>
              <a:rPr lang="en-GB" altLang="en-US" b="1" baseline="-25000">
                <a:solidFill>
                  <a:schemeClr val="bg1"/>
                </a:solidFill>
              </a:rPr>
              <a:t>2</a:t>
            </a:r>
            <a:r>
              <a:rPr lang="en-GB" altLang="en-US" b="1">
                <a:solidFill>
                  <a:schemeClr val="bg1"/>
                </a:solidFill>
              </a:rPr>
              <a:t>H</a:t>
            </a:r>
            <a:r>
              <a:rPr lang="en-GB" altLang="en-US" b="1" baseline="-25000">
                <a:solidFill>
                  <a:schemeClr val="bg1"/>
                </a:solidFill>
              </a:rPr>
              <a:t>4</a:t>
            </a:r>
          </a:p>
        </p:txBody>
      </p:sp>
      <p:sp>
        <p:nvSpPr>
          <p:cNvPr id="30736" name="TextBox 6">
            <a:extLst>
              <a:ext uri="{FF2B5EF4-FFF2-40B4-BE49-F238E27FC236}">
                <a16:creationId xmlns:a16="http://schemas.microsoft.com/office/drawing/2014/main" id="{0BFE5D4D-E1B5-4A01-98EC-63DA1B1ECEA7}"/>
              </a:ext>
            </a:extLst>
          </p:cNvPr>
          <p:cNvSpPr txBox="1">
            <a:spLocks noChangeArrowheads="1"/>
          </p:cNvSpPr>
          <p:nvPr/>
        </p:nvSpPr>
        <p:spPr bwMode="auto">
          <a:xfrm>
            <a:off x="5641975" y="5310191"/>
            <a:ext cx="879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C</a:t>
            </a:r>
            <a:r>
              <a:rPr lang="en-GB" altLang="en-US" b="1" baseline="-25000">
                <a:solidFill>
                  <a:schemeClr val="bg1"/>
                </a:solidFill>
              </a:rPr>
              <a:t>2</a:t>
            </a:r>
            <a:r>
              <a:rPr lang="en-GB" altLang="en-US" b="1">
                <a:solidFill>
                  <a:schemeClr val="bg1"/>
                </a:solidFill>
              </a:rPr>
              <a:t>H</a:t>
            </a:r>
            <a:r>
              <a:rPr lang="en-GB" altLang="en-US" b="1" baseline="-25000">
                <a:solidFill>
                  <a:schemeClr val="bg1"/>
                </a:solidFill>
              </a:rPr>
              <a:t>6</a:t>
            </a:r>
          </a:p>
        </p:txBody>
      </p:sp>
      <p:sp>
        <p:nvSpPr>
          <p:cNvPr id="30737" name="TextBox 7">
            <a:extLst>
              <a:ext uri="{FF2B5EF4-FFF2-40B4-BE49-F238E27FC236}">
                <a16:creationId xmlns:a16="http://schemas.microsoft.com/office/drawing/2014/main" id="{740959E3-927B-4175-B365-C52EA68957EA}"/>
              </a:ext>
            </a:extLst>
          </p:cNvPr>
          <p:cNvSpPr txBox="1">
            <a:spLocks noChangeArrowheads="1"/>
          </p:cNvSpPr>
          <p:nvPr/>
        </p:nvSpPr>
        <p:spPr bwMode="auto">
          <a:xfrm>
            <a:off x="5014913" y="5310191"/>
            <a:ext cx="455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a:t>
            </a:r>
            <a:endParaRPr lang="en-GB" altLang="en-US" b="1" baseline="-25000">
              <a:solidFill>
                <a:schemeClr val="bg1"/>
              </a:solidFill>
            </a:endParaRPr>
          </a:p>
        </p:txBody>
      </p:sp>
      <p:sp>
        <p:nvSpPr>
          <p:cNvPr id="30738" name="TextBox 8">
            <a:extLst>
              <a:ext uri="{FF2B5EF4-FFF2-40B4-BE49-F238E27FC236}">
                <a16:creationId xmlns:a16="http://schemas.microsoft.com/office/drawing/2014/main" id="{E33B046A-F028-4F71-9342-B80DD09933F7}"/>
              </a:ext>
            </a:extLst>
          </p:cNvPr>
          <p:cNvSpPr txBox="1">
            <a:spLocks noChangeArrowheads="1"/>
          </p:cNvSpPr>
          <p:nvPr/>
        </p:nvSpPr>
        <p:spPr bwMode="auto">
          <a:xfrm>
            <a:off x="6692900" y="5310191"/>
            <a:ext cx="455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a:t>
            </a:r>
            <a:endParaRPr lang="en-GB" altLang="en-US" b="1" baseline="-25000">
              <a:solidFill>
                <a:schemeClr val="bg1"/>
              </a:solidFill>
            </a:endParaRPr>
          </a:p>
        </p:txBody>
      </p:sp>
      <p:sp>
        <p:nvSpPr>
          <p:cNvPr id="30739" name="Rectangle 9">
            <a:extLst>
              <a:ext uri="{FF2B5EF4-FFF2-40B4-BE49-F238E27FC236}">
                <a16:creationId xmlns:a16="http://schemas.microsoft.com/office/drawing/2014/main" id="{8073F879-AC94-4DCE-8328-6F43C45BCADF}"/>
              </a:ext>
            </a:extLst>
          </p:cNvPr>
          <p:cNvSpPr>
            <a:spLocks noChangeArrowheads="1"/>
          </p:cNvSpPr>
          <p:nvPr/>
        </p:nvSpPr>
        <p:spPr bwMode="auto">
          <a:xfrm>
            <a:off x="7319963" y="5310191"/>
            <a:ext cx="857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C</a:t>
            </a:r>
            <a:r>
              <a:rPr lang="en-GB" altLang="en-US" b="1" baseline="-25000">
                <a:solidFill>
                  <a:schemeClr val="bg1"/>
                </a:solidFill>
              </a:rPr>
              <a:t>3</a:t>
            </a:r>
            <a:r>
              <a:rPr lang="en-GB" altLang="en-US" b="1">
                <a:solidFill>
                  <a:schemeClr val="bg1"/>
                </a:solidFill>
              </a:rPr>
              <a:t>H</a:t>
            </a:r>
            <a:r>
              <a:rPr lang="en-GB" altLang="en-US" b="1" baseline="-25000">
                <a:solidFill>
                  <a:schemeClr val="bg1"/>
                </a:solidFill>
              </a:rPr>
              <a:t>6</a:t>
            </a:r>
          </a:p>
        </p:txBody>
      </p:sp>
      <p:sp>
        <p:nvSpPr>
          <p:cNvPr id="30740" name="Rectangle 18">
            <a:extLst>
              <a:ext uri="{FF2B5EF4-FFF2-40B4-BE49-F238E27FC236}">
                <a16:creationId xmlns:a16="http://schemas.microsoft.com/office/drawing/2014/main" id="{A9F57A5C-C2AA-4CB0-BEB9-AC332D83517F}"/>
              </a:ext>
            </a:extLst>
          </p:cNvPr>
          <p:cNvSpPr>
            <a:spLocks noChangeArrowheads="1"/>
          </p:cNvSpPr>
          <p:nvPr/>
        </p:nvSpPr>
        <p:spPr bwMode="auto">
          <a:xfrm>
            <a:off x="966788" y="5310191"/>
            <a:ext cx="971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C</a:t>
            </a:r>
            <a:r>
              <a:rPr lang="en-GB" altLang="en-US" b="1" baseline="-25000" dirty="0">
                <a:solidFill>
                  <a:schemeClr val="bg1"/>
                </a:solidFill>
              </a:rPr>
              <a:t>9</a:t>
            </a:r>
            <a:r>
              <a:rPr lang="en-GB" altLang="en-US" b="1" dirty="0">
                <a:solidFill>
                  <a:schemeClr val="bg1"/>
                </a:solidFill>
              </a:rPr>
              <a:t>H</a:t>
            </a:r>
            <a:r>
              <a:rPr lang="en-GB" altLang="en-US" b="1" baseline="-25000" dirty="0">
                <a:solidFill>
                  <a:schemeClr val="bg1"/>
                </a:solidFill>
              </a:rPr>
              <a:t>20</a:t>
            </a:r>
          </a:p>
        </p:txBody>
      </p:sp>
      <p:cxnSp>
        <p:nvCxnSpPr>
          <p:cNvPr id="30741" name="Straight Arrow Connector 20">
            <a:extLst>
              <a:ext uri="{FF2B5EF4-FFF2-40B4-BE49-F238E27FC236}">
                <a16:creationId xmlns:a16="http://schemas.microsoft.com/office/drawing/2014/main" id="{A5654D2A-7FD3-4E49-909A-8689877CC1E2}"/>
              </a:ext>
            </a:extLst>
          </p:cNvPr>
          <p:cNvCxnSpPr>
            <a:cxnSpLocks noChangeShapeType="1"/>
          </p:cNvCxnSpPr>
          <p:nvPr/>
        </p:nvCxnSpPr>
        <p:spPr bwMode="auto">
          <a:xfrm>
            <a:off x="2047875" y="5553078"/>
            <a:ext cx="1508125" cy="0"/>
          </a:xfrm>
          <a:prstGeom prst="straightConnector1">
            <a:avLst/>
          </a:prstGeom>
          <a:noFill/>
          <a:ln w="38100"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23" name="TextBox 22">
            <a:extLst>
              <a:ext uri="{FF2B5EF4-FFF2-40B4-BE49-F238E27FC236}">
                <a16:creationId xmlns:a16="http://schemas.microsoft.com/office/drawing/2014/main" id="{34914D46-D6FE-4FFA-81EB-5E537C62A10C}"/>
              </a:ext>
            </a:extLst>
          </p:cNvPr>
          <p:cNvSpPr txBox="1">
            <a:spLocks noChangeArrowheads="1"/>
          </p:cNvSpPr>
          <p:nvPr/>
        </p:nvSpPr>
        <p:spPr bwMode="auto">
          <a:xfrm>
            <a:off x="2689225" y="6065488"/>
            <a:ext cx="3765550" cy="461962"/>
          </a:xfrm>
          <a:prstGeom prst="rect">
            <a:avLst/>
          </a:prstGeom>
          <a:solidFill>
            <a:srgbClr val="FFCC99"/>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Is the equation balanced?</a:t>
            </a:r>
          </a:p>
        </p:txBody>
      </p:sp>
      <p:pic>
        <p:nvPicPr>
          <p:cNvPr id="22" name="Picture 8">
            <a:hlinkClick r:id="" action="ppaction://hlinkshowjump?jump=nextslide"/>
            <a:extLst>
              <a:ext uri="{FF2B5EF4-FFF2-40B4-BE49-F238E27FC236}">
                <a16:creationId xmlns:a16="http://schemas.microsoft.com/office/drawing/2014/main" id="{0F0E80B3-76C2-46A8-BDA1-66074F2C451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4" name="Picture 9" descr="notes_icon">
            <a:extLst>
              <a:ext uri="{FF2B5EF4-FFF2-40B4-BE49-F238E27FC236}">
                <a16:creationId xmlns:a16="http://schemas.microsoft.com/office/drawing/2014/main" id="{7A56923F-E71F-4B64-9542-4F65CC4F30B3}"/>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7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7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7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7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7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13" grpId="0"/>
      <p:bldP spid="14" grpId="0"/>
      <p:bldP spid="15" grpId="0"/>
      <p:bldP spid="16" grpId="0"/>
      <p:bldP spid="18" grpId="0"/>
      <p:bldP spid="30735" grpId="0"/>
      <p:bldP spid="30736" grpId="0"/>
      <p:bldP spid="30737" grpId="0"/>
      <p:bldP spid="30738" grpId="0"/>
      <p:bldP spid="30739" grpId="0"/>
      <p:bldP spid="30740" grpId="0"/>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93A7C83-0E1E-4122-8921-500845F4E3D8}"/>
              </a:ext>
            </a:extLst>
          </p:cNvPr>
          <p:cNvSpPr>
            <a:spLocks noGrp="1" noChangeArrowheads="1"/>
          </p:cNvSpPr>
          <p:nvPr>
            <p:ph type="title"/>
          </p:nvPr>
        </p:nvSpPr>
        <p:spPr/>
        <p:txBody>
          <a:bodyPr/>
          <a:lstStyle/>
          <a:p>
            <a:r>
              <a:rPr lang="en-GB" altLang="en-US"/>
              <a:t>Cracking decane</a:t>
            </a:r>
          </a:p>
        </p:txBody>
      </p:sp>
      <p:sp>
        <p:nvSpPr>
          <p:cNvPr id="31747" name="Rectangle 3">
            <a:extLst>
              <a:ext uri="{FF2B5EF4-FFF2-40B4-BE49-F238E27FC236}">
                <a16:creationId xmlns:a16="http://schemas.microsoft.com/office/drawing/2014/main" id="{0F46D2C2-07C4-42B8-B7F7-B1059A5187E6}"/>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Another example is </a:t>
            </a:r>
            <a:r>
              <a:rPr lang="en-GB" altLang="en-US" dirty="0" err="1">
                <a:solidFill>
                  <a:srgbClr val="010066"/>
                </a:solidFill>
              </a:rPr>
              <a:t>decane</a:t>
            </a:r>
            <a:r>
              <a:rPr lang="en-GB" altLang="en-US" dirty="0">
                <a:solidFill>
                  <a:srgbClr val="010066"/>
                </a:solidFill>
              </a:rPr>
              <a:t>, from the naphtha fraction. </a:t>
            </a:r>
            <a:br>
              <a:rPr lang="en-GB" altLang="en-US" dirty="0">
                <a:solidFill>
                  <a:srgbClr val="010066"/>
                </a:solidFill>
              </a:rPr>
            </a:br>
            <a:r>
              <a:rPr lang="en-GB" altLang="en-US" dirty="0">
                <a:solidFill>
                  <a:srgbClr val="010066"/>
                </a:solidFill>
              </a:rPr>
              <a:t>This can be cracked to form pentane, propene and ethene.</a:t>
            </a:r>
          </a:p>
        </p:txBody>
      </p:sp>
      <p:pic>
        <p:nvPicPr>
          <p:cNvPr id="317444" name="Picture 4" descr="decane">
            <a:extLst>
              <a:ext uri="{FF2B5EF4-FFF2-40B4-BE49-F238E27FC236}">
                <a16:creationId xmlns:a16="http://schemas.microsoft.com/office/drawing/2014/main" id="{15A6F482-F523-4D40-9738-965F3ACAD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963" y="1885950"/>
            <a:ext cx="629443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45" name="Rectangle 5">
            <a:extLst>
              <a:ext uri="{FF2B5EF4-FFF2-40B4-BE49-F238E27FC236}">
                <a16:creationId xmlns:a16="http://schemas.microsoft.com/office/drawing/2014/main" id="{40AD0C14-40B6-45B1-8896-3EC1D1B063DF}"/>
              </a:ext>
            </a:extLst>
          </p:cNvPr>
          <p:cNvSpPr>
            <a:spLocks noChangeArrowheads="1"/>
          </p:cNvSpPr>
          <p:nvPr/>
        </p:nvSpPr>
        <p:spPr bwMode="auto">
          <a:xfrm>
            <a:off x="7378700" y="2189163"/>
            <a:ext cx="13096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dirty="0" err="1">
                <a:solidFill>
                  <a:srgbClr val="010066"/>
                </a:solidFill>
              </a:rPr>
              <a:t>decane</a:t>
            </a:r>
            <a:r>
              <a:rPr lang="en-GB" altLang="en-US" sz="2000" dirty="0">
                <a:solidFill>
                  <a:srgbClr val="010066"/>
                </a:solidFill>
              </a:rPr>
              <a:t> (C</a:t>
            </a:r>
            <a:r>
              <a:rPr lang="en-GB" altLang="en-US" sz="2000" baseline="-25000" dirty="0">
                <a:solidFill>
                  <a:srgbClr val="010066"/>
                </a:solidFill>
              </a:rPr>
              <a:t>10</a:t>
            </a:r>
            <a:r>
              <a:rPr lang="en-GB" altLang="en-US" sz="2000" dirty="0">
                <a:solidFill>
                  <a:srgbClr val="010066"/>
                </a:solidFill>
              </a:rPr>
              <a:t>H</a:t>
            </a:r>
            <a:r>
              <a:rPr lang="en-GB" altLang="en-US" sz="2000" baseline="-25000" dirty="0">
                <a:solidFill>
                  <a:srgbClr val="010066"/>
                </a:solidFill>
              </a:rPr>
              <a:t>22</a:t>
            </a:r>
            <a:r>
              <a:rPr lang="en-GB" altLang="en-US" sz="2000" dirty="0">
                <a:solidFill>
                  <a:srgbClr val="010066"/>
                </a:solidFill>
              </a:rPr>
              <a:t>)</a:t>
            </a:r>
          </a:p>
        </p:txBody>
      </p:sp>
      <p:pic>
        <p:nvPicPr>
          <p:cNvPr id="317447" name="Picture 7" descr="ethene">
            <a:extLst>
              <a:ext uri="{FF2B5EF4-FFF2-40B4-BE49-F238E27FC236}">
                <a16:creationId xmlns:a16="http://schemas.microsoft.com/office/drawing/2014/main" id="{A970EFA7-0A6F-4C7D-AD36-42D760528C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4888" y="4294014"/>
            <a:ext cx="150653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48" name="Picture 8" descr="pentane">
            <a:extLst>
              <a:ext uri="{FF2B5EF4-FFF2-40B4-BE49-F238E27FC236}">
                <a16:creationId xmlns:a16="http://schemas.microsoft.com/office/drawing/2014/main" id="{A2CE7E1C-1DF5-49C8-A879-67CDECDD53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438" y="3989214"/>
            <a:ext cx="332105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49" name="Rectangle 9">
            <a:extLst>
              <a:ext uri="{FF2B5EF4-FFF2-40B4-BE49-F238E27FC236}">
                <a16:creationId xmlns:a16="http://schemas.microsoft.com/office/drawing/2014/main" id="{598868D2-2781-4588-A8D3-F86B22F8268A}"/>
              </a:ext>
            </a:extLst>
          </p:cNvPr>
          <p:cNvSpPr>
            <a:spLocks noChangeArrowheads="1"/>
          </p:cNvSpPr>
          <p:nvPr/>
        </p:nvSpPr>
        <p:spPr bwMode="auto">
          <a:xfrm>
            <a:off x="1143882" y="5540556"/>
            <a:ext cx="1404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dirty="0">
                <a:solidFill>
                  <a:srgbClr val="010066"/>
                </a:solidFill>
              </a:rPr>
              <a:t>pentane</a:t>
            </a:r>
          </a:p>
        </p:txBody>
      </p:sp>
      <p:sp>
        <p:nvSpPr>
          <p:cNvPr id="317450" name="Rectangle 10">
            <a:extLst>
              <a:ext uri="{FF2B5EF4-FFF2-40B4-BE49-F238E27FC236}">
                <a16:creationId xmlns:a16="http://schemas.microsoft.com/office/drawing/2014/main" id="{F1093E78-4218-4502-AC4B-F9E5CDF009B6}"/>
              </a:ext>
            </a:extLst>
          </p:cNvPr>
          <p:cNvSpPr>
            <a:spLocks noChangeArrowheads="1"/>
          </p:cNvSpPr>
          <p:nvPr/>
        </p:nvSpPr>
        <p:spPr bwMode="auto">
          <a:xfrm>
            <a:off x="4762500" y="5540556"/>
            <a:ext cx="1414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dirty="0">
                <a:solidFill>
                  <a:srgbClr val="010066"/>
                </a:solidFill>
              </a:rPr>
              <a:t>propene </a:t>
            </a:r>
          </a:p>
        </p:txBody>
      </p:sp>
      <p:sp>
        <p:nvSpPr>
          <p:cNvPr id="317451" name="Rectangle 11">
            <a:extLst>
              <a:ext uri="{FF2B5EF4-FFF2-40B4-BE49-F238E27FC236}">
                <a16:creationId xmlns:a16="http://schemas.microsoft.com/office/drawing/2014/main" id="{8E25D53A-C441-49AD-BA0E-298CFE69DA1F}"/>
              </a:ext>
            </a:extLst>
          </p:cNvPr>
          <p:cNvSpPr>
            <a:spLocks noChangeArrowheads="1"/>
          </p:cNvSpPr>
          <p:nvPr/>
        </p:nvSpPr>
        <p:spPr bwMode="auto">
          <a:xfrm>
            <a:off x="7475538" y="5540556"/>
            <a:ext cx="1309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000">
                <a:solidFill>
                  <a:srgbClr val="010066"/>
                </a:solidFill>
              </a:rPr>
              <a:t>ethene </a:t>
            </a:r>
          </a:p>
        </p:txBody>
      </p:sp>
      <p:pic>
        <p:nvPicPr>
          <p:cNvPr id="317452" name="Picture 12" descr="propene">
            <a:extLst>
              <a:ext uri="{FF2B5EF4-FFF2-40B4-BE49-F238E27FC236}">
                <a16:creationId xmlns:a16="http://schemas.microsoft.com/office/drawing/2014/main" id="{9BF12776-B551-4B9A-9392-D8CE07079A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0388" y="4117802"/>
            <a:ext cx="2111375"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53" name="Text Box 13">
            <a:extLst>
              <a:ext uri="{FF2B5EF4-FFF2-40B4-BE49-F238E27FC236}">
                <a16:creationId xmlns:a16="http://schemas.microsoft.com/office/drawing/2014/main" id="{FA97E9E2-F399-40B2-BC41-6556A7CC159D}"/>
              </a:ext>
            </a:extLst>
          </p:cNvPr>
          <p:cNvSpPr txBox="1">
            <a:spLocks noChangeArrowheads="1"/>
          </p:cNvSpPr>
          <p:nvPr/>
        </p:nvSpPr>
        <p:spPr bwMode="auto">
          <a:xfrm>
            <a:off x="3765550" y="4528964"/>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t>+</a:t>
            </a:r>
          </a:p>
        </p:txBody>
      </p:sp>
      <p:sp>
        <p:nvSpPr>
          <p:cNvPr id="317454" name="Text Box 14">
            <a:extLst>
              <a:ext uri="{FF2B5EF4-FFF2-40B4-BE49-F238E27FC236}">
                <a16:creationId xmlns:a16="http://schemas.microsoft.com/office/drawing/2014/main" id="{9B808EFB-DE79-48C8-9FBE-39D610C20050}"/>
              </a:ext>
            </a:extLst>
          </p:cNvPr>
          <p:cNvSpPr txBox="1">
            <a:spLocks noChangeArrowheads="1"/>
          </p:cNvSpPr>
          <p:nvPr/>
        </p:nvSpPr>
        <p:spPr bwMode="auto">
          <a:xfrm>
            <a:off x="6750050" y="4527377"/>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t>+</a:t>
            </a:r>
          </a:p>
        </p:txBody>
      </p:sp>
      <p:sp>
        <p:nvSpPr>
          <p:cNvPr id="16" name="TextBox 15">
            <a:extLst>
              <a:ext uri="{FF2B5EF4-FFF2-40B4-BE49-F238E27FC236}">
                <a16:creationId xmlns:a16="http://schemas.microsoft.com/office/drawing/2014/main" id="{CEB5B54E-98CA-4C56-802E-BA2FEF1ED76C}"/>
              </a:ext>
            </a:extLst>
          </p:cNvPr>
          <p:cNvSpPr txBox="1">
            <a:spLocks noChangeArrowheads="1"/>
          </p:cNvSpPr>
          <p:nvPr/>
        </p:nvSpPr>
        <p:spPr bwMode="auto">
          <a:xfrm>
            <a:off x="1350963" y="6017682"/>
            <a:ext cx="6442075" cy="461963"/>
          </a:xfrm>
          <a:prstGeom prst="rect">
            <a:avLst/>
          </a:prstGeom>
          <a:solidFill>
            <a:srgbClr val="FFCC99"/>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What is the symbol equation for this reaction?</a:t>
            </a:r>
          </a:p>
        </p:txBody>
      </p:sp>
      <p:cxnSp>
        <p:nvCxnSpPr>
          <p:cNvPr id="18" name="Straight Arrow Connector 17">
            <a:extLst>
              <a:ext uri="{FF2B5EF4-FFF2-40B4-BE49-F238E27FC236}">
                <a16:creationId xmlns:a16="http://schemas.microsoft.com/office/drawing/2014/main" id="{6A86943F-53A7-44D6-926E-0E2BDF0F63C9}"/>
              </a:ext>
            </a:extLst>
          </p:cNvPr>
          <p:cNvCxnSpPr>
            <a:cxnSpLocks noChangeShapeType="1"/>
          </p:cNvCxnSpPr>
          <p:nvPr/>
        </p:nvCxnSpPr>
        <p:spPr bwMode="auto">
          <a:xfrm>
            <a:off x="4098925" y="3482800"/>
            <a:ext cx="0" cy="509587"/>
          </a:xfrm>
          <a:prstGeom prst="straightConnector1">
            <a:avLst/>
          </a:prstGeom>
          <a:noFill/>
          <a:ln w="57150" algn="ctr">
            <a:solidFill>
              <a:srgbClr val="010066"/>
            </a:solidFill>
            <a:round/>
            <a:headEnd/>
            <a:tailEnd type="arrow" w="med" len="med"/>
          </a:ln>
          <a:extLst>
            <a:ext uri="{909E8E84-426E-40DD-AFC4-6F175D3DCCD1}">
              <a14:hiddenFill xmlns:a14="http://schemas.microsoft.com/office/drawing/2010/main">
                <a:noFill/>
              </a14:hiddenFill>
            </a:ext>
          </a:extLst>
        </p:spPr>
      </p:cxnSp>
      <p:pic>
        <p:nvPicPr>
          <p:cNvPr id="19" name="Picture 8">
            <a:hlinkClick r:id="" action="ppaction://hlinkshowjump?jump=nextslide"/>
            <a:extLst>
              <a:ext uri="{FF2B5EF4-FFF2-40B4-BE49-F238E27FC236}">
                <a16:creationId xmlns:a16="http://schemas.microsoft.com/office/drawing/2014/main" id="{22690C4D-A644-4267-A57C-653047DC35A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0" name="Picture 9" descr="notes_icon">
            <a:extLst>
              <a:ext uri="{FF2B5EF4-FFF2-40B4-BE49-F238E27FC236}">
                <a16:creationId xmlns:a16="http://schemas.microsoft.com/office/drawing/2014/main" id="{04416252-2ED5-485A-B934-2B76899D3DB2}"/>
              </a:ext>
            </a:extLst>
          </p:cNvPr>
          <p:cNvPicPr>
            <a:picLocks noChangeAspect="1" noChangeArrowheads="1"/>
          </p:cNvPicPr>
          <p:nvPr/>
        </p:nvPicPr>
        <p:blipFill>
          <a:blip r:embed="rId9"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4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4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74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74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745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5" grpId="0"/>
      <p:bldP spid="317449" grpId="0"/>
      <p:bldP spid="317450" grpId="0"/>
      <p:bldP spid="317451" grpId="0"/>
      <p:bldP spid="317453" grpId="0"/>
      <p:bldP spid="317454" grpId="0"/>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a:extLst>
              <a:ext uri="{FF2B5EF4-FFF2-40B4-BE49-F238E27FC236}">
                <a16:creationId xmlns:a16="http://schemas.microsoft.com/office/drawing/2014/main" id="{98C7C680-1DD8-4B46-8CA0-7462A1576EFA}"/>
              </a:ext>
            </a:extLst>
          </p:cNvPr>
          <p:cNvSpPr txBox="1">
            <a:spLocks noChangeArrowheads="1"/>
          </p:cNvSpPr>
          <p:nvPr/>
        </p:nvSpPr>
        <p:spPr bwMode="auto">
          <a:xfrm>
            <a:off x="342900" y="784225"/>
            <a:ext cx="880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Cracking converts less useful alkanes into more useful alkenes.</a:t>
            </a:r>
          </a:p>
        </p:txBody>
      </p:sp>
      <p:sp>
        <p:nvSpPr>
          <p:cNvPr id="33795" name="Rectangle 6">
            <a:extLst>
              <a:ext uri="{FF2B5EF4-FFF2-40B4-BE49-F238E27FC236}">
                <a16:creationId xmlns:a16="http://schemas.microsoft.com/office/drawing/2014/main" id="{143D0C3A-95FD-4B2B-BA8E-8FD094F992E5}"/>
              </a:ext>
            </a:extLst>
          </p:cNvPr>
          <p:cNvSpPr>
            <a:spLocks noGrp="1" noChangeArrowheads="1"/>
          </p:cNvSpPr>
          <p:nvPr>
            <p:ph type="title"/>
          </p:nvPr>
        </p:nvSpPr>
        <p:spPr/>
        <p:txBody>
          <a:bodyPr/>
          <a:lstStyle/>
          <a:p>
            <a:r>
              <a:rPr lang="en-GB" altLang="en-US"/>
              <a:t>Alkenes and polymers</a:t>
            </a:r>
          </a:p>
        </p:txBody>
      </p:sp>
      <p:sp>
        <p:nvSpPr>
          <p:cNvPr id="15" name="Rectangle 14">
            <a:extLst>
              <a:ext uri="{FF2B5EF4-FFF2-40B4-BE49-F238E27FC236}">
                <a16:creationId xmlns:a16="http://schemas.microsoft.com/office/drawing/2014/main" id="{33D35463-E40D-49B2-A8B1-04B9254D8699}"/>
              </a:ext>
            </a:extLst>
          </p:cNvPr>
          <p:cNvSpPr>
            <a:spLocks noChangeArrowheads="1"/>
          </p:cNvSpPr>
          <p:nvPr/>
        </p:nvSpPr>
        <p:spPr bwMode="auto">
          <a:xfrm>
            <a:off x="342900" y="3408452"/>
            <a:ext cx="445337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Alkenes can be used to make:</a:t>
            </a:r>
            <a:endParaRPr lang="en-GB" altLang="en-US" dirty="0"/>
          </a:p>
        </p:txBody>
      </p:sp>
      <p:sp>
        <p:nvSpPr>
          <p:cNvPr id="16" name="TextBox 15">
            <a:extLst>
              <a:ext uri="{FF2B5EF4-FFF2-40B4-BE49-F238E27FC236}">
                <a16:creationId xmlns:a16="http://schemas.microsoft.com/office/drawing/2014/main" id="{86F363E2-FDEC-4456-AAA4-B2AE55E3ACFB}"/>
              </a:ext>
            </a:extLst>
          </p:cNvPr>
          <p:cNvSpPr txBox="1">
            <a:spLocks noChangeArrowheads="1"/>
          </p:cNvSpPr>
          <p:nvPr/>
        </p:nvSpPr>
        <p:spPr bwMode="auto">
          <a:xfrm>
            <a:off x="647703" y="5033053"/>
            <a:ext cx="2020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fuels</a:t>
            </a:r>
          </a:p>
        </p:txBody>
      </p:sp>
      <p:sp>
        <p:nvSpPr>
          <p:cNvPr id="17" name="TextBox 16">
            <a:extLst>
              <a:ext uri="{FF2B5EF4-FFF2-40B4-BE49-F238E27FC236}">
                <a16:creationId xmlns:a16="http://schemas.microsoft.com/office/drawing/2014/main" id="{A89AE573-DF21-496F-ACA0-A1B981534478}"/>
              </a:ext>
            </a:extLst>
          </p:cNvPr>
          <p:cNvSpPr txBox="1">
            <a:spLocks noChangeArrowheads="1"/>
          </p:cNvSpPr>
          <p:nvPr/>
        </p:nvSpPr>
        <p:spPr bwMode="auto">
          <a:xfrm>
            <a:off x="647703" y="5661203"/>
            <a:ext cx="3457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alcohols and other industrial chemicals. </a:t>
            </a:r>
          </a:p>
        </p:txBody>
      </p:sp>
      <p:sp>
        <p:nvSpPr>
          <p:cNvPr id="19" name="TextBox 18">
            <a:extLst>
              <a:ext uri="{FF2B5EF4-FFF2-40B4-BE49-F238E27FC236}">
                <a16:creationId xmlns:a16="http://schemas.microsoft.com/office/drawing/2014/main" id="{78F3BDFA-424A-4F86-B94C-1D7BD25D4A09}"/>
              </a:ext>
            </a:extLst>
          </p:cNvPr>
          <p:cNvSpPr txBox="1">
            <a:spLocks noChangeArrowheads="1"/>
          </p:cNvSpPr>
          <p:nvPr/>
        </p:nvSpPr>
        <p:spPr bwMode="auto">
          <a:xfrm>
            <a:off x="647704" y="4035015"/>
            <a:ext cx="3325986"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dirty="0"/>
              <a:t>polymers e.g. PVC </a:t>
            </a:r>
            <a:br>
              <a:rPr lang="en-GB" altLang="en-US" dirty="0"/>
            </a:br>
            <a:r>
              <a:rPr lang="en-GB" altLang="en-US" dirty="0"/>
              <a:t>and polyethene </a:t>
            </a:r>
          </a:p>
        </p:txBody>
      </p:sp>
      <p:sp>
        <p:nvSpPr>
          <p:cNvPr id="21" name="TextBox 20">
            <a:extLst>
              <a:ext uri="{FF2B5EF4-FFF2-40B4-BE49-F238E27FC236}">
                <a16:creationId xmlns:a16="http://schemas.microsoft.com/office/drawing/2014/main" id="{92D9CF61-725B-4818-94B0-98CF40A8E120}"/>
              </a:ext>
            </a:extLst>
          </p:cNvPr>
          <p:cNvSpPr txBox="1">
            <a:spLocks noChangeArrowheads="1"/>
          </p:cNvSpPr>
          <p:nvPr/>
        </p:nvSpPr>
        <p:spPr bwMode="auto">
          <a:xfrm>
            <a:off x="342900" y="1412376"/>
            <a:ext cx="8586611"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presence of the reactive double bond in alkenes makes them useful starting materials. </a:t>
            </a:r>
          </a:p>
        </p:txBody>
      </p:sp>
      <p:sp>
        <p:nvSpPr>
          <p:cNvPr id="22" name="Rectangle 21">
            <a:extLst>
              <a:ext uri="{FF2B5EF4-FFF2-40B4-BE49-F238E27FC236}">
                <a16:creationId xmlns:a16="http://schemas.microsoft.com/office/drawing/2014/main" id="{300BFABE-3CCE-4B34-8338-BAD52678555A}"/>
              </a:ext>
            </a:extLst>
          </p:cNvPr>
          <p:cNvSpPr>
            <a:spLocks noChangeArrowheads="1"/>
          </p:cNvSpPr>
          <p:nvPr/>
        </p:nvSpPr>
        <p:spPr bwMode="auto">
          <a:xfrm>
            <a:off x="342900" y="2410414"/>
            <a:ext cx="8734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Alkenes are therefore crucial for the manufacture of commonly used materials and chemicals.</a:t>
            </a:r>
          </a:p>
        </p:txBody>
      </p:sp>
      <p:pic>
        <p:nvPicPr>
          <p:cNvPr id="35855" name="Picture 15" descr="\\SVRSTR01\Users\Charlotte.Pritchard\My Documents\Downloads\shutterstock_142310206.jpg">
            <a:extLst>
              <a:ext uri="{FF2B5EF4-FFF2-40B4-BE49-F238E27FC236}">
                <a16:creationId xmlns:a16="http://schemas.microsoft.com/office/drawing/2014/main" id="{2E6EF0E5-B413-47AC-926C-D5FEC4C0A1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034"/>
          <a:stretch>
            <a:fillRect/>
          </a:stretch>
        </p:blipFill>
        <p:spPr bwMode="auto">
          <a:xfrm>
            <a:off x="4407916" y="4046319"/>
            <a:ext cx="3736534" cy="244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hlinkClick r:id="" action="ppaction://hlinkshowjump?jump=nextslide"/>
            <a:extLst>
              <a:ext uri="{FF2B5EF4-FFF2-40B4-BE49-F238E27FC236}">
                <a16:creationId xmlns:a16="http://schemas.microsoft.com/office/drawing/2014/main" id="{9FABACEF-D5D5-4C25-82EB-B40FA1EA748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85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1" name="Picture 3" descr="polythene_symbols">
            <a:extLst>
              <a:ext uri="{FF2B5EF4-FFF2-40B4-BE49-F238E27FC236}">
                <a16:creationId xmlns:a16="http://schemas.microsoft.com/office/drawing/2014/main" id="{2E78B8A1-5FA1-41DD-9D3C-8316462A86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763" y="4456113"/>
            <a:ext cx="5829300"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4">
            <a:extLst>
              <a:ext uri="{FF2B5EF4-FFF2-40B4-BE49-F238E27FC236}">
                <a16:creationId xmlns:a16="http://schemas.microsoft.com/office/drawing/2014/main" id="{18A313B7-1916-45F0-AC66-385C1B87390A}"/>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Polymerization</a:t>
            </a:r>
            <a:r>
              <a:rPr lang="en-GB" altLang="en-US" dirty="0">
                <a:solidFill>
                  <a:srgbClr val="010066"/>
                </a:solidFill>
              </a:rPr>
              <a:t> is the reaction used to convert </a:t>
            </a:r>
            <a:r>
              <a:rPr lang="en-GB" altLang="en-US" b="1" dirty="0">
                <a:solidFill>
                  <a:srgbClr val="FF6600"/>
                </a:solidFill>
              </a:rPr>
              <a:t>monomers</a:t>
            </a:r>
            <a:r>
              <a:rPr lang="en-GB" altLang="en-US" dirty="0">
                <a:solidFill>
                  <a:srgbClr val="010066"/>
                </a:solidFill>
              </a:rPr>
              <a:t> into polymers. </a:t>
            </a:r>
          </a:p>
        </p:txBody>
      </p:sp>
      <p:sp>
        <p:nvSpPr>
          <p:cNvPr id="34820" name="Rectangle 6">
            <a:extLst>
              <a:ext uri="{FF2B5EF4-FFF2-40B4-BE49-F238E27FC236}">
                <a16:creationId xmlns:a16="http://schemas.microsoft.com/office/drawing/2014/main" id="{FD3A09D2-1719-4A8A-8CBC-3A88C00D2647}"/>
              </a:ext>
            </a:extLst>
          </p:cNvPr>
          <p:cNvSpPr>
            <a:spLocks noGrp="1" noChangeArrowheads="1"/>
          </p:cNvSpPr>
          <p:nvPr>
            <p:ph type="title"/>
          </p:nvPr>
        </p:nvSpPr>
        <p:spPr/>
        <p:txBody>
          <a:bodyPr/>
          <a:lstStyle/>
          <a:p>
            <a:r>
              <a:rPr lang="en-GB" altLang="en-US"/>
              <a:t>Polymers</a:t>
            </a:r>
          </a:p>
        </p:txBody>
      </p:sp>
      <p:sp>
        <p:nvSpPr>
          <p:cNvPr id="12" name="TextBox 11">
            <a:extLst>
              <a:ext uri="{FF2B5EF4-FFF2-40B4-BE49-F238E27FC236}">
                <a16:creationId xmlns:a16="http://schemas.microsoft.com/office/drawing/2014/main" id="{8FF07AD4-D391-4DDD-8703-E6D7E8AC7763}"/>
              </a:ext>
            </a:extLst>
          </p:cNvPr>
          <p:cNvSpPr txBox="1">
            <a:spLocks noChangeArrowheads="1"/>
          </p:cNvSpPr>
          <p:nvPr/>
        </p:nvSpPr>
        <p:spPr bwMode="auto">
          <a:xfrm>
            <a:off x="342899" y="2030413"/>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monomers used are often alkenes, which join together to form long chained polymers.</a:t>
            </a:r>
          </a:p>
        </p:txBody>
      </p:sp>
      <p:sp>
        <p:nvSpPr>
          <p:cNvPr id="14" name="TextBox 13">
            <a:extLst>
              <a:ext uri="{FF2B5EF4-FFF2-40B4-BE49-F238E27FC236}">
                <a16:creationId xmlns:a16="http://schemas.microsoft.com/office/drawing/2014/main" id="{3C82A51B-AEED-40BD-BDA0-C74EB08A278B}"/>
              </a:ext>
            </a:extLst>
          </p:cNvPr>
          <p:cNvSpPr txBox="1">
            <a:spLocks noChangeArrowheads="1"/>
          </p:cNvSpPr>
          <p:nvPr/>
        </p:nvSpPr>
        <p:spPr bwMode="auto">
          <a:xfrm>
            <a:off x="342900" y="3275013"/>
            <a:ext cx="79454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Polymers are the basis of plastics and are crucial for the development of packaging, clothing and other materials.</a:t>
            </a:r>
          </a:p>
        </p:txBody>
      </p:sp>
      <p:sp>
        <p:nvSpPr>
          <p:cNvPr id="17" name="TextBox 16">
            <a:extLst>
              <a:ext uri="{FF2B5EF4-FFF2-40B4-BE49-F238E27FC236}">
                <a16:creationId xmlns:a16="http://schemas.microsoft.com/office/drawing/2014/main" id="{7A107CFA-127C-4903-B416-3DDCBD624D59}"/>
              </a:ext>
            </a:extLst>
          </p:cNvPr>
          <p:cNvSpPr txBox="1">
            <a:spLocks noChangeArrowheads="1"/>
          </p:cNvSpPr>
          <p:nvPr/>
        </p:nvSpPr>
        <p:spPr bwMode="auto">
          <a:xfrm>
            <a:off x="2672289" y="5995988"/>
            <a:ext cx="32769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t>section of a polymer</a:t>
            </a:r>
          </a:p>
        </p:txBody>
      </p:sp>
      <p:pic>
        <p:nvPicPr>
          <p:cNvPr id="10" name="Picture 8">
            <a:hlinkClick r:id="" action="ppaction://hlinkshowjump?jump=nextslide"/>
            <a:extLst>
              <a:ext uri="{FF2B5EF4-FFF2-40B4-BE49-F238E27FC236}">
                <a16:creationId xmlns:a16="http://schemas.microsoft.com/office/drawing/2014/main" id="{684E43EB-63B3-47DE-B246-A7C7215535F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25F9A381-A174-492B-8060-8BCB373017FC}"/>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04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5ECB5B44-C67E-413E-94DA-E1638B695623}"/>
              </a:ext>
            </a:extLst>
          </p:cNvPr>
          <p:cNvSpPr>
            <a:spLocks noGrp="1" noChangeArrowheads="1"/>
          </p:cNvSpPr>
          <p:nvPr>
            <p:ph type="title"/>
          </p:nvPr>
        </p:nvSpPr>
        <p:spPr/>
        <p:txBody>
          <a:bodyPr/>
          <a:lstStyle/>
          <a:p>
            <a:r>
              <a:rPr lang="en-GB" altLang="en-US" dirty="0"/>
              <a:t>How is polyethene made?</a:t>
            </a:r>
          </a:p>
        </p:txBody>
      </p:sp>
      <p:pic>
        <p:nvPicPr>
          <p:cNvPr id="7" name="Picture 5" descr="flash_icon">
            <a:extLst>
              <a:ext uri="{FF2B5EF4-FFF2-40B4-BE49-F238E27FC236}">
                <a16:creationId xmlns:a16="http://schemas.microsoft.com/office/drawing/2014/main" id="{D39624EA-20FC-4247-AAD0-C0073A4729A5}"/>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E1592574-A328-4CCA-B52E-78539097AFA0}"/>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93268090-E401-46D1-819F-B415246C0DF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AA46B82-E0C7-4B99-95AF-CBEEEF1290CB}"/>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SVRSTR01\Users\Charlotte.Pritchard\My Documents\Downloads\oil_refinery_TTstudio_shutterstock.jpg">
            <a:extLst>
              <a:ext uri="{FF2B5EF4-FFF2-40B4-BE49-F238E27FC236}">
                <a16:creationId xmlns:a16="http://schemas.microsoft.com/office/drawing/2014/main" id="{FAA7FC46-15B3-446D-8FBA-4C19274CDE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9064"/>
          <a:stretch>
            <a:fillRect/>
          </a:stretch>
        </p:blipFill>
        <p:spPr bwMode="auto">
          <a:xfrm>
            <a:off x="4154311" y="2731296"/>
            <a:ext cx="4378502" cy="303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a:extLst>
              <a:ext uri="{FF2B5EF4-FFF2-40B4-BE49-F238E27FC236}">
                <a16:creationId xmlns:a16="http://schemas.microsoft.com/office/drawing/2014/main" id="{E3296C42-EB82-4DAB-939A-779E5E02DFA0}"/>
              </a:ext>
            </a:extLst>
          </p:cNvPr>
          <p:cNvSpPr>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FF6600"/>
                </a:solidFill>
              </a:rPr>
              <a:t>Crude oil </a:t>
            </a:r>
            <a:r>
              <a:rPr lang="en-GB" altLang="en-US"/>
              <a:t>is a </a:t>
            </a:r>
            <a:r>
              <a:rPr lang="en-GB" altLang="en-US" b="1">
                <a:solidFill>
                  <a:srgbClr val="FF6600"/>
                </a:solidFill>
              </a:rPr>
              <a:t>hydrocarbon </a:t>
            </a:r>
            <a:r>
              <a:rPr lang="en-GB" altLang="en-US"/>
              <a:t>(it contains only hydrogen and carbon atoms). Crude oil itself has no uses – it must first be processed and refined. This is done in an oil refinery.</a:t>
            </a:r>
          </a:p>
        </p:txBody>
      </p:sp>
      <p:sp>
        <p:nvSpPr>
          <p:cNvPr id="203779" name="Rectangle 3">
            <a:extLst>
              <a:ext uri="{FF2B5EF4-FFF2-40B4-BE49-F238E27FC236}">
                <a16:creationId xmlns:a16="http://schemas.microsoft.com/office/drawing/2014/main" id="{1444B2A9-5125-44D0-ACDF-13B40B08CA43}"/>
              </a:ext>
            </a:extLst>
          </p:cNvPr>
          <p:cNvSpPr>
            <a:spLocks noChangeArrowheads="1"/>
          </p:cNvSpPr>
          <p:nvPr/>
        </p:nvSpPr>
        <p:spPr bwMode="auto">
          <a:xfrm>
            <a:off x="342900" y="2311929"/>
            <a:ext cx="339566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During the refining of crude oil, compounds in the oil are separated into similar groups called </a:t>
            </a:r>
            <a:r>
              <a:rPr lang="en-GB" altLang="en-US" b="1" dirty="0">
                <a:solidFill>
                  <a:srgbClr val="FF6600"/>
                </a:solidFill>
              </a:rPr>
              <a:t>fractions</a:t>
            </a:r>
            <a:r>
              <a:rPr lang="en-GB" altLang="en-US" dirty="0"/>
              <a:t>.</a:t>
            </a:r>
          </a:p>
        </p:txBody>
      </p:sp>
      <p:sp>
        <p:nvSpPr>
          <p:cNvPr id="203780" name="Rectangle 4">
            <a:extLst>
              <a:ext uri="{FF2B5EF4-FFF2-40B4-BE49-F238E27FC236}">
                <a16:creationId xmlns:a16="http://schemas.microsoft.com/office/drawing/2014/main" id="{F8719E64-4429-44C4-B4B1-FC162776451A}"/>
              </a:ext>
            </a:extLst>
          </p:cNvPr>
          <p:cNvSpPr>
            <a:spLocks noChangeArrowheads="1"/>
          </p:cNvSpPr>
          <p:nvPr/>
        </p:nvSpPr>
        <p:spPr bwMode="auto">
          <a:xfrm>
            <a:off x="342900" y="4577821"/>
            <a:ext cx="33956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Each fraction contains a mix of compounds with a similar number of carbon atoms.</a:t>
            </a:r>
          </a:p>
        </p:txBody>
      </p:sp>
      <p:sp>
        <p:nvSpPr>
          <p:cNvPr id="19462" name="Rectangle 5">
            <a:extLst>
              <a:ext uri="{FF2B5EF4-FFF2-40B4-BE49-F238E27FC236}">
                <a16:creationId xmlns:a16="http://schemas.microsoft.com/office/drawing/2014/main" id="{CF45DF3C-1421-4D19-A8AA-F3C9335EA095}"/>
              </a:ext>
            </a:extLst>
          </p:cNvPr>
          <p:cNvSpPr>
            <a:spLocks noGrp="1" noChangeArrowheads="1"/>
          </p:cNvSpPr>
          <p:nvPr>
            <p:ph type="title"/>
          </p:nvPr>
        </p:nvSpPr>
        <p:spPr/>
        <p:txBody>
          <a:bodyPr/>
          <a:lstStyle/>
          <a:p>
            <a:r>
              <a:rPr lang="en-GB" altLang="en-US"/>
              <a:t>What is crude oil?</a:t>
            </a:r>
          </a:p>
        </p:txBody>
      </p:sp>
      <p:pic>
        <p:nvPicPr>
          <p:cNvPr id="8" name="Picture 8">
            <a:hlinkClick r:id="" action="ppaction://hlinkshowjump?jump=nextslide"/>
            <a:extLst>
              <a:ext uri="{FF2B5EF4-FFF2-40B4-BE49-F238E27FC236}">
                <a16:creationId xmlns:a16="http://schemas.microsoft.com/office/drawing/2014/main" id="{B7CB007D-7C3A-49BE-91F8-57FFB445500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1">
            <a:extLst>
              <a:ext uri="{FF2B5EF4-FFF2-40B4-BE49-F238E27FC236}">
                <a16:creationId xmlns:a16="http://schemas.microsoft.com/office/drawing/2014/main" id="{BF4E38A3-2674-47DA-8AA2-90919D29B32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7020" y="78039"/>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378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p:bldP spid="2037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Picture 2" descr="long_chain">
            <a:extLst>
              <a:ext uri="{FF2B5EF4-FFF2-40B4-BE49-F238E27FC236}">
                <a16:creationId xmlns:a16="http://schemas.microsoft.com/office/drawing/2014/main" id="{9BD7B144-6BF3-47CF-AA03-D33371D1FE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 y="2127250"/>
            <a:ext cx="3925888"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63" name="Picture 3" descr="short-chains">
            <a:extLst>
              <a:ext uri="{FF2B5EF4-FFF2-40B4-BE49-F238E27FC236}">
                <a16:creationId xmlns:a16="http://schemas.microsoft.com/office/drawing/2014/main" id="{3CBD4DE9-D9DB-41B8-A378-D510001CA5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2613" y="4232275"/>
            <a:ext cx="3267075"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a:extLst>
              <a:ext uri="{FF2B5EF4-FFF2-40B4-BE49-F238E27FC236}">
                <a16:creationId xmlns:a16="http://schemas.microsoft.com/office/drawing/2014/main" id="{56844595-F3BF-44DC-B73E-B3207FC8291C}"/>
              </a:ext>
            </a:extLst>
          </p:cNvPr>
          <p:cNvSpPr>
            <a:spLocks noGrp="1" noChangeArrowheads="1"/>
          </p:cNvSpPr>
          <p:nvPr>
            <p:ph type="title"/>
          </p:nvPr>
        </p:nvSpPr>
        <p:spPr/>
        <p:txBody>
          <a:bodyPr/>
          <a:lstStyle/>
          <a:p>
            <a:r>
              <a:rPr lang="en-GB" altLang="en-US"/>
              <a:t>Supply and demand</a:t>
            </a:r>
          </a:p>
        </p:txBody>
      </p:sp>
      <p:sp>
        <p:nvSpPr>
          <p:cNvPr id="20485" name="Rectangle 5">
            <a:extLst>
              <a:ext uri="{FF2B5EF4-FFF2-40B4-BE49-F238E27FC236}">
                <a16:creationId xmlns:a16="http://schemas.microsoft.com/office/drawing/2014/main" id="{53A4F798-4C6C-428D-8B1F-5F9F0B46ACB4}"/>
              </a:ext>
            </a:extLst>
          </p:cNvPr>
          <p:cNvSpPr>
            <a:spLocks noChangeArrowheads="1"/>
          </p:cNvSpPr>
          <p:nvPr/>
        </p:nvSpPr>
        <p:spPr bwMode="auto">
          <a:xfrm>
            <a:off x="342900" y="784225"/>
            <a:ext cx="83994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amount of each type of fraction obtained by fractional distillation does not usually match the amount of each fraction that is needed.</a:t>
            </a:r>
          </a:p>
        </p:txBody>
      </p:sp>
      <p:sp>
        <p:nvSpPr>
          <p:cNvPr id="271366" name="Rectangle 6">
            <a:extLst>
              <a:ext uri="{FF2B5EF4-FFF2-40B4-BE49-F238E27FC236}">
                <a16:creationId xmlns:a16="http://schemas.microsoft.com/office/drawing/2014/main" id="{68368877-30AF-48FA-923A-1DAF401E500D}"/>
              </a:ext>
            </a:extLst>
          </p:cNvPr>
          <p:cNvSpPr>
            <a:spLocks noChangeArrowheads="1"/>
          </p:cNvSpPr>
          <p:nvPr/>
        </p:nvSpPr>
        <p:spPr bwMode="auto">
          <a:xfrm>
            <a:off x="4632324" y="1885950"/>
            <a:ext cx="42973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Crude oil often contains a greater quantity of heavier fractions than lighter fractions. Lighter fractions are more useful and therefore more </a:t>
            </a:r>
            <a:br>
              <a:rPr lang="en-GB" altLang="en-US" dirty="0"/>
            </a:br>
            <a:r>
              <a:rPr lang="en-GB" altLang="en-US" dirty="0"/>
              <a:t>in demand.</a:t>
            </a:r>
          </a:p>
        </p:txBody>
      </p:sp>
      <p:sp>
        <p:nvSpPr>
          <p:cNvPr id="271367" name="Rectangle 7">
            <a:extLst>
              <a:ext uri="{FF2B5EF4-FFF2-40B4-BE49-F238E27FC236}">
                <a16:creationId xmlns:a16="http://schemas.microsoft.com/office/drawing/2014/main" id="{20D2E9B5-853D-4D59-8E09-7606E45F6C0E}"/>
              </a:ext>
            </a:extLst>
          </p:cNvPr>
          <p:cNvSpPr>
            <a:spLocks noChangeArrowheads="1"/>
          </p:cNvSpPr>
          <p:nvPr/>
        </p:nvSpPr>
        <p:spPr bwMode="auto">
          <a:xfrm>
            <a:off x="342900" y="4452938"/>
            <a:ext cx="53197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large hydrocarbon molecules</a:t>
            </a:r>
            <a:br>
              <a:rPr lang="en-GB" altLang="en-US" dirty="0"/>
            </a:br>
            <a:r>
              <a:rPr lang="en-GB" altLang="en-US" dirty="0"/>
              <a:t>in the heavier fractions can be broken down into smaller, more useful molecules. This is called </a:t>
            </a:r>
            <a:r>
              <a:rPr lang="en-GB" altLang="en-US" b="1" dirty="0">
                <a:solidFill>
                  <a:srgbClr val="FF6600"/>
                </a:solidFill>
              </a:rPr>
              <a:t>cracking</a:t>
            </a:r>
            <a:r>
              <a:rPr lang="en-GB" altLang="en-US" dirty="0"/>
              <a:t>.</a:t>
            </a:r>
          </a:p>
        </p:txBody>
      </p:sp>
      <p:pic>
        <p:nvPicPr>
          <p:cNvPr id="10" name="Picture 8">
            <a:hlinkClick r:id="" action="ppaction://hlinkshowjump?jump=nextslide"/>
            <a:extLst>
              <a:ext uri="{FF2B5EF4-FFF2-40B4-BE49-F238E27FC236}">
                <a16:creationId xmlns:a16="http://schemas.microsoft.com/office/drawing/2014/main" id="{7B270609-9F42-403B-95C0-E8F634B8A50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05243E24-B664-4935-B7D5-70AB2A617CCF}"/>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3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136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13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136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6" grpId="0"/>
      <p:bldP spid="2713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8" descr="long_chain">
            <a:extLst>
              <a:ext uri="{FF2B5EF4-FFF2-40B4-BE49-F238E27FC236}">
                <a16:creationId xmlns:a16="http://schemas.microsoft.com/office/drawing/2014/main" id="{85102EC7-06D5-453F-8276-708AEC07C3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4613" y="2530300"/>
            <a:ext cx="2598737"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9" descr="short-chains">
            <a:extLst>
              <a:ext uri="{FF2B5EF4-FFF2-40B4-BE49-F238E27FC236}">
                <a16:creationId xmlns:a16="http://schemas.microsoft.com/office/drawing/2014/main" id="{61293D55-A851-4E12-98E7-4854DCFD7E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4773" y="4884738"/>
            <a:ext cx="2178050"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Line 10">
            <a:extLst>
              <a:ext uri="{FF2B5EF4-FFF2-40B4-BE49-F238E27FC236}">
                <a16:creationId xmlns:a16="http://schemas.microsoft.com/office/drawing/2014/main" id="{74FEFD4B-8B33-4B72-9B3A-FC239F007914}"/>
              </a:ext>
            </a:extLst>
          </p:cNvPr>
          <p:cNvSpPr>
            <a:spLocks noChangeShapeType="1"/>
          </p:cNvSpPr>
          <p:nvPr/>
        </p:nvSpPr>
        <p:spPr bwMode="auto">
          <a:xfrm>
            <a:off x="7724775" y="3770313"/>
            <a:ext cx="0" cy="827087"/>
          </a:xfrm>
          <a:prstGeom prst="line">
            <a:avLst/>
          </a:prstGeom>
          <a:noFill/>
          <a:ln w="76200">
            <a:solidFill>
              <a:srgbClr val="FF66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1509" name="Rectangle 2">
            <a:extLst>
              <a:ext uri="{FF2B5EF4-FFF2-40B4-BE49-F238E27FC236}">
                <a16:creationId xmlns:a16="http://schemas.microsoft.com/office/drawing/2014/main" id="{89684BB1-338B-434C-B69F-DBCDB451769A}"/>
              </a:ext>
            </a:extLst>
          </p:cNvPr>
          <p:cNvSpPr>
            <a:spLocks noGrp="1" noChangeArrowheads="1"/>
          </p:cNvSpPr>
          <p:nvPr>
            <p:ph type="title"/>
          </p:nvPr>
        </p:nvSpPr>
        <p:spPr/>
        <p:txBody>
          <a:bodyPr/>
          <a:lstStyle/>
          <a:p>
            <a:r>
              <a:rPr lang="en-GB" altLang="en-US"/>
              <a:t>Catalytic cracking</a:t>
            </a:r>
          </a:p>
        </p:txBody>
      </p:sp>
      <p:sp>
        <p:nvSpPr>
          <p:cNvPr id="21510" name="Rectangle 3">
            <a:extLst>
              <a:ext uri="{FF2B5EF4-FFF2-40B4-BE49-F238E27FC236}">
                <a16:creationId xmlns:a16="http://schemas.microsoft.com/office/drawing/2014/main" id="{C3D1234E-B90B-43AA-8F78-5F68409D4B27}"/>
              </a:ext>
            </a:extLst>
          </p:cNvPr>
          <p:cNvSpPr>
            <a:spLocks noChangeArrowheads="1"/>
          </p:cNvSpPr>
          <p:nvPr/>
        </p:nvSpPr>
        <p:spPr bwMode="auto">
          <a:xfrm>
            <a:off x="342900" y="784225"/>
            <a:ext cx="8470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Long-chain hydrocarbon molecules can be broken down into smaller, more useful molecules using a catalyst. </a:t>
            </a:r>
          </a:p>
        </p:txBody>
      </p:sp>
      <p:sp>
        <p:nvSpPr>
          <p:cNvPr id="273412" name="Rectangle 4">
            <a:extLst>
              <a:ext uri="{FF2B5EF4-FFF2-40B4-BE49-F238E27FC236}">
                <a16:creationId xmlns:a16="http://schemas.microsoft.com/office/drawing/2014/main" id="{5F270DF1-39B3-4333-9D92-622FEA248AE3}"/>
              </a:ext>
            </a:extLst>
          </p:cNvPr>
          <p:cNvSpPr>
            <a:spLocks noChangeArrowheads="1"/>
          </p:cNvSpPr>
          <p:nvPr/>
        </p:nvSpPr>
        <p:spPr bwMode="auto">
          <a:xfrm>
            <a:off x="342900" y="2800157"/>
            <a:ext cx="4160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Catalytic cracking requires:</a:t>
            </a:r>
          </a:p>
        </p:txBody>
      </p:sp>
      <p:sp>
        <p:nvSpPr>
          <p:cNvPr id="273420" name="Rectangle 12">
            <a:extLst>
              <a:ext uri="{FF2B5EF4-FFF2-40B4-BE49-F238E27FC236}">
                <a16:creationId xmlns:a16="http://schemas.microsoft.com/office/drawing/2014/main" id="{E6BDD71B-584A-4FF0-9CA8-40FFA85C7809}"/>
              </a:ext>
            </a:extLst>
          </p:cNvPr>
          <p:cNvSpPr>
            <a:spLocks noChangeArrowheads="1"/>
          </p:cNvSpPr>
          <p:nvPr/>
        </p:nvSpPr>
        <p:spPr bwMode="auto">
          <a:xfrm>
            <a:off x="342900" y="4703763"/>
            <a:ext cx="63817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During cracking, the long molecules break apart, forming </a:t>
            </a:r>
            <a:r>
              <a:rPr lang="en-GB" altLang="en-US" b="1" dirty="0">
                <a:solidFill>
                  <a:srgbClr val="FF6600"/>
                </a:solidFill>
              </a:rPr>
              <a:t>smaller alkanes</a:t>
            </a:r>
            <a:r>
              <a:rPr lang="en-GB" altLang="en-US" dirty="0"/>
              <a:t> and </a:t>
            </a:r>
            <a:r>
              <a:rPr lang="en-GB" altLang="en-US" b="1" dirty="0">
                <a:solidFill>
                  <a:srgbClr val="FF6600"/>
                </a:solidFill>
              </a:rPr>
              <a:t>alkenes</a:t>
            </a:r>
            <a:r>
              <a:rPr lang="en-GB" altLang="en-US" dirty="0"/>
              <a:t>. Alkenes are reactive molecules that are used to make plastics and other chemicals.</a:t>
            </a:r>
          </a:p>
        </p:txBody>
      </p:sp>
      <p:sp>
        <p:nvSpPr>
          <p:cNvPr id="394249" name="Text Box 9">
            <a:extLst>
              <a:ext uri="{FF2B5EF4-FFF2-40B4-BE49-F238E27FC236}">
                <a16:creationId xmlns:a16="http://schemas.microsoft.com/office/drawing/2014/main" id="{C78D9697-5F96-4163-A755-DDB6F3593DB9}"/>
              </a:ext>
            </a:extLst>
          </p:cNvPr>
          <p:cNvSpPr txBox="1">
            <a:spLocks noChangeArrowheads="1"/>
          </p:cNvSpPr>
          <p:nvPr/>
        </p:nvSpPr>
        <p:spPr bwMode="auto">
          <a:xfrm>
            <a:off x="342900" y="3434693"/>
            <a:ext cx="313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high temperatures</a:t>
            </a:r>
          </a:p>
        </p:txBody>
      </p:sp>
      <p:sp>
        <p:nvSpPr>
          <p:cNvPr id="2" name="Text Box 91">
            <a:extLst>
              <a:ext uri="{FF2B5EF4-FFF2-40B4-BE49-F238E27FC236}">
                <a16:creationId xmlns:a16="http://schemas.microsoft.com/office/drawing/2014/main" id="{EDF70577-DD16-4580-85C6-BFEC617883FD}"/>
              </a:ext>
            </a:extLst>
          </p:cNvPr>
          <p:cNvSpPr txBox="1">
            <a:spLocks noChangeArrowheads="1"/>
          </p:cNvSpPr>
          <p:nvPr/>
        </p:nvSpPr>
        <p:spPr bwMode="auto">
          <a:xfrm>
            <a:off x="342900" y="4069229"/>
            <a:ext cx="3009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a catalyst.</a:t>
            </a:r>
          </a:p>
        </p:txBody>
      </p:sp>
      <p:sp>
        <p:nvSpPr>
          <p:cNvPr id="273424" name="Rectangle 16">
            <a:extLst>
              <a:ext uri="{FF2B5EF4-FFF2-40B4-BE49-F238E27FC236}">
                <a16:creationId xmlns:a16="http://schemas.microsoft.com/office/drawing/2014/main" id="{995A3584-2962-4D5A-A0DF-DFFD154CE016}"/>
              </a:ext>
            </a:extLst>
          </p:cNvPr>
          <p:cNvSpPr>
            <a:spLocks noChangeArrowheads="1"/>
          </p:cNvSpPr>
          <p:nvPr/>
        </p:nvSpPr>
        <p:spPr bwMode="auto">
          <a:xfrm>
            <a:off x="342900" y="1791824"/>
            <a:ext cx="79092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This is called </a:t>
            </a:r>
            <a:r>
              <a:rPr lang="en-GB" altLang="en-US" b="1" dirty="0">
                <a:solidFill>
                  <a:srgbClr val="FF6600"/>
                </a:solidFill>
              </a:rPr>
              <a:t>catalytic cracking</a:t>
            </a:r>
            <a:r>
              <a:rPr lang="en-GB" altLang="en-US" dirty="0"/>
              <a:t> and is an example of a </a:t>
            </a:r>
            <a:r>
              <a:rPr lang="en-GB" altLang="en-US" b="1" dirty="0">
                <a:solidFill>
                  <a:srgbClr val="FF6600"/>
                </a:solidFill>
              </a:rPr>
              <a:t>thermal decomposition</a:t>
            </a:r>
            <a:r>
              <a:rPr lang="en-GB" altLang="en-US" dirty="0"/>
              <a:t> reaction.</a:t>
            </a:r>
          </a:p>
        </p:txBody>
      </p:sp>
      <p:pic>
        <p:nvPicPr>
          <p:cNvPr id="14" name="Picture 8">
            <a:hlinkClick r:id="" action="ppaction://hlinkshowjump?jump=nextslide"/>
            <a:extLst>
              <a:ext uri="{FF2B5EF4-FFF2-40B4-BE49-F238E27FC236}">
                <a16:creationId xmlns:a16="http://schemas.microsoft.com/office/drawing/2014/main" id="{800395BA-1DC6-4E98-A5C4-FAA8B23B25B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9924AC8E-1F0D-4CBC-9ED4-562918BEB89A}"/>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34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34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42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34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5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5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18"/>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p:bldP spid="273420" grpId="0"/>
      <p:bldP spid="394249" grpId="0"/>
      <p:bldP spid="2" grpId="0"/>
      <p:bldP spid="2734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FF873188-3B5C-4E37-80D1-7D8B7B0C2E0F}"/>
              </a:ext>
            </a:extLst>
          </p:cNvPr>
          <p:cNvSpPr>
            <a:spLocks noGrp="1" noChangeArrowheads="1"/>
          </p:cNvSpPr>
          <p:nvPr>
            <p:ph type="title"/>
          </p:nvPr>
        </p:nvSpPr>
        <p:spPr/>
        <p:txBody>
          <a:bodyPr/>
          <a:lstStyle/>
          <a:p>
            <a:r>
              <a:rPr lang="en-GB" altLang="en-US" dirty="0"/>
              <a:t>How does catalytic cracking work?</a:t>
            </a:r>
          </a:p>
        </p:txBody>
      </p:sp>
      <p:pic>
        <p:nvPicPr>
          <p:cNvPr id="7" name="Picture 6">
            <a:hlinkClick r:id="" action="ppaction://hlinkshowjump?jump=nextslide"/>
            <a:extLst>
              <a:ext uri="{FF2B5EF4-FFF2-40B4-BE49-F238E27FC236}">
                <a16:creationId xmlns:a16="http://schemas.microsoft.com/office/drawing/2014/main" id="{8AD19367-B372-4FCF-B330-EAA1C30712D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67905EBE-A7E8-404E-98E7-B7E197273A0B}"/>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C383DB68-1BB2-47EF-88CD-E680F17A53C6}"/>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5297B194-9F9C-4314-89C8-E4B7FC628371}"/>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0802BAC-477E-4C9B-A24A-F64AF7179436}"/>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2DBF80FD-A223-40F7-9BDB-36E9CC0C116A}"/>
              </a:ext>
            </a:extLst>
          </p:cNvPr>
          <p:cNvSpPr>
            <a:spLocks noGrp="1" noChangeArrowheads="1"/>
          </p:cNvSpPr>
          <p:nvPr>
            <p:ph type="title"/>
          </p:nvPr>
        </p:nvSpPr>
        <p:spPr/>
        <p:txBody>
          <a:bodyPr/>
          <a:lstStyle/>
          <a:p>
            <a:r>
              <a:rPr lang="en-GB" altLang="en-US" dirty="0"/>
              <a:t>Catalytic cracking in the lab</a:t>
            </a:r>
          </a:p>
        </p:txBody>
      </p:sp>
      <p:pic>
        <p:nvPicPr>
          <p:cNvPr id="6" name="Picture 5">
            <a:hlinkClick r:id="" action="ppaction://hlinkshowjump?jump=nextslide"/>
            <a:extLst>
              <a:ext uri="{FF2B5EF4-FFF2-40B4-BE49-F238E27FC236}">
                <a16:creationId xmlns:a16="http://schemas.microsoft.com/office/drawing/2014/main" id="{0F2B1A17-416C-4DB6-8CD4-B6528650A7D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5" descr="flash_icon">
            <a:extLst>
              <a:ext uri="{FF2B5EF4-FFF2-40B4-BE49-F238E27FC236}">
                <a16:creationId xmlns:a16="http://schemas.microsoft.com/office/drawing/2014/main" id="{213017D1-E262-4C40-B8BA-F38E15B227F6}"/>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C0E756E-DF74-4210-A720-A7542F70BD96}"/>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6">
            <a:extLst>
              <a:ext uri="{FF2B5EF4-FFF2-40B4-BE49-F238E27FC236}">
                <a16:creationId xmlns:a16="http://schemas.microsoft.com/office/drawing/2014/main" id="{D809CCEA-BE2D-4FA2-B270-D0E48EC1D110}"/>
              </a:ext>
            </a:extLst>
          </p:cNvPr>
          <p:cNvSpPr txBox="1">
            <a:spLocks noChangeArrowheads="1"/>
          </p:cNvSpPr>
          <p:nvPr/>
        </p:nvSpPr>
        <p:spPr bwMode="auto">
          <a:xfrm>
            <a:off x="342900" y="784225"/>
            <a:ext cx="8523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Another method of cracking hydrocarbons uses steam.</a:t>
            </a:r>
          </a:p>
        </p:txBody>
      </p:sp>
      <p:sp>
        <p:nvSpPr>
          <p:cNvPr id="8" name="TextBox 7">
            <a:extLst>
              <a:ext uri="{FF2B5EF4-FFF2-40B4-BE49-F238E27FC236}">
                <a16:creationId xmlns:a16="http://schemas.microsoft.com/office/drawing/2014/main" id="{2269A4DC-1D2C-46CD-AFA8-6FDBC02DE989}"/>
              </a:ext>
            </a:extLst>
          </p:cNvPr>
          <p:cNvSpPr txBox="1">
            <a:spLocks noChangeArrowheads="1"/>
          </p:cNvSpPr>
          <p:nvPr/>
        </p:nvSpPr>
        <p:spPr bwMode="auto">
          <a:xfrm>
            <a:off x="342900" y="2498725"/>
            <a:ext cx="836083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fractions, containing gaseous hydrocarbon molecules, are mixed with steam and heated to very high temperatures – over 800</a:t>
            </a:r>
            <a:r>
              <a:rPr lang="en-GB" altLang="en-US" sz="1000" dirty="0"/>
              <a:t> </a:t>
            </a:r>
            <a:r>
              <a:rPr lang="en-GB" altLang="en-US" dirty="0"/>
              <a:t>°C!</a:t>
            </a:r>
          </a:p>
        </p:txBody>
      </p:sp>
      <p:sp>
        <p:nvSpPr>
          <p:cNvPr id="9" name="TextBox 8">
            <a:extLst>
              <a:ext uri="{FF2B5EF4-FFF2-40B4-BE49-F238E27FC236}">
                <a16:creationId xmlns:a16="http://schemas.microsoft.com/office/drawing/2014/main" id="{84DF2AE8-33AB-47B6-8136-358FC129CD4C}"/>
              </a:ext>
            </a:extLst>
          </p:cNvPr>
          <p:cNvSpPr txBox="1">
            <a:spLocks noChangeArrowheads="1"/>
          </p:cNvSpPr>
          <p:nvPr/>
        </p:nvSpPr>
        <p:spPr bwMode="auto">
          <a:xfrm>
            <a:off x="342900" y="3911600"/>
            <a:ext cx="3943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results in the breaking of the covalent bonds in the hydrocarbon molecules.</a:t>
            </a:r>
          </a:p>
        </p:txBody>
      </p:sp>
      <p:sp>
        <p:nvSpPr>
          <p:cNvPr id="10" name="Rectangle 9">
            <a:extLst>
              <a:ext uri="{FF2B5EF4-FFF2-40B4-BE49-F238E27FC236}">
                <a16:creationId xmlns:a16="http://schemas.microsoft.com/office/drawing/2014/main" id="{831CFCAB-AC1C-48D8-ABA6-75B88C91648A}"/>
              </a:ext>
            </a:extLst>
          </p:cNvPr>
          <p:cNvSpPr>
            <a:spLocks noChangeArrowheads="1"/>
          </p:cNvSpPr>
          <p:nvPr/>
        </p:nvSpPr>
        <p:spPr bwMode="auto">
          <a:xfrm>
            <a:off x="342900" y="5322888"/>
            <a:ext cx="3766256"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is also an example of thermal decomposition. </a:t>
            </a:r>
          </a:p>
        </p:txBody>
      </p:sp>
      <p:sp>
        <p:nvSpPr>
          <p:cNvPr id="11" name="TextBox 10">
            <a:extLst>
              <a:ext uri="{FF2B5EF4-FFF2-40B4-BE49-F238E27FC236}">
                <a16:creationId xmlns:a16="http://schemas.microsoft.com/office/drawing/2014/main" id="{974E4C21-A1DC-4DDA-861D-7C382B66EFD3}"/>
              </a:ext>
            </a:extLst>
          </p:cNvPr>
          <p:cNvSpPr txBox="1">
            <a:spLocks noChangeArrowheads="1"/>
          </p:cNvSpPr>
          <p:nvPr/>
        </p:nvSpPr>
        <p:spPr bwMode="auto">
          <a:xfrm>
            <a:off x="342900" y="1457325"/>
            <a:ext cx="7245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is an </a:t>
            </a:r>
            <a:r>
              <a:rPr lang="en-GB" altLang="en-US" b="1" dirty="0">
                <a:solidFill>
                  <a:srgbClr val="FF6600"/>
                </a:solidFill>
              </a:rPr>
              <a:t>uncatalyzed</a:t>
            </a:r>
            <a:r>
              <a:rPr lang="en-GB" altLang="en-US" dirty="0"/>
              <a:t> method of breaking down the hydrocarbons.</a:t>
            </a:r>
          </a:p>
        </p:txBody>
      </p:sp>
      <p:sp>
        <p:nvSpPr>
          <p:cNvPr id="12" name="Title 11">
            <a:extLst>
              <a:ext uri="{FF2B5EF4-FFF2-40B4-BE49-F238E27FC236}">
                <a16:creationId xmlns:a16="http://schemas.microsoft.com/office/drawing/2014/main" id="{B3CA2CA7-F22C-4027-B955-E126BE755A59}"/>
              </a:ext>
            </a:extLst>
          </p:cNvPr>
          <p:cNvSpPr>
            <a:spLocks noGrp="1"/>
          </p:cNvSpPr>
          <p:nvPr>
            <p:ph type="title"/>
          </p:nvPr>
        </p:nvSpPr>
        <p:spPr/>
        <p:txBody>
          <a:bodyPr/>
          <a:lstStyle/>
          <a:p>
            <a:pPr>
              <a:defRPr/>
            </a:pPr>
            <a:r>
              <a:rPr lang="en-GB" dirty="0">
                <a:ea typeface="+mn-ea"/>
                <a:cs typeface="+mn-cs"/>
              </a:rPr>
              <a:t>Steam cracking</a:t>
            </a:r>
            <a:endParaRPr lang="en-GB" dirty="0"/>
          </a:p>
        </p:txBody>
      </p:sp>
      <p:pic>
        <p:nvPicPr>
          <p:cNvPr id="22537" name="Picture 12" descr="Picture1.jpg">
            <a:extLst>
              <a:ext uri="{FF2B5EF4-FFF2-40B4-BE49-F238E27FC236}">
                <a16:creationId xmlns:a16="http://schemas.microsoft.com/office/drawing/2014/main" id="{F3AC8638-ABBF-459F-ADC2-3DE05156EF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89463" y="3465513"/>
            <a:ext cx="3943350"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hlinkClick r:id="" action="ppaction://hlinkshowjump?jump=nextslide"/>
            <a:extLst>
              <a:ext uri="{FF2B5EF4-FFF2-40B4-BE49-F238E27FC236}">
                <a16:creationId xmlns:a16="http://schemas.microsoft.com/office/drawing/2014/main" id="{86DF9386-EA91-4887-BAA0-2AC13578C4A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29ED622-D0BE-4F89-ACED-4B3C9F02AB5B}"/>
              </a:ext>
            </a:extLst>
          </p:cNvPr>
          <p:cNvSpPr>
            <a:spLocks noGrp="1" noChangeArrowheads="1"/>
          </p:cNvSpPr>
          <p:nvPr>
            <p:ph type="title"/>
          </p:nvPr>
        </p:nvSpPr>
        <p:spPr/>
        <p:txBody>
          <a:bodyPr/>
          <a:lstStyle/>
          <a:p>
            <a:r>
              <a:rPr lang="en-GB" altLang="en-US"/>
              <a:t>Products of cracking hydrocarbons</a:t>
            </a:r>
          </a:p>
        </p:txBody>
      </p:sp>
      <p:sp>
        <p:nvSpPr>
          <p:cNvPr id="24579" name="Rectangle 4">
            <a:extLst>
              <a:ext uri="{FF2B5EF4-FFF2-40B4-BE49-F238E27FC236}">
                <a16:creationId xmlns:a16="http://schemas.microsoft.com/office/drawing/2014/main" id="{022E0EF4-EC99-45B3-8F10-F07FF50765FD}"/>
              </a:ext>
            </a:extLst>
          </p:cNvPr>
          <p:cNvSpPr>
            <a:spLocks noChangeArrowheads="1"/>
          </p:cNvSpPr>
          <p:nvPr/>
        </p:nvSpPr>
        <p:spPr bwMode="auto">
          <a:xfrm>
            <a:off x="342900" y="784225"/>
            <a:ext cx="818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products of catalytic cracking include </a:t>
            </a:r>
            <a:r>
              <a:rPr lang="en-GB" altLang="en-US" b="1">
                <a:solidFill>
                  <a:srgbClr val="FF6600"/>
                </a:solidFill>
              </a:rPr>
              <a:t>smaller alkanes</a:t>
            </a:r>
            <a:r>
              <a:rPr lang="en-GB" altLang="en-US">
                <a:solidFill>
                  <a:srgbClr val="010066"/>
                </a:solidFill>
              </a:rPr>
              <a:t> and </a:t>
            </a:r>
            <a:r>
              <a:rPr lang="en-GB" altLang="en-US" b="1">
                <a:solidFill>
                  <a:srgbClr val="FF6600"/>
                </a:solidFill>
              </a:rPr>
              <a:t>alkenes</a:t>
            </a:r>
            <a:r>
              <a:rPr lang="en-GB" altLang="en-US">
                <a:solidFill>
                  <a:srgbClr val="010066"/>
                </a:solidFill>
              </a:rPr>
              <a:t>.</a:t>
            </a:r>
          </a:p>
        </p:txBody>
      </p:sp>
      <p:sp>
        <p:nvSpPr>
          <p:cNvPr id="308230" name="Rectangle 6">
            <a:extLst>
              <a:ext uri="{FF2B5EF4-FFF2-40B4-BE49-F238E27FC236}">
                <a16:creationId xmlns:a16="http://schemas.microsoft.com/office/drawing/2014/main" id="{1A308A6F-94CB-40D4-96A4-A570CCF4A814}"/>
              </a:ext>
            </a:extLst>
          </p:cNvPr>
          <p:cNvSpPr>
            <a:spLocks noChangeArrowheads="1"/>
          </p:cNvSpPr>
          <p:nvPr/>
        </p:nvSpPr>
        <p:spPr bwMode="auto">
          <a:xfrm>
            <a:off x="3251200" y="4798840"/>
            <a:ext cx="52562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Alkenes are a family of hydrocarbon compounds with the general formula </a:t>
            </a:r>
            <a:r>
              <a:rPr lang="en-GB" altLang="en-US" b="1" dirty="0">
                <a:solidFill>
                  <a:srgbClr val="FF6600"/>
                </a:solidFill>
              </a:rPr>
              <a:t>C</a:t>
            </a:r>
            <a:r>
              <a:rPr lang="en-GB" altLang="en-US" b="1" baseline="-25000" dirty="0">
                <a:solidFill>
                  <a:srgbClr val="FF6600"/>
                </a:solidFill>
              </a:rPr>
              <a:t>n</a:t>
            </a:r>
            <a:r>
              <a:rPr lang="en-GB" altLang="en-US" b="1" dirty="0">
                <a:solidFill>
                  <a:srgbClr val="FF6600"/>
                </a:solidFill>
              </a:rPr>
              <a:t>H</a:t>
            </a:r>
            <a:r>
              <a:rPr lang="en-GB" altLang="en-US" b="1" baseline="-25000" dirty="0">
                <a:solidFill>
                  <a:srgbClr val="FF6600"/>
                </a:solidFill>
              </a:rPr>
              <a:t>2n</a:t>
            </a:r>
            <a:r>
              <a:rPr lang="en-GB" altLang="en-US" dirty="0">
                <a:solidFill>
                  <a:srgbClr val="010066"/>
                </a:solidFill>
              </a:rPr>
              <a:t>, such as C</a:t>
            </a:r>
            <a:r>
              <a:rPr lang="en-GB" altLang="en-US" baseline="-25000" dirty="0">
                <a:solidFill>
                  <a:srgbClr val="010066"/>
                </a:solidFill>
              </a:rPr>
              <a:t>2</a:t>
            </a:r>
            <a:r>
              <a:rPr lang="en-GB" altLang="en-US" dirty="0">
                <a:solidFill>
                  <a:srgbClr val="010066"/>
                </a:solidFill>
              </a:rPr>
              <a:t>H</a:t>
            </a:r>
            <a:r>
              <a:rPr lang="en-GB" altLang="en-US" baseline="-25000" dirty="0">
                <a:solidFill>
                  <a:srgbClr val="010066"/>
                </a:solidFill>
              </a:rPr>
              <a:t>4</a:t>
            </a:r>
            <a:r>
              <a:rPr lang="en-GB" altLang="en-US" dirty="0">
                <a:solidFill>
                  <a:srgbClr val="010066"/>
                </a:solidFill>
              </a:rPr>
              <a:t> (ethene).</a:t>
            </a:r>
          </a:p>
        </p:txBody>
      </p:sp>
      <p:sp>
        <p:nvSpPr>
          <p:cNvPr id="308232" name="Rectangle 8">
            <a:extLst>
              <a:ext uri="{FF2B5EF4-FFF2-40B4-BE49-F238E27FC236}">
                <a16:creationId xmlns:a16="http://schemas.microsoft.com/office/drawing/2014/main" id="{970DE5B5-D508-4B29-973F-6158B8C6B80C}"/>
              </a:ext>
            </a:extLst>
          </p:cNvPr>
          <p:cNvSpPr>
            <a:spLocks noChangeArrowheads="1"/>
          </p:cNvSpPr>
          <p:nvPr/>
        </p:nvSpPr>
        <p:spPr bwMode="auto">
          <a:xfrm>
            <a:off x="342900" y="2513016"/>
            <a:ext cx="510963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Alkanes are a type of hydrocarbon compound with the general formula </a:t>
            </a:r>
            <a:r>
              <a:rPr lang="en-GB" altLang="en-US" b="1" dirty="0">
                <a:solidFill>
                  <a:srgbClr val="FF6600"/>
                </a:solidFill>
              </a:rPr>
              <a:t>C</a:t>
            </a:r>
            <a:r>
              <a:rPr lang="en-GB" altLang="en-US" b="1" baseline="-25000" dirty="0">
                <a:solidFill>
                  <a:srgbClr val="FF6600"/>
                </a:solidFill>
              </a:rPr>
              <a:t>n</a:t>
            </a:r>
            <a:r>
              <a:rPr lang="en-GB" altLang="en-US" b="1" dirty="0">
                <a:solidFill>
                  <a:srgbClr val="FF6600"/>
                </a:solidFill>
              </a:rPr>
              <a:t>H</a:t>
            </a:r>
            <a:r>
              <a:rPr lang="en-GB" altLang="en-US" b="1" baseline="-25000" dirty="0">
                <a:solidFill>
                  <a:srgbClr val="FF6600"/>
                </a:solidFill>
              </a:rPr>
              <a:t>2n+2</a:t>
            </a:r>
            <a:r>
              <a:rPr lang="en-GB" altLang="en-US" dirty="0">
                <a:solidFill>
                  <a:srgbClr val="010066"/>
                </a:solidFill>
              </a:rPr>
              <a:t>, such as C</a:t>
            </a:r>
            <a:r>
              <a:rPr lang="en-GB" altLang="en-US" baseline="-25000" dirty="0">
                <a:solidFill>
                  <a:srgbClr val="010066"/>
                </a:solidFill>
              </a:rPr>
              <a:t>2</a:t>
            </a:r>
            <a:r>
              <a:rPr lang="en-GB" altLang="en-US" dirty="0">
                <a:solidFill>
                  <a:srgbClr val="010066"/>
                </a:solidFill>
              </a:rPr>
              <a:t>H</a:t>
            </a:r>
            <a:r>
              <a:rPr lang="en-GB" altLang="en-US" baseline="-25000" dirty="0">
                <a:solidFill>
                  <a:srgbClr val="010066"/>
                </a:solidFill>
              </a:rPr>
              <a:t>6</a:t>
            </a:r>
            <a:r>
              <a:rPr lang="en-GB" altLang="en-US" dirty="0">
                <a:solidFill>
                  <a:srgbClr val="010066"/>
                </a:solidFill>
              </a:rPr>
              <a:t> (ethane).</a:t>
            </a:r>
          </a:p>
        </p:txBody>
      </p:sp>
      <p:pic>
        <p:nvPicPr>
          <p:cNvPr id="308234" name="Picture 10" descr="ethane">
            <a:extLst>
              <a:ext uri="{FF2B5EF4-FFF2-40B4-BE49-F238E27FC236}">
                <a16:creationId xmlns:a16="http://schemas.microsoft.com/office/drawing/2014/main" id="{176B8BC9-D10B-47BD-AD2C-A73C76F624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742" y="2415295"/>
            <a:ext cx="20478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35" name="Picture 11" descr="ethene">
            <a:extLst>
              <a:ext uri="{FF2B5EF4-FFF2-40B4-BE49-F238E27FC236}">
                <a16:creationId xmlns:a16="http://schemas.microsoft.com/office/drawing/2014/main" id="{B2490DE1-D615-46B2-953B-8DAEB911FE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 y="4746453"/>
            <a:ext cx="186055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 action="ppaction://hlinkshowjump?jump=nextslide"/>
            <a:extLst>
              <a:ext uri="{FF2B5EF4-FFF2-40B4-BE49-F238E27FC236}">
                <a16:creationId xmlns:a16="http://schemas.microsoft.com/office/drawing/2014/main" id="{A321B5C2-CA60-487E-9E3E-0BE14293FB2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2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23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82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823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0" grpId="0"/>
      <p:bldP spid="30823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DqCrO9wl"/>
  <p:tag name="ARTICULATE_DESIGN_ID_7_DEFAULT DESIGN" val="hOvxf3YW"/>
  <p:tag name="ARTICULATE_DESIGN_ID_1_DEFAULT DESIGN" val="4kyzVETy"/>
  <p:tag name="ARTICULATE_DESIGN_ID_8_DEFAULT DESIGN" val="JouE7saw"/>
  <p:tag name="ARTICULATE_DESIGN_ID_3_DEFAULT DESIGN" val="RKeEaCTo"/>
  <p:tag name="ARTICULATE_DESIGN_ID_2_DEFAULT DESIGN" val="nkXgPdxS"/>
  <p:tag name="ARTICULATE_DESIGN_ID_4_DEFAULT DESIGN" val="2mZcyRbn"/>
  <p:tag name="ARTICULATE_DESIGN_ID_5_DEFAULT DESIGN" val="Ugj9tZx1"/>
  <p:tag name="ARTICULATE_DESIGN_ID_6_DEFAULT DESIGN" val="CwJlMlAX"/>
  <p:tag name="ARTICULATE_SLIDE_COUNT" val="2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14698</TotalTime>
  <Words>1523</Words>
  <Application>Microsoft Office PowerPoint</Application>
  <PresentationFormat>On-screen Show (4:3)</PresentationFormat>
  <Paragraphs>183</Paragraphs>
  <Slides>21</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Wingdings</vt:lpstr>
      <vt:lpstr>Arial</vt:lpstr>
      <vt:lpstr>Wingdings 2</vt:lpstr>
      <vt:lpstr>1_Default Design</vt:lpstr>
      <vt:lpstr>8_Default Design</vt:lpstr>
      <vt:lpstr>Cracking Hydrocarbons</vt:lpstr>
      <vt:lpstr>Information</vt:lpstr>
      <vt:lpstr>What is crude oil?</vt:lpstr>
      <vt:lpstr>Supply and demand</vt:lpstr>
      <vt:lpstr>Catalytic cracking</vt:lpstr>
      <vt:lpstr>How does catalytic cracking work?</vt:lpstr>
      <vt:lpstr>Catalytic cracking in the lab</vt:lpstr>
      <vt:lpstr>Steam cracking</vt:lpstr>
      <vt:lpstr>Products of cracking hydrocarbons</vt:lpstr>
      <vt:lpstr>Alkanes or alkenes?</vt:lpstr>
      <vt:lpstr>What are alkenes?</vt:lpstr>
      <vt:lpstr>Testing for alkenes</vt:lpstr>
      <vt:lpstr>Alkane or alkene?</vt:lpstr>
      <vt:lpstr>Chemical reactions of cracking</vt:lpstr>
      <vt:lpstr>Cracking nonane – what’s the product? (1)</vt:lpstr>
      <vt:lpstr>Cracking nonane – what’s the product? (2)</vt:lpstr>
      <vt:lpstr>Cracking nonane – what’s the product? (3)</vt:lpstr>
      <vt:lpstr>Cracking decane</vt:lpstr>
      <vt:lpstr>Alkenes and polymers</vt:lpstr>
      <vt:lpstr>Polymers</vt:lpstr>
      <vt:lpstr>How is polyethene made?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Cracking Hydrocarbons</dc:title>
  <dc:subject>Boardworks High School Physical Science</dc:subject>
  <dc:creator>Boardworks</dc:creator>
  <cp:lastModifiedBy>Tim Crilly</cp:lastModifiedBy>
  <cp:revision>581</cp:revision>
  <dcterms:created xsi:type="dcterms:W3CDTF">2003-10-06T13:07:42Z</dcterms:created>
  <dcterms:modified xsi:type="dcterms:W3CDTF">2019-01-31T15:27:51Z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CF911983-C6B4-483A-AE2F-285EEEAE1D69</vt:lpwstr>
  </property>
  <property fmtid="{D5CDD505-2E9C-101B-9397-08002B2CF9AE}" pid="3" name="ArticulatePath">
    <vt:lpwstr>Cracking Hydrocarbons</vt:lpwstr>
  </property>
</Properties>
</file>