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activeX/activeX1.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2.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activeX/activeX3.xml" ContentType="application/vnd.ms-office.activeX+xml"/>
  <Override PartName="/ppt/notesSlides/notesSlide17.xml" ContentType="application/vnd.openxmlformats-officedocument.presentationml.notesSlide+xml"/>
  <Override PartName="/ppt/tags/tag48.xml" ContentType="application/vnd.openxmlformats-officedocument.presentationml.tags+xml"/>
  <Override PartName="/ppt/activeX/activeX4.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activeX/activeX5.xml" ContentType="application/vnd.ms-office.activeX+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activeX/activeX6.xml" ContentType="application/vnd.ms-office.activeX+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83" r:id="rId1"/>
    <p:sldMasterId id="2147485298" r:id="rId2"/>
  </p:sldMasterIdLst>
  <p:notesMasterIdLst>
    <p:notesMasterId r:id="rId27"/>
  </p:notesMasterIdLst>
  <p:handoutMasterIdLst>
    <p:handoutMasterId r:id="rId28"/>
  </p:handoutMasterIdLst>
  <p:sldIdLst>
    <p:sldId id="430" r:id="rId3"/>
    <p:sldId id="538" r:id="rId4"/>
    <p:sldId id="526" r:id="rId5"/>
    <p:sldId id="500" r:id="rId6"/>
    <p:sldId id="501" r:id="rId7"/>
    <p:sldId id="537" r:id="rId8"/>
    <p:sldId id="530" r:id="rId9"/>
    <p:sldId id="499" r:id="rId10"/>
    <p:sldId id="502" r:id="rId11"/>
    <p:sldId id="503" r:id="rId12"/>
    <p:sldId id="509" r:id="rId13"/>
    <p:sldId id="510" r:id="rId14"/>
    <p:sldId id="511" r:id="rId15"/>
    <p:sldId id="512" r:id="rId16"/>
    <p:sldId id="363" r:id="rId17"/>
    <p:sldId id="364" r:id="rId18"/>
    <p:sldId id="368" r:id="rId19"/>
    <p:sldId id="505" r:id="rId20"/>
    <p:sldId id="506" r:id="rId21"/>
    <p:sldId id="507" r:id="rId22"/>
    <p:sldId id="535" r:id="rId23"/>
    <p:sldId id="534" r:id="rId24"/>
    <p:sldId id="527" r:id="rId25"/>
    <p:sldId id="513" r:id="rId26"/>
  </p:sldIdLst>
  <p:sldSz cx="9144000" cy="6858000" type="screen4x3"/>
  <p:notesSz cx="6858000" cy="9296400"/>
  <p:embeddedFontLst>
    <p:embeddedFont>
      <p:font typeface="Wingdings 2" panose="05020102010507070707" pitchFamily="18" charset="2"/>
      <p:regular r:id="rId29"/>
    </p:embeddedFont>
  </p:embeddedFontLst>
  <p:custDataLst>
    <p:tags r:id="rId30"/>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5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99"/>
    <a:srgbClr val="010066"/>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854" autoAdjust="0"/>
  </p:normalViewPr>
  <p:slideViewPr>
    <p:cSldViewPr snapToGrid="0" showGuides="1">
      <p:cViewPr>
        <p:scale>
          <a:sx n="85" d="100"/>
          <a:sy n="85" d="100"/>
        </p:scale>
        <p:origin x="618" y="156"/>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5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ags" Target="tags/tag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FF5FCC1-AAFE-4056-86C1-46CE4EC57FF8}"/>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CD3560E2-F17E-4F01-B680-24DADB78F7B3}" type="slidenum">
              <a:rPr lang="en-GB" altLang="en-US"/>
              <a:pPr/>
              <a:t>‹#›</a:t>
            </a:fld>
            <a:endParaRPr lang="en-GB" altLang="en-US"/>
          </a:p>
        </p:txBody>
      </p:sp>
      <p:sp>
        <p:nvSpPr>
          <p:cNvPr id="5" name="Rectangle 7">
            <a:extLst>
              <a:ext uri="{FF2B5EF4-FFF2-40B4-BE49-F238E27FC236}">
                <a16:creationId xmlns:a16="http://schemas.microsoft.com/office/drawing/2014/main" id="{2FA3817B-B403-4C36-B4A2-218F4D451B5A}"/>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2ABF69F0-69B2-4317-ADDD-DA121CDB241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2076840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33FC712A-2E9F-4D0F-9FC1-299621F53ECB}"/>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7BE37712-3920-416F-93F2-1A4660DED74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C273A38A-D03A-4929-BA0C-24A956ED7929}"/>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4E5E568-59B9-4CAB-B683-CBC4D4AD8E03}" type="slidenum">
              <a:rPr lang="en-US" altLang="en-US"/>
              <a:pPr/>
              <a:t>‹#›</a:t>
            </a:fld>
            <a:endParaRPr lang="en-US" altLang="en-US"/>
          </a:p>
        </p:txBody>
      </p:sp>
      <p:sp>
        <p:nvSpPr>
          <p:cNvPr id="7" name="Rectangle 7">
            <a:extLst>
              <a:ext uri="{FF2B5EF4-FFF2-40B4-BE49-F238E27FC236}">
                <a16:creationId xmlns:a16="http://schemas.microsoft.com/office/drawing/2014/main" id="{7711C1A1-B350-4CCB-A5B0-75961DACD3E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074705E7-54DF-4DB7-9789-0E7C76DE1A5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55185062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B127DB1D-2D82-45DD-852E-216996BA4E1F}"/>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1FB2EE13-1699-4E80-9316-4487183BD7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0F882FE-71E5-4322-9B0B-2C12ADF26AFE}"/>
              </a:ext>
            </a:extLst>
          </p:cNvPr>
          <p:cNvSpPr>
            <a:spLocks noGrp="1"/>
          </p:cNvSpPr>
          <p:nvPr>
            <p:ph type="sldNum" sz="quarter" idx="10"/>
          </p:nvPr>
        </p:nvSpPr>
        <p:spPr/>
        <p:txBody>
          <a:bodyPr/>
          <a:lstStyle/>
          <a:p>
            <a:fld id="{A4E5E568-59B9-4CAB-B683-CBC4D4AD8E03}"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AE70CF38-5CDE-40A3-8515-5A141EBF455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2DC6987F-5392-42E7-B908-383C82EC9C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illustrates how chromatography can be used to identify an unknown substance. It could be used as a precursor to running a practical in the lab, perhaps involving food </a:t>
            </a:r>
            <a:r>
              <a:rPr lang="en-GB" altLang="en-US" dirty="0" err="1">
                <a:latin typeface="Arial" panose="020B0604020202020204" pitchFamily="34" charset="0"/>
              </a:rPr>
              <a:t>colorings</a:t>
            </a:r>
            <a:r>
              <a:rPr lang="en-GB" altLang="en-US" dirty="0">
                <a:latin typeface="Arial" panose="020B0604020202020204" pitchFamily="34" charset="0"/>
              </a:rPr>
              <a:t>, or as a summary exercise.</a:t>
            </a:r>
          </a:p>
        </p:txBody>
      </p:sp>
      <p:sp>
        <p:nvSpPr>
          <p:cNvPr id="3" name="Slide Number Placeholder 2">
            <a:extLst>
              <a:ext uri="{FF2B5EF4-FFF2-40B4-BE49-F238E27FC236}">
                <a16:creationId xmlns:a16="http://schemas.microsoft.com/office/drawing/2014/main" id="{8A227DAA-F97A-4807-96A5-AF9E8A1D3551}"/>
              </a:ext>
            </a:extLst>
          </p:cNvPr>
          <p:cNvSpPr>
            <a:spLocks noGrp="1"/>
          </p:cNvSpPr>
          <p:nvPr>
            <p:ph type="sldNum" sz="quarter" idx="10"/>
          </p:nvPr>
        </p:nvSpPr>
        <p:spPr/>
        <p:txBody>
          <a:bodyPr/>
          <a:lstStyle/>
          <a:p>
            <a:fld id="{A4E5E568-59B9-4CAB-B683-CBC4D4AD8E03}"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0A67531-E120-4A75-B4C6-A3E7D54788C1}"/>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D0138F1C-634D-40F4-AC02-5D20D8F2D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74DD97E2-62BE-4655-9BF2-E6D1B37FE2BE}"/>
              </a:ext>
            </a:extLst>
          </p:cNvPr>
          <p:cNvSpPr>
            <a:spLocks noGrp="1"/>
          </p:cNvSpPr>
          <p:nvPr>
            <p:ph type="sldNum" sz="quarter" idx="10"/>
          </p:nvPr>
        </p:nvSpPr>
        <p:spPr/>
        <p:txBody>
          <a:bodyPr/>
          <a:lstStyle/>
          <a:p>
            <a:fld id="{A4E5E568-59B9-4CAB-B683-CBC4D4AD8E03}"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B96C79EC-0768-4737-97CE-073FF4F4FCC2}"/>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E2C28BD7-9541-454D-AEAF-DB1261DCDA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72DF05FB-27A9-4BD8-AB39-B4E9FA7789CB}"/>
              </a:ext>
            </a:extLst>
          </p:cNvPr>
          <p:cNvSpPr>
            <a:spLocks noGrp="1"/>
          </p:cNvSpPr>
          <p:nvPr>
            <p:ph type="sldNum" sz="quarter" idx="10"/>
          </p:nvPr>
        </p:nvSpPr>
        <p:spPr/>
        <p:txBody>
          <a:bodyPr/>
          <a:lstStyle/>
          <a:p>
            <a:fld id="{A4E5E568-59B9-4CAB-B683-CBC4D4AD8E03}"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FE749E2-FE66-4473-A462-CCBD60A34DD7}"/>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77A4B52E-FECD-4908-83A6-9DE10D9799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4E391A82-121D-4FB4-A2D3-70865665626B}"/>
              </a:ext>
            </a:extLst>
          </p:cNvPr>
          <p:cNvSpPr>
            <a:spLocks noGrp="1"/>
          </p:cNvSpPr>
          <p:nvPr>
            <p:ph type="sldNum" sz="quarter" idx="10"/>
          </p:nvPr>
        </p:nvSpPr>
        <p:spPr/>
        <p:txBody>
          <a:bodyPr/>
          <a:lstStyle/>
          <a:p>
            <a:fld id="{A4E5E568-59B9-4CAB-B683-CBC4D4AD8E03}"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BCAC4BA-02BB-4349-96C7-B4872793CBCC}"/>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91DE8A8-7BE8-4328-A72F-366A6BF716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C5EB8B0-A253-414E-9ACD-640E4830856B}"/>
              </a:ext>
            </a:extLst>
          </p:cNvPr>
          <p:cNvSpPr>
            <a:spLocks noGrp="1"/>
          </p:cNvSpPr>
          <p:nvPr>
            <p:ph type="sldNum" sz="quarter" idx="10"/>
          </p:nvPr>
        </p:nvSpPr>
        <p:spPr/>
        <p:txBody>
          <a:bodyPr/>
          <a:lstStyle/>
          <a:p>
            <a:fld id="{A4E5E568-59B9-4CAB-B683-CBC4D4AD8E03}"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59BDDD7-691C-4D9B-A339-D5719872D8C8}"/>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B5024A8A-7530-4AE8-A003-7EA86E9025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Dermot </a:t>
            </a:r>
            <a:r>
              <a:rPr lang="en-GB" altLang="en-US" dirty="0" err="1">
                <a:latin typeface="Arial" panose="020B0604020202020204" pitchFamily="34" charset="0"/>
              </a:rPr>
              <a:t>McBrierty</a:t>
            </a:r>
            <a:r>
              <a:rPr lang="en-GB" altLang="en-US" dirty="0">
                <a:latin typeface="Arial" panose="020B0604020202020204" pitchFamily="34" charset="0"/>
              </a:rPr>
              <a:t>, Shutterstock.com 2018 </a:t>
            </a:r>
          </a:p>
        </p:txBody>
      </p:sp>
      <p:sp>
        <p:nvSpPr>
          <p:cNvPr id="3" name="Slide Number Placeholder 2">
            <a:extLst>
              <a:ext uri="{FF2B5EF4-FFF2-40B4-BE49-F238E27FC236}">
                <a16:creationId xmlns:a16="http://schemas.microsoft.com/office/drawing/2014/main" id="{CE7D7CA0-C7DE-4AC2-8F85-048EF5AE6427}"/>
              </a:ext>
            </a:extLst>
          </p:cNvPr>
          <p:cNvSpPr>
            <a:spLocks noGrp="1"/>
          </p:cNvSpPr>
          <p:nvPr>
            <p:ph type="sldNum" sz="quarter" idx="10"/>
          </p:nvPr>
        </p:nvSpPr>
        <p:spPr/>
        <p:txBody>
          <a:bodyPr/>
          <a:lstStyle/>
          <a:p>
            <a:fld id="{A4E5E568-59B9-4CAB-B683-CBC4D4AD8E03}" type="slidenum">
              <a:rPr lang="en-US" altLang="en-US" smtClean="0"/>
              <a:pPr/>
              <a:t>15</a:t>
            </a:fld>
            <a:endParaRPr lang="en-US" altLang="en-US"/>
          </a:p>
        </p:txBody>
      </p:sp>
    </p:spTree>
    <p:extLst>
      <p:ext uri="{BB962C8B-B14F-4D97-AF65-F5344CB8AC3E}">
        <p14:creationId xmlns:p14="http://schemas.microsoft.com/office/powerpoint/2010/main" val="22161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349B78B9-F356-4637-ACB9-925B153E320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F595580-94CC-44D1-8A20-725E4DBABA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294DC23-9009-4B92-803A-3E26A681BBDF}"/>
              </a:ext>
            </a:extLst>
          </p:cNvPr>
          <p:cNvSpPr>
            <a:spLocks noGrp="1"/>
          </p:cNvSpPr>
          <p:nvPr>
            <p:ph type="sldNum" sz="quarter" idx="10"/>
          </p:nvPr>
        </p:nvSpPr>
        <p:spPr/>
        <p:txBody>
          <a:bodyPr/>
          <a:lstStyle/>
          <a:p>
            <a:fld id="{A4E5E568-59B9-4CAB-B683-CBC4D4AD8E03}" type="slidenum">
              <a:rPr lang="en-US" altLang="en-US" smtClean="0"/>
              <a:pPr/>
              <a:t>16</a:t>
            </a:fld>
            <a:endParaRPr lang="en-US" altLang="en-US"/>
          </a:p>
        </p:txBody>
      </p:sp>
    </p:spTree>
    <p:extLst>
      <p:ext uri="{BB962C8B-B14F-4D97-AF65-F5344CB8AC3E}">
        <p14:creationId xmlns:p14="http://schemas.microsoft.com/office/powerpoint/2010/main" val="3850666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8AB8EDCC-C70A-40AE-A504-97FBB631ECEA}"/>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ED68CB0-AF13-4A15-AA1A-04CF89A6E3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Each peak on the graph represents a different substance. Substances with a low attraction to the stationary phase will reach the detector sooner than those which are highly attracted. The area under each peak determines the overall quantity of a substance.</a:t>
            </a:r>
          </a:p>
          <a:p>
            <a:pPr eaLnBrk="1" hangingPunct="1"/>
            <a:endParaRPr lang="en-GB" altLang="en-US" dirty="0">
              <a:latin typeface="Arial" panose="020B0604020202020204" pitchFamily="34" charset="0"/>
            </a:endParaRPr>
          </a:p>
          <a:p>
            <a:pPr marL="0" marR="0" lvl="0" indent="0" algn="l" defTabSz="914400" rtl="0" eaLnBrk="1" fontAlgn="base" latinLnBrk="0" hangingPunct="1">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1" fontAlgn="base" latinLnBrk="0" hangingPunct="1">
              <a:spcBef>
                <a:spcPts val="432"/>
              </a:spcBef>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p:txBody>
      </p:sp>
      <p:sp>
        <p:nvSpPr>
          <p:cNvPr id="3" name="Slide Number Placeholder 2">
            <a:extLst>
              <a:ext uri="{FF2B5EF4-FFF2-40B4-BE49-F238E27FC236}">
                <a16:creationId xmlns:a16="http://schemas.microsoft.com/office/drawing/2014/main" id="{A0B5B405-862A-4EBF-9A00-38FA881CF356}"/>
              </a:ext>
            </a:extLst>
          </p:cNvPr>
          <p:cNvSpPr>
            <a:spLocks noGrp="1"/>
          </p:cNvSpPr>
          <p:nvPr>
            <p:ph type="sldNum" sz="quarter" idx="10"/>
          </p:nvPr>
        </p:nvSpPr>
        <p:spPr/>
        <p:txBody>
          <a:bodyPr/>
          <a:lstStyle/>
          <a:p>
            <a:fld id="{A4E5E568-59B9-4CAB-B683-CBC4D4AD8E03}" type="slidenum">
              <a:rPr lang="en-US" altLang="en-US" smtClean="0"/>
              <a:pPr/>
              <a:t>17</a:t>
            </a:fld>
            <a:endParaRPr lang="en-US" altLang="en-US"/>
          </a:p>
        </p:txBody>
      </p:sp>
    </p:spTree>
    <p:extLst>
      <p:ext uri="{BB962C8B-B14F-4D97-AF65-F5344CB8AC3E}">
        <p14:creationId xmlns:p14="http://schemas.microsoft.com/office/powerpoint/2010/main" val="2419370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6077176F-4BF0-4B65-B351-22001CEFBE6F}"/>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4B258BA3-81BA-46FB-9774-8022296A6E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9DE2B7BE-00FD-405C-8490-A4C1E14198B3}"/>
              </a:ext>
            </a:extLst>
          </p:cNvPr>
          <p:cNvSpPr>
            <a:spLocks noGrp="1"/>
          </p:cNvSpPr>
          <p:nvPr>
            <p:ph type="sldNum" sz="quarter" idx="10"/>
          </p:nvPr>
        </p:nvSpPr>
        <p:spPr/>
        <p:txBody>
          <a:bodyPr/>
          <a:lstStyle/>
          <a:p>
            <a:fld id="{A4E5E568-59B9-4CAB-B683-CBC4D4AD8E03}"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7AA7D6F-0FC2-433B-859B-8F4A01306A4D}"/>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381BD453-7755-4134-9424-2D93C5C51A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endParaRPr lang="en-GB" dirty="0">
              <a:effectLst/>
            </a:endParaRPr>
          </a:p>
        </p:txBody>
      </p:sp>
      <p:sp>
        <p:nvSpPr>
          <p:cNvPr id="3" name="Slide Number Placeholder 2">
            <a:extLst>
              <a:ext uri="{FF2B5EF4-FFF2-40B4-BE49-F238E27FC236}">
                <a16:creationId xmlns:a16="http://schemas.microsoft.com/office/drawing/2014/main" id="{8A3275D4-520E-4466-AC70-F7D5A27FE976}"/>
              </a:ext>
            </a:extLst>
          </p:cNvPr>
          <p:cNvSpPr>
            <a:spLocks noGrp="1"/>
          </p:cNvSpPr>
          <p:nvPr>
            <p:ph type="sldNum" sz="quarter" idx="10"/>
          </p:nvPr>
        </p:nvSpPr>
        <p:spPr/>
        <p:txBody>
          <a:bodyPr/>
          <a:lstStyle/>
          <a:p>
            <a:fld id="{A4E5E568-59B9-4CAB-B683-CBC4D4AD8E03}"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02603-CCA1-4539-A80C-BB08DA56C3EB}"/>
              </a:ext>
            </a:extLst>
          </p:cNvPr>
          <p:cNvSpPr>
            <a:spLocks noGrp="1"/>
          </p:cNvSpPr>
          <p:nvPr>
            <p:ph type="sldNum" sz="quarter" idx="10"/>
          </p:nvPr>
        </p:nvSpPr>
        <p:spPr/>
        <p:txBody>
          <a:bodyPr/>
          <a:lstStyle/>
          <a:p>
            <a:fld id="{A4E5E568-59B9-4CAB-B683-CBC4D4AD8E03}" type="slidenum">
              <a:rPr lang="en-US" altLang="en-US" smtClean="0"/>
              <a:pPr/>
              <a:t>2</a:t>
            </a:fld>
            <a:endParaRPr lang="en-US" altLang="en-US"/>
          </a:p>
        </p:txBody>
      </p:sp>
    </p:spTree>
    <p:extLst>
      <p:ext uri="{BB962C8B-B14F-4D97-AF65-F5344CB8AC3E}">
        <p14:creationId xmlns:p14="http://schemas.microsoft.com/office/powerpoint/2010/main" val="978788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E1E061C-4E55-4C72-8DE9-E3D5258017C8}"/>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7CA59F6D-042F-41F0-B60D-9F7EAD966C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63D9B51-0611-40D6-BA8B-983C8B020D45}"/>
              </a:ext>
            </a:extLst>
          </p:cNvPr>
          <p:cNvSpPr>
            <a:spLocks noGrp="1"/>
          </p:cNvSpPr>
          <p:nvPr>
            <p:ph type="sldNum" sz="quarter" idx="10"/>
          </p:nvPr>
        </p:nvSpPr>
        <p:spPr/>
        <p:txBody>
          <a:bodyPr/>
          <a:lstStyle/>
          <a:p>
            <a:fld id="{A4E5E568-59B9-4CAB-B683-CBC4D4AD8E03}"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E879BC1-C117-408C-BBEF-973EEBEE8FEB}"/>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F8E83887-3FCA-42EC-A3B1-C8C11EBB26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8949A5DB-F91D-4553-B3C8-CC55A8D3358A}"/>
              </a:ext>
            </a:extLst>
          </p:cNvPr>
          <p:cNvSpPr>
            <a:spLocks noGrp="1"/>
          </p:cNvSpPr>
          <p:nvPr>
            <p:ph type="sldNum" sz="quarter" idx="10"/>
          </p:nvPr>
        </p:nvSpPr>
        <p:spPr/>
        <p:txBody>
          <a:bodyPr/>
          <a:lstStyle/>
          <a:p>
            <a:fld id="{A4E5E568-59B9-4CAB-B683-CBC4D4AD8E03}"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EE56C181-A595-4367-9A47-50F1E905F36A}"/>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223902A0-794C-4284-B2C5-074A6CDC75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pure samples can be used as references for the different components of the mixture and the R</a:t>
            </a:r>
            <a:r>
              <a:rPr lang="en-GB" altLang="en-US" baseline="-25000" dirty="0">
                <a:latin typeface="Arial" panose="020B0604020202020204" pitchFamily="34" charset="0"/>
              </a:rPr>
              <a:t>f</a:t>
            </a:r>
            <a:r>
              <a:rPr lang="en-GB" altLang="en-US" dirty="0">
                <a:latin typeface="Arial" panose="020B0604020202020204" pitchFamily="34" charset="0"/>
              </a:rPr>
              <a:t> values can be calculated and compared in order to identify the unknown components. For example, if you want to know which amino acids are present in a sample, you can compare the mixture of unknown amino acids with pure samples of known amino acids. </a:t>
            </a:r>
          </a:p>
        </p:txBody>
      </p:sp>
      <p:sp>
        <p:nvSpPr>
          <p:cNvPr id="3" name="Slide Number Placeholder 2">
            <a:extLst>
              <a:ext uri="{FF2B5EF4-FFF2-40B4-BE49-F238E27FC236}">
                <a16:creationId xmlns:a16="http://schemas.microsoft.com/office/drawing/2014/main" id="{AC2D091D-DEEA-43E9-910C-7D37AD8E5F27}"/>
              </a:ext>
            </a:extLst>
          </p:cNvPr>
          <p:cNvSpPr>
            <a:spLocks noGrp="1"/>
          </p:cNvSpPr>
          <p:nvPr>
            <p:ph type="sldNum" sz="quarter" idx="10"/>
          </p:nvPr>
        </p:nvSpPr>
        <p:spPr/>
        <p:txBody>
          <a:bodyPr/>
          <a:lstStyle/>
          <a:p>
            <a:fld id="{A4E5E568-59B9-4CAB-B683-CBC4D4AD8E03}"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88D5D03-3F68-4DBF-B633-0AE4D3EFB027}"/>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8543E994-1A9A-401F-93DE-A5C35E4216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solvent can be changed to enhance the separation of the components. It is often a case of trial and error to find the right solvent for the mixture. This can help to identify the different components of a mixture.</a:t>
            </a:r>
          </a:p>
          <a:p>
            <a:endParaRPr lang="en-GB" altLang="en-US" dirty="0">
              <a:latin typeface="Arial" panose="020B0604020202020204" pitchFamily="34" charset="0"/>
            </a:endParaRPr>
          </a:p>
          <a:p>
            <a:r>
              <a:rPr lang="en-GB" altLang="en-US" dirty="0">
                <a:latin typeface="Arial" panose="020B0604020202020204" pitchFamily="34" charset="0"/>
              </a:rPr>
              <a:t>A pure sample consists of only one component. This means that only one dot will be seen on the chromatograph, no matter what solvent is used!</a:t>
            </a:r>
          </a:p>
        </p:txBody>
      </p:sp>
      <p:sp>
        <p:nvSpPr>
          <p:cNvPr id="3" name="Slide Number Placeholder 2">
            <a:extLst>
              <a:ext uri="{FF2B5EF4-FFF2-40B4-BE49-F238E27FC236}">
                <a16:creationId xmlns:a16="http://schemas.microsoft.com/office/drawing/2014/main" id="{2D4593ED-F972-4334-827D-CA514A606E2E}"/>
              </a:ext>
            </a:extLst>
          </p:cNvPr>
          <p:cNvSpPr>
            <a:spLocks noGrp="1"/>
          </p:cNvSpPr>
          <p:nvPr>
            <p:ph type="sldNum" sz="quarter" idx="10"/>
          </p:nvPr>
        </p:nvSpPr>
        <p:spPr/>
        <p:txBody>
          <a:bodyPr/>
          <a:lstStyle/>
          <a:p>
            <a:fld id="{A4E5E568-59B9-4CAB-B683-CBC4D4AD8E03}"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3D5242E-06A2-4FE0-9F27-74E2ECFC2F63}"/>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E11F324-6E93-4416-A22E-8E24B89DA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Statement 5: Students should be aware that a chemical’s R</a:t>
            </a:r>
            <a:r>
              <a:rPr lang="en-GB" altLang="en-US" baseline="-25000" dirty="0">
                <a:latin typeface="Arial" panose="020B0604020202020204" pitchFamily="34" charset="0"/>
              </a:rPr>
              <a:t>f</a:t>
            </a:r>
            <a:r>
              <a:rPr lang="en-GB" altLang="en-US" dirty="0">
                <a:latin typeface="Arial" panose="020B0604020202020204" pitchFamily="34" charset="0"/>
              </a:rPr>
              <a:t> value can vary with the solvent used. It is possible that two different chemicals may have the same (or very similar) R</a:t>
            </a:r>
            <a:r>
              <a:rPr lang="en-GB" altLang="en-US" baseline="-25000" dirty="0">
                <a:latin typeface="Arial" panose="020B0604020202020204" pitchFamily="34" charset="0"/>
              </a:rPr>
              <a:t>f</a:t>
            </a:r>
            <a:r>
              <a:rPr lang="en-GB" altLang="en-US" dirty="0">
                <a:latin typeface="Arial" panose="020B0604020202020204" pitchFamily="34" charset="0"/>
              </a:rPr>
              <a:t> values in the same solvent. It is important that a sample is tested with at least two solvents to confirm the number of constituent parts. Two-way chromatography is the standard method for this.</a:t>
            </a:r>
          </a:p>
        </p:txBody>
      </p:sp>
      <p:sp>
        <p:nvSpPr>
          <p:cNvPr id="3" name="Slide Number Placeholder 2">
            <a:extLst>
              <a:ext uri="{FF2B5EF4-FFF2-40B4-BE49-F238E27FC236}">
                <a16:creationId xmlns:a16="http://schemas.microsoft.com/office/drawing/2014/main" id="{5750ABC7-5930-4AD5-8205-349AC5FF291F}"/>
              </a:ext>
            </a:extLst>
          </p:cNvPr>
          <p:cNvSpPr>
            <a:spLocks noGrp="1"/>
          </p:cNvSpPr>
          <p:nvPr>
            <p:ph type="sldNum" sz="quarter" idx="10"/>
          </p:nvPr>
        </p:nvSpPr>
        <p:spPr/>
        <p:txBody>
          <a:bodyPr/>
          <a:lstStyle/>
          <a:p>
            <a:fld id="{A4E5E568-59B9-4CAB-B683-CBC4D4AD8E03}" type="slidenum">
              <a:rPr lang="en-US" altLang="en-US" smtClean="0"/>
              <a:pPr/>
              <a:t>24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2B74835-A34C-407B-92D1-D664E952C904}"/>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BC2BA1D1-29E5-4C6A-B713-65B8A4DFE2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3D5EEED1-B87F-4473-84F9-F085B17559CB}"/>
              </a:ext>
            </a:extLst>
          </p:cNvPr>
          <p:cNvSpPr>
            <a:spLocks noGrp="1"/>
          </p:cNvSpPr>
          <p:nvPr>
            <p:ph type="sldNum" sz="quarter" idx="10"/>
          </p:nvPr>
        </p:nvSpPr>
        <p:spPr/>
        <p:txBody>
          <a:bodyPr/>
          <a:lstStyle/>
          <a:p>
            <a:fld id="{A4E5E568-59B9-4CAB-B683-CBC4D4AD8E03}"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9D47027-125A-464C-BE13-AE9FA8EB9E24}"/>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04D03AC1-843E-4F2F-AAD7-3657E4B4E7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a:t>
            </a:r>
            <a:r>
              <a:rPr lang="en-GB" altLang="en-US" dirty="0">
                <a:latin typeface="Arial" panose="020B0604020202020204" pitchFamily="34" charset="0"/>
              </a:rPr>
              <a:t> © R Gino Santa Maria, Shutterstock.com 2018</a:t>
            </a:r>
          </a:p>
        </p:txBody>
      </p:sp>
      <p:sp>
        <p:nvSpPr>
          <p:cNvPr id="3" name="Slide Number Placeholder 2">
            <a:extLst>
              <a:ext uri="{FF2B5EF4-FFF2-40B4-BE49-F238E27FC236}">
                <a16:creationId xmlns:a16="http://schemas.microsoft.com/office/drawing/2014/main" id="{308EE7BA-90E1-43FA-B9A1-4332958B31FC}"/>
              </a:ext>
            </a:extLst>
          </p:cNvPr>
          <p:cNvSpPr>
            <a:spLocks noGrp="1"/>
          </p:cNvSpPr>
          <p:nvPr>
            <p:ph type="sldNum" sz="quarter" idx="10"/>
          </p:nvPr>
        </p:nvSpPr>
        <p:spPr/>
        <p:txBody>
          <a:bodyPr/>
          <a:lstStyle/>
          <a:p>
            <a:fld id="{A4E5E568-59B9-4CAB-B683-CBC4D4AD8E03}"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368C3EA-C0A8-4688-A1D6-84C62AE6381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7F21F32C-D4A2-45FE-A17D-34F27BE71E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photo shows simple paper chromatography of some green food </a:t>
            </a:r>
            <a:r>
              <a:rPr lang="en-GB" altLang="en-US" dirty="0" err="1">
                <a:latin typeface="Arial" panose="020B0604020202020204" pitchFamily="34" charset="0"/>
              </a:rPr>
              <a:t>coloring</a:t>
            </a:r>
            <a:r>
              <a:rPr lang="en-GB" altLang="en-US" dirty="0">
                <a:latin typeface="Arial" panose="020B0604020202020204" pitchFamily="34" charset="0"/>
              </a:rPr>
              <a:t>. The yellow dye in the </a:t>
            </a:r>
            <a:r>
              <a:rPr lang="en-GB" altLang="en-US" dirty="0" err="1">
                <a:latin typeface="Arial" panose="020B0604020202020204" pitchFamily="34" charset="0"/>
              </a:rPr>
              <a:t>coloring</a:t>
            </a:r>
            <a:r>
              <a:rPr lang="en-GB" altLang="en-US" dirty="0">
                <a:latin typeface="Arial" panose="020B0604020202020204" pitchFamily="34" charset="0"/>
              </a:rPr>
              <a:t> </a:t>
            </a:r>
            <a:r>
              <a:rPr lang="en-GB" altLang="en-US" dirty="0" err="1">
                <a:latin typeface="Arial" panose="020B0604020202020204" pitchFamily="34" charset="0"/>
              </a:rPr>
              <a:t>favors</a:t>
            </a:r>
            <a:r>
              <a:rPr lang="en-GB" altLang="en-US" dirty="0">
                <a:latin typeface="Arial" panose="020B0604020202020204" pitchFamily="34" charset="0"/>
              </a:rPr>
              <a:t> the stationary phase while the blue dye in the </a:t>
            </a:r>
            <a:r>
              <a:rPr lang="en-GB" altLang="en-US" dirty="0" err="1">
                <a:latin typeface="Arial" panose="020B0604020202020204" pitchFamily="34" charset="0"/>
              </a:rPr>
              <a:t>coloring</a:t>
            </a:r>
            <a:r>
              <a:rPr lang="en-GB" altLang="en-US" dirty="0">
                <a:latin typeface="Arial" panose="020B0604020202020204" pitchFamily="34" charset="0"/>
              </a:rPr>
              <a:t> </a:t>
            </a:r>
            <a:r>
              <a:rPr lang="en-GB" altLang="en-US" dirty="0" err="1">
                <a:latin typeface="Arial" panose="020B0604020202020204" pitchFamily="34" charset="0"/>
              </a:rPr>
              <a:t>favors</a:t>
            </a:r>
            <a:r>
              <a:rPr lang="en-GB" altLang="en-US" dirty="0">
                <a:latin typeface="Arial" panose="020B0604020202020204" pitchFamily="34" charset="0"/>
              </a:rPr>
              <a:t> the mobile phase and travels further up the paper. </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a:p>
            <a:endParaRPr lang="en-GB" altLang="en-US" dirty="0">
              <a:latin typeface="Arial" panose="020B0604020202020204" pitchFamily="34" charset="0"/>
            </a:endParaRPr>
          </a:p>
          <a:p>
            <a:r>
              <a:rPr lang="en-GB" altLang="en-US" b="1" dirty="0">
                <a:latin typeface="Arial" panose="020B0604020202020204" pitchFamily="34" charset="0"/>
              </a:rPr>
              <a:t>Photo credit: © </a:t>
            </a:r>
            <a:r>
              <a:rPr lang="en-GB" altLang="en-US" dirty="0">
                <a:latin typeface="Arial" panose="020B0604020202020204" pitchFamily="34" charset="0"/>
              </a:rPr>
              <a:t>Fundamental Photos / Science Photo Library</a:t>
            </a:r>
            <a:endParaRPr lang="en-GB" altLang="en-US" b="1" dirty="0">
              <a:latin typeface="Arial" panose="020B0604020202020204" pitchFamily="34" charset="0"/>
            </a:endParaRPr>
          </a:p>
        </p:txBody>
      </p:sp>
      <p:sp>
        <p:nvSpPr>
          <p:cNvPr id="3" name="Slide Number Placeholder 2">
            <a:extLst>
              <a:ext uri="{FF2B5EF4-FFF2-40B4-BE49-F238E27FC236}">
                <a16:creationId xmlns:a16="http://schemas.microsoft.com/office/drawing/2014/main" id="{412900D7-621D-44CD-8124-596875D0BF5A}"/>
              </a:ext>
            </a:extLst>
          </p:cNvPr>
          <p:cNvSpPr>
            <a:spLocks noGrp="1"/>
          </p:cNvSpPr>
          <p:nvPr>
            <p:ph type="sldNum" sz="quarter" idx="10"/>
          </p:nvPr>
        </p:nvSpPr>
        <p:spPr/>
        <p:txBody>
          <a:bodyPr/>
          <a:lstStyle/>
          <a:p>
            <a:fld id="{A4E5E568-59B9-4CAB-B683-CBC4D4AD8E03}"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C68A9C5-E666-4F36-9121-C3CE525C3828}"/>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7E2087F8-B56E-4A3E-AA44-FEEDC76EB6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diagram shows the movement of components during thin layer chromatography. The silica gel is the stationary phase which is attached to a solid support, usually a glass plate. The green components have the highest attraction for the stationary phase, as they are traveling the slowest. The red components have the lowest attraction for the stationary phase, as they are traveling the fastest, and so travel the furthest.</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3" name="Slide Number Placeholder 2">
            <a:extLst>
              <a:ext uri="{FF2B5EF4-FFF2-40B4-BE49-F238E27FC236}">
                <a16:creationId xmlns:a16="http://schemas.microsoft.com/office/drawing/2014/main" id="{94648758-46E6-44D7-921F-CA66EB16D105}"/>
              </a:ext>
            </a:extLst>
          </p:cNvPr>
          <p:cNvSpPr>
            <a:spLocks noGrp="1"/>
          </p:cNvSpPr>
          <p:nvPr>
            <p:ph type="sldNum" sz="quarter" idx="10"/>
          </p:nvPr>
        </p:nvSpPr>
        <p:spPr/>
        <p:txBody>
          <a:bodyPr/>
          <a:lstStyle/>
          <a:p>
            <a:fld id="{A4E5E568-59B9-4CAB-B683-CBC4D4AD8E03}"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5DDA729-63BD-40F4-B975-4DE97876FDD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C5A2C07-512D-4E98-AAEE-F43A52C936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cartoon represents chromatography. The stationary phase (the mud) slows the molecules by differing amounts. This causes them to separate by type so that those least affected by the stationary phase travel further.</a:t>
            </a:r>
          </a:p>
          <a:p>
            <a:endParaRPr lang="en-GB" altLang="en-US" dirty="0">
              <a:latin typeface="Arial" panose="020B0604020202020204" pitchFamily="34" charset="0"/>
            </a:endParaRPr>
          </a:p>
          <a:p>
            <a:r>
              <a:rPr lang="en-GB" altLang="en-US" dirty="0">
                <a:latin typeface="Arial" panose="020B0604020202020204" pitchFamily="34" charset="0"/>
              </a:rPr>
              <a:t>The level of attraction of a component for the stationary of mobile phase is called affinity.</a:t>
            </a:r>
          </a:p>
        </p:txBody>
      </p:sp>
      <p:sp>
        <p:nvSpPr>
          <p:cNvPr id="3" name="Slide Number Placeholder 2">
            <a:extLst>
              <a:ext uri="{FF2B5EF4-FFF2-40B4-BE49-F238E27FC236}">
                <a16:creationId xmlns:a16="http://schemas.microsoft.com/office/drawing/2014/main" id="{2A5A4166-0A56-4DCB-B29B-CD86D0B1C734}"/>
              </a:ext>
            </a:extLst>
          </p:cNvPr>
          <p:cNvSpPr>
            <a:spLocks noGrp="1"/>
          </p:cNvSpPr>
          <p:nvPr>
            <p:ph type="sldNum" sz="quarter" idx="10"/>
          </p:nvPr>
        </p:nvSpPr>
        <p:spPr/>
        <p:txBody>
          <a:bodyPr/>
          <a:lstStyle/>
          <a:p>
            <a:fld id="{A4E5E568-59B9-4CAB-B683-CBC4D4AD8E03}"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A0903854-6364-4308-8BB4-D5B7637BD63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E48808C7-FBAF-41E0-B26D-730C0F3402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r>
              <a:rPr lang="en-GB" altLang="en-US" dirty="0">
                <a:latin typeface="Arial" panose="020B0604020202020204" pitchFamily="34" charset="0"/>
              </a:rPr>
              <a:t> </a:t>
            </a:r>
          </a:p>
          <a:p>
            <a:r>
              <a:rPr lang="en-GB" altLang="en-US" dirty="0">
                <a:latin typeface="Arial" panose="020B0604020202020204" pitchFamily="34" charset="0"/>
              </a:rPr>
              <a:t>This activity could be used to assess students’ knowledge of chromatography before teaching the topic in detail.</a:t>
            </a:r>
          </a:p>
        </p:txBody>
      </p:sp>
      <p:sp>
        <p:nvSpPr>
          <p:cNvPr id="3" name="Slide Number Placeholder 2">
            <a:extLst>
              <a:ext uri="{FF2B5EF4-FFF2-40B4-BE49-F238E27FC236}">
                <a16:creationId xmlns:a16="http://schemas.microsoft.com/office/drawing/2014/main" id="{97D6117D-CB10-43BB-8577-34519AD13683}"/>
              </a:ext>
            </a:extLst>
          </p:cNvPr>
          <p:cNvSpPr>
            <a:spLocks noGrp="1"/>
          </p:cNvSpPr>
          <p:nvPr>
            <p:ph type="sldNum" sz="quarter" idx="10"/>
          </p:nvPr>
        </p:nvSpPr>
        <p:spPr/>
        <p:txBody>
          <a:bodyPr/>
          <a:lstStyle/>
          <a:p>
            <a:fld id="{A4E5E568-59B9-4CAB-B683-CBC4D4AD8E03}"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B85A0DC-566D-46EB-A25E-49A14C2327A5}"/>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F8783F7F-426F-4905-B1C5-F0C1504E9B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Teacher notes</a:t>
            </a:r>
          </a:p>
          <a:p>
            <a:r>
              <a:rPr lang="en-GB" altLang="en-US" dirty="0">
                <a:latin typeface="Arial" panose="020B0604020202020204" pitchFamily="34" charset="0"/>
              </a:rPr>
              <a:t>The mixture contains dyes 3 and 5. </a:t>
            </a:r>
          </a:p>
          <a:p>
            <a:r>
              <a:rPr lang="en-GB" altLang="en-US" dirty="0">
                <a:latin typeface="Arial" panose="020B0604020202020204" pitchFamily="34" charset="0"/>
              </a:rPr>
              <a:t>Students should be made aware that the paper is the stationary phase, and the solvent is the mobile phase.</a:t>
            </a:r>
          </a:p>
          <a:p>
            <a:r>
              <a:rPr lang="en-GB" altLang="en-US" dirty="0">
                <a:latin typeface="Arial" panose="020B0604020202020204" pitchFamily="34" charset="0"/>
              </a:rPr>
              <a:t>Capillary action is the movement of water up a substance due to forces of attraction between the liquid and the surface of the substance.</a:t>
            </a:r>
          </a:p>
        </p:txBody>
      </p:sp>
      <p:sp>
        <p:nvSpPr>
          <p:cNvPr id="3" name="Slide Number Placeholder 2">
            <a:extLst>
              <a:ext uri="{FF2B5EF4-FFF2-40B4-BE49-F238E27FC236}">
                <a16:creationId xmlns:a16="http://schemas.microsoft.com/office/drawing/2014/main" id="{B89021CC-A352-4F11-B34A-DD01A8707292}"/>
              </a:ext>
            </a:extLst>
          </p:cNvPr>
          <p:cNvSpPr>
            <a:spLocks noGrp="1"/>
          </p:cNvSpPr>
          <p:nvPr>
            <p:ph type="sldNum" sz="quarter" idx="10"/>
          </p:nvPr>
        </p:nvSpPr>
        <p:spPr/>
        <p:txBody>
          <a:bodyPr/>
          <a:lstStyle/>
          <a:p>
            <a:fld id="{A4E5E568-59B9-4CAB-B683-CBC4D4AD8E03}"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385193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1714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3517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8987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84234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
    </p:custDataLst>
    <p:extLst>
      <p:ext uri="{BB962C8B-B14F-4D97-AF65-F5344CB8AC3E}">
        <p14:creationId xmlns:p14="http://schemas.microsoft.com/office/powerpoint/2010/main" val="204982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667775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12243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26042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52278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55234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55311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180980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17187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60943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922687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703268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534989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6641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810949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879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3585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41771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53283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05257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18656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6"/>
    </p:custDataLst>
    <p:extLst>
      <p:ext uri="{BB962C8B-B14F-4D97-AF65-F5344CB8AC3E}">
        <p14:creationId xmlns:p14="http://schemas.microsoft.com/office/powerpoint/2010/main" val="2302212258"/>
      </p:ext>
    </p:extLst>
  </p:cSld>
  <p:clrMap bg1="lt1" tx1="dk1" bg2="lt2" tx2="dk2" accent1="accent1" accent2="accent2" accent3="accent3" accent4="accent4" accent5="accent5" accent6="accent6" hlink="hlink" folHlink="folHlink"/>
  <p:sldLayoutIdLst>
    <p:sldLayoutId id="2147485284" r:id="rId1"/>
    <p:sldLayoutId id="2147485285" r:id="rId2"/>
    <p:sldLayoutId id="2147485286" r:id="rId3"/>
    <p:sldLayoutId id="2147485287" r:id="rId4"/>
    <p:sldLayoutId id="2147485288" r:id="rId5"/>
    <p:sldLayoutId id="2147485289" r:id="rId6"/>
    <p:sldLayoutId id="2147485290" r:id="rId7"/>
    <p:sldLayoutId id="2147485291" r:id="rId8"/>
    <p:sldLayoutId id="2147485292" r:id="rId9"/>
    <p:sldLayoutId id="2147485293" r:id="rId10"/>
    <p:sldLayoutId id="2147485294" r:id="rId11"/>
    <p:sldLayoutId id="2147485295" r:id="rId12"/>
    <p:sldLayoutId id="2147485296" r:id="rId13"/>
    <p:sldLayoutId id="214748529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24</a:t>
            </a:r>
          </a:p>
        </p:txBody>
      </p:sp>
    </p:spTree>
    <p:custDataLst>
      <p:tags r:id="rId14"/>
    </p:custDataLst>
    <p:extLst>
      <p:ext uri="{BB962C8B-B14F-4D97-AF65-F5344CB8AC3E}">
        <p14:creationId xmlns:p14="http://schemas.microsoft.com/office/powerpoint/2010/main" val="1101489919"/>
      </p:ext>
    </p:extLst>
  </p:cSld>
  <p:clrMap bg1="lt1" tx1="dk1" bg2="lt2" tx2="dk2" accent1="accent1" accent2="accent2" accent3="accent3" accent4="accent4" accent5="accent5" accent6="accent6" hlink="hlink" folHlink="folHlink"/>
  <p:sldLayoutIdLst>
    <p:sldLayoutId id="2147485299" r:id="rId1"/>
    <p:sldLayoutId id="2147485300" r:id="rId2"/>
    <p:sldLayoutId id="2147485301" r:id="rId3"/>
    <p:sldLayoutId id="2147485302" r:id="rId4"/>
    <p:sldLayoutId id="2147485303" r:id="rId5"/>
    <p:sldLayoutId id="2147485304" r:id="rId6"/>
    <p:sldLayoutId id="2147485305" r:id="rId7"/>
    <p:sldLayoutId id="2147485306" r:id="rId8"/>
    <p:sldLayoutId id="2147485307" r:id="rId9"/>
    <p:sldLayoutId id="2147485308" r:id="rId10"/>
    <p:sldLayoutId id="2147485309" r:id="rId11"/>
    <p:sldLayoutId id="214748531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40.xml"/><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15.wmf"/><Relationship Id="rId5" Type="http://schemas.openxmlformats.org/officeDocument/2006/relationships/notesSlide" Target="../notesSlides/notesSlide10.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3.xml"/><Relationship Id="rId7" Type="http://schemas.openxmlformats.org/officeDocument/2006/relationships/image" Target="../media/image11.png"/><Relationship Id="rId2" Type="http://schemas.openxmlformats.org/officeDocument/2006/relationships/tags" Target="../tags/tag47.xml"/><Relationship Id="rId1" Type="http://schemas.openxmlformats.org/officeDocument/2006/relationships/vmlDrawing" Target="../drawings/vmlDrawing3.vml"/><Relationship Id="rId6" Type="http://schemas.openxmlformats.org/officeDocument/2006/relationships/image" Target="../media/image16.png"/><Relationship Id="rId11" Type="http://schemas.openxmlformats.org/officeDocument/2006/relationships/image" Target="../media/image15.wmf"/><Relationship Id="rId5" Type="http://schemas.openxmlformats.org/officeDocument/2006/relationships/notesSlide" Target="../notesSlides/notesSlide17.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16.png"/><Relationship Id="rId11" Type="http://schemas.openxmlformats.org/officeDocument/2006/relationships/image" Target="../media/image15.wmf"/><Relationship Id="rId5" Type="http://schemas.openxmlformats.org/officeDocument/2006/relationships/notesSlide" Target="../notesSlides/notesSlide18.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5.xml"/><Relationship Id="rId7" Type="http://schemas.openxmlformats.org/officeDocument/2006/relationships/image" Target="../media/image11.png"/><Relationship Id="rId2" Type="http://schemas.openxmlformats.org/officeDocument/2006/relationships/tags" Target="../tags/tag49.xml"/><Relationship Id="rId1" Type="http://schemas.openxmlformats.org/officeDocument/2006/relationships/vmlDrawing" Target="../drawings/vmlDrawing5.vml"/><Relationship Id="rId6" Type="http://schemas.openxmlformats.org/officeDocument/2006/relationships/image" Target="../media/image16.png"/><Relationship Id="rId11" Type="http://schemas.openxmlformats.org/officeDocument/2006/relationships/image" Target="../media/image15.wmf"/><Relationship Id="rId5" Type="http://schemas.openxmlformats.org/officeDocument/2006/relationships/notesSlide" Target="../notesSlides/notesSlide19.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control" Target="../activeX/activeX6.xml"/><Relationship Id="rId7" Type="http://schemas.openxmlformats.org/officeDocument/2006/relationships/image" Target="../media/image11.png"/><Relationship Id="rId2" Type="http://schemas.openxmlformats.org/officeDocument/2006/relationships/tags" Target="../tags/tag54.xml"/><Relationship Id="rId1" Type="http://schemas.openxmlformats.org/officeDocument/2006/relationships/vmlDrawing" Target="../drawings/vmlDrawing6.vml"/><Relationship Id="rId6" Type="http://schemas.openxmlformats.org/officeDocument/2006/relationships/image" Target="../media/image16.png"/><Relationship Id="rId5" Type="http://schemas.openxmlformats.org/officeDocument/2006/relationships/notesSlide" Target="../notesSlides/notesSlide24.xml"/><Relationship Id="rId4" Type="http://schemas.openxmlformats.org/officeDocument/2006/relationships/slideLayout" Target="../slideLayouts/slideLayout20.xml"/><Relationship Id="rId9"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5" Type="http://schemas.openxmlformats.org/officeDocument/2006/relationships/image" Target="../media/image6.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notesSlide" Target="../notesSlides/notesSlide8.xml"/><Relationship Id="rId10" Type="http://schemas.openxmlformats.org/officeDocument/2006/relationships/image" Target="../media/image15.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652353EE-7EF8-4484-B85D-C12B3360B229}"/>
              </a:ext>
            </a:extLst>
          </p:cNvPr>
          <p:cNvSpPr>
            <a:spLocks noGrp="1"/>
          </p:cNvSpPr>
          <p:nvPr>
            <p:ph type="title"/>
          </p:nvPr>
        </p:nvSpPr>
        <p:spPr>
          <a:xfrm>
            <a:off x="3667760" y="1187864"/>
            <a:ext cx="4536203" cy="3119215"/>
          </a:xfrm>
        </p:spPr>
        <p:txBody>
          <a:bodyPr/>
          <a:lstStyle/>
          <a:p>
            <a:r>
              <a:rPr lang="en-GB" altLang="en-US" sz="4000" dirty="0"/>
              <a:t>Chromatography</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DC0F4BF6-B8BD-4ACC-B35A-2BA4DA500953}"/>
              </a:ext>
            </a:extLst>
          </p:cNvPr>
          <p:cNvSpPr>
            <a:spLocks noGrp="1" noChangeArrowheads="1"/>
          </p:cNvSpPr>
          <p:nvPr>
            <p:ph type="title"/>
          </p:nvPr>
        </p:nvSpPr>
        <p:spPr/>
        <p:txBody>
          <a:bodyPr/>
          <a:lstStyle/>
          <a:p>
            <a:r>
              <a:rPr lang="en-GB" altLang="en-US" dirty="0"/>
              <a:t>Which ink do you think?</a:t>
            </a:r>
          </a:p>
        </p:txBody>
      </p:sp>
      <p:pic>
        <p:nvPicPr>
          <p:cNvPr id="8" name="Picture 5" descr="flash_icon">
            <a:extLst>
              <a:ext uri="{FF2B5EF4-FFF2-40B4-BE49-F238E27FC236}">
                <a16:creationId xmlns:a16="http://schemas.microsoft.com/office/drawing/2014/main" id="{9430723C-5271-4ED9-AA20-2C00F2F46ED2}"/>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9E62096-1BA1-4021-9596-4CBCE0CA6306}"/>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111C16E0-D0B3-474F-A6EC-53762C0AF1D8}"/>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FD374F58-374B-4B2B-A66A-47E0675BBD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BD99130-ED71-4E5D-BE05-A5C307FCD3F4}"/>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TLC">
            <a:extLst>
              <a:ext uri="{FF2B5EF4-FFF2-40B4-BE49-F238E27FC236}">
                <a16:creationId xmlns:a16="http://schemas.microsoft.com/office/drawing/2014/main" id="{57D7D4A8-6B19-40B5-9CAC-7ED884A521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3525" y="2457450"/>
            <a:ext cx="18827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a:extLst>
              <a:ext uri="{FF2B5EF4-FFF2-40B4-BE49-F238E27FC236}">
                <a16:creationId xmlns:a16="http://schemas.microsoft.com/office/drawing/2014/main" id="{326CB9D9-BA72-4293-9C38-1A60CD90688B}"/>
              </a:ext>
            </a:extLst>
          </p:cNvPr>
          <p:cNvSpPr>
            <a:spLocks noGrp="1" noChangeArrowheads="1"/>
          </p:cNvSpPr>
          <p:nvPr>
            <p:ph type="title"/>
          </p:nvPr>
        </p:nvSpPr>
        <p:spPr/>
        <p:txBody>
          <a:bodyPr/>
          <a:lstStyle/>
          <a:p>
            <a:r>
              <a:rPr lang="en-GB" altLang="en-US"/>
              <a:t>Thin layer chromatography</a:t>
            </a:r>
          </a:p>
        </p:txBody>
      </p:sp>
      <p:sp>
        <p:nvSpPr>
          <p:cNvPr id="24580" name="Text Box 4">
            <a:extLst>
              <a:ext uri="{FF2B5EF4-FFF2-40B4-BE49-F238E27FC236}">
                <a16:creationId xmlns:a16="http://schemas.microsoft.com/office/drawing/2014/main" id="{05ED5109-26D2-4115-B9ED-35CC89454208}"/>
              </a:ext>
            </a:extLst>
          </p:cNvPr>
          <p:cNvSpPr txBox="1">
            <a:spLocks noChangeArrowheads="1"/>
          </p:cNvSpPr>
          <p:nvPr/>
        </p:nvSpPr>
        <p:spPr bwMode="auto">
          <a:xfrm>
            <a:off x="358775" y="8001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Remember, all types of chromatography involve a stationary phase and a mobile phase.</a:t>
            </a:r>
          </a:p>
        </p:txBody>
      </p:sp>
      <p:sp>
        <p:nvSpPr>
          <p:cNvPr id="211973" name="Text Box 5">
            <a:extLst>
              <a:ext uri="{FF2B5EF4-FFF2-40B4-BE49-F238E27FC236}">
                <a16:creationId xmlns:a16="http://schemas.microsoft.com/office/drawing/2014/main" id="{5F27077D-9D07-4F60-B6A5-AEE1BB1DF4DE}"/>
              </a:ext>
            </a:extLst>
          </p:cNvPr>
          <p:cNvSpPr txBox="1">
            <a:spLocks noChangeArrowheads="1"/>
          </p:cNvSpPr>
          <p:nvPr/>
        </p:nvSpPr>
        <p:spPr bwMode="auto">
          <a:xfrm>
            <a:off x="358775" y="2181225"/>
            <a:ext cx="4371269"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In </a:t>
            </a:r>
            <a:r>
              <a:rPr lang="en-GB" altLang="en-US" b="1" dirty="0">
                <a:solidFill>
                  <a:srgbClr val="FF6600"/>
                </a:solidFill>
              </a:rPr>
              <a:t>thin layer chromatography (TLC) </a:t>
            </a:r>
            <a:r>
              <a:rPr lang="en-GB" altLang="en-US" dirty="0">
                <a:solidFill>
                  <a:srgbClr val="010066"/>
                </a:solidFill>
              </a:rPr>
              <a:t>the stationary phase is a layer of silica gel fixed onto a plate. The plate can be glass, foil or plastic.</a:t>
            </a:r>
          </a:p>
        </p:txBody>
      </p:sp>
      <p:sp>
        <p:nvSpPr>
          <p:cNvPr id="211974" name="Text Box 6">
            <a:extLst>
              <a:ext uri="{FF2B5EF4-FFF2-40B4-BE49-F238E27FC236}">
                <a16:creationId xmlns:a16="http://schemas.microsoft.com/office/drawing/2014/main" id="{530F5498-EB2A-4BE1-98E1-012885C780C8}"/>
              </a:ext>
            </a:extLst>
          </p:cNvPr>
          <p:cNvSpPr txBox="1">
            <a:spLocks noChangeArrowheads="1"/>
          </p:cNvSpPr>
          <p:nvPr/>
        </p:nvSpPr>
        <p:spPr bwMode="auto">
          <a:xfrm>
            <a:off x="342900" y="4670425"/>
            <a:ext cx="46693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mobile phase is a solvent that travels up the plate, carrying the substances.</a:t>
            </a:r>
            <a:endParaRPr lang="en-GB" altLang="en-US" b="1" dirty="0">
              <a:solidFill>
                <a:srgbClr val="010066"/>
              </a:solidFill>
            </a:endParaRPr>
          </a:p>
        </p:txBody>
      </p:sp>
      <p:sp>
        <p:nvSpPr>
          <p:cNvPr id="211976" name="Text Box 8">
            <a:extLst>
              <a:ext uri="{FF2B5EF4-FFF2-40B4-BE49-F238E27FC236}">
                <a16:creationId xmlns:a16="http://schemas.microsoft.com/office/drawing/2014/main" id="{38F4C202-3827-4509-8608-A1B96F9D568A}"/>
              </a:ext>
            </a:extLst>
          </p:cNvPr>
          <p:cNvSpPr txBox="1">
            <a:spLocks noChangeArrowheads="1"/>
          </p:cNvSpPr>
          <p:nvPr/>
        </p:nvSpPr>
        <p:spPr bwMode="auto">
          <a:xfrm>
            <a:off x="5543550" y="1665288"/>
            <a:ext cx="175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glass plate</a:t>
            </a:r>
          </a:p>
        </p:txBody>
      </p:sp>
      <p:sp>
        <p:nvSpPr>
          <p:cNvPr id="211979" name="Line 11">
            <a:extLst>
              <a:ext uri="{FF2B5EF4-FFF2-40B4-BE49-F238E27FC236}">
                <a16:creationId xmlns:a16="http://schemas.microsoft.com/office/drawing/2014/main" id="{67C233DF-2D55-45B5-BED4-C9CF243884D1}"/>
              </a:ext>
            </a:extLst>
          </p:cNvPr>
          <p:cNvSpPr>
            <a:spLocks noChangeShapeType="1"/>
          </p:cNvSpPr>
          <p:nvPr/>
        </p:nvSpPr>
        <p:spPr bwMode="auto">
          <a:xfrm>
            <a:off x="6175375" y="4548188"/>
            <a:ext cx="989013" cy="501650"/>
          </a:xfrm>
          <a:prstGeom prst="line">
            <a:avLst/>
          </a:prstGeom>
          <a:noFill/>
          <a:ln w="76200">
            <a:solidFill>
              <a:srgbClr val="00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1980" name="Line 12">
            <a:extLst>
              <a:ext uri="{FF2B5EF4-FFF2-40B4-BE49-F238E27FC236}">
                <a16:creationId xmlns:a16="http://schemas.microsoft.com/office/drawing/2014/main" id="{5AC153DE-6ACE-4065-B3A5-A9D516722A78}"/>
              </a:ext>
            </a:extLst>
          </p:cNvPr>
          <p:cNvSpPr>
            <a:spLocks noChangeShapeType="1"/>
          </p:cNvSpPr>
          <p:nvPr/>
        </p:nvSpPr>
        <p:spPr bwMode="auto">
          <a:xfrm>
            <a:off x="6696075" y="2097088"/>
            <a:ext cx="468313" cy="755650"/>
          </a:xfrm>
          <a:prstGeom prst="line">
            <a:avLst/>
          </a:prstGeom>
          <a:noFill/>
          <a:ln w="76200">
            <a:solidFill>
              <a:srgbClr val="000066"/>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11977" name="Text Box 9">
            <a:extLst>
              <a:ext uri="{FF2B5EF4-FFF2-40B4-BE49-F238E27FC236}">
                <a16:creationId xmlns:a16="http://schemas.microsoft.com/office/drawing/2014/main" id="{6DAE2630-F521-4B39-8DCF-BD63BAB005D3}"/>
              </a:ext>
            </a:extLst>
          </p:cNvPr>
          <p:cNvSpPr txBox="1">
            <a:spLocks noChangeArrowheads="1"/>
          </p:cNvSpPr>
          <p:nvPr/>
        </p:nvSpPr>
        <p:spPr bwMode="auto">
          <a:xfrm>
            <a:off x="4564063" y="4067175"/>
            <a:ext cx="1935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solidFill>
                  <a:srgbClr val="010066"/>
                </a:solidFill>
              </a:rPr>
              <a:t>silica gel</a:t>
            </a:r>
          </a:p>
        </p:txBody>
      </p:sp>
      <p:pic>
        <p:nvPicPr>
          <p:cNvPr id="12" name="Picture 8">
            <a:hlinkClick r:id="" action="ppaction://hlinkshowjump?jump=nextslide"/>
            <a:extLst>
              <a:ext uri="{FF2B5EF4-FFF2-40B4-BE49-F238E27FC236}">
                <a16:creationId xmlns:a16="http://schemas.microsoft.com/office/drawing/2014/main" id="{41FC50AD-0CB4-4318-93C1-5929A983754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19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19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19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197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19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1974"/>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p:bldP spid="211974" grpId="0"/>
      <p:bldP spid="211976" grpId="0"/>
      <p:bldP spid="2119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4EBFD1-A47F-4649-8A46-9E4884525017}"/>
              </a:ext>
            </a:extLst>
          </p:cNvPr>
          <p:cNvSpPr>
            <a:spLocks noGrp="1" noChangeArrowheads="1"/>
          </p:cNvSpPr>
          <p:nvPr>
            <p:ph type="title"/>
          </p:nvPr>
        </p:nvSpPr>
        <p:spPr/>
        <p:txBody>
          <a:bodyPr/>
          <a:lstStyle/>
          <a:p>
            <a:r>
              <a:rPr lang="en-GB" altLang="en-US"/>
              <a:t>How does TLC work?</a:t>
            </a:r>
          </a:p>
        </p:txBody>
      </p:sp>
      <p:sp>
        <p:nvSpPr>
          <p:cNvPr id="25604" name="Text Box 4">
            <a:extLst>
              <a:ext uri="{FF2B5EF4-FFF2-40B4-BE49-F238E27FC236}">
                <a16:creationId xmlns:a16="http://schemas.microsoft.com/office/drawing/2014/main" id="{A9256539-DC22-4F7B-B75C-330C0902D3CE}"/>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TLC uses the same basic principle as paper chromatography: capillary action draws the solvent up the plate. </a:t>
            </a:r>
          </a:p>
        </p:txBody>
      </p:sp>
      <p:sp>
        <p:nvSpPr>
          <p:cNvPr id="214022" name="Text Box 6">
            <a:extLst>
              <a:ext uri="{FF2B5EF4-FFF2-40B4-BE49-F238E27FC236}">
                <a16:creationId xmlns:a16="http://schemas.microsoft.com/office/drawing/2014/main" id="{573BC7C3-FAE0-45FE-B4C0-3E2E0D314665}"/>
              </a:ext>
            </a:extLst>
          </p:cNvPr>
          <p:cNvSpPr txBox="1">
            <a:spLocks noChangeArrowheads="1"/>
          </p:cNvSpPr>
          <p:nvPr/>
        </p:nvSpPr>
        <p:spPr bwMode="auto">
          <a:xfrm>
            <a:off x="342900" y="2035175"/>
            <a:ext cx="5862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A dry sample of the mixture of interest </a:t>
            </a:r>
            <a:br>
              <a:rPr lang="en-GB" altLang="en-US" dirty="0"/>
            </a:br>
            <a:r>
              <a:rPr lang="en-GB" altLang="en-US" dirty="0"/>
              <a:t>is placed in the </a:t>
            </a:r>
            <a:r>
              <a:rPr lang="en-GB" altLang="en-US" b="1" dirty="0">
                <a:solidFill>
                  <a:srgbClr val="FF6600"/>
                </a:solidFill>
              </a:rPr>
              <a:t>silica gel</a:t>
            </a:r>
            <a:r>
              <a:rPr lang="en-GB" altLang="en-US" dirty="0"/>
              <a:t>. A</a:t>
            </a:r>
            <a:r>
              <a:rPr lang="en-GB" altLang="en-US" dirty="0">
                <a:solidFill>
                  <a:srgbClr val="010066"/>
                </a:solidFill>
              </a:rPr>
              <a:t>s the solvent moves up the gel, it dissolves the sample and carries it up the plate.</a:t>
            </a:r>
          </a:p>
        </p:txBody>
      </p:sp>
      <p:sp>
        <p:nvSpPr>
          <p:cNvPr id="20488" name="Text Box 8">
            <a:extLst>
              <a:ext uri="{FF2B5EF4-FFF2-40B4-BE49-F238E27FC236}">
                <a16:creationId xmlns:a16="http://schemas.microsoft.com/office/drawing/2014/main" id="{C06F6A34-3B47-4E75-A877-4F3BBDB5829C}"/>
              </a:ext>
            </a:extLst>
          </p:cNvPr>
          <p:cNvSpPr txBox="1">
            <a:spLocks noChangeArrowheads="1"/>
          </p:cNvSpPr>
          <p:nvPr/>
        </p:nvSpPr>
        <p:spPr bwMode="auto">
          <a:xfrm>
            <a:off x="342901" y="4024313"/>
            <a:ext cx="4579056"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distance each component travels depends on its attraction to the gel. This depends on the interaction between the solvent, component and gel.</a:t>
            </a:r>
            <a:endParaRPr lang="en-GB" altLang="en-US" dirty="0"/>
          </a:p>
        </p:txBody>
      </p:sp>
      <p:pic>
        <p:nvPicPr>
          <p:cNvPr id="25607" name="Picture 1" descr="Z:\Science\GCSE Science 2016\Presentation update\Design\Images\scientist_male_large.png">
            <a:extLst>
              <a:ext uri="{FF2B5EF4-FFF2-40B4-BE49-F238E27FC236}">
                <a16:creationId xmlns:a16="http://schemas.microsoft.com/office/drawing/2014/main" id="{181FE697-3D3E-4B73-A2E0-3411D9276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687" y="1870075"/>
            <a:ext cx="3429000" cy="428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FA8E03D9-B56B-49E1-A410-B9120021A9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2" grpId="0"/>
      <p:bldP spid="2048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844CAAA-FC32-49BE-AB87-C0F3B2D4F828}"/>
              </a:ext>
            </a:extLst>
          </p:cNvPr>
          <p:cNvSpPr>
            <a:spLocks noGrp="1" noChangeArrowheads="1"/>
          </p:cNvSpPr>
          <p:nvPr>
            <p:ph type="title"/>
          </p:nvPr>
        </p:nvSpPr>
        <p:spPr/>
        <p:txBody>
          <a:bodyPr/>
          <a:lstStyle/>
          <a:p>
            <a:r>
              <a:rPr lang="en-GB" altLang="en-US"/>
              <a:t>TLC or paper chromatography?</a:t>
            </a:r>
          </a:p>
        </p:txBody>
      </p:sp>
      <p:sp>
        <p:nvSpPr>
          <p:cNvPr id="26627" name="Text Box 3">
            <a:extLst>
              <a:ext uri="{FF2B5EF4-FFF2-40B4-BE49-F238E27FC236}">
                <a16:creationId xmlns:a16="http://schemas.microsoft.com/office/drawing/2014/main" id="{E7B892CC-CE4A-40BC-BC0A-597CC567B044}"/>
              </a:ext>
            </a:extLst>
          </p:cNvPr>
          <p:cNvSpPr txBox="1">
            <a:spLocks noChangeArrowheads="1"/>
          </p:cNvSpPr>
          <p:nvPr/>
        </p:nvSpPr>
        <p:spPr bwMode="auto">
          <a:xfrm>
            <a:off x="358775" y="8001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Thin layer chromatography has a number of advantages over paper chromatography.</a:t>
            </a:r>
          </a:p>
        </p:txBody>
      </p:sp>
      <p:sp>
        <p:nvSpPr>
          <p:cNvPr id="216068" name="Text Box 4">
            <a:extLst>
              <a:ext uri="{FF2B5EF4-FFF2-40B4-BE49-F238E27FC236}">
                <a16:creationId xmlns:a16="http://schemas.microsoft.com/office/drawing/2014/main" id="{AC176E9A-380E-4628-B43C-5C9F2176AF94}"/>
              </a:ext>
            </a:extLst>
          </p:cNvPr>
          <p:cNvSpPr txBox="1">
            <a:spLocks noChangeArrowheads="1"/>
          </p:cNvSpPr>
          <p:nvPr/>
        </p:nvSpPr>
        <p:spPr bwMode="auto">
          <a:xfrm>
            <a:off x="342900" y="1831975"/>
            <a:ext cx="526767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The glass plate is rigid, not flexible like paper, so it is easy to control.</a:t>
            </a:r>
          </a:p>
        </p:txBody>
      </p:sp>
      <p:sp>
        <p:nvSpPr>
          <p:cNvPr id="216069" name="Text Box 5">
            <a:extLst>
              <a:ext uri="{FF2B5EF4-FFF2-40B4-BE49-F238E27FC236}">
                <a16:creationId xmlns:a16="http://schemas.microsoft.com/office/drawing/2014/main" id="{A8524C12-7859-4251-A092-B61C72F055D8}"/>
              </a:ext>
            </a:extLst>
          </p:cNvPr>
          <p:cNvSpPr txBox="1">
            <a:spLocks noChangeArrowheads="1"/>
          </p:cNvSpPr>
          <p:nvPr/>
        </p:nvSpPr>
        <p:spPr bwMode="auto">
          <a:xfrm>
            <a:off x="342900" y="4281488"/>
            <a:ext cx="5503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a:solidFill>
                  <a:srgbClr val="010066"/>
                </a:solidFill>
              </a:rPr>
              <a:t>TLC results are easily reproducible.</a:t>
            </a:r>
            <a:endParaRPr lang="en-GB" altLang="en-US" b="1">
              <a:solidFill>
                <a:srgbClr val="010066"/>
              </a:solidFill>
            </a:endParaRPr>
          </a:p>
        </p:txBody>
      </p:sp>
      <p:sp>
        <p:nvSpPr>
          <p:cNvPr id="9" name="Text Box 41">
            <a:extLst>
              <a:ext uri="{FF2B5EF4-FFF2-40B4-BE49-F238E27FC236}">
                <a16:creationId xmlns:a16="http://schemas.microsoft.com/office/drawing/2014/main" id="{704E3434-40B0-4622-8FF8-B36896F730AF}"/>
              </a:ext>
            </a:extLst>
          </p:cNvPr>
          <p:cNvSpPr txBox="1">
            <a:spLocks noChangeArrowheads="1"/>
          </p:cNvSpPr>
          <p:nvPr/>
        </p:nvSpPr>
        <p:spPr bwMode="auto">
          <a:xfrm>
            <a:off x="342901" y="2873375"/>
            <a:ext cx="4996744"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Separation is more efficient due to the smaller particle size of the stationary phase.</a:t>
            </a:r>
          </a:p>
        </p:txBody>
      </p:sp>
      <p:sp>
        <p:nvSpPr>
          <p:cNvPr id="10" name="Rectangle 9">
            <a:extLst>
              <a:ext uri="{FF2B5EF4-FFF2-40B4-BE49-F238E27FC236}">
                <a16:creationId xmlns:a16="http://schemas.microsoft.com/office/drawing/2014/main" id="{7FF31DB4-82BE-452B-9A58-83E5DF45A033}"/>
              </a:ext>
            </a:extLst>
          </p:cNvPr>
          <p:cNvSpPr>
            <a:spLocks noChangeArrowheads="1"/>
          </p:cNvSpPr>
          <p:nvPr/>
        </p:nvSpPr>
        <p:spPr bwMode="auto">
          <a:xfrm>
            <a:off x="342900" y="4953000"/>
            <a:ext cx="5491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0363" indent="-36036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solidFill>
                  <a:srgbClr val="010066"/>
                </a:solidFill>
              </a:rPr>
              <a:t>Following TLC, the substances in the mixture can be recovered and the glass plates used again. </a:t>
            </a:r>
            <a:endParaRPr lang="en-GB" altLang="en-US"/>
          </a:p>
        </p:txBody>
      </p:sp>
      <p:pic>
        <p:nvPicPr>
          <p:cNvPr id="26633" name="Picture 10" descr="girl_thinking.png">
            <a:extLst>
              <a:ext uri="{FF2B5EF4-FFF2-40B4-BE49-F238E27FC236}">
                <a16:creationId xmlns:a16="http://schemas.microsoft.com/office/drawing/2014/main" id="{B153A5FD-0074-40EA-A277-32700E751C35}"/>
              </a:ext>
            </a:extLst>
          </p:cNvPr>
          <p:cNvPicPr>
            <a:picLocks noChangeAspect="1"/>
          </p:cNvPicPr>
          <p:nvPr/>
        </p:nvPicPr>
        <p:blipFill>
          <a:blip r:embed="rId4">
            <a:extLst>
              <a:ext uri="{28A0092B-C50C-407E-A947-70E740481C1C}">
                <a14:useLocalDpi xmlns:a14="http://schemas.microsoft.com/office/drawing/2010/main" val="0"/>
              </a:ext>
            </a:extLst>
          </a:blip>
          <a:srcRect b="3918"/>
          <a:stretch>
            <a:fillRect/>
          </a:stretch>
        </p:blipFill>
        <p:spPr bwMode="auto">
          <a:xfrm>
            <a:off x="6002338" y="2422525"/>
            <a:ext cx="2530475"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35D9B7D2-0799-4FAA-B3DF-4D50EE0EF0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0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60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89622AA-6F69-4A31-A8E3-2BF43A498DE3}"/>
              </a:ext>
            </a:extLst>
          </p:cNvPr>
          <p:cNvSpPr>
            <a:spLocks noGrp="1" noChangeArrowheads="1"/>
          </p:cNvSpPr>
          <p:nvPr>
            <p:ph type="title"/>
          </p:nvPr>
        </p:nvSpPr>
        <p:spPr/>
        <p:txBody>
          <a:bodyPr/>
          <a:lstStyle/>
          <a:p>
            <a:r>
              <a:rPr lang="en-GB" altLang="en-US"/>
              <a:t>UV and locating agents</a:t>
            </a:r>
          </a:p>
        </p:txBody>
      </p:sp>
      <p:sp>
        <p:nvSpPr>
          <p:cNvPr id="27651" name="Text Box 3">
            <a:extLst>
              <a:ext uri="{FF2B5EF4-FFF2-40B4-BE49-F238E27FC236}">
                <a16:creationId xmlns:a16="http://schemas.microsoft.com/office/drawing/2014/main" id="{92361152-47A3-4111-9179-1F2FE1800720}"/>
              </a:ext>
            </a:extLst>
          </p:cNvPr>
          <p:cNvSpPr txBox="1">
            <a:spLocks noChangeArrowheads="1"/>
          </p:cNvSpPr>
          <p:nvPr/>
        </p:nvSpPr>
        <p:spPr bwMode="auto">
          <a:xfrm>
            <a:off x="358775" y="800100"/>
            <a:ext cx="38904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Many substances are white or </a:t>
            </a:r>
            <a:r>
              <a:rPr lang="en-GB" altLang="en-US" dirty="0" err="1">
                <a:solidFill>
                  <a:srgbClr val="010066"/>
                </a:solidFill>
              </a:rPr>
              <a:t>colorless</a:t>
            </a:r>
            <a:r>
              <a:rPr lang="en-GB" altLang="en-US" dirty="0">
                <a:solidFill>
                  <a:srgbClr val="010066"/>
                </a:solidFill>
              </a:rPr>
              <a:t>, and so are not visible on a TLC plate.</a:t>
            </a:r>
          </a:p>
        </p:txBody>
      </p:sp>
      <p:sp>
        <p:nvSpPr>
          <p:cNvPr id="218116" name="Text Box 4">
            <a:extLst>
              <a:ext uri="{FF2B5EF4-FFF2-40B4-BE49-F238E27FC236}">
                <a16:creationId xmlns:a16="http://schemas.microsoft.com/office/drawing/2014/main" id="{848BDE78-09DC-4DE5-9507-545764356989}"/>
              </a:ext>
            </a:extLst>
          </p:cNvPr>
          <p:cNvSpPr txBox="1">
            <a:spLocks noChangeArrowheads="1"/>
          </p:cNvSpPr>
          <p:nvPr/>
        </p:nvSpPr>
        <p:spPr bwMode="auto">
          <a:xfrm>
            <a:off x="342901" y="2691696"/>
            <a:ext cx="389043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One way of making </a:t>
            </a:r>
            <a:r>
              <a:rPr lang="en-GB" altLang="en-US" dirty="0" err="1">
                <a:solidFill>
                  <a:srgbClr val="010066"/>
                </a:solidFill>
              </a:rPr>
              <a:t>colorless</a:t>
            </a:r>
            <a:r>
              <a:rPr lang="en-GB" altLang="en-US" dirty="0">
                <a:solidFill>
                  <a:srgbClr val="010066"/>
                </a:solidFill>
              </a:rPr>
              <a:t> substances show up is to use </a:t>
            </a:r>
            <a:r>
              <a:rPr lang="en-GB" altLang="en-US" b="1" dirty="0">
                <a:solidFill>
                  <a:srgbClr val="FF6600"/>
                </a:solidFill>
              </a:rPr>
              <a:t>UV light</a:t>
            </a:r>
            <a:r>
              <a:rPr lang="en-GB" altLang="en-US" dirty="0">
                <a:solidFill>
                  <a:srgbClr val="010066"/>
                </a:solidFill>
              </a:rPr>
              <a:t>. </a:t>
            </a:r>
          </a:p>
        </p:txBody>
      </p:sp>
      <p:sp>
        <p:nvSpPr>
          <p:cNvPr id="218117" name="Text Box 5">
            <a:extLst>
              <a:ext uri="{FF2B5EF4-FFF2-40B4-BE49-F238E27FC236}">
                <a16:creationId xmlns:a16="http://schemas.microsoft.com/office/drawing/2014/main" id="{32236CF5-08D4-49D8-ABE9-B3C15F9E1A1D}"/>
              </a:ext>
            </a:extLst>
          </p:cNvPr>
          <p:cNvSpPr txBox="1">
            <a:spLocks noChangeArrowheads="1"/>
          </p:cNvSpPr>
          <p:nvPr/>
        </p:nvSpPr>
        <p:spPr bwMode="auto">
          <a:xfrm>
            <a:off x="342900" y="4583113"/>
            <a:ext cx="8349544"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An alternative method is to use a </a:t>
            </a:r>
            <a:r>
              <a:rPr lang="en-GB" altLang="en-US" b="1" dirty="0">
                <a:solidFill>
                  <a:srgbClr val="FF6600"/>
                </a:solidFill>
              </a:rPr>
              <a:t>chemical locating agent </a:t>
            </a:r>
            <a:r>
              <a:rPr lang="en-GB" altLang="en-US" dirty="0">
                <a:solidFill>
                  <a:srgbClr val="010066"/>
                </a:solidFill>
              </a:rPr>
              <a:t>which binds to the substance in the spot. A second chemical is then added; this reacts with the locating agent to form a </a:t>
            </a:r>
            <a:r>
              <a:rPr lang="en-GB" altLang="en-US" dirty="0" err="1">
                <a:solidFill>
                  <a:srgbClr val="010066"/>
                </a:solidFill>
              </a:rPr>
              <a:t>colored</a:t>
            </a:r>
            <a:r>
              <a:rPr lang="en-GB" altLang="en-US" dirty="0">
                <a:solidFill>
                  <a:srgbClr val="010066"/>
                </a:solidFill>
              </a:rPr>
              <a:t> compound.</a:t>
            </a:r>
          </a:p>
        </p:txBody>
      </p:sp>
      <p:pic>
        <p:nvPicPr>
          <p:cNvPr id="218120" name="Picture 8" descr="instrument_UV_chromatogram">
            <a:extLst>
              <a:ext uri="{FF2B5EF4-FFF2-40B4-BE49-F238E27FC236}">
                <a16:creationId xmlns:a16="http://schemas.microsoft.com/office/drawing/2014/main" id="{292FC92A-6B49-407F-9557-9905217530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5484"/>
          <a:stretch>
            <a:fillRect/>
          </a:stretch>
        </p:blipFill>
        <p:spPr bwMode="auto">
          <a:xfrm>
            <a:off x="4375150" y="1001005"/>
            <a:ext cx="476885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377FDD37-56F6-4C68-8D30-428A7405EE3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81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811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p:bldP spid="2181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BAAE082-76CF-4C47-94CD-D617BF87D6AF}"/>
              </a:ext>
            </a:extLst>
          </p:cNvPr>
          <p:cNvSpPr>
            <a:spLocks noGrp="1" noChangeArrowheads="1"/>
          </p:cNvSpPr>
          <p:nvPr>
            <p:ph type="title"/>
          </p:nvPr>
        </p:nvSpPr>
        <p:spPr/>
        <p:txBody>
          <a:bodyPr/>
          <a:lstStyle/>
          <a:p>
            <a:pPr eaLnBrk="1" hangingPunct="1"/>
            <a:r>
              <a:rPr lang="en-GB" altLang="en-US"/>
              <a:t>Gas chromatography</a:t>
            </a:r>
          </a:p>
        </p:txBody>
      </p:sp>
      <p:sp>
        <p:nvSpPr>
          <p:cNvPr id="6147" name="Text Box 3">
            <a:extLst>
              <a:ext uri="{FF2B5EF4-FFF2-40B4-BE49-F238E27FC236}">
                <a16:creationId xmlns:a16="http://schemas.microsoft.com/office/drawing/2014/main" id="{0445AD83-A69B-4470-AADA-E90E9ADD9DCB}"/>
              </a:ext>
            </a:extLst>
          </p:cNvPr>
          <p:cNvSpPr txBox="1">
            <a:spLocks noChangeArrowheads="1"/>
          </p:cNvSpPr>
          <p:nvPr/>
        </p:nvSpPr>
        <p:spPr bwMode="auto">
          <a:xfrm>
            <a:off x="358775" y="800100"/>
            <a:ext cx="399732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a:solidFill>
                  <a:srgbClr val="FF6600"/>
                </a:solidFill>
              </a:rPr>
              <a:t>Gas chromatography (GC)</a:t>
            </a:r>
            <a:r>
              <a:rPr lang="en-GB" altLang="en-US" b="0"/>
              <a:t>    is used widely in many analytical laboratories, including forensic police labs, synthetic chemical labs, and drugs testing labs.</a:t>
            </a:r>
          </a:p>
        </p:txBody>
      </p:sp>
      <p:sp>
        <p:nvSpPr>
          <p:cNvPr id="783364" name="Text Box 4">
            <a:extLst>
              <a:ext uri="{FF2B5EF4-FFF2-40B4-BE49-F238E27FC236}">
                <a16:creationId xmlns:a16="http://schemas.microsoft.com/office/drawing/2014/main" id="{63262D5C-BC43-4E19-AD89-A7D1034E6E2F}"/>
              </a:ext>
            </a:extLst>
          </p:cNvPr>
          <p:cNvSpPr txBox="1">
            <a:spLocks noChangeArrowheads="1"/>
          </p:cNvSpPr>
          <p:nvPr/>
        </p:nvSpPr>
        <p:spPr bwMode="auto">
          <a:xfrm>
            <a:off x="358775" y="3400425"/>
            <a:ext cx="3529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In paper and thin layer chromatography, the mobile phase is a liquid.</a:t>
            </a:r>
            <a:endParaRPr lang="en-GB" altLang="en-US"/>
          </a:p>
        </p:txBody>
      </p:sp>
      <p:sp>
        <p:nvSpPr>
          <p:cNvPr id="783365" name="Text Box 5">
            <a:extLst>
              <a:ext uri="{FF2B5EF4-FFF2-40B4-BE49-F238E27FC236}">
                <a16:creationId xmlns:a16="http://schemas.microsoft.com/office/drawing/2014/main" id="{9FB18220-CD17-49B2-9D5C-A1A30A66D399}"/>
              </a:ext>
            </a:extLst>
          </p:cNvPr>
          <p:cNvSpPr txBox="1">
            <a:spLocks noChangeArrowheads="1"/>
          </p:cNvSpPr>
          <p:nvPr/>
        </p:nvSpPr>
        <p:spPr bwMode="auto">
          <a:xfrm>
            <a:off x="358775" y="4905375"/>
            <a:ext cx="8101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a:t>However, the mobile phase in gas chromatography is an inert gas. The stationary phase is usually a long thin tube of silica gel.</a:t>
            </a:r>
          </a:p>
        </p:txBody>
      </p:sp>
      <p:pic>
        <p:nvPicPr>
          <p:cNvPr id="6151" name="Picture 10" descr="Dermot McBrierty_24505315">
            <a:extLst>
              <a:ext uri="{FF2B5EF4-FFF2-40B4-BE49-F238E27FC236}">
                <a16:creationId xmlns:a16="http://schemas.microsoft.com/office/drawing/2014/main" id="{B8DAAA8B-A41B-4556-821D-D9B0FE99B5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3331" r="3888"/>
          <a:stretch>
            <a:fillRect/>
          </a:stretch>
        </p:blipFill>
        <p:spPr bwMode="auto">
          <a:xfrm>
            <a:off x="4465638" y="981075"/>
            <a:ext cx="431958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hlinkClick r:id="" action="ppaction://hlinkshowjump?jump=nextslide"/>
            <a:extLst>
              <a:ext uri="{FF2B5EF4-FFF2-40B4-BE49-F238E27FC236}">
                <a16:creationId xmlns:a16="http://schemas.microsoft.com/office/drawing/2014/main" id="{4FC71733-0918-4B39-B2BB-AA399F56DC3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63562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33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33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4" grpId="0"/>
      <p:bldP spid="7833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E10B83C6-6F3A-4B2E-9198-C5A5A7C0B584}"/>
              </a:ext>
            </a:extLst>
          </p:cNvPr>
          <p:cNvSpPr>
            <a:spLocks noGrp="1" noChangeArrowheads="1"/>
          </p:cNvSpPr>
          <p:nvPr>
            <p:ph type="title"/>
          </p:nvPr>
        </p:nvSpPr>
        <p:spPr/>
        <p:txBody>
          <a:bodyPr/>
          <a:lstStyle/>
          <a:p>
            <a:pPr eaLnBrk="1" hangingPunct="1"/>
            <a:r>
              <a:rPr lang="en-GB" altLang="en-US"/>
              <a:t>How does gas chromatography work?</a:t>
            </a:r>
          </a:p>
        </p:txBody>
      </p:sp>
      <p:sp>
        <p:nvSpPr>
          <p:cNvPr id="7173" name="Text Box 6">
            <a:extLst>
              <a:ext uri="{FF2B5EF4-FFF2-40B4-BE49-F238E27FC236}">
                <a16:creationId xmlns:a16="http://schemas.microsoft.com/office/drawing/2014/main" id="{E23D8AFA-7126-41C3-B221-F7E0ABBBC151}"/>
              </a:ext>
            </a:extLst>
          </p:cNvPr>
          <p:cNvSpPr txBox="1">
            <a:spLocks noChangeArrowheads="1"/>
          </p:cNvSpPr>
          <p:nvPr/>
        </p:nvSpPr>
        <p:spPr bwMode="auto">
          <a:xfrm>
            <a:off x="358775" y="800100"/>
            <a:ext cx="817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Like all forms of chromatography, GC uses a stationary phase to impede the movement of a mobile test substance. </a:t>
            </a:r>
          </a:p>
        </p:txBody>
      </p:sp>
      <p:sp>
        <p:nvSpPr>
          <p:cNvPr id="785415" name="Text Box 7">
            <a:extLst>
              <a:ext uri="{FF2B5EF4-FFF2-40B4-BE49-F238E27FC236}">
                <a16:creationId xmlns:a16="http://schemas.microsoft.com/office/drawing/2014/main" id="{8D5DAD51-7464-4133-830D-056E40B3C1BD}"/>
              </a:ext>
            </a:extLst>
          </p:cNvPr>
          <p:cNvSpPr txBox="1">
            <a:spLocks noChangeArrowheads="1"/>
          </p:cNvSpPr>
          <p:nvPr/>
        </p:nvSpPr>
        <p:spPr bwMode="auto">
          <a:xfrm>
            <a:off x="358775" y="1906544"/>
            <a:ext cx="817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Different substances are attracted to the matrix by different amounts, and therefore journey along it at different speeds.</a:t>
            </a:r>
          </a:p>
        </p:txBody>
      </p:sp>
      <p:sp>
        <p:nvSpPr>
          <p:cNvPr id="785416" name="Text Box 8">
            <a:extLst>
              <a:ext uri="{FF2B5EF4-FFF2-40B4-BE49-F238E27FC236}">
                <a16:creationId xmlns:a16="http://schemas.microsoft.com/office/drawing/2014/main" id="{E8DA173A-71DA-4FB4-9E0D-C6E9C0EE7CBC}"/>
              </a:ext>
            </a:extLst>
          </p:cNvPr>
          <p:cNvSpPr txBox="1">
            <a:spLocks noChangeArrowheads="1"/>
          </p:cNvSpPr>
          <p:nvPr/>
        </p:nvSpPr>
        <p:spPr bwMode="auto">
          <a:xfrm>
            <a:off x="358775" y="3012988"/>
            <a:ext cx="8277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In GC, the sample is injected into the machine, where it is vaporized. It is then washed over the matrix by an inert gas.</a:t>
            </a:r>
          </a:p>
        </p:txBody>
      </p:sp>
      <p:sp>
        <p:nvSpPr>
          <p:cNvPr id="785417" name="Text Box 9">
            <a:extLst>
              <a:ext uri="{FF2B5EF4-FFF2-40B4-BE49-F238E27FC236}">
                <a16:creationId xmlns:a16="http://schemas.microsoft.com/office/drawing/2014/main" id="{02C02681-9B3E-4E09-9344-BAE2E95A54BC}"/>
              </a:ext>
            </a:extLst>
          </p:cNvPr>
          <p:cNvSpPr txBox="1">
            <a:spLocks noChangeArrowheads="1"/>
          </p:cNvSpPr>
          <p:nvPr/>
        </p:nvSpPr>
        <p:spPr bwMode="auto">
          <a:xfrm>
            <a:off x="358775" y="4119432"/>
            <a:ext cx="81740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Some substances will be more attracted to the matrix than others. These will take much longer to reach the detector.</a:t>
            </a:r>
          </a:p>
        </p:txBody>
      </p:sp>
      <p:sp>
        <p:nvSpPr>
          <p:cNvPr id="785418" name="Text Box 10">
            <a:extLst>
              <a:ext uri="{FF2B5EF4-FFF2-40B4-BE49-F238E27FC236}">
                <a16:creationId xmlns:a16="http://schemas.microsoft.com/office/drawing/2014/main" id="{96AA890E-4375-49D4-B1D6-DA36E3B819D4}"/>
              </a:ext>
            </a:extLst>
          </p:cNvPr>
          <p:cNvSpPr txBox="1">
            <a:spLocks noChangeArrowheads="1"/>
          </p:cNvSpPr>
          <p:nvPr/>
        </p:nvSpPr>
        <p:spPr bwMode="auto">
          <a:xfrm>
            <a:off x="358775" y="5225875"/>
            <a:ext cx="77240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rgbClr val="010066"/>
                </a:solidFill>
                <a:latin typeface="Arial" panose="020B0604020202020204" pitchFamily="34" charset="0"/>
              </a:defRPr>
            </a:lvl1pPr>
            <a:lvl2pPr marL="742950" indent="-285750">
              <a:defRPr sz="2400" b="1">
                <a:solidFill>
                  <a:srgbClr val="010066"/>
                </a:solidFill>
                <a:latin typeface="Arial" panose="020B0604020202020204" pitchFamily="34" charset="0"/>
              </a:defRPr>
            </a:lvl2pPr>
            <a:lvl3pPr marL="1143000" indent="-228600">
              <a:defRPr sz="2400" b="1">
                <a:solidFill>
                  <a:srgbClr val="010066"/>
                </a:solidFill>
                <a:latin typeface="Arial" panose="020B0604020202020204" pitchFamily="34" charset="0"/>
              </a:defRPr>
            </a:lvl3pPr>
            <a:lvl4pPr marL="1600200" indent="-228600">
              <a:defRPr sz="2400" b="1">
                <a:solidFill>
                  <a:srgbClr val="010066"/>
                </a:solidFill>
                <a:latin typeface="Arial" panose="020B0604020202020204" pitchFamily="34" charset="0"/>
              </a:defRPr>
            </a:lvl4pPr>
            <a:lvl5pPr marL="2057400" indent="-228600">
              <a:defRPr sz="2400" b="1">
                <a:solidFill>
                  <a:srgbClr val="010066"/>
                </a:solidFill>
                <a:latin typeface="Arial" panose="020B0604020202020204" pitchFamily="34" charset="0"/>
              </a:defRPr>
            </a:lvl5pPr>
            <a:lvl6pPr marL="2514600" indent="-228600" eaLnBrk="0" fontAlgn="base" hangingPunct="0">
              <a:spcBef>
                <a:spcPct val="50000"/>
              </a:spcBef>
              <a:spcAft>
                <a:spcPct val="0"/>
              </a:spcAft>
              <a:defRPr sz="2400" b="1">
                <a:solidFill>
                  <a:srgbClr val="010066"/>
                </a:solidFill>
                <a:latin typeface="Arial" panose="020B0604020202020204" pitchFamily="34" charset="0"/>
              </a:defRPr>
            </a:lvl6pPr>
            <a:lvl7pPr marL="2971800" indent="-228600" eaLnBrk="0" fontAlgn="base" hangingPunct="0">
              <a:spcBef>
                <a:spcPct val="50000"/>
              </a:spcBef>
              <a:spcAft>
                <a:spcPct val="0"/>
              </a:spcAft>
              <a:defRPr sz="2400" b="1">
                <a:solidFill>
                  <a:srgbClr val="010066"/>
                </a:solidFill>
                <a:latin typeface="Arial" panose="020B0604020202020204" pitchFamily="34" charset="0"/>
              </a:defRPr>
            </a:lvl7pPr>
            <a:lvl8pPr marL="3429000" indent="-228600" eaLnBrk="0" fontAlgn="base" hangingPunct="0">
              <a:spcBef>
                <a:spcPct val="50000"/>
              </a:spcBef>
              <a:spcAft>
                <a:spcPct val="0"/>
              </a:spcAft>
              <a:defRPr sz="2400" b="1">
                <a:solidFill>
                  <a:srgbClr val="010066"/>
                </a:solidFill>
                <a:latin typeface="Arial" panose="020B0604020202020204" pitchFamily="34" charset="0"/>
              </a:defRPr>
            </a:lvl8pPr>
            <a:lvl9pPr marL="3886200" indent="-228600" eaLnBrk="0" fontAlgn="base" hangingPunct="0">
              <a:spcBef>
                <a:spcPct val="50000"/>
              </a:spcBef>
              <a:spcAft>
                <a:spcPct val="0"/>
              </a:spcAft>
              <a:defRPr sz="2400" b="1">
                <a:solidFill>
                  <a:srgbClr val="010066"/>
                </a:solidFill>
                <a:latin typeface="Arial" panose="020B0604020202020204" pitchFamily="34" charset="0"/>
              </a:defRPr>
            </a:lvl9pPr>
          </a:lstStyle>
          <a:p>
            <a:r>
              <a:rPr lang="en-GB" altLang="en-US" b="0" dirty="0"/>
              <a:t>The detector measures the abundance of a substance at a given time, and this data is plotted on a graph.</a:t>
            </a:r>
            <a:endParaRPr lang="en-GB" altLang="en-US" dirty="0"/>
          </a:p>
        </p:txBody>
      </p:sp>
      <p:pic>
        <p:nvPicPr>
          <p:cNvPr id="11" name="Picture 8">
            <a:hlinkClick r:id="" action="ppaction://hlinkshowjump?jump=nextslide"/>
            <a:extLst>
              <a:ext uri="{FF2B5EF4-FFF2-40B4-BE49-F238E27FC236}">
                <a16:creationId xmlns:a16="http://schemas.microsoft.com/office/drawing/2014/main" id="{BF1C77DD-1995-4479-8F25-5A068FD8E7F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39271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54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54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54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541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5" grpId="0"/>
      <p:bldP spid="785416" grpId="0"/>
      <p:bldP spid="785417" grpId="0"/>
      <p:bldP spid="7854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00139AC-5B7D-4B79-A96D-41405E604D43}"/>
              </a:ext>
            </a:extLst>
          </p:cNvPr>
          <p:cNvSpPr>
            <a:spLocks noGrp="1" noChangeArrowheads="1"/>
          </p:cNvSpPr>
          <p:nvPr>
            <p:ph type="title"/>
          </p:nvPr>
        </p:nvSpPr>
        <p:spPr/>
        <p:txBody>
          <a:bodyPr/>
          <a:lstStyle/>
          <a:p>
            <a:pPr eaLnBrk="1" hangingPunct="1"/>
            <a:r>
              <a:rPr lang="en-GB" altLang="en-US" dirty="0"/>
              <a:t>Using gas chromatography</a:t>
            </a:r>
          </a:p>
        </p:txBody>
      </p:sp>
      <p:pic>
        <p:nvPicPr>
          <p:cNvPr id="8" name="Picture 5" descr="flash_icon">
            <a:extLst>
              <a:ext uri="{FF2B5EF4-FFF2-40B4-BE49-F238E27FC236}">
                <a16:creationId xmlns:a16="http://schemas.microsoft.com/office/drawing/2014/main" id="{DF2B7680-E970-4A7F-B4EC-FFF3DFF2454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673FCD9-6866-4601-9D2F-2CAF583B620C}"/>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A7B150EB-10E4-4A01-8738-2566DD4E0EC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6ED0F9E7-C81E-495E-8FCC-3C16463B2F6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3416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70A0C97-4CF5-4C8A-8239-4CB723F14097}"/>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389274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4DCEE67-8E0E-4911-A6F9-46BD6EFDBDB8}"/>
              </a:ext>
            </a:extLst>
          </p:cNvPr>
          <p:cNvSpPr>
            <a:spLocks noGrp="1" noChangeArrowheads="1"/>
          </p:cNvSpPr>
          <p:nvPr>
            <p:ph type="title"/>
          </p:nvPr>
        </p:nvSpPr>
        <p:spPr/>
        <p:txBody>
          <a:bodyPr/>
          <a:lstStyle/>
          <a:p>
            <a:r>
              <a:rPr lang="en-GB" altLang="en-US" dirty="0"/>
              <a:t>R</a:t>
            </a:r>
            <a:r>
              <a:rPr lang="en-GB" altLang="en-US" baseline="-25000" dirty="0"/>
              <a:t>f</a:t>
            </a:r>
            <a:r>
              <a:rPr lang="en-GB" altLang="en-US" dirty="0"/>
              <a:t> values</a:t>
            </a:r>
          </a:p>
        </p:txBody>
      </p:sp>
      <p:pic>
        <p:nvPicPr>
          <p:cNvPr id="8" name="Picture 5" descr="flash_icon">
            <a:extLst>
              <a:ext uri="{FF2B5EF4-FFF2-40B4-BE49-F238E27FC236}">
                <a16:creationId xmlns:a16="http://schemas.microsoft.com/office/drawing/2014/main" id="{585914FE-4EE3-498F-895A-158B619E9F50}"/>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a:hlinkClick r:id="" action="ppaction://hlinkshowjump?jump=nextslide"/>
            <a:extLst>
              <a:ext uri="{FF2B5EF4-FFF2-40B4-BE49-F238E27FC236}">
                <a16:creationId xmlns:a16="http://schemas.microsoft.com/office/drawing/2014/main" id="{A6A4F0B6-7FCF-4BA0-B9DC-7D1E96DD3EB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EF0909DA-EBC2-43AD-9AD1-3AADBF91209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7127"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1A72E9C-D365-4FCF-BC3E-927CCB428B6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24896"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5270254-BD53-4245-99AD-C85B4325BD0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15553D80-AAD9-4F82-8F0B-5DCF08A4EE24}"/>
              </a:ext>
            </a:extLst>
          </p:cNvPr>
          <p:cNvSpPr>
            <a:spLocks noGrp="1" noChangeArrowheads="1"/>
          </p:cNvSpPr>
          <p:nvPr>
            <p:ph type="title"/>
          </p:nvPr>
        </p:nvSpPr>
        <p:spPr/>
        <p:txBody>
          <a:bodyPr/>
          <a:lstStyle/>
          <a:p>
            <a:r>
              <a:rPr lang="en-GB" altLang="en-US" dirty="0"/>
              <a:t>Calculating R</a:t>
            </a:r>
            <a:r>
              <a:rPr lang="en-GB" altLang="en-US" baseline="-25000" dirty="0"/>
              <a:t>f</a:t>
            </a:r>
            <a:r>
              <a:rPr lang="en-GB" altLang="en-US" dirty="0"/>
              <a:t> values</a:t>
            </a:r>
          </a:p>
        </p:txBody>
      </p:sp>
      <p:pic>
        <p:nvPicPr>
          <p:cNvPr id="7" name="Picture 5" descr="flash_icon">
            <a:extLst>
              <a:ext uri="{FF2B5EF4-FFF2-40B4-BE49-F238E27FC236}">
                <a16:creationId xmlns:a16="http://schemas.microsoft.com/office/drawing/2014/main" id="{A0A7D8D4-A3DF-4EA7-8E86-5E4EF9D7920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27DBC65E-4FC7-49BF-ABE6-E8AA0B5494E6}"/>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F9E8AC39-C36B-4AD5-986B-25B6AB78387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2AD58AF0-1169-40CB-8B7E-F7419649D81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5520"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7A9483E-0400-4E5D-BC44-8614AA9066A2}"/>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7" descr="Chromatography_19.1.png">
            <a:extLst>
              <a:ext uri="{FF2B5EF4-FFF2-40B4-BE49-F238E27FC236}">
                <a16:creationId xmlns:a16="http://schemas.microsoft.com/office/drawing/2014/main" id="{21C1107C-B858-4FDA-9132-755BD93ABD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5320" y="1745374"/>
            <a:ext cx="3676650" cy="443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4">
            <a:extLst>
              <a:ext uri="{FF2B5EF4-FFF2-40B4-BE49-F238E27FC236}">
                <a16:creationId xmlns:a16="http://schemas.microsoft.com/office/drawing/2014/main" id="{FD48AA87-B511-4C29-811D-02E84BD438A9}"/>
              </a:ext>
            </a:extLst>
          </p:cNvPr>
          <p:cNvSpPr>
            <a:spLocks noGrp="1" noChangeArrowheads="1"/>
          </p:cNvSpPr>
          <p:nvPr>
            <p:ph type="title"/>
          </p:nvPr>
        </p:nvSpPr>
        <p:spPr/>
        <p:txBody>
          <a:bodyPr/>
          <a:lstStyle/>
          <a:p>
            <a:r>
              <a:rPr lang="en-GB" altLang="en-US"/>
              <a:t>Reference materials</a:t>
            </a:r>
          </a:p>
        </p:txBody>
      </p:sp>
      <p:sp>
        <p:nvSpPr>
          <p:cNvPr id="29700" name="Text Box 6">
            <a:extLst>
              <a:ext uri="{FF2B5EF4-FFF2-40B4-BE49-F238E27FC236}">
                <a16:creationId xmlns:a16="http://schemas.microsoft.com/office/drawing/2014/main" id="{D49FA102-46B3-43C0-96DD-983F2E85DA77}"/>
              </a:ext>
            </a:extLst>
          </p:cNvPr>
          <p:cNvSpPr txBox="1">
            <a:spLocks noChangeArrowheads="1"/>
          </p:cNvSpPr>
          <p:nvPr/>
        </p:nvSpPr>
        <p:spPr bwMode="auto">
          <a:xfrm>
            <a:off x="342899" y="784225"/>
            <a:ext cx="84285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Scientists can compare the R</a:t>
            </a:r>
            <a:r>
              <a:rPr lang="en-GB" altLang="en-US" baseline="-25000" dirty="0"/>
              <a:t>f</a:t>
            </a:r>
            <a:r>
              <a:rPr lang="en-GB" altLang="en-US" dirty="0"/>
              <a:t> value of an unknown compound to R</a:t>
            </a:r>
            <a:r>
              <a:rPr lang="en-GB" altLang="en-US" baseline="-25000" dirty="0"/>
              <a:t>f</a:t>
            </a:r>
            <a:r>
              <a:rPr lang="en-GB" altLang="en-US" dirty="0"/>
              <a:t> values of known compounds of that type.</a:t>
            </a:r>
          </a:p>
        </p:txBody>
      </p:sp>
      <p:sp>
        <p:nvSpPr>
          <p:cNvPr id="17445" name="Text Box 37">
            <a:extLst>
              <a:ext uri="{FF2B5EF4-FFF2-40B4-BE49-F238E27FC236}">
                <a16:creationId xmlns:a16="http://schemas.microsoft.com/office/drawing/2014/main" id="{42E2AF4C-42D5-4795-9A6D-ED4D06697BB2}"/>
              </a:ext>
            </a:extLst>
          </p:cNvPr>
          <p:cNvSpPr txBox="1">
            <a:spLocks noChangeArrowheads="1"/>
          </p:cNvSpPr>
          <p:nvPr/>
        </p:nvSpPr>
        <p:spPr bwMode="auto">
          <a:xfrm>
            <a:off x="342899" y="2066588"/>
            <a:ext cx="415889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R</a:t>
            </a:r>
            <a:r>
              <a:rPr lang="en-GB" altLang="en-US" baseline="-25000" dirty="0"/>
              <a:t>f</a:t>
            </a:r>
            <a:r>
              <a:rPr lang="en-GB" altLang="en-US" dirty="0"/>
              <a:t> values of compounds such as </a:t>
            </a:r>
            <a:r>
              <a:rPr lang="en-GB" altLang="en-US" b="1" dirty="0">
                <a:solidFill>
                  <a:srgbClr val="FF6600"/>
                </a:solidFill>
              </a:rPr>
              <a:t>amino acids </a:t>
            </a:r>
            <a:r>
              <a:rPr lang="en-GB" altLang="en-US" dirty="0"/>
              <a:t>are published in data books. </a:t>
            </a:r>
          </a:p>
        </p:txBody>
      </p:sp>
      <p:sp>
        <p:nvSpPr>
          <p:cNvPr id="29702" name="Line 41">
            <a:extLst>
              <a:ext uri="{FF2B5EF4-FFF2-40B4-BE49-F238E27FC236}">
                <a16:creationId xmlns:a16="http://schemas.microsoft.com/office/drawing/2014/main" id="{0DEEC107-F89F-4BEC-A9B5-9E397A05B9DE}"/>
              </a:ext>
            </a:extLst>
          </p:cNvPr>
          <p:cNvSpPr>
            <a:spLocks noChangeShapeType="1"/>
          </p:cNvSpPr>
          <p:nvPr/>
        </p:nvSpPr>
        <p:spPr bwMode="auto">
          <a:xfrm>
            <a:off x="4814709" y="2281771"/>
            <a:ext cx="35814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9703" name="Text Box 46">
            <a:extLst>
              <a:ext uri="{FF2B5EF4-FFF2-40B4-BE49-F238E27FC236}">
                <a16:creationId xmlns:a16="http://schemas.microsoft.com/office/drawing/2014/main" id="{B2980401-6E8E-4A4C-A1FD-AFBDC7D0CD17}"/>
              </a:ext>
            </a:extLst>
          </p:cNvPr>
          <p:cNvSpPr txBox="1">
            <a:spLocks noChangeArrowheads="1"/>
          </p:cNvSpPr>
          <p:nvPr/>
        </p:nvSpPr>
        <p:spPr bwMode="auto">
          <a:xfrm>
            <a:off x="4762145" y="1826335"/>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amino acid</a:t>
            </a:r>
          </a:p>
        </p:txBody>
      </p:sp>
      <p:sp>
        <p:nvSpPr>
          <p:cNvPr id="29704" name="Text Box 47">
            <a:extLst>
              <a:ext uri="{FF2B5EF4-FFF2-40B4-BE49-F238E27FC236}">
                <a16:creationId xmlns:a16="http://schemas.microsoft.com/office/drawing/2014/main" id="{CDBAD365-7F33-451C-AF72-15BF32D9AFC8}"/>
              </a:ext>
            </a:extLst>
          </p:cNvPr>
          <p:cNvSpPr txBox="1">
            <a:spLocks noChangeArrowheads="1"/>
          </p:cNvSpPr>
          <p:nvPr/>
        </p:nvSpPr>
        <p:spPr bwMode="auto">
          <a:xfrm>
            <a:off x="6951308" y="1826335"/>
            <a:ext cx="1455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R</a:t>
            </a:r>
            <a:r>
              <a:rPr lang="en-GB" altLang="en-US" b="1" baseline="-25000">
                <a:solidFill>
                  <a:schemeClr val="bg1"/>
                </a:solidFill>
              </a:rPr>
              <a:t>f</a:t>
            </a:r>
            <a:r>
              <a:rPr lang="en-GB" altLang="en-US" b="1">
                <a:solidFill>
                  <a:schemeClr val="bg1"/>
                </a:solidFill>
              </a:rPr>
              <a:t> value</a:t>
            </a:r>
          </a:p>
        </p:txBody>
      </p:sp>
      <p:sp>
        <p:nvSpPr>
          <p:cNvPr id="29705" name="Text Box 48">
            <a:extLst>
              <a:ext uri="{FF2B5EF4-FFF2-40B4-BE49-F238E27FC236}">
                <a16:creationId xmlns:a16="http://schemas.microsoft.com/office/drawing/2014/main" id="{D9E1FE04-C32F-4074-9E95-67F7853DBC0C}"/>
              </a:ext>
            </a:extLst>
          </p:cNvPr>
          <p:cNvSpPr txBox="1">
            <a:spLocks noChangeArrowheads="1"/>
          </p:cNvSpPr>
          <p:nvPr/>
        </p:nvSpPr>
        <p:spPr bwMode="auto">
          <a:xfrm>
            <a:off x="5251888" y="2308318"/>
            <a:ext cx="1169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alanine</a:t>
            </a:r>
          </a:p>
        </p:txBody>
      </p:sp>
      <p:sp>
        <p:nvSpPr>
          <p:cNvPr id="29706" name="Text Box 49">
            <a:extLst>
              <a:ext uri="{FF2B5EF4-FFF2-40B4-BE49-F238E27FC236}">
                <a16:creationId xmlns:a16="http://schemas.microsoft.com/office/drawing/2014/main" id="{FC00AAE8-268E-492F-8BC6-A699D5BBCD73}"/>
              </a:ext>
            </a:extLst>
          </p:cNvPr>
          <p:cNvSpPr txBox="1">
            <a:spLocks noChangeArrowheads="1"/>
          </p:cNvSpPr>
          <p:nvPr/>
        </p:nvSpPr>
        <p:spPr bwMode="auto">
          <a:xfrm>
            <a:off x="5328882" y="2776718"/>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serine</a:t>
            </a:r>
          </a:p>
        </p:txBody>
      </p:sp>
      <p:sp>
        <p:nvSpPr>
          <p:cNvPr id="29707" name="Text Box 50">
            <a:extLst>
              <a:ext uri="{FF2B5EF4-FFF2-40B4-BE49-F238E27FC236}">
                <a16:creationId xmlns:a16="http://schemas.microsoft.com/office/drawing/2014/main" id="{2910CD3D-477F-4526-8F39-510A810525BA}"/>
              </a:ext>
            </a:extLst>
          </p:cNvPr>
          <p:cNvSpPr txBox="1">
            <a:spLocks noChangeArrowheads="1"/>
          </p:cNvSpPr>
          <p:nvPr/>
        </p:nvSpPr>
        <p:spPr bwMode="auto">
          <a:xfrm>
            <a:off x="5260620" y="326849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leucine</a:t>
            </a:r>
          </a:p>
        </p:txBody>
      </p:sp>
      <p:sp>
        <p:nvSpPr>
          <p:cNvPr id="29708" name="Text Box 51">
            <a:extLst>
              <a:ext uri="{FF2B5EF4-FFF2-40B4-BE49-F238E27FC236}">
                <a16:creationId xmlns:a16="http://schemas.microsoft.com/office/drawing/2014/main" id="{D076C545-ED6F-4634-B4A4-54D8D3CBD8F7}"/>
              </a:ext>
            </a:extLst>
          </p:cNvPr>
          <p:cNvSpPr txBox="1">
            <a:spLocks noChangeArrowheads="1"/>
          </p:cNvSpPr>
          <p:nvPr/>
        </p:nvSpPr>
        <p:spPr bwMode="auto">
          <a:xfrm>
            <a:off x="5354282" y="3760262"/>
            <a:ext cx="96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lysine</a:t>
            </a:r>
          </a:p>
        </p:txBody>
      </p:sp>
      <p:sp>
        <p:nvSpPr>
          <p:cNvPr id="29709" name="Text Box 56">
            <a:extLst>
              <a:ext uri="{FF2B5EF4-FFF2-40B4-BE49-F238E27FC236}">
                <a16:creationId xmlns:a16="http://schemas.microsoft.com/office/drawing/2014/main" id="{6C7D8D02-F077-4E29-9972-B95847405B63}"/>
              </a:ext>
            </a:extLst>
          </p:cNvPr>
          <p:cNvSpPr txBox="1">
            <a:spLocks noChangeArrowheads="1"/>
          </p:cNvSpPr>
          <p:nvPr/>
        </p:nvSpPr>
        <p:spPr bwMode="auto">
          <a:xfrm>
            <a:off x="5345551" y="4240745"/>
            <a:ext cx="982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valine</a:t>
            </a:r>
          </a:p>
        </p:txBody>
      </p:sp>
      <p:sp>
        <p:nvSpPr>
          <p:cNvPr id="29710" name="Text Box 57">
            <a:extLst>
              <a:ext uri="{FF2B5EF4-FFF2-40B4-BE49-F238E27FC236}">
                <a16:creationId xmlns:a16="http://schemas.microsoft.com/office/drawing/2014/main" id="{4007E1CF-4F55-426F-82B7-CA4CCA25133F}"/>
              </a:ext>
            </a:extLst>
          </p:cNvPr>
          <p:cNvSpPr txBox="1">
            <a:spLocks noChangeArrowheads="1"/>
          </p:cNvSpPr>
          <p:nvPr/>
        </p:nvSpPr>
        <p:spPr bwMode="auto">
          <a:xfrm>
            <a:off x="4801832" y="4732517"/>
            <a:ext cx="2109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phenylalanine</a:t>
            </a:r>
          </a:p>
        </p:txBody>
      </p:sp>
      <p:sp>
        <p:nvSpPr>
          <p:cNvPr id="29711" name="Text Box 58">
            <a:extLst>
              <a:ext uri="{FF2B5EF4-FFF2-40B4-BE49-F238E27FC236}">
                <a16:creationId xmlns:a16="http://schemas.microsoft.com/office/drawing/2014/main" id="{41BB6628-0EF8-4BE7-B126-268DE1134023}"/>
              </a:ext>
            </a:extLst>
          </p:cNvPr>
          <p:cNvSpPr txBox="1">
            <a:spLocks noChangeArrowheads="1"/>
          </p:cNvSpPr>
          <p:nvPr/>
        </p:nvSpPr>
        <p:spPr bwMode="auto">
          <a:xfrm>
            <a:off x="5269351" y="5213000"/>
            <a:ext cx="113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glycine</a:t>
            </a:r>
          </a:p>
        </p:txBody>
      </p:sp>
      <p:sp>
        <p:nvSpPr>
          <p:cNvPr id="29712" name="Text Box 59">
            <a:extLst>
              <a:ext uri="{FF2B5EF4-FFF2-40B4-BE49-F238E27FC236}">
                <a16:creationId xmlns:a16="http://schemas.microsoft.com/office/drawing/2014/main" id="{E762757A-C223-43F4-B2D6-C014A4B4AFEA}"/>
              </a:ext>
            </a:extLst>
          </p:cNvPr>
          <p:cNvSpPr txBox="1">
            <a:spLocks noChangeArrowheads="1"/>
          </p:cNvSpPr>
          <p:nvPr/>
        </p:nvSpPr>
        <p:spPr bwMode="auto">
          <a:xfrm>
            <a:off x="5185213" y="5682194"/>
            <a:ext cx="1303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cysteine</a:t>
            </a:r>
          </a:p>
        </p:txBody>
      </p:sp>
      <p:sp>
        <p:nvSpPr>
          <p:cNvPr id="29713" name="Text Box 60">
            <a:extLst>
              <a:ext uri="{FF2B5EF4-FFF2-40B4-BE49-F238E27FC236}">
                <a16:creationId xmlns:a16="http://schemas.microsoft.com/office/drawing/2014/main" id="{BDA40E81-A0C5-4FBB-91AA-DD9E14AAC68C}"/>
              </a:ext>
            </a:extLst>
          </p:cNvPr>
          <p:cNvSpPr txBox="1">
            <a:spLocks noChangeArrowheads="1"/>
          </p:cNvSpPr>
          <p:nvPr/>
        </p:nvSpPr>
        <p:spPr bwMode="auto">
          <a:xfrm>
            <a:off x="7314845" y="2319607"/>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0.38</a:t>
            </a:r>
          </a:p>
        </p:txBody>
      </p:sp>
      <p:sp>
        <p:nvSpPr>
          <p:cNvPr id="29714" name="Text Box 61">
            <a:extLst>
              <a:ext uri="{FF2B5EF4-FFF2-40B4-BE49-F238E27FC236}">
                <a16:creationId xmlns:a16="http://schemas.microsoft.com/office/drawing/2014/main" id="{4633C64E-B7DB-4171-8A31-B449CA82ABC0}"/>
              </a:ext>
            </a:extLst>
          </p:cNvPr>
          <p:cNvSpPr txBox="1">
            <a:spLocks noChangeArrowheads="1"/>
          </p:cNvSpPr>
          <p:nvPr/>
        </p:nvSpPr>
        <p:spPr bwMode="auto">
          <a:xfrm>
            <a:off x="7316433" y="2776718"/>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0.27</a:t>
            </a:r>
          </a:p>
        </p:txBody>
      </p:sp>
      <p:sp>
        <p:nvSpPr>
          <p:cNvPr id="29715" name="Text Box 62">
            <a:extLst>
              <a:ext uri="{FF2B5EF4-FFF2-40B4-BE49-F238E27FC236}">
                <a16:creationId xmlns:a16="http://schemas.microsoft.com/office/drawing/2014/main" id="{A7D678AE-3E58-43F5-837C-C9723D338402}"/>
              </a:ext>
            </a:extLst>
          </p:cNvPr>
          <p:cNvSpPr txBox="1">
            <a:spLocks noChangeArrowheads="1"/>
          </p:cNvSpPr>
          <p:nvPr/>
        </p:nvSpPr>
        <p:spPr bwMode="auto">
          <a:xfrm>
            <a:off x="7316433" y="326849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0.75</a:t>
            </a:r>
          </a:p>
        </p:txBody>
      </p:sp>
      <p:sp>
        <p:nvSpPr>
          <p:cNvPr id="29716" name="Text Box 63">
            <a:extLst>
              <a:ext uri="{FF2B5EF4-FFF2-40B4-BE49-F238E27FC236}">
                <a16:creationId xmlns:a16="http://schemas.microsoft.com/office/drawing/2014/main" id="{287957B9-EDB4-4612-89A4-CAF6580F8B97}"/>
              </a:ext>
            </a:extLst>
          </p:cNvPr>
          <p:cNvSpPr txBox="1">
            <a:spLocks noChangeArrowheads="1"/>
          </p:cNvSpPr>
          <p:nvPr/>
        </p:nvSpPr>
        <p:spPr bwMode="auto">
          <a:xfrm>
            <a:off x="7314845" y="3760262"/>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0.14</a:t>
            </a:r>
          </a:p>
        </p:txBody>
      </p:sp>
      <p:sp>
        <p:nvSpPr>
          <p:cNvPr id="29717" name="Text Box 64">
            <a:extLst>
              <a:ext uri="{FF2B5EF4-FFF2-40B4-BE49-F238E27FC236}">
                <a16:creationId xmlns:a16="http://schemas.microsoft.com/office/drawing/2014/main" id="{54267C43-DD50-4F4F-83BE-072B35EFEEDC}"/>
              </a:ext>
            </a:extLst>
          </p:cNvPr>
          <p:cNvSpPr txBox="1">
            <a:spLocks noChangeArrowheads="1"/>
          </p:cNvSpPr>
          <p:nvPr/>
        </p:nvSpPr>
        <p:spPr bwMode="auto">
          <a:xfrm>
            <a:off x="7314845" y="4240745"/>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0.61</a:t>
            </a:r>
          </a:p>
        </p:txBody>
      </p:sp>
      <p:sp>
        <p:nvSpPr>
          <p:cNvPr id="29718" name="Text Box 65">
            <a:extLst>
              <a:ext uri="{FF2B5EF4-FFF2-40B4-BE49-F238E27FC236}">
                <a16:creationId xmlns:a16="http://schemas.microsoft.com/office/drawing/2014/main" id="{82516008-6122-429A-8A7C-0DCB79560322}"/>
              </a:ext>
            </a:extLst>
          </p:cNvPr>
          <p:cNvSpPr txBox="1">
            <a:spLocks noChangeArrowheads="1"/>
          </p:cNvSpPr>
          <p:nvPr/>
        </p:nvSpPr>
        <p:spPr bwMode="auto">
          <a:xfrm>
            <a:off x="7316433" y="4732517"/>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0.68</a:t>
            </a:r>
          </a:p>
        </p:txBody>
      </p:sp>
      <p:sp>
        <p:nvSpPr>
          <p:cNvPr id="29719" name="Text Box 66">
            <a:extLst>
              <a:ext uri="{FF2B5EF4-FFF2-40B4-BE49-F238E27FC236}">
                <a16:creationId xmlns:a16="http://schemas.microsoft.com/office/drawing/2014/main" id="{6777B054-0D59-4715-BC64-6E3BFEA233E6}"/>
              </a:ext>
            </a:extLst>
          </p:cNvPr>
          <p:cNvSpPr txBox="1">
            <a:spLocks noChangeArrowheads="1"/>
          </p:cNvSpPr>
          <p:nvPr/>
        </p:nvSpPr>
        <p:spPr bwMode="auto">
          <a:xfrm>
            <a:off x="7316433" y="52130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0.26</a:t>
            </a:r>
          </a:p>
        </p:txBody>
      </p:sp>
      <p:sp>
        <p:nvSpPr>
          <p:cNvPr id="29720" name="Text Box 67">
            <a:extLst>
              <a:ext uri="{FF2B5EF4-FFF2-40B4-BE49-F238E27FC236}">
                <a16:creationId xmlns:a16="http://schemas.microsoft.com/office/drawing/2014/main" id="{FA4083FF-DDAC-4C81-A2C8-1621951BB3EE}"/>
              </a:ext>
            </a:extLst>
          </p:cNvPr>
          <p:cNvSpPr txBox="1">
            <a:spLocks noChangeArrowheads="1"/>
          </p:cNvSpPr>
          <p:nvPr/>
        </p:nvSpPr>
        <p:spPr bwMode="auto">
          <a:xfrm>
            <a:off x="7316433" y="5682194"/>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0.40</a:t>
            </a:r>
          </a:p>
        </p:txBody>
      </p:sp>
      <p:sp>
        <p:nvSpPr>
          <p:cNvPr id="37" name="Rectangle 36">
            <a:extLst>
              <a:ext uri="{FF2B5EF4-FFF2-40B4-BE49-F238E27FC236}">
                <a16:creationId xmlns:a16="http://schemas.microsoft.com/office/drawing/2014/main" id="{C4944271-ECCB-4D36-863E-79BF839DC632}"/>
              </a:ext>
            </a:extLst>
          </p:cNvPr>
          <p:cNvSpPr>
            <a:spLocks noChangeArrowheads="1"/>
          </p:cNvSpPr>
          <p:nvPr/>
        </p:nvSpPr>
        <p:spPr bwMode="auto">
          <a:xfrm>
            <a:off x="342900" y="3718104"/>
            <a:ext cx="36766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amino acids present in a mixture can be identified by comparing the R</a:t>
            </a:r>
            <a:r>
              <a:rPr lang="en-GB" altLang="en-US" baseline="-25000" dirty="0"/>
              <a:t>f</a:t>
            </a:r>
            <a:r>
              <a:rPr lang="en-GB" altLang="en-US" dirty="0"/>
              <a:t> values calculated from a chromatogram to those in the data book.</a:t>
            </a:r>
          </a:p>
        </p:txBody>
      </p:sp>
      <p:pic>
        <p:nvPicPr>
          <p:cNvPr id="27" name="Picture 8">
            <a:hlinkClick r:id="" action="ppaction://hlinkshowjump?jump=nextslide"/>
            <a:extLst>
              <a:ext uri="{FF2B5EF4-FFF2-40B4-BE49-F238E27FC236}">
                <a16:creationId xmlns:a16="http://schemas.microsoft.com/office/drawing/2014/main" id="{C9C2BB7E-DB9E-4D41-9A0F-84B7217C70C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5"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descr="http://companyweb/production/Image%20library/illness/_w/drugs_jpg.jpg">
            <a:extLst>
              <a:ext uri="{FF2B5EF4-FFF2-40B4-BE49-F238E27FC236}">
                <a16:creationId xmlns:a16="http://schemas.microsoft.com/office/drawing/2014/main" id="{2E1E643B-F7AE-437F-9B46-80693BE09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876801" y="3464634"/>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a:extLst>
              <a:ext uri="{FF2B5EF4-FFF2-40B4-BE49-F238E27FC236}">
                <a16:creationId xmlns:a16="http://schemas.microsoft.com/office/drawing/2014/main" id="{4CC46A4F-DB4C-4D4C-A6B1-D33FE9E3709A}"/>
              </a:ext>
            </a:extLst>
          </p:cNvPr>
          <p:cNvSpPr>
            <a:spLocks noGrp="1"/>
          </p:cNvSpPr>
          <p:nvPr>
            <p:ph type="title"/>
          </p:nvPr>
        </p:nvSpPr>
        <p:spPr/>
        <p:txBody>
          <a:bodyPr/>
          <a:lstStyle/>
          <a:p>
            <a:r>
              <a:rPr lang="en-GB" altLang="en-US"/>
              <a:t>Pure or impure?</a:t>
            </a:r>
          </a:p>
        </p:txBody>
      </p:sp>
      <p:sp>
        <p:nvSpPr>
          <p:cNvPr id="30724" name="TextBox 6">
            <a:extLst>
              <a:ext uri="{FF2B5EF4-FFF2-40B4-BE49-F238E27FC236}">
                <a16:creationId xmlns:a16="http://schemas.microsoft.com/office/drawing/2014/main" id="{A25FA036-02F2-4C39-B68F-7E6FAFCFAB1B}"/>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mixture consists of more than one component. It can be referred to as </a:t>
            </a:r>
            <a:r>
              <a:rPr lang="en-GB" altLang="en-US" b="1" dirty="0">
                <a:solidFill>
                  <a:srgbClr val="FF6600"/>
                </a:solidFill>
              </a:rPr>
              <a:t>impure</a:t>
            </a:r>
            <a:r>
              <a:rPr lang="en-GB" altLang="en-US" dirty="0"/>
              <a:t>. An example is the air, which is a mixture of different gases.</a:t>
            </a:r>
          </a:p>
        </p:txBody>
      </p:sp>
      <p:sp>
        <p:nvSpPr>
          <p:cNvPr id="9" name="TextBox 8">
            <a:extLst>
              <a:ext uri="{FF2B5EF4-FFF2-40B4-BE49-F238E27FC236}">
                <a16:creationId xmlns:a16="http://schemas.microsoft.com/office/drawing/2014/main" id="{EFC014A8-69FB-4438-9A7A-96EBBD98D069}"/>
              </a:ext>
            </a:extLst>
          </p:cNvPr>
          <p:cNvSpPr txBox="1">
            <a:spLocks noChangeArrowheads="1"/>
          </p:cNvSpPr>
          <p:nvPr/>
        </p:nvSpPr>
        <p:spPr bwMode="auto">
          <a:xfrm>
            <a:off x="342900" y="2173757"/>
            <a:ext cx="78076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Many consumer products, such as drugs, must not contain impurities. Drugs are often mixtures of multiple </a:t>
            </a:r>
            <a:r>
              <a:rPr lang="en-GB" altLang="en-US" b="1" dirty="0">
                <a:solidFill>
                  <a:srgbClr val="FF6600"/>
                </a:solidFill>
              </a:rPr>
              <a:t>pure</a:t>
            </a:r>
            <a:r>
              <a:rPr lang="en-GB" altLang="en-US" dirty="0"/>
              <a:t> substances that have been specifically combined. </a:t>
            </a:r>
          </a:p>
        </p:txBody>
      </p:sp>
      <p:sp>
        <p:nvSpPr>
          <p:cNvPr id="10" name="Rectangle 9">
            <a:extLst>
              <a:ext uri="{FF2B5EF4-FFF2-40B4-BE49-F238E27FC236}">
                <a16:creationId xmlns:a16="http://schemas.microsoft.com/office/drawing/2014/main" id="{7A346EA5-3878-4A4C-B591-96F8A6680A1E}"/>
              </a:ext>
            </a:extLst>
          </p:cNvPr>
          <p:cNvSpPr>
            <a:spLocks noChangeArrowheads="1"/>
          </p:cNvSpPr>
          <p:nvPr/>
        </p:nvSpPr>
        <p:spPr bwMode="auto">
          <a:xfrm>
            <a:off x="342900" y="3563289"/>
            <a:ext cx="44548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pure sample consists of only one element or compound. </a:t>
            </a:r>
            <a:br>
              <a:rPr lang="en-GB" altLang="en-US" dirty="0"/>
            </a:br>
            <a:r>
              <a:rPr lang="en-GB" altLang="en-US" dirty="0"/>
              <a:t>It has no impurities. </a:t>
            </a:r>
          </a:p>
        </p:txBody>
      </p:sp>
      <p:sp>
        <p:nvSpPr>
          <p:cNvPr id="14" name="TextBox 13">
            <a:extLst>
              <a:ext uri="{FF2B5EF4-FFF2-40B4-BE49-F238E27FC236}">
                <a16:creationId xmlns:a16="http://schemas.microsoft.com/office/drawing/2014/main" id="{BC1BDC44-C74A-4B21-BD60-64924EFE6FD8}"/>
              </a:ext>
            </a:extLst>
          </p:cNvPr>
          <p:cNvSpPr txBox="1">
            <a:spLocks noChangeArrowheads="1"/>
          </p:cNvSpPr>
          <p:nvPr/>
        </p:nvSpPr>
        <p:spPr bwMode="auto">
          <a:xfrm>
            <a:off x="342900" y="4953000"/>
            <a:ext cx="500803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is important to be able to test </a:t>
            </a:r>
            <a:br>
              <a:rPr lang="en-GB" altLang="en-US" dirty="0"/>
            </a:br>
            <a:r>
              <a:rPr lang="en-GB" altLang="en-US" dirty="0"/>
              <a:t>a product for impurities using methods such as chromatography. </a:t>
            </a:r>
          </a:p>
        </p:txBody>
      </p:sp>
      <p:pic>
        <p:nvPicPr>
          <p:cNvPr id="11" name="Picture 8">
            <a:hlinkClick r:id="" action="ppaction://hlinkshowjump?jump=nextslide"/>
            <a:extLst>
              <a:ext uri="{FF2B5EF4-FFF2-40B4-BE49-F238E27FC236}">
                <a16:creationId xmlns:a16="http://schemas.microsoft.com/office/drawing/2014/main" id="{3AF64A5F-EC36-427B-99D4-C5C0EC06750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3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CVS\production\GCSEChemistry\src\images\chromatogram.png">
            <a:extLst>
              <a:ext uri="{FF2B5EF4-FFF2-40B4-BE49-F238E27FC236}">
                <a16:creationId xmlns:a16="http://schemas.microsoft.com/office/drawing/2014/main" id="{AA57D31E-6810-4BF9-99E2-8FB3532AD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558" r="9196" b="20622"/>
          <a:stretch>
            <a:fillRect/>
          </a:stretch>
        </p:blipFill>
        <p:spPr bwMode="auto">
          <a:xfrm>
            <a:off x="4479570" y="1686981"/>
            <a:ext cx="42037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165CAEB8-BFE0-4D2D-A409-CB3E546955F3}"/>
              </a:ext>
            </a:extLst>
          </p:cNvPr>
          <p:cNvSpPr>
            <a:spLocks noGrp="1"/>
          </p:cNvSpPr>
          <p:nvPr>
            <p:ph type="title"/>
          </p:nvPr>
        </p:nvSpPr>
        <p:spPr/>
        <p:txBody>
          <a:bodyPr/>
          <a:lstStyle/>
          <a:p>
            <a:r>
              <a:rPr lang="en-GB" altLang="en-US"/>
              <a:t>Testing for purity</a:t>
            </a:r>
          </a:p>
        </p:txBody>
      </p:sp>
      <p:sp>
        <p:nvSpPr>
          <p:cNvPr id="11" name="TextBox 10">
            <a:extLst>
              <a:ext uri="{FF2B5EF4-FFF2-40B4-BE49-F238E27FC236}">
                <a16:creationId xmlns:a16="http://schemas.microsoft.com/office/drawing/2014/main" id="{A35D25F5-DB99-440B-9530-DC69EC002F77}"/>
              </a:ext>
            </a:extLst>
          </p:cNvPr>
          <p:cNvSpPr txBox="1">
            <a:spLocks noChangeArrowheads="1"/>
          </p:cNvSpPr>
          <p:nvPr/>
        </p:nvSpPr>
        <p:spPr bwMode="auto">
          <a:xfrm>
            <a:off x="342900" y="1804141"/>
            <a:ext cx="38925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pure sample can easily be visualized as a single spot on the chromatogram.</a:t>
            </a:r>
          </a:p>
        </p:txBody>
      </p:sp>
      <p:sp>
        <p:nvSpPr>
          <p:cNvPr id="13" name="TextBox 12">
            <a:extLst>
              <a:ext uri="{FF2B5EF4-FFF2-40B4-BE49-F238E27FC236}">
                <a16:creationId xmlns:a16="http://schemas.microsoft.com/office/drawing/2014/main" id="{E6D3DC70-46E4-420D-B46B-0494B300CEB8}"/>
              </a:ext>
            </a:extLst>
          </p:cNvPr>
          <p:cNvSpPr txBox="1">
            <a:spLocks noChangeArrowheads="1"/>
          </p:cNvSpPr>
          <p:nvPr/>
        </p:nvSpPr>
        <p:spPr bwMode="auto">
          <a:xfrm>
            <a:off x="342900" y="3193389"/>
            <a:ext cx="36533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contrast, an impure sample, composed of different substances, will be seen as multiple spots on a chromatogram.</a:t>
            </a:r>
          </a:p>
        </p:txBody>
      </p:sp>
      <p:sp>
        <p:nvSpPr>
          <p:cNvPr id="31751" name="TextBox 14">
            <a:extLst>
              <a:ext uri="{FF2B5EF4-FFF2-40B4-BE49-F238E27FC236}">
                <a16:creationId xmlns:a16="http://schemas.microsoft.com/office/drawing/2014/main" id="{8904780F-714A-4D4B-B67B-B972B2E0F572}"/>
              </a:ext>
            </a:extLst>
          </p:cNvPr>
          <p:cNvSpPr txBox="1">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well as identifying components in a mixture, chromatography can be used to determine if a substance is pure.</a:t>
            </a:r>
          </a:p>
        </p:txBody>
      </p:sp>
      <p:sp>
        <p:nvSpPr>
          <p:cNvPr id="17" name="TextBox 16">
            <a:extLst>
              <a:ext uri="{FF2B5EF4-FFF2-40B4-BE49-F238E27FC236}">
                <a16:creationId xmlns:a16="http://schemas.microsoft.com/office/drawing/2014/main" id="{A7613F20-4E56-49BC-B551-8986C5DCD430}"/>
              </a:ext>
            </a:extLst>
          </p:cNvPr>
          <p:cNvSpPr txBox="1">
            <a:spLocks noChangeArrowheads="1"/>
          </p:cNvSpPr>
          <p:nvPr/>
        </p:nvSpPr>
        <p:spPr bwMode="auto">
          <a:xfrm>
            <a:off x="342900" y="5321300"/>
            <a:ext cx="8104188"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the above diagram, what might the pure samples be used for?</a:t>
            </a:r>
          </a:p>
        </p:txBody>
      </p:sp>
      <p:sp>
        <p:nvSpPr>
          <p:cNvPr id="12" name="TextBox 11">
            <a:extLst>
              <a:ext uri="{FF2B5EF4-FFF2-40B4-BE49-F238E27FC236}">
                <a16:creationId xmlns:a16="http://schemas.microsoft.com/office/drawing/2014/main" id="{362F684F-AC69-4EC5-BDCA-E9115CFD34A3}"/>
              </a:ext>
            </a:extLst>
          </p:cNvPr>
          <p:cNvSpPr txBox="1">
            <a:spLocks noChangeArrowheads="1"/>
          </p:cNvSpPr>
          <p:nvPr/>
        </p:nvSpPr>
        <p:spPr bwMode="auto">
          <a:xfrm>
            <a:off x="4619270" y="4530194"/>
            <a:ext cx="1296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mixture</a:t>
            </a:r>
          </a:p>
        </p:txBody>
      </p:sp>
      <p:sp>
        <p:nvSpPr>
          <p:cNvPr id="14" name="TextBox 13">
            <a:extLst>
              <a:ext uri="{FF2B5EF4-FFF2-40B4-BE49-F238E27FC236}">
                <a16:creationId xmlns:a16="http://schemas.microsoft.com/office/drawing/2014/main" id="{BA959CE4-7204-46ED-A5F9-12836E96705B}"/>
              </a:ext>
            </a:extLst>
          </p:cNvPr>
          <p:cNvSpPr txBox="1">
            <a:spLocks noChangeArrowheads="1"/>
          </p:cNvSpPr>
          <p:nvPr/>
        </p:nvSpPr>
        <p:spPr bwMode="auto">
          <a:xfrm>
            <a:off x="5963883" y="4530194"/>
            <a:ext cx="2168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pure samples</a:t>
            </a:r>
          </a:p>
        </p:txBody>
      </p:sp>
      <p:pic>
        <p:nvPicPr>
          <p:cNvPr id="15" name="Picture 8">
            <a:hlinkClick r:id="" action="ppaction://hlinkshowjump?jump=nextslide"/>
            <a:extLst>
              <a:ext uri="{FF2B5EF4-FFF2-40B4-BE49-F238E27FC236}">
                <a16:creationId xmlns:a16="http://schemas.microsoft.com/office/drawing/2014/main" id="{2D186DDC-2FD8-4282-AE8B-51D8EAFAD15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E1B9E58E-8442-4322-B083-73B83D3CC7C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2" descr="chemT_mystery_substance">
            <a:extLst>
              <a:ext uri="{FF2B5EF4-FFF2-40B4-BE49-F238E27FC236}">
                <a16:creationId xmlns:a16="http://schemas.microsoft.com/office/drawing/2014/main" id="{B254BDA8-B7CA-4C06-A82E-E505B9B0C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889" y="1350222"/>
            <a:ext cx="2102731" cy="4175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a:extLst>
              <a:ext uri="{FF2B5EF4-FFF2-40B4-BE49-F238E27FC236}">
                <a16:creationId xmlns:a16="http://schemas.microsoft.com/office/drawing/2014/main" id="{AA1A7211-7673-40B3-81C0-820930483BCE}"/>
              </a:ext>
            </a:extLst>
          </p:cNvPr>
          <p:cNvSpPr>
            <a:spLocks noGrp="1"/>
          </p:cNvSpPr>
          <p:nvPr>
            <p:ph type="title"/>
          </p:nvPr>
        </p:nvSpPr>
        <p:spPr/>
        <p:txBody>
          <a:bodyPr/>
          <a:lstStyle/>
          <a:p>
            <a:r>
              <a:rPr lang="en-GB" altLang="en-US"/>
              <a:t>Changing the solvent</a:t>
            </a:r>
          </a:p>
        </p:txBody>
      </p:sp>
      <p:sp>
        <p:nvSpPr>
          <p:cNvPr id="4" name="TextBox 3">
            <a:extLst>
              <a:ext uri="{FF2B5EF4-FFF2-40B4-BE49-F238E27FC236}">
                <a16:creationId xmlns:a16="http://schemas.microsoft.com/office/drawing/2014/main" id="{34E4F1F3-49E8-4EFA-A14F-AC9530E1D57A}"/>
              </a:ext>
            </a:extLst>
          </p:cNvPr>
          <p:cNvSpPr txBox="1">
            <a:spLocks noChangeArrowheads="1"/>
          </p:cNvSpPr>
          <p:nvPr/>
        </p:nvSpPr>
        <p:spPr bwMode="auto">
          <a:xfrm>
            <a:off x="2173288" y="5696655"/>
            <a:ext cx="4797425" cy="83099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effect would using different solvents on a pure sample have?</a:t>
            </a:r>
          </a:p>
        </p:txBody>
      </p:sp>
      <p:sp>
        <p:nvSpPr>
          <p:cNvPr id="32775" name="TextBox 4">
            <a:extLst>
              <a:ext uri="{FF2B5EF4-FFF2-40B4-BE49-F238E27FC236}">
                <a16:creationId xmlns:a16="http://schemas.microsoft.com/office/drawing/2014/main" id="{B7E623E4-214E-40B6-8D88-DBB6CEC2B8B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Changing the solvent can be useful for identifying different components in a mixture.</a:t>
            </a:r>
          </a:p>
        </p:txBody>
      </p:sp>
      <p:sp>
        <p:nvSpPr>
          <p:cNvPr id="6" name="TextBox 5">
            <a:extLst>
              <a:ext uri="{FF2B5EF4-FFF2-40B4-BE49-F238E27FC236}">
                <a16:creationId xmlns:a16="http://schemas.microsoft.com/office/drawing/2014/main" id="{8387CAEF-C6B6-47CC-98FE-1307B9C1D891}"/>
              </a:ext>
            </a:extLst>
          </p:cNvPr>
          <p:cNvSpPr txBox="1">
            <a:spLocks noChangeArrowheads="1"/>
          </p:cNvSpPr>
          <p:nvPr/>
        </p:nvSpPr>
        <p:spPr bwMode="auto">
          <a:xfrm>
            <a:off x="342900" y="3268663"/>
            <a:ext cx="57642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means that different R</a:t>
            </a:r>
            <a:r>
              <a:rPr lang="en-GB" altLang="en-US" baseline="-25000" dirty="0"/>
              <a:t>f</a:t>
            </a:r>
            <a:r>
              <a:rPr lang="en-GB" altLang="en-US" dirty="0"/>
              <a:t> values are obtained in different solvents. </a:t>
            </a:r>
          </a:p>
        </p:txBody>
      </p:sp>
      <p:sp>
        <p:nvSpPr>
          <p:cNvPr id="9" name="Rectangle 8">
            <a:extLst>
              <a:ext uri="{FF2B5EF4-FFF2-40B4-BE49-F238E27FC236}">
                <a16:creationId xmlns:a16="http://schemas.microsoft.com/office/drawing/2014/main" id="{C3CC36C1-37C5-4F57-A0BF-50284354F242}"/>
              </a:ext>
            </a:extLst>
          </p:cNvPr>
          <p:cNvSpPr>
            <a:spLocks noChangeArrowheads="1"/>
          </p:cNvSpPr>
          <p:nvPr/>
        </p:nvSpPr>
        <p:spPr bwMode="auto">
          <a:xfrm>
            <a:off x="342900" y="1841500"/>
            <a:ext cx="55356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solvents separate mixtures differently, producing different patterns of spots. </a:t>
            </a:r>
          </a:p>
        </p:txBody>
      </p:sp>
      <p:sp>
        <p:nvSpPr>
          <p:cNvPr id="12" name="Rectangle 11">
            <a:extLst>
              <a:ext uri="{FF2B5EF4-FFF2-40B4-BE49-F238E27FC236}">
                <a16:creationId xmlns:a16="http://schemas.microsoft.com/office/drawing/2014/main" id="{6A4ECF74-DCFF-48FA-AB4B-F58878FDFEE7}"/>
              </a:ext>
            </a:extLst>
          </p:cNvPr>
          <p:cNvSpPr>
            <a:spLocks noChangeArrowheads="1"/>
          </p:cNvSpPr>
          <p:nvPr/>
        </p:nvSpPr>
        <p:spPr bwMode="auto">
          <a:xfrm>
            <a:off x="342900" y="4325938"/>
            <a:ext cx="600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useful as some components may not be soluble in the same solvent or may have similar R</a:t>
            </a:r>
            <a:r>
              <a:rPr lang="en-GB" altLang="en-US" baseline="-25000" dirty="0"/>
              <a:t>f</a:t>
            </a:r>
            <a:r>
              <a:rPr lang="en-GB" altLang="en-US" dirty="0"/>
              <a:t> values in one solvent.</a:t>
            </a:r>
          </a:p>
        </p:txBody>
      </p:sp>
      <p:pic>
        <p:nvPicPr>
          <p:cNvPr id="11" name="Picture 8">
            <a:hlinkClick r:id="" action="ppaction://hlinkshowjump?jump=nextslide"/>
            <a:extLst>
              <a:ext uri="{FF2B5EF4-FFF2-40B4-BE49-F238E27FC236}">
                <a16:creationId xmlns:a16="http://schemas.microsoft.com/office/drawing/2014/main" id="{ECF1D66E-15B6-4DF0-B890-503C3D2CAE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6C5464CC-8126-441B-BD9D-6205EB31481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8CD35510-FE25-4DB8-8F53-F9AB86E2ACB6}"/>
              </a:ext>
            </a:extLst>
          </p:cNvPr>
          <p:cNvSpPr>
            <a:spLocks noGrp="1" noChangeArrowheads="1"/>
          </p:cNvSpPr>
          <p:nvPr>
            <p:ph type="title"/>
          </p:nvPr>
        </p:nvSpPr>
        <p:spPr/>
        <p:txBody>
          <a:bodyPr/>
          <a:lstStyle/>
          <a:p>
            <a:r>
              <a:rPr lang="en-GB" altLang="en-US" dirty="0"/>
              <a:t>Chromatography: review activity</a:t>
            </a:r>
          </a:p>
        </p:txBody>
      </p:sp>
      <p:pic>
        <p:nvPicPr>
          <p:cNvPr id="7" name="Picture 5" descr="flash_icon">
            <a:extLst>
              <a:ext uri="{FF2B5EF4-FFF2-40B4-BE49-F238E27FC236}">
                <a16:creationId xmlns:a16="http://schemas.microsoft.com/office/drawing/2014/main" id="{33A634FB-77FE-4C22-85EA-5F7F842FC068}"/>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597CD4A6-816C-4DF7-9716-449E6BB618D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4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82EEC240-967E-4146-BEB9-558F2E76ACEF}"/>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ompanyweb/production/Image%20library/Chemistry/_w/chromatography_jpg.jpg">
            <a:extLst>
              <a:ext uri="{FF2B5EF4-FFF2-40B4-BE49-F238E27FC236}">
                <a16:creationId xmlns:a16="http://schemas.microsoft.com/office/drawing/2014/main" id="{6417EFC3-39E7-4BFF-A48B-5074BA2CAE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2334" y="2955751"/>
            <a:ext cx="343852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A4D852B2-2B56-4D18-8AFB-6AA888978B2D}"/>
              </a:ext>
            </a:extLst>
          </p:cNvPr>
          <p:cNvSpPr>
            <a:spLocks noGrp="1"/>
          </p:cNvSpPr>
          <p:nvPr>
            <p:ph type="title"/>
          </p:nvPr>
        </p:nvSpPr>
        <p:spPr/>
        <p:txBody>
          <a:bodyPr/>
          <a:lstStyle/>
          <a:p>
            <a:r>
              <a:rPr lang="en-GB" altLang="en-US"/>
              <a:t>What is chromatography?</a:t>
            </a:r>
          </a:p>
        </p:txBody>
      </p:sp>
      <p:sp>
        <p:nvSpPr>
          <p:cNvPr id="17413" name="TextBox 4">
            <a:extLst>
              <a:ext uri="{FF2B5EF4-FFF2-40B4-BE49-F238E27FC236}">
                <a16:creationId xmlns:a16="http://schemas.microsoft.com/office/drawing/2014/main" id="{E04DC4D1-2357-47F7-9A68-3A9F1FEAF16D}"/>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Different instrumental methods can be used to </a:t>
            </a:r>
            <a:r>
              <a:rPr lang="en-GB" altLang="en-US" dirty="0" err="1"/>
              <a:t>analyze</a:t>
            </a:r>
            <a:r>
              <a:rPr lang="en-GB" altLang="en-US" dirty="0"/>
              <a:t> and identify the different components in a mixture.</a:t>
            </a:r>
          </a:p>
        </p:txBody>
      </p:sp>
      <p:sp>
        <p:nvSpPr>
          <p:cNvPr id="6" name="TextBox 5">
            <a:extLst>
              <a:ext uri="{FF2B5EF4-FFF2-40B4-BE49-F238E27FC236}">
                <a16:creationId xmlns:a16="http://schemas.microsoft.com/office/drawing/2014/main" id="{D955485A-B0CE-4297-A0E2-145E6FEC2C37}"/>
              </a:ext>
            </a:extLst>
          </p:cNvPr>
          <p:cNvSpPr txBox="1">
            <a:spLocks noChangeArrowheads="1"/>
          </p:cNvSpPr>
          <p:nvPr/>
        </p:nvSpPr>
        <p:spPr bwMode="auto">
          <a:xfrm>
            <a:off x="342899" y="3347448"/>
            <a:ext cx="54144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FF6600"/>
                </a:solidFill>
              </a:rPr>
              <a:t>Chromatography</a:t>
            </a:r>
            <a:r>
              <a:rPr lang="en-GB" altLang="en-US" dirty="0"/>
              <a:t> is one such method, and is used to separate a mixture into its different components.</a:t>
            </a:r>
          </a:p>
        </p:txBody>
      </p:sp>
      <p:sp>
        <p:nvSpPr>
          <p:cNvPr id="7" name="TextBox 6">
            <a:extLst>
              <a:ext uri="{FF2B5EF4-FFF2-40B4-BE49-F238E27FC236}">
                <a16:creationId xmlns:a16="http://schemas.microsoft.com/office/drawing/2014/main" id="{19AA0820-A8A3-43E7-A599-596CC1EC4D94}"/>
              </a:ext>
            </a:extLst>
          </p:cNvPr>
          <p:cNvSpPr txBox="1">
            <a:spLocks noChangeArrowheads="1"/>
          </p:cNvSpPr>
          <p:nvPr/>
        </p:nvSpPr>
        <p:spPr bwMode="auto">
          <a:xfrm>
            <a:off x="342900" y="1880893"/>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sensitivity, accuracy and speed of these methods are important, particularly when the mass or concentration of a substance is very small.</a:t>
            </a:r>
          </a:p>
        </p:txBody>
      </p:sp>
      <p:sp>
        <p:nvSpPr>
          <p:cNvPr id="8" name="TextBox 7">
            <a:extLst>
              <a:ext uri="{FF2B5EF4-FFF2-40B4-BE49-F238E27FC236}">
                <a16:creationId xmlns:a16="http://schemas.microsoft.com/office/drawing/2014/main" id="{1E261A51-1C6E-4F2A-B6FC-76F74F8A2D5F}"/>
              </a:ext>
            </a:extLst>
          </p:cNvPr>
          <p:cNvSpPr txBox="1">
            <a:spLocks noChangeArrowheads="1"/>
          </p:cNvSpPr>
          <p:nvPr/>
        </p:nvSpPr>
        <p:spPr bwMode="auto">
          <a:xfrm>
            <a:off x="342901" y="4814182"/>
            <a:ext cx="478525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There are different types of chromatography, including </a:t>
            </a:r>
            <a:r>
              <a:rPr lang="en-GB" altLang="en-US" b="1" dirty="0">
                <a:solidFill>
                  <a:srgbClr val="FF6600"/>
                </a:solidFill>
              </a:rPr>
              <a:t>paper</a:t>
            </a:r>
            <a:r>
              <a:rPr lang="en-GB" altLang="en-US" dirty="0"/>
              <a:t> and </a:t>
            </a:r>
            <a:r>
              <a:rPr lang="en-GB" altLang="en-US" b="1" dirty="0">
                <a:solidFill>
                  <a:srgbClr val="FF6600"/>
                </a:solidFill>
              </a:rPr>
              <a:t>thin layer chromatography</a:t>
            </a:r>
            <a:r>
              <a:rPr lang="en-GB" altLang="en-US" dirty="0"/>
              <a:t>.</a:t>
            </a:r>
          </a:p>
        </p:txBody>
      </p:sp>
      <p:pic>
        <p:nvPicPr>
          <p:cNvPr id="9" name="Picture 8">
            <a:hlinkClick r:id="" action="ppaction://hlinkshowjump?jump=nextslide"/>
            <a:extLst>
              <a:ext uri="{FF2B5EF4-FFF2-40B4-BE49-F238E27FC236}">
                <a16:creationId xmlns:a16="http://schemas.microsoft.com/office/drawing/2014/main" id="{689ACF37-F9C4-4C65-A74F-622DDF76169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Picture1.jpg">
            <a:extLst>
              <a:ext uri="{FF2B5EF4-FFF2-40B4-BE49-F238E27FC236}">
                <a16:creationId xmlns:a16="http://schemas.microsoft.com/office/drawing/2014/main" id="{7CE2E074-3334-4AEA-BC90-6AFEACBE25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5273" y="1446036"/>
            <a:ext cx="3284537"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a:extLst>
              <a:ext uri="{FF2B5EF4-FFF2-40B4-BE49-F238E27FC236}">
                <a16:creationId xmlns:a16="http://schemas.microsoft.com/office/drawing/2014/main" id="{24CC2DF3-7820-4C4F-BDAB-4A69429064D8}"/>
              </a:ext>
            </a:extLst>
          </p:cNvPr>
          <p:cNvSpPr>
            <a:spLocks noGrp="1" noChangeArrowheads="1"/>
          </p:cNvSpPr>
          <p:nvPr>
            <p:ph type="title"/>
          </p:nvPr>
        </p:nvSpPr>
        <p:spPr/>
        <p:txBody>
          <a:bodyPr/>
          <a:lstStyle/>
          <a:p>
            <a:r>
              <a:rPr lang="en-GB" altLang="en-US"/>
              <a:t>How chromatography works</a:t>
            </a:r>
          </a:p>
        </p:txBody>
      </p:sp>
      <p:sp>
        <p:nvSpPr>
          <p:cNvPr id="18436" name="Text Box 43">
            <a:extLst>
              <a:ext uri="{FF2B5EF4-FFF2-40B4-BE49-F238E27FC236}">
                <a16:creationId xmlns:a16="http://schemas.microsoft.com/office/drawing/2014/main" id="{463D6694-ACEE-4AC5-85B2-FC1AEE32B454}"/>
              </a:ext>
            </a:extLst>
          </p:cNvPr>
          <p:cNvSpPr txBox="1">
            <a:spLocks noChangeArrowheads="1"/>
          </p:cNvSpPr>
          <p:nvPr/>
        </p:nvSpPr>
        <p:spPr bwMode="auto">
          <a:xfrm>
            <a:off x="342900" y="784225"/>
            <a:ext cx="8501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In all types of chromatography, two phases are present:</a:t>
            </a:r>
          </a:p>
        </p:txBody>
      </p:sp>
      <p:sp>
        <p:nvSpPr>
          <p:cNvPr id="18437" name="Text Box 5">
            <a:extLst>
              <a:ext uri="{FF2B5EF4-FFF2-40B4-BE49-F238E27FC236}">
                <a16:creationId xmlns:a16="http://schemas.microsoft.com/office/drawing/2014/main" id="{1486AE9E-7FB8-4932-A228-0A541481A39C}"/>
              </a:ext>
            </a:extLst>
          </p:cNvPr>
          <p:cNvSpPr txBox="1">
            <a:spLocks noChangeArrowheads="1"/>
          </p:cNvSpPr>
          <p:nvPr/>
        </p:nvSpPr>
        <p:spPr bwMode="auto">
          <a:xfrm>
            <a:off x="955675" y="2333625"/>
            <a:ext cx="674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a:p>
        </p:txBody>
      </p:sp>
      <p:sp>
        <p:nvSpPr>
          <p:cNvPr id="15366" name="Text Box 42">
            <a:extLst>
              <a:ext uri="{FF2B5EF4-FFF2-40B4-BE49-F238E27FC236}">
                <a16:creationId xmlns:a16="http://schemas.microsoft.com/office/drawing/2014/main" id="{81EC6E38-71A6-4F18-B46C-EC9B714204AC}"/>
              </a:ext>
            </a:extLst>
          </p:cNvPr>
          <p:cNvSpPr txBox="1">
            <a:spLocks noChangeArrowheads="1"/>
          </p:cNvSpPr>
          <p:nvPr/>
        </p:nvSpPr>
        <p:spPr bwMode="auto">
          <a:xfrm>
            <a:off x="342900" y="3171825"/>
            <a:ext cx="52676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mobile phase acts as a </a:t>
            </a:r>
            <a:r>
              <a:rPr lang="en-GB" altLang="en-US" b="1" dirty="0">
                <a:solidFill>
                  <a:srgbClr val="FF6600"/>
                </a:solidFill>
              </a:rPr>
              <a:t>solvent</a:t>
            </a:r>
            <a:r>
              <a:rPr lang="en-GB" altLang="en-US" dirty="0"/>
              <a:t>.  This means that the substance to be tested dissolves in the mobile phase. </a:t>
            </a:r>
          </a:p>
        </p:txBody>
      </p:sp>
      <p:sp>
        <p:nvSpPr>
          <p:cNvPr id="15370" name="Text Box 41">
            <a:extLst>
              <a:ext uri="{FF2B5EF4-FFF2-40B4-BE49-F238E27FC236}">
                <a16:creationId xmlns:a16="http://schemas.microsoft.com/office/drawing/2014/main" id="{3D2EC964-85AA-4532-9DA0-F8BBE9504430}"/>
              </a:ext>
            </a:extLst>
          </p:cNvPr>
          <p:cNvSpPr txBox="1">
            <a:spLocks noChangeArrowheads="1"/>
          </p:cNvSpPr>
          <p:nvPr/>
        </p:nvSpPr>
        <p:spPr bwMode="auto">
          <a:xfrm>
            <a:off x="342900" y="4583113"/>
            <a:ext cx="571923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If a liquid solvent is used, it can be either </a:t>
            </a:r>
            <a:r>
              <a:rPr lang="en-GB" altLang="en-US" b="1" dirty="0">
                <a:solidFill>
                  <a:srgbClr val="FF6600"/>
                </a:solidFill>
              </a:rPr>
              <a:t>aqueous</a:t>
            </a:r>
            <a:r>
              <a:rPr lang="en-GB" altLang="en-US" dirty="0"/>
              <a:t> (water) or </a:t>
            </a:r>
            <a:r>
              <a:rPr lang="en-GB" altLang="en-US" b="1" dirty="0">
                <a:solidFill>
                  <a:srgbClr val="FF6600"/>
                </a:solidFill>
              </a:rPr>
              <a:t>non-aqueous</a:t>
            </a:r>
            <a:r>
              <a:rPr lang="en-GB" altLang="en-US" dirty="0"/>
              <a:t> (not water). Examples of non-aqueous solvents include alcohols.</a:t>
            </a:r>
          </a:p>
        </p:txBody>
      </p:sp>
      <p:sp>
        <p:nvSpPr>
          <p:cNvPr id="9" name="Rectangle 8">
            <a:extLst>
              <a:ext uri="{FF2B5EF4-FFF2-40B4-BE49-F238E27FC236}">
                <a16:creationId xmlns:a16="http://schemas.microsoft.com/office/drawing/2014/main" id="{555D4374-3DB2-41B7-B356-E17BCC12B8B5}"/>
              </a:ext>
            </a:extLst>
          </p:cNvPr>
          <p:cNvSpPr>
            <a:spLocks noChangeArrowheads="1"/>
          </p:cNvSpPr>
          <p:nvPr/>
        </p:nvSpPr>
        <p:spPr bwMode="auto">
          <a:xfrm>
            <a:off x="342901" y="1457325"/>
            <a:ext cx="536927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FF6600"/>
                </a:solidFill>
              </a:rPr>
              <a:t>stationary phase:</a:t>
            </a:r>
            <a:r>
              <a:rPr lang="en-GB" altLang="en-US" dirty="0"/>
              <a:t> a solid or liquid</a:t>
            </a:r>
          </a:p>
        </p:txBody>
      </p:sp>
      <p:sp>
        <p:nvSpPr>
          <p:cNvPr id="10" name="Rectangle 9">
            <a:extLst>
              <a:ext uri="{FF2B5EF4-FFF2-40B4-BE49-F238E27FC236}">
                <a16:creationId xmlns:a16="http://schemas.microsoft.com/office/drawing/2014/main" id="{AD4D5CF0-C48E-45AB-8E09-BABDC2D5D4B3}"/>
              </a:ext>
            </a:extLst>
          </p:cNvPr>
          <p:cNvSpPr>
            <a:spLocks noChangeArrowheads="1"/>
          </p:cNvSpPr>
          <p:nvPr/>
        </p:nvSpPr>
        <p:spPr bwMode="auto">
          <a:xfrm>
            <a:off x="342900" y="2130425"/>
            <a:ext cx="553861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8775" indent="-358775">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b="1" dirty="0">
                <a:solidFill>
                  <a:srgbClr val="FF6600"/>
                </a:solidFill>
              </a:rPr>
              <a:t>mobile phase:</a:t>
            </a:r>
            <a:r>
              <a:rPr lang="en-GB" altLang="en-US" dirty="0">
                <a:solidFill>
                  <a:srgbClr val="010066"/>
                </a:solidFill>
              </a:rPr>
              <a:t> a liquid or a gas that</a:t>
            </a:r>
            <a:r>
              <a:rPr lang="en-GB" altLang="en-US" dirty="0"/>
              <a:t> flows over the stationary phase.</a:t>
            </a:r>
          </a:p>
        </p:txBody>
      </p:sp>
      <p:pic>
        <p:nvPicPr>
          <p:cNvPr id="11" name="Picture 8">
            <a:hlinkClick r:id="" action="ppaction://hlinkshowjump?jump=nextslide"/>
            <a:extLst>
              <a:ext uri="{FF2B5EF4-FFF2-40B4-BE49-F238E27FC236}">
                <a16:creationId xmlns:a16="http://schemas.microsoft.com/office/drawing/2014/main" id="{0A343464-8E58-40FB-A0C7-2625F36907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7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70"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89C8603B-50FC-406C-8833-A5E35012FDFA}"/>
              </a:ext>
            </a:extLst>
          </p:cNvPr>
          <p:cNvSpPr>
            <a:spLocks noGrp="1" noChangeArrowheads="1"/>
          </p:cNvSpPr>
          <p:nvPr>
            <p:ph type="title"/>
          </p:nvPr>
        </p:nvSpPr>
        <p:spPr/>
        <p:txBody>
          <a:bodyPr/>
          <a:lstStyle/>
          <a:p>
            <a:r>
              <a:rPr lang="en-GB" altLang="en-US"/>
              <a:t>Movement between the phases</a:t>
            </a:r>
          </a:p>
        </p:txBody>
      </p:sp>
      <p:sp>
        <p:nvSpPr>
          <p:cNvPr id="19459" name="Text Box 4">
            <a:extLst>
              <a:ext uri="{FF2B5EF4-FFF2-40B4-BE49-F238E27FC236}">
                <a16:creationId xmlns:a16="http://schemas.microsoft.com/office/drawing/2014/main" id="{0A216E98-E5A0-4F64-8FA9-B81CD042A681}"/>
              </a:ext>
            </a:extLst>
          </p:cNvPr>
          <p:cNvSpPr txBox="1">
            <a:spLocks noChangeArrowheads="1"/>
          </p:cNvSpPr>
          <p:nvPr/>
        </p:nvSpPr>
        <p:spPr bwMode="auto">
          <a:xfrm>
            <a:off x="342901" y="784225"/>
            <a:ext cx="801087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mobile phase contains the dissolved components of       a mixture. It flows up the stationary phase, carrying the different components.</a:t>
            </a:r>
          </a:p>
        </p:txBody>
      </p:sp>
      <p:sp>
        <p:nvSpPr>
          <p:cNvPr id="55302" name="Text Box 6">
            <a:extLst>
              <a:ext uri="{FF2B5EF4-FFF2-40B4-BE49-F238E27FC236}">
                <a16:creationId xmlns:a16="http://schemas.microsoft.com/office/drawing/2014/main" id="{A633ED3D-BD6D-40D8-81C4-6BC557C3957D}"/>
              </a:ext>
            </a:extLst>
          </p:cNvPr>
          <p:cNvSpPr txBox="1">
            <a:spLocks noChangeArrowheads="1"/>
          </p:cNvSpPr>
          <p:nvPr/>
        </p:nvSpPr>
        <p:spPr bwMode="auto">
          <a:xfrm>
            <a:off x="342901" y="3440113"/>
            <a:ext cx="489514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Components in the mobile phase        can attach to the stationary phase.</a:t>
            </a:r>
          </a:p>
        </p:txBody>
      </p:sp>
      <p:pic>
        <p:nvPicPr>
          <p:cNvPr id="19462" name="Picture 14" descr="Chromatography_PaperChromatography_SPL_A500_0088">
            <a:extLst>
              <a:ext uri="{FF2B5EF4-FFF2-40B4-BE49-F238E27FC236}">
                <a16:creationId xmlns:a16="http://schemas.microsoft.com/office/drawing/2014/main" id="{C05C6918-4B2C-4107-839A-21B3721A263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179" b="-728"/>
          <a:stretch>
            <a:fillRect/>
          </a:stretch>
        </p:blipFill>
        <p:spPr bwMode="auto">
          <a:xfrm>
            <a:off x="5639682" y="1914525"/>
            <a:ext cx="2500312"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BA03FAB-6509-47C4-A33B-DF23B5D38A03}"/>
              </a:ext>
            </a:extLst>
          </p:cNvPr>
          <p:cNvSpPr>
            <a:spLocks noChangeArrowheads="1"/>
          </p:cNvSpPr>
          <p:nvPr/>
        </p:nvSpPr>
        <p:spPr bwMode="auto">
          <a:xfrm>
            <a:off x="342901" y="2297113"/>
            <a:ext cx="4375856"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allows the two phases to exchange components.</a:t>
            </a:r>
          </a:p>
        </p:txBody>
      </p:sp>
      <p:sp>
        <p:nvSpPr>
          <p:cNvPr id="10" name="TextBox 9">
            <a:extLst>
              <a:ext uri="{FF2B5EF4-FFF2-40B4-BE49-F238E27FC236}">
                <a16:creationId xmlns:a16="http://schemas.microsoft.com/office/drawing/2014/main" id="{0615CB75-99BE-4E14-B173-CDE496F90E35}"/>
              </a:ext>
            </a:extLst>
          </p:cNvPr>
          <p:cNvSpPr txBox="1">
            <a:spLocks noChangeArrowheads="1"/>
          </p:cNvSpPr>
          <p:nvPr/>
        </p:nvSpPr>
        <p:spPr bwMode="auto">
          <a:xfrm>
            <a:off x="342900" y="4583113"/>
            <a:ext cx="4741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this attachment is only temporary, which means it slows the movement of the components along the stationary phase.</a:t>
            </a:r>
          </a:p>
        </p:txBody>
      </p:sp>
      <p:pic>
        <p:nvPicPr>
          <p:cNvPr id="11" name="Picture 8">
            <a:hlinkClick r:id="" action="ppaction://hlinkshowjump?jump=nextslide"/>
            <a:extLst>
              <a:ext uri="{FF2B5EF4-FFF2-40B4-BE49-F238E27FC236}">
                <a16:creationId xmlns:a16="http://schemas.microsoft.com/office/drawing/2014/main" id="{31747AB7-24FA-4704-A904-9251FD4A5F4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CF76CB4-CB4D-45AC-BA98-D79D6036BA0C}"/>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3" name="Picture 9">
            <a:extLst>
              <a:ext uri="{FF2B5EF4-FFF2-40B4-BE49-F238E27FC236}">
                <a16:creationId xmlns:a16="http://schemas.microsoft.com/office/drawing/2014/main" id="{A19519E8-DD04-4392-BF9D-6B0000D114A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3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descr="Chromatography_6.1.png">
            <a:extLst>
              <a:ext uri="{FF2B5EF4-FFF2-40B4-BE49-F238E27FC236}">
                <a16:creationId xmlns:a16="http://schemas.microsoft.com/office/drawing/2014/main" id="{2F7BC9F1-A3C3-4334-9691-AE947F5C0C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3188" y="1319213"/>
            <a:ext cx="357822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a:extLst>
              <a:ext uri="{FF2B5EF4-FFF2-40B4-BE49-F238E27FC236}">
                <a16:creationId xmlns:a16="http://schemas.microsoft.com/office/drawing/2014/main" id="{6B4F4C22-E074-47DD-9D82-3E2706E0DC55}"/>
              </a:ext>
            </a:extLst>
          </p:cNvPr>
          <p:cNvSpPr>
            <a:spLocks noGrp="1" noChangeArrowheads="1"/>
          </p:cNvSpPr>
          <p:nvPr>
            <p:ph type="title"/>
          </p:nvPr>
        </p:nvSpPr>
        <p:spPr/>
        <p:txBody>
          <a:bodyPr/>
          <a:lstStyle/>
          <a:p>
            <a:r>
              <a:rPr lang="en-GB" altLang="en-US"/>
              <a:t>Separating components</a:t>
            </a:r>
          </a:p>
        </p:txBody>
      </p:sp>
      <p:sp>
        <p:nvSpPr>
          <p:cNvPr id="20484" name="Text Box 6">
            <a:extLst>
              <a:ext uri="{FF2B5EF4-FFF2-40B4-BE49-F238E27FC236}">
                <a16:creationId xmlns:a16="http://schemas.microsoft.com/office/drawing/2014/main" id="{4849B5E9-9444-4ECB-91E3-0A26AF0BE087}"/>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The different components of a mixture interact with both phases to a different extent. </a:t>
            </a:r>
          </a:p>
        </p:txBody>
      </p:sp>
      <p:sp>
        <p:nvSpPr>
          <p:cNvPr id="55303" name="Text Box 7">
            <a:extLst>
              <a:ext uri="{FF2B5EF4-FFF2-40B4-BE49-F238E27FC236}">
                <a16:creationId xmlns:a16="http://schemas.microsoft.com/office/drawing/2014/main" id="{D40A10FA-320F-4AD4-AECA-A3F359F337ED}"/>
              </a:ext>
            </a:extLst>
          </p:cNvPr>
          <p:cNvSpPr txBox="1">
            <a:spLocks noChangeArrowheads="1"/>
          </p:cNvSpPr>
          <p:nvPr/>
        </p:nvSpPr>
        <p:spPr bwMode="auto">
          <a:xfrm>
            <a:off x="342899" y="1670050"/>
            <a:ext cx="513080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If a component is more strongly attracted to the stationary phase, </a:t>
            </a:r>
            <a:br>
              <a:rPr lang="en-GB" altLang="en-US" dirty="0"/>
            </a:br>
            <a:r>
              <a:rPr lang="en-GB" altLang="en-US" dirty="0"/>
              <a:t>its movement through the stationary phase will be slowed.</a:t>
            </a:r>
          </a:p>
        </p:txBody>
      </p:sp>
      <p:sp>
        <p:nvSpPr>
          <p:cNvPr id="8" name="TextBox 7">
            <a:extLst>
              <a:ext uri="{FF2B5EF4-FFF2-40B4-BE49-F238E27FC236}">
                <a16:creationId xmlns:a16="http://schemas.microsoft.com/office/drawing/2014/main" id="{BFC61A6F-0D23-46FA-8586-C00711DC0885}"/>
              </a:ext>
            </a:extLst>
          </p:cNvPr>
          <p:cNvSpPr txBox="1">
            <a:spLocks noChangeArrowheads="1"/>
          </p:cNvSpPr>
          <p:nvPr/>
        </p:nvSpPr>
        <p:spPr bwMode="auto">
          <a:xfrm>
            <a:off x="342900" y="4551363"/>
            <a:ext cx="513080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is the basis for separating the components of a mixture.</a:t>
            </a:r>
          </a:p>
        </p:txBody>
      </p:sp>
      <p:sp>
        <p:nvSpPr>
          <p:cNvPr id="10" name="TextBox 9">
            <a:extLst>
              <a:ext uri="{FF2B5EF4-FFF2-40B4-BE49-F238E27FC236}">
                <a16:creationId xmlns:a16="http://schemas.microsoft.com/office/drawing/2014/main" id="{4E277209-E4FE-4148-9696-4B692F21CF99}"/>
              </a:ext>
            </a:extLst>
          </p:cNvPr>
          <p:cNvSpPr txBox="1">
            <a:spLocks noChangeArrowheads="1"/>
          </p:cNvSpPr>
          <p:nvPr/>
        </p:nvSpPr>
        <p:spPr bwMode="auto">
          <a:xfrm>
            <a:off x="342900" y="5438775"/>
            <a:ext cx="785283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separation of components is dependent on the distribution of the components between the two phases. </a:t>
            </a:r>
          </a:p>
        </p:txBody>
      </p:sp>
      <p:sp>
        <p:nvSpPr>
          <p:cNvPr id="11" name="Rectangle 10">
            <a:extLst>
              <a:ext uri="{FF2B5EF4-FFF2-40B4-BE49-F238E27FC236}">
                <a16:creationId xmlns:a16="http://schemas.microsoft.com/office/drawing/2014/main" id="{7E422518-968B-4322-8A2D-0E9BD4C96C1D}"/>
              </a:ext>
            </a:extLst>
          </p:cNvPr>
          <p:cNvSpPr>
            <a:spLocks noChangeArrowheads="1"/>
          </p:cNvSpPr>
          <p:nvPr/>
        </p:nvSpPr>
        <p:spPr bwMode="auto">
          <a:xfrm>
            <a:off x="342900" y="3295650"/>
            <a:ext cx="5513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Components that are more attracted </a:t>
            </a:r>
            <a:br>
              <a:rPr lang="en-GB" altLang="en-US" dirty="0"/>
            </a:br>
            <a:r>
              <a:rPr lang="en-GB" altLang="en-US" dirty="0"/>
              <a:t>to the mobile phase than the stationary phase will stay dissolved for longer.</a:t>
            </a:r>
          </a:p>
        </p:txBody>
      </p:sp>
      <p:cxnSp>
        <p:nvCxnSpPr>
          <p:cNvPr id="20491" name="Straight Arrow Connector 13">
            <a:extLst>
              <a:ext uri="{FF2B5EF4-FFF2-40B4-BE49-F238E27FC236}">
                <a16:creationId xmlns:a16="http://schemas.microsoft.com/office/drawing/2014/main" id="{81049095-37FA-49BF-8C53-AF3CA502CA6A}"/>
              </a:ext>
            </a:extLst>
          </p:cNvPr>
          <p:cNvCxnSpPr>
            <a:cxnSpLocks noChangeShapeType="1"/>
          </p:cNvCxnSpPr>
          <p:nvPr/>
        </p:nvCxnSpPr>
        <p:spPr bwMode="auto">
          <a:xfrm>
            <a:off x="5856288" y="2044700"/>
            <a:ext cx="284162" cy="295275"/>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cxnSp>
        <p:nvCxnSpPr>
          <p:cNvPr id="20492" name="Straight Arrow Connector 15">
            <a:extLst>
              <a:ext uri="{FF2B5EF4-FFF2-40B4-BE49-F238E27FC236}">
                <a16:creationId xmlns:a16="http://schemas.microsoft.com/office/drawing/2014/main" id="{A6CAE531-4D06-4147-BAB2-8BE831FFE9F5}"/>
              </a:ext>
            </a:extLst>
          </p:cNvPr>
          <p:cNvCxnSpPr>
            <a:cxnSpLocks noChangeShapeType="1"/>
          </p:cNvCxnSpPr>
          <p:nvPr/>
        </p:nvCxnSpPr>
        <p:spPr bwMode="auto">
          <a:xfrm flipH="1">
            <a:off x="7532688" y="2043113"/>
            <a:ext cx="238125" cy="344487"/>
          </a:xfrm>
          <a:prstGeom prst="straightConnector1">
            <a:avLst/>
          </a:prstGeom>
          <a:noFill/>
          <a:ln w="38100" algn="ctr">
            <a:solidFill>
              <a:srgbClr val="010066"/>
            </a:solidFill>
            <a:round/>
            <a:headEnd/>
            <a:tailEnd type="arrow" w="med" len="med"/>
          </a:ln>
          <a:extLst>
            <a:ext uri="{909E8E84-426E-40DD-AFC4-6F175D3DCCD1}">
              <a14:hiddenFill xmlns:a14="http://schemas.microsoft.com/office/drawing/2010/main">
                <a:noFill/>
              </a14:hiddenFill>
            </a:ext>
          </a:extLst>
        </p:spPr>
      </p:cxnSp>
      <p:pic>
        <p:nvPicPr>
          <p:cNvPr id="13" name="Picture 8">
            <a:hlinkClick r:id="" action="ppaction://hlinkshowjump?jump=nextslide"/>
            <a:extLst>
              <a:ext uri="{FF2B5EF4-FFF2-40B4-BE49-F238E27FC236}">
                <a16:creationId xmlns:a16="http://schemas.microsoft.com/office/drawing/2014/main" id="{20585B3E-AE0A-46B9-814F-883E73DEC8C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CAFF1F28-477E-4017-9258-436D9D5CC49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9">
            <a:extLst>
              <a:ext uri="{FF2B5EF4-FFF2-40B4-BE49-F238E27FC236}">
                <a16:creationId xmlns:a16="http://schemas.microsoft.com/office/drawing/2014/main" id="{229CFA5C-4257-41D0-B610-BDDFE07513F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1B8B782-8037-4E76-8D97-DFCAE37E44A7}"/>
              </a:ext>
            </a:extLst>
          </p:cNvPr>
          <p:cNvSpPr>
            <a:spLocks noGrp="1"/>
          </p:cNvSpPr>
          <p:nvPr>
            <p:ph type="title"/>
          </p:nvPr>
        </p:nvSpPr>
        <p:spPr/>
        <p:txBody>
          <a:bodyPr/>
          <a:lstStyle/>
          <a:p>
            <a:r>
              <a:rPr lang="en-GB" altLang="en-US"/>
              <a:t>Different rates of travel</a:t>
            </a:r>
          </a:p>
        </p:txBody>
      </p:sp>
      <p:sp>
        <p:nvSpPr>
          <p:cNvPr id="21507" name="TextBox 4">
            <a:extLst>
              <a:ext uri="{FF2B5EF4-FFF2-40B4-BE49-F238E27FC236}">
                <a16:creationId xmlns:a16="http://schemas.microsoft.com/office/drawing/2014/main" id="{60ACC688-181B-4521-AE30-CDD629401C44}"/>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speed at which the different components of a mixture travel up the stationary phase depends on two factors:</a:t>
            </a:r>
          </a:p>
        </p:txBody>
      </p:sp>
      <p:sp>
        <p:nvSpPr>
          <p:cNvPr id="6" name="TextBox 5">
            <a:extLst>
              <a:ext uri="{FF2B5EF4-FFF2-40B4-BE49-F238E27FC236}">
                <a16:creationId xmlns:a16="http://schemas.microsoft.com/office/drawing/2014/main" id="{A45612B8-4000-408D-A9A7-9B199DB5EEC5}"/>
              </a:ext>
            </a:extLst>
          </p:cNvPr>
          <p:cNvSpPr txBox="1">
            <a:spLocks noChangeArrowheads="1"/>
          </p:cNvSpPr>
          <p:nvPr/>
        </p:nvSpPr>
        <p:spPr bwMode="auto">
          <a:xfrm>
            <a:off x="342900" y="1882775"/>
            <a:ext cx="77882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the </a:t>
            </a:r>
            <a:r>
              <a:rPr lang="en-GB" altLang="en-US" b="1">
                <a:solidFill>
                  <a:srgbClr val="FF6600"/>
                </a:solidFill>
              </a:rPr>
              <a:t>solubility</a:t>
            </a:r>
            <a:r>
              <a:rPr lang="en-GB" altLang="en-US"/>
              <a:t> of the component in the solvent  (</a:t>
            </a:r>
            <a:r>
              <a:rPr lang="en-GB" altLang="en-US">
                <a:solidFill>
                  <a:srgbClr val="010066"/>
                </a:solidFill>
              </a:rPr>
              <a:t>mobile phase) </a:t>
            </a:r>
            <a:r>
              <a:rPr lang="en-GB" altLang="en-US"/>
              <a:t>– how easily it dissolves</a:t>
            </a:r>
            <a:endParaRPr lang="en-GB" altLang="en-US">
              <a:solidFill>
                <a:srgbClr val="010066"/>
              </a:solidFill>
            </a:endParaRPr>
          </a:p>
        </p:txBody>
      </p:sp>
      <p:sp>
        <p:nvSpPr>
          <p:cNvPr id="7" name="TextBox 6">
            <a:extLst>
              <a:ext uri="{FF2B5EF4-FFF2-40B4-BE49-F238E27FC236}">
                <a16:creationId xmlns:a16="http://schemas.microsoft.com/office/drawing/2014/main" id="{E3F36E44-CEE9-451E-A91F-9DBE44BE0E16}"/>
              </a:ext>
            </a:extLst>
          </p:cNvPr>
          <p:cNvSpPr txBox="1">
            <a:spLocks noChangeArrowheads="1"/>
          </p:cNvSpPr>
          <p:nvPr/>
        </p:nvSpPr>
        <p:spPr bwMode="auto">
          <a:xfrm>
            <a:off x="342900" y="29813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4013" indent="-354013">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FF6600"/>
              </a:buClr>
              <a:buFont typeface="Wingdings" panose="05000000000000000000" pitchFamily="2" charset="2"/>
              <a:buChar char="l"/>
            </a:pPr>
            <a:r>
              <a:rPr lang="en-GB" altLang="en-US"/>
              <a:t>the attraction of the component for the stationary phase.</a:t>
            </a:r>
          </a:p>
        </p:txBody>
      </p:sp>
      <p:sp>
        <p:nvSpPr>
          <p:cNvPr id="9" name="TextBox 8">
            <a:extLst>
              <a:ext uri="{FF2B5EF4-FFF2-40B4-BE49-F238E27FC236}">
                <a16:creationId xmlns:a16="http://schemas.microsoft.com/office/drawing/2014/main" id="{8E285653-07D6-47A7-8A46-CED71B1EB936}"/>
              </a:ext>
            </a:extLst>
          </p:cNvPr>
          <p:cNvSpPr txBox="1">
            <a:spLocks noChangeArrowheads="1"/>
          </p:cNvSpPr>
          <p:nvPr/>
        </p:nvSpPr>
        <p:spPr bwMode="auto">
          <a:xfrm>
            <a:off x="342900" y="371157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weaker the attraction for the stationary phase, the faster the component travels and the further along the stationary phase it is found.</a:t>
            </a:r>
          </a:p>
        </p:txBody>
      </p:sp>
      <p:pic>
        <p:nvPicPr>
          <p:cNvPr id="21512" name="Picture 10" descr="instrument_GC_cartoon">
            <a:extLst>
              <a:ext uri="{FF2B5EF4-FFF2-40B4-BE49-F238E27FC236}">
                <a16:creationId xmlns:a16="http://schemas.microsoft.com/office/drawing/2014/main" id="{54B32A03-5CED-4345-A6B2-4056DE44A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619" b="23946"/>
          <a:stretch>
            <a:fillRect/>
          </a:stretch>
        </p:blipFill>
        <p:spPr bwMode="auto">
          <a:xfrm>
            <a:off x="268288" y="4357688"/>
            <a:ext cx="8821737"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FDB5F05A-2C98-42CE-A683-741BFF1A050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F25A81FF-2BE9-431B-AC80-26F8CD62922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675D9BCB-1329-4044-8ADB-7C826F86532F}"/>
              </a:ext>
            </a:extLst>
          </p:cNvPr>
          <p:cNvSpPr>
            <a:spLocks noGrp="1" noChangeArrowheads="1"/>
          </p:cNvSpPr>
          <p:nvPr>
            <p:ph type="title"/>
          </p:nvPr>
        </p:nvSpPr>
        <p:spPr/>
        <p:txBody>
          <a:bodyPr/>
          <a:lstStyle/>
          <a:p>
            <a:r>
              <a:rPr lang="en-GB" altLang="en-US" dirty="0"/>
              <a:t>Chromatography: recap activity</a:t>
            </a:r>
          </a:p>
        </p:txBody>
      </p:sp>
      <p:pic>
        <p:nvPicPr>
          <p:cNvPr id="7" name="Picture 5" descr="flash_icon">
            <a:extLst>
              <a:ext uri="{FF2B5EF4-FFF2-40B4-BE49-F238E27FC236}">
                <a16:creationId xmlns:a16="http://schemas.microsoft.com/office/drawing/2014/main" id="{B6FB7713-CA24-4EFD-A687-0747FD57D06E}"/>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E09F8D91-FED1-4F1C-BDC9-2117B796B562}"/>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9" name="Picture 8">
            <a:hlinkClick r:id="" action="ppaction://hlinkshowjump?jump=nextslide"/>
            <a:extLst>
              <a:ext uri="{FF2B5EF4-FFF2-40B4-BE49-F238E27FC236}">
                <a16:creationId xmlns:a16="http://schemas.microsoft.com/office/drawing/2014/main" id="{52E7A11C-3E60-4D29-9013-8B0369B48B63}"/>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EA75EB77-EF03-402D-B9E8-1D1147718FCB}"/>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66D854A-93BA-4C36-BD9A-CA06DF50CB7C}"/>
              </a:ext>
            </a:extLst>
          </p:cNvPr>
          <p:cNvSpPr>
            <a:spLocks noGrp="1" noChangeArrowheads="1"/>
          </p:cNvSpPr>
          <p:nvPr>
            <p:ph type="title"/>
          </p:nvPr>
        </p:nvSpPr>
        <p:spPr/>
        <p:txBody>
          <a:bodyPr/>
          <a:lstStyle/>
          <a:p>
            <a:r>
              <a:rPr lang="en-GB" altLang="en-US"/>
              <a:t>Paper chromatography</a:t>
            </a:r>
          </a:p>
        </p:txBody>
      </p:sp>
      <p:pic>
        <p:nvPicPr>
          <p:cNvPr id="302083" name="Picture 3" descr="ink_and_solvent">
            <a:extLst>
              <a:ext uri="{FF2B5EF4-FFF2-40B4-BE49-F238E27FC236}">
                <a16:creationId xmlns:a16="http://schemas.microsoft.com/office/drawing/2014/main" id="{1AE650D6-E28D-4B3E-8B3F-9E2454B5B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75" y="1524000"/>
            <a:ext cx="4213225"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paper">
            <a:extLst>
              <a:ext uri="{FF2B5EF4-FFF2-40B4-BE49-F238E27FC236}">
                <a16:creationId xmlns:a16="http://schemas.microsoft.com/office/drawing/2014/main" id="{59B26322-92DE-4573-9637-FA7CB1F715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175" y="1009650"/>
            <a:ext cx="3478213"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7CC49E15-031C-4AA1-8AA8-0F4AE7D51C7A}"/>
              </a:ext>
            </a:extLst>
          </p:cNvPr>
          <p:cNvSpPr txBox="1">
            <a:spLocks noChangeArrowheads="1"/>
          </p:cNvSpPr>
          <p:nvPr/>
        </p:nvSpPr>
        <p:spPr bwMode="auto">
          <a:xfrm>
            <a:off x="358775" y="800100"/>
            <a:ext cx="42132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Paper chromatography </a:t>
            </a:r>
            <a:r>
              <a:rPr lang="en-GB" altLang="en-US" dirty="0">
                <a:solidFill>
                  <a:srgbClr val="010066"/>
                </a:solidFill>
              </a:rPr>
              <a:t>is used to separate and identify components of mixtures.</a:t>
            </a:r>
          </a:p>
        </p:txBody>
      </p:sp>
      <p:sp>
        <p:nvSpPr>
          <p:cNvPr id="302086" name="Text Box 6">
            <a:extLst>
              <a:ext uri="{FF2B5EF4-FFF2-40B4-BE49-F238E27FC236}">
                <a16:creationId xmlns:a16="http://schemas.microsoft.com/office/drawing/2014/main" id="{9BEC5792-62B6-4852-9F4A-C017D3072BFC}"/>
              </a:ext>
            </a:extLst>
          </p:cNvPr>
          <p:cNvSpPr txBox="1">
            <a:spLocks noChangeArrowheads="1"/>
          </p:cNvSpPr>
          <p:nvPr/>
        </p:nvSpPr>
        <p:spPr bwMode="auto">
          <a:xfrm>
            <a:off x="342900" y="4370122"/>
            <a:ext cx="43227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US" altLang="en-US">
                <a:solidFill>
                  <a:srgbClr val="010067"/>
                </a:solidFill>
              </a:rPr>
              <a:t>As the solvent moves up the paper, the pattern of the single dyes can be compared to that of the mixture.</a:t>
            </a:r>
            <a:endParaRPr lang="en-GB" altLang="en-US" b="1">
              <a:solidFill>
                <a:srgbClr val="010066"/>
              </a:solidFill>
            </a:endParaRPr>
          </a:p>
        </p:txBody>
      </p:sp>
      <p:sp>
        <p:nvSpPr>
          <p:cNvPr id="302087" name="Text Box 7">
            <a:extLst>
              <a:ext uri="{FF2B5EF4-FFF2-40B4-BE49-F238E27FC236}">
                <a16:creationId xmlns:a16="http://schemas.microsoft.com/office/drawing/2014/main" id="{A19519FC-AEEE-4AB0-AB74-A0C88D0D959E}"/>
              </a:ext>
            </a:extLst>
          </p:cNvPr>
          <p:cNvSpPr txBox="1">
            <a:spLocks noChangeArrowheads="1"/>
          </p:cNvSpPr>
          <p:nvPr/>
        </p:nvSpPr>
        <p:spPr bwMode="auto">
          <a:xfrm>
            <a:off x="358776" y="2112874"/>
            <a:ext cx="3693936"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dirty="0">
                <a:solidFill>
                  <a:srgbClr val="010067"/>
                </a:solidFill>
              </a:rPr>
              <a:t>Dots of single dyes are placed alongside a dot of the unknown mixture.</a:t>
            </a:r>
            <a:endParaRPr lang="en-GB" altLang="en-US" b="1" dirty="0">
              <a:solidFill>
                <a:srgbClr val="010066"/>
              </a:solidFill>
            </a:endParaRPr>
          </a:p>
        </p:txBody>
      </p:sp>
      <p:sp>
        <p:nvSpPr>
          <p:cNvPr id="302089" name="Text Box 9">
            <a:extLst>
              <a:ext uri="{FF2B5EF4-FFF2-40B4-BE49-F238E27FC236}">
                <a16:creationId xmlns:a16="http://schemas.microsoft.com/office/drawing/2014/main" id="{96187B23-740F-4300-A7F0-73C1DCD48BED}"/>
              </a:ext>
            </a:extLst>
          </p:cNvPr>
          <p:cNvSpPr txBox="1">
            <a:spLocks noChangeArrowheads="1"/>
          </p:cNvSpPr>
          <p:nvPr/>
        </p:nvSpPr>
        <p:spPr bwMode="auto">
          <a:xfrm>
            <a:off x="358775" y="3427236"/>
            <a:ext cx="449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US" altLang="en-US">
                <a:solidFill>
                  <a:srgbClr val="010067"/>
                </a:solidFill>
              </a:rPr>
              <a:t>The solvent is drawn up the paper by </a:t>
            </a:r>
            <a:r>
              <a:rPr lang="en-US" altLang="en-US" b="1">
                <a:solidFill>
                  <a:srgbClr val="FF6600"/>
                </a:solidFill>
              </a:rPr>
              <a:t>capillary action</a:t>
            </a:r>
            <a:r>
              <a:rPr lang="en-US" altLang="en-US">
                <a:solidFill>
                  <a:srgbClr val="010067"/>
                </a:solidFill>
              </a:rPr>
              <a:t>.</a:t>
            </a:r>
            <a:endParaRPr lang="en-GB" altLang="en-US">
              <a:solidFill>
                <a:srgbClr val="010067"/>
              </a:solidFill>
            </a:endParaRPr>
          </a:p>
        </p:txBody>
      </p:sp>
      <p:sp>
        <p:nvSpPr>
          <p:cNvPr id="12" name="TextBox 11">
            <a:extLst>
              <a:ext uri="{FF2B5EF4-FFF2-40B4-BE49-F238E27FC236}">
                <a16:creationId xmlns:a16="http://schemas.microsoft.com/office/drawing/2014/main" id="{86F4C39B-BD56-42CF-A064-D5D9435D5A0C}"/>
              </a:ext>
            </a:extLst>
          </p:cNvPr>
          <p:cNvSpPr txBox="1">
            <a:spLocks noChangeArrowheads="1"/>
          </p:cNvSpPr>
          <p:nvPr/>
        </p:nvSpPr>
        <p:spPr bwMode="auto">
          <a:xfrm>
            <a:off x="1784350" y="6041496"/>
            <a:ext cx="5575300"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Which dyes are present in this mixture?</a:t>
            </a:r>
          </a:p>
        </p:txBody>
      </p:sp>
      <p:pic>
        <p:nvPicPr>
          <p:cNvPr id="13" name="Picture 8">
            <a:hlinkClick r:id="" action="ppaction://hlinkshowjump?jump=nextslide"/>
            <a:extLst>
              <a:ext uri="{FF2B5EF4-FFF2-40B4-BE49-F238E27FC236}">
                <a16:creationId xmlns:a16="http://schemas.microsoft.com/office/drawing/2014/main" id="{E0BC8EED-790D-4D5A-9DC4-1962EAAF389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DFC454C1-CC23-4653-B3EC-1E5FCB96EE9A}"/>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20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208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20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p:bldP spid="302087" grpId="0"/>
      <p:bldP spid="302089"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QPLMZAsf"/>
  <p:tag name="ARTICULATE_DESIGN_ID_6_DEFAULT DESIGN" val="fDv8A2ed"/>
  <p:tag name="ARTICULATE_DESIGN_ID_1_DEFAULT DESIGN" val="KiNTfVpk"/>
  <p:tag name="ARTICULATE_DESIGN_ID_7_DEFAULT DESIGN" val="jqXod61l"/>
  <p:tag name="ARTICULATE_DESIGN_ID_3_DEFAULT DESIGN" val="NtrqzHQK"/>
  <p:tag name="ARTICULATE_DESIGN_ID_2_DEFAULT DESIGN" val="w4J7nOyZ"/>
  <p:tag name="ARTICULATE_DESIGN_ID_4_DEFAULT DESIGN" val="NxUZxoRO"/>
  <p:tag name="ARTICULATE_DESIGN_ID_5_DEFAULT DESIGN" val="AkAorgYL"/>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15136</TotalTime>
  <Words>2159</Words>
  <Application>Microsoft Office PowerPoint</Application>
  <PresentationFormat>On-screen Show (4:3)</PresentationFormat>
  <Paragraphs>183</Paragraphs>
  <Slides>24</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Wingdings</vt:lpstr>
      <vt:lpstr>Arial</vt:lpstr>
      <vt:lpstr>Wingdings 2</vt:lpstr>
      <vt:lpstr>1_Default Design</vt:lpstr>
      <vt:lpstr>7_Default Design</vt:lpstr>
      <vt:lpstr>Chromatography</vt:lpstr>
      <vt:lpstr>Information</vt:lpstr>
      <vt:lpstr>What is chromatography?</vt:lpstr>
      <vt:lpstr>How chromatography works</vt:lpstr>
      <vt:lpstr>Movement between the phases</vt:lpstr>
      <vt:lpstr>Separating components</vt:lpstr>
      <vt:lpstr>Different rates of travel</vt:lpstr>
      <vt:lpstr>Chromatography: recap activity</vt:lpstr>
      <vt:lpstr>Paper chromatography</vt:lpstr>
      <vt:lpstr>Which ink do you think?</vt:lpstr>
      <vt:lpstr>Thin layer chromatography</vt:lpstr>
      <vt:lpstr>How does TLC work?</vt:lpstr>
      <vt:lpstr>TLC or paper chromatography?</vt:lpstr>
      <vt:lpstr>UV and locating agents</vt:lpstr>
      <vt:lpstr>Gas chromatography</vt:lpstr>
      <vt:lpstr>How does gas chromatography work?</vt:lpstr>
      <vt:lpstr>Using gas chromatography</vt:lpstr>
      <vt:lpstr>Rf values</vt:lpstr>
      <vt:lpstr>Calculating Rf values</vt:lpstr>
      <vt:lpstr>Reference materials</vt:lpstr>
      <vt:lpstr>Pure or impure?</vt:lpstr>
      <vt:lpstr>Testing for purity</vt:lpstr>
      <vt:lpstr>Changing the solvent</vt:lpstr>
      <vt:lpstr>Chromatography: review activity</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Chromatography</dc:title>
  <dc:subject>Boardworks High School Physical Science</dc:subject>
  <dc:creator>Boardworks</dc:creator>
  <cp:lastModifiedBy>Tim Crilly</cp:lastModifiedBy>
  <cp:revision>616</cp:revision>
  <dcterms:created xsi:type="dcterms:W3CDTF">2003-10-06T13:07:42Z</dcterms:created>
  <dcterms:modified xsi:type="dcterms:W3CDTF">2019-01-31T15:27:35Z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FC57A996-9C0B-47B4-910E-25EDBE563911</vt:lpwstr>
  </property>
  <property fmtid="{D5CDD505-2E9C-101B-9397-08002B2CF9AE}" pid="3" name="ArticulatePath">
    <vt:lpwstr>Chromatography</vt:lpwstr>
  </property>
</Properties>
</file>