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15.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16.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20"/>
  </p:notesMasterIdLst>
  <p:handoutMasterIdLst>
    <p:handoutMasterId r:id="rId21"/>
  </p:handoutMasterIdLst>
  <p:sldIdLst>
    <p:sldId id="430" r:id="rId3"/>
    <p:sldId id="527" r:id="rId4"/>
    <p:sldId id="488" r:id="rId5"/>
    <p:sldId id="501" r:id="rId6"/>
    <p:sldId id="502" r:id="rId7"/>
    <p:sldId id="504" r:id="rId8"/>
    <p:sldId id="484" r:id="rId9"/>
    <p:sldId id="489" r:id="rId10"/>
    <p:sldId id="490" r:id="rId11"/>
    <p:sldId id="491" r:id="rId12"/>
    <p:sldId id="492" r:id="rId13"/>
    <p:sldId id="493" r:id="rId14"/>
    <p:sldId id="494" r:id="rId15"/>
    <p:sldId id="495" r:id="rId16"/>
    <p:sldId id="496" r:id="rId17"/>
    <p:sldId id="497" r:id="rId18"/>
    <p:sldId id="498"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10066"/>
    <a:srgbClr val="333333"/>
    <a:srgbClr val="FF6600"/>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935225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9E1D639-9382-40F1-ADFC-83676F2583D8}"/>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51247067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GB" b="1" dirty="0"/>
              <a:t>Photo credit:</a:t>
            </a:r>
            <a:r>
              <a:rPr lang="en-GB" dirty="0"/>
              <a:t> this image is in the public domain</a:t>
            </a:r>
          </a:p>
        </p:txBody>
      </p:sp>
      <p:sp>
        <p:nvSpPr>
          <p:cNvPr id="41988" name="Slide Number Placeholder 5"/>
          <p:cNvSpPr>
            <a:spLocks noGrp="1"/>
          </p:cNvSpPr>
          <p:nvPr>
            <p:ph type="sldNum" sz="quarter" idx="5"/>
          </p:nvPr>
        </p:nvSpPr>
        <p:spPr>
          <a:noFill/>
        </p:spPr>
        <p:txBody>
          <a:bodyPr/>
          <a:lstStyle/>
          <a:p>
            <a:fld id="{E3CEA352-C5EE-415C-AE6A-E4A0EAED9CA4}" type="slidenum">
              <a:rPr lang="en-US" smtClean="0"/>
              <a:pPr/>
              <a:t>10</a:t>
            </a:fld>
            <a:endParaRPr lang="en-US"/>
          </a:p>
        </p:txBody>
      </p:sp>
    </p:spTree>
    <p:extLst>
      <p:ext uri="{BB962C8B-B14F-4D97-AF65-F5344CB8AC3E}">
        <p14:creationId xmlns:p14="http://schemas.microsoft.com/office/powerpoint/2010/main" val="67083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p:txBody>
      </p:sp>
      <p:sp>
        <p:nvSpPr>
          <p:cNvPr id="43012" name="Slide Number Placeholder 3"/>
          <p:cNvSpPr>
            <a:spLocks noGrp="1"/>
          </p:cNvSpPr>
          <p:nvPr>
            <p:ph type="sldNum" sz="quarter" idx="5"/>
          </p:nvPr>
        </p:nvSpPr>
        <p:spPr>
          <a:noFill/>
        </p:spPr>
        <p:txBody>
          <a:bodyPr/>
          <a:lstStyle/>
          <a:p>
            <a:fld id="{AF91A9A8-3E24-489B-8737-22CE043EB8E5}" type="slidenum">
              <a:rPr lang="en-US" smtClean="0"/>
              <a:pPr/>
              <a:t>11</a:t>
            </a:fld>
            <a:endParaRPr lang="en-US"/>
          </a:p>
        </p:txBody>
      </p:sp>
    </p:spTree>
    <p:extLst>
      <p:ext uri="{BB962C8B-B14F-4D97-AF65-F5344CB8AC3E}">
        <p14:creationId xmlns:p14="http://schemas.microsoft.com/office/powerpoint/2010/main" val="263563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GB" b="1" dirty="0"/>
              <a:t>Teacher notes</a:t>
            </a:r>
          </a:p>
          <a:p>
            <a:r>
              <a:rPr lang="en-GB" dirty="0"/>
              <a:t>An alpha particle is a positively-charged particle consisting of two neutrons and two protons, i.e. the nucleus of a helium atom. They are usually produced in the process of alpha decay.</a:t>
            </a:r>
          </a:p>
        </p:txBody>
      </p:sp>
      <p:sp>
        <p:nvSpPr>
          <p:cNvPr id="44036" name="Slide Number Placeholder 3"/>
          <p:cNvSpPr>
            <a:spLocks noGrp="1"/>
          </p:cNvSpPr>
          <p:nvPr>
            <p:ph type="sldNum" sz="quarter" idx="5"/>
          </p:nvPr>
        </p:nvSpPr>
        <p:spPr>
          <a:noFill/>
        </p:spPr>
        <p:txBody>
          <a:bodyPr/>
          <a:lstStyle/>
          <a:p>
            <a:fld id="{A904135E-7C12-4201-ADA6-23ACCD9445CC}" type="slidenum">
              <a:rPr lang="en-US" smtClean="0"/>
              <a:pPr/>
              <a:t>12</a:t>
            </a:fld>
            <a:endParaRPr lang="en-US"/>
          </a:p>
        </p:txBody>
      </p:sp>
    </p:spTree>
    <p:extLst>
      <p:ext uri="{BB962C8B-B14F-4D97-AF65-F5344CB8AC3E}">
        <p14:creationId xmlns:p14="http://schemas.microsoft.com/office/powerpoint/2010/main" val="2112908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p:txBody>
      </p:sp>
      <p:sp>
        <p:nvSpPr>
          <p:cNvPr id="45060" name="Slide Number Placeholder 3"/>
          <p:cNvSpPr>
            <a:spLocks noGrp="1"/>
          </p:cNvSpPr>
          <p:nvPr>
            <p:ph type="sldNum" sz="quarter" idx="5"/>
          </p:nvPr>
        </p:nvSpPr>
        <p:spPr>
          <a:noFill/>
        </p:spPr>
        <p:txBody>
          <a:bodyPr/>
          <a:lstStyle/>
          <a:p>
            <a:fld id="{85D396B4-ECD2-4398-9FC3-E9EFDAE57CC3}" type="slidenum">
              <a:rPr lang="en-US" smtClean="0"/>
              <a:pPr/>
              <a:t>13</a:t>
            </a:fld>
            <a:endParaRPr lang="en-US"/>
          </a:p>
        </p:txBody>
      </p:sp>
    </p:spTree>
    <p:extLst>
      <p:ext uri="{BB962C8B-B14F-4D97-AF65-F5344CB8AC3E}">
        <p14:creationId xmlns:p14="http://schemas.microsoft.com/office/powerpoint/2010/main" val="417681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a:p>
            <a:endParaRPr lang="en-GB" dirty="0"/>
          </a:p>
        </p:txBody>
      </p:sp>
      <p:sp>
        <p:nvSpPr>
          <p:cNvPr id="46084" name="Slide Number Placeholder 3"/>
          <p:cNvSpPr>
            <a:spLocks noGrp="1"/>
          </p:cNvSpPr>
          <p:nvPr>
            <p:ph type="sldNum" sz="quarter" idx="5"/>
          </p:nvPr>
        </p:nvSpPr>
        <p:spPr>
          <a:noFill/>
        </p:spPr>
        <p:txBody>
          <a:bodyPr/>
          <a:lstStyle/>
          <a:p>
            <a:fld id="{0B43FEFF-9A23-4B29-8A6B-EC58BD54C21C}" type="slidenum">
              <a:rPr lang="en-US" smtClean="0"/>
              <a:pPr/>
              <a:t>14</a:t>
            </a:fld>
            <a:endParaRPr lang="en-US"/>
          </a:p>
        </p:txBody>
      </p:sp>
    </p:spTree>
    <p:extLst>
      <p:ext uri="{BB962C8B-B14F-4D97-AF65-F5344CB8AC3E}">
        <p14:creationId xmlns:p14="http://schemas.microsoft.com/office/powerpoint/2010/main" val="294115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a:p>
            <a:endParaRPr lang="en-GB" dirty="0"/>
          </a:p>
        </p:txBody>
      </p:sp>
      <p:sp>
        <p:nvSpPr>
          <p:cNvPr id="47108" name="Slide Number Placeholder 3"/>
          <p:cNvSpPr>
            <a:spLocks noGrp="1"/>
          </p:cNvSpPr>
          <p:nvPr>
            <p:ph type="sldNum" sz="quarter" idx="5"/>
          </p:nvPr>
        </p:nvSpPr>
        <p:spPr>
          <a:noFill/>
        </p:spPr>
        <p:txBody>
          <a:bodyPr/>
          <a:lstStyle/>
          <a:p>
            <a:fld id="{F2A3D832-AB99-43EF-938B-8394BD7159CD}" type="slidenum">
              <a:rPr lang="en-US" smtClean="0"/>
              <a:pPr/>
              <a:t>15</a:t>
            </a:fld>
            <a:endParaRPr lang="en-US"/>
          </a:p>
        </p:txBody>
      </p:sp>
    </p:spTree>
    <p:extLst>
      <p:ext uri="{BB962C8B-B14F-4D97-AF65-F5344CB8AC3E}">
        <p14:creationId xmlns:p14="http://schemas.microsoft.com/office/powerpoint/2010/main" val="183375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914400" y="4415790"/>
            <a:ext cx="5029200" cy="4183200"/>
          </a:xfrm>
          <a:noFill/>
          <a:ln/>
        </p:spPr>
        <p:txBody>
          <a:bodyPr>
            <a:normAutofit fontScale="92500"/>
          </a:bodyPr>
          <a:lstStyle/>
          <a:p>
            <a:pPr defTabSz="928299">
              <a:lnSpc>
                <a:spcPct val="110000"/>
              </a:lnSpc>
              <a:defRPr/>
            </a:pPr>
            <a:r>
              <a:rPr lang="en-GB" dirty="0"/>
              <a:t>This slide covers the Science and Engineering Practices:</a:t>
            </a:r>
          </a:p>
          <a:p>
            <a:pPr marL="174056" indent="-174056">
              <a:lnSpc>
                <a:spcPct val="110000"/>
              </a:lnSpc>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lnSpc>
                <a:spcPct val="110000"/>
              </a:lnSpc>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a:p>
            <a:pPr>
              <a:lnSpc>
                <a:spcPct val="110000"/>
              </a:lnSpc>
            </a:pPr>
            <a:endParaRPr lang="en-GB" b="1" dirty="0"/>
          </a:p>
          <a:p>
            <a:pPr>
              <a:lnSpc>
                <a:spcPct val="110000"/>
              </a:lnSpc>
            </a:pPr>
            <a:r>
              <a:rPr lang="en-GB" b="1" dirty="0"/>
              <a:t>Photo credit: </a:t>
            </a:r>
            <a:r>
              <a:rPr lang="en-GB" dirty="0">
                <a:cs typeface="Arial" charset="0"/>
              </a:rPr>
              <a:t>© Los Alamos National Laboratory</a:t>
            </a:r>
          </a:p>
          <a:p>
            <a:pPr>
              <a:lnSpc>
                <a:spcPct val="110000"/>
              </a:lnSpc>
            </a:pPr>
            <a:r>
              <a:rPr lang="en-GB" dirty="0"/>
              <a:t>Unless otherwise indicated, this information has been authored by an employee or employees of the Los Alamos National Security, LLC (LANS), operator of the Los Alamos National Laboratory under Contract No. DE-AC52-06NA25396 with the U.S. Department of Energy. The U.S. Government has rights to use, reproduce, and distribute this information. The public may copy and use this information without charge, provided that this Notice and any statement of authorship are reproduced on all copies. Neither the Government nor LANS makes any warranty, express or implied, or assumes any liability or responsibility for the use of this information.</a:t>
            </a:r>
          </a:p>
        </p:txBody>
      </p:sp>
      <p:sp>
        <p:nvSpPr>
          <p:cNvPr id="48132" name="Slide Number Placeholder 5"/>
          <p:cNvSpPr>
            <a:spLocks noGrp="1"/>
          </p:cNvSpPr>
          <p:nvPr>
            <p:ph type="sldNum" sz="quarter" idx="5"/>
          </p:nvPr>
        </p:nvSpPr>
        <p:spPr>
          <a:noFill/>
        </p:spPr>
        <p:txBody>
          <a:bodyPr/>
          <a:lstStyle/>
          <a:p>
            <a:fld id="{92882F85-D417-48B2-8CAB-09302AB00E3D}" type="slidenum">
              <a:rPr lang="en-US" smtClean="0"/>
              <a:pPr/>
              <a:t>16</a:t>
            </a:fld>
            <a:endParaRPr lang="en-US"/>
          </a:p>
        </p:txBody>
      </p:sp>
    </p:spTree>
    <p:extLst>
      <p:ext uri="{BB962C8B-B14F-4D97-AF65-F5344CB8AC3E}">
        <p14:creationId xmlns:p14="http://schemas.microsoft.com/office/powerpoint/2010/main" val="346229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GB" dirty="0"/>
          </a:p>
        </p:txBody>
      </p:sp>
      <p:sp>
        <p:nvSpPr>
          <p:cNvPr id="51204" name="Slide Number Placeholder 3"/>
          <p:cNvSpPr>
            <a:spLocks noGrp="1"/>
          </p:cNvSpPr>
          <p:nvPr>
            <p:ph type="sldNum" sz="quarter" idx="5"/>
          </p:nvPr>
        </p:nvSpPr>
        <p:spPr>
          <a:noFill/>
        </p:spPr>
        <p:txBody>
          <a:bodyPr/>
          <a:lstStyle/>
          <a:p>
            <a:fld id="{B02F5E87-6FB7-44A4-85F7-0D87C16F8765}" type="slidenum">
              <a:rPr lang="en-US" smtClean="0"/>
              <a:pPr/>
              <a:t>17</a:t>
            </a:fld>
            <a:endParaRPr lang="en-US"/>
          </a:p>
        </p:txBody>
      </p:sp>
    </p:spTree>
    <p:extLst>
      <p:ext uri="{BB962C8B-B14F-4D97-AF65-F5344CB8AC3E}">
        <p14:creationId xmlns:p14="http://schemas.microsoft.com/office/powerpoint/2010/main" val="17216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effectLst/>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05034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defRPr/>
            </a:pPr>
            <a:r>
              <a:rPr lang="en-GB" dirty="0"/>
              <a:t>This presentation is accompanied by the worksheet </a:t>
            </a:r>
            <a:r>
              <a:rPr lang="en-GB" i="1" dirty="0"/>
              <a:t>Atomic Models</a:t>
            </a:r>
            <a:r>
              <a:rPr lang="en-GB" dirty="0"/>
              <a:t>.</a:t>
            </a:r>
          </a:p>
          <a:p>
            <a:pPr defTabSz="928299">
              <a:defRPr/>
            </a:pPr>
            <a:endParaRPr lang="en-GB" dirty="0"/>
          </a:p>
          <a:p>
            <a:pPr defTabSz="928299">
              <a:defRPr/>
            </a:pPr>
            <a:r>
              <a:rPr lang="en-GB" dirty="0"/>
              <a:t>This slide covers the Science and Engineering Practice:</a:t>
            </a:r>
          </a:p>
          <a:p>
            <a:pPr marL="174056" indent="-174056">
              <a:buFont typeface="Arial" panose="020B0604020202020204" pitchFamily="34" charset="0"/>
              <a:buChar char="•"/>
            </a:pPr>
            <a:r>
              <a:rPr lang="en-GB" b="1" dirty="0"/>
              <a:t>Using Mathematics and Computational Thinking: </a:t>
            </a:r>
            <a:r>
              <a:rPr lang="en-GB" dirty="0"/>
              <a:t>Apply techniques of algebra and functions to represent and solve scientific and engineering problems.</a:t>
            </a:r>
            <a:endParaRPr lang="en-US" dirty="0">
              <a:effectLst/>
            </a:endParaRPr>
          </a:p>
        </p:txBody>
      </p:sp>
      <p:sp>
        <p:nvSpPr>
          <p:cNvPr id="32772" name="Slide Number Placeholder 3"/>
          <p:cNvSpPr>
            <a:spLocks noGrp="1"/>
          </p:cNvSpPr>
          <p:nvPr>
            <p:ph type="sldNum" sz="quarter" idx="5"/>
          </p:nvPr>
        </p:nvSpPr>
        <p:spPr>
          <a:noFill/>
        </p:spPr>
        <p:txBody>
          <a:bodyPr/>
          <a:lstStyle/>
          <a:p>
            <a:fld id="{D1675A6B-1F64-4BC3-957D-E8FB580F8A7F}" type="slidenum">
              <a:rPr lang="en-US" smtClean="0"/>
              <a:pPr/>
              <a:t>3</a:t>
            </a:fld>
            <a:endParaRPr lang="en-US"/>
          </a:p>
        </p:txBody>
      </p:sp>
    </p:spTree>
    <p:extLst>
      <p:ext uri="{BB962C8B-B14F-4D97-AF65-F5344CB8AC3E}">
        <p14:creationId xmlns:p14="http://schemas.microsoft.com/office/powerpoint/2010/main" val="123869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GB" dirty="0"/>
          </a:p>
        </p:txBody>
      </p:sp>
      <p:sp>
        <p:nvSpPr>
          <p:cNvPr id="34820" name="Slide Number Placeholder 5"/>
          <p:cNvSpPr>
            <a:spLocks noGrp="1"/>
          </p:cNvSpPr>
          <p:nvPr>
            <p:ph type="sldNum" sz="quarter" idx="5"/>
          </p:nvPr>
        </p:nvSpPr>
        <p:spPr>
          <a:noFill/>
        </p:spPr>
        <p:txBody>
          <a:bodyPr/>
          <a:lstStyle/>
          <a:p>
            <a:fld id="{1482E164-9503-4C85-9C51-F538F7D49E8D}" type="slidenum">
              <a:rPr lang="en-US" smtClean="0"/>
              <a:pPr/>
              <a:t>4</a:t>
            </a:fld>
            <a:endParaRPr lang="en-US"/>
          </a:p>
        </p:txBody>
      </p:sp>
    </p:spTree>
    <p:extLst>
      <p:ext uri="{BB962C8B-B14F-4D97-AF65-F5344CB8AC3E}">
        <p14:creationId xmlns:p14="http://schemas.microsoft.com/office/powerpoint/2010/main" val="311051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GB" b="1" dirty="0"/>
              <a:t>Teacher notes</a:t>
            </a:r>
            <a:endParaRPr lang="en-GB" dirty="0"/>
          </a:p>
          <a:p>
            <a:pPr eaLnBrk="1" hangingPunct="1"/>
            <a:r>
              <a:rPr lang="en-GB" dirty="0" err="1"/>
              <a:t>centi</a:t>
            </a:r>
            <a:r>
              <a:rPr lang="en-GB" dirty="0"/>
              <a:t> (c) = 10–</a:t>
            </a:r>
            <a:r>
              <a:rPr lang="en-GB" baseline="30000" dirty="0"/>
              <a:t>2</a:t>
            </a:r>
          </a:p>
          <a:p>
            <a:pPr eaLnBrk="1" hangingPunct="1"/>
            <a:r>
              <a:rPr lang="en-GB" dirty="0"/>
              <a:t>milli (m) = 10</a:t>
            </a:r>
            <a:r>
              <a:rPr lang="en-GB" baseline="30000" dirty="0"/>
              <a:t>–3</a:t>
            </a:r>
          </a:p>
          <a:p>
            <a:pPr eaLnBrk="1" hangingPunct="1"/>
            <a:r>
              <a:rPr lang="en-GB" dirty="0"/>
              <a:t>micro (µ) = 10–</a:t>
            </a:r>
            <a:r>
              <a:rPr lang="en-GB" baseline="30000" dirty="0"/>
              <a:t>6</a:t>
            </a:r>
          </a:p>
          <a:p>
            <a:pPr eaLnBrk="1" hangingPunct="1"/>
            <a:r>
              <a:rPr lang="en-GB" dirty="0" err="1"/>
              <a:t>nano</a:t>
            </a:r>
            <a:r>
              <a:rPr lang="en-GB" dirty="0"/>
              <a:t> (n) = 10</a:t>
            </a:r>
            <a:r>
              <a:rPr lang="en-GB" baseline="30000" dirty="0"/>
              <a:t>–9</a:t>
            </a:r>
            <a:endParaRPr lang="en-GB" b="1" baseline="30000" dirty="0"/>
          </a:p>
        </p:txBody>
      </p:sp>
      <p:sp>
        <p:nvSpPr>
          <p:cNvPr id="33796" name="Slide Number Placeholder 5"/>
          <p:cNvSpPr>
            <a:spLocks noGrp="1"/>
          </p:cNvSpPr>
          <p:nvPr>
            <p:ph type="sldNum" sz="quarter" idx="5"/>
          </p:nvPr>
        </p:nvSpPr>
        <p:spPr>
          <a:noFill/>
        </p:spPr>
        <p:txBody>
          <a:bodyPr/>
          <a:lstStyle/>
          <a:p>
            <a:fld id="{3F64D822-C1D5-4360-8073-5FA7CB8B0B1F}" type="slidenum">
              <a:rPr lang="en-US" smtClean="0"/>
              <a:pPr/>
              <a:t>5</a:t>
            </a:fld>
            <a:endParaRPr lang="en-US"/>
          </a:p>
        </p:txBody>
      </p:sp>
    </p:spTree>
    <p:extLst>
      <p:ext uri="{BB962C8B-B14F-4D97-AF65-F5344CB8AC3E}">
        <p14:creationId xmlns:p14="http://schemas.microsoft.com/office/powerpoint/2010/main" val="168005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GB" dirty="0"/>
          </a:p>
        </p:txBody>
      </p:sp>
      <p:sp>
        <p:nvSpPr>
          <p:cNvPr id="35844" name="Slide Number Placeholder 3"/>
          <p:cNvSpPr>
            <a:spLocks noGrp="1"/>
          </p:cNvSpPr>
          <p:nvPr>
            <p:ph type="sldNum" sz="quarter" idx="5"/>
          </p:nvPr>
        </p:nvSpPr>
        <p:spPr>
          <a:noFill/>
        </p:spPr>
        <p:txBody>
          <a:bodyPr/>
          <a:lstStyle/>
          <a:p>
            <a:fld id="{6EDACB5B-3CDA-439F-96FE-070362A799D7}" type="slidenum">
              <a:rPr lang="en-US" smtClean="0"/>
              <a:pPr/>
              <a:t>6</a:t>
            </a:fld>
            <a:endParaRPr lang="en-US"/>
          </a:p>
        </p:txBody>
      </p:sp>
    </p:spTree>
    <p:extLst>
      <p:ext uri="{BB962C8B-B14F-4D97-AF65-F5344CB8AC3E}">
        <p14:creationId xmlns:p14="http://schemas.microsoft.com/office/powerpoint/2010/main" val="132377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p:txBody>
      </p:sp>
      <p:sp>
        <p:nvSpPr>
          <p:cNvPr id="38916" name="Slide Number Placeholder 5"/>
          <p:cNvSpPr>
            <a:spLocks noGrp="1"/>
          </p:cNvSpPr>
          <p:nvPr>
            <p:ph type="sldNum" sz="quarter" idx="5"/>
          </p:nvPr>
        </p:nvSpPr>
        <p:spPr>
          <a:noFill/>
        </p:spPr>
        <p:txBody>
          <a:bodyPr/>
          <a:lstStyle/>
          <a:p>
            <a:fld id="{75A26C89-CE06-48A1-ABC7-84B746B2A172}" type="slidenum">
              <a:rPr lang="en-US" smtClean="0"/>
              <a:pPr/>
              <a:t>7</a:t>
            </a:fld>
            <a:endParaRPr lang="en-US"/>
          </a:p>
        </p:txBody>
      </p:sp>
    </p:spTree>
    <p:extLst>
      <p:ext uri="{BB962C8B-B14F-4D97-AF65-F5344CB8AC3E}">
        <p14:creationId xmlns:p14="http://schemas.microsoft.com/office/powerpoint/2010/main" val="154148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GB" dirty="0"/>
          </a:p>
        </p:txBody>
      </p:sp>
      <p:sp>
        <p:nvSpPr>
          <p:cNvPr id="39940" name="Slide Number Placeholder 5"/>
          <p:cNvSpPr>
            <a:spLocks noGrp="1"/>
          </p:cNvSpPr>
          <p:nvPr>
            <p:ph type="sldNum" sz="quarter" idx="5"/>
          </p:nvPr>
        </p:nvSpPr>
        <p:spPr>
          <a:noFill/>
        </p:spPr>
        <p:txBody>
          <a:bodyPr/>
          <a:lstStyle/>
          <a:p>
            <a:fld id="{BC5C4673-6260-43F2-9569-FCCF8FBCEE33}" type="slidenum">
              <a:rPr lang="en-US" smtClean="0"/>
              <a:pPr/>
              <a:t>8</a:t>
            </a:fld>
            <a:endParaRPr lang="en-US"/>
          </a:p>
        </p:txBody>
      </p:sp>
    </p:spTree>
    <p:extLst>
      <p:ext uri="{BB962C8B-B14F-4D97-AF65-F5344CB8AC3E}">
        <p14:creationId xmlns:p14="http://schemas.microsoft.com/office/powerpoint/2010/main" val="107261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reasoning, theory, and/or models to link evidence to the claims to assess the extent to which the reasoning and data support the explanation or conclusion.</a:t>
            </a:r>
            <a:endParaRPr lang="en-US" dirty="0">
              <a:effectLst/>
            </a:endParaRPr>
          </a:p>
        </p:txBody>
      </p:sp>
      <p:sp>
        <p:nvSpPr>
          <p:cNvPr id="40964" name="Slide Number Placeholder 3"/>
          <p:cNvSpPr>
            <a:spLocks noGrp="1"/>
          </p:cNvSpPr>
          <p:nvPr>
            <p:ph type="sldNum" sz="quarter" idx="5"/>
          </p:nvPr>
        </p:nvSpPr>
        <p:spPr>
          <a:noFill/>
        </p:spPr>
        <p:txBody>
          <a:bodyPr/>
          <a:lstStyle/>
          <a:p>
            <a:fld id="{A5EB20A7-8666-41C1-A39E-0C89C6638845}" type="slidenum">
              <a:rPr lang="en-US" smtClean="0"/>
              <a:pPr/>
              <a:t>9</a:t>
            </a:fld>
            <a:endParaRPr lang="en-US"/>
          </a:p>
        </p:txBody>
      </p:sp>
    </p:spTree>
    <p:extLst>
      <p:ext uri="{BB962C8B-B14F-4D97-AF65-F5344CB8AC3E}">
        <p14:creationId xmlns:p14="http://schemas.microsoft.com/office/powerpoint/2010/main" val="4292818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9E12E7B-F993-42B1-B27F-681177FF87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9AEBFC5F-6315-4BEB-91EA-215BF1E9392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274930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A9D28556-6916-414D-AE86-B05034207674}"/>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9228A98-BD26-4399-BA5C-3B566AD07878}"/>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7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583EB3BD-2E38-48B5-8AE7-6B4C7B915B2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C241A96B-9221-4E74-B339-8C9C635E3CD4}"/>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control" Target="../activeX/activeX4.xml"/><Relationship Id="rId7" Type="http://schemas.openxmlformats.org/officeDocument/2006/relationships/image" Target="../media/image15.jpg"/><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notesSlide" Target="../notesSlides/notesSlide17.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notesSlide" Target="../notesSlides/notesSlide5.xml"/><Relationship Id="rId10" Type="http://schemas.openxmlformats.org/officeDocument/2006/relationships/image" Target="../media/image12.wmf"/><Relationship Id="rId4" Type="http://schemas.openxmlformats.org/officeDocument/2006/relationships/slideLayout" Target="../slideLayouts/slideLayout2.xm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notesSlide" Target="../notesSlides/notesSlide7.xml"/><Relationship Id="rId10" Type="http://schemas.openxmlformats.org/officeDocument/2006/relationships/image" Target="../media/image12.wmf"/><Relationship Id="rId4" Type="http://schemas.openxmlformats.org/officeDocument/2006/relationships/slideLayout" Target="../slideLayouts/slideLayout2.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10791" y="1187865"/>
            <a:ext cx="4987636" cy="3085032"/>
          </a:xfrm>
        </p:spPr>
        <p:txBody>
          <a:bodyPr/>
          <a:lstStyle/>
          <a:p>
            <a:r>
              <a:rPr lang="en-GB" dirty="0"/>
              <a:t>Atomic </a:t>
            </a:r>
            <a:br>
              <a:rPr lang="en-GB" dirty="0"/>
            </a:br>
            <a:r>
              <a:rPr lang="en-GB" dirty="0"/>
              <a:t>Models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t>JJ Thomson </a:t>
            </a:r>
          </a:p>
        </p:txBody>
      </p:sp>
      <p:sp>
        <p:nvSpPr>
          <p:cNvPr id="14339" name="TextBox 2"/>
          <p:cNvSpPr txBox="1">
            <a:spLocks noChangeArrowheads="1"/>
          </p:cNvSpPr>
          <p:nvPr/>
        </p:nvSpPr>
        <p:spPr bwMode="auto">
          <a:xfrm>
            <a:off x="342900" y="4154488"/>
            <a:ext cx="5167313" cy="1938337"/>
          </a:xfrm>
          <a:prstGeom prst="rect">
            <a:avLst/>
          </a:prstGeom>
          <a:noFill/>
          <a:ln w="9525">
            <a:noFill/>
            <a:miter lim="800000"/>
            <a:headEnd/>
            <a:tailEnd/>
          </a:ln>
        </p:spPr>
        <p:txBody>
          <a:bodyPr>
            <a:spAutoFit/>
          </a:bodyPr>
          <a:lstStyle/>
          <a:p>
            <a:r>
              <a:rPr lang="en-GB">
                <a:solidFill>
                  <a:srgbClr val="010066"/>
                </a:solidFill>
              </a:rPr>
              <a:t>Thomson found that the electron had a very small mass. Therefore, he thought that approximately 2,000 electrons must be needed to make one hydrogen atom. </a:t>
            </a:r>
          </a:p>
        </p:txBody>
      </p:sp>
      <p:sp>
        <p:nvSpPr>
          <p:cNvPr id="21508" name="Rectangle 3"/>
          <p:cNvSpPr>
            <a:spLocks noChangeArrowheads="1"/>
          </p:cNvSpPr>
          <p:nvPr/>
        </p:nvSpPr>
        <p:spPr bwMode="auto">
          <a:xfrm>
            <a:off x="342900" y="784225"/>
            <a:ext cx="8458200" cy="1200329"/>
          </a:xfrm>
          <a:prstGeom prst="rect">
            <a:avLst/>
          </a:prstGeom>
          <a:noFill/>
          <a:ln w="9525">
            <a:noFill/>
            <a:miter lim="800000"/>
            <a:headEnd/>
            <a:tailEnd/>
          </a:ln>
        </p:spPr>
        <p:txBody>
          <a:bodyPr wrap="square">
            <a:spAutoFit/>
          </a:bodyPr>
          <a:lstStyle/>
          <a:p>
            <a:r>
              <a:rPr lang="en-GB" dirty="0">
                <a:solidFill>
                  <a:srgbClr val="010066"/>
                </a:solidFill>
              </a:rPr>
              <a:t>At the end of the 19</a:t>
            </a:r>
            <a:r>
              <a:rPr lang="en-GB" baseline="30000" dirty="0">
                <a:solidFill>
                  <a:srgbClr val="010066"/>
                </a:solidFill>
              </a:rPr>
              <a:t>th</a:t>
            </a:r>
            <a:r>
              <a:rPr lang="en-GB" dirty="0">
                <a:solidFill>
                  <a:srgbClr val="010066"/>
                </a:solidFill>
              </a:rPr>
              <a:t> century, the English physicist </a:t>
            </a:r>
            <a:r>
              <a:rPr lang="en-GB" b="1" dirty="0">
                <a:solidFill>
                  <a:srgbClr val="FF6600"/>
                </a:solidFill>
              </a:rPr>
              <a:t>Sir Joseph John Thomson</a:t>
            </a:r>
            <a:r>
              <a:rPr lang="en-GB" dirty="0">
                <a:solidFill>
                  <a:srgbClr val="010066"/>
                </a:solidFill>
              </a:rPr>
              <a:t> carried out an experiment where he passed a high voltage beam through a low pressure gas. </a:t>
            </a:r>
          </a:p>
        </p:txBody>
      </p:sp>
      <p:sp>
        <p:nvSpPr>
          <p:cNvPr id="5" name="Rectangle 4"/>
          <p:cNvSpPr>
            <a:spLocks noChangeArrowheads="1"/>
          </p:cNvSpPr>
          <p:nvPr/>
        </p:nvSpPr>
        <p:spPr bwMode="auto">
          <a:xfrm>
            <a:off x="342900" y="2124075"/>
            <a:ext cx="4989513" cy="1938338"/>
          </a:xfrm>
          <a:prstGeom prst="rect">
            <a:avLst/>
          </a:prstGeom>
          <a:noFill/>
          <a:ln w="9525">
            <a:noFill/>
            <a:miter lim="800000"/>
            <a:headEnd/>
            <a:tailEnd/>
          </a:ln>
        </p:spPr>
        <p:txBody>
          <a:bodyPr>
            <a:spAutoFit/>
          </a:bodyPr>
          <a:lstStyle/>
          <a:p>
            <a:r>
              <a:rPr lang="en-GB" dirty="0">
                <a:solidFill>
                  <a:srgbClr val="010066"/>
                </a:solidFill>
              </a:rPr>
              <a:t>He found that the beam would always be attracted to a positive charge, and therefore must be negative itself. He had discovered the electron! </a:t>
            </a:r>
          </a:p>
        </p:txBody>
      </p:sp>
      <p:pic>
        <p:nvPicPr>
          <p:cNvPr id="21511" name="Picture 10" descr="AtoIso_JJ_Thomson_PUBDOM"/>
          <p:cNvPicPr>
            <a:picLocks noChangeAspect="1" noChangeArrowheads="1"/>
          </p:cNvPicPr>
          <p:nvPr/>
        </p:nvPicPr>
        <p:blipFill>
          <a:blip r:embed="rId4" cstate="print"/>
          <a:srcRect/>
          <a:stretch>
            <a:fillRect/>
          </a:stretch>
        </p:blipFill>
        <p:spPr bwMode="auto">
          <a:xfrm>
            <a:off x="5592763" y="2125663"/>
            <a:ext cx="2736850" cy="3871912"/>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511BBFB9-4614-40E9-AFE8-6EFD73314FF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13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t>Plum pudding model</a:t>
            </a:r>
          </a:p>
        </p:txBody>
      </p:sp>
      <p:sp>
        <p:nvSpPr>
          <p:cNvPr id="15363" name="TextBox 2"/>
          <p:cNvSpPr txBox="1">
            <a:spLocks noChangeArrowheads="1"/>
          </p:cNvSpPr>
          <p:nvPr/>
        </p:nvSpPr>
        <p:spPr bwMode="auto">
          <a:xfrm>
            <a:off x="342900" y="2141538"/>
            <a:ext cx="3943350" cy="3046412"/>
          </a:xfrm>
          <a:prstGeom prst="rect">
            <a:avLst/>
          </a:prstGeom>
          <a:noFill/>
          <a:ln w="9525">
            <a:noFill/>
            <a:miter lim="800000"/>
            <a:headEnd/>
            <a:tailEnd/>
          </a:ln>
        </p:spPr>
        <p:txBody>
          <a:bodyPr>
            <a:spAutoFit/>
          </a:bodyPr>
          <a:lstStyle/>
          <a:p>
            <a:r>
              <a:rPr lang="en-GB" dirty="0">
                <a:solidFill>
                  <a:srgbClr val="010066"/>
                </a:solidFill>
              </a:rPr>
              <a:t>Thomson concluded that there must be fewer electrons, which are spread out and mixed with positive charges, like plums in a pudding. This led to the formation of the </a:t>
            </a:r>
            <a:r>
              <a:rPr lang="en-GB" b="1" dirty="0">
                <a:solidFill>
                  <a:srgbClr val="FF6600"/>
                </a:solidFill>
              </a:rPr>
              <a:t>plum pudding model</a:t>
            </a:r>
            <a:r>
              <a:rPr lang="en-GB" dirty="0">
                <a:solidFill>
                  <a:srgbClr val="010066"/>
                </a:solidFill>
              </a:rPr>
              <a:t>.</a:t>
            </a:r>
          </a:p>
        </p:txBody>
      </p:sp>
      <p:sp>
        <p:nvSpPr>
          <p:cNvPr id="15366" name="TextBox 5"/>
          <p:cNvSpPr txBox="1">
            <a:spLocks noChangeArrowheads="1"/>
          </p:cNvSpPr>
          <p:nvPr/>
        </p:nvSpPr>
        <p:spPr bwMode="auto">
          <a:xfrm>
            <a:off x="342900" y="5345113"/>
            <a:ext cx="7934325" cy="831850"/>
          </a:xfrm>
          <a:prstGeom prst="rect">
            <a:avLst/>
          </a:prstGeom>
          <a:noFill/>
          <a:ln w="9525">
            <a:noFill/>
            <a:miter lim="800000"/>
            <a:headEnd/>
            <a:tailEnd/>
          </a:ln>
        </p:spPr>
        <p:txBody>
          <a:bodyPr>
            <a:spAutoFit/>
          </a:bodyPr>
          <a:lstStyle/>
          <a:p>
            <a:r>
              <a:rPr lang="en-GB" dirty="0">
                <a:solidFill>
                  <a:srgbClr val="010066"/>
                </a:solidFill>
              </a:rPr>
              <a:t>Thomson’s work earned him the Nobel Prize in Physics </a:t>
            </a:r>
            <a:br>
              <a:rPr lang="en-GB" dirty="0">
                <a:solidFill>
                  <a:srgbClr val="010066"/>
                </a:solidFill>
              </a:rPr>
            </a:br>
            <a:r>
              <a:rPr lang="en-GB" dirty="0">
                <a:solidFill>
                  <a:srgbClr val="010066"/>
                </a:solidFill>
              </a:rPr>
              <a:t>in 1906.</a:t>
            </a:r>
          </a:p>
        </p:txBody>
      </p:sp>
      <p:sp>
        <p:nvSpPr>
          <p:cNvPr id="22533" name="Rectangle 6"/>
          <p:cNvSpPr>
            <a:spLocks noChangeArrowheads="1"/>
          </p:cNvSpPr>
          <p:nvPr/>
        </p:nvSpPr>
        <p:spPr bwMode="auto">
          <a:xfrm>
            <a:off x="342900" y="784225"/>
            <a:ext cx="8189913" cy="1200150"/>
          </a:xfrm>
          <a:prstGeom prst="rect">
            <a:avLst/>
          </a:prstGeom>
          <a:noFill/>
          <a:ln w="9525">
            <a:noFill/>
            <a:miter lim="800000"/>
            <a:headEnd/>
            <a:tailEnd/>
          </a:ln>
        </p:spPr>
        <p:txBody>
          <a:bodyPr>
            <a:spAutoFit/>
          </a:bodyPr>
          <a:lstStyle/>
          <a:p>
            <a:r>
              <a:rPr lang="en-GB" dirty="0">
                <a:solidFill>
                  <a:srgbClr val="010066"/>
                </a:solidFill>
              </a:rPr>
              <a:t>Thousands of electrons in a hydrogen atom would mean that it is negatively charged. This was not observed, so he suggested another theory. </a:t>
            </a:r>
          </a:p>
        </p:txBody>
      </p:sp>
      <p:pic>
        <p:nvPicPr>
          <p:cNvPr id="8" name="Picture 7" descr="PlumPudding.png"/>
          <p:cNvPicPr>
            <a:picLocks noChangeAspect="1"/>
          </p:cNvPicPr>
          <p:nvPr/>
        </p:nvPicPr>
        <p:blipFill>
          <a:blip r:embed="rId4" cstate="print"/>
          <a:srcRect/>
          <a:stretch>
            <a:fillRect/>
          </a:stretch>
        </p:blipFill>
        <p:spPr bwMode="auto">
          <a:xfrm>
            <a:off x="4208463" y="2268538"/>
            <a:ext cx="3505200" cy="2914650"/>
          </a:xfrm>
          <a:prstGeom prst="rect">
            <a:avLst/>
          </a:prstGeom>
          <a:noFill/>
          <a:ln w="9525">
            <a:noFill/>
            <a:miter lim="800000"/>
            <a:headEnd/>
            <a:tailEnd/>
          </a:ln>
        </p:spPr>
      </p:pic>
      <p:cxnSp>
        <p:nvCxnSpPr>
          <p:cNvPr id="9" name="Straight Arrow Connector 8"/>
          <p:cNvCxnSpPr>
            <a:cxnSpLocks noChangeShapeType="1"/>
          </p:cNvCxnSpPr>
          <p:nvPr/>
        </p:nvCxnSpPr>
        <p:spPr bwMode="auto">
          <a:xfrm flipH="1">
            <a:off x="6877050" y="3206750"/>
            <a:ext cx="581025" cy="11113"/>
          </a:xfrm>
          <a:prstGeom prst="straightConnector1">
            <a:avLst/>
          </a:prstGeom>
          <a:noFill/>
          <a:ln w="38100" algn="ctr">
            <a:solidFill>
              <a:srgbClr val="333333"/>
            </a:solidFill>
            <a:round/>
            <a:headEnd/>
            <a:tailEnd type="triangle" w="lg" len="lg"/>
          </a:ln>
        </p:spPr>
      </p:cxnSp>
      <p:sp>
        <p:nvSpPr>
          <p:cNvPr id="10" name="Rectangle 9"/>
          <p:cNvSpPr>
            <a:spLocks noChangeArrowheads="1"/>
          </p:cNvSpPr>
          <p:nvPr/>
        </p:nvSpPr>
        <p:spPr bwMode="auto">
          <a:xfrm>
            <a:off x="7459663" y="2725738"/>
            <a:ext cx="1684337" cy="1200150"/>
          </a:xfrm>
          <a:prstGeom prst="rect">
            <a:avLst/>
          </a:prstGeom>
          <a:noFill/>
          <a:ln w="9525">
            <a:noFill/>
            <a:miter lim="800000"/>
            <a:headEnd/>
            <a:tailEnd/>
          </a:ln>
        </p:spPr>
        <p:txBody>
          <a:bodyPr>
            <a:spAutoFit/>
          </a:bodyPr>
          <a:lstStyle/>
          <a:p>
            <a:pPr algn="ctr"/>
            <a:r>
              <a:rPr lang="en-GB" dirty="0">
                <a:solidFill>
                  <a:srgbClr val="010066"/>
                </a:solidFill>
              </a:rPr>
              <a:t>Negatively-charged plums</a:t>
            </a:r>
          </a:p>
        </p:txBody>
      </p:sp>
      <p:cxnSp>
        <p:nvCxnSpPr>
          <p:cNvPr id="11" name="Straight Arrow Connector 10"/>
          <p:cNvCxnSpPr>
            <a:cxnSpLocks noChangeShapeType="1"/>
          </p:cNvCxnSpPr>
          <p:nvPr/>
        </p:nvCxnSpPr>
        <p:spPr bwMode="auto">
          <a:xfrm flipH="1">
            <a:off x="6424613" y="2136775"/>
            <a:ext cx="273050" cy="547688"/>
          </a:xfrm>
          <a:prstGeom prst="straightConnector1">
            <a:avLst/>
          </a:prstGeom>
          <a:noFill/>
          <a:ln w="38100" algn="ctr">
            <a:solidFill>
              <a:srgbClr val="333333"/>
            </a:solidFill>
            <a:round/>
            <a:headEnd/>
            <a:tailEnd type="triangle" w="lg" len="lg"/>
          </a:ln>
        </p:spPr>
      </p:cxnSp>
      <p:sp>
        <p:nvSpPr>
          <p:cNvPr id="12" name="Rectangle 11"/>
          <p:cNvSpPr>
            <a:spLocks noChangeArrowheads="1"/>
          </p:cNvSpPr>
          <p:nvPr/>
        </p:nvSpPr>
        <p:spPr bwMode="auto">
          <a:xfrm>
            <a:off x="6021388" y="1612900"/>
            <a:ext cx="2719387" cy="830263"/>
          </a:xfrm>
          <a:prstGeom prst="rect">
            <a:avLst/>
          </a:prstGeom>
          <a:noFill/>
          <a:ln w="9525">
            <a:noFill/>
            <a:miter lim="800000"/>
            <a:headEnd/>
            <a:tailEnd/>
          </a:ln>
        </p:spPr>
        <p:txBody>
          <a:bodyPr>
            <a:spAutoFit/>
          </a:bodyPr>
          <a:lstStyle/>
          <a:p>
            <a:pPr algn="ctr"/>
            <a:r>
              <a:rPr lang="en-GB" dirty="0">
                <a:solidFill>
                  <a:srgbClr val="010066"/>
                </a:solidFill>
              </a:rPr>
              <a:t>Positively-charged pudding</a:t>
            </a:r>
          </a:p>
        </p:txBody>
      </p:sp>
      <p:pic>
        <p:nvPicPr>
          <p:cNvPr id="13" name="Picture 8">
            <a:hlinkClick r:id="" action="ppaction://hlinkshowjump?jump=nextslide"/>
            <a:extLst>
              <a:ext uri="{FF2B5EF4-FFF2-40B4-BE49-F238E27FC236}">
                <a16:creationId xmlns:a16="http://schemas.microsoft.com/office/drawing/2014/main" id="{6329104D-2485-4DA2-AF88-8C283A73D5A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188B4E0C-01DF-4B49-B0B4-382ECB44BE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79008"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3878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6"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t>Ernest Rutherford </a:t>
            </a:r>
          </a:p>
        </p:txBody>
      </p:sp>
      <p:sp>
        <p:nvSpPr>
          <p:cNvPr id="16388" name="TextBox 3"/>
          <p:cNvSpPr txBox="1">
            <a:spLocks noChangeArrowheads="1"/>
          </p:cNvSpPr>
          <p:nvPr/>
        </p:nvSpPr>
        <p:spPr bwMode="auto">
          <a:xfrm>
            <a:off x="342900" y="3287713"/>
            <a:ext cx="4276725" cy="2678112"/>
          </a:xfrm>
          <a:prstGeom prst="rect">
            <a:avLst/>
          </a:prstGeom>
          <a:noFill/>
          <a:ln w="9525">
            <a:noFill/>
            <a:miter lim="800000"/>
            <a:headEnd/>
            <a:tailEnd/>
          </a:ln>
        </p:spPr>
        <p:txBody>
          <a:bodyPr>
            <a:spAutoFit/>
          </a:bodyPr>
          <a:lstStyle/>
          <a:p>
            <a:r>
              <a:rPr lang="en-GB" dirty="0">
                <a:solidFill>
                  <a:srgbClr val="010066"/>
                </a:solidFill>
              </a:rPr>
              <a:t>Geiger and Marsden fired positively-charged </a:t>
            </a:r>
            <a:r>
              <a:rPr lang="en-GB" b="1" dirty="0">
                <a:solidFill>
                  <a:srgbClr val="FF6600"/>
                </a:solidFill>
              </a:rPr>
              <a:t>alpha particles </a:t>
            </a:r>
            <a:r>
              <a:rPr lang="en-GB" dirty="0">
                <a:solidFill>
                  <a:srgbClr val="010066"/>
                </a:solidFill>
              </a:rPr>
              <a:t>at a sheet of gold foil, which is made up of gold atoms. They expected the alpha particles to pass through the gold atoms.</a:t>
            </a:r>
          </a:p>
        </p:txBody>
      </p:sp>
      <p:sp>
        <p:nvSpPr>
          <p:cNvPr id="23556" name="Rectangle 4"/>
          <p:cNvSpPr>
            <a:spLocks noChangeArrowheads="1"/>
          </p:cNvSpPr>
          <p:nvPr/>
        </p:nvSpPr>
        <p:spPr bwMode="auto">
          <a:xfrm>
            <a:off x="342900" y="784225"/>
            <a:ext cx="8189913" cy="1200150"/>
          </a:xfrm>
          <a:prstGeom prst="rect">
            <a:avLst/>
          </a:prstGeom>
          <a:noFill/>
          <a:ln w="9525">
            <a:noFill/>
            <a:miter lim="800000"/>
            <a:headEnd/>
            <a:tailEnd/>
          </a:ln>
        </p:spPr>
        <p:txBody>
          <a:bodyPr>
            <a:spAutoFit/>
          </a:bodyPr>
          <a:lstStyle/>
          <a:p>
            <a:r>
              <a:rPr lang="en-GB" b="1" dirty="0">
                <a:solidFill>
                  <a:srgbClr val="FF6600"/>
                </a:solidFill>
              </a:rPr>
              <a:t>Ernest Rutherford </a:t>
            </a:r>
            <a:r>
              <a:rPr lang="en-GB" dirty="0">
                <a:solidFill>
                  <a:srgbClr val="010066"/>
                </a:solidFill>
              </a:rPr>
              <a:t>was a student of JJ Thomson. Rutherford designed an experiment to test out the plum pudding model theory. </a:t>
            </a:r>
          </a:p>
        </p:txBody>
      </p:sp>
      <p:sp>
        <p:nvSpPr>
          <p:cNvPr id="6" name="Rectangle 5"/>
          <p:cNvSpPr>
            <a:spLocks noChangeArrowheads="1"/>
          </p:cNvSpPr>
          <p:nvPr/>
        </p:nvSpPr>
        <p:spPr bwMode="auto">
          <a:xfrm>
            <a:off x="342900" y="2220913"/>
            <a:ext cx="5127800" cy="831850"/>
          </a:xfrm>
          <a:prstGeom prst="rect">
            <a:avLst/>
          </a:prstGeom>
          <a:noFill/>
          <a:ln w="9525">
            <a:noFill/>
            <a:miter lim="800000"/>
            <a:headEnd/>
            <a:tailEnd/>
          </a:ln>
        </p:spPr>
        <p:txBody>
          <a:bodyPr wrap="square">
            <a:spAutoFit/>
          </a:bodyPr>
          <a:lstStyle/>
          <a:p>
            <a:r>
              <a:rPr lang="en-GB" dirty="0">
                <a:solidFill>
                  <a:srgbClr val="010066"/>
                </a:solidFill>
              </a:rPr>
              <a:t>The experiment was conducted by his assistants, Geiger and Marsden.</a:t>
            </a:r>
          </a:p>
        </p:txBody>
      </p:sp>
      <p:pic>
        <p:nvPicPr>
          <p:cNvPr id="7" name="Picture 6" descr="GoildFoilExperiment_2.png"/>
          <p:cNvPicPr>
            <a:picLocks noChangeAspect="1"/>
          </p:cNvPicPr>
          <p:nvPr/>
        </p:nvPicPr>
        <p:blipFill>
          <a:blip r:embed="rId4" cstate="print"/>
          <a:srcRect/>
          <a:stretch>
            <a:fillRect/>
          </a:stretch>
        </p:blipFill>
        <p:spPr bwMode="auto">
          <a:xfrm>
            <a:off x="4962700" y="2281238"/>
            <a:ext cx="3086100" cy="4322762"/>
          </a:xfrm>
          <a:prstGeom prst="rect">
            <a:avLst/>
          </a:prstGeom>
          <a:noFill/>
          <a:ln w="9525">
            <a:noFill/>
            <a:miter lim="800000"/>
            <a:headEnd/>
            <a:tailEnd/>
          </a:ln>
        </p:spPr>
      </p:pic>
      <p:cxnSp>
        <p:nvCxnSpPr>
          <p:cNvPr id="8" name="Straight Arrow Connector 7"/>
          <p:cNvCxnSpPr>
            <a:cxnSpLocks noChangeShapeType="1"/>
            <a:stCxn id="9" idx="2"/>
          </p:cNvCxnSpPr>
          <p:nvPr/>
        </p:nvCxnSpPr>
        <p:spPr bwMode="auto">
          <a:xfrm flipH="1">
            <a:off x="7563025" y="4073525"/>
            <a:ext cx="811212" cy="331788"/>
          </a:xfrm>
          <a:prstGeom prst="straightConnector1">
            <a:avLst/>
          </a:prstGeom>
          <a:noFill/>
          <a:ln w="38100" algn="ctr">
            <a:solidFill>
              <a:srgbClr val="333333"/>
            </a:solidFill>
            <a:round/>
            <a:headEnd/>
            <a:tailEnd type="triangle" w="lg" len="lg"/>
          </a:ln>
        </p:spPr>
      </p:cxnSp>
      <p:sp>
        <p:nvSpPr>
          <p:cNvPr id="9" name="Rectangle 8"/>
          <p:cNvSpPr>
            <a:spLocks noChangeArrowheads="1"/>
          </p:cNvSpPr>
          <p:nvPr/>
        </p:nvSpPr>
        <p:spPr bwMode="auto">
          <a:xfrm>
            <a:off x="7655100" y="3243263"/>
            <a:ext cx="1439862" cy="830262"/>
          </a:xfrm>
          <a:prstGeom prst="rect">
            <a:avLst/>
          </a:prstGeom>
          <a:noFill/>
          <a:ln w="9525">
            <a:noFill/>
            <a:miter lim="800000"/>
            <a:headEnd/>
            <a:tailEnd/>
          </a:ln>
        </p:spPr>
        <p:txBody>
          <a:bodyPr>
            <a:spAutoFit/>
          </a:bodyPr>
          <a:lstStyle/>
          <a:p>
            <a:pPr algn="ctr"/>
            <a:r>
              <a:rPr lang="en-GB" dirty="0">
                <a:solidFill>
                  <a:srgbClr val="010066"/>
                </a:solidFill>
              </a:rPr>
              <a:t>gold nucleus</a:t>
            </a:r>
          </a:p>
        </p:txBody>
      </p:sp>
      <p:cxnSp>
        <p:nvCxnSpPr>
          <p:cNvPr id="10" name="Straight Arrow Connector 9"/>
          <p:cNvCxnSpPr>
            <a:cxnSpLocks noChangeShapeType="1"/>
            <a:stCxn id="11" idx="2"/>
          </p:cNvCxnSpPr>
          <p:nvPr/>
        </p:nvCxnSpPr>
        <p:spPr bwMode="auto">
          <a:xfrm flipH="1">
            <a:off x="6516862" y="2381250"/>
            <a:ext cx="1236663" cy="682625"/>
          </a:xfrm>
          <a:prstGeom prst="straightConnector1">
            <a:avLst/>
          </a:prstGeom>
          <a:noFill/>
          <a:ln w="38100" algn="ctr">
            <a:solidFill>
              <a:srgbClr val="333333"/>
            </a:solidFill>
            <a:round/>
            <a:headEnd/>
            <a:tailEnd type="triangle" w="lg" len="lg"/>
          </a:ln>
        </p:spPr>
      </p:cxnSp>
      <p:sp>
        <p:nvSpPr>
          <p:cNvPr id="11" name="Rectangle 10"/>
          <p:cNvSpPr>
            <a:spLocks noChangeArrowheads="1"/>
          </p:cNvSpPr>
          <p:nvPr/>
        </p:nvSpPr>
        <p:spPr bwMode="auto">
          <a:xfrm>
            <a:off x="6708950" y="1920875"/>
            <a:ext cx="2089150" cy="460375"/>
          </a:xfrm>
          <a:prstGeom prst="rect">
            <a:avLst/>
          </a:prstGeom>
          <a:noFill/>
          <a:ln w="9525">
            <a:noFill/>
            <a:miter lim="800000"/>
            <a:headEnd/>
            <a:tailEnd/>
          </a:ln>
        </p:spPr>
        <p:txBody>
          <a:bodyPr>
            <a:spAutoFit/>
          </a:bodyPr>
          <a:lstStyle/>
          <a:p>
            <a:pPr algn="ctr"/>
            <a:r>
              <a:rPr lang="en-GB" dirty="0">
                <a:solidFill>
                  <a:srgbClr val="010066"/>
                </a:solidFill>
              </a:rPr>
              <a:t>alpha particle</a:t>
            </a:r>
          </a:p>
        </p:txBody>
      </p:sp>
      <p:pic>
        <p:nvPicPr>
          <p:cNvPr id="14" name="Picture 9" descr="notes_icon">
            <a:extLst>
              <a:ext uri="{FF2B5EF4-FFF2-40B4-BE49-F238E27FC236}">
                <a16:creationId xmlns:a16="http://schemas.microsoft.com/office/drawing/2014/main" id="{B43C2A7A-65AE-445A-890A-80A821444DD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8">
            <a:hlinkClick r:id="" action="ppaction://hlinkshowjump?jump=nextslide"/>
            <a:extLst>
              <a:ext uri="{FF2B5EF4-FFF2-40B4-BE49-F238E27FC236}">
                <a16:creationId xmlns:a16="http://schemas.microsoft.com/office/drawing/2014/main" id="{4342ADEB-A9C2-4861-9B27-D75B50C589D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79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6"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t>Naming the proton</a:t>
            </a:r>
          </a:p>
        </p:txBody>
      </p:sp>
      <p:sp>
        <p:nvSpPr>
          <p:cNvPr id="17411" name="Rectangle 5"/>
          <p:cNvSpPr>
            <a:spLocks noChangeArrowheads="1"/>
          </p:cNvSpPr>
          <p:nvPr/>
        </p:nvSpPr>
        <p:spPr bwMode="auto">
          <a:xfrm>
            <a:off x="342900" y="2141538"/>
            <a:ext cx="3943350" cy="2308225"/>
          </a:xfrm>
          <a:prstGeom prst="rect">
            <a:avLst/>
          </a:prstGeom>
          <a:noFill/>
          <a:ln w="9525">
            <a:noFill/>
            <a:miter lim="800000"/>
            <a:headEnd/>
            <a:tailEnd/>
          </a:ln>
        </p:spPr>
        <p:txBody>
          <a:bodyPr>
            <a:spAutoFit/>
          </a:bodyPr>
          <a:lstStyle/>
          <a:p>
            <a:r>
              <a:rPr lang="en-GB" dirty="0">
                <a:solidFill>
                  <a:srgbClr val="010066"/>
                </a:solidFill>
              </a:rPr>
              <a:t>They concluded that, for this to occur, there must be a small core of positive charge that is repelling the alpha particles. They had discovered the </a:t>
            </a:r>
            <a:r>
              <a:rPr lang="en-GB" b="1" dirty="0">
                <a:solidFill>
                  <a:srgbClr val="010066"/>
                </a:solidFill>
              </a:rPr>
              <a:t>nucleus</a:t>
            </a:r>
            <a:r>
              <a:rPr lang="en-GB" dirty="0">
                <a:solidFill>
                  <a:srgbClr val="010066"/>
                </a:solidFill>
              </a:rPr>
              <a:t>! </a:t>
            </a:r>
          </a:p>
        </p:txBody>
      </p:sp>
      <p:sp>
        <p:nvSpPr>
          <p:cNvPr id="17415" name="TextBox 8"/>
          <p:cNvSpPr txBox="1">
            <a:spLocks noChangeArrowheads="1"/>
          </p:cNvSpPr>
          <p:nvPr/>
        </p:nvSpPr>
        <p:spPr bwMode="auto">
          <a:xfrm>
            <a:off x="5583766" y="5648150"/>
            <a:ext cx="2517775" cy="831850"/>
          </a:xfrm>
          <a:prstGeom prst="rect">
            <a:avLst/>
          </a:prstGeom>
          <a:solidFill>
            <a:srgbClr val="FFCC99"/>
          </a:solidFill>
          <a:ln w="9525">
            <a:noFill/>
            <a:miter lim="800000"/>
            <a:headEnd/>
            <a:tailEnd/>
          </a:ln>
        </p:spPr>
        <p:txBody>
          <a:bodyPr>
            <a:spAutoFit/>
          </a:bodyPr>
          <a:lstStyle/>
          <a:p>
            <a:pPr algn="ctr"/>
            <a:r>
              <a:rPr lang="en-GB" dirty="0">
                <a:solidFill>
                  <a:srgbClr val="010066"/>
                </a:solidFill>
              </a:rPr>
              <a:t>Why is there no deflection here?</a:t>
            </a:r>
          </a:p>
        </p:txBody>
      </p:sp>
      <p:sp>
        <p:nvSpPr>
          <p:cNvPr id="24581" name="Rectangle 8"/>
          <p:cNvSpPr>
            <a:spLocks noChangeArrowheads="1"/>
          </p:cNvSpPr>
          <p:nvPr/>
        </p:nvSpPr>
        <p:spPr bwMode="auto">
          <a:xfrm>
            <a:off x="342900" y="784225"/>
            <a:ext cx="8445500" cy="1200150"/>
          </a:xfrm>
          <a:prstGeom prst="rect">
            <a:avLst/>
          </a:prstGeom>
          <a:noFill/>
          <a:ln w="9525">
            <a:noFill/>
            <a:miter lim="800000"/>
            <a:headEnd/>
            <a:tailEnd/>
          </a:ln>
        </p:spPr>
        <p:txBody>
          <a:bodyPr>
            <a:spAutoFit/>
          </a:bodyPr>
          <a:lstStyle/>
          <a:p>
            <a:r>
              <a:rPr lang="en-GB" dirty="0">
                <a:solidFill>
                  <a:srgbClr val="010066"/>
                </a:solidFill>
              </a:rPr>
              <a:t>It was expected that the alpha particles would pass straight through the gold atoms but instead some were slightly deflected and some were very strongly deflected. </a:t>
            </a:r>
          </a:p>
        </p:txBody>
      </p:sp>
      <p:pic>
        <p:nvPicPr>
          <p:cNvPr id="24582" name="Picture 9" descr="GoildFoilExperiment_2.png"/>
          <p:cNvPicPr>
            <a:picLocks noChangeAspect="1"/>
          </p:cNvPicPr>
          <p:nvPr/>
        </p:nvPicPr>
        <p:blipFill>
          <a:blip r:embed="rId4" cstate="print"/>
          <a:srcRect/>
          <a:stretch>
            <a:fillRect/>
          </a:stretch>
        </p:blipFill>
        <p:spPr bwMode="auto">
          <a:xfrm>
            <a:off x="5813777" y="2044525"/>
            <a:ext cx="1933575" cy="3486150"/>
          </a:xfrm>
          <a:prstGeom prst="rect">
            <a:avLst/>
          </a:prstGeom>
          <a:noFill/>
          <a:ln w="9525">
            <a:noFill/>
            <a:miter lim="800000"/>
            <a:headEnd/>
            <a:tailEnd/>
          </a:ln>
        </p:spPr>
      </p:pic>
      <p:cxnSp>
        <p:nvCxnSpPr>
          <p:cNvPr id="24583" name="Straight Arrow Connector 10"/>
          <p:cNvCxnSpPr>
            <a:cxnSpLocks noChangeShapeType="1"/>
          </p:cNvCxnSpPr>
          <p:nvPr/>
        </p:nvCxnSpPr>
        <p:spPr bwMode="auto">
          <a:xfrm flipH="1">
            <a:off x="7394927" y="3544712"/>
            <a:ext cx="987425" cy="188913"/>
          </a:xfrm>
          <a:prstGeom prst="straightConnector1">
            <a:avLst/>
          </a:prstGeom>
          <a:noFill/>
          <a:ln w="38100" algn="ctr">
            <a:solidFill>
              <a:srgbClr val="333333"/>
            </a:solidFill>
            <a:round/>
            <a:headEnd/>
            <a:tailEnd type="triangle" w="lg" len="lg"/>
          </a:ln>
        </p:spPr>
      </p:cxnSp>
      <p:sp>
        <p:nvSpPr>
          <p:cNvPr id="24584" name="Rectangle 11"/>
          <p:cNvSpPr>
            <a:spLocks noChangeArrowheads="1"/>
          </p:cNvSpPr>
          <p:nvPr/>
        </p:nvSpPr>
        <p:spPr bwMode="auto">
          <a:xfrm>
            <a:off x="7747352" y="2714450"/>
            <a:ext cx="1365250" cy="830262"/>
          </a:xfrm>
          <a:prstGeom prst="rect">
            <a:avLst/>
          </a:prstGeom>
          <a:noFill/>
          <a:ln w="9525">
            <a:noFill/>
            <a:miter lim="800000"/>
            <a:headEnd/>
            <a:tailEnd/>
          </a:ln>
        </p:spPr>
        <p:txBody>
          <a:bodyPr>
            <a:spAutoFit/>
          </a:bodyPr>
          <a:lstStyle/>
          <a:p>
            <a:pPr algn="ctr"/>
            <a:r>
              <a:rPr lang="en-GB" dirty="0">
                <a:solidFill>
                  <a:srgbClr val="010066"/>
                </a:solidFill>
              </a:rPr>
              <a:t>gold nucleus</a:t>
            </a:r>
          </a:p>
        </p:txBody>
      </p:sp>
      <p:cxnSp>
        <p:nvCxnSpPr>
          <p:cNvPr id="24585" name="Straight Arrow Connector 12"/>
          <p:cNvCxnSpPr>
            <a:cxnSpLocks noChangeShapeType="1"/>
          </p:cNvCxnSpPr>
          <p:nvPr/>
        </p:nvCxnSpPr>
        <p:spPr bwMode="auto">
          <a:xfrm flipH="1">
            <a:off x="7429852" y="2477912"/>
            <a:ext cx="458788" cy="184150"/>
          </a:xfrm>
          <a:prstGeom prst="straightConnector1">
            <a:avLst/>
          </a:prstGeom>
          <a:noFill/>
          <a:ln w="38100" algn="ctr">
            <a:solidFill>
              <a:srgbClr val="333333"/>
            </a:solidFill>
            <a:round/>
            <a:headEnd/>
            <a:tailEnd type="triangle" w="lg" len="lg"/>
          </a:ln>
        </p:spPr>
      </p:cxnSp>
      <p:sp>
        <p:nvSpPr>
          <p:cNvPr id="24586" name="Rectangle 13"/>
          <p:cNvSpPr>
            <a:spLocks noChangeArrowheads="1"/>
          </p:cNvSpPr>
          <p:nvPr/>
        </p:nvSpPr>
        <p:spPr bwMode="auto">
          <a:xfrm>
            <a:off x="7188552" y="1679400"/>
            <a:ext cx="1633538" cy="830262"/>
          </a:xfrm>
          <a:prstGeom prst="rect">
            <a:avLst/>
          </a:prstGeom>
          <a:noFill/>
          <a:ln w="9525">
            <a:noFill/>
            <a:miter lim="800000"/>
            <a:headEnd/>
            <a:tailEnd/>
          </a:ln>
        </p:spPr>
        <p:txBody>
          <a:bodyPr>
            <a:spAutoFit/>
          </a:bodyPr>
          <a:lstStyle/>
          <a:p>
            <a:pPr algn="ctr"/>
            <a:r>
              <a:rPr lang="en-GB" dirty="0">
                <a:solidFill>
                  <a:srgbClr val="010066"/>
                </a:solidFill>
              </a:rPr>
              <a:t>alpha particle</a:t>
            </a:r>
          </a:p>
        </p:txBody>
      </p:sp>
      <p:cxnSp>
        <p:nvCxnSpPr>
          <p:cNvPr id="15" name="Straight Arrow Connector 14"/>
          <p:cNvCxnSpPr>
            <a:cxnSpLocks noChangeShapeType="1"/>
          </p:cNvCxnSpPr>
          <p:nvPr/>
        </p:nvCxnSpPr>
        <p:spPr bwMode="auto">
          <a:xfrm flipV="1">
            <a:off x="5689952" y="3660600"/>
            <a:ext cx="242888" cy="315912"/>
          </a:xfrm>
          <a:prstGeom prst="straightConnector1">
            <a:avLst/>
          </a:prstGeom>
          <a:noFill/>
          <a:ln w="38100" algn="ctr">
            <a:solidFill>
              <a:srgbClr val="333333"/>
            </a:solidFill>
            <a:round/>
            <a:headEnd/>
            <a:tailEnd type="triangle" w="lg" len="lg"/>
          </a:ln>
        </p:spPr>
      </p:cxnSp>
      <p:sp>
        <p:nvSpPr>
          <p:cNvPr id="16" name="Rectangle 15"/>
          <p:cNvSpPr>
            <a:spLocks noChangeArrowheads="1"/>
          </p:cNvSpPr>
          <p:nvPr/>
        </p:nvSpPr>
        <p:spPr bwMode="auto">
          <a:xfrm>
            <a:off x="4113565" y="3989212"/>
            <a:ext cx="2079625" cy="830263"/>
          </a:xfrm>
          <a:prstGeom prst="rect">
            <a:avLst/>
          </a:prstGeom>
          <a:noFill/>
          <a:ln w="9525">
            <a:noFill/>
            <a:miter lim="800000"/>
            <a:headEnd/>
            <a:tailEnd/>
          </a:ln>
        </p:spPr>
        <p:txBody>
          <a:bodyPr>
            <a:spAutoFit/>
          </a:bodyPr>
          <a:lstStyle/>
          <a:p>
            <a:pPr algn="ctr"/>
            <a:r>
              <a:rPr lang="en-GB" dirty="0">
                <a:solidFill>
                  <a:srgbClr val="010066"/>
                </a:solidFill>
              </a:rPr>
              <a:t>alpha particle deflected</a:t>
            </a:r>
          </a:p>
        </p:txBody>
      </p:sp>
      <p:sp>
        <p:nvSpPr>
          <p:cNvPr id="18" name="Rectangle 17"/>
          <p:cNvSpPr>
            <a:spLocks noChangeArrowheads="1"/>
          </p:cNvSpPr>
          <p:nvPr/>
        </p:nvSpPr>
        <p:spPr bwMode="auto">
          <a:xfrm>
            <a:off x="342900" y="4606925"/>
            <a:ext cx="3766256" cy="1570038"/>
          </a:xfrm>
          <a:prstGeom prst="rect">
            <a:avLst/>
          </a:prstGeom>
          <a:noFill/>
          <a:ln w="9525">
            <a:noFill/>
            <a:miter lim="800000"/>
            <a:headEnd/>
            <a:tailEnd/>
          </a:ln>
        </p:spPr>
        <p:txBody>
          <a:bodyPr wrap="square">
            <a:spAutoFit/>
          </a:bodyPr>
          <a:lstStyle/>
          <a:p>
            <a:r>
              <a:rPr lang="en-GB" dirty="0">
                <a:solidFill>
                  <a:srgbClr val="010066"/>
                </a:solidFill>
              </a:rPr>
              <a:t>Rutherford named the positive charges </a:t>
            </a:r>
            <a:r>
              <a:rPr lang="en-GB" b="1" dirty="0">
                <a:solidFill>
                  <a:srgbClr val="010066"/>
                </a:solidFill>
              </a:rPr>
              <a:t>protons</a:t>
            </a:r>
            <a:r>
              <a:rPr lang="en-GB" dirty="0">
                <a:solidFill>
                  <a:srgbClr val="010066"/>
                </a:solidFill>
              </a:rPr>
              <a:t>, from the Greek word </a:t>
            </a:r>
            <a:r>
              <a:rPr lang="en-GB" i="1" dirty="0">
                <a:solidFill>
                  <a:srgbClr val="010066"/>
                </a:solidFill>
              </a:rPr>
              <a:t>protos</a:t>
            </a:r>
            <a:r>
              <a:rPr lang="en-GB" dirty="0">
                <a:solidFill>
                  <a:srgbClr val="010066"/>
                </a:solidFill>
              </a:rPr>
              <a:t> meaning “first.” </a:t>
            </a:r>
          </a:p>
        </p:txBody>
      </p:sp>
      <p:cxnSp>
        <p:nvCxnSpPr>
          <p:cNvPr id="19" name="Straight Arrow Connector 18"/>
          <p:cNvCxnSpPr>
            <a:cxnSpLocks noChangeShapeType="1"/>
            <a:stCxn id="17415" idx="0"/>
          </p:cNvCxnSpPr>
          <p:nvPr/>
        </p:nvCxnSpPr>
        <p:spPr bwMode="auto">
          <a:xfrm flipV="1">
            <a:off x="6842654" y="4963938"/>
            <a:ext cx="145167" cy="684212"/>
          </a:xfrm>
          <a:prstGeom prst="straightConnector1">
            <a:avLst/>
          </a:prstGeom>
          <a:noFill/>
          <a:ln w="38100" algn="ctr">
            <a:solidFill>
              <a:srgbClr val="333333"/>
            </a:solidFill>
            <a:round/>
            <a:headEnd/>
            <a:tailEnd type="triangle" w="lg" len="lg"/>
          </a:ln>
        </p:spPr>
      </p:cxnSp>
      <p:pic>
        <p:nvPicPr>
          <p:cNvPr id="17" name="Picture 8">
            <a:hlinkClick r:id="" action="ppaction://hlinkshowjump?jump=nextslide"/>
            <a:extLst>
              <a:ext uri="{FF2B5EF4-FFF2-40B4-BE49-F238E27FC236}">
                <a16:creationId xmlns:a16="http://schemas.microsoft.com/office/drawing/2014/main" id="{FF6FF501-8A2E-461E-B1C9-6B031F788F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19">
            <a:extLst>
              <a:ext uri="{FF2B5EF4-FFF2-40B4-BE49-F238E27FC236}">
                <a16:creationId xmlns:a16="http://schemas.microsoft.com/office/drawing/2014/main" id="{8FEA5224-EDD9-4BEC-BEF5-6F877007A5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79008"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5748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5" grpId="0" animBg="1"/>
      <p:bldP spid="24584" grpId="0"/>
      <p:bldP spid="24586"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t>Nuclear model</a:t>
            </a:r>
          </a:p>
        </p:txBody>
      </p:sp>
      <p:sp>
        <p:nvSpPr>
          <p:cNvPr id="25603" name="Rectangle 3"/>
          <p:cNvSpPr>
            <a:spLocks noChangeArrowheads="1"/>
          </p:cNvSpPr>
          <p:nvPr/>
        </p:nvSpPr>
        <p:spPr bwMode="auto">
          <a:xfrm>
            <a:off x="342900" y="784225"/>
            <a:ext cx="8189913" cy="830263"/>
          </a:xfrm>
          <a:prstGeom prst="rect">
            <a:avLst/>
          </a:prstGeom>
          <a:noFill/>
          <a:ln w="9525">
            <a:noFill/>
            <a:miter lim="800000"/>
            <a:headEnd/>
            <a:tailEnd/>
          </a:ln>
        </p:spPr>
        <p:txBody>
          <a:bodyPr>
            <a:spAutoFit/>
          </a:bodyPr>
          <a:lstStyle/>
          <a:p>
            <a:r>
              <a:rPr lang="en-GB" dirty="0">
                <a:solidFill>
                  <a:srgbClr val="010066"/>
                </a:solidFill>
              </a:rPr>
              <a:t>New experimental evidence may lead to a scientific model being changed or replaced. </a:t>
            </a:r>
          </a:p>
        </p:txBody>
      </p:sp>
      <p:sp>
        <p:nvSpPr>
          <p:cNvPr id="5" name="Rectangle 4"/>
          <p:cNvSpPr>
            <a:spLocks noChangeArrowheads="1"/>
          </p:cNvSpPr>
          <p:nvPr/>
        </p:nvSpPr>
        <p:spPr bwMode="auto">
          <a:xfrm>
            <a:off x="342900" y="2284413"/>
            <a:ext cx="4170363" cy="2677656"/>
          </a:xfrm>
          <a:prstGeom prst="rect">
            <a:avLst/>
          </a:prstGeom>
          <a:noFill/>
          <a:ln w="9525">
            <a:noFill/>
            <a:miter lim="800000"/>
            <a:headEnd/>
            <a:tailEnd/>
          </a:ln>
        </p:spPr>
        <p:txBody>
          <a:bodyPr>
            <a:spAutoFit/>
          </a:bodyPr>
          <a:lstStyle/>
          <a:p>
            <a:r>
              <a:rPr lang="en-GB" dirty="0">
                <a:solidFill>
                  <a:srgbClr val="010066"/>
                </a:solidFill>
              </a:rPr>
              <a:t>Rutherford changed the plum pudding model to show a core of positive charge in the nucleus surrounded by negatively-charged electrons. He surmised that the nucleus was very small. </a:t>
            </a:r>
          </a:p>
        </p:txBody>
      </p:sp>
      <p:sp>
        <p:nvSpPr>
          <p:cNvPr id="6" name="Rectangle 5"/>
          <p:cNvSpPr>
            <a:spLocks noChangeArrowheads="1"/>
          </p:cNvSpPr>
          <p:nvPr/>
        </p:nvSpPr>
        <p:spPr bwMode="auto">
          <a:xfrm>
            <a:off x="342900" y="5632450"/>
            <a:ext cx="8801100" cy="461665"/>
          </a:xfrm>
          <a:prstGeom prst="rect">
            <a:avLst/>
          </a:prstGeom>
          <a:noFill/>
          <a:ln w="9525">
            <a:noFill/>
            <a:miter lim="800000"/>
            <a:headEnd/>
            <a:tailEnd/>
          </a:ln>
        </p:spPr>
        <p:txBody>
          <a:bodyPr wrap="square">
            <a:spAutoFit/>
          </a:bodyPr>
          <a:lstStyle/>
          <a:p>
            <a:r>
              <a:rPr lang="en-GB" dirty="0">
                <a:solidFill>
                  <a:srgbClr val="010066"/>
                </a:solidFill>
              </a:rPr>
              <a:t>Rutherford’s</a:t>
            </a:r>
            <a:r>
              <a:rPr lang="en-GB" dirty="0"/>
              <a:t> </a:t>
            </a:r>
            <a:r>
              <a:rPr lang="en-GB" b="1" dirty="0">
                <a:solidFill>
                  <a:srgbClr val="FF6600"/>
                </a:solidFill>
              </a:rPr>
              <a:t>nuclear model </a:t>
            </a:r>
            <a:r>
              <a:rPr lang="en-GB" dirty="0">
                <a:solidFill>
                  <a:srgbClr val="010066"/>
                </a:solidFill>
              </a:rPr>
              <a:t>replaced the plum pudding model.</a:t>
            </a:r>
          </a:p>
        </p:txBody>
      </p:sp>
      <p:pic>
        <p:nvPicPr>
          <p:cNvPr id="7" name="Picture 6" descr="GoldFoilExperiment.png"/>
          <p:cNvPicPr>
            <a:picLocks noChangeAspect="1"/>
          </p:cNvPicPr>
          <p:nvPr/>
        </p:nvPicPr>
        <p:blipFill>
          <a:blip r:embed="rId4" cstate="print"/>
          <a:srcRect/>
          <a:stretch>
            <a:fillRect/>
          </a:stretch>
        </p:blipFill>
        <p:spPr bwMode="auto">
          <a:xfrm>
            <a:off x="4821238" y="2216150"/>
            <a:ext cx="3711575" cy="2974975"/>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1BF4934F-C778-4285-A609-CE4F8B6B22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D491E693-CAA5-4888-B9D2-925B13C4E4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79008"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625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t>Niels Bohr </a:t>
            </a:r>
          </a:p>
        </p:txBody>
      </p:sp>
      <p:sp>
        <p:nvSpPr>
          <p:cNvPr id="19459" name="TextBox 2"/>
          <p:cNvSpPr txBox="1">
            <a:spLocks noChangeArrowheads="1"/>
          </p:cNvSpPr>
          <p:nvPr/>
        </p:nvSpPr>
        <p:spPr bwMode="auto">
          <a:xfrm>
            <a:off x="342900" y="4976813"/>
            <a:ext cx="8473722" cy="1200329"/>
          </a:xfrm>
          <a:prstGeom prst="rect">
            <a:avLst/>
          </a:prstGeom>
          <a:noFill/>
          <a:ln w="9525">
            <a:noFill/>
            <a:miter lim="800000"/>
            <a:headEnd/>
            <a:tailEnd/>
          </a:ln>
        </p:spPr>
        <p:txBody>
          <a:bodyPr wrap="square">
            <a:spAutoFit/>
          </a:bodyPr>
          <a:lstStyle/>
          <a:p>
            <a:r>
              <a:rPr lang="en-GB" dirty="0">
                <a:solidFill>
                  <a:srgbClr val="010066"/>
                </a:solidFill>
              </a:rPr>
              <a:t>Many scientists did not accept Bohr’s idea until experimental data supported his claim. Bohr won a Nobel Prize for his work in 1922. </a:t>
            </a:r>
          </a:p>
        </p:txBody>
      </p:sp>
      <p:sp>
        <p:nvSpPr>
          <p:cNvPr id="26628" name="Rectangle 4"/>
          <p:cNvSpPr>
            <a:spLocks noChangeArrowheads="1"/>
          </p:cNvSpPr>
          <p:nvPr/>
        </p:nvSpPr>
        <p:spPr bwMode="auto">
          <a:xfrm>
            <a:off x="342900" y="784225"/>
            <a:ext cx="8189913" cy="830263"/>
          </a:xfrm>
          <a:prstGeom prst="rect">
            <a:avLst/>
          </a:prstGeom>
          <a:noFill/>
          <a:ln w="9525">
            <a:noFill/>
            <a:miter lim="800000"/>
            <a:headEnd/>
            <a:tailEnd/>
          </a:ln>
        </p:spPr>
        <p:txBody>
          <a:bodyPr>
            <a:spAutoFit/>
          </a:bodyPr>
          <a:lstStyle/>
          <a:p>
            <a:r>
              <a:rPr lang="en-GB" dirty="0">
                <a:solidFill>
                  <a:srgbClr val="010066"/>
                </a:solidFill>
              </a:rPr>
              <a:t>In 1914, Danish scientist </a:t>
            </a:r>
            <a:r>
              <a:rPr lang="en-GB" b="1" dirty="0">
                <a:solidFill>
                  <a:srgbClr val="FF6600"/>
                </a:solidFill>
              </a:rPr>
              <a:t>Niels Bohr </a:t>
            </a:r>
            <a:r>
              <a:rPr lang="en-GB" dirty="0">
                <a:solidFill>
                  <a:srgbClr val="010066"/>
                </a:solidFill>
              </a:rPr>
              <a:t>further adapted the nuclear model.</a:t>
            </a:r>
          </a:p>
        </p:txBody>
      </p:sp>
      <p:sp>
        <p:nvSpPr>
          <p:cNvPr id="6" name="Rectangle 5"/>
          <p:cNvSpPr>
            <a:spLocks noChangeArrowheads="1"/>
          </p:cNvSpPr>
          <p:nvPr/>
        </p:nvSpPr>
        <p:spPr bwMode="auto">
          <a:xfrm>
            <a:off x="342899" y="1811808"/>
            <a:ext cx="5349875" cy="1200329"/>
          </a:xfrm>
          <a:prstGeom prst="rect">
            <a:avLst/>
          </a:prstGeom>
          <a:noFill/>
          <a:ln w="9525">
            <a:noFill/>
            <a:miter lim="800000"/>
            <a:headEnd/>
            <a:tailEnd/>
          </a:ln>
        </p:spPr>
        <p:txBody>
          <a:bodyPr wrap="square">
            <a:spAutoFit/>
          </a:bodyPr>
          <a:lstStyle/>
          <a:p>
            <a:r>
              <a:rPr lang="en-GB" dirty="0">
                <a:solidFill>
                  <a:srgbClr val="010066"/>
                </a:solidFill>
              </a:rPr>
              <a:t>Bohr suggested that electrons are </a:t>
            </a:r>
            <a:br>
              <a:rPr lang="en-GB" dirty="0">
                <a:solidFill>
                  <a:srgbClr val="010066"/>
                </a:solidFill>
              </a:rPr>
            </a:br>
            <a:r>
              <a:rPr lang="en-GB" dirty="0">
                <a:solidFill>
                  <a:srgbClr val="010066"/>
                </a:solidFill>
              </a:rPr>
              <a:t>not just orbiting the nucleus randomly, but are in fixed energy levels. </a:t>
            </a:r>
          </a:p>
        </p:txBody>
      </p:sp>
      <p:sp>
        <p:nvSpPr>
          <p:cNvPr id="7" name="Rectangle 6"/>
          <p:cNvSpPr>
            <a:spLocks noChangeArrowheads="1"/>
          </p:cNvSpPr>
          <p:nvPr/>
        </p:nvSpPr>
        <p:spPr bwMode="auto">
          <a:xfrm>
            <a:off x="342900" y="3209457"/>
            <a:ext cx="4870450" cy="1570037"/>
          </a:xfrm>
          <a:prstGeom prst="rect">
            <a:avLst/>
          </a:prstGeom>
          <a:noFill/>
          <a:ln w="9525">
            <a:noFill/>
            <a:miter lim="800000"/>
            <a:headEnd/>
            <a:tailEnd/>
          </a:ln>
        </p:spPr>
        <p:txBody>
          <a:bodyPr>
            <a:spAutoFit/>
          </a:bodyPr>
          <a:lstStyle/>
          <a:p>
            <a:r>
              <a:rPr lang="en-GB" dirty="0">
                <a:solidFill>
                  <a:srgbClr val="010066"/>
                </a:solidFill>
              </a:rPr>
              <a:t>You can compare it to how planets orbit the Sun. They have a fixed path that they follow, just like the electrons around the nucleus. </a:t>
            </a:r>
          </a:p>
        </p:txBody>
      </p:sp>
      <p:pic>
        <p:nvPicPr>
          <p:cNvPr id="26631" name="Picture 2" descr="http://companyweb/production/Image%20library/Physics/atom%20structure%20C12.png"/>
          <p:cNvPicPr>
            <a:picLocks noChangeAspect="1" noChangeArrowheads="1"/>
          </p:cNvPicPr>
          <p:nvPr/>
        </p:nvPicPr>
        <p:blipFill>
          <a:blip r:embed="rId4" cstate="print"/>
          <a:srcRect/>
          <a:stretch>
            <a:fillRect/>
          </a:stretch>
        </p:blipFill>
        <p:spPr bwMode="auto">
          <a:xfrm>
            <a:off x="5961063" y="2228850"/>
            <a:ext cx="2489200" cy="2408238"/>
          </a:xfrm>
          <a:prstGeom prst="rect">
            <a:avLst/>
          </a:prstGeom>
          <a:noFill/>
          <a:ln w="9525">
            <a:noFill/>
            <a:miter lim="800000"/>
            <a:headEnd/>
            <a:tailEnd/>
          </a:ln>
        </p:spPr>
      </p:pic>
      <p:sp>
        <p:nvSpPr>
          <p:cNvPr id="10" name="Rectangle 9"/>
          <p:cNvSpPr>
            <a:spLocks noChangeArrowheads="1"/>
          </p:cNvSpPr>
          <p:nvPr/>
        </p:nvSpPr>
        <p:spPr bwMode="auto">
          <a:xfrm>
            <a:off x="5213350" y="1249273"/>
            <a:ext cx="2719387" cy="830262"/>
          </a:xfrm>
          <a:prstGeom prst="rect">
            <a:avLst/>
          </a:prstGeom>
          <a:noFill/>
          <a:ln w="9525">
            <a:noFill/>
            <a:miter lim="800000"/>
            <a:headEnd/>
            <a:tailEnd/>
          </a:ln>
        </p:spPr>
        <p:txBody>
          <a:bodyPr>
            <a:spAutoFit/>
          </a:bodyPr>
          <a:lstStyle/>
          <a:p>
            <a:pPr algn="ctr"/>
            <a:r>
              <a:rPr lang="en-GB" b="1" dirty="0">
                <a:solidFill>
                  <a:srgbClr val="FF6600"/>
                </a:solidFill>
              </a:rPr>
              <a:t>electron energy levels (shells)</a:t>
            </a:r>
          </a:p>
        </p:txBody>
      </p:sp>
      <p:cxnSp>
        <p:nvCxnSpPr>
          <p:cNvPr id="11" name="Straight Arrow Connector 10"/>
          <p:cNvCxnSpPr>
            <a:cxnSpLocks noChangeShapeType="1"/>
          </p:cNvCxnSpPr>
          <p:nvPr/>
        </p:nvCxnSpPr>
        <p:spPr bwMode="auto">
          <a:xfrm>
            <a:off x="6346825" y="2157413"/>
            <a:ext cx="398463" cy="728662"/>
          </a:xfrm>
          <a:prstGeom prst="straightConnector1">
            <a:avLst/>
          </a:prstGeom>
          <a:noFill/>
          <a:ln w="38100" algn="ctr">
            <a:solidFill>
              <a:srgbClr val="333333"/>
            </a:solidFill>
            <a:round/>
            <a:headEnd/>
            <a:tailEnd type="triangle" w="lg" len="lg"/>
          </a:ln>
        </p:spPr>
      </p:cxnSp>
      <p:sp>
        <p:nvSpPr>
          <p:cNvPr id="26634" name="Rectangle 12"/>
          <p:cNvSpPr>
            <a:spLocks noChangeArrowheads="1"/>
          </p:cNvSpPr>
          <p:nvPr/>
        </p:nvSpPr>
        <p:spPr bwMode="auto">
          <a:xfrm>
            <a:off x="7300913" y="1954213"/>
            <a:ext cx="1760537" cy="461962"/>
          </a:xfrm>
          <a:prstGeom prst="rect">
            <a:avLst/>
          </a:prstGeom>
          <a:noFill/>
          <a:ln w="9525">
            <a:noFill/>
            <a:miter lim="800000"/>
            <a:headEnd/>
            <a:tailEnd/>
          </a:ln>
        </p:spPr>
        <p:txBody>
          <a:bodyPr>
            <a:spAutoFit/>
          </a:bodyPr>
          <a:lstStyle/>
          <a:p>
            <a:pPr algn="ctr"/>
            <a:r>
              <a:rPr lang="en-GB" dirty="0">
                <a:solidFill>
                  <a:srgbClr val="010066"/>
                </a:solidFill>
              </a:rPr>
              <a:t>electron</a:t>
            </a:r>
          </a:p>
        </p:txBody>
      </p:sp>
      <p:cxnSp>
        <p:nvCxnSpPr>
          <p:cNvPr id="26635" name="Straight Arrow Connector 13"/>
          <p:cNvCxnSpPr>
            <a:cxnSpLocks noChangeShapeType="1"/>
            <a:stCxn id="26634" idx="2"/>
          </p:cNvCxnSpPr>
          <p:nvPr/>
        </p:nvCxnSpPr>
        <p:spPr bwMode="auto">
          <a:xfrm flipH="1">
            <a:off x="7291388" y="2416175"/>
            <a:ext cx="890587" cy="279400"/>
          </a:xfrm>
          <a:prstGeom prst="straightConnector1">
            <a:avLst/>
          </a:prstGeom>
          <a:noFill/>
          <a:ln w="38100" algn="ctr">
            <a:solidFill>
              <a:srgbClr val="333333"/>
            </a:solidFill>
            <a:round/>
            <a:headEnd/>
            <a:tailEnd type="triangle" w="lg" len="lg"/>
          </a:ln>
        </p:spPr>
      </p:cxnSp>
      <p:sp>
        <p:nvSpPr>
          <p:cNvPr id="26636" name="Rectangle 16"/>
          <p:cNvSpPr>
            <a:spLocks noChangeArrowheads="1"/>
          </p:cNvSpPr>
          <p:nvPr/>
        </p:nvSpPr>
        <p:spPr bwMode="auto">
          <a:xfrm>
            <a:off x="7635875" y="4386263"/>
            <a:ext cx="1282700" cy="461962"/>
          </a:xfrm>
          <a:prstGeom prst="rect">
            <a:avLst/>
          </a:prstGeom>
          <a:noFill/>
          <a:ln w="9525">
            <a:noFill/>
            <a:miter lim="800000"/>
            <a:headEnd/>
            <a:tailEnd/>
          </a:ln>
        </p:spPr>
        <p:txBody>
          <a:bodyPr>
            <a:spAutoFit/>
          </a:bodyPr>
          <a:lstStyle/>
          <a:p>
            <a:pPr algn="ctr"/>
            <a:r>
              <a:rPr lang="en-GB" dirty="0">
                <a:solidFill>
                  <a:srgbClr val="010066"/>
                </a:solidFill>
              </a:rPr>
              <a:t>nucleus</a:t>
            </a:r>
          </a:p>
        </p:txBody>
      </p:sp>
      <p:cxnSp>
        <p:nvCxnSpPr>
          <p:cNvPr id="26637" name="Straight Arrow Connector 17"/>
          <p:cNvCxnSpPr>
            <a:cxnSpLocks noChangeShapeType="1"/>
          </p:cNvCxnSpPr>
          <p:nvPr/>
        </p:nvCxnSpPr>
        <p:spPr bwMode="auto">
          <a:xfrm flipH="1" flipV="1">
            <a:off x="7516813" y="3705225"/>
            <a:ext cx="546100" cy="688975"/>
          </a:xfrm>
          <a:prstGeom prst="straightConnector1">
            <a:avLst/>
          </a:prstGeom>
          <a:noFill/>
          <a:ln w="38100" algn="ctr">
            <a:solidFill>
              <a:srgbClr val="333333"/>
            </a:solidFill>
            <a:round/>
            <a:headEnd/>
            <a:tailEnd type="triangle" w="lg" len="lg"/>
          </a:ln>
        </p:spPr>
      </p:cxnSp>
      <p:pic>
        <p:nvPicPr>
          <p:cNvPr id="16" name="Picture 8">
            <a:hlinkClick r:id="" action="ppaction://hlinkshowjump?jump=nextslide"/>
            <a:extLst>
              <a:ext uri="{FF2B5EF4-FFF2-40B4-BE49-F238E27FC236}">
                <a16:creationId xmlns:a16="http://schemas.microsoft.com/office/drawing/2014/main" id="{D8911D76-0C75-4259-BF22-99C187129B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91CBCAAE-FCD2-4599-93AD-EA23E25CD2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79008"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269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t>Sir James Chadwick </a:t>
            </a:r>
          </a:p>
        </p:txBody>
      </p:sp>
      <p:sp>
        <p:nvSpPr>
          <p:cNvPr id="20483" name="TextBox 2"/>
          <p:cNvSpPr txBox="1">
            <a:spLocks noChangeArrowheads="1"/>
          </p:cNvSpPr>
          <p:nvPr/>
        </p:nvSpPr>
        <p:spPr bwMode="auto">
          <a:xfrm>
            <a:off x="342900" y="4479925"/>
            <a:ext cx="4343400" cy="830263"/>
          </a:xfrm>
          <a:prstGeom prst="rect">
            <a:avLst/>
          </a:prstGeom>
          <a:noFill/>
          <a:ln w="9525">
            <a:noFill/>
            <a:miter lim="800000"/>
            <a:headEnd/>
            <a:tailEnd/>
          </a:ln>
        </p:spPr>
        <p:txBody>
          <a:bodyPr wrap="square">
            <a:spAutoFit/>
          </a:bodyPr>
          <a:lstStyle/>
          <a:p>
            <a:r>
              <a:rPr lang="en-GB" dirty="0">
                <a:solidFill>
                  <a:srgbClr val="010066"/>
                </a:solidFill>
              </a:rPr>
              <a:t>Chadwick won a Nobel Prize in 1935 for his discovery. </a:t>
            </a:r>
          </a:p>
        </p:txBody>
      </p:sp>
      <p:sp>
        <p:nvSpPr>
          <p:cNvPr id="27652" name="Rectangle 5"/>
          <p:cNvSpPr>
            <a:spLocks noChangeArrowheads="1"/>
          </p:cNvSpPr>
          <p:nvPr/>
        </p:nvSpPr>
        <p:spPr bwMode="auto">
          <a:xfrm>
            <a:off x="342900" y="784225"/>
            <a:ext cx="8599488" cy="1200329"/>
          </a:xfrm>
          <a:prstGeom prst="rect">
            <a:avLst/>
          </a:prstGeom>
          <a:noFill/>
          <a:ln w="9525">
            <a:noFill/>
            <a:miter lim="800000"/>
            <a:headEnd/>
            <a:tailEnd/>
          </a:ln>
        </p:spPr>
        <p:txBody>
          <a:bodyPr>
            <a:spAutoFit/>
          </a:bodyPr>
          <a:lstStyle/>
          <a:p>
            <a:r>
              <a:rPr lang="en-GB" dirty="0">
                <a:solidFill>
                  <a:srgbClr val="010066"/>
                </a:solidFill>
              </a:rPr>
              <a:t>A few years later in 1932, the English physicist </a:t>
            </a:r>
            <a:r>
              <a:rPr lang="en-GB" b="1" dirty="0">
                <a:solidFill>
                  <a:srgbClr val="FF6600"/>
                </a:solidFill>
              </a:rPr>
              <a:t>James Chadwick</a:t>
            </a:r>
            <a:r>
              <a:rPr lang="en-GB" dirty="0"/>
              <a:t> </a:t>
            </a:r>
            <a:r>
              <a:rPr lang="en-GB" dirty="0">
                <a:solidFill>
                  <a:srgbClr val="010066"/>
                </a:solidFill>
              </a:rPr>
              <a:t>carried out a series of experiments involving radiation. </a:t>
            </a:r>
          </a:p>
        </p:txBody>
      </p:sp>
      <p:sp>
        <p:nvSpPr>
          <p:cNvPr id="7" name="Rectangle 6"/>
          <p:cNvSpPr>
            <a:spLocks noChangeArrowheads="1"/>
          </p:cNvSpPr>
          <p:nvPr/>
        </p:nvSpPr>
        <p:spPr bwMode="auto">
          <a:xfrm>
            <a:off x="342900" y="2263775"/>
            <a:ext cx="4572000" cy="1568450"/>
          </a:xfrm>
          <a:prstGeom prst="rect">
            <a:avLst/>
          </a:prstGeom>
          <a:noFill/>
          <a:ln w="9525">
            <a:noFill/>
            <a:miter lim="800000"/>
            <a:headEnd/>
            <a:tailEnd/>
          </a:ln>
        </p:spPr>
        <p:txBody>
          <a:bodyPr>
            <a:spAutoFit/>
          </a:bodyPr>
          <a:lstStyle/>
          <a:p>
            <a:r>
              <a:rPr lang="en-GB" dirty="0">
                <a:solidFill>
                  <a:srgbClr val="010066"/>
                </a:solidFill>
              </a:rPr>
              <a:t>Chadwick discovered small particles with the same mass as protons but no charge. He had discovered neutrons. </a:t>
            </a:r>
          </a:p>
        </p:txBody>
      </p:sp>
      <p:pic>
        <p:nvPicPr>
          <p:cNvPr id="27655" name="Picture 8" descr="James_Chadwick_LANL.jpg"/>
          <p:cNvPicPr>
            <a:picLocks noChangeAspect="1"/>
          </p:cNvPicPr>
          <p:nvPr/>
        </p:nvPicPr>
        <p:blipFill>
          <a:blip r:embed="rId4" cstate="print"/>
          <a:srcRect/>
          <a:stretch>
            <a:fillRect/>
          </a:stretch>
        </p:blipFill>
        <p:spPr bwMode="auto">
          <a:xfrm>
            <a:off x="5106988" y="1844675"/>
            <a:ext cx="3414712" cy="4267200"/>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72821BD5-C757-4FDC-AD25-3EEF2511BF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FB441807-92DE-4E95-8FA0-870BF6CC17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79008"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307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GB" dirty="0"/>
              <a:t>True or false? </a:t>
            </a:r>
          </a:p>
        </p:txBody>
      </p:sp>
      <p:pic>
        <p:nvPicPr>
          <p:cNvPr id="5" name="Picture 5" descr="flash_icon">
            <a:extLst>
              <a:ext uri="{FF2B5EF4-FFF2-40B4-BE49-F238E27FC236}">
                <a16:creationId xmlns:a16="http://schemas.microsoft.com/office/drawing/2014/main" id="{587F4FC5-2110-461C-B1E3-6FFD23678C6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AFEF641-5999-4D4C-9430-9B1B3B6D918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20165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4. Systems and System Models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t>Introduction to atoms</a:t>
            </a:r>
          </a:p>
        </p:txBody>
      </p:sp>
      <p:sp>
        <p:nvSpPr>
          <p:cNvPr id="15364" name="Rectangle 4"/>
          <p:cNvSpPr>
            <a:spLocks noChangeArrowheads="1"/>
          </p:cNvSpPr>
          <p:nvPr/>
        </p:nvSpPr>
        <p:spPr bwMode="auto">
          <a:xfrm>
            <a:off x="342900" y="784225"/>
            <a:ext cx="8189913" cy="830263"/>
          </a:xfrm>
          <a:prstGeom prst="rect">
            <a:avLst/>
          </a:prstGeom>
          <a:noFill/>
          <a:ln w="9525">
            <a:noFill/>
            <a:miter lim="800000"/>
            <a:headEnd/>
            <a:tailEnd/>
          </a:ln>
        </p:spPr>
        <p:txBody>
          <a:bodyPr>
            <a:spAutoFit/>
          </a:bodyPr>
          <a:lstStyle/>
          <a:p>
            <a:r>
              <a:rPr lang="en-GB" dirty="0">
                <a:solidFill>
                  <a:srgbClr val="010066"/>
                </a:solidFill>
              </a:rPr>
              <a:t>Everything is made up of </a:t>
            </a:r>
            <a:r>
              <a:rPr lang="en-GB" b="1" dirty="0">
                <a:solidFill>
                  <a:srgbClr val="FF6600"/>
                </a:solidFill>
              </a:rPr>
              <a:t>atoms</a:t>
            </a:r>
            <a:r>
              <a:rPr lang="en-GB" dirty="0">
                <a:solidFill>
                  <a:srgbClr val="010066"/>
                </a:solidFill>
              </a:rPr>
              <a:t>. Atoms are the smallest unit of any element and cannot be seen. </a:t>
            </a:r>
          </a:p>
        </p:txBody>
      </p:sp>
      <p:sp>
        <p:nvSpPr>
          <p:cNvPr id="6" name="Rectangle 5"/>
          <p:cNvSpPr>
            <a:spLocks noChangeArrowheads="1"/>
          </p:cNvSpPr>
          <p:nvPr/>
        </p:nvSpPr>
        <p:spPr bwMode="auto">
          <a:xfrm>
            <a:off x="342900" y="2130425"/>
            <a:ext cx="8189913" cy="1200150"/>
          </a:xfrm>
          <a:prstGeom prst="rect">
            <a:avLst/>
          </a:prstGeom>
          <a:noFill/>
          <a:ln w="9525">
            <a:noFill/>
            <a:miter lim="800000"/>
            <a:headEnd/>
            <a:tailEnd/>
          </a:ln>
        </p:spPr>
        <p:txBody>
          <a:bodyPr>
            <a:spAutoFit/>
          </a:bodyPr>
          <a:lstStyle/>
          <a:p>
            <a:r>
              <a:rPr lang="en-GB" dirty="0">
                <a:solidFill>
                  <a:srgbClr val="010066"/>
                </a:solidFill>
              </a:rPr>
              <a:t>Atoms of different elements can combine to make new substances. Like this, we can make </a:t>
            </a:r>
            <a:br>
              <a:rPr lang="en-GB" dirty="0">
                <a:solidFill>
                  <a:srgbClr val="010066"/>
                </a:solidFill>
              </a:rPr>
            </a:br>
            <a:r>
              <a:rPr lang="en-GB" dirty="0">
                <a:solidFill>
                  <a:srgbClr val="010066"/>
                </a:solidFill>
              </a:rPr>
              <a:t>all of the materials on the planet! </a:t>
            </a:r>
          </a:p>
        </p:txBody>
      </p:sp>
      <p:sp>
        <p:nvSpPr>
          <p:cNvPr id="7" name="Rectangle 6"/>
          <p:cNvSpPr>
            <a:spLocks noChangeArrowheads="1"/>
          </p:cNvSpPr>
          <p:nvPr/>
        </p:nvSpPr>
        <p:spPr bwMode="auto">
          <a:xfrm>
            <a:off x="342900" y="3844925"/>
            <a:ext cx="4870450" cy="1938992"/>
          </a:xfrm>
          <a:prstGeom prst="rect">
            <a:avLst/>
          </a:prstGeom>
          <a:noFill/>
          <a:ln w="9525">
            <a:noFill/>
            <a:miter lim="800000"/>
            <a:headEnd/>
            <a:tailEnd/>
          </a:ln>
        </p:spPr>
        <p:txBody>
          <a:bodyPr>
            <a:spAutoFit/>
          </a:bodyPr>
          <a:lstStyle/>
          <a:p>
            <a:r>
              <a:rPr lang="en-GB" dirty="0">
                <a:solidFill>
                  <a:srgbClr val="010066"/>
                </a:solidFill>
              </a:rPr>
              <a:t>They are made up of a core </a:t>
            </a:r>
            <a:r>
              <a:rPr lang="en-GB" b="1" dirty="0">
                <a:solidFill>
                  <a:srgbClr val="FF6600"/>
                </a:solidFill>
              </a:rPr>
              <a:t>nucleus</a:t>
            </a:r>
            <a:r>
              <a:rPr lang="en-GB" dirty="0"/>
              <a:t> </a:t>
            </a:r>
            <a:r>
              <a:rPr lang="en-GB" dirty="0">
                <a:solidFill>
                  <a:srgbClr val="010066"/>
                </a:solidFill>
              </a:rPr>
              <a:t>which contains </a:t>
            </a:r>
            <a:r>
              <a:rPr lang="en-GB" b="1" dirty="0">
                <a:solidFill>
                  <a:srgbClr val="FF6600"/>
                </a:solidFill>
              </a:rPr>
              <a:t>protons</a:t>
            </a:r>
            <a:r>
              <a:rPr lang="en-GB" dirty="0"/>
              <a:t> </a:t>
            </a:r>
            <a:r>
              <a:rPr lang="en-GB" dirty="0">
                <a:solidFill>
                  <a:srgbClr val="010066"/>
                </a:solidFill>
              </a:rPr>
              <a:t>and</a:t>
            </a:r>
            <a:r>
              <a:rPr lang="en-GB" dirty="0"/>
              <a:t> </a:t>
            </a:r>
            <a:r>
              <a:rPr lang="en-GB" b="1" dirty="0">
                <a:solidFill>
                  <a:srgbClr val="FF6600"/>
                </a:solidFill>
              </a:rPr>
              <a:t>neutrons</a:t>
            </a:r>
            <a:r>
              <a:rPr lang="en-GB" dirty="0">
                <a:solidFill>
                  <a:srgbClr val="010066"/>
                </a:solidFill>
              </a:rPr>
              <a:t>. The nucleus is surrounded by </a:t>
            </a:r>
            <a:r>
              <a:rPr lang="en-GB" b="1" dirty="0">
                <a:solidFill>
                  <a:srgbClr val="FF6600"/>
                </a:solidFill>
              </a:rPr>
              <a:t>electrons</a:t>
            </a:r>
            <a:r>
              <a:rPr lang="en-GB" dirty="0"/>
              <a:t> </a:t>
            </a:r>
            <a:r>
              <a:rPr lang="en-GB" dirty="0">
                <a:solidFill>
                  <a:srgbClr val="010066"/>
                </a:solidFill>
              </a:rPr>
              <a:t>which are in </a:t>
            </a:r>
            <a:r>
              <a:rPr lang="en-GB" b="1" dirty="0">
                <a:solidFill>
                  <a:srgbClr val="FF6600"/>
                </a:solidFill>
              </a:rPr>
              <a:t>electron shells</a:t>
            </a:r>
            <a:r>
              <a:rPr lang="en-GB" dirty="0">
                <a:solidFill>
                  <a:srgbClr val="010066"/>
                </a:solidFill>
              </a:rPr>
              <a:t>. </a:t>
            </a:r>
          </a:p>
        </p:txBody>
      </p:sp>
      <p:pic>
        <p:nvPicPr>
          <p:cNvPr id="68610" name="Picture 2" descr="http://companyweb/production/Image%20library/Physics/atom%20structure%20C12.png"/>
          <p:cNvPicPr>
            <a:picLocks noChangeAspect="1" noChangeArrowheads="1"/>
          </p:cNvPicPr>
          <p:nvPr/>
        </p:nvPicPr>
        <p:blipFill>
          <a:blip r:embed="rId4" cstate="print"/>
          <a:srcRect/>
          <a:stretch>
            <a:fillRect/>
          </a:stretch>
        </p:blipFill>
        <p:spPr bwMode="auto">
          <a:xfrm>
            <a:off x="5132388" y="3344863"/>
            <a:ext cx="3305175" cy="3200400"/>
          </a:xfrm>
          <a:prstGeom prst="rect">
            <a:avLst/>
          </a:prstGeom>
          <a:noFill/>
          <a:ln w="9525">
            <a:noFill/>
            <a:miter lim="800000"/>
            <a:headEnd/>
            <a:tailEnd/>
          </a:ln>
        </p:spPr>
      </p:pic>
      <p:cxnSp>
        <p:nvCxnSpPr>
          <p:cNvPr id="12" name="Straight Arrow Connector 11"/>
          <p:cNvCxnSpPr>
            <a:cxnSpLocks noChangeShapeType="1"/>
            <a:stCxn id="14" idx="2"/>
          </p:cNvCxnSpPr>
          <p:nvPr/>
        </p:nvCxnSpPr>
        <p:spPr bwMode="auto">
          <a:xfrm flipH="1">
            <a:off x="7161213" y="3808413"/>
            <a:ext cx="1289050" cy="869950"/>
          </a:xfrm>
          <a:prstGeom prst="straightConnector1">
            <a:avLst/>
          </a:prstGeom>
          <a:noFill/>
          <a:ln w="38100" algn="ctr">
            <a:solidFill>
              <a:srgbClr val="333333"/>
            </a:solidFill>
            <a:round/>
            <a:headEnd/>
            <a:tailEnd type="triangle" w="lg" len="lg"/>
          </a:ln>
        </p:spPr>
      </p:cxnSp>
      <p:sp>
        <p:nvSpPr>
          <p:cNvPr id="14" name="Rectangle 13"/>
          <p:cNvSpPr>
            <a:spLocks noChangeArrowheads="1"/>
          </p:cNvSpPr>
          <p:nvPr/>
        </p:nvSpPr>
        <p:spPr bwMode="auto">
          <a:xfrm>
            <a:off x="7777163" y="3348038"/>
            <a:ext cx="1346200" cy="460375"/>
          </a:xfrm>
          <a:prstGeom prst="rect">
            <a:avLst/>
          </a:prstGeom>
          <a:noFill/>
          <a:ln w="9525">
            <a:noFill/>
            <a:miter lim="800000"/>
            <a:headEnd/>
            <a:tailEnd/>
          </a:ln>
        </p:spPr>
        <p:txBody>
          <a:bodyPr>
            <a:spAutoFit/>
          </a:bodyPr>
          <a:lstStyle/>
          <a:p>
            <a:r>
              <a:rPr lang="en-GB" b="1">
                <a:solidFill>
                  <a:srgbClr val="FF6600"/>
                </a:solidFill>
              </a:rPr>
              <a:t>nucleus</a:t>
            </a:r>
          </a:p>
        </p:txBody>
      </p:sp>
      <p:sp>
        <p:nvSpPr>
          <p:cNvPr id="15" name="Rectangle 14"/>
          <p:cNvSpPr>
            <a:spLocks noChangeArrowheads="1"/>
          </p:cNvSpPr>
          <p:nvPr/>
        </p:nvSpPr>
        <p:spPr bwMode="auto">
          <a:xfrm>
            <a:off x="5376863" y="2754313"/>
            <a:ext cx="2460625" cy="461962"/>
          </a:xfrm>
          <a:prstGeom prst="rect">
            <a:avLst/>
          </a:prstGeom>
          <a:noFill/>
          <a:ln w="9525">
            <a:noFill/>
            <a:miter lim="800000"/>
            <a:headEnd/>
            <a:tailEnd/>
          </a:ln>
        </p:spPr>
        <p:txBody>
          <a:bodyPr>
            <a:spAutoFit/>
          </a:bodyPr>
          <a:lstStyle/>
          <a:p>
            <a:r>
              <a:rPr lang="en-GB" b="1">
                <a:solidFill>
                  <a:srgbClr val="FF6600"/>
                </a:solidFill>
              </a:rPr>
              <a:t>electron shell</a:t>
            </a:r>
          </a:p>
        </p:txBody>
      </p:sp>
      <p:cxnSp>
        <p:nvCxnSpPr>
          <p:cNvPr id="16" name="Straight Arrow Connector 15"/>
          <p:cNvCxnSpPr>
            <a:cxnSpLocks noChangeShapeType="1"/>
          </p:cNvCxnSpPr>
          <p:nvPr/>
        </p:nvCxnSpPr>
        <p:spPr bwMode="auto">
          <a:xfrm>
            <a:off x="6246813" y="3230563"/>
            <a:ext cx="234950" cy="828675"/>
          </a:xfrm>
          <a:prstGeom prst="straightConnector1">
            <a:avLst/>
          </a:prstGeom>
          <a:noFill/>
          <a:ln w="38100" algn="ctr">
            <a:solidFill>
              <a:srgbClr val="333333"/>
            </a:solidFill>
            <a:round/>
            <a:headEnd/>
            <a:tailEnd type="triangle" w="lg" len="lg"/>
          </a:ln>
        </p:spPr>
      </p:cxnSp>
      <p:pic>
        <p:nvPicPr>
          <p:cNvPr id="13" name="Picture 8">
            <a:hlinkClick r:id="" action="ppaction://hlinkshowjump?jump=nextslide"/>
            <a:extLst>
              <a:ext uri="{FF2B5EF4-FFF2-40B4-BE49-F238E27FC236}">
                <a16:creationId xmlns:a16="http://schemas.microsoft.com/office/drawing/2014/main" id="{77D40C3B-8913-4557-B447-7F36A6614A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F3E2BE5B-F105-4DEB-833F-341E1DDF2AC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16159" y="79296"/>
            <a:ext cx="442911" cy="516730"/>
          </a:xfrm>
          <a:prstGeom prst="rect">
            <a:avLst/>
          </a:prstGeom>
          <a:noFill/>
          <a:ln w="9525">
            <a:noFill/>
            <a:miter lim="800000"/>
            <a:headEnd/>
            <a:tailEnd/>
          </a:ln>
        </p:spPr>
      </p:pic>
      <p:pic>
        <p:nvPicPr>
          <p:cNvPr id="17" name="Picture 16">
            <a:extLst>
              <a:ext uri="{FF2B5EF4-FFF2-40B4-BE49-F238E27FC236}">
                <a16:creationId xmlns:a16="http://schemas.microsoft.com/office/drawing/2014/main" id="{A77972DD-6EB0-42B5-924B-44BEA587C7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86314" y="73668"/>
            <a:ext cx="453390" cy="4667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350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How big are atoms?</a:t>
            </a:r>
          </a:p>
        </p:txBody>
      </p:sp>
      <p:sp>
        <p:nvSpPr>
          <p:cNvPr id="16387" name="Text Box 4"/>
          <p:cNvSpPr txBox="1">
            <a:spLocks noChangeArrowheads="1"/>
          </p:cNvSpPr>
          <p:nvPr/>
        </p:nvSpPr>
        <p:spPr bwMode="auto">
          <a:xfrm>
            <a:off x="342900" y="784225"/>
            <a:ext cx="8189913" cy="1200150"/>
          </a:xfrm>
          <a:prstGeom prst="rect">
            <a:avLst/>
          </a:prstGeom>
          <a:noFill/>
          <a:ln w="9525" algn="ctr">
            <a:noFill/>
            <a:miter lim="800000"/>
            <a:headEnd/>
            <a:tailEnd/>
          </a:ln>
        </p:spPr>
        <p:txBody>
          <a:bodyPr>
            <a:spAutoFit/>
          </a:bodyPr>
          <a:lstStyle/>
          <a:p>
            <a:r>
              <a:rPr lang="en-GB" dirty="0">
                <a:solidFill>
                  <a:srgbClr val="010066"/>
                </a:solidFill>
              </a:rPr>
              <a:t>Atoms have a diameter of about 1</a:t>
            </a:r>
            <a:r>
              <a:rPr lang="en-GB" sz="1000" dirty="0">
                <a:solidFill>
                  <a:srgbClr val="010066"/>
                </a:solidFill>
              </a:rPr>
              <a:t> </a:t>
            </a:r>
            <a:r>
              <a:rPr lang="en-GB" dirty="0">
                <a:solidFill>
                  <a:srgbClr val="010066"/>
                </a:solidFill>
              </a:rPr>
              <a:t>×</a:t>
            </a:r>
            <a:r>
              <a:rPr lang="en-GB" sz="1000" dirty="0">
                <a:solidFill>
                  <a:srgbClr val="010066"/>
                </a:solidFill>
              </a:rPr>
              <a:t> </a:t>
            </a:r>
            <a:r>
              <a:rPr lang="en-GB" dirty="0">
                <a:solidFill>
                  <a:srgbClr val="010066"/>
                </a:solidFill>
              </a:rPr>
              <a:t>10</a:t>
            </a:r>
            <a:r>
              <a:rPr lang="en-GB" baseline="30000" dirty="0">
                <a:solidFill>
                  <a:srgbClr val="010066"/>
                </a:solidFill>
              </a:rPr>
              <a:t>–10</a:t>
            </a:r>
            <a:r>
              <a:rPr lang="en-GB" dirty="0">
                <a:solidFill>
                  <a:srgbClr val="010066"/>
                </a:solidFill>
              </a:rPr>
              <a:t> meters (m), or </a:t>
            </a:r>
            <a:br>
              <a:rPr lang="en-GB" dirty="0">
                <a:solidFill>
                  <a:srgbClr val="010066"/>
                </a:solidFill>
              </a:rPr>
            </a:br>
            <a:r>
              <a:rPr lang="en-GB" dirty="0">
                <a:solidFill>
                  <a:srgbClr val="010066"/>
                </a:solidFill>
              </a:rPr>
              <a:t>0.1 </a:t>
            </a:r>
            <a:r>
              <a:rPr lang="en-GB" dirty="0" err="1">
                <a:solidFill>
                  <a:srgbClr val="010066"/>
                </a:solidFill>
              </a:rPr>
              <a:t>nanometers</a:t>
            </a:r>
            <a:r>
              <a:rPr lang="en-GB" dirty="0">
                <a:solidFill>
                  <a:srgbClr val="010066"/>
                </a:solidFill>
              </a:rPr>
              <a:t> (nm), which is far too small to be seen with the naked eye.</a:t>
            </a:r>
          </a:p>
        </p:txBody>
      </p:sp>
      <p:sp>
        <p:nvSpPr>
          <p:cNvPr id="499717" name="Text Box 5"/>
          <p:cNvSpPr txBox="1">
            <a:spLocks noChangeArrowheads="1"/>
          </p:cNvSpPr>
          <p:nvPr/>
        </p:nvSpPr>
        <p:spPr bwMode="auto">
          <a:xfrm>
            <a:off x="342900" y="2368550"/>
            <a:ext cx="8551863" cy="830263"/>
          </a:xfrm>
          <a:prstGeom prst="rect">
            <a:avLst/>
          </a:prstGeom>
          <a:noFill/>
          <a:ln w="9525" algn="ctr">
            <a:noFill/>
            <a:miter lim="800000"/>
            <a:headEnd/>
            <a:tailEnd/>
          </a:ln>
        </p:spPr>
        <p:txBody>
          <a:bodyPr>
            <a:spAutoFit/>
          </a:bodyPr>
          <a:lstStyle/>
          <a:p>
            <a:pPr>
              <a:buClr>
                <a:srgbClr val="FF6600"/>
              </a:buClr>
              <a:buFont typeface="Wingdings" pitchFamily="2" charset="2"/>
              <a:buNone/>
            </a:pPr>
            <a:r>
              <a:rPr lang="en-GB" dirty="0">
                <a:solidFill>
                  <a:srgbClr val="010066"/>
                </a:solidFill>
              </a:rPr>
              <a:t>Within atoms are smaller, </a:t>
            </a:r>
            <a:r>
              <a:rPr lang="en-GB" b="1" dirty="0">
                <a:solidFill>
                  <a:srgbClr val="FF6600"/>
                </a:solidFill>
              </a:rPr>
              <a:t>subatomic particles </a:t>
            </a:r>
            <a:r>
              <a:rPr lang="en-GB" dirty="0">
                <a:solidFill>
                  <a:srgbClr val="010066"/>
                </a:solidFill>
              </a:rPr>
              <a:t>called neutrons, protons and electrons. </a:t>
            </a:r>
          </a:p>
        </p:txBody>
      </p:sp>
      <p:sp>
        <p:nvSpPr>
          <p:cNvPr id="9" name="Rectangle 8"/>
          <p:cNvSpPr>
            <a:spLocks noChangeArrowheads="1"/>
          </p:cNvSpPr>
          <p:nvPr/>
        </p:nvSpPr>
        <p:spPr bwMode="auto">
          <a:xfrm>
            <a:off x="342900" y="3582988"/>
            <a:ext cx="3622675" cy="2308225"/>
          </a:xfrm>
          <a:prstGeom prst="rect">
            <a:avLst/>
          </a:prstGeom>
          <a:noFill/>
          <a:ln w="9525">
            <a:noFill/>
            <a:miter lim="800000"/>
            <a:headEnd/>
            <a:tailEnd/>
          </a:ln>
        </p:spPr>
        <p:txBody>
          <a:bodyPr>
            <a:spAutoFit/>
          </a:bodyPr>
          <a:lstStyle/>
          <a:p>
            <a:pPr>
              <a:buClr>
                <a:srgbClr val="FF6600"/>
              </a:buClr>
            </a:pPr>
            <a:r>
              <a:rPr lang="en-GB" dirty="0">
                <a:solidFill>
                  <a:srgbClr val="010066"/>
                </a:solidFill>
              </a:rPr>
              <a:t>The nucleus, which contains neutrons and protons is 1/10,000 the size of the atom and has a diameter of about 0.00001</a:t>
            </a:r>
            <a:r>
              <a:rPr lang="en-GB" sz="1000" dirty="0">
                <a:solidFill>
                  <a:srgbClr val="010066"/>
                </a:solidFill>
              </a:rPr>
              <a:t> </a:t>
            </a:r>
            <a:r>
              <a:rPr lang="en-GB" dirty="0">
                <a:solidFill>
                  <a:srgbClr val="010066"/>
                </a:solidFill>
              </a:rPr>
              <a:t>nm.</a:t>
            </a:r>
          </a:p>
        </p:txBody>
      </p:sp>
      <p:pic>
        <p:nvPicPr>
          <p:cNvPr id="16392" name="Picture 13" descr="magnifying glass.png"/>
          <p:cNvPicPr>
            <a:picLocks noChangeAspect="1"/>
          </p:cNvPicPr>
          <p:nvPr/>
        </p:nvPicPr>
        <p:blipFill>
          <a:blip r:embed="rId4" cstate="print"/>
          <a:srcRect/>
          <a:stretch>
            <a:fillRect/>
          </a:stretch>
        </p:blipFill>
        <p:spPr bwMode="auto">
          <a:xfrm>
            <a:off x="4465638" y="3473450"/>
            <a:ext cx="4067175" cy="3230563"/>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6322C968-BDDC-40AF-8ECA-7CFFCC0086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065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dirty="0"/>
              <a:t>Atomic zoom</a:t>
            </a:r>
          </a:p>
        </p:txBody>
      </p:sp>
      <p:pic>
        <p:nvPicPr>
          <p:cNvPr id="1028" name="Picture 5" descr="flash_icon"/>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82965D5D-06BE-4EC2-AF85-FB41C361CB8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6585B5BB-CC81-4888-A92B-33873548A45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70DDE61-DB52-409A-BF6E-1E774A8A324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31797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GB" dirty="0"/>
              <a:t>Size of particles</a:t>
            </a:r>
          </a:p>
        </p:txBody>
      </p:sp>
      <p:pic>
        <p:nvPicPr>
          <p:cNvPr id="7" name="Picture 5" descr="flash_icon">
            <a:extLst>
              <a:ext uri="{FF2B5EF4-FFF2-40B4-BE49-F238E27FC236}">
                <a16:creationId xmlns:a16="http://schemas.microsoft.com/office/drawing/2014/main" id="{FB96C70B-EBC5-466A-8775-FCCDFD5BFB7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6353D0B5-169D-4C81-A5EA-693CBE672A7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8988BEC-B7BA-4CDA-8609-C51827CA134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229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dirty="0"/>
              <a:t>Who discovered the atom?</a:t>
            </a:r>
          </a:p>
        </p:txBody>
      </p:sp>
      <p:pic>
        <p:nvPicPr>
          <p:cNvPr id="7" name="Picture 5" descr="flash_icon">
            <a:extLst>
              <a:ext uri="{FF2B5EF4-FFF2-40B4-BE49-F238E27FC236}">
                <a16:creationId xmlns:a16="http://schemas.microsoft.com/office/drawing/2014/main" id="{2356B51B-E7AD-496B-BC6D-7E8930D61F9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E84B020E-AF74-4D0C-A289-2A16C6B031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A0482CCA-9ADA-4BA0-AFAB-AE690D0F7EF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A01F104-694C-43B7-AE09-BF6AA412C56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15853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t>John Dalton </a:t>
            </a:r>
          </a:p>
        </p:txBody>
      </p:sp>
      <p:sp>
        <p:nvSpPr>
          <p:cNvPr id="19459" name="Rectangle 4"/>
          <p:cNvSpPr>
            <a:spLocks noChangeArrowheads="1"/>
          </p:cNvSpPr>
          <p:nvPr/>
        </p:nvSpPr>
        <p:spPr bwMode="auto">
          <a:xfrm>
            <a:off x="342900" y="784225"/>
            <a:ext cx="8189913" cy="1570038"/>
          </a:xfrm>
          <a:prstGeom prst="rect">
            <a:avLst/>
          </a:prstGeom>
          <a:noFill/>
          <a:ln w="9525">
            <a:noFill/>
            <a:miter lim="800000"/>
            <a:headEnd/>
            <a:tailEnd/>
          </a:ln>
        </p:spPr>
        <p:txBody>
          <a:bodyPr>
            <a:spAutoFit/>
          </a:bodyPr>
          <a:lstStyle/>
          <a:p>
            <a:r>
              <a:rPr lang="en-GB" b="1" dirty="0">
                <a:solidFill>
                  <a:srgbClr val="FF6600"/>
                </a:solidFill>
              </a:rPr>
              <a:t>John Dalton </a:t>
            </a:r>
            <a:r>
              <a:rPr lang="en-GB" dirty="0">
                <a:solidFill>
                  <a:srgbClr val="010066"/>
                </a:solidFill>
              </a:rPr>
              <a:t>was an English chemist who lived in 19</a:t>
            </a:r>
            <a:r>
              <a:rPr lang="en-GB" baseline="30000" dirty="0">
                <a:solidFill>
                  <a:srgbClr val="010066"/>
                </a:solidFill>
              </a:rPr>
              <a:t>th</a:t>
            </a:r>
            <a:r>
              <a:rPr lang="en-GB" dirty="0">
                <a:solidFill>
                  <a:srgbClr val="010066"/>
                </a:solidFill>
              </a:rPr>
              <a:t> century. Dalton did a lot of scientific experiments involving gases. His experiments led to him to think about what gases are made up of. </a:t>
            </a:r>
          </a:p>
        </p:txBody>
      </p:sp>
      <p:sp>
        <p:nvSpPr>
          <p:cNvPr id="6" name="Rectangle 5"/>
          <p:cNvSpPr>
            <a:spLocks noChangeArrowheads="1"/>
          </p:cNvSpPr>
          <p:nvPr/>
        </p:nvSpPr>
        <p:spPr bwMode="auto">
          <a:xfrm>
            <a:off x="342900" y="2427288"/>
            <a:ext cx="8189913" cy="1201737"/>
          </a:xfrm>
          <a:prstGeom prst="rect">
            <a:avLst/>
          </a:prstGeom>
          <a:noFill/>
          <a:ln w="9525">
            <a:noFill/>
            <a:miter lim="800000"/>
            <a:headEnd/>
            <a:tailEnd/>
          </a:ln>
        </p:spPr>
        <p:txBody>
          <a:bodyPr>
            <a:spAutoFit/>
          </a:bodyPr>
          <a:lstStyle/>
          <a:p>
            <a:r>
              <a:rPr lang="en-GB" dirty="0">
                <a:solidFill>
                  <a:srgbClr val="010066"/>
                </a:solidFill>
              </a:rPr>
              <a:t>The ancient Greeks had already come up with a theory that everything is made of very small units, called atoms, which cannot be broken down any further.</a:t>
            </a:r>
          </a:p>
        </p:txBody>
      </p:sp>
      <p:sp>
        <p:nvSpPr>
          <p:cNvPr id="7" name="Rectangle 6"/>
          <p:cNvSpPr>
            <a:spLocks noChangeArrowheads="1"/>
          </p:cNvSpPr>
          <p:nvPr/>
        </p:nvSpPr>
        <p:spPr bwMode="auto">
          <a:xfrm>
            <a:off x="342900" y="3702050"/>
            <a:ext cx="8562975" cy="1200150"/>
          </a:xfrm>
          <a:prstGeom prst="rect">
            <a:avLst/>
          </a:prstGeom>
          <a:noFill/>
          <a:ln w="9525">
            <a:noFill/>
            <a:miter lim="800000"/>
            <a:headEnd/>
            <a:tailEnd/>
          </a:ln>
        </p:spPr>
        <p:txBody>
          <a:bodyPr>
            <a:spAutoFit/>
          </a:bodyPr>
          <a:lstStyle/>
          <a:p>
            <a:r>
              <a:rPr lang="en-GB" dirty="0">
                <a:solidFill>
                  <a:srgbClr val="010066"/>
                </a:solidFill>
              </a:rPr>
              <a:t>Dalton went on to do many experiments which showed that, when atoms of different elements combine to form chemical </a:t>
            </a:r>
            <a:r>
              <a:rPr lang="en-GB" b="1" dirty="0">
                <a:solidFill>
                  <a:srgbClr val="FF6600"/>
                </a:solidFill>
              </a:rPr>
              <a:t>compounds</a:t>
            </a:r>
            <a:r>
              <a:rPr lang="en-GB" dirty="0">
                <a:solidFill>
                  <a:srgbClr val="010066"/>
                </a:solidFill>
              </a:rPr>
              <a:t>, they always do so in whole numbers. </a:t>
            </a:r>
          </a:p>
        </p:txBody>
      </p:sp>
      <p:sp>
        <p:nvSpPr>
          <p:cNvPr id="8" name="Rectangle 7"/>
          <p:cNvSpPr>
            <a:spLocks noChangeArrowheads="1"/>
          </p:cNvSpPr>
          <p:nvPr/>
        </p:nvSpPr>
        <p:spPr bwMode="auto">
          <a:xfrm>
            <a:off x="342900" y="4976813"/>
            <a:ext cx="4824413" cy="1200150"/>
          </a:xfrm>
          <a:prstGeom prst="rect">
            <a:avLst/>
          </a:prstGeom>
          <a:noFill/>
          <a:ln w="9525">
            <a:noFill/>
            <a:miter lim="800000"/>
            <a:headEnd/>
            <a:tailEnd/>
          </a:ln>
        </p:spPr>
        <p:txBody>
          <a:bodyPr>
            <a:spAutoFit/>
          </a:bodyPr>
          <a:lstStyle/>
          <a:p>
            <a:r>
              <a:rPr lang="en-GB" dirty="0">
                <a:solidFill>
                  <a:srgbClr val="010066"/>
                </a:solidFill>
              </a:rPr>
              <a:t>For example, 2 oxygen atoms will always react with 1 carbon atom to make carbon dioxide, CO</a:t>
            </a:r>
            <a:r>
              <a:rPr lang="en-GB" baseline="-25000" dirty="0">
                <a:solidFill>
                  <a:srgbClr val="010066"/>
                </a:solidFill>
              </a:rPr>
              <a:t>2</a:t>
            </a:r>
            <a:r>
              <a:rPr lang="en-GB" dirty="0">
                <a:solidFill>
                  <a:srgbClr val="010066"/>
                </a:solidFill>
              </a:rPr>
              <a:t>. </a:t>
            </a:r>
          </a:p>
        </p:txBody>
      </p:sp>
      <p:pic>
        <p:nvPicPr>
          <p:cNvPr id="19463" name="Picture 2" descr="http://companyweb/production/Image%20library/Biology/carbon%20dioxide.png"/>
          <p:cNvPicPr>
            <a:picLocks noChangeAspect="1" noChangeArrowheads="1"/>
          </p:cNvPicPr>
          <p:nvPr/>
        </p:nvPicPr>
        <p:blipFill>
          <a:blip r:embed="rId4" cstate="print"/>
          <a:srcRect/>
          <a:stretch>
            <a:fillRect/>
          </a:stretch>
        </p:blipFill>
        <p:spPr bwMode="auto">
          <a:xfrm rot="-612200">
            <a:off x="5119688" y="4935538"/>
            <a:ext cx="3930650" cy="1408112"/>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21A0CBC6-D565-4868-BC35-CA6A07AB2C6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226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t>Dalton’s theory</a:t>
            </a:r>
          </a:p>
        </p:txBody>
      </p:sp>
      <p:sp>
        <p:nvSpPr>
          <p:cNvPr id="20483" name="Rectangle 3"/>
          <p:cNvSpPr>
            <a:spLocks noChangeArrowheads="1"/>
          </p:cNvSpPr>
          <p:nvPr/>
        </p:nvSpPr>
        <p:spPr bwMode="auto">
          <a:xfrm>
            <a:off x="342900" y="784225"/>
            <a:ext cx="8189913" cy="1354138"/>
          </a:xfrm>
          <a:prstGeom prst="rect">
            <a:avLst/>
          </a:prstGeom>
          <a:noFill/>
          <a:ln w="9525">
            <a:noFill/>
            <a:miter lim="800000"/>
            <a:headEnd/>
            <a:tailEnd/>
          </a:ln>
        </p:spPr>
        <p:txBody>
          <a:bodyPr>
            <a:spAutoFit/>
          </a:bodyPr>
          <a:lstStyle/>
          <a:p>
            <a:r>
              <a:rPr lang="en-GB" dirty="0">
                <a:solidFill>
                  <a:srgbClr val="010066"/>
                </a:solidFill>
              </a:rPr>
              <a:t>Despite some errors in Dalton’s work, which were later corrected, most of his theory was correct. </a:t>
            </a:r>
            <a:br>
              <a:rPr lang="en-GB" dirty="0">
                <a:solidFill>
                  <a:srgbClr val="010066"/>
                </a:solidFill>
              </a:rPr>
            </a:br>
            <a:endParaRPr lang="en-GB" sz="1000" dirty="0">
              <a:solidFill>
                <a:srgbClr val="010066"/>
              </a:solidFill>
            </a:endParaRPr>
          </a:p>
          <a:p>
            <a:r>
              <a:rPr lang="en-GB" dirty="0">
                <a:solidFill>
                  <a:srgbClr val="010066"/>
                </a:solidFill>
              </a:rPr>
              <a:t>Dalton theorized that: </a:t>
            </a:r>
          </a:p>
        </p:txBody>
      </p:sp>
      <p:sp>
        <p:nvSpPr>
          <p:cNvPr id="5" name="Rectangle 4"/>
          <p:cNvSpPr>
            <a:spLocks noChangeArrowheads="1"/>
          </p:cNvSpPr>
          <p:nvPr/>
        </p:nvSpPr>
        <p:spPr bwMode="auto">
          <a:xfrm>
            <a:off x="342900" y="5715000"/>
            <a:ext cx="6478588" cy="461963"/>
          </a:xfrm>
          <a:prstGeom prst="rect">
            <a:avLst/>
          </a:prstGeom>
          <a:noFill/>
          <a:ln w="9525">
            <a:noFill/>
            <a:miter lim="800000"/>
            <a:headEnd/>
            <a:tailEnd/>
          </a:ln>
        </p:spPr>
        <p:txBody>
          <a:bodyPr>
            <a:spAutoFit/>
          </a:bodyPr>
          <a:lstStyle/>
          <a:p>
            <a:r>
              <a:rPr lang="en-GB" dirty="0">
                <a:solidFill>
                  <a:srgbClr val="010066"/>
                </a:solidFill>
              </a:rPr>
              <a:t>Dalton also discovered </a:t>
            </a:r>
            <a:r>
              <a:rPr lang="en-GB" dirty="0" err="1">
                <a:solidFill>
                  <a:srgbClr val="010066"/>
                </a:solidFill>
              </a:rPr>
              <a:t>color</a:t>
            </a:r>
            <a:r>
              <a:rPr lang="en-GB" dirty="0">
                <a:solidFill>
                  <a:srgbClr val="010066"/>
                </a:solidFill>
              </a:rPr>
              <a:t> blindness! </a:t>
            </a:r>
          </a:p>
        </p:txBody>
      </p:sp>
      <p:sp>
        <p:nvSpPr>
          <p:cNvPr id="6" name="Simplified Text Shape 1"/>
          <p:cNvSpPr>
            <a:spLocks noChangeArrowheads="1"/>
          </p:cNvSpPr>
          <p:nvPr/>
        </p:nvSpPr>
        <p:spPr bwMode="auto">
          <a:xfrm>
            <a:off x="342900" y="2262188"/>
            <a:ext cx="8189913" cy="830262"/>
          </a:xfrm>
          <a:prstGeom prst="rect">
            <a:avLst/>
          </a:prstGeom>
          <a:noFill/>
          <a:ln w="9525">
            <a:noFill/>
            <a:miter lim="800000"/>
            <a:headEnd/>
            <a:tailEnd/>
          </a:ln>
        </p:spPr>
        <p:txBody>
          <a:bodyPr>
            <a:spAutoFit/>
          </a:bodyPr>
          <a:lstStyle/>
          <a:p>
            <a:pPr marL="360363" indent="-360363">
              <a:buClr>
                <a:srgbClr val="FF6600"/>
              </a:buClr>
              <a:buFont typeface="Wingdings" pitchFamily="2" charset="2"/>
              <a:buChar char="l"/>
            </a:pPr>
            <a:r>
              <a:rPr lang="en-GB" dirty="0">
                <a:solidFill>
                  <a:srgbClr val="010066"/>
                </a:solidFill>
              </a:rPr>
              <a:t>elements are made of extremely small particles, so small in fact that we cannot see them</a:t>
            </a:r>
          </a:p>
        </p:txBody>
      </p:sp>
      <p:sp>
        <p:nvSpPr>
          <p:cNvPr id="8" name="Simplified Text Shape 2"/>
          <p:cNvSpPr>
            <a:spLocks noChangeArrowheads="1"/>
          </p:cNvSpPr>
          <p:nvPr/>
        </p:nvSpPr>
        <p:spPr bwMode="auto">
          <a:xfrm>
            <a:off x="342900" y="3217863"/>
            <a:ext cx="8588375" cy="831850"/>
          </a:xfrm>
          <a:prstGeom prst="rect">
            <a:avLst/>
          </a:prstGeom>
          <a:noFill/>
          <a:ln w="9525">
            <a:noFill/>
            <a:miter lim="800000"/>
            <a:headEnd/>
            <a:tailEnd/>
          </a:ln>
        </p:spPr>
        <p:txBody>
          <a:bodyPr>
            <a:spAutoFit/>
          </a:bodyPr>
          <a:lstStyle/>
          <a:p>
            <a:pPr marL="360363" indent="-360363">
              <a:buClr>
                <a:srgbClr val="FF6600"/>
              </a:buClr>
              <a:buFont typeface="Wingdings" pitchFamily="2" charset="2"/>
              <a:buChar char="l"/>
            </a:pPr>
            <a:r>
              <a:rPr lang="en-GB" dirty="0">
                <a:solidFill>
                  <a:srgbClr val="010066"/>
                </a:solidFill>
              </a:rPr>
              <a:t>atoms of a given element are identical in size and mass, and atoms of different elements differ in size and mass</a:t>
            </a:r>
          </a:p>
        </p:txBody>
      </p:sp>
      <p:sp>
        <p:nvSpPr>
          <p:cNvPr id="10" name="Simplified Text Shape 3"/>
          <p:cNvSpPr>
            <a:spLocks noChangeArrowheads="1"/>
          </p:cNvSpPr>
          <p:nvPr/>
        </p:nvSpPr>
        <p:spPr bwMode="auto">
          <a:xfrm>
            <a:off x="342900" y="4173538"/>
            <a:ext cx="8588375" cy="461962"/>
          </a:xfrm>
          <a:prstGeom prst="rect">
            <a:avLst/>
          </a:prstGeom>
          <a:noFill/>
          <a:ln w="9525">
            <a:noFill/>
            <a:miter lim="800000"/>
            <a:headEnd/>
            <a:tailEnd/>
          </a:ln>
        </p:spPr>
        <p:txBody>
          <a:bodyPr>
            <a:spAutoFit/>
          </a:bodyPr>
          <a:lstStyle/>
          <a:p>
            <a:pPr marL="360363" indent="-360363">
              <a:buClr>
                <a:srgbClr val="FF6600"/>
              </a:buClr>
              <a:buFont typeface="Wingdings" pitchFamily="2" charset="2"/>
              <a:buChar char="l"/>
            </a:pPr>
            <a:r>
              <a:rPr lang="en-GB">
                <a:solidFill>
                  <a:srgbClr val="010066"/>
                </a:solidFill>
              </a:rPr>
              <a:t>atoms cannot be subdivided, created, or destroyed</a:t>
            </a:r>
          </a:p>
        </p:txBody>
      </p:sp>
      <p:sp>
        <p:nvSpPr>
          <p:cNvPr id="12" name="Simplified Text Shape 4"/>
          <p:cNvSpPr>
            <a:spLocks noChangeArrowheads="1"/>
          </p:cNvSpPr>
          <p:nvPr/>
        </p:nvSpPr>
        <p:spPr bwMode="auto">
          <a:xfrm>
            <a:off x="342900" y="4760913"/>
            <a:ext cx="7327900" cy="830262"/>
          </a:xfrm>
          <a:prstGeom prst="rect">
            <a:avLst/>
          </a:prstGeom>
          <a:noFill/>
          <a:ln w="9525">
            <a:noFill/>
            <a:miter lim="800000"/>
            <a:headEnd/>
            <a:tailEnd/>
          </a:ln>
        </p:spPr>
        <p:txBody>
          <a:bodyPr>
            <a:spAutoFit/>
          </a:bodyPr>
          <a:lstStyle/>
          <a:p>
            <a:pPr marL="360363" indent="-360363">
              <a:buClr>
                <a:srgbClr val="FF6600"/>
              </a:buClr>
              <a:buFont typeface="Wingdings" pitchFamily="2" charset="2"/>
              <a:buChar char="l"/>
            </a:pPr>
            <a:r>
              <a:rPr lang="en-GB">
                <a:solidFill>
                  <a:srgbClr val="010066"/>
                </a:solidFill>
              </a:rPr>
              <a:t>atoms of different elements combine to form chemical compounds. </a:t>
            </a:r>
          </a:p>
        </p:txBody>
      </p:sp>
      <p:pic>
        <p:nvPicPr>
          <p:cNvPr id="13" name="Picture 8">
            <a:hlinkClick r:id="" action="ppaction://hlinkshowjump?jump=nextslide"/>
            <a:extLst>
              <a:ext uri="{FF2B5EF4-FFF2-40B4-BE49-F238E27FC236}">
                <a16:creationId xmlns:a16="http://schemas.microsoft.com/office/drawing/2014/main" id="{0001BA03-5652-4DFF-880F-B9F43C9F53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BF5B4384-4E25-4D8F-B143-DC3CB3DA5A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79008"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620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14838</TotalTime>
  <Words>1763</Words>
  <Application>Microsoft Office PowerPoint</Application>
  <PresentationFormat>On-screen Show (4:3)</PresentationFormat>
  <Paragraphs>125</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Default Design</vt:lpstr>
      <vt:lpstr>3_Default Design</vt:lpstr>
      <vt:lpstr>Atomic  Models</vt:lpstr>
      <vt:lpstr>Information</vt:lpstr>
      <vt:lpstr>Introduction to atoms</vt:lpstr>
      <vt:lpstr>How big are atoms?</vt:lpstr>
      <vt:lpstr>Atomic zoom</vt:lpstr>
      <vt:lpstr>Size of particles</vt:lpstr>
      <vt:lpstr>Who discovered the atom?</vt:lpstr>
      <vt:lpstr>John Dalton </vt:lpstr>
      <vt:lpstr>Dalton’s theory</vt:lpstr>
      <vt:lpstr>JJ Thomson </vt:lpstr>
      <vt:lpstr>Plum pudding model</vt:lpstr>
      <vt:lpstr>Ernest Rutherford </vt:lpstr>
      <vt:lpstr>Naming the proton</vt:lpstr>
      <vt:lpstr>Nuclear model</vt:lpstr>
      <vt:lpstr>Niels Bohr </vt:lpstr>
      <vt:lpstr>Sir James Chadwick </vt:lpstr>
      <vt:lpstr>True or false? </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Models</dc:title>
  <dc:subject>Boardworks High School Physical Science</dc:subject>
  <dc:creator>Boardworks</dc:creator>
  <cp:lastModifiedBy>Tim Crilly</cp:lastModifiedBy>
  <cp:revision>600</cp:revision>
  <dcterms:created xsi:type="dcterms:W3CDTF">2003-10-06T13:07:42Z</dcterms:created>
  <dcterms:modified xsi:type="dcterms:W3CDTF">2019-01-31T15:27:15Z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