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4.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activeX/activeX6.xml" ContentType="application/vnd.ms-office.activeX+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activeX/activeX7.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activeX/activeX8.xml" ContentType="application/vnd.ms-office.activeX+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881" r:id="rId1"/>
    <p:sldMasterId id="2147484896" r:id="rId2"/>
  </p:sldMasterIdLst>
  <p:notesMasterIdLst>
    <p:notesMasterId r:id="rId26"/>
  </p:notesMasterIdLst>
  <p:handoutMasterIdLst>
    <p:handoutMasterId r:id="rId27"/>
  </p:handoutMasterIdLst>
  <p:sldIdLst>
    <p:sldId id="430" r:id="rId3"/>
    <p:sldId id="527" r:id="rId4"/>
    <p:sldId id="533" r:id="rId5"/>
    <p:sldId id="534" r:id="rId6"/>
    <p:sldId id="484" r:id="rId7"/>
    <p:sldId id="548" r:id="rId8"/>
    <p:sldId id="491" r:id="rId9"/>
    <p:sldId id="532" r:id="rId10"/>
    <p:sldId id="485" r:id="rId11"/>
    <p:sldId id="486" r:id="rId12"/>
    <p:sldId id="490" r:id="rId13"/>
    <p:sldId id="506" r:id="rId14"/>
    <p:sldId id="546" r:id="rId15"/>
    <p:sldId id="547" r:id="rId16"/>
    <p:sldId id="487" r:id="rId17"/>
    <p:sldId id="530" r:id="rId18"/>
    <p:sldId id="514" r:id="rId19"/>
    <p:sldId id="488" r:id="rId20"/>
    <p:sldId id="489" r:id="rId21"/>
    <p:sldId id="492" r:id="rId22"/>
    <p:sldId id="520" r:id="rId23"/>
    <p:sldId id="531" r:id="rId24"/>
    <p:sldId id="493" r:id="rId25"/>
  </p:sldIdLst>
  <p:sldSz cx="9144000" cy="6858000" type="screen4x3"/>
  <p:notesSz cx="6858000" cy="9296400"/>
  <p:embeddedFontLst>
    <p:embeddedFont>
      <p:font typeface="Wingdings 2" panose="05020102010507070707" pitchFamily="18" charset="2"/>
      <p:regular r:id="rId28"/>
    </p:embeddedFont>
  </p:embeddedFontLst>
  <p:custDataLst>
    <p:tags r:id="rId2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488" userDrawn="1">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D3E55"/>
    <a:srgbClr val="284E4E"/>
    <a:srgbClr val="2E6C3E"/>
    <a:srgbClr val="42824A"/>
    <a:srgbClr val="63AD67"/>
    <a:srgbClr val="3A7241"/>
    <a:srgbClr val="4E8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varScale="1">
        <p:scale>
          <a:sx n="85" d="100"/>
          <a:sy n="85" d="100"/>
        </p:scale>
        <p:origin x="540" y="66"/>
      </p:cViewPr>
      <p:guideLst>
        <p:guide orient="horz" pos="494"/>
        <p:guide orient="horz" pos="3876"/>
        <p:guide pos="5488"/>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F8E4C709-5F69-449D-8883-608E6429C244}"/>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B7DB415-96C2-4EBC-9EED-FBA519F75040}" type="slidenum">
              <a:rPr lang="en-GB" altLang="en-US"/>
              <a:pPr/>
              <a:t>‹#›</a:t>
            </a:fld>
            <a:endParaRPr lang="en-GB" altLang="en-US"/>
          </a:p>
        </p:txBody>
      </p:sp>
      <p:sp>
        <p:nvSpPr>
          <p:cNvPr id="5" name="Rectangle 7">
            <a:extLst>
              <a:ext uri="{FF2B5EF4-FFF2-40B4-BE49-F238E27FC236}">
                <a16:creationId xmlns:a16="http://schemas.microsoft.com/office/drawing/2014/main" id="{401CC8F8-7DEF-4740-853A-33C83DA86B7F}"/>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E3C09DA7-63A9-4F55-8F66-A3A2302CB66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3147973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99516AB3-2E61-4BEB-A913-DE82C918A8D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B6BA1DA-C054-441E-8A30-AE0AB4D93136}"/>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5718F49-CA95-4CCB-918F-5E175C1B44E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C7FC9DA-D704-47E7-AE2D-621D0BD30950}" type="slidenum">
              <a:rPr lang="en-US" altLang="en-US"/>
              <a:pPr/>
              <a:t>‹#›</a:t>
            </a:fld>
            <a:endParaRPr lang="en-US" altLang="en-US"/>
          </a:p>
        </p:txBody>
      </p:sp>
      <p:sp>
        <p:nvSpPr>
          <p:cNvPr id="7" name="Rectangle 7">
            <a:extLst>
              <a:ext uri="{FF2B5EF4-FFF2-40B4-BE49-F238E27FC236}">
                <a16:creationId xmlns:a16="http://schemas.microsoft.com/office/drawing/2014/main" id="{7E68D6B2-30B4-4241-A1E3-E9246B73A546}"/>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D538CD8F-651D-46C4-8AD8-1B6F4FEF281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404783538"/>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113DE0E8-2ECD-461D-8A07-A86CCC32B3B9}"/>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0B2711C-ECFB-47F9-94F7-5EB5656D2E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E1254D-DA24-44DB-86B7-4D46D8F80092}"/>
              </a:ext>
            </a:extLst>
          </p:cNvPr>
          <p:cNvSpPr>
            <a:spLocks noGrp="1"/>
          </p:cNvSpPr>
          <p:nvPr>
            <p:ph type="sldNum" sz="quarter" idx="10"/>
          </p:nvPr>
        </p:nvSpPr>
        <p:spPr/>
        <p:txBody>
          <a:bodyPr/>
          <a:lstStyle/>
          <a:p>
            <a:fld id="{4C7FC9DA-D704-47E7-AE2D-621D0BD3095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D1DF5210-99DC-45F8-9397-554B66627848}"/>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9D0F8FD-04C1-4EED-ADD8-C91D0C7C61A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within the scope of the school laboratory, research facilities, or field (e.g., outdoor environment) with available resources and, when appropriate, frame a hypothesis based on a model or theory.</a:t>
            </a:r>
            <a:endParaRPr lang="en-GB" sz="1200" kern="1200" dirty="0">
              <a:solidFill>
                <a:schemeClr val="tx1"/>
              </a:solidFill>
              <a:effectLst/>
              <a:latin typeface="Arial" panose="020B0604020202020204" pitchFamily="34"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Make directional hypotheses that specify what happens to a dependent variable when an independent variable is manipulated.</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reasoning, theory, and/or models to link evidence to the claims to assess the extent to which the reasoning and data support the explanation or conclusion.</a:t>
            </a:r>
            <a:endParaRPr lang="en-GB" dirty="0">
              <a:effectLst/>
            </a:endParaRPr>
          </a:p>
        </p:txBody>
      </p:sp>
      <p:sp>
        <p:nvSpPr>
          <p:cNvPr id="2" name="Slide Number Placeholder 1">
            <a:extLst>
              <a:ext uri="{FF2B5EF4-FFF2-40B4-BE49-F238E27FC236}">
                <a16:creationId xmlns:a16="http://schemas.microsoft.com/office/drawing/2014/main" id="{3408F0EA-486A-462A-A964-84F48937ED7B}"/>
              </a:ext>
            </a:extLst>
          </p:cNvPr>
          <p:cNvSpPr>
            <a:spLocks noGrp="1"/>
          </p:cNvSpPr>
          <p:nvPr>
            <p:ph type="sldNum" sz="quarter" idx="10"/>
          </p:nvPr>
        </p:nvSpPr>
        <p:spPr/>
        <p:txBody>
          <a:bodyPr/>
          <a:lstStyle/>
          <a:p>
            <a:fld id="{4C7FC9DA-D704-47E7-AE2D-621D0BD3095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9180E50B-2B7D-423B-B7AF-D8D83B694BC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E1CE642-06E8-4D36-AC4B-9561F6AA50B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1D85BC3-9D6B-413F-8910-5DB8951AFD40}"/>
              </a:ext>
            </a:extLst>
          </p:cNvPr>
          <p:cNvSpPr>
            <a:spLocks noGrp="1"/>
          </p:cNvSpPr>
          <p:nvPr>
            <p:ph type="sldNum" sz="quarter" idx="10"/>
          </p:nvPr>
        </p:nvSpPr>
        <p:spPr/>
        <p:txBody>
          <a:bodyPr/>
          <a:lstStyle/>
          <a:p>
            <a:fld id="{4C7FC9DA-D704-47E7-AE2D-621D0BD3095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8B74556E-A2A2-40E4-9BD3-62B7BDA8BC1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933A739-4706-48FA-9377-C747B5F3B3F9}"/>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ADF68E1-4E81-4B69-AFAB-4C84C90F5665}"/>
              </a:ext>
            </a:extLst>
          </p:cNvPr>
          <p:cNvSpPr>
            <a:spLocks noGrp="1"/>
          </p:cNvSpPr>
          <p:nvPr>
            <p:ph type="sldNum" sz="quarter" idx="10"/>
          </p:nvPr>
        </p:nvSpPr>
        <p:spPr/>
        <p:txBody>
          <a:bodyPr/>
          <a:lstStyle/>
          <a:p>
            <a:fld id="{4C7FC9DA-D704-47E7-AE2D-621D0BD3095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C5A395B-5F2D-43C1-8CF9-B6332FBAB49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9824A7D2-A917-4A4F-A60D-9289471AA4B8}"/>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0"/>
              </a:spcAft>
            </a:pPr>
            <a:r>
              <a:rPr lang="en-GB" altLang="en-US" b="1" dirty="0">
                <a:latin typeface="Arial" panose="020B0604020202020204" pitchFamily="34" charset="0"/>
              </a:rPr>
              <a:t>Teacher notes</a:t>
            </a:r>
          </a:p>
          <a:p>
            <a:pPr>
              <a:spcAft>
                <a:spcPts val="0"/>
              </a:spcAft>
            </a:pPr>
            <a:r>
              <a:rPr lang="en-GB" altLang="en-US" dirty="0">
                <a:latin typeface="Arial" panose="020B0604020202020204" pitchFamily="34" charset="0"/>
              </a:rPr>
              <a:t>You may wish to ask the students to guess which is the most acidic or alkaline liquid, before playing the animation.</a:t>
            </a:r>
          </a:p>
          <a:p>
            <a:pPr>
              <a:spcAft>
                <a:spcPts val="0"/>
              </a:spcAft>
            </a:pPr>
            <a:r>
              <a:rPr lang="en-GB" altLang="en-US" dirty="0">
                <a:latin typeface="Arial" panose="020B0604020202020204" pitchFamily="34" charset="0"/>
              </a:rPr>
              <a:t>The pH values for each of the liquids are as follows:</a:t>
            </a:r>
          </a:p>
          <a:p>
            <a:pPr marL="171450" indent="-171450">
              <a:spcAft>
                <a:spcPts val="0"/>
              </a:spcAft>
              <a:buFont typeface="Arial" panose="020B0604020202020204" pitchFamily="34" charset="0"/>
              <a:buChar char="•"/>
            </a:pPr>
            <a:r>
              <a:rPr lang="en-GB" altLang="en-US" dirty="0">
                <a:latin typeface="Arial" panose="020B0604020202020204" pitchFamily="34" charset="0"/>
              </a:rPr>
              <a:t>tea: 6.25</a:t>
            </a:r>
          </a:p>
          <a:p>
            <a:pPr marL="171450" indent="-171450">
              <a:spcAft>
                <a:spcPts val="0"/>
              </a:spcAft>
              <a:buFont typeface="Arial" panose="020B0604020202020204" pitchFamily="34" charset="0"/>
              <a:buChar char="•"/>
            </a:pPr>
            <a:r>
              <a:rPr lang="en-GB" altLang="en-US" dirty="0">
                <a:latin typeface="Arial" panose="020B0604020202020204" pitchFamily="34" charset="0"/>
              </a:rPr>
              <a:t>coffee: 5.43</a:t>
            </a:r>
          </a:p>
          <a:p>
            <a:pPr marL="171450" indent="-171450">
              <a:spcAft>
                <a:spcPts val="0"/>
              </a:spcAft>
              <a:buFont typeface="Arial" panose="020B0604020202020204" pitchFamily="34" charset="0"/>
              <a:buChar char="•"/>
            </a:pPr>
            <a:r>
              <a:rPr lang="en-GB" altLang="en-US" dirty="0">
                <a:latin typeface="Arial" panose="020B0604020202020204" pitchFamily="34" charset="0"/>
              </a:rPr>
              <a:t>pineapple juice: 3.72</a:t>
            </a:r>
          </a:p>
          <a:p>
            <a:pPr marL="171450" indent="-171450">
              <a:spcAft>
                <a:spcPts val="0"/>
              </a:spcAft>
              <a:buFont typeface="Arial" panose="020B0604020202020204" pitchFamily="34" charset="0"/>
              <a:buChar char="•"/>
            </a:pPr>
            <a:r>
              <a:rPr lang="en-GB" altLang="en-US" dirty="0">
                <a:latin typeface="Arial" panose="020B0604020202020204" pitchFamily="34" charset="0"/>
              </a:rPr>
              <a:t>cola: 3.45</a:t>
            </a:r>
          </a:p>
          <a:p>
            <a:pPr marL="171450" indent="-171450">
              <a:spcAft>
                <a:spcPts val="0"/>
              </a:spcAft>
              <a:buFont typeface="Arial" panose="020B0604020202020204" pitchFamily="34" charset="0"/>
              <a:buChar char="•"/>
            </a:pPr>
            <a:r>
              <a:rPr lang="en-GB" altLang="en-US" dirty="0">
                <a:latin typeface="Arial" panose="020B0604020202020204" pitchFamily="34" charset="0"/>
              </a:rPr>
              <a:t>milk: 6.55</a:t>
            </a:r>
          </a:p>
          <a:p>
            <a:pPr marL="171450" indent="-171450">
              <a:spcAft>
                <a:spcPts val="0"/>
              </a:spcAft>
              <a:buFont typeface="Arial" panose="020B0604020202020204" pitchFamily="34" charset="0"/>
              <a:buChar char="•"/>
            </a:pPr>
            <a:r>
              <a:rPr lang="en-GB" altLang="en-US" dirty="0">
                <a:latin typeface="Arial" panose="020B0604020202020204" pitchFamily="34" charset="0"/>
              </a:rPr>
              <a:t>water: 7.92.</a:t>
            </a:r>
          </a:p>
          <a:p>
            <a:pPr>
              <a:spcAft>
                <a:spcPts val="0"/>
              </a:spcAft>
            </a:pPr>
            <a:endParaRPr lang="en-GB" altLang="en-US" dirty="0">
              <a:latin typeface="Arial" panose="020B0604020202020204" pitchFamily="34" charset="0"/>
            </a:endParaRPr>
          </a:p>
          <a:p>
            <a:pPr>
              <a:spcAft>
                <a:spcPts val="0"/>
              </a:spcAft>
            </a:pPr>
            <a:r>
              <a:rPr lang="en-GB" dirty="0"/>
              <a:t>This slide covers the Science and Engineering Practice:</a:t>
            </a:r>
          </a:p>
          <a:p>
            <a:pPr marL="171450" marR="0" lvl="0" indent="-171450" algn="l" defTabSz="914400" rtl="0" eaLnBrk="0" fontAlgn="base" latinLnBrk="0" hangingPunct="0">
              <a:spcAft>
                <a:spcPts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within the scope of the school laboratory, research facilities, or field (e.g., outdoor environment) with available resources and, when appropriate, frame a hypothesis based on a model or theory.</a:t>
            </a:r>
            <a:endParaRPr lang="en-GB" dirty="0">
              <a:effectLst/>
            </a:endParaRPr>
          </a:p>
        </p:txBody>
      </p:sp>
      <p:sp>
        <p:nvSpPr>
          <p:cNvPr id="2" name="Slide Number Placeholder 1">
            <a:extLst>
              <a:ext uri="{FF2B5EF4-FFF2-40B4-BE49-F238E27FC236}">
                <a16:creationId xmlns:a16="http://schemas.microsoft.com/office/drawing/2014/main" id="{677AFD40-524D-4788-A14C-7D2795F390D7}"/>
              </a:ext>
            </a:extLst>
          </p:cNvPr>
          <p:cNvSpPr>
            <a:spLocks noGrp="1"/>
          </p:cNvSpPr>
          <p:nvPr>
            <p:ph type="sldNum" sz="quarter" idx="10"/>
          </p:nvPr>
        </p:nvSpPr>
        <p:spPr/>
        <p:txBody>
          <a:bodyPr/>
          <a:lstStyle/>
          <a:p>
            <a:fld id="{4C7FC9DA-D704-47E7-AE2D-621D0BD30950}" type="slidenum">
              <a:rPr lang="en-US" altLang="en-US" smtClean="0"/>
              <a:pPr/>
              <a:t>13</a:t>
            </a:fld>
            <a:endParaRPr lang="en-US" altLang="en-US"/>
          </a:p>
        </p:txBody>
      </p:sp>
    </p:spTree>
    <p:extLst>
      <p:ext uri="{BB962C8B-B14F-4D97-AF65-F5344CB8AC3E}">
        <p14:creationId xmlns:p14="http://schemas.microsoft.com/office/powerpoint/2010/main" val="54719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2360E4C-54EA-43F1-9555-227A9DDCA12A}"/>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8B2855C0-F583-4203-AD03-402EFBDE3F82}"/>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ordering activity could be used as </a:t>
            </a:r>
            <a:r>
              <a:rPr lang="en-GB" sz="1200" kern="1200" dirty="0">
                <a:solidFill>
                  <a:schemeClr val="tx1"/>
                </a:solidFill>
                <a:effectLst/>
                <a:latin typeface="Arial" charset="0"/>
                <a:ea typeface="+mn-ea"/>
                <a:cs typeface="+mn-cs"/>
              </a:rPr>
              <a:t>an introductory or summary activity</a:t>
            </a:r>
            <a:r>
              <a:rPr lang="en-GB" altLang="en-US" dirty="0">
                <a:latin typeface="Arial" panose="020B0604020202020204" pitchFamily="34" charset="0"/>
              </a:rPr>
              <a:t> on </a:t>
            </a:r>
            <a:r>
              <a:rPr lang="en-GB" altLang="en-US" dirty="0" err="1">
                <a:latin typeface="Arial" panose="020B0604020202020204" pitchFamily="34" charset="0"/>
              </a:rPr>
              <a:t>pH.</a:t>
            </a:r>
            <a:r>
              <a:rPr lang="en-GB" altLang="en-US" dirty="0">
                <a:latin typeface="Arial" panose="020B0604020202020204" pitchFamily="34" charset="0"/>
              </a:rPr>
              <a:t> Mini-whiteboards could be used to make this a whole-class exercise.</a:t>
            </a:r>
          </a:p>
        </p:txBody>
      </p:sp>
      <p:sp>
        <p:nvSpPr>
          <p:cNvPr id="2" name="Slide Number Placeholder 1">
            <a:extLst>
              <a:ext uri="{FF2B5EF4-FFF2-40B4-BE49-F238E27FC236}">
                <a16:creationId xmlns:a16="http://schemas.microsoft.com/office/drawing/2014/main" id="{7EA835D7-F231-4E10-947D-293896BCB89A}"/>
              </a:ext>
            </a:extLst>
          </p:cNvPr>
          <p:cNvSpPr>
            <a:spLocks noGrp="1"/>
          </p:cNvSpPr>
          <p:nvPr>
            <p:ph type="sldNum" sz="quarter" idx="10"/>
          </p:nvPr>
        </p:nvSpPr>
        <p:spPr/>
        <p:txBody>
          <a:bodyPr/>
          <a:lstStyle/>
          <a:p>
            <a:fld id="{4C7FC9DA-D704-47E7-AE2D-621D0BD30950}" type="slidenum">
              <a:rPr lang="en-US" altLang="en-US" smtClean="0"/>
              <a:pPr/>
              <a:t>14</a:t>
            </a:fld>
            <a:endParaRPr lang="en-US" altLang="en-US"/>
          </a:p>
        </p:txBody>
      </p:sp>
    </p:spTree>
    <p:extLst>
      <p:ext uri="{BB962C8B-B14F-4D97-AF65-F5344CB8AC3E}">
        <p14:creationId xmlns:p14="http://schemas.microsoft.com/office/powerpoint/2010/main" val="218081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D266B48-13CA-436E-8C0C-A7969C17223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9024BB6-9989-499A-9478-ED5D87BF37E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Students should be made aware that comparisons are made here between strong and weak acids of the same concentration.</a:t>
            </a:r>
          </a:p>
        </p:txBody>
      </p:sp>
      <p:sp>
        <p:nvSpPr>
          <p:cNvPr id="2" name="Slide Number Placeholder 1">
            <a:extLst>
              <a:ext uri="{FF2B5EF4-FFF2-40B4-BE49-F238E27FC236}">
                <a16:creationId xmlns:a16="http://schemas.microsoft.com/office/drawing/2014/main" id="{E4DABF62-90A2-4A13-A314-05BD4681E10C}"/>
              </a:ext>
            </a:extLst>
          </p:cNvPr>
          <p:cNvSpPr>
            <a:spLocks noGrp="1"/>
          </p:cNvSpPr>
          <p:nvPr>
            <p:ph type="sldNum" sz="quarter" idx="10"/>
          </p:nvPr>
        </p:nvSpPr>
        <p:spPr/>
        <p:txBody>
          <a:bodyPr/>
          <a:lstStyle/>
          <a:p>
            <a:fld id="{4C7FC9DA-D704-47E7-AE2D-621D0BD3095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7164B72-A9DE-4E82-A341-04954CB691B4}"/>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EC0948F3-F476-4653-82EE-23C5FCEB2D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4B7F66-3CA6-491B-B11A-00F662F247E6}"/>
              </a:ext>
            </a:extLst>
          </p:cNvPr>
          <p:cNvSpPr>
            <a:spLocks noGrp="1"/>
          </p:cNvSpPr>
          <p:nvPr>
            <p:ph type="sldNum" sz="quarter" idx="10"/>
          </p:nvPr>
        </p:nvSpPr>
        <p:spPr/>
        <p:txBody>
          <a:bodyPr/>
          <a:lstStyle/>
          <a:p>
            <a:fld id="{4C7FC9DA-D704-47E7-AE2D-621D0BD3095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E9AD58EB-148D-49AA-B4B5-D6F80B9BF04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E34A2D75-7A99-4B6E-935D-B78E8232D5FE}"/>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neutralization reactions and acids and bases, please refer to the </a:t>
            </a:r>
            <a:r>
              <a:rPr lang="en-GB" altLang="en-US" i="1" dirty="0">
                <a:latin typeface="Arial" panose="020B0604020202020204" pitchFamily="34" charset="0"/>
              </a:rPr>
              <a:t>Neutralization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BC989A49-E0DE-4386-BB9C-BC8CCFA05775}"/>
              </a:ext>
            </a:extLst>
          </p:cNvPr>
          <p:cNvSpPr>
            <a:spLocks noGrp="1"/>
          </p:cNvSpPr>
          <p:nvPr>
            <p:ph type="sldNum" sz="quarter" idx="10"/>
          </p:nvPr>
        </p:nvSpPr>
        <p:spPr/>
        <p:txBody>
          <a:bodyPr/>
          <a:lstStyle/>
          <a:p>
            <a:fld id="{4C7FC9DA-D704-47E7-AE2D-621D0BD3095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C530BF12-4123-4DE3-BD4A-F34A67D4CFB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19860D3-CEF1-49CC-98B2-328095F69A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concentration of hydrogen ions (H</a:t>
            </a:r>
            <a:r>
              <a:rPr lang="en-GB" altLang="en-US" baseline="30000" dirty="0">
                <a:latin typeface="Arial" panose="020B0604020202020204" pitchFamily="34" charset="0"/>
              </a:rPr>
              <a:t>+</a:t>
            </a:r>
            <a:r>
              <a:rPr lang="en-GB" altLang="en-US" dirty="0">
                <a:latin typeface="Arial" panose="020B0604020202020204" pitchFamily="34" charset="0"/>
              </a:rPr>
              <a:t>) is in the units moles/cubic </a:t>
            </a:r>
            <a:r>
              <a:rPr lang="en-GB" altLang="en-US" dirty="0" err="1">
                <a:latin typeface="Arial" panose="020B0604020202020204" pitchFamily="34" charset="0"/>
              </a:rPr>
              <a:t>decimeter</a:t>
            </a:r>
            <a:r>
              <a:rPr lang="en-GB" altLang="en-US" dirty="0">
                <a:latin typeface="Arial" panose="020B0604020202020204" pitchFamily="34" charset="0"/>
              </a:rPr>
              <a:t> (mol/dm</a:t>
            </a:r>
            <a:r>
              <a:rPr lang="en-GB" altLang="en-US" baseline="30000" dirty="0">
                <a:latin typeface="Arial" panose="020B0604020202020204" pitchFamily="34" charset="0"/>
              </a:rPr>
              <a:t>3</a:t>
            </a:r>
            <a:r>
              <a:rPr lang="en-GB" altLang="en-US" dirty="0">
                <a:latin typeface="Arial" panose="020B0604020202020204" pitchFamily="34" charset="0"/>
              </a:rPr>
              <a:t>).</a:t>
            </a:r>
          </a:p>
          <a:p>
            <a:r>
              <a:rPr lang="en-GB" altLang="en-US" dirty="0">
                <a:latin typeface="Arial" panose="020B0604020202020204" pitchFamily="34" charset="0"/>
              </a:rPr>
              <a:t>pH is calculated using the equation pH = –log[H</a:t>
            </a:r>
            <a:r>
              <a:rPr lang="en-GB" altLang="en-US" baseline="30000" dirty="0">
                <a:latin typeface="Arial" panose="020B0604020202020204" pitchFamily="34" charset="0"/>
              </a:rPr>
              <a:t>+</a:t>
            </a:r>
            <a:r>
              <a:rPr lang="en-GB" altLang="en-US" dirty="0">
                <a:latin typeface="Arial" panose="020B0604020202020204" pitchFamily="34" charset="0"/>
              </a:rPr>
              <a:t>], where [H</a:t>
            </a:r>
            <a:r>
              <a:rPr lang="en-GB" altLang="en-US" baseline="30000" dirty="0">
                <a:latin typeface="Arial" panose="020B0604020202020204" pitchFamily="34" charset="0"/>
              </a:rPr>
              <a:t>+</a:t>
            </a:r>
            <a:r>
              <a:rPr lang="en-GB" altLang="en-US" dirty="0">
                <a:latin typeface="Arial" panose="020B0604020202020204" pitchFamily="34" charset="0"/>
              </a:rPr>
              <a:t>] is the concentration of H</a:t>
            </a:r>
            <a:r>
              <a:rPr lang="en-GB" altLang="en-US" baseline="30000" dirty="0">
                <a:latin typeface="Arial" panose="020B0604020202020204" pitchFamily="34" charset="0"/>
              </a:rPr>
              <a:t>+</a:t>
            </a:r>
            <a:r>
              <a:rPr lang="en-GB" altLang="en-US" dirty="0">
                <a:latin typeface="Arial" panose="020B0604020202020204" pitchFamily="34" charset="0"/>
              </a:rPr>
              <a:t> ions in mol dm</a:t>
            </a:r>
            <a:r>
              <a:rPr lang="en-GB" altLang="en-US" baseline="30000" dirty="0">
                <a:latin typeface="Arial" panose="020B0604020202020204" pitchFamily="34" charset="0"/>
              </a:rPr>
              <a:t>-3</a:t>
            </a:r>
            <a:r>
              <a:rPr lang="en-GB" altLang="en-US" dirty="0">
                <a:latin typeface="Arial" panose="020B0604020202020204" pitchFamily="34" charset="0"/>
              </a:rPr>
              <a:t>. Since strong acids are fully dissociated, all the molecules of acid will produce H</a:t>
            </a:r>
            <a:r>
              <a:rPr lang="en-GB" altLang="en-US" baseline="30000" dirty="0">
                <a:latin typeface="Arial" panose="020B0604020202020204" pitchFamily="34" charset="0"/>
              </a:rPr>
              <a:t>+</a:t>
            </a:r>
            <a:r>
              <a:rPr lang="en-GB" altLang="en-US" dirty="0">
                <a:latin typeface="Arial" panose="020B0604020202020204" pitchFamily="34" charset="0"/>
              </a:rPr>
              <a:t> ions, so their pH is equal to the –log of their concentration. Weak acids are more complex and pH is calculated using their equilibrium constant values, which give a measure of their degree of dissociation.</a:t>
            </a:r>
          </a:p>
          <a:p>
            <a:endParaRPr lang="en-GB" altLang="en-US" dirty="0">
              <a:latin typeface="Arial" panose="020B0604020202020204" pitchFamily="34" charset="0"/>
            </a:endParaRPr>
          </a:p>
          <a:p>
            <a:r>
              <a:rPr lang="en-GB" dirty="0"/>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p>
        </p:txBody>
      </p:sp>
      <p:sp>
        <p:nvSpPr>
          <p:cNvPr id="2" name="Slide Number Placeholder 1">
            <a:extLst>
              <a:ext uri="{FF2B5EF4-FFF2-40B4-BE49-F238E27FC236}">
                <a16:creationId xmlns:a16="http://schemas.microsoft.com/office/drawing/2014/main" id="{802CBA56-9454-4F22-9E0F-45C3E8597B14}"/>
              </a:ext>
            </a:extLst>
          </p:cNvPr>
          <p:cNvSpPr>
            <a:spLocks noGrp="1"/>
          </p:cNvSpPr>
          <p:nvPr>
            <p:ph type="sldNum" sz="quarter" idx="10"/>
          </p:nvPr>
        </p:nvSpPr>
        <p:spPr/>
        <p:txBody>
          <a:bodyPr/>
          <a:lstStyle/>
          <a:p>
            <a:fld id="{4C7FC9DA-D704-47E7-AE2D-621D0BD3095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5936DE47-FEB8-4986-ABFF-FBE680EA187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0F7E5154-677F-4D9D-9FAD-6E6789D1E31F}"/>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order to determine the pH of an acid you need to know the concentration of H</a:t>
            </a:r>
            <a:r>
              <a:rPr lang="en-GB" altLang="en-US" baseline="30000" dirty="0">
                <a:latin typeface="Arial" panose="020B0604020202020204" pitchFamily="34" charset="0"/>
              </a:rPr>
              <a:t>+</a:t>
            </a:r>
            <a:r>
              <a:rPr lang="en-GB" altLang="en-US" dirty="0">
                <a:latin typeface="Arial" panose="020B0604020202020204" pitchFamily="34" charset="0"/>
              </a:rPr>
              <a:t> ions present. This is simple for strong acids as they fully dissociate. For example: 1 mole HCl dissociates to give 1 mole H</a:t>
            </a:r>
            <a:r>
              <a:rPr lang="en-GB" altLang="en-US" baseline="30000" dirty="0">
                <a:latin typeface="Arial" panose="020B0604020202020204" pitchFamily="34" charset="0"/>
              </a:rPr>
              <a:t>+</a:t>
            </a:r>
            <a:r>
              <a:rPr lang="en-GB" altLang="en-US" dirty="0">
                <a:latin typeface="Arial" panose="020B0604020202020204" pitchFamily="34" charset="0"/>
              </a:rPr>
              <a:t> + 1 mole Cl</a:t>
            </a:r>
            <a:r>
              <a:rPr lang="en-GB" altLang="en-US" baseline="30000" dirty="0">
                <a:latin typeface="Arial" panose="020B0604020202020204" pitchFamily="34" charset="0"/>
              </a:rPr>
              <a:t>- </a:t>
            </a:r>
            <a:r>
              <a:rPr lang="en-GB" altLang="en-US" dirty="0">
                <a:latin typeface="Arial" panose="020B0604020202020204" pitchFamily="34" charset="0"/>
              </a:rPr>
              <a:t>. This means that 0.2M HCl dissociates to give 0.2M of H</a:t>
            </a:r>
            <a:r>
              <a:rPr lang="en-GB" altLang="en-US" baseline="30000" dirty="0">
                <a:latin typeface="Arial" panose="020B0604020202020204" pitchFamily="34" charset="0"/>
              </a:rPr>
              <a:t>+ </a:t>
            </a:r>
            <a:r>
              <a:rPr lang="en-GB" altLang="en-US" dirty="0">
                <a:latin typeface="Arial" panose="020B0604020202020204" pitchFamily="34" charset="0"/>
              </a:rPr>
              <a:t>ions. pH is then calculated using the equation pH = –log[H</a:t>
            </a:r>
            <a:r>
              <a:rPr lang="en-GB" altLang="en-US" baseline="30000" dirty="0">
                <a:latin typeface="Arial" panose="020B0604020202020204" pitchFamily="34" charset="0"/>
              </a:rPr>
              <a:t>+</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6CA2A410-335C-49F3-9838-2FA5C7A8212D}"/>
              </a:ext>
            </a:extLst>
          </p:cNvPr>
          <p:cNvSpPr>
            <a:spLocks noGrp="1"/>
          </p:cNvSpPr>
          <p:nvPr>
            <p:ph type="sldNum" sz="quarter" idx="10"/>
          </p:nvPr>
        </p:nvSpPr>
        <p:spPr/>
        <p:txBody>
          <a:bodyPr/>
          <a:lstStyle/>
          <a:p>
            <a:fld id="{4C7FC9DA-D704-47E7-AE2D-621D0BD30950}"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5A8CA7E1-3258-4C85-8D6D-9667D54FFA07}"/>
              </a:ext>
            </a:extLst>
          </p:cNvPr>
          <p:cNvSpPr>
            <a:spLocks noGrp="1"/>
          </p:cNvSpPr>
          <p:nvPr>
            <p:ph type="sldNum" sz="quarter" idx="10"/>
          </p:nvPr>
        </p:nvSpPr>
        <p:spPr/>
        <p:txBody>
          <a:bodyPr/>
          <a:lstStyle/>
          <a:p>
            <a:fld id="{4C7FC9DA-D704-47E7-AE2D-621D0BD30950}" type="slidenum">
              <a:rPr lang="en-US" altLang="en-US" smtClean="0"/>
              <a:pPr/>
              <a:t>2</a:t>
            </a:fld>
            <a:endParaRPr lang="en-US" altLang="en-US"/>
          </a:p>
        </p:txBody>
      </p:sp>
    </p:spTree>
    <p:extLst>
      <p:ext uri="{BB962C8B-B14F-4D97-AF65-F5344CB8AC3E}">
        <p14:creationId xmlns:p14="http://schemas.microsoft.com/office/powerpoint/2010/main" val="160307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Image Placeholder 1">
            <a:extLst>
              <a:ext uri="{FF2B5EF4-FFF2-40B4-BE49-F238E27FC236}">
                <a16:creationId xmlns:a16="http://schemas.microsoft.com/office/drawing/2014/main" id="{51412CE3-136C-4A9B-A483-360D58191CB7}"/>
              </a:ext>
            </a:extLst>
          </p:cNvPr>
          <p:cNvSpPr>
            <a:spLocks noGrp="1" noRot="1" noChangeAspect="1" noTextEdit="1"/>
          </p:cNvSpPr>
          <p:nvPr>
            <p:ph type="sldImg"/>
          </p:nvPr>
        </p:nvSpPr>
        <p:spPr>
          <a:ln/>
        </p:spPr>
      </p:sp>
      <p:sp>
        <p:nvSpPr>
          <p:cNvPr id="44036" name="Notes Placeholder 2">
            <a:extLst>
              <a:ext uri="{FF2B5EF4-FFF2-40B4-BE49-F238E27FC236}">
                <a16:creationId xmlns:a16="http://schemas.microsoft.com/office/drawing/2014/main" id="{CE3DEAC7-5B87-42AE-80D0-10D949CD56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strong acid is fully ionized, and so all the H</a:t>
            </a:r>
            <a:r>
              <a:rPr lang="en-GB" altLang="en-US" baseline="30000" dirty="0">
                <a:latin typeface="Arial" panose="020B0604020202020204" pitchFamily="34" charset="0"/>
              </a:rPr>
              <a:t>+</a:t>
            </a:r>
            <a:r>
              <a:rPr lang="en-GB" altLang="en-US" dirty="0">
                <a:latin typeface="Arial" panose="020B0604020202020204" pitchFamily="34" charset="0"/>
              </a:rPr>
              <a:t> ions react with the reactant. A weak acid is only partially ionized and forms an equilibrium in solution.</a:t>
            </a:r>
          </a:p>
          <a:p>
            <a:r>
              <a:rPr lang="en-GB" altLang="en-US" dirty="0">
                <a:latin typeface="Arial" panose="020B0604020202020204" pitchFamily="34" charset="0"/>
              </a:rPr>
              <a:t>As the H</a:t>
            </a:r>
            <a:r>
              <a:rPr lang="en-GB" altLang="en-US" baseline="30000" dirty="0">
                <a:latin typeface="Arial" panose="020B0604020202020204" pitchFamily="34" charset="0"/>
              </a:rPr>
              <a:t>+</a:t>
            </a:r>
            <a:r>
              <a:rPr lang="en-GB" altLang="en-US" dirty="0">
                <a:latin typeface="Arial" panose="020B0604020202020204" pitchFamily="34" charset="0"/>
              </a:rPr>
              <a:t> ions in a weak acid react, the equilibrium shifts to the right making more H</a:t>
            </a:r>
            <a:r>
              <a:rPr lang="en-GB" altLang="en-US" baseline="30000" dirty="0">
                <a:latin typeface="Arial" panose="020B0604020202020204" pitchFamily="34" charset="0"/>
              </a:rPr>
              <a:t>+</a:t>
            </a:r>
            <a:r>
              <a:rPr lang="en-GB" altLang="en-US" dirty="0">
                <a:latin typeface="Arial" panose="020B0604020202020204" pitchFamily="34" charset="0"/>
              </a:rPr>
              <a:t> ions until no more of the unionized acid is left.</a:t>
            </a:r>
            <a:r>
              <a:rPr lang="en-GB" altLang="en-US" b="1" dirty="0">
                <a:latin typeface="Arial" panose="020B0604020202020204" pitchFamily="34" charset="0"/>
              </a:rPr>
              <a:t> </a:t>
            </a:r>
            <a:r>
              <a:rPr lang="en-GB" altLang="en-US" dirty="0">
                <a:latin typeface="Arial" panose="020B0604020202020204" pitchFamily="34" charset="0"/>
              </a:rPr>
              <a:t>The same volume of a weak acid and a strong acid of equal concentration will contain the same number of moles of H</a:t>
            </a:r>
            <a:r>
              <a:rPr lang="en-GB" altLang="en-US" baseline="30000" dirty="0">
                <a:latin typeface="Arial" panose="020B0604020202020204" pitchFamily="34" charset="0"/>
              </a:rPr>
              <a:t>+</a:t>
            </a:r>
            <a:r>
              <a:rPr lang="en-GB" altLang="en-US" dirty="0">
                <a:latin typeface="Arial" panose="020B0604020202020204" pitchFamily="34" charset="0"/>
              </a:rPr>
              <a:t> and so will produce the same volume of product.</a:t>
            </a:r>
          </a:p>
        </p:txBody>
      </p:sp>
      <p:sp>
        <p:nvSpPr>
          <p:cNvPr id="2" name="Slide Number Placeholder 1">
            <a:extLst>
              <a:ext uri="{FF2B5EF4-FFF2-40B4-BE49-F238E27FC236}">
                <a16:creationId xmlns:a16="http://schemas.microsoft.com/office/drawing/2014/main" id="{FA9BBF11-5226-4CED-AFA4-D9F7E72D5432}"/>
              </a:ext>
            </a:extLst>
          </p:cNvPr>
          <p:cNvSpPr>
            <a:spLocks noGrp="1"/>
          </p:cNvSpPr>
          <p:nvPr>
            <p:ph type="sldNum" sz="quarter" idx="10"/>
          </p:nvPr>
        </p:nvSpPr>
        <p:spPr/>
        <p:txBody>
          <a:bodyPr/>
          <a:lstStyle/>
          <a:p>
            <a:fld id="{4C7FC9DA-D704-47E7-AE2D-621D0BD30950}"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C2D7FFCE-C779-4C15-B747-B95744A3057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1590CC4-ED8F-4BED-921A-969861BCD00E}"/>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Bubbles will be produced by the carbon dioxide gas. This can be identified using limewater – when carbon dioxide is bubbled through limewater, the mixture becomes cloudy.</a:t>
            </a:r>
          </a:p>
          <a:p>
            <a:r>
              <a:rPr lang="en-GB" altLang="en-US" dirty="0">
                <a:latin typeface="Arial" panose="020B0604020202020204" pitchFamily="34" charset="0"/>
              </a:rPr>
              <a:t>Fewer/less vigorous bubbles will be seen in the reaction of ethanoic acid with copper carbonate.</a:t>
            </a:r>
          </a:p>
          <a:p>
            <a:endParaRPr lang="en-GB" altLang="en-US" dirty="0">
              <a:solidFill>
                <a:srgbClr val="010067"/>
              </a:solidFill>
              <a:latin typeface="Arial" panose="020B0604020202020204" pitchFamily="34" charset="0"/>
            </a:endParaRPr>
          </a:p>
          <a:p>
            <a:r>
              <a:rPr lang="en-GB" dirty="0"/>
              <a:t>This slide covers the Science and Engineering Practice:</a:t>
            </a:r>
            <a:endParaRPr lang="en-GB" altLang="en-US" b="0" i="0" dirty="0">
              <a:latin typeface="Arial" panose="020B0604020202020204" pitchFamily="34" charset="0"/>
            </a:endParaRP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altLang="en-US" b="0" i="0" dirty="0">
              <a:latin typeface="Arial" panose="020B0604020202020204" pitchFamily="34" charset="0"/>
            </a:endParaRPr>
          </a:p>
        </p:txBody>
      </p:sp>
      <p:sp>
        <p:nvSpPr>
          <p:cNvPr id="2" name="Slide Number Placeholder 1">
            <a:extLst>
              <a:ext uri="{FF2B5EF4-FFF2-40B4-BE49-F238E27FC236}">
                <a16:creationId xmlns:a16="http://schemas.microsoft.com/office/drawing/2014/main" id="{F5FD4CC0-9ABD-4907-847A-378A18689CB5}"/>
              </a:ext>
            </a:extLst>
          </p:cNvPr>
          <p:cNvSpPr>
            <a:spLocks noGrp="1"/>
          </p:cNvSpPr>
          <p:nvPr>
            <p:ph type="sldNum" sz="quarter" idx="10"/>
          </p:nvPr>
        </p:nvSpPr>
        <p:spPr/>
        <p:txBody>
          <a:bodyPr/>
          <a:lstStyle/>
          <a:p>
            <a:fld id="{4C7FC9DA-D704-47E7-AE2D-621D0BD30950}"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9F00C70-32E4-4DA4-AB64-86E795A0A579}"/>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AD24294C-C494-4AED-8D34-0F9069945E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is important to remember that increasing the concentration does not effect the ability of the acid to dissociate in solution. The acid is still a weak acid as it is unable to fully dissociate.  Increasing the concentration of the acid will increase the number of molecules in solution. This would increase the number of collisions occurring with the carbonate and so increase the rate of reaction. </a:t>
            </a:r>
          </a:p>
          <a:p>
            <a:endParaRPr lang="en-GB" altLang="en-US" dirty="0">
              <a:latin typeface="Arial" panose="020B0604020202020204" pitchFamily="34" charset="0"/>
            </a:endParaRPr>
          </a:p>
          <a:p>
            <a:r>
              <a:rPr lang="en-GB" dirty="0"/>
              <a:t>This slide covers the Science and Engineering Practices:</a:t>
            </a:r>
            <a:endParaRPr lang="en-GB" altLang="en-US" dirty="0">
              <a:latin typeface="Arial" panose="020B0604020202020204" pitchFamily="34" charset="0"/>
            </a:endParaRP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E197C6E-FD0C-49D9-AD67-BF779A9E1C6C}"/>
              </a:ext>
            </a:extLst>
          </p:cNvPr>
          <p:cNvSpPr>
            <a:spLocks noGrp="1"/>
          </p:cNvSpPr>
          <p:nvPr>
            <p:ph type="sldNum" sz="quarter" idx="10"/>
          </p:nvPr>
        </p:nvSpPr>
        <p:spPr/>
        <p:txBody>
          <a:bodyPr/>
          <a:lstStyle/>
          <a:p>
            <a:fld id="{4C7FC9DA-D704-47E7-AE2D-621D0BD30950}"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Image Placeholder 1">
            <a:extLst>
              <a:ext uri="{FF2B5EF4-FFF2-40B4-BE49-F238E27FC236}">
                <a16:creationId xmlns:a16="http://schemas.microsoft.com/office/drawing/2014/main" id="{F90C4EAE-11D3-4ACF-94A3-3D990B55EC58}"/>
              </a:ext>
            </a:extLst>
          </p:cNvPr>
          <p:cNvSpPr>
            <a:spLocks noGrp="1" noRot="1" noChangeAspect="1" noTextEdit="1"/>
          </p:cNvSpPr>
          <p:nvPr>
            <p:ph type="sldImg"/>
          </p:nvPr>
        </p:nvSpPr>
        <p:spPr>
          <a:ln/>
        </p:spPr>
      </p:sp>
      <p:sp>
        <p:nvSpPr>
          <p:cNvPr id="47108" name="Notes Placeholder 2">
            <a:extLst>
              <a:ext uri="{FF2B5EF4-FFF2-40B4-BE49-F238E27FC236}">
                <a16:creationId xmlns:a16="http://schemas.microsoft.com/office/drawing/2014/main" id="{0C170827-A7DD-4F48-A3DA-D791A471DFD2}"/>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20000"/>
              </a:lnSpc>
            </a:pPr>
            <a:r>
              <a:rPr lang="en-GB" altLang="en-US" sz="1200" b="1" dirty="0">
                <a:latin typeface="Arial" panose="020B0604020202020204" pitchFamily="34" charset="0"/>
              </a:rPr>
              <a:t>Teacher notes</a:t>
            </a:r>
          </a:p>
          <a:p>
            <a:pPr>
              <a:lnSpc>
                <a:spcPct val="120000"/>
              </a:lnSpc>
            </a:pPr>
            <a:r>
              <a:rPr lang="en-GB" altLang="en-US" sz="1200" dirty="0">
                <a:latin typeface="Arial" panose="020B0604020202020204" pitchFamily="34" charset="0"/>
              </a:rPr>
              <a:t>The reaction between an acid and a metal is </a:t>
            </a:r>
            <a:r>
              <a:rPr lang="en-GB" altLang="en-US" sz="1200" b="1" dirty="0">
                <a:latin typeface="Arial" panose="020B0604020202020204" pitchFamily="34" charset="0"/>
              </a:rPr>
              <a:t>not</a:t>
            </a:r>
            <a:r>
              <a:rPr lang="en-GB" altLang="en-US" sz="1200" dirty="0">
                <a:latin typeface="Arial" panose="020B0604020202020204" pitchFamily="34" charset="0"/>
              </a:rPr>
              <a:t> a neutralization reaction because the pH does not change and no water is produced. </a:t>
            </a:r>
          </a:p>
          <a:p>
            <a:pPr>
              <a:lnSpc>
                <a:spcPct val="120000"/>
              </a:lnSpc>
            </a:pPr>
            <a:r>
              <a:rPr lang="en-GB" altLang="en-US" sz="1200" dirty="0">
                <a:latin typeface="Arial" panose="020B0604020202020204" pitchFamily="34" charset="0"/>
              </a:rPr>
              <a:t>A metal will only react with an acid if the metal is more reactive than hydrogen. Otherwise the metal is not reactive enough to separate the hydrogen ion from it’s negative ion.</a:t>
            </a:r>
          </a:p>
          <a:p>
            <a:pPr>
              <a:lnSpc>
                <a:spcPct val="120000"/>
              </a:lnSpc>
            </a:pPr>
            <a:endParaRPr lang="en-GB" altLang="en-US" dirty="0">
              <a:latin typeface="Arial" panose="020B0604020202020204" pitchFamily="34" charset="0"/>
            </a:endParaRPr>
          </a:p>
          <a:p>
            <a:pPr>
              <a:lnSpc>
                <a:spcPct val="120000"/>
              </a:lnSpc>
            </a:pPr>
            <a:r>
              <a:rPr lang="en-GB" altLang="en-US" dirty="0">
                <a:latin typeface="Arial" panose="020B0604020202020204" pitchFamily="34" charset="0"/>
              </a:rPr>
              <a:t>Some prompts for students include:</a:t>
            </a:r>
          </a:p>
          <a:p>
            <a:pPr marL="171450" indent="-171450">
              <a:lnSpc>
                <a:spcPct val="120000"/>
              </a:lnSpc>
              <a:buFont typeface="Arial" panose="020B0604020202020204" pitchFamily="34" charset="0"/>
              <a:buChar char="•"/>
            </a:pPr>
            <a:r>
              <a:rPr lang="en-GB" altLang="en-US" dirty="0">
                <a:latin typeface="Arial" panose="020B0604020202020204" pitchFamily="34" charset="0"/>
              </a:rPr>
              <a:t>What is the word equation for the reaction of an acid and a metal?</a:t>
            </a:r>
          </a:p>
          <a:p>
            <a:pPr marL="171450" indent="-171450">
              <a:lnSpc>
                <a:spcPct val="120000"/>
              </a:lnSpc>
              <a:buFont typeface="Arial" panose="020B0604020202020204" pitchFamily="34" charset="0"/>
              <a:buChar char="•"/>
            </a:pPr>
            <a:r>
              <a:rPr lang="en-GB" altLang="en-US" dirty="0">
                <a:latin typeface="Arial" panose="020B0604020202020204" pitchFamily="34" charset="0"/>
              </a:rPr>
              <a:t>Why does HCl react more quickly that ethanoic acid?</a:t>
            </a:r>
          </a:p>
          <a:p>
            <a:pPr>
              <a:lnSpc>
                <a:spcPct val="120000"/>
              </a:lnSpc>
            </a:pPr>
            <a:endParaRPr lang="en-GB" altLang="en-US" dirty="0">
              <a:latin typeface="Arial" panose="020B0604020202020204" pitchFamily="34" charset="0"/>
            </a:endParaRPr>
          </a:p>
          <a:p>
            <a:pPr>
              <a:lnSpc>
                <a:spcPct val="120000"/>
              </a:lnSpc>
            </a:pPr>
            <a:r>
              <a:rPr lang="en-GB" dirty="0"/>
              <a:t>This slide covers the Science and Engineering Practices:</a:t>
            </a:r>
          </a:p>
          <a:p>
            <a:pPr marL="171450" indent="-171450">
              <a:lnSpc>
                <a:spcPct val="120000"/>
              </a:lnSpc>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p>
          <a:p>
            <a:pPr marL="171450" indent="-171450">
              <a:lnSpc>
                <a:spcPct val="120000"/>
              </a:lnSpc>
              <a:buFont typeface="Arial" panose="020B0604020202020204" pitchFamily="34" charset="0"/>
              <a:buChar cha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indent="-171450">
              <a:lnSpc>
                <a:spcPct val="120000"/>
              </a:lnSpc>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reasoning, theory, and/or models to link evidence to the claims to assess the extent to which the reasoning and data support the explanation or conclusion.</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0EF47C8-DCB9-47CE-8E52-7C6906868425}"/>
              </a:ext>
            </a:extLst>
          </p:cNvPr>
          <p:cNvSpPr>
            <a:spLocks noGrp="1"/>
          </p:cNvSpPr>
          <p:nvPr>
            <p:ph type="sldNum" sz="quarter" idx="10"/>
          </p:nvPr>
        </p:nvSpPr>
        <p:spPr/>
        <p:txBody>
          <a:bodyPr/>
          <a:lstStyle/>
          <a:p>
            <a:fld id="{4C7FC9DA-D704-47E7-AE2D-621D0BD30950}"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AF191CF-C1F9-4579-A487-C450D2275538}"/>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CD13430B-B41A-418B-976F-7F420219650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credits:</a:t>
            </a:r>
            <a:r>
              <a:rPr lang="en-GB" altLang="en-US" dirty="0">
                <a:latin typeface="Arial" panose="020B0604020202020204" pitchFamily="34" charset="0"/>
              </a:rPr>
              <a:t> vinegar </a:t>
            </a:r>
            <a:r>
              <a:rPr lang="en-US" altLang="en-US" dirty="0">
                <a:latin typeface="Arial" panose="020B0604020202020204" pitchFamily="34" charset="0"/>
              </a:rPr>
              <a:t>© </a:t>
            </a:r>
            <a:r>
              <a:rPr lang="en-GB" altLang="en-US" dirty="0" err="1">
                <a:latin typeface="Arial" panose="020B0604020202020204" pitchFamily="34" charset="0"/>
              </a:rPr>
              <a:t>Ivaylo</a:t>
            </a:r>
            <a:r>
              <a:rPr lang="en-GB" altLang="en-US" dirty="0">
                <a:latin typeface="Arial" panose="020B0604020202020204" pitchFamily="34" charset="0"/>
              </a:rPr>
              <a:t> Ivanov, fertilizer © flashgun, all at Shutterstock.com, 2018</a:t>
            </a:r>
          </a:p>
          <a:p>
            <a:endParaRPr lang="en-GB" altLang="en-US" dirty="0">
              <a:latin typeface="Arial" panose="020B0604020202020204" pitchFamily="34" charset="0"/>
            </a:endParaRPr>
          </a:p>
          <a:p>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Acids and Bases</a:t>
            </a:r>
            <a:r>
              <a:rPr lang="en-US" altLang="en-US" i="0" dirty="0">
                <a:latin typeface="Arial" panose="020B0604020202020204" pitchFamily="34" charset="0"/>
              </a:rPr>
              <a:t>.</a:t>
            </a:r>
          </a:p>
        </p:txBody>
      </p:sp>
      <p:sp>
        <p:nvSpPr>
          <p:cNvPr id="2" name="Slide Number Placeholder 1">
            <a:extLst>
              <a:ext uri="{FF2B5EF4-FFF2-40B4-BE49-F238E27FC236}">
                <a16:creationId xmlns:a16="http://schemas.microsoft.com/office/drawing/2014/main" id="{4A154010-65BA-4194-9B85-8566387F7839}"/>
              </a:ext>
            </a:extLst>
          </p:cNvPr>
          <p:cNvSpPr>
            <a:spLocks noGrp="1"/>
          </p:cNvSpPr>
          <p:nvPr>
            <p:ph type="sldNum" sz="quarter" idx="10"/>
          </p:nvPr>
        </p:nvSpPr>
        <p:spPr/>
        <p:txBody>
          <a:bodyPr/>
          <a:lstStyle/>
          <a:p>
            <a:fld id="{4C7FC9DA-D704-47E7-AE2D-621D0BD30950}" type="slidenum">
              <a:rPr lang="en-US" altLang="en-US" smtClean="0"/>
              <a:pPr/>
              <a:t>3</a:t>
            </a:fld>
            <a:endParaRPr lang="en-US" altLang="en-US"/>
          </a:p>
        </p:txBody>
      </p:sp>
    </p:spTree>
    <p:extLst>
      <p:ext uri="{BB962C8B-B14F-4D97-AF65-F5344CB8AC3E}">
        <p14:creationId xmlns:p14="http://schemas.microsoft.com/office/powerpoint/2010/main" val="358333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E5E9E32-2518-4A4F-854C-BF2F26F9345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7D1257A0-7248-47E1-A074-47A41EB4F274}"/>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6D029BD-F675-4913-B9D3-6545FCF91DB0}"/>
              </a:ext>
            </a:extLst>
          </p:cNvPr>
          <p:cNvSpPr>
            <a:spLocks noGrp="1"/>
          </p:cNvSpPr>
          <p:nvPr>
            <p:ph type="sldNum" sz="quarter" idx="10"/>
          </p:nvPr>
        </p:nvSpPr>
        <p:spPr/>
        <p:txBody>
          <a:bodyPr/>
          <a:lstStyle/>
          <a:p>
            <a:fld id="{4C7FC9DA-D704-47E7-AE2D-621D0BD30950}" type="slidenum">
              <a:rPr lang="en-US" altLang="en-US" smtClean="0"/>
              <a:pPr/>
              <a:t>4</a:t>
            </a:fld>
            <a:endParaRPr lang="en-US" altLang="en-US"/>
          </a:p>
        </p:txBody>
      </p:sp>
    </p:spTree>
    <p:extLst>
      <p:ext uri="{BB962C8B-B14F-4D97-AF65-F5344CB8AC3E}">
        <p14:creationId xmlns:p14="http://schemas.microsoft.com/office/powerpoint/2010/main" val="125008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9893C2E1-7903-4FFE-847D-1D85128C66C7}"/>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F4E3958-EA7A-4938-B178-4C7FB27A611B}"/>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763AA09-0646-4230-AE73-0C9F5488A359}"/>
              </a:ext>
            </a:extLst>
          </p:cNvPr>
          <p:cNvSpPr>
            <a:spLocks noGrp="1"/>
          </p:cNvSpPr>
          <p:nvPr>
            <p:ph type="sldNum" sz="quarter" idx="10"/>
          </p:nvPr>
        </p:nvSpPr>
        <p:spPr/>
        <p:txBody>
          <a:bodyPr/>
          <a:lstStyle/>
          <a:p>
            <a:fld id="{4C7FC9DA-D704-47E7-AE2D-621D0BD30950}"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DBBE7E9-461C-41F3-A1B2-BC46698ADE8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390D5A3A-FB28-4002-AC4E-995CB1E3ECC9}"/>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143FF13-5A50-4DB5-8556-0233A48A100D}"/>
              </a:ext>
            </a:extLst>
          </p:cNvPr>
          <p:cNvSpPr>
            <a:spLocks noGrp="1"/>
          </p:cNvSpPr>
          <p:nvPr>
            <p:ph type="sldNum" sz="quarter" idx="10"/>
          </p:nvPr>
        </p:nvSpPr>
        <p:spPr/>
        <p:txBody>
          <a:bodyPr/>
          <a:lstStyle/>
          <a:p>
            <a:fld id="{4C7FC9DA-D704-47E7-AE2D-621D0BD30950}" type="slidenum">
              <a:rPr lang="en-US" altLang="en-US" smtClean="0"/>
              <a:pPr/>
              <a:t>6</a:t>
            </a:fld>
            <a:endParaRPr lang="en-US" altLang="en-US"/>
          </a:p>
        </p:txBody>
      </p:sp>
    </p:spTree>
    <p:extLst>
      <p:ext uri="{BB962C8B-B14F-4D97-AF65-F5344CB8AC3E}">
        <p14:creationId xmlns:p14="http://schemas.microsoft.com/office/powerpoint/2010/main" val="184848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C963E7C-73AC-4836-9588-B82E26B4584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D05166CE-DC8C-4724-B7BE-E0C5D4D804C2}"/>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quiz could be used as a summary exercise to work on acids and bases. Students could be given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green = true) to vote on the statements shown. To stretch students, they could be asked to explain their voting.</a:t>
            </a:r>
          </a:p>
        </p:txBody>
      </p:sp>
      <p:sp>
        <p:nvSpPr>
          <p:cNvPr id="2" name="Slide Number Placeholder 1">
            <a:extLst>
              <a:ext uri="{FF2B5EF4-FFF2-40B4-BE49-F238E27FC236}">
                <a16:creationId xmlns:a16="http://schemas.microsoft.com/office/drawing/2014/main" id="{7A1F0A5F-B80F-4D4B-A161-4D7DB5744FAE}"/>
              </a:ext>
            </a:extLst>
          </p:cNvPr>
          <p:cNvSpPr>
            <a:spLocks noGrp="1"/>
          </p:cNvSpPr>
          <p:nvPr>
            <p:ph type="sldNum" sz="quarter" idx="10"/>
          </p:nvPr>
        </p:nvSpPr>
        <p:spPr/>
        <p:txBody>
          <a:bodyPr/>
          <a:lstStyle/>
          <a:p>
            <a:fld id="{4C7FC9DA-D704-47E7-AE2D-621D0BD30950}" type="slidenum">
              <a:rPr lang="en-US" altLang="en-US" smtClean="0"/>
              <a:pPr/>
              <a:t>7</a:t>
            </a:fld>
            <a:endParaRPr lang="en-US" altLang="en-US"/>
          </a:p>
        </p:txBody>
      </p:sp>
    </p:spTree>
    <p:extLst>
      <p:ext uri="{BB962C8B-B14F-4D97-AF65-F5344CB8AC3E}">
        <p14:creationId xmlns:p14="http://schemas.microsoft.com/office/powerpoint/2010/main" val="1490929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E6D39A6B-C8A7-454A-8AA2-F433F5CED39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017995C-CC1E-4C78-BAE1-FA14565DCAC0}"/>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ACEA4C1-F845-4E8F-84D7-D4ED6107E939}"/>
              </a:ext>
            </a:extLst>
          </p:cNvPr>
          <p:cNvSpPr>
            <a:spLocks noGrp="1"/>
          </p:cNvSpPr>
          <p:nvPr>
            <p:ph type="sldNum" sz="quarter" idx="10"/>
          </p:nvPr>
        </p:nvSpPr>
        <p:spPr/>
        <p:txBody>
          <a:bodyPr/>
          <a:lstStyle/>
          <a:p>
            <a:fld id="{4C7FC9DA-D704-47E7-AE2D-621D0BD3095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647540A6-F680-42FA-9F20-3E97656FD25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0DB39D8-A2B1-47B9-B774-78931E4CA155}"/>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ionization of a weak acid is in dynamic equilibrium, where the reaction is moving in both directions at the same rate.</a:t>
            </a:r>
          </a:p>
          <a:p>
            <a:endParaRPr lang="en-GB" altLang="en-US" dirty="0">
              <a:latin typeface="Arial" panose="020B0604020202020204" pitchFamily="34" charset="0"/>
            </a:endParaRPr>
          </a:p>
          <a:p>
            <a:r>
              <a:rPr lang="en-GB" dirty="0"/>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9563A6B-4480-4B2F-AEBE-8AB2B837987A}"/>
              </a:ext>
            </a:extLst>
          </p:cNvPr>
          <p:cNvSpPr>
            <a:spLocks noGrp="1"/>
          </p:cNvSpPr>
          <p:nvPr>
            <p:ph type="sldNum" sz="quarter" idx="10"/>
          </p:nvPr>
        </p:nvSpPr>
        <p:spPr/>
        <p:txBody>
          <a:bodyPr/>
          <a:lstStyle/>
          <a:p>
            <a:fld id="{4C7FC9DA-D704-47E7-AE2D-621D0BD3095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309490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329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7792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57684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24348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362148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91132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979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110452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87672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3515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09099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140031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6428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234944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471581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0537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88061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104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6258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5771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6613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2612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25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9829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0812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6"/>
    </p:custDataLst>
    <p:extLst>
      <p:ext uri="{BB962C8B-B14F-4D97-AF65-F5344CB8AC3E}">
        <p14:creationId xmlns:p14="http://schemas.microsoft.com/office/powerpoint/2010/main" val="1988795513"/>
      </p:ext>
    </p:extLst>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 id="2147484893" r:id="rId12"/>
    <p:sldLayoutId id="2147484894" r:id="rId13"/>
    <p:sldLayoutId id="214748489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4"/>
    </p:custDataLst>
    <p:extLst>
      <p:ext uri="{BB962C8B-B14F-4D97-AF65-F5344CB8AC3E}">
        <p14:creationId xmlns:p14="http://schemas.microsoft.com/office/powerpoint/2010/main" val="601815908"/>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10.xml"/><Relationship Id="rId10" Type="http://schemas.openxmlformats.org/officeDocument/2006/relationships/image" Target="../media/image11.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41.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notesSlide" Target="../notesSlides/notesSlide11.xml"/><Relationship Id="rId4" Type="http://schemas.openxmlformats.org/officeDocument/2006/relationships/slideLayout" Target="../slideLayouts/slideLayout6.xml"/><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2.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28.png"/><Relationship Id="rId11" Type="http://schemas.openxmlformats.org/officeDocument/2006/relationships/image" Target="../media/image6.png"/><Relationship Id="rId5" Type="http://schemas.openxmlformats.org/officeDocument/2006/relationships/image" Target="../media/image27.jpe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5.xml"/><Relationship Id="rId7" Type="http://schemas.openxmlformats.org/officeDocument/2006/relationships/image" Target="../media/image18.png"/><Relationship Id="rId12" Type="http://schemas.openxmlformats.org/officeDocument/2006/relationships/image" Target="../media/image8.wmf"/><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image" Target="../media/image9.png"/><Relationship Id="rId11" Type="http://schemas.openxmlformats.org/officeDocument/2006/relationships/image" Target="../media/image11.jpg"/><Relationship Id="rId5" Type="http://schemas.openxmlformats.org/officeDocument/2006/relationships/notesSlide" Target="../notesSlides/notesSlide13.xml"/><Relationship Id="rId10" Type="http://schemas.openxmlformats.org/officeDocument/2006/relationships/image" Target="../media/image13.png"/><Relationship Id="rId4" Type="http://schemas.openxmlformats.org/officeDocument/2006/relationships/slideLayout" Target="../slideLayouts/slideLayout6.xml"/><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6.xml"/><Relationship Id="rId7" Type="http://schemas.openxmlformats.org/officeDocument/2006/relationships/image" Target="../media/image18.png"/><Relationship Id="rId2" Type="http://schemas.openxmlformats.org/officeDocument/2006/relationships/tags" Target="../tags/tag44.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notesSlide" Target="../notesSlides/notesSlide14.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6.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7.xml"/><Relationship Id="rId7" Type="http://schemas.openxmlformats.org/officeDocument/2006/relationships/image" Target="../media/image18.png"/><Relationship Id="rId2" Type="http://schemas.openxmlformats.org/officeDocument/2006/relationships/tags" Target="../tags/tag49.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notesSlide" Target="../notesSlides/notesSlide19.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1.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6.pn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ontrol" Target="../activeX/activeX8.xml"/><Relationship Id="rId7" Type="http://schemas.openxmlformats.org/officeDocument/2006/relationships/image" Target="../media/image18.png"/><Relationship Id="rId2" Type="http://schemas.openxmlformats.org/officeDocument/2006/relationships/tags" Target="../tags/tag53.xml"/><Relationship Id="rId1" Type="http://schemas.openxmlformats.org/officeDocument/2006/relationships/vmlDrawing" Target="../drawings/vmlDrawing8.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notesSlide" Target="../notesSlides/notesSlide23.xml"/><Relationship Id="rId10" Type="http://schemas.openxmlformats.org/officeDocument/2006/relationships/image" Target="../media/image11.jpg"/><Relationship Id="rId4" Type="http://schemas.openxmlformats.org/officeDocument/2006/relationships/slideLayout" Target="../slideLayouts/slideLayout20.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notesSlide" Target="../notesSlides/notesSlide3.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8.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notesSlide" Target="../notesSlides/notesSlide7.xml"/><Relationship Id="rId10" Type="http://schemas.openxmlformats.org/officeDocument/2006/relationships/image" Target="../media/image8.wmf"/><Relationship Id="rId4" Type="http://schemas.openxmlformats.org/officeDocument/2006/relationships/slideLayout" Target="../slideLayouts/slideLayout6.xml"/><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4002B11B-9FD2-4030-BDB9-96A4163F5C08}"/>
              </a:ext>
            </a:extLst>
          </p:cNvPr>
          <p:cNvSpPr>
            <a:spLocks noGrp="1"/>
          </p:cNvSpPr>
          <p:nvPr>
            <p:ph type="title"/>
          </p:nvPr>
        </p:nvSpPr>
        <p:spPr/>
        <p:txBody>
          <a:bodyPr/>
          <a:lstStyle/>
          <a:p>
            <a:r>
              <a:rPr lang="en-GB" altLang="en-US" dirty="0"/>
              <a:t>Acids </a:t>
            </a:r>
            <a:br>
              <a:rPr lang="en-GB" altLang="en-US" dirty="0"/>
            </a:br>
            <a:r>
              <a:rPr lang="en-GB" altLang="en-US" dirty="0"/>
              <a:t>and Bases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0D17315-F97F-46E5-A9A0-16C7AB6C2F32}"/>
              </a:ext>
            </a:extLst>
          </p:cNvPr>
          <p:cNvSpPr>
            <a:spLocks noGrp="1" noChangeArrowheads="1"/>
          </p:cNvSpPr>
          <p:nvPr>
            <p:ph type="title"/>
          </p:nvPr>
        </p:nvSpPr>
        <p:spPr/>
        <p:txBody>
          <a:bodyPr>
            <a:spAutoFit/>
          </a:bodyPr>
          <a:lstStyle/>
          <a:p>
            <a:r>
              <a:rPr lang="en-GB" altLang="en-US" dirty="0"/>
              <a:t>Identifying strong and weak acids</a:t>
            </a:r>
          </a:p>
        </p:txBody>
      </p:sp>
      <p:pic>
        <p:nvPicPr>
          <p:cNvPr id="7" name="Picture 5" descr="flash_icon">
            <a:extLst>
              <a:ext uri="{FF2B5EF4-FFF2-40B4-BE49-F238E27FC236}">
                <a16:creationId xmlns:a16="http://schemas.microsoft.com/office/drawing/2014/main" id="{0F10F05C-0275-424C-9BAB-1F398F795E83}"/>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AF2695D0-A99E-4229-8816-BAEB30AE9FF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A5C0E9A5-BB6B-4720-B968-2636838FED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9071"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AB9A4829-C762-46DE-AB89-3259A93F031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18945" y="7929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6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DAD110B-60E9-48EE-A3FC-BFBE8CDB781E}"/>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D9D6391-453B-4131-9806-7947DB9F38BC}"/>
              </a:ext>
            </a:extLst>
          </p:cNvPr>
          <p:cNvSpPr>
            <a:spLocks noGrp="1" noChangeArrowheads="1"/>
          </p:cNvSpPr>
          <p:nvPr>
            <p:ph type="title"/>
          </p:nvPr>
        </p:nvSpPr>
        <p:spPr/>
        <p:txBody>
          <a:bodyPr>
            <a:spAutoFit/>
          </a:bodyPr>
          <a:lstStyle/>
          <a:p>
            <a:r>
              <a:rPr lang="en-GB" altLang="en-US" dirty="0"/>
              <a:t>Strong or weak?</a:t>
            </a:r>
          </a:p>
        </p:txBody>
      </p:sp>
      <p:pic>
        <p:nvPicPr>
          <p:cNvPr id="6" name="Picture 5" descr="flash_icon">
            <a:extLst>
              <a:ext uri="{FF2B5EF4-FFF2-40B4-BE49-F238E27FC236}">
                <a16:creationId xmlns:a16="http://schemas.microsoft.com/office/drawing/2014/main" id="{D45AF73B-1CF2-4410-8F92-5F7669FF739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7">
            <a:hlinkClick r:id="" action="ppaction://hlinkshowjump?jump=nextslide"/>
            <a:extLst>
              <a:ext uri="{FF2B5EF4-FFF2-40B4-BE49-F238E27FC236}">
                <a16:creationId xmlns:a16="http://schemas.microsoft.com/office/drawing/2014/main" id="{D56085BF-A82E-4FD7-8C02-4FB864D233B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2B4581A-B9F5-407B-98F7-FA59EE14D80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Picture11.jpg">
            <a:extLst>
              <a:ext uri="{FF2B5EF4-FFF2-40B4-BE49-F238E27FC236}">
                <a16:creationId xmlns:a16="http://schemas.microsoft.com/office/drawing/2014/main" id="{1E2085D1-716D-4E78-8DAD-4837116F3B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4867275"/>
            <a:ext cx="4140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Picture10.jpg">
            <a:extLst>
              <a:ext uri="{FF2B5EF4-FFF2-40B4-BE49-F238E27FC236}">
                <a16:creationId xmlns:a16="http://schemas.microsoft.com/office/drawing/2014/main" id="{2AEB7A35-DC7B-46C0-A16E-44692A2598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65688"/>
            <a:ext cx="39497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86">
            <a:extLst>
              <a:ext uri="{FF2B5EF4-FFF2-40B4-BE49-F238E27FC236}">
                <a16:creationId xmlns:a16="http://schemas.microsoft.com/office/drawing/2014/main" id="{0E8F9521-41F8-4367-903D-ED69DFB2B741}"/>
              </a:ext>
            </a:extLst>
          </p:cNvPr>
          <p:cNvGrpSpPr>
            <a:grpSpLocks/>
          </p:cNvGrpSpPr>
          <p:nvPr/>
        </p:nvGrpSpPr>
        <p:grpSpPr bwMode="auto">
          <a:xfrm>
            <a:off x="342900" y="3986213"/>
            <a:ext cx="8023225" cy="995362"/>
            <a:chOff x="200400" y="5821200"/>
            <a:chExt cx="8358310" cy="1036800"/>
          </a:xfrm>
        </p:grpSpPr>
        <p:grpSp>
          <p:nvGrpSpPr>
            <p:cNvPr id="18453" name="Group 39">
              <a:extLst>
                <a:ext uri="{FF2B5EF4-FFF2-40B4-BE49-F238E27FC236}">
                  <a16:creationId xmlns:a16="http://schemas.microsoft.com/office/drawing/2014/main" id="{C69DA73C-CC1E-47E7-885B-3FA4E6F0EF7F}"/>
                </a:ext>
              </a:extLst>
            </p:cNvPr>
            <p:cNvGrpSpPr>
              <a:grpSpLocks/>
            </p:cNvGrpSpPr>
            <p:nvPr/>
          </p:nvGrpSpPr>
          <p:grpSpPr bwMode="auto">
            <a:xfrm>
              <a:off x="1871865" y="5821200"/>
              <a:ext cx="558140" cy="1036800"/>
              <a:chOff x="332524" y="4025735"/>
              <a:chExt cx="558140" cy="1033200"/>
            </a:xfrm>
          </p:grpSpPr>
          <p:sp>
            <p:nvSpPr>
              <p:cNvPr id="18496" name="Rectangle 38">
                <a:extLst>
                  <a:ext uri="{FF2B5EF4-FFF2-40B4-BE49-F238E27FC236}">
                    <a16:creationId xmlns:a16="http://schemas.microsoft.com/office/drawing/2014/main" id="{0D934FC8-A25C-45E6-AAAD-32D7BFCE3E67}"/>
                  </a:ext>
                </a:extLst>
              </p:cNvPr>
              <p:cNvSpPr>
                <a:spLocks noChangeArrowheads="1"/>
              </p:cNvSpPr>
              <p:nvPr/>
            </p:nvSpPr>
            <p:spPr bwMode="auto">
              <a:xfrm>
                <a:off x="332524" y="4025735"/>
                <a:ext cx="558140" cy="1033200"/>
              </a:xfrm>
              <a:prstGeom prst="rect">
                <a:avLst/>
              </a:prstGeom>
              <a:solidFill>
                <a:srgbClr val="F4AE46"/>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97" name="Text Box 6">
                <a:extLst>
                  <a:ext uri="{FF2B5EF4-FFF2-40B4-BE49-F238E27FC236}">
                    <a16:creationId xmlns:a16="http://schemas.microsoft.com/office/drawing/2014/main" id="{5948D6DC-D5A6-40EE-8139-13E9F852F2E0}"/>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3</a:t>
                </a:r>
              </a:p>
            </p:txBody>
          </p:sp>
        </p:grpSp>
        <p:grpSp>
          <p:nvGrpSpPr>
            <p:cNvPr id="18454" name="Group 40">
              <a:extLst>
                <a:ext uri="{FF2B5EF4-FFF2-40B4-BE49-F238E27FC236}">
                  <a16:creationId xmlns:a16="http://schemas.microsoft.com/office/drawing/2014/main" id="{23FADE83-D38C-41B0-BA69-918E2D069C13}"/>
                </a:ext>
              </a:extLst>
            </p:cNvPr>
            <p:cNvGrpSpPr>
              <a:grpSpLocks/>
            </p:cNvGrpSpPr>
            <p:nvPr/>
          </p:nvGrpSpPr>
          <p:grpSpPr bwMode="auto">
            <a:xfrm>
              <a:off x="2429020" y="5821200"/>
              <a:ext cx="558140" cy="1036800"/>
              <a:chOff x="332524" y="4025735"/>
              <a:chExt cx="558140" cy="1033200"/>
            </a:xfrm>
          </p:grpSpPr>
          <p:sp>
            <p:nvSpPr>
              <p:cNvPr id="18494" name="Rectangle 41">
                <a:extLst>
                  <a:ext uri="{FF2B5EF4-FFF2-40B4-BE49-F238E27FC236}">
                    <a16:creationId xmlns:a16="http://schemas.microsoft.com/office/drawing/2014/main" id="{97B29538-896F-4D3E-9BFD-571D948C4B0D}"/>
                  </a:ext>
                </a:extLst>
              </p:cNvPr>
              <p:cNvSpPr>
                <a:spLocks noChangeArrowheads="1"/>
              </p:cNvSpPr>
              <p:nvPr/>
            </p:nvSpPr>
            <p:spPr bwMode="auto">
              <a:xfrm>
                <a:off x="332524" y="4025735"/>
                <a:ext cx="558140" cy="1033200"/>
              </a:xfrm>
              <a:prstGeom prst="rect">
                <a:avLst/>
              </a:prstGeom>
              <a:solidFill>
                <a:srgbClr val="F79635"/>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95" name="Text Box 6">
                <a:extLst>
                  <a:ext uri="{FF2B5EF4-FFF2-40B4-BE49-F238E27FC236}">
                    <a16:creationId xmlns:a16="http://schemas.microsoft.com/office/drawing/2014/main" id="{AE92190C-B6EE-4B95-866D-6DD987D7B2A1}"/>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4</a:t>
                </a:r>
              </a:p>
            </p:txBody>
          </p:sp>
        </p:grpSp>
        <p:grpSp>
          <p:nvGrpSpPr>
            <p:cNvPr id="18455" name="Group 43">
              <a:extLst>
                <a:ext uri="{FF2B5EF4-FFF2-40B4-BE49-F238E27FC236}">
                  <a16:creationId xmlns:a16="http://schemas.microsoft.com/office/drawing/2014/main" id="{6C2E67B5-9F5D-49EC-BA27-7F23319A44E4}"/>
                </a:ext>
              </a:extLst>
            </p:cNvPr>
            <p:cNvGrpSpPr>
              <a:grpSpLocks/>
            </p:cNvGrpSpPr>
            <p:nvPr/>
          </p:nvGrpSpPr>
          <p:grpSpPr bwMode="auto">
            <a:xfrm>
              <a:off x="200400" y="5821200"/>
              <a:ext cx="558140" cy="1036800"/>
              <a:chOff x="332524" y="4025735"/>
              <a:chExt cx="558140" cy="1033200"/>
            </a:xfrm>
          </p:grpSpPr>
          <p:sp>
            <p:nvSpPr>
              <p:cNvPr id="18492" name="Rectangle 44">
                <a:extLst>
                  <a:ext uri="{FF2B5EF4-FFF2-40B4-BE49-F238E27FC236}">
                    <a16:creationId xmlns:a16="http://schemas.microsoft.com/office/drawing/2014/main" id="{4A106D16-2D42-42E0-BB6F-67E88EC6FA93}"/>
                  </a:ext>
                </a:extLst>
              </p:cNvPr>
              <p:cNvSpPr>
                <a:spLocks noChangeArrowheads="1"/>
              </p:cNvSpPr>
              <p:nvPr/>
            </p:nvSpPr>
            <p:spPr bwMode="auto">
              <a:xfrm>
                <a:off x="332524" y="4025735"/>
                <a:ext cx="558140" cy="1033200"/>
              </a:xfrm>
              <a:prstGeom prst="rect">
                <a:avLst/>
              </a:prstGeom>
              <a:solidFill>
                <a:srgbClr val="F73425"/>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93" name="Text Box 6">
                <a:extLst>
                  <a:ext uri="{FF2B5EF4-FFF2-40B4-BE49-F238E27FC236}">
                    <a16:creationId xmlns:a16="http://schemas.microsoft.com/office/drawing/2014/main" id="{94D81B0E-25C8-442E-92CC-FA9CBF30346F}"/>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0</a:t>
                </a:r>
              </a:p>
            </p:txBody>
          </p:sp>
        </p:grpSp>
        <p:grpSp>
          <p:nvGrpSpPr>
            <p:cNvPr id="18456" name="Group 46">
              <a:extLst>
                <a:ext uri="{FF2B5EF4-FFF2-40B4-BE49-F238E27FC236}">
                  <a16:creationId xmlns:a16="http://schemas.microsoft.com/office/drawing/2014/main" id="{9F838150-26E2-45B8-846B-0A6A8239AE6C}"/>
                </a:ext>
              </a:extLst>
            </p:cNvPr>
            <p:cNvGrpSpPr>
              <a:grpSpLocks/>
            </p:cNvGrpSpPr>
            <p:nvPr/>
          </p:nvGrpSpPr>
          <p:grpSpPr bwMode="auto">
            <a:xfrm>
              <a:off x="757555" y="5821200"/>
              <a:ext cx="558140" cy="1036800"/>
              <a:chOff x="332524" y="4025735"/>
              <a:chExt cx="558140" cy="1033200"/>
            </a:xfrm>
          </p:grpSpPr>
          <p:sp>
            <p:nvSpPr>
              <p:cNvPr id="18490" name="Rectangle 47">
                <a:extLst>
                  <a:ext uri="{FF2B5EF4-FFF2-40B4-BE49-F238E27FC236}">
                    <a16:creationId xmlns:a16="http://schemas.microsoft.com/office/drawing/2014/main" id="{67DE90C8-5DFC-447A-B455-901F643639AD}"/>
                  </a:ext>
                </a:extLst>
              </p:cNvPr>
              <p:cNvSpPr>
                <a:spLocks noChangeArrowheads="1"/>
              </p:cNvSpPr>
              <p:nvPr/>
            </p:nvSpPr>
            <p:spPr bwMode="auto">
              <a:xfrm>
                <a:off x="332524" y="4025735"/>
                <a:ext cx="558140" cy="1033200"/>
              </a:xfrm>
              <a:prstGeom prst="rect">
                <a:avLst/>
              </a:prstGeom>
              <a:solidFill>
                <a:srgbClr val="F8564A"/>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91" name="Text Box 6">
                <a:extLst>
                  <a:ext uri="{FF2B5EF4-FFF2-40B4-BE49-F238E27FC236}">
                    <a16:creationId xmlns:a16="http://schemas.microsoft.com/office/drawing/2014/main" id="{5113D130-D492-4A35-A3BB-F65A105A3B70}"/>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1</a:t>
                </a:r>
              </a:p>
            </p:txBody>
          </p:sp>
        </p:grpSp>
        <p:grpSp>
          <p:nvGrpSpPr>
            <p:cNvPr id="18457" name="Group 49">
              <a:extLst>
                <a:ext uri="{FF2B5EF4-FFF2-40B4-BE49-F238E27FC236}">
                  <a16:creationId xmlns:a16="http://schemas.microsoft.com/office/drawing/2014/main" id="{208A05C9-D1A6-4A7A-860C-230A1DE1741A}"/>
                </a:ext>
              </a:extLst>
            </p:cNvPr>
            <p:cNvGrpSpPr>
              <a:grpSpLocks/>
            </p:cNvGrpSpPr>
            <p:nvPr/>
          </p:nvGrpSpPr>
          <p:grpSpPr bwMode="auto">
            <a:xfrm>
              <a:off x="1314710" y="5821200"/>
              <a:ext cx="558140" cy="1036800"/>
              <a:chOff x="332524" y="4025735"/>
              <a:chExt cx="558140" cy="1033200"/>
            </a:xfrm>
          </p:grpSpPr>
          <p:sp>
            <p:nvSpPr>
              <p:cNvPr id="18488" name="Rectangle 50">
                <a:extLst>
                  <a:ext uri="{FF2B5EF4-FFF2-40B4-BE49-F238E27FC236}">
                    <a16:creationId xmlns:a16="http://schemas.microsoft.com/office/drawing/2014/main" id="{8B4AD7EF-84A6-42AA-A544-2A7C32F0AECB}"/>
                  </a:ext>
                </a:extLst>
              </p:cNvPr>
              <p:cNvSpPr>
                <a:spLocks noChangeArrowheads="1"/>
              </p:cNvSpPr>
              <p:nvPr/>
            </p:nvSpPr>
            <p:spPr bwMode="auto">
              <a:xfrm>
                <a:off x="332524" y="4025735"/>
                <a:ext cx="558140" cy="1033200"/>
              </a:xfrm>
              <a:prstGeom prst="rect">
                <a:avLst/>
              </a:prstGeom>
              <a:solidFill>
                <a:srgbClr val="F49256"/>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89" name="Text Box 6">
                <a:extLst>
                  <a:ext uri="{FF2B5EF4-FFF2-40B4-BE49-F238E27FC236}">
                    <a16:creationId xmlns:a16="http://schemas.microsoft.com/office/drawing/2014/main" id="{BACCCA6B-8CE6-46D6-B318-DF587F7344BE}"/>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2</a:t>
                </a:r>
              </a:p>
            </p:txBody>
          </p:sp>
        </p:grpSp>
        <p:grpSp>
          <p:nvGrpSpPr>
            <p:cNvPr id="18458" name="Group 52">
              <a:extLst>
                <a:ext uri="{FF2B5EF4-FFF2-40B4-BE49-F238E27FC236}">
                  <a16:creationId xmlns:a16="http://schemas.microsoft.com/office/drawing/2014/main" id="{31FBFD13-96A4-45EA-B5D9-144C312D49B7}"/>
                </a:ext>
              </a:extLst>
            </p:cNvPr>
            <p:cNvGrpSpPr>
              <a:grpSpLocks/>
            </p:cNvGrpSpPr>
            <p:nvPr/>
          </p:nvGrpSpPr>
          <p:grpSpPr bwMode="auto">
            <a:xfrm>
              <a:off x="2986175" y="5821200"/>
              <a:ext cx="558140" cy="1036800"/>
              <a:chOff x="332524" y="4025735"/>
              <a:chExt cx="558140" cy="1033200"/>
            </a:xfrm>
          </p:grpSpPr>
          <p:sp>
            <p:nvSpPr>
              <p:cNvPr id="18486" name="Rectangle 53">
                <a:extLst>
                  <a:ext uri="{FF2B5EF4-FFF2-40B4-BE49-F238E27FC236}">
                    <a16:creationId xmlns:a16="http://schemas.microsoft.com/office/drawing/2014/main" id="{925ECBCF-06DC-4BA4-A1FE-37D5657CCD83}"/>
                  </a:ext>
                </a:extLst>
              </p:cNvPr>
              <p:cNvSpPr>
                <a:spLocks noChangeArrowheads="1"/>
              </p:cNvSpPr>
              <p:nvPr/>
            </p:nvSpPr>
            <p:spPr bwMode="auto">
              <a:xfrm>
                <a:off x="332524" y="4025735"/>
                <a:ext cx="558140" cy="1033200"/>
              </a:xfrm>
              <a:prstGeom prst="rect">
                <a:avLst/>
              </a:prstGeom>
              <a:solidFill>
                <a:srgbClr val="F5B027"/>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87" name="Text Box 6">
                <a:extLst>
                  <a:ext uri="{FF2B5EF4-FFF2-40B4-BE49-F238E27FC236}">
                    <a16:creationId xmlns:a16="http://schemas.microsoft.com/office/drawing/2014/main" id="{FB65340C-EAAA-4BEC-9CC5-D4E5B58D1360}"/>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5</a:t>
                </a:r>
              </a:p>
            </p:txBody>
          </p:sp>
        </p:grpSp>
        <p:grpSp>
          <p:nvGrpSpPr>
            <p:cNvPr id="18459" name="Group 57">
              <a:extLst>
                <a:ext uri="{FF2B5EF4-FFF2-40B4-BE49-F238E27FC236}">
                  <a16:creationId xmlns:a16="http://schemas.microsoft.com/office/drawing/2014/main" id="{7A6ACD09-99DA-46AC-97E0-D447B9E7D3A3}"/>
                </a:ext>
              </a:extLst>
            </p:cNvPr>
            <p:cNvGrpSpPr>
              <a:grpSpLocks/>
            </p:cNvGrpSpPr>
            <p:nvPr/>
          </p:nvGrpSpPr>
          <p:grpSpPr bwMode="auto">
            <a:xfrm>
              <a:off x="3543330" y="5821200"/>
              <a:ext cx="558140" cy="1036800"/>
              <a:chOff x="332524" y="4025735"/>
              <a:chExt cx="558140" cy="1033200"/>
            </a:xfrm>
          </p:grpSpPr>
          <p:sp>
            <p:nvSpPr>
              <p:cNvPr id="18484" name="Rectangle 58">
                <a:extLst>
                  <a:ext uri="{FF2B5EF4-FFF2-40B4-BE49-F238E27FC236}">
                    <a16:creationId xmlns:a16="http://schemas.microsoft.com/office/drawing/2014/main" id="{8ED599D1-1621-4C04-825B-AFA52EDA1F69}"/>
                  </a:ext>
                </a:extLst>
              </p:cNvPr>
              <p:cNvSpPr>
                <a:spLocks noChangeArrowheads="1"/>
              </p:cNvSpPr>
              <p:nvPr/>
            </p:nvSpPr>
            <p:spPr bwMode="auto">
              <a:xfrm>
                <a:off x="332524" y="4025735"/>
                <a:ext cx="558140" cy="1033200"/>
              </a:xfrm>
              <a:prstGeom prst="rect">
                <a:avLst/>
              </a:prstGeom>
              <a:solidFill>
                <a:srgbClr val="D9D402"/>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85" name="Text Box 6">
                <a:extLst>
                  <a:ext uri="{FF2B5EF4-FFF2-40B4-BE49-F238E27FC236}">
                    <a16:creationId xmlns:a16="http://schemas.microsoft.com/office/drawing/2014/main" id="{7247BF70-06D9-430D-8ADB-044F70E0ADD3}"/>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6</a:t>
                </a:r>
              </a:p>
            </p:txBody>
          </p:sp>
        </p:grpSp>
        <p:grpSp>
          <p:nvGrpSpPr>
            <p:cNvPr id="18460" name="Group 62">
              <a:extLst>
                <a:ext uri="{FF2B5EF4-FFF2-40B4-BE49-F238E27FC236}">
                  <a16:creationId xmlns:a16="http://schemas.microsoft.com/office/drawing/2014/main" id="{7560353B-0661-4F99-97BF-DE23C88147F4}"/>
                </a:ext>
              </a:extLst>
            </p:cNvPr>
            <p:cNvGrpSpPr>
              <a:grpSpLocks/>
            </p:cNvGrpSpPr>
            <p:nvPr/>
          </p:nvGrpSpPr>
          <p:grpSpPr bwMode="auto">
            <a:xfrm>
              <a:off x="4100485" y="5821200"/>
              <a:ext cx="558140" cy="1036800"/>
              <a:chOff x="332524" y="4025735"/>
              <a:chExt cx="558140" cy="1033200"/>
            </a:xfrm>
          </p:grpSpPr>
          <p:sp>
            <p:nvSpPr>
              <p:cNvPr id="18482" name="Rectangle 63">
                <a:extLst>
                  <a:ext uri="{FF2B5EF4-FFF2-40B4-BE49-F238E27FC236}">
                    <a16:creationId xmlns:a16="http://schemas.microsoft.com/office/drawing/2014/main" id="{06BB2C01-4A20-4361-AE49-35A5CADF846D}"/>
                  </a:ext>
                </a:extLst>
              </p:cNvPr>
              <p:cNvSpPr>
                <a:spLocks noChangeArrowheads="1"/>
              </p:cNvSpPr>
              <p:nvPr/>
            </p:nvSpPr>
            <p:spPr bwMode="auto">
              <a:xfrm>
                <a:off x="332524" y="4025735"/>
                <a:ext cx="558140" cy="1033200"/>
              </a:xfrm>
              <a:prstGeom prst="rect">
                <a:avLst/>
              </a:prstGeom>
              <a:solidFill>
                <a:srgbClr val="C2D648"/>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83" name="Text Box 6">
                <a:extLst>
                  <a:ext uri="{FF2B5EF4-FFF2-40B4-BE49-F238E27FC236}">
                    <a16:creationId xmlns:a16="http://schemas.microsoft.com/office/drawing/2014/main" id="{5D70232A-AD95-4747-BB45-D5418D0A650B}"/>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7</a:t>
                </a:r>
              </a:p>
            </p:txBody>
          </p:sp>
        </p:grpSp>
        <p:grpSp>
          <p:nvGrpSpPr>
            <p:cNvPr id="18461" name="Group 65">
              <a:extLst>
                <a:ext uri="{FF2B5EF4-FFF2-40B4-BE49-F238E27FC236}">
                  <a16:creationId xmlns:a16="http://schemas.microsoft.com/office/drawing/2014/main" id="{52646306-1C33-47B4-A63E-73C16DBD8E1B}"/>
                </a:ext>
              </a:extLst>
            </p:cNvPr>
            <p:cNvGrpSpPr>
              <a:grpSpLocks/>
            </p:cNvGrpSpPr>
            <p:nvPr/>
          </p:nvGrpSpPr>
          <p:grpSpPr bwMode="auto">
            <a:xfrm>
              <a:off x="4657640" y="5821200"/>
              <a:ext cx="558140" cy="1036800"/>
              <a:chOff x="332524" y="4025735"/>
              <a:chExt cx="558140" cy="1033200"/>
            </a:xfrm>
          </p:grpSpPr>
          <p:sp>
            <p:nvSpPr>
              <p:cNvPr id="18480" name="Rectangle 66">
                <a:extLst>
                  <a:ext uri="{FF2B5EF4-FFF2-40B4-BE49-F238E27FC236}">
                    <a16:creationId xmlns:a16="http://schemas.microsoft.com/office/drawing/2014/main" id="{61508731-FC92-4F0F-9254-C52092DE891F}"/>
                  </a:ext>
                </a:extLst>
              </p:cNvPr>
              <p:cNvSpPr>
                <a:spLocks noChangeArrowheads="1"/>
              </p:cNvSpPr>
              <p:nvPr/>
            </p:nvSpPr>
            <p:spPr bwMode="auto">
              <a:xfrm>
                <a:off x="332524" y="4025735"/>
                <a:ext cx="558140" cy="1033200"/>
              </a:xfrm>
              <a:prstGeom prst="rect">
                <a:avLst/>
              </a:prstGeom>
              <a:solidFill>
                <a:srgbClr val="69B238"/>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81" name="Text Box 6">
                <a:extLst>
                  <a:ext uri="{FF2B5EF4-FFF2-40B4-BE49-F238E27FC236}">
                    <a16:creationId xmlns:a16="http://schemas.microsoft.com/office/drawing/2014/main" id="{080D665B-32AC-4D8A-B605-F048DC64F684}"/>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8</a:t>
                </a:r>
              </a:p>
            </p:txBody>
          </p:sp>
        </p:grpSp>
        <p:grpSp>
          <p:nvGrpSpPr>
            <p:cNvPr id="18462" name="Group 68">
              <a:extLst>
                <a:ext uri="{FF2B5EF4-FFF2-40B4-BE49-F238E27FC236}">
                  <a16:creationId xmlns:a16="http://schemas.microsoft.com/office/drawing/2014/main" id="{D4A5C780-3F30-4356-A5FE-682F7FF5E2E8}"/>
                </a:ext>
              </a:extLst>
            </p:cNvPr>
            <p:cNvGrpSpPr>
              <a:grpSpLocks/>
            </p:cNvGrpSpPr>
            <p:nvPr/>
          </p:nvGrpSpPr>
          <p:grpSpPr bwMode="auto">
            <a:xfrm>
              <a:off x="5214795" y="5821200"/>
              <a:ext cx="558140" cy="1036800"/>
              <a:chOff x="332524" y="4025735"/>
              <a:chExt cx="558140" cy="1033200"/>
            </a:xfrm>
          </p:grpSpPr>
          <p:sp>
            <p:nvSpPr>
              <p:cNvPr id="18478" name="Rectangle 69">
                <a:extLst>
                  <a:ext uri="{FF2B5EF4-FFF2-40B4-BE49-F238E27FC236}">
                    <a16:creationId xmlns:a16="http://schemas.microsoft.com/office/drawing/2014/main" id="{48AE01F9-8F84-4B6A-87AB-5CFC61F06D42}"/>
                  </a:ext>
                </a:extLst>
              </p:cNvPr>
              <p:cNvSpPr>
                <a:spLocks noChangeArrowheads="1"/>
              </p:cNvSpPr>
              <p:nvPr/>
            </p:nvSpPr>
            <p:spPr bwMode="auto">
              <a:xfrm>
                <a:off x="332524" y="4025735"/>
                <a:ext cx="558140" cy="1033200"/>
              </a:xfrm>
              <a:prstGeom prst="rect">
                <a:avLst/>
              </a:prstGeom>
              <a:solidFill>
                <a:srgbClr val="4FA141"/>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79" name="Text Box 6">
                <a:extLst>
                  <a:ext uri="{FF2B5EF4-FFF2-40B4-BE49-F238E27FC236}">
                    <a16:creationId xmlns:a16="http://schemas.microsoft.com/office/drawing/2014/main" id="{79B72301-404D-4D7D-9C7C-7896D13D23E0}"/>
                  </a:ext>
                </a:extLst>
              </p:cNvPr>
              <p:cNvSpPr txBox="1">
                <a:spLocks noChangeArrowheads="1"/>
              </p:cNvSpPr>
              <p:nvPr/>
            </p:nvSpPr>
            <p:spPr bwMode="auto">
              <a:xfrm>
                <a:off x="433513" y="4331167"/>
                <a:ext cx="356162" cy="46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9</a:t>
                </a:r>
              </a:p>
            </p:txBody>
          </p:sp>
        </p:grpSp>
        <p:grpSp>
          <p:nvGrpSpPr>
            <p:cNvPr id="18463" name="Group 71">
              <a:extLst>
                <a:ext uri="{FF2B5EF4-FFF2-40B4-BE49-F238E27FC236}">
                  <a16:creationId xmlns:a16="http://schemas.microsoft.com/office/drawing/2014/main" id="{1D9057C9-966C-4361-8277-F82BB4B78ADA}"/>
                </a:ext>
              </a:extLst>
            </p:cNvPr>
            <p:cNvGrpSpPr>
              <a:grpSpLocks/>
            </p:cNvGrpSpPr>
            <p:nvPr/>
          </p:nvGrpSpPr>
          <p:grpSpPr bwMode="auto">
            <a:xfrm>
              <a:off x="5771950" y="5821200"/>
              <a:ext cx="558140" cy="1036800"/>
              <a:chOff x="358421" y="4025735"/>
              <a:chExt cx="558140" cy="1033200"/>
            </a:xfrm>
          </p:grpSpPr>
          <p:sp>
            <p:nvSpPr>
              <p:cNvPr id="18476" name="Rectangle 72">
                <a:extLst>
                  <a:ext uri="{FF2B5EF4-FFF2-40B4-BE49-F238E27FC236}">
                    <a16:creationId xmlns:a16="http://schemas.microsoft.com/office/drawing/2014/main" id="{596CA2C8-F8DE-4FD2-8754-C29C2854F288}"/>
                  </a:ext>
                </a:extLst>
              </p:cNvPr>
              <p:cNvSpPr>
                <a:spLocks noChangeArrowheads="1"/>
              </p:cNvSpPr>
              <p:nvPr/>
            </p:nvSpPr>
            <p:spPr bwMode="auto">
              <a:xfrm>
                <a:off x="358421" y="4025735"/>
                <a:ext cx="558140" cy="1033200"/>
              </a:xfrm>
              <a:prstGeom prst="rect">
                <a:avLst/>
              </a:prstGeom>
              <a:solidFill>
                <a:srgbClr val="63AD67"/>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77" name="Text Box 6">
                <a:extLst>
                  <a:ext uri="{FF2B5EF4-FFF2-40B4-BE49-F238E27FC236}">
                    <a16:creationId xmlns:a16="http://schemas.microsoft.com/office/drawing/2014/main" id="{042CF8B7-BA74-4CBD-8C8A-EA862E49B8EA}"/>
                  </a:ext>
                </a:extLst>
              </p:cNvPr>
              <p:cNvSpPr txBox="1">
                <a:spLocks noChangeArrowheads="1"/>
              </p:cNvSpPr>
              <p:nvPr/>
            </p:nvSpPr>
            <p:spPr bwMode="auto">
              <a:xfrm>
                <a:off x="373637" y="4331167"/>
                <a:ext cx="527709" cy="4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10</a:t>
                </a:r>
              </a:p>
            </p:txBody>
          </p:sp>
        </p:grpSp>
        <p:grpSp>
          <p:nvGrpSpPr>
            <p:cNvPr id="18464" name="Group 74">
              <a:extLst>
                <a:ext uri="{FF2B5EF4-FFF2-40B4-BE49-F238E27FC236}">
                  <a16:creationId xmlns:a16="http://schemas.microsoft.com/office/drawing/2014/main" id="{CCA5777F-AC89-42F4-B368-818FEFF2AE7D}"/>
                </a:ext>
              </a:extLst>
            </p:cNvPr>
            <p:cNvGrpSpPr>
              <a:grpSpLocks/>
            </p:cNvGrpSpPr>
            <p:nvPr/>
          </p:nvGrpSpPr>
          <p:grpSpPr bwMode="auto">
            <a:xfrm>
              <a:off x="6329105" y="5821200"/>
              <a:ext cx="558140" cy="1036800"/>
              <a:chOff x="349925" y="4025735"/>
              <a:chExt cx="558140" cy="1033200"/>
            </a:xfrm>
          </p:grpSpPr>
          <p:sp>
            <p:nvSpPr>
              <p:cNvPr id="18474" name="Rectangle 75">
                <a:extLst>
                  <a:ext uri="{FF2B5EF4-FFF2-40B4-BE49-F238E27FC236}">
                    <a16:creationId xmlns:a16="http://schemas.microsoft.com/office/drawing/2014/main" id="{247ABBD4-239A-4A83-9FE9-E229FF88B308}"/>
                  </a:ext>
                </a:extLst>
              </p:cNvPr>
              <p:cNvSpPr>
                <a:spLocks noChangeArrowheads="1"/>
              </p:cNvSpPr>
              <p:nvPr/>
            </p:nvSpPr>
            <p:spPr bwMode="auto">
              <a:xfrm>
                <a:off x="349925" y="4025735"/>
                <a:ext cx="558140" cy="1033200"/>
              </a:xfrm>
              <a:prstGeom prst="rect">
                <a:avLst/>
              </a:prstGeom>
              <a:solidFill>
                <a:srgbClr val="42824A"/>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75" name="Text Box 6">
                <a:extLst>
                  <a:ext uri="{FF2B5EF4-FFF2-40B4-BE49-F238E27FC236}">
                    <a16:creationId xmlns:a16="http://schemas.microsoft.com/office/drawing/2014/main" id="{10FA1D0A-1A5B-4F45-B77C-1A8CD66404C5}"/>
                  </a:ext>
                </a:extLst>
              </p:cNvPr>
              <p:cNvSpPr txBox="1">
                <a:spLocks noChangeArrowheads="1"/>
              </p:cNvSpPr>
              <p:nvPr/>
            </p:nvSpPr>
            <p:spPr bwMode="auto">
              <a:xfrm>
                <a:off x="373637" y="4331167"/>
                <a:ext cx="510717" cy="4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11</a:t>
                </a:r>
              </a:p>
            </p:txBody>
          </p:sp>
        </p:grpSp>
        <p:grpSp>
          <p:nvGrpSpPr>
            <p:cNvPr id="18465" name="Group 77">
              <a:extLst>
                <a:ext uri="{FF2B5EF4-FFF2-40B4-BE49-F238E27FC236}">
                  <a16:creationId xmlns:a16="http://schemas.microsoft.com/office/drawing/2014/main" id="{4EFC2F61-DF63-4AEC-A422-5F7918316B2F}"/>
                </a:ext>
              </a:extLst>
            </p:cNvPr>
            <p:cNvGrpSpPr>
              <a:grpSpLocks/>
            </p:cNvGrpSpPr>
            <p:nvPr/>
          </p:nvGrpSpPr>
          <p:grpSpPr bwMode="auto">
            <a:xfrm>
              <a:off x="6886260" y="5821200"/>
              <a:ext cx="558140" cy="1036800"/>
              <a:chOff x="358421" y="4025735"/>
              <a:chExt cx="558140" cy="1033200"/>
            </a:xfrm>
          </p:grpSpPr>
          <p:sp>
            <p:nvSpPr>
              <p:cNvPr id="18472" name="Rectangle 78">
                <a:extLst>
                  <a:ext uri="{FF2B5EF4-FFF2-40B4-BE49-F238E27FC236}">
                    <a16:creationId xmlns:a16="http://schemas.microsoft.com/office/drawing/2014/main" id="{1D0AC9C5-EE6D-4923-88BF-283EC0009407}"/>
                  </a:ext>
                </a:extLst>
              </p:cNvPr>
              <p:cNvSpPr>
                <a:spLocks noChangeArrowheads="1"/>
              </p:cNvSpPr>
              <p:nvPr/>
            </p:nvSpPr>
            <p:spPr bwMode="auto">
              <a:xfrm>
                <a:off x="358421" y="4025735"/>
                <a:ext cx="558140" cy="1033200"/>
              </a:xfrm>
              <a:prstGeom prst="rect">
                <a:avLst/>
              </a:prstGeom>
              <a:solidFill>
                <a:srgbClr val="2E6C3E"/>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73" name="Text Box 6">
                <a:extLst>
                  <a:ext uri="{FF2B5EF4-FFF2-40B4-BE49-F238E27FC236}">
                    <a16:creationId xmlns:a16="http://schemas.microsoft.com/office/drawing/2014/main" id="{8CE5AACC-1356-4F98-9B26-93D12E439E7C}"/>
                  </a:ext>
                </a:extLst>
              </p:cNvPr>
              <p:cNvSpPr txBox="1">
                <a:spLocks noChangeArrowheads="1"/>
              </p:cNvSpPr>
              <p:nvPr/>
            </p:nvSpPr>
            <p:spPr bwMode="auto">
              <a:xfrm>
                <a:off x="373637" y="4331167"/>
                <a:ext cx="527709" cy="4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12</a:t>
                </a:r>
              </a:p>
            </p:txBody>
          </p:sp>
        </p:grpSp>
        <p:grpSp>
          <p:nvGrpSpPr>
            <p:cNvPr id="18466" name="Group 80">
              <a:extLst>
                <a:ext uri="{FF2B5EF4-FFF2-40B4-BE49-F238E27FC236}">
                  <a16:creationId xmlns:a16="http://schemas.microsoft.com/office/drawing/2014/main" id="{3F8392F7-D663-4E4D-9B75-6DAF7FA95EA4}"/>
                </a:ext>
              </a:extLst>
            </p:cNvPr>
            <p:cNvGrpSpPr>
              <a:grpSpLocks/>
            </p:cNvGrpSpPr>
            <p:nvPr/>
          </p:nvGrpSpPr>
          <p:grpSpPr bwMode="auto">
            <a:xfrm>
              <a:off x="7443415" y="5821200"/>
              <a:ext cx="558140" cy="1036800"/>
              <a:chOff x="358421" y="4025735"/>
              <a:chExt cx="558140" cy="1033200"/>
            </a:xfrm>
          </p:grpSpPr>
          <p:sp>
            <p:nvSpPr>
              <p:cNvPr id="18470" name="Rectangle 81">
                <a:extLst>
                  <a:ext uri="{FF2B5EF4-FFF2-40B4-BE49-F238E27FC236}">
                    <a16:creationId xmlns:a16="http://schemas.microsoft.com/office/drawing/2014/main" id="{C6E38E8C-E3A9-4E24-A1C7-187457425C13}"/>
                  </a:ext>
                </a:extLst>
              </p:cNvPr>
              <p:cNvSpPr>
                <a:spLocks noChangeArrowheads="1"/>
              </p:cNvSpPr>
              <p:nvPr/>
            </p:nvSpPr>
            <p:spPr bwMode="auto">
              <a:xfrm>
                <a:off x="358421" y="4025735"/>
                <a:ext cx="558140" cy="1033200"/>
              </a:xfrm>
              <a:prstGeom prst="rect">
                <a:avLst/>
              </a:prstGeom>
              <a:solidFill>
                <a:srgbClr val="284E4E"/>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71" name="Text Box 6">
                <a:extLst>
                  <a:ext uri="{FF2B5EF4-FFF2-40B4-BE49-F238E27FC236}">
                    <a16:creationId xmlns:a16="http://schemas.microsoft.com/office/drawing/2014/main" id="{12369BB0-BCEF-429D-9E0B-9B5CB5AA705C}"/>
                  </a:ext>
                </a:extLst>
              </p:cNvPr>
              <p:cNvSpPr txBox="1">
                <a:spLocks noChangeArrowheads="1"/>
              </p:cNvSpPr>
              <p:nvPr/>
            </p:nvSpPr>
            <p:spPr bwMode="auto">
              <a:xfrm>
                <a:off x="373637" y="4331167"/>
                <a:ext cx="527709" cy="4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13</a:t>
                </a:r>
              </a:p>
            </p:txBody>
          </p:sp>
        </p:grpSp>
        <p:grpSp>
          <p:nvGrpSpPr>
            <p:cNvPr id="18467" name="Group 83">
              <a:extLst>
                <a:ext uri="{FF2B5EF4-FFF2-40B4-BE49-F238E27FC236}">
                  <a16:creationId xmlns:a16="http://schemas.microsoft.com/office/drawing/2014/main" id="{16D53255-17F6-40EC-833B-597F135CCD90}"/>
                </a:ext>
              </a:extLst>
            </p:cNvPr>
            <p:cNvGrpSpPr>
              <a:grpSpLocks/>
            </p:cNvGrpSpPr>
            <p:nvPr/>
          </p:nvGrpSpPr>
          <p:grpSpPr bwMode="auto">
            <a:xfrm>
              <a:off x="8000570" y="5821200"/>
              <a:ext cx="558140" cy="1036800"/>
              <a:chOff x="358421" y="4025735"/>
              <a:chExt cx="558140" cy="1033200"/>
            </a:xfrm>
          </p:grpSpPr>
          <p:sp>
            <p:nvSpPr>
              <p:cNvPr id="18468" name="Rectangle 84">
                <a:extLst>
                  <a:ext uri="{FF2B5EF4-FFF2-40B4-BE49-F238E27FC236}">
                    <a16:creationId xmlns:a16="http://schemas.microsoft.com/office/drawing/2014/main" id="{35BE2402-FE69-46F4-8CC2-D82F59DA5771}"/>
                  </a:ext>
                </a:extLst>
              </p:cNvPr>
              <p:cNvSpPr>
                <a:spLocks noChangeArrowheads="1"/>
              </p:cNvSpPr>
              <p:nvPr/>
            </p:nvSpPr>
            <p:spPr bwMode="auto">
              <a:xfrm>
                <a:off x="358421" y="4025735"/>
                <a:ext cx="558140" cy="1033200"/>
              </a:xfrm>
              <a:prstGeom prst="rect">
                <a:avLst/>
              </a:prstGeom>
              <a:solidFill>
                <a:srgbClr val="3D3E55"/>
              </a:solidFill>
              <a:ln w="12700" algn="ctr">
                <a:solidFill>
                  <a:schemeClr val="tx1"/>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469" name="Text Box 6">
                <a:extLst>
                  <a:ext uri="{FF2B5EF4-FFF2-40B4-BE49-F238E27FC236}">
                    <a16:creationId xmlns:a16="http://schemas.microsoft.com/office/drawing/2014/main" id="{57A40A77-37C4-4C48-AF18-EFBC9DBB1427}"/>
                  </a:ext>
                </a:extLst>
              </p:cNvPr>
              <p:cNvSpPr txBox="1">
                <a:spLocks noChangeArrowheads="1"/>
              </p:cNvSpPr>
              <p:nvPr/>
            </p:nvSpPr>
            <p:spPr bwMode="auto">
              <a:xfrm>
                <a:off x="373637" y="4331167"/>
                <a:ext cx="527709" cy="46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chemeClr val="tx1"/>
                    </a:solidFill>
                  </a:rPr>
                  <a:t>14</a:t>
                </a:r>
              </a:p>
            </p:txBody>
          </p:sp>
        </p:grpSp>
      </p:grpSp>
      <p:sp>
        <p:nvSpPr>
          <p:cNvPr id="18437" name="Rectangle 2">
            <a:extLst>
              <a:ext uri="{FF2B5EF4-FFF2-40B4-BE49-F238E27FC236}">
                <a16:creationId xmlns:a16="http://schemas.microsoft.com/office/drawing/2014/main" id="{01F88028-CF88-47F5-A1D0-6A8F39694159}"/>
              </a:ext>
            </a:extLst>
          </p:cNvPr>
          <p:cNvSpPr>
            <a:spLocks noGrp="1" noChangeArrowheads="1"/>
          </p:cNvSpPr>
          <p:nvPr>
            <p:ph type="title"/>
          </p:nvPr>
        </p:nvSpPr>
        <p:spPr/>
        <p:txBody>
          <a:bodyPr/>
          <a:lstStyle/>
          <a:p>
            <a:r>
              <a:rPr lang="en-GB" altLang="en-US"/>
              <a:t>What does the pH scale show?</a:t>
            </a:r>
          </a:p>
        </p:txBody>
      </p:sp>
      <p:sp>
        <p:nvSpPr>
          <p:cNvPr id="18438" name="Text Box 3">
            <a:extLst>
              <a:ext uri="{FF2B5EF4-FFF2-40B4-BE49-F238E27FC236}">
                <a16:creationId xmlns:a16="http://schemas.microsoft.com/office/drawing/2014/main" id="{E16CFD2D-D955-41BD-ACB8-EE5201F4BD64}"/>
              </a:ext>
            </a:extLst>
          </p:cNvPr>
          <p:cNvSpPr txBox="1">
            <a:spLocks noChangeArrowheads="1"/>
          </p:cNvSpPr>
          <p:nvPr/>
        </p:nvSpPr>
        <p:spPr bwMode="auto">
          <a:xfrm>
            <a:off x="341313" y="784225"/>
            <a:ext cx="8594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pH scale runs from 0 to 14. The numbers 0 to 6 represent acidic conditions and 8 to 14 represent alkaline conditions. </a:t>
            </a:r>
            <a:br>
              <a:rPr lang="en-GB" altLang="en-US"/>
            </a:br>
            <a:r>
              <a:rPr lang="en-GB" altLang="en-US"/>
              <a:t>A pH value 7 is neutral. </a:t>
            </a:r>
          </a:p>
        </p:txBody>
      </p:sp>
      <p:pic>
        <p:nvPicPr>
          <p:cNvPr id="17443" name="Picture 21" descr="ph scale - lemon">
            <a:extLst>
              <a:ext uri="{FF2B5EF4-FFF2-40B4-BE49-F238E27FC236}">
                <a16:creationId xmlns:a16="http://schemas.microsoft.com/office/drawing/2014/main" id="{8DB1E669-D05E-4E52-BEDF-12F62CB688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488" y="3165475"/>
            <a:ext cx="104298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Line 22">
            <a:extLst>
              <a:ext uri="{FF2B5EF4-FFF2-40B4-BE49-F238E27FC236}">
                <a16:creationId xmlns:a16="http://schemas.microsoft.com/office/drawing/2014/main" id="{2EFA81C6-D8CF-47BB-89DC-57369C4F95EA}"/>
              </a:ext>
            </a:extLst>
          </p:cNvPr>
          <p:cNvSpPr>
            <a:spLocks noChangeShapeType="1"/>
          </p:cNvSpPr>
          <p:nvPr/>
        </p:nvSpPr>
        <p:spPr bwMode="auto">
          <a:xfrm flipH="1">
            <a:off x="938213" y="3652838"/>
            <a:ext cx="325437" cy="55086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7439" name="Picture 27" descr="ph scale - banana">
            <a:extLst>
              <a:ext uri="{FF2B5EF4-FFF2-40B4-BE49-F238E27FC236}">
                <a16:creationId xmlns:a16="http://schemas.microsoft.com/office/drawing/2014/main" id="{734BBAB3-350A-40E6-B3B6-1D3BEE04A0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4388" y="2709863"/>
            <a:ext cx="15303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0" name="Line 28">
            <a:extLst>
              <a:ext uri="{FF2B5EF4-FFF2-40B4-BE49-F238E27FC236}">
                <a16:creationId xmlns:a16="http://schemas.microsoft.com/office/drawing/2014/main" id="{783CC027-55BB-4C8B-B62E-625736A2E320}"/>
              </a:ext>
            </a:extLst>
          </p:cNvPr>
          <p:cNvSpPr>
            <a:spLocks noChangeShapeType="1"/>
          </p:cNvSpPr>
          <p:nvPr/>
        </p:nvSpPr>
        <p:spPr bwMode="auto">
          <a:xfrm flipH="1">
            <a:off x="2570163" y="3625850"/>
            <a:ext cx="176212" cy="59848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7435" name="Picture 33" descr="ph scale - bread">
            <a:extLst>
              <a:ext uri="{FF2B5EF4-FFF2-40B4-BE49-F238E27FC236}">
                <a16:creationId xmlns:a16="http://schemas.microsoft.com/office/drawing/2014/main" id="{99B8EED6-EA30-47B1-B94F-D1305A5FD0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9238" y="2659063"/>
            <a:ext cx="1112837"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Line 34">
            <a:extLst>
              <a:ext uri="{FF2B5EF4-FFF2-40B4-BE49-F238E27FC236}">
                <a16:creationId xmlns:a16="http://schemas.microsoft.com/office/drawing/2014/main" id="{069919D5-D666-4A6E-951C-E9366848A005}"/>
              </a:ext>
            </a:extLst>
          </p:cNvPr>
          <p:cNvSpPr>
            <a:spLocks noChangeShapeType="1"/>
          </p:cNvSpPr>
          <p:nvPr/>
        </p:nvSpPr>
        <p:spPr bwMode="auto">
          <a:xfrm flipH="1">
            <a:off x="3141663" y="3511550"/>
            <a:ext cx="1484312" cy="68738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7431" name="Picture 39" descr="ph scale - water">
            <a:extLst>
              <a:ext uri="{FF2B5EF4-FFF2-40B4-BE49-F238E27FC236}">
                <a16:creationId xmlns:a16="http://schemas.microsoft.com/office/drawing/2014/main" id="{137BCF9F-D826-49BA-8FCA-BEC3F3E0AB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9288" y="2644775"/>
            <a:ext cx="52863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Line 40">
            <a:extLst>
              <a:ext uri="{FF2B5EF4-FFF2-40B4-BE49-F238E27FC236}">
                <a16:creationId xmlns:a16="http://schemas.microsoft.com/office/drawing/2014/main" id="{9B1C5D3E-C52C-4FE3-9C0D-39AB36FC7263}"/>
              </a:ext>
            </a:extLst>
          </p:cNvPr>
          <p:cNvSpPr>
            <a:spLocks noChangeShapeType="1"/>
          </p:cNvSpPr>
          <p:nvPr/>
        </p:nvSpPr>
        <p:spPr bwMode="auto">
          <a:xfrm flipH="1">
            <a:off x="4259263" y="3587750"/>
            <a:ext cx="1674812" cy="63658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pic>
        <p:nvPicPr>
          <p:cNvPr id="17427" name="Picture 45" descr="ph scale - soap">
            <a:extLst>
              <a:ext uri="{FF2B5EF4-FFF2-40B4-BE49-F238E27FC236}">
                <a16:creationId xmlns:a16="http://schemas.microsoft.com/office/drawing/2014/main" id="{FFB3176E-CF67-435E-8A85-AE2DAA4A67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2425" y="3133725"/>
            <a:ext cx="12493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8" name="Line 46">
            <a:extLst>
              <a:ext uri="{FF2B5EF4-FFF2-40B4-BE49-F238E27FC236}">
                <a16:creationId xmlns:a16="http://schemas.microsoft.com/office/drawing/2014/main" id="{D6C42BF7-2107-4E56-8508-3968836E1BB7}"/>
              </a:ext>
            </a:extLst>
          </p:cNvPr>
          <p:cNvSpPr>
            <a:spLocks noChangeShapeType="1"/>
          </p:cNvSpPr>
          <p:nvPr/>
        </p:nvSpPr>
        <p:spPr bwMode="auto">
          <a:xfrm flipH="1">
            <a:off x="5961063" y="3651250"/>
            <a:ext cx="1293812" cy="54768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72434" name="Text Box 50">
            <a:extLst>
              <a:ext uri="{FF2B5EF4-FFF2-40B4-BE49-F238E27FC236}">
                <a16:creationId xmlns:a16="http://schemas.microsoft.com/office/drawing/2014/main" id="{DF3C5745-89EF-49AE-BE92-B383B39F4346}"/>
              </a:ext>
            </a:extLst>
          </p:cNvPr>
          <p:cNvSpPr txBox="1">
            <a:spLocks noChangeArrowheads="1"/>
          </p:cNvSpPr>
          <p:nvPr/>
        </p:nvSpPr>
        <p:spPr bwMode="auto">
          <a:xfrm>
            <a:off x="341313" y="2062163"/>
            <a:ext cx="7718425" cy="461962"/>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What are the pH values of some everyday items?</a:t>
            </a:r>
          </a:p>
        </p:txBody>
      </p:sp>
      <p:sp>
        <p:nvSpPr>
          <p:cNvPr id="61" name="TextBox 60">
            <a:extLst>
              <a:ext uri="{FF2B5EF4-FFF2-40B4-BE49-F238E27FC236}">
                <a16:creationId xmlns:a16="http://schemas.microsoft.com/office/drawing/2014/main" id="{C4CACB8E-0D83-4036-819F-5D985A328804}"/>
              </a:ext>
            </a:extLst>
          </p:cNvPr>
          <p:cNvSpPr txBox="1">
            <a:spLocks noChangeArrowheads="1"/>
          </p:cNvSpPr>
          <p:nvPr/>
        </p:nvSpPr>
        <p:spPr bwMode="auto">
          <a:xfrm>
            <a:off x="906463" y="5653088"/>
            <a:ext cx="2782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increasing acidity</a:t>
            </a:r>
          </a:p>
        </p:txBody>
      </p:sp>
      <p:sp>
        <p:nvSpPr>
          <p:cNvPr id="62" name="TextBox 61">
            <a:extLst>
              <a:ext uri="{FF2B5EF4-FFF2-40B4-BE49-F238E27FC236}">
                <a16:creationId xmlns:a16="http://schemas.microsoft.com/office/drawing/2014/main" id="{CF995D60-4F36-4F66-81EF-D7E07BEB2FDD}"/>
              </a:ext>
            </a:extLst>
          </p:cNvPr>
          <p:cNvSpPr txBox="1">
            <a:spLocks noChangeArrowheads="1"/>
          </p:cNvSpPr>
          <p:nvPr/>
        </p:nvSpPr>
        <p:spPr bwMode="auto">
          <a:xfrm>
            <a:off x="4843463" y="5691188"/>
            <a:ext cx="372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increasing alkalinity</a:t>
            </a:r>
          </a:p>
        </p:txBody>
      </p:sp>
      <p:pic>
        <p:nvPicPr>
          <p:cNvPr id="66" name="Picture 8">
            <a:hlinkClick r:id="" action="ppaction://hlinkshowjump?jump=nextslide"/>
            <a:extLst>
              <a:ext uri="{FF2B5EF4-FFF2-40B4-BE49-F238E27FC236}">
                <a16:creationId xmlns:a16="http://schemas.microsoft.com/office/drawing/2014/main" id="{97754C64-6D35-4031-B7D0-1CB2A96D7CB0}"/>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4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4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4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742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74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434" grpId="0" animBg="1"/>
      <p:bldP spid="61"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25A834B-E872-4908-A37C-B66316E0B47D}"/>
              </a:ext>
            </a:extLst>
          </p:cNvPr>
          <p:cNvSpPr>
            <a:spLocks noGrp="1" noChangeArrowheads="1"/>
          </p:cNvSpPr>
          <p:nvPr>
            <p:ph type="title"/>
          </p:nvPr>
        </p:nvSpPr>
        <p:spPr/>
        <p:txBody>
          <a:bodyPr/>
          <a:lstStyle/>
          <a:p>
            <a:r>
              <a:rPr lang="en-GB" altLang="en-US" dirty="0"/>
              <a:t>What does the pH scale show?</a:t>
            </a:r>
          </a:p>
        </p:txBody>
      </p:sp>
      <p:pic>
        <p:nvPicPr>
          <p:cNvPr id="9" name="Picture 5" descr="flash_icon">
            <a:extLst>
              <a:ext uri="{FF2B5EF4-FFF2-40B4-BE49-F238E27FC236}">
                <a16:creationId xmlns:a16="http://schemas.microsoft.com/office/drawing/2014/main" id="{C1ABDD7B-5B28-4350-AC91-AD5774E788E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F4007F17-9596-4D70-8682-0CD7484ADEE9}"/>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hlinkClick r:id="" action="ppaction://hlinkshowjump?jump=nextslide"/>
            <a:extLst>
              <a:ext uri="{FF2B5EF4-FFF2-40B4-BE49-F238E27FC236}">
                <a16:creationId xmlns:a16="http://schemas.microsoft.com/office/drawing/2014/main" id="{A5806203-96F8-44E7-8B80-E251C31C67C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exp_icon">
            <a:extLst>
              <a:ext uri="{FF2B5EF4-FFF2-40B4-BE49-F238E27FC236}">
                <a16:creationId xmlns:a16="http://schemas.microsoft.com/office/drawing/2014/main" id="{D17B7502-4C17-412B-9F2D-129D398CBC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15E0B48-F9E0-414B-A015-1B6C4CED1C5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87350" y="86916"/>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370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5193824-6CF4-439C-81FD-CD2418A48158}"/>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93583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D618EE66-FC68-4041-83E2-8E0E0E2713BF}"/>
              </a:ext>
            </a:extLst>
          </p:cNvPr>
          <p:cNvSpPr>
            <a:spLocks noGrp="1" noChangeArrowheads="1"/>
          </p:cNvSpPr>
          <p:nvPr>
            <p:ph type="title"/>
          </p:nvPr>
        </p:nvSpPr>
        <p:spPr/>
        <p:txBody>
          <a:bodyPr/>
          <a:lstStyle/>
          <a:p>
            <a:r>
              <a:rPr lang="en-GB" altLang="en-US" dirty="0"/>
              <a:t>What is the order of pH?</a:t>
            </a:r>
          </a:p>
        </p:txBody>
      </p:sp>
      <p:sp>
        <p:nvSpPr>
          <p:cNvPr id="3076" name="Text Box 3">
            <a:extLst>
              <a:ext uri="{FF2B5EF4-FFF2-40B4-BE49-F238E27FC236}">
                <a16:creationId xmlns:a16="http://schemas.microsoft.com/office/drawing/2014/main" id="{A0BF346F-CAF7-4A92-BD80-E85A646A2115}"/>
              </a:ext>
            </a:extLst>
          </p:cNvPr>
          <p:cNvSpPr txBox="1">
            <a:spLocks noChangeArrowheads="1"/>
          </p:cNvSpPr>
          <p:nvPr/>
        </p:nvSpPr>
        <p:spPr bwMode="auto">
          <a:xfrm>
            <a:off x="334963" y="2927350"/>
            <a:ext cx="262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solidFill>
                <a:srgbClr val="010066"/>
              </a:solidFill>
            </a:endParaRPr>
          </a:p>
        </p:txBody>
      </p:sp>
      <p:pic>
        <p:nvPicPr>
          <p:cNvPr id="9" name="Picture 5" descr="flash_icon">
            <a:extLst>
              <a:ext uri="{FF2B5EF4-FFF2-40B4-BE49-F238E27FC236}">
                <a16:creationId xmlns:a16="http://schemas.microsoft.com/office/drawing/2014/main" id="{80F84FFA-713D-4EEC-A0B5-0CB67B6A514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4BE3B44C-81E7-4937-96EE-F22931852EF1}"/>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10">
            <a:hlinkClick r:id="" action="ppaction://hlinkshowjump?jump=nextslide"/>
            <a:extLst>
              <a:ext uri="{FF2B5EF4-FFF2-40B4-BE49-F238E27FC236}">
                <a16:creationId xmlns:a16="http://schemas.microsoft.com/office/drawing/2014/main" id="{2D4230C4-2A1B-4AB1-A3CF-AA5C9493EEB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472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1899214-920A-4455-AD87-648D05C152D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40749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58C39C5-74E9-459F-9968-74E2F4CBCB91}"/>
              </a:ext>
            </a:extLst>
          </p:cNvPr>
          <p:cNvSpPr>
            <a:spLocks noGrp="1" noChangeArrowheads="1"/>
          </p:cNvSpPr>
          <p:nvPr>
            <p:ph type="title"/>
          </p:nvPr>
        </p:nvSpPr>
        <p:spPr/>
        <p:txBody>
          <a:bodyPr>
            <a:spAutoFit/>
          </a:bodyPr>
          <a:lstStyle/>
          <a:p>
            <a:r>
              <a:rPr lang="en-GB" altLang="en-US"/>
              <a:t>pH of strong and weak acids</a:t>
            </a:r>
          </a:p>
        </p:txBody>
      </p:sp>
      <p:sp>
        <p:nvSpPr>
          <p:cNvPr id="259075" name="Text Box 312">
            <a:extLst>
              <a:ext uri="{FF2B5EF4-FFF2-40B4-BE49-F238E27FC236}">
                <a16:creationId xmlns:a16="http://schemas.microsoft.com/office/drawing/2014/main" id="{CEFDF5BF-025B-4A83-8574-96AD9D66EE27}"/>
              </a:ext>
            </a:extLst>
          </p:cNvPr>
          <p:cNvSpPr txBox="1">
            <a:spLocks noChangeArrowheads="1"/>
          </p:cNvSpPr>
          <p:nvPr/>
        </p:nvSpPr>
        <p:spPr bwMode="auto">
          <a:xfrm>
            <a:off x="1042988" y="3643313"/>
            <a:ext cx="579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have higher pH values</a:t>
            </a:r>
          </a:p>
        </p:txBody>
      </p:sp>
      <p:sp>
        <p:nvSpPr>
          <p:cNvPr id="19461" name="Text Box 5">
            <a:extLst>
              <a:ext uri="{FF2B5EF4-FFF2-40B4-BE49-F238E27FC236}">
                <a16:creationId xmlns:a16="http://schemas.microsoft.com/office/drawing/2014/main" id="{B671EF6A-3551-41AB-88AC-A5B016F9152E}"/>
              </a:ext>
            </a:extLst>
          </p:cNvPr>
          <p:cNvSpPr txBox="1">
            <a:spLocks noChangeArrowheads="1"/>
          </p:cNvSpPr>
          <p:nvPr/>
        </p:nvSpPr>
        <p:spPr bwMode="auto">
          <a:xfrm>
            <a:off x="342901" y="784225"/>
            <a:ext cx="86328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pH is a measure of the </a:t>
            </a:r>
            <a:r>
              <a:rPr lang="en-GB" altLang="en-US" b="1" dirty="0">
                <a:solidFill>
                  <a:srgbClr val="010066"/>
                </a:solidFill>
              </a:rPr>
              <a:t>concentration of H</a:t>
            </a:r>
            <a:r>
              <a:rPr lang="en-GB" altLang="en-US" b="1" baseline="30000" dirty="0">
                <a:solidFill>
                  <a:srgbClr val="010066"/>
                </a:solidFill>
              </a:rPr>
              <a:t>+</a:t>
            </a:r>
            <a:r>
              <a:rPr lang="en-GB" altLang="en-US" b="1" dirty="0">
                <a:solidFill>
                  <a:srgbClr val="010066"/>
                </a:solidFill>
              </a:rPr>
              <a:t> ions </a:t>
            </a:r>
            <a:r>
              <a:rPr lang="en-GB" altLang="en-US" dirty="0">
                <a:solidFill>
                  <a:srgbClr val="010066"/>
                </a:solidFill>
              </a:rPr>
              <a:t>in solution. </a:t>
            </a:r>
            <a:br>
              <a:rPr lang="en-GB" altLang="en-US" dirty="0">
                <a:solidFill>
                  <a:srgbClr val="010066"/>
                </a:solidFill>
              </a:rPr>
            </a:br>
            <a:r>
              <a:rPr lang="en-GB" altLang="en-US" dirty="0">
                <a:solidFill>
                  <a:srgbClr val="010066"/>
                </a:solidFill>
              </a:rPr>
              <a:t>A lower pH means more H</a:t>
            </a:r>
            <a:r>
              <a:rPr lang="en-GB" altLang="en-US" baseline="30000" dirty="0">
                <a:solidFill>
                  <a:srgbClr val="010066"/>
                </a:solidFill>
              </a:rPr>
              <a:t>+</a:t>
            </a:r>
            <a:r>
              <a:rPr lang="en-GB" altLang="en-US" dirty="0">
                <a:solidFill>
                  <a:srgbClr val="010066"/>
                </a:solidFill>
              </a:rPr>
              <a:t> ions are present in solution.  </a:t>
            </a:r>
            <a:endParaRPr lang="en-GB" altLang="en-US" b="1" dirty="0">
              <a:solidFill>
                <a:schemeClr val="tx1"/>
              </a:solidFill>
            </a:endParaRPr>
          </a:p>
        </p:txBody>
      </p:sp>
      <p:sp>
        <p:nvSpPr>
          <p:cNvPr id="259078" name="Text Box 6">
            <a:extLst>
              <a:ext uri="{FF2B5EF4-FFF2-40B4-BE49-F238E27FC236}">
                <a16:creationId xmlns:a16="http://schemas.microsoft.com/office/drawing/2014/main" id="{A75916CB-7655-427B-8483-A6EC337C6CFB}"/>
              </a:ext>
            </a:extLst>
          </p:cNvPr>
          <p:cNvSpPr txBox="1">
            <a:spLocks noChangeArrowheads="1"/>
          </p:cNvSpPr>
          <p:nvPr/>
        </p:nvSpPr>
        <p:spPr bwMode="auto">
          <a:xfrm>
            <a:off x="342900" y="1744663"/>
            <a:ext cx="8446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As strong acids ionize fully in solution, they contain many </a:t>
            </a:r>
            <a:br>
              <a:rPr lang="en-GB" altLang="en-US" dirty="0">
                <a:solidFill>
                  <a:srgbClr val="010066"/>
                </a:solidFill>
              </a:rPr>
            </a:br>
            <a:r>
              <a:rPr lang="en-GB" altLang="en-US" dirty="0">
                <a:solidFill>
                  <a:srgbClr val="010066"/>
                </a:solidFill>
              </a:rPr>
              <a:t>H</a:t>
            </a:r>
            <a:r>
              <a:rPr lang="en-GB" altLang="en-US" baseline="30000" dirty="0">
                <a:solidFill>
                  <a:srgbClr val="010066"/>
                </a:solidFill>
              </a:rPr>
              <a:t>+</a:t>
            </a:r>
            <a:r>
              <a:rPr lang="en-GB" altLang="en-US" dirty="0">
                <a:solidFill>
                  <a:srgbClr val="010066"/>
                </a:solidFill>
              </a:rPr>
              <a:t> ions per molecule of acid, producing a lower </a:t>
            </a:r>
            <a:r>
              <a:rPr lang="en-GB" altLang="en-US" dirty="0" err="1">
                <a:solidFill>
                  <a:srgbClr val="010066"/>
                </a:solidFill>
              </a:rPr>
              <a:t>pH.</a:t>
            </a:r>
            <a:endParaRPr lang="en-GB" altLang="en-US" b="1" dirty="0">
              <a:solidFill>
                <a:schemeClr val="tx1"/>
              </a:solidFill>
            </a:endParaRPr>
          </a:p>
        </p:txBody>
      </p:sp>
      <p:sp>
        <p:nvSpPr>
          <p:cNvPr id="259079" name="Text Box 7">
            <a:extLst>
              <a:ext uri="{FF2B5EF4-FFF2-40B4-BE49-F238E27FC236}">
                <a16:creationId xmlns:a16="http://schemas.microsoft.com/office/drawing/2014/main" id="{E9CAD55B-D975-4876-BE6C-021500FEB4EA}"/>
              </a:ext>
            </a:extLst>
          </p:cNvPr>
          <p:cNvSpPr txBox="1">
            <a:spLocks noChangeArrowheads="1"/>
          </p:cNvSpPr>
          <p:nvPr/>
        </p:nvSpPr>
        <p:spPr bwMode="auto">
          <a:xfrm>
            <a:off x="342900" y="2705100"/>
            <a:ext cx="844625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Weak acids do not fully ionize. They therefore contain fewer </a:t>
            </a:r>
            <a:br>
              <a:rPr lang="en-GB" altLang="en-US" dirty="0">
                <a:solidFill>
                  <a:srgbClr val="010066"/>
                </a:solidFill>
              </a:rPr>
            </a:br>
            <a:r>
              <a:rPr lang="en-GB" altLang="en-US" dirty="0">
                <a:solidFill>
                  <a:srgbClr val="010066"/>
                </a:solidFill>
              </a:rPr>
              <a:t>H</a:t>
            </a:r>
            <a:r>
              <a:rPr lang="en-GB" altLang="en-US" baseline="30000" dirty="0">
                <a:solidFill>
                  <a:srgbClr val="010066"/>
                </a:solidFill>
              </a:rPr>
              <a:t>+</a:t>
            </a:r>
            <a:r>
              <a:rPr lang="en-GB" altLang="en-US" dirty="0">
                <a:solidFill>
                  <a:srgbClr val="010066"/>
                </a:solidFill>
              </a:rPr>
              <a:t> ions per molecule of acid</a:t>
            </a:r>
            <a:r>
              <a:rPr lang="en-GB" altLang="en-US" dirty="0"/>
              <a:t> and</a:t>
            </a:r>
            <a:r>
              <a:rPr lang="en-GB" altLang="en-US" dirty="0">
                <a:solidFill>
                  <a:srgbClr val="010066"/>
                </a:solidFill>
              </a:rPr>
              <a:t>:</a:t>
            </a:r>
          </a:p>
        </p:txBody>
      </p:sp>
      <p:sp>
        <p:nvSpPr>
          <p:cNvPr id="18440" name="Text Box 9">
            <a:extLst>
              <a:ext uri="{FF2B5EF4-FFF2-40B4-BE49-F238E27FC236}">
                <a16:creationId xmlns:a16="http://schemas.microsoft.com/office/drawing/2014/main" id="{A0AB0391-E832-4E22-87AA-901236476573}"/>
              </a:ext>
            </a:extLst>
          </p:cNvPr>
          <p:cNvSpPr txBox="1">
            <a:spLocks noChangeArrowheads="1"/>
          </p:cNvSpPr>
          <p:nvPr/>
        </p:nvSpPr>
        <p:spPr bwMode="auto">
          <a:xfrm>
            <a:off x="222250" y="5509331"/>
            <a:ext cx="2001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dirty="0">
                <a:solidFill>
                  <a:srgbClr val="010066"/>
                </a:solidFill>
              </a:rPr>
              <a:t>higher H</a:t>
            </a:r>
            <a:r>
              <a:rPr lang="en-GB" altLang="en-US" sz="2000" b="1" baseline="30000" dirty="0">
                <a:solidFill>
                  <a:srgbClr val="010066"/>
                </a:solidFill>
              </a:rPr>
              <a:t>+</a:t>
            </a:r>
            <a:r>
              <a:rPr lang="en-GB" altLang="en-US" sz="2000" b="1" dirty="0">
                <a:solidFill>
                  <a:srgbClr val="010066"/>
                </a:solidFill>
              </a:rPr>
              <a:t> concentration</a:t>
            </a:r>
          </a:p>
        </p:txBody>
      </p:sp>
      <p:sp>
        <p:nvSpPr>
          <p:cNvPr id="18441" name="Text Box 10">
            <a:extLst>
              <a:ext uri="{FF2B5EF4-FFF2-40B4-BE49-F238E27FC236}">
                <a16:creationId xmlns:a16="http://schemas.microsoft.com/office/drawing/2014/main" id="{0F59D12B-F9DB-44D6-9E45-C920B03D4BA7}"/>
              </a:ext>
            </a:extLst>
          </p:cNvPr>
          <p:cNvSpPr txBox="1">
            <a:spLocks noChangeArrowheads="1"/>
          </p:cNvSpPr>
          <p:nvPr/>
        </p:nvSpPr>
        <p:spPr bwMode="auto">
          <a:xfrm>
            <a:off x="7032625" y="5509331"/>
            <a:ext cx="18843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b="1">
                <a:solidFill>
                  <a:srgbClr val="010066"/>
                </a:solidFill>
              </a:rPr>
              <a:t>lower H</a:t>
            </a:r>
            <a:r>
              <a:rPr lang="en-GB" altLang="en-US" sz="2000" b="1" baseline="30000">
                <a:solidFill>
                  <a:srgbClr val="010066"/>
                </a:solidFill>
              </a:rPr>
              <a:t>+</a:t>
            </a:r>
            <a:r>
              <a:rPr lang="en-GB" altLang="en-US" sz="2000" b="1">
                <a:solidFill>
                  <a:srgbClr val="010066"/>
                </a:solidFill>
              </a:rPr>
              <a:t> concentration</a:t>
            </a:r>
          </a:p>
        </p:txBody>
      </p:sp>
      <p:sp>
        <p:nvSpPr>
          <p:cNvPr id="2" name="Text Box 3">
            <a:extLst>
              <a:ext uri="{FF2B5EF4-FFF2-40B4-BE49-F238E27FC236}">
                <a16:creationId xmlns:a16="http://schemas.microsoft.com/office/drawing/2014/main" id="{DEFA09C5-A8E6-406E-91B6-769AE75E0CF5}"/>
              </a:ext>
            </a:extLst>
          </p:cNvPr>
          <p:cNvSpPr txBox="1">
            <a:spLocks noChangeArrowheads="1"/>
          </p:cNvSpPr>
          <p:nvPr/>
        </p:nvSpPr>
        <p:spPr bwMode="auto">
          <a:xfrm>
            <a:off x="1042988" y="4191000"/>
            <a:ext cx="579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are worse conductors of electricity</a:t>
            </a:r>
          </a:p>
        </p:txBody>
      </p:sp>
      <p:sp>
        <p:nvSpPr>
          <p:cNvPr id="3" name="Text Box 31">
            <a:extLst>
              <a:ext uri="{FF2B5EF4-FFF2-40B4-BE49-F238E27FC236}">
                <a16:creationId xmlns:a16="http://schemas.microsoft.com/office/drawing/2014/main" id="{CD5A4B15-3665-471F-8A37-1B7B60E1D14B}"/>
              </a:ext>
            </a:extLst>
          </p:cNvPr>
          <p:cNvSpPr txBox="1">
            <a:spLocks noChangeArrowheads="1"/>
          </p:cNvSpPr>
          <p:nvPr/>
        </p:nvSpPr>
        <p:spPr bwMode="auto">
          <a:xfrm>
            <a:off x="1042988" y="4738688"/>
            <a:ext cx="579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react less quickly.</a:t>
            </a:r>
          </a:p>
        </p:txBody>
      </p:sp>
      <p:pic>
        <p:nvPicPr>
          <p:cNvPr id="18444" name="Picture 15" descr="CarboxylicAcids_phscale">
            <a:extLst>
              <a:ext uri="{FF2B5EF4-FFF2-40B4-BE49-F238E27FC236}">
                <a16:creationId xmlns:a16="http://schemas.microsoft.com/office/drawing/2014/main" id="{DD4FF30B-E4C4-4F0B-B4C8-F567EC390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5388681"/>
            <a:ext cx="4206875"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7817E546-3D07-4E0B-A4D6-81367A6B48A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F819B690-7B3D-4C1D-90A8-D8578C3BF40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0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4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4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P spid="259078" grpId="0"/>
      <p:bldP spid="259079" grpId="0"/>
      <p:bldP spid="18440" grpId="0"/>
      <p:bldP spid="18441" grpId="0"/>
      <p:bldP spid="2" grpId="0"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C285B41-5BFC-4E90-9910-C26E8F558D05}"/>
              </a:ext>
            </a:extLst>
          </p:cNvPr>
          <p:cNvSpPr>
            <a:spLocks noGrp="1"/>
          </p:cNvSpPr>
          <p:nvPr>
            <p:ph type="title"/>
          </p:nvPr>
        </p:nvSpPr>
        <p:spPr/>
        <p:txBody>
          <a:bodyPr/>
          <a:lstStyle/>
          <a:p>
            <a:r>
              <a:rPr lang="en-GB" altLang="en-US"/>
              <a:t>Acidity and acid strength</a:t>
            </a:r>
          </a:p>
        </p:txBody>
      </p:sp>
      <p:sp>
        <p:nvSpPr>
          <p:cNvPr id="20483" name="TextBox 3">
            <a:extLst>
              <a:ext uri="{FF2B5EF4-FFF2-40B4-BE49-F238E27FC236}">
                <a16:creationId xmlns:a16="http://schemas.microsoft.com/office/drawing/2014/main" id="{BBC16C1C-6B8A-4DDD-B754-BB74D3FE1B67}"/>
              </a:ext>
            </a:extLst>
          </p:cNvPr>
          <p:cNvSpPr txBox="1">
            <a:spLocks noChangeArrowheads="1"/>
          </p:cNvSpPr>
          <p:nvPr/>
        </p:nvSpPr>
        <p:spPr bwMode="auto">
          <a:xfrm>
            <a:off x="342900" y="784225"/>
            <a:ext cx="8586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FF6600"/>
                </a:solidFill>
              </a:rPr>
              <a:t>acidity </a:t>
            </a:r>
            <a:r>
              <a:rPr lang="en-GB" altLang="en-US"/>
              <a:t>of an aqueous solution depends on the number of H</a:t>
            </a:r>
            <a:r>
              <a:rPr lang="en-GB" altLang="en-US" baseline="30000"/>
              <a:t>+</a:t>
            </a:r>
            <a:r>
              <a:rPr lang="en-GB" altLang="en-US"/>
              <a:t> ions present. It is a measure of how acidic the solution is, and indicates the </a:t>
            </a:r>
            <a:r>
              <a:rPr lang="en-GB" altLang="en-US" b="1"/>
              <a:t>strength</a:t>
            </a:r>
            <a:r>
              <a:rPr lang="en-GB" altLang="en-US"/>
              <a:t> of an acid.</a:t>
            </a:r>
          </a:p>
        </p:txBody>
      </p:sp>
      <p:sp>
        <p:nvSpPr>
          <p:cNvPr id="8" name="Text Box 5">
            <a:extLst>
              <a:ext uri="{FF2B5EF4-FFF2-40B4-BE49-F238E27FC236}">
                <a16:creationId xmlns:a16="http://schemas.microsoft.com/office/drawing/2014/main" id="{9DD4AD0D-B75B-4C01-8583-B397BAE9CBE2}"/>
              </a:ext>
            </a:extLst>
          </p:cNvPr>
          <p:cNvSpPr txBox="1">
            <a:spLocks noChangeArrowheads="1"/>
          </p:cNvSpPr>
          <p:nvPr/>
        </p:nvSpPr>
        <p:spPr bwMode="auto">
          <a:xfrm>
            <a:off x="342900" y="2161946"/>
            <a:ext cx="53072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Acid strength</a:t>
            </a:r>
            <a:r>
              <a:rPr lang="en-GB" altLang="en-US" dirty="0"/>
              <a:t> is measured in </a:t>
            </a:r>
            <a:r>
              <a:rPr lang="en-GB" altLang="en-US" dirty="0" err="1"/>
              <a:t>pH.</a:t>
            </a:r>
            <a:r>
              <a:rPr lang="en-GB" altLang="en-US" dirty="0"/>
              <a:t> </a:t>
            </a:r>
            <a:br>
              <a:rPr lang="en-GB" altLang="en-US" dirty="0"/>
            </a:br>
            <a:r>
              <a:rPr lang="en-GB" altLang="en-US" dirty="0"/>
              <a:t>It is the concentration of H</a:t>
            </a:r>
            <a:r>
              <a:rPr lang="en-GB" altLang="en-US" baseline="30000" dirty="0"/>
              <a:t>+</a:t>
            </a:r>
            <a:r>
              <a:rPr lang="en-GB" altLang="en-US" dirty="0"/>
              <a:t> ions in solution. The higher the concentration of H</a:t>
            </a:r>
            <a:r>
              <a:rPr lang="en-GB" altLang="en-US" baseline="30000" dirty="0"/>
              <a:t>+</a:t>
            </a:r>
            <a:r>
              <a:rPr lang="en-GB" altLang="en-US" dirty="0"/>
              <a:t> ions, the lower the pH, and the stronger the acid.</a:t>
            </a:r>
          </a:p>
        </p:txBody>
      </p:sp>
      <p:sp>
        <p:nvSpPr>
          <p:cNvPr id="10" name="TextBox 5">
            <a:extLst>
              <a:ext uri="{FF2B5EF4-FFF2-40B4-BE49-F238E27FC236}">
                <a16:creationId xmlns:a16="http://schemas.microsoft.com/office/drawing/2014/main" id="{6B8E6117-987D-401B-BFB3-F4A071440575}"/>
              </a:ext>
            </a:extLst>
          </p:cNvPr>
          <p:cNvSpPr txBox="1">
            <a:spLocks noChangeArrowheads="1"/>
          </p:cNvSpPr>
          <p:nvPr/>
        </p:nvSpPr>
        <p:spPr bwMode="auto">
          <a:xfrm>
            <a:off x="342899" y="4278510"/>
            <a:ext cx="5307274"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pH scale also measures </a:t>
            </a:r>
            <a:r>
              <a:rPr lang="en-GB" altLang="en-US" b="1" dirty="0">
                <a:solidFill>
                  <a:srgbClr val="FF6600"/>
                </a:solidFill>
              </a:rPr>
              <a:t>alkalinity</a:t>
            </a:r>
            <a:r>
              <a:rPr lang="en-GB" altLang="en-US" dirty="0"/>
              <a:t>. As the concentration of OH</a:t>
            </a:r>
            <a:r>
              <a:rPr lang="en-GB" altLang="en-US" baseline="30000" dirty="0"/>
              <a:t>–</a:t>
            </a:r>
            <a:r>
              <a:rPr lang="en-GB" altLang="en-US" dirty="0"/>
              <a:t> ions increases, the concentration of H</a:t>
            </a:r>
            <a:r>
              <a:rPr lang="en-GB" altLang="en-US" baseline="30000" dirty="0"/>
              <a:t>+</a:t>
            </a:r>
            <a:r>
              <a:rPr lang="en-GB" altLang="en-US" dirty="0"/>
              <a:t> decreases. This results in an increase in </a:t>
            </a:r>
            <a:r>
              <a:rPr lang="en-GB" altLang="en-US" dirty="0" err="1"/>
              <a:t>pH.</a:t>
            </a:r>
            <a:endParaRPr lang="en-US" altLang="en-US" dirty="0"/>
          </a:p>
        </p:txBody>
      </p:sp>
      <p:pic>
        <p:nvPicPr>
          <p:cNvPr id="20487" name="Picture 11" descr="girl_thinking.png">
            <a:extLst>
              <a:ext uri="{FF2B5EF4-FFF2-40B4-BE49-F238E27FC236}">
                <a16:creationId xmlns:a16="http://schemas.microsoft.com/office/drawing/2014/main" id="{35370464-1780-472F-B58A-EAA709342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7388" y="1924050"/>
            <a:ext cx="26257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C40C7B1B-C624-4FFD-8DB3-3B592098702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7" descr="Scientist_pipette.png">
            <a:extLst>
              <a:ext uri="{FF2B5EF4-FFF2-40B4-BE49-F238E27FC236}">
                <a16:creationId xmlns:a16="http://schemas.microsoft.com/office/drawing/2014/main" id="{EEB57F35-FDE0-484B-BD0C-0E8AB0D1E2B5}"/>
              </a:ext>
            </a:extLst>
          </p:cNvPr>
          <p:cNvPicPr>
            <a:picLocks noChangeAspect="1"/>
          </p:cNvPicPr>
          <p:nvPr/>
        </p:nvPicPr>
        <p:blipFill>
          <a:blip r:embed="rId4">
            <a:extLst>
              <a:ext uri="{28A0092B-C50C-407E-A947-70E740481C1C}">
                <a14:useLocalDpi xmlns:a14="http://schemas.microsoft.com/office/drawing/2010/main" val="0"/>
              </a:ext>
            </a:extLst>
          </a:blip>
          <a:srcRect b="8820"/>
          <a:stretch>
            <a:fillRect/>
          </a:stretch>
        </p:blipFill>
        <p:spPr bwMode="auto">
          <a:xfrm>
            <a:off x="4587875" y="2435225"/>
            <a:ext cx="35020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a:extLst>
              <a:ext uri="{FF2B5EF4-FFF2-40B4-BE49-F238E27FC236}">
                <a16:creationId xmlns:a16="http://schemas.microsoft.com/office/drawing/2014/main" id="{99DF3D1F-A9CE-405B-9BC5-3597FAF67B42}"/>
              </a:ext>
            </a:extLst>
          </p:cNvPr>
          <p:cNvSpPr>
            <a:spLocks noGrp="1" noChangeArrowheads="1"/>
          </p:cNvSpPr>
          <p:nvPr>
            <p:ph type="title"/>
          </p:nvPr>
        </p:nvSpPr>
        <p:spPr/>
        <p:txBody>
          <a:bodyPr/>
          <a:lstStyle/>
          <a:p>
            <a:r>
              <a:rPr lang="en-GB" altLang="en-US" dirty="0"/>
              <a:t>Neutrality</a:t>
            </a:r>
          </a:p>
        </p:txBody>
      </p:sp>
      <p:sp>
        <p:nvSpPr>
          <p:cNvPr id="22531" name="Text Box 9">
            <a:extLst>
              <a:ext uri="{FF2B5EF4-FFF2-40B4-BE49-F238E27FC236}">
                <a16:creationId xmlns:a16="http://schemas.microsoft.com/office/drawing/2014/main" id="{EDBBAEA4-93E8-469B-8D3C-9E688527BB44}"/>
              </a:ext>
            </a:extLst>
          </p:cNvPr>
          <p:cNvSpPr txBox="1">
            <a:spLocks noChangeArrowheads="1"/>
          </p:cNvSpPr>
          <p:nvPr/>
        </p:nvSpPr>
        <p:spPr bwMode="auto">
          <a:xfrm>
            <a:off x="342900" y="1825625"/>
            <a:ext cx="7769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an acid reacts with a </a:t>
            </a:r>
            <a:r>
              <a:rPr lang="en-GB" altLang="en-US" dirty="0">
                <a:solidFill>
                  <a:srgbClr val="010066"/>
                </a:solidFill>
              </a:rPr>
              <a:t>base</a:t>
            </a:r>
            <a:r>
              <a:rPr lang="en-GB" altLang="en-US" dirty="0"/>
              <a:t>, a </a:t>
            </a:r>
            <a:r>
              <a:rPr lang="en-GB" altLang="en-US" b="1" dirty="0">
                <a:solidFill>
                  <a:srgbClr val="FF6600"/>
                </a:solidFill>
              </a:rPr>
              <a:t>neutralization</a:t>
            </a:r>
            <a:r>
              <a:rPr lang="en-GB" altLang="en-US" dirty="0"/>
              <a:t> reaction occurs:</a:t>
            </a:r>
          </a:p>
        </p:txBody>
      </p:sp>
      <p:sp>
        <p:nvSpPr>
          <p:cNvPr id="22" name="TextBox 21">
            <a:extLst>
              <a:ext uri="{FF2B5EF4-FFF2-40B4-BE49-F238E27FC236}">
                <a16:creationId xmlns:a16="http://schemas.microsoft.com/office/drawing/2014/main" id="{257549AC-5BB2-4ABC-82F4-43ECECCE9BB0}"/>
              </a:ext>
            </a:extLst>
          </p:cNvPr>
          <p:cNvSpPr txBox="1">
            <a:spLocks noChangeArrowheads="1"/>
          </p:cNvSpPr>
          <p:nvPr/>
        </p:nvSpPr>
        <p:spPr bwMode="auto">
          <a:xfrm>
            <a:off x="342900" y="3541713"/>
            <a:ext cx="4276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base (OH</a:t>
            </a:r>
            <a:r>
              <a:rPr lang="en-GB" altLang="en-US" baseline="30000" dirty="0"/>
              <a:t>–</a:t>
            </a:r>
            <a:r>
              <a:rPr lang="en-GB" altLang="en-US" dirty="0"/>
              <a:t>) is added, the number of free hydrogen ions in solution decreases, causing an </a:t>
            </a:r>
            <a:r>
              <a:rPr lang="en-GB" altLang="en-US" b="1" dirty="0">
                <a:solidFill>
                  <a:srgbClr val="010066"/>
                </a:solidFill>
              </a:rPr>
              <a:t>increase in </a:t>
            </a:r>
            <a:r>
              <a:rPr lang="en-GB" altLang="en-US" b="1" dirty="0" err="1">
                <a:solidFill>
                  <a:srgbClr val="010066"/>
                </a:solidFill>
              </a:rPr>
              <a:t>pH</a:t>
            </a:r>
            <a:r>
              <a:rPr lang="en-GB" altLang="en-US" dirty="0" err="1"/>
              <a:t>.</a:t>
            </a:r>
            <a:endParaRPr lang="en-GB" altLang="en-US" dirty="0"/>
          </a:p>
        </p:txBody>
      </p:sp>
      <p:sp>
        <p:nvSpPr>
          <p:cNvPr id="21511" name="Rectangle 24">
            <a:extLst>
              <a:ext uri="{FF2B5EF4-FFF2-40B4-BE49-F238E27FC236}">
                <a16:creationId xmlns:a16="http://schemas.microsoft.com/office/drawing/2014/main" id="{A50E0DF2-3F1C-404F-8706-A727F8B57556}"/>
              </a:ext>
            </a:extLst>
          </p:cNvPr>
          <p:cNvSpPr>
            <a:spLocks noChangeArrowheads="1"/>
          </p:cNvSpPr>
          <p:nvPr/>
        </p:nvSpPr>
        <p:spPr bwMode="auto">
          <a:xfrm>
            <a:off x="342900" y="784225"/>
            <a:ext cx="8189913" cy="830263"/>
          </a:xfrm>
          <a:prstGeom prst="rect">
            <a:avLst/>
          </a:prstGeom>
          <a:solidFill>
            <a:srgbClr val="FF66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A solution is neutral at pH 7, when the concentration of H</a:t>
            </a:r>
            <a:r>
              <a:rPr lang="en-GB" altLang="en-US" b="1" baseline="30000" dirty="0">
                <a:solidFill>
                  <a:schemeClr val="bg1"/>
                </a:solidFill>
              </a:rPr>
              <a:t>+</a:t>
            </a:r>
            <a:r>
              <a:rPr lang="en-GB" altLang="en-US" b="1" dirty="0">
                <a:solidFill>
                  <a:schemeClr val="bg1"/>
                </a:solidFill>
              </a:rPr>
              <a:t> ions equals the concentration of OH</a:t>
            </a:r>
            <a:r>
              <a:rPr lang="en-GB" altLang="en-US" b="1" baseline="30000" dirty="0">
                <a:solidFill>
                  <a:schemeClr val="bg1"/>
                </a:solidFill>
              </a:rPr>
              <a:t>–</a:t>
            </a:r>
            <a:r>
              <a:rPr lang="en-GB" altLang="en-US" b="1" dirty="0">
                <a:solidFill>
                  <a:schemeClr val="bg1"/>
                </a:solidFill>
              </a:rPr>
              <a:t> ions.</a:t>
            </a:r>
          </a:p>
        </p:txBody>
      </p:sp>
      <p:sp>
        <p:nvSpPr>
          <p:cNvPr id="26" name="Rectangle 25">
            <a:extLst>
              <a:ext uri="{FF2B5EF4-FFF2-40B4-BE49-F238E27FC236}">
                <a16:creationId xmlns:a16="http://schemas.microsoft.com/office/drawing/2014/main" id="{A1D6931F-BE54-46B6-906A-28DF11F91740}"/>
              </a:ext>
            </a:extLst>
          </p:cNvPr>
          <p:cNvSpPr>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means the </a:t>
            </a:r>
            <a:r>
              <a:rPr lang="en-GB" altLang="en-US" b="1">
                <a:solidFill>
                  <a:srgbClr val="FF6600"/>
                </a:solidFill>
              </a:rPr>
              <a:t>neutrality</a:t>
            </a:r>
            <a:r>
              <a:rPr lang="en-GB" altLang="en-US"/>
              <a:t> of a solution is determined by the concentration of hydrogen ions present. </a:t>
            </a:r>
          </a:p>
        </p:txBody>
      </p:sp>
      <p:pic>
        <p:nvPicPr>
          <p:cNvPr id="11" name="Picture 10" descr="Picture7.jpg">
            <a:extLst>
              <a:ext uri="{FF2B5EF4-FFF2-40B4-BE49-F238E27FC236}">
                <a16:creationId xmlns:a16="http://schemas.microsoft.com/office/drawing/2014/main" id="{4611F795-CC0B-4C85-9783-EEBD7239FF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50" y="2767013"/>
            <a:ext cx="405923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1A3EAD0B-3496-48E9-B86D-BA0CC063262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FC43C56C-4007-430D-A0B7-450234956976}"/>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0CF11D55-3D1F-46F4-9DC7-5FFB02A53A66}"/>
              </a:ext>
            </a:extLst>
          </p:cNvPr>
          <p:cNvSpPr>
            <a:spLocks noGrp="1" noChangeArrowheads="1"/>
          </p:cNvSpPr>
          <p:nvPr>
            <p:ph type="title"/>
          </p:nvPr>
        </p:nvSpPr>
        <p:spPr/>
        <p:txBody>
          <a:bodyPr/>
          <a:lstStyle/>
          <a:p>
            <a:r>
              <a:rPr lang="en-GB" altLang="en-US" dirty="0"/>
              <a:t>Diluting acids</a:t>
            </a:r>
          </a:p>
        </p:txBody>
      </p:sp>
      <p:sp>
        <p:nvSpPr>
          <p:cNvPr id="22531" name="Text Box 5">
            <a:extLst>
              <a:ext uri="{FF2B5EF4-FFF2-40B4-BE49-F238E27FC236}">
                <a16:creationId xmlns:a16="http://schemas.microsoft.com/office/drawing/2014/main" id="{80E35DD3-6801-4124-B089-E57D31A46E4E}"/>
              </a:ext>
            </a:extLst>
          </p:cNvPr>
          <p:cNvSpPr txBox="1">
            <a:spLocks noChangeArrowheads="1"/>
          </p:cNvSpPr>
          <p:nvPr/>
        </p:nvSpPr>
        <p:spPr bwMode="auto">
          <a:xfrm>
            <a:off x="342900" y="784225"/>
            <a:ext cx="848501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Strong acids</a:t>
            </a:r>
            <a:r>
              <a:rPr lang="en-GB" altLang="en-US"/>
              <a:t> have a relatively </a:t>
            </a:r>
            <a:r>
              <a:rPr lang="en-GB" altLang="en-US" b="1"/>
              <a:t>high </a:t>
            </a:r>
            <a:r>
              <a:rPr lang="en-GB" altLang="en-US"/>
              <a:t>concentration of H</a:t>
            </a:r>
            <a:r>
              <a:rPr lang="en-GB" altLang="en-US" baseline="30000"/>
              <a:t>+</a:t>
            </a:r>
            <a:r>
              <a:rPr lang="en-GB" altLang="en-US"/>
              <a:t> ions, and therefore a </a:t>
            </a:r>
            <a:r>
              <a:rPr lang="en-GB" altLang="en-US" b="1"/>
              <a:t>low</a:t>
            </a:r>
            <a:r>
              <a:rPr lang="en-GB" altLang="en-US"/>
              <a:t> pH. </a:t>
            </a:r>
          </a:p>
        </p:txBody>
      </p:sp>
      <p:sp>
        <p:nvSpPr>
          <p:cNvPr id="8" name="Rectangle 7">
            <a:extLst>
              <a:ext uri="{FF2B5EF4-FFF2-40B4-BE49-F238E27FC236}">
                <a16:creationId xmlns:a16="http://schemas.microsoft.com/office/drawing/2014/main" id="{EEB6AA49-B5CC-4195-A8FD-AF58FC5D3E4C}"/>
              </a:ext>
            </a:extLst>
          </p:cNvPr>
          <p:cNvSpPr>
            <a:spLocks noChangeArrowheads="1"/>
          </p:cNvSpPr>
          <p:nvPr/>
        </p:nvSpPr>
        <p:spPr bwMode="auto">
          <a:xfrm>
            <a:off x="342900" y="1916113"/>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a strong acid is diluted, the concentration of H</a:t>
            </a:r>
            <a:r>
              <a:rPr lang="en-GB" altLang="en-US" baseline="30000" dirty="0"/>
              <a:t>+</a:t>
            </a:r>
            <a:r>
              <a:rPr lang="en-GB" altLang="en-US" dirty="0"/>
              <a:t> falls and the pH rises. This decreases the acid strength.</a:t>
            </a:r>
          </a:p>
        </p:txBody>
      </p:sp>
      <p:sp>
        <p:nvSpPr>
          <p:cNvPr id="9" name="TextBox 8">
            <a:extLst>
              <a:ext uri="{FF2B5EF4-FFF2-40B4-BE49-F238E27FC236}">
                <a16:creationId xmlns:a16="http://schemas.microsoft.com/office/drawing/2014/main" id="{EA4F4B8C-C48D-4810-9CCA-01A1CF025399}"/>
              </a:ext>
            </a:extLst>
          </p:cNvPr>
          <p:cNvSpPr txBox="1">
            <a:spLocks noChangeArrowheads="1"/>
          </p:cNvSpPr>
          <p:nvPr/>
        </p:nvSpPr>
        <p:spPr bwMode="auto">
          <a:xfrm>
            <a:off x="342899" y="5322888"/>
            <a:ext cx="8632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the concentration of H</a:t>
            </a:r>
            <a:r>
              <a:rPr lang="en-GB" altLang="en-US" baseline="30000" dirty="0"/>
              <a:t>+</a:t>
            </a:r>
            <a:r>
              <a:rPr lang="en-GB" altLang="en-US" dirty="0"/>
              <a:t> ions decreases by a factor of 10, </a:t>
            </a:r>
            <a:br>
              <a:rPr lang="en-GB" altLang="en-US" dirty="0"/>
            </a:br>
            <a:r>
              <a:rPr lang="en-GB" altLang="en-US" dirty="0"/>
              <a:t>the pH increases by one unit. </a:t>
            </a:r>
          </a:p>
        </p:txBody>
      </p:sp>
      <p:pic>
        <p:nvPicPr>
          <p:cNvPr id="10" name="Picture 15" descr="CarboxylicAcids_phscale">
            <a:extLst>
              <a:ext uri="{FF2B5EF4-FFF2-40B4-BE49-F238E27FC236}">
                <a16:creationId xmlns:a16="http://schemas.microsoft.com/office/drawing/2014/main" id="{85FDEEFC-5FBA-4A23-849A-33D25779A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25" y="2989263"/>
            <a:ext cx="488283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D3E2B02-8C01-417D-9E32-E29C961EB89D}"/>
              </a:ext>
            </a:extLst>
          </p:cNvPr>
          <p:cNvSpPr txBox="1">
            <a:spLocks noChangeArrowheads="1"/>
          </p:cNvSpPr>
          <p:nvPr/>
        </p:nvSpPr>
        <p:spPr bwMode="auto">
          <a:xfrm>
            <a:off x="7076370" y="39751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a:t>
            </a:r>
            <a:r>
              <a:rPr lang="en-GB" altLang="en-US" baseline="30000" dirty="0"/>
              <a:t>–7</a:t>
            </a:r>
          </a:p>
        </p:txBody>
      </p:sp>
      <p:sp>
        <p:nvSpPr>
          <p:cNvPr id="12" name="TextBox 11">
            <a:extLst>
              <a:ext uri="{FF2B5EF4-FFF2-40B4-BE49-F238E27FC236}">
                <a16:creationId xmlns:a16="http://schemas.microsoft.com/office/drawing/2014/main" id="{0C79C411-69A4-4620-B047-FE52D2D2F375}"/>
              </a:ext>
            </a:extLst>
          </p:cNvPr>
          <p:cNvSpPr txBox="1">
            <a:spLocks noChangeArrowheads="1"/>
          </p:cNvSpPr>
          <p:nvPr/>
        </p:nvSpPr>
        <p:spPr bwMode="auto">
          <a:xfrm>
            <a:off x="6471356" y="39751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a:t>
            </a:r>
            <a:r>
              <a:rPr lang="en-GB" altLang="en-US" baseline="30000" dirty="0"/>
              <a:t>–6</a:t>
            </a:r>
          </a:p>
        </p:txBody>
      </p:sp>
      <p:sp>
        <p:nvSpPr>
          <p:cNvPr id="13" name="TextBox 12">
            <a:extLst>
              <a:ext uri="{FF2B5EF4-FFF2-40B4-BE49-F238E27FC236}">
                <a16:creationId xmlns:a16="http://schemas.microsoft.com/office/drawing/2014/main" id="{C76E3824-15AA-4209-A008-FD76E6E6A239}"/>
              </a:ext>
            </a:extLst>
          </p:cNvPr>
          <p:cNvSpPr txBox="1">
            <a:spLocks noChangeArrowheads="1"/>
          </p:cNvSpPr>
          <p:nvPr/>
        </p:nvSpPr>
        <p:spPr bwMode="auto">
          <a:xfrm>
            <a:off x="5888920" y="39751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a:t>
            </a:r>
            <a:r>
              <a:rPr lang="en-GB" altLang="en-US" baseline="30000" dirty="0"/>
              <a:t>–5</a:t>
            </a:r>
          </a:p>
        </p:txBody>
      </p:sp>
      <p:sp>
        <p:nvSpPr>
          <p:cNvPr id="14" name="TextBox 13">
            <a:extLst>
              <a:ext uri="{FF2B5EF4-FFF2-40B4-BE49-F238E27FC236}">
                <a16:creationId xmlns:a16="http://schemas.microsoft.com/office/drawing/2014/main" id="{31DCEBA1-9E27-482E-BE7D-2B6199246E6E}"/>
              </a:ext>
            </a:extLst>
          </p:cNvPr>
          <p:cNvSpPr txBox="1">
            <a:spLocks noChangeArrowheads="1"/>
          </p:cNvSpPr>
          <p:nvPr/>
        </p:nvSpPr>
        <p:spPr bwMode="auto">
          <a:xfrm>
            <a:off x="5250039" y="39751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a:t>
            </a:r>
            <a:r>
              <a:rPr lang="en-GB" altLang="en-US" baseline="30000" dirty="0"/>
              <a:t>–4</a:t>
            </a:r>
          </a:p>
        </p:txBody>
      </p:sp>
      <p:sp>
        <p:nvSpPr>
          <p:cNvPr id="15" name="TextBox 14">
            <a:extLst>
              <a:ext uri="{FF2B5EF4-FFF2-40B4-BE49-F238E27FC236}">
                <a16:creationId xmlns:a16="http://schemas.microsoft.com/office/drawing/2014/main" id="{ED82CF46-4A9E-45F9-BCE0-F103E991FA10}"/>
              </a:ext>
            </a:extLst>
          </p:cNvPr>
          <p:cNvSpPr txBox="1">
            <a:spLocks noChangeArrowheads="1"/>
          </p:cNvSpPr>
          <p:nvPr/>
        </p:nvSpPr>
        <p:spPr bwMode="auto">
          <a:xfrm>
            <a:off x="4667603" y="39751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a:t>
            </a:r>
            <a:r>
              <a:rPr lang="en-GB" altLang="en-US" baseline="30000" dirty="0"/>
              <a:t>–3</a:t>
            </a:r>
          </a:p>
        </p:txBody>
      </p:sp>
      <p:sp>
        <p:nvSpPr>
          <p:cNvPr id="16" name="TextBox 15">
            <a:extLst>
              <a:ext uri="{FF2B5EF4-FFF2-40B4-BE49-F238E27FC236}">
                <a16:creationId xmlns:a16="http://schemas.microsoft.com/office/drawing/2014/main" id="{76FF6764-0A7D-4F8C-9A97-8DBA0E51F236}"/>
              </a:ext>
            </a:extLst>
          </p:cNvPr>
          <p:cNvSpPr txBox="1">
            <a:spLocks noChangeArrowheads="1"/>
          </p:cNvSpPr>
          <p:nvPr/>
        </p:nvSpPr>
        <p:spPr bwMode="auto">
          <a:xfrm>
            <a:off x="4051300" y="39751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a:t>
            </a:r>
            <a:r>
              <a:rPr lang="en-GB" altLang="en-US" baseline="30000" dirty="0"/>
              <a:t>–2</a:t>
            </a:r>
          </a:p>
        </p:txBody>
      </p:sp>
      <p:sp>
        <p:nvSpPr>
          <p:cNvPr id="17" name="TextBox 16">
            <a:extLst>
              <a:ext uri="{FF2B5EF4-FFF2-40B4-BE49-F238E27FC236}">
                <a16:creationId xmlns:a16="http://schemas.microsoft.com/office/drawing/2014/main" id="{09474D2C-0BD7-4213-B506-2F9554CDF25E}"/>
              </a:ext>
            </a:extLst>
          </p:cNvPr>
          <p:cNvSpPr txBox="1">
            <a:spLocks noChangeArrowheads="1"/>
          </p:cNvSpPr>
          <p:nvPr/>
        </p:nvSpPr>
        <p:spPr bwMode="auto">
          <a:xfrm>
            <a:off x="3434997" y="3975100"/>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10</a:t>
            </a:r>
            <a:r>
              <a:rPr lang="en-GB" altLang="en-US" baseline="30000" dirty="0"/>
              <a:t>–1</a:t>
            </a:r>
          </a:p>
        </p:txBody>
      </p:sp>
      <p:sp>
        <p:nvSpPr>
          <p:cNvPr id="18" name="TextBox 17">
            <a:extLst>
              <a:ext uri="{FF2B5EF4-FFF2-40B4-BE49-F238E27FC236}">
                <a16:creationId xmlns:a16="http://schemas.microsoft.com/office/drawing/2014/main" id="{74037A75-E2DF-4FF2-822E-3ACF4DAFBC61}"/>
              </a:ext>
            </a:extLst>
          </p:cNvPr>
          <p:cNvSpPr txBox="1">
            <a:spLocks noChangeArrowheads="1"/>
          </p:cNvSpPr>
          <p:nvPr/>
        </p:nvSpPr>
        <p:spPr bwMode="auto">
          <a:xfrm>
            <a:off x="3011488" y="39751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1</a:t>
            </a:r>
            <a:endParaRPr lang="en-GB" altLang="en-US" baseline="30000" dirty="0"/>
          </a:p>
        </p:txBody>
      </p:sp>
      <p:sp>
        <p:nvSpPr>
          <p:cNvPr id="20" name="TextBox 19">
            <a:extLst>
              <a:ext uri="{FF2B5EF4-FFF2-40B4-BE49-F238E27FC236}">
                <a16:creationId xmlns:a16="http://schemas.microsoft.com/office/drawing/2014/main" id="{1FECB310-5C44-4D9D-B659-6A3F91E6019C}"/>
              </a:ext>
            </a:extLst>
          </p:cNvPr>
          <p:cNvSpPr txBox="1">
            <a:spLocks noChangeArrowheads="1"/>
          </p:cNvSpPr>
          <p:nvPr/>
        </p:nvSpPr>
        <p:spPr bwMode="auto">
          <a:xfrm>
            <a:off x="3208338" y="4654550"/>
            <a:ext cx="4094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decreasing H</a:t>
            </a:r>
            <a:r>
              <a:rPr lang="en-GB" altLang="en-US" baseline="30000"/>
              <a:t>+</a:t>
            </a:r>
            <a:r>
              <a:rPr lang="en-GB" altLang="en-US"/>
              <a:t> concentration</a:t>
            </a:r>
          </a:p>
        </p:txBody>
      </p:sp>
      <p:cxnSp>
        <p:nvCxnSpPr>
          <p:cNvPr id="22" name="Straight Arrow Connector 21">
            <a:extLst>
              <a:ext uri="{FF2B5EF4-FFF2-40B4-BE49-F238E27FC236}">
                <a16:creationId xmlns:a16="http://schemas.microsoft.com/office/drawing/2014/main" id="{A38CFA25-8422-4C14-8772-5D5CF5F819F3}"/>
              </a:ext>
            </a:extLst>
          </p:cNvPr>
          <p:cNvCxnSpPr>
            <a:cxnSpLocks noChangeShapeType="1"/>
          </p:cNvCxnSpPr>
          <p:nvPr/>
        </p:nvCxnSpPr>
        <p:spPr bwMode="auto">
          <a:xfrm>
            <a:off x="3578225" y="4548188"/>
            <a:ext cx="3425825" cy="0"/>
          </a:xfrm>
          <a:prstGeom prst="straightConnector1">
            <a:avLst/>
          </a:prstGeom>
          <a:noFill/>
          <a:ln w="76200" algn="ctr">
            <a:solidFill>
              <a:srgbClr val="FF6600"/>
            </a:solidFill>
            <a:round/>
            <a:headEnd/>
            <a:tailEnd type="arrow" w="med" len="me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87A4BC38-A949-40F6-AA9A-47090357FA8C}"/>
              </a:ext>
            </a:extLst>
          </p:cNvPr>
          <p:cNvSpPr txBox="1">
            <a:spLocks noChangeArrowheads="1"/>
          </p:cNvSpPr>
          <p:nvPr/>
        </p:nvSpPr>
        <p:spPr bwMode="auto">
          <a:xfrm>
            <a:off x="342900" y="3959225"/>
            <a:ext cx="2644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H</a:t>
            </a:r>
            <a:r>
              <a:rPr lang="en-GB" altLang="en-US" b="1" baseline="30000"/>
              <a:t>+</a:t>
            </a:r>
            <a:r>
              <a:rPr lang="en-GB" altLang="en-US" b="1"/>
              <a:t>concentration (mol/dm</a:t>
            </a:r>
            <a:r>
              <a:rPr lang="en-GB" altLang="en-US" b="1" baseline="30000"/>
              <a:t>3</a:t>
            </a:r>
            <a:r>
              <a:rPr lang="en-GB" altLang="en-US" b="1"/>
              <a:t>)</a:t>
            </a:r>
          </a:p>
        </p:txBody>
      </p:sp>
      <p:sp>
        <p:nvSpPr>
          <p:cNvPr id="25" name="TextBox 24">
            <a:extLst>
              <a:ext uri="{FF2B5EF4-FFF2-40B4-BE49-F238E27FC236}">
                <a16:creationId xmlns:a16="http://schemas.microsoft.com/office/drawing/2014/main" id="{A4A52A47-A9C9-4E55-83F2-1446D5D915FC}"/>
              </a:ext>
            </a:extLst>
          </p:cNvPr>
          <p:cNvSpPr txBox="1">
            <a:spLocks noChangeArrowheads="1"/>
          </p:cNvSpPr>
          <p:nvPr/>
        </p:nvSpPr>
        <p:spPr bwMode="auto">
          <a:xfrm>
            <a:off x="1266825" y="3184525"/>
            <a:ext cx="796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pH</a:t>
            </a:r>
          </a:p>
        </p:txBody>
      </p:sp>
      <p:pic>
        <p:nvPicPr>
          <p:cNvPr id="21" name="Picture 8">
            <a:hlinkClick r:id="" action="ppaction://hlinkshowjump?jump=nextslide"/>
            <a:extLst>
              <a:ext uri="{FF2B5EF4-FFF2-40B4-BE49-F238E27FC236}">
                <a16:creationId xmlns:a16="http://schemas.microsoft.com/office/drawing/2014/main" id="{955D540D-5179-47D5-8B9B-64FFEE73E93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FE52A4A5-DE69-4F0B-BE54-9F167084D95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6" name="Picture 25">
            <a:extLst>
              <a:ext uri="{FF2B5EF4-FFF2-40B4-BE49-F238E27FC236}">
                <a16:creationId xmlns:a16="http://schemas.microsoft.com/office/drawing/2014/main" id="{91E51A5F-64B4-4841-B908-8F5F1EA1965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P spid="17" grpId="0"/>
      <p:bldP spid="18" grpId="0"/>
      <p:bldP spid="20"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2A77FC78-74D9-4EC4-A4AB-14D30F72742B}"/>
              </a:ext>
            </a:extLst>
          </p:cNvPr>
          <p:cNvSpPr>
            <a:spLocks noGrp="1" noChangeArrowheads="1"/>
          </p:cNvSpPr>
          <p:nvPr>
            <p:ph type="title"/>
          </p:nvPr>
        </p:nvSpPr>
        <p:spPr/>
        <p:txBody>
          <a:bodyPr>
            <a:spAutoFit/>
          </a:bodyPr>
          <a:lstStyle/>
          <a:p>
            <a:r>
              <a:rPr lang="en-GB" altLang="en-US" dirty="0"/>
              <a:t>Diluting acids</a:t>
            </a:r>
          </a:p>
        </p:txBody>
      </p:sp>
      <p:pic>
        <p:nvPicPr>
          <p:cNvPr id="7" name="Picture 5" descr="flash_icon">
            <a:extLst>
              <a:ext uri="{FF2B5EF4-FFF2-40B4-BE49-F238E27FC236}">
                <a16:creationId xmlns:a16="http://schemas.microsoft.com/office/drawing/2014/main" id="{1BCD5DA9-4838-4E44-90AC-37560346265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796D1291-8792-4B75-8273-FA9DE2479DF9}"/>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78804BAA-590B-49E3-B9B9-B8F002AE80A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E97F312-EE43-4F35-9C35-B283E0D086C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03BA17F1-DB85-40A6-BAC9-8B64693195B9}"/>
              </a:ext>
            </a:extLst>
          </p:cNvPr>
          <p:cNvSpPr>
            <a:spLocks noGrp="1" noChangeArrowheads="1"/>
          </p:cNvSpPr>
          <p:nvPr>
            <p:ph type="title"/>
          </p:nvPr>
        </p:nvSpPr>
        <p:spPr/>
        <p:txBody>
          <a:bodyPr/>
          <a:lstStyle/>
          <a:p>
            <a:r>
              <a:rPr lang="en-GB" altLang="en-US"/>
              <a:t>Reactivity of strong and weak acids</a:t>
            </a:r>
          </a:p>
        </p:txBody>
      </p:sp>
      <p:sp>
        <p:nvSpPr>
          <p:cNvPr id="24579" name="Text Box 54">
            <a:extLst>
              <a:ext uri="{FF2B5EF4-FFF2-40B4-BE49-F238E27FC236}">
                <a16:creationId xmlns:a16="http://schemas.microsoft.com/office/drawing/2014/main" id="{41E9A46A-CFBA-4D2D-B19B-E54B445A8587}"/>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solution of ethanoic acid reacts more slowly than hydrochloric acid of the same concentration. </a:t>
            </a:r>
          </a:p>
        </p:txBody>
      </p:sp>
      <p:sp>
        <p:nvSpPr>
          <p:cNvPr id="26628" name="Text Box 53">
            <a:extLst>
              <a:ext uri="{FF2B5EF4-FFF2-40B4-BE49-F238E27FC236}">
                <a16:creationId xmlns:a16="http://schemas.microsoft.com/office/drawing/2014/main" id="{8AF277DB-FBBE-4B61-9FAE-76CA36EBE527}"/>
              </a:ext>
            </a:extLst>
          </p:cNvPr>
          <p:cNvSpPr txBox="1">
            <a:spLocks noChangeArrowheads="1"/>
          </p:cNvSpPr>
          <p:nvPr/>
        </p:nvSpPr>
        <p:spPr bwMode="auto">
          <a:xfrm>
            <a:off x="4376736" y="1722438"/>
            <a:ext cx="4741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Hydrochloric acid is fully </a:t>
            </a:r>
            <a:r>
              <a:rPr lang="en-GB" altLang="en-US" b="1" dirty="0"/>
              <a:t>dissociated</a:t>
            </a:r>
            <a:r>
              <a:rPr lang="en-GB" altLang="en-US" dirty="0"/>
              <a:t>, so all the hydrogen ions are available to react.</a:t>
            </a:r>
          </a:p>
        </p:txBody>
      </p:sp>
      <p:sp>
        <p:nvSpPr>
          <p:cNvPr id="26629" name="Text Box 52">
            <a:extLst>
              <a:ext uri="{FF2B5EF4-FFF2-40B4-BE49-F238E27FC236}">
                <a16:creationId xmlns:a16="http://schemas.microsoft.com/office/drawing/2014/main" id="{80090450-CC14-4DD7-AF13-730C0690ECC1}"/>
              </a:ext>
            </a:extLst>
          </p:cNvPr>
          <p:cNvSpPr txBox="1">
            <a:spLocks noChangeArrowheads="1"/>
          </p:cNvSpPr>
          <p:nvPr/>
        </p:nvSpPr>
        <p:spPr bwMode="auto">
          <a:xfrm>
            <a:off x="4376736" y="3025775"/>
            <a:ext cx="41560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Ethanoic acid is partially dissociated, so there are fewer hydrogen ions to react.</a:t>
            </a:r>
          </a:p>
        </p:txBody>
      </p:sp>
      <p:sp>
        <p:nvSpPr>
          <p:cNvPr id="26630" name="Text Box 51">
            <a:extLst>
              <a:ext uri="{FF2B5EF4-FFF2-40B4-BE49-F238E27FC236}">
                <a16:creationId xmlns:a16="http://schemas.microsoft.com/office/drawing/2014/main" id="{C9732237-519F-437A-B9AE-47A05A498A78}"/>
              </a:ext>
            </a:extLst>
          </p:cNvPr>
          <p:cNvSpPr txBox="1">
            <a:spLocks noChangeArrowheads="1"/>
          </p:cNvSpPr>
          <p:nvPr/>
        </p:nvSpPr>
        <p:spPr bwMode="auto">
          <a:xfrm>
            <a:off x="4376736" y="4330700"/>
            <a:ext cx="43735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lower concentration of H</a:t>
            </a:r>
            <a:r>
              <a:rPr lang="en-GB" altLang="en-US" baseline="30000" dirty="0"/>
              <a:t>+</a:t>
            </a:r>
            <a:r>
              <a:rPr lang="en-GB" altLang="en-US" dirty="0"/>
              <a:t> ions in ethanoic acid leads to </a:t>
            </a:r>
            <a:br>
              <a:rPr lang="en-GB" altLang="en-US" dirty="0"/>
            </a:br>
            <a:r>
              <a:rPr lang="en-GB" altLang="en-US" dirty="0"/>
              <a:t>a lower </a:t>
            </a:r>
            <a:r>
              <a:rPr lang="en-GB" altLang="en-US" b="1" dirty="0">
                <a:solidFill>
                  <a:srgbClr val="FF6600"/>
                </a:solidFill>
              </a:rPr>
              <a:t>collision frequency </a:t>
            </a:r>
            <a:r>
              <a:rPr lang="en-GB" altLang="en-US" dirty="0"/>
              <a:t>between reactant molecules, and so a slower reaction.</a:t>
            </a:r>
          </a:p>
        </p:txBody>
      </p:sp>
      <p:pic>
        <p:nvPicPr>
          <p:cNvPr id="26637" name="Picture 13" descr="CarboxylicAcids_StrongAcid">
            <a:extLst>
              <a:ext uri="{FF2B5EF4-FFF2-40B4-BE49-F238E27FC236}">
                <a16:creationId xmlns:a16="http://schemas.microsoft.com/office/drawing/2014/main" id="{9EA7AF36-D446-427C-A4F0-DBFEF6DF2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567" y="2242141"/>
            <a:ext cx="2193879" cy="37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CarboxylicAcids_WeakAcid">
            <a:extLst>
              <a:ext uri="{FF2B5EF4-FFF2-40B4-BE49-F238E27FC236}">
                <a16:creationId xmlns:a16="http://schemas.microsoft.com/office/drawing/2014/main" id="{22A586A3-4E26-4448-9DC9-A60D3A3C0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67" y="2246489"/>
            <a:ext cx="2192429" cy="37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2D966918-602A-4E7D-A154-10B34A94058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AF2A0649-E592-4CD3-AAF2-CB97D41ABA1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663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6629"/>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66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747228E-AEA6-4D95-8813-E39878353C36}"/>
              </a:ext>
            </a:extLst>
          </p:cNvPr>
          <p:cNvSpPr>
            <a:spLocks noGrp="1" noChangeArrowheads="1"/>
          </p:cNvSpPr>
          <p:nvPr>
            <p:ph type="title"/>
          </p:nvPr>
        </p:nvSpPr>
        <p:spPr/>
        <p:txBody>
          <a:bodyPr/>
          <a:lstStyle/>
          <a:p>
            <a:r>
              <a:rPr lang="en-GB" altLang="en-US"/>
              <a:t>Acids and carbonates</a:t>
            </a:r>
          </a:p>
        </p:txBody>
      </p:sp>
      <p:sp>
        <p:nvSpPr>
          <p:cNvPr id="25603" name="Text Box 3">
            <a:extLst>
              <a:ext uri="{FF2B5EF4-FFF2-40B4-BE49-F238E27FC236}">
                <a16:creationId xmlns:a16="http://schemas.microsoft.com/office/drawing/2014/main" id="{A5E3C458-4794-4107-AABE-01023E60EF6D}"/>
              </a:ext>
            </a:extLst>
          </p:cNvPr>
          <p:cNvSpPr txBox="1">
            <a:spLocks noChangeArrowheads="1"/>
          </p:cNvSpPr>
          <p:nvPr/>
        </p:nvSpPr>
        <p:spPr bwMode="auto">
          <a:xfrm>
            <a:off x="341313" y="784225"/>
            <a:ext cx="820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a:t>
            </a:r>
            <a:r>
              <a:rPr lang="en-GB" altLang="en-US" b="1">
                <a:solidFill>
                  <a:srgbClr val="FF6600"/>
                </a:solidFill>
              </a:rPr>
              <a:t>carbonate</a:t>
            </a:r>
            <a:r>
              <a:rPr lang="en-GB" altLang="en-US">
                <a:solidFill>
                  <a:srgbClr val="010066"/>
                </a:solidFill>
              </a:rPr>
              <a:t> </a:t>
            </a:r>
            <a:r>
              <a:rPr lang="en-GB" altLang="en-US"/>
              <a:t>is mixed with an acid, the products are a salt, carbon dioxide and water.</a:t>
            </a:r>
          </a:p>
        </p:txBody>
      </p:sp>
      <p:sp>
        <p:nvSpPr>
          <p:cNvPr id="312344" name="Text Box 24">
            <a:extLst>
              <a:ext uri="{FF2B5EF4-FFF2-40B4-BE49-F238E27FC236}">
                <a16:creationId xmlns:a16="http://schemas.microsoft.com/office/drawing/2014/main" id="{AAB2C761-0499-4E55-B817-961F963AAF69}"/>
              </a:ext>
            </a:extLst>
          </p:cNvPr>
          <p:cNvSpPr txBox="1">
            <a:spLocks noChangeArrowheads="1"/>
          </p:cNvSpPr>
          <p:nvPr/>
        </p:nvSpPr>
        <p:spPr bwMode="auto">
          <a:xfrm>
            <a:off x="341312" y="2762568"/>
            <a:ext cx="8105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For example, the reaction of nitric acid (a strong acid) and copper carbonate:</a:t>
            </a:r>
          </a:p>
        </p:txBody>
      </p:sp>
      <p:sp>
        <p:nvSpPr>
          <p:cNvPr id="312345" name="Rectangle 25">
            <a:extLst>
              <a:ext uri="{FF2B5EF4-FFF2-40B4-BE49-F238E27FC236}">
                <a16:creationId xmlns:a16="http://schemas.microsoft.com/office/drawing/2014/main" id="{04108CEC-DC41-4DA1-9871-A67AF7A78FFC}"/>
              </a:ext>
            </a:extLst>
          </p:cNvPr>
          <p:cNvSpPr>
            <a:spLocks noChangeArrowheads="1"/>
          </p:cNvSpPr>
          <p:nvPr/>
        </p:nvSpPr>
        <p:spPr bwMode="auto">
          <a:xfrm>
            <a:off x="341313" y="4736148"/>
            <a:ext cx="7198078" cy="45720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What would you expect to observe in this reaction?</a:t>
            </a:r>
          </a:p>
        </p:txBody>
      </p:sp>
      <p:sp>
        <p:nvSpPr>
          <p:cNvPr id="38" name="TextBox 37">
            <a:extLst>
              <a:ext uri="{FF2B5EF4-FFF2-40B4-BE49-F238E27FC236}">
                <a16:creationId xmlns:a16="http://schemas.microsoft.com/office/drawing/2014/main" id="{A2E53064-5DF1-41E8-A2D1-E74BCEC2A1F7}"/>
              </a:ext>
            </a:extLst>
          </p:cNvPr>
          <p:cNvSpPr txBox="1">
            <a:spLocks noChangeArrowheads="1"/>
          </p:cNvSpPr>
          <p:nvPr/>
        </p:nvSpPr>
        <p:spPr bwMode="auto">
          <a:xfrm>
            <a:off x="342900" y="5322888"/>
            <a:ext cx="7196491"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difference might you see in the reaction of </a:t>
            </a:r>
            <a:r>
              <a:rPr lang="en-GB" altLang="en-US" b="1" dirty="0"/>
              <a:t>ethanoic acid </a:t>
            </a:r>
            <a:r>
              <a:rPr lang="en-GB" altLang="en-US" dirty="0"/>
              <a:t>and copper carbonate?</a:t>
            </a:r>
          </a:p>
        </p:txBody>
      </p:sp>
      <p:pic>
        <p:nvPicPr>
          <p:cNvPr id="33" name="Picture 32" descr="Picture8.jpg">
            <a:extLst>
              <a:ext uri="{FF2B5EF4-FFF2-40B4-BE49-F238E27FC236}">
                <a16:creationId xmlns:a16="http://schemas.microsoft.com/office/drawing/2014/main" id="{89C021AF-B83A-4B18-ABAF-A022BB8347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599610"/>
            <a:ext cx="79311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Picture9.jpg">
            <a:extLst>
              <a:ext uri="{FF2B5EF4-FFF2-40B4-BE49-F238E27FC236}">
                <a16:creationId xmlns:a16="http://schemas.microsoft.com/office/drawing/2014/main" id="{7284C430-1244-4F13-8642-02FC4191B5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1313" y="3585890"/>
            <a:ext cx="86074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62E0B11B-1B2D-41CB-BADA-4FAE0E4B33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7EAE124F-AC8C-4D4D-8795-8ACEB3307252}"/>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114C4EC2-28DE-45B2-8F5A-FC6CB227C2C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23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234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44" grpId="0"/>
      <p:bldP spid="312345"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274FF78-7813-4584-96C1-D3FD62411DB2}"/>
              </a:ext>
            </a:extLst>
          </p:cNvPr>
          <p:cNvSpPr>
            <a:spLocks noGrp="1"/>
          </p:cNvSpPr>
          <p:nvPr>
            <p:ph type="title"/>
          </p:nvPr>
        </p:nvSpPr>
        <p:spPr/>
        <p:txBody>
          <a:bodyPr/>
          <a:lstStyle/>
          <a:p>
            <a:r>
              <a:rPr lang="en-GB" altLang="en-US"/>
              <a:t>Weak acids and carbonates</a:t>
            </a:r>
          </a:p>
        </p:txBody>
      </p:sp>
      <p:sp>
        <p:nvSpPr>
          <p:cNvPr id="26627" name="TextBox 3">
            <a:extLst>
              <a:ext uri="{FF2B5EF4-FFF2-40B4-BE49-F238E27FC236}">
                <a16:creationId xmlns:a16="http://schemas.microsoft.com/office/drawing/2014/main" id="{4181B427-A648-42F7-9ACC-401FF07A4C0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ethanoic acid is a weak acid, only moderate fizzing would be expected.</a:t>
            </a:r>
          </a:p>
        </p:txBody>
      </p:sp>
      <p:sp>
        <p:nvSpPr>
          <p:cNvPr id="6" name="TextBox 5">
            <a:extLst>
              <a:ext uri="{FF2B5EF4-FFF2-40B4-BE49-F238E27FC236}">
                <a16:creationId xmlns:a16="http://schemas.microsoft.com/office/drawing/2014/main" id="{AC3028CB-ABEC-4A33-9F62-9401B2622F26}"/>
              </a:ext>
            </a:extLst>
          </p:cNvPr>
          <p:cNvSpPr txBox="1">
            <a:spLocks noChangeArrowheads="1"/>
          </p:cNvSpPr>
          <p:nvPr/>
        </p:nvSpPr>
        <p:spPr bwMode="auto">
          <a:xfrm>
            <a:off x="1766888" y="5503512"/>
            <a:ext cx="5610225" cy="8302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would happen if the concentration of ethanoic acid was increased?</a:t>
            </a:r>
          </a:p>
        </p:txBody>
      </p:sp>
      <p:sp>
        <p:nvSpPr>
          <p:cNvPr id="8" name="Rectangle 7">
            <a:extLst>
              <a:ext uri="{FF2B5EF4-FFF2-40B4-BE49-F238E27FC236}">
                <a16:creationId xmlns:a16="http://schemas.microsoft.com/office/drawing/2014/main" id="{14B6D717-D02C-4C84-871F-E483EC9BD3A2}"/>
              </a:ext>
            </a:extLst>
          </p:cNvPr>
          <p:cNvSpPr>
            <a:spLocks noChangeArrowheads="1"/>
          </p:cNvSpPr>
          <p:nvPr/>
        </p:nvSpPr>
        <p:spPr bwMode="auto">
          <a:xfrm>
            <a:off x="342900" y="1864137"/>
            <a:ext cx="3967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because ethanoic acid has fewer H</a:t>
            </a:r>
            <a:r>
              <a:rPr lang="en-GB" altLang="en-US" baseline="30000"/>
              <a:t>+</a:t>
            </a:r>
            <a:r>
              <a:rPr lang="en-GB" altLang="en-US"/>
              <a:t> ions in solution than a strong acid of the same concentration. </a:t>
            </a:r>
          </a:p>
        </p:txBody>
      </p:sp>
      <p:sp>
        <p:nvSpPr>
          <p:cNvPr id="9" name="Rectangle 8">
            <a:extLst>
              <a:ext uri="{FF2B5EF4-FFF2-40B4-BE49-F238E27FC236}">
                <a16:creationId xmlns:a16="http://schemas.microsoft.com/office/drawing/2014/main" id="{CD1D4F1A-9DD4-4549-94CA-80583F345DA2}"/>
              </a:ext>
            </a:extLst>
          </p:cNvPr>
          <p:cNvSpPr>
            <a:spLocks noChangeArrowheads="1"/>
          </p:cNvSpPr>
          <p:nvPr/>
        </p:nvSpPr>
        <p:spPr bwMode="auto">
          <a:xfrm>
            <a:off x="342900" y="3683824"/>
            <a:ext cx="4194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there are fewer collisions occurring with the carbonate and so a slower rate of reaction.</a:t>
            </a:r>
          </a:p>
        </p:txBody>
      </p:sp>
      <p:pic>
        <p:nvPicPr>
          <p:cNvPr id="26633" name="Picture 4" descr="C:\CVS\production\GCSEChemistry\src\images\acid+carbonate.png">
            <a:extLst>
              <a:ext uri="{FF2B5EF4-FFF2-40B4-BE49-F238E27FC236}">
                <a16:creationId xmlns:a16="http://schemas.microsoft.com/office/drawing/2014/main" id="{3F14FE25-7EC5-4EBB-A8DA-18AEB42D7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480" r="25110"/>
          <a:stretch>
            <a:fillRect/>
          </a:stretch>
        </p:blipFill>
        <p:spPr bwMode="auto">
          <a:xfrm>
            <a:off x="4813300" y="1060450"/>
            <a:ext cx="2770188"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3C5F548E-1401-4067-8AB9-821FA864BA1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A41C5747-BEA2-422A-A688-28F4E24D180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D036D562-0E15-4B69-9062-43B209CB960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EB1E7281-FF91-4126-A179-BED1BAB90EA6}"/>
              </a:ext>
            </a:extLst>
          </p:cNvPr>
          <p:cNvSpPr>
            <a:spLocks noGrp="1" noChangeArrowheads="1"/>
          </p:cNvSpPr>
          <p:nvPr>
            <p:ph type="title"/>
          </p:nvPr>
        </p:nvSpPr>
        <p:spPr/>
        <p:txBody>
          <a:bodyPr/>
          <a:lstStyle/>
          <a:p>
            <a:r>
              <a:rPr lang="en-GB" altLang="en-US" dirty="0"/>
              <a:t>Reacting with metals</a:t>
            </a:r>
          </a:p>
        </p:txBody>
      </p:sp>
      <p:pic>
        <p:nvPicPr>
          <p:cNvPr id="9" name="Picture 5" descr="flash_icon">
            <a:extLst>
              <a:ext uri="{FF2B5EF4-FFF2-40B4-BE49-F238E27FC236}">
                <a16:creationId xmlns:a16="http://schemas.microsoft.com/office/drawing/2014/main" id="{A352EFF0-0882-49B0-B85A-19DBC25686C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0872CDF1-52F4-4507-812D-E49B2119D23F}"/>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5" descr="exp_icon">
            <a:extLst>
              <a:ext uri="{FF2B5EF4-FFF2-40B4-BE49-F238E27FC236}">
                <a16:creationId xmlns:a16="http://schemas.microsoft.com/office/drawing/2014/main" id="{33A89377-74F6-45EB-95D0-9C4DB6EC28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42A79F4-6F28-473C-B632-A88631E3A4A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87350" y="8691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4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CFB5E0E6-B924-4C50-9EC9-672F779B776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906F374B-0765-445F-B598-C0C929E403A8}"/>
              </a:ext>
            </a:extLst>
          </p:cNvPr>
          <p:cNvSpPr>
            <a:spLocks noGrp="1" noChangeArrowheads="1"/>
          </p:cNvSpPr>
          <p:nvPr>
            <p:ph type="title"/>
          </p:nvPr>
        </p:nvSpPr>
        <p:spPr/>
        <p:txBody>
          <a:bodyPr/>
          <a:lstStyle/>
          <a:p>
            <a:r>
              <a:rPr lang="en-GB" altLang="en-US" dirty="0"/>
              <a:t>What are acids and alkalis?</a:t>
            </a:r>
          </a:p>
        </p:txBody>
      </p:sp>
      <p:pic>
        <p:nvPicPr>
          <p:cNvPr id="7" name="Picture 5" descr="flash_icon">
            <a:extLst>
              <a:ext uri="{FF2B5EF4-FFF2-40B4-BE49-F238E27FC236}">
                <a16:creationId xmlns:a16="http://schemas.microsoft.com/office/drawing/2014/main" id="{FB1961DD-3A52-450D-BBE7-2EA4C22EA067}"/>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1FED43BD-508A-408D-8D48-1199D5F2C53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3CC9C274-FB65-465F-A265-C011F7FB330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25908" y="73668"/>
            <a:ext cx="453390" cy="466725"/>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16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7277A9F-F6F0-4D64-85CF-BF7F13AD798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52211824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EB4D220-AE83-4E8F-81F1-119D1DA401AB}"/>
              </a:ext>
            </a:extLst>
          </p:cNvPr>
          <p:cNvSpPr>
            <a:spLocks noGrp="1" noChangeArrowheads="1"/>
          </p:cNvSpPr>
          <p:nvPr>
            <p:ph type="title"/>
          </p:nvPr>
        </p:nvSpPr>
        <p:spPr/>
        <p:txBody>
          <a:bodyPr/>
          <a:lstStyle/>
          <a:p>
            <a:r>
              <a:rPr lang="en-GB" altLang="en-US" dirty="0"/>
              <a:t>What are bases?</a:t>
            </a:r>
          </a:p>
        </p:txBody>
      </p:sp>
      <p:sp>
        <p:nvSpPr>
          <p:cNvPr id="26627" name="Text Box 3">
            <a:extLst>
              <a:ext uri="{FF2B5EF4-FFF2-40B4-BE49-F238E27FC236}">
                <a16:creationId xmlns:a16="http://schemas.microsoft.com/office/drawing/2014/main" id="{1A8CCF62-E751-4E6C-AC59-429EC65E6725}"/>
              </a:ext>
            </a:extLst>
          </p:cNvPr>
          <p:cNvSpPr txBox="1">
            <a:spLocks noChangeArrowheads="1"/>
          </p:cNvSpPr>
          <p:nvPr/>
        </p:nvSpPr>
        <p:spPr bwMode="auto">
          <a:xfrm>
            <a:off x="342900" y="784225"/>
            <a:ext cx="767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alkalis are </a:t>
            </a:r>
            <a:r>
              <a:rPr lang="en-GB" altLang="en-US" b="1" dirty="0">
                <a:solidFill>
                  <a:srgbClr val="FF6600"/>
                </a:solidFill>
              </a:rPr>
              <a:t>bases</a:t>
            </a:r>
            <a:r>
              <a:rPr lang="en-GB" altLang="en-US" dirty="0"/>
              <a:t>. Bases are substances that react with acids by absorbing hydrogen ions (</a:t>
            </a:r>
            <a:r>
              <a:rPr lang="en-GB" altLang="en-US" b="1" dirty="0"/>
              <a:t>H</a:t>
            </a:r>
            <a:r>
              <a:rPr lang="en-GB" altLang="en-US" b="1" baseline="30000" dirty="0"/>
              <a:t>+</a:t>
            </a:r>
            <a:r>
              <a:rPr lang="en-GB" altLang="en-US" dirty="0"/>
              <a:t>).</a:t>
            </a:r>
          </a:p>
        </p:txBody>
      </p:sp>
      <p:sp>
        <p:nvSpPr>
          <p:cNvPr id="607236" name="Text Box 4">
            <a:extLst>
              <a:ext uri="{FF2B5EF4-FFF2-40B4-BE49-F238E27FC236}">
                <a16:creationId xmlns:a16="http://schemas.microsoft.com/office/drawing/2014/main" id="{3E339AB0-3FE2-4070-B2A2-8B9678F654B9}"/>
              </a:ext>
            </a:extLst>
          </p:cNvPr>
          <p:cNvSpPr txBox="1">
            <a:spLocks noChangeArrowheads="1"/>
          </p:cNvSpPr>
          <p:nvPr/>
        </p:nvSpPr>
        <p:spPr bwMode="auto">
          <a:xfrm>
            <a:off x="4180416" y="3257551"/>
            <a:ext cx="4552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bases are soluble in water. These are called </a:t>
            </a:r>
            <a:r>
              <a:rPr lang="en-GB" altLang="en-US" b="1" dirty="0">
                <a:solidFill>
                  <a:srgbClr val="FF6600"/>
                </a:solidFill>
              </a:rPr>
              <a:t>alkalis</a:t>
            </a:r>
            <a:r>
              <a:rPr lang="en-GB" altLang="en-US" dirty="0"/>
              <a:t>.</a:t>
            </a:r>
          </a:p>
        </p:txBody>
      </p:sp>
      <p:sp>
        <p:nvSpPr>
          <p:cNvPr id="607237" name="Text Box 5">
            <a:extLst>
              <a:ext uri="{FF2B5EF4-FFF2-40B4-BE49-F238E27FC236}">
                <a16:creationId xmlns:a16="http://schemas.microsoft.com/office/drawing/2014/main" id="{3C1FF533-35E5-4669-93CE-45950F5C0BE1}"/>
              </a:ext>
            </a:extLst>
          </p:cNvPr>
          <p:cNvSpPr txBox="1">
            <a:spLocks noChangeArrowheads="1"/>
          </p:cNvSpPr>
          <p:nvPr/>
        </p:nvSpPr>
        <p:spPr bwMode="auto">
          <a:xfrm>
            <a:off x="4180416" y="4494213"/>
            <a:ext cx="4629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All alkalis </a:t>
            </a:r>
            <a:r>
              <a:rPr lang="en-GB" altLang="en-US"/>
              <a:t>contain hydroxide ions (</a:t>
            </a:r>
            <a:r>
              <a:rPr lang="en-GB" altLang="en-US" b="1"/>
              <a:t>OH</a:t>
            </a:r>
            <a:r>
              <a:rPr lang="en-GB" altLang="en-US" b="1" baseline="30000">
                <a:cs typeface="Arial" panose="020B0604020202020204" pitchFamily="34" charset="0"/>
              </a:rPr>
              <a:t>–</a:t>
            </a:r>
            <a:r>
              <a:rPr lang="en-GB" altLang="en-US"/>
              <a:t>).</a:t>
            </a:r>
            <a:r>
              <a:rPr lang="en-GB" altLang="en-US">
                <a:solidFill>
                  <a:srgbClr val="010066"/>
                </a:solidFill>
              </a:rPr>
              <a:t> The more </a:t>
            </a:r>
            <a:r>
              <a:rPr lang="en-GB" altLang="en-US" b="1">
                <a:solidFill>
                  <a:srgbClr val="010066"/>
                </a:solidFill>
              </a:rPr>
              <a:t>OH</a:t>
            </a:r>
            <a:r>
              <a:rPr lang="en-GB" altLang="en-US" b="1" baseline="30000">
                <a:solidFill>
                  <a:srgbClr val="010066"/>
                </a:solidFill>
                <a:cs typeface="Arial" panose="020B0604020202020204" pitchFamily="34" charset="0"/>
              </a:rPr>
              <a:t>–</a:t>
            </a:r>
            <a:r>
              <a:rPr lang="en-GB" altLang="en-US">
                <a:solidFill>
                  <a:srgbClr val="010066"/>
                </a:solidFill>
              </a:rPr>
              <a:t> ions in the solution, the stronger the alkali.</a:t>
            </a:r>
          </a:p>
        </p:txBody>
      </p:sp>
      <p:sp>
        <p:nvSpPr>
          <p:cNvPr id="607238" name="Text Box 6">
            <a:extLst>
              <a:ext uri="{FF2B5EF4-FFF2-40B4-BE49-F238E27FC236}">
                <a16:creationId xmlns:a16="http://schemas.microsoft.com/office/drawing/2014/main" id="{86F8639A-C0C4-4169-9151-BA55719B6A3A}"/>
              </a:ext>
            </a:extLst>
          </p:cNvPr>
          <p:cNvSpPr txBox="1">
            <a:spLocks noChangeArrowheads="1"/>
          </p:cNvSpPr>
          <p:nvPr/>
        </p:nvSpPr>
        <p:spPr bwMode="auto">
          <a:xfrm>
            <a:off x="342900" y="2020888"/>
            <a:ext cx="80676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oxides, hydroxides and carbonates of metals, such as sodium hydroxide, are bases.</a:t>
            </a:r>
          </a:p>
        </p:txBody>
      </p:sp>
      <p:pic>
        <p:nvPicPr>
          <p:cNvPr id="607245" name="Picture 13" descr="diagram">
            <a:extLst>
              <a:ext uri="{FF2B5EF4-FFF2-40B4-BE49-F238E27FC236}">
                <a16:creationId xmlns:a16="http://schemas.microsoft.com/office/drawing/2014/main" id="{BF5E3F1B-F218-480B-9A9B-26F77BB99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3097390"/>
            <a:ext cx="30575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C738A876-2E6D-4A5B-A330-515FD745FDA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2773009E-943D-44A5-A8DF-6C40C154654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50631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72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723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60724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0723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p:bldP spid="607237" grpId="0"/>
      <p:bldP spid="6072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2B40414-DDAC-47F9-9F27-3F9B05DE78E7}"/>
              </a:ext>
            </a:extLst>
          </p:cNvPr>
          <p:cNvSpPr>
            <a:spLocks noGrp="1" noChangeArrowheads="1"/>
          </p:cNvSpPr>
          <p:nvPr>
            <p:ph type="title"/>
          </p:nvPr>
        </p:nvSpPr>
        <p:spPr/>
        <p:txBody>
          <a:bodyPr>
            <a:spAutoFit/>
          </a:bodyPr>
          <a:lstStyle/>
          <a:p>
            <a:r>
              <a:rPr lang="en-GB" altLang="en-US"/>
              <a:t>What are acids?</a:t>
            </a:r>
          </a:p>
        </p:txBody>
      </p:sp>
      <p:sp>
        <p:nvSpPr>
          <p:cNvPr id="15363" name="Text Box 3">
            <a:extLst>
              <a:ext uri="{FF2B5EF4-FFF2-40B4-BE49-F238E27FC236}">
                <a16:creationId xmlns:a16="http://schemas.microsoft.com/office/drawing/2014/main" id="{DA3FF3E8-0615-46E3-A6B8-B797F58267BA}"/>
              </a:ext>
            </a:extLst>
          </p:cNvPr>
          <p:cNvSpPr txBox="1">
            <a:spLocks noChangeArrowheads="1"/>
          </p:cNvSpPr>
          <p:nvPr/>
        </p:nvSpPr>
        <p:spPr bwMode="auto">
          <a:xfrm>
            <a:off x="342900" y="784225"/>
            <a:ext cx="53241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acids contain a positive hydrogen ion (H</a:t>
            </a:r>
            <a:r>
              <a:rPr lang="en-GB" altLang="en-US" baseline="30000" dirty="0"/>
              <a:t>+</a:t>
            </a:r>
            <a:r>
              <a:rPr lang="en-GB" altLang="en-US" dirty="0"/>
              <a:t>) bound to a negative ion (A</a:t>
            </a:r>
            <a:r>
              <a:rPr lang="en-GB" altLang="ko-KR" baseline="30000" dirty="0"/>
              <a:t>–</a:t>
            </a:r>
            <a:r>
              <a:rPr lang="en-GB" altLang="en-US" dirty="0"/>
              <a:t>). </a:t>
            </a:r>
          </a:p>
        </p:txBody>
      </p:sp>
      <p:sp>
        <p:nvSpPr>
          <p:cNvPr id="22" name="Rectangle 21">
            <a:extLst>
              <a:ext uri="{FF2B5EF4-FFF2-40B4-BE49-F238E27FC236}">
                <a16:creationId xmlns:a16="http://schemas.microsoft.com/office/drawing/2014/main" id="{ED416D0B-B41E-449D-B243-B4F002E54DE6}"/>
              </a:ext>
            </a:extLst>
          </p:cNvPr>
          <p:cNvSpPr>
            <a:spLocks noChangeArrowheads="1"/>
          </p:cNvSpPr>
          <p:nvPr/>
        </p:nvSpPr>
        <p:spPr bwMode="auto">
          <a:xfrm>
            <a:off x="342900" y="3771900"/>
            <a:ext cx="43005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in solution, the acid </a:t>
            </a:r>
            <a:r>
              <a:rPr lang="en-GB" altLang="en-US" b="1" dirty="0">
                <a:solidFill>
                  <a:srgbClr val="FF6600"/>
                </a:solidFill>
              </a:rPr>
              <a:t>ionizes</a:t>
            </a:r>
            <a:r>
              <a:rPr lang="en-GB" altLang="en-US" dirty="0"/>
              <a:t>. This means that it forms its charged ions, which are released into solution: </a:t>
            </a:r>
          </a:p>
        </p:txBody>
      </p:sp>
      <p:sp>
        <p:nvSpPr>
          <p:cNvPr id="25" name="TextBox 24">
            <a:extLst>
              <a:ext uri="{FF2B5EF4-FFF2-40B4-BE49-F238E27FC236}">
                <a16:creationId xmlns:a16="http://schemas.microsoft.com/office/drawing/2014/main" id="{84354D87-1BAD-4F78-BF46-25AA463D5245}"/>
              </a:ext>
            </a:extLst>
          </p:cNvPr>
          <p:cNvSpPr txBox="1">
            <a:spLocks noChangeArrowheads="1"/>
          </p:cNvSpPr>
          <p:nvPr/>
        </p:nvSpPr>
        <p:spPr bwMode="auto">
          <a:xfrm>
            <a:off x="342900" y="1908175"/>
            <a:ext cx="495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general formula of an acid is </a:t>
            </a:r>
            <a:r>
              <a:rPr lang="en-GB" altLang="en-US" b="1" dirty="0"/>
              <a:t>HA</a:t>
            </a:r>
            <a:r>
              <a:rPr lang="en-GB" altLang="en-US" dirty="0"/>
              <a:t>, where “H” represents the hydrogen ion and “A” represents the accompanying negative ion. </a:t>
            </a:r>
          </a:p>
        </p:txBody>
      </p:sp>
      <p:pic>
        <p:nvPicPr>
          <p:cNvPr id="15367" name="Picture 28" descr="scientist_male_large.png">
            <a:extLst>
              <a:ext uri="{FF2B5EF4-FFF2-40B4-BE49-F238E27FC236}">
                <a16:creationId xmlns:a16="http://schemas.microsoft.com/office/drawing/2014/main" id="{5D074EAF-71EE-4002-A35A-F3BBA208CA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2013" y="1055688"/>
            <a:ext cx="4079875"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cture1.jpg">
            <a:extLst>
              <a:ext uri="{FF2B5EF4-FFF2-40B4-BE49-F238E27FC236}">
                <a16:creationId xmlns:a16="http://schemas.microsoft.com/office/drawing/2014/main" id="{35D432BA-A593-46A3-9A4A-C0B8A4F9F3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9015" y="5503863"/>
            <a:ext cx="3565525"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6BD6FF24-53EB-41BF-9B83-D37EB87A37D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0D804D95-75FD-4CCA-83A6-A72E3D98833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994" name="Picture 2" descr="geranium - alkali">
            <a:extLst>
              <a:ext uri="{FF2B5EF4-FFF2-40B4-BE49-F238E27FC236}">
                <a16:creationId xmlns:a16="http://schemas.microsoft.com/office/drawing/2014/main" id="{97332C3F-0D2E-4AD8-B1E8-DB47DA249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735263"/>
            <a:ext cx="21240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6995" name="Picture 3" descr="geranium - acid">
            <a:extLst>
              <a:ext uri="{FF2B5EF4-FFF2-40B4-BE49-F238E27FC236}">
                <a16:creationId xmlns:a16="http://schemas.microsoft.com/office/drawing/2014/main" id="{A9D43FE4-D1BD-49D4-8A9B-A99DA76FB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2925" y="2735263"/>
            <a:ext cx="21240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a:extLst>
              <a:ext uri="{FF2B5EF4-FFF2-40B4-BE49-F238E27FC236}">
                <a16:creationId xmlns:a16="http://schemas.microsoft.com/office/drawing/2014/main" id="{535CB46B-91A7-403F-A672-0E87A7E72C68}"/>
              </a:ext>
            </a:extLst>
          </p:cNvPr>
          <p:cNvSpPr>
            <a:spLocks noGrp="1" noChangeArrowheads="1"/>
          </p:cNvSpPr>
          <p:nvPr>
            <p:ph type="title"/>
          </p:nvPr>
        </p:nvSpPr>
        <p:spPr/>
        <p:txBody>
          <a:bodyPr/>
          <a:lstStyle/>
          <a:p>
            <a:r>
              <a:rPr lang="en-GB" altLang="en-US"/>
              <a:t>What are indicators?</a:t>
            </a:r>
          </a:p>
        </p:txBody>
      </p:sp>
      <p:sp>
        <p:nvSpPr>
          <p:cNvPr id="28677" name="Text Box 5">
            <a:extLst>
              <a:ext uri="{FF2B5EF4-FFF2-40B4-BE49-F238E27FC236}">
                <a16:creationId xmlns:a16="http://schemas.microsoft.com/office/drawing/2014/main" id="{3750626A-0731-487A-A2A9-A5ABA497E6D0}"/>
              </a:ext>
            </a:extLst>
          </p:cNvPr>
          <p:cNvSpPr txBox="1">
            <a:spLocks noChangeArrowheads="1"/>
          </p:cNvSpPr>
          <p:nvPr/>
        </p:nvSpPr>
        <p:spPr bwMode="auto">
          <a:xfrm>
            <a:off x="342900" y="784225"/>
            <a:ext cx="8428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Indicators</a:t>
            </a:r>
            <a:r>
              <a:rPr lang="en-GB" altLang="en-US" dirty="0">
                <a:solidFill>
                  <a:srgbClr val="010066"/>
                </a:solidFill>
              </a:rPr>
              <a:t> are chemicals that change </a:t>
            </a:r>
            <a:r>
              <a:rPr lang="en-GB" altLang="en-US" dirty="0" err="1">
                <a:solidFill>
                  <a:srgbClr val="010066"/>
                </a:solidFill>
              </a:rPr>
              <a:t>color</a:t>
            </a:r>
            <a:r>
              <a:rPr lang="en-GB" altLang="en-US" dirty="0">
                <a:solidFill>
                  <a:srgbClr val="010066"/>
                </a:solidFill>
              </a:rPr>
              <a:t> in the presence of an acid or an alkali.</a:t>
            </a:r>
          </a:p>
        </p:txBody>
      </p:sp>
      <p:sp>
        <p:nvSpPr>
          <p:cNvPr id="596998" name="Text Box 6">
            <a:extLst>
              <a:ext uri="{FF2B5EF4-FFF2-40B4-BE49-F238E27FC236}">
                <a16:creationId xmlns:a16="http://schemas.microsoft.com/office/drawing/2014/main" id="{89E1088F-3AE3-4DB7-A865-8DCBDD4F846E}"/>
              </a:ext>
            </a:extLst>
          </p:cNvPr>
          <p:cNvSpPr txBox="1">
            <a:spLocks noChangeArrowheads="1"/>
          </p:cNvSpPr>
          <p:nvPr/>
        </p:nvSpPr>
        <p:spPr bwMode="auto">
          <a:xfrm>
            <a:off x="342900" y="1843088"/>
            <a:ext cx="8135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There are many different indicators. Lots of them come from plants, like red cabbage. Different indicators turn different </a:t>
            </a:r>
            <a:r>
              <a:rPr lang="en-GB" altLang="en-US" dirty="0" err="1"/>
              <a:t>colors</a:t>
            </a:r>
            <a:r>
              <a:rPr lang="en-GB" altLang="en-US" dirty="0"/>
              <a:t>. </a:t>
            </a:r>
          </a:p>
        </p:txBody>
      </p:sp>
      <p:sp>
        <p:nvSpPr>
          <p:cNvPr id="596999" name="Text Box 7">
            <a:extLst>
              <a:ext uri="{FF2B5EF4-FFF2-40B4-BE49-F238E27FC236}">
                <a16:creationId xmlns:a16="http://schemas.microsoft.com/office/drawing/2014/main" id="{1B787ADC-6DAB-4E8F-810C-EF5FB6E9C474}"/>
              </a:ext>
            </a:extLst>
          </p:cNvPr>
          <p:cNvSpPr txBox="1">
            <a:spLocks noChangeArrowheads="1"/>
          </p:cNvSpPr>
          <p:nvPr/>
        </p:nvSpPr>
        <p:spPr bwMode="auto">
          <a:xfrm>
            <a:off x="342900" y="5421313"/>
            <a:ext cx="80692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Universal indicator</a:t>
            </a:r>
            <a:r>
              <a:rPr lang="en-GB" altLang="en-US" dirty="0"/>
              <a:t> is a mixture of indicators. It is useful because it shows a range of </a:t>
            </a:r>
            <a:r>
              <a:rPr lang="en-GB" altLang="en-US" dirty="0" err="1"/>
              <a:t>colors</a:t>
            </a:r>
            <a:r>
              <a:rPr lang="en-GB" altLang="en-US" dirty="0"/>
              <a:t> from pH 1</a:t>
            </a:r>
            <a:r>
              <a:rPr lang="en-GB" altLang="en-US" dirty="0">
                <a:cs typeface="Arial" panose="020B0604020202020204" pitchFamily="34" charset="0"/>
              </a:rPr>
              <a:t>–</a:t>
            </a:r>
            <a:r>
              <a:rPr lang="en-GB" altLang="en-US" dirty="0"/>
              <a:t>14.</a:t>
            </a:r>
          </a:p>
        </p:txBody>
      </p:sp>
      <p:sp>
        <p:nvSpPr>
          <p:cNvPr id="597000" name="Text Box 8">
            <a:extLst>
              <a:ext uri="{FF2B5EF4-FFF2-40B4-BE49-F238E27FC236}">
                <a16:creationId xmlns:a16="http://schemas.microsoft.com/office/drawing/2014/main" id="{6EA4FE2D-570E-4D03-9FAC-876204CF18CE}"/>
              </a:ext>
            </a:extLst>
          </p:cNvPr>
          <p:cNvSpPr txBox="1">
            <a:spLocks noChangeArrowheads="1"/>
          </p:cNvSpPr>
          <p:nvPr/>
        </p:nvSpPr>
        <p:spPr bwMode="auto">
          <a:xfrm>
            <a:off x="342900" y="3267075"/>
            <a:ext cx="35845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Geranium plants grown in acidic soil have red flowers, while geraniums grown in alkaline soil have blue flowers.</a:t>
            </a:r>
          </a:p>
        </p:txBody>
      </p:sp>
      <p:pic>
        <p:nvPicPr>
          <p:cNvPr id="10" name="Picture 8">
            <a:hlinkClick r:id="" action="ppaction://hlinkshowjump?jump=nextslide"/>
            <a:extLst>
              <a:ext uri="{FF2B5EF4-FFF2-40B4-BE49-F238E27FC236}">
                <a16:creationId xmlns:a16="http://schemas.microsoft.com/office/drawing/2014/main" id="{5646A626-4B1E-4D28-82AE-641C9CAA765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55515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69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700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59699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5969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699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8" grpId="0"/>
      <p:bldP spid="596999" grpId="0"/>
      <p:bldP spid="5970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BA8C52E1-8491-43E7-8C32-7352F1E2163F}"/>
              </a:ext>
            </a:extLst>
          </p:cNvPr>
          <p:cNvSpPr>
            <a:spLocks noGrp="1" noChangeArrowheads="1"/>
          </p:cNvSpPr>
          <p:nvPr>
            <p:ph type="title"/>
          </p:nvPr>
        </p:nvSpPr>
        <p:spPr/>
        <p:txBody>
          <a:bodyPr/>
          <a:lstStyle/>
          <a:p>
            <a:pPr eaLnBrk="1" hangingPunct="1"/>
            <a:r>
              <a:rPr lang="en-GB" altLang="en-US" dirty="0"/>
              <a:t>Acids and bases – true or false?</a:t>
            </a:r>
          </a:p>
        </p:txBody>
      </p:sp>
      <p:pic>
        <p:nvPicPr>
          <p:cNvPr id="8" name="Picture 5" descr="flash_icon">
            <a:extLst>
              <a:ext uri="{FF2B5EF4-FFF2-40B4-BE49-F238E27FC236}">
                <a16:creationId xmlns:a16="http://schemas.microsoft.com/office/drawing/2014/main" id="{7D6506EF-5E0A-490B-A97D-6BC4035C44E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251F4BE-BFEF-4E87-AECB-41129FB1AEB5}"/>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0C35F09D-E43C-4993-BACB-20E7F48630B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267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E614017-EEE9-4356-949E-336A95E0520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3572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hcl.jpg">
            <a:extLst>
              <a:ext uri="{FF2B5EF4-FFF2-40B4-BE49-F238E27FC236}">
                <a16:creationId xmlns:a16="http://schemas.microsoft.com/office/drawing/2014/main" id="{522F1B08-E653-4579-8B5E-C70E6F78ED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2375" y="2660650"/>
            <a:ext cx="19843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F3C48663-7756-4E44-B5A6-0C98ED429486}"/>
              </a:ext>
            </a:extLst>
          </p:cNvPr>
          <p:cNvSpPr>
            <a:spLocks noGrp="1" noChangeArrowheads="1"/>
          </p:cNvSpPr>
          <p:nvPr>
            <p:ph type="title"/>
          </p:nvPr>
        </p:nvSpPr>
        <p:spPr/>
        <p:txBody>
          <a:bodyPr>
            <a:spAutoFit/>
          </a:bodyPr>
          <a:lstStyle/>
          <a:p>
            <a:r>
              <a:rPr lang="en-GB" altLang="en-US"/>
              <a:t>Strong acids</a:t>
            </a:r>
          </a:p>
        </p:txBody>
      </p:sp>
      <p:sp>
        <p:nvSpPr>
          <p:cNvPr id="16388" name="Text Box 3">
            <a:extLst>
              <a:ext uri="{FF2B5EF4-FFF2-40B4-BE49-F238E27FC236}">
                <a16:creationId xmlns:a16="http://schemas.microsoft.com/office/drawing/2014/main" id="{14DCBA23-80EF-49AC-AACC-37E07EEFE621}"/>
              </a:ext>
            </a:extLst>
          </p:cNvPr>
          <p:cNvSpPr txBox="1">
            <a:spLocks noChangeArrowheads="1"/>
          </p:cNvSpPr>
          <p:nvPr/>
        </p:nvSpPr>
        <p:spPr bwMode="auto">
          <a:xfrm>
            <a:off x="342900" y="784225"/>
            <a:ext cx="8586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Acids can be </a:t>
            </a:r>
            <a:r>
              <a:rPr lang="en-GB" altLang="en-US" b="1" dirty="0">
                <a:solidFill>
                  <a:srgbClr val="FF6600"/>
                </a:solidFill>
              </a:rPr>
              <a:t>strong</a:t>
            </a:r>
            <a:r>
              <a:rPr lang="en-GB" altLang="en-US" dirty="0"/>
              <a:t> or </a:t>
            </a:r>
            <a:r>
              <a:rPr lang="en-GB" altLang="en-US" b="1" dirty="0">
                <a:solidFill>
                  <a:srgbClr val="FF6600"/>
                </a:solidFill>
              </a:rPr>
              <a:t>weak</a:t>
            </a:r>
            <a:r>
              <a:rPr lang="en-GB" altLang="en-US" dirty="0"/>
              <a:t> depending on how much they ionize in solution. </a:t>
            </a:r>
          </a:p>
        </p:txBody>
      </p:sp>
      <p:sp>
        <p:nvSpPr>
          <p:cNvPr id="248837" name="Text Box 5">
            <a:extLst>
              <a:ext uri="{FF2B5EF4-FFF2-40B4-BE49-F238E27FC236}">
                <a16:creationId xmlns:a16="http://schemas.microsoft.com/office/drawing/2014/main" id="{D74A17C7-AE73-4619-BC84-C99917D36BFC}"/>
              </a:ext>
            </a:extLst>
          </p:cNvPr>
          <p:cNvSpPr txBox="1">
            <a:spLocks noChangeArrowheads="1"/>
          </p:cNvSpPr>
          <p:nvPr/>
        </p:nvSpPr>
        <p:spPr bwMode="auto">
          <a:xfrm>
            <a:off x="342900" y="1787843"/>
            <a:ext cx="8801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Strong acids </a:t>
            </a:r>
            <a:r>
              <a:rPr lang="en-GB" altLang="en-US" dirty="0">
                <a:solidFill>
                  <a:srgbClr val="010066"/>
                </a:solidFill>
              </a:rPr>
              <a:t>ionize </a:t>
            </a:r>
            <a:r>
              <a:rPr lang="en-GB" altLang="en-US" dirty="0"/>
              <a:t>fully in solution, so that all of their H</a:t>
            </a:r>
            <a:r>
              <a:rPr lang="en-GB" altLang="en-US" baseline="30000" dirty="0"/>
              <a:t>+</a:t>
            </a:r>
            <a:r>
              <a:rPr lang="en-GB" altLang="en-US" dirty="0"/>
              <a:t> ions are released into the mixture.</a:t>
            </a:r>
            <a:endParaRPr lang="en-GB" altLang="en-US" b="1" dirty="0">
              <a:solidFill>
                <a:schemeClr val="tx1"/>
              </a:solidFill>
            </a:endParaRPr>
          </a:p>
        </p:txBody>
      </p:sp>
      <p:sp>
        <p:nvSpPr>
          <p:cNvPr id="248838" name="Text Box 6">
            <a:extLst>
              <a:ext uri="{FF2B5EF4-FFF2-40B4-BE49-F238E27FC236}">
                <a16:creationId xmlns:a16="http://schemas.microsoft.com/office/drawing/2014/main" id="{573397E4-8CB0-44B9-BE55-2BCB00CC9469}"/>
              </a:ext>
            </a:extLst>
          </p:cNvPr>
          <p:cNvSpPr txBox="1">
            <a:spLocks noChangeArrowheads="1"/>
          </p:cNvSpPr>
          <p:nvPr/>
        </p:nvSpPr>
        <p:spPr bwMode="auto">
          <a:xfrm>
            <a:off x="342900" y="3552190"/>
            <a:ext cx="4905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Hydrochloric acid is a strong acid as it fully ionizes in solution:</a:t>
            </a:r>
            <a:endParaRPr lang="en-GB" altLang="en-US" b="1" dirty="0">
              <a:solidFill>
                <a:schemeClr val="tx1"/>
              </a:solidFill>
            </a:endParaRPr>
          </a:p>
        </p:txBody>
      </p:sp>
      <p:sp>
        <p:nvSpPr>
          <p:cNvPr id="2" name="Text Box 61">
            <a:extLst>
              <a:ext uri="{FF2B5EF4-FFF2-40B4-BE49-F238E27FC236}">
                <a16:creationId xmlns:a16="http://schemas.microsoft.com/office/drawing/2014/main" id="{F192AD7F-D052-4DB6-96C0-AD2C8B33A396}"/>
              </a:ext>
            </a:extLst>
          </p:cNvPr>
          <p:cNvSpPr txBox="1">
            <a:spLocks noChangeArrowheads="1"/>
          </p:cNvSpPr>
          <p:nvPr/>
        </p:nvSpPr>
        <p:spPr bwMode="auto">
          <a:xfrm>
            <a:off x="342900" y="53228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Other strong acids include nitric acid (HNO</a:t>
            </a:r>
            <a:r>
              <a:rPr lang="en-GB" altLang="en-US" baseline="-25000"/>
              <a:t>3</a:t>
            </a:r>
            <a:r>
              <a:rPr lang="en-GB" altLang="en-US"/>
              <a:t>) and sulfuric acid (H</a:t>
            </a:r>
            <a:r>
              <a:rPr lang="en-GB" altLang="en-US" baseline="-25000"/>
              <a:t>2</a:t>
            </a:r>
            <a:r>
              <a:rPr lang="en-GB" altLang="en-US"/>
              <a:t>SO</a:t>
            </a:r>
            <a:r>
              <a:rPr lang="en-GB" altLang="en-US" baseline="-25000"/>
              <a:t>4</a:t>
            </a:r>
            <a:r>
              <a:rPr lang="en-GB" altLang="en-US"/>
              <a:t>).</a:t>
            </a:r>
            <a:endParaRPr lang="en-GB" altLang="en-US" b="1">
              <a:solidFill>
                <a:schemeClr val="tx1"/>
              </a:solidFill>
            </a:endParaRPr>
          </a:p>
        </p:txBody>
      </p:sp>
      <p:pic>
        <p:nvPicPr>
          <p:cNvPr id="24" name="Picture 23" descr="Picture2.jpg">
            <a:extLst>
              <a:ext uri="{FF2B5EF4-FFF2-40B4-BE49-F238E27FC236}">
                <a16:creationId xmlns:a16="http://schemas.microsoft.com/office/drawing/2014/main" id="{76102721-BB61-41FF-A12E-5C524FDED9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793048"/>
            <a:ext cx="3663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Picture3.jpg">
            <a:extLst>
              <a:ext uri="{FF2B5EF4-FFF2-40B4-BE49-F238E27FC236}">
                <a16:creationId xmlns:a16="http://schemas.microsoft.com/office/drawing/2014/main" id="{468B138A-3BF9-4918-9C57-07990944E56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 y="4557395"/>
            <a:ext cx="37242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07612498-098E-4797-A535-4DC3706A74D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D183DB27-453C-44F8-B805-0FA502250B8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p:bldP spid="24883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a:extLst>
              <a:ext uri="{FF2B5EF4-FFF2-40B4-BE49-F238E27FC236}">
                <a16:creationId xmlns:a16="http://schemas.microsoft.com/office/drawing/2014/main" id="{8EC12CA4-F7F5-406A-A087-A01049AA2595}"/>
              </a:ext>
            </a:extLst>
          </p:cNvPr>
          <p:cNvSpPr txBox="1">
            <a:spLocks noChangeArrowheads="1"/>
          </p:cNvSpPr>
          <p:nvPr/>
        </p:nvSpPr>
        <p:spPr bwMode="auto">
          <a:xfrm>
            <a:off x="342900" y="1697038"/>
            <a:ext cx="855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ionization of a weak acid is a </a:t>
            </a:r>
            <a:r>
              <a:rPr lang="en-GB" altLang="en-US" b="1" dirty="0">
                <a:solidFill>
                  <a:srgbClr val="FF6600"/>
                </a:solidFill>
              </a:rPr>
              <a:t>reversible reaction</a:t>
            </a:r>
            <a:r>
              <a:rPr lang="en-GB" altLang="en-US" dirty="0"/>
              <a:t>:</a:t>
            </a:r>
            <a:endParaRPr lang="en-GB" altLang="en-US" b="1" dirty="0">
              <a:solidFill>
                <a:schemeClr val="tx1"/>
              </a:solidFill>
            </a:endParaRPr>
          </a:p>
        </p:txBody>
      </p:sp>
      <p:sp>
        <p:nvSpPr>
          <p:cNvPr id="17411" name="Rectangle 3">
            <a:extLst>
              <a:ext uri="{FF2B5EF4-FFF2-40B4-BE49-F238E27FC236}">
                <a16:creationId xmlns:a16="http://schemas.microsoft.com/office/drawing/2014/main" id="{65B3167B-E16A-4308-BC5D-8A367157AC46}"/>
              </a:ext>
            </a:extLst>
          </p:cNvPr>
          <p:cNvSpPr>
            <a:spLocks noGrp="1" noChangeArrowheads="1"/>
          </p:cNvSpPr>
          <p:nvPr>
            <p:ph type="title"/>
          </p:nvPr>
        </p:nvSpPr>
        <p:spPr/>
        <p:txBody>
          <a:bodyPr/>
          <a:lstStyle/>
          <a:p>
            <a:r>
              <a:rPr lang="en-GB" altLang="en-US"/>
              <a:t>Weak acids</a:t>
            </a:r>
          </a:p>
        </p:txBody>
      </p:sp>
      <p:sp>
        <p:nvSpPr>
          <p:cNvPr id="17412" name="Text Box 4">
            <a:extLst>
              <a:ext uri="{FF2B5EF4-FFF2-40B4-BE49-F238E27FC236}">
                <a16:creationId xmlns:a16="http://schemas.microsoft.com/office/drawing/2014/main" id="{AE7A78A8-B07E-4460-8046-89FD3FA39086}"/>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Weak acids</a:t>
            </a:r>
            <a:r>
              <a:rPr lang="en-GB" altLang="en-US" dirty="0"/>
              <a:t> do not fully ionize in solution. This is because some of their H</a:t>
            </a:r>
            <a:r>
              <a:rPr lang="en-GB" altLang="en-US" baseline="30000" dirty="0"/>
              <a:t>+</a:t>
            </a:r>
            <a:r>
              <a:rPr lang="en-GB" altLang="en-US" dirty="0"/>
              <a:t> ions stay attached to the acid molecule, (HA). </a:t>
            </a:r>
            <a:endParaRPr lang="en-GB" altLang="en-US" b="1" dirty="0">
              <a:solidFill>
                <a:schemeClr val="tx1"/>
              </a:solidFill>
            </a:endParaRPr>
          </a:p>
        </p:txBody>
      </p:sp>
      <p:sp>
        <p:nvSpPr>
          <p:cNvPr id="250885" name="Text Box 5">
            <a:extLst>
              <a:ext uri="{FF2B5EF4-FFF2-40B4-BE49-F238E27FC236}">
                <a16:creationId xmlns:a16="http://schemas.microsoft.com/office/drawing/2014/main" id="{C7454868-3559-449E-885C-37684EB4CE90}"/>
              </a:ext>
            </a:extLst>
          </p:cNvPr>
          <p:cNvSpPr txBox="1">
            <a:spLocks noChangeArrowheads="1"/>
          </p:cNvSpPr>
          <p:nvPr/>
        </p:nvSpPr>
        <p:spPr bwMode="auto">
          <a:xfrm>
            <a:off x="342900" y="2995613"/>
            <a:ext cx="4192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Ethanoic acid (vinegar) is a typical weak acid as it does not fully ionize in solution: </a:t>
            </a:r>
            <a:endParaRPr lang="en-GB" altLang="en-US" b="1" dirty="0">
              <a:solidFill>
                <a:schemeClr val="tx1"/>
              </a:solidFill>
            </a:endParaRPr>
          </a:p>
        </p:txBody>
      </p:sp>
      <p:pic>
        <p:nvPicPr>
          <p:cNvPr id="17414" name="Picture 18" descr="UAA_weak_acids">
            <a:extLst>
              <a:ext uri="{FF2B5EF4-FFF2-40B4-BE49-F238E27FC236}">
                <a16:creationId xmlns:a16="http://schemas.microsoft.com/office/drawing/2014/main" id="{E3C885D4-94F4-4ABE-952E-5CC6CA3C9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973" y="2667000"/>
            <a:ext cx="35591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B1AA4EF-B7F9-49FC-93DE-98069335C1C4}"/>
              </a:ext>
            </a:extLst>
          </p:cNvPr>
          <p:cNvSpPr txBox="1">
            <a:spLocks noChangeArrowheads="1"/>
          </p:cNvSpPr>
          <p:nvPr/>
        </p:nvSpPr>
        <p:spPr bwMode="auto">
          <a:xfrm>
            <a:off x="342900" y="4953000"/>
            <a:ext cx="44097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Other weak acids include citric acid in lemons and carbonic acid (H</a:t>
            </a:r>
            <a:r>
              <a:rPr lang="en-GB" altLang="en-US" baseline="-25000" dirty="0"/>
              <a:t>2</a:t>
            </a:r>
            <a:r>
              <a:rPr lang="en-GB" altLang="en-US" dirty="0"/>
              <a:t>CO</a:t>
            </a:r>
            <a:r>
              <a:rPr lang="en-GB" altLang="en-US" baseline="-25000" dirty="0"/>
              <a:t>3</a:t>
            </a:r>
            <a:r>
              <a:rPr lang="en-GB" altLang="en-US" dirty="0"/>
              <a:t>).</a:t>
            </a:r>
          </a:p>
        </p:txBody>
      </p:sp>
      <p:pic>
        <p:nvPicPr>
          <p:cNvPr id="25" name="Picture 241" descr="Picture4.jpg">
            <a:extLst>
              <a:ext uri="{FF2B5EF4-FFF2-40B4-BE49-F238E27FC236}">
                <a16:creationId xmlns:a16="http://schemas.microsoft.com/office/drawing/2014/main" id="{16879798-A14C-462F-88F0-A6254CABF9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173817"/>
            <a:ext cx="37131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Picture6.jpg">
            <a:extLst>
              <a:ext uri="{FF2B5EF4-FFF2-40B4-BE49-F238E27FC236}">
                <a16:creationId xmlns:a16="http://schemas.microsoft.com/office/drawing/2014/main" id="{15E4BC41-B2B0-4B60-9133-6E63B9E2C8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 y="4233157"/>
            <a:ext cx="45656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598976E8-B864-49E7-87D9-50F9DD2D83A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EF916FD5-9D65-4B8C-883A-D3B523BA47CA}"/>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5FEF93C2-0D33-4F8E-9C23-BE3B4B6B54C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8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p:bldP spid="250885"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y2czH9RI"/>
  <p:tag name="ARTICULATE_DESIGN_ID_5_DEFAULT DESIGN" val="aI92jUzZ"/>
  <p:tag name="ARTICULATE_DESIGN_ID_1_DEFAULT DESIGN" val="6aJ2qQrQ"/>
  <p:tag name="ARTICULATE_DESIGN_ID_6_DEFAULT DESIGN" val="PANkMK91"/>
  <p:tag name="ARTICULATE_DESIGN_ID_3_DEFAULT DESIGN" val="YcTGVprD"/>
  <p:tag name="ARTICULATE_DESIGN_ID_2_DEFAULT DESIGN" val="BNhTZ1kk"/>
  <p:tag name="ARTICULATE_DESIGN_ID_4_DEFAULT DESIGN" val="BvyThq3t"/>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15548</TotalTime>
  <Words>2308</Words>
  <Application>Microsoft Office PowerPoint</Application>
  <PresentationFormat>On-screen Show (4:3)</PresentationFormat>
  <Paragraphs>207</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Wingdings</vt:lpstr>
      <vt:lpstr>Arial</vt:lpstr>
      <vt:lpstr>Wingdings 2</vt:lpstr>
      <vt:lpstr>1_Default Design</vt:lpstr>
      <vt:lpstr>6_Default Design</vt:lpstr>
      <vt:lpstr>Acids  and Bases</vt:lpstr>
      <vt:lpstr>Information</vt:lpstr>
      <vt:lpstr>What are acids and alkalis?</vt:lpstr>
      <vt:lpstr>What are bases?</vt:lpstr>
      <vt:lpstr>What are acids?</vt:lpstr>
      <vt:lpstr>What are indicators?</vt:lpstr>
      <vt:lpstr>Acids and bases – true or false?</vt:lpstr>
      <vt:lpstr>Strong acids</vt:lpstr>
      <vt:lpstr>Weak acids</vt:lpstr>
      <vt:lpstr>Identifying strong and weak acids</vt:lpstr>
      <vt:lpstr>Strong or weak?</vt:lpstr>
      <vt:lpstr>What does the pH scale show?</vt:lpstr>
      <vt:lpstr>What does the pH scale show?</vt:lpstr>
      <vt:lpstr>What is the order of pH?</vt:lpstr>
      <vt:lpstr>pH of strong and weak acids</vt:lpstr>
      <vt:lpstr>Acidity and acid strength</vt:lpstr>
      <vt:lpstr>Neutrality</vt:lpstr>
      <vt:lpstr>Diluting acids</vt:lpstr>
      <vt:lpstr>Diluting acids</vt:lpstr>
      <vt:lpstr>Reactivity of strong and weak acids</vt:lpstr>
      <vt:lpstr>Acids and carbonates</vt:lpstr>
      <vt:lpstr>Weak acids and carbonates</vt:lpstr>
      <vt:lpstr>Reacting with metals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Acids and Bases</dc:title>
  <dc:subject>Boardworks High School Physical Science</dc:subject>
  <dc:creator>Boardworks</dc:creator>
  <cp:lastModifiedBy>Tim Crilly</cp:lastModifiedBy>
  <cp:revision>625</cp:revision>
  <dcterms:created xsi:type="dcterms:W3CDTF">2003-10-06T13:07:42Z</dcterms:created>
  <dcterms:modified xsi:type="dcterms:W3CDTF">2019-01-31T15:27:00Z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FAEDD546-919B-443D-A23B-6880E7FEB692</vt:lpwstr>
  </property>
  <property fmtid="{D5CDD505-2E9C-101B-9397-08002B2CF9AE}" pid="3" name="ArticulatePath">
    <vt:lpwstr>Strong and Weak Acids</vt:lpwstr>
  </property>
</Properties>
</file>