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9.xml" ContentType="application/vnd.openxmlformats-officedocument.presentationml.tags+xml"/>
  <Override PartName="/ppt/notesSlides/notesSlide11.xml" ContentType="application/vnd.openxmlformats-officedocument.presentationml.notesSlide+xml"/>
  <Override PartName="/ppt/tags/tag40.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652" r:id="rId1"/>
    <p:sldMasterId id="2147484667" r:id="rId2"/>
  </p:sldMasterIdLst>
  <p:notesMasterIdLst>
    <p:notesMasterId r:id="rId15"/>
  </p:notesMasterIdLst>
  <p:handoutMasterIdLst>
    <p:handoutMasterId r:id="rId16"/>
  </p:handoutMasterIdLst>
  <p:sldIdLst>
    <p:sldId id="430" r:id="rId3"/>
    <p:sldId id="527" r:id="rId4"/>
    <p:sldId id="484" r:id="rId5"/>
    <p:sldId id="490" r:id="rId6"/>
    <p:sldId id="528" r:id="rId7"/>
    <p:sldId id="529" r:id="rId8"/>
    <p:sldId id="491" r:id="rId9"/>
    <p:sldId id="492" r:id="rId10"/>
    <p:sldId id="482" r:id="rId11"/>
    <p:sldId id="489" r:id="rId12"/>
    <p:sldId id="493" r:id="rId13"/>
    <p:sldId id="494" r:id="rId14"/>
  </p:sldIdLst>
  <p:sldSz cx="9144000" cy="6858000" type="screen4x3"/>
  <p:notesSz cx="6858000" cy="9296400"/>
  <p:embeddedFontLst>
    <p:embeddedFont>
      <p:font typeface="Wingdings 2" panose="05020102010507070707" pitchFamily="18" charset="2"/>
      <p:regular r:id="rId17"/>
    </p:embeddedFont>
  </p:embeddedFontLst>
  <p:custDataLst>
    <p:tags r:id="rId18"/>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96E696"/>
    <a:srgbClr val="10BC45"/>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showGuides="1">
      <p:cViewPr varScale="1">
        <p:scale>
          <a:sx n="85" d="100"/>
          <a:sy n="85" d="100"/>
        </p:scale>
        <p:origin x="540" y="78"/>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9D3AF098-0D02-436D-9526-9F213D4AD2CA}"/>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0E04DC2C-BC0D-4DC7-A3D0-FCB8CA3832FE}" type="slidenum">
              <a:rPr lang="en-GB" altLang="en-US"/>
              <a:pPr/>
              <a:t>‹#›</a:t>
            </a:fld>
            <a:endParaRPr lang="en-GB" altLang="en-US"/>
          </a:p>
        </p:txBody>
      </p:sp>
      <p:sp>
        <p:nvSpPr>
          <p:cNvPr id="6" name="Rectangle 7">
            <a:extLst>
              <a:ext uri="{FF2B5EF4-FFF2-40B4-BE49-F238E27FC236}">
                <a16:creationId xmlns:a16="http://schemas.microsoft.com/office/drawing/2014/main" id="{6D25229E-9A90-4CBB-8854-4996BB7BA751}"/>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A45A0B2A-4A30-48F6-B818-45A4B605768E}"/>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22187393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1" name="Rectangle 4">
            <a:extLst>
              <a:ext uri="{FF2B5EF4-FFF2-40B4-BE49-F238E27FC236}">
                <a16:creationId xmlns:a16="http://schemas.microsoft.com/office/drawing/2014/main" id="{508B1D56-CE27-48E6-BAD9-E335761BC506}"/>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1E4677E-1755-4172-AD70-6B4CD45E265A}"/>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D9ABC2FB-27BC-4F84-8C9D-77ABEF0D65CD}"/>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BF766AC5-A217-4E91-9935-302E37C38400}" type="slidenum">
              <a:rPr lang="en-US" altLang="en-US"/>
              <a:pPr/>
              <a:t>‹#›</a:t>
            </a:fld>
            <a:endParaRPr lang="en-US" altLang="en-US"/>
          </a:p>
        </p:txBody>
      </p:sp>
      <p:sp>
        <p:nvSpPr>
          <p:cNvPr id="8" name="Rectangle 7">
            <a:extLst>
              <a:ext uri="{FF2B5EF4-FFF2-40B4-BE49-F238E27FC236}">
                <a16:creationId xmlns:a16="http://schemas.microsoft.com/office/drawing/2014/main" id="{5B5CE682-CCB5-4982-A5A8-DC168514657C}"/>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EFEBD6DA-0626-4283-B86D-4EECE07C18D9}"/>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2182888399"/>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8DD42053-BC42-4A6F-AD51-554329C19DE5}"/>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CB50CA3-32CA-43B0-BC83-2B7A10D86B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ABFC4FA-4582-4DE7-BBFB-32FF410B9805}"/>
              </a:ext>
            </a:extLst>
          </p:cNvPr>
          <p:cNvSpPr>
            <a:spLocks noGrp="1"/>
          </p:cNvSpPr>
          <p:nvPr>
            <p:ph type="sldNum" sz="quarter" idx="10"/>
          </p:nvPr>
        </p:nvSpPr>
        <p:spPr/>
        <p:txBody>
          <a:bodyPr/>
          <a:lstStyle/>
          <a:p>
            <a:fld id="{BF766AC5-A217-4E91-9935-302E37C38400}"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69823161-FA0D-4261-AC10-71380D841866}"/>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B95FAA22-88BA-44B2-914D-24A22AE1E5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pPr marL="171450" indent="-171450">
              <a:buFont typeface="Arial" panose="020B0604020202020204" pitchFamily="34" charset="0"/>
              <a:buChar char="•"/>
            </a:pPr>
            <a:r>
              <a:rPr lang="en-GB" altLang="en-US" dirty="0">
                <a:latin typeface="Arial" panose="020B0604020202020204" pitchFamily="34" charset="0"/>
              </a:rPr>
              <a:t>Increasing heart rate: adrenaline causes the heart to contract faster.</a:t>
            </a:r>
          </a:p>
          <a:p>
            <a:pPr marL="171450" indent="-171450">
              <a:buFont typeface="Arial" panose="020B0604020202020204" pitchFamily="34" charset="0"/>
              <a:buChar char="•"/>
            </a:pPr>
            <a:r>
              <a:rPr lang="en-GB" altLang="en-US" dirty="0">
                <a:latin typeface="Arial" panose="020B0604020202020204" pitchFamily="34" charset="0"/>
              </a:rPr>
              <a:t>Increasing blood pressure: an increase in heart rate causes an increase in blood pressure. </a:t>
            </a:r>
          </a:p>
          <a:p>
            <a:pPr marL="171450" indent="-171450">
              <a:buFont typeface="Arial" panose="020B0604020202020204" pitchFamily="34" charset="0"/>
              <a:buChar char="•"/>
            </a:pPr>
            <a:r>
              <a:rPr lang="en-GB" altLang="en-US" dirty="0">
                <a:latin typeface="Arial" panose="020B0604020202020204" pitchFamily="34" charset="0"/>
              </a:rPr>
              <a:t>Increasing blood flow to muscles: adrenaline cause the blood vessels supplying the muscles to dilate.</a:t>
            </a:r>
          </a:p>
          <a:p>
            <a:pPr marL="171450" indent="-171450">
              <a:buFont typeface="Arial" panose="020B0604020202020204" pitchFamily="34" charset="0"/>
              <a:buChar char="•"/>
            </a:pPr>
            <a:r>
              <a:rPr lang="en-GB" altLang="en-US" dirty="0">
                <a:latin typeface="Arial" panose="020B0604020202020204" pitchFamily="34" charset="0"/>
              </a:rPr>
              <a:t>Glucose release from the liver: the liver stores glucose as glycogen.</a:t>
            </a:r>
          </a:p>
          <a:p>
            <a:endParaRPr lang="en-GB" altLang="en-US" dirty="0">
              <a:latin typeface="Arial" panose="020B0604020202020204" pitchFamily="34" charset="0"/>
            </a:endParaRPr>
          </a:p>
          <a:p>
            <a:r>
              <a:rPr lang="en-GB" altLang="en-US" dirty="0">
                <a:latin typeface="Arial" panose="020B0604020202020204" pitchFamily="34" charset="0"/>
              </a:rPr>
              <a:t>Adrenaline also widens the bronchioles in the lungs so that more air can be breathed in and out. This increases the amount of oxygen that can be taken up by the blood from the alveoli.</a:t>
            </a:r>
          </a:p>
        </p:txBody>
      </p:sp>
      <p:sp>
        <p:nvSpPr>
          <p:cNvPr id="2" name="Slide Number Placeholder 1">
            <a:extLst>
              <a:ext uri="{FF2B5EF4-FFF2-40B4-BE49-F238E27FC236}">
                <a16:creationId xmlns:a16="http://schemas.microsoft.com/office/drawing/2014/main" id="{129DB1D4-D6C2-4926-8A3E-FA8C47C180CA}"/>
              </a:ext>
            </a:extLst>
          </p:cNvPr>
          <p:cNvSpPr>
            <a:spLocks noGrp="1"/>
          </p:cNvSpPr>
          <p:nvPr>
            <p:ph type="sldNum" sz="quarter" idx="10"/>
          </p:nvPr>
        </p:nvSpPr>
        <p:spPr/>
        <p:txBody>
          <a:bodyPr/>
          <a:lstStyle/>
          <a:p>
            <a:fld id="{BF766AC5-A217-4E91-9935-302E37C38400}"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E4976EF-0BB8-48FF-ACC9-08E61CE190DB}"/>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783238DA-61FE-414E-9226-F54053536A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Insulin is a hormone secreted by the pancreas in response to an increase in blood glucose levels. It stimulates the liver and muscle cells to take up excess glucose and store it as glycogen, lowering blood glucose levels back to normal.</a:t>
            </a:r>
          </a:p>
          <a:p>
            <a:endParaRPr lang="en-GB" altLang="en-US" dirty="0">
              <a:latin typeface="Arial" panose="020B0604020202020204" pitchFamily="34" charset="0"/>
            </a:endParaRPr>
          </a:p>
          <a:p>
            <a:r>
              <a:rPr lang="en-GB" altLang="en-US" dirty="0">
                <a:latin typeface="Arial" panose="020B0604020202020204" pitchFamily="34" charset="0"/>
              </a:rPr>
              <a:t>For more information on insulin and diabetes, please refer to the </a:t>
            </a:r>
            <a:r>
              <a:rPr lang="en-GB" altLang="en-US" i="1" dirty="0" err="1">
                <a:latin typeface="Arial" panose="020B0604020202020204" pitchFamily="34" charset="0"/>
              </a:rPr>
              <a:t>Glucoregulation</a:t>
            </a:r>
            <a:r>
              <a:rPr lang="en-GB" altLang="en-US" dirty="0">
                <a:latin typeface="Arial" panose="020B0604020202020204" pitchFamily="34" charset="0"/>
              </a:rPr>
              <a:t> presentation. </a:t>
            </a:r>
          </a:p>
        </p:txBody>
      </p:sp>
      <p:sp>
        <p:nvSpPr>
          <p:cNvPr id="2" name="Slide Number Placeholder 1">
            <a:extLst>
              <a:ext uri="{FF2B5EF4-FFF2-40B4-BE49-F238E27FC236}">
                <a16:creationId xmlns:a16="http://schemas.microsoft.com/office/drawing/2014/main" id="{D86253C3-E988-48D4-9EB5-C3769EAFF7D0}"/>
              </a:ext>
            </a:extLst>
          </p:cNvPr>
          <p:cNvSpPr>
            <a:spLocks noGrp="1"/>
          </p:cNvSpPr>
          <p:nvPr>
            <p:ph type="sldNum" sz="quarter" idx="10"/>
          </p:nvPr>
        </p:nvSpPr>
        <p:spPr/>
        <p:txBody>
          <a:bodyPr/>
          <a:lstStyle/>
          <a:p>
            <a:fld id="{BF766AC5-A217-4E91-9935-302E37C38400}"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a:extLst>
              <a:ext uri="{FF2B5EF4-FFF2-40B4-BE49-F238E27FC236}">
                <a16:creationId xmlns:a16="http://schemas.microsoft.com/office/drawing/2014/main" id="{460CA76F-DB2E-4BF8-9329-8257026DC585}"/>
              </a:ext>
            </a:extLst>
          </p:cNvPr>
          <p:cNvSpPr>
            <a:spLocks noGrp="1" noRot="1" noChangeAspect="1" noChangeArrowheads="1" noTextEdit="1"/>
          </p:cNvSpPr>
          <p:nvPr>
            <p:ph type="sldImg"/>
          </p:nvPr>
        </p:nvSpPr>
        <p:spPr>
          <a:ln/>
        </p:spPr>
      </p:sp>
      <p:sp>
        <p:nvSpPr>
          <p:cNvPr id="23557" name="Rectangle 3">
            <a:extLst>
              <a:ext uri="{FF2B5EF4-FFF2-40B4-BE49-F238E27FC236}">
                <a16:creationId xmlns:a16="http://schemas.microsoft.com/office/drawing/2014/main" id="{5008A916-4DC0-4EFA-955B-473B90AC07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Lightspring</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FAE2BC02-3FFF-46CA-A05E-2F3D9F8E102D}"/>
              </a:ext>
            </a:extLst>
          </p:cNvPr>
          <p:cNvSpPr>
            <a:spLocks noGrp="1"/>
          </p:cNvSpPr>
          <p:nvPr>
            <p:ph type="sldNum" sz="quarter" idx="10"/>
          </p:nvPr>
        </p:nvSpPr>
        <p:spPr/>
        <p:txBody>
          <a:bodyPr/>
          <a:lstStyle/>
          <a:p>
            <a:fld id="{BF766AC5-A217-4E91-9935-302E37C38400}" type="slidenum">
              <a:rPr lang="en-US" altLang="en-US" smtClean="0"/>
              <a:pPr/>
              <a:t>12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7F3D9D03-3604-48C4-937C-FDBF9CE223AA}"/>
              </a:ext>
            </a:extLst>
          </p:cNvPr>
          <p:cNvSpPr>
            <a:spLocks noGrp="1"/>
          </p:cNvSpPr>
          <p:nvPr>
            <p:ph type="sldNum" sz="quarter" idx="10"/>
          </p:nvPr>
        </p:nvSpPr>
        <p:spPr/>
        <p:txBody>
          <a:bodyPr/>
          <a:lstStyle/>
          <a:p>
            <a:fld id="{BF766AC5-A217-4E91-9935-302E37C38400}" type="slidenum">
              <a:rPr lang="en-US" altLang="en-US" smtClean="0"/>
              <a:pPr/>
              <a:t>2</a:t>
            </a:fld>
            <a:endParaRPr lang="en-US" altLang="en-US"/>
          </a:p>
        </p:txBody>
      </p:sp>
    </p:spTree>
    <p:extLst>
      <p:ext uri="{BB962C8B-B14F-4D97-AF65-F5344CB8AC3E}">
        <p14:creationId xmlns:p14="http://schemas.microsoft.com/office/powerpoint/2010/main" val="3608011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a:extLst>
              <a:ext uri="{FF2B5EF4-FFF2-40B4-BE49-F238E27FC236}">
                <a16:creationId xmlns:a16="http://schemas.microsoft.com/office/drawing/2014/main" id="{15546477-D96D-4EB1-8417-900C75B92258}"/>
              </a:ext>
            </a:extLst>
          </p:cNvPr>
          <p:cNvSpPr>
            <a:spLocks noGrp="1" noRot="1" noChangeAspect="1" noChangeArrowheads="1" noTextEdit="1"/>
          </p:cNvSpPr>
          <p:nvPr>
            <p:ph type="sldImg"/>
          </p:nvPr>
        </p:nvSpPr>
        <p:spPr>
          <a:ln/>
        </p:spPr>
      </p:sp>
      <p:sp>
        <p:nvSpPr>
          <p:cNvPr id="20485" name="Rectangle 3">
            <a:extLst>
              <a:ext uri="{FF2B5EF4-FFF2-40B4-BE49-F238E27FC236}">
                <a16:creationId xmlns:a16="http://schemas.microsoft.com/office/drawing/2014/main" id="{41C50ED1-64D7-4A83-A9BD-75C270E3E3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For more information on the regulation of water balance, please refer to the </a:t>
            </a:r>
            <a:r>
              <a:rPr lang="en-GB" altLang="en-US" i="1" dirty="0">
                <a:latin typeface="Arial" panose="020B0604020202020204" pitchFamily="34" charset="0"/>
              </a:rPr>
              <a:t>Excretion</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18AAF3C7-34A8-499D-9FAC-F6A246E7E662}"/>
              </a:ext>
            </a:extLst>
          </p:cNvPr>
          <p:cNvSpPr>
            <a:spLocks noGrp="1"/>
          </p:cNvSpPr>
          <p:nvPr>
            <p:ph type="sldNum" sz="quarter" idx="10"/>
          </p:nvPr>
        </p:nvSpPr>
        <p:spPr/>
        <p:txBody>
          <a:bodyPr/>
          <a:lstStyle/>
          <a:p>
            <a:fld id="{BF766AC5-A217-4E91-9935-302E37C38400}"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0734F95-17B3-4EC9-97EA-131CECC25911}"/>
              </a:ext>
            </a:extLst>
          </p:cNvPr>
          <p:cNvSpPr>
            <a:spLocks noGrp="1" noRot="1" noChangeAspect="1" noTextEdit="1"/>
          </p:cNvSpPr>
          <p:nvPr>
            <p:ph type="sldImg"/>
          </p:nvPr>
        </p:nvSpPr>
        <p:spPr>
          <a:ln/>
        </p:spPr>
      </p:sp>
      <p:sp>
        <p:nvSpPr>
          <p:cNvPr id="21507" name="Notes Placeholder 2">
            <a:extLst>
              <a:ext uri="{FF2B5EF4-FFF2-40B4-BE49-F238E27FC236}">
                <a16:creationId xmlns:a16="http://schemas.microsoft.com/office/drawing/2014/main" id="{D405F5E1-56F7-4961-BD02-9B36D08716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hormones produced by the pancreas, please refer to the </a:t>
            </a:r>
            <a:r>
              <a:rPr lang="en-GB" altLang="en-US" i="1" dirty="0" err="1">
                <a:latin typeface="Arial" panose="020B0604020202020204" pitchFamily="34" charset="0"/>
              </a:rPr>
              <a:t>Glucoregulation</a:t>
            </a:r>
            <a:r>
              <a:rPr lang="en-GB" altLang="en-US" dirty="0">
                <a:latin typeface="Arial" panose="020B0604020202020204" pitchFamily="34" charset="0"/>
              </a:rPr>
              <a:t> presentation. </a:t>
            </a:r>
          </a:p>
        </p:txBody>
      </p:sp>
      <p:sp>
        <p:nvSpPr>
          <p:cNvPr id="2" name="Slide Number Placeholder 1">
            <a:extLst>
              <a:ext uri="{FF2B5EF4-FFF2-40B4-BE49-F238E27FC236}">
                <a16:creationId xmlns:a16="http://schemas.microsoft.com/office/drawing/2014/main" id="{1DD24C74-0854-435C-B35E-ED7F67E9AB5D}"/>
              </a:ext>
            </a:extLst>
          </p:cNvPr>
          <p:cNvSpPr>
            <a:spLocks noGrp="1"/>
          </p:cNvSpPr>
          <p:nvPr>
            <p:ph type="sldNum" sz="quarter" idx="10"/>
          </p:nvPr>
        </p:nvSpPr>
        <p:spPr/>
        <p:txBody>
          <a:bodyPr/>
          <a:lstStyle/>
          <a:p>
            <a:fld id="{BF766AC5-A217-4E91-9935-302E37C38400}"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a:extLst>
              <a:ext uri="{FF2B5EF4-FFF2-40B4-BE49-F238E27FC236}">
                <a16:creationId xmlns:a16="http://schemas.microsoft.com/office/drawing/2014/main" id="{15546477-D96D-4EB1-8417-900C75B92258}"/>
              </a:ext>
            </a:extLst>
          </p:cNvPr>
          <p:cNvSpPr>
            <a:spLocks noGrp="1" noRot="1" noChangeAspect="1" noChangeArrowheads="1" noTextEdit="1"/>
          </p:cNvSpPr>
          <p:nvPr>
            <p:ph type="sldImg"/>
          </p:nvPr>
        </p:nvSpPr>
        <p:spPr>
          <a:ln/>
        </p:spPr>
      </p:sp>
      <p:sp>
        <p:nvSpPr>
          <p:cNvPr id="20485" name="Rectangle 3">
            <a:extLst>
              <a:ext uri="{FF2B5EF4-FFF2-40B4-BE49-F238E27FC236}">
                <a16:creationId xmlns:a16="http://schemas.microsoft.com/office/drawing/2014/main" id="{41C50ED1-64D7-4A83-A9BD-75C270E3E3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The image shows a stained section of the anterior pituitary gland viewed through a light microscope. The pink, densely clustered cells are secretory epithelial cells, which secrete the hormones made by this part of the pituitary gland. Help students to identify these, as well as their darkly stained nuclei.</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Phithiwat</a:t>
            </a:r>
            <a:r>
              <a:rPr lang="en-GB" altLang="en-US" dirty="0">
                <a:latin typeface="Arial" panose="020B0604020202020204" pitchFamily="34" charset="0"/>
              </a:rPr>
              <a:t> </a:t>
            </a:r>
            <a:r>
              <a:rPr lang="en-GB" altLang="en-US" dirty="0" err="1">
                <a:latin typeface="Arial" panose="020B0604020202020204" pitchFamily="34" charset="0"/>
              </a:rPr>
              <a:t>Siritham</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3142242C-5E3A-4181-A14C-E28C94871891}"/>
              </a:ext>
            </a:extLst>
          </p:cNvPr>
          <p:cNvSpPr>
            <a:spLocks noGrp="1"/>
          </p:cNvSpPr>
          <p:nvPr>
            <p:ph type="sldNum" sz="quarter" idx="10"/>
          </p:nvPr>
        </p:nvSpPr>
        <p:spPr/>
        <p:txBody>
          <a:bodyPr/>
          <a:lstStyle/>
          <a:p>
            <a:fld id="{BF766AC5-A217-4E91-9935-302E37C38400}" type="slidenum">
              <a:rPr lang="en-US" altLang="en-US" smtClean="0"/>
              <a:pPr/>
              <a:t>5</a:t>
            </a:fld>
            <a:endParaRPr lang="en-US" altLang="en-US"/>
          </a:p>
        </p:txBody>
      </p:sp>
    </p:spTree>
    <p:extLst>
      <p:ext uri="{BB962C8B-B14F-4D97-AF65-F5344CB8AC3E}">
        <p14:creationId xmlns:p14="http://schemas.microsoft.com/office/powerpoint/2010/main" val="265063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a:extLst>
              <a:ext uri="{FF2B5EF4-FFF2-40B4-BE49-F238E27FC236}">
                <a16:creationId xmlns:a16="http://schemas.microsoft.com/office/drawing/2014/main" id="{15546477-D96D-4EB1-8417-900C75B92258}"/>
              </a:ext>
            </a:extLst>
          </p:cNvPr>
          <p:cNvSpPr>
            <a:spLocks noGrp="1" noRot="1" noChangeAspect="1" noChangeArrowheads="1" noTextEdit="1"/>
          </p:cNvSpPr>
          <p:nvPr>
            <p:ph type="sldImg"/>
          </p:nvPr>
        </p:nvSpPr>
        <p:spPr>
          <a:ln/>
        </p:spPr>
      </p:sp>
      <p:sp>
        <p:nvSpPr>
          <p:cNvPr id="20485" name="Rectangle 3">
            <a:extLst>
              <a:ext uri="{FF2B5EF4-FFF2-40B4-BE49-F238E27FC236}">
                <a16:creationId xmlns:a16="http://schemas.microsoft.com/office/drawing/2014/main" id="{41C50ED1-64D7-4A83-A9BD-75C270E3E3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Help students to identify that glands contain two or more tissues working together, which means they can be considered organs within the endocrine system, which is an organ system.</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Communicate scientific and/or technical information or ideas (e.g. about phenomena and/or the process of development and the design and performance of a proposed process or system) in multiple formats (including orally, graphically, textually, and mathematically).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6FC0285-AA97-4A53-B3BE-597CD9436CBE}"/>
              </a:ext>
            </a:extLst>
          </p:cNvPr>
          <p:cNvSpPr>
            <a:spLocks noGrp="1"/>
          </p:cNvSpPr>
          <p:nvPr>
            <p:ph type="sldNum" sz="quarter" idx="10"/>
          </p:nvPr>
        </p:nvSpPr>
        <p:spPr/>
        <p:txBody>
          <a:bodyPr/>
          <a:lstStyle/>
          <a:p>
            <a:fld id="{BF766AC5-A217-4E91-9935-302E37C38400}" type="slidenum">
              <a:rPr lang="en-US" altLang="en-US" smtClean="0"/>
              <a:pPr/>
              <a:t>6</a:t>
            </a:fld>
            <a:endParaRPr lang="en-US" altLang="en-US"/>
          </a:p>
        </p:txBody>
      </p:sp>
    </p:spTree>
    <p:extLst>
      <p:ext uri="{BB962C8B-B14F-4D97-AF65-F5344CB8AC3E}">
        <p14:creationId xmlns:p14="http://schemas.microsoft.com/office/powerpoint/2010/main" val="118721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683E422-5419-4DC1-B707-DC5C08A86DEE}"/>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FF787808-F73D-47B0-8A91-605DBE9DA5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Ask whether students can identify the location of the pituitary gland on the image before revealing its label.</a:t>
            </a:r>
          </a:p>
        </p:txBody>
      </p:sp>
      <p:sp>
        <p:nvSpPr>
          <p:cNvPr id="2" name="Slide Number Placeholder 1">
            <a:extLst>
              <a:ext uri="{FF2B5EF4-FFF2-40B4-BE49-F238E27FC236}">
                <a16:creationId xmlns:a16="http://schemas.microsoft.com/office/drawing/2014/main" id="{A9AAEB36-845D-469E-A42B-4DAFA0827CAC}"/>
              </a:ext>
            </a:extLst>
          </p:cNvPr>
          <p:cNvSpPr>
            <a:spLocks noGrp="1"/>
          </p:cNvSpPr>
          <p:nvPr>
            <p:ph type="sldNum" sz="quarter" idx="10"/>
          </p:nvPr>
        </p:nvSpPr>
        <p:spPr/>
        <p:txBody>
          <a:bodyPr/>
          <a:lstStyle/>
          <a:p>
            <a:fld id="{BF766AC5-A217-4E91-9935-302E37C38400}"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a:extLst>
              <a:ext uri="{FF2B5EF4-FFF2-40B4-BE49-F238E27FC236}">
                <a16:creationId xmlns:a16="http://schemas.microsoft.com/office/drawing/2014/main" id="{0E7C5CB3-8153-49BA-9182-8DAA10F2B206}"/>
              </a:ext>
            </a:extLst>
          </p:cNvPr>
          <p:cNvSpPr>
            <a:spLocks noGrp="1" noRot="1" noChangeAspect="1" noChangeArrowheads="1" noTextEdit="1"/>
          </p:cNvSpPr>
          <p:nvPr>
            <p:ph type="sldImg"/>
          </p:nvPr>
        </p:nvSpPr>
        <p:spPr>
          <a:ln/>
        </p:spPr>
      </p:sp>
      <p:sp>
        <p:nvSpPr>
          <p:cNvPr id="22533" name="Rectangle 3">
            <a:extLst>
              <a:ext uri="{FF2B5EF4-FFF2-40B4-BE49-F238E27FC236}">
                <a16:creationId xmlns:a16="http://schemas.microsoft.com/office/drawing/2014/main" id="{4B40B173-B2F3-40C1-A063-5D310EB370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68C0A53-E139-4327-85BF-77D37D9BB08C}"/>
              </a:ext>
            </a:extLst>
          </p:cNvPr>
          <p:cNvSpPr>
            <a:spLocks noGrp="1"/>
          </p:cNvSpPr>
          <p:nvPr>
            <p:ph type="sldNum" sz="quarter" idx="10"/>
          </p:nvPr>
        </p:nvSpPr>
        <p:spPr/>
        <p:txBody>
          <a:bodyPr/>
          <a:lstStyle/>
          <a:p>
            <a:fld id="{BF766AC5-A217-4E91-9935-302E37C38400}"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AA95D80C-6BA9-454D-A1BC-C18F0F5FC5DD}"/>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EEE1963A-F89F-48E3-955E-4B14862CD5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 Sebastian </a:t>
            </a:r>
            <a:r>
              <a:rPr lang="en-GB" altLang="en-US" dirty="0" err="1">
                <a:latin typeface="Arial" panose="020B0604020202020204" pitchFamily="34" charset="0"/>
              </a:rPr>
              <a:t>Kaulitzk</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58786D5C-0DF4-4CF4-BA80-1DD9CFFCDCA8}"/>
              </a:ext>
            </a:extLst>
          </p:cNvPr>
          <p:cNvSpPr>
            <a:spLocks noGrp="1"/>
          </p:cNvSpPr>
          <p:nvPr>
            <p:ph type="sldNum" sz="quarter" idx="10"/>
          </p:nvPr>
        </p:nvSpPr>
        <p:spPr/>
        <p:txBody>
          <a:bodyPr/>
          <a:lstStyle/>
          <a:p>
            <a:fld id="{BF766AC5-A217-4E91-9935-302E37C38400}"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16544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4973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5145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38716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4227519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691731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4032616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77381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339532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56928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8477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00823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861133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993459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346380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724436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98348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21794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32872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478691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94807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5005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69235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7180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19102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32084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6"/>
    </p:custDataLst>
    <p:extLst>
      <p:ext uri="{BB962C8B-B14F-4D97-AF65-F5344CB8AC3E}">
        <p14:creationId xmlns:p14="http://schemas.microsoft.com/office/powerpoint/2010/main" val="2602503293"/>
      </p:ext>
    </p:extLst>
  </p:cSld>
  <p:clrMap bg1="lt1" tx1="dk1" bg2="lt2" tx2="dk2" accent1="accent1" accent2="accent2" accent3="accent3" accent4="accent4" accent5="accent5" accent6="accent6" hlink="hlink" folHlink="folHlink"/>
  <p:sldLayoutIdLst>
    <p:sldLayoutId id="2147484653" r:id="rId1"/>
    <p:sldLayoutId id="2147484654" r:id="rId2"/>
    <p:sldLayoutId id="2147484655" r:id="rId3"/>
    <p:sldLayoutId id="2147484656" r:id="rId4"/>
    <p:sldLayoutId id="2147484657" r:id="rId5"/>
    <p:sldLayoutId id="2147484658" r:id="rId6"/>
    <p:sldLayoutId id="2147484659" r:id="rId7"/>
    <p:sldLayoutId id="2147484660" r:id="rId8"/>
    <p:sldLayoutId id="2147484661" r:id="rId9"/>
    <p:sldLayoutId id="2147484662" r:id="rId10"/>
    <p:sldLayoutId id="2147484663" r:id="rId11"/>
    <p:sldLayoutId id="2147484664" r:id="rId12"/>
    <p:sldLayoutId id="2147484665" r:id="rId13"/>
    <p:sldLayoutId id="2147484666"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4"/>
    </p:custDataLst>
    <p:extLst>
      <p:ext uri="{BB962C8B-B14F-4D97-AF65-F5344CB8AC3E}">
        <p14:creationId xmlns:p14="http://schemas.microsoft.com/office/powerpoint/2010/main" val="2128549088"/>
      </p:ext>
    </p:extLst>
  </p:cSld>
  <p:clrMap bg1="lt1" tx1="dk1" bg2="lt2" tx2="dk2" accent1="accent1" accent2="accent2" accent3="accent3" accent4="accent4" accent5="accent5" accent6="accent6" hlink="hlink" folHlink="folHlink"/>
  <p:sldLayoutIdLst>
    <p:sldLayoutId id="2147484668" r:id="rId1"/>
    <p:sldLayoutId id="2147484669" r:id="rId2"/>
    <p:sldLayoutId id="2147484670" r:id="rId3"/>
    <p:sldLayoutId id="2147484671" r:id="rId4"/>
    <p:sldLayoutId id="2147484672" r:id="rId5"/>
    <p:sldLayoutId id="2147484673" r:id="rId6"/>
    <p:sldLayoutId id="2147484674" r:id="rId7"/>
    <p:sldLayoutId id="2147484675" r:id="rId8"/>
    <p:sldLayoutId id="2147484676" r:id="rId9"/>
    <p:sldLayoutId id="2147484677" r:id="rId10"/>
    <p:sldLayoutId id="2147484678" r:id="rId11"/>
    <p:sldLayoutId id="2147484679"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6.png"/><Relationship Id="rId5" Type="http://schemas.openxmlformats.org/officeDocument/2006/relationships/image" Target="../media/image18.jpeg"/><Relationship Id="rId4" Type="http://schemas.openxmlformats.org/officeDocument/2006/relationships/hyperlink" Target="http://companyweb/production/Image%20library/Biology/circulatory%20system%20man.png"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40.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1.jpg"/><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5" Type="http://schemas.openxmlformats.org/officeDocument/2006/relationships/image" Target="../media/image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a:extLst>
              <a:ext uri="{FF2B5EF4-FFF2-40B4-BE49-F238E27FC236}">
                <a16:creationId xmlns:a16="http://schemas.microsoft.com/office/drawing/2014/main" id="{F02B4E6E-AF02-43CF-9749-D88B9B54F4FD}"/>
              </a:ext>
            </a:extLst>
          </p:cNvPr>
          <p:cNvSpPr>
            <a:spLocks noGrp="1"/>
          </p:cNvSpPr>
          <p:nvPr>
            <p:ph type="title"/>
          </p:nvPr>
        </p:nvSpPr>
        <p:spPr/>
        <p:txBody>
          <a:bodyPr/>
          <a:lstStyle/>
          <a:p>
            <a:r>
              <a:rPr lang="en-GB" altLang="en-US" dirty="0"/>
              <a:t>The</a:t>
            </a:r>
            <a:br>
              <a:rPr lang="en-GB" altLang="en-US" dirty="0"/>
            </a:br>
            <a:r>
              <a:rPr lang="en-GB" altLang="en-US" dirty="0"/>
              <a:t>Endocrine System</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5EF2802-C1C4-4256-BDE2-E94B329CAC88}"/>
              </a:ext>
            </a:extLst>
          </p:cNvPr>
          <p:cNvSpPr>
            <a:spLocks noGrp="1"/>
          </p:cNvSpPr>
          <p:nvPr>
            <p:ph type="title"/>
          </p:nvPr>
        </p:nvSpPr>
        <p:spPr/>
        <p:txBody>
          <a:bodyPr/>
          <a:lstStyle/>
          <a:p>
            <a:r>
              <a:rPr lang="en-GB" altLang="en-US"/>
              <a:t>What effect does adrenaline have?</a:t>
            </a:r>
          </a:p>
        </p:txBody>
      </p:sp>
      <p:sp>
        <p:nvSpPr>
          <p:cNvPr id="12292" name="TextBox 3">
            <a:extLst>
              <a:ext uri="{FF2B5EF4-FFF2-40B4-BE49-F238E27FC236}">
                <a16:creationId xmlns:a16="http://schemas.microsoft.com/office/drawing/2014/main" id="{8E24E870-559A-4236-ABD5-580075F2FD21}"/>
              </a:ext>
            </a:extLst>
          </p:cNvPr>
          <p:cNvSpPr txBox="1">
            <a:spLocks noChangeArrowheads="1"/>
          </p:cNvSpPr>
          <p:nvPr/>
        </p:nvSpPr>
        <p:spPr bwMode="auto">
          <a:xfrm>
            <a:off x="342900" y="784225"/>
            <a:ext cx="8462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Adrenaline is sometimes called the “fight or flight” hormone. </a:t>
            </a:r>
          </a:p>
        </p:txBody>
      </p:sp>
      <p:sp>
        <p:nvSpPr>
          <p:cNvPr id="8" name="TextBox 7">
            <a:extLst>
              <a:ext uri="{FF2B5EF4-FFF2-40B4-BE49-F238E27FC236}">
                <a16:creationId xmlns:a16="http://schemas.microsoft.com/office/drawing/2014/main" id="{8695F228-71F8-4107-9F83-E87C89996527}"/>
              </a:ext>
            </a:extLst>
          </p:cNvPr>
          <p:cNvSpPr txBox="1">
            <a:spLocks noChangeArrowheads="1"/>
          </p:cNvSpPr>
          <p:nvPr/>
        </p:nvSpPr>
        <p:spPr bwMode="auto">
          <a:xfrm>
            <a:off x="342900" y="2420938"/>
            <a:ext cx="521123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t>increasing heart rate </a:t>
            </a:r>
          </a:p>
        </p:txBody>
      </p:sp>
      <p:sp>
        <p:nvSpPr>
          <p:cNvPr id="9" name="Rectangle 8">
            <a:extLst>
              <a:ext uri="{FF2B5EF4-FFF2-40B4-BE49-F238E27FC236}">
                <a16:creationId xmlns:a16="http://schemas.microsoft.com/office/drawing/2014/main" id="{7E493D75-91D1-4341-BA74-60749AAD550C}"/>
              </a:ext>
            </a:extLst>
          </p:cNvPr>
          <p:cNvSpPr>
            <a:spLocks noChangeArrowheads="1"/>
          </p:cNvSpPr>
          <p:nvPr/>
        </p:nvSpPr>
        <p:spPr bwMode="auto">
          <a:xfrm>
            <a:off x="342900" y="1417638"/>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is because its role is to prepare the body for action in times of fear or stress. It has several effects, including:</a:t>
            </a:r>
          </a:p>
        </p:txBody>
      </p:sp>
      <p:sp>
        <p:nvSpPr>
          <p:cNvPr id="10" name="TextBox 9">
            <a:extLst>
              <a:ext uri="{FF2B5EF4-FFF2-40B4-BE49-F238E27FC236}">
                <a16:creationId xmlns:a16="http://schemas.microsoft.com/office/drawing/2014/main" id="{D08811B6-F4A5-403C-A150-621C214AE483}"/>
              </a:ext>
            </a:extLst>
          </p:cNvPr>
          <p:cNvSpPr txBox="1">
            <a:spLocks noChangeArrowheads="1"/>
          </p:cNvSpPr>
          <p:nvPr/>
        </p:nvSpPr>
        <p:spPr bwMode="auto">
          <a:xfrm>
            <a:off x="342900" y="3054350"/>
            <a:ext cx="521123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t>increasing blood pressure </a:t>
            </a:r>
          </a:p>
        </p:txBody>
      </p:sp>
      <p:sp>
        <p:nvSpPr>
          <p:cNvPr id="11" name="TextBox 10">
            <a:extLst>
              <a:ext uri="{FF2B5EF4-FFF2-40B4-BE49-F238E27FC236}">
                <a16:creationId xmlns:a16="http://schemas.microsoft.com/office/drawing/2014/main" id="{C75FB5A7-6AE4-4A3C-9F46-0B6DFB5C9A69}"/>
              </a:ext>
            </a:extLst>
          </p:cNvPr>
          <p:cNvSpPr txBox="1">
            <a:spLocks noChangeArrowheads="1"/>
          </p:cNvSpPr>
          <p:nvPr/>
        </p:nvSpPr>
        <p:spPr bwMode="auto">
          <a:xfrm>
            <a:off x="342900" y="3687763"/>
            <a:ext cx="521123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t>increasing blood flow to muscles</a:t>
            </a:r>
          </a:p>
        </p:txBody>
      </p:sp>
      <p:sp>
        <p:nvSpPr>
          <p:cNvPr id="12" name="TextBox 11">
            <a:extLst>
              <a:ext uri="{FF2B5EF4-FFF2-40B4-BE49-F238E27FC236}">
                <a16:creationId xmlns:a16="http://schemas.microsoft.com/office/drawing/2014/main" id="{B284B232-8791-4BEF-AB37-847560501821}"/>
              </a:ext>
            </a:extLst>
          </p:cNvPr>
          <p:cNvSpPr txBox="1">
            <a:spLocks noChangeArrowheads="1"/>
          </p:cNvSpPr>
          <p:nvPr/>
        </p:nvSpPr>
        <p:spPr bwMode="auto">
          <a:xfrm>
            <a:off x="342900" y="5322888"/>
            <a:ext cx="85518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a:t>stimulating the liver to convert glycogen to glucose, which is released into the blood to increase blood glucose levels.</a:t>
            </a:r>
          </a:p>
        </p:txBody>
      </p:sp>
      <p:pic>
        <p:nvPicPr>
          <p:cNvPr id="14" name="Picture 13" descr="heart outer no fat.png">
            <a:extLst>
              <a:ext uri="{FF2B5EF4-FFF2-40B4-BE49-F238E27FC236}">
                <a16:creationId xmlns:a16="http://schemas.microsoft.com/office/drawing/2014/main" id="{2A7669CD-E11F-419B-91F6-4074A1A7B1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2178" y="2357774"/>
            <a:ext cx="2311048" cy="284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43B00C56-790F-491D-8827-A02FA81BC66A}"/>
              </a:ext>
            </a:extLst>
          </p:cNvPr>
          <p:cNvSpPr txBox="1">
            <a:spLocks noChangeArrowheads="1"/>
          </p:cNvSpPr>
          <p:nvPr/>
        </p:nvSpPr>
        <p:spPr bwMode="auto">
          <a:xfrm>
            <a:off x="342901" y="4321175"/>
            <a:ext cx="4330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dirty="0"/>
              <a:t>relaxing the airways and increasing breathing rate</a:t>
            </a:r>
          </a:p>
        </p:txBody>
      </p:sp>
      <p:pic>
        <p:nvPicPr>
          <p:cNvPr id="15" name="Picture 9" descr="notes_icon">
            <a:extLst>
              <a:ext uri="{FF2B5EF4-FFF2-40B4-BE49-F238E27FC236}">
                <a16:creationId xmlns:a16="http://schemas.microsoft.com/office/drawing/2014/main" id="{68348867-1010-40FE-9AC2-794D2A0DFA3B}"/>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15">
            <a:extLst>
              <a:ext uri="{FF2B5EF4-FFF2-40B4-BE49-F238E27FC236}">
                <a16:creationId xmlns:a16="http://schemas.microsoft.com/office/drawing/2014/main" id="{E0090DB0-277F-4F1A-AA56-44DD8040B63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companyweb/production/Image%20library/Biology/_w/circulatory%20system%20man_png.jpg">
            <a:hlinkClick r:id="rId4"/>
            <a:extLst>
              <a:ext uri="{FF2B5EF4-FFF2-40B4-BE49-F238E27FC236}">
                <a16:creationId xmlns:a16="http://schemas.microsoft.com/office/drawing/2014/main" id="{6D0F8FBE-5D59-4E2A-AF1D-E92726FE21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864" r="15517"/>
          <a:stretch>
            <a:fillRect/>
          </a:stretch>
        </p:blipFill>
        <p:spPr bwMode="auto">
          <a:xfrm>
            <a:off x="5564188" y="1774825"/>
            <a:ext cx="32639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a:extLst>
              <a:ext uri="{FF2B5EF4-FFF2-40B4-BE49-F238E27FC236}">
                <a16:creationId xmlns:a16="http://schemas.microsoft.com/office/drawing/2014/main" id="{2A3A44CC-EC6D-4D0B-898C-CDFEB635C30F}"/>
              </a:ext>
            </a:extLst>
          </p:cNvPr>
          <p:cNvSpPr>
            <a:spLocks noChangeArrowheads="1"/>
          </p:cNvSpPr>
          <p:nvPr/>
        </p:nvSpPr>
        <p:spPr bwMode="auto">
          <a:xfrm>
            <a:off x="342900" y="784225"/>
            <a:ext cx="8480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endocrine system coordinates the activity of many different organs and bodily functions. </a:t>
            </a:r>
            <a:endParaRPr lang="en-GB" altLang="en-US" dirty="0"/>
          </a:p>
        </p:txBody>
      </p:sp>
      <p:sp>
        <p:nvSpPr>
          <p:cNvPr id="4" name="Rectangle 3">
            <a:extLst>
              <a:ext uri="{FF2B5EF4-FFF2-40B4-BE49-F238E27FC236}">
                <a16:creationId xmlns:a16="http://schemas.microsoft.com/office/drawing/2014/main" id="{7AC8644F-9FB3-438F-8CCF-43CCE2D89DA6}"/>
              </a:ext>
            </a:extLst>
          </p:cNvPr>
          <p:cNvSpPr>
            <a:spLocks noChangeArrowheads="1"/>
          </p:cNvSpPr>
          <p:nvPr/>
        </p:nvSpPr>
        <p:spPr bwMode="auto">
          <a:xfrm>
            <a:off x="342900" y="3440113"/>
            <a:ext cx="453389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If the endocrine system does not work properly, it can prevent </a:t>
            </a:r>
            <a:br>
              <a:rPr lang="en-GB" altLang="en-US" dirty="0">
                <a:solidFill>
                  <a:srgbClr val="010066"/>
                </a:solidFill>
              </a:rPr>
            </a:br>
            <a:r>
              <a:rPr lang="en-GB" altLang="en-US" dirty="0">
                <a:solidFill>
                  <a:srgbClr val="010066"/>
                </a:solidFill>
              </a:rPr>
              <a:t>internal conditions from being regulated effectively. </a:t>
            </a:r>
            <a:endParaRPr lang="en-GB" altLang="en-US" dirty="0"/>
          </a:p>
        </p:txBody>
      </p:sp>
      <p:sp>
        <p:nvSpPr>
          <p:cNvPr id="5" name="Rectangle 4">
            <a:extLst>
              <a:ext uri="{FF2B5EF4-FFF2-40B4-BE49-F238E27FC236}">
                <a16:creationId xmlns:a16="http://schemas.microsoft.com/office/drawing/2014/main" id="{D5E4D6F7-C737-4478-90A0-9E8631CA3CB5}"/>
              </a:ext>
            </a:extLst>
          </p:cNvPr>
          <p:cNvSpPr>
            <a:spLocks noChangeArrowheads="1"/>
          </p:cNvSpPr>
          <p:nvPr/>
        </p:nvSpPr>
        <p:spPr bwMode="auto">
          <a:xfrm>
            <a:off x="342900" y="1927225"/>
            <a:ext cx="848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It plays a key role in </a:t>
            </a:r>
            <a:r>
              <a:rPr lang="en-GB" altLang="en-US" b="1">
                <a:solidFill>
                  <a:srgbClr val="10BC45"/>
                </a:solidFill>
              </a:rPr>
              <a:t>homeostasis</a:t>
            </a:r>
            <a:r>
              <a:rPr lang="en-GB" altLang="en-US">
                <a:solidFill>
                  <a:srgbClr val="010066"/>
                </a:solidFill>
              </a:rPr>
              <a:t>,</a:t>
            </a:r>
            <a:r>
              <a:rPr lang="en-GB" altLang="en-US" b="1">
                <a:solidFill>
                  <a:srgbClr val="10BC45"/>
                </a:solidFill>
              </a:rPr>
              <a:t> </a:t>
            </a:r>
            <a:br>
              <a:rPr lang="en-GB" altLang="en-US" b="1">
                <a:solidFill>
                  <a:srgbClr val="10BC45"/>
                </a:solidFill>
              </a:rPr>
            </a:br>
            <a:r>
              <a:rPr lang="en-GB" altLang="en-US">
                <a:solidFill>
                  <a:srgbClr val="010066"/>
                </a:solidFill>
              </a:rPr>
              <a:t>by enabling cells to alter their activity </a:t>
            </a:r>
            <a:br>
              <a:rPr lang="en-GB" altLang="en-US">
                <a:solidFill>
                  <a:srgbClr val="010066"/>
                </a:solidFill>
              </a:rPr>
            </a:br>
            <a:r>
              <a:rPr lang="en-GB" altLang="en-US">
                <a:solidFill>
                  <a:srgbClr val="010066"/>
                </a:solidFill>
              </a:rPr>
              <a:t>in response to changes in body conditions. </a:t>
            </a:r>
          </a:p>
        </p:txBody>
      </p:sp>
      <p:sp>
        <p:nvSpPr>
          <p:cNvPr id="6" name="Rectangle 5">
            <a:extLst>
              <a:ext uri="{FF2B5EF4-FFF2-40B4-BE49-F238E27FC236}">
                <a16:creationId xmlns:a16="http://schemas.microsoft.com/office/drawing/2014/main" id="{D7ED8168-B5BD-4060-9EBD-567B825F51CB}"/>
              </a:ext>
            </a:extLst>
          </p:cNvPr>
          <p:cNvSpPr>
            <a:spLocks noChangeArrowheads="1"/>
          </p:cNvSpPr>
          <p:nvPr/>
        </p:nvSpPr>
        <p:spPr bwMode="auto">
          <a:xfrm>
            <a:off x="342900" y="5322888"/>
            <a:ext cx="8585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For example, if the pancreas cannot produce enough </a:t>
            </a:r>
            <a:r>
              <a:rPr lang="en-GB" altLang="en-US" b="1">
                <a:solidFill>
                  <a:srgbClr val="10BC45"/>
                </a:solidFill>
              </a:rPr>
              <a:t>insulin</a:t>
            </a:r>
            <a:r>
              <a:rPr lang="en-GB" altLang="en-US">
                <a:solidFill>
                  <a:srgbClr val="010066"/>
                </a:solidFill>
              </a:rPr>
              <a:t> to control blood glucose levels, it can lead to </a:t>
            </a:r>
            <a:r>
              <a:rPr lang="en-GB" altLang="en-US" b="1">
                <a:solidFill>
                  <a:srgbClr val="10BC45"/>
                </a:solidFill>
              </a:rPr>
              <a:t>diabetes</a:t>
            </a:r>
            <a:r>
              <a:rPr lang="en-GB" altLang="en-US">
                <a:solidFill>
                  <a:srgbClr val="010066"/>
                </a:solidFill>
              </a:rPr>
              <a:t>.</a:t>
            </a:r>
            <a:endParaRPr lang="en-GB" altLang="en-US"/>
          </a:p>
        </p:txBody>
      </p:sp>
      <p:sp>
        <p:nvSpPr>
          <p:cNvPr id="9" name="Title 8">
            <a:extLst>
              <a:ext uri="{FF2B5EF4-FFF2-40B4-BE49-F238E27FC236}">
                <a16:creationId xmlns:a16="http://schemas.microsoft.com/office/drawing/2014/main" id="{FD99E198-8B65-4BCA-B028-673C88272462}"/>
              </a:ext>
            </a:extLst>
          </p:cNvPr>
          <p:cNvSpPr>
            <a:spLocks noGrp="1"/>
          </p:cNvSpPr>
          <p:nvPr>
            <p:ph type="title"/>
          </p:nvPr>
        </p:nvSpPr>
        <p:spPr/>
        <p:txBody>
          <a:bodyPr/>
          <a:lstStyle/>
          <a:p>
            <a:pPr eaLnBrk="1" hangingPunct="1">
              <a:defRPr/>
            </a:pPr>
            <a:r>
              <a:rPr lang="en-GB" dirty="0">
                <a:ea typeface="+mn-ea"/>
                <a:cs typeface="+mn-cs"/>
              </a:rPr>
              <a:t>Importance of the endocrine system</a:t>
            </a:r>
            <a:endParaRPr lang="en-GB" dirty="0"/>
          </a:p>
        </p:txBody>
      </p:sp>
      <p:pic>
        <p:nvPicPr>
          <p:cNvPr id="11" name="Picture 10">
            <a:extLst>
              <a:ext uri="{FF2B5EF4-FFF2-40B4-BE49-F238E27FC236}">
                <a16:creationId xmlns:a16="http://schemas.microsoft.com/office/drawing/2014/main" id="{C44A5132-EDA8-440C-A998-783564EEB0A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B0C5AD52-7607-406E-8DED-2330804C83F9}"/>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Lightspring_91554998.jpg">
            <a:extLst>
              <a:ext uri="{FF2B5EF4-FFF2-40B4-BE49-F238E27FC236}">
                <a16:creationId xmlns:a16="http://schemas.microsoft.com/office/drawing/2014/main" id="{0C67EA0F-CF6F-4979-B541-6B71306C0D66}"/>
              </a:ext>
            </a:extLst>
          </p:cNvPr>
          <p:cNvPicPr>
            <a:picLocks noChangeAspect="1"/>
          </p:cNvPicPr>
          <p:nvPr/>
        </p:nvPicPr>
        <p:blipFill>
          <a:blip r:embed="rId4">
            <a:extLst>
              <a:ext uri="{28A0092B-C50C-407E-A947-70E740481C1C}">
                <a14:useLocalDpi xmlns:a14="http://schemas.microsoft.com/office/drawing/2010/main" val="0"/>
              </a:ext>
            </a:extLst>
          </a:blip>
          <a:srcRect t="5508" r="11656" b="4601"/>
          <a:stretch>
            <a:fillRect/>
          </a:stretch>
        </p:blipFill>
        <p:spPr bwMode="auto">
          <a:xfrm>
            <a:off x="5475112" y="1675519"/>
            <a:ext cx="2971800" cy="492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7">
            <a:extLst>
              <a:ext uri="{FF2B5EF4-FFF2-40B4-BE49-F238E27FC236}">
                <a16:creationId xmlns:a16="http://schemas.microsoft.com/office/drawing/2014/main" id="{0D58F5D9-DBF4-44B1-942E-35DDC5E3A84D}"/>
              </a:ext>
            </a:extLst>
          </p:cNvPr>
          <p:cNvSpPr>
            <a:spLocks noGrp="1" noChangeArrowheads="1"/>
          </p:cNvSpPr>
          <p:nvPr>
            <p:ph type="title"/>
          </p:nvPr>
        </p:nvSpPr>
        <p:spPr/>
        <p:txBody>
          <a:bodyPr/>
          <a:lstStyle/>
          <a:p>
            <a:pPr eaLnBrk="1" hangingPunct="1"/>
            <a:r>
              <a:rPr lang="en-GB" altLang="en-US"/>
              <a:t>Hormonal and nervous signals</a:t>
            </a:r>
          </a:p>
        </p:txBody>
      </p:sp>
      <p:sp>
        <p:nvSpPr>
          <p:cNvPr id="9" name="Rectangle 8">
            <a:extLst>
              <a:ext uri="{FF2B5EF4-FFF2-40B4-BE49-F238E27FC236}">
                <a16:creationId xmlns:a16="http://schemas.microsoft.com/office/drawing/2014/main" id="{A5E86E17-A2BF-4ADF-9D2E-DA0401E716FB}"/>
              </a:ext>
            </a:extLst>
          </p:cNvPr>
          <p:cNvSpPr>
            <a:spLocks noChangeArrowheads="1"/>
          </p:cNvSpPr>
          <p:nvPr/>
        </p:nvSpPr>
        <p:spPr bwMode="auto">
          <a:xfrm>
            <a:off x="342900" y="2236845"/>
            <a:ext cx="5816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Transport in the blood is relatively slow. This means that hormones take longer than nervous signals to have an effect. </a:t>
            </a:r>
            <a:endParaRPr lang="en-GB" altLang="en-US" dirty="0"/>
          </a:p>
        </p:txBody>
      </p:sp>
      <p:sp>
        <p:nvSpPr>
          <p:cNvPr id="13318" name="Rectangle 9">
            <a:extLst>
              <a:ext uri="{FF2B5EF4-FFF2-40B4-BE49-F238E27FC236}">
                <a16:creationId xmlns:a16="http://schemas.microsoft.com/office/drawing/2014/main" id="{B7F209C7-3B46-47C2-A5F0-C647722F7DBC}"/>
              </a:ext>
            </a:extLst>
          </p:cNvPr>
          <p:cNvSpPr>
            <a:spLocks noChangeArrowheads="1"/>
          </p:cNvSpPr>
          <p:nvPr/>
        </p:nvSpPr>
        <p:spPr bwMode="auto">
          <a:xfrm>
            <a:off x="342900" y="784225"/>
            <a:ext cx="850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Hormones in the blood and electrical signals transmitted by nerve cells in the </a:t>
            </a:r>
            <a:r>
              <a:rPr lang="en-GB" altLang="en-US" b="1" dirty="0">
                <a:solidFill>
                  <a:srgbClr val="10BC45"/>
                </a:solidFill>
              </a:rPr>
              <a:t>nervous system</a:t>
            </a:r>
            <a:r>
              <a:rPr lang="en-GB" altLang="en-US" dirty="0">
                <a:solidFill>
                  <a:srgbClr val="010066"/>
                </a:solidFill>
              </a:rPr>
              <a:t> can carry messages long distances in the body.</a:t>
            </a:r>
            <a:endParaRPr lang="en-GB" altLang="en-US" dirty="0"/>
          </a:p>
        </p:txBody>
      </p:sp>
      <p:sp>
        <p:nvSpPr>
          <p:cNvPr id="12" name="Rectangle 11">
            <a:extLst>
              <a:ext uri="{FF2B5EF4-FFF2-40B4-BE49-F238E27FC236}">
                <a16:creationId xmlns:a16="http://schemas.microsoft.com/office/drawing/2014/main" id="{D5090C6B-795C-432F-B9EF-D8EFAAB5233B}"/>
              </a:ext>
            </a:extLst>
          </p:cNvPr>
          <p:cNvSpPr>
            <a:spLocks noChangeArrowheads="1"/>
          </p:cNvSpPr>
          <p:nvPr/>
        </p:nvSpPr>
        <p:spPr bwMode="auto">
          <a:xfrm>
            <a:off x="342900" y="3689644"/>
            <a:ext cx="491772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However, responses caused by hormones usually last longer than </a:t>
            </a:r>
          </a:p>
          <a:p>
            <a:r>
              <a:rPr lang="en-GB" altLang="en-US" dirty="0">
                <a:solidFill>
                  <a:srgbClr val="010066"/>
                </a:solidFill>
              </a:rPr>
              <a:t>those caused by nervous signals. </a:t>
            </a:r>
            <a:endParaRPr lang="en-GB" altLang="en-US" dirty="0"/>
          </a:p>
        </p:txBody>
      </p:sp>
      <p:sp>
        <p:nvSpPr>
          <p:cNvPr id="8" name="Rectangle 71">
            <a:extLst>
              <a:ext uri="{FF2B5EF4-FFF2-40B4-BE49-F238E27FC236}">
                <a16:creationId xmlns:a16="http://schemas.microsoft.com/office/drawing/2014/main" id="{81197B23-8C4D-42EE-992A-FB364F07BB56}"/>
              </a:ext>
            </a:extLst>
          </p:cNvPr>
          <p:cNvSpPr>
            <a:spLocks noChangeArrowheads="1"/>
          </p:cNvSpPr>
          <p:nvPr/>
        </p:nvSpPr>
        <p:spPr bwMode="auto">
          <a:xfrm>
            <a:off x="342900" y="5142264"/>
            <a:ext cx="5816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As a result, hormones are able to cause long-term changes to bodily functions.</a:t>
            </a:r>
            <a:endParaRPr lang="en-GB"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120D731A-8139-4514-97FE-1F08A071C8CB}"/>
              </a:ext>
            </a:extLst>
          </p:cNvPr>
          <p:cNvSpPr>
            <a:spLocks noGrp="1" noChangeArrowheads="1"/>
          </p:cNvSpPr>
          <p:nvPr>
            <p:ph type="title"/>
          </p:nvPr>
        </p:nvSpPr>
        <p:spPr/>
        <p:txBody>
          <a:bodyPr/>
          <a:lstStyle/>
          <a:p>
            <a:pPr eaLnBrk="1" hangingPunct="1"/>
            <a:r>
              <a:rPr lang="en-GB" altLang="en-US"/>
              <a:t>What is the endocrine system?</a:t>
            </a:r>
          </a:p>
        </p:txBody>
      </p:sp>
      <p:sp>
        <p:nvSpPr>
          <p:cNvPr id="168973" name="Rectangle 65">
            <a:extLst>
              <a:ext uri="{FF2B5EF4-FFF2-40B4-BE49-F238E27FC236}">
                <a16:creationId xmlns:a16="http://schemas.microsoft.com/office/drawing/2014/main" id="{805CE261-090D-4E65-A189-62D04245B5E7}"/>
              </a:ext>
            </a:extLst>
          </p:cNvPr>
          <p:cNvSpPr>
            <a:spLocks noChangeArrowheads="1"/>
          </p:cNvSpPr>
          <p:nvPr/>
        </p:nvSpPr>
        <p:spPr bwMode="auto">
          <a:xfrm>
            <a:off x="342900" y="2497138"/>
            <a:ext cx="505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There are many different endocrine glands, each of which produces one or more different types of hormone. </a:t>
            </a:r>
            <a:endParaRPr lang="en-US" altLang="en-US" dirty="0">
              <a:solidFill>
                <a:srgbClr val="010066"/>
              </a:solidFill>
            </a:endParaRPr>
          </a:p>
        </p:txBody>
      </p:sp>
      <p:sp>
        <p:nvSpPr>
          <p:cNvPr id="10245" name="Rectangle 11">
            <a:extLst>
              <a:ext uri="{FF2B5EF4-FFF2-40B4-BE49-F238E27FC236}">
                <a16:creationId xmlns:a16="http://schemas.microsoft.com/office/drawing/2014/main" id="{3584EBD6-C14B-412B-8BF7-E8F230553763}"/>
              </a:ext>
            </a:extLst>
          </p:cNvPr>
          <p:cNvSpPr>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The </a:t>
            </a:r>
            <a:r>
              <a:rPr lang="en-US" altLang="en-US" b="1" dirty="0">
                <a:solidFill>
                  <a:srgbClr val="10BC45"/>
                </a:solidFill>
              </a:rPr>
              <a:t>endocrine system </a:t>
            </a:r>
            <a:r>
              <a:rPr lang="en-US" altLang="en-US" dirty="0">
                <a:solidFill>
                  <a:srgbClr val="010066"/>
                </a:solidFill>
              </a:rPr>
              <a:t>is a collection of </a:t>
            </a:r>
            <a:r>
              <a:rPr lang="en-US" altLang="en-US" b="1" dirty="0">
                <a:solidFill>
                  <a:srgbClr val="10BC45"/>
                </a:solidFill>
              </a:rPr>
              <a:t>glands</a:t>
            </a:r>
            <a:r>
              <a:rPr lang="en-US" altLang="en-US" dirty="0">
                <a:solidFill>
                  <a:srgbClr val="010066"/>
                </a:solidFill>
              </a:rPr>
              <a:t> found throughout the body that secrete</a:t>
            </a:r>
            <a:r>
              <a:rPr lang="en-US" altLang="en-US" b="1" dirty="0">
                <a:solidFill>
                  <a:srgbClr val="10BC45"/>
                </a:solidFill>
              </a:rPr>
              <a:t> hormones </a:t>
            </a:r>
            <a:r>
              <a:rPr lang="en-US" altLang="en-US" dirty="0">
                <a:solidFill>
                  <a:srgbClr val="010066"/>
                </a:solidFill>
              </a:rPr>
              <a:t>directly </a:t>
            </a:r>
            <a:br>
              <a:rPr lang="en-US" altLang="en-US" dirty="0">
                <a:solidFill>
                  <a:srgbClr val="010066"/>
                </a:solidFill>
              </a:rPr>
            </a:br>
            <a:r>
              <a:rPr lang="en-US" altLang="en-US" dirty="0">
                <a:solidFill>
                  <a:srgbClr val="010066"/>
                </a:solidFill>
              </a:rPr>
              <a:t>into the blood. </a:t>
            </a:r>
          </a:p>
        </p:txBody>
      </p:sp>
      <p:sp>
        <p:nvSpPr>
          <p:cNvPr id="13" name="Rectangle 651">
            <a:extLst>
              <a:ext uri="{FF2B5EF4-FFF2-40B4-BE49-F238E27FC236}">
                <a16:creationId xmlns:a16="http://schemas.microsoft.com/office/drawing/2014/main" id="{5ABFBB38-C8C0-4EAA-B081-370AB96D2284}"/>
              </a:ext>
            </a:extLst>
          </p:cNvPr>
          <p:cNvSpPr>
            <a:spLocks noChangeArrowheads="1"/>
          </p:cNvSpPr>
          <p:nvPr/>
        </p:nvSpPr>
        <p:spPr bwMode="auto">
          <a:xfrm>
            <a:off x="342900" y="4208463"/>
            <a:ext cx="4965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Hormones produced by the endocrine system regulate body functions including </a:t>
            </a:r>
            <a:r>
              <a:rPr lang="en-US" altLang="en-US" b="1" dirty="0">
                <a:solidFill>
                  <a:srgbClr val="10BC45"/>
                </a:solidFill>
              </a:rPr>
              <a:t>metabolism</a:t>
            </a:r>
            <a:r>
              <a:rPr lang="en-US" altLang="en-US" dirty="0">
                <a:solidFill>
                  <a:srgbClr val="010066"/>
                </a:solidFill>
              </a:rPr>
              <a:t>, fertility and water balance.</a:t>
            </a:r>
            <a:r>
              <a:rPr lang="en-GB" altLang="en-US" dirty="0">
                <a:solidFill>
                  <a:srgbClr val="010066"/>
                </a:solidFill>
              </a:rPr>
              <a:t> </a:t>
            </a:r>
            <a:endParaRPr lang="en-US" altLang="en-US" dirty="0">
              <a:solidFill>
                <a:srgbClr val="010066"/>
              </a:solidFill>
            </a:endParaRPr>
          </a:p>
        </p:txBody>
      </p:sp>
      <p:pic>
        <p:nvPicPr>
          <p:cNvPr id="10247" name="Picture 13" descr="TheBloodSystem_circulatory_system.png">
            <a:extLst>
              <a:ext uri="{FF2B5EF4-FFF2-40B4-BE49-F238E27FC236}">
                <a16:creationId xmlns:a16="http://schemas.microsoft.com/office/drawing/2014/main" id="{28DD935F-7D8D-44DD-B2D4-66A1400D9D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1703388"/>
            <a:ext cx="2449513"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47B7C3C-88E5-4D2C-B3B8-A6E3ED2BFA4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FBE5EBAE-5A6A-4A10-ADC7-6137BC72D1F2}"/>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73"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3BAEF525-6D61-45D3-B061-F6B92494A1A9}"/>
              </a:ext>
            </a:extLst>
          </p:cNvPr>
          <p:cNvSpPr>
            <a:spLocks noChangeArrowheads="1"/>
          </p:cNvSpPr>
          <p:nvPr/>
        </p:nvSpPr>
        <p:spPr bwMode="auto">
          <a:xfrm>
            <a:off x="-69850" y="-11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1268" name="Rectangle 1">
            <a:extLst>
              <a:ext uri="{FF2B5EF4-FFF2-40B4-BE49-F238E27FC236}">
                <a16:creationId xmlns:a16="http://schemas.microsoft.com/office/drawing/2014/main" id="{E54E0E80-EC7C-4EFC-B4F7-49D9C077489E}"/>
              </a:ext>
            </a:extLst>
          </p:cNvPr>
          <p:cNvSpPr>
            <a:spLocks noChangeArrowheads="1"/>
          </p:cNvSpPr>
          <p:nvPr/>
        </p:nvSpPr>
        <p:spPr bwMode="auto">
          <a:xfrm>
            <a:off x="342900" y="784225"/>
            <a:ext cx="8293100" cy="830997"/>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ea typeface="Calibri" panose="020F0502020204030204" pitchFamily="34" charset="0"/>
                <a:cs typeface="Arial" panose="020B0604020202020204" pitchFamily="34" charset="0"/>
              </a:rPr>
              <a:t>How many endocrine glands of the body labeled below can you name correctly?</a:t>
            </a:r>
          </a:p>
        </p:txBody>
      </p:sp>
      <p:sp>
        <p:nvSpPr>
          <p:cNvPr id="8" name="Rectangle 7">
            <a:extLst>
              <a:ext uri="{FF2B5EF4-FFF2-40B4-BE49-F238E27FC236}">
                <a16:creationId xmlns:a16="http://schemas.microsoft.com/office/drawing/2014/main" id="{F3DDC1D8-7E4A-4FF6-B927-9E157829DCED}"/>
              </a:ext>
            </a:extLst>
          </p:cNvPr>
          <p:cNvSpPr>
            <a:spLocks noChangeArrowheads="1"/>
          </p:cNvSpPr>
          <p:nvPr/>
        </p:nvSpPr>
        <p:spPr bwMode="auto">
          <a:xfrm>
            <a:off x="1216807" y="1783144"/>
            <a:ext cx="21034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pituitary gland</a:t>
            </a:r>
            <a:endParaRPr lang="en-GB" altLang="en-US" dirty="0"/>
          </a:p>
        </p:txBody>
      </p:sp>
      <p:sp>
        <p:nvSpPr>
          <p:cNvPr id="9" name="Rectangle 8">
            <a:extLst>
              <a:ext uri="{FF2B5EF4-FFF2-40B4-BE49-F238E27FC236}">
                <a16:creationId xmlns:a16="http://schemas.microsoft.com/office/drawing/2014/main" id="{C0C3A80F-C10B-4C21-9247-4C964C2A90A1}"/>
              </a:ext>
            </a:extLst>
          </p:cNvPr>
          <p:cNvSpPr>
            <a:spLocks noChangeArrowheads="1"/>
          </p:cNvSpPr>
          <p:nvPr/>
        </p:nvSpPr>
        <p:spPr bwMode="auto">
          <a:xfrm>
            <a:off x="5528204" y="2426638"/>
            <a:ext cx="19495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thyroid gland</a:t>
            </a:r>
            <a:endParaRPr lang="en-GB" altLang="en-US" dirty="0"/>
          </a:p>
        </p:txBody>
      </p:sp>
      <p:sp>
        <p:nvSpPr>
          <p:cNvPr id="10" name="Rectangle 9">
            <a:extLst>
              <a:ext uri="{FF2B5EF4-FFF2-40B4-BE49-F238E27FC236}">
                <a16:creationId xmlns:a16="http://schemas.microsoft.com/office/drawing/2014/main" id="{74053D4C-72B7-4375-B189-21C3E83B7610}"/>
              </a:ext>
            </a:extLst>
          </p:cNvPr>
          <p:cNvSpPr>
            <a:spLocks noChangeArrowheads="1"/>
          </p:cNvSpPr>
          <p:nvPr/>
        </p:nvSpPr>
        <p:spPr bwMode="auto">
          <a:xfrm>
            <a:off x="6279444" y="4348163"/>
            <a:ext cx="22076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adrenal glands</a:t>
            </a:r>
            <a:endParaRPr lang="en-GB" altLang="en-US" dirty="0"/>
          </a:p>
        </p:txBody>
      </p:sp>
      <p:sp>
        <p:nvSpPr>
          <p:cNvPr id="11" name="Rectangle 10">
            <a:extLst>
              <a:ext uri="{FF2B5EF4-FFF2-40B4-BE49-F238E27FC236}">
                <a16:creationId xmlns:a16="http://schemas.microsoft.com/office/drawing/2014/main" id="{1FE65BC2-060D-4FFE-8099-45029EEEB007}"/>
              </a:ext>
            </a:extLst>
          </p:cNvPr>
          <p:cNvSpPr>
            <a:spLocks noChangeArrowheads="1"/>
          </p:cNvSpPr>
          <p:nvPr/>
        </p:nvSpPr>
        <p:spPr bwMode="auto">
          <a:xfrm>
            <a:off x="6750465" y="5250744"/>
            <a:ext cx="11945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testes </a:t>
            </a:r>
            <a:br>
              <a:rPr lang="en-GB" altLang="en-US" dirty="0">
                <a:solidFill>
                  <a:srgbClr val="010066"/>
                </a:solidFill>
              </a:rPr>
            </a:br>
            <a:r>
              <a:rPr lang="en-GB" altLang="en-US" dirty="0">
                <a:solidFill>
                  <a:srgbClr val="010066"/>
                </a:solidFill>
              </a:rPr>
              <a:t>(males </a:t>
            </a:r>
            <a:br>
              <a:rPr lang="en-GB" altLang="en-US" dirty="0">
                <a:solidFill>
                  <a:srgbClr val="010066"/>
                </a:solidFill>
              </a:rPr>
            </a:br>
            <a:r>
              <a:rPr lang="en-GB" altLang="en-US" dirty="0">
                <a:solidFill>
                  <a:srgbClr val="010066"/>
                </a:solidFill>
              </a:rPr>
              <a:t>only)</a:t>
            </a:r>
            <a:endParaRPr lang="en-GB" altLang="en-US" dirty="0"/>
          </a:p>
        </p:txBody>
      </p:sp>
      <p:sp>
        <p:nvSpPr>
          <p:cNvPr id="12" name="Rectangle 11">
            <a:extLst>
              <a:ext uri="{FF2B5EF4-FFF2-40B4-BE49-F238E27FC236}">
                <a16:creationId xmlns:a16="http://schemas.microsoft.com/office/drawing/2014/main" id="{9DADEC22-7315-4DC2-A44D-8D13DFBE875A}"/>
              </a:ext>
            </a:extLst>
          </p:cNvPr>
          <p:cNvSpPr>
            <a:spLocks noChangeArrowheads="1"/>
          </p:cNvSpPr>
          <p:nvPr/>
        </p:nvSpPr>
        <p:spPr bwMode="auto">
          <a:xfrm>
            <a:off x="1328706" y="4358569"/>
            <a:ext cx="14510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ovaries </a:t>
            </a:r>
            <a:br>
              <a:rPr lang="en-GB" altLang="en-US" dirty="0">
                <a:solidFill>
                  <a:srgbClr val="010066"/>
                </a:solidFill>
              </a:rPr>
            </a:br>
            <a:r>
              <a:rPr lang="en-GB" altLang="en-US" dirty="0">
                <a:solidFill>
                  <a:srgbClr val="010066"/>
                </a:solidFill>
              </a:rPr>
              <a:t>(females </a:t>
            </a:r>
            <a:br>
              <a:rPr lang="en-GB" altLang="en-US" dirty="0">
                <a:solidFill>
                  <a:srgbClr val="010066"/>
                </a:solidFill>
              </a:rPr>
            </a:br>
            <a:r>
              <a:rPr lang="en-GB" altLang="en-US" dirty="0">
                <a:solidFill>
                  <a:srgbClr val="010066"/>
                </a:solidFill>
              </a:rPr>
              <a:t>only)</a:t>
            </a:r>
            <a:endParaRPr lang="en-GB" altLang="en-US" dirty="0"/>
          </a:p>
        </p:txBody>
      </p:sp>
      <p:sp>
        <p:nvSpPr>
          <p:cNvPr id="13" name="Rectangle 12">
            <a:extLst>
              <a:ext uri="{FF2B5EF4-FFF2-40B4-BE49-F238E27FC236}">
                <a16:creationId xmlns:a16="http://schemas.microsoft.com/office/drawing/2014/main" id="{2CFA8F1A-2DE4-4019-AB02-C0E038F978E9}"/>
              </a:ext>
            </a:extLst>
          </p:cNvPr>
          <p:cNvSpPr>
            <a:spLocks noChangeArrowheads="1"/>
          </p:cNvSpPr>
          <p:nvPr/>
        </p:nvSpPr>
        <p:spPr bwMode="auto">
          <a:xfrm>
            <a:off x="1748719" y="3619853"/>
            <a:ext cx="1452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pancreas</a:t>
            </a:r>
            <a:endParaRPr lang="en-GB" altLang="en-US" dirty="0"/>
          </a:p>
        </p:txBody>
      </p:sp>
      <p:pic>
        <p:nvPicPr>
          <p:cNvPr id="11276" name="Picture 15" descr="endocrine glands_nolabels.png">
            <a:extLst>
              <a:ext uri="{FF2B5EF4-FFF2-40B4-BE49-F238E27FC236}">
                <a16:creationId xmlns:a16="http://schemas.microsoft.com/office/drawing/2014/main" id="{11DCE532-A0F0-4C50-9519-AF0F5F078FC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1742863"/>
            <a:ext cx="4481927" cy="496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3">
            <a:extLst>
              <a:ext uri="{FF2B5EF4-FFF2-40B4-BE49-F238E27FC236}">
                <a16:creationId xmlns:a16="http://schemas.microsoft.com/office/drawing/2014/main" id="{C3BE4757-9906-4B4A-A131-441932294F0D}"/>
              </a:ext>
            </a:extLst>
          </p:cNvPr>
          <p:cNvSpPr>
            <a:spLocks noGrp="1"/>
          </p:cNvSpPr>
          <p:nvPr>
            <p:ph type="title"/>
          </p:nvPr>
        </p:nvSpPr>
        <p:spPr/>
        <p:txBody>
          <a:bodyPr/>
          <a:lstStyle/>
          <a:p>
            <a:pPr eaLnBrk="1" hangingPunct="1">
              <a:defRPr/>
            </a:pPr>
            <a:r>
              <a:rPr lang="en-GB" dirty="0">
                <a:ea typeface="+mn-ea"/>
                <a:cs typeface="+mn-cs"/>
              </a:rPr>
              <a:t>Endocrine glands of the body</a:t>
            </a:r>
            <a:endParaRPr lang="en-GB" dirty="0"/>
          </a:p>
        </p:txBody>
      </p:sp>
      <p:pic>
        <p:nvPicPr>
          <p:cNvPr id="15" name="Picture 14">
            <a:extLst>
              <a:ext uri="{FF2B5EF4-FFF2-40B4-BE49-F238E27FC236}">
                <a16:creationId xmlns:a16="http://schemas.microsoft.com/office/drawing/2014/main" id="{5F772C39-5DE2-45E7-A3C8-051145BABEF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B40DD54C-75C1-4710-9943-DE6C27253224}"/>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120D731A-8139-4514-97FE-1F08A071C8CB}"/>
              </a:ext>
            </a:extLst>
          </p:cNvPr>
          <p:cNvSpPr>
            <a:spLocks noGrp="1" noChangeArrowheads="1"/>
          </p:cNvSpPr>
          <p:nvPr>
            <p:ph type="title"/>
          </p:nvPr>
        </p:nvSpPr>
        <p:spPr/>
        <p:txBody>
          <a:bodyPr/>
          <a:lstStyle/>
          <a:p>
            <a:pPr eaLnBrk="1" hangingPunct="1"/>
            <a:r>
              <a:rPr lang="en-GB" altLang="en-US" dirty="0"/>
              <a:t>What are glands made of? (1)</a:t>
            </a:r>
          </a:p>
        </p:txBody>
      </p:sp>
      <p:sp>
        <p:nvSpPr>
          <p:cNvPr id="10245" name="Rectangle 11">
            <a:extLst>
              <a:ext uri="{FF2B5EF4-FFF2-40B4-BE49-F238E27FC236}">
                <a16:creationId xmlns:a16="http://schemas.microsoft.com/office/drawing/2014/main" id="{3584EBD6-C14B-412B-8BF7-E8F230553763}"/>
              </a:ext>
            </a:extLst>
          </p:cNvPr>
          <p:cNvSpPr>
            <a:spLocks noChangeArrowheads="1"/>
          </p:cNvSpPr>
          <p:nvPr/>
        </p:nvSpPr>
        <p:spPr bwMode="auto">
          <a:xfrm>
            <a:off x="342900" y="784225"/>
            <a:ext cx="8632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Glands are made of specialized cells called </a:t>
            </a:r>
            <a:r>
              <a:rPr lang="en-US" altLang="en-US" b="1" dirty="0">
                <a:solidFill>
                  <a:srgbClr val="10BC45"/>
                </a:solidFill>
              </a:rPr>
              <a:t>epithelial cells</a:t>
            </a:r>
            <a:r>
              <a:rPr lang="en-US" altLang="en-US" dirty="0">
                <a:solidFill>
                  <a:srgbClr val="010066"/>
                </a:solidFill>
              </a:rPr>
              <a:t>. </a:t>
            </a:r>
          </a:p>
        </p:txBody>
      </p:sp>
      <p:pic>
        <p:nvPicPr>
          <p:cNvPr id="10" name="Picture 9">
            <a:extLst>
              <a:ext uri="{FF2B5EF4-FFF2-40B4-BE49-F238E27FC236}">
                <a16:creationId xmlns:a16="http://schemas.microsoft.com/office/drawing/2014/main" id="{047B7C3C-88E5-4D2C-B3B8-A6E3ED2BFA4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FBE5EBAE-5A6A-4A10-ADC7-6137BC72D1F2}"/>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9" name="Rectangle 11">
            <a:extLst>
              <a:ext uri="{FF2B5EF4-FFF2-40B4-BE49-F238E27FC236}">
                <a16:creationId xmlns:a16="http://schemas.microsoft.com/office/drawing/2014/main" id="{DA613BC4-C409-4615-8BDE-1B5256B190B1}"/>
              </a:ext>
            </a:extLst>
          </p:cNvPr>
          <p:cNvSpPr>
            <a:spLocks noChangeArrowheads="1"/>
          </p:cNvSpPr>
          <p:nvPr/>
        </p:nvSpPr>
        <p:spPr bwMode="auto">
          <a:xfrm>
            <a:off x="342900" y="1431640"/>
            <a:ext cx="68734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Epithelial cells are found in many types of organ.</a:t>
            </a:r>
          </a:p>
        </p:txBody>
      </p:sp>
      <p:sp>
        <p:nvSpPr>
          <p:cNvPr id="12" name="Rectangle 11">
            <a:extLst>
              <a:ext uri="{FF2B5EF4-FFF2-40B4-BE49-F238E27FC236}">
                <a16:creationId xmlns:a16="http://schemas.microsoft.com/office/drawing/2014/main" id="{27B1A991-6F2B-475A-B55C-A743DA3FBE9B}"/>
              </a:ext>
            </a:extLst>
          </p:cNvPr>
          <p:cNvSpPr>
            <a:spLocks noChangeArrowheads="1"/>
          </p:cNvSpPr>
          <p:nvPr/>
        </p:nvSpPr>
        <p:spPr bwMode="auto">
          <a:xfrm>
            <a:off x="342900" y="2079055"/>
            <a:ext cx="400667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However, the epithelial </a:t>
            </a:r>
            <a:br>
              <a:rPr lang="en-US" altLang="en-US" dirty="0">
                <a:solidFill>
                  <a:srgbClr val="010066"/>
                </a:solidFill>
              </a:rPr>
            </a:br>
            <a:r>
              <a:rPr lang="en-US" altLang="en-US" dirty="0">
                <a:solidFill>
                  <a:srgbClr val="010066"/>
                </a:solidFill>
              </a:rPr>
              <a:t>cells found in glands are specialized for the </a:t>
            </a:r>
            <a:br>
              <a:rPr lang="en-US" altLang="en-US" dirty="0">
                <a:solidFill>
                  <a:srgbClr val="010066"/>
                </a:solidFill>
              </a:rPr>
            </a:br>
            <a:r>
              <a:rPr lang="en-US" altLang="en-US" dirty="0">
                <a:solidFill>
                  <a:srgbClr val="010066"/>
                </a:solidFill>
              </a:rPr>
              <a:t>secretion of hormones.</a:t>
            </a:r>
          </a:p>
        </p:txBody>
      </p:sp>
      <p:sp>
        <p:nvSpPr>
          <p:cNvPr id="14" name="Rectangle 13">
            <a:extLst>
              <a:ext uri="{FF2B5EF4-FFF2-40B4-BE49-F238E27FC236}">
                <a16:creationId xmlns:a16="http://schemas.microsoft.com/office/drawing/2014/main" id="{7CCFF9FC-ECB4-4450-A9C5-BA880D9578C7}"/>
              </a:ext>
            </a:extLst>
          </p:cNvPr>
          <p:cNvSpPr>
            <a:spLocks noChangeArrowheads="1"/>
          </p:cNvSpPr>
          <p:nvPr/>
        </p:nvSpPr>
        <p:spPr bwMode="auto">
          <a:xfrm>
            <a:off x="342900" y="3834465"/>
            <a:ext cx="417885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The epithelial cells work together to form an organized tissue that produces hormones </a:t>
            </a:r>
            <a:br>
              <a:rPr lang="en-US" altLang="en-US" dirty="0">
                <a:solidFill>
                  <a:srgbClr val="010066"/>
                </a:solidFill>
              </a:rPr>
            </a:br>
            <a:r>
              <a:rPr lang="en-US" altLang="en-US" dirty="0">
                <a:solidFill>
                  <a:srgbClr val="010066"/>
                </a:solidFill>
              </a:rPr>
              <a:t>and releases them into </a:t>
            </a:r>
            <a:br>
              <a:rPr lang="en-US" altLang="en-US" dirty="0">
                <a:solidFill>
                  <a:srgbClr val="010066"/>
                </a:solidFill>
              </a:rPr>
            </a:br>
            <a:r>
              <a:rPr lang="en-US" altLang="en-US" dirty="0">
                <a:solidFill>
                  <a:srgbClr val="010066"/>
                </a:solidFill>
              </a:rPr>
              <a:t>the bloodstream.</a:t>
            </a:r>
          </a:p>
        </p:txBody>
      </p:sp>
      <p:pic>
        <p:nvPicPr>
          <p:cNvPr id="3" name="Picture 2">
            <a:extLst>
              <a:ext uri="{FF2B5EF4-FFF2-40B4-BE49-F238E27FC236}">
                <a16:creationId xmlns:a16="http://schemas.microsoft.com/office/drawing/2014/main" id="{6EF88D56-8874-412E-A76D-B25B3E742A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2122312"/>
            <a:ext cx="4178858" cy="3905333"/>
          </a:xfrm>
          <a:prstGeom prst="rect">
            <a:avLst/>
          </a:prstGeom>
        </p:spPr>
      </p:pic>
    </p:spTree>
    <p:custDataLst>
      <p:tags r:id="rId1"/>
    </p:custDataLst>
    <p:extLst>
      <p:ext uri="{BB962C8B-B14F-4D97-AF65-F5344CB8AC3E}">
        <p14:creationId xmlns:p14="http://schemas.microsoft.com/office/powerpoint/2010/main" val="174978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120D731A-8139-4514-97FE-1F08A071C8CB}"/>
              </a:ext>
            </a:extLst>
          </p:cNvPr>
          <p:cNvSpPr>
            <a:spLocks noGrp="1" noChangeArrowheads="1"/>
          </p:cNvSpPr>
          <p:nvPr>
            <p:ph type="title"/>
          </p:nvPr>
        </p:nvSpPr>
        <p:spPr/>
        <p:txBody>
          <a:bodyPr/>
          <a:lstStyle/>
          <a:p>
            <a:pPr eaLnBrk="1" hangingPunct="1"/>
            <a:r>
              <a:rPr lang="en-GB" altLang="en-US" dirty="0"/>
              <a:t>What are glands made of? (2)</a:t>
            </a:r>
          </a:p>
        </p:txBody>
      </p:sp>
      <p:sp>
        <p:nvSpPr>
          <p:cNvPr id="10245" name="Rectangle 11">
            <a:extLst>
              <a:ext uri="{FF2B5EF4-FFF2-40B4-BE49-F238E27FC236}">
                <a16:creationId xmlns:a16="http://schemas.microsoft.com/office/drawing/2014/main" id="{3584EBD6-C14B-412B-8BF7-E8F230553763}"/>
              </a:ext>
            </a:extLst>
          </p:cNvPr>
          <p:cNvSpPr>
            <a:spLocks noChangeArrowheads="1"/>
          </p:cNvSpPr>
          <p:nvPr/>
        </p:nvSpPr>
        <p:spPr bwMode="auto">
          <a:xfrm>
            <a:off x="342901" y="784225"/>
            <a:ext cx="51805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Glands also contain another type of tissue called </a:t>
            </a:r>
            <a:r>
              <a:rPr lang="en-US" altLang="en-US" b="1" dirty="0">
                <a:solidFill>
                  <a:srgbClr val="10BC45"/>
                </a:solidFill>
              </a:rPr>
              <a:t>connective tissue</a:t>
            </a:r>
            <a:r>
              <a:rPr lang="en-US" altLang="en-US" dirty="0">
                <a:solidFill>
                  <a:srgbClr val="010066"/>
                </a:solidFill>
              </a:rPr>
              <a:t>.</a:t>
            </a:r>
          </a:p>
        </p:txBody>
      </p:sp>
      <p:pic>
        <p:nvPicPr>
          <p:cNvPr id="10" name="Picture 9">
            <a:extLst>
              <a:ext uri="{FF2B5EF4-FFF2-40B4-BE49-F238E27FC236}">
                <a16:creationId xmlns:a16="http://schemas.microsoft.com/office/drawing/2014/main" id="{047B7C3C-88E5-4D2C-B3B8-A6E3ED2BFA4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FBE5EBAE-5A6A-4A10-ADC7-6137BC72D1F2}"/>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13" name="Rectangle 11">
            <a:extLst>
              <a:ext uri="{FF2B5EF4-FFF2-40B4-BE49-F238E27FC236}">
                <a16:creationId xmlns:a16="http://schemas.microsoft.com/office/drawing/2014/main" id="{B870EBD9-9E1E-483F-850B-52A412F823C1}"/>
              </a:ext>
            </a:extLst>
          </p:cNvPr>
          <p:cNvSpPr>
            <a:spLocks noChangeArrowheads="1"/>
          </p:cNvSpPr>
          <p:nvPr/>
        </p:nvSpPr>
        <p:spPr bwMode="auto">
          <a:xfrm>
            <a:off x="342900" y="2080955"/>
            <a:ext cx="51805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Connective tissue does not secrete hormones. Instead, it acts to support and protect the epithelial tissue.</a:t>
            </a:r>
          </a:p>
        </p:txBody>
      </p:sp>
      <p:sp>
        <p:nvSpPr>
          <p:cNvPr id="16" name="Rectangle 11">
            <a:extLst>
              <a:ext uri="{FF2B5EF4-FFF2-40B4-BE49-F238E27FC236}">
                <a16:creationId xmlns:a16="http://schemas.microsoft.com/office/drawing/2014/main" id="{91F49D8B-D77C-447D-A26D-4ED352C37668}"/>
              </a:ext>
            </a:extLst>
          </p:cNvPr>
          <p:cNvSpPr>
            <a:spLocks noChangeArrowheads="1"/>
          </p:cNvSpPr>
          <p:nvPr/>
        </p:nvSpPr>
        <p:spPr bwMode="auto">
          <a:xfrm>
            <a:off x="342900" y="3747017"/>
            <a:ext cx="47258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Glands also have a blood supply and may contain nervous tissue.</a:t>
            </a:r>
          </a:p>
        </p:txBody>
      </p:sp>
      <p:sp>
        <p:nvSpPr>
          <p:cNvPr id="17" name="Rectangle 11">
            <a:extLst>
              <a:ext uri="{FF2B5EF4-FFF2-40B4-BE49-F238E27FC236}">
                <a16:creationId xmlns:a16="http://schemas.microsoft.com/office/drawing/2014/main" id="{C22BBB11-6356-4A01-8C1B-08AB0683AEAD}"/>
              </a:ext>
            </a:extLst>
          </p:cNvPr>
          <p:cNvSpPr>
            <a:spLocks noChangeArrowheads="1"/>
          </p:cNvSpPr>
          <p:nvPr/>
        </p:nvSpPr>
        <p:spPr bwMode="auto">
          <a:xfrm>
            <a:off x="342900" y="5043747"/>
            <a:ext cx="5180570" cy="830997"/>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Where do glands sit in the hierarchy of multicellular organisms?</a:t>
            </a:r>
          </a:p>
        </p:txBody>
      </p:sp>
      <p:pic>
        <p:nvPicPr>
          <p:cNvPr id="3" name="Picture 2">
            <a:extLst>
              <a:ext uri="{FF2B5EF4-FFF2-40B4-BE49-F238E27FC236}">
                <a16:creationId xmlns:a16="http://schemas.microsoft.com/office/drawing/2014/main" id="{046418AF-702F-4B44-B45B-CE1CE661B8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4789" y="1512711"/>
            <a:ext cx="2778286" cy="5098153"/>
          </a:xfrm>
          <a:prstGeom prst="rect">
            <a:avLst/>
          </a:prstGeom>
        </p:spPr>
      </p:pic>
      <p:pic>
        <p:nvPicPr>
          <p:cNvPr id="18" name="Picture 17">
            <a:extLst>
              <a:ext uri="{FF2B5EF4-FFF2-40B4-BE49-F238E27FC236}">
                <a16:creationId xmlns:a16="http://schemas.microsoft.com/office/drawing/2014/main" id="{5C6B9AC4-8C34-4372-A597-2C33EEE7DF1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37970"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76266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3" descr="brain_pituitarygland.png">
            <a:extLst>
              <a:ext uri="{FF2B5EF4-FFF2-40B4-BE49-F238E27FC236}">
                <a16:creationId xmlns:a16="http://schemas.microsoft.com/office/drawing/2014/main" id="{13A26041-1592-427D-B170-DB9920F7C839}"/>
              </a:ext>
            </a:extLst>
          </p:cNvPr>
          <p:cNvPicPr>
            <a:picLocks noChangeAspect="1"/>
          </p:cNvPicPr>
          <p:nvPr/>
        </p:nvPicPr>
        <p:blipFill>
          <a:blip r:embed="rId4">
            <a:extLst>
              <a:ext uri="{28A0092B-C50C-407E-A947-70E740481C1C}">
                <a14:useLocalDpi xmlns:a14="http://schemas.microsoft.com/office/drawing/2010/main" val="0"/>
              </a:ext>
            </a:extLst>
          </a:blip>
          <a:srcRect r="22881" b="14696"/>
          <a:stretch>
            <a:fillRect/>
          </a:stretch>
        </p:blipFill>
        <p:spPr bwMode="auto">
          <a:xfrm>
            <a:off x="5073650" y="1958975"/>
            <a:ext cx="3262313"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0">
            <a:extLst>
              <a:ext uri="{FF2B5EF4-FFF2-40B4-BE49-F238E27FC236}">
                <a16:creationId xmlns:a16="http://schemas.microsoft.com/office/drawing/2014/main" id="{DC621618-3F78-4BB7-9843-7C0AAEC6FFE2}"/>
              </a:ext>
            </a:extLst>
          </p:cNvPr>
          <p:cNvSpPr>
            <a:spLocks noChangeArrowheads="1"/>
          </p:cNvSpPr>
          <p:nvPr/>
        </p:nvSpPr>
        <p:spPr bwMode="auto">
          <a:xfrm>
            <a:off x="342900" y="784225"/>
            <a:ext cx="8586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a:t>
            </a:r>
            <a:r>
              <a:rPr lang="en-GB" altLang="en-US" b="1">
                <a:solidFill>
                  <a:srgbClr val="10BC45"/>
                </a:solidFill>
              </a:rPr>
              <a:t>pituitary gland </a:t>
            </a:r>
            <a:r>
              <a:rPr lang="en-GB" altLang="en-US">
                <a:solidFill>
                  <a:srgbClr val="010066"/>
                </a:solidFill>
              </a:rPr>
              <a:t>is a pea-sized gland located at the </a:t>
            </a:r>
            <a:br>
              <a:rPr lang="en-GB" altLang="en-US">
                <a:solidFill>
                  <a:srgbClr val="010066"/>
                </a:solidFill>
              </a:rPr>
            </a:br>
            <a:r>
              <a:rPr lang="en-GB" altLang="en-US">
                <a:solidFill>
                  <a:srgbClr val="010066"/>
                </a:solidFill>
              </a:rPr>
              <a:t>base of the brain. </a:t>
            </a:r>
            <a:endParaRPr lang="en-GB" altLang="en-US" sz="1200" b="1">
              <a:solidFill>
                <a:srgbClr val="010066"/>
              </a:solidFill>
            </a:endParaRPr>
          </a:p>
        </p:txBody>
      </p:sp>
      <p:sp>
        <p:nvSpPr>
          <p:cNvPr id="5" name="Rectangle 4">
            <a:extLst>
              <a:ext uri="{FF2B5EF4-FFF2-40B4-BE49-F238E27FC236}">
                <a16:creationId xmlns:a16="http://schemas.microsoft.com/office/drawing/2014/main" id="{B3F120D6-13FD-437F-A627-75E8DD9EC4F7}"/>
              </a:ext>
            </a:extLst>
          </p:cNvPr>
          <p:cNvSpPr>
            <a:spLocks noChangeArrowheads="1"/>
          </p:cNvSpPr>
          <p:nvPr/>
        </p:nvSpPr>
        <p:spPr bwMode="auto">
          <a:xfrm>
            <a:off x="342900" y="1927225"/>
            <a:ext cx="4116211"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It secretes several types </a:t>
            </a:r>
            <a:br>
              <a:rPr lang="en-GB" altLang="en-US" dirty="0">
                <a:solidFill>
                  <a:srgbClr val="010066"/>
                </a:solidFill>
              </a:rPr>
            </a:br>
            <a:r>
              <a:rPr lang="en-GB" altLang="en-US" dirty="0">
                <a:solidFill>
                  <a:srgbClr val="010066"/>
                </a:solidFill>
              </a:rPr>
              <a:t>of hormone in response to </a:t>
            </a:r>
            <a:br>
              <a:rPr lang="en-GB" altLang="en-US" dirty="0">
                <a:solidFill>
                  <a:srgbClr val="010066"/>
                </a:solidFill>
              </a:rPr>
            </a:br>
            <a:r>
              <a:rPr lang="en-GB" altLang="en-US" dirty="0">
                <a:solidFill>
                  <a:srgbClr val="010066"/>
                </a:solidFill>
              </a:rPr>
              <a:t>changes in body conditions.  </a:t>
            </a:r>
            <a:endParaRPr lang="en-GB" altLang="en-US" dirty="0"/>
          </a:p>
        </p:txBody>
      </p:sp>
      <p:sp>
        <p:nvSpPr>
          <p:cNvPr id="6" name="Rectangle 5">
            <a:extLst>
              <a:ext uri="{FF2B5EF4-FFF2-40B4-BE49-F238E27FC236}">
                <a16:creationId xmlns:a16="http://schemas.microsoft.com/office/drawing/2014/main" id="{9A305342-2E69-44AA-BCFE-4C947D26CA7B}"/>
              </a:ext>
            </a:extLst>
          </p:cNvPr>
          <p:cNvSpPr>
            <a:spLocks noChangeArrowheads="1"/>
          </p:cNvSpPr>
          <p:nvPr/>
        </p:nvSpPr>
        <p:spPr bwMode="auto">
          <a:xfrm>
            <a:off x="342900" y="5691188"/>
            <a:ext cx="78978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As a result, it is often referred to as a “</a:t>
            </a:r>
            <a:r>
              <a:rPr lang="en-GB" altLang="en-US" b="1" dirty="0">
                <a:solidFill>
                  <a:srgbClr val="10BC45"/>
                </a:solidFill>
              </a:rPr>
              <a:t>master gland</a:t>
            </a:r>
            <a:r>
              <a:rPr lang="en-GB" altLang="en-US" dirty="0">
                <a:solidFill>
                  <a:srgbClr val="010066"/>
                </a:solidFill>
              </a:rPr>
              <a:t>.” </a:t>
            </a:r>
            <a:endParaRPr lang="en-GB" altLang="en-US" dirty="0"/>
          </a:p>
        </p:txBody>
      </p:sp>
      <p:sp>
        <p:nvSpPr>
          <p:cNvPr id="7" name="Rectangle 6">
            <a:extLst>
              <a:ext uri="{FF2B5EF4-FFF2-40B4-BE49-F238E27FC236}">
                <a16:creationId xmlns:a16="http://schemas.microsoft.com/office/drawing/2014/main" id="{DA28F3F8-B773-4D46-9AB4-7EA084882B52}"/>
              </a:ext>
            </a:extLst>
          </p:cNvPr>
          <p:cNvSpPr>
            <a:spLocks noChangeArrowheads="1"/>
          </p:cNvSpPr>
          <p:nvPr/>
        </p:nvSpPr>
        <p:spPr bwMode="auto">
          <a:xfrm>
            <a:off x="342900" y="3440113"/>
            <a:ext cx="42291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 pituitary hormones are used to regulate the activity </a:t>
            </a:r>
            <a:br>
              <a:rPr lang="en-GB" altLang="en-US" dirty="0"/>
            </a:br>
            <a:r>
              <a:rPr lang="en-GB" altLang="en-US" dirty="0"/>
              <a:t>of other endocrine glands, </a:t>
            </a:r>
            <a:br>
              <a:rPr lang="en-GB" altLang="en-US" dirty="0"/>
            </a:br>
            <a:r>
              <a:rPr lang="en-GB" altLang="en-US" dirty="0"/>
              <a:t>which secrete their own </a:t>
            </a:r>
            <a:br>
              <a:rPr lang="en-GB" altLang="en-US" dirty="0"/>
            </a:br>
            <a:r>
              <a:rPr lang="en-GB" altLang="en-US" dirty="0"/>
              <a:t>hormones in response. </a:t>
            </a:r>
          </a:p>
        </p:txBody>
      </p:sp>
      <p:sp>
        <p:nvSpPr>
          <p:cNvPr id="12" name="Rectangle 11">
            <a:extLst>
              <a:ext uri="{FF2B5EF4-FFF2-40B4-BE49-F238E27FC236}">
                <a16:creationId xmlns:a16="http://schemas.microsoft.com/office/drawing/2014/main" id="{BFC01A73-275A-4197-8110-15F8E4F0C487}"/>
              </a:ext>
            </a:extLst>
          </p:cNvPr>
          <p:cNvSpPr>
            <a:spLocks noChangeArrowheads="1"/>
          </p:cNvSpPr>
          <p:nvPr/>
        </p:nvSpPr>
        <p:spPr bwMode="auto">
          <a:xfrm>
            <a:off x="7458075" y="4598988"/>
            <a:ext cx="14049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pituitary </a:t>
            </a:r>
            <a:br>
              <a:rPr lang="en-GB" altLang="en-US" b="1">
                <a:solidFill>
                  <a:srgbClr val="010066"/>
                </a:solidFill>
              </a:rPr>
            </a:br>
            <a:r>
              <a:rPr lang="en-GB" altLang="en-US" b="1">
                <a:solidFill>
                  <a:srgbClr val="010066"/>
                </a:solidFill>
              </a:rPr>
              <a:t>gland </a:t>
            </a:r>
            <a:endParaRPr lang="en-GB" altLang="en-US">
              <a:solidFill>
                <a:srgbClr val="010066"/>
              </a:solidFill>
            </a:endParaRPr>
          </a:p>
        </p:txBody>
      </p:sp>
      <p:sp>
        <p:nvSpPr>
          <p:cNvPr id="13" name="Line 7">
            <a:extLst>
              <a:ext uri="{FF2B5EF4-FFF2-40B4-BE49-F238E27FC236}">
                <a16:creationId xmlns:a16="http://schemas.microsoft.com/office/drawing/2014/main" id="{FE800F50-EF05-4B19-A99F-4100BD69863E}"/>
              </a:ext>
            </a:extLst>
          </p:cNvPr>
          <p:cNvSpPr>
            <a:spLocks noChangeShapeType="1"/>
          </p:cNvSpPr>
          <p:nvPr/>
        </p:nvSpPr>
        <p:spPr bwMode="auto">
          <a:xfrm flipH="1" flipV="1">
            <a:off x="6435725" y="3727450"/>
            <a:ext cx="1639888" cy="773113"/>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1" name="Title 10">
            <a:extLst>
              <a:ext uri="{FF2B5EF4-FFF2-40B4-BE49-F238E27FC236}">
                <a16:creationId xmlns:a16="http://schemas.microsoft.com/office/drawing/2014/main" id="{7A2A9906-6450-4877-ACB2-B2BB61EE3D4F}"/>
              </a:ext>
            </a:extLst>
          </p:cNvPr>
          <p:cNvSpPr>
            <a:spLocks noGrp="1"/>
          </p:cNvSpPr>
          <p:nvPr>
            <p:ph type="title"/>
          </p:nvPr>
        </p:nvSpPr>
        <p:spPr/>
        <p:txBody>
          <a:bodyPr/>
          <a:lstStyle/>
          <a:p>
            <a:pPr eaLnBrk="1" hangingPunct="1">
              <a:defRPr/>
            </a:pPr>
            <a:r>
              <a:rPr lang="en-GB" dirty="0">
                <a:ea typeface="+mn-ea"/>
                <a:cs typeface="+mn-cs"/>
              </a:rPr>
              <a:t>The pituitary gland</a:t>
            </a:r>
            <a:endParaRPr lang="en-GB" dirty="0"/>
          </a:p>
        </p:txBody>
      </p:sp>
      <p:pic>
        <p:nvPicPr>
          <p:cNvPr id="14" name="Picture 9" descr="notes_icon">
            <a:extLst>
              <a:ext uri="{FF2B5EF4-FFF2-40B4-BE49-F238E27FC236}">
                <a16:creationId xmlns:a16="http://schemas.microsoft.com/office/drawing/2014/main" id="{3FE56EBB-AF57-4E6B-9554-8FE2E87281F1}"/>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14">
            <a:extLst>
              <a:ext uri="{FF2B5EF4-FFF2-40B4-BE49-F238E27FC236}">
                <a16:creationId xmlns:a16="http://schemas.microsoft.com/office/drawing/2014/main" id="{6A477DAA-A8B2-4DC2-9F23-AFB49CAEA54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25D59D9A-C3C8-4FA5-A348-B3BD346BB00F}"/>
              </a:ext>
            </a:extLst>
          </p:cNvPr>
          <p:cNvSpPr>
            <a:spLocks noGrp="1" noChangeArrowheads="1"/>
          </p:cNvSpPr>
          <p:nvPr>
            <p:ph type="title"/>
          </p:nvPr>
        </p:nvSpPr>
        <p:spPr/>
        <p:txBody>
          <a:bodyPr/>
          <a:lstStyle/>
          <a:p>
            <a:pPr eaLnBrk="1" hangingPunct="1"/>
            <a:r>
              <a:rPr lang="en-GB" altLang="en-US"/>
              <a:t>How do hormones work?</a:t>
            </a:r>
          </a:p>
        </p:txBody>
      </p:sp>
      <p:sp>
        <p:nvSpPr>
          <p:cNvPr id="10" name="Rectangle 9">
            <a:extLst>
              <a:ext uri="{FF2B5EF4-FFF2-40B4-BE49-F238E27FC236}">
                <a16:creationId xmlns:a16="http://schemas.microsoft.com/office/drawing/2014/main" id="{978D9664-B381-4A47-979A-74CB03DD22EF}"/>
              </a:ext>
            </a:extLst>
          </p:cNvPr>
          <p:cNvSpPr>
            <a:spLocks noChangeArrowheads="1"/>
          </p:cNvSpPr>
          <p:nvPr/>
        </p:nvSpPr>
        <p:spPr bwMode="auto">
          <a:xfrm>
            <a:off x="342900" y="4953000"/>
            <a:ext cx="8634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10BC45"/>
                </a:solidFill>
              </a:rPr>
              <a:t>Receptors</a:t>
            </a:r>
            <a:r>
              <a:rPr lang="en-GB" altLang="en-US" dirty="0">
                <a:solidFill>
                  <a:srgbClr val="010066"/>
                </a:solidFill>
              </a:rPr>
              <a:t> on the cell membranes of cells in the target organ recognize the hormone. The cells then </a:t>
            </a:r>
            <a:r>
              <a:rPr lang="en-US" altLang="en-US" dirty="0"/>
              <a:t>respond</a:t>
            </a:r>
            <a:r>
              <a:rPr lang="en-US" altLang="en-US" dirty="0">
                <a:solidFill>
                  <a:srgbClr val="010066"/>
                </a:solidFill>
              </a:rPr>
              <a:t> by changing their cellular activity to bring about a particular effect.</a:t>
            </a:r>
            <a:endParaRPr lang="en-GB" altLang="en-US" dirty="0"/>
          </a:p>
        </p:txBody>
      </p:sp>
      <p:sp>
        <p:nvSpPr>
          <p:cNvPr id="13" name="Rectangle 12">
            <a:extLst>
              <a:ext uri="{FF2B5EF4-FFF2-40B4-BE49-F238E27FC236}">
                <a16:creationId xmlns:a16="http://schemas.microsoft.com/office/drawing/2014/main" id="{7161C94B-87AA-4186-B151-6C1DCFFB3815}"/>
              </a:ext>
            </a:extLst>
          </p:cNvPr>
          <p:cNvSpPr>
            <a:spLocks noChangeArrowheads="1"/>
          </p:cNvSpPr>
          <p:nvPr/>
        </p:nvSpPr>
        <p:spPr bwMode="auto">
          <a:xfrm>
            <a:off x="342900" y="2684463"/>
            <a:ext cx="4914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Hormones are transported in the blood to their </a:t>
            </a:r>
            <a:r>
              <a:rPr lang="en-GB" altLang="en-US" b="1" dirty="0">
                <a:solidFill>
                  <a:srgbClr val="10BC45"/>
                </a:solidFill>
              </a:rPr>
              <a:t>target organ(s)</a:t>
            </a:r>
            <a:r>
              <a:rPr lang="en-GB" altLang="en-US" dirty="0">
                <a:solidFill>
                  <a:srgbClr val="010066"/>
                </a:solidFill>
              </a:rPr>
              <a:t>.</a:t>
            </a:r>
            <a:r>
              <a:rPr lang="en-GB" altLang="en-US" b="1" dirty="0">
                <a:solidFill>
                  <a:srgbClr val="10BC45"/>
                </a:solidFill>
              </a:rPr>
              <a:t> </a:t>
            </a:r>
          </a:p>
        </p:txBody>
      </p:sp>
      <p:sp>
        <p:nvSpPr>
          <p:cNvPr id="12294" name="Rectangle 65">
            <a:extLst>
              <a:ext uri="{FF2B5EF4-FFF2-40B4-BE49-F238E27FC236}">
                <a16:creationId xmlns:a16="http://schemas.microsoft.com/office/drawing/2014/main" id="{1C5BEA63-A351-4E6D-965F-2E76F4BF7712}"/>
              </a:ext>
            </a:extLst>
          </p:cNvPr>
          <p:cNvSpPr>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Hormones are large chemical molecules produced by endocrine glands. </a:t>
            </a:r>
            <a:endParaRPr lang="en-US" altLang="en-US" dirty="0">
              <a:solidFill>
                <a:srgbClr val="010066"/>
              </a:solidFill>
            </a:endParaRPr>
          </a:p>
        </p:txBody>
      </p:sp>
      <p:sp>
        <p:nvSpPr>
          <p:cNvPr id="15" name="Rectangle 14">
            <a:extLst>
              <a:ext uri="{FF2B5EF4-FFF2-40B4-BE49-F238E27FC236}">
                <a16:creationId xmlns:a16="http://schemas.microsoft.com/office/drawing/2014/main" id="{B95C16BB-B674-4D08-9F05-16EE623F9C0E}"/>
              </a:ext>
            </a:extLst>
          </p:cNvPr>
          <p:cNvSpPr>
            <a:spLocks noChangeArrowheads="1"/>
          </p:cNvSpPr>
          <p:nvPr/>
        </p:nvSpPr>
        <p:spPr bwMode="auto">
          <a:xfrm>
            <a:off x="342900" y="1733550"/>
            <a:ext cx="628367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dirty="0">
                <a:solidFill>
                  <a:srgbClr val="010066"/>
                </a:solidFill>
              </a:rPr>
              <a:t>Their role is to act as chemical messengers, in order to regulate key bodily functions.</a:t>
            </a:r>
            <a:endParaRPr lang="en-GB" altLang="en-US" dirty="0"/>
          </a:p>
        </p:txBody>
      </p:sp>
      <p:pic>
        <p:nvPicPr>
          <p:cNvPr id="16" name="Picture 24" descr="bloodcrosssection">
            <a:extLst>
              <a:ext uri="{FF2B5EF4-FFF2-40B4-BE49-F238E27FC236}">
                <a16:creationId xmlns:a16="http://schemas.microsoft.com/office/drawing/2014/main" id="{EFF3C3D0-9C35-453D-85F2-468AE22DCF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619" t="9926" r="18539" b="5927"/>
          <a:stretch>
            <a:fillRect/>
          </a:stretch>
        </p:blipFill>
        <p:spPr bwMode="auto">
          <a:xfrm>
            <a:off x="5842000" y="2156178"/>
            <a:ext cx="2784809" cy="271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A4D300BD-C871-4E36-B84A-24B4245AA9F2}"/>
              </a:ext>
            </a:extLst>
          </p:cNvPr>
          <p:cNvSpPr>
            <a:spLocks noChangeArrowheads="1"/>
          </p:cNvSpPr>
          <p:nvPr/>
        </p:nvSpPr>
        <p:spPr bwMode="auto">
          <a:xfrm>
            <a:off x="342900" y="3633788"/>
            <a:ext cx="8801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This means an endocrine gland can </a:t>
            </a:r>
            <a:br>
              <a:rPr lang="en-GB" altLang="en-US">
                <a:solidFill>
                  <a:srgbClr val="010066"/>
                </a:solidFill>
              </a:rPr>
            </a:br>
            <a:r>
              <a:rPr lang="en-GB" altLang="en-US">
                <a:solidFill>
                  <a:srgbClr val="010066"/>
                </a:solidFill>
              </a:rPr>
              <a:t>be located a long distance from where </a:t>
            </a:r>
            <a:br>
              <a:rPr lang="en-GB" altLang="en-US">
                <a:solidFill>
                  <a:srgbClr val="010066"/>
                </a:solidFill>
              </a:rPr>
            </a:br>
            <a:r>
              <a:rPr lang="en-GB" altLang="en-US">
                <a:solidFill>
                  <a:srgbClr val="010066"/>
                </a:solidFill>
              </a:rPr>
              <a:t>the hormone it secretes has an effect.</a:t>
            </a:r>
            <a:endParaRPr lang="en-GB" altLang="en-US"/>
          </a:p>
        </p:txBody>
      </p:sp>
      <p:pic>
        <p:nvPicPr>
          <p:cNvPr id="11" name="Picture 10">
            <a:extLst>
              <a:ext uri="{FF2B5EF4-FFF2-40B4-BE49-F238E27FC236}">
                <a16:creationId xmlns:a16="http://schemas.microsoft.com/office/drawing/2014/main" id="{70AEB534-C844-4FAD-A07A-29CFCDBE7F4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ebastian Kaulitzki_130093658.jpg">
            <a:extLst>
              <a:ext uri="{FF2B5EF4-FFF2-40B4-BE49-F238E27FC236}">
                <a16:creationId xmlns:a16="http://schemas.microsoft.com/office/drawing/2014/main" id="{7EDB9C61-E76F-487E-95C1-4009D3D70A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1238" y="1870075"/>
            <a:ext cx="3043237"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a:extLst>
              <a:ext uri="{FF2B5EF4-FFF2-40B4-BE49-F238E27FC236}">
                <a16:creationId xmlns:a16="http://schemas.microsoft.com/office/drawing/2014/main" id="{351B7240-DCE2-41B3-867B-DA7AB57EB251}"/>
              </a:ext>
            </a:extLst>
          </p:cNvPr>
          <p:cNvSpPr>
            <a:spLocks noGrp="1"/>
          </p:cNvSpPr>
          <p:nvPr>
            <p:ph type="title"/>
          </p:nvPr>
        </p:nvSpPr>
        <p:spPr/>
        <p:txBody>
          <a:bodyPr/>
          <a:lstStyle/>
          <a:p>
            <a:r>
              <a:rPr lang="en-GB" altLang="en-US" dirty="0"/>
              <a:t>Hormones example: adrenaline</a:t>
            </a:r>
          </a:p>
        </p:txBody>
      </p:sp>
      <p:sp>
        <p:nvSpPr>
          <p:cNvPr id="11269" name="TextBox 3">
            <a:extLst>
              <a:ext uri="{FF2B5EF4-FFF2-40B4-BE49-F238E27FC236}">
                <a16:creationId xmlns:a16="http://schemas.microsoft.com/office/drawing/2014/main" id="{16E0DB04-ABDA-4544-97F5-371720F00CF5}"/>
              </a:ext>
            </a:extLst>
          </p:cNvPr>
          <p:cNvSpPr txBox="1">
            <a:spLocks noChangeArrowheads="1"/>
          </p:cNvSpPr>
          <p:nvPr/>
        </p:nvSpPr>
        <p:spPr bwMode="auto">
          <a:xfrm>
            <a:off x="342900" y="784225"/>
            <a:ext cx="8551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10BC45"/>
                </a:solidFill>
              </a:rPr>
              <a:t>Adrenaline </a:t>
            </a:r>
            <a:r>
              <a:rPr lang="en-GB" altLang="en-US"/>
              <a:t>is a hormone secreted by the </a:t>
            </a:r>
            <a:r>
              <a:rPr lang="en-GB" altLang="en-US" b="1">
                <a:solidFill>
                  <a:srgbClr val="10BC45"/>
                </a:solidFill>
              </a:rPr>
              <a:t>adrenal glands</a:t>
            </a:r>
            <a:r>
              <a:rPr lang="en-GB" altLang="en-US"/>
              <a:t>.</a:t>
            </a:r>
          </a:p>
        </p:txBody>
      </p:sp>
      <p:sp>
        <p:nvSpPr>
          <p:cNvPr id="5" name="TextBox 4">
            <a:extLst>
              <a:ext uri="{FF2B5EF4-FFF2-40B4-BE49-F238E27FC236}">
                <a16:creationId xmlns:a16="http://schemas.microsoft.com/office/drawing/2014/main" id="{33333008-FBA5-4E10-8B7D-C3CD09600268}"/>
              </a:ext>
            </a:extLst>
          </p:cNvPr>
          <p:cNvSpPr txBox="1">
            <a:spLocks noChangeArrowheads="1"/>
          </p:cNvSpPr>
          <p:nvPr/>
        </p:nvSpPr>
        <p:spPr bwMode="auto">
          <a:xfrm>
            <a:off x="342900" y="1562756"/>
            <a:ext cx="5226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adrenal glands are located </a:t>
            </a:r>
            <a:br>
              <a:rPr lang="en-GB" altLang="en-US"/>
            </a:br>
            <a:r>
              <a:rPr lang="en-GB" altLang="en-US"/>
              <a:t>just above the </a:t>
            </a:r>
            <a:r>
              <a:rPr lang="en-GB" altLang="en-US" b="1"/>
              <a:t>kidneys</a:t>
            </a:r>
            <a:r>
              <a:rPr lang="en-GB" altLang="en-US"/>
              <a:t>. </a:t>
            </a:r>
          </a:p>
        </p:txBody>
      </p:sp>
      <p:sp>
        <p:nvSpPr>
          <p:cNvPr id="6" name="TextBox 5">
            <a:extLst>
              <a:ext uri="{FF2B5EF4-FFF2-40B4-BE49-F238E27FC236}">
                <a16:creationId xmlns:a16="http://schemas.microsoft.com/office/drawing/2014/main" id="{D3F826B8-4CD4-4CC5-A422-036E3CECC552}"/>
              </a:ext>
            </a:extLst>
          </p:cNvPr>
          <p:cNvSpPr txBox="1">
            <a:spLocks noChangeArrowheads="1"/>
          </p:cNvSpPr>
          <p:nvPr/>
        </p:nvSpPr>
        <p:spPr bwMode="auto">
          <a:xfrm>
            <a:off x="342900" y="2711174"/>
            <a:ext cx="4775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Adrenaline is secreted directly into the blood and transported </a:t>
            </a:r>
            <a:br>
              <a:rPr lang="en-GB" altLang="en-US" dirty="0"/>
            </a:br>
            <a:r>
              <a:rPr lang="en-GB" altLang="en-US" dirty="0"/>
              <a:t>in the circulatory system throughout the body.</a:t>
            </a:r>
          </a:p>
        </p:txBody>
      </p:sp>
      <p:sp>
        <p:nvSpPr>
          <p:cNvPr id="7" name="TextBox 6">
            <a:extLst>
              <a:ext uri="{FF2B5EF4-FFF2-40B4-BE49-F238E27FC236}">
                <a16:creationId xmlns:a16="http://schemas.microsoft.com/office/drawing/2014/main" id="{CE7A106B-734D-4220-953A-F4A1516A2616}"/>
              </a:ext>
            </a:extLst>
          </p:cNvPr>
          <p:cNvSpPr txBox="1">
            <a:spLocks noChangeArrowheads="1"/>
          </p:cNvSpPr>
          <p:nvPr/>
        </p:nvSpPr>
        <p:spPr bwMode="auto">
          <a:xfrm>
            <a:off x="342900" y="4597778"/>
            <a:ext cx="411788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Adrenaline targets several </a:t>
            </a:r>
            <a:br>
              <a:rPr lang="en-GB" altLang="en-US" dirty="0"/>
            </a:br>
            <a:r>
              <a:rPr lang="en-GB" altLang="en-US" dirty="0"/>
              <a:t>parts of the body, including </a:t>
            </a:r>
            <a:br>
              <a:rPr lang="en-GB" altLang="en-US" dirty="0"/>
            </a:br>
            <a:r>
              <a:rPr lang="en-GB" altLang="en-US" dirty="0"/>
              <a:t>the heart, blood vessels </a:t>
            </a:r>
            <a:br>
              <a:rPr lang="en-GB" altLang="en-US" dirty="0"/>
            </a:br>
            <a:r>
              <a:rPr lang="en-GB" altLang="en-US" dirty="0"/>
              <a:t>and liver.  </a:t>
            </a:r>
          </a:p>
        </p:txBody>
      </p:sp>
      <p:sp>
        <p:nvSpPr>
          <p:cNvPr id="9" name="Line 7">
            <a:extLst>
              <a:ext uri="{FF2B5EF4-FFF2-40B4-BE49-F238E27FC236}">
                <a16:creationId xmlns:a16="http://schemas.microsoft.com/office/drawing/2014/main" id="{E135E302-9656-4DD4-A548-EC27FBC5FE5C}"/>
              </a:ext>
            </a:extLst>
          </p:cNvPr>
          <p:cNvSpPr>
            <a:spLocks noChangeShapeType="1"/>
          </p:cNvSpPr>
          <p:nvPr/>
        </p:nvSpPr>
        <p:spPr bwMode="auto">
          <a:xfrm flipH="1" flipV="1">
            <a:off x="5997575" y="2516188"/>
            <a:ext cx="1744663" cy="1260475"/>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GB"/>
          </a:p>
        </p:txBody>
      </p:sp>
      <p:sp>
        <p:nvSpPr>
          <p:cNvPr id="10" name="Line 71">
            <a:extLst>
              <a:ext uri="{FF2B5EF4-FFF2-40B4-BE49-F238E27FC236}">
                <a16:creationId xmlns:a16="http://schemas.microsoft.com/office/drawing/2014/main" id="{60400AE5-9A55-488A-8FBB-87315E47CE67}"/>
              </a:ext>
            </a:extLst>
          </p:cNvPr>
          <p:cNvSpPr>
            <a:spLocks noChangeShapeType="1"/>
          </p:cNvSpPr>
          <p:nvPr/>
        </p:nvSpPr>
        <p:spPr bwMode="auto">
          <a:xfrm flipH="1" flipV="1">
            <a:off x="6748463" y="2316163"/>
            <a:ext cx="1000125" cy="1465262"/>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GB"/>
          </a:p>
        </p:txBody>
      </p:sp>
      <p:sp>
        <p:nvSpPr>
          <p:cNvPr id="11" name="Rectangle 10">
            <a:extLst>
              <a:ext uri="{FF2B5EF4-FFF2-40B4-BE49-F238E27FC236}">
                <a16:creationId xmlns:a16="http://schemas.microsoft.com/office/drawing/2014/main" id="{73F62405-2FC1-4847-86C5-CEA2C1305E71}"/>
              </a:ext>
            </a:extLst>
          </p:cNvPr>
          <p:cNvSpPr>
            <a:spLocks noChangeArrowheads="1"/>
          </p:cNvSpPr>
          <p:nvPr/>
        </p:nvSpPr>
        <p:spPr bwMode="auto">
          <a:xfrm>
            <a:off x="7778750" y="3594100"/>
            <a:ext cx="13652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adrenal </a:t>
            </a:r>
            <a:br>
              <a:rPr lang="en-GB" altLang="en-US" b="1">
                <a:solidFill>
                  <a:srgbClr val="010066"/>
                </a:solidFill>
              </a:rPr>
            </a:br>
            <a:r>
              <a:rPr lang="en-GB" altLang="en-US" b="1">
                <a:solidFill>
                  <a:srgbClr val="010066"/>
                </a:solidFill>
              </a:rPr>
              <a:t>glands</a:t>
            </a:r>
            <a:endParaRPr lang="en-GB" altLang="en-US">
              <a:solidFill>
                <a:srgbClr val="010066"/>
              </a:solidFill>
            </a:endParaRPr>
          </a:p>
        </p:txBody>
      </p:sp>
      <p:pic>
        <p:nvPicPr>
          <p:cNvPr id="12" name="Picture 11">
            <a:extLst>
              <a:ext uri="{FF2B5EF4-FFF2-40B4-BE49-F238E27FC236}">
                <a16:creationId xmlns:a16="http://schemas.microsoft.com/office/drawing/2014/main" id="{468D67D8-7983-4280-B4D5-33E6AFFA73A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wqcOS29e"/>
  <p:tag name="ARTICULATE_DESIGN_ID_4_DEFAULT DESIGN" val="fjJkXnOs"/>
  <p:tag name="ARTICULATE_DESIGN_ID_1_DEFAULT DESIGN" val="aiW1SEwB"/>
  <p:tag name="ARTICULATE_DESIGN_ID_5_DEFAULT DESIGN" val="1iDLl1uh"/>
  <p:tag name="ARTICULATE_DESIGN_ID_3_DEFAULT DESIGN" val="0Ek1XtKw"/>
  <p:tag name="ARTICULATE_DESIGN_ID_2_DEFAULT DESIGN" val="lFNfQCxr"/>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14255</TotalTime>
  <Words>1058</Words>
  <Application>Microsoft Office PowerPoint</Application>
  <PresentationFormat>On-screen Show (4:3)</PresentationFormat>
  <Paragraphs>107</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Wingdings</vt:lpstr>
      <vt:lpstr>Arial</vt:lpstr>
      <vt:lpstr>Wingdings 2</vt:lpstr>
      <vt:lpstr>1_Default Design</vt:lpstr>
      <vt:lpstr>5_Default Design</vt:lpstr>
      <vt:lpstr>The Endocrine System</vt:lpstr>
      <vt:lpstr>Information</vt:lpstr>
      <vt:lpstr>What is the endocrine system?</vt:lpstr>
      <vt:lpstr>Endocrine glands of the body</vt:lpstr>
      <vt:lpstr>What are glands made of? (1)</vt:lpstr>
      <vt:lpstr>What are glands made of? (2)</vt:lpstr>
      <vt:lpstr>The pituitary gland</vt:lpstr>
      <vt:lpstr>How do hormones work?</vt:lpstr>
      <vt:lpstr>Hormones example: adrenaline</vt:lpstr>
      <vt:lpstr>What effect does adrenaline have?</vt:lpstr>
      <vt:lpstr>Importance of the endocrine system</vt:lpstr>
      <vt:lpstr>Hormonal and nervous signals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Endocrine System</dc:title>
  <dc:subject>Boardworks High School Life Science</dc:subject>
  <dc:creator>Boardworks</dc:creator>
  <cp:lastModifiedBy>Tim Crilly</cp:lastModifiedBy>
  <cp:revision>528</cp:revision>
  <dcterms:created xsi:type="dcterms:W3CDTF">2003-10-06T13:07:42Z</dcterms:created>
  <dcterms:modified xsi:type="dcterms:W3CDTF">2019-01-31T15:26:31Z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05C28760-5DF4-4441-852F-525BA093C1DD</vt:lpwstr>
  </property>
  <property fmtid="{D5CDD505-2E9C-101B-9397-08002B2CF9AE}" pid="3" name="ArticulatePath">
    <vt:lpwstr>The Endocrine System</vt:lpwstr>
  </property>
</Properties>
</file>