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1.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26" r:id="rId1"/>
    <p:sldMasterId id="2147485041" r:id="rId2"/>
  </p:sldMasterIdLst>
  <p:notesMasterIdLst>
    <p:notesMasterId r:id="rId14"/>
  </p:notesMasterIdLst>
  <p:handoutMasterIdLst>
    <p:handoutMasterId r:id="rId15"/>
  </p:handoutMasterIdLst>
  <p:sldIdLst>
    <p:sldId id="430" r:id="rId3"/>
    <p:sldId id="527" r:id="rId4"/>
    <p:sldId id="484" r:id="rId5"/>
    <p:sldId id="498" r:id="rId6"/>
    <p:sldId id="534" r:id="rId7"/>
    <p:sldId id="503" r:id="rId8"/>
    <p:sldId id="504" r:id="rId9"/>
    <p:sldId id="490" r:id="rId10"/>
    <p:sldId id="533" r:id="rId11"/>
    <p:sldId id="507" r:id="rId12"/>
    <p:sldId id="535" r:id="rId13"/>
  </p:sldIdLst>
  <p:sldSz cx="9144000" cy="6858000" type="screen4x3"/>
  <p:notesSz cx="6858000" cy="9296400"/>
  <p:embeddedFontLst>
    <p:embeddedFont>
      <p:font typeface="Wingdings 2" panose="05020102010507070707" pitchFamily="18" charset="2"/>
      <p:regular r:id="rId16"/>
    </p:embeddedFont>
  </p:embeddedFontLst>
  <p:custDataLst>
    <p:tags r:id="rId17"/>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10BC45"/>
    <a:srgbClr val="96E696"/>
    <a:srgbClr val="010066"/>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FBDDED47-8305-4381-A60D-D71FD67222DB}"/>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CBD0E35-13F5-434C-9CBF-44812AA9A9F7}" type="slidenum">
              <a:rPr lang="en-GB" altLang="en-US"/>
              <a:pPr/>
              <a:t>‹#›</a:t>
            </a:fld>
            <a:endParaRPr lang="en-GB" altLang="en-US"/>
          </a:p>
        </p:txBody>
      </p:sp>
      <p:sp>
        <p:nvSpPr>
          <p:cNvPr id="6" name="Rectangle 7">
            <a:extLst>
              <a:ext uri="{FF2B5EF4-FFF2-40B4-BE49-F238E27FC236}">
                <a16:creationId xmlns:a16="http://schemas.microsoft.com/office/drawing/2014/main" id="{FE9C4E24-BF56-487E-BEDF-DE1364F746E6}"/>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57A4FADD-20E1-4D70-A553-06F1701BE2D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3704740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3" name="Rectangle 4">
            <a:extLst>
              <a:ext uri="{FF2B5EF4-FFF2-40B4-BE49-F238E27FC236}">
                <a16:creationId xmlns:a16="http://schemas.microsoft.com/office/drawing/2014/main" id="{EE2649C9-B2A1-4983-AAD6-9BCC65B0B17A}"/>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DC99876-7637-4056-BC4E-A3A85AD8EDC4}"/>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A40DC8B7-0087-4D63-97EB-794255AB467A}"/>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D957B15-941F-479E-80A4-C2B6BB98C71A}" type="slidenum">
              <a:rPr lang="en-US" altLang="en-US"/>
              <a:pPr/>
              <a:t>‹#›</a:t>
            </a:fld>
            <a:endParaRPr lang="en-US" altLang="en-US"/>
          </a:p>
        </p:txBody>
      </p:sp>
      <p:sp>
        <p:nvSpPr>
          <p:cNvPr id="8" name="Rectangle 7">
            <a:extLst>
              <a:ext uri="{FF2B5EF4-FFF2-40B4-BE49-F238E27FC236}">
                <a16:creationId xmlns:a16="http://schemas.microsoft.com/office/drawing/2014/main" id="{BCE7BC2B-97ED-4763-9D56-ACDDEDF36AE8}"/>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EA7F5E1A-5789-4934-ACB3-FCA8C1B3A0F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434518628"/>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B9B44751-425A-42F2-8C63-DE073E53477A}"/>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5C179538-0F53-4F61-8B2B-967165058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D57828C-9A07-41B6-9A2C-04EA29A65D23}"/>
              </a:ext>
            </a:extLst>
          </p:cNvPr>
          <p:cNvSpPr>
            <a:spLocks noGrp="1"/>
          </p:cNvSpPr>
          <p:nvPr>
            <p:ph type="sldNum" sz="quarter" idx="10"/>
          </p:nvPr>
        </p:nvSpPr>
        <p:spPr/>
        <p:txBody>
          <a:bodyPr/>
          <a:lstStyle/>
          <a:p>
            <a:fld id="{3D957B15-941F-479E-80A4-C2B6BB98C71A}"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Teacher notes</a:t>
            </a:r>
          </a:p>
          <a:p>
            <a:r>
              <a:rPr lang="en-GB" altLang="en-US" dirty="0"/>
              <a:t>Discuss students’ ideas for the question. Help them to apply their understanding of the impact of human activities on ecosystems and justify their answers with scientific ideas.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US" dirty="0"/>
          </a:p>
        </p:txBody>
      </p:sp>
      <p:sp>
        <p:nvSpPr>
          <p:cNvPr id="5" name="Slide Number Placeholder 4">
            <a:extLst>
              <a:ext uri="{FF2B5EF4-FFF2-40B4-BE49-F238E27FC236}">
                <a16:creationId xmlns:a16="http://schemas.microsoft.com/office/drawing/2014/main" id="{9DCE2AD6-35E4-4B10-91DB-E7DD3B8BA081}"/>
              </a:ext>
            </a:extLst>
          </p:cNvPr>
          <p:cNvSpPr>
            <a:spLocks noGrp="1"/>
          </p:cNvSpPr>
          <p:nvPr>
            <p:ph type="sldNum" sz="quarter" idx="10"/>
          </p:nvPr>
        </p:nvSpPr>
        <p:spPr/>
        <p:txBody>
          <a:bodyPr/>
          <a:lstStyle/>
          <a:p>
            <a:fld id="{3D957B15-941F-479E-80A4-C2B6BB98C71A}" type="slidenum">
              <a:rPr lang="en-US" altLang="en-US" smtClean="0"/>
              <a:pPr/>
              <a:t>10</a:t>
            </a:fld>
            <a:endParaRPr lang="en-US" altLang="en-US"/>
          </a:p>
        </p:txBody>
      </p:sp>
    </p:spTree>
    <p:extLst>
      <p:ext uri="{BB962C8B-B14F-4D97-AF65-F5344CB8AC3E}">
        <p14:creationId xmlns:p14="http://schemas.microsoft.com/office/powerpoint/2010/main" val="398329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Teacher notes</a:t>
            </a:r>
          </a:p>
          <a:p>
            <a:r>
              <a:rPr lang="en-GB" altLang="en-US" dirty="0"/>
              <a:t>Help students to apply their knowledge of extinction to answer the question. Smaller populations have a greater risk of extinction. Populations isolated by human activities may also experience additional human pressures.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spcAft>
                <a:spcPct val="0"/>
              </a:spcAft>
              <a:buClrTx/>
              <a:buSzTx/>
              <a:buFont typeface="Arial" panose="020B0604020202020204" pitchFamily="34" charset="0"/>
              <a:buNone/>
              <a:tabLst/>
              <a:defRPr/>
            </a:pPr>
            <a:endParaRPr lang="en-GB" altLang="en-US" b="1"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b="1" dirty="0">
                <a:latin typeface="Arial" panose="020B0604020202020204" pitchFamily="34" charset="0"/>
              </a:rPr>
              <a:t>Photo credit: </a:t>
            </a:r>
            <a:r>
              <a:rPr lang="en-GB" altLang="en-US" dirty="0">
                <a:latin typeface="Arial" panose="020B0604020202020204" pitchFamily="34" charset="0"/>
              </a:rPr>
              <a:t>Rich Carey © Shutterstock.com 2018</a:t>
            </a:r>
          </a:p>
        </p:txBody>
      </p:sp>
      <p:sp>
        <p:nvSpPr>
          <p:cNvPr id="5" name="Slide Number Placeholder 4">
            <a:extLst>
              <a:ext uri="{FF2B5EF4-FFF2-40B4-BE49-F238E27FC236}">
                <a16:creationId xmlns:a16="http://schemas.microsoft.com/office/drawing/2014/main" id="{88C57337-AF18-4362-A709-ACAC983479D1}"/>
              </a:ext>
            </a:extLst>
          </p:cNvPr>
          <p:cNvSpPr>
            <a:spLocks noGrp="1"/>
          </p:cNvSpPr>
          <p:nvPr>
            <p:ph type="sldNum" sz="quarter" idx="10"/>
          </p:nvPr>
        </p:nvSpPr>
        <p:spPr/>
        <p:txBody>
          <a:bodyPr/>
          <a:lstStyle/>
          <a:p>
            <a:fld id="{3D957B15-941F-479E-80A4-C2B6BB98C71A}" type="slidenum">
              <a:rPr lang="en-US" altLang="en-US" smtClean="0"/>
              <a:pPr/>
              <a:t>11</a:t>
            </a:fld>
            <a:endParaRPr lang="en-US" altLang="en-US"/>
          </a:p>
        </p:txBody>
      </p:sp>
    </p:spTree>
    <p:extLst>
      <p:ext uri="{BB962C8B-B14F-4D97-AF65-F5344CB8AC3E}">
        <p14:creationId xmlns:p14="http://schemas.microsoft.com/office/powerpoint/2010/main" val="55836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41D3992C-9DA0-439A-A103-46BFE70AA468}"/>
              </a:ext>
            </a:extLst>
          </p:cNvPr>
          <p:cNvSpPr>
            <a:spLocks noGrp="1"/>
          </p:cNvSpPr>
          <p:nvPr>
            <p:ph type="sldNum" sz="quarter" idx="10"/>
          </p:nvPr>
        </p:nvSpPr>
        <p:spPr/>
        <p:txBody>
          <a:bodyPr/>
          <a:lstStyle/>
          <a:p>
            <a:fld id="{3D957B15-941F-479E-80A4-C2B6BB98C71A}" type="slidenum">
              <a:rPr lang="en-US" altLang="en-US" smtClean="0"/>
              <a:pPr/>
              <a:t>2</a:t>
            </a:fld>
            <a:endParaRPr lang="en-US" altLang="en-US"/>
          </a:p>
        </p:txBody>
      </p:sp>
    </p:spTree>
    <p:extLst>
      <p:ext uri="{BB962C8B-B14F-4D97-AF65-F5344CB8AC3E}">
        <p14:creationId xmlns:p14="http://schemas.microsoft.com/office/powerpoint/2010/main" val="43704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713E5BFD-BA95-4390-B35E-622C5CE7964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EB059E3D-2F33-4526-8AF5-A0F566F967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Genetic variation means that individuals of a population have many different alleles, resulting in different characteristics.</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err="1">
                <a:latin typeface="Arial" panose="020B0604020202020204" pitchFamily="34" charset="0"/>
              </a:rPr>
              <a:t>DragoNika</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FDB25E6F-2414-45FC-B488-CCBCAA166640}"/>
              </a:ext>
            </a:extLst>
          </p:cNvPr>
          <p:cNvSpPr>
            <a:spLocks noGrp="1"/>
          </p:cNvSpPr>
          <p:nvPr>
            <p:ph type="sldNum" sz="quarter" idx="10"/>
          </p:nvPr>
        </p:nvSpPr>
        <p:spPr/>
        <p:txBody>
          <a:bodyPr/>
          <a:lstStyle/>
          <a:p>
            <a:fld id="{3D957B15-941F-479E-80A4-C2B6BB98C71A}"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4F47C3F-1306-4B60-9187-28863469DFB8}"/>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BAD6AB0C-2D3C-460D-A59F-5EEB0C14E3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image shows the countries of Central America. The isthmus of Panama formed around 2.8 million years ago, separating the Atlantic and Pacific Oceans. Populations of marine species on either side of the isthmus were isolated from one another, resulting in several speciation events.</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Anton </a:t>
            </a:r>
            <a:r>
              <a:rPr lang="en-GB" altLang="en-US" dirty="0" err="1">
                <a:latin typeface="Arial" panose="020B0604020202020204" pitchFamily="34" charset="0"/>
              </a:rPr>
              <a:t>Balazh</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BE0F0EE1-BD64-4609-B9F9-AF026C03E95B}"/>
              </a:ext>
            </a:extLst>
          </p:cNvPr>
          <p:cNvSpPr>
            <a:spLocks noGrp="1"/>
          </p:cNvSpPr>
          <p:nvPr>
            <p:ph type="sldNum" sz="quarter" idx="10"/>
          </p:nvPr>
        </p:nvSpPr>
        <p:spPr/>
        <p:txBody>
          <a:bodyPr/>
          <a:lstStyle/>
          <a:p>
            <a:fld id="{3D957B15-941F-479E-80A4-C2B6BB98C71A}"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4F47C3F-1306-4B60-9187-28863469DFB8}"/>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BAD6AB0C-2D3C-460D-A59F-5EEB0C14E3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leopard is the closest relative of the jaguar. They are different species that evolved from the same ancestor.</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jaguar © Anan </a:t>
            </a:r>
            <a:r>
              <a:rPr lang="en-GB" altLang="en-US" dirty="0" err="1">
                <a:latin typeface="Arial" panose="020B0604020202020204" pitchFamily="34" charset="0"/>
              </a:rPr>
              <a:t>Kaewkhammuland</a:t>
            </a:r>
            <a:r>
              <a:rPr lang="en-GB" altLang="en-US" dirty="0">
                <a:latin typeface="Arial" panose="020B0604020202020204" pitchFamily="34" charset="0"/>
              </a:rPr>
              <a:t>, leopard © </a:t>
            </a:r>
            <a:r>
              <a:rPr lang="en-GB" altLang="en-US" dirty="0" err="1">
                <a:latin typeface="Arial" panose="020B0604020202020204" pitchFamily="34" charset="0"/>
              </a:rPr>
              <a:t>geraldb</a:t>
            </a:r>
            <a:r>
              <a:rPr lang="en-GB" altLang="en-US" dirty="0">
                <a:latin typeface="Arial" panose="020B0604020202020204" pitchFamily="34" charset="0"/>
              </a:rPr>
              <a:t>, both Shutterstock.com 2018</a:t>
            </a:r>
          </a:p>
        </p:txBody>
      </p:sp>
      <p:sp>
        <p:nvSpPr>
          <p:cNvPr id="2" name="Slide Number Placeholder 1">
            <a:extLst>
              <a:ext uri="{FF2B5EF4-FFF2-40B4-BE49-F238E27FC236}">
                <a16:creationId xmlns:a16="http://schemas.microsoft.com/office/drawing/2014/main" id="{ACE0E728-5A6B-4FBB-9AE0-CE4A01D7F808}"/>
              </a:ext>
            </a:extLst>
          </p:cNvPr>
          <p:cNvSpPr>
            <a:spLocks noGrp="1"/>
          </p:cNvSpPr>
          <p:nvPr>
            <p:ph type="sldNum" sz="quarter" idx="10"/>
          </p:nvPr>
        </p:nvSpPr>
        <p:spPr/>
        <p:txBody>
          <a:bodyPr/>
          <a:lstStyle/>
          <a:p>
            <a:fld id="{3D957B15-941F-479E-80A4-C2B6BB98C71A}" type="slidenum">
              <a:rPr lang="en-US" altLang="en-US" smtClean="0"/>
              <a:pPr/>
              <a:t>5</a:t>
            </a:fld>
            <a:endParaRPr lang="en-US" altLang="en-US"/>
          </a:p>
        </p:txBody>
      </p:sp>
    </p:spTree>
    <p:extLst>
      <p:ext uri="{BB962C8B-B14F-4D97-AF65-F5344CB8AC3E}">
        <p14:creationId xmlns:p14="http://schemas.microsoft.com/office/powerpoint/2010/main" val="217420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F501B7E-A507-4F03-AD97-2757F479D1DD}"/>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02F6B535-5186-471E-863C-09E1506471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t>Teacher notes</a:t>
            </a:r>
          </a:p>
          <a:p>
            <a:r>
              <a:rPr lang="en-GB" altLang="en-US" dirty="0"/>
              <a:t>Discuss students’ ideas for the question. Help them to apply their understanding of topics from Earth and Space Sciences and Life Science and justify their answers with scientific ideas.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 </a:t>
            </a:r>
            <a:r>
              <a:rPr lang="en-GB" altLang="en-US" dirty="0" err="1">
                <a:latin typeface="Arial" panose="020B0604020202020204" pitchFamily="34" charset="0"/>
              </a:rPr>
              <a:t>EvgenySHCH</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46CC0B5C-23FF-4452-BE0A-4F8AC9F31266}"/>
              </a:ext>
            </a:extLst>
          </p:cNvPr>
          <p:cNvSpPr>
            <a:spLocks noGrp="1"/>
          </p:cNvSpPr>
          <p:nvPr>
            <p:ph type="sldNum" sz="quarter" idx="10"/>
          </p:nvPr>
        </p:nvSpPr>
        <p:spPr/>
        <p:txBody>
          <a:bodyPr/>
          <a:lstStyle/>
          <a:p>
            <a:fld id="{3D957B15-941F-479E-80A4-C2B6BB98C71A}"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213E24E-7909-4920-BF4B-F64E3565B2AB}"/>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0CCDA6E0-D2D6-46DC-8FFE-26B510AB29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warbler finch (top right) © Fotos593 and ground finch (bottom right) © Stubblefield Photography, both at Shutterstock.com 2018</a:t>
            </a:r>
          </a:p>
        </p:txBody>
      </p:sp>
      <p:sp>
        <p:nvSpPr>
          <p:cNvPr id="2" name="Slide Number Placeholder 1">
            <a:extLst>
              <a:ext uri="{FF2B5EF4-FFF2-40B4-BE49-F238E27FC236}">
                <a16:creationId xmlns:a16="http://schemas.microsoft.com/office/drawing/2014/main" id="{2E33AC94-637E-4BE5-8159-74ED83F280C6}"/>
              </a:ext>
            </a:extLst>
          </p:cNvPr>
          <p:cNvSpPr>
            <a:spLocks noGrp="1"/>
          </p:cNvSpPr>
          <p:nvPr>
            <p:ph type="sldNum" sz="quarter" idx="10"/>
          </p:nvPr>
        </p:nvSpPr>
        <p:spPr/>
        <p:txBody>
          <a:bodyPr/>
          <a:lstStyle/>
          <a:p>
            <a:fld id="{3D957B15-941F-479E-80A4-C2B6BB98C71A}"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9FBF49E4-B0C9-4459-8DEC-53926DD5324A}"/>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BFE7BB90-61ED-4CFE-B1D5-08DB71E6B2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ordering activity could be used as an introductory or summary activity on speciation. </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F7C05311-5D12-46D4-AA83-64C0E148D74C}"/>
              </a:ext>
            </a:extLst>
          </p:cNvPr>
          <p:cNvSpPr>
            <a:spLocks noGrp="1"/>
          </p:cNvSpPr>
          <p:nvPr>
            <p:ph type="sldNum" sz="quarter" idx="10"/>
          </p:nvPr>
        </p:nvSpPr>
        <p:spPr/>
        <p:txBody>
          <a:bodyPr/>
          <a:lstStyle/>
          <a:p>
            <a:fld id="{3D957B15-941F-479E-80A4-C2B6BB98C71A}"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7E1B743-3AEF-4BA6-97C7-EAF25D050351}"/>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485FDD0E-7863-43A2-8F3B-7647D9233A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t>Teacher notes</a:t>
            </a:r>
          </a:p>
          <a:p>
            <a:r>
              <a:rPr lang="en-GB" altLang="en-US" dirty="0"/>
              <a:t>Discuss students’ ideas for the question. Help them to apply their understanding of biodiversity and justify their answers with scientific ideas.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3A1099B-8BA6-4D6C-8941-C53D4C09E792}"/>
              </a:ext>
            </a:extLst>
          </p:cNvPr>
          <p:cNvSpPr>
            <a:spLocks noGrp="1"/>
          </p:cNvSpPr>
          <p:nvPr>
            <p:ph type="sldNum" sz="quarter" idx="10"/>
          </p:nvPr>
        </p:nvSpPr>
        <p:spPr/>
        <p:txBody>
          <a:bodyPr/>
          <a:lstStyle/>
          <a:p>
            <a:fld id="{3D957B15-941F-479E-80A4-C2B6BB98C71A}" type="slidenum">
              <a:rPr lang="en-US" altLang="en-US" smtClean="0"/>
              <a:pPr/>
              <a:t>9</a:t>
            </a:fld>
            <a:endParaRPr lang="en-US" altLang="en-US"/>
          </a:p>
        </p:txBody>
      </p:sp>
    </p:spTree>
    <p:extLst>
      <p:ext uri="{BB962C8B-B14F-4D97-AF65-F5344CB8AC3E}">
        <p14:creationId xmlns:p14="http://schemas.microsoft.com/office/powerpoint/2010/main" val="131422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246133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5376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0555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24525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58281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1189819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93572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41324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940767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00813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1677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34087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88093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92661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106450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826856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5000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71798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5228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64873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4413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6323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19914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1862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87513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41367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6"/>
    </p:custDataLst>
    <p:extLst>
      <p:ext uri="{BB962C8B-B14F-4D97-AF65-F5344CB8AC3E}">
        <p14:creationId xmlns:p14="http://schemas.microsoft.com/office/powerpoint/2010/main" val="2438914618"/>
      </p:ext>
    </p:extLst>
  </p:cSld>
  <p:clrMap bg1="lt1" tx1="dk1" bg2="lt2" tx2="dk2" accent1="accent1" accent2="accent2" accent3="accent3" accent4="accent4" accent5="accent5" accent6="accent6" hlink="hlink" folHlink="folHlink"/>
  <p:sldLayoutIdLst>
    <p:sldLayoutId id="2147485027" r:id="rId1"/>
    <p:sldLayoutId id="2147485028" r:id="rId2"/>
    <p:sldLayoutId id="2147485029" r:id="rId3"/>
    <p:sldLayoutId id="2147485030" r:id="rId4"/>
    <p:sldLayoutId id="2147485031" r:id="rId5"/>
    <p:sldLayoutId id="2147485032" r:id="rId6"/>
    <p:sldLayoutId id="2147485033" r:id="rId7"/>
    <p:sldLayoutId id="2147485034" r:id="rId8"/>
    <p:sldLayoutId id="2147485035" r:id="rId9"/>
    <p:sldLayoutId id="2147485036" r:id="rId10"/>
    <p:sldLayoutId id="2147485037" r:id="rId11"/>
    <p:sldLayoutId id="2147485038" r:id="rId12"/>
    <p:sldLayoutId id="2147485039" r:id="rId13"/>
    <p:sldLayoutId id="214748504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4"/>
    </p:custDataLst>
    <p:extLst>
      <p:ext uri="{BB962C8B-B14F-4D97-AF65-F5344CB8AC3E}">
        <p14:creationId xmlns:p14="http://schemas.microsoft.com/office/powerpoint/2010/main" val="2391072955"/>
      </p:ext>
    </p:extLst>
  </p:cSld>
  <p:clrMap bg1="lt1" tx1="dk1" bg2="lt2" tx2="dk2" accent1="accent1" accent2="accent2" accent3="accent3" accent4="accent4" accent5="accent5" accent6="accent6" hlink="hlink" folHlink="folHlink"/>
  <p:sldLayoutIdLst>
    <p:sldLayoutId id="2147485042" r:id="rId1"/>
    <p:sldLayoutId id="2147485043" r:id="rId2"/>
    <p:sldLayoutId id="2147485044" r:id="rId3"/>
    <p:sldLayoutId id="2147485045" r:id="rId4"/>
    <p:sldLayoutId id="2147485046" r:id="rId5"/>
    <p:sldLayoutId id="2147485047" r:id="rId6"/>
    <p:sldLayoutId id="2147485048" r:id="rId7"/>
    <p:sldLayoutId id="2147485049" r:id="rId8"/>
    <p:sldLayoutId id="2147485050" r:id="rId9"/>
    <p:sldLayoutId id="2147485051" r:id="rId10"/>
    <p:sldLayoutId id="2147485052" r:id="rId11"/>
    <p:sldLayoutId id="214748505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41.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10.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18.png"/><Relationship Id="rId2"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7.wmf"/><Relationship Id="rId5" Type="http://schemas.openxmlformats.org/officeDocument/2006/relationships/notesSlide" Target="../notesSlides/notesSlide8.xml"/><Relationship Id="rId10" Type="http://schemas.openxmlformats.org/officeDocument/2006/relationships/image" Target="../media/image19.jp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973C4AE8-9E8F-4D7C-B5CF-8AAD42DC56AE}"/>
              </a:ext>
            </a:extLst>
          </p:cNvPr>
          <p:cNvSpPr>
            <a:spLocks noGrp="1"/>
          </p:cNvSpPr>
          <p:nvPr>
            <p:ph type="title"/>
          </p:nvPr>
        </p:nvSpPr>
        <p:spPr/>
        <p:txBody>
          <a:bodyPr/>
          <a:lstStyle/>
          <a:p>
            <a:r>
              <a:rPr lang="en-GB" altLang="en-US" dirty="0"/>
              <a:t>Speciation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FFA02B-6E99-41D8-AD7E-735FB76DD70E}"/>
              </a:ext>
            </a:extLst>
          </p:cNvPr>
          <p:cNvSpPr>
            <a:spLocks noGrp="1"/>
          </p:cNvSpPr>
          <p:nvPr>
            <p:ph type="title"/>
          </p:nvPr>
        </p:nvSpPr>
        <p:spPr/>
        <p:txBody>
          <a:bodyPr/>
          <a:lstStyle/>
          <a:p>
            <a:r>
              <a:rPr lang="en-US" dirty="0"/>
              <a:t>Human impact on speciation (1)</a:t>
            </a:r>
          </a:p>
        </p:txBody>
      </p:sp>
      <p:sp>
        <p:nvSpPr>
          <p:cNvPr id="4" name="Rectangle 17">
            <a:extLst>
              <a:ext uri="{FF2B5EF4-FFF2-40B4-BE49-F238E27FC236}">
                <a16:creationId xmlns:a16="http://schemas.microsoft.com/office/drawing/2014/main" id="{C5D69FBA-1BE7-446A-9ABA-9EB8D2960C14}"/>
              </a:ext>
            </a:extLst>
          </p:cNvPr>
          <p:cNvSpPr>
            <a:spLocks noChangeArrowheads="1"/>
          </p:cNvSpPr>
          <p:nvPr/>
        </p:nvSpPr>
        <p:spPr bwMode="auto">
          <a:xfrm>
            <a:off x="342900" y="784225"/>
            <a:ext cx="8189913"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How do you think human activity may contribute to the formation of new species? </a:t>
            </a:r>
            <a:endParaRPr lang="en-GB" altLang="en-US" dirty="0"/>
          </a:p>
        </p:txBody>
      </p:sp>
      <p:sp>
        <p:nvSpPr>
          <p:cNvPr id="6" name="Rectangle 5">
            <a:extLst>
              <a:ext uri="{FF2B5EF4-FFF2-40B4-BE49-F238E27FC236}">
                <a16:creationId xmlns:a16="http://schemas.microsoft.com/office/drawing/2014/main" id="{D6F4B565-A388-4FE9-B541-13DD0D673B28}"/>
              </a:ext>
            </a:extLst>
          </p:cNvPr>
          <p:cNvSpPr>
            <a:spLocks noChangeArrowheads="1"/>
          </p:cNvSpPr>
          <p:nvPr/>
        </p:nvSpPr>
        <p:spPr bwMode="auto">
          <a:xfrm>
            <a:off x="342896" y="1738005"/>
            <a:ext cx="8596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Humans have used the process of </a:t>
            </a:r>
            <a:r>
              <a:rPr lang="en-GB" altLang="en-US" b="1" dirty="0">
                <a:solidFill>
                  <a:srgbClr val="10BC45"/>
                </a:solidFill>
              </a:rPr>
              <a:t>selective breeding </a:t>
            </a:r>
            <a:r>
              <a:rPr lang="en-GB" altLang="en-US" dirty="0">
                <a:solidFill>
                  <a:srgbClr val="010066"/>
                </a:solidFill>
              </a:rPr>
              <a:t>to develop desirable characteristics in some animals and plants.</a:t>
            </a:r>
          </a:p>
        </p:txBody>
      </p:sp>
      <p:sp>
        <p:nvSpPr>
          <p:cNvPr id="7" name="Rectangle 6">
            <a:extLst>
              <a:ext uri="{FF2B5EF4-FFF2-40B4-BE49-F238E27FC236}">
                <a16:creationId xmlns:a16="http://schemas.microsoft.com/office/drawing/2014/main" id="{BFAC4008-0CB6-498E-9738-71EA8A1FAAD4}"/>
              </a:ext>
            </a:extLst>
          </p:cNvPr>
          <p:cNvSpPr>
            <a:spLocks noChangeArrowheads="1"/>
          </p:cNvSpPr>
          <p:nvPr/>
        </p:nvSpPr>
        <p:spPr bwMode="auto">
          <a:xfrm>
            <a:off x="342895" y="2691785"/>
            <a:ext cx="8596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has sometimes caused organisms to become so different that a new species is formed.</a:t>
            </a:r>
          </a:p>
        </p:txBody>
      </p:sp>
      <p:sp>
        <p:nvSpPr>
          <p:cNvPr id="8" name="Rectangle 7">
            <a:extLst>
              <a:ext uri="{FF2B5EF4-FFF2-40B4-BE49-F238E27FC236}">
                <a16:creationId xmlns:a16="http://schemas.microsoft.com/office/drawing/2014/main" id="{88C2E562-B1DD-45F9-839E-AB141CC5D2FD}"/>
              </a:ext>
            </a:extLst>
          </p:cNvPr>
          <p:cNvSpPr>
            <a:spLocks noChangeArrowheads="1"/>
          </p:cNvSpPr>
          <p:nvPr/>
        </p:nvSpPr>
        <p:spPr bwMode="auto">
          <a:xfrm>
            <a:off x="342895" y="3645564"/>
            <a:ext cx="55528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However, in most cases, </a:t>
            </a:r>
            <a:r>
              <a:rPr lang="en-GB" altLang="en-US" b="1" dirty="0">
                <a:solidFill>
                  <a:srgbClr val="10BC45"/>
                </a:solidFill>
              </a:rPr>
              <a:t>domesticated</a:t>
            </a:r>
            <a:r>
              <a:rPr lang="en-GB" altLang="en-US" dirty="0">
                <a:solidFill>
                  <a:srgbClr val="010066"/>
                </a:solidFill>
              </a:rPr>
              <a:t> plants and animals can still interbreed with their wild ancestors.</a:t>
            </a:r>
          </a:p>
        </p:txBody>
      </p:sp>
      <p:sp>
        <p:nvSpPr>
          <p:cNvPr id="10" name="Rectangle 9">
            <a:extLst>
              <a:ext uri="{FF2B5EF4-FFF2-40B4-BE49-F238E27FC236}">
                <a16:creationId xmlns:a16="http://schemas.microsoft.com/office/drawing/2014/main" id="{02522B63-F527-4A80-BC92-65AEED2294BD}"/>
              </a:ext>
            </a:extLst>
          </p:cNvPr>
          <p:cNvSpPr>
            <a:spLocks noChangeArrowheads="1"/>
          </p:cNvSpPr>
          <p:nvPr/>
        </p:nvSpPr>
        <p:spPr bwMode="auto">
          <a:xfrm>
            <a:off x="342896" y="4968675"/>
            <a:ext cx="49251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means that, despite their differences, they are still currently the same species.</a:t>
            </a:r>
          </a:p>
        </p:txBody>
      </p:sp>
      <p:pic>
        <p:nvPicPr>
          <p:cNvPr id="12" name="Picture 11">
            <a:extLst>
              <a:ext uri="{FF2B5EF4-FFF2-40B4-BE49-F238E27FC236}">
                <a16:creationId xmlns:a16="http://schemas.microsoft.com/office/drawing/2014/main" id="{E8B35063-2911-4274-BBC3-29097E219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5721" y="3270555"/>
            <a:ext cx="2553936" cy="3305928"/>
          </a:xfrm>
          <a:prstGeom prst="rect">
            <a:avLst/>
          </a:prstGeom>
        </p:spPr>
      </p:pic>
      <p:pic>
        <p:nvPicPr>
          <p:cNvPr id="14" name="Picture 9" descr="notes_icon">
            <a:extLst>
              <a:ext uri="{FF2B5EF4-FFF2-40B4-BE49-F238E27FC236}">
                <a16:creationId xmlns:a16="http://schemas.microsoft.com/office/drawing/2014/main" id="{A6353D63-5B1F-4F68-B946-A2368219B5E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27B61E90-FF61-4E2C-9E9D-4C711E26949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16" name="Picture 15">
            <a:extLst>
              <a:ext uri="{FF2B5EF4-FFF2-40B4-BE49-F238E27FC236}">
                <a16:creationId xmlns:a16="http://schemas.microsoft.com/office/drawing/2014/main" id="{0EB9FFCC-D54D-4D95-9F32-4E38D912560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6639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FFA02B-6E99-41D8-AD7E-735FB76DD70E}"/>
              </a:ext>
            </a:extLst>
          </p:cNvPr>
          <p:cNvSpPr>
            <a:spLocks noGrp="1"/>
          </p:cNvSpPr>
          <p:nvPr>
            <p:ph type="title"/>
          </p:nvPr>
        </p:nvSpPr>
        <p:spPr/>
        <p:txBody>
          <a:bodyPr/>
          <a:lstStyle/>
          <a:p>
            <a:r>
              <a:rPr lang="en-US" dirty="0"/>
              <a:t>Human impact on speciation (2)</a:t>
            </a:r>
          </a:p>
        </p:txBody>
      </p:sp>
      <p:sp>
        <p:nvSpPr>
          <p:cNvPr id="8" name="TextBox 5">
            <a:extLst>
              <a:ext uri="{FF2B5EF4-FFF2-40B4-BE49-F238E27FC236}">
                <a16:creationId xmlns:a16="http://schemas.microsoft.com/office/drawing/2014/main" id="{300BDB10-3282-4B3F-834F-9889055B8A41}"/>
              </a:ext>
            </a:extLst>
          </p:cNvPr>
          <p:cNvSpPr txBox="1">
            <a:spLocks noChangeArrowheads="1"/>
          </p:cNvSpPr>
          <p:nvPr/>
        </p:nvSpPr>
        <p:spPr bwMode="auto">
          <a:xfrm>
            <a:off x="342900" y="784225"/>
            <a:ext cx="51865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Some human activities contribute</a:t>
            </a:r>
            <a:br>
              <a:rPr lang="en-GB" altLang="en-US" dirty="0">
                <a:solidFill>
                  <a:srgbClr val="010066"/>
                </a:solidFill>
              </a:rPr>
            </a:br>
            <a:r>
              <a:rPr lang="en-GB" altLang="en-US" dirty="0">
                <a:solidFill>
                  <a:srgbClr val="010066"/>
                </a:solidFill>
              </a:rPr>
              <a:t>to the isolation of populations by fragmenting their habitat.</a:t>
            </a:r>
            <a:r>
              <a:rPr lang="en-GB" altLang="en-US" dirty="0"/>
              <a:t> </a:t>
            </a:r>
          </a:p>
        </p:txBody>
      </p:sp>
      <p:sp>
        <p:nvSpPr>
          <p:cNvPr id="9" name="Rectangle 8">
            <a:extLst>
              <a:ext uri="{FF2B5EF4-FFF2-40B4-BE49-F238E27FC236}">
                <a16:creationId xmlns:a16="http://schemas.microsoft.com/office/drawing/2014/main" id="{2F20E54D-B546-47D1-9B0E-4C028D74CF69}"/>
              </a:ext>
            </a:extLst>
          </p:cNvPr>
          <p:cNvSpPr>
            <a:spLocks noChangeArrowheads="1"/>
          </p:cNvSpPr>
          <p:nvPr/>
        </p:nvSpPr>
        <p:spPr bwMode="auto">
          <a:xfrm>
            <a:off x="342897" y="2194614"/>
            <a:ext cx="51865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However, the impact of this process on speciation is unclear.</a:t>
            </a:r>
          </a:p>
        </p:txBody>
      </p:sp>
      <p:sp>
        <p:nvSpPr>
          <p:cNvPr id="10" name="Rectangle 9">
            <a:extLst>
              <a:ext uri="{FF2B5EF4-FFF2-40B4-BE49-F238E27FC236}">
                <a16:creationId xmlns:a16="http://schemas.microsoft.com/office/drawing/2014/main" id="{48A61B14-8E09-4544-96B6-E8F6B1D8CA65}"/>
              </a:ext>
            </a:extLst>
          </p:cNvPr>
          <p:cNvSpPr>
            <a:spLocks noChangeArrowheads="1"/>
          </p:cNvSpPr>
          <p:nvPr/>
        </p:nvSpPr>
        <p:spPr bwMode="auto">
          <a:xfrm>
            <a:off x="342897" y="3235671"/>
            <a:ext cx="51865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is because isolated populations are also at risk of </a:t>
            </a:r>
            <a:r>
              <a:rPr lang="en-GB" altLang="en-US" b="1" dirty="0">
                <a:solidFill>
                  <a:srgbClr val="10BC45"/>
                </a:solidFill>
              </a:rPr>
              <a:t>local extinction</a:t>
            </a:r>
            <a:r>
              <a:rPr lang="en-GB" altLang="en-US" dirty="0">
                <a:solidFill>
                  <a:srgbClr val="010066"/>
                </a:solidFill>
              </a:rPr>
              <a:t>.</a:t>
            </a:r>
          </a:p>
        </p:txBody>
      </p:sp>
      <p:sp>
        <p:nvSpPr>
          <p:cNvPr id="11" name="Rectangle 10">
            <a:extLst>
              <a:ext uri="{FF2B5EF4-FFF2-40B4-BE49-F238E27FC236}">
                <a16:creationId xmlns:a16="http://schemas.microsoft.com/office/drawing/2014/main" id="{E6F3A000-AED9-437F-9C98-29929FDD1D2B}"/>
              </a:ext>
            </a:extLst>
          </p:cNvPr>
          <p:cNvSpPr>
            <a:spLocks noChangeArrowheads="1"/>
          </p:cNvSpPr>
          <p:nvPr/>
        </p:nvSpPr>
        <p:spPr bwMode="auto">
          <a:xfrm>
            <a:off x="342897" y="4276728"/>
            <a:ext cx="51865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probability of local extinction </a:t>
            </a:r>
            <a:br>
              <a:rPr lang="en-GB" altLang="en-US" dirty="0">
                <a:solidFill>
                  <a:srgbClr val="010066"/>
                </a:solidFill>
              </a:rPr>
            </a:br>
            <a:r>
              <a:rPr lang="en-GB" altLang="en-US" dirty="0">
                <a:solidFill>
                  <a:srgbClr val="010066"/>
                </a:solidFill>
              </a:rPr>
              <a:t>in populations isolated by human activity may be higher than the probability of speciation.</a:t>
            </a:r>
          </a:p>
        </p:txBody>
      </p:sp>
      <p:sp>
        <p:nvSpPr>
          <p:cNvPr id="12" name="Rectangle 11">
            <a:extLst>
              <a:ext uri="{FF2B5EF4-FFF2-40B4-BE49-F238E27FC236}">
                <a16:creationId xmlns:a16="http://schemas.microsoft.com/office/drawing/2014/main" id="{5DC80ACF-7FD9-4F1F-B540-3F950F5A6295}"/>
              </a:ext>
            </a:extLst>
          </p:cNvPr>
          <p:cNvSpPr>
            <a:spLocks noChangeArrowheads="1"/>
          </p:cNvSpPr>
          <p:nvPr/>
        </p:nvSpPr>
        <p:spPr bwMode="auto">
          <a:xfrm>
            <a:off x="1099121" y="6056448"/>
            <a:ext cx="3382569"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Can you explain why?</a:t>
            </a:r>
          </a:p>
        </p:txBody>
      </p:sp>
      <p:pic>
        <p:nvPicPr>
          <p:cNvPr id="5" name="Picture 4">
            <a:extLst>
              <a:ext uri="{FF2B5EF4-FFF2-40B4-BE49-F238E27FC236}">
                <a16:creationId xmlns:a16="http://schemas.microsoft.com/office/drawing/2014/main" id="{27651F78-A172-4B5B-92E7-2AEEB7AC1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467540" y="2089080"/>
            <a:ext cx="5667867" cy="3190200"/>
          </a:xfrm>
          <a:prstGeom prst="rect">
            <a:avLst/>
          </a:prstGeom>
        </p:spPr>
      </p:pic>
      <p:pic>
        <p:nvPicPr>
          <p:cNvPr id="13" name="Picture 9" descr="notes_icon">
            <a:extLst>
              <a:ext uri="{FF2B5EF4-FFF2-40B4-BE49-F238E27FC236}">
                <a16:creationId xmlns:a16="http://schemas.microsoft.com/office/drawing/2014/main" id="{6944B6EA-25D3-4B68-8A70-7B39B0C856C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D946EF54-2911-4331-BD98-6A063877ECA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0370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5. Energy and Matter</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49B8F1-8AEE-4226-BE1A-3AB916262CC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9458" name="Rectangle 2">
            <a:extLst>
              <a:ext uri="{FF2B5EF4-FFF2-40B4-BE49-F238E27FC236}">
                <a16:creationId xmlns:a16="http://schemas.microsoft.com/office/drawing/2014/main" id="{B77CBE3B-4C41-47D5-A082-CB4743964484}"/>
              </a:ext>
            </a:extLst>
          </p:cNvPr>
          <p:cNvSpPr>
            <a:spLocks noGrp="1" noChangeArrowheads="1"/>
          </p:cNvSpPr>
          <p:nvPr>
            <p:ph type="title"/>
          </p:nvPr>
        </p:nvSpPr>
        <p:spPr>
          <a:noFill/>
        </p:spPr>
        <p:txBody>
          <a:bodyPr/>
          <a:lstStyle/>
          <a:p>
            <a:r>
              <a:rPr lang="en-GB" altLang="en-US"/>
              <a:t>What is speciation?</a:t>
            </a:r>
          </a:p>
        </p:txBody>
      </p:sp>
      <p:sp>
        <p:nvSpPr>
          <p:cNvPr id="19460" name="Text Box 5">
            <a:extLst>
              <a:ext uri="{FF2B5EF4-FFF2-40B4-BE49-F238E27FC236}">
                <a16:creationId xmlns:a16="http://schemas.microsoft.com/office/drawing/2014/main" id="{264BE761-1082-4E87-880B-F06C48DCC4CA}"/>
              </a:ext>
            </a:extLst>
          </p:cNvPr>
          <p:cNvSpPr txBox="1">
            <a:spLocks noChangeArrowheads="1"/>
          </p:cNvSpPr>
          <p:nvPr/>
        </p:nvSpPr>
        <p:spPr bwMode="auto">
          <a:xfrm>
            <a:off x="342900" y="784225"/>
            <a:ext cx="8658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t>species</a:t>
            </a:r>
            <a:r>
              <a:rPr lang="en-GB" altLang="en-US" dirty="0"/>
              <a:t> is a group of similar individuals that can breed together to produce fertile offspring. This allows the exchange of </a:t>
            </a:r>
            <a:r>
              <a:rPr lang="en-GB" altLang="en-US" b="1" dirty="0"/>
              <a:t>genes</a:t>
            </a:r>
            <a:r>
              <a:rPr lang="en-GB" altLang="en-US" dirty="0"/>
              <a:t> within a population of a species. </a:t>
            </a:r>
          </a:p>
        </p:txBody>
      </p:sp>
      <p:sp>
        <p:nvSpPr>
          <p:cNvPr id="11" name="Rectangle 10">
            <a:extLst>
              <a:ext uri="{FF2B5EF4-FFF2-40B4-BE49-F238E27FC236}">
                <a16:creationId xmlns:a16="http://schemas.microsoft.com/office/drawing/2014/main" id="{E2A4AC83-7A8C-4C4F-93C5-18D07AE3FA47}"/>
              </a:ext>
            </a:extLst>
          </p:cNvPr>
          <p:cNvSpPr>
            <a:spLocks noChangeArrowheads="1"/>
          </p:cNvSpPr>
          <p:nvPr/>
        </p:nvSpPr>
        <p:spPr bwMode="auto">
          <a:xfrm>
            <a:off x="342900" y="5553899"/>
            <a:ext cx="7626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two populations have become different species. </a:t>
            </a:r>
          </a:p>
        </p:txBody>
      </p:sp>
      <p:sp>
        <p:nvSpPr>
          <p:cNvPr id="14" name="Rectangle 13">
            <a:extLst>
              <a:ext uri="{FF2B5EF4-FFF2-40B4-BE49-F238E27FC236}">
                <a16:creationId xmlns:a16="http://schemas.microsoft.com/office/drawing/2014/main" id="{0BDD26F8-C723-4ABE-AE8D-F494EE56F392}"/>
              </a:ext>
            </a:extLst>
          </p:cNvPr>
          <p:cNvSpPr>
            <a:spLocks noChangeArrowheads="1"/>
          </p:cNvSpPr>
          <p:nvPr/>
        </p:nvSpPr>
        <p:spPr bwMode="auto">
          <a:xfrm>
            <a:off x="342901" y="2430309"/>
            <a:ext cx="374367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Speciation</a:t>
            </a:r>
            <a:r>
              <a:rPr lang="en-GB" altLang="en-US" dirty="0"/>
              <a:t> occurs when two populations of the same species become so different from each other that they can no longer breed together to produce fertile offspring. </a:t>
            </a:r>
          </a:p>
        </p:txBody>
      </p:sp>
      <p:pic>
        <p:nvPicPr>
          <p:cNvPr id="19465" name="Picture 9" descr="slide 10.jpg">
            <a:extLst>
              <a:ext uri="{FF2B5EF4-FFF2-40B4-BE49-F238E27FC236}">
                <a16:creationId xmlns:a16="http://schemas.microsoft.com/office/drawing/2014/main" id="{325A2626-5EA4-4455-BDD6-383ADBD14F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332044"/>
            <a:ext cx="4130227" cy="292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notes_icon">
            <a:extLst>
              <a:ext uri="{FF2B5EF4-FFF2-40B4-BE49-F238E27FC236}">
                <a16:creationId xmlns:a16="http://schemas.microsoft.com/office/drawing/2014/main" id="{133CDF40-4AF8-43B8-BDCC-D5DEF64F60B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90BF442-2062-4559-966E-7387904B6A8D}"/>
              </a:ext>
            </a:extLst>
          </p:cNvPr>
          <p:cNvSpPr>
            <a:spLocks noGrp="1"/>
          </p:cNvSpPr>
          <p:nvPr>
            <p:ph type="title"/>
          </p:nvPr>
        </p:nvSpPr>
        <p:spPr/>
        <p:txBody>
          <a:bodyPr/>
          <a:lstStyle/>
          <a:p>
            <a:r>
              <a:rPr lang="en-GB" altLang="en-US" dirty="0"/>
              <a:t>Speciation: isolation</a:t>
            </a:r>
          </a:p>
        </p:txBody>
      </p:sp>
      <p:sp>
        <p:nvSpPr>
          <p:cNvPr id="20484" name="TextBox 5">
            <a:extLst>
              <a:ext uri="{FF2B5EF4-FFF2-40B4-BE49-F238E27FC236}">
                <a16:creationId xmlns:a16="http://schemas.microsoft.com/office/drawing/2014/main" id="{8E5AF34D-2DA3-49C9-AA39-6D324DDF88B6}"/>
              </a:ext>
            </a:extLst>
          </p:cNvPr>
          <p:cNvSpPr txBox="1">
            <a:spLocks noChangeArrowheads="1"/>
          </p:cNvSpPr>
          <p:nvPr/>
        </p:nvSpPr>
        <p:spPr bwMode="auto">
          <a:xfrm>
            <a:off x="342899" y="784225"/>
            <a:ext cx="8337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Two important concepts in the process of speciation are </a:t>
            </a:r>
            <a:r>
              <a:rPr lang="en-GB" altLang="en-US" b="1" dirty="0">
                <a:solidFill>
                  <a:srgbClr val="10BC45"/>
                </a:solidFill>
              </a:rPr>
              <a:t>isolation</a:t>
            </a:r>
            <a:r>
              <a:rPr lang="en-GB" altLang="en-US" dirty="0"/>
              <a:t> and </a:t>
            </a:r>
            <a:r>
              <a:rPr lang="en-GB" altLang="en-US" b="1" dirty="0">
                <a:solidFill>
                  <a:srgbClr val="10BC45"/>
                </a:solidFill>
              </a:rPr>
              <a:t>natural selection</a:t>
            </a:r>
            <a:r>
              <a:rPr lang="en-GB" altLang="en-US" dirty="0"/>
              <a:t>.</a:t>
            </a:r>
          </a:p>
        </p:txBody>
      </p:sp>
      <p:sp>
        <p:nvSpPr>
          <p:cNvPr id="7" name="TextBox 6">
            <a:extLst>
              <a:ext uri="{FF2B5EF4-FFF2-40B4-BE49-F238E27FC236}">
                <a16:creationId xmlns:a16="http://schemas.microsoft.com/office/drawing/2014/main" id="{294E3C30-C961-475B-B98B-EDD96E69E1B0}"/>
              </a:ext>
            </a:extLst>
          </p:cNvPr>
          <p:cNvSpPr txBox="1">
            <a:spLocks noChangeArrowheads="1"/>
          </p:cNvSpPr>
          <p:nvPr/>
        </p:nvSpPr>
        <p:spPr bwMode="auto">
          <a:xfrm>
            <a:off x="342900" y="2010045"/>
            <a:ext cx="81899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Isolation </a:t>
            </a:r>
            <a:r>
              <a:rPr lang="en-GB" altLang="en-US" dirty="0"/>
              <a:t>means a group of individuals becomes separated in some way from others in a population of a species. </a:t>
            </a:r>
          </a:p>
        </p:txBody>
      </p:sp>
      <p:pic>
        <p:nvPicPr>
          <p:cNvPr id="10" name="Picture 9">
            <a:extLst>
              <a:ext uri="{FF2B5EF4-FFF2-40B4-BE49-F238E27FC236}">
                <a16:creationId xmlns:a16="http://schemas.microsoft.com/office/drawing/2014/main" id="{A9C65B1D-6C7D-4014-A612-27258D40334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1" name="TextBox 10">
            <a:extLst>
              <a:ext uri="{FF2B5EF4-FFF2-40B4-BE49-F238E27FC236}">
                <a16:creationId xmlns:a16="http://schemas.microsoft.com/office/drawing/2014/main" id="{7FB71E10-393B-4311-98E1-72EED10A7E9A}"/>
              </a:ext>
            </a:extLst>
          </p:cNvPr>
          <p:cNvSpPr txBox="1">
            <a:spLocks noChangeArrowheads="1"/>
          </p:cNvSpPr>
          <p:nvPr/>
        </p:nvSpPr>
        <p:spPr bwMode="auto">
          <a:xfrm>
            <a:off x="342899" y="4831016"/>
            <a:ext cx="44111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isolated individuals experience different conditions from the rest of the population.</a:t>
            </a:r>
          </a:p>
        </p:txBody>
      </p:sp>
      <p:sp>
        <p:nvSpPr>
          <p:cNvPr id="14" name="TextBox 13">
            <a:extLst>
              <a:ext uri="{FF2B5EF4-FFF2-40B4-BE49-F238E27FC236}">
                <a16:creationId xmlns:a16="http://schemas.microsoft.com/office/drawing/2014/main" id="{587A796E-ED2D-4283-A0D4-9A8AF9ACBE03}"/>
              </a:ext>
            </a:extLst>
          </p:cNvPr>
          <p:cNvSpPr txBox="1">
            <a:spLocks noChangeArrowheads="1"/>
          </p:cNvSpPr>
          <p:nvPr/>
        </p:nvSpPr>
        <p:spPr bwMode="auto">
          <a:xfrm>
            <a:off x="342899" y="3235865"/>
            <a:ext cx="41275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isolated individuals cannot exchange genes with the rest of the population. </a:t>
            </a:r>
          </a:p>
        </p:txBody>
      </p:sp>
      <p:pic>
        <p:nvPicPr>
          <p:cNvPr id="3" name="Picture 2">
            <a:extLst>
              <a:ext uri="{FF2B5EF4-FFF2-40B4-BE49-F238E27FC236}">
                <a16:creationId xmlns:a16="http://schemas.microsoft.com/office/drawing/2014/main" id="{337ABBDA-C719-4639-B4A4-BA3492550F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0977" y="3016911"/>
            <a:ext cx="3300075" cy="3300075"/>
          </a:xfrm>
          <a:prstGeom prst="rect">
            <a:avLst/>
          </a:prstGeom>
        </p:spPr>
      </p:pic>
      <p:pic>
        <p:nvPicPr>
          <p:cNvPr id="15" name="Picture 9" descr="notes_icon">
            <a:extLst>
              <a:ext uri="{FF2B5EF4-FFF2-40B4-BE49-F238E27FC236}">
                <a16:creationId xmlns:a16="http://schemas.microsoft.com/office/drawing/2014/main" id="{D04C85C2-3090-4308-8EFC-A0FE98D38A8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90BF442-2062-4559-966E-7387904B6A8D}"/>
              </a:ext>
            </a:extLst>
          </p:cNvPr>
          <p:cNvSpPr>
            <a:spLocks noGrp="1"/>
          </p:cNvSpPr>
          <p:nvPr>
            <p:ph type="title"/>
          </p:nvPr>
        </p:nvSpPr>
        <p:spPr/>
        <p:txBody>
          <a:bodyPr/>
          <a:lstStyle/>
          <a:p>
            <a:r>
              <a:rPr lang="en-GB" altLang="en-US" dirty="0"/>
              <a:t>Speciation: natural selection</a:t>
            </a:r>
          </a:p>
        </p:txBody>
      </p:sp>
      <p:sp>
        <p:nvSpPr>
          <p:cNvPr id="20484" name="TextBox 5">
            <a:extLst>
              <a:ext uri="{FF2B5EF4-FFF2-40B4-BE49-F238E27FC236}">
                <a16:creationId xmlns:a16="http://schemas.microsoft.com/office/drawing/2014/main" id="{8E5AF34D-2DA3-49C9-AA39-6D324DDF88B6}"/>
              </a:ext>
            </a:extLst>
          </p:cNvPr>
          <p:cNvSpPr txBox="1">
            <a:spLocks noChangeArrowheads="1"/>
          </p:cNvSpPr>
          <p:nvPr/>
        </p:nvSpPr>
        <p:spPr bwMode="auto">
          <a:xfrm>
            <a:off x="342900" y="784225"/>
            <a:ext cx="8337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Natural selection </a:t>
            </a:r>
            <a:r>
              <a:rPr lang="en-GB" altLang="en-US" dirty="0"/>
              <a:t>continues to act on both the isolated individuals and the rest of the population. </a:t>
            </a:r>
          </a:p>
        </p:txBody>
      </p:sp>
      <p:sp>
        <p:nvSpPr>
          <p:cNvPr id="7" name="TextBox 6">
            <a:extLst>
              <a:ext uri="{FF2B5EF4-FFF2-40B4-BE49-F238E27FC236}">
                <a16:creationId xmlns:a16="http://schemas.microsoft.com/office/drawing/2014/main" id="{294E3C30-C961-475B-B98B-EDD96E69E1B0}"/>
              </a:ext>
            </a:extLst>
          </p:cNvPr>
          <p:cNvSpPr txBox="1">
            <a:spLocks noChangeArrowheads="1"/>
          </p:cNvSpPr>
          <p:nvPr/>
        </p:nvSpPr>
        <p:spPr bwMode="auto">
          <a:xfrm>
            <a:off x="342899" y="1869048"/>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different conditions experienced by the two groups causes different characteristics to be </a:t>
            </a:r>
            <a:r>
              <a:rPr lang="en-GB" altLang="en-US" dirty="0" err="1"/>
              <a:t>favored</a:t>
            </a:r>
            <a:r>
              <a:rPr lang="en-GB" altLang="en-US" dirty="0"/>
              <a:t> by natural selection.</a:t>
            </a:r>
          </a:p>
        </p:txBody>
      </p:sp>
      <p:sp>
        <p:nvSpPr>
          <p:cNvPr id="9" name="Rectangle 8">
            <a:extLst>
              <a:ext uri="{FF2B5EF4-FFF2-40B4-BE49-F238E27FC236}">
                <a16:creationId xmlns:a16="http://schemas.microsoft.com/office/drawing/2014/main" id="{F32168C7-2590-4C0A-A457-DE12B91B8B00}"/>
              </a:ext>
            </a:extLst>
          </p:cNvPr>
          <p:cNvSpPr>
            <a:spLocks noChangeArrowheads="1"/>
          </p:cNvSpPr>
          <p:nvPr/>
        </p:nvSpPr>
        <p:spPr bwMode="auto">
          <a:xfrm>
            <a:off x="342899" y="4038693"/>
            <a:ext cx="386334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Over time, the populations become so different that they would be unable to interbreed even if they </a:t>
            </a:r>
            <a:br>
              <a:rPr lang="en-GB" altLang="en-US" dirty="0"/>
            </a:br>
            <a:r>
              <a:rPr lang="en-GB" altLang="en-US" dirty="0"/>
              <a:t>were no longer isolated.</a:t>
            </a:r>
          </a:p>
        </p:txBody>
      </p:sp>
      <p:sp>
        <p:nvSpPr>
          <p:cNvPr id="12" name="TextBox 11">
            <a:extLst>
              <a:ext uri="{FF2B5EF4-FFF2-40B4-BE49-F238E27FC236}">
                <a16:creationId xmlns:a16="http://schemas.microsoft.com/office/drawing/2014/main" id="{BC0796FA-7609-481A-B17D-8D3591DB88C4}"/>
              </a:ext>
            </a:extLst>
          </p:cNvPr>
          <p:cNvSpPr txBox="1">
            <a:spLocks noChangeArrowheads="1"/>
          </p:cNvSpPr>
          <p:nvPr/>
        </p:nvSpPr>
        <p:spPr bwMode="auto">
          <a:xfrm>
            <a:off x="342900" y="2953871"/>
            <a:ext cx="56966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a result, different genes will become common in each population.</a:t>
            </a:r>
          </a:p>
        </p:txBody>
      </p:sp>
      <p:pic>
        <p:nvPicPr>
          <p:cNvPr id="10" name="Picture 9">
            <a:extLst>
              <a:ext uri="{FF2B5EF4-FFF2-40B4-BE49-F238E27FC236}">
                <a16:creationId xmlns:a16="http://schemas.microsoft.com/office/drawing/2014/main" id="{A9C65B1D-6C7D-4014-A612-27258D40334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11" descr="slide 13 - 2.jpg">
            <a:extLst>
              <a:ext uri="{FF2B5EF4-FFF2-40B4-BE49-F238E27FC236}">
                <a16:creationId xmlns:a16="http://schemas.microsoft.com/office/drawing/2014/main" id="{E2507C2A-2656-4F68-88F6-5C901E6277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7863" y="3189110"/>
            <a:ext cx="1884362"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slide 13 tiger 1.jpg">
            <a:extLst>
              <a:ext uri="{FF2B5EF4-FFF2-40B4-BE49-F238E27FC236}">
                <a16:creationId xmlns:a16="http://schemas.microsoft.com/office/drawing/2014/main" id="{F89BAF84-5274-483C-8801-15AA3CB229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6388" y="3767138"/>
            <a:ext cx="29210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notes_icon">
            <a:extLst>
              <a:ext uri="{FF2B5EF4-FFF2-40B4-BE49-F238E27FC236}">
                <a16:creationId xmlns:a16="http://schemas.microsoft.com/office/drawing/2014/main" id="{C8A74DEC-3ED4-486F-8840-5B06337DB479}"/>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37403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307FFE2-2040-43E1-A2DC-91747B2CBCD4}"/>
              </a:ext>
            </a:extLst>
          </p:cNvPr>
          <p:cNvSpPr>
            <a:spLocks noGrp="1"/>
          </p:cNvSpPr>
          <p:nvPr>
            <p:ph type="title"/>
          </p:nvPr>
        </p:nvSpPr>
        <p:spPr/>
        <p:txBody>
          <a:bodyPr/>
          <a:lstStyle/>
          <a:p>
            <a:r>
              <a:rPr lang="en-GB" altLang="en-US"/>
              <a:t>Barriers leading to isolation</a:t>
            </a:r>
          </a:p>
        </p:txBody>
      </p:sp>
      <p:sp>
        <p:nvSpPr>
          <p:cNvPr id="21508" name="TextBox 4">
            <a:extLst>
              <a:ext uri="{FF2B5EF4-FFF2-40B4-BE49-F238E27FC236}">
                <a16:creationId xmlns:a16="http://schemas.microsoft.com/office/drawing/2014/main" id="{98EDA23E-3A21-4C2F-B513-719656BB521F}"/>
              </a:ext>
            </a:extLst>
          </p:cNvPr>
          <p:cNvSpPr txBox="1">
            <a:spLocks noChangeArrowheads="1"/>
          </p:cNvSpPr>
          <p:nvPr/>
        </p:nvSpPr>
        <p:spPr bwMode="auto">
          <a:xfrm>
            <a:off x="342901" y="784225"/>
            <a:ext cx="6949722"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can cause populations to become isolated?</a:t>
            </a:r>
          </a:p>
        </p:txBody>
      </p:sp>
      <p:sp>
        <p:nvSpPr>
          <p:cNvPr id="7" name="TextBox 6">
            <a:extLst>
              <a:ext uri="{FF2B5EF4-FFF2-40B4-BE49-F238E27FC236}">
                <a16:creationId xmlns:a16="http://schemas.microsoft.com/office/drawing/2014/main" id="{D7570C63-DD17-48C2-B262-B84ECD1B9F3E}"/>
              </a:ext>
            </a:extLst>
          </p:cNvPr>
          <p:cNvSpPr txBox="1">
            <a:spLocks noChangeArrowheads="1"/>
          </p:cNvSpPr>
          <p:nvPr/>
        </p:nvSpPr>
        <p:spPr bwMode="auto">
          <a:xfrm>
            <a:off x="342900" y="231457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differences in their position in the ecosystem, such as eating different foods, mating in different areas or living in different habitats</a:t>
            </a:r>
          </a:p>
        </p:txBody>
      </p:sp>
      <p:sp>
        <p:nvSpPr>
          <p:cNvPr id="8" name="TextBox 7">
            <a:extLst>
              <a:ext uri="{FF2B5EF4-FFF2-40B4-BE49-F238E27FC236}">
                <a16:creationId xmlns:a16="http://schemas.microsoft.com/office/drawing/2014/main" id="{9DE56B7B-D4D9-49FC-A51D-A197B618ACFA}"/>
              </a:ext>
            </a:extLst>
          </p:cNvPr>
          <p:cNvSpPr txBox="1">
            <a:spLocks noChangeArrowheads="1"/>
          </p:cNvSpPr>
          <p:nvPr/>
        </p:nvSpPr>
        <p:spPr bwMode="auto">
          <a:xfrm>
            <a:off x="342900" y="3633788"/>
            <a:ext cx="407105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the inability to breed </a:t>
            </a:r>
            <a:br>
              <a:rPr lang="en-GB" altLang="en-US" dirty="0"/>
            </a:br>
            <a:r>
              <a:rPr lang="en-GB" altLang="en-US" dirty="0"/>
              <a:t>due to different </a:t>
            </a:r>
            <a:r>
              <a:rPr lang="en-GB" altLang="en-US" dirty="0" err="1"/>
              <a:t>behaviors</a:t>
            </a:r>
            <a:r>
              <a:rPr lang="en-GB" altLang="en-US" dirty="0"/>
              <a:t> or physical differences</a:t>
            </a:r>
          </a:p>
        </p:txBody>
      </p:sp>
      <p:sp>
        <p:nvSpPr>
          <p:cNvPr id="9" name="TextBox 8">
            <a:extLst>
              <a:ext uri="{FF2B5EF4-FFF2-40B4-BE49-F238E27FC236}">
                <a16:creationId xmlns:a16="http://schemas.microsoft.com/office/drawing/2014/main" id="{01FE980F-F10E-4D24-B04A-09E1AA13A565}"/>
              </a:ext>
            </a:extLst>
          </p:cNvPr>
          <p:cNvSpPr txBox="1">
            <a:spLocks noChangeArrowheads="1"/>
          </p:cNvSpPr>
          <p:nvPr/>
        </p:nvSpPr>
        <p:spPr bwMode="auto">
          <a:xfrm>
            <a:off x="342900" y="1365250"/>
            <a:ext cx="773213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geographical barriers, such as the presence of rivers or mountains</a:t>
            </a:r>
          </a:p>
        </p:txBody>
      </p:sp>
      <p:sp>
        <p:nvSpPr>
          <p:cNvPr id="13" name="TextBox 12">
            <a:extLst>
              <a:ext uri="{FF2B5EF4-FFF2-40B4-BE49-F238E27FC236}">
                <a16:creationId xmlns:a16="http://schemas.microsoft.com/office/drawing/2014/main" id="{5CE4696A-6041-4206-A333-17BDB5DA2502}"/>
              </a:ext>
            </a:extLst>
          </p:cNvPr>
          <p:cNvSpPr txBox="1">
            <a:spLocks noChangeArrowheads="1"/>
          </p:cNvSpPr>
          <p:nvPr/>
        </p:nvSpPr>
        <p:spPr bwMode="auto">
          <a:xfrm>
            <a:off x="342901" y="4953000"/>
            <a:ext cx="3924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Each of these produces a </a:t>
            </a:r>
            <a:r>
              <a:rPr lang="en-GB" altLang="en-US" b="1" dirty="0">
                <a:solidFill>
                  <a:srgbClr val="10BC45"/>
                </a:solidFill>
              </a:rPr>
              <a:t>barrier</a:t>
            </a:r>
            <a:r>
              <a:rPr lang="en-GB" altLang="en-US" dirty="0"/>
              <a:t> that isolates groups of individuals.</a:t>
            </a:r>
          </a:p>
        </p:txBody>
      </p:sp>
      <p:pic>
        <p:nvPicPr>
          <p:cNvPr id="11" name="Picture 10" descr="slide 12.jpg">
            <a:extLst>
              <a:ext uri="{FF2B5EF4-FFF2-40B4-BE49-F238E27FC236}">
                <a16:creationId xmlns:a16="http://schemas.microsoft.com/office/drawing/2014/main" id="{0BF29986-8A5D-4CEF-A52A-FED3FB4848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9677" y="3407305"/>
            <a:ext cx="3552825"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D3D40BC-430B-4178-BF7E-2BC3650DA2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8BDFC41F-255F-46CD-9F3E-99412CCE9CE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01C86D7F-56CF-4CF9-990E-3A740BFE822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556FD1A-21D7-4FE9-841F-33105977AADA}"/>
              </a:ext>
            </a:extLst>
          </p:cNvPr>
          <p:cNvSpPr>
            <a:spLocks noGrp="1"/>
          </p:cNvSpPr>
          <p:nvPr>
            <p:ph type="title"/>
          </p:nvPr>
        </p:nvSpPr>
        <p:spPr/>
        <p:txBody>
          <a:bodyPr/>
          <a:lstStyle/>
          <a:p>
            <a:r>
              <a:rPr lang="en-GB" altLang="en-US" dirty="0"/>
              <a:t>Speciation and Darwin’s finches</a:t>
            </a:r>
          </a:p>
        </p:txBody>
      </p:sp>
      <p:sp>
        <p:nvSpPr>
          <p:cNvPr id="23556" name="Rectangle 11">
            <a:extLst>
              <a:ext uri="{FF2B5EF4-FFF2-40B4-BE49-F238E27FC236}">
                <a16:creationId xmlns:a16="http://schemas.microsoft.com/office/drawing/2014/main" id="{80A3CC49-98B0-44BD-BE3A-F000F574E639}"/>
              </a:ext>
            </a:extLst>
          </p:cNvPr>
          <p:cNvSpPr>
            <a:spLocks noChangeArrowheads="1"/>
          </p:cNvSpPr>
          <p:nvPr/>
        </p:nvSpPr>
        <p:spPr bwMode="auto">
          <a:xfrm>
            <a:off x="342900"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Darwin</a:t>
            </a:r>
            <a:r>
              <a:rPr lang="en-GB" altLang="en-US" dirty="0"/>
              <a:t> discovered similar species of finch on the </a:t>
            </a:r>
            <a:r>
              <a:rPr lang="en-GB" altLang="en-US" b="1" dirty="0"/>
              <a:t>Galapagos Islands</a:t>
            </a:r>
            <a:r>
              <a:rPr lang="en-GB" altLang="en-US" dirty="0"/>
              <a:t> that differed in their beak size and shape.</a:t>
            </a:r>
          </a:p>
        </p:txBody>
      </p:sp>
      <p:sp>
        <p:nvSpPr>
          <p:cNvPr id="14" name="Rectangle 13">
            <a:extLst>
              <a:ext uri="{FF2B5EF4-FFF2-40B4-BE49-F238E27FC236}">
                <a16:creationId xmlns:a16="http://schemas.microsoft.com/office/drawing/2014/main" id="{26580765-DCF5-4311-B621-51FF201A19C0}"/>
              </a:ext>
            </a:extLst>
          </p:cNvPr>
          <p:cNvSpPr>
            <a:spLocks noChangeArrowheads="1"/>
          </p:cNvSpPr>
          <p:nvPr/>
        </p:nvSpPr>
        <p:spPr bwMode="auto">
          <a:xfrm>
            <a:off x="342901" y="3316288"/>
            <a:ext cx="4996744"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Natural selection </a:t>
            </a:r>
            <a:r>
              <a:rPr lang="en-GB" altLang="en-US" dirty="0" err="1"/>
              <a:t>favored</a:t>
            </a:r>
            <a:r>
              <a:rPr lang="en-GB" altLang="en-US" dirty="0"/>
              <a:t> beak characteristics that were useful for the different food sources available on each island.</a:t>
            </a:r>
          </a:p>
        </p:txBody>
      </p:sp>
      <p:sp>
        <p:nvSpPr>
          <p:cNvPr id="13" name="Rectangle 12">
            <a:extLst>
              <a:ext uri="{FF2B5EF4-FFF2-40B4-BE49-F238E27FC236}">
                <a16:creationId xmlns:a16="http://schemas.microsoft.com/office/drawing/2014/main" id="{3C9403AE-0970-420B-B2A5-14D5EE22C224}"/>
              </a:ext>
            </a:extLst>
          </p:cNvPr>
          <p:cNvSpPr>
            <a:spLocks noChangeArrowheads="1"/>
          </p:cNvSpPr>
          <p:nvPr/>
        </p:nvSpPr>
        <p:spPr bwMode="auto">
          <a:xfrm>
            <a:off x="342900" y="1681163"/>
            <a:ext cx="54257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ground finch and the warbler finch are found on different islands. They evolved from a single species of finch as a result of population isolation.  </a:t>
            </a:r>
          </a:p>
        </p:txBody>
      </p:sp>
      <p:sp>
        <p:nvSpPr>
          <p:cNvPr id="22535" name="Rectangle 8">
            <a:extLst>
              <a:ext uri="{FF2B5EF4-FFF2-40B4-BE49-F238E27FC236}">
                <a16:creationId xmlns:a16="http://schemas.microsoft.com/office/drawing/2014/main" id="{CE7BD5E1-0315-4F16-A020-D32E49831866}"/>
              </a:ext>
            </a:extLst>
          </p:cNvPr>
          <p:cNvSpPr>
            <a:spLocks noChangeArrowheads="1"/>
          </p:cNvSpPr>
          <p:nvPr/>
        </p:nvSpPr>
        <p:spPr bwMode="auto">
          <a:xfrm>
            <a:off x="342899" y="4953000"/>
            <a:ext cx="52789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Ground finches have large beaks for crushing seeds. Warbler finches have narrow beaks for feeding on insects.</a:t>
            </a:r>
          </a:p>
        </p:txBody>
      </p:sp>
      <p:pic>
        <p:nvPicPr>
          <p:cNvPr id="10" name="Picture 9" descr="slide 14 - 1.jpg">
            <a:extLst>
              <a:ext uri="{FF2B5EF4-FFF2-40B4-BE49-F238E27FC236}">
                <a16:creationId xmlns:a16="http://schemas.microsoft.com/office/drawing/2014/main" id="{83C55B44-14B6-44ED-BA50-E8A70D2E5B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9188" y="1712913"/>
            <a:ext cx="2503487"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lide 14 - 2.jpg">
            <a:extLst>
              <a:ext uri="{FF2B5EF4-FFF2-40B4-BE49-F238E27FC236}">
                <a16:creationId xmlns:a16="http://schemas.microsoft.com/office/drawing/2014/main" id="{4D77857C-6D48-430D-8077-44059065A9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80138" y="3914775"/>
            <a:ext cx="249555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AB09BD1-37DE-4046-8662-44076E44AA1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225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a:extLst>
              <a:ext uri="{FF2B5EF4-FFF2-40B4-BE49-F238E27FC236}">
                <a16:creationId xmlns:a16="http://schemas.microsoft.com/office/drawing/2014/main" id="{19A19645-9968-4902-91EA-4F3D21AB6775}"/>
              </a:ext>
            </a:extLst>
          </p:cNvPr>
          <p:cNvSpPr txBox="1">
            <a:spLocks noChangeArrowheads="1"/>
          </p:cNvSpPr>
          <p:nvPr/>
        </p:nvSpPr>
        <p:spPr bwMode="auto">
          <a:xfrm>
            <a:off x="609600" y="812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a:p>
        </p:txBody>
      </p:sp>
      <p:sp>
        <p:nvSpPr>
          <p:cNvPr id="1028" name="Rectangle 9">
            <a:extLst>
              <a:ext uri="{FF2B5EF4-FFF2-40B4-BE49-F238E27FC236}">
                <a16:creationId xmlns:a16="http://schemas.microsoft.com/office/drawing/2014/main" id="{67A1FD29-6BD2-4F79-8359-F99B78ED4FDD}"/>
              </a:ext>
            </a:extLst>
          </p:cNvPr>
          <p:cNvSpPr>
            <a:spLocks noGrp="1" noChangeArrowheads="1"/>
          </p:cNvSpPr>
          <p:nvPr>
            <p:ph type="title"/>
          </p:nvPr>
        </p:nvSpPr>
        <p:spPr/>
        <p:txBody>
          <a:bodyPr/>
          <a:lstStyle/>
          <a:p>
            <a:pPr eaLnBrk="1" hangingPunct="1"/>
            <a:r>
              <a:rPr lang="en-GB" altLang="en-US" dirty="0"/>
              <a:t>The mechanism of speciation</a:t>
            </a:r>
          </a:p>
        </p:txBody>
      </p:sp>
      <p:pic>
        <p:nvPicPr>
          <p:cNvPr id="8" name="Picture 7">
            <a:extLst>
              <a:ext uri="{FF2B5EF4-FFF2-40B4-BE49-F238E27FC236}">
                <a16:creationId xmlns:a16="http://schemas.microsoft.com/office/drawing/2014/main" id="{F06E9320-81FA-4D51-9CD6-5A189A6EE4B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ED3D7A79-6EF4-4366-BA7E-64965A7C9380}"/>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3452343C-751C-438F-BE0C-D03E6BE35AD8}"/>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70392C4F-C3C4-47AD-8426-7FCA7464F66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55477"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87"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86D0B0-AF4C-40C3-A4D8-E7FF933B8A01}"/>
              </a:ext>
            </a:extLst>
          </p:cNvPr>
          <p:cNvSpPr>
            <a:spLocks noGrp="1"/>
          </p:cNvSpPr>
          <p:nvPr>
            <p:ph type="title"/>
          </p:nvPr>
        </p:nvSpPr>
        <p:spPr/>
        <p:txBody>
          <a:bodyPr/>
          <a:lstStyle/>
          <a:p>
            <a:r>
              <a:rPr lang="en-GB" altLang="en-US" dirty="0"/>
              <a:t>Impact on biodiversity</a:t>
            </a:r>
          </a:p>
        </p:txBody>
      </p:sp>
      <p:sp>
        <p:nvSpPr>
          <p:cNvPr id="20483" name="Rectangle 17">
            <a:extLst>
              <a:ext uri="{FF2B5EF4-FFF2-40B4-BE49-F238E27FC236}">
                <a16:creationId xmlns:a16="http://schemas.microsoft.com/office/drawing/2014/main" id="{5F1CDE7E-91B2-41D2-B104-B25DBD3F88E7}"/>
              </a:ext>
            </a:extLst>
          </p:cNvPr>
          <p:cNvSpPr>
            <a:spLocks noChangeArrowheads="1"/>
          </p:cNvSpPr>
          <p:nvPr/>
        </p:nvSpPr>
        <p:spPr bwMode="auto">
          <a:xfrm>
            <a:off x="342901" y="784225"/>
            <a:ext cx="8530166"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What impact do you think speciation will have on biodiversity? </a:t>
            </a:r>
            <a:endParaRPr lang="en-GB" altLang="en-US" dirty="0"/>
          </a:p>
        </p:txBody>
      </p:sp>
      <p:sp>
        <p:nvSpPr>
          <p:cNvPr id="17" name="Rectangle 16">
            <a:extLst>
              <a:ext uri="{FF2B5EF4-FFF2-40B4-BE49-F238E27FC236}">
                <a16:creationId xmlns:a16="http://schemas.microsoft.com/office/drawing/2014/main" id="{F256C586-3025-4F39-91E5-63A75F9421B8}"/>
              </a:ext>
            </a:extLst>
          </p:cNvPr>
          <p:cNvSpPr>
            <a:spLocks noChangeArrowheads="1"/>
          </p:cNvSpPr>
          <p:nvPr/>
        </p:nvSpPr>
        <p:spPr bwMode="auto">
          <a:xfrm>
            <a:off x="342897" y="1774239"/>
            <a:ext cx="49762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Biodiversity is the variety of all the different species of organisms on Earth or within an ecosystem.</a:t>
            </a:r>
          </a:p>
        </p:txBody>
      </p:sp>
      <p:sp>
        <p:nvSpPr>
          <p:cNvPr id="8" name="Rectangle 7">
            <a:extLst>
              <a:ext uri="{FF2B5EF4-FFF2-40B4-BE49-F238E27FC236}">
                <a16:creationId xmlns:a16="http://schemas.microsoft.com/office/drawing/2014/main" id="{33EA5B11-9A4D-4BF2-AB69-916EDDCEEE76}"/>
              </a:ext>
            </a:extLst>
          </p:cNvPr>
          <p:cNvSpPr>
            <a:spLocks noChangeArrowheads="1"/>
          </p:cNvSpPr>
          <p:nvPr/>
        </p:nvSpPr>
        <p:spPr bwMode="auto">
          <a:xfrm>
            <a:off x="342897" y="3502917"/>
            <a:ext cx="48048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greater the number of different species in an ecosystem, the higher its biodiversity.</a:t>
            </a:r>
            <a:endParaRPr lang="en-GB" altLang="en-US" dirty="0"/>
          </a:p>
        </p:txBody>
      </p:sp>
      <p:sp>
        <p:nvSpPr>
          <p:cNvPr id="9" name="Rectangle 8">
            <a:extLst>
              <a:ext uri="{FF2B5EF4-FFF2-40B4-BE49-F238E27FC236}">
                <a16:creationId xmlns:a16="http://schemas.microsoft.com/office/drawing/2014/main" id="{FAED0007-625A-4303-9DD6-1B91C6B37BEF}"/>
              </a:ext>
            </a:extLst>
          </p:cNvPr>
          <p:cNvSpPr>
            <a:spLocks noChangeArrowheads="1"/>
          </p:cNvSpPr>
          <p:nvPr/>
        </p:nvSpPr>
        <p:spPr bwMode="auto">
          <a:xfrm>
            <a:off x="342897" y="5231595"/>
            <a:ext cx="4976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Speciation increases biodiversity.</a:t>
            </a:r>
            <a:endParaRPr lang="en-GB" altLang="en-US" dirty="0"/>
          </a:p>
        </p:txBody>
      </p:sp>
      <p:pic>
        <p:nvPicPr>
          <p:cNvPr id="3" name="Picture 2">
            <a:extLst>
              <a:ext uri="{FF2B5EF4-FFF2-40B4-BE49-F238E27FC236}">
                <a16:creationId xmlns:a16="http://schemas.microsoft.com/office/drawing/2014/main" id="{A71AF2EB-799D-4DE9-B2EE-9E4DD4DDB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352" y="1892860"/>
            <a:ext cx="3475323" cy="4697632"/>
          </a:xfrm>
          <a:prstGeom prst="rect">
            <a:avLst/>
          </a:prstGeom>
        </p:spPr>
      </p:pic>
      <p:pic>
        <p:nvPicPr>
          <p:cNvPr id="12" name="Picture 9" descr="notes_icon">
            <a:extLst>
              <a:ext uri="{FF2B5EF4-FFF2-40B4-BE49-F238E27FC236}">
                <a16:creationId xmlns:a16="http://schemas.microsoft.com/office/drawing/2014/main" id="{FD93F07F-8EF5-464D-A405-37168EEED1F1}"/>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DCF19EF9-8DF8-4F78-B87B-4F1B2FC9D1C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14" name="Picture 13">
            <a:extLst>
              <a:ext uri="{FF2B5EF4-FFF2-40B4-BE49-F238E27FC236}">
                <a16:creationId xmlns:a16="http://schemas.microsoft.com/office/drawing/2014/main" id="{01995B58-FC37-4243-9E1B-9085290AC44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5048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0NNZ1R7f"/>
  <p:tag name="ARTICULATE_DESIGN_ID_5_DEFAULT DESIGN" val="LhvjXPB2"/>
  <p:tag name="ARTICULATE_DESIGN_ID_1_DEFAULT DESIGN" val="nTkPZd3M"/>
  <p:tag name="ARTICULATE_DESIGN_ID_6_DEFAULT DESIGN" val="1cHH1W4o"/>
  <p:tag name="ARTICULATE_DESIGN_ID_3_DEFAULT DESIGN" val="Oq9gOBDJ"/>
  <p:tag name="ARTICULATE_DESIGN_ID_2_DEFAULT DESIGN" val="8sfeKLJr"/>
  <p:tag name="ARTICULATE_DESIGN_ID_4_DEFAULT DESIGN" val="xVzYWZkf"/>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15645</TotalTime>
  <Words>1359</Words>
  <Application>Microsoft Office PowerPoint</Application>
  <PresentationFormat>On-screen Show (4:3)</PresentationFormat>
  <Paragraphs>109</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Wingdings</vt:lpstr>
      <vt:lpstr>Arial</vt:lpstr>
      <vt:lpstr>Wingdings 2</vt:lpstr>
      <vt:lpstr>1_Default Design</vt:lpstr>
      <vt:lpstr>6_Default Design</vt:lpstr>
      <vt:lpstr>Speciation</vt:lpstr>
      <vt:lpstr>Information</vt:lpstr>
      <vt:lpstr>What is speciation?</vt:lpstr>
      <vt:lpstr>Speciation: isolation</vt:lpstr>
      <vt:lpstr>Speciation: natural selection</vt:lpstr>
      <vt:lpstr>Barriers leading to isolation</vt:lpstr>
      <vt:lpstr>Speciation and Darwin’s finches</vt:lpstr>
      <vt:lpstr>The mechanism of speciation</vt:lpstr>
      <vt:lpstr>Impact on biodiversity</vt:lpstr>
      <vt:lpstr>Human impact on speciation (1)</vt:lpstr>
      <vt:lpstr>Human impact on speciation (2)</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Speciation</dc:title>
  <dc:subject>Boardworks High School Life Science</dc:subject>
  <dc:creator>Boardworks</dc:creator>
  <cp:lastModifiedBy>Tim Crilly</cp:lastModifiedBy>
  <cp:revision>680</cp:revision>
  <dcterms:created xsi:type="dcterms:W3CDTF">2003-10-06T13:07:42Z</dcterms:created>
  <dcterms:modified xsi:type="dcterms:W3CDTF">2019-01-31T15:26:16Z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AA7CF534-C64F-44C0-A800-1C43408CDF3F</vt:lpwstr>
  </property>
  <property fmtid="{D5CDD505-2E9C-101B-9397-08002B2CF9AE}" pid="3" name="ArticulatePath">
    <vt:lpwstr>Wallace and Speciation</vt:lpwstr>
  </property>
</Properties>
</file>