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activeX/activeX2.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796" r:id="rId1"/>
    <p:sldMasterId id="2147484811" r:id="rId2"/>
  </p:sldMasterIdLst>
  <p:notesMasterIdLst>
    <p:notesMasterId r:id="rId18"/>
  </p:notesMasterIdLst>
  <p:handoutMasterIdLst>
    <p:handoutMasterId r:id="rId19"/>
  </p:handoutMasterIdLst>
  <p:sldIdLst>
    <p:sldId id="430" r:id="rId3"/>
    <p:sldId id="527" r:id="rId4"/>
    <p:sldId id="528" r:id="rId5"/>
    <p:sldId id="484" r:id="rId6"/>
    <p:sldId id="529" r:id="rId7"/>
    <p:sldId id="530" r:id="rId8"/>
    <p:sldId id="319" r:id="rId9"/>
    <p:sldId id="485" r:id="rId10"/>
    <p:sldId id="531" r:id="rId11"/>
    <p:sldId id="492" r:id="rId12"/>
    <p:sldId id="493" r:id="rId13"/>
    <p:sldId id="501" r:id="rId14"/>
    <p:sldId id="496" r:id="rId15"/>
    <p:sldId id="497" r:id="rId16"/>
    <p:sldId id="499" r:id="rId17"/>
  </p:sldIdLst>
  <p:sldSz cx="9144000" cy="6858000" type="screen4x3"/>
  <p:notesSz cx="6858000" cy="9296400"/>
  <p:embeddedFontLst>
    <p:embeddedFont>
      <p:font typeface="Wingdings 2" panose="05020102010507070707" pitchFamily="18" charset="2"/>
      <p:regular r:id="rId20"/>
    </p:embeddedFont>
  </p:embeddedFontLst>
  <p:custDataLst>
    <p:tags r:id="rId2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696"/>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A09368D-0502-43E9-9968-FE6D424EEF1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defRPr>
            </a:lvl1pPr>
          </a:lstStyle>
          <a:p>
            <a:pPr>
              <a:defRPr/>
            </a:pPr>
            <a:fld id="{2AE80F24-EBE4-4E9B-90E5-C90ACD83E98F}" type="slidenum">
              <a:rPr lang="en-GB" altLang="en-US"/>
              <a:pPr>
                <a:defRPr/>
              </a:pPr>
              <a:t>‹#›</a:t>
            </a:fld>
            <a:endParaRPr lang="en-GB" altLang="en-US"/>
          </a:p>
        </p:txBody>
      </p:sp>
      <p:sp>
        <p:nvSpPr>
          <p:cNvPr id="6148" name="Rectangle 7">
            <a:extLst>
              <a:ext uri="{FF2B5EF4-FFF2-40B4-BE49-F238E27FC236}">
                <a16:creationId xmlns:a16="http://schemas.microsoft.com/office/drawing/2014/main" id="{796B2A7A-74A2-4B9D-9600-0EA35591A457}"/>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6149" name="Rectangle 9">
            <a:extLst>
              <a:ext uri="{FF2B5EF4-FFF2-40B4-BE49-F238E27FC236}">
                <a16:creationId xmlns:a16="http://schemas.microsoft.com/office/drawing/2014/main" id="{FAA837C4-470F-466D-9285-116FD691E075}"/>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364915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08B38C53-7B7C-4988-AD33-40034A6508D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78FA645-6E41-41E3-ADE0-426555FD0975}"/>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15B293F-BEF9-40A2-BFCD-CE3FBCA9A1BE}"/>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defRPr>
            </a:lvl1pPr>
          </a:lstStyle>
          <a:p>
            <a:pPr>
              <a:defRPr/>
            </a:pPr>
            <a:fld id="{04104723-EDB5-496C-8A33-DB4FCE4122E1}" type="slidenum">
              <a:rPr lang="en-US" altLang="en-US"/>
              <a:pPr>
                <a:defRPr/>
              </a:pPr>
              <a:t>‹#›</a:t>
            </a:fld>
            <a:endParaRPr lang="en-US" altLang="en-US"/>
          </a:p>
        </p:txBody>
      </p:sp>
      <p:sp>
        <p:nvSpPr>
          <p:cNvPr id="5126" name="Rectangle 7">
            <a:extLst>
              <a:ext uri="{FF2B5EF4-FFF2-40B4-BE49-F238E27FC236}">
                <a16:creationId xmlns:a16="http://schemas.microsoft.com/office/drawing/2014/main" id="{0577D627-6CD8-4EAD-9A7B-90F9CE54CC64}"/>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5127" name="Rectangle 9">
            <a:extLst>
              <a:ext uri="{FF2B5EF4-FFF2-40B4-BE49-F238E27FC236}">
                <a16:creationId xmlns:a16="http://schemas.microsoft.com/office/drawing/2014/main" id="{398C07C9-2025-4105-8E3E-2F46D5B395CB}"/>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tx1"/>
                </a:solidFill>
              </a:rPr>
              <a:t>Boardworks High School Life Science</a:t>
            </a:r>
          </a:p>
        </p:txBody>
      </p:sp>
    </p:spTree>
    <p:extLst>
      <p:ext uri="{BB962C8B-B14F-4D97-AF65-F5344CB8AC3E}">
        <p14:creationId xmlns:p14="http://schemas.microsoft.com/office/powerpoint/2010/main" val="175454411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2FAF0E11-7636-42A1-A722-DE1D95327FC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235F398-07E9-4B36-BA75-E8F6C91375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2216BDB-EE00-40F3-87A3-82EFC1A86355}"/>
              </a:ext>
            </a:extLst>
          </p:cNvPr>
          <p:cNvSpPr>
            <a:spLocks noGrp="1"/>
          </p:cNvSpPr>
          <p:nvPr>
            <p:ph type="sldNum" sz="quarter" idx="10"/>
          </p:nvPr>
        </p:nvSpPr>
        <p:spPr/>
        <p:txBody>
          <a:bodyPr/>
          <a:lstStyle/>
          <a:p>
            <a:pPr>
              <a:defRPr/>
            </a:pPr>
            <a:fld id="{04104723-EDB5-496C-8A33-DB4FCE4122E1}"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3CCCC826-6FE5-4AE1-9F67-5E83B3000838}"/>
              </a:ext>
            </a:extLst>
          </p:cNvPr>
          <p:cNvSpPr>
            <a:spLocks noGrp="1" noRot="1" noChangeAspect="1" noChangeArrowheads="1" noTextEdit="1"/>
          </p:cNvSpPr>
          <p:nvPr>
            <p:ph type="sldImg"/>
          </p:nvPr>
        </p:nvSpPr>
        <p:spPr>
          <a:ln/>
        </p:spPr>
      </p:sp>
      <p:sp>
        <p:nvSpPr>
          <p:cNvPr id="20484" name="Rectangle 5">
            <a:extLst>
              <a:ext uri="{FF2B5EF4-FFF2-40B4-BE49-F238E27FC236}">
                <a16:creationId xmlns:a16="http://schemas.microsoft.com/office/drawing/2014/main" id="{519CA4F3-BE63-4B40-BC20-3C24C69C131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Aerobic respiration is more efficient than anaerobic respiration, releasing more energy per molecule of glucose. </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Suzanne Tucker,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4433EB0-1D33-48D0-9D78-67A61B2FD296}"/>
              </a:ext>
            </a:extLst>
          </p:cNvPr>
          <p:cNvSpPr>
            <a:spLocks noGrp="1"/>
          </p:cNvSpPr>
          <p:nvPr>
            <p:ph type="sldNum" sz="quarter" idx="10"/>
          </p:nvPr>
        </p:nvSpPr>
        <p:spPr/>
        <p:txBody>
          <a:bodyPr/>
          <a:lstStyle/>
          <a:p>
            <a:pPr>
              <a:defRPr/>
            </a:pPr>
            <a:fld id="{04104723-EDB5-496C-8A33-DB4FCE4122E1}"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D493C719-B0B5-4123-BADA-6D1848D47DF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D5C88B9-8273-4EF1-90FE-C2BF76ABE8F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should understand that anaerobic respiration does not replace aerobic respiration. Only cells that require more energy, such as muscle cells, will carry out anaerobic respiration if there is not enough oxygen present.</a:t>
            </a:r>
          </a:p>
        </p:txBody>
      </p:sp>
      <p:sp>
        <p:nvSpPr>
          <p:cNvPr id="2" name="Slide Number Placeholder 1">
            <a:extLst>
              <a:ext uri="{FF2B5EF4-FFF2-40B4-BE49-F238E27FC236}">
                <a16:creationId xmlns:a16="http://schemas.microsoft.com/office/drawing/2014/main" id="{D9FBC0FD-5DC4-4FD5-84E0-2B3C3DDE2387}"/>
              </a:ext>
            </a:extLst>
          </p:cNvPr>
          <p:cNvSpPr>
            <a:spLocks noGrp="1"/>
          </p:cNvSpPr>
          <p:nvPr>
            <p:ph type="sldNum" sz="quarter" idx="10"/>
          </p:nvPr>
        </p:nvSpPr>
        <p:spPr/>
        <p:txBody>
          <a:bodyPr/>
          <a:lstStyle/>
          <a:p>
            <a:pPr>
              <a:defRPr/>
            </a:pPr>
            <a:fld id="{04104723-EDB5-496C-8A33-DB4FCE4122E1}"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65B48D9-7D5D-408C-A97C-8F324ABFD7A6}"/>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0011E9F0-52F3-4C75-BEED-E19F832B75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sainthorant</a:t>
            </a:r>
            <a:r>
              <a:rPr lang="en-US" altLang="en-US" dirty="0">
                <a:latin typeface="Arial" panose="020B0604020202020204" pitchFamily="34" charset="0"/>
              </a:rPr>
              <a:t> </a:t>
            </a:r>
            <a:r>
              <a:rPr lang="en-US" altLang="en-US" dirty="0" err="1">
                <a:latin typeface="Arial" panose="020B0604020202020204" pitchFamily="34" charset="0"/>
              </a:rPr>
              <a:t>daniel</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522A5C3-FAB5-4870-8A53-C58EE09A585C}"/>
              </a:ext>
            </a:extLst>
          </p:cNvPr>
          <p:cNvSpPr>
            <a:spLocks noGrp="1"/>
          </p:cNvSpPr>
          <p:nvPr>
            <p:ph type="sldNum" sz="quarter" idx="10"/>
          </p:nvPr>
        </p:nvSpPr>
        <p:spPr/>
        <p:txBody>
          <a:bodyPr/>
          <a:lstStyle/>
          <a:p>
            <a:pPr>
              <a:defRPr/>
            </a:pPr>
            <a:fld id="{04104723-EDB5-496C-8A33-DB4FCE4122E1}"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0661D299-7C0D-472E-BABF-BE1AAFCE860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47351B58-77F7-4910-8902-17D0D9EE938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US" altLang="en-US" dirty="0">
                <a:latin typeface="Arial" panose="020B0604020202020204" pitchFamily="34" charset="0"/>
              </a:rPr>
              <a:t>Glycogen is a type of carbohydrate, made of many glucose molecules joined together. It acts as a storage molecule for glucose in animal cells.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glucose in glycogen can later be released and used for cellular respiration if blood glucose levels fall.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more information about glycogen, please refer to the </a:t>
            </a:r>
            <a:r>
              <a:rPr lang="en-US" altLang="en-US" i="1" dirty="0" err="1">
                <a:latin typeface="Arial" panose="020B0604020202020204" pitchFamily="34" charset="0"/>
              </a:rPr>
              <a:t>Glucoregulation</a:t>
            </a:r>
            <a:r>
              <a:rPr lang="en-US" altLang="en-US" dirty="0">
                <a:latin typeface="Arial" panose="020B0604020202020204" pitchFamily="34" charset="0"/>
              </a:rPr>
              <a:t> presentation. </a:t>
            </a:r>
          </a:p>
          <a:p>
            <a:pPr eaLnBrk="1" hangingPunct="1"/>
            <a:endParaRPr lang="en-GB" altLang="en-US" i="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US" altLang="en-US" dirty="0" err="1">
                <a:latin typeface="Arial" panose="020B0604020202020204" pitchFamily="34" charset="0"/>
              </a:rPr>
              <a:t>Izf</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FCB9592-4476-49C5-A444-01FCF3619C86}"/>
              </a:ext>
            </a:extLst>
          </p:cNvPr>
          <p:cNvSpPr>
            <a:spLocks noGrp="1"/>
          </p:cNvSpPr>
          <p:nvPr>
            <p:ph type="sldNum" sz="quarter" idx="10"/>
          </p:nvPr>
        </p:nvSpPr>
        <p:spPr/>
        <p:txBody>
          <a:bodyPr/>
          <a:lstStyle/>
          <a:p>
            <a:pPr>
              <a:defRPr/>
            </a:pPr>
            <a:fld id="{04104723-EDB5-496C-8A33-DB4FCE4122E1}"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5491AECE-2345-49AA-A41F-49FEC9EF78EA}"/>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06C13507-1B18-4A30-BCE3-851C3883C94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Peter </a:t>
            </a:r>
            <a:r>
              <a:rPr lang="en-GB" altLang="en-US" dirty="0" err="1">
                <a:latin typeface="Arial" panose="020B0604020202020204" pitchFamily="34" charset="0"/>
              </a:rPr>
              <a:t>Bernik</a:t>
            </a:r>
            <a:r>
              <a:rPr lang="en-GB" altLang="en-US" dirty="0">
                <a:latin typeface="Arial" panose="020B0604020202020204" pitchFamily="34" charset="0"/>
              </a:rPr>
              <a:t>, Shutterstock.co.uk 2018</a:t>
            </a:r>
          </a:p>
        </p:txBody>
      </p:sp>
      <p:sp>
        <p:nvSpPr>
          <p:cNvPr id="2" name="Slide Number Placeholder 1">
            <a:extLst>
              <a:ext uri="{FF2B5EF4-FFF2-40B4-BE49-F238E27FC236}">
                <a16:creationId xmlns:a16="http://schemas.microsoft.com/office/drawing/2014/main" id="{4BEE8418-1449-45B7-9E6C-241D3EB83CC0}"/>
              </a:ext>
            </a:extLst>
          </p:cNvPr>
          <p:cNvSpPr>
            <a:spLocks noGrp="1"/>
          </p:cNvSpPr>
          <p:nvPr>
            <p:ph type="sldNum" sz="quarter" idx="10"/>
          </p:nvPr>
        </p:nvSpPr>
        <p:spPr/>
        <p:txBody>
          <a:bodyPr/>
          <a:lstStyle/>
          <a:p>
            <a:pPr>
              <a:defRPr/>
            </a:pPr>
            <a:fld id="{04104723-EDB5-496C-8A33-DB4FCE4122E1}" type="slidenum">
              <a:rPr lang="en-US" altLang="en-US" smtClean="0"/>
              <a:pPr>
                <a:defRPr/>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68B5663A-5846-4BE6-A88C-C26C5802A1B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7DDB8F6-25EA-4CDF-A74F-C1AF60A618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5397725E-9CEE-4081-8627-076EA7975185}"/>
              </a:ext>
            </a:extLst>
          </p:cNvPr>
          <p:cNvSpPr>
            <a:spLocks noGrp="1"/>
          </p:cNvSpPr>
          <p:nvPr>
            <p:ph type="sldNum" sz="quarter" idx="10"/>
          </p:nvPr>
        </p:nvSpPr>
        <p:spPr/>
        <p:txBody>
          <a:bodyPr/>
          <a:lstStyle/>
          <a:p>
            <a:pPr>
              <a:defRPr/>
            </a:pPr>
            <a:fld id="{04104723-EDB5-496C-8A33-DB4FCE4122E1}" type="slidenum">
              <a:rPr lang="en-US" altLang="en-US" smtClean="0"/>
              <a:pPr>
                <a:defRPr/>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203FAD0-859E-4F17-94AA-AAC794379A1B}"/>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AB80B671-C257-40A7-9CC0-6A5A5D0E46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EEAF4C4-1D7A-4DFA-BF21-A30768C30816}"/>
              </a:ext>
            </a:extLst>
          </p:cNvPr>
          <p:cNvSpPr>
            <a:spLocks noGrp="1"/>
          </p:cNvSpPr>
          <p:nvPr>
            <p:ph type="sldNum" sz="quarter" idx="10"/>
          </p:nvPr>
        </p:nvSpPr>
        <p:spPr/>
        <p:txBody>
          <a:bodyPr/>
          <a:lstStyle/>
          <a:p>
            <a:pPr>
              <a:defRPr/>
            </a:pPr>
            <a:fld id="{04104723-EDB5-496C-8A33-DB4FCE4122E1}"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0BA0835-ABBA-4873-97D5-2B98E33FC0A8}"/>
              </a:ext>
            </a:extLst>
          </p:cNvPr>
          <p:cNvSpPr>
            <a:spLocks noGrp="1" noRot="1" noChangeAspect="1" noChangeArrowheads="1" noTextEdit="1"/>
          </p:cNvSpPr>
          <p:nvPr>
            <p:ph type="sldImg"/>
          </p:nvPr>
        </p:nvSpPr>
        <p:spPr>
          <a:ln/>
        </p:spPr>
      </p:sp>
      <p:sp>
        <p:nvSpPr>
          <p:cNvPr id="14340" name="Rectangle 4">
            <a:extLst>
              <a:ext uri="{FF2B5EF4-FFF2-40B4-BE49-F238E27FC236}">
                <a16:creationId xmlns:a16="http://schemas.microsoft.com/office/drawing/2014/main" id="{D8DD034A-8144-4735-9825-C1023ED4D63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Ramona </a:t>
            </a:r>
            <a:r>
              <a:rPr lang="en-US" altLang="en-US" dirty="0" err="1">
                <a:latin typeface="Arial" panose="020B0604020202020204" pitchFamily="34" charset="0"/>
              </a:rPr>
              <a:t>Kaulitzki</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DA2BE47-E0D0-4786-952E-5E6882B9C74B}"/>
              </a:ext>
            </a:extLst>
          </p:cNvPr>
          <p:cNvSpPr>
            <a:spLocks noGrp="1"/>
          </p:cNvSpPr>
          <p:nvPr>
            <p:ph type="sldNum" sz="quarter" idx="10"/>
          </p:nvPr>
        </p:nvSpPr>
        <p:spPr/>
        <p:txBody>
          <a:bodyPr/>
          <a:lstStyle/>
          <a:p>
            <a:pPr>
              <a:defRPr/>
            </a:pPr>
            <a:fld id="{04104723-EDB5-496C-8A33-DB4FCE4122E1}" type="slidenum">
              <a:rPr lang="en-US" altLang="en-US" smtClean="0"/>
              <a:pPr>
                <a:defRPr/>
              </a:pPr>
              <a:t>3</a:t>
            </a:fld>
            <a:endParaRPr lang="en-US" altLang="en-US"/>
          </a:p>
        </p:txBody>
      </p:sp>
    </p:spTree>
    <p:extLst>
      <p:ext uri="{BB962C8B-B14F-4D97-AF65-F5344CB8AC3E}">
        <p14:creationId xmlns:p14="http://schemas.microsoft.com/office/powerpoint/2010/main" val="138104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5327036-CA88-468E-AC20-0B4C139C6BE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F7654D9-AFC2-467E-8F2A-2171B0D9916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The arteries supplying the muscles dilate to accommodate increased blood flow. Blood flow can increase to 35 times its normal volume during exercise.</a:t>
            </a:r>
          </a:p>
          <a:p>
            <a:pPr eaLnBrk="1" hangingPunct="1"/>
            <a:r>
              <a:rPr lang="en-GB" altLang="en-US" dirty="0">
                <a:latin typeface="Arial" panose="020B0604020202020204" pitchFamily="34" charset="0"/>
              </a:rPr>
              <a:t>During exercise, blood is diverted away from systems that are not involved in activity, such as the digestive system. </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Suzanne Tucker, Shutterstock.com 2018</a:t>
            </a:r>
          </a:p>
        </p:txBody>
      </p:sp>
      <p:sp>
        <p:nvSpPr>
          <p:cNvPr id="2" name="Slide Number Placeholder 1">
            <a:extLst>
              <a:ext uri="{FF2B5EF4-FFF2-40B4-BE49-F238E27FC236}">
                <a16:creationId xmlns:a16="http://schemas.microsoft.com/office/drawing/2014/main" id="{DF9823A7-0CD2-4DB3-BF65-9759009D7785}"/>
              </a:ext>
            </a:extLst>
          </p:cNvPr>
          <p:cNvSpPr>
            <a:spLocks noGrp="1"/>
          </p:cNvSpPr>
          <p:nvPr>
            <p:ph type="sldNum" sz="quarter" idx="10"/>
          </p:nvPr>
        </p:nvSpPr>
        <p:spPr/>
        <p:txBody>
          <a:bodyPr/>
          <a:lstStyle/>
          <a:p>
            <a:pPr>
              <a:defRPr/>
            </a:pPr>
            <a:fld id="{04104723-EDB5-496C-8A33-DB4FCE4122E1}"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5327036-CA88-468E-AC20-0B4C139C6BE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F7654D9-AFC2-467E-8F2A-2171B0D9916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7D2CE7C9-A771-4AC3-AB19-133B0F9540C9}"/>
              </a:ext>
            </a:extLst>
          </p:cNvPr>
          <p:cNvSpPr>
            <a:spLocks noGrp="1"/>
          </p:cNvSpPr>
          <p:nvPr>
            <p:ph type="sldNum" sz="quarter" idx="10"/>
          </p:nvPr>
        </p:nvSpPr>
        <p:spPr/>
        <p:txBody>
          <a:bodyPr/>
          <a:lstStyle/>
          <a:p>
            <a:pPr>
              <a:defRPr/>
            </a:pPr>
            <a:fld id="{04104723-EDB5-496C-8A33-DB4FCE4122E1}" type="slidenum">
              <a:rPr lang="en-US" altLang="en-US" smtClean="0"/>
              <a:pPr>
                <a:defRPr/>
              </a:pPr>
              <a:t>5</a:t>
            </a:fld>
            <a:endParaRPr lang="en-US" altLang="en-US"/>
          </a:p>
        </p:txBody>
      </p:sp>
    </p:spTree>
    <p:extLst>
      <p:ext uri="{BB962C8B-B14F-4D97-AF65-F5344CB8AC3E}">
        <p14:creationId xmlns:p14="http://schemas.microsoft.com/office/powerpoint/2010/main" val="417428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5327036-CA88-468E-AC20-0B4C139C6BE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F7654D9-AFC2-467E-8F2A-2171B0D9916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These questions are intended to provide an introduction for an investigation into heart rate, which is covered in the following slides.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determine relationships, including quantitative relationships, between independent and dependent variables.</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DCBFD2B-E65A-4C8F-A815-59BF39D2ACFC}"/>
              </a:ext>
            </a:extLst>
          </p:cNvPr>
          <p:cNvSpPr>
            <a:spLocks noGrp="1"/>
          </p:cNvSpPr>
          <p:nvPr>
            <p:ph type="sldNum" sz="quarter" idx="10"/>
          </p:nvPr>
        </p:nvSpPr>
        <p:spPr/>
        <p:txBody>
          <a:bodyPr/>
          <a:lstStyle/>
          <a:p>
            <a:pPr>
              <a:defRPr/>
            </a:pPr>
            <a:fld id="{04104723-EDB5-496C-8A33-DB4FCE4122E1}" type="slidenum">
              <a:rPr lang="en-US" altLang="en-US" smtClean="0"/>
              <a:pPr>
                <a:defRPr/>
              </a:pPr>
              <a:t>6</a:t>
            </a:fld>
            <a:endParaRPr lang="en-US" altLang="en-US"/>
          </a:p>
        </p:txBody>
      </p:sp>
    </p:spTree>
    <p:extLst>
      <p:ext uri="{BB962C8B-B14F-4D97-AF65-F5344CB8AC3E}">
        <p14:creationId xmlns:p14="http://schemas.microsoft.com/office/powerpoint/2010/main" val="41672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normAutofit fontScale="92500" lnSpcReduction="10000"/>
          </a:bodyPr>
          <a:lstStyle/>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a:p>
            <a:pPr marR="0" lvl="0" algn="l" defTabSz="914400" rtl="0" eaLnBrk="0" fontAlgn="base" latinLnBrk="0" hangingPunct="0">
              <a:lnSpc>
                <a:spcPct val="110000"/>
              </a:lnSpc>
              <a:spcAft>
                <a:spcPct val="0"/>
              </a:spcAft>
              <a:buClrTx/>
              <a:buSzTx/>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10000"/>
              </a:lnSpc>
              <a:spcAft>
                <a:spcPct val="0"/>
              </a:spcAft>
              <a:buClrTx/>
              <a:buSzTx/>
              <a:buFont typeface="Arial" panose="020B0604020202020204" pitchFamily="34" charset="0"/>
              <a:buNone/>
              <a:tabLst/>
              <a:defRPr/>
            </a:pPr>
            <a:r>
              <a:rPr lang="en-GB" altLang="en-US" b="1" dirty="0"/>
              <a:t>Photo credit:</a:t>
            </a:r>
            <a:r>
              <a:rPr lang="en-GB" altLang="en-US" dirty="0"/>
              <a:t> </a:t>
            </a:r>
            <a:r>
              <a:rPr lang="en-US" altLang="en-US" dirty="0"/>
              <a:t>© </a:t>
            </a:r>
            <a:r>
              <a:rPr lang="en-US" altLang="en-US" dirty="0" err="1"/>
              <a:t>lzf</a:t>
            </a:r>
            <a:r>
              <a:rPr lang="en-US" altLang="en-US" dirty="0"/>
              <a:t>, Shutterstock.com 2018</a:t>
            </a:r>
          </a:p>
        </p:txBody>
      </p:sp>
      <p:sp>
        <p:nvSpPr>
          <p:cNvPr id="2" name="Slide Number Placeholder 1">
            <a:extLst>
              <a:ext uri="{FF2B5EF4-FFF2-40B4-BE49-F238E27FC236}">
                <a16:creationId xmlns:a16="http://schemas.microsoft.com/office/drawing/2014/main" id="{18F28D8A-35D4-4421-A2C6-36D07BE39739}"/>
              </a:ext>
            </a:extLst>
          </p:cNvPr>
          <p:cNvSpPr>
            <a:spLocks noGrp="1"/>
          </p:cNvSpPr>
          <p:nvPr>
            <p:ph type="sldNum" sz="quarter" idx="10"/>
          </p:nvPr>
        </p:nvSpPr>
        <p:spPr/>
        <p:txBody>
          <a:bodyPr/>
          <a:lstStyle/>
          <a:p>
            <a:pPr>
              <a:defRPr/>
            </a:pPr>
            <a:fld id="{04104723-EDB5-496C-8A33-DB4FCE4122E1}"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37C71510-78EE-4E03-B718-72D1628B0E7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7EC5C03-6B97-4B2E-A572-ACEB6C161D2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US" altLang="en-US" dirty="0">
                <a:latin typeface="Arial" panose="020B0604020202020204" pitchFamily="34" charset="0"/>
              </a:rPr>
              <a:t>Help students to describe that heart rate increases during exercise until a maximum value is reached. When exercise stops, heart rate begins to fall again. The value for maximum heart rate depends on the intensity of the exercise and the fitness level of the person exercising.</a:t>
            </a:r>
          </a:p>
          <a:p>
            <a:pPr eaLnBrk="1" hangingPunct="1"/>
            <a:endParaRPr lang="en-US"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dirty="0">
              <a:effectLst/>
            </a:endParaRPr>
          </a:p>
        </p:txBody>
      </p:sp>
      <p:sp>
        <p:nvSpPr>
          <p:cNvPr id="2" name="Slide Number Placeholder 1">
            <a:extLst>
              <a:ext uri="{FF2B5EF4-FFF2-40B4-BE49-F238E27FC236}">
                <a16:creationId xmlns:a16="http://schemas.microsoft.com/office/drawing/2014/main" id="{D6037B81-2D13-403A-8B86-508F5AF311F6}"/>
              </a:ext>
            </a:extLst>
          </p:cNvPr>
          <p:cNvSpPr>
            <a:spLocks noGrp="1"/>
          </p:cNvSpPr>
          <p:nvPr>
            <p:ph type="sldNum" sz="quarter" idx="10"/>
          </p:nvPr>
        </p:nvSpPr>
        <p:spPr/>
        <p:txBody>
          <a:bodyPr/>
          <a:lstStyle/>
          <a:p>
            <a:pPr>
              <a:defRPr/>
            </a:pPr>
            <a:fld id="{04104723-EDB5-496C-8A33-DB4FCE4122E1}"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5327036-CA88-468E-AC20-0B4C139C6BE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F7654D9-AFC2-467E-8F2A-2171B0D9916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Help students to use the information provided to explain how heart rate is coordinated. During exercise, muscles send electrical impulses to the medulla through the nerves. This causes the medulla to send an electrical impulse to the heart, which increases the heart rate. When exercise stops, this information is received by the medulla from the muscles. The medulla sends an electrical impulse to the heart to decrease heart rate.</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For more information about the brain, please refer to </a:t>
            </a:r>
            <a:r>
              <a:rPr lang="en-GB" altLang="en-US" i="1" dirty="0">
                <a:latin typeface="Arial" panose="020B0604020202020204" pitchFamily="34" charset="0"/>
              </a:rPr>
              <a:t>The Nervous System</a:t>
            </a:r>
            <a:r>
              <a:rPr lang="en-GB" altLang="en-US" dirty="0">
                <a:latin typeface="Arial" panose="020B0604020202020204" pitchFamily="34" charset="0"/>
              </a:rPr>
              <a:t> presentation.</a:t>
            </a:r>
          </a:p>
          <a:p>
            <a:pPr eaLnBrk="1" hangingPunct="1">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BC7F1A4-E970-4067-8683-800686FF2EDC}"/>
              </a:ext>
            </a:extLst>
          </p:cNvPr>
          <p:cNvSpPr>
            <a:spLocks noGrp="1"/>
          </p:cNvSpPr>
          <p:nvPr>
            <p:ph type="sldNum" sz="quarter" idx="10"/>
          </p:nvPr>
        </p:nvSpPr>
        <p:spPr/>
        <p:txBody>
          <a:bodyPr/>
          <a:lstStyle/>
          <a:p>
            <a:pPr>
              <a:defRPr/>
            </a:pPr>
            <a:fld id="{04104723-EDB5-496C-8A33-DB4FCE4122E1}" type="slidenum">
              <a:rPr lang="en-US" altLang="en-US" smtClean="0"/>
              <a:pPr>
                <a:defRPr/>
              </a:pPr>
              <a:t>9</a:t>
            </a:fld>
            <a:endParaRPr lang="en-US" altLang="en-US"/>
          </a:p>
        </p:txBody>
      </p:sp>
    </p:spTree>
    <p:extLst>
      <p:ext uri="{BB962C8B-B14F-4D97-AF65-F5344CB8AC3E}">
        <p14:creationId xmlns:p14="http://schemas.microsoft.com/office/powerpoint/2010/main" val="3512115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B91B2CC6-55CC-4055-9B01-497BCA15DB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hlinkClick r:id="" action="ppaction://hlinkshowjump?jump=nextslide"/>
            <a:extLst>
              <a:ext uri="{FF2B5EF4-FFF2-40B4-BE49-F238E27FC236}">
                <a16:creationId xmlns:a16="http://schemas.microsoft.com/office/drawing/2014/main" id="{F21DEA9B-9352-492F-9C8C-AF22C9CAE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66F6D3AC-382D-4825-92D6-DFF6B1A6F09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93E4B450-0321-45A9-ABA8-4263E47B49A4}"/>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CE95C36C-111F-4FC0-B640-4A3FAE6632FF}"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15</a:t>
            </a:r>
          </a:p>
        </p:txBody>
      </p:sp>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3844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53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6465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4410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29454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D22C9383-391A-4994-96B6-7DC1191851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hlinkClick r:id="" action="ppaction://hlinkshowjump?jump=nextslide"/>
            <a:extLst>
              <a:ext uri="{FF2B5EF4-FFF2-40B4-BE49-F238E27FC236}">
                <a16:creationId xmlns:a16="http://schemas.microsoft.com/office/drawing/2014/main" id="{7FB6BEEA-7247-47BA-A331-2C4C5BF24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EEC3A5EC-C255-4F2A-A665-74A4F53C1ED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2DA8028C-82BE-4FFC-8826-14B756F318B1}"/>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6A428A2E-6646-4EB1-87D2-E8AA4143E2D3}"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15</a:t>
            </a:r>
          </a:p>
        </p:txBody>
      </p:sp>
      <p:sp>
        <p:nvSpPr>
          <p:cNvPr id="9" name="Content Placeholder 2">
            <a:extLst>
              <a:ext uri="{FF2B5EF4-FFF2-40B4-BE49-F238E27FC236}">
                <a16:creationId xmlns:a16="http://schemas.microsoft.com/office/drawing/2014/main" id="{58BEDEB8-A9C3-4367-BF40-FB60AF6FA132}"/>
              </a:ext>
            </a:extLst>
          </p:cNvPr>
          <p:cNvSpPr>
            <a:spLocks noGrp="1"/>
          </p:cNvSpPr>
          <p:nvPr>
            <p:ph idx="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Tree>
    <p:extLst>
      <p:ext uri="{BB962C8B-B14F-4D97-AF65-F5344CB8AC3E}">
        <p14:creationId xmlns:p14="http://schemas.microsoft.com/office/powerpoint/2010/main" val="354608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71055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689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9607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532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34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565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11274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962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626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997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344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5594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134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281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800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816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1697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287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469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a:extLst>
              <a:ext uri="{FF2B5EF4-FFF2-40B4-BE49-F238E27FC236}">
                <a16:creationId xmlns:a16="http://schemas.microsoft.com/office/drawing/2014/main" id="{B3F0B3BD-97F1-43F0-92A2-835CE63791A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a:extLst>
              <a:ext uri="{FF2B5EF4-FFF2-40B4-BE49-F238E27FC236}">
                <a16:creationId xmlns:a16="http://schemas.microsoft.com/office/drawing/2014/main" id="{3675AF0F-7ACF-4FD9-B41D-3C5BC562A56A}"/>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1028" name="Rectangle 8">
            <a:extLst>
              <a:ext uri="{FF2B5EF4-FFF2-40B4-BE49-F238E27FC236}">
                <a16:creationId xmlns:a16="http://schemas.microsoft.com/office/drawing/2014/main" id="{562523AE-E3A2-424F-8967-2788AE568565}"/>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29" name="Picture 16">
            <a:hlinkClick r:id="" action="ppaction://hlinkshowjump?jump=previousslide"/>
            <a:extLst>
              <a:ext uri="{FF2B5EF4-FFF2-40B4-BE49-F238E27FC236}">
                <a16:creationId xmlns:a16="http://schemas.microsoft.com/office/drawing/2014/main" id="{99BEAF5E-47C6-4495-8389-55A5D14FA88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3">
            <a:hlinkClick r:id="" action="ppaction://hlinkshowjump?jump=nextslide"/>
            <a:extLst>
              <a:ext uri="{FF2B5EF4-FFF2-40B4-BE49-F238E27FC236}">
                <a16:creationId xmlns:a16="http://schemas.microsoft.com/office/drawing/2014/main" id="{AEE1A780-5245-4545-BDF2-F30FAFD9461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A963308E-B36F-4532-9D85-FE628A1D5C98}"/>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4">
            <a:extLst>
              <a:ext uri="{FF2B5EF4-FFF2-40B4-BE49-F238E27FC236}">
                <a16:creationId xmlns:a16="http://schemas.microsoft.com/office/drawing/2014/main" id="{3191D0EC-4EB6-4082-9D29-BB7756885C35}"/>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D7E35DD6-C23C-4632-9AF8-27CE05F77616}"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15</a:t>
            </a:r>
          </a:p>
        </p:txBody>
      </p:sp>
    </p:spTree>
    <p:custDataLst>
      <p:tags r:id="rId16"/>
    </p:custDataLst>
  </p:cSld>
  <p:clrMap bg1="lt1" tx1="dk1" bg2="lt2" tx2="dk2" accent1="accent1" accent2="accent2" accent3="accent3" accent4="accent4" accent5="accent5" accent6="accent6" hlink="hlink" folHlink="folHlink"/>
  <p:sldLayoutIdLst>
    <p:sldLayoutId id="2147484850"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 id="2147484836" r:id="rId12"/>
    <p:sldLayoutId id="2147484837" r:id="rId13"/>
    <p:sldLayoutId id="214748485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a:extLst>
              <a:ext uri="{FF2B5EF4-FFF2-40B4-BE49-F238E27FC236}">
                <a16:creationId xmlns:a16="http://schemas.microsoft.com/office/drawing/2014/main" id="{EAE77AF5-AB8C-4F54-954D-9D3CD020B2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a:extLst>
              <a:ext uri="{FF2B5EF4-FFF2-40B4-BE49-F238E27FC236}">
                <a16:creationId xmlns:a16="http://schemas.microsoft.com/office/drawing/2014/main" id="{FCAC4511-16D0-4A5E-9B89-A403CB91EFE4}"/>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2052" name="Rectangle 8">
            <a:extLst>
              <a:ext uri="{FF2B5EF4-FFF2-40B4-BE49-F238E27FC236}">
                <a16:creationId xmlns:a16="http://schemas.microsoft.com/office/drawing/2014/main" id="{7AA7CAD0-20CA-4687-9123-E539DB3759B0}"/>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3" name="Picture 16">
            <a:hlinkClick r:id="" action="ppaction://hlinkshowjump?jump=previousslide"/>
            <a:extLst>
              <a:ext uri="{FF2B5EF4-FFF2-40B4-BE49-F238E27FC236}">
                <a16:creationId xmlns:a16="http://schemas.microsoft.com/office/drawing/2014/main" id="{2B2263EB-5DDA-4541-A073-6FE576317DD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FC3AE1CB-2249-45E9-BA8C-69D26198C25B}"/>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4">
            <a:extLst>
              <a:ext uri="{FF2B5EF4-FFF2-40B4-BE49-F238E27FC236}">
                <a16:creationId xmlns:a16="http://schemas.microsoft.com/office/drawing/2014/main" id="{BAF796AB-F377-46E7-BB03-B70D1B4F8F68}"/>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89B138E7-FD8D-450E-B700-AEEAAFA236C4}"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15</a:t>
            </a:r>
          </a:p>
        </p:txBody>
      </p:sp>
    </p:spTree>
    <p:custDataLst>
      <p:tags r:id="rId14"/>
    </p:custData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 id="214748484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2.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notesSlide" Target="../notesSlides/notesSlide15.xml"/><Relationship Id="rId4" Type="http://schemas.openxmlformats.org/officeDocument/2006/relationships/slideLayout" Target="../slideLayouts/slideLayout20.xml"/><Relationship Id="rId9"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5.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8.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FD2F0029-22EE-43E6-AB1E-05036757B5F2}"/>
              </a:ext>
            </a:extLst>
          </p:cNvPr>
          <p:cNvSpPr>
            <a:spLocks noGrp="1" noChangeArrowheads="1"/>
          </p:cNvSpPr>
          <p:nvPr>
            <p:ph type="title"/>
          </p:nvPr>
        </p:nvSpPr>
        <p:spPr>
          <a:xfrm>
            <a:off x="3221038" y="1187450"/>
            <a:ext cx="4991100" cy="3128963"/>
          </a:xfrm>
        </p:spPr>
        <p:txBody>
          <a:bodyPr/>
          <a:lstStyle/>
          <a:p>
            <a:r>
              <a:rPr lang="en-GB" altLang="en-US" dirty="0"/>
              <a:t>Response</a:t>
            </a:r>
            <a:br>
              <a:rPr lang="en-GB" altLang="en-US" dirty="0"/>
            </a:br>
            <a:r>
              <a:rPr lang="en-GB" altLang="en-US" dirty="0"/>
              <a:t>to Exercise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Text Box 4">
            <a:extLst>
              <a:ext uri="{FF2B5EF4-FFF2-40B4-BE49-F238E27FC236}">
                <a16:creationId xmlns:a16="http://schemas.microsoft.com/office/drawing/2014/main" id="{CBD171EB-3735-41F4-81D9-DADAF3707CB7}"/>
              </a:ext>
            </a:extLst>
          </p:cNvPr>
          <p:cNvSpPr txBox="1">
            <a:spLocks noChangeArrowheads="1"/>
          </p:cNvSpPr>
          <p:nvPr/>
        </p:nvSpPr>
        <p:spPr bwMode="auto">
          <a:xfrm>
            <a:off x="342900" y="3860800"/>
            <a:ext cx="8374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this occurs, muscle cells </a:t>
            </a:r>
            <a:br>
              <a:rPr lang="en-GB" altLang="en-US" dirty="0">
                <a:solidFill>
                  <a:srgbClr val="010066"/>
                </a:solidFill>
              </a:rPr>
            </a:br>
            <a:r>
              <a:rPr lang="en-GB" altLang="en-US" dirty="0">
                <a:solidFill>
                  <a:srgbClr val="010066"/>
                </a:solidFill>
              </a:rPr>
              <a:t>can release energy from </a:t>
            </a:r>
            <a:br>
              <a:rPr lang="en-GB" altLang="en-US" dirty="0">
                <a:solidFill>
                  <a:srgbClr val="010066"/>
                </a:solidFill>
              </a:rPr>
            </a:br>
            <a:r>
              <a:rPr lang="en-GB" altLang="en-US" dirty="0">
                <a:solidFill>
                  <a:srgbClr val="010066"/>
                </a:solidFill>
              </a:rPr>
              <a:t>glucose using </a:t>
            </a:r>
            <a:r>
              <a:rPr lang="en-GB" altLang="en-US" b="1" dirty="0">
                <a:solidFill>
                  <a:srgbClr val="10BC45"/>
                </a:solidFill>
              </a:rPr>
              <a:t>anaerobic </a:t>
            </a:r>
            <a:br>
              <a:rPr lang="en-GB" altLang="en-US" b="1" dirty="0">
                <a:solidFill>
                  <a:srgbClr val="10BC45"/>
                </a:solidFill>
              </a:rPr>
            </a:br>
            <a:r>
              <a:rPr lang="en-GB" altLang="en-US" b="1" dirty="0">
                <a:solidFill>
                  <a:srgbClr val="10BC45"/>
                </a:solidFill>
              </a:rPr>
              <a:t>respiration</a:t>
            </a:r>
            <a:r>
              <a:rPr lang="en-GB" altLang="en-US" dirty="0">
                <a:solidFill>
                  <a:srgbClr val="010066"/>
                </a:solidFill>
              </a:rPr>
              <a:t>. This takes </a:t>
            </a:r>
            <a:br>
              <a:rPr lang="en-GB" altLang="en-US" dirty="0">
                <a:solidFill>
                  <a:srgbClr val="010066"/>
                </a:solidFill>
              </a:rPr>
            </a:br>
            <a:r>
              <a:rPr lang="en-GB" altLang="en-US" dirty="0">
                <a:solidFill>
                  <a:srgbClr val="010066"/>
                </a:solidFill>
              </a:rPr>
              <a:t>place without oxygen.</a:t>
            </a:r>
          </a:p>
        </p:txBody>
      </p:sp>
      <p:sp>
        <p:nvSpPr>
          <p:cNvPr id="618502" name="TextBox 7">
            <a:extLst>
              <a:ext uri="{FF2B5EF4-FFF2-40B4-BE49-F238E27FC236}">
                <a16:creationId xmlns:a16="http://schemas.microsoft.com/office/drawing/2014/main" id="{3E3577C7-E590-40F8-A67E-D88994AD90DA}"/>
              </a:ext>
            </a:extLst>
          </p:cNvPr>
          <p:cNvSpPr txBox="1">
            <a:spLocks noChangeArrowheads="1"/>
          </p:cNvSpPr>
          <p:nvPr/>
        </p:nvSpPr>
        <p:spPr bwMode="auto">
          <a:xfrm>
            <a:off x="342900" y="1952625"/>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increase in heart rate, breathing and blood flow to </a:t>
            </a:r>
            <a:br>
              <a:rPr lang="en-GB" altLang="en-US" dirty="0">
                <a:solidFill>
                  <a:srgbClr val="010066"/>
                </a:solidFill>
              </a:rPr>
            </a:br>
            <a:r>
              <a:rPr lang="en-GB" altLang="en-US" dirty="0">
                <a:solidFill>
                  <a:srgbClr val="010066"/>
                </a:solidFill>
              </a:rPr>
              <a:t>the muscles helps provide more oxygenated blood to the active muscles. However, the demand for oxygen may still exceed supply.</a:t>
            </a:r>
          </a:p>
        </p:txBody>
      </p:sp>
      <p:sp>
        <p:nvSpPr>
          <p:cNvPr id="19460" name="Text Box 13">
            <a:extLst>
              <a:ext uri="{FF2B5EF4-FFF2-40B4-BE49-F238E27FC236}">
                <a16:creationId xmlns:a16="http://schemas.microsoft.com/office/drawing/2014/main" id="{0C6F523E-7AAE-447F-A63B-F67871EA9E41}"/>
              </a:ext>
            </a:extLst>
          </p:cNvPr>
          <p:cNvSpPr txBox="1">
            <a:spLocks noChangeArrowheads="1"/>
          </p:cNvSpPr>
          <p:nvPr/>
        </p:nvSpPr>
        <p:spPr bwMode="auto">
          <a:xfrm>
            <a:off x="358775" y="784225"/>
            <a:ext cx="878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Initially during exercise all muscle cells carry out</a:t>
            </a:r>
            <a:r>
              <a:rPr lang="en-GB" altLang="en-US" b="1" dirty="0">
                <a:solidFill>
                  <a:srgbClr val="10BC45"/>
                </a:solidFill>
              </a:rPr>
              <a:t> aerobic respiration</a:t>
            </a:r>
            <a:r>
              <a:rPr lang="en-GB" altLang="en-US" dirty="0"/>
              <a:t>. This uses </a:t>
            </a:r>
            <a:r>
              <a:rPr lang="en-GB" altLang="en-US" dirty="0">
                <a:solidFill>
                  <a:srgbClr val="010066"/>
                </a:solidFill>
              </a:rPr>
              <a:t>oxygen</a:t>
            </a:r>
            <a:r>
              <a:rPr lang="en-GB" altLang="en-US" dirty="0"/>
              <a:t> to release energy from glucose.</a:t>
            </a:r>
            <a:endParaRPr lang="en-US" altLang="en-US" dirty="0"/>
          </a:p>
        </p:txBody>
      </p:sp>
      <p:pic>
        <p:nvPicPr>
          <p:cNvPr id="19461" name="Picture 81" descr="Suzanne Tucker_106533593.jpg">
            <a:extLst>
              <a:ext uri="{FF2B5EF4-FFF2-40B4-BE49-F238E27FC236}">
                <a16:creationId xmlns:a16="http://schemas.microsoft.com/office/drawing/2014/main" id="{D3F22D35-9B63-4CD4-B175-4EA3D220BA81}"/>
              </a:ext>
            </a:extLst>
          </p:cNvPr>
          <p:cNvPicPr>
            <a:picLocks noChangeAspect="1"/>
          </p:cNvPicPr>
          <p:nvPr/>
        </p:nvPicPr>
        <p:blipFill>
          <a:blip r:embed="rId4">
            <a:extLst>
              <a:ext uri="{28A0092B-C50C-407E-A947-70E740481C1C}">
                <a14:useLocalDpi xmlns:a14="http://schemas.microsoft.com/office/drawing/2010/main" val="0"/>
              </a:ext>
            </a:extLst>
          </a:blip>
          <a:srcRect l="1965" r="2074"/>
          <a:stretch>
            <a:fillRect/>
          </a:stretch>
        </p:blipFill>
        <p:spPr bwMode="auto">
          <a:xfrm>
            <a:off x="4540250" y="3378200"/>
            <a:ext cx="3992563"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8">
            <a:extLst>
              <a:ext uri="{FF2B5EF4-FFF2-40B4-BE49-F238E27FC236}">
                <a16:creationId xmlns:a16="http://schemas.microsoft.com/office/drawing/2014/main" id="{03878A25-9AEB-44CD-97A7-5FDA4F32F9D4}"/>
              </a:ext>
            </a:extLst>
          </p:cNvPr>
          <p:cNvSpPr>
            <a:spLocks noGrp="1" noChangeArrowheads="1"/>
          </p:cNvSpPr>
          <p:nvPr>
            <p:ph type="title"/>
          </p:nvPr>
        </p:nvSpPr>
        <p:spPr/>
        <p:txBody>
          <a:bodyPr/>
          <a:lstStyle/>
          <a:p>
            <a:r>
              <a:rPr lang="en-GB" altLang="en-US" dirty="0"/>
              <a:t>Cellular respiration during exercise (1)</a:t>
            </a:r>
          </a:p>
        </p:txBody>
      </p:sp>
      <p:pic>
        <p:nvPicPr>
          <p:cNvPr id="9" name="Picture 8">
            <a:extLst>
              <a:ext uri="{FF2B5EF4-FFF2-40B4-BE49-F238E27FC236}">
                <a16:creationId xmlns:a16="http://schemas.microsoft.com/office/drawing/2014/main" id="{D4E49F5F-AF01-4562-B870-A147F86606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descr="notes_icon">
            <a:extLst>
              <a:ext uri="{FF2B5EF4-FFF2-40B4-BE49-F238E27FC236}">
                <a16:creationId xmlns:a16="http://schemas.microsoft.com/office/drawing/2014/main" id="{466B37CC-61F8-438E-8D5C-4649657A60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49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P spid="6185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77FC46CB-3D66-4E8B-AADC-FCAB69136CA4}"/>
              </a:ext>
            </a:extLst>
          </p:cNvPr>
          <p:cNvSpPr txBox="1">
            <a:spLocks noChangeArrowheads="1"/>
          </p:cNvSpPr>
          <p:nvPr/>
        </p:nvSpPr>
        <p:spPr bwMode="auto">
          <a:xfrm>
            <a:off x="342900" y="784225"/>
            <a:ext cx="813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Here is the word equation for </a:t>
            </a:r>
            <a:r>
              <a:rPr lang="en-GB" altLang="en-US" b="1">
                <a:solidFill>
                  <a:srgbClr val="010066"/>
                </a:solidFill>
              </a:rPr>
              <a:t>aerobic respiration</a:t>
            </a:r>
            <a:r>
              <a:rPr lang="en-GB" altLang="en-US">
                <a:solidFill>
                  <a:srgbClr val="010066"/>
                </a:solidFill>
              </a:rPr>
              <a:t>:</a:t>
            </a:r>
          </a:p>
        </p:txBody>
      </p:sp>
      <p:sp>
        <p:nvSpPr>
          <p:cNvPr id="388100" name="Text Box 4">
            <a:extLst>
              <a:ext uri="{FF2B5EF4-FFF2-40B4-BE49-F238E27FC236}">
                <a16:creationId xmlns:a16="http://schemas.microsoft.com/office/drawing/2014/main" id="{722CEBFC-4764-4D80-8140-5C070A933890}"/>
              </a:ext>
            </a:extLst>
          </p:cNvPr>
          <p:cNvSpPr txBox="1">
            <a:spLocks noChangeArrowheads="1"/>
          </p:cNvSpPr>
          <p:nvPr/>
        </p:nvSpPr>
        <p:spPr bwMode="auto">
          <a:xfrm>
            <a:off x="342900" y="3027363"/>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Here is the word equation for </a:t>
            </a:r>
            <a:r>
              <a:rPr lang="en-GB" altLang="en-US" b="1">
                <a:solidFill>
                  <a:srgbClr val="010066"/>
                </a:solidFill>
              </a:rPr>
              <a:t>anaerobic respiration</a:t>
            </a:r>
            <a:r>
              <a:rPr lang="en-GB" altLang="en-US">
                <a:solidFill>
                  <a:srgbClr val="010066"/>
                </a:solidFill>
              </a:rPr>
              <a:t>. This only occurs in muscle cells if the supply of oxygen is insufficient:</a:t>
            </a:r>
          </a:p>
        </p:txBody>
      </p:sp>
      <p:sp>
        <p:nvSpPr>
          <p:cNvPr id="15372" name="AutoShape 24">
            <a:extLst>
              <a:ext uri="{FF2B5EF4-FFF2-40B4-BE49-F238E27FC236}">
                <a16:creationId xmlns:a16="http://schemas.microsoft.com/office/drawing/2014/main" id="{57ECC610-F147-4F7B-92E0-97578C3C2620}"/>
              </a:ext>
            </a:extLst>
          </p:cNvPr>
          <p:cNvSpPr>
            <a:spLocks noChangeArrowheads="1"/>
          </p:cNvSpPr>
          <p:nvPr/>
        </p:nvSpPr>
        <p:spPr bwMode="auto">
          <a:xfrm>
            <a:off x="342900" y="1508125"/>
            <a:ext cx="8699500" cy="1257300"/>
          </a:xfrm>
          <a:prstGeom prst="roundRect">
            <a:avLst>
              <a:gd name="adj" fmla="val 222"/>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endParaRPr lang="en-GB" altLang="en-US">
              <a:solidFill>
                <a:srgbClr val="010066"/>
              </a:solidFill>
            </a:endParaRPr>
          </a:p>
        </p:txBody>
      </p:sp>
      <p:pic>
        <p:nvPicPr>
          <p:cNvPr id="15373" name="Picture 459" descr="energy boom">
            <a:extLst>
              <a:ext uri="{FF2B5EF4-FFF2-40B4-BE49-F238E27FC236}">
                <a16:creationId xmlns:a16="http://schemas.microsoft.com/office/drawing/2014/main" id="{055A2B9B-16C4-401B-88E3-EF3F4D706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5038" y="1554163"/>
            <a:ext cx="17303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468">
            <a:extLst>
              <a:ext uri="{FF2B5EF4-FFF2-40B4-BE49-F238E27FC236}">
                <a16:creationId xmlns:a16="http://schemas.microsoft.com/office/drawing/2014/main" id="{5A150D7B-6F4A-4F88-AE5E-92AEEAD45DAD}"/>
              </a:ext>
            </a:extLst>
          </p:cNvPr>
          <p:cNvSpPr txBox="1">
            <a:spLocks noChangeArrowheads="1"/>
          </p:cNvSpPr>
          <p:nvPr/>
        </p:nvSpPr>
        <p:spPr bwMode="auto">
          <a:xfrm>
            <a:off x="2262188" y="1852613"/>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oxygen</a:t>
            </a:r>
          </a:p>
        </p:txBody>
      </p:sp>
      <p:sp>
        <p:nvSpPr>
          <p:cNvPr id="15375" name="Text Box 477">
            <a:extLst>
              <a:ext uri="{FF2B5EF4-FFF2-40B4-BE49-F238E27FC236}">
                <a16:creationId xmlns:a16="http://schemas.microsoft.com/office/drawing/2014/main" id="{4647DB07-D0C9-4992-BDD9-A9008A467A8E}"/>
              </a:ext>
            </a:extLst>
          </p:cNvPr>
          <p:cNvSpPr txBox="1">
            <a:spLocks noChangeArrowheads="1"/>
          </p:cNvSpPr>
          <p:nvPr/>
        </p:nvSpPr>
        <p:spPr bwMode="auto">
          <a:xfrm>
            <a:off x="4178300" y="1684338"/>
            <a:ext cx="1403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carbon dioxide</a:t>
            </a:r>
          </a:p>
        </p:txBody>
      </p:sp>
      <p:sp>
        <p:nvSpPr>
          <p:cNvPr id="15376" name="Text Box 486">
            <a:extLst>
              <a:ext uri="{FF2B5EF4-FFF2-40B4-BE49-F238E27FC236}">
                <a16:creationId xmlns:a16="http://schemas.microsoft.com/office/drawing/2014/main" id="{2184ABA0-36E1-4953-8F40-9F98881F5F6F}"/>
              </a:ext>
            </a:extLst>
          </p:cNvPr>
          <p:cNvSpPr txBox="1">
            <a:spLocks noChangeArrowheads="1"/>
          </p:cNvSpPr>
          <p:nvPr/>
        </p:nvSpPr>
        <p:spPr bwMode="auto">
          <a:xfrm>
            <a:off x="369888" y="1852613"/>
            <a:ext cx="141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glucose</a:t>
            </a:r>
          </a:p>
        </p:txBody>
      </p:sp>
      <p:sp>
        <p:nvSpPr>
          <p:cNvPr id="15377" name="Text Box 495">
            <a:extLst>
              <a:ext uri="{FF2B5EF4-FFF2-40B4-BE49-F238E27FC236}">
                <a16:creationId xmlns:a16="http://schemas.microsoft.com/office/drawing/2014/main" id="{7B5BA7D6-AE30-458F-BF5B-4E0106868658}"/>
              </a:ext>
            </a:extLst>
          </p:cNvPr>
          <p:cNvSpPr txBox="1">
            <a:spLocks noChangeArrowheads="1"/>
          </p:cNvSpPr>
          <p:nvPr/>
        </p:nvSpPr>
        <p:spPr bwMode="auto">
          <a:xfrm>
            <a:off x="1809750" y="18065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rgbClr val="010066"/>
                </a:solidFill>
              </a:rPr>
              <a:t>+</a:t>
            </a:r>
          </a:p>
        </p:txBody>
      </p:sp>
      <p:sp>
        <p:nvSpPr>
          <p:cNvPr id="15378" name="Text Box 504">
            <a:extLst>
              <a:ext uri="{FF2B5EF4-FFF2-40B4-BE49-F238E27FC236}">
                <a16:creationId xmlns:a16="http://schemas.microsoft.com/office/drawing/2014/main" id="{E83252C4-D650-4251-8852-6FA3B4FE7E70}"/>
              </a:ext>
            </a:extLst>
          </p:cNvPr>
          <p:cNvSpPr txBox="1">
            <a:spLocks noChangeArrowheads="1"/>
          </p:cNvSpPr>
          <p:nvPr/>
        </p:nvSpPr>
        <p:spPr bwMode="auto">
          <a:xfrm>
            <a:off x="5592763" y="1806575"/>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rgbClr val="010066"/>
                </a:solidFill>
              </a:rPr>
              <a:t>+</a:t>
            </a:r>
          </a:p>
        </p:txBody>
      </p:sp>
      <p:sp>
        <p:nvSpPr>
          <p:cNvPr id="15379" name="Text Box 523">
            <a:extLst>
              <a:ext uri="{FF2B5EF4-FFF2-40B4-BE49-F238E27FC236}">
                <a16:creationId xmlns:a16="http://schemas.microsoft.com/office/drawing/2014/main" id="{51BEAB37-0C1E-4659-A2FE-A73D5DDEB2F4}"/>
              </a:ext>
            </a:extLst>
          </p:cNvPr>
          <p:cNvSpPr txBox="1">
            <a:spLocks noChangeArrowheads="1"/>
          </p:cNvSpPr>
          <p:nvPr/>
        </p:nvSpPr>
        <p:spPr bwMode="auto">
          <a:xfrm>
            <a:off x="6053138" y="1852613"/>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water</a:t>
            </a:r>
          </a:p>
        </p:txBody>
      </p:sp>
      <p:sp>
        <p:nvSpPr>
          <p:cNvPr id="15380" name="Text Box 542">
            <a:extLst>
              <a:ext uri="{FF2B5EF4-FFF2-40B4-BE49-F238E27FC236}">
                <a16:creationId xmlns:a16="http://schemas.microsoft.com/office/drawing/2014/main" id="{08B62459-38AD-4E52-B8CB-4B4A180394D0}"/>
              </a:ext>
            </a:extLst>
          </p:cNvPr>
          <p:cNvSpPr txBox="1">
            <a:spLocks noChangeArrowheads="1"/>
          </p:cNvSpPr>
          <p:nvPr/>
        </p:nvSpPr>
        <p:spPr bwMode="auto">
          <a:xfrm>
            <a:off x="6988175" y="1852613"/>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     energy)</a:t>
            </a:r>
          </a:p>
        </p:txBody>
      </p:sp>
      <p:sp>
        <p:nvSpPr>
          <p:cNvPr id="15381" name="Text Box 551">
            <a:extLst>
              <a:ext uri="{FF2B5EF4-FFF2-40B4-BE49-F238E27FC236}">
                <a16:creationId xmlns:a16="http://schemas.microsoft.com/office/drawing/2014/main" id="{069D1FB7-E3B6-4B27-9526-06A9DC7298CB}"/>
              </a:ext>
            </a:extLst>
          </p:cNvPr>
          <p:cNvSpPr txBox="1">
            <a:spLocks noChangeArrowheads="1"/>
          </p:cNvSpPr>
          <p:nvPr/>
        </p:nvSpPr>
        <p:spPr bwMode="auto">
          <a:xfrm>
            <a:off x="7221538" y="1830388"/>
            <a:ext cx="3476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rgbClr val="010066"/>
                </a:solidFill>
              </a:rPr>
              <a:t>+</a:t>
            </a:r>
          </a:p>
        </p:txBody>
      </p:sp>
      <p:sp>
        <p:nvSpPr>
          <p:cNvPr id="27" name="Text Box 44">
            <a:extLst>
              <a:ext uri="{FF2B5EF4-FFF2-40B4-BE49-F238E27FC236}">
                <a16:creationId xmlns:a16="http://schemas.microsoft.com/office/drawing/2014/main" id="{5D1D8804-2500-4DF4-8F4B-1E871EA71FD3}"/>
              </a:ext>
            </a:extLst>
          </p:cNvPr>
          <p:cNvSpPr txBox="1">
            <a:spLocks noChangeArrowheads="1"/>
          </p:cNvSpPr>
          <p:nvPr/>
        </p:nvSpPr>
        <p:spPr bwMode="auto">
          <a:xfrm>
            <a:off x="342900" y="5322888"/>
            <a:ext cx="830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equations show that aerobic respiration and anaerobic respiration produce different </a:t>
            </a:r>
            <a:r>
              <a:rPr lang="en-GB" altLang="en-US" b="1">
                <a:solidFill>
                  <a:srgbClr val="010066"/>
                </a:solidFill>
              </a:rPr>
              <a:t>waste products</a:t>
            </a:r>
            <a:r>
              <a:rPr lang="en-GB" altLang="en-US">
                <a:solidFill>
                  <a:srgbClr val="010066"/>
                </a:solidFill>
              </a:rPr>
              <a:t>. </a:t>
            </a:r>
          </a:p>
        </p:txBody>
      </p:sp>
      <p:cxnSp>
        <p:nvCxnSpPr>
          <p:cNvPr id="29" name="Straight Arrow Connector 328">
            <a:extLst>
              <a:ext uri="{FF2B5EF4-FFF2-40B4-BE49-F238E27FC236}">
                <a16:creationId xmlns:a16="http://schemas.microsoft.com/office/drawing/2014/main" id="{944FEE09-40BD-4979-B7A9-025E21EFA8BB}"/>
              </a:ext>
            </a:extLst>
          </p:cNvPr>
          <p:cNvCxnSpPr>
            <a:cxnSpLocks noChangeShapeType="1"/>
          </p:cNvCxnSpPr>
          <p:nvPr/>
        </p:nvCxnSpPr>
        <p:spPr bwMode="auto">
          <a:xfrm>
            <a:off x="3544888" y="2119313"/>
            <a:ext cx="695325" cy="0"/>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21520" name="Title 271">
            <a:extLst>
              <a:ext uri="{FF2B5EF4-FFF2-40B4-BE49-F238E27FC236}">
                <a16:creationId xmlns:a16="http://schemas.microsoft.com/office/drawing/2014/main" id="{7B7AE96D-808F-4F17-BA61-2BE063600811}"/>
              </a:ext>
            </a:extLst>
          </p:cNvPr>
          <p:cNvSpPr>
            <a:spLocks noGrp="1" noChangeArrowheads="1"/>
          </p:cNvSpPr>
          <p:nvPr>
            <p:ph type="title"/>
          </p:nvPr>
        </p:nvSpPr>
        <p:spPr/>
        <p:txBody>
          <a:bodyPr/>
          <a:lstStyle/>
          <a:p>
            <a:r>
              <a:rPr lang="en-GB" altLang="en-US" dirty="0"/>
              <a:t>Cellular respiration during exercise (2)</a:t>
            </a:r>
          </a:p>
        </p:txBody>
      </p:sp>
      <p:pic>
        <p:nvPicPr>
          <p:cNvPr id="26" name="Picture 25" descr="Picture1.jpg">
            <a:extLst>
              <a:ext uri="{FF2B5EF4-FFF2-40B4-BE49-F238E27FC236}">
                <a16:creationId xmlns:a16="http://schemas.microsoft.com/office/drawing/2014/main" id="{CDC751BE-FE18-4F15-8FD3-E2EA5F6F48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98600" y="4090988"/>
            <a:ext cx="5918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BCFF39A1-6BEE-4916-8D7A-F81365923B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9" descr="notes_icon">
            <a:extLst>
              <a:ext uri="{FF2B5EF4-FFF2-40B4-BE49-F238E27FC236}">
                <a16:creationId xmlns:a16="http://schemas.microsoft.com/office/drawing/2014/main" id="{4EE55184-01EE-47B3-9F6D-E9337F934B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81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0" grpId="0"/>
      <p:bldP spid="15372" grpId="0" animBg="1"/>
      <p:bldP spid="15374" grpId="0"/>
      <p:bldP spid="15375" grpId="0"/>
      <p:bldP spid="15376" grpId="0"/>
      <p:bldP spid="15377" grpId="0"/>
      <p:bldP spid="15378" grpId="0"/>
      <p:bldP spid="15379" grpId="0"/>
      <p:bldP spid="15380" grpId="0"/>
      <p:bldP spid="15381"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2">
            <a:extLst>
              <a:ext uri="{FF2B5EF4-FFF2-40B4-BE49-F238E27FC236}">
                <a16:creationId xmlns:a16="http://schemas.microsoft.com/office/drawing/2014/main" id="{A34D98B4-5F74-406F-9140-D78E54B59E70}"/>
              </a:ext>
            </a:extLst>
          </p:cNvPr>
          <p:cNvSpPr txBox="1">
            <a:spLocks noChangeArrowheads="1"/>
          </p:cNvSpPr>
          <p:nvPr/>
        </p:nvSpPr>
        <p:spPr bwMode="auto">
          <a:xfrm>
            <a:off x="342900" y="7842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Anaerobic respiration produces the waste product </a:t>
            </a:r>
            <a:r>
              <a:rPr lang="en-GB" altLang="en-US" b="1">
                <a:solidFill>
                  <a:srgbClr val="10BC45"/>
                </a:solidFill>
              </a:rPr>
              <a:t>lactic acid</a:t>
            </a:r>
            <a:r>
              <a:rPr lang="en-GB" altLang="en-US">
                <a:solidFill>
                  <a:srgbClr val="010066"/>
                </a:solidFill>
              </a:rPr>
              <a:t>. </a:t>
            </a:r>
          </a:p>
        </p:txBody>
      </p:sp>
      <p:sp>
        <p:nvSpPr>
          <p:cNvPr id="5" name="Text Box 41">
            <a:extLst>
              <a:ext uri="{FF2B5EF4-FFF2-40B4-BE49-F238E27FC236}">
                <a16:creationId xmlns:a16="http://schemas.microsoft.com/office/drawing/2014/main" id="{AF609886-E3E4-4366-B2D1-AA26D87EE7CF}"/>
              </a:ext>
            </a:extLst>
          </p:cNvPr>
          <p:cNvSpPr txBox="1">
            <a:spLocks noChangeArrowheads="1"/>
          </p:cNvSpPr>
          <p:nvPr/>
        </p:nvSpPr>
        <p:spPr bwMode="auto">
          <a:xfrm>
            <a:off x="342900" y="1485900"/>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This is produced because, unlike aerobic respiration, the </a:t>
            </a:r>
            <a:r>
              <a:rPr lang="en-GB" altLang="en-US" b="1">
                <a:solidFill>
                  <a:srgbClr val="10BC45"/>
                </a:solidFill>
              </a:rPr>
              <a:t>oxidation</a:t>
            </a:r>
            <a:r>
              <a:rPr lang="en-GB" altLang="en-US">
                <a:solidFill>
                  <a:srgbClr val="010066"/>
                </a:solidFill>
              </a:rPr>
              <a:t> of glucose in anaerobic respiration is </a:t>
            </a:r>
            <a:r>
              <a:rPr lang="en-GB" altLang="en-US" b="1">
                <a:solidFill>
                  <a:srgbClr val="010066"/>
                </a:solidFill>
              </a:rPr>
              <a:t>incomplete</a:t>
            </a:r>
            <a:r>
              <a:rPr lang="en-GB" altLang="en-US">
                <a:solidFill>
                  <a:srgbClr val="010066"/>
                </a:solidFill>
              </a:rPr>
              <a:t>. </a:t>
            </a:r>
          </a:p>
        </p:txBody>
      </p:sp>
      <p:sp>
        <p:nvSpPr>
          <p:cNvPr id="9" name="Text Box 34">
            <a:extLst>
              <a:ext uri="{FF2B5EF4-FFF2-40B4-BE49-F238E27FC236}">
                <a16:creationId xmlns:a16="http://schemas.microsoft.com/office/drawing/2014/main" id="{89B2FAF7-E639-484D-8DE3-004D8032A286}"/>
              </a:ext>
            </a:extLst>
          </p:cNvPr>
          <p:cNvSpPr txBox="1">
            <a:spLocks noChangeArrowheads="1"/>
          </p:cNvSpPr>
          <p:nvPr/>
        </p:nvSpPr>
        <p:spPr bwMode="auto">
          <a:xfrm>
            <a:off x="342900" y="4738688"/>
            <a:ext cx="4894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After vigorous exercise, the </a:t>
            </a:r>
            <a:br>
              <a:rPr lang="en-GB" altLang="en-US" dirty="0">
                <a:solidFill>
                  <a:srgbClr val="010066"/>
                </a:solidFill>
              </a:rPr>
            </a:br>
            <a:r>
              <a:rPr lang="en-GB" altLang="en-US" dirty="0">
                <a:solidFill>
                  <a:srgbClr val="010066"/>
                </a:solidFill>
              </a:rPr>
              <a:t>body needs to remove lactic </a:t>
            </a:r>
            <a:br>
              <a:rPr lang="en-GB" altLang="en-US" dirty="0">
                <a:solidFill>
                  <a:srgbClr val="010066"/>
                </a:solidFill>
              </a:rPr>
            </a:br>
            <a:r>
              <a:rPr lang="en-GB" altLang="en-US" dirty="0">
                <a:solidFill>
                  <a:srgbClr val="010066"/>
                </a:solidFill>
              </a:rPr>
              <a:t>acid before it damages cells. </a:t>
            </a:r>
          </a:p>
        </p:txBody>
      </p:sp>
      <p:sp>
        <p:nvSpPr>
          <p:cNvPr id="10" name="Rectangle 35">
            <a:extLst>
              <a:ext uri="{FF2B5EF4-FFF2-40B4-BE49-F238E27FC236}">
                <a16:creationId xmlns:a16="http://schemas.microsoft.com/office/drawing/2014/main" id="{68488ADF-8F9E-4EED-BEED-378D762402A8}"/>
              </a:ext>
            </a:extLst>
          </p:cNvPr>
          <p:cNvSpPr>
            <a:spLocks noChangeArrowheads="1"/>
          </p:cNvSpPr>
          <p:nvPr/>
        </p:nvSpPr>
        <p:spPr bwMode="auto">
          <a:xfrm>
            <a:off x="342901" y="2559050"/>
            <a:ext cx="390172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Lactic acid builds up in muscle cells, preventing them from contracting efficiently. This can cause fatigue, pain and cramping. </a:t>
            </a:r>
          </a:p>
        </p:txBody>
      </p:sp>
      <p:pic>
        <p:nvPicPr>
          <p:cNvPr id="23558" name="Picture 11" descr="sainthorant daniel_100176515.jpg">
            <a:extLst>
              <a:ext uri="{FF2B5EF4-FFF2-40B4-BE49-F238E27FC236}">
                <a16:creationId xmlns:a16="http://schemas.microsoft.com/office/drawing/2014/main" id="{54C0E52A-26B9-4728-A3F2-2A9CF24F7D90}"/>
              </a:ext>
            </a:extLst>
          </p:cNvPr>
          <p:cNvPicPr>
            <a:picLocks noChangeAspect="1"/>
          </p:cNvPicPr>
          <p:nvPr/>
        </p:nvPicPr>
        <p:blipFill>
          <a:blip r:embed="rId4">
            <a:extLst>
              <a:ext uri="{28A0092B-C50C-407E-A947-70E740481C1C}">
                <a14:useLocalDpi xmlns:a14="http://schemas.microsoft.com/office/drawing/2010/main" val="0"/>
              </a:ext>
            </a:extLst>
          </a:blip>
          <a:srcRect l="14888" r="12010"/>
          <a:stretch>
            <a:fillRect/>
          </a:stretch>
        </p:blipFill>
        <p:spPr bwMode="auto">
          <a:xfrm>
            <a:off x="4799013" y="2705100"/>
            <a:ext cx="37338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id="{8B4050FE-BB91-4308-A41E-4273BED44222}"/>
              </a:ext>
            </a:extLst>
          </p:cNvPr>
          <p:cNvSpPr>
            <a:spLocks noGrp="1"/>
          </p:cNvSpPr>
          <p:nvPr>
            <p:ph type="title"/>
          </p:nvPr>
        </p:nvSpPr>
        <p:spPr/>
        <p:txBody>
          <a:bodyPr/>
          <a:lstStyle/>
          <a:p>
            <a:pPr eaLnBrk="1" hangingPunct="1">
              <a:defRPr/>
            </a:pPr>
            <a:r>
              <a:rPr lang="en-GB" dirty="0">
                <a:ea typeface="+mn-ea"/>
                <a:cs typeface="+mn-cs"/>
              </a:rPr>
              <a:t>Anaerobic respiration</a:t>
            </a:r>
            <a:endParaRPr lang="en-GB" dirty="0"/>
          </a:p>
        </p:txBody>
      </p:sp>
      <p:pic>
        <p:nvPicPr>
          <p:cNvPr id="12" name="Picture 11">
            <a:extLst>
              <a:ext uri="{FF2B5EF4-FFF2-40B4-BE49-F238E27FC236}">
                <a16:creationId xmlns:a16="http://schemas.microsoft.com/office/drawing/2014/main" id="{751DC49D-B39B-400B-921F-1731EDBC1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83D78EF-4B9E-450E-BA69-CAC35B68C193}"/>
              </a:ext>
            </a:extLst>
          </p:cNvPr>
          <p:cNvSpPr>
            <a:spLocks noGrp="1" noChangeArrowheads="1"/>
          </p:cNvSpPr>
          <p:nvPr>
            <p:ph type="title"/>
          </p:nvPr>
        </p:nvSpPr>
        <p:spPr/>
        <p:txBody>
          <a:bodyPr/>
          <a:lstStyle/>
          <a:p>
            <a:pPr eaLnBrk="1" hangingPunct="1"/>
            <a:r>
              <a:rPr lang="en-GB" altLang="en-US"/>
              <a:t>Breaking down lactic acid</a:t>
            </a:r>
          </a:p>
        </p:txBody>
      </p:sp>
      <p:sp>
        <p:nvSpPr>
          <p:cNvPr id="9" name="Rectangle 8">
            <a:extLst>
              <a:ext uri="{FF2B5EF4-FFF2-40B4-BE49-F238E27FC236}">
                <a16:creationId xmlns:a16="http://schemas.microsoft.com/office/drawing/2014/main" id="{89FA42F0-A042-4DCA-8085-83EB4E477FFD}"/>
              </a:ext>
            </a:extLst>
          </p:cNvPr>
          <p:cNvSpPr>
            <a:spLocks noChangeArrowheads="1"/>
          </p:cNvSpPr>
          <p:nvPr/>
        </p:nvSpPr>
        <p:spPr bwMode="auto">
          <a:xfrm>
            <a:off x="342900" y="2001309"/>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Blood flowing through the muscles transports some of the lactic acid to the </a:t>
            </a:r>
            <a:r>
              <a:rPr lang="en-GB" altLang="en-US" b="1">
                <a:solidFill>
                  <a:srgbClr val="010066"/>
                </a:solidFill>
              </a:rPr>
              <a:t>liver</a:t>
            </a:r>
            <a:r>
              <a:rPr lang="en-GB" altLang="en-US">
                <a:solidFill>
                  <a:srgbClr val="010066"/>
                </a:solidFill>
              </a:rPr>
              <a:t>,</a:t>
            </a:r>
            <a:r>
              <a:rPr lang="en-GB" altLang="en-US" b="1">
                <a:solidFill>
                  <a:srgbClr val="010066"/>
                </a:solidFill>
              </a:rPr>
              <a:t> </a:t>
            </a:r>
            <a:r>
              <a:rPr lang="en-GB" altLang="en-US">
                <a:solidFill>
                  <a:srgbClr val="010066"/>
                </a:solidFill>
              </a:rPr>
              <a:t>where it is converted into glucose. </a:t>
            </a:r>
            <a:endParaRPr lang="en-GB" altLang="en-US"/>
          </a:p>
        </p:txBody>
      </p:sp>
      <p:sp>
        <p:nvSpPr>
          <p:cNvPr id="10" name="Rectangle 9">
            <a:extLst>
              <a:ext uri="{FF2B5EF4-FFF2-40B4-BE49-F238E27FC236}">
                <a16:creationId xmlns:a16="http://schemas.microsoft.com/office/drawing/2014/main" id="{1075C4C1-8920-4B6C-B7AD-E78F888D41FD}"/>
              </a:ext>
            </a:extLst>
          </p:cNvPr>
          <p:cNvSpPr>
            <a:spLocks noChangeArrowheads="1"/>
          </p:cNvSpPr>
          <p:nvPr/>
        </p:nvSpPr>
        <p:spPr bwMode="auto">
          <a:xfrm>
            <a:off x="342900" y="4806950"/>
            <a:ext cx="39694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remaining lactic acid is </a:t>
            </a:r>
            <a:br>
              <a:rPr lang="en-GB" altLang="en-US" dirty="0">
                <a:solidFill>
                  <a:srgbClr val="010066"/>
                </a:solidFill>
              </a:rPr>
            </a:br>
            <a:r>
              <a:rPr lang="en-GB" altLang="en-US" dirty="0">
                <a:solidFill>
                  <a:srgbClr val="010066"/>
                </a:solidFill>
              </a:rPr>
              <a:t>broken down by oxidation in </a:t>
            </a:r>
            <a:br>
              <a:rPr lang="en-GB" altLang="en-US" dirty="0">
                <a:solidFill>
                  <a:srgbClr val="010066"/>
                </a:solidFill>
              </a:rPr>
            </a:br>
            <a:r>
              <a:rPr lang="en-GB" altLang="en-US" dirty="0">
                <a:solidFill>
                  <a:srgbClr val="010066"/>
                </a:solidFill>
              </a:rPr>
              <a:t>the muscle itself. </a:t>
            </a:r>
            <a:endParaRPr lang="en-GB" altLang="en-US" dirty="0"/>
          </a:p>
        </p:txBody>
      </p:sp>
      <p:sp>
        <p:nvSpPr>
          <p:cNvPr id="25605" name="Text Box 4">
            <a:extLst>
              <a:ext uri="{FF2B5EF4-FFF2-40B4-BE49-F238E27FC236}">
                <a16:creationId xmlns:a16="http://schemas.microsoft.com/office/drawing/2014/main" id="{6B27B41C-0EAF-46EF-A138-A6473B61AE4C}"/>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Lactic acid produced during long periods of exercise is broken down to enable the muscles to contract effectively again. </a:t>
            </a:r>
          </a:p>
        </p:txBody>
      </p:sp>
      <p:sp>
        <p:nvSpPr>
          <p:cNvPr id="15" name="Rectangle 14">
            <a:extLst>
              <a:ext uri="{FF2B5EF4-FFF2-40B4-BE49-F238E27FC236}">
                <a16:creationId xmlns:a16="http://schemas.microsoft.com/office/drawing/2014/main" id="{F9C397C2-A445-4B6F-8019-6A839034B36D}"/>
              </a:ext>
            </a:extLst>
          </p:cNvPr>
          <p:cNvSpPr>
            <a:spLocks noChangeArrowheads="1"/>
          </p:cNvSpPr>
          <p:nvPr/>
        </p:nvSpPr>
        <p:spPr bwMode="auto">
          <a:xfrm>
            <a:off x="342900" y="3219980"/>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glucose can be used for cellular respiration, or stored </a:t>
            </a:r>
            <a:br>
              <a:rPr lang="en-GB" altLang="en-US" dirty="0">
                <a:solidFill>
                  <a:srgbClr val="010066"/>
                </a:solidFill>
              </a:rPr>
            </a:br>
            <a:r>
              <a:rPr lang="en-GB" altLang="en-US" dirty="0">
                <a:solidFill>
                  <a:srgbClr val="010066"/>
                </a:solidFill>
              </a:rPr>
              <a:t>as </a:t>
            </a:r>
            <a:r>
              <a:rPr lang="en-GB" altLang="en-US" b="1" dirty="0">
                <a:solidFill>
                  <a:srgbClr val="10BC45"/>
                </a:solidFill>
              </a:rPr>
              <a:t>glycogen</a:t>
            </a:r>
            <a:r>
              <a:rPr lang="en-GB" altLang="en-US" dirty="0">
                <a:solidFill>
                  <a:srgbClr val="010066"/>
                </a:solidFill>
              </a:rPr>
              <a:t>. </a:t>
            </a:r>
            <a:endParaRPr lang="en-GB" altLang="en-US" dirty="0"/>
          </a:p>
        </p:txBody>
      </p:sp>
      <p:pic>
        <p:nvPicPr>
          <p:cNvPr id="25607" name="Picture 16" descr="Izf_349544723.jpg">
            <a:extLst>
              <a:ext uri="{FF2B5EF4-FFF2-40B4-BE49-F238E27FC236}">
                <a16:creationId xmlns:a16="http://schemas.microsoft.com/office/drawing/2014/main" id="{1D1B0CB2-C375-4C9A-A0A5-B83764B3C8E0}"/>
              </a:ext>
            </a:extLst>
          </p:cNvPr>
          <p:cNvPicPr>
            <a:picLocks noChangeAspect="1"/>
          </p:cNvPicPr>
          <p:nvPr/>
        </p:nvPicPr>
        <p:blipFill>
          <a:blip r:embed="rId4">
            <a:extLst>
              <a:ext uri="{28A0092B-C50C-407E-A947-70E740481C1C}">
                <a14:useLocalDpi xmlns:a14="http://schemas.microsoft.com/office/drawing/2010/main" val="0"/>
              </a:ext>
            </a:extLst>
          </a:blip>
          <a:srcRect l="10097" r="25909" b="5681"/>
          <a:stretch>
            <a:fillRect/>
          </a:stretch>
        </p:blipFill>
        <p:spPr bwMode="auto">
          <a:xfrm>
            <a:off x="5095521" y="3106738"/>
            <a:ext cx="30988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BE7C5AF-59E3-4881-8E61-D6FF230BB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notes_icon">
            <a:extLst>
              <a:ext uri="{FF2B5EF4-FFF2-40B4-BE49-F238E27FC236}">
                <a16:creationId xmlns:a16="http://schemas.microsoft.com/office/drawing/2014/main" id="{367AC6F1-9984-4D62-9581-66BC2186ED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EED83697-D14B-4A02-ADFA-78FB5219FE10}"/>
              </a:ext>
            </a:extLst>
          </p:cNvPr>
          <p:cNvSpPr>
            <a:spLocks noGrp="1" noChangeArrowheads="1"/>
          </p:cNvSpPr>
          <p:nvPr>
            <p:ph type="title"/>
          </p:nvPr>
        </p:nvSpPr>
        <p:spPr/>
        <p:txBody>
          <a:bodyPr/>
          <a:lstStyle/>
          <a:p>
            <a:pPr eaLnBrk="1" hangingPunct="1"/>
            <a:r>
              <a:rPr lang="en-GB" altLang="en-US"/>
              <a:t>Oxygen debt</a:t>
            </a:r>
          </a:p>
        </p:txBody>
      </p:sp>
      <p:sp>
        <p:nvSpPr>
          <p:cNvPr id="443417" name="Text Box 25">
            <a:extLst>
              <a:ext uri="{FF2B5EF4-FFF2-40B4-BE49-F238E27FC236}">
                <a16:creationId xmlns:a16="http://schemas.microsoft.com/office/drawing/2014/main" id="{67250FFC-1D6C-4142-9DB9-F802FE2BD675}"/>
              </a:ext>
            </a:extLst>
          </p:cNvPr>
          <p:cNvSpPr txBox="1">
            <a:spLocks noChangeArrowheads="1"/>
          </p:cNvSpPr>
          <p:nvPr/>
        </p:nvSpPr>
        <p:spPr bwMode="auto">
          <a:xfrm>
            <a:off x="342901" y="2173288"/>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This is the amount of oxygen </a:t>
            </a:r>
            <a:br>
              <a:rPr lang="en-GB" altLang="en-US" dirty="0">
                <a:solidFill>
                  <a:srgbClr val="010066"/>
                </a:solidFill>
              </a:rPr>
            </a:br>
            <a:r>
              <a:rPr lang="en-GB" altLang="en-US" dirty="0">
                <a:solidFill>
                  <a:srgbClr val="010066"/>
                </a:solidFill>
              </a:rPr>
              <a:t>needed to break down the </a:t>
            </a:r>
            <a:br>
              <a:rPr lang="en-GB" altLang="en-US" dirty="0">
                <a:solidFill>
                  <a:srgbClr val="010066"/>
                </a:solidFill>
              </a:rPr>
            </a:br>
            <a:r>
              <a:rPr lang="en-GB" altLang="en-US" dirty="0">
                <a:solidFill>
                  <a:srgbClr val="010066"/>
                </a:solidFill>
              </a:rPr>
              <a:t>lactic acid in the muscle.</a:t>
            </a:r>
          </a:p>
        </p:txBody>
      </p:sp>
      <p:sp>
        <p:nvSpPr>
          <p:cNvPr id="443427" name="Text Box 35">
            <a:extLst>
              <a:ext uri="{FF2B5EF4-FFF2-40B4-BE49-F238E27FC236}">
                <a16:creationId xmlns:a16="http://schemas.microsoft.com/office/drawing/2014/main" id="{C20D5CE1-830C-4AB7-8275-040B0EAF816C}"/>
              </a:ext>
            </a:extLst>
          </p:cNvPr>
          <p:cNvSpPr txBox="1">
            <a:spLocks noChangeArrowheads="1"/>
          </p:cNvSpPr>
          <p:nvPr/>
        </p:nvSpPr>
        <p:spPr bwMode="auto">
          <a:xfrm>
            <a:off x="342900" y="3563938"/>
            <a:ext cx="4279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Even after strenuous exercise is over, you continue to breathe heavily and have </a:t>
            </a:r>
            <a:br>
              <a:rPr lang="en-GB" altLang="en-US" dirty="0">
                <a:solidFill>
                  <a:srgbClr val="010066"/>
                </a:solidFill>
              </a:rPr>
            </a:br>
            <a:r>
              <a:rPr lang="en-GB" altLang="en-US" dirty="0">
                <a:solidFill>
                  <a:srgbClr val="010066"/>
                </a:solidFill>
              </a:rPr>
              <a:t>an elevated heart rate. </a:t>
            </a:r>
          </a:p>
        </p:txBody>
      </p:sp>
      <p:sp>
        <p:nvSpPr>
          <p:cNvPr id="27653" name="Text Box 36">
            <a:extLst>
              <a:ext uri="{FF2B5EF4-FFF2-40B4-BE49-F238E27FC236}">
                <a16:creationId xmlns:a16="http://schemas.microsoft.com/office/drawing/2014/main" id="{A85608AB-8E2A-40C0-95BB-6D1F80BC3A98}"/>
              </a:ext>
            </a:extLst>
          </p:cNvPr>
          <p:cNvSpPr txBox="1">
            <a:spLocks noChangeArrowheads="1"/>
          </p:cNvSpPr>
          <p:nvPr/>
        </p:nvSpPr>
        <p:spPr bwMode="auto">
          <a:xfrm>
            <a:off x="342900" y="784225"/>
            <a:ext cx="8410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breakdown of lactic acid requires oxygen. The build-up of lactic acid in the muscle during vigorous exercise creates an </a:t>
            </a:r>
            <a:r>
              <a:rPr lang="en-GB" altLang="en-US" b="1" dirty="0">
                <a:solidFill>
                  <a:srgbClr val="10BC45"/>
                </a:solidFill>
              </a:rPr>
              <a:t>oxygen debt</a:t>
            </a:r>
            <a:r>
              <a:rPr lang="en-GB" altLang="en-US" dirty="0">
                <a:solidFill>
                  <a:srgbClr val="010066"/>
                </a:solidFill>
              </a:rPr>
              <a:t>. </a:t>
            </a:r>
            <a:endParaRPr lang="en-US" altLang="en-US" dirty="0">
              <a:solidFill>
                <a:srgbClr val="010066"/>
              </a:solidFill>
            </a:endParaRPr>
          </a:p>
        </p:txBody>
      </p:sp>
      <p:sp>
        <p:nvSpPr>
          <p:cNvPr id="10" name="Rectangle 9">
            <a:extLst>
              <a:ext uri="{FF2B5EF4-FFF2-40B4-BE49-F238E27FC236}">
                <a16:creationId xmlns:a16="http://schemas.microsoft.com/office/drawing/2014/main" id="{DA75321B-DF9B-45B8-BB6A-5873F8BFB4EF}"/>
              </a:ext>
            </a:extLst>
          </p:cNvPr>
          <p:cNvSpPr>
            <a:spLocks noChangeArrowheads="1"/>
          </p:cNvSpPr>
          <p:nvPr/>
        </p:nvSpPr>
        <p:spPr bwMode="auto">
          <a:xfrm>
            <a:off x="342900" y="5322888"/>
            <a:ext cx="8410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helps move lactic acid to the liver, and supplies the liver </a:t>
            </a:r>
            <a:br>
              <a:rPr lang="en-GB" altLang="en-US" dirty="0">
                <a:solidFill>
                  <a:srgbClr val="010066"/>
                </a:solidFill>
              </a:rPr>
            </a:br>
            <a:r>
              <a:rPr lang="en-GB" altLang="en-US" dirty="0">
                <a:solidFill>
                  <a:srgbClr val="010066"/>
                </a:solidFill>
              </a:rPr>
              <a:t>and muscle cells with the oxygen required to break it down.</a:t>
            </a:r>
            <a:endParaRPr lang="en-GB" altLang="en-US" dirty="0"/>
          </a:p>
        </p:txBody>
      </p:sp>
      <p:pic>
        <p:nvPicPr>
          <p:cNvPr id="27655" name="Picture 10" descr="Peter Bernik_215705731.jpg">
            <a:extLst>
              <a:ext uri="{FF2B5EF4-FFF2-40B4-BE49-F238E27FC236}">
                <a16:creationId xmlns:a16="http://schemas.microsoft.com/office/drawing/2014/main" id="{8E1FF670-7676-4DB9-BB37-E6AAEA02F395}"/>
              </a:ext>
            </a:extLst>
          </p:cNvPr>
          <p:cNvPicPr>
            <a:picLocks noChangeAspect="1"/>
          </p:cNvPicPr>
          <p:nvPr/>
        </p:nvPicPr>
        <p:blipFill>
          <a:blip r:embed="rId4">
            <a:extLst>
              <a:ext uri="{28A0092B-C50C-407E-A947-70E740481C1C}">
                <a14:useLocalDpi xmlns:a14="http://schemas.microsoft.com/office/drawing/2010/main" val="0"/>
              </a:ext>
            </a:extLst>
          </a:blip>
          <a:srcRect l="9227" t="3336" r="5632"/>
          <a:stretch>
            <a:fillRect/>
          </a:stretch>
        </p:blipFill>
        <p:spPr bwMode="auto">
          <a:xfrm>
            <a:off x="4622800" y="2252663"/>
            <a:ext cx="39100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546236A-F221-4B24-9054-360F215AD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34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34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7" grpId="0"/>
      <p:bldP spid="44342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0E767D5-4536-4A98-85DF-2FA7C9D2787E}"/>
              </a:ext>
            </a:extLst>
          </p:cNvPr>
          <p:cNvSpPr>
            <a:spLocks noGrp="1" noChangeArrowheads="1"/>
          </p:cNvSpPr>
          <p:nvPr>
            <p:ph type="title"/>
          </p:nvPr>
        </p:nvSpPr>
        <p:spPr/>
        <p:txBody>
          <a:bodyPr/>
          <a:lstStyle/>
          <a:p>
            <a:r>
              <a:rPr lang="en-GB" altLang="en-US" dirty="0"/>
              <a:t>Complete the sentences</a:t>
            </a:r>
          </a:p>
        </p:txBody>
      </p:sp>
      <p:pic>
        <p:nvPicPr>
          <p:cNvPr id="29700" name="Picture 6" descr="flash_icon">
            <a:extLst>
              <a:ext uri="{FF2B5EF4-FFF2-40B4-BE49-F238E27FC236}">
                <a16:creationId xmlns:a16="http://schemas.microsoft.com/office/drawing/2014/main" id="{F05DC35F-33FC-4796-A0DB-563B9B69CB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5D2D569-D58B-4D6A-96AC-E328D507D09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24830"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976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9942D1C-28E9-495B-9C6C-277A98F913C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a:extLst>
              <a:ext uri="{FF2B5EF4-FFF2-40B4-BE49-F238E27FC236}">
                <a16:creationId xmlns:a16="http://schemas.microsoft.com/office/drawing/2014/main" id="{50BE3966-D3F9-41E9-BB64-A3AAEF05BF22}"/>
              </a:ext>
            </a:extLst>
          </p:cNvPr>
          <p:cNvSpPr>
            <a:spLocks noGrp="1" noChangeArrowheads="1"/>
          </p:cNvSpPr>
          <p:nvPr>
            <p:ph idx="1"/>
          </p:nvPr>
        </p:nvSpPr>
        <p:spPr bwMode="auto">
          <a:xfrm>
            <a:off x="3148013" y="1300163"/>
            <a:ext cx="5713412" cy="2376487"/>
          </a:xfrm>
          <a:solidFill>
            <a:srgbClr val="96E696"/>
          </a:solidFill>
          <a:extLst/>
        </p:spPr>
        <p:txBody>
          <a:bodyPr vert="horz" wrap="square" lIns="91440" tIns="45720" rIns="91440" bIns="45720" numCol="1" anchor="t" anchorCtr="0" compatLnSpc="1">
            <a:prstTxWarp prst="textNoShape">
              <a:avLst/>
            </a:prstTxWarp>
          </a:bodyPr>
          <a:lstStyle/>
          <a:p>
            <a:pPr marL="216000" indent="-216000">
              <a:buFont typeface="Wingdings 2" panose="05020102010507070707" pitchFamily="18" charset="2"/>
              <a:buChar char=""/>
            </a:pPr>
            <a:r>
              <a:rPr lang="en-GB" altLang="en-US" sz="1600" dirty="0"/>
              <a:t>Asking Questions and Defining Problems</a:t>
            </a:r>
          </a:p>
          <a:p>
            <a:pPr marL="216000" indent="-216000">
              <a:buFont typeface="Wingdings 2" panose="05020102010507070707" pitchFamily="18" charset="2"/>
              <a:buChar char=""/>
            </a:pPr>
            <a:r>
              <a:rPr lang="en-GB" altLang="en-US" sz="1600" dirty="0"/>
              <a:t>Planning and Carrying Out Investigations</a:t>
            </a:r>
          </a:p>
          <a:p>
            <a:pPr marL="216000" indent="-216000">
              <a:buFont typeface="Wingdings 2" panose="05020102010507070707" pitchFamily="18" charset="2"/>
              <a:buChar char=""/>
            </a:pPr>
            <a:r>
              <a:rPr lang="en-GB" altLang="en-US" sz="1600" dirty="0"/>
              <a:t>Using Mathematics and Computational Thinking</a:t>
            </a:r>
          </a:p>
          <a:p>
            <a:pPr marL="216000" indent="-216000">
              <a:buFont typeface="Wingdings 2" panose="05020102010507070707" pitchFamily="18" charset="2"/>
              <a:buChar char=""/>
            </a:pPr>
            <a:r>
              <a:rPr lang="en-GB" altLang="en-US" sz="1600" dirty="0"/>
              <a:t>Constructing Explanations and Designing Solutions</a:t>
            </a:r>
          </a:p>
          <a:p>
            <a:pPr marL="216000" indent="-216000">
              <a:buFont typeface="Wingdings 2" panose="05020102010507070707" pitchFamily="18" charset="2"/>
              <a:buChar char=""/>
            </a:pPr>
            <a:r>
              <a:rPr lang="en-GB" altLang="en-US" sz="1600" dirty="0"/>
              <a:t>Obtaining, Evaluating and Communicating Information</a:t>
            </a:r>
          </a:p>
        </p:txBody>
      </p:sp>
      <p:sp>
        <p:nvSpPr>
          <p:cNvPr id="9219" name="Content Placeholder 4">
            <a:extLst>
              <a:ext uri="{FF2B5EF4-FFF2-40B4-BE49-F238E27FC236}">
                <a16:creationId xmlns:a16="http://schemas.microsoft.com/office/drawing/2014/main" id="{16A9CF76-32CC-446E-B3F0-93DB6FEA3569}"/>
              </a:ext>
            </a:extLst>
          </p:cNvPr>
          <p:cNvSpPr>
            <a:spLocks noGrp="1" noChangeArrowheads="1"/>
          </p:cNvSpPr>
          <p:nvPr>
            <p:ph idx="10"/>
          </p:nvPr>
        </p:nvSpPr>
        <p:spPr bwMode="auto">
          <a:xfrm>
            <a:off x="3148013" y="4271963"/>
            <a:ext cx="5713412"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600" dirty="0"/>
              <a:t>1. Patterns </a:t>
            </a:r>
          </a:p>
          <a:p>
            <a:r>
              <a:rPr lang="en-GB" altLang="en-US" sz="1600" dirty="0"/>
              <a:t>2. Cause and Effect</a:t>
            </a:r>
          </a:p>
          <a:p>
            <a:r>
              <a:rPr lang="en-GB" altLang="en-US" sz="1600" dirty="0"/>
              <a:t>6. Structure and Function</a:t>
            </a:r>
          </a:p>
          <a:p>
            <a:r>
              <a:rPr lang="en-GB" altLang="en-US" sz="1600" dirty="0"/>
              <a:t>7. Stability and Change</a:t>
            </a:r>
            <a:endParaRPr lang="en-US" altLang="en-US" sz="1600" dirty="0"/>
          </a:p>
        </p:txBody>
      </p:sp>
      <p:sp>
        <p:nvSpPr>
          <p:cNvPr id="9221" name="Title 6">
            <a:extLst>
              <a:ext uri="{FF2B5EF4-FFF2-40B4-BE49-F238E27FC236}">
                <a16:creationId xmlns:a16="http://schemas.microsoft.com/office/drawing/2014/main" id="{2D90C8D6-8F4D-4E85-9D93-F959E50AF519}"/>
              </a:ext>
            </a:extLst>
          </p:cNvPr>
          <p:cNvSpPr>
            <a:spLocks noGrp="1" noChangeArrowheads="1"/>
          </p:cNvSpPr>
          <p:nvPr>
            <p:ph type="title"/>
          </p:nvPr>
        </p:nvSpPr>
        <p:spPr/>
        <p:txBody>
          <a:bodyPr/>
          <a:lstStyle/>
          <a:p>
            <a:r>
              <a:rPr lang="en-GB" altLang="en-US"/>
              <a:t>Information</a:t>
            </a:r>
            <a:endParaRPr lang="en-US"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response_to_exercise_3.1.png">
            <a:extLst>
              <a:ext uri="{FF2B5EF4-FFF2-40B4-BE49-F238E27FC236}">
                <a16:creationId xmlns:a16="http://schemas.microsoft.com/office/drawing/2014/main" id="{37980497-B812-4923-A98C-FEF6C241EE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4336" y="1426865"/>
            <a:ext cx="3522663"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EF078BDC-C04B-4B39-B5B2-5951B246256C}"/>
              </a:ext>
            </a:extLst>
          </p:cNvPr>
          <p:cNvSpPr>
            <a:spLocks noGrp="1" noChangeArrowheads="1"/>
          </p:cNvSpPr>
          <p:nvPr>
            <p:ph type="title"/>
          </p:nvPr>
        </p:nvSpPr>
        <p:spPr/>
        <p:txBody>
          <a:bodyPr/>
          <a:lstStyle/>
          <a:p>
            <a:pPr eaLnBrk="1" hangingPunct="1"/>
            <a:r>
              <a:rPr lang="en-GB" altLang="en-US" dirty="0"/>
              <a:t>Energy for exercise</a:t>
            </a:r>
          </a:p>
        </p:txBody>
      </p:sp>
      <p:sp>
        <p:nvSpPr>
          <p:cNvPr id="13316" name="Text Box 112">
            <a:extLst>
              <a:ext uri="{FF2B5EF4-FFF2-40B4-BE49-F238E27FC236}">
                <a16:creationId xmlns:a16="http://schemas.microsoft.com/office/drawing/2014/main" id="{2A5F2D72-B451-44BF-9E94-E04458D01192}"/>
              </a:ext>
            </a:extLst>
          </p:cNvPr>
          <p:cNvSpPr txBox="1">
            <a:spLocks noChangeArrowheads="1"/>
          </p:cNvSpPr>
          <p:nvPr/>
        </p:nvSpPr>
        <p:spPr bwMode="auto">
          <a:xfrm>
            <a:off x="342900" y="784225"/>
            <a:ext cx="836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During exercise, the muscles </a:t>
            </a:r>
            <a:r>
              <a:rPr lang="en-GB" altLang="en-US" b="1" dirty="0">
                <a:solidFill>
                  <a:srgbClr val="10BC45"/>
                </a:solidFill>
              </a:rPr>
              <a:t>contract</a:t>
            </a:r>
            <a:r>
              <a:rPr lang="en-GB" altLang="en-US" dirty="0">
                <a:solidFill>
                  <a:srgbClr val="010066"/>
                </a:solidFill>
              </a:rPr>
              <a:t> to enable movement.</a:t>
            </a:r>
          </a:p>
        </p:txBody>
      </p:sp>
      <p:sp>
        <p:nvSpPr>
          <p:cNvPr id="983052" name="Text Box 121">
            <a:extLst>
              <a:ext uri="{FF2B5EF4-FFF2-40B4-BE49-F238E27FC236}">
                <a16:creationId xmlns:a16="http://schemas.microsoft.com/office/drawing/2014/main" id="{04BAC3F6-3F61-40A9-A5DD-4DCB708EBD38}"/>
              </a:ext>
            </a:extLst>
          </p:cNvPr>
          <p:cNvSpPr txBox="1">
            <a:spLocks noChangeArrowheads="1"/>
          </p:cNvSpPr>
          <p:nvPr/>
        </p:nvSpPr>
        <p:spPr bwMode="auto">
          <a:xfrm>
            <a:off x="342900" y="2935440"/>
            <a:ext cx="39526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Energy is released from </a:t>
            </a:r>
            <a:r>
              <a:rPr lang="en-GB" altLang="en-US" b="1" dirty="0">
                <a:solidFill>
                  <a:srgbClr val="10BC45"/>
                </a:solidFill>
              </a:rPr>
              <a:t>glucose</a:t>
            </a:r>
            <a:r>
              <a:rPr lang="en-GB" altLang="en-US" dirty="0">
                <a:solidFill>
                  <a:srgbClr val="010066"/>
                </a:solidFill>
              </a:rPr>
              <a:t> by cells through the process of </a:t>
            </a:r>
            <a:r>
              <a:rPr lang="en-GB" altLang="en-US" b="1" dirty="0">
                <a:solidFill>
                  <a:srgbClr val="10BC45"/>
                </a:solidFill>
              </a:rPr>
              <a:t>cellular respiration</a:t>
            </a:r>
            <a:r>
              <a:rPr lang="en-GB" altLang="en-US" dirty="0">
                <a:solidFill>
                  <a:srgbClr val="010066"/>
                </a:solidFill>
              </a:rPr>
              <a:t>. </a:t>
            </a:r>
          </a:p>
        </p:txBody>
      </p:sp>
      <p:sp>
        <p:nvSpPr>
          <p:cNvPr id="8" name="Text Box 11">
            <a:extLst>
              <a:ext uri="{FF2B5EF4-FFF2-40B4-BE49-F238E27FC236}">
                <a16:creationId xmlns:a16="http://schemas.microsoft.com/office/drawing/2014/main" id="{18A667D8-156A-4902-B2C1-84318B34BCC4}"/>
              </a:ext>
            </a:extLst>
          </p:cNvPr>
          <p:cNvSpPr txBox="1">
            <a:spLocks noChangeArrowheads="1"/>
          </p:cNvSpPr>
          <p:nvPr/>
        </p:nvSpPr>
        <p:spPr bwMode="auto">
          <a:xfrm>
            <a:off x="342900" y="1490590"/>
            <a:ext cx="836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Like any other living process, </a:t>
            </a:r>
            <a:br>
              <a:rPr lang="en-GB" altLang="en-US">
                <a:solidFill>
                  <a:srgbClr val="010066"/>
                </a:solidFill>
              </a:rPr>
            </a:br>
            <a:r>
              <a:rPr lang="en-GB" altLang="en-US">
                <a:solidFill>
                  <a:srgbClr val="010066"/>
                </a:solidFill>
              </a:rPr>
              <a:t>muscle contraction requires </a:t>
            </a:r>
            <a:br>
              <a:rPr lang="en-GB" altLang="en-US">
                <a:solidFill>
                  <a:srgbClr val="010066"/>
                </a:solidFill>
              </a:rPr>
            </a:br>
            <a:r>
              <a:rPr lang="en-GB" altLang="en-US">
                <a:solidFill>
                  <a:srgbClr val="010066"/>
                </a:solidFill>
              </a:rPr>
              <a:t>a supply of energy. </a:t>
            </a:r>
          </a:p>
        </p:txBody>
      </p:sp>
      <p:sp>
        <p:nvSpPr>
          <p:cNvPr id="9" name="Text Box 12">
            <a:extLst>
              <a:ext uri="{FF2B5EF4-FFF2-40B4-BE49-F238E27FC236}">
                <a16:creationId xmlns:a16="http://schemas.microsoft.com/office/drawing/2014/main" id="{C9BA7E30-C0C4-49E0-BEB9-44178B013C85}"/>
              </a:ext>
            </a:extLst>
          </p:cNvPr>
          <p:cNvSpPr txBox="1">
            <a:spLocks noChangeArrowheads="1"/>
          </p:cNvSpPr>
          <p:nvPr/>
        </p:nvSpPr>
        <p:spPr bwMode="auto">
          <a:xfrm>
            <a:off x="342900" y="4749800"/>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 the muscle cells, the energy released can be used for muscle contraction. </a:t>
            </a:r>
          </a:p>
        </p:txBody>
      </p:sp>
      <p:pic>
        <p:nvPicPr>
          <p:cNvPr id="10" name="Picture 9">
            <a:extLst>
              <a:ext uri="{FF2B5EF4-FFF2-40B4-BE49-F238E27FC236}">
                <a16:creationId xmlns:a16="http://schemas.microsoft.com/office/drawing/2014/main" id="{C42ABA69-94C3-4CB3-9543-4A1DD201C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36461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2"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E97B6B6-D3EE-4E25-A176-CC2EC900DE61}"/>
              </a:ext>
            </a:extLst>
          </p:cNvPr>
          <p:cNvSpPr>
            <a:spLocks noGrp="1" noChangeArrowheads="1"/>
          </p:cNvSpPr>
          <p:nvPr>
            <p:ph type="title"/>
          </p:nvPr>
        </p:nvSpPr>
        <p:spPr/>
        <p:txBody>
          <a:bodyPr/>
          <a:lstStyle/>
          <a:p>
            <a:pPr eaLnBrk="1" hangingPunct="1"/>
            <a:r>
              <a:rPr lang="en-GB" altLang="en-US" dirty="0"/>
              <a:t>Changes during exercise (1)</a:t>
            </a:r>
            <a:endParaRPr lang="en-US" altLang="en-US" dirty="0"/>
          </a:p>
        </p:txBody>
      </p:sp>
      <p:sp>
        <p:nvSpPr>
          <p:cNvPr id="949253" name="Text Box 5">
            <a:extLst>
              <a:ext uri="{FF2B5EF4-FFF2-40B4-BE49-F238E27FC236}">
                <a16:creationId xmlns:a16="http://schemas.microsoft.com/office/drawing/2014/main" id="{4E388D9F-79C9-4FD6-88EA-BAC4FEAB63EF}"/>
              </a:ext>
            </a:extLst>
          </p:cNvPr>
          <p:cNvSpPr txBox="1">
            <a:spLocks noChangeArrowheads="1"/>
          </p:cNvSpPr>
          <p:nvPr/>
        </p:nvSpPr>
        <p:spPr bwMode="auto">
          <a:xfrm>
            <a:off x="358775" y="4719638"/>
            <a:ext cx="4008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34975" indent="-4349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t>blood vessels supplying the muscles </a:t>
            </a:r>
            <a:r>
              <a:rPr lang="en-US" altLang="en-US" b="1" dirty="0">
                <a:solidFill>
                  <a:srgbClr val="10BC45"/>
                </a:solidFill>
              </a:rPr>
              <a:t>dilate</a:t>
            </a:r>
            <a:r>
              <a:rPr lang="en-US" altLang="en-US" dirty="0"/>
              <a:t> (become wider). </a:t>
            </a:r>
          </a:p>
        </p:txBody>
      </p:sp>
      <p:sp>
        <p:nvSpPr>
          <p:cNvPr id="15365" name="Text Box 13">
            <a:extLst>
              <a:ext uri="{FF2B5EF4-FFF2-40B4-BE49-F238E27FC236}">
                <a16:creationId xmlns:a16="http://schemas.microsoft.com/office/drawing/2014/main" id="{895CF9E3-5837-46B6-9C87-59458810B1E3}"/>
              </a:ext>
            </a:extLst>
          </p:cNvPr>
          <p:cNvSpPr txBox="1">
            <a:spLocks noChangeArrowheads="1"/>
          </p:cNvSpPr>
          <p:nvPr/>
        </p:nvSpPr>
        <p:spPr bwMode="auto">
          <a:xfrm>
            <a:off x="358775" y="784225"/>
            <a:ext cx="8551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During exercise the human body reacts to an increased demand for energy from the muscles. </a:t>
            </a:r>
            <a:endParaRPr lang="en-US" altLang="en-US" dirty="0"/>
          </a:p>
        </p:txBody>
      </p:sp>
      <p:sp>
        <p:nvSpPr>
          <p:cNvPr id="949262" name="Text Box 14">
            <a:extLst>
              <a:ext uri="{FF2B5EF4-FFF2-40B4-BE49-F238E27FC236}">
                <a16:creationId xmlns:a16="http://schemas.microsoft.com/office/drawing/2014/main" id="{8F5608FD-8CCB-4E37-925D-7A01AED3B237}"/>
              </a:ext>
            </a:extLst>
          </p:cNvPr>
          <p:cNvSpPr txBox="1">
            <a:spLocks noChangeArrowheads="1"/>
          </p:cNvSpPr>
          <p:nvPr/>
        </p:nvSpPr>
        <p:spPr bwMode="auto">
          <a:xfrm>
            <a:off x="358775" y="2752577"/>
            <a:ext cx="388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t> </a:t>
            </a:r>
            <a:r>
              <a:rPr lang="en-GB" altLang="en-US" b="1" dirty="0">
                <a:solidFill>
                  <a:srgbClr val="10BC45"/>
                </a:solidFill>
              </a:rPr>
              <a:t>heart rate </a:t>
            </a:r>
            <a:r>
              <a:rPr lang="en-GB" altLang="en-US" dirty="0"/>
              <a:t>increases</a:t>
            </a:r>
            <a:endParaRPr lang="en-US" altLang="en-US" dirty="0"/>
          </a:p>
        </p:txBody>
      </p:sp>
      <p:sp>
        <p:nvSpPr>
          <p:cNvPr id="949263" name="Rectangle 15">
            <a:extLst>
              <a:ext uri="{FF2B5EF4-FFF2-40B4-BE49-F238E27FC236}">
                <a16:creationId xmlns:a16="http://schemas.microsoft.com/office/drawing/2014/main" id="{0B686CB1-F4A7-4872-9117-E3B18F052461}"/>
              </a:ext>
            </a:extLst>
          </p:cNvPr>
          <p:cNvSpPr>
            <a:spLocks noChangeArrowheads="1"/>
          </p:cNvSpPr>
          <p:nvPr/>
        </p:nvSpPr>
        <p:spPr bwMode="auto">
          <a:xfrm>
            <a:off x="358775" y="3552751"/>
            <a:ext cx="42132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t> </a:t>
            </a:r>
            <a:r>
              <a:rPr lang="en-GB" altLang="en-US" b="1" dirty="0">
                <a:solidFill>
                  <a:srgbClr val="10BC45"/>
                </a:solidFill>
              </a:rPr>
              <a:t>breathing rate </a:t>
            </a:r>
            <a:r>
              <a:rPr lang="en-GB" altLang="en-US" dirty="0"/>
              <a:t>and </a:t>
            </a:r>
            <a:br>
              <a:rPr lang="en-GB" altLang="en-US" dirty="0"/>
            </a:br>
            <a:r>
              <a:rPr lang="en-GB" altLang="en-US" dirty="0"/>
              <a:t> </a:t>
            </a:r>
            <a:r>
              <a:rPr lang="en-GB" altLang="en-US" dirty="0">
                <a:solidFill>
                  <a:srgbClr val="010066"/>
                </a:solidFill>
              </a:rPr>
              <a:t>volume</a:t>
            </a:r>
            <a:r>
              <a:rPr lang="en-GB" altLang="en-US" dirty="0"/>
              <a:t> increases</a:t>
            </a:r>
          </a:p>
        </p:txBody>
      </p:sp>
      <p:pic>
        <p:nvPicPr>
          <p:cNvPr id="15368" name="Picture 16" descr="shutterstock_1378737_small">
            <a:extLst>
              <a:ext uri="{FF2B5EF4-FFF2-40B4-BE49-F238E27FC236}">
                <a16:creationId xmlns:a16="http://schemas.microsoft.com/office/drawing/2014/main" id="{5DFB8535-6049-4515-B42F-F67E08117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2868520"/>
            <a:ext cx="42195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A91F584-3560-4138-9467-8311D10854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9" descr="notes_icon">
            <a:extLst>
              <a:ext uri="{FF2B5EF4-FFF2-40B4-BE49-F238E27FC236}">
                <a16:creationId xmlns:a16="http://schemas.microsoft.com/office/drawing/2014/main" id="{8E448B7B-53D1-492E-9C89-61C795DB68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a:extLst>
              <a:ext uri="{FF2B5EF4-FFF2-40B4-BE49-F238E27FC236}">
                <a16:creationId xmlns:a16="http://schemas.microsoft.com/office/drawing/2014/main" id="{EC2E4D82-9FA5-4A13-9E6A-1A47C16DD5C0}"/>
              </a:ext>
            </a:extLst>
          </p:cNvPr>
          <p:cNvSpPr txBox="1">
            <a:spLocks noChangeArrowheads="1"/>
          </p:cNvSpPr>
          <p:nvPr/>
        </p:nvSpPr>
        <p:spPr bwMode="auto">
          <a:xfrm>
            <a:off x="358774" y="1952700"/>
            <a:ext cx="7286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buClr>
                <a:srgbClr val="10BC45"/>
              </a:buClr>
            </a:pPr>
            <a:r>
              <a:rPr lang="en-GB" altLang="en-US" dirty="0"/>
              <a:t>As a result, changes occur in the body:</a:t>
            </a:r>
            <a:endParaRPr lang="en-US"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92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92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9253"/>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3" grpId="0"/>
      <p:bldP spid="949262" grpId="0"/>
      <p:bldP spid="94926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E97B6B6-D3EE-4E25-A176-CC2EC900DE61}"/>
              </a:ext>
            </a:extLst>
          </p:cNvPr>
          <p:cNvSpPr>
            <a:spLocks noGrp="1" noChangeArrowheads="1"/>
          </p:cNvSpPr>
          <p:nvPr>
            <p:ph type="title"/>
          </p:nvPr>
        </p:nvSpPr>
        <p:spPr/>
        <p:txBody>
          <a:bodyPr/>
          <a:lstStyle/>
          <a:p>
            <a:pPr eaLnBrk="1" hangingPunct="1"/>
            <a:r>
              <a:rPr lang="en-GB" altLang="en-US" dirty="0"/>
              <a:t>Changes during exercise (2)</a:t>
            </a:r>
            <a:endParaRPr lang="en-US" altLang="en-US" dirty="0"/>
          </a:p>
        </p:txBody>
      </p:sp>
      <p:sp>
        <p:nvSpPr>
          <p:cNvPr id="949256" name="Rectangle 8">
            <a:extLst>
              <a:ext uri="{FF2B5EF4-FFF2-40B4-BE49-F238E27FC236}">
                <a16:creationId xmlns:a16="http://schemas.microsoft.com/office/drawing/2014/main" id="{5333F7D5-5728-47AF-9F90-CABF406D4EA4}"/>
              </a:ext>
            </a:extLst>
          </p:cNvPr>
          <p:cNvSpPr>
            <a:spLocks noChangeArrowheads="1"/>
          </p:cNvSpPr>
          <p:nvPr/>
        </p:nvSpPr>
        <p:spPr bwMode="auto">
          <a:xfrm>
            <a:off x="358775" y="5301365"/>
            <a:ext cx="52126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None/>
            </a:pPr>
            <a:r>
              <a:rPr lang="en-GB" altLang="en-US" dirty="0"/>
              <a:t>The changes allow more oxygenated blood to reach the muscles.</a:t>
            </a:r>
          </a:p>
        </p:txBody>
      </p:sp>
      <p:sp>
        <p:nvSpPr>
          <p:cNvPr id="15365" name="Text Box 13">
            <a:extLst>
              <a:ext uri="{FF2B5EF4-FFF2-40B4-BE49-F238E27FC236}">
                <a16:creationId xmlns:a16="http://schemas.microsoft.com/office/drawing/2014/main" id="{895CF9E3-5837-46B6-9C87-59458810B1E3}"/>
              </a:ext>
            </a:extLst>
          </p:cNvPr>
          <p:cNvSpPr txBox="1">
            <a:spLocks noChangeArrowheads="1"/>
          </p:cNvSpPr>
          <p:nvPr/>
        </p:nvSpPr>
        <p:spPr bwMode="auto">
          <a:xfrm>
            <a:off x="358775" y="784225"/>
            <a:ext cx="8551863" cy="830997"/>
          </a:xfrm>
          <a:prstGeom prst="rect">
            <a:avLst/>
          </a:prstGeom>
          <a:solidFill>
            <a:srgbClr val="96E696"/>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What effect do the changes that occur during exercise have on the body?</a:t>
            </a:r>
            <a:endParaRPr lang="en-US" altLang="en-US" dirty="0"/>
          </a:p>
        </p:txBody>
      </p:sp>
      <p:pic>
        <p:nvPicPr>
          <p:cNvPr id="11" name="Picture 10">
            <a:extLst>
              <a:ext uri="{FF2B5EF4-FFF2-40B4-BE49-F238E27FC236}">
                <a16:creationId xmlns:a16="http://schemas.microsoft.com/office/drawing/2014/main" id="{AA91F584-3560-4138-9467-8311D1085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a:extLst>
              <a:ext uri="{FF2B5EF4-FFF2-40B4-BE49-F238E27FC236}">
                <a16:creationId xmlns:a16="http://schemas.microsoft.com/office/drawing/2014/main" id="{792904AA-94BA-4290-AD2B-909668584D4D}"/>
              </a:ext>
            </a:extLst>
          </p:cNvPr>
          <p:cNvSpPr txBox="1">
            <a:spLocks noChangeArrowheads="1"/>
          </p:cNvSpPr>
          <p:nvPr/>
        </p:nvSpPr>
        <p:spPr bwMode="auto">
          <a:xfrm>
            <a:off x="347109" y="3987414"/>
            <a:ext cx="52243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34975" indent="-4349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eaLnBrk="1" hangingPunct="1">
              <a:buClr>
                <a:srgbClr val="10BC45"/>
              </a:buClr>
              <a:buFont typeface="Wingdings" panose="05000000000000000000" pitchFamily="2" charset="2"/>
              <a:buChar char="l"/>
            </a:pPr>
            <a:r>
              <a:rPr lang="en-US" altLang="en-US" dirty="0"/>
              <a:t>The dilation of blood vessels around the muscles increases their blood supply.</a:t>
            </a:r>
          </a:p>
        </p:txBody>
      </p:sp>
      <p:sp>
        <p:nvSpPr>
          <p:cNvPr id="14" name="Text Box 14">
            <a:extLst>
              <a:ext uri="{FF2B5EF4-FFF2-40B4-BE49-F238E27FC236}">
                <a16:creationId xmlns:a16="http://schemas.microsoft.com/office/drawing/2014/main" id="{464AA061-1A60-45AE-B966-8AB120DD2D78}"/>
              </a:ext>
            </a:extLst>
          </p:cNvPr>
          <p:cNvSpPr txBox="1">
            <a:spLocks noChangeArrowheads="1"/>
          </p:cNvSpPr>
          <p:nvPr/>
        </p:nvSpPr>
        <p:spPr bwMode="auto">
          <a:xfrm>
            <a:off x="347109" y="3042795"/>
            <a:ext cx="56496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t>Increasing </a:t>
            </a:r>
            <a:r>
              <a:rPr lang="en-GB" altLang="en-US" dirty="0"/>
              <a:t>heart rate allows blood to be pumped around the body faster.</a:t>
            </a:r>
            <a:endParaRPr lang="en-US" altLang="en-US" dirty="0"/>
          </a:p>
        </p:txBody>
      </p:sp>
      <p:sp>
        <p:nvSpPr>
          <p:cNvPr id="15" name="Rectangle 15">
            <a:extLst>
              <a:ext uri="{FF2B5EF4-FFF2-40B4-BE49-F238E27FC236}">
                <a16:creationId xmlns:a16="http://schemas.microsoft.com/office/drawing/2014/main" id="{FA58C713-B3E5-43FC-9DE5-7B9B6EC7A107}"/>
              </a:ext>
            </a:extLst>
          </p:cNvPr>
          <p:cNvSpPr>
            <a:spLocks noChangeArrowheads="1"/>
          </p:cNvSpPr>
          <p:nvPr/>
        </p:nvSpPr>
        <p:spPr bwMode="auto">
          <a:xfrm>
            <a:off x="347109" y="1728844"/>
            <a:ext cx="531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t>An increase in </a:t>
            </a:r>
            <a:r>
              <a:rPr lang="en-GB" altLang="en-US" dirty="0"/>
              <a:t>breathing rate and </a:t>
            </a:r>
            <a:r>
              <a:rPr lang="en-GB" altLang="en-US" dirty="0">
                <a:solidFill>
                  <a:srgbClr val="010066"/>
                </a:solidFill>
              </a:rPr>
              <a:t>volume</a:t>
            </a:r>
            <a:r>
              <a:rPr lang="en-GB" altLang="en-US" dirty="0"/>
              <a:t> means that more oxygen can be transferred to the blood.</a:t>
            </a:r>
          </a:p>
        </p:txBody>
      </p:sp>
      <p:pic>
        <p:nvPicPr>
          <p:cNvPr id="5" name="Picture 4">
            <a:extLst>
              <a:ext uri="{FF2B5EF4-FFF2-40B4-BE49-F238E27FC236}">
                <a16:creationId xmlns:a16="http://schemas.microsoft.com/office/drawing/2014/main" id="{994A33C2-2687-482E-8BD1-3F04A48E0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882" y="2520682"/>
            <a:ext cx="3119843" cy="4133791"/>
          </a:xfrm>
          <a:prstGeom prst="rect">
            <a:avLst/>
          </a:prstGeom>
        </p:spPr>
      </p:pic>
      <p:pic>
        <p:nvPicPr>
          <p:cNvPr id="18" name="Picture 17">
            <a:extLst>
              <a:ext uri="{FF2B5EF4-FFF2-40B4-BE49-F238E27FC236}">
                <a16:creationId xmlns:a16="http://schemas.microsoft.com/office/drawing/2014/main" id="{658E228C-FC5E-4BEA-B0FB-84A0DDFC8C8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01331"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296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6"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E97B6B6-D3EE-4E25-A176-CC2EC900DE61}"/>
              </a:ext>
            </a:extLst>
          </p:cNvPr>
          <p:cNvSpPr>
            <a:spLocks noGrp="1" noChangeArrowheads="1"/>
          </p:cNvSpPr>
          <p:nvPr>
            <p:ph type="title"/>
          </p:nvPr>
        </p:nvSpPr>
        <p:spPr/>
        <p:txBody>
          <a:bodyPr/>
          <a:lstStyle/>
          <a:p>
            <a:pPr eaLnBrk="1" hangingPunct="1"/>
            <a:r>
              <a:rPr lang="en-GB" altLang="en-US" dirty="0"/>
              <a:t>Asking questions about heart rate</a:t>
            </a:r>
            <a:endParaRPr lang="en-US" altLang="en-US" dirty="0"/>
          </a:p>
        </p:txBody>
      </p:sp>
      <p:sp>
        <p:nvSpPr>
          <p:cNvPr id="15365" name="Text Box 13">
            <a:extLst>
              <a:ext uri="{FF2B5EF4-FFF2-40B4-BE49-F238E27FC236}">
                <a16:creationId xmlns:a16="http://schemas.microsoft.com/office/drawing/2014/main" id="{895CF9E3-5837-46B6-9C87-59458810B1E3}"/>
              </a:ext>
            </a:extLst>
          </p:cNvPr>
          <p:cNvSpPr txBox="1">
            <a:spLocks noChangeArrowheads="1"/>
          </p:cNvSpPr>
          <p:nvPr/>
        </p:nvSpPr>
        <p:spPr bwMode="auto">
          <a:xfrm>
            <a:off x="358775" y="784225"/>
            <a:ext cx="8551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Heart rate increases during exercise. </a:t>
            </a:r>
            <a:endParaRPr lang="en-US" altLang="en-US" dirty="0"/>
          </a:p>
        </p:txBody>
      </p:sp>
      <p:pic>
        <p:nvPicPr>
          <p:cNvPr id="11" name="Picture 10">
            <a:extLst>
              <a:ext uri="{FF2B5EF4-FFF2-40B4-BE49-F238E27FC236}">
                <a16:creationId xmlns:a16="http://schemas.microsoft.com/office/drawing/2014/main" id="{AA91F584-3560-4138-9467-8311D1085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9" descr="notes_icon">
            <a:extLst>
              <a:ext uri="{FF2B5EF4-FFF2-40B4-BE49-F238E27FC236}">
                <a16:creationId xmlns:a16="http://schemas.microsoft.com/office/drawing/2014/main" id="{8E448B7B-53D1-492E-9C89-61C795DB6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a:extLst>
              <a:ext uri="{FF2B5EF4-FFF2-40B4-BE49-F238E27FC236}">
                <a16:creationId xmlns:a16="http://schemas.microsoft.com/office/drawing/2014/main" id="{EC2E4D82-9FA5-4A13-9E6A-1A47C16DD5C0}"/>
              </a:ext>
            </a:extLst>
          </p:cNvPr>
          <p:cNvSpPr txBox="1">
            <a:spLocks noChangeArrowheads="1"/>
          </p:cNvSpPr>
          <p:nvPr/>
        </p:nvSpPr>
        <p:spPr bwMode="auto">
          <a:xfrm>
            <a:off x="358774" y="1656938"/>
            <a:ext cx="8296127" cy="830997"/>
          </a:xfrm>
          <a:prstGeom prst="rect">
            <a:avLst/>
          </a:prstGeom>
          <a:solidFill>
            <a:srgbClr val="96E696"/>
          </a:solidFill>
          <a:ln>
            <a:noFill/>
          </a:ln>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buClr>
                <a:srgbClr val="10BC45"/>
              </a:buClr>
            </a:pPr>
            <a:r>
              <a:rPr lang="en-GB" altLang="en-US" dirty="0"/>
              <a:t>Do you think heart rate will continue to increase for as long as exercise takes place? Explain your answer.</a:t>
            </a:r>
            <a:endParaRPr lang="en-US" altLang="en-US" dirty="0"/>
          </a:p>
        </p:txBody>
      </p:sp>
      <p:sp>
        <p:nvSpPr>
          <p:cNvPr id="13" name="Text Box 14">
            <a:extLst>
              <a:ext uri="{FF2B5EF4-FFF2-40B4-BE49-F238E27FC236}">
                <a16:creationId xmlns:a16="http://schemas.microsoft.com/office/drawing/2014/main" id="{858946CC-3557-4314-8B91-4DC75E45A161}"/>
              </a:ext>
            </a:extLst>
          </p:cNvPr>
          <p:cNvSpPr txBox="1">
            <a:spLocks noChangeArrowheads="1"/>
          </p:cNvSpPr>
          <p:nvPr/>
        </p:nvSpPr>
        <p:spPr bwMode="auto">
          <a:xfrm>
            <a:off x="358774" y="2898983"/>
            <a:ext cx="4787384" cy="830997"/>
          </a:xfrm>
          <a:prstGeom prst="rect">
            <a:avLst/>
          </a:prstGeom>
          <a:solidFill>
            <a:srgbClr val="96E696"/>
          </a:solidFill>
          <a:ln>
            <a:noFill/>
          </a:ln>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buClr>
                <a:srgbClr val="10BC45"/>
              </a:buClr>
            </a:pPr>
            <a:r>
              <a:rPr lang="en-GB" altLang="en-US" dirty="0"/>
              <a:t>What do you think will happen to heart rate after exercise stops?</a:t>
            </a:r>
            <a:endParaRPr lang="en-US" altLang="en-US" dirty="0"/>
          </a:p>
        </p:txBody>
      </p:sp>
      <p:sp>
        <p:nvSpPr>
          <p:cNvPr id="14" name="Text Box 14">
            <a:extLst>
              <a:ext uri="{FF2B5EF4-FFF2-40B4-BE49-F238E27FC236}">
                <a16:creationId xmlns:a16="http://schemas.microsoft.com/office/drawing/2014/main" id="{177CD425-B703-48E7-867D-EFC7BA3CCD2B}"/>
              </a:ext>
            </a:extLst>
          </p:cNvPr>
          <p:cNvSpPr txBox="1">
            <a:spLocks noChangeArrowheads="1"/>
          </p:cNvSpPr>
          <p:nvPr/>
        </p:nvSpPr>
        <p:spPr bwMode="auto">
          <a:xfrm>
            <a:off x="358774" y="4141029"/>
            <a:ext cx="3734761" cy="1200329"/>
          </a:xfrm>
          <a:prstGeom prst="rect">
            <a:avLst/>
          </a:prstGeom>
          <a:solidFill>
            <a:srgbClr val="96E696"/>
          </a:solidFill>
          <a:ln>
            <a:noFill/>
          </a:ln>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buClr>
                <a:srgbClr val="10BC45"/>
              </a:buClr>
            </a:pPr>
            <a:r>
              <a:rPr lang="en-GB" altLang="en-US" dirty="0"/>
              <a:t>How could you find out whether or not your predictions are correct?</a:t>
            </a:r>
            <a:endParaRPr lang="en-US" altLang="en-US" dirty="0"/>
          </a:p>
        </p:txBody>
      </p:sp>
      <p:pic>
        <p:nvPicPr>
          <p:cNvPr id="3" name="Picture 2">
            <a:extLst>
              <a:ext uri="{FF2B5EF4-FFF2-40B4-BE49-F238E27FC236}">
                <a16:creationId xmlns:a16="http://schemas.microsoft.com/office/drawing/2014/main" id="{A1CA656D-C2A1-45BA-8AF4-6DB058120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4029" y="3232297"/>
            <a:ext cx="5212043" cy="3302849"/>
          </a:xfrm>
          <a:prstGeom prst="rect">
            <a:avLst/>
          </a:prstGeom>
        </p:spPr>
      </p:pic>
      <p:pic>
        <p:nvPicPr>
          <p:cNvPr id="15" name="Picture 14">
            <a:extLst>
              <a:ext uri="{FF2B5EF4-FFF2-40B4-BE49-F238E27FC236}">
                <a16:creationId xmlns:a16="http://schemas.microsoft.com/office/drawing/2014/main" id="{C72AC5EB-3A7A-408E-A851-3C1B0DEDC30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3497"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7212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otepaper2.png"/>
          <p:cNvPicPr>
            <a:picLocks noChangeAspect="1"/>
          </p:cNvPicPr>
          <p:nvPr/>
        </p:nvPicPr>
        <p:blipFill>
          <a:blip r:embed="rId3"/>
          <a:srcRect/>
          <a:stretch>
            <a:fillRect/>
          </a:stretch>
        </p:blipFill>
        <p:spPr bwMode="auto">
          <a:xfrm>
            <a:off x="127000" y="804200"/>
            <a:ext cx="8724900" cy="5340350"/>
          </a:xfrm>
          <a:prstGeom prst="rect">
            <a:avLst/>
          </a:prstGeom>
          <a:noFill/>
          <a:ln w="9525">
            <a:noFill/>
            <a:miter lim="800000"/>
            <a:headEnd/>
            <a:tailEnd/>
          </a:ln>
        </p:spPr>
      </p:pic>
      <p:sp>
        <p:nvSpPr>
          <p:cNvPr id="8196" name="Rectangle 22"/>
          <p:cNvSpPr>
            <a:spLocks noGrp="1" noChangeArrowheads="1"/>
          </p:cNvSpPr>
          <p:nvPr>
            <p:ph type="title"/>
          </p:nvPr>
        </p:nvSpPr>
        <p:spPr/>
        <p:txBody>
          <a:bodyPr/>
          <a:lstStyle/>
          <a:p>
            <a:pPr eaLnBrk="1" hangingPunct="1"/>
            <a:r>
              <a:rPr lang="en-GB" dirty="0"/>
              <a:t>Heart rate activity</a:t>
            </a:r>
          </a:p>
        </p:txBody>
      </p:sp>
      <p:sp>
        <p:nvSpPr>
          <p:cNvPr id="99353" name="Text Box 25"/>
          <p:cNvSpPr txBox="1">
            <a:spLocks noChangeArrowheads="1"/>
          </p:cNvSpPr>
          <p:nvPr/>
        </p:nvSpPr>
        <p:spPr bwMode="auto">
          <a:xfrm>
            <a:off x="1256704" y="941388"/>
            <a:ext cx="7150100" cy="830997"/>
          </a:xfrm>
          <a:prstGeom prst="rect">
            <a:avLst/>
          </a:prstGeom>
          <a:noFill/>
          <a:ln w="9525">
            <a:noFill/>
            <a:miter lim="800000"/>
            <a:headEnd/>
            <a:tailEnd/>
          </a:ln>
        </p:spPr>
        <p:txBody>
          <a:bodyPr wrap="square">
            <a:spAutoFit/>
          </a:bodyPr>
          <a:lstStyle/>
          <a:p>
            <a:r>
              <a:rPr lang="en-GB" b="1" dirty="0"/>
              <a:t>Plan an experiment to find out what happens to heart rate during exercise.</a:t>
            </a:r>
          </a:p>
        </p:txBody>
      </p:sp>
      <p:pic>
        <p:nvPicPr>
          <p:cNvPr id="14" name="Picture 13">
            <a:extLst>
              <a:ext uri="{FF2B5EF4-FFF2-40B4-BE49-F238E27FC236}">
                <a16:creationId xmlns:a16="http://schemas.microsoft.com/office/drawing/2014/main" id="{2FEF1E4B-C8A5-4053-8BF7-83A74371A4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54490" y="86520"/>
            <a:ext cx="442911" cy="516730"/>
          </a:xfrm>
          <a:prstGeom prst="rect">
            <a:avLst/>
          </a:prstGeom>
          <a:noFill/>
          <a:ln w="9525">
            <a:noFill/>
            <a:miter lim="800000"/>
            <a:headEnd/>
            <a:tailEnd/>
          </a:ln>
        </p:spPr>
      </p:pic>
      <p:sp>
        <p:nvSpPr>
          <p:cNvPr id="16" name="Text Box 25">
            <a:extLst>
              <a:ext uri="{FF2B5EF4-FFF2-40B4-BE49-F238E27FC236}">
                <a16:creationId xmlns:a16="http://schemas.microsoft.com/office/drawing/2014/main" id="{86D29547-F433-4378-A74F-BA5981725845}"/>
              </a:ext>
            </a:extLst>
          </p:cNvPr>
          <p:cNvSpPr txBox="1">
            <a:spLocks noChangeArrowheads="1"/>
          </p:cNvSpPr>
          <p:nvPr/>
        </p:nvSpPr>
        <p:spPr bwMode="auto">
          <a:xfrm>
            <a:off x="1256703" y="2004502"/>
            <a:ext cx="4197799" cy="830997"/>
          </a:xfrm>
          <a:prstGeom prst="rect">
            <a:avLst/>
          </a:prstGeom>
          <a:noFill/>
          <a:ln w="9525">
            <a:noFill/>
            <a:miter lim="800000"/>
            <a:headEnd/>
            <a:tailEnd/>
          </a:ln>
        </p:spPr>
        <p:txBody>
          <a:bodyPr wrap="square">
            <a:spAutoFit/>
          </a:bodyPr>
          <a:lstStyle/>
          <a:p>
            <a:r>
              <a:rPr lang="en-GB" dirty="0"/>
              <a:t>Describe the methods you will use in your experiment.</a:t>
            </a:r>
          </a:p>
        </p:txBody>
      </p:sp>
      <p:sp>
        <p:nvSpPr>
          <p:cNvPr id="17" name="Text Box 25">
            <a:extLst>
              <a:ext uri="{FF2B5EF4-FFF2-40B4-BE49-F238E27FC236}">
                <a16:creationId xmlns:a16="http://schemas.microsoft.com/office/drawing/2014/main" id="{A280B5E2-D396-4970-A41C-27FADE60A37A}"/>
              </a:ext>
            </a:extLst>
          </p:cNvPr>
          <p:cNvSpPr txBox="1">
            <a:spLocks noChangeArrowheads="1"/>
          </p:cNvSpPr>
          <p:nvPr/>
        </p:nvSpPr>
        <p:spPr bwMode="auto">
          <a:xfrm>
            <a:off x="1256702" y="3067616"/>
            <a:ext cx="3995776" cy="830997"/>
          </a:xfrm>
          <a:prstGeom prst="rect">
            <a:avLst/>
          </a:prstGeom>
          <a:noFill/>
          <a:ln w="9525">
            <a:noFill/>
            <a:miter lim="800000"/>
            <a:headEnd/>
            <a:tailEnd/>
          </a:ln>
        </p:spPr>
        <p:txBody>
          <a:bodyPr wrap="square">
            <a:spAutoFit/>
          </a:bodyPr>
          <a:lstStyle/>
          <a:p>
            <a:r>
              <a:rPr lang="en-GB" dirty="0"/>
              <a:t>Think about these words in your experimental design:</a:t>
            </a:r>
          </a:p>
        </p:txBody>
      </p:sp>
      <p:sp>
        <p:nvSpPr>
          <p:cNvPr id="9" name="Text Box 25">
            <a:extLst>
              <a:ext uri="{FF2B5EF4-FFF2-40B4-BE49-F238E27FC236}">
                <a16:creationId xmlns:a16="http://schemas.microsoft.com/office/drawing/2014/main" id="{2F82B2DC-407E-41DC-87D2-C80E65481888}"/>
              </a:ext>
            </a:extLst>
          </p:cNvPr>
          <p:cNvSpPr txBox="1">
            <a:spLocks noChangeArrowheads="1"/>
          </p:cNvSpPr>
          <p:nvPr/>
        </p:nvSpPr>
        <p:spPr bwMode="auto">
          <a:xfrm>
            <a:off x="1256699" y="4601206"/>
            <a:ext cx="1996861" cy="461665"/>
          </a:xfrm>
          <a:prstGeom prst="rect">
            <a:avLst/>
          </a:prstGeom>
          <a:noFill/>
          <a:ln w="9525">
            <a:noFill/>
            <a:miter lim="800000"/>
            <a:headEnd/>
            <a:tailEnd/>
          </a:ln>
        </p:spPr>
        <p:txBody>
          <a:bodyPr wrap="square">
            <a:spAutoFit/>
          </a:bodyPr>
          <a:lstStyle/>
          <a:p>
            <a:pPr marL="342900" indent="-342900">
              <a:buClr>
                <a:srgbClr val="10BC45"/>
              </a:buClr>
              <a:buFont typeface="Wingdings" panose="05000000000000000000" pitchFamily="2" charset="2"/>
              <a:buChar char="l"/>
            </a:pPr>
            <a:r>
              <a:rPr lang="en-GB" dirty="0"/>
              <a:t>accurate</a:t>
            </a:r>
          </a:p>
        </p:txBody>
      </p:sp>
      <p:sp>
        <p:nvSpPr>
          <p:cNvPr id="11" name="Text Box 25">
            <a:extLst>
              <a:ext uri="{FF2B5EF4-FFF2-40B4-BE49-F238E27FC236}">
                <a16:creationId xmlns:a16="http://schemas.microsoft.com/office/drawing/2014/main" id="{D3388364-96AB-4475-9E05-CDC148A12714}"/>
              </a:ext>
            </a:extLst>
          </p:cNvPr>
          <p:cNvSpPr txBox="1">
            <a:spLocks noChangeArrowheads="1"/>
          </p:cNvSpPr>
          <p:nvPr/>
        </p:nvSpPr>
        <p:spPr bwMode="auto">
          <a:xfrm>
            <a:off x="1256699" y="4024721"/>
            <a:ext cx="1996861" cy="461665"/>
          </a:xfrm>
          <a:prstGeom prst="rect">
            <a:avLst/>
          </a:prstGeom>
          <a:noFill/>
          <a:ln w="9525">
            <a:noFill/>
            <a:miter lim="800000"/>
            <a:headEnd/>
            <a:tailEnd/>
          </a:ln>
        </p:spPr>
        <p:txBody>
          <a:bodyPr wrap="square">
            <a:spAutoFit/>
          </a:bodyPr>
          <a:lstStyle/>
          <a:p>
            <a:pPr marL="342900" indent="-342900">
              <a:buClr>
                <a:srgbClr val="10BC45"/>
              </a:buClr>
              <a:buFont typeface="Wingdings" panose="05000000000000000000" pitchFamily="2" charset="2"/>
              <a:buChar char="l"/>
            </a:pPr>
            <a:r>
              <a:rPr lang="en-GB" dirty="0"/>
              <a:t>variable</a:t>
            </a:r>
          </a:p>
        </p:txBody>
      </p:sp>
      <p:sp>
        <p:nvSpPr>
          <p:cNvPr id="12" name="Text Box 25">
            <a:extLst>
              <a:ext uri="{FF2B5EF4-FFF2-40B4-BE49-F238E27FC236}">
                <a16:creationId xmlns:a16="http://schemas.microsoft.com/office/drawing/2014/main" id="{7A39E992-9CF4-459A-9BF7-B4A892C7C2D8}"/>
              </a:ext>
            </a:extLst>
          </p:cNvPr>
          <p:cNvSpPr txBox="1">
            <a:spLocks noChangeArrowheads="1"/>
          </p:cNvSpPr>
          <p:nvPr/>
        </p:nvSpPr>
        <p:spPr bwMode="auto">
          <a:xfrm>
            <a:off x="1256699" y="5177690"/>
            <a:ext cx="1996861" cy="461665"/>
          </a:xfrm>
          <a:prstGeom prst="rect">
            <a:avLst/>
          </a:prstGeom>
          <a:noFill/>
          <a:ln w="9525">
            <a:noFill/>
            <a:miter lim="800000"/>
            <a:headEnd/>
            <a:tailEnd/>
          </a:ln>
        </p:spPr>
        <p:txBody>
          <a:bodyPr wrap="square">
            <a:spAutoFit/>
          </a:bodyPr>
          <a:lstStyle/>
          <a:p>
            <a:pPr marL="342900" indent="-342900">
              <a:buClr>
                <a:srgbClr val="10BC45"/>
              </a:buClr>
              <a:buFont typeface="Wingdings" panose="05000000000000000000" pitchFamily="2" charset="2"/>
              <a:buChar char="l"/>
            </a:pPr>
            <a:r>
              <a:rPr lang="en-GB" dirty="0"/>
              <a:t>reliable</a:t>
            </a:r>
          </a:p>
        </p:txBody>
      </p:sp>
      <p:sp>
        <p:nvSpPr>
          <p:cNvPr id="13" name="Text Box 25">
            <a:extLst>
              <a:ext uri="{FF2B5EF4-FFF2-40B4-BE49-F238E27FC236}">
                <a16:creationId xmlns:a16="http://schemas.microsoft.com/office/drawing/2014/main" id="{42D7BE09-2D13-4164-B748-33F858E8360B}"/>
              </a:ext>
            </a:extLst>
          </p:cNvPr>
          <p:cNvSpPr txBox="1">
            <a:spLocks noChangeArrowheads="1"/>
          </p:cNvSpPr>
          <p:nvPr/>
        </p:nvSpPr>
        <p:spPr bwMode="auto">
          <a:xfrm>
            <a:off x="3208360" y="5177690"/>
            <a:ext cx="1996861" cy="461665"/>
          </a:xfrm>
          <a:prstGeom prst="rect">
            <a:avLst/>
          </a:prstGeom>
          <a:noFill/>
          <a:ln w="9525">
            <a:noFill/>
            <a:miter lim="800000"/>
            <a:headEnd/>
            <a:tailEnd/>
          </a:ln>
        </p:spPr>
        <p:txBody>
          <a:bodyPr wrap="square">
            <a:spAutoFit/>
          </a:bodyPr>
          <a:lstStyle/>
          <a:p>
            <a:pPr marL="342900" indent="-342900">
              <a:buClr>
                <a:srgbClr val="10BC45"/>
              </a:buClr>
              <a:buFont typeface="Wingdings" panose="05000000000000000000" pitchFamily="2" charset="2"/>
              <a:buChar char="l"/>
            </a:pPr>
            <a:r>
              <a:rPr lang="en-GB" dirty="0"/>
              <a:t>valid.</a:t>
            </a:r>
          </a:p>
        </p:txBody>
      </p:sp>
      <p:sp>
        <p:nvSpPr>
          <p:cNvPr id="15" name="Text Box 25">
            <a:extLst>
              <a:ext uri="{FF2B5EF4-FFF2-40B4-BE49-F238E27FC236}">
                <a16:creationId xmlns:a16="http://schemas.microsoft.com/office/drawing/2014/main" id="{97449AAA-1782-49E1-86FA-3DC4547D981B}"/>
              </a:ext>
            </a:extLst>
          </p:cNvPr>
          <p:cNvSpPr txBox="1">
            <a:spLocks noChangeArrowheads="1"/>
          </p:cNvSpPr>
          <p:nvPr/>
        </p:nvSpPr>
        <p:spPr bwMode="auto">
          <a:xfrm>
            <a:off x="3208360" y="4601206"/>
            <a:ext cx="1996861" cy="461665"/>
          </a:xfrm>
          <a:prstGeom prst="rect">
            <a:avLst/>
          </a:prstGeom>
          <a:noFill/>
          <a:ln w="9525">
            <a:noFill/>
            <a:miter lim="800000"/>
            <a:headEnd/>
            <a:tailEnd/>
          </a:ln>
        </p:spPr>
        <p:txBody>
          <a:bodyPr wrap="square">
            <a:spAutoFit/>
          </a:bodyPr>
          <a:lstStyle/>
          <a:p>
            <a:pPr marL="342900" indent="-342900">
              <a:buClr>
                <a:srgbClr val="10BC45"/>
              </a:buClr>
              <a:buFont typeface="Wingdings" panose="05000000000000000000" pitchFamily="2" charset="2"/>
              <a:buChar char="l"/>
            </a:pPr>
            <a:r>
              <a:rPr lang="en-GB" dirty="0"/>
              <a:t>precise</a:t>
            </a:r>
          </a:p>
        </p:txBody>
      </p:sp>
      <p:sp>
        <p:nvSpPr>
          <p:cNvPr id="18" name="Text Box 25">
            <a:extLst>
              <a:ext uri="{FF2B5EF4-FFF2-40B4-BE49-F238E27FC236}">
                <a16:creationId xmlns:a16="http://schemas.microsoft.com/office/drawing/2014/main" id="{C1A8CA16-BBA7-4421-B655-31ABBE05EE53}"/>
              </a:ext>
            </a:extLst>
          </p:cNvPr>
          <p:cNvSpPr txBox="1">
            <a:spLocks noChangeArrowheads="1"/>
          </p:cNvSpPr>
          <p:nvPr/>
        </p:nvSpPr>
        <p:spPr bwMode="auto">
          <a:xfrm>
            <a:off x="3208360" y="4024721"/>
            <a:ext cx="2349797" cy="461665"/>
          </a:xfrm>
          <a:prstGeom prst="rect">
            <a:avLst/>
          </a:prstGeom>
          <a:noFill/>
          <a:ln w="9525">
            <a:noFill/>
            <a:miter lim="800000"/>
            <a:headEnd/>
            <a:tailEnd/>
          </a:ln>
        </p:spPr>
        <p:txBody>
          <a:bodyPr wrap="square">
            <a:spAutoFit/>
          </a:bodyPr>
          <a:lstStyle/>
          <a:p>
            <a:pPr marL="342900" indent="-342900">
              <a:buClr>
                <a:srgbClr val="10BC45"/>
              </a:buClr>
              <a:buFont typeface="Wingdings" panose="05000000000000000000" pitchFamily="2" charset="2"/>
              <a:buChar char="l"/>
            </a:pPr>
            <a:r>
              <a:rPr lang="en-GB" dirty="0"/>
              <a:t>control</a:t>
            </a:r>
          </a:p>
        </p:txBody>
      </p:sp>
      <p:pic>
        <p:nvPicPr>
          <p:cNvPr id="8" name="Picture 7">
            <a:extLst>
              <a:ext uri="{FF2B5EF4-FFF2-40B4-BE49-F238E27FC236}">
                <a16:creationId xmlns:a16="http://schemas.microsoft.com/office/drawing/2014/main" id="{CB368CE8-FB78-4AB0-BF9B-3F48D06A5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219" y="2033722"/>
            <a:ext cx="2795939" cy="3729782"/>
          </a:xfrm>
          <a:prstGeom prst="rect">
            <a:avLst/>
          </a:prstGeom>
        </p:spPr>
      </p:pic>
      <p:pic>
        <p:nvPicPr>
          <p:cNvPr id="21" name="Picture 20">
            <a:extLst>
              <a:ext uri="{FF2B5EF4-FFF2-40B4-BE49-F238E27FC236}">
                <a16:creationId xmlns:a16="http://schemas.microsoft.com/office/drawing/2014/main" id="{5D42BFF0-3039-478E-BD08-9E0929A0B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9" grpId="0"/>
      <p:bldP spid="11" grpId="0"/>
      <p:bldP spid="12" grpId="0"/>
      <p:bldP spid="13"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566F5591-3BF2-4B9B-900D-2C3D2DF3F26A}"/>
              </a:ext>
            </a:extLst>
          </p:cNvPr>
          <p:cNvSpPr>
            <a:spLocks noGrp="1" noChangeArrowheads="1"/>
          </p:cNvSpPr>
          <p:nvPr>
            <p:ph type="title"/>
          </p:nvPr>
        </p:nvSpPr>
        <p:spPr/>
        <p:txBody>
          <a:bodyPr/>
          <a:lstStyle/>
          <a:p>
            <a:pPr eaLnBrk="1" hangingPunct="1"/>
            <a:r>
              <a:rPr lang="en-GB" altLang="en-US" dirty="0"/>
              <a:t>Heart rate experiment</a:t>
            </a:r>
          </a:p>
        </p:txBody>
      </p:sp>
      <p:pic>
        <p:nvPicPr>
          <p:cNvPr id="17412" name="Picture 6">
            <a:extLst>
              <a:ext uri="{FF2B5EF4-FFF2-40B4-BE49-F238E27FC236}">
                <a16:creationId xmlns:a16="http://schemas.microsoft.com/office/drawing/2014/main" id="{2F81EDB0-A893-441D-9713-066A1F1FA8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flash_icon">
            <a:extLst>
              <a:ext uri="{FF2B5EF4-FFF2-40B4-BE49-F238E27FC236}">
                <a16:creationId xmlns:a16="http://schemas.microsoft.com/office/drawing/2014/main" id="{6E9D0F14-B482-42F1-9CE2-B35333BCAC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notes_icon">
            <a:extLst>
              <a:ext uri="{FF2B5EF4-FFF2-40B4-BE49-F238E27FC236}">
                <a16:creationId xmlns:a16="http://schemas.microsoft.com/office/drawing/2014/main" id="{2E9AEDD1-D2EC-4273-987C-486B10A258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ECC5569-08B1-4C80-BE9C-D9EEF9D2D44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008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38200"/>
            <a:ext cx="8712200" cy="5308600"/>
          </a:xfrm>
          <a:prstGeom prst="rect">
            <a:avLst/>
          </a:prstGeom>
        </p:spPr>
      </p:pic>
    </p:spTree>
    <p:custDataLst>
      <p:tags r:id="rId2"/>
    </p:custDataLst>
    <p:controls>
      <mc:AlternateContent xmlns:mc="http://schemas.openxmlformats.org/markup-compatibility/2006">
        <mc:Choice xmlns:v="urn:schemas-microsoft-com:vml" Requires="v">
          <p:control spid="17474" name="ShockwaveFlash1" r:id="rId3" imgW="8712360" imgH="5308560"/>
        </mc:Choice>
        <mc:Fallback>
          <p:control name="ShockwaveFlash1" r:id="rId3" imgW="8712360" imgH="5308560">
            <p:pic>
              <p:nvPicPr>
                <p:cNvPr id="4" name="ShockwaveFlash1">
                  <a:extLst>
                    <a:ext uri="{FF2B5EF4-FFF2-40B4-BE49-F238E27FC236}">
                      <a16:creationId xmlns:a16="http://schemas.microsoft.com/office/drawing/2014/main" id="{24488580-2938-498A-86DF-581A5A8128E3}"/>
                    </a:ext>
                  </a:extLst>
                </p:cNvPr>
                <p:cNvPicPr>
                  <a:picLocks/>
                </p:cNvPicPr>
                <p:nvPr/>
              </p:nvPicPr>
              <p:blipFill>
                <a:blip r:embed="rId11"/>
                <a:stretch>
                  <a:fillRect/>
                </a:stretch>
              </p:blipFill>
              <p:spPr>
                <a:xfrm>
                  <a:off x="212725" y="838200"/>
                  <a:ext cx="87122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E97B6B6-D3EE-4E25-A176-CC2EC900DE61}"/>
              </a:ext>
            </a:extLst>
          </p:cNvPr>
          <p:cNvSpPr>
            <a:spLocks noGrp="1" noChangeArrowheads="1"/>
          </p:cNvSpPr>
          <p:nvPr>
            <p:ph type="title"/>
          </p:nvPr>
        </p:nvSpPr>
        <p:spPr/>
        <p:txBody>
          <a:bodyPr/>
          <a:lstStyle/>
          <a:p>
            <a:pPr eaLnBrk="1" hangingPunct="1"/>
            <a:r>
              <a:rPr lang="en-GB" altLang="en-US" dirty="0"/>
              <a:t>Controlling heart rate</a:t>
            </a:r>
            <a:endParaRPr lang="en-US" altLang="en-US" dirty="0"/>
          </a:p>
        </p:txBody>
      </p:sp>
      <p:sp>
        <p:nvSpPr>
          <p:cNvPr id="15365" name="Text Box 13">
            <a:extLst>
              <a:ext uri="{FF2B5EF4-FFF2-40B4-BE49-F238E27FC236}">
                <a16:creationId xmlns:a16="http://schemas.microsoft.com/office/drawing/2014/main" id="{895CF9E3-5837-46B6-9C87-59458810B1E3}"/>
              </a:ext>
            </a:extLst>
          </p:cNvPr>
          <p:cNvSpPr txBox="1">
            <a:spLocks noChangeArrowheads="1"/>
          </p:cNvSpPr>
          <p:nvPr/>
        </p:nvSpPr>
        <p:spPr bwMode="auto">
          <a:xfrm>
            <a:off x="358775" y="784225"/>
            <a:ext cx="8551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Heart rate is controlled by part of the brain called the </a:t>
            </a:r>
            <a:br>
              <a:rPr lang="en-GB" altLang="en-US" dirty="0"/>
            </a:br>
            <a:r>
              <a:rPr lang="en-GB" altLang="en-US" b="1" dirty="0">
                <a:solidFill>
                  <a:srgbClr val="10BC45"/>
                </a:solidFill>
              </a:rPr>
              <a:t>medulla oblongata </a:t>
            </a:r>
            <a:r>
              <a:rPr lang="en-GB" altLang="en-US" dirty="0"/>
              <a:t>(or medulla).</a:t>
            </a:r>
            <a:endParaRPr lang="en-US" altLang="en-US" dirty="0"/>
          </a:p>
        </p:txBody>
      </p:sp>
      <p:pic>
        <p:nvPicPr>
          <p:cNvPr id="11" name="Picture 10">
            <a:extLst>
              <a:ext uri="{FF2B5EF4-FFF2-40B4-BE49-F238E27FC236}">
                <a16:creationId xmlns:a16="http://schemas.microsoft.com/office/drawing/2014/main" id="{AA91F584-3560-4138-9467-8311D1085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9" descr="notes_icon">
            <a:extLst>
              <a:ext uri="{FF2B5EF4-FFF2-40B4-BE49-F238E27FC236}">
                <a16:creationId xmlns:a16="http://schemas.microsoft.com/office/drawing/2014/main" id="{8E448B7B-53D1-492E-9C89-61C795DB6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0" descr="The_Brain_human_brain_spinal_cord_2.png">
            <a:extLst>
              <a:ext uri="{FF2B5EF4-FFF2-40B4-BE49-F238E27FC236}">
                <a16:creationId xmlns:a16="http://schemas.microsoft.com/office/drawing/2014/main" id="{BA04934A-7F4C-4D26-A1BB-6BE6DBD320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6675" y="2171221"/>
            <a:ext cx="3386138"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2B09E7B3-3ADA-40FB-8649-C33BDCBF7904}"/>
              </a:ext>
            </a:extLst>
          </p:cNvPr>
          <p:cNvCxnSpPr>
            <a:cxnSpLocks noChangeShapeType="1"/>
            <a:stCxn id="18" idx="3"/>
          </p:cNvCxnSpPr>
          <p:nvPr/>
        </p:nvCxnSpPr>
        <p:spPr bwMode="auto">
          <a:xfrm flipV="1">
            <a:off x="6323013" y="4581046"/>
            <a:ext cx="969962" cy="500062"/>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CBC3F0F9-13F2-40BD-81A3-699CD72FE24B}"/>
              </a:ext>
            </a:extLst>
          </p:cNvPr>
          <p:cNvSpPr>
            <a:spLocks noChangeArrowheads="1"/>
          </p:cNvSpPr>
          <p:nvPr/>
        </p:nvSpPr>
        <p:spPr bwMode="auto">
          <a:xfrm>
            <a:off x="4891088" y="4850921"/>
            <a:ext cx="1431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b="1">
                <a:solidFill>
                  <a:srgbClr val="010066"/>
                </a:solidFill>
              </a:rPr>
              <a:t>medulla </a:t>
            </a:r>
            <a:endParaRPr lang="en-GB" altLang="en-US" b="1"/>
          </a:p>
        </p:txBody>
      </p:sp>
      <p:sp>
        <p:nvSpPr>
          <p:cNvPr id="19" name="Text Box 13">
            <a:extLst>
              <a:ext uri="{FF2B5EF4-FFF2-40B4-BE49-F238E27FC236}">
                <a16:creationId xmlns:a16="http://schemas.microsoft.com/office/drawing/2014/main" id="{6436AB3B-F252-482E-9CE5-543EA0051020}"/>
              </a:ext>
            </a:extLst>
          </p:cNvPr>
          <p:cNvSpPr txBox="1">
            <a:spLocks noChangeArrowheads="1"/>
          </p:cNvSpPr>
          <p:nvPr/>
        </p:nvSpPr>
        <p:spPr bwMode="auto">
          <a:xfrm>
            <a:off x="358775" y="3318487"/>
            <a:ext cx="4404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Nerves also connect the medulla to the heart.</a:t>
            </a:r>
            <a:endParaRPr lang="en-US" altLang="en-US" dirty="0"/>
          </a:p>
        </p:txBody>
      </p:sp>
      <p:sp>
        <p:nvSpPr>
          <p:cNvPr id="20" name="Text Box 13">
            <a:extLst>
              <a:ext uri="{FF2B5EF4-FFF2-40B4-BE49-F238E27FC236}">
                <a16:creationId xmlns:a16="http://schemas.microsoft.com/office/drawing/2014/main" id="{7FEF61EF-00B7-4FA6-B693-370AC88410E9}"/>
              </a:ext>
            </a:extLst>
          </p:cNvPr>
          <p:cNvSpPr txBox="1">
            <a:spLocks noChangeArrowheads="1"/>
          </p:cNvSpPr>
          <p:nvPr/>
        </p:nvSpPr>
        <p:spPr bwMode="auto">
          <a:xfrm>
            <a:off x="358775" y="1866690"/>
            <a:ext cx="4404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medulla receives information from nerves connected to the muscles.</a:t>
            </a:r>
            <a:endParaRPr lang="en-US" altLang="en-US" dirty="0"/>
          </a:p>
        </p:txBody>
      </p:sp>
      <p:sp>
        <p:nvSpPr>
          <p:cNvPr id="21" name="Text Box 13">
            <a:extLst>
              <a:ext uri="{FF2B5EF4-FFF2-40B4-BE49-F238E27FC236}">
                <a16:creationId xmlns:a16="http://schemas.microsoft.com/office/drawing/2014/main" id="{E2DF0524-EEA3-460C-BB43-D8F5BE67120A}"/>
              </a:ext>
            </a:extLst>
          </p:cNvPr>
          <p:cNvSpPr txBox="1">
            <a:spLocks noChangeArrowheads="1"/>
          </p:cNvSpPr>
          <p:nvPr/>
        </p:nvSpPr>
        <p:spPr bwMode="auto">
          <a:xfrm>
            <a:off x="358775" y="4566819"/>
            <a:ext cx="3806825" cy="1200329"/>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How do you think the medulla coordinates heart rate during exercise?</a:t>
            </a:r>
            <a:endParaRPr lang="en-US" altLang="en-US" dirty="0"/>
          </a:p>
        </p:txBody>
      </p:sp>
      <p:pic>
        <p:nvPicPr>
          <p:cNvPr id="22" name="Picture 21">
            <a:extLst>
              <a:ext uri="{FF2B5EF4-FFF2-40B4-BE49-F238E27FC236}">
                <a16:creationId xmlns:a16="http://schemas.microsoft.com/office/drawing/2014/main" id="{33713268-8883-4A6B-8FED-DE5987C4AC6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3494"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0913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QI412OGE"/>
  <p:tag name="ARTICULATE_DESIGN_ID_4_DEFAULT DESIGN" val="tq2ic1gb"/>
  <p:tag name="ARTICULATE_DESIGN_ID_1_DEFAULT DESIGN" val="tNLcz97L"/>
  <p:tag name="ARTICULATE_DESIGN_ID_5_DEFAULT DESIGN" val="FnF03sja"/>
  <p:tag name="ARTICULATE_DESIGN_ID_3_DEFAULT DESIGN" val="q8I9FsRm"/>
  <p:tag name="ARTICULATE_DESIGN_ID_2_DEFAULT DESIGN" val="nxJBSqA9"/>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14391</TotalTime>
  <Words>1763</Words>
  <Application>Microsoft Office PowerPoint</Application>
  <PresentationFormat>On-screen Show (4:3)</PresentationFormat>
  <Paragraphs>153</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Wingdings</vt:lpstr>
      <vt:lpstr>Arial</vt:lpstr>
      <vt:lpstr>Wingdings 2</vt:lpstr>
      <vt:lpstr>1_Default Design</vt:lpstr>
      <vt:lpstr>5_Default Design</vt:lpstr>
      <vt:lpstr>Response to Exercise</vt:lpstr>
      <vt:lpstr>Information</vt:lpstr>
      <vt:lpstr>Energy for exercise</vt:lpstr>
      <vt:lpstr>Changes during exercise (1)</vt:lpstr>
      <vt:lpstr>Changes during exercise (2)</vt:lpstr>
      <vt:lpstr>Asking questions about heart rate</vt:lpstr>
      <vt:lpstr>Heart rate activity</vt:lpstr>
      <vt:lpstr>Heart rate experiment</vt:lpstr>
      <vt:lpstr>Controlling heart rate</vt:lpstr>
      <vt:lpstr>Cellular respiration during exercise (1)</vt:lpstr>
      <vt:lpstr>Cellular respiration during exercise (2)</vt:lpstr>
      <vt:lpstr>Anaerobic respiration</vt:lpstr>
      <vt:lpstr>Breaking down lactic acid</vt:lpstr>
      <vt:lpstr>Oxygen debt</vt:lpstr>
      <vt:lpstr>Complete the sentences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Exercise</dc:title>
  <dc:subject>Boardworks High School Life Science</dc:subject>
  <dc:creator>Boardworks</dc:creator>
  <cp:lastModifiedBy>Tim Crilly</cp:lastModifiedBy>
  <cp:revision>572</cp:revision>
  <dcterms:created xsi:type="dcterms:W3CDTF">2003-10-06T13:07:42Z</dcterms:created>
  <dcterms:modified xsi:type="dcterms:W3CDTF">2019-01-31T15:26:11Z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F7AEC407-0834-46F7-96B3-AD9D4A15BD6B</vt:lpwstr>
  </property>
  <property fmtid="{D5CDD505-2E9C-101B-9397-08002B2CF9AE}" pid="3" name="ArticulatePath">
    <vt:lpwstr>Response to Exercise</vt:lpwstr>
  </property>
</Properties>
</file>