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2.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55" r:id="rId1"/>
    <p:sldMasterId id="2147484970" r:id="rId2"/>
  </p:sldMasterIdLst>
  <p:notesMasterIdLst>
    <p:notesMasterId r:id="rId16"/>
  </p:notesMasterIdLst>
  <p:handoutMasterIdLst>
    <p:handoutMasterId r:id="rId17"/>
  </p:handoutMasterIdLst>
  <p:sldIdLst>
    <p:sldId id="430" r:id="rId3"/>
    <p:sldId id="527" r:id="rId4"/>
    <p:sldId id="482" r:id="rId5"/>
    <p:sldId id="491" r:id="rId6"/>
    <p:sldId id="499" r:id="rId7"/>
    <p:sldId id="492" r:id="rId8"/>
    <p:sldId id="490" r:id="rId9"/>
    <p:sldId id="494" r:id="rId10"/>
    <p:sldId id="501" r:id="rId11"/>
    <p:sldId id="496" r:id="rId12"/>
    <p:sldId id="497" r:id="rId13"/>
    <p:sldId id="498" r:id="rId14"/>
    <p:sldId id="500" r:id="rId15"/>
  </p:sldIdLst>
  <p:sldSz cx="9144000" cy="6858000" type="screen4x3"/>
  <p:notesSz cx="6858000" cy="9296400"/>
  <p:embeddedFontLst>
    <p:embeddedFont>
      <p:font typeface="Wingdings 2" panose="05020102010507070707" pitchFamily="18" charset="2"/>
      <p:regular r:id="rId18"/>
    </p:embeddedFont>
  </p:embeddedFontLst>
  <p:custDataLst>
    <p:tags r:id="rId1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6DFA6A40-E2C0-4A56-BE2A-1DCBB9FAC43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8F3F8E5-0F71-42BB-8C89-99DB5C142C48}" type="slidenum">
              <a:rPr lang="en-GB" altLang="en-US"/>
              <a:pPr/>
              <a:t>‹#›</a:t>
            </a:fld>
            <a:endParaRPr lang="en-GB" altLang="en-US"/>
          </a:p>
        </p:txBody>
      </p:sp>
      <p:sp>
        <p:nvSpPr>
          <p:cNvPr id="6" name="Rectangle 7">
            <a:extLst>
              <a:ext uri="{FF2B5EF4-FFF2-40B4-BE49-F238E27FC236}">
                <a16:creationId xmlns:a16="http://schemas.microsoft.com/office/drawing/2014/main" id="{9568E478-99A4-4FD0-964A-98C3F623642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BA517E68-4646-41DA-8AD7-8470291EB88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505779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4A02B6C5-A66D-4309-AA43-9AA49645ADE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54BFBDF-78CD-4395-A799-BC58270BF7A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F7BF2BD1-91CA-44CF-BE17-33070C83D9E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9F293FB-8FF8-4A6F-8223-A161A167CD7D}" type="slidenum">
              <a:rPr lang="en-US" altLang="en-US"/>
              <a:pPr/>
              <a:t>‹#›</a:t>
            </a:fld>
            <a:endParaRPr lang="en-US" altLang="en-US"/>
          </a:p>
        </p:txBody>
      </p:sp>
      <p:sp>
        <p:nvSpPr>
          <p:cNvPr id="8" name="Rectangle 7">
            <a:extLst>
              <a:ext uri="{FF2B5EF4-FFF2-40B4-BE49-F238E27FC236}">
                <a16:creationId xmlns:a16="http://schemas.microsoft.com/office/drawing/2014/main" id="{FF322519-1460-4561-88D7-8720F0EA889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192469A8-B411-405F-87D1-EA9ED49B0F9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06475098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E8A9644A-956B-4AAC-8D6E-E5E9BBACB50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7485173-E458-4F55-929B-8E9CEFB719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9A19097-482F-411F-91F5-A805BEEC7690}"/>
              </a:ext>
            </a:extLst>
          </p:cNvPr>
          <p:cNvSpPr>
            <a:spLocks noGrp="1"/>
          </p:cNvSpPr>
          <p:nvPr>
            <p:ph type="sldNum" sz="quarter" idx="10"/>
          </p:nvPr>
        </p:nvSpPr>
        <p:spPr/>
        <p:txBody>
          <a:bodyPr/>
          <a:lstStyle/>
          <a:p>
            <a:fld id="{49F293FB-8FF8-4A6F-8223-A161A167CD7D}"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85ED88E-9329-40E9-B926-90FD87BD4EF7}"/>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F88C45EA-F84C-400E-A634-7148B278EF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spindle tree infected by crown gall disease © Elizabeth Bush, Virginia Polytechnic Institute and State University, Bugwood.org 2018</a:t>
            </a:r>
          </a:p>
        </p:txBody>
      </p:sp>
      <p:sp>
        <p:nvSpPr>
          <p:cNvPr id="2" name="Slide Number Placeholder 1">
            <a:extLst>
              <a:ext uri="{FF2B5EF4-FFF2-40B4-BE49-F238E27FC236}">
                <a16:creationId xmlns:a16="http://schemas.microsoft.com/office/drawing/2014/main" id="{C9EC1B13-BE2A-4984-8663-6AEF2C547C29}"/>
              </a:ext>
            </a:extLst>
          </p:cNvPr>
          <p:cNvSpPr>
            <a:spLocks noGrp="1"/>
          </p:cNvSpPr>
          <p:nvPr>
            <p:ph type="sldNum" sz="quarter" idx="10"/>
          </p:nvPr>
        </p:nvSpPr>
        <p:spPr/>
        <p:txBody>
          <a:bodyPr/>
          <a:lstStyle/>
          <a:p>
            <a:fld id="{49F293FB-8FF8-4A6F-8223-A161A167CD7D}"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A8E25A1-862F-450B-8CF3-80E15E82C155}"/>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3A5A01FF-D665-43E9-9DB0-AC69DBAD2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Manfred-</a:t>
            </a:r>
            <a:r>
              <a:rPr lang="en-GB" altLang="en-US" dirty="0" err="1">
                <a:latin typeface="Arial" panose="020B0604020202020204" pitchFamily="34" charset="0"/>
              </a:rPr>
              <a:t>Ruckszio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F2032A0-EB43-469A-89DA-2D139FCF55E7}"/>
              </a:ext>
            </a:extLst>
          </p:cNvPr>
          <p:cNvSpPr>
            <a:spLocks noGrp="1"/>
          </p:cNvSpPr>
          <p:nvPr>
            <p:ph type="sldNum" sz="quarter" idx="10"/>
          </p:nvPr>
        </p:nvSpPr>
        <p:spPr/>
        <p:txBody>
          <a:bodyPr/>
          <a:lstStyle/>
          <a:p>
            <a:fld id="{49F293FB-8FF8-4A6F-8223-A161A167CD7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D6F09F-F6F2-4598-913D-6043E98D218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A79379ED-0789-40CB-A708-FFAE343534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magnesium-deficient leaf © </a:t>
            </a:r>
            <a:r>
              <a:rPr lang="en-GB" altLang="en-US" dirty="0" err="1">
                <a:latin typeface="Arial" panose="020B0604020202020204" pitchFamily="34" charset="0"/>
              </a:rPr>
              <a:t>ChameleonsEye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AFCDC2F-2E5E-4250-8045-C39E7E8E6563}"/>
              </a:ext>
            </a:extLst>
          </p:cNvPr>
          <p:cNvSpPr>
            <a:spLocks noGrp="1"/>
          </p:cNvSpPr>
          <p:nvPr>
            <p:ph type="sldNum" sz="quarter" idx="10"/>
          </p:nvPr>
        </p:nvSpPr>
        <p:spPr/>
        <p:txBody>
          <a:bodyPr/>
          <a:lstStyle/>
          <a:p>
            <a:fld id="{49F293FB-8FF8-4A6F-8223-A161A167CD7D}"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B078FB8B-9281-4CB9-B7C1-690DE575062F}"/>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C537EC2A-6574-409A-A7DB-283E3523E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F5B4224-54EA-4E7D-AC72-432BF11F9E3E}"/>
              </a:ext>
            </a:extLst>
          </p:cNvPr>
          <p:cNvSpPr>
            <a:spLocks noGrp="1"/>
          </p:cNvSpPr>
          <p:nvPr>
            <p:ph type="sldNum" sz="quarter" idx="10"/>
          </p:nvPr>
        </p:nvSpPr>
        <p:spPr/>
        <p:txBody>
          <a:bodyPr/>
          <a:lstStyle/>
          <a:p>
            <a:fld id="{49F293FB-8FF8-4A6F-8223-A161A167CD7D}" type="slidenum">
              <a:rPr lang="en-US" altLang="en-US" smtClean="0"/>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27E31F98-FB82-4EC8-BE88-43A0B0A4CFCE}"/>
              </a:ext>
            </a:extLst>
          </p:cNvPr>
          <p:cNvSpPr>
            <a:spLocks noGrp="1"/>
          </p:cNvSpPr>
          <p:nvPr>
            <p:ph type="sldNum" sz="quarter" idx="10"/>
          </p:nvPr>
        </p:nvSpPr>
        <p:spPr/>
        <p:txBody>
          <a:bodyPr/>
          <a:lstStyle/>
          <a:p>
            <a:fld id="{49F293FB-8FF8-4A6F-8223-A161A167CD7D}" type="slidenum">
              <a:rPr lang="en-US" altLang="en-US" smtClean="0"/>
              <a:pPr/>
              <a:t>2</a:t>
            </a:fld>
            <a:endParaRPr lang="en-US" altLang="en-US" dirty="0"/>
          </a:p>
        </p:txBody>
      </p:sp>
    </p:spTree>
    <p:extLst>
      <p:ext uri="{BB962C8B-B14F-4D97-AF65-F5344CB8AC3E}">
        <p14:creationId xmlns:p14="http://schemas.microsoft.com/office/powerpoint/2010/main" val="420967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6FB9E00-9042-4CDC-A41D-B87E8FABC2C1}"/>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66B93907-26C2-476E-9565-AA586C4066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Lertwit-Sasipreyajun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D043C60-9675-4FA6-B6CD-4A247FF1FA67}"/>
              </a:ext>
            </a:extLst>
          </p:cNvPr>
          <p:cNvSpPr>
            <a:spLocks noGrp="1"/>
          </p:cNvSpPr>
          <p:nvPr>
            <p:ph type="sldNum" sz="quarter" idx="10"/>
          </p:nvPr>
        </p:nvSpPr>
        <p:spPr/>
        <p:txBody>
          <a:bodyPr/>
          <a:lstStyle/>
          <a:p>
            <a:fld id="{49F293FB-8FF8-4A6F-8223-A161A167CD7D}"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B2D549E-2A57-4FC5-9944-B39486470B04}"/>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E0A9CAD7-D475-4C23-A53B-2E82E53F0D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Sheila-Fitzgerald, Shutterstock.com 2018</a:t>
            </a:r>
          </a:p>
        </p:txBody>
      </p:sp>
      <p:sp>
        <p:nvSpPr>
          <p:cNvPr id="2" name="Slide Number Placeholder 1">
            <a:extLst>
              <a:ext uri="{FF2B5EF4-FFF2-40B4-BE49-F238E27FC236}">
                <a16:creationId xmlns:a16="http://schemas.microsoft.com/office/drawing/2014/main" id="{95285E36-E7FA-4824-A44C-473CE25F4C78}"/>
              </a:ext>
            </a:extLst>
          </p:cNvPr>
          <p:cNvSpPr>
            <a:spLocks noGrp="1"/>
          </p:cNvSpPr>
          <p:nvPr>
            <p:ph type="sldNum" sz="quarter" idx="10"/>
          </p:nvPr>
        </p:nvSpPr>
        <p:spPr/>
        <p:txBody>
          <a:bodyPr/>
          <a:lstStyle/>
          <a:p>
            <a:fld id="{49F293FB-8FF8-4A6F-8223-A161A167CD7D}"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C166D6A-AC23-4805-A694-4EC4F2AF06A7}"/>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0AC2E3AF-04B0-48B2-9411-E367E0CA8C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microscopy, please refer to the </a:t>
            </a:r>
            <a:r>
              <a:rPr lang="en-GB" altLang="en-US" i="1" dirty="0">
                <a:latin typeface="Arial" panose="020B0604020202020204" pitchFamily="34" charset="0"/>
              </a:rPr>
              <a:t>Studying Cells </a:t>
            </a:r>
            <a:r>
              <a:rPr lang="en-GB" altLang="en-US" dirty="0">
                <a:latin typeface="Arial" panose="020B0604020202020204" pitchFamily="34" charset="0"/>
              </a:rPr>
              <a:t>presentation.</a:t>
            </a:r>
            <a:endParaRPr lang="en-GB" altLang="en-US" b="1" dirty="0">
              <a:latin typeface="Arial" panose="020B0604020202020204" pitchFamily="34" charset="0"/>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Vlad </a:t>
            </a:r>
            <a:r>
              <a:rPr lang="en-GB" altLang="en-US" dirty="0" err="1">
                <a:latin typeface="Arial" panose="020B0604020202020204" pitchFamily="34" charset="0"/>
              </a:rPr>
              <a:t>Teodor</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DD309BA-3BD6-4064-AC8F-D17A9B0EA767}"/>
              </a:ext>
            </a:extLst>
          </p:cNvPr>
          <p:cNvSpPr>
            <a:spLocks noGrp="1"/>
          </p:cNvSpPr>
          <p:nvPr>
            <p:ph type="sldNum" sz="quarter" idx="10"/>
          </p:nvPr>
        </p:nvSpPr>
        <p:spPr/>
        <p:txBody>
          <a:bodyPr/>
          <a:lstStyle/>
          <a:p>
            <a:fld id="{49F293FB-8FF8-4A6F-8223-A161A167CD7D}"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C0C889E-2BFA-48E6-B205-C19186BD2A56}"/>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0E4ABD49-D4BE-4857-B2D9-B688B18FCA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Romaset</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B0D93E12-12B7-4160-9723-B81DBBD38D44}"/>
              </a:ext>
            </a:extLst>
          </p:cNvPr>
          <p:cNvSpPr>
            <a:spLocks noGrp="1"/>
          </p:cNvSpPr>
          <p:nvPr>
            <p:ph type="sldNum" sz="quarter" idx="10"/>
          </p:nvPr>
        </p:nvSpPr>
        <p:spPr/>
        <p:txBody>
          <a:bodyPr/>
          <a:lstStyle/>
          <a:p>
            <a:fld id="{49F293FB-8FF8-4A6F-8223-A161A167CD7D}"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0D0ACD1B-4BB4-4F14-B803-945F96EF1A95}"/>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3E23B97F-F1BC-42FD-963A-91A94E74CED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true-or-false quiz could be used as an introductory or summary activity on plant diseases and their identification, or at the start of a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39F4F5E1-13F2-41DD-9D93-B50180924FA6}"/>
              </a:ext>
            </a:extLst>
          </p:cNvPr>
          <p:cNvSpPr>
            <a:spLocks noGrp="1"/>
          </p:cNvSpPr>
          <p:nvPr>
            <p:ph type="sldNum" sz="quarter" idx="10"/>
          </p:nvPr>
        </p:nvSpPr>
        <p:spPr/>
        <p:txBody>
          <a:bodyPr/>
          <a:lstStyle/>
          <a:p>
            <a:fld id="{49F293FB-8FF8-4A6F-8223-A161A167CD7D}"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6CCD3E2-3164-408B-AF3D-269117E10341}"/>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E4584DB0-7440-4830-A691-5964A0E118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Help students to draw on their understanding of photosynthesis to answer the question. Tobacco mosaic virus affects the ability of the leaves to carry out photosynthesis. Photosynthesis is needed to produce food for the plant, which it can use to support growth. Infection early in the growing season will have the biggest effect on plant growth. </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The image shows mottling on an infected leaf of a tobacco plant.</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a:lnSpc>
                <a:spcPct val="120000"/>
              </a:lnSpc>
            </a:pPr>
            <a:endParaRPr lang="en-GB" altLang="en-US" dirty="0">
              <a:latin typeface="Arial" panose="020B0604020202020204" pitchFamily="34" charset="0"/>
            </a:endParaRPr>
          </a:p>
          <a:p>
            <a:pPr eaLnBrk="1" hangingPunct="1">
              <a:lnSpc>
                <a:spcPct val="120000"/>
              </a:lnSpc>
            </a:pPr>
            <a:r>
              <a:rPr lang="en-GB" altLang="en-US" b="1" dirty="0">
                <a:latin typeface="Arial" panose="020B0604020202020204" pitchFamily="34" charset="0"/>
              </a:rPr>
              <a:t>Photo credit: </a:t>
            </a:r>
            <a:r>
              <a:rPr lang="en-GB" altLang="en-US" dirty="0">
                <a:latin typeface="Arial" panose="020B0604020202020204" pitchFamily="34" charset="0"/>
              </a:rPr>
              <a:t>This image is in the public domain because it is a work of the U.S. Federal Government and is therefore not subject to copyright.</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BCDDBE9-4EB8-43AF-980F-9A0D48918E62}"/>
              </a:ext>
            </a:extLst>
          </p:cNvPr>
          <p:cNvSpPr>
            <a:spLocks noGrp="1"/>
          </p:cNvSpPr>
          <p:nvPr>
            <p:ph type="sldNum" sz="quarter" idx="10"/>
          </p:nvPr>
        </p:nvSpPr>
        <p:spPr/>
        <p:txBody>
          <a:bodyPr/>
          <a:lstStyle/>
          <a:p>
            <a:fld id="{49F293FB-8FF8-4A6F-8223-A161A167CD7D}"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180C9D-1CFA-4221-8F6F-265DE837F663}"/>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2449E19B-84BC-40EF-95C3-D88B3A9A97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Manfred-</a:t>
            </a:r>
            <a:r>
              <a:rPr lang="en-GB" altLang="en-US" dirty="0" err="1">
                <a:latin typeface="Arial" panose="020B0604020202020204" pitchFamily="34" charset="0"/>
              </a:rPr>
              <a:t>Ruckszio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40749D50-BACF-4572-84C9-5EB4B15C9E7D}"/>
              </a:ext>
            </a:extLst>
          </p:cNvPr>
          <p:cNvSpPr>
            <a:spLocks noGrp="1"/>
          </p:cNvSpPr>
          <p:nvPr>
            <p:ph type="sldNum" sz="quarter" idx="10"/>
          </p:nvPr>
        </p:nvSpPr>
        <p:spPr/>
        <p:txBody>
          <a:bodyPr/>
          <a:lstStyle/>
          <a:p>
            <a:fld id="{49F293FB-8FF8-4A6F-8223-A161A167CD7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241010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2550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5557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538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05842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227929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946724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6433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565463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90684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8363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0435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669392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44318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4247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213575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27580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90881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0973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56611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2175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801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8479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5702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6224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3064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6"/>
    </p:custDataLst>
    <p:extLst>
      <p:ext uri="{BB962C8B-B14F-4D97-AF65-F5344CB8AC3E}">
        <p14:creationId xmlns:p14="http://schemas.microsoft.com/office/powerpoint/2010/main" val="766729869"/>
      </p:ext>
    </p:extLst>
  </p:cSld>
  <p:clrMap bg1="lt1" tx1="dk1" bg2="lt2" tx2="dk2" accent1="accent1" accent2="accent2" accent3="accent3" accent4="accent4" accent5="accent5" accent6="accent6" hlink="hlink" folHlink="folHlink"/>
  <p:sldLayoutIdLst>
    <p:sldLayoutId id="2147484956" r:id="rId1"/>
    <p:sldLayoutId id="2147484957" r:id="rId2"/>
    <p:sldLayoutId id="2147484958" r:id="rId3"/>
    <p:sldLayoutId id="2147484959" r:id="rId4"/>
    <p:sldLayoutId id="2147484960" r:id="rId5"/>
    <p:sldLayoutId id="2147484961" r:id="rId6"/>
    <p:sldLayoutId id="2147484962" r:id="rId7"/>
    <p:sldLayoutId id="2147484963" r:id="rId8"/>
    <p:sldLayoutId id="2147484964" r:id="rId9"/>
    <p:sldLayoutId id="2147484965" r:id="rId10"/>
    <p:sldLayoutId id="2147484966" r:id="rId11"/>
    <p:sldLayoutId id="2147484967" r:id="rId12"/>
    <p:sldLayoutId id="2147484968" r:id="rId13"/>
    <p:sldLayoutId id="214748496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extLst>
      <p:ext uri="{BB962C8B-B14F-4D97-AF65-F5344CB8AC3E}">
        <p14:creationId xmlns:p14="http://schemas.microsoft.com/office/powerpoint/2010/main" val="980597711"/>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 id="214748498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control" Target="../activeX/activeX2.xml"/><Relationship Id="rId7" Type="http://schemas.openxmlformats.org/officeDocument/2006/relationships/image" Target="../media/image15.jpg"/><Relationship Id="rId2" Type="http://schemas.openxmlformats.org/officeDocument/2006/relationships/tags" Target="../tags/tag43.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CBE19EEF-06B0-4C26-AA4E-B59588157E05}"/>
              </a:ext>
            </a:extLst>
          </p:cNvPr>
          <p:cNvSpPr>
            <a:spLocks noGrp="1"/>
          </p:cNvSpPr>
          <p:nvPr>
            <p:ph type="title"/>
          </p:nvPr>
        </p:nvSpPr>
        <p:spPr/>
        <p:txBody>
          <a:bodyPr/>
          <a:lstStyle/>
          <a:p>
            <a:r>
              <a:rPr lang="en-GB" altLang="en-US" dirty="0"/>
              <a:t>Plant </a:t>
            </a:r>
            <a:br>
              <a:rPr lang="en-GB" altLang="en-US" dirty="0"/>
            </a:br>
            <a:r>
              <a:rPr lang="en-GB" altLang="en-US" dirty="0"/>
              <a:t>Diseases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a:extLst>
              <a:ext uri="{FF2B5EF4-FFF2-40B4-BE49-F238E27FC236}">
                <a16:creationId xmlns:a16="http://schemas.microsoft.com/office/drawing/2014/main" id="{283973F3-8A56-45F8-8E7D-E5DD1FE1FCAE}"/>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Crown gall disease </a:t>
            </a:r>
            <a:r>
              <a:rPr lang="en-GB" altLang="en-US" dirty="0">
                <a:solidFill>
                  <a:srgbClr val="010066"/>
                </a:solidFill>
              </a:rPr>
              <a:t>is a type of </a:t>
            </a:r>
            <a:r>
              <a:rPr lang="en-GB" altLang="en-US" b="1" dirty="0">
                <a:solidFill>
                  <a:srgbClr val="010066"/>
                </a:solidFill>
              </a:rPr>
              <a:t>bacterial disease </a:t>
            </a:r>
            <a:r>
              <a:rPr lang="en-GB" altLang="en-US" dirty="0">
                <a:solidFill>
                  <a:srgbClr val="010066"/>
                </a:solidFill>
              </a:rPr>
              <a:t>that </a:t>
            </a:r>
          </a:p>
          <a:p>
            <a:r>
              <a:rPr lang="en-GB" altLang="en-US" dirty="0">
                <a:solidFill>
                  <a:srgbClr val="010066"/>
                </a:solidFill>
              </a:rPr>
              <a:t>affects many different kinds of woody plants, including grapes, blackberries and roses. </a:t>
            </a:r>
            <a:endParaRPr lang="en-GB" altLang="en-US" dirty="0"/>
          </a:p>
        </p:txBody>
      </p:sp>
      <p:sp>
        <p:nvSpPr>
          <p:cNvPr id="5" name="TextBox 4">
            <a:extLst>
              <a:ext uri="{FF2B5EF4-FFF2-40B4-BE49-F238E27FC236}">
                <a16:creationId xmlns:a16="http://schemas.microsoft.com/office/drawing/2014/main" id="{14D0D637-A996-4A36-A3EF-C43E9F8E9DBD}"/>
              </a:ext>
            </a:extLst>
          </p:cNvPr>
          <p:cNvSpPr txBox="1">
            <a:spLocks noChangeArrowheads="1"/>
          </p:cNvSpPr>
          <p:nvPr/>
        </p:nvSpPr>
        <p:spPr bwMode="auto">
          <a:xfrm>
            <a:off x="342901" y="2173288"/>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bacteria enter the plant through wounds on the roots or </a:t>
            </a:r>
            <a:br>
              <a:rPr lang="en-GB" altLang="en-US" dirty="0">
                <a:solidFill>
                  <a:srgbClr val="010066"/>
                </a:solidFill>
              </a:rPr>
            </a:br>
            <a:r>
              <a:rPr lang="en-GB" altLang="en-US" dirty="0">
                <a:solidFill>
                  <a:srgbClr val="010066"/>
                </a:solidFill>
              </a:rPr>
              <a:t>the stem. They cause the plant’s tissues to grow abnormally, producing swellings called </a:t>
            </a:r>
            <a:r>
              <a:rPr lang="en-GB" altLang="en-US" b="1" dirty="0">
                <a:solidFill>
                  <a:srgbClr val="10BC45"/>
                </a:solidFill>
              </a:rPr>
              <a:t>galls</a:t>
            </a:r>
            <a:r>
              <a:rPr lang="en-GB" altLang="en-US" dirty="0">
                <a:solidFill>
                  <a:srgbClr val="010066"/>
                </a:solidFill>
              </a:rPr>
              <a:t>. </a:t>
            </a:r>
            <a:endParaRPr lang="en-GB" altLang="en-US" dirty="0"/>
          </a:p>
        </p:txBody>
      </p:sp>
      <p:sp>
        <p:nvSpPr>
          <p:cNvPr id="6" name="TextBox 5">
            <a:extLst>
              <a:ext uri="{FF2B5EF4-FFF2-40B4-BE49-F238E27FC236}">
                <a16:creationId xmlns:a16="http://schemas.microsoft.com/office/drawing/2014/main" id="{A24AE72D-751C-4FF7-8531-959E478DDF0C}"/>
              </a:ext>
            </a:extLst>
          </p:cNvPr>
          <p:cNvSpPr txBox="1">
            <a:spLocks noChangeArrowheads="1"/>
          </p:cNvSpPr>
          <p:nvPr/>
        </p:nvSpPr>
        <p:spPr bwMode="auto">
          <a:xfrm>
            <a:off x="342901" y="3563938"/>
            <a:ext cx="51660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disease can affect plant growth. </a:t>
            </a:r>
          </a:p>
          <a:p>
            <a:r>
              <a:rPr lang="en-GB" altLang="en-US" dirty="0">
                <a:solidFill>
                  <a:srgbClr val="010066"/>
                </a:solidFill>
              </a:rPr>
              <a:t>If the galls become very large, this can prevent a plant from being able </a:t>
            </a:r>
          </a:p>
          <a:p>
            <a:r>
              <a:rPr lang="en-GB" altLang="en-US" dirty="0">
                <a:solidFill>
                  <a:srgbClr val="010066"/>
                </a:solidFill>
              </a:rPr>
              <a:t>to transport water and nutrients. </a:t>
            </a:r>
            <a:endParaRPr lang="en-GB" altLang="en-US" dirty="0"/>
          </a:p>
        </p:txBody>
      </p:sp>
      <p:sp>
        <p:nvSpPr>
          <p:cNvPr id="7" name="TextBox 6">
            <a:extLst>
              <a:ext uri="{FF2B5EF4-FFF2-40B4-BE49-F238E27FC236}">
                <a16:creationId xmlns:a16="http://schemas.microsoft.com/office/drawing/2014/main" id="{FAE92F58-4BE0-4FB4-ABF3-F9DA186C39B8}"/>
              </a:ext>
            </a:extLst>
          </p:cNvPr>
          <p:cNvSpPr txBox="1">
            <a:spLocks noChangeArrowheads="1"/>
          </p:cNvSpPr>
          <p:nvPr/>
        </p:nvSpPr>
        <p:spPr bwMode="auto">
          <a:xfrm>
            <a:off x="342900" y="5322888"/>
            <a:ext cx="5311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To prevent the disease spreading,</a:t>
            </a:r>
          </a:p>
          <a:p>
            <a:r>
              <a:rPr lang="en-GB" altLang="en-US" dirty="0">
                <a:solidFill>
                  <a:srgbClr val="010066"/>
                </a:solidFill>
              </a:rPr>
              <a:t>infected plants are usually removed. </a:t>
            </a:r>
            <a:endParaRPr lang="en-GB" altLang="en-US" dirty="0"/>
          </a:p>
        </p:txBody>
      </p:sp>
      <p:sp>
        <p:nvSpPr>
          <p:cNvPr id="22534" name="Title 1">
            <a:extLst>
              <a:ext uri="{FF2B5EF4-FFF2-40B4-BE49-F238E27FC236}">
                <a16:creationId xmlns:a16="http://schemas.microsoft.com/office/drawing/2014/main" id="{6E3019A1-6DB9-4248-A8FC-4106D2234CAF}"/>
              </a:ext>
            </a:extLst>
          </p:cNvPr>
          <p:cNvSpPr>
            <a:spLocks noGrp="1"/>
          </p:cNvSpPr>
          <p:nvPr>
            <p:ph type="title"/>
          </p:nvPr>
        </p:nvSpPr>
        <p:spPr/>
        <p:txBody>
          <a:bodyPr/>
          <a:lstStyle/>
          <a:p>
            <a:r>
              <a:rPr lang="en-GB" altLang="en-US" dirty="0"/>
              <a:t>Bacterial plant disease</a:t>
            </a:r>
          </a:p>
        </p:txBody>
      </p:sp>
      <p:pic>
        <p:nvPicPr>
          <p:cNvPr id="10" name="Picture 9" descr="slide 12.jpg">
            <a:extLst>
              <a:ext uri="{FF2B5EF4-FFF2-40B4-BE49-F238E27FC236}">
                <a16:creationId xmlns:a16="http://schemas.microsoft.com/office/drawing/2014/main" id="{76286992-5A6A-458B-A67C-18361FD698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4675" y="3163888"/>
            <a:ext cx="30051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ED58068-7014-42D4-B4CC-9A8324E903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98D2E6A-518B-4C6D-B4E5-3805EEC45FA3}"/>
              </a:ext>
            </a:extLst>
          </p:cNvPr>
          <p:cNvSpPr>
            <a:spLocks noGrp="1"/>
          </p:cNvSpPr>
          <p:nvPr>
            <p:ph type="title"/>
          </p:nvPr>
        </p:nvSpPr>
        <p:spPr/>
        <p:txBody>
          <a:bodyPr/>
          <a:lstStyle/>
          <a:p>
            <a:r>
              <a:rPr lang="en-GB" altLang="en-US" dirty="0"/>
              <a:t>Insects causing disease</a:t>
            </a:r>
          </a:p>
        </p:txBody>
      </p:sp>
      <p:sp>
        <p:nvSpPr>
          <p:cNvPr id="23556" name="TextBox 3">
            <a:extLst>
              <a:ext uri="{FF2B5EF4-FFF2-40B4-BE49-F238E27FC236}">
                <a16:creationId xmlns:a16="http://schemas.microsoft.com/office/drawing/2014/main" id="{72C2050A-CFD4-413D-9CCA-A70480050457}"/>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Pests are a major cause of plant disease. Many types of insect feed on plants, or use them to reproduce. This can have a detrimental effect on a plant’s health. </a:t>
            </a:r>
            <a:endParaRPr lang="en-GB" altLang="en-US" dirty="0"/>
          </a:p>
        </p:txBody>
      </p:sp>
      <p:sp>
        <p:nvSpPr>
          <p:cNvPr id="5" name="TextBox 4">
            <a:extLst>
              <a:ext uri="{FF2B5EF4-FFF2-40B4-BE49-F238E27FC236}">
                <a16:creationId xmlns:a16="http://schemas.microsoft.com/office/drawing/2014/main" id="{D014C9D6-E68A-4794-99E4-1A943D4399AF}"/>
              </a:ext>
            </a:extLst>
          </p:cNvPr>
          <p:cNvSpPr txBox="1">
            <a:spLocks noChangeArrowheads="1"/>
          </p:cNvSpPr>
          <p:nvPr/>
        </p:nvSpPr>
        <p:spPr bwMode="auto">
          <a:xfrm>
            <a:off x="342900" y="2297113"/>
            <a:ext cx="6081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Aphids</a:t>
            </a:r>
            <a:r>
              <a:rPr lang="en-GB" altLang="en-US" dirty="0">
                <a:solidFill>
                  <a:srgbClr val="010066"/>
                </a:solidFill>
              </a:rPr>
              <a:t> are a type of insect pest that feed </a:t>
            </a:r>
          </a:p>
          <a:p>
            <a:r>
              <a:rPr lang="en-GB" altLang="en-US" dirty="0">
                <a:solidFill>
                  <a:srgbClr val="010066"/>
                </a:solidFill>
              </a:rPr>
              <a:t>on plants by sucking sap from their leaves </a:t>
            </a:r>
          </a:p>
          <a:p>
            <a:r>
              <a:rPr lang="en-GB" altLang="en-US" dirty="0">
                <a:solidFill>
                  <a:srgbClr val="010066"/>
                </a:solidFill>
              </a:rPr>
              <a:t>or stems. </a:t>
            </a:r>
            <a:endParaRPr lang="en-GB" altLang="en-US" dirty="0"/>
          </a:p>
        </p:txBody>
      </p:sp>
      <p:sp>
        <p:nvSpPr>
          <p:cNvPr id="6" name="TextBox 5">
            <a:extLst>
              <a:ext uri="{FF2B5EF4-FFF2-40B4-BE49-F238E27FC236}">
                <a16:creationId xmlns:a16="http://schemas.microsoft.com/office/drawing/2014/main" id="{B4573AB5-9DA2-48C3-A416-FD596E7A2303}"/>
              </a:ext>
            </a:extLst>
          </p:cNvPr>
          <p:cNvSpPr txBox="1">
            <a:spLocks noChangeArrowheads="1"/>
          </p:cNvSpPr>
          <p:nvPr/>
        </p:nvSpPr>
        <p:spPr bwMode="auto">
          <a:xfrm>
            <a:off x="342900" y="3810000"/>
            <a:ext cx="6081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can cause a lot of damage, including</a:t>
            </a:r>
          </a:p>
          <a:p>
            <a:r>
              <a:rPr lang="en-GB" altLang="en-US" dirty="0"/>
              <a:t>reduced plant growth rates, mottled leaves,</a:t>
            </a:r>
          </a:p>
          <a:p>
            <a:r>
              <a:rPr lang="en-GB" altLang="en-US" dirty="0"/>
              <a:t>yellowing, wilting and even death. </a:t>
            </a:r>
          </a:p>
        </p:txBody>
      </p:sp>
      <p:sp>
        <p:nvSpPr>
          <p:cNvPr id="8" name="TextBox 7">
            <a:extLst>
              <a:ext uri="{FF2B5EF4-FFF2-40B4-BE49-F238E27FC236}">
                <a16:creationId xmlns:a16="http://schemas.microsoft.com/office/drawing/2014/main" id="{FCE8B145-FB30-4E8F-953F-D3BB6CC6AC66}"/>
              </a:ext>
            </a:extLst>
          </p:cNvPr>
          <p:cNvSpPr txBox="1">
            <a:spLocks noChangeArrowheads="1"/>
          </p:cNvSpPr>
          <p:nvPr/>
        </p:nvSpPr>
        <p:spPr bwMode="auto">
          <a:xfrm>
            <a:off x="342900" y="5322888"/>
            <a:ext cx="608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Aphids are commonly controlled using </a:t>
            </a:r>
          </a:p>
          <a:p>
            <a:r>
              <a:rPr lang="en-GB" altLang="en-US" dirty="0"/>
              <a:t>chemicals called </a:t>
            </a:r>
            <a:r>
              <a:rPr lang="en-GB" altLang="en-US" b="1" dirty="0">
                <a:solidFill>
                  <a:srgbClr val="10BC45"/>
                </a:solidFill>
              </a:rPr>
              <a:t>insecticides</a:t>
            </a:r>
            <a:r>
              <a:rPr lang="en-GB" altLang="en-US" dirty="0"/>
              <a:t>. </a:t>
            </a:r>
          </a:p>
        </p:txBody>
      </p:sp>
      <p:pic>
        <p:nvPicPr>
          <p:cNvPr id="9" name="Picture 8" descr="Manfred-Ruckszio_494067145_web.jpg">
            <a:extLst>
              <a:ext uri="{FF2B5EF4-FFF2-40B4-BE49-F238E27FC236}">
                <a16:creationId xmlns:a16="http://schemas.microsoft.com/office/drawing/2014/main" id="{537D5150-B35E-4577-88BB-CA29CDAE55AF}"/>
              </a:ext>
            </a:extLst>
          </p:cNvPr>
          <p:cNvPicPr>
            <a:picLocks noChangeAspect="1"/>
          </p:cNvPicPr>
          <p:nvPr/>
        </p:nvPicPr>
        <p:blipFill>
          <a:blip r:embed="rId4">
            <a:extLst>
              <a:ext uri="{28A0092B-C50C-407E-A947-70E740481C1C}">
                <a14:useLocalDpi xmlns:a14="http://schemas.microsoft.com/office/drawing/2010/main" val="0"/>
              </a:ext>
            </a:extLst>
          </a:blip>
          <a:srcRect l="5504" r="16135"/>
          <a:stretch>
            <a:fillRect/>
          </a:stretch>
        </p:blipFill>
        <p:spPr bwMode="auto">
          <a:xfrm>
            <a:off x="6424613" y="2136775"/>
            <a:ext cx="2108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731A573-C512-4551-9545-C08F8F3C84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BDC73FE-47DC-498A-82E6-AE966ECDE498}"/>
              </a:ext>
            </a:extLst>
          </p:cNvPr>
          <p:cNvSpPr>
            <a:spLocks noGrp="1"/>
          </p:cNvSpPr>
          <p:nvPr>
            <p:ph type="title"/>
          </p:nvPr>
        </p:nvSpPr>
        <p:spPr/>
        <p:txBody>
          <a:bodyPr/>
          <a:lstStyle/>
          <a:p>
            <a:r>
              <a:rPr lang="en-GB" altLang="en-US"/>
              <a:t>Mineral ion deficiency</a:t>
            </a:r>
          </a:p>
        </p:txBody>
      </p:sp>
      <p:sp>
        <p:nvSpPr>
          <p:cNvPr id="24580" name="TextBox 3">
            <a:extLst>
              <a:ext uri="{FF2B5EF4-FFF2-40B4-BE49-F238E27FC236}">
                <a16:creationId xmlns:a16="http://schemas.microsoft.com/office/drawing/2014/main" id="{95198C04-57CB-43EC-A099-80CCB18F424C}"/>
              </a:ext>
            </a:extLst>
          </p:cNvPr>
          <p:cNvSpPr txBox="1">
            <a:spLocks noChangeArrowheads="1"/>
          </p:cNvSpPr>
          <p:nvPr/>
        </p:nvSpPr>
        <p:spPr bwMode="auto">
          <a:xfrm>
            <a:off x="342900" y="784225"/>
            <a:ext cx="8599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Mineral ions </a:t>
            </a:r>
            <a:r>
              <a:rPr lang="en-GB" altLang="en-US" dirty="0">
                <a:solidFill>
                  <a:srgbClr val="010066"/>
                </a:solidFill>
              </a:rPr>
              <a:t>in the soil are important for plant growth and health. If the level of ions in the soil becomes too low, plants can become </a:t>
            </a:r>
            <a:r>
              <a:rPr lang="en-GB" altLang="en-US" b="1" dirty="0">
                <a:solidFill>
                  <a:srgbClr val="010066"/>
                </a:solidFill>
              </a:rPr>
              <a:t>deficient</a:t>
            </a:r>
            <a:r>
              <a:rPr lang="en-GB" altLang="en-US" dirty="0">
                <a:solidFill>
                  <a:srgbClr val="010066"/>
                </a:solidFill>
              </a:rPr>
              <a:t>, which can lead to disease. </a:t>
            </a:r>
            <a:endParaRPr lang="en-GB" altLang="en-US" dirty="0"/>
          </a:p>
        </p:txBody>
      </p:sp>
      <p:sp>
        <p:nvSpPr>
          <p:cNvPr id="5" name="TextBox 4">
            <a:extLst>
              <a:ext uri="{FF2B5EF4-FFF2-40B4-BE49-F238E27FC236}">
                <a16:creationId xmlns:a16="http://schemas.microsoft.com/office/drawing/2014/main" id="{DEE54660-1E66-47E6-B4C6-B41621378838}"/>
              </a:ext>
            </a:extLst>
          </p:cNvPr>
          <p:cNvSpPr txBox="1">
            <a:spLocks noChangeArrowheads="1"/>
          </p:cNvSpPr>
          <p:nvPr/>
        </p:nvSpPr>
        <p:spPr bwMode="auto">
          <a:xfrm>
            <a:off x="342900" y="2195513"/>
            <a:ext cx="8599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Nitrate ions </a:t>
            </a:r>
            <a:r>
              <a:rPr lang="en-GB" altLang="en-US" dirty="0">
                <a:solidFill>
                  <a:srgbClr val="010066"/>
                </a:solidFill>
              </a:rPr>
              <a:t>are needed for </a:t>
            </a:r>
            <a:r>
              <a:rPr lang="en-GB" altLang="en-US" b="1" dirty="0">
                <a:solidFill>
                  <a:srgbClr val="010066"/>
                </a:solidFill>
              </a:rPr>
              <a:t>protein synthesis</a:t>
            </a:r>
            <a:r>
              <a:rPr lang="en-GB" altLang="en-US" dirty="0">
                <a:solidFill>
                  <a:srgbClr val="010066"/>
                </a:solidFill>
              </a:rPr>
              <a:t>. As a result, </a:t>
            </a:r>
          </a:p>
          <a:p>
            <a:r>
              <a:rPr lang="en-GB" altLang="en-US" dirty="0">
                <a:solidFill>
                  <a:srgbClr val="010066"/>
                </a:solidFill>
              </a:rPr>
              <a:t>a lack of nitrate ions in the soil can stunt growth.</a:t>
            </a:r>
            <a:endParaRPr lang="en-GB" altLang="en-US" dirty="0"/>
          </a:p>
        </p:txBody>
      </p:sp>
      <p:sp>
        <p:nvSpPr>
          <p:cNvPr id="6" name="Rectangle 5">
            <a:extLst>
              <a:ext uri="{FF2B5EF4-FFF2-40B4-BE49-F238E27FC236}">
                <a16:creationId xmlns:a16="http://schemas.microsoft.com/office/drawing/2014/main" id="{248C0453-AC48-48EC-9270-E9E685380345}"/>
              </a:ext>
            </a:extLst>
          </p:cNvPr>
          <p:cNvSpPr>
            <a:spLocks noChangeArrowheads="1"/>
          </p:cNvSpPr>
          <p:nvPr/>
        </p:nvSpPr>
        <p:spPr bwMode="auto">
          <a:xfrm>
            <a:off x="342900" y="32385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Magnesium ions </a:t>
            </a:r>
            <a:r>
              <a:rPr lang="en-GB" altLang="en-US" dirty="0">
                <a:solidFill>
                  <a:srgbClr val="010066"/>
                </a:solidFill>
              </a:rPr>
              <a:t>are used to make </a:t>
            </a:r>
            <a:r>
              <a:rPr lang="en-GB" altLang="en-US" b="1" dirty="0">
                <a:solidFill>
                  <a:srgbClr val="010066"/>
                </a:solidFill>
              </a:rPr>
              <a:t>chlorophyll</a:t>
            </a:r>
            <a:r>
              <a:rPr lang="en-GB" altLang="en-US" dirty="0">
                <a:solidFill>
                  <a:srgbClr val="010066"/>
                </a:solidFill>
              </a:rPr>
              <a:t>.</a:t>
            </a:r>
            <a:endParaRPr lang="en-GB" altLang="en-US" dirty="0"/>
          </a:p>
        </p:txBody>
      </p:sp>
      <p:sp>
        <p:nvSpPr>
          <p:cNvPr id="7" name="Rectangle 6">
            <a:extLst>
              <a:ext uri="{FF2B5EF4-FFF2-40B4-BE49-F238E27FC236}">
                <a16:creationId xmlns:a16="http://schemas.microsoft.com/office/drawing/2014/main" id="{20CD7571-C66E-409C-AB52-4B83818D9F87}"/>
              </a:ext>
            </a:extLst>
          </p:cNvPr>
          <p:cNvSpPr>
            <a:spLocks noChangeArrowheads="1"/>
          </p:cNvSpPr>
          <p:nvPr/>
        </p:nvSpPr>
        <p:spPr bwMode="auto">
          <a:xfrm>
            <a:off x="342900" y="3910013"/>
            <a:ext cx="81899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Magnesium deficiency can cause </a:t>
            </a:r>
          </a:p>
          <a:p>
            <a:r>
              <a:rPr lang="en-GB" altLang="en-US" b="1" dirty="0">
                <a:solidFill>
                  <a:srgbClr val="10BC45"/>
                </a:solidFill>
              </a:rPr>
              <a:t>chlorosis</a:t>
            </a:r>
            <a:r>
              <a:rPr lang="en-GB" altLang="en-US" dirty="0">
                <a:solidFill>
                  <a:srgbClr val="010066"/>
                </a:solidFill>
              </a:rPr>
              <a:t>, which leads to a lack </a:t>
            </a:r>
          </a:p>
          <a:p>
            <a:r>
              <a:rPr lang="en-GB" altLang="en-US" dirty="0">
                <a:solidFill>
                  <a:srgbClr val="010066"/>
                </a:solidFill>
              </a:rPr>
              <a:t>of green coloration in the leaves. </a:t>
            </a:r>
            <a:endParaRPr lang="en-GB" altLang="en-US" dirty="0"/>
          </a:p>
        </p:txBody>
      </p:sp>
      <p:sp>
        <p:nvSpPr>
          <p:cNvPr id="8" name="Rectangle 7">
            <a:extLst>
              <a:ext uri="{FF2B5EF4-FFF2-40B4-BE49-F238E27FC236}">
                <a16:creationId xmlns:a16="http://schemas.microsoft.com/office/drawing/2014/main" id="{324A9AC5-E7EB-412C-83D5-DD45504BD250}"/>
              </a:ext>
            </a:extLst>
          </p:cNvPr>
          <p:cNvSpPr>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reduces photosynthesis, and </a:t>
            </a:r>
          </a:p>
          <a:p>
            <a:r>
              <a:rPr lang="en-GB" altLang="en-US">
                <a:solidFill>
                  <a:srgbClr val="010066"/>
                </a:solidFill>
              </a:rPr>
              <a:t>as a result, decreases growth. </a:t>
            </a:r>
            <a:endParaRPr lang="en-GB" altLang="en-US"/>
          </a:p>
        </p:txBody>
      </p:sp>
      <p:pic>
        <p:nvPicPr>
          <p:cNvPr id="9" name="Picture 8" descr="ChameleonsEye_433805653_web.jpg">
            <a:extLst>
              <a:ext uri="{FF2B5EF4-FFF2-40B4-BE49-F238E27FC236}">
                <a16:creationId xmlns:a16="http://schemas.microsoft.com/office/drawing/2014/main" id="{BEC604AB-8277-4D69-BAEE-CDA58DDBA673}"/>
              </a:ext>
            </a:extLst>
          </p:cNvPr>
          <p:cNvPicPr>
            <a:picLocks noChangeAspect="1"/>
          </p:cNvPicPr>
          <p:nvPr/>
        </p:nvPicPr>
        <p:blipFill>
          <a:blip r:embed="rId4">
            <a:extLst>
              <a:ext uri="{28A0092B-C50C-407E-A947-70E740481C1C}">
                <a14:useLocalDpi xmlns:a14="http://schemas.microsoft.com/office/drawing/2010/main" val="0"/>
              </a:ext>
            </a:extLst>
          </a:blip>
          <a:srcRect l="18803" t="16161" r="11815" b="16562"/>
          <a:stretch>
            <a:fillRect/>
          </a:stretch>
        </p:blipFill>
        <p:spPr bwMode="auto">
          <a:xfrm>
            <a:off x="5226050" y="4013200"/>
            <a:ext cx="3306763"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5DF9B55-8A7D-4AF9-8F7C-4BA54F3C0F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37774D08-9DA5-4138-AB51-6B8AE7505663}"/>
              </a:ext>
            </a:extLst>
          </p:cNvPr>
          <p:cNvSpPr>
            <a:spLocks noGrp="1" noChangeArrowheads="1"/>
          </p:cNvSpPr>
          <p:nvPr>
            <p:ph type="title"/>
          </p:nvPr>
        </p:nvSpPr>
        <p:spPr/>
        <p:txBody>
          <a:bodyPr/>
          <a:lstStyle/>
          <a:p>
            <a:r>
              <a:rPr lang="en-GB" altLang="en-US" dirty="0"/>
              <a:t>Mineral deficiencies and plant growth</a:t>
            </a:r>
          </a:p>
        </p:txBody>
      </p:sp>
      <p:pic>
        <p:nvPicPr>
          <p:cNvPr id="6" name="Picture 6" descr="flash_icon">
            <a:extLst>
              <a:ext uri="{FF2B5EF4-FFF2-40B4-BE49-F238E27FC236}">
                <a16:creationId xmlns:a16="http://schemas.microsoft.com/office/drawing/2014/main" id="{D78BC852-617F-4722-B19E-F1FE1BB78AE1}"/>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FBF3FE5-93C1-40A2-9EFA-4117C84A4001}"/>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38A0BE6-19B4-44B5-8FD1-426298AA126A}"/>
              </a:ext>
            </a:extLst>
          </p:cNvPr>
          <p:cNvSpPr>
            <a:spLocks noGrp="1"/>
          </p:cNvSpPr>
          <p:nvPr>
            <p:ph type="title"/>
          </p:nvPr>
        </p:nvSpPr>
        <p:spPr/>
        <p:txBody>
          <a:bodyPr/>
          <a:lstStyle/>
          <a:p>
            <a:r>
              <a:rPr lang="en-GB" altLang="en-US" dirty="0"/>
              <a:t>What are plant diseases?</a:t>
            </a:r>
          </a:p>
        </p:txBody>
      </p:sp>
      <p:sp>
        <p:nvSpPr>
          <p:cNvPr id="14340" name="TextBox 3">
            <a:extLst>
              <a:ext uri="{FF2B5EF4-FFF2-40B4-BE49-F238E27FC236}">
                <a16:creationId xmlns:a16="http://schemas.microsoft.com/office/drawing/2014/main" id="{BA43C92A-D136-4003-BB00-7A8BDC439601}"/>
              </a:ext>
            </a:extLst>
          </p:cNvPr>
          <p:cNvSpPr txBox="1">
            <a:spLocks noChangeArrowheads="1"/>
          </p:cNvSpPr>
          <p:nvPr/>
        </p:nvSpPr>
        <p:spPr bwMode="auto">
          <a:xfrm>
            <a:off x="342900" y="784225"/>
            <a:ext cx="86915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10BC45"/>
                </a:solidFill>
              </a:rPr>
              <a:t>plant disease </a:t>
            </a:r>
            <a:r>
              <a:rPr lang="en-GB" altLang="en-US" dirty="0">
                <a:solidFill>
                  <a:srgbClr val="010066"/>
                </a:solidFill>
              </a:rPr>
              <a:t>is the abnormal growth or function of a plant. </a:t>
            </a:r>
          </a:p>
        </p:txBody>
      </p:sp>
      <p:sp>
        <p:nvSpPr>
          <p:cNvPr id="5" name="TextBox 4">
            <a:extLst>
              <a:ext uri="{FF2B5EF4-FFF2-40B4-BE49-F238E27FC236}">
                <a16:creationId xmlns:a16="http://schemas.microsoft.com/office/drawing/2014/main" id="{C43AADED-FECF-48B6-80BC-A4EC37EE1351}"/>
              </a:ext>
            </a:extLst>
          </p:cNvPr>
          <p:cNvSpPr txBox="1">
            <a:spLocks noChangeArrowheads="1"/>
          </p:cNvSpPr>
          <p:nvPr/>
        </p:nvSpPr>
        <p:spPr bwMode="auto">
          <a:xfrm>
            <a:off x="342900" y="14351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 diseases can either cause the </a:t>
            </a:r>
            <a:r>
              <a:rPr lang="en-GB" altLang="en-US" b="1" dirty="0">
                <a:solidFill>
                  <a:srgbClr val="010066"/>
                </a:solidFill>
              </a:rPr>
              <a:t>death</a:t>
            </a:r>
            <a:r>
              <a:rPr lang="en-GB" altLang="en-US" dirty="0">
                <a:solidFill>
                  <a:srgbClr val="010066"/>
                </a:solidFill>
              </a:rPr>
              <a:t> of a plant, or reduce its ability to </a:t>
            </a:r>
            <a:r>
              <a:rPr lang="en-GB" altLang="en-US" b="1" dirty="0">
                <a:solidFill>
                  <a:srgbClr val="010066"/>
                </a:solidFill>
              </a:rPr>
              <a:t>survive</a:t>
            </a:r>
            <a:r>
              <a:rPr lang="en-GB" altLang="en-US" dirty="0">
                <a:solidFill>
                  <a:srgbClr val="010066"/>
                </a:solidFill>
              </a:rPr>
              <a:t>, </a:t>
            </a:r>
            <a:r>
              <a:rPr lang="en-GB" altLang="en-US" b="1" dirty="0">
                <a:solidFill>
                  <a:srgbClr val="010066"/>
                </a:solidFill>
              </a:rPr>
              <a:t>grow</a:t>
            </a:r>
            <a:r>
              <a:rPr lang="en-GB" altLang="en-US" dirty="0">
                <a:solidFill>
                  <a:srgbClr val="010066"/>
                </a:solidFill>
              </a:rPr>
              <a:t> or </a:t>
            </a:r>
            <a:r>
              <a:rPr lang="en-GB" altLang="en-US" b="1" dirty="0">
                <a:solidFill>
                  <a:srgbClr val="010066"/>
                </a:solidFill>
              </a:rPr>
              <a:t>reproduce</a:t>
            </a:r>
            <a:r>
              <a:rPr lang="en-GB" altLang="en-US" dirty="0">
                <a:solidFill>
                  <a:srgbClr val="010066"/>
                </a:solidFill>
              </a:rPr>
              <a:t>. </a:t>
            </a:r>
            <a:r>
              <a:rPr lang="en-GB" altLang="en-US" dirty="0"/>
              <a:t>They </a:t>
            </a:r>
          </a:p>
          <a:p>
            <a:r>
              <a:rPr lang="en-GB" altLang="en-US" dirty="0"/>
              <a:t>can be caused by living or non-living factors. </a:t>
            </a:r>
          </a:p>
        </p:txBody>
      </p:sp>
      <p:sp>
        <p:nvSpPr>
          <p:cNvPr id="6" name="TextBox 5">
            <a:extLst>
              <a:ext uri="{FF2B5EF4-FFF2-40B4-BE49-F238E27FC236}">
                <a16:creationId xmlns:a16="http://schemas.microsoft.com/office/drawing/2014/main" id="{BD52E3D9-D4AC-4C08-957C-34F47B3B598F}"/>
              </a:ext>
            </a:extLst>
          </p:cNvPr>
          <p:cNvSpPr txBox="1">
            <a:spLocks noChangeArrowheads="1"/>
          </p:cNvSpPr>
          <p:nvPr/>
        </p:nvSpPr>
        <p:spPr bwMode="auto">
          <a:xfrm>
            <a:off x="342900" y="2824163"/>
            <a:ext cx="8189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Living causes of plant disease</a:t>
            </a:r>
          </a:p>
          <a:p>
            <a:r>
              <a:rPr lang="en-GB" altLang="en-US" dirty="0"/>
              <a:t>include </a:t>
            </a:r>
            <a:r>
              <a:rPr lang="en-GB" altLang="en-US" dirty="0">
                <a:solidFill>
                  <a:srgbClr val="010066"/>
                </a:solidFill>
              </a:rPr>
              <a:t>microorganisms, such </a:t>
            </a:r>
          </a:p>
          <a:p>
            <a:r>
              <a:rPr lang="en-GB" altLang="en-US" dirty="0">
                <a:solidFill>
                  <a:srgbClr val="010066"/>
                </a:solidFill>
              </a:rPr>
              <a:t>as </a:t>
            </a:r>
            <a:r>
              <a:rPr lang="en-GB" altLang="en-US" b="1" dirty="0">
                <a:solidFill>
                  <a:srgbClr val="10BC45"/>
                </a:solidFill>
              </a:rPr>
              <a:t>viruses</a:t>
            </a:r>
            <a:r>
              <a:rPr lang="en-GB" altLang="en-US" dirty="0">
                <a:solidFill>
                  <a:srgbClr val="010066"/>
                </a:solidFill>
              </a:rPr>
              <a:t>, </a:t>
            </a:r>
            <a:r>
              <a:rPr lang="en-GB" altLang="en-US" b="1" dirty="0">
                <a:solidFill>
                  <a:srgbClr val="10BC45"/>
                </a:solidFill>
              </a:rPr>
              <a:t>bacteria</a:t>
            </a:r>
            <a:r>
              <a:rPr lang="en-GB" altLang="en-US" dirty="0">
                <a:solidFill>
                  <a:srgbClr val="010066"/>
                </a:solidFill>
              </a:rPr>
              <a:t> and </a:t>
            </a:r>
            <a:r>
              <a:rPr lang="en-GB" altLang="en-US" b="1" dirty="0">
                <a:solidFill>
                  <a:srgbClr val="10BC45"/>
                </a:solidFill>
              </a:rPr>
              <a:t>fungi</a:t>
            </a:r>
            <a:r>
              <a:rPr lang="en-GB" altLang="en-US" dirty="0"/>
              <a:t>. </a:t>
            </a:r>
          </a:p>
          <a:p>
            <a:r>
              <a:rPr lang="en-GB" altLang="en-US" dirty="0"/>
              <a:t>Insects can also cause disease.</a:t>
            </a:r>
          </a:p>
        </p:txBody>
      </p:sp>
      <p:sp>
        <p:nvSpPr>
          <p:cNvPr id="7" name="TextBox 6">
            <a:extLst>
              <a:ext uri="{FF2B5EF4-FFF2-40B4-BE49-F238E27FC236}">
                <a16:creationId xmlns:a16="http://schemas.microsoft.com/office/drawing/2014/main" id="{018124D6-32E3-4D98-9054-673B852F215E}"/>
              </a:ext>
            </a:extLst>
          </p:cNvPr>
          <p:cNvSpPr txBox="1">
            <a:spLocks noChangeArrowheads="1"/>
          </p:cNvSpPr>
          <p:nvPr/>
        </p:nvSpPr>
        <p:spPr bwMode="auto">
          <a:xfrm>
            <a:off x="342900" y="4583113"/>
            <a:ext cx="8189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Non-living plant diseases have</a:t>
            </a:r>
            <a:br>
              <a:rPr lang="en-GB" altLang="en-US" dirty="0"/>
            </a:br>
            <a:r>
              <a:rPr lang="en-GB" altLang="en-US" dirty="0"/>
              <a:t>an environmental cause, such </a:t>
            </a:r>
          </a:p>
          <a:p>
            <a:r>
              <a:rPr lang="en-GB" altLang="en-US" dirty="0"/>
              <a:t>as a shortage of nutrients in </a:t>
            </a:r>
          </a:p>
          <a:p>
            <a:r>
              <a:rPr lang="en-GB" altLang="en-US" dirty="0"/>
              <a:t>the soil. </a:t>
            </a:r>
          </a:p>
        </p:txBody>
      </p:sp>
      <p:pic>
        <p:nvPicPr>
          <p:cNvPr id="14344" name="Picture 7" descr="Lertwit-Sasipreyajun_511764.jpg">
            <a:extLst>
              <a:ext uri="{FF2B5EF4-FFF2-40B4-BE49-F238E27FC236}">
                <a16:creationId xmlns:a16="http://schemas.microsoft.com/office/drawing/2014/main" id="{638AFDAE-858C-4572-8A88-FBDA8D84A366}"/>
              </a:ext>
            </a:extLst>
          </p:cNvPr>
          <p:cNvPicPr>
            <a:picLocks noChangeAspect="1"/>
          </p:cNvPicPr>
          <p:nvPr/>
        </p:nvPicPr>
        <p:blipFill>
          <a:blip r:embed="rId4">
            <a:extLst>
              <a:ext uri="{28A0092B-C50C-407E-A947-70E740481C1C}">
                <a14:useLocalDpi xmlns:a14="http://schemas.microsoft.com/office/drawing/2010/main" val="0"/>
              </a:ext>
            </a:extLst>
          </a:blip>
          <a:srcRect l="17050" r="10130"/>
          <a:stretch>
            <a:fillRect/>
          </a:stretch>
        </p:blipFill>
        <p:spPr bwMode="auto">
          <a:xfrm>
            <a:off x="4997450" y="2914650"/>
            <a:ext cx="35353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15EF79E-ED05-48C1-9369-27AA982D5BC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299D7E2-5A75-4B61-9D88-4DA784D84F7A}"/>
              </a:ext>
            </a:extLst>
          </p:cNvPr>
          <p:cNvSpPr>
            <a:spLocks noGrp="1"/>
          </p:cNvSpPr>
          <p:nvPr>
            <p:ph type="title"/>
          </p:nvPr>
        </p:nvSpPr>
        <p:spPr/>
        <p:txBody>
          <a:bodyPr/>
          <a:lstStyle/>
          <a:p>
            <a:r>
              <a:rPr lang="en-GB" altLang="en-US" dirty="0"/>
              <a:t>Detecting and identifying plant diseases</a:t>
            </a:r>
          </a:p>
        </p:txBody>
      </p:sp>
      <p:sp>
        <p:nvSpPr>
          <p:cNvPr id="15364" name="TextBox 3">
            <a:extLst>
              <a:ext uri="{FF2B5EF4-FFF2-40B4-BE49-F238E27FC236}">
                <a16:creationId xmlns:a16="http://schemas.microsoft.com/office/drawing/2014/main" id="{6261EDB3-6E93-4F7A-980E-91362D3B0330}"/>
              </a:ext>
            </a:extLst>
          </p:cNvPr>
          <p:cNvSpPr txBox="1">
            <a:spLocks noChangeArrowheads="1"/>
          </p:cNvSpPr>
          <p:nvPr/>
        </p:nvSpPr>
        <p:spPr bwMode="auto">
          <a:xfrm>
            <a:off x="342900" y="784225"/>
            <a:ext cx="8504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Plant diseases are often initially detected at their site of growth through observation. This is possible because many plant diseases cause visible </a:t>
            </a:r>
            <a:r>
              <a:rPr lang="en-GB" altLang="en-US" b="1" dirty="0">
                <a:solidFill>
                  <a:srgbClr val="10BC45"/>
                </a:solidFill>
              </a:rPr>
              <a:t>symptoms</a:t>
            </a:r>
            <a:r>
              <a:rPr lang="en-GB" altLang="en-US" dirty="0">
                <a:solidFill>
                  <a:srgbClr val="010066"/>
                </a:solidFill>
              </a:rPr>
              <a:t>. These include: </a:t>
            </a:r>
          </a:p>
        </p:txBody>
      </p:sp>
      <p:sp>
        <p:nvSpPr>
          <p:cNvPr id="6" name="TextBox 5">
            <a:extLst>
              <a:ext uri="{FF2B5EF4-FFF2-40B4-BE49-F238E27FC236}">
                <a16:creationId xmlns:a16="http://schemas.microsoft.com/office/drawing/2014/main" id="{2F5608C7-4189-45AE-BFCA-45346D39D918}"/>
              </a:ext>
            </a:extLst>
          </p:cNvPr>
          <p:cNvSpPr txBox="1">
            <a:spLocks noChangeArrowheads="1"/>
          </p:cNvSpPr>
          <p:nvPr/>
        </p:nvSpPr>
        <p:spPr bwMode="auto">
          <a:xfrm>
            <a:off x="342900" y="2065338"/>
            <a:ext cx="279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spots on leaves</a:t>
            </a:r>
          </a:p>
        </p:txBody>
      </p:sp>
      <p:sp>
        <p:nvSpPr>
          <p:cNvPr id="7" name="TextBox 6">
            <a:extLst>
              <a:ext uri="{FF2B5EF4-FFF2-40B4-BE49-F238E27FC236}">
                <a16:creationId xmlns:a16="http://schemas.microsoft.com/office/drawing/2014/main" id="{C081CE74-1CBF-4CE6-A10D-6A2A5D3E3DA3}"/>
              </a:ext>
            </a:extLst>
          </p:cNvPr>
          <p:cNvSpPr txBox="1">
            <a:spLocks noChangeArrowheads="1"/>
          </p:cNvSpPr>
          <p:nvPr/>
        </p:nvSpPr>
        <p:spPr bwMode="auto">
          <a:xfrm>
            <a:off x="342900" y="5148263"/>
            <a:ext cx="279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stunted growth</a:t>
            </a:r>
          </a:p>
        </p:txBody>
      </p:sp>
      <p:sp>
        <p:nvSpPr>
          <p:cNvPr id="8" name="TextBox 7">
            <a:extLst>
              <a:ext uri="{FF2B5EF4-FFF2-40B4-BE49-F238E27FC236}">
                <a16:creationId xmlns:a16="http://schemas.microsoft.com/office/drawing/2014/main" id="{EC7E2454-07DB-42B8-B5DC-F89EF2CDE8EA}"/>
              </a:ext>
            </a:extLst>
          </p:cNvPr>
          <p:cNvSpPr txBox="1">
            <a:spLocks noChangeArrowheads="1"/>
          </p:cNvSpPr>
          <p:nvPr/>
        </p:nvSpPr>
        <p:spPr bwMode="auto">
          <a:xfrm>
            <a:off x="342900" y="4605338"/>
            <a:ext cx="279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areas of decay</a:t>
            </a:r>
          </a:p>
        </p:txBody>
      </p:sp>
      <p:sp>
        <p:nvSpPr>
          <p:cNvPr id="9" name="TextBox 8">
            <a:extLst>
              <a:ext uri="{FF2B5EF4-FFF2-40B4-BE49-F238E27FC236}">
                <a16:creationId xmlns:a16="http://schemas.microsoft.com/office/drawing/2014/main" id="{2FA37285-2F1B-4E10-A9BD-B6F487570D46}"/>
              </a:ext>
            </a:extLst>
          </p:cNvPr>
          <p:cNvSpPr txBox="1">
            <a:spLocks noChangeArrowheads="1"/>
          </p:cNvSpPr>
          <p:nvPr/>
        </p:nvSpPr>
        <p:spPr bwMode="auto">
          <a:xfrm>
            <a:off x="342900" y="3694113"/>
            <a:ext cx="319052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malformed stems</a:t>
            </a:r>
            <a:br>
              <a:rPr lang="en-GB" altLang="en-US" dirty="0">
                <a:solidFill>
                  <a:srgbClr val="010066"/>
                </a:solidFill>
              </a:rPr>
            </a:br>
            <a:r>
              <a:rPr lang="en-GB" altLang="en-US" dirty="0">
                <a:solidFill>
                  <a:srgbClr val="010066"/>
                </a:solidFill>
              </a:rPr>
              <a:t>or leaves</a:t>
            </a:r>
          </a:p>
        </p:txBody>
      </p:sp>
      <p:sp>
        <p:nvSpPr>
          <p:cNvPr id="10" name="TextBox 9">
            <a:extLst>
              <a:ext uri="{FF2B5EF4-FFF2-40B4-BE49-F238E27FC236}">
                <a16:creationId xmlns:a16="http://schemas.microsoft.com/office/drawing/2014/main" id="{CD89A35F-501A-49A5-9F3A-5363A6C59332}"/>
              </a:ext>
            </a:extLst>
          </p:cNvPr>
          <p:cNvSpPr txBox="1">
            <a:spLocks noChangeArrowheads="1"/>
          </p:cNvSpPr>
          <p:nvPr/>
        </p:nvSpPr>
        <p:spPr bwMode="auto">
          <a:xfrm>
            <a:off x="342900" y="5691188"/>
            <a:ext cx="319052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presence of pests.</a:t>
            </a:r>
          </a:p>
        </p:txBody>
      </p:sp>
      <p:sp>
        <p:nvSpPr>
          <p:cNvPr id="11" name="TextBox 10">
            <a:extLst>
              <a:ext uri="{FF2B5EF4-FFF2-40B4-BE49-F238E27FC236}">
                <a16:creationId xmlns:a16="http://schemas.microsoft.com/office/drawing/2014/main" id="{AF24E53C-4686-41AE-A161-2BD82B7553B2}"/>
              </a:ext>
            </a:extLst>
          </p:cNvPr>
          <p:cNvSpPr txBox="1">
            <a:spLocks noChangeArrowheads="1"/>
          </p:cNvSpPr>
          <p:nvPr/>
        </p:nvSpPr>
        <p:spPr bwMode="auto">
          <a:xfrm>
            <a:off x="342901" y="3151188"/>
            <a:ext cx="31905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discoloration</a:t>
            </a:r>
          </a:p>
        </p:txBody>
      </p:sp>
      <p:sp>
        <p:nvSpPr>
          <p:cNvPr id="13" name="TextBox 12">
            <a:extLst>
              <a:ext uri="{FF2B5EF4-FFF2-40B4-BE49-F238E27FC236}">
                <a16:creationId xmlns:a16="http://schemas.microsoft.com/office/drawing/2014/main" id="{D53B9A86-FC07-49B3-82A9-9969AC917981}"/>
              </a:ext>
            </a:extLst>
          </p:cNvPr>
          <p:cNvSpPr txBox="1">
            <a:spLocks noChangeArrowheads="1"/>
          </p:cNvSpPr>
          <p:nvPr/>
        </p:nvSpPr>
        <p:spPr bwMode="auto">
          <a:xfrm>
            <a:off x="342900" y="2608263"/>
            <a:ext cx="279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growths </a:t>
            </a:r>
          </a:p>
        </p:txBody>
      </p:sp>
      <p:pic>
        <p:nvPicPr>
          <p:cNvPr id="14" name="Picture 13" descr="Sheila-Fitzgerald_504401863WEB.jpg">
            <a:extLst>
              <a:ext uri="{FF2B5EF4-FFF2-40B4-BE49-F238E27FC236}">
                <a16:creationId xmlns:a16="http://schemas.microsoft.com/office/drawing/2014/main" id="{4B2E0022-A47F-4398-AB4D-92B6B6D86D0F}"/>
              </a:ext>
            </a:extLst>
          </p:cNvPr>
          <p:cNvPicPr>
            <a:picLocks noChangeAspect="1"/>
          </p:cNvPicPr>
          <p:nvPr/>
        </p:nvPicPr>
        <p:blipFill>
          <a:blip r:embed="rId4">
            <a:extLst>
              <a:ext uri="{28A0092B-C50C-407E-A947-70E740481C1C}">
                <a14:useLocalDpi xmlns:a14="http://schemas.microsoft.com/office/drawing/2010/main" val="0"/>
              </a:ext>
            </a:extLst>
          </a:blip>
          <a:srcRect l="3410" r="15689"/>
          <a:stretch>
            <a:fillRect/>
          </a:stretch>
        </p:blipFill>
        <p:spPr bwMode="auto">
          <a:xfrm>
            <a:off x="3778250" y="2232025"/>
            <a:ext cx="4754563"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33A8BC38-A764-45A3-9D86-C3F74DD1DC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82D1343-5AA4-47CF-AAC0-8ED0368BD72F}"/>
              </a:ext>
            </a:extLst>
          </p:cNvPr>
          <p:cNvSpPr>
            <a:spLocks noGrp="1"/>
          </p:cNvSpPr>
          <p:nvPr>
            <p:ph type="title"/>
          </p:nvPr>
        </p:nvSpPr>
        <p:spPr/>
        <p:txBody>
          <a:bodyPr/>
          <a:lstStyle/>
          <a:p>
            <a:r>
              <a:rPr lang="en-GB" altLang="en-US" dirty="0"/>
              <a:t>Field identification of plant disease</a:t>
            </a:r>
          </a:p>
        </p:txBody>
      </p:sp>
      <p:sp>
        <p:nvSpPr>
          <p:cNvPr id="16388" name="TextBox 3">
            <a:extLst>
              <a:ext uri="{FF2B5EF4-FFF2-40B4-BE49-F238E27FC236}">
                <a16:creationId xmlns:a16="http://schemas.microsoft.com/office/drawing/2014/main" id="{13A253C5-069E-4D8B-89E9-DBDFC1B7740D}"/>
              </a:ext>
            </a:extLst>
          </p:cNvPr>
          <p:cNvSpPr txBox="1">
            <a:spLocks noChangeArrowheads="1"/>
          </p:cNvSpPr>
          <p:nvPr/>
        </p:nvSpPr>
        <p:spPr bwMode="auto">
          <a:xfrm>
            <a:off x="342900" y="784225"/>
            <a:ext cx="8480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types of plant disease can be identified using observed symptoms alone. These can be looked up using a </a:t>
            </a:r>
            <a:r>
              <a:rPr lang="en-GB" altLang="en-US" b="1" dirty="0">
                <a:solidFill>
                  <a:srgbClr val="010066"/>
                </a:solidFill>
              </a:rPr>
              <a:t>reference book</a:t>
            </a:r>
            <a:r>
              <a:rPr lang="en-GB" altLang="en-US" dirty="0">
                <a:solidFill>
                  <a:srgbClr val="010066"/>
                </a:solidFill>
              </a:rPr>
              <a:t> or </a:t>
            </a:r>
            <a:r>
              <a:rPr lang="en-GB" altLang="en-US" b="1" dirty="0">
                <a:solidFill>
                  <a:srgbClr val="010066"/>
                </a:solidFill>
              </a:rPr>
              <a:t>website</a:t>
            </a:r>
            <a:r>
              <a:rPr lang="en-GB" altLang="en-US" dirty="0">
                <a:solidFill>
                  <a:srgbClr val="010066"/>
                </a:solidFill>
              </a:rPr>
              <a:t> to work out what particular disease could be the cause. </a:t>
            </a:r>
          </a:p>
        </p:txBody>
      </p:sp>
      <p:sp>
        <p:nvSpPr>
          <p:cNvPr id="12" name="TextBox 11">
            <a:extLst>
              <a:ext uri="{FF2B5EF4-FFF2-40B4-BE49-F238E27FC236}">
                <a16:creationId xmlns:a16="http://schemas.microsoft.com/office/drawing/2014/main" id="{20E08768-A1EF-4ECA-AA9C-7623052C932F}"/>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a diagnosis is not possible using these techniques, then </a:t>
            </a:r>
            <a:r>
              <a:rPr lang="en-GB" altLang="en-US" b="1" dirty="0">
                <a:solidFill>
                  <a:srgbClr val="010066"/>
                </a:solidFill>
              </a:rPr>
              <a:t>laboratory tests </a:t>
            </a:r>
            <a:r>
              <a:rPr lang="en-GB" altLang="en-US" dirty="0">
                <a:solidFill>
                  <a:srgbClr val="010066"/>
                </a:solidFill>
              </a:rPr>
              <a:t>can be carried out to investigate further.</a:t>
            </a:r>
          </a:p>
        </p:txBody>
      </p:sp>
      <p:sp>
        <p:nvSpPr>
          <p:cNvPr id="15" name="TextBox 14">
            <a:extLst>
              <a:ext uri="{FF2B5EF4-FFF2-40B4-BE49-F238E27FC236}">
                <a16:creationId xmlns:a16="http://schemas.microsoft.com/office/drawing/2014/main" id="{E85119BA-2264-48A6-8DD4-1100ED3D51C5}"/>
              </a:ext>
            </a:extLst>
          </p:cNvPr>
          <p:cNvSpPr txBox="1">
            <a:spLocks noChangeArrowheads="1"/>
          </p:cNvSpPr>
          <p:nvPr/>
        </p:nvSpPr>
        <p:spPr bwMode="auto">
          <a:xfrm>
            <a:off x="342900" y="2543175"/>
            <a:ext cx="4592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Another method that can be </a:t>
            </a:r>
          </a:p>
          <a:p>
            <a:r>
              <a:rPr lang="en-GB" altLang="en-US" dirty="0">
                <a:solidFill>
                  <a:srgbClr val="010066"/>
                </a:solidFill>
              </a:rPr>
              <a:t>used in the field is </a:t>
            </a:r>
            <a:r>
              <a:rPr lang="en-GB" altLang="en-US" b="1" dirty="0">
                <a:solidFill>
                  <a:srgbClr val="010066"/>
                </a:solidFill>
              </a:rPr>
              <a:t>microscopy</a:t>
            </a:r>
            <a:r>
              <a:rPr lang="en-GB" altLang="en-US" dirty="0">
                <a:solidFill>
                  <a:srgbClr val="010066"/>
                </a:solidFill>
              </a:rPr>
              <a:t>. </a:t>
            </a:r>
          </a:p>
        </p:txBody>
      </p:sp>
      <p:sp>
        <p:nvSpPr>
          <p:cNvPr id="16" name="Rectangle 15">
            <a:extLst>
              <a:ext uri="{FF2B5EF4-FFF2-40B4-BE49-F238E27FC236}">
                <a16:creationId xmlns:a16="http://schemas.microsoft.com/office/drawing/2014/main" id="{6A5C81D2-555E-40DE-94F5-BB9A30BF95C3}"/>
              </a:ext>
            </a:extLst>
          </p:cNvPr>
          <p:cNvSpPr>
            <a:spLocks noChangeArrowheads="1"/>
          </p:cNvSpPr>
          <p:nvPr/>
        </p:nvSpPr>
        <p:spPr bwMode="auto">
          <a:xfrm>
            <a:off x="342900" y="3563938"/>
            <a:ext cx="4229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enables a sample of tissue from a diseased plant to be </a:t>
            </a:r>
            <a:r>
              <a:rPr lang="en-GB" altLang="en-US" dirty="0" err="1">
                <a:solidFill>
                  <a:srgbClr val="010066"/>
                </a:solidFill>
              </a:rPr>
              <a:t>analyzed</a:t>
            </a:r>
            <a:r>
              <a:rPr lang="en-GB" altLang="en-US" dirty="0">
                <a:solidFill>
                  <a:srgbClr val="010066"/>
                </a:solidFill>
              </a:rPr>
              <a:t> in more detail to help identify the disease. </a:t>
            </a:r>
            <a:endParaRPr lang="en-GB" altLang="en-US" dirty="0"/>
          </a:p>
        </p:txBody>
      </p:sp>
      <p:pic>
        <p:nvPicPr>
          <p:cNvPr id="16393" name="Picture 10" descr="Vlad-Teodor_189735533_web.jpg">
            <a:extLst>
              <a:ext uri="{FF2B5EF4-FFF2-40B4-BE49-F238E27FC236}">
                <a16:creationId xmlns:a16="http://schemas.microsoft.com/office/drawing/2014/main" id="{0C406F1D-FF39-4F7F-B044-F943608489D6}"/>
              </a:ext>
            </a:extLst>
          </p:cNvPr>
          <p:cNvPicPr>
            <a:picLocks noChangeAspect="1"/>
          </p:cNvPicPr>
          <p:nvPr/>
        </p:nvPicPr>
        <p:blipFill>
          <a:blip r:embed="rId4">
            <a:extLst>
              <a:ext uri="{28A0092B-C50C-407E-A947-70E740481C1C}">
                <a14:useLocalDpi xmlns:a14="http://schemas.microsoft.com/office/drawing/2010/main" val="0"/>
              </a:ext>
            </a:extLst>
          </a:blip>
          <a:srcRect l="15169" t="1460" r="7187" b="3506"/>
          <a:stretch>
            <a:fillRect/>
          </a:stretch>
        </p:blipFill>
        <p:spPr bwMode="auto">
          <a:xfrm>
            <a:off x="4935538" y="2339975"/>
            <a:ext cx="35972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27607E9-21FD-42ED-ABA9-8A43771718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725B2AA3-2B4D-49DC-BAF5-5D540CFB548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15CFCF8-EEB0-461D-AB72-FE8A4DF12CF5}"/>
              </a:ext>
            </a:extLst>
          </p:cNvPr>
          <p:cNvSpPr>
            <a:spLocks noGrp="1"/>
          </p:cNvSpPr>
          <p:nvPr>
            <p:ph type="title"/>
          </p:nvPr>
        </p:nvSpPr>
        <p:spPr/>
        <p:txBody>
          <a:bodyPr/>
          <a:lstStyle/>
          <a:p>
            <a:r>
              <a:rPr lang="en-GB" altLang="en-US" dirty="0"/>
              <a:t>Laboratory identification of plant disease</a:t>
            </a:r>
          </a:p>
        </p:txBody>
      </p:sp>
      <p:sp>
        <p:nvSpPr>
          <p:cNvPr id="17412" name="TextBox 3">
            <a:extLst>
              <a:ext uri="{FF2B5EF4-FFF2-40B4-BE49-F238E27FC236}">
                <a16:creationId xmlns:a16="http://schemas.microsoft.com/office/drawing/2014/main" id="{D1D1BCFD-6354-4FD8-86E6-71D2112E94C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Diagnostic testing in a laboratory can be used to identify </a:t>
            </a:r>
            <a:r>
              <a:rPr lang="en-GB" altLang="en-US" b="1" dirty="0">
                <a:solidFill>
                  <a:srgbClr val="10BC45"/>
                </a:solidFill>
              </a:rPr>
              <a:t>pathogens</a:t>
            </a:r>
            <a:r>
              <a:rPr lang="en-GB" altLang="en-US" dirty="0">
                <a:solidFill>
                  <a:srgbClr val="010066"/>
                </a:solidFill>
              </a:rPr>
              <a:t> that cause plant disease. </a:t>
            </a:r>
          </a:p>
        </p:txBody>
      </p:sp>
      <p:sp>
        <p:nvSpPr>
          <p:cNvPr id="7" name="TextBox 6">
            <a:extLst>
              <a:ext uri="{FF2B5EF4-FFF2-40B4-BE49-F238E27FC236}">
                <a16:creationId xmlns:a16="http://schemas.microsoft.com/office/drawing/2014/main" id="{130283C4-5BCE-4978-B92D-C77C84774849}"/>
              </a:ext>
            </a:extLst>
          </p:cNvPr>
          <p:cNvSpPr txBox="1">
            <a:spLocks noChangeArrowheads="1"/>
          </p:cNvSpPr>
          <p:nvPr/>
        </p:nvSpPr>
        <p:spPr bwMode="auto">
          <a:xfrm>
            <a:off x="342901" y="4953000"/>
            <a:ext cx="44097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laboratory tests </a:t>
            </a:r>
          </a:p>
          <a:p>
            <a:r>
              <a:rPr lang="en-GB" altLang="en-US" dirty="0">
                <a:solidFill>
                  <a:srgbClr val="010066"/>
                </a:solidFill>
              </a:rPr>
              <a:t>can a provide a very accurate </a:t>
            </a:r>
          </a:p>
          <a:p>
            <a:r>
              <a:rPr lang="en-GB" altLang="en-US" dirty="0">
                <a:solidFill>
                  <a:srgbClr val="010066"/>
                </a:solidFill>
              </a:rPr>
              <a:t>diagnosis of plant disease. </a:t>
            </a:r>
          </a:p>
        </p:txBody>
      </p:sp>
      <p:sp>
        <p:nvSpPr>
          <p:cNvPr id="8" name="TextBox 7">
            <a:extLst>
              <a:ext uri="{FF2B5EF4-FFF2-40B4-BE49-F238E27FC236}">
                <a16:creationId xmlns:a16="http://schemas.microsoft.com/office/drawing/2014/main" id="{84668A8B-26E5-46E4-B531-D4C5E2F7CBCA}"/>
              </a:ext>
            </a:extLst>
          </p:cNvPr>
          <p:cNvSpPr txBox="1">
            <a:spLocks noChangeArrowheads="1"/>
          </p:cNvSpPr>
          <p:nvPr/>
        </p:nvSpPr>
        <p:spPr bwMode="auto">
          <a:xfrm>
            <a:off x="342900" y="1927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plant or a sample of plant tissue can be </a:t>
            </a:r>
            <a:r>
              <a:rPr lang="en-GB" altLang="en-US" dirty="0" err="1">
                <a:solidFill>
                  <a:srgbClr val="010066"/>
                </a:solidFill>
              </a:rPr>
              <a:t>analyzed</a:t>
            </a:r>
            <a:r>
              <a:rPr lang="en-GB" altLang="en-US" dirty="0">
                <a:solidFill>
                  <a:srgbClr val="010066"/>
                </a:solidFill>
              </a:rPr>
              <a:t> for </a:t>
            </a:r>
          </a:p>
          <a:p>
            <a:r>
              <a:rPr lang="en-GB" altLang="en-US" dirty="0">
                <a:solidFill>
                  <a:srgbClr val="010066"/>
                </a:solidFill>
              </a:rPr>
              <a:t>the presence of DNA or </a:t>
            </a:r>
            <a:r>
              <a:rPr lang="en-GB" altLang="en-US" b="1" dirty="0">
                <a:solidFill>
                  <a:srgbClr val="10BC45"/>
                </a:solidFill>
              </a:rPr>
              <a:t>antigens</a:t>
            </a:r>
            <a:r>
              <a:rPr lang="en-GB" altLang="en-US" dirty="0">
                <a:solidFill>
                  <a:srgbClr val="010066"/>
                </a:solidFill>
              </a:rPr>
              <a:t> from a pathogen using </a:t>
            </a:r>
            <a:r>
              <a:rPr lang="en-GB" altLang="en-US" b="1" dirty="0">
                <a:solidFill>
                  <a:srgbClr val="10BC45"/>
                </a:solidFill>
              </a:rPr>
              <a:t>monoclonal antibodies</a:t>
            </a:r>
            <a:r>
              <a:rPr lang="en-GB" altLang="en-US" dirty="0">
                <a:solidFill>
                  <a:srgbClr val="010066"/>
                </a:solidFill>
              </a:rPr>
              <a:t>.  </a:t>
            </a:r>
          </a:p>
        </p:txBody>
      </p:sp>
      <p:sp>
        <p:nvSpPr>
          <p:cNvPr id="9" name="Rectangle 8">
            <a:extLst>
              <a:ext uri="{FF2B5EF4-FFF2-40B4-BE49-F238E27FC236}">
                <a16:creationId xmlns:a16="http://schemas.microsoft.com/office/drawing/2014/main" id="{965C9F2D-C930-4763-8454-BB6B3DCCA119}"/>
              </a:ext>
            </a:extLst>
          </p:cNvPr>
          <p:cNvSpPr>
            <a:spLocks noChangeArrowheads="1"/>
          </p:cNvSpPr>
          <p:nvPr/>
        </p:nvSpPr>
        <p:spPr bwMode="auto">
          <a:xfrm>
            <a:off x="342900" y="3440113"/>
            <a:ext cx="4330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Particular types of monoclonal antibody are used to identify </a:t>
            </a:r>
          </a:p>
          <a:p>
            <a:r>
              <a:rPr lang="en-GB" altLang="en-US" dirty="0">
                <a:solidFill>
                  <a:srgbClr val="010066"/>
                </a:solidFill>
              </a:rPr>
              <a:t>specific</a:t>
            </a:r>
            <a:r>
              <a:rPr lang="en-GB" altLang="en-US" b="1" dirty="0">
                <a:solidFill>
                  <a:srgbClr val="010066"/>
                </a:solidFill>
              </a:rPr>
              <a:t> </a:t>
            </a:r>
            <a:r>
              <a:rPr lang="en-GB" altLang="en-US" dirty="0">
                <a:solidFill>
                  <a:srgbClr val="010066"/>
                </a:solidFill>
              </a:rPr>
              <a:t>pathogens. </a:t>
            </a:r>
            <a:endParaRPr lang="en-GB" altLang="en-US" dirty="0"/>
          </a:p>
        </p:txBody>
      </p:sp>
      <p:pic>
        <p:nvPicPr>
          <p:cNvPr id="17417" name="Picture 9" descr="Romaset_354256250_WEB.jpg">
            <a:extLst>
              <a:ext uri="{FF2B5EF4-FFF2-40B4-BE49-F238E27FC236}">
                <a16:creationId xmlns:a16="http://schemas.microsoft.com/office/drawing/2014/main" id="{CD7B51B8-FECD-4D4C-A3E1-57316E7938C1}"/>
              </a:ext>
            </a:extLst>
          </p:cNvPr>
          <p:cNvPicPr>
            <a:picLocks noChangeAspect="1"/>
          </p:cNvPicPr>
          <p:nvPr/>
        </p:nvPicPr>
        <p:blipFill>
          <a:blip r:embed="rId4">
            <a:extLst>
              <a:ext uri="{28A0092B-C50C-407E-A947-70E740481C1C}">
                <a14:useLocalDpi xmlns:a14="http://schemas.microsoft.com/office/drawing/2010/main" val="0"/>
              </a:ext>
            </a:extLst>
          </a:blip>
          <a:srcRect l="9608" r="5719"/>
          <a:stretch>
            <a:fillRect/>
          </a:stretch>
        </p:blipFill>
        <p:spPr bwMode="auto">
          <a:xfrm>
            <a:off x="4845050" y="3241675"/>
            <a:ext cx="36877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87DD07-9896-4EA9-918A-BE15A490E25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33AC8B42-3B13-4AB6-9242-76EE0A544434}"/>
              </a:ext>
            </a:extLst>
          </p:cNvPr>
          <p:cNvSpPr>
            <a:spLocks noGrp="1" noChangeArrowheads="1"/>
          </p:cNvSpPr>
          <p:nvPr>
            <p:ph type="title"/>
          </p:nvPr>
        </p:nvSpPr>
        <p:spPr/>
        <p:txBody>
          <a:bodyPr/>
          <a:lstStyle/>
          <a:p>
            <a:pPr eaLnBrk="1" hangingPunct="1"/>
            <a:r>
              <a:rPr lang="en-GB" altLang="en-US" dirty="0"/>
              <a:t>Plant diseases: true or false?</a:t>
            </a:r>
          </a:p>
        </p:txBody>
      </p:sp>
      <p:pic>
        <p:nvPicPr>
          <p:cNvPr id="7" name="Picture 6">
            <a:extLst>
              <a:ext uri="{FF2B5EF4-FFF2-40B4-BE49-F238E27FC236}">
                <a16:creationId xmlns:a16="http://schemas.microsoft.com/office/drawing/2014/main" id="{2A882529-9624-46CB-A8F6-41164D75B6B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E9914FF-4E8A-4EEB-B33C-2579D661593A}"/>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4030CEB-6718-4932-8E54-3605AD814E1A}"/>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85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85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AA83E26-1521-431E-911B-9AA4B022B636}"/>
              </a:ext>
            </a:extLst>
          </p:cNvPr>
          <p:cNvSpPr>
            <a:spLocks noGrp="1"/>
          </p:cNvSpPr>
          <p:nvPr>
            <p:ph type="title"/>
          </p:nvPr>
        </p:nvSpPr>
        <p:spPr/>
        <p:txBody>
          <a:bodyPr/>
          <a:lstStyle/>
          <a:p>
            <a:r>
              <a:rPr lang="en-GB" altLang="en-US" dirty="0"/>
              <a:t>Viral plant disease</a:t>
            </a:r>
          </a:p>
        </p:txBody>
      </p:sp>
      <p:sp>
        <p:nvSpPr>
          <p:cNvPr id="19460" name="TextBox 3">
            <a:extLst>
              <a:ext uri="{FF2B5EF4-FFF2-40B4-BE49-F238E27FC236}">
                <a16:creationId xmlns:a16="http://schemas.microsoft.com/office/drawing/2014/main" id="{84EFCDC8-7949-44B9-A282-4EB8DF05867B}"/>
              </a:ext>
            </a:extLst>
          </p:cNvPr>
          <p:cNvSpPr txBox="1">
            <a:spLocks noChangeArrowheads="1"/>
          </p:cNvSpPr>
          <p:nvPr/>
        </p:nvSpPr>
        <p:spPr bwMode="auto">
          <a:xfrm>
            <a:off x="342900" y="784225"/>
            <a:ext cx="8599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Tobacco mosaic virus </a:t>
            </a:r>
            <a:r>
              <a:rPr lang="en-GB" altLang="en-US" dirty="0">
                <a:solidFill>
                  <a:srgbClr val="010066"/>
                </a:solidFill>
              </a:rPr>
              <a:t>is a type of </a:t>
            </a:r>
            <a:r>
              <a:rPr lang="en-GB" altLang="en-US" b="1" dirty="0">
                <a:solidFill>
                  <a:srgbClr val="010066"/>
                </a:solidFill>
              </a:rPr>
              <a:t>viral plant disease </a:t>
            </a:r>
            <a:r>
              <a:rPr lang="en-GB" altLang="en-US" dirty="0">
                <a:solidFill>
                  <a:srgbClr val="010066"/>
                </a:solidFill>
              </a:rPr>
              <a:t>that affects plants in the Solanaceae family, including tobacco, tomato and cucumber plants. </a:t>
            </a:r>
            <a:endParaRPr lang="en-GB" altLang="en-US" dirty="0"/>
          </a:p>
        </p:txBody>
      </p:sp>
      <p:sp>
        <p:nvSpPr>
          <p:cNvPr id="6" name="Rectangle 5">
            <a:extLst>
              <a:ext uri="{FF2B5EF4-FFF2-40B4-BE49-F238E27FC236}">
                <a16:creationId xmlns:a16="http://schemas.microsoft.com/office/drawing/2014/main" id="{CB6AC546-A945-47C2-8EE3-B6638217300F}"/>
              </a:ext>
            </a:extLst>
          </p:cNvPr>
          <p:cNvSpPr>
            <a:spLocks noChangeArrowheads="1"/>
          </p:cNvSpPr>
          <p:nvPr/>
        </p:nvSpPr>
        <p:spPr bwMode="auto">
          <a:xfrm>
            <a:off x="342900" y="2100263"/>
            <a:ext cx="5399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It causes a plant’s leaves to</a:t>
            </a:r>
          </a:p>
          <a:p>
            <a:r>
              <a:rPr lang="en-GB" altLang="en-US" dirty="0">
                <a:solidFill>
                  <a:srgbClr val="010066"/>
                </a:solidFill>
              </a:rPr>
              <a:t>become </a:t>
            </a:r>
            <a:r>
              <a:rPr lang="en-GB" altLang="en-US" dirty="0" err="1">
                <a:solidFill>
                  <a:srgbClr val="010066"/>
                </a:solidFill>
              </a:rPr>
              <a:t>discolored</a:t>
            </a:r>
            <a:r>
              <a:rPr lang="en-GB" altLang="en-US" dirty="0">
                <a:solidFill>
                  <a:srgbClr val="010066"/>
                </a:solidFill>
              </a:rPr>
              <a:t> in a mottled </a:t>
            </a:r>
          </a:p>
          <a:p>
            <a:r>
              <a:rPr lang="en-GB" altLang="en-US" dirty="0">
                <a:solidFill>
                  <a:srgbClr val="010066"/>
                </a:solidFill>
              </a:rPr>
              <a:t>pattern, resembling a mosaic. </a:t>
            </a:r>
            <a:endParaRPr lang="en-GB" altLang="en-US" dirty="0"/>
          </a:p>
        </p:txBody>
      </p:sp>
      <p:sp>
        <p:nvSpPr>
          <p:cNvPr id="7" name="Rectangle 6">
            <a:extLst>
              <a:ext uri="{FF2B5EF4-FFF2-40B4-BE49-F238E27FC236}">
                <a16:creationId xmlns:a16="http://schemas.microsoft.com/office/drawing/2014/main" id="{B82172D4-4505-41D1-AC1F-DA7DCE319D30}"/>
              </a:ext>
            </a:extLst>
          </p:cNvPr>
          <p:cNvSpPr>
            <a:spLocks noChangeArrowheads="1"/>
          </p:cNvSpPr>
          <p:nvPr/>
        </p:nvSpPr>
        <p:spPr bwMode="auto">
          <a:xfrm>
            <a:off x="342900" y="3416300"/>
            <a:ext cx="5465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Although tobacco mosaic virus </a:t>
            </a:r>
            <a:br>
              <a:rPr lang="en-GB" altLang="en-US">
                <a:solidFill>
                  <a:srgbClr val="010066"/>
                </a:solidFill>
              </a:rPr>
            </a:br>
            <a:r>
              <a:rPr lang="en-GB" altLang="en-US">
                <a:solidFill>
                  <a:srgbClr val="010066"/>
                </a:solidFill>
              </a:rPr>
              <a:t>does not cause plant death, it </a:t>
            </a:r>
          </a:p>
          <a:p>
            <a:r>
              <a:rPr lang="en-GB" altLang="en-US">
                <a:solidFill>
                  <a:srgbClr val="010066"/>
                </a:solidFill>
              </a:rPr>
              <a:t>does result in stunted growth. </a:t>
            </a:r>
            <a:endParaRPr lang="en-GB" altLang="en-US"/>
          </a:p>
        </p:txBody>
      </p:sp>
      <p:sp>
        <p:nvSpPr>
          <p:cNvPr id="19463" name="Rectangle 2">
            <a:extLst>
              <a:ext uri="{FF2B5EF4-FFF2-40B4-BE49-F238E27FC236}">
                <a16:creationId xmlns:a16="http://schemas.microsoft.com/office/drawing/2014/main" id="{CA4FD4F5-E259-4D39-BBE3-B4CA50372B9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61441" name="Rectangle 1">
            <a:extLst>
              <a:ext uri="{FF2B5EF4-FFF2-40B4-BE49-F238E27FC236}">
                <a16:creationId xmlns:a16="http://schemas.microsoft.com/office/drawing/2014/main" id="{2AEC236A-9384-4490-B289-D00DF35057F4}"/>
              </a:ext>
            </a:extLst>
          </p:cNvPr>
          <p:cNvSpPr>
            <a:spLocks noChangeArrowheads="1"/>
          </p:cNvSpPr>
          <p:nvPr/>
        </p:nvSpPr>
        <p:spPr bwMode="auto">
          <a:xfrm>
            <a:off x="342900" y="4732338"/>
            <a:ext cx="3788833" cy="4746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Why do you think this is?</a:t>
            </a:r>
          </a:p>
        </p:txBody>
      </p:sp>
      <p:sp>
        <p:nvSpPr>
          <p:cNvPr id="10" name="Rectangle 9">
            <a:extLst>
              <a:ext uri="{FF2B5EF4-FFF2-40B4-BE49-F238E27FC236}">
                <a16:creationId xmlns:a16="http://schemas.microsoft.com/office/drawing/2014/main" id="{E357939E-C59B-4747-B2E5-C06A8709B56C}"/>
              </a:ext>
            </a:extLst>
          </p:cNvPr>
          <p:cNvSpPr>
            <a:spLocks noChangeArrowheads="1"/>
          </p:cNvSpPr>
          <p:nvPr/>
        </p:nvSpPr>
        <p:spPr bwMode="auto">
          <a:xfrm>
            <a:off x="342900" y="5322888"/>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disease can be controlled by removing infected plants</a:t>
            </a:r>
          </a:p>
          <a:p>
            <a:r>
              <a:rPr lang="en-GB" altLang="en-US" dirty="0">
                <a:solidFill>
                  <a:srgbClr val="010066"/>
                </a:solidFill>
              </a:rPr>
              <a:t>and improving sanitation, e.g. washing hands before planting.</a:t>
            </a:r>
            <a:endParaRPr lang="en-GB" altLang="en-US" dirty="0"/>
          </a:p>
        </p:txBody>
      </p:sp>
      <p:pic>
        <p:nvPicPr>
          <p:cNvPr id="13" name="Picture 12" descr="slide 9.jpg">
            <a:extLst>
              <a:ext uri="{FF2B5EF4-FFF2-40B4-BE49-F238E27FC236}">
                <a16:creationId xmlns:a16="http://schemas.microsoft.com/office/drawing/2014/main" id="{427A1B25-8C4A-4430-A62E-90A64AF93C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63700"/>
            <a:ext cx="293846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DD81B31-0500-4489-AD7E-828496938C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94A9F51E-3A22-4D6D-9B81-BE7537E5930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6D5C6FDE-8AC1-46E3-8DE4-961B5E3356F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61441"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nfred-Ruckszio_358616696_web.jpg">
            <a:extLst>
              <a:ext uri="{FF2B5EF4-FFF2-40B4-BE49-F238E27FC236}">
                <a16:creationId xmlns:a16="http://schemas.microsoft.com/office/drawing/2014/main" id="{E932E7B1-0E81-4182-AF42-F945793477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335321">
            <a:off x="4851400" y="2717801"/>
            <a:ext cx="4097337"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792F8C18-3EB2-4A56-833B-599EC2B66154}"/>
              </a:ext>
            </a:extLst>
          </p:cNvPr>
          <p:cNvSpPr>
            <a:spLocks noGrp="1"/>
          </p:cNvSpPr>
          <p:nvPr>
            <p:ph type="title"/>
          </p:nvPr>
        </p:nvSpPr>
        <p:spPr/>
        <p:txBody>
          <a:bodyPr/>
          <a:lstStyle/>
          <a:p>
            <a:r>
              <a:rPr lang="en-GB" altLang="en-US" dirty="0"/>
              <a:t>Fungal plant diseases</a:t>
            </a:r>
          </a:p>
        </p:txBody>
      </p:sp>
      <p:sp>
        <p:nvSpPr>
          <p:cNvPr id="21509" name="TextBox 4">
            <a:extLst>
              <a:ext uri="{FF2B5EF4-FFF2-40B4-BE49-F238E27FC236}">
                <a16:creationId xmlns:a16="http://schemas.microsoft.com/office/drawing/2014/main" id="{93D18E67-FAA4-4DE3-9CCA-4176BD33B45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Black spot</a:t>
            </a:r>
            <a:r>
              <a:rPr lang="en-GB" altLang="en-US" dirty="0">
                <a:solidFill>
                  <a:srgbClr val="010066"/>
                </a:solidFill>
              </a:rPr>
              <a:t> is a type of </a:t>
            </a:r>
            <a:r>
              <a:rPr lang="en-GB" altLang="en-US" b="1" dirty="0">
                <a:solidFill>
                  <a:srgbClr val="010066"/>
                </a:solidFill>
              </a:rPr>
              <a:t>fungal disease</a:t>
            </a:r>
            <a:r>
              <a:rPr lang="en-GB" altLang="en-US" dirty="0">
                <a:solidFill>
                  <a:srgbClr val="010066"/>
                </a:solidFill>
              </a:rPr>
              <a:t> that affects </a:t>
            </a:r>
          </a:p>
          <a:p>
            <a:r>
              <a:rPr lang="en-GB" altLang="en-US" dirty="0">
                <a:solidFill>
                  <a:srgbClr val="010066"/>
                </a:solidFill>
              </a:rPr>
              <a:t>rose plants. </a:t>
            </a:r>
            <a:endParaRPr lang="en-GB" altLang="en-US" dirty="0"/>
          </a:p>
        </p:txBody>
      </p:sp>
      <p:sp>
        <p:nvSpPr>
          <p:cNvPr id="10" name="TextBox 9">
            <a:extLst>
              <a:ext uri="{FF2B5EF4-FFF2-40B4-BE49-F238E27FC236}">
                <a16:creationId xmlns:a16="http://schemas.microsoft.com/office/drawing/2014/main" id="{F063ED0E-8F48-47D3-95C8-1FFD928C2B76}"/>
              </a:ext>
            </a:extLst>
          </p:cNvPr>
          <p:cNvSpPr txBox="1">
            <a:spLocks noChangeArrowheads="1"/>
          </p:cNvSpPr>
          <p:nvPr/>
        </p:nvSpPr>
        <p:spPr bwMode="auto">
          <a:xfrm>
            <a:off x="342901" y="4583113"/>
            <a:ext cx="506447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To treat the disease, infected </a:t>
            </a:r>
          </a:p>
          <a:p>
            <a:r>
              <a:rPr lang="en-GB" altLang="en-US" dirty="0">
                <a:solidFill>
                  <a:srgbClr val="010066"/>
                </a:solidFill>
              </a:rPr>
              <a:t>leaves can be removed or </a:t>
            </a:r>
          </a:p>
          <a:p>
            <a:r>
              <a:rPr lang="en-GB" altLang="en-US" dirty="0">
                <a:solidFill>
                  <a:srgbClr val="010066"/>
                </a:solidFill>
              </a:rPr>
              <a:t>sprayed with antifungal chemicals </a:t>
            </a:r>
          </a:p>
          <a:p>
            <a:r>
              <a:rPr lang="en-GB" altLang="en-US" dirty="0">
                <a:solidFill>
                  <a:srgbClr val="010066"/>
                </a:solidFill>
              </a:rPr>
              <a:t>that help to destroy the fungus.</a:t>
            </a:r>
            <a:endParaRPr lang="en-GB" altLang="en-US" dirty="0"/>
          </a:p>
        </p:txBody>
      </p:sp>
      <p:sp>
        <p:nvSpPr>
          <p:cNvPr id="11" name="Rectangle 10">
            <a:extLst>
              <a:ext uri="{FF2B5EF4-FFF2-40B4-BE49-F238E27FC236}">
                <a16:creationId xmlns:a16="http://schemas.microsoft.com/office/drawing/2014/main" id="{0936DF71-02E7-426A-9EFF-94B69D6B5602}"/>
              </a:ext>
            </a:extLst>
          </p:cNvPr>
          <p:cNvSpPr>
            <a:spLocks noChangeArrowheads="1"/>
          </p:cNvSpPr>
          <p:nvPr/>
        </p:nvSpPr>
        <p:spPr bwMode="auto">
          <a:xfrm>
            <a:off x="342900" y="1804988"/>
            <a:ext cx="7913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the name of the disease suggests, it causes black </a:t>
            </a:r>
          </a:p>
          <a:p>
            <a:r>
              <a:rPr lang="en-GB" altLang="en-US" dirty="0">
                <a:solidFill>
                  <a:srgbClr val="010066"/>
                </a:solidFill>
              </a:rPr>
              <a:t>spots to appear on the plant’s leaves.</a:t>
            </a:r>
            <a:endParaRPr lang="en-GB" altLang="en-US" dirty="0"/>
          </a:p>
        </p:txBody>
      </p:sp>
      <p:sp>
        <p:nvSpPr>
          <p:cNvPr id="13" name="Rectangle 12">
            <a:extLst>
              <a:ext uri="{FF2B5EF4-FFF2-40B4-BE49-F238E27FC236}">
                <a16:creationId xmlns:a16="http://schemas.microsoft.com/office/drawing/2014/main" id="{99958BA1-062F-49B5-AE52-E935C498517D}"/>
              </a:ext>
            </a:extLst>
          </p:cNvPr>
          <p:cNvSpPr>
            <a:spLocks noChangeArrowheads="1"/>
          </p:cNvSpPr>
          <p:nvPr/>
        </p:nvSpPr>
        <p:spPr bwMode="auto">
          <a:xfrm>
            <a:off x="342900" y="2824163"/>
            <a:ext cx="488385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Under wet conditions, the fungus produces </a:t>
            </a:r>
            <a:r>
              <a:rPr lang="en-GB" altLang="en-US" b="1" dirty="0">
                <a:solidFill>
                  <a:srgbClr val="10BC45"/>
                </a:solidFill>
              </a:rPr>
              <a:t>spores </a:t>
            </a:r>
            <a:r>
              <a:rPr lang="en-GB" altLang="en-US" dirty="0">
                <a:solidFill>
                  <a:srgbClr val="010066"/>
                </a:solidFill>
              </a:rPr>
              <a:t>which can be </a:t>
            </a:r>
          </a:p>
          <a:p>
            <a:r>
              <a:rPr lang="en-GB" altLang="en-US" dirty="0">
                <a:solidFill>
                  <a:srgbClr val="010066"/>
                </a:solidFill>
              </a:rPr>
              <a:t>spread by water to infect other </a:t>
            </a:r>
          </a:p>
          <a:p>
            <a:r>
              <a:rPr lang="en-GB" altLang="en-US" dirty="0">
                <a:solidFill>
                  <a:srgbClr val="010066"/>
                </a:solidFill>
              </a:rPr>
              <a:t>leaves and plants.</a:t>
            </a:r>
            <a:endParaRPr lang="en-GB" altLang="en-US" dirty="0"/>
          </a:p>
        </p:txBody>
      </p:sp>
      <p:pic>
        <p:nvPicPr>
          <p:cNvPr id="9" name="Picture 8">
            <a:extLst>
              <a:ext uri="{FF2B5EF4-FFF2-40B4-BE49-F238E27FC236}">
                <a16:creationId xmlns:a16="http://schemas.microsoft.com/office/drawing/2014/main" id="{73C6ED13-2A68-4000-955F-6887774F7C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ibc0GCQ3"/>
  <p:tag name="ARTICULATE_DESIGN_ID_5_DEFAULT DESIGN" val="6vmagoOE"/>
  <p:tag name="ARTICULATE_DESIGN_ID_1_DEFAULT DESIGN" val="h2DVviKq"/>
  <p:tag name="ARTICULATE_DESIGN_ID_6_DEFAULT DESIGN" val="dt9lQpfR"/>
  <p:tag name="ARTICULATE_DESIGN_ID_3_DEFAULT DESIGN" val="DJld1mwe"/>
  <p:tag name="ARTICULATE_DESIGN_ID_2_DEFAULT DESIGN" val="Ffv8A1qd"/>
  <p:tag name="ARTICULATE_DESIGN_ID_4_DEFAULT DESIGN" val="iTT2EuIO"/>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14547</TotalTime>
  <Words>1201</Words>
  <Application>Microsoft Office PowerPoint</Application>
  <PresentationFormat>On-screen Show (4:3)</PresentationFormat>
  <Paragraphs>134</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Wingdings</vt:lpstr>
      <vt:lpstr>Arial</vt:lpstr>
      <vt:lpstr>Wingdings 2</vt:lpstr>
      <vt:lpstr>1_Default Design</vt:lpstr>
      <vt:lpstr>6_Default Design</vt:lpstr>
      <vt:lpstr>Plant  Diseases</vt:lpstr>
      <vt:lpstr>Information</vt:lpstr>
      <vt:lpstr>What are plant diseases?</vt:lpstr>
      <vt:lpstr>Detecting and identifying plant diseases</vt:lpstr>
      <vt:lpstr>Field identification of plant disease</vt:lpstr>
      <vt:lpstr>Laboratory identification of plant disease</vt:lpstr>
      <vt:lpstr>Plant diseases: true or false?</vt:lpstr>
      <vt:lpstr>Viral plant disease</vt:lpstr>
      <vt:lpstr>Fungal plant diseases</vt:lpstr>
      <vt:lpstr>Bacterial plant disease</vt:lpstr>
      <vt:lpstr>Insects causing disease</vt:lpstr>
      <vt:lpstr>Mineral ion deficiency</vt:lpstr>
      <vt:lpstr>Mineral deficiencies and plant growth</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Diseases</dc:title>
  <dc:subject>Boardworks High School Life Science</dc:subject>
  <dc:creator>Boardworks</dc:creator>
  <cp:lastModifiedBy>Tim Crilly</cp:lastModifiedBy>
  <cp:revision>576</cp:revision>
  <dcterms:created xsi:type="dcterms:W3CDTF">2003-10-06T13:07:42Z</dcterms:created>
  <dcterms:modified xsi:type="dcterms:W3CDTF">2019-01-31T15:25:58Z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EB04C703-B7D9-4909-81FA-C006E6C3CCB0</vt:lpwstr>
  </property>
  <property fmtid="{D5CDD505-2E9C-101B-9397-08002B2CF9AE}" pid="3" name="ArticulatePath">
    <vt:lpwstr>Plant Diseases</vt:lpwstr>
  </property>
</Properties>
</file>