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activeX/activeX1.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38" r:id="rId1"/>
    <p:sldMasterId id="2147485153" r:id="rId2"/>
  </p:sldMasterIdLst>
  <p:notesMasterIdLst>
    <p:notesMasterId r:id="rId19"/>
  </p:notesMasterIdLst>
  <p:handoutMasterIdLst>
    <p:handoutMasterId r:id="rId20"/>
  </p:handoutMasterIdLst>
  <p:sldIdLst>
    <p:sldId id="430" r:id="rId3"/>
    <p:sldId id="527" r:id="rId4"/>
    <p:sldId id="482" r:id="rId5"/>
    <p:sldId id="493" r:id="rId6"/>
    <p:sldId id="494" r:id="rId7"/>
    <p:sldId id="495" r:id="rId8"/>
    <p:sldId id="496" r:id="rId9"/>
    <p:sldId id="488" r:id="rId10"/>
    <p:sldId id="505" r:id="rId11"/>
    <p:sldId id="501" r:id="rId12"/>
    <p:sldId id="502" r:id="rId13"/>
    <p:sldId id="503" r:id="rId14"/>
    <p:sldId id="487" r:id="rId15"/>
    <p:sldId id="497" r:id="rId16"/>
    <p:sldId id="500" r:id="rId17"/>
    <p:sldId id="499" r:id="rId18"/>
  </p:sldIdLst>
  <p:sldSz cx="9144000" cy="6858000" type="screen4x3"/>
  <p:notesSz cx="6858000" cy="91440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27" autoAdjust="0"/>
    <p:restoredTop sz="83661" autoAdjust="0"/>
  </p:normalViewPr>
  <p:slideViewPr>
    <p:cSldViewPr snapToGrid="0" showGuides="1">
      <p:cViewPr varScale="1">
        <p:scale>
          <a:sx n="89" d="100"/>
          <a:sy n="89" d="100"/>
        </p:scale>
        <p:origin x="600" y="84"/>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5" name="Rectangle 3">
            <a:extLst>
              <a:ext uri="{FF2B5EF4-FFF2-40B4-BE49-F238E27FC236}">
                <a16:creationId xmlns:a16="http://schemas.microsoft.com/office/drawing/2014/main" id="{08EC3CF5-4418-4066-BC01-A295AFED29C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fld id="{0BD770A0-9F3E-4205-80A2-6B49E2F4DBD4}" type="datetimeFigureOut">
              <a:rPr lang="en-GB"/>
              <a:pPr>
                <a:defRPr/>
              </a:pPr>
              <a:t>31/01/2019</a:t>
            </a:fld>
            <a:endParaRPr lang="en-GB"/>
          </a:p>
        </p:txBody>
      </p:sp>
      <p:sp>
        <p:nvSpPr>
          <p:cNvPr id="125957" name="Rectangle 5">
            <a:extLst>
              <a:ext uri="{FF2B5EF4-FFF2-40B4-BE49-F238E27FC236}">
                <a16:creationId xmlns:a16="http://schemas.microsoft.com/office/drawing/2014/main" id="{620705E1-4888-4403-81E5-7EC123460FA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4A49078-9B42-434E-91F6-F1469FCD2150}" type="slidenum">
              <a:rPr lang="en-GB" altLang="en-US"/>
              <a:pPr/>
              <a:t>‹#›</a:t>
            </a:fld>
            <a:endParaRPr lang="en-GB" altLang="en-US"/>
          </a:p>
        </p:txBody>
      </p:sp>
      <p:sp>
        <p:nvSpPr>
          <p:cNvPr id="6" name="Rectangle 7">
            <a:extLst>
              <a:ext uri="{FF2B5EF4-FFF2-40B4-BE49-F238E27FC236}">
                <a16:creationId xmlns:a16="http://schemas.microsoft.com/office/drawing/2014/main" id="{12B89434-A48A-4E81-A1EC-6EBFDE62585C}"/>
              </a:ext>
            </a:extLst>
          </p:cNvPr>
          <p:cNvSpPr>
            <a:spLocks noChangeArrowheads="1"/>
          </p:cNvSpPr>
          <p:nvPr/>
        </p:nvSpPr>
        <p:spPr bwMode="auto">
          <a:xfrm>
            <a:off x="1924050" y="8686800"/>
            <a:ext cx="2971800" cy="45720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956045D-B4B4-4D74-BC70-DB1F493DAEBA}"/>
              </a:ext>
            </a:extLst>
          </p:cNvPr>
          <p:cNvSpPr>
            <a:spLocks noChangeArrowheads="1"/>
          </p:cNvSpPr>
          <p:nvPr/>
        </p:nvSpPr>
        <p:spPr bwMode="auto">
          <a:xfrm>
            <a:off x="1548765" y="114300"/>
            <a:ext cx="3760470" cy="45720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Sciences</a:t>
            </a:r>
          </a:p>
        </p:txBody>
      </p:sp>
    </p:spTree>
    <p:custDataLst>
      <p:tags r:id="rId2"/>
    </p:custDataLst>
    <p:extLst>
      <p:ext uri="{BB962C8B-B14F-4D97-AF65-F5344CB8AC3E}">
        <p14:creationId xmlns:p14="http://schemas.microsoft.com/office/powerpoint/2010/main" val="2467709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AD077C58-492B-4713-8F9E-42B3EC944CA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fld id="{A4487108-A11D-4DD2-AAF8-C007BF1BAE7E}" type="datetimeFigureOut">
              <a:rPr lang="en-GB"/>
              <a:pPr>
                <a:defRPr/>
              </a:pPr>
              <a:t>31/01/2019</a:t>
            </a:fld>
            <a:endParaRPr lang="en-GB"/>
          </a:p>
        </p:txBody>
      </p:sp>
      <p:sp>
        <p:nvSpPr>
          <p:cNvPr id="30723" name="Rectangle 4">
            <a:extLst>
              <a:ext uri="{FF2B5EF4-FFF2-40B4-BE49-F238E27FC236}">
                <a16:creationId xmlns:a16="http://schemas.microsoft.com/office/drawing/2014/main" id="{54202A31-E244-4276-AC90-7B0679E7983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4EAD57C-1300-4393-9D9F-C80370DEA64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a:extLst>
              <a:ext uri="{FF2B5EF4-FFF2-40B4-BE49-F238E27FC236}">
                <a16:creationId xmlns:a16="http://schemas.microsoft.com/office/drawing/2014/main" id="{96565913-27BB-4A2B-A5D7-EE9F47A47EF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F715553-FB35-4C35-A858-F3EEEE3AEE8F}" type="slidenum">
              <a:rPr lang="en-US" altLang="en-US"/>
              <a:pPr/>
              <a:t>‹#›</a:t>
            </a:fld>
            <a:endParaRPr lang="en-US" altLang="en-US"/>
          </a:p>
        </p:txBody>
      </p:sp>
      <p:sp>
        <p:nvSpPr>
          <p:cNvPr id="8" name="Rectangle 7">
            <a:extLst>
              <a:ext uri="{FF2B5EF4-FFF2-40B4-BE49-F238E27FC236}">
                <a16:creationId xmlns:a16="http://schemas.microsoft.com/office/drawing/2014/main" id="{36B2042E-5663-4840-B159-0B64A264DBB2}"/>
              </a:ext>
            </a:extLst>
          </p:cNvPr>
          <p:cNvSpPr>
            <a:spLocks noChangeArrowheads="1"/>
          </p:cNvSpPr>
          <p:nvPr/>
        </p:nvSpPr>
        <p:spPr bwMode="auto">
          <a:xfrm>
            <a:off x="1924050" y="8686800"/>
            <a:ext cx="2971800" cy="45720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BF91837-BA60-4388-BB17-D8B6EA40D90D}"/>
              </a:ext>
            </a:extLst>
          </p:cNvPr>
          <p:cNvSpPr>
            <a:spLocks noChangeArrowheads="1"/>
          </p:cNvSpPr>
          <p:nvPr/>
        </p:nvSpPr>
        <p:spPr bwMode="auto">
          <a:xfrm>
            <a:off x="1548765" y="114300"/>
            <a:ext cx="3760470" cy="45720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Sciences</a:t>
            </a:r>
          </a:p>
        </p:txBody>
      </p:sp>
    </p:spTree>
    <p:extLst>
      <p:ext uri="{BB962C8B-B14F-4D97-AF65-F5344CB8AC3E}">
        <p14:creationId xmlns:p14="http://schemas.microsoft.com/office/powerpoint/2010/main" val="7105227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05F39CA-FC6E-4EB9-B4EA-C4773DCD5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63F4E0B-1E71-438D-9D93-507B1EE355FC}" type="slidenum">
              <a:rPr lang="en-US" altLang="en-US" sz="1200">
                <a:solidFill>
                  <a:schemeClr val="tx1"/>
                </a:solidFill>
              </a:rPr>
              <a:pPr/>
              <a:t>1</a:t>
            </a:fld>
            <a:endParaRPr lang="en-US" altLang="en-US" sz="1200">
              <a:solidFill>
                <a:schemeClr val="tx1"/>
              </a:solidFill>
            </a:endParaRPr>
          </a:p>
        </p:txBody>
      </p:sp>
      <p:sp>
        <p:nvSpPr>
          <p:cNvPr id="31747" name="Rectangle 2">
            <a:extLst>
              <a:ext uri="{FF2B5EF4-FFF2-40B4-BE49-F238E27FC236}">
                <a16:creationId xmlns:a16="http://schemas.microsoft.com/office/drawing/2014/main" id="{15CC833B-D26A-4AB6-B23E-A61FBC77A9D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7C1C48D-FD9A-4092-8899-D7EC4E40F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46831C5-F745-4C4C-9A19-1348018C94B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51154301-4499-4D27-A907-915DD895FD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movement of leaves in response to touch is known as </a:t>
            </a:r>
            <a:r>
              <a:rPr lang="en-GB" altLang="en-US" dirty="0" err="1">
                <a:latin typeface="Arial" panose="020B0604020202020204" pitchFamily="34" charset="0"/>
              </a:rPr>
              <a:t>thigmonasty</a:t>
            </a:r>
            <a:r>
              <a:rPr lang="en-GB" altLang="en-US" dirty="0">
                <a:latin typeface="Arial" panose="020B0604020202020204" pitchFamily="34" charset="0"/>
              </a:rPr>
              <a:t>.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trytrle</a:t>
            </a:r>
            <a:r>
              <a:rPr lang="en-GB" altLang="en-US" dirty="0">
                <a:latin typeface="Arial" panose="020B0604020202020204" pitchFamily="34" charset="0"/>
              </a:rPr>
              <a:t>, Shutterstock.com 2018</a:t>
            </a:r>
          </a:p>
          <a:p>
            <a:r>
              <a:rPr lang="en-GB" altLang="en-US" i="1" dirty="0">
                <a:latin typeface="Arial" panose="020B0604020202020204" pitchFamily="34" charset="0"/>
              </a:rPr>
              <a:t>Mimosa </a:t>
            </a:r>
            <a:r>
              <a:rPr lang="en-GB" altLang="en-US" i="1" dirty="0" err="1">
                <a:latin typeface="Arial" panose="020B0604020202020204" pitchFamily="34" charset="0"/>
              </a:rPr>
              <a:t>pudica</a:t>
            </a:r>
            <a:endParaRPr lang="en-GB" altLang="en-US" i="1" dirty="0">
              <a:latin typeface="Arial" panose="020B0604020202020204" pitchFamily="34" charset="0"/>
            </a:endParaRPr>
          </a:p>
          <a:p>
            <a:endParaRPr lang="en-GB"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D611FB55-0837-4977-AC9F-CAB24B3217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EE07D99C-E6F9-4763-A143-9A11C1A90A7E}"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301A5D0-CC4F-4FF6-8CDD-F742C87D4148}"/>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C6A53875-296B-4573-B355-7A1841BE86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Sarah2, Shutterstock.com 2018</a:t>
            </a:r>
          </a:p>
          <a:p>
            <a:endParaRPr lang="en-GB"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D100A587-0395-4A12-B8B9-8EE3D35BBF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23F20E7-BF22-446D-887D-C89DA9E10215}" type="slidenum">
              <a:rPr lang="en-US" altLang="en-US" sz="1200">
                <a:solidFill>
                  <a:schemeClr val="tx1"/>
                </a:solidFill>
              </a:rPr>
              <a:pPr/>
              <a:t>12</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342046F-25F5-4E20-9EA2-D532C1271555}"/>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74FB7097-E5AE-4CAD-8EF0-2D67479DA3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Some antimicrobial chemicals are pre-formed and are found stored in plants. Other types are produced only once infection has occurred.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photowind</a:t>
            </a:r>
            <a:r>
              <a:rPr lang="en-GB" altLang="en-US" dirty="0">
                <a:latin typeface="Arial" panose="020B0604020202020204" pitchFamily="34" charset="0"/>
              </a:rPr>
              <a:t>, Shutterstock.com 2018</a:t>
            </a: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093EA647-2F87-4EED-BE57-23B0232DC4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212F5FA-9311-45DA-9C44-6D248A6E76A1}"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5814631-D970-495F-8DC4-C8AE82283861}"/>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C2C60505-F3A9-42AA-BEB0-1BF36D89A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Starover</a:t>
            </a:r>
            <a:r>
              <a:rPr lang="en-GB" altLang="en-US" dirty="0">
                <a:latin typeface="Arial" panose="020B0604020202020204" pitchFamily="34" charset="0"/>
              </a:rPr>
              <a:t> </a:t>
            </a:r>
            <a:r>
              <a:rPr lang="en-GB" altLang="en-US" dirty="0" err="1">
                <a:latin typeface="Arial" panose="020B0604020202020204" pitchFamily="34" charset="0"/>
              </a:rPr>
              <a:t>Sibiriak</a:t>
            </a:r>
            <a:r>
              <a:rPr lang="en-GB" altLang="en-US" dirty="0">
                <a:latin typeface="Arial" panose="020B0604020202020204" pitchFamily="34" charset="0"/>
              </a:rPr>
              <a:t>, Shutterstock.com 2018</a:t>
            </a:r>
          </a:p>
        </p:txBody>
      </p:sp>
      <p:sp>
        <p:nvSpPr>
          <p:cNvPr id="47108" name="Slide Number Placeholder 3">
            <a:extLst>
              <a:ext uri="{FF2B5EF4-FFF2-40B4-BE49-F238E27FC236}">
                <a16:creationId xmlns:a16="http://schemas.microsoft.com/office/drawing/2014/main" id="{601F1E66-E28E-4F49-A0C3-664A4C4762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758E196-AB01-442B-AE14-F4251EA570D6}"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7A6BB03-8EA5-4690-96B1-8BC1840750A7}"/>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F6C064F-5C9C-4BD9-A9B1-C4FAE5F968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antiseptics and drugs, please refer to the ‘</a:t>
            </a:r>
            <a:r>
              <a:rPr lang="en-GB" altLang="en-US" b="1" dirty="0">
                <a:latin typeface="Arial" panose="020B0604020202020204" pitchFamily="34" charset="0"/>
              </a:rPr>
              <a:t>Drug Development</a:t>
            </a:r>
            <a:r>
              <a:rPr lang="en-GB" altLang="en-US" dirty="0">
                <a:latin typeface="Arial" panose="020B0604020202020204" pitchFamily="34" charset="0"/>
              </a:rPr>
              <a:t>’ and ‘</a:t>
            </a:r>
            <a:r>
              <a:rPr lang="en-GB" altLang="en-US" b="1" dirty="0">
                <a:latin typeface="Arial" panose="020B0604020202020204" pitchFamily="34" charset="0"/>
              </a:rPr>
              <a:t>Vaccination and Medication</a:t>
            </a:r>
            <a:r>
              <a:rPr lang="en-GB" altLang="en-US" dirty="0">
                <a:latin typeface="Arial" panose="020B0604020202020204" pitchFamily="34" charset="0"/>
              </a:rPr>
              <a:t>’ presentations.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nitsawan</a:t>
            </a:r>
            <a:r>
              <a:rPr lang="en-GB" altLang="en-US" dirty="0">
                <a:latin typeface="Arial" panose="020B0604020202020204" pitchFamily="34" charset="0"/>
              </a:rPr>
              <a:t> </a:t>
            </a:r>
            <a:r>
              <a:rPr lang="en-GB" altLang="en-US" dirty="0" err="1">
                <a:latin typeface="Arial" panose="020B0604020202020204" pitchFamily="34" charset="0"/>
              </a:rPr>
              <a:t>katerattanaku</a:t>
            </a:r>
            <a:r>
              <a:rPr lang="en-GB" altLang="en-US" dirty="0">
                <a:latin typeface="Arial" panose="020B0604020202020204" pitchFamily="34" charset="0"/>
              </a:rPr>
              <a:t>, Shutterstock.com 2018</a:t>
            </a:r>
          </a:p>
          <a:p>
            <a:endParaRPr lang="en-GB"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34C2D1A1-428A-4F99-B044-71DEB047E3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91A8F29-3B28-4D1A-A494-3057C37A3BDE}"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a:extLst>
              <a:ext uri="{FF2B5EF4-FFF2-40B4-BE49-F238E27FC236}">
                <a16:creationId xmlns:a16="http://schemas.microsoft.com/office/drawing/2014/main" id="{EC791E4A-EBA7-4FA3-8056-8D54473FFB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fld id="{939AA79B-E200-4A79-8F6E-7035FE91949D}" type="slidenum">
              <a:rPr lang="en-GB" altLang="en-US" sz="1200" b="1">
                <a:solidFill>
                  <a:schemeClr val="tx1"/>
                </a:solidFill>
              </a:rPr>
              <a:pPr algn="r" eaLnBrk="1" hangingPunct="1"/>
              <a:t>16</a:t>
            </a:fld>
            <a:endParaRPr lang="en-GB" altLang="en-US" sz="1200" b="1">
              <a:solidFill>
                <a:schemeClr val="tx1"/>
              </a:solidFill>
            </a:endParaRPr>
          </a:p>
        </p:txBody>
      </p:sp>
      <p:sp>
        <p:nvSpPr>
          <p:cNvPr id="49156" name="Rectangle 2">
            <a:extLst>
              <a:ext uri="{FF2B5EF4-FFF2-40B4-BE49-F238E27FC236}">
                <a16:creationId xmlns:a16="http://schemas.microsoft.com/office/drawing/2014/main" id="{FD959060-D911-4379-8580-1D20E57C4A39}"/>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C54C95BA-A6DC-4943-8FC6-53C9F931B8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matching activity could be used as a plenary or revision exercise on plant defences. Students could be asked to complete the questions in their books and the activity could be concluded by completion on the IWB.  </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Photos.com 2018</a:t>
            </a:r>
            <a:endParaRPr lang="en-GB" altLang="en-US" b="1"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E8C313F-E60F-4486-9A5A-045732D5500B}"/>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2A9DB50-514E-4098-88EF-7DFFBA0D94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types of plant diseases, please refer to the ‘</a:t>
            </a:r>
            <a:r>
              <a:rPr lang="en-GB" altLang="en-US" b="1" dirty="0">
                <a:latin typeface="Arial" panose="020B0604020202020204" pitchFamily="34" charset="0"/>
              </a:rPr>
              <a:t>Plant Diseases</a:t>
            </a:r>
            <a:r>
              <a:rPr lang="en-GB" altLang="en-US" dirty="0">
                <a:latin typeface="Arial" panose="020B0604020202020204" pitchFamily="34" charset="0"/>
              </a:rPr>
              <a:t>’ 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Violart</a:t>
            </a:r>
            <a:r>
              <a:rPr lang="en-GB" altLang="en-US" dirty="0">
                <a:latin typeface="Arial" panose="020B0604020202020204" pitchFamily="34" charset="0"/>
              </a:rPr>
              <a:t>, Shutterstock.com 2018</a:t>
            </a:r>
          </a:p>
        </p:txBody>
      </p:sp>
      <p:sp>
        <p:nvSpPr>
          <p:cNvPr id="33796" name="Slide Number Placeholder 3">
            <a:extLst>
              <a:ext uri="{FF2B5EF4-FFF2-40B4-BE49-F238E27FC236}">
                <a16:creationId xmlns:a16="http://schemas.microsoft.com/office/drawing/2014/main" id="{F684DDCD-B219-4A73-A35B-6DBE0DBE63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98A4EBF-874C-40E5-B03C-2F441FBA58A0}" type="slidenum">
              <a:rPr lang="en-US" altLang="en-US" sz="1200">
                <a:solidFill>
                  <a:schemeClr val="tx1"/>
                </a:solidFill>
              </a:rPr>
              <a:pPr/>
              <a:t>3</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7AAAEB6-99EB-4E38-B38C-E2C9DB58ED3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D061CE71-BC96-4433-B599-01826BD3D7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a:defRPr/>
            </a:pPr>
            <a:r>
              <a:rPr lang="en-GB" b="1" dirty="0"/>
              <a:t>Teacher notes</a:t>
            </a:r>
          </a:p>
          <a:p>
            <a:pPr indent="-92075">
              <a:defRPr/>
            </a:pPr>
            <a:r>
              <a:rPr lang="en-GB" dirty="0"/>
              <a:t>Discuss students’ ideas for the question before revealing the answers. Encourage them to draw on their understanding of plant cells and tissues to find answers. Help them to remember the role of cellulose in building a tough, resistive structure, and the role of the waxy leaf cuticle in providing a waterproof, resistive coating.</a:t>
            </a:r>
          </a:p>
          <a:p>
            <a:pPr indent="-92075">
              <a:defRPr/>
            </a:pPr>
            <a:endParaRPr lang="en-GB" dirty="0"/>
          </a:p>
          <a:p>
            <a:pPr indent="-92075">
              <a:defRPr/>
            </a:pPr>
            <a:r>
              <a:rPr lang="en-GB" dirty="0"/>
              <a:t>For more information on plant structures, please refer to the </a:t>
            </a:r>
            <a:r>
              <a:rPr lang="en-GB" b="1" dirty="0"/>
              <a:t>Cells</a:t>
            </a:r>
            <a:r>
              <a:rPr lang="en-GB" dirty="0"/>
              <a:t> presentation and the </a:t>
            </a:r>
            <a:r>
              <a:rPr lang="en-GB" b="1" dirty="0"/>
              <a:t>Plant Tissues and Organs</a:t>
            </a:r>
            <a:r>
              <a:rPr lang="en-GB" dirty="0"/>
              <a:t> presentation.</a:t>
            </a:r>
          </a:p>
          <a:p>
            <a:pPr indent="-92075">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Jomic</a:t>
            </a:r>
            <a:r>
              <a:rPr lang="en-GB" altLang="en-US" dirty="0">
                <a:latin typeface="Arial" panose="020B0604020202020204" pitchFamily="34" charset="0"/>
              </a:rPr>
              <a:t>, Shutterstock.com 2018</a:t>
            </a:r>
          </a:p>
        </p:txBody>
      </p:sp>
      <p:sp>
        <p:nvSpPr>
          <p:cNvPr id="34820" name="Slide Number Placeholder 3">
            <a:extLst>
              <a:ext uri="{FF2B5EF4-FFF2-40B4-BE49-F238E27FC236}">
                <a16:creationId xmlns:a16="http://schemas.microsoft.com/office/drawing/2014/main" id="{C84DC78F-246B-4996-BA63-57A28CCE84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1942F69-D12E-441D-872B-14B823B4BF63}"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6CDF623-FFC3-4CBE-90C4-670FA18D2027}"/>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F0614610-0EC9-4001-B1E6-81AD5B44A1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rPr>
              <a:t>Teacher notes</a:t>
            </a:r>
          </a:p>
          <a:p>
            <a:r>
              <a:rPr lang="en-GB" altLang="en-US">
                <a:latin typeface="Arial" panose="020B0604020202020204" pitchFamily="34" charset="0"/>
              </a:rPr>
              <a:t>Ask if students are able to identify the cell wall in the image of the plant cell before revealing its label. </a:t>
            </a:r>
          </a:p>
          <a:p>
            <a:endParaRPr lang="en-GB" altLang="en-US">
              <a:latin typeface="Arial" panose="020B0604020202020204" pitchFamily="34" charset="0"/>
            </a:endParaRPr>
          </a:p>
          <a:p>
            <a:r>
              <a:rPr lang="en-GB" altLang="en-US">
                <a:latin typeface="Arial" panose="020B0604020202020204" pitchFamily="34" charset="0"/>
              </a:rPr>
              <a:t>For more information about enzymes, please refer to the ‘</a:t>
            </a:r>
            <a:r>
              <a:rPr lang="en-GB" altLang="en-US" b="1">
                <a:latin typeface="Arial" panose="020B0604020202020204" pitchFamily="34" charset="0"/>
              </a:rPr>
              <a:t>Enzymes</a:t>
            </a:r>
            <a:r>
              <a:rPr lang="en-GB" altLang="en-US">
                <a:latin typeface="Arial" panose="020B0604020202020204" pitchFamily="34" charset="0"/>
              </a:rPr>
              <a:t>’ presentation. </a:t>
            </a:r>
          </a:p>
        </p:txBody>
      </p:sp>
      <p:sp>
        <p:nvSpPr>
          <p:cNvPr id="35844" name="Slide Number Placeholder 3">
            <a:extLst>
              <a:ext uri="{FF2B5EF4-FFF2-40B4-BE49-F238E27FC236}">
                <a16:creationId xmlns:a16="http://schemas.microsoft.com/office/drawing/2014/main" id="{B7FDDDE5-2293-4F06-A935-DFD93156F2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D4AC93F-9805-4D14-BE96-B8EBF446F4AC}"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5F9BEF7-8A84-488C-8454-F69385F635F9}"/>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FD8BD04C-7AB9-4D31-BB26-005211C64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rPr>
              <a:t>Teacher notes</a:t>
            </a:r>
          </a:p>
          <a:p>
            <a:r>
              <a:rPr lang="en-GB" altLang="en-US">
                <a:latin typeface="Arial" panose="020B0604020202020204" pitchFamily="34" charset="0"/>
              </a:rPr>
              <a:t>For more information about the structure of leaves and plant tissues, please refer to the ‘</a:t>
            </a:r>
            <a:r>
              <a:rPr lang="en-GB" altLang="en-US" b="1">
                <a:latin typeface="Arial" panose="020B0604020202020204" pitchFamily="34" charset="0"/>
              </a:rPr>
              <a:t>Plant Tissues and Organs</a:t>
            </a:r>
            <a:r>
              <a:rPr lang="en-GB" altLang="en-US">
                <a:latin typeface="Arial" panose="020B0604020202020204" pitchFamily="34" charset="0"/>
              </a:rPr>
              <a:t>’ presentation. </a:t>
            </a:r>
          </a:p>
        </p:txBody>
      </p:sp>
      <p:sp>
        <p:nvSpPr>
          <p:cNvPr id="36868" name="Slide Number Placeholder 3">
            <a:extLst>
              <a:ext uri="{FF2B5EF4-FFF2-40B4-BE49-F238E27FC236}">
                <a16:creationId xmlns:a16="http://schemas.microsoft.com/office/drawing/2014/main" id="{E774519F-7996-4601-9068-EFFCA30E57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954194E-7645-4447-9FF7-60CD3BC28EBC}"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4F9EB5A-E220-42DE-8349-F06B8F29DFF6}"/>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1E36EAC8-A856-4DA3-8B1C-7317141AC6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treesak</a:t>
            </a:r>
            <a:r>
              <a:rPr lang="en-GB" altLang="en-US" dirty="0">
                <a:latin typeface="Arial" panose="020B0604020202020204" pitchFamily="34" charset="0"/>
              </a:rPr>
              <a:t>, Shutterstock.com 2018</a:t>
            </a:r>
          </a:p>
        </p:txBody>
      </p:sp>
      <p:sp>
        <p:nvSpPr>
          <p:cNvPr id="37892" name="Slide Number Placeholder 3">
            <a:extLst>
              <a:ext uri="{FF2B5EF4-FFF2-40B4-BE49-F238E27FC236}">
                <a16:creationId xmlns:a16="http://schemas.microsoft.com/office/drawing/2014/main" id="{1655F87D-C1BE-4049-BBD3-CD6EE79F8F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E28690E3-01B6-4F30-AC3E-1FB7CF66CBBA}"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D4A4FA3-E230-4A75-AA98-CB8AAD6D0B3C}"/>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7E123F4-141C-4660-A2F1-01111635B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Discuss students’ ideas for the question before revealing the answer. Encourage them to draw on their existing knowledge of plant structures and adaptations. For more information about plant adaptations, please refer to the ‘</a:t>
            </a:r>
            <a:r>
              <a:rPr lang="en-GB" altLang="en-US" b="1" dirty="0">
                <a:latin typeface="Arial" panose="020B0604020202020204" pitchFamily="34" charset="0"/>
              </a:rPr>
              <a:t>Adaptations</a:t>
            </a:r>
            <a:r>
              <a:rPr lang="en-GB" altLang="en-US" dirty="0">
                <a:latin typeface="Arial" panose="020B0604020202020204" pitchFamily="34" charset="0"/>
              </a:rPr>
              <a:t>’ presentation. </a:t>
            </a:r>
          </a:p>
          <a:p>
            <a:endParaRPr lang="en-GB"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Barry Tuck, Shutterstock.com 2018</a:t>
            </a:r>
          </a:p>
          <a:p>
            <a:endParaRPr lang="en-GB"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1C2A2C1F-C65E-47B3-B3C8-179F366E6F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F2FFB13-94CF-4B79-A087-F5167FCCD591}"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CB8647C-96B1-468D-B1EC-1CAAAB763AB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89EFB1F-B4EA-4403-B798-0272E30123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Plant hairs are known as trichomes.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Roman-</a:t>
            </a:r>
            <a:r>
              <a:rPr lang="en-GB" altLang="en-US" dirty="0" err="1">
                <a:latin typeface="Arial" panose="020B0604020202020204" pitchFamily="34" charset="0"/>
              </a:rPr>
              <a:t>Pelesh</a:t>
            </a:r>
            <a:r>
              <a:rPr lang="en-GB" altLang="en-US" dirty="0">
                <a:latin typeface="Arial" panose="020B0604020202020204" pitchFamily="34" charset="0"/>
              </a:rPr>
              <a:t>, Shutterstock.com 2018</a:t>
            </a:r>
          </a:p>
          <a:p>
            <a:endParaRPr lang="en-GB"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6B6E30DD-E447-4833-9232-81A64C4C52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4687395-0A27-4DB9-99C9-E98DFFECAE3C}"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95DB260-7EF7-4151-8E1D-77D62F842B5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EDF1762-CA5A-4664-B516-2731CB11EA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xwing</a:t>
            </a:r>
            <a:r>
              <a:rPr lang="en-GB" altLang="en-US" dirty="0">
                <a:latin typeface="Arial" panose="020B0604020202020204" pitchFamily="34" charset="0"/>
              </a:rPr>
              <a:t>, Shutterstock.com 2018</a:t>
            </a:r>
          </a:p>
          <a:p>
            <a:endParaRPr lang="en-GB"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730B7C40-ED8B-447D-A7CC-3CA32DA76F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A4546E5-87ED-41DF-8BB3-481FBC291534}" type="slidenum">
              <a:rPr lang="en-US" altLang="en-US" sz="1200">
                <a:solidFill>
                  <a:schemeClr val="tx1"/>
                </a:solidFill>
              </a:rPr>
              <a:pPr/>
              <a:t>10</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71946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356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461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7557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5230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pic>
        <p:nvPicPr>
          <p:cNvPr id="8" name="Picture 16">
            <a:hlinkClick r:id="" action="ppaction://hlinkshowjump?jump=previousslide"/>
            <a:extLst>
              <a:ext uri="{FF2B5EF4-FFF2-40B4-BE49-F238E27FC236}">
                <a16:creationId xmlns:a16="http://schemas.microsoft.com/office/drawing/2014/main" id="{28843813-CA9E-483C-98E0-DB6E0735136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0107F023-DE27-491D-8001-E48AC5C9BF0D}"/>
              </a:ext>
            </a:extLst>
          </p:cNvPr>
          <p:cNvSpPr>
            <a:spLocks noGrp="1"/>
          </p:cNvSpPr>
          <p:nvPr>
            <p:ph idx="11" hasCustomPrompt="1"/>
          </p:nvPr>
        </p:nvSpPr>
        <p:spPr>
          <a:xfrm>
            <a:off x="452487" y="5348835"/>
            <a:ext cx="2347156" cy="1061392"/>
          </a:xfrm>
          <a:prstGeom prst="rect">
            <a:avLst/>
          </a:prstGeom>
        </p:spPr>
        <p:txBody>
          <a:bodyPr/>
          <a:lstStyle>
            <a:lvl1pPr marL="179388" indent="-179388">
              <a:buClr>
                <a:schemeClr val="bg1"/>
              </a:buClr>
              <a:buSzPct val="180000"/>
              <a:buFont typeface="Arial" panose="020B0604020202020204" pitchFamily="34" charset="0"/>
              <a:buChar char="•"/>
              <a:defRPr sz="12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75909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77412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8609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56397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686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239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26248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3092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26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3575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4093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4091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3339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472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3240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7242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910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4923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129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131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0673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3323369760"/>
      </p:ext>
    </p:extLst>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 id="2147485150" r:id="rId12"/>
    <p:sldLayoutId id="2147485151" r:id="rId13"/>
    <p:sldLayoutId id="214748515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2959013464"/>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 id="214748516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46.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notesSlide" Target="../notesSlides/notesSlide15.xml"/><Relationship Id="rId4" Type="http://schemas.openxmlformats.org/officeDocument/2006/relationships/slideLayout" Target="../slideLayouts/slideLayout20.xml"/><Relationship Id="rId9"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A439563B-9C76-4CD0-8C32-B055D2C5952B}"/>
              </a:ext>
            </a:extLst>
          </p:cNvPr>
          <p:cNvSpPr>
            <a:spLocks noGrp="1"/>
          </p:cNvSpPr>
          <p:nvPr>
            <p:ph type="title"/>
          </p:nvPr>
        </p:nvSpPr>
        <p:spPr/>
        <p:txBody>
          <a:bodyPr/>
          <a:lstStyle/>
          <a:p>
            <a:r>
              <a:rPr lang="en-GB" altLang="en-US" dirty="0"/>
              <a:t>Plant </a:t>
            </a:r>
            <a:br>
              <a:rPr lang="en-GB" altLang="en-US" dirty="0"/>
            </a:br>
            <a:r>
              <a:rPr lang="en-GB" altLang="en-US" dirty="0"/>
              <a:t>Defences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2AA2AF3-E94E-45C7-94CD-6E867B419EF7}"/>
              </a:ext>
            </a:extLst>
          </p:cNvPr>
          <p:cNvSpPr>
            <a:spLocks noGrp="1"/>
          </p:cNvSpPr>
          <p:nvPr>
            <p:ph type="title"/>
          </p:nvPr>
        </p:nvSpPr>
        <p:spPr/>
        <p:txBody>
          <a:bodyPr/>
          <a:lstStyle/>
          <a:p>
            <a:r>
              <a:rPr lang="en-GB" altLang="en-US"/>
              <a:t>Spines</a:t>
            </a:r>
          </a:p>
        </p:txBody>
      </p:sp>
      <p:sp>
        <p:nvSpPr>
          <p:cNvPr id="22532" name="Rectangle 44">
            <a:extLst>
              <a:ext uri="{FF2B5EF4-FFF2-40B4-BE49-F238E27FC236}">
                <a16:creationId xmlns:a16="http://schemas.microsoft.com/office/drawing/2014/main" id="{659A7629-AB1C-4220-B11D-C19D040E64BE}"/>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Spines</a:t>
            </a:r>
            <a:r>
              <a:rPr lang="en-GB" altLang="en-US"/>
              <a:t> are another type of </a:t>
            </a:r>
            <a:r>
              <a:rPr lang="en-GB" altLang="en-US" b="1"/>
              <a:t>mechanical adaptation. </a:t>
            </a:r>
            <a:r>
              <a:rPr lang="en-GB" altLang="en-US"/>
              <a:t>Like thorns and hairs, they prevent herbivorous animals from feeding on a plant. </a:t>
            </a:r>
          </a:p>
        </p:txBody>
      </p:sp>
      <p:pic>
        <p:nvPicPr>
          <p:cNvPr id="11" name="Picture 10" descr="xwing_442902895_WEB.jpg">
            <a:extLst>
              <a:ext uri="{FF2B5EF4-FFF2-40B4-BE49-F238E27FC236}">
                <a16:creationId xmlns:a16="http://schemas.microsoft.com/office/drawing/2014/main" id="{3662AF07-C63F-4CAB-A13A-915FA39603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2170113"/>
            <a:ext cx="3916363"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1">
            <a:extLst>
              <a:ext uri="{FF2B5EF4-FFF2-40B4-BE49-F238E27FC236}">
                <a16:creationId xmlns:a16="http://schemas.microsoft.com/office/drawing/2014/main" id="{0C9493C8-D159-4579-AEBC-6A1F76FE5E66}"/>
              </a:ext>
            </a:extLst>
          </p:cNvPr>
          <p:cNvSpPr>
            <a:spLocks noChangeArrowheads="1"/>
          </p:cNvSpPr>
          <p:nvPr/>
        </p:nvSpPr>
        <p:spPr bwMode="auto">
          <a:xfrm>
            <a:off x="342900" y="3686175"/>
            <a:ext cx="407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surface of </a:t>
            </a:r>
            <a:r>
              <a:rPr lang="en-GB" altLang="en-US" b="1"/>
              <a:t>cacti</a:t>
            </a:r>
            <a:r>
              <a:rPr lang="en-GB" altLang="en-US"/>
              <a:t> have a dense covering of spines.</a:t>
            </a:r>
          </a:p>
        </p:txBody>
      </p:sp>
      <p:sp>
        <p:nvSpPr>
          <p:cNvPr id="15" name="Rectangle 42">
            <a:extLst>
              <a:ext uri="{FF2B5EF4-FFF2-40B4-BE49-F238E27FC236}">
                <a16:creationId xmlns:a16="http://schemas.microsoft.com/office/drawing/2014/main" id="{ACDDF992-A710-4F01-837C-B112061DD681}"/>
              </a:ext>
            </a:extLst>
          </p:cNvPr>
          <p:cNvSpPr>
            <a:spLocks noChangeArrowheads="1"/>
          </p:cNvSpPr>
          <p:nvPr/>
        </p:nvSpPr>
        <p:spPr bwMode="auto">
          <a:xfrm>
            <a:off x="342900" y="2051050"/>
            <a:ext cx="4251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Spines are </a:t>
            </a:r>
            <a:r>
              <a:rPr lang="en-GB" altLang="en-US" b="1"/>
              <a:t>modified leaves</a:t>
            </a:r>
            <a:r>
              <a:rPr lang="en-GB" altLang="en-US"/>
              <a:t>. They are very sharp, making it difficult for herbivores to reach the plant tissue below. </a:t>
            </a:r>
          </a:p>
        </p:txBody>
      </p:sp>
      <p:sp>
        <p:nvSpPr>
          <p:cNvPr id="18" name="Rectangle 43">
            <a:extLst>
              <a:ext uri="{FF2B5EF4-FFF2-40B4-BE49-F238E27FC236}">
                <a16:creationId xmlns:a16="http://schemas.microsoft.com/office/drawing/2014/main" id="{E63C01F4-C196-4796-8DFC-9094D169BD82}"/>
              </a:ext>
            </a:extLst>
          </p:cNvPr>
          <p:cNvSpPr>
            <a:spLocks noChangeArrowheads="1"/>
          </p:cNvSpPr>
          <p:nvPr/>
        </p:nvSpPr>
        <p:spPr bwMode="auto">
          <a:xfrm>
            <a:off x="342900" y="4583113"/>
            <a:ext cx="381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the desert, these help protect cacti from small herbivorous animals, </a:t>
            </a:r>
            <a:br>
              <a:rPr lang="en-GB" altLang="en-US"/>
            </a:br>
            <a:r>
              <a:rPr lang="en-GB" altLang="en-US"/>
              <a:t>such as mice and bats.</a:t>
            </a:r>
          </a:p>
        </p:txBody>
      </p:sp>
      <p:pic>
        <p:nvPicPr>
          <p:cNvPr id="9" name="Picture 8">
            <a:extLst>
              <a:ext uri="{FF2B5EF4-FFF2-40B4-BE49-F238E27FC236}">
                <a16:creationId xmlns:a16="http://schemas.microsoft.com/office/drawing/2014/main" id="{61223AB9-D4DB-48CE-9F50-7FA792AA4C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92A702D-C7EA-4351-ABA9-3024FDADE89B}"/>
              </a:ext>
            </a:extLst>
          </p:cNvPr>
          <p:cNvSpPr>
            <a:spLocks noGrp="1"/>
          </p:cNvSpPr>
          <p:nvPr>
            <p:ph type="title"/>
          </p:nvPr>
        </p:nvSpPr>
        <p:spPr/>
        <p:txBody>
          <a:bodyPr/>
          <a:lstStyle/>
          <a:p>
            <a:r>
              <a:rPr lang="en-GB" altLang="en-US"/>
              <a:t>Moving leaves</a:t>
            </a:r>
          </a:p>
        </p:txBody>
      </p:sp>
      <p:sp>
        <p:nvSpPr>
          <p:cNvPr id="23557" name="Rectangle 4">
            <a:extLst>
              <a:ext uri="{FF2B5EF4-FFF2-40B4-BE49-F238E27FC236}">
                <a16:creationId xmlns:a16="http://schemas.microsoft.com/office/drawing/2014/main" id="{2F96D8A1-B8AE-4CC8-8009-476517C06769}"/>
              </a:ext>
            </a:extLst>
          </p:cNvPr>
          <p:cNvSpPr>
            <a:spLocks noChangeArrowheads="1"/>
          </p:cNvSpPr>
          <p:nvPr/>
        </p:nvSpPr>
        <p:spPr bwMode="auto">
          <a:xfrm>
            <a:off x="342900" y="784225"/>
            <a:ext cx="7861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leaves of some plants are able to curl or droop in response to </a:t>
            </a:r>
            <a:r>
              <a:rPr lang="en-GB" altLang="en-US" b="1"/>
              <a:t>touch</a:t>
            </a:r>
            <a:r>
              <a:rPr lang="en-GB" altLang="en-US"/>
              <a:t>. </a:t>
            </a:r>
          </a:p>
        </p:txBody>
      </p:sp>
      <p:sp>
        <p:nvSpPr>
          <p:cNvPr id="8" name="Rectangle 7">
            <a:extLst>
              <a:ext uri="{FF2B5EF4-FFF2-40B4-BE49-F238E27FC236}">
                <a16:creationId xmlns:a16="http://schemas.microsoft.com/office/drawing/2014/main" id="{971EC244-346D-41FD-8D36-37B23B0CE882}"/>
              </a:ext>
            </a:extLst>
          </p:cNvPr>
          <p:cNvSpPr>
            <a:spLocks noChangeArrowheads="1"/>
          </p:cNvSpPr>
          <p:nvPr/>
        </p:nvSpPr>
        <p:spPr bwMode="auto">
          <a:xfrm>
            <a:off x="342900" y="173355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if a </a:t>
            </a:r>
            <a:r>
              <a:rPr lang="en-GB" altLang="en-US" b="1" i="1"/>
              <a:t>Mimosa</a:t>
            </a:r>
            <a:r>
              <a:rPr lang="en-GB" altLang="en-US"/>
              <a:t> plant is touched, its leaves fold in half to become ‘shut’. </a:t>
            </a:r>
          </a:p>
        </p:txBody>
      </p:sp>
      <p:sp>
        <p:nvSpPr>
          <p:cNvPr id="9" name="Rectangle 8">
            <a:extLst>
              <a:ext uri="{FF2B5EF4-FFF2-40B4-BE49-F238E27FC236}">
                <a16:creationId xmlns:a16="http://schemas.microsoft.com/office/drawing/2014/main" id="{8ADE2611-E737-47A5-B049-1937277E6CD7}"/>
              </a:ext>
            </a:extLst>
          </p:cNvPr>
          <p:cNvSpPr>
            <a:spLocks noChangeArrowheads="1"/>
          </p:cNvSpPr>
          <p:nvPr/>
        </p:nvSpPr>
        <p:spPr bwMode="auto">
          <a:xfrm>
            <a:off x="342900" y="5114925"/>
            <a:ext cx="8634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Such a response reduces damage and makes it more likely that the herbivore will look for an alternative plant to eat. </a:t>
            </a:r>
          </a:p>
        </p:txBody>
      </p:sp>
      <p:sp>
        <p:nvSpPr>
          <p:cNvPr id="10" name="Rectangle 9">
            <a:extLst>
              <a:ext uri="{FF2B5EF4-FFF2-40B4-BE49-F238E27FC236}">
                <a16:creationId xmlns:a16="http://schemas.microsoft.com/office/drawing/2014/main" id="{3C101519-4E30-4418-B381-CA17BFED94FB}"/>
              </a:ext>
            </a:extLst>
          </p:cNvPr>
          <p:cNvSpPr>
            <a:spLocks noChangeArrowheads="1"/>
          </p:cNvSpPr>
          <p:nvPr/>
        </p:nvSpPr>
        <p:spPr bwMode="auto">
          <a:xfrm>
            <a:off x="342900" y="2684463"/>
            <a:ext cx="496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reduces the surface </a:t>
            </a:r>
          </a:p>
          <a:p>
            <a:r>
              <a:rPr lang="en-GB" altLang="en-US"/>
              <a:t>area of the leaf available </a:t>
            </a:r>
          </a:p>
          <a:p>
            <a:r>
              <a:rPr lang="en-GB" altLang="en-US"/>
              <a:t>for a herbivore to eat. </a:t>
            </a:r>
          </a:p>
        </p:txBody>
      </p:sp>
      <p:pic>
        <p:nvPicPr>
          <p:cNvPr id="11" name="Picture 10" descr="trytrle_495147361_WEB.jpg">
            <a:extLst>
              <a:ext uri="{FF2B5EF4-FFF2-40B4-BE49-F238E27FC236}">
                <a16:creationId xmlns:a16="http://schemas.microsoft.com/office/drawing/2014/main" id="{BA3EB3E3-EE7F-4AF4-8905-9415D3E4D75F}"/>
              </a:ext>
            </a:extLst>
          </p:cNvPr>
          <p:cNvPicPr>
            <a:picLocks noChangeAspect="1"/>
          </p:cNvPicPr>
          <p:nvPr/>
        </p:nvPicPr>
        <p:blipFill>
          <a:blip r:embed="rId4">
            <a:extLst>
              <a:ext uri="{28A0092B-C50C-407E-A947-70E740481C1C}">
                <a14:useLocalDpi xmlns:a14="http://schemas.microsoft.com/office/drawing/2010/main" val="0"/>
              </a:ext>
            </a:extLst>
          </a:blip>
          <a:srcRect r="12067"/>
          <a:stretch>
            <a:fillRect/>
          </a:stretch>
        </p:blipFill>
        <p:spPr bwMode="auto">
          <a:xfrm>
            <a:off x="4503738" y="2243138"/>
            <a:ext cx="37592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1554E96-E2B4-4F43-8712-A931BDF62EA6}"/>
              </a:ext>
            </a:extLst>
          </p:cNvPr>
          <p:cNvSpPr>
            <a:spLocks noChangeArrowheads="1"/>
          </p:cNvSpPr>
          <p:nvPr/>
        </p:nvSpPr>
        <p:spPr bwMode="auto">
          <a:xfrm>
            <a:off x="342900" y="3865563"/>
            <a:ext cx="496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movement can also</a:t>
            </a:r>
          </a:p>
          <a:p>
            <a:r>
              <a:rPr lang="en-GB" altLang="en-US"/>
              <a:t>dislodge insects from the </a:t>
            </a:r>
            <a:br>
              <a:rPr lang="en-GB" altLang="en-US"/>
            </a:br>
            <a:r>
              <a:rPr lang="en-GB" altLang="en-US"/>
              <a:t>plant, making them fall off.</a:t>
            </a:r>
          </a:p>
        </p:txBody>
      </p:sp>
      <p:pic>
        <p:nvPicPr>
          <p:cNvPr id="13" name="Picture 12">
            <a:extLst>
              <a:ext uri="{FF2B5EF4-FFF2-40B4-BE49-F238E27FC236}">
                <a16:creationId xmlns:a16="http://schemas.microsoft.com/office/drawing/2014/main" id="{D2EEC1E3-3986-4102-B224-CEB98BA012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0D87F6E-EC8F-4C5C-8561-B721E12F28A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DD58079-3198-461C-B838-E6749848B25D}"/>
              </a:ext>
            </a:extLst>
          </p:cNvPr>
          <p:cNvSpPr>
            <a:spLocks noGrp="1"/>
          </p:cNvSpPr>
          <p:nvPr>
            <p:ph type="title"/>
          </p:nvPr>
        </p:nvSpPr>
        <p:spPr/>
        <p:txBody>
          <a:bodyPr/>
          <a:lstStyle/>
          <a:p>
            <a:r>
              <a:rPr lang="en-GB" altLang="en-US"/>
              <a:t>Mimicry</a:t>
            </a:r>
          </a:p>
        </p:txBody>
      </p:sp>
      <p:sp>
        <p:nvSpPr>
          <p:cNvPr id="24580" name="Rectangle 4">
            <a:extLst>
              <a:ext uri="{FF2B5EF4-FFF2-40B4-BE49-F238E27FC236}">
                <a16:creationId xmlns:a16="http://schemas.microsoft.com/office/drawing/2014/main" id="{4118EFEE-2BE7-4CD0-98C0-BF71882A1C22}"/>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plants are adapted to look like other plants, animals </a:t>
            </a:r>
          </a:p>
          <a:p>
            <a:r>
              <a:rPr lang="en-GB" altLang="en-US"/>
              <a:t>or their environment to prevent herbivores from feeding on them. This is known as </a:t>
            </a:r>
            <a:r>
              <a:rPr lang="en-GB" altLang="en-US" b="1">
                <a:solidFill>
                  <a:srgbClr val="10BC45"/>
                </a:solidFill>
              </a:rPr>
              <a:t>mimicry</a:t>
            </a:r>
            <a:r>
              <a:rPr lang="en-GB" altLang="en-US"/>
              <a:t>.</a:t>
            </a:r>
          </a:p>
        </p:txBody>
      </p:sp>
      <p:sp>
        <p:nvSpPr>
          <p:cNvPr id="6" name="Rectangle 5">
            <a:extLst>
              <a:ext uri="{FF2B5EF4-FFF2-40B4-BE49-F238E27FC236}">
                <a16:creationId xmlns:a16="http://schemas.microsoft.com/office/drawing/2014/main" id="{E17D5095-0E13-4F1B-AAA1-9FBFF1B82AD6}"/>
              </a:ext>
            </a:extLst>
          </p:cNvPr>
          <p:cNvSpPr>
            <a:spLocks noChangeArrowheads="1"/>
          </p:cNvSpPr>
          <p:nvPr/>
        </p:nvSpPr>
        <p:spPr bwMode="auto">
          <a:xfrm>
            <a:off x="342900" y="217328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the </a:t>
            </a:r>
            <a:r>
              <a:rPr lang="en-GB" altLang="en-US" b="1" i="1"/>
              <a:t>Lithops</a:t>
            </a:r>
            <a:r>
              <a:rPr lang="en-GB" altLang="en-US"/>
              <a:t> plant </a:t>
            </a:r>
          </a:p>
          <a:p>
            <a:r>
              <a:rPr lang="en-GB" altLang="en-US"/>
              <a:t>resembles a stone pebble. </a:t>
            </a:r>
          </a:p>
        </p:txBody>
      </p:sp>
      <p:sp>
        <p:nvSpPr>
          <p:cNvPr id="7" name="Rectangle 6">
            <a:extLst>
              <a:ext uri="{FF2B5EF4-FFF2-40B4-BE49-F238E27FC236}">
                <a16:creationId xmlns:a16="http://schemas.microsoft.com/office/drawing/2014/main" id="{5698D8D9-CC4E-4B42-94BB-79B464EC9945}"/>
              </a:ext>
            </a:extLst>
          </p:cNvPr>
          <p:cNvSpPr>
            <a:spLocks noChangeArrowheads="1"/>
          </p:cNvSpPr>
          <p:nvPr/>
        </p:nvSpPr>
        <p:spPr bwMode="auto">
          <a:xfrm>
            <a:off x="342900" y="3194050"/>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 wild, they are found in the </a:t>
            </a:r>
          </a:p>
          <a:p>
            <a:r>
              <a:rPr lang="en-GB" altLang="en-US" dirty="0"/>
              <a:t>dry regions of southern Africa, </a:t>
            </a:r>
          </a:p>
          <a:p>
            <a:r>
              <a:rPr lang="en-GB" altLang="en-US" dirty="0"/>
              <a:t>where they are a food source </a:t>
            </a:r>
          </a:p>
          <a:p>
            <a:r>
              <a:rPr lang="en-GB" altLang="en-US" dirty="0"/>
              <a:t>for many types of animal.</a:t>
            </a:r>
          </a:p>
        </p:txBody>
      </p:sp>
      <p:sp>
        <p:nvSpPr>
          <p:cNvPr id="8" name="Rectangle 7">
            <a:extLst>
              <a:ext uri="{FF2B5EF4-FFF2-40B4-BE49-F238E27FC236}">
                <a16:creationId xmlns:a16="http://schemas.microsoft.com/office/drawing/2014/main" id="{00203237-48D2-4623-8DA8-D58655652CB5}"/>
              </a:ext>
            </a:extLst>
          </p:cNvPr>
          <p:cNvSpPr>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However, their appearance enables them to blend in with</a:t>
            </a:r>
          </a:p>
          <a:p>
            <a:r>
              <a:rPr lang="en-GB" altLang="en-US"/>
              <a:t>their surroundings. This makes it less likely that they </a:t>
            </a:r>
          </a:p>
          <a:p>
            <a:r>
              <a:rPr lang="en-GB" altLang="en-US"/>
              <a:t>will be seen by herbivores and eaten.</a:t>
            </a:r>
          </a:p>
        </p:txBody>
      </p:sp>
      <p:pic>
        <p:nvPicPr>
          <p:cNvPr id="9" name="Picture 8" descr="Sarah2_420426283_WEB.jpg">
            <a:extLst>
              <a:ext uri="{FF2B5EF4-FFF2-40B4-BE49-F238E27FC236}">
                <a16:creationId xmlns:a16="http://schemas.microsoft.com/office/drawing/2014/main" id="{21CC01A9-231B-4BBB-813E-3072543DC0F4}"/>
              </a:ext>
            </a:extLst>
          </p:cNvPr>
          <p:cNvPicPr>
            <a:picLocks noChangeAspect="1"/>
          </p:cNvPicPr>
          <p:nvPr/>
        </p:nvPicPr>
        <p:blipFill>
          <a:blip r:embed="rId4">
            <a:extLst>
              <a:ext uri="{28A0092B-C50C-407E-A947-70E740481C1C}">
                <a14:useLocalDpi xmlns:a14="http://schemas.microsoft.com/office/drawing/2010/main" val="0"/>
              </a:ext>
            </a:extLst>
          </a:blip>
          <a:srcRect l="2824" r="10428"/>
          <a:stretch>
            <a:fillRect/>
          </a:stretch>
        </p:blipFill>
        <p:spPr bwMode="auto">
          <a:xfrm>
            <a:off x="5057775" y="1938338"/>
            <a:ext cx="3475038"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24638C-2BF4-4ADA-9320-48EEFD90DC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E9B6F40-8CC6-40DF-937D-FAD768F1A669}"/>
              </a:ext>
            </a:extLst>
          </p:cNvPr>
          <p:cNvSpPr>
            <a:spLocks noGrp="1"/>
          </p:cNvSpPr>
          <p:nvPr>
            <p:ph type="title"/>
          </p:nvPr>
        </p:nvSpPr>
        <p:spPr/>
        <p:txBody>
          <a:bodyPr/>
          <a:lstStyle/>
          <a:p>
            <a:r>
              <a:rPr lang="en-GB" altLang="en-US"/>
              <a:t>Antimicrobial chemicals</a:t>
            </a:r>
          </a:p>
        </p:txBody>
      </p:sp>
      <p:sp>
        <p:nvSpPr>
          <p:cNvPr id="26628" name="TextBox 24">
            <a:extLst>
              <a:ext uri="{FF2B5EF4-FFF2-40B4-BE49-F238E27FC236}">
                <a16:creationId xmlns:a16="http://schemas.microsoft.com/office/drawing/2014/main" id="{3449A879-350B-46CD-A81A-832FD6ABB06D}"/>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well as physical defences, many plants produce chemicals to protect themselves from microorganisms and herbivores.</a:t>
            </a:r>
          </a:p>
        </p:txBody>
      </p:sp>
      <p:sp>
        <p:nvSpPr>
          <p:cNvPr id="5" name="TextBox 23">
            <a:extLst>
              <a:ext uri="{FF2B5EF4-FFF2-40B4-BE49-F238E27FC236}">
                <a16:creationId xmlns:a16="http://schemas.microsoft.com/office/drawing/2014/main" id="{4C0C86B3-CEC7-4B26-8D8B-632AF56A3750}"/>
              </a:ext>
            </a:extLst>
          </p:cNvPr>
          <p:cNvSpPr txBox="1">
            <a:spLocks noChangeArrowheads="1"/>
          </p:cNvSpPr>
          <p:nvPr/>
        </p:nvSpPr>
        <p:spPr bwMode="auto">
          <a:xfrm>
            <a:off x="342900" y="1681163"/>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Antimicrobial chemicals </a:t>
            </a:r>
            <a:r>
              <a:rPr lang="en-GB" altLang="en-US">
                <a:solidFill>
                  <a:srgbClr val="010066"/>
                </a:solidFill>
              </a:rPr>
              <a:t>are a type of </a:t>
            </a:r>
            <a:r>
              <a:rPr lang="en-GB" altLang="en-US" b="1">
                <a:solidFill>
                  <a:srgbClr val="010066"/>
                </a:solidFill>
              </a:rPr>
              <a:t>chemical defence</a:t>
            </a:r>
            <a:r>
              <a:rPr lang="en-GB" altLang="en-US">
                <a:solidFill>
                  <a:srgbClr val="010066"/>
                </a:solidFill>
              </a:rPr>
              <a:t>. </a:t>
            </a:r>
          </a:p>
          <a:p>
            <a:r>
              <a:rPr lang="en-GB" altLang="en-US">
                <a:solidFill>
                  <a:srgbClr val="010066"/>
                </a:solidFill>
              </a:rPr>
              <a:t>They </a:t>
            </a:r>
            <a:r>
              <a:rPr lang="en-GB" altLang="en-US"/>
              <a:t>can kill or slow the growth of pathogens, including </a:t>
            </a:r>
          </a:p>
          <a:p>
            <a:r>
              <a:rPr lang="en-GB" altLang="en-US">
                <a:solidFill>
                  <a:srgbClr val="010066"/>
                </a:solidFill>
              </a:rPr>
              <a:t>viruses, bacteria and fungi</a:t>
            </a:r>
            <a:r>
              <a:rPr lang="en-GB" altLang="en-US"/>
              <a:t>.  </a:t>
            </a:r>
          </a:p>
        </p:txBody>
      </p:sp>
      <p:sp>
        <p:nvSpPr>
          <p:cNvPr id="6" name="TextBox 22">
            <a:extLst>
              <a:ext uri="{FF2B5EF4-FFF2-40B4-BE49-F238E27FC236}">
                <a16:creationId xmlns:a16="http://schemas.microsoft.com/office/drawing/2014/main" id="{DFCAFFB6-48DF-44DD-8D2F-6CC5A8542691}"/>
              </a:ext>
            </a:extLst>
          </p:cNvPr>
          <p:cNvSpPr txBox="1">
            <a:spLocks noChangeArrowheads="1"/>
          </p:cNvSpPr>
          <p:nvPr/>
        </p:nvSpPr>
        <p:spPr bwMode="auto">
          <a:xfrm>
            <a:off x="342900" y="2947988"/>
            <a:ext cx="8528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of these chemicals target </a:t>
            </a:r>
          </a:p>
          <a:p>
            <a:r>
              <a:rPr lang="en-GB" altLang="en-US"/>
              <a:t>specific types of pathogen, </a:t>
            </a:r>
          </a:p>
          <a:p>
            <a:r>
              <a:rPr lang="en-GB" altLang="en-US"/>
              <a:t>whereas others are effective </a:t>
            </a:r>
          </a:p>
          <a:p>
            <a:r>
              <a:rPr lang="en-GB" altLang="en-US"/>
              <a:t>against a range of pathogens.</a:t>
            </a:r>
          </a:p>
        </p:txBody>
      </p:sp>
      <p:sp>
        <p:nvSpPr>
          <p:cNvPr id="7" name="TextBox 21">
            <a:extLst>
              <a:ext uri="{FF2B5EF4-FFF2-40B4-BE49-F238E27FC236}">
                <a16:creationId xmlns:a16="http://schemas.microsoft.com/office/drawing/2014/main" id="{AA795C24-5503-4207-86A2-1AF2DBE081E0}"/>
              </a:ext>
            </a:extLst>
          </p:cNvPr>
          <p:cNvSpPr txBox="1">
            <a:spLocks noChangeArrowheads="1"/>
          </p:cNvSpPr>
          <p:nvPr/>
        </p:nvSpPr>
        <p:spPr bwMode="auto">
          <a:xfrm>
            <a:off x="342900" y="4583113"/>
            <a:ext cx="8528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tomato plants </a:t>
            </a:r>
            <a:br>
              <a:rPr lang="en-GB" altLang="en-US"/>
            </a:br>
            <a:r>
              <a:rPr lang="en-GB" altLang="en-US"/>
              <a:t>can produce an antimicrobial </a:t>
            </a:r>
            <a:br>
              <a:rPr lang="en-GB" altLang="en-US"/>
            </a:br>
            <a:r>
              <a:rPr lang="en-GB" altLang="en-US"/>
              <a:t>chemical called</a:t>
            </a:r>
            <a:r>
              <a:rPr lang="en-GB" altLang="en-US" b="1"/>
              <a:t> saponin </a:t>
            </a:r>
            <a:r>
              <a:rPr lang="en-GB" altLang="en-US"/>
              <a:t>that </a:t>
            </a:r>
            <a:br>
              <a:rPr lang="en-GB" altLang="en-US"/>
            </a:br>
            <a:r>
              <a:rPr lang="en-GB" altLang="en-US"/>
              <a:t>protects them from fungi.</a:t>
            </a:r>
          </a:p>
        </p:txBody>
      </p:sp>
      <p:pic>
        <p:nvPicPr>
          <p:cNvPr id="8" name="Picture 7" descr="photowind_352406612_WEB.jpg">
            <a:extLst>
              <a:ext uri="{FF2B5EF4-FFF2-40B4-BE49-F238E27FC236}">
                <a16:creationId xmlns:a16="http://schemas.microsoft.com/office/drawing/2014/main" id="{F043C964-3DE9-4480-AB90-29AEB53AD400}"/>
              </a:ext>
            </a:extLst>
          </p:cNvPr>
          <p:cNvPicPr>
            <a:picLocks noChangeAspect="1"/>
          </p:cNvPicPr>
          <p:nvPr/>
        </p:nvPicPr>
        <p:blipFill>
          <a:blip r:embed="rId4">
            <a:extLst>
              <a:ext uri="{28A0092B-C50C-407E-A947-70E740481C1C}">
                <a14:useLocalDpi xmlns:a14="http://schemas.microsoft.com/office/drawing/2010/main" val="0"/>
              </a:ext>
            </a:extLst>
          </a:blip>
          <a:srcRect l="10175" r="23199" b="6050"/>
          <a:stretch>
            <a:fillRect/>
          </a:stretch>
        </p:blipFill>
        <p:spPr bwMode="auto">
          <a:xfrm>
            <a:off x="5164138" y="2984500"/>
            <a:ext cx="33686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E8AA288-9EA0-4C38-8BDE-A53A77013B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1F76498C-F690-4B46-A5E3-055859749CC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A9E7C4C-E214-4459-A05D-9F3DA40F7500}"/>
              </a:ext>
            </a:extLst>
          </p:cNvPr>
          <p:cNvSpPr>
            <a:spLocks noGrp="1"/>
          </p:cNvSpPr>
          <p:nvPr>
            <p:ph type="title"/>
          </p:nvPr>
        </p:nvSpPr>
        <p:spPr/>
        <p:txBody>
          <a:bodyPr/>
          <a:lstStyle/>
          <a:p>
            <a:r>
              <a:rPr lang="en-GB" altLang="en-US"/>
              <a:t>Poisons</a:t>
            </a:r>
          </a:p>
        </p:txBody>
      </p:sp>
      <p:sp>
        <p:nvSpPr>
          <p:cNvPr id="27652" name="TextBox 2">
            <a:extLst>
              <a:ext uri="{FF2B5EF4-FFF2-40B4-BE49-F238E27FC236}">
                <a16:creationId xmlns:a16="http://schemas.microsoft.com/office/drawing/2014/main" id="{8D931979-CE2E-40D9-BBE2-F7778F44EC8C}"/>
              </a:ext>
            </a:extLst>
          </p:cNvPr>
          <p:cNvSpPr txBox="1">
            <a:spLocks noChangeArrowheads="1"/>
          </p:cNvSpPr>
          <p:nvPr/>
        </p:nvSpPr>
        <p:spPr bwMode="auto">
          <a:xfrm>
            <a:off x="342900" y="784225"/>
            <a:ext cx="839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Poisons</a:t>
            </a:r>
            <a:r>
              <a:rPr lang="en-GB" altLang="en-US"/>
              <a:t> are another type of </a:t>
            </a:r>
            <a:r>
              <a:rPr lang="en-GB" altLang="en-US" b="1"/>
              <a:t>chemical defence</a:t>
            </a:r>
            <a:r>
              <a:rPr lang="en-GB" altLang="en-US"/>
              <a:t>. They are </a:t>
            </a:r>
          </a:p>
          <a:p>
            <a:r>
              <a:rPr lang="en-GB" altLang="en-US"/>
              <a:t>toxic chemicals which can make a plant inedible. As a result, they help protect plants from herbivores.</a:t>
            </a:r>
          </a:p>
        </p:txBody>
      </p:sp>
      <p:sp>
        <p:nvSpPr>
          <p:cNvPr id="27653" name="Rectangle 4">
            <a:extLst>
              <a:ext uri="{FF2B5EF4-FFF2-40B4-BE49-F238E27FC236}">
                <a16:creationId xmlns:a16="http://schemas.microsoft.com/office/drawing/2014/main" id="{C12E2964-1A82-43D7-96A0-259097387EA7}"/>
              </a:ext>
            </a:extLst>
          </p:cNvPr>
          <p:cNvSpPr>
            <a:spLocks noChangeArrowheads="1"/>
          </p:cNvSpPr>
          <p:nvPr/>
        </p:nvSpPr>
        <p:spPr bwMode="auto">
          <a:xfrm>
            <a:off x="342900" y="184467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 name="Rectangle 5">
            <a:extLst>
              <a:ext uri="{FF2B5EF4-FFF2-40B4-BE49-F238E27FC236}">
                <a16:creationId xmlns:a16="http://schemas.microsoft.com/office/drawing/2014/main" id="{0B9158F3-8EBA-44BB-BA58-6B276092EE38}"/>
              </a:ext>
            </a:extLst>
          </p:cNvPr>
          <p:cNvSpPr>
            <a:spLocks noChangeArrowheads="1"/>
          </p:cNvSpPr>
          <p:nvPr/>
        </p:nvSpPr>
        <p:spPr bwMode="auto">
          <a:xfrm>
            <a:off x="342900" y="2130425"/>
            <a:ext cx="8558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Poisonous plants usually have a </a:t>
            </a:r>
          </a:p>
          <a:p>
            <a:r>
              <a:rPr lang="en-GB" altLang="en-US" b="1"/>
              <a:t>bitter taste </a:t>
            </a:r>
            <a:r>
              <a:rPr lang="en-GB" altLang="en-US"/>
              <a:t>to deter herbivores </a:t>
            </a:r>
          </a:p>
          <a:p>
            <a:r>
              <a:rPr lang="en-GB" altLang="en-US"/>
              <a:t>from eating them. However, some </a:t>
            </a:r>
          </a:p>
          <a:p>
            <a:r>
              <a:rPr lang="en-GB" altLang="en-US"/>
              <a:t>toxic chemicals can cause severe </a:t>
            </a:r>
            <a:br>
              <a:rPr lang="en-GB" altLang="en-US"/>
            </a:br>
            <a:r>
              <a:rPr lang="en-GB" altLang="en-US"/>
              <a:t>side effects and even death.</a:t>
            </a:r>
          </a:p>
        </p:txBody>
      </p:sp>
      <p:sp>
        <p:nvSpPr>
          <p:cNvPr id="7" name="Rectangle 6">
            <a:extLst>
              <a:ext uri="{FF2B5EF4-FFF2-40B4-BE49-F238E27FC236}">
                <a16:creationId xmlns:a16="http://schemas.microsoft.com/office/drawing/2014/main" id="{38A06008-F5E6-4F80-8071-C160D984FF27}"/>
              </a:ext>
            </a:extLst>
          </p:cNvPr>
          <p:cNvSpPr>
            <a:spLocks noChangeArrowheads="1"/>
          </p:cNvSpPr>
          <p:nvPr/>
        </p:nvSpPr>
        <p:spPr bwMode="auto">
          <a:xfrm>
            <a:off x="342900" y="4214813"/>
            <a:ext cx="5353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a:t>
            </a:r>
            <a:r>
              <a:rPr lang="en-GB" altLang="en-US" b="1" dirty="0"/>
              <a:t> ragwort </a:t>
            </a:r>
            <a:r>
              <a:rPr lang="en-GB" altLang="en-US" dirty="0"/>
              <a:t>contains </a:t>
            </a:r>
          </a:p>
          <a:p>
            <a:r>
              <a:rPr lang="en-GB" altLang="en-US" dirty="0"/>
              <a:t>a poisonous chemical. If eaten </a:t>
            </a:r>
            <a:br>
              <a:rPr lang="en-GB" altLang="en-US" dirty="0"/>
            </a:br>
            <a:r>
              <a:rPr lang="en-GB" altLang="en-US" dirty="0"/>
              <a:t>by animals, such as cattle, sheep </a:t>
            </a:r>
            <a:br>
              <a:rPr lang="en-GB" altLang="en-US" dirty="0"/>
            </a:br>
            <a:r>
              <a:rPr lang="en-GB" altLang="en-US" dirty="0"/>
              <a:t>or horses, it can lead to liver </a:t>
            </a:r>
            <a:br>
              <a:rPr lang="en-GB" altLang="en-US" dirty="0"/>
            </a:br>
            <a:r>
              <a:rPr lang="en-GB" altLang="en-US" dirty="0"/>
              <a:t>disease and sometimes death.</a:t>
            </a:r>
          </a:p>
        </p:txBody>
      </p:sp>
      <p:pic>
        <p:nvPicPr>
          <p:cNvPr id="9" name="Picture 8" descr="slide 16.jpg">
            <a:extLst>
              <a:ext uri="{FF2B5EF4-FFF2-40B4-BE49-F238E27FC236}">
                <a16:creationId xmlns:a16="http://schemas.microsoft.com/office/drawing/2014/main" id="{B3B15FA4-C1CF-4288-8F7C-B67FDEB797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1974850"/>
            <a:ext cx="299243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3CB1C85-5EA9-434C-937B-A24332E452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8C65495-B264-4E61-9F96-B7D5FD90A708}"/>
              </a:ext>
            </a:extLst>
          </p:cNvPr>
          <p:cNvSpPr>
            <a:spLocks noGrp="1"/>
          </p:cNvSpPr>
          <p:nvPr>
            <p:ph type="title"/>
          </p:nvPr>
        </p:nvSpPr>
        <p:spPr/>
        <p:txBody>
          <a:bodyPr/>
          <a:lstStyle/>
          <a:p>
            <a:r>
              <a:rPr lang="en-GB" altLang="en-US"/>
              <a:t>How can humans use plant chemicals?</a:t>
            </a:r>
          </a:p>
        </p:txBody>
      </p:sp>
      <p:sp>
        <p:nvSpPr>
          <p:cNvPr id="28676" name="Rectangle 5">
            <a:extLst>
              <a:ext uri="{FF2B5EF4-FFF2-40B4-BE49-F238E27FC236}">
                <a16:creationId xmlns:a16="http://schemas.microsoft.com/office/drawing/2014/main" id="{AB5C0C15-2D07-4ED9-9909-579FA3AB472C}"/>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a:t>
            </a:r>
            <a:r>
              <a:rPr lang="en-GB" altLang="en-US" b="1" dirty="0"/>
              <a:t>drugs</a:t>
            </a:r>
            <a:r>
              <a:rPr lang="en-GB" altLang="en-US" dirty="0"/>
              <a:t> used to treat diseases and their symptoms originate from chemicals produced by plants.</a:t>
            </a:r>
          </a:p>
        </p:txBody>
      </p:sp>
      <p:sp>
        <p:nvSpPr>
          <p:cNvPr id="8" name="TextBox 2">
            <a:extLst>
              <a:ext uri="{FF2B5EF4-FFF2-40B4-BE49-F238E27FC236}">
                <a16:creationId xmlns:a16="http://schemas.microsoft.com/office/drawing/2014/main" id="{149BD11D-29BA-4A1C-84A9-3F1510CA8179}"/>
              </a:ext>
            </a:extLst>
          </p:cNvPr>
          <p:cNvSpPr txBox="1">
            <a:spLocks noChangeArrowheads="1"/>
          </p:cNvSpPr>
          <p:nvPr/>
        </p:nvSpPr>
        <p:spPr bwMode="auto">
          <a:xfrm>
            <a:off x="342900" y="49530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 antimicrobial chemicals can also be useful to humans.</a:t>
            </a:r>
          </a:p>
          <a:p>
            <a:r>
              <a:rPr lang="en-GB" altLang="en-US" dirty="0"/>
              <a:t>Oils taken from </a:t>
            </a:r>
            <a:r>
              <a:rPr lang="en-GB" altLang="en-US" b="1" dirty="0"/>
              <a:t>tea tree </a:t>
            </a:r>
            <a:r>
              <a:rPr lang="en-GB" altLang="en-US" dirty="0"/>
              <a:t>and </a:t>
            </a:r>
            <a:r>
              <a:rPr lang="en-GB" altLang="en-US" b="1" dirty="0"/>
              <a:t>witch hazel </a:t>
            </a:r>
            <a:r>
              <a:rPr lang="en-GB" altLang="en-US" dirty="0"/>
              <a:t>plants have </a:t>
            </a:r>
            <a:r>
              <a:rPr lang="en-GB" altLang="en-US" b="1" dirty="0">
                <a:solidFill>
                  <a:srgbClr val="10BC45"/>
                </a:solidFill>
              </a:rPr>
              <a:t>antibacterial </a:t>
            </a:r>
            <a:r>
              <a:rPr lang="en-GB" altLang="en-US" dirty="0"/>
              <a:t>properties and are used as </a:t>
            </a:r>
            <a:r>
              <a:rPr lang="en-GB" altLang="en-US" b="1" dirty="0">
                <a:solidFill>
                  <a:srgbClr val="10BC45"/>
                </a:solidFill>
              </a:rPr>
              <a:t>antiseptics</a:t>
            </a:r>
            <a:r>
              <a:rPr lang="en-GB" altLang="en-US" dirty="0"/>
              <a:t>. </a:t>
            </a:r>
          </a:p>
        </p:txBody>
      </p:sp>
      <p:pic>
        <p:nvPicPr>
          <p:cNvPr id="9" name="Picture 8" descr="nitsawan-katerattanakul_444.jpg">
            <a:extLst>
              <a:ext uri="{FF2B5EF4-FFF2-40B4-BE49-F238E27FC236}">
                <a16:creationId xmlns:a16="http://schemas.microsoft.com/office/drawing/2014/main" id="{C03FF029-CC60-48B3-97DA-DDA77E9625DF}"/>
              </a:ext>
            </a:extLst>
          </p:cNvPr>
          <p:cNvPicPr>
            <a:picLocks noChangeAspect="1"/>
          </p:cNvPicPr>
          <p:nvPr/>
        </p:nvPicPr>
        <p:blipFill>
          <a:blip r:embed="rId4">
            <a:extLst>
              <a:ext uri="{28A0092B-C50C-407E-A947-70E740481C1C}">
                <a14:useLocalDpi xmlns:a14="http://schemas.microsoft.com/office/drawing/2010/main" val="0"/>
              </a:ext>
            </a:extLst>
          </a:blip>
          <a:srcRect t="8861" b="12292"/>
          <a:stretch>
            <a:fillRect/>
          </a:stretch>
        </p:blipFill>
        <p:spPr bwMode="auto">
          <a:xfrm>
            <a:off x="5613400" y="1641475"/>
            <a:ext cx="278923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C4897ED-CB59-4E6A-B3FC-E303DA8C785E}"/>
              </a:ext>
            </a:extLst>
          </p:cNvPr>
          <p:cNvSpPr>
            <a:spLocks noChangeArrowheads="1"/>
          </p:cNvSpPr>
          <p:nvPr/>
        </p:nvSpPr>
        <p:spPr bwMode="auto">
          <a:xfrm>
            <a:off x="342900" y="2498725"/>
            <a:ext cx="5719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Eating </a:t>
            </a:r>
            <a:r>
              <a:rPr lang="en-GB" altLang="en-US" b="1"/>
              <a:t>foxglove </a:t>
            </a:r>
            <a:r>
              <a:rPr lang="en-GB" altLang="en-US"/>
              <a:t>plants can cause </a:t>
            </a:r>
            <a:br>
              <a:rPr lang="en-GB" altLang="en-US"/>
            </a:br>
            <a:r>
              <a:rPr lang="en-GB" altLang="en-US"/>
              <a:t>a heart attack as they contain a poisonous chemical.</a:t>
            </a:r>
          </a:p>
        </p:txBody>
      </p:sp>
      <p:sp>
        <p:nvSpPr>
          <p:cNvPr id="15" name="Rectangle 14">
            <a:extLst>
              <a:ext uri="{FF2B5EF4-FFF2-40B4-BE49-F238E27FC236}">
                <a16:creationId xmlns:a16="http://schemas.microsoft.com/office/drawing/2014/main" id="{9DEBEE04-BFF1-4F1C-BF8E-7F682FF2DECF}"/>
              </a:ext>
            </a:extLst>
          </p:cNvPr>
          <p:cNvSpPr>
            <a:spLocks noChangeArrowheads="1"/>
          </p:cNvSpPr>
          <p:nvPr/>
        </p:nvSpPr>
        <p:spPr bwMode="auto">
          <a:xfrm>
            <a:off x="342900" y="1641475"/>
            <a:ext cx="5016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Aspirin</a:t>
            </a:r>
            <a:r>
              <a:rPr lang="en-GB" altLang="en-US"/>
              <a:t> is a type of painkiller that is derived from </a:t>
            </a:r>
            <a:r>
              <a:rPr lang="en-GB" altLang="en-US" b="1"/>
              <a:t>willow trees</a:t>
            </a:r>
            <a:r>
              <a:rPr lang="en-GB" altLang="en-US"/>
              <a:t>. </a:t>
            </a:r>
          </a:p>
        </p:txBody>
      </p:sp>
      <p:sp>
        <p:nvSpPr>
          <p:cNvPr id="16" name="Rectangle 15">
            <a:extLst>
              <a:ext uri="{FF2B5EF4-FFF2-40B4-BE49-F238E27FC236}">
                <a16:creationId xmlns:a16="http://schemas.microsoft.com/office/drawing/2014/main" id="{CAEC73A5-E52C-48DE-AB04-656ABDF83AE8}"/>
              </a:ext>
            </a:extLst>
          </p:cNvPr>
          <p:cNvSpPr>
            <a:spLocks noChangeArrowheads="1"/>
          </p:cNvSpPr>
          <p:nvPr/>
        </p:nvSpPr>
        <p:spPr bwMode="auto">
          <a:xfrm>
            <a:off x="342900" y="3725863"/>
            <a:ext cx="524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However, in controlled dosages the </a:t>
            </a:r>
          </a:p>
          <a:p>
            <a:r>
              <a:rPr lang="en-GB" altLang="en-US"/>
              <a:t>same chemical can be used to treat patients with irregular heart rates.</a:t>
            </a:r>
          </a:p>
        </p:txBody>
      </p:sp>
      <p:pic>
        <p:nvPicPr>
          <p:cNvPr id="11" name="Picture 10">
            <a:extLst>
              <a:ext uri="{FF2B5EF4-FFF2-40B4-BE49-F238E27FC236}">
                <a16:creationId xmlns:a16="http://schemas.microsoft.com/office/drawing/2014/main" id="{7225A3EC-95EE-4C28-804C-776FE686D1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C2C1254-CA19-4ACE-9612-E1022C461F4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a:extLst>
              <a:ext uri="{FF2B5EF4-FFF2-40B4-BE49-F238E27FC236}">
                <a16:creationId xmlns:a16="http://schemas.microsoft.com/office/drawing/2014/main" id="{8256C684-1E4C-48A1-BE16-EDA02CA2525C}"/>
              </a:ext>
            </a:extLst>
          </p:cNvPr>
          <p:cNvSpPr>
            <a:spLocks noGrp="1" noChangeArrowheads="1"/>
          </p:cNvSpPr>
          <p:nvPr>
            <p:ph type="title"/>
          </p:nvPr>
        </p:nvSpPr>
        <p:spPr/>
        <p:txBody>
          <a:bodyPr/>
          <a:lstStyle/>
          <a:p>
            <a:pPr eaLnBrk="1" hangingPunct="1"/>
            <a:r>
              <a:rPr lang="en-GB" altLang="en-US"/>
              <a:t>Defence definitions</a:t>
            </a:r>
          </a:p>
        </p:txBody>
      </p:sp>
      <p:pic>
        <p:nvPicPr>
          <p:cNvPr id="7" name="Picture 6" descr="flash_icon">
            <a:extLst>
              <a:ext uri="{FF2B5EF4-FFF2-40B4-BE49-F238E27FC236}">
                <a16:creationId xmlns:a16="http://schemas.microsoft.com/office/drawing/2014/main" id="{2227C86C-F9D4-4591-804F-CA78895BD00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65A3B822-F621-4C0B-9308-9F8DF17D7C1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3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85750" indent="-285750">
              <a:buSzPct val="100000"/>
              <a:buFont typeface="Wingdings 2" panose="05020102010507070707" pitchFamily="18" charset="2"/>
              <a:buChar char=""/>
            </a:pPr>
            <a:r>
              <a:rPr lang="en-GB" sz="1600" dirty="0"/>
              <a:t>Constructing Explanations and Designing Solutions</a:t>
            </a:r>
          </a:p>
          <a:p>
            <a:pPr marL="285750" indent="-285750">
              <a:buSzPct val="100000"/>
              <a:buFont typeface="Wingdings 2" panose="05020102010507070707" pitchFamily="18" charset="2"/>
              <a:buChar char=""/>
            </a:pPr>
            <a:r>
              <a:rPr lang="en-GB" sz="1600" dirty="0"/>
              <a:t>Obtaining, Evaluating and Communicating Information</a:t>
            </a:r>
          </a:p>
          <a:p>
            <a:pPr marL="285750" indent="-285750">
              <a:buSzPct val="100000"/>
              <a:buFont typeface="Wingdings 2" panose="05020102010507070707" pitchFamily="18" charset="2"/>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6" name="Content Placeholder 5">
            <a:extLst>
              <a:ext uri="{FF2B5EF4-FFF2-40B4-BE49-F238E27FC236}">
                <a16:creationId xmlns:a16="http://schemas.microsoft.com/office/drawing/2014/main" id="{7D3496DA-59B5-4F9C-A200-AD02EA417B77}"/>
              </a:ext>
            </a:extLst>
          </p:cNvPr>
          <p:cNvSpPr>
            <a:spLocks noGrp="1"/>
          </p:cNvSpPr>
          <p:nvPr>
            <p:ph idx="11"/>
          </p:nvPr>
        </p:nvSpPr>
        <p:spPr/>
        <p:txBody>
          <a:bodyPr/>
          <a:lstStyle/>
          <a:p>
            <a:pPr>
              <a:buSzPct val="100000"/>
              <a:buFont typeface="Wingdings 2" panose="05020102010507070707" pitchFamily="18" charset="2"/>
              <a:buChar char=""/>
            </a:pPr>
            <a:r>
              <a:rPr lang="en-GB" dirty="0"/>
              <a:t>Lesson name</a:t>
            </a:r>
            <a:endParaRPr lang="en-US"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3317690-80E6-4A76-8B26-F5AF0EEF469E}"/>
              </a:ext>
            </a:extLst>
          </p:cNvPr>
          <p:cNvSpPr>
            <a:spLocks noGrp="1"/>
          </p:cNvSpPr>
          <p:nvPr>
            <p:ph type="title"/>
          </p:nvPr>
        </p:nvSpPr>
        <p:spPr/>
        <p:txBody>
          <a:bodyPr/>
          <a:lstStyle/>
          <a:p>
            <a:r>
              <a:rPr lang="en-GB" altLang="en-US"/>
              <a:t>Plant defences</a:t>
            </a:r>
          </a:p>
        </p:txBody>
      </p:sp>
      <p:sp>
        <p:nvSpPr>
          <p:cNvPr id="14340" name="TextBox 4">
            <a:extLst>
              <a:ext uri="{FF2B5EF4-FFF2-40B4-BE49-F238E27FC236}">
                <a16:creationId xmlns:a16="http://schemas.microsoft.com/office/drawing/2014/main" id="{A59F289D-B89D-4A7C-A5A0-A11529A74C4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Plants have a range of defence responses to prevent </a:t>
            </a:r>
            <a:r>
              <a:rPr lang="en-GB" altLang="en-US" b="1" dirty="0"/>
              <a:t>damage</a:t>
            </a:r>
            <a:r>
              <a:rPr lang="en-GB" altLang="en-US" dirty="0"/>
              <a:t> and </a:t>
            </a:r>
            <a:r>
              <a:rPr lang="en-GB" altLang="en-US" b="1" dirty="0"/>
              <a:t>disease</a:t>
            </a:r>
            <a:r>
              <a:rPr lang="en-GB" altLang="en-US" dirty="0"/>
              <a:t>.  </a:t>
            </a:r>
          </a:p>
        </p:txBody>
      </p:sp>
      <p:sp>
        <p:nvSpPr>
          <p:cNvPr id="6" name="TextBox 5">
            <a:extLst>
              <a:ext uri="{FF2B5EF4-FFF2-40B4-BE49-F238E27FC236}">
                <a16:creationId xmlns:a16="http://schemas.microsoft.com/office/drawing/2014/main" id="{D6F482E3-FE06-4CF7-BD94-A532AB0BF565}"/>
              </a:ext>
            </a:extLst>
          </p:cNvPr>
          <p:cNvSpPr txBox="1">
            <a:spLocks noChangeArrowheads="1"/>
          </p:cNvSpPr>
          <p:nvPr/>
        </p:nvSpPr>
        <p:spPr bwMode="auto">
          <a:xfrm>
            <a:off x="342900" y="3052763"/>
            <a:ext cx="8528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are two main types of plant </a:t>
            </a:r>
          </a:p>
          <a:p>
            <a:r>
              <a:rPr lang="en-GB" altLang="en-US"/>
              <a:t>defence response:</a:t>
            </a:r>
          </a:p>
        </p:txBody>
      </p:sp>
      <p:sp>
        <p:nvSpPr>
          <p:cNvPr id="7" name="TextBox 6">
            <a:extLst>
              <a:ext uri="{FF2B5EF4-FFF2-40B4-BE49-F238E27FC236}">
                <a16:creationId xmlns:a16="http://schemas.microsoft.com/office/drawing/2014/main" id="{91437FC7-1A27-4AB9-AE51-D54EF1292040}"/>
              </a:ext>
            </a:extLst>
          </p:cNvPr>
          <p:cNvSpPr txBox="1">
            <a:spLocks noChangeArrowheads="1"/>
          </p:cNvSpPr>
          <p:nvPr/>
        </p:nvSpPr>
        <p:spPr bwMode="auto">
          <a:xfrm>
            <a:off x="342900" y="4002088"/>
            <a:ext cx="852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Physical defences</a:t>
            </a:r>
            <a:r>
              <a:rPr lang="en-GB" altLang="en-US"/>
              <a:t>: these </a:t>
            </a:r>
            <a:br>
              <a:rPr lang="en-GB" altLang="en-US"/>
            </a:br>
            <a:r>
              <a:rPr lang="en-GB" altLang="en-US"/>
              <a:t>provide a barrier against attack.</a:t>
            </a:r>
          </a:p>
        </p:txBody>
      </p:sp>
      <p:sp>
        <p:nvSpPr>
          <p:cNvPr id="8" name="TextBox 7">
            <a:extLst>
              <a:ext uri="{FF2B5EF4-FFF2-40B4-BE49-F238E27FC236}">
                <a16:creationId xmlns:a16="http://schemas.microsoft.com/office/drawing/2014/main" id="{3DE7D426-553B-459B-8444-062F366ED272}"/>
              </a:ext>
            </a:extLst>
          </p:cNvPr>
          <p:cNvSpPr txBox="1">
            <a:spLocks noChangeArrowheads="1"/>
          </p:cNvSpPr>
          <p:nvPr/>
        </p:nvSpPr>
        <p:spPr bwMode="auto">
          <a:xfrm>
            <a:off x="342900" y="49530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55600" algn="l"/>
              </a:tabLst>
              <a:defRPr sz="2400">
                <a:solidFill>
                  <a:srgbClr val="000066"/>
                </a:solidFill>
                <a:latin typeface="Arial" panose="020B0604020202020204" pitchFamily="34" charset="0"/>
              </a:defRPr>
            </a:lvl1pPr>
            <a:lvl2pPr marL="742950" indent="-285750">
              <a:tabLst>
                <a:tab pos="355600" algn="l"/>
              </a:tabLst>
              <a:defRPr sz="2400">
                <a:solidFill>
                  <a:srgbClr val="000066"/>
                </a:solidFill>
                <a:latin typeface="Arial" panose="020B0604020202020204" pitchFamily="34" charset="0"/>
              </a:defRPr>
            </a:lvl2pPr>
            <a:lvl3pPr marL="1143000" indent="-228600">
              <a:tabLst>
                <a:tab pos="355600" algn="l"/>
              </a:tabLst>
              <a:defRPr sz="2400">
                <a:solidFill>
                  <a:srgbClr val="000066"/>
                </a:solidFill>
                <a:latin typeface="Arial" panose="020B0604020202020204" pitchFamily="34" charset="0"/>
              </a:defRPr>
            </a:lvl3pPr>
            <a:lvl4pPr marL="1600200" indent="-228600">
              <a:tabLst>
                <a:tab pos="355600" algn="l"/>
              </a:tabLst>
              <a:defRPr sz="2400">
                <a:solidFill>
                  <a:srgbClr val="000066"/>
                </a:solidFill>
                <a:latin typeface="Arial" panose="020B0604020202020204" pitchFamily="34" charset="0"/>
              </a:defRPr>
            </a:lvl4pPr>
            <a:lvl5pPr marL="2057400" indent="-228600">
              <a:tabLst>
                <a:tab pos="3556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Chemical defences</a:t>
            </a:r>
            <a:r>
              <a:rPr lang="en-GB" altLang="en-US"/>
              <a:t>: these are </a:t>
            </a:r>
            <a:br>
              <a:rPr lang="en-GB" altLang="en-US"/>
            </a:br>
            <a:r>
              <a:rPr lang="en-GB" altLang="en-US"/>
              <a:t>chemical substances produced </a:t>
            </a:r>
            <a:br>
              <a:rPr lang="en-GB" altLang="en-US"/>
            </a:br>
            <a:r>
              <a:rPr lang="en-GB" altLang="en-US"/>
              <a:t>by a plant.</a:t>
            </a:r>
          </a:p>
        </p:txBody>
      </p:sp>
      <p:sp>
        <p:nvSpPr>
          <p:cNvPr id="9" name="Rectangle 8">
            <a:extLst>
              <a:ext uri="{FF2B5EF4-FFF2-40B4-BE49-F238E27FC236}">
                <a16:creationId xmlns:a16="http://schemas.microsoft.com/office/drawing/2014/main" id="{43D7BE08-EEF9-4417-B51D-100DD925B780}"/>
              </a:ext>
            </a:extLst>
          </p:cNvPr>
          <p:cNvSpPr>
            <a:spLocks noChangeArrowheads="1"/>
          </p:cNvSpPr>
          <p:nvPr/>
        </p:nvSpPr>
        <p:spPr bwMode="auto">
          <a:xfrm>
            <a:off x="342900" y="173355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defences protect plants from disease-causing microorganisms, known as </a:t>
            </a:r>
            <a:r>
              <a:rPr lang="en-GB" altLang="en-US" b="1" dirty="0">
                <a:solidFill>
                  <a:srgbClr val="10BC45"/>
                </a:solidFill>
              </a:rPr>
              <a:t>pathogens</a:t>
            </a:r>
            <a:r>
              <a:rPr lang="en-GB" altLang="en-US" dirty="0">
                <a:solidFill>
                  <a:srgbClr val="010066"/>
                </a:solidFill>
              </a:rPr>
              <a:t>,</a:t>
            </a:r>
            <a:r>
              <a:rPr lang="en-GB" altLang="en-US" dirty="0"/>
              <a:t> and </a:t>
            </a:r>
            <a:r>
              <a:rPr lang="en-GB" altLang="en-US" b="1" dirty="0">
                <a:solidFill>
                  <a:srgbClr val="10BC45"/>
                </a:solidFill>
              </a:rPr>
              <a:t>herbivores</a:t>
            </a:r>
            <a:r>
              <a:rPr lang="en-GB" altLang="en-US" dirty="0"/>
              <a:t>, which are animals that only eat plants. </a:t>
            </a:r>
          </a:p>
        </p:txBody>
      </p:sp>
      <p:pic>
        <p:nvPicPr>
          <p:cNvPr id="11" name="Picture 10" descr="Violart_528927487_WEB.jpg">
            <a:extLst>
              <a:ext uri="{FF2B5EF4-FFF2-40B4-BE49-F238E27FC236}">
                <a16:creationId xmlns:a16="http://schemas.microsoft.com/office/drawing/2014/main" id="{CC5EDAD9-832F-45B9-8B58-C983C87DF245}"/>
              </a:ext>
            </a:extLst>
          </p:cNvPr>
          <p:cNvPicPr>
            <a:picLocks noChangeAspect="1"/>
          </p:cNvPicPr>
          <p:nvPr/>
        </p:nvPicPr>
        <p:blipFill>
          <a:blip r:embed="rId4">
            <a:extLst>
              <a:ext uri="{28A0092B-C50C-407E-A947-70E740481C1C}">
                <a14:useLocalDpi xmlns:a14="http://schemas.microsoft.com/office/drawing/2010/main" val="0"/>
              </a:ext>
            </a:extLst>
          </a:blip>
          <a:srcRect l="17389" r="15094"/>
          <a:stretch>
            <a:fillRect/>
          </a:stretch>
        </p:blipFill>
        <p:spPr bwMode="auto">
          <a:xfrm>
            <a:off x="5318125" y="3005138"/>
            <a:ext cx="3214688"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E44ED20-7BA1-4BAA-B372-7381EF230D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EC43F4B-1F55-4BEF-854D-26CC9A8DAEA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1CDCE14-A284-4B2B-B029-7297DF03F230}"/>
              </a:ext>
            </a:extLst>
          </p:cNvPr>
          <p:cNvSpPr>
            <a:spLocks noGrp="1"/>
          </p:cNvSpPr>
          <p:nvPr>
            <p:ph type="title"/>
          </p:nvPr>
        </p:nvSpPr>
        <p:spPr/>
        <p:txBody>
          <a:bodyPr/>
          <a:lstStyle/>
          <a:p>
            <a:r>
              <a:rPr lang="en-GB" altLang="en-US"/>
              <a:t>Physical defences</a:t>
            </a:r>
          </a:p>
        </p:txBody>
      </p:sp>
      <p:sp>
        <p:nvSpPr>
          <p:cNvPr id="15364" name="TextBox 4">
            <a:extLst>
              <a:ext uri="{FF2B5EF4-FFF2-40B4-BE49-F238E27FC236}">
                <a16:creationId xmlns:a16="http://schemas.microsoft.com/office/drawing/2014/main" id="{5F0F7A02-C836-4CCD-B3C7-D937F8E126C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Physical plant defences involve features of the plant’s surface, in particular the leaves.</a:t>
            </a:r>
          </a:p>
        </p:txBody>
      </p:sp>
      <p:sp>
        <p:nvSpPr>
          <p:cNvPr id="15365" name="Rectangle 2">
            <a:extLst>
              <a:ext uri="{FF2B5EF4-FFF2-40B4-BE49-F238E27FC236}">
                <a16:creationId xmlns:a16="http://schemas.microsoft.com/office/drawing/2014/main" id="{27BB14CB-A994-4448-828A-4F1FB68F58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0353" name="Rectangle 1">
            <a:extLst>
              <a:ext uri="{FF2B5EF4-FFF2-40B4-BE49-F238E27FC236}">
                <a16:creationId xmlns:a16="http://schemas.microsoft.com/office/drawing/2014/main" id="{1ED0EB34-0E3A-4C3E-B242-B1D6745A3B3B}"/>
              </a:ext>
            </a:extLst>
          </p:cNvPr>
          <p:cNvSpPr>
            <a:spLocks noChangeArrowheads="1"/>
          </p:cNvSpPr>
          <p:nvPr/>
        </p:nvSpPr>
        <p:spPr bwMode="auto">
          <a:xfrm>
            <a:off x="342900" y="1849438"/>
            <a:ext cx="8189913" cy="78263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name any parts of a plant, or plant cells, that have a role in defence?</a:t>
            </a:r>
          </a:p>
        </p:txBody>
      </p:sp>
      <p:sp>
        <p:nvSpPr>
          <p:cNvPr id="12" name="TextBox 11">
            <a:extLst>
              <a:ext uri="{FF2B5EF4-FFF2-40B4-BE49-F238E27FC236}">
                <a16:creationId xmlns:a16="http://schemas.microsoft.com/office/drawing/2014/main" id="{024E49CD-1C41-456C-ADAE-60361A10215F}"/>
              </a:ext>
            </a:extLst>
          </p:cNvPr>
          <p:cNvSpPr txBox="1">
            <a:spLocks noChangeArrowheads="1"/>
          </p:cNvSpPr>
          <p:nvPr/>
        </p:nvSpPr>
        <p:spPr bwMode="auto">
          <a:xfrm>
            <a:off x="342900" y="356235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leaf</a:t>
            </a:r>
            <a:r>
              <a:rPr lang="en-GB" altLang="en-US" b="1">
                <a:solidFill>
                  <a:srgbClr val="10BC45"/>
                </a:solidFill>
              </a:rPr>
              <a:t> cuticle</a:t>
            </a:r>
          </a:p>
        </p:txBody>
      </p:sp>
      <p:sp>
        <p:nvSpPr>
          <p:cNvPr id="13" name="TextBox 12">
            <a:extLst>
              <a:ext uri="{FF2B5EF4-FFF2-40B4-BE49-F238E27FC236}">
                <a16:creationId xmlns:a16="http://schemas.microsoft.com/office/drawing/2014/main" id="{65B0B0C4-A53E-4B64-8ED5-9064F19A9D1B}"/>
              </a:ext>
            </a:extLst>
          </p:cNvPr>
          <p:cNvSpPr txBox="1">
            <a:spLocks noChangeArrowheads="1"/>
          </p:cNvSpPr>
          <p:nvPr/>
        </p:nvSpPr>
        <p:spPr bwMode="auto">
          <a:xfrm>
            <a:off x="342900" y="286543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cell walls</a:t>
            </a:r>
          </a:p>
        </p:txBody>
      </p:sp>
      <p:sp>
        <p:nvSpPr>
          <p:cNvPr id="14" name="TextBox 13">
            <a:extLst>
              <a:ext uri="{FF2B5EF4-FFF2-40B4-BE49-F238E27FC236}">
                <a16:creationId xmlns:a16="http://schemas.microsoft.com/office/drawing/2014/main" id="{F4BF31E9-7BF0-4F1D-A5D7-B07832D4F2F4}"/>
              </a:ext>
            </a:extLst>
          </p:cNvPr>
          <p:cNvSpPr txBox="1">
            <a:spLocks noChangeArrowheads="1"/>
          </p:cNvSpPr>
          <p:nvPr/>
        </p:nvSpPr>
        <p:spPr bwMode="auto">
          <a:xfrm>
            <a:off x="342900" y="42560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stem surface</a:t>
            </a:r>
          </a:p>
        </p:txBody>
      </p:sp>
      <p:sp>
        <p:nvSpPr>
          <p:cNvPr id="15" name="TextBox 14">
            <a:extLst>
              <a:ext uri="{FF2B5EF4-FFF2-40B4-BE49-F238E27FC236}">
                <a16:creationId xmlns:a16="http://schemas.microsoft.com/office/drawing/2014/main" id="{443853A3-2719-45F6-94FC-BF430F7C0B26}"/>
              </a:ext>
            </a:extLst>
          </p:cNvPr>
          <p:cNvSpPr txBox="1">
            <a:spLocks noChangeArrowheads="1"/>
          </p:cNvSpPr>
          <p:nvPr/>
        </p:nvSpPr>
        <p:spPr bwMode="auto">
          <a:xfrm>
            <a:off x="342900" y="4953000"/>
            <a:ext cx="3667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can each help </a:t>
            </a:r>
            <a:br>
              <a:rPr lang="en-GB" altLang="en-US"/>
            </a:br>
            <a:r>
              <a:rPr lang="en-GB" altLang="en-US"/>
              <a:t>a plant resist invasion </a:t>
            </a:r>
            <a:br>
              <a:rPr lang="en-GB" altLang="en-US"/>
            </a:br>
            <a:r>
              <a:rPr lang="en-GB" altLang="en-US"/>
              <a:t>from </a:t>
            </a:r>
            <a:r>
              <a:rPr lang="en-GB" altLang="en-US">
                <a:solidFill>
                  <a:srgbClr val="010066"/>
                </a:solidFill>
              </a:rPr>
              <a:t>microorganisms</a:t>
            </a:r>
            <a:r>
              <a:rPr lang="en-GB" altLang="en-US"/>
              <a:t>.</a:t>
            </a:r>
          </a:p>
        </p:txBody>
      </p:sp>
      <p:pic>
        <p:nvPicPr>
          <p:cNvPr id="16" name="Picture 15" descr="Jomic_527680594_WEB.jpg">
            <a:extLst>
              <a:ext uri="{FF2B5EF4-FFF2-40B4-BE49-F238E27FC236}">
                <a16:creationId xmlns:a16="http://schemas.microsoft.com/office/drawing/2014/main" id="{CD7D34D1-883C-46DE-9E30-919B1540906D}"/>
              </a:ext>
            </a:extLst>
          </p:cNvPr>
          <p:cNvPicPr>
            <a:picLocks noChangeAspect="1"/>
          </p:cNvPicPr>
          <p:nvPr/>
        </p:nvPicPr>
        <p:blipFill>
          <a:blip r:embed="rId4">
            <a:extLst>
              <a:ext uri="{28A0092B-C50C-407E-A947-70E740481C1C}">
                <a14:useLocalDpi xmlns:a14="http://schemas.microsoft.com/office/drawing/2010/main" val="0"/>
              </a:ext>
            </a:extLst>
          </a:blip>
          <a:srcRect l="4054" r="13718"/>
          <a:stretch>
            <a:fillRect/>
          </a:stretch>
        </p:blipFill>
        <p:spPr bwMode="auto">
          <a:xfrm>
            <a:off x="3995738" y="2921000"/>
            <a:ext cx="45370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1B01255-9D3F-4F58-8528-9AD9998391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8E96DD26-4D2A-4D88-831F-A5ED13F0758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1F39F3A4-0BC8-4F20-A51E-11B9BB2D30C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7747E0A-9198-4B9D-9ADA-F311499F3D1A}"/>
              </a:ext>
            </a:extLst>
          </p:cNvPr>
          <p:cNvSpPr>
            <a:spLocks noGrp="1"/>
          </p:cNvSpPr>
          <p:nvPr>
            <p:ph type="title"/>
          </p:nvPr>
        </p:nvSpPr>
        <p:spPr/>
        <p:txBody>
          <a:bodyPr/>
          <a:lstStyle/>
          <a:p>
            <a:r>
              <a:rPr lang="en-GB" altLang="en-US"/>
              <a:t>Cell walls </a:t>
            </a:r>
          </a:p>
        </p:txBody>
      </p:sp>
      <p:sp>
        <p:nvSpPr>
          <p:cNvPr id="16387" name="TextBox 2">
            <a:extLst>
              <a:ext uri="{FF2B5EF4-FFF2-40B4-BE49-F238E27FC236}">
                <a16:creationId xmlns:a16="http://schemas.microsoft.com/office/drawing/2014/main" id="{4D77E1CD-B258-42FB-BB74-3F11205ABD7D}"/>
              </a:ext>
            </a:extLst>
          </p:cNvPr>
          <p:cNvSpPr txBox="1">
            <a:spLocks noChangeArrowheads="1"/>
          </p:cNvSpPr>
          <p:nvPr/>
        </p:nvSpPr>
        <p:spPr bwMode="auto">
          <a:xfrm>
            <a:off x="342900" y="784225"/>
            <a:ext cx="849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Plant cell walls </a:t>
            </a:r>
            <a:r>
              <a:rPr lang="en-GB" altLang="en-US"/>
              <a:t>are made out of a type of carbohydrate called </a:t>
            </a:r>
            <a:r>
              <a:rPr lang="en-GB" altLang="en-US" b="1">
                <a:solidFill>
                  <a:srgbClr val="10BC45"/>
                </a:solidFill>
              </a:rPr>
              <a:t>cellulose</a:t>
            </a:r>
            <a:r>
              <a:rPr lang="en-GB" altLang="en-US"/>
              <a:t>. The cell wall surrounds the cell membrane and has a role in </a:t>
            </a:r>
            <a:r>
              <a:rPr lang="en-GB" altLang="en-US" b="1"/>
              <a:t>physical defence</a:t>
            </a:r>
            <a:r>
              <a:rPr lang="en-GB" altLang="en-US"/>
              <a:t>.</a:t>
            </a:r>
          </a:p>
        </p:txBody>
      </p:sp>
      <p:sp>
        <p:nvSpPr>
          <p:cNvPr id="4" name="TextBox 3">
            <a:extLst>
              <a:ext uri="{FF2B5EF4-FFF2-40B4-BE49-F238E27FC236}">
                <a16:creationId xmlns:a16="http://schemas.microsoft.com/office/drawing/2014/main" id="{46B2ADEF-A60E-4C8E-B830-ED9492C29660}"/>
              </a:ext>
            </a:extLst>
          </p:cNvPr>
          <p:cNvSpPr txBox="1">
            <a:spLocks noChangeArrowheads="1"/>
          </p:cNvSpPr>
          <p:nvPr/>
        </p:nvSpPr>
        <p:spPr bwMode="auto">
          <a:xfrm>
            <a:off x="342900" y="22971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Cellulose is a tough, fibrous material which helps protect</a:t>
            </a:r>
          </a:p>
          <a:p>
            <a:r>
              <a:rPr lang="en-GB" altLang="en-US"/>
              <a:t>plant cells from being invaded. </a:t>
            </a:r>
          </a:p>
        </p:txBody>
      </p:sp>
      <p:sp>
        <p:nvSpPr>
          <p:cNvPr id="5" name="TextBox 4">
            <a:extLst>
              <a:ext uri="{FF2B5EF4-FFF2-40B4-BE49-F238E27FC236}">
                <a16:creationId xmlns:a16="http://schemas.microsoft.com/office/drawing/2014/main" id="{86F4250B-671D-499F-A870-4EBDE2A40008}"/>
              </a:ext>
            </a:extLst>
          </p:cNvPr>
          <p:cNvSpPr txBox="1">
            <a:spLocks noChangeArrowheads="1"/>
          </p:cNvSpPr>
          <p:nvPr/>
        </p:nvSpPr>
        <p:spPr bwMode="auto">
          <a:xfrm>
            <a:off x="342900" y="3440113"/>
            <a:ext cx="576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 break down the cell wall, </a:t>
            </a:r>
          </a:p>
          <a:p>
            <a:r>
              <a:rPr lang="en-GB" altLang="en-US"/>
              <a:t>microorganisms have to be able </a:t>
            </a:r>
          </a:p>
          <a:p>
            <a:r>
              <a:rPr lang="en-GB" altLang="en-US"/>
              <a:t>to produce special </a:t>
            </a:r>
            <a:r>
              <a:rPr lang="en-GB" altLang="en-US" b="1">
                <a:solidFill>
                  <a:srgbClr val="10BC45"/>
                </a:solidFill>
              </a:rPr>
              <a:t>enzymes</a:t>
            </a:r>
            <a:r>
              <a:rPr lang="en-GB" altLang="en-US"/>
              <a:t>.</a:t>
            </a:r>
          </a:p>
        </p:txBody>
      </p:sp>
      <p:sp>
        <p:nvSpPr>
          <p:cNvPr id="6" name="TextBox 5">
            <a:extLst>
              <a:ext uri="{FF2B5EF4-FFF2-40B4-BE49-F238E27FC236}">
                <a16:creationId xmlns:a16="http://schemas.microsoft.com/office/drawing/2014/main" id="{D80D111B-A461-4FBC-B3F7-6F06F6F31E06}"/>
              </a:ext>
            </a:extLst>
          </p:cNvPr>
          <p:cNvSpPr txBox="1">
            <a:spLocks noChangeArrowheads="1"/>
          </p:cNvSpPr>
          <p:nvPr/>
        </p:nvSpPr>
        <p:spPr bwMode="auto">
          <a:xfrm>
            <a:off x="342900" y="4953000"/>
            <a:ext cx="5875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Most animals and insects do </a:t>
            </a:r>
          </a:p>
          <a:p>
            <a:r>
              <a:rPr lang="en-GB" altLang="en-US"/>
              <a:t>not have these enzymes, so </a:t>
            </a:r>
          </a:p>
          <a:p>
            <a:r>
              <a:rPr lang="en-GB" altLang="en-US"/>
              <a:t>are unable to digest cellulose.</a:t>
            </a:r>
          </a:p>
        </p:txBody>
      </p:sp>
      <p:pic>
        <p:nvPicPr>
          <p:cNvPr id="16391" name="Picture 6" descr="plantcell.png">
            <a:extLst>
              <a:ext uri="{FF2B5EF4-FFF2-40B4-BE49-F238E27FC236}">
                <a16:creationId xmlns:a16="http://schemas.microsoft.com/office/drawing/2014/main" id="{68AEB5D5-F3F5-43C6-94AA-EB85544C58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2688" y="3143250"/>
            <a:ext cx="32908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7">
            <a:extLst>
              <a:ext uri="{FF2B5EF4-FFF2-40B4-BE49-F238E27FC236}">
                <a16:creationId xmlns:a16="http://schemas.microsoft.com/office/drawing/2014/main" id="{F061962C-3F25-46CD-9082-186B0EF65506}"/>
              </a:ext>
            </a:extLst>
          </p:cNvPr>
          <p:cNvSpPr>
            <a:spLocks noChangeArrowheads="1"/>
          </p:cNvSpPr>
          <p:nvPr/>
        </p:nvSpPr>
        <p:spPr bwMode="auto">
          <a:xfrm>
            <a:off x="4659313" y="56911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cell wall </a:t>
            </a:r>
          </a:p>
        </p:txBody>
      </p:sp>
      <p:sp>
        <p:nvSpPr>
          <p:cNvPr id="16393" name="Rectangle 8">
            <a:extLst>
              <a:ext uri="{FF2B5EF4-FFF2-40B4-BE49-F238E27FC236}">
                <a16:creationId xmlns:a16="http://schemas.microsoft.com/office/drawing/2014/main" id="{28AC2F7C-88D3-4AC0-B7F7-4EDE9D7B5C5A}"/>
              </a:ext>
            </a:extLst>
          </p:cNvPr>
          <p:cNvSpPr>
            <a:spLocks noChangeArrowheads="1"/>
          </p:cNvSpPr>
          <p:nvPr/>
        </p:nvSpPr>
        <p:spPr bwMode="auto">
          <a:xfrm>
            <a:off x="7151688" y="2849563"/>
            <a:ext cx="1533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plant cell</a:t>
            </a:r>
          </a:p>
        </p:txBody>
      </p:sp>
      <p:sp>
        <p:nvSpPr>
          <p:cNvPr id="16394" name="Rectangle 10">
            <a:extLst>
              <a:ext uri="{FF2B5EF4-FFF2-40B4-BE49-F238E27FC236}">
                <a16:creationId xmlns:a16="http://schemas.microsoft.com/office/drawing/2014/main" id="{72193D31-193B-47E7-9258-885B03A00B42}"/>
              </a:ext>
            </a:extLst>
          </p:cNvPr>
          <p:cNvSpPr>
            <a:spLocks noChangeArrowheads="1"/>
          </p:cNvSpPr>
          <p:nvPr/>
        </p:nvSpPr>
        <p:spPr bwMode="auto">
          <a:xfrm>
            <a:off x="6681788" y="5691188"/>
            <a:ext cx="2339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cell membrane</a:t>
            </a:r>
          </a:p>
        </p:txBody>
      </p:sp>
      <p:cxnSp>
        <p:nvCxnSpPr>
          <p:cNvPr id="15371" name="Straight Arrow Connector 12">
            <a:extLst>
              <a:ext uri="{FF2B5EF4-FFF2-40B4-BE49-F238E27FC236}">
                <a16:creationId xmlns:a16="http://schemas.microsoft.com/office/drawing/2014/main" id="{DB03D602-2202-443C-A9B6-123C53FD4D99}"/>
              </a:ext>
            </a:extLst>
          </p:cNvPr>
          <p:cNvCxnSpPr>
            <a:cxnSpLocks noChangeShapeType="1"/>
            <a:stCxn id="15368" idx="0"/>
          </p:cNvCxnSpPr>
          <p:nvPr/>
        </p:nvCxnSpPr>
        <p:spPr bwMode="auto">
          <a:xfrm flipV="1">
            <a:off x="5383213" y="5046663"/>
            <a:ext cx="219075" cy="64452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6396" name="Straight Arrow Connector 14">
            <a:extLst>
              <a:ext uri="{FF2B5EF4-FFF2-40B4-BE49-F238E27FC236}">
                <a16:creationId xmlns:a16="http://schemas.microsoft.com/office/drawing/2014/main" id="{6A04AA04-1AB5-4E3A-938C-2EF92B18756F}"/>
              </a:ext>
            </a:extLst>
          </p:cNvPr>
          <p:cNvCxnSpPr>
            <a:cxnSpLocks noChangeShapeType="1"/>
            <a:stCxn id="16394" idx="0"/>
          </p:cNvCxnSpPr>
          <p:nvPr/>
        </p:nvCxnSpPr>
        <p:spPr bwMode="auto">
          <a:xfrm flipH="1" flipV="1">
            <a:off x="7658100" y="4610100"/>
            <a:ext cx="193675" cy="108108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15" name="Picture 14">
            <a:extLst>
              <a:ext uri="{FF2B5EF4-FFF2-40B4-BE49-F238E27FC236}">
                <a16:creationId xmlns:a16="http://schemas.microsoft.com/office/drawing/2014/main" id="{B3BFF3B6-B3E6-4BE0-AF2A-EE19245080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90B0DD82-C34E-4456-BA00-6611F632498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3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F025BAC-5511-4E69-AB62-C5D945276E25}"/>
              </a:ext>
            </a:extLst>
          </p:cNvPr>
          <p:cNvSpPr>
            <a:spLocks noGrp="1"/>
          </p:cNvSpPr>
          <p:nvPr>
            <p:ph type="title"/>
          </p:nvPr>
        </p:nvSpPr>
        <p:spPr/>
        <p:txBody>
          <a:bodyPr/>
          <a:lstStyle/>
          <a:p>
            <a:r>
              <a:rPr lang="en-GB" altLang="en-US"/>
              <a:t>Leaf cuticle</a:t>
            </a:r>
          </a:p>
        </p:txBody>
      </p:sp>
      <p:sp>
        <p:nvSpPr>
          <p:cNvPr id="17412" name="TextBox 21">
            <a:extLst>
              <a:ext uri="{FF2B5EF4-FFF2-40B4-BE49-F238E27FC236}">
                <a16:creationId xmlns:a16="http://schemas.microsoft.com/office/drawing/2014/main" id="{73DB1808-B36E-485A-9BCF-10CA277D7D62}"/>
              </a:ext>
            </a:extLst>
          </p:cNvPr>
          <p:cNvSpPr txBox="1">
            <a:spLocks noChangeArrowheads="1"/>
          </p:cNvSpPr>
          <p:nvPr/>
        </p:nvSpPr>
        <p:spPr bwMode="auto">
          <a:xfrm>
            <a:off x="342900" y="784225"/>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t>leaf cuticle </a:t>
            </a:r>
            <a:r>
              <a:rPr lang="en-GB" altLang="en-US"/>
              <a:t>is a thin, waxy layer which covers the </a:t>
            </a:r>
          </a:p>
          <a:p>
            <a:r>
              <a:rPr lang="en-GB" altLang="en-US" b="1">
                <a:solidFill>
                  <a:srgbClr val="10BC45"/>
                </a:solidFill>
              </a:rPr>
              <a:t>epidermis</a:t>
            </a:r>
            <a:r>
              <a:rPr lang="en-GB" altLang="en-US"/>
              <a:t>. This is the layer of cells forming the leaf’s </a:t>
            </a:r>
          </a:p>
          <a:p>
            <a:r>
              <a:rPr lang="en-GB" altLang="en-US"/>
              <a:t>outer surface.</a:t>
            </a:r>
          </a:p>
        </p:txBody>
      </p:sp>
      <p:sp>
        <p:nvSpPr>
          <p:cNvPr id="6" name="TextBox 22">
            <a:extLst>
              <a:ext uri="{FF2B5EF4-FFF2-40B4-BE49-F238E27FC236}">
                <a16:creationId xmlns:a16="http://schemas.microsoft.com/office/drawing/2014/main" id="{1F6FBCBF-304E-4653-8307-143FB07692B0}"/>
              </a:ext>
            </a:extLst>
          </p:cNvPr>
          <p:cNvSpPr txBox="1">
            <a:spLocks noChangeArrowheads="1"/>
          </p:cNvSpPr>
          <p:nvPr/>
        </p:nvSpPr>
        <p:spPr bwMode="auto">
          <a:xfrm>
            <a:off x="342900" y="2173288"/>
            <a:ext cx="835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well as reducing water loss </a:t>
            </a:r>
          </a:p>
          <a:p>
            <a:r>
              <a:rPr lang="en-GB" altLang="en-US"/>
              <a:t>by evaporation, the cuticle also </a:t>
            </a:r>
          </a:p>
          <a:p>
            <a:r>
              <a:rPr lang="en-GB" altLang="en-US"/>
              <a:t>has a role in </a:t>
            </a:r>
            <a:r>
              <a:rPr lang="en-GB" altLang="en-US" b="1"/>
              <a:t>physical defence</a:t>
            </a:r>
            <a:r>
              <a:rPr lang="en-GB" altLang="en-US"/>
              <a:t>. </a:t>
            </a:r>
          </a:p>
        </p:txBody>
      </p:sp>
      <p:sp>
        <p:nvSpPr>
          <p:cNvPr id="7" name="TextBox 2">
            <a:extLst>
              <a:ext uri="{FF2B5EF4-FFF2-40B4-BE49-F238E27FC236}">
                <a16:creationId xmlns:a16="http://schemas.microsoft.com/office/drawing/2014/main" id="{8A90B3B6-EBE5-49EE-96A4-8F0305B0215B}"/>
              </a:ext>
            </a:extLst>
          </p:cNvPr>
          <p:cNvSpPr txBox="1">
            <a:spLocks noChangeArrowheads="1"/>
          </p:cNvSpPr>
          <p:nvPr/>
        </p:nvSpPr>
        <p:spPr bwMode="auto">
          <a:xfrm>
            <a:off x="342900" y="356393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cuticle helps to prevent </a:t>
            </a:r>
          </a:p>
          <a:p>
            <a:r>
              <a:rPr lang="en-GB" altLang="en-US" b="1">
                <a:solidFill>
                  <a:srgbClr val="10BC45"/>
                </a:solidFill>
              </a:rPr>
              <a:t>viruses</a:t>
            </a:r>
            <a:r>
              <a:rPr lang="en-GB" altLang="en-US"/>
              <a:t>, </a:t>
            </a:r>
            <a:r>
              <a:rPr lang="en-GB" altLang="en-US" b="1">
                <a:solidFill>
                  <a:srgbClr val="10BC45"/>
                </a:solidFill>
              </a:rPr>
              <a:t>bacteria</a:t>
            </a:r>
            <a:r>
              <a:rPr lang="en-GB" altLang="en-US"/>
              <a:t> and </a:t>
            </a:r>
            <a:r>
              <a:rPr lang="en-GB" altLang="en-US" b="1">
                <a:solidFill>
                  <a:srgbClr val="10BC45"/>
                </a:solidFill>
              </a:rPr>
              <a:t>fungi </a:t>
            </a:r>
          </a:p>
          <a:p>
            <a:r>
              <a:rPr lang="en-GB" altLang="en-US"/>
              <a:t>from entering the leaf tissue. </a:t>
            </a:r>
          </a:p>
        </p:txBody>
      </p:sp>
      <p:sp>
        <p:nvSpPr>
          <p:cNvPr id="8" name="Rectangle 7">
            <a:extLst>
              <a:ext uri="{FF2B5EF4-FFF2-40B4-BE49-F238E27FC236}">
                <a16:creationId xmlns:a16="http://schemas.microsoft.com/office/drawing/2014/main" id="{E2CF783B-AA61-47D9-89BA-1876E456F7F8}"/>
              </a:ext>
            </a:extLst>
          </p:cNvPr>
          <p:cNvSpPr>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because microorganisms </a:t>
            </a:r>
          </a:p>
          <a:p>
            <a:r>
              <a:rPr lang="en-GB" altLang="en-US"/>
              <a:t>find it difficult to penetrate the </a:t>
            </a:r>
          </a:p>
          <a:p>
            <a:r>
              <a:rPr lang="en-GB" altLang="en-US"/>
              <a:t>waxy surface.</a:t>
            </a:r>
          </a:p>
        </p:txBody>
      </p:sp>
      <p:pic>
        <p:nvPicPr>
          <p:cNvPr id="17416" name="Picture 9" descr="plant_cell.png">
            <a:extLst>
              <a:ext uri="{FF2B5EF4-FFF2-40B4-BE49-F238E27FC236}">
                <a16:creationId xmlns:a16="http://schemas.microsoft.com/office/drawing/2014/main" id="{667B65E6-7770-4704-9C8C-337D0F284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2651125"/>
            <a:ext cx="35544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E41EAF8-BF79-4919-8C8F-F1D65C013519}"/>
              </a:ext>
            </a:extLst>
          </p:cNvPr>
          <p:cNvSpPr>
            <a:spLocks noChangeArrowheads="1"/>
          </p:cNvSpPr>
          <p:nvPr/>
        </p:nvSpPr>
        <p:spPr bwMode="auto">
          <a:xfrm>
            <a:off x="4691063" y="2036763"/>
            <a:ext cx="115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cuticle</a:t>
            </a:r>
            <a:endParaRPr lang="en-GB" altLang="en-US"/>
          </a:p>
        </p:txBody>
      </p:sp>
      <p:sp>
        <p:nvSpPr>
          <p:cNvPr id="12" name="Rectangle 11">
            <a:extLst>
              <a:ext uri="{FF2B5EF4-FFF2-40B4-BE49-F238E27FC236}">
                <a16:creationId xmlns:a16="http://schemas.microsoft.com/office/drawing/2014/main" id="{A6AD42ED-DFED-4EF1-B6A6-025B9569A538}"/>
              </a:ext>
            </a:extLst>
          </p:cNvPr>
          <p:cNvSpPr>
            <a:spLocks noChangeArrowheads="1"/>
          </p:cNvSpPr>
          <p:nvPr/>
        </p:nvSpPr>
        <p:spPr bwMode="auto">
          <a:xfrm>
            <a:off x="7391400" y="198755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epidermis</a:t>
            </a:r>
            <a:endParaRPr lang="en-GB" altLang="en-US">
              <a:solidFill>
                <a:srgbClr val="010066"/>
              </a:solidFill>
            </a:endParaRPr>
          </a:p>
        </p:txBody>
      </p:sp>
      <p:cxnSp>
        <p:nvCxnSpPr>
          <p:cNvPr id="13" name="Straight Arrow Connector 12">
            <a:extLst>
              <a:ext uri="{FF2B5EF4-FFF2-40B4-BE49-F238E27FC236}">
                <a16:creationId xmlns:a16="http://schemas.microsoft.com/office/drawing/2014/main" id="{1DF99D21-518E-425C-980A-21DA7B48F0CF}"/>
              </a:ext>
            </a:extLst>
          </p:cNvPr>
          <p:cNvCxnSpPr>
            <a:cxnSpLocks noChangeShapeType="1"/>
            <a:stCxn id="11" idx="2"/>
          </p:cNvCxnSpPr>
          <p:nvPr/>
        </p:nvCxnSpPr>
        <p:spPr bwMode="auto">
          <a:xfrm>
            <a:off x="5270500" y="2498725"/>
            <a:ext cx="774700" cy="52705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B33A5B6A-E259-4D08-B7B7-CC2A750090A3}"/>
              </a:ext>
            </a:extLst>
          </p:cNvPr>
          <p:cNvCxnSpPr>
            <a:cxnSpLocks noChangeShapeType="1"/>
            <a:stCxn id="12" idx="2"/>
          </p:cNvCxnSpPr>
          <p:nvPr/>
        </p:nvCxnSpPr>
        <p:spPr bwMode="auto">
          <a:xfrm flipH="1">
            <a:off x="7785100" y="2449513"/>
            <a:ext cx="482600" cy="102076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7421" name="Rectangle 18">
            <a:extLst>
              <a:ext uri="{FF2B5EF4-FFF2-40B4-BE49-F238E27FC236}">
                <a16:creationId xmlns:a16="http://schemas.microsoft.com/office/drawing/2014/main" id="{D3D00066-E60A-4C8E-A061-72B47AEFB26F}"/>
              </a:ext>
            </a:extLst>
          </p:cNvPr>
          <p:cNvSpPr>
            <a:spLocks noChangeArrowheads="1"/>
          </p:cNvSpPr>
          <p:nvPr/>
        </p:nvSpPr>
        <p:spPr bwMode="auto">
          <a:xfrm>
            <a:off x="5133975" y="5532438"/>
            <a:ext cx="3551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cross-section of a leaf</a:t>
            </a:r>
            <a:endParaRPr lang="en-GB" altLang="en-US">
              <a:solidFill>
                <a:srgbClr val="010066"/>
              </a:solidFill>
            </a:endParaRPr>
          </a:p>
        </p:txBody>
      </p:sp>
      <p:pic>
        <p:nvPicPr>
          <p:cNvPr id="16" name="Picture 15">
            <a:extLst>
              <a:ext uri="{FF2B5EF4-FFF2-40B4-BE49-F238E27FC236}">
                <a16:creationId xmlns:a16="http://schemas.microsoft.com/office/drawing/2014/main" id="{DC11B1BB-516E-4CB6-9DB3-3BC5064C5D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0457D808-AECB-4A9D-9AE7-0FE3CB8573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0A1C7E-2636-4DE3-A713-E5A583DF0434}"/>
              </a:ext>
            </a:extLst>
          </p:cNvPr>
          <p:cNvSpPr>
            <a:spLocks noGrp="1"/>
          </p:cNvSpPr>
          <p:nvPr>
            <p:ph type="title"/>
          </p:nvPr>
        </p:nvSpPr>
        <p:spPr/>
        <p:txBody>
          <a:bodyPr/>
          <a:lstStyle/>
          <a:p>
            <a:r>
              <a:rPr lang="en-GB" altLang="en-US"/>
              <a:t>Plant stems</a:t>
            </a:r>
          </a:p>
        </p:txBody>
      </p:sp>
      <p:sp>
        <p:nvSpPr>
          <p:cNvPr id="18436" name="TextBox 22">
            <a:extLst>
              <a:ext uri="{FF2B5EF4-FFF2-40B4-BE49-F238E27FC236}">
                <a16:creationId xmlns:a16="http://schemas.microsoft.com/office/drawing/2014/main" id="{CE4ADD4B-D7B3-4EE7-9318-53CC5D2AF08F}"/>
              </a:ext>
            </a:extLst>
          </p:cNvPr>
          <p:cNvSpPr txBox="1">
            <a:spLocks noChangeArrowheads="1"/>
          </p:cNvSpPr>
          <p:nvPr/>
        </p:nvSpPr>
        <p:spPr bwMode="auto">
          <a:xfrm>
            <a:off x="342900" y="784225"/>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Plant stems </a:t>
            </a:r>
            <a:r>
              <a:rPr lang="en-GB" altLang="en-US"/>
              <a:t>can be surrounded by a layer of </a:t>
            </a:r>
            <a:r>
              <a:rPr lang="en-GB" altLang="en-US" b="1"/>
              <a:t>dead</a:t>
            </a:r>
            <a:r>
              <a:rPr lang="en-GB" altLang="en-US"/>
              <a:t> plant </a:t>
            </a:r>
            <a:br>
              <a:rPr lang="en-GB" altLang="en-US"/>
            </a:br>
            <a:r>
              <a:rPr lang="en-GB" altLang="en-US"/>
              <a:t>cells which have a role in </a:t>
            </a:r>
            <a:r>
              <a:rPr lang="en-GB" altLang="en-US" b="1"/>
              <a:t>physical defence</a:t>
            </a:r>
            <a:r>
              <a:rPr lang="en-GB" altLang="en-US"/>
              <a:t>. In trees, this layer forms the </a:t>
            </a:r>
            <a:r>
              <a:rPr lang="en-GB" altLang="en-US" b="1">
                <a:solidFill>
                  <a:srgbClr val="10BC45"/>
                </a:solidFill>
              </a:rPr>
              <a:t>bark</a:t>
            </a:r>
            <a:r>
              <a:rPr lang="en-GB" altLang="en-US">
                <a:solidFill>
                  <a:srgbClr val="010066"/>
                </a:solidFill>
              </a:rPr>
              <a:t>,</a:t>
            </a:r>
            <a:r>
              <a:rPr lang="en-GB" altLang="en-US"/>
              <a:t> which covers the trunk and branches.</a:t>
            </a:r>
          </a:p>
        </p:txBody>
      </p:sp>
      <p:sp>
        <p:nvSpPr>
          <p:cNvPr id="6" name="TextBox 21">
            <a:extLst>
              <a:ext uri="{FF2B5EF4-FFF2-40B4-BE49-F238E27FC236}">
                <a16:creationId xmlns:a16="http://schemas.microsoft.com/office/drawing/2014/main" id="{7EFD41E7-2783-4CC6-9F03-7B1CB6406D57}"/>
              </a:ext>
            </a:extLst>
          </p:cNvPr>
          <p:cNvSpPr txBox="1">
            <a:spLocks noChangeArrowheads="1"/>
          </p:cNvSpPr>
          <p:nvPr/>
        </p:nvSpPr>
        <p:spPr bwMode="auto">
          <a:xfrm>
            <a:off x="342900" y="2271713"/>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dead cells form a tough, woody </a:t>
            </a:r>
          </a:p>
          <a:p>
            <a:r>
              <a:rPr lang="en-GB" altLang="en-US"/>
              <a:t>surface that is difficult for herbivores </a:t>
            </a:r>
          </a:p>
          <a:p>
            <a:r>
              <a:rPr lang="en-GB" altLang="en-US"/>
              <a:t>and pathogens to penetrate.   </a:t>
            </a:r>
          </a:p>
        </p:txBody>
      </p:sp>
      <p:sp>
        <p:nvSpPr>
          <p:cNvPr id="8" name="TextBox 2">
            <a:extLst>
              <a:ext uri="{FF2B5EF4-FFF2-40B4-BE49-F238E27FC236}">
                <a16:creationId xmlns:a16="http://schemas.microsoft.com/office/drawing/2014/main" id="{B680F2DE-6147-44EB-8444-8D81D005E139}"/>
              </a:ext>
            </a:extLst>
          </p:cNvPr>
          <p:cNvSpPr txBox="1">
            <a:spLocks noChangeArrowheads="1"/>
          </p:cNvSpPr>
          <p:nvPr/>
        </p:nvSpPr>
        <p:spPr bwMode="auto">
          <a:xfrm>
            <a:off x="342900" y="3759200"/>
            <a:ext cx="852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helps protect plants from being </a:t>
            </a:r>
          </a:p>
          <a:p>
            <a:r>
              <a:rPr lang="en-GB" altLang="en-US" dirty="0"/>
              <a:t>eaten or infected by disease.</a:t>
            </a:r>
          </a:p>
        </p:txBody>
      </p:sp>
      <p:pic>
        <p:nvPicPr>
          <p:cNvPr id="18439" name="Picture 9" descr="treesak_111603416_WEB.jpg">
            <a:extLst>
              <a:ext uri="{FF2B5EF4-FFF2-40B4-BE49-F238E27FC236}">
                <a16:creationId xmlns:a16="http://schemas.microsoft.com/office/drawing/2014/main" id="{650A05CD-C0ED-4333-B8FA-184C11C1600C}"/>
              </a:ext>
            </a:extLst>
          </p:cNvPr>
          <p:cNvPicPr>
            <a:picLocks noChangeAspect="1"/>
          </p:cNvPicPr>
          <p:nvPr/>
        </p:nvPicPr>
        <p:blipFill>
          <a:blip r:embed="rId4">
            <a:extLst>
              <a:ext uri="{28A0092B-C50C-407E-A947-70E740481C1C}">
                <a14:useLocalDpi xmlns:a14="http://schemas.microsoft.com/office/drawing/2010/main" val="0"/>
              </a:ext>
            </a:extLst>
          </a:blip>
          <a:srcRect l="9067" t="15366" r="1515" b="3195"/>
          <a:stretch>
            <a:fillRect/>
          </a:stretch>
        </p:blipFill>
        <p:spPr bwMode="auto">
          <a:xfrm>
            <a:off x="5727700" y="2290763"/>
            <a:ext cx="2805113"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6">
            <a:extLst>
              <a:ext uri="{FF2B5EF4-FFF2-40B4-BE49-F238E27FC236}">
                <a16:creationId xmlns:a16="http://schemas.microsoft.com/office/drawing/2014/main" id="{160052D0-3693-4B4B-B6AA-C6DF0BF693A8}"/>
              </a:ext>
            </a:extLst>
          </p:cNvPr>
          <p:cNvSpPr txBox="1">
            <a:spLocks noChangeArrowheads="1"/>
          </p:cNvSpPr>
          <p:nvPr/>
        </p:nvSpPr>
        <p:spPr bwMode="auto">
          <a:xfrm>
            <a:off x="342900" y="4876800"/>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some trees, the bark peels off, </a:t>
            </a:r>
          </a:p>
          <a:p>
            <a:r>
              <a:rPr lang="en-GB" altLang="en-US"/>
              <a:t>taking any pathogens on the tree’s </a:t>
            </a:r>
          </a:p>
          <a:p>
            <a:r>
              <a:rPr lang="en-GB" altLang="en-US"/>
              <a:t>surface with it.</a:t>
            </a:r>
          </a:p>
        </p:txBody>
      </p:sp>
      <p:pic>
        <p:nvPicPr>
          <p:cNvPr id="9" name="Picture 8">
            <a:extLst>
              <a:ext uri="{FF2B5EF4-FFF2-40B4-BE49-F238E27FC236}">
                <a16:creationId xmlns:a16="http://schemas.microsoft.com/office/drawing/2014/main" id="{F251FAB7-81C4-4A50-9967-8D15D874D9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0F62888-1299-49E2-91DB-C887DDBE4941}"/>
              </a:ext>
            </a:extLst>
          </p:cNvPr>
          <p:cNvSpPr>
            <a:spLocks noGrp="1"/>
          </p:cNvSpPr>
          <p:nvPr>
            <p:ph type="title"/>
          </p:nvPr>
        </p:nvSpPr>
        <p:spPr/>
        <p:txBody>
          <a:bodyPr/>
          <a:lstStyle/>
          <a:p>
            <a:r>
              <a:rPr lang="en-GB" altLang="en-US"/>
              <a:t>Mechanical adaptations</a:t>
            </a:r>
          </a:p>
        </p:txBody>
      </p:sp>
      <p:sp>
        <p:nvSpPr>
          <p:cNvPr id="20485" name="Rectangle 4">
            <a:extLst>
              <a:ext uri="{FF2B5EF4-FFF2-40B4-BE49-F238E27FC236}">
                <a16:creationId xmlns:a16="http://schemas.microsoft.com/office/drawing/2014/main" id="{C3A14DC2-2A15-4C6C-8938-876196F2B7CE}"/>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Plants have many </a:t>
            </a:r>
            <a:r>
              <a:rPr lang="en-GB" altLang="en-US" b="1"/>
              <a:t>structural features </a:t>
            </a:r>
            <a:r>
              <a:rPr lang="en-GB" altLang="en-US"/>
              <a:t>that have a role in defence against </a:t>
            </a:r>
            <a:r>
              <a:rPr lang="en-GB" altLang="en-US" b="1"/>
              <a:t>herbivores</a:t>
            </a:r>
            <a:r>
              <a:rPr lang="en-GB" altLang="en-US"/>
              <a:t>. </a:t>
            </a:r>
          </a:p>
        </p:txBody>
      </p:sp>
      <p:sp>
        <p:nvSpPr>
          <p:cNvPr id="6" name="Rectangle 5">
            <a:extLst>
              <a:ext uri="{FF2B5EF4-FFF2-40B4-BE49-F238E27FC236}">
                <a16:creationId xmlns:a16="http://schemas.microsoft.com/office/drawing/2014/main" id="{CD0BC2EF-C1EC-4850-BC03-7EA47961F5FF}"/>
              </a:ext>
            </a:extLst>
          </p:cNvPr>
          <p:cNvSpPr>
            <a:spLocks noChangeArrowheads="1"/>
          </p:cNvSpPr>
          <p:nvPr/>
        </p:nvSpPr>
        <p:spPr bwMode="auto">
          <a:xfrm>
            <a:off x="342900" y="17795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features can help protect a plant from a specific herbivore, or several different types and are known as </a:t>
            </a:r>
            <a:r>
              <a:rPr lang="en-GB" altLang="en-US" b="1">
                <a:solidFill>
                  <a:srgbClr val="10BC45"/>
                </a:solidFill>
              </a:rPr>
              <a:t>mechanical adaptations</a:t>
            </a:r>
            <a:r>
              <a:rPr lang="en-GB" altLang="en-US"/>
              <a:t>. </a:t>
            </a:r>
          </a:p>
        </p:txBody>
      </p:sp>
      <p:sp>
        <p:nvSpPr>
          <p:cNvPr id="8" name="Rectangle 1">
            <a:extLst>
              <a:ext uri="{FF2B5EF4-FFF2-40B4-BE49-F238E27FC236}">
                <a16:creationId xmlns:a16="http://schemas.microsoft.com/office/drawing/2014/main" id="{05CDD184-0AF1-416C-971F-4053A0311328}"/>
              </a:ext>
            </a:extLst>
          </p:cNvPr>
          <p:cNvSpPr>
            <a:spLocks noChangeArrowheads="1"/>
          </p:cNvSpPr>
          <p:nvPr/>
        </p:nvSpPr>
        <p:spPr bwMode="auto">
          <a:xfrm>
            <a:off x="342900" y="3144838"/>
            <a:ext cx="4597400" cy="11303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name any structural </a:t>
            </a:r>
          </a:p>
          <a:p>
            <a:r>
              <a:rPr lang="en-US" altLang="en-US">
                <a:ea typeface="Calibri" panose="020F0502020204030204" pitchFamily="34" charset="0"/>
                <a:cs typeface="Arial" panose="020B0604020202020204" pitchFamily="34" charset="0"/>
              </a:rPr>
              <a:t>features that help plants defend </a:t>
            </a:r>
          </a:p>
          <a:p>
            <a:r>
              <a:rPr lang="en-US" altLang="en-US">
                <a:ea typeface="Calibri" panose="020F0502020204030204" pitchFamily="34" charset="0"/>
                <a:cs typeface="Arial" panose="020B0604020202020204" pitchFamily="34" charset="0"/>
              </a:rPr>
              <a:t>themselves from herbivores?</a:t>
            </a:r>
          </a:p>
        </p:txBody>
      </p:sp>
      <p:sp>
        <p:nvSpPr>
          <p:cNvPr id="9" name="TextBox 8">
            <a:extLst>
              <a:ext uri="{FF2B5EF4-FFF2-40B4-BE49-F238E27FC236}">
                <a16:creationId xmlns:a16="http://schemas.microsoft.com/office/drawing/2014/main" id="{F2E2C365-0442-46FC-97CF-0E07A3C5B2EB}"/>
              </a:ext>
            </a:extLst>
          </p:cNvPr>
          <p:cNvSpPr txBox="1">
            <a:spLocks noChangeArrowheads="1"/>
          </p:cNvSpPr>
          <p:nvPr/>
        </p:nvSpPr>
        <p:spPr bwMode="auto">
          <a:xfrm>
            <a:off x="342900" y="443865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thorns</a:t>
            </a:r>
          </a:p>
        </p:txBody>
      </p:sp>
      <p:sp>
        <p:nvSpPr>
          <p:cNvPr id="10" name="TextBox 9">
            <a:extLst>
              <a:ext uri="{FF2B5EF4-FFF2-40B4-BE49-F238E27FC236}">
                <a16:creationId xmlns:a16="http://schemas.microsoft.com/office/drawing/2014/main" id="{06BAC4CD-719A-4D57-B1CC-CA0B1D4A29AD}"/>
              </a:ext>
            </a:extLst>
          </p:cNvPr>
          <p:cNvSpPr txBox="1">
            <a:spLocks noChangeArrowheads="1"/>
          </p:cNvSpPr>
          <p:nvPr/>
        </p:nvSpPr>
        <p:spPr bwMode="auto">
          <a:xfrm>
            <a:off x="342900" y="506571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spines or prickles</a:t>
            </a:r>
          </a:p>
        </p:txBody>
      </p:sp>
      <p:sp>
        <p:nvSpPr>
          <p:cNvPr id="11" name="TextBox 10">
            <a:extLst>
              <a:ext uri="{FF2B5EF4-FFF2-40B4-BE49-F238E27FC236}">
                <a16:creationId xmlns:a16="http://schemas.microsoft.com/office/drawing/2014/main" id="{F334A309-8525-44A1-9D7F-7A24008D8C6E}"/>
              </a:ext>
            </a:extLst>
          </p:cNvPr>
          <p:cNvSpPr txBox="1">
            <a:spLocks noChangeArrowheads="1"/>
          </p:cNvSpPr>
          <p:nvPr/>
        </p:nvSpPr>
        <p:spPr bwMode="auto">
          <a:xfrm>
            <a:off x="342900" y="56911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hairs on leaves or stems</a:t>
            </a:r>
          </a:p>
        </p:txBody>
      </p:sp>
      <p:pic>
        <p:nvPicPr>
          <p:cNvPr id="12" name="Picture 11" descr="BarryTuck_523864813_WEB.jpg">
            <a:extLst>
              <a:ext uri="{FF2B5EF4-FFF2-40B4-BE49-F238E27FC236}">
                <a16:creationId xmlns:a16="http://schemas.microsoft.com/office/drawing/2014/main" id="{A41D55F8-28A1-4AD2-AFC8-200811CB85A1}"/>
              </a:ext>
            </a:extLst>
          </p:cNvPr>
          <p:cNvPicPr>
            <a:picLocks noChangeAspect="1"/>
          </p:cNvPicPr>
          <p:nvPr/>
        </p:nvPicPr>
        <p:blipFill>
          <a:blip r:embed="rId4">
            <a:extLst>
              <a:ext uri="{28A0092B-C50C-407E-A947-70E740481C1C}">
                <a14:useLocalDpi xmlns:a14="http://schemas.microsoft.com/office/drawing/2010/main" val="0"/>
              </a:ext>
            </a:extLst>
          </a:blip>
          <a:srcRect l="16702" r="8727"/>
          <a:stretch>
            <a:fillRect/>
          </a:stretch>
        </p:blipFill>
        <p:spPr bwMode="auto">
          <a:xfrm>
            <a:off x="5168900" y="3143250"/>
            <a:ext cx="33639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73A791-7036-4EA1-97F6-274AAFF689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BB5F0D15-4C97-4DB8-8019-50ED4973B3D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1723837C-B1AA-4AC6-A5C9-E52F7A956FD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462C46A-9BAD-4BC2-91D3-67EE1FF8A8D5}"/>
              </a:ext>
            </a:extLst>
          </p:cNvPr>
          <p:cNvSpPr>
            <a:spLocks noGrp="1"/>
          </p:cNvSpPr>
          <p:nvPr>
            <p:ph type="title"/>
          </p:nvPr>
        </p:nvSpPr>
        <p:spPr/>
        <p:txBody>
          <a:bodyPr/>
          <a:lstStyle/>
          <a:p>
            <a:r>
              <a:rPr lang="en-GB" altLang="en-US"/>
              <a:t>Thorns and hairs</a:t>
            </a:r>
          </a:p>
        </p:txBody>
      </p:sp>
      <p:sp>
        <p:nvSpPr>
          <p:cNvPr id="21509" name="Rectangle 4">
            <a:extLst>
              <a:ext uri="{FF2B5EF4-FFF2-40B4-BE49-F238E27FC236}">
                <a16:creationId xmlns:a16="http://schemas.microsoft.com/office/drawing/2014/main" id="{5FD5DC31-FBE4-4C81-8E05-256746FCD68B}"/>
              </a:ext>
            </a:extLst>
          </p:cNvPr>
          <p:cNvSpPr>
            <a:spLocks noChangeArrowheads="1"/>
          </p:cNvSpPr>
          <p:nvPr/>
        </p:nvSpPr>
        <p:spPr bwMode="auto">
          <a:xfrm>
            <a:off x="342900" y="784225"/>
            <a:ext cx="8801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Thorns</a:t>
            </a:r>
            <a:r>
              <a:rPr lang="en-GB" altLang="en-US"/>
              <a:t> and </a:t>
            </a:r>
            <a:r>
              <a:rPr lang="en-GB" altLang="en-US" b="1"/>
              <a:t>hairs</a:t>
            </a:r>
            <a:r>
              <a:rPr lang="en-GB" altLang="en-US"/>
              <a:t> are types of </a:t>
            </a:r>
            <a:r>
              <a:rPr lang="en-GB" altLang="en-US" b="1"/>
              <a:t>mechanical adaptation </a:t>
            </a:r>
            <a:r>
              <a:rPr lang="en-GB" altLang="en-US"/>
              <a:t>that</a:t>
            </a:r>
          </a:p>
          <a:p>
            <a:r>
              <a:rPr lang="en-GB" altLang="en-US"/>
              <a:t>slow down the rate at which </a:t>
            </a:r>
            <a:r>
              <a:rPr lang="en-GB" altLang="en-US" b="1"/>
              <a:t>herbivorous animals </a:t>
            </a:r>
            <a:r>
              <a:rPr lang="en-GB" altLang="en-US"/>
              <a:t>can feed </a:t>
            </a:r>
          </a:p>
          <a:p>
            <a:r>
              <a:rPr lang="en-GB" altLang="en-US"/>
              <a:t>on a plant. This makes it more likely that the animal will </a:t>
            </a:r>
            <a:br>
              <a:rPr lang="en-GB" altLang="en-US"/>
            </a:br>
            <a:r>
              <a:rPr lang="en-GB" altLang="en-US"/>
              <a:t>move on to eat something else.</a:t>
            </a:r>
          </a:p>
        </p:txBody>
      </p:sp>
      <p:sp>
        <p:nvSpPr>
          <p:cNvPr id="13" name="Rectangle 12">
            <a:extLst>
              <a:ext uri="{FF2B5EF4-FFF2-40B4-BE49-F238E27FC236}">
                <a16:creationId xmlns:a16="http://schemas.microsoft.com/office/drawing/2014/main" id="{5EE700F6-CD1B-48C5-9BE5-CEECCA751ED8}"/>
              </a:ext>
            </a:extLst>
          </p:cNvPr>
          <p:cNvSpPr>
            <a:spLocks noChangeArrowheads="1"/>
          </p:cNvSpPr>
          <p:nvPr/>
        </p:nvSpPr>
        <p:spPr bwMode="auto">
          <a:xfrm>
            <a:off x="342900" y="254317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Thorns are most effective against large animals, whereas </a:t>
            </a:r>
          </a:p>
          <a:p>
            <a:r>
              <a:rPr lang="en-GB" altLang="en-US"/>
              <a:t>hairs defend plants from small animals, such as insects.</a:t>
            </a:r>
          </a:p>
        </p:txBody>
      </p:sp>
      <p:sp>
        <p:nvSpPr>
          <p:cNvPr id="14" name="Rectangle 13">
            <a:extLst>
              <a:ext uri="{FF2B5EF4-FFF2-40B4-BE49-F238E27FC236}">
                <a16:creationId xmlns:a16="http://schemas.microsoft.com/office/drawing/2014/main" id="{920471E0-4DE5-4EEF-A3CF-CAD24D8161CF}"/>
              </a:ext>
            </a:extLst>
          </p:cNvPr>
          <p:cNvSpPr>
            <a:spLocks noChangeArrowheads="1"/>
          </p:cNvSpPr>
          <p:nvPr/>
        </p:nvSpPr>
        <p:spPr bwMode="auto">
          <a:xfrm>
            <a:off x="342900" y="3563938"/>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Hairs on some plants contain </a:t>
            </a:r>
          </a:p>
          <a:p>
            <a:r>
              <a:rPr lang="en-GB" altLang="en-US"/>
              <a:t>chemicals that cause irritation </a:t>
            </a:r>
          </a:p>
          <a:p>
            <a:r>
              <a:rPr lang="en-GB" altLang="en-US"/>
              <a:t>to deter herbivores further. </a:t>
            </a:r>
          </a:p>
        </p:txBody>
      </p:sp>
      <p:sp>
        <p:nvSpPr>
          <p:cNvPr id="16" name="Rectangle 15">
            <a:extLst>
              <a:ext uri="{FF2B5EF4-FFF2-40B4-BE49-F238E27FC236}">
                <a16:creationId xmlns:a16="http://schemas.microsoft.com/office/drawing/2014/main" id="{E342C51C-3690-4729-9985-D4C7AB24A0D1}"/>
              </a:ext>
            </a:extLst>
          </p:cNvPr>
          <p:cNvSpPr>
            <a:spLocks noChangeArrowheads="1"/>
          </p:cNvSpPr>
          <p:nvPr/>
        </p:nvSpPr>
        <p:spPr bwMode="auto">
          <a:xfrm>
            <a:off x="342900" y="4953000"/>
            <a:ext cx="499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the hairs on the leaves of stinging nettles contain a chemical that causes inflammation.</a:t>
            </a:r>
          </a:p>
        </p:txBody>
      </p:sp>
      <p:pic>
        <p:nvPicPr>
          <p:cNvPr id="10" name="Picture 9" descr="slide 10.jpg">
            <a:extLst>
              <a:ext uri="{FF2B5EF4-FFF2-40B4-BE49-F238E27FC236}">
                <a16:creationId xmlns:a16="http://schemas.microsoft.com/office/drawing/2014/main" id="{25EE03E0-2D5D-4634-B3B9-18FED93B4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567113"/>
            <a:ext cx="304165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869E85B-6DF4-48F6-86A6-DD410D44E6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3B9FEB5-A9C3-4B0B-B1D5-F2B0F786278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24wmemMC"/>
  <p:tag name="ARTICULATE_DESIGN_ID_6_DEFAULT DESIGN" val="4mqYPnxt"/>
  <p:tag name="ARTICULATE_DESIGN_ID_1_DEFAULT DESIGN" val="N5lkXrwu"/>
  <p:tag name="ARTICULATE_DESIGN_ID_7_DEFAULT DESIGN" val="WiB4JmvK"/>
  <p:tag name="ARTICULATE_DESIGN_ID_3_DEFAULT DESIGN" val="qxsluyPh"/>
  <p:tag name="ARTICULATE_DESIGN_ID_2_DEFAULT DESIGN" val="ro1cq24V"/>
  <p:tag name="ARTICULATE_DESIGN_ID_4_DEFAULT DESIGN" val="TgndHtaJ"/>
  <p:tag name="ARTICULATE_DESIGN_ID_5_DEFAULT DESIGN" val="Ea0jK8Cx"/>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14683</TotalTime>
  <Words>1652</Words>
  <Application>Microsoft Office PowerPoint</Application>
  <PresentationFormat>On-screen Show (4:3)</PresentationFormat>
  <Paragraphs>203</Paragraphs>
  <Slides>16</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7_Default Design</vt:lpstr>
      <vt:lpstr>Plant  Defences</vt:lpstr>
      <vt:lpstr>Information</vt:lpstr>
      <vt:lpstr>Plant defences</vt:lpstr>
      <vt:lpstr>Physical defences</vt:lpstr>
      <vt:lpstr>Cell walls </vt:lpstr>
      <vt:lpstr>Leaf cuticle</vt:lpstr>
      <vt:lpstr>Plant stems</vt:lpstr>
      <vt:lpstr>Mechanical adaptations</vt:lpstr>
      <vt:lpstr>Thorns and hairs</vt:lpstr>
      <vt:lpstr>Spines</vt:lpstr>
      <vt:lpstr>Moving leaves</vt:lpstr>
      <vt:lpstr>Mimicry</vt:lpstr>
      <vt:lpstr>Antimicrobial chemicals</vt:lpstr>
      <vt:lpstr>Poisons</vt:lpstr>
      <vt:lpstr>How can humans use plant chemicals?</vt:lpstr>
      <vt:lpstr>Defence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Defences</dc:title>
  <dc:subject>Boardworks GCSE Biology</dc:subject>
  <dc:creator>Boardworks Ltd</dc:creator>
  <cp:lastModifiedBy>Tim Crilly</cp:lastModifiedBy>
  <cp:revision>592</cp:revision>
  <dcterms:created xsi:type="dcterms:W3CDTF">2003-10-06T13:07:42Z</dcterms:created>
  <dcterms:modified xsi:type="dcterms:W3CDTF">2019-01-31T15:25:56Z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AE72E3AB-508A-46FB-B61E-4311923DC072</vt:lpwstr>
  </property>
  <property fmtid="{D5CDD505-2E9C-101B-9397-08002B2CF9AE}" pid="3" name="ArticulatePath">
    <vt:lpwstr>Plant Defences</vt:lpwstr>
  </property>
</Properties>
</file>