
<file path=[Content_Types].xml><?xml version="1.0" encoding="utf-8"?>
<Types xmlns="http://schemas.openxmlformats.org/package/2006/content-types">
  <Default Extension="bin" ContentType="application/vnd.ms-office.activeX"/>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30.xml" ContentType="application/vnd.openxmlformats-officedocument.presentationml.tags+xml"/>
  <Override PartName="/ppt/tags/tag31.xml" ContentType="application/vnd.openxmlformats-officedocument.presentationml.tags+xml"/>
  <Override PartName="/ppt/notesSlides/notesSlide1.xml" ContentType="application/vnd.openxmlformats-officedocument.presentationml.notesSlide+xml"/>
  <Override PartName="/ppt/tags/tag32.xml" ContentType="application/vnd.openxmlformats-officedocument.presentationml.tags+xml"/>
  <Override PartName="/ppt/notesSlides/notesSlide2.xml" ContentType="application/vnd.openxmlformats-officedocument.presentationml.notesSlide+xml"/>
  <Override PartName="/ppt/tags/tag33.xml" ContentType="application/vnd.openxmlformats-officedocument.presentationml.tags+xml"/>
  <Override PartName="/ppt/notesSlides/notesSlide3.xml" ContentType="application/vnd.openxmlformats-officedocument.presentationml.notesSlide+xml"/>
  <Override PartName="/ppt/tags/tag34.xml" ContentType="application/vnd.openxmlformats-officedocument.presentationml.tags+xml"/>
  <Override PartName="/ppt/notesSlides/notesSlide4.xml" ContentType="application/vnd.openxmlformats-officedocument.presentationml.notesSlide+xml"/>
  <Override PartName="/ppt/tags/tag35.xml" ContentType="application/vnd.openxmlformats-officedocument.presentationml.tags+xml"/>
  <Override PartName="/ppt/notesSlides/notesSlide5.xml" ContentType="application/vnd.openxmlformats-officedocument.presentationml.notesSlide+xml"/>
  <Override PartName="/ppt/tags/tag36.xml" ContentType="application/vnd.openxmlformats-officedocument.presentationml.tags+xml"/>
  <Override PartName="/ppt/notesSlides/notesSlide6.xml" ContentType="application/vnd.openxmlformats-officedocument.presentationml.notesSlide+xml"/>
  <Override PartName="/ppt/tags/tag37.xml" ContentType="application/vnd.openxmlformats-officedocument.presentationml.tags+xml"/>
  <Override PartName="/ppt/activeX/activeX1.xml" ContentType="application/vnd.ms-office.activeX+xml"/>
  <Override PartName="/ppt/notesSlides/notesSlide7.xml" ContentType="application/vnd.openxmlformats-officedocument.presentationml.notesSlide+xml"/>
  <Override PartName="/ppt/tags/tag38.xml" ContentType="application/vnd.openxmlformats-officedocument.presentationml.tags+xml"/>
  <Override PartName="/ppt/notesSlides/notesSlide8.xml" ContentType="application/vnd.openxmlformats-officedocument.presentationml.notesSlide+xml"/>
  <Override PartName="/ppt/tags/tag39.xml" ContentType="application/vnd.openxmlformats-officedocument.presentationml.tags+xml"/>
  <Override PartName="/ppt/notesSlides/notesSlide9.xml" ContentType="application/vnd.openxmlformats-officedocument.presentationml.notesSlide+xml"/>
  <Override PartName="/ppt/tags/tag40.xml" ContentType="application/vnd.openxmlformats-officedocument.presentationml.tags+xml"/>
  <Override PartName="/ppt/notesSlides/notesSlide10.xml" ContentType="application/vnd.openxmlformats-officedocument.presentationml.notesSlide+xml"/>
  <Override PartName="/ppt/tags/tag41.xml" ContentType="application/vnd.openxmlformats-officedocument.presentationml.tags+xml"/>
  <Override PartName="/ppt/activeX/activeX2.xml" ContentType="application/vnd.ms-office.activeX+xml"/>
  <Override PartName="/ppt/notesSlides/notesSlide11.xml" ContentType="application/vnd.openxmlformats-officedocument.presentationml.notesSlide+xml"/>
  <Override PartName="/ppt/tags/tag42.xml" ContentType="application/vnd.openxmlformats-officedocument.presentationml.tags+xml"/>
  <Override PartName="/ppt/notesSlides/notesSlide12.xml" ContentType="application/vnd.openxmlformats-officedocument.presentationml.notesSlide+xml"/>
  <Override PartName="/ppt/tags/tag43.xml" ContentType="application/vnd.openxmlformats-officedocument.presentationml.tags+xml"/>
  <Override PartName="/ppt/activeX/activeX3.xml" ContentType="application/vnd.ms-office.activeX+xml"/>
  <Override PartName="/ppt/notesSlides/notesSlide13.xml" ContentType="application/vnd.openxmlformats-officedocument.presentationml.notesSlide+xml"/>
  <Override PartName="/ppt/tags/tag44.xml" ContentType="application/vnd.openxmlformats-officedocument.presentationml.tags+xml"/>
  <Override PartName="/ppt/notesSlides/notesSlide14.xml" ContentType="application/vnd.openxmlformats-officedocument.presentationml.notesSlide+xml"/>
  <Override PartName="/ppt/tags/tag45.xml" ContentType="application/vnd.openxmlformats-officedocument.presentationml.tags+xml"/>
  <Override PartName="/ppt/notesSlides/notesSlide15.xml" ContentType="application/vnd.openxmlformats-officedocument.presentationml.notesSlide+xml"/>
  <Override PartName="/ppt/tags/tag46.xml" ContentType="application/vnd.openxmlformats-officedocument.presentationml.tags+xml"/>
  <Override PartName="/ppt/notesSlides/notesSlide16.xml" ContentType="application/vnd.openxmlformats-officedocument.presentationml.notesSlide+xml"/>
  <Override PartName="/ppt/tags/tag47.xml" ContentType="application/vnd.openxmlformats-officedocument.presentationml.tags+xml"/>
  <Override PartName="/ppt/notesSlides/notesSlide17.xml" ContentType="application/vnd.openxmlformats-officedocument.presentationml.notesSlide+xml"/>
  <Override PartName="/ppt/tags/tag48.xml" ContentType="application/vnd.openxmlformats-officedocument.presentationml.tags+xml"/>
  <Override PartName="/ppt/notesSlides/notesSlide18.xml" ContentType="application/vnd.openxmlformats-officedocument.presentationml.notesSlide+xml"/>
  <Override PartName="/ppt/tags/tag49.xml" ContentType="application/vnd.openxmlformats-officedocument.presentationml.tags+xml"/>
  <Override PartName="/ppt/notesSlides/notesSlide19.xml" ContentType="application/vnd.openxmlformats-officedocument.presentationml.notesSlide+xml"/>
  <Override PartName="/ppt/tags/tag50.xml" ContentType="application/vnd.openxmlformats-officedocument.presentationml.tags+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5184" r:id="rId1"/>
    <p:sldMasterId id="2147485199" r:id="rId2"/>
  </p:sldMasterIdLst>
  <p:notesMasterIdLst>
    <p:notesMasterId r:id="rId23"/>
  </p:notesMasterIdLst>
  <p:handoutMasterIdLst>
    <p:handoutMasterId r:id="rId24"/>
  </p:handoutMasterIdLst>
  <p:sldIdLst>
    <p:sldId id="430" r:id="rId3"/>
    <p:sldId id="527" r:id="rId4"/>
    <p:sldId id="486" r:id="rId5"/>
    <p:sldId id="502" r:id="rId6"/>
    <p:sldId id="509" r:id="rId7"/>
    <p:sldId id="510" r:id="rId8"/>
    <p:sldId id="503" r:id="rId9"/>
    <p:sldId id="489" r:id="rId10"/>
    <p:sldId id="508" r:id="rId11"/>
    <p:sldId id="505" r:id="rId12"/>
    <p:sldId id="490" r:id="rId13"/>
    <p:sldId id="506" r:id="rId14"/>
    <p:sldId id="492" r:id="rId15"/>
    <p:sldId id="487" r:id="rId16"/>
    <p:sldId id="495" r:id="rId17"/>
    <p:sldId id="512" r:id="rId18"/>
    <p:sldId id="513" r:id="rId19"/>
    <p:sldId id="507" r:id="rId20"/>
    <p:sldId id="504" r:id="rId21"/>
    <p:sldId id="496" r:id="rId22"/>
  </p:sldIdLst>
  <p:sldSz cx="9144000" cy="6858000" type="screen4x3"/>
  <p:notesSz cx="6858000" cy="9296400"/>
  <p:embeddedFontLst>
    <p:embeddedFont>
      <p:font typeface="Wingdings 2" panose="05020102010507070707" pitchFamily="18" charset="2"/>
      <p:regular r:id="rId25"/>
    </p:embeddedFont>
  </p:embeddedFontLst>
  <p:custDataLst>
    <p:tags r:id="rId26"/>
  </p:custDataLst>
  <p:defaultTextStyle>
    <a:defPPr>
      <a:defRPr lang="en-US"/>
    </a:defPPr>
    <a:lvl1pPr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5pPr>
    <a:lvl6pPr marL="2286000" algn="l" defTabSz="914400" rtl="0" eaLnBrk="1" latinLnBrk="0" hangingPunct="1">
      <a:defRPr sz="2400" kern="1200">
        <a:solidFill>
          <a:srgbClr val="000066"/>
        </a:solidFill>
        <a:latin typeface="Arial" panose="020B0604020202020204" pitchFamily="34" charset="0"/>
        <a:ea typeface="+mn-ea"/>
        <a:cs typeface="+mn-cs"/>
      </a:defRPr>
    </a:lvl6pPr>
    <a:lvl7pPr marL="2743200" algn="l" defTabSz="914400" rtl="0" eaLnBrk="1" latinLnBrk="0" hangingPunct="1">
      <a:defRPr sz="2400" kern="1200">
        <a:solidFill>
          <a:srgbClr val="000066"/>
        </a:solidFill>
        <a:latin typeface="Arial" panose="020B0604020202020204" pitchFamily="34" charset="0"/>
        <a:ea typeface="+mn-ea"/>
        <a:cs typeface="+mn-cs"/>
      </a:defRPr>
    </a:lvl7pPr>
    <a:lvl8pPr marL="3200400" algn="l" defTabSz="914400" rtl="0" eaLnBrk="1" latinLnBrk="0" hangingPunct="1">
      <a:defRPr sz="2400" kern="1200">
        <a:solidFill>
          <a:srgbClr val="000066"/>
        </a:solidFill>
        <a:latin typeface="Arial" panose="020B0604020202020204" pitchFamily="34" charset="0"/>
        <a:ea typeface="+mn-ea"/>
        <a:cs typeface="+mn-cs"/>
      </a:defRPr>
    </a:lvl8pPr>
    <a:lvl9pPr marL="3657600" algn="l" defTabSz="914400" rtl="0" eaLnBrk="1" latinLnBrk="0" hangingPunct="1">
      <a:defRPr sz="2400" kern="1200">
        <a:solidFill>
          <a:srgbClr val="000066"/>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94">
          <p15:clr>
            <a:srgbClr val="A4A3A4"/>
          </p15:clr>
        </p15:guide>
        <p15:guide id="2" orient="horz" pos="3893">
          <p15:clr>
            <a:srgbClr val="A4A3A4"/>
          </p15:clr>
        </p15:guide>
        <p15:guide id="3" pos="5375">
          <p15:clr>
            <a:srgbClr val="A4A3A4"/>
          </p15:clr>
        </p15:guide>
        <p15:guide id="4" pos="216">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0066"/>
    <a:srgbClr val="000066"/>
    <a:srgbClr val="10BC45"/>
    <a:srgbClr val="FF3B3B"/>
    <a:srgbClr val="FF6600"/>
    <a:srgbClr val="FF0066"/>
    <a:srgbClr val="FFFF00"/>
    <a:srgbClr val="96E696"/>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2979" autoAdjust="0"/>
  </p:normalViewPr>
  <p:slideViewPr>
    <p:cSldViewPr snapToGrid="0" showGuides="1">
      <p:cViewPr>
        <p:scale>
          <a:sx n="85" d="100"/>
          <a:sy n="85" d="100"/>
        </p:scale>
        <p:origin x="618" y="156"/>
      </p:cViewPr>
      <p:guideLst>
        <p:guide orient="horz" pos="494"/>
        <p:guide orient="horz" pos="3893"/>
        <p:guide pos="5375"/>
        <p:guide pos="216"/>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00" d="100"/>
        <a:sy n="100" d="100"/>
      </p:scale>
      <p:origin x="0" y="0"/>
    </p:cViewPr>
  </p:sorterViewPr>
  <p:notesViewPr>
    <p:cSldViewPr snapToGrid="0" showGuides="1">
      <p:cViewPr varScale="1">
        <p:scale>
          <a:sx n="77" d="100"/>
          <a:sy n="77" d="100"/>
        </p:scale>
        <p:origin x="2064" y="108"/>
      </p:cViewPr>
      <p:guideLst>
        <p:guide orient="horz" pos="2928"/>
        <p:guide pos="216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1.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8.wmf"/></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30.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7" name="Rectangle 5">
            <a:extLst>
              <a:ext uri="{FF2B5EF4-FFF2-40B4-BE49-F238E27FC236}">
                <a16:creationId xmlns:a16="http://schemas.microsoft.com/office/drawing/2014/main" id="{928F9014-9A80-4AB3-B24E-B3DED60C0EB4}"/>
              </a:ext>
            </a:extLst>
          </p:cNvPr>
          <p:cNvSpPr>
            <a:spLocks noGrp="1" noChangeArrowheads="1"/>
          </p:cNvSpPr>
          <p:nvPr>
            <p:ph type="sldNum" sz="quarter" idx="3"/>
          </p:nvPr>
        </p:nvSpPr>
        <p:spPr bwMode="auto">
          <a:xfrm>
            <a:off x="3884613" y="8829966"/>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75CA86EF-EBB2-4DAD-BABC-6D8EE77DBF96}" type="slidenum">
              <a:rPr lang="en-GB" altLang="en-US"/>
              <a:pPr/>
              <a:t>‹#›</a:t>
            </a:fld>
            <a:endParaRPr lang="en-GB" altLang="en-US"/>
          </a:p>
        </p:txBody>
      </p:sp>
      <p:sp>
        <p:nvSpPr>
          <p:cNvPr id="6" name="Rectangle 7">
            <a:extLst>
              <a:ext uri="{FF2B5EF4-FFF2-40B4-BE49-F238E27FC236}">
                <a16:creationId xmlns:a16="http://schemas.microsoft.com/office/drawing/2014/main" id="{28A561C6-03E6-4674-9F4B-DDCCE77E76F9}"/>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7" name="Rectangle 9">
            <a:extLst>
              <a:ext uri="{FF2B5EF4-FFF2-40B4-BE49-F238E27FC236}">
                <a16:creationId xmlns:a16="http://schemas.microsoft.com/office/drawing/2014/main" id="{C665996F-9BF8-4BD6-839E-9A7C30CD98C0}"/>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Life Science</a:t>
            </a:r>
          </a:p>
        </p:txBody>
      </p:sp>
    </p:spTree>
    <p:custDataLst>
      <p:tags r:id="rId2"/>
    </p:custDataLst>
    <p:extLst>
      <p:ext uri="{BB962C8B-B14F-4D97-AF65-F5344CB8AC3E}">
        <p14:creationId xmlns:p14="http://schemas.microsoft.com/office/powerpoint/2010/main" val="259027073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9" name="Rectangle 4">
            <a:extLst>
              <a:ext uri="{FF2B5EF4-FFF2-40B4-BE49-F238E27FC236}">
                <a16:creationId xmlns:a16="http://schemas.microsoft.com/office/drawing/2014/main" id="{E4032889-DB4E-41EC-8689-7D9B408F763B}"/>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B4244E25-B76C-4E03-A58E-2EBF8A83C881}"/>
              </a:ext>
            </a:extLst>
          </p:cNvPr>
          <p:cNvSpPr>
            <a:spLocks noGrp="1" noChangeArrowheads="1"/>
          </p:cNvSpPr>
          <p:nvPr>
            <p:ph type="body" sz="quarter" idx="3"/>
          </p:nvPr>
        </p:nvSpPr>
        <p:spPr bwMode="auto">
          <a:xfrm>
            <a:off x="914401" y="4415790"/>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3" name="Rectangle 7">
            <a:extLst>
              <a:ext uri="{FF2B5EF4-FFF2-40B4-BE49-F238E27FC236}">
                <a16:creationId xmlns:a16="http://schemas.microsoft.com/office/drawing/2014/main" id="{49711695-F04D-4A06-BD31-A4D0C5C155EA}"/>
              </a:ext>
            </a:extLst>
          </p:cNvPr>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7975D318-753E-4ECF-9BB1-32288926E99C}" type="slidenum">
              <a:rPr lang="en-US" altLang="en-US"/>
              <a:pPr/>
              <a:t>‹#›</a:t>
            </a:fld>
            <a:endParaRPr lang="en-US" altLang="en-US"/>
          </a:p>
        </p:txBody>
      </p:sp>
      <p:sp>
        <p:nvSpPr>
          <p:cNvPr id="8" name="Rectangle 7">
            <a:extLst>
              <a:ext uri="{FF2B5EF4-FFF2-40B4-BE49-F238E27FC236}">
                <a16:creationId xmlns:a16="http://schemas.microsoft.com/office/drawing/2014/main" id="{C4D460FF-EE57-4DB8-ACB6-F5341AF226DB}"/>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9" name="Rectangle 9">
            <a:extLst>
              <a:ext uri="{FF2B5EF4-FFF2-40B4-BE49-F238E27FC236}">
                <a16:creationId xmlns:a16="http://schemas.microsoft.com/office/drawing/2014/main" id="{D38DB860-1ECB-4026-A2D6-F3631E7DDEF6}"/>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Life Science</a:t>
            </a:r>
          </a:p>
        </p:txBody>
      </p:sp>
    </p:spTree>
    <p:extLst>
      <p:ext uri="{BB962C8B-B14F-4D97-AF65-F5344CB8AC3E}">
        <p14:creationId xmlns:p14="http://schemas.microsoft.com/office/powerpoint/2010/main" val="79468540"/>
      </p:ext>
    </p:extLst>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a:extLst>
              <a:ext uri="{FF2B5EF4-FFF2-40B4-BE49-F238E27FC236}">
                <a16:creationId xmlns:a16="http://schemas.microsoft.com/office/drawing/2014/main" id="{6698B49E-39E3-4EAB-8F23-485B24AC06B1}"/>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4F79D476-AAE9-4581-A464-F26E08E112C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015E9067-2501-4E03-AA37-4056601EDD47}"/>
              </a:ext>
            </a:extLst>
          </p:cNvPr>
          <p:cNvSpPr>
            <a:spLocks noGrp="1"/>
          </p:cNvSpPr>
          <p:nvPr>
            <p:ph type="sldNum" sz="quarter" idx="10"/>
          </p:nvPr>
        </p:nvSpPr>
        <p:spPr/>
        <p:txBody>
          <a:bodyPr/>
          <a:lstStyle/>
          <a:p>
            <a:fld id="{7975D318-753E-4ECF-9BB1-32288926E99C}"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4BCCF407-1F78-4448-9CFB-3D66706F0335}"/>
              </a:ext>
            </a:extLst>
          </p:cNvPr>
          <p:cNvSpPr>
            <a:spLocks noGrp="1" noRot="1" noChangeAspect="1" noTextEdit="1"/>
          </p:cNvSpPr>
          <p:nvPr>
            <p:ph type="sldImg"/>
          </p:nvPr>
        </p:nvSpPr>
        <p:spPr>
          <a:ln/>
        </p:spPr>
      </p:sp>
      <p:sp>
        <p:nvSpPr>
          <p:cNvPr id="46083" name="Notes Placeholder 2">
            <a:extLst>
              <a:ext uri="{FF2B5EF4-FFF2-40B4-BE49-F238E27FC236}">
                <a16:creationId xmlns:a16="http://schemas.microsoft.com/office/drawing/2014/main" id="{D475FAA4-2AB5-4259-8D8A-365AF37A52A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0ADC72E5-B468-4ADB-9A80-C5051CE6D52D}"/>
              </a:ext>
            </a:extLst>
          </p:cNvPr>
          <p:cNvSpPr>
            <a:spLocks noGrp="1"/>
          </p:cNvSpPr>
          <p:nvPr>
            <p:ph type="sldNum" sz="quarter" idx="10"/>
          </p:nvPr>
        </p:nvSpPr>
        <p:spPr/>
        <p:txBody>
          <a:bodyPr/>
          <a:lstStyle/>
          <a:p>
            <a:fld id="{7975D318-753E-4ECF-9BB1-32288926E99C}" type="slidenum">
              <a:rPr lang="en-US" altLang="en-US" smtClean="0"/>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a:extLst>
              <a:ext uri="{FF2B5EF4-FFF2-40B4-BE49-F238E27FC236}">
                <a16:creationId xmlns:a16="http://schemas.microsoft.com/office/drawing/2014/main" id="{49CABA6D-FE5A-4D77-B706-EC57DB675732}"/>
              </a:ext>
            </a:extLst>
          </p:cNvPr>
          <p:cNvSpPr>
            <a:spLocks noGrp="1" noRot="1" noChangeAspect="1" noChangeArrowheads="1" noTextEdit="1"/>
          </p:cNvSpPr>
          <p:nvPr>
            <p:ph type="sldImg"/>
          </p:nvPr>
        </p:nvSpPr>
        <p:spPr>
          <a:ln/>
        </p:spPr>
      </p:sp>
      <p:sp>
        <p:nvSpPr>
          <p:cNvPr id="47108" name="Rectangle 7">
            <a:extLst>
              <a:ext uri="{FF2B5EF4-FFF2-40B4-BE49-F238E27FC236}">
                <a16:creationId xmlns:a16="http://schemas.microsoft.com/office/drawing/2014/main" id="{51442CB8-C8DB-4C34-AC90-55802A4F071F}"/>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endParaRPr lang="en-GB" altLang="en-US" dirty="0">
              <a:latin typeface="Arial" panose="020B0604020202020204" pitchFamily="34" charset="0"/>
            </a:endParaRPr>
          </a:p>
          <a:p>
            <a:r>
              <a:rPr lang="en-GB" altLang="en-US" dirty="0">
                <a:latin typeface="Arial" panose="020B0604020202020204" pitchFamily="34" charset="0"/>
              </a:rPr>
              <a:t>This six-stage sequence shows how proteins are made. Suitable prompts could include:</a:t>
            </a:r>
          </a:p>
          <a:p>
            <a:pPr marL="171450" indent="-171450">
              <a:buFont typeface="Arial" panose="020B0604020202020204" pitchFamily="34" charset="0"/>
              <a:buChar char="•"/>
            </a:pPr>
            <a:r>
              <a:rPr lang="en-GB" altLang="en-US" dirty="0">
                <a:latin typeface="Arial" panose="020B0604020202020204" pitchFamily="34" charset="0"/>
              </a:rPr>
              <a:t>Why does the messenger RNA move out of the nucleus?</a:t>
            </a:r>
          </a:p>
          <a:p>
            <a:pPr marL="171450" indent="-171450">
              <a:buFont typeface="Arial" panose="020B0604020202020204" pitchFamily="34" charset="0"/>
              <a:buChar char="•"/>
            </a:pPr>
            <a:r>
              <a:rPr lang="en-GB" altLang="en-US" dirty="0">
                <a:latin typeface="Arial" panose="020B0604020202020204" pitchFamily="34" charset="0"/>
              </a:rPr>
              <a:t>How many bases are involved in the code for one amino acid?</a:t>
            </a:r>
          </a:p>
          <a:p>
            <a:pPr marL="171450" indent="-171450">
              <a:buFont typeface="Arial" panose="020B0604020202020204" pitchFamily="34" charset="0"/>
              <a:buChar char="•"/>
            </a:pPr>
            <a:r>
              <a:rPr lang="en-GB" altLang="en-US" dirty="0">
                <a:latin typeface="Arial" panose="020B0604020202020204" pitchFamily="34" charset="0"/>
              </a:rPr>
              <a:t>How will protein synthesis differ in different specialized cells?</a:t>
            </a:r>
          </a:p>
          <a:p>
            <a:pPr>
              <a:buFontTx/>
              <a:buChar char="•"/>
            </a:pPr>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endParaRPr lang="en-GB" sz="1200" kern="1200" dirty="0">
              <a:solidFill>
                <a:schemeClr val="tx1"/>
              </a:solidFill>
              <a:latin typeface="Arial" charset="0"/>
              <a:ea typeface="+mn-ea"/>
              <a:cs typeface="+mn-cs"/>
            </a:endParaRP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Use a model to provide mechanistic accounts of phenomena.</a:t>
            </a:r>
            <a:endParaRPr lang="en-GB" sz="1200" b="1" kern="1200" dirty="0">
              <a:solidFill>
                <a:schemeClr val="tx1"/>
              </a:solidFill>
              <a:effectLst/>
              <a:latin typeface="Arial" charset="0"/>
              <a:ea typeface="+mn-ea"/>
              <a:cs typeface="+mn-cs"/>
            </a:endParaRP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p>
        </p:txBody>
      </p:sp>
      <p:sp>
        <p:nvSpPr>
          <p:cNvPr id="2" name="Slide Number Placeholder 1">
            <a:extLst>
              <a:ext uri="{FF2B5EF4-FFF2-40B4-BE49-F238E27FC236}">
                <a16:creationId xmlns:a16="http://schemas.microsoft.com/office/drawing/2014/main" id="{DC5D5485-39C4-46C1-AE84-3DC5987F5C70}"/>
              </a:ext>
            </a:extLst>
          </p:cNvPr>
          <p:cNvSpPr>
            <a:spLocks noGrp="1"/>
          </p:cNvSpPr>
          <p:nvPr>
            <p:ph type="sldNum" sz="quarter" idx="10"/>
          </p:nvPr>
        </p:nvSpPr>
        <p:spPr/>
        <p:txBody>
          <a:bodyPr/>
          <a:lstStyle/>
          <a:p>
            <a:fld id="{7975D318-753E-4ECF-9BB1-32288926E99C}" type="slidenum">
              <a:rPr lang="en-US" altLang="en-US" smtClean="0"/>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4CDD0055-9057-48FB-88D5-164B2C39B8A3}"/>
              </a:ext>
            </a:extLst>
          </p:cNvPr>
          <p:cNvSpPr>
            <a:spLocks noGrp="1" noRot="1" noChangeAspect="1" noTextEdit="1"/>
          </p:cNvSpPr>
          <p:nvPr>
            <p:ph type="sldImg"/>
          </p:nvPr>
        </p:nvSpPr>
        <p:spPr>
          <a:ln/>
        </p:spPr>
      </p:sp>
      <p:sp>
        <p:nvSpPr>
          <p:cNvPr id="48131" name="Notes Placeholder 2">
            <a:extLst>
              <a:ext uri="{FF2B5EF4-FFF2-40B4-BE49-F238E27FC236}">
                <a16:creationId xmlns:a16="http://schemas.microsoft.com/office/drawing/2014/main" id="{15880D70-8AB3-4997-911C-9D6042D480F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For more information about the active site of an enzyme, please refer to the </a:t>
            </a:r>
            <a:r>
              <a:rPr lang="en-GB" altLang="en-US" i="1" dirty="0">
                <a:latin typeface="Arial" panose="020B0604020202020204" pitchFamily="34" charset="0"/>
              </a:rPr>
              <a:t>Enzymes</a:t>
            </a:r>
            <a:r>
              <a:rPr lang="en-GB" altLang="en-US" dirty="0">
                <a:latin typeface="Arial" panose="020B0604020202020204" pitchFamily="34" charset="0"/>
              </a:rPr>
              <a:t> presentation.</a:t>
            </a:r>
          </a:p>
        </p:txBody>
      </p:sp>
      <p:sp>
        <p:nvSpPr>
          <p:cNvPr id="2" name="Slide Number Placeholder 1">
            <a:extLst>
              <a:ext uri="{FF2B5EF4-FFF2-40B4-BE49-F238E27FC236}">
                <a16:creationId xmlns:a16="http://schemas.microsoft.com/office/drawing/2014/main" id="{DCE4E6B6-F827-435D-9A96-8CC1CB15A7C4}"/>
              </a:ext>
            </a:extLst>
          </p:cNvPr>
          <p:cNvSpPr>
            <a:spLocks noGrp="1"/>
          </p:cNvSpPr>
          <p:nvPr>
            <p:ph type="sldNum" sz="quarter" idx="10"/>
          </p:nvPr>
        </p:nvSpPr>
        <p:spPr/>
        <p:txBody>
          <a:bodyPr/>
          <a:lstStyle/>
          <a:p>
            <a:fld id="{7975D318-753E-4ECF-9BB1-32288926E99C}" type="slidenum">
              <a:rPr lang="en-US" altLang="en-US" smtClean="0"/>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a:extLst>
              <a:ext uri="{FF2B5EF4-FFF2-40B4-BE49-F238E27FC236}">
                <a16:creationId xmlns:a16="http://schemas.microsoft.com/office/drawing/2014/main" id="{1E54CE01-6CC0-4BFB-9F01-407DC0DE94F9}"/>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821A4B43-287A-4939-A2AB-A176ADA9B6C5}"/>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endParaRPr lang="en-GB" sz="1200" kern="1200" dirty="0">
              <a:solidFill>
                <a:schemeClr val="tx1"/>
              </a:solidFill>
              <a:latin typeface="Arial" charset="0"/>
              <a:ea typeface="+mn-ea"/>
              <a:cs typeface="+mn-cs"/>
            </a:endParaRP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p>
        </p:txBody>
      </p:sp>
      <p:sp>
        <p:nvSpPr>
          <p:cNvPr id="2" name="Slide Number Placeholder 1">
            <a:extLst>
              <a:ext uri="{FF2B5EF4-FFF2-40B4-BE49-F238E27FC236}">
                <a16:creationId xmlns:a16="http://schemas.microsoft.com/office/drawing/2014/main" id="{24507234-1B6C-4873-AA76-9125B07E7EBC}"/>
              </a:ext>
            </a:extLst>
          </p:cNvPr>
          <p:cNvSpPr>
            <a:spLocks noGrp="1"/>
          </p:cNvSpPr>
          <p:nvPr>
            <p:ph type="sldNum" sz="quarter" idx="10"/>
          </p:nvPr>
        </p:nvSpPr>
        <p:spPr/>
        <p:txBody>
          <a:bodyPr/>
          <a:lstStyle/>
          <a:p>
            <a:fld id="{7975D318-753E-4ECF-9BB1-32288926E99C}" type="slidenum">
              <a:rPr lang="en-US" altLang="en-US" smtClean="0"/>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a:extLst>
              <a:ext uri="{FF2B5EF4-FFF2-40B4-BE49-F238E27FC236}">
                <a16:creationId xmlns:a16="http://schemas.microsoft.com/office/drawing/2014/main" id="{B8B1E167-7192-4DD7-A6DB-3ABC0E04DEA9}"/>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D1004705-E8FE-42BB-96FE-789904C47F9D}"/>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The process by which DNA is copied during cell division is called DNA replication</a:t>
            </a:r>
            <a:r>
              <a:rPr lang="en-GB" altLang="en-US" i="1" dirty="0">
                <a:latin typeface="Arial" panose="020B0604020202020204" pitchFamily="34" charset="0"/>
              </a:rPr>
              <a:t>.</a:t>
            </a:r>
            <a:r>
              <a:rPr lang="en-GB" altLang="en-US" b="1" dirty="0">
                <a:latin typeface="Arial" panose="020B0604020202020204" pitchFamily="34" charset="0"/>
              </a:rPr>
              <a:t> </a:t>
            </a:r>
            <a:r>
              <a:rPr lang="en-GB" altLang="en-US" dirty="0">
                <a:latin typeface="Arial" panose="020B0604020202020204" pitchFamily="34" charset="0"/>
              </a:rPr>
              <a:t>A mutation is often caused by errors that occur during DNA replication.</a:t>
            </a:r>
          </a:p>
        </p:txBody>
      </p:sp>
      <p:sp>
        <p:nvSpPr>
          <p:cNvPr id="2" name="Slide Number Placeholder 1">
            <a:extLst>
              <a:ext uri="{FF2B5EF4-FFF2-40B4-BE49-F238E27FC236}">
                <a16:creationId xmlns:a16="http://schemas.microsoft.com/office/drawing/2014/main" id="{241CDEEF-4004-40D7-839D-70C514C56D1F}"/>
              </a:ext>
            </a:extLst>
          </p:cNvPr>
          <p:cNvSpPr>
            <a:spLocks noGrp="1"/>
          </p:cNvSpPr>
          <p:nvPr>
            <p:ph type="sldNum" sz="quarter" idx="10"/>
          </p:nvPr>
        </p:nvSpPr>
        <p:spPr/>
        <p:txBody>
          <a:bodyPr/>
          <a:lstStyle/>
          <a:p>
            <a:fld id="{7975D318-753E-4ECF-9BB1-32288926E99C}" type="slidenum">
              <a:rPr lang="en-US" altLang="en-US" smtClean="0"/>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a:extLst>
              <a:ext uri="{FF2B5EF4-FFF2-40B4-BE49-F238E27FC236}">
                <a16:creationId xmlns:a16="http://schemas.microsoft.com/office/drawing/2014/main" id="{57972746-3967-487A-ABF9-F45F01454475}"/>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2E2B0C25-6ED7-420D-9EA0-E30201E8DA9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Many mutations do not affect protein function as they occur in DNA that does not code for a protein. The body is also able to repair many mutations that do arise.</a:t>
            </a:r>
          </a:p>
          <a:p>
            <a:endParaRPr lang="en-GB" altLang="en-US" dirty="0">
              <a:latin typeface="Arial" panose="020B0604020202020204" pitchFamily="34" charset="0"/>
            </a:endParaRPr>
          </a:p>
          <a:p>
            <a:r>
              <a:rPr lang="en-GB" altLang="en-US" dirty="0">
                <a:latin typeface="Arial" panose="020B0604020202020204" pitchFamily="34" charset="0"/>
              </a:rPr>
              <a:t>Both the moths in the images are peppered moths. A random mutation caused a population of peppered moths to have black wings. During the industrial revolution, tree trunks near cities were turned black by pollution. The black winged mutants were better camouflaged against these tree trunks than the original white peppered moths. This meant there was a decrease in the number of white peppered moths in the population.</a:t>
            </a:r>
          </a:p>
          <a:p>
            <a:endParaRPr lang="en-GB" altLang="en-US" dirty="0">
              <a:latin typeface="Arial" panose="020B0604020202020204" pitchFamily="34" charset="0"/>
            </a:endParaRPr>
          </a:p>
          <a:p>
            <a:r>
              <a:rPr lang="en-GB" altLang="en-US" dirty="0">
                <a:latin typeface="Arial" panose="020B0604020202020204" pitchFamily="34" charset="0"/>
              </a:rPr>
              <a:t>Over time, as pollution decreased, the tree barks returned to their normal </a:t>
            </a:r>
            <a:r>
              <a:rPr lang="en-GB" altLang="en-US" dirty="0" err="1">
                <a:latin typeface="Arial" panose="020B0604020202020204" pitchFamily="34" charset="0"/>
              </a:rPr>
              <a:t>color</a:t>
            </a:r>
            <a:r>
              <a:rPr lang="en-GB" altLang="en-US" dirty="0">
                <a:latin typeface="Arial" panose="020B0604020202020204" pitchFamily="34" charset="0"/>
              </a:rPr>
              <a:t>. This resulted in a decrease in black peppered moths and an increase in white peppered moths in the population.</a:t>
            </a:r>
          </a:p>
          <a:p>
            <a:endParaRPr lang="en-GB" altLang="en-US" dirty="0">
              <a:solidFill>
                <a:srgbClr val="010066"/>
              </a:solidFill>
              <a:latin typeface="Arial" panose="020B0604020202020204" pitchFamily="34" charset="0"/>
            </a:endParaRPr>
          </a:p>
          <a:p>
            <a:r>
              <a:rPr lang="en-GB" altLang="en-US" b="1" dirty="0">
                <a:latin typeface="Arial" panose="020B0604020202020204" pitchFamily="34" charset="0"/>
              </a:rPr>
              <a:t>Photo credits: </a:t>
            </a:r>
            <a:r>
              <a:rPr lang="en-GB" altLang="en-US" dirty="0">
                <a:latin typeface="Arial" panose="020B0604020202020204" pitchFamily="34" charset="0"/>
              </a:rPr>
              <a:t>black moth © Steve McWilliam, peppered moth © Henrik Larsson both at Shutterstock.com 2018</a:t>
            </a:r>
          </a:p>
        </p:txBody>
      </p:sp>
      <p:sp>
        <p:nvSpPr>
          <p:cNvPr id="2" name="Slide Number Placeholder 1">
            <a:extLst>
              <a:ext uri="{FF2B5EF4-FFF2-40B4-BE49-F238E27FC236}">
                <a16:creationId xmlns:a16="http://schemas.microsoft.com/office/drawing/2014/main" id="{7EC597B6-CF45-46A0-87A1-8D26998B178A}"/>
              </a:ext>
            </a:extLst>
          </p:cNvPr>
          <p:cNvSpPr>
            <a:spLocks noGrp="1"/>
          </p:cNvSpPr>
          <p:nvPr>
            <p:ph type="sldNum" sz="quarter" idx="10"/>
          </p:nvPr>
        </p:nvSpPr>
        <p:spPr/>
        <p:txBody>
          <a:bodyPr/>
          <a:lstStyle/>
          <a:p>
            <a:fld id="{7975D318-753E-4ECF-9BB1-32288926E99C}" type="slidenum">
              <a:rPr lang="en-US" altLang="en-US" smtClean="0"/>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a:extLst>
              <a:ext uri="{FF2B5EF4-FFF2-40B4-BE49-F238E27FC236}">
                <a16:creationId xmlns:a16="http://schemas.microsoft.com/office/drawing/2014/main" id="{6A891B8A-A4B0-43DD-BE64-4D95D7AAFB5D}"/>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1964EC40-FBA3-42DA-8F76-60F9EC847EC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The mutation may alter the way that a protein folds, or prevent the protein from folding at all. This will change the structure of a protein, which may alter its function.</a:t>
            </a:r>
          </a:p>
        </p:txBody>
      </p:sp>
      <p:sp>
        <p:nvSpPr>
          <p:cNvPr id="2" name="Slide Number Placeholder 1">
            <a:extLst>
              <a:ext uri="{FF2B5EF4-FFF2-40B4-BE49-F238E27FC236}">
                <a16:creationId xmlns:a16="http://schemas.microsoft.com/office/drawing/2014/main" id="{85D247DE-58AC-4693-8B03-B78E2A59F630}"/>
              </a:ext>
            </a:extLst>
          </p:cNvPr>
          <p:cNvSpPr>
            <a:spLocks noGrp="1"/>
          </p:cNvSpPr>
          <p:nvPr>
            <p:ph type="sldNum" sz="quarter" idx="10"/>
          </p:nvPr>
        </p:nvSpPr>
        <p:spPr/>
        <p:txBody>
          <a:bodyPr/>
          <a:lstStyle/>
          <a:p>
            <a:fld id="{7975D318-753E-4ECF-9BB1-32288926E99C}" type="slidenum">
              <a:rPr lang="en-US" altLang="en-US" smtClean="0"/>
              <a:pPr/>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23EA865D-6561-4AF0-AA84-20D1F166D0A1}"/>
              </a:ext>
            </a:extLst>
          </p:cNvPr>
          <p:cNvSpPr>
            <a:spLocks noGrp="1" noRot="1" noChangeAspect="1" noTextEdit="1"/>
          </p:cNvSpPr>
          <p:nvPr>
            <p:ph type="sldImg"/>
          </p:nvPr>
        </p:nvSpPr>
        <p:spPr>
          <a:ln/>
        </p:spPr>
      </p:sp>
      <p:sp>
        <p:nvSpPr>
          <p:cNvPr id="54275" name="Notes Placeholder 2">
            <a:extLst>
              <a:ext uri="{FF2B5EF4-FFF2-40B4-BE49-F238E27FC236}">
                <a16:creationId xmlns:a16="http://schemas.microsoft.com/office/drawing/2014/main" id="{61210A86-7E5A-411F-A283-E4EA5C57EDF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If an enzyme cannot reach its target substrate in the cell, then it will not be able to bind to the substrate and carry out catalysis. </a:t>
            </a:r>
          </a:p>
          <a:p>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endParaRPr lang="en-GB" sz="1200" kern="1200" dirty="0">
              <a:solidFill>
                <a:schemeClr val="tx1"/>
              </a:solidFill>
              <a:latin typeface="Arial" charset="0"/>
              <a:ea typeface="+mn-ea"/>
              <a:cs typeface="+mn-cs"/>
            </a:endParaRP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Use a model to provide mechanistic accounts of phenomena.</a:t>
            </a:r>
            <a:endParaRPr lang="en-GB" sz="1200" b="1" kern="1200" dirty="0">
              <a:solidFill>
                <a:schemeClr val="tx1"/>
              </a:solidFill>
              <a:effectLst/>
              <a:latin typeface="Arial" charset="0"/>
              <a:ea typeface="+mn-ea"/>
              <a:cs typeface="+mn-cs"/>
            </a:endParaRP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Obtaining, Evaluating, and Communicating Information:</a:t>
            </a:r>
            <a:r>
              <a:rPr lang="en-GB" sz="1200" kern="1200" dirty="0">
                <a:solidFill>
                  <a:schemeClr val="tx1"/>
                </a:solidFill>
                <a:effectLst/>
                <a:latin typeface="Arial" charset="0"/>
                <a:ea typeface="+mn-ea"/>
                <a:cs typeface="+mn-cs"/>
              </a:rPr>
              <a:t> Communicate scientific and/or technical information or ideas (e.g. about phenomena and/or the process of development and the design and performance of a proposed process or system) in multiple formats (including orally, graphically, textually, and mathematically).</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A5827ED7-96ED-484C-8EA7-584D3D4AE3C7}"/>
              </a:ext>
            </a:extLst>
          </p:cNvPr>
          <p:cNvSpPr>
            <a:spLocks noGrp="1"/>
          </p:cNvSpPr>
          <p:nvPr>
            <p:ph type="sldNum" sz="quarter" idx="10"/>
          </p:nvPr>
        </p:nvSpPr>
        <p:spPr/>
        <p:txBody>
          <a:bodyPr/>
          <a:lstStyle/>
          <a:p>
            <a:fld id="{7975D318-753E-4ECF-9BB1-32288926E99C}" type="slidenum">
              <a:rPr lang="en-US" altLang="en-US" smtClean="0"/>
              <a:pPr/>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AA037BCA-32E3-4165-9724-B55778745F3C}"/>
              </a:ext>
            </a:extLst>
          </p:cNvPr>
          <p:cNvSpPr>
            <a:spLocks noGrp="1" noRot="1" noChangeAspect="1" noTextEdit="1"/>
          </p:cNvSpPr>
          <p:nvPr>
            <p:ph type="sldImg"/>
          </p:nvPr>
        </p:nvSpPr>
        <p:spPr>
          <a:ln/>
        </p:spPr>
      </p:sp>
      <p:sp>
        <p:nvSpPr>
          <p:cNvPr id="55299" name="Notes Placeholder 2">
            <a:extLst>
              <a:ext uri="{FF2B5EF4-FFF2-40B4-BE49-F238E27FC236}">
                <a16:creationId xmlns:a16="http://schemas.microsoft.com/office/drawing/2014/main" id="{4B325DE2-685E-4A2A-AE0F-F2423FE4BF8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Non-coding DNA controls the production of proteins by regulating transcription. If RNA polymerase is unable to bind to non-coding DNA, then transcription cannot take place. This results in a decrease in the amount of mRNA produced and so a decrease in the amount of protein made.</a:t>
            </a:r>
          </a:p>
          <a:p>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endParaRPr lang="en-GB" sz="1200" kern="1200" dirty="0">
              <a:solidFill>
                <a:schemeClr val="tx1"/>
              </a:solidFill>
              <a:latin typeface="Arial" charset="0"/>
              <a:ea typeface="+mn-ea"/>
              <a:cs typeface="+mn-cs"/>
            </a:endParaRP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Obtaining, Evaluating, and Communicating Information:</a:t>
            </a:r>
            <a:r>
              <a:rPr lang="en-GB" sz="1200" kern="1200" dirty="0">
                <a:solidFill>
                  <a:schemeClr val="tx1"/>
                </a:solidFill>
                <a:effectLst/>
                <a:latin typeface="Arial" charset="0"/>
                <a:ea typeface="+mn-ea"/>
                <a:cs typeface="+mn-cs"/>
              </a:rPr>
              <a:t> Communicate scientific and/or technical information or ideas (e.g. about phenomena and/or the process of development and the design and performance of a proposed process or system) in multiple formats (including orally, graphically, textually, and mathematically).</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B6689F7F-0423-42EB-AAEB-F3DEF6B8CB68}"/>
              </a:ext>
            </a:extLst>
          </p:cNvPr>
          <p:cNvSpPr>
            <a:spLocks noGrp="1"/>
          </p:cNvSpPr>
          <p:nvPr>
            <p:ph type="sldNum" sz="quarter" idx="10"/>
          </p:nvPr>
        </p:nvSpPr>
        <p:spPr/>
        <p:txBody>
          <a:bodyPr/>
          <a:lstStyle/>
          <a:p>
            <a:fld id="{7975D318-753E-4ECF-9BB1-32288926E99C}" type="slidenum">
              <a:rPr lang="en-US" altLang="en-US" smtClean="0"/>
              <a:pPr/>
              <a:t>18</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7FB0AD4D-612E-48C7-BACF-6D7BFE41A81D}"/>
              </a:ext>
            </a:extLst>
          </p:cNvPr>
          <p:cNvSpPr>
            <a:spLocks noGrp="1" noRot="1" noChangeAspect="1" noTextEdit="1"/>
          </p:cNvSpPr>
          <p:nvPr>
            <p:ph type="sldImg"/>
          </p:nvPr>
        </p:nvSpPr>
        <p:spPr>
          <a:ln/>
        </p:spPr>
      </p:sp>
      <p:sp>
        <p:nvSpPr>
          <p:cNvPr id="56323" name="Notes Placeholder 2">
            <a:extLst>
              <a:ext uri="{FF2B5EF4-FFF2-40B4-BE49-F238E27FC236}">
                <a16:creationId xmlns:a16="http://schemas.microsoft.com/office/drawing/2014/main" id="{A0B9C423-C82A-4608-BD7F-8C2A64AC93F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D74FF1DD-A080-4C95-9BF5-63C65BEF6498}"/>
              </a:ext>
            </a:extLst>
          </p:cNvPr>
          <p:cNvSpPr>
            <a:spLocks noGrp="1"/>
          </p:cNvSpPr>
          <p:nvPr>
            <p:ph type="sldNum" sz="quarter" idx="10"/>
          </p:nvPr>
        </p:nvSpPr>
        <p:spPr/>
        <p:txBody>
          <a:bodyPr/>
          <a:lstStyle/>
          <a:p>
            <a:fld id="{7975D318-753E-4ECF-9BB1-32288926E99C}" type="slidenum">
              <a:rPr lang="en-US" altLang="en-US" smtClean="0"/>
              <a:pPr/>
              <a:t>19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Slide Number Placeholder 4">
            <a:extLst>
              <a:ext uri="{FF2B5EF4-FFF2-40B4-BE49-F238E27FC236}">
                <a16:creationId xmlns:a16="http://schemas.microsoft.com/office/drawing/2014/main" id="{7CF14FC1-173F-43CB-B617-D5A0DDAA05F1}"/>
              </a:ext>
            </a:extLst>
          </p:cNvPr>
          <p:cNvSpPr>
            <a:spLocks noGrp="1"/>
          </p:cNvSpPr>
          <p:nvPr>
            <p:ph type="sldNum" sz="quarter" idx="10"/>
          </p:nvPr>
        </p:nvSpPr>
        <p:spPr/>
        <p:txBody>
          <a:bodyPr/>
          <a:lstStyle/>
          <a:p>
            <a:fld id="{7975D318-753E-4ECF-9BB1-32288926E99C}" type="slidenum">
              <a:rPr lang="en-US" altLang="en-US" smtClean="0"/>
              <a:pPr/>
              <a:t>2</a:t>
            </a:fld>
            <a:endParaRPr lang="en-US" altLang="en-US"/>
          </a:p>
        </p:txBody>
      </p:sp>
    </p:spTree>
    <p:extLst>
      <p:ext uri="{BB962C8B-B14F-4D97-AF65-F5344CB8AC3E}">
        <p14:creationId xmlns:p14="http://schemas.microsoft.com/office/powerpoint/2010/main" val="30227865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a:extLst>
              <a:ext uri="{FF2B5EF4-FFF2-40B4-BE49-F238E27FC236}">
                <a16:creationId xmlns:a16="http://schemas.microsoft.com/office/drawing/2014/main" id="{C01E49A0-0FF2-4F12-847C-0FF46F06344C}"/>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380E6969-48A9-4852-B4FE-6F3CAA8974ED}"/>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rPr>
              <a:t>Photo credit:</a:t>
            </a:r>
            <a:r>
              <a:rPr lang="en-US" altLang="en-US" dirty="0">
                <a:latin typeface="Arial" panose="020B0604020202020204" pitchFamily="34" charset="0"/>
              </a:rPr>
              <a:t> </a:t>
            </a:r>
            <a:r>
              <a:rPr lang="en-GB" altLang="en-US" dirty="0">
                <a:latin typeface="Arial" panose="020B0604020202020204" pitchFamily="34" charset="0"/>
              </a:rPr>
              <a:t>© </a:t>
            </a:r>
            <a:r>
              <a:rPr lang="en-GB" altLang="en-US" dirty="0" err="1">
                <a:latin typeface="Arial" panose="020B0604020202020204" pitchFamily="34" charset="0"/>
              </a:rPr>
              <a:t>Rido</a:t>
            </a:r>
            <a:r>
              <a:rPr lang="en-GB" altLang="en-US" dirty="0">
                <a:latin typeface="Arial" panose="020B0604020202020204" pitchFamily="34" charset="0"/>
              </a:rPr>
              <a:t>, Shutterstock.com 2018</a:t>
            </a:r>
            <a:endParaRPr lang="en-GB" altLang="en-US" dirty="0">
              <a:solidFill>
                <a:srgbClr val="010066"/>
              </a:solidFill>
              <a:latin typeface="Arial" panose="020B0604020202020204" pitchFamily="34" charset="0"/>
            </a:endParaRPr>
          </a:p>
        </p:txBody>
      </p:sp>
      <p:sp>
        <p:nvSpPr>
          <p:cNvPr id="2" name="Slide Number Placeholder 1">
            <a:extLst>
              <a:ext uri="{FF2B5EF4-FFF2-40B4-BE49-F238E27FC236}">
                <a16:creationId xmlns:a16="http://schemas.microsoft.com/office/drawing/2014/main" id="{F722280B-44A2-4211-B63E-89E9E5A7FD2A}"/>
              </a:ext>
            </a:extLst>
          </p:cNvPr>
          <p:cNvSpPr>
            <a:spLocks noGrp="1"/>
          </p:cNvSpPr>
          <p:nvPr>
            <p:ph type="sldNum" sz="quarter" idx="10"/>
          </p:nvPr>
        </p:nvSpPr>
        <p:spPr/>
        <p:txBody>
          <a:bodyPr/>
          <a:lstStyle/>
          <a:p>
            <a:fld id="{7975D318-753E-4ECF-9BB1-32288926E99C}" type="slidenum">
              <a:rPr lang="en-US" altLang="en-US" smtClean="0"/>
              <a:pPr/>
              <a:t>20</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a:extLst>
              <a:ext uri="{FF2B5EF4-FFF2-40B4-BE49-F238E27FC236}">
                <a16:creationId xmlns:a16="http://schemas.microsoft.com/office/drawing/2014/main" id="{34004866-075B-46B8-9E91-D24689B75EAF}"/>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C8A892A1-BA02-496C-845E-82630A740AC6}"/>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For more information about enzymes, please refer to the </a:t>
            </a:r>
            <a:r>
              <a:rPr lang="en-GB" altLang="en-US" i="1" dirty="0">
                <a:latin typeface="Arial" panose="020B0604020202020204" pitchFamily="34" charset="0"/>
              </a:rPr>
              <a:t>Enzymes</a:t>
            </a:r>
            <a:r>
              <a:rPr lang="en-GB" altLang="en-US" dirty="0">
                <a:latin typeface="Arial" panose="020B0604020202020204" pitchFamily="34" charset="0"/>
              </a:rPr>
              <a:t> presentation.</a:t>
            </a:r>
          </a:p>
          <a:p>
            <a:r>
              <a:rPr lang="en-GB" altLang="en-US" dirty="0">
                <a:latin typeface="Arial" panose="020B0604020202020204" pitchFamily="34" charset="0"/>
              </a:rPr>
              <a:t>For more information about antibodies, please refer to </a:t>
            </a:r>
            <a:r>
              <a:rPr lang="en-GB" altLang="en-US" i="1" dirty="0">
                <a:latin typeface="Arial" panose="020B0604020202020204" pitchFamily="34" charset="0"/>
              </a:rPr>
              <a:t>The Body’s </a:t>
            </a:r>
            <a:r>
              <a:rPr lang="en-GB" altLang="en-US" i="1" dirty="0" err="1">
                <a:latin typeface="Arial" panose="020B0604020202020204" pitchFamily="34" charset="0"/>
              </a:rPr>
              <a:t>Defense</a:t>
            </a:r>
            <a:r>
              <a:rPr lang="en-GB" altLang="en-US" i="1" dirty="0">
                <a:latin typeface="Arial" panose="020B0604020202020204" pitchFamily="34" charset="0"/>
              </a:rPr>
              <a:t> Systems</a:t>
            </a:r>
            <a:r>
              <a:rPr lang="en-GB" altLang="en-US" b="1" dirty="0">
                <a:latin typeface="Arial" panose="020B0604020202020204" pitchFamily="34" charset="0"/>
              </a:rPr>
              <a:t> </a:t>
            </a:r>
            <a:r>
              <a:rPr lang="en-GB" altLang="en-US" dirty="0">
                <a:latin typeface="Arial" panose="020B0604020202020204" pitchFamily="34" charset="0"/>
              </a:rPr>
              <a:t>presentation. </a:t>
            </a:r>
          </a:p>
          <a:p>
            <a:r>
              <a:rPr lang="en-GB" altLang="en-US" dirty="0">
                <a:latin typeface="Arial" panose="020B0604020202020204" pitchFamily="34" charset="0"/>
              </a:rPr>
              <a:t>For more information about hormones, please refer to </a:t>
            </a:r>
            <a:r>
              <a:rPr lang="en-GB" altLang="en-US" i="1" dirty="0">
                <a:latin typeface="Arial" panose="020B0604020202020204" pitchFamily="34" charset="0"/>
              </a:rPr>
              <a:t>The Endocrine System</a:t>
            </a:r>
            <a:r>
              <a:rPr lang="en-GB" altLang="en-US" b="1" dirty="0">
                <a:latin typeface="Arial" panose="020B0604020202020204" pitchFamily="34" charset="0"/>
              </a:rPr>
              <a:t> </a:t>
            </a:r>
            <a:r>
              <a:rPr lang="en-GB" altLang="en-US" dirty="0">
                <a:latin typeface="Arial" panose="020B0604020202020204" pitchFamily="34" charset="0"/>
              </a:rPr>
              <a:t>presentation. </a:t>
            </a:r>
          </a:p>
          <a:p>
            <a:endParaRPr lang="en-GB" altLang="en-US" dirty="0">
              <a:latin typeface="Arial" panose="020B0604020202020204" pitchFamily="34" charset="0"/>
            </a:endParaRPr>
          </a:p>
          <a:p>
            <a:r>
              <a:rPr lang="en-GB" altLang="en-US" b="1" dirty="0">
                <a:latin typeface="Arial" panose="020B0604020202020204" pitchFamily="34" charset="0"/>
              </a:rPr>
              <a:t>Photo credit: </a:t>
            </a:r>
            <a:r>
              <a:rPr lang="en-GB" altLang="en-US" dirty="0">
                <a:latin typeface="Arial" panose="020B0604020202020204" pitchFamily="34" charset="0"/>
              </a:rPr>
              <a:t>antibody on a bacterial cell </a:t>
            </a:r>
            <a:r>
              <a:rPr lang="en-GB" altLang="en-US" b="0" dirty="0">
                <a:latin typeface="Arial" panose="020B0604020202020204" pitchFamily="34" charset="0"/>
              </a:rPr>
              <a:t>© </a:t>
            </a:r>
            <a:r>
              <a:rPr lang="en-GB" altLang="en-US" dirty="0">
                <a:latin typeface="Arial" panose="020B0604020202020204" pitchFamily="34" charset="0"/>
              </a:rPr>
              <a:t>Kateryna Kon, Shutterstock.com 2018</a:t>
            </a:r>
          </a:p>
        </p:txBody>
      </p:sp>
      <p:sp>
        <p:nvSpPr>
          <p:cNvPr id="2" name="Slide Number Placeholder 1">
            <a:extLst>
              <a:ext uri="{FF2B5EF4-FFF2-40B4-BE49-F238E27FC236}">
                <a16:creationId xmlns:a16="http://schemas.microsoft.com/office/drawing/2014/main" id="{08AE7526-3E1F-43F4-94F1-35F03FCFA1E7}"/>
              </a:ext>
            </a:extLst>
          </p:cNvPr>
          <p:cNvSpPr>
            <a:spLocks noGrp="1"/>
          </p:cNvSpPr>
          <p:nvPr>
            <p:ph type="sldNum" sz="quarter" idx="10"/>
          </p:nvPr>
        </p:nvSpPr>
        <p:spPr/>
        <p:txBody>
          <a:bodyPr/>
          <a:lstStyle/>
          <a:p>
            <a:fld id="{7975D318-753E-4ECF-9BB1-32288926E99C}" type="slidenum">
              <a:rPr lang="en-US" altLang="en-US" smtClean="0"/>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a:extLst>
              <a:ext uri="{FF2B5EF4-FFF2-40B4-BE49-F238E27FC236}">
                <a16:creationId xmlns:a16="http://schemas.microsoft.com/office/drawing/2014/main" id="{B614CB40-EC12-4CDC-8A83-C92CD0E64F08}"/>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8D01A64A-0FB8-4F1D-A5ED-FC0C5B8DD1F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24D3223B-52E1-478A-A00F-D745EAE4E1D0}"/>
              </a:ext>
            </a:extLst>
          </p:cNvPr>
          <p:cNvSpPr>
            <a:spLocks noGrp="1"/>
          </p:cNvSpPr>
          <p:nvPr>
            <p:ph type="sldNum" sz="quarter" idx="10"/>
          </p:nvPr>
        </p:nvSpPr>
        <p:spPr/>
        <p:txBody>
          <a:bodyPr/>
          <a:lstStyle/>
          <a:p>
            <a:fld id="{7975D318-753E-4ECF-9BB1-32288926E99C}" type="slidenum">
              <a:rPr lang="en-US" altLang="en-US" smtClean="0"/>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a:extLst>
              <a:ext uri="{FF2B5EF4-FFF2-40B4-BE49-F238E27FC236}">
                <a16:creationId xmlns:a16="http://schemas.microsoft.com/office/drawing/2014/main" id="{9A6919BE-D398-43DF-90B9-07C928087311}"/>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71B6877A-D6DB-4EBD-8E1F-B00B15B2D4E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In red blood cells, the genes that encode </a:t>
            </a:r>
            <a:r>
              <a:rPr lang="en-GB" altLang="en-US" dirty="0" err="1">
                <a:latin typeface="Arial" panose="020B0604020202020204" pitchFamily="34" charset="0"/>
              </a:rPr>
              <a:t>hemoglobin</a:t>
            </a:r>
            <a:r>
              <a:rPr lang="en-GB" altLang="en-US" dirty="0">
                <a:latin typeface="Arial" panose="020B0604020202020204" pitchFamily="34" charset="0"/>
              </a:rPr>
              <a:t> are switched on; however, the genes that encode antibodies are switched off. In white blood cells, the genes that encode antibodies are switched on. This means that white blood cells produce antibody proteins but not </a:t>
            </a:r>
            <a:r>
              <a:rPr lang="en-GB" altLang="en-US" dirty="0" err="1">
                <a:latin typeface="Arial" panose="020B0604020202020204" pitchFamily="34" charset="0"/>
              </a:rPr>
              <a:t>hemoglobin</a:t>
            </a:r>
            <a:r>
              <a:rPr lang="en-GB" altLang="en-US" dirty="0">
                <a:latin typeface="Arial" panose="020B0604020202020204" pitchFamily="34" charset="0"/>
              </a:rPr>
              <a:t> and red blood cells produce </a:t>
            </a:r>
            <a:r>
              <a:rPr lang="en-GB" altLang="en-US" dirty="0" err="1">
                <a:latin typeface="Arial" panose="020B0604020202020204" pitchFamily="34" charset="0"/>
              </a:rPr>
              <a:t>hemoglobin</a:t>
            </a:r>
            <a:r>
              <a:rPr lang="en-GB" altLang="en-US" dirty="0">
                <a:latin typeface="Arial" panose="020B0604020202020204" pitchFamily="34" charset="0"/>
              </a:rPr>
              <a:t> but not antibody proteins.</a:t>
            </a:r>
          </a:p>
        </p:txBody>
      </p:sp>
      <p:sp>
        <p:nvSpPr>
          <p:cNvPr id="2" name="Slide Number Placeholder 1">
            <a:extLst>
              <a:ext uri="{FF2B5EF4-FFF2-40B4-BE49-F238E27FC236}">
                <a16:creationId xmlns:a16="http://schemas.microsoft.com/office/drawing/2014/main" id="{FF04B436-E2BF-4724-BFCB-E4A1AD01A210}"/>
              </a:ext>
            </a:extLst>
          </p:cNvPr>
          <p:cNvSpPr>
            <a:spLocks noGrp="1"/>
          </p:cNvSpPr>
          <p:nvPr>
            <p:ph type="sldNum" sz="quarter" idx="10"/>
          </p:nvPr>
        </p:nvSpPr>
        <p:spPr/>
        <p:txBody>
          <a:bodyPr/>
          <a:lstStyle/>
          <a:p>
            <a:fld id="{7975D318-753E-4ECF-9BB1-32288926E99C}" type="slidenum">
              <a:rPr lang="en-US" altLang="en-US" smtClean="0"/>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C3E56D62-120D-4EAE-A853-AFE16F2DC1DC}"/>
              </a:ext>
            </a:extLst>
          </p:cNvPr>
          <p:cNvSpPr>
            <a:spLocks noGrp="1" noRot="1" noChangeAspect="1" noTextEdit="1"/>
          </p:cNvSpPr>
          <p:nvPr>
            <p:ph type="sldImg"/>
          </p:nvPr>
        </p:nvSpPr>
        <p:spPr>
          <a:ln/>
        </p:spPr>
      </p:sp>
      <p:sp>
        <p:nvSpPr>
          <p:cNvPr id="40963" name="Notes Placeholder 2">
            <a:extLst>
              <a:ext uri="{FF2B5EF4-FFF2-40B4-BE49-F238E27FC236}">
                <a16:creationId xmlns:a16="http://schemas.microsoft.com/office/drawing/2014/main" id="{E04515C8-6E32-4D73-AD85-95C5E330D4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There are 20 types of amino acid that DNA can code for. Each amino acid is coded for by a different sequence of bases. </a:t>
            </a:r>
          </a:p>
          <a:p>
            <a:r>
              <a:rPr lang="en-GB" altLang="en-US" dirty="0">
                <a:latin typeface="Arial" panose="020B0604020202020204" pitchFamily="34" charset="0"/>
              </a:rPr>
              <a:t>All organisms rely on the same 4 bases in their DNA to code for amino acids. As a result, the genetic code is described as being “universal.”</a:t>
            </a:r>
          </a:p>
          <a:p>
            <a:endParaRPr lang="en-GB" altLang="en-US" dirty="0">
              <a:latin typeface="Arial" panose="020B0604020202020204" pitchFamily="34" charset="0"/>
              <a:cs typeface="Arial" panose="020B0604020202020204" pitchFamily="34" charset="0"/>
            </a:endParaRPr>
          </a:p>
          <a:p>
            <a:r>
              <a:rPr lang="en-GB" altLang="en-US" dirty="0">
                <a:latin typeface="Arial" panose="020B0604020202020204" pitchFamily="34" charset="0"/>
                <a:cs typeface="Arial" panose="020B0604020202020204" pitchFamily="34" charset="0"/>
              </a:rPr>
              <a:t>For more information about DNA, please refer to the </a:t>
            </a:r>
            <a:r>
              <a:rPr lang="en-GB" altLang="en-US" i="1" dirty="0">
                <a:latin typeface="Arial" panose="020B0604020202020204" pitchFamily="34" charset="0"/>
                <a:cs typeface="Arial" panose="020B0604020202020204" pitchFamily="34" charset="0"/>
              </a:rPr>
              <a:t>DNA and the Genome</a:t>
            </a:r>
            <a:r>
              <a:rPr lang="en-GB" altLang="en-US" b="1" dirty="0">
                <a:latin typeface="Arial" panose="020B0604020202020204" pitchFamily="34" charset="0"/>
                <a:cs typeface="Arial" panose="020B0604020202020204" pitchFamily="34" charset="0"/>
              </a:rPr>
              <a:t> </a:t>
            </a:r>
            <a:r>
              <a:rPr lang="en-GB" altLang="en-US" dirty="0">
                <a:latin typeface="Arial" panose="020B0604020202020204" pitchFamily="34" charset="0"/>
                <a:cs typeface="Arial" panose="020B0604020202020204" pitchFamily="34" charset="0"/>
              </a:rPr>
              <a:t>presentation. </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43144293-2413-4255-B3E1-E07B85A9E9B2}"/>
              </a:ext>
            </a:extLst>
          </p:cNvPr>
          <p:cNvSpPr>
            <a:spLocks noGrp="1"/>
          </p:cNvSpPr>
          <p:nvPr>
            <p:ph type="sldNum" sz="quarter" idx="10"/>
          </p:nvPr>
        </p:nvSpPr>
        <p:spPr/>
        <p:txBody>
          <a:bodyPr/>
          <a:lstStyle/>
          <a:p>
            <a:fld id="{7975D318-753E-4ECF-9BB1-32288926E99C}" type="slidenum">
              <a:rPr lang="en-US" altLang="en-US" smtClean="0"/>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a:extLst>
              <a:ext uri="{FF2B5EF4-FFF2-40B4-BE49-F238E27FC236}">
                <a16:creationId xmlns:a16="http://schemas.microsoft.com/office/drawing/2014/main" id="{F4452450-253C-4CD3-9268-CDDF3E71B798}"/>
              </a:ext>
            </a:extLst>
          </p:cNvPr>
          <p:cNvSpPr>
            <a:spLocks noGrp="1" noRot="1" noChangeAspect="1" noChangeArrowheads="1" noTextEdit="1"/>
          </p:cNvSpPr>
          <p:nvPr>
            <p:ph type="sldImg"/>
          </p:nvPr>
        </p:nvSpPr>
        <p:spPr>
          <a:ln/>
        </p:spPr>
      </p:sp>
      <p:sp>
        <p:nvSpPr>
          <p:cNvPr id="41988" name="Rectangle 5">
            <a:extLst>
              <a:ext uri="{FF2B5EF4-FFF2-40B4-BE49-F238E27FC236}">
                <a16:creationId xmlns:a16="http://schemas.microsoft.com/office/drawing/2014/main" id="{63758F0E-7099-4962-BDD5-D42425B1B779}"/>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endParaRPr lang="en-GB" altLang="en-US" dirty="0">
              <a:latin typeface="Arial" panose="020B0604020202020204" pitchFamily="34" charset="0"/>
            </a:endParaRPr>
          </a:p>
          <a:p>
            <a:r>
              <a:rPr lang="en-GB" altLang="en-US" dirty="0">
                <a:latin typeface="Arial" panose="020B0604020202020204" pitchFamily="34" charset="0"/>
              </a:rPr>
              <a:t>This three-stage sequence introduces the link between genes and proteins.</a:t>
            </a:r>
          </a:p>
          <a:p>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endParaRPr lang="en-GB" sz="1200" kern="1200" dirty="0">
              <a:solidFill>
                <a:schemeClr val="tx1"/>
              </a:solidFill>
              <a:latin typeface="Arial" charset="0"/>
              <a:ea typeface="+mn-ea"/>
              <a:cs typeface="+mn-cs"/>
            </a:endParaRP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Use a model to provide mechanistic accounts of phenomena.</a:t>
            </a:r>
            <a:endParaRPr lang="en-GB" sz="1200" b="1" kern="1200" dirty="0">
              <a:solidFill>
                <a:schemeClr val="tx1"/>
              </a:solidFill>
              <a:effectLst/>
              <a:latin typeface="Arial" charset="0"/>
              <a:ea typeface="+mn-ea"/>
              <a:cs typeface="+mn-cs"/>
            </a:endParaRP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p>
        </p:txBody>
      </p:sp>
      <p:sp>
        <p:nvSpPr>
          <p:cNvPr id="2" name="Slide Number Placeholder 1">
            <a:extLst>
              <a:ext uri="{FF2B5EF4-FFF2-40B4-BE49-F238E27FC236}">
                <a16:creationId xmlns:a16="http://schemas.microsoft.com/office/drawing/2014/main" id="{DC8944EC-8589-4A1C-8C8C-5B3CED4E0404}"/>
              </a:ext>
            </a:extLst>
          </p:cNvPr>
          <p:cNvSpPr>
            <a:spLocks noGrp="1"/>
          </p:cNvSpPr>
          <p:nvPr>
            <p:ph type="sldNum" sz="quarter" idx="10"/>
          </p:nvPr>
        </p:nvSpPr>
        <p:spPr/>
        <p:txBody>
          <a:bodyPr/>
          <a:lstStyle/>
          <a:p>
            <a:fld id="{7975D318-753E-4ECF-9BB1-32288926E99C}" type="slidenum">
              <a:rPr lang="en-US" altLang="en-US" smtClean="0"/>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a:extLst>
              <a:ext uri="{FF2B5EF4-FFF2-40B4-BE49-F238E27FC236}">
                <a16:creationId xmlns:a16="http://schemas.microsoft.com/office/drawing/2014/main" id="{25E40FB4-4FD0-4225-8073-3B33E07D7766}"/>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A3D94034-9446-4B53-9D12-9F64D5E3244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F0D2AC2E-33AA-441A-B7F9-B3C5FAA5775E}"/>
              </a:ext>
            </a:extLst>
          </p:cNvPr>
          <p:cNvSpPr>
            <a:spLocks noGrp="1"/>
          </p:cNvSpPr>
          <p:nvPr>
            <p:ph type="sldNum" sz="quarter" idx="10"/>
          </p:nvPr>
        </p:nvSpPr>
        <p:spPr/>
        <p:txBody>
          <a:bodyPr/>
          <a:lstStyle/>
          <a:p>
            <a:fld id="{7975D318-753E-4ECF-9BB1-32288926E99C}" type="slidenum">
              <a:rPr lang="en-US" altLang="en-US" smtClean="0"/>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ECC70B79-25AE-4755-A956-4C0E27C00624}"/>
              </a:ext>
            </a:extLst>
          </p:cNvPr>
          <p:cNvSpPr>
            <a:spLocks noGrp="1" noRot="1" noChangeAspect="1" noTextEdit="1"/>
          </p:cNvSpPr>
          <p:nvPr>
            <p:ph type="sldImg"/>
          </p:nvPr>
        </p:nvSpPr>
        <p:spPr>
          <a:ln/>
        </p:spPr>
      </p:sp>
      <p:sp>
        <p:nvSpPr>
          <p:cNvPr id="45059" name="Notes Placeholder 2">
            <a:extLst>
              <a:ext uri="{FF2B5EF4-FFF2-40B4-BE49-F238E27FC236}">
                <a16:creationId xmlns:a16="http://schemas.microsoft.com/office/drawing/2014/main" id="{39B0CCF1-8448-435F-B318-2088FF51AB2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RNA polymerase is an enzyme that </a:t>
            </a:r>
            <a:r>
              <a:rPr lang="en-GB" altLang="en-US" dirty="0" err="1">
                <a:latin typeface="Arial" panose="020B0604020202020204" pitchFamily="34" charset="0"/>
              </a:rPr>
              <a:t>catalyzes</a:t>
            </a:r>
            <a:r>
              <a:rPr lang="en-GB" altLang="en-US" dirty="0">
                <a:latin typeface="Arial" panose="020B0604020202020204" pitchFamily="34" charset="0"/>
              </a:rPr>
              <a:t> the synthesis of mRNA. The mRNA produced is a copy of the gene in the coding strand of DNA.</a:t>
            </a:r>
          </a:p>
          <a:p>
            <a:endParaRPr lang="en-GB" altLang="en-US" dirty="0">
              <a:latin typeface="Arial" panose="020B0604020202020204" pitchFamily="34" charset="0"/>
            </a:endParaRPr>
          </a:p>
          <a:p>
            <a:r>
              <a:rPr lang="en-GB" altLang="en-US" dirty="0">
                <a:latin typeface="Arial" panose="020B0604020202020204" pitchFamily="34" charset="0"/>
              </a:rPr>
              <a:t>The diagram shows a target gene for transcription (green). The two DNA strands must be separated for RNA polymerase to bind to the start of the gene and begin transcription. RNA polymerase produces a copy of the coding strand, this is messenger RNA (purple).</a:t>
            </a:r>
          </a:p>
        </p:txBody>
      </p:sp>
      <p:sp>
        <p:nvSpPr>
          <p:cNvPr id="2" name="Slide Number Placeholder 1">
            <a:extLst>
              <a:ext uri="{FF2B5EF4-FFF2-40B4-BE49-F238E27FC236}">
                <a16:creationId xmlns:a16="http://schemas.microsoft.com/office/drawing/2014/main" id="{9E900E50-80AF-498D-80A6-4914E091BB51}"/>
              </a:ext>
            </a:extLst>
          </p:cNvPr>
          <p:cNvSpPr>
            <a:spLocks noGrp="1"/>
          </p:cNvSpPr>
          <p:nvPr>
            <p:ph type="sldNum" sz="quarter" idx="10"/>
          </p:nvPr>
        </p:nvSpPr>
        <p:spPr/>
        <p:txBody>
          <a:bodyPr/>
          <a:lstStyle/>
          <a:p>
            <a:fld id="{7975D318-753E-4ECF-9BB1-32288926E99C}" type="slidenum">
              <a:rPr lang="en-US" altLang="en-US" smtClean="0"/>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6.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3.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5.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6.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8.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9.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8" name="Title 1"/>
          <p:cNvSpPr>
            <a:spLocks noGrp="1"/>
          </p:cNvSpPr>
          <p:nvPr>
            <p:ph type="title"/>
          </p:nvPr>
        </p:nvSpPr>
        <p:spPr>
          <a:xfrm>
            <a:off x="3221764" y="1187864"/>
            <a:ext cx="4990744" cy="3127761"/>
          </a:xfrm>
        </p:spPr>
        <p:txBody>
          <a:bodyPr/>
          <a:lstStyle>
            <a:lvl1pPr algn="ctr">
              <a:lnSpc>
                <a:spcPct val="100000"/>
              </a:lnSpc>
              <a:defRPr sz="4400">
                <a:solidFill>
                  <a:srgbClr val="33CC33"/>
                </a:solidFill>
              </a:defRPr>
            </a:lvl1pPr>
          </a:lstStyle>
          <a:p>
            <a:r>
              <a:rPr lang="en-US" dirty="0"/>
              <a:t>Click to edit Master title style</a:t>
            </a:r>
            <a:endParaRPr lang="en-GB" dirty="0"/>
          </a:p>
        </p:txBody>
      </p:sp>
      <p:pic>
        <p:nvPicPr>
          <p:cNvPr id="6" name="Picture 5">
            <a:extLst>
              <a:ext uri="{FF2B5EF4-FFF2-40B4-BE49-F238E27FC236}">
                <a16:creationId xmlns:a16="http://schemas.microsoft.com/office/drawing/2014/main" id="{898834DD-8F6E-42DC-9D16-ECD46904FE6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7" name="Text Box 14">
            <a:extLst>
              <a:ext uri="{FF2B5EF4-FFF2-40B4-BE49-F238E27FC236}">
                <a16:creationId xmlns:a16="http://schemas.microsoft.com/office/drawing/2014/main" id="{8791D40A-4DB6-4A2B-BA84-E865395A5ADA}"/>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20</a:t>
            </a:r>
          </a:p>
        </p:txBody>
      </p:sp>
    </p:spTree>
    <p:custDataLst>
      <p:tags r:id="rId1"/>
    </p:custDataLst>
    <p:extLst>
      <p:ext uri="{BB962C8B-B14F-4D97-AF65-F5344CB8AC3E}">
        <p14:creationId xmlns:p14="http://schemas.microsoft.com/office/powerpoint/2010/main" val="3067936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10053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4847626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9465119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custDataLst>
      <p:tags r:id="rId1"/>
    </p:custDataLst>
    <p:extLst>
      <p:ext uri="{BB962C8B-B14F-4D97-AF65-F5344CB8AC3E}">
        <p14:creationId xmlns:p14="http://schemas.microsoft.com/office/powerpoint/2010/main" val="36084309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20</a:t>
            </a:r>
          </a:p>
        </p:txBody>
      </p:sp>
    </p:spTree>
    <p:custDataLst>
      <p:tags r:id="rId1"/>
    </p:custDataLst>
    <p:extLst>
      <p:ext uri="{BB962C8B-B14F-4D97-AF65-F5344CB8AC3E}">
        <p14:creationId xmlns:p14="http://schemas.microsoft.com/office/powerpoint/2010/main" val="8205014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custDataLst>
      <p:tags r:id="rId1"/>
    </p:custDataLst>
    <p:extLst>
      <p:ext uri="{BB962C8B-B14F-4D97-AF65-F5344CB8AC3E}">
        <p14:creationId xmlns:p14="http://schemas.microsoft.com/office/powerpoint/2010/main" val="9727175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1642801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15711972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2620169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250207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8803598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3712327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631359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42639795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7458303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9921564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0648592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296763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3692805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141309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156710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2025113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573766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907085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2083016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3"/>
          <p:cNvPicPr>
            <a:picLocks noChangeAspect="1" noChangeArrowheads="1"/>
          </p:cNvPicPr>
          <p:nvPr/>
        </p:nvPicPr>
        <p:blipFill>
          <a:blip r:embed="rId17">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1027"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1028"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1030"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1031"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233C472F-B895-46EA-B929-83095296765C}"/>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C436BA7E-3972-478D-9105-365FB1FA2F51}"/>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20</a:t>
            </a:r>
          </a:p>
        </p:txBody>
      </p:sp>
    </p:spTree>
    <p:custDataLst>
      <p:tags r:id="rId16"/>
    </p:custDataLst>
    <p:extLst>
      <p:ext uri="{BB962C8B-B14F-4D97-AF65-F5344CB8AC3E}">
        <p14:creationId xmlns:p14="http://schemas.microsoft.com/office/powerpoint/2010/main" val="2200944732"/>
      </p:ext>
    </p:extLst>
  </p:cSld>
  <p:clrMap bg1="lt1" tx1="dk1" bg2="lt2" tx2="dk2" accent1="accent1" accent2="accent2" accent3="accent3" accent4="accent4" accent5="accent5" accent6="accent6" hlink="hlink" folHlink="folHlink"/>
  <p:sldLayoutIdLst>
    <p:sldLayoutId id="2147485185" r:id="rId1"/>
    <p:sldLayoutId id="2147485186" r:id="rId2"/>
    <p:sldLayoutId id="2147485187" r:id="rId3"/>
    <p:sldLayoutId id="2147485188" r:id="rId4"/>
    <p:sldLayoutId id="2147485189" r:id="rId5"/>
    <p:sldLayoutId id="2147485190" r:id="rId6"/>
    <p:sldLayoutId id="2147485191" r:id="rId7"/>
    <p:sldLayoutId id="2147485192" r:id="rId8"/>
    <p:sldLayoutId id="2147485193" r:id="rId9"/>
    <p:sldLayoutId id="2147485194" r:id="rId10"/>
    <p:sldLayoutId id="2147485195" r:id="rId11"/>
    <p:sldLayoutId id="2147485196" r:id="rId12"/>
    <p:sldLayoutId id="2147485197" r:id="rId13"/>
    <p:sldLayoutId id="2147485198"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3"/>
          <p:cNvPicPr>
            <a:picLocks noChangeAspect="1" noChangeArrowheads="1"/>
          </p:cNvPicPr>
          <p:nvPr/>
        </p:nvPicPr>
        <p:blipFill>
          <a:blip r:embed="rId15">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2051"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2052"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2054"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8D9274EB-7F4D-46DD-BE65-348FFA113121}"/>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0CFC9F27-850B-4F73-BED5-C83147E45ABB}"/>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20</a:t>
            </a:r>
          </a:p>
        </p:txBody>
      </p:sp>
    </p:spTree>
    <p:custDataLst>
      <p:tags r:id="rId14"/>
    </p:custDataLst>
    <p:extLst>
      <p:ext uri="{BB962C8B-B14F-4D97-AF65-F5344CB8AC3E}">
        <p14:creationId xmlns:p14="http://schemas.microsoft.com/office/powerpoint/2010/main" val="2915674375"/>
      </p:ext>
    </p:extLst>
  </p:cSld>
  <p:clrMap bg1="lt1" tx1="dk1" bg2="lt2" tx2="dk2" accent1="accent1" accent2="accent2" accent3="accent3" accent4="accent4" accent5="accent5" accent6="accent6" hlink="hlink" folHlink="folHlink"/>
  <p:sldLayoutIdLst>
    <p:sldLayoutId id="2147485200" r:id="rId1"/>
    <p:sldLayoutId id="2147485201" r:id="rId2"/>
    <p:sldLayoutId id="2147485202" r:id="rId3"/>
    <p:sldLayoutId id="2147485203" r:id="rId4"/>
    <p:sldLayoutId id="2147485204" r:id="rId5"/>
    <p:sldLayoutId id="2147485205" r:id="rId6"/>
    <p:sldLayoutId id="2147485206" r:id="rId7"/>
    <p:sldLayoutId id="2147485207" r:id="rId8"/>
    <p:sldLayoutId id="2147485208" r:id="rId9"/>
    <p:sldLayoutId id="2147485209" r:id="rId10"/>
    <p:sldLayoutId id="2147485210" r:id="rId11"/>
    <p:sldLayoutId id="2147485211"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40.xml"/><Relationship Id="rId5" Type="http://schemas.openxmlformats.org/officeDocument/2006/relationships/image" Target="../media/image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control" Target="../activeX/activeX2.xml"/><Relationship Id="rId7" Type="http://schemas.openxmlformats.org/officeDocument/2006/relationships/image" Target="../media/image19.png"/><Relationship Id="rId2" Type="http://schemas.openxmlformats.org/officeDocument/2006/relationships/tags" Target="../tags/tag41.xml"/><Relationship Id="rId1" Type="http://schemas.openxmlformats.org/officeDocument/2006/relationships/vmlDrawing" Target="../drawings/vmlDrawing2.vml"/><Relationship Id="rId6" Type="http://schemas.openxmlformats.org/officeDocument/2006/relationships/image" Target="../media/image6.png"/><Relationship Id="rId11" Type="http://schemas.openxmlformats.org/officeDocument/2006/relationships/image" Target="../media/image18.wmf"/><Relationship Id="rId5" Type="http://schemas.openxmlformats.org/officeDocument/2006/relationships/notesSlide" Target="../notesSlides/notesSlide11.xml"/><Relationship Id="rId10" Type="http://schemas.openxmlformats.org/officeDocument/2006/relationships/image" Target="../media/image21.jpg"/><Relationship Id="rId4" Type="http://schemas.openxmlformats.org/officeDocument/2006/relationships/slideLayout" Target="../slideLayouts/slideLayout6.xml"/><Relationship Id="rId9"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9.png"/><Relationship Id="rId2" Type="http://schemas.openxmlformats.org/officeDocument/2006/relationships/slideLayout" Target="../slideLayouts/slideLayout6.xml"/><Relationship Id="rId1" Type="http://schemas.openxmlformats.org/officeDocument/2006/relationships/tags" Target="../tags/tag42.xml"/><Relationship Id="rId6" Type="http://schemas.openxmlformats.org/officeDocument/2006/relationships/image" Target="../media/image6.png"/><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control" Target="../activeX/activeX3.xml"/><Relationship Id="rId7" Type="http://schemas.openxmlformats.org/officeDocument/2006/relationships/image" Target="../media/image19.png"/><Relationship Id="rId2" Type="http://schemas.openxmlformats.org/officeDocument/2006/relationships/tags" Target="../tags/tag43.xml"/><Relationship Id="rId1" Type="http://schemas.openxmlformats.org/officeDocument/2006/relationships/vmlDrawing" Target="../drawings/vmlDrawing3.vml"/><Relationship Id="rId6" Type="http://schemas.openxmlformats.org/officeDocument/2006/relationships/image" Target="../media/image6.png"/><Relationship Id="rId5" Type="http://schemas.openxmlformats.org/officeDocument/2006/relationships/notesSlide" Target="../notesSlides/notesSlide13.xml"/><Relationship Id="rId10" Type="http://schemas.openxmlformats.org/officeDocument/2006/relationships/image" Target="../media/image28.wmf"/><Relationship Id="rId4" Type="http://schemas.openxmlformats.org/officeDocument/2006/relationships/slideLayout" Target="../slideLayouts/slideLayout6.xml"/><Relationship Id="rId9" Type="http://schemas.openxmlformats.org/officeDocument/2006/relationships/image" Target="../media/image21.jp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9.png"/><Relationship Id="rId2" Type="http://schemas.openxmlformats.org/officeDocument/2006/relationships/slideLayout" Target="../slideLayouts/slideLayout6.xml"/><Relationship Id="rId1" Type="http://schemas.openxmlformats.org/officeDocument/2006/relationships/tags" Target="../tags/tag44.xml"/><Relationship Id="rId6" Type="http://schemas.openxmlformats.org/officeDocument/2006/relationships/image" Target="../media/image6.png"/><Relationship Id="rId5" Type="http://schemas.openxmlformats.org/officeDocument/2006/relationships/image" Target="../media/image30.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9.png"/><Relationship Id="rId2" Type="http://schemas.openxmlformats.org/officeDocument/2006/relationships/slideLayout" Target="../slideLayouts/slideLayout6.xml"/><Relationship Id="rId1" Type="http://schemas.openxmlformats.org/officeDocument/2006/relationships/tags" Target="../tags/tag45.xml"/><Relationship Id="rId6" Type="http://schemas.openxmlformats.org/officeDocument/2006/relationships/image" Target="../media/image6.png"/><Relationship Id="rId5" Type="http://schemas.openxmlformats.org/officeDocument/2006/relationships/image" Target="../media/image32.jpeg"/><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16.xml"/><Relationship Id="rId7"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tags" Target="../tags/tag46.xml"/><Relationship Id="rId6" Type="http://schemas.openxmlformats.org/officeDocument/2006/relationships/image" Target="../media/image30.png"/><Relationship Id="rId5" Type="http://schemas.openxmlformats.org/officeDocument/2006/relationships/image" Target="../media/image34.pn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17.xml"/><Relationship Id="rId7"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tags" Target="../tags/tag4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20.png"/><Relationship Id="rId2" Type="http://schemas.openxmlformats.org/officeDocument/2006/relationships/slideLayout" Target="../slideLayouts/slideLayout6.xml"/><Relationship Id="rId1" Type="http://schemas.openxmlformats.org/officeDocument/2006/relationships/tags" Target="../tags/tag48.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49.xml"/><Relationship Id="rId6" Type="http://schemas.openxmlformats.org/officeDocument/2006/relationships/image" Target="../media/image6.png"/><Relationship Id="rId5" Type="http://schemas.openxmlformats.org/officeDocument/2006/relationships/image" Target="../media/image40.pn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3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0.xml"/><Relationship Id="rId1" Type="http://schemas.openxmlformats.org/officeDocument/2006/relationships/tags" Target="../tags/tag50.xml"/><Relationship Id="rId4" Type="http://schemas.openxmlformats.org/officeDocument/2006/relationships/image" Target="../media/image41.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33.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34.xml"/><Relationship Id="rId6" Type="http://schemas.openxmlformats.org/officeDocument/2006/relationships/image" Target="../media/image6.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5.xml"/><Relationship Id="rId7" Type="http://schemas.openxmlformats.org/officeDocument/2006/relationships/image" Target="../media/image15.png"/><Relationship Id="rId2" Type="http://schemas.openxmlformats.org/officeDocument/2006/relationships/slideLayout" Target="../slideLayouts/slideLayout6.xml"/><Relationship Id="rId1" Type="http://schemas.openxmlformats.org/officeDocument/2006/relationships/tags" Target="../tags/tag3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9.png"/><Relationship Id="rId2" Type="http://schemas.openxmlformats.org/officeDocument/2006/relationships/slideLayout" Target="../slideLayouts/slideLayout6.xml"/><Relationship Id="rId1" Type="http://schemas.openxmlformats.org/officeDocument/2006/relationships/tags" Target="../tags/tag36.xml"/><Relationship Id="rId6" Type="http://schemas.openxmlformats.org/officeDocument/2006/relationships/image" Target="../media/image6.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control" Target="../activeX/activeX1.xml"/><Relationship Id="rId7" Type="http://schemas.openxmlformats.org/officeDocument/2006/relationships/image" Target="../media/image19.png"/><Relationship Id="rId2" Type="http://schemas.openxmlformats.org/officeDocument/2006/relationships/tags" Target="../tags/tag37.xml"/><Relationship Id="rId1" Type="http://schemas.openxmlformats.org/officeDocument/2006/relationships/vmlDrawing" Target="../drawings/vmlDrawing1.vml"/><Relationship Id="rId6" Type="http://schemas.openxmlformats.org/officeDocument/2006/relationships/image" Target="../media/image6.png"/><Relationship Id="rId11" Type="http://schemas.openxmlformats.org/officeDocument/2006/relationships/image" Target="../media/image18.wmf"/><Relationship Id="rId5" Type="http://schemas.openxmlformats.org/officeDocument/2006/relationships/notesSlide" Target="../notesSlides/notesSlide7.xml"/><Relationship Id="rId10" Type="http://schemas.openxmlformats.org/officeDocument/2006/relationships/image" Target="../media/image21.jpg"/><Relationship Id="rId4" Type="http://schemas.openxmlformats.org/officeDocument/2006/relationships/slideLayout" Target="../slideLayouts/slideLayout6.xml"/><Relationship Id="rId9"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38.xml"/><Relationship Id="rId5" Type="http://schemas.openxmlformats.org/officeDocument/2006/relationships/image" Target="../media/image6.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9.png"/><Relationship Id="rId2" Type="http://schemas.openxmlformats.org/officeDocument/2006/relationships/slideLayout" Target="../slideLayouts/slideLayout6.xml"/><Relationship Id="rId1" Type="http://schemas.openxmlformats.org/officeDocument/2006/relationships/tags" Target="../tags/tag39.xml"/><Relationship Id="rId6" Type="http://schemas.openxmlformats.org/officeDocument/2006/relationships/image" Target="../media/image6.png"/><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3">
            <a:extLst>
              <a:ext uri="{FF2B5EF4-FFF2-40B4-BE49-F238E27FC236}">
                <a16:creationId xmlns:a16="http://schemas.microsoft.com/office/drawing/2014/main" id="{3D4A3F53-4EFD-43F1-A220-F30CEB0399B4}"/>
              </a:ext>
            </a:extLst>
          </p:cNvPr>
          <p:cNvSpPr>
            <a:spLocks noGrp="1"/>
          </p:cNvSpPr>
          <p:nvPr>
            <p:ph type="title"/>
          </p:nvPr>
        </p:nvSpPr>
        <p:spPr/>
        <p:txBody>
          <a:bodyPr/>
          <a:lstStyle/>
          <a:p>
            <a:r>
              <a:rPr lang="en-GB" altLang="en-US" dirty="0"/>
              <a:t>Making </a:t>
            </a:r>
            <a:br>
              <a:rPr lang="en-GB" altLang="en-US" dirty="0"/>
            </a:br>
            <a:r>
              <a:rPr lang="en-GB" altLang="en-US" dirty="0"/>
              <a:t>Proteins</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slide 11.png">
            <a:extLst>
              <a:ext uri="{FF2B5EF4-FFF2-40B4-BE49-F238E27FC236}">
                <a16:creationId xmlns:a16="http://schemas.microsoft.com/office/drawing/2014/main" id="{EDD2C382-792A-420E-8190-E383B885F5C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13375" y="2212975"/>
            <a:ext cx="3675063" cy="304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TextBox 3">
            <a:extLst>
              <a:ext uri="{FF2B5EF4-FFF2-40B4-BE49-F238E27FC236}">
                <a16:creationId xmlns:a16="http://schemas.microsoft.com/office/drawing/2014/main" id="{87559E50-AE8D-4769-B9B0-CBD65B5FF716}"/>
              </a:ext>
            </a:extLst>
          </p:cNvPr>
          <p:cNvSpPr txBox="1">
            <a:spLocks noChangeArrowheads="1"/>
          </p:cNvSpPr>
          <p:nvPr/>
        </p:nvSpPr>
        <p:spPr bwMode="auto">
          <a:xfrm>
            <a:off x="342900" y="784225"/>
            <a:ext cx="85280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Following transcription, the mRNA moves out of the nucleus and into the </a:t>
            </a:r>
            <a:r>
              <a:rPr lang="en-GB" altLang="en-US" b="1" dirty="0"/>
              <a:t>cytoplasm</a:t>
            </a:r>
            <a:r>
              <a:rPr lang="en-GB" altLang="en-US" dirty="0"/>
              <a:t> where it attaches to a </a:t>
            </a:r>
            <a:r>
              <a:rPr lang="en-GB" altLang="en-US" b="1" dirty="0"/>
              <a:t>ribosome</a:t>
            </a:r>
            <a:r>
              <a:rPr lang="en-GB" altLang="en-US" dirty="0"/>
              <a:t>.</a:t>
            </a:r>
          </a:p>
        </p:txBody>
      </p:sp>
      <p:sp>
        <p:nvSpPr>
          <p:cNvPr id="5" name="TextBox 4">
            <a:extLst>
              <a:ext uri="{FF2B5EF4-FFF2-40B4-BE49-F238E27FC236}">
                <a16:creationId xmlns:a16="http://schemas.microsoft.com/office/drawing/2014/main" id="{FF1CDF42-ABD6-4A0A-ADA4-59291A16395A}"/>
              </a:ext>
            </a:extLst>
          </p:cNvPr>
          <p:cNvSpPr txBox="1">
            <a:spLocks noChangeArrowheads="1"/>
          </p:cNvSpPr>
          <p:nvPr/>
        </p:nvSpPr>
        <p:spPr bwMode="auto">
          <a:xfrm>
            <a:off x="342900" y="1814513"/>
            <a:ext cx="81899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The mRNA acts as a template for </a:t>
            </a:r>
            <a:r>
              <a:rPr lang="en-GB" altLang="en-US" b="1"/>
              <a:t>translation</a:t>
            </a:r>
            <a:r>
              <a:rPr lang="en-GB" altLang="en-US"/>
              <a:t>:</a:t>
            </a:r>
          </a:p>
        </p:txBody>
      </p:sp>
      <p:sp>
        <p:nvSpPr>
          <p:cNvPr id="6" name="TextBox 5">
            <a:extLst>
              <a:ext uri="{FF2B5EF4-FFF2-40B4-BE49-F238E27FC236}">
                <a16:creationId xmlns:a16="http://schemas.microsoft.com/office/drawing/2014/main" id="{62C1A8F3-00ED-4FE3-9011-568D2CB8DE6B}"/>
              </a:ext>
            </a:extLst>
          </p:cNvPr>
          <p:cNvSpPr txBox="1">
            <a:spLocks noChangeArrowheads="1"/>
          </p:cNvSpPr>
          <p:nvPr/>
        </p:nvSpPr>
        <p:spPr bwMode="auto">
          <a:xfrm>
            <a:off x="342901" y="3505200"/>
            <a:ext cx="482741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4013" indent="-354013">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10BC45"/>
              </a:buClr>
              <a:buFont typeface="Wingdings" panose="05000000000000000000" pitchFamily="2" charset="2"/>
              <a:buChar char="l"/>
            </a:pPr>
            <a:r>
              <a:rPr lang="en-GB" altLang="en-US" dirty="0"/>
              <a:t>The ribosome reads the </a:t>
            </a:r>
            <a:br>
              <a:rPr lang="en-GB" altLang="en-US" dirty="0"/>
            </a:br>
            <a:r>
              <a:rPr lang="en-GB" altLang="en-US" dirty="0"/>
              <a:t>mRNA and joins the correct amino acids together according to the triplet code. </a:t>
            </a:r>
          </a:p>
        </p:txBody>
      </p:sp>
      <p:sp>
        <p:nvSpPr>
          <p:cNvPr id="7" name="TextBox 6">
            <a:extLst>
              <a:ext uri="{FF2B5EF4-FFF2-40B4-BE49-F238E27FC236}">
                <a16:creationId xmlns:a16="http://schemas.microsoft.com/office/drawing/2014/main" id="{755A0C4B-9C66-4FEF-97A2-202089965884}"/>
              </a:ext>
            </a:extLst>
          </p:cNvPr>
          <p:cNvSpPr txBox="1">
            <a:spLocks noChangeArrowheads="1"/>
          </p:cNvSpPr>
          <p:nvPr/>
        </p:nvSpPr>
        <p:spPr bwMode="auto">
          <a:xfrm>
            <a:off x="342900" y="2474913"/>
            <a:ext cx="54927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4013" indent="-354013">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10BC45"/>
              </a:buClr>
              <a:buFont typeface="Wingdings" panose="05000000000000000000" pitchFamily="2" charset="2"/>
              <a:buChar char="l"/>
            </a:pPr>
            <a:r>
              <a:rPr lang="en-GB" altLang="en-US"/>
              <a:t>A carrier molecule called </a:t>
            </a:r>
            <a:r>
              <a:rPr lang="en-GB" altLang="en-US" b="1">
                <a:solidFill>
                  <a:srgbClr val="10BC45"/>
                </a:solidFill>
              </a:rPr>
              <a:t>tRNA</a:t>
            </a:r>
            <a:r>
              <a:rPr lang="en-GB" altLang="en-US"/>
              <a:t> brings amino acids to the ribosome. </a:t>
            </a:r>
          </a:p>
        </p:txBody>
      </p:sp>
      <p:sp>
        <p:nvSpPr>
          <p:cNvPr id="9" name="TextBox 8">
            <a:extLst>
              <a:ext uri="{FF2B5EF4-FFF2-40B4-BE49-F238E27FC236}">
                <a16:creationId xmlns:a16="http://schemas.microsoft.com/office/drawing/2014/main" id="{2720F2E9-1CDB-4822-9402-EAA922823D73}"/>
              </a:ext>
            </a:extLst>
          </p:cNvPr>
          <p:cNvSpPr txBox="1">
            <a:spLocks noChangeArrowheads="1"/>
          </p:cNvSpPr>
          <p:nvPr/>
        </p:nvSpPr>
        <p:spPr bwMode="auto">
          <a:xfrm>
            <a:off x="342900" y="5191125"/>
            <a:ext cx="58356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4013" indent="-354013">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10BC45"/>
              </a:buClr>
              <a:buFont typeface="Wingdings" panose="05000000000000000000" pitchFamily="2" charset="2"/>
              <a:buChar char="l"/>
            </a:pPr>
            <a:r>
              <a:rPr lang="en-GB" altLang="en-US"/>
              <a:t>When the final amino acid is added, the complete polypeptide chain is released into the cytoplasm.</a:t>
            </a:r>
          </a:p>
        </p:txBody>
      </p:sp>
      <p:cxnSp>
        <p:nvCxnSpPr>
          <p:cNvPr id="19" name="Straight Arrow Connector 18">
            <a:extLst>
              <a:ext uri="{FF2B5EF4-FFF2-40B4-BE49-F238E27FC236}">
                <a16:creationId xmlns:a16="http://schemas.microsoft.com/office/drawing/2014/main" id="{46D79377-16F0-42B4-9721-B8DF94D26761}"/>
              </a:ext>
            </a:extLst>
          </p:cNvPr>
          <p:cNvCxnSpPr>
            <a:cxnSpLocks noChangeShapeType="1"/>
          </p:cNvCxnSpPr>
          <p:nvPr/>
        </p:nvCxnSpPr>
        <p:spPr bwMode="auto">
          <a:xfrm flipV="1">
            <a:off x="6462713" y="4243388"/>
            <a:ext cx="15875" cy="1149350"/>
          </a:xfrm>
          <a:prstGeom prst="straightConnector1">
            <a:avLst/>
          </a:prstGeom>
          <a:noFill/>
          <a:ln w="38100" algn="ctr">
            <a:solidFill>
              <a:srgbClr val="010066"/>
            </a:solidFill>
            <a:round/>
            <a:headEnd/>
            <a:tailEnd type="arrow" w="med" len="med"/>
          </a:ln>
          <a:extLst>
            <a:ext uri="{909E8E84-426E-40DD-AFC4-6F175D3DCCD1}">
              <a14:hiddenFill xmlns:a14="http://schemas.microsoft.com/office/drawing/2010/main">
                <a:noFill/>
              </a14:hiddenFill>
            </a:ext>
          </a:extLst>
        </p:spPr>
      </p:cxnSp>
      <p:sp>
        <p:nvSpPr>
          <p:cNvPr id="22" name="TextBox 21">
            <a:extLst>
              <a:ext uri="{FF2B5EF4-FFF2-40B4-BE49-F238E27FC236}">
                <a16:creationId xmlns:a16="http://schemas.microsoft.com/office/drawing/2014/main" id="{8DF55DF9-189F-4A35-A209-9CC0B0A3BAAC}"/>
              </a:ext>
            </a:extLst>
          </p:cNvPr>
          <p:cNvSpPr txBox="1">
            <a:spLocks noChangeArrowheads="1"/>
          </p:cNvSpPr>
          <p:nvPr/>
        </p:nvSpPr>
        <p:spPr bwMode="auto">
          <a:xfrm>
            <a:off x="5929313" y="5438775"/>
            <a:ext cx="10906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mRNA</a:t>
            </a:r>
          </a:p>
        </p:txBody>
      </p:sp>
      <p:sp>
        <p:nvSpPr>
          <p:cNvPr id="23" name="TextBox 22">
            <a:extLst>
              <a:ext uri="{FF2B5EF4-FFF2-40B4-BE49-F238E27FC236}">
                <a16:creationId xmlns:a16="http://schemas.microsoft.com/office/drawing/2014/main" id="{C2476BF2-8411-4BFB-8BC5-83254B235C52}"/>
              </a:ext>
            </a:extLst>
          </p:cNvPr>
          <p:cNvSpPr txBox="1">
            <a:spLocks noChangeArrowheads="1"/>
          </p:cNvSpPr>
          <p:nvPr/>
        </p:nvSpPr>
        <p:spPr bwMode="auto">
          <a:xfrm>
            <a:off x="7324725" y="5526088"/>
            <a:ext cx="145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ribosome</a:t>
            </a:r>
          </a:p>
        </p:txBody>
      </p:sp>
      <p:cxnSp>
        <p:nvCxnSpPr>
          <p:cNvPr id="24" name="Straight Arrow Connector 23">
            <a:extLst>
              <a:ext uri="{FF2B5EF4-FFF2-40B4-BE49-F238E27FC236}">
                <a16:creationId xmlns:a16="http://schemas.microsoft.com/office/drawing/2014/main" id="{048D478F-3BFB-49F3-8EE2-5A1C0BD3A1C2}"/>
              </a:ext>
            </a:extLst>
          </p:cNvPr>
          <p:cNvCxnSpPr>
            <a:cxnSpLocks noChangeShapeType="1"/>
          </p:cNvCxnSpPr>
          <p:nvPr/>
        </p:nvCxnSpPr>
        <p:spPr bwMode="auto">
          <a:xfrm flipH="1" flipV="1">
            <a:off x="7864475" y="4846638"/>
            <a:ext cx="190500" cy="739775"/>
          </a:xfrm>
          <a:prstGeom prst="straightConnector1">
            <a:avLst/>
          </a:prstGeom>
          <a:noFill/>
          <a:ln w="38100" algn="ctr">
            <a:solidFill>
              <a:srgbClr val="010066"/>
            </a:solidFill>
            <a:round/>
            <a:headEnd/>
            <a:tailEnd type="arrow" w="med" len="med"/>
          </a:ln>
          <a:extLst>
            <a:ext uri="{909E8E84-426E-40DD-AFC4-6F175D3DCCD1}">
              <a14:hiddenFill xmlns:a14="http://schemas.microsoft.com/office/drawing/2010/main">
                <a:noFill/>
              </a14:hiddenFill>
            </a:ext>
          </a:extLst>
        </p:spPr>
      </p:cxnSp>
      <p:sp>
        <p:nvSpPr>
          <p:cNvPr id="17" name="Title 16">
            <a:extLst>
              <a:ext uri="{FF2B5EF4-FFF2-40B4-BE49-F238E27FC236}">
                <a16:creationId xmlns:a16="http://schemas.microsoft.com/office/drawing/2014/main" id="{55487E69-13D5-46F7-A046-E878D759698E}"/>
              </a:ext>
            </a:extLst>
          </p:cNvPr>
          <p:cNvSpPr>
            <a:spLocks noGrp="1"/>
          </p:cNvSpPr>
          <p:nvPr>
            <p:ph type="title"/>
          </p:nvPr>
        </p:nvSpPr>
        <p:spPr/>
        <p:txBody>
          <a:bodyPr/>
          <a:lstStyle/>
          <a:p>
            <a:pPr>
              <a:defRPr/>
            </a:pPr>
            <a:r>
              <a:rPr lang="en-GB" dirty="0">
                <a:ea typeface="+mn-ea"/>
                <a:cs typeface="+mn-cs"/>
              </a:rPr>
              <a:t>Stage 2: Translation in the cytoplasm</a:t>
            </a:r>
            <a:endParaRPr lang="en-GB" dirty="0"/>
          </a:p>
        </p:txBody>
      </p:sp>
      <p:pic>
        <p:nvPicPr>
          <p:cNvPr id="14" name="Picture 13">
            <a:extLst>
              <a:ext uri="{FF2B5EF4-FFF2-40B4-BE49-F238E27FC236}">
                <a16:creationId xmlns:a16="http://schemas.microsoft.com/office/drawing/2014/main" id="{42EDCF2D-C2A4-46AE-9035-C86E9DFB1C75}"/>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P spid="22"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a:extLst>
              <a:ext uri="{FF2B5EF4-FFF2-40B4-BE49-F238E27FC236}">
                <a16:creationId xmlns:a16="http://schemas.microsoft.com/office/drawing/2014/main" id="{908F73C5-DB78-4126-8AFA-006C5DE8DCE7}"/>
              </a:ext>
            </a:extLst>
          </p:cNvPr>
          <p:cNvSpPr>
            <a:spLocks noGrp="1" noChangeArrowheads="1"/>
          </p:cNvSpPr>
          <p:nvPr>
            <p:ph type="title"/>
          </p:nvPr>
        </p:nvSpPr>
        <p:spPr/>
        <p:txBody>
          <a:bodyPr/>
          <a:lstStyle/>
          <a:p>
            <a:pPr eaLnBrk="1" hangingPunct="1"/>
            <a:r>
              <a:rPr lang="en-GB" altLang="en-US" dirty="0"/>
              <a:t>How are proteins made?</a:t>
            </a:r>
          </a:p>
        </p:txBody>
      </p:sp>
      <p:pic>
        <p:nvPicPr>
          <p:cNvPr id="7" name="Picture 6">
            <a:extLst>
              <a:ext uri="{FF2B5EF4-FFF2-40B4-BE49-F238E27FC236}">
                <a16:creationId xmlns:a16="http://schemas.microsoft.com/office/drawing/2014/main" id="{A8567674-7BC7-474C-A302-8E5EEE0D85D1}"/>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8" name="Picture 6" descr="flash_icon">
            <a:extLst>
              <a:ext uri="{FF2B5EF4-FFF2-40B4-BE49-F238E27FC236}">
                <a16:creationId xmlns:a16="http://schemas.microsoft.com/office/drawing/2014/main" id="{48071554-7ABF-44DE-BC46-DD10F4F30BA9}"/>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9" name="Picture 7" descr="notes_icon">
            <a:extLst>
              <a:ext uri="{FF2B5EF4-FFF2-40B4-BE49-F238E27FC236}">
                <a16:creationId xmlns:a16="http://schemas.microsoft.com/office/drawing/2014/main" id="{1B58C801-4035-4D7F-9C17-917827BC0767}"/>
              </a:ext>
            </a:extLst>
          </p:cNvPr>
          <p:cNvPicPr>
            <a:picLocks noChangeAspect="1" noChangeArrowheads="1"/>
          </p:cNvPicPr>
          <p:nvPr/>
        </p:nvPicPr>
        <p:blipFill>
          <a:blip r:embed="rId8" cstate="print"/>
          <a:srcRect/>
          <a:stretch>
            <a:fillRect/>
          </a:stretch>
        </p:blipFill>
        <p:spPr bwMode="auto">
          <a:xfrm>
            <a:off x="8123238" y="150813"/>
            <a:ext cx="442912" cy="387350"/>
          </a:xfrm>
          <a:prstGeom prst="rect">
            <a:avLst/>
          </a:prstGeom>
          <a:noFill/>
          <a:ln w="9525">
            <a:noFill/>
            <a:miter lim="800000"/>
            <a:headEnd/>
            <a:tailEnd/>
          </a:ln>
        </p:spPr>
      </p:pic>
      <p:pic>
        <p:nvPicPr>
          <p:cNvPr id="10" name="Picture 9">
            <a:extLst>
              <a:ext uri="{FF2B5EF4-FFF2-40B4-BE49-F238E27FC236}">
                <a16:creationId xmlns:a16="http://schemas.microsoft.com/office/drawing/2014/main" id="{F10E79FC-4C5F-43AC-A6FB-B9C6DA1486BC}"/>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656397" y="86520"/>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2076"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80A5F6C7-5259-412F-97D8-47F884682E54}"/>
                    </a:ext>
                  </a:extLst>
                </p:cNvPr>
                <p:cNvPicPr>
                  <a:picLocks/>
                </p:cNvPicPr>
                <p:nvPr/>
              </p:nvPicPr>
              <p:blipFill>
                <a:blip r:embed="rId11"/>
                <a:stretch>
                  <a:fillRect/>
                </a:stretch>
              </p:blipFill>
              <p:spPr>
                <a:xfrm>
                  <a:off x="212725" y="800100"/>
                  <a:ext cx="8699500" cy="5308600"/>
                </a:xfrm>
                <a:prstGeom prst="rect">
                  <a:avLst/>
                </a:prstGeom>
              </p:spPr>
            </p:pic>
          </p:control>
        </mc:Fallback>
      </mc:AlternateContent>
    </p:controls>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Box 4">
            <a:extLst>
              <a:ext uri="{FF2B5EF4-FFF2-40B4-BE49-F238E27FC236}">
                <a16:creationId xmlns:a16="http://schemas.microsoft.com/office/drawing/2014/main" id="{6D40C3E7-C5BB-45C9-98E2-2BFDDAEC05C7}"/>
              </a:ext>
            </a:extLst>
          </p:cNvPr>
          <p:cNvSpPr txBox="1">
            <a:spLocks noChangeArrowheads="1"/>
          </p:cNvSpPr>
          <p:nvPr/>
        </p:nvSpPr>
        <p:spPr bwMode="auto">
          <a:xfrm>
            <a:off x="342900" y="784225"/>
            <a:ext cx="84851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The polypeptide chain produced during translation must fold into a unique three dimensional shape. This allows it to carry out its specific function.</a:t>
            </a:r>
          </a:p>
        </p:txBody>
      </p:sp>
      <p:sp>
        <p:nvSpPr>
          <p:cNvPr id="7" name="TextBox 6">
            <a:extLst>
              <a:ext uri="{FF2B5EF4-FFF2-40B4-BE49-F238E27FC236}">
                <a16:creationId xmlns:a16="http://schemas.microsoft.com/office/drawing/2014/main" id="{110AE955-4441-4891-803D-6F5864AC364F}"/>
              </a:ext>
            </a:extLst>
          </p:cNvPr>
          <p:cNvSpPr txBox="1">
            <a:spLocks noChangeArrowheads="1"/>
          </p:cNvSpPr>
          <p:nvPr/>
        </p:nvSpPr>
        <p:spPr bwMode="auto">
          <a:xfrm>
            <a:off x="342900" y="2306638"/>
            <a:ext cx="4430713"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For example, an </a:t>
            </a:r>
            <a:r>
              <a:rPr lang="en-GB" altLang="en-US" b="1" dirty="0"/>
              <a:t>enzyme</a:t>
            </a:r>
            <a:r>
              <a:rPr lang="en-GB" altLang="en-US" dirty="0"/>
              <a:t> must fold correctly to form its </a:t>
            </a:r>
            <a:r>
              <a:rPr lang="en-GB" altLang="en-US" b="1" dirty="0">
                <a:solidFill>
                  <a:srgbClr val="10BC45"/>
                </a:solidFill>
              </a:rPr>
              <a:t>active site</a:t>
            </a:r>
            <a:r>
              <a:rPr lang="en-GB" altLang="en-US" dirty="0"/>
              <a:t>. This enables it to bind to its </a:t>
            </a:r>
            <a:r>
              <a:rPr lang="en-GB" altLang="en-US" b="1" dirty="0"/>
              <a:t>substrate</a:t>
            </a:r>
            <a:r>
              <a:rPr lang="en-GB" altLang="en-US" dirty="0"/>
              <a:t>.</a:t>
            </a:r>
          </a:p>
        </p:txBody>
      </p:sp>
      <p:sp>
        <p:nvSpPr>
          <p:cNvPr id="8" name="Text Box 4">
            <a:extLst>
              <a:ext uri="{FF2B5EF4-FFF2-40B4-BE49-F238E27FC236}">
                <a16:creationId xmlns:a16="http://schemas.microsoft.com/office/drawing/2014/main" id="{1333F3B2-A231-4EC6-928F-6E65C7E4820B}"/>
              </a:ext>
            </a:extLst>
          </p:cNvPr>
          <p:cNvSpPr txBox="1">
            <a:spLocks noChangeArrowheads="1"/>
          </p:cNvSpPr>
          <p:nvPr/>
        </p:nvSpPr>
        <p:spPr bwMode="auto">
          <a:xfrm>
            <a:off x="342901" y="4197350"/>
            <a:ext cx="4430707"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20000"/>
              </a:spcBef>
              <a:buClr>
                <a:srgbClr val="10BC45"/>
              </a:buClr>
              <a:buSzPct val="80000"/>
              <a:buFont typeface="Wingdings" panose="05000000000000000000" pitchFamily="2" charset="2"/>
              <a:buNone/>
            </a:pPr>
            <a:r>
              <a:rPr lang="en-GB" altLang="en-US" dirty="0">
                <a:solidFill>
                  <a:srgbClr val="010066"/>
                </a:solidFill>
                <a:cs typeface="Arial" panose="020B0604020202020204" pitchFamily="34" charset="0"/>
              </a:rPr>
              <a:t>A protein can be made of more than one polypeptide chain folding together. For example, the protein </a:t>
            </a:r>
            <a:r>
              <a:rPr lang="en-GB" altLang="en-US" b="1" dirty="0">
                <a:solidFill>
                  <a:srgbClr val="010066"/>
                </a:solidFill>
                <a:cs typeface="Arial" panose="020B0604020202020204" pitchFamily="34" charset="0"/>
              </a:rPr>
              <a:t>collagen</a:t>
            </a:r>
            <a:r>
              <a:rPr lang="en-GB" altLang="en-US" dirty="0">
                <a:solidFill>
                  <a:srgbClr val="010066"/>
                </a:solidFill>
                <a:cs typeface="Arial" panose="020B0604020202020204" pitchFamily="34" charset="0"/>
              </a:rPr>
              <a:t> is made up of three polypeptide chains.</a:t>
            </a:r>
            <a:endParaRPr lang="en-GB" altLang="en-US" dirty="0">
              <a:solidFill>
                <a:srgbClr val="010066"/>
              </a:solidFill>
            </a:endParaRPr>
          </a:p>
        </p:txBody>
      </p:sp>
      <p:pic>
        <p:nvPicPr>
          <p:cNvPr id="9" name="Picture 8" descr="protein chain">
            <a:extLst>
              <a:ext uri="{FF2B5EF4-FFF2-40B4-BE49-F238E27FC236}">
                <a16:creationId xmlns:a16="http://schemas.microsoft.com/office/drawing/2014/main" id="{EA5976C4-9DE4-4BFC-AD92-37724C7864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3334" y="1887538"/>
            <a:ext cx="2027237" cy="194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3" descr="protein">
            <a:extLst>
              <a:ext uri="{FF2B5EF4-FFF2-40B4-BE49-F238E27FC236}">
                <a16:creationId xmlns:a16="http://schemas.microsoft.com/office/drawing/2014/main" id="{2E12F677-2B95-41B8-8754-5F8D7DCD990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0009" y="4432300"/>
            <a:ext cx="1909762"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Arrow Connector 11">
            <a:extLst>
              <a:ext uri="{FF2B5EF4-FFF2-40B4-BE49-F238E27FC236}">
                <a16:creationId xmlns:a16="http://schemas.microsoft.com/office/drawing/2014/main" id="{744DD229-B6B8-4469-B7EB-5199B4DF2A10}"/>
              </a:ext>
            </a:extLst>
          </p:cNvPr>
          <p:cNvCxnSpPr>
            <a:cxnSpLocks noChangeShapeType="1"/>
          </p:cNvCxnSpPr>
          <p:nvPr/>
        </p:nvCxnSpPr>
        <p:spPr bwMode="auto">
          <a:xfrm>
            <a:off x="6392509" y="3827463"/>
            <a:ext cx="0" cy="652462"/>
          </a:xfrm>
          <a:prstGeom prst="straightConnector1">
            <a:avLst/>
          </a:prstGeom>
          <a:noFill/>
          <a:ln w="38100" algn="ctr">
            <a:solidFill>
              <a:srgbClr val="010066"/>
            </a:solidFill>
            <a:round/>
            <a:headEnd/>
            <a:tailEnd type="arrow" w="med" len="med"/>
          </a:ln>
          <a:extLst>
            <a:ext uri="{909E8E84-426E-40DD-AFC4-6F175D3DCCD1}">
              <a14:hiddenFill xmlns:a14="http://schemas.microsoft.com/office/drawing/2010/main">
                <a:noFill/>
              </a14:hiddenFill>
            </a:ext>
          </a:extLst>
        </p:spPr>
      </p:cxnSp>
      <p:sp>
        <p:nvSpPr>
          <p:cNvPr id="21" name="TextBox 20">
            <a:extLst>
              <a:ext uri="{FF2B5EF4-FFF2-40B4-BE49-F238E27FC236}">
                <a16:creationId xmlns:a16="http://schemas.microsoft.com/office/drawing/2014/main" id="{0F7A5C52-55B0-4E6E-A158-5B3208F7641E}"/>
              </a:ext>
            </a:extLst>
          </p:cNvPr>
          <p:cNvSpPr txBox="1">
            <a:spLocks noChangeArrowheads="1"/>
          </p:cNvSpPr>
          <p:nvPr/>
        </p:nvSpPr>
        <p:spPr bwMode="auto">
          <a:xfrm>
            <a:off x="7422268" y="4949825"/>
            <a:ext cx="129381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dirty="0"/>
              <a:t>folded protein</a:t>
            </a:r>
          </a:p>
        </p:txBody>
      </p:sp>
      <p:sp>
        <p:nvSpPr>
          <p:cNvPr id="27" name="TextBox 26">
            <a:extLst>
              <a:ext uri="{FF2B5EF4-FFF2-40B4-BE49-F238E27FC236}">
                <a16:creationId xmlns:a16="http://schemas.microsoft.com/office/drawing/2014/main" id="{AEECBC3A-8A55-4B25-A1BC-F129957567A5}"/>
              </a:ext>
            </a:extLst>
          </p:cNvPr>
          <p:cNvSpPr txBox="1">
            <a:spLocks noChangeArrowheads="1"/>
          </p:cNvSpPr>
          <p:nvPr/>
        </p:nvSpPr>
        <p:spPr bwMode="auto">
          <a:xfrm>
            <a:off x="7054850" y="2995613"/>
            <a:ext cx="18288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dirty="0"/>
              <a:t>polypeptide chain</a:t>
            </a:r>
          </a:p>
        </p:txBody>
      </p:sp>
      <p:sp>
        <p:nvSpPr>
          <p:cNvPr id="13" name="Title 12">
            <a:extLst>
              <a:ext uri="{FF2B5EF4-FFF2-40B4-BE49-F238E27FC236}">
                <a16:creationId xmlns:a16="http://schemas.microsoft.com/office/drawing/2014/main" id="{3DC07F4C-BA17-4F3F-99A6-CFA6BC4C129F}"/>
              </a:ext>
            </a:extLst>
          </p:cNvPr>
          <p:cNvSpPr>
            <a:spLocks noGrp="1"/>
          </p:cNvSpPr>
          <p:nvPr>
            <p:ph type="title"/>
          </p:nvPr>
        </p:nvSpPr>
        <p:spPr/>
        <p:txBody>
          <a:bodyPr/>
          <a:lstStyle/>
          <a:p>
            <a:pPr>
              <a:defRPr/>
            </a:pPr>
            <a:r>
              <a:rPr lang="en-GB" dirty="0">
                <a:ea typeface="+mn-ea"/>
                <a:cs typeface="+mn-cs"/>
              </a:rPr>
              <a:t>Stage 3: Formation of the final protein</a:t>
            </a:r>
            <a:endParaRPr lang="en-GB" dirty="0"/>
          </a:p>
        </p:txBody>
      </p:sp>
      <p:pic>
        <p:nvPicPr>
          <p:cNvPr id="14" name="Picture 13">
            <a:extLst>
              <a:ext uri="{FF2B5EF4-FFF2-40B4-BE49-F238E27FC236}">
                <a16:creationId xmlns:a16="http://schemas.microsoft.com/office/drawing/2014/main" id="{0EF00513-AF6E-4B92-AE63-D996B3014509}"/>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5" name="Picture 9" descr="notes_icon">
            <a:extLst>
              <a:ext uri="{FF2B5EF4-FFF2-40B4-BE49-F238E27FC236}">
                <a16:creationId xmlns:a16="http://schemas.microsoft.com/office/drawing/2014/main" id="{6D78AF22-F433-4670-A97A-59E558CA2917}"/>
              </a:ext>
            </a:extLst>
          </p:cNvPr>
          <p:cNvPicPr>
            <a:picLocks noChangeAspect="1" noChangeArrowheads="1"/>
          </p:cNvPicPr>
          <p:nvPr/>
        </p:nvPicPr>
        <p:blipFill>
          <a:blip r:embed="rId7"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nodeType="afterEffect">
                                  <p:stCondLst>
                                    <p:cond delay="0"/>
                                  </p:stCondLst>
                                  <p:childTnLst>
                                    <p:set>
                                      <p:cBhvr>
                                        <p:cTn id="27"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1"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a:extLst>
              <a:ext uri="{FF2B5EF4-FFF2-40B4-BE49-F238E27FC236}">
                <a16:creationId xmlns:a16="http://schemas.microsoft.com/office/drawing/2014/main" id="{BD5BD4F6-811F-4D03-AA0A-7A8F28B6513D}"/>
              </a:ext>
            </a:extLst>
          </p:cNvPr>
          <p:cNvSpPr>
            <a:spLocks noGrp="1" noChangeArrowheads="1"/>
          </p:cNvSpPr>
          <p:nvPr>
            <p:ph type="title"/>
          </p:nvPr>
        </p:nvSpPr>
        <p:spPr/>
        <p:txBody>
          <a:bodyPr/>
          <a:lstStyle/>
          <a:p>
            <a:r>
              <a:rPr lang="en-GB" altLang="en-US" dirty="0"/>
              <a:t>Sequence of events in protein synthesis</a:t>
            </a:r>
            <a:endParaRPr lang="en-US" altLang="en-US" dirty="0"/>
          </a:p>
        </p:txBody>
      </p:sp>
      <p:pic>
        <p:nvPicPr>
          <p:cNvPr id="6" name="Picture 5">
            <a:extLst>
              <a:ext uri="{FF2B5EF4-FFF2-40B4-BE49-F238E27FC236}">
                <a16:creationId xmlns:a16="http://schemas.microsoft.com/office/drawing/2014/main" id="{5B4721A2-AE9B-4F99-B764-5D5E30414F31}"/>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7" name="Picture 6" descr="flash_icon">
            <a:extLst>
              <a:ext uri="{FF2B5EF4-FFF2-40B4-BE49-F238E27FC236}">
                <a16:creationId xmlns:a16="http://schemas.microsoft.com/office/drawing/2014/main" id="{B056913B-A2F7-40B0-9447-2CCE2A429435}"/>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8" name="Picture 7">
            <a:extLst>
              <a:ext uri="{FF2B5EF4-FFF2-40B4-BE49-F238E27FC236}">
                <a16:creationId xmlns:a16="http://schemas.microsoft.com/office/drawing/2014/main" id="{867F5DDD-3FCA-40BC-ACFA-415A64D86F4A}"/>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152158" y="86520"/>
            <a:ext cx="442911" cy="51673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3099" name="ShockwaveFlash1" r:id="rId3" imgW="8699400" imgH="5308560"/>
        </mc:Choice>
        <mc:Fallback>
          <p:control name="ShockwaveFlash1" r:id="rId3" imgW="8699400" imgH="5308560">
            <p:pic>
              <p:nvPicPr>
                <p:cNvPr id="3" name="ShockwaveFlash1"/>
                <p:cNvPicPr preferRelativeResize="0">
                  <a:picLocks noChangeArrowheads="1" noChangeShapeType="1"/>
                </p:cNvPicPr>
                <p:nvPr/>
              </p:nvPicPr>
              <p:blipFill>
                <a:blip r:embed="rId10"/>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F145945D-590D-4036-BE62-3DBB562DAC04}"/>
              </a:ext>
            </a:extLst>
          </p:cNvPr>
          <p:cNvSpPr>
            <a:spLocks noGrp="1" noChangeArrowheads="1"/>
          </p:cNvSpPr>
          <p:nvPr>
            <p:ph type="title"/>
          </p:nvPr>
        </p:nvSpPr>
        <p:spPr/>
        <p:txBody>
          <a:bodyPr/>
          <a:lstStyle/>
          <a:p>
            <a:r>
              <a:rPr lang="en-GB" altLang="en-US"/>
              <a:t>Changing the protein sequence</a:t>
            </a:r>
          </a:p>
        </p:txBody>
      </p:sp>
      <p:sp>
        <p:nvSpPr>
          <p:cNvPr id="26627" name="Rectangle 5">
            <a:extLst>
              <a:ext uri="{FF2B5EF4-FFF2-40B4-BE49-F238E27FC236}">
                <a16:creationId xmlns:a16="http://schemas.microsoft.com/office/drawing/2014/main" id="{75064A14-C909-4BFC-8A06-515DAFB8CBC2}"/>
              </a:ext>
            </a:extLst>
          </p:cNvPr>
          <p:cNvSpPr>
            <a:spLocks noChangeArrowheads="1"/>
          </p:cNvSpPr>
          <p:nvPr/>
        </p:nvSpPr>
        <p:spPr bwMode="auto">
          <a:xfrm>
            <a:off x="342900" y="784225"/>
            <a:ext cx="81899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20000"/>
              </a:spcBef>
              <a:buClr>
                <a:srgbClr val="10BC45"/>
              </a:buClr>
              <a:buSzPct val="80000"/>
              <a:buFont typeface="Wingdings" panose="05000000000000000000" pitchFamily="2" charset="2"/>
              <a:buNone/>
            </a:pPr>
            <a:r>
              <a:rPr lang="en-GB" altLang="en-US">
                <a:solidFill>
                  <a:srgbClr val="010066"/>
                </a:solidFill>
              </a:rPr>
              <a:t>Each protein has a specific number and sequence of amino acids that determine its </a:t>
            </a:r>
            <a:r>
              <a:rPr lang="en-GB" altLang="en-US" b="1">
                <a:solidFill>
                  <a:srgbClr val="010066"/>
                </a:solidFill>
              </a:rPr>
              <a:t>shape</a:t>
            </a:r>
            <a:r>
              <a:rPr lang="en-GB" altLang="en-US">
                <a:solidFill>
                  <a:srgbClr val="010066"/>
                </a:solidFill>
              </a:rPr>
              <a:t> and </a:t>
            </a:r>
            <a:r>
              <a:rPr lang="en-GB" altLang="en-US" b="1">
                <a:solidFill>
                  <a:srgbClr val="010066"/>
                </a:solidFill>
              </a:rPr>
              <a:t>function</a:t>
            </a:r>
            <a:r>
              <a:rPr lang="en-GB" altLang="en-US">
                <a:solidFill>
                  <a:srgbClr val="010066"/>
                </a:solidFill>
              </a:rPr>
              <a:t>. If just one amino acid is incorrect, the protein might not function.</a:t>
            </a:r>
          </a:p>
        </p:txBody>
      </p:sp>
      <p:sp>
        <p:nvSpPr>
          <p:cNvPr id="11" name="TextBox 10">
            <a:extLst>
              <a:ext uri="{FF2B5EF4-FFF2-40B4-BE49-F238E27FC236}">
                <a16:creationId xmlns:a16="http://schemas.microsoft.com/office/drawing/2014/main" id="{7D29F270-E046-4C3F-AE86-F49B79536FAA}"/>
              </a:ext>
            </a:extLst>
          </p:cNvPr>
          <p:cNvSpPr txBox="1">
            <a:spLocks noChangeArrowheads="1"/>
          </p:cNvSpPr>
          <p:nvPr/>
        </p:nvSpPr>
        <p:spPr bwMode="auto">
          <a:xfrm>
            <a:off x="342900" y="2066925"/>
            <a:ext cx="85264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Changes to the order of bases in DNA can alter the order of amino acids in a protein. </a:t>
            </a:r>
          </a:p>
        </p:txBody>
      </p:sp>
      <p:sp>
        <p:nvSpPr>
          <p:cNvPr id="12" name="TextBox 11">
            <a:extLst>
              <a:ext uri="{FF2B5EF4-FFF2-40B4-BE49-F238E27FC236}">
                <a16:creationId xmlns:a16="http://schemas.microsoft.com/office/drawing/2014/main" id="{60730D6A-7EA2-4E07-A4C7-16B5336BE0DD}"/>
              </a:ext>
            </a:extLst>
          </p:cNvPr>
          <p:cNvSpPr txBox="1">
            <a:spLocks noChangeArrowheads="1"/>
          </p:cNvSpPr>
          <p:nvPr/>
        </p:nvSpPr>
        <p:spPr bwMode="auto">
          <a:xfrm>
            <a:off x="342900" y="2979738"/>
            <a:ext cx="55594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These changes in DNA are called </a:t>
            </a:r>
            <a:r>
              <a:rPr lang="en-GB" altLang="en-US" b="1" dirty="0">
                <a:solidFill>
                  <a:srgbClr val="10BC45"/>
                </a:solidFill>
              </a:rPr>
              <a:t>mutations</a:t>
            </a:r>
            <a:r>
              <a:rPr lang="en-GB" altLang="en-US" dirty="0"/>
              <a:t> and can be due to:</a:t>
            </a:r>
          </a:p>
        </p:txBody>
      </p:sp>
      <p:sp>
        <p:nvSpPr>
          <p:cNvPr id="13" name="TextBox 12">
            <a:extLst>
              <a:ext uri="{FF2B5EF4-FFF2-40B4-BE49-F238E27FC236}">
                <a16:creationId xmlns:a16="http://schemas.microsoft.com/office/drawing/2014/main" id="{FE16CB75-9C4F-4567-8C3E-22FEDEB7DEA9}"/>
              </a:ext>
            </a:extLst>
          </p:cNvPr>
          <p:cNvSpPr txBox="1">
            <a:spLocks noChangeArrowheads="1"/>
          </p:cNvSpPr>
          <p:nvPr/>
        </p:nvSpPr>
        <p:spPr bwMode="auto">
          <a:xfrm>
            <a:off x="342900" y="3892550"/>
            <a:ext cx="4340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10BC45"/>
              </a:buClr>
              <a:buFont typeface="Wingdings" panose="05000000000000000000" pitchFamily="2" charset="2"/>
              <a:buChar char="l"/>
            </a:pPr>
            <a:r>
              <a:rPr lang="en-GB" altLang="en-US"/>
              <a:t>the deletion of a base</a:t>
            </a:r>
          </a:p>
        </p:txBody>
      </p:sp>
      <p:sp>
        <p:nvSpPr>
          <p:cNvPr id="14" name="TextBox 13">
            <a:extLst>
              <a:ext uri="{FF2B5EF4-FFF2-40B4-BE49-F238E27FC236}">
                <a16:creationId xmlns:a16="http://schemas.microsoft.com/office/drawing/2014/main" id="{A9288E78-1B51-4BBB-865E-D1FD082B43F4}"/>
              </a:ext>
            </a:extLst>
          </p:cNvPr>
          <p:cNvSpPr txBox="1">
            <a:spLocks noChangeArrowheads="1"/>
          </p:cNvSpPr>
          <p:nvPr/>
        </p:nvSpPr>
        <p:spPr bwMode="auto">
          <a:xfrm>
            <a:off x="342900" y="4435475"/>
            <a:ext cx="36798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10BC45"/>
              </a:buClr>
              <a:buFont typeface="Wingdings" panose="05000000000000000000" pitchFamily="2" charset="2"/>
              <a:buChar char="l"/>
            </a:pPr>
            <a:r>
              <a:rPr lang="en-GB" altLang="en-US"/>
              <a:t>the addition/insertion of an extra base</a:t>
            </a:r>
          </a:p>
        </p:txBody>
      </p:sp>
      <p:sp>
        <p:nvSpPr>
          <p:cNvPr id="15" name="TextBox 14">
            <a:extLst>
              <a:ext uri="{FF2B5EF4-FFF2-40B4-BE49-F238E27FC236}">
                <a16:creationId xmlns:a16="http://schemas.microsoft.com/office/drawing/2014/main" id="{51BEF6E7-98D6-40A3-B726-ED283197FDFA}"/>
              </a:ext>
            </a:extLst>
          </p:cNvPr>
          <p:cNvSpPr txBox="1">
            <a:spLocks noChangeArrowheads="1"/>
          </p:cNvSpPr>
          <p:nvPr/>
        </p:nvSpPr>
        <p:spPr bwMode="auto">
          <a:xfrm>
            <a:off x="342900" y="5349875"/>
            <a:ext cx="38496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10BC45"/>
              </a:buClr>
              <a:buFont typeface="Wingdings" panose="05000000000000000000" pitchFamily="2" charset="2"/>
              <a:buChar char="l"/>
            </a:pPr>
            <a:r>
              <a:rPr lang="en-GB" altLang="en-US"/>
              <a:t>the replacement of one base for another.</a:t>
            </a:r>
          </a:p>
        </p:txBody>
      </p:sp>
      <p:cxnSp>
        <p:nvCxnSpPr>
          <p:cNvPr id="18" name="Straight Arrow Connector 17">
            <a:extLst>
              <a:ext uri="{FF2B5EF4-FFF2-40B4-BE49-F238E27FC236}">
                <a16:creationId xmlns:a16="http://schemas.microsoft.com/office/drawing/2014/main" id="{76A1F9B3-C576-47A4-9396-F32A9E12D54F}"/>
              </a:ext>
            </a:extLst>
          </p:cNvPr>
          <p:cNvCxnSpPr>
            <a:cxnSpLocks noChangeShapeType="1"/>
          </p:cNvCxnSpPr>
          <p:nvPr/>
        </p:nvCxnSpPr>
        <p:spPr bwMode="auto">
          <a:xfrm>
            <a:off x="6700838" y="3932238"/>
            <a:ext cx="0" cy="874712"/>
          </a:xfrm>
          <a:prstGeom prst="straightConnector1">
            <a:avLst/>
          </a:prstGeom>
          <a:noFill/>
          <a:ln w="38100" algn="ctr">
            <a:solidFill>
              <a:srgbClr val="010066"/>
            </a:solidFill>
            <a:round/>
            <a:headEnd/>
            <a:tailEnd type="arrow" w="med" len="med"/>
          </a:ln>
          <a:extLst>
            <a:ext uri="{909E8E84-426E-40DD-AFC4-6F175D3DCCD1}">
              <a14:hiddenFill xmlns:a14="http://schemas.microsoft.com/office/drawing/2010/main">
                <a:noFill/>
              </a14:hiddenFill>
            </a:ext>
          </a:extLst>
        </p:spPr>
      </p:cxnSp>
      <p:sp>
        <p:nvSpPr>
          <p:cNvPr id="19" name="TextBox 18">
            <a:extLst>
              <a:ext uri="{FF2B5EF4-FFF2-40B4-BE49-F238E27FC236}">
                <a16:creationId xmlns:a16="http://schemas.microsoft.com/office/drawing/2014/main" id="{85277CB1-0B6F-4036-B53E-E7EC61CB3DD6}"/>
              </a:ext>
            </a:extLst>
          </p:cNvPr>
          <p:cNvSpPr txBox="1">
            <a:spLocks noChangeArrowheads="1"/>
          </p:cNvSpPr>
          <p:nvPr/>
        </p:nvSpPr>
        <p:spPr bwMode="auto">
          <a:xfrm>
            <a:off x="5329238" y="4114800"/>
            <a:ext cx="13668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mutation</a:t>
            </a:r>
          </a:p>
        </p:txBody>
      </p:sp>
      <p:pic>
        <p:nvPicPr>
          <p:cNvPr id="17" name="Picture 16" descr="slide 16.png">
            <a:extLst>
              <a:ext uri="{FF2B5EF4-FFF2-40B4-BE49-F238E27FC236}">
                <a16:creationId xmlns:a16="http://schemas.microsoft.com/office/drawing/2014/main" id="{0EF4F07C-D013-48B0-B495-D06807C73F4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16513" y="2692400"/>
            <a:ext cx="3594100" cy="360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descr="slide 16 circle.png">
            <a:extLst>
              <a:ext uri="{FF2B5EF4-FFF2-40B4-BE49-F238E27FC236}">
                <a16:creationId xmlns:a16="http://schemas.microsoft.com/office/drawing/2014/main" id="{02C82F6C-C095-4732-8BBE-7169E761B90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975475" y="4859338"/>
            <a:ext cx="592138"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a:extLst>
              <a:ext uri="{FF2B5EF4-FFF2-40B4-BE49-F238E27FC236}">
                <a16:creationId xmlns:a16="http://schemas.microsoft.com/office/drawing/2014/main" id="{8AC8DF42-21D8-4E1E-AE73-F0551BA2E660}"/>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20" name="Picture 9" descr="notes_icon">
            <a:extLst>
              <a:ext uri="{FF2B5EF4-FFF2-40B4-BE49-F238E27FC236}">
                <a16:creationId xmlns:a16="http://schemas.microsoft.com/office/drawing/2014/main" id="{39C71D64-E13F-4B96-AD51-B9D2530FC1C9}"/>
              </a:ext>
            </a:extLst>
          </p:cNvPr>
          <p:cNvPicPr>
            <a:picLocks noChangeAspect="1" noChangeArrowheads="1"/>
          </p:cNvPicPr>
          <p:nvPr/>
        </p:nvPicPr>
        <p:blipFill>
          <a:blip r:embed="rId7"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nodeType="afterEffect">
                                  <p:stCondLst>
                                    <p:cond delay="0"/>
                                  </p:stCondLst>
                                  <p:childTnLst>
                                    <p:set>
                                      <p:cBhvr>
                                        <p:cTn id="37"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A3D60663-C623-4D89-BE05-F6C4E7706189}"/>
              </a:ext>
            </a:extLst>
          </p:cNvPr>
          <p:cNvSpPr>
            <a:spLocks noGrp="1" noChangeArrowheads="1"/>
          </p:cNvSpPr>
          <p:nvPr>
            <p:ph type="title"/>
          </p:nvPr>
        </p:nvSpPr>
        <p:spPr/>
        <p:txBody>
          <a:bodyPr/>
          <a:lstStyle/>
          <a:p>
            <a:pPr eaLnBrk="1" hangingPunct="1"/>
            <a:r>
              <a:rPr lang="en-GB" altLang="en-US"/>
              <a:t>Genetic mutations</a:t>
            </a:r>
          </a:p>
        </p:txBody>
      </p:sp>
      <p:sp>
        <p:nvSpPr>
          <p:cNvPr id="27651" name="Text Box 3">
            <a:extLst>
              <a:ext uri="{FF2B5EF4-FFF2-40B4-BE49-F238E27FC236}">
                <a16:creationId xmlns:a16="http://schemas.microsoft.com/office/drawing/2014/main" id="{2B93E6D5-9EAD-410F-B344-0360389CD5BC}"/>
              </a:ext>
            </a:extLst>
          </p:cNvPr>
          <p:cNvSpPr txBox="1">
            <a:spLocks noChangeArrowheads="1"/>
          </p:cNvSpPr>
          <p:nvPr/>
        </p:nvSpPr>
        <p:spPr bwMode="auto">
          <a:xfrm>
            <a:off x="342900" y="2841625"/>
            <a:ext cx="387985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Some mutations can be beneficial and </a:t>
            </a:r>
            <a:r>
              <a:rPr lang="en-GB" altLang="en-US" dirty="0"/>
              <a:t>provide the </a:t>
            </a:r>
            <a:r>
              <a:rPr lang="en-GB" altLang="en-US" b="1" dirty="0">
                <a:solidFill>
                  <a:srgbClr val="10BC45"/>
                </a:solidFill>
              </a:rPr>
              <a:t>genetic variation </a:t>
            </a:r>
            <a:r>
              <a:rPr lang="en-GB" altLang="en-US" dirty="0"/>
              <a:t>needed for </a:t>
            </a:r>
            <a:r>
              <a:rPr lang="en-GB" altLang="en-US" b="1" dirty="0"/>
              <a:t>evolution</a:t>
            </a:r>
            <a:r>
              <a:rPr lang="en-GB" altLang="en-US" dirty="0"/>
              <a:t>. </a:t>
            </a:r>
          </a:p>
        </p:txBody>
      </p:sp>
      <p:sp>
        <p:nvSpPr>
          <p:cNvPr id="27653" name="Rectangle 10">
            <a:extLst>
              <a:ext uri="{FF2B5EF4-FFF2-40B4-BE49-F238E27FC236}">
                <a16:creationId xmlns:a16="http://schemas.microsoft.com/office/drawing/2014/main" id="{1601A0B0-2C5B-4FA7-BB3A-C8E57AA0DABC}"/>
              </a:ext>
            </a:extLst>
          </p:cNvPr>
          <p:cNvSpPr>
            <a:spLocks noChangeArrowheads="1"/>
          </p:cNvSpPr>
          <p:nvPr/>
        </p:nvSpPr>
        <p:spPr bwMode="auto">
          <a:xfrm>
            <a:off x="342900" y="784225"/>
            <a:ext cx="83375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Mutations are continuously occurring in your body, however most </a:t>
            </a:r>
            <a:r>
              <a:rPr lang="en-GB" altLang="en-US" b="1" dirty="0">
                <a:solidFill>
                  <a:srgbClr val="010066"/>
                </a:solidFill>
              </a:rPr>
              <a:t>do not </a:t>
            </a:r>
            <a:r>
              <a:rPr lang="en-GB" altLang="en-US" dirty="0">
                <a:solidFill>
                  <a:srgbClr val="010066"/>
                </a:solidFill>
              </a:rPr>
              <a:t>affect protein function.</a:t>
            </a:r>
            <a:r>
              <a:rPr lang="en-GB" altLang="en-US" dirty="0"/>
              <a:t> </a:t>
            </a:r>
          </a:p>
        </p:txBody>
      </p:sp>
      <p:sp>
        <p:nvSpPr>
          <p:cNvPr id="12" name="TextBox 11">
            <a:extLst>
              <a:ext uri="{FF2B5EF4-FFF2-40B4-BE49-F238E27FC236}">
                <a16:creationId xmlns:a16="http://schemas.microsoft.com/office/drawing/2014/main" id="{60977A2F-A25A-4FD6-92B2-3C6119B7A09F}"/>
              </a:ext>
            </a:extLst>
          </p:cNvPr>
          <p:cNvSpPr txBox="1">
            <a:spLocks noChangeArrowheads="1"/>
          </p:cNvSpPr>
          <p:nvPr/>
        </p:nvSpPr>
        <p:spPr bwMode="auto">
          <a:xfrm>
            <a:off x="342900" y="1812925"/>
            <a:ext cx="88011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This is because many </a:t>
            </a:r>
            <a:r>
              <a:rPr lang="en-GB" altLang="en-US">
                <a:solidFill>
                  <a:srgbClr val="010066"/>
                </a:solidFill>
              </a:rPr>
              <a:t>mutations do not alter the protein, or do not alter it significantly enough to affect its function. </a:t>
            </a:r>
            <a:endParaRPr lang="en-GB" altLang="en-US"/>
          </a:p>
        </p:txBody>
      </p:sp>
      <p:sp>
        <p:nvSpPr>
          <p:cNvPr id="16" name="Rectangle 15">
            <a:extLst>
              <a:ext uri="{FF2B5EF4-FFF2-40B4-BE49-F238E27FC236}">
                <a16:creationId xmlns:a16="http://schemas.microsoft.com/office/drawing/2014/main" id="{234234FF-3B9E-4954-8B62-9F3B0B33A008}"/>
              </a:ext>
            </a:extLst>
          </p:cNvPr>
          <p:cNvSpPr>
            <a:spLocks noChangeArrowheads="1"/>
          </p:cNvSpPr>
          <p:nvPr/>
        </p:nvSpPr>
        <p:spPr bwMode="auto">
          <a:xfrm>
            <a:off x="342900" y="4610100"/>
            <a:ext cx="44323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For example, a mutation may change the </a:t>
            </a:r>
            <a:r>
              <a:rPr lang="en-GB" altLang="en-US" b="1" dirty="0">
                <a:solidFill>
                  <a:srgbClr val="10BC45"/>
                </a:solidFill>
              </a:rPr>
              <a:t>phenotype</a:t>
            </a:r>
            <a:r>
              <a:rPr lang="en-GB" altLang="en-US" dirty="0"/>
              <a:t> of an individual, providing them with a greater ability to survive.</a:t>
            </a:r>
          </a:p>
        </p:txBody>
      </p:sp>
      <p:pic>
        <p:nvPicPr>
          <p:cNvPr id="27657" name="Picture 10" descr="slide 17 (1).jpg">
            <a:extLst>
              <a:ext uri="{FF2B5EF4-FFF2-40B4-BE49-F238E27FC236}">
                <a16:creationId xmlns:a16="http://schemas.microsoft.com/office/drawing/2014/main" id="{39C55707-484C-4D9F-B8DA-D9016130CDF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18100" y="2895600"/>
            <a:ext cx="3121025" cy="156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8" name="Picture 12" descr="slide 17 (2).jpg">
            <a:extLst>
              <a:ext uri="{FF2B5EF4-FFF2-40B4-BE49-F238E27FC236}">
                <a16:creationId xmlns:a16="http://schemas.microsoft.com/office/drawing/2014/main" id="{75994691-7646-4E59-95D2-324DE320B98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38738" y="4527550"/>
            <a:ext cx="3105150"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5E4BE0D0-3487-4A16-BA16-7170DC68FDD4}"/>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3" name="Picture 9" descr="notes_icon">
            <a:extLst>
              <a:ext uri="{FF2B5EF4-FFF2-40B4-BE49-F238E27FC236}">
                <a16:creationId xmlns:a16="http://schemas.microsoft.com/office/drawing/2014/main" id="{C6B9ABB0-11D6-42B6-99CE-61FAF8DB55E7}"/>
              </a:ext>
            </a:extLst>
          </p:cNvPr>
          <p:cNvPicPr>
            <a:picLocks noChangeAspect="1" noChangeArrowheads="1"/>
          </p:cNvPicPr>
          <p:nvPr/>
        </p:nvPicPr>
        <p:blipFill>
          <a:blip r:embed="rId7"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5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p:bldP spid="12"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D7AF80D0-E414-454D-907E-11AC08132881}"/>
              </a:ext>
            </a:extLst>
          </p:cNvPr>
          <p:cNvSpPr>
            <a:spLocks noGrp="1" noChangeArrowheads="1"/>
          </p:cNvSpPr>
          <p:nvPr>
            <p:ph type="title"/>
          </p:nvPr>
        </p:nvSpPr>
        <p:spPr/>
        <p:txBody>
          <a:bodyPr/>
          <a:lstStyle/>
          <a:p>
            <a:pPr eaLnBrk="1" hangingPunct="1"/>
            <a:r>
              <a:rPr lang="en-GB" altLang="en-US"/>
              <a:t>Mutations in coding DNA </a:t>
            </a:r>
          </a:p>
        </p:txBody>
      </p:sp>
      <p:sp>
        <p:nvSpPr>
          <p:cNvPr id="962585" name="Text Box 25">
            <a:extLst>
              <a:ext uri="{FF2B5EF4-FFF2-40B4-BE49-F238E27FC236}">
                <a16:creationId xmlns:a16="http://schemas.microsoft.com/office/drawing/2014/main" id="{33CF106B-FCA8-4C06-9147-214B7A4492F2}"/>
              </a:ext>
            </a:extLst>
          </p:cNvPr>
          <p:cNvSpPr txBox="1">
            <a:spLocks noChangeArrowheads="1"/>
          </p:cNvSpPr>
          <p:nvPr/>
        </p:nvSpPr>
        <p:spPr bwMode="auto">
          <a:xfrm>
            <a:off x="342899" y="4221872"/>
            <a:ext cx="5148259"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Clr>
                <a:srgbClr val="10BC45"/>
              </a:buClr>
              <a:buSzPct val="80000"/>
              <a:buFont typeface="Wingdings" panose="05000000000000000000" pitchFamily="2" charset="2"/>
              <a:buNone/>
            </a:pPr>
            <a:r>
              <a:rPr lang="en-GB" altLang="en-US" dirty="0">
                <a:solidFill>
                  <a:srgbClr val="010066"/>
                </a:solidFill>
              </a:rPr>
              <a:t>A change in the base sequence </a:t>
            </a:r>
            <a:br>
              <a:rPr lang="en-GB" altLang="en-US" dirty="0">
                <a:solidFill>
                  <a:srgbClr val="010066"/>
                </a:solidFill>
              </a:rPr>
            </a:br>
            <a:r>
              <a:rPr lang="en-GB" altLang="en-US" dirty="0">
                <a:solidFill>
                  <a:srgbClr val="010066"/>
                </a:solidFill>
              </a:rPr>
              <a:t>of a gene may lead to the production of a different protein, a change in the protein structure or no protein being made at all. </a:t>
            </a:r>
          </a:p>
        </p:txBody>
      </p:sp>
      <p:sp>
        <p:nvSpPr>
          <p:cNvPr id="28677" name="TextBox 9">
            <a:extLst>
              <a:ext uri="{FF2B5EF4-FFF2-40B4-BE49-F238E27FC236}">
                <a16:creationId xmlns:a16="http://schemas.microsoft.com/office/drawing/2014/main" id="{81114EE9-D998-49BC-89DA-45CE9EF1C966}"/>
              </a:ext>
            </a:extLst>
          </p:cNvPr>
          <p:cNvSpPr txBox="1">
            <a:spLocks noChangeArrowheads="1"/>
          </p:cNvSpPr>
          <p:nvPr/>
        </p:nvSpPr>
        <p:spPr bwMode="auto">
          <a:xfrm>
            <a:off x="342900" y="784225"/>
            <a:ext cx="8189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rgbClr val="10BC45"/>
                </a:solidFill>
              </a:rPr>
              <a:t>Coding DNA </a:t>
            </a:r>
            <a:r>
              <a:rPr lang="en-GB" altLang="en-US" dirty="0"/>
              <a:t>is the part of a gene which determines the order of amino acids in a protein. </a:t>
            </a:r>
          </a:p>
        </p:txBody>
      </p:sp>
      <p:sp>
        <p:nvSpPr>
          <p:cNvPr id="12" name="TextBox 11">
            <a:extLst>
              <a:ext uri="{FF2B5EF4-FFF2-40B4-BE49-F238E27FC236}">
                <a16:creationId xmlns:a16="http://schemas.microsoft.com/office/drawing/2014/main" id="{9576AE26-6D20-426F-99AD-00EE67D7C19F}"/>
              </a:ext>
            </a:extLst>
          </p:cNvPr>
          <p:cNvSpPr txBox="1">
            <a:spLocks noChangeArrowheads="1"/>
          </p:cNvSpPr>
          <p:nvPr/>
        </p:nvSpPr>
        <p:spPr bwMode="auto">
          <a:xfrm>
            <a:off x="342900" y="2133161"/>
            <a:ext cx="474027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When a mutation occurs in coding DNA, it can alter the </a:t>
            </a:r>
            <a:r>
              <a:rPr lang="en-GB" altLang="en-US" b="1">
                <a:solidFill>
                  <a:srgbClr val="010066"/>
                </a:solidFill>
              </a:rPr>
              <a:t>phenotype</a:t>
            </a:r>
            <a:r>
              <a:rPr lang="en-GB" altLang="en-US"/>
              <a:t> of an individual by changing the activity of a protein. </a:t>
            </a:r>
          </a:p>
        </p:txBody>
      </p:sp>
      <p:pic>
        <p:nvPicPr>
          <p:cNvPr id="28679" name="Picture 13" descr="protein chain.png">
            <a:extLst>
              <a:ext uri="{FF2B5EF4-FFF2-40B4-BE49-F238E27FC236}">
                <a16:creationId xmlns:a16="http://schemas.microsoft.com/office/drawing/2014/main" id="{B086ADC1-F4EB-4009-AF71-5E1A5F4A5C8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54588" y="1684338"/>
            <a:ext cx="4030662"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protein chain.png">
            <a:extLst>
              <a:ext uri="{FF2B5EF4-FFF2-40B4-BE49-F238E27FC236}">
                <a16:creationId xmlns:a16="http://schemas.microsoft.com/office/drawing/2014/main" id="{B02AC94E-B0D3-4F42-B9AA-79BE6F34B8E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954588" y="3730625"/>
            <a:ext cx="4030662"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Straight Arrow Connector 16">
            <a:extLst>
              <a:ext uri="{FF2B5EF4-FFF2-40B4-BE49-F238E27FC236}">
                <a16:creationId xmlns:a16="http://schemas.microsoft.com/office/drawing/2014/main" id="{EC029BB5-ADA7-484A-A5A6-3A9F17FF4054}"/>
              </a:ext>
            </a:extLst>
          </p:cNvPr>
          <p:cNvCxnSpPr>
            <a:cxnSpLocks noChangeShapeType="1"/>
          </p:cNvCxnSpPr>
          <p:nvPr/>
        </p:nvCxnSpPr>
        <p:spPr bwMode="auto">
          <a:xfrm>
            <a:off x="6969125" y="2965450"/>
            <a:ext cx="0" cy="809625"/>
          </a:xfrm>
          <a:prstGeom prst="straightConnector1">
            <a:avLst/>
          </a:prstGeom>
          <a:noFill/>
          <a:ln w="38100" algn="ctr">
            <a:solidFill>
              <a:srgbClr val="010066"/>
            </a:solidFill>
            <a:round/>
            <a:headEnd/>
            <a:tailEnd type="arrow" w="med" len="med"/>
          </a:ln>
          <a:extLst>
            <a:ext uri="{909E8E84-426E-40DD-AFC4-6F175D3DCCD1}">
              <a14:hiddenFill xmlns:a14="http://schemas.microsoft.com/office/drawing/2010/main">
                <a:noFill/>
              </a14:hiddenFill>
            </a:ext>
          </a:extLst>
        </p:spPr>
      </p:cxnSp>
      <p:cxnSp>
        <p:nvCxnSpPr>
          <p:cNvPr id="18" name="Straight Arrow Connector 17">
            <a:extLst>
              <a:ext uri="{FF2B5EF4-FFF2-40B4-BE49-F238E27FC236}">
                <a16:creationId xmlns:a16="http://schemas.microsoft.com/office/drawing/2014/main" id="{5B7E4C33-BA60-4062-BA83-11D944BA6C12}"/>
              </a:ext>
            </a:extLst>
          </p:cNvPr>
          <p:cNvCxnSpPr>
            <a:cxnSpLocks noChangeShapeType="1"/>
          </p:cNvCxnSpPr>
          <p:nvPr/>
        </p:nvCxnSpPr>
        <p:spPr bwMode="auto">
          <a:xfrm>
            <a:off x="6969125" y="5070475"/>
            <a:ext cx="0" cy="639763"/>
          </a:xfrm>
          <a:prstGeom prst="straightConnector1">
            <a:avLst/>
          </a:prstGeom>
          <a:noFill/>
          <a:ln w="38100" algn="ctr">
            <a:solidFill>
              <a:srgbClr val="010066"/>
            </a:solidFill>
            <a:round/>
            <a:headEnd/>
            <a:tailEnd type="arrow" w="med" len="med"/>
          </a:ln>
          <a:extLst>
            <a:ext uri="{909E8E84-426E-40DD-AFC4-6F175D3DCCD1}">
              <a14:hiddenFill xmlns:a14="http://schemas.microsoft.com/office/drawing/2010/main">
                <a:noFill/>
              </a14:hiddenFill>
            </a:ext>
          </a:extLst>
        </p:spPr>
      </p:cxnSp>
      <p:sp>
        <p:nvSpPr>
          <p:cNvPr id="19" name="TextBox 18">
            <a:extLst>
              <a:ext uri="{FF2B5EF4-FFF2-40B4-BE49-F238E27FC236}">
                <a16:creationId xmlns:a16="http://schemas.microsoft.com/office/drawing/2014/main" id="{2FE8DF09-40F1-48F5-A243-F7A38BF827F3}"/>
              </a:ext>
            </a:extLst>
          </p:cNvPr>
          <p:cNvSpPr txBox="1">
            <a:spLocks noChangeArrowheads="1"/>
          </p:cNvSpPr>
          <p:nvPr/>
        </p:nvSpPr>
        <p:spPr bwMode="auto">
          <a:xfrm>
            <a:off x="5700713" y="5718175"/>
            <a:ext cx="253841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a:t>altered protein activity</a:t>
            </a:r>
          </a:p>
        </p:txBody>
      </p:sp>
      <p:pic>
        <p:nvPicPr>
          <p:cNvPr id="14" name="Picture 131" descr="slide 16 circle.png">
            <a:extLst>
              <a:ext uri="{FF2B5EF4-FFF2-40B4-BE49-F238E27FC236}">
                <a16:creationId xmlns:a16="http://schemas.microsoft.com/office/drawing/2014/main" id="{7AC42FF1-14B8-4F5C-91E8-9E95FC10723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497638" y="3954463"/>
            <a:ext cx="590550" cy="110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a:extLst>
              <a:ext uri="{FF2B5EF4-FFF2-40B4-BE49-F238E27FC236}">
                <a16:creationId xmlns:a16="http://schemas.microsoft.com/office/drawing/2014/main" id="{79C80AF7-88FF-4773-B2A8-4F2CFF6DA12C}"/>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20" name="Picture 9" descr="notes_icon">
            <a:extLst>
              <a:ext uri="{FF2B5EF4-FFF2-40B4-BE49-F238E27FC236}">
                <a16:creationId xmlns:a16="http://schemas.microsoft.com/office/drawing/2014/main" id="{1085E270-FD6A-44E3-AF0C-42AC57137FF6}"/>
              </a:ext>
            </a:extLst>
          </p:cNvPr>
          <p:cNvPicPr>
            <a:picLocks noChangeAspect="1" noChangeArrowheads="1"/>
          </p:cNvPicPr>
          <p:nvPr/>
        </p:nvPicPr>
        <p:blipFill>
          <a:blip r:embed="rId8"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6258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85" grpId="0"/>
      <p:bldP spid="12"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446866E-8B93-45A2-B083-EE63704467A7}"/>
              </a:ext>
            </a:extLst>
          </p:cNvPr>
          <p:cNvSpPr txBox="1">
            <a:spLocks noChangeArrowheads="1"/>
          </p:cNvSpPr>
          <p:nvPr/>
        </p:nvSpPr>
        <p:spPr bwMode="auto">
          <a:xfrm>
            <a:off x="342900" y="1812925"/>
            <a:ext cx="83835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If a mutation alters the structure of an enzyme’s </a:t>
            </a:r>
            <a:r>
              <a:rPr lang="en-GB" altLang="en-US" b="1"/>
              <a:t>active site</a:t>
            </a:r>
            <a:r>
              <a:rPr lang="en-GB" altLang="en-US"/>
              <a:t>, the substrate may no longer be able to fit in the enzyme’s active site. </a:t>
            </a:r>
          </a:p>
        </p:txBody>
      </p:sp>
      <p:sp>
        <p:nvSpPr>
          <p:cNvPr id="29700" name="TextBox 3">
            <a:extLst>
              <a:ext uri="{FF2B5EF4-FFF2-40B4-BE49-F238E27FC236}">
                <a16:creationId xmlns:a16="http://schemas.microsoft.com/office/drawing/2014/main" id="{8A7D7DEF-C934-44F8-BF49-5E507FDEE4A0}"/>
              </a:ext>
            </a:extLst>
          </p:cNvPr>
          <p:cNvSpPr txBox="1">
            <a:spLocks noChangeArrowheads="1"/>
          </p:cNvSpPr>
          <p:nvPr/>
        </p:nvSpPr>
        <p:spPr bwMode="auto">
          <a:xfrm>
            <a:off x="342900" y="784225"/>
            <a:ext cx="8189913" cy="830263"/>
          </a:xfrm>
          <a:prstGeom prst="rect">
            <a:avLst/>
          </a:prstGeom>
          <a:solidFill>
            <a:srgbClr val="96E69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What could happen if a mutation occurs in a gene coding for an enzyme?</a:t>
            </a:r>
          </a:p>
        </p:txBody>
      </p:sp>
      <p:sp>
        <p:nvSpPr>
          <p:cNvPr id="5" name="Rectangle 4">
            <a:extLst>
              <a:ext uri="{FF2B5EF4-FFF2-40B4-BE49-F238E27FC236}">
                <a16:creationId xmlns:a16="http://schemas.microsoft.com/office/drawing/2014/main" id="{D4250C15-0697-4DE8-8C74-489BA2592A9F}"/>
              </a:ext>
            </a:extLst>
          </p:cNvPr>
          <p:cNvSpPr>
            <a:spLocks noChangeArrowheads="1"/>
          </p:cNvSpPr>
          <p:nvPr/>
        </p:nvSpPr>
        <p:spPr bwMode="auto">
          <a:xfrm>
            <a:off x="342900" y="3211513"/>
            <a:ext cx="48053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This will prevent it from </a:t>
            </a:r>
            <a:r>
              <a:rPr lang="en-GB" altLang="en-US" dirty="0" err="1"/>
              <a:t>catalyzing</a:t>
            </a:r>
            <a:r>
              <a:rPr lang="en-GB" altLang="en-US" dirty="0"/>
              <a:t> important cellular reactions that enable the body to function.  </a:t>
            </a:r>
          </a:p>
        </p:txBody>
      </p:sp>
      <p:sp>
        <p:nvSpPr>
          <p:cNvPr id="6" name="TextBox 5">
            <a:extLst>
              <a:ext uri="{FF2B5EF4-FFF2-40B4-BE49-F238E27FC236}">
                <a16:creationId xmlns:a16="http://schemas.microsoft.com/office/drawing/2014/main" id="{36A35D6A-D2D8-47D5-B407-D03AF7F1F98E}"/>
              </a:ext>
            </a:extLst>
          </p:cNvPr>
          <p:cNvSpPr txBox="1">
            <a:spLocks noChangeArrowheads="1"/>
          </p:cNvSpPr>
          <p:nvPr/>
        </p:nvSpPr>
        <p:spPr bwMode="auto">
          <a:xfrm>
            <a:off x="342900" y="4610100"/>
            <a:ext cx="5037138"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Mutations that affect other parts of the enzyme may alter the location of the enzyme in the cell, which could affect its activity.</a:t>
            </a:r>
          </a:p>
        </p:txBody>
      </p:sp>
      <p:pic>
        <p:nvPicPr>
          <p:cNvPr id="29703" name="Picture 5" descr="enzyme">
            <a:extLst>
              <a:ext uri="{FF2B5EF4-FFF2-40B4-BE49-F238E27FC236}">
                <a16:creationId xmlns:a16="http://schemas.microsoft.com/office/drawing/2014/main" id="{16167164-17CC-4E74-87C5-7761F9AE87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2788" y="2738438"/>
            <a:ext cx="1574800"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8" descr="enzyme - denatured">
            <a:extLst>
              <a:ext uri="{FF2B5EF4-FFF2-40B4-BE49-F238E27FC236}">
                <a16:creationId xmlns:a16="http://schemas.microsoft.com/office/drawing/2014/main" id="{6D4482EF-7B3B-4EAF-8DB0-C7E688E6A8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65788" y="4837113"/>
            <a:ext cx="1681162" cy="177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Straight Arrow Connector 15">
            <a:extLst>
              <a:ext uri="{FF2B5EF4-FFF2-40B4-BE49-F238E27FC236}">
                <a16:creationId xmlns:a16="http://schemas.microsoft.com/office/drawing/2014/main" id="{027A6D12-D563-4C86-B8E5-FB2FF280F7CF}"/>
              </a:ext>
            </a:extLst>
          </p:cNvPr>
          <p:cNvCxnSpPr>
            <a:cxnSpLocks noChangeShapeType="1"/>
          </p:cNvCxnSpPr>
          <p:nvPr/>
        </p:nvCxnSpPr>
        <p:spPr bwMode="auto">
          <a:xfrm>
            <a:off x="6519863" y="4381500"/>
            <a:ext cx="0" cy="398463"/>
          </a:xfrm>
          <a:prstGeom prst="straightConnector1">
            <a:avLst/>
          </a:prstGeom>
          <a:noFill/>
          <a:ln w="38100" algn="ctr">
            <a:solidFill>
              <a:srgbClr val="010066"/>
            </a:solidFill>
            <a:round/>
            <a:headEnd/>
            <a:tailEnd type="arrow" w="med" len="med"/>
          </a:ln>
          <a:extLst>
            <a:ext uri="{909E8E84-426E-40DD-AFC4-6F175D3DCCD1}">
              <a14:hiddenFill xmlns:a14="http://schemas.microsoft.com/office/drawing/2010/main">
                <a:noFill/>
              </a14:hiddenFill>
            </a:ext>
          </a:extLst>
        </p:spPr>
      </p:cxnSp>
      <p:pic>
        <p:nvPicPr>
          <p:cNvPr id="21" name="Picture 21" descr="reactant">
            <a:extLst>
              <a:ext uri="{FF2B5EF4-FFF2-40B4-BE49-F238E27FC236}">
                <a16:creationId xmlns:a16="http://schemas.microsoft.com/office/drawing/2014/main" id="{016ABB07-3FC4-4BCE-84D1-A6240C677AB7}"/>
              </a:ext>
            </a:extLst>
          </p:cNvPr>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57956">
            <a:off x="7283450" y="4319588"/>
            <a:ext cx="1557338" cy="155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quot;No&quot; Symbol 21">
            <a:extLst>
              <a:ext uri="{FF2B5EF4-FFF2-40B4-BE49-F238E27FC236}">
                <a16:creationId xmlns:a16="http://schemas.microsoft.com/office/drawing/2014/main" id="{B2B2B1FC-978A-4ED4-895F-1B853C279C2E}"/>
              </a:ext>
            </a:extLst>
          </p:cNvPr>
          <p:cNvSpPr/>
          <p:nvPr/>
        </p:nvSpPr>
        <p:spPr bwMode="auto">
          <a:xfrm>
            <a:off x="6972300" y="4895850"/>
            <a:ext cx="782638" cy="766763"/>
          </a:xfrm>
          <a:prstGeom prst="noSmoking">
            <a:avLst/>
          </a:prstGeom>
          <a:solidFill>
            <a:srgbClr val="FF0000"/>
          </a:solidFill>
          <a:ln w="9525" cap="flat" cmpd="sng" algn="ctr">
            <a:solidFill>
              <a:schemeClr val="tx1"/>
            </a:solidFill>
            <a:prstDash val="solid"/>
            <a:round/>
            <a:headEnd type="none" w="med" len="med"/>
            <a:tailEnd type="none" w="med" len="med"/>
          </a:ln>
          <a:effectLst/>
        </p:spPr>
        <p:txBody>
          <a:bodyPr/>
          <a:lstStyle/>
          <a:p>
            <a:pPr>
              <a:defRPr/>
            </a:pPr>
            <a:endParaRPr lang="en-GB">
              <a:latin typeface="Arial" charset="0"/>
            </a:endParaRPr>
          </a:p>
        </p:txBody>
      </p:sp>
      <p:sp>
        <p:nvSpPr>
          <p:cNvPr id="14" name="Title 13">
            <a:extLst>
              <a:ext uri="{FF2B5EF4-FFF2-40B4-BE49-F238E27FC236}">
                <a16:creationId xmlns:a16="http://schemas.microsoft.com/office/drawing/2014/main" id="{7A9AF321-70EE-4346-93A4-C03E1EE9D046}"/>
              </a:ext>
            </a:extLst>
          </p:cNvPr>
          <p:cNvSpPr>
            <a:spLocks noGrp="1"/>
          </p:cNvSpPr>
          <p:nvPr>
            <p:ph type="title"/>
          </p:nvPr>
        </p:nvSpPr>
        <p:spPr/>
        <p:txBody>
          <a:bodyPr/>
          <a:lstStyle/>
          <a:p>
            <a:pPr eaLnBrk="1" hangingPunct="1">
              <a:defRPr/>
            </a:pPr>
            <a:r>
              <a:rPr lang="en-GB" dirty="0">
                <a:ea typeface="+mn-ea"/>
                <a:cs typeface="+mn-cs"/>
              </a:rPr>
              <a:t>Mutations and enzymes</a:t>
            </a:r>
            <a:endParaRPr lang="en-GB" dirty="0"/>
          </a:p>
        </p:txBody>
      </p:sp>
      <p:pic>
        <p:nvPicPr>
          <p:cNvPr id="15" name="Picture 14">
            <a:extLst>
              <a:ext uri="{FF2B5EF4-FFF2-40B4-BE49-F238E27FC236}">
                <a16:creationId xmlns:a16="http://schemas.microsoft.com/office/drawing/2014/main" id="{BD4DECAB-4ECD-42BF-8B24-4F3FF9553EDB}"/>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7" name="Picture 9" descr="notes_icon">
            <a:extLst>
              <a:ext uri="{FF2B5EF4-FFF2-40B4-BE49-F238E27FC236}">
                <a16:creationId xmlns:a16="http://schemas.microsoft.com/office/drawing/2014/main" id="{1E67F39F-78BB-481D-8519-5F30950A7D9A}"/>
              </a:ext>
            </a:extLst>
          </p:cNvPr>
          <p:cNvPicPr>
            <a:picLocks noChangeAspect="1" noChangeArrowheads="1"/>
          </p:cNvPicPr>
          <p:nvPr/>
        </p:nvPicPr>
        <p:blipFill>
          <a:blip r:embed="rId8" cstate="print"/>
          <a:srcRect/>
          <a:stretch>
            <a:fillRect/>
          </a:stretch>
        </p:blipFill>
        <p:spPr bwMode="auto">
          <a:xfrm>
            <a:off x="8532813" y="153987"/>
            <a:ext cx="442912" cy="387350"/>
          </a:xfrm>
          <a:prstGeom prst="rect">
            <a:avLst/>
          </a:prstGeom>
          <a:noFill/>
          <a:ln w="9525">
            <a:noFill/>
            <a:miter lim="800000"/>
            <a:headEnd/>
            <a:tailEnd/>
          </a:ln>
        </p:spPr>
      </p:pic>
      <p:pic>
        <p:nvPicPr>
          <p:cNvPr id="18" name="Picture 17">
            <a:extLst>
              <a:ext uri="{FF2B5EF4-FFF2-40B4-BE49-F238E27FC236}">
                <a16:creationId xmlns:a16="http://schemas.microsoft.com/office/drawing/2014/main" id="{E92F3F26-4CA4-4A6D-9C81-90D684BBE6F6}"/>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8053005"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8E05E3DC-1B95-4A31-A3D0-9563D59D1C9A}"/>
              </a:ext>
            </a:extLst>
          </p:cNvPr>
          <p:cNvSpPr>
            <a:spLocks noGrp="1"/>
          </p:cNvSpPr>
          <p:nvPr>
            <p:ph type="title"/>
          </p:nvPr>
        </p:nvSpPr>
        <p:spPr/>
        <p:txBody>
          <a:bodyPr/>
          <a:lstStyle/>
          <a:p>
            <a:r>
              <a:rPr lang="en-GB" altLang="en-US"/>
              <a:t>Mutations in non-coding DNA (1)</a:t>
            </a:r>
          </a:p>
        </p:txBody>
      </p:sp>
      <p:sp>
        <p:nvSpPr>
          <p:cNvPr id="30724" name="TextBox 4">
            <a:extLst>
              <a:ext uri="{FF2B5EF4-FFF2-40B4-BE49-F238E27FC236}">
                <a16:creationId xmlns:a16="http://schemas.microsoft.com/office/drawing/2014/main" id="{3E87332C-DD0F-4BEF-B9F9-A5AB8B361FC7}"/>
              </a:ext>
            </a:extLst>
          </p:cNvPr>
          <p:cNvSpPr txBox="1">
            <a:spLocks noChangeArrowheads="1"/>
          </p:cNvSpPr>
          <p:nvPr/>
        </p:nvSpPr>
        <p:spPr bwMode="auto">
          <a:xfrm>
            <a:off x="342900" y="784225"/>
            <a:ext cx="88011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Some sections of DNA do not code for proteins. This is called </a:t>
            </a:r>
            <a:r>
              <a:rPr lang="en-GB" altLang="en-US" b="1" dirty="0">
                <a:solidFill>
                  <a:srgbClr val="10BC45"/>
                </a:solidFill>
              </a:rPr>
              <a:t>non-coding DNA</a:t>
            </a:r>
            <a:r>
              <a:rPr lang="en-GB" altLang="en-US" dirty="0">
                <a:solidFill>
                  <a:srgbClr val="010066"/>
                </a:solidFill>
              </a:rPr>
              <a:t>. </a:t>
            </a:r>
            <a:r>
              <a:rPr lang="en-GB" altLang="en-US" dirty="0"/>
              <a:t>Some non-coding DNA can control whether a specific gene is transcribed by switching it on or off.</a:t>
            </a:r>
          </a:p>
        </p:txBody>
      </p:sp>
      <p:sp>
        <p:nvSpPr>
          <p:cNvPr id="7" name="TextBox 6">
            <a:extLst>
              <a:ext uri="{FF2B5EF4-FFF2-40B4-BE49-F238E27FC236}">
                <a16:creationId xmlns:a16="http://schemas.microsoft.com/office/drawing/2014/main" id="{EB2BB684-3E2E-4EAA-840B-440B134A2B96}"/>
              </a:ext>
            </a:extLst>
          </p:cNvPr>
          <p:cNvSpPr txBox="1">
            <a:spLocks noChangeArrowheads="1"/>
          </p:cNvSpPr>
          <p:nvPr/>
        </p:nvSpPr>
        <p:spPr bwMode="auto">
          <a:xfrm>
            <a:off x="342900" y="2173288"/>
            <a:ext cx="54038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Mutations in non-coding DNA can affect the phenotype of an individual, by changing gene transcription.</a:t>
            </a:r>
          </a:p>
        </p:txBody>
      </p:sp>
      <p:sp>
        <p:nvSpPr>
          <p:cNvPr id="8" name="TextBox 7">
            <a:extLst>
              <a:ext uri="{FF2B5EF4-FFF2-40B4-BE49-F238E27FC236}">
                <a16:creationId xmlns:a16="http://schemas.microsoft.com/office/drawing/2014/main" id="{699B36B6-58FF-4165-B469-B356D638033D}"/>
              </a:ext>
            </a:extLst>
          </p:cNvPr>
          <p:cNvSpPr txBox="1">
            <a:spLocks noChangeArrowheads="1"/>
          </p:cNvSpPr>
          <p:nvPr/>
        </p:nvSpPr>
        <p:spPr bwMode="auto">
          <a:xfrm>
            <a:off x="342900" y="3563938"/>
            <a:ext cx="50530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This is because RNA polymerase binds to non-coding DNA at the start of transcription.</a:t>
            </a:r>
          </a:p>
        </p:txBody>
      </p:sp>
      <p:sp>
        <p:nvSpPr>
          <p:cNvPr id="9" name="TextBox 8">
            <a:extLst>
              <a:ext uri="{FF2B5EF4-FFF2-40B4-BE49-F238E27FC236}">
                <a16:creationId xmlns:a16="http://schemas.microsoft.com/office/drawing/2014/main" id="{AD418795-DA0D-45D8-B812-FB1D7FA182AE}"/>
              </a:ext>
            </a:extLst>
          </p:cNvPr>
          <p:cNvSpPr txBox="1">
            <a:spLocks noChangeArrowheads="1"/>
          </p:cNvSpPr>
          <p:nvPr/>
        </p:nvSpPr>
        <p:spPr bwMode="auto">
          <a:xfrm>
            <a:off x="342900" y="4953000"/>
            <a:ext cx="4510088" cy="1200150"/>
          </a:xfrm>
          <a:prstGeom prst="rect">
            <a:avLst/>
          </a:prstGeom>
          <a:solidFill>
            <a:srgbClr val="96E69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What will happen if a mutation in non-coding DNA prevents RNA polymerase from binding?</a:t>
            </a:r>
          </a:p>
        </p:txBody>
      </p:sp>
      <p:pic>
        <p:nvPicPr>
          <p:cNvPr id="30728" name="Picture 9" descr="girl_thinking.png">
            <a:extLst>
              <a:ext uri="{FF2B5EF4-FFF2-40B4-BE49-F238E27FC236}">
                <a16:creationId xmlns:a16="http://schemas.microsoft.com/office/drawing/2014/main" id="{AE476705-3C4E-4AEE-A74F-04AEB884F64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08675" y="2220913"/>
            <a:ext cx="2459038" cy="395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3CD90F82-CFF5-4CB4-982A-06290108FF78}"/>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1" name="Picture 9" descr="notes_icon">
            <a:extLst>
              <a:ext uri="{FF2B5EF4-FFF2-40B4-BE49-F238E27FC236}">
                <a16:creationId xmlns:a16="http://schemas.microsoft.com/office/drawing/2014/main" id="{00D3818D-091B-4A4E-A597-61D646722CEE}"/>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pic>
        <p:nvPicPr>
          <p:cNvPr id="12" name="Picture 11">
            <a:extLst>
              <a:ext uri="{FF2B5EF4-FFF2-40B4-BE49-F238E27FC236}">
                <a16:creationId xmlns:a16="http://schemas.microsoft.com/office/drawing/2014/main" id="{6DF81AEE-51C6-4565-A0D2-600F4C5474C3}"/>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075039"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E823EFCE-D99D-4D52-81DE-9989C4C3A657}"/>
              </a:ext>
            </a:extLst>
          </p:cNvPr>
          <p:cNvSpPr>
            <a:spLocks noGrp="1"/>
          </p:cNvSpPr>
          <p:nvPr>
            <p:ph type="title"/>
          </p:nvPr>
        </p:nvSpPr>
        <p:spPr/>
        <p:txBody>
          <a:bodyPr/>
          <a:lstStyle/>
          <a:p>
            <a:r>
              <a:rPr lang="en-GB" altLang="en-US"/>
              <a:t>Mutations in non-coding DNA (2)</a:t>
            </a:r>
          </a:p>
        </p:txBody>
      </p:sp>
      <p:sp>
        <p:nvSpPr>
          <p:cNvPr id="3" name="Rectangle 2">
            <a:extLst>
              <a:ext uri="{FF2B5EF4-FFF2-40B4-BE49-F238E27FC236}">
                <a16:creationId xmlns:a16="http://schemas.microsoft.com/office/drawing/2014/main" id="{68A870C5-16C9-4110-997A-BDFCB1BE8702}"/>
              </a:ext>
            </a:extLst>
          </p:cNvPr>
          <p:cNvSpPr>
            <a:spLocks noChangeArrowheads="1"/>
          </p:cNvSpPr>
          <p:nvPr/>
        </p:nvSpPr>
        <p:spPr bwMode="auto">
          <a:xfrm>
            <a:off x="342900" y="4953000"/>
            <a:ext cx="457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Mutations in non-coding DNA can therefore affect the amount of protein produced in a cell.</a:t>
            </a:r>
          </a:p>
        </p:txBody>
      </p:sp>
      <p:sp>
        <p:nvSpPr>
          <p:cNvPr id="31748" name="TextBox 3">
            <a:extLst>
              <a:ext uri="{FF2B5EF4-FFF2-40B4-BE49-F238E27FC236}">
                <a16:creationId xmlns:a16="http://schemas.microsoft.com/office/drawing/2014/main" id="{290456DF-871C-4168-857D-EA4F5E6A7DBF}"/>
              </a:ext>
            </a:extLst>
          </p:cNvPr>
          <p:cNvSpPr txBox="1">
            <a:spLocks noChangeArrowheads="1"/>
          </p:cNvSpPr>
          <p:nvPr/>
        </p:nvSpPr>
        <p:spPr bwMode="auto">
          <a:xfrm>
            <a:off x="342900" y="784225"/>
            <a:ext cx="8189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Mutations in </a:t>
            </a:r>
            <a:r>
              <a:rPr lang="en-GB" altLang="en-US" b="1"/>
              <a:t>non-coding DNA </a:t>
            </a:r>
            <a:r>
              <a:rPr lang="en-GB" altLang="en-US"/>
              <a:t>at the start of a gene can prevent RNA polymerase from binding to DNA.</a:t>
            </a:r>
          </a:p>
        </p:txBody>
      </p:sp>
      <p:sp>
        <p:nvSpPr>
          <p:cNvPr id="6" name="TextBox 5">
            <a:extLst>
              <a:ext uri="{FF2B5EF4-FFF2-40B4-BE49-F238E27FC236}">
                <a16:creationId xmlns:a16="http://schemas.microsoft.com/office/drawing/2014/main" id="{DD631EE6-5D23-48DF-8625-8B5F2EBBA5DF}"/>
              </a:ext>
            </a:extLst>
          </p:cNvPr>
          <p:cNvSpPr txBox="1">
            <a:spLocks noChangeArrowheads="1"/>
          </p:cNvSpPr>
          <p:nvPr/>
        </p:nvSpPr>
        <p:spPr bwMode="auto">
          <a:xfrm>
            <a:off x="342900" y="1927225"/>
            <a:ext cx="81899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If RNA polymerase is unable to bind to the DNA, then transcription cannot take place.</a:t>
            </a:r>
          </a:p>
        </p:txBody>
      </p:sp>
      <p:sp>
        <p:nvSpPr>
          <p:cNvPr id="7" name="TextBox 6">
            <a:extLst>
              <a:ext uri="{FF2B5EF4-FFF2-40B4-BE49-F238E27FC236}">
                <a16:creationId xmlns:a16="http://schemas.microsoft.com/office/drawing/2014/main" id="{8DE383F1-AD78-4C22-94CF-F17C024DF1FF}"/>
              </a:ext>
            </a:extLst>
          </p:cNvPr>
          <p:cNvSpPr txBox="1">
            <a:spLocks noChangeArrowheads="1"/>
          </p:cNvSpPr>
          <p:nvPr/>
        </p:nvSpPr>
        <p:spPr bwMode="auto">
          <a:xfrm>
            <a:off x="342900" y="3070225"/>
            <a:ext cx="3960813"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This results in a decrease in mRNA production, which means less protein is made during translation.</a:t>
            </a:r>
          </a:p>
        </p:txBody>
      </p:sp>
      <p:sp>
        <p:nvSpPr>
          <p:cNvPr id="31752" name="TextBox 14">
            <a:extLst>
              <a:ext uri="{FF2B5EF4-FFF2-40B4-BE49-F238E27FC236}">
                <a16:creationId xmlns:a16="http://schemas.microsoft.com/office/drawing/2014/main" id="{835A6D24-E1A0-4316-9FA7-5518701DDC45}"/>
              </a:ext>
            </a:extLst>
          </p:cNvPr>
          <p:cNvSpPr txBox="1">
            <a:spLocks noChangeArrowheads="1"/>
          </p:cNvSpPr>
          <p:nvPr/>
        </p:nvSpPr>
        <p:spPr bwMode="auto">
          <a:xfrm>
            <a:off x="6229350" y="4044950"/>
            <a:ext cx="9413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2000"/>
              <a:t>mRNA</a:t>
            </a:r>
          </a:p>
        </p:txBody>
      </p:sp>
      <p:pic>
        <p:nvPicPr>
          <p:cNvPr id="31753" name="Picture 28" descr="Protein Synthesis_transcription2.png">
            <a:extLst>
              <a:ext uri="{FF2B5EF4-FFF2-40B4-BE49-F238E27FC236}">
                <a16:creationId xmlns:a16="http://schemas.microsoft.com/office/drawing/2014/main" id="{B74F104C-AE59-4E8A-8C1E-62EDC1CE8ED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76888" y="2341563"/>
            <a:ext cx="2789237" cy="191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slide 21.png">
            <a:extLst>
              <a:ext uri="{FF2B5EF4-FFF2-40B4-BE49-F238E27FC236}">
                <a16:creationId xmlns:a16="http://schemas.microsoft.com/office/drawing/2014/main" id="{AF534B10-0D80-4EB3-8836-A713B836C6E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92700" y="4421188"/>
            <a:ext cx="3363913" cy="195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9B7EA7C4-F260-431B-93D1-CCB4DBADD133}"/>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4ABE34-7415-49D3-BEDF-B4936BDCAE32}"/>
              </a:ext>
            </a:extLst>
          </p:cNvPr>
          <p:cNvSpPr>
            <a:spLocks noGrp="1"/>
          </p:cNvSpPr>
          <p:nvPr>
            <p:ph idx="1"/>
          </p:nvPr>
        </p:nvSpPr>
        <p:spPr/>
        <p:txBody>
          <a:bodyPr>
            <a:noAutofit/>
          </a:bodyPr>
          <a:lstStyle/>
          <a:p>
            <a:pPr marL="216000" indent="-216000">
              <a:buSzPct val="100000"/>
              <a:buFont typeface="Wingdings 2" panose="05020102010507070707" pitchFamily="18" charset="2"/>
              <a:buChar char=""/>
            </a:pPr>
            <a:r>
              <a:rPr lang="en-GB" sz="1600" dirty="0"/>
              <a:t>Developing and Using Models</a:t>
            </a:r>
          </a:p>
          <a:p>
            <a:pPr marL="216000" indent="-216000">
              <a:buSzPct val="100000"/>
              <a:buFont typeface="Wingdings 2" panose="05020102010507070707" pitchFamily="18" charset="2"/>
              <a:buChar char=""/>
            </a:pPr>
            <a:r>
              <a:rPr lang="en-GB" sz="1600" dirty="0"/>
              <a:t>Constructing Explanations and Designing Solutions</a:t>
            </a:r>
          </a:p>
          <a:p>
            <a:pPr marL="216000" indent="-216000">
              <a:buSzPct val="100000"/>
              <a:buFont typeface="Wingdings 2" panose="05020102010507070707" pitchFamily="18" charset="2"/>
              <a:buChar char=""/>
            </a:pPr>
            <a:r>
              <a:rPr lang="en-GB" sz="1600" dirty="0"/>
              <a:t>Obtaining, Evaluating and Communicating Information</a:t>
            </a:r>
          </a:p>
        </p:txBody>
      </p:sp>
      <p:sp>
        <p:nvSpPr>
          <p:cNvPr id="5" name="Content Placeholder 4">
            <a:extLst>
              <a:ext uri="{FF2B5EF4-FFF2-40B4-BE49-F238E27FC236}">
                <a16:creationId xmlns:a16="http://schemas.microsoft.com/office/drawing/2014/main" id="{097178BF-770B-4F13-AFC6-5D12BD5713F6}"/>
              </a:ext>
            </a:extLst>
          </p:cNvPr>
          <p:cNvSpPr>
            <a:spLocks noGrp="1"/>
          </p:cNvSpPr>
          <p:nvPr>
            <p:ph idx="10"/>
          </p:nvPr>
        </p:nvSpPr>
        <p:spPr/>
        <p:txBody>
          <a:bodyPr>
            <a:normAutofit/>
          </a:bodyPr>
          <a:lstStyle/>
          <a:p>
            <a:r>
              <a:rPr lang="en-GB" sz="1600" dirty="0"/>
              <a:t>2. Cause and Effect</a:t>
            </a:r>
          </a:p>
          <a:p>
            <a:r>
              <a:rPr lang="en-GB" sz="1600" dirty="0"/>
              <a:t>3. Scale, Proportion, and Quantity</a:t>
            </a:r>
          </a:p>
          <a:p>
            <a:r>
              <a:rPr lang="en-GB" sz="1600" dirty="0"/>
              <a:t>4. Systems and System Models</a:t>
            </a:r>
          </a:p>
          <a:p>
            <a:r>
              <a:rPr lang="en-GB" sz="1600" dirty="0"/>
              <a:t>6. Structure and Function</a:t>
            </a:r>
          </a:p>
        </p:txBody>
      </p:sp>
      <p:sp>
        <p:nvSpPr>
          <p:cNvPr id="7" name="Title 6">
            <a:extLst>
              <a:ext uri="{FF2B5EF4-FFF2-40B4-BE49-F238E27FC236}">
                <a16:creationId xmlns:a16="http://schemas.microsoft.com/office/drawing/2014/main" id="{0A3BB19F-D25B-4762-BF2E-7C46604C9743}"/>
              </a:ext>
            </a:extLst>
          </p:cNvPr>
          <p:cNvSpPr>
            <a:spLocks noGrp="1"/>
          </p:cNvSpPr>
          <p:nvPr>
            <p:ph type="title"/>
          </p:nvPr>
        </p:nvSpPr>
        <p:spPr/>
        <p:txBody>
          <a:bodyPr/>
          <a:lstStyle/>
          <a:p>
            <a:r>
              <a:rPr lang="en-GB" dirty="0"/>
              <a:t>Information</a:t>
            </a:r>
            <a:endParaRPr lang="en-US" dirty="0"/>
          </a:p>
        </p:txBody>
      </p:sp>
    </p:spTree>
    <p:custDataLst>
      <p:tags r:id="rId1"/>
    </p:custDataLst>
    <p:extLst>
      <p:ext uri="{BB962C8B-B14F-4D97-AF65-F5344CB8AC3E}">
        <p14:creationId xmlns:p14="http://schemas.microsoft.com/office/powerpoint/2010/main" val="14153168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54E27F87-F274-4779-AC05-0D7C8133BA62}"/>
              </a:ext>
            </a:extLst>
          </p:cNvPr>
          <p:cNvSpPr>
            <a:spLocks noGrp="1" noChangeArrowheads="1"/>
          </p:cNvSpPr>
          <p:nvPr>
            <p:ph type="title"/>
          </p:nvPr>
        </p:nvSpPr>
        <p:spPr/>
        <p:txBody>
          <a:bodyPr/>
          <a:lstStyle/>
          <a:p>
            <a:pPr eaLnBrk="1" hangingPunct="1"/>
            <a:r>
              <a:rPr lang="en-GB" altLang="en-US"/>
              <a:t>Mutagenic agents</a:t>
            </a:r>
            <a:endParaRPr lang="en-US" altLang="en-US"/>
          </a:p>
        </p:txBody>
      </p:sp>
      <p:sp>
        <p:nvSpPr>
          <p:cNvPr id="1006597" name="Text Box 5">
            <a:extLst>
              <a:ext uri="{FF2B5EF4-FFF2-40B4-BE49-F238E27FC236}">
                <a16:creationId xmlns:a16="http://schemas.microsoft.com/office/drawing/2014/main" id="{837B9C70-D707-4E2A-BA6B-C2C27344AADE}"/>
              </a:ext>
            </a:extLst>
          </p:cNvPr>
          <p:cNvSpPr txBox="1">
            <a:spLocks noChangeArrowheads="1"/>
          </p:cNvSpPr>
          <p:nvPr/>
        </p:nvSpPr>
        <p:spPr bwMode="auto">
          <a:xfrm>
            <a:off x="342900" y="2841625"/>
            <a:ext cx="409363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The occurrence of </a:t>
            </a:r>
            <a:br>
              <a:rPr lang="en-GB" altLang="en-US" dirty="0">
                <a:solidFill>
                  <a:srgbClr val="010066"/>
                </a:solidFill>
              </a:rPr>
            </a:br>
            <a:r>
              <a:rPr lang="en-GB" altLang="en-US" dirty="0">
                <a:solidFill>
                  <a:srgbClr val="010066"/>
                </a:solidFill>
              </a:rPr>
              <a:t>mutations can be increased by </a:t>
            </a:r>
            <a:r>
              <a:rPr lang="en-GB" altLang="en-US" b="1" dirty="0">
                <a:solidFill>
                  <a:srgbClr val="10BC45"/>
                </a:solidFill>
              </a:rPr>
              <a:t>mutagenic agents</a:t>
            </a:r>
            <a:r>
              <a:rPr lang="en-GB" altLang="en-US" dirty="0">
                <a:solidFill>
                  <a:srgbClr val="010066"/>
                </a:solidFill>
              </a:rPr>
              <a:t>, such as UV radiation and harmful chemicals. </a:t>
            </a:r>
            <a:endParaRPr lang="en-US" altLang="en-US" dirty="0">
              <a:solidFill>
                <a:srgbClr val="010066"/>
              </a:solidFill>
            </a:endParaRPr>
          </a:p>
        </p:txBody>
      </p:sp>
      <p:sp>
        <p:nvSpPr>
          <p:cNvPr id="32773" name="TextBox 6">
            <a:extLst>
              <a:ext uri="{FF2B5EF4-FFF2-40B4-BE49-F238E27FC236}">
                <a16:creationId xmlns:a16="http://schemas.microsoft.com/office/drawing/2014/main" id="{358E4BD6-3B9C-4E40-B555-698CA94AD401}"/>
              </a:ext>
            </a:extLst>
          </p:cNvPr>
          <p:cNvSpPr txBox="1">
            <a:spLocks noChangeArrowheads="1"/>
          </p:cNvSpPr>
          <p:nvPr/>
        </p:nvSpPr>
        <p:spPr bwMode="auto">
          <a:xfrm>
            <a:off x="342900" y="784225"/>
            <a:ext cx="8801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Most mutations occur when DNA is replicated in </a:t>
            </a:r>
            <a:r>
              <a:rPr lang="en-GB" altLang="en-US" b="1"/>
              <a:t>cell division</a:t>
            </a:r>
            <a:r>
              <a:rPr lang="en-GB" altLang="en-US"/>
              <a:t>. </a:t>
            </a:r>
          </a:p>
        </p:txBody>
      </p:sp>
      <p:pic>
        <p:nvPicPr>
          <p:cNvPr id="32774" name="Picture 7" descr="tanning-bed_-Rido_shutterst.jpg">
            <a:extLst>
              <a:ext uri="{FF2B5EF4-FFF2-40B4-BE49-F238E27FC236}">
                <a16:creationId xmlns:a16="http://schemas.microsoft.com/office/drawing/2014/main" id="{A42A2162-46C3-48D4-9177-A5B67193C93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62500" y="3062642"/>
            <a:ext cx="3917950" cy="292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5" name="Rectangle 7">
            <a:extLst>
              <a:ext uri="{FF2B5EF4-FFF2-40B4-BE49-F238E27FC236}">
                <a16:creationId xmlns:a16="http://schemas.microsoft.com/office/drawing/2014/main" id="{5BDE204F-012F-4DAF-B156-292384A91B8F}"/>
              </a:ext>
            </a:extLst>
          </p:cNvPr>
          <p:cNvSpPr>
            <a:spLocks noChangeArrowheads="1"/>
          </p:cNvSpPr>
          <p:nvPr/>
        </p:nvSpPr>
        <p:spPr bwMode="auto">
          <a:xfrm>
            <a:off x="342900" y="4979988"/>
            <a:ext cx="457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Mutagenic agents disrupt the structure of DNA or interfere with protein synthesis.</a:t>
            </a:r>
          </a:p>
        </p:txBody>
      </p:sp>
      <p:sp>
        <p:nvSpPr>
          <p:cNvPr id="8" name="Rectangle 74">
            <a:extLst>
              <a:ext uri="{FF2B5EF4-FFF2-40B4-BE49-F238E27FC236}">
                <a16:creationId xmlns:a16="http://schemas.microsoft.com/office/drawing/2014/main" id="{6E9EAA97-043A-4EB8-A183-872AEFEA2D2E}"/>
              </a:ext>
            </a:extLst>
          </p:cNvPr>
          <p:cNvSpPr>
            <a:spLocks noChangeArrowheads="1"/>
          </p:cNvSpPr>
          <p:nvPr/>
        </p:nvSpPr>
        <p:spPr bwMode="auto">
          <a:xfrm>
            <a:off x="342900" y="1444625"/>
            <a:ext cx="83375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During cell division, a new cell containing an identical copy of DNA to the parent cell, is produced. Sometimes mistakes are made when the DNA is copied, leading to mutation.</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0659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7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6597" grpId="0"/>
      <p:bldP spid="32775"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935978A1-83E9-453C-9E7E-8B10C9FEC1DD}"/>
              </a:ext>
            </a:extLst>
          </p:cNvPr>
          <p:cNvSpPr>
            <a:spLocks noGrp="1" noChangeArrowheads="1"/>
          </p:cNvSpPr>
          <p:nvPr>
            <p:ph type="title"/>
          </p:nvPr>
        </p:nvSpPr>
        <p:spPr/>
        <p:txBody>
          <a:bodyPr/>
          <a:lstStyle/>
          <a:p>
            <a:r>
              <a:rPr lang="en-GB" altLang="en-US"/>
              <a:t>Introducing proteins</a:t>
            </a:r>
          </a:p>
        </p:txBody>
      </p:sp>
      <p:sp>
        <p:nvSpPr>
          <p:cNvPr id="16387" name="Text Box 3">
            <a:extLst>
              <a:ext uri="{FF2B5EF4-FFF2-40B4-BE49-F238E27FC236}">
                <a16:creationId xmlns:a16="http://schemas.microsoft.com/office/drawing/2014/main" id="{94E51079-2E06-46CC-BC52-8B67F8ABA12A}"/>
              </a:ext>
            </a:extLst>
          </p:cNvPr>
          <p:cNvSpPr txBox="1">
            <a:spLocks noChangeArrowheads="1"/>
          </p:cNvSpPr>
          <p:nvPr/>
        </p:nvSpPr>
        <p:spPr bwMode="auto">
          <a:xfrm>
            <a:off x="342900" y="784225"/>
            <a:ext cx="83645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20000"/>
              </a:spcBef>
              <a:buClr>
                <a:srgbClr val="10BC45"/>
              </a:buClr>
              <a:buSzPct val="80000"/>
              <a:buFont typeface="Wingdings" panose="05000000000000000000" pitchFamily="2" charset="2"/>
              <a:buNone/>
            </a:pPr>
            <a:r>
              <a:rPr lang="en-GB" altLang="en-US" b="1">
                <a:solidFill>
                  <a:srgbClr val="10BC45"/>
                </a:solidFill>
                <a:cs typeface="Arial" panose="020B0604020202020204" pitchFamily="34" charset="0"/>
              </a:rPr>
              <a:t>Proteins</a:t>
            </a:r>
            <a:r>
              <a:rPr lang="en-GB" altLang="en-US">
                <a:solidFill>
                  <a:srgbClr val="010066"/>
                </a:solidFill>
                <a:cs typeface="Arial" panose="020B0604020202020204" pitchFamily="34" charset="0"/>
              </a:rPr>
              <a:t> are a diverse group of biological molecules, made up of long chains of </a:t>
            </a:r>
            <a:r>
              <a:rPr lang="en-GB" altLang="en-US" b="1">
                <a:solidFill>
                  <a:srgbClr val="10BC45"/>
                </a:solidFill>
                <a:cs typeface="Arial" panose="020B0604020202020204" pitchFamily="34" charset="0"/>
              </a:rPr>
              <a:t>amino acids</a:t>
            </a:r>
            <a:r>
              <a:rPr lang="en-GB" altLang="en-US">
                <a:solidFill>
                  <a:srgbClr val="010066"/>
                </a:solidFill>
                <a:cs typeface="Arial" panose="020B0604020202020204" pitchFamily="34" charset="0"/>
              </a:rPr>
              <a:t>.</a:t>
            </a:r>
          </a:p>
        </p:txBody>
      </p:sp>
      <p:sp>
        <p:nvSpPr>
          <p:cNvPr id="565252" name="Text Box 4">
            <a:extLst>
              <a:ext uri="{FF2B5EF4-FFF2-40B4-BE49-F238E27FC236}">
                <a16:creationId xmlns:a16="http://schemas.microsoft.com/office/drawing/2014/main" id="{C3D09533-B675-452B-BEF8-5699DAFE5BA6}"/>
              </a:ext>
            </a:extLst>
          </p:cNvPr>
          <p:cNvSpPr txBox="1">
            <a:spLocks noChangeArrowheads="1"/>
          </p:cNvSpPr>
          <p:nvPr/>
        </p:nvSpPr>
        <p:spPr bwMode="auto">
          <a:xfrm>
            <a:off x="342900" y="1704975"/>
            <a:ext cx="46355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20000"/>
              </a:spcBef>
              <a:buClr>
                <a:srgbClr val="10BC45"/>
              </a:buClr>
              <a:buSzPct val="80000"/>
              <a:buFont typeface="Wingdings" panose="05000000000000000000" pitchFamily="2" charset="2"/>
              <a:buNone/>
            </a:pPr>
            <a:r>
              <a:rPr lang="en-GB" altLang="en-US">
                <a:solidFill>
                  <a:srgbClr val="010066"/>
                </a:solidFill>
                <a:cs typeface="Arial" panose="020B0604020202020204" pitchFamily="34" charset="0"/>
              </a:rPr>
              <a:t>They have a wide range of biological roles, including:</a:t>
            </a:r>
          </a:p>
        </p:txBody>
      </p:sp>
      <p:sp>
        <p:nvSpPr>
          <p:cNvPr id="565253" name="Text Box 5">
            <a:extLst>
              <a:ext uri="{FF2B5EF4-FFF2-40B4-BE49-F238E27FC236}">
                <a16:creationId xmlns:a16="http://schemas.microsoft.com/office/drawing/2014/main" id="{079D3593-0573-423B-90BA-BA56EBD09CA3}"/>
              </a:ext>
            </a:extLst>
          </p:cNvPr>
          <p:cNvSpPr txBox="1">
            <a:spLocks noChangeArrowheads="1"/>
          </p:cNvSpPr>
          <p:nvPr/>
        </p:nvSpPr>
        <p:spPr bwMode="auto">
          <a:xfrm>
            <a:off x="342900" y="2635250"/>
            <a:ext cx="41163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60363" indent="-360363">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buClr>
                <a:srgbClr val="10BC45"/>
              </a:buClr>
              <a:buSzPct val="80000"/>
              <a:buFont typeface="Wingdings" panose="05000000000000000000" pitchFamily="2" charset="2"/>
              <a:buChar char="l"/>
            </a:pPr>
            <a:r>
              <a:rPr lang="en-GB" altLang="en-US" b="1">
                <a:solidFill>
                  <a:srgbClr val="10BC45"/>
                </a:solidFill>
              </a:rPr>
              <a:t>structural:</a:t>
            </a:r>
            <a:r>
              <a:rPr lang="en-GB" altLang="en-US">
                <a:solidFill>
                  <a:srgbClr val="010066"/>
                </a:solidFill>
              </a:rPr>
              <a:t> proteins are the main component of most </a:t>
            </a:r>
            <a:r>
              <a:rPr lang="en-GB" altLang="en-US" b="1">
                <a:solidFill>
                  <a:srgbClr val="010066"/>
                </a:solidFill>
              </a:rPr>
              <a:t>body tissues</a:t>
            </a:r>
          </a:p>
        </p:txBody>
      </p:sp>
      <p:sp>
        <p:nvSpPr>
          <p:cNvPr id="565254" name="Text Box 6">
            <a:extLst>
              <a:ext uri="{FF2B5EF4-FFF2-40B4-BE49-F238E27FC236}">
                <a16:creationId xmlns:a16="http://schemas.microsoft.com/office/drawing/2014/main" id="{8E1A0769-6473-47FE-971A-E6258CE15FB0}"/>
              </a:ext>
            </a:extLst>
          </p:cNvPr>
          <p:cNvSpPr txBox="1">
            <a:spLocks noChangeArrowheads="1"/>
          </p:cNvSpPr>
          <p:nvPr/>
        </p:nvSpPr>
        <p:spPr bwMode="auto">
          <a:xfrm>
            <a:off x="342900" y="3933825"/>
            <a:ext cx="43418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60363" indent="-360363">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buClr>
                <a:srgbClr val="10BC45"/>
              </a:buClr>
              <a:buSzPct val="80000"/>
              <a:buFont typeface="Wingdings" panose="05000000000000000000" pitchFamily="2" charset="2"/>
              <a:buChar char="l"/>
            </a:pPr>
            <a:r>
              <a:rPr lang="en-GB" altLang="en-US" b="1" dirty="0">
                <a:solidFill>
                  <a:srgbClr val="10BC45"/>
                </a:solidFill>
              </a:rPr>
              <a:t>catalytic:</a:t>
            </a:r>
            <a:r>
              <a:rPr lang="en-GB" altLang="en-US" dirty="0">
                <a:solidFill>
                  <a:srgbClr val="010066"/>
                </a:solidFill>
              </a:rPr>
              <a:t> all </a:t>
            </a:r>
            <a:r>
              <a:rPr lang="en-GB" altLang="en-US" b="1" dirty="0">
                <a:solidFill>
                  <a:srgbClr val="010066"/>
                </a:solidFill>
              </a:rPr>
              <a:t>enzymes</a:t>
            </a:r>
            <a:r>
              <a:rPr lang="en-GB" altLang="en-US" dirty="0">
                <a:solidFill>
                  <a:srgbClr val="010066"/>
                </a:solidFill>
              </a:rPr>
              <a:t> are proteins, </a:t>
            </a:r>
            <a:r>
              <a:rPr lang="en-GB" altLang="en-US" dirty="0" err="1">
                <a:solidFill>
                  <a:srgbClr val="010066"/>
                </a:solidFill>
              </a:rPr>
              <a:t>catalyzing</a:t>
            </a:r>
            <a:r>
              <a:rPr lang="en-GB" altLang="en-US" dirty="0">
                <a:solidFill>
                  <a:srgbClr val="010066"/>
                </a:solidFill>
              </a:rPr>
              <a:t> many biochemical reactions</a:t>
            </a:r>
          </a:p>
        </p:txBody>
      </p:sp>
      <p:sp>
        <p:nvSpPr>
          <p:cNvPr id="565255" name="Text Box 7">
            <a:extLst>
              <a:ext uri="{FF2B5EF4-FFF2-40B4-BE49-F238E27FC236}">
                <a16:creationId xmlns:a16="http://schemas.microsoft.com/office/drawing/2014/main" id="{C43CC186-CD7B-4860-B26E-2CE75BB90EC7}"/>
              </a:ext>
            </a:extLst>
          </p:cNvPr>
          <p:cNvSpPr txBox="1">
            <a:spLocks noChangeArrowheads="1"/>
          </p:cNvSpPr>
          <p:nvPr/>
        </p:nvSpPr>
        <p:spPr bwMode="auto">
          <a:xfrm>
            <a:off x="342900" y="5219700"/>
            <a:ext cx="89598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60363" indent="-360363">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buClr>
                <a:srgbClr val="10BC45"/>
              </a:buClr>
              <a:buSzPct val="80000"/>
              <a:buFont typeface="Wingdings" panose="05000000000000000000" pitchFamily="2" charset="2"/>
              <a:buChar char="l"/>
            </a:pPr>
            <a:r>
              <a:rPr lang="en-GB" altLang="en-US" b="1" dirty="0" err="1">
                <a:solidFill>
                  <a:srgbClr val="10BC45"/>
                </a:solidFill>
              </a:rPr>
              <a:t>signaling</a:t>
            </a:r>
            <a:r>
              <a:rPr lang="en-GB" altLang="en-US" b="1" dirty="0">
                <a:solidFill>
                  <a:srgbClr val="10BC45"/>
                </a:solidFill>
              </a:rPr>
              <a:t>:</a:t>
            </a:r>
            <a:r>
              <a:rPr lang="en-GB" altLang="en-US" dirty="0">
                <a:solidFill>
                  <a:srgbClr val="010066"/>
                </a:solidFill>
              </a:rPr>
              <a:t> many </a:t>
            </a:r>
            <a:r>
              <a:rPr lang="en-GB" altLang="en-US" b="1" dirty="0">
                <a:solidFill>
                  <a:srgbClr val="010066"/>
                </a:solidFill>
              </a:rPr>
              <a:t>hormones</a:t>
            </a:r>
            <a:r>
              <a:rPr lang="en-GB" altLang="en-US" dirty="0">
                <a:solidFill>
                  <a:srgbClr val="010066"/>
                </a:solidFill>
              </a:rPr>
              <a:t> and </a:t>
            </a:r>
            <a:r>
              <a:rPr lang="en-GB" altLang="en-US" b="1" dirty="0">
                <a:solidFill>
                  <a:srgbClr val="010066"/>
                </a:solidFill>
              </a:rPr>
              <a:t>cell receptors</a:t>
            </a:r>
            <a:r>
              <a:rPr lang="en-GB" altLang="en-US" dirty="0">
                <a:solidFill>
                  <a:srgbClr val="010066"/>
                </a:solidFill>
              </a:rPr>
              <a:t> are proteins</a:t>
            </a:r>
          </a:p>
        </p:txBody>
      </p:sp>
      <p:sp>
        <p:nvSpPr>
          <p:cNvPr id="565256" name="Text Box 8">
            <a:extLst>
              <a:ext uri="{FF2B5EF4-FFF2-40B4-BE49-F238E27FC236}">
                <a16:creationId xmlns:a16="http://schemas.microsoft.com/office/drawing/2014/main" id="{88FC8A97-9D20-4233-B318-9311D4A1F95C}"/>
              </a:ext>
            </a:extLst>
          </p:cNvPr>
          <p:cNvSpPr txBox="1">
            <a:spLocks noChangeArrowheads="1"/>
          </p:cNvSpPr>
          <p:nvPr/>
        </p:nvSpPr>
        <p:spPr bwMode="auto">
          <a:xfrm>
            <a:off x="342900" y="5775325"/>
            <a:ext cx="7319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60363" indent="-360363">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buClr>
                <a:srgbClr val="10BC45"/>
              </a:buClr>
              <a:buSzPct val="80000"/>
              <a:buFont typeface="Wingdings" panose="05000000000000000000" pitchFamily="2" charset="2"/>
              <a:buChar char="l"/>
            </a:pPr>
            <a:r>
              <a:rPr lang="en-GB" altLang="en-US" b="1">
                <a:solidFill>
                  <a:srgbClr val="10BC45"/>
                </a:solidFill>
              </a:rPr>
              <a:t>immunological:</a:t>
            </a:r>
            <a:r>
              <a:rPr lang="en-GB" altLang="en-US">
                <a:solidFill>
                  <a:srgbClr val="010066"/>
                </a:solidFill>
              </a:rPr>
              <a:t> all </a:t>
            </a:r>
            <a:r>
              <a:rPr lang="en-GB" altLang="en-US" b="1">
                <a:solidFill>
                  <a:srgbClr val="010066"/>
                </a:solidFill>
              </a:rPr>
              <a:t>antibodies</a:t>
            </a:r>
            <a:r>
              <a:rPr lang="en-GB" altLang="en-US">
                <a:solidFill>
                  <a:srgbClr val="010066"/>
                </a:solidFill>
              </a:rPr>
              <a:t> are proteins.</a:t>
            </a:r>
          </a:p>
        </p:txBody>
      </p:sp>
      <p:pic>
        <p:nvPicPr>
          <p:cNvPr id="11" name="Picture 102" descr="antibody_3D_Kateryna-Kon_sh.jpg">
            <a:extLst>
              <a:ext uri="{FF2B5EF4-FFF2-40B4-BE49-F238E27FC236}">
                <a16:creationId xmlns:a16="http://schemas.microsoft.com/office/drawing/2014/main" id="{9F6CC6C3-2B61-4139-B9F6-CC0A625B6A2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40288" y="1760538"/>
            <a:ext cx="3467100" cy="330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5544F6E8-2453-422E-A879-BD120A5CBF46}"/>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3" name="Picture 9" descr="notes_icon">
            <a:extLst>
              <a:ext uri="{FF2B5EF4-FFF2-40B4-BE49-F238E27FC236}">
                <a16:creationId xmlns:a16="http://schemas.microsoft.com/office/drawing/2014/main" id="{B9436877-14D9-42C5-8A0B-87B154BA83B0}"/>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525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525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525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6525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65256"/>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5252" grpId="0"/>
      <p:bldP spid="565253" grpId="0"/>
      <p:bldP spid="565254" grpId="0"/>
      <p:bldP spid="565255" grpId="0"/>
      <p:bldP spid="56525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7" descr="DNA strand2">
            <a:extLst>
              <a:ext uri="{FF2B5EF4-FFF2-40B4-BE49-F238E27FC236}">
                <a16:creationId xmlns:a16="http://schemas.microsoft.com/office/drawing/2014/main" id="{627AFDB8-873D-4786-ABFE-CE53F3EABF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0463" y="1911703"/>
            <a:ext cx="3924300"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2">
            <a:extLst>
              <a:ext uri="{FF2B5EF4-FFF2-40B4-BE49-F238E27FC236}">
                <a16:creationId xmlns:a16="http://schemas.microsoft.com/office/drawing/2014/main" id="{0EFE7E03-FDBD-4E2E-83C0-D9E7D1F60A6D}"/>
              </a:ext>
            </a:extLst>
          </p:cNvPr>
          <p:cNvSpPr>
            <a:spLocks noGrp="1" noChangeArrowheads="1"/>
          </p:cNvSpPr>
          <p:nvPr>
            <p:ph type="title"/>
          </p:nvPr>
        </p:nvSpPr>
        <p:spPr>
          <a:noFill/>
        </p:spPr>
        <p:txBody>
          <a:bodyPr/>
          <a:lstStyle/>
          <a:p>
            <a:r>
              <a:rPr lang="en-GB" altLang="en-US"/>
              <a:t>The role of DNA</a:t>
            </a:r>
          </a:p>
        </p:txBody>
      </p:sp>
      <p:sp>
        <p:nvSpPr>
          <p:cNvPr id="17412" name="Rectangle 37">
            <a:extLst>
              <a:ext uri="{FF2B5EF4-FFF2-40B4-BE49-F238E27FC236}">
                <a16:creationId xmlns:a16="http://schemas.microsoft.com/office/drawing/2014/main" id="{77408B67-3F8D-4DB7-82A9-A71125C65AAC}"/>
              </a:ext>
            </a:extLst>
          </p:cNvPr>
          <p:cNvSpPr>
            <a:spLocks noChangeArrowheads="1"/>
          </p:cNvSpPr>
          <p:nvPr/>
        </p:nvSpPr>
        <p:spPr bwMode="auto">
          <a:xfrm>
            <a:off x="342899" y="784225"/>
            <a:ext cx="87344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b="1" dirty="0">
                <a:solidFill>
                  <a:srgbClr val="10BC45"/>
                </a:solidFill>
              </a:rPr>
              <a:t>DNA</a:t>
            </a:r>
            <a:r>
              <a:rPr lang="en-GB" altLang="en-US" dirty="0">
                <a:solidFill>
                  <a:srgbClr val="010066"/>
                </a:solidFill>
              </a:rPr>
              <a:t> is a long molecule found in the nucleus of cells. </a:t>
            </a:r>
            <a:br>
              <a:rPr lang="en-GB" altLang="en-US" dirty="0">
                <a:solidFill>
                  <a:srgbClr val="010066"/>
                </a:solidFill>
              </a:rPr>
            </a:br>
            <a:r>
              <a:rPr lang="en-GB" altLang="en-US" dirty="0">
                <a:solidFill>
                  <a:srgbClr val="010066"/>
                </a:solidFill>
              </a:rPr>
              <a:t>It determines the function of cells by controlling the production of proteins.</a:t>
            </a:r>
          </a:p>
        </p:txBody>
      </p:sp>
      <p:sp>
        <p:nvSpPr>
          <p:cNvPr id="14342" name="TextBox 9">
            <a:extLst>
              <a:ext uri="{FF2B5EF4-FFF2-40B4-BE49-F238E27FC236}">
                <a16:creationId xmlns:a16="http://schemas.microsoft.com/office/drawing/2014/main" id="{6275976A-46FF-49E8-A9B2-3FDB854DFAF0}"/>
              </a:ext>
            </a:extLst>
          </p:cNvPr>
          <p:cNvSpPr txBox="1">
            <a:spLocks noChangeArrowheads="1"/>
          </p:cNvSpPr>
          <p:nvPr/>
        </p:nvSpPr>
        <p:spPr bwMode="auto">
          <a:xfrm>
            <a:off x="342900" y="2619993"/>
            <a:ext cx="4090638"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Short sections along the DNA molecule contain the information required to make proteins. These sections are called </a:t>
            </a:r>
            <a:r>
              <a:rPr lang="en-GB" altLang="en-US" b="1" dirty="0">
                <a:solidFill>
                  <a:srgbClr val="10BC45"/>
                </a:solidFill>
              </a:rPr>
              <a:t>genes</a:t>
            </a:r>
            <a:r>
              <a:rPr lang="en-GB" altLang="en-US" dirty="0"/>
              <a:t>.</a:t>
            </a:r>
          </a:p>
        </p:txBody>
      </p:sp>
      <p:sp>
        <p:nvSpPr>
          <p:cNvPr id="14343" name="Text Box 9">
            <a:extLst>
              <a:ext uri="{FF2B5EF4-FFF2-40B4-BE49-F238E27FC236}">
                <a16:creationId xmlns:a16="http://schemas.microsoft.com/office/drawing/2014/main" id="{E747A175-E833-4EC1-8B51-B7CA0E1C27EF}"/>
              </a:ext>
            </a:extLst>
          </p:cNvPr>
          <p:cNvSpPr txBox="1">
            <a:spLocks noChangeArrowheads="1"/>
          </p:cNvSpPr>
          <p:nvPr/>
        </p:nvSpPr>
        <p:spPr bwMode="auto">
          <a:xfrm>
            <a:off x="342901" y="5193949"/>
            <a:ext cx="32131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All body cells contain the same genes. </a:t>
            </a:r>
            <a:endParaRPr lang="en-GB" altLang="en-US" dirty="0"/>
          </a:p>
        </p:txBody>
      </p:sp>
      <p:sp>
        <p:nvSpPr>
          <p:cNvPr id="19" name="TextBox 18">
            <a:extLst>
              <a:ext uri="{FF2B5EF4-FFF2-40B4-BE49-F238E27FC236}">
                <a16:creationId xmlns:a16="http://schemas.microsoft.com/office/drawing/2014/main" id="{DFC53B7B-5CF1-4FC7-AE69-0AA053C10B29}"/>
              </a:ext>
            </a:extLst>
          </p:cNvPr>
          <p:cNvSpPr txBox="1">
            <a:spLocks noChangeArrowheads="1"/>
          </p:cNvSpPr>
          <p:nvPr/>
        </p:nvSpPr>
        <p:spPr bwMode="auto">
          <a:xfrm>
            <a:off x="5413725" y="5672491"/>
            <a:ext cx="8699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gene</a:t>
            </a:r>
          </a:p>
        </p:txBody>
      </p:sp>
      <p:pic>
        <p:nvPicPr>
          <p:cNvPr id="14" name="Picture 13" descr="slide 4.png">
            <a:extLst>
              <a:ext uri="{FF2B5EF4-FFF2-40B4-BE49-F238E27FC236}">
                <a16:creationId xmlns:a16="http://schemas.microsoft.com/office/drawing/2014/main" id="{59962EC0-A533-49A8-9BBD-77E4D624BEA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77188" y="4610453"/>
            <a:ext cx="1938337" cy="171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26342E37-66B1-4756-AF85-B8BB1135589F}"/>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4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343"/>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2" grpId="0"/>
      <p:bldP spid="14343"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5D1FD3E6-80B6-486D-8287-51C3FB6E01FD}"/>
              </a:ext>
            </a:extLst>
          </p:cNvPr>
          <p:cNvSpPr>
            <a:spLocks noGrp="1" noChangeArrowheads="1"/>
          </p:cNvSpPr>
          <p:nvPr>
            <p:ph type="title"/>
          </p:nvPr>
        </p:nvSpPr>
        <p:spPr>
          <a:noFill/>
        </p:spPr>
        <p:txBody>
          <a:bodyPr/>
          <a:lstStyle/>
          <a:p>
            <a:r>
              <a:rPr lang="en-GB" altLang="en-US"/>
              <a:t>Active and inactive genes </a:t>
            </a:r>
          </a:p>
        </p:txBody>
      </p:sp>
      <p:sp>
        <p:nvSpPr>
          <p:cNvPr id="11" name="Text Box 38">
            <a:extLst>
              <a:ext uri="{FF2B5EF4-FFF2-40B4-BE49-F238E27FC236}">
                <a16:creationId xmlns:a16="http://schemas.microsoft.com/office/drawing/2014/main" id="{80CD6D31-CEDF-4FE9-AEC9-CCCF127CD0C6}"/>
              </a:ext>
            </a:extLst>
          </p:cNvPr>
          <p:cNvSpPr txBox="1">
            <a:spLocks noChangeArrowheads="1"/>
          </p:cNvSpPr>
          <p:nvPr/>
        </p:nvSpPr>
        <p:spPr bwMode="auto">
          <a:xfrm>
            <a:off x="342900" y="1958975"/>
            <a:ext cx="3890963"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solidFill>
                  <a:srgbClr val="010066"/>
                </a:solidFill>
              </a:rPr>
              <a:t>The active genes control the activity of the cell by making sure it produces the specific proteins it needs to function properly.</a:t>
            </a:r>
            <a:endParaRPr lang="en-US" altLang="en-US">
              <a:solidFill>
                <a:srgbClr val="010066"/>
              </a:solidFill>
            </a:endParaRPr>
          </a:p>
        </p:txBody>
      </p:sp>
      <p:sp>
        <p:nvSpPr>
          <p:cNvPr id="18437" name="Text Box 9">
            <a:extLst>
              <a:ext uri="{FF2B5EF4-FFF2-40B4-BE49-F238E27FC236}">
                <a16:creationId xmlns:a16="http://schemas.microsoft.com/office/drawing/2014/main" id="{E2BF97C9-FE22-4A76-AB34-4BDF5209110B}"/>
              </a:ext>
            </a:extLst>
          </p:cNvPr>
          <p:cNvSpPr txBox="1">
            <a:spLocks noChangeArrowheads="1"/>
          </p:cNvSpPr>
          <p:nvPr/>
        </p:nvSpPr>
        <p:spPr bwMode="auto">
          <a:xfrm>
            <a:off x="342900" y="784225"/>
            <a:ext cx="82819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Many of the genes inside any particular cell are inactive or switched off. Inactive genes do not produce any protein.</a:t>
            </a:r>
          </a:p>
        </p:txBody>
      </p:sp>
      <p:sp>
        <p:nvSpPr>
          <p:cNvPr id="13" name="Text Box 10">
            <a:extLst>
              <a:ext uri="{FF2B5EF4-FFF2-40B4-BE49-F238E27FC236}">
                <a16:creationId xmlns:a16="http://schemas.microsoft.com/office/drawing/2014/main" id="{31058BEC-37FF-4D96-89FE-F56E7B8AD31D}"/>
              </a:ext>
            </a:extLst>
          </p:cNvPr>
          <p:cNvSpPr txBox="1">
            <a:spLocks noChangeArrowheads="1"/>
          </p:cNvSpPr>
          <p:nvPr/>
        </p:nvSpPr>
        <p:spPr bwMode="auto">
          <a:xfrm>
            <a:off x="342900" y="4241800"/>
            <a:ext cx="408305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Whether a gene is active or inactive depends on the type of cell it is in. This means that different types of cells produce different proteins.</a:t>
            </a:r>
          </a:p>
        </p:txBody>
      </p:sp>
      <p:pic>
        <p:nvPicPr>
          <p:cNvPr id="10" name="Picture 9" descr="Red_Blood_Cell.png">
            <a:extLst>
              <a:ext uri="{FF2B5EF4-FFF2-40B4-BE49-F238E27FC236}">
                <a16:creationId xmlns:a16="http://schemas.microsoft.com/office/drawing/2014/main" id="{8207A05A-B53B-4883-B4C1-AEF8E48851C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86300" y="2339975"/>
            <a:ext cx="1770063" cy="129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White_Blood_Cell_lymphocyte.png">
            <a:extLst>
              <a:ext uri="{FF2B5EF4-FFF2-40B4-BE49-F238E27FC236}">
                <a16:creationId xmlns:a16="http://schemas.microsoft.com/office/drawing/2014/main" id="{BC3E8BC1-8238-48FB-8FDC-3BDD7CEA645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03763" y="4479925"/>
            <a:ext cx="1712912" cy="171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descr="antibody.png">
            <a:extLst>
              <a:ext uri="{FF2B5EF4-FFF2-40B4-BE49-F238E27FC236}">
                <a16:creationId xmlns:a16="http://schemas.microsoft.com/office/drawing/2014/main" id="{0048ACCB-F577-41BC-BC3F-699647086FD3}"/>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551738" y="4643438"/>
            <a:ext cx="1266825" cy="150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descr="haemoglobin.png">
            <a:extLst>
              <a:ext uri="{FF2B5EF4-FFF2-40B4-BE49-F238E27FC236}">
                <a16:creationId xmlns:a16="http://schemas.microsoft.com/office/drawing/2014/main" id="{7239E676-017F-4D0A-8CE2-5EF53AC0A14B}"/>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313613" y="2201863"/>
            <a:ext cx="1611312" cy="143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5" name="Straight Arrow Connector 24">
            <a:extLst>
              <a:ext uri="{FF2B5EF4-FFF2-40B4-BE49-F238E27FC236}">
                <a16:creationId xmlns:a16="http://schemas.microsoft.com/office/drawing/2014/main" id="{BCBB0B93-ADE8-4415-9178-98F92739B62E}"/>
              </a:ext>
            </a:extLst>
          </p:cNvPr>
          <p:cNvCxnSpPr>
            <a:cxnSpLocks noChangeShapeType="1"/>
          </p:cNvCxnSpPr>
          <p:nvPr/>
        </p:nvCxnSpPr>
        <p:spPr bwMode="auto">
          <a:xfrm>
            <a:off x="6700838" y="2990850"/>
            <a:ext cx="574675" cy="0"/>
          </a:xfrm>
          <a:prstGeom prst="straightConnector1">
            <a:avLst/>
          </a:prstGeom>
          <a:noFill/>
          <a:ln w="38100" algn="ctr">
            <a:solidFill>
              <a:srgbClr val="010066"/>
            </a:solidFill>
            <a:round/>
            <a:headEnd/>
            <a:tailEnd type="arrow" w="med" len="med"/>
          </a:ln>
          <a:extLst>
            <a:ext uri="{909E8E84-426E-40DD-AFC4-6F175D3DCCD1}">
              <a14:hiddenFill xmlns:a14="http://schemas.microsoft.com/office/drawing/2010/main">
                <a:noFill/>
              </a14:hiddenFill>
            </a:ext>
          </a:extLst>
        </p:spPr>
      </p:cxnSp>
      <p:cxnSp>
        <p:nvCxnSpPr>
          <p:cNvPr id="26" name="Straight Arrow Connector 25">
            <a:extLst>
              <a:ext uri="{FF2B5EF4-FFF2-40B4-BE49-F238E27FC236}">
                <a16:creationId xmlns:a16="http://schemas.microsoft.com/office/drawing/2014/main" id="{B71B6720-D384-4321-AA39-B0C518A00A57}"/>
              </a:ext>
            </a:extLst>
          </p:cNvPr>
          <p:cNvCxnSpPr>
            <a:cxnSpLocks noChangeShapeType="1"/>
          </p:cNvCxnSpPr>
          <p:nvPr/>
        </p:nvCxnSpPr>
        <p:spPr bwMode="auto">
          <a:xfrm>
            <a:off x="6700838" y="5416550"/>
            <a:ext cx="574675" cy="0"/>
          </a:xfrm>
          <a:prstGeom prst="straightConnector1">
            <a:avLst/>
          </a:prstGeom>
          <a:noFill/>
          <a:ln w="38100" algn="ctr">
            <a:solidFill>
              <a:srgbClr val="010066"/>
            </a:solidFill>
            <a:round/>
            <a:headEnd/>
            <a:tailEnd type="arrow" w="med" len="med"/>
          </a:ln>
          <a:extLst>
            <a:ext uri="{909E8E84-426E-40DD-AFC4-6F175D3DCCD1}">
              <a14:hiddenFill xmlns:a14="http://schemas.microsoft.com/office/drawing/2010/main">
                <a:noFill/>
              </a14:hiddenFill>
            </a:ext>
          </a:extLst>
        </p:spPr>
      </p:cxnSp>
      <p:sp>
        <p:nvSpPr>
          <p:cNvPr id="27" name="TextBox 26">
            <a:extLst>
              <a:ext uri="{FF2B5EF4-FFF2-40B4-BE49-F238E27FC236}">
                <a16:creationId xmlns:a16="http://schemas.microsoft.com/office/drawing/2014/main" id="{EFF60582-4075-4634-A823-DDD814CEF7D1}"/>
              </a:ext>
            </a:extLst>
          </p:cNvPr>
          <p:cNvSpPr txBox="1">
            <a:spLocks noChangeArrowheads="1"/>
          </p:cNvSpPr>
          <p:nvPr/>
        </p:nvSpPr>
        <p:spPr bwMode="auto">
          <a:xfrm>
            <a:off x="7180969" y="1711325"/>
            <a:ext cx="17796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err="1"/>
              <a:t>hemoglobin</a:t>
            </a:r>
            <a:endParaRPr lang="en-GB" altLang="en-US" dirty="0"/>
          </a:p>
        </p:txBody>
      </p:sp>
      <p:sp>
        <p:nvSpPr>
          <p:cNvPr id="30" name="TextBox 29">
            <a:extLst>
              <a:ext uri="{FF2B5EF4-FFF2-40B4-BE49-F238E27FC236}">
                <a16:creationId xmlns:a16="http://schemas.microsoft.com/office/drawing/2014/main" id="{B1F82BC9-0F7E-4469-8A89-8393E82DD6B7}"/>
              </a:ext>
            </a:extLst>
          </p:cNvPr>
          <p:cNvSpPr txBox="1">
            <a:spLocks noChangeArrowheads="1"/>
          </p:cNvSpPr>
          <p:nvPr/>
        </p:nvSpPr>
        <p:spPr bwMode="auto">
          <a:xfrm>
            <a:off x="4597400" y="1711325"/>
            <a:ext cx="2019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red blood cell</a:t>
            </a:r>
          </a:p>
        </p:txBody>
      </p:sp>
      <p:sp>
        <p:nvSpPr>
          <p:cNvPr id="31" name="TextBox 30">
            <a:extLst>
              <a:ext uri="{FF2B5EF4-FFF2-40B4-BE49-F238E27FC236}">
                <a16:creationId xmlns:a16="http://schemas.microsoft.com/office/drawing/2014/main" id="{61295EBE-0393-4563-B94D-5075BA4811E9}"/>
              </a:ext>
            </a:extLst>
          </p:cNvPr>
          <p:cNvSpPr txBox="1">
            <a:spLocks noChangeArrowheads="1"/>
          </p:cNvSpPr>
          <p:nvPr/>
        </p:nvSpPr>
        <p:spPr bwMode="auto">
          <a:xfrm>
            <a:off x="4379913" y="3949700"/>
            <a:ext cx="23590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white blood cell</a:t>
            </a:r>
          </a:p>
        </p:txBody>
      </p:sp>
      <p:sp>
        <p:nvSpPr>
          <p:cNvPr id="32" name="TextBox 31">
            <a:extLst>
              <a:ext uri="{FF2B5EF4-FFF2-40B4-BE49-F238E27FC236}">
                <a16:creationId xmlns:a16="http://schemas.microsoft.com/office/drawing/2014/main" id="{D86E5340-8BCD-48C2-8365-30AA3C3CDE36}"/>
              </a:ext>
            </a:extLst>
          </p:cNvPr>
          <p:cNvSpPr txBox="1">
            <a:spLocks noChangeArrowheads="1"/>
          </p:cNvSpPr>
          <p:nvPr/>
        </p:nvSpPr>
        <p:spPr bwMode="auto">
          <a:xfrm>
            <a:off x="7370763" y="3927475"/>
            <a:ext cx="13493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antibody</a:t>
            </a:r>
          </a:p>
        </p:txBody>
      </p:sp>
      <p:pic>
        <p:nvPicPr>
          <p:cNvPr id="18" name="Picture 17">
            <a:extLst>
              <a:ext uri="{FF2B5EF4-FFF2-40B4-BE49-F238E27FC236}">
                <a16:creationId xmlns:a16="http://schemas.microsoft.com/office/drawing/2014/main" id="{C5CF4D84-528D-4E36-81C2-FB4239B0E955}"/>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9" name="Picture 9" descr="notes_icon">
            <a:extLst>
              <a:ext uri="{FF2B5EF4-FFF2-40B4-BE49-F238E27FC236}">
                <a16:creationId xmlns:a16="http://schemas.microsoft.com/office/drawing/2014/main" id="{F4D0FFE1-DA41-4F12-8868-9F62CAB508DD}"/>
              </a:ext>
            </a:extLst>
          </p:cNvPr>
          <p:cNvPicPr>
            <a:picLocks noChangeAspect="1" noChangeArrowheads="1"/>
          </p:cNvPicPr>
          <p:nvPr/>
        </p:nvPicPr>
        <p:blipFill>
          <a:blip r:embed="rId9"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par>
                          <p:cTn id="43" fill="hold">
                            <p:stCondLst>
                              <p:cond delay="0"/>
                            </p:stCondLst>
                            <p:childTnLst>
                              <p:par>
                                <p:cTn id="44" presetID="1" presetClass="entr" presetSubtype="0" fill="hold" nodeType="afterEffect">
                                  <p:stCondLst>
                                    <p:cond delay="0"/>
                                  </p:stCondLst>
                                  <p:childTnLst>
                                    <p:set>
                                      <p:cBhvr>
                                        <p:cTn id="45"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27" grpId="0"/>
      <p:bldP spid="30" grpId="0"/>
      <p:bldP spid="31" grpId="0"/>
      <p:bldP spid="3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C3B44C97-07F8-4210-A867-1BBC0350F6A8}"/>
              </a:ext>
            </a:extLst>
          </p:cNvPr>
          <p:cNvSpPr>
            <a:spLocks noGrp="1"/>
          </p:cNvSpPr>
          <p:nvPr>
            <p:ph type="title"/>
          </p:nvPr>
        </p:nvSpPr>
        <p:spPr/>
        <p:txBody>
          <a:bodyPr/>
          <a:lstStyle/>
          <a:p>
            <a:r>
              <a:rPr lang="en-GB" altLang="en-US"/>
              <a:t>The triplet code</a:t>
            </a:r>
          </a:p>
        </p:txBody>
      </p:sp>
      <p:sp>
        <p:nvSpPr>
          <p:cNvPr id="5" name="Text Box 82">
            <a:extLst>
              <a:ext uri="{FF2B5EF4-FFF2-40B4-BE49-F238E27FC236}">
                <a16:creationId xmlns:a16="http://schemas.microsoft.com/office/drawing/2014/main" id="{8A663142-DDA6-4C65-A8BF-141358A8B44F}"/>
              </a:ext>
            </a:extLst>
          </p:cNvPr>
          <p:cNvSpPr txBox="1">
            <a:spLocks noChangeArrowheads="1"/>
          </p:cNvSpPr>
          <p:nvPr/>
        </p:nvSpPr>
        <p:spPr bwMode="auto">
          <a:xfrm>
            <a:off x="342900" y="4583113"/>
            <a:ext cx="40513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solidFill>
                  <a:srgbClr val="010066"/>
                </a:solidFill>
              </a:rPr>
              <a:t>It is important that the correct order of amino acids is achieved in order for each protein to function properly.</a:t>
            </a:r>
            <a:endParaRPr lang="en-GB" altLang="en-US"/>
          </a:p>
        </p:txBody>
      </p:sp>
      <p:sp>
        <p:nvSpPr>
          <p:cNvPr id="19460" name="TextBox 5">
            <a:extLst>
              <a:ext uri="{FF2B5EF4-FFF2-40B4-BE49-F238E27FC236}">
                <a16:creationId xmlns:a16="http://schemas.microsoft.com/office/drawing/2014/main" id="{96C2C069-49B0-43A5-9A62-184197F9F7DC}"/>
              </a:ext>
            </a:extLst>
          </p:cNvPr>
          <p:cNvSpPr txBox="1">
            <a:spLocks noChangeArrowheads="1"/>
          </p:cNvSpPr>
          <p:nvPr/>
        </p:nvSpPr>
        <p:spPr bwMode="auto">
          <a:xfrm>
            <a:off x="342900" y="784225"/>
            <a:ext cx="81899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DNA is a polymer made of a chain of </a:t>
            </a:r>
            <a:r>
              <a:rPr lang="en-GB" altLang="en-US" b="1" dirty="0">
                <a:solidFill>
                  <a:srgbClr val="10BC45"/>
                </a:solidFill>
              </a:rPr>
              <a:t>nucleotides</a:t>
            </a:r>
            <a:r>
              <a:rPr lang="en-GB" altLang="en-US" dirty="0"/>
              <a:t>. Each nucleotide contains a </a:t>
            </a:r>
            <a:r>
              <a:rPr lang="en-GB" altLang="en-US" b="1" dirty="0">
                <a:solidFill>
                  <a:srgbClr val="10BC45"/>
                </a:solidFill>
              </a:rPr>
              <a:t>base</a:t>
            </a:r>
            <a:r>
              <a:rPr lang="en-GB" altLang="en-US" dirty="0"/>
              <a:t>. There are four different types of bases,</a:t>
            </a:r>
            <a:r>
              <a:rPr lang="en-GB" altLang="en-US" dirty="0">
                <a:solidFill>
                  <a:srgbClr val="010066"/>
                </a:solidFill>
              </a:rPr>
              <a:t> represented using the letters </a:t>
            </a:r>
            <a:r>
              <a:rPr lang="en-GB" altLang="en-US" b="1" dirty="0">
                <a:solidFill>
                  <a:srgbClr val="010066"/>
                </a:solidFill>
              </a:rPr>
              <a:t>A</a:t>
            </a:r>
            <a:r>
              <a:rPr lang="en-GB" altLang="en-US" dirty="0">
                <a:solidFill>
                  <a:srgbClr val="010066"/>
                </a:solidFill>
              </a:rPr>
              <a:t>, </a:t>
            </a:r>
            <a:r>
              <a:rPr lang="en-GB" altLang="en-US" b="1" dirty="0">
                <a:solidFill>
                  <a:srgbClr val="010066"/>
                </a:solidFill>
              </a:rPr>
              <a:t>T</a:t>
            </a:r>
            <a:r>
              <a:rPr lang="en-GB" altLang="en-US" dirty="0">
                <a:solidFill>
                  <a:srgbClr val="010066"/>
                </a:solidFill>
              </a:rPr>
              <a:t>, </a:t>
            </a:r>
            <a:r>
              <a:rPr lang="en-GB" altLang="en-US" b="1" dirty="0">
                <a:solidFill>
                  <a:srgbClr val="010066"/>
                </a:solidFill>
              </a:rPr>
              <a:t>G</a:t>
            </a:r>
            <a:r>
              <a:rPr lang="en-GB" altLang="en-US" dirty="0">
                <a:solidFill>
                  <a:srgbClr val="010066"/>
                </a:solidFill>
              </a:rPr>
              <a:t>, and </a:t>
            </a:r>
            <a:r>
              <a:rPr lang="en-GB" altLang="en-US" b="1" dirty="0">
                <a:solidFill>
                  <a:srgbClr val="010066"/>
                </a:solidFill>
              </a:rPr>
              <a:t>C</a:t>
            </a:r>
            <a:r>
              <a:rPr lang="en-GB" altLang="en-US" dirty="0">
                <a:solidFill>
                  <a:srgbClr val="010066"/>
                </a:solidFill>
              </a:rPr>
              <a:t>.</a:t>
            </a:r>
          </a:p>
        </p:txBody>
      </p:sp>
      <p:sp>
        <p:nvSpPr>
          <p:cNvPr id="16390" name="TextBox 8">
            <a:extLst>
              <a:ext uri="{FF2B5EF4-FFF2-40B4-BE49-F238E27FC236}">
                <a16:creationId xmlns:a16="http://schemas.microsoft.com/office/drawing/2014/main" id="{926DC5FA-C032-4E27-860D-89A5FF7BF5E5}"/>
              </a:ext>
            </a:extLst>
          </p:cNvPr>
          <p:cNvSpPr txBox="1">
            <a:spLocks noChangeArrowheads="1"/>
          </p:cNvSpPr>
          <p:nvPr/>
        </p:nvSpPr>
        <p:spPr bwMode="auto">
          <a:xfrm>
            <a:off x="342900" y="2051050"/>
            <a:ext cx="8189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The order of bases in a gene determines the order of amino acids in a protein. </a:t>
            </a:r>
          </a:p>
        </p:txBody>
      </p:sp>
      <p:sp>
        <p:nvSpPr>
          <p:cNvPr id="7" name="Rectangle 6">
            <a:extLst>
              <a:ext uri="{FF2B5EF4-FFF2-40B4-BE49-F238E27FC236}">
                <a16:creationId xmlns:a16="http://schemas.microsoft.com/office/drawing/2014/main" id="{B1128C19-E7F0-44C2-998C-73674562B810}"/>
              </a:ext>
            </a:extLst>
          </p:cNvPr>
          <p:cNvSpPr>
            <a:spLocks noChangeArrowheads="1"/>
          </p:cNvSpPr>
          <p:nvPr/>
        </p:nvSpPr>
        <p:spPr bwMode="auto">
          <a:xfrm>
            <a:off x="342900" y="2947988"/>
            <a:ext cx="3789363"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A set of three DNA bases corresponds to a single amino acid. This is called the </a:t>
            </a:r>
            <a:r>
              <a:rPr lang="en-GB" altLang="en-US" b="1">
                <a:solidFill>
                  <a:srgbClr val="10BC45"/>
                </a:solidFill>
              </a:rPr>
              <a:t>triplet code</a:t>
            </a:r>
            <a:r>
              <a:rPr lang="en-GB" altLang="en-US"/>
              <a:t>.  </a:t>
            </a:r>
          </a:p>
        </p:txBody>
      </p:sp>
      <p:sp>
        <p:nvSpPr>
          <p:cNvPr id="23" name="TextBox 22">
            <a:extLst>
              <a:ext uri="{FF2B5EF4-FFF2-40B4-BE49-F238E27FC236}">
                <a16:creationId xmlns:a16="http://schemas.microsoft.com/office/drawing/2014/main" id="{A7B66157-B43C-4F22-9839-B827F89FE7E7}"/>
              </a:ext>
            </a:extLst>
          </p:cNvPr>
          <p:cNvSpPr txBox="1">
            <a:spLocks noChangeArrowheads="1"/>
          </p:cNvSpPr>
          <p:nvPr/>
        </p:nvSpPr>
        <p:spPr bwMode="auto">
          <a:xfrm>
            <a:off x="5329237" y="5499279"/>
            <a:ext cx="233838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a:t>triplet code of three bases</a:t>
            </a:r>
          </a:p>
        </p:txBody>
      </p:sp>
      <p:pic>
        <p:nvPicPr>
          <p:cNvPr id="17" name="Picture 16" descr="slide 6.png">
            <a:extLst>
              <a:ext uri="{FF2B5EF4-FFF2-40B4-BE49-F238E27FC236}">
                <a16:creationId xmlns:a16="http://schemas.microsoft.com/office/drawing/2014/main" id="{21DEC43F-1AEC-4AF4-82A8-356A60EA1A2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61062" y="5080179"/>
            <a:ext cx="1146175"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slide 6 (1).png">
            <a:extLst>
              <a:ext uri="{FF2B5EF4-FFF2-40B4-BE49-F238E27FC236}">
                <a16:creationId xmlns:a16="http://schemas.microsoft.com/office/drawing/2014/main" id="{2CD68B75-4618-43E4-AFE9-E5141DAF7B7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68837" y="2821166"/>
            <a:ext cx="4119562" cy="236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49647C99-2441-4313-A9B1-27E1CA59B96D}"/>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3" name="Picture 9" descr="notes_icon">
            <a:extLst>
              <a:ext uri="{FF2B5EF4-FFF2-40B4-BE49-F238E27FC236}">
                <a16:creationId xmlns:a16="http://schemas.microsoft.com/office/drawing/2014/main" id="{42A466ED-077E-45BD-B0F7-33D0E951350B}"/>
              </a:ext>
            </a:extLst>
          </p:cNvPr>
          <p:cNvPicPr>
            <a:picLocks noChangeAspect="1" noChangeArrowheads="1"/>
          </p:cNvPicPr>
          <p:nvPr/>
        </p:nvPicPr>
        <p:blipFill>
          <a:blip r:embed="rId7"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9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6390" grpId="0"/>
      <p:bldP spid="7"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a:extLst>
              <a:ext uri="{FF2B5EF4-FFF2-40B4-BE49-F238E27FC236}">
                <a16:creationId xmlns:a16="http://schemas.microsoft.com/office/drawing/2014/main" id="{4435FE5C-14DB-4520-9D2E-BD16F37D8249}"/>
              </a:ext>
            </a:extLst>
          </p:cNvPr>
          <p:cNvSpPr>
            <a:spLocks noGrp="1" noChangeArrowheads="1"/>
          </p:cNvSpPr>
          <p:nvPr>
            <p:ph type="title"/>
          </p:nvPr>
        </p:nvSpPr>
        <p:spPr/>
        <p:txBody>
          <a:bodyPr/>
          <a:lstStyle/>
          <a:p>
            <a:pPr eaLnBrk="1" hangingPunct="1"/>
            <a:r>
              <a:rPr lang="en-GB" altLang="en-US" dirty="0"/>
              <a:t>The link between genes and proteins</a:t>
            </a:r>
          </a:p>
        </p:txBody>
      </p:sp>
      <p:pic>
        <p:nvPicPr>
          <p:cNvPr id="7" name="Picture 6">
            <a:extLst>
              <a:ext uri="{FF2B5EF4-FFF2-40B4-BE49-F238E27FC236}">
                <a16:creationId xmlns:a16="http://schemas.microsoft.com/office/drawing/2014/main" id="{F823627D-B9C4-4835-A9FA-D78673F1B03C}"/>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8" name="Picture 6" descr="flash_icon">
            <a:extLst>
              <a:ext uri="{FF2B5EF4-FFF2-40B4-BE49-F238E27FC236}">
                <a16:creationId xmlns:a16="http://schemas.microsoft.com/office/drawing/2014/main" id="{1C852FFA-5D82-4769-A2A8-7566E81719A6}"/>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9" name="Picture 7" descr="notes_icon">
            <a:extLst>
              <a:ext uri="{FF2B5EF4-FFF2-40B4-BE49-F238E27FC236}">
                <a16:creationId xmlns:a16="http://schemas.microsoft.com/office/drawing/2014/main" id="{7293FFCF-9849-4FA4-8734-07195CACB8BE}"/>
              </a:ext>
            </a:extLst>
          </p:cNvPr>
          <p:cNvPicPr>
            <a:picLocks noChangeAspect="1" noChangeArrowheads="1"/>
          </p:cNvPicPr>
          <p:nvPr/>
        </p:nvPicPr>
        <p:blipFill>
          <a:blip r:embed="rId8" cstate="print"/>
          <a:srcRect/>
          <a:stretch>
            <a:fillRect/>
          </a:stretch>
        </p:blipFill>
        <p:spPr bwMode="auto">
          <a:xfrm>
            <a:off x="8123238" y="150813"/>
            <a:ext cx="442912" cy="387350"/>
          </a:xfrm>
          <a:prstGeom prst="rect">
            <a:avLst/>
          </a:prstGeom>
          <a:noFill/>
          <a:ln w="9525">
            <a:noFill/>
            <a:miter lim="800000"/>
            <a:headEnd/>
            <a:tailEnd/>
          </a:ln>
        </p:spPr>
      </p:pic>
      <p:pic>
        <p:nvPicPr>
          <p:cNvPr id="10" name="Picture 9">
            <a:extLst>
              <a:ext uri="{FF2B5EF4-FFF2-40B4-BE49-F238E27FC236}">
                <a16:creationId xmlns:a16="http://schemas.microsoft.com/office/drawing/2014/main" id="{C037D8C5-55B3-4418-A97F-83F182A29DD5}"/>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645382" y="86520"/>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1052"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E89EA3ED-50A0-4E9E-9A5B-2D120662CC19}"/>
                    </a:ext>
                  </a:extLst>
                </p:cNvPr>
                <p:cNvPicPr>
                  <a:picLocks/>
                </p:cNvPicPr>
                <p:nvPr/>
              </p:nvPicPr>
              <p:blipFill>
                <a:blip r:embed="rId11"/>
                <a:stretch>
                  <a:fillRect/>
                </a:stretch>
              </p:blipFill>
              <p:spPr>
                <a:xfrm>
                  <a:off x="212725" y="800100"/>
                  <a:ext cx="8699500" cy="5308600"/>
                </a:xfrm>
                <a:prstGeom prst="rect">
                  <a:avLst/>
                </a:prstGeom>
              </p:spPr>
            </p:pic>
          </p:control>
        </mc:Fallback>
      </mc:AlternateContent>
    </p:controls>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1" descr="animal cell.png">
            <a:extLst>
              <a:ext uri="{FF2B5EF4-FFF2-40B4-BE49-F238E27FC236}">
                <a16:creationId xmlns:a16="http://schemas.microsoft.com/office/drawing/2014/main" id="{24506BBE-A587-4871-9EC8-C07BEF810AA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27588" y="3351213"/>
            <a:ext cx="3705225"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2">
            <a:extLst>
              <a:ext uri="{FF2B5EF4-FFF2-40B4-BE49-F238E27FC236}">
                <a16:creationId xmlns:a16="http://schemas.microsoft.com/office/drawing/2014/main" id="{56BFF2FE-4DA7-43F2-A528-75DD18BF9A3C}"/>
              </a:ext>
            </a:extLst>
          </p:cNvPr>
          <p:cNvSpPr>
            <a:spLocks noGrp="1" noChangeArrowheads="1"/>
          </p:cNvSpPr>
          <p:nvPr>
            <p:ph type="title"/>
          </p:nvPr>
        </p:nvSpPr>
        <p:spPr/>
        <p:txBody>
          <a:bodyPr/>
          <a:lstStyle/>
          <a:p>
            <a:r>
              <a:rPr lang="en-GB" altLang="en-US" dirty="0"/>
              <a:t>How are proteins synthesized from DNA?</a:t>
            </a:r>
          </a:p>
        </p:txBody>
      </p:sp>
      <p:sp>
        <p:nvSpPr>
          <p:cNvPr id="21508" name="Text Box 3">
            <a:extLst>
              <a:ext uri="{FF2B5EF4-FFF2-40B4-BE49-F238E27FC236}">
                <a16:creationId xmlns:a16="http://schemas.microsoft.com/office/drawing/2014/main" id="{97AB5244-6086-4744-9CED-6814B42D6F6B}"/>
              </a:ext>
            </a:extLst>
          </p:cNvPr>
          <p:cNvSpPr txBox="1">
            <a:spLocks noChangeArrowheads="1"/>
          </p:cNvSpPr>
          <p:nvPr/>
        </p:nvSpPr>
        <p:spPr bwMode="auto">
          <a:xfrm>
            <a:off x="358775" y="784225"/>
            <a:ext cx="85836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b="1">
                <a:solidFill>
                  <a:srgbClr val="10BC45"/>
                </a:solidFill>
              </a:rPr>
              <a:t>Protein synthesis</a:t>
            </a:r>
            <a:r>
              <a:rPr lang="en-GB" altLang="en-US">
                <a:solidFill>
                  <a:srgbClr val="10BC45"/>
                </a:solidFill>
              </a:rPr>
              <a:t> </a:t>
            </a:r>
            <a:r>
              <a:rPr lang="en-GB" altLang="en-US">
                <a:solidFill>
                  <a:srgbClr val="010066"/>
                </a:solidFill>
              </a:rPr>
              <a:t>involves the production of a chain of amino acids called a </a:t>
            </a:r>
            <a:r>
              <a:rPr lang="en-GB" altLang="en-US" b="1">
                <a:solidFill>
                  <a:srgbClr val="10BC45"/>
                </a:solidFill>
              </a:rPr>
              <a:t>polypeptide chain</a:t>
            </a:r>
            <a:r>
              <a:rPr lang="en-GB" altLang="en-US">
                <a:solidFill>
                  <a:srgbClr val="010066"/>
                </a:solidFill>
              </a:rPr>
              <a:t>. </a:t>
            </a:r>
          </a:p>
        </p:txBody>
      </p:sp>
      <p:sp>
        <p:nvSpPr>
          <p:cNvPr id="5" name="TextBox 4">
            <a:extLst>
              <a:ext uri="{FF2B5EF4-FFF2-40B4-BE49-F238E27FC236}">
                <a16:creationId xmlns:a16="http://schemas.microsoft.com/office/drawing/2014/main" id="{51F6EEA9-96B7-4CF3-9754-10AFA8002356}"/>
              </a:ext>
            </a:extLst>
          </p:cNvPr>
          <p:cNvSpPr txBox="1">
            <a:spLocks noChangeArrowheads="1"/>
          </p:cNvSpPr>
          <p:nvPr/>
        </p:nvSpPr>
        <p:spPr bwMode="auto">
          <a:xfrm>
            <a:off x="342900" y="5330825"/>
            <a:ext cx="51847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342000" indent="-342000" eaLnBrk="1" hangingPunct="1">
              <a:spcBef>
                <a:spcPct val="50000"/>
              </a:spcBef>
              <a:buClr>
                <a:srgbClr val="10BC45"/>
              </a:buClr>
              <a:buFont typeface="+mj-lt"/>
              <a:buAutoNum type="arabicPeriod" startAt="3"/>
            </a:pPr>
            <a:r>
              <a:rPr lang="en-GB" altLang="en-US" b="1" dirty="0">
                <a:solidFill>
                  <a:srgbClr val="010066"/>
                </a:solidFill>
              </a:rPr>
              <a:t>​</a:t>
            </a:r>
            <a:r>
              <a:rPr lang="en-GB" altLang="en-US" dirty="0">
                <a:solidFill>
                  <a:srgbClr val="010066"/>
                </a:solidFill>
              </a:rPr>
              <a:t>modification of the polypeptide chain to make the final protein.</a:t>
            </a:r>
          </a:p>
        </p:txBody>
      </p:sp>
      <p:sp>
        <p:nvSpPr>
          <p:cNvPr id="542725" name="Rectangle 5">
            <a:extLst>
              <a:ext uri="{FF2B5EF4-FFF2-40B4-BE49-F238E27FC236}">
                <a16:creationId xmlns:a16="http://schemas.microsoft.com/office/drawing/2014/main" id="{67C8F8C6-08E4-4C66-B634-767F9CAB57C5}"/>
              </a:ext>
            </a:extLst>
          </p:cNvPr>
          <p:cNvSpPr>
            <a:spLocks noChangeArrowheads="1"/>
          </p:cNvSpPr>
          <p:nvPr/>
        </p:nvSpPr>
        <p:spPr bwMode="auto">
          <a:xfrm>
            <a:off x="358775" y="1836738"/>
            <a:ext cx="55403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solidFill>
                  <a:srgbClr val="010066"/>
                </a:solidFill>
              </a:rPr>
              <a:t>The stages of protein synthesis include:</a:t>
            </a:r>
          </a:p>
        </p:txBody>
      </p:sp>
      <p:sp>
        <p:nvSpPr>
          <p:cNvPr id="542726" name="Rectangle 6">
            <a:extLst>
              <a:ext uri="{FF2B5EF4-FFF2-40B4-BE49-F238E27FC236}">
                <a16:creationId xmlns:a16="http://schemas.microsoft.com/office/drawing/2014/main" id="{A90048C0-0BEB-49D0-8557-F75351CF8FD0}"/>
              </a:ext>
            </a:extLst>
          </p:cNvPr>
          <p:cNvSpPr>
            <a:spLocks noChangeArrowheads="1"/>
          </p:cNvSpPr>
          <p:nvPr/>
        </p:nvSpPr>
        <p:spPr bwMode="auto">
          <a:xfrm>
            <a:off x="358775" y="2514600"/>
            <a:ext cx="42132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lvl1pPr marL="342900" indent="-3429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342000" indent="-342000" eaLnBrk="1" hangingPunct="1">
              <a:spcBef>
                <a:spcPct val="50000"/>
              </a:spcBef>
              <a:buClr>
                <a:srgbClr val="10BC45"/>
              </a:buClr>
              <a:buFont typeface="+mj-lt"/>
              <a:buAutoNum type="arabicPeriod"/>
            </a:pPr>
            <a:r>
              <a:rPr lang="en-GB" altLang="en-US" b="1" dirty="0">
                <a:solidFill>
                  <a:srgbClr val="10BC45"/>
                </a:solidFill>
              </a:rPr>
              <a:t>transcription</a:t>
            </a:r>
            <a:r>
              <a:rPr lang="en-GB" altLang="en-US" dirty="0">
                <a:solidFill>
                  <a:srgbClr val="010066"/>
                </a:solidFill>
              </a:rPr>
              <a:t> of the gene in the </a:t>
            </a:r>
            <a:r>
              <a:rPr lang="en-GB" altLang="en-US" b="1" dirty="0">
                <a:solidFill>
                  <a:srgbClr val="010066"/>
                </a:solidFill>
              </a:rPr>
              <a:t>nucleus</a:t>
            </a:r>
            <a:r>
              <a:rPr lang="en-GB" altLang="en-US" dirty="0">
                <a:solidFill>
                  <a:srgbClr val="010066"/>
                </a:solidFill>
              </a:rPr>
              <a:t> to make a strand of </a:t>
            </a:r>
            <a:r>
              <a:rPr lang="en-GB" altLang="en-US" b="1" dirty="0">
                <a:solidFill>
                  <a:srgbClr val="10BC45"/>
                </a:solidFill>
              </a:rPr>
              <a:t>mRNA</a:t>
            </a:r>
          </a:p>
        </p:txBody>
      </p:sp>
      <p:sp>
        <p:nvSpPr>
          <p:cNvPr id="542728" name="Rectangle 8">
            <a:extLst>
              <a:ext uri="{FF2B5EF4-FFF2-40B4-BE49-F238E27FC236}">
                <a16:creationId xmlns:a16="http://schemas.microsoft.com/office/drawing/2014/main" id="{593BE555-D0B9-4C7A-98D2-08F4AB34DDA1}"/>
              </a:ext>
            </a:extLst>
          </p:cNvPr>
          <p:cNvSpPr>
            <a:spLocks noChangeArrowheads="1"/>
          </p:cNvSpPr>
          <p:nvPr/>
        </p:nvSpPr>
        <p:spPr bwMode="auto">
          <a:xfrm>
            <a:off x="342900" y="3922713"/>
            <a:ext cx="412115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square">
            <a:spAutoFit/>
          </a:bodyPr>
          <a:lstStyle>
            <a:lvl1pPr marL="342900" indent="-3429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342000" indent="-342000" eaLnBrk="1" hangingPunct="1">
              <a:spcBef>
                <a:spcPct val="50000"/>
              </a:spcBef>
              <a:buClr>
                <a:srgbClr val="10BC45"/>
              </a:buClr>
              <a:buFont typeface="+mj-lt"/>
              <a:buAutoNum type="arabicPeriod" startAt="2"/>
            </a:pPr>
            <a:r>
              <a:rPr lang="en-GB" altLang="en-US" b="1" dirty="0">
                <a:solidFill>
                  <a:srgbClr val="10BC45"/>
                </a:solidFill>
              </a:rPr>
              <a:t>translation</a:t>
            </a:r>
            <a:r>
              <a:rPr lang="en-GB" altLang="en-US" dirty="0">
                <a:solidFill>
                  <a:srgbClr val="010066"/>
                </a:solidFill>
              </a:rPr>
              <a:t> of the mRNA </a:t>
            </a:r>
            <a:br>
              <a:rPr lang="en-GB" altLang="en-US" dirty="0">
                <a:solidFill>
                  <a:srgbClr val="010066"/>
                </a:solidFill>
              </a:rPr>
            </a:br>
            <a:r>
              <a:rPr lang="en-GB" altLang="en-US" dirty="0">
                <a:solidFill>
                  <a:srgbClr val="010066"/>
                </a:solidFill>
              </a:rPr>
              <a:t>on a </a:t>
            </a:r>
            <a:r>
              <a:rPr lang="en-GB" altLang="en-US" b="1" dirty="0">
                <a:solidFill>
                  <a:srgbClr val="010066"/>
                </a:solidFill>
              </a:rPr>
              <a:t>ribosome </a:t>
            </a:r>
            <a:r>
              <a:rPr lang="en-GB" altLang="en-US" dirty="0">
                <a:solidFill>
                  <a:srgbClr val="010066"/>
                </a:solidFill>
              </a:rPr>
              <a:t>to form a polypeptide chain</a:t>
            </a:r>
          </a:p>
        </p:txBody>
      </p:sp>
      <p:sp>
        <p:nvSpPr>
          <p:cNvPr id="542730" name="Text Box 10">
            <a:extLst>
              <a:ext uri="{FF2B5EF4-FFF2-40B4-BE49-F238E27FC236}">
                <a16:creationId xmlns:a16="http://schemas.microsoft.com/office/drawing/2014/main" id="{7919B8AF-BB80-41AF-A3F5-6A5FD6F8CFE1}"/>
              </a:ext>
            </a:extLst>
          </p:cNvPr>
          <p:cNvSpPr txBox="1">
            <a:spLocks noChangeArrowheads="1"/>
          </p:cNvSpPr>
          <p:nvPr/>
        </p:nvSpPr>
        <p:spPr bwMode="auto">
          <a:xfrm>
            <a:off x="4924425" y="2433638"/>
            <a:ext cx="2130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b="1">
                <a:solidFill>
                  <a:srgbClr val="010066"/>
                </a:solidFill>
              </a:rPr>
              <a:t>transcription </a:t>
            </a:r>
            <a:endParaRPr lang="en-US" altLang="en-US" b="1">
              <a:solidFill>
                <a:srgbClr val="010066"/>
              </a:solidFill>
            </a:endParaRPr>
          </a:p>
        </p:txBody>
      </p:sp>
      <p:sp>
        <p:nvSpPr>
          <p:cNvPr id="542731" name="Text Box 11">
            <a:extLst>
              <a:ext uri="{FF2B5EF4-FFF2-40B4-BE49-F238E27FC236}">
                <a16:creationId xmlns:a16="http://schemas.microsoft.com/office/drawing/2014/main" id="{6AC7372D-C3A8-4528-9171-918249DD882D}"/>
              </a:ext>
            </a:extLst>
          </p:cNvPr>
          <p:cNvSpPr txBox="1">
            <a:spLocks noChangeArrowheads="1"/>
          </p:cNvSpPr>
          <p:nvPr/>
        </p:nvSpPr>
        <p:spPr bwMode="auto">
          <a:xfrm>
            <a:off x="7154863" y="2901950"/>
            <a:ext cx="1741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b="1">
                <a:solidFill>
                  <a:srgbClr val="010066"/>
                </a:solidFill>
              </a:rPr>
              <a:t>translation</a:t>
            </a:r>
            <a:endParaRPr lang="en-US" altLang="en-US" b="1">
              <a:solidFill>
                <a:srgbClr val="010066"/>
              </a:solidFill>
            </a:endParaRPr>
          </a:p>
        </p:txBody>
      </p:sp>
      <p:sp>
        <p:nvSpPr>
          <p:cNvPr id="542732" name="Line 12">
            <a:extLst>
              <a:ext uri="{FF2B5EF4-FFF2-40B4-BE49-F238E27FC236}">
                <a16:creationId xmlns:a16="http://schemas.microsoft.com/office/drawing/2014/main" id="{B33D60C2-28BA-4B03-B432-861697D027F5}"/>
              </a:ext>
            </a:extLst>
          </p:cNvPr>
          <p:cNvSpPr>
            <a:spLocks noChangeShapeType="1"/>
          </p:cNvSpPr>
          <p:nvPr/>
        </p:nvSpPr>
        <p:spPr bwMode="auto">
          <a:xfrm>
            <a:off x="5816600" y="2851150"/>
            <a:ext cx="820738" cy="130333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542733" name="Line 13">
            <a:extLst>
              <a:ext uri="{FF2B5EF4-FFF2-40B4-BE49-F238E27FC236}">
                <a16:creationId xmlns:a16="http://schemas.microsoft.com/office/drawing/2014/main" id="{1933E385-7CD2-4EF7-94E5-4246A7FD06F9}"/>
              </a:ext>
            </a:extLst>
          </p:cNvPr>
          <p:cNvSpPr>
            <a:spLocks noChangeShapeType="1"/>
          </p:cNvSpPr>
          <p:nvPr/>
        </p:nvSpPr>
        <p:spPr bwMode="auto">
          <a:xfrm flipH="1">
            <a:off x="7710488" y="3352800"/>
            <a:ext cx="282575" cy="67786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pic>
        <p:nvPicPr>
          <p:cNvPr id="14" name="Picture 13">
            <a:extLst>
              <a:ext uri="{FF2B5EF4-FFF2-40B4-BE49-F238E27FC236}">
                <a16:creationId xmlns:a16="http://schemas.microsoft.com/office/drawing/2014/main" id="{6922C9C6-EAE5-4103-B8FF-F8432BF7619F}"/>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272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272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4273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4273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42728"/>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4273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4273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42725" grpId="0"/>
      <p:bldP spid="542726" grpId="0"/>
      <p:bldP spid="542728" grpId="0"/>
      <p:bldP spid="542730" grpId="0"/>
      <p:bldP spid="54273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9" descr="slide 10.png">
            <a:extLst>
              <a:ext uri="{FF2B5EF4-FFF2-40B4-BE49-F238E27FC236}">
                <a16:creationId xmlns:a16="http://schemas.microsoft.com/office/drawing/2014/main" id="{9AF967E3-0261-43AF-86A2-35AA2EAF3A9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59375" y="3468688"/>
            <a:ext cx="2676525" cy="210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Box 2">
            <a:extLst>
              <a:ext uri="{FF2B5EF4-FFF2-40B4-BE49-F238E27FC236}">
                <a16:creationId xmlns:a16="http://schemas.microsoft.com/office/drawing/2014/main" id="{E7F6C53E-987E-49ED-B439-AFE4AD195ED8}"/>
              </a:ext>
            </a:extLst>
          </p:cNvPr>
          <p:cNvSpPr txBox="1">
            <a:spLocks noChangeArrowheads="1"/>
          </p:cNvSpPr>
          <p:nvPr/>
        </p:nvSpPr>
        <p:spPr bwMode="auto">
          <a:xfrm>
            <a:off x="342900" y="784225"/>
            <a:ext cx="86550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Protein synthesis begins in the nucleus. The DNA is too large to move into the cytoplasm and so a copy of the gene must be made. This is called </a:t>
            </a:r>
            <a:r>
              <a:rPr lang="en-GB" altLang="en-US" b="1"/>
              <a:t>transcription</a:t>
            </a:r>
            <a:r>
              <a:rPr lang="en-GB" altLang="en-US"/>
              <a:t> and involves several steps:</a:t>
            </a:r>
          </a:p>
        </p:txBody>
      </p:sp>
      <p:sp>
        <p:nvSpPr>
          <p:cNvPr id="19460" name="TextBox 3">
            <a:extLst>
              <a:ext uri="{FF2B5EF4-FFF2-40B4-BE49-F238E27FC236}">
                <a16:creationId xmlns:a16="http://schemas.microsoft.com/office/drawing/2014/main" id="{0FA4E75E-B4AA-4926-A99D-CDFC74C3EFC0}"/>
              </a:ext>
            </a:extLst>
          </p:cNvPr>
          <p:cNvSpPr txBox="1">
            <a:spLocks noChangeArrowheads="1"/>
          </p:cNvSpPr>
          <p:nvPr/>
        </p:nvSpPr>
        <p:spPr bwMode="auto">
          <a:xfrm>
            <a:off x="342900" y="2219325"/>
            <a:ext cx="851376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10BC45"/>
              </a:buClr>
              <a:buFont typeface="Wingdings" panose="05000000000000000000" pitchFamily="2" charset="2"/>
              <a:buChar char="l"/>
            </a:pPr>
            <a:r>
              <a:rPr lang="en-GB" altLang="en-US"/>
              <a:t>The two strands of DNA must be unzipped (separated) to allow access to the sequence of bases in the gene.</a:t>
            </a:r>
          </a:p>
        </p:txBody>
      </p:sp>
      <p:sp>
        <p:nvSpPr>
          <p:cNvPr id="19461" name="TextBox 5">
            <a:extLst>
              <a:ext uri="{FF2B5EF4-FFF2-40B4-BE49-F238E27FC236}">
                <a16:creationId xmlns:a16="http://schemas.microsoft.com/office/drawing/2014/main" id="{ACF8A088-5168-45D6-BF9A-2F3B468DDD7B}"/>
              </a:ext>
            </a:extLst>
          </p:cNvPr>
          <p:cNvSpPr txBox="1">
            <a:spLocks noChangeArrowheads="1"/>
          </p:cNvSpPr>
          <p:nvPr/>
        </p:nvSpPr>
        <p:spPr bwMode="auto">
          <a:xfrm>
            <a:off x="342900" y="3287713"/>
            <a:ext cx="49053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10BC45"/>
              </a:buClr>
              <a:buFont typeface="Wingdings" panose="05000000000000000000" pitchFamily="2" charset="2"/>
              <a:buChar char="l"/>
            </a:pPr>
            <a:r>
              <a:rPr lang="en-GB" altLang="en-US"/>
              <a:t>A large protein called </a:t>
            </a:r>
            <a:r>
              <a:rPr lang="en-GB" altLang="en-US" b="1">
                <a:solidFill>
                  <a:srgbClr val="10BC45"/>
                </a:solidFill>
              </a:rPr>
              <a:t>RNA polymerase</a:t>
            </a:r>
            <a:r>
              <a:rPr lang="en-GB" altLang="en-US"/>
              <a:t> binds to a section of DNA in front of the gene.</a:t>
            </a:r>
          </a:p>
        </p:txBody>
      </p:sp>
      <p:sp>
        <p:nvSpPr>
          <p:cNvPr id="19462" name="TextBox 7">
            <a:extLst>
              <a:ext uri="{FF2B5EF4-FFF2-40B4-BE49-F238E27FC236}">
                <a16:creationId xmlns:a16="http://schemas.microsoft.com/office/drawing/2014/main" id="{F5D154B9-8E66-4665-87F3-5A2D84490691}"/>
              </a:ext>
            </a:extLst>
          </p:cNvPr>
          <p:cNvSpPr txBox="1">
            <a:spLocks noChangeArrowheads="1"/>
          </p:cNvSpPr>
          <p:nvPr/>
        </p:nvSpPr>
        <p:spPr bwMode="auto">
          <a:xfrm>
            <a:off x="342900" y="4722813"/>
            <a:ext cx="4646613"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10BC45"/>
              </a:buClr>
              <a:buFont typeface="Wingdings" panose="05000000000000000000" pitchFamily="2" charset="2"/>
              <a:buChar char="l"/>
            </a:pPr>
            <a:r>
              <a:rPr lang="en-GB" altLang="en-US"/>
              <a:t>RNA polymerase runs along the DNA, producing a copy of the gene. This copy is called </a:t>
            </a:r>
            <a:r>
              <a:rPr lang="en-GB" altLang="en-US" b="1">
                <a:solidFill>
                  <a:srgbClr val="10BC45"/>
                </a:solidFill>
              </a:rPr>
              <a:t>messenger RNA (mRNA)</a:t>
            </a:r>
            <a:r>
              <a:rPr lang="en-GB" altLang="en-US"/>
              <a:t>.</a:t>
            </a:r>
          </a:p>
        </p:txBody>
      </p:sp>
      <p:sp>
        <p:nvSpPr>
          <p:cNvPr id="25" name="TextBox 24">
            <a:extLst>
              <a:ext uri="{FF2B5EF4-FFF2-40B4-BE49-F238E27FC236}">
                <a16:creationId xmlns:a16="http://schemas.microsoft.com/office/drawing/2014/main" id="{6E4F5113-1C85-4124-95CE-C378F62DD36C}"/>
              </a:ext>
            </a:extLst>
          </p:cNvPr>
          <p:cNvSpPr txBox="1">
            <a:spLocks noChangeArrowheads="1"/>
          </p:cNvSpPr>
          <p:nvPr/>
        </p:nvSpPr>
        <p:spPr bwMode="auto">
          <a:xfrm>
            <a:off x="5741988" y="6172200"/>
            <a:ext cx="10922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mRNA</a:t>
            </a:r>
          </a:p>
        </p:txBody>
      </p:sp>
      <p:sp>
        <p:nvSpPr>
          <p:cNvPr id="12" name="Title 11">
            <a:extLst>
              <a:ext uri="{FF2B5EF4-FFF2-40B4-BE49-F238E27FC236}">
                <a16:creationId xmlns:a16="http://schemas.microsoft.com/office/drawing/2014/main" id="{116FCA9F-20AB-4B2D-8617-7680FAB6B935}"/>
              </a:ext>
            </a:extLst>
          </p:cNvPr>
          <p:cNvSpPr>
            <a:spLocks noGrp="1"/>
          </p:cNvSpPr>
          <p:nvPr>
            <p:ph type="title"/>
          </p:nvPr>
        </p:nvSpPr>
        <p:spPr/>
        <p:txBody>
          <a:bodyPr/>
          <a:lstStyle/>
          <a:p>
            <a:pPr>
              <a:defRPr/>
            </a:pPr>
            <a:r>
              <a:rPr lang="en-GB" dirty="0">
                <a:ea typeface="+mn-ea"/>
                <a:cs typeface="+mn-cs"/>
              </a:rPr>
              <a:t>Stage 1: Transcription in the nucleus</a:t>
            </a:r>
            <a:endParaRPr lang="en-GB" dirty="0"/>
          </a:p>
        </p:txBody>
      </p:sp>
      <p:sp>
        <p:nvSpPr>
          <p:cNvPr id="13" name="TextBox 12">
            <a:extLst>
              <a:ext uri="{FF2B5EF4-FFF2-40B4-BE49-F238E27FC236}">
                <a16:creationId xmlns:a16="http://schemas.microsoft.com/office/drawing/2014/main" id="{C50782B7-FFC8-470A-BEB9-EBE4E5F67F8F}"/>
              </a:ext>
            </a:extLst>
          </p:cNvPr>
          <p:cNvSpPr txBox="1">
            <a:spLocks noChangeArrowheads="1"/>
          </p:cNvSpPr>
          <p:nvPr/>
        </p:nvSpPr>
        <p:spPr bwMode="auto">
          <a:xfrm>
            <a:off x="7883525" y="3579813"/>
            <a:ext cx="8715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gene</a:t>
            </a:r>
          </a:p>
        </p:txBody>
      </p:sp>
      <p:sp>
        <p:nvSpPr>
          <p:cNvPr id="14" name="TextBox 13">
            <a:extLst>
              <a:ext uri="{FF2B5EF4-FFF2-40B4-BE49-F238E27FC236}">
                <a16:creationId xmlns:a16="http://schemas.microsoft.com/office/drawing/2014/main" id="{737A7F5A-9E5B-4491-8440-FB021F78BC21}"/>
              </a:ext>
            </a:extLst>
          </p:cNvPr>
          <p:cNvSpPr txBox="1">
            <a:spLocks noChangeArrowheads="1"/>
          </p:cNvSpPr>
          <p:nvPr/>
        </p:nvSpPr>
        <p:spPr bwMode="auto">
          <a:xfrm>
            <a:off x="7288213" y="4487863"/>
            <a:ext cx="196373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a:t>RNA polymerase</a:t>
            </a:r>
          </a:p>
        </p:txBody>
      </p:sp>
      <p:cxnSp>
        <p:nvCxnSpPr>
          <p:cNvPr id="16" name="Straight Arrow Connector 15">
            <a:extLst>
              <a:ext uri="{FF2B5EF4-FFF2-40B4-BE49-F238E27FC236}">
                <a16:creationId xmlns:a16="http://schemas.microsoft.com/office/drawing/2014/main" id="{ACC437AC-8C00-49F5-AFD5-E79AEAD5026D}"/>
              </a:ext>
            </a:extLst>
          </p:cNvPr>
          <p:cNvCxnSpPr>
            <a:cxnSpLocks noChangeShapeType="1"/>
          </p:cNvCxnSpPr>
          <p:nvPr/>
        </p:nvCxnSpPr>
        <p:spPr bwMode="auto">
          <a:xfrm flipH="1">
            <a:off x="6296025" y="3854450"/>
            <a:ext cx="1524000" cy="220663"/>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7" name="Straight Arrow Connector 16">
            <a:extLst>
              <a:ext uri="{FF2B5EF4-FFF2-40B4-BE49-F238E27FC236}">
                <a16:creationId xmlns:a16="http://schemas.microsoft.com/office/drawing/2014/main" id="{ED830DD2-86BA-436E-B69F-EBD35A284C09}"/>
              </a:ext>
            </a:extLst>
          </p:cNvPr>
          <p:cNvCxnSpPr>
            <a:cxnSpLocks noChangeShapeType="1"/>
          </p:cNvCxnSpPr>
          <p:nvPr/>
        </p:nvCxnSpPr>
        <p:spPr bwMode="auto">
          <a:xfrm flipH="1">
            <a:off x="6061075" y="5022850"/>
            <a:ext cx="1355725" cy="176213"/>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pic>
        <p:nvPicPr>
          <p:cNvPr id="19" name="Picture 18" descr="slide 10 (1).png">
            <a:extLst>
              <a:ext uri="{FF2B5EF4-FFF2-40B4-BE49-F238E27FC236}">
                <a16:creationId xmlns:a16="http://schemas.microsoft.com/office/drawing/2014/main" id="{3CA4F42A-4D85-4BC8-AEA0-C17014AABF3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18100" y="5411788"/>
            <a:ext cx="267652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a:extLst>
              <a:ext uri="{FF2B5EF4-FFF2-40B4-BE49-F238E27FC236}">
                <a16:creationId xmlns:a16="http://schemas.microsoft.com/office/drawing/2014/main" id="{8522C845-FB77-4CB1-9209-C1EB9E037C07}"/>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21" name="Picture 9" descr="notes_icon">
            <a:extLst>
              <a:ext uri="{FF2B5EF4-FFF2-40B4-BE49-F238E27FC236}">
                <a16:creationId xmlns:a16="http://schemas.microsoft.com/office/drawing/2014/main" id="{52318C5D-3C79-4C3B-8CBD-E83B2C80C93B}"/>
              </a:ext>
            </a:extLst>
          </p:cNvPr>
          <p:cNvPicPr>
            <a:picLocks noChangeAspect="1" noChangeArrowheads="1"/>
          </p:cNvPicPr>
          <p:nvPr/>
        </p:nvPicPr>
        <p:blipFill>
          <a:blip r:embed="rId7"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6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46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46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p:bldP spid="19461" grpId="0"/>
      <p:bldP spid="19462" grpId="0"/>
      <p:bldP spid="25" grpId="0"/>
      <p:bldP spid="13" grpId="0"/>
      <p:bldP spid="14"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DESIGN_ID_DEFAULT DESIGN" val="Un1M0yXo"/>
  <p:tag name="ARTICULATE_DESIGN_ID_6_DEFAULT DESIGN" val="MMCe4Ql0"/>
  <p:tag name="ARTICULATE_DESIGN_ID_1_DEFAULT DESIGN" val="gyEW7kmO"/>
  <p:tag name="ARTICULATE_DESIGN_ID_7_DEFAULT DESIGN" val="9dTUX1sq"/>
  <p:tag name="ARTICULATE_SLIDE_COUNT" val="21"/>
  <p:tag name="ARTICULATE_DESIGN_ID_3_DEFAULT DESIGN" val="6g7jnr5e"/>
  <p:tag name="ARTICULATE_DESIGN_ID_2_DEFAULT DESIGN" val="3SRRDRNB"/>
  <p:tag name="ARTICULATE_DESIGN_ID_4_DEFAULT DESIGN" val="ySasfIeI"/>
  <p:tag name="ARTICULATE_DESIGN_ID_5_DEFAULT DESIGN" val="rjZ7uAkQ"/>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7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HD:Users:victoriablackburn:Desktop:master.ppt</Template>
  <TotalTime>14822</TotalTime>
  <Words>2314</Words>
  <Application>Microsoft Office PowerPoint</Application>
  <PresentationFormat>On-screen Show (4:3)</PresentationFormat>
  <Paragraphs>189</Paragraphs>
  <Slides>20</Slides>
  <Notes>20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20</vt:i4>
      </vt:variant>
    </vt:vector>
  </HeadingPairs>
  <TitlesOfParts>
    <vt:vector size="25" baseType="lpstr">
      <vt:lpstr>Wingdings</vt:lpstr>
      <vt:lpstr>Arial</vt:lpstr>
      <vt:lpstr>Wingdings 2</vt:lpstr>
      <vt:lpstr>1_Default Design</vt:lpstr>
      <vt:lpstr>7_Default Design</vt:lpstr>
      <vt:lpstr>Making  Proteins</vt:lpstr>
      <vt:lpstr>Information</vt:lpstr>
      <vt:lpstr>Introducing proteins</vt:lpstr>
      <vt:lpstr>The role of DNA</vt:lpstr>
      <vt:lpstr>Active and inactive genes </vt:lpstr>
      <vt:lpstr>The triplet code</vt:lpstr>
      <vt:lpstr>The link between genes and proteins</vt:lpstr>
      <vt:lpstr>How are proteins synthesized from DNA?</vt:lpstr>
      <vt:lpstr>Stage 1: Transcription in the nucleus</vt:lpstr>
      <vt:lpstr>Stage 2: Translation in the cytoplasm</vt:lpstr>
      <vt:lpstr>How are proteins made?</vt:lpstr>
      <vt:lpstr>Stage 3: Formation of the final protein</vt:lpstr>
      <vt:lpstr>Sequence of events in protein synthesis</vt:lpstr>
      <vt:lpstr>Changing the protein sequence</vt:lpstr>
      <vt:lpstr>Genetic mutations</vt:lpstr>
      <vt:lpstr>Mutations in coding DNA </vt:lpstr>
      <vt:lpstr>Mutations and enzymes</vt:lpstr>
      <vt:lpstr>Mutations in non-coding DNA (1)</vt:lpstr>
      <vt:lpstr>Mutations in non-coding DNA (2)</vt:lpstr>
      <vt:lpstr>Mutagenic agents</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Proteins</dc:title>
  <dc:subject>Boardworks High School Life Science</dc:subject>
  <dc:creator>Boardworks</dc:creator>
  <cp:lastModifiedBy>Tim Crilly</cp:lastModifiedBy>
  <cp:revision>597</cp:revision>
  <dcterms:created xsi:type="dcterms:W3CDTF">2003-10-06T13:07:42Z</dcterms:created>
  <dcterms:modified xsi:type="dcterms:W3CDTF">2019-01-31T15:25:44Z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1BC2646C-9E62-420F-931C-44280ACF9909</vt:lpwstr>
  </property>
  <property fmtid="{D5CDD505-2E9C-101B-9397-08002B2CF9AE}" pid="3" name="ArticulatePath">
    <vt:lpwstr>Protein Synthesis</vt:lpwstr>
  </property>
</Properties>
</file>