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activeX/activeX1.xml" ContentType="application/vnd.ms-office.activeX+xml"/>
  <Override PartName="/ppt/notesSlides/notesSlide6.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activeX/activeX3.xml" ContentType="application/vnd.ms-office.activeX+xml"/>
  <Override PartName="/ppt/notesSlides/notesSlide10.xml" ContentType="application/vnd.openxmlformats-officedocument.presentationml.notesSlide+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activeX/activeX4.xml" ContentType="application/vnd.ms-office.activeX+xml"/>
  <Override PartName="/ppt/notesSlides/notesSlide14.xml" ContentType="application/vnd.openxmlformats-officedocument.presentationml.notesSlide+xml"/>
  <Override PartName="/ppt/tags/tag33.xml" ContentType="application/vnd.openxmlformats-officedocument.presentationml.tags+xml"/>
  <Override PartName="/ppt/activeX/activeX5.xml" ContentType="application/vnd.ms-office.activeX+xml"/>
  <Override PartName="/ppt/notesSlides/notesSlide15.xml" ContentType="application/vnd.openxmlformats-officedocument.presentationml.notesSlide+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activeX/activeX6.xml" ContentType="application/vnd.ms-office.activeX+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793" r:id="rId1"/>
    <p:sldMasterId id="2147484808" r:id="rId2"/>
  </p:sldMasterIdLst>
  <p:notesMasterIdLst>
    <p:notesMasterId r:id="rId20"/>
  </p:notesMasterIdLst>
  <p:handoutMasterIdLst>
    <p:handoutMasterId r:id="rId21"/>
  </p:handoutMasterIdLst>
  <p:sldIdLst>
    <p:sldId id="430" r:id="rId3"/>
    <p:sldId id="527" r:id="rId4"/>
    <p:sldId id="484" r:id="rId5"/>
    <p:sldId id="485" r:id="rId6"/>
    <p:sldId id="489" r:id="rId7"/>
    <p:sldId id="492" r:id="rId8"/>
    <p:sldId id="486" r:id="rId9"/>
    <p:sldId id="487" r:id="rId10"/>
    <p:sldId id="488" r:id="rId11"/>
    <p:sldId id="490" r:id="rId12"/>
    <p:sldId id="493" r:id="rId13"/>
    <p:sldId id="497" r:id="rId14"/>
    <p:sldId id="495" r:id="rId15"/>
    <p:sldId id="494" r:id="rId16"/>
    <p:sldId id="496" r:id="rId17"/>
    <p:sldId id="498" r:id="rId18"/>
    <p:sldId id="499" r:id="rId19"/>
  </p:sldIdLst>
  <p:sldSz cx="9144000" cy="6858000" type="screen4x3"/>
  <p:notesSz cx="6858000" cy="9296400"/>
  <p:embeddedFontLst>
    <p:embeddedFont>
      <p:font typeface="Verdana" panose="020B0604030504040204" pitchFamily="34" charset="0"/>
      <p:regular r:id="rId22"/>
      <p:bold r:id="rId23"/>
      <p:italic r:id="rId24"/>
      <p:boldItalic r:id="rId25"/>
    </p:embeddedFont>
    <p:embeddedFont>
      <p:font typeface="Wingdings 2" panose="05020102010507070707" pitchFamily="18" charset="2"/>
      <p:regular r:id="rId26"/>
    </p:embeddedFont>
  </p:embeddedFontLst>
  <p:custDataLst>
    <p:tags r:id="rId27"/>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96E696"/>
    <a:srgbClr val="10BC45"/>
    <a:srgbClr val="33CC33"/>
    <a:srgbClr val="009900"/>
    <a:srgbClr val="CC0099"/>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showGuides="1">
      <p:cViewPr>
        <p:scale>
          <a:sx n="85" d="100"/>
          <a:sy n="85" d="100"/>
        </p:scale>
        <p:origin x="618" y="162"/>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tags" Target="tags/tag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9.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52CDE2B2-5B66-4703-B997-F65C13D64D89}"/>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44FC56C4-0893-4052-BCB7-F7858CAE2971}" type="slidenum">
              <a:rPr lang="en-GB" altLang="en-US"/>
              <a:pPr/>
              <a:t>‹#›</a:t>
            </a:fld>
            <a:endParaRPr lang="en-GB" altLang="en-US"/>
          </a:p>
        </p:txBody>
      </p:sp>
      <p:sp>
        <p:nvSpPr>
          <p:cNvPr id="6" name="Rectangle 7">
            <a:extLst>
              <a:ext uri="{FF2B5EF4-FFF2-40B4-BE49-F238E27FC236}">
                <a16:creationId xmlns:a16="http://schemas.microsoft.com/office/drawing/2014/main" id="{D605081D-8CBB-4A6E-A7E2-43EC4AF95AC8}"/>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2C8B6F78-1C73-4F5C-98CF-ABCF2957187E}"/>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4124989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7" name="Rectangle 4">
            <a:extLst>
              <a:ext uri="{FF2B5EF4-FFF2-40B4-BE49-F238E27FC236}">
                <a16:creationId xmlns:a16="http://schemas.microsoft.com/office/drawing/2014/main" id="{5A3F8301-0550-425B-9B84-1BE852F42290}"/>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27DCFE74-000F-40AC-8C6E-EBEEE0F598E2}"/>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395030D7-1EB1-4A61-B046-F938C97427E2}"/>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2D44CCF2-AE95-4F6D-A5A4-8C84B8D0C596}" type="slidenum">
              <a:rPr lang="en-US" altLang="en-US"/>
              <a:pPr/>
              <a:t>‹#›</a:t>
            </a:fld>
            <a:endParaRPr lang="en-US" altLang="en-US"/>
          </a:p>
        </p:txBody>
      </p:sp>
      <p:sp>
        <p:nvSpPr>
          <p:cNvPr id="8" name="Rectangle 7">
            <a:extLst>
              <a:ext uri="{FF2B5EF4-FFF2-40B4-BE49-F238E27FC236}">
                <a16:creationId xmlns:a16="http://schemas.microsoft.com/office/drawing/2014/main" id="{B6A66811-5E5D-44FB-A3EE-619ED41FCDA2}"/>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C0A4DDDD-ACAB-4F7D-AED2-D718FE140145}"/>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1177226108"/>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7E953EC3-39F0-44F3-944D-3C7E159C6591}"/>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CDCF7DAC-FB64-4A07-B35C-29FE5C697B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F8504E9-5CF6-490A-9B5E-A6178CCA0128}"/>
              </a:ext>
            </a:extLst>
          </p:cNvPr>
          <p:cNvSpPr>
            <a:spLocks noGrp="1"/>
          </p:cNvSpPr>
          <p:nvPr>
            <p:ph type="sldNum" sz="quarter" idx="10"/>
          </p:nvPr>
        </p:nvSpPr>
        <p:spPr/>
        <p:txBody>
          <a:bodyPr/>
          <a:lstStyle/>
          <a:p>
            <a:fld id="{2D44CCF2-AE95-4F6D-A5A4-8C84B8D0C596}"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B61FD84D-2FBE-4D97-AF7A-666E633B5281}"/>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688E3E6E-B413-44CA-89F6-83EC228C92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true-or-false activity could be used as an introductory or summary activity on inherited disorders, or at the start of the lesson to gauge students’ existing knowledge of the subject matter.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p>
        </p:txBody>
      </p:sp>
      <p:sp>
        <p:nvSpPr>
          <p:cNvPr id="2" name="Slide Number Placeholder 1">
            <a:extLst>
              <a:ext uri="{FF2B5EF4-FFF2-40B4-BE49-F238E27FC236}">
                <a16:creationId xmlns:a16="http://schemas.microsoft.com/office/drawing/2014/main" id="{CFCB2DEA-6D32-417B-A853-12EE6A11BABA}"/>
              </a:ext>
            </a:extLst>
          </p:cNvPr>
          <p:cNvSpPr>
            <a:spLocks noGrp="1"/>
          </p:cNvSpPr>
          <p:nvPr>
            <p:ph type="sldNum" sz="quarter" idx="10"/>
          </p:nvPr>
        </p:nvSpPr>
        <p:spPr/>
        <p:txBody>
          <a:bodyPr/>
          <a:lstStyle/>
          <a:p>
            <a:fld id="{2D44CCF2-AE95-4F6D-A5A4-8C84B8D0C596}"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46DB6104-4332-4E1E-A98C-CE123D7C40BE}"/>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C910AFCB-944F-4A6A-A87F-C4118C9392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As HD is caused by a dominant allele, a person only needs to inherit one copy of the faulty allele in order to suffer symptoms of HD. If a person carries the faulty gene, there is a 50% chance that each child they have will inherit the faulty gene.</a:t>
            </a:r>
          </a:p>
          <a:p>
            <a:endParaRPr lang="en-GB" altLang="en-US" dirty="0">
              <a:latin typeface="Arial" panose="020B0604020202020204" pitchFamily="34" charset="0"/>
            </a:endParaRPr>
          </a:p>
          <a:p>
            <a:r>
              <a:rPr lang="en-GB" altLang="en-US" dirty="0">
                <a:latin typeface="Arial" panose="020B0604020202020204" pitchFamily="34" charset="0"/>
              </a:rPr>
              <a:t>The diagram shows the inheritance of the HD faulty allele in a family. The woman at the top has HD, which means she has at least one copy of the dominant allele. The woman had 4 children with a man who does not have HD and the faulty allele is therefore passed onto only one of their children. This child passes the faulty allele for HD onto two of their children.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sz="1200"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942078E6-461B-4B7A-B66F-501961F2AD38}"/>
              </a:ext>
            </a:extLst>
          </p:cNvPr>
          <p:cNvSpPr>
            <a:spLocks noGrp="1"/>
          </p:cNvSpPr>
          <p:nvPr>
            <p:ph type="sldNum" sz="quarter" idx="10"/>
          </p:nvPr>
        </p:nvSpPr>
        <p:spPr/>
        <p:txBody>
          <a:bodyPr/>
          <a:lstStyle/>
          <a:p>
            <a:fld id="{2D44CCF2-AE95-4F6D-A5A4-8C84B8D0C596}"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1CD9ECFD-817C-407C-BE1B-DB1961970E32}"/>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BE6E47AD-0469-4DA5-A42B-33AE322085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endParaRPr lang="en-GB" altLang="en-US" b="1"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altLang="en-US" b="1" dirty="0">
                <a:latin typeface="Arial" panose="020B0604020202020204" pitchFamily="34" charset="0"/>
              </a:rPr>
              <a:t>Photo credit: </a:t>
            </a:r>
            <a:r>
              <a:rPr lang="en-GB" altLang="en-US" dirty="0">
                <a:latin typeface="Arial" panose="020B0604020202020204" pitchFamily="34" charset="0"/>
                <a:cs typeface="Arial" panose="020B0604020202020204" pitchFamily="34" charset="0"/>
              </a:rPr>
              <a:t>© Africa Studio, Shutterstock.com 2018</a:t>
            </a:r>
          </a:p>
        </p:txBody>
      </p:sp>
      <p:sp>
        <p:nvSpPr>
          <p:cNvPr id="2" name="Slide Number Placeholder 1">
            <a:extLst>
              <a:ext uri="{FF2B5EF4-FFF2-40B4-BE49-F238E27FC236}">
                <a16:creationId xmlns:a16="http://schemas.microsoft.com/office/drawing/2014/main" id="{7463B9E8-2DF3-4843-93AB-B0B895AC1C98}"/>
              </a:ext>
            </a:extLst>
          </p:cNvPr>
          <p:cNvSpPr>
            <a:spLocks noGrp="1"/>
          </p:cNvSpPr>
          <p:nvPr>
            <p:ph type="sldNum" sz="quarter" idx="10"/>
          </p:nvPr>
        </p:nvSpPr>
        <p:spPr/>
        <p:txBody>
          <a:bodyPr/>
          <a:lstStyle/>
          <a:p>
            <a:fld id="{2D44CCF2-AE95-4F6D-A5A4-8C84B8D0C596}"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FA46215F-B1AB-4053-8738-78CF5A6DC0F6}"/>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AC36E15C-A577-4028-8D94-E59114F515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Amniocentesis can be used to test for other genetic diseases, such as Down’s syndrome. It is only offered if there is a high risk that the baby may have a genetic condition. This may be due to a family history of the disease or a previous pregnancy with these issues. There are both benefits and risks to amniocentesis, however it is up to the patient to decide whether they have the test. </a:t>
            </a:r>
          </a:p>
          <a:p>
            <a:endParaRPr lang="en-GB" altLang="en-US" dirty="0">
              <a:latin typeface="Arial" panose="020B0604020202020204" pitchFamily="34" charset="0"/>
            </a:endParaRPr>
          </a:p>
          <a:p>
            <a:r>
              <a:rPr lang="en-GB" altLang="en-US" dirty="0">
                <a:latin typeface="Arial" panose="020B0604020202020204" pitchFamily="34" charset="0"/>
              </a:rPr>
              <a:t>Placenta sampling is also known as chorionic villus sampling.</a:t>
            </a:r>
          </a:p>
        </p:txBody>
      </p:sp>
      <p:sp>
        <p:nvSpPr>
          <p:cNvPr id="2" name="Slide Number Placeholder 1">
            <a:extLst>
              <a:ext uri="{FF2B5EF4-FFF2-40B4-BE49-F238E27FC236}">
                <a16:creationId xmlns:a16="http://schemas.microsoft.com/office/drawing/2014/main" id="{ABC13160-30D9-44FA-B91C-F9EC4B25294F}"/>
              </a:ext>
            </a:extLst>
          </p:cNvPr>
          <p:cNvSpPr>
            <a:spLocks noGrp="1"/>
          </p:cNvSpPr>
          <p:nvPr>
            <p:ph type="sldNum" sz="quarter" idx="10"/>
          </p:nvPr>
        </p:nvSpPr>
        <p:spPr/>
        <p:txBody>
          <a:bodyPr/>
          <a:lstStyle/>
          <a:p>
            <a:fld id="{2D44CCF2-AE95-4F6D-A5A4-8C84B8D0C596}"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CE1A195F-E1BA-426C-A0F7-CA494A420039}"/>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D3EAC7B0-3D07-4D3B-AA30-9972D859C1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61ED3B91-D20D-4F94-8D52-718C755953E6}"/>
              </a:ext>
            </a:extLst>
          </p:cNvPr>
          <p:cNvSpPr>
            <a:spLocks noGrp="1"/>
          </p:cNvSpPr>
          <p:nvPr>
            <p:ph type="sldNum" sz="quarter" idx="10"/>
          </p:nvPr>
        </p:nvSpPr>
        <p:spPr/>
        <p:txBody>
          <a:bodyPr/>
          <a:lstStyle/>
          <a:p>
            <a:fld id="{2D44CCF2-AE95-4F6D-A5A4-8C84B8D0C596}"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508F9F24-C9B6-493F-ABA4-F55B7A8A1005}"/>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0D28ED7D-6179-49B0-B777-0403B8B52B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following facts can be used to discuss probability and risk:</a:t>
            </a:r>
          </a:p>
          <a:p>
            <a:r>
              <a:rPr lang="en-GB" altLang="en-US" dirty="0">
                <a:latin typeface="Arial" panose="020B0604020202020204" pitchFamily="34" charset="0"/>
              </a:rPr>
              <a:t>The risk of miscarriage as a result of amniocentesis or placenta sampling (chorionic villus sampling) is 0.5–2%. </a:t>
            </a:r>
          </a:p>
          <a:p>
            <a:r>
              <a:rPr lang="en-GB" altLang="en-US" dirty="0">
                <a:latin typeface="Arial" panose="020B0604020202020204" pitchFamily="34" charset="0"/>
              </a:rPr>
              <a:t>According to one study, the baseline population risk for all couples of having an infant with a major genetic disorder is 2–5%. </a:t>
            </a:r>
          </a:p>
          <a:p>
            <a:r>
              <a:rPr lang="en-GB" altLang="en-US" dirty="0">
                <a:latin typeface="Arial" panose="020B0604020202020204" pitchFamily="34" charset="0"/>
              </a:rPr>
              <a:t>The risk is higher if there is a family history of genetic disorder.</a:t>
            </a:r>
          </a:p>
          <a:p>
            <a:r>
              <a:rPr lang="en-GB" altLang="en-US" dirty="0">
                <a:latin typeface="Arial" panose="020B0604020202020204" pitchFamily="34" charset="0"/>
              </a:rPr>
              <a:t>Mothers who are more than 35 years of age at the time of delivery have an increased risk of giving birth to infants carrying a chromosomal abnormality. For example, the likelihood of carrying a baby with Down’s syndrome rises from about 1 in 1,295 at age 20, to almost 1 in 30 at age 45.</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Respectfully provide and/or receive critiques on scientific arguments by probing reasoning and evidence and challenging ideas and conclusions, responding thoughtfully to diverse perspectives, and determining what additional information is required to resolve contradictions.</a:t>
            </a:r>
            <a:endParaRPr lang="en-GB" sz="1200" b="1" kern="1200" dirty="0">
              <a:solidFill>
                <a:schemeClr val="tx1"/>
              </a:solidFill>
              <a:effectLst/>
              <a:latin typeface="Arial" charset="0"/>
              <a:ea typeface="+mn-ea"/>
              <a:cs typeface="+mn-cs"/>
            </a:endParaRPr>
          </a:p>
        </p:txBody>
      </p:sp>
      <p:sp>
        <p:nvSpPr>
          <p:cNvPr id="2" name="Slide Number Placeholder 1">
            <a:extLst>
              <a:ext uri="{FF2B5EF4-FFF2-40B4-BE49-F238E27FC236}">
                <a16:creationId xmlns:a16="http://schemas.microsoft.com/office/drawing/2014/main" id="{276357BB-FCB7-44CA-8253-71FA31971C22}"/>
              </a:ext>
            </a:extLst>
          </p:cNvPr>
          <p:cNvSpPr>
            <a:spLocks noGrp="1"/>
          </p:cNvSpPr>
          <p:nvPr>
            <p:ph type="sldNum" sz="quarter" idx="10"/>
          </p:nvPr>
        </p:nvSpPr>
        <p:spPr/>
        <p:txBody>
          <a:bodyPr/>
          <a:lstStyle/>
          <a:p>
            <a:fld id="{2D44CCF2-AE95-4F6D-A5A4-8C84B8D0C596}"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03F582A2-BD18-4798-8F4A-F751D5A719A9}"/>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ABAE5FF8-91EF-4E9D-A8C7-C5FCBD19D4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PGD is used to test for certain genetic diseases including cystic fibrosis, </a:t>
            </a:r>
            <a:r>
              <a:rPr lang="en-GB" altLang="en-US" dirty="0" err="1">
                <a:latin typeface="Arial" panose="020B0604020202020204" pitchFamily="34" charset="0"/>
              </a:rPr>
              <a:t>hemophilia</a:t>
            </a:r>
            <a:r>
              <a:rPr lang="en-GB" altLang="en-US" dirty="0">
                <a:latin typeface="Arial" panose="020B0604020202020204" pitchFamily="34" charset="0"/>
              </a:rPr>
              <a:t>, Huntington’s disease, sickle cell disease and the predisposition to some cancers. Some diseases, such as </a:t>
            </a:r>
            <a:r>
              <a:rPr lang="en-GB" altLang="en-US" dirty="0" err="1">
                <a:latin typeface="Arial" panose="020B0604020202020204" pitchFamily="34" charset="0"/>
              </a:rPr>
              <a:t>hemophilia</a:t>
            </a:r>
            <a:r>
              <a:rPr lang="en-GB" altLang="en-US" dirty="0">
                <a:latin typeface="Arial" panose="020B0604020202020204" pitchFamily="34" charset="0"/>
              </a:rPr>
              <a:t> and Duchenne muscular dystrophy, only affect males. </a:t>
            </a:r>
          </a:p>
          <a:p>
            <a:pPr eaLnBrk="1" hangingPunct="1"/>
            <a:r>
              <a:rPr lang="en-GB" altLang="en-US" dirty="0">
                <a:latin typeface="Arial" panose="020B0604020202020204" pitchFamily="34" charset="0"/>
              </a:rPr>
              <a:t>If there is a family history of the disease, only female embryos will be selected and implanted. Pre-genetic screening (PGS) is used to check embryos to make sure that they have the correct number of chromosomes. More recently, a new type of testing, called Pre-implantation Genetic Haplotyping (PGH), has been developed that enables a much larger number of genetic diseases to be identified.</a:t>
            </a:r>
          </a:p>
        </p:txBody>
      </p:sp>
      <p:sp>
        <p:nvSpPr>
          <p:cNvPr id="2" name="Slide Number Placeholder 1">
            <a:extLst>
              <a:ext uri="{FF2B5EF4-FFF2-40B4-BE49-F238E27FC236}">
                <a16:creationId xmlns:a16="http://schemas.microsoft.com/office/drawing/2014/main" id="{BFE5FED5-B48B-47EC-95C6-2F8637F25B28}"/>
              </a:ext>
            </a:extLst>
          </p:cNvPr>
          <p:cNvSpPr>
            <a:spLocks noGrp="1"/>
          </p:cNvSpPr>
          <p:nvPr>
            <p:ph type="sldNum" sz="quarter" idx="10"/>
          </p:nvPr>
        </p:nvSpPr>
        <p:spPr/>
        <p:txBody>
          <a:bodyPr/>
          <a:lstStyle/>
          <a:p>
            <a:fld id="{2D44CCF2-AE95-4F6D-A5A4-8C84B8D0C596}"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A1BB8030-3FDD-42DB-9383-7E84B699120E}"/>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EEE89065-677C-4FE2-A78B-8786D5E088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Respectfully provide and/or receive critiques on scientific arguments by probing reasoning and evidence and challenging ideas and conclusions, responding thoughtfully to diverse perspectives, and determining what additional information is required to resolve contradictions.</a:t>
            </a:r>
            <a:endParaRPr lang="en-GB" altLang="en-US" i="1" dirty="0">
              <a:latin typeface="Arial" panose="020B0604020202020204" pitchFamily="34" charset="0"/>
            </a:endParaRPr>
          </a:p>
        </p:txBody>
      </p:sp>
      <p:sp>
        <p:nvSpPr>
          <p:cNvPr id="2" name="Slide Number Placeholder 1">
            <a:extLst>
              <a:ext uri="{FF2B5EF4-FFF2-40B4-BE49-F238E27FC236}">
                <a16:creationId xmlns:a16="http://schemas.microsoft.com/office/drawing/2014/main" id="{62D261D1-5C21-42FD-93EA-1B75A741174A}"/>
              </a:ext>
            </a:extLst>
          </p:cNvPr>
          <p:cNvSpPr>
            <a:spLocks noGrp="1"/>
          </p:cNvSpPr>
          <p:nvPr>
            <p:ph type="sldNum" sz="quarter" idx="10"/>
          </p:nvPr>
        </p:nvSpPr>
        <p:spPr/>
        <p:txBody>
          <a:bodyPr/>
          <a:lstStyle/>
          <a:p>
            <a:fld id="{2D44CCF2-AE95-4F6D-A5A4-8C84B8D0C596}" type="slidenum">
              <a:rPr lang="en-US" altLang="en-US" smtClean="0"/>
              <a:pPr/>
              <a:t>17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DFCB6BD3-40EC-4C7B-B8F9-B6B90CEDA1D6}"/>
              </a:ext>
            </a:extLst>
          </p:cNvPr>
          <p:cNvSpPr>
            <a:spLocks noGrp="1"/>
          </p:cNvSpPr>
          <p:nvPr>
            <p:ph type="sldNum" sz="quarter" idx="10"/>
          </p:nvPr>
        </p:nvSpPr>
        <p:spPr/>
        <p:txBody>
          <a:bodyPr/>
          <a:lstStyle/>
          <a:p>
            <a:fld id="{2D44CCF2-AE95-4F6D-A5A4-8C84B8D0C596}" type="slidenum">
              <a:rPr lang="en-US" altLang="en-US" smtClean="0"/>
              <a:pPr/>
              <a:t>2</a:t>
            </a:fld>
            <a:endParaRPr lang="en-US" altLang="en-US"/>
          </a:p>
        </p:txBody>
      </p:sp>
    </p:spTree>
    <p:extLst>
      <p:ext uri="{BB962C8B-B14F-4D97-AF65-F5344CB8AC3E}">
        <p14:creationId xmlns:p14="http://schemas.microsoft.com/office/powerpoint/2010/main" val="2623966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C2A68C3C-518D-4E74-86C0-BC8731C06DA6}"/>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09DAF6B9-AA33-4447-83BB-388B1EC226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more information about inheriting genes, please refer to the </a:t>
            </a:r>
            <a:r>
              <a:rPr lang="en-GB" altLang="en-US" i="1" dirty="0">
                <a:latin typeface="Arial" panose="020B0604020202020204" pitchFamily="34" charset="0"/>
              </a:rPr>
              <a:t>Inheritance</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6B1FBE4E-95BC-4395-B3F9-9E23710AC216}"/>
              </a:ext>
            </a:extLst>
          </p:cNvPr>
          <p:cNvSpPr>
            <a:spLocks noGrp="1"/>
          </p:cNvSpPr>
          <p:nvPr>
            <p:ph type="sldNum" sz="quarter" idx="10"/>
          </p:nvPr>
        </p:nvSpPr>
        <p:spPr/>
        <p:txBody>
          <a:bodyPr/>
          <a:lstStyle/>
          <a:p>
            <a:fld id="{2D44CCF2-AE95-4F6D-A5A4-8C84B8D0C596}"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9EA55AA0-9E39-45BE-BE56-93CAF4631A81}"/>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06AEDCF2-DC85-4AE6-8195-0A7BDEF9B7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more information about mutation and genetic variation, please refer to the </a:t>
            </a:r>
            <a:r>
              <a:rPr lang="en-GB" altLang="en-US" i="1" dirty="0">
                <a:latin typeface="Arial" panose="020B0604020202020204" pitchFamily="34" charset="0"/>
              </a:rPr>
              <a:t>Inheritance</a:t>
            </a:r>
            <a:r>
              <a:rPr lang="en-GB" altLang="en-US" dirty="0">
                <a:latin typeface="Arial" panose="020B0604020202020204" pitchFamily="34" charset="0"/>
              </a:rPr>
              <a:t> and </a:t>
            </a:r>
            <a:r>
              <a:rPr lang="en-GB" altLang="en-US" i="1" dirty="0">
                <a:latin typeface="Arial" panose="020B0604020202020204" pitchFamily="34" charset="0"/>
              </a:rPr>
              <a:t>Making Proteins </a:t>
            </a:r>
            <a:r>
              <a:rPr lang="en-GB" altLang="en-US" dirty="0">
                <a:latin typeface="Arial" panose="020B0604020202020204" pitchFamily="34" charset="0"/>
              </a:rPr>
              <a:t>presentations.</a:t>
            </a:r>
          </a:p>
        </p:txBody>
      </p:sp>
      <p:sp>
        <p:nvSpPr>
          <p:cNvPr id="2" name="Slide Number Placeholder 1">
            <a:extLst>
              <a:ext uri="{FF2B5EF4-FFF2-40B4-BE49-F238E27FC236}">
                <a16:creationId xmlns:a16="http://schemas.microsoft.com/office/drawing/2014/main" id="{1BEBBFE1-A54F-4531-9C7F-C6028C80F654}"/>
              </a:ext>
            </a:extLst>
          </p:cNvPr>
          <p:cNvSpPr>
            <a:spLocks noGrp="1"/>
          </p:cNvSpPr>
          <p:nvPr>
            <p:ph type="sldNum" sz="quarter" idx="10"/>
          </p:nvPr>
        </p:nvSpPr>
        <p:spPr/>
        <p:txBody>
          <a:bodyPr/>
          <a:lstStyle/>
          <a:p>
            <a:fld id="{2D44CCF2-AE95-4F6D-A5A4-8C84B8D0C596}"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01200DA7-7DDB-4DDE-803F-5F0F6D23E847}"/>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89F7EE4E-6B2F-4397-BAA6-D5A2371718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Discuss students’ ideas for the question before revealing the answer. Help them to identify and explain the difficulty of curing a disorder caused by faulty DNA.</a:t>
            </a:r>
          </a:p>
          <a:p>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ED94190-1BEF-42BD-A375-59EEF1079B13}"/>
              </a:ext>
            </a:extLst>
          </p:cNvPr>
          <p:cNvSpPr>
            <a:spLocks noGrp="1"/>
          </p:cNvSpPr>
          <p:nvPr>
            <p:ph type="sldNum" sz="quarter" idx="10"/>
          </p:nvPr>
        </p:nvSpPr>
        <p:spPr/>
        <p:txBody>
          <a:bodyPr/>
          <a:lstStyle/>
          <a:p>
            <a:fld id="{2D44CCF2-AE95-4F6D-A5A4-8C84B8D0C596}"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F08BA59C-42A1-4FB5-8A8A-0B5054ACC30C}"/>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C957DBDD-EF08-4C84-88D1-186AA0A23C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C5FABD4-12E1-4474-839A-05A581CB7868}"/>
              </a:ext>
            </a:extLst>
          </p:cNvPr>
          <p:cNvSpPr>
            <a:spLocks noGrp="1"/>
          </p:cNvSpPr>
          <p:nvPr>
            <p:ph type="sldNum" sz="quarter" idx="10"/>
          </p:nvPr>
        </p:nvSpPr>
        <p:spPr/>
        <p:txBody>
          <a:bodyPr/>
          <a:lstStyle/>
          <a:p>
            <a:fld id="{2D44CCF2-AE95-4F6D-A5A4-8C84B8D0C596}"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D8DC60B0-CC7A-4228-B508-616848A5F224}"/>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1EB8E711-71EB-4BBB-8982-0970D074D3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Someone who has a genetic predisposition to a multifactorial disorder such as heart disease or cancer will not definitely develop the disease. However, they may be at higher risk of developing it, particularly when environmental factors, including lifestyle, are taken into account. With multifactorial disorders, the outcome, for example cancer, is often referred to as a “disease,” whereas the genetic mutation that may lead to the disease is referred to as a “disorder.”</a:t>
            </a:r>
          </a:p>
        </p:txBody>
      </p:sp>
      <p:sp>
        <p:nvSpPr>
          <p:cNvPr id="2" name="Slide Number Placeholder 1">
            <a:extLst>
              <a:ext uri="{FF2B5EF4-FFF2-40B4-BE49-F238E27FC236}">
                <a16:creationId xmlns:a16="http://schemas.microsoft.com/office/drawing/2014/main" id="{4D6645F9-1126-46BE-B8C0-216D0EB96DB6}"/>
              </a:ext>
            </a:extLst>
          </p:cNvPr>
          <p:cNvSpPr>
            <a:spLocks noGrp="1"/>
          </p:cNvSpPr>
          <p:nvPr>
            <p:ph type="sldNum" sz="quarter" idx="10"/>
          </p:nvPr>
        </p:nvSpPr>
        <p:spPr/>
        <p:txBody>
          <a:bodyPr/>
          <a:lstStyle/>
          <a:p>
            <a:fld id="{2D44CCF2-AE95-4F6D-A5A4-8C84B8D0C596}"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64062ECD-40F7-4506-9CAE-ACF8DDC13769}"/>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63FC25EE-BB0D-4415-9C2C-1E8CAD44F1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2" name="Slide Number Placeholder 1">
            <a:extLst>
              <a:ext uri="{FF2B5EF4-FFF2-40B4-BE49-F238E27FC236}">
                <a16:creationId xmlns:a16="http://schemas.microsoft.com/office/drawing/2014/main" id="{FA8454D0-A546-4F59-87AB-F7A31BA38F36}"/>
              </a:ext>
            </a:extLst>
          </p:cNvPr>
          <p:cNvSpPr>
            <a:spLocks noGrp="1"/>
          </p:cNvSpPr>
          <p:nvPr>
            <p:ph type="sldNum" sz="quarter" idx="10"/>
          </p:nvPr>
        </p:nvSpPr>
        <p:spPr/>
        <p:txBody>
          <a:bodyPr/>
          <a:lstStyle/>
          <a:p>
            <a:fld id="{2D44CCF2-AE95-4F6D-A5A4-8C84B8D0C596}"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D190ED58-78B6-46CC-B258-F539F1CB1C0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8F4F8E1A-3375-4228-A7D7-FD3B9A9881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If two carriers for an inherited disorder have a child, that child may go on to develop the disorder.</a:t>
            </a:r>
          </a:p>
          <a:p>
            <a:endParaRPr lang="en-GB" altLang="en-US" dirty="0">
              <a:latin typeface="Arial" panose="020B0604020202020204" pitchFamily="34" charset="0"/>
            </a:endParaRPr>
          </a:p>
          <a:p>
            <a:r>
              <a:rPr lang="en-GB" altLang="en-US" dirty="0">
                <a:latin typeface="Arial" panose="020B0604020202020204" pitchFamily="34" charset="0"/>
              </a:rPr>
              <a:t>For more information about dominant and recessive alleles, please refer to the </a:t>
            </a:r>
            <a:r>
              <a:rPr lang="en-GB" altLang="en-US" i="1" dirty="0">
                <a:latin typeface="Arial" panose="020B0604020202020204" pitchFamily="34" charset="0"/>
              </a:rPr>
              <a:t>Inheritance</a:t>
            </a:r>
            <a:r>
              <a:rPr lang="en-GB" altLang="en-US" dirty="0">
                <a:latin typeface="Arial" panose="020B0604020202020204" pitchFamily="34" charset="0"/>
              </a:rPr>
              <a:t> presentation.</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38D6ED2B-C8DD-4BD0-8DC1-F06858B68727}"/>
              </a:ext>
            </a:extLst>
          </p:cNvPr>
          <p:cNvSpPr>
            <a:spLocks noGrp="1"/>
          </p:cNvSpPr>
          <p:nvPr>
            <p:ph type="sldNum" sz="quarter" idx="10"/>
          </p:nvPr>
        </p:nvSpPr>
        <p:spPr/>
        <p:txBody>
          <a:bodyPr/>
          <a:lstStyle/>
          <a:p>
            <a:fld id="{2D44CCF2-AE95-4F6D-A5A4-8C84B8D0C596}"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5" name="Text Box 14">
            <a:extLst>
              <a:ext uri="{FF2B5EF4-FFF2-40B4-BE49-F238E27FC236}">
                <a16:creationId xmlns:a16="http://schemas.microsoft.com/office/drawing/2014/main" id="{DE2BDFEE-ED8D-4F99-B5C7-E167E16E2B12}"/>
              </a:ext>
            </a:extLst>
          </p:cNvPr>
          <p:cNvSpPr txBox="1">
            <a:spLocks noChangeArrowheads="1"/>
          </p:cNvSpPr>
          <p:nvPr userDrawn="1"/>
        </p:nvSpPr>
        <p:spPr bwMode="auto">
          <a:xfrm>
            <a:off x="716400"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3B729CED-0C9F-47ED-A13E-2BC6A86AEEA2}"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
    </p:custDataLst>
    <p:extLst>
      <p:ext uri="{BB962C8B-B14F-4D97-AF65-F5344CB8AC3E}">
        <p14:creationId xmlns:p14="http://schemas.microsoft.com/office/powerpoint/2010/main" val="360010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8328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09380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14475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044770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
    </p:custDataLst>
    <p:extLst>
      <p:ext uri="{BB962C8B-B14F-4D97-AF65-F5344CB8AC3E}">
        <p14:creationId xmlns:p14="http://schemas.microsoft.com/office/powerpoint/2010/main" val="3129113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373011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0106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53888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8844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531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14708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651102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404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46167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73478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9340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7486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1811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455666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7155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2734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72243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972415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04620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142268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400"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3148814102"/>
      </p:ext>
    </p:extLst>
  </p:cSld>
  <p:clrMap bg1="lt1" tx1="dk1" bg2="lt2" tx2="dk2" accent1="accent1" accent2="accent2" accent3="accent3" accent4="accent4" accent5="accent5" accent6="accent6" hlink="hlink" folHlink="folHlink"/>
  <p:sldLayoutIdLst>
    <p:sldLayoutId id="2147484794" r:id="rId1"/>
    <p:sldLayoutId id="2147484795" r:id="rId2"/>
    <p:sldLayoutId id="2147484796" r:id="rId3"/>
    <p:sldLayoutId id="2147484797" r:id="rId4"/>
    <p:sldLayoutId id="2147484798" r:id="rId5"/>
    <p:sldLayoutId id="2147484799" r:id="rId6"/>
    <p:sldLayoutId id="2147484800" r:id="rId7"/>
    <p:sldLayoutId id="2147484801" r:id="rId8"/>
    <p:sldLayoutId id="2147484802" r:id="rId9"/>
    <p:sldLayoutId id="2147484803" r:id="rId10"/>
    <p:sldLayoutId id="2147484804" r:id="rId11"/>
    <p:sldLayoutId id="2147484805" r:id="rId12"/>
    <p:sldLayoutId id="2147484806" r:id="rId13"/>
    <p:sldLayoutId id="214748480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C8987662-7753-48EF-9B2A-2D6A332ACB18}"/>
              </a:ext>
            </a:extLst>
          </p:cNvPr>
          <p:cNvSpPr txBox="1">
            <a:spLocks noChangeArrowheads="1"/>
          </p:cNvSpPr>
          <p:nvPr/>
        </p:nvSpPr>
        <p:spPr bwMode="auto">
          <a:xfrm>
            <a:off x="716400"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A165A604-52B5-43B2-A76D-AC503DAA2934}"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4"/>
    </p:custDataLst>
    <p:extLst>
      <p:ext uri="{BB962C8B-B14F-4D97-AF65-F5344CB8AC3E}">
        <p14:creationId xmlns:p14="http://schemas.microsoft.com/office/powerpoint/2010/main" val="414798864"/>
      </p:ext>
    </p:extLst>
  </p:cSld>
  <p:clrMap bg1="lt1" tx1="dk1" bg2="lt2" tx2="dk2" accent1="accent1" accent2="accent2" accent3="accent3" accent4="accent4" accent5="accent5" accent6="accent6" hlink="hlink" folHlink="folHlink"/>
  <p:sldLayoutIdLst>
    <p:sldLayoutId id="2147484809" r:id="rId1"/>
    <p:sldLayoutId id="2147484810" r:id="rId2"/>
    <p:sldLayoutId id="2147484811" r:id="rId3"/>
    <p:sldLayoutId id="2147484812" r:id="rId4"/>
    <p:sldLayoutId id="2147484813" r:id="rId5"/>
    <p:sldLayoutId id="2147484814" r:id="rId6"/>
    <p:sldLayoutId id="2147484815" r:id="rId7"/>
    <p:sldLayoutId id="2147484816" r:id="rId8"/>
    <p:sldLayoutId id="2147484817" r:id="rId9"/>
    <p:sldLayoutId id="2147484818" r:id="rId10"/>
    <p:sldLayoutId id="2147484819" r:id="rId11"/>
    <p:sldLayoutId id="214748482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3.xml"/><Relationship Id="rId7" Type="http://schemas.openxmlformats.org/officeDocument/2006/relationships/image" Target="../media/image14.png"/><Relationship Id="rId2" Type="http://schemas.openxmlformats.org/officeDocument/2006/relationships/tags" Target="../tags/tag28.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0.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5.jp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1.xml"/><Relationship Id="rId7" Type="http://schemas.openxmlformats.org/officeDocument/2006/relationships/image" Target="../media/image21.png"/><Relationship Id="rId12"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20.png"/><Relationship Id="rId11" Type="http://schemas.openxmlformats.org/officeDocument/2006/relationships/image" Target="../media/image9.png"/><Relationship Id="rId5" Type="http://schemas.openxmlformats.org/officeDocument/2006/relationships/image" Target="../media/image19.png"/><Relationship Id="rId10" Type="http://schemas.openxmlformats.org/officeDocument/2006/relationships/image" Target="../media/image6.png"/><Relationship Id="rId4" Type="http://schemas.openxmlformats.org/officeDocument/2006/relationships/image" Target="../media/image18.pn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30.xml"/><Relationship Id="rId6" Type="http://schemas.openxmlformats.org/officeDocument/2006/relationships/image" Target="../media/image12.png"/><Relationship Id="rId5" Type="http://schemas.openxmlformats.org/officeDocument/2006/relationships/image" Target="../media/image24.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4.xml"/><Relationship Id="rId7" Type="http://schemas.openxmlformats.org/officeDocument/2006/relationships/image" Target="../media/image14.png"/><Relationship Id="rId2" Type="http://schemas.openxmlformats.org/officeDocument/2006/relationships/tags" Target="../tags/tag32.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4.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5.jp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5.xml"/><Relationship Id="rId7" Type="http://schemas.openxmlformats.org/officeDocument/2006/relationships/image" Target="../media/image14.png"/><Relationship Id="rId2" Type="http://schemas.openxmlformats.org/officeDocument/2006/relationships/tags" Target="../tags/tag33.xml"/><Relationship Id="rId1" Type="http://schemas.openxmlformats.org/officeDocument/2006/relationships/vmlDrawing" Target="../drawings/vmlDrawing5.vml"/><Relationship Id="rId6" Type="http://schemas.openxmlformats.org/officeDocument/2006/relationships/image" Target="../media/image6.png"/><Relationship Id="rId11" Type="http://schemas.openxmlformats.org/officeDocument/2006/relationships/image" Target="../media/image13.wmf"/><Relationship Id="rId5" Type="http://schemas.openxmlformats.org/officeDocument/2006/relationships/notesSlide" Target="../notesSlides/notesSlide15.xml"/><Relationship Id="rId10" Type="http://schemas.openxmlformats.org/officeDocument/2006/relationships/image" Target="../media/image15.jpg"/><Relationship Id="rId4" Type="http://schemas.openxmlformats.org/officeDocument/2006/relationships/slideLayout" Target="../slideLayouts/slideLayout6.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control" Target="../activeX/activeX6.xml"/><Relationship Id="rId7" Type="http://schemas.openxmlformats.org/officeDocument/2006/relationships/image" Target="../media/image12.png"/><Relationship Id="rId2" Type="http://schemas.openxmlformats.org/officeDocument/2006/relationships/tags" Target="../tags/tag35.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notesSlide" Target="../notesSlides/notesSlide17.xml"/><Relationship Id="rId4" Type="http://schemas.openxmlformats.org/officeDocument/2006/relationships/slideLayout" Target="../slideLayouts/slideLayout20.xml"/><Relationship Id="rId9" Type="http://schemas.openxmlformats.org/officeDocument/2006/relationships/image" Target="../media/image13.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control" Target="../activeX/activeX1.xml"/><Relationship Id="rId7" Type="http://schemas.openxmlformats.org/officeDocument/2006/relationships/image" Target="../media/image14.png"/><Relationship Id="rId2" Type="http://schemas.openxmlformats.org/officeDocument/2006/relationships/tags" Target="../tags/tag24.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6.xml"/><Relationship Id="rId4" Type="http://schemas.openxmlformats.org/officeDocument/2006/relationships/slideLayout" Target="../slideLayouts/slideLayout6.xml"/><Relationship Id="rId9"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2.xml"/><Relationship Id="rId7" Type="http://schemas.openxmlformats.org/officeDocument/2006/relationships/image" Target="../media/image14.png"/><Relationship Id="rId2" Type="http://schemas.openxmlformats.org/officeDocument/2006/relationships/tags" Target="../tags/tag26.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8.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243C0327-3B6B-4671-B2E4-436486FFB090}"/>
              </a:ext>
            </a:extLst>
          </p:cNvPr>
          <p:cNvSpPr>
            <a:spLocks noGrp="1"/>
          </p:cNvSpPr>
          <p:nvPr>
            <p:ph type="title"/>
          </p:nvPr>
        </p:nvSpPr>
        <p:spPr/>
        <p:txBody>
          <a:bodyPr/>
          <a:lstStyle/>
          <a:p>
            <a:r>
              <a:rPr lang="en-GB" altLang="en-US" dirty="0"/>
              <a:t>Inherited Disorders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A5F8661D-FCE1-4442-B695-108EDDB329EA}"/>
              </a:ext>
            </a:extLst>
          </p:cNvPr>
          <p:cNvSpPr>
            <a:spLocks noGrp="1" noChangeArrowheads="1"/>
          </p:cNvSpPr>
          <p:nvPr>
            <p:ph type="title"/>
          </p:nvPr>
        </p:nvSpPr>
        <p:spPr/>
        <p:txBody>
          <a:bodyPr/>
          <a:lstStyle/>
          <a:p>
            <a:r>
              <a:rPr lang="en-GB" altLang="en-US" dirty="0"/>
              <a:t>True or false?</a:t>
            </a:r>
          </a:p>
        </p:txBody>
      </p:sp>
      <p:pic>
        <p:nvPicPr>
          <p:cNvPr id="7" name="Picture 6">
            <a:extLst>
              <a:ext uri="{FF2B5EF4-FFF2-40B4-BE49-F238E27FC236}">
                <a16:creationId xmlns:a16="http://schemas.microsoft.com/office/drawing/2014/main" id="{EC21275C-2469-417C-B4D3-98D92567349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79B2F930-F806-4187-8173-24F895AEC47F}"/>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24E33277-63C4-490E-B07C-5CFE84B94D91}"/>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0"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18C3C6F-6B80-4DAE-8D3A-E2F51AD4D4B0}"/>
              </a:ext>
            </a:extLst>
          </p:cNvPr>
          <p:cNvSpPr>
            <a:spLocks noGrp="1" noChangeArrowheads="1"/>
          </p:cNvSpPr>
          <p:nvPr>
            <p:ph type="title"/>
          </p:nvPr>
        </p:nvSpPr>
        <p:spPr/>
        <p:txBody>
          <a:bodyPr/>
          <a:lstStyle/>
          <a:p>
            <a:r>
              <a:rPr lang="en-GB" altLang="en-US" dirty="0"/>
              <a:t>Huntington’s disease</a:t>
            </a:r>
          </a:p>
        </p:txBody>
      </p:sp>
      <p:sp>
        <p:nvSpPr>
          <p:cNvPr id="26628" name="Text Box 41">
            <a:extLst>
              <a:ext uri="{FF2B5EF4-FFF2-40B4-BE49-F238E27FC236}">
                <a16:creationId xmlns:a16="http://schemas.microsoft.com/office/drawing/2014/main" id="{CE1BCB25-32C6-44C9-96A9-C96EDAFBB240}"/>
              </a:ext>
            </a:extLst>
          </p:cNvPr>
          <p:cNvSpPr txBox="1">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Huntington’s disease</a:t>
            </a:r>
            <a:r>
              <a:rPr lang="en-GB" altLang="en-US" dirty="0">
                <a:solidFill>
                  <a:srgbClr val="010066"/>
                </a:solidFill>
              </a:rPr>
              <a:t> (</a:t>
            </a:r>
            <a:r>
              <a:rPr lang="en-GB" altLang="en-US" b="1" dirty="0">
                <a:solidFill>
                  <a:srgbClr val="10BC45"/>
                </a:solidFill>
              </a:rPr>
              <a:t>HD</a:t>
            </a:r>
            <a:r>
              <a:rPr lang="en-GB" altLang="en-US" dirty="0">
                <a:solidFill>
                  <a:srgbClr val="010066"/>
                </a:solidFill>
              </a:rPr>
              <a:t>) is an inherited disorder caused by a dominant allele. This means a person only needs to inherit one faulty allele in order to have Huntington’s disease. </a:t>
            </a:r>
          </a:p>
        </p:txBody>
      </p:sp>
      <p:sp>
        <p:nvSpPr>
          <p:cNvPr id="258054" name="Text Box 42">
            <a:extLst>
              <a:ext uri="{FF2B5EF4-FFF2-40B4-BE49-F238E27FC236}">
                <a16:creationId xmlns:a16="http://schemas.microsoft.com/office/drawing/2014/main" id="{CF9EA5F6-DEDB-42EE-A629-30F1ACC0813F}"/>
              </a:ext>
            </a:extLst>
          </p:cNvPr>
          <p:cNvSpPr txBox="1">
            <a:spLocks noChangeArrowheads="1"/>
          </p:cNvSpPr>
          <p:nvPr/>
        </p:nvSpPr>
        <p:spPr bwMode="auto">
          <a:xfrm>
            <a:off x="342900" y="2976034"/>
            <a:ext cx="46561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HD does not develop until later in life, meaning that people may pass it on to their children before they have been diagnosed.</a:t>
            </a:r>
          </a:p>
        </p:txBody>
      </p:sp>
      <p:pic>
        <p:nvPicPr>
          <p:cNvPr id="258058" name="Picture 10" descr="man_unaffected">
            <a:extLst>
              <a:ext uri="{FF2B5EF4-FFF2-40B4-BE49-F238E27FC236}">
                <a16:creationId xmlns:a16="http://schemas.microsoft.com/office/drawing/2014/main" id="{2B52F28D-583C-491D-868B-52E1420CA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1480" y="4040188"/>
            <a:ext cx="4000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60" name="Picture 12" descr="man_unaffected">
            <a:extLst>
              <a:ext uri="{FF2B5EF4-FFF2-40B4-BE49-F238E27FC236}">
                <a16:creationId xmlns:a16="http://schemas.microsoft.com/office/drawing/2014/main" id="{4284EABD-54EE-4C24-A40D-2774EF7FAC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964" y="4038600"/>
            <a:ext cx="4000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61" name="Picture 13" descr="woman_affected">
            <a:extLst>
              <a:ext uri="{FF2B5EF4-FFF2-40B4-BE49-F238E27FC236}">
                <a16:creationId xmlns:a16="http://schemas.microsoft.com/office/drawing/2014/main" id="{38622044-B26A-4E28-9A2D-B41B5DAB4B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6888" y="4046538"/>
            <a:ext cx="409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62" name="Picture 14" descr="woman_unaffected">
            <a:extLst>
              <a:ext uri="{FF2B5EF4-FFF2-40B4-BE49-F238E27FC236}">
                <a16:creationId xmlns:a16="http://schemas.microsoft.com/office/drawing/2014/main" id="{243998B1-BBF5-4746-B686-83B724A923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5313" y="4043363"/>
            <a:ext cx="409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63" name="Picture 15" descr="child_affected">
            <a:extLst>
              <a:ext uri="{FF2B5EF4-FFF2-40B4-BE49-F238E27FC236}">
                <a16:creationId xmlns:a16="http://schemas.microsoft.com/office/drawing/2014/main" id="{5883255D-0765-43DD-9C21-97069501B2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6850" y="5461000"/>
            <a:ext cx="3238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64" name="Picture 16" descr="child_unaffected">
            <a:extLst>
              <a:ext uri="{FF2B5EF4-FFF2-40B4-BE49-F238E27FC236}">
                <a16:creationId xmlns:a16="http://schemas.microsoft.com/office/drawing/2014/main" id="{603D2970-F803-42EF-9861-D502F52A84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2638" y="5461000"/>
            <a:ext cx="3238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65" name="Picture 17" descr="child_affected">
            <a:extLst>
              <a:ext uri="{FF2B5EF4-FFF2-40B4-BE49-F238E27FC236}">
                <a16:creationId xmlns:a16="http://schemas.microsoft.com/office/drawing/2014/main" id="{6DB61EB2-C62E-4F88-BB0D-CBC7B63246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01063" y="5461000"/>
            <a:ext cx="3238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66" name="Picture 18" descr="child_unaffected">
            <a:extLst>
              <a:ext uri="{FF2B5EF4-FFF2-40B4-BE49-F238E27FC236}">
                <a16:creationId xmlns:a16="http://schemas.microsoft.com/office/drawing/2014/main" id="{E09622F1-9B34-4771-94B5-B4DCA3B6E2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5713" y="5459413"/>
            <a:ext cx="3238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67" name="Picture 19" descr="child_unaffected">
            <a:extLst>
              <a:ext uri="{FF2B5EF4-FFF2-40B4-BE49-F238E27FC236}">
                <a16:creationId xmlns:a16="http://schemas.microsoft.com/office/drawing/2014/main" id="{B17FAEBA-5ED8-498C-A4EC-DB4FE7662E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8338" y="5461000"/>
            <a:ext cx="3238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68" name="Picture 20" descr="man_unaffected">
            <a:extLst>
              <a:ext uri="{FF2B5EF4-FFF2-40B4-BE49-F238E27FC236}">
                <a16:creationId xmlns:a16="http://schemas.microsoft.com/office/drawing/2014/main" id="{F245F18D-14F3-4841-9B0D-FAA4E14A11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1314" y="2654830"/>
            <a:ext cx="4000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69" name="Picture 21" descr="woman_affected">
            <a:extLst>
              <a:ext uri="{FF2B5EF4-FFF2-40B4-BE49-F238E27FC236}">
                <a16:creationId xmlns:a16="http://schemas.microsoft.com/office/drawing/2014/main" id="{3950FBBB-7D55-4908-B627-C573805F2B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2949" y="2662767"/>
            <a:ext cx="409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6" name="Line 23">
            <a:extLst>
              <a:ext uri="{FF2B5EF4-FFF2-40B4-BE49-F238E27FC236}">
                <a16:creationId xmlns:a16="http://schemas.microsoft.com/office/drawing/2014/main" id="{01A9CBD9-5247-40F5-848B-6836DF13D473}"/>
              </a:ext>
            </a:extLst>
          </p:cNvPr>
          <p:cNvSpPr>
            <a:spLocks noChangeShapeType="1"/>
          </p:cNvSpPr>
          <p:nvPr/>
        </p:nvSpPr>
        <p:spPr bwMode="auto">
          <a:xfrm>
            <a:off x="5865813" y="3773488"/>
            <a:ext cx="244316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7" name="Line 25">
            <a:extLst>
              <a:ext uri="{FF2B5EF4-FFF2-40B4-BE49-F238E27FC236}">
                <a16:creationId xmlns:a16="http://schemas.microsoft.com/office/drawing/2014/main" id="{6C28055E-88B9-489B-8890-8C44222EC996}"/>
              </a:ext>
            </a:extLst>
          </p:cNvPr>
          <p:cNvSpPr>
            <a:spLocks noChangeShapeType="1"/>
          </p:cNvSpPr>
          <p:nvPr/>
        </p:nvSpPr>
        <p:spPr bwMode="auto">
          <a:xfrm>
            <a:off x="7085013" y="3449638"/>
            <a:ext cx="0" cy="3238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8" name="Line 26">
            <a:extLst>
              <a:ext uri="{FF2B5EF4-FFF2-40B4-BE49-F238E27FC236}">
                <a16:creationId xmlns:a16="http://schemas.microsoft.com/office/drawing/2014/main" id="{F928DDDE-5967-4027-B4D3-D76E16B872BD}"/>
              </a:ext>
            </a:extLst>
          </p:cNvPr>
          <p:cNvSpPr>
            <a:spLocks noChangeShapeType="1"/>
          </p:cNvSpPr>
          <p:nvPr/>
        </p:nvSpPr>
        <p:spPr bwMode="auto">
          <a:xfrm>
            <a:off x="8294688" y="3757613"/>
            <a:ext cx="11112" cy="212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9" name="Line 27">
            <a:extLst>
              <a:ext uri="{FF2B5EF4-FFF2-40B4-BE49-F238E27FC236}">
                <a16:creationId xmlns:a16="http://schemas.microsoft.com/office/drawing/2014/main" id="{7A931643-AD81-4AC9-9BC9-62AA75CE0A2D}"/>
              </a:ext>
            </a:extLst>
          </p:cNvPr>
          <p:cNvSpPr>
            <a:spLocks noChangeShapeType="1"/>
          </p:cNvSpPr>
          <p:nvPr/>
        </p:nvSpPr>
        <p:spPr bwMode="auto">
          <a:xfrm>
            <a:off x="5875338" y="3756025"/>
            <a:ext cx="11112" cy="212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2" name="Line 24">
            <a:extLst>
              <a:ext uri="{FF2B5EF4-FFF2-40B4-BE49-F238E27FC236}">
                <a16:creationId xmlns:a16="http://schemas.microsoft.com/office/drawing/2014/main" id="{8DBDC881-CF91-420D-B70D-FD1076DCDDA7}"/>
              </a:ext>
            </a:extLst>
          </p:cNvPr>
          <p:cNvSpPr>
            <a:spLocks noChangeShapeType="1"/>
          </p:cNvSpPr>
          <p:nvPr/>
        </p:nvSpPr>
        <p:spPr bwMode="auto">
          <a:xfrm>
            <a:off x="5218113" y="5324475"/>
            <a:ext cx="71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3" name="Line 28">
            <a:extLst>
              <a:ext uri="{FF2B5EF4-FFF2-40B4-BE49-F238E27FC236}">
                <a16:creationId xmlns:a16="http://schemas.microsoft.com/office/drawing/2014/main" id="{D8EF03D4-3D20-4447-A31E-55F4476C31AB}"/>
              </a:ext>
            </a:extLst>
          </p:cNvPr>
          <p:cNvSpPr>
            <a:spLocks noChangeShapeType="1"/>
          </p:cNvSpPr>
          <p:nvPr/>
        </p:nvSpPr>
        <p:spPr bwMode="auto">
          <a:xfrm>
            <a:off x="5556250" y="4776788"/>
            <a:ext cx="0" cy="5461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4" name="Line 30">
            <a:extLst>
              <a:ext uri="{FF2B5EF4-FFF2-40B4-BE49-F238E27FC236}">
                <a16:creationId xmlns:a16="http://schemas.microsoft.com/office/drawing/2014/main" id="{763C0265-9F0E-42DA-8ECF-69683A1113A3}"/>
              </a:ext>
            </a:extLst>
          </p:cNvPr>
          <p:cNvSpPr>
            <a:spLocks noChangeShapeType="1"/>
          </p:cNvSpPr>
          <p:nvPr/>
        </p:nvSpPr>
        <p:spPr bwMode="auto">
          <a:xfrm>
            <a:off x="5230813" y="5310188"/>
            <a:ext cx="0" cy="1095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5" name="Line 31">
            <a:extLst>
              <a:ext uri="{FF2B5EF4-FFF2-40B4-BE49-F238E27FC236}">
                <a16:creationId xmlns:a16="http://schemas.microsoft.com/office/drawing/2014/main" id="{61417E21-EF1C-4543-8C07-FE0D0354E0B4}"/>
              </a:ext>
            </a:extLst>
          </p:cNvPr>
          <p:cNvSpPr>
            <a:spLocks noChangeShapeType="1"/>
          </p:cNvSpPr>
          <p:nvPr/>
        </p:nvSpPr>
        <p:spPr bwMode="auto">
          <a:xfrm>
            <a:off x="5919788" y="5308600"/>
            <a:ext cx="0" cy="1095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7" name="Line 29">
            <a:extLst>
              <a:ext uri="{FF2B5EF4-FFF2-40B4-BE49-F238E27FC236}">
                <a16:creationId xmlns:a16="http://schemas.microsoft.com/office/drawing/2014/main" id="{09BDD152-1E9E-46AA-A809-B52C292CCCDD}"/>
              </a:ext>
            </a:extLst>
          </p:cNvPr>
          <p:cNvSpPr>
            <a:spLocks noChangeShapeType="1"/>
          </p:cNvSpPr>
          <p:nvPr/>
        </p:nvSpPr>
        <p:spPr bwMode="auto">
          <a:xfrm>
            <a:off x="7970838" y="4776788"/>
            <a:ext cx="0" cy="5461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8" name="Line 32">
            <a:extLst>
              <a:ext uri="{FF2B5EF4-FFF2-40B4-BE49-F238E27FC236}">
                <a16:creationId xmlns:a16="http://schemas.microsoft.com/office/drawing/2014/main" id="{B01ACDBA-37F5-447F-90C7-766F785C416F}"/>
              </a:ext>
            </a:extLst>
          </p:cNvPr>
          <p:cNvSpPr>
            <a:spLocks noChangeShapeType="1"/>
          </p:cNvSpPr>
          <p:nvPr/>
        </p:nvSpPr>
        <p:spPr bwMode="auto">
          <a:xfrm>
            <a:off x="7281863" y="5308600"/>
            <a:ext cx="0" cy="1095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9" name="Line 33">
            <a:extLst>
              <a:ext uri="{FF2B5EF4-FFF2-40B4-BE49-F238E27FC236}">
                <a16:creationId xmlns:a16="http://schemas.microsoft.com/office/drawing/2014/main" id="{966C3F4C-8A2A-4F0F-935A-ED1826363F05}"/>
              </a:ext>
            </a:extLst>
          </p:cNvPr>
          <p:cNvSpPr>
            <a:spLocks noChangeShapeType="1"/>
          </p:cNvSpPr>
          <p:nvPr/>
        </p:nvSpPr>
        <p:spPr bwMode="auto">
          <a:xfrm>
            <a:off x="7970838" y="5308600"/>
            <a:ext cx="0" cy="1095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0" name="Line 34">
            <a:extLst>
              <a:ext uri="{FF2B5EF4-FFF2-40B4-BE49-F238E27FC236}">
                <a16:creationId xmlns:a16="http://schemas.microsoft.com/office/drawing/2014/main" id="{1D48DADE-9EB1-44F4-80AE-7227449C15E0}"/>
              </a:ext>
            </a:extLst>
          </p:cNvPr>
          <p:cNvSpPr>
            <a:spLocks noChangeShapeType="1"/>
          </p:cNvSpPr>
          <p:nvPr/>
        </p:nvSpPr>
        <p:spPr bwMode="auto">
          <a:xfrm>
            <a:off x="8656638" y="5308600"/>
            <a:ext cx="0" cy="1095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1" name="Line 35">
            <a:extLst>
              <a:ext uri="{FF2B5EF4-FFF2-40B4-BE49-F238E27FC236}">
                <a16:creationId xmlns:a16="http://schemas.microsoft.com/office/drawing/2014/main" id="{66D89FF6-E4B3-429A-9A33-3F88F7EB98BF}"/>
              </a:ext>
            </a:extLst>
          </p:cNvPr>
          <p:cNvSpPr>
            <a:spLocks noChangeShapeType="1"/>
          </p:cNvSpPr>
          <p:nvPr/>
        </p:nvSpPr>
        <p:spPr bwMode="auto">
          <a:xfrm>
            <a:off x="7264400" y="5322888"/>
            <a:ext cx="14017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Rectangle 41">
            <a:extLst>
              <a:ext uri="{FF2B5EF4-FFF2-40B4-BE49-F238E27FC236}">
                <a16:creationId xmlns:a16="http://schemas.microsoft.com/office/drawing/2014/main" id="{A752CFC5-D123-47B5-9B11-E3E7F4018F87}"/>
              </a:ext>
            </a:extLst>
          </p:cNvPr>
          <p:cNvSpPr>
            <a:spLocks noChangeArrowheads="1"/>
          </p:cNvSpPr>
          <p:nvPr/>
        </p:nvSpPr>
        <p:spPr bwMode="auto">
          <a:xfrm>
            <a:off x="342900" y="2065073"/>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It damages the nerve cells in certain areas of the brain and eventually leads to the loss of brain function.</a:t>
            </a:r>
          </a:p>
        </p:txBody>
      </p:sp>
      <p:pic>
        <p:nvPicPr>
          <p:cNvPr id="46" name="Picture 45" descr="Picture4.jpg">
            <a:extLst>
              <a:ext uri="{FF2B5EF4-FFF2-40B4-BE49-F238E27FC236}">
                <a16:creationId xmlns:a16="http://schemas.microsoft.com/office/drawing/2014/main" id="{55B718DD-3C71-47BE-8771-55687AFF33A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7725" y="4672189"/>
            <a:ext cx="32797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D833F67E-AFF4-473D-B49F-164F3FB6CB82}"/>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4" name="Picture 9" descr="notes_icon">
            <a:extLst>
              <a:ext uri="{FF2B5EF4-FFF2-40B4-BE49-F238E27FC236}">
                <a16:creationId xmlns:a16="http://schemas.microsoft.com/office/drawing/2014/main" id="{F205DA22-A9CF-49AE-A2D7-B78C59022C32}"/>
              </a:ext>
            </a:extLst>
          </p:cNvPr>
          <p:cNvPicPr>
            <a:picLocks noChangeAspect="1" noChangeArrowheads="1"/>
          </p:cNvPicPr>
          <p:nvPr/>
        </p:nvPicPr>
        <p:blipFill>
          <a:blip r:embed="rId11" cstate="print"/>
          <a:srcRect/>
          <a:stretch>
            <a:fillRect/>
          </a:stretch>
        </p:blipFill>
        <p:spPr bwMode="auto">
          <a:xfrm>
            <a:off x="8532813" y="153987"/>
            <a:ext cx="442912" cy="387350"/>
          </a:xfrm>
          <a:prstGeom prst="rect">
            <a:avLst/>
          </a:prstGeom>
          <a:noFill/>
          <a:ln w="9525">
            <a:noFill/>
            <a:miter lim="800000"/>
            <a:headEnd/>
            <a:tailEnd/>
          </a:ln>
        </p:spPr>
      </p:pic>
      <p:pic>
        <p:nvPicPr>
          <p:cNvPr id="35" name="Picture 34">
            <a:extLst>
              <a:ext uri="{FF2B5EF4-FFF2-40B4-BE49-F238E27FC236}">
                <a16:creationId xmlns:a16="http://schemas.microsoft.com/office/drawing/2014/main" id="{DE7860B8-C512-46A3-9978-375DE6F8F6B2}"/>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80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80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6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66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5805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5806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5806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5806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266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6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66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66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5806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5806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665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65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665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666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666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258064"/>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258063"/>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258065"/>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8054"/>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nodeType="afterEffect">
                                  <p:stCondLst>
                                    <p:cond delay="0"/>
                                  </p:stCondLst>
                                  <p:childTnLst>
                                    <p:set>
                                      <p:cBhvr>
                                        <p:cTn id="93"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4"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0CCA519B-3ECE-474E-8F3B-C1A927A0E69D}"/>
              </a:ext>
            </a:extLst>
          </p:cNvPr>
          <p:cNvSpPr>
            <a:spLocks noGrp="1" noChangeArrowheads="1"/>
          </p:cNvSpPr>
          <p:nvPr>
            <p:ph type="title"/>
          </p:nvPr>
        </p:nvSpPr>
        <p:spPr>
          <a:noFill/>
        </p:spPr>
        <p:txBody>
          <a:bodyPr/>
          <a:lstStyle/>
          <a:p>
            <a:r>
              <a:rPr lang="en-GB" altLang="en-US" dirty="0"/>
              <a:t>Diagnosing Huntington’s disease</a:t>
            </a:r>
          </a:p>
        </p:txBody>
      </p:sp>
      <p:sp>
        <p:nvSpPr>
          <p:cNvPr id="4101" name="Text Box 4">
            <a:extLst>
              <a:ext uri="{FF2B5EF4-FFF2-40B4-BE49-F238E27FC236}">
                <a16:creationId xmlns:a16="http://schemas.microsoft.com/office/drawing/2014/main" id="{5E3990BE-DA1A-4054-B0D2-4B0F038E5CFE}"/>
              </a:ext>
            </a:extLst>
          </p:cNvPr>
          <p:cNvSpPr txBox="1">
            <a:spLocks noChangeArrowheads="1"/>
          </p:cNvSpPr>
          <p:nvPr/>
        </p:nvSpPr>
        <p:spPr bwMode="auto">
          <a:xfrm>
            <a:off x="342900" y="784225"/>
            <a:ext cx="8326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Huntington’s disease is usually diagnosed from the physical symptoms of the patient and confirmed by a blood test.</a:t>
            </a:r>
          </a:p>
        </p:txBody>
      </p:sp>
      <p:sp>
        <p:nvSpPr>
          <p:cNvPr id="1182727" name="Text Box 72">
            <a:extLst>
              <a:ext uri="{FF2B5EF4-FFF2-40B4-BE49-F238E27FC236}">
                <a16:creationId xmlns:a16="http://schemas.microsoft.com/office/drawing/2014/main" id="{ECE98BC3-5007-495E-A0E3-9FFD8CAF87E2}"/>
              </a:ext>
            </a:extLst>
          </p:cNvPr>
          <p:cNvSpPr txBox="1">
            <a:spLocks noChangeArrowheads="1"/>
          </p:cNvSpPr>
          <p:nvPr/>
        </p:nvSpPr>
        <p:spPr bwMode="auto">
          <a:xfrm>
            <a:off x="342899" y="1933168"/>
            <a:ext cx="86449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blood test can also be used in people who have yet to show symptoms, but who have a family history of the disease. </a:t>
            </a:r>
          </a:p>
        </p:txBody>
      </p:sp>
      <p:sp>
        <p:nvSpPr>
          <p:cNvPr id="2" name="Text Box 71">
            <a:extLst>
              <a:ext uri="{FF2B5EF4-FFF2-40B4-BE49-F238E27FC236}">
                <a16:creationId xmlns:a16="http://schemas.microsoft.com/office/drawing/2014/main" id="{310FAF4B-3099-4404-9687-FA84394A82B5}"/>
              </a:ext>
            </a:extLst>
          </p:cNvPr>
          <p:cNvSpPr txBox="1">
            <a:spLocks noChangeArrowheads="1"/>
          </p:cNvSpPr>
          <p:nvPr/>
        </p:nvSpPr>
        <p:spPr bwMode="auto">
          <a:xfrm>
            <a:off x="342899" y="4555419"/>
            <a:ext cx="4319411" cy="1569660"/>
          </a:xfrm>
          <a:prstGeom prst="rect">
            <a:avLst/>
          </a:prstGeom>
          <a:solidFill>
            <a:srgbClr val="96E69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Not everyone with a family history of an inherited disorder will want to know if they have inherited it. Why?</a:t>
            </a:r>
          </a:p>
        </p:txBody>
      </p:sp>
      <p:sp>
        <p:nvSpPr>
          <p:cNvPr id="9" name="Rectangle 8">
            <a:extLst>
              <a:ext uri="{FF2B5EF4-FFF2-40B4-BE49-F238E27FC236}">
                <a16:creationId xmlns:a16="http://schemas.microsoft.com/office/drawing/2014/main" id="{8BD818EA-FBCC-46E5-8906-F60D822089D9}"/>
              </a:ext>
            </a:extLst>
          </p:cNvPr>
          <p:cNvSpPr>
            <a:spLocks noChangeArrowheads="1"/>
          </p:cNvSpPr>
          <p:nvPr/>
        </p:nvSpPr>
        <p:spPr bwMode="auto">
          <a:xfrm>
            <a:off x="342900" y="3090783"/>
            <a:ext cx="3952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means they can start taking useful drugs before they display symptoms. </a:t>
            </a:r>
            <a:endParaRPr lang="en-GB" altLang="en-US" dirty="0"/>
          </a:p>
        </p:txBody>
      </p:sp>
      <p:pic>
        <p:nvPicPr>
          <p:cNvPr id="11" name="Picture 10">
            <a:extLst>
              <a:ext uri="{FF2B5EF4-FFF2-40B4-BE49-F238E27FC236}">
                <a16:creationId xmlns:a16="http://schemas.microsoft.com/office/drawing/2014/main" id="{AF825D8C-9F9F-44F0-BCBB-67211ED4D9C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a:extLst>
              <a:ext uri="{FF2B5EF4-FFF2-40B4-BE49-F238E27FC236}">
                <a16:creationId xmlns:a16="http://schemas.microsoft.com/office/drawing/2014/main" id="{96E258FD-004B-490F-BCCC-FCF9045FC9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0620" y="3113644"/>
            <a:ext cx="3652644" cy="2982992"/>
          </a:xfrm>
          <a:prstGeom prst="rect">
            <a:avLst/>
          </a:prstGeom>
        </p:spPr>
      </p:pic>
      <p:pic>
        <p:nvPicPr>
          <p:cNvPr id="14" name="Picture 13">
            <a:extLst>
              <a:ext uri="{FF2B5EF4-FFF2-40B4-BE49-F238E27FC236}">
                <a16:creationId xmlns:a16="http://schemas.microsoft.com/office/drawing/2014/main" id="{C4E5522C-5DDC-4EC2-87D8-51D460CCCBB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322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27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727"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2F7E35D-E0C3-40CE-B4BF-2C3BAAC74E3B}"/>
              </a:ext>
            </a:extLst>
          </p:cNvPr>
          <p:cNvSpPr>
            <a:spLocks noGrp="1" noChangeArrowheads="1"/>
          </p:cNvSpPr>
          <p:nvPr>
            <p:ph type="title"/>
          </p:nvPr>
        </p:nvSpPr>
        <p:spPr/>
        <p:txBody>
          <a:bodyPr/>
          <a:lstStyle/>
          <a:p>
            <a:r>
              <a:rPr lang="en-GB" altLang="en-US"/>
              <a:t>Diagnosing cystic fibrosis</a:t>
            </a:r>
          </a:p>
        </p:txBody>
      </p:sp>
      <p:sp>
        <p:nvSpPr>
          <p:cNvPr id="27652" name="Text Box 3">
            <a:extLst>
              <a:ext uri="{FF2B5EF4-FFF2-40B4-BE49-F238E27FC236}">
                <a16:creationId xmlns:a16="http://schemas.microsoft.com/office/drawing/2014/main" id="{F6F66084-F057-497C-9B90-10AFF4F1941E}"/>
              </a:ext>
            </a:extLst>
          </p:cNvPr>
          <p:cNvSpPr txBox="1">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Cystic fibrosis in children is usually diagnosed using a </a:t>
            </a:r>
            <a:r>
              <a:rPr lang="en-GB" altLang="en-US" b="1">
                <a:solidFill>
                  <a:srgbClr val="10BC45"/>
                </a:solidFill>
              </a:rPr>
              <a:t>sweat test</a:t>
            </a:r>
            <a:r>
              <a:rPr lang="en-GB" altLang="en-US">
                <a:solidFill>
                  <a:srgbClr val="010066"/>
                </a:solidFill>
              </a:rPr>
              <a:t> which measures chloride levels in sweat. People with cystic fibrosis have more chloride in their sweat.</a:t>
            </a:r>
          </a:p>
        </p:txBody>
      </p:sp>
      <p:sp>
        <p:nvSpPr>
          <p:cNvPr id="1213455" name="Text Box 15">
            <a:extLst>
              <a:ext uri="{FF2B5EF4-FFF2-40B4-BE49-F238E27FC236}">
                <a16:creationId xmlns:a16="http://schemas.microsoft.com/office/drawing/2014/main" id="{F2512BB1-99C1-433F-919F-7AA2A9E3FB0E}"/>
              </a:ext>
            </a:extLst>
          </p:cNvPr>
          <p:cNvSpPr txBox="1">
            <a:spLocks noChangeArrowheads="1"/>
          </p:cNvSpPr>
          <p:nvPr/>
        </p:nvSpPr>
        <p:spPr bwMode="auto">
          <a:xfrm>
            <a:off x="342900" y="5130800"/>
            <a:ext cx="5180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Char char="l"/>
            </a:pPr>
            <a:r>
              <a:rPr lang="en-GB" altLang="en-US" b="1">
                <a:solidFill>
                  <a:srgbClr val="10BC45"/>
                </a:solidFill>
              </a:rPr>
              <a:t>placenta sampling</a:t>
            </a:r>
            <a:r>
              <a:rPr lang="en-GB" altLang="en-US">
                <a:solidFill>
                  <a:srgbClr val="010066"/>
                </a:solidFill>
              </a:rPr>
              <a:t> – fetal cells are collected from the </a:t>
            </a:r>
            <a:r>
              <a:rPr lang="en-GB" altLang="en-US" b="1">
                <a:solidFill>
                  <a:srgbClr val="10BC45"/>
                </a:solidFill>
              </a:rPr>
              <a:t>placenta</a:t>
            </a:r>
            <a:r>
              <a:rPr lang="en-GB" altLang="en-US">
                <a:solidFill>
                  <a:srgbClr val="010066"/>
                </a:solidFill>
              </a:rPr>
              <a:t> with a suction tube.</a:t>
            </a:r>
            <a:endParaRPr lang="en-GB" altLang="en-US" b="1">
              <a:solidFill>
                <a:srgbClr val="010066"/>
              </a:solidFill>
            </a:endParaRPr>
          </a:p>
        </p:txBody>
      </p:sp>
      <p:sp>
        <p:nvSpPr>
          <p:cNvPr id="1213456" name="Text Box 16">
            <a:extLst>
              <a:ext uri="{FF2B5EF4-FFF2-40B4-BE49-F238E27FC236}">
                <a16:creationId xmlns:a16="http://schemas.microsoft.com/office/drawing/2014/main" id="{32D73ECE-4EA8-43EA-A373-3AD8B3285255}"/>
              </a:ext>
            </a:extLst>
          </p:cNvPr>
          <p:cNvSpPr txBox="1">
            <a:spLocks noChangeArrowheads="1"/>
          </p:cNvSpPr>
          <p:nvPr/>
        </p:nvSpPr>
        <p:spPr bwMode="auto">
          <a:xfrm>
            <a:off x="342900" y="3487738"/>
            <a:ext cx="53879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Char char="l"/>
            </a:pPr>
            <a:r>
              <a:rPr lang="en-GB" altLang="en-US" b="1">
                <a:solidFill>
                  <a:srgbClr val="10BC45"/>
                </a:solidFill>
              </a:rPr>
              <a:t>amniocentesis</a:t>
            </a:r>
            <a:r>
              <a:rPr lang="en-GB" altLang="en-US">
                <a:solidFill>
                  <a:srgbClr val="010066"/>
                </a:solidFill>
              </a:rPr>
              <a:t> – fetal cells are collected from the fluid surrounding the baby (</a:t>
            </a:r>
            <a:r>
              <a:rPr lang="en-GB" altLang="en-US" b="1">
                <a:solidFill>
                  <a:srgbClr val="10BC45"/>
                </a:solidFill>
              </a:rPr>
              <a:t>amniotic fluid</a:t>
            </a:r>
            <a:r>
              <a:rPr lang="en-GB" altLang="en-US">
                <a:solidFill>
                  <a:srgbClr val="010066"/>
                </a:solidFill>
              </a:rPr>
              <a:t>) via a hollow needle</a:t>
            </a:r>
          </a:p>
        </p:txBody>
      </p:sp>
      <p:sp>
        <p:nvSpPr>
          <p:cNvPr id="1213464" name="Text Box 24">
            <a:extLst>
              <a:ext uri="{FF2B5EF4-FFF2-40B4-BE49-F238E27FC236}">
                <a16:creationId xmlns:a16="http://schemas.microsoft.com/office/drawing/2014/main" id="{6B64349F-B34A-4364-B199-A2B0F46E62C9}"/>
              </a:ext>
            </a:extLst>
          </p:cNvPr>
          <p:cNvSpPr txBox="1">
            <a:spLocks noChangeArrowheads="1"/>
          </p:cNvSpPr>
          <p:nvPr/>
        </p:nvSpPr>
        <p:spPr bwMode="auto">
          <a:xfrm>
            <a:off x="342900" y="29591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There are two types of test:</a:t>
            </a:r>
          </a:p>
        </p:txBody>
      </p:sp>
      <p:pic>
        <p:nvPicPr>
          <p:cNvPr id="27656" name="Picture 9" descr="InheritedDiseases_fetus">
            <a:extLst>
              <a:ext uri="{FF2B5EF4-FFF2-40B4-BE49-F238E27FC236}">
                <a16:creationId xmlns:a16="http://schemas.microsoft.com/office/drawing/2014/main" id="{61A70E71-2042-4D83-9961-D91FB95A99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250" y="3043238"/>
            <a:ext cx="3179763"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D404F1D5-3BAC-4D4A-AC3B-089E022601D7}"/>
              </a:ext>
            </a:extLst>
          </p:cNvPr>
          <p:cNvSpPr>
            <a:spLocks noChangeArrowheads="1"/>
          </p:cNvSpPr>
          <p:nvPr/>
        </p:nvSpPr>
        <p:spPr bwMode="auto">
          <a:xfrm>
            <a:off x="342900" y="2055813"/>
            <a:ext cx="880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If a couple has a family history of cystic fibrosis, they may want to test their unborn child's chromosomes for the disease.</a:t>
            </a:r>
            <a:endParaRPr lang="en-GB" altLang="en-US" dirty="0"/>
          </a:p>
        </p:txBody>
      </p:sp>
      <p:pic>
        <p:nvPicPr>
          <p:cNvPr id="12" name="Picture 11">
            <a:extLst>
              <a:ext uri="{FF2B5EF4-FFF2-40B4-BE49-F238E27FC236}">
                <a16:creationId xmlns:a16="http://schemas.microsoft.com/office/drawing/2014/main" id="{0838DA29-FFDC-468C-8F25-A8EF771F218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DB2E0340-DA28-4455-841C-2DFF53AE243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34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34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1345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3455" grpId="0"/>
      <p:bldP spid="1213456" grpId="0"/>
      <p:bldP spid="121346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B03A9BFA-B702-4DC3-A7D6-FC9F3E240E3C}"/>
              </a:ext>
            </a:extLst>
          </p:cNvPr>
          <p:cNvSpPr>
            <a:spLocks noGrp="1" noChangeArrowheads="1"/>
          </p:cNvSpPr>
          <p:nvPr>
            <p:ph type="title"/>
          </p:nvPr>
        </p:nvSpPr>
        <p:spPr/>
        <p:txBody>
          <a:bodyPr/>
          <a:lstStyle/>
          <a:p>
            <a:r>
              <a:rPr lang="en-GB" altLang="en-US" dirty="0"/>
              <a:t>How is cystic fibrosis inherited?</a:t>
            </a:r>
          </a:p>
        </p:txBody>
      </p:sp>
      <p:pic>
        <p:nvPicPr>
          <p:cNvPr id="6" name="Picture 5">
            <a:extLst>
              <a:ext uri="{FF2B5EF4-FFF2-40B4-BE49-F238E27FC236}">
                <a16:creationId xmlns:a16="http://schemas.microsoft.com/office/drawing/2014/main" id="{FEFE0113-877B-4D83-B042-06420008885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D4AC3013-E38F-40CB-A391-906809E654E5}"/>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E9B486CE-48E5-4A9C-8181-637A81D68F8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2075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7"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0BEF607E-9C0B-4C78-9734-FE64B4266ACE}"/>
              </a:ext>
            </a:extLst>
          </p:cNvPr>
          <p:cNvSpPr>
            <a:spLocks noGrp="1" noChangeArrowheads="1"/>
          </p:cNvSpPr>
          <p:nvPr>
            <p:ph type="title"/>
          </p:nvPr>
        </p:nvSpPr>
        <p:spPr/>
        <p:txBody>
          <a:bodyPr/>
          <a:lstStyle/>
          <a:p>
            <a:r>
              <a:rPr lang="en-GB" altLang="en-US" dirty="0" err="1"/>
              <a:t>Fetal</a:t>
            </a:r>
            <a:r>
              <a:rPr lang="en-GB" altLang="en-US" dirty="0"/>
              <a:t> testing</a:t>
            </a:r>
          </a:p>
        </p:txBody>
      </p:sp>
      <p:pic>
        <p:nvPicPr>
          <p:cNvPr id="8" name="Picture 7">
            <a:extLst>
              <a:ext uri="{FF2B5EF4-FFF2-40B4-BE49-F238E27FC236}">
                <a16:creationId xmlns:a16="http://schemas.microsoft.com/office/drawing/2014/main" id="{B14120E9-6964-4FFB-BE69-099AD6379F9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F76BB99B-556A-4D75-83CB-132E1A5E525F}"/>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FEF0FB49-532E-4783-9197-9B031972A789}"/>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21DBB7BA-E1BB-4B5F-9453-050AE7F0FC7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63559"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2"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1C6D390-DFD7-42CF-91AB-6D7F841A3E4F}"/>
              </a:ext>
            </a:extLst>
          </p:cNvPr>
          <p:cNvSpPr>
            <a:spLocks noGrp="1" noChangeArrowheads="1"/>
          </p:cNvSpPr>
          <p:nvPr>
            <p:ph type="title"/>
          </p:nvPr>
        </p:nvSpPr>
        <p:spPr/>
        <p:txBody>
          <a:bodyPr/>
          <a:lstStyle/>
          <a:p>
            <a:r>
              <a:rPr lang="en-GB" altLang="en-US"/>
              <a:t>IVF and genetic screening</a:t>
            </a:r>
          </a:p>
        </p:txBody>
      </p:sp>
      <p:sp>
        <p:nvSpPr>
          <p:cNvPr id="266245" name="Content Placeholder 21">
            <a:extLst>
              <a:ext uri="{FF2B5EF4-FFF2-40B4-BE49-F238E27FC236}">
                <a16:creationId xmlns:a16="http://schemas.microsoft.com/office/drawing/2014/main" id="{A9791515-8A03-467D-AA57-897282BDDC36}"/>
              </a:ext>
            </a:extLst>
          </p:cNvPr>
          <p:cNvSpPr>
            <a:spLocks/>
          </p:cNvSpPr>
          <p:nvPr/>
        </p:nvSpPr>
        <p:spPr bwMode="auto">
          <a:xfrm>
            <a:off x="342900" y="1733550"/>
            <a:ext cx="85994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i="1" dirty="0">
                <a:solidFill>
                  <a:srgbClr val="010066"/>
                </a:solidFill>
              </a:rPr>
              <a:t>In vitro</a:t>
            </a:r>
            <a:r>
              <a:rPr lang="en-GB" altLang="en-US" dirty="0">
                <a:solidFill>
                  <a:srgbClr val="010066"/>
                </a:solidFill>
              </a:rPr>
              <a:t> is Latin for “in glass” so IVF means fertilization that takes place outside of the body and in laboratory glassware.</a:t>
            </a:r>
          </a:p>
        </p:txBody>
      </p:sp>
      <p:sp>
        <p:nvSpPr>
          <p:cNvPr id="28677" name="Text Box 4">
            <a:extLst>
              <a:ext uri="{FF2B5EF4-FFF2-40B4-BE49-F238E27FC236}">
                <a16:creationId xmlns:a16="http://schemas.microsoft.com/office/drawing/2014/main" id="{A9265347-8AAE-4BBD-8DC2-2A1756757B23}"/>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Couples at risk of having a baby with an inherited disorder may opt to undergo </a:t>
            </a:r>
            <a:r>
              <a:rPr lang="en-GB" altLang="en-US" b="1" i="1" dirty="0">
                <a:solidFill>
                  <a:srgbClr val="10BC45"/>
                </a:solidFill>
              </a:rPr>
              <a:t>in vitro</a:t>
            </a:r>
            <a:r>
              <a:rPr lang="en-GB" altLang="en-US" b="1" dirty="0">
                <a:solidFill>
                  <a:srgbClr val="10BC45"/>
                </a:solidFill>
              </a:rPr>
              <a:t> fertilization</a:t>
            </a:r>
            <a:r>
              <a:rPr lang="en-GB" altLang="en-US" dirty="0">
                <a:solidFill>
                  <a:srgbClr val="010066"/>
                </a:solidFill>
              </a:rPr>
              <a:t> (</a:t>
            </a:r>
            <a:r>
              <a:rPr lang="en-GB" altLang="en-US" b="1" dirty="0">
                <a:solidFill>
                  <a:srgbClr val="10BC45"/>
                </a:solidFill>
              </a:rPr>
              <a:t>IVF</a:t>
            </a:r>
            <a:r>
              <a:rPr lang="en-GB" altLang="en-US" dirty="0">
                <a:solidFill>
                  <a:srgbClr val="010066"/>
                </a:solidFill>
              </a:rPr>
              <a:t>).</a:t>
            </a:r>
          </a:p>
        </p:txBody>
      </p:sp>
      <p:sp>
        <p:nvSpPr>
          <p:cNvPr id="266247" name="Content Placeholder 2">
            <a:extLst>
              <a:ext uri="{FF2B5EF4-FFF2-40B4-BE49-F238E27FC236}">
                <a16:creationId xmlns:a16="http://schemas.microsoft.com/office/drawing/2014/main" id="{6673FB9D-7C7A-4371-8F31-54CD6D412BF0}"/>
              </a:ext>
            </a:extLst>
          </p:cNvPr>
          <p:cNvSpPr>
            <a:spLocks/>
          </p:cNvSpPr>
          <p:nvPr/>
        </p:nvSpPr>
        <p:spPr bwMode="auto">
          <a:xfrm>
            <a:off x="342900" y="2684463"/>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After fertilization, </a:t>
            </a:r>
            <a:r>
              <a:rPr lang="en-GB" altLang="en-US" b="1" dirty="0">
                <a:solidFill>
                  <a:srgbClr val="10BC45"/>
                </a:solidFill>
              </a:rPr>
              <a:t>pre-implantation genetic diagnosis </a:t>
            </a:r>
            <a:r>
              <a:rPr lang="en-GB" altLang="en-US" dirty="0">
                <a:solidFill>
                  <a:srgbClr val="010066"/>
                </a:solidFill>
              </a:rPr>
              <a:t>(</a:t>
            </a:r>
            <a:r>
              <a:rPr lang="en-GB" altLang="en-US" b="1" dirty="0">
                <a:solidFill>
                  <a:srgbClr val="10BC45"/>
                </a:solidFill>
              </a:rPr>
              <a:t>PGD</a:t>
            </a:r>
            <a:r>
              <a:rPr lang="en-GB" altLang="en-US" dirty="0">
                <a:solidFill>
                  <a:srgbClr val="010066"/>
                </a:solidFill>
              </a:rPr>
              <a:t>) can be carried out.</a:t>
            </a:r>
          </a:p>
        </p:txBody>
      </p:sp>
      <p:pic>
        <p:nvPicPr>
          <p:cNvPr id="134157" name="Picture 13" descr="IVF_dish">
            <a:extLst>
              <a:ext uri="{FF2B5EF4-FFF2-40B4-BE49-F238E27FC236}">
                <a16:creationId xmlns:a16="http://schemas.microsoft.com/office/drawing/2014/main" id="{E262D45C-4911-4E8F-971C-D1B45072AE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25" y="3299177"/>
            <a:ext cx="372268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58C84D34-5E4B-4431-B949-360829FF05D6}"/>
              </a:ext>
            </a:extLst>
          </p:cNvPr>
          <p:cNvSpPr>
            <a:spLocks noChangeArrowheads="1"/>
          </p:cNvSpPr>
          <p:nvPr/>
        </p:nvSpPr>
        <p:spPr bwMode="auto">
          <a:xfrm>
            <a:off x="342900" y="5322888"/>
            <a:ext cx="8293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Only embryos without the disorder will be implanted into the woman’s body.</a:t>
            </a:r>
            <a:endParaRPr lang="en-GB" altLang="en-US" dirty="0"/>
          </a:p>
        </p:txBody>
      </p:sp>
      <p:sp>
        <p:nvSpPr>
          <p:cNvPr id="11" name="Rectangle 10">
            <a:extLst>
              <a:ext uri="{FF2B5EF4-FFF2-40B4-BE49-F238E27FC236}">
                <a16:creationId xmlns:a16="http://schemas.microsoft.com/office/drawing/2014/main" id="{9ACA9BFA-2AD4-46C7-B65B-596680201442}"/>
              </a:ext>
            </a:extLst>
          </p:cNvPr>
          <p:cNvSpPr>
            <a:spLocks noChangeArrowheads="1"/>
          </p:cNvSpPr>
          <p:nvPr/>
        </p:nvSpPr>
        <p:spPr bwMode="auto">
          <a:xfrm>
            <a:off x="342899" y="3633788"/>
            <a:ext cx="43081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During PGD the </a:t>
            </a:r>
            <a:r>
              <a:rPr lang="en-GB" altLang="en-US" b="1" dirty="0">
                <a:solidFill>
                  <a:srgbClr val="10BC45"/>
                </a:solidFill>
              </a:rPr>
              <a:t>embryos</a:t>
            </a:r>
            <a:r>
              <a:rPr lang="en-GB" altLang="en-US" b="1" dirty="0">
                <a:solidFill>
                  <a:srgbClr val="009900"/>
                </a:solidFill>
              </a:rPr>
              <a:t> </a:t>
            </a:r>
            <a:r>
              <a:rPr lang="en-GB" altLang="en-US" dirty="0">
                <a:solidFill>
                  <a:srgbClr val="010066"/>
                </a:solidFill>
              </a:rPr>
              <a:t>are checked for specific inherited disorders before being implanted into the woman. </a:t>
            </a:r>
            <a:endParaRPr lang="en-GB" altLang="en-US" dirty="0"/>
          </a:p>
        </p:txBody>
      </p:sp>
      <p:pic>
        <p:nvPicPr>
          <p:cNvPr id="12" name="Picture 11">
            <a:extLst>
              <a:ext uri="{FF2B5EF4-FFF2-40B4-BE49-F238E27FC236}">
                <a16:creationId xmlns:a16="http://schemas.microsoft.com/office/drawing/2014/main" id="{742E7A42-80FD-42A1-B4C5-02620311BA4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E0F5CB18-DE29-454A-92A9-2E07B894A37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15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624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5" grpId="0"/>
      <p:bldP spid="266247"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4CC84A3F-B9C5-4E92-86BA-B8DF1C1252AA}"/>
              </a:ext>
            </a:extLst>
          </p:cNvPr>
          <p:cNvSpPr>
            <a:spLocks noGrp="1" noChangeArrowheads="1"/>
          </p:cNvSpPr>
          <p:nvPr>
            <p:ph type="title"/>
          </p:nvPr>
        </p:nvSpPr>
        <p:spPr/>
        <p:txBody>
          <a:bodyPr/>
          <a:lstStyle/>
          <a:p>
            <a:r>
              <a:rPr lang="en-GB" altLang="en-US" dirty="0"/>
              <a:t>Opinions on genetic screening </a:t>
            </a:r>
          </a:p>
        </p:txBody>
      </p:sp>
      <p:pic>
        <p:nvPicPr>
          <p:cNvPr id="9" name="Picture 6" descr="flash_icon">
            <a:extLst>
              <a:ext uri="{FF2B5EF4-FFF2-40B4-BE49-F238E27FC236}">
                <a16:creationId xmlns:a16="http://schemas.microsoft.com/office/drawing/2014/main" id="{E1F93A9E-9600-44E2-AFAA-5043B4CFB3A6}"/>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6" name="Picture 5">
            <a:extLst>
              <a:ext uri="{FF2B5EF4-FFF2-40B4-BE49-F238E27FC236}">
                <a16:creationId xmlns:a16="http://schemas.microsoft.com/office/drawing/2014/main" id="{958B45B8-6D9F-4D3B-80A2-7E13DA14C2C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32189"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196"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4. Systems and System Models</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1" descr="InheritedDiseases_ishikawas">
            <a:extLst>
              <a:ext uri="{FF2B5EF4-FFF2-40B4-BE49-F238E27FC236}">
                <a16:creationId xmlns:a16="http://schemas.microsoft.com/office/drawing/2014/main" id="{2C3A159C-4B65-4776-BCBE-FE0C223232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1397000"/>
            <a:ext cx="3659188"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a:extLst>
              <a:ext uri="{FF2B5EF4-FFF2-40B4-BE49-F238E27FC236}">
                <a16:creationId xmlns:a16="http://schemas.microsoft.com/office/drawing/2014/main" id="{7A905877-C0BC-4549-B075-217C9C45DC70}"/>
              </a:ext>
            </a:extLst>
          </p:cNvPr>
          <p:cNvSpPr>
            <a:spLocks noGrp="1" noChangeArrowheads="1"/>
          </p:cNvSpPr>
          <p:nvPr>
            <p:ph type="title"/>
          </p:nvPr>
        </p:nvSpPr>
        <p:spPr>
          <a:noFill/>
        </p:spPr>
        <p:txBody>
          <a:bodyPr/>
          <a:lstStyle/>
          <a:p>
            <a:r>
              <a:rPr lang="en-GB" altLang="en-US"/>
              <a:t>What is inheritance?</a:t>
            </a:r>
          </a:p>
        </p:txBody>
      </p:sp>
      <p:sp>
        <p:nvSpPr>
          <p:cNvPr id="1108997" name="Text Box 5">
            <a:extLst>
              <a:ext uri="{FF2B5EF4-FFF2-40B4-BE49-F238E27FC236}">
                <a16:creationId xmlns:a16="http://schemas.microsoft.com/office/drawing/2014/main" id="{CE9F4E6A-DD32-4565-A183-EDFFCAB098EB}"/>
              </a:ext>
            </a:extLst>
          </p:cNvPr>
          <p:cNvSpPr txBox="1">
            <a:spLocks noChangeArrowheads="1"/>
          </p:cNvSpPr>
          <p:nvPr/>
        </p:nvSpPr>
        <p:spPr bwMode="auto">
          <a:xfrm>
            <a:off x="342900" y="4235450"/>
            <a:ext cx="45958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Different versions of genes exist, which result in variation in specific characteristics, such as eye </a:t>
            </a:r>
            <a:r>
              <a:rPr lang="en-GB" altLang="en-US" dirty="0" err="1">
                <a:solidFill>
                  <a:srgbClr val="010066"/>
                </a:solidFill>
              </a:rPr>
              <a:t>color</a:t>
            </a:r>
            <a:r>
              <a:rPr lang="en-GB" altLang="en-US" dirty="0">
                <a:solidFill>
                  <a:srgbClr val="010066"/>
                </a:solidFill>
              </a:rPr>
              <a:t>. These versions are called </a:t>
            </a:r>
            <a:r>
              <a:rPr lang="en-GB" altLang="en-US" b="1" dirty="0">
                <a:solidFill>
                  <a:srgbClr val="10BC45"/>
                </a:solidFill>
              </a:rPr>
              <a:t>alleles</a:t>
            </a:r>
            <a:r>
              <a:rPr lang="en-GB" altLang="en-US" dirty="0">
                <a:solidFill>
                  <a:srgbClr val="010066"/>
                </a:solidFill>
              </a:rPr>
              <a:t>.</a:t>
            </a:r>
            <a:endParaRPr lang="en-GB" altLang="en-US" dirty="0">
              <a:solidFill>
                <a:srgbClr val="010066"/>
              </a:solidFill>
              <a:latin typeface="Verdana" panose="020B0604030504040204" pitchFamily="34" charset="0"/>
            </a:endParaRPr>
          </a:p>
        </p:txBody>
      </p:sp>
      <p:sp>
        <p:nvSpPr>
          <p:cNvPr id="19462" name="Text Box 72">
            <a:extLst>
              <a:ext uri="{FF2B5EF4-FFF2-40B4-BE49-F238E27FC236}">
                <a16:creationId xmlns:a16="http://schemas.microsoft.com/office/drawing/2014/main" id="{66BD1CFF-43B9-43FC-BBC9-5DA97F44B7AF}"/>
              </a:ext>
            </a:extLst>
          </p:cNvPr>
          <p:cNvSpPr txBox="1">
            <a:spLocks noChangeArrowheads="1"/>
          </p:cNvSpPr>
          <p:nvPr/>
        </p:nvSpPr>
        <p:spPr bwMode="auto">
          <a:xfrm>
            <a:off x="342900" y="78422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Each person has a unique set of characteristics, such as eye </a:t>
            </a:r>
            <a:r>
              <a:rPr lang="en-GB" altLang="en-US" dirty="0" err="1">
                <a:solidFill>
                  <a:srgbClr val="010066"/>
                </a:solidFill>
              </a:rPr>
              <a:t>color</a:t>
            </a:r>
            <a:r>
              <a:rPr lang="en-GB" altLang="en-US" dirty="0">
                <a:solidFill>
                  <a:srgbClr val="010066"/>
                </a:solidFill>
              </a:rPr>
              <a:t>, height and blood group. </a:t>
            </a:r>
          </a:p>
        </p:txBody>
      </p:sp>
      <p:sp>
        <p:nvSpPr>
          <p:cNvPr id="238601" name="Text Box 71">
            <a:extLst>
              <a:ext uri="{FF2B5EF4-FFF2-40B4-BE49-F238E27FC236}">
                <a16:creationId xmlns:a16="http://schemas.microsoft.com/office/drawing/2014/main" id="{7BFB2F7A-4973-40DC-8CCC-D130C3D1B29C}"/>
              </a:ext>
            </a:extLst>
          </p:cNvPr>
          <p:cNvSpPr txBox="1">
            <a:spLocks noChangeArrowheads="1"/>
          </p:cNvSpPr>
          <p:nvPr/>
        </p:nvSpPr>
        <p:spPr bwMode="auto">
          <a:xfrm>
            <a:off x="342900" y="1911350"/>
            <a:ext cx="47275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These characteristics are determined by the combination of the </a:t>
            </a:r>
            <a:r>
              <a:rPr lang="en-GB" altLang="en-US" b="1">
                <a:solidFill>
                  <a:srgbClr val="10BC45"/>
                </a:solidFill>
              </a:rPr>
              <a:t>genes</a:t>
            </a:r>
            <a:r>
              <a:rPr lang="en-GB" altLang="en-US">
                <a:solidFill>
                  <a:srgbClr val="010066"/>
                </a:solidFill>
              </a:rPr>
              <a:t> they inherit from their parents and the environment in which they develop.</a:t>
            </a:r>
          </a:p>
        </p:txBody>
      </p:sp>
      <p:pic>
        <p:nvPicPr>
          <p:cNvPr id="9" name="Picture 8">
            <a:extLst>
              <a:ext uri="{FF2B5EF4-FFF2-40B4-BE49-F238E27FC236}">
                <a16:creationId xmlns:a16="http://schemas.microsoft.com/office/drawing/2014/main" id="{5293B068-3E91-4445-86E7-23519C86EBF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3CCDF095-054A-4F39-BEB3-0A2D6D88B6FC}"/>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6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899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8997" grpId="0"/>
      <p:bldP spid="2386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45B98E8-23CF-4308-B3D8-4A45C8064193}"/>
              </a:ext>
            </a:extLst>
          </p:cNvPr>
          <p:cNvSpPr>
            <a:spLocks noGrp="1" noChangeArrowheads="1"/>
          </p:cNvSpPr>
          <p:nvPr>
            <p:ph type="title"/>
          </p:nvPr>
        </p:nvSpPr>
        <p:spPr/>
        <p:txBody>
          <a:bodyPr/>
          <a:lstStyle/>
          <a:p>
            <a:r>
              <a:rPr lang="en-GB" altLang="en-US"/>
              <a:t>Inherited disorders</a:t>
            </a:r>
          </a:p>
        </p:txBody>
      </p:sp>
      <p:sp>
        <p:nvSpPr>
          <p:cNvPr id="20485" name="Text Box 4">
            <a:extLst>
              <a:ext uri="{FF2B5EF4-FFF2-40B4-BE49-F238E27FC236}">
                <a16:creationId xmlns:a16="http://schemas.microsoft.com/office/drawing/2014/main" id="{BF93BFC4-5364-422B-9536-0CCB5AE46D31}"/>
              </a:ext>
            </a:extLst>
          </p:cNvPr>
          <p:cNvSpPr txBox="1">
            <a:spLocks noChangeArrowheads="1"/>
          </p:cNvSpPr>
          <p:nvPr/>
        </p:nvSpPr>
        <p:spPr bwMode="auto">
          <a:xfrm>
            <a:off x="342900" y="784225"/>
            <a:ext cx="83899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Inherited disorders</a:t>
            </a:r>
            <a:r>
              <a:rPr lang="en-GB" altLang="en-US" dirty="0"/>
              <a:t> are caused by faulty genetic material that is passed on to future generations. They are sometimes called </a:t>
            </a:r>
            <a:r>
              <a:rPr lang="en-GB" altLang="en-US" b="1" dirty="0">
                <a:solidFill>
                  <a:srgbClr val="10BC45"/>
                </a:solidFill>
              </a:rPr>
              <a:t>genetic disorders</a:t>
            </a:r>
            <a:r>
              <a:rPr lang="en-GB" altLang="en-US" dirty="0"/>
              <a:t>.</a:t>
            </a:r>
          </a:p>
        </p:txBody>
      </p:sp>
      <p:sp>
        <p:nvSpPr>
          <p:cNvPr id="1113097" name="Text Box 9">
            <a:extLst>
              <a:ext uri="{FF2B5EF4-FFF2-40B4-BE49-F238E27FC236}">
                <a16:creationId xmlns:a16="http://schemas.microsoft.com/office/drawing/2014/main" id="{3792E452-247D-49A1-A33B-25F6A534ED87}"/>
              </a:ext>
            </a:extLst>
          </p:cNvPr>
          <p:cNvSpPr txBox="1">
            <a:spLocks noChangeArrowheads="1"/>
          </p:cNvSpPr>
          <p:nvPr/>
        </p:nvSpPr>
        <p:spPr bwMode="auto">
          <a:xfrm>
            <a:off x="342900" y="3380376"/>
            <a:ext cx="6103056"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Mutations can be spontaneous or caused by exposure to DNA-damaging substances called </a:t>
            </a:r>
            <a:r>
              <a:rPr lang="en-GB" altLang="en-US" b="1" dirty="0">
                <a:solidFill>
                  <a:srgbClr val="10BC45"/>
                </a:solidFill>
              </a:rPr>
              <a:t>mutagens</a:t>
            </a:r>
            <a:r>
              <a:rPr lang="en-GB" altLang="en-US" dirty="0">
                <a:solidFill>
                  <a:srgbClr val="010066"/>
                </a:solidFill>
              </a:rPr>
              <a:t>. These include</a:t>
            </a:r>
            <a:r>
              <a:rPr lang="en-GB" altLang="en-US" dirty="0"/>
              <a:t> radiation and certain chemicals.</a:t>
            </a:r>
            <a:endParaRPr lang="en-GB" altLang="en-US" dirty="0">
              <a:solidFill>
                <a:srgbClr val="010066"/>
              </a:solidFill>
            </a:endParaRPr>
          </a:p>
        </p:txBody>
      </p:sp>
      <p:sp>
        <p:nvSpPr>
          <p:cNvPr id="1113098" name="Text Box 10">
            <a:extLst>
              <a:ext uri="{FF2B5EF4-FFF2-40B4-BE49-F238E27FC236}">
                <a16:creationId xmlns:a16="http://schemas.microsoft.com/office/drawing/2014/main" id="{8E8E2F69-A5ED-4386-8442-548E49642B29}"/>
              </a:ext>
            </a:extLst>
          </p:cNvPr>
          <p:cNvSpPr txBox="1">
            <a:spLocks noChangeArrowheads="1"/>
          </p:cNvSpPr>
          <p:nvPr/>
        </p:nvSpPr>
        <p:spPr bwMode="auto">
          <a:xfrm>
            <a:off x="342900" y="5054600"/>
            <a:ext cx="5927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There are over 4,000 known inherited disorders, although the specific alleles involved are only known for 25% of them.</a:t>
            </a:r>
          </a:p>
        </p:txBody>
      </p:sp>
      <p:sp>
        <p:nvSpPr>
          <p:cNvPr id="1113104" name="Text Box 16">
            <a:extLst>
              <a:ext uri="{FF2B5EF4-FFF2-40B4-BE49-F238E27FC236}">
                <a16:creationId xmlns:a16="http://schemas.microsoft.com/office/drawing/2014/main" id="{FE677DC5-5E37-4814-8593-716E61FF6A41}"/>
              </a:ext>
            </a:extLst>
          </p:cNvPr>
          <p:cNvSpPr txBox="1">
            <a:spLocks noChangeArrowheads="1"/>
          </p:cNvSpPr>
          <p:nvPr/>
        </p:nvSpPr>
        <p:spPr bwMode="auto">
          <a:xfrm>
            <a:off x="342900" y="2075861"/>
            <a:ext cx="6769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Many inherited disorders are caused by </a:t>
            </a:r>
            <a:r>
              <a:rPr lang="en-GB" altLang="en-US" b="1" dirty="0">
                <a:solidFill>
                  <a:srgbClr val="10BC45"/>
                </a:solidFill>
              </a:rPr>
              <a:t>mutations</a:t>
            </a:r>
            <a:r>
              <a:rPr lang="en-GB" altLang="en-US" dirty="0">
                <a:solidFill>
                  <a:srgbClr val="010066"/>
                </a:solidFill>
              </a:rPr>
              <a:t> in DNA, resulting in faulty alleles that are unable to express a functioning protein. </a:t>
            </a:r>
          </a:p>
        </p:txBody>
      </p:sp>
      <p:pic>
        <p:nvPicPr>
          <p:cNvPr id="1113101" name="Picture 13" descr="damaged DNA">
            <a:extLst>
              <a:ext uri="{FF2B5EF4-FFF2-40B4-BE49-F238E27FC236}">
                <a16:creationId xmlns:a16="http://schemas.microsoft.com/office/drawing/2014/main" id="{7CFC92BF-E501-425B-9909-69829FE07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23613">
            <a:off x="6873878" y="1911703"/>
            <a:ext cx="1362075"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notes_icon">
            <a:extLst>
              <a:ext uri="{FF2B5EF4-FFF2-40B4-BE49-F238E27FC236}">
                <a16:creationId xmlns:a16="http://schemas.microsoft.com/office/drawing/2014/main" id="{A833D719-C881-44ED-8F4D-CD271CAE6BF7}"/>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D4A5556B-E8F4-465B-99F5-80560CB8520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310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11310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1309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13098"/>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3097" grpId="0"/>
      <p:bldP spid="1113098" grpId="0"/>
      <p:bldP spid="11131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F4E7475-EDFC-46DE-8355-621A770BD328}"/>
              </a:ext>
            </a:extLst>
          </p:cNvPr>
          <p:cNvSpPr>
            <a:spLocks noGrp="1" noChangeArrowheads="1"/>
          </p:cNvSpPr>
          <p:nvPr>
            <p:ph type="title"/>
          </p:nvPr>
        </p:nvSpPr>
        <p:spPr/>
        <p:txBody>
          <a:bodyPr/>
          <a:lstStyle/>
          <a:p>
            <a:r>
              <a:rPr lang="en-GB" altLang="en-US"/>
              <a:t>Treating inherited disorders</a:t>
            </a:r>
          </a:p>
        </p:txBody>
      </p:sp>
      <p:sp>
        <p:nvSpPr>
          <p:cNvPr id="21508" name="Text Box 4">
            <a:extLst>
              <a:ext uri="{FF2B5EF4-FFF2-40B4-BE49-F238E27FC236}">
                <a16:creationId xmlns:a16="http://schemas.microsoft.com/office/drawing/2014/main" id="{7BB9D97D-74A4-42FF-A943-859C01AE7C03}"/>
              </a:ext>
            </a:extLst>
          </p:cNvPr>
          <p:cNvSpPr txBox="1">
            <a:spLocks noChangeArrowheads="1"/>
          </p:cNvSpPr>
          <p:nvPr/>
        </p:nvSpPr>
        <p:spPr bwMode="auto">
          <a:xfrm>
            <a:off x="342900" y="784225"/>
            <a:ext cx="7775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Many inherited disorders are serious and life-limiting. However, with the appropriate treatment, some patients are able to lead relatively normal lives.</a:t>
            </a:r>
          </a:p>
        </p:txBody>
      </p:sp>
      <p:sp>
        <p:nvSpPr>
          <p:cNvPr id="1119240" name="Text Box 8">
            <a:extLst>
              <a:ext uri="{FF2B5EF4-FFF2-40B4-BE49-F238E27FC236}">
                <a16:creationId xmlns:a16="http://schemas.microsoft.com/office/drawing/2014/main" id="{9A8FD64F-4F2D-45EF-A89E-EE6989693CF7}"/>
              </a:ext>
            </a:extLst>
          </p:cNvPr>
          <p:cNvSpPr txBox="1">
            <a:spLocks noChangeArrowheads="1"/>
          </p:cNvSpPr>
          <p:nvPr/>
        </p:nvSpPr>
        <p:spPr bwMode="auto">
          <a:xfrm>
            <a:off x="342900" y="2178050"/>
            <a:ext cx="4443413" cy="830263"/>
          </a:xfrm>
          <a:prstGeom prst="rect">
            <a:avLst/>
          </a:prstGeom>
          <a:solidFill>
            <a:srgbClr val="96E69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Most inherited diseases cannot yet be cured. Why is this?</a:t>
            </a:r>
          </a:p>
        </p:txBody>
      </p:sp>
      <p:sp>
        <p:nvSpPr>
          <p:cNvPr id="1119242" name="Text Box 10">
            <a:extLst>
              <a:ext uri="{FF2B5EF4-FFF2-40B4-BE49-F238E27FC236}">
                <a16:creationId xmlns:a16="http://schemas.microsoft.com/office/drawing/2014/main" id="{634207C6-E888-4F9A-8DA9-340DF2BC3484}"/>
              </a:ext>
            </a:extLst>
          </p:cNvPr>
          <p:cNvSpPr txBox="1">
            <a:spLocks noChangeArrowheads="1"/>
          </p:cNvSpPr>
          <p:nvPr/>
        </p:nvSpPr>
        <p:spPr bwMode="auto">
          <a:xfrm>
            <a:off x="342900" y="3206750"/>
            <a:ext cx="43148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Curing an inherited disorder involves replacing faulty genes with normal genes. </a:t>
            </a:r>
            <a:endParaRPr lang="en-GB" altLang="en-US">
              <a:solidFill>
                <a:srgbClr val="010066"/>
              </a:solidFill>
            </a:endParaRPr>
          </a:p>
        </p:txBody>
      </p:sp>
      <p:sp>
        <p:nvSpPr>
          <p:cNvPr id="1119250" name="Text Box 18">
            <a:extLst>
              <a:ext uri="{FF2B5EF4-FFF2-40B4-BE49-F238E27FC236}">
                <a16:creationId xmlns:a16="http://schemas.microsoft.com/office/drawing/2014/main" id="{38DA0F66-AF93-431C-BBBF-BA62CC1A70C7}"/>
              </a:ext>
            </a:extLst>
          </p:cNvPr>
          <p:cNvSpPr txBox="1">
            <a:spLocks noChangeArrowheads="1"/>
          </p:cNvSpPr>
          <p:nvPr/>
        </p:nvSpPr>
        <p:spPr bwMode="auto">
          <a:xfrm>
            <a:off x="342900" y="4600575"/>
            <a:ext cx="4508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This is called </a:t>
            </a:r>
            <a:r>
              <a:rPr lang="en-GB" altLang="en-US" b="1">
                <a:solidFill>
                  <a:srgbClr val="10BC45"/>
                </a:solidFill>
              </a:rPr>
              <a:t>gene therapy</a:t>
            </a:r>
            <a:r>
              <a:rPr lang="en-GB" altLang="en-US"/>
              <a:t>. It is a very complex and relatively new technique, and has yet to be widely successful.</a:t>
            </a:r>
            <a:endParaRPr lang="en-GB" altLang="en-US">
              <a:solidFill>
                <a:srgbClr val="010066"/>
              </a:solidFill>
            </a:endParaRPr>
          </a:p>
        </p:txBody>
      </p:sp>
      <p:pic>
        <p:nvPicPr>
          <p:cNvPr id="21512" name="Picture 16" descr="girl-ill">
            <a:extLst>
              <a:ext uri="{FF2B5EF4-FFF2-40B4-BE49-F238E27FC236}">
                <a16:creationId xmlns:a16="http://schemas.microsoft.com/office/drawing/2014/main" id="{36ACA390-738E-4D2D-858F-67C9D4B71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038" y="2486025"/>
            <a:ext cx="4271962"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CEF11AD7-6AE8-47D1-A9C6-6D7E7DDE834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004802B9-EC42-4DE6-80D3-342AE26A3D6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413F5F74-7A99-4E79-896C-F7DAC641571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92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92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925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9240" grpId="0" animBg="1"/>
      <p:bldP spid="1119242" grpId="0"/>
      <p:bldP spid="11192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4C34BEBA-AC49-4EE6-AFDF-F39284B36161}"/>
              </a:ext>
            </a:extLst>
          </p:cNvPr>
          <p:cNvSpPr>
            <a:spLocks noGrp="1" noChangeArrowheads="1"/>
          </p:cNvSpPr>
          <p:nvPr>
            <p:ph type="title"/>
          </p:nvPr>
        </p:nvSpPr>
        <p:spPr>
          <a:noFill/>
        </p:spPr>
        <p:txBody>
          <a:bodyPr/>
          <a:lstStyle/>
          <a:p>
            <a:r>
              <a:rPr lang="en-GB" altLang="en-US" dirty="0"/>
              <a:t>Symptoms</a:t>
            </a:r>
          </a:p>
        </p:txBody>
      </p:sp>
      <p:pic>
        <p:nvPicPr>
          <p:cNvPr id="7" name="Picture 6">
            <a:extLst>
              <a:ext uri="{FF2B5EF4-FFF2-40B4-BE49-F238E27FC236}">
                <a16:creationId xmlns:a16="http://schemas.microsoft.com/office/drawing/2014/main" id="{EA3CF7FB-2B9D-4FFF-B746-0C72A3F2E7B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6D3B8772-900E-43A6-95F1-DCABE8B5A580}"/>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1"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E19F4EF-A4B6-40AC-A22E-3EB4B3BEE698}"/>
              </a:ext>
            </a:extLst>
          </p:cNvPr>
          <p:cNvSpPr>
            <a:spLocks noGrp="1" noChangeArrowheads="1"/>
          </p:cNvSpPr>
          <p:nvPr>
            <p:ph type="title"/>
          </p:nvPr>
        </p:nvSpPr>
        <p:spPr/>
        <p:txBody>
          <a:bodyPr/>
          <a:lstStyle/>
          <a:p>
            <a:r>
              <a:rPr lang="en-GB" altLang="en-US"/>
              <a:t>Types of inherited disorders</a:t>
            </a:r>
          </a:p>
        </p:txBody>
      </p:sp>
      <p:sp>
        <p:nvSpPr>
          <p:cNvPr id="23556" name="Text Box 7">
            <a:extLst>
              <a:ext uri="{FF2B5EF4-FFF2-40B4-BE49-F238E27FC236}">
                <a16:creationId xmlns:a16="http://schemas.microsoft.com/office/drawing/2014/main" id="{71867B52-57CC-412C-A30C-FCAD6935B8FD}"/>
              </a:ext>
            </a:extLst>
          </p:cNvPr>
          <p:cNvSpPr txBox="1">
            <a:spLocks noChangeArrowheads="1"/>
          </p:cNvSpPr>
          <p:nvPr/>
        </p:nvSpPr>
        <p:spPr bwMode="auto">
          <a:xfrm>
            <a:off x="342900" y="784225"/>
            <a:ext cx="671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There are different types of inherited disorders:</a:t>
            </a:r>
          </a:p>
        </p:txBody>
      </p:sp>
      <p:sp>
        <p:nvSpPr>
          <p:cNvPr id="1115154" name="Rectangle 18">
            <a:extLst>
              <a:ext uri="{FF2B5EF4-FFF2-40B4-BE49-F238E27FC236}">
                <a16:creationId xmlns:a16="http://schemas.microsoft.com/office/drawing/2014/main" id="{D10EEF65-4D31-4C09-B3E3-1AD9DCD664DE}"/>
              </a:ext>
            </a:extLst>
          </p:cNvPr>
          <p:cNvSpPr>
            <a:spLocks noChangeArrowheads="1"/>
          </p:cNvSpPr>
          <p:nvPr/>
        </p:nvSpPr>
        <p:spPr bwMode="auto">
          <a:xfrm>
            <a:off x="342900" y="1274763"/>
            <a:ext cx="754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Char char="l"/>
            </a:pPr>
            <a:r>
              <a:rPr lang="en-GB" altLang="en-US" b="1">
                <a:solidFill>
                  <a:srgbClr val="10BC45"/>
                </a:solidFill>
              </a:rPr>
              <a:t>Single-gene</a:t>
            </a:r>
            <a:endParaRPr lang="en-GB" altLang="en-US">
              <a:solidFill>
                <a:srgbClr val="010066"/>
              </a:solidFill>
            </a:endParaRPr>
          </a:p>
        </p:txBody>
      </p:sp>
      <p:sp>
        <p:nvSpPr>
          <p:cNvPr id="1115158" name="Rectangle 22">
            <a:extLst>
              <a:ext uri="{FF2B5EF4-FFF2-40B4-BE49-F238E27FC236}">
                <a16:creationId xmlns:a16="http://schemas.microsoft.com/office/drawing/2014/main" id="{FE15712C-D7B6-4D28-B014-0ECED56F7A3D}"/>
              </a:ext>
            </a:extLst>
          </p:cNvPr>
          <p:cNvSpPr>
            <a:spLocks noChangeArrowheads="1"/>
          </p:cNvSpPr>
          <p:nvPr/>
        </p:nvSpPr>
        <p:spPr bwMode="auto">
          <a:xfrm>
            <a:off x="342900" y="2862263"/>
            <a:ext cx="6521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Char char="l"/>
            </a:pPr>
            <a:r>
              <a:rPr lang="en-GB" altLang="en-US" b="1">
                <a:solidFill>
                  <a:srgbClr val="10BC45"/>
                </a:solidFill>
              </a:rPr>
              <a:t>Multifactorial</a:t>
            </a:r>
            <a:endParaRPr lang="en-GB" altLang="en-US">
              <a:solidFill>
                <a:srgbClr val="010066"/>
              </a:solidFill>
            </a:endParaRPr>
          </a:p>
        </p:txBody>
      </p:sp>
      <p:sp>
        <p:nvSpPr>
          <p:cNvPr id="1115160" name="Rectangle 24">
            <a:extLst>
              <a:ext uri="{FF2B5EF4-FFF2-40B4-BE49-F238E27FC236}">
                <a16:creationId xmlns:a16="http://schemas.microsoft.com/office/drawing/2014/main" id="{CCB800B0-B9CD-4AD3-A730-973E9DD85930}"/>
              </a:ext>
            </a:extLst>
          </p:cNvPr>
          <p:cNvSpPr>
            <a:spLocks noChangeArrowheads="1"/>
          </p:cNvSpPr>
          <p:nvPr/>
        </p:nvSpPr>
        <p:spPr bwMode="auto">
          <a:xfrm>
            <a:off x="342900" y="4835525"/>
            <a:ext cx="880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b="1">
                <a:solidFill>
                  <a:srgbClr val="10BC45"/>
                </a:solidFill>
              </a:rPr>
              <a:t>Chromosomal</a:t>
            </a:r>
          </a:p>
        </p:txBody>
      </p:sp>
      <p:pic>
        <p:nvPicPr>
          <p:cNvPr id="23560" name="Picture 12" descr="InheritedDiseases_preggers">
            <a:extLst>
              <a:ext uri="{FF2B5EF4-FFF2-40B4-BE49-F238E27FC236}">
                <a16:creationId xmlns:a16="http://schemas.microsoft.com/office/drawing/2014/main" id="{F53D3F1C-4698-4AE8-B3B6-FDF4B42BA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2175" y="1419225"/>
            <a:ext cx="1722438"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5F86273A-AC5A-45F4-BA0C-552C4135EFD0}"/>
              </a:ext>
            </a:extLst>
          </p:cNvPr>
          <p:cNvSpPr txBox="1">
            <a:spLocks noChangeArrowheads="1"/>
          </p:cNvSpPr>
          <p:nvPr/>
        </p:nvSpPr>
        <p:spPr bwMode="auto">
          <a:xfrm>
            <a:off x="685800" y="5183188"/>
            <a:ext cx="8296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Some disorders are caused when a person inherits an abnormal number or structure of </a:t>
            </a:r>
            <a:r>
              <a:rPr lang="en-GB" altLang="en-US" b="1">
                <a:solidFill>
                  <a:srgbClr val="10BC45"/>
                </a:solidFill>
              </a:rPr>
              <a:t>chromosomes</a:t>
            </a:r>
            <a:r>
              <a:rPr lang="en-GB" altLang="en-US">
                <a:solidFill>
                  <a:srgbClr val="010066"/>
                </a:solidFill>
              </a:rPr>
              <a:t>.</a:t>
            </a:r>
            <a:r>
              <a:rPr lang="en-GB" altLang="en-US" b="1">
                <a:solidFill>
                  <a:srgbClr val="10BC45"/>
                </a:solidFill>
              </a:rPr>
              <a:t> </a:t>
            </a:r>
            <a:r>
              <a:rPr lang="en-GB" altLang="en-US">
                <a:solidFill>
                  <a:srgbClr val="010066"/>
                </a:solidFill>
              </a:rPr>
              <a:t>Examples include Down’s syndrome and Klinefelter syndrome. </a:t>
            </a:r>
          </a:p>
        </p:txBody>
      </p:sp>
      <p:sp>
        <p:nvSpPr>
          <p:cNvPr id="11" name="TextBox 10">
            <a:extLst>
              <a:ext uri="{FF2B5EF4-FFF2-40B4-BE49-F238E27FC236}">
                <a16:creationId xmlns:a16="http://schemas.microsoft.com/office/drawing/2014/main" id="{82277BE8-D88E-4DA0-96EB-E434266BA292}"/>
              </a:ext>
            </a:extLst>
          </p:cNvPr>
          <p:cNvSpPr txBox="1">
            <a:spLocks noChangeArrowheads="1"/>
          </p:cNvSpPr>
          <p:nvPr/>
        </p:nvSpPr>
        <p:spPr bwMode="auto">
          <a:xfrm>
            <a:off x="685800" y="1693863"/>
            <a:ext cx="67373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These are caused by mutations in single genes.</a:t>
            </a:r>
            <a:br>
              <a:rPr lang="en-GB" altLang="en-US" dirty="0">
                <a:solidFill>
                  <a:srgbClr val="010066"/>
                </a:solidFill>
              </a:rPr>
            </a:br>
            <a:r>
              <a:rPr lang="en-GB" altLang="en-US" dirty="0">
                <a:solidFill>
                  <a:srgbClr val="010066"/>
                </a:solidFill>
              </a:rPr>
              <a:t>Examples include Huntington’s disease, cystic fibrosis and sickle-cell </a:t>
            </a:r>
            <a:r>
              <a:rPr lang="en-GB" altLang="en-US" dirty="0" err="1">
                <a:solidFill>
                  <a:srgbClr val="010066"/>
                </a:solidFill>
              </a:rPr>
              <a:t>anemia</a:t>
            </a:r>
            <a:r>
              <a:rPr lang="en-GB" altLang="en-US" dirty="0">
                <a:solidFill>
                  <a:srgbClr val="010066"/>
                </a:solidFill>
              </a:rPr>
              <a:t>.</a:t>
            </a:r>
            <a:endParaRPr lang="en-GB" altLang="en-US" dirty="0"/>
          </a:p>
        </p:txBody>
      </p:sp>
      <p:sp>
        <p:nvSpPr>
          <p:cNvPr id="12" name="TextBox 11">
            <a:extLst>
              <a:ext uri="{FF2B5EF4-FFF2-40B4-BE49-F238E27FC236}">
                <a16:creationId xmlns:a16="http://schemas.microsoft.com/office/drawing/2014/main" id="{B4497773-0204-4352-AEDF-9E78C127E4B1}"/>
              </a:ext>
            </a:extLst>
          </p:cNvPr>
          <p:cNvSpPr txBox="1">
            <a:spLocks noChangeArrowheads="1"/>
          </p:cNvSpPr>
          <p:nvPr/>
        </p:nvSpPr>
        <p:spPr bwMode="auto">
          <a:xfrm>
            <a:off x="685801" y="3308350"/>
            <a:ext cx="637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These are caused by mutations in several genes, combined with environmental factors. Examples include cardiovascular disease </a:t>
            </a:r>
            <a:br>
              <a:rPr lang="en-GB" altLang="en-US" dirty="0">
                <a:solidFill>
                  <a:srgbClr val="010066"/>
                </a:solidFill>
              </a:rPr>
            </a:br>
            <a:r>
              <a:rPr lang="en-GB" altLang="en-US" dirty="0">
                <a:solidFill>
                  <a:srgbClr val="010066"/>
                </a:solidFill>
              </a:rPr>
              <a:t>and cancer.</a:t>
            </a:r>
            <a:endParaRPr lang="en-GB" altLang="en-US" dirty="0"/>
          </a:p>
        </p:txBody>
      </p:sp>
      <p:pic>
        <p:nvPicPr>
          <p:cNvPr id="13" name="Picture 12">
            <a:extLst>
              <a:ext uri="{FF2B5EF4-FFF2-40B4-BE49-F238E27FC236}">
                <a16:creationId xmlns:a16="http://schemas.microsoft.com/office/drawing/2014/main" id="{01F71D7E-9A8D-4F53-9F55-745906D17C0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21F0C175-7CCF-47E5-8AFB-AEE0B947554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51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151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51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5154" grpId="0"/>
      <p:bldP spid="1115158" grpId="0"/>
      <p:bldP spid="1115160"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497FFA44-415A-4924-8043-650DC382981A}"/>
              </a:ext>
            </a:extLst>
          </p:cNvPr>
          <p:cNvSpPr>
            <a:spLocks noGrp="1" noChangeArrowheads="1"/>
          </p:cNvSpPr>
          <p:nvPr>
            <p:ph type="title"/>
          </p:nvPr>
        </p:nvSpPr>
        <p:spPr/>
        <p:txBody>
          <a:bodyPr/>
          <a:lstStyle/>
          <a:p>
            <a:r>
              <a:rPr lang="en-GB" altLang="en-US" dirty="0"/>
              <a:t>Fill in the gaps</a:t>
            </a:r>
          </a:p>
        </p:txBody>
      </p:sp>
      <p:pic>
        <p:nvPicPr>
          <p:cNvPr id="6" name="Picture 5">
            <a:extLst>
              <a:ext uri="{FF2B5EF4-FFF2-40B4-BE49-F238E27FC236}">
                <a16:creationId xmlns:a16="http://schemas.microsoft.com/office/drawing/2014/main" id="{14E37342-3FE8-470D-87E1-253BFC4FA84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CE6A13C5-8023-4EE0-8AAA-180170483AB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CEEC3CFD-6348-4B45-B6D4-A65DABD5215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4361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5"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0F485F9-4490-44EA-A374-371E21465710}"/>
              </a:ext>
            </a:extLst>
          </p:cNvPr>
          <p:cNvSpPr>
            <a:spLocks noGrp="1" noChangeArrowheads="1"/>
          </p:cNvSpPr>
          <p:nvPr>
            <p:ph type="title"/>
          </p:nvPr>
        </p:nvSpPr>
        <p:spPr/>
        <p:txBody>
          <a:bodyPr/>
          <a:lstStyle/>
          <a:p>
            <a:r>
              <a:rPr lang="en-GB" altLang="en-US"/>
              <a:t>Carriers</a:t>
            </a:r>
          </a:p>
        </p:txBody>
      </p:sp>
      <p:sp>
        <p:nvSpPr>
          <p:cNvPr id="24580" name="Text Box 12">
            <a:extLst>
              <a:ext uri="{FF2B5EF4-FFF2-40B4-BE49-F238E27FC236}">
                <a16:creationId xmlns:a16="http://schemas.microsoft.com/office/drawing/2014/main" id="{784D7AF7-E4D9-4115-ADE0-FBE83FEC4BA6}"/>
              </a:ext>
            </a:extLst>
          </p:cNvPr>
          <p:cNvSpPr txBox="1">
            <a:spLocks noChangeArrowheads="1"/>
          </p:cNvSpPr>
          <p:nvPr/>
        </p:nvSpPr>
        <p:spPr bwMode="auto">
          <a:xfrm>
            <a:off x="342900" y="784225"/>
            <a:ext cx="818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Some inherited disorders, such as Huntington’s disease, are caused by </a:t>
            </a:r>
            <a:r>
              <a:rPr lang="en-GB" altLang="en-US" b="1" dirty="0">
                <a:solidFill>
                  <a:srgbClr val="10BC45"/>
                </a:solidFill>
              </a:rPr>
              <a:t>dominant</a:t>
            </a:r>
            <a:r>
              <a:rPr lang="en-GB" altLang="en-US" dirty="0"/>
              <a:t> alleles. However, most, including cystic fibrosis, are caused by </a:t>
            </a:r>
            <a:r>
              <a:rPr lang="en-GB" altLang="en-US" b="1" dirty="0">
                <a:solidFill>
                  <a:srgbClr val="10BC45"/>
                </a:solidFill>
              </a:rPr>
              <a:t>recessive</a:t>
            </a:r>
            <a:r>
              <a:rPr lang="en-GB" altLang="en-US" dirty="0"/>
              <a:t> alleles.</a:t>
            </a:r>
          </a:p>
        </p:txBody>
      </p:sp>
      <p:sp>
        <p:nvSpPr>
          <p:cNvPr id="1117198" name="Text Box 14">
            <a:extLst>
              <a:ext uri="{FF2B5EF4-FFF2-40B4-BE49-F238E27FC236}">
                <a16:creationId xmlns:a16="http://schemas.microsoft.com/office/drawing/2014/main" id="{D4850BC5-8E80-4CBE-9341-1935E22B41EF}"/>
              </a:ext>
            </a:extLst>
          </p:cNvPr>
          <p:cNvSpPr txBox="1">
            <a:spLocks noChangeArrowheads="1"/>
          </p:cNvSpPr>
          <p:nvPr/>
        </p:nvSpPr>
        <p:spPr bwMode="auto">
          <a:xfrm>
            <a:off x="342900" y="20415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If a person only has one faulty allele that codes for a </a:t>
            </a:r>
            <a:r>
              <a:rPr lang="en-GB" altLang="en-US" b="1" dirty="0"/>
              <a:t>recessive</a:t>
            </a:r>
            <a:r>
              <a:rPr lang="en-GB" altLang="en-US" dirty="0"/>
              <a:t> inherited disorder, they may not show symptoms of the disease. </a:t>
            </a:r>
            <a:endParaRPr lang="en-GB" altLang="en-US" dirty="0">
              <a:solidFill>
                <a:srgbClr val="010066"/>
              </a:solidFill>
            </a:endParaRPr>
          </a:p>
        </p:txBody>
      </p:sp>
      <p:sp>
        <p:nvSpPr>
          <p:cNvPr id="1117199" name="Text Box 15">
            <a:extLst>
              <a:ext uri="{FF2B5EF4-FFF2-40B4-BE49-F238E27FC236}">
                <a16:creationId xmlns:a16="http://schemas.microsoft.com/office/drawing/2014/main" id="{AE0D050B-B98E-4991-9E33-1E55751AC716}"/>
              </a:ext>
            </a:extLst>
          </p:cNvPr>
          <p:cNvSpPr txBox="1">
            <a:spLocks noChangeArrowheads="1"/>
          </p:cNvSpPr>
          <p:nvPr/>
        </p:nvSpPr>
        <p:spPr bwMode="auto">
          <a:xfrm>
            <a:off x="342900" y="4953000"/>
            <a:ext cx="4881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solidFill>
                  <a:srgbClr val="010066"/>
                </a:solidFill>
              </a:rPr>
              <a:t>A person must inherit </a:t>
            </a:r>
            <a:r>
              <a:rPr lang="en-GB" altLang="en-US" b="1" dirty="0">
                <a:solidFill>
                  <a:srgbClr val="010066"/>
                </a:solidFill>
              </a:rPr>
              <a:t>two copies </a:t>
            </a:r>
            <a:r>
              <a:rPr lang="en-GB" altLang="en-US" dirty="0">
                <a:solidFill>
                  <a:srgbClr val="010066"/>
                </a:solidFill>
              </a:rPr>
              <a:t>of the faulty recessive allele in order to develop the disease.</a:t>
            </a:r>
          </a:p>
        </p:txBody>
      </p:sp>
      <p:pic>
        <p:nvPicPr>
          <p:cNvPr id="252943" name="Picture 15" descr="InheritedDiseases_womanwithbaby">
            <a:extLst>
              <a:ext uri="{FF2B5EF4-FFF2-40B4-BE49-F238E27FC236}">
                <a16:creationId xmlns:a16="http://schemas.microsoft.com/office/drawing/2014/main" id="{EEC456D9-97F9-4AEC-BEA6-F0488D4EA2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9016">
            <a:off x="5164138" y="3105150"/>
            <a:ext cx="2973387"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E8ED6D11-74F2-4C3E-9241-9F0E2766D8D6}"/>
              </a:ext>
            </a:extLst>
          </p:cNvPr>
          <p:cNvSpPr>
            <a:spLocks noChangeArrowheads="1"/>
          </p:cNvSpPr>
          <p:nvPr/>
        </p:nvSpPr>
        <p:spPr bwMode="auto">
          <a:xfrm>
            <a:off x="342900" y="3313113"/>
            <a:ext cx="46085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is because the normal functioning allele is dominant. These people are called </a:t>
            </a:r>
            <a:r>
              <a:rPr lang="en-GB" altLang="en-US" b="1" dirty="0">
                <a:solidFill>
                  <a:srgbClr val="10BC45"/>
                </a:solidFill>
              </a:rPr>
              <a:t>carriers</a:t>
            </a:r>
            <a:r>
              <a:rPr lang="en-GB" altLang="en-US" dirty="0"/>
              <a:t> of the disease.</a:t>
            </a:r>
          </a:p>
        </p:txBody>
      </p:sp>
      <p:pic>
        <p:nvPicPr>
          <p:cNvPr id="10" name="Picture 9">
            <a:extLst>
              <a:ext uri="{FF2B5EF4-FFF2-40B4-BE49-F238E27FC236}">
                <a16:creationId xmlns:a16="http://schemas.microsoft.com/office/drawing/2014/main" id="{2EA4EB96-B99A-4119-8BE1-FB49B2EBD13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900010EA-85A9-4AF7-A8C3-8410BA02D37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71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4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1719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198" grpId="0"/>
      <p:bldP spid="1117199"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Nd0twaRu"/>
  <p:tag name="ARTICULATE_DESIGN_ID_6_DEFAULT DESIGN" val="4nI8KbMl"/>
  <p:tag name="ARTICULATE_DESIGN_ID_1_DEFAULT DESIGN" val="JUK7YoVR"/>
  <p:tag name="ARTICULATE_DESIGN_ID_3_DEFAULT DESIGN" val="dYBSo96q"/>
  <p:tag name="ARTICULATE_DESIGN_ID_2_DEFAULT DESIGN" val="hnf0nqdw"/>
  <p:tag name="ARTICULATE_DESIGN_ID_7_DEFAULT DESIGN" val="HjAzs3Gq"/>
  <p:tag name="ARTICULATE_DESIGN_ID_4_DEFAULT DESIGN" val="RR6cDtfJ"/>
  <p:tag name="ARTICULATE_DESIGN_ID_5_DEFAULT DESIGN" val="a8APJcoN"/>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14366</TotalTime>
  <Words>2025</Words>
  <Application>Microsoft Office PowerPoint</Application>
  <PresentationFormat>On-screen Show (4:3)</PresentationFormat>
  <Paragraphs>134</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Verdana</vt:lpstr>
      <vt:lpstr>Wingdings</vt:lpstr>
      <vt:lpstr>Arial</vt:lpstr>
      <vt:lpstr>Wingdings 2</vt:lpstr>
      <vt:lpstr>1_Default Design</vt:lpstr>
      <vt:lpstr>7_Default Design</vt:lpstr>
      <vt:lpstr>Inherited Disorders</vt:lpstr>
      <vt:lpstr>Information</vt:lpstr>
      <vt:lpstr>What is inheritance?</vt:lpstr>
      <vt:lpstr>Inherited disorders</vt:lpstr>
      <vt:lpstr>Treating inherited disorders</vt:lpstr>
      <vt:lpstr>Symptoms</vt:lpstr>
      <vt:lpstr>Types of inherited disorders</vt:lpstr>
      <vt:lpstr>Fill in the gaps</vt:lpstr>
      <vt:lpstr>Carriers</vt:lpstr>
      <vt:lpstr>True or false?</vt:lpstr>
      <vt:lpstr>Huntington’s disease</vt:lpstr>
      <vt:lpstr>Diagnosing Huntington’s disease</vt:lpstr>
      <vt:lpstr>Diagnosing cystic fibrosis</vt:lpstr>
      <vt:lpstr>How is cystic fibrosis inherited?</vt:lpstr>
      <vt:lpstr>Fetal testing</vt:lpstr>
      <vt:lpstr>IVF and genetic screening</vt:lpstr>
      <vt:lpstr>Opinions on genetic screening </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Inherited Disorders</dc:title>
  <dc:subject>Boardworks High School Life Science</dc:subject>
  <dc:creator>Boardworks</dc:creator>
  <cp:lastModifiedBy>Tim Crilly</cp:lastModifiedBy>
  <cp:revision>532</cp:revision>
  <dcterms:created xsi:type="dcterms:W3CDTF">2003-10-06T13:07:42Z</dcterms:created>
  <dcterms:modified xsi:type="dcterms:W3CDTF">2019-01-31T15:25:35Z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BFDC62ED-E7E6-45F9-976D-CA67D837D9DE</vt:lpwstr>
  </property>
  <property fmtid="{D5CDD505-2E9C-101B-9397-08002B2CF9AE}" pid="3" name="ArticulatePath">
    <vt:lpwstr>Inherited disorders</vt:lpwstr>
  </property>
</Properties>
</file>