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activeX/activeX1.xml" ContentType="application/vnd.ms-office.activeX+xml"/>
  <Override PartName="/ppt/notesSlides/notesSlide6.xml" ContentType="application/vnd.openxmlformats-officedocument.presentationml.notesSlide+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notesSlides/notesSlide10.xml" ContentType="application/vnd.openxmlformats-officedocument.presentationml.notesSlide+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activeX/activeX2.xml" ContentType="application/vnd.ms-office.activeX+xml"/>
  <Override PartName="/ppt/notesSlides/notesSlide12.xml" ContentType="application/vnd.openxmlformats-officedocument.presentationml.notesSlide+xml"/>
  <Override PartName="/ppt/tags/tag43.xml" ContentType="application/vnd.openxmlformats-officedocument.presentationml.tags+xml"/>
  <Override PartName="/ppt/notesSlides/notesSlide13.xml" ContentType="application/vnd.openxmlformats-officedocument.presentationml.notesSlide+xml"/>
  <Override PartName="/ppt/tags/tag44.xml" ContentType="application/vnd.openxmlformats-officedocument.presentationml.tags+xml"/>
  <Override PartName="/ppt/notesSlides/notesSlide14.xml" ContentType="application/vnd.openxmlformats-officedocument.presentationml.notesSlide+xml"/>
  <Override PartName="/ppt/tags/tag45.xml" ContentType="application/vnd.openxmlformats-officedocument.presentationml.tags+xml"/>
  <Override PartName="/ppt/notesSlides/notesSlide15.xml" ContentType="application/vnd.openxmlformats-officedocument.presentationml.notesSlide+xml"/>
  <Override PartName="/ppt/tags/tag46.xml" ContentType="application/vnd.openxmlformats-officedocument.presentationml.tags+xml"/>
  <Override PartName="/ppt/notesSlides/notesSlide16.xml" ContentType="application/vnd.openxmlformats-officedocument.presentationml.notesSlide+xml"/>
  <Override PartName="/ppt/tags/tag47.xml" ContentType="application/vnd.openxmlformats-officedocument.presentationml.tags+xml"/>
  <Override PartName="/ppt/notesSlides/notesSlide17.xml" ContentType="application/vnd.openxmlformats-officedocument.presentationml.notesSlide+xml"/>
  <Override PartName="/ppt/tags/tag48.xml" ContentType="application/vnd.openxmlformats-officedocument.presentationml.tags+xml"/>
  <Override PartName="/ppt/notesSlides/notesSlide18.xml" ContentType="application/vnd.openxmlformats-officedocument.presentationml.notesSlide+xml"/>
  <Override PartName="/ppt/tags/tag49.xml" ContentType="application/vnd.openxmlformats-officedocument.presentationml.tags+xml"/>
  <Override PartName="/ppt/activeX/activeX3.xml" ContentType="application/vnd.ms-office.activeX+xml"/>
  <Override PartName="/ppt/notesSlides/notesSlide19.xml" ContentType="application/vnd.openxmlformats-officedocument.presentationml.notesSlide+xml"/>
  <Override PartName="/ppt/tags/tag50.xml" ContentType="application/vnd.openxmlformats-officedocument.presentationml.tags+xml"/>
  <Override PartName="/ppt/activeX/activeX4.xml" ContentType="application/vnd.ms-office.activeX+xml"/>
  <Override PartName="/ppt/notesSlides/notesSlide20.xml" ContentType="application/vnd.openxmlformats-officedocument.presentationml.notesSlide+xml"/>
  <Override PartName="/ppt/tags/tag51.xml" ContentType="application/vnd.openxmlformats-officedocument.presentationml.tags+xml"/>
  <Override PartName="/ppt/activeX/activeX5.xml" ContentType="application/vnd.ms-office.activeX+xml"/>
  <Override PartName="/ppt/notesSlides/notesSlide21.xml" ContentType="application/vnd.openxmlformats-officedocument.presentationml.notesSlide+xml"/>
  <Override PartName="/ppt/tags/tag52.xml" ContentType="application/vnd.openxmlformats-officedocument.presentationml.tags+xml"/>
  <Override PartName="/ppt/activeX/activeX6.xml" ContentType="application/vnd.ms-office.activeX+xml"/>
  <Override PartName="/ppt/notesSlides/notesSlide22.xml" ContentType="application/vnd.openxmlformats-officedocument.presentationml.notesSlide+xml"/>
  <Override PartName="/ppt/tags/tag53.xml" ContentType="application/vnd.openxmlformats-officedocument.presentationml.tags+xml"/>
  <Override PartName="/ppt/notesSlides/notesSlide23.xml" ContentType="application/vnd.openxmlformats-officedocument.presentationml.notesSlide+xml"/>
  <Override PartName="/ppt/tags/tag54.xml" ContentType="application/vnd.openxmlformats-officedocument.presentationml.tags+xml"/>
  <Override PartName="/ppt/notesSlides/notesSlide24.xml" ContentType="application/vnd.openxmlformats-officedocument.presentationml.notesSlide+xml"/>
  <Override PartName="/ppt/tags/tag55.xml" ContentType="application/vnd.openxmlformats-officedocument.presentationml.tags+xml"/>
  <Override PartName="/ppt/notesSlides/notesSlide25.xml" ContentType="application/vnd.openxmlformats-officedocument.presentationml.notesSlide+xml"/>
  <Override PartName="/ppt/tags/tag56.xml" ContentType="application/vnd.openxmlformats-officedocument.presentationml.tags+xml"/>
  <Override PartName="/ppt/notesSlides/notesSlide26.xml" ContentType="application/vnd.openxmlformats-officedocument.presentationml.notesSlide+xml"/>
  <Override PartName="/ppt/tags/tag57.xml" ContentType="application/vnd.openxmlformats-officedocument.presentationml.tags+xml"/>
  <Override PartName="/ppt/activeX/activeX7.xml" ContentType="application/vnd.ms-office.activeX+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184" r:id="rId1"/>
    <p:sldMasterId id="2147485199" r:id="rId2"/>
  </p:sldMasterIdLst>
  <p:notesMasterIdLst>
    <p:notesMasterId r:id="rId30"/>
  </p:notesMasterIdLst>
  <p:handoutMasterIdLst>
    <p:handoutMasterId r:id="rId31"/>
  </p:handoutMasterIdLst>
  <p:sldIdLst>
    <p:sldId id="430" r:id="rId3"/>
    <p:sldId id="531" r:id="rId4"/>
    <p:sldId id="485" r:id="rId5"/>
    <p:sldId id="522" r:id="rId6"/>
    <p:sldId id="523" r:id="rId7"/>
    <p:sldId id="486" r:id="rId8"/>
    <p:sldId id="487" r:id="rId9"/>
    <p:sldId id="488" r:id="rId10"/>
    <p:sldId id="489" r:id="rId11"/>
    <p:sldId id="490" r:id="rId12"/>
    <p:sldId id="491" r:id="rId13"/>
    <p:sldId id="492" r:id="rId14"/>
    <p:sldId id="524" r:id="rId15"/>
    <p:sldId id="525" r:id="rId16"/>
    <p:sldId id="526" r:id="rId17"/>
    <p:sldId id="527" r:id="rId18"/>
    <p:sldId id="506" r:id="rId19"/>
    <p:sldId id="504" r:id="rId20"/>
    <p:sldId id="505" r:id="rId21"/>
    <p:sldId id="494" r:id="rId22"/>
    <p:sldId id="495" r:id="rId23"/>
    <p:sldId id="507" r:id="rId24"/>
    <p:sldId id="530" r:id="rId25"/>
    <p:sldId id="528" r:id="rId26"/>
    <p:sldId id="500" r:id="rId27"/>
    <p:sldId id="529" r:id="rId28"/>
    <p:sldId id="501" r:id="rId29"/>
  </p:sldIdLst>
  <p:sldSz cx="9144000" cy="6858000" type="screen4x3"/>
  <p:notesSz cx="6858000" cy="9296400"/>
  <p:embeddedFontLst>
    <p:embeddedFont>
      <p:font typeface="Wingdings 2" panose="05020102010507070707" pitchFamily="18" charset="2"/>
      <p:regular r:id="rId32"/>
    </p:embeddedFont>
  </p:embeddedFontLst>
  <p:custDataLst>
    <p:tags r:id="rId33"/>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76">
          <p15:clr>
            <a:srgbClr val="A4A3A4"/>
          </p15:clr>
        </p15:guide>
        <p15:guide id="3" pos="5353">
          <p15:clr>
            <a:srgbClr val="A4A3A4"/>
          </p15:clr>
        </p15:guide>
        <p15:guide id="4" pos="216">
          <p15:clr>
            <a:srgbClr val="A4A3A4"/>
          </p15:clr>
        </p15:guide>
      </p15:sldGuideLst>
    </p:ext>
    <p:ext uri="{2D200454-40CA-4A62-9FC3-DE9A4176ACB9}">
      <p15:notesGuideLst xmlns:p15="http://schemas.microsoft.com/office/powerpoint/2012/main">
        <p15:guide id="1" orient="horz" pos="290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0066"/>
    <a:srgbClr val="000066"/>
    <a:srgbClr val="10BC45"/>
    <a:srgbClr val="CC0099"/>
    <a:srgbClr val="33CC33"/>
    <a:srgbClr val="009900"/>
    <a:srgbClr val="FF6161"/>
    <a:srgbClr val="003399"/>
    <a:srgbClr val="FFC1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354" autoAdjust="0"/>
  </p:normalViewPr>
  <p:slideViewPr>
    <p:cSldViewPr snapToGrid="0" showGuides="1">
      <p:cViewPr>
        <p:scale>
          <a:sx n="85" d="100"/>
          <a:sy n="85" d="100"/>
        </p:scale>
        <p:origin x="618" y="168"/>
      </p:cViewPr>
      <p:guideLst>
        <p:guide orient="horz" pos="494"/>
        <p:guide orient="horz" pos="3876"/>
        <p:guide pos="5353"/>
        <p:guide pos="216"/>
      </p:guideLst>
    </p:cSldViewPr>
  </p:slideViewPr>
  <p:outlineViewPr>
    <p:cViewPr>
      <p:scale>
        <a:sx n="33" d="100"/>
        <a:sy n="33" d="100"/>
      </p:scale>
      <p:origin x="0" y="-684"/>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32"/>
      </p:cViewPr>
      <p:guideLst>
        <p:guide orient="horz" pos="290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DEB00549-B18A-4304-A14E-ED889981DF11}"/>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0E530A2C-7AC4-4F20-AA8B-3CD46E682072}" type="slidenum">
              <a:rPr lang="en-GB" altLang="en-US"/>
              <a:pPr/>
              <a:t>‹#›</a:t>
            </a:fld>
            <a:endParaRPr lang="en-GB" altLang="en-US"/>
          </a:p>
        </p:txBody>
      </p:sp>
      <p:sp>
        <p:nvSpPr>
          <p:cNvPr id="6" name="Rectangle 7">
            <a:extLst>
              <a:ext uri="{FF2B5EF4-FFF2-40B4-BE49-F238E27FC236}">
                <a16:creationId xmlns:a16="http://schemas.microsoft.com/office/drawing/2014/main" id="{B5098ADB-F259-42E2-B9F8-388BA2AAC678}"/>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7" name="Rectangle 9">
            <a:extLst>
              <a:ext uri="{FF2B5EF4-FFF2-40B4-BE49-F238E27FC236}">
                <a16:creationId xmlns:a16="http://schemas.microsoft.com/office/drawing/2014/main" id="{72CAEFB6-842C-467B-9448-E14ACA1B5882}"/>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custDataLst>
      <p:tags r:id="rId2"/>
    </p:custDataLst>
    <p:extLst>
      <p:ext uri="{BB962C8B-B14F-4D97-AF65-F5344CB8AC3E}">
        <p14:creationId xmlns:p14="http://schemas.microsoft.com/office/powerpoint/2010/main" val="16935317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7" name="Rectangle 4">
            <a:extLst>
              <a:ext uri="{FF2B5EF4-FFF2-40B4-BE49-F238E27FC236}">
                <a16:creationId xmlns:a16="http://schemas.microsoft.com/office/drawing/2014/main" id="{57A60AAF-7ACE-4C16-9D1E-1B0896CE2381}"/>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DB0991CC-35B9-480D-82F0-A29E475076B0}"/>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58F12A8A-7719-4FE5-AAD0-BFDC8A43CB34}"/>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BB590715-7C51-4CE8-81E7-21F0A6D5EBBD}" type="slidenum">
              <a:rPr lang="en-US" altLang="en-US"/>
              <a:pPr/>
              <a:t>‹#›</a:t>
            </a:fld>
            <a:endParaRPr lang="en-US" altLang="en-US"/>
          </a:p>
        </p:txBody>
      </p:sp>
      <p:sp>
        <p:nvSpPr>
          <p:cNvPr id="8" name="Rectangle 7">
            <a:extLst>
              <a:ext uri="{FF2B5EF4-FFF2-40B4-BE49-F238E27FC236}">
                <a16:creationId xmlns:a16="http://schemas.microsoft.com/office/drawing/2014/main" id="{8CD4F1BE-866C-4F2E-ABD8-A44FE420832D}"/>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9" name="Rectangle 9">
            <a:extLst>
              <a:ext uri="{FF2B5EF4-FFF2-40B4-BE49-F238E27FC236}">
                <a16:creationId xmlns:a16="http://schemas.microsoft.com/office/drawing/2014/main" id="{D16B0D69-1ADD-4A52-939A-BB39D5E17D8D}"/>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extLst>
      <p:ext uri="{BB962C8B-B14F-4D97-AF65-F5344CB8AC3E}">
        <p14:creationId xmlns:p14="http://schemas.microsoft.com/office/powerpoint/2010/main" val="2580577299"/>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a:extLst>
              <a:ext uri="{FF2B5EF4-FFF2-40B4-BE49-F238E27FC236}">
                <a16:creationId xmlns:a16="http://schemas.microsoft.com/office/drawing/2014/main" id="{06CD82FF-02ED-459D-9214-D11CAA2CA2E0}"/>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2A68133A-515E-45F2-BDDB-4003130EFD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B21082AD-F728-407E-88C0-05BFED0E2C3C}"/>
              </a:ext>
            </a:extLst>
          </p:cNvPr>
          <p:cNvSpPr>
            <a:spLocks noGrp="1"/>
          </p:cNvSpPr>
          <p:nvPr>
            <p:ph type="sldNum" sz="quarter" idx="10"/>
          </p:nvPr>
        </p:nvSpPr>
        <p:spPr/>
        <p:txBody>
          <a:bodyPr/>
          <a:lstStyle/>
          <a:p>
            <a:fld id="{BB590715-7C51-4CE8-81E7-21F0A6D5EBBD}"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2">
            <a:extLst>
              <a:ext uri="{FF2B5EF4-FFF2-40B4-BE49-F238E27FC236}">
                <a16:creationId xmlns:a16="http://schemas.microsoft.com/office/drawing/2014/main" id="{75FBF3E9-2B3B-47C8-A832-18A003F82CAA}"/>
              </a:ext>
            </a:extLst>
          </p:cNvPr>
          <p:cNvSpPr>
            <a:spLocks noGrp="1" noRot="1" noChangeAspect="1" noChangeArrowheads="1" noTextEdit="1"/>
          </p:cNvSpPr>
          <p:nvPr>
            <p:ph type="sldImg"/>
          </p:nvPr>
        </p:nvSpPr>
        <p:spPr>
          <a:ln/>
        </p:spPr>
      </p:sp>
      <p:sp>
        <p:nvSpPr>
          <p:cNvPr id="52229" name="Rectangle 3">
            <a:extLst>
              <a:ext uri="{FF2B5EF4-FFF2-40B4-BE49-F238E27FC236}">
                <a16:creationId xmlns:a16="http://schemas.microsoft.com/office/drawing/2014/main" id="{30583964-DA98-467B-BB5D-5E6A1C655B49}"/>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0F0DA2AB-6989-4E55-A62A-494460BE1638}"/>
              </a:ext>
            </a:extLst>
          </p:cNvPr>
          <p:cNvSpPr>
            <a:spLocks noGrp="1"/>
          </p:cNvSpPr>
          <p:nvPr>
            <p:ph type="sldNum" sz="quarter" idx="10"/>
          </p:nvPr>
        </p:nvSpPr>
        <p:spPr/>
        <p:txBody>
          <a:bodyPr/>
          <a:lstStyle/>
          <a:p>
            <a:fld id="{BB590715-7C51-4CE8-81E7-21F0A6D5EBBD}"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2">
            <a:extLst>
              <a:ext uri="{FF2B5EF4-FFF2-40B4-BE49-F238E27FC236}">
                <a16:creationId xmlns:a16="http://schemas.microsoft.com/office/drawing/2014/main" id="{3A29996E-4403-47C8-90FD-274D99CBB0F8}"/>
              </a:ext>
            </a:extLst>
          </p:cNvPr>
          <p:cNvSpPr>
            <a:spLocks noGrp="1" noRot="1" noChangeAspect="1" noChangeArrowheads="1" noTextEdit="1"/>
          </p:cNvSpPr>
          <p:nvPr>
            <p:ph type="sldImg"/>
          </p:nvPr>
        </p:nvSpPr>
        <p:spPr>
          <a:ln/>
        </p:spPr>
      </p:sp>
      <p:sp>
        <p:nvSpPr>
          <p:cNvPr id="53253" name="Rectangle 3">
            <a:extLst>
              <a:ext uri="{FF2B5EF4-FFF2-40B4-BE49-F238E27FC236}">
                <a16:creationId xmlns:a16="http://schemas.microsoft.com/office/drawing/2014/main" id="{A7D1AEB5-62ED-47CE-AD03-A96ED4A26FAA}"/>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p:txBody>
      </p:sp>
      <p:sp>
        <p:nvSpPr>
          <p:cNvPr id="2" name="Slide Number Placeholder 1">
            <a:extLst>
              <a:ext uri="{FF2B5EF4-FFF2-40B4-BE49-F238E27FC236}">
                <a16:creationId xmlns:a16="http://schemas.microsoft.com/office/drawing/2014/main" id="{FC82AFC8-24C1-4BB6-8F79-B37EB38A4B54}"/>
              </a:ext>
            </a:extLst>
          </p:cNvPr>
          <p:cNvSpPr>
            <a:spLocks noGrp="1"/>
          </p:cNvSpPr>
          <p:nvPr>
            <p:ph type="sldNum" sz="quarter" idx="10"/>
          </p:nvPr>
        </p:nvSpPr>
        <p:spPr/>
        <p:txBody>
          <a:bodyPr/>
          <a:lstStyle/>
          <a:p>
            <a:fld id="{BB590715-7C51-4CE8-81E7-21F0A6D5EBBD}"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2">
            <a:extLst>
              <a:ext uri="{FF2B5EF4-FFF2-40B4-BE49-F238E27FC236}">
                <a16:creationId xmlns:a16="http://schemas.microsoft.com/office/drawing/2014/main" id="{686086A6-D2B0-4E5D-8ACF-0C0B8BE001B5}"/>
              </a:ext>
            </a:extLst>
          </p:cNvPr>
          <p:cNvSpPr>
            <a:spLocks noGrp="1" noRot="1" noChangeAspect="1" noChangeArrowheads="1" noTextEdit="1"/>
          </p:cNvSpPr>
          <p:nvPr>
            <p:ph type="sldImg"/>
          </p:nvPr>
        </p:nvSpPr>
        <p:spPr>
          <a:ln/>
        </p:spPr>
      </p:sp>
      <p:sp>
        <p:nvSpPr>
          <p:cNvPr id="54277" name="Rectangle 3">
            <a:extLst>
              <a:ext uri="{FF2B5EF4-FFF2-40B4-BE49-F238E27FC236}">
                <a16:creationId xmlns:a16="http://schemas.microsoft.com/office/drawing/2014/main" id="{0D9E613C-D32D-44A2-AC79-4682FB8A0C82}"/>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matching activity could be used as a summary exercise on terms about genes.</a:t>
            </a:r>
          </a:p>
        </p:txBody>
      </p:sp>
      <p:sp>
        <p:nvSpPr>
          <p:cNvPr id="2" name="Slide Number Placeholder 1">
            <a:extLst>
              <a:ext uri="{FF2B5EF4-FFF2-40B4-BE49-F238E27FC236}">
                <a16:creationId xmlns:a16="http://schemas.microsoft.com/office/drawing/2014/main" id="{95EC3F0B-B428-42B7-8D53-411A9F69F38F}"/>
              </a:ext>
            </a:extLst>
          </p:cNvPr>
          <p:cNvSpPr>
            <a:spLocks noGrp="1"/>
          </p:cNvSpPr>
          <p:nvPr>
            <p:ph type="sldNum" sz="quarter" idx="10"/>
          </p:nvPr>
        </p:nvSpPr>
        <p:spPr/>
        <p:txBody>
          <a:bodyPr/>
          <a:lstStyle/>
          <a:p>
            <a:fld id="{BB590715-7C51-4CE8-81E7-21F0A6D5EBBD}"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2">
            <a:extLst>
              <a:ext uri="{FF2B5EF4-FFF2-40B4-BE49-F238E27FC236}">
                <a16:creationId xmlns:a16="http://schemas.microsoft.com/office/drawing/2014/main" id="{00FD59FA-A955-4079-AF0C-A2BF722BBE39}"/>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FAC5D385-35B0-4D6C-9DAF-4D296D42B54C}"/>
              </a:ext>
            </a:extLst>
          </p:cNvPr>
          <p:cNvSpPr>
            <a:spLocks noGrp="1" noChangeArrowheads="1"/>
          </p:cNvSpPr>
          <p:nvPr>
            <p:ph type="body" idx="1"/>
          </p:nvPr>
        </p:nvSpPr>
        <p:spPr>
          <a:xfrm>
            <a:off x="914400" y="4415790"/>
            <a:ext cx="5029200" cy="4183380"/>
          </a:xfrm>
          <a:ln/>
        </p:spPr>
        <p:txBody>
          <a:bodyPr/>
          <a:lstStyle/>
          <a:p>
            <a:pPr marL="92075" indent="-92075">
              <a:defRPr/>
            </a:pPr>
            <a:r>
              <a:rPr lang="en-GB" b="1" dirty="0"/>
              <a:t>Teacher notes</a:t>
            </a:r>
          </a:p>
          <a:p>
            <a:pPr indent="-92075">
              <a:defRPr/>
            </a:pPr>
            <a:r>
              <a:rPr lang="en-GB" dirty="0"/>
              <a:t>If the male and female gametes contained all the genes from both parents, the offspring would have double the normal number of chromosomes and genes.</a:t>
            </a:r>
          </a:p>
          <a:p>
            <a:pPr indent="-92075">
              <a:defRPr/>
            </a:pPr>
            <a:endParaRPr lang="en-GB" dirty="0"/>
          </a:p>
          <a:p>
            <a:pPr indent="-92075">
              <a:defRPr/>
            </a:pPr>
            <a:r>
              <a:rPr lang="en-GB" dirty="0"/>
              <a:t>For more information on sexual reproduction, please refer to the </a:t>
            </a:r>
            <a:r>
              <a:rPr lang="en-GB" i="1" dirty="0"/>
              <a:t>Sexual and Asexual Reproduction</a:t>
            </a:r>
            <a:r>
              <a:rPr lang="en-GB" dirty="0"/>
              <a:t> presentation. </a:t>
            </a:r>
          </a:p>
          <a:p>
            <a:pPr indent="-92075">
              <a:defRPr/>
            </a:pPr>
            <a:endParaRPr lang="en-GB" dirty="0"/>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GB" dirty="0"/>
          </a:p>
        </p:txBody>
      </p:sp>
      <p:sp>
        <p:nvSpPr>
          <p:cNvPr id="2" name="Slide Number Placeholder 1">
            <a:extLst>
              <a:ext uri="{FF2B5EF4-FFF2-40B4-BE49-F238E27FC236}">
                <a16:creationId xmlns:a16="http://schemas.microsoft.com/office/drawing/2014/main" id="{D8DF8C6A-D86C-4681-8DDB-04CD667A6715}"/>
              </a:ext>
            </a:extLst>
          </p:cNvPr>
          <p:cNvSpPr>
            <a:spLocks noGrp="1"/>
          </p:cNvSpPr>
          <p:nvPr>
            <p:ph type="sldNum" sz="quarter" idx="10"/>
          </p:nvPr>
        </p:nvSpPr>
        <p:spPr/>
        <p:txBody>
          <a:bodyPr/>
          <a:lstStyle/>
          <a:p>
            <a:fld id="{BB590715-7C51-4CE8-81E7-21F0A6D5EBBD}"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2">
            <a:extLst>
              <a:ext uri="{FF2B5EF4-FFF2-40B4-BE49-F238E27FC236}">
                <a16:creationId xmlns:a16="http://schemas.microsoft.com/office/drawing/2014/main" id="{05BA9041-24A5-483D-B241-BF99DC44991F}"/>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58A5A875-CE41-4B1A-9E0F-051A284D3DCE}"/>
              </a:ext>
            </a:extLst>
          </p:cNvPr>
          <p:cNvSpPr>
            <a:spLocks noGrp="1" noChangeArrowheads="1"/>
          </p:cNvSpPr>
          <p:nvPr>
            <p:ph type="body" idx="1"/>
          </p:nvPr>
        </p:nvSpPr>
        <p:spPr>
          <a:xfrm>
            <a:off x="914400" y="4415790"/>
            <a:ext cx="5029200" cy="4183380"/>
          </a:xfrm>
          <a:ln/>
        </p:spPr>
        <p:txBody>
          <a:bodyPr/>
          <a:lstStyle/>
          <a:p>
            <a:pPr>
              <a:defRPr/>
            </a:pPr>
            <a:r>
              <a:rPr lang="en-GB" b="1" dirty="0"/>
              <a:t>Teacher notes</a:t>
            </a:r>
          </a:p>
          <a:p>
            <a:pPr>
              <a:defRPr/>
            </a:pPr>
            <a:r>
              <a:rPr lang="en-GB" dirty="0"/>
              <a:t>A normal human body cell contains 46 chromosomes in 23 pairs. Human gametes (sperm cells and egg cells) contain 23 chromosomes. </a:t>
            </a:r>
          </a:p>
          <a:p>
            <a:pPr>
              <a:defRPr/>
            </a:pPr>
            <a:endParaRPr lang="en-GB" dirty="0"/>
          </a:p>
          <a:p>
            <a:pPr>
              <a:defRPr/>
            </a:pPr>
            <a:r>
              <a:rPr lang="en-GB" dirty="0"/>
              <a:t>For more information on the production of gametes, please refer to the </a:t>
            </a:r>
            <a:r>
              <a:rPr lang="en-GB" i="1" dirty="0"/>
              <a:t>Meiosis</a:t>
            </a:r>
            <a:r>
              <a:rPr lang="en-GB" dirty="0"/>
              <a:t> presentation. </a:t>
            </a:r>
          </a:p>
          <a:p>
            <a:pPr>
              <a:defRPr/>
            </a:pPr>
            <a:endParaRPr lang="en-GB" dirty="0"/>
          </a:p>
          <a:p>
            <a:pPr>
              <a:defRPr/>
            </a:pPr>
            <a:r>
              <a:rPr lang="en-GB" b="1" dirty="0"/>
              <a:t>Photo credit:</a:t>
            </a:r>
            <a:r>
              <a:rPr lang="en-GB" dirty="0"/>
              <a:t> </a:t>
            </a:r>
            <a:r>
              <a:rPr lang="en-GB" b="1" dirty="0"/>
              <a:t>© </a:t>
            </a:r>
            <a:r>
              <a:rPr lang="en-GB" dirty="0"/>
              <a:t>Eye of Science / Science Photo Library 2018</a:t>
            </a:r>
          </a:p>
          <a:p>
            <a:pPr>
              <a:defRPr/>
            </a:pPr>
            <a:r>
              <a:rPr lang="en-GB" dirty="0" err="1"/>
              <a:t>Colored</a:t>
            </a:r>
            <a:r>
              <a:rPr lang="en-GB" dirty="0"/>
              <a:t> scanning electron micrograph (SEM) of sperm (blue) attempting to penetrate a human egg (red). Each sperm (spermatozoa) has a rounded head and a long tail with which it swims. Women usually release one egg (ovum) per month, whereas men release millions of sperm in each ejaculation. Only one of these sperm can penetrate the egg's thick outer layer (zona pellucida) and fertilize it. Fertilization occurs when the sperm's genetic material (deoxyribonucleic acid, DNA) fuses with the egg's DNA. When this occurs the egg forms a barrier to other sperm. Magnification: ×650 when printed 10 </a:t>
            </a:r>
            <a:r>
              <a:rPr lang="en-GB" dirty="0" err="1"/>
              <a:t>centimeters</a:t>
            </a:r>
            <a:r>
              <a:rPr lang="en-GB" dirty="0"/>
              <a:t> wide.</a:t>
            </a:r>
          </a:p>
        </p:txBody>
      </p:sp>
      <p:sp>
        <p:nvSpPr>
          <p:cNvPr id="2" name="Slide Number Placeholder 1">
            <a:extLst>
              <a:ext uri="{FF2B5EF4-FFF2-40B4-BE49-F238E27FC236}">
                <a16:creationId xmlns:a16="http://schemas.microsoft.com/office/drawing/2014/main" id="{6E0FF39C-9E49-4218-8A8F-855DAA0AB375}"/>
              </a:ext>
            </a:extLst>
          </p:cNvPr>
          <p:cNvSpPr>
            <a:spLocks noGrp="1"/>
          </p:cNvSpPr>
          <p:nvPr>
            <p:ph type="sldNum" sz="quarter" idx="10"/>
          </p:nvPr>
        </p:nvSpPr>
        <p:spPr/>
        <p:txBody>
          <a:bodyPr/>
          <a:lstStyle/>
          <a:p>
            <a:fld id="{BB590715-7C51-4CE8-81E7-21F0A6D5EBBD}"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2">
            <a:extLst>
              <a:ext uri="{FF2B5EF4-FFF2-40B4-BE49-F238E27FC236}">
                <a16:creationId xmlns:a16="http://schemas.microsoft.com/office/drawing/2014/main" id="{850ED498-67D0-4C34-990C-A8D40B4F70D9}"/>
              </a:ext>
            </a:extLst>
          </p:cNvPr>
          <p:cNvSpPr>
            <a:spLocks noGrp="1" noRot="1" noChangeAspect="1" noChangeArrowheads="1" noTextEdit="1"/>
          </p:cNvSpPr>
          <p:nvPr>
            <p:ph type="sldImg"/>
          </p:nvPr>
        </p:nvSpPr>
        <p:spPr>
          <a:ln/>
        </p:spPr>
      </p:sp>
      <p:sp>
        <p:nvSpPr>
          <p:cNvPr id="58373" name="Rectangle 3">
            <a:extLst>
              <a:ext uri="{FF2B5EF4-FFF2-40B4-BE49-F238E27FC236}">
                <a16:creationId xmlns:a16="http://schemas.microsoft.com/office/drawing/2014/main" id="{D2E9C133-809A-426D-9591-AB2FED4A1CE3}"/>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endParaRPr lang="en-GB" sz="1200" b="1" kern="1200" dirty="0">
              <a:solidFill>
                <a:schemeClr val="tx1"/>
              </a:solidFill>
              <a:effectLst/>
              <a:latin typeface="Arial" charset="0"/>
              <a:ea typeface="+mn-ea"/>
              <a:cs typeface="+mn-cs"/>
            </a:endParaRP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altLang="en-US" b="0" dirty="0">
              <a:latin typeface="Arial" panose="020B0604020202020204" pitchFamily="34" charset="0"/>
            </a:endParaRPr>
          </a:p>
        </p:txBody>
      </p:sp>
      <p:sp>
        <p:nvSpPr>
          <p:cNvPr id="2" name="Slide Number Placeholder 1">
            <a:extLst>
              <a:ext uri="{FF2B5EF4-FFF2-40B4-BE49-F238E27FC236}">
                <a16:creationId xmlns:a16="http://schemas.microsoft.com/office/drawing/2014/main" id="{ABB15023-64B1-42EC-935A-3B151F33A490}"/>
              </a:ext>
            </a:extLst>
          </p:cNvPr>
          <p:cNvSpPr>
            <a:spLocks noGrp="1"/>
          </p:cNvSpPr>
          <p:nvPr>
            <p:ph type="sldNum" sz="quarter" idx="10"/>
          </p:nvPr>
        </p:nvSpPr>
        <p:spPr/>
        <p:txBody>
          <a:bodyPr/>
          <a:lstStyle/>
          <a:p>
            <a:fld id="{BB590715-7C51-4CE8-81E7-21F0A6D5EBBD}"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90A6E10A-4FE0-497F-A7C5-9B176CDDB0CC}"/>
              </a:ext>
            </a:extLst>
          </p:cNvPr>
          <p:cNvSpPr>
            <a:spLocks noGrp="1" noRot="1" noChangeAspect="1" noTextEdit="1"/>
          </p:cNvSpPr>
          <p:nvPr>
            <p:ph type="sldImg"/>
          </p:nvPr>
        </p:nvSpPr>
        <p:spPr>
          <a:ln/>
        </p:spPr>
      </p:sp>
      <p:sp>
        <p:nvSpPr>
          <p:cNvPr id="59395" name="Notes Placeholder 2">
            <a:extLst>
              <a:ext uri="{FF2B5EF4-FFF2-40B4-BE49-F238E27FC236}">
                <a16:creationId xmlns:a16="http://schemas.microsoft.com/office/drawing/2014/main" id="{5C06C336-E5CF-4A16-8E00-3D9874AB461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5628AB2A-4E54-424C-8143-F763F5257E0C}"/>
              </a:ext>
            </a:extLst>
          </p:cNvPr>
          <p:cNvSpPr>
            <a:spLocks noGrp="1"/>
          </p:cNvSpPr>
          <p:nvPr>
            <p:ph type="sldNum" sz="quarter" idx="10"/>
          </p:nvPr>
        </p:nvSpPr>
        <p:spPr/>
        <p:txBody>
          <a:bodyPr/>
          <a:lstStyle/>
          <a:p>
            <a:fld id="{BB590715-7C51-4CE8-81E7-21F0A6D5EBBD}" type="slidenum">
              <a:rPr lang="en-US" altLang="en-US" smtClean="0"/>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2">
            <a:extLst>
              <a:ext uri="{FF2B5EF4-FFF2-40B4-BE49-F238E27FC236}">
                <a16:creationId xmlns:a16="http://schemas.microsoft.com/office/drawing/2014/main" id="{564942CF-8000-4AC3-AEAF-D64909628C2B}"/>
              </a:ext>
            </a:extLst>
          </p:cNvPr>
          <p:cNvSpPr>
            <a:spLocks noGrp="1" noRot="1" noChangeAspect="1" noChangeArrowheads="1" noTextEdit="1"/>
          </p:cNvSpPr>
          <p:nvPr>
            <p:ph type="sldImg"/>
          </p:nvPr>
        </p:nvSpPr>
        <p:spPr>
          <a:ln/>
        </p:spPr>
      </p:sp>
      <p:sp>
        <p:nvSpPr>
          <p:cNvPr id="60421" name="Rectangle 3">
            <a:extLst>
              <a:ext uri="{FF2B5EF4-FFF2-40B4-BE49-F238E27FC236}">
                <a16:creationId xmlns:a16="http://schemas.microsoft.com/office/drawing/2014/main" id="{D28864D3-3C5C-4A9D-9F29-9A0D9BA3A298}"/>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55000" lnSpcReduction="20000"/>
          </a:bodyPr>
          <a:lstStyle/>
          <a:p>
            <a:pPr eaLnBrk="1" hangingPunct="1">
              <a:lnSpc>
                <a:spcPct val="120000"/>
              </a:lnSpc>
            </a:pPr>
            <a:r>
              <a:rPr lang="en-GB" altLang="en-US" b="1" dirty="0">
                <a:latin typeface="Arial" panose="020B0604020202020204" pitchFamily="34" charset="0"/>
              </a:rPr>
              <a:t>Teacher notes</a:t>
            </a:r>
          </a:p>
          <a:p>
            <a:pPr eaLnBrk="1" hangingPunct="1">
              <a:lnSpc>
                <a:spcPct val="120000"/>
              </a:lnSpc>
            </a:pPr>
            <a:r>
              <a:rPr lang="en-GB" altLang="en-US" b="1" dirty="0">
                <a:latin typeface="Arial" panose="020B0604020202020204" pitchFamily="34" charset="0"/>
              </a:rPr>
              <a:t>Ratio: </a:t>
            </a:r>
            <a:r>
              <a:rPr lang="en-GB" altLang="en-US" dirty="0">
                <a:latin typeface="Arial" panose="020B0604020202020204" pitchFamily="34" charset="0"/>
              </a:rPr>
              <a:t>There are 6 white chickens and 2 brown chickens. Therefore the relationship between white and brown chickens is 6:2. This can be simplified as 2 is a common factor of both these numbers. As a result the ratio of white to brown chickens is 3:1. This means that for every 3 white chickens, there is 1 brown chicken.</a:t>
            </a:r>
          </a:p>
          <a:p>
            <a:pPr eaLnBrk="1" hangingPunct="1">
              <a:lnSpc>
                <a:spcPct val="120000"/>
              </a:lnSpc>
            </a:pPr>
            <a:endParaRPr lang="en-GB" altLang="en-US" dirty="0">
              <a:latin typeface="Arial" panose="020B0604020202020204" pitchFamily="34" charset="0"/>
            </a:endParaRPr>
          </a:p>
          <a:p>
            <a:pPr eaLnBrk="1" hangingPunct="1">
              <a:lnSpc>
                <a:spcPct val="120000"/>
              </a:lnSpc>
            </a:pPr>
            <a:r>
              <a:rPr lang="en-GB" altLang="en-US" b="1" dirty="0">
                <a:latin typeface="Arial" panose="020B0604020202020204" pitchFamily="34" charset="0"/>
              </a:rPr>
              <a:t>Percentage: </a:t>
            </a:r>
            <a:r>
              <a:rPr lang="en-GB" altLang="en-US" dirty="0">
                <a:latin typeface="Arial" panose="020B0604020202020204" pitchFamily="34" charset="0"/>
              </a:rPr>
              <a:t>There are 8 chickens in total. </a:t>
            </a:r>
          </a:p>
          <a:p>
            <a:pPr eaLnBrk="1" hangingPunct="1">
              <a:lnSpc>
                <a:spcPct val="120000"/>
              </a:lnSpc>
            </a:pPr>
            <a:r>
              <a:rPr lang="en-GB" altLang="en-US" dirty="0">
                <a:latin typeface="Arial" panose="020B0604020202020204" pitchFamily="34" charset="0"/>
              </a:rPr>
              <a:t>The percentage of white chickens is calculated by dividing the number of white chickens by the total number of chickens, and then multiplying by 100:</a:t>
            </a:r>
          </a:p>
          <a:p>
            <a:pPr eaLnBrk="1" hangingPunct="1">
              <a:lnSpc>
                <a:spcPct val="120000"/>
              </a:lnSpc>
            </a:pPr>
            <a:r>
              <a:rPr lang="en-GB" altLang="en-US" dirty="0">
                <a:latin typeface="Arial" panose="020B0604020202020204" pitchFamily="34" charset="0"/>
              </a:rPr>
              <a:t>(6÷8) × 100 = 75 </a:t>
            </a:r>
          </a:p>
          <a:p>
            <a:pPr eaLnBrk="1" hangingPunct="1">
              <a:lnSpc>
                <a:spcPct val="120000"/>
              </a:lnSpc>
            </a:pPr>
            <a:r>
              <a:rPr lang="en-GB" altLang="en-US" dirty="0">
                <a:latin typeface="Arial" panose="020B0604020202020204" pitchFamily="34" charset="0"/>
              </a:rPr>
              <a:t>75% of the total number of chickens are white.</a:t>
            </a:r>
          </a:p>
          <a:p>
            <a:pPr eaLnBrk="1" hangingPunct="1">
              <a:lnSpc>
                <a:spcPct val="120000"/>
              </a:lnSpc>
            </a:pPr>
            <a:r>
              <a:rPr lang="en-GB" altLang="en-US" dirty="0">
                <a:latin typeface="Arial" panose="020B0604020202020204" pitchFamily="34" charset="0"/>
              </a:rPr>
              <a:t>Likewise, the percentage of brown chickens is calculated by dividing the number of brown chickens by the total number of chickens, and then multiplying by 100:</a:t>
            </a:r>
          </a:p>
          <a:p>
            <a:pPr eaLnBrk="1" hangingPunct="1">
              <a:lnSpc>
                <a:spcPct val="120000"/>
              </a:lnSpc>
            </a:pPr>
            <a:r>
              <a:rPr lang="en-GB" altLang="en-US" dirty="0">
                <a:latin typeface="Arial" panose="020B0604020202020204" pitchFamily="34" charset="0"/>
              </a:rPr>
              <a:t>(2÷8) × 100 = 25 </a:t>
            </a:r>
          </a:p>
          <a:p>
            <a:pPr eaLnBrk="1" hangingPunct="1">
              <a:lnSpc>
                <a:spcPct val="120000"/>
              </a:lnSpc>
            </a:pPr>
            <a:r>
              <a:rPr lang="en-GB" altLang="en-US" dirty="0">
                <a:latin typeface="Arial" panose="020B0604020202020204" pitchFamily="34" charset="0"/>
              </a:rPr>
              <a:t>25% of the total number of chickens are white.</a:t>
            </a:r>
          </a:p>
          <a:p>
            <a:pPr eaLnBrk="1" hangingPunct="1">
              <a:lnSpc>
                <a:spcPct val="120000"/>
              </a:lnSpc>
            </a:pPr>
            <a:endParaRPr lang="en-GB" altLang="en-US" dirty="0">
              <a:latin typeface="Arial" panose="020B0604020202020204" pitchFamily="34" charset="0"/>
            </a:endParaRPr>
          </a:p>
          <a:p>
            <a:pPr eaLnBrk="1" hangingPunct="1">
              <a:lnSpc>
                <a:spcPct val="120000"/>
              </a:lnSpc>
            </a:pPr>
            <a:r>
              <a:rPr lang="en-GB" altLang="en-US" b="1" dirty="0">
                <a:latin typeface="Arial" panose="020B0604020202020204" pitchFamily="34" charset="0"/>
              </a:rPr>
              <a:t>Probability: </a:t>
            </a:r>
            <a:r>
              <a:rPr lang="en-GB" altLang="en-US" dirty="0">
                <a:latin typeface="Arial" panose="020B0604020202020204" pitchFamily="34" charset="0"/>
              </a:rPr>
              <a:t>This can be written as a number between 0 and 1. The probability of something happening cannot be higher than 1. If something has a probability of 1 it means it will definitely happen. </a:t>
            </a:r>
          </a:p>
          <a:p>
            <a:pPr eaLnBrk="1" hangingPunct="1">
              <a:lnSpc>
                <a:spcPct val="120000"/>
              </a:lnSpc>
            </a:pPr>
            <a:r>
              <a:rPr lang="en-GB" altLang="en-US" dirty="0">
                <a:latin typeface="Arial" panose="020B0604020202020204" pitchFamily="34" charset="0"/>
              </a:rPr>
              <a:t>There are 8 chickens in total. If one is taken at random the likelihood of selecting a white chicken is 6 in 8. This can be simplified to 3 in 4.</a:t>
            </a:r>
          </a:p>
          <a:p>
            <a:pPr eaLnBrk="1" hangingPunct="1">
              <a:lnSpc>
                <a:spcPct val="120000"/>
              </a:lnSpc>
            </a:pPr>
            <a:r>
              <a:rPr lang="en-GB" altLang="en-US" dirty="0">
                <a:latin typeface="Arial" panose="020B0604020202020204" pitchFamily="34" charset="0"/>
              </a:rPr>
              <a:t>3 ÷ 4 = 0.75 </a:t>
            </a:r>
          </a:p>
          <a:p>
            <a:pPr eaLnBrk="1" hangingPunct="1">
              <a:lnSpc>
                <a:spcPct val="120000"/>
              </a:lnSpc>
            </a:pPr>
            <a:r>
              <a:rPr lang="en-GB" altLang="en-US" dirty="0">
                <a:latin typeface="Arial" panose="020B0604020202020204" pitchFamily="34" charset="0"/>
              </a:rPr>
              <a:t>So the probability of a chicken being white in 0.75. </a:t>
            </a:r>
            <a:endParaRPr lang="en-GB" altLang="en-US" b="1" dirty="0">
              <a:latin typeface="Arial" panose="020B0604020202020204" pitchFamily="34" charset="0"/>
            </a:endParaRPr>
          </a:p>
          <a:p>
            <a:pPr eaLnBrk="1" hangingPunct="1">
              <a:lnSpc>
                <a:spcPct val="120000"/>
              </a:lnSpc>
            </a:pPr>
            <a:endParaRPr lang="en-GB" altLang="en-US" dirty="0">
              <a:latin typeface="Arial" panose="020B0604020202020204" pitchFamily="34" charset="0"/>
            </a:endParaRPr>
          </a:p>
          <a:p>
            <a:pPr eaLnBrk="1" hangingPunct="1">
              <a:lnSpc>
                <a:spcPct val="120000"/>
              </a:lnSpc>
            </a:pPr>
            <a:r>
              <a:rPr lang="en-GB" altLang="en-US" dirty="0">
                <a:latin typeface="Arial" panose="020B0604020202020204" pitchFamily="34" charset="0"/>
              </a:rPr>
              <a:t>Try asking students to convert other outcomes between ratios, percentages and probabilities. Emphasize the difference between a ratio: “1:3” and the corresponding probability: “1 in 4.”</a:t>
            </a:r>
          </a:p>
          <a:p>
            <a:pPr eaLnBrk="1" hangingPunct="1">
              <a:lnSpc>
                <a:spcPct val="120000"/>
              </a:lnSpc>
            </a:pPr>
            <a:endParaRPr lang="en-GB" altLang="en-US" b="1" i="1" dirty="0">
              <a:latin typeface="Arial" panose="020B0604020202020204" pitchFamily="34" charset="0"/>
            </a:endParaRPr>
          </a:p>
          <a:p>
            <a:pPr marL="0" marR="0" lvl="0" indent="0" algn="l" defTabSz="914400" rtl="0" eaLnBrk="0" fontAlgn="base" latinLnBrk="0" hangingPunct="0">
              <a:lnSpc>
                <a:spcPct val="120000"/>
              </a:lnSpc>
              <a:spcAft>
                <a:spcPct val="0"/>
              </a:spcAft>
              <a:buClrTx/>
              <a:buSzTx/>
              <a:buFontTx/>
              <a:buNone/>
              <a:tabLst/>
              <a:defRPr/>
            </a:pPr>
            <a:r>
              <a:rPr lang="en-GB" kern="1200" dirty="0">
                <a:solidFill>
                  <a:schemeClr val="tx1"/>
                </a:solidFill>
                <a:effectLst/>
                <a:latin typeface="Arial" charset="0"/>
                <a:ea typeface="+mn-ea"/>
                <a:cs typeface="+mn-cs"/>
              </a:rPr>
              <a:t>This slide covers the Science and Engineering Practice:</a:t>
            </a:r>
            <a:endParaRPr lang="en-GB" b="1" kern="1200" dirty="0">
              <a:solidFill>
                <a:schemeClr val="tx1"/>
              </a:solidFill>
              <a:effectLst/>
              <a:latin typeface="Arial" charset="0"/>
              <a:ea typeface="+mn-ea"/>
              <a:cs typeface="+mn-cs"/>
            </a:endParaRP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b="1" kern="1200" dirty="0">
                <a:solidFill>
                  <a:schemeClr val="tx1"/>
                </a:solidFill>
                <a:effectLst/>
                <a:latin typeface="Arial" charset="0"/>
                <a:ea typeface="+mn-ea"/>
                <a:cs typeface="+mn-cs"/>
              </a:rPr>
              <a:t>Using Mathematics and Computational Thinking: </a:t>
            </a:r>
            <a:r>
              <a:rPr lang="en-GB" kern="1200" dirty="0">
                <a:solidFill>
                  <a:schemeClr val="tx1"/>
                </a:solidFill>
                <a:effectLst/>
                <a:latin typeface="Arial" charset="0"/>
                <a:ea typeface="+mn-ea"/>
                <a:cs typeface="+mn-cs"/>
              </a:rPr>
              <a:t>Use mathematical, computational, and/or algorithmic representations of phenomena or design solutions to describe and/or support claims and/or explanations.</a:t>
            </a:r>
            <a:endParaRPr lang="en-GB" altLang="en-US" b="1" i="1" dirty="0">
              <a:latin typeface="Arial" panose="020B0604020202020204" pitchFamily="34" charset="0"/>
            </a:endParaRPr>
          </a:p>
        </p:txBody>
      </p:sp>
      <p:sp>
        <p:nvSpPr>
          <p:cNvPr id="2" name="Slide Number Placeholder 1">
            <a:extLst>
              <a:ext uri="{FF2B5EF4-FFF2-40B4-BE49-F238E27FC236}">
                <a16:creationId xmlns:a16="http://schemas.microsoft.com/office/drawing/2014/main" id="{82C1C081-32DA-4032-854D-48415A38D6A8}"/>
              </a:ext>
            </a:extLst>
          </p:cNvPr>
          <p:cNvSpPr>
            <a:spLocks noGrp="1"/>
          </p:cNvSpPr>
          <p:nvPr>
            <p:ph type="sldNum" sz="quarter" idx="10"/>
          </p:nvPr>
        </p:nvSpPr>
        <p:spPr/>
        <p:txBody>
          <a:bodyPr/>
          <a:lstStyle/>
          <a:p>
            <a:fld id="{BB590715-7C51-4CE8-81E7-21F0A6D5EBBD}" type="slidenum">
              <a:rPr lang="en-US" altLang="en-US" smtClean="0"/>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2">
            <a:extLst>
              <a:ext uri="{FF2B5EF4-FFF2-40B4-BE49-F238E27FC236}">
                <a16:creationId xmlns:a16="http://schemas.microsoft.com/office/drawing/2014/main" id="{11540F9C-F234-49FB-AA6C-E2A2350127F1}"/>
              </a:ext>
            </a:extLst>
          </p:cNvPr>
          <p:cNvSpPr>
            <a:spLocks noGrp="1" noRot="1" noChangeAspect="1" noChangeArrowheads="1" noTextEdit="1"/>
          </p:cNvSpPr>
          <p:nvPr>
            <p:ph type="sldImg"/>
          </p:nvPr>
        </p:nvSpPr>
        <p:spPr>
          <a:ln/>
        </p:spPr>
      </p:sp>
      <p:sp>
        <p:nvSpPr>
          <p:cNvPr id="61445" name="Rectangle 3">
            <a:extLst>
              <a:ext uri="{FF2B5EF4-FFF2-40B4-BE49-F238E27FC236}">
                <a16:creationId xmlns:a16="http://schemas.microsoft.com/office/drawing/2014/main" id="{6BADF5A0-E5FC-4E03-AA70-9EAECE98B1EF}"/>
              </a:ext>
            </a:extLst>
          </p:cNvPr>
          <p:cNvSpPr>
            <a:spLocks noGrp="1" noChangeArrowheads="1"/>
          </p:cNvSpPr>
          <p:nvPr>
            <p:ph type="body" idx="1"/>
          </p:nvPr>
        </p:nvSpPr>
        <p:spPr>
          <a:xfrm>
            <a:off x="914400" y="4415790"/>
            <a:ext cx="5029200" cy="4183380"/>
          </a:xfrm>
          <a:ln/>
        </p:spPr>
        <p:txBody>
          <a:bodyPr/>
          <a:lstStyle/>
          <a:p>
            <a:pPr>
              <a:defRPr/>
            </a:pPr>
            <a:r>
              <a:rPr lang="en-GB" b="1" dirty="0"/>
              <a:t>Teacher notes</a:t>
            </a:r>
          </a:p>
          <a:p>
            <a:pPr>
              <a:defRPr/>
            </a:pPr>
            <a:r>
              <a:rPr lang="en-GB" dirty="0"/>
              <a:t>Check that students understand why the heterozygous genotype, Ss, produces smooth peas.</a:t>
            </a:r>
          </a:p>
        </p:txBody>
      </p:sp>
      <p:sp>
        <p:nvSpPr>
          <p:cNvPr id="2" name="Slide Number Placeholder 1">
            <a:extLst>
              <a:ext uri="{FF2B5EF4-FFF2-40B4-BE49-F238E27FC236}">
                <a16:creationId xmlns:a16="http://schemas.microsoft.com/office/drawing/2014/main" id="{064385E3-33CD-472F-BD57-8021B4943E10}"/>
              </a:ext>
            </a:extLst>
          </p:cNvPr>
          <p:cNvSpPr>
            <a:spLocks noGrp="1"/>
          </p:cNvSpPr>
          <p:nvPr>
            <p:ph type="sldNum" sz="quarter" idx="10"/>
          </p:nvPr>
        </p:nvSpPr>
        <p:spPr/>
        <p:txBody>
          <a:bodyPr/>
          <a:lstStyle/>
          <a:p>
            <a:fld id="{BB590715-7C51-4CE8-81E7-21F0A6D5EBBD}" type="slidenum">
              <a:rPr lang="en-US" altLang="en-US" smtClean="0"/>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2">
            <a:extLst>
              <a:ext uri="{FF2B5EF4-FFF2-40B4-BE49-F238E27FC236}">
                <a16:creationId xmlns:a16="http://schemas.microsoft.com/office/drawing/2014/main" id="{DE1E5ADF-E331-421D-81B1-953ED8CB27B1}"/>
              </a:ext>
            </a:extLst>
          </p:cNvPr>
          <p:cNvSpPr>
            <a:spLocks noGrp="1" noRot="1" noChangeAspect="1" noChangeArrowheads="1" noTextEdit="1"/>
          </p:cNvSpPr>
          <p:nvPr>
            <p:ph type="sldImg"/>
          </p:nvPr>
        </p:nvSpPr>
        <p:spPr>
          <a:ln/>
        </p:spPr>
      </p:sp>
      <p:sp>
        <p:nvSpPr>
          <p:cNvPr id="62469" name="Rectangle 3">
            <a:extLst>
              <a:ext uri="{FF2B5EF4-FFF2-40B4-BE49-F238E27FC236}">
                <a16:creationId xmlns:a16="http://schemas.microsoft.com/office/drawing/2014/main" id="{E8A64F86-C8FC-424F-B3CD-87FE42D85CBD}"/>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endParaRPr lang="en-GB" sz="1200" b="1" kern="1200" dirty="0">
              <a:solidFill>
                <a:schemeClr val="tx1"/>
              </a:solidFill>
              <a:effectLst/>
              <a:latin typeface="Arial" charset="0"/>
              <a:ea typeface="+mn-ea"/>
              <a:cs typeface="+mn-cs"/>
            </a:endParaRP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649D6E38-1C15-4627-8161-357382227104}"/>
              </a:ext>
            </a:extLst>
          </p:cNvPr>
          <p:cNvSpPr>
            <a:spLocks noGrp="1"/>
          </p:cNvSpPr>
          <p:nvPr>
            <p:ph type="sldNum" sz="quarter" idx="10"/>
          </p:nvPr>
        </p:nvSpPr>
        <p:spPr/>
        <p:txBody>
          <a:bodyPr/>
          <a:lstStyle/>
          <a:p>
            <a:fld id="{BB590715-7C51-4CE8-81E7-21F0A6D5EBBD}" type="slidenum">
              <a:rPr lang="en-US" altLang="en-US" smtClean="0"/>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B0472FC2-0B2B-42B5-B037-77A01A2BAD3C}"/>
              </a:ext>
            </a:extLst>
          </p:cNvPr>
          <p:cNvSpPr>
            <a:spLocks noGrp="1"/>
          </p:cNvSpPr>
          <p:nvPr>
            <p:ph type="sldNum" sz="quarter" idx="10"/>
          </p:nvPr>
        </p:nvSpPr>
        <p:spPr/>
        <p:txBody>
          <a:bodyPr/>
          <a:lstStyle/>
          <a:p>
            <a:fld id="{BB590715-7C51-4CE8-81E7-21F0A6D5EBBD}" type="slidenum">
              <a:rPr lang="en-US" altLang="en-US" smtClean="0"/>
              <a:pPr/>
              <a:t>2</a:t>
            </a:fld>
            <a:endParaRPr lang="en-US" altLang="en-US"/>
          </a:p>
        </p:txBody>
      </p:sp>
    </p:spTree>
    <p:extLst>
      <p:ext uri="{BB962C8B-B14F-4D97-AF65-F5344CB8AC3E}">
        <p14:creationId xmlns:p14="http://schemas.microsoft.com/office/powerpoint/2010/main" val="10217043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2">
            <a:extLst>
              <a:ext uri="{FF2B5EF4-FFF2-40B4-BE49-F238E27FC236}">
                <a16:creationId xmlns:a16="http://schemas.microsoft.com/office/drawing/2014/main" id="{CADB00CB-1C49-4980-B7F3-ACD41EFC2C44}"/>
              </a:ext>
            </a:extLst>
          </p:cNvPr>
          <p:cNvSpPr>
            <a:spLocks noGrp="1" noRot="1" noChangeAspect="1" noChangeArrowheads="1" noTextEdit="1"/>
          </p:cNvSpPr>
          <p:nvPr>
            <p:ph type="sldImg"/>
          </p:nvPr>
        </p:nvSpPr>
        <p:spPr>
          <a:ln/>
        </p:spPr>
      </p:sp>
      <p:sp>
        <p:nvSpPr>
          <p:cNvPr id="63493" name="Rectangle 3">
            <a:extLst>
              <a:ext uri="{FF2B5EF4-FFF2-40B4-BE49-F238E27FC236}">
                <a16:creationId xmlns:a16="http://schemas.microsoft.com/office/drawing/2014/main" id="{8C570A7B-1B27-42EA-B291-C2444463FBB8}"/>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endParaRPr lang="en-GB" sz="1200" b="1" kern="1200" dirty="0">
              <a:solidFill>
                <a:schemeClr val="tx1"/>
              </a:solidFill>
              <a:effectLst/>
              <a:latin typeface="Arial" charset="0"/>
              <a:ea typeface="+mn-ea"/>
              <a:cs typeface="+mn-cs"/>
            </a:endParaRP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altLang="en-US" b="0" i="0" dirty="0">
              <a:latin typeface="Arial" panose="020B0604020202020204" pitchFamily="34" charset="0"/>
            </a:endParaRPr>
          </a:p>
        </p:txBody>
      </p:sp>
      <p:sp>
        <p:nvSpPr>
          <p:cNvPr id="2" name="Slide Number Placeholder 1">
            <a:extLst>
              <a:ext uri="{FF2B5EF4-FFF2-40B4-BE49-F238E27FC236}">
                <a16:creationId xmlns:a16="http://schemas.microsoft.com/office/drawing/2014/main" id="{8CBE5649-0A06-4CE4-B67A-677DF5115EF0}"/>
              </a:ext>
            </a:extLst>
          </p:cNvPr>
          <p:cNvSpPr>
            <a:spLocks noGrp="1"/>
          </p:cNvSpPr>
          <p:nvPr>
            <p:ph type="sldNum" sz="quarter" idx="10"/>
          </p:nvPr>
        </p:nvSpPr>
        <p:spPr/>
        <p:txBody>
          <a:bodyPr/>
          <a:lstStyle/>
          <a:p>
            <a:fld id="{BB590715-7C51-4CE8-81E7-21F0A6D5EBBD}" type="slidenum">
              <a:rPr lang="en-US" altLang="en-US" smtClean="0"/>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2">
            <a:extLst>
              <a:ext uri="{FF2B5EF4-FFF2-40B4-BE49-F238E27FC236}">
                <a16:creationId xmlns:a16="http://schemas.microsoft.com/office/drawing/2014/main" id="{94BFA89B-256F-4BD5-AB6C-840A1394A306}"/>
              </a:ext>
            </a:extLst>
          </p:cNvPr>
          <p:cNvSpPr>
            <a:spLocks noGrp="1" noRot="1" noChangeAspect="1" noChangeArrowheads="1" noTextEdit="1"/>
          </p:cNvSpPr>
          <p:nvPr>
            <p:ph type="sldImg"/>
          </p:nvPr>
        </p:nvSpPr>
        <p:spPr>
          <a:ln/>
        </p:spPr>
      </p:sp>
      <p:sp>
        <p:nvSpPr>
          <p:cNvPr id="64517" name="Rectangle 3">
            <a:extLst>
              <a:ext uri="{FF2B5EF4-FFF2-40B4-BE49-F238E27FC236}">
                <a16:creationId xmlns:a16="http://schemas.microsoft.com/office/drawing/2014/main" id="{BF28DAF9-B172-41E4-8B5B-E52E61ABC94D}"/>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his slide covers the Science and Engineering Practice:</a:t>
            </a:r>
            <a:endParaRPr lang="en-GB" sz="1200" b="1" kern="1200" dirty="0">
              <a:solidFill>
                <a:schemeClr val="tx1"/>
              </a:solidFill>
              <a:effectLst/>
              <a:latin typeface="Arial" charset="0"/>
              <a:ea typeface="+mn-ea"/>
              <a:cs typeface="+mn-cs"/>
            </a:endParaRP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21A2327C-8469-4695-A7F7-21D03E6FF9AF}"/>
              </a:ext>
            </a:extLst>
          </p:cNvPr>
          <p:cNvSpPr>
            <a:spLocks noGrp="1"/>
          </p:cNvSpPr>
          <p:nvPr>
            <p:ph type="sldNum" sz="quarter" idx="10"/>
          </p:nvPr>
        </p:nvSpPr>
        <p:spPr/>
        <p:txBody>
          <a:bodyPr/>
          <a:lstStyle/>
          <a:p>
            <a:fld id="{BB590715-7C51-4CE8-81E7-21F0A6D5EBBD}" type="slidenum">
              <a:rPr lang="en-US" altLang="en-US" smtClean="0"/>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2">
            <a:extLst>
              <a:ext uri="{FF2B5EF4-FFF2-40B4-BE49-F238E27FC236}">
                <a16:creationId xmlns:a16="http://schemas.microsoft.com/office/drawing/2014/main" id="{1AA2E066-0F54-4E9F-B606-FBCB85FC0892}"/>
              </a:ext>
            </a:extLst>
          </p:cNvPr>
          <p:cNvSpPr>
            <a:spLocks noGrp="1" noRot="1" noChangeAspect="1" noChangeArrowheads="1" noTextEdit="1"/>
          </p:cNvSpPr>
          <p:nvPr>
            <p:ph type="sldImg"/>
          </p:nvPr>
        </p:nvSpPr>
        <p:spPr>
          <a:ln/>
        </p:spPr>
      </p:sp>
      <p:sp>
        <p:nvSpPr>
          <p:cNvPr id="65541" name="Rectangle 3">
            <a:extLst>
              <a:ext uri="{FF2B5EF4-FFF2-40B4-BE49-F238E27FC236}">
                <a16:creationId xmlns:a16="http://schemas.microsoft.com/office/drawing/2014/main" id="{C6092F80-D4ED-44D5-9EC4-D0ADE09457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GB" sz="1200" b="1" kern="1200" dirty="0">
              <a:solidFill>
                <a:schemeClr val="tx1"/>
              </a:solidFill>
              <a:effectLst/>
              <a:latin typeface="Arial" charset="0"/>
              <a:ea typeface="+mn-ea"/>
              <a:cs typeface="+mn-cs"/>
            </a:endParaRP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Use mathematical, computational, and/or algorithmic representations of phenomena or design solutions to describe and/or support claims and/or explanations.</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1A99B13F-9C89-4E93-9926-E5BC2A922225}"/>
              </a:ext>
            </a:extLst>
          </p:cNvPr>
          <p:cNvSpPr>
            <a:spLocks noGrp="1"/>
          </p:cNvSpPr>
          <p:nvPr>
            <p:ph type="sldNum" sz="quarter" idx="10"/>
          </p:nvPr>
        </p:nvSpPr>
        <p:spPr/>
        <p:txBody>
          <a:bodyPr/>
          <a:lstStyle/>
          <a:p>
            <a:fld id="{BB590715-7C51-4CE8-81E7-21F0A6D5EBBD}" type="slidenum">
              <a:rPr lang="en-US" altLang="en-US" smtClean="0"/>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2989D853-FACF-4082-B4A3-1EC2E36779FD}"/>
              </a:ext>
            </a:extLst>
          </p:cNvPr>
          <p:cNvSpPr>
            <a:spLocks noGrp="1" noRot="1" noChangeAspect="1" noTextEdit="1"/>
          </p:cNvSpPr>
          <p:nvPr>
            <p:ph type="sldImg"/>
          </p:nvPr>
        </p:nvSpPr>
        <p:spPr>
          <a:ln/>
        </p:spPr>
      </p:sp>
      <p:sp>
        <p:nvSpPr>
          <p:cNvPr id="66563" name="Notes Placeholder 2">
            <a:extLst>
              <a:ext uri="{FF2B5EF4-FFF2-40B4-BE49-F238E27FC236}">
                <a16:creationId xmlns:a16="http://schemas.microsoft.com/office/drawing/2014/main" id="{E9AEC2C7-3C14-4610-A5CB-A1AEA892B57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Both parents are heterozygous for eye </a:t>
            </a:r>
            <a:r>
              <a:rPr lang="en-GB" altLang="en-US" dirty="0" err="1">
                <a:latin typeface="Arial" panose="020B0604020202020204" pitchFamily="34" charset="0"/>
              </a:rPr>
              <a:t>color</a:t>
            </a:r>
            <a:r>
              <a:rPr lang="en-GB" altLang="en-US" dirty="0">
                <a:latin typeface="Arial" panose="020B0604020202020204" pitchFamily="34" charset="0"/>
              </a:rPr>
              <a:t>. The allele for blue eyes is recessive, so only offspring that inherit a “b” allele from both parents have blue eyes. A Punnett square diagram can be used to show the likelihood of the fifth child inheriting the genotype “bb” is 1 in 4. </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GB" sz="1200" b="1" kern="1200" dirty="0">
              <a:solidFill>
                <a:schemeClr val="tx1"/>
              </a:solidFill>
              <a:effectLst/>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Use mathematical, computational, and/or algorithmic representations of phenomena or design solutions to describe and/or support claims and/or explanations.</a:t>
            </a:r>
            <a:endParaRPr lang="en-GB" altLang="en-US" sz="900" b="1" i="1" dirty="0">
              <a:latin typeface="Arial" panose="020B0604020202020204" pitchFamily="34" charset="0"/>
            </a:endParaRPr>
          </a:p>
        </p:txBody>
      </p:sp>
      <p:sp>
        <p:nvSpPr>
          <p:cNvPr id="2" name="Slide Number Placeholder 1">
            <a:extLst>
              <a:ext uri="{FF2B5EF4-FFF2-40B4-BE49-F238E27FC236}">
                <a16:creationId xmlns:a16="http://schemas.microsoft.com/office/drawing/2014/main" id="{31D87413-3D3D-4FAA-97D2-AC93DD5C2159}"/>
              </a:ext>
            </a:extLst>
          </p:cNvPr>
          <p:cNvSpPr>
            <a:spLocks noGrp="1"/>
          </p:cNvSpPr>
          <p:nvPr>
            <p:ph type="sldNum" sz="quarter" idx="10"/>
          </p:nvPr>
        </p:nvSpPr>
        <p:spPr/>
        <p:txBody>
          <a:bodyPr/>
          <a:lstStyle/>
          <a:p>
            <a:fld id="{BB590715-7C51-4CE8-81E7-21F0A6D5EBBD}" type="slidenum">
              <a:rPr lang="en-US" altLang="en-US" smtClean="0"/>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53592DEF-F799-462A-93DD-1A39B0638364}"/>
              </a:ext>
            </a:extLst>
          </p:cNvPr>
          <p:cNvSpPr>
            <a:spLocks noGrp="1" noRot="1" noChangeAspect="1" noTextEdit="1"/>
          </p:cNvSpPr>
          <p:nvPr>
            <p:ph type="sldImg"/>
          </p:nvPr>
        </p:nvSpPr>
        <p:spPr>
          <a:ln/>
        </p:spPr>
      </p:sp>
      <p:sp>
        <p:nvSpPr>
          <p:cNvPr id="67587" name="Notes Placeholder 2">
            <a:extLst>
              <a:ext uri="{FF2B5EF4-FFF2-40B4-BE49-F238E27FC236}">
                <a16:creationId xmlns:a16="http://schemas.microsoft.com/office/drawing/2014/main" id="{EFFFF438-BB03-4687-96A2-BDD4A20182D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Examples of multi-gene traits include; height, hair </a:t>
            </a:r>
            <a:r>
              <a:rPr lang="en-GB" altLang="en-US" dirty="0" err="1">
                <a:latin typeface="Arial" panose="020B0604020202020204" pitchFamily="34" charset="0"/>
              </a:rPr>
              <a:t>color</a:t>
            </a:r>
            <a:r>
              <a:rPr lang="en-GB" altLang="en-US" dirty="0">
                <a:latin typeface="Arial" panose="020B0604020202020204" pitchFamily="34" charset="0"/>
              </a:rPr>
              <a:t>, weight and skin </a:t>
            </a:r>
            <a:r>
              <a:rPr lang="en-GB" altLang="en-US" dirty="0" err="1">
                <a:latin typeface="Arial" panose="020B0604020202020204" pitchFamily="34" charset="0"/>
              </a:rPr>
              <a:t>color</a:t>
            </a:r>
            <a:r>
              <a:rPr lang="en-GB" altLang="en-US" dirty="0">
                <a:latin typeface="Arial" panose="020B0604020202020204" pitchFamily="34" charset="0"/>
              </a:rPr>
              <a:t>.</a:t>
            </a:r>
          </a:p>
        </p:txBody>
      </p:sp>
      <p:sp>
        <p:nvSpPr>
          <p:cNvPr id="2" name="Slide Number Placeholder 1">
            <a:extLst>
              <a:ext uri="{FF2B5EF4-FFF2-40B4-BE49-F238E27FC236}">
                <a16:creationId xmlns:a16="http://schemas.microsoft.com/office/drawing/2014/main" id="{7F122E5C-DDAB-497B-847A-CEF97E7C153D}"/>
              </a:ext>
            </a:extLst>
          </p:cNvPr>
          <p:cNvSpPr>
            <a:spLocks noGrp="1"/>
          </p:cNvSpPr>
          <p:nvPr>
            <p:ph type="sldNum" sz="quarter" idx="10"/>
          </p:nvPr>
        </p:nvSpPr>
        <p:spPr/>
        <p:txBody>
          <a:bodyPr/>
          <a:lstStyle/>
          <a:p>
            <a:fld id="{BB590715-7C51-4CE8-81E7-21F0A6D5EBBD}" type="slidenum">
              <a:rPr lang="en-US" altLang="en-US" smtClean="0"/>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2">
            <a:extLst>
              <a:ext uri="{FF2B5EF4-FFF2-40B4-BE49-F238E27FC236}">
                <a16:creationId xmlns:a16="http://schemas.microsoft.com/office/drawing/2014/main" id="{927291F5-BA96-4B67-AC37-C2F9C7268045}"/>
              </a:ext>
            </a:extLst>
          </p:cNvPr>
          <p:cNvSpPr>
            <a:spLocks noGrp="1" noRot="1" noChangeAspect="1" noChangeArrowheads="1" noTextEdit="1"/>
          </p:cNvSpPr>
          <p:nvPr>
            <p:ph type="sldImg"/>
          </p:nvPr>
        </p:nvSpPr>
        <p:spPr>
          <a:ln/>
        </p:spPr>
      </p:sp>
      <p:sp>
        <p:nvSpPr>
          <p:cNvPr id="69637" name="Rectangle 3">
            <a:extLst>
              <a:ext uri="{FF2B5EF4-FFF2-40B4-BE49-F238E27FC236}">
                <a16:creationId xmlns:a16="http://schemas.microsoft.com/office/drawing/2014/main" id="{42C95E21-1864-458F-A7E9-958EEA6D72F3}"/>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a:t>
            </a:r>
            <a:r>
              <a:rPr lang="en-GB" altLang="en-US" dirty="0">
                <a:latin typeface="Arial" panose="020B0604020202020204" pitchFamily="34" charset="0"/>
              </a:rPr>
              <a:t> Eye of Science/Science Photo Library, 2018</a:t>
            </a:r>
          </a:p>
          <a:p>
            <a:r>
              <a:rPr lang="en-GB" altLang="en-US" dirty="0">
                <a:latin typeface="Arial" panose="020B0604020202020204" pitchFamily="34" charset="0"/>
              </a:rPr>
              <a:t>Image shows a </a:t>
            </a:r>
            <a:r>
              <a:rPr lang="en-GB" altLang="en-US" dirty="0" err="1">
                <a:latin typeface="Arial" panose="020B0604020202020204" pitchFamily="34" charset="0"/>
              </a:rPr>
              <a:t>colored</a:t>
            </a:r>
            <a:r>
              <a:rPr lang="en-GB" altLang="en-US" dirty="0">
                <a:latin typeface="Arial" panose="020B0604020202020204" pitchFamily="34" charset="0"/>
              </a:rPr>
              <a:t> scanning electron micrograph (SEM) of human X and Y sex chromosomes. Magnification: x7150 at 6x7cm size.</a:t>
            </a:r>
          </a:p>
        </p:txBody>
      </p:sp>
      <p:sp>
        <p:nvSpPr>
          <p:cNvPr id="2" name="Slide Number Placeholder 1">
            <a:extLst>
              <a:ext uri="{FF2B5EF4-FFF2-40B4-BE49-F238E27FC236}">
                <a16:creationId xmlns:a16="http://schemas.microsoft.com/office/drawing/2014/main" id="{0C41CFBB-79B7-4FFB-AF16-58AE19322152}"/>
              </a:ext>
            </a:extLst>
          </p:cNvPr>
          <p:cNvSpPr>
            <a:spLocks noGrp="1"/>
          </p:cNvSpPr>
          <p:nvPr>
            <p:ph type="sldNum" sz="quarter" idx="10"/>
          </p:nvPr>
        </p:nvSpPr>
        <p:spPr/>
        <p:txBody>
          <a:bodyPr/>
          <a:lstStyle/>
          <a:p>
            <a:fld id="{BB590715-7C51-4CE8-81E7-21F0A6D5EBBD}" type="slidenum">
              <a:rPr lang="en-US" altLang="en-US" smtClean="0"/>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2">
            <a:extLst>
              <a:ext uri="{FF2B5EF4-FFF2-40B4-BE49-F238E27FC236}">
                <a16:creationId xmlns:a16="http://schemas.microsoft.com/office/drawing/2014/main" id="{5155A5DA-779D-46CF-8247-CBDC5A52225F}"/>
              </a:ext>
            </a:extLst>
          </p:cNvPr>
          <p:cNvSpPr>
            <a:spLocks noGrp="1" noRot="1" noChangeAspect="1" noChangeArrowheads="1" noTextEdit="1"/>
          </p:cNvSpPr>
          <p:nvPr>
            <p:ph type="sldImg"/>
          </p:nvPr>
        </p:nvSpPr>
        <p:spPr>
          <a:ln/>
        </p:spPr>
      </p:sp>
      <p:sp>
        <p:nvSpPr>
          <p:cNvPr id="70661" name="Rectangle 3">
            <a:extLst>
              <a:ext uri="{FF2B5EF4-FFF2-40B4-BE49-F238E27FC236}">
                <a16:creationId xmlns:a16="http://schemas.microsoft.com/office/drawing/2014/main" id="{B5F9DC64-6B47-4E07-A85B-B99C3077E3EE}"/>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 </a:t>
            </a:r>
            <a:r>
              <a:rPr lang="en-GB" altLang="en-US" dirty="0">
                <a:latin typeface="Arial" panose="020B0604020202020204" pitchFamily="34" charset="0"/>
              </a:rPr>
              <a:t>© Lev </a:t>
            </a:r>
            <a:r>
              <a:rPr lang="en-GB" altLang="en-US" dirty="0" err="1">
                <a:latin typeface="Arial" panose="020B0604020202020204" pitchFamily="34" charset="0"/>
              </a:rPr>
              <a:t>Kropotov</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8EE37659-54F8-4000-A0DC-D8009D42AEC2}"/>
              </a:ext>
            </a:extLst>
          </p:cNvPr>
          <p:cNvSpPr>
            <a:spLocks noGrp="1"/>
          </p:cNvSpPr>
          <p:nvPr>
            <p:ph type="sldNum" sz="quarter" idx="10"/>
          </p:nvPr>
        </p:nvSpPr>
        <p:spPr/>
        <p:txBody>
          <a:bodyPr/>
          <a:lstStyle/>
          <a:p>
            <a:fld id="{BB590715-7C51-4CE8-81E7-21F0A6D5EBBD}" type="slidenum">
              <a:rPr lang="en-US" altLang="en-US" smtClean="0"/>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2">
            <a:extLst>
              <a:ext uri="{FF2B5EF4-FFF2-40B4-BE49-F238E27FC236}">
                <a16:creationId xmlns:a16="http://schemas.microsoft.com/office/drawing/2014/main" id="{48E28AF4-0939-4431-A6CA-6A893AB7397E}"/>
              </a:ext>
            </a:extLst>
          </p:cNvPr>
          <p:cNvSpPr>
            <a:spLocks noGrp="1" noRot="1" noChangeAspect="1" noChangeArrowheads="1" noTextEdit="1"/>
          </p:cNvSpPr>
          <p:nvPr>
            <p:ph type="sldImg"/>
          </p:nvPr>
        </p:nvSpPr>
        <p:spPr>
          <a:ln/>
        </p:spPr>
      </p:sp>
      <p:sp>
        <p:nvSpPr>
          <p:cNvPr id="71685" name="Rectangle 3">
            <a:extLst>
              <a:ext uri="{FF2B5EF4-FFF2-40B4-BE49-F238E27FC236}">
                <a16:creationId xmlns:a16="http://schemas.microsoft.com/office/drawing/2014/main" id="{46DEEC35-2E21-41F3-B41C-49853170E0BB}"/>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endParaRPr lang="en-GB" sz="1200" b="1" kern="1200" dirty="0">
              <a:solidFill>
                <a:schemeClr val="tx1"/>
              </a:solidFill>
              <a:effectLst/>
              <a:latin typeface="Arial" charset="0"/>
              <a:ea typeface="+mn-ea"/>
              <a:cs typeface="+mn-cs"/>
            </a:endParaRP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855493D6-D6B2-4195-8933-1C311E180014}"/>
              </a:ext>
            </a:extLst>
          </p:cNvPr>
          <p:cNvSpPr>
            <a:spLocks noGrp="1"/>
          </p:cNvSpPr>
          <p:nvPr>
            <p:ph type="sldNum" sz="quarter" idx="10"/>
          </p:nvPr>
        </p:nvSpPr>
        <p:spPr/>
        <p:txBody>
          <a:bodyPr/>
          <a:lstStyle/>
          <a:p>
            <a:fld id="{BB590715-7C51-4CE8-81E7-21F0A6D5EBBD}" type="slidenum">
              <a:rPr lang="en-US" altLang="en-US" smtClean="0"/>
              <a:pPr/>
              <a:t>27</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a:extLst>
              <a:ext uri="{FF2B5EF4-FFF2-40B4-BE49-F238E27FC236}">
                <a16:creationId xmlns:a16="http://schemas.microsoft.com/office/drawing/2014/main" id="{E11AAD25-D2E2-472E-8AE7-F352A618D6DA}"/>
              </a:ext>
            </a:extLst>
          </p:cNvPr>
          <p:cNvSpPr>
            <a:spLocks noGrp="1" noRot="1" noChangeAspect="1" noChangeArrowheads="1" noTextEdit="1"/>
          </p:cNvSpPr>
          <p:nvPr>
            <p:ph type="sldImg"/>
          </p:nvPr>
        </p:nvSpPr>
        <p:spPr>
          <a:ln/>
        </p:spPr>
      </p:sp>
      <p:sp>
        <p:nvSpPr>
          <p:cNvPr id="45061" name="Rectangle 3">
            <a:extLst>
              <a:ext uri="{FF2B5EF4-FFF2-40B4-BE49-F238E27FC236}">
                <a16:creationId xmlns:a16="http://schemas.microsoft.com/office/drawing/2014/main" id="{60694540-9888-45A5-8592-3A8ABF362001}"/>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 </a:t>
            </a:r>
            <a:r>
              <a:rPr lang="en-GB" altLang="en-US" dirty="0">
                <a:latin typeface="Arial" panose="020B0604020202020204" pitchFamily="34" charset="0"/>
              </a:rPr>
              <a:t>© Monkey Business Images, Shutterstock.com 2018</a:t>
            </a:r>
          </a:p>
        </p:txBody>
      </p:sp>
      <p:sp>
        <p:nvSpPr>
          <p:cNvPr id="2" name="Slide Number Placeholder 1">
            <a:extLst>
              <a:ext uri="{FF2B5EF4-FFF2-40B4-BE49-F238E27FC236}">
                <a16:creationId xmlns:a16="http://schemas.microsoft.com/office/drawing/2014/main" id="{781868F3-7444-482F-B563-04BB511E7979}"/>
              </a:ext>
            </a:extLst>
          </p:cNvPr>
          <p:cNvSpPr>
            <a:spLocks noGrp="1"/>
          </p:cNvSpPr>
          <p:nvPr>
            <p:ph type="sldNum" sz="quarter" idx="10"/>
          </p:nvPr>
        </p:nvSpPr>
        <p:spPr/>
        <p:txBody>
          <a:bodyPr/>
          <a:lstStyle/>
          <a:p>
            <a:fld id="{BB590715-7C51-4CE8-81E7-21F0A6D5EBBD}"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a:extLst>
              <a:ext uri="{FF2B5EF4-FFF2-40B4-BE49-F238E27FC236}">
                <a16:creationId xmlns:a16="http://schemas.microsoft.com/office/drawing/2014/main" id="{DDBAA03F-C48C-453B-9B90-576A8354B791}"/>
              </a:ext>
            </a:extLst>
          </p:cNvPr>
          <p:cNvSpPr>
            <a:spLocks noGrp="1" noRot="1" noChangeAspect="1" noChangeArrowheads="1" noTextEdit="1"/>
          </p:cNvSpPr>
          <p:nvPr>
            <p:ph type="sldImg"/>
          </p:nvPr>
        </p:nvSpPr>
        <p:spPr>
          <a:ln/>
        </p:spPr>
      </p:sp>
      <p:sp>
        <p:nvSpPr>
          <p:cNvPr id="46085" name="Rectangle 3">
            <a:extLst>
              <a:ext uri="{FF2B5EF4-FFF2-40B4-BE49-F238E27FC236}">
                <a16:creationId xmlns:a16="http://schemas.microsoft.com/office/drawing/2014/main" id="{36A442DC-F297-473E-8F8B-6901BAADC51A}"/>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CFE1BB18-30EF-4F36-8C92-A32FF0BE3003}"/>
              </a:ext>
            </a:extLst>
          </p:cNvPr>
          <p:cNvSpPr>
            <a:spLocks noGrp="1"/>
          </p:cNvSpPr>
          <p:nvPr>
            <p:ph type="sldNum" sz="quarter" idx="10"/>
          </p:nvPr>
        </p:nvSpPr>
        <p:spPr/>
        <p:txBody>
          <a:bodyPr/>
          <a:lstStyle/>
          <a:p>
            <a:fld id="{BB590715-7C51-4CE8-81E7-21F0A6D5EBBD}"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2">
            <a:extLst>
              <a:ext uri="{FF2B5EF4-FFF2-40B4-BE49-F238E27FC236}">
                <a16:creationId xmlns:a16="http://schemas.microsoft.com/office/drawing/2014/main" id="{87A1EBBA-0353-4841-95D8-DCDEAF6D467D}"/>
              </a:ext>
            </a:extLst>
          </p:cNvPr>
          <p:cNvSpPr>
            <a:spLocks noGrp="1" noRot="1" noChangeAspect="1" noChangeArrowheads="1" noTextEdit="1"/>
          </p:cNvSpPr>
          <p:nvPr>
            <p:ph type="sldImg"/>
          </p:nvPr>
        </p:nvSpPr>
        <p:spPr>
          <a:ln/>
        </p:spPr>
      </p:sp>
      <p:sp>
        <p:nvSpPr>
          <p:cNvPr id="47109" name="Rectangle 3">
            <a:extLst>
              <a:ext uri="{FF2B5EF4-FFF2-40B4-BE49-F238E27FC236}">
                <a16:creationId xmlns:a16="http://schemas.microsoft.com/office/drawing/2014/main" id="{8290CBA2-94BD-4FB5-B645-95FCF690405A}"/>
              </a:ext>
            </a:extLst>
          </p:cNvPr>
          <p:cNvSpPr>
            <a:spLocks noGrp="1" noChangeArrowheads="1"/>
          </p:cNvSpPr>
          <p:nvPr>
            <p:ph type="body" idx="1"/>
          </p:nvPr>
        </p:nvSpPr>
        <p:spPr>
          <a:xfrm>
            <a:off x="914400" y="4415790"/>
            <a:ext cx="5029200" cy="4183380"/>
          </a:xfrm>
          <a:ln/>
        </p:spPr>
        <p:txBody>
          <a:bodyPr/>
          <a:lstStyle/>
          <a:p>
            <a:pPr>
              <a:defRPr/>
            </a:pPr>
            <a:r>
              <a:rPr lang="en-GB" b="1" dirty="0"/>
              <a:t>Teacher notes</a:t>
            </a:r>
          </a:p>
          <a:p>
            <a:pPr>
              <a:defRPr/>
            </a:pPr>
            <a:r>
              <a:rPr lang="en-GB" dirty="0"/>
              <a:t>The alleles present operate at a molecular level to develop characteristics (via the proteins they produce) that can contribute to the phenotype.</a:t>
            </a:r>
          </a:p>
        </p:txBody>
      </p:sp>
      <p:sp>
        <p:nvSpPr>
          <p:cNvPr id="2" name="Slide Number Placeholder 1">
            <a:extLst>
              <a:ext uri="{FF2B5EF4-FFF2-40B4-BE49-F238E27FC236}">
                <a16:creationId xmlns:a16="http://schemas.microsoft.com/office/drawing/2014/main" id="{1DBEBC63-3C38-44E3-9BE0-3890B40C1088}"/>
              </a:ext>
            </a:extLst>
          </p:cNvPr>
          <p:cNvSpPr>
            <a:spLocks noGrp="1"/>
          </p:cNvSpPr>
          <p:nvPr>
            <p:ph type="sldNum" sz="quarter" idx="10"/>
          </p:nvPr>
        </p:nvSpPr>
        <p:spPr/>
        <p:txBody>
          <a:bodyPr/>
          <a:lstStyle/>
          <a:p>
            <a:fld id="{BB590715-7C51-4CE8-81E7-21F0A6D5EBBD}"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2">
            <a:extLst>
              <a:ext uri="{FF2B5EF4-FFF2-40B4-BE49-F238E27FC236}">
                <a16:creationId xmlns:a16="http://schemas.microsoft.com/office/drawing/2014/main" id="{5D6EDD97-D700-4225-B43B-18AEE32A49DD}"/>
              </a:ext>
            </a:extLst>
          </p:cNvPr>
          <p:cNvSpPr>
            <a:spLocks noGrp="1" noRot="1" noChangeAspect="1" noChangeArrowheads="1" noTextEdit="1"/>
          </p:cNvSpPr>
          <p:nvPr>
            <p:ph type="sldImg"/>
          </p:nvPr>
        </p:nvSpPr>
        <p:spPr>
          <a:ln/>
        </p:spPr>
      </p:sp>
      <p:sp>
        <p:nvSpPr>
          <p:cNvPr id="48133" name="Rectangle 3">
            <a:extLst>
              <a:ext uri="{FF2B5EF4-FFF2-40B4-BE49-F238E27FC236}">
                <a16:creationId xmlns:a16="http://schemas.microsoft.com/office/drawing/2014/main" id="{4FF7818F-1F20-490C-A7BA-40FC41CA8F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activity could be used as a summary exercise on genes and chromosomes or to assess your students’ existing knowledge before teaching them about inheritance.</a:t>
            </a:r>
          </a:p>
        </p:txBody>
      </p:sp>
      <p:sp>
        <p:nvSpPr>
          <p:cNvPr id="2" name="Slide Number Placeholder 1">
            <a:extLst>
              <a:ext uri="{FF2B5EF4-FFF2-40B4-BE49-F238E27FC236}">
                <a16:creationId xmlns:a16="http://schemas.microsoft.com/office/drawing/2014/main" id="{CECD8057-17B8-407E-80D4-429A870C0F22}"/>
              </a:ext>
            </a:extLst>
          </p:cNvPr>
          <p:cNvSpPr>
            <a:spLocks noGrp="1"/>
          </p:cNvSpPr>
          <p:nvPr>
            <p:ph type="sldNum" sz="quarter" idx="10"/>
          </p:nvPr>
        </p:nvSpPr>
        <p:spPr/>
        <p:txBody>
          <a:bodyPr/>
          <a:lstStyle/>
          <a:p>
            <a:fld id="{BB590715-7C51-4CE8-81E7-21F0A6D5EBBD}"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a:extLst>
              <a:ext uri="{FF2B5EF4-FFF2-40B4-BE49-F238E27FC236}">
                <a16:creationId xmlns:a16="http://schemas.microsoft.com/office/drawing/2014/main" id="{BEB6C384-1A90-4D93-8936-1AC2A740F5F7}"/>
              </a:ext>
            </a:extLst>
          </p:cNvPr>
          <p:cNvSpPr>
            <a:spLocks noGrp="1" noRot="1" noChangeAspect="1" noChangeArrowheads="1" noTextEdit="1"/>
          </p:cNvSpPr>
          <p:nvPr>
            <p:ph type="sldImg"/>
          </p:nvPr>
        </p:nvSpPr>
        <p:spPr>
          <a:ln/>
        </p:spPr>
      </p:sp>
      <p:sp>
        <p:nvSpPr>
          <p:cNvPr id="49157" name="Rectangle 3">
            <a:extLst>
              <a:ext uri="{FF2B5EF4-FFF2-40B4-BE49-F238E27FC236}">
                <a16:creationId xmlns:a16="http://schemas.microsoft.com/office/drawing/2014/main" id="{2199F6ED-D128-4976-9B07-51FAC74F64BF}"/>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It may be worth clarifying to students that, for each gene, one allele is inherited from the mother and the other allele is inherited from the father.</a:t>
            </a:r>
          </a:p>
        </p:txBody>
      </p:sp>
      <p:sp>
        <p:nvSpPr>
          <p:cNvPr id="2" name="Slide Number Placeholder 1">
            <a:extLst>
              <a:ext uri="{FF2B5EF4-FFF2-40B4-BE49-F238E27FC236}">
                <a16:creationId xmlns:a16="http://schemas.microsoft.com/office/drawing/2014/main" id="{4967F29C-51D3-4F44-A214-68DCEB0D2A86}"/>
              </a:ext>
            </a:extLst>
          </p:cNvPr>
          <p:cNvSpPr>
            <a:spLocks noGrp="1"/>
          </p:cNvSpPr>
          <p:nvPr>
            <p:ph type="sldNum" sz="quarter" idx="10"/>
          </p:nvPr>
        </p:nvSpPr>
        <p:spPr/>
        <p:txBody>
          <a:bodyPr/>
          <a:lstStyle/>
          <a:p>
            <a:fld id="{BB590715-7C51-4CE8-81E7-21F0A6D5EBBD}"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2">
            <a:extLst>
              <a:ext uri="{FF2B5EF4-FFF2-40B4-BE49-F238E27FC236}">
                <a16:creationId xmlns:a16="http://schemas.microsoft.com/office/drawing/2014/main" id="{63197F66-8747-4D35-AEC6-8A7850969003}"/>
              </a:ext>
            </a:extLst>
          </p:cNvPr>
          <p:cNvSpPr>
            <a:spLocks noGrp="1" noRot="1" noChangeAspect="1" noChangeArrowheads="1" noTextEdit="1"/>
          </p:cNvSpPr>
          <p:nvPr>
            <p:ph type="sldImg"/>
          </p:nvPr>
        </p:nvSpPr>
        <p:spPr>
          <a:ln/>
        </p:spPr>
      </p:sp>
      <p:sp>
        <p:nvSpPr>
          <p:cNvPr id="50181" name="Rectangle 3">
            <a:extLst>
              <a:ext uri="{FF2B5EF4-FFF2-40B4-BE49-F238E27FC236}">
                <a16:creationId xmlns:a16="http://schemas.microsoft.com/office/drawing/2014/main" id="{D95F2A29-DF89-4E93-A249-8AAFB136CEE4}"/>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In each homologous pair of chromosomes, one chromosome has been inherited from the mother and other from the father. </a:t>
            </a:r>
          </a:p>
          <a:p>
            <a:r>
              <a:rPr lang="en-GB" altLang="en-US" dirty="0">
                <a:latin typeface="Arial" panose="020B0604020202020204" pitchFamily="34" charset="0"/>
              </a:rPr>
              <a:t>Similarly, in a pair of alleles for a particular gene, one has been inherited from the mother and the other from the father. </a:t>
            </a:r>
          </a:p>
        </p:txBody>
      </p:sp>
      <p:sp>
        <p:nvSpPr>
          <p:cNvPr id="2" name="Slide Number Placeholder 1">
            <a:extLst>
              <a:ext uri="{FF2B5EF4-FFF2-40B4-BE49-F238E27FC236}">
                <a16:creationId xmlns:a16="http://schemas.microsoft.com/office/drawing/2014/main" id="{B1272042-A28F-470D-8BDB-3820F9E35000}"/>
              </a:ext>
            </a:extLst>
          </p:cNvPr>
          <p:cNvSpPr>
            <a:spLocks noGrp="1"/>
          </p:cNvSpPr>
          <p:nvPr>
            <p:ph type="sldNum" sz="quarter" idx="10"/>
          </p:nvPr>
        </p:nvSpPr>
        <p:spPr/>
        <p:txBody>
          <a:bodyPr/>
          <a:lstStyle/>
          <a:p>
            <a:fld id="{BB590715-7C51-4CE8-81E7-21F0A6D5EBBD}"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2">
            <a:extLst>
              <a:ext uri="{FF2B5EF4-FFF2-40B4-BE49-F238E27FC236}">
                <a16:creationId xmlns:a16="http://schemas.microsoft.com/office/drawing/2014/main" id="{FCB20650-D946-4B60-A3FB-CBE6E653602B}"/>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0DB085F4-FCC2-4845-83F2-81CD7E136DEA}"/>
              </a:ext>
            </a:extLst>
          </p:cNvPr>
          <p:cNvSpPr>
            <a:spLocks noGrp="1" noChangeArrowheads="1"/>
          </p:cNvSpPr>
          <p:nvPr>
            <p:ph type="body" idx="1"/>
          </p:nvPr>
        </p:nvSpPr>
        <p:spPr>
          <a:xfrm>
            <a:off x="914400" y="4415790"/>
            <a:ext cx="5029200" cy="4183380"/>
          </a:xfrm>
          <a:ln/>
        </p:spPr>
        <p:txBody>
          <a:bodyPr/>
          <a:lstStyle/>
          <a:p>
            <a:pPr>
              <a:defRPr/>
            </a:pPr>
            <a:r>
              <a:rPr lang="en-GB" b="1" dirty="0"/>
              <a:t>Teacher notes</a:t>
            </a:r>
          </a:p>
          <a:p>
            <a:pPr>
              <a:defRPr/>
            </a:pPr>
            <a:r>
              <a:rPr lang="en-GB" dirty="0"/>
              <a:t>Expression is the term used to describe an active gene that is used for the production of a functional protein. Not all genes in the genome are expressed.</a:t>
            </a:r>
          </a:p>
          <a:p>
            <a:pPr>
              <a:defRPr/>
            </a:pPr>
            <a:endParaRPr lang="en-GB" dirty="0"/>
          </a:p>
          <a:p>
            <a:pPr>
              <a:defRPr/>
            </a:pPr>
            <a:r>
              <a:rPr lang="en-GB" dirty="0"/>
              <a:t>Only genes that are expressed produce protein. If a gene is not expressed it doesn’t produce any protein which means that it cannot contribute to the trait or the organism’s phenotype. </a:t>
            </a:r>
          </a:p>
        </p:txBody>
      </p:sp>
      <p:sp>
        <p:nvSpPr>
          <p:cNvPr id="2" name="Slide Number Placeholder 1">
            <a:extLst>
              <a:ext uri="{FF2B5EF4-FFF2-40B4-BE49-F238E27FC236}">
                <a16:creationId xmlns:a16="http://schemas.microsoft.com/office/drawing/2014/main" id="{27E58378-5239-474A-A687-60AD0FD9B426}"/>
              </a:ext>
            </a:extLst>
          </p:cNvPr>
          <p:cNvSpPr>
            <a:spLocks noGrp="1"/>
          </p:cNvSpPr>
          <p:nvPr>
            <p:ph type="sldNum" sz="quarter" idx="10"/>
          </p:nvPr>
        </p:nvSpPr>
        <p:spPr/>
        <p:txBody>
          <a:bodyPr/>
          <a:lstStyle/>
          <a:p>
            <a:fld id="{BB590715-7C51-4CE8-81E7-21F0A6D5EBBD}"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8" name="Title 1"/>
          <p:cNvSpPr>
            <a:spLocks noGrp="1"/>
          </p:cNvSpPr>
          <p:nvPr>
            <p:ph type="title"/>
          </p:nvPr>
        </p:nvSpPr>
        <p:spPr>
          <a:xfrm>
            <a:off x="3221764" y="1187864"/>
            <a:ext cx="4990744" cy="3127761"/>
          </a:xfrm>
        </p:spPr>
        <p:txBody>
          <a:bodyPr/>
          <a:lstStyle>
            <a:lvl1pPr algn="ctr">
              <a:lnSpc>
                <a:spcPct val="100000"/>
              </a:lnSpc>
              <a:defRPr sz="4400">
                <a:solidFill>
                  <a:srgbClr val="33CC33"/>
                </a:solidFill>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898834DD-8F6E-42DC-9D16-ECD46904FE6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7" name="Text Box 14">
            <a:extLst>
              <a:ext uri="{FF2B5EF4-FFF2-40B4-BE49-F238E27FC236}">
                <a16:creationId xmlns:a16="http://schemas.microsoft.com/office/drawing/2014/main" id="{8791D40A-4DB6-4A2B-BA84-E865395A5ADA}"/>
              </a:ext>
            </a:extLst>
          </p:cNvPr>
          <p:cNvSpPr txBox="1">
            <a:spLocks noChangeArrowheads="1"/>
          </p:cNvSpPr>
          <p:nvPr userDrawn="1"/>
        </p:nvSpPr>
        <p:spPr bwMode="auto">
          <a:xfrm>
            <a:off x="716139" y="6654800"/>
            <a:ext cx="655638" cy="246221"/>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27</a:t>
            </a:r>
          </a:p>
        </p:txBody>
      </p:sp>
    </p:spTree>
    <p:custDataLst>
      <p:tags r:id="rId1"/>
    </p:custDataLst>
    <p:extLst>
      <p:ext uri="{BB962C8B-B14F-4D97-AF65-F5344CB8AC3E}">
        <p14:creationId xmlns:p14="http://schemas.microsoft.com/office/powerpoint/2010/main" val="1070994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063849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30540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521586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2990750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27</a:t>
            </a:r>
          </a:p>
        </p:txBody>
      </p:sp>
    </p:spTree>
    <p:custDataLst>
      <p:tags r:id="rId1"/>
    </p:custDataLst>
    <p:extLst>
      <p:ext uri="{BB962C8B-B14F-4D97-AF65-F5344CB8AC3E}">
        <p14:creationId xmlns:p14="http://schemas.microsoft.com/office/powerpoint/2010/main" val="3772186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2570421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159343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914054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2540282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026365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2952502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525787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5860681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40797737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40586030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1690419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0352744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017309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104191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663893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102563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081615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45785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899576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452222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233C472F-B895-46EA-B929-83095296765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C436BA7E-3972-478D-9105-365FB1FA2F51}"/>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27</a:t>
            </a:r>
          </a:p>
        </p:txBody>
      </p:sp>
    </p:spTree>
    <p:custDataLst>
      <p:tags r:id="rId16"/>
    </p:custDataLst>
    <p:extLst>
      <p:ext uri="{BB962C8B-B14F-4D97-AF65-F5344CB8AC3E}">
        <p14:creationId xmlns:p14="http://schemas.microsoft.com/office/powerpoint/2010/main" val="2140615755"/>
      </p:ext>
    </p:extLst>
  </p:cSld>
  <p:clrMap bg1="lt1" tx1="dk1" bg2="lt2" tx2="dk2" accent1="accent1" accent2="accent2" accent3="accent3" accent4="accent4" accent5="accent5" accent6="accent6" hlink="hlink" folHlink="folHlink"/>
  <p:sldLayoutIdLst>
    <p:sldLayoutId id="2147485185" r:id="rId1"/>
    <p:sldLayoutId id="2147485186" r:id="rId2"/>
    <p:sldLayoutId id="2147485187" r:id="rId3"/>
    <p:sldLayoutId id="2147485188" r:id="rId4"/>
    <p:sldLayoutId id="2147485189" r:id="rId5"/>
    <p:sldLayoutId id="2147485190" r:id="rId6"/>
    <p:sldLayoutId id="2147485191" r:id="rId7"/>
    <p:sldLayoutId id="2147485192" r:id="rId8"/>
    <p:sldLayoutId id="2147485193" r:id="rId9"/>
    <p:sldLayoutId id="2147485194" r:id="rId10"/>
    <p:sldLayoutId id="2147485195" r:id="rId11"/>
    <p:sldLayoutId id="2147485196" r:id="rId12"/>
    <p:sldLayoutId id="2147485197" r:id="rId13"/>
    <p:sldLayoutId id="2147485198"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8D9274EB-7F4D-46DD-BE65-348FFA113121}"/>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0CFC9F27-850B-4F73-BED5-C83147E45AB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27</a:t>
            </a:r>
          </a:p>
        </p:txBody>
      </p:sp>
    </p:spTree>
    <p:custDataLst>
      <p:tags r:id="rId14"/>
    </p:custDataLst>
    <p:extLst>
      <p:ext uri="{BB962C8B-B14F-4D97-AF65-F5344CB8AC3E}">
        <p14:creationId xmlns:p14="http://schemas.microsoft.com/office/powerpoint/2010/main" val="2675576994"/>
      </p:ext>
    </p:extLst>
  </p:cSld>
  <p:clrMap bg1="lt1" tx1="dk1" bg2="lt2" tx2="dk2" accent1="accent1" accent2="accent2" accent3="accent3" accent4="accent4" accent5="accent5" accent6="accent6" hlink="hlink" folHlink="folHlink"/>
  <p:sldLayoutIdLst>
    <p:sldLayoutId id="2147485200" r:id="rId1"/>
    <p:sldLayoutId id="2147485201" r:id="rId2"/>
    <p:sldLayoutId id="2147485202" r:id="rId3"/>
    <p:sldLayoutId id="2147485203" r:id="rId4"/>
    <p:sldLayoutId id="2147485204" r:id="rId5"/>
    <p:sldLayoutId id="2147485205" r:id="rId6"/>
    <p:sldLayoutId id="2147485206" r:id="rId7"/>
    <p:sldLayoutId id="2147485207" r:id="rId8"/>
    <p:sldLayoutId id="2147485208" r:id="rId9"/>
    <p:sldLayoutId id="2147485209" r:id="rId10"/>
    <p:sldLayoutId id="2147485210" r:id="rId11"/>
    <p:sldLayoutId id="2147485211"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40.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2.png"/><Relationship Id="rId2" Type="http://schemas.openxmlformats.org/officeDocument/2006/relationships/slideLayout" Target="../slideLayouts/slideLayout6.xml"/><Relationship Id="rId1" Type="http://schemas.openxmlformats.org/officeDocument/2006/relationships/tags" Target="../tags/tag41.xml"/><Relationship Id="rId6" Type="http://schemas.openxmlformats.org/officeDocument/2006/relationships/image" Target="../media/image6.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ontrol" Target="../activeX/activeX2.xml"/><Relationship Id="rId7" Type="http://schemas.openxmlformats.org/officeDocument/2006/relationships/image" Target="../media/image12.png"/><Relationship Id="rId2" Type="http://schemas.openxmlformats.org/officeDocument/2006/relationships/tags" Target="../tags/tag42.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notesSlide" Target="../notesSlides/notesSlide12.xml"/><Relationship Id="rId10" Type="http://schemas.openxmlformats.org/officeDocument/2006/relationships/image" Target="../media/image11.wmf"/><Relationship Id="rId4" Type="http://schemas.openxmlformats.org/officeDocument/2006/relationships/slideLayout" Target="../slideLayouts/slideLayout6.xml"/><Relationship Id="rId9"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43.xml"/><Relationship Id="rId6" Type="http://schemas.openxmlformats.org/officeDocument/2006/relationships/image" Target="../media/image22.png"/><Relationship Id="rId5" Type="http://schemas.openxmlformats.org/officeDocument/2006/relationships/image" Target="../media/image10.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44.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45.xml"/><Relationship Id="rId6" Type="http://schemas.openxmlformats.org/officeDocument/2006/relationships/image" Target="../media/image22.png"/><Relationship Id="rId5" Type="http://schemas.openxmlformats.org/officeDocument/2006/relationships/image" Target="../media/image6.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46.xml"/><Relationship Id="rId5" Type="http://schemas.openxmlformats.org/officeDocument/2006/relationships/image" Target="../media/image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22.png"/><Relationship Id="rId2" Type="http://schemas.openxmlformats.org/officeDocument/2006/relationships/slideLayout" Target="../slideLayouts/slideLayout6.xml"/><Relationship Id="rId1" Type="http://schemas.openxmlformats.org/officeDocument/2006/relationships/tags" Target="../tags/tag47.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48.xml"/><Relationship Id="rId5" Type="http://schemas.openxmlformats.org/officeDocument/2006/relationships/image" Target="../media/image10.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control" Target="../activeX/activeX3.xml"/><Relationship Id="rId7" Type="http://schemas.openxmlformats.org/officeDocument/2006/relationships/image" Target="../media/image12.png"/><Relationship Id="rId2" Type="http://schemas.openxmlformats.org/officeDocument/2006/relationships/tags" Target="../tags/tag49.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notesSlide" Target="../notesSlides/notesSlide19.xml"/><Relationship Id="rId10" Type="http://schemas.openxmlformats.org/officeDocument/2006/relationships/image" Target="../media/image11.wmf"/><Relationship Id="rId4" Type="http://schemas.openxmlformats.org/officeDocument/2006/relationships/slideLayout" Target="../slideLayouts/slideLayout6.xml"/><Relationship Id="rId9" Type="http://schemas.openxmlformats.org/officeDocument/2006/relationships/image" Target="../media/image13.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2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control" Target="../activeX/activeX4.xml"/><Relationship Id="rId7" Type="http://schemas.openxmlformats.org/officeDocument/2006/relationships/image" Target="../media/image12.png"/><Relationship Id="rId2" Type="http://schemas.openxmlformats.org/officeDocument/2006/relationships/tags" Target="../tags/tag50.xml"/><Relationship Id="rId1" Type="http://schemas.openxmlformats.org/officeDocument/2006/relationships/vmlDrawing" Target="../drawings/vmlDrawing4.vml"/><Relationship Id="rId6" Type="http://schemas.openxmlformats.org/officeDocument/2006/relationships/image" Target="../media/image6.png"/><Relationship Id="rId5" Type="http://schemas.openxmlformats.org/officeDocument/2006/relationships/notesSlide" Target="../notesSlides/notesSlide20.xml"/><Relationship Id="rId10" Type="http://schemas.openxmlformats.org/officeDocument/2006/relationships/image" Target="../media/image11.wmf"/><Relationship Id="rId4" Type="http://schemas.openxmlformats.org/officeDocument/2006/relationships/slideLayout" Target="../slideLayouts/slideLayout6.xml"/><Relationship Id="rId9" Type="http://schemas.openxmlformats.org/officeDocument/2006/relationships/image" Target="../media/image13.jpg"/></Relationships>
</file>

<file path=ppt/slides/_rels/slide2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control" Target="../activeX/activeX5.xml"/><Relationship Id="rId7" Type="http://schemas.openxmlformats.org/officeDocument/2006/relationships/image" Target="../media/image12.png"/><Relationship Id="rId2" Type="http://schemas.openxmlformats.org/officeDocument/2006/relationships/tags" Target="../tags/tag51.xml"/><Relationship Id="rId1" Type="http://schemas.openxmlformats.org/officeDocument/2006/relationships/vmlDrawing" Target="../drawings/vmlDrawing5.vml"/><Relationship Id="rId6" Type="http://schemas.openxmlformats.org/officeDocument/2006/relationships/image" Target="../media/image6.png"/><Relationship Id="rId5" Type="http://schemas.openxmlformats.org/officeDocument/2006/relationships/notesSlide" Target="../notesSlides/notesSlide21.xml"/><Relationship Id="rId10" Type="http://schemas.openxmlformats.org/officeDocument/2006/relationships/image" Target="../media/image11.wmf"/><Relationship Id="rId4" Type="http://schemas.openxmlformats.org/officeDocument/2006/relationships/slideLayout" Target="../slideLayouts/slideLayout6.xml"/><Relationship Id="rId9" Type="http://schemas.openxmlformats.org/officeDocument/2006/relationships/image" Target="../media/image13.jpg"/></Relationships>
</file>

<file path=ppt/slides/_rels/slide2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control" Target="../activeX/activeX6.xml"/><Relationship Id="rId7" Type="http://schemas.openxmlformats.org/officeDocument/2006/relationships/image" Target="../media/image12.png"/><Relationship Id="rId2" Type="http://schemas.openxmlformats.org/officeDocument/2006/relationships/tags" Target="../tags/tag52.xml"/><Relationship Id="rId1" Type="http://schemas.openxmlformats.org/officeDocument/2006/relationships/vmlDrawing" Target="../drawings/vmlDrawing6.vml"/><Relationship Id="rId6" Type="http://schemas.openxmlformats.org/officeDocument/2006/relationships/image" Target="../media/image6.png"/><Relationship Id="rId5" Type="http://schemas.openxmlformats.org/officeDocument/2006/relationships/notesSlide" Target="../notesSlides/notesSlide22.xml"/><Relationship Id="rId10" Type="http://schemas.openxmlformats.org/officeDocument/2006/relationships/image" Target="../media/image11.wmf"/><Relationship Id="rId4" Type="http://schemas.openxmlformats.org/officeDocument/2006/relationships/slideLayout" Target="../slideLayouts/slideLayout6.xml"/><Relationship Id="rId9" Type="http://schemas.openxmlformats.org/officeDocument/2006/relationships/image" Target="../media/image13.jp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22.png"/><Relationship Id="rId2" Type="http://schemas.openxmlformats.org/officeDocument/2006/relationships/slideLayout" Target="../slideLayouts/slideLayout6.xml"/><Relationship Id="rId1" Type="http://schemas.openxmlformats.org/officeDocument/2006/relationships/tags" Target="../tags/tag53.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54.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55.xml"/><Relationship Id="rId5" Type="http://schemas.openxmlformats.org/officeDocument/2006/relationships/image" Target="../media/image6.png"/><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56.xml"/><Relationship Id="rId5" Type="http://schemas.openxmlformats.org/officeDocument/2006/relationships/image" Target="../media/image6.png"/><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control" Target="../activeX/activeX7.xml"/><Relationship Id="rId7" Type="http://schemas.openxmlformats.org/officeDocument/2006/relationships/image" Target="../media/image22.png"/><Relationship Id="rId2" Type="http://schemas.openxmlformats.org/officeDocument/2006/relationships/tags" Target="../tags/tag57.xml"/><Relationship Id="rId1" Type="http://schemas.openxmlformats.org/officeDocument/2006/relationships/vmlDrawing" Target="../drawings/vmlDrawing7.vml"/><Relationship Id="rId6" Type="http://schemas.openxmlformats.org/officeDocument/2006/relationships/image" Target="../media/image12.png"/><Relationship Id="rId5" Type="http://schemas.openxmlformats.org/officeDocument/2006/relationships/notesSlide" Target="../notesSlides/notesSlide27.xml"/><Relationship Id="rId4" Type="http://schemas.openxmlformats.org/officeDocument/2006/relationships/slideLayout" Target="../slideLayouts/slideLayout20.xml"/><Relationship Id="rId9" Type="http://schemas.openxmlformats.org/officeDocument/2006/relationships/image" Target="../media/image11.w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3.xml"/><Relationship Id="rId5" Type="http://schemas.openxmlformats.org/officeDocument/2006/relationships/image" Target="../media/image6.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35.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ontrol" Target="../activeX/activeX1.xml"/><Relationship Id="rId7" Type="http://schemas.openxmlformats.org/officeDocument/2006/relationships/image" Target="../media/image12.png"/><Relationship Id="rId2" Type="http://schemas.openxmlformats.org/officeDocument/2006/relationships/tags" Target="../tags/tag36.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notesSlide" Target="../notesSlides/notesSlide6.xml"/><Relationship Id="rId10" Type="http://schemas.openxmlformats.org/officeDocument/2006/relationships/image" Target="../media/image11.wmf"/><Relationship Id="rId4" Type="http://schemas.openxmlformats.org/officeDocument/2006/relationships/slideLayout" Target="../slideLayouts/slideLayout6.xml"/><Relationship Id="rId9"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37.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8.xml"/><Relationship Id="rId7" Type="http://schemas.openxmlformats.org/officeDocument/2006/relationships/image" Target="../media/image18.jpeg"/><Relationship Id="rId2" Type="http://schemas.openxmlformats.org/officeDocument/2006/relationships/slideLayout" Target="../slideLayouts/slideLayout6.xml"/><Relationship Id="rId1" Type="http://schemas.openxmlformats.org/officeDocument/2006/relationships/tags" Target="../tags/tag38.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9.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3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a:extLst>
              <a:ext uri="{FF2B5EF4-FFF2-40B4-BE49-F238E27FC236}">
                <a16:creationId xmlns:a16="http://schemas.microsoft.com/office/drawing/2014/main" id="{F0106137-5A5B-4FD3-B836-CC3B2291B3BA}"/>
              </a:ext>
            </a:extLst>
          </p:cNvPr>
          <p:cNvSpPr>
            <a:spLocks noGrp="1"/>
          </p:cNvSpPr>
          <p:nvPr>
            <p:ph type="title"/>
          </p:nvPr>
        </p:nvSpPr>
        <p:spPr/>
        <p:txBody>
          <a:bodyPr/>
          <a:lstStyle/>
          <a:p>
            <a:r>
              <a:rPr lang="en-GB" altLang="en-US" dirty="0"/>
              <a:t>Inheritance</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A026380-31B3-4132-A51D-F9F3614681C8}"/>
              </a:ext>
            </a:extLst>
          </p:cNvPr>
          <p:cNvSpPr>
            <a:spLocks noGrp="1" noChangeArrowheads="1"/>
          </p:cNvSpPr>
          <p:nvPr>
            <p:ph type="title"/>
          </p:nvPr>
        </p:nvSpPr>
        <p:spPr/>
        <p:txBody>
          <a:bodyPr/>
          <a:lstStyle/>
          <a:p>
            <a:r>
              <a:rPr lang="en-GB" altLang="en-US"/>
              <a:t>Dominant or recessive?</a:t>
            </a:r>
          </a:p>
        </p:txBody>
      </p:sp>
      <p:sp>
        <p:nvSpPr>
          <p:cNvPr id="26627" name="Text Box 4">
            <a:extLst>
              <a:ext uri="{FF2B5EF4-FFF2-40B4-BE49-F238E27FC236}">
                <a16:creationId xmlns:a16="http://schemas.microsoft.com/office/drawing/2014/main" id="{41BE1BE0-B281-43E0-9219-F7979F762334}"/>
              </a:ext>
            </a:extLst>
          </p:cNvPr>
          <p:cNvSpPr txBox="1">
            <a:spLocks noChangeArrowheads="1"/>
          </p:cNvSpPr>
          <p:nvPr/>
        </p:nvSpPr>
        <p:spPr bwMode="auto">
          <a:xfrm>
            <a:off x="342900" y="784225"/>
            <a:ext cx="8801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The phenotype produced by a pair of heterozygous alleles depends on which allele is </a:t>
            </a:r>
            <a:r>
              <a:rPr lang="en-GB" altLang="en-US" b="1" dirty="0">
                <a:solidFill>
                  <a:srgbClr val="10BC45"/>
                </a:solidFill>
              </a:rPr>
              <a:t>dominant</a:t>
            </a:r>
            <a:r>
              <a:rPr lang="en-GB" altLang="en-US" dirty="0">
                <a:solidFill>
                  <a:srgbClr val="010066"/>
                </a:solidFill>
              </a:rPr>
              <a:t> and which is </a:t>
            </a:r>
            <a:r>
              <a:rPr lang="en-GB" altLang="en-US" b="1" dirty="0">
                <a:solidFill>
                  <a:srgbClr val="10BC45"/>
                </a:solidFill>
              </a:rPr>
              <a:t>recessive</a:t>
            </a:r>
            <a:r>
              <a:rPr lang="en-GB" altLang="en-US" dirty="0">
                <a:solidFill>
                  <a:srgbClr val="010066"/>
                </a:solidFill>
              </a:rPr>
              <a:t>.</a:t>
            </a:r>
          </a:p>
        </p:txBody>
      </p:sp>
      <p:sp>
        <p:nvSpPr>
          <p:cNvPr id="202757" name="Text Box 5">
            <a:extLst>
              <a:ext uri="{FF2B5EF4-FFF2-40B4-BE49-F238E27FC236}">
                <a16:creationId xmlns:a16="http://schemas.microsoft.com/office/drawing/2014/main" id="{A9082E77-974D-4EE1-ABAA-FA20812F06C8}"/>
              </a:ext>
            </a:extLst>
          </p:cNvPr>
          <p:cNvSpPr txBox="1">
            <a:spLocks noChangeArrowheads="1"/>
          </p:cNvSpPr>
          <p:nvPr/>
        </p:nvSpPr>
        <p:spPr bwMode="auto">
          <a:xfrm>
            <a:off x="342901" y="3614525"/>
            <a:ext cx="78867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6350" indent="-63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900" indent="-342900" eaLnBrk="1" hangingPunct="1">
              <a:spcBef>
                <a:spcPct val="50000"/>
              </a:spcBef>
              <a:buClr>
                <a:srgbClr val="10BC45"/>
              </a:buClr>
              <a:buFont typeface="Wingdings" panose="05000000000000000000" pitchFamily="2" charset="2"/>
              <a:buChar char="l"/>
            </a:pPr>
            <a:r>
              <a:rPr lang="en-GB" altLang="en-US" b="1" dirty="0">
                <a:solidFill>
                  <a:srgbClr val="010066"/>
                </a:solidFill>
              </a:rPr>
              <a:t>Recessive alleles </a:t>
            </a:r>
            <a:r>
              <a:rPr lang="en-GB" altLang="en-US" dirty="0">
                <a:solidFill>
                  <a:srgbClr val="010066"/>
                </a:solidFill>
              </a:rPr>
              <a:t>are only expressed if there are two copies present and no dominant allele. If a dominant allele is present, the recessive allele cannot contribute to the phenotype.</a:t>
            </a:r>
          </a:p>
        </p:txBody>
      </p:sp>
      <p:sp>
        <p:nvSpPr>
          <p:cNvPr id="26631" name="Rectangle 7">
            <a:extLst>
              <a:ext uri="{FF2B5EF4-FFF2-40B4-BE49-F238E27FC236}">
                <a16:creationId xmlns:a16="http://schemas.microsoft.com/office/drawing/2014/main" id="{2FF01871-CE69-4CB7-B861-52C3C5634665}"/>
              </a:ext>
            </a:extLst>
          </p:cNvPr>
          <p:cNvSpPr>
            <a:spLocks noChangeArrowheads="1"/>
          </p:cNvSpPr>
          <p:nvPr/>
        </p:nvSpPr>
        <p:spPr bwMode="auto">
          <a:xfrm>
            <a:off x="342901" y="2671337"/>
            <a:ext cx="81041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350" indent="-63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900" indent="-342900">
              <a:buClr>
                <a:srgbClr val="10BC45"/>
              </a:buClr>
              <a:buFont typeface="Wingdings" panose="05000000000000000000" pitchFamily="2" charset="2"/>
              <a:buChar char="l"/>
            </a:pPr>
            <a:r>
              <a:rPr lang="en-GB" altLang="en-US" dirty="0">
                <a:solidFill>
                  <a:srgbClr val="010066"/>
                </a:solidFill>
              </a:rPr>
              <a:t>Dominant alleles (e.g.</a:t>
            </a:r>
            <a:r>
              <a:rPr lang="en-GB" altLang="en-US" b="1" dirty="0">
                <a:solidFill>
                  <a:srgbClr val="010066"/>
                </a:solidFill>
              </a:rPr>
              <a:t> </a:t>
            </a:r>
            <a:r>
              <a:rPr lang="en-GB" altLang="en-US" dirty="0">
                <a:solidFill>
                  <a:srgbClr val="010066"/>
                </a:solidFill>
              </a:rPr>
              <a:t>brown eyes) are represented by an </a:t>
            </a:r>
            <a:r>
              <a:rPr lang="en-GB" altLang="en-US" b="1" dirty="0">
                <a:solidFill>
                  <a:srgbClr val="010066"/>
                </a:solidFill>
              </a:rPr>
              <a:t>upper case letter</a:t>
            </a:r>
            <a:r>
              <a:rPr lang="en-GB" altLang="en-US" dirty="0">
                <a:solidFill>
                  <a:srgbClr val="010066"/>
                </a:solidFill>
              </a:rPr>
              <a:t> (e.g. “</a:t>
            </a:r>
            <a:r>
              <a:rPr lang="en-GB" altLang="en-US" b="1" dirty="0">
                <a:solidFill>
                  <a:srgbClr val="010066"/>
                </a:solidFill>
              </a:rPr>
              <a:t>B</a:t>
            </a:r>
            <a:r>
              <a:rPr lang="en-GB" altLang="en-US" dirty="0">
                <a:solidFill>
                  <a:srgbClr val="010066"/>
                </a:solidFill>
              </a:rPr>
              <a:t>”).</a:t>
            </a:r>
            <a:endParaRPr lang="en-GB" altLang="en-US" dirty="0"/>
          </a:p>
        </p:txBody>
      </p:sp>
      <p:sp>
        <p:nvSpPr>
          <p:cNvPr id="9" name="TextBox 8">
            <a:extLst>
              <a:ext uri="{FF2B5EF4-FFF2-40B4-BE49-F238E27FC236}">
                <a16:creationId xmlns:a16="http://schemas.microsoft.com/office/drawing/2014/main" id="{0702B429-731E-4254-87A2-C7C26B2768F0}"/>
              </a:ext>
            </a:extLst>
          </p:cNvPr>
          <p:cNvSpPr txBox="1">
            <a:spLocks noChangeArrowheads="1"/>
          </p:cNvSpPr>
          <p:nvPr/>
        </p:nvSpPr>
        <p:spPr bwMode="auto">
          <a:xfrm>
            <a:off x="342901" y="1727414"/>
            <a:ext cx="85550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900" indent="-342900">
              <a:buClr>
                <a:srgbClr val="10BC45"/>
              </a:buClr>
              <a:buFont typeface="Wingdings" panose="05000000000000000000" pitchFamily="2" charset="2"/>
              <a:buChar char="l"/>
            </a:pPr>
            <a:r>
              <a:rPr lang="en-GB" altLang="en-US" b="1" dirty="0">
                <a:solidFill>
                  <a:srgbClr val="010066"/>
                </a:solidFill>
              </a:rPr>
              <a:t>Dominant alleles </a:t>
            </a:r>
            <a:r>
              <a:rPr lang="en-GB" altLang="en-US" dirty="0">
                <a:solidFill>
                  <a:srgbClr val="010066"/>
                </a:solidFill>
              </a:rPr>
              <a:t>are always expressed. Only one copy </a:t>
            </a:r>
            <a:br>
              <a:rPr lang="en-GB" altLang="en-US" dirty="0">
                <a:solidFill>
                  <a:srgbClr val="010066"/>
                </a:solidFill>
              </a:rPr>
            </a:br>
            <a:r>
              <a:rPr lang="en-GB" altLang="en-US" dirty="0">
                <a:solidFill>
                  <a:srgbClr val="010066"/>
                </a:solidFill>
              </a:rPr>
              <a:t>of the dominant allele is needed for it to be expressed.</a:t>
            </a:r>
            <a:endParaRPr lang="en-GB" altLang="en-US" dirty="0"/>
          </a:p>
        </p:txBody>
      </p:sp>
      <p:sp>
        <p:nvSpPr>
          <p:cNvPr id="17" name="TextBox 16">
            <a:extLst>
              <a:ext uri="{FF2B5EF4-FFF2-40B4-BE49-F238E27FC236}">
                <a16:creationId xmlns:a16="http://schemas.microsoft.com/office/drawing/2014/main" id="{075738D9-4075-44E8-8288-FC2F50A7025F}"/>
              </a:ext>
            </a:extLst>
          </p:cNvPr>
          <p:cNvSpPr txBox="1">
            <a:spLocks noChangeArrowheads="1"/>
          </p:cNvSpPr>
          <p:nvPr/>
        </p:nvSpPr>
        <p:spPr bwMode="auto">
          <a:xfrm>
            <a:off x="342900" y="5297488"/>
            <a:ext cx="81549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900" indent="-342900">
              <a:buClr>
                <a:srgbClr val="10BC45"/>
              </a:buClr>
              <a:buFont typeface="Wingdings" panose="05000000000000000000" pitchFamily="2" charset="2"/>
              <a:buChar char="l"/>
            </a:pPr>
            <a:r>
              <a:rPr lang="en-GB" altLang="en-US" dirty="0">
                <a:solidFill>
                  <a:srgbClr val="010066"/>
                </a:solidFill>
              </a:rPr>
              <a:t>Recessive</a:t>
            </a:r>
            <a:r>
              <a:rPr lang="en-GB" altLang="en-US" b="1" dirty="0">
                <a:solidFill>
                  <a:srgbClr val="010066"/>
                </a:solidFill>
              </a:rPr>
              <a:t> </a:t>
            </a:r>
            <a:r>
              <a:rPr lang="en-GB" altLang="en-US" dirty="0">
                <a:solidFill>
                  <a:srgbClr val="010066"/>
                </a:solidFill>
              </a:rPr>
              <a:t>alleles (e.g. blue</a:t>
            </a:r>
            <a:r>
              <a:rPr lang="en-GB" altLang="en-US" b="1" dirty="0">
                <a:solidFill>
                  <a:srgbClr val="010066"/>
                </a:solidFill>
              </a:rPr>
              <a:t> </a:t>
            </a:r>
            <a:r>
              <a:rPr lang="en-GB" altLang="en-US" dirty="0">
                <a:solidFill>
                  <a:srgbClr val="010066"/>
                </a:solidFill>
              </a:rPr>
              <a:t>eyes) are represented by a </a:t>
            </a:r>
            <a:r>
              <a:rPr lang="en-GB" altLang="en-US" b="1" dirty="0">
                <a:solidFill>
                  <a:srgbClr val="010066"/>
                </a:solidFill>
              </a:rPr>
              <a:t>lower case letter </a:t>
            </a:r>
            <a:r>
              <a:rPr lang="en-GB" altLang="en-US" dirty="0">
                <a:solidFill>
                  <a:srgbClr val="010066"/>
                </a:solidFill>
              </a:rPr>
              <a:t>(e.g. “</a:t>
            </a:r>
            <a:r>
              <a:rPr lang="en-GB" altLang="en-US" b="1" dirty="0">
                <a:solidFill>
                  <a:srgbClr val="010066"/>
                </a:solidFill>
              </a:rPr>
              <a:t>b</a:t>
            </a:r>
            <a:r>
              <a:rPr lang="en-GB" altLang="en-US" dirty="0">
                <a:solidFill>
                  <a:srgbClr val="010066"/>
                </a:solidFill>
              </a:rPr>
              <a:t>”).</a:t>
            </a:r>
            <a:endParaRPr lang="en-GB" altLang="en-US" dirty="0"/>
          </a:p>
        </p:txBody>
      </p:sp>
      <p:pic>
        <p:nvPicPr>
          <p:cNvPr id="18" name="Picture 17">
            <a:extLst>
              <a:ext uri="{FF2B5EF4-FFF2-40B4-BE49-F238E27FC236}">
                <a16:creationId xmlns:a16="http://schemas.microsoft.com/office/drawing/2014/main" id="{17E2E571-3ABC-4CF8-9592-4FFD5B0DE70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275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7" grpId="0"/>
      <p:bldP spid="26631" grpId="0"/>
      <p:bldP spid="9"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69FD8C06-B208-48B2-91AD-88CAC492A0C1}"/>
              </a:ext>
            </a:extLst>
          </p:cNvPr>
          <p:cNvSpPr>
            <a:spLocks noGrp="1" noChangeArrowheads="1"/>
          </p:cNvSpPr>
          <p:nvPr>
            <p:ph type="title"/>
          </p:nvPr>
        </p:nvSpPr>
        <p:spPr/>
        <p:txBody>
          <a:bodyPr/>
          <a:lstStyle/>
          <a:p>
            <a:r>
              <a:rPr lang="en-GB" altLang="en-US" dirty="0"/>
              <a:t>What eye </a:t>
            </a:r>
            <a:r>
              <a:rPr lang="en-GB" altLang="en-US" dirty="0" err="1"/>
              <a:t>color</a:t>
            </a:r>
            <a:r>
              <a:rPr lang="en-GB" altLang="en-US" dirty="0"/>
              <a:t>?</a:t>
            </a:r>
          </a:p>
        </p:txBody>
      </p:sp>
      <p:sp>
        <p:nvSpPr>
          <p:cNvPr id="204803" name="Text Box 3">
            <a:extLst>
              <a:ext uri="{FF2B5EF4-FFF2-40B4-BE49-F238E27FC236}">
                <a16:creationId xmlns:a16="http://schemas.microsoft.com/office/drawing/2014/main" id="{7074E8D8-C299-4625-9A28-51FC464E54A1}"/>
              </a:ext>
            </a:extLst>
          </p:cNvPr>
          <p:cNvSpPr txBox="1">
            <a:spLocks noChangeArrowheads="1"/>
          </p:cNvSpPr>
          <p:nvPr/>
        </p:nvSpPr>
        <p:spPr bwMode="auto">
          <a:xfrm>
            <a:off x="342900" y="2174875"/>
            <a:ext cx="85867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The dominant allele (brown) has a capital letter and is written before the recessive allele (blue) which is in lower case. </a:t>
            </a:r>
          </a:p>
        </p:txBody>
      </p:sp>
      <p:sp>
        <p:nvSpPr>
          <p:cNvPr id="204804" name="Text Box 4">
            <a:extLst>
              <a:ext uri="{FF2B5EF4-FFF2-40B4-BE49-F238E27FC236}">
                <a16:creationId xmlns:a16="http://schemas.microsoft.com/office/drawing/2014/main" id="{1301E8CD-9561-4FC6-8532-C548FF247C93}"/>
              </a:ext>
            </a:extLst>
          </p:cNvPr>
          <p:cNvSpPr txBox="1">
            <a:spLocks noChangeArrowheads="1"/>
          </p:cNvSpPr>
          <p:nvPr/>
        </p:nvSpPr>
        <p:spPr bwMode="auto">
          <a:xfrm>
            <a:off x="4594050" y="4327703"/>
            <a:ext cx="4053239"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The individual will have </a:t>
            </a:r>
            <a:r>
              <a:rPr lang="en-GB" altLang="en-US" b="1" dirty="0">
                <a:solidFill>
                  <a:srgbClr val="010066"/>
                </a:solidFill>
              </a:rPr>
              <a:t>brown </a:t>
            </a:r>
            <a:r>
              <a:rPr lang="en-GB" altLang="en-US" dirty="0">
                <a:solidFill>
                  <a:srgbClr val="010066"/>
                </a:solidFill>
              </a:rPr>
              <a:t>eyes, because the dominant brown allele prevents the recessive blue allele from being expressed.</a:t>
            </a:r>
          </a:p>
        </p:txBody>
      </p:sp>
      <p:pic>
        <p:nvPicPr>
          <p:cNvPr id="204806" name="Picture 6" descr="chromosome highlight">
            <a:extLst>
              <a:ext uri="{FF2B5EF4-FFF2-40B4-BE49-F238E27FC236}">
                <a16:creationId xmlns:a16="http://schemas.microsoft.com/office/drawing/2014/main" id="{7B5EF88C-E26E-48D2-A738-29C6CAEA2B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0475" y="4251151"/>
            <a:ext cx="423863" cy="223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07" name="Picture 7" descr="chromosome highlight">
            <a:extLst>
              <a:ext uri="{FF2B5EF4-FFF2-40B4-BE49-F238E27FC236}">
                <a16:creationId xmlns:a16="http://schemas.microsoft.com/office/drawing/2014/main" id="{9311B61B-D776-4CF9-A242-ADD367DDE9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8663" y="4252738"/>
            <a:ext cx="425450"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6" name="Text Box 16">
            <a:extLst>
              <a:ext uri="{FF2B5EF4-FFF2-40B4-BE49-F238E27FC236}">
                <a16:creationId xmlns:a16="http://schemas.microsoft.com/office/drawing/2014/main" id="{D98BB6CA-4424-4C81-9835-6E02FA8102D6}"/>
              </a:ext>
            </a:extLst>
          </p:cNvPr>
          <p:cNvSpPr txBox="1">
            <a:spLocks noChangeArrowheads="1"/>
          </p:cNvSpPr>
          <p:nvPr/>
        </p:nvSpPr>
        <p:spPr bwMode="auto">
          <a:xfrm>
            <a:off x="342900" y="784225"/>
            <a:ext cx="8801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If a person is heterozygous for eye </a:t>
            </a:r>
            <a:r>
              <a:rPr lang="en-GB" altLang="en-US" dirty="0" err="1">
                <a:solidFill>
                  <a:srgbClr val="010066"/>
                </a:solidFill>
              </a:rPr>
              <a:t>color</a:t>
            </a:r>
            <a:r>
              <a:rPr lang="en-GB" altLang="en-US" dirty="0">
                <a:solidFill>
                  <a:srgbClr val="010066"/>
                </a:solidFill>
              </a:rPr>
              <a:t>, carrying an allele </a:t>
            </a:r>
            <a:br>
              <a:rPr lang="en-GB" altLang="en-US" dirty="0">
                <a:solidFill>
                  <a:srgbClr val="010066"/>
                </a:solidFill>
              </a:rPr>
            </a:br>
            <a:r>
              <a:rPr lang="en-GB" altLang="en-US" dirty="0">
                <a:solidFill>
                  <a:srgbClr val="010066"/>
                </a:solidFill>
              </a:rPr>
              <a:t>for blue eyes and an allele for brown eyes, then their genotype for this characteristic can be written as </a:t>
            </a:r>
            <a:r>
              <a:rPr lang="en-GB" altLang="en-US" b="1" dirty="0">
                <a:solidFill>
                  <a:srgbClr val="663300"/>
                </a:solidFill>
              </a:rPr>
              <a:t>B</a:t>
            </a:r>
            <a:r>
              <a:rPr lang="en-GB" altLang="en-US" b="1" dirty="0">
                <a:solidFill>
                  <a:srgbClr val="3366FF"/>
                </a:solidFill>
              </a:rPr>
              <a:t>b</a:t>
            </a:r>
            <a:r>
              <a:rPr lang="en-GB" altLang="en-US" dirty="0">
                <a:solidFill>
                  <a:srgbClr val="010066"/>
                </a:solidFill>
              </a:rPr>
              <a:t>.</a:t>
            </a:r>
          </a:p>
        </p:txBody>
      </p:sp>
      <p:sp>
        <p:nvSpPr>
          <p:cNvPr id="27657" name="Rectangle 1">
            <a:extLst>
              <a:ext uri="{FF2B5EF4-FFF2-40B4-BE49-F238E27FC236}">
                <a16:creationId xmlns:a16="http://schemas.microsoft.com/office/drawing/2014/main" id="{4097E155-5ADB-47DE-8354-E06E33585F83}"/>
              </a:ext>
            </a:extLst>
          </p:cNvPr>
          <p:cNvSpPr>
            <a:spLocks noChangeArrowheads="1"/>
          </p:cNvSpPr>
          <p:nvPr/>
        </p:nvSpPr>
        <p:spPr bwMode="auto">
          <a:xfrm>
            <a:off x="342900" y="3187524"/>
            <a:ext cx="7958138" cy="825500"/>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Using this knowledge, what </a:t>
            </a:r>
            <a:r>
              <a:rPr lang="en-GB" altLang="en-US" dirty="0" err="1">
                <a:solidFill>
                  <a:srgbClr val="010066"/>
                </a:solidFill>
              </a:rPr>
              <a:t>color</a:t>
            </a:r>
            <a:r>
              <a:rPr lang="en-GB" altLang="en-US" dirty="0">
                <a:solidFill>
                  <a:srgbClr val="010066"/>
                </a:solidFill>
              </a:rPr>
              <a:t> eyes will an individual </a:t>
            </a:r>
            <a:br>
              <a:rPr lang="en-GB" altLang="en-US" dirty="0">
                <a:solidFill>
                  <a:srgbClr val="010066"/>
                </a:solidFill>
              </a:rPr>
            </a:br>
            <a:r>
              <a:rPr lang="en-GB" altLang="en-US" dirty="0">
                <a:solidFill>
                  <a:srgbClr val="010066"/>
                </a:solidFill>
              </a:rPr>
              <a:t>have with this pair of heterozygous alleles?</a:t>
            </a:r>
            <a:endParaRPr lang="en-GB" altLang="en-US" b="1" dirty="0">
              <a:solidFill>
                <a:srgbClr val="010066"/>
              </a:solidFill>
            </a:endParaRPr>
          </a:p>
        </p:txBody>
      </p:sp>
      <p:grpSp>
        <p:nvGrpSpPr>
          <p:cNvPr id="2" name="Group 8">
            <a:extLst>
              <a:ext uri="{FF2B5EF4-FFF2-40B4-BE49-F238E27FC236}">
                <a16:creationId xmlns:a16="http://schemas.microsoft.com/office/drawing/2014/main" id="{BBF2A3D5-9AAA-4CD8-98A7-F6E1B1ECE317}"/>
              </a:ext>
            </a:extLst>
          </p:cNvPr>
          <p:cNvGrpSpPr>
            <a:grpSpLocks/>
          </p:cNvGrpSpPr>
          <p:nvPr/>
        </p:nvGrpSpPr>
        <p:grpSpPr bwMode="auto">
          <a:xfrm>
            <a:off x="342900" y="4538488"/>
            <a:ext cx="1779588" cy="1639888"/>
            <a:chOff x="121" y="2242"/>
            <a:chExt cx="1121" cy="1033"/>
          </a:xfrm>
        </p:grpSpPr>
        <p:sp>
          <p:nvSpPr>
            <p:cNvPr id="27662" name="Text Box 9">
              <a:extLst>
                <a:ext uri="{FF2B5EF4-FFF2-40B4-BE49-F238E27FC236}">
                  <a16:creationId xmlns:a16="http://schemas.microsoft.com/office/drawing/2014/main" id="{5B121EB7-4574-4729-8D43-55271B48D094}"/>
                </a:ext>
              </a:extLst>
            </p:cNvPr>
            <p:cNvSpPr txBox="1">
              <a:spLocks noChangeArrowheads="1"/>
            </p:cNvSpPr>
            <p:nvPr/>
          </p:nvSpPr>
          <p:spPr bwMode="auto">
            <a:xfrm>
              <a:off x="121" y="2752"/>
              <a:ext cx="1121"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dirty="0">
                  <a:solidFill>
                    <a:srgbClr val="010066"/>
                  </a:solidFill>
                </a:rPr>
                <a:t>allele for</a:t>
              </a:r>
              <a:br>
                <a:rPr lang="en-GB" altLang="en-US" dirty="0">
                  <a:solidFill>
                    <a:srgbClr val="010066"/>
                  </a:solidFill>
                </a:rPr>
              </a:br>
              <a:r>
                <a:rPr lang="en-GB" altLang="en-US" dirty="0">
                  <a:solidFill>
                    <a:srgbClr val="010066"/>
                  </a:solidFill>
                </a:rPr>
                <a:t>brown eyes</a:t>
              </a:r>
            </a:p>
          </p:txBody>
        </p:sp>
        <p:sp>
          <p:nvSpPr>
            <p:cNvPr id="27663" name="Line 10">
              <a:extLst>
                <a:ext uri="{FF2B5EF4-FFF2-40B4-BE49-F238E27FC236}">
                  <a16:creationId xmlns:a16="http://schemas.microsoft.com/office/drawing/2014/main" id="{A6CCA660-6D2B-4DE7-A5AC-4AA2CC8D15C5}"/>
                </a:ext>
              </a:extLst>
            </p:cNvPr>
            <p:cNvSpPr>
              <a:spLocks noChangeShapeType="1"/>
            </p:cNvSpPr>
            <p:nvPr/>
          </p:nvSpPr>
          <p:spPr bwMode="auto">
            <a:xfrm flipV="1">
              <a:off x="875" y="2242"/>
              <a:ext cx="347" cy="501"/>
            </a:xfrm>
            <a:prstGeom prst="line">
              <a:avLst/>
            </a:prstGeom>
            <a:noFill/>
            <a:ln w="381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grpSp>
      <p:grpSp>
        <p:nvGrpSpPr>
          <p:cNvPr id="3" name="Group 11">
            <a:extLst>
              <a:ext uri="{FF2B5EF4-FFF2-40B4-BE49-F238E27FC236}">
                <a16:creationId xmlns:a16="http://schemas.microsoft.com/office/drawing/2014/main" id="{51479D4E-2C6E-4984-A787-43F8A4921F9A}"/>
              </a:ext>
            </a:extLst>
          </p:cNvPr>
          <p:cNvGrpSpPr>
            <a:grpSpLocks/>
          </p:cNvGrpSpPr>
          <p:nvPr/>
        </p:nvGrpSpPr>
        <p:grpSpPr bwMode="auto">
          <a:xfrm>
            <a:off x="2833688" y="4551188"/>
            <a:ext cx="1639887" cy="1639888"/>
            <a:chOff x="1763" y="2242"/>
            <a:chExt cx="1033" cy="1033"/>
          </a:xfrm>
        </p:grpSpPr>
        <p:sp>
          <p:nvSpPr>
            <p:cNvPr id="27660" name="Text Box 12">
              <a:extLst>
                <a:ext uri="{FF2B5EF4-FFF2-40B4-BE49-F238E27FC236}">
                  <a16:creationId xmlns:a16="http://schemas.microsoft.com/office/drawing/2014/main" id="{5ACF5D98-AEDA-4593-8655-044B46628AD8}"/>
                </a:ext>
              </a:extLst>
            </p:cNvPr>
            <p:cNvSpPr txBox="1">
              <a:spLocks noChangeArrowheads="1"/>
            </p:cNvSpPr>
            <p:nvPr/>
          </p:nvSpPr>
          <p:spPr bwMode="auto">
            <a:xfrm>
              <a:off x="1840" y="2752"/>
              <a:ext cx="95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a:solidFill>
                    <a:srgbClr val="010066"/>
                  </a:solidFill>
                </a:rPr>
                <a:t>allele for</a:t>
              </a:r>
              <a:br>
                <a:rPr lang="en-GB" altLang="en-US">
                  <a:solidFill>
                    <a:srgbClr val="010066"/>
                  </a:solidFill>
                </a:rPr>
              </a:br>
              <a:r>
                <a:rPr lang="en-GB" altLang="en-US">
                  <a:solidFill>
                    <a:srgbClr val="010066"/>
                  </a:solidFill>
                </a:rPr>
                <a:t>blue eyes</a:t>
              </a:r>
            </a:p>
          </p:txBody>
        </p:sp>
        <p:sp>
          <p:nvSpPr>
            <p:cNvPr id="27661" name="Line 13">
              <a:extLst>
                <a:ext uri="{FF2B5EF4-FFF2-40B4-BE49-F238E27FC236}">
                  <a16:creationId xmlns:a16="http://schemas.microsoft.com/office/drawing/2014/main" id="{720434BA-8B3E-4F39-9423-994B58A2143C}"/>
                </a:ext>
              </a:extLst>
            </p:cNvPr>
            <p:cNvSpPr>
              <a:spLocks noChangeShapeType="1"/>
            </p:cNvSpPr>
            <p:nvPr/>
          </p:nvSpPr>
          <p:spPr bwMode="auto">
            <a:xfrm flipH="1" flipV="1">
              <a:off x="1763" y="2242"/>
              <a:ext cx="347" cy="501"/>
            </a:xfrm>
            <a:prstGeom prst="line">
              <a:avLst/>
            </a:prstGeom>
            <a:noFill/>
            <a:ln w="381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grpSp>
      <p:pic>
        <p:nvPicPr>
          <p:cNvPr id="16" name="Picture 15">
            <a:extLst>
              <a:ext uri="{FF2B5EF4-FFF2-40B4-BE49-F238E27FC236}">
                <a16:creationId xmlns:a16="http://schemas.microsoft.com/office/drawing/2014/main" id="{AB51A7ED-157F-4FDA-93FA-7BAA05CF0C53}"/>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7" name="Picture 16">
            <a:extLst>
              <a:ext uri="{FF2B5EF4-FFF2-40B4-BE49-F238E27FC236}">
                <a16:creationId xmlns:a16="http://schemas.microsoft.com/office/drawing/2014/main" id="{A45B1690-F528-4324-87B9-998AA92C62C6}"/>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532237"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0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480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480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4804"/>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3" grpId="0"/>
      <p:bldP spid="204804" grpId="0"/>
      <p:bldP spid="276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168E1E6A-4D17-4C10-8BFB-4C14535B2230}"/>
              </a:ext>
            </a:extLst>
          </p:cNvPr>
          <p:cNvSpPr>
            <a:spLocks noGrp="1" noChangeArrowheads="1"/>
          </p:cNvSpPr>
          <p:nvPr>
            <p:ph type="title"/>
          </p:nvPr>
        </p:nvSpPr>
        <p:spPr/>
        <p:txBody>
          <a:bodyPr/>
          <a:lstStyle/>
          <a:p>
            <a:r>
              <a:rPr lang="en-GB" altLang="en-US" dirty="0"/>
              <a:t>Inheritance terms</a:t>
            </a:r>
          </a:p>
        </p:txBody>
      </p:sp>
      <p:pic>
        <p:nvPicPr>
          <p:cNvPr id="7" name="Picture 6">
            <a:extLst>
              <a:ext uri="{FF2B5EF4-FFF2-40B4-BE49-F238E27FC236}">
                <a16:creationId xmlns:a16="http://schemas.microsoft.com/office/drawing/2014/main" id="{C70B56A0-C189-4D5E-B3A8-DB59CFE9DC6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A5498DA7-61CB-4B97-A861-BFF8F7089A33}"/>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70574DCC-9BCC-404F-993C-C34132B50AE1}"/>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075"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0"/>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4A470807-79F5-49F8-95D2-ECE4C377673B}"/>
              </a:ext>
            </a:extLst>
          </p:cNvPr>
          <p:cNvSpPr>
            <a:spLocks noGrp="1" noChangeArrowheads="1"/>
          </p:cNvSpPr>
          <p:nvPr>
            <p:ph type="title"/>
          </p:nvPr>
        </p:nvSpPr>
        <p:spPr/>
        <p:txBody>
          <a:bodyPr/>
          <a:lstStyle/>
          <a:p>
            <a:r>
              <a:rPr lang="en-GB" altLang="en-US"/>
              <a:t>Passing on genes</a:t>
            </a:r>
          </a:p>
        </p:txBody>
      </p:sp>
      <p:sp>
        <p:nvSpPr>
          <p:cNvPr id="28675" name="Text Box 43">
            <a:extLst>
              <a:ext uri="{FF2B5EF4-FFF2-40B4-BE49-F238E27FC236}">
                <a16:creationId xmlns:a16="http://schemas.microsoft.com/office/drawing/2014/main" id="{31A2ED70-88BF-45F3-B668-C1D921DE144D}"/>
              </a:ext>
            </a:extLst>
          </p:cNvPr>
          <p:cNvSpPr txBox="1">
            <a:spLocks noChangeArrowheads="1"/>
          </p:cNvSpPr>
          <p:nvPr/>
        </p:nvSpPr>
        <p:spPr bwMode="auto">
          <a:xfrm>
            <a:off x="342900" y="784225"/>
            <a:ext cx="8801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During </a:t>
            </a:r>
            <a:r>
              <a:rPr lang="en-GB" altLang="en-US" b="1" dirty="0">
                <a:solidFill>
                  <a:srgbClr val="10BC45"/>
                </a:solidFill>
              </a:rPr>
              <a:t>sexual reproduction</a:t>
            </a:r>
            <a:r>
              <a:rPr lang="en-GB" altLang="en-US" dirty="0">
                <a:solidFill>
                  <a:srgbClr val="010066"/>
                </a:solidFill>
              </a:rPr>
              <a:t>, the male and female </a:t>
            </a:r>
            <a:r>
              <a:rPr lang="en-GB" altLang="en-US" b="1" dirty="0">
                <a:solidFill>
                  <a:srgbClr val="10BC45"/>
                </a:solidFill>
              </a:rPr>
              <a:t>gametes</a:t>
            </a:r>
            <a:r>
              <a:rPr lang="en-GB" altLang="en-US" dirty="0">
                <a:solidFill>
                  <a:srgbClr val="010066"/>
                </a:solidFill>
              </a:rPr>
              <a:t> (</a:t>
            </a:r>
            <a:r>
              <a:rPr lang="en-GB" altLang="en-US" b="1" dirty="0">
                <a:solidFill>
                  <a:srgbClr val="010066"/>
                </a:solidFill>
              </a:rPr>
              <a:t>sperm cells </a:t>
            </a:r>
            <a:r>
              <a:rPr lang="en-GB" altLang="en-US" dirty="0">
                <a:solidFill>
                  <a:srgbClr val="010066"/>
                </a:solidFill>
              </a:rPr>
              <a:t>and </a:t>
            </a:r>
            <a:r>
              <a:rPr lang="en-GB" altLang="en-US" b="1" dirty="0">
                <a:solidFill>
                  <a:srgbClr val="010066"/>
                </a:solidFill>
              </a:rPr>
              <a:t>egg cells</a:t>
            </a:r>
            <a:r>
              <a:rPr lang="en-GB" altLang="en-US" dirty="0">
                <a:solidFill>
                  <a:srgbClr val="010066"/>
                </a:solidFill>
              </a:rPr>
              <a:t>)</a:t>
            </a:r>
            <a:r>
              <a:rPr lang="en-GB" altLang="en-US" b="1" dirty="0">
                <a:solidFill>
                  <a:srgbClr val="010066"/>
                </a:solidFill>
              </a:rPr>
              <a:t> </a:t>
            </a:r>
            <a:r>
              <a:rPr lang="en-GB" altLang="en-US" dirty="0">
                <a:solidFill>
                  <a:srgbClr val="010066"/>
                </a:solidFill>
              </a:rPr>
              <a:t>fuse. This causes the genetic material they each carry to combine.</a:t>
            </a:r>
          </a:p>
        </p:txBody>
      </p:sp>
      <p:sp>
        <p:nvSpPr>
          <p:cNvPr id="28677" name="Text Box 42">
            <a:extLst>
              <a:ext uri="{FF2B5EF4-FFF2-40B4-BE49-F238E27FC236}">
                <a16:creationId xmlns:a16="http://schemas.microsoft.com/office/drawing/2014/main" id="{4A83E93D-7D74-4E97-95C0-D4837B9A33BE}"/>
              </a:ext>
            </a:extLst>
          </p:cNvPr>
          <p:cNvSpPr txBox="1">
            <a:spLocks noChangeArrowheads="1"/>
          </p:cNvSpPr>
          <p:nvPr/>
        </p:nvSpPr>
        <p:spPr bwMode="auto">
          <a:xfrm>
            <a:off x="342900" y="2105025"/>
            <a:ext cx="88011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The sperm cell contains genes from the father and the egg </a:t>
            </a:r>
            <a:br>
              <a:rPr lang="en-GB" altLang="en-US">
                <a:solidFill>
                  <a:srgbClr val="010066"/>
                </a:solidFill>
              </a:rPr>
            </a:br>
            <a:r>
              <a:rPr lang="en-GB" altLang="en-US">
                <a:solidFill>
                  <a:srgbClr val="010066"/>
                </a:solidFill>
              </a:rPr>
              <a:t>cell contains genes from the mother. </a:t>
            </a:r>
          </a:p>
        </p:txBody>
      </p:sp>
      <p:sp>
        <p:nvSpPr>
          <p:cNvPr id="28678" name="Text Box 41">
            <a:extLst>
              <a:ext uri="{FF2B5EF4-FFF2-40B4-BE49-F238E27FC236}">
                <a16:creationId xmlns:a16="http://schemas.microsoft.com/office/drawing/2014/main" id="{3C7BBDBD-F140-4EA3-8B2F-9FC2115A666A}"/>
              </a:ext>
            </a:extLst>
          </p:cNvPr>
          <p:cNvSpPr txBox="1">
            <a:spLocks noChangeArrowheads="1"/>
          </p:cNvSpPr>
          <p:nvPr/>
        </p:nvSpPr>
        <p:spPr bwMode="auto">
          <a:xfrm>
            <a:off x="342900" y="4376738"/>
            <a:ext cx="86328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However, an individual does not inherit all the genes of both </a:t>
            </a:r>
            <a:br>
              <a:rPr lang="en-GB" altLang="en-US" dirty="0">
                <a:solidFill>
                  <a:srgbClr val="010066"/>
                </a:solidFill>
              </a:rPr>
            </a:br>
            <a:r>
              <a:rPr lang="en-GB" altLang="en-US" dirty="0">
                <a:solidFill>
                  <a:srgbClr val="010066"/>
                </a:solidFill>
              </a:rPr>
              <a:t>parents. Instead, they only inherit half of each parent’s genes. </a:t>
            </a:r>
          </a:p>
        </p:txBody>
      </p:sp>
      <p:sp>
        <p:nvSpPr>
          <p:cNvPr id="28679" name="Rectangle 1">
            <a:extLst>
              <a:ext uri="{FF2B5EF4-FFF2-40B4-BE49-F238E27FC236}">
                <a16:creationId xmlns:a16="http://schemas.microsoft.com/office/drawing/2014/main" id="{41C164AE-26D2-401D-B5B9-16CCA00E2165}"/>
              </a:ext>
            </a:extLst>
          </p:cNvPr>
          <p:cNvSpPr>
            <a:spLocks noChangeArrowheads="1"/>
          </p:cNvSpPr>
          <p:nvPr/>
        </p:nvSpPr>
        <p:spPr bwMode="auto">
          <a:xfrm>
            <a:off x="342900" y="5327650"/>
            <a:ext cx="8189913" cy="825500"/>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What would happen if you inherited all the genes from both your parents?</a:t>
            </a:r>
            <a:endParaRPr lang="en-GB" altLang="en-US" b="1" dirty="0">
              <a:solidFill>
                <a:srgbClr val="010066"/>
              </a:solidFill>
            </a:endParaRPr>
          </a:p>
        </p:txBody>
      </p:sp>
      <p:sp>
        <p:nvSpPr>
          <p:cNvPr id="28680" name="Rectangle 12">
            <a:extLst>
              <a:ext uri="{FF2B5EF4-FFF2-40B4-BE49-F238E27FC236}">
                <a16:creationId xmlns:a16="http://schemas.microsoft.com/office/drawing/2014/main" id="{D3026C47-F8B9-48D4-8225-F534D8863FCA}"/>
              </a:ext>
            </a:extLst>
          </p:cNvPr>
          <p:cNvSpPr>
            <a:spLocks noChangeArrowheads="1"/>
          </p:cNvSpPr>
          <p:nvPr/>
        </p:nvSpPr>
        <p:spPr bwMode="auto">
          <a:xfrm>
            <a:off x="342901" y="3057525"/>
            <a:ext cx="81549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When a male and female gamete fuse during </a:t>
            </a:r>
            <a:r>
              <a:rPr lang="en-GB" altLang="en-US" b="1" dirty="0">
                <a:solidFill>
                  <a:srgbClr val="10BC45"/>
                </a:solidFill>
              </a:rPr>
              <a:t>fertilization</a:t>
            </a:r>
            <a:r>
              <a:rPr lang="en-GB" altLang="en-US" dirty="0">
                <a:solidFill>
                  <a:srgbClr val="010066"/>
                </a:solidFill>
              </a:rPr>
              <a:t>, the new combination of genes produced determines the offspring’s genotype. </a:t>
            </a:r>
            <a:endParaRPr lang="en-GB" altLang="en-US" dirty="0"/>
          </a:p>
        </p:txBody>
      </p:sp>
      <p:pic>
        <p:nvPicPr>
          <p:cNvPr id="10" name="Picture 9">
            <a:extLst>
              <a:ext uri="{FF2B5EF4-FFF2-40B4-BE49-F238E27FC236}">
                <a16:creationId xmlns:a16="http://schemas.microsoft.com/office/drawing/2014/main" id="{79890D6A-8BA9-433C-9066-F3CA7603B34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E799BE54-1C80-430C-A49E-08A316DDFF7A}"/>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12" name="Picture 11">
            <a:extLst>
              <a:ext uri="{FF2B5EF4-FFF2-40B4-BE49-F238E27FC236}">
                <a16:creationId xmlns:a16="http://schemas.microsoft.com/office/drawing/2014/main" id="{9A6202DF-BAD3-4318-BEC8-535078A8453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75039"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8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79"/>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p:bldP spid="28678" grpId="0"/>
      <p:bldP spid="28679" grpId="0" animBg="1"/>
      <p:bldP spid="2868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41E41CA7-5FA7-4E42-8943-C9F67120B804}"/>
              </a:ext>
            </a:extLst>
          </p:cNvPr>
          <p:cNvSpPr>
            <a:spLocks noGrp="1" noChangeArrowheads="1"/>
          </p:cNvSpPr>
          <p:nvPr>
            <p:ph type="title"/>
          </p:nvPr>
        </p:nvSpPr>
        <p:spPr/>
        <p:txBody>
          <a:bodyPr/>
          <a:lstStyle/>
          <a:p>
            <a:r>
              <a:rPr lang="en-GB" altLang="en-US"/>
              <a:t>Gametes</a:t>
            </a:r>
          </a:p>
        </p:txBody>
      </p:sp>
      <p:sp>
        <p:nvSpPr>
          <p:cNvPr id="29699" name="Text Box 44">
            <a:extLst>
              <a:ext uri="{FF2B5EF4-FFF2-40B4-BE49-F238E27FC236}">
                <a16:creationId xmlns:a16="http://schemas.microsoft.com/office/drawing/2014/main" id="{4D191D19-37FE-46C7-955C-2BB48FB258A3}"/>
              </a:ext>
            </a:extLst>
          </p:cNvPr>
          <p:cNvSpPr txBox="1">
            <a:spLocks noChangeArrowheads="1"/>
          </p:cNvSpPr>
          <p:nvPr/>
        </p:nvSpPr>
        <p:spPr bwMode="auto">
          <a:xfrm>
            <a:off x="342900" y="784225"/>
            <a:ext cx="8801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Gametes contain </a:t>
            </a:r>
            <a:r>
              <a:rPr lang="en-GB" altLang="en-US" b="1">
                <a:solidFill>
                  <a:srgbClr val="010066"/>
                </a:solidFill>
              </a:rPr>
              <a:t>half</a:t>
            </a:r>
            <a:r>
              <a:rPr lang="en-GB" altLang="en-US">
                <a:solidFill>
                  <a:srgbClr val="010066"/>
                </a:solidFill>
              </a:rPr>
              <a:t> the normal number of chromosomes found in body cells. </a:t>
            </a:r>
          </a:p>
        </p:txBody>
      </p:sp>
      <p:sp>
        <p:nvSpPr>
          <p:cNvPr id="2" name="Text Box 43">
            <a:extLst>
              <a:ext uri="{FF2B5EF4-FFF2-40B4-BE49-F238E27FC236}">
                <a16:creationId xmlns:a16="http://schemas.microsoft.com/office/drawing/2014/main" id="{FECEB752-7CB4-44E5-8481-BD6F2455AD33}"/>
              </a:ext>
            </a:extLst>
          </p:cNvPr>
          <p:cNvSpPr txBox="1">
            <a:spLocks noChangeArrowheads="1"/>
          </p:cNvSpPr>
          <p:nvPr/>
        </p:nvSpPr>
        <p:spPr bwMode="auto">
          <a:xfrm>
            <a:off x="342900" y="3194050"/>
            <a:ext cx="53482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When a male and female gamete </a:t>
            </a:r>
            <a:br>
              <a:rPr lang="en-GB" altLang="en-US" dirty="0">
                <a:solidFill>
                  <a:srgbClr val="010066"/>
                </a:solidFill>
              </a:rPr>
            </a:br>
            <a:r>
              <a:rPr lang="en-GB" altLang="en-US" dirty="0">
                <a:solidFill>
                  <a:srgbClr val="010066"/>
                </a:solidFill>
              </a:rPr>
              <a:t>fuse during fertilization, the full number of chromosomes is restored. </a:t>
            </a:r>
          </a:p>
        </p:txBody>
      </p:sp>
      <p:sp>
        <p:nvSpPr>
          <p:cNvPr id="29703" name="Text Box 42">
            <a:extLst>
              <a:ext uri="{FF2B5EF4-FFF2-40B4-BE49-F238E27FC236}">
                <a16:creationId xmlns:a16="http://schemas.microsoft.com/office/drawing/2014/main" id="{7B2C1534-A5A9-4513-9586-2523F4A8159D}"/>
              </a:ext>
            </a:extLst>
          </p:cNvPr>
          <p:cNvSpPr txBox="1">
            <a:spLocks noChangeArrowheads="1"/>
          </p:cNvSpPr>
          <p:nvPr/>
        </p:nvSpPr>
        <p:spPr bwMode="auto">
          <a:xfrm>
            <a:off x="342900" y="4583113"/>
            <a:ext cx="49657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If this did not happen, the </a:t>
            </a:r>
            <a:r>
              <a:rPr lang="en-GB" altLang="en-US" b="1" dirty="0">
                <a:solidFill>
                  <a:srgbClr val="10BC45"/>
                </a:solidFill>
              </a:rPr>
              <a:t>zygote</a:t>
            </a:r>
            <a:r>
              <a:rPr lang="en-GB" altLang="en-US" dirty="0">
                <a:solidFill>
                  <a:srgbClr val="010066"/>
                </a:solidFill>
              </a:rPr>
              <a:t> (produced by fertilization) would have double the normal number </a:t>
            </a:r>
            <a:br>
              <a:rPr lang="en-GB" altLang="en-US" dirty="0">
                <a:solidFill>
                  <a:srgbClr val="010066"/>
                </a:solidFill>
              </a:rPr>
            </a:br>
            <a:r>
              <a:rPr lang="en-GB" altLang="en-US" dirty="0">
                <a:solidFill>
                  <a:srgbClr val="010066"/>
                </a:solidFill>
              </a:rPr>
              <a:t>of chromosomes.  </a:t>
            </a:r>
          </a:p>
        </p:txBody>
      </p:sp>
      <p:sp>
        <p:nvSpPr>
          <p:cNvPr id="29704" name="Text Box 41">
            <a:extLst>
              <a:ext uri="{FF2B5EF4-FFF2-40B4-BE49-F238E27FC236}">
                <a16:creationId xmlns:a16="http://schemas.microsoft.com/office/drawing/2014/main" id="{35B2B446-8086-4FF5-B112-5EA4489517C7}"/>
              </a:ext>
            </a:extLst>
          </p:cNvPr>
          <p:cNvSpPr txBox="1">
            <a:spLocks noChangeArrowheads="1"/>
          </p:cNvSpPr>
          <p:nvPr/>
        </p:nvSpPr>
        <p:spPr bwMode="auto">
          <a:xfrm>
            <a:off x="342900" y="1803400"/>
            <a:ext cx="8801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This is because, during </a:t>
            </a:r>
            <a:r>
              <a:rPr lang="en-GB" altLang="en-US" b="1" dirty="0">
                <a:solidFill>
                  <a:srgbClr val="10BC45"/>
                </a:solidFill>
              </a:rPr>
              <a:t>meiosis</a:t>
            </a:r>
            <a:r>
              <a:rPr lang="en-GB" altLang="en-US" dirty="0">
                <a:solidFill>
                  <a:srgbClr val="010066"/>
                </a:solidFill>
              </a:rPr>
              <a:t>, only half the parent’s chromosomes enter each gamete produced. This means gametes only contain one allele of each gene.  </a:t>
            </a:r>
          </a:p>
        </p:txBody>
      </p:sp>
      <p:pic>
        <p:nvPicPr>
          <p:cNvPr id="10" name="Picture 8" descr="p648188_credit">
            <a:extLst>
              <a:ext uri="{FF2B5EF4-FFF2-40B4-BE49-F238E27FC236}">
                <a16:creationId xmlns:a16="http://schemas.microsoft.com/office/drawing/2014/main" id="{441F2C1E-99E4-48E9-A201-2A3AF75257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4361" b="12962"/>
          <a:stretch>
            <a:fillRect/>
          </a:stretch>
        </p:blipFill>
        <p:spPr bwMode="auto">
          <a:xfrm>
            <a:off x="5654675" y="3214688"/>
            <a:ext cx="2843213" cy="293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734B7484-835E-4E30-8BC7-4C9508142C0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6C6E7C5C-158D-4C17-86D5-B197F1344C8D}"/>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0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703"/>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9703" grpId="0"/>
      <p:bldP spid="2970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F8808858-8932-443B-B3FE-2150B79CC96E}"/>
              </a:ext>
            </a:extLst>
          </p:cNvPr>
          <p:cNvSpPr>
            <a:spLocks noGrp="1" noChangeArrowheads="1"/>
          </p:cNvSpPr>
          <p:nvPr>
            <p:ph type="title"/>
          </p:nvPr>
        </p:nvSpPr>
        <p:spPr/>
        <p:txBody>
          <a:bodyPr/>
          <a:lstStyle/>
          <a:p>
            <a:r>
              <a:rPr lang="en-GB" altLang="en-US"/>
              <a:t>Which alleles are inherited?</a:t>
            </a:r>
          </a:p>
        </p:txBody>
      </p:sp>
      <p:sp>
        <p:nvSpPr>
          <p:cNvPr id="31749" name="Text Box 42">
            <a:extLst>
              <a:ext uri="{FF2B5EF4-FFF2-40B4-BE49-F238E27FC236}">
                <a16:creationId xmlns:a16="http://schemas.microsoft.com/office/drawing/2014/main" id="{54707B95-244F-4D64-A7DC-98BA10D9DDB8}"/>
              </a:ext>
            </a:extLst>
          </p:cNvPr>
          <p:cNvSpPr txBox="1">
            <a:spLocks noChangeArrowheads="1"/>
          </p:cNvSpPr>
          <p:nvPr/>
        </p:nvSpPr>
        <p:spPr bwMode="auto">
          <a:xfrm>
            <a:off x="342900" y="1435100"/>
            <a:ext cx="846243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Only one of these alleles enters any single gamete. When a sperm and egg cell fuse, the offspring inherits one allele for every gene from each parent.  </a:t>
            </a:r>
          </a:p>
        </p:txBody>
      </p:sp>
      <p:sp>
        <p:nvSpPr>
          <p:cNvPr id="2" name="Rectangle 11">
            <a:extLst>
              <a:ext uri="{FF2B5EF4-FFF2-40B4-BE49-F238E27FC236}">
                <a16:creationId xmlns:a16="http://schemas.microsoft.com/office/drawing/2014/main" id="{08A85EE1-6588-4169-A068-328A39B45CC9}"/>
              </a:ext>
            </a:extLst>
          </p:cNvPr>
          <p:cNvSpPr>
            <a:spLocks noChangeArrowheads="1"/>
          </p:cNvSpPr>
          <p:nvPr/>
        </p:nvSpPr>
        <p:spPr bwMode="auto">
          <a:xfrm>
            <a:off x="342900" y="784225"/>
            <a:ext cx="8189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A mother and father both have two alleles of every gene. </a:t>
            </a:r>
            <a:endParaRPr lang="en-GB" altLang="en-US"/>
          </a:p>
        </p:txBody>
      </p:sp>
      <p:sp>
        <p:nvSpPr>
          <p:cNvPr id="31751" name="Text Box 41">
            <a:extLst>
              <a:ext uri="{FF2B5EF4-FFF2-40B4-BE49-F238E27FC236}">
                <a16:creationId xmlns:a16="http://schemas.microsoft.com/office/drawing/2014/main" id="{840E2B8D-ABB6-4F7B-82F0-456252C6D2D0}"/>
              </a:ext>
            </a:extLst>
          </p:cNvPr>
          <p:cNvSpPr txBox="1">
            <a:spLocks noChangeArrowheads="1"/>
          </p:cNvSpPr>
          <p:nvPr/>
        </p:nvSpPr>
        <p:spPr bwMode="auto">
          <a:xfrm>
            <a:off x="342900" y="2824163"/>
            <a:ext cx="40259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A </a:t>
            </a:r>
            <a:r>
              <a:rPr lang="en-GB" altLang="en-US" b="1" dirty="0">
                <a:solidFill>
                  <a:srgbClr val="10BC45"/>
                </a:solidFill>
              </a:rPr>
              <a:t>Punnett square diagram</a:t>
            </a:r>
            <a:r>
              <a:rPr lang="en-GB" altLang="en-US" dirty="0">
                <a:solidFill>
                  <a:srgbClr val="010066"/>
                </a:solidFill>
              </a:rPr>
              <a:t> can be used to determine </a:t>
            </a:r>
            <a:br>
              <a:rPr lang="en-GB" altLang="en-US" dirty="0">
                <a:solidFill>
                  <a:srgbClr val="010066"/>
                </a:solidFill>
              </a:rPr>
            </a:br>
            <a:r>
              <a:rPr lang="en-GB" altLang="en-US" dirty="0">
                <a:solidFill>
                  <a:srgbClr val="010066"/>
                </a:solidFill>
              </a:rPr>
              <a:t>the probability of offspring inheriting a particular combination of alleles. </a:t>
            </a:r>
          </a:p>
        </p:txBody>
      </p:sp>
      <p:sp>
        <p:nvSpPr>
          <p:cNvPr id="31752" name="Rectangle 17">
            <a:extLst>
              <a:ext uri="{FF2B5EF4-FFF2-40B4-BE49-F238E27FC236}">
                <a16:creationId xmlns:a16="http://schemas.microsoft.com/office/drawing/2014/main" id="{98A2C6E2-8609-4576-A30F-71FD86E5E581}"/>
              </a:ext>
            </a:extLst>
          </p:cNvPr>
          <p:cNvSpPr>
            <a:spLocks noChangeArrowheads="1"/>
          </p:cNvSpPr>
          <p:nvPr/>
        </p:nvSpPr>
        <p:spPr bwMode="auto">
          <a:xfrm>
            <a:off x="342900" y="4953000"/>
            <a:ext cx="359692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This also allows us to </a:t>
            </a:r>
            <a:br>
              <a:rPr lang="en-GB" altLang="en-US" dirty="0">
                <a:solidFill>
                  <a:srgbClr val="010066"/>
                </a:solidFill>
              </a:rPr>
            </a:br>
            <a:r>
              <a:rPr lang="en-GB" altLang="en-US" dirty="0">
                <a:solidFill>
                  <a:srgbClr val="010066"/>
                </a:solidFill>
              </a:rPr>
              <a:t>predict the possible</a:t>
            </a:r>
            <a:br>
              <a:rPr lang="en-GB" altLang="en-US" dirty="0">
                <a:solidFill>
                  <a:srgbClr val="010066"/>
                </a:solidFill>
              </a:rPr>
            </a:br>
            <a:r>
              <a:rPr lang="en-GB" altLang="en-US" dirty="0">
                <a:solidFill>
                  <a:srgbClr val="010066"/>
                </a:solidFill>
              </a:rPr>
              <a:t>phenotypes of offspring.</a:t>
            </a:r>
            <a:endParaRPr lang="en-GB" altLang="en-US" dirty="0"/>
          </a:p>
        </p:txBody>
      </p:sp>
      <p:pic>
        <p:nvPicPr>
          <p:cNvPr id="12" name="Picture 11" descr="punnettsquare.png">
            <a:extLst>
              <a:ext uri="{FF2B5EF4-FFF2-40B4-BE49-F238E27FC236}">
                <a16:creationId xmlns:a16="http://schemas.microsoft.com/office/drawing/2014/main" id="{9214F956-D397-4685-A7A5-4191065CC50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46563" y="2671763"/>
            <a:ext cx="4670425" cy="348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70524ABB-64CE-4205-88F0-E55EA2FFF64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0" name="Picture 9">
            <a:extLst>
              <a:ext uri="{FF2B5EF4-FFF2-40B4-BE49-F238E27FC236}">
                <a16:creationId xmlns:a16="http://schemas.microsoft.com/office/drawing/2014/main" id="{6B80D937-5F21-49FB-BE51-B9FB4181778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554538"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5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52"/>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p:bldP spid="31751" grpId="0"/>
      <p:bldP spid="3175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a:extLst>
              <a:ext uri="{FF2B5EF4-FFF2-40B4-BE49-F238E27FC236}">
                <a16:creationId xmlns:a16="http://schemas.microsoft.com/office/drawing/2014/main" id="{723117A5-25FE-43D1-84A2-2DFD1A1E4931}"/>
              </a:ext>
            </a:extLst>
          </p:cNvPr>
          <p:cNvSpPr>
            <a:spLocks noChangeArrowheads="1"/>
          </p:cNvSpPr>
          <p:nvPr/>
        </p:nvSpPr>
        <p:spPr bwMode="auto">
          <a:xfrm>
            <a:off x="342900" y="784225"/>
            <a:ext cx="85756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A </a:t>
            </a:r>
            <a:r>
              <a:rPr lang="en-GB" altLang="en-US" b="1">
                <a:solidFill>
                  <a:srgbClr val="10BC45"/>
                </a:solidFill>
              </a:rPr>
              <a:t>genetic cross </a:t>
            </a:r>
            <a:r>
              <a:rPr lang="en-GB" altLang="en-US">
                <a:solidFill>
                  <a:srgbClr val="010066"/>
                </a:solidFill>
              </a:rPr>
              <a:t>is when two organisms are bred together to produce offspring. </a:t>
            </a:r>
            <a:endParaRPr lang="en-GB" altLang="en-US"/>
          </a:p>
        </p:txBody>
      </p:sp>
      <p:sp>
        <p:nvSpPr>
          <p:cNvPr id="32772" name="Rectangle 4">
            <a:extLst>
              <a:ext uri="{FF2B5EF4-FFF2-40B4-BE49-F238E27FC236}">
                <a16:creationId xmlns:a16="http://schemas.microsoft.com/office/drawing/2014/main" id="{D3E1FDC0-9D88-4036-9D3B-123C2DEC3A01}"/>
              </a:ext>
            </a:extLst>
          </p:cNvPr>
          <p:cNvSpPr>
            <a:spLocks noChangeArrowheads="1"/>
          </p:cNvSpPr>
          <p:nvPr/>
        </p:nvSpPr>
        <p:spPr bwMode="auto">
          <a:xfrm>
            <a:off x="342899" y="1733550"/>
            <a:ext cx="8575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genotype of the parents and phenotype of the offspring are investigated to determine the pattern by which the parental alleles are inherited. </a:t>
            </a:r>
            <a:endParaRPr lang="en-GB" altLang="en-US" dirty="0"/>
          </a:p>
        </p:txBody>
      </p:sp>
      <p:sp>
        <p:nvSpPr>
          <p:cNvPr id="32773" name="Rectangle 5">
            <a:extLst>
              <a:ext uri="{FF2B5EF4-FFF2-40B4-BE49-F238E27FC236}">
                <a16:creationId xmlns:a16="http://schemas.microsoft.com/office/drawing/2014/main" id="{3D4F3931-397B-4CB1-B556-84B9A2151154}"/>
              </a:ext>
            </a:extLst>
          </p:cNvPr>
          <p:cNvSpPr>
            <a:spLocks noChangeArrowheads="1"/>
          </p:cNvSpPr>
          <p:nvPr/>
        </p:nvSpPr>
        <p:spPr bwMode="auto">
          <a:xfrm>
            <a:off x="342900" y="4003675"/>
            <a:ext cx="42291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They show the alleles of each parent and their gametes for a particular gene. </a:t>
            </a:r>
            <a:endParaRPr lang="en-GB" altLang="en-US" dirty="0"/>
          </a:p>
        </p:txBody>
      </p:sp>
      <p:sp>
        <p:nvSpPr>
          <p:cNvPr id="32774" name="Rectangle 6">
            <a:extLst>
              <a:ext uri="{FF2B5EF4-FFF2-40B4-BE49-F238E27FC236}">
                <a16:creationId xmlns:a16="http://schemas.microsoft.com/office/drawing/2014/main" id="{BED6C692-DFAC-46D4-A93B-58261706ACC9}"/>
              </a:ext>
            </a:extLst>
          </p:cNvPr>
          <p:cNvSpPr>
            <a:spLocks noChangeArrowheads="1"/>
          </p:cNvSpPr>
          <p:nvPr/>
        </p:nvSpPr>
        <p:spPr bwMode="auto">
          <a:xfrm>
            <a:off x="342900" y="3052763"/>
            <a:ext cx="49196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Punnett squares </a:t>
            </a:r>
            <a:r>
              <a:rPr lang="en-GB" altLang="en-US"/>
              <a:t>are used </a:t>
            </a:r>
            <a:br>
              <a:rPr lang="en-GB" altLang="en-US"/>
            </a:br>
            <a:r>
              <a:rPr lang="en-GB" altLang="en-US"/>
              <a:t>during genetic crosses.</a:t>
            </a:r>
          </a:p>
        </p:txBody>
      </p:sp>
      <p:sp>
        <p:nvSpPr>
          <p:cNvPr id="32775" name="Rectangle 7">
            <a:extLst>
              <a:ext uri="{FF2B5EF4-FFF2-40B4-BE49-F238E27FC236}">
                <a16:creationId xmlns:a16="http://schemas.microsoft.com/office/drawing/2014/main" id="{9C2FA429-E312-4C8E-A0DE-28022B440C1D}"/>
              </a:ext>
            </a:extLst>
          </p:cNvPr>
          <p:cNvSpPr>
            <a:spLocks noChangeArrowheads="1"/>
          </p:cNvSpPr>
          <p:nvPr/>
        </p:nvSpPr>
        <p:spPr bwMode="auto">
          <a:xfrm>
            <a:off x="342900" y="5322888"/>
            <a:ext cx="88011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This is used to show each possible combination of alleles that can be produced when the mother’s and father’s gametes fuse. </a:t>
            </a:r>
            <a:endParaRPr lang="en-GB" altLang="en-US" dirty="0"/>
          </a:p>
        </p:txBody>
      </p:sp>
      <p:sp>
        <p:nvSpPr>
          <p:cNvPr id="10" name="Title 9">
            <a:extLst>
              <a:ext uri="{FF2B5EF4-FFF2-40B4-BE49-F238E27FC236}">
                <a16:creationId xmlns:a16="http://schemas.microsoft.com/office/drawing/2014/main" id="{9261FB50-4444-4FA5-A7E4-0F7E39E27840}"/>
              </a:ext>
            </a:extLst>
          </p:cNvPr>
          <p:cNvSpPr>
            <a:spLocks noGrp="1"/>
          </p:cNvSpPr>
          <p:nvPr>
            <p:ph type="title"/>
          </p:nvPr>
        </p:nvSpPr>
        <p:spPr/>
        <p:txBody>
          <a:bodyPr/>
          <a:lstStyle/>
          <a:p>
            <a:pPr>
              <a:defRPr/>
            </a:pPr>
            <a:r>
              <a:rPr lang="en-GB" dirty="0">
                <a:ea typeface="+mn-ea"/>
                <a:cs typeface="+mn-cs"/>
              </a:rPr>
              <a:t>Genetic crosses and Punnett squares</a:t>
            </a:r>
            <a:endParaRPr lang="en-GB" dirty="0"/>
          </a:p>
        </p:txBody>
      </p:sp>
      <p:pic>
        <p:nvPicPr>
          <p:cNvPr id="32776" name="Picture 2" descr="homologous_pairs">
            <a:extLst>
              <a:ext uri="{FF2B5EF4-FFF2-40B4-BE49-F238E27FC236}">
                <a16:creationId xmlns:a16="http://schemas.microsoft.com/office/drawing/2014/main" id="{C596F523-B327-4A6C-AFCF-F380746F71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3300" y="2597150"/>
            <a:ext cx="3455988"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10BCECF0-BBC2-41D6-B3B0-85740EF59C2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5"/>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P spid="32773" grpId="0"/>
      <p:bldP spid="32774" grpId="0"/>
      <p:bldP spid="3277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4E83D439-30C1-427D-988E-69F78A2DE605}"/>
              </a:ext>
            </a:extLst>
          </p:cNvPr>
          <p:cNvSpPr>
            <a:spLocks noGrp="1" noChangeArrowheads="1"/>
          </p:cNvSpPr>
          <p:nvPr>
            <p:ph type="title"/>
          </p:nvPr>
        </p:nvSpPr>
        <p:spPr/>
        <p:txBody>
          <a:bodyPr/>
          <a:lstStyle/>
          <a:p>
            <a:r>
              <a:rPr lang="en-GB" altLang="en-US"/>
              <a:t>Expressing outcomes</a:t>
            </a:r>
          </a:p>
        </p:txBody>
      </p:sp>
      <p:sp>
        <p:nvSpPr>
          <p:cNvPr id="33795" name="Text Box 4">
            <a:extLst>
              <a:ext uri="{FF2B5EF4-FFF2-40B4-BE49-F238E27FC236}">
                <a16:creationId xmlns:a16="http://schemas.microsoft.com/office/drawing/2014/main" id="{F8B1CD85-5B88-4471-9EDA-90CAA3F60245}"/>
              </a:ext>
            </a:extLst>
          </p:cNvPr>
          <p:cNvSpPr txBox="1">
            <a:spLocks noChangeArrowheads="1"/>
          </p:cNvSpPr>
          <p:nvPr/>
        </p:nvSpPr>
        <p:spPr bwMode="auto">
          <a:xfrm>
            <a:off x="342900" y="784225"/>
            <a:ext cx="85280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Punnett squares are used to predict the outcome of a </a:t>
            </a:r>
            <a:br>
              <a:rPr lang="en-GB" altLang="en-US" dirty="0"/>
            </a:br>
            <a:r>
              <a:rPr lang="en-GB" altLang="en-US" dirty="0"/>
              <a:t>genetic cross. Outcomes can be expressed in several ways:</a:t>
            </a:r>
          </a:p>
        </p:txBody>
      </p:sp>
      <p:pic>
        <p:nvPicPr>
          <p:cNvPr id="290821" name="Picture 5" descr="chickens">
            <a:extLst>
              <a:ext uri="{FF2B5EF4-FFF2-40B4-BE49-F238E27FC236}">
                <a16:creationId xmlns:a16="http://schemas.microsoft.com/office/drawing/2014/main" id="{9F886A66-D010-4F29-A070-9B64B43AB6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7513" y="1619250"/>
            <a:ext cx="3584575" cy="180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0822" name="Text Box 6">
            <a:extLst>
              <a:ext uri="{FF2B5EF4-FFF2-40B4-BE49-F238E27FC236}">
                <a16:creationId xmlns:a16="http://schemas.microsoft.com/office/drawing/2014/main" id="{7F21A24F-4561-4151-9D2A-53A0A29DA498}"/>
              </a:ext>
            </a:extLst>
          </p:cNvPr>
          <p:cNvSpPr txBox="1">
            <a:spLocks noChangeArrowheads="1"/>
          </p:cNvSpPr>
          <p:nvPr/>
        </p:nvSpPr>
        <p:spPr bwMode="auto">
          <a:xfrm>
            <a:off x="342900" y="3611563"/>
            <a:ext cx="2459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10BC45"/>
              </a:buClr>
              <a:buFont typeface="Wingdings" panose="05000000000000000000" pitchFamily="2" charset="2"/>
              <a:buChar char="l"/>
            </a:pPr>
            <a:r>
              <a:rPr lang="en-GB" altLang="en-US" dirty="0"/>
              <a:t>As a </a:t>
            </a:r>
            <a:r>
              <a:rPr lang="en-GB" altLang="en-US" b="1" dirty="0">
                <a:solidFill>
                  <a:srgbClr val="10BC45"/>
                </a:solidFill>
              </a:rPr>
              <a:t>ratio</a:t>
            </a:r>
            <a:r>
              <a:rPr lang="en-GB" altLang="en-US" dirty="0"/>
              <a:t>:</a:t>
            </a:r>
          </a:p>
        </p:txBody>
      </p:sp>
      <p:sp>
        <p:nvSpPr>
          <p:cNvPr id="290823" name="Text Box 7">
            <a:extLst>
              <a:ext uri="{FF2B5EF4-FFF2-40B4-BE49-F238E27FC236}">
                <a16:creationId xmlns:a16="http://schemas.microsoft.com/office/drawing/2014/main" id="{5DB5DDC8-47EE-45B5-9E04-2C38C55DC6E7}"/>
              </a:ext>
            </a:extLst>
          </p:cNvPr>
          <p:cNvSpPr txBox="1">
            <a:spLocks noChangeArrowheads="1"/>
          </p:cNvSpPr>
          <p:nvPr/>
        </p:nvSpPr>
        <p:spPr bwMode="auto">
          <a:xfrm>
            <a:off x="3454400" y="3424238"/>
            <a:ext cx="50784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i="1" dirty="0"/>
              <a:t>“The chickens are white or brown in a ratio of </a:t>
            </a:r>
            <a:r>
              <a:rPr lang="en-GB" altLang="en-US" b="1" i="1" dirty="0"/>
              <a:t>3:1</a:t>
            </a:r>
            <a:r>
              <a:rPr lang="en-GB" altLang="en-US" i="1" dirty="0"/>
              <a:t>.”</a:t>
            </a:r>
          </a:p>
        </p:txBody>
      </p:sp>
      <p:sp>
        <p:nvSpPr>
          <p:cNvPr id="290824" name="Text Box 8">
            <a:extLst>
              <a:ext uri="{FF2B5EF4-FFF2-40B4-BE49-F238E27FC236}">
                <a16:creationId xmlns:a16="http://schemas.microsoft.com/office/drawing/2014/main" id="{74EEDEA3-57ED-4BD5-9E0E-18B848A75F9D}"/>
              </a:ext>
            </a:extLst>
          </p:cNvPr>
          <p:cNvSpPr txBox="1">
            <a:spLocks noChangeArrowheads="1"/>
          </p:cNvSpPr>
          <p:nvPr/>
        </p:nvSpPr>
        <p:spPr bwMode="auto">
          <a:xfrm>
            <a:off x="344488" y="4562475"/>
            <a:ext cx="30749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10BC45"/>
              </a:buClr>
              <a:buFont typeface="Wingdings" panose="05000000000000000000" pitchFamily="2" charset="2"/>
              <a:buChar char="l"/>
            </a:pPr>
            <a:r>
              <a:rPr lang="en-GB" altLang="en-US"/>
              <a:t>As a </a:t>
            </a:r>
            <a:r>
              <a:rPr lang="en-GB" altLang="en-US" b="1">
                <a:solidFill>
                  <a:srgbClr val="10BC45"/>
                </a:solidFill>
              </a:rPr>
              <a:t>percentage</a:t>
            </a:r>
            <a:r>
              <a:rPr lang="en-GB" altLang="en-US"/>
              <a:t>:</a:t>
            </a:r>
          </a:p>
        </p:txBody>
      </p:sp>
      <p:sp>
        <p:nvSpPr>
          <p:cNvPr id="290825" name="Text Box 9">
            <a:extLst>
              <a:ext uri="{FF2B5EF4-FFF2-40B4-BE49-F238E27FC236}">
                <a16:creationId xmlns:a16="http://schemas.microsoft.com/office/drawing/2014/main" id="{2B1F00C3-E4B7-4C15-B952-BBDF8F422DF7}"/>
              </a:ext>
            </a:extLst>
          </p:cNvPr>
          <p:cNvSpPr txBox="1">
            <a:spLocks noChangeArrowheads="1"/>
          </p:cNvSpPr>
          <p:nvPr/>
        </p:nvSpPr>
        <p:spPr bwMode="auto">
          <a:xfrm>
            <a:off x="3455988" y="4378325"/>
            <a:ext cx="50768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i="1" dirty="0"/>
              <a:t>“</a:t>
            </a:r>
            <a:r>
              <a:rPr lang="en-GB" altLang="en-US" b="1" i="1" dirty="0"/>
              <a:t>75%</a:t>
            </a:r>
            <a:r>
              <a:rPr lang="en-GB" altLang="en-US" i="1" dirty="0"/>
              <a:t> of the chickens are white and </a:t>
            </a:r>
            <a:r>
              <a:rPr lang="en-GB" altLang="en-US" b="1" i="1" dirty="0"/>
              <a:t>25%</a:t>
            </a:r>
            <a:r>
              <a:rPr lang="en-GB" altLang="en-US" i="1" dirty="0"/>
              <a:t> are brown.”</a:t>
            </a:r>
          </a:p>
        </p:txBody>
      </p:sp>
      <p:sp>
        <p:nvSpPr>
          <p:cNvPr id="290826" name="Text Box 10">
            <a:extLst>
              <a:ext uri="{FF2B5EF4-FFF2-40B4-BE49-F238E27FC236}">
                <a16:creationId xmlns:a16="http://schemas.microsoft.com/office/drawing/2014/main" id="{5499EF0C-E9FF-408E-903F-FD7261C5BBE0}"/>
              </a:ext>
            </a:extLst>
          </p:cNvPr>
          <p:cNvSpPr txBox="1">
            <a:spLocks noChangeArrowheads="1"/>
          </p:cNvSpPr>
          <p:nvPr/>
        </p:nvSpPr>
        <p:spPr bwMode="auto">
          <a:xfrm>
            <a:off x="333375" y="5511800"/>
            <a:ext cx="3157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10BC45"/>
              </a:buClr>
              <a:buFont typeface="Wingdings" panose="05000000000000000000" pitchFamily="2" charset="2"/>
              <a:buChar char="l"/>
            </a:pPr>
            <a:r>
              <a:rPr lang="en-GB" altLang="en-US"/>
              <a:t>As a </a:t>
            </a:r>
            <a:r>
              <a:rPr lang="en-GB" altLang="en-US" b="1">
                <a:solidFill>
                  <a:srgbClr val="10BC45"/>
                </a:solidFill>
              </a:rPr>
              <a:t>probability</a:t>
            </a:r>
            <a:r>
              <a:rPr lang="en-GB" altLang="en-US"/>
              <a:t>:</a:t>
            </a:r>
          </a:p>
        </p:txBody>
      </p:sp>
      <p:sp>
        <p:nvSpPr>
          <p:cNvPr id="290827" name="Text Box 11">
            <a:extLst>
              <a:ext uri="{FF2B5EF4-FFF2-40B4-BE49-F238E27FC236}">
                <a16:creationId xmlns:a16="http://schemas.microsoft.com/office/drawing/2014/main" id="{E1A846BC-596A-4B98-B41E-B32578FA77D2}"/>
              </a:ext>
            </a:extLst>
          </p:cNvPr>
          <p:cNvSpPr txBox="1">
            <a:spLocks noChangeArrowheads="1"/>
          </p:cNvSpPr>
          <p:nvPr/>
        </p:nvSpPr>
        <p:spPr bwMode="auto">
          <a:xfrm>
            <a:off x="3419475" y="5326063"/>
            <a:ext cx="51133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i="1"/>
              <a:t>“The probability of a chicken being white is </a:t>
            </a:r>
            <a:r>
              <a:rPr lang="en-GB" altLang="en-US" b="1" i="1"/>
              <a:t>0.75</a:t>
            </a:r>
            <a:r>
              <a:rPr lang="en-GB" altLang="en-US" i="1"/>
              <a:t>, or </a:t>
            </a:r>
            <a:r>
              <a:rPr lang="en-GB" altLang="en-US" b="1" i="1"/>
              <a:t>3 in 4</a:t>
            </a:r>
            <a:r>
              <a:rPr lang="en-GB" altLang="en-US" i="1"/>
              <a:t>.”</a:t>
            </a:r>
          </a:p>
        </p:txBody>
      </p:sp>
      <p:sp>
        <p:nvSpPr>
          <p:cNvPr id="33806" name="Rectangle 1">
            <a:extLst>
              <a:ext uri="{FF2B5EF4-FFF2-40B4-BE49-F238E27FC236}">
                <a16:creationId xmlns:a16="http://schemas.microsoft.com/office/drawing/2014/main" id="{C8E322FC-6FA1-4A89-A81A-B9B4F5E2232E}"/>
              </a:ext>
            </a:extLst>
          </p:cNvPr>
          <p:cNvSpPr>
            <a:spLocks noChangeArrowheads="1"/>
          </p:cNvSpPr>
          <p:nvPr/>
        </p:nvSpPr>
        <p:spPr bwMode="auto">
          <a:xfrm>
            <a:off x="342900" y="1736725"/>
            <a:ext cx="3450167" cy="1565275"/>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How could you express the number of brown and white chickens shown here?</a:t>
            </a:r>
            <a:endParaRPr lang="en-GB" altLang="en-US" b="1" dirty="0">
              <a:solidFill>
                <a:srgbClr val="010066"/>
              </a:solidFill>
            </a:endParaRPr>
          </a:p>
        </p:txBody>
      </p:sp>
      <p:pic>
        <p:nvPicPr>
          <p:cNvPr id="15" name="Picture 14">
            <a:extLst>
              <a:ext uri="{FF2B5EF4-FFF2-40B4-BE49-F238E27FC236}">
                <a16:creationId xmlns:a16="http://schemas.microsoft.com/office/drawing/2014/main" id="{469CB38F-805B-4E7B-8E27-7040F1EC0E3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6" name="Picture 9" descr="notes_icon">
            <a:extLst>
              <a:ext uri="{FF2B5EF4-FFF2-40B4-BE49-F238E27FC236}">
                <a16:creationId xmlns:a16="http://schemas.microsoft.com/office/drawing/2014/main" id="{6AE71BFA-7828-4BB5-B6BB-B46961B58EED}"/>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14" name="Picture 13">
            <a:extLst>
              <a:ext uri="{FF2B5EF4-FFF2-40B4-BE49-F238E27FC236}">
                <a16:creationId xmlns:a16="http://schemas.microsoft.com/office/drawing/2014/main" id="{10422970-C201-47DA-990E-2D6D02F10D42}"/>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75039"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80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082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082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082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9082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082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0826"/>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90827"/>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22" grpId="0"/>
      <p:bldP spid="290823" grpId="0"/>
      <p:bldP spid="290824" grpId="0"/>
      <p:bldP spid="290825" grpId="0"/>
      <p:bldP spid="290826" grpId="0"/>
      <p:bldP spid="290827" grpId="0"/>
      <p:bldP spid="3380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53865950-0979-4F31-9035-214F462EAE7E}"/>
              </a:ext>
            </a:extLst>
          </p:cNvPr>
          <p:cNvSpPr>
            <a:spLocks noGrp="1" noChangeArrowheads="1"/>
          </p:cNvSpPr>
          <p:nvPr>
            <p:ph type="title"/>
          </p:nvPr>
        </p:nvSpPr>
        <p:spPr/>
        <p:txBody>
          <a:bodyPr/>
          <a:lstStyle/>
          <a:p>
            <a:r>
              <a:rPr lang="en-GB" altLang="en-US"/>
              <a:t>Single-gene crosses</a:t>
            </a:r>
          </a:p>
        </p:txBody>
      </p:sp>
      <p:sp>
        <p:nvSpPr>
          <p:cNvPr id="272387" name="Text Box 3">
            <a:extLst>
              <a:ext uri="{FF2B5EF4-FFF2-40B4-BE49-F238E27FC236}">
                <a16:creationId xmlns:a16="http://schemas.microsoft.com/office/drawing/2014/main" id="{DABF3BED-C0F5-4B99-91F3-8E30A58E8FBC}"/>
              </a:ext>
            </a:extLst>
          </p:cNvPr>
          <p:cNvSpPr txBox="1">
            <a:spLocks noChangeArrowheads="1"/>
          </p:cNvSpPr>
          <p:nvPr/>
        </p:nvSpPr>
        <p:spPr bwMode="auto">
          <a:xfrm>
            <a:off x="342900" y="2065338"/>
            <a:ext cx="83740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There are two alleles controlling </a:t>
            </a:r>
            <a:r>
              <a:rPr lang="en-GB" altLang="en-US" b="1">
                <a:solidFill>
                  <a:srgbClr val="010066"/>
                </a:solidFill>
              </a:rPr>
              <a:t>pea shape</a:t>
            </a:r>
            <a:r>
              <a:rPr lang="en-GB" altLang="en-US">
                <a:solidFill>
                  <a:srgbClr val="010066"/>
                </a:solidFill>
              </a:rPr>
              <a:t>. This means there are</a:t>
            </a:r>
            <a:r>
              <a:rPr lang="en-GB" altLang="en-US" b="1">
                <a:solidFill>
                  <a:srgbClr val="010066"/>
                </a:solidFill>
              </a:rPr>
              <a:t> </a:t>
            </a:r>
            <a:r>
              <a:rPr lang="en-GB" altLang="en-US">
                <a:solidFill>
                  <a:srgbClr val="010066"/>
                </a:solidFill>
              </a:rPr>
              <a:t>three</a:t>
            </a:r>
            <a:r>
              <a:rPr lang="en-GB" altLang="en-US" b="1">
                <a:solidFill>
                  <a:srgbClr val="010066"/>
                </a:solidFill>
              </a:rPr>
              <a:t> </a:t>
            </a:r>
            <a:r>
              <a:rPr lang="en-GB" altLang="en-US">
                <a:solidFill>
                  <a:srgbClr val="010066"/>
                </a:solidFill>
              </a:rPr>
              <a:t>possible genotypes that the plants could inherit, leading to two possible phenotypes.</a:t>
            </a:r>
          </a:p>
        </p:txBody>
      </p:sp>
      <p:sp>
        <p:nvSpPr>
          <p:cNvPr id="272388" name="Text Box 4">
            <a:extLst>
              <a:ext uri="{FF2B5EF4-FFF2-40B4-BE49-F238E27FC236}">
                <a16:creationId xmlns:a16="http://schemas.microsoft.com/office/drawing/2014/main" id="{3B9FB8A0-EE12-4F39-88F2-6410FBBFFB16}"/>
              </a:ext>
            </a:extLst>
          </p:cNvPr>
          <p:cNvSpPr txBox="1">
            <a:spLocks noChangeArrowheads="1"/>
          </p:cNvSpPr>
          <p:nvPr/>
        </p:nvSpPr>
        <p:spPr bwMode="auto">
          <a:xfrm>
            <a:off x="4486010" y="3817055"/>
            <a:ext cx="16478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dirty="0"/>
              <a:t>SS</a:t>
            </a:r>
          </a:p>
        </p:txBody>
      </p:sp>
      <p:sp>
        <p:nvSpPr>
          <p:cNvPr id="272389" name="Text Box 5">
            <a:extLst>
              <a:ext uri="{FF2B5EF4-FFF2-40B4-BE49-F238E27FC236}">
                <a16:creationId xmlns:a16="http://schemas.microsoft.com/office/drawing/2014/main" id="{E5870805-FE18-4A54-9EFD-4A91917FD7D5}"/>
              </a:ext>
            </a:extLst>
          </p:cNvPr>
          <p:cNvSpPr txBox="1">
            <a:spLocks noChangeArrowheads="1"/>
          </p:cNvSpPr>
          <p:nvPr/>
        </p:nvSpPr>
        <p:spPr bwMode="auto">
          <a:xfrm>
            <a:off x="4486010" y="4280605"/>
            <a:ext cx="16478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dirty="0"/>
              <a:t>ss</a:t>
            </a:r>
          </a:p>
        </p:txBody>
      </p:sp>
      <p:sp>
        <p:nvSpPr>
          <p:cNvPr id="272390" name="Text Box 6">
            <a:extLst>
              <a:ext uri="{FF2B5EF4-FFF2-40B4-BE49-F238E27FC236}">
                <a16:creationId xmlns:a16="http://schemas.microsoft.com/office/drawing/2014/main" id="{54E861C1-1350-4058-ADD5-5F9B1C276471}"/>
              </a:ext>
            </a:extLst>
          </p:cNvPr>
          <p:cNvSpPr txBox="1">
            <a:spLocks noChangeArrowheads="1"/>
          </p:cNvSpPr>
          <p:nvPr/>
        </p:nvSpPr>
        <p:spPr bwMode="auto">
          <a:xfrm>
            <a:off x="4486010" y="4739216"/>
            <a:ext cx="16478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a:t>Ss</a:t>
            </a:r>
          </a:p>
        </p:txBody>
      </p:sp>
      <p:sp>
        <p:nvSpPr>
          <p:cNvPr id="272391" name="Text Box 7">
            <a:extLst>
              <a:ext uri="{FF2B5EF4-FFF2-40B4-BE49-F238E27FC236}">
                <a16:creationId xmlns:a16="http://schemas.microsoft.com/office/drawing/2014/main" id="{7F826E2B-0051-40FC-8BD2-11A5102F51EF}"/>
              </a:ext>
            </a:extLst>
          </p:cNvPr>
          <p:cNvSpPr txBox="1">
            <a:spLocks noChangeArrowheads="1"/>
          </p:cNvSpPr>
          <p:nvPr/>
        </p:nvSpPr>
        <p:spPr bwMode="auto">
          <a:xfrm>
            <a:off x="6779595" y="3817055"/>
            <a:ext cx="12604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dirty="0"/>
              <a:t>smooth</a:t>
            </a:r>
          </a:p>
        </p:txBody>
      </p:sp>
      <p:sp>
        <p:nvSpPr>
          <p:cNvPr id="272392" name="Text Box 8">
            <a:extLst>
              <a:ext uri="{FF2B5EF4-FFF2-40B4-BE49-F238E27FC236}">
                <a16:creationId xmlns:a16="http://schemas.microsoft.com/office/drawing/2014/main" id="{753A2FC4-5225-4A1E-A5AA-79D3BD22DC11}"/>
              </a:ext>
            </a:extLst>
          </p:cNvPr>
          <p:cNvSpPr txBox="1">
            <a:spLocks noChangeArrowheads="1"/>
          </p:cNvSpPr>
          <p:nvPr/>
        </p:nvSpPr>
        <p:spPr bwMode="auto">
          <a:xfrm>
            <a:off x="6676407" y="4280605"/>
            <a:ext cx="14668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dirty="0"/>
              <a:t>wrinkly</a:t>
            </a:r>
          </a:p>
        </p:txBody>
      </p:sp>
      <p:sp>
        <p:nvSpPr>
          <p:cNvPr id="272393" name="Text Box 9">
            <a:extLst>
              <a:ext uri="{FF2B5EF4-FFF2-40B4-BE49-F238E27FC236}">
                <a16:creationId xmlns:a16="http://schemas.microsoft.com/office/drawing/2014/main" id="{DDBB6A31-355C-47F4-B31D-E7900435B3FC}"/>
              </a:ext>
            </a:extLst>
          </p:cNvPr>
          <p:cNvSpPr txBox="1">
            <a:spLocks noChangeArrowheads="1"/>
          </p:cNvSpPr>
          <p:nvPr/>
        </p:nvSpPr>
        <p:spPr bwMode="auto">
          <a:xfrm>
            <a:off x="6585920" y="4739216"/>
            <a:ext cx="16478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dirty="0"/>
              <a:t>smooth</a:t>
            </a:r>
          </a:p>
        </p:txBody>
      </p:sp>
      <p:sp>
        <p:nvSpPr>
          <p:cNvPr id="34837" name="AutoShape 12">
            <a:extLst>
              <a:ext uri="{FF2B5EF4-FFF2-40B4-BE49-F238E27FC236}">
                <a16:creationId xmlns:a16="http://schemas.microsoft.com/office/drawing/2014/main" id="{A2DBB1A8-F133-4EA3-90B2-0F8E3F2114C4}"/>
              </a:ext>
            </a:extLst>
          </p:cNvPr>
          <p:cNvSpPr>
            <a:spLocks noChangeArrowheads="1"/>
          </p:cNvSpPr>
          <p:nvPr/>
        </p:nvSpPr>
        <p:spPr bwMode="auto">
          <a:xfrm>
            <a:off x="592666" y="3392517"/>
            <a:ext cx="7872413" cy="430887"/>
          </a:xfrm>
          <a:prstGeom prst="roundRect">
            <a:avLst>
              <a:gd name="adj" fmla="val 10644"/>
            </a:avLst>
          </a:prstGeom>
          <a:solidFill>
            <a:srgbClr val="10BC45"/>
          </a:solidFill>
          <a:ln>
            <a:noFill/>
          </a:ln>
          <a:extLst/>
        </p:spPr>
        <p:txBody>
          <a:bodyPr anchor="ctr">
            <a:no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34838" name="AutoShape 13">
            <a:extLst>
              <a:ext uri="{FF2B5EF4-FFF2-40B4-BE49-F238E27FC236}">
                <a16:creationId xmlns:a16="http://schemas.microsoft.com/office/drawing/2014/main" id="{79D39400-D311-4770-92C0-C5B872A5729F}"/>
              </a:ext>
            </a:extLst>
          </p:cNvPr>
          <p:cNvSpPr>
            <a:spLocks noChangeArrowheads="1"/>
          </p:cNvSpPr>
          <p:nvPr/>
        </p:nvSpPr>
        <p:spPr bwMode="auto">
          <a:xfrm>
            <a:off x="592666" y="3407481"/>
            <a:ext cx="7859713" cy="1762622"/>
          </a:xfrm>
          <a:prstGeom prst="roundRect">
            <a:avLst>
              <a:gd name="adj" fmla="val 0"/>
            </a:avLst>
          </a:prstGeom>
          <a:noFill/>
          <a:ln w="38100" algn="ctr">
            <a:solidFill>
              <a:srgbClr val="10BC45"/>
            </a:solidFill>
            <a:round/>
            <a:headEnd/>
            <a:tailEnd/>
          </a:ln>
          <a:extLst>
            <a:ext uri="{909E8E84-426E-40DD-AFC4-6F175D3DCCD1}">
              <a14:hiddenFill xmlns:a14="http://schemas.microsoft.com/office/drawing/2010/main">
                <a:solidFill>
                  <a:srgbClr val="FFFFFF"/>
                </a:solidFill>
              </a14:hiddenFill>
            </a:ext>
          </a:extLst>
        </p:spPr>
        <p:txBody>
          <a:bodyPr anchor="ctr">
            <a:no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34839" name="Line 14">
            <a:extLst>
              <a:ext uri="{FF2B5EF4-FFF2-40B4-BE49-F238E27FC236}">
                <a16:creationId xmlns:a16="http://schemas.microsoft.com/office/drawing/2014/main" id="{528D3E5A-08CF-43D7-AC3B-5ED2FA96AF99}"/>
              </a:ext>
            </a:extLst>
          </p:cNvPr>
          <p:cNvSpPr>
            <a:spLocks noChangeShapeType="1"/>
          </p:cNvSpPr>
          <p:nvPr/>
        </p:nvSpPr>
        <p:spPr bwMode="auto">
          <a:xfrm>
            <a:off x="3150129" y="3818643"/>
            <a:ext cx="5314950" cy="0"/>
          </a:xfrm>
          <a:prstGeom prst="line">
            <a:avLst/>
          </a:prstGeom>
          <a:noFill/>
          <a:ln w="25400">
            <a:solidFill>
              <a:srgbClr val="10BC45"/>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4840" name="Line 15">
            <a:extLst>
              <a:ext uri="{FF2B5EF4-FFF2-40B4-BE49-F238E27FC236}">
                <a16:creationId xmlns:a16="http://schemas.microsoft.com/office/drawing/2014/main" id="{32DE7889-07A4-45AB-94AA-92B97CF9FA96}"/>
              </a:ext>
            </a:extLst>
          </p:cNvPr>
          <p:cNvSpPr>
            <a:spLocks noChangeShapeType="1"/>
          </p:cNvSpPr>
          <p:nvPr/>
        </p:nvSpPr>
        <p:spPr bwMode="auto">
          <a:xfrm>
            <a:off x="592666" y="4264377"/>
            <a:ext cx="7872413" cy="0"/>
          </a:xfrm>
          <a:prstGeom prst="line">
            <a:avLst/>
          </a:prstGeom>
          <a:noFill/>
          <a:ln w="25400">
            <a:solidFill>
              <a:srgbClr val="10BC45"/>
            </a:solidFill>
            <a:round/>
            <a:headEnd/>
            <a:tailEnd/>
          </a:ln>
          <a:extLst>
            <a:ext uri="{909E8E84-426E-40DD-AFC4-6F175D3DCCD1}">
              <a14:hiddenFill xmlns:a14="http://schemas.microsoft.com/office/drawing/2010/main">
                <a:noFill/>
              </a14:hiddenFill>
            </a:ext>
          </a:extLst>
        </p:spPr>
        <p:txBody>
          <a:bodyPr wrap="square">
            <a:spAutoFit/>
          </a:bodyPr>
          <a:lstStyle/>
          <a:p>
            <a:endParaRPr lang="en-US"/>
          </a:p>
        </p:txBody>
      </p:sp>
      <p:sp>
        <p:nvSpPr>
          <p:cNvPr id="34843" name="Line 18">
            <a:extLst>
              <a:ext uri="{FF2B5EF4-FFF2-40B4-BE49-F238E27FC236}">
                <a16:creationId xmlns:a16="http://schemas.microsoft.com/office/drawing/2014/main" id="{461CB720-4F2A-47E6-85D9-6DA9F205C27F}"/>
              </a:ext>
            </a:extLst>
          </p:cNvPr>
          <p:cNvSpPr>
            <a:spLocks noChangeShapeType="1"/>
          </p:cNvSpPr>
          <p:nvPr/>
        </p:nvSpPr>
        <p:spPr bwMode="auto">
          <a:xfrm>
            <a:off x="592666" y="3818643"/>
            <a:ext cx="5314950" cy="0"/>
          </a:xfrm>
          <a:prstGeom prst="line">
            <a:avLst/>
          </a:prstGeom>
          <a:noFill/>
          <a:ln w="25400">
            <a:solidFill>
              <a:srgbClr val="10BC45"/>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4845" name="Line 20">
            <a:extLst>
              <a:ext uri="{FF2B5EF4-FFF2-40B4-BE49-F238E27FC236}">
                <a16:creationId xmlns:a16="http://schemas.microsoft.com/office/drawing/2014/main" id="{0E545708-D0FF-4934-A8A5-3DA765D1EA89}"/>
              </a:ext>
            </a:extLst>
          </p:cNvPr>
          <p:cNvSpPr>
            <a:spLocks noChangeShapeType="1"/>
          </p:cNvSpPr>
          <p:nvPr/>
        </p:nvSpPr>
        <p:spPr bwMode="auto">
          <a:xfrm>
            <a:off x="592665" y="4729515"/>
            <a:ext cx="7859713" cy="0"/>
          </a:xfrm>
          <a:prstGeom prst="line">
            <a:avLst/>
          </a:prstGeom>
          <a:noFill/>
          <a:ln w="25400">
            <a:solidFill>
              <a:srgbClr val="10BC45"/>
            </a:solidFill>
            <a:round/>
            <a:headEnd/>
            <a:tailEnd/>
          </a:ln>
          <a:extLst>
            <a:ext uri="{909E8E84-426E-40DD-AFC4-6F175D3DCCD1}">
              <a14:hiddenFill xmlns:a14="http://schemas.microsoft.com/office/drawing/2010/main">
                <a:noFill/>
              </a14:hiddenFill>
            </a:ext>
          </a:extLst>
        </p:spPr>
        <p:txBody>
          <a:bodyPr wrap="square">
            <a:spAutoFit/>
          </a:bodyPr>
          <a:lstStyle/>
          <a:p>
            <a:endParaRPr lang="en-US"/>
          </a:p>
        </p:txBody>
      </p:sp>
      <p:sp>
        <p:nvSpPr>
          <p:cNvPr id="34846" name="Line 21">
            <a:extLst>
              <a:ext uri="{FF2B5EF4-FFF2-40B4-BE49-F238E27FC236}">
                <a16:creationId xmlns:a16="http://schemas.microsoft.com/office/drawing/2014/main" id="{C0BF35DB-0AD2-4519-BB89-1A60EE993ED0}"/>
              </a:ext>
            </a:extLst>
          </p:cNvPr>
          <p:cNvSpPr>
            <a:spLocks noChangeShapeType="1"/>
          </p:cNvSpPr>
          <p:nvPr/>
        </p:nvSpPr>
        <p:spPr bwMode="auto">
          <a:xfrm>
            <a:off x="4274079" y="3407481"/>
            <a:ext cx="0" cy="1762622"/>
          </a:xfrm>
          <a:prstGeom prst="line">
            <a:avLst/>
          </a:prstGeom>
          <a:noFill/>
          <a:ln w="25400">
            <a:solidFill>
              <a:srgbClr val="10BC45"/>
            </a:solidFill>
            <a:round/>
            <a:headEnd/>
            <a:tailEnd/>
          </a:ln>
          <a:extLst>
            <a:ext uri="{909E8E84-426E-40DD-AFC4-6F175D3DCCD1}">
              <a14:hiddenFill xmlns:a14="http://schemas.microsoft.com/office/drawing/2010/main">
                <a:noFill/>
              </a14:hiddenFill>
            </a:ext>
          </a:extLst>
        </p:spPr>
        <p:txBody>
          <a:bodyPr>
            <a:noAutofit/>
          </a:bodyPr>
          <a:lstStyle/>
          <a:p>
            <a:endParaRPr lang="en-US"/>
          </a:p>
        </p:txBody>
      </p:sp>
      <p:sp>
        <p:nvSpPr>
          <p:cNvPr id="34847" name="Line 22">
            <a:extLst>
              <a:ext uri="{FF2B5EF4-FFF2-40B4-BE49-F238E27FC236}">
                <a16:creationId xmlns:a16="http://schemas.microsoft.com/office/drawing/2014/main" id="{8D19389B-458C-4FC4-BF74-D4B58A503245}"/>
              </a:ext>
            </a:extLst>
          </p:cNvPr>
          <p:cNvSpPr>
            <a:spLocks noChangeShapeType="1"/>
          </p:cNvSpPr>
          <p:nvPr/>
        </p:nvSpPr>
        <p:spPr bwMode="auto">
          <a:xfrm>
            <a:off x="6356879" y="3407481"/>
            <a:ext cx="0" cy="1762622"/>
          </a:xfrm>
          <a:prstGeom prst="line">
            <a:avLst/>
          </a:prstGeom>
          <a:noFill/>
          <a:ln w="25400">
            <a:solidFill>
              <a:srgbClr val="10BC45"/>
            </a:solidFill>
            <a:round/>
            <a:headEnd/>
            <a:tailEnd/>
          </a:ln>
          <a:extLst>
            <a:ext uri="{909E8E84-426E-40DD-AFC4-6F175D3DCCD1}">
              <a14:hiddenFill xmlns:a14="http://schemas.microsoft.com/office/drawing/2010/main">
                <a:noFill/>
              </a14:hiddenFill>
            </a:ext>
          </a:extLst>
        </p:spPr>
        <p:txBody>
          <a:bodyPr wrap="square">
            <a:noAutofit/>
          </a:bodyPr>
          <a:lstStyle/>
          <a:p>
            <a:endParaRPr lang="en-US"/>
          </a:p>
        </p:txBody>
      </p:sp>
      <p:sp>
        <p:nvSpPr>
          <p:cNvPr id="34832" name="Text Box 23">
            <a:extLst>
              <a:ext uri="{FF2B5EF4-FFF2-40B4-BE49-F238E27FC236}">
                <a16:creationId xmlns:a16="http://schemas.microsoft.com/office/drawing/2014/main" id="{7EAB9743-AFB3-4757-8137-2E2EBC180FA4}"/>
              </a:ext>
            </a:extLst>
          </p:cNvPr>
          <p:cNvSpPr txBox="1">
            <a:spLocks noChangeArrowheads="1"/>
          </p:cNvSpPr>
          <p:nvPr/>
        </p:nvSpPr>
        <p:spPr bwMode="auto">
          <a:xfrm>
            <a:off x="4486010" y="3398486"/>
            <a:ext cx="16478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dirty="0">
                <a:solidFill>
                  <a:schemeClr val="bg1"/>
                </a:solidFill>
              </a:rPr>
              <a:t>genotype</a:t>
            </a:r>
          </a:p>
        </p:txBody>
      </p:sp>
      <p:sp>
        <p:nvSpPr>
          <p:cNvPr id="34833" name="Text Box 24">
            <a:extLst>
              <a:ext uri="{FF2B5EF4-FFF2-40B4-BE49-F238E27FC236}">
                <a16:creationId xmlns:a16="http://schemas.microsoft.com/office/drawing/2014/main" id="{C2A17B9D-08EB-45D8-AA2D-65E1867B67C4}"/>
              </a:ext>
            </a:extLst>
          </p:cNvPr>
          <p:cNvSpPr txBox="1">
            <a:spLocks noChangeArrowheads="1"/>
          </p:cNvSpPr>
          <p:nvPr/>
        </p:nvSpPr>
        <p:spPr bwMode="auto">
          <a:xfrm>
            <a:off x="718079" y="4739216"/>
            <a:ext cx="188064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200" dirty="0">
                <a:solidFill>
                  <a:srgbClr val="010066"/>
                </a:solidFill>
              </a:rPr>
              <a:t>heterozygous</a:t>
            </a:r>
          </a:p>
        </p:txBody>
      </p:sp>
      <p:sp>
        <p:nvSpPr>
          <p:cNvPr id="34834" name="Text Box 25">
            <a:extLst>
              <a:ext uri="{FF2B5EF4-FFF2-40B4-BE49-F238E27FC236}">
                <a16:creationId xmlns:a16="http://schemas.microsoft.com/office/drawing/2014/main" id="{924A6F1B-406E-4E47-9AD3-6190F045D4EB}"/>
              </a:ext>
            </a:extLst>
          </p:cNvPr>
          <p:cNvSpPr txBox="1">
            <a:spLocks noChangeArrowheads="1"/>
          </p:cNvSpPr>
          <p:nvPr/>
        </p:nvSpPr>
        <p:spPr bwMode="auto">
          <a:xfrm>
            <a:off x="718079" y="3817055"/>
            <a:ext cx="310533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200" dirty="0">
                <a:solidFill>
                  <a:srgbClr val="010066"/>
                </a:solidFill>
              </a:rPr>
              <a:t>homozygous dominant </a:t>
            </a:r>
          </a:p>
        </p:txBody>
      </p:sp>
      <p:sp>
        <p:nvSpPr>
          <p:cNvPr id="34835" name="Text Box 26">
            <a:extLst>
              <a:ext uri="{FF2B5EF4-FFF2-40B4-BE49-F238E27FC236}">
                <a16:creationId xmlns:a16="http://schemas.microsoft.com/office/drawing/2014/main" id="{7309B158-3EA9-496F-BE23-C2AD193CF89F}"/>
              </a:ext>
            </a:extLst>
          </p:cNvPr>
          <p:cNvSpPr txBox="1">
            <a:spLocks noChangeArrowheads="1"/>
          </p:cNvSpPr>
          <p:nvPr/>
        </p:nvSpPr>
        <p:spPr bwMode="auto">
          <a:xfrm>
            <a:off x="718079" y="4280605"/>
            <a:ext cx="305724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200" dirty="0">
                <a:solidFill>
                  <a:srgbClr val="010066"/>
                </a:solidFill>
              </a:rPr>
              <a:t>homozygous recessive</a:t>
            </a:r>
          </a:p>
        </p:txBody>
      </p:sp>
      <p:sp>
        <p:nvSpPr>
          <p:cNvPr id="34836" name="Text Box 27">
            <a:extLst>
              <a:ext uri="{FF2B5EF4-FFF2-40B4-BE49-F238E27FC236}">
                <a16:creationId xmlns:a16="http://schemas.microsoft.com/office/drawing/2014/main" id="{9ABDD699-09A2-4037-ACF0-10197AC2CA11}"/>
              </a:ext>
            </a:extLst>
          </p:cNvPr>
          <p:cNvSpPr txBox="1">
            <a:spLocks noChangeArrowheads="1"/>
          </p:cNvSpPr>
          <p:nvPr/>
        </p:nvSpPr>
        <p:spPr bwMode="auto">
          <a:xfrm>
            <a:off x="6601758" y="3398486"/>
            <a:ext cx="161614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dirty="0">
                <a:solidFill>
                  <a:schemeClr val="bg1"/>
                </a:solidFill>
              </a:rPr>
              <a:t>phenotype</a:t>
            </a:r>
            <a:endParaRPr lang="en-GB" altLang="en-US" sz="2200" dirty="0">
              <a:solidFill>
                <a:schemeClr val="bg1"/>
              </a:solidFill>
            </a:endParaRPr>
          </a:p>
        </p:txBody>
      </p:sp>
      <p:sp>
        <p:nvSpPr>
          <p:cNvPr id="2" name="Text Box 28">
            <a:extLst>
              <a:ext uri="{FF2B5EF4-FFF2-40B4-BE49-F238E27FC236}">
                <a16:creationId xmlns:a16="http://schemas.microsoft.com/office/drawing/2014/main" id="{3AD7AEC1-C380-4B32-A716-1DDC0BEAF1FD}"/>
              </a:ext>
            </a:extLst>
          </p:cNvPr>
          <p:cNvSpPr txBox="1">
            <a:spLocks noChangeArrowheads="1"/>
          </p:cNvSpPr>
          <p:nvPr/>
        </p:nvSpPr>
        <p:spPr bwMode="auto">
          <a:xfrm>
            <a:off x="342900" y="784225"/>
            <a:ext cx="8528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Some characteristics are controlled by a single gene. These characteristics can be investigated using a single-gene cross, also known as a </a:t>
            </a:r>
            <a:r>
              <a:rPr lang="en-GB" altLang="en-US" b="1">
                <a:solidFill>
                  <a:srgbClr val="10BC45"/>
                </a:solidFill>
              </a:rPr>
              <a:t>monohybrid cross</a:t>
            </a:r>
            <a:r>
              <a:rPr lang="en-GB" altLang="en-US">
                <a:solidFill>
                  <a:srgbClr val="010066"/>
                </a:solidFill>
              </a:rPr>
              <a:t>. </a:t>
            </a:r>
          </a:p>
        </p:txBody>
      </p:sp>
      <p:sp>
        <p:nvSpPr>
          <p:cNvPr id="272413" name="Text Box 29">
            <a:extLst>
              <a:ext uri="{FF2B5EF4-FFF2-40B4-BE49-F238E27FC236}">
                <a16:creationId xmlns:a16="http://schemas.microsoft.com/office/drawing/2014/main" id="{E3E6B732-AE24-44D2-80FE-FC7CF0257473}"/>
              </a:ext>
            </a:extLst>
          </p:cNvPr>
          <p:cNvSpPr txBox="1">
            <a:spLocks noChangeArrowheads="1"/>
          </p:cNvSpPr>
          <p:nvPr/>
        </p:nvSpPr>
        <p:spPr bwMode="auto">
          <a:xfrm>
            <a:off x="342900" y="5359400"/>
            <a:ext cx="84185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The likelihood of each phenotype being produced during a cross can be mapped out using a Punnett square.</a:t>
            </a:r>
          </a:p>
        </p:txBody>
      </p:sp>
      <p:pic>
        <p:nvPicPr>
          <p:cNvPr id="30" name="Picture 29">
            <a:extLst>
              <a:ext uri="{FF2B5EF4-FFF2-40B4-BE49-F238E27FC236}">
                <a16:creationId xmlns:a16="http://schemas.microsoft.com/office/drawing/2014/main" id="{363CF5FE-B9C1-4CE8-A461-1A55620819A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31" name="Picture 9" descr="notes_icon">
            <a:extLst>
              <a:ext uri="{FF2B5EF4-FFF2-40B4-BE49-F238E27FC236}">
                <a16:creationId xmlns:a16="http://schemas.microsoft.com/office/drawing/2014/main" id="{B926BFEF-574B-484B-BBD2-3C30FAFA3187}"/>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238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83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83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84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84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84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84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484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8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8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48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83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83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2388"/>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2391"/>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2389"/>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2392"/>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72390"/>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72393"/>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72413"/>
                                        </p:tgtEl>
                                        <p:attrNameLst>
                                          <p:attrName>style.visibility</p:attrName>
                                        </p:attrNameLst>
                                      </p:cBhvr>
                                      <p:to>
                                        <p:strVal val="visible"/>
                                      </p:to>
                                    </p:set>
                                  </p:childTnLst>
                                </p:cTn>
                              </p:par>
                            </p:childTnLst>
                          </p:cTn>
                        </p:par>
                        <p:par>
                          <p:cTn id="63" fill="hold">
                            <p:stCondLst>
                              <p:cond delay="0"/>
                            </p:stCondLst>
                            <p:childTnLst>
                              <p:par>
                                <p:cTn id="64" presetID="1"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87" grpId="0"/>
      <p:bldP spid="272388" grpId="0"/>
      <p:bldP spid="272389" grpId="0"/>
      <p:bldP spid="272390" grpId="0"/>
      <p:bldP spid="272391" grpId="0"/>
      <p:bldP spid="272392" grpId="0"/>
      <p:bldP spid="272393" grpId="0"/>
      <p:bldP spid="34837" grpId="0" animBg="1"/>
      <p:bldP spid="34838" grpId="0" animBg="1"/>
      <p:bldP spid="34832" grpId="0"/>
      <p:bldP spid="34833" grpId="0"/>
      <p:bldP spid="34834" grpId="0"/>
      <p:bldP spid="34835" grpId="0"/>
      <p:bldP spid="34836" grpId="0"/>
      <p:bldP spid="2724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CD9A1C5D-B339-4877-94C9-50EB20447E49}"/>
              </a:ext>
            </a:extLst>
          </p:cNvPr>
          <p:cNvSpPr>
            <a:spLocks noGrp="1" noChangeArrowheads="1"/>
          </p:cNvSpPr>
          <p:nvPr>
            <p:ph type="title"/>
          </p:nvPr>
        </p:nvSpPr>
        <p:spPr/>
        <p:txBody>
          <a:bodyPr/>
          <a:lstStyle/>
          <a:p>
            <a:r>
              <a:rPr lang="en-GB" altLang="en-US" dirty="0"/>
              <a:t>Using a Punnett Square for pea shape</a:t>
            </a:r>
          </a:p>
        </p:txBody>
      </p:sp>
      <p:pic>
        <p:nvPicPr>
          <p:cNvPr id="7" name="Picture 6">
            <a:extLst>
              <a:ext uri="{FF2B5EF4-FFF2-40B4-BE49-F238E27FC236}">
                <a16:creationId xmlns:a16="http://schemas.microsoft.com/office/drawing/2014/main" id="{6FD72CDE-E1A2-418D-85F2-466FE0B1336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EFA28ADC-F4AE-4621-9F7A-333BDADE96BF}"/>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6" name="Picture 5">
            <a:extLst>
              <a:ext uri="{FF2B5EF4-FFF2-40B4-BE49-F238E27FC236}">
                <a16:creationId xmlns:a16="http://schemas.microsoft.com/office/drawing/2014/main" id="{A281DF6E-AFE9-4B29-99C4-4232DE443154}"/>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075039"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3099"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0"/>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Developing and Using Models</a:t>
            </a:r>
          </a:p>
          <a:p>
            <a:pPr marL="216000" indent="-216000">
              <a:buSzPct val="100000"/>
              <a:buFont typeface="Wingdings 2" panose="05020102010507070707" pitchFamily="18" charset="2"/>
              <a:buChar char=""/>
            </a:pPr>
            <a:r>
              <a:rPr lang="en-GB" sz="1600" dirty="0"/>
              <a:t>Using Mathematics and Computational Thinking</a:t>
            </a:r>
          </a:p>
          <a:p>
            <a:pPr marL="216000" indent="-216000">
              <a:buSzPct val="100000"/>
              <a:buFont typeface="Wingdings 2" panose="05020102010507070707" pitchFamily="18" charset="2"/>
              <a:buChar char=""/>
            </a:pPr>
            <a:r>
              <a:rPr lang="en-GB" sz="1600" dirty="0"/>
              <a:t>Constructing Explanations and Designing Solutions</a:t>
            </a:r>
          </a:p>
          <a:p>
            <a:pPr marL="216000" indent="-216000">
              <a:buSzPct val="100000"/>
              <a:buFont typeface="Wingdings 2" panose="05020102010507070707" pitchFamily="18" charset="2"/>
              <a:buChar char=""/>
            </a:pPr>
            <a:r>
              <a:rPr lang="en-GB" sz="1600" dirty="0"/>
              <a:t>Obtaining, Evaluating and Communicating Information</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 </a:t>
            </a:r>
          </a:p>
          <a:p>
            <a:r>
              <a:rPr lang="en-GB" sz="1600" dirty="0"/>
              <a:t>2. Cause and Effect</a:t>
            </a:r>
          </a:p>
          <a:p>
            <a:r>
              <a:rPr lang="en-GB" sz="1600" dirty="0"/>
              <a:t>3. Scale, Proportion, and Quantity</a:t>
            </a:r>
          </a:p>
          <a:p>
            <a:r>
              <a:rPr lang="en-GB" sz="1600" dirty="0"/>
              <a:t>6. Structure and Function</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2B6051AD-3022-4E09-885E-8A69D3B0456A}"/>
              </a:ext>
            </a:extLst>
          </p:cNvPr>
          <p:cNvSpPr>
            <a:spLocks noGrp="1" noChangeArrowheads="1"/>
          </p:cNvSpPr>
          <p:nvPr>
            <p:ph type="title"/>
          </p:nvPr>
        </p:nvSpPr>
        <p:spPr/>
        <p:txBody>
          <a:bodyPr/>
          <a:lstStyle/>
          <a:p>
            <a:r>
              <a:rPr lang="en-GB" altLang="en-US" dirty="0"/>
              <a:t>Homozygous gene cross</a:t>
            </a:r>
          </a:p>
        </p:txBody>
      </p:sp>
      <p:pic>
        <p:nvPicPr>
          <p:cNvPr id="6" name="Picture 5">
            <a:extLst>
              <a:ext uri="{FF2B5EF4-FFF2-40B4-BE49-F238E27FC236}">
                <a16:creationId xmlns:a16="http://schemas.microsoft.com/office/drawing/2014/main" id="{D7421334-2ED2-4B62-8C2E-516A740DCBBD}"/>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7" name="Picture 6" descr="flash_icon">
            <a:extLst>
              <a:ext uri="{FF2B5EF4-FFF2-40B4-BE49-F238E27FC236}">
                <a16:creationId xmlns:a16="http://schemas.microsoft.com/office/drawing/2014/main" id="{C49DB755-DD95-4BF8-A6E8-231CEC050727}"/>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7">
            <a:extLst>
              <a:ext uri="{FF2B5EF4-FFF2-40B4-BE49-F238E27FC236}">
                <a16:creationId xmlns:a16="http://schemas.microsoft.com/office/drawing/2014/main" id="{D8867D9B-74CD-474B-8616-936EA77EA42B}"/>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075039"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4123"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0"/>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BF668C77-A706-4E11-80B7-40287E245615}"/>
              </a:ext>
            </a:extLst>
          </p:cNvPr>
          <p:cNvSpPr>
            <a:spLocks noGrp="1" noChangeArrowheads="1"/>
          </p:cNvSpPr>
          <p:nvPr>
            <p:ph type="title"/>
          </p:nvPr>
        </p:nvSpPr>
        <p:spPr/>
        <p:txBody>
          <a:bodyPr/>
          <a:lstStyle/>
          <a:p>
            <a:r>
              <a:rPr lang="en-GB" altLang="en-US" dirty="0"/>
              <a:t>Heterozygous gene cross</a:t>
            </a:r>
          </a:p>
        </p:txBody>
      </p:sp>
      <p:pic>
        <p:nvPicPr>
          <p:cNvPr id="6" name="Picture 5">
            <a:extLst>
              <a:ext uri="{FF2B5EF4-FFF2-40B4-BE49-F238E27FC236}">
                <a16:creationId xmlns:a16="http://schemas.microsoft.com/office/drawing/2014/main" id="{77658ED8-667C-4A0C-9CC6-79432667716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7" name="Picture 6" descr="flash_icon">
            <a:extLst>
              <a:ext uri="{FF2B5EF4-FFF2-40B4-BE49-F238E27FC236}">
                <a16:creationId xmlns:a16="http://schemas.microsoft.com/office/drawing/2014/main" id="{D668C833-5C8E-4D3F-8578-1A5B792E59DF}"/>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7">
            <a:extLst>
              <a:ext uri="{FF2B5EF4-FFF2-40B4-BE49-F238E27FC236}">
                <a16:creationId xmlns:a16="http://schemas.microsoft.com/office/drawing/2014/main" id="{5E025B44-FBF7-42DE-87DE-9BAD0071953B}"/>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075039"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5148"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0"/>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a:extLst>
              <a:ext uri="{FF2B5EF4-FFF2-40B4-BE49-F238E27FC236}">
                <a16:creationId xmlns:a16="http://schemas.microsoft.com/office/drawing/2014/main" id="{C22BE9ED-0671-429F-A563-3B8C204E7568}"/>
              </a:ext>
            </a:extLst>
          </p:cNvPr>
          <p:cNvSpPr>
            <a:spLocks noGrp="1" noChangeArrowheads="1"/>
          </p:cNvSpPr>
          <p:nvPr>
            <p:ph type="title"/>
          </p:nvPr>
        </p:nvSpPr>
        <p:spPr/>
        <p:txBody>
          <a:bodyPr/>
          <a:lstStyle/>
          <a:p>
            <a:r>
              <a:rPr lang="en-GB" altLang="en-US" dirty="0"/>
              <a:t>Single-gene cross questions</a:t>
            </a:r>
          </a:p>
        </p:txBody>
      </p:sp>
      <p:pic>
        <p:nvPicPr>
          <p:cNvPr id="6" name="Picture 5">
            <a:extLst>
              <a:ext uri="{FF2B5EF4-FFF2-40B4-BE49-F238E27FC236}">
                <a16:creationId xmlns:a16="http://schemas.microsoft.com/office/drawing/2014/main" id="{E28D0273-6FFA-41E9-9DAF-891A7DC90DA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7" name="Picture 6" descr="flash_icon">
            <a:extLst>
              <a:ext uri="{FF2B5EF4-FFF2-40B4-BE49-F238E27FC236}">
                <a16:creationId xmlns:a16="http://schemas.microsoft.com/office/drawing/2014/main" id="{520A11AF-DFCE-48BD-A0EC-9DB9E2467E2F}"/>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7">
            <a:extLst>
              <a:ext uri="{FF2B5EF4-FFF2-40B4-BE49-F238E27FC236}">
                <a16:creationId xmlns:a16="http://schemas.microsoft.com/office/drawing/2014/main" id="{A4FD2183-5F75-4E3C-B72F-15FF68A03D29}"/>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075039"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6172"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0"/>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A7CDC702-388B-4717-A7CD-448BE3F1700F}"/>
              </a:ext>
            </a:extLst>
          </p:cNvPr>
          <p:cNvSpPr>
            <a:spLocks noGrp="1"/>
          </p:cNvSpPr>
          <p:nvPr>
            <p:ph type="title"/>
          </p:nvPr>
        </p:nvSpPr>
        <p:spPr/>
        <p:txBody>
          <a:bodyPr/>
          <a:lstStyle/>
          <a:p>
            <a:r>
              <a:rPr lang="en-GB" altLang="en-US"/>
              <a:t>Family trees</a:t>
            </a:r>
          </a:p>
        </p:txBody>
      </p:sp>
      <p:sp>
        <p:nvSpPr>
          <p:cNvPr id="35843" name="Rectangle 4">
            <a:extLst>
              <a:ext uri="{FF2B5EF4-FFF2-40B4-BE49-F238E27FC236}">
                <a16:creationId xmlns:a16="http://schemas.microsoft.com/office/drawing/2014/main" id="{C8C9CE11-B2BF-4422-927C-255C0BC7D694}"/>
              </a:ext>
            </a:extLst>
          </p:cNvPr>
          <p:cNvSpPr>
            <a:spLocks noChangeArrowheads="1"/>
          </p:cNvSpPr>
          <p:nvPr/>
        </p:nvSpPr>
        <p:spPr bwMode="auto">
          <a:xfrm>
            <a:off x="342900" y="784225"/>
            <a:ext cx="8575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A </a:t>
            </a:r>
            <a:r>
              <a:rPr lang="en-GB" altLang="en-US" b="1">
                <a:solidFill>
                  <a:srgbClr val="10BC45"/>
                </a:solidFill>
              </a:rPr>
              <a:t>family tree</a:t>
            </a:r>
            <a:r>
              <a:rPr lang="en-GB" altLang="en-US">
                <a:solidFill>
                  <a:srgbClr val="010066"/>
                </a:solidFill>
              </a:rPr>
              <a:t>, also known as a </a:t>
            </a:r>
            <a:r>
              <a:rPr lang="en-GB" altLang="en-US" b="1">
                <a:solidFill>
                  <a:srgbClr val="10BC45"/>
                </a:solidFill>
              </a:rPr>
              <a:t>family pedigree</a:t>
            </a:r>
            <a:r>
              <a:rPr lang="en-GB" altLang="en-US">
                <a:solidFill>
                  <a:srgbClr val="010066"/>
                </a:solidFill>
              </a:rPr>
              <a:t>, is a diagram which shows the inheritance of genes and traits from one generation to the next. </a:t>
            </a:r>
            <a:endParaRPr lang="en-GB" altLang="en-US"/>
          </a:p>
        </p:txBody>
      </p:sp>
      <p:sp>
        <p:nvSpPr>
          <p:cNvPr id="35844" name="Rectangle 5">
            <a:extLst>
              <a:ext uri="{FF2B5EF4-FFF2-40B4-BE49-F238E27FC236}">
                <a16:creationId xmlns:a16="http://schemas.microsoft.com/office/drawing/2014/main" id="{8652293E-AB52-4DD0-9D75-3DBA1D9042DD}"/>
              </a:ext>
            </a:extLst>
          </p:cNvPr>
          <p:cNvSpPr>
            <a:spLocks noChangeArrowheads="1"/>
          </p:cNvSpPr>
          <p:nvPr/>
        </p:nvSpPr>
        <p:spPr bwMode="auto">
          <a:xfrm>
            <a:off x="342900" y="2109788"/>
            <a:ext cx="81899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Here is an example of a family tree showing the inheritance of eye </a:t>
            </a:r>
            <a:r>
              <a:rPr lang="en-GB" altLang="en-US" dirty="0" err="1">
                <a:solidFill>
                  <a:srgbClr val="010066"/>
                </a:solidFill>
              </a:rPr>
              <a:t>color</a:t>
            </a:r>
            <a:r>
              <a:rPr lang="en-GB" altLang="en-US" dirty="0">
                <a:solidFill>
                  <a:srgbClr val="010066"/>
                </a:solidFill>
              </a:rPr>
              <a:t>:</a:t>
            </a:r>
            <a:endParaRPr lang="en-GB" altLang="en-US" dirty="0"/>
          </a:p>
        </p:txBody>
      </p:sp>
      <p:sp>
        <p:nvSpPr>
          <p:cNvPr id="8" name="Rectangle 1">
            <a:extLst>
              <a:ext uri="{FF2B5EF4-FFF2-40B4-BE49-F238E27FC236}">
                <a16:creationId xmlns:a16="http://schemas.microsoft.com/office/drawing/2014/main" id="{D8AD828D-CE16-4814-BA40-E54377D05192}"/>
              </a:ext>
            </a:extLst>
          </p:cNvPr>
          <p:cNvSpPr>
            <a:spLocks noChangeArrowheads="1"/>
          </p:cNvSpPr>
          <p:nvPr/>
        </p:nvSpPr>
        <p:spPr bwMode="auto">
          <a:xfrm>
            <a:off x="342900" y="5671608"/>
            <a:ext cx="8154988" cy="461665"/>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What is the probability of a fifth child inheriting blue eyes?</a:t>
            </a:r>
            <a:endParaRPr lang="en-GB" altLang="en-US" b="1" dirty="0">
              <a:solidFill>
                <a:srgbClr val="010066"/>
              </a:solidFill>
            </a:endParaRPr>
          </a:p>
        </p:txBody>
      </p:sp>
      <p:pic>
        <p:nvPicPr>
          <p:cNvPr id="10" name="Picture 9" descr="Inheritance_familytree_eyecolour.png">
            <a:extLst>
              <a:ext uri="{FF2B5EF4-FFF2-40B4-BE49-F238E27FC236}">
                <a16:creationId xmlns:a16="http://schemas.microsoft.com/office/drawing/2014/main" id="{38BA29DA-A305-40DE-BA57-1176B749272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1575" y="2767013"/>
            <a:ext cx="6800850" cy="282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60585BA-468F-4A08-A064-0D13A8F876E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13451078-2B5B-4115-A8BC-3044DC145C02}"/>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9" name="Picture 8">
            <a:extLst>
              <a:ext uri="{FF2B5EF4-FFF2-40B4-BE49-F238E27FC236}">
                <a16:creationId xmlns:a16="http://schemas.microsoft.com/office/drawing/2014/main" id="{7B2D2BC3-80B0-46BC-8924-CD2E93FA593F}"/>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75039"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a:extLst>
              <a:ext uri="{FF2B5EF4-FFF2-40B4-BE49-F238E27FC236}">
                <a16:creationId xmlns:a16="http://schemas.microsoft.com/office/drawing/2014/main" id="{77507816-E3F0-41B5-AEED-11A4AAAE8996}"/>
              </a:ext>
            </a:extLst>
          </p:cNvPr>
          <p:cNvSpPr>
            <a:spLocks noChangeArrowheads="1"/>
          </p:cNvSpPr>
          <p:nvPr/>
        </p:nvSpPr>
        <p:spPr bwMode="auto">
          <a:xfrm>
            <a:off x="342900" y="784225"/>
            <a:ext cx="8575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Very few characteristics are controlled by a </a:t>
            </a:r>
            <a:r>
              <a:rPr lang="en-GB" altLang="en-US" b="1" dirty="0">
                <a:solidFill>
                  <a:srgbClr val="010066"/>
                </a:solidFill>
              </a:rPr>
              <a:t>single gene</a:t>
            </a:r>
            <a:r>
              <a:rPr lang="en-GB" altLang="en-US" dirty="0">
                <a:solidFill>
                  <a:srgbClr val="010066"/>
                </a:solidFill>
              </a:rPr>
              <a:t>. Examples include fur </a:t>
            </a:r>
            <a:r>
              <a:rPr lang="en-GB" altLang="en-US" dirty="0" err="1">
                <a:solidFill>
                  <a:srgbClr val="010066"/>
                </a:solidFill>
              </a:rPr>
              <a:t>color</a:t>
            </a:r>
            <a:r>
              <a:rPr lang="en-GB" altLang="en-US" dirty="0">
                <a:solidFill>
                  <a:srgbClr val="010066"/>
                </a:solidFill>
              </a:rPr>
              <a:t> in mice and pendulous or attached ears in humans.  </a:t>
            </a:r>
            <a:endParaRPr lang="en-GB" altLang="en-US" dirty="0"/>
          </a:p>
        </p:txBody>
      </p:sp>
      <p:sp>
        <p:nvSpPr>
          <p:cNvPr id="36868" name="Rectangle 8">
            <a:extLst>
              <a:ext uri="{FF2B5EF4-FFF2-40B4-BE49-F238E27FC236}">
                <a16:creationId xmlns:a16="http://schemas.microsoft.com/office/drawing/2014/main" id="{F2CAB0AD-B302-4948-B063-FEE8927B673E}"/>
              </a:ext>
            </a:extLst>
          </p:cNvPr>
          <p:cNvSpPr>
            <a:spLocks noChangeArrowheads="1"/>
          </p:cNvSpPr>
          <p:nvPr/>
        </p:nvSpPr>
        <p:spPr bwMode="auto">
          <a:xfrm>
            <a:off x="342900" y="2174875"/>
            <a:ext cx="85756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The majority of phenotypic features are the result of </a:t>
            </a:r>
            <a:r>
              <a:rPr lang="en-GB" altLang="en-US" b="1">
                <a:solidFill>
                  <a:srgbClr val="010066"/>
                </a:solidFill>
              </a:rPr>
              <a:t>multiple genes interacting </a:t>
            </a:r>
            <a:r>
              <a:rPr lang="en-GB" altLang="en-US">
                <a:solidFill>
                  <a:srgbClr val="010066"/>
                </a:solidFill>
              </a:rPr>
              <a:t>with one another. </a:t>
            </a:r>
            <a:endParaRPr lang="en-GB" altLang="en-US"/>
          </a:p>
        </p:txBody>
      </p:sp>
      <p:sp>
        <p:nvSpPr>
          <p:cNvPr id="36869" name="Rectangle 9">
            <a:extLst>
              <a:ext uri="{FF2B5EF4-FFF2-40B4-BE49-F238E27FC236}">
                <a16:creationId xmlns:a16="http://schemas.microsoft.com/office/drawing/2014/main" id="{44728E06-2077-44A1-A744-96369D13B6CA}"/>
              </a:ext>
            </a:extLst>
          </p:cNvPr>
          <p:cNvSpPr>
            <a:spLocks noChangeArrowheads="1"/>
          </p:cNvSpPr>
          <p:nvPr/>
        </p:nvSpPr>
        <p:spPr bwMode="auto">
          <a:xfrm>
            <a:off x="342900" y="3197225"/>
            <a:ext cx="601274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pattern of inheritance for these </a:t>
            </a:r>
            <a:br>
              <a:rPr lang="en-GB" altLang="en-US" dirty="0">
                <a:solidFill>
                  <a:srgbClr val="010066"/>
                </a:solidFill>
              </a:rPr>
            </a:br>
            <a:r>
              <a:rPr lang="en-GB" altLang="en-US" dirty="0">
                <a:solidFill>
                  <a:srgbClr val="010066"/>
                </a:solidFill>
              </a:rPr>
              <a:t>traits is much more difficult to determine. This is because the likelihood of inheriting many different genes and their alleles has to be considered. </a:t>
            </a:r>
            <a:endParaRPr lang="en-GB" altLang="en-US" dirty="0"/>
          </a:p>
        </p:txBody>
      </p:sp>
      <p:sp>
        <p:nvSpPr>
          <p:cNvPr id="36870" name="Rectangle 1">
            <a:extLst>
              <a:ext uri="{FF2B5EF4-FFF2-40B4-BE49-F238E27FC236}">
                <a16:creationId xmlns:a16="http://schemas.microsoft.com/office/drawing/2014/main" id="{CFC51AB2-9B1A-4819-B3EF-A19234966E60}"/>
              </a:ext>
            </a:extLst>
          </p:cNvPr>
          <p:cNvSpPr>
            <a:spLocks noChangeArrowheads="1"/>
          </p:cNvSpPr>
          <p:nvPr/>
        </p:nvSpPr>
        <p:spPr bwMode="auto">
          <a:xfrm>
            <a:off x="342900" y="5327650"/>
            <a:ext cx="7405688" cy="825500"/>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Can you think of any heritable traits that involve the interaction of multiple genes?</a:t>
            </a:r>
            <a:endParaRPr lang="en-GB" altLang="en-US" b="1">
              <a:solidFill>
                <a:srgbClr val="010066"/>
              </a:solidFill>
            </a:endParaRPr>
          </a:p>
        </p:txBody>
      </p:sp>
      <p:sp>
        <p:nvSpPr>
          <p:cNvPr id="8" name="Title 7">
            <a:extLst>
              <a:ext uri="{FF2B5EF4-FFF2-40B4-BE49-F238E27FC236}">
                <a16:creationId xmlns:a16="http://schemas.microsoft.com/office/drawing/2014/main" id="{0B4EB6CF-EFD5-424C-AF9A-C8F97540695F}"/>
              </a:ext>
            </a:extLst>
          </p:cNvPr>
          <p:cNvSpPr>
            <a:spLocks noGrp="1"/>
          </p:cNvSpPr>
          <p:nvPr>
            <p:ph type="title"/>
          </p:nvPr>
        </p:nvSpPr>
        <p:spPr/>
        <p:txBody>
          <a:bodyPr/>
          <a:lstStyle/>
          <a:p>
            <a:pPr>
              <a:defRPr/>
            </a:pPr>
            <a:r>
              <a:rPr lang="en-GB" dirty="0">
                <a:ea typeface="+mn-ea"/>
                <a:cs typeface="+mn-cs"/>
              </a:rPr>
              <a:t>Interacting genes</a:t>
            </a:r>
            <a:endParaRPr lang="en-GB" dirty="0"/>
          </a:p>
        </p:txBody>
      </p:sp>
      <p:pic>
        <p:nvPicPr>
          <p:cNvPr id="36872" name="Picture 8" descr="DNA_finger_dna.png">
            <a:extLst>
              <a:ext uri="{FF2B5EF4-FFF2-40B4-BE49-F238E27FC236}">
                <a16:creationId xmlns:a16="http://schemas.microsoft.com/office/drawing/2014/main" id="{85BE0455-E640-4DF4-8DD1-31B878DC66B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768943">
            <a:off x="5549900" y="2998788"/>
            <a:ext cx="3406775"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23B12D14-0794-43E5-A0DF-44E920074BE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AC6BC564-66FC-4BE5-9AC5-8FB0A08B970F}"/>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70"/>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p:bldP spid="36869" grpId="0"/>
      <p:bldP spid="3687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306" name="Picture 2" descr="p656172_credit">
            <a:extLst>
              <a:ext uri="{FF2B5EF4-FFF2-40B4-BE49-F238E27FC236}">
                <a16:creationId xmlns:a16="http://schemas.microsoft.com/office/drawing/2014/main" id="{FC185E0C-7156-4BCD-9328-D6935CEEF6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9663" y="2978150"/>
            <a:ext cx="3409950" cy="280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3">
            <a:extLst>
              <a:ext uri="{FF2B5EF4-FFF2-40B4-BE49-F238E27FC236}">
                <a16:creationId xmlns:a16="http://schemas.microsoft.com/office/drawing/2014/main" id="{9E64EA7C-8144-4A5F-863E-0B723012FBAD}"/>
              </a:ext>
            </a:extLst>
          </p:cNvPr>
          <p:cNvSpPr>
            <a:spLocks noGrp="1" noChangeArrowheads="1"/>
          </p:cNvSpPr>
          <p:nvPr>
            <p:ph type="title"/>
          </p:nvPr>
        </p:nvSpPr>
        <p:spPr/>
        <p:txBody>
          <a:bodyPr/>
          <a:lstStyle/>
          <a:p>
            <a:r>
              <a:rPr lang="en-GB" altLang="en-US"/>
              <a:t>What are sex chromosomes?</a:t>
            </a:r>
          </a:p>
        </p:txBody>
      </p:sp>
      <p:sp>
        <p:nvSpPr>
          <p:cNvPr id="38916" name="Text Box 4">
            <a:extLst>
              <a:ext uri="{FF2B5EF4-FFF2-40B4-BE49-F238E27FC236}">
                <a16:creationId xmlns:a16="http://schemas.microsoft.com/office/drawing/2014/main" id="{95C13FC8-82D9-4D01-97D8-BDB662747410}"/>
              </a:ext>
            </a:extLst>
          </p:cNvPr>
          <p:cNvSpPr txBox="1">
            <a:spLocks noChangeArrowheads="1"/>
          </p:cNvSpPr>
          <p:nvPr/>
        </p:nvSpPr>
        <p:spPr bwMode="auto">
          <a:xfrm>
            <a:off x="342900" y="784225"/>
            <a:ext cx="85804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US" altLang="en-US">
                <a:solidFill>
                  <a:srgbClr val="010066"/>
                </a:solidFill>
              </a:rPr>
              <a:t>Humans body cells contain 23 pairs of chromosomes. </a:t>
            </a:r>
            <a:endParaRPr lang="en-GB" altLang="en-US">
              <a:solidFill>
                <a:srgbClr val="010066"/>
              </a:solidFill>
            </a:endParaRPr>
          </a:p>
        </p:txBody>
      </p:sp>
      <p:sp>
        <p:nvSpPr>
          <p:cNvPr id="38917" name="Text Box 9">
            <a:extLst>
              <a:ext uri="{FF2B5EF4-FFF2-40B4-BE49-F238E27FC236}">
                <a16:creationId xmlns:a16="http://schemas.microsoft.com/office/drawing/2014/main" id="{F451B316-9385-4AA7-9D07-8F631CE464E6}"/>
              </a:ext>
            </a:extLst>
          </p:cNvPr>
          <p:cNvSpPr txBox="1">
            <a:spLocks noChangeArrowheads="1"/>
          </p:cNvSpPr>
          <p:nvPr/>
        </p:nvSpPr>
        <p:spPr bwMode="auto">
          <a:xfrm>
            <a:off x="7026275" y="4722813"/>
            <a:ext cx="21177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b="1">
                <a:solidFill>
                  <a:srgbClr val="010066"/>
                </a:solidFill>
              </a:rPr>
              <a:t>X sex</a:t>
            </a:r>
            <a:br>
              <a:rPr lang="en-GB" altLang="en-US" b="1">
                <a:solidFill>
                  <a:srgbClr val="010066"/>
                </a:solidFill>
              </a:rPr>
            </a:br>
            <a:r>
              <a:rPr lang="en-GB" altLang="en-US" b="1">
                <a:solidFill>
                  <a:srgbClr val="010066"/>
                </a:solidFill>
              </a:rPr>
              <a:t>chromosome</a:t>
            </a:r>
          </a:p>
        </p:txBody>
      </p:sp>
      <p:sp>
        <p:nvSpPr>
          <p:cNvPr id="38918" name="Text Box 12">
            <a:extLst>
              <a:ext uri="{FF2B5EF4-FFF2-40B4-BE49-F238E27FC236}">
                <a16:creationId xmlns:a16="http://schemas.microsoft.com/office/drawing/2014/main" id="{2B3DE9AC-9530-411D-AEE3-AE2B5FA969DE}"/>
              </a:ext>
            </a:extLst>
          </p:cNvPr>
          <p:cNvSpPr txBox="1">
            <a:spLocks noChangeArrowheads="1"/>
          </p:cNvSpPr>
          <p:nvPr/>
        </p:nvSpPr>
        <p:spPr bwMode="auto">
          <a:xfrm>
            <a:off x="7026275" y="2711450"/>
            <a:ext cx="21177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b="1">
                <a:solidFill>
                  <a:srgbClr val="010066"/>
                </a:solidFill>
              </a:rPr>
              <a:t>Y sex</a:t>
            </a:r>
            <a:br>
              <a:rPr lang="en-GB" altLang="en-US" b="1">
                <a:solidFill>
                  <a:srgbClr val="010066"/>
                </a:solidFill>
              </a:rPr>
            </a:br>
            <a:r>
              <a:rPr lang="en-GB" altLang="en-US" b="1">
                <a:solidFill>
                  <a:srgbClr val="010066"/>
                </a:solidFill>
              </a:rPr>
              <a:t>chromosome</a:t>
            </a:r>
          </a:p>
        </p:txBody>
      </p:sp>
      <p:sp>
        <p:nvSpPr>
          <p:cNvPr id="38920" name="Rectangle 15">
            <a:extLst>
              <a:ext uri="{FF2B5EF4-FFF2-40B4-BE49-F238E27FC236}">
                <a16:creationId xmlns:a16="http://schemas.microsoft.com/office/drawing/2014/main" id="{5B568D52-BF7C-4DC3-B526-94A07C460F0B}"/>
              </a:ext>
            </a:extLst>
          </p:cNvPr>
          <p:cNvSpPr>
            <a:spLocks noChangeArrowheads="1"/>
          </p:cNvSpPr>
          <p:nvPr/>
        </p:nvSpPr>
        <p:spPr bwMode="auto">
          <a:xfrm>
            <a:off x="342900" y="1689100"/>
            <a:ext cx="8509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US" altLang="en-US" dirty="0">
                <a:solidFill>
                  <a:srgbClr val="010066"/>
                </a:solidFill>
              </a:rPr>
              <a:t>Of these chromosome pairs, 22 control characteristics only but one pair carries genes that determine sex. </a:t>
            </a:r>
            <a:endParaRPr lang="en-GB" altLang="en-US" dirty="0">
              <a:solidFill>
                <a:srgbClr val="010066"/>
              </a:solidFill>
            </a:endParaRPr>
          </a:p>
        </p:txBody>
      </p:sp>
      <p:sp>
        <p:nvSpPr>
          <p:cNvPr id="38921" name="Rectangle 16">
            <a:extLst>
              <a:ext uri="{FF2B5EF4-FFF2-40B4-BE49-F238E27FC236}">
                <a16:creationId xmlns:a16="http://schemas.microsoft.com/office/drawing/2014/main" id="{2DE88EAD-92FF-4781-A92B-44CD9AA7190E}"/>
              </a:ext>
            </a:extLst>
          </p:cNvPr>
          <p:cNvSpPr>
            <a:spLocks noChangeArrowheads="1"/>
          </p:cNvSpPr>
          <p:nvPr/>
        </p:nvSpPr>
        <p:spPr bwMode="auto">
          <a:xfrm>
            <a:off x="342900" y="4605338"/>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solidFill>
                  <a:srgbClr val="010066"/>
                </a:solidFill>
              </a:rPr>
              <a:t>There are two types </a:t>
            </a:r>
            <a:br>
              <a:rPr lang="en-US" altLang="en-US" dirty="0">
                <a:solidFill>
                  <a:srgbClr val="010066"/>
                </a:solidFill>
              </a:rPr>
            </a:br>
            <a:r>
              <a:rPr lang="en-US" altLang="en-US" dirty="0">
                <a:solidFill>
                  <a:srgbClr val="010066"/>
                </a:solidFill>
              </a:rPr>
              <a:t>of sex chromosomes: </a:t>
            </a:r>
            <a:br>
              <a:rPr lang="en-US" altLang="en-US" dirty="0">
                <a:solidFill>
                  <a:srgbClr val="010066"/>
                </a:solidFill>
              </a:rPr>
            </a:br>
            <a:r>
              <a:rPr lang="en-US" altLang="en-US" b="1" dirty="0">
                <a:solidFill>
                  <a:srgbClr val="10BC45"/>
                </a:solidFill>
              </a:rPr>
              <a:t>X</a:t>
            </a:r>
            <a:r>
              <a:rPr lang="en-US" altLang="en-US" dirty="0">
                <a:solidFill>
                  <a:srgbClr val="010066"/>
                </a:solidFill>
              </a:rPr>
              <a:t> and </a:t>
            </a:r>
            <a:r>
              <a:rPr lang="en-US" altLang="en-US" b="1" dirty="0">
                <a:solidFill>
                  <a:srgbClr val="10BC45"/>
                </a:solidFill>
              </a:rPr>
              <a:t>Y</a:t>
            </a:r>
            <a:r>
              <a:rPr lang="en-US" altLang="en-US" dirty="0">
                <a:solidFill>
                  <a:srgbClr val="010066"/>
                </a:solidFill>
              </a:rPr>
              <a:t>.</a:t>
            </a:r>
            <a:endParaRPr lang="en-GB" altLang="en-US" dirty="0"/>
          </a:p>
        </p:txBody>
      </p:sp>
      <p:sp>
        <p:nvSpPr>
          <p:cNvPr id="38922" name="Rectangle 17">
            <a:extLst>
              <a:ext uri="{FF2B5EF4-FFF2-40B4-BE49-F238E27FC236}">
                <a16:creationId xmlns:a16="http://schemas.microsoft.com/office/drawing/2014/main" id="{52A70202-DAFA-432B-A2EF-4D79B58BB8AF}"/>
              </a:ext>
            </a:extLst>
          </p:cNvPr>
          <p:cNvSpPr>
            <a:spLocks noChangeArrowheads="1"/>
          </p:cNvSpPr>
          <p:nvPr/>
        </p:nvSpPr>
        <p:spPr bwMode="auto">
          <a:xfrm>
            <a:off x="342900" y="2962275"/>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a:solidFill>
                  <a:srgbClr val="010066"/>
                </a:solidFill>
              </a:rPr>
              <a:t>The chromosomes in </a:t>
            </a:r>
            <a:br>
              <a:rPr lang="en-US" altLang="en-US">
                <a:solidFill>
                  <a:srgbClr val="010066"/>
                </a:solidFill>
              </a:rPr>
            </a:br>
            <a:r>
              <a:rPr lang="en-US" altLang="en-US">
                <a:solidFill>
                  <a:srgbClr val="010066"/>
                </a:solidFill>
              </a:rPr>
              <a:t>this pair are called the </a:t>
            </a:r>
            <a:br>
              <a:rPr lang="en-US" altLang="en-US">
                <a:solidFill>
                  <a:srgbClr val="010066"/>
                </a:solidFill>
              </a:rPr>
            </a:br>
            <a:r>
              <a:rPr lang="en-US" altLang="en-US" b="1">
                <a:solidFill>
                  <a:srgbClr val="10BC45"/>
                </a:solidFill>
              </a:rPr>
              <a:t>sex chromosomes</a:t>
            </a:r>
            <a:r>
              <a:rPr lang="en-US" altLang="en-US">
                <a:solidFill>
                  <a:srgbClr val="010066"/>
                </a:solidFill>
              </a:rPr>
              <a:t>. </a:t>
            </a:r>
            <a:endParaRPr lang="en-GB" altLang="en-US"/>
          </a:p>
        </p:txBody>
      </p:sp>
      <p:sp>
        <p:nvSpPr>
          <p:cNvPr id="38924" name="Line 10">
            <a:extLst>
              <a:ext uri="{FF2B5EF4-FFF2-40B4-BE49-F238E27FC236}">
                <a16:creationId xmlns:a16="http://schemas.microsoft.com/office/drawing/2014/main" id="{FCAE211E-41B1-4914-8578-59AA70AF0D9C}"/>
              </a:ext>
            </a:extLst>
          </p:cNvPr>
          <p:cNvSpPr>
            <a:spLocks noChangeShapeType="1"/>
          </p:cNvSpPr>
          <p:nvPr/>
        </p:nvSpPr>
        <p:spPr bwMode="auto">
          <a:xfrm flipH="1" flipV="1">
            <a:off x="5576888" y="4137025"/>
            <a:ext cx="1963737" cy="803275"/>
          </a:xfrm>
          <a:prstGeom prst="line">
            <a:avLst/>
          </a:prstGeom>
          <a:noFill/>
          <a:ln w="381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cxnSp>
        <p:nvCxnSpPr>
          <p:cNvPr id="16" name="Straight Connector 15">
            <a:extLst>
              <a:ext uri="{FF2B5EF4-FFF2-40B4-BE49-F238E27FC236}">
                <a16:creationId xmlns:a16="http://schemas.microsoft.com/office/drawing/2014/main" id="{C93E631C-42DD-44A7-8162-798270E9E5E5}"/>
              </a:ext>
            </a:extLst>
          </p:cNvPr>
          <p:cNvCxnSpPr>
            <a:cxnSpLocks noChangeShapeType="1"/>
          </p:cNvCxnSpPr>
          <p:nvPr/>
        </p:nvCxnSpPr>
        <p:spPr bwMode="auto">
          <a:xfrm flipH="1">
            <a:off x="4224338" y="3005138"/>
            <a:ext cx="2887662" cy="550862"/>
          </a:xfrm>
          <a:prstGeom prst="line">
            <a:avLst/>
          </a:prstGeom>
          <a:noFill/>
          <a:ln w="38100" algn="ctr">
            <a:solidFill>
              <a:schemeClr val="tx1"/>
            </a:solidFill>
            <a:round/>
            <a:headEnd type="oval" w="med" len="med"/>
            <a:tailEnd type="triangle" w="lg" len="lg"/>
          </a:ln>
          <a:extLst>
            <a:ext uri="{909E8E84-426E-40DD-AFC4-6F175D3DCCD1}">
              <a14:hiddenFill xmlns:a14="http://schemas.microsoft.com/office/drawing/2010/main">
                <a:noFill/>
              </a14:hiddenFill>
            </a:ext>
          </a:extLst>
        </p:spPr>
      </p:cxnSp>
      <p:pic>
        <p:nvPicPr>
          <p:cNvPr id="13" name="Picture 12">
            <a:extLst>
              <a:ext uri="{FF2B5EF4-FFF2-40B4-BE49-F238E27FC236}">
                <a16:creationId xmlns:a16="http://schemas.microsoft.com/office/drawing/2014/main" id="{BB0E3C1A-36AC-48FE-BADC-E81EB9ACBD5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2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630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89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9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8924"/>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p:bldP spid="38918" grpId="0"/>
      <p:bldP spid="38920" grpId="0"/>
      <p:bldP spid="38921" grpId="0"/>
      <p:bldP spid="389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a:extLst>
              <a:ext uri="{FF2B5EF4-FFF2-40B4-BE49-F238E27FC236}">
                <a16:creationId xmlns:a16="http://schemas.microsoft.com/office/drawing/2014/main" id="{C6CAED31-48D9-4A0E-8CF4-BE3DBD7F559B}"/>
              </a:ext>
            </a:extLst>
          </p:cNvPr>
          <p:cNvSpPr>
            <a:spLocks noGrp="1" noChangeArrowheads="1"/>
          </p:cNvSpPr>
          <p:nvPr>
            <p:ph type="title"/>
          </p:nvPr>
        </p:nvSpPr>
        <p:spPr/>
        <p:txBody>
          <a:bodyPr/>
          <a:lstStyle/>
          <a:p>
            <a:r>
              <a:rPr lang="en-GB" altLang="en-US"/>
              <a:t>X and Y chromosomes</a:t>
            </a:r>
          </a:p>
        </p:txBody>
      </p:sp>
      <p:sp>
        <p:nvSpPr>
          <p:cNvPr id="226309" name="Text Box 5">
            <a:extLst>
              <a:ext uri="{FF2B5EF4-FFF2-40B4-BE49-F238E27FC236}">
                <a16:creationId xmlns:a16="http://schemas.microsoft.com/office/drawing/2014/main" id="{6458B4F7-0F1C-4F3A-BB1F-5E5B82C8098D}"/>
              </a:ext>
            </a:extLst>
          </p:cNvPr>
          <p:cNvSpPr txBox="1">
            <a:spLocks noChangeArrowheads="1"/>
          </p:cNvSpPr>
          <p:nvPr/>
        </p:nvSpPr>
        <p:spPr bwMode="auto">
          <a:xfrm>
            <a:off x="342900" y="1398588"/>
            <a:ext cx="85391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Font typeface="Wingdings" panose="05000000000000000000" pitchFamily="2" charset="2"/>
              <a:buChar char="l"/>
            </a:pPr>
            <a:r>
              <a:rPr lang="en-GB" altLang="en-US">
                <a:solidFill>
                  <a:srgbClr val="010066"/>
                </a:solidFill>
              </a:rPr>
              <a:t>Males have one </a:t>
            </a:r>
            <a:r>
              <a:rPr lang="en-GB" altLang="en-US" b="1">
                <a:solidFill>
                  <a:srgbClr val="010066"/>
                </a:solidFill>
              </a:rPr>
              <a:t>X</a:t>
            </a:r>
            <a:r>
              <a:rPr lang="en-GB" altLang="en-US">
                <a:solidFill>
                  <a:srgbClr val="010066"/>
                </a:solidFill>
              </a:rPr>
              <a:t> and one </a:t>
            </a:r>
            <a:r>
              <a:rPr lang="en-GB" altLang="en-US" b="1">
                <a:solidFill>
                  <a:srgbClr val="010066"/>
                </a:solidFill>
              </a:rPr>
              <a:t>Y</a:t>
            </a:r>
            <a:r>
              <a:rPr lang="en-GB" altLang="en-US">
                <a:solidFill>
                  <a:srgbClr val="010066"/>
                </a:solidFill>
              </a:rPr>
              <a:t> chromosome. They have </a:t>
            </a:r>
            <a:br>
              <a:rPr lang="en-GB" altLang="en-US">
                <a:solidFill>
                  <a:srgbClr val="010066"/>
                </a:solidFill>
              </a:rPr>
            </a:br>
            <a:r>
              <a:rPr lang="en-GB" altLang="en-US">
                <a:solidFill>
                  <a:srgbClr val="010066"/>
                </a:solidFill>
              </a:rPr>
              <a:t>the genotype (</a:t>
            </a:r>
            <a:r>
              <a:rPr lang="en-GB" altLang="en-US" b="1">
                <a:solidFill>
                  <a:srgbClr val="010066"/>
                </a:solidFill>
              </a:rPr>
              <a:t>XY</a:t>
            </a:r>
            <a:r>
              <a:rPr lang="en-GB" altLang="en-US">
                <a:solidFill>
                  <a:srgbClr val="010066"/>
                </a:solidFill>
              </a:rPr>
              <a:t>).</a:t>
            </a:r>
          </a:p>
        </p:txBody>
      </p:sp>
      <p:sp>
        <p:nvSpPr>
          <p:cNvPr id="226310" name="Text Box 6">
            <a:extLst>
              <a:ext uri="{FF2B5EF4-FFF2-40B4-BE49-F238E27FC236}">
                <a16:creationId xmlns:a16="http://schemas.microsoft.com/office/drawing/2014/main" id="{A9E856C8-9E7E-4F93-98B0-0C96E063BFF2}"/>
              </a:ext>
            </a:extLst>
          </p:cNvPr>
          <p:cNvSpPr txBox="1">
            <a:spLocks noChangeArrowheads="1"/>
          </p:cNvSpPr>
          <p:nvPr/>
        </p:nvSpPr>
        <p:spPr bwMode="auto">
          <a:xfrm>
            <a:off x="342900" y="3363913"/>
            <a:ext cx="48212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US" altLang="en-US" b="1">
                <a:solidFill>
                  <a:srgbClr val="010066"/>
                </a:solidFill>
              </a:rPr>
              <a:t>Y</a:t>
            </a:r>
            <a:r>
              <a:rPr lang="en-US" altLang="en-US">
                <a:solidFill>
                  <a:srgbClr val="010066"/>
                </a:solidFill>
              </a:rPr>
              <a:t> chromosomes are very small and </a:t>
            </a:r>
            <a:r>
              <a:rPr lang="en-GB" altLang="en-US">
                <a:solidFill>
                  <a:srgbClr val="010066"/>
                </a:solidFill>
              </a:rPr>
              <a:t>contain just 78 genes. </a:t>
            </a:r>
          </a:p>
        </p:txBody>
      </p:sp>
      <p:sp>
        <p:nvSpPr>
          <p:cNvPr id="226311" name="Text Box 7">
            <a:extLst>
              <a:ext uri="{FF2B5EF4-FFF2-40B4-BE49-F238E27FC236}">
                <a16:creationId xmlns:a16="http://schemas.microsoft.com/office/drawing/2014/main" id="{77895724-0A9F-48CE-B1A9-5C8A503EBB70}"/>
              </a:ext>
            </a:extLst>
          </p:cNvPr>
          <p:cNvSpPr txBox="1">
            <a:spLocks noChangeArrowheads="1"/>
          </p:cNvSpPr>
          <p:nvPr/>
        </p:nvSpPr>
        <p:spPr bwMode="auto">
          <a:xfrm>
            <a:off x="342900" y="5330825"/>
            <a:ext cx="83804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Because females can only produce </a:t>
            </a:r>
            <a:r>
              <a:rPr lang="en-GB" altLang="en-US" b="1" dirty="0">
                <a:solidFill>
                  <a:srgbClr val="010066"/>
                </a:solidFill>
              </a:rPr>
              <a:t>X</a:t>
            </a:r>
            <a:r>
              <a:rPr lang="en-GB" altLang="en-US" dirty="0">
                <a:solidFill>
                  <a:srgbClr val="010066"/>
                </a:solidFill>
              </a:rPr>
              <a:t> gametes, it is the sperm that determines the sex of the offspring at fertilization.</a:t>
            </a:r>
            <a:endParaRPr lang="en-GB" altLang="en-US" b="1" dirty="0">
              <a:solidFill>
                <a:srgbClr val="010066"/>
              </a:solidFill>
            </a:endParaRPr>
          </a:p>
        </p:txBody>
      </p:sp>
      <p:sp>
        <p:nvSpPr>
          <p:cNvPr id="226319" name="Text Box 15">
            <a:extLst>
              <a:ext uri="{FF2B5EF4-FFF2-40B4-BE49-F238E27FC236}">
                <a16:creationId xmlns:a16="http://schemas.microsoft.com/office/drawing/2014/main" id="{79FCD858-E0F2-450B-BFDC-580F77683D50}"/>
              </a:ext>
            </a:extLst>
          </p:cNvPr>
          <p:cNvSpPr txBox="1">
            <a:spLocks noChangeArrowheads="1"/>
          </p:cNvSpPr>
          <p:nvPr/>
        </p:nvSpPr>
        <p:spPr bwMode="auto">
          <a:xfrm>
            <a:off x="342900" y="2381250"/>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Font typeface="Wingdings" panose="05000000000000000000" pitchFamily="2" charset="2"/>
              <a:buChar char="l"/>
            </a:pPr>
            <a:r>
              <a:rPr lang="en-GB" altLang="en-US">
                <a:solidFill>
                  <a:srgbClr val="010066"/>
                </a:solidFill>
              </a:rPr>
              <a:t>Females have two </a:t>
            </a:r>
            <a:r>
              <a:rPr lang="en-GB" altLang="en-US" b="1">
                <a:solidFill>
                  <a:srgbClr val="010066"/>
                </a:solidFill>
              </a:rPr>
              <a:t>X</a:t>
            </a:r>
            <a:r>
              <a:rPr lang="en-GB" altLang="en-US">
                <a:solidFill>
                  <a:srgbClr val="010066"/>
                </a:solidFill>
              </a:rPr>
              <a:t> chromosomes. They have the genotype (</a:t>
            </a:r>
            <a:r>
              <a:rPr lang="en-GB" altLang="en-US" b="1">
                <a:solidFill>
                  <a:srgbClr val="010066"/>
                </a:solidFill>
              </a:rPr>
              <a:t>XX</a:t>
            </a:r>
            <a:r>
              <a:rPr lang="en-GB" altLang="en-US">
                <a:solidFill>
                  <a:srgbClr val="010066"/>
                </a:solidFill>
              </a:rPr>
              <a:t>).</a:t>
            </a:r>
          </a:p>
        </p:txBody>
      </p:sp>
      <p:sp>
        <p:nvSpPr>
          <p:cNvPr id="39944" name="Text Box 4">
            <a:extLst>
              <a:ext uri="{FF2B5EF4-FFF2-40B4-BE49-F238E27FC236}">
                <a16:creationId xmlns:a16="http://schemas.microsoft.com/office/drawing/2014/main" id="{F06FC16C-F02F-4B9D-A251-78DEE64D6184}"/>
              </a:ext>
            </a:extLst>
          </p:cNvPr>
          <p:cNvSpPr txBox="1">
            <a:spLocks noChangeArrowheads="1"/>
          </p:cNvSpPr>
          <p:nvPr/>
        </p:nvSpPr>
        <p:spPr bwMode="auto">
          <a:xfrm>
            <a:off x="342900" y="784225"/>
            <a:ext cx="85804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US" altLang="en-US" dirty="0">
                <a:solidFill>
                  <a:srgbClr val="010066"/>
                </a:solidFill>
              </a:rPr>
              <a:t>Both males and females have two sex chromosomes. </a:t>
            </a:r>
            <a:endParaRPr lang="en-GB" altLang="en-US" dirty="0">
              <a:solidFill>
                <a:srgbClr val="010066"/>
              </a:solidFill>
            </a:endParaRPr>
          </a:p>
        </p:txBody>
      </p:sp>
      <p:sp>
        <p:nvSpPr>
          <p:cNvPr id="39945" name="Rectangle 17">
            <a:extLst>
              <a:ext uri="{FF2B5EF4-FFF2-40B4-BE49-F238E27FC236}">
                <a16:creationId xmlns:a16="http://schemas.microsoft.com/office/drawing/2014/main" id="{FC11E79D-76F2-4511-86EE-A23385983227}"/>
              </a:ext>
            </a:extLst>
          </p:cNvPr>
          <p:cNvSpPr>
            <a:spLocks noChangeArrowheads="1"/>
          </p:cNvSpPr>
          <p:nvPr/>
        </p:nvSpPr>
        <p:spPr bwMode="auto">
          <a:xfrm>
            <a:off x="342900" y="4348163"/>
            <a:ext cx="4572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X</a:t>
            </a:r>
            <a:r>
              <a:rPr lang="en-GB" altLang="en-US">
                <a:solidFill>
                  <a:srgbClr val="010066"/>
                </a:solidFill>
              </a:rPr>
              <a:t> chromosomes are larger and contain 900–1,200 genes.</a:t>
            </a:r>
            <a:endParaRPr lang="en-GB" altLang="en-US"/>
          </a:p>
        </p:txBody>
      </p:sp>
      <p:pic>
        <p:nvPicPr>
          <p:cNvPr id="39946" name="Picture 18" descr="Lev Kropotov_228003925.jpg">
            <a:extLst>
              <a:ext uri="{FF2B5EF4-FFF2-40B4-BE49-F238E27FC236}">
                <a16:creationId xmlns:a16="http://schemas.microsoft.com/office/drawing/2014/main" id="{5824B022-0830-4B9B-9977-7835075AEA0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89538" y="3001963"/>
            <a:ext cx="3198812" cy="231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E276ABCB-5C95-48A0-B580-90FA1DF19DD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630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63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63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94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63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9946"/>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9" grpId="0"/>
      <p:bldP spid="226310" grpId="0"/>
      <p:bldP spid="226311" grpId="0"/>
      <p:bldP spid="226319" grpId="0"/>
      <p:bldP spid="3994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a:extLst>
              <a:ext uri="{FF2B5EF4-FFF2-40B4-BE49-F238E27FC236}">
                <a16:creationId xmlns:a16="http://schemas.microsoft.com/office/drawing/2014/main" id="{D85F0A65-F166-4DAC-8E83-E4BA7E2976A0}"/>
              </a:ext>
            </a:extLst>
          </p:cNvPr>
          <p:cNvSpPr>
            <a:spLocks noGrp="1" noChangeArrowheads="1"/>
          </p:cNvSpPr>
          <p:nvPr>
            <p:ph type="title"/>
          </p:nvPr>
        </p:nvSpPr>
        <p:spPr/>
        <p:txBody>
          <a:bodyPr/>
          <a:lstStyle/>
          <a:p>
            <a:r>
              <a:rPr lang="en-GB" altLang="en-US" dirty="0"/>
              <a:t>Sex determination</a:t>
            </a:r>
          </a:p>
        </p:txBody>
      </p:sp>
      <p:pic>
        <p:nvPicPr>
          <p:cNvPr id="6" name="Picture 6" descr="flash_icon">
            <a:extLst>
              <a:ext uri="{FF2B5EF4-FFF2-40B4-BE49-F238E27FC236}">
                <a16:creationId xmlns:a16="http://schemas.microsoft.com/office/drawing/2014/main" id="{F1509CB5-4514-4DDB-8389-A19CB1525506}"/>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5" name="Picture 4">
            <a:extLst>
              <a:ext uri="{FF2B5EF4-FFF2-40B4-BE49-F238E27FC236}">
                <a16:creationId xmlns:a16="http://schemas.microsoft.com/office/drawing/2014/main" id="{D51BF3E1-5340-4181-AD57-4F193BA628DC}"/>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75039" y="86520"/>
            <a:ext cx="442911" cy="51673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7195"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9"/>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147B2F85-688F-4F30-8952-E3A250A52A0D}"/>
              </a:ext>
            </a:extLst>
          </p:cNvPr>
          <p:cNvSpPr>
            <a:spLocks noGrp="1" noChangeArrowheads="1"/>
          </p:cNvSpPr>
          <p:nvPr>
            <p:ph type="title"/>
          </p:nvPr>
        </p:nvSpPr>
        <p:spPr/>
        <p:txBody>
          <a:bodyPr/>
          <a:lstStyle/>
          <a:p>
            <a:r>
              <a:rPr lang="en-GB" altLang="en-US"/>
              <a:t>What is inheritance?</a:t>
            </a:r>
          </a:p>
        </p:txBody>
      </p:sp>
      <p:sp>
        <p:nvSpPr>
          <p:cNvPr id="20483" name="Text Box 34">
            <a:extLst>
              <a:ext uri="{FF2B5EF4-FFF2-40B4-BE49-F238E27FC236}">
                <a16:creationId xmlns:a16="http://schemas.microsoft.com/office/drawing/2014/main" id="{981A2D70-0626-4F04-9867-1C53192EDCF6}"/>
              </a:ext>
            </a:extLst>
          </p:cNvPr>
          <p:cNvSpPr txBox="1">
            <a:spLocks noChangeArrowheads="1"/>
          </p:cNvSpPr>
          <p:nvPr/>
        </p:nvSpPr>
        <p:spPr bwMode="auto">
          <a:xfrm>
            <a:off x="342900" y="784225"/>
            <a:ext cx="8801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rgbClr val="10BC45"/>
                </a:solidFill>
              </a:rPr>
              <a:t>Inheritance</a:t>
            </a:r>
            <a:r>
              <a:rPr lang="en-GB" altLang="en-US">
                <a:solidFill>
                  <a:srgbClr val="010066"/>
                </a:solidFill>
              </a:rPr>
              <a:t> is the process by which parents pass on </a:t>
            </a:r>
            <a:r>
              <a:rPr lang="en-GB" altLang="en-US" b="1">
                <a:solidFill>
                  <a:srgbClr val="10BC45"/>
                </a:solidFill>
              </a:rPr>
              <a:t>traits</a:t>
            </a:r>
            <a:r>
              <a:rPr lang="en-GB" altLang="en-US">
                <a:solidFill>
                  <a:srgbClr val="010066"/>
                </a:solidFill>
              </a:rPr>
              <a:t> (characteristics) to their offspring.</a:t>
            </a:r>
          </a:p>
        </p:txBody>
      </p:sp>
      <p:sp>
        <p:nvSpPr>
          <p:cNvPr id="20485" name="Text Box 33">
            <a:extLst>
              <a:ext uri="{FF2B5EF4-FFF2-40B4-BE49-F238E27FC236}">
                <a16:creationId xmlns:a16="http://schemas.microsoft.com/office/drawing/2014/main" id="{AE37FC0A-9206-488C-898C-4B195467C604}"/>
              </a:ext>
            </a:extLst>
          </p:cNvPr>
          <p:cNvSpPr txBox="1">
            <a:spLocks noChangeArrowheads="1"/>
          </p:cNvSpPr>
          <p:nvPr/>
        </p:nvSpPr>
        <p:spPr bwMode="auto">
          <a:xfrm>
            <a:off x="342900" y="1927225"/>
            <a:ext cx="398074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If a trait can be passed on to the next generation then it is said to be </a:t>
            </a:r>
            <a:r>
              <a:rPr lang="en-GB" altLang="en-US" b="1" dirty="0">
                <a:solidFill>
                  <a:srgbClr val="10BC45"/>
                </a:solidFill>
              </a:rPr>
              <a:t>heritable</a:t>
            </a:r>
            <a:r>
              <a:rPr lang="en-GB" altLang="en-US" dirty="0">
                <a:solidFill>
                  <a:srgbClr val="010066"/>
                </a:solidFill>
              </a:rPr>
              <a:t>.</a:t>
            </a:r>
          </a:p>
        </p:txBody>
      </p:sp>
      <p:sp>
        <p:nvSpPr>
          <p:cNvPr id="20486" name="Text Box 32">
            <a:extLst>
              <a:ext uri="{FF2B5EF4-FFF2-40B4-BE49-F238E27FC236}">
                <a16:creationId xmlns:a16="http://schemas.microsoft.com/office/drawing/2014/main" id="{63C01881-DEFB-4583-8A35-7552CA79A8DB}"/>
              </a:ext>
            </a:extLst>
          </p:cNvPr>
          <p:cNvSpPr txBox="1">
            <a:spLocks noChangeArrowheads="1"/>
          </p:cNvSpPr>
          <p:nvPr/>
        </p:nvSpPr>
        <p:spPr bwMode="auto">
          <a:xfrm>
            <a:off x="342901" y="3440113"/>
            <a:ext cx="3980744"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Parents pass on </a:t>
            </a:r>
            <a:r>
              <a:rPr lang="en-GB" altLang="en-US" b="1" dirty="0">
                <a:solidFill>
                  <a:srgbClr val="10BC45"/>
                </a:solidFill>
              </a:rPr>
              <a:t>genes</a:t>
            </a:r>
            <a:r>
              <a:rPr lang="en-GB" altLang="en-US" dirty="0">
                <a:solidFill>
                  <a:srgbClr val="010066"/>
                </a:solidFill>
              </a:rPr>
              <a:t> </a:t>
            </a:r>
            <a:br>
              <a:rPr lang="en-GB" altLang="en-US" dirty="0">
                <a:solidFill>
                  <a:srgbClr val="010066"/>
                </a:solidFill>
              </a:rPr>
            </a:br>
            <a:r>
              <a:rPr lang="en-GB" altLang="en-US" dirty="0">
                <a:solidFill>
                  <a:srgbClr val="010066"/>
                </a:solidFill>
              </a:rPr>
              <a:t>to their offspring during reproduction. As a result, heritable traits are genetic. </a:t>
            </a:r>
          </a:p>
        </p:txBody>
      </p:sp>
      <p:sp>
        <p:nvSpPr>
          <p:cNvPr id="20487" name="Text Box 31">
            <a:extLst>
              <a:ext uri="{FF2B5EF4-FFF2-40B4-BE49-F238E27FC236}">
                <a16:creationId xmlns:a16="http://schemas.microsoft.com/office/drawing/2014/main" id="{278F7BF3-0EE9-45D9-8C8D-E17E86A3BD26}"/>
              </a:ext>
            </a:extLst>
          </p:cNvPr>
          <p:cNvSpPr txBox="1">
            <a:spLocks noChangeArrowheads="1"/>
          </p:cNvSpPr>
          <p:nvPr/>
        </p:nvSpPr>
        <p:spPr bwMode="auto">
          <a:xfrm>
            <a:off x="342900" y="5322888"/>
            <a:ext cx="86233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An individual’s characteristics are therefore influenced by the genes they inherit from their parents.</a:t>
            </a:r>
          </a:p>
        </p:txBody>
      </p:sp>
      <p:pic>
        <p:nvPicPr>
          <p:cNvPr id="20488" name="Picture 15" descr="Monkey Business Images_207624889.jpg">
            <a:extLst>
              <a:ext uri="{FF2B5EF4-FFF2-40B4-BE49-F238E27FC236}">
                <a16:creationId xmlns:a16="http://schemas.microsoft.com/office/drawing/2014/main" id="{63263C07-5486-4FBB-AF41-0B38B8EB581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0413" y="1830388"/>
            <a:ext cx="4303712" cy="325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17B6C340-D95A-4755-91F0-19CE3D815E9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7"/>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P spid="20486" grpId="0"/>
      <p:bldP spid="2048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29414FD5-6FF8-4FF0-ABB7-79934F87B781}"/>
              </a:ext>
            </a:extLst>
          </p:cNvPr>
          <p:cNvSpPr>
            <a:spLocks noGrp="1" noChangeArrowheads="1"/>
          </p:cNvSpPr>
          <p:nvPr>
            <p:ph type="title"/>
          </p:nvPr>
        </p:nvSpPr>
        <p:spPr/>
        <p:txBody>
          <a:bodyPr/>
          <a:lstStyle/>
          <a:p>
            <a:r>
              <a:rPr lang="en-GB" altLang="en-US"/>
              <a:t>Genotype and phenotype</a:t>
            </a:r>
          </a:p>
        </p:txBody>
      </p:sp>
      <p:sp>
        <p:nvSpPr>
          <p:cNvPr id="21507" name="Text Box 4">
            <a:extLst>
              <a:ext uri="{FF2B5EF4-FFF2-40B4-BE49-F238E27FC236}">
                <a16:creationId xmlns:a16="http://schemas.microsoft.com/office/drawing/2014/main" id="{726B19A7-3F59-499E-820F-C1DE29D7FF33}"/>
              </a:ext>
            </a:extLst>
          </p:cNvPr>
          <p:cNvSpPr txBox="1">
            <a:spLocks noChangeArrowheads="1"/>
          </p:cNvSpPr>
          <p:nvPr/>
        </p:nvSpPr>
        <p:spPr bwMode="auto">
          <a:xfrm>
            <a:off x="342900" y="784225"/>
            <a:ext cx="8504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Font typeface="Wingdings" panose="05000000000000000000" pitchFamily="2" charset="2"/>
              <a:buNone/>
            </a:pPr>
            <a:r>
              <a:rPr lang="en-GB" altLang="en-US">
                <a:solidFill>
                  <a:srgbClr val="010066"/>
                </a:solidFill>
              </a:rPr>
              <a:t>The full set of genes of an organism is called its </a:t>
            </a:r>
            <a:r>
              <a:rPr lang="en-GB" altLang="en-US" b="1">
                <a:solidFill>
                  <a:srgbClr val="10BC45"/>
                </a:solidFill>
              </a:rPr>
              <a:t>genotype</a:t>
            </a:r>
            <a:r>
              <a:rPr lang="en-GB" altLang="en-US">
                <a:solidFill>
                  <a:srgbClr val="010066"/>
                </a:solidFill>
              </a:rPr>
              <a:t>.</a:t>
            </a:r>
          </a:p>
        </p:txBody>
      </p:sp>
      <p:sp>
        <p:nvSpPr>
          <p:cNvPr id="21508" name="Text Box 5">
            <a:extLst>
              <a:ext uri="{FF2B5EF4-FFF2-40B4-BE49-F238E27FC236}">
                <a16:creationId xmlns:a16="http://schemas.microsoft.com/office/drawing/2014/main" id="{B85EBE2F-1757-495D-A00F-EF9452FBB336}"/>
              </a:ext>
            </a:extLst>
          </p:cNvPr>
          <p:cNvSpPr txBox="1">
            <a:spLocks noChangeArrowheads="1"/>
          </p:cNvSpPr>
          <p:nvPr/>
        </p:nvSpPr>
        <p:spPr bwMode="auto">
          <a:xfrm>
            <a:off x="342900" y="1555750"/>
            <a:ext cx="82375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Font typeface="Wingdings" panose="05000000000000000000" pitchFamily="2" charset="2"/>
              <a:buNone/>
            </a:pPr>
            <a:r>
              <a:rPr lang="en-GB" altLang="en-US" b="1">
                <a:solidFill>
                  <a:srgbClr val="10BC45"/>
                </a:solidFill>
              </a:rPr>
              <a:t>Phenotype</a:t>
            </a:r>
            <a:r>
              <a:rPr lang="en-GB" altLang="en-US">
                <a:solidFill>
                  <a:srgbClr val="010066"/>
                </a:solidFill>
              </a:rPr>
              <a:t> describes the overall observable characteristics of an organism. This depends on:</a:t>
            </a:r>
          </a:p>
        </p:txBody>
      </p:sp>
      <p:sp>
        <p:nvSpPr>
          <p:cNvPr id="173062" name="Text Box 6">
            <a:extLst>
              <a:ext uri="{FF2B5EF4-FFF2-40B4-BE49-F238E27FC236}">
                <a16:creationId xmlns:a16="http://schemas.microsoft.com/office/drawing/2014/main" id="{82AF4D57-F57E-4B3C-A5CC-DFCCF667ABD0}"/>
              </a:ext>
            </a:extLst>
          </p:cNvPr>
          <p:cNvSpPr txBox="1">
            <a:spLocks noChangeArrowheads="1"/>
          </p:cNvSpPr>
          <p:nvPr/>
        </p:nvSpPr>
        <p:spPr bwMode="auto">
          <a:xfrm>
            <a:off x="900113" y="2700338"/>
            <a:ext cx="7632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Font typeface="Wingdings" panose="05000000000000000000" pitchFamily="2" charset="2"/>
              <a:buNone/>
            </a:pPr>
            <a:r>
              <a:rPr lang="en-GB" altLang="en-US">
                <a:solidFill>
                  <a:srgbClr val="010066"/>
                </a:solidFill>
              </a:rPr>
              <a:t>the organism’s </a:t>
            </a:r>
            <a:r>
              <a:rPr lang="en-GB" altLang="en-US" b="1">
                <a:solidFill>
                  <a:srgbClr val="010066"/>
                </a:solidFill>
              </a:rPr>
              <a:t>genotype</a:t>
            </a:r>
            <a:r>
              <a:rPr lang="en-GB" altLang="en-US">
                <a:solidFill>
                  <a:srgbClr val="010066"/>
                </a:solidFill>
              </a:rPr>
              <a:t> (its inherited characteristics)</a:t>
            </a:r>
          </a:p>
        </p:txBody>
      </p:sp>
      <p:sp>
        <p:nvSpPr>
          <p:cNvPr id="173063" name="Text Box 7">
            <a:extLst>
              <a:ext uri="{FF2B5EF4-FFF2-40B4-BE49-F238E27FC236}">
                <a16:creationId xmlns:a16="http://schemas.microsoft.com/office/drawing/2014/main" id="{5BD5294D-F43A-4032-AC00-EADE1A1AF5CF}"/>
              </a:ext>
            </a:extLst>
          </p:cNvPr>
          <p:cNvSpPr txBox="1">
            <a:spLocks noChangeArrowheads="1"/>
          </p:cNvSpPr>
          <p:nvPr/>
        </p:nvSpPr>
        <p:spPr bwMode="auto">
          <a:xfrm>
            <a:off x="342900" y="3476625"/>
            <a:ext cx="484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Font typeface="Wingdings" panose="05000000000000000000" pitchFamily="2" charset="2"/>
              <a:buNone/>
            </a:pPr>
            <a:r>
              <a:rPr lang="en-GB" altLang="en-US" b="1">
                <a:solidFill>
                  <a:srgbClr val="10BC45"/>
                </a:solidFill>
              </a:rPr>
              <a:t>2.</a:t>
            </a:r>
            <a:r>
              <a:rPr lang="en-GB" altLang="en-US">
                <a:solidFill>
                  <a:srgbClr val="010066"/>
                </a:solidFill>
              </a:rPr>
              <a:t>	</a:t>
            </a:r>
          </a:p>
        </p:txBody>
      </p:sp>
      <p:sp>
        <p:nvSpPr>
          <p:cNvPr id="173064" name="Text Box 8">
            <a:extLst>
              <a:ext uri="{FF2B5EF4-FFF2-40B4-BE49-F238E27FC236}">
                <a16:creationId xmlns:a16="http://schemas.microsoft.com/office/drawing/2014/main" id="{E6AA98CF-D214-4628-BC21-4ADE0D1B027B}"/>
              </a:ext>
            </a:extLst>
          </p:cNvPr>
          <p:cNvSpPr txBox="1">
            <a:spLocks noChangeArrowheads="1"/>
          </p:cNvSpPr>
          <p:nvPr/>
        </p:nvSpPr>
        <p:spPr bwMode="auto">
          <a:xfrm>
            <a:off x="342900" y="4248150"/>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Font typeface="Wingdings" panose="05000000000000000000" pitchFamily="2" charset="2"/>
              <a:buNone/>
            </a:pPr>
            <a:r>
              <a:rPr lang="en-GB" altLang="en-US">
                <a:solidFill>
                  <a:srgbClr val="010066"/>
                </a:solidFill>
              </a:rPr>
              <a:t>This means that an organism’s phenotype depends on its genotype plus its interaction with the environment:</a:t>
            </a:r>
          </a:p>
        </p:txBody>
      </p:sp>
      <p:sp>
        <p:nvSpPr>
          <p:cNvPr id="23563" name="AutoShape 11">
            <a:extLst>
              <a:ext uri="{FF2B5EF4-FFF2-40B4-BE49-F238E27FC236}">
                <a16:creationId xmlns:a16="http://schemas.microsoft.com/office/drawing/2014/main" id="{AC44BB73-0810-4E78-BEDA-F2D54809E7A2}"/>
              </a:ext>
            </a:extLst>
          </p:cNvPr>
          <p:cNvSpPr>
            <a:spLocks noChangeArrowheads="1"/>
          </p:cNvSpPr>
          <p:nvPr/>
        </p:nvSpPr>
        <p:spPr bwMode="auto">
          <a:xfrm>
            <a:off x="803275" y="5392738"/>
            <a:ext cx="7537450" cy="744537"/>
          </a:xfrm>
          <a:prstGeom prst="roundRect">
            <a:avLst>
              <a:gd name="adj" fmla="val 0"/>
            </a:avLst>
          </a:prstGeom>
          <a:noFill/>
          <a:ln w="38100">
            <a:solidFill>
              <a:srgbClr val="10BC45"/>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3564" name="Text Box 12">
            <a:extLst>
              <a:ext uri="{FF2B5EF4-FFF2-40B4-BE49-F238E27FC236}">
                <a16:creationId xmlns:a16="http://schemas.microsoft.com/office/drawing/2014/main" id="{856F161A-6389-4C38-B4FC-AC1773187C63}"/>
              </a:ext>
            </a:extLst>
          </p:cNvPr>
          <p:cNvSpPr txBox="1">
            <a:spLocks noChangeArrowheads="1"/>
          </p:cNvSpPr>
          <p:nvPr/>
        </p:nvSpPr>
        <p:spPr bwMode="auto">
          <a:xfrm>
            <a:off x="914400" y="5535613"/>
            <a:ext cx="731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rgbClr val="010066"/>
                </a:solidFill>
              </a:rPr>
              <a:t>phenotype  =  genotype  +  environmental effects </a:t>
            </a:r>
          </a:p>
        </p:txBody>
      </p:sp>
      <p:sp>
        <p:nvSpPr>
          <p:cNvPr id="11" name="TextBox 10">
            <a:extLst>
              <a:ext uri="{FF2B5EF4-FFF2-40B4-BE49-F238E27FC236}">
                <a16:creationId xmlns:a16="http://schemas.microsoft.com/office/drawing/2014/main" id="{F9831E53-8A07-47A0-9860-AB2D348AE523}"/>
              </a:ext>
            </a:extLst>
          </p:cNvPr>
          <p:cNvSpPr txBox="1">
            <a:spLocks noChangeArrowheads="1"/>
          </p:cNvSpPr>
          <p:nvPr/>
        </p:nvSpPr>
        <p:spPr bwMode="auto">
          <a:xfrm>
            <a:off x="342900" y="2700338"/>
            <a:ext cx="542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10BC45"/>
                </a:solidFill>
              </a:rPr>
              <a:t>1.</a:t>
            </a:r>
            <a:endParaRPr lang="en-GB" altLang="en-US"/>
          </a:p>
        </p:txBody>
      </p:sp>
      <p:sp>
        <p:nvSpPr>
          <p:cNvPr id="12" name="TextBox 11">
            <a:extLst>
              <a:ext uri="{FF2B5EF4-FFF2-40B4-BE49-F238E27FC236}">
                <a16:creationId xmlns:a16="http://schemas.microsoft.com/office/drawing/2014/main" id="{5BB12191-1D67-4BBA-A681-5CD518A2DFBD}"/>
              </a:ext>
            </a:extLst>
          </p:cNvPr>
          <p:cNvSpPr txBox="1">
            <a:spLocks noChangeArrowheads="1"/>
          </p:cNvSpPr>
          <p:nvPr/>
        </p:nvSpPr>
        <p:spPr bwMode="auto">
          <a:xfrm>
            <a:off x="900113" y="3476625"/>
            <a:ext cx="7140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the</a:t>
            </a:r>
            <a:r>
              <a:rPr lang="en-GB" altLang="en-US" b="1">
                <a:solidFill>
                  <a:srgbClr val="010066"/>
                </a:solidFill>
              </a:rPr>
              <a:t> environment </a:t>
            </a:r>
            <a:r>
              <a:rPr lang="en-GB" altLang="en-US">
                <a:solidFill>
                  <a:srgbClr val="010066"/>
                </a:solidFill>
              </a:rPr>
              <a:t>in which the organism lives.</a:t>
            </a:r>
            <a:endParaRPr lang="en-GB" altLang="en-US"/>
          </a:p>
        </p:txBody>
      </p:sp>
      <p:pic>
        <p:nvPicPr>
          <p:cNvPr id="13" name="Picture 12">
            <a:extLst>
              <a:ext uri="{FF2B5EF4-FFF2-40B4-BE49-F238E27FC236}">
                <a16:creationId xmlns:a16="http://schemas.microsoft.com/office/drawing/2014/main" id="{EE44A4DF-540C-47C6-B99B-836407E0AB4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306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306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306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56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563"/>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P spid="173062" grpId="0"/>
      <p:bldP spid="173063" grpId="0"/>
      <p:bldP spid="173064" grpId="0"/>
      <p:bldP spid="23563" grpId="0" animBg="1"/>
      <p:bldP spid="23564"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AFD568D-3A3C-4A3B-8409-7FA4575F720D}"/>
              </a:ext>
            </a:extLst>
          </p:cNvPr>
          <p:cNvSpPr>
            <a:spLocks noGrp="1" noChangeArrowheads="1"/>
          </p:cNvSpPr>
          <p:nvPr>
            <p:ph type="title"/>
          </p:nvPr>
        </p:nvSpPr>
        <p:spPr/>
        <p:txBody>
          <a:bodyPr/>
          <a:lstStyle/>
          <a:p>
            <a:r>
              <a:rPr lang="en-GB" altLang="en-US"/>
              <a:t>Understanding the genome</a:t>
            </a:r>
          </a:p>
        </p:txBody>
      </p:sp>
      <p:sp>
        <p:nvSpPr>
          <p:cNvPr id="22532" name="Text Box 34">
            <a:extLst>
              <a:ext uri="{FF2B5EF4-FFF2-40B4-BE49-F238E27FC236}">
                <a16:creationId xmlns:a16="http://schemas.microsoft.com/office/drawing/2014/main" id="{49925B82-F284-47A3-9B58-F3C93C946527}"/>
              </a:ext>
            </a:extLst>
          </p:cNvPr>
          <p:cNvSpPr txBox="1">
            <a:spLocks noChangeArrowheads="1"/>
          </p:cNvSpPr>
          <p:nvPr/>
        </p:nvSpPr>
        <p:spPr bwMode="auto">
          <a:xfrm>
            <a:off x="342900" y="784225"/>
            <a:ext cx="8801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The entire genetic material of an organism forms its </a:t>
            </a:r>
            <a:r>
              <a:rPr lang="en-GB" altLang="en-US" b="1">
                <a:solidFill>
                  <a:srgbClr val="10BC45"/>
                </a:solidFill>
              </a:rPr>
              <a:t>genome</a:t>
            </a:r>
            <a:r>
              <a:rPr lang="en-GB" altLang="en-US">
                <a:solidFill>
                  <a:srgbClr val="010066"/>
                </a:solidFill>
              </a:rPr>
              <a:t>.  </a:t>
            </a:r>
          </a:p>
        </p:txBody>
      </p:sp>
      <p:sp>
        <p:nvSpPr>
          <p:cNvPr id="22533" name="Text Box 33">
            <a:extLst>
              <a:ext uri="{FF2B5EF4-FFF2-40B4-BE49-F238E27FC236}">
                <a16:creationId xmlns:a16="http://schemas.microsoft.com/office/drawing/2014/main" id="{787A4B99-E056-4305-8E7B-85A95AE2BDDA}"/>
              </a:ext>
            </a:extLst>
          </p:cNvPr>
          <p:cNvSpPr txBox="1">
            <a:spLocks noChangeArrowheads="1"/>
          </p:cNvSpPr>
          <p:nvPr/>
        </p:nvSpPr>
        <p:spPr bwMode="auto">
          <a:xfrm>
            <a:off x="342900" y="2824163"/>
            <a:ext cx="492918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A gene is a section of DNA </a:t>
            </a:r>
            <a:br>
              <a:rPr lang="en-GB" altLang="en-US">
                <a:solidFill>
                  <a:srgbClr val="010066"/>
                </a:solidFill>
              </a:rPr>
            </a:br>
            <a:r>
              <a:rPr lang="en-GB" altLang="en-US">
                <a:solidFill>
                  <a:srgbClr val="010066"/>
                </a:solidFill>
              </a:rPr>
              <a:t>that codes for a specific </a:t>
            </a:r>
            <a:br>
              <a:rPr lang="en-GB" altLang="en-US">
                <a:solidFill>
                  <a:srgbClr val="010066"/>
                </a:solidFill>
              </a:rPr>
            </a:br>
            <a:r>
              <a:rPr lang="en-GB" altLang="en-US">
                <a:solidFill>
                  <a:srgbClr val="010066"/>
                </a:solidFill>
              </a:rPr>
              <a:t>protein, which contributes </a:t>
            </a:r>
            <a:br>
              <a:rPr lang="en-GB" altLang="en-US">
                <a:solidFill>
                  <a:srgbClr val="010066"/>
                </a:solidFill>
              </a:rPr>
            </a:br>
            <a:r>
              <a:rPr lang="en-GB" altLang="en-US">
                <a:solidFill>
                  <a:srgbClr val="010066"/>
                </a:solidFill>
              </a:rPr>
              <a:t>to a particular trait.</a:t>
            </a:r>
          </a:p>
        </p:txBody>
      </p:sp>
      <p:sp>
        <p:nvSpPr>
          <p:cNvPr id="22534" name="Text Box 32">
            <a:extLst>
              <a:ext uri="{FF2B5EF4-FFF2-40B4-BE49-F238E27FC236}">
                <a16:creationId xmlns:a16="http://schemas.microsoft.com/office/drawing/2014/main" id="{D555FEF1-500A-4824-BA28-5BF926C920D5}"/>
              </a:ext>
            </a:extLst>
          </p:cNvPr>
          <p:cNvSpPr txBox="1">
            <a:spLocks noChangeArrowheads="1"/>
          </p:cNvSpPr>
          <p:nvPr/>
        </p:nvSpPr>
        <p:spPr bwMode="auto">
          <a:xfrm>
            <a:off x="342900" y="1435100"/>
            <a:ext cx="85391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An individual’s DNA is located in the nucleus of its cells. </a:t>
            </a:r>
            <a:br>
              <a:rPr lang="en-GB" altLang="en-US">
                <a:solidFill>
                  <a:srgbClr val="010066"/>
                </a:solidFill>
              </a:rPr>
            </a:br>
            <a:r>
              <a:rPr lang="en-GB" altLang="en-US">
                <a:solidFill>
                  <a:srgbClr val="010066"/>
                </a:solidFill>
              </a:rPr>
              <a:t>In the nucleus, DNA is arranged into </a:t>
            </a:r>
            <a:r>
              <a:rPr lang="en-GB" altLang="en-US" b="1">
                <a:solidFill>
                  <a:srgbClr val="10BC45"/>
                </a:solidFill>
              </a:rPr>
              <a:t>chromosomes</a:t>
            </a:r>
            <a:r>
              <a:rPr lang="en-GB" altLang="en-US">
                <a:solidFill>
                  <a:srgbClr val="010066"/>
                </a:solidFill>
              </a:rPr>
              <a:t>. </a:t>
            </a:r>
            <a:br>
              <a:rPr lang="en-GB" altLang="en-US">
                <a:solidFill>
                  <a:srgbClr val="010066"/>
                </a:solidFill>
              </a:rPr>
            </a:br>
            <a:r>
              <a:rPr lang="en-GB" altLang="en-US">
                <a:solidFill>
                  <a:srgbClr val="010066"/>
                </a:solidFill>
              </a:rPr>
              <a:t>Each chromosome is made of a single strand of DNA. </a:t>
            </a:r>
          </a:p>
        </p:txBody>
      </p:sp>
      <p:sp>
        <p:nvSpPr>
          <p:cNvPr id="22535" name="Text Box 31">
            <a:extLst>
              <a:ext uri="{FF2B5EF4-FFF2-40B4-BE49-F238E27FC236}">
                <a16:creationId xmlns:a16="http://schemas.microsoft.com/office/drawing/2014/main" id="{E158689E-0ED4-40AC-A489-B5192E149AF5}"/>
              </a:ext>
            </a:extLst>
          </p:cNvPr>
          <p:cNvSpPr txBox="1">
            <a:spLocks noChangeArrowheads="1"/>
          </p:cNvSpPr>
          <p:nvPr/>
        </p:nvSpPr>
        <p:spPr bwMode="auto">
          <a:xfrm>
            <a:off x="342900" y="4583113"/>
            <a:ext cx="850423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There can be more than one </a:t>
            </a:r>
            <a:br>
              <a:rPr lang="en-GB" altLang="en-US">
                <a:solidFill>
                  <a:srgbClr val="010066"/>
                </a:solidFill>
              </a:rPr>
            </a:br>
            <a:r>
              <a:rPr lang="en-GB" altLang="en-US">
                <a:solidFill>
                  <a:srgbClr val="010066"/>
                </a:solidFill>
              </a:rPr>
              <a:t>version of a particular gene. </a:t>
            </a:r>
            <a:br>
              <a:rPr lang="en-GB" altLang="en-US">
                <a:solidFill>
                  <a:srgbClr val="010066"/>
                </a:solidFill>
              </a:rPr>
            </a:br>
            <a:r>
              <a:rPr lang="en-GB" altLang="en-US">
                <a:solidFill>
                  <a:srgbClr val="010066"/>
                </a:solidFill>
              </a:rPr>
              <a:t>Alternative forms of the same </a:t>
            </a:r>
            <a:br>
              <a:rPr lang="en-GB" altLang="en-US">
                <a:solidFill>
                  <a:srgbClr val="010066"/>
                </a:solidFill>
              </a:rPr>
            </a:br>
            <a:r>
              <a:rPr lang="en-GB" altLang="en-US">
                <a:solidFill>
                  <a:srgbClr val="010066"/>
                </a:solidFill>
              </a:rPr>
              <a:t>gene are called </a:t>
            </a:r>
            <a:r>
              <a:rPr lang="en-GB" altLang="en-US" b="1">
                <a:solidFill>
                  <a:srgbClr val="10BC45"/>
                </a:solidFill>
              </a:rPr>
              <a:t>alleles</a:t>
            </a:r>
            <a:r>
              <a:rPr lang="en-GB" altLang="en-US">
                <a:solidFill>
                  <a:srgbClr val="010066"/>
                </a:solidFill>
              </a:rPr>
              <a:t>. </a:t>
            </a:r>
          </a:p>
        </p:txBody>
      </p:sp>
      <p:pic>
        <p:nvPicPr>
          <p:cNvPr id="22537" name="Picture 9" descr="cell_nucelus_chromsome_DNA_nolabels.png">
            <a:extLst>
              <a:ext uri="{FF2B5EF4-FFF2-40B4-BE49-F238E27FC236}">
                <a16:creationId xmlns:a16="http://schemas.microsoft.com/office/drawing/2014/main" id="{2B751B96-7020-4375-9F8C-6D7614993A8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83088" y="3141663"/>
            <a:ext cx="44958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123">
            <a:extLst>
              <a:ext uri="{FF2B5EF4-FFF2-40B4-BE49-F238E27FC236}">
                <a16:creationId xmlns:a16="http://schemas.microsoft.com/office/drawing/2014/main" id="{AEB8856A-C4C5-4F40-AC9A-4B3ECFE0BAE7}"/>
              </a:ext>
            </a:extLst>
          </p:cNvPr>
          <p:cNvSpPr>
            <a:spLocks noChangeShapeType="1"/>
          </p:cNvSpPr>
          <p:nvPr/>
        </p:nvSpPr>
        <p:spPr bwMode="auto">
          <a:xfrm>
            <a:off x="5035550" y="3382963"/>
            <a:ext cx="501650" cy="925512"/>
          </a:xfrm>
          <a:prstGeom prst="line">
            <a:avLst/>
          </a:prstGeom>
          <a:noFill/>
          <a:ln w="381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12" name="Rectangle 11">
            <a:extLst>
              <a:ext uri="{FF2B5EF4-FFF2-40B4-BE49-F238E27FC236}">
                <a16:creationId xmlns:a16="http://schemas.microsoft.com/office/drawing/2014/main" id="{E3193294-CE39-4288-A005-5504B4DF1163}"/>
              </a:ext>
            </a:extLst>
          </p:cNvPr>
          <p:cNvSpPr>
            <a:spLocks noChangeArrowheads="1"/>
          </p:cNvSpPr>
          <p:nvPr/>
        </p:nvSpPr>
        <p:spPr bwMode="auto">
          <a:xfrm>
            <a:off x="4365625" y="2949575"/>
            <a:ext cx="1346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nucleus</a:t>
            </a:r>
            <a:endParaRPr lang="en-GB" altLang="en-US" b="1"/>
          </a:p>
        </p:txBody>
      </p:sp>
      <p:sp>
        <p:nvSpPr>
          <p:cNvPr id="13" name="Line 122">
            <a:extLst>
              <a:ext uri="{FF2B5EF4-FFF2-40B4-BE49-F238E27FC236}">
                <a16:creationId xmlns:a16="http://schemas.microsoft.com/office/drawing/2014/main" id="{3551A5DD-F5B1-424C-87B8-697103117AFB}"/>
              </a:ext>
            </a:extLst>
          </p:cNvPr>
          <p:cNvSpPr>
            <a:spLocks noChangeShapeType="1"/>
          </p:cNvSpPr>
          <p:nvPr/>
        </p:nvSpPr>
        <p:spPr bwMode="auto">
          <a:xfrm flipH="1">
            <a:off x="7240588" y="3106738"/>
            <a:ext cx="863600" cy="688975"/>
          </a:xfrm>
          <a:prstGeom prst="line">
            <a:avLst/>
          </a:prstGeom>
          <a:noFill/>
          <a:ln w="381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14" name="Rectangle 13">
            <a:extLst>
              <a:ext uri="{FF2B5EF4-FFF2-40B4-BE49-F238E27FC236}">
                <a16:creationId xmlns:a16="http://schemas.microsoft.com/office/drawing/2014/main" id="{13D80F55-77A5-4BF9-88CB-0DEA20166604}"/>
              </a:ext>
            </a:extLst>
          </p:cNvPr>
          <p:cNvSpPr>
            <a:spLocks noChangeArrowheads="1"/>
          </p:cNvSpPr>
          <p:nvPr/>
        </p:nvSpPr>
        <p:spPr bwMode="auto">
          <a:xfrm>
            <a:off x="7026275" y="2663825"/>
            <a:ext cx="2117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chromosome</a:t>
            </a:r>
            <a:endParaRPr lang="en-GB" altLang="en-US" b="1"/>
          </a:p>
        </p:txBody>
      </p:sp>
      <p:sp>
        <p:nvSpPr>
          <p:cNvPr id="15" name="Line 121">
            <a:extLst>
              <a:ext uri="{FF2B5EF4-FFF2-40B4-BE49-F238E27FC236}">
                <a16:creationId xmlns:a16="http://schemas.microsoft.com/office/drawing/2014/main" id="{CFED5532-A64E-48D3-B436-3B44623FE706}"/>
              </a:ext>
            </a:extLst>
          </p:cNvPr>
          <p:cNvSpPr>
            <a:spLocks noChangeShapeType="1"/>
          </p:cNvSpPr>
          <p:nvPr/>
        </p:nvSpPr>
        <p:spPr bwMode="auto">
          <a:xfrm flipH="1">
            <a:off x="7670800" y="4233863"/>
            <a:ext cx="533400" cy="415925"/>
          </a:xfrm>
          <a:prstGeom prst="line">
            <a:avLst/>
          </a:prstGeom>
          <a:noFill/>
          <a:ln w="381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16" name="Rectangle 15">
            <a:extLst>
              <a:ext uri="{FF2B5EF4-FFF2-40B4-BE49-F238E27FC236}">
                <a16:creationId xmlns:a16="http://schemas.microsoft.com/office/drawing/2014/main" id="{74956B72-B53E-4FDA-BDF0-AAA4A8517D0E}"/>
              </a:ext>
            </a:extLst>
          </p:cNvPr>
          <p:cNvSpPr>
            <a:spLocks noChangeArrowheads="1"/>
          </p:cNvSpPr>
          <p:nvPr/>
        </p:nvSpPr>
        <p:spPr bwMode="auto">
          <a:xfrm>
            <a:off x="7883525" y="3798888"/>
            <a:ext cx="8524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DNA</a:t>
            </a:r>
            <a:endParaRPr lang="en-GB" altLang="en-US" b="1"/>
          </a:p>
        </p:txBody>
      </p:sp>
      <p:cxnSp>
        <p:nvCxnSpPr>
          <p:cNvPr id="18" name="Straight Connector 17">
            <a:extLst>
              <a:ext uri="{FF2B5EF4-FFF2-40B4-BE49-F238E27FC236}">
                <a16:creationId xmlns:a16="http://schemas.microsoft.com/office/drawing/2014/main" id="{349C155B-4125-43B8-AD39-74B2E1F54FAA}"/>
              </a:ext>
            </a:extLst>
          </p:cNvPr>
          <p:cNvCxnSpPr>
            <a:cxnSpLocks noChangeShapeType="1"/>
          </p:cNvCxnSpPr>
          <p:nvPr/>
        </p:nvCxnSpPr>
        <p:spPr bwMode="auto">
          <a:xfrm flipH="1">
            <a:off x="7200900" y="4967288"/>
            <a:ext cx="144463" cy="161925"/>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20" name="Straight Connector 19">
            <a:extLst>
              <a:ext uri="{FF2B5EF4-FFF2-40B4-BE49-F238E27FC236}">
                <a16:creationId xmlns:a16="http://schemas.microsoft.com/office/drawing/2014/main" id="{D3D8CDB0-C7E8-412C-8E1A-33690856B51B}"/>
              </a:ext>
            </a:extLst>
          </p:cNvPr>
          <p:cNvCxnSpPr>
            <a:cxnSpLocks noChangeShapeType="1"/>
          </p:cNvCxnSpPr>
          <p:nvPr/>
        </p:nvCxnSpPr>
        <p:spPr bwMode="auto">
          <a:xfrm flipH="1">
            <a:off x="7620000" y="5272088"/>
            <a:ext cx="144463" cy="161925"/>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21" name="Straight Connector 20">
            <a:extLst>
              <a:ext uri="{FF2B5EF4-FFF2-40B4-BE49-F238E27FC236}">
                <a16:creationId xmlns:a16="http://schemas.microsoft.com/office/drawing/2014/main" id="{CB2333B4-2210-4879-84E2-A24668BC3E5D}"/>
              </a:ext>
            </a:extLst>
          </p:cNvPr>
          <p:cNvCxnSpPr>
            <a:cxnSpLocks noChangeShapeType="1"/>
          </p:cNvCxnSpPr>
          <p:nvPr/>
        </p:nvCxnSpPr>
        <p:spPr bwMode="auto">
          <a:xfrm flipH="1" flipV="1">
            <a:off x="7200900" y="5105400"/>
            <a:ext cx="438150" cy="333375"/>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25" name="Straight Connector 24">
            <a:extLst>
              <a:ext uri="{FF2B5EF4-FFF2-40B4-BE49-F238E27FC236}">
                <a16:creationId xmlns:a16="http://schemas.microsoft.com/office/drawing/2014/main" id="{E5E8DEE0-077F-4BA6-BF17-55129C76FB50}"/>
              </a:ext>
            </a:extLst>
          </p:cNvPr>
          <p:cNvCxnSpPr>
            <a:cxnSpLocks noChangeShapeType="1"/>
          </p:cNvCxnSpPr>
          <p:nvPr/>
        </p:nvCxnSpPr>
        <p:spPr bwMode="auto">
          <a:xfrm flipH="1">
            <a:off x="7289800" y="5265738"/>
            <a:ext cx="144463" cy="161925"/>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26" name="Rectangle 25">
            <a:extLst>
              <a:ext uri="{FF2B5EF4-FFF2-40B4-BE49-F238E27FC236}">
                <a16:creationId xmlns:a16="http://schemas.microsoft.com/office/drawing/2014/main" id="{89A17D38-1FBF-4429-B04A-5C6DF92C340C}"/>
              </a:ext>
            </a:extLst>
          </p:cNvPr>
          <p:cNvSpPr>
            <a:spLocks noChangeArrowheads="1"/>
          </p:cNvSpPr>
          <p:nvPr/>
        </p:nvSpPr>
        <p:spPr bwMode="auto">
          <a:xfrm>
            <a:off x="6723063" y="5334000"/>
            <a:ext cx="9032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gene</a:t>
            </a:r>
            <a:endParaRPr lang="en-GB" altLang="en-US" b="1"/>
          </a:p>
        </p:txBody>
      </p:sp>
      <p:pic>
        <p:nvPicPr>
          <p:cNvPr id="22" name="Picture 21">
            <a:extLst>
              <a:ext uri="{FF2B5EF4-FFF2-40B4-BE49-F238E27FC236}">
                <a16:creationId xmlns:a16="http://schemas.microsoft.com/office/drawing/2014/main" id="{E1F9C2FD-9EB0-4EF8-A35E-2F3255D91BD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23" name="Picture 9" descr="notes_icon">
            <a:extLst>
              <a:ext uri="{FF2B5EF4-FFF2-40B4-BE49-F238E27FC236}">
                <a16:creationId xmlns:a16="http://schemas.microsoft.com/office/drawing/2014/main" id="{CF9CB816-42E6-429B-938E-CA7D369262BE}"/>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535"/>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nodeType="afterEffect">
                                  <p:stCondLst>
                                    <p:cond delay="0"/>
                                  </p:stCondLst>
                                  <p:childTnLst>
                                    <p:set>
                                      <p:cBhvr>
                                        <p:cTn id="39"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p:bldP spid="22534" grpId="0"/>
      <p:bldP spid="22535" grpId="0"/>
      <p:bldP spid="12" grpId="0"/>
      <p:bldP spid="14" grpId="0"/>
      <p:bldP spid="16"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7">
            <a:extLst>
              <a:ext uri="{FF2B5EF4-FFF2-40B4-BE49-F238E27FC236}">
                <a16:creationId xmlns:a16="http://schemas.microsoft.com/office/drawing/2014/main" id="{64D66E7B-397B-49CB-86D9-B6DDF8FD6030}"/>
              </a:ext>
            </a:extLst>
          </p:cNvPr>
          <p:cNvSpPr>
            <a:spLocks noGrp="1" noChangeArrowheads="1"/>
          </p:cNvSpPr>
          <p:nvPr>
            <p:ph type="title"/>
          </p:nvPr>
        </p:nvSpPr>
        <p:spPr/>
        <p:txBody>
          <a:bodyPr/>
          <a:lstStyle/>
          <a:p>
            <a:r>
              <a:rPr lang="en-GB" altLang="en-US" sz="2600" dirty="0"/>
              <a:t>Chromosomes: missing words</a:t>
            </a:r>
          </a:p>
        </p:txBody>
      </p:sp>
      <p:pic>
        <p:nvPicPr>
          <p:cNvPr id="7" name="Picture 6">
            <a:extLst>
              <a:ext uri="{FF2B5EF4-FFF2-40B4-BE49-F238E27FC236}">
                <a16:creationId xmlns:a16="http://schemas.microsoft.com/office/drawing/2014/main" id="{922FB090-5143-46E0-87C4-23FBCA77032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386D3D40-5381-498C-8E30-B8495AF66046}"/>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A533EEF1-23D2-4617-A84C-BA17F42E4904}"/>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51"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0"/>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Picture1.jpg">
            <a:extLst>
              <a:ext uri="{FF2B5EF4-FFF2-40B4-BE49-F238E27FC236}">
                <a16:creationId xmlns:a16="http://schemas.microsoft.com/office/drawing/2014/main" id="{E4E293CE-E993-411C-8E45-66E6279CF23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83088" y="2382838"/>
            <a:ext cx="4056062" cy="330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2">
            <a:extLst>
              <a:ext uri="{FF2B5EF4-FFF2-40B4-BE49-F238E27FC236}">
                <a16:creationId xmlns:a16="http://schemas.microsoft.com/office/drawing/2014/main" id="{34EEF6D7-0A05-4572-AD99-15685649D181}"/>
              </a:ext>
            </a:extLst>
          </p:cNvPr>
          <p:cNvSpPr>
            <a:spLocks noGrp="1" noChangeArrowheads="1"/>
          </p:cNvSpPr>
          <p:nvPr>
            <p:ph type="title"/>
          </p:nvPr>
        </p:nvSpPr>
        <p:spPr/>
        <p:txBody>
          <a:bodyPr/>
          <a:lstStyle/>
          <a:p>
            <a:r>
              <a:rPr lang="en-GB" altLang="en-US"/>
              <a:t>Chromosomes and alleles</a:t>
            </a:r>
          </a:p>
        </p:txBody>
      </p:sp>
      <p:sp>
        <p:nvSpPr>
          <p:cNvPr id="23556" name="Text Box 3">
            <a:extLst>
              <a:ext uri="{FF2B5EF4-FFF2-40B4-BE49-F238E27FC236}">
                <a16:creationId xmlns:a16="http://schemas.microsoft.com/office/drawing/2014/main" id="{3A089542-1576-4874-856C-CC40198A4914}"/>
              </a:ext>
            </a:extLst>
          </p:cNvPr>
          <p:cNvSpPr txBox="1">
            <a:spLocks noChangeArrowheads="1"/>
          </p:cNvSpPr>
          <p:nvPr/>
        </p:nvSpPr>
        <p:spPr bwMode="auto">
          <a:xfrm>
            <a:off x="342900" y="784225"/>
            <a:ext cx="8801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In body cells, chromosomes are found in </a:t>
            </a:r>
            <a:r>
              <a:rPr lang="en-GB" altLang="en-US" b="1" dirty="0"/>
              <a:t>pairs </a:t>
            </a:r>
            <a:r>
              <a:rPr lang="en-GB" altLang="en-US" dirty="0"/>
              <a:t>which contain genes coding for the same characteristics, such as eye </a:t>
            </a:r>
            <a:r>
              <a:rPr lang="en-GB" altLang="en-US" dirty="0" err="1"/>
              <a:t>color</a:t>
            </a:r>
            <a:r>
              <a:rPr lang="en-GB" altLang="en-US" dirty="0"/>
              <a:t>. </a:t>
            </a:r>
          </a:p>
        </p:txBody>
      </p:sp>
      <p:sp>
        <p:nvSpPr>
          <p:cNvPr id="196613" name="Text Box 5">
            <a:extLst>
              <a:ext uri="{FF2B5EF4-FFF2-40B4-BE49-F238E27FC236}">
                <a16:creationId xmlns:a16="http://schemas.microsoft.com/office/drawing/2014/main" id="{6D63A334-666A-464C-BC39-C616D93E0C32}"/>
              </a:ext>
            </a:extLst>
          </p:cNvPr>
          <p:cNvSpPr txBox="1">
            <a:spLocks noChangeArrowheads="1"/>
          </p:cNvSpPr>
          <p:nvPr/>
        </p:nvSpPr>
        <p:spPr bwMode="auto">
          <a:xfrm>
            <a:off x="342900" y="1681163"/>
            <a:ext cx="85153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t>However, each chromosome in the pair may have a different </a:t>
            </a:r>
            <a:r>
              <a:rPr lang="en-GB" altLang="en-US" b="1">
                <a:solidFill>
                  <a:srgbClr val="010066"/>
                </a:solidFill>
              </a:rPr>
              <a:t>allele</a:t>
            </a:r>
            <a:r>
              <a:rPr lang="en-GB" altLang="en-US">
                <a:solidFill>
                  <a:srgbClr val="010066"/>
                </a:solidFill>
              </a:rPr>
              <a:t> (variant) of the gene</a:t>
            </a:r>
            <a:r>
              <a:rPr lang="en-GB" altLang="en-US"/>
              <a:t>.</a:t>
            </a:r>
            <a:endParaRPr lang="en-GB" altLang="en-US">
              <a:solidFill>
                <a:srgbClr val="010066"/>
              </a:solidFill>
            </a:endParaRPr>
          </a:p>
        </p:txBody>
      </p:sp>
      <p:sp>
        <p:nvSpPr>
          <p:cNvPr id="196617" name="Text Box 9">
            <a:extLst>
              <a:ext uri="{FF2B5EF4-FFF2-40B4-BE49-F238E27FC236}">
                <a16:creationId xmlns:a16="http://schemas.microsoft.com/office/drawing/2014/main" id="{19059CBB-F4F0-4454-808B-7F619116D727}"/>
              </a:ext>
            </a:extLst>
          </p:cNvPr>
          <p:cNvSpPr txBox="1">
            <a:spLocks noChangeArrowheads="1"/>
          </p:cNvSpPr>
          <p:nvPr/>
        </p:nvSpPr>
        <p:spPr bwMode="auto">
          <a:xfrm>
            <a:off x="342901" y="4214813"/>
            <a:ext cx="4590344"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For example, an allele on </a:t>
            </a:r>
            <a:br>
              <a:rPr lang="en-GB" altLang="en-US" dirty="0"/>
            </a:br>
            <a:r>
              <a:rPr lang="en-GB" altLang="en-US" dirty="0"/>
              <a:t>one chromosome may code </a:t>
            </a:r>
            <a:br>
              <a:rPr lang="en-GB" altLang="en-US" dirty="0"/>
            </a:br>
            <a:r>
              <a:rPr lang="en-GB" altLang="en-US" dirty="0"/>
              <a:t>for </a:t>
            </a:r>
            <a:r>
              <a:rPr lang="en-GB" altLang="en-US" dirty="0">
                <a:solidFill>
                  <a:srgbClr val="010066"/>
                </a:solidFill>
              </a:rPr>
              <a:t>brown</a:t>
            </a:r>
            <a:r>
              <a:rPr lang="en-GB" altLang="en-US" b="1" dirty="0">
                <a:solidFill>
                  <a:srgbClr val="774F27"/>
                </a:solidFill>
              </a:rPr>
              <a:t> </a:t>
            </a:r>
            <a:r>
              <a:rPr lang="en-GB" altLang="en-US" dirty="0">
                <a:solidFill>
                  <a:srgbClr val="010068"/>
                </a:solidFill>
              </a:rPr>
              <a:t>eyes</a:t>
            </a:r>
            <a:r>
              <a:rPr lang="en-GB" altLang="en-US" dirty="0"/>
              <a:t>, whereas the </a:t>
            </a:r>
            <a:br>
              <a:rPr lang="en-GB" altLang="en-US" dirty="0"/>
            </a:br>
            <a:r>
              <a:rPr lang="en-GB" altLang="en-US" dirty="0"/>
              <a:t>allele on the other chromosome may code for </a:t>
            </a:r>
            <a:r>
              <a:rPr lang="en-GB" altLang="en-US" dirty="0">
                <a:solidFill>
                  <a:srgbClr val="010066"/>
                </a:solidFill>
              </a:rPr>
              <a:t>blue</a:t>
            </a:r>
            <a:r>
              <a:rPr lang="en-GB" altLang="en-US" b="1" dirty="0">
                <a:solidFill>
                  <a:srgbClr val="0066FF"/>
                </a:solidFill>
              </a:rPr>
              <a:t> </a:t>
            </a:r>
            <a:r>
              <a:rPr lang="en-GB" altLang="en-US" dirty="0">
                <a:solidFill>
                  <a:srgbClr val="010068"/>
                </a:solidFill>
              </a:rPr>
              <a:t>eyes</a:t>
            </a:r>
            <a:r>
              <a:rPr lang="en-GB" altLang="en-US" dirty="0"/>
              <a:t>.</a:t>
            </a:r>
            <a:endParaRPr lang="en-GB" altLang="en-US" dirty="0">
              <a:solidFill>
                <a:srgbClr val="010066"/>
              </a:solidFill>
            </a:endParaRPr>
          </a:p>
        </p:txBody>
      </p:sp>
      <p:sp>
        <p:nvSpPr>
          <p:cNvPr id="18" name="Text Box 4">
            <a:extLst>
              <a:ext uri="{FF2B5EF4-FFF2-40B4-BE49-F238E27FC236}">
                <a16:creationId xmlns:a16="http://schemas.microsoft.com/office/drawing/2014/main" id="{92924F2D-A8CF-40FF-A885-3852FFECD429}"/>
              </a:ext>
            </a:extLst>
          </p:cNvPr>
          <p:cNvSpPr txBox="1">
            <a:spLocks noChangeArrowheads="1"/>
          </p:cNvSpPr>
          <p:nvPr/>
        </p:nvSpPr>
        <p:spPr bwMode="auto">
          <a:xfrm>
            <a:off x="342901" y="2578100"/>
            <a:ext cx="447745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Chromosomes are said to form </a:t>
            </a:r>
            <a:br>
              <a:rPr lang="en-GB" altLang="en-US" dirty="0"/>
            </a:br>
            <a:r>
              <a:rPr lang="en-GB" altLang="en-US" b="1" dirty="0">
                <a:solidFill>
                  <a:srgbClr val="10BC45"/>
                </a:solidFill>
              </a:rPr>
              <a:t>homologous</a:t>
            </a:r>
            <a:r>
              <a:rPr lang="en-GB" altLang="en-US" dirty="0"/>
              <a:t> </a:t>
            </a:r>
            <a:r>
              <a:rPr lang="en-GB" altLang="en-US" b="1" dirty="0">
                <a:solidFill>
                  <a:srgbClr val="10BC45"/>
                </a:solidFill>
              </a:rPr>
              <a:t>pairs</a:t>
            </a:r>
            <a:r>
              <a:rPr lang="en-GB" altLang="en-US" dirty="0"/>
              <a:t>, as they </a:t>
            </a:r>
            <a:br>
              <a:rPr lang="en-GB" altLang="en-US" dirty="0"/>
            </a:br>
            <a:r>
              <a:rPr lang="en-GB" altLang="en-US" dirty="0"/>
              <a:t>contain different alleles for </a:t>
            </a:r>
            <a:br>
              <a:rPr lang="en-GB" altLang="en-US" dirty="0"/>
            </a:br>
            <a:r>
              <a:rPr lang="en-GB" altLang="en-US" dirty="0"/>
              <a:t>the same genes. </a:t>
            </a:r>
            <a:endParaRPr lang="en-GB" altLang="en-US" dirty="0">
              <a:solidFill>
                <a:srgbClr val="010066"/>
              </a:solidFill>
            </a:endParaRPr>
          </a:p>
        </p:txBody>
      </p:sp>
      <p:pic>
        <p:nvPicPr>
          <p:cNvPr id="10" name="Picture 9">
            <a:extLst>
              <a:ext uri="{FF2B5EF4-FFF2-40B4-BE49-F238E27FC236}">
                <a16:creationId xmlns:a16="http://schemas.microsoft.com/office/drawing/2014/main" id="{EA5C3773-8DCC-4539-8FCB-3804731FCD7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27012271-863D-4EF2-857F-D784F3D32CB9}"/>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66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66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3" grpId="0"/>
      <p:bldP spid="1966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1">
            <a:extLst>
              <a:ext uri="{FF2B5EF4-FFF2-40B4-BE49-F238E27FC236}">
                <a16:creationId xmlns:a16="http://schemas.microsoft.com/office/drawing/2014/main" id="{74CC7FA7-3DD6-4B75-979C-3B6327D88220}"/>
              </a:ext>
            </a:extLst>
          </p:cNvPr>
          <p:cNvSpPr>
            <a:spLocks noGrp="1" noChangeArrowheads="1"/>
          </p:cNvSpPr>
          <p:nvPr>
            <p:ph type="title"/>
          </p:nvPr>
        </p:nvSpPr>
        <p:spPr/>
        <p:txBody>
          <a:bodyPr/>
          <a:lstStyle/>
          <a:p>
            <a:r>
              <a:rPr lang="en-GB" altLang="en-US"/>
              <a:t>Homozygous alleles </a:t>
            </a:r>
          </a:p>
        </p:txBody>
      </p:sp>
      <p:sp>
        <p:nvSpPr>
          <p:cNvPr id="24579" name="Text Box 3">
            <a:extLst>
              <a:ext uri="{FF2B5EF4-FFF2-40B4-BE49-F238E27FC236}">
                <a16:creationId xmlns:a16="http://schemas.microsoft.com/office/drawing/2014/main" id="{6C583A69-9B22-4C07-B7DD-D5170C67254B}"/>
              </a:ext>
            </a:extLst>
          </p:cNvPr>
          <p:cNvSpPr txBox="1">
            <a:spLocks noChangeArrowheads="1"/>
          </p:cNvSpPr>
          <p:nvPr/>
        </p:nvSpPr>
        <p:spPr bwMode="auto">
          <a:xfrm>
            <a:off x="342899" y="784225"/>
            <a:ext cx="8010879"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If the alleles for a characteristic in a homologous pair are the same, the individual is said to be </a:t>
            </a:r>
            <a:r>
              <a:rPr lang="en-GB" altLang="en-US" b="1" dirty="0">
                <a:solidFill>
                  <a:srgbClr val="10BC45"/>
                </a:solidFill>
              </a:rPr>
              <a:t>homozygous </a:t>
            </a:r>
            <a:r>
              <a:rPr lang="en-GB" altLang="en-US" dirty="0"/>
              <a:t>for that characteristic.</a:t>
            </a:r>
            <a:endParaRPr lang="en-GB" altLang="en-US" dirty="0">
              <a:solidFill>
                <a:srgbClr val="010066"/>
              </a:solidFill>
            </a:endParaRPr>
          </a:p>
        </p:txBody>
      </p:sp>
      <p:pic>
        <p:nvPicPr>
          <p:cNvPr id="198661" name="Picture 5" descr="eye (blue)">
            <a:extLst>
              <a:ext uri="{FF2B5EF4-FFF2-40B4-BE49-F238E27FC236}">
                <a16:creationId xmlns:a16="http://schemas.microsoft.com/office/drawing/2014/main" id="{0E239062-F1B1-4E9C-A568-4081EC5F03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8250" y="5309130"/>
            <a:ext cx="1406525"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8662" name="Picture 6" descr="eye (brown)">
            <a:extLst>
              <a:ext uri="{FF2B5EF4-FFF2-40B4-BE49-F238E27FC236}">
                <a16:creationId xmlns:a16="http://schemas.microsoft.com/office/drawing/2014/main" id="{EE7E6249-C2FE-4762-87A2-20AB613C9B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1175" y="5296430"/>
            <a:ext cx="1428750"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Rectangle 2">
            <a:extLst>
              <a:ext uri="{FF2B5EF4-FFF2-40B4-BE49-F238E27FC236}">
                <a16:creationId xmlns:a16="http://schemas.microsoft.com/office/drawing/2014/main" id="{98352570-75B9-428D-A558-5772A3A001B7}"/>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4590" name="Rectangle 1">
            <a:extLst>
              <a:ext uri="{FF2B5EF4-FFF2-40B4-BE49-F238E27FC236}">
                <a16:creationId xmlns:a16="http://schemas.microsoft.com/office/drawing/2014/main" id="{F9BEBAD0-2D28-42FE-BD9D-E3FB0DC2B02D}"/>
              </a:ext>
            </a:extLst>
          </p:cNvPr>
          <p:cNvSpPr>
            <a:spLocks noChangeArrowheads="1"/>
          </p:cNvSpPr>
          <p:nvPr/>
        </p:nvSpPr>
        <p:spPr bwMode="auto">
          <a:xfrm>
            <a:off x="342900" y="2054225"/>
            <a:ext cx="7186613" cy="830997"/>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What </a:t>
            </a:r>
            <a:r>
              <a:rPr lang="en-GB" altLang="en-US" dirty="0" err="1">
                <a:solidFill>
                  <a:srgbClr val="010066"/>
                </a:solidFill>
              </a:rPr>
              <a:t>color</a:t>
            </a:r>
            <a:r>
              <a:rPr lang="en-GB" altLang="en-US" dirty="0">
                <a:solidFill>
                  <a:srgbClr val="010066"/>
                </a:solidFill>
              </a:rPr>
              <a:t> eyes will an individual have with these homozygous pairs of alleles?</a:t>
            </a:r>
          </a:p>
        </p:txBody>
      </p:sp>
      <p:sp>
        <p:nvSpPr>
          <p:cNvPr id="24591" name="Rectangle 27">
            <a:extLst>
              <a:ext uri="{FF2B5EF4-FFF2-40B4-BE49-F238E27FC236}">
                <a16:creationId xmlns:a16="http://schemas.microsoft.com/office/drawing/2014/main" id="{FB441E55-7DA4-4E1F-87E3-BC49199A757F}"/>
              </a:ext>
            </a:extLst>
          </p:cNvPr>
          <p:cNvSpPr>
            <a:spLocks noChangeArrowheads="1"/>
          </p:cNvSpPr>
          <p:nvPr/>
        </p:nvSpPr>
        <p:spPr bwMode="auto">
          <a:xfrm>
            <a:off x="342900" y="5356755"/>
            <a:ext cx="27384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This individual will </a:t>
            </a:r>
            <a:br>
              <a:rPr lang="en-GB" altLang="en-US" dirty="0">
                <a:solidFill>
                  <a:srgbClr val="010066"/>
                </a:solidFill>
              </a:rPr>
            </a:br>
            <a:r>
              <a:rPr lang="en-GB" altLang="en-US" dirty="0">
                <a:solidFill>
                  <a:srgbClr val="010066"/>
                </a:solidFill>
              </a:rPr>
              <a:t>have </a:t>
            </a:r>
            <a:r>
              <a:rPr lang="en-GB" altLang="en-US" b="1" dirty="0">
                <a:solidFill>
                  <a:srgbClr val="010066"/>
                </a:solidFill>
              </a:rPr>
              <a:t>brown</a:t>
            </a:r>
            <a:r>
              <a:rPr lang="en-GB" altLang="en-US" dirty="0">
                <a:solidFill>
                  <a:srgbClr val="010066"/>
                </a:solidFill>
              </a:rPr>
              <a:t> eyes.</a:t>
            </a:r>
          </a:p>
        </p:txBody>
      </p:sp>
      <p:sp>
        <p:nvSpPr>
          <p:cNvPr id="24592" name="Rectangle 28">
            <a:extLst>
              <a:ext uri="{FF2B5EF4-FFF2-40B4-BE49-F238E27FC236}">
                <a16:creationId xmlns:a16="http://schemas.microsoft.com/office/drawing/2014/main" id="{002E3355-1B10-4608-840A-EE680E0E3B74}"/>
              </a:ext>
            </a:extLst>
          </p:cNvPr>
          <p:cNvSpPr>
            <a:spLocks noChangeArrowheads="1"/>
          </p:cNvSpPr>
          <p:nvPr/>
        </p:nvSpPr>
        <p:spPr bwMode="auto">
          <a:xfrm>
            <a:off x="4946650" y="5356755"/>
            <a:ext cx="27384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This individual will </a:t>
            </a:r>
            <a:br>
              <a:rPr lang="en-GB" altLang="en-US">
                <a:solidFill>
                  <a:srgbClr val="010066"/>
                </a:solidFill>
              </a:rPr>
            </a:br>
            <a:r>
              <a:rPr lang="en-GB" altLang="en-US">
                <a:solidFill>
                  <a:srgbClr val="010066"/>
                </a:solidFill>
              </a:rPr>
              <a:t>have </a:t>
            </a:r>
            <a:r>
              <a:rPr lang="en-GB" altLang="en-US" b="1">
                <a:solidFill>
                  <a:srgbClr val="010066"/>
                </a:solidFill>
              </a:rPr>
              <a:t>blue</a:t>
            </a:r>
            <a:r>
              <a:rPr lang="en-GB" altLang="en-US">
                <a:solidFill>
                  <a:srgbClr val="010066"/>
                </a:solidFill>
              </a:rPr>
              <a:t> eyes.</a:t>
            </a:r>
          </a:p>
        </p:txBody>
      </p:sp>
      <p:pic>
        <p:nvPicPr>
          <p:cNvPr id="28" name="Picture 27" descr="Picture2.jpg">
            <a:extLst>
              <a:ext uri="{FF2B5EF4-FFF2-40B4-BE49-F238E27FC236}">
                <a16:creationId xmlns:a16="http://schemas.microsoft.com/office/drawing/2014/main" id="{1B0B73A8-BF76-4741-9316-40220ADD066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6238" y="3066875"/>
            <a:ext cx="4530725" cy="203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descr="Picture3.jpg">
            <a:extLst>
              <a:ext uri="{FF2B5EF4-FFF2-40B4-BE49-F238E27FC236}">
                <a16:creationId xmlns:a16="http://schemas.microsoft.com/office/drawing/2014/main" id="{8F42A442-BE9C-4CBB-B2C2-60DA5B197AC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762500" y="3038300"/>
            <a:ext cx="3973513" cy="203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D27C1FE4-17E5-47E2-BE2A-9B1135D5029A}"/>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5" name="Picture 9" descr="notes_icon">
            <a:extLst>
              <a:ext uri="{FF2B5EF4-FFF2-40B4-BE49-F238E27FC236}">
                <a16:creationId xmlns:a16="http://schemas.microsoft.com/office/drawing/2014/main" id="{DD77BD6A-A799-46E7-BE07-627A162F0272}"/>
              </a:ext>
            </a:extLst>
          </p:cNvPr>
          <p:cNvPicPr>
            <a:picLocks noChangeAspect="1" noChangeArrowheads="1"/>
          </p:cNvPicPr>
          <p:nvPr/>
        </p:nvPicPr>
        <p:blipFill>
          <a:blip r:embed="rId9"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9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866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59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8661"/>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0" grpId="0" animBg="1"/>
      <p:bldP spid="24591" grpId="0"/>
      <p:bldP spid="2459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F129E8CE-65C4-4CAE-9DBE-A4E301829292}"/>
              </a:ext>
            </a:extLst>
          </p:cNvPr>
          <p:cNvSpPr>
            <a:spLocks noGrp="1" noChangeArrowheads="1"/>
          </p:cNvSpPr>
          <p:nvPr>
            <p:ph type="title"/>
          </p:nvPr>
        </p:nvSpPr>
        <p:spPr/>
        <p:txBody>
          <a:bodyPr/>
          <a:lstStyle/>
          <a:p>
            <a:r>
              <a:rPr lang="en-GB" altLang="en-US"/>
              <a:t>Heterozygous alleles</a:t>
            </a:r>
          </a:p>
        </p:txBody>
      </p:sp>
      <p:sp>
        <p:nvSpPr>
          <p:cNvPr id="200707" name="Text Box 3">
            <a:extLst>
              <a:ext uri="{FF2B5EF4-FFF2-40B4-BE49-F238E27FC236}">
                <a16:creationId xmlns:a16="http://schemas.microsoft.com/office/drawing/2014/main" id="{54D86AEE-678D-4224-9D3E-7F937234792B}"/>
              </a:ext>
            </a:extLst>
          </p:cNvPr>
          <p:cNvSpPr txBox="1">
            <a:spLocks noChangeArrowheads="1"/>
          </p:cNvSpPr>
          <p:nvPr/>
        </p:nvSpPr>
        <p:spPr bwMode="auto">
          <a:xfrm>
            <a:off x="4745392" y="4628269"/>
            <a:ext cx="41052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The characteristic produced by the pair of heterozygous alleles will depend on which allele is </a:t>
            </a:r>
            <a:r>
              <a:rPr lang="en-GB" altLang="en-US" b="1" dirty="0">
                <a:solidFill>
                  <a:srgbClr val="10BC45"/>
                </a:solidFill>
              </a:rPr>
              <a:t>expressed</a:t>
            </a:r>
            <a:r>
              <a:rPr lang="en-GB" altLang="en-US" dirty="0">
                <a:solidFill>
                  <a:srgbClr val="010066"/>
                </a:solidFill>
              </a:rPr>
              <a:t>.</a:t>
            </a:r>
          </a:p>
        </p:txBody>
      </p:sp>
      <p:sp>
        <p:nvSpPr>
          <p:cNvPr id="25604" name="Text Box 4">
            <a:extLst>
              <a:ext uri="{FF2B5EF4-FFF2-40B4-BE49-F238E27FC236}">
                <a16:creationId xmlns:a16="http://schemas.microsoft.com/office/drawing/2014/main" id="{3EE08327-3EAA-4FBE-B5EC-E8BC4CD24D33}"/>
              </a:ext>
            </a:extLst>
          </p:cNvPr>
          <p:cNvSpPr txBox="1">
            <a:spLocks noChangeArrowheads="1"/>
          </p:cNvSpPr>
          <p:nvPr/>
        </p:nvSpPr>
        <p:spPr bwMode="auto">
          <a:xfrm>
            <a:off x="342900" y="784225"/>
            <a:ext cx="79073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If the alleles for a characteristic in a homologous pair are different, the organism is said to be </a:t>
            </a:r>
            <a:r>
              <a:rPr lang="en-GB" altLang="en-US" b="1">
                <a:solidFill>
                  <a:srgbClr val="10BC45"/>
                </a:solidFill>
              </a:rPr>
              <a:t>heterozygous </a:t>
            </a:r>
            <a:r>
              <a:rPr lang="en-GB" altLang="en-US"/>
              <a:t>for that characteristic.</a:t>
            </a:r>
            <a:endParaRPr lang="en-GB" altLang="en-US">
              <a:solidFill>
                <a:srgbClr val="010066"/>
              </a:solidFill>
            </a:endParaRPr>
          </a:p>
        </p:txBody>
      </p:sp>
      <p:pic>
        <p:nvPicPr>
          <p:cNvPr id="200710" name="Picture 6" descr="chromosome highlight">
            <a:extLst>
              <a:ext uri="{FF2B5EF4-FFF2-40B4-BE49-F238E27FC236}">
                <a16:creationId xmlns:a16="http://schemas.microsoft.com/office/drawing/2014/main" id="{8AEDB65A-9EFA-4C7F-A8D1-4CFF5FE73B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0488" y="3157362"/>
            <a:ext cx="62865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0711" name="Picture 7" descr="chromosome highlight">
            <a:extLst>
              <a:ext uri="{FF2B5EF4-FFF2-40B4-BE49-F238E27FC236}">
                <a16:creationId xmlns:a16="http://schemas.microsoft.com/office/drawing/2014/main" id="{7519C827-9806-405B-989C-C743DF5A8E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2138" y="3157362"/>
            <a:ext cx="628650" cy="331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8">
            <a:extLst>
              <a:ext uri="{FF2B5EF4-FFF2-40B4-BE49-F238E27FC236}">
                <a16:creationId xmlns:a16="http://schemas.microsoft.com/office/drawing/2014/main" id="{064E2F1E-2FF1-40E7-9245-770B30A8035E}"/>
              </a:ext>
            </a:extLst>
          </p:cNvPr>
          <p:cNvGrpSpPr>
            <a:grpSpLocks/>
          </p:cNvGrpSpPr>
          <p:nvPr/>
        </p:nvGrpSpPr>
        <p:grpSpPr bwMode="auto">
          <a:xfrm>
            <a:off x="342900" y="3649487"/>
            <a:ext cx="1779588" cy="1639888"/>
            <a:chOff x="121" y="2242"/>
            <a:chExt cx="1121" cy="1033"/>
          </a:xfrm>
        </p:grpSpPr>
        <p:sp>
          <p:nvSpPr>
            <p:cNvPr id="25617" name="Text Box 9">
              <a:extLst>
                <a:ext uri="{FF2B5EF4-FFF2-40B4-BE49-F238E27FC236}">
                  <a16:creationId xmlns:a16="http://schemas.microsoft.com/office/drawing/2014/main" id="{E5830530-0412-47D0-938E-BF07FC69AAED}"/>
                </a:ext>
              </a:extLst>
            </p:cNvPr>
            <p:cNvSpPr txBox="1">
              <a:spLocks noChangeArrowheads="1"/>
            </p:cNvSpPr>
            <p:nvPr/>
          </p:nvSpPr>
          <p:spPr bwMode="auto">
            <a:xfrm>
              <a:off x="121" y="2752"/>
              <a:ext cx="1121"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a:solidFill>
                    <a:srgbClr val="010066"/>
                  </a:solidFill>
                </a:rPr>
                <a:t>allele for</a:t>
              </a:r>
              <a:br>
                <a:rPr lang="en-GB" altLang="en-US">
                  <a:solidFill>
                    <a:srgbClr val="010066"/>
                  </a:solidFill>
                </a:rPr>
              </a:br>
              <a:r>
                <a:rPr lang="en-GB" altLang="en-US">
                  <a:solidFill>
                    <a:srgbClr val="010066"/>
                  </a:solidFill>
                </a:rPr>
                <a:t>brown eyes</a:t>
              </a:r>
            </a:p>
          </p:txBody>
        </p:sp>
        <p:sp>
          <p:nvSpPr>
            <p:cNvPr id="25618" name="Line 10">
              <a:extLst>
                <a:ext uri="{FF2B5EF4-FFF2-40B4-BE49-F238E27FC236}">
                  <a16:creationId xmlns:a16="http://schemas.microsoft.com/office/drawing/2014/main" id="{085C6B62-4BCD-40AA-AAC3-DCAD3CA720FC}"/>
                </a:ext>
              </a:extLst>
            </p:cNvPr>
            <p:cNvSpPr>
              <a:spLocks noChangeShapeType="1"/>
            </p:cNvSpPr>
            <p:nvPr/>
          </p:nvSpPr>
          <p:spPr bwMode="auto">
            <a:xfrm flipV="1">
              <a:off x="875" y="2242"/>
              <a:ext cx="347" cy="501"/>
            </a:xfrm>
            <a:prstGeom prst="line">
              <a:avLst/>
            </a:prstGeom>
            <a:noFill/>
            <a:ln w="381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grpSp>
      <p:grpSp>
        <p:nvGrpSpPr>
          <p:cNvPr id="3" name="Group 11">
            <a:extLst>
              <a:ext uri="{FF2B5EF4-FFF2-40B4-BE49-F238E27FC236}">
                <a16:creationId xmlns:a16="http://schemas.microsoft.com/office/drawing/2014/main" id="{E79D8591-BDE4-449C-AF04-8B572C4C23BD}"/>
              </a:ext>
            </a:extLst>
          </p:cNvPr>
          <p:cNvGrpSpPr>
            <a:grpSpLocks/>
          </p:cNvGrpSpPr>
          <p:nvPr/>
        </p:nvGrpSpPr>
        <p:grpSpPr bwMode="auto">
          <a:xfrm>
            <a:off x="3000375" y="3638375"/>
            <a:ext cx="1639888" cy="1639887"/>
            <a:chOff x="1763" y="2242"/>
            <a:chExt cx="1033" cy="1033"/>
          </a:xfrm>
        </p:grpSpPr>
        <p:sp>
          <p:nvSpPr>
            <p:cNvPr id="25615" name="Text Box 12">
              <a:extLst>
                <a:ext uri="{FF2B5EF4-FFF2-40B4-BE49-F238E27FC236}">
                  <a16:creationId xmlns:a16="http://schemas.microsoft.com/office/drawing/2014/main" id="{213CB3A4-2277-4371-856E-28E7FBA86C21}"/>
                </a:ext>
              </a:extLst>
            </p:cNvPr>
            <p:cNvSpPr txBox="1">
              <a:spLocks noChangeArrowheads="1"/>
            </p:cNvSpPr>
            <p:nvPr/>
          </p:nvSpPr>
          <p:spPr bwMode="auto">
            <a:xfrm>
              <a:off x="1840" y="2752"/>
              <a:ext cx="95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a:solidFill>
                    <a:srgbClr val="010066"/>
                  </a:solidFill>
                </a:rPr>
                <a:t>allele for</a:t>
              </a:r>
              <a:br>
                <a:rPr lang="en-GB" altLang="en-US">
                  <a:solidFill>
                    <a:srgbClr val="010066"/>
                  </a:solidFill>
                </a:rPr>
              </a:br>
              <a:r>
                <a:rPr lang="en-GB" altLang="en-US">
                  <a:solidFill>
                    <a:srgbClr val="010066"/>
                  </a:solidFill>
                </a:rPr>
                <a:t>blue eyes</a:t>
              </a:r>
            </a:p>
          </p:txBody>
        </p:sp>
        <p:sp>
          <p:nvSpPr>
            <p:cNvPr id="25616" name="Line 13">
              <a:extLst>
                <a:ext uri="{FF2B5EF4-FFF2-40B4-BE49-F238E27FC236}">
                  <a16:creationId xmlns:a16="http://schemas.microsoft.com/office/drawing/2014/main" id="{A33A6A22-1E45-4694-B774-B5C36F10AF26}"/>
                </a:ext>
              </a:extLst>
            </p:cNvPr>
            <p:cNvSpPr>
              <a:spLocks noChangeShapeType="1"/>
            </p:cNvSpPr>
            <p:nvPr/>
          </p:nvSpPr>
          <p:spPr bwMode="auto">
            <a:xfrm flipH="1" flipV="1">
              <a:off x="1763" y="2242"/>
              <a:ext cx="347" cy="501"/>
            </a:xfrm>
            <a:prstGeom prst="line">
              <a:avLst/>
            </a:prstGeom>
            <a:noFill/>
            <a:ln w="381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grpSp>
      <p:grpSp>
        <p:nvGrpSpPr>
          <p:cNvPr id="4" name="Group 14">
            <a:extLst>
              <a:ext uri="{FF2B5EF4-FFF2-40B4-BE49-F238E27FC236}">
                <a16:creationId xmlns:a16="http://schemas.microsoft.com/office/drawing/2014/main" id="{A40E13F4-1DFF-4659-8AC9-38E2C269C69C}"/>
              </a:ext>
            </a:extLst>
          </p:cNvPr>
          <p:cNvGrpSpPr>
            <a:grpSpLocks/>
          </p:cNvGrpSpPr>
          <p:nvPr/>
        </p:nvGrpSpPr>
        <p:grpSpPr bwMode="auto">
          <a:xfrm>
            <a:off x="5346349" y="2942697"/>
            <a:ext cx="2682875" cy="1671637"/>
            <a:chOff x="3374" y="1669"/>
            <a:chExt cx="1690" cy="1053"/>
          </a:xfrm>
        </p:grpSpPr>
        <p:pic>
          <p:nvPicPr>
            <p:cNvPr id="25613" name="Picture 15" descr="eye (question mark)">
              <a:extLst>
                <a:ext uri="{FF2B5EF4-FFF2-40B4-BE49-F238E27FC236}">
                  <a16:creationId xmlns:a16="http://schemas.microsoft.com/office/drawing/2014/main" id="{42202B57-0F1E-45AF-BF48-80D5C281190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74" y="1669"/>
              <a:ext cx="1690" cy="1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4" name="Text Box 16">
              <a:extLst>
                <a:ext uri="{FF2B5EF4-FFF2-40B4-BE49-F238E27FC236}">
                  <a16:creationId xmlns:a16="http://schemas.microsoft.com/office/drawing/2014/main" id="{D7FE013A-C14B-46E4-8CF8-17FEB6FF8499}"/>
                </a:ext>
              </a:extLst>
            </p:cNvPr>
            <p:cNvSpPr txBox="1">
              <a:spLocks noChangeArrowheads="1"/>
            </p:cNvSpPr>
            <p:nvPr/>
          </p:nvSpPr>
          <p:spPr bwMode="auto">
            <a:xfrm>
              <a:off x="4053" y="1916"/>
              <a:ext cx="38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5400" b="1">
                  <a:solidFill>
                    <a:schemeClr val="tx1"/>
                  </a:solidFill>
                </a:rPr>
                <a:t>?</a:t>
              </a:r>
            </a:p>
          </p:txBody>
        </p:sp>
      </p:grpSp>
      <p:sp>
        <p:nvSpPr>
          <p:cNvPr id="25611" name="Rectangle 1">
            <a:extLst>
              <a:ext uri="{FF2B5EF4-FFF2-40B4-BE49-F238E27FC236}">
                <a16:creationId xmlns:a16="http://schemas.microsoft.com/office/drawing/2014/main" id="{EEBD3F7D-03F7-4F17-A89E-E1B1228CB333}"/>
              </a:ext>
            </a:extLst>
          </p:cNvPr>
          <p:cNvSpPr>
            <a:spLocks noChangeArrowheads="1"/>
          </p:cNvSpPr>
          <p:nvPr/>
        </p:nvSpPr>
        <p:spPr bwMode="auto">
          <a:xfrm>
            <a:off x="342900" y="2047875"/>
            <a:ext cx="8029575" cy="825500"/>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What </a:t>
            </a:r>
            <a:r>
              <a:rPr lang="en-GB" altLang="en-US" dirty="0" err="1">
                <a:solidFill>
                  <a:srgbClr val="010066"/>
                </a:solidFill>
              </a:rPr>
              <a:t>color</a:t>
            </a:r>
            <a:r>
              <a:rPr lang="en-GB" altLang="en-US" dirty="0">
                <a:solidFill>
                  <a:srgbClr val="010066"/>
                </a:solidFill>
              </a:rPr>
              <a:t> eyes will an individual have with this pair of heterozygous alleles?</a:t>
            </a:r>
          </a:p>
        </p:txBody>
      </p:sp>
      <p:pic>
        <p:nvPicPr>
          <p:cNvPr id="19" name="Picture 18">
            <a:extLst>
              <a:ext uri="{FF2B5EF4-FFF2-40B4-BE49-F238E27FC236}">
                <a16:creationId xmlns:a16="http://schemas.microsoft.com/office/drawing/2014/main" id="{7E7697FE-EDDE-4585-BB4C-0BF5AD336735}"/>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20" name="Picture 9" descr="notes_icon">
            <a:extLst>
              <a:ext uri="{FF2B5EF4-FFF2-40B4-BE49-F238E27FC236}">
                <a16:creationId xmlns:a16="http://schemas.microsoft.com/office/drawing/2014/main" id="{BA2BF952-AB4F-4019-9E43-9FD604D087E6}"/>
              </a:ext>
            </a:extLst>
          </p:cNvPr>
          <p:cNvPicPr>
            <a:picLocks noChangeAspect="1" noChangeArrowheads="1"/>
          </p:cNvPicPr>
          <p:nvPr/>
        </p:nvPicPr>
        <p:blipFill>
          <a:blip r:embed="rId8"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07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07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0707"/>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p:bldP spid="256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DEFAULT DESIGN" val="tmOEMucs"/>
  <p:tag name="ARTICULATE_DESIGN_ID_6_DEFAULT DESIGN" val="ZF4QaQ6x"/>
  <p:tag name="ARTICULATE_DESIGN_ID_1_DEFAULT DESIGN" val="fOnMwES0"/>
  <p:tag name="ARTICULATE_DESIGN_ID_7_DEFAULT DESIGN" val="5QO0Jss8"/>
  <p:tag name="ARTICULATE_DESIGN_ID_3_DEFAULT DESIGN" val="ZROH8xTQ"/>
  <p:tag name="ARTICULATE_DESIGN_ID_2_DEFAULT DESIGN" val="X69CAs8f"/>
  <p:tag name="ARTICULATE_DESIGN_ID_4_DEFAULT DESIGN" val="T1lrF5mV"/>
  <p:tag name="ARTICULATE_DESIGN_ID_5_DEFAULT DESIGN" val="Pz2yd6az"/>
  <p:tag name="ARTICULATE_SLIDE_COUNT" val="2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14861</TotalTime>
  <Words>2787</Words>
  <Application>Microsoft Office PowerPoint</Application>
  <PresentationFormat>On-screen Show (4:3)</PresentationFormat>
  <Paragraphs>245</Paragraphs>
  <Slides>27</Slides>
  <Notes>27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27</vt:i4>
      </vt:variant>
    </vt:vector>
  </HeadingPairs>
  <TitlesOfParts>
    <vt:vector size="32" baseType="lpstr">
      <vt:lpstr>Wingdings</vt:lpstr>
      <vt:lpstr>Arial</vt:lpstr>
      <vt:lpstr>Wingdings 2</vt:lpstr>
      <vt:lpstr>1_Default Design</vt:lpstr>
      <vt:lpstr>7_Default Design</vt:lpstr>
      <vt:lpstr>Inheritance</vt:lpstr>
      <vt:lpstr>Information</vt:lpstr>
      <vt:lpstr>What is inheritance?</vt:lpstr>
      <vt:lpstr>Genotype and phenotype</vt:lpstr>
      <vt:lpstr>Understanding the genome</vt:lpstr>
      <vt:lpstr>Chromosomes: missing words</vt:lpstr>
      <vt:lpstr>Chromosomes and alleles</vt:lpstr>
      <vt:lpstr>Homozygous alleles </vt:lpstr>
      <vt:lpstr>Heterozygous alleles</vt:lpstr>
      <vt:lpstr>Dominant or recessive?</vt:lpstr>
      <vt:lpstr>What eye color?</vt:lpstr>
      <vt:lpstr>Inheritance terms</vt:lpstr>
      <vt:lpstr>Passing on genes</vt:lpstr>
      <vt:lpstr>Gametes</vt:lpstr>
      <vt:lpstr>Which alleles are inherited?</vt:lpstr>
      <vt:lpstr>Genetic crosses and Punnett squares</vt:lpstr>
      <vt:lpstr>Expressing outcomes</vt:lpstr>
      <vt:lpstr>Single-gene crosses</vt:lpstr>
      <vt:lpstr>Using a Punnett Square for pea shape</vt:lpstr>
      <vt:lpstr>Homozygous gene cross</vt:lpstr>
      <vt:lpstr>Heterozygous gene cross</vt:lpstr>
      <vt:lpstr>Single-gene cross questions</vt:lpstr>
      <vt:lpstr>Family trees</vt:lpstr>
      <vt:lpstr>Interacting genes</vt:lpstr>
      <vt:lpstr>What are sex chromosomes?</vt:lpstr>
      <vt:lpstr>X and Y chromosomes</vt:lpstr>
      <vt:lpstr>Sex determination</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Inheritance</dc:title>
  <dc:subject>Boardworks High School Life Science</dc:subject>
  <dc:creator>Boardworks</dc:creator>
  <cp:lastModifiedBy>Tim Crilly</cp:lastModifiedBy>
  <cp:revision>580</cp:revision>
  <dcterms:created xsi:type="dcterms:W3CDTF">2003-10-06T13:07:42Z</dcterms:created>
  <dcterms:modified xsi:type="dcterms:W3CDTF">2019-01-31T15:25:31Z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5E72F383-E1DC-4945-A8F7-3006AA2EA447</vt:lpwstr>
  </property>
  <property fmtid="{D5CDD505-2E9C-101B-9397-08002B2CF9AE}" pid="3" name="ArticulatePath">
    <vt:lpwstr>Inheritance</vt:lpwstr>
  </property>
</Properties>
</file>