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1.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3.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4.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5.xml" ContentType="application/vnd.ms-office.activeX+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77" r:id="rId1"/>
    <p:sldMasterId id="2147484992" r:id="rId2"/>
  </p:sldMasterIdLst>
  <p:notesMasterIdLst>
    <p:notesMasterId r:id="rId23"/>
  </p:notesMasterIdLst>
  <p:handoutMasterIdLst>
    <p:handoutMasterId r:id="rId24"/>
  </p:handoutMasterIdLst>
  <p:sldIdLst>
    <p:sldId id="430" r:id="rId3"/>
    <p:sldId id="527" r:id="rId4"/>
    <p:sldId id="484" r:id="rId5"/>
    <p:sldId id="520" r:id="rId6"/>
    <p:sldId id="485" r:id="rId7"/>
    <p:sldId id="504" r:id="rId8"/>
    <p:sldId id="521" r:id="rId9"/>
    <p:sldId id="486" r:id="rId10"/>
    <p:sldId id="505" r:id="rId11"/>
    <p:sldId id="487" r:id="rId12"/>
    <p:sldId id="488" r:id="rId13"/>
    <p:sldId id="516" r:id="rId14"/>
    <p:sldId id="519" r:id="rId15"/>
    <p:sldId id="514" r:id="rId16"/>
    <p:sldId id="508" r:id="rId17"/>
    <p:sldId id="509" r:id="rId18"/>
    <p:sldId id="523" r:id="rId19"/>
    <p:sldId id="490" r:id="rId20"/>
    <p:sldId id="522" r:id="rId21"/>
    <p:sldId id="510" r:id="rId22"/>
  </p:sldIdLst>
  <p:sldSz cx="9144000" cy="6858000" type="screen4x3"/>
  <p:notesSz cx="6858000" cy="9296400"/>
  <p:embeddedFontLst>
    <p:embeddedFont>
      <p:font typeface="Wingdings 2" panose="05020102010507070707" pitchFamily="18" charset="2"/>
      <p:regular r:id="rId25"/>
    </p:embeddedFont>
  </p:embeddedFontLst>
  <p:custDataLst>
    <p:tags r:id="rId2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61" userDrawn="1">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61"/>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8DE2BE93-722E-4394-8822-DEBA5414BFE5}"/>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45121CA-76FA-4555-A766-F80E81E57C00}" type="slidenum">
              <a:rPr lang="en-GB" altLang="en-US"/>
              <a:pPr/>
              <a:t>‹#›</a:t>
            </a:fld>
            <a:endParaRPr lang="en-GB" altLang="en-US"/>
          </a:p>
        </p:txBody>
      </p:sp>
      <p:sp>
        <p:nvSpPr>
          <p:cNvPr id="6" name="Rectangle 7">
            <a:extLst>
              <a:ext uri="{FF2B5EF4-FFF2-40B4-BE49-F238E27FC236}">
                <a16:creationId xmlns:a16="http://schemas.microsoft.com/office/drawing/2014/main" id="{65C79623-6962-4C6A-97B4-E48C7AFAECE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C604F505-D831-4786-A6F7-C59C449CFA1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700570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3" name="Rectangle 4">
            <a:extLst>
              <a:ext uri="{FF2B5EF4-FFF2-40B4-BE49-F238E27FC236}">
                <a16:creationId xmlns:a16="http://schemas.microsoft.com/office/drawing/2014/main" id="{371C6A67-3A42-4B03-83D2-D8D719273BB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A9BBDBD-F6A4-4524-91AB-F4A242415B3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E07002E8-9510-49E3-B941-6758756B3DEA}"/>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9394D22-3F0F-4167-8C0D-0E9FA7D8F23E}" type="slidenum">
              <a:rPr lang="en-US" altLang="en-US"/>
              <a:pPr/>
              <a:t>‹#›</a:t>
            </a:fld>
            <a:endParaRPr lang="en-US" altLang="en-US"/>
          </a:p>
        </p:txBody>
      </p:sp>
      <p:sp>
        <p:nvSpPr>
          <p:cNvPr id="8" name="Rectangle 7">
            <a:extLst>
              <a:ext uri="{FF2B5EF4-FFF2-40B4-BE49-F238E27FC236}">
                <a16:creationId xmlns:a16="http://schemas.microsoft.com/office/drawing/2014/main" id="{0E582743-EB88-4C27-8641-191E3437C36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85E51DE4-D7D9-43B6-B628-226CAFB02F2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305701857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FFBFDB2A-B359-47C8-B80E-8372CE45528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D80E60C-16B8-4BDC-BE98-68C1B6EAA4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F535719-42C3-4FF5-BA18-BE39CC441162}"/>
              </a:ext>
            </a:extLst>
          </p:cNvPr>
          <p:cNvSpPr>
            <a:spLocks noGrp="1"/>
          </p:cNvSpPr>
          <p:nvPr>
            <p:ph type="sldNum" sz="quarter" idx="10"/>
          </p:nvPr>
        </p:nvSpPr>
        <p:spPr/>
        <p:txBody>
          <a:bodyPr/>
          <a:lstStyle/>
          <a:p>
            <a:fld id="{49394D22-3F0F-4167-8C0D-0E9FA7D8F23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3DF2C701-0A1F-41C6-9F30-190B447E65E1}"/>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5E61D650-3D9C-4679-B041-0B59F3AB00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Remind students that insulin also causes glucose to be taken up by the muscles to be stored as glycogen.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421EE12-E24D-4326-9557-D94FC319A1EA}"/>
              </a:ext>
            </a:extLst>
          </p:cNvPr>
          <p:cNvSpPr>
            <a:spLocks noGrp="1"/>
          </p:cNvSpPr>
          <p:nvPr>
            <p:ph type="sldNum" sz="quarter" idx="10"/>
          </p:nvPr>
        </p:nvSpPr>
        <p:spPr/>
        <p:txBody>
          <a:bodyPr/>
          <a:lstStyle/>
          <a:p>
            <a:fld id="{49394D22-3F0F-4167-8C0D-0E9FA7D8F23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C98B2B92-51D4-4658-B331-2C31094BAC1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51FA7F8-DB44-48CB-B649-B16D18E34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4C699E5-2383-4C09-AC9C-34D83553ED60}"/>
              </a:ext>
            </a:extLst>
          </p:cNvPr>
          <p:cNvSpPr>
            <a:spLocks noGrp="1"/>
          </p:cNvSpPr>
          <p:nvPr>
            <p:ph type="sldNum" sz="quarter" idx="10"/>
          </p:nvPr>
        </p:nvSpPr>
        <p:spPr/>
        <p:txBody>
          <a:bodyPr/>
          <a:lstStyle/>
          <a:p>
            <a:fld id="{49394D22-3F0F-4167-8C0D-0E9FA7D8F23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1930A287-C65A-4E23-8B95-24DBDAA43CE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3909C55-E599-41ED-813E-E5373FB21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r>
              <a:rPr lang="en-GB" altLang="en-US" dirty="0">
                <a:latin typeface="Arial" panose="020B0604020202020204" pitchFamily="34" charset="0"/>
              </a:rPr>
              <a:t>Initial symptoms of diabetes include increased thirst, frequent urination, blurred vision, numbness and weight loss. Later symptoms include vomiting and abdominal pain. More serious symptoms include diabetic coma, which is a medical emergency.</a:t>
            </a:r>
          </a:p>
          <a:p>
            <a:endParaRPr lang="en-GB" altLang="en-US" dirty="0">
              <a:latin typeface="Arial" panose="020B0604020202020204" pitchFamily="34" charset="0"/>
            </a:endParaRPr>
          </a:p>
          <a:p>
            <a:r>
              <a:rPr lang="en-GB" altLang="en-US" dirty="0">
                <a:latin typeface="Arial" panose="020B0604020202020204" pitchFamily="34" charset="0"/>
              </a:rPr>
              <a:t>Diabetics are at an increased risk of cardiovascular disease, blindness, kidney failure and lower limb amputations. If untreated, diabetes can lead to coma and even death.</a:t>
            </a:r>
          </a:p>
        </p:txBody>
      </p:sp>
      <p:sp>
        <p:nvSpPr>
          <p:cNvPr id="2" name="Slide Number Placeholder 1">
            <a:extLst>
              <a:ext uri="{FF2B5EF4-FFF2-40B4-BE49-F238E27FC236}">
                <a16:creationId xmlns:a16="http://schemas.microsoft.com/office/drawing/2014/main" id="{5ECCC86E-A4D5-4101-8043-063001F03101}"/>
              </a:ext>
            </a:extLst>
          </p:cNvPr>
          <p:cNvSpPr>
            <a:spLocks noGrp="1"/>
          </p:cNvSpPr>
          <p:nvPr>
            <p:ph type="sldNum" sz="quarter" idx="10"/>
          </p:nvPr>
        </p:nvSpPr>
        <p:spPr/>
        <p:txBody>
          <a:bodyPr/>
          <a:lstStyle/>
          <a:p>
            <a:fld id="{49394D22-3F0F-4167-8C0D-0E9FA7D8F23E}"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4FCBB935-BB50-4B62-A1E2-FE9DF722262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E2C8239-9697-41E9-A54A-B5BEC42F9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graph shows the blood glucose and insulin concentrations of a diabetic and a non-diabetic after the ingestion of glucose. Ask students to interpret the graph. They should notice the following:</a:t>
            </a:r>
          </a:p>
          <a:p>
            <a:pPr marL="171450" indent="-171450">
              <a:buFont typeface="Arial" panose="020B0604020202020204" pitchFamily="34" charset="0"/>
              <a:buChar char="•"/>
            </a:pPr>
            <a:r>
              <a:rPr lang="en-GB" altLang="en-US" dirty="0">
                <a:latin typeface="Arial" panose="020B0604020202020204" pitchFamily="34" charset="0"/>
              </a:rPr>
              <a:t>the correlation between the concentrations of blood glucose and insulin</a:t>
            </a:r>
          </a:p>
          <a:p>
            <a:pPr marL="171450" indent="-171450">
              <a:buFont typeface="Arial" panose="020B0604020202020204" pitchFamily="34" charset="0"/>
              <a:buChar char="•"/>
            </a:pPr>
            <a:r>
              <a:rPr lang="en-GB" altLang="en-US" dirty="0">
                <a:latin typeface="Arial" panose="020B0604020202020204" pitchFamily="34" charset="0"/>
              </a:rPr>
              <a:t>the starting blood glucose concentration is higher for the diabetic</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F384F6C-0274-44C4-BD20-5198DC3CB511}"/>
              </a:ext>
            </a:extLst>
          </p:cNvPr>
          <p:cNvSpPr>
            <a:spLocks noGrp="1"/>
          </p:cNvSpPr>
          <p:nvPr>
            <p:ph type="sldNum" sz="quarter" idx="10"/>
          </p:nvPr>
        </p:nvSpPr>
        <p:spPr/>
        <p:txBody>
          <a:bodyPr/>
          <a:lstStyle/>
          <a:p>
            <a:fld id="{49394D22-3F0F-4167-8C0D-0E9FA7D8F23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C940A92F-0E8B-49A5-8F49-A45C7F7E71D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C6CC77A-3792-4C9B-A608-5B443473A5F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completing sentences activity could be used as an introductory or summary activity on insulin and blood glucose regulation.</a:t>
            </a:r>
          </a:p>
        </p:txBody>
      </p:sp>
      <p:sp>
        <p:nvSpPr>
          <p:cNvPr id="2" name="Slide Number Placeholder 1">
            <a:extLst>
              <a:ext uri="{FF2B5EF4-FFF2-40B4-BE49-F238E27FC236}">
                <a16:creationId xmlns:a16="http://schemas.microsoft.com/office/drawing/2014/main" id="{CB6B3C35-8574-4D00-AF66-B64A1878ECB1}"/>
              </a:ext>
            </a:extLst>
          </p:cNvPr>
          <p:cNvSpPr>
            <a:spLocks noGrp="1"/>
          </p:cNvSpPr>
          <p:nvPr>
            <p:ph type="sldNum" sz="quarter" idx="10"/>
          </p:nvPr>
        </p:nvSpPr>
        <p:spPr/>
        <p:txBody>
          <a:bodyPr/>
          <a:lstStyle/>
          <a:p>
            <a:fld id="{49394D22-3F0F-4167-8C0D-0E9FA7D8F23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26DEA395-78E9-4B2D-9440-23D08F3D7D3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834A7AD-0AA9-4BE8-8536-F1B507880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The more active a person is, the more glucose their body uses up, and the less insulin they need to inject. Alternatively, diabetics who eat a lot without exercising will need to inject more insulin. </a:t>
            </a:r>
          </a:p>
          <a:p>
            <a:endParaRPr lang="en-GB" altLang="en-US" dirty="0">
              <a:latin typeface="Arial" panose="020B0604020202020204" pitchFamily="34" charset="0"/>
            </a:endParaRPr>
          </a:p>
          <a:p>
            <a:r>
              <a:rPr lang="en-GB" altLang="en-US" dirty="0">
                <a:latin typeface="Arial" panose="020B0604020202020204" pitchFamily="34" charset="0"/>
              </a:rPr>
              <a:t>If a type 1 diabetic eats food high in glucose or carbohydrates, they will have to inject more insulin than if they ate a food low in glucose or carbohydrates. </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b="0" dirty="0">
                <a:latin typeface="Arial" panose="020B0604020202020204" pitchFamily="34" charset="0"/>
              </a:rPr>
              <a:t>s</a:t>
            </a:r>
            <a:r>
              <a:rPr lang="en-GB" altLang="en-US" dirty="0">
                <a:latin typeface="Arial" panose="020B0604020202020204" pitchFamily="34" charset="0"/>
              </a:rPr>
              <a:t>ubcutaneous injection of insulin into abdomen </a:t>
            </a:r>
            <a:r>
              <a:rPr lang="en-GB" altLang="en-US" dirty="0">
                <a:latin typeface="Arial" panose="020B0604020202020204" pitchFamily="34" charset="0"/>
                <a:cs typeface="Arial" panose="020B0604020202020204" pitchFamily="34" charset="0"/>
              </a:rPr>
              <a:t>© Dmitry </a:t>
            </a:r>
            <a:r>
              <a:rPr lang="en-GB" altLang="en-US" dirty="0" err="1">
                <a:latin typeface="Arial" panose="020B0604020202020204" pitchFamily="34" charset="0"/>
                <a:cs typeface="Arial" panose="020B0604020202020204" pitchFamily="34" charset="0"/>
              </a:rPr>
              <a:t>Lobanov</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EB6EFDC-F60C-427F-A38E-FE7115C926D7}"/>
              </a:ext>
            </a:extLst>
          </p:cNvPr>
          <p:cNvSpPr>
            <a:spLocks noGrp="1"/>
          </p:cNvSpPr>
          <p:nvPr>
            <p:ph type="sldNum" sz="quarter" idx="10"/>
          </p:nvPr>
        </p:nvSpPr>
        <p:spPr/>
        <p:txBody>
          <a:bodyPr/>
          <a:lstStyle/>
          <a:p>
            <a:fld id="{49394D22-3F0F-4167-8C0D-0E9FA7D8F23E}"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634A2395-2FB5-4CF0-B530-F731D1DFD13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C23A225-0F37-412F-8731-9D8A4C52BE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Monkey Business Images, Shutterstock.com 2018</a:t>
            </a:r>
          </a:p>
        </p:txBody>
      </p:sp>
      <p:sp>
        <p:nvSpPr>
          <p:cNvPr id="2" name="Slide Number Placeholder 1">
            <a:extLst>
              <a:ext uri="{FF2B5EF4-FFF2-40B4-BE49-F238E27FC236}">
                <a16:creationId xmlns:a16="http://schemas.microsoft.com/office/drawing/2014/main" id="{6064F3BB-03FA-4886-8B6E-194013DDE761}"/>
              </a:ext>
            </a:extLst>
          </p:cNvPr>
          <p:cNvSpPr>
            <a:spLocks noGrp="1"/>
          </p:cNvSpPr>
          <p:nvPr>
            <p:ph type="sldNum" sz="quarter" idx="10"/>
          </p:nvPr>
        </p:nvSpPr>
        <p:spPr/>
        <p:txBody>
          <a:bodyPr/>
          <a:lstStyle/>
          <a:p>
            <a:fld id="{49394D22-3F0F-4167-8C0D-0E9FA7D8F23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785429C9-BDFF-4909-9921-CE2F9B769A7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79FF761-A375-46B9-80EA-D0B861C5B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Insulin injections can also be used to treat type 2 diabetes. However, this treatment option is usually only offered if type 2 diabetes cannot be controlled through changes in lifestyle first. </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Maridav</a:t>
            </a:r>
            <a:r>
              <a:rPr lang="en-GB" altLang="en-US"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A9774B7-9808-488C-AAA1-B48433D47AE2}"/>
              </a:ext>
            </a:extLst>
          </p:cNvPr>
          <p:cNvSpPr>
            <a:spLocks noGrp="1"/>
          </p:cNvSpPr>
          <p:nvPr>
            <p:ph type="sldNum" sz="quarter" idx="10"/>
          </p:nvPr>
        </p:nvSpPr>
        <p:spPr/>
        <p:txBody>
          <a:bodyPr/>
          <a:lstStyle/>
          <a:p>
            <a:fld id="{49394D22-3F0F-4167-8C0D-0E9FA7D8F23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787808DE-AA91-4B1A-B773-7FF1437841CE}"/>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8A561C12-6C78-4551-9176-4042FB693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Type 1 and 2 diabetes used to be called “early” and “late onset” respectively. These terms are used less these days, in part because the increase in childhood obesity has meant that people are developing type 2 diabetes earlier in life.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BFC367F-AB01-49B2-A929-5FFDB74C80DF}"/>
              </a:ext>
            </a:extLst>
          </p:cNvPr>
          <p:cNvSpPr>
            <a:spLocks noGrp="1"/>
          </p:cNvSpPr>
          <p:nvPr>
            <p:ph type="sldNum" sz="quarter" idx="10"/>
          </p:nvPr>
        </p:nvSpPr>
        <p:spPr/>
        <p:txBody>
          <a:bodyPr/>
          <a:lstStyle/>
          <a:p>
            <a:fld id="{49394D22-3F0F-4167-8C0D-0E9FA7D8F23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Image Placeholder 1">
            <a:extLst>
              <a:ext uri="{FF2B5EF4-FFF2-40B4-BE49-F238E27FC236}">
                <a16:creationId xmlns:a16="http://schemas.microsoft.com/office/drawing/2014/main" id="{ACA246EE-3B15-4A67-A36D-2862B3B7D426}"/>
              </a:ext>
            </a:extLst>
          </p:cNvPr>
          <p:cNvSpPr>
            <a:spLocks noGrp="1" noRot="1" noChangeAspect="1" noTextEdit="1"/>
          </p:cNvSpPr>
          <p:nvPr>
            <p:ph type="sldImg"/>
          </p:nvPr>
        </p:nvSpPr>
        <p:spPr>
          <a:ln/>
        </p:spPr>
      </p:sp>
      <p:sp>
        <p:nvSpPr>
          <p:cNvPr id="56324" name="Notes Placeholder 2">
            <a:extLst>
              <a:ext uri="{FF2B5EF4-FFF2-40B4-BE49-F238E27FC236}">
                <a16:creationId xmlns:a16="http://schemas.microsoft.com/office/drawing/2014/main" id="{DAEA117D-D1D3-4D96-A0BA-B87F7291D8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A04DBDF-2DA0-4D4D-881B-DB037F578475}"/>
              </a:ext>
            </a:extLst>
          </p:cNvPr>
          <p:cNvSpPr>
            <a:spLocks noGrp="1"/>
          </p:cNvSpPr>
          <p:nvPr>
            <p:ph type="sldNum" sz="quarter" idx="10"/>
          </p:nvPr>
        </p:nvSpPr>
        <p:spPr/>
        <p:txBody>
          <a:bodyPr/>
          <a:lstStyle/>
          <a:p>
            <a:fld id="{49394D22-3F0F-4167-8C0D-0E9FA7D8F23E}"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DAAC7B4-D28F-4C94-9356-1B67A1056051}"/>
              </a:ext>
            </a:extLst>
          </p:cNvPr>
          <p:cNvSpPr>
            <a:spLocks noGrp="1"/>
          </p:cNvSpPr>
          <p:nvPr>
            <p:ph type="sldNum" sz="quarter" idx="10"/>
          </p:nvPr>
        </p:nvSpPr>
        <p:spPr/>
        <p:txBody>
          <a:bodyPr/>
          <a:lstStyle/>
          <a:p>
            <a:fld id="{49394D22-3F0F-4167-8C0D-0E9FA7D8F23E}" type="slidenum">
              <a:rPr lang="en-US" altLang="en-US" smtClean="0"/>
              <a:pPr/>
              <a:t>2</a:t>
            </a:fld>
            <a:endParaRPr lang="en-US" altLang="en-US"/>
          </a:p>
        </p:txBody>
      </p:sp>
    </p:spTree>
    <p:extLst>
      <p:ext uri="{BB962C8B-B14F-4D97-AF65-F5344CB8AC3E}">
        <p14:creationId xmlns:p14="http://schemas.microsoft.com/office/powerpoint/2010/main" val="364440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C5E0AACC-A8E7-41E1-80F8-7D15EDC7626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8BE92D1E-24AA-48FB-B3FF-7F73C4834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AE595AA-FC74-4FA5-AC11-007AF3DC4DD5}"/>
              </a:ext>
            </a:extLst>
          </p:cNvPr>
          <p:cNvSpPr>
            <a:spLocks noGrp="1"/>
          </p:cNvSpPr>
          <p:nvPr>
            <p:ph type="sldNum" sz="quarter" idx="10"/>
          </p:nvPr>
        </p:nvSpPr>
        <p:spPr/>
        <p:txBody>
          <a:bodyPr/>
          <a:lstStyle/>
          <a:p>
            <a:fld id="{49394D22-3F0F-4167-8C0D-0E9FA7D8F23E}"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D76721ED-0A2A-4461-AEB4-4D90BB2E0411}"/>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17E7449A-E3E9-4C6B-A4AE-142FF7A844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Carbohydrates are polymers made of many simple sugar monomers joined together. Glucose is one of these monomers; other types of sugars found in carbohydrates include fructose, lactose and galactose.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chemical formula for glucose is C</a:t>
            </a:r>
            <a:r>
              <a:rPr lang="en-GB" altLang="en-US" baseline="-25000" dirty="0">
                <a:latin typeface="Arial" panose="020B0604020202020204" pitchFamily="34" charset="0"/>
              </a:rPr>
              <a:t>6</a:t>
            </a:r>
            <a:r>
              <a:rPr lang="en-GB" altLang="en-US" dirty="0">
                <a:latin typeface="Arial" panose="020B0604020202020204" pitchFamily="34" charset="0"/>
              </a:rPr>
              <a:t>H</a:t>
            </a:r>
            <a:r>
              <a:rPr lang="en-GB" altLang="en-US" baseline="-25000" dirty="0">
                <a:latin typeface="Arial" panose="020B0604020202020204" pitchFamily="34" charset="0"/>
              </a:rPr>
              <a:t>12</a:t>
            </a:r>
            <a:r>
              <a:rPr lang="en-GB" altLang="en-US" dirty="0">
                <a:latin typeface="Arial" panose="020B0604020202020204" pitchFamily="34" charset="0"/>
              </a:rPr>
              <a:t>O</a:t>
            </a:r>
            <a:r>
              <a:rPr lang="en-GB" altLang="en-US" baseline="-25000" dirty="0">
                <a:latin typeface="Arial" panose="020B0604020202020204" pitchFamily="34" charset="0"/>
              </a:rPr>
              <a:t>6</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5E7B9136-F793-4378-9A40-E9443F70928A}"/>
              </a:ext>
            </a:extLst>
          </p:cNvPr>
          <p:cNvSpPr>
            <a:spLocks noGrp="1"/>
          </p:cNvSpPr>
          <p:nvPr>
            <p:ph type="sldNum" sz="quarter" idx="10"/>
          </p:nvPr>
        </p:nvSpPr>
        <p:spPr/>
        <p:txBody>
          <a:bodyPr/>
          <a:lstStyle/>
          <a:p>
            <a:fld id="{49394D22-3F0F-4167-8C0D-0E9FA7D8F23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3C0BA8D9-0A12-4332-8EAD-57621ADB6EE0}"/>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59C67ACC-97A1-43C2-81FD-4F8A32ABA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Help students to draw on their understanding of other life science topics to answer the questions. Students should be able to apply their understanding of digestion to identify eating as a source of blood glucose, and their understanding of cellular respiration to identify exercise as a reason for blood glucose to fall. Some students may be able to identify hormones as a possible mechanism for </a:t>
            </a:r>
            <a:r>
              <a:rPr lang="en-GB" altLang="en-US" dirty="0" err="1">
                <a:latin typeface="Arial" panose="020B0604020202020204" pitchFamily="34" charset="0"/>
              </a:rPr>
              <a:t>glucoregulation</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Leonid S. </a:t>
            </a:r>
            <a:r>
              <a:rPr lang="en-GB" altLang="en-US" dirty="0" err="1">
                <a:latin typeface="Arial" panose="020B0604020202020204" pitchFamily="34" charset="0"/>
              </a:rPr>
              <a:t>Shtandel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B89E18B-5C7C-4A8C-BEE0-32AA604A3068}"/>
              </a:ext>
            </a:extLst>
          </p:cNvPr>
          <p:cNvSpPr>
            <a:spLocks noGrp="1"/>
          </p:cNvSpPr>
          <p:nvPr>
            <p:ph type="sldNum" sz="quarter" idx="10"/>
          </p:nvPr>
        </p:nvSpPr>
        <p:spPr/>
        <p:txBody>
          <a:bodyPr/>
          <a:lstStyle/>
          <a:p>
            <a:fld id="{49394D22-3F0F-4167-8C0D-0E9FA7D8F23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B03497C3-05DE-44D7-83B0-BCE793902460}"/>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1A649124-4DDB-44CD-A924-61C492CE3B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Help students to draw on their understanding of cell transport processes to answer the question. After eating, excess glucose is not left in the blood as high levels upset the movement of water in and out of cells by osmosis. This can affect cell function, which can be dangerous to health. The excess glucose is taken up by cells in the muscles and liver and stored. </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Similarly, after vigorous exercise, glucose levels need to be increased to return them to normal. Cells throughout the body require glucose for cellular respiration. The energy released from glucose during cellular respiration is used to support all cell processes. If the supply of glucose is not sufficient, cellular function is affected.</a:t>
            </a:r>
          </a:p>
          <a:p>
            <a:pPr eaLnBrk="1" hangingPunct="1">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57CB8D0-3BD7-4781-B021-B3F35C585786}"/>
              </a:ext>
            </a:extLst>
          </p:cNvPr>
          <p:cNvSpPr>
            <a:spLocks noGrp="1"/>
          </p:cNvSpPr>
          <p:nvPr>
            <p:ph type="sldNum" sz="quarter" idx="10"/>
          </p:nvPr>
        </p:nvSpPr>
        <p:spPr/>
        <p:txBody>
          <a:bodyPr/>
          <a:lstStyle/>
          <a:p>
            <a:fld id="{49394D22-3F0F-4167-8C0D-0E9FA7D8F23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D694D6BA-3F92-4FCD-9B8A-9214C9A4159C}"/>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5F9D24F-0DBC-40C7-A0CE-36BCC154F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Before revealing the arrow and label, students could be asked to find the pancreas in the diagram.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pancreas also manufactures and secretes digestive enzymes into the small intestine.</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37D666E8-B1C5-4B4A-B1D6-4F9EBF4DF6DB}"/>
              </a:ext>
            </a:extLst>
          </p:cNvPr>
          <p:cNvSpPr>
            <a:spLocks noGrp="1"/>
          </p:cNvSpPr>
          <p:nvPr>
            <p:ph type="sldNum" sz="quarter" idx="10"/>
          </p:nvPr>
        </p:nvSpPr>
        <p:spPr/>
        <p:txBody>
          <a:bodyPr/>
          <a:lstStyle/>
          <a:p>
            <a:fld id="{49394D22-3F0F-4167-8C0D-0E9FA7D8F23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E355C5D-EB70-46B8-9D08-52062F3EE519}"/>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7D4BEB62-352A-42A7-B481-AA8A4F7F39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CA22898-11C3-4CF4-81C5-17875B1568F3}"/>
              </a:ext>
            </a:extLst>
          </p:cNvPr>
          <p:cNvSpPr>
            <a:spLocks noGrp="1"/>
          </p:cNvSpPr>
          <p:nvPr>
            <p:ph type="sldNum" sz="quarter" idx="10"/>
          </p:nvPr>
        </p:nvSpPr>
        <p:spPr/>
        <p:txBody>
          <a:bodyPr/>
          <a:lstStyle/>
          <a:p>
            <a:fld id="{49394D22-3F0F-4167-8C0D-0E9FA7D8F23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2C56D9A4-B08C-47A6-89A7-7ABC1A9ADDBF}"/>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BC9EEFA1-4E78-4636-8EE4-A9D02100B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Before revealing the arrow and label, students could be asked to find the liver in the diagram.</a:t>
            </a:r>
          </a:p>
        </p:txBody>
      </p:sp>
      <p:sp>
        <p:nvSpPr>
          <p:cNvPr id="2" name="Slide Number Placeholder 1">
            <a:extLst>
              <a:ext uri="{FF2B5EF4-FFF2-40B4-BE49-F238E27FC236}">
                <a16:creationId xmlns:a16="http://schemas.microsoft.com/office/drawing/2014/main" id="{6C723D08-4F9D-468B-8AAF-4CB2EED074AC}"/>
              </a:ext>
            </a:extLst>
          </p:cNvPr>
          <p:cNvSpPr>
            <a:spLocks noGrp="1"/>
          </p:cNvSpPr>
          <p:nvPr>
            <p:ph type="sldNum" sz="quarter" idx="10"/>
          </p:nvPr>
        </p:nvSpPr>
        <p:spPr/>
        <p:txBody>
          <a:bodyPr/>
          <a:lstStyle/>
          <a:p>
            <a:fld id="{49394D22-3F0F-4167-8C0D-0E9FA7D8F23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6760E9C4-D2E4-4F76-9F7B-22610DFD1F6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E446C74D-FE3D-42E7-A62E-2D09448B22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EB9E498-0A70-42EA-9FD9-E5978F998CED}"/>
              </a:ext>
            </a:extLst>
          </p:cNvPr>
          <p:cNvSpPr>
            <a:spLocks noGrp="1"/>
          </p:cNvSpPr>
          <p:nvPr>
            <p:ph type="sldNum" sz="quarter" idx="10"/>
          </p:nvPr>
        </p:nvSpPr>
        <p:spPr/>
        <p:txBody>
          <a:bodyPr/>
          <a:lstStyle/>
          <a:p>
            <a:fld id="{49394D22-3F0F-4167-8C0D-0E9FA7D8F23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 name="Text Box 14">
            <a:extLst>
              <a:ext uri="{FF2B5EF4-FFF2-40B4-BE49-F238E27FC236}">
                <a16:creationId xmlns:a16="http://schemas.microsoft.com/office/drawing/2014/main" id="{DE2BDFEE-ED8D-4F99-B5C7-E167E16E2B12}"/>
              </a:ext>
            </a:extLst>
          </p:cNvPr>
          <p:cNvSpPr txBox="1">
            <a:spLocks noChangeArrowheads="1"/>
          </p:cNvSpPr>
          <p:nvPr userDrawn="1"/>
        </p:nvSpPr>
        <p:spPr bwMode="auto">
          <a:xfrm>
            <a:off x="716400"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3B729CED-0C9F-47ED-A13E-2BC6A86AEEA2}"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
    </p:custDataLst>
    <p:extLst>
      <p:ext uri="{BB962C8B-B14F-4D97-AF65-F5344CB8AC3E}">
        <p14:creationId xmlns:p14="http://schemas.microsoft.com/office/powerpoint/2010/main" val="359799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2574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8227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131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19046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246787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72823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23485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1796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6649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503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90330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8995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5530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252555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96800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2681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28511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026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96641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141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6007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82318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9616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90095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7945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400"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215519076"/>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 id="2147484989" r:id="rId12"/>
    <p:sldLayoutId id="2147484990" r:id="rId13"/>
    <p:sldLayoutId id="214748499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C8987662-7753-48EF-9B2A-2D6A332ACB18}"/>
              </a:ext>
            </a:extLst>
          </p:cNvPr>
          <p:cNvSpPr txBox="1">
            <a:spLocks noChangeArrowheads="1"/>
          </p:cNvSpPr>
          <p:nvPr/>
        </p:nvSpPr>
        <p:spPr bwMode="auto">
          <a:xfrm>
            <a:off x="716400" y="6654800"/>
            <a:ext cx="655638" cy="244475"/>
          </a:xfrm>
          <a:prstGeom prst="rect">
            <a:avLst/>
          </a:prstGeom>
          <a:noFill/>
          <a:ln w="9525">
            <a:noFill/>
            <a:miter lim="800000"/>
            <a:headEnd/>
            <a:tailEnd/>
          </a:ln>
          <a:effectLst/>
        </p:spPr>
        <p:txBody>
          <a:bodyPr>
            <a:spAutoFit/>
          </a:bodyPr>
          <a:lstStyle/>
          <a:p>
            <a:pPr algn="ctr" eaLnBrk="1" hangingPunct="1">
              <a:spcBef>
                <a:spcPct val="50000"/>
              </a:spcBef>
            </a:pPr>
            <a:fld id="{A165A604-52B5-43B2-A76D-AC503DAA2934}"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4"/>
    </p:custDataLst>
    <p:extLst>
      <p:ext uri="{BB962C8B-B14F-4D97-AF65-F5344CB8AC3E}">
        <p14:creationId xmlns:p14="http://schemas.microsoft.com/office/powerpoint/2010/main" val="217515694"/>
      </p:ext>
    </p:extLst>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9.png"/><Relationship Id="rId2" Type="http://schemas.openxmlformats.org/officeDocument/2006/relationships/tags" Target="../tags/tag40.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8.wmf"/><Relationship Id="rId5" Type="http://schemas.openxmlformats.org/officeDocument/2006/relationships/notesSlide" Target="../notesSlides/notesSlide10.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control" Target="../activeX/activeX2.xml"/><Relationship Id="rId7" Type="http://schemas.openxmlformats.org/officeDocument/2006/relationships/image" Target="../media/image19.png"/><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6.xml"/><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9.png"/><Relationship Id="rId2" Type="http://schemas.openxmlformats.org/officeDocument/2006/relationships/tags" Target="../tags/tag4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8.wmf"/><Relationship Id="rId4" Type="http://schemas.openxmlformats.org/officeDocument/2006/relationships/slideLayout" Target="../slideLayouts/slideLayout6.xml"/><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9.png"/><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8.wmf"/><Relationship Id="rId5" Type="http://schemas.openxmlformats.org/officeDocument/2006/relationships/notesSlide" Target="../notesSlides/notesSlide18.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28.jpeg"/><Relationship Id="rId4" Type="http://schemas.openxmlformats.org/officeDocument/2006/relationships/hyperlink" Target="http://companyweb/production/Image%20library/people/fat_man.pn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control" Target="../activeX/activeX5.xml"/><Relationship Id="rId7" Type="http://schemas.openxmlformats.org/officeDocument/2006/relationships/image" Target="../media/image20.jpg"/><Relationship Id="rId2" Type="http://schemas.openxmlformats.org/officeDocument/2006/relationships/tags" Target="../tags/tag50.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notesSlide" Target="../notesSlides/notesSlide20.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90D33519-5E91-4B46-8084-DCDF62A8E614}"/>
              </a:ext>
            </a:extLst>
          </p:cNvPr>
          <p:cNvSpPr>
            <a:spLocks noGrp="1"/>
          </p:cNvSpPr>
          <p:nvPr>
            <p:ph type="title"/>
          </p:nvPr>
        </p:nvSpPr>
        <p:spPr>
          <a:xfrm>
            <a:off x="3397956" y="1187864"/>
            <a:ext cx="4814552" cy="3127761"/>
          </a:xfrm>
        </p:spPr>
        <p:txBody>
          <a:bodyPr/>
          <a:lstStyle/>
          <a:p>
            <a:r>
              <a:rPr lang="en-GB" altLang="en-US" sz="4000" dirty="0" err="1"/>
              <a:t>Glucoregulation</a:t>
            </a:r>
            <a:endParaRPr lang="en-GB"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8">
            <a:extLst>
              <a:ext uri="{FF2B5EF4-FFF2-40B4-BE49-F238E27FC236}">
                <a16:creationId xmlns:a16="http://schemas.microsoft.com/office/drawing/2014/main" id="{7D03FC9D-9CA5-4B6B-9D56-6980539C1408}"/>
              </a:ext>
            </a:extLst>
          </p:cNvPr>
          <p:cNvSpPr>
            <a:spLocks noGrp="1" noChangeArrowheads="1"/>
          </p:cNvSpPr>
          <p:nvPr>
            <p:ph type="title"/>
          </p:nvPr>
        </p:nvSpPr>
        <p:spPr/>
        <p:txBody>
          <a:bodyPr/>
          <a:lstStyle/>
          <a:p>
            <a:pPr eaLnBrk="1" hangingPunct="1"/>
            <a:r>
              <a:rPr lang="en-GB" altLang="en-US" dirty="0"/>
              <a:t>Controlling blood glucose levels</a:t>
            </a:r>
          </a:p>
        </p:txBody>
      </p:sp>
      <p:pic>
        <p:nvPicPr>
          <p:cNvPr id="7" name="Picture 6">
            <a:extLst>
              <a:ext uri="{FF2B5EF4-FFF2-40B4-BE49-F238E27FC236}">
                <a16:creationId xmlns:a16="http://schemas.microsoft.com/office/drawing/2014/main" id="{8F75B141-5A83-4BE4-870D-998018BEFBB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CC46F1B-FE14-4A76-9461-5C6FF0A2FA6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521BFB94-FAAE-4D47-85BA-F0FEE1E31F13}"/>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48497E67-6111-44CD-A9A4-A91A2F811D3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014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9D155B3-8475-4676-83DA-F036DBCD5878}"/>
              </a:ext>
            </a:extLst>
          </p:cNvPr>
          <p:cNvSpPr>
            <a:spLocks noGrp="1" noChangeArrowheads="1"/>
          </p:cNvSpPr>
          <p:nvPr>
            <p:ph type="title"/>
          </p:nvPr>
        </p:nvSpPr>
        <p:spPr/>
        <p:txBody>
          <a:bodyPr/>
          <a:lstStyle/>
          <a:p>
            <a:r>
              <a:rPr lang="en-GB" altLang="en-US" dirty="0"/>
              <a:t>Key words: a recap</a:t>
            </a:r>
          </a:p>
        </p:txBody>
      </p:sp>
      <p:pic>
        <p:nvPicPr>
          <p:cNvPr id="6" name="Picture 5">
            <a:extLst>
              <a:ext uri="{FF2B5EF4-FFF2-40B4-BE49-F238E27FC236}">
                <a16:creationId xmlns:a16="http://schemas.microsoft.com/office/drawing/2014/main" id="{23952B7E-7667-4061-AE4B-F7331AC90C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8063C930-F142-4362-8680-46166EDFF33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340545D-0DB9-4568-A2B7-F2E4CB207419}"/>
              </a:ext>
            </a:extLst>
          </p:cNvPr>
          <p:cNvSpPr>
            <a:spLocks noGrp="1" noChangeArrowheads="1"/>
          </p:cNvSpPr>
          <p:nvPr>
            <p:ph type="title"/>
          </p:nvPr>
        </p:nvSpPr>
        <p:spPr>
          <a:noFill/>
        </p:spPr>
        <p:txBody>
          <a:bodyPr/>
          <a:lstStyle/>
          <a:p>
            <a:r>
              <a:rPr lang="en-GB" altLang="en-US"/>
              <a:t>What is diabetes?</a:t>
            </a:r>
          </a:p>
        </p:txBody>
      </p:sp>
      <p:sp>
        <p:nvSpPr>
          <p:cNvPr id="27651" name="Rectangle 15">
            <a:extLst>
              <a:ext uri="{FF2B5EF4-FFF2-40B4-BE49-F238E27FC236}">
                <a16:creationId xmlns:a16="http://schemas.microsoft.com/office/drawing/2014/main" id="{AC1C340A-216D-493E-B6F3-765E73EA4B76}"/>
              </a:ext>
            </a:extLst>
          </p:cNvPr>
          <p:cNvSpPr>
            <a:spLocks noChangeArrowheads="1"/>
          </p:cNvSpPr>
          <p:nvPr/>
        </p:nvSpPr>
        <p:spPr bwMode="auto">
          <a:xfrm>
            <a:off x="355600" y="784225"/>
            <a:ext cx="8394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Diabetes</a:t>
            </a:r>
            <a:r>
              <a:rPr lang="en-GB" altLang="en-US" dirty="0">
                <a:solidFill>
                  <a:srgbClr val="010066"/>
                </a:solidFill>
              </a:rPr>
              <a:t> </a:t>
            </a:r>
            <a:r>
              <a:rPr lang="en-GB" altLang="en-US" b="1" dirty="0">
                <a:solidFill>
                  <a:srgbClr val="10BC45"/>
                </a:solidFill>
              </a:rPr>
              <a:t>mellitus</a:t>
            </a:r>
            <a:r>
              <a:rPr lang="en-GB" altLang="en-US" dirty="0">
                <a:solidFill>
                  <a:srgbClr val="33CC33"/>
                </a:solidFill>
              </a:rPr>
              <a:t> </a:t>
            </a:r>
            <a:r>
              <a:rPr lang="en-GB" altLang="en-US" dirty="0">
                <a:solidFill>
                  <a:srgbClr val="010066"/>
                </a:solidFill>
              </a:rPr>
              <a:t>is a disease in which the body’s insulin control mechanism is impaired. </a:t>
            </a:r>
            <a:endParaRPr lang="en-GB" altLang="en-US" b="1" dirty="0">
              <a:solidFill>
                <a:srgbClr val="10BC45"/>
              </a:solidFill>
            </a:endParaRPr>
          </a:p>
        </p:txBody>
      </p:sp>
      <p:sp>
        <p:nvSpPr>
          <p:cNvPr id="234509" name="Rectangle 13">
            <a:extLst>
              <a:ext uri="{FF2B5EF4-FFF2-40B4-BE49-F238E27FC236}">
                <a16:creationId xmlns:a16="http://schemas.microsoft.com/office/drawing/2014/main" id="{A30BE4D3-C47D-4D4C-A1C2-2B54EB975D6B}"/>
              </a:ext>
            </a:extLst>
          </p:cNvPr>
          <p:cNvSpPr>
            <a:spLocks noChangeArrowheads="1"/>
          </p:cNvSpPr>
          <p:nvPr/>
        </p:nvSpPr>
        <p:spPr bwMode="auto">
          <a:xfrm>
            <a:off x="342900" y="53308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symptoms of diabetes can become very serious if the disease is not managed properly. </a:t>
            </a:r>
          </a:p>
        </p:txBody>
      </p:sp>
      <p:sp>
        <p:nvSpPr>
          <p:cNvPr id="251929" name="Text Box 25">
            <a:extLst>
              <a:ext uri="{FF2B5EF4-FFF2-40B4-BE49-F238E27FC236}">
                <a16:creationId xmlns:a16="http://schemas.microsoft.com/office/drawing/2014/main" id="{E84ADA72-0311-428C-8491-A8120A2DC409}"/>
              </a:ext>
            </a:extLst>
          </p:cNvPr>
          <p:cNvSpPr txBox="1">
            <a:spLocks noChangeArrowheads="1"/>
          </p:cNvSpPr>
          <p:nvPr/>
        </p:nvSpPr>
        <p:spPr bwMode="auto">
          <a:xfrm>
            <a:off x="342900" y="3001963"/>
            <a:ext cx="844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disruption in insulin control causes two problems:</a:t>
            </a:r>
          </a:p>
        </p:txBody>
      </p:sp>
      <p:sp>
        <p:nvSpPr>
          <p:cNvPr id="251953" name="Text Box 49">
            <a:extLst>
              <a:ext uri="{FF2B5EF4-FFF2-40B4-BE49-F238E27FC236}">
                <a16:creationId xmlns:a16="http://schemas.microsoft.com/office/drawing/2014/main" id="{654F1D7D-0916-4D34-BB15-24D26CAFC64E}"/>
              </a:ext>
            </a:extLst>
          </p:cNvPr>
          <p:cNvSpPr txBox="1">
            <a:spLocks noChangeArrowheads="1"/>
          </p:cNvSpPr>
          <p:nvPr/>
        </p:nvSpPr>
        <p:spPr bwMode="auto">
          <a:xfrm>
            <a:off x="342900" y="36528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Blood glucose levels become dangerously high, </a:t>
            </a:r>
            <a:br>
              <a:rPr lang="en-GB" altLang="en-US">
                <a:solidFill>
                  <a:srgbClr val="010066"/>
                </a:solidFill>
              </a:rPr>
            </a:br>
            <a:r>
              <a:rPr lang="en-GB" altLang="en-US">
                <a:solidFill>
                  <a:srgbClr val="010066"/>
                </a:solidFill>
              </a:rPr>
              <a:t>causing damage to cells.</a:t>
            </a:r>
          </a:p>
        </p:txBody>
      </p:sp>
      <p:sp>
        <p:nvSpPr>
          <p:cNvPr id="251954" name="Text Box 50">
            <a:extLst>
              <a:ext uri="{FF2B5EF4-FFF2-40B4-BE49-F238E27FC236}">
                <a16:creationId xmlns:a16="http://schemas.microsoft.com/office/drawing/2014/main" id="{FFEAAEDF-9B8D-4A8B-A209-4CFC515BC423}"/>
              </a:ext>
            </a:extLst>
          </p:cNvPr>
          <p:cNvSpPr txBox="1">
            <a:spLocks noChangeArrowheads="1"/>
          </p:cNvSpPr>
          <p:nvPr/>
        </p:nvSpPr>
        <p:spPr bwMode="auto">
          <a:xfrm>
            <a:off x="342900" y="4676775"/>
            <a:ext cx="7685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solidFill>
                  <a:srgbClr val="010066"/>
                </a:solidFill>
              </a:rPr>
              <a:t>Glucose cannot be stored as glycogen for later use.</a:t>
            </a:r>
          </a:p>
        </p:txBody>
      </p:sp>
      <p:pic>
        <p:nvPicPr>
          <p:cNvPr id="23" name="Picture 22" descr="Picture8.jpg">
            <a:extLst>
              <a:ext uri="{FF2B5EF4-FFF2-40B4-BE49-F238E27FC236}">
                <a16:creationId xmlns:a16="http://schemas.microsoft.com/office/drawing/2014/main" id="{A5C36343-98CC-484E-82F8-A604D7D225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4625" y="1776413"/>
            <a:ext cx="59737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9.jpg">
            <a:extLst>
              <a:ext uri="{FF2B5EF4-FFF2-40B4-BE49-F238E27FC236}">
                <a16:creationId xmlns:a16="http://schemas.microsoft.com/office/drawing/2014/main" id="{EDFF929A-B5DA-4E0A-BA22-02DA7C0DD0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1849438"/>
            <a:ext cx="21399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5CAE00D-5561-44E0-8E07-0A3C77B9419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ABB378B-7311-4846-86E1-7F2886AB33A0}"/>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19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450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9" grpId="0"/>
      <p:bldP spid="251929" grpId="0"/>
      <p:bldP spid="251953" grpId="0"/>
      <p:bldP spid="2519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C560E90-8468-4C62-A7E1-7494FE751672}"/>
              </a:ext>
            </a:extLst>
          </p:cNvPr>
          <p:cNvSpPr>
            <a:spLocks noGrp="1" noChangeArrowheads="1"/>
          </p:cNvSpPr>
          <p:nvPr>
            <p:ph type="title"/>
          </p:nvPr>
        </p:nvSpPr>
        <p:spPr/>
        <p:txBody>
          <a:bodyPr/>
          <a:lstStyle/>
          <a:p>
            <a:r>
              <a:rPr lang="en-GB" altLang="en-US"/>
              <a:t>Insulin and blood glucose levels</a:t>
            </a:r>
          </a:p>
        </p:txBody>
      </p:sp>
      <p:pic>
        <p:nvPicPr>
          <p:cNvPr id="28677" name="Picture 11" descr="Glucoreg_bloodglucose">
            <a:extLst>
              <a:ext uri="{FF2B5EF4-FFF2-40B4-BE49-F238E27FC236}">
                <a16:creationId xmlns:a16="http://schemas.microsoft.com/office/drawing/2014/main" id="{EBA422E2-A2AC-461A-B412-E4D4AF47E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95363"/>
            <a:ext cx="90551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2" descr="Glucoreg_bloodglucose_key">
            <a:extLst>
              <a:ext uri="{FF2B5EF4-FFF2-40B4-BE49-F238E27FC236}">
                <a16:creationId xmlns:a16="http://schemas.microsoft.com/office/drawing/2014/main" id="{345F340C-DB12-4941-985E-CD3B5D20C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63" y="5619750"/>
            <a:ext cx="62769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1">
            <a:extLst>
              <a:ext uri="{FF2B5EF4-FFF2-40B4-BE49-F238E27FC236}">
                <a16:creationId xmlns:a16="http://schemas.microsoft.com/office/drawing/2014/main" id="{0E0E9F49-5AFE-453E-AAF9-82D8C5C28953}"/>
              </a:ext>
            </a:extLst>
          </p:cNvPr>
          <p:cNvSpPr>
            <a:spLocks noChangeArrowheads="1"/>
          </p:cNvSpPr>
          <p:nvPr/>
        </p:nvSpPr>
        <p:spPr bwMode="auto">
          <a:xfrm>
            <a:off x="342900" y="784225"/>
            <a:ext cx="7073900" cy="439738"/>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How does blood glucose affect insulin production?</a:t>
            </a:r>
          </a:p>
        </p:txBody>
      </p:sp>
      <p:pic>
        <p:nvPicPr>
          <p:cNvPr id="9" name="Picture 8">
            <a:extLst>
              <a:ext uri="{FF2B5EF4-FFF2-40B4-BE49-F238E27FC236}">
                <a16:creationId xmlns:a16="http://schemas.microsoft.com/office/drawing/2014/main" id="{18AE8755-062C-4B3A-980B-C45974986D3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46ECC571-8D5B-44BB-A024-A665684CB2B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E6D27466-BBFA-4A01-A96E-98F483A0F47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A68E2FBC-B91A-4F95-BA8D-D6DDEA5DBED7}"/>
              </a:ext>
            </a:extLst>
          </p:cNvPr>
          <p:cNvSpPr>
            <a:spLocks noGrp="1" noChangeArrowheads="1"/>
          </p:cNvSpPr>
          <p:nvPr>
            <p:ph type="title"/>
          </p:nvPr>
        </p:nvSpPr>
        <p:spPr/>
        <p:txBody>
          <a:bodyPr/>
          <a:lstStyle/>
          <a:p>
            <a:pPr eaLnBrk="1" hangingPunct="1"/>
            <a:r>
              <a:rPr lang="en-GB" altLang="en-US" dirty="0"/>
              <a:t>Insulin: a recap</a:t>
            </a:r>
            <a:endParaRPr lang="en-GB" altLang="en-US" dirty="0">
              <a:solidFill>
                <a:srgbClr val="FF5050"/>
              </a:solidFill>
            </a:endParaRPr>
          </a:p>
        </p:txBody>
      </p:sp>
      <p:pic>
        <p:nvPicPr>
          <p:cNvPr id="7" name="Picture 6">
            <a:extLst>
              <a:ext uri="{FF2B5EF4-FFF2-40B4-BE49-F238E27FC236}">
                <a16:creationId xmlns:a16="http://schemas.microsoft.com/office/drawing/2014/main" id="{D468A1A1-004D-4AE3-AE88-C71453353C4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A425383-F9BA-4DA9-9224-F77332C8D6E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1D49187-A391-4834-AF98-B63CDF566DE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03200"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03200"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a:extLst>
              <a:ext uri="{FF2B5EF4-FFF2-40B4-BE49-F238E27FC236}">
                <a16:creationId xmlns:a16="http://schemas.microsoft.com/office/drawing/2014/main" id="{9B14E412-2507-4249-A79D-667D372CE619}"/>
              </a:ext>
            </a:extLst>
          </p:cNvPr>
          <p:cNvSpPr>
            <a:spLocks noGrp="1" noChangeArrowheads="1"/>
          </p:cNvSpPr>
          <p:nvPr>
            <p:ph type="title"/>
          </p:nvPr>
        </p:nvSpPr>
        <p:spPr/>
        <p:txBody>
          <a:bodyPr/>
          <a:lstStyle/>
          <a:p>
            <a:r>
              <a:rPr lang="en-GB" altLang="en-US"/>
              <a:t>Type 1 diabetes</a:t>
            </a:r>
          </a:p>
        </p:txBody>
      </p:sp>
      <p:sp>
        <p:nvSpPr>
          <p:cNvPr id="29700" name="Rectangle 15">
            <a:extLst>
              <a:ext uri="{FF2B5EF4-FFF2-40B4-BE49-F238E27FC236}">
                <a16:creationId xmlns:a16="http://schemas.microsoft.com/office/drawing/2014/main" id="{94769202-4490-488C-853B-334CFBB094E6}"/>
              </a:ext>
            </a:extLst>
          </p:cNvPr>
          <p:cNvSpPr>
            <a:spLocks noChangeArrowheads="1"/>
          </p:cNvSpPr>
          <p:nvPr/>
        </p:nvSpPr>
        <p:spPr bwMode="auto">
          <a:xfrm>
            <a:off x="355600" y="784225"/>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Type 1 diabetes </a:t>
            </a:r>
            <a:r>
              <a:rPr lang="en-GB" altLang="en-US" dirty="0">
                <a:solidFill>
                  <a:srgbClr val="010066"/>
                </a:solidFill>
              </a:rPr>
              <a:t>occurs when the pancreas is unable to produce enough insulin to control blood glucose levels. </a:t>
            </a:r>
            <a:endParaRPr lang="en-GB" altLang="en-US" b="1" dirty="0">
              <a:solidFill>
                <a:srgbClr val="10BC45"/>
              </a:solidFill>
            </a:endParaRPr>
          </a:p>
        </p:txBody>
      </p:sp>
      <p:sp>
        <p:nvSpPr>
          <p:cNvPr id="234505" name="Rectangle 91">
            <a:extLst>
              <a:ext uri="{FF2B5EF4-FFF2-40B4-BE49-F238E27FC236}">
                <a16:creationId xmlns:a16="http://schemas.microsoft.com/office/drawing/2014/main" id="{B1D009CB-D40A-4E37-B33D-C38887D0459A}"/>
              </a:ext>
            </a:extLst>
          </p:cNvPr>
          <p:cNvSpPr>
            <a:spLocks noChangeArrowheads="1"/>
          </p:cNvSpPr>
          <p:nvPr/>
        </p:nvSpPr>
        <p:spPr bwMode="auto">
          <a:xfrm>
            <a:off x="342900" y="1736725"/>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350" indent="-63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None/>
            </a:pPr>
            <a:r>
              <a:rPr lang="en-GB" altLang="en-US" dirty="0">
                <a:solidFill>
                  <a:srgbClr val="010066"/>
                </a:solidFill>
              </a:rPr>
              <a:t>The condition is most often treated with </a:t>
            </a:r>
            <a:r>
              <a:rPr lang="en-GB" altLang="en-US" b="1" dirty="0">
                <a:solidFill>
                  <a:srgbClr val="010066"/>
                </a:solidFill>
              </a:rPr>
              <a:t>insulin injections</a:t>
            </a:r>
            <a:r>
              <a:rPr lang="en-GB" altLang="en-US" dirty="0">
                <a:solidFill>
                  <a:srgbClr val="010066"/>
                </a:solidFill>
              </a:rPr>
              <a:t>. </a:t>
            </a:r>
          </a:p>
        </p:txBody>
      </p:sp>
      <p:sp>
        <p:nvSpPr>
          <p:cNvPr id="206854" name="Rectangle 6">
            <a:extLst>
              <a:ext uri="{FF2B5EF4-FFF2-40B4-BE49-F238E27FC236}">
                <a16:creationId xmlns:a16="http://schemas.microsoft.com/office/drawing/2014/main" id="{98C393FC-7A81-40A1-B94A-89FADEDC4B5D}"/>
              </a:ext>
            </a:extLst>
          </p:cNvPr>
          <p:cNvSpPr>
            <a:spLocks noChangeArrowheads="1"/>
          </p:cNvSpPr>
          <p:nvPr/>
        </p:nvSpPr>
        <p:spPr bwMode="auto">
          <a:xfrm>
            <a:off x="342900" y="4010025"/>
            <a:ext cx="4735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None/>
            </a:pPr>
            <a:r>
              <a:rPr lang="en-GB" altLang="en-US" dirty="0">
                <a:solidFill>
                  <a:srgbClr val="010066"/>
                </a:solidFill>
              </a:rPr>
              <a:t>The insulin is usually injected </a:t>
            </a:r>
            <a:br>
              <a:rPr lang="en-GB" altLang="en-US" dirty="0">
                <a:solidFill>
                  <a:srgbClr val="010066"/>
                </a:solidFill>
              </a:rPr>
            </a:br>
            <a:r>
              <a:rPr lang="en-GB" altLang="en-US" dirty="0">
                <a:solidFill>
                  <a:srgbClr val="010066"/>
                </a:solidFill>
              </a:rPr>
              <a:t>into the </a:t>
            </a:r>
            <a:r>
              <a:rPr lang="en-GB" altLang="en-US" b="1" dirty="0">
                <a:solidFill>
                  <a:srgbClr val="10BC45"/>
                </a:solidFill>
              </a:rPr>
              <a:t>subcutaneous fat</a:t>
            </a:r>
            <a:r>
              <a:rPr lang="en-GB" altLang="en-US" dirty="0">
                <a:solidFill>
                  <a:srgbClr val="010066"/>
                </a:solidFill>
              </a:rPr>
              <a:t>, which lies directly under the skin.</a:t>
            </a:r>
            <a:r>
              <a:rPr lang="en-GB" altLang="en-US" dirty="0"/>
              <a:t> </a:t>
            </a:r>
          </a:p>
        </p:txBody>
      </p:sp>
      <p:sp>
        <p:nvSpPr>
          <p:cNvPr id="206857" name="Text Box 9">
            <a:extLst>
              <a:ext uri="{FF2B5EF4-FFF2-40B4-BE49-F238E27FC236}">
                <a16:creationId xmlns:a16="http://schemas.microsoft.com/office/drawing/2014/main" id="{A821C36D-08E6-42FD-8BCD-88B886DF35E5}"/>
              </a:ext>
            </a:extLst>
          </p:cNvPr>
          <p:cNvSpPr txBox="1">
            <a:spLocks noChangeArrowheads="1"/>
          </p:cNvSpPr>
          <p:nvPr/>
        </p:nvSpPr>
        <p:spPr bwMode="auto">
          <a:xfrm>
            <a:off x="342900" y="5330825"/>
            <a:ext cx="839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None/>
            </a:pPr>
            <a:r>
              <a:rPr lang="en-GB" altLang="en-US">
                <a:solidFill>
                  <a:srgbClr val="010066"/>
                </a:solidFill>
              </a:rPr>
              <a:t>The amount of insulin needed depends on how much a person eats, the type of food eaten and how active they are. </a:t>
            </a:r>
            <a:endParaRPr lang="en-GB" altLang="en-US"/>
          </a:p>
        </p:txBody>
      </p:sp>
      <p:sp>
        <p:nvSpPr>
          <p:cNvPr id="10" name="Rectangle 9">
            <a:extLst>
              <a:ext uri="{FF2B5EF4-FFF2-40B4-BE49-F238E27FC236}">
                <a16:creationId xmlns:a16="http://schemas.microsoft.com/office/drawing/2014/main" id="{E15C309C-9386-442F-AB06-C0C8E5B66D9C}"/>
              </a:ext>
            </a:extLst>
          </p:cNvPr>
          <p:cNvSpPr>
            <a:spLocks noChangeArrowheads="1"/>
          </p:cNvSpPr>
          <p:nvPr/>
        </p:nvSpPr>
        <p:spPr bwMode="auto">
          <a:xfrm>
            <a:off x="342900" y="2354263"/>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Type 1 diabetics must inject themselves with insulin before they eat. This helps keep their blood glucose at a safe level. </a:t>
            </a:r>
            <a:endParaRPr lang="en-GB" altLang="en-US" dirty="0"/>
          </a:p>
        </p:txBody>
      </p:sp>
      <p:pic>
        <p:nvPicPr>
          <p:cNvPr id="29706" name="Picture 10" descr="Dmitry Lobanov_104385458.jpg">
            <a:extLst>
              <a:ext uri="{FF2B5EF4-FFF2-40B4-BE49-F238E27FC236}">
                <a16:creationId xmlns:a16="http://schemas.microsoft.com/office/drawing/2014/main" id="{B5A522B9-4997-4726-A642-98A31E4A28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8413" y="2357437"/>
            <a:ext cx="34544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529D718-0D7B-4C4D-B9FB-22E82F6727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2646608B-A93A-4C3F-9F21-EFEFA25F7A4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68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685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5" grpId="0"/>
      <p:bldP spid="206854" grpId="0"/>
      <p:bldP spid="20685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038FBEC-B15E-47C7-958D-595D0CCD410D}"/>
              </a:ext>
            </a:extLst>
          </p:cNvPr>
          <p:cNvSpPr>
            <a:spLocks noGrp="1" noChangeArrowheads="1"/>
          </p:cNvSpPr>
          <p:nvPr>
            <p:ph type="title"/>
          </p:nvPr>
        </p:nvSpPr>
        <p:spPr/>
        <p:txBody>
          <a:bodyPr/>
          <a:lstStyle/>
          <a:p>
            <a:pPr eaLnBrk="1" hangingPunct="1"/>
            <a:r>
              <a:rPr lang="en-GB" altLang="en-US"/>
              <a:t>Type 2 diabetes</a:t>
            </a:r>
          </a:p>
        </p:txBody>
      </p:sp>
      <p:sp>
        <p:nvSpPr>
          <p:cNvPr id="30724" name="Rectangle 15">
            <a:extLst>
              <a:ext uri="{FF2B5EF4-FFF2-40B4-BE49-F238E27FC236}">
                <a16:creationId xmlns:a16="http://schemas.microsoft.com/office/drawing/2014/main" id="{F4A06B80-1D5F-47F7-91F9-3360063BA642}"/>
              </a:ext>
            </a:extLst>
          </p:cNvPr>
          <p:cNvSpPr>
            <a:spLocks noChangeArrowheads="1"/>
          </p:cNvSpPr>
          <p:nvPr/>
        </p:nvSpPr>
        <p:spPr bwMode="auto">
          <a:xfrm>
            <a:off x="342900" y="784225"/>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Type 2 diabetes </a:t>
            </a:r>
            <a:r>
              <a:rPr lang="en-GB" altLang="en-US">
                <a:solidFill>
                  <a:srgbClr val="010066"/>
                </a:solidFill>
              </a:rPr>
              <a:t>occurs when cells in the body become unable to respond to insulin properly. </a:t>
            </a:r>
            <a:endParaRPr lang="en-GB" altLang="en-US" b="1">
              <a:solidFill>
                <a:srgbClr val="10BC45"/>
              </a:solidFill>
            </a:endParaRPr>
          </a:p>
        </p:txBody>
      </p:sp>
      <p:sp>
        <p:nvSpPr>
          <p:cNvPr id="30725" name="Rectangle 8">
            <a:extLst>
              <a:ext uri="{FF2B5EF4-FFF2-40B4-BE49-F238E27FC236}">
                <a16:creationId xmlns:a16="http://schemas.microsoft.com/office/drawing/2014/main" id="{CE2D9AD6-0C88-4940-BE92-EDBA7872EC06}"/>
              </a:ext>
            </a:extLst>
          </p:cNvPr>
          <p:cNvSpPr>
            <a:spLocks noChangeArrowheads="1"/>
          </p:cNvSpPr>
          <p:nvPr/>
        </p:nvSpPr>
        <p:spPr bwMode="auto">
          <a:xfrm>
            <a:off x="342900" y="2101850"/>
            <a:ext cx="654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is known as </a:t>
            </a:r>
            <a:r>
              <a:rPr lang="en-GB" altLang="en-US" b="1">
                <a:solidFill>
                  <a:srgbClr val="10BC45"/>
                </a:solidFill>
              </a:rPr>
              <a:t>insulin resistance</a:t>
            </a:r>
            <a:r>
              <a:rPr lang="en-GB" altLang="en-US">
                <a:solidFill>
                  <a:srgbClr val="010066"/>
                </a:solidFill>
              </a:rPr>
              <a:t>. </a:t>
            </a:r>
            <a:endParaRPr lang="en-GB" altLang="en-US"/>
          </a:p>
        </p:txBody>
      </p:sp>
      <p:sp>
        <p:nvSpPr>
          <p:cNvPr id="30726" name="Rectangle 10">
            <a:extLst>
              <a:ext uri="{FF2B5EF4-FFF2-40B4-BE49-F238E27FC236}">
                <a16:creationId xmlns:a16="http://schemas.microsoft.com/office/drawing/2014/main" id="{07357CAA-9718-4772-8F96-F5B921CD3A25}"/>
              </a:ext>
            </a:extLst>
          </p:cNvPr>
          <p:cNvSpPr>
            <a:spLocks noChangeArrowheads="1"/>
          </p:cNvSpPr>
          <p:nvPr/>
        </p:nvSpPr>
        <p:spPr bwMode="auto">
          <a:xfrm>
            <a:off x="342900" y="3051175"/>
            <a:ext cx="8526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pancreas tries to compensate </a:t>
            </a:r>
            <a:br>
              <a:rPr lang="en-GB" altLang="en-US">
                <a:solidFill>
                  <a:srgbClr val="010066"/>
                </a:solidFill>
              </a:rPr>
            </a:br>
            <a:r>
              <a:rPr lang="en-GB" altLang="en-US">
                <a:solidFill>
                  <a:srgbClr val="010066"/>
                </a:solidFill>
              </a:rPr>
              <a:t>for insulin resistance by producing </a:t>
            </a:r>
            <a:br>
              <a:rPr lang="en-GB" altLang="en-US">
                <a:solidFill>
                  <a:srgbClr val="010066"/>
                </a:solidFill>
              </a:rPr>
            </a:br>
            <a:r>
              <a:rPr lang="en-GB" altLang="en-US">
                <a:solidFill>
                  <a:srgbClr val="010066"/>
                </a:solidFill>
              </a:rPr>
              <a:t>more insulin. </a:t>
            </a:r>
            <a:endParaRPr lang="en-GB" altLang="en-US"/>
          </a:p>
        </p:txBody>
      </p:sp>
      <p:sp>
        <p:nvSpPr>
          <p:cNvPr id="30727" name="Rectangle 11">
            <a:extLst>
              <a:ext uri="{FF2B5EF4-FFF2-40B4-BE49-F238E27FC236}">
                <a16:creationId xmlns:a16="http://schemas.microsoft.com/office/drawing/2014/main" id="{4738546D-C9BA-4E21-BCBE-E8B1AA3B47BB}"/>
              </a:ext>
            </a:extLst>
          </p:cNvPr>
          <p:cNvSpPr>
            <a:spLocks noChangeArrowheads="1"/>
          </p:cNvSpPr>
          <p:nvPr/>
        </p:nvSpPr>
        <p:spPr bwMode="auto">
          <a:xfrm>
            <a:off x="342900" y="4737100"/>
            <a:ext cx="6545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the pancreas is unable to produce </a:t>
            </a:r>
            <a:br>
              <a:rPr lang="en-GB" altLang="en-US">
                <a:solidFill>
                  <a:srgbClr val="010066"/>
                </a:solidFill>
              </a:rPr>
            </a:br>
            <a:r>
              <a:rPr lang="en-GB" altLang="en-US">
                <a:solidFill>
                  <a:srgbClr val="010066"/>
                </a:solidFill>
              </a:rPr>
              <a:t>enough insulin to overcome the </a:t>
            </a:r>
            <a:br>
              <a:rPr lang="en-GB" altLang="en-US">
                <a:solidFill>
                  <a:srgbClr val="010066"/>
                </a:solidFill>
              </a:rPr>
            </a:br>
            <a:r>
              <a:rPr lang="en-GB" altLang="en-US">
                <a:solidFill>
                  <a:srgbClr val="010066"/>
                </a:solidFill>
              </a:rPr>
              <a:t>resistance, type 2 diabetes develops. </a:t>
            </a:r>
            <a:endParaRPr lang="en-GB" altLang="en-US"/>
          </a:p>
        </p:txBody>
      </p:sp>
      <p:pic>
        <p:nvPicPr>
          <p:cNvPr id="30728" name="Picture 13" descr="Monkey Business Images_125888897.jpg">
            <a:extLst>
              <a:ext uri="{FF2B5EF4-FFF2-40B4-BE49-F238E27FC236}">
                <a16:creationId xmlns:a16="http://schemas.microsoft.com/office/drawing/2014/main" id="{42B7877B-ECE7-4E12-9648-524C7677F3A7}"/>
              </a:ext>
            </a:extLst>
          </p:cNvPr>
          <p:cNvPicPr>
            <a:picLocks noChangeAspect="1"/>
          </p:cNvPicPr>
          <p:nvPr/>
        </p:nvPicPr>
        <p:blipFill>
          <a:blip r:embed="rId4">
            <a:extLst>
              <a:ext uri="{28A0092B-C50C-407E-A947-70E740481C1C}">
                <a14:useLocalDpi xmlns:a14="http://schemas.microsoft.com/office/drawing/2010/main" val="0"/>
              </a:ext>
            </a:extLst>
          </a:blip>
          <a:srcRect b="7288"/>
          <a:stretch>
            <a:fillRect/>
          </a:stretch>
        </p:blipFill>
        <p:spPr bwMode="auto">
          <a:xfrm>
            <a:off x="5665788" y="1997075"/>
            <a:ext cx="2867025"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0CA97D5-FC13-4504-B56E-D0EBB8012C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61BA49E-9AA1-4A30-9EC8-0097EB57D56B}"/>
              </a:ext>
            </a:extLst>
          </p:cNvPr>
          <p:cNvSpPr>
            <a:spLocks noGrp="1" noChangeArrowheads="1"/>
          </p:cNvSpPr>
          <p:nvPr>
            <p:ph type="title"/>
          </p:nvPr>
        </p:nvSpPr>
        <p:spPr/>
        <p:txBody>
          <a:bodyPr/>
          <a:lstStyle/>
          <a:p>
            <a:pPr eaLnBrk="1" hangingPunct="1"/>
            <a:r>
              <a:rPr lang="en-GB" altLang="en-US"/>
              <a:t>Treating type 2 diabetes</a:t>
            </a:r>
          </a:p>
        </p:txBody>
      </p:sp>
      <p:sp>
        <p:nvSpPr>
          <p:cNvPr id="31748" name="Rectangle 15">
            <a:extLst>
              <a:ext uri="{FF2B5EF4-FFF2-40B4-BE49-F238E27FC236}">
                <a16:creationId xmlns:a16="http://schemas.microsoft.com/office/drawing/2014/main" id="{01B5F6A4-684E-4572-95A1-B3B66682F357}"/>
              </a:ext>
            </a:extLst>
          </p:cNvPr>
          <p:cNvSpPr>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most common treatment is to adopt a </a:t>
            </a:r>
            <a:r>
              <a:rPr lang="en-GB" altLang="en-US" b="1" dirty="0">
                <a:solidFill>
                  <a:srgbClr val="010066"/>
                </a:solidFill>
              </a:rPr>
              <a:t>carbohydrate-controlled diet </a:t>
            </a:r>
            <a:r>
              <a:rPr lang="en-GB" altLang="en-US" dirty="0">
                <a:solidFill>
                  <a:srgbClr val="010066"/>
                </a:solidFill>
              </a:rPr>
              <a:t>alongside an </a:t>
            </a:r>
            <a:r>
              <a:rPr lang="en-GB" altLang="en-US" b="1" dirty="0">
                <a:solidFill>
                  <a:srgbClr val="010066"/>
                </a:solidFill>
              </a:rPr>
              <a:t>exercise regime</a:t>
            </a:r>
            <a:r>
              <a:rPr lang="en-GB" altLang="en-US" dirty="0">
                <a:solidFill>
                  <a:srgbClr val="010066"/>
                </a:solidFill>
              </a:rPr>
              <a:t>. </a:t>
            </a:r>
            <a:endParaRPr lang="en-GB" altLang="en-US" b="1" dirty="0">
              <a:solidFill>
                <a:srgbClr val="010066"/>
              </a:solidFill>
            </a:endParaRPr>
          </a:p>
        </p:txBody>
      </p:sp>
      <p:sp>
        <p:nvSpPr>
          <p:cNvPr id="208902" name="Rectangle 6">
            <a:extLst>
              <a:ext uri="{FF2B5EF4-FFF2-40B4-BE49-F238E27FC236}">
                <a16:creationId xmlns:a16="http://schemas.microsoft.com/office/drawing/2014/main" id="{FE5D3D79-8D3D-4A3E-A783-3693BF1DC389}"/>
              </a:ext>
            </a:extLst>
          </p:cNvPr>
          <p:cNvSpPr>
            <a:spLocks noChangeArrowheads="1"/>
          </p:cNvSpPr>
          <p:nvPr/>
        </p:nvSpPr>
        <p:spPr bwMode="auto">
          <a:xfrm>
            <a:off x="342900" y="4214813"/>
            <a:ext cx="41163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Physical exercise increases </a:t>
            </a:r>
            <a:br>
              <a:rPr lang="en-GB" altLang="en-US" dirty="0">
                <a:solidFill>
                  <a:srgbClr val="010066"/>
                </a:solidFill>
              </a:rPr>
            </a:br>
            <a:r>
              <a:rPr lang="en-GB" altLang="en-US" dirty="0">
                <a:solidFill>
                  <a:srgbClr val="010066"/>
                </a:solidFill>
              </a:rPr>
              <a:t>the rate at which glucose is </a:t>
            </a:r>
            <a:br>
              <a:rPr lang="en-GB" altLang="en-US" dirty="0">
                <a:solidFill>
                  <a:srgbClr val="010066"/>
                </a:solidFill>
              </a:rPr>
            </a:br>
            <a:r>
              <a:rPr lang="en-GB" altLang="en-US" dirty="0">
                <a:solidFill>
                  <a:srgbClr val="010066"/>
                </a:solidFill>
              </a:rPr>
              <a:t>used by the body. This helps reduce the level of glucose </a:t>
            </a:r>
            <a:br>
              <a:rPr lang="en-GB" altLang="en-US" dirty="0">
                <a:solidFill>
                  <a:srgbClr val="010066"/>
                </a:solidFill>
              </a:rPr>
            </a:br>
            <a:r>
              <a:rPr lang="en-GB" altLang="en-US" dirty="0">
                <a:solidFill>
                  <a:srgbClr val="010066"/>
                </a:solidFill>
              </a:rPr>
              <a:t>in the blood. </a:t>
            </a:r>
            <a:endParaRPr lang="en-GB" altLang="en-US" dirty="0">
              <a:solidFill>
                <a:srgbClr val="002060"/>
              </a:solidFill>
            </a:endParaRPr>
          </a:p>
        </p:txBody>
      </p:sp>
      <p:sp>
        <p:nvSpPr>
          <p:cNvPr id="10" name="Rectangle 9">
            <a:extLst>
              <a:ext uri="{FF2B5EF4-FFF2-40B4-BE49-F238E27FC236}">
                <a16:creationId xmlns:a16="http://schemas.microsoft.com/office/drawing/2014/main" id="{8B8AA735-EE81-4296-985A-BE2CDD60EC2D}"/>
              </a:ext>
            </a:extLst>
          </p:cNvPr>
          <p:cNvSpPr>
            <a:spLocks noChangeArrowheads="1"/>
          </p:cNvSpPr>
          <p:nvPr/>
        </p:nvSpPr>
        <p:spPr bwMode="auto">
          <a:xfrm>
            <a:off x="342900" y="1944688"/>
            <a:ext cx="41163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Avoiding sugary foods and foods high in carbohydrates </a:t>
            </a:r>
            <a:br>
              <a:rPr lang="en-GB" altLang="en-US" dirty="0">
                <a:solidFill>
                  <a:srgbClr val="010066"/>
                </a:solidFill>
              </a:rPr>
            </a:br>
            <a:r>
              <a:rPr lang="en-GB" altLang="en-US" dirty="0">
                <a:solidFill>
                  <a:srgbClr val="010066"/>
                </a:solidFill>
              </a:rPr>
              <a:t>helps prevent blood glucose levels from rising too high </a:t>
            </a:r>
            <a:br>
              <a:rPr lang="en-GB" altLang="en-US" dirty="0">
                <a:solidFill>
                  <a:srgbClr val="010066"/>
                </a:solidFill>
              </a:rPr>
            </a:br>
            <a:r>
              <a:rPr lang="en-GB" altLang="en-US" dirty="0">
                <a:solidFill>
                  <a:srgbClr val="010066"/>
                </a:solidFill>
              </a:rPr>
              <a:t>after eating.</a:t>
            </a:r>
          </a:p>
        </p:txBody>
      </p:sp>
      <p:pic>
        <p:nvPicPr>
          <p:cNvPr id="31751" name="Picture 11" descr="Maridav_32853736.jpg">
            <a:extLst>
              <a:ext uri="{FF2B5EF4-FFF2-40B4-BE49-F238E27FC236}">
                <a16:creationId xmlns:a16="http://schemas.microsoft.com/office/drawing/2014/main" id="{1C4672DB-382A-498C-806A-9830A507FC7B}"/>
              </a:ext>
            </a:extLst>
          </p:cNvPr>
          <p:cNvPicPr>
            <a:picLocks noChangeAspect="1"/>
          </p:cNvPicPr>
          <p:nvPr/>
        </p:nvPicPr>
        <p:blipFill>
          <a:blip r:embed="rId4">
            <a:extLst>
              <a:ext uri="{28A0092B-C50C-407E-A947-70E740481C1C}">
                <a14:useLocalDpi xmlns:a14="http://schemas.microsoft.com/office/drawing/2010/main" val="0"/>
              </a:ext>
            </a:extLst>
          </a:blip>
          <a:srcRect r="24680"/>
          <a:stretch>
            <a:fillRect/>
          </a:stretch>
        </p:blipFill>
        <p:spPr bwMode="auto">
          <a:xfrm>
            <a:off x="4684713" y="2390775"/>
            <a:ext cx="3848100"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4670047-CB07-43BA-9935-8555653F87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139679A-89DC-4122-869D-20BA7EEE581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0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8">
            <a:extLst>
              <a:ext uri="{FF2B5EF4-FFF2-40B4-BE49-F238E27FC236}">
                <a16:creationId xmlns:a16="http://schemas.microsoft.com/office/drawing/2014/main" id="{2990ADC8-A571-4D26-ACFF-07FC43A35627}"/>
              </a:ext>
            </a:extLst>
          </p:cNvPr>
          <p:cNvSpPr>
            <a:spLocks noGrp="1" noChangeArrowheads="1"/>
          </p:cNvSpPr>
          <p:nvPr>
            <p:ph type="title"/>
          </p:nvPr>
        </p:nvSpPr>
        <p:spPr/>
        <p:txBody>
          <a:bodyPr/>
          <a:lstStyle/>
          <a:p>
            <a:pPr eaLnBrk="1" hangingPunct="1"/>
            <a:r>
              <a:rPr lang="en-GB" altLang="en-US" dirty="0"/>
              <a:t>Diabetes and blood glucose levels</a:t>
            </a:r>
          </a:p>
        </p:txBody>
      </p:sp>
      <p:pic>
        <p:nvPicPr>
          <p:cNvPr id="8" name="Picture 7">
            <a:extLst>
              <a:ext uri="{FF2B5EF4-FFF2-40B4-BE49-F238E27FC236}">
                <a16:creationId xmlns:a16="http://schemas.microsoft.com/office/drawing/2014/main" id="{4392A3B2-8A06-468E-B214-2E6F0762FC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94FFD813-A606-406C-9022-5ED00DC92B2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08B9496-CDC5-49EF-BAAD-B105C1C31964}"/>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0C0F25E-30D5-483F-A9B6-9ED53F1914A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899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ompanyweb/production/Image%20library/people/_w/fat_man_png.jpg">
            <a:hlinkClick r:id="rId4"/>
            <a:extLst>
              <a:ext uri="{FF2B5EF4-FFF2-40B4-BE49-F238E27FC236}">
                <a16:creationId xmlns:a16="http://schemas.microsoft.com/office/drawing/2014/main" id="{14F90DB4-16D9-481E-8D54-FBF6508F6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504" y="1367017"/>
            <a:ext cx="368776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3">
            <a:extLst>
              <a:ext uri="{FF2B5EF4-FFF2-40B4-BE49-F238E27FC236}">
                <a16:creationId xmlns:a16="http://schemas.microsoft.com/office/drawing/2014/main" id="{57B93ECC-DBAA-4C23-A0B1-D1375AF38793}"/>
              </a:ext>
            </a:extLst>
          </p:cNvPr>
          <p:cNvSpPr>
            <a:spLocks noGrp="1"/>
          </p:cNvSpPr>
          <p:nvPr>
            <p:ph type="title"/>
          </p:nvPr>
        </p:nvSpPr>
        <p:spPr/>
        <p:txBody>
          <a:bodyPr/>
          <a:lstStyle/>
          <a:p>
            <a:r>
              <a:rPr lang="en-GB" altLang="en-US"/>
              <a:t>Obesity and diabetes</a:t>
            </a:r>
          </a:p>
        </p:txBody>
      </p:sp>
      <p:sp>
        <p:nvSpPr>
          <p:cNvPr id="32772" name="Text Box 143">
            <a:extLst>
              <a:ext uri="{FF2B5EF4-FFF2-40B4-BE49-F238E27FC236}">
                <a16:creationId xmlns:a16="http://schemas.microsoft.com/office/drawing/2014/main" id="{9F28A771-BDCA-4E0E-8DC0-46BDF33F0C90}"/>
              </a:ext>
            </a:extLst>
          </p:cNvPr>
          <p:cNvSpPr txBox="1">
            <a:spLocks noChangeArrowheads="1"/>
          </p:cNvSpPr>
          <p:nvPr/>
        </p:nvSpPr>
        <p:spPr bwMode="auto">
          <a:xfrm>
            <a:off x="342900" y="784225"/>
            <a:ext cx="8528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10BC45"/>
                </a:solidFill>
              </a:rPr>
              <a:t>Obesity</a:t>
            </a:r>
            <a:r>
              <a:rPr lang="en-GB" altLang="en-US" dirty="0">
                <a:solidFill>
                  <a:srgbClr val="010066"/>
                </a:solidFill>
              </a:rPr>
              <a:t> is the most significant risk factor for the development of type 2 diabetes. </a:t>
            </a:r>
          </a:p>
        </p:txBody>
      </p:sp>
      <p:sp>
        <p:nvSpPr>
          <p:cNvPr id="10" name="Rectangle 9">
            <a:extLst>
              <a:ext uri="{FF2B5EF4-FFF2-40B4-BE49-F238E27FC236}">
                <a16:creationId xmlns:a16="http://schemas.microsoft.com/office/drawing/2014/main" id="{FF619BF8-0A65-4873-9FA5-45077B6F9643}"/>
              </a:ext>
            </a:extLst>
          </p:cNvPr>
          <p:cNvSpPr>
            <a:spLocks noChangeArrowheads="1"/>
          </p:cNvSpPr>
          <p:nvPr/>
        </p:nvSpPr>
        <p:spPr bwMode="auto">
          <a:xfrm>
            <a:off x="342899" y="4901630"/>
            <a:ext cx="81846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studies have shown that fat around the waist causes fat cells to release chemicals. These chemicals cause inflammation and make the body less sensitive to insulin.</a:t>
            </a:r>
          </a:p>
        </p:txBody>
      </p:sp>
      <p:sp>
        <p:nvSpPr>
          <p:cNvPr id="11" name="Text Box 142">
            <a:extLst>
              <a:ext uri="{FF2B5EF4-FFF2-40B4-BE49-F238E27FC236}">
                <a16:creationId xmlns:a16="http://schemas.microsoft.com/office/drawing/2014/main" id="{6A576028-A403-491A-87F0-EF039A2EDD19}"/>
              </a:ext>
            </a:extLst>
          </p:cNvPr>
          <p:cNvSpPr txBox="1">
            <a:spLocks noChangeArrowheads="1"/>
          </p:cNvSpPr>
          <p:nvPr/>
        </p:nvSpPr>
        <p:spPr bwMode="auto">
          <a:xfrm>
            <a:off x="342901" y="2033583"/>
            <a:ext cx="38791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It is thought to account for around 80% of the risk of developing the condition. </a:t>
            </a:r>
          </a:p>
        </p:txBody>
      </p:sp>
      <p:pic>
        <p:nvPicPr>
          <p:cNvPr id="9" name="Picture 8">
            <a:extLst>
              <a:ext uri="{FF2B5EF4-FFF2-40B4-BE49-F238E27FC236}">
                <a16:creationId xmlns:a16="http://schemas.microsoft.com/office/drawing/2014/main" id="{9239996C-91F2-4400-A01C-BADBD2CC1D0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3" name="Text Box 142">
            <a:extLst>
              <a:ext uri="{FF2B5EF4-FFF2-40B4-BE49-F238E27FC236}">
                <a16:creationId xmlns:a16="http://schemas.microsoft.com/office/drawing/2014/main" id="{6A576028-A403-491A-87F0-EF039A2EDD19}"/>
              </a:ext>
            </a:extLst>
          </p:cNvPr>
          <p:cNvSpPr txBox="1">
            <a:spLocks noChangeArrowheads="1"/>
          </p:cNvSpPr>
          <p:nvPr/>
        </p:nvSpPr>
        <p:spPr bwMode="auto">
          <a:xfrm>
            <a:off x="342900" y="3652273"/>
            <a:ext cx="47549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mechanisms responsible for this link are not fully understood.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4. Systems and System Models</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871A5AB4-78AA-4313-AFB7-03C570BE38EA}"/>
              </a:ext>
            </a:extLst>
          </p:cNvPr>
          <p:cNvSpPr>
            <a:spLocks noGrp="1" noChangeArrowheads="1"/>
          </p:cNvSpPr>
          <p:nvPr>
            <p:ph type="title"/>
          </p:nvPr>
        </p:nvSpPr>
        <p:spPr/>
        <p:txBody>
          <a:bodyPr/>
          <a:lstStyle/>
          <a:p>
            <a:r>
              <a:rPr lang="en-GB" altLang="en-US" dirty="0"/>
              <a:t>Type 1 or type 2 diabetes?</a:t>
            </a:r>
          </a:p>
        </p:txBody>
      </p:sp>
      <p:pic>
        <p:nvPicPr>
          <p:cNvPr id="6" name="Picture 6" descr="flash_icon">
            <a:extLst>
              <a:ext uri="{FF2B5EF4-FFF2-40B4-BE49-F238E27FC236}">
                <a16:creationId xmlns:a16="http://schemas.microsoft.com/office/drawing/2014/main" id="{08D66160-C79F-4D28-876F-5EF81BB038D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1FF6417-AC2B-42F1-9E4B-D5D6A8A8FBBD}"/>
              </a:ext>
            </a:extLst>
          </p:cNvPr>
          <p:cNvSpPr>
            <a:spLocks noGrp="1" noChangeArrowheads="1"/>
          </p:cNvSpPr>
          <p:nvPr>
            <p:ph type="title"/>
          </p:nvPr>
        </p:nvSpPr>
        <p:spPr/>
        <p:txBody>
          <a:bodyPr/>
          <a:lstStyle/>
          <a:p>
            <a:pPr eaLnBrk="1" hangingPunct="1"/>
            <a:r>
              <a:rPr lang="en-GB" altLang="en-US"/>
              <a:t>Glucose</a:t>
            </a:r>
          </a:p>
        </p:txBody>
      </p:sp>
      <p:sp>
        <p:nvSpPr>
          <p:cNvPr id="19459" name="Rectangle 41">
            <a:extLst>
              <a:ext uri="{FF2B5EF4-FFF2-40B4-BE49-F238E27FC236}">
                <a16:creationId xmlns:a16="http://schemas.microsoft.com/office/drawing/2014/main" id="{68B093F6-7FA2-41A9-B716-1409A76DFB31}"/>
              </a:ext>
            </a:extLst>
          </p:cNvPr>
          <p:cNvSpPr>
            <a:spLocks noChangeArrowheads="1"/>
          </p:cNvSpPr>
          <p:nvPr/>
        </p:nvSpPr>
        <p:spPr bwMode="auto">
          <a:xfrm>
            <a:off x="355600" y="784225"/>
            <a:ext cx="850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Glucose</a:t>
            </a:r>
            <a:r>
              <a:rPr lang="en-GB" altLang="en-US">
                <a:solidFill>
                  <a:srgbClr val="010066"/>
                </a:solidFill>
              </a:rPr>
              <a:t> is a type of sugar used for </a:t>
            </a:r>
            <a:r>
              <a:rPr lang="en-GB" altLang="en-US" b="1">
                <a:solidFill>
                  <a:srgbClr val="10BC45"/>
                </a:solidFill>
              </a:rPr>
              <a:t>cellular respiration </a:t>
            </a:r>
            <a:r>
              <a:rPr lang="en-GB" altLang="en-US">
                <a:solidFill>
                  <a:srgbClr val="010066"/>
                </a:solidFill>
              </a:rPr>
              <a:t>which provides the body with energy.</a:t>
            </a:r>
          </a:p>
        </p:txBody>
      </p:sp>
      <p:sp>
        <p:nvSpPr>
          <p:cNvPr id="167946" name="Rectangle 10">
            <a:extLst>
              <a:ext uri="{FF2B5EF4-FFF2-40B4-BE49-F238E27FC236}">
                <a16:creationId xmlns:a16="http://schemas.microsoft.com/office/drawing/2014/main" id="{5402B51F-363B-412C-B881-8419D99BE609}"/>
              </a:ext>
            </a:extLst>
          </p:cNvPr>
          <p:cNvSpPr>
            <a:spLocks noChangeArrowheads="1"/>
          </p:cNvSpPr>
          <p:nvPr/>
        </p:nvSpPr>
        <p:spPr bwMode="auto">
          <a:xfrm>
            <a:off x="342900" y="4953000"/>
            <a:ext cx="4375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concentration of glucose in the blood is called the </a:t>
            </a:r>
            <a:r>
              <a:rPr lang="en-GB" altLang="en-US" b="1" dirty="0">
                <a:solidFill>
                  <a:srgbClr val="10BC45"/>
                </a:solidFill>
              </a:rPr>
              <a:t>blood glucose level</a:t>
            </a:r>
            <a:r>
              <a:rPr lang="en-GB" altLang="en-US" dirty="0">
                <a:solidFill>
                  <a:srgbClr val="010066"/>
                </a:solidFill>
              </a:rPr>
              <a:t>. </a:t>
            </a:r>
          </a:p>
        </p:txBody>
      </p:sp>
      <p:sp>
        <p:nvSpPr>
          <p:cNvPr id="11" name="Rectangle 4">
            <a:extLst>
              <a:ext uri="{FF2B5EF4-FFF2-40B4-BE49-F238E27FC236}">
                <a16:creationId xmlns:a16="http://schemas.microsoft.com/office/drawing/2014/main" id="{A8D406FE-0CF9-4F99-8B3A-D8088F21C745}"/>
              </a:ext>
            </a:extLst>
          </p:cNvPr>
          <p:cNvSpPr>
            <a:spLocks noChangeArrowheads="1"/>
          </p:cNvSpPr>
          <p:nvPr/>
        </p:nvSpPr>
        <p:spPr bwMode="auto">
          <a:xfrm>
            <a:off x="342900" y="1803400"/>
            <a:ext cx="8575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Glucose is present in many foods, including </a:t>
            </a:r>
            <a:r>
              <a:rPr lang="en-GB" altLang="en-US" b="1">
                <a:solidFill>
                  <a:srgbClr val="10BC45"/>
                </a:solidFill>
              </a:rPr>
              <a:t>carbohydrates</a:t>
            </a:r>
            <a:r>
              <a:rPr lang="en-GB" altLang="en-US">
                <a:solidFill>
                  <a:srgbClr val="010066"/>
                </a:solidFill>
              </a:rPr>
              <a:t>. These are made of many sugar molecules joined together. Starch is a type of carbohydrate containing glucose. </a:t>
            </a:r>
          </a:p>
        </p:txBody>
      </p:sp>
      <p:sp>
        <p:nvSpPr>
          <p:cNvPr id="12" name="Rectangle 11">
            <a:extLst>
              <a:ext uri="{FF2B5EF4-FFF2-40B4-BE49-F238E27FC236}">
                <a16:creationId xmlns:a16="http://schemas.microsoft.com/office/drawing/2014/main" id="{560001CA-7244-496E-BD52-88B65EAB7A8B}"/>
              </a:ext>
            </a:extLst>
          </p:cNvPr>
          <p:cNvSpPr>
            <a:spLocks noChangeArrowheads="1"/>
          </p:cNvSpPr>
          <p:nvPr/>
        </p:nvSpPr>
        <p:spPr bwMode="auto">
          <a:xfrm>
            <a:off x="342900" y="319405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When food is digested, glucose is released and absorbed into the blood to be transported to cells around the body.</a:t>
            </a:r>
            <a:endParaRPr lang="en-GB" altLang="en-US"/>
          </a:p>
        </p:txBody>
      </p:sp>
      <p:pic>
        <p:nvPicPr>
          <p:cNvPr id="19464" name="Picture 12" descr="glucose">
            <a:extLst>
              <a:ext uri="{FF2B5EF4-FFF2-40B4-BE49-F238E27FC236}">
                <a16:creationId xmlns:a16="http://schemas.microsoft.com/office/drawing/2014/main" id="{915EB27B-8F3C-4604-AFB5-860B2A3057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803" y="3309938"/>
            <a:ext cx="3557588"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593B759-532A-4566-B96B-D97915A566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1C6E2834-7C73-409B-AF82-73C7E4E6848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4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6"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Leonid S. Shtandel_235117720.jpg">
            <a:extLst>
              <a:ext uri="{FF2B5EF4-FFF2-40B4-BE49-F238E27FC236}">
                <a16:creationId xmlns:a16="http://schemas.microsoft.com/office/drawing/2014/main" id="{1FA40EDA-A79E-4FE0-90D8-4E2E2C043A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7363" y="2381250"/>
            <a:ext cx="35401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A6A83CB4-6FC7-4B46-93D2-6EE390DB14AE}"/>
              </a:ext>
            </a:extLst>
          </p:cNvPr>
          <p:cNvSpPr>
            <a:spLocks noGrp="1" noChangeArrowheads="1"/>
          </p:cNvSpPr>
          <p:nvPr>
            <p:ph type="title"/>
          </p:nvPr>
        </p:nvSpPr>
        <p:spPr/>
        <p:txBody>
          <a:bodyPr/>
          <a:lstStyle/>
          <a:p>
            <a:pPr eaLnBrk="1" hangingPunct="1"/>
            <a:r>
              <a:rPr lang="en-GB" altLang="en-US"/>
              <a:t>Changing blood glucose levels</a:t>
            </a:r>
          </a:p>
        </p:txBody>
      </p:sp>
      <p:sp>
        <p:nvSpPr>
          <p:cNvPr id="231429" name="Rectangle 5">
            <a:extLst>
              <a:ext uri="{FF2B5EF4-FFF2-40B4-BE49-F238E27FC236}">
                <a16:creationId xmlns:a16="http://schemas.microsoft.com/office/drawing/2014/main" id="{0E6A0841-5B8F-4F9F-BDC3-C64579F8BDD5}"/>
              </a:ext>
            </a:extLst>
          </p:cNvPr>
          <p:cNvSpPr>
            <a:spLocks noChangeArrowheads="1"/>
          </p:cNvSpPr>
          <p:nvPr/>
        </p:nvSpPr>
        <p:spPr bwMode="auto">
          <a:xfrm>
            <a:off x="342900" y="2493963"/>
            <a:ext cx="5607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Sometimes there is too much glucose </a:t>
            </a:r>
            <a:br>
              <a:rPr lang="en-GB" altLang="en-US">
                <a:solidFill>
                  <a:srgbClr val="010066"/>
                </a:solidFill>
              </a:rPr>
            </a:br>
            <a:r>
              <a:rPr lang="en-GB" altLang="en-US">
                <a:solidFill>
                  <a:srgbClr val="010066"/>
                </a:solidFill>
              </a:rPr>
              <a:t>in the blood, other times not enough. </a:t>
            </a:r>
          </a:p>
        </p:txBody>
      </p:sp>
      <p:sp>
        <p:nvSpPr>
          <p:cNvPr id="231430" name="Rectangle 6">
            <a:extLst>
              <a:ext uri="{FF2B5EF4-FFF2-40B4-BE49-F238E27FC236}">
                <a16:creationId xmlns:a16="http://schemas.microsoft.com/office/drawing/2014/main" id="{8762B669-5B88-4B65-9776-7D26DFEC4112}"/>
              </a:ext>
            </a:extLst>
          </p:cNvPr>
          <p:cNvSpPr>
            <a:spLocks noChangeArrowheads="1"/>
          </p:cNvSpPr>
          <p:nvPr/>
        </p:nvSpPr>
        <p:spPr bwMode="auto">
          <a:xfrm>
            <a:off x="342900" y="1343025"/>
            <a:ext cx="671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010066"/>
                </a:solidFill>
              </a:rPr>
              <a:t>Eating</a:t>
            </a:r>
            <a:r>
              <a:rPr lang="en-GB" altLang="en-US" dirty="0">
                <a:solidFill>
                  <a:srgbClr val="010066"/>
                </a:solidFill>
              </a:rPr>
              <a:t> causes blood glucose levels to rise.</a:t>
            </a:r>
          </a:p>
        </p:txBody>
      </p:sp>
      <p:sp>
        <p:nvSpPr>
          <p:cNvPr id="231431" name="Rectangle 7">
            <a:extLst>
              <a:ext uri="{FF2B5EF4-FFF2-40B4-BE49-F238E27FC236}">
                <a16:creationId xmlns:a16="http://schemas.microsoft.com/office/drawing/2014/main" id="{53E40A49-E8A2-494E-8260-BC461B08FBAE}"/>
              </a:ext>
            </a:extLst>
          </p:cNvPr>
          <p:cNvSpPr>
            <a:spLocks noChangeArrowheads="1"/>
          </p:cNvSpPr>
          <p:nvPr/>
        </p:nvSpPr>
        <p:spPr bwMode="auto">
          <a:xfrm>
            <a:off x="342900" y="1919288"/>
            <a:ext cx="799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Vigorous</a:t>
            </a:r>
            <a:r>
              <a:rPr lang="en-GB" altLang="en-US" b="1" dirty="0">
                <a:solidFill>
                  <a:srgbClr val="010066"/>
                </a:solidFill>
              </a:rPr>
              <a:t> exercise </a:t>
            </a:r>
            <a:r>
              <a:rPr lang="en-GB" altLang="en-US" dirty="0">
                <a:solidFill>
                  <a:srgbClr val="010066"/>
                </a:solidFill>
              </a:rPr>
              <a:t>causes blood glucose levels to fall.</a:t>
            </a:r>
          </a:p>
        </p:txBody>
      </p:sp>
      <p:sp>
        <p:nvSpPr>
          <p:cNvPr id="20488" name="Rectangle 2">
            <a:extLst>
              <a:ext uri="{FF2B5EF4-FFF2-40B4-BE49-F238E27FC236}">
                <a16:creationId xmlns:a16="http://schemas.microsoft.com/office/drawing/2014/main" id="{241E2B2D-58B8-4FBE-9B9C-A6205598B89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7585" name="Rectangle 1">
            <a:extLst>
              <a:ext uri="{FF2B5EF4-FFF2-40B4-BE49-F238E27FC236}">
                <a16:creationId xmlns:a16="http://schemas.microsoft.com/office/drawing/2014/main" id="{A1C5113D-F9EC-4494-995C-C0401F96EB2A}"/>
              </a:ext>
            </a:extLst>
          </p:cNvPr>
          <p:cNvSpPr>
            <a:spLocks noChangeArrowheads="1"/>
          </p:cNvSpPr>
          <p:nvPr/>
        </p:nvSpPr>
        <p:spPr bwMode="auto">
          <a:xfrm>
            <a:off x="342901" y="4764088"/>
            <a:ext cx="6565900" cy="43973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dirty="0">
                <a:solidFill>
                  <a:srgbClr val="010066"/>
                </a:solidFill>
              </a:rPr>
              <a:t>How does the body carry out </a:t>
            </a:r>
            <a:r>
              <a:rPr lang="en-GB" altLang="en-US" dirty="0" err="1">
                <a:solidFill>
                  <a:srgbClr val="010066"/>
                </a:solidFill>
              </a:rPr>
              <a:t>glucoregulation</a:t>
            </a:r>
            <a:r>
              <a:rPr lang="en-GB" altLang="en-US" dirty="0">
                <a:solidFill>
                  <a:srgbClr val="010066"/>
                </a:solidFill>
              </a:rPr>
              <a:t>?</a:t>
            </a:r>
          </a:p>
        </p:txBody>
      </p:sp>
      <p:sp>
        <p:nvSpPr>
          <p:cNvPr id="20490" name="Rectangle 1">
            <a:extLst>
              <a:ext uri="{FF2B5EF4-FFF2-40B4-BE49-F238E27FC236}">
                <a16:creationId xmlns:a16="http://schemas.microsoft.com/office/drawing/2014/main" id="{7CC0DA04-B9BF-41F2-A577-087BBB802A2F}"/>
              </a:ext>
            </a:extLst>
          </p:cNvPr>
          <p:cNvSpPr>
            <a:spLocks noChangeArrowheads="1"/>
          </p:cNvSpPr>
          <p:nvPr/>
        </p:nvSpPr>
        <p:spPr bwMode="auto">
          <a:xfrm>
            <a:off x="342900" y="784225"/>
            <a:ext cx="6204656" cy="439738"/>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What can cause changes in blood glucose?</a:t>
            </a:r>
          </a:p>
        </p:txBody>
      </p:sp>
      <p:sp>
        <p:nvSpPr>
          <p:cNvPr id="15" name="Rectangle 8">
            <a:extLst>
              <a:ext uri="{FF2B5EF4-FFF2-40B4-BE49-F238E27FC236}">
                <a16:creationId xmlns:a16="http://schemas.microsoft.com/office/drawing/2014/main" id="{F27C9AAE-520B-4F87-B1DC-0464CCAEA8A8}"/>
              </a:ext>
            </a:extLst>
          </p:cNvPr>
          <p:cNvSpPr>
            <a:spLocks noChangeArrowheads="1"/>
          </p:cNvSpPr>
          <p:nvPr/>
        </p:nvSpPr>
        <p:spPr bwMode="auto">
          <a:xfrm>
            <a:off x="342900" y="532288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Blood glucose levels are regulated by </a:t>
            </a:r>
            <a:r>
              <a:rPr lang="en-GB" altLang="en-US" b="1" dirty="0">
                <a:solidFill>
                  <a:srgbClr val="10BC45"/>
                </a:solidFill>
              </a:rPr>
              <a:t>hormones</a:t>
            </a:r>
            <a:r>
              <a:rPr lang="en-GB" altLang="en-US" dirty="0">
                <a:solidFill>
                  <a:srgbClr val="010066"/>
                </a:solidFill>
              </a:rPr>
              <a:t> that control the movement of glucose between blood and the cells.</a:t>
            </a:r>
          </a:p>
        </p:txBody>
      </p:sp>
      <p:sp>
        <p:nvSpPr>
          <p:cNvPr id="16" name="Rectangle 15">
            <a:extLst>
              <a:ext uri="{FF2B5EF4-FFF2-40B4-BE49-F238E27FC236}">
                <a16:creationId xmlns:a16="http://schemas.microsoft.com/office/drawing/2014/main" id="{FCA03916-CBED-4CD7-87E2-739DF86846EC}"/>
              </a:ext>
            </a:extLst>
          </p:cNvPr>
          <p:cNvSpPr>
            <a:spLocks noChangeArrowheads="1"/>
          </p:cNvSpPr>
          <p:nvPr/>
        </p:nvSpPr>
        <p:spPr bwMode="auto">
          <a:xfrm>
            <a:off x="342900" y="3444875"/>
            <a:ext cx="5345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 a result, blood glucose levels </a:t>
            </a:r>
            <a:br>
              <a:rPr lang="en-GB" altLang="en-US">
                <a:solidFill>
                  <a:srgbClr val="010066"/>
                </a:solidFill>
              </a:rPr>
            </a:br>
            <a:r>
              <a:rPr lang="en-GB" altLang="en-US">
                <a:solidFill>
                  <a:srgbClr val="010066"/>
                </a:solidFill>
              </a:rPr>
              <a:t>need to be controlled. This process </a:t>
            </a:r>
            <a:br>
              <a:rPr lang="en-GB" altLang="en-US">
                <a:solidFill>
                  <a:srgbClr val="010066"/>
                </a:solidFill>
              </a:rPr>
            </a:br>
            <a:r>
              <a:rPr lang="en-GB" altLang="en-US">
                <a:solidFill>
                  <a:srgbClr val="010066"/>
                </a:solidFill>
              </a:rPr>
              <a:t>is called </a:t>
            </a:r>
            <a:r>
              <a:rPr lang="en-GB" altLang="en-US" b="1">
                <a:solidFill>
                  <a:srgbClr val="10BC45"/>
                </a:solidFill>
              </a:rPr>
              <a:t>glucoregulation</a:t>
            </a:r>
            <a:r>
              <a:rPr lang="en-GB" altLang="en-US">
                <a:solidFill>
                  <a:srgbClr val="010066"/>
                </a:solidFill>
              </a:rPr>
              <a:t>.</a:t>
            </a:r>
          </a:p>
        </p:txBody>
      </p:sp>
      <p:pic>
        <p:nvPicPr>
          <p:cNvPr id="13" name="Picture 12">
            <a:extLst>
              <a:ext uri="{FF2B5EF4-FFF2-40B4-BE49-F238E27FC236}">
                <a16:creationId xmlns:a16="http://schemas.microsoft.com/office/drawing/2014/main" id="{AE3FAB06-0C81-4DF5-99A1-D1E87ACC61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679B73B6-DA50-492C-98C0-955FBDD2B8B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E9473EBF-7EAA-4580-BE1E-AD235509F37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4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P spid="231430" grpId="0"/>
      <p:bldP spid="231431" grpId="0"/>
      <p:bldP spid="67585"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2">
            <a:extLst>
              <a:ext uri="{FF2B5EF4-FFF2-40B4-BE49-F238E27FC236}">
                <a16:creationId xmlns:a16="http://schemas.microsoft.com/office/drawing/2014/main" id="{956CD6D8-3038-41BA-80AA-91A3915A91D9}"/>
              </a:ext>
            </a:extLst>
          </p:cNvPr>
          <p:cNvSpPr>
            <a:spLocks noGrp="1" noChangeArrowheads="1"/>
          </p:cNvSpPr>
          <p:nvPr>
            <p:ph type="title"/>
          </p:nvPr>
        </p:nvSpPr>
        <p:spPr/>
        <p:txBody>
          <a:bodyPr/>
          <a:lstStyle/>
          <a:p>
            <a:pPr eaLnBrk="1" hangingPunct="1"/>
            <a:r>
              <a:rPr lang="en-GB" altLang="en-US"/>
              <a:t>Blood glucose levels</a:t>
            </a:r>
          </a:p>
        </p:txBody>
      </p:sp>
      <p:sp>
        <p:nvSpPr>
          <p:cNvPr id="21507" name="Rectangle 23">
            <a:extLst>
              <a:ext uri="{FF2B5EF4-FFF2-40B4-BE49-F238E27FC236}">
                <a16:creationId xmlns:a16="http://schemas.microsoft.com/office/drawing/2014/main" id="{F388F034-115C-41BA-8716-78AAF90BF20B}"/>
              </a:ext>
            </a:extLst>
          </p:cNvPr>
          <p:cNvSpPr>
            <a:spLocks noChangeArrowheads="1"/>
          </p:cNvSpPr>
          <p:nvPr/>
        </p:nvSpPr>
        <p:spPr bwMode="auto">
          <a:xfrm>
            <a:off x="355600" y="795514"/>
            <a:ext cx="8372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Blood glucose levels rise just after eating, but quickly return </a:t>
            </a:r>
            <a:br>
              <a:rPr lang="en-GB" altLang="en-US" dirty="0">
                <a:solidFill>
                  <a:srgbClr val="010066"/>
                </a:solidFill>
              </a:rPr>
            </a:br>
            <a:r>
              <a:rPr lang="en-GB" altLang="en-US" dirty="0">
                <a:solidFill>
                  <a:srgbClr val="010066"/>
                </a:solidFill>
              </a:rPr>
              <a:t>to normal. </a:t>
            </a:r>
          </a:p>
        </p:txBody>
      </p:sp>
      <p:sp>
        <p:nvSpPr>
          <p:cNvPr id="21512" name="Rectangle 1">
            <a:extLst>
              <a:ext uri="{FF2B5EF4-FFF2-40B4-BE49-F238E27FC236}">
                <a16:creationId xmlns:a16="http://schemas.microsoft.com/office/drawing/2014/main" id="{762326F2-B0AC-4F2B-BFD4-02FFFD24E1A4}"/>
              </a:ext>
            </a:extLst>
          </p:cNvPr>
          <p:cNvSpPr>
            <a:spLocks noChangeArrowheads="1"/>
          </p:cNvSpPr>
          <p:nvPr/>
        </p:nvSpPr>
        <p:spPr bwMode="auto">
          <a:xfrm>
            <a:off x="342900" y="1733904"/>
            <a:ext cx="8005763"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Why isn’t glucose left in the blood, and where does it go?</a:t>
            </a:r>
          </a:p>
        </p:txBody>
      </p:sp>
      <p:pic>
        <p:nvPicPr>
          <p:cNvPr id="21511" name="Picture 33" descr="Picture7.jpg">
            <a:extLst>
              <a:ext uri="{FF2B5EF4-FFF2-40B4-BE49-F238E27FC236}">
                <a16:creationId xmlns:a16="http://schemas.microsoft.com/office/drawing/2014/main" id="{6E7F3841-D947-4CA9-BFFE-35EB0BC303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938" y="2233084"/>
            <a:ext cx="7604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6AD3D68-47A0-48B0-AC9A-75C578611A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D8D8448E-8D42-4474-BA08-8DAB9545C2D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8E8D15D-0648-4CBF-B3F6-E13D9693D90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94DB2C2-C646-4866-B52F-E39AC874F87F}"/>
              </a:ext>
            </a:extLst>
          </p:cNvPr>
          <p:cNvSpPr>
            <a:spLocks noGrp="1" noChangeArrowheads="1"/>
          </p:cNvSpPr>
          <p:nvPr>
            <p:ph type="title"/>
          </p:nvPr>
        </p:nvSpPr>
        <p:spPr/>
        <p:txBody>
          <a:bodyPr/>
          <a:lstStyle/>
          <a:p>
            <a:pPr eaLnBrk="1" hangingPunct="1"/>
            <a:r>
              <a:rPr lang="en-GB" altLang="en-US"/>
              <a:t>The pancreas and insulin</a:t>
            </a:r>
          </a:p>
        </p:txBody>
      </p:sp>
      <p:sp>
        <p:nvSpPr>
          <p:cNvPr id="22531" name="Rectangle 4">
            <a:extLst>
              <a:ext uri="{FF2B5EF4-FFF2-40B4-BE49-F238E27FC236}">
                <a16:creationId xmlns:a16="http://schemas.microsoft.com/office/drawing/2014/main" id="{9E7D904F-7CB0-4CA6-A8B7-A90BAF05DEF0}"/>
              </a:ext>
            </a:extLst>
          </p:cNvPr>
          <p:cNvSpPr>
            <a:spLocks noChangeArrowheads="1"/>
          </p:cNvSpPr>
          <p:nvPr/>
        </p:nvSpPr>
        <p:spPr bwMode="auto">
          <a:xfrm>
            <a:off x="355600" y="784225"/>
            <a:ext cx="8478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a:t>
            </a:r>
            <a:r>
              <a:rPr lang="en-GB" altLang="en-US" b="1" dirty="0">
                <a:solidFill>
                  <a:srgbClr val="10BC45"/>
                </a:solidFill>
              </a:rPr>
              <a:t>pancreas</a:t>
            </a:r>
            <a:r>
              <a:rPr lang="en-GB" altLang="en-US" dirty="0">
                <a:solidFill>
                  <a:srgbClr val="010066"/>
                </a:solidFill>
              </a:rPr>
              <a:t> is able to sense changes in blood glucose levels. It produces hormones that enable </a:t>
            </a:r>
            <a:r>
              <a:rPr lang="en-GB" altLang="en-US" dirty="0" err="1">
                <a:solidFill>
                  <a:srgbClr val="010066"/>
                </a:solidFill>
              </a:rPr>
              <a:t>glucoregulation</a:t>
            </a:r>
            <a:r>
              <a:rPr lang="en-GB" altLang="en-US" dirty="0">
                <a:solidFill>
                  <a:srgbClr val="010066"/>
                </a:solidFill>
              </a:rPr>
              <a:t>. </a:t>
            </a:r>
          </a:p>
        </p:txBody>
      </p:sp>
      <p:pic>
        <p:nvPicPr>
          <p:cNvPr id="22532" name="Picture 6" descr="body_glands_pancreas">
            <a:extLst>
              <a:ext uri="{FF2B5EF4-FFF2-40B4-BE49-F238E27FC236}">
                <a16:creationId xmlns:a16="http://schemas.microsoft.com/office/drawing/2014/main" id="{B888375E-54D6-4675-9D31-6E573B436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2912007"/>
            <a:ext cx="42211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Text Box 10">
            <a:extLst>
              <a:ext uri="{FF2B5EF4-FFF2-40B4-BE49-F238E27FC236}">
                <a16:creationId xmlns:a16="http://schemas.microsoft.com/office/drawing/2014/main" id="{9F1EDED2-750F-442F-B5CF-1932ADCE9D91}"/>
              </a:ext>
            </a:extLst>
          </p:cNvPr>
          <p:cNvSpPr txBox="1">
            <a:spLocks noChangeArrowheads="1"/>
          </p:cNvSpPr>
          <p:nvPr/>
        </p:nvSpPr>
        <p:spPr bwMode="auto">
          <a:xfrm>
            <a:off x="5567363" y="2232557"/>
            <a:ext cx="1576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pancreas</a:t>
            </a:r>
          </a:p>
        </p:txBody>
      </p:sp>
      <p:sp>
        <p:nvSpPr>
          <p:cNvPr id="194566" name="Line 11">
            <a:extLst>
              <a:ext uri="{FF2B5EF4-FFF2-40B4-BE49-F238E27FC236}">
                <a16:creationId xmlns:a16="http://schemas.microsoft.com/office/drawing/2014/main" id="{BFE4CFF6-B435-489A-BD01-889552F92BC9}"/>
              </a:ext>
            </a:extLst>
          </p:cNvPr>
          <p:cNvSpPr>
            <a:spLocks noChangeShapeType="1"/>
          </p:cNvSpPr>
          <p:nvPr/>
        </p:nvSpPr>
        <p:spPr bwMode="auto">
          <a:xfrm>
            <a:off x="6400800" y="2664357"/>
            <a:ext cx="428625" cy="11858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32463" name="Rectangle 151">
            <a:extLst>
              <a:ext uri="{FF2B5EF4-FFF2-40B4-BE49-F238E27FC236}">
                <a16:creationId xmlns:a16="http://schemas.microsoft.com/office/drawing/2014/main" id="{FBA2CC76-3B1B-4B08-9AD8-110BD698F3BF}"/>
              </a:ext>
            </a:extLst>
          </p:cNvPr>
          <p:cNvSpPr>
            <a:spLocks noChangeArrowheads="1"/>
          </p:cNvSpPr>
          <p:nvPr/>
        </p:nvSpPr>
        <p:spPr bwMode="auto">
          <a:xfrm>
            <a:off x="342900" y="3685705"/>
            <a:ext cx="437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It is secreted directly into the </a:t>
            </a:r>
            <a:br>
              <a:rPr lang="en-GB" altLang="en-US" dirty="0">
                <a:solidFill>
                  <a:srgbClr val="010066"/>
                </a:solidFill>
              </a:rPr>
            </a:br>
            <a:r>
              <a:rPr lang="en-GB" altLang="en-US" dirty="0">
                <a:solidFill>
                  <a:srgbClr val="010066"/>
                </a:solidFill>
              </a:rPr>
              <a:t>bloodstream, and transported </a:t>
            </a:r>
            <a:br>
              <a:rPr lang="en-GB" altLang="en-US" dirty="0">
                <a:solidFill>
                  <a:srgbClr val="010066"/>
                </a:solidFill>
              </a:rPr>
            </a:br>
            <a:r>
              <a:rPr lang="en-GB" altLang="en-US" dirty="0">
                <a:solidFill>
                  <a:srgbClr val="010066"/>
                </a:solidFill>
              </a:rPr>
              <a:t>around the body.</a:t>
            </a:r>
          </a:p>
        </p:txBody>
      </p:sp>
      <p:sp>
        <p:nvSpPr>
          <p:cNvPr id="2" name="Rectangle 15">
            <a:extLst>
              <a:ext uri="{FF2B5EF4-FFF2-40B4-BE49-F238E27FC236}">
                <a16:creationId xmlns:a16="http://schemas.microsoft.com/office/drawing/2014/main" id="{5797C00D-1AEB-4942-9664-5BFE5EF330C6}"/>
              </a:ext>
            </a:extLst>
          </p:cNvPr>
          <p:cNvSpPr>
            <a:spLocks noChangeArrowheads="1"/>
          </p:cNvSpPr>
          <p:nvPr/>
        </p:nvSpPr>
        <p:spPr bwMode="auto">
          <a:xfrm>
            <a:off x="342900" y="532130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Insulin affects cells in the </a:t>
            </a:r>
            <a:r>
              <a:rPr lang="en-GB" altLang="en-US" b="1">
                <a:solidFill>
                  <a:srgbClr val="10BC45"/>
                </a:solidFill>
              </a:rPr>
              <a:t>liver</a:t>
            </a:r>
            <a:r>
              <a:rPr lang="en-GB" altLang="en-US">
                <a:solidFill>
                  <a:srgbClr val="010066"/>
                </a:solidFill>
              </a:rPr>
              <a:t> and </a:t>
            </a:r>
            <a:r>
              <a:rPr lang="en-GB" altLang="en-US" b="1">
                <a:solidFill>
                  <a:srgbClr val="010066"/>
                </a:solidFill>
              </a:rPr>
              <a:t>muscles</a:t>
            </a:r>
            <a:r>
              <a:rPr lang="en-GB" altLang="en-US">
                <a:solidFill>
                  <a:srgbClr val="010066"/>
                </a:solidFill>
              </a:rPr>
              <a:t>, leading to changes that result in a reduction in blood glucose levels. </a:t>
            </a:r>
          </a:p>
        </p:txBody>
      </p:sp>
      <p:sp>
        <p:nvSpPr>
          <p:cNvPr id="22539" name="Rectangle 10">
            <a:extLst>
              <a:ext uri="{FF2B5EF4-FFF2-40B4-BE49-F238E27FC236}">
                <a16:creationId xmlns:a16="http://schemas.microsoft.com/office/drawing/2014/main" id="{0C51646B-F3FB-435F-9BB4-AB30CB8D71E1}"/>
              </a:ext>
            </a:extLst>
          </p:cNvPr>
          <p:cNvSpPr>
            <a:spLocks noChangeArrowheads="1"/>
          </p:cNvSpPr>
          <p:nvPr/>
        </p:nvSpPr>
        <p:spPr bwMode="auto">
          <a:xfrm>
            <a:off x="342900" y="2049932"/>
            <a:ext cx="4624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Insulin</a:t>
            </a:r>
            <a:r>
              <a:rPr lang="en-GB" altLang="en-US" dirty="0">
                <a:solidFill>
                  <a:srgbClr val="010066"/>
                </a:solidFill>
              </a:rPr>
              <a:t> is a hormone produced by the pancreas in response to high blood glucose levels. </a:t>
            </a:r>
            <a:endParaRPr lang="en-GB" altLang="en-US" dirty="0"/>
          </a:p>
        </p:txBody>
      </p:sp>
      <p:pic>
        <p:nvPicPr>
          <p:cNvPr id="12" name="Picture 11">
            <a:extLst>
              <a:ext uri="{FF2B5EF4-FFF2-40B4-BE49-F238E27FC236}">
                <a16:creationId xmlns:a16="http://schemas.microsoft.com/office/drawing/2014/main" id="{DF31BF92-16D6-4421-8654-F37664A08AC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C45D4C9-5BF5-4673-8C8E-0EE792A60E4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6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246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p:bldP spid="232463" grpId="0"/>
      <p:bldP spid="2" grpId="0"/>
      <p:bldP spid="225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1">
            <a:extLst>
              <a:ext uri="{FF2B5EF4-FFF2-40B4-BE49-F238E27FC236}">
                <a16:creationId xmlns:a16="http://schemas.microsoft.com/office/drawing/2014/main" id="{A2D3EAC9-BD14-48E6-910C-84E353C291ED}"/>
              </a:ext>
            </a:extLst>
          </p:cNvPr>
          <p:cNvSpPr>
            <a:spLocks noChangeArrowheads="1"/>
          </p:cNvSpPr>
          <p:nvPr/>
        </p:nvSpPr>
        <p:spPr bwMode="auto">
          <a:xfrm>
            <a:off x="342900" y="1858963"/>
            <a:ext cx="8466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It causes cells in the liver and muscles to take up glucose from the blood. This lowers blood glucose levels.</a:t>
            </a:r>
          </a:p>
        </p:txBody>
      </p:sp>
      <p:sp>
        <p:nvSpPr>
          <p:cNvPr id="23555" name="Rectangle 15">
            <a:extLst>
              <a:ext uri="{FF2B5EF4-FFF2-40B4-BE49-F238E27FC236}">
                <a16:creationId xmlns:a16="http://schemas.microsoft.com/office/drawing/2014/main" id="{4A8B593B-5EA9-4246-969F-B9D8F8B789EE}"/>
              </a:ext>
            </a:extLst>
          </p:cNvPr>
          <p:cNvSpPr>
            <a:spLocks noChangeArrowheads="1"/>
          </p:cNvSpPr>
          <p:nvPr/>
        </p:nvSpPr>
        <p:spPr bwMode="auto">
          <a:xfrm>
            <a:off x="342900" y="784225"/>
            <a:ext cx="8466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Insulin is secreted by the pancreas in response to blood glucose levels becoming too </a:t>
            </a:r>
            <a:r>
              <a:rPr lang="en-GB" altLang="en-US" b="1">
                <a:solidFill>
                  <a:srgbClr val="010066"/>
                </a:solidFill>
              </a:rPr>
              <a:t>high</a:t>
            </a:r>
            <a:r>
              <a:rPr lang="en-GB" altLang="en-US">
                <a:solidFill>
                  <a:srgbClr val="010066"/>
                </a:solidFill>
              </a:rPr>
              <a:t>.</a:t>
            </a:r>
          </a:p>
        </p:txBody>
      </p:sp>
      <p:sp>
        <p:nvSpPr>
          <p:cNvPr id="6" name="Rectangle 5">
            <a:extLst>
              <a:ext uri="{FF2B5EF4-FFF2-40B4-BE49-F238E27FC236}">
                <a16:creationId xmlns:a16="http://schemas.microsoft.com/office/drawing/2014/main" id="{58DABAB2-7794-4DF9-96A0-2973E275755A}"/>
              </a:ext>
            </a:extLst>
          </p:cNvPr>
          <p:cNvSpPr>
            <a:spLocks noChangeArrowheads="1"/>
          </p:cNvSpPr>
          <p:nvPr/>
        </p:nvSpPr>
        <p:spPr bwMode="auto">
          <a:xfrm>
            <a:off x="342900" y="4749800"/>
            <a:ext cx="4838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Glycogen is a large, insoluble molecule, made of a lot of glucose molecules joined together. </a:t>
            </a:r>
            <a:endParaRPr lang="en-GB" altLang="en-US" dirty="0"/>
          </a:p>
        </p:txBody>
      </p:sp>
      <p:sp>
        <p:nvSpPr>
          <p:cNvPr id="7" name="Rectangle 6">
            <a:extLst>
              <a:ext uri="{FF2B5EF4-FFF2-40B4-BE49-F238E27FC236}">
                <a16:creationId xmlns:a16="http://schemas.microsoft.com/office/drawing/2014/main" id="{A097FB1F-9FD3-4A4E-8153-4761B4AA8296}"/>
              </a:ext>
            </a:extLst>
          </p:cNvPr>
          <p:cNvSpPr>
            <a:spLocks noChangeArrowheads="1"/>
          </p:cNvSpPr>
          <p:nvPr/>
        </p:nvSpPr>
        <p:spPr bwMode="auto">
          <a:xfrm>
            <a:off x="342900" y="2935288"/>
            <a:ext cx="393558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Once glucose has been transported into the cells, it </a:t>
            </a:r>
            <a:br>
              <a:rPr lang="en-GB" altLang="en-US" dirty="0">
                <a:solidFill>
                  <a:srgbClr val="010066"/>
                </a:solidFill>
              </a:rPr>
            </a:br>
            <a:r>
              <a:rPr lang="en-GB" altLang="en-US" dirty="0">
                <a:solidFill>
                  <a:srgbClr val="010066"/>
                </a:solidFill>
              </a:rPr>
              <a:t>is used to make </a:t>
            </a:r>
            <a:r>
              <a:rPr lang="en-GB" altLang="en-US" b="1" dirty="0">
                <a:solidFill>
                  <a:srgbClr val="10BC45"/>
                </a:solidFill>
              </a:rPr>
              <a:t>glycogen</a:t>
            </a:r>
            <a:r>
              <a:rPr lang="en-GB" altLang="en-US" dirty="0">
                <a:solidFill>
                  <a:srgbClr val="010066"/>
                </a:solidFill>
              </a:rPr>
              <a:t>, which can be stored.</a:t>
            </a:r>
            <a:endParaRPr lang="en-GB" altLang="en-US" dirty="0"/>
          </a:p>
        </p:txBody>
      </p:sp>
      <p:sp>
        <p:nvSpPr>
          <p:cNvPr id="23558" name="Title 16">
            <a:extLst>
              <a:ext uri="{FF2B5EF4-FFF2-40B4-BE49-F238E27FC236}">
                <a16:creationId xmlns:a16="http://schemas.microsoft.com/office/drawing/2014/main" id="{9EF75066-A234-441E-86E4-6948E104AEE7}"/>
              </a:ext>
            </a:extLst>
          </p:cNvPr>
          <p:cNvSpPr>
            <a:spLocks noGrp="1"/>
          </p:cNvSpPr>
          <p:nvPr>
            <p:ph type="title"/>
          </p:nvPr>
        </p:nvSpPr>
        <p:spPr/>
        <p:txBody>
          <a:bodyPr/>
          <a:lstStyle/>
          <a:p>
            <a:r>
              <a:rPr lang="en-GB" altLang="en-US"/>
              <a:t>How does insulin work?</a:t>
            </a:r>
          </a:p>
        </p:txBody>
      </p:sp>
      <p:pic>
        <p:nvPicPr>
          <p:cNvPr id="16" name="Picture 15" descr="Picture12.jpg">
            <a:extLst>
              <a:ext uri="{FF2B5EF4-FFF2-40B4-BE49-F238E27FC236}">
                <a16:creationId xmlns:a16="http://schemas.microsoft.com/office/drawing/2014/main" id="{CA41C63C-ACF8-4F61-96CB-0419B1C1F2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6113" y="2877963"/>
            <a:ext cx="21574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icture13.jpg">
            <a:extLst>
              <a:ext uri="{FF2B5EF4-FFF2-40B4-BE49-F238E27FC236}">
                <a16:creationId xmlns:a16="http://schemas.microsoft.com/office/drawing/2014/main" id="{B214FC8F-4266-4567-A58C-0D73D890EA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2863" y="4167013"/>
            <a:ext cx="17668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Picture14.jpg">
            <a:extLst>
              <a:ext uri="{FF2B5EF4-FFF2-40B4-BE49-F238E27FC236}">
                <a16:creationId xmlns:a16="http://schemas.microsoft.com/office/drawing/2014/main" id="{9EBB10F1-6CF9-4621-AF3E-DA10FE5A43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76913" y="5211588"/>
            <a:ext cx="22320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66C58A1-6ECF-4C44-8C52-3061430B7C3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http://companyweb/production/Image%20library/Biology/_w/digestive%20tract_png.jpg">
            <a:extLst>
              <a:ext uri="{FF2B5EF4-FFF2-40B4-BE49-F238E27FC236}">
                <a16:creationId xmlns:a16="http://schemas.microsoft.com/office/drawing/2014/main" id="{4A83FAE6-9318-403C-B908-9D5C20C67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1730375"/>
            <a:ext cx="21621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3745DDA1-A870-445C-A970-707A4B54FABB}"/>
              </a:ext>
            </a:extLst>
          </p:cNvPr>
          <p:cNvSpPr>
            <a:spLocks noGrp="1" noChangeArrowheads="1"/>
          </p:cNvSpPr>
          <p:nvPr>
            <p:ph type="title"/>
          </p:nvPr>
        </p:nvSpPr>
        <p:spPr/>
        <p:txBody>
          <a:bodyPr/>
          <a:lstStyle/>
          <a:p>
            <a:pPr eaLnBrk="1" hangingPunct="1"/>
            <a:r>
              <a:rPr lang="en-GB" altLang="en-US"/>
              <a:t>Glucagon</a:t>
            </a:r>
          </a:p>
        </p:txBody>
      </p:sp>
      <p:sp>
        <p:nvSpPr>
          <p:cNvPr id="24580" name="Rectangle 4">
            <a:extLst>
              <a:ext uri="{FF2B5EF4-FFF2-40B4-BE49-F238E27FC236}">
                <a16:creationId xmlns:a16="http://schemas.microsoft.com/office/drawing/2014/main" id="{FE16AD3A-20B0-41C2-808F-D986BC8D010D}"/>
              </a:ext>
            </a:extLst>
          </p:cNvPr>
          <p:cNvSpPr>
            <a:spLocks noChangeArrowheads="1"/>
          </p:cNvSpPr>
          <p:nvPr/>
        </p:nvSpPr>
        <p:spPr bwMode="auto">
          <a:xfrm>
            <a:off x="355600" y="784225"/>
            <a:ext cx="8478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pancreas produces another hormone called </a:t>
            </a:r>
            <a:r>
              <a:rPr lang="en-GB" altLang="en-US" b="1">
                <a:solidFill>
                  <a:srgbClr val="10BC45"/>
                </a:solidFill>
              </a:rPr>
              <a:t>glucagon</a:t>
            </a:r>
            <a:r>
              <a:rPr lang="en-GB" altLang="en-US">
                <a:solidFill>
                  <a:srgbClr val="010066"/>
                </a:solidFill>
              </a:rPr>
              <a:t>. </a:t>
            </a:r>
            <a:br>
              <a:rPr lang="en-GB" altLang="en-US">
                <a:solidFill>
                  <a:srgbClr val="010066"/>
                </a:solidFill>
              </a:rPr>
            </a:br>
            <a:r>
              <a:rPr lang="en-GB" altLang="en-US">
                <a:solidFill>
                  <a:srgbClr val="010066"/>
                </a:solidFill>
              </a:rPr>
              <a:t>It also has a role in regulating blood glucose levels. </a:t>
            </a:r>
          </a:p>
        </p:txBody>
      </p:sp>
      <p:sp>
        <p:nvSpPr>
          <p:cNvPr id="232464" name="Rectangle 16">
            <a:extLst>
              <a:ext uri="{FF2B5EF4-FFF2-40B4-BE49-F238E27FC236}">
                <a16:creationId xmlns:a16="http://schemas.microsoft.com/office/drawing/2014/main" id="{6603414A-0ABC-40A4-B286-B1E58281B62A}"/>
              </a:ext>
            </a:extLst>
          </p:cNvPr>
          <p:cNvSpPr>
            <a:spLocks noChangeArrowheads="1"/>
          </p:cNvSpPr>
          <p:nvPr/>
        </p:nvSpPr>
        <p:spPr bwMode="auto">
          <a:xfrm>
            <a:off x="342900" y="1927225"/>
            <a:ext cx="5033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pancreas releases glucagon </a:t>
            </a:r>
            <a:br>
              <a:rPr lang="en-GB" altLang="en-US">
                <a:solidFill>
                  <a:srgbClr val="010066"/>
                </a:solidFill>
              </a:rPr>
            </a:br>
            <a:r>
              <a:rPr lang="en-GB" altLang="en-US">
                <a:solidFill>
                  <a:srgbClr val="010066"/>
                </a:solidFill>
              </a:rPr>
              <a:t>if blood glucose levels become </a:t>
            </a:r>
            <a:br>
              <a:rPr lang="en-GB" altLang="en-US">
                <a:solidFill>
                  <a:srgbClr val="010066"/>
                </a:solidFill>
              </a:rPr>
            </a:br>
            <a:r>
              <a:rPr lang="en-GB" altLang="en-US" b="1">
                <a:solidFill>
                  <a:srgbClr val="010066"/>
                </a:solidFill>
              </a:rPr>
              <a:t>lower </a:t>
            </a:r>
            <a:r>
              <a:rPr lang="en-GB" altLang="en-US">
                <a:solidFill>
                  <a:srgbClr val="010066"/>
                </a:solidFill>
              </a:rPr>
              <a:t>than normal. </a:t>
            </a:r>
          </a:p>
        </p:txBody>
      </p:sp>
      <p:sp>
        <p:nvSpPr>
          <p:cNvPr id="11" name="Rectangle 10">
            <a:extLst>
              <a:ext uri="{FF2B5EF4-FFF2-40B4-BE49-F238E27FC236}">
                <a16:creationId xmlns:a16="http://schemas.microsoft.com/office/drawing/2014/main" id="{84EB71D4-FF2B-4DA0-B752-3BA1205025EE}"/>
              </a:ext>
            </a:extLst>
          </p:cNvPr>
          <p:cNvSpPr>
            <a:spLocks noChangeArrowheads="1"/>
          </p:cNvSpPr>
          <p:nvPr/>
        </p:nvSpPr>
        <p:spPr bwMode="auto">
          <a:xfrm>
            <a:off x="342900" y="344011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Glucagon affects cells in the liver, where it stimulates the conversion of glycogen back</a:t>
            </a:r>
            <a:br>
              <a:rPr lang="en-GB" altLang="en-US">
                <a:solidFill>
                  <a:srgbClr val="010066"/>
                </a:solidFill>
              </a:rPr>
            </a:br>
            <a:r>
              <a:rPr lang="en-GB" altLang="en-US">
                <a:solidFill>
                  <a:srgbClr val="010066"/>
                </a:solidFill>
              </a:rPr>
              <a:t>into glucose.</a:t>
            </a:r>
            <a:endParaRPr lang="en-GB" altLang="en-US"/>
          </a:p>
        </p:txBody>
      </p:sp>
      <p:sp>
        <p:nvSpPr>
          <p:cNvPr id="12" name="Rectangle 11">
            <a:extLst>
              <a:ext uri="{FF2B5EF4-FFF2-40B4-BE49-F238E27FC236}">
                <a16:creationId xmlns:a16="http://schemas.microsoft.com/office/drawing/2014/main" id="{2838473A-22EE-4C81-B32D-EC5FEBDD4C66}"/>
              </a:ext>
            </a:extLst>
          </p:cNvPr>
          <p:cNvSpPr>
            <a:spLocks noChangeArrowheads="1"/>
          </p:cNvSpPr>
          <p:nvPr/>
        </p:nvSpPr>
        <p:spPr bwMode="auto">
          <a:xfrm>
            <a:off x="342900" y="5322888"/>
            <a:ext cx="7407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glucose is released from the liver into the blood. </a:t>
            </a:r>
            <a:br>
              <a:rPr lang="en-GB" altLang="en-US" dirty="0">
                <a:solidFill>
                  <a:srgbClr val="010066"/>
                </a:solidFill>
              </a:rPr>
            </a:br>
            <a:r>
              <a:rPr lang="en-GB" altLang="en-US" dirty="0">
                <a:solidFill>
                  <a:srgbClr val="010066"/>
                </a:solidFill>
              </a:rPr>
              <a:t>This causes blood glucose levels to rise.</a:t>
            </a:r>
            <a:endParaRPr lang="en-GB" altLang="en-US" dirty="0"/>
          </a:p>
        </p:txBody>
      </p:sp>
      <p:sp>
        <p:nvSpPr>
          <p:cNvPr id="15" name="Text Box 10">
            <a:extLst>
              <a:ext uri="{FF2B5EF4-FFF2-40B4-BE49-F238E27FC236}">
                <a16:creationId xmlns:a16="http://schemas.microsoft.com/office/drawing/2014/main" id="{C64CEB0F-5DFC-4BBE-8B09-DEC558610104}"/>
              </a:ext>
            </a:extLst>
          </p:cNvPr>
          <p:cNvSpPr txBox="1">
            <a:spLocks noChangeArrowheads="1"/>
          </p:cNvSpPr>
          <p:nvPr/>
        </p:nvSpPr>
        <p:spPr bwMode="auto">
          <a:xfrm>
            <a:off x="7631113" y="3151188"/>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liver</a:t>
            </a:r>
          </a:p>
        </p:txBody>
      </p:sp>
      <p:sp>
        <p:nvSpPr>
          <p:cNvPr id="16" name="Line 11">
            <a:extLst>
              <a:ext uri="{FF2B5EF4-FFF2-40B4-BE49-F238E27FC236}">
                <a16:creationId xmlns:a16="http://schemas.microsoft.com/office/drawing/2014/main" id="{38410055-E888-418F-A638-D5FE27B7C565}"/>
              </a:ext>
            </a:extLst>
          </p:cNvPr>
          <p:cNvSpPr>
            <a:spLocks noChangeShapeType="1"/>
          </p:cNvSpPr>
          <p:nvPr/>
        </p:nvSpPr>
        <p:spPr bwMode="auto">
          <a:xfrm flipH="1" flipV="1">
            <a:off x="5873750" y="2632075"/>
            <a:ext cx="2006600" cy="7318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3" name="Picture 12">
            <a:extLst>
              <a:ext uri="{FF2B5EF4-FFF2-40B4-BE49-F238E27FC236}">
                <a16:creationId xmlns:a16="http://schemas.microsoft.com/office/drawing/2014/main" id="{A56DBD6B-7EA5-4454-9EDF-9E14AD65C3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5C2BE3A2-4D01-476E-A8D9-A06A3F749A6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4" grpId="0"/>
      <p:bldP spid="11"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19193FF-5149-4679-BFA9-4A7A7452A6DF}"/>
              </a:ext>
            </a:extLst>
          </p:cNvPr>
          <p:cNvSpPr>
            <a:spLocks noGrp="1" noChangeArrowheads="1"/>
          </p:cNvSpPr>
          <p:nvPr>
            <p:ph type="title"/>
          </p:nvPr>
        </p:nvSpPr>
        <p:spPr/>
        <p:txBody>
          <a:bodyPr/>
          <a:lstStyle/>
          <a:p>
            <a:r>
              <a:rPr lang="en-GB" altLang="en-US"/>
              <a:t>How do insulin and glucagon interact?</a:t>
            </a:r>
          </a:p>
        </p:txBody>
      </p:sp>
      <p:sp>
        <p:nvSpPr>
          <p:cNvPr id="25603" name="AutoShape 5">
            <a:extLst>
              <a:ext uri="{FF2B5EF4-FFF2-40B4-BE49-F238E27FC236}">
                <a16:creationId xmlns:a16="http://schemas.microsoft.com/office/drawing/2014/main" id="{B44B9A8E-189A-48A2-8D8C-7F29AE2B2E41}"/>
              </a:ext>
            </a:extLst>
          </p:cNvPr>
          <p:cNvSpPr>
            <a:spLocks noChangeArrowheads="1"/>
          </p:cNvSpPr>
          <p:nvPr/>
        </p:nvSpPr>
        <p:spPr bwMode="auto">
          <a:xfrm>
            <a:off x="6604000" y="2435223"/>
            <a:ext cx="1928813" cy="877888"/>
          </a:xfrm>
          <a:prstGeom prst="roundRect">
            <a:avLst>
              <a:gd name="adj" fmla="val 16667"/>
            </a:avLst>
          </a:prstGeom>
          <a:solidFill>
            <a:srgbClr val="FFCCCC"/>
          </a:solidFill>
          <a:ln w="28575">
            <a:solidFill>
              <a:srgbClr val="FF6161"/>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4" name="Rectangle 151">
            <a:extLst>
              <a:ext uri="{FF2B5EF4-FFF2-40B4-BE49-F238E27FC236}">
                <a16:creationId xmlns:a16="http://schemas.microsoft.com/office/drawing/2014/main" id="{1942C9B3-238D-406D-9F40-F09FD795AB38}"/>
              </a:ext>
            </a:extLst>
          </p:cNvPr>
          <p:cNvSpPr>
            <a:spLocks noChangeArrowheads="1"/>
          </p:cNvSpPr>
          <p:nvPr/>
        </p:nvSpPr>
        <p:spPr bwMode="auto">
          <a:xfrm>
            <a:off x="6794500" y="2478086"/>
            <a:ext cx="1619250" cy="714375"/>
          </a:xfrm>
          <a:prstGeom prst="rect">
            <a:avLst/>
          </a:prstGeom>
          <a:solidFill>
            <a:srgbClr val="FFCCCC"/>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glucose</a:t>
            </a:r>
            <a:r>
              <a:rPr lang="en-GB" altLang="en-US">
                <a:solidFill>
                  <a:srgbClr val="010066"/>
                </a:solidFill>
              </a:rPr>
              <a:t> in blood</a:t>
            </a:r>
            <a:endParaRPr lang="en-GB" altLang="en-US" b="1">
              <a:solidFill>
                <a:srgbClr val="10BC45"/>
              </a:solidFill>
            </a:endParaRPr>
          </a:p>
        </p:txBody>
      </p:sp>
      <p:sp>
        <p:nvSpPr>
          <p:cNvPr id="25605" name="AutoShape 8">
            <a:extLst>
              <a:ext uri="{FF2B5EF4-FFF2-40B4-BE49-F238E27FC236}">
                <a16:creationId xmlns:a16="http://schemas.microsoft.com/office/drawing/2014/main" id="{E611B412-B9BC-44FB-9DAA-A559E75792C1}"/>
              </a:ext>
            </a:extLst>
          </p:cNvPr>
          <p:cNvSpPr>
            <a:spLocks noChangeArrowheads="1"/>
          </p:cNvSpPr>
          <p:nvPr/>
        </p:nvSpPr>
        <p:spPr bwMode="auto">
          <a:xfrm>
            <a:off x="6678613" y="4881561"/>
            <a:ext cx="1997075" cy="847725"/>
          </a:xfrm>
          <a:prstGeom prst="roundRect">
            <a:avLst>
              <a:gd name="adj" fmla="val 16667"/>
            </a:avLst>
          </a:prstGeom>
          <a:solidFill>
            <a:schemeClr val="accent1"/>
          </a:solidFill>
          <a:ln w="28575">
            <a:solidFill>
              <a:schemeClr val="hlink"/>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6" name="Rectangle 15">
            <a:extLst>
              <a:ext uri="{FF2B5EF4-FFF2-40B4-BE49-F238E27FC236}">
                <a16:creationId xmlns:a16="http://schemas.microsoft.com/office/drawing/2014/main" id="{CF1E60AB-2590-4FAE-9252-CA783C0E3200}"/>
              </a:ext>
            </a:extLst>
          </p:cNvPr>
          <p:cNvSpPr>
            <a:spLocks noChangeArrowheads="1"/>
          </p:cNvSpPr>
          <p:nvPr/>
        </p:nvSpPr>
        <p:spPr bwMode="auto">
          <a:xfrm>
            <a:off x="6851650" y="4910136"/>
            <a:ext cx="16764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glycogen</a:t>
            </a:r>
            <a:r>
              <a:rPr lang="en-GB" altLang="en-US">
                <a:solidFill>
                  <a:srgbClr val="010066"/>
                </a:solidFill>
              </a:rPr>
              <a:t> in cells</a:t>
            </a:r>
            <a:endParaRPr lang="en-GB" altLang="en-US" b="1">
              <a:solidFill>
                <a:srgbClr val="10BC45"/>
              </a:solidFill>
            </a:endParaRPr>
          </a:p>
        </p:txBody>
      </p:sp>
      <p:sp>
        <p:nvSpPr>
          <p:cNvPr id="25607" name="Line 10">
            <a:extLst>
              <a:ext uri="{FF2B5EF4-FFF2-40B4-BE49-F238E27FC236}">
                <a16:creationId xmlns:a16="http://schemas.microsoft.com/office/drawing/2014/main" id="{2E5C010D-58A5-4F34-A250-C8EF4AC01FB8}"/>
              </a:ext>
            </a:extLst>
          </p:cNvPr>
          <p:cNvSpPr>
            <a:spLocks noChangeShapeType="1"/>
          </p:cNvSpPr>
          <p:nvPr/>
        </p:nvSpPr>
        <p:spPr bwMode="auto">
          <a:xfrm flipH="1" flipV="1">
            <a:off x="7551738" y="3409948"/>
            <a:ext cx="11112" cy="134302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8304" name="Text Box 16">
            <a:extLst>
              <a:ext uri="{FF2B5EF4-FFF2-40B4-BE49-F238E27FC236}">
                <a16:creationId xmlns:a16="http://schemas.microsoft.com/office/drawing/2014/main" id="{FCEC38BF-7C29-4862-9B18-BEDEDBB5326F}"/>
              </a:ext>
            </a:extLst>
          </p:cNvPr>
          <p:cNvSpPr txBox="1">
            <a:spLocks noChangeArrowheads="1"/>
          </p:cNvSpPr>
          <p:nvPr/>
        </p:nvSpPr>
        <p:spPr bwMode="auto">
          <a:xfrm>
            <a:off x="7631466" y="3866796"/>
            <a:ext cx="1535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dirty="0"/>
              <a:t>insulin</a:t>
            </a:r>
          </a:p>
        </p:txBody>
      </p:sp>
      <p:sp>
        <p:nvSpPr>
          <p:cNvPr id="268305" name="Text Box 17">
            <a:extLst>
              <a:ext uri="{FF2B5EF4-FFF2-40B4-BE49-F238E27FC236}">
                <a16:creationId xmlns:a16="http://schemas.microsoft.com/office/drawing/2014/main" id="{9FAEF9EC-E7C0-481A-8F4C-ECAFF09F8BF9}"/>
              </a:ext>
            </a:extLst>
          </p:cNvPr>
          <p:cNvSpPr txBox="1">
            <a:spLocks noChangeArrowheads="1"/>
          </p:cNvSpPr>
          <p:nvPr/>
        </p:nvSpPr>
        <p:spPr bwMode="auto">
          <a:xfrm>
            <a:off x="5972528" y="3866796"/>
            <a:ext cx="1730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b="1" dirty="0"/>
              <a:t>glucagon</a:t>
            </a:r>
          </a:p>
        </p:txBody>
      </p:sp>
      <p:sp>
        <p:nvSpPr>
          <p:cNvPr id="25610" name="Line 18">
            <a:extLst>
              <a:ext uri="{FF2B5EF4-FFF2-40B4-BE49-F238E27FC236}">
                <a16:creationId xmlns:a16="http://schemas.microsoft.com/office/drawing/2014/main" id="{0DD48F35-7100-44DF-B7EF-13CC147A5BDB}"/>
              </a:ext>
            </a:extLst>
          </p:cNvPr>
          <p:cNvSpPr>
            <a:spLocks noChangeShapeType="1"/>
          </p:cNvSpPr>
          <p:nvPr/>
        </p:nvSpPr>
        <p:spPr bwMode="auto">
          <a:xfrm>
            <a:off x="7789863" y="3465511"/>
            <a:ext cx="11112" cy="12985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8309" name="Text Box 212">
            <a:extLst>
              <a:ext uri="{FF2B5EF4-FFF2-40B4-BE49-F238E27FC236}">
                <a16:creationId xmlns:a16="http://schemas.microsoft.com/office/drawing/2014/main" id="{D38CF559-C97E-4ACF-8998-9259A5C34298}"/>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As a result, insulin and glucagon enable </a:t>
            </a:r>
            <a:br>
              <a:rPr lang="en-GB" altLang="en-US">
                <a:solidFill>
                  <a:srgbClr val="010066"/>
                </a:solidFill>
              </a:rPr>
            </a:br>
            <a:r>
              <a:rPr lang="en-GB" altLang="en-US">
                <a:solidFill>
                  <a:srgbClr val="010066"/>
                </a:solidFill>
              </a:rPr>
              <a:t>blood glucose levels to be </a:t>
            </a:r>
            <a:r>
              <a:rPr lang="en-GB" altLang="en-US" b="1">
                <a:solidFill>
                  <a:srgbClr val="010066"/>
                </a:solidFill>
              </a:rPr>
              <a:t>tightly controlled</a:t>
            </a:r>
            <a:r>
              <a:rPr lang="en-GB" altLang="en-US">
                <a:solidFill>
                  <a:srgbClr val="010066"/>
                </a:solidFill>
              </a:rPr>
              <a:t>.</a:t>
            </a:r>
          </a:p>
        </p:txBody>
      </p:sp>
      <p:sp>
        <p:nvSpPr>
          <p:cNvPr id="25613" name="Text Box 211">
            <a:extLst>
              <a:ext uri="{FF2B5EF4-FFF2-40B4-BE49-F238E27FC236}">
                <a16:creationId xmlns:a16="http://schemas.microsoft.com/office/drawing/2014/main" id="{0B072C33-2E8E-48EA-9952-BB83637B5907}"/>
              </a:ext>
            </a:extLst>
          </p:cNvPr>
          <p:cNvSpPr txBox="1">
            <a:spLocks noChangeArrowheads="1"/>
          </p:cNvSpPr>
          <p:nvPr/>
        </p:nvSpPr>
        <p:spPr bwMode="auto">
          <a:xfrm>
            <a:off x="342900" y="784225"/>
            <a:ext cx="9063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Insulin and glucagon have opposing effects on the movement </a:t>
            </a:r>
            <a:br>
              <a:rPr lang="en-GB" altLang="en-US">
                <a:solidFill>
                  <a:srgbClr val="010066"/>
                </a:solidFill>
              </a:rPr>
            </a:br>
            <a:r>
              <a:rPr lang="en-GB" altLang="en-US">
                <a:solidFill>
                  <a:srgbClr val="010066"/>
                </a:solidFill>
              </a:rPr>
              <a:t>of glucose between cells and the blood. </a:t>
            </a:r>
            <a:endParaRPr lang="en-GB" altLang="en-US"/>
          </a:p>
        </p:txBody>
      </p:sp>
      <p:sp>
        <p:nvSpPr>
          <p:cNvPr id="20" name="Text Box 21">
            <a:extLst>
              <a:ext uri="{FF2B5EF4-FFF2-40B4-BE49-F238E27FC236}">
                <a16:creationId xmlns:a16="http://schemas.microsoft.com/office/drawing/2014/main" id="{BC0D865A-CD99-4110-93D1-EB36583D6499}"/>
              </a:ext>
            </a:extLst>
          </p:cNvPr>
          <p:cNvSpPr txBox="1">
            <a:spLocks noChangeArrowheads="1"/>
          </p:cNvSpPr>
          <p:nvPr/>
        </p:nvSpPr>
        <p:spPr bwMode="auto">
          <a:xfrm>
            <a:off x="342900" y="2684463"/>
            <a:ext cx="5989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If blood glucose is too high, the pancreas increases insulin secretion and reduces glucagon secretion. </a:t>
            </a:r>
          </a:p>
        </p:txBody>
      </p:sp>
      <p:sp>
        <p:nvSpPr>
          <p:cNvPr id="3" name="Rectangle 17">
            <a:extLst>
              <a:ext uri="{FF2B5EF4-FFF2-40B4-BE49-F238E27FC236}">
                <a16:creationId xmlns:a16="http://schemas.microsoft.com/office/drawing/2014/main" id="{5BADE61C-94D3-4751-8BE6-ABCF97A06FC9}"/>
              </a:ext>
            </a:extLst>
          </p:cNvPr>
          <p:cNvSpPr>
            <a:spLocks noChangeArrowheads="1"/>
          </p:cNvSpPr>
          <p:nvPr/>
        </p:nvSpPr>
        <p:spPr bwMode="auto">
          <a:xfrm>
            <a:off x="342900" y="1733550"/>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Insulin causes blood glucose levels to decrease, whereas </a:t>
            </a:r>
            <a:br>
              <a:rPr lang="en-GB" altLang="en-US">
                <a:solidFill>
                  <a:srgbClr val="010066"/>
                </a:solidFill>
              </a:rPr>
            </a:br>
            <a:r>
              <a:rPr lang="en-GB" altLang="en-US">
                <a:solidFill>
                  <a:srgbClr val="010066"/>
                </a:solidFill>
              </a:rPr>
              <a:t>glucagon causes them to increase.</a:t>
            </a:r>
            <a:endParaRPr lang="en-GB" altLang="en-US"/>
          </a:p>
        </p:txBody>
      </p:sp>
      <p:sp>
        <p:nvSpPr>
          <p:cNvPr id="25614" name="Rectangle 18">
            <a:extLst>
              <a:ext uri="{FF2B5EF4-FFF2-40B4-BE49-F238E27FC236}">
                <a16:creationId xmlns:a16="http://schemas.microsoft.com/office/drawing/2014/main" id="{2CE7960E-59DF-4931-A0E7-0AE90DBDD880}"/>
              </a:ext>
            </a:extLst>
          </p:cNvPr>
          <p:cNvSpPr>
            <a:spLocks noChangeArrowheads="1"/>
          </p:cNvSpPr>
          <p:nvPr/>
        </p:nvSpPr>
        <p:spPr bwMode="auto">
          <a:xfrm>
            <a:off x="342900" y="4003675"/>
            <a:ext cx="55387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blood glucose is too low, the pancreas increases glucagon secretion and reduces insulin secretion.</a:t>
            </a:r>
            <a:endParaRPr lang="en-GB" altLang="en-US" dirty="0"/>
          </a:p>
        </p:txBody>
      </p:sp>
      <p:pic>
        <p:nvPicPr>
          <p:cNvPr id="17" name="Picture 16">
            <a:extLst>
              <a:ext uri="{FF2B5EF4-FFF2-40B4-BE49-F238E27FC236}">
                <a16:creationId xmlns:a16="http://schemas.microsoft.com/office/drawing/2014/main" id="{4BD39EE4-C077-470B-A12F-FEF03F0D35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3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830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4" grpId="0"/>
      <p:bldP spid="268305" grpId="0"/>
      <p:bldP spid="268309" grpId="0"/>
      <p:bldP spid="20" grpId="0"/>
      <p:bldP spid="3" grpId="0"/>
      <p:bldP spid="256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BmL3M0Yx"/>
  <p:tag name="ARTICULATE_DESIGN_ID_5_DEFAULT DESIGN" val="N73GI5Ek"/>
  <p:tag name="ARTICULATE_DESIGN_ID_1_DEFAULT DESIGN" val="x9BbSZQg"/>
  <p:tag name="ARTICULATE_DESIGN_ID_6_DEFAULT DESIGN" val="JY7ukaBW"/>
  <p:tag name="ARTICULATE_DESIGN_ID_3_DEFAULT DESIGN" val="W90ggVm8"/>
  <p:tag name="ARTICULATE_DESIGN_ID_2_DEFAULT DESIGN" val="ppjhSD4U"/>
  <p:tag name="ARTICULATE_DESIGN_ID_4_DEFAULT DESIGN" val="vkqDqgDw"/>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14857</TotalTime>
  <Words>1775</Words>
  <Application>Microsoft Office PowerPoint</Application>
  <PresentationFormat>On-screen Show (4:3)</PresentationFormat>
  <Paragraphs>166</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1_Default Design</vt:lpstr>
      <vt:lpstr>6_Default Design</vt:lpstr>
      <vt:lpstr>Glucoregulation</vt:lpstr>
      <vt:lpstr>Information</vt:lpstr>
      <vt:lpstr>Glucose</vt:lpstr>
      <vt:lpstr>Changing blood glucose levels</vt:lpstr>
      <vt:lpstr>Blood glucose levels</vt:lpstr>
      <vt:lpstr>The pancreas and insulin</vt:lpstr>
      <vt:lpstr>How does insulin work?</vt:lpstr>
      <vt:lpstr>Glucagon</vt:lpstr>
      <vt:lpstr>How do insulin and glucagon interact?</vt:lpstr>
      <vt:lpstr>Controlling blood glucose levels</vt:lpstr>
      <vt:lpstr>Key words: a recap</vt:lpstr>
      <vt:lpstr>What is diabetes?</vt:lpstr>
      <vt:lpstr>Insulin and blood glucose levels</vt:lpstr>
      <vt:lpstr>Insulin: a recap</vt:lpstr>
      <vt:lpstr>Type 1 diabetes</vt:lpstr>
      <vt:lpstr>Type 2 diabetes</vt:lpstr>
      <vt:lpstr>Treating type 2 diabetes</vt:lpstr>
      <vt:lpstr>Diabetes and blood glucose levels</vt:lpstr>
      <vt:lpstr>Obesity and diabetes</vt:lpstr>
      <vt:lpstr>Type 1 or type 2 diabetes?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Glucoregulation</dc:title>
  <dc:subject>Boardworks High School Life Science</dc:subject>
  <dc:creator>Boardworks</dc:creator>
  <cp:lastModifiedBy>Tim Crilly</cp:lastModifiedBy>
  <cp:revision>574</cp:revision>
  <dcterms:created xsi:type="dcterms:W3CDTF">2003-10-06T13:07:42Z</dcterms:created>
  <dcterms:modified xsi:type="dcterms:W3CDTF">2019-01-31T15:25:17Z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A0CADE80-0CE7-44AE-9063-F6776E6B9EB0</vt:lpwstr>
  </property>
  <property fmtid="{D5CDD505-2E9C-101B-9397-08002B2CF9AE}" pid="3" name="ArticulatePath">
    <vt:lpwstr>Glucoregulation</vt:lpwstr>
  </property>
</Properties>
</file>