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1.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3.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4.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activeX/activeX5.xml" ContentType="application/vnd.ms-office.activeX+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46" r:id="rId1"/>
    <p:sldMasterId id="2147485261" r:id="rId2"/>
  </p:sldMasterIdLst>
  <p:notesMasterIdLst>
    <p:notesMasterId r:id="rId22"/>
  </p:notesMasterIdLst>
  <p:handoutMasterIdLst>
    <p:handoutMasterId r:id="rId23"/>
  </p:handoutMasterIdLst>
  <p:sldIdLst>
    <p:sldId id="430" r:id="rId3"/>
    <p:sldId id="528" r:id="rId4"/>
    <p:sldId id="485" r:id="rId5"/>
    <p:sldId id="486" r:id="rId6"/>
    <p:sldId id="506" r:id="rId7"/>
    <p:sldId id="487" r:id="rId8"/>
    <p:sldId id="494" r:id="rId9"/>
    <p:sldId id="491" r:id="rId10"/>
    <p:sldId id="492" r:id="rId11"/>
    <p:sldId id="493" r:id="rId12"/>
    <p:sldId id="488" r:id="rId13"/>
    <p:sldId id="495" r:id="rId14"/>
    <p:sldId id="496" r:id="rId15"/>
    <p:sldId id="526" r:id="rId16"/>
    <p:sldId id="498" r:id="rId17"/>
    <p:sldId id="497" r:id="rId18"/>
    <p:sldId id="519" r:id="rId19"/>
    <p:sldId id="520" r:id="rId20"/>
    <p:sldId id="527" r:id="rId21"/>
  </p:sldIdLst>
  <p:sldSz cx="9144000" cy="6858000" type="screen4x3"/>
  <p:notesSz cx="6858000" cy="9296400"/>
  <p:embeddedFontLst>
    <p:embeddedFont>
      <p:font typeface="Wingdings 2" panose="05020102010507070707" pitchFamily="18" charset="2"/>
      <p:regular r:id="rId24"/>
    </p:embeddedFont>
  </p:embeddedFontLst>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83">
          <p15:clr>
            <a:srgbClr val="A4A3A4"/>
          </p15:clr>
        </p15:guide>
        <p15:guide id="4" pos="226" userDrawn="1">
          <p15:clr>
            <a:srgbClr val="A4A3A4"/>
          </p15:clr>
        </p15:guide>
      </p15:sldGuideLst>
    </p:ext>
    <p:ext uri="{2D200454-40CA-4A62-9FC3-DE9A4176ACB9}">
      <p15:notesGuideLst xmlns:p15="http://schemas.microsoft.com/office/powerpoint/2012/main">
        <p15:guide id="1" orient="horz" pos="295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76"/>
        <p:guide pos="5383"/>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5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AB97F0A-7A14-431B-B610-490F2EC7E77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69553A5-EC97-46D2-894C-CB2F606AE8F6}" type="slidenum">
              <a:rPr lang="en-GB" altLang="en-US"/>
              <a:pPr/>
              <a:t>‹#›</a:t>
            </a:fld>
            <a:endParaRPr lang="en-GB" altLang="en-US"/>
          </a:p>
        </p:txBody>
      </p:sp>
      <p:sp>
        <p:nvSpPr>
          <p:cNvPr id="6" name="Rectangle 7">
            <a:extLst>
              <a:ext uri="{FF2B5EF4-FFF2-40B4-BE49-F238E27FC236}">
                <a16:creationId xmlns:a16="http://schemas.microsoft.com/office/drawing/2014/main" id="{EFCCAFF1-299A-4FC6-BF40-3FB91471D16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679CC474-AAEA-4CE2-9F13-599105AF7FA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4276191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221B6AC8-519B-4D5F-B078-61D205D285E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9BFCCB0-527A-4175-B013-04D428E919D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63A2F5D-C405-446F-9B24-BBB20B30153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BE7AA70-3D37-460F-BC25-5E122A6CB059}" type="slidenum">
              <a:rPr lang="en-US" altLang="en-US"/>
              <a:pPr/>
              <a:t>‹#›</a:t>
            </a:fld>
            <a:endParaRPr lang="en-US" altLang="en-US"/>
          </a:p>
        </p:txBody>
      </p:sp>
      <p:sp>
        <p:nvSpPr>
          <p:cNvPr id="8" name="Rectangle 7">
            <a:extLst>
              <a:ext uri="{FF2B5EF4-FFF2-40B4-BE49-F238E27FC236}">
                <a16:creationId xmlns:a16="http://schemas.microsoft.com/office/drawing/2014/main" id="{D3A534BB-ACE8-440F-A4CE-2A7A70A504C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67FB5170-543A-49DE-A00A-0679BF1388D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94623464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04DB6867-0C78-4702-ABAA-D85E8D49DB6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8B98100-28E5-433A-AF2C-F2CD9509D0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DB6A169-42F0-44D0-9068-08391E4F94FE}"/>
              </a:ext>
            </a:extLst>
          </p:cNvPr>
          <p:cNvSpPr>
            <a:spLocks noGrp="1"/>
          </p:cNvSpPr>
          <p:nvPr>
            <p:ph type="sldNum" sz="quarter" idx="10"/>
          </p:nvPr>
        </p:nvSpPr>
        <p:spPr/>
        <p:txBody>
          <a:bodyPr/>
          <a:lstStyle/>
          <a:p>
            <a:fld id="{4BE7AA70-3D37-460F-BC25-5E122A6CB05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7AE14FF7-0ABB-45DA-B161-BDF22B642168}"/>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1B0BF750-ED5F-46F5-9654-693BA3C560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four-stage animation demonstrates the principles of the “lock and key” model. While showing the animation, the specific shape of the active site could be highlighted.</a:t>
            </a:r>
          </a:p>
          <a:p>
            <a:r>
              <a:rPr lang="en-GB" altLang="en-US" dirty="0">
                <a:latin typeface="Arial" panose="020B0604020202020204" pitchFamily="34" charset="0"/>
              </a:rPr>
              <a:t>Suitable prompts could include:</a:t>
            </a:r>
            <a:endParaRPr lang="en-GB" altLang="en-US" b="1"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What is special about the shape of the active site?</a:t>
            </a:r>
            <a:endParaRPr lang="en-GB" altLang="en-US" b="1"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Is the enzyme the “lock” or the “key?”</a:t>
            </a:r>
          </a:p>
          <a:p>
            <a:pPr>
              <a:buFontTx/>
              <a:buNone/>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multiple types of models to provide mechanistic accounts and/or predict phenomena, and move flexibly between model types based on merits and limitations.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FDF7D37-EEC7-4BF3-A889-9294BA0D2C35}"/>
              </a:ext>
            </a:extLst>
          </p:cNvPr>
          <p:cNvSpPr>
            <a:spLocks noGrp="1"/>
          </p:cNvSpPr>
          <p:nvPr>
            <p:ph type="sldNum" sz="quarter" idx="10"/>
          </p:nvPr>
        </p:nvSpPr>
        <p:spPr/>
        <p:txBody>
          <a:bodyPr/>
          <a:lstStyle/>
          <a:p>
            <a:fld id="{4BE7AA70-3D37-460F-BC25-5E122A6CB05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88E0DD8E-D4FC-40B4-A420-E3FCA43FF5D0}"/>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1B51E818-6E8C-45C8-A8CE-A1CAEFEA90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true-or-false activity could be used as an introductory or summary activity on enzymes,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E8B888AB-766C-4980-A0EE-09A20B42259D}"/>
              </a:ext>
            </a:extLst>
          </p:cNvPr>
          <p:cNvSpPr>
            <a:spLocks noGrp="1"/>
          </p:cNvSpPr>
          <p:nvPr>
            <p:ph type="sldNum" sz="quarter" idx="10"/>
          </p:nvPr>
        </p:nvSpPr>
        <p:spPr/>
        <p:txBody>
          <a:bodyPr/>
          <a:lstStyle/>
          <a:p>
            <a:fld id="{4BE7AA70-3D37-460F-BC25-5E122A6CB059}"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AAF44AB6-3136-43B7-BC33-65A669F6EE49}"/>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579716BF-F15C-4C86-A0F5-F9138F6DC7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931054E-26B9-46AB-9014-2AA2C1020500}"/>
              </a:ext>
            </a:extLst>
          </p:cNvPr>
          <p:cNvSpPr>
            <a:spLocks noGrp="1"/>
          </p:cNvSpPr>
          <p:nvPr>
            <p:ph type="sldNum" sz="quarter" idx="10"/>
          </p:nvPr>
        </p:nvSpPr>
        <p:spPr/>
        <p:txBody>
          <a:bodyPr/>
          <a:lstStyle/>
          <a:p>
            <a:fld id="{4BE7AA70-3D37-460F-BC25-5E122A6CB059}"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1B840F58-2B07-4D17-8BCD-B54C1D0BB21A}"/>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E11C75B4-D9A8-4DF4-AF72-822AD302CD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multiple types of models to provide mechanistic accounts and/or predict phenomena, and move flexibly between model types based on merits and limitations.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A126065-03A5-4237-B38C-0E5B0982A319}"/>
              </a:ext>
            </a:extLst>
          </p:cNvPr>
          <p:cNvSpPr>
            <a:spLocks noGrp="1"/>
          </p:cNvSpPr>
          <p:nvPr>
            <p:ph type="sldNum" sz="quarter" idx="10"/>
          </p:nvPr>
        </p:nvSpPr>
        <p:spPr/>
        <p:txBody>
          <a:bodyPr/>
          <a:lstStyle/>
          <a:p>
            <a:fld id="{4BE7AA70-3D37-460F-BC25-5E122A6CB05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8A2755FB-21F9-4B14-BCFC-63914BD912FE}"/>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EA380CA3-3959-460B-8F25-87C409E62A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rate of reaction is calculated by dividing the amount of oxygen produced by the time taken.</a:t>
            </a:r>
          </a:p>
          <a:p>
            <a:r>
              <a:rPr lang="en-GB" altLang="en-US" dirty="0">
                <a:latin typeface="Arial" panose="020B0604020202020204" pitchFamily="34" charset="0"/>
              </a:rPr>
              <a:t>50 ml / 5 minutes = 10 ml/minute</a:t>
            </a:r>
          </a:p>
          <a:p>
            <a:r>
              <a:rPr lang="en-GB" altLang="en-US" dirty="0">
                <a:latin typeface="Arial" panose="020B0604020202020204" pitchFamily="34" charset="0"/>
              </a:rPr>
              <a:t>Therefore the rate of reaction is 10 ml oxygen/minute.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BC75A367-88B3-458C-832D-6ADB1BC34F57}"/>
              </a:ext>
            </a:extLst>
          </p:cNvPr>
          <p:cNvSpPr>
            <a:spLocks noGrp="1"/>
          </p:cNvSpPr>
          <p:nvPr>
            <p:ph type="sldNum" sz="quarter" idx="10"/>
          </p:nvPr>
        </p:nvSpPr>
        <p:spPr/>
        <p:txBody>
          <a:bodyPr/>
          <a:lstStyle/>
          <a:p>
            <a:fld id="{4BE7AA70-3D37-460F-BC25-5E122A6CB059}"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7EB1DA16-92FD-4A45-8623-64550EB28E97}"/>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CF9E2BFA-33B6-4082-B8CB-86884CB76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b="1" i="1" dirty="0">
              <a:latin typeface="Arial" panose="020B0604020202020204" pitchFamily="34" charset="0"/>
            </a:endParaRPr>
          </a:p>
          <a:p>
            <a:r>
              <a:rPr lang="en-GB" altLang="en-US" dirty="0">
                <a:latin typeface="Arial" panose="020B0604020202020204" pitchFamily="34" charset="0"/>
              </a:rPr>
              <a:t>The enzyme and its reactants must collide for the reactants to enter the active site. The more collisions, the more likely this will happen. </a:t>
            </a:r>
          </a:p>
          <a:p>
            <a:endParaRPr lang="en-GB" altLang="en-US" dirty="0">
              <a:latin typeface="Arial" panose="020B0604020202020204" pitchFamily="34" charset="0"/>
            </a:endParaRPr>
          </a:p>
          <a:p>
            <a:r>
              <a:rPr lang="en-GB" altLang="en-US" dirty="0">
                <a:latin typeface="Arial" panose="020B0604020202020204" pitchFamily="34" charset="0"/>
              </a:rPr>
              <a:t>Ask students if they can recognize the point on the graph where the rate of reaction is at its highest.</a:t>
            </a:r>
          </a:p>
          <a:p>
            <a:pPr marL="171450" indent="-171450">
              <a:buFontTx/>
              <a:buChar char="-"/>
            </a:pPr>
            <a:r>
              <a:rPr lang="en-GB" altLang="en-US" dirty="0">
                <a:latin typeface="Arial" panose="020B0604020202020204" pitchFamily="34" charset="0"/>
              </a:rPr>
              <a:t>The highest rate of reaction occurs at the optimum temperature. </a:t>
            </a:r>
          </a:p>
          <a:p>
            <a:pPr marL="0" indent="0">
              <a:buFontTx/>
              <a:buNone/>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B2E1367-049F-432B-B180-6F88C4070D33}"/>
              </a:ext>
            </a:extLst>
          </p:cNvPr>
          <p:cNvSpPr>
            <a:spLocks noGrp="1"/>
          </p:cNvSpPr>
          <p:nvPr>
            <p:ph type="sldNum" sz="quarter" idx="10"/>
          </p:nvPr>
        </p:nvSpPr>
        <p:spPr/>
        <p:txBody>
          <a:bodyPr/>
          <a:lstStyle/>
          <a:p>
            <a:fld id="{4BE7AA70-3D37-460F-BC25-5E122A6CB059}"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B3D43DD8-2F22-4736-8CA9-C24A5A488D76}"/>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475CAFE5-38B3-4D85-8590-00C522741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five-stage animation could be used as a precursor to running the experiment in the lab, or as a summary exercise.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0BAC5BE-10F1-4DE7-96CA-110AF3D7B592}"/>
              </a:ext>
            </a:extLst>
          </p:cNvPr>
          <p:cNvSpPr>
            <a:spLocks noGrp="1"/>
          </p:cNvSpPr>
          <p:nvPr>
            <p:ph type="sldNum" sz="quarter" idx="10"/>
          </p:nvPr>
        </p:nvSpPr>
        <p:spPr/>
        <p:txBody>
          <a:bodyPr/>
          <a:lstStyle/>
          <a:p>
            <a:fld id="{4BE7AA70-3D37-460F-BC25-5E122A6CB059}"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0F488ACB-060C-47E9-AB30-077526F1E6B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42AE543-7954-471F-9BE4-E44CD82F1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C2E79D4-CC9A-4888-86F1-63DF55DE6C3B}"/>
              </a:ext>
            </a:extLst>
          </p:cNvPr>
          <p:cNvSpPr>
            <a:spLocks noGrp="1"/>
          </p:cNvSpPr>
          <p:nvPr>
            <p:ph type="sldNum" sz="quarter" idx="10"/>
          </p:nvPr>
        </p:nvSpPr>
        <p:spPr/>
        <p:txBody>
          <a:bodyPr/>
          <a:lstStyle/>
          <a:p>
            <a:fld id="{4BE7AA70-3D37-460F-BC25-5E122A6CB059}"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EDAE92A9-F47F-4BF0-9F03-DF4ABEE283E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ACADD79-FAEF-404C-9612-4FDBFC5CE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These graphs highlight that the optimum conditions for one type of enzyme may be different for another type of enzyme.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795E01-E8E0-4178-98BB-808772F81525}"/>
              </a:ext>
            </a:extLst>
          </p:cNvPr>
          <p:cNvSpPr>
            <a:spLocks noGrp="1"/>
          </p:cNvSpPr>
          <p:nvPr>
            <p:ph type="sldNum" sz="quarter" idx="10"/>
          </p:nvPr>
        </p:nvSpPr>
        <p:spPr/>
        <p:txBody>
          <a:bodyPr/>
          <a:lstStyle/>
          <a:p>
            <a:fld id="{4BE7AA70-3D37-460F-BC25-5E122A6CB059}"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EF2F8DA-3A2B-40F2-8ACD-85C199DA366B}"/>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3E87E204-7292-4F96-A305-82C19DB74D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Amylase produced by the pancreas has an optimum pH 6.7–7.  As a result, the time taken for the blue-black </a:t>
            </a:r>
            <a:r>
              <a:rPr lang="en-GB" altLang="en-US" dirty="0" err="1">
                <a:latin typeface="Arial" panose="020B0604020202020204" pitchFamily="34" charset="0"/>
              </a:rPr>
              <a:t>color</a:t>
            </a:r>
            <a:r>
              <a:rPr lang="en-GB" altLang="en-US" dirty="0">
                <a:latin typeface="Arial" panose="020B0604020202020204" pitchFamily="34" charset="0"/>
              </a:rPr>
              <a:t> to disappear is shortest at </a:t>
            </a:r>
            <a:r>
              <a:rPr lang="en-GB" altLang="en-US" dirty="0" err="1">
                <a:latin typeface="Arial" panose="020B0604020202020204" pitchFamily="34" charset="0"/>
              </a:rPr>
              <a:t>ph</a:t>
            </a:r>
            <a:r>
              <a:rPr lang="en-GB" altLang="en-US" dirty="0">
                <a:latin typeface="Arial" panose="020B0604020202020204" pitchFamily="34" charset="0"/>
              </a:rPr>
              <a:t> 7. This is because this is the pH at which the starch is broken down to glucose most effectively by amylase. When all the starch has been broken down to glucose the iodine will remain yellow.</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The time taken for the blue-black </a:t>
            </a:r>
            <a:r>
              <a:rPr lang="en-GB" altLang="en-US" dirty="0" err="1">
                <a:latin typeface="Arial" panose="020B0604020202020204" pitchFamily="34" charset="0"/>
              </a:rPr>
              <a:t>color</a:t>
            </a:r>
            <a:r>
              <a:rPr lang="en-GB" altLang="en-US" dirty="0">
                <a:latin typeface="Arial" panose="020B0604020202020204" pitchFamily="34" charset="0"/>
              </a:rPr>
              <a:t> to disappear increases at pH 6. Although the enzyme can still function at this pH, it cannot work as effectively, so it takes longer to break down all the starch.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In acidic conditions the enzyme is denatured and cannot break starch down to glucose. This means that the iodine will continue to turn blue-black no matter how long the amylase is left in the test solutions at pH 4 and 5. As a result, no result is achieved in the experiment. </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1C1DAA1-2D90-4888-9B2B-FC8CCFEF7104}"/>
              </a:ext>
            </a:extLst>
          </p:cNvPr>
          <p:cNvSpPr>
            <a:spLocks noGrp="1"/>
          </p:cNvSpPr>
          <p:nvPr>
            <p:ph type="sldNum" sz="quarter" idx="10"/>
          </p:nvPr>
        </p:nvSpPr>
        <p:spPr/>
        <p:txBody>
          <a:bodyPr/>
          <a:lstStyle/>
          <a:p>
            <a:fld id="{4BE7AA70-3D37-460F-BC25-5E122A6CB059}"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F2CCD2A4-7650-4D6E-B102-AA32BD895386}"/>
              </a:ext>
            </a:extLst>
          </p:cNvPr>
          <p:cNvSpPr>
            <a:spLocks noGrp="1"/>
          </p:cNvSpPr>
          <p:nvPr>
            <p:ph type="sldNum" sz="quarter" idx="10"/>
          </p:nvPr>
        </p:nvSpPr>
        <p:spPr/>
        <p:txBody>
          <a:bodyPr/>
          <a:lstStyle/>
          <a:p>
            <a:fld id="{4BE7AA70-3D37-460F-BC25-5E122A6CB059}" type="slidenum">
              <a:rPr lang="en-US" altLang="en-US" smtClean="0"/>
              <a:pPr/>
              <a:t>2</a:t>
            </a:fld>
            <a:endParaRPr lang="en-US" altLang="en-US"/>
          </a:p>
        </p:txBody>
      </p:sp>
    </p:spTree>
    <p:extLst>
      <p:ext uri="{BB962C8B-B14F-4D97-AF65-F5344CB8AC3E}">
        <p14:creationId xmlns:p14="http://schemas.microsoft.com/office/powerpoint/2010/main" val="100611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4F0D10F7-7421-4A56-8856-03B0C9ADBC8E}"/>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884F8CB0-5D01-48ED-84B1-F1528BD430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1058906-AF8E-44B4-813D-4C3A8B3FDB35}"/>
              </a:ext>
            </a:extLst>
          </p:cNvPr>
          <p:cNvSpPr>
            <a:spLocks noGrp="1"/>
          </p:cNvSpPr>
          <p:nvPr>
            <p:ph type="sldNum" sz="quarter" idx="10"/>
          </p:nvPr>
        </p:nvSpPr>
        <p:spPr/>
        <p:txBody>
          <a:bodyPr/>
          <a:lstStyle/>
          <a:p>
            <a:fld id="{4BE7AA70-3D37-460F-BC25-5E122A6CB05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9E889018-9B20-4B3C-904B-6A9A60A59AAF}"/>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9CC676D6-BA5C-488E-AC4D-2D97C853A6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7D5E78D-2995-477D-B9B4-4795AE1B6ACD}"/>
              </a:ext>
            </a:extLst>
          </p:cNvPr>
          <p:cNvSpPr>
            <a:spLocks noGrp="1"/>
          </p:cNvSpPr>
          <p:nvPr>
            <p:ph type="sldNum" sz="quarter" idx="10"/>
          </p:nvPr>
        </p:nvSpPr>
        <p:spPr/>
        <p:txBody>
          <a:bodyPr/>
          <a:lstStyle/>
          <a:p>
            <a:fld id="{4BE7AA70-3D37-460F-BC25-5E122A6CB05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B487B800-06C0-420A-9940-C896696A292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1DBB21E-7E79-4DCD-B2F9-CC954CB1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reactions in cellular respiration, please refer to the </a:t>
            </a:r>
            <a:r>
              <a:rPr lang="en-GB" altLang="en-US" i="1" dirty="0">
                <a:latin typeface="Arial" panose="020B0604020202020204" pitchFamily="34" charset="0"/>
              </a:rPr>
              <a:t>Cellular Respiration </a:t>
            </a:r>
            <a:r>
              <a:rPr lang="en-GB" altLang="en-US" dirty="0">
                <a:latin typeface="Arial" panose="020B0604020202020204" pitchFamily="34" charset="0"/>
              </a:rPr>
              <a:t>presentation. </a:t>
            </a:r>
          </a:p>
          <a:p>
            <a:r>
              <a:rPr lang="en-GB" altLang="en-US" dirty="0">
                <a:latin typeface="Arial" panose="020B0604020202020204" pitchFamily="34" charset="0"/>
              </a:rPr>
              <a:t>For more information on reactions in photosynthesis, please refer to the </a:t>
            </a:r>
            <a:r>
              <a:rPr lang="en-GB" altLang="en-US" i="1" dirty="0">
                <a:latin typeface="Arial" panose="020B0604020202020204" pitchFamily="34" charset="0"/>
              </a:rPr>
              <a:t>Photosynthesis</a:t>
            </a:r>
            <a:r>
              <a:rPr lang="en-GB" altLang="en-US" dirty="0">
                <a:latin typeface="Arial" panose="020B0604020202020204" pitchFamily="34" charset="0"/>
              </a:rPr>
              <a:t> presentation. </a:t>
            </a:r>
          </a:p>
          <a:p>
            <a:r>
              <a:rPr lang="en-GB" altLang="en-US" dirty="0">
                <a:latin typeface="Arial" panose="020B0604020202020204" pitchFamily="34" charset="0"/>
              </a:rPr>
              <a:t>For more information on reactions in digestion, please refer to </a:t>
            </a:r>
            <a:r>
              <a:rPr lang="en-GB" altLang="en-US" i="1" dirty="0">
                <a:latin typeface="Arial" panose="020B0604020202020204" pitchFamily="34" charset="0"/>
              </a:rPr>
              <a:t>The Digestive System</a:t>
            </a:r>
            <a:r>
              <a:rPr lang="en-GB" altLang="en-US" dirty="0">
                <a:latin typeface="Arial" panose="020B0604020202020204" pitchFamily="34" charset="0"/>
              </a:rPr>
              <a:t> presentation. </a:t>
            </a:r>
          </a:p>
        </p:txBody>
      </p:sp>
      <p:sp>
        <p:nvSpPr>
          <p:cNvPr id="2" name="Slide Number Placeholder 1">
            <a:extLst>
              <a:ext uri="{FF2B5EF4-FFF2-40B4-BE49-F238E27FC236}">
                <a16:creationId xmlns:a16="http://schemas.microsoft.com/office/drawing/2014/main" id="{FA70FB65-3956-4BAE-93C5-62223826327D}"/>
              </a:ext>
            </a:extLst>
          </p:cNvPr>
          <p:cNvSpPr>
            <a:spLocks noGrp="1"/>
          </p:cNvSpPr>
          <p:nvPr>
            <p:ph type="sldNum" sz="quarter" idx="10"/>
          </p:nvPr>
        </p:nvSpPr>
        <p:spPr/>
        <p:txBody>
          <a:bodyPr/>
          <a:lstStyle/>
          <a:p>
            <a:fld id="{4BE7AA70-3D37-460F-BC25-5E122A6CB059}"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390E3E88-591B-4648-B1C2-C92BFE1CFB25}"/>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41A94F71-B259-40C9-B23D-22C6AF4CA8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Proteins are polymers made of many amino acid monomer units joined together. </a:t>
            </a:r>
          </a:p>
        </p:txBody>
      </p:sp>
      <p:sp>
        <p:nvSpPr>
          <p:cNvPr id="2" name="Slide Number Placeholder 1">
            <a:extLst>
              <a:ext uri="{FF2B5EF4-FFF2-40B4-BE49-F238E27FC236}">
                <a16:creationId xmlns:a16="http://schemas.microsoft.com/office/drawing/2014/main" id="{B3F2A53D-7C7F-402B-8B88-2D0D344BDFCE}"/>
              </a:ext>
            </a:extLst>
          </p:cNvPr>
          <p:cNvSpPr>
            <a:spLocks noGrp="1"/>
          </p:cNvSpPr>
          <p:nvPr>
            <p:ph type="sldNum" sz="quarter" idx="10"/>
          </p:nvPr>
        </p:nvSpPr>
        <p:spPr/>
        <p:txBody>
          <a:bodyPr/>
          <a:lstStyle/>
          <a:p>
            <a:fld id="{4BE7AA70-3D37-460F-BC25-5E122A6CB05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C779E815-CA94-46B3-BBE6-BAB1A327F8C3}"/>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E2A05466-1772-412C-9880-75705349AB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From the graph, students can see that when the reaction occurs with an enzyme present the activation energy (</a:t>
            </a:r>
            <a:r>
              <a:rPr lang="en-GB" altLang="en-US" dirty="0" err="1">
                <a:latin typeface="Arial" panose="020B0604020202020204" pitchFamily="34" charset="0"/>
              </a:rPr>
              <a:t>E</a:t>
            </a:r>
            <a:r>
              <a:rPr lang="en-GB" altLang="en-US" baseline="-25000" dirty="0" err="1">
                <a:latin typeface="Arial" panose="020B0604020202020204" pitchFamily="34" charset="0"/>
              </a:rPr>
              <a:t>a</a:t>
            </a:r>
            <a:r>
              <a:rPr lang="en-GB" altLang="en-US" dirty="0">
                <a:latin typeface="Arial" panose="020B0604020202020204" pitchFamily="34" charset="0"/>
              </a:rPr>
              <a:t>) is lower. </a:t>
            </a:r>
          </a:p>
          <a:p>
            <a:r>
              <a:rPr lang="en-GB" altLang="en-US" dirty="0">
                <a:latin typeface="Arial" panose="020B0604020202020204" pitchFamily="34" charset="0"/>
              </a:rPr>
              <a:t>This means that less energy is needed for the reaction to occur.</a:t>
            </a:r>
          </a:p>
          <a:p>
            <a:r>
              <a:rPr lang="en-GB" altLang="en-US" dirty="0">
                <a:latin typeface="Arial" panose="020B0604020202020204" pitchFamily="34" charset="0"/>
              </a:rPr>
              <a:t>The reaction can still happen without the enzyme, but more energy is needed to reach the activation energy to start the reaction.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multiple types of models to provide mechanistic accounts and/or predict phenomena, and move flexibly between model types based on merits and limitations.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7CE1AD4-D3D0-4A62-87D8-B387C63B9DAB}"/>
              </a:ext>
            </a:extLst>
          </p:cNvPr>
          <p:cNvSpPr>
            <a:spLocks noGrp="1"/>
          </p:cNvSpPr>
          <p:nvPr>
            <p:ph type="sldNum" sz="quarter" idx="10"/>
          </p:nvPr>
        </p:nvSpPr>
        <p:spPr/>
        <p:txBody>
          <a:bodyPr/>
          <a:lstStyle/>
          <a:p>
            <a:fld id="{4BE7AA70-3D37-460F-BC25-5E122A6CB05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136D7BED-B724-4F6E-9C79-D7F926B1A2CD}"/>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8EBF6C35-6A6E-40D8-A980-C3DD3E13E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molekuul_be</a:t>
            </a:r>
            <a:r>
              <a:rPr lang="en-GB" altLang="en-US" dirty="0">
                <a:latin typeface="Arial" panose="020B0604020202020204" pitchFamily="34" charset="0"/>
              </a:rPr>
              <a:t>, Shutterstock.com 2018</a:t>
            </a:r>
          </a:p>
          <a:p>
            <a:r>
              <a:rPr lang="en-GB" altLang="en-US" dirty="0">
                <a:latin typeface="Arial" panose="020B0604020202020204" pitchFamily="34" charset="0"/>
              </a:rPr>
              <a:t>Cytochrome P450 (CYP3A4) liver enzyme in complex with the antibiotic erythromycin. Enzyme shown as cartoon + semi-transparent surface. Erythromycin represented with conventionally </a:t>
            </a:r>
            <a:r>
              <a:rPr lang="en-GB" altLang="en-US" dirty="0" err="1">
                <a:latin typeface="Arial" panose="020B0604020202020204" pitchFamily="34" charset="0"/>
              </a:rPr>
              <a:t>colored</a:t>
            </a:r>
            <a:r>
              <a:rPr lang="en-GB" altLang="en-US" dirty="0">
                <a:latin typeface="Arial" panose="020B0604020202020204" pitchFamily="34" charset="0"/>
              </a:rPr>
              <a:t> spheres.</a:t>
            </a:r>
          </a:p>
        </p:txBody>
      </p:sp>
      <p:sp>
        <p:nvSpPr>
          <p:cNvPr id="2" name="Slide Number Placeholder 1">
            <a:extLst>
              <a:ext uri="{FF2B5EF4-FFF2-40B4-BE49-F238E27FC236}">
                <a16:creationId xmlns:a16="http://schemas.microsoft.com/office/drawing/2014/main" id="{45C0EC7F-6D24-43D4-A445-AD9630ACEB1C}"/>
              </a:ext>
            </a:extLst>
          </p:cNvPr>
          <p:cNvSpPr>
            <a:spLocks noGrp="1"/>
          </p:cNvSpPr>
          <p:nvPr>
            <p:ph type="sldNum" sz="quarter" idx="10"/>
          </p:nvPr>
        </p:nvSpPr>
        <p:spPr/>
        <p:txBody>
          <a:bodyPr/>
          <a:lstStyle/>
          <a:p>
            <a:fld id="{4BE7AA70-3D37-460F-BC25-5E122A6CB059}"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D94931D3-CF1A-4C5C-8270-EE4FD1E4D049}"/>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A493A364-AD68-4228-AD71-3C9EFB26C7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multiple types of models to provide mechanistic accounts and/or predict phenomena, and move flexibly between model types based on merits and limitations.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9D07FD8-AC20-43D0-A29A-8CDF05DC8ACB}"/>
              </a:ext>
            </a:extLst>
          </p:cNvPr>
          <p:cNvSpPr>
            <a:spLocks noGrp="1"/>
          </p:cNvSpPr>
          <p:nvPr>
            <p:ph type="sldNum" sz="quarter" idx="10"/>
          </p:nvPr>
        </p:nvSpPr>
        <p:spPr/>
        <p:txBody>
          <a:bodyPr/>
          <a:lstStyle/>
          <a:p>
            <a:fld id="{4BE7AA70-3D37-460F-BC25-5E122A6CB059}"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228960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6466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40916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6839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792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656164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73308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330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9804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40473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5334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2067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99479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51124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267262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41248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6458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32395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2472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74460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9770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797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2818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0475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18219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5001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6"/>
    </p:custDataLst>
    <p:extLst>
      <p:ext uri="{BB962C8B-B14F-4D97-AF65-F5344CB8AC3E}">
        <p14:creationId xmlns:p14="http://schemas.microsoft.com/office/powerpoint/2010/main" val="2665259419"/>
      </p:ext>
    </p:extLst>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 id="2147485257" r:id="rId11"/>
    <p:sldLayoutId id="2147485258" r:id="rId12"/>
    <p:sldLayoutId id="2147485259" r:id="rId13"/>
    <p:sldLayoutId id="214748526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4150892590"/>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1.xml"/><Relationship Id="rId7" Type="http://schemas.openxmlformats.org/officeDocument/2006/relationships/image" Target="../media/image23.png"/><Relationship Id="rId2" Type="http://schemas.openxmlformats.org/officeDocument/2006/relationships/tags" Target="../tags/tag40.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22.wmf"/><Relationship Id="rId5" Type="http://schemas.openxmlformats.org/officeDocument/2006/relationships/notesSlide" Target="../notesSlides/notesSlide10.xml"/><Relationship Id="rId10" Type="http://schemas.openxmlformats.org/officeDocument/2006/relationships/image" Target="../media/image24.jpg"/><Relationship Id="rId4" Type="http://schemas.openxmlformats.org/officeDocument/2006/relationships/slideLayout" Target="../slideLayouts/slideLayout6.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2.xml"/><Relationship Id="rId7" Type="http://schemas.openxmlformats.org/officeDocument/2006/relationships/image" Target="../media/image23.png"/><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ontrol" Target="../activeX/activeX3.xml"/><Relationship Id="rId7" Type="http://schemas.openxmlformats.org/officeDocument/2006/relationships/image" Target="../media/image28.png"/><Relationship Id="rId12" Type="http://schemas.openxmlformats.org/officeDocument/2006/relationships/image" Target="../media/image22.wmf"/><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24.jpg"/><Relationship Id="rId5" Type="http://schemas.openxmlformats.org/officeDocument/2006/relationships/notesSlide" Target="../notesSlides/notesSlide16.xml"/><Relationship Id="rId10" Type="http://schemas.openxmlformats.org/officeDocument/2006/relationships/image" Target="../media/image15.png"/><Relationship Id="rId4" Type="http://schemas.openxmlformats.org/officeDocument/2006/relationships/slideLayout" Target="../slideLayouts/slideLayout6.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4.xml"/><Relationship Id="rId7" Type="http://schemas.openxmlformats.org/officeDocument/2006/relationships/image" Target="../media/image23.png"/><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22.wmf"/><Relationship Id="rId5" Type="http://schemas.openxmlformats.org/officeDocument/2006/relationships/notesSlide" Target="../notesSlides/notesSlide18.xml"/><Relationship Id="rId10" Type="http://schemas.openxmlformats.org/officeDocument/2006/relationships/image" Target="../media/image24.jpg"/><Relationship Id="rId4" Type="http://schemas.openxmlformats.org/officeDocument/2006/relationships/slideLayout" Target="../slideLayouts/slideLayout6.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5.xml"/><Relationship Id="rId7" Type="http://schemas.openxmlformats.org/officeDocument/2006/relationships/image" Target="../media/image28.png"/><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image" Target="../media/image23.png"/><Relationship Id="rId11" Type="http://schemas.openxmlformats.org/officeDocument/2006/relationships/image" Target="../media/image31.wmf"/><Relationship Id="rId5" Type="http://schemas.openxmlformats.org/officeDocument/2006/relationships/notesSlide" Target="../notesSlides/notesSlide19.xml"/><Relationship Id="rId10" Type="http://schemas.openxmlformats.org/officeDocument/2006/relationships/image" Target="../media/image24.jpg"/><Relationship Id="rId4" Type="http://schemas.openxmlformats.org/officeDocument/2006/relationships/slideLayout" Target="../slideLayouts/slideLayout20.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C62ADC44-47C6-43DB-8C56-BE4B693225CB}"/>
              </a:ext>
            </a:extLst>
          </p:cNvPr>
          <p:cNvSpPr>
            <a:spLocks noGrp="1"/>
          </p:cNvSpPr>
          <p:nvPr>
            <p:ph type="title"/>
          </p:nvPr>
        </p:nvSpPr>
        <p:spPr/>
        <p:txBody>
          <a:bodyPr/>
          <a:lstStyle/>
          <a:p>
            <a:r>
              <a:rPr lang="en-GB" altLang="en-US"/>
              <a:t>Enzymes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5986D0D7-C792-44A2-ADBE-C208C2DCE4CE}"/>
              </a:ext>
            </a:extLst>
          </p:cNvPr>
          <p:cNvSpPr>
            <a:spLocks noGrp="1" noChangeArrowheads="1"/>
          </p:cNvSpPr>
          <p:nvPr>
            <p:ph type="title"/>
          </p:nvPr>
        </p:nvSpPr>
        <p:spPr/>
        <p:txBody>
          <a:bodyPr/>
          <a:lstStyle/>
          <a:p>
            <a:r>
              <a:rPr lang="en-GB" altLang="en-US" dirty="0"/>
              <a:t>The lock and key model</a:t>
            </a:r>
          </a:p>
        </p:txBody>
      </p:sp>
      <p:pic>
        <p:nvPicPr>
          <p:cNvPr id="7" name="Picture 6">
            <a:extLst>
              <a:ext uri="{FF2B5EF4-FFF2-40B4-BE49-F238E27FC236}">
                <a16:creationId xmlns:a16="http://schemas.microsoft.com/office/drawing/2014/main" id="{7EA1D09D-17C5-4D9E-B485-86FEA87F3F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AF97978-52BA-4954-926B-BD3CAF11D22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52357A5-4CD7-4FFB-A440-093CCBB2F45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B6C7428-7158-43ED-B223-318866BF318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115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E80B771-1B50-4B9F-9A66-47685E7CEBA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E5CA394B-7777-45C1-AC53-4FE1C7AA10F5}"/>
              </a:ext>
            </a:extLst>
          </p:cNvPr>
          <p:cNvSpPr>
            <a:spLocks noGrp="1" noChangeArrowheads="1"/>
          </p:cNvSpPr>
          <p:nvPr>
            <p:ph type="title"/>
          </p:nvPr>
        </p:nvSpPr>
        <p:spPr/>
        <p:txBody>
          <a:bodyPr/>
          <a:lstStyle/>
          <a:p>
            <a:r>
              <a:rPr lang="en-GB" altLang="en-US" dirty="0"/>
              <a:t>Enzymes: true or false?</a:t>
            </a:r>
          </a:p>
        </p:txBody>
      </p:sp>
      <p:pic>
        <p:nvPicPr>
          <p:cNvPr id="7" name="Picture 6">
            <a:extLst>
              <a:ext uri="{FF2B5EF4-FFF2-40B4-BE49-F238E27FC236}">
                <a16:creationId xmlns:a16="http://schemas.microsoft.com/office/drawing/2014/main" id="{49016582-730E-4F7B-AEFB-08BF176574F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9C33C8E-61CB-4268-8DFD-9E2CC63E6C8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7217F17-6CC0-4B23-9571-3E0343A960C5}"/>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80B7FD5-4945-4842-917E-F153BDF8B57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FFCA38A-CA92-4048-8894-D100F8B53B34}"/>
              </a:ext>
            </a:extLst>
          </p:cNvPr>
          <p:cNvSpPr>
            <a:spLocks noGrp="1" noChangeArrowheads="1"/>
          </p:cNvSpPr>
          <p:nvPr>
            <p:ph type="title"/>
          </p:nvPr>
        </p:nvSpPr>
        <p:spPr/>
        <p:txBody>
          <a:bodyPr/>
          <a:lstStyle/>
          <a:p>
            <a:r>
              <a:rPr lang="en-GB" altLang="en-US"/>
              <a:t>Factors affecting enzymes (1)</a:t>
            </a:r>
          </a:p>
        </p:txBody>
      </p:sp>
      <p:sp>
        <p:nvSpPr>
          <p:cNvPr id="28675" name="Text Box 3">
            <a:extLst>
              <a:ext uri="{FF2B5EF4-FFF2-40B4-BE49-F238E27FC236}">
                <a16:creationId xmlns:a16="http://schemas.microsoft.com/office/drawing/2014/main" id="{319EA4FC-F707-4001-9559-6FCCB06614D3}"/>
              </a:ext>
            </a:extLst>
          </p:cNvPr>
          <p:cNvSpPr txBox="1">
            <a:spLocks noChangeArrowheads="1"/>
          </p:cNvSpPr>
          <p:nvPr/>
        </p:nvSpPr>
        <p:spPr bwMode="auto">
          <a:xfrm>
            <a:off x="342900" y="784225"/>
            <a:ext cx="814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rate of any given enzyme-</a:t>
            </a:r>
            <a:r>
              <a:rPr lang="en-GB" altLang="en-US" dirty="0" err="1"/>
              <a:t>catalyzed</a:t>
            </a:r>
            <a:r>
              <a:rPr lang="en-GB" altLang="en-US" dirty="0"/>
              <a:t> reaction depends on several factors, including: </a:t>
            </a:r>
            <a:endParaRPr lang="en-US" altLang="en-US" dirty="0">
              <a:cs typeface="Arial" panose="020B0604020202020204" pitchFamily="34" charset="0"/>
            </a:endParaRPr>
          </a:p>
        </p:txBody>
      </p:sp>
      <p:sp>
        <p:nvSpPr>
          <p:cNvPr id="421892" name="Text Box 4">
            <a:extLst>
              <a:ext uri="{FF2B5EF4-FFF2-40B4-BE49-F238E27FC236}">
                <a16:creationId xmlns:a16="http://schemas.microsoft.com/office/drawing/2014/main" id="{FBE8F064-EF42-43F7-BAB2-59E880248B6E}"/>
              </a:ext>
            </a:extLst>
          </p:cNvPr>
          <p:cNvSpPr txBox="1">
            <a:spLocks noChangeArrowheads="1"/>
          </p:cNvSpPr>
          <p:nvPr/>
        </p:nvSpPr>
        <p:spPr bwMode="auto">
          <a:xfrm>
            <a:off x="342900" y="4010025"/>
            <a:ext cx="8202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All enzymes work best at a particular temperature and pH.  This set of conditions is called the </a:t>
            </a:r>
            <a:r>
              <a:rPr lang="en-GB" altLang="en-US" b="1">
                <a:solidFill>
                  <a:srgbClr val="10BC45"/>
                </a:solidFill>
              </a:rPr>
              <a:t>optimum</a:t>
            </a:r>
            <a:r>
              <a:rPr lang="en-GB" altLang="en-US"/>
              <a:t>.</a:t>
            </a:r>
          </a:p>
        </p:txBody>
      </p:sp>
      <p:sp>
        <p:nvSpPr>
          <p:cNvPr id="421894" name="Rectangle 6">
            <a:extLst>
              <a:ext uri="{FF2B5EF4-FFF2-40B4-BE49-F238E27FC236}">
                <a16:creationId xmlns:a16="http://schemas.microsoft.com/office/drawing/2014/main" id="{28F5484E-296A-43CE-A370-C96ADCCB3E7C}"/>
              </a:ext>
            </a:extLst>
          </p:cNvPr>
          <p:cNvSpPr>
            <a:spLocks noChangeArrowheads="1"/>
          </p:cNvSpPr>
          <p:nvPr/>
        </p:nvSpPr>
        <p:spPr bwMode="auto">
          <a:xfrm>
            <a:off x="342900" y="3435350"/>
            <a:ext cx="4519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10BC45"/>
              </a:buClr>
              <a:buFont typeface="Wingdings" panose="05000000000000000000" pitchFamily="2" charset="2"/>
              <a:buChar char="l"/>
            </a:pPr>
            <a:r>
              <a:rPr lang="en-GB" altLang="en-US">
                <a:solidFill>
                  <a:srgbClr val="010066"/>
                </a:solidFill>
              </a:rPr>
              <a:t>substrate concentration.</a:t>
            </a:r>
          </a:p>
        </p:txBody>
      </p:sp>
      <p:sp>
        <p:nvSpPr>
          <p:cNvPr id="421895" name="Text Box 7">
            <a:extLst>
              <a:ext uri="{FF2B5EF4-FFF2-40B4-BE49-F238E27FC236}">
                <a16:creationId xmlns:a16="http://schemas.microsoft.com/office/drawing/2014/main" id="{B51E6DC8-1DA1-4826-B2BA-2C33F4E697BA}"/>
              </a:ext>
            </a:extLst>
          </p:cNvPr>
          <p:cNvSpPr txBox="1">
            <a:spLocks noChangeArrowheads="1"/>
          </p:cNvSpPr>
          <p:nvPr/>
        </p:nvSpPr>
        <p:spPr bwMode="auto">
          <a:xfrm>
            <a:off x="342900" y="1727200"/>
            <a:ext cx="2967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10BC45"/>
              </a:buClr>
              <a:buFont typeface="Wingdings" panose="05000000000000000000" pitchFamily="2" charset="2"/>
              <a:buChar char="l"/>
            </a:pPr>
            <a:r>
              <a:rPr lang="en-GB" altLang="en-US">
                <a:solidFill>
                  <a:srgbClr val="010066"/>
                </a:solidFill>
              </a:rPr>
              <a:t>temperature</a:t>
            </a:r>
          </a:p>
        </p:txBody>
      </p:sp>
      <p:sp>
        <p:nvSpPr>
          <p:cNvPr id="421897" name="Text Box 9">
            <a:extLst>
              <a:ext uri="{FF2B5EF4-FFF2-40B4-BE49-F238E27FC236}">
                <a16:creationId xmlns:a16="http://schemas.microsoft.com/office/drawing/2014/main" id="{BA01BCC6-8FBB-4072-A4B7-6B358D178C15}"/>
              </a:ext>
            </a:extLst>
          </p:cNvPr>
          <p:cNvSpPr txBox="1">
            <a:spLocks noChangeArrowheads="1"/>
          </p:cNvSpPr>
          <p:nvPr/>
        </p:nvSpPr>
        <p:spPr bwMode="auto">
          <a:xfrm>
            <a:off x="342900" y="4953000"/>
            <a:ext cx="82140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type of enzyme has a specific optimal pH and temperature. This means different enzymes need different conditions to function at their best. </a:t>
            </a:r>
            <a:endParaRPr lang="en-GB" altLang="en-US" dirty="0">
              <a:solidFill>
                <a:srgbClr val="010066"/>
              </a:solidFill>
            </a:endParaRPr>
          </a:p>
        </p:txBody>
      </p:sp>
      <p:sp>
        <p:nvSpPr>
          <p:cNvPr id="421898" name="Text Box 10">
            <a:extLst>
              <a:ext uri="{FF2B5EF4-FFF2-40B4-BE49-F238E27FC236}">
                <a16:creationId xmlns:a16="http://schemas.microsoft.com/office/drawing/2014/main" id="{5EC53491-EE60-4A0C-8751-44BD21342553}"/>
              </a:ext>
            </a:extLst>
          </p:cNvPr>
          <p:cNvSpPr txBox="1">
            <a:spLocks noChangeArrowheads="1"/>
          </p:cNvSpPr>
          <p:nvPr/>
        </p:nvSpPr>
        <p:spPr bwMode="auto">
          <a:xfrm>
            <a:off x="342900" y="2295525"/>
            <a:ext cx="187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10BC45"/>
              </a:buClr>
              <a:buFont typeface="Wingdings" panose="05000000000000000000" pitchFamily="2" charset="2"/>
              <a:buChar char="l"/>
            </a:pPr>
            <a:r>
              <a:rPr lang="en-GB" altLang="en-US">
                <a:solidFill>
                  <a:srgbClr val="010066"/>
                </a:solidFill>
              </a:rPr>
              <a:t>pH</a:t>
            </a:r>
          </a:p>
        </p:txBody>
      </p:sp>
      <p:sp>
        <p:nvSpPr>
          <p:cNvPr id="421899" name="Text Box 11">
            <a:extLst>
              <a:ext uri="{FF2B5EF4-FFF2-40B4-BE49-F238E27FC236}">
                <a16:creationId xmlns:a16="http://schemas.microsoft.com/office/drawing/2014/main" id="{3BA35C8C-DCCD-49FF-BBFF-C04F0D24B5BD}"/>
              </a:ext>
            </a:extLst>
          </p:cNvPr>
          <p:cNvSpPr txBox="1">
            <a:spLocks noChangeArrowheads="1"/>
          </p:cNvSpPr>
          <p:nvPr/>
        </p:nvSpPr>
        <p:spPr bwMode="auto">
          <a:xfrm>
            <a:off x="342900" y="2865438"/>
            <a:ext cx="459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10BC45"/>
              </a:buClr>
              <a:buFont typeface="Wingdings" panose="05000000000000000000" pitchFamily="2" charset="2"/>
              <a:buChar char="l"/>
            </a:pPr>
            <a:r>
              <a:rPr lang="en-GB" altLang="en-US">
                <a:solidFill>
                  <a:srgbClr val="010066"/>
                </a:solidFill>
              </a:rPr>
              <a:t>enzyme concentration</a:t>
            </a:r>
          </a:p>
        </p:txBody>
      </p:sp>
      <p:pic>
        <p:nvPicPr>
          <p:cNvPr id="28683" name="Picture 13" descr="OCR21Enzymes_enzymesubst.png">
            <a:extLst>
              <a:ext uri="{FF2B5EF4-FFF2-40B4-BE49-F238E27FC236}">
                <a16:creationId xmlns:a16="http://schemas.microsoft.com/office/drawing/2014/main" id="{CFB27FF8-388B-41A1-BDEA-A2D42F1684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0313" y="1314450"/>
            <a:ext cx="246856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848D8D0-90DF-4E98-8A43-78F61E60F7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8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189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189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189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18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189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p:bldP spid="4218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190EA84-4AC5-4EBA-B296-DC4A69089CFE}"/>
              </a:ext>
            </a:extLst>
          </p:cNvPr>
          <p:cNvSpPr>
            <a:spLocks noGrp="1" noChangeArrowheads="1"/>
          </p:cNvSpPr>
          <p:nvPr>
            <p:ph type="title"/>
          </p:nvPr>
        </p:nvSpPr>
        <p:spPr/>
        <p:txBody>
          <a:bodyPr/>
          <a:lstStyle/>
          <a:p>
            <a:r>
              <a:rPr lang="en-GB" altLang="en-US"/>
              <a:t>Factors affecting enzymes (2)</a:t>
            </a:r>
          </a:p>
        </p:txBody>
      </p:sp>
      <p:sp>
        <p:nvSpPr>
          <p:cNvPr id="29699" name="Text Box 3">
            <a:extLst>
              <a:ext uri="{FF2B5EF4-FFF2-40B4-BE49-F238E27FC236}">
                <a16:creationId xmlns:a16="http://schemas.microsoft.com/office/drawing/2014/main" id="{4AB13E10-2285-4C26-98BA-E246261F48D1}"/>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temperature and pH move away from an enzyme’s optimum,</a:t>
            </a:r>
            <a:br>
              <a:rPr lang="en-GB" altLang="en-US">
                <a:solidFill>
                  <a:srgbClr val="010066"/>
                </a:solidFill>
              </a:rPr>
            </a:br>
            <a:r>
              <a:rPr lang="en-GB" altLang="en-US">
                <a:solidFill>
                  <a:srgbClr val="010066"/>
                </a:solidFill>
              </a:rPr>
              <a:t>it can cause the shape of the enzyme to change irreversibly. </a:t>
            </a:r>
          </a:p>
        </p:txBody>
      </p:sp>
      <p:sp>
        <p:nvSpPr>
          <p:cNvPr id="423951" name="Text Box 15">
            <a:extLst>
              <a:ext uri="{FF2B5EF4-FFF2-40B4-BE49-F238E27FC236}">
                <a16:creationId xmlns:a16="http://schemas.microsoft.com/office/drawing/2014/main" id="{00F7BA2E-DE5F-4A33-A183-A7FFFF96CF0E}"/>
              </a:ext>
            </a:extLst>
          </p:cNvPr>
          <p:cNvSpPr txBox="1">
            <a:spLocks noChangeArrowheads="1"/>
          </p:cNvSpPr>
          <p:nvPr/>
        </p:nvSpPr>
        <p:spPr bwMode="auto">
          <a:xfrm>
            <a:off x="342900" y="1762125"/>
            <a:ext cx="8456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affects the shape of the active site, and means that the enzyme will no longer function.</a:t>
            </a:r>
          </a:p>
        </p:txBody>
      </p:sp>
      <p:sp>
        <p:nvSpPr>
          <p:cNvPr id="423952" name="Text Box 16">
            <a:extLst>
              <a:ext uri="{FF2B5EF4-FFF2-40B4-BE49-F238E27FC236}">
                <a16:creationId xmlns:a16="http://schemas.microsoft.com/office/drawing/2014/main" id="{3D1981AC-86EA-4692-91B4-50F9CEA1922B}"/>
              </a:ext>
            </a:extLst>
          </p:cNvPr>
          <p:cNvSpPr txBox="1">
            <a:spLocks noChangeArrowheads="1"/>
          </p:cNvSpPr>
          <p:nvPr/>
        </p:nvSpPr>
        <p:spPr bwMode="auto">
          <a:xfrm>
            <a:off x="342900" y="274161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this happens, the enzyme is said to have become </a:t>
            </a:r>
            <a:r>
              <a:rPr lang="en-GB" altLang="en-US" b="1">
                <a:solidFill>
                  <a:srgbClr val="10BC45"/>
                </a:solidFill>
              </a:rPr>
              <a:t>denatured</a:t>
            </a:r>
            <a:r>
              <a:rPr lang="en-GB" altLang="en-US">
                <a:solidFill>
                  <a:srgbClr val="010066"/>
                </a:solidFill>
              </a:rPr>
              <a:t>.</a:t>
            </a:r>
            <a:endParaRPr lang="en-US" altLang="en-US"/>
          </a:p>
        </p:txBody>
      </p:sp>
      <p:pic>
        <p:nvPicPr>
          <p:cNvPr id="17" name="Picture 16" descr="Picture5.jpg">
            <a:extLst>
              <a:ext uri="{FF2B5EF4-FFF2-40B4-BE49-F238E27FC236}">
                <a16:creationId xmlns:a16="http://schemas.microsoft.com/office/drawing/2014/main" id="{03B2725A-47FB-432F-BC85-7CE13917D8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3387725"/>
            <a:ext cx="68040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C3375D0-DC0C-4090-83D1-0E6F793BD24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58215" y="86520"/>
            <a:ext cx="442911" cy="516730"/>
          </a:xfrm>
          <a:prstGeom prst="rect">
            <a:avLst/>
          </a:prstGeom>
          <a:noFill/>
          <a:ln w="9525">
            <a:noFill/>
            <a:miter lim="800000"/>
            <a:headEnd/>
            <a:tailEnd/>
          </a:ln>
        </p:spPr>
      </p:pic>
      <p:pic>
        <p:nvPicPr>
          <p:cNvPr id="11" name="Picture 10">
            <a:extLst>
              <a:ext uri="{FF2B5EF4-FFF2-40B4-BE49-F238E27FC236}">
                <a16:creationId xmlns:a16="http://schemas.microsoft.com/office/drawing/2014/main" id="{A34878B9-D4FE-4172-B919-4F6DA2B3F61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395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A3DA5ED-A2CB-4C3C-86A7-F2B90F78164A}"/>
              </a:ext>
            </a:extLst>
          </p:cNvPr>
          <p:cNvSpPr>
            <a:spLocks noGrp="1" noChangeArrowheads="1"/>
          </p:cNvSpPr>
          <p:nvPr>
            <p:ph type="title"/>
          </p:nvPr>
        </p:nvSpPr>
        <p:spPr/>
        <p:txBody>
          <a:bodyPr/>
          <a:lstStyle/>
          <a:p>
            <a:r>
              <a:rPr lang="en-GB" altLang="en-US"/>
              <a:t>Enzymes and reaction rate</a:t>
            </a:r>
          </a:p>
        </p:txBody>
      </p:sp>
      <p:sp>
        <p:nvSpPr>
          <p:cNvPr id="30723" name="Text Box 5">
            <a:extLst>
              <a:ext uri="{FF2B5EF4-FFF2-40B4-BE49-F238E27FC236}">
                <a16:creationId xmlns:a16="http://schemas.microsoft.com/office/drawing/2014/main" id="{CADE1B38-06E4-4E25-A3E5-CF78093A4072}"/>
              </a:ext>
            </a:extLst>
          </p:cNvPr>
          <p:cNvSpPr txBox="1">
            <a:spLocks noChangeArrowheads="1"/>
          </p:cNvSpPr>
          <p:nvPr/>
        </p:nvSpPr>
        <p:spPr bwMode="auto">
          <a:xfrm>
            <a:off x="342900" y="784225"/>
            <a:ext cx="8539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a:t>
            </a:r>
            <a:r>
              <a:rPr lang="en-GB" altLang="en-US" b="1" dirty="0">
                <a:solidFill>
                  <a:srgbClr val="10BC45"/>
                </a:solidFill>
              </a:rPr>
              <a:t> rate </a:t>
            </a:r>
            <a:r>
              <a:rPr lang="en-GB" altLang="en-US" dirty="0"/>
              <a:t>of an enzyme-</a:t>
            </a:r>
            <a:r>
              <a:rPr lang="en-GB" altLang="en-US" dirty="0" err="1"/>
              <a:t>catalyzed</a:t>
            </a:r>
            <a:r>
              <a:rPr lang="en-GB" altLang="en-US" dirty="0"/>
              <a:t> reaction can be calculated by measuring the amount of product formed or reactant used, and dividing this by the time taken.</a:t>
            </a:r>
          </a:p>
        </p:txBody>
      </p:sp>
      <p:sp>
        <p:nvSpPr>
          <p:cNvPr id="491527" name="Text Box 7">
            <a:extLst>
              <a:ext uri="{FF2B5EF4-FFF2-40B4-BE49-F238E27FC236}">
                <a16:creationId xmlns:a16="http://schemas.microsoft.com/office/drawing/2014/main" id="{E4A851D3-DCBE-430D-8FE3-D85DD3537748}"/>
              </a:ext>
            </a:extLst>
          </p:cNvPr>
          <p:cNvSpPr txBox="1">
            <a:spLocks noChangeArrowheads="1"/>
          </p:cNvSpPr>
          <p:nvPr/>
        </p:nvSpPr>
        <p:spPr bwMode="auto">
          <a:xfrm>
            <a:off x="342900" y="22494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can written as the </a:t>
            </a:r>
            <a:r>
              <a:rPr lang="en-GB" altLang="en-US">
                <a:cs typeface="Arial" panose="020B0604020202020204" pitchFamily="34" charset="0"/>
              </a:rPr>
              <a:t>following formula:</a:t>
            </a:r>
          </a:p>
        </p:txBody>
      </p:sp>
      <p:sp>
        <p:nvSpPr>
          <p:cNvPr id="491528" name="AutoShape 8">
            <a:extLst>
              <a:ext uri="{FF2B5EF4-FFF2-40B4-BE49-F238E27FC236}">
                <a16:creationId xmlns:a16="http://schemas.microsoft.com/office/drawing/2014/main" id="{25D027AA-13E7-4FF7-8EB0-187EBF607ECB}"/>
              </a:ext>
            </a:extLst>
          </p:cNvPr>
          <p:cNvSpPr>
            <a:spLocks noChangeArrowheads="1"/>
          </p:cNvSpPr>
          <p:nvPr/>
        </p:nvSpPr>
        <p:spPr bwMode="auto">
          <a:xfrm>
            <a:off x="342900" y="2976563"/>
            <a:ext cx="8189913" cy="1711325"/>
          </a:xfrm>
          <a:prstGeom prst="roundRect">
            <a:avLst>
              <a:gd name="adj" fmla="val 0"/>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91529" name="Text Box 9">
            <a:extLst>
              <a:ext uri="{FF2B5EF4-FFF2-40B4-BE49-F238E27FC236}">
                <a16:creationId xmlns:a16="http://schemas.microsoft.com/office/drawing/2014/main" id="{711A2A88-8945-464E-9399-D0C7CDC706DC}"/>
              </a:ext>
            </a:extLst>
          </p:cNvPr>
          <p:cNvSpPr txBox="1">
            <a:spLocks noChangeArrowheads="1"/>
          </p:cNvSpPr>
          <p:nvPr/>
        </p:nvSpPr>
        <p:spPr bwMode="auto">
          <a:xfrm>
            <a:off x="677863" y="3644900"/>
            <a:ext cx="29416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eaLnBrk="1" hangingPunct="1">
              <a:buClr>
                <a:srgbClr val="010066"/>
              </a:buClr>
              <a:buSzPct val="100000"/>
              <a:buFont typeface="Arial" panose="020B0604020202020204" pitchFamily="34" charset="0"/>
              <a:buNone/>
            </a:pPr>
            <a:r>
              <a:rPr lang="en-GB" altLang="en-US" b="1">
                <a:solidFill>
                  <a:srgbClr val="010066"/>
                </a:solidFill>
              </a:rPr>
              <a:t>rate of reaction =  </a:t>
            </a:r>
          </a:p>
        </p:txBody>
      </p:sp>
      <p:sp>
        <p:nvSpPr>
          <p:cNvPr id="491530" name="Text Box 10">
            <a:extLst>
              <a:ext uri="{FF2B5EF4-FFF2-40B4-BE49-F238E27FC236}">
                <a16:creationId xmlns:a16="http://schemas.microsoft.com/office/drawing/2014/main" id="{CEE0E518-AE92-414B-9379-9D67D6F61EB5}"/>
              </a:ext>
            </a:extLst>
          </p:cNvPr>
          <p:cNvSpPr txBox="1">
            <a:spLocks noChangeArrowheads="1"/>
          </p:cNvSpPr>
          <p:nvPr/>
        </p:nvSpPr>
        <p:spPr bwMode="auto">
          <a:xfrm>
            <a:off x="3016250" y="4049713"/>
            <a:ext cx="5324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algn="ctr" eaLnBrk="1" hangingPunct="1">
              <a:spcBef>
                <a:spcPts val="1750"/>
              </a:spcBef>
              <a:buClr>
                <a:srgbClr val="010066"/>
              </a:buClr>
              <a:buSzPct val="100000"/>
              <a:buFont typeface="Times New Roman" panose="02020603050405020304" pitchFamily="18" charset="0"/>
              <a:buNone/>
            </a:pPr>
            <a:r>
              <a:rPr lang="en-GB" altLang="en-US" b="1">
                <a:solidFill>
                  <a:srgbClr val="010066"/>
                </a:solidFill>
              </a:rPr>
              <a:t>time taken</a:t>
            </a:r>
          </a:p>
        </p:txBody>
      </p:sp>
      <p:sp>
        <p:nvSpPr>
          <p:cNvPr id="491531" name="Text Box 11">
            <a:extLst>
              <a:ext uri="{FF2B5EF4-FFF2-40B4-BE49-F238E27FC236}">
                <a16:creationId xmlns:a16="http://schemas.microsoft.com/office/drawing/2014/main" id="{F9D78753-F1E2-452D-9ED6-695A2971CFE8}"/>
              </a:ext>
            </a:extLst>
          </p:cNvPr>
          <p:cNvSpPr txBox="1">
            <a:spLocks noChangeArrowheads="1"/>
          </p:cNvSpPr>
          <p:nvPr/>
        </p:nvSpPr>
        <p:spPr bwMode="auto">
          <a:xfrm>
            <a:off x="3230563" y="3151188"/>
            <a:ext cx="50165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algn="ctr" eaLnBrk="1" hangingPunct="1">
              <a:spcBef>
                <a:spcPts val="1750"/>
              </a:spcBef>
              <a:buClr>
                <a:srgbClr val="010066"/>
              </a:buClr>
              <a:buSzPct val="100000"/>
              <a:buFont typeface="Arial" panose="020B0604020202020204" pitchFamily="34" charset="0"/>
              <a:buNone/>
            </a:pPr>
            <a:r>
              <a:rPr lang="en-GB" altLang="en-US" b="1" dirty="0">
                <a:solidFill>
                  <a:srgbClr val="010066"/>
                </a:solidFill>
              </a:rPr>
              <a:t>amount of product formed OR</a:t>
            </a:r>
            <a:br>
              <a:rPr lang="en-GB" altLang="en-US" b="1" dirty="0">
                <a:solidFill>
                  <a:srgbClr val="010066"/>
                </a:solidFill>
              </a:rPr>
            </a:br>
            <a:r>
              <a:rPr lang="en-GB" altLang="en-US" b="1" dirty="0">
                <a:solidFill>
                  <a:srgbClr val="010066"/>
                </a:solidFill>
              </a:rPr>
              <a:t>amount of reactant used</a:t>
            </a:r>
          </a:p>
        </p:txBody>
      </p:sp>
      <p:sp>
        <p:nvSpPr>
          <p:cNvPr id="491532" name="Line 12">
            <a:extLst>
              <a:ext uri="{FF2B5EF4-FFF2-40B4-BE49-F238E27FC236}">
                <a16:creationId xmlns:a16="http://schemas.microsoft.com/office/drawing/2014/main" id="{CEFEEA18-5C95-449D-9E2F-8E124CE2C3BC}"/>
              </a:ext>
            </a:extLst>
          </p:cNvPr>
          <p:cNvSpPr>
            <a:spLocks noChangeShapeType="1"/>
          </p:cNvSpPr>
          <p:nvPr/>
        </p:nvSpPr>
        <p:spPr bwMode="auto">
          <a:xfrm flipV="1">
            <a:off x="3646488" y="3987800"/>
            <a:ext cx="4051300" cy="0"/>
          </a:xfrm>
          <a:prstGeom prst="line">
            <a:avLst/>
          </a:prstGeom>
          <a:noFill/>
          <a:ln w="25527">
            <a:solidFill>
              <a:srgbClr val="01006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7">
            <a:extLst>
              <a:ext uri="{FF2B5EF4-FFF2-40B4-BE49-F238E27FC236}">
                <a16:creationId xmlns:a16="http://schemas.microsoft.com/office/drawing/2014/main" id="{EEB9FA28-8954-4923-BEE5-0A0EA5D471E8}"/>
              </a:ext>
            </a:extLst>
          </p:cNvPr>
          <p:cNvSpPr>
            <a:spLocks noChangeArrowheads="1"/>
          </p:cNvSpPr>
          <p:nvPr/>
        </p:nvSpPr>
        <p:spPr bwMode="auto">
          <a:xfrm>
            <a:off x="342900" y="5167313"/>
            <a:ext cx="8202613" cy="8191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an enzyme-</a:t>
            </a:r>
            <a:r>
              <a:rPr lang="en-GB" altLang="en-US" dirty="0" err="1"/>
              <a:t>catalyzed</a:t>
            </a:r>
            <a:r>
              <a:rPr lang="en-GB" altLang="en-US" dirty="0"/>
              <a:t> reaction produces 50</a:t>
            </a:r>
            <a:r>
              <a:rPr lang="en-GB" altLang="en-US" sz="1000" dirty="0"/>
              <a:t> </a:t>
            </a:r>
            <a:r>
              <a:rPr lang="en-GB" altLang="en-US" dirty="0"/>
              <a:t>ml of oxygen in 5 minutes, what is the rate of reaction?</a:t>
            </a:r>
            <a:endParaRPr lang="en-GB" altLang="en-US" dirty="0">
              <a:cs typeface="Arial" panose="020B0604020202020204" pitchFamily="34" charset="0"/>
            </a:endParaRPr>
          </a:p>
        </p:txBody>
      </p:sp>
      <p:pic>
        <p:nvPicPr>
          <p:cNvPr id="15" name="Picture 9" descr="notes_icon">
            <a:extLst>
              <a:ext uri="{FF2B5EF4-FFF2-40B4-BE49-F238E27FC236}">
                <a16:creationId xmlns:a16="http://schemas.microsoft.com/office/drawing/2014/main" id="{677C1048-E262-49FD-A313-BC2680D79FEC}"/>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ED517D4A-3696-45A4-AAFC-669B4D6EF0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92158" y="86520"/>
            <a:ext cx="442911" cy="516730"/>
          </a:xfrm>
          <a:prstGeom prst="rect">
            <a:avLst/>
          </a:prstGeom>
          <a:noFill/>
          <a:ln w="9525">
            <a:noFill/>
            <a:miter lim="800000"/>
            <a:headEnd/>
            <a:tailEnd/>
          </a:ln>
        </p:spPr>
      </p:pic>
      <p:pic>
        <p:nvPicPr>
          <p:cNvPr id="18" name="Picture 17">
            <a:extLst>
              <a:ext uri="{FF2B5EF4-FFF2-40B4-BE49-F238E27FC236}">
                <a16:creationId xmlns:a16="http://schemas.microsoft.com/office/drawing/2014/main" id="{CF578341-CB35-4A27-B20A-4A23E84CDA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7" grpId="0"/>
      <p:bldP spid="491528" grpId="0" animBg="1"/>
      <p:bldP spid="491529" grpId="0"/>
      <p:bldP spid="491530" grpId="0"/>
      <p:bldP spid="49153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25EEBE2-267B-4EF0-9448-EDA9A10908A0}"/>
              </a:ext>
            </a:extLst>
          </p:cNvPr>
          <p:cNvSpPr>
            <a:spLocks noGrp="1" noChangeArrowheads="1"/>
          </p:cNvSpPr>
          <p:nvPr>
            <p:ph type="title"/>
          </p:nvPr>
        </p:nvSpPr>
        <p:spPr/>
        <p:txBody>
          <a:bodyPr/>
          <a:lstStyle/>
          <a:p>
            <a:r>
              <a:rPr lang="en-GB" altLang="en-US"/>
              <a:t>Temperature and reaction rate</a:t>
            </a:r>
          </a:p>
        </p:txBody>
      </p:sp>
      <p:sp>
        <p:nvSpPr>
          <p:cNvPr id="31747" name="Text Box 5">
            <a:extLst>
              <a:ext uri="{FF2B5EF4-FFF2-40B4-BE49-F238E27FC236}">
                <a16:creationId xmlns:a16="http://schemas.microsoft.com/office/drawing/2014/main" id="{262C5911-723B-4031-B2F7-007299C03A74}"/>
              </a:ext>
            </a:extLst>
          </p:cNvPr>
          <p:cNvSpPr txBox="1">
            <a:spLocks noChangeArrowheads="1"/>
          </p:cNvSpPr>
          <p:nvPr/>
        </p:nvSpPr>
        <p:spPr bwMode="auto">
          <a:xfrm>
            <a:off x="342900" y="784225"/>
            <a:ext cx="8105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t>
            </a:r>
            <a:r>
              <a:rPr lang="en-GB" altLang="en-US" b="1" dirty="0">
                <a:solidFill>
                  <a:srgbClr val="010066"/>
                </a:solidFill>
              </a:rPr>
              <a:t>temperature</a:t>
            </a:r>
            <a:r>
              <a:rPr lang="en-GB" altLang="en-US" dirty="0"/>
              <a:t> increases, there are more </a:t>
            </a:r>
            <a:r>
              <a:rPr lang="en-GB" altLang="en-US" b="1" dirty="0"/>
              <a:t>collisions </a:t>
            </a:r>
            <a:r>
              <a:rPr lang="en-GB" altLang="en-US" dirty="0"/>
              <a:t>between the enzyme and its reactants. This increases the rate of reaction.</a:t>
            </a:r>
          </a:p>
        </p:txBody>
      </p:sp>
      <p:sp>
        <p:nvSpPr>
          <p:cNvPr id="491526" name="Text Box 6">
            <a:extLst>
              <a:ext uri="{FF2B5EF4-FFF2-40B4-BE49-F238E27FC236}">
                <a16:creationId xmlns:a16="http://schemas.microsoft.com/office/drawing/2014/main" id="{DE700E8B-8E7D-41ED-8372-F6CEF3C693C2}"/>
              </a:ext>
            </a:extLst>
          </p:cNvPr>
          <p:cNvSpPr txBox="1">
            <a:spLocks noChangeArrowheads="1"/>
          </p:cNvSpPr>
          <p:nvPr/>
        </p:nvSpPr>
        <p:spPr bwMode="auto">
          <a:xfrm>
            <a:off x="342900" y="2263247"/>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a certain point, the temperature gets too high and the enzyme becomes </a:t>
            </a:r>
            <a:r>
              <a:rPr lang="en-GB" altLang="en-US" b="1"/>
              <a:t>denatured. </a:t>
            </a:r>
          </a:p>
        </p:txBody>
      </p:sp>
      <p:sp>
        <p:nvSpPr>
          <p:cNvPr id="8" name="Rectangle 7">
            <a:extLst>
              <a:ext uri="{FF2B5EF4-FFF2-40B4-BE49-F238E27FC236}">
                <a16:creationId xmlns:a16="http://schemas.microsoft.com/office/drawing/2014/main" id="{844BC9F7-E694-4BF6-A85D-AD9CD85E4DD9}"/>
              </a:ext>
            </a:extLst>
          </p:cNvPr>
          <p:cNvSpPr>
            <a:spLocks noChangeArrowheads="1"/>
          </p:cNvSpPr>
          <p:nvPr/>
        </p:nvSpPr>
        <p:spPr bwMode="auto">
          <a:xfrm>
            <a:off x="342900" y="3373968"/>
            <a:ext cx="31718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this happens, </a:t>
            </a:r>
            <a:br>
              <a:rPr lang="en-GB" altLang="en-US"/>
            </a:br>
            <a:r>
              <a:rPr lang="en-GB" altLang="en-US"/>
              <a:t>the enzyme can no </a:t>
            </a:r>
            <a:br>
              <a:rPr lang="en-GB" altLang="en-US"/>
            </a:br>
            <a:r>
              <a:rPr lang="en-GB" altLang="en-US"/>
              <a:t>longer bind to its </a:t>
            </a:r>
            <a:br>
              <a:rPr lang="en-GB" altLang="en-US"/>
            </a:br>
            <a:r>
              <a:rPr lang="en-GB" altLang="en-US"/>
              <a:t>reactants. Once all </a:t>
            </a:r>
            <a:br>
              <a:rPr lang="en-GB" altLang="en-US"/>
            </a:br>
            <a:r>
              <a:rPr lang="en-GB" altLang="en-US"/>
              <a:t>the enzyme has </a:t>
            </a:r>
            <a:br>
              <a:rPr lang="en-GB" altLang="en-US"/>
            </a:br>
            <a:r>
              <a:rPr lang="en-GB" altLang="en-US"/>
              <a:t>become denatured, </a:t>
            </a:r>
            <a:br>
              <a:rPr lang="en-GB" altLang="en-US"/>
            </a:br>
            <a:r>
              <a:rPr lang="en-GB" altLang="en-US"/>
              <a:t>the reaction stops.</a:t>
            </a:r>
          </a:p>
        </p:txBody>
      </p:sp>
      <p:pic>
        <p:nvPicPr>
          <p:cNvPr id="31752" name="Picture 8" descr="Enzymes_temperature_rateofreaction_graph.png">
            <a:extLst>
              <a:ext uri="{FF2B5EF4-FFF2-40B4-BE49-F238E27FC236}">
                <a16:creationId xmlns:a16="http://schemas.microsoft.com/office/drawing/2014/main" id="{1B19506E-BA2D-4496-B1AC-CA33231058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4725" y="3204811"/>
            <a:ext cx="5367338"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notes_icon">
            <a:extLst>
              <a:ext uri="{FF2B5EF4-FFF2-40B4-BE49-F238E27FC236}">
                <a16:creationId xmlns:a16="http://schemas.microsoft.com/office/drawing/2014/main" id="{9CD86034-691A-4DD2-9476-7E784D3D6E8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D6B25C4-8C89-499F-A202-75A2B1CD22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81273" y="86520"/>
            <a:ext cx="442911" cy="516730"/>
          </a:xfrm>
          <a:prstGeom prst="rect">
            <a:avLst/>
          </a:prstGeom>
          <a:noFill/>
          <a:ln w="9525">
            <a:noFill/>
            <a:miter lim="800000"/>
            <a:headEnd/>
            <a:tailEnd/>
          </a:ln>
        </p:spPr>
      </p:pic>
      <p:pic>
        <p:nvPicPr>
          <p:cNvPr id="11" name="Picture 10">
            <a:extLst>
              <a:ext uri="{FF2B5EF4-FFF2-40B4-BE49-F238E27FC236}">
                <a16:creationId xmlns:a16="http://schemas.microsoft.com/office/drawing/2014/main" id="{D2052270-5C30-49E8-BA4F-B91CA7A9B2A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6D9C4F2-3863-448C-A211-FB2D59E7F292}"/>
              </a:ext>
            </a:extLst>
          </p:cNvPr>
          <p:cNvSpPr>
            <a:spLocks noGrp="1" noChangeArrowheads="1"/>
          </p:cNvSpPr>
          <p:nvPr>
            <p:ph type="title"/>
          </p:nvPr>
        </p:nvSpPr>
        <p:spPr/>
        <p:txBody>
          <a:bodyPr/>
          <a:lstStyle/>
          <a:p>
            <a:r>
              <a:rPr lang="en-GB" altLang="en-US" dirty="0"/>
              <a:t>Enzymes and temperature</a:t>
            </a:r>
          </a:p>
        </p:txBody>
      </p:sp>
      <p:pic>
        <p:nvPicPr>
          <p:cNvPr id="7" name="Picture 6">
            <a:extLst>
              <a:ext uri="{FF2B5EF4-FFF2-40B4-BE49-F238E27FC236}">
                <a16:creationId xmlns:a16="http://schemas.microsoft.com/office/drawing/2014/main" id="{23F8462F-7A76-4C3B-9A77-E44C80A8493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47F86BAA-7500-4BF8-864F-7F6D44547A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179" y="133322"/>
            <a:ext cx="609685" cy="390580"/>
          </a:xfrm>
          <a:prstGeom prst="rect">
            <a:avLst/>
          </a:prstGeom>
        </p:spPr>
      </p:pic>
      <p:pic>
        <p:nvPicPr>
          <p:cNvPr id="12" name="Picture 6" descr="flash_icon">
            <a:extLst>
              <a:ext uri="{FF2B5EF4-FFF2-40B4-BE49-F238E27FC236}">
                <a16:creationId xmlns:a16="http://schemas.microsoft.com/office/drawing/2014/main" id="{ECE3ECE6-166A-4F99-8820-0E8CC90612B9}"/>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14" name="Picture 13">
            <a:extLst>
              <a:ext uri="{FF2B5EF4-FFF2-40B4-BE49-F238E27FC236}">
                <a16:creationId xmlns:a16="http://schemas.microsoft.com/office/drawing/2014/main" id="{CAE61083-E2D9-4E6F-8CA9-F935CB86D4F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20909" y="86520"/>
            <a:ext cx="442911" cy="51673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16BAFDD-7D05-4571-B4F3-23F9D205330A}"/>
              </a:ext>
            </a:extLst>
          </p:cNvPr>
          <p:cNvPicPr>
            <a:picLocks noChangeAspect="1" noChangeArrowheads="1"/>
          </p:cNvPicPr>
          <p:nvPr/>
        </p:nvPicPr>
        <p:blipFill>
          <a:blip r:embed="rId10"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C8A1300-1824-4178-A697-09AA6A7D9C29}"/>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60" name="Picture 36" descr="enzyme - denatured">
            <a:extLst>
              <a:ext uri="{FF2B5EF4-FFF2-40B4-BE49-F238E27FC236}">
                <a16:creationId xmlns:a16="http://schemas.microsoft.com/office/drawing/2014/main" id="{60E73E93-FA73-4622-AAB7-0031FC5801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238" y="3241675"/>
            <a:ext cx="192722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7" name="Picture 33" descr="enzyme">
            <a:extLst>
              <a:ext uri="{FF2B5EF4-FFF2-40B4-BE49-F238E27FC236}">
                <a16:creationId xmlns:a16="http://schemas.microsoft.com/office/drawing/2014/main" id="{D3FA39DB-A3C2-4F7A-8C51-17862684F5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3271838"/>
            <a:ext cx="19272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a:extLst>
              <a:ext uri="{FF2B5EF4-FFF2-40B4-BE49-F238E27FC236}">
                <a16:creationId xmlns:a16="http://schemas.microsoft.com/office/drawing/2014/main" id="{74DC14C2-CD5F-4BA3-A631-3943A8047430}"/>
              </a:ext>
            </a:extLst>
          </p:cNvPr>
          <p:cNvSpPr>
            <a:spLocks noGrp="1" noChangeArrowheads="1"/>
          </p:cNvSpPr>
          <p:nvPr>
            <p:ph type="title"/>
          </p:nvPr>
        </p:nvSpPr>
        <p:spPr/>
        <p:txBody>
          <a:bodyPr/>
          <a:lstStyle/>
          <a:p>
            <a:r>
              <a:rPr lang="en-GB" altLang="en-US"/>
              <a:t>What’s the optimum pH?</a:t>
            </a:r>
          </a:p>
        </p:txBody>
      </p:sp>
      <p:sp>
        <p:nvSpPr>
          <p:cNvPr id="31749" name="Text Box 3">
            <a:extLst>
              <a:ext uri="{FF2B5EF4-FFF2-40B4-BE49-F238E27FC236}">
                <a16:creationId xmlns:a16="http://schemas.microsoft.com/office/drawing/2014/main" id="{B26A4035-A1C5-4D95-A7A5-142A3336B3B8}"/>
              </a:ext>
            </a:extLst>
          </p:cNvPr>
          <p:cNvSpPr txBox="1">
            <a:spLocks noChangeArrowheads="1"/>
          </p:cNvSpPr>
          <p:nvPr/>
        </p:nvSpPr>
        <p:spPr bwMode="auto">
          <a:xfrm>
            <a:off x="342900" y="1704975"/>
            <a:ext cx="8428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pH range over which an enzyme can work is often </a:t>
            </a:r>
          </a:p>
          <a:p>
            <a:r>
              <a:rPr lang="en-GB" altLang="en-US">
                <a:solidFill>
                  <a:srgbClr val="010066"/>
                </a:solidFill>
              </a:rPr>
              <a:t>very </a:t>
            </a:r>
            <a:r>
              <a:rPr lang="en-GB" altLang="en-US" b="1">
                <a:solidFill>
                  <a:srgbClr val="010066"/>
                </a:solidFill>
              </a:rPr>
              <a:t>narrow</a:t>
            </a:r>
            <a:r>
              <a:rPr lang="en-GB" altLang="en-US">
                <a:solidFill>
                  <a:srgbClr val="010066"/>
                </a:solidFill>
              </a:rPr>
              <a:t>. Outside this range, the shape of the enzyme changes irreversibly and the enzyme becomes </a:t>
            </a:r>
            <a:r>
              <a:rPr lang="en-GB" altLang="en-US" b="1">
                <a:solidFill>
                  <a:srgbClr val="010066"/>
                </a:solidFill>
              </a:rPr>
              <a:t>denatured</a:t>
            </a:r>
            <a:r>
              <a:rPr lang="en-GB" altLang="en-US">
                <a:solidFill>
                  <a:srgbClr val="010066"/>
                </a:solidFill>
              </a:rPr>
              <a:t>.</a:t>
            </a:r>
          </a:p>
        </p:txBody>
      </p:sp>
      <p:sp>
        <p:nvSpPr>
          <p:cNvPr id="180246" name="Text Box 22">
            <a:extLst>
              <a:ext uri="{FF2B5EF4-FFF2-40B4-BE49-F238E27FC236}">
                <a16:creationId xmlns:a16="http://schemas.microsoft.com/office/drawing/2014/main" id="{F9F3CC83-1668-4563-BD11-54BFB14FF9A1}"/>
              </a:ext>
            </a:extLst>
          </p:cNvPr>
          <p:cNvSpPr txBox="1">
            <a:spLocks noChangeArrowheads="1"/>
          </p:cNvSpPr>
          <p:nvPr/>
        </p:nvSpPr>
        <p:spPr bwMode="auto">
          <a:xfrm>
            <a:off x="342900" y="5391150"/>
            <a:ext cx="309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optimum conditions</a:t>
            </a:r>
          </a:p>
        </p:txBody>
      </p:sp>
      <p:sp>
        <p:nvSpPr>
          <p:cNvPr id="180247" name="Text Box 23">
            <a:extLst>
              <a:ext uri="{FF2B5EF4-FFF2-40B4-BE49-F238E27FC236}">
                <a16:creationId xmlns:a16="http://schemas.microsoft.com/office/drawing/2014/main" id="{0ABD35DA-90F3-498B-A32A-1EF779CE9EE9}"/>
              </a:ext>
            </a:extLst>
          </p:cNvPr>
          <p:cNvSpPr txBox="1">
            <a:spLocks noChangeArrowheads="1"/>
          </p:cNvSpPr>
          <p:nvPr/>
        </p:nvSpPr>
        <p:spPr bwMode="auto">
          <a:xfrm>
            <a:off x="4595813" y="5402263"/>
            <a:ext cx="3665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b="1"/>
              <a:t>pH is too low/too high </a:t>
            </a:r>
          </a:p>
        </p:txBody>
      </p:sp>
      <p:sp>
        <p:nvSpPr>
          <p:cNvPr id="180263" name="AutoShape 39">
            <a:extLst>
              <a:ext uri="{FF2B5EF4-FFF2-40B4-BE49-F238E27FC236}">
                <a16:creationId xmlns:a16="http://schemas.microsoft.com/office/drawing/2014/main" id="{98D9D619-B0DF-4B2E-859D-DAD4E3AAF645}"/>
              </a:ext>
            </a:extLst>
          </p:cNvPr>
          <p:cNvSpPr>
            <a:spLocks noChangeArrowheads="1"/>
          </p:cNvSpPr>
          <p:nvPr/>
        </p:nvSpPr>
        <p:spPr bwMode="auto">
          <a:xfrm>
            <a:off x="3562350" y="4071938"/>
            <a:ext cx="1219200" cy="330200"/>
          </a:xfrm>
          <a:prstGeom prst="rightArrow">
            <a:avLst>
              <a:gd name="adj1" fmla="val 50000"/>
              <a:gd name="adj2" fmla="val 92308"/>
            </a:avLst>
          </a:prstGeom>
          <a:solidFill>
            <a:srgbClr val="CC0000"/>
          </a:solidFill>
          <a:ln w="25400">
            <a:noFill/>
            <a:miter lim="800000"/>
            <a:headEnd/>
            <a:tailEnd/>
          </a:ln>
          <a:effectLst>
            <a:outerShdw dist="40161" dir="4293903" algn="ctr" rotWithShape="0">
              <a:srgbClr val="5F5F5F">
                <a:alpha val="50000"/>
              </a:srgbClr>
            </a:outerShdw>
          </a:effectLst>
        </p:spPr>
        <p:txBody>
          <a:bodyPr wrap="none" anchor="ctr"/>
          <a:lstStyle/>
          <a:p>
            <a:pPr>
              <a:defRPr/>
            </a:pPr>
            <a:endParaRPr lang="en-GB" dirty="0"/>
          </a:p>
        </p:txBody>
      </p:sp>
      <p:sp>
        <p:nvSpPr>
          <p:cNvPr id="180265" name="Text Box 41">
            <a:extLst>
              <a:ext uri="{FF2B5EF4-FFF2-40B4-BE49-F238E27FC236}">
                <a16:creationId xmlns:a16="http://schemas.microsoft.com/office/drawing/2014/main" id="{C21D3E10-64D0-47C8-B79F-321C51856243}"/>
              </a:ext>
            </a:extLst>
          </p:cNvPr>
          <p:cNvSpPr txBox="1">
            <a:spLocks noChangeArrowheads="1"/>
          </p:cNvSpPr>
          <p:nvPr/>
        </p:nvSpPr>
        <p:spPr bwMode="auto">
          <a:xfrm>
            <a:off x="3821113" y="46116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pH</a:t>
            </a:r>
          </a:p>
        </p:txBody>
      </p:sp>
      <p:sp>
        <p:nvSpPr>
          <p:cNvPr id="32779" name="Text Box 3">
            <a:extLst>
              <a:ext uri="{FF2B5EF4-FFF2-40B4-BE49-F238E27FC236}">
                <a16:creationId xmlns:a16="http://schemas.microsoft.com/office/drawing/2014/main" id="{64421A86-D498-4612-876B-F7807CF55FF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t>
            </a:r>
            <a:r>
              <a:rPr lang="en-GB" altLang="en-US" b="1">
                <a:solidFill>
                  <a:srgbClr val="010066"/>
                </a:solidFill>
              </a:rPr>
              <a:t>optimum pH </a:t>
            </a:r>
            <a:r>
              <a:rPr lang="en-GB" altLang="en-US">
                <a:solidFill>
                  <a:srgbClr val="010066"/>
                </a:solidFill>
              </a:rPr>
              <a:t>can vary significantly between types </a:t>
            </a:r>
          </a:p>
          <a:p>
            <a:r>
              <a:rPr lang="en-GB" altLang="en-US">
                <a:solidFill>
                  <a:srgbClr val="010066"/>
                </a:solidFill>
              </a:rPr>
              <a:t>of enzymes. Some need alkaline conditions, others acidic.</a:t>
            </a:r>
          </a:p>
        </p:txBody>
      </p:sp>
      <p:pic>
        <p:nvPicPr>
          <p:cNvPr id="12" name="Picture 11">
            <a:extLst>
              <a:ext uri="{FF2B5EF4-FFF2-40B4-BE49-F238E27FC236}">
                <a16:creationId xmlns:a16="http://schemas.microsoft.com/office/drawing/2014/main" id="{87B12544-955B-4DB8-BDCE-3746BDDFBE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0246"/>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80263"/>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80265"/>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180260"/>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80247"/>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18025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180246" grpId="0"/>
      <p:bldP spid="180247" grpId="0"/>
      <p:bldP spid="180263" grpId="0" animBg="1"/>
      <p:bldP spid="1802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4D008DE2-9EC2-461C-A821-DCE940753FFF}"/>
              </a:ext>
            </a:extLst>
          </p:cNvPr>
          <p:cNvSpPr>
            <a:spLocks noGrp="1" noChangeArrowheads="1"/>
          </p:cNvSpPr>
          <p:nvPr>
            <p:ph type="title"/>
          </p:nvPr>
        </p:nvSpPr>
        <p:spPr/>
        <p:txBody>
          <a:bodyPr/>
          <a:lstStyle/>
          <a:p>
            <a:r>
              <a:rPr lang="en-GB" altLang="en-US" dirty="0"/>
              <a:t>Optimum pH for enzyme activity</a:t>
            </a:r>
          </a:p>
        </p:txBody>
      </p:sp>
      <p:pic>
        <p:nvPicPr>
          <p:cNvPr id="8" name="Picture 7">
            <a:extLst>
              <a:ext uri="{FF2B5EF4-FFF2-40B4-BE49-F238E27FC236}">
                <a16:creationId xmlns:a16="http://schemas.microsoft.com/office/drawing/2014/main" id="{CD20DB14-675B-4AE3-A29F-8113DB63CA0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320FF021-74E4-45B5-BBDE-D870C9B2A92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6090F37E-BC03-4A93-AA76-D9DF8731203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29EA057B-D0D2-4501-934E-BAE2EC41BBF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8938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9D2C91C-8A8A-452D-8549-C0A9FB71C3A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6">
            <a:extLst>
              <a:ext uri="{FF2B5EF4-FFF2-40B4-BE49-F238E27FC236}">
                <a16:creationId xmlns:a16="http://schemas.microsoft.com/office/drawing/2014/main" id="{E5AF5C9C-D7E5-40F5-B396-8B283ECC2313}"/>
              </a:ext>
            </a:extLst>
          </p:cNvPr>
          <p:cNvSpPr>
            <a:spLocks noGrp="1"/>
          </p:cNvSpPr>
          <p:nvPr>
            <p:ph type="title"/>
          </p:nvPr>
        </p:nvSpPr>
        <p:spPr/>
        <p:txBody>
          <a:bodyPr/>
          <a:lstStyle/>
          <a:p>
            <a:r>
              <a:rPr lang="en-GB" altLang="en-US" dirty="0"/>
              <a:t>pH and enzyme reactions</a:t>
            </a:r>
          </a:p>
        </p:txBody>
      </p:sp>
      <p:pic>
        <p:nvPicPr>
          <p:cNvPr id="7" name="Picture 6" descr="flash_icon">
            <a:extLst>
              <a:ext uri="{FF2B5EF4-FFF2-40B4-BE49-F238E27FC236}">
                <a16:creationId xmlns:a16="http://schemas.microsoft.com/office/drawing/2014/main" id="{C9FAE7DC-C588-485E-9684-6A9F91A2C2A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FE35011F-F796-4BA0-B373-5A7DFD0591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179" y="133322"/>
            <a:ext cx="609685" cy="390580"/>
          </a:xfrm>
          <a:prstGeom prst="rect">
            <a:avLst/>
          </a:prstGeom>
        </p:spPr>
      </p:pic>
      <p:pic>
        <p:nvPicPr>
          <p:cNvPr id="10" name="Picture 9">
            <a:extLst>
              <a:ext uri="{FF2B5EF4-FFF2-40B4-BE49-F238E27FC236}">
                <a16:creationId xmlns:a16="http://schemas.microsoft.com/office/drawing/2014/main" id="{B54C2E84-7FBC-4FBF-95E5-BB670B1B517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020909" y="86520"/>
            <a:ext cx="442911" cy="51673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1CE7FF22-F5B8-4C53-A623-2CE2933DF7B1}"/>
              </a:ext>
            </a:extLst>
          </p:cNvPr>
          <p:cNvPicPr>
            <a:picLocks noChangeAspect="1" noChangeArrowheads="1"/>
          </p:cNvPicPr>
          <p:nvPr/>
        </p:nvPicPr>
        <p:blipFill>
          <a:blip r:embed="rId9"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3576FD4F-E591-41CA-A9B2-B268F532E590}"/>
              </a:ext>
            </a:extLst>
          </p:cNvPr>
          <p:cNvSpPr>
            <a:spLocks noGrp="1" noChangeArrowheads="1"/>
          </p:cNvSpPr>
          <p:nvPr>
            <p:ph type="title"/>
          </p:nvPr>
        </p:nvSpPr>
        <p:spPr/>
        <p:txBody>
          <a:bodyPr/>
          <a:lstStyle/>
          <a:p>
            <a:r>
              <a:rPr lang="en-GB" altLang="en-US" dirty="0"/>
              <a:t>What’s the missing link?</a:t>
            </a:r>
          </a:p>
        </p:txBody>
      </p:sp>
      <p:sp>
        <p:nvSpPr>
          <p:cNvPr id="18435" name="Text Box 7">
            <a:extLst>
              <a:ext uri="{FF2B5EF4-FFF2-40B4-BE49-F238E27FC236}">
                <a16:creationId xmlns:a16="http://schemas.microsoft.com/office/drawing/2014/main" id="{97305FED-2B72-4F8A-B24A-7209906F7FEC}"/>
              </a:ext>
            </a:extLst>
          </p:cNvPr>
          <p:cNvSpPr txBox="1">
            <a:spLocks noChangeArrowheads="1"/>
          </p:cNvSpPr>
          <p:nvPr/>
        </p:nvSpPr>
        <p:spPr bwMode="auto">
          <a:xfrm>
            <a:off x="342900" y="784225"/>
            <a:ext cx="811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What is the link between…</a:t>
            </a:r>
          </a:p>
        </p:txBody>
      </p:sp>
      <p:sp>
        <p:nvSpPr>
          <p:cNvPr id="400392" name="Text Box 8">
            <a:extLst>
              <a:ext uri="{FF2B5EF4-FFF2-40B4-BE49-F238E27FC236}">
                <a16:creationId xmlns:a16="http://schemas.microsoft.com/office/drawing/2014/main" id="{E821F71E-7FA4-4506-B5C4-B397BDAEA3F9}"/>
              </a:ext>
            </a:extLst>
          </p:cNvPr>
          <p:cNvSpPr txBox="1">
            <a:spLocks noChangeArrowheads="1"/>
          </p:cNvSpPr>
          <p:nvPr/>
        </p:nvSpPr>
        <p:spPr bwMode="auto">
          <a:xfrm>
            <a:off x="342900" y="5695950"/>
            <a:ext cx="432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They all depend on </a:t>
            </a:r>
            <a:r>
              <a:rPr lang="en-GB" altLang="en-US" b="1" dirty="0">
                <a:solidFill>
                  <a:srgbClr val="10BC45"/>
                </a:solidFill>
              </a:rPr>
              <a:t>enzymes</a:t>
            </a:r>
            <a:r>
              <a:rPr lang="en-GB" altLang="en-US" dirty="0">
                <a:solidFill>
                  <a:srgbClr val="010066"/>
                </a:solidFill>
              </a:rPr>
              <a:t>.</a:t>
            </a:r>
          </a:p>
        </p:txBody>
      </p:sp>
      <p:pic>
        <p:nvPicPr>
          <p:cNvPr id="400395" name="Picture 11" descr="digestive_man">
            <a:extLst>
              <a:ext uri="{FF2B5EF4-FFF2-40B4-BE49-F238E27FC236}">
                <a16:creationId xmlns:a16="http://schemas.microsoft.com/office/drawing/2014/main" id="{2D37D2EF-5544-42CC-B82F-E312036A2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441450"/>
            <a:ext cx="1984375"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6" name="Picture 12" descr="plant">
            <a:extLst>
              <a:ext uri="{FF2B5EF4-FFF2-40B4-BE49-F238E27FC236}">
                <a16:creationId xmlns:a16="http://schemas.microsoft.com/office/drawing/2014/main" id="{4C72CEFA-B8DA-448A-8425-2B2528E9A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1493838"/>
            <a:ext cx="17811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7" name="Picture 13" descr="DNA strand">
            <a:extLst>
              <a:ext uri="{FF2B5EF4-FFF2-40B4-BE49-F238E27FC236}">
                <a16:creationId xmlns:a16="http://schemas.microsoft.com/office/drawing/2014/main" id="{C2827460-FB40-40AF-A2B9-4BFEF7B994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200" y="1466850"/>
            <a:ext cx="136525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58F113C-CA95-4F45-9C2E-182C89D2C293}"/>
              </a:ext>
            </a:extLst>
          </p:cNvPr>
          <p:cNvSpPr>
            <a:spLocks noChangeArrowheads="1"/>
          </p:cNvSpPr>
          <p:nvPr/>
        </p:nvSpPr>
        <p:spPr bwMode="auto">
          <a:xfrm>
            <a:off x="3867150" y="4879975"/>
            <a:ext cx="141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digestion</a:t>
            </a:r>
          </a:p>
        </p:txBody>
      </p:sp>
      <p:sp>
        <p:nvSpPr>
          <p:cNvPr id="10" name="Rectangle 9">
            <a:extLst>
              <a:ext uri="{FF2B5EF4-FFF2-40B4-BE49-F238E27FC236}">
                <a16:creationId xmlns:a16="http://schemas.microsoft.com/office/drawing/2014/main" id="{D006ED06-C896-4CE3-8CBB-FC0C761D7FC8}"/>
              </a:ext>
            </a:extLst>
          </p:cNvPr>
          <p:cNvSpPr>
            <a:spLocks noChangeArrowheads="1"/>
          </p:cNvSpPr>
          <p:nvPr/>
        </p:nvSpPr>
        <p:spPr bwMode="auto">
          <a:xfrm>
            <a:off x="947738" y="4879975"/>
            <a:ext cx="2239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photosynthesis</a:t>
            </a:r>
          </a:p>
        </p:txBody>
      </p:sp>
      <p:sp>
        <p:nvSpPr>
          <p:cNvPr id="11" name="Rectangle 10">
            <a:extLst>
              <a:ext uri="{FF2B5EF4-FFF2-40B4-BE49-F238E27FC236}">
                <a16:creationId xmlns:a16="http://schemas.microsoft.com/office/drawing/2014/main" id="{8B409449-1BE0-4D88-A28A-F8485C8831E3}"/>
              </a:ext>
            </a:extLst>
          </p:cNvPr>
          <p:cNvSpPr>
            <a:spLocks noChangeArrowheads="1"/>
          </p:cNvSpPr>
          <p:nvPr/>
        </p:nvSpPr>
        <p:spPr bwMode="auto">
          <a:xfrm>
            <a:off x="5967413" y="4879975"/>
            <a:ext cx="256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DNA replication?</a:t>
            </a:r>
          </a:p>
        </p:txBody>
      </p:sp>
      <p:pic>
        <p:nvPicPr>
          <p:cNvPr id="12" name="Picture 11">
            <a:extLst>
              <a:ext uri="{FF2B5EF4-FFF2-40B4-BE49-F238E27FC236}">
                <a16:creationId xmlns:a16="http://schemas.microsoft.com/office/drawing/2014/main" id="{AD9768D8-E477-4892-B1F6-E0919E4886A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039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0039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0397"/>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039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2"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A19E0DE-245A-4E9D-9569-D593CA74F446}"/>
              </a:ext>
            </a:extLst>
          </p:cNvPr>
          <p:cNvSpPr>
            <a:spLocks noGrp="1" noChangeArrowheads="1"/>
          </p:cNvSpPr>
          <p:nvPr>
            <p:ph type="title"/>
          </p:nvPr>
        </p:nvSpPr>
        <p:spPr/>
        <p:txBody>
          <a:bodyPr/>
          <a:lstStyle/>
          <a:p>
            <a:r>
              <a:rPr lang="en-GB" altLang="en-US"/>
              <a:t>What are enzymes?</a:t>
            </a:r>
          </a:p>
        </p:txBody>
      </p:sp>
      <p:sp>
        <p:nvSpPr>
          <p:cNvPr id="19459" name="Text Box 3">
            <a:extLst>
              <a:ext uri="{FF2B5EF4-FFF2-40B4-BE49-F238E27FC236}">
                <a16:creationId xmlns:a16="http://schemas.microsoft.com/office/drawing/2014/main" id="{9DA45BE7-FE54-4776-8A1D-D0CFE75746C8}"/>
              </a:ext>
            </a:extLst>
          </p:cNvPr>
          <p:cNvSpPr txBox="1">
            <a:spLocks noChangeArrowheads="1"/>
          </p:cNvSpPr>
          <p:nvPr/>
        </p:nvSpPr>
        <p:spPr bwMode="auto">
          <a:xfrm>
            <a:off x="342900" y="784225"/>
            <a:ext cx="79422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Enzymes are </a:t>
            </a:r>
            <a:r>
              <a:rPr lang="en-GB" altLang="en-US" b="1">
                <a:solidFill>
                  <a:srgbClr val="10BC45"/>
                </a:solidFill>
              </a:rPr>
              <a:t>biological catalysts</a:t>
            </a:r>
            <a:r>
              <a:rPr lang="en-GB" altLang="en-US">
                <a:solidFill>
                  <a:srgbClr val="010066"/>
                </a:solidFill>
              </a:rPr>
              <a:t> – they speed up the </a:t>
            </a:r>
            <a:r>
              <a:rPr lang="en-GB" altLang="en-US"/>
              <a:t>chemical reactions that take place inside all cells</a:t>
            </a:r>
            <a:r>
              <a:rPr lang="en-GB" altLang="en-US">
                <a:solidFill>
                  <a:srgbClr val="010066"/>
                </a:solidFill>
              </a:rPr>
              <a:t>, but without being used up in the process.</a:t>
            </a:r>
          </a:p>
        </p:txBody>
      </p:sp>
      <p:sp>
        <p:nvSpPr>
          <p:cNvPr id="402436" name="Text Box 4">
            <a:extLst>
              <a:ext uri="{FF2B5EF4-FFF2-40B4-BE49-F238E27FC236}">
                <a16:creationId xmlns:a16="http://schemas.microsoft.com/office/drawing/2014/main" id="{84C3959B-B340-404D-855B-A3CC935FA202}"/>
              </a:ext>
            </a:extLst>
          </p:cNvPr>
          <p:cNvSpPr txBox="1">
            <a:spLocks noChangeArrowheads="1"/>
          </p:cNvSpPr>
          <p:nvPr/>
        </p:nvSpPr>
        <p:spPr bwMode="auto">
          <a:xfrm>
            <a:off x="342900" y="2041525"/>
            <a:ext cx="373238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thousands of different types of enzyme. Each type </a:t>
            </a:r>
            <a:r>
              <a:rPr lang="en-GB" altLang="en-US" dirty="0" err="1"/>
              <a:t>catalyzes</a:t>
            </a:r>
            <a:r>
              <a:rPr lang="en-GB" altLang="en-US" dirty="0"/>
              <a:t> a different reaction.</a:t>
            </a:r>
          </a:p>
        </p:txBody>
      </p:sp>
      <p:sp>
        <p:nvSpPr>
          <p:cNvPr id="402443" name="Text Box 111">
            <a:extLst>
              <a:ext uri="{FF2B5EF4-FFF2-40B4-BE49-F238E27FC236}">
                <a16:creationId xmlns:a16="http://schemas.microsoft.com/office/drawing/2014/main" id="{E7E36FA9-0D65-4903-8F52-B6B34163BAAE}"/>
              </a:ext>
            </a:extLst>
          </p:cNvPr>
          <p:cNvSpPr txBox="1">
            <a:spLocks noChangeArrowheads="1"/>
          </p:cNvSpPr>
          <p:nvPr/>
        </p:nvSpPr>
        <p:spPr bwMode="auto">
          <a:xfrm>
            <a:off x="342900" y="3683000"/>
            <a:ext cx="36533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Cells create enzymes based on instructions carried in a cell’s </a:t>
            </a:r>
            <a:r>
              <a:rPr lang="en-GB" altLang="en-US" b="1" dirty="0">
                <a:solidFill>
                  <a:srgbClr val="10BC45"/>
                </a:solidFill>
              </a:rPr>
              <a:t>genes</a:t>
            </a:r>
            <a:r>
              <a:rPr lang="en-GB" altLang="en-US" dirty="0"/>
              <a:t>.</a:t>
            </a:r>
          </a:p>
        </p:txBody>
      </p:sp>
      <p:pic>
        <p:nvPicPr>
          <p:cNvPr id="402445" name="Picture 13" descr="chromosome with DNA">
            <a:extLst>
              <a:ext uri="{FF2B5EF4-FFF2-40B4-BE49-F238E27FC236}">
                <a16:creationId xmlns:a16="http://schemas.microsoft.com/office/drawing/2014/main" id="{CF65D1B8-A817-43EE-99F2-0C32C1D52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839" y="1948921"/>
            <a:ext cx="387826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0A00CC0E-EB36-4AB1-84C2-79771005AF0D}"/>
              </a:ext>
            </a:extLst>
          </p:cNvPr>
          <p:cNvSpPr txBox="1">
            <a:spLocks noChangeArrowheads="1"/>
          </p:cNvSpPr>
          <p:nvPr/>
        </p:nvSpPr>
        <p:spPr bwMode="auto">
          <a:xfrm>
            <a:off x="342900" y="5020734"/>
            <a:ext cx="86430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Together, all the reactions that take place inside the body are known as the</a:t>
            </a:r>
            <a:r>
              <a:rPr lang="en-GB" altLang="en-US" b="1" dirty="0">
                <a:solidFill>
                  <a:srgbClr val="010066"/>
                </a:solidFill>
              </a:rPr>
              <a:t> </a:t>
            </a:r>
            <a:r>
              <a:rPr lang="en-GB" altLang="en-US" b="1" dirty="0">
                <a:solidFill>
                  <a:srgbClr val="10BC45"/>
                </a:solidFill>
              </a:rPr>
              <a:t>metabolism</a:t>
            </a:r>
            <a:r>
              <a:rPr lang="en-GB" altLang="en-US" dirty="0"/>
              <a:t>. As a result, enzymes are essential to an organism’s metabolism.</a:t>
            </a:r>
          </a:p>
        </p:txBody>
      </p:sp>
      <p:pic>
        <p:nvPicPr>
          <p:cNvPr id="10" name="Picture 9">
            <a:extLst>
              <a:ext uri="{FF2B5EF4-FFF2-40B4-BE49-F238E27FC236}">
                <a16:creationId xmlns:a16="http://schemas.microsoft.com/office/drawing/2014/main" id="{E092AD2A-19E0-4DD5-9392-150F9B4A0E7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24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4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6" grpId="0"/>
      <p:bldP spid="40244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05A3870-7C95-43BC-8F16-FB8EA36E672D}"/>
              </a:ext>
            </a:extLst>
          </p:cNvPr>
          <p:cNvSpPr>
            <a:spLocks noGrp="1" noChangeArrowheads="1"/>
          </p:cNvSpPr>
          <p:nvPr>
            <p:ph type="title"/>
          </p:nvPr>
        </p:nvSpPr>
        <p:spPr/>
        <p:txBody>
          <a:bodyPr/>
          <a:lstStyle/>
          <a:p>
            <a:r>
              <a:rPr lang="en-GB" altLang="en-US"/>
              <a:t>Enzymes in organisms</a:t>
            </a:r>
          </a:p>
        </p:txBody>
      </p:sp>
      <p:sp>
        <p:nvSpPr>
          <p:cNvPr id="20483" name="Text Box 3">
            <a:extLst>
              <a:ext uri="{FF2B5EF4-FFF2-40B4-BE49-F238E27FC236}">
                <a16:creationId xmlns:a16="http://schemas.microsoft.com/office/drawing/2014/main" id="{1302602A-97AF-4421-860A-FCA8228057A7}"/>
              </a:ext>
            </a:extLst>
          </p:cNvPr>
          <p:cNvSpPr txBox="1">
            <a:spLocks noChangeArrowheads="1"/>
          </p:cNvSpPr>
          <p:nvPr/>
        </p:nvSpPr>
        <p:spPr bwMode="auto">
          <a:xfrm>
            <a:off x="342900" y="784225"/>
            <a:ext cx="8405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Enzymes </a:t>
            </a:r>
            <a:r>
              <a:rPr lang="en-GB" altLang="en-US" dirty="0" err="1">
                <a:solidFill>
                  <a:srgbClr val="010066"/>
                </a:solidFill>
              </a:rPr>
              <a:t>catalyze</a:t>
            </a:r>
            <a:r>
              <a:rPr lang="en-GB" altLang="en-US" dirty="0">
                <a:solidFill>
                  <a:srgbClr val="010066"/>
                </a:solidFill>
              </a:rPr>
              <a:t> the thousands of </a:t>
            </a:r>
            <a:r>
              <a:rPr lang="en-GB" altLang="en-US" b="1" dirty="0">
                <a:solidFill>
                  <a:srgbClr val="010066"/>
                </a:solidFill>
              </a:rPr>
              <a:t>metabolic reactions </a:t>
            </a:r>
            <a:r>
              <a:rPr lang="en-GB" altLang="en-US" dirty="0">
                <a:solidFill>
                  <a:srgbClr val="010066"/>
                </a:solidFill>
              </a:rPr>
              <a:t>needed to take place in order to maintain life, including:</a:t>
            </a:r>
          </a:p>
        </p:txBody>
      </p:sp>
      <p:pic>
        <p:nvPicPr>
          <p:cNvPr id="195589" name="Picture 5" descr="stomach - section">
            <a:extLst>
              <a:ext uri="{FF2B5EF4-FFF2-40B4-BE49-F238E27FC236}">
                <a16:creationId xmlns:a16="http://schemas.microsoft.com/office/drawing/2014/main" id="{8805B77E-7A33-4F5B-8E7A-F3574077E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0" y="3989388"/>
            <a:ext cx="2481263"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Picture 8" descr="protein chain">
            <a:extLst>
              <a:ext uri="{FF2B5EF4-FFF2-40B4-BE49-F238E27FC236}">
                <a16:creationId xmlns:a16="http://schemas.microsoft.com/office/drawing/2014/main" id="{C90E9544-701A-4249-A6BB-625DF50FF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7419">
            <a:off x="5218113" y="1889125"/>
            <a:ext cx="2347912"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4" name="Text Box 104">
            <a:extLst>
              <a:ext uri="{FF2B5EF4-FFF2-40B4-BE49-F238E27FC236}">
                <a16:creationId xmlns:a16="http://schemas.microsoft.com/office/drawing/2014/main" id="{CF217D9E-E795-4685-AF7B-B8342C73CC13}"/>
              </a:ext>
            </a:extLst>
          </p:cNvPr>
          <p:cNvSpPr txBox="1">
            <a:spLocks noChangeArrowheads="1"/>
          </p:cNvSpPr>
          <p:nvPr/>
        </p:nvSpPr>
        <p:spPr bwMode="auto">
          <a:xfrm>
            <a:off x="342900" y="2840038"/>
            <a:ext cx="426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cellular respiration</a:t>
            </a:r>
          </a:p>
        </p:txBody>
      </p:sp>
      <p:sp>
        <p:nvSpPr>
          <p:cNvPr id="195596" name="Text Box 12">
            <a:extLst>
              <a:ext uri="{FF2B5EF4-FFF2-40B4-BE49-F238E27FC236}">
                <a16:creationId xmlns:a16="http://schemas.microsoft.com/office/drawing/2014/main" id="{6541AB8B-2964-4647-B223-612DEF4C9EED}"/>
              </a:ext>
            </a:extLst>
          </p:cNvPr>
          <p:cNvSpPr txBox="1">
            <a:spLocks noChangeArrowheads="1"/>
          </p:cNvSpPr>
          <p:nvPr/>
        </p:nvSpPr>
        <p:spPr bwMode="auto">
          <a:xfrm>
            <a:off x="342900" y="1998663"/>
            <a:ext cx="426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protein synthesis</a:t>
            </a:r>
          </a:p>
        </p:txBody>
      </p:sp>
      <p:sp>
        <p:nvSpPr>
          <p:cNvPr id="12" name="Text Box 103">
            <a:extLst>
              <a:ext uri="{FF2B5EF4-FFF2-40B4-BE49-F238E27FC236}">
                <a16:creationId xmlns:a16="http://schemas.microsoft.com/office/drawing/2014/main" id="{1B86D434-929F-412F-8E39-BA3E34DA389E}"/>
              </a:ext>
            </a:extLst>
          </p:cNvPr>
          <p:cNvSpPr txBox="1">
            <a:spLocks noChangeArrowheads="1"/>
          </p:cNvSpPr>
          <p:nvPr/>
        </p:nvSpPr>
        <p:spPr bwMode="auto">
          <a:xfrm>
            <a:off x="342900" y="5364163"/>
            <a:ext cx="426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tabLst>
                <a:tab pos="808038" algn="l"/>
              </a:tabLst>
              <a:defRPr sz="2400">
                <a:solidFill>
                  <a:srgbClr val="000066"/>
                </a:solidFill>
                <a:latin typeface="Arial" panose="020B0604020202020204" pitchFamily="34" charset="0"/>
              </a:defRPr>
            </a:lvl1pPr>
            <a:lvl2pPr marL="742950" indent="-285750">
              <a:tabLst>
                <a:tab pos="808038" algn="l"/>
              </a:tabLst>
              <a:defRPr sz="2400">
                <a:solidFill>
                  <a:srgbClr val="000066"/>
                </a:solidFill>
                <a:latin typeface="Arial" panose="020B0604020202020204" pitchFamily="34" charset="0"/>
              </a:defRPr>
            </a:lvl2pPr>
            <a:lvl3pPr marL="1143000" indent="-228600">
              <a:tabLst>
                <a:tab pos="808038" algn="l"/>
              </a:tabLst>
              <a:defRPr sz="2400">
                <a:solidFill>
                  <a:srgbClr val="000066"/>
                </a:solidFill>
                <a:latin typeface="Arial" panose="020B0604020202020204" pitchFamily="34" charset="0"/>
              </a:defRPr>
            </a:lvl3pPr>
            <a:lvl4pPr marL="1600200" indent="-228600">
              <a:tabLst>
                <a:tab pos="808038" algn="l"/>
              </a:tabLst>
              <a:defRPr sz="2400">
                <a:solidFill>
                  <a:srgbClr val="000066"/>
                </a:solidFill>
                <a:latin typeface="Arial" panose="020B0604020202020204" pitchFamily="34" charset="0"/>
              </a:defRPr>
            </a:lvl4pPr>
            <a:lvl5pPr marL="2057400" indent="-228600">
              <a:tabLst>
                <a:tab pos="808038"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808038"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808038"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808038"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808038" algn="l"/>
              </a:tabLs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digestion. </a:t>
            </a:r>
          </a:p>
        </p:txBody>
      </p:sp>
      <p:sp>
        <p:nvSpPr>
          <p:cNvPr id="14" name="Text Box 102">
            <a:extLst>
              <a:ext uri="{FF2B5EF4-FFF2-40B4-BE49-F238E27FC236}">
                <a16:creationId xmlns:a16="http://schemas.microsoft.com/office/drawing/2014/main" id="{C2D45A71-4796-4A31-B654-972C0D2E5318}"/>
              </a:ext>
            </a:extLst>
          </p:cNvPr>
          <p:cNvSpPr txBox="1">
            <a:spLocks noChangeArrowheads="1"/>
          </p:cNvSpPr>
          <p:nvPr/>
        </p:nvSpPr>
        <p:spPr bwMode="auto">
          <a:xfrm>
            <a:off x="342900" y="4522788"/>
            <a:ext cx="426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DNA replication</a:t>
            </a:r>
          </a:p>
        </p:txBody>
      </p:sp>
      <p:sp>
        <p:nvSpPr>
          <p:cNvPr id="15" name="Text Box 101">
            <a:extLst>
              <a:ext uri="{FF2B5EF4-FFF2-40B4-BE49-F238E27FC236}">
                <a16:creationId xmlns:a16="http://schemas.microsoft.com/office/drawing/2014/main" id="{861C03A5-C483-4DD7-855C-442D4EB9630F}"/>
              </a:ext>
            </a:extLst>
          </p:cNvPr>
          <p:cNvSpPr txBox="1">
            <a:spLocks noChangeArrowheads="1"/>
          </p:cNvSpPr>
          <p:nvPr/>
        </p:nvSpPr>
        <p:spPr bwMode="auto">
          <a:xfrm>
            <a:off x="342900" y="3681413"/>
            <a:ext cx="426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photosynthesis</a:t>
            </a:r>
          </a:p>
        </p:txBody>
      </p:sp>
      <p:pic>
        <p:nvPicPr>
          <p:cNvPr id="16" name="Picture 15" descr="Anim_beh_peaplant.png">
            <a:extLst>
              <a:ext uri="{FF2B5EF4-FFF2-40B4-BE49-F238E27FC236}">
                <a16:creationId xmlns:a16="http://schemas.microsoft.com/office/drawing/2014/main" id="{9135074D-BF67-49C7-92BD-284B19CAFEE4}"/>
              </a:ext>
            </a:extLst>
          </p:cNvPr>
          <p:cNvPicPr>
            <a:picLocks noChangeAspect="1"/>
          </p:cNvPicPr>
          <p:nvPr/>
        </p:nvPicPr>
        <p:blipFill>
          <a:blip r:embed="rId6">
            <a:extLst>
              <a:ext uri="{28A0092B-C50C-407E-A947-70E740481C1C}">
                <a14:useLocalDpi xmlns:a14="http://schemas.microsoft.com/office/drawing/2010/main" val="0"/>
              </a:ext>
            </a:extLst>
          </a:blip>
          <a:srcRect b="4056"/>
          <a:stretch>
            <a:fillRect/>
          </a:stretch>
        </p:blipFill>
        <p:spPr bwMode="auto">
          <a:xfrm>
            <a:off x="3530600" y="3540125"/>
            <a:ext cx="21050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7FBB40B9-96E1-436F-9553-81BF3D56FA4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1B99E64B-6A97-4466-883A-F1D1FA8FDA7E}"/>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9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9559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559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558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4" grpId="0"/>
      <p:bldP spid="195596"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8AEB05B-B6A6-4D3D-8D22-6B6CE8295085}"/>
              </a:ext>
            </a:extLst>
          </p:cNvPr>
          <p:cNvSpPr>
            <a:spLocks noGrp="1" noChangeArrowheads="1"/>
          </p:cNvSpPr>
          <p:nvPr>
            <p:ph type="title"/>
          </p:nvPr>
        </p:nvSpPr>
        <p:spPr/>
        <p:txBody>
          <a:bodyPr/>
          <a:lstStyle/>
          <a:p>
            <a:r>
              <a:rPr lang="en-GB" altLang="en-US"/>
              <a:t>What are enzymes made of?</a:t>
            </a:r>
          </a:p>
        </p:txBody>
      </p:sp>
      <p:sp>
        <p:nvSpPr>
          <p:cNvPr id="21507" name="Text Box 3">
            <a:extLst>
              <a:ext uri="{FF2B5EF4-FFF2-40B4-BE49-F238E27FC236}">
                <a16:creationId xmlns:a16="http://schemas.microsoft.com/office/drawing/2014/main" id="{ABD59676-6E44-4982-862C-D24621864C04}"/>
              </a:ext>
            </a:extLst>
          </p:cNvPr>
          <p:cNvSpPr txBox="1">
            <a:spLocks noChangeArrowheads="1"/>
          </p:cNvSpPr>
          <p:nvPr/>
        </p:nvSpPr>
        <p:spPr bwMode="auto">
          <a:xfrm>
            <a:off x="342900" y="784225"/>
            <a:ext cx="8469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Enzymes are </a:t>
            </a:r>
            <a:r>
              <a:rPr lang="en-GB" altLang="en-US" b="1" dirty="0">
                <a:solidFill>
                  <a:srgbClr val="10BC45"/>
                </a:solidFill>
              </a:rPr>
              <a:t>protein</a:t>
            </a:r>
            <a:r>
              <a:rPr lang="en-GB" altLang="en-US" dirty="0">
                <a:solidFill>
                  <a:srgbClr val="010066"/>
                </a:solidFill>
              </a:rPr>
              <a:t> molecules made up of </a:t>
            </a:r>
            <a:r>
              <a:rPr lang="en-GB" altLang="en-US" b="1" dirty="0">
                <a:solidFill>
                  <a:srgbClr val="10BC45"/>
                </a:solidFill>
              </a:rPr>
              <a:t>amino acids</a:t>
            </a:r>
            <a:r>
              <a:rPr lang="en-GB" altLang="en-US" dirty="0">
                <a:solidFill>
                  <a:srgbClr val="010066"/>
                </a:solidFill>
              </a:rPr>
              <a:t>. Most enzymes contain between 100 and 1,000 amino acids.</a:t>
            </a:r>
          </a:p>
        </p:txBody>
      </p:sp>
      <p:sp>
        <p:nvSpPr>
          <p:cNvPr id="404484" name="Text Box 4">
            <a:extLst>
              <a:ext uri="{FF2B5EF4-FFF2-40B4-BE49-F238E27FC236}">
                <a16:creationId xmlns:a16="http://schemas.microsoft.com/office/drawing/2014/main" id="{8C80BEA5-CE58-4166-9237-B28D43C089E6}"/>
              </a:ext>
            </a:extLst>
          </p:cNvPr>
          <p:cNvSpPr txBox="1">
            <a:spLocks noChangeArrowheads="1"/>
          </p:cNvSpPr>
          <p:nvPr/>
        </p:nvSpPr>
        <p:spPr bwMode="auto">
          <a:xfrm>
            <a:off x="342900" y="2149475"/>
            <a:ext cx="28940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These amino acids are joined together in a long chain,  which is folded to produce a unique 3D structure.</a:t>
            </a:r>
          </a:p>
        </p:txBody>
      </p:sp>
      <p:pic>
        <p:nvPicPr>
          <p:cNvPr id="404485" name="Picture 5" descr="amino acid active site">
            <a:extLst>
              <a:ext uri="{FF2B5EF4-FFF2-40B4-BE49-F238E27FC236}">
                <a16:creationId xmlns:a16="http://schemas.microsoft.com/office/drawing/2014/main" id="{33AFC3E1-71E5-45C4-8239-6CC75A600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75" y="1951038"/>
            <a:ext cx="5024438"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7" name="Text Box 7">
            <a:extLst>
              <a:ext uri="{FF2B5EF4-FFF2-40B4-BE49-F238E27FC236}">
                <a16:creationId xmlns:a16="http://schemas.microsoft.com/office/drawing/2014/main" id="{9D0A868F-C61B-412E-8C54-7BED8404DEF3}"/>
              </a:ext>
            </a:extLst>
          </p:cNvPr>
          <p:cNvSpPr txBox="1">
            <a:spLocks noChangeArrowheads="1"/>
          </p:cNvSpPr>
          <p:nvPr/>
        </p:nvSpPr>
        <p:spPr bwMode="auto">
          <a:xfrm>
            <a:off x="342900" y="49657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Different types of enzymes have different shapes and functions. This is because the sequence and type of amino acids in their structure are different.</a:t>
            </a:r>
          </a:p>
        </p:txBody>
      </p:sp>
      <p:pic>
        <p:nvPicPr>
          <p:cNvPr id="9" name="Picture 8">
            <a:extLst>
              <a:ext uri="{FF2B5EF4-FFF2-40B4-BE49-F238E27FC236}">
                <a16:creationId xmlns:a16="http://schemas.microsoft.com/office/drawing/2014/main" id="{3BD56251-DF40-4033-B82A-DF919F43397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DEFADBB-FAA2-4513-B788-FEE123388A5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44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448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p:bldP spid="4044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icture2.jpg">
            <a:extLst>
              <a:ext uri="{FF2B5EF4-FFF2-40B4-BE49-F238E27FC236}">
                <a16:creationId xmlns:a16="http://schemas.microsoft.com/office/drawing/2014/main" id="{8D7C06DF-DCD7-44AE-8C60-5F4E2E4388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927" y="2742144"/>
            <a:ext cx="7369175" cy="3706813"/>
          </a:xfrm>
          <a:prstGeom prst="round2DiagRect">
            <a:avLst>
              <a:gd name="adj1" fmla="val 0"/>
              <a:gd name="adj2" fmla="val 201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CB91B896-1407-4BB1-9CCA-3B0BCA2EB752}"/>
              </a:ext>
            </a:extLst>
          </p:cNvPr>
          <p:cNvSpPr>
            <a:spLocks noGrp="1" noChangeArrowheads="1"/>
          </p:cNvSpPr>
          <p:nvPr>
            <p:ph type="title"/>
          </p:nvPr>
        </p:nvSpPr>
        <p:spPr/>
        <p:txBody>
          <a:bodyPr/>
          <a:lstStyle/>
          <a:p>
            <a:r>
              <a:rPr lang="en-GB" altLang="en-US"/>
              <a:t>How do enzymes speed up reactions?</a:t>
            </a:r>
          </a:p>
        </p:txBody>
      </p:sp>
      <p:sp>
        <p:nvSpPr>
          <p:cNvPr id="22532" name="Text Box 3">
            <a:extLst>
              <a:ext uri="{FF2B5EF4-FFF2-40B4-BE49-F238E27FC236}">
                <a16:creationId xmlns:a16="http://schemas.microsoft.com/office/drawing/2014/main" id="{D65AEB9B-21B1-47E8-BA1F-0600CB21D97D}"/>
              </a:ext>
            </a:extLst>
          </p:cNvPr>
          <p:cNvSpPr txBox="1">
            <a:spLocks noChangeArrowheads="1"/>
          </p:cNvSpPr>
          <p:nvPr/>
        </p:nvSpPr>
        <p:spPr bwMode="auto">
          <a:xfrm>
            <a:off x="342900" y="784225"/>
            <a:ext cx="79205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Enzymes speed up reactions by lowering the </a:t>
            </a:r>
            <a:r>
              <a:rPr lang="en-GB" altLang="en-US" b="1" dirty="0">
                <a:solidFill>
                  <a:srgbClr val="10BC45"/>
                </a:solidFill>
              </a:rPr>
              <a:t>activation energy</a:t>
            </a:r>
            <a:r>
              <a:rPr lang="en-GB" altLang="en-US" dirty="0">
                <a:solidFill>
                  <a:srgbClr val="010066"/>
                </a:solidFill>
              </a:rPr>
              <a:t> (</a:t>
            </a:r>
            <a:r>
              <a:rPr lang="en-GB" altLang="en-US" b="1" dirty="0" err="1">
                <a:solidFill>
                  <a:srgbClr val="10BC45"/>
                </a:solidFill>
              </a:rPr>
              <a:t>E</a:t>
            </a:r>
            <a:r>
              <a:rPr lang="en-GB" altLang="en-US" b="1" baseline="-25000" dirty="0" err="1">
                <a:solidFill>
                  <a:srgbClr val="10BC45"/>
                </a:solidFill>
              </a:rPr>
              <a:t>a</a:t>
            </a:r>
            <a:r>
              <a:rPr lang="en-GB" altLang="en-US" dirty="0">
                <a:solidFill>
                  <a:srgbClr val="010066"/>
                </a:solidFill>
              </a:rPr>
              <a:t>) of a reaction. The activation energy is the energy needed to start a reaction.</a:t>
            </a:r>
          </a:p>
        </p:txBody>
      </p:sp>
      <p:sp>
        <p:nvSpPr>
          <p:cNvPr id="419844" name="Text Box 4">
            <a:extLst>
              <a:ext uri="{FF2B5EF4-FFF2-40B4-BE49-F238E27FC236}">
                <a16:creationId xmlns:a16="http://schemas.microsoft.com/office/drawing/2014/main" id="{F0A2FBD2-EF87-42C3-A6D6-04F4531C8090}"/>
              </a:ext>
            </a:extLst>
          </p:cNvPr>
          <p:cNvSpPr txBox="1">
            <a:spLocks noChangeArrowheads="1"/>
          </p:cNvSpPr>
          <p:nvPr/>
        </p:nvSpPr>
        <p:spPr bwMode="auto">
          <a:xfrm>
            <a:off x="342900" y="2058988"/>
            <a:ext cx="738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Different reactions have different activation energies. </a:t>
            </a:r>
          </a:p>
        </p:txBody>
      </p:sp>
      <p:sp>
        <p:nvSpPr>
          <p:cNvPr id="22540" name="Text Box 10">
            <a:extLst>
              <a:ext uri="{FF2B5EF4-FFF2-40B4-BE49-F238E27FC236}">
                <a16:creationId xmlns:a16="http://schemas.microsoft.com/office/drawing/2014/main" id="{60255B4C-7016-4A2F-B01E-72E2915AE3C0}"/>
              </a:ext>
            </a:extLst>
          </p:cNvPr>
          <p:cNvSpPr txBox="1">
            <a:spLocks noChangeArrowheads="1"/>
          </p:cNvSpPr>
          <p:nvPr/>
        </p:nvSpPr>
        <p:spPr bwMode="auto">
          <a:xfrm>
            <a:off x="5783439" y="4266144"/>
            <a:ext cx="2395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E</a:t>
            </a:r>
            <a:r>
              <a:rPr lang="en-GB" altLang="en-US" b="1" baseline="-25000">
                <a:solidFill>
                  <a:srgbClr val="010066"/>
                </a:solidFill>
              </a:rPr>
              <a:t>a</a:t>
            </a:r>
            <a:r>
              <a:rPr lang="en-GB" altLang="en-US" b="1">
                <a:solidFill>
                  <a:srgbClr val="010066"/>
                </a:solidFill>
              </a:rPr>
              <a:t> with enzyme</a:t>
            </a:r>
          </a:p>
        </p:txBody>
      </p:sp>
      <p:sp>
        <p:nvSpPr>
          <p:cNvPr id="22541" name="Line 11">
            <a:extLst>
              <a:ext uri="{FF2B5EF4-FFF2-40B4-BE49-F238E27FC236}">
                <a16:creationId xmlns:a16="http://schemas.microsoft.com/office/drawing/2014/main" id="{5AF1AFB0-8838-4B3C-800A-C997E297E8CB}"/>
              </a:ext>
            </a:extLst>
          </p:cNvPr>
          <p:cNvSpPr>
            <a:spLocks noChangeShapeType="1"/>
          </p:cNvSpPr>
          <p:nvPr/>
        </p:nvSpPr>
        <p:spPr bwMode="auto">
          <a:xfrm flipH="1">
            <a:off x="4281664" y="4562302"/>
            <a:ext cx="1346200"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2538" name="Text Box 13">
            <a:extLst>
              <a:ext uri="{FF2B5EF4-FFF2-40B4-BE49-F238E27FC236}">
                <a16:creationId xmlns:a16="http://schemas.microsoft.com/office/drawing/2014/main" id="{ABF83CF7-A985-4FBA-95B2-D86CDAF68BFD}"/>
              </a:ext>
            </a:extLst>
          </p:cNvPr>
          <p:cNvSpPr txBox="1">
            <a:spLocks noChangeArrowheads="1"/>
          </p:cNvSpPr>
          <p:nvPr/>
        </p:nvSpPr>
        <p:spPr bwMode="auto">
          <a:xfrm>
            <a:off x="5740577" y="3439057"/>
            <a:ext cx="2868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E</a:t>
            </a:r>
            <a:r>
              <a:rPr lang="en-GB" altLang="en-US" b="1" baseline="-25000">
                <a:solidFill>
                  <a:srgbClr val="010066"/>
                </a:solidFill>
              </a:rPr>
              <a:t>a</a:t>
            </a:r>
            <a:r>
              <a:rPr lang="en-GB" altLang="en-US" b="1">
                <a:solidFill>
                  <a:srgbClr val="010066"/>
                </a:solidFill>
              </a:rPr>
              <a:t> without enzyme</a:t>
            </a:r>
          </a:p>
        </p:txBody>
      </p:sp>
      <p:sp>
        <p:nvSpPr>
          <p:cNvPr id="22539" name="Line 14">
            <a:extLst>
              <a:ext uri="{FF2B5EF4-FFF2-40B4-BE49-F238E27FC236}">
                <a16:creationId xmlns:a16="http://schemas.microsoft.com/office/drawing/2014/main" id="{98561DC4-51B8-4A64-9FEB-6EB01659D4A0}"/>
              </a:ext>
            </a:extLst>
          </p:cNvPr>
          <p:cNvSpPr>
            <a:spLocks noChangeShapeType="1"/>
          </p:cNvSpPr>
          <p:nvPr/>
        </p:nvSpPr>
        <p:spPr bwMode="auto">
          <a:xfrm flipH="1">
            <a:off x="4354689" y="3711402"/>
            <a:ext cx="1301750"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2" name="Picture 11">
            <a:extLst>
              <a:ext uri="{FF2B5EF4-FFF2-40B4-BE49-F238E27FC236}">
                <a16:creationId xmlns:a16="http://schemas.microsoft.com/office/drawing/2014/main" id="{6823A8A0-46AB-4DA5-BB69-CAAC09E032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580BF191-B5F1-4B57-AFE8-455689A035A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CD65CB50-CF05-4742-8D0B-B4AC0378D86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570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9"/>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254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54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p:bldP spid="22540" grpId="0"/>
      <p:bldP spid="225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8ABD198-4B9E-4862-86A1-3F6238CF8CC2}"/>
              </a:ext>
            </a:extLst>
          </p:cNvPr>
          <p:cNvSpPr>
            <a:spLocks noGrp="1" noChangeArrowheads="1"/>
          </p:cNvSpPr>
          <p:nvPr>
            <p:ph type="title"/>
          </p:nvPr>
        </p:nvSpPr>
        <p:spPr/>
        <p:txBody>
          <a:bodyPr/>
          <a:lstStyle/>
          <a:p>
            <a:r>
              <a:rPr lang="en-GB" altLang="en-US"/>
              <a:t>Why are enzymes so specific?</a:t>
            </a:r>
          </a:p>
        </p:txBody>
      </p:sp>
      <p:sp>
        <p:nvSpPr>
          <p:cNvPr id="25603" name="Text Box 3">
            <a:extLst>
              <a:ext uri="{FF2B5EF4-FFF2-40B4-BE49-F238E27FC236}">
                <a16:creationId xmlns:a16="http://schemas.microsoft.com/office/drawing/2014/main" id="{7DA6CE6D-E7CB-4A81-A804-29CAC860BF18}"/>
              </a:ext>
            </a:extLst>
          </p:cNvPr>
          <p:cNvSpPr txBox="1">
            <a:spLocks noChangeArrowheads="1"/>
          </p:cNvSpPr>
          <p:nvPr/>
        </p:nvSpPr>
        <p:spPr bwMode="auto">
          <a:xfrm>
            <a:off x="342900" y="784225"/>
            <a:ext cx="801087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100000"/>
              </a:spcBef>
            </a:pPr>
            <a:r>
              <a:rPr lang="en-GB" altLang="en-US" dirty="0"/>
              <a:t>Enzymes are very specific about which reactions they </a:t>
            </a:r>
            <a:r>
              <a:rPr lang="en-GB" altLang="en-US" dirty="0" err="1"/>
              <a:t>catalyze</a:t>
            </a:r>
            <a:r>
              <a:rPr lang="en-GB" altLang="en-US" dirty="0"/>
              <a:t>. Only molecules with exactly the right shape will bind to the enzyme and react. These are the </a:t>
            </a:r>
            <a:r>
              <a:rPr lang="en-GB" altLang="en-US" b="1" dirty="0">
                <a:solidFill>
                  <a:srgbClr val="10BC45"/>
                </a:solidFill>
              </a:rPr>
              <a:t>reactant</a:t>
            </a:r>
            <a:r>
              <a:rPr lang="en-GB" altLang="en-US" dirty="0"/>
              <a:t>, or </a:t>
            </a:r>
            <a:r>
              <a:rPr lang="en-GB" altLang="en-US" b="1" dirty="0">
                <a:solidFill>
                  <a:srgbClr val="10BC45"/>
                </a:solidFill>
              </a:rPr>
              <a:t>substrate</a:t>
            </a:r>
            <a:r>
              <a:rPr lang="en-GB" altLang="en-US" dirty="0"/>
              <a:t>, molecules.</a:t>
            </a:r>
          </a:p>
        </p:txBody>
      </p:sp>
      <p:sp>
        <p:nvSpPr>
          <p:cNvPr id="413700" name="Text Box 4">
            <a:extLst>
              <a:ext uri="{FF2B5EF4-FFF2-40B4-BE49-F238E27FC236}">
                <a16:creationId xmlns:a16="http://schemas.microsoft.com/office/drawing/2014/main" id="{979E6597-6694-481F-8400-9EB1EA5A386E}"/>
              </a:ext>
            </a:extLst>
          </p:cNvPr>
          <p:cNvSpPr txBox="1">
            <a:spLocks noChangeArrowheads="1"/>
          </p:cNvSpPr>
          <p:nvPr/>
        </p:nvSpPr>
        <p:spPr bwMode="auto">
          <a:xfrm>
            <a:off x="342900" y="2967038"/>
            <a:ext cx="3968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part of the enzyme the reactant binds to is called the </a:t>
            </a:r>
            <a:r>
              <a:rPr lang="en-GB" altLang="en-US" b="1">
                <a:solidFill>
                  <a:srgbClr val="10BC45"/>
                </a:solidFill>
              </a:rPr>
              <a:t>active site</a:t>
            </a:r>
            <a:r>
              <a:rPr lang="en-GB" altLang="en-US">
                <a:solidFill>
                  <a:srgbClr val="010066"/>
                </a:solidFill>
              </a:rPr>
              <a:t>.</a:t>
            </a:r>
          </a:p>
        </p:txBody>
      </p:sp>
      <p:sp>
        <p:nvSpPr>
          <p:cNvPr id="413701" name="Text Box 5">
            <a:extLst>
              <a:ext uri="{FF2B5EF4-FFF2-40B4-BE49-F238E27FC236}">
                <a16:creationId xmlns:a16="http://schemas.microsoft.com/office/drawing/2014/main" id="{3CC22164-1D49-4929-B76F-25B263D2B393}"/>
              </a:ext>
            </a:extLst>
          </p:cNvPr>
          <p:cNvSpPr txBox="1">
            <a:spLocks noChangeArrowheads="1"/>
          </p:cNvSpPr>
          <p:nvPr/>
        </p:nvSpPr>
        <p:spPr bwMode="auto">
          <a:xfrm>
            <a:off x="342900" y="4768850"/>
            <a:ext cx="431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active site is a very specific shape and the most important part of the enzyme.</a:t>
            </a:r>
          </a:p>
        </p:txBody>
      </p:sp>
      <p:pic>
        <p:nvPicPr>
          <p:cNvPr id="25607" name="Picture 71" descr="molekuul_be_155177684.jpg">
            <a:extLst>
              <a:ext uri="{FF2B5EF4-FFF2-40B4-BE49-F238E27FC236}">
                <a16:creationId xmlns:a16="http://schemas.microsoft.com/office/drawing/2014/main" id="{E985203E-D383-4619-A3FD-D06D7B257E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2433638"/>
            <a:ext cx="45370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BC38688-12A7-47F8-ADA3-0AAC35CC0A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70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560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370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0" grpId="0"/>
      <p:bldP spid="4137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a:extLst>
              <a:ext uri="{FF2B5EF4-FFF2-40B4-BE49-F238E27FC236}">
                <a16:creationId xmlns:a16="http://schemas.microsoft.com/office/drawing/2014/main" id="{F10A8A85-C8CB-46BE-9B2F-5F585A5356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963" y="2276475"/>
            <a:ext cx="7945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F9441434-603D-466E-AECE-C79878A28501}"/>
              </a:ext>
            </a:extLst>
          </p:cNvPr>
          <p:cNvSpPr>
            <a:spLocks noGrp="1" noChangeArrowheads="1"/>
          </p:cNvSpPr>
          <p:nvPr>
            <p:ph type="title"/>
          </p:nvPr>
        </p:nvSpPr>
        <p:spPr/>
        <p:txBody>
          <a:bodyPr/>
          <a:lstStyle/>
          <a:p>
            <a:r>
              <a:rPr lang="en-GB" altLang="en-US"/>
              <a:t>What happens at the active site?</a:t>
            </a:r>
          </a:p>
        </p:txBody>
      </p:sp>
      <p:sp>
        <p:nvSpPr>
          <p:cNvPr id="26628" name="Text Box 3">
            <a:extLst>
              <a:ext uri="{FF2B5EF4-FFF2-40B4-BE49-F238E27FC236}">
                <a16:creationId xmlns:a16="http://schemas.microsoft.com/office/drawing/2014/main" id="{80F0D421-1A4D-49CA-8000-19B855718FDF}"/>
              </a:ext>
            </a:extLst>
          </p:cNvPr>
          <p:cNvSpPr txBox="1">
            <a:spLocks noChangeArrowheads="1"/>
          </p:cNvSpPr>
          <p:nvPr/>
        </p:nvSpPr>
        <p:spPr bwMode="auto">
          <a:xfrm>
            <a:off x="342900" y="78422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One way of describing how enzymes work is</a:t>
            </a:r>
            <a:r>
              <a:rPr lang="en-GB" altLang="en-US" b="1" dirty="0">
                <a:solidFill>
                  <a:srgbClr val="010066"/>
                </a:solidFill>
              </a:rPr>
              <a:t> </a:t>
            </a:r>
            <a:r>
              <a:rPr lang="en-GB" altLang="en-US" dirty="0">
                <a:solidFill>
                  <a:srgbClr val="010066"/>
                </a:solidFill>
              </a:rPr>
              <a:t>the</a:t>
            </a:r>
            <a:r>
              <a:rPr lang="en-GB" altLang="en-US" b="1" dirty="0">
                <a:solidFill>
                  <a:srgbClr val="010066"/>
                </a:solidFill>
              </a:rPr>
              <a:t> </a:t>
            </a:r>
            <a:r>
              <a:rPr lang="en-GB" altLang="en-US" b="1" dirty="0">
                <a:solidFill>
                  <a:srgbClr val="10BC45"/>
                </a:solidFill>
              </a:rPr>
              <a:t>lock and key theory</a:t>
            </a:r>
            <a:r>
              <a:rPr lang="en-GB" altLang="en-US" dirty="0"/>
              <a:t>, which is a simple model of enzyme action. </a:t>
            </a:r>
            <a:br>
              <a:rPr lang="en-GB" altLang="en-US" dirty="0"/>
            </a:br>
            <a:r>
              <a:rPr lang="en-GB" altLang="en-US" dirty="0"/>
              <a:t>In this model, t</a:t>
            </a:r>
            <a:r>
              <a:rPr lang="en-GB" altLang="en-US" dirty="0">
                <a:solidFill>
                  <a:srgbClr val="010066"/>
                </a:solidFill>
              </a:rPr>
              <a:t>he enzyme’s active site is said to act as </a:t>
            </a:r>
            <a:br>
              <a:rPr lang="en-GB" altLang="en-US" dirty="0">
                <a:solidFill>
                  <a:srgbClr val="010066"/>
                </a:solidFill>
              </a:rPr>
            </a:br>
            <a:r>
              <a:rPr lang="en-GB" altLang="en-US" dirty="0">
                <a:solidFill>
                  <a:srgbClr val="010066"/>
                </a:solidFill>
              </a:rPr>
              <a:t>a </a:t>
            </a:r>
            <a:r>
              <a:rPr lang="en-GB" altLang="en-US" b="1" dirty="0">
                <a:solidFill>
                  <a:srgbClr val="010066"/>
                </a:solidFill>
              </a:rPr>
              <a:t>lock</a:t>
            </a:r>
            <a:r>
              <a:rPr lang="en-GB" altLang="en-US" dirty="0">
                <a:solidFill>
                  <a:srgbClr val="010066"/>
                </a:solidFill>
              </a:rPr>
              <a:t>, whilst the substrate is the </a:t>
            </a:r>
            <a:r>
              <a:rPr lang="en-GB" altLang="en-US" b="1" dirty="0">
                <a:solidFill>
                  <a:srgbClr val="010066"/>
                </a:solidFill>
              </a:rPr>
              <a:t>key</a:t>
            </a:r>
            <a:r>
              <a:rPr lang="en-GB" altLang="en-US" dirty="0">
                <a:solidFill>
                  <a:srgbClr val="010066"/>
                </a:solidFill>
              </a:rPr>
              <a:t>.</a:t>
            </a:r>
          </a:p>
        </p:txBody>
      </p:sp>
      <p:pic>
        <p:nvPicPr>
          <p:cNvPr id="31" name="Picture 30" descr="Picture4.jpg">
            <a:extLst>
              <a:ext uri="{FF2B5EF4-FFF2-40B4-BE49-F238E27FC236}">
                <a16:creationId xmlns:a16="http://schemas.microsoft.com/office/drawing/2014/main" id="{679EF778-0DA5-4DEC-BB36-224EA87E7A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775" y="4278313"/>
            <a:ext cx="81930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A82F3D1-5318-4008-8997-E38EA28D785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7">
            <a:extLst>
              <a:ext uri="{FF2B5EF4-FFF2-40B4-BE49-F238E27FC236}">
                <a16:creationId xmlns:a16="http://schemas.microsoft.com/office/drawing/2014/main" id="{EDB3E596-3BF5-484B-A12F-DE7690759D7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5821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7HQYB72X"/>
  <p:tag name="ARTICULATE_DESIGN_ID_6_DEFAULT DESIGN" val="F6oCBlfW"/>
  <p:tag name="ARTICULATE_DESIGN_ID_1_DEFAULT DESIGN" val="iBBPe8HX"/>
  <p:tag name="ARTICULATE_DESIGN_ID_7_DEFAULT DESIGN" val="0yNcAexH"/>
  <p:tag name="ARTICULATE_DESIGN_ID_3_DEFAULT DESIGN" val="O2zsdyMS"/>
  <p:tag name="ARTICULATE_DESIGN_ID_2_DEFAULT DESIGN" val="hgjzjzxI"/>
  <p:tag name="ARTICULATE_DESIGN_ID_4_DEFAULT DESIGN" val="BI9TZzrI"/>
  <p:tag name="ARTICULATE_DESIGN_ID_5_DEFAULT DESIGN" val="jVU4QwrA"/>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14512</TotalTime>
  <Words>1587</Words>
  <Application>Microsoft Office PowerPoint</Application>
  <PresentationFormat>On-screen Show (4:3)</PresentationFormat>
  <Paragraphs>165</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Times New Roman</vt:lpstr>
      <vt:lpstr>Wingdings</vt:lpstr>
      <vt:lpstr>Arial</vt:lpstr>
      <vt:lpstr>Wingdings 2</vt:lpstr>
      <vt:lpstr>1_Default Design</vt:lpstr>
      <vt:lpstr>7_Default Design</vt:lpstr>
      <vt:lpstr>Enzymes</vt:lpstr>
      <vt:lpstr>Information</vt:lpstr>
      <vt:lpstr>What’s the missing link?</vt:lpstr>
      <vt:lpstr>What are enzymes?</vt:lpstr>
      <vt:lpstr>Enzymes in organisms</vt:lpstr>
      <vt:lpstr>What are enzymes made of?</vt:lpstr>
      <vt:lpstr>How do enzymes speed up reactions?</vt:lpstr>
      <vt:lpstr>Why are enzymes so specific?</vt:lpstr>
      <vt:lpstr>What happens at the active site?</vt:lpstr>
      <vt:lpstr>The lock and key model</vt:lpstr>
      <vt:lpstr>Enzymes: true or false?</vt:lpstr>
      <vt:lpstr>Factors affecting enzymes (1)</vt:lpstr>
      <vt:lpstr>Factors affecting enzymes (2)</vt:lpstr>
      <vt:lpstr>Enzymes and reaction rate</vt:lpstr>
      <vt:lpstr>Temperature and reaction rate</vt:lpstr>
      <vt:lpstr>Enzymes and temperature</vt:lpstr>
      <vt:lpstr>What’s the optimum pH?</vt:lpstr>
      <vt:lpstr>Optimum pH for enzyme activity</vt:lpstr>
      <vt:lpstr>pH and enzyme reactions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dc:title>
  <dc:subject>Boardworks High School Life Science</dc:subject>
  <dc:creator>Boardworks</dc:creator>
  <cp:lastModifiedBy>Tim Crilly</cp:lastModifiedBy>
  <cp:revision>573</cp:revision>
  <dcterms:created xsi:type="dcterms:W3CDTF">2003-10-06T13:07:42Z</dcterms:created>
  <dcterms:modified xsi:type="dcterms:W3CDTF">2019-01-31T15:24:57Z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CD537A5C-7789-4252-9D1F-8487CA1B053D</vt:lpwstr>
  </property>
  <property fmtid="{D5CDD505-2E9C-101B-9397-08002B2CF9AE}" pid="3" name="ArticulatePath">
    <vt:lpwstr>Enzymes</vt:lpwstr>
  </property>
</Properties>
</file>