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activeX/activeX1.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activeX/activeX2.xml" ContentType="application/vnd.ms-office.activeX+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activeX/activeX3.xml" ContentType="application/vnd.ms-office.activeX+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activeX/activeX4.xml" ContentType="application/vnd.ms-office.activeX+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activeX/activeX5.xml" ContentType="application/vnd.ms-office.activeX+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184" r:id="rId1"/>
    <p:sldMasterId id="2147485198" r:id="rId2"/>
  </p:sldMasterIdLst>
  <p:notesMasterIdLst>
    <p:notesMasterId r:id="rId22"/>
  </p:notesMasterIdLst>
  <p:handoutMasterIdLst>
    <p:handoutMasterId r:id="rId23"/>
  </p:handoutMasterIdLst>
  <p:sldIdLst>
    <p:sldId id="430" r:id="rId3"/>
    <p:sldId id="527" r:id="rId4"/>
    <p:sldId id="581" r:id="rId5"/>
    <p:sldId id="532" r:id="rId6"/>
    <p:sldId id="535" r:id="rId7"/>
    <p:sldId id="582" r:id="rId8"/>
    <p:sldId id="533" r:id="rId9"/>
    <p:sldId id="484" r:id="rId10"/>
    <p:sldId id="586" r:id="rId11"/>
    <p:sldId id="585" r:id="rId12"/>
    <p:sldId id="584" r:id="rId13"/>
    <p:sldId id="489" r:id="rId14"/>
    <p:sldId id="486" r:id="rId15"/>
    <p:sldId id="487" r:id="rId16"/>
    <p:sldId id="488" r:id="rId17"/>
    <p:sldId id="491" r:id="rId18"/>
    <p:sldId id="580" r:id="rId19"/>
    <p:sldId id="587" r:id="rId20"/>
    <p:sldId id="546" r:id="rId21"/>
  </p:sldIdLst>
  <p:sldSz cx="9144000" cy="6858000" type="screen4x3"/>
  <p:notesSz cx="6858000" cy="9296400"/>
  <p:embeddedFontLst>
    <p:embeddedFont>
      <p:font typeface="Wingdings 2" panose="05020102010507070707" pitchFamily="18" charset="2"/>
      <p:regular r:id="rId24"/>
    </p:embeddedFont>
  </p:embeddedFontLst>
  <p:custDataLst>
    <p:tags r:id="rId25"/>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84" userDrawn="1">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0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96E696"/>
    <a:srgbClr val="010066"/>
    <a:srgbClr val="10BC45"/>
    <a:srgbClr val="CC0099"/>
    <a:srgbClr val="33CC33"/>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p:scale>
          <a:sx n="85" d="100"/>
          <a:sy n="85" d="100"/>
        </p:scale>
        <p:origin x="618" y="156"/>
      </p:cViewPr>
      <p:guideLst>
        <p:guide orient="horz" pos="494"/>
        <p:guide orient="horz" pos="3884"/>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80" d="100"/>
          <a:sy n="80" d="100"/>
        </p:scale>
        <p:origin x="2082" y="84"/>
      </p:cViewPr>
      <p:guideLst>
        <p:guide orient="horz" pos="290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A6F465DB-AD39-4E25-B1E5-569EA8CAEA9C}"/>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65A0A426-EFDA-48D3-95E5-8BE8938238ED}" type="slidenum">
              <a:rPr lang="en-GB" altLang="en-US"/>
              <a:pPr/>
              <a:t>‹#›</a:t>
            </a:fld>
            <a:endParaRPr lang="en-GB" altLang="en-US"/>
          </a:p>
        </p:txBody>
      </p:sp>
      <p:sp>
        <p:nvSpPr>
          <p:cNvPr id="5" name="Rectangle 7">
            <a:extLst>
              <a:ext uri="{FF2B5EF4-FFF2-40B4-BE49-F238E27FC236}">
                <a16:creationId xmlns:a16="http://schemas.microsoft.com/office/drawing/2014/main" id="{563D74EC-C05A-4C73-866E-FA890D40CB23}"/>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5DAC8DC7-D484-40C1-B8E3-4ECDCEFC51F9}"/>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19064430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4">
            <a:extLst>
              <a:ext uri="{FF2B5EF4-FFF2-40B4-BE49-F238E27FC236}">
                <a16:creationId xmlns:a16="http://schemas.microsoft.com/office/drawing/2014/main" id="{D741A2AC-6829-439B-AC2C-7308FC3DCA88}"/>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DB564916-AB91-48EF-B52E-049EB3E68362}"/>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AA98A8C2-7494-4ED9-9A4D-45B4744F8B27}"/>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26781D68-9243-47CA-A31E-8AE51773DCE7}" type="slidenum">
              <a:rPr lang="en-US" altLang="en-US"/>
              <a:pPr/>
              <a:t>‹#›</a:t>
            </a:fld>
            <a:endParaRPr lang="en-US" altLang="en-US"/>
          </a:p>
        </p:txBody>
      </p:sp>
      <p:sp>
        <p:nvSpPr>
          <p:cNvPr id="7" name="Rectangle 7">
            <a:extLst>
              <a:ext uri="{FF2B5EF4-FFF2-40B4-BE49-F238E27FC236}">
                <a16:creationId xmlns:a16="http://schemas.microsoft.com/office/drawing/2014/main" id="{01991795-0B87-4E68-B164-E5F5A7BD769F}"/>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C28AE7ED-FA09-4BD0-9424-F457F3442F27}"/>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1411292468"/>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29A750FC-5770-4BCF-BF34-3C4653BF347B}"/>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35600897-6FBF-4408-B416-8923BF2CE6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AD455B0-A90D-4F39-BD80-B892C082A1F8}"/>
              </a:ext>
            </a:extLst>
          </p:cNvPr>
          <p:cNvSpPr>
            <a:spLocks noGrp="1"/>
          </p:cNvSpPr>
          <p:nvPr>
            <p:ph type="sldNum" sz="quarter" idx="10"/>
          </p:nvPr>
        </p:nvSpPr>
        <p:spPr/>
        <p:txBody>
          <a:bodyPr/>
          <a:lstStyle/>
          <a:p>
            <a:fld id="{26781D68-9243-47CA-A31E-8AE51773DCE7}"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2F35170C-0C07-403A-A951-FD10F9570DF6}"/>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3D0B0E4F-7D66-4B7D-AF6E-8713331840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b="0" dirty="0">
                <a:latin typeface="Arial" panose="020B0604020202020204" pitchFamily="34" charset="0"/>
              </a:rPr>
              <a:t> © </a:t>
            </a:r>
            <a:r>
              <a:rPr lang="en-GB" altLang="en-US" dirty="0">
                <a:latin typeface="Arial" panose="020B0604020202020204" pitchFamily="34" charset="0"/>
              </a:rPr>
              <a:t>Johan Swanepoel, Shutterstock.com 2018</a:t>
            </a:r>
          </a:p>
        </p:txBody>
      </p:sp>
      <p:sp>
        <p:nvSpPr>
          <p:cNvPr id="2" name="Slide Number Placeholder 1">
            <a:extLst>
              <a:ext uri="{FF2B5EF4-FFF2-40B4-BE49-F238E27FC236}">
                <a16:creationId xmlns:a16="http://schemas.microsoft.com/office/drawing/2014/main" id="{A7AB20D5-5002-4687-AC09-F77A3AD50EC8}"/>
              </a:ext>
            </a:extLst>
          </p:cNvPr>
          <p:cNvSpPr>
            <a:spLocks noGrp="1"/>
          </p:cNvSpPr>
          <p:nvPr>
            <p:ph type="sldNum" sz="quarter" idx="10"/>
          </p:nvPr>
        </p:nvSpPr>
        <p:spPr/>
        <p:txBody>
          <a:bodyPr/>
          <a:lstStyle/>
          <a:p>
            <a:fld id="{26781D68-9243-47CA-A31E-8AE51773DCE7}" type="slidenum">
              <a:rPr lang="en-US" altLang="en-US" smtClean="0"/>
              <a:pPr/>
              <a:t>10</a:t>
            </a:fld>
            <a:endParaRPr lang="en-US" altLang="en-US"/>
          </a:p>
        </p:txBody>
      </p:sp>
    </p:spTree>
    <p:extLst>
      <p:ext uri="{BB962C8B-B14F-4D97-AF65-F5344CB8AC3E}">
        <p14:creationId xmlns:p14="http://schemas.microsoft.com/office/powerpoint/2010/main" val="2781875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2F35170C-0C07-403A-A951-FD10F9570DF6}"/>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3D0B0E4F-7D66-4B7D-AF6E-8713331840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a:lnSpc>
                <a:spcPct val="120000"/>
              </a:lnSpc>
            </a:pPr>
            <a:r>
              <a:rPr lang="en-GB" altLang="en-US" b="1" dirty="0">
                <a:latin typeface="Arial" panose="020B0604020202020204" pitchFamily="34" charset="0"/>
              </a:rPr>
              <a:t>Teacher notes</a:t>
            </a:r>
          </a:p>
          <a:p>
            <a:pPr eaLnBrk="1" hangingPunct="1">
              <a:lnSpc>
                <a:spcPct val="120000"/>
              </a:lnSpc>
            </a:pPr>
            <a:r>
              <a:rPr lang="en-GB" altLang="en-US" dirty="0">
                <a:latin typeface="Arial" panose="020B0604020202020204" pitchFamily="34" charset="0"/>
              </a:rPr>
              <a:t>Students may recognize that individuals or species that are less competitive are at risk of dying out because they will struggle to gain sufficient resources. Individuals with genes that make them more competitive are more likely to survive and pass on those genes; this is the basis of natural selection.</a:t>
            </a:r>
          </a:p>
          <a:p>
            <a:pPr eaLnBrk="1" hangingPunct="1">
              <a:lnSpc>
                <a:spcPct val="120000"/>
              </a:lnSpc>
            </a:pPr>
            <a:endParaRPr lang="en-GB" altLang="en-US" dirty="0">
              <a:latin typeface="Arial" panose="020B0604020202020204" pitchFamily="34" charset="0"/>
            </a:endParaRPr>
          </a:p>
          <a:p>
            <a:pPr eaLnBrk="1" hangingPunct="1">
              <a:lnSpc>
                <a:spcPct val="120000"/>
              </a:lnSpc>
            </a:pPr>
            <a:r>
              <a:rPr lang="en-GB" altLang="en-US" dirty="0">
                <a:latin typeface="Arial" panose="020B0604020202020204" pitchFamily="34" charset="0"/>
              </a:rPr>
              <a:t>Less competitive species could avoid extinction through adopting new survival strategies or moving to an area where there is less competition.</a:t>
            </a:r>
          </a:p>
          <a:p>
            <a:pPr eaLnBrk="1" hangingPunct="1">
              <a:lnSpc>
                <a:spcPct val="120000"/>
              </a:lnSpc>
            </a:pPr>
            <a:endParaRPr lang="en-GB" altLang="en-US" dirty="0">
              <a:latin typeface="Arial" panose="020B0604020202020204" pitchFamily="34" charset="0"/>
            </a:endParaRPr>
          </a:p>
          <a:p>
            <a:pPr eaLnBrk="1" hangingPunct="1">
              <a:lnSpc>
                <a:spcPct val="120000"/>
              </a:lnSpc>
            </a:pPr>
            <a:r>
              <a:rPr lang="en-GB" altLang="en-US" dirty="0">
                <a:latin typeface="Arial" panose="020B0604020202020204" pitchFamily="34" charset="0"/>
              </a:rPr>
              <a:t>For more information about natural selection, please refer to the </a:t>
            </a:r>
            <a:r>
              <a:rPr lang="en-GB" altLang="en-US" i="1" dirty="0">
                <a:latin typeface="Arial" panose="020B0604020202020204" pitchFamily="34" charset="0"/>
              </a:rPr>
              <a:t>Evolution</a:t>
            </a:r>
            <a:r>
              <a:rPr lang="en-GB" altLang="en-US" dirty="0">
                <a:latin typeface="Arial" panose="020B0604020202020204" pitchFamily="34" charset="0"/>
              </a:rPr>
              <a:t> presentation.</a:t>
            </a:r>
          </a:p>
          <a:p>
            <a:pPr eaLnBrk="1" hangingPunct="1">
              <a:lnSpc>
                <a:spcPct val="120000"/>
              </a:lnSpc>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marL="0" marR="0" lvl="0" indent="0" algn="l" defTabSz="914400" rtl="0" eaLnBrk="0" fontAlgn="base" latinLnBrk="0" hangingPunct="0">
              <a:lnSpc>
                <a:spcPct val="120000"/>
              </a:lnSpc>
              <a:spcAft>
                <a:spcPct val="0"/>
              </a:spcAft>
              <a:buClrTx/>
              <a:buSzTx/>
              <a:buFont typeface="Arial" panose="020B0604020202020204" pitchFamily="34" charset="0"/>
              <a:buNone/>
              <a:tabLst/>
              <a:defRPr/>
            </a:pPr>
            <a:endParaRPr lang="en-GB" alt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20000"/>
              </a:lnSpc>
              <a:spcAft>
                <a:spcPct val="0"/>
              </a:spcAft>
              <a:buClrTx/>
              <a:buSzTx/>
              <a:buFont typeface="Arial" panose="020B0604020202020204" pitchFamily="34" charset="0"/>
              <a:buNone/>
              <a:tabLst/>
              <a:defRPr/>
            </a:pPr>
            <a:r>
              <a:rPr lang="en-GB" altLang="en-US" b="1" dirty="0">
                <a:latin typeface="Arial" panose="020B0604020202020204" pitchFamily="34" charset="0"/>
              </a:rPr>
              <a:t>Photo credit:</a:t>
            </a:r>
            <a:r>
              <a:rPr lang="en-GB" altLang="en-US" b="0" dirty="0">
                <a:latin typeface="Arial" panose="020B0604020202020204" pitchFamily="34" charset="0"/>
              </a:rPr>
              <a:t> © </a:t>
            </a:r>
            <a:r>
              <a:rPr lang="en-GB" altLang="en-US" dirty="0">
                <a:latin typeface="Arial" panose="020B0604020202020204" pitchFamily="34" charset="0"/>
              </a:rPr>
              <a:t>Andre van der Veen, Shutterstock.com 2018</a:t>
            </a:r>
          </a:p>
        </p:txBody>
      </p:sp>
      <p:sp>
        <p:nvSpPr>
          <p:cNvPr id="2" name="Slide Number Placeholder 1">
            <a:extLst>
              <a:ext uri="{FF2B5EF4-FFF2-40B4-BE49-F238E27FC236}">
                <a16:creationId xmlns:a16="http://schemas.microsoft.com/office/drawing/2014/main" id="{8CB235A0-CB79-4E4A-AC6B-6BD92AAC4BD4}"/>
              </a:ext>
            </a:extLst>
          </p:cNvPr>
          <p:cNvSpPr>
            <a:spLocks noGrp="1"/>
          </p:cNvSpPr>
          <p:nvPr>
            <p:ph type="sldNum" sz="quarter" idx="10"/>
          </p:nvPr>
        </p:nvSpPr>
        <p:spPr/>
        <p:txBody>
          <a:bodyPr/>
          <a:lstStyle/>
          <a:p>
            <a:fld id="{26781D68-9243-47CA-A31E-8AE51773DCE7}" type="slidenum">
              <a:rPr lang="en-US" altLang="en-US" smtClean="0"/>
              <a:pPr/>
              <a:t>11</a:t>
            </a:fld>
            <a:endParaRPr lang="en-US" altLang="en-US"/>
          </a:p>
        </p:txBody>
      </p:sp>
    </p:spTree>
    <p:extLst>
      <p:ext uri="{BB962C8B-B14F-4D97-AF65-F5344CB8AC3E}">
        <p14:creationId xmlns:p14="http://schemas.microsoft.com/office/powerpoint/2010/main" val="2720365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465F79D1-4758-4510-BD1A-21F1BD7079E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5E47ACA-2880-4339-9D40-68A294522F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interactive simulation illustrates the range of factors – and the complexity – involved in competition. Students could be asked to predict how the combination of factors will affect the growth of grass, before pressing “grow grass.” They could then be asked to explain the reasons behind the actual amount of grass that has grown.</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p:txBody>
      </p:sp>
      <p:sp>
        <p:nvSpPr>
          <p:cNvPr id="2" name="Slide Number Placeholder 1">
            <a:extLst>
              <a:ext uri="{FF2B5EF4-FFF2-40B4-BE49-F238E27FC236}">
                <a16:creationId xmlns:a16="http://schemas.microsoft.com/office/drawing/2014/main" id="{81EA61CD-43E3-4F7C-AC3C-FC56713F8050}"/>
              </a:ext>
            </a:extLst>
          </p:cNvPr>
          <p:cNvSpPr>
            <a:spLocks noGrp="1"/>
          </p:cNvSpPr>
          <p:nvPr>
            <p:ph type="sldNum" sz="quarter" idx="10"/>
          </p:nvPr>
        </p:nvSpPr>
        <p:spPr/>
        <p:txBody>
          <a:bodyPr/>
          <a:lstStyle/>
          <a:p>
            <a:fld id="{26781D68-9243-47CA-A31E-8AE51773DCE7}"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FF9048DD-32FB-49BF-8E1D-C63400505021}"/>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C044337E-7503-446A-869F-4FDBAD1A95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marL="0" marR="0" lvl="0" indent="0" algn="l" defTabSz="914400" rtl="0" eaLnBrk="0" fontAlgn="base" latinLnBrk="0" hangingPunct="0">
              <a:spcAft>
                <a:spcPct val="0"/>
              </a:spcAft>
              <a:buClrTx/>
              <a:buSzTx/>
              <a:buFont typeface="Arial" panose="020B0604020202020204" pitchFamily="34" charset="0"/>
              <a:buNone/>
              <a:tabLst/>
              <a:defRPr/>
            </a:pPr>
            <a:endParaRPr lang="en-US" altLang="en-US" b="1" dirty="0">
              <a:latin typeface="Arial" panose="020B0604020202020204" pitchFamily="34" charset="0"/>
            </a:endParaRPr>
          </a:p>
          <a:p>
            <a:pPr eaLnBrk="1" hangingPunct="1"/>
            <a:r>
              <a:rPr lang="en-US" altLang="en-US" b="1" dirty="0">
                <a:latin typeface="Arial" panose="020B0604020202020204" pitchFamily="34" charset="0"/>
              </a:rPr>
              <a:t>Photo credit: </a:t>
            </a:r>
            <a:r>
              <a:rPr lang="en-US" altLang="en-US" dirty="0">
                <a:latin typeface="Arial" panose="020B0604020202020204" pitchFamily="34" charset="0"/>
              </a:rPr>
              <a:t>© </a:t>
            </a:r>
            <a:r>
              <a:rPr lang="en-GB" altLang="en-US" dirty="0">
                <a:latin typeface="Arial" panose="020B0604020202020204" pitchFamily="34" charset="0"/>
              </a:rPr>
              <a:t>Menno Schaefer, Shutterstock.com 2018</a:t>
            </a:r>
          </a:p>
        </p:txBody>
      </p:sp>
      <p:sp>
        <p:nvSpPr>
          <p:cNvPr id="2" name="Slide Number Placeholder 1">
            <a:extLst>
              <a:ext uri="{FF2B5EF4-FFF2-40B4-BE49-F238E27FC236}">
                <a16:creationId xmlns:a16="http://schemas.microsoft.com/office/drawing/2014/main" id="{62658F91-09A6-4CAA-A214-4E31C2C64F33}"/>
              </a:ext>
            </a:extLst>
          </p:cNvPr>
          <p:cNvSpPr>
            <a:spLocks noGrp="1"/>
          </p:cNvSpPr>
          <p:nvPr>
            <p:ph type="sldNum" sz="quarter" idx="10"/>
          </p:nvPr>
        </p:nvSpPr>
        <p:spPr/>
        <p:txBody>
          <a:bodyPr/>
          <a:lstStyle/>
          <a:p>
            <a:fld id="{26781D68-9243-47CA-A31E-8AE51773DCE7}"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76C14869-7861-48FB-8C98-F823071A58BD}"/>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A6337267-68F5-46FF-B503-BE5738B81B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marL="0" marR="0" lvl="0" indent="0" algn="l" defTabSz="914400" rtl="0" eaLnBrk="0" fontAlgn="base" latinLnBrk="0" hangingPunct="0">
              <a:spcAft>
                <a:spcPct val="0"/>
              </a:spcAft>
              <a:buClrTx/>
              <a:buSzTx/>
              <a:buFont typeface="Arial" panose="020B0604020202020204" pitchFamily="34" charset="0"/>
              <a:buNone/>
              <a:tabLst/>
              <a:defRPr/>
            </a:pPr>
            <a:endParaRPr lang="en-US" altLang="en-US" b="1" dirty="0">
              <a:latin typeface="Arial" panose="020B0604020202020204" pitchFamily="34" charset="0"/>
            </a:endParaRPr>
          </a:p>
          <a:p>
            <a:r>
              <a:rPr lang="en-US" altLang="en-US" b="1" dirty="0">
                <a:latin typeface="Arial" panose="020B0604020202020204" pitchFamily="34" charset="0"/>
              </a:rPr>
              <a:t>Photo credit: </a:t>
            </a:r>
            <a:r>
              <a:rPr lang="en-US" altLang="en-US" dirty="0">
                <a:latin typeface="Arial" panose="020B0604020202020204" pitchFamily="34" charset="0"/>
              </a:rPr>
              <a:t>© Valentin </a:t>
            </a:r>
            <a:r>
              <a:rPr lang="en-US" altLang="en-US" dirty="0" err="1">
                <a:latin typeface="Arial" panose="020B0604020202020204" pitchFamily="34" charset="0"/>
              </a:rPr>
              <a:t>Agapor</a:t>
            </a:r>
            <a:r>
              <a:rPr lang="en-US"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FC3D8D52-87C1-4856-8BCC-929C4D8B8D73}"/>
              </a:ext>
            </a:extLst>
          </p:cNvPr>
          <p:cNvSpPr>
            <a:spLocks noGrp="1"/>
          </p:cNvSpPr>
          <p:nvPr>
            <p:ph type="sldNum" sz="quarter" idx="10"/>
          </p:nvPr>
        </p:nvSpPr>
        <p:spPr/>
        <p:txBody>
          <a:bodyPr/>
          <a:lstStyle/>
          <a:p>
            <a:fld id="{26781D68-9243-47CA-A31E-8AE51773DCE7}"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CBFEC4B8-C1B0-4EE6-8C97-B39E9B363B4E}"/>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328B0638-729F-4181-A7ED-52E3D90E13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F10F6A6-34D4-4924-9A72-5693E7BC3140}"/>
              </a:ext>
            </a:extLst>
          </p:cNvPr>
          <p:cNvSpPr>
            <a:spLocks noGrp="1"/>
          </p:cNvSpPr>
          <p:nvPr>
            <p:ph type="sldNum" sz="quarter" idx="10"/>
          </p:nvPr>
        </p:nvSpPr>
        <p:spPr/>
        <p:txBody>
          <a:bodyPr/>
          <a:lstStyle/>
          <a:p>
            <a:fld id="{26781D68-9243-47CA-A31E-8AE51773DCE7}"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E17047F0-C44C-421A-A7D2-B2230E047F9E}"/>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7D157AE6-A2EC-4EA3-BFE4-27BDD7BB90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sz="1200" b="1"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5C6F4758-DF91-40FD-BB70-7B6E2D374C1A}"/>
              </a:ext>
            </a:extLst>
          </p:cNvPr>
          <p:cNvSpPr>
            <a:spLocks noGrp="1"/>
          </p:cNvSpPr>
          <p:nvPr>
            <p:ph type="sldNum" sz="quarter" idx="10"/>
          </p:nvPr>
        </p:nvSpPr>
        <p:spPr/>
        <p:txBody>
          <a:bodyPr/>
          <a:lstStyle/>
          <a:p>
            <a:fld id="{26781D68-9243-47CA-A31E-8AE51773DCE7}"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DCE68405-30FB-4D3A-B862-EBD0F187BD33}"/>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2BF87DF-D0E9-4821-AE05-8C5BFE4533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completing sentences activity could be used as </a:t>
            </a:r>
            <a:r>
              <a:rPr lang="en-US" sz="1200" kern="1200" dirty="0">
                <a:solidFill>
                  <a:schemeClr val="tx1"/>
                </a:solidFill>
                <a:effectLst/>
                <a:latin typeface="Arial" charset="0"/>
                <a:ea typeface="+mn-ea"/>
                <a:cs typeface="+mn-cs"/>
              </a:rPr>
              <a:t>an </a:t>
            </a:r>
            <a:r>
              <a:rPr lang="en-GB" sz="1200" kern="1200" dirty="0">
                <a:solidFill>
                  <a:schemeClr val="tx1"/>
                </a:solidFill>
                <a:effectLst/>
                <a:latin typeface="Arial" charset="0"/>
                <a:ea typeface="+mn-ea"/>
                <a:cs typeface="+mn-cs"/>
              </a:rPr>
              <a:t>introductory or summary activity </a:t>
            </a:r>
            <a:r>
              <a:rPr lang="en-GB" altLang="en-US" dirty="0">
                <a:latin typeface="Arial" panose="020B0604020202020204" pitchFamily="34" charset="0"/>
              </a:rPr>
              <a:t>on competition.</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p:txBody>
      </p:sp>
      <p:sp>
        <p:nvSpPr>
          <p:cNvPr id="2" name="Slide Number Placeholder 1">
            <a:extLst>
              <a:ext uri="{FF2B5EF4-FFF2-40B4-BE49-F238E27FC236}">
                <a16:creationId xmlns:a16="http://schemas.microsoft.com/office/drawing/2014/main" id="{319BB360-2638-4181-AC98-F185BBBD581A}"/>
              </a:ext>
            </a:extLst>
          </p:cNvPr>
          <p:cNvSpPr>
            <a:spLocks noGrp="1"/>
          </p:cNvSpPr>
          <p:nvPr>
            <p:ph type="sldNum" sz="quarter" idx="10"/>
          </p:nvPr>
        </p:nvSpPr>
        <p:spPr/>
        <p:txBody>
          <a:bodyPr/>
          <a:lstStyle/>
          <a:p>
            <a:fld id="{26781D68-9243-47CA-A31E-8AE51773DCE7}"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2F35170C-0C07-403A-A951-FD10F9570DF6}"/>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3D0B0E4F-7D66-4B7D-AF6E-8713331840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Interspecific and intraspecific competition exist between predators for prey species. Help students to remember that diseases may be caused by pathogens. Competition exists within and between pathogen species for hosts. </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marL="0" marR="0" lvl="0" indent="0" algn="l" defTabSz="914400" rtl="0" eaLnBrk="0" fontAlgn="base" latinLnBrk="0" hangingPunct="0">
              <a:spcAft>
                <a:spcPct val="0"/>
              </a:spcAft>
              <a:buClrTx/>
              <a:buSzTx/>
              <a:buFont typeface="Arial" panose="020B0604020202020204" pitchFamily="34" charset="0"/>
              <a:buNone/>
              <a:tabLst/>
              <a:defRPr/>
            </a:pPr>
            <a:endParaRPr lang="en-GB" altLang="en-US" sz="1200" kern="1200" dirty="0">
              <a:solidFill>
                <a:schemeClr val="tx1"/>
              </a:solidFill>
              <a:effectLst/>
              <a:latin typeface="Arial" charset="0"/>
              <a:ea typeface="+mn-ea"/>
              <a:cs typeface="+mn-cs"/>
            </a:endParaRPr>
          </a:p>
          <a:p>
            <a:pPr marL="0" marR="0" lvl="0" indent="0" algn="l" defTabSz="914400" rtl="0" eaLnBrk="0" fontAlgn="base" latinLnBrk="0" hangingPunct="0">
              <a:spcAft>
                <a:spcPct val="0"/>
              </a:spcAft>
              <a:buClrTx/>
              <a:buSzTx/>
              <a:buFont typeface="Arial" panose="020B0604020202020204" pitchFamily="34" charset="0"/>
              <a:buNone/>
              <a:tabLst/>
              <a:defRPr/>
            </a:pPr>
            <a:r>
              <a:rPr lang="en-US" altLang="en-US" b="1" dirty="0">
                <a:latin typeface="Arial" panose="020B0604020202020204" pitchFamily="34" charset="0"/>
              </a:rPr>
              <a:t>Photo credit: </a:t>
            </a:r>
            <a:r>
              <a:rPr lang="en-US" altLang="en-US" dirty="0">
                <a:latin typeface="Arial" panose="020B0604020202020204" pitchFamily="34" charset="0"/>
              </a:rPr>
              <a:t>© </a:t>
            </a:r>
            <a:r>
              <a:rPr lang="en-GB" altLang="en-US" dirty="0" err="1">
                <a:latin typeface="Arial" panose="020B0604020202020204" pitchFamily="34" charset="0"/>
              </a:rPr>
              <a:t>zixian</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27FA6D81-C58B-4EB1-BABF-A5A7319CBF9F}"/>
              </a:ext>
            </a:extLst>
          </p:cNvPr>
          <p:cNvSpPr>
            <a:spLocks noGrp="1"/>
          </p:cNvSpPr>
          <p:nvPr>
            <p:ph type="sldNum" sz="quarter" idx="10"/>
          </p:nvPr>
        </p:nvSpPr>
        <p:spPr/>
        <p:txBody>
          <a:bodyPr/>
          <a:lstStyle/>
          <a:p>
            <a:fld id="{26781D68-9243-47CA-A31E-8AE51773DCE7}" type="slidenum">
              <a:rPr lang="en-US" altLang="en-US" smtClean="0"/>
              <a:pPr/>
              <a:t>18</a:t>
            </a:fld>
            <a:endParaRPr lang="en-US" altLang="en-US"/>
          </a:p>
        </p:txBody>
      </p:sp>
    </p:spTree>
    <p:extLst>
      <p:ext uri="{BB962C8B-B14F-4D97-AF65-F5344CB8AC3E}">
        <p14:creationId xmlns:p14="http://schemas.microsoft.com/office/powerpoint/2010/main" val="3366312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6201F099-A44E-43DF-AFA9-BD84151D8DE6}"/>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3A6595E1-57DA-4D8C-BCCE-EA6B717506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i="1" dirty="0">
                <a:latin typeface="Arial" panose="020B0604020202020204" pitchFamily="34" charset="0"/>
              </a:rPr>
              <a:t>P. </a:t>
            </a:r>
            <a:r>
              <a:rPr lang="en-GB" altLang="en-US" i="1" dirty="0" err="1">
                <a:latin typeface="Arial" panose="020B0604020202020204" pitchFamily="34" charset="0"/>
              </a:rPr>
              <a:t>caudatum</a:t>
            </a:r>
            <a:r>
              <a:rPr lang="en-GB" altLang="en-US" i="1" dirty="0">
                <a:latin typeface="Arial" panose="020B0604020202020204" pitchFamily="34" charset="0"/>
              </a:rPr>
              <a:t> </a:t>
            </a:r>
            <a:r>
              <a:rPr lang="en-GB" altLang="en-US" dirty="0">
                <a:latin typeface="Arial" panose="020B0604020202020204" pitchFamily="34" charset="0"/>
              </a:rPr>
              <a:t>grew well alone, but when grown together the </a:t>
            </a:r>
            <a:r>
              <a:rPr lang="en-GB" altLang="en-US" i="1" dirty="0">
                <a:latin typeface="Arial" panose="020B0604020202020204" pitchFamily="34" charset="0"/>
              </a:rPr>
              <a:t>P. aurelia </a:t>
            </a:r>
            <a:r>
              <a:rPr lang="en-GB" altLang="en-US" dirty="0">
                <a:latin typeface="Arial" panose="020B0604020202020204" pitchFamily="34" charset="0"/>
              </a:rPr>
              <a:t>grew well and the </a:t>
            </a:r>
            <a:r>
              <a:rPr lang="en-GB" altLang="en-US" i="1" dirty="0">
                <a:latin typeface="Arial" panose="020B0604020202020204" pitchFamily="34" charset="0"/>
              </a:rPr>
              <a:t>P. </a:t>
            </a:r>
            <a:r>
              <a:rPr lang="en-GB" altLang="en-US" i="1" dirty="0" err="1">
                <a:latin typeface="Arial" panose="020B0604020202020204" pitchFamily="34" charset="0"/>
              </a:rPr>
              <a:t>caudatum</a:t>
            </a:r>
            <a:r>
              <a:rPr lang="en-GB" altLang="en-US" i="1" dirty="0">
                <a:latin typeface="Arial" panose="020B0604020202020204" pitchFamily="34" charset="0"/>
              </a:rPr>
              <a:t> </a:t>
            </a:r>
            <a:r>
              <a:rPr lang="en-GB" altLang="en-US" dirty="0">
                <a:latin typeface="Arial" panose="020B0604020202020204" pitchFamily="34" charset="0"/>
              </a:rPr>
              <a:t>grew poorly, and died off within 16 days. This suggests that the </a:t>
            </a:r>
            <a:r>
              <a:rPr lang="en-GB" altLang="en-US" i="1" dirty="0">
                <a:latin typeface="Arial" panose="020B0604020202020204" pitchFamily="34" charset="0"/>
              </a:rPr>
              <a:t>P. aurelia </a:t>
            </a:r>
            <a:r>
              <a:rPr lang="en-GB" altLang="en-US" dirty="0">
                <a:latin typeface="Arial" panose="020B0604020202020204" pitchFamily="34" charset="0"/>
              </a:rPr>
              <a:t>outcompeted </a:t>
            </a:r>
            <a:r>
              <a:rPr lang="en-GB" altLang="en-US" i="1" dirty="0">
                <a:latin typeface="Arial" panose="020B0604020202020204" pitchFamily="34" charset="0"/>
              </a:rPr>
              <a:t>P. </a:t>
            </a:r>
            <a:r>
              <a:rPr lang="en-GB" altLang="en-US" i="1" dirty="0" err="1">
                <a:latin typeface="Arial" panose="020B0604020202020204" pitchFamily="34" charset="0"/>
              </a:rPr>
              <a:t>caudatum</a:t>
            </a:r>
            <a:r>
              <a:rPr lang="en-GB" altLang="en-US" i="1" dirty="0">
                <a:latin typeface="Arial" panose="020B0604020202020204" pitchFamily="34" charset="0"/>
              </a:rPr>
              <a:t> </a:t>
            </a:r>
            <a:r>
              <a:rPr lang="en-GB" altLang="en-US" dirty="0">
                <a:latin typeface="Arial" panose="020B0604020202020204" pitchFamily="34" charset="0"/>
              </a:rPr>
              <a:t>under these conditions.</a:t>
            </a:r>
          </a:p>
          <a:p>
            <a:endParaRPr lang="en-GB" altLang="en-US" b="1"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Make a quantitative and/or qualitative claim regarding the relationship between dependent and independent variables.</a:t>
            </a:r>
            <a:endParaRPr lang="en-GB" dirty="0">
              <a:effectLst/>
            </a:endParaRPr>
          </a:p>
        </p:txBody>
      </p:sp>
      <p:sp>
        <p:nvSpPr>
          <p:cNvPr id="2" name="Slide Number Placeholder 1">
            <a:extLst>
              <a:ext uri="{FF2B5EF4-FFF2-40B4-BE49-F238E27FC236}">
                <a16:creationId xmlns:a16="http://schemas.microsoft.com/office/drawing/2014/main" id="{62A77EB9-7A68-4268-BC51-36DF1B5DA12F}"/>
              </a:ext>
            </a:extLst>
          </p:cNvPr>
          <p:cNvSpPr>
            <a:spLocks noGrp="1"/>
          </p:cNvSpPr>
          <p:nvPr>
            <p:ph type="sldNum" sz="quarter" idx="10"/>
          </p:nvPr>
        </p:nvSpPr>
        <p:spPr/>
        <p:txBody>
          <a:bodyPr/>
          <a:lstStyle/>
          <a:p>
            <a:fld id="{26781D68-9243-47CA-A31E-8AE51773DCE7}"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D64972FA-1213-4D18-AA08-FD2EDB7E1F05}"/>
              </a:ext>
            </a:extLst>
          </p:cNvPr>
          <p:cNvSpPr>
            <a:spLocks noGrp="1"/>
          </p:cNvSpPr>
          <p:nvPr>
            <p:ph type="sldNum" sz="quarter" idx="10"/>
          </p:nvPr>
        </p:nvSpPr>
        <p:spPr/>
        <p:txBody>
          <a:bodyPr/>
          <a:lstStyle/>
          <a:p>
            <a:fld id="{26781D68-9243-47CA-A31E-8AE51773DCE7}" type="slidenum">
              <a:rPr lang="en-US" altLang="en-US" smtClean="0"/>
              <a:pPr/>
              <a:t>2</a:t>
            </a:fld>
            <a:endParaRPr lang="en-US" altLang="en-US"/>
          </a:p>
        </p:txBody>
      </p:sp>
    </p:spTree>
    <p:extLst>
      <p:ext uri="{BB962C8B-B14F-4D97-AF65-F5344CB8AC3E}">
        <p14:creationId xmlns:p14="http://schemas.microsoft.com/office/powerpoint/2010/main" val="367379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BB674BEB-1AC1-4729-984A-05F1079D2E3A}"/>
              </a:ext>
            </a:extLst>
          </p:cNvPr>
          <p:cNvSpPr>
            <a:spLocks noGrp="1" noRot="1" noChangeAspect="1" noChangeArrowheads="1" noTextEdit="1"/>
          </p:cNvSpPr>
          <p:nvPr>
            <p:ph type="sldImg"/>
          </p:nvPr>
        </p:nvSpPr>
        <p:spPr>
          <a:xfrm>
            <a:off x="1104900" y="696913"/>
            <a:ext cx="4645025" cy="3482975"/>
          </a:xfrm>
          <a:ln/>
        </p:spPr>
      </p:sp>
      <p:sp>
        <p:nvSpPr>
          <p:cNvPr id="40965" name="Rectangle 3">
            <a:extLst>
              <a:ext uri="{FF2B5EF4-FFF2-40B4-BE49-F238E27FC236}">
                <a16:creationId xmlns:a16="http://schemas.microsoft.com/office/drawing/2014/main" id="{2D29FEB6-3A18-4BE0-97CD-4A7DD44CBED4}"/>
              </a:ext>
            </a:extLst>
          </p:cNvPr>
          <p:cNvSpPr>
            <a:spLocks noGrp="1" noChangeArrowheads="1"/>
          </p:cNvSpPr>
          <p:nvPr>
            <p:ph type="body" idx="1"/>
          </p:nvPr>
        </p:nvSpPr>
        <p:spPr>
          <a:xfrm>
            <a:off x="914400" y="4415791"/>
            <a:ext cx="5029200" cy="41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r>
              <a:rPr lang="en-GB" altLang="en-US" dirty="0">
                <a:latin typeface="Arial" panose="020B0604020202020204" pitchFamily="34" charset="0"/>
              </a:rPr>
              <a:t> </a:t>
            </a:r>
            <a:r>
              <a:rPr lang="en-GB" altLang="en-US" b="1" dirty="0">
                <a:latin typeface="Arial" panose="020B0604020202020204" pitchFamily="34" charset="0"/>
              </a:rPr>
              <a:t>Photo credit: </a:t>
            </a:r>
            <a:r>
              <a:rPr lang="en-GB" altLang="en-US" dirty="0">
                <a:latin typeface="Arial" panose="020B0604020202020204" pitchFamily="34" charset="0"/>
              </a:rPr>
              <a:t>© Vlad61,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1338A546-9D14-4EE1-B59A-819B7BDA187B}"/>
              </a:ext>
            </a:extLst>
          </p:cNvPr>
          <p:cNvSpPr>
            <a:spLocks noGrp="1"/>
          </p:cNvSpPr>
          <p:nvPr>
            <p:ph type="sldNum" sz="quarter" idx="10"/>
          </p:nvPr>
        </p:nvSpPr>
        <p:spPr/>
        <p:txBody>
          <a:bodyPr/>
          <a:lstStyle/>
          <a:p>
            <a:fld id="{26781D68-9243-47CA-A31E-8AE51773DCE7}"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a:extLst>
              <a:ext uri="{FF2B5EF4-FFF2-40B4-BE49-F238E27FC236}">
                <a16:creationId xmlns:a16="http://schemas.microsoft.com/office/drawing/2014/main" id="{74AEB636-BD38-49FC-9DBF-F3578C7476E7}"/>
              </a:ext>
            </a:extLst>
          </p:cNvPr>
          <p:cNvSpPr>
            <a:spLocks noGrp="1" noRot="1" noChangeAspect="1" noChangeArrowheads="1" noTextEdit="1"/>
          </p:cNvSpPr>
          <p:nvPr>
            <p:ph type="sldImg"/>
          </p:nvPr>
        </p:nvSpPr>
        <p:spPr>
          <a:xfrm>
            <a:off x="1104900" y="696913"/>
            <a:ext cx="4645025" cy="3482975"/>
          </a:xfrm>
          <a:ln/>
        </p:spPr>
      </p:sp>
      <p:sp>
        <p:nvSpPr>
          <p:cNvPr id="41989" name="Rectangle 3">
            <a:extLst>
              <a:ext uri="{FF2B5EF4-FFF2-40B4-BE49-F238E27FC236}">
                <a16:creationId xmlns:a16="http://schemas.microsoft.com/office/drawing/2014/main" id="{57C5155F-D503-4A90-9FDD-7D94694EA202}"/>
              </a:ext>
            </a:extLst>
          </p:cNvPr>
          <p:cNvSpPr>
            <a:spLocks noGrp="1" noChangeArrowheads="1"/>
          </p:cNvSpPr>
          <p:nvPr>
            <p:ph type="body" idx="1"/>
          </p:nvPr>
        </p:nvSpPr>
        <p:spPr>
          <a:xfrm>
            <a:off x="914400" y="4415791"/>
            <a:ext cx="5029200" cy="41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marL="0" marR="0" lvl="0" indent="0" algn="l" defTabSz="914400" rtl="0" eaLnBrk="0" fontAlgn="base" latinLnBrk="0" hangingPunct="0">
              <a:spcAft>
                <a:spcPct val="0"/>
              </a:spcAft>
              <a:buClrTx/>
              <a:buSzTx/>
              <a:buFont typeface="Arial" panose="020B0604020202020204" pitchFamily="34" charset="0"/>
              <a:buNone/>
              <a:tabLst/>
              <a:defRPr/>
            </a:pPr>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Fotos593,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7B501D46-8DFF-4A5E-B769-3F682D8AFD4B}"/>
              </a:ext>
            </a:extLst>
          </p:cNvPr>
          <p:cNvSpPr>
            <a:spLocks noGrp="1"/>
          </p:cNvSpPr>
          <p:nvPr>
            <p:ph type="sldNum" sz="quarter" idx="10"/>
          </p:nvPr>
        </p:nvSpPr>
        <p:spPr/>
        <p:txBody>
          <a:bodyPr/>
          <a:lstStyle/>
          <a:p>
            <a:fld id="{26781D68-9243-47CA-A31E-8AE51773DCE7}"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a:extLst>
              <a:ext uri="{FF2B5EF4-FFF2-40B4-BE49-F238E27FC236}">
                <a16:creationId xmlns:a16="http://schemas.microsoft.com/office/drawing/2014/main" id="{CFEE184B-73FC-4B31-9C6B-EBB3F53621A7}"/>
              </a:ext>
            </a:extLst>
          </p:cNvPr>
          <p:cNvSpPr>
            <a:spLocks noGrp="1" noRot="1" noChangeAspect="1" noChangeArrowheads="1" noTextEdit="1"/>
          </p:cNvSpPr>
          <p:nvPr>
            <p:ph type="sldImg"/>
          </p:nvPr>
        </p:nvSpPr>
        <p:spPr>
          <a:xfrm>
            <a:off x="1104900" y="696913"/>
            <a:ext cx="4645025" cy="3482975"/>
          </a:xfrm>
          <a:ln/>
        </p:spPr>
      </p:sp>
      <p:sp>
        <p:nvSpPr>
          <p:cNvPr id="43013" name="Rectangle 3">
            <a:extLst>
              <a:ext uri="{FF2B5EF4-FFF2-40B4-BE49-F238E27FC236}">
                <a16:creationId xmlns:a16="http://schemas.microsoft.com/office/drawing/2014/main" id="{A9DF41DA-CCE5-411E-9EAA-016CF755AB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r>
              <a:rPr lang="en-GB" altLang="en-US" b="1" dirty="0">
                <a:latin typeface="Arial" panose="020B0604020202020204" pitchFamily="34" charset="0"/>
              </a:rPr>
              <a:t>Teacher notes</a:t>
            </a:r>
          </a:p>
          <a:p>
            <a:pPr eaLnBrk="1" hangingPunct="1"/>
            <a:r>
              <a:rPr lang="en-GB" altLang="en-US" dirty="0">
                <a:latin typeface="Arial" panose="020B0604020202020204" pitchFamily="34" charset="0"/>
                <a:cs typeface="Lucida Sans Unicode" panose="020B0602030504020204" pitchFamily="34" charset="0"/>
              </a:rPr>
              <a:t>Some ecosystems are self-supporting. This means they do not need any external input apart from an energy source, such as the Sun.</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vovan</a:t>
            </a:r>
            <a:r>
              <a:rPr lang="en-GB" altLang="en-US" dirty="0">
                <a:latin typeface="Arial" panose="020B0604020202020204" pitchFamily="34" charset="0"/>
              </a:rPr>
              <a:t>, Shutterstock.com 2018</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2D728FA-F77F-414B-B201-ABECFDF620C3}"/>
              </a:ext>
            </a:extLst>
          </p:cNvPr>
          <p:cNvSpPr>
            <a:spLocks noGrp="1"/>
          </p:cNvSpPr>
          <p:nvPr>
            <p:ph type="sldNum" sz="quarter" idx="10"/>
          </p:nvPr>
        </p:nvSpPr>
        <p:spPr/>
        <p:txBody>
          <a:bodyPr/>
          <a:lstStyle/>
          <a:p>
            <a:fld id="{26781D68-9243-47CA-A31E-8AE51773DCE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FE654FF7-21CA-4AA7-9B6C-3E532FC5DA5A}"/>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DF79D1DC-9202-4410-98F2-3DCE9CFA2C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b="0" dirty="0">
                <a:latin typeface="Arial" panose="020B0604020202020204" pitchFamily="34" charset="0"/>
              </a:rPr>
              <a:t> © </a:t>
            </a:r>
            <a:r>
              <a:rPr lang="en-GB" altLang="en-US" dirty="0" err="1">
                <a:latin typeface="Arial" panose="020B0604020202020204" pitchFamily="34" charset="0"/>
              </a:rPr>
              <a:t>kosmooss</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5F0474C1-9BF0-481B-82DB-832AD8B0A040}"/>
              </a:ext>
            </a:extLst>
          </p:cNvPr>
          <p:cNvSpPr>
            <a:spLocks noGrp="1"/>
          </p:cNvSpPr>
          <p:nvPr>
            <p:ph type="sldNum" sz="quarter" idx="10"/>
          </p:nvPr>
        </p:nvSpPr>
        <p:spPr/>
        <p:txBody>
          <a:bodyPr/>
          <a:lstStyle/>
          <a:p>
            <a:fld id="{26781D68-9243-47CA-A31E-8AE51773DCE7}"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a:extLst>
              <a:ext uri="{FF2B5EF4-FFF2-40B4-BE49-F238E27FC236}">
                <a16:creationId xmlns:a16="http://schemas.microsoft.com/office/drawing/2014/main" id="{9854ADAC-0A45-4B8F-A0D0-99A944BD31D2}"/>
              </a:ext>
            </a:extLst>
          </p:cNvPr>
          <p:cNvSpPr>
            <a:spLocks noGrp="1" noRot="1" noChangeAspect="1" noChangeArrowheads="1" noTextEdit="1"/>
          </p:cNvSpPr>
          <p:nvPr>
            <p:ph type="sldImg"/>
          </p:nvPr>
        </p:nvSpPr>
        <p:spPr>
          <a:xfrm>
            <a:off x="1104900" y="696913"/>
            <a:ext cx="4645025" cy="3482975"/>
          </a:xfrm>
          <a:ln/>
        </p:spPr>
      </p:sp>
      <p:sp>
        <p:nvSpPr>
          <p:cNvPr id="45061" name="Rectangle 3">
            <a:extLst>
              <a:ext uri="{FF2B5EF4-FFF2-40B4-BE49-F238E27FC236}">
                <a16:creationId xmlns:a16="http://schemas.microsoft.com/office/drawing/2014/main" id="{774BF036-0277-4A67-90EA-04B48185711A}"/>
              </a:ext>
            </a:extLst>
          </p:cNvPr>
          <p:cNvSpPr>
            <a:spLocks noGrp="1" noChangeArrowheads="1"/>
          </p:cNvSpPr>
          <p:nvPr>
            <p:ph type="body" idx="1"/>
          </p:nvPr>
        </p:nvSpPr>
        <p:spPr>
          <a:xfrm>
            <a:off x="914400" y="4415791"/>
            <a:ext cx="5029200" cy="41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9A082F6-D85F-4584-8ACD-BC9B451293AE}"/>
              </a:ext>
            </a:extLst>
          </p:cNvPr>
          <p:cNvSpPr>
            <a:spLocks noGrp="1"/>
          </p:cNvSpPr>
          <p:nvPr>
            <p:ph type="sldNum" sz="quarter" idx="10"/>
          </p:nvPr>
        </p:nvSpPr>
        <p:spPr/>
        <p:txBody>
          <a:bodyPr/>
          <a:lstStyle/>
          <a:p>
            <a:fld id="{26781D68-9243-47CA-A31E-8AE51773DCE7}"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2F35170C-0C07-403A-A951-FD10F9570DF6}"/>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3D0B0E4F-7D66-4B7D-AF6E-8713331840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Factors that limit population size include the availability of resources, predation, disease and competition. The limited availability of resources drives competition. These concepts are discussed in more detail later in the presentation.</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marL="171450" marR="0" lvl="0" indent="-171450" algn="l" defTabSz="914400" rtl="0" eaLnBrk="0" fontAlgn="base" latinLnBrk="0" hangingPunct="0">
              <a:spcAft>
                <a:spcPct val="0"/>
              </a:spcAft>
              <a:buClrTx/>
              <a:buSzTx/>
              <a:buFont typeface="Arial" panose="020B0604020202020204" pitchFamily="34" charset="0"/>
              <a:buChar char="•"/>
              <a:tabLst/>
              <a:defRPr/>
            </a:pPr>
            <a:endParaRPr lang="en-GB" altLang="en-US" sz="1200" kern="1200" dirty="0">
              <a:solidFill>
                <a:schemeClr val="tx1"/>
              </a:solidFill>
              <a:effectLst/>
              <a:latin typeface="Arial" charset="0"/>
              <a:ea typeface="+mn-ea"/>
              <a:cs typeface="+mn-cs"/>
            </a:endParaRPr>
          </a:p>
          <a:p>
            <a:pPr marL="0" marR="0" lvl="0" indent="0" algn="l" defTabSz="914400" rtl="0" eaLnBrk="0" fontAlgn="base" latinLnBrk="0" hangingPunct="0">
              <a:spcAft>
                <a:spcPct val="0"/>
              </a:spcAft>
              <a:buClrTx/>
              <a:buSzTx/>
              <a:buFont typeface="Arial" panose="020B0604020202020204" pitchFamily="34" charset="0"/>
              <a:buNone/>
              <a:tabLst/>
              <a:defRPr/>
            </a:pPr>
            <a:r>
              <a:rPr lang="en-GB" altLang="en-US" b="1" dirty="0">
                <a:latin typeface="Arial" panose="020B0604020202020204" pitchFamily="34" charset="0"/>
              </a:rPr>
              <a:t>Photo credit:</a:t>
            </a:r>
            <a:r>
              <a:rPr lang="en-GB" altLang="en-US" b="0" dirty="0">
                <a:latin typeface="Arial" panose="020B0604020202020204" pitchFamily="34" charset="0"/>
              </a:rPr>
              <a:t> © </a:t>
            </a:r>
            <a:r>
              <a:rPr lang="en-GB" altLang="en-US" dirty="0">
                <a:latin typeface="Arial" panose="020B0604020202020204" pitchFamily="34" charset="0"/>
              </a:rPr>
              <a:t>Debbie </a:t>
            </a:r>
            <a:r>
              <a:rPr lang="en-GB" altLang="en-US" dirty="0" err="1">
                <a:latin typeface="Arial" panose="020B0604020202020204" pitchFamily="34" charset="0"/>
              </a:rPr>
              <a:t>Steinhausser</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28501011-EF16-4D39-9DFE-A736093C0891}"/>
              </a:ext>
            </a:extLst>
          </p:cNvPr>
          <p:cNvSpPr>
            <a:spLocks noGrp="1"/>
          </p:cNvSpPr>
          <p:nvPr>
            <p:ph type="sldNum" sz="quarter" idx="10"/>
          </p:nvPr>
        </p:nvSpPr>
        <p:spPr/>
        <p:txBody>
          <a:bodyPr/>
          <a:lstStyle/>
          <a:p>
            <a:fld id="{26781D68-9243-47CA-A31E-8AE51773DCE7}"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2F35170C-0C07-403A-A951-FD10F9570DF6}"/>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3D0B0E4F-7D66-4B7D-AF6E-8713331840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Help students to recognize that populations that exceed the carrying capacity will deplete the resources in an ecosystem faster than they can be replaced, causing the quality of the ecosystem to degrade. This in turn will reduce the number of organisms that the ecosystem can support. </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EAA2F7D-B048-4CE2-A2A9-4BC0FB5B0CF1}"/>
              </a:ext>
            </a:extLst>
          </p:cNvPr>
          <p:cNvSpPr>
            <a:spLocks noGrp="1"/>
          </p:cNvSpPr>
          <p:nvPr>
            <p:ph type="sldNum" sz="quarter" idx="10"/>
          </p:nvPr>
        </p:nvSpPr>
        <p:spPr/>
        <p:txBody>
          <a:bodyPr/>
          <a:lstStyle/>
          <a:p>
            <a:fld id="{26781D68-9243-47CA-A31E-8AE51773DCE7}" type="slidenum">
              <a:rPr lang="en-US" altLang="en-US" smtClean="0"/>
              <a:pPr/>
              <a:t>9</a:t>
            </a:fld>
            <a:endParaRPr lang="en-US" altLang="en-US"/>
          </a:p>
        </p:txBody>
      </p:sp>
    </p:spTree>
    <p:extLst>
      <p:ext uri="{BB962C8B-B14F-4D97-AF65-F5344CB8AC3E}">
        <p14:creationId xmlns:p14="http://schemas.microsoft.com/office/powerpoint/2010/main" val="1613163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1B1D8879-3FE5-43AC-916F-4262EA13CAC4}"/>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
    </p:custDataLst>
    <p:extLst>
      <p:ext uri="{BB962C8B-B14F-4D97-AF65-F5344CB8AC3E}">
        <p14:creationId xmlns:p14="http://schemas.microsoft.com/office/powerpoint/2010/main" val="100048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54857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21051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5715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205295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
    </p:custDataLst>
    <p:extLst>
      <p:ext uri="{BB962C8B-B14F-4D97-AF65-F5344CB8AC3E}">
        <p14:creationId xmlns:p14="http://schemas.microsoft.com/office/powerpoint/2010/main" val="800512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53084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82337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640952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0402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78183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38717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970649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24319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372443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55791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95007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58673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3537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174879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6799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20306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322703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1506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98139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632448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B77E131D-99E4-4C1C-AAE5-E64B59105A1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6"/>
    </p:custDataLst>
    <p:extLst>
      <p:ext uri="{BB962C8B-B14F-4D97-AF65-F5344CB8AC3E}">
        <p14:creationId xmlns:p14="http://schemas.microsoft.com/office/powerpoint/2010/main" val="889483544"/>
      </p:ext>
    </p:extLst>
  </p:cSld>
  <p:clrMap bg1="lt1" tx1="dk1" bg2="lt2" tx2="dk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 id="2147485196" r:id="rId12"/>
    <p:sldLayoutId id="2147485197" r:id="rId13"/>
    <p:sldLayoutId id="214748521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6208A8F-6693-4172-B9D7-143AE5850848}"/>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4"/>
    </p:custDataLst>
    <p:extLst>
      <p:ext uri="{BB962C8B-B14F-4D97-AF65-F5344CB8AC3E}">
        <p14:creationId xmlns:p14="http://schemas.microsoft.com/office/powerpoint/2010/main" val="2787623980"/>
      </p:ext>
    </p:extLst>
  </p:cSld>
  <p:clrMap bg1="lt1" tx1="dk1" bg2="lt2" tx2="dk2" accent1="accent1" accent2="accent2" accent3="accent3" accent4="accent4" accent5="accent5" accent6="accent6" hlink="hlink" folHlink="folHlink"/>
  <p:sldLayoutIdLst>
    <p:sldLayoutId id="2147485199" r:id="rId1"/>
    <p:sldLayoutId id="2147485200" r:id="rId2"/>
    <p:sldLayoutId id="2147485201" r:id="rId3"/>
    <p:sldLayoutId id="2147485202" r:id="rId4"/>
    <p:sldLayoutId id="2147485203" r:id="rId5"/>
    <p:sldLayoutId id="2147485204" r:id="rId6"/>
    <p:sldLayoutId id="2147485205" r:id="rId7"/>
    <p:sldLayoutId id="2147485206" r:id="rId8"/>
    <p:sldLayoutId id="2147485207" r:id="rId9"/>
    <p:sldLayoutId id="2147485208" r:id="rId10"/>
    <p:sldLayoutId id="2147485209" r:id="rId11"/>
    <p:sldLayoutId id="214748521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19.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0.jpg"/><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2.xml"/><Relationship Id="rId7" Type="http://schemas.openxmlformats.org/officeDocument/2006/relationships/image" Target="../media/image15.png"/><Relationship Id="rId2" Type="http://schemas.openxmlformats.org/officeDocument/2006/relationships/tags" Target="../tags/tag42.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21.wmf"/><Relationship Id="rId5" Type="http://schemas.openxmlformats.org/officeDocument/2006/relationships/notesSlide" Target="../notesSlides/notesSlide12.xml"/><Relationship Id="rId10" Type="http://schemas.openxmlformats.org/officeDocument/2006/relationships/image" Target="../media/image16.jpg"/><Relationship Id="rId4" Type="http://schemas.openxmlformats.org/officeDocument/2006/relationships/slideLayout" Target="../slideLayouts/slideLayout6.xml"/><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control" Target="../activeX/activeX3.xml"/><Relationship Id="rId7" Type="http://schemas.openxmlformats.org/officeDocument/2006/relationships/image" Target="../media/image15.png"/><Relationship Id="rId2" Type="http://schemas.openxmlformats.org/officeDocument/2006/relationships/tags" Target="../tags/tag45.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5.xml"/><Relationship Id="rId4" Type="http://schemas.openxmlformats.org/officeDocument/2006/relationships/slideLayout" Target="../slideLayouts/slideLayout6.xml"/><Relationship Id="rId9" Type="http://schemas.openxmlformats.org/officeDocument/2006/relationships/image" Target="../media/image21.wmf"/></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6.xml"/><Relationship Id="rId7" Type="http://schemas.openxmlformats.org/officeDocument/2006/relationships/image" Target="../media/image27.jpeg"/><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4.xml"/><Relationship Id="rId7" Type="http://schemas.openxmlformats.org/officeDocument/2006/relationships/image" Target="../media/image6.png"/><Relationship Id="rId2" Type="http://schemas.openxmlformats.org/officeDocument/2006/relationships/tags" Target="../tags/tag47.xml"/><Relationship Id="rId1" Type="http://schemas.openxmlformats.org/officeDocument/2006/relationships/vmlDrawing" Target="../drawings/vmlDrawing4.vml"/><Relationship Id="rId6" Type="http://schemas.openxmlformats.org/officeDocument/2006/relationships/image" Target="../media/image15.png"/><Relationship Id="rId11" Type="http://schemas.openxmlformats.org/officeDocument/2006/relationships/image" Target="../media/image21.wmf"/><Relationship Id="rId5" Type="http://schemas.openxmlformats.org/officeDocument/2006/relationships/notesSlide" Target="../notesSlides/notesSlide17.xml"/><Relationship Id="rId10" Type="http://schemas.openxmlformats.org/officeDocument/2006/relationships/image" Target="../media/image16.jpg"/><Relationship Id="rId4" Type="http://schemas.openxmlformats.org/officeDocument/2006/relationships/slideLayout" Target="../slideLayouts/slideLayout6.xml"/><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28.jpeg"/><Relationship Id="rId5" Type="http://schemas.openxmlformats.org/officeDocument/2006/relationships/image" Target="../media/image10.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notesSlide" Target="../notesSlides/notesSlide19.xml"/><Relationship Id="rId9" Type="http://schemas.openxmlformats.org/officeDocument/2006/relationships/image" Target="../media/image21.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6.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control" Target="../activeX/activeX1.xml"/><Relationship Id="rId7" Type="http://schemas.openxmlformats.org/officeDocument/2006/relationships/image" Target="../media/image15.png"/><Relationship Id="rId2" Type="http://schemas.openxmlformats.org/officeDocument/2006/relationships/tags" Target="../tags/tag3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7.xml"/><Relationship Id="rId4" Type="http://schemas.openxmlformats.org/officeDocument/2006/relationships/slideLayout" Target="../slideLayouts/slideLayout6.xml"/><Relationship Id="rId9"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7.jpg"/><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48B29574-1865-4EEA-9B8A-971F7BBDF0D7}"/>
              </a:ext>
            </a:extLst>
          </p:cNvPr>
          <p:cNvSpPr>
            <a:spLocks noGrp="1"/>
          </p:cNvSpPr>
          <p:nvPr>
            <p:ph type="title"/>
          </p:nvPr>
        </p:nvSpPr>
        <p:spPr/>
        <p:txBody>
          <a:bodyPr/>
          <a:lstStyle/>
          <a:p>
            <a:r>
              <a:rPr lang="en-GB" altLang="en-US" dirty="0"/>
              <a:t>Ecosystems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FEB152C-E27D-4116-ABBA-8215BAE1E195}"/>
              </a:ext>
            </a:extLst>
          </p:cNvPr>
          <p:cNvSpPr>
            <a:spLocks noGrp="1" noChangeArrowheads="1"/>
          </p:cNvSpPr>
          <p:nvPr>
            <p:ph type="title"/>
          </p:nvPr>
        </p:nvSpPr>
        <p:spPr/>
        <p:txBody>
          <a:bodyPr/>
          <a:lstStyle/>
          <a:p>
            <a:pPr eaLnBrk="1" hangingPunct="1"/>
            <a:r>
              <a:rPr lang="en-GB" altLang="en-US"/>
              <a:t>What is competition?</a:t>
            </a:r>
          </a:p>
        </p:txBody>
      </p:sp>
      <p:sp>
        <p:nvSpPr>
          <p:cNvPr id="24579" name="Text Box 4">
            <a:extLst>
              <a:ext uri="{FF2B5EF4-FFF2-40B4-BE49-F238E27FC236}">
                <a16:creationId xmlns:a16="http://schemas.microsoft.com/office/drawing/2014/main" id="{35371C52-B44B-47A5-A404-1233D37542A1}"/>
              </a:ext>
            </a:extLst>
          </p:cNvPr>
          <p:cNvSpPr txBox="1">
            <a:spLocks noChangeArrowheads="1"/>
          </p:cNvSpPr>
          <p:nvPr/>
        </p:nvSpPr>
        <p:spPr bwMode="auto">
          <a:xfrm>
            <a:off x="342900" y="784225"/>
            <a:ext cx="8651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cs typeface="Times New Roman" panose="02020603050405020304" pitchFamily="18" charset="0"/>
              </a:rPr>
              <a:t>Because the resources in an ecosystem are limited, there </a:t>
            </a:r>
            <a:br>
              <a:rPr lang="en-US" altLang="en-US" dirty="0">
                <a:cs typeface="Times New Roman" panose="02020603050405020304" pitchFamily="18" charset="0"/>
              </a:rPr>
            </a:br>
            <a:r>
              <a:rPr lang="en-US" altLang="en-US" dirty="0">
                <a:cs typeface="Times New Roman" panose="02020603050405020304" pitchFamily="18" charset="0"/>
              </a:rPr>
              <a:t>are often not enough for all the organisms in a population.</a:t>
            </a:r>
            <a:endParaRPr lang="en-GB" altLang="en-US" dirty="0"/>
          </a:p>
        </p:txBody>
      </p:sp>
      <p:sp>
        <p:nvSpPr>
          <p:cNvPr id="26631" name="Rectangle 6">
            <a:extLst>
              <a:ext uri="{FF2B5EF4-FFF2-40B4-BE49-F238E27FC236}">
                <a16:creationId xmlns:a16="http://schemas.microsoft.com/office/drawing/2014/main" id="{E8E5A24F-508D-4F35-9ECF-85498274E4FC}"/>
              </a:ext>
            </a:extLst>
          </p:cNvPr>
          <p:cNvSpPr>
            <a:spLocks noChangeArrowheads="1"/>
          </p:cNvSpPr>
          <p:nvPr/>
        </p:nvSpPr>
        <p:spPr bwMode="auto">
          <a:xfrm>
            <a:off x="342899" y="1901078"/>
            <a:ext cx="8651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cs typeface="Times New Roman" panose="02020603050405020304" pitchFamily="18" charset="0"/>
              </a:rPr>
              <a:t>This means that individuals have to fight for resources in order to survive and reproduce. </a:t>
            </a:r>
            <a:endParaRPr lang="en-GB" altLang="en-US" dirty="0"/>
          </a:p>
        </p:txBody>
      </p:sp>
      <p:pic>
        <p:nvPicPr>
          <p:cNvPr id="15" name="Picture 14">
            <a:extLst>
              <a:ext uri="{FF2B5EF4-FFF2-40B4-BE49-F238E27FC236}">
                <a16:creationId xmlns:a16="http://schemas.microsoft.com/office/drawing/2014/main" id="{0F7848CF-C8A9-43BC-B205-39CC6D4B2DD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7" name="Rectangle 6">
            <a:extLst>
              <a:ext uri="{FF2B5EF4-FFF2-40B4-BE49-F238E27FC236}">
                <a16:creationId xmlns:a16="http://schemas.microsoft.com/office/drawing/2014/main" id="{F5AACA4B-F54D-45C8-A966-BBA453D36079}"/>
              </a:ext>
            </a:extLst>
          </p:cNvPr>
          <p:cNvSpPr>
            <a:spLocks noChangeArrowheads="1"/>
          </p:cNvSpPr>
          <p:nvPr/>
        </p:nvSpPr>
        <p:spPr bwMode="auto">
          <a:xfrm>
            <a:off x="342900" y="3017931"/>
            <a:ext cx="4229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cs typeface="Times New Roman" panose="02020603050405020304" pitchFamily="18" charset="0"/>
              </a:rPr>
              <a:t>This is called </a:t>
            </a:r>
            <a:r>
              <a:rPr lang="en-US" altLang="en-US" b="1" dirty="0">
                <a:solidFill>
                  <a:srgbClr val="10BC45"/>
                </a:solidFill>
                <a:cs typeface="Times New Roman" panose="02020603050405020304" pitchFamily="18" charset="0"/>
              </a:rPr>
              <a:t>competition</a:t>
            </a:r>
            <a:r>
              <a:rPr lang="en-US" altLang="en-US" dirty="0">
                <a:solidFill>
                  <a:srgbClr val="010066"/>
                </a:solidFill>
                <a:cs typeface="Times New Roman" panose="02020603050405020304" pitchFamily="18" charset="0"/>
              </a:rPr>
              <a:t>.</a:t>
            </a:r>
            <a:endParaRPr lang="en-GB" altLang="en-US" dirty="0"/>
          </a:p>
        </p:txBody>
      </p:sp>
      <p:sp>
        <p:nvSpPr>
          <p:cNvPr id="8" name="Rectangle 7">
            <a:extLst>
              <a:ext uri="{FF2B5EF4-FFF2-40B4-BE49-F238E27FC236}">
                <a16:creationId xmlns:a16="http://schemas.microsoft.com/office/drawing/2014/main" id="{FA198A51-C346-466D-AB44-74D3B00914D5}"/>
              </a:ext>
            </a:extLst>
          </p:cNvPr>
          <p:cNvSpPr>
            <a:spLocks noChangeArrowheads="1"/>
          </p:cNvSpPr>
          <p:nvPr/>
        </p:nvSpPr>
        <p:spPr bwMode="auto">
          <a:xfrm>
            <a:off x="342900" y="3765451"/>
            <a:ext cx="40216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Differences exist between the individuals within a population, causing some individuals to be more successful at competing </a:t>
            </a:r>
            <a:br>
              <a:rPr lang="en-GB" altLang="en-US" dirty="0"/>
            </a:br>
            <a:r>
              <a:rPr lang="en-GB" altLang="en-US" dirty="0"/>
              <a:t>for resources than others.</a:t>
            </a:r>
          </a:p>
        </p:txBody>
      </p:sp>
      <p:pic>
        <p:nvPicPr>
          <p:cNvPr id="3" name="Picture 2">
            <a:extLst>
              <a:ext uri="{FF2B5EF4-FFF2-40B4-BE49-F238E27FC236}">
                <a16:creationId xmlns:a16="http://schemas.microsoft.com/office/drawing/2014/main" id="{4BFDD1E7-BB0F-4ABB-83ED-42A8556450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659412"/>
            <a:ext cx="3991321" cy="3520345"/>
          </a:xfrm>
          <a:prstGeom prst="rect">
            <a:avLst/>
          </a:prstGeom>
        </p:spPr>
      </p:pic>
    </p:spTree>
    <p:custDataLst>
      <p:tags r:id="rId1"/>
    </p:custDataLst>
    <p:extLst>
      <p:ext uri="{BB962C8B-B14F-4D97-AF65-F5344CB8AC3E}">
        <p14:creationId xmlns:p14="http://schemas.microsoft.com/office/powerpoint/2010/main" val="1208120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1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FEB152C-E27D-4116-ABBA-8215BAE1E195}"/>
              </a:ext>
            </a:extLst>
          </p:cNvPr>
          <p:cNvSpPr>
            <a:spLocks noGrp="1" noChangeArrowheads="1"/>
          </p:cNvSpPr>
          <p:nvPr>
            <p:ph type="title"/>
          </p:nvPr>
        </p:nvSpPr>
        <p:spPr/>
        <p:txBody>
          <a:bodyPr/>
          <a:lstStyle/>
          <a:p>
            <a:pPr eaLnBrk="1" hangingPunct="1"/>
            <a:r>
              <a:rPr lang="en-GB" altLang="en-US" dirty="0"/>
              <a:t>Interspecific and intraspecific</a:t>
            </a:r>
          </a:p>
        </p:txBody>
      </p:sp>
      <p:sp>
        <p:nvSpPr>
          <p:cNvPr id="24579" name="Text Box 4">
            <a:extLst>
              <a:ext uri="{FF2B5EF4-FFF2-40B4-BE49-F238E27FC236}">
                <a16:creationId xmlns:a16="http://schemas.microsoft.com/office/drawing/2014/main" id="{35371C52-B44B-47A5-A404-1233D37542A1}"/>
              </a:ext>
            </a:extLst>
          </p:cNvPr>
          <p:cNvSpPr txBox="1">
            <a:spLocks noChangeArrowheads="1"/>
          </p:cNvSpPr>
          <p:nvPr/>
        </p:nvSpPr>
        <p:spPr bwMode="auto">
          <a:xfrm>
            <a:off x="342900" y="784225"/>
            <a:ext cx="8651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Competition that occurs between members of </a:t>
            </a:r>
            <a:r>
              <a:rPr lang="en-GB" altLang="en-US" b="1" dirty="0"/>
              <a:t>different</a:t>
            </a:r>
            <a:r>
              <a:rPr lang="en-GB" altLang="en-US" dirty="0"/>
              <a:t> species is called </a:t>
            </a:r>
            <a:r>
              <a:rPr lang="en-GB" altLang="en-US" b="1" dirty="0">
                <a:solidFill>
                  <a:srgbClr val="10BC45"/>
                </a:solidFill>
              </a:rPr>
              <a:t>interspecific</a:t>
            </a:r>
            <a:r>
              <a:rPr lang="en-GB" altLang="en-US" dirty="0">
                <a:solidFill>
                  <a:srgbClr val="010066"/>
                </a:solidFill>
              </a:rPr>
              <a:t> </a:t>
            </a:r>
            <a:r>
              <a:rPr lang="en-GB" altLang="en-US" dirty="0"/>
              <a:t>competition.</a:t>
            </a:r>
          </a:p>
        </p:txBody>
      </p:sp>
      <p:sp>
        <p:nvSpPr>
          <p:cNvPr id="26631" name="Rectangle 6">
            <a:extLst>
              <a:ext uri="{FF2B5EF4-FFF2-40B4-BE49-F238E27FC236}">
                <a16:creationId xmlns:a16="http://schemas.microsoft.com/office/drawing/2014/main" id="{E8E5A24F-508D-4F35-9ECF-85498274E4FC}"/>
              </a:ext>
            </a:extLst>
          </p:cNvPr>
          <p:cNvSpPr>
            <a:spLocks noChangeArrowheads="1"/>
          </p:cNvSpPr>
          <p:nvPr/>
        </p:nvSpPr>
        <p:spPr bwMode="auto">
          <a:xfrm>
            <a:off x="342900" y="2000272"/>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Competition that occurs between members of the </a:t>
            </a:r>
            <a:r>
              <a:rPr lang="en-GB" altLang="en-US" b="1" dirty="0"/>
              <a:t>same</a:t>
            </a:r>
            <a:r>
              <a:rPr lang="en-GB" altLang="en-US" dirty="0"/>
              <a:t> species is called </a:t>
            </a:r>
            <a:r>
              <a:rPr lang="en-GB" altLang="en-US" b="1" dirty="0">
                <a:solidFill>
                  <a:srgbClr val="10BC45"/>
                </a:solidFill>
              </a:rPr>
              <a:t>intraspecific</a:t>
            </a:r>
            <a:r>
              <a:rPr lang="en-GB" altLang="en-US" dirty="0">
                <a:solidFill>
                  <a:srgbClr val="010066"/>
                </a:solidFill>
              </a:rPr>
              <a:t> </a:t>
            </a:r>
            <a:r>
              <a:rPr lang="en-GB" altLang="en-US" dirty="0"/>
              <a:t>competition.</a:t>
            </a:r>
          </a:p>
        </p:txBody>
      </p:sp>
      <p:sp>
        <p:nvSpPr>
          <p:cNvPr id="14" name="Rectangle 13">
            <a:extLst>
              <a:ext uri="{FF2B5EF4-FFF2-40B4-BE49-F238E27FC236}">
                <a16:creationId xmlns:a16="http://schemas.microsoft.com/office/drawing/2014/main" id="{FBD134E4-A8C0-41FD-A606-ABEB55D5950C}"/>
              </a:ext>
            </a:extLst>
          </p:cNvPr>
          <p:cNvSpPr>
            <a:spLocks noChangeArrowheads="1"/>
          </p:cNvSpPr>
          <p:nvPr/>
        </p:nvSpPr>
        <p:spPr bwMode="auto">
          <a:xfrm>
            <a:off x="342900" y="5170293"/>
            <a:ext cx="48752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Competition is the driving force behind </a:t>
            </a:r>
            <a:r>
              <a:rPr lang="en-GB" altLang="en-US" b="1" dirty="0">
                <a:solidFill>
                  <a:srgbClr val="10BC45"/>
                </a:solidFill>
              </a:rPr>
              <a:t>natural selection</a:t>
            </a:r>
            <a:r>
              <a:rPr lang="en-GB" altLang="en-US" dirty="0">
                <a:solidFill>
                  <a:srgbClr val="010066"/>
                </a:solidFill>
              </a:rPr>
              <a:t>. </a:t>
            </a:r>
            <a:endParaRPr lang="en-GB" altLang="en-US" dirty="0"/>
          </a:p>
        </p:txBody>
      </p:sp>
      <p:pic>
        <p:nvPicPr>
          <p:cNvPr id="15" name="Picture 14">
            <a:extLst>
              <a:ext uri="{FF2B5EF4-FFF2-40B4-BE49-F238E27FC236}">
                <a16:creationId xmlns:a16="http://schemas.microsoft.com/office/drawing/2014/main" id="{0F7848CF-C8A9-43BC-B205-39CC6D4B2DD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3" name="TextBox 12">
            <a:extLst>
              <a:ext uri="{FF2B5EF4-FFF2-40B4-BE49-F238E27FC236}">
                <a16:creationId xmlns:a16="http://schemas.microsoft.com/office/drawing/2014/main" id="{2A331C67-9F41-46D8-B3C8-079A4BA342F7}"/>
              </a:ext>
            </a:extLst>
          </p:cNvPr>
          <p:cNvSpPr txBox="1">
            <a:spLocks noChangeArrowheads="1"/>
          </p:cNvSpPr>
          <p:nvPr/>
        </p:nvSpPr>
        <p:spPr bwMode="auto">
          <a:xfrm>
            <a:off x="342902" y="3215584"/>
            <a:ext cx="3325987" cy="156966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may happen to individuals that cannot compete as well </a:t>
            </a:r>
            <a:br>
              <a:rPr lang="en-GB" altLang="en-US" dirty="0"/>
            </a:br>
            <a:r>
              <a:rPr lang="en-GB" altLang="en-US" dirty="0"/>
              <a:t>as others?</a:t>
            </a:r>
          </a:p>
        </p:txBody>
      </p:sp>
      <p:pic>
        <p:nvPicPr>
          <p:cNvPr id="17" name="Picture 9" descr="notes_icon">
            <a:extLst>
              <a:ext uri="{FF2B5EF4-FFF2-40B4-BE49-F238E27FC236}">
                <a16:creationId xmlns:a16="http://schemas.microsoft.com/office/drawing/2014/main" id="{AE8EC861-F9E9-4F2E-9867-425F29D8006A}"/>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8" name="Picture 17">
            <a:extLst>
              <a:ext uri="{FF2B5EF4-FFF2-40B4-BE49-F238E27FC236}">
                <a16:creationId xmlns:a16="http://schemas.microsoft.com/office/drawing/2014/main" id="{BC946ED0-5E75-47C7-B513-3ED3616CBB9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pic>
        <p:nvPicPr>
          <p:cNvPr id="4" name="Picture 3">
            <a:extLst>
              <a:ext uri="{FF2B5EF4-FFF2-40B4-BE49-F238E27FC236}">
                <a16:creationId xmlns:a16="http://schemas.microsoft.com/office/drawing/2014/main" id="{D4BF112B-D7EC-4D52-BE94-775B49B493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8747" y="3079377"/>
            <a:ext cx="3738536" cy="2983352"/>
          </a:xfrm>
          <a:prstGeom prst="rect">
            <a:avLst/>
          </a:prstGeom>
        </p:spPr>
      </p:pic>
    </p:spTree>
    <p:custDataLst>
      <p:tags r:id="rId1"/>
    </p:custDataLst>
    <p:extLst>
      <p:ext uri="{BB962C8B-B14F-4D97-AF65-F5344CB8AC3E}">
        <p14:creationId xmlns:p14="http://schemas.microsoft.com/office/powerpoint/2010/main" val="3968297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14"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5">
            <a:extLst>
              <a:ext uri="{FF2B5EF4-FFF2-40B4-BE49-F238E27FC236}">
                <a16:creationId xmlns:a16="http://schemas.microsoft.com/office/drawing/2014/main" id="{A1EB4DA8-4F48-4802-B2C3-1E2987A4F1C7}"/>
              </a:ext>
            </a:extLst>
          </p:cNvPr>
          <p:cNvSpPr>
            <a:spLocks noGrp="1" noChangeArrowheads="1"/>
          </p:cNvSpPr>
          <p:nvPr>
            <p:ph type="title"/>
          </p:nvPr>
        </p:nvSpPr>
        <p:spPr/>
        <p:txBody>
          <a:bodyPr/>
          <a:lstStyle/>
          <a:p>
            <a:pPr eaLnBrk="1" hangingPunct="1"/>
            <a:r>
              <a:rPr lang="en-GB" altLang="en-US" dirty="0"/>
              <a:t>Competition in the meadow</a:t>
            </a:r>
          </a:p>
        </p:txBody>
      </p:sp>
      <p:pic>
        <p:nvPicPr>
          <p:cNvPr id="7" name="Picture 6">
            <a:extLst>
              <a:ext uri="{FF2B5EF4-FFF2-40B4-BE49-F238E27FC236}">
                <a16:creationId xmlns:a16="http://schemas.microsoft.com/office/drawing/2014/main" id="{A7D1FC7B-2BE2-4AFF-ACF1-5D3BE1DF2A3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831AC404-CDF5-4695-82FB-762C1A8CE3DA}"/>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DFE6F424-D690-41EF-AD95-22A3C177F765}"/>
              </a:ext>
            </a:extLst>
          </p:cNvPr>
          <p:cNvPicPr>
            <a:picLocks noChangeAspect="1" noChangeArrowheads="1"/>
          </p:cNvPicPr>
          <p:nvPr/>
        </p:nvPicPr>
        <p:blipFill>
          <a:blip r:embed="rId8" cstate="print"/>
          <a:srcRect/>
          <a:stretch>
            <a:fillRect/>
          </a:stretch>
        </p:blipFill>
        <p:spPr bwMode="auto">
          <a:xfrm>
            <a:off x="8156297" y="153987"/>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099F7FBA-2A72-46F9-8081-EB479349B968}"/>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98523"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133"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2">
            <a:extLst>
              <a:ext uri="{FF2B5EF4-FFF2-40B4-BE49-F238E27FC236}">
                <a16:creationId xmlns:a16="http://schemas.microsoft.com/office/drawing/2014/main" id="{6335364D-B676-46D1-8D94-BAD0536E7BF8}"/>
              </a:ext>
            </a:extLst>
          </p:cNvPr>
          <p:cNvSpPr txBox="1">
            <a:spLocks noChangeArrowheads="1"/>
          </p:cNvSpPr>
          <p:nvPr/>
        </p:nvSpPr>
        <p:spPr bwMode="auto">
          <a:xfrm>
            <a:off x="342900" y="784225"/>
            <a:ext cx="7991475" cy="461963"/>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cs typeface="Times New Roman" panose="02020603050405020304" pitchFamily="18" charset="0"/>
              </a:rPr>
              <a:t>What are the main resources for which animals compete? </a:t>
            </a:r>
            <a:endParaRPr lang="en-GB" altLang="en-US" dirty="0"/>
          </a:p>
        </p:txBody>
      </p:sp>
      <p:sp>
        <p:nvSpPr>
          <p:cNvPr id="25603" name="Rectangle 23">
            <a:extLst>
              <a:ext uri="{FF2B5EF4-FFF2-40B4-BE49-F238E27FC236}">
                <a16:creationId xmlns:a16="http://schemas.microsoft.com/office/drawing/2014/main" id="{6F6DF8B9-2B07-4A29-BAB2-30725A4E31AF}"/>
              </a:ext>
            </a:extLst>
          </p:cNvPr>
          <p:cNvSpPr>
            <a:spLocks noGrp="1" noChangeArrowheads="1"/>
          </p:cNvSpPr>
          <p:nvPr>
            <p:ph type="title"/>
          </p:nvPr>
        </p:nvSpPr>
        <p:spPr/>
        <p:txBody>
          <a:bodyPr/>
          <a:lstStyle/>
          <a:p>
            <a:pPr eaLnBrk="1" hangingPunct="1"/>
            <a:r>
              <a:rPr lang="en-GB" altLang="en-US"/>
              <a:t>What do animals compete for?</a:t>
            </a:r>
          </a:p>
        </p:txBody>
      </p:sp>
      <p:sp>
        <p:nvSpPr>
          <p:cNvPr id="145457" name="Text Box 49">
            <a:extLst>
              <a:ext uri="{FF2B5EF4-FFF2-40B4-BE49-F238E27FC236}">
                <a16:creationId xmlns:a16="http://schemas.microsoft.com/office/drawing/2014/main" id="{DE5FF32C-37D2-4FA1-8015-079CAA2D792E}"/>
              </a:ext>
            </a:extLst>
          </p:cNvPr>
          <p:cNvSpPr txBox="1">
            <a:spLocks noChangeArrowheads="1"/>
          </p:cNvSpPr>
          <p:nvPr/>
        </p:nvSpPr>
        <p:spPr bwMode="auto">
          <a:xfrm>
            <a:off x="600075" y="1889477"/>
            <a:ext cx="143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10BC45"/>
              </a:buClr>
              <a:buFont typeface="Wingdings" panose="05000000000000000000" pitchFamily="2" charset="2"/>
              <a:buChar char="l"/>
            </a:pPr>
            <a:r>
              <a:rPr lang="en-GB" altLang="en-US" dirty="0"/>
              <a:t>food</a:t>
            </a:r>
          </a:p>
        </p:txBody>
      </p:sp>
      <p:sp>
        <p:nvSpPr>
          <p:cNvPr id="145458" name="Text Box 50">
            <a:extLst>
              <a:ext uri="{FF2B5EF4-FFF2-40B4-BE49-F238E27FC236}">
                <a16:creationId xmlns:a16="http://schemas.microsoft.com/office/drawing/2014/main" id="{8CC79CCD-52C0-4018-A55B-ED9A69A27644}"/>
              </a:ext>
            </a:extLst>
          </p:cNvPr>
          <p:cNvSpPr txBox="1">
            <a:spLocks noChangeArrowheads="1"/>
          </p:cNvSpPr>
          <p:nvPr/>
        </p:nvSpPr>
        <p:spPr bwMode="auto">
          <a:xfrm>
            <a:off x="600075" y="3261077"/>
            <a:ext cx="1679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10BC45"/>
              </a:buClr>
              <a:buFont typeface="Wingdings" panose="05000000000000000000" pitchFamily="2" charset="2"/>
              <a:buChar char="l"/>
            </a:pPr>
            <a:r>
              <a:rPr lang="en-GB" altLang="en-US" dirty="0"/>
              <a:t>mates</a:t>
            </a:r>
          </a:p>
        </p:txBody>
      </p:sp>
      <p:sp>
        <p:nvSpPr>
          <p:cNvPr id="145459" name="Text Box 51">
            <a:extLst>
              <a:ext uri="{FF2B5EF4-FFF2-40B4-BE49-F238E27FC236}">
                <a16:creationId xmlns:a16="http://schemas.microsoft.com/office/drawing/2014/main" id="{A987D4AE-1340-4E2C-A5AE-2A73F00793F8}"/>
              </a:ext>
            </a:extLst>
          </p:cNvPr>
          <p:cNvSpPr txBox="1">
            <a:spLocks noChangeArrowheads="1"/>
          </p:cNvSpPr>
          <p:nvPr/>
        </p:nvSpPr>
        <p:spPr bwMode="auto">
          <a:xfrm>
            <a:off x="600075" y="2575277"/>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10BC45"/>
              </a:buClr>
              <a:buFont typeface="Wingdings" panose="05000000000000000000" pitchFamily="2" charset="2"/>
              <a:buChar char="l"/>
            </a:pPr>
            <a:r>
              <a:rPr lang="en-GB" altLang="en-US" dirty="0"/>
              <a:t>water</a:t>
            </a:r>
          </a:p>
        </p:txBody>
      </p:sp>
      <p:sp>
        <p:nvSpPr>
          <p:cNvPr id="145460" name="Text Box 52">
            <a:extLst>
              <a:ext uri="{FF2B5EF4-FFF2-40B4-BE49-F238E27FC236}">
                <a16:creationId xmlns:a16="http://schemas.microsoft.com/office/drawing/2014/main" id="{AF99A79F-BDF6-44E4-9CAA-E60DA4EA84B8}"/>
              </a:ext>
            </a:extLst>
          </p:cNvPr>
          <p:cNvSpPr txBox="1">
            <a:spLocks noChangeArrowheads="1"/>
          </p:cNvSpPr>
          <p:nvPr/>
        </p:nvSpPr>
        <p:spPr bwMode="auto">
          <a:xfrm>
            <a:off x="600075" y="3946877"/>
            <a:ext cx="143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10BC45"/>
              </a:buClr>
              <a:buFont typeface="Wingdings" panose="05000000000000000000" pitchFamily="2" charset="2"/>
              <a:buChar char="l"/>
            </a:pPr>
            <a:r>
              <a:rPr lang="en-GB" altLang="en-US" dirty="0"/>
              <a:t>land</a:t>
            </a:r>
          </a:p>
        </p:txBody>
      </p:sp>
      <p:sp>
        <p:nvSpPr>
          <p:cNvPr id="145461" name="Text Box 53">
            <a:extLst>
              <a:ext uri="{FF2B5EF4-FFF2-40B4-BE49-F238E27FC236}">
                <a16:creationId xmlns:a16="http://schemas.microsoft.com/office/drawing/2014/main" id="{67CF4019-BF2C-45C9-A9A2-FA5E9B801228}"/>
              </a:ext>
            </a:extLst>
          </p:cNvPr>
          <p:cNvSpPr txBox="1">
            <a:spLocks noChangeArrowheads="1"/>
          </p:cNvSpPr>
          <p:nvPr/>
        </p:nvSpPr>
        <p:spPr bwMode="auto">
          <a:xfrm>
            <a:off x="342900" y="5060233"/>
            <a:ext cx="8456613" cy="461962"/>
          </a:xfrm>
          <a:prstGeom prst="rect">
            <a:avLst/>
          </a:prstGeom>
          <a:solidFill>
            <a:srgbClr val="96E69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Which resource does not cause </a:t>
            </a:r>
            <a:r>
              <a:rPr lang="en-GB" altLang="en-US" b="1" dirty="0"/>
              <a:t>interspecific</a:t>
            </a:r>
            <a:r>
              <a:rPr lang="en-GB" altLang="en-US" dirty="0"/>
              <a:t> competition? </a:t>
            </a:r>
          </a:p>
        </p:txBody>
      </p:sp>
      <p:sp>
        <p:nvSpPr>
          <p:cNvPr id="145464" name="Text Box 56">
            <a:extLst>
              <a:ext uri="{FF2B5EF4-FFF2-40B4-BE49-F238E27FC236}">
                <a16:creationId xmlns:a16="http://schemas.microsoft.com/office/drawing/2014/main" id="{4DE32A12-19CC-43F1-82DD-EB10FABF7351}"/>
              </a:ext>
            </a:extLst>
          </p:cNvPr>
          <p:cNvSpPr txBox="1">
            <a:spLocks noChangeArrowheads="1"/>
          </p:cNvSpPr>
          <p:nvPr/>
        </p:nvSpPr>
        <p:spPr bwMode="auto">
          <a:xfrm>
            <a:off x="346075" y="5701542"/>
            <a:ext cx="8186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Members of different species will not compete for mates.</a:t>
            </a:r>
          </a:p>
        </p:txBody>
      </p:sp>
      <p:pic>
        <p:nvPicPr>
          <p:cNvPr id="25611" name="Picture 12" descr="C:\CVS\production\GCSEBiology\src\images\foxes_Menno Schaefer_shutterstock.jpg">
            <a:extLst>
              <a:ext uri="{FF2B5EF4-FFF2-40B4-BE49-F238E27FC236}">
                <a16:creationId xmlns:a16="http://schemas.microsoft.com/office/drawing/2014/main" id="{FCD36646-0DFC-4A3E-B454-E3C3A939E1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6879"/>
          <a:stretch>
            <a:fillRect/>
          </a:stretch>
        </p:blipFill>
        <p:spPr bwMode="auto">
          <a:xfrm>
            <a:off x="3708867" y="1594801"/>
            <a:ext cx="4420534" cy="316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76FCEFA8-C56C-415C-BA8F-F247765B621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14">
            <a:extLst>
              <a:ext uri="{FF2B5EF4-FFF2-40B4-BE49-F238E27FC236}">
                <a16:creationId xmlns:a16="http://schemas.microsoft.com/office/drawing/2014/main" id="{2DB6D6CB-CCB9-4DFC-8490-FAB159CF50F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59131"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4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4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546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546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5464"/>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57" grpId="0"/>
      <p:bldP spid="145458" grpId="0"/>
      <p:bldP spid="145459" grpId="0"/>
      <p:bldP spid="145460" grpId="0"/>
      <p:bldP spid="145461" grpId="0" animBg="1"/>
      <p:bldP spid="1454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66F8784B-D96D-4BFD-8432-81E61C875263}"/>
              </a:ext>
            </a:extLst>
          </p:cNvPr>
          <p:cNvSpPr txBox="1">
            <a:spLocks noChangeArrowheads="1"/>
          </p:cNvSpPr>
          <p:nvPr/>
        </p:nvSpPr>
        <p:spPr bwMode="auto">
          <a:xfrm>
            <a:off x="342900" y="784225"/>
            <a:ext cx="8537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cs typeface="Times New Roman" panose="02020603050405020304" pitchFamily="18" charset="0"/>
              </a:rPr>
              <a:t>Competition between plants may be less noticeable than competition between animals, but it still takes place. </a:t>
            </a:r>
            <a:endParaRPr lang="en-GB" altLang="en-US" dirty="0"/>
          </a:p>
        </p:txBody>
      </p:sp>
      <p:sp>
        <p:nvSpPr>
          <p:cNvPr id="26627" name="Rectangle 3">
            <a:extLst>
              <a:ext uri="{FF2B5EF4-FFF2-40B4-BE49-F238E27FC236}">
                <a16:creationId xmlns:a16="http://schemas.microsoft.com/office/drawing/2014/main" id="{CFB1AD85-92FA-4E3B-BD09-90B737046F85}"/>
              </a:ext>
            </a:extLst>
          </p:cNvPr>
          <p:cNvSpPr>
            <a:spLocks noGrp="1" noChangeArrowheads="1"/>
          </p:cNvSpPr>
          <p:nvPr>
            <p:ph type="title"/>
          </p:nvPr>
        </p:nvSpPr>
        <p:spPr/>
        <p:txBody>
          <a:bodyPr/>
          <a:lstStyle/>
          <a:p>
            <a:pPr eaLnBrk="1" hangingPunct="1"/>
            <a:r>
              <a:rPr lang="en-GB" altLang="en-US"/>
              <a:t>What do plants compete for?</a:t>
            </a:r>
          </a:p>
        </p:txBody>
      </p:sp>
      <p:sp>
        <p:nvSpPr>
          <p:cNvPr id="207878" name="Text Box 6">
            <a:extLst>
              <a:ext uri="{FF2B5EF4-FFF2-40B4-BE49-F238E27FC236}">
                <a16:creationId xmlns:a16="http://schemas.microsoft.com/office/drawing/2014/main" id="{4F0842F6-56D7-4E66-9E6A-D6D7F77F300F}"/>
              </a:ext>
            </a:extLst>
          </p:cNvPr>
          <p:cNvSpPr txBox="1">
            <a:spLocks noChangeArrowheads="1"/>
          </p:cNvSpPr>
          <p:nvPr/>
        </p:nvSpPr>
        <p:spPr bwMode="auto">
          <a:xfrm>
            <a:off x="342900" y="5824538"/>
            <a:ext cx="143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10BC45"/>
              </a:buClr>
              <a:buFont typeface="Wingdings" panose="05000000000000000000" pitchFamily="2" charset="2"/>
              <a:buChar char="l"/>
            </a:pPr>
            <a:r>
              <a:rPr lang="en-GB" altLang="en-US" dirty="0"/>
              <a:t>light</a:t>
            </a:r>
          </a:p>
        </p:txBody>
      </p:sp>
      <p:sp>
        <p:nvSpPr>
          <p:cNvPr id="207879" name="Text Box 7">
            <a:extLst>
              <a:ext uri="{FF2B5EF4-FFF2-40B4-BE49-F238E27FC236}">
                <a16:creationId xmlns:a16="http://schemas.microsoft.com/office/drawing/2014/main" id="{9A254B00-969C-4816-96DF-01FCDFEF096D}"/>
              </a:ext>
            </a:extLst>
          </p:cNvPr>
          <p:cNvSpPr txBox="1">
            <a:spLocks noChangeArrowheads="1"/>
          </p:cNvSpPr>
          <p:nvPr/>
        </p:nvSpPr>
        <p:spPr bwMode="auto">
          <a:xfrm>
            <a:off x="4457700" y="5824538"/>
            <a:ext cx="194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10BC45"/>
              </a:buClr>
              <a:buFont typeface="Wingdings" panose="05000000000000000000" pitchFamily="2" charset="2"/>
              <a:buChar char="l"/>
            </a:pPr>
            <a:r>
              <a:rPr lang="en-GB" altLang="en-US"/>
              <a:t>minerals</a:t>
            </a:r>
          </a:p>
        </p:txBody>
      </p:sp>
      <p:sp>
        <p:nvSpPr>
          <p:cNvPr id="207880" name="Text Box 8">
            <a:extLst>
              <a:ext uri="{FF2B5EF4-FFF2-40B4-BE49-F238E27FC236}">
                <a16:creationId xmlns:a16="http://schemas.microsoft.com/office/drawing/2014/main" id="{9AB08E54-19F5-4625-A9C4-F4CBD85CFD08}"/>
              </a:ext>
            </a:extLst>
          </p:cNvPr>
          <p:cNvSpPr txBox="1">
            <a:spLocks noChangeArrowheads="1"/>
          </p:cNvSpPr>
          <p:nvPr/>
        </p:nvSpPr>
        <p:spPr bwMode="auto">
          <a:xfrm>
            <a:off x="2327275" y="5824538"/>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10BC45"/>
              </a:buClr>
              <a:buFont typeface="Wingdings" panose="05000000000000000000" pitchFamily="2" charset="2"/>
              <a:buChar char="l"/>
            </a:pPr>
            <a:r>
              <a:rPr lang="en-GB" altLang="en-US"/>
              <a:t>water</a:t>
            </a:r>
          </a:p>
        </p:txBody>
      </p:sp>
      <p:sp>
        <p:nvSpPr>
          <p:cNvPr id="207881" name="Text Box 9">
            <a:extLst>
              <a:ext uri="{FF2B5EF4-FFF2-40B4-BE49-F238E27FC236}">
                <a16:creationId xmlns:a16="http://schemas.microsoft.com/office/drawing/2014/main" id="{4BE6F87E-DEDF-491F-9882-2EEAC2DF9D00}"/>
              </a:ext>
            </a:extLst>
          </p:cNvPr>
          <p:cNvSpPr txBox="1">
            <a:spLocks noChangeArrowheads="1"/>
          </p:cNvSpPr>
          <p:nvPr/>
        </p:nvSpPr>
        <p:spPr bwMode="auto">
          <a:xfrm>
            <a:off x="6948488" y="5824538"/>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10BC45"/>
              </a:buClr>
              <a:buFont typeface="Wingdings" panose="05000000000000000000" pitchFamily="2" charset="2"/>
              <a:buChar char="l"/>
            </a:pPr>
            <a:r>
              <a:rPr lang="en-GB" altLang="en-US"/>
              <a:t>space</a:t>
            </a:r>
          </a:p>
        </p:txBody>
      </p:sp>
      <p:pic>
        <p:nvPicPr>
          <p:cNvPr id="26633" name="Picture 10" descr="shutterstock_65193712_Valentin_Agapov_mod">
            <a:extLst>
              <a:ext uri="{FF2B5EF4-FFF2-40B4-BE49-F238E27FC236}">
                <a16:creationId xmlns:a16="http://schemas.microsoft.com/office/drawing/2014/main" id="{A254B5A4-9EFF-4467-A920-1492FC2B81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6103" r="4036" b="16103"/>
          <a:stretch>
            <a:fillRect/>
          </a:stretch>
        </p:blipFill>
        <p:spPr bwMode="auto">
          <a:xfrm>
            <a:off x="595032" y="2343952"/>
            <a:ext cx="7725335" cy="333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Rectangle 9">
            <a:extLst>
              <a:ext uri="{FF2B5EF4-FFF2-40B4-BE49-F238E27FC236}">
                <a16:creationId xmlns:a16="http://schemas.microsoft.com/office/drawing/2014/main" id="{18910A99-E57B-42D1-865D-C2DF7685186D}"/>
              </a:ext>
            </a:extLst>
          </p:cNvPr>
          <p:cNvSpPr>
            <a:spLocks noChangeArrowheads="1"/>
          </p:cNvSpPr>
          <p:nvPr/>
        </p:nvSpPr>
        <p:spPr bwMode="auto">
          <a:xfrm>
            <a:off x="342900" y="1701613"/>
            <a:ext cx="6400800" cy="461963"/>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cs typeface="Times New Roman" panose="02020603050405020304" pitchFamily="18" charset="0"/>
              </a:rPr>
              <a:t>What main resources do </a:t>
            </a:r>
            <a:r>
              <a:rPr lang="en-US" altLang="en-US" b="1" dirty="0">
                <a:cs typeface="Times New Roman" panose="02020603050405020304" pitchFamily="18" charset="0"/>
              </a:rPr>
              <a:t>plants</a:t>
            </a:r>
            <a:r>
              <a:rPr lang="en-US" altLang="en-US" dirty="0">
                <a:cs typeface="Times New Roman" panose="02020603050405020304" pitchFamily="18" charset="0"/>
              </a:rPr>
              <a:t> compete for?</a:t>
            </a:r>
            <a:endParaRPr lang="en-GB" altLang="en-US" dirty="0"/>
          </a:p>
        </p:txBody>
      </p:sp>
      <p:pic>
        <p:nvPicPr>
          <p:cNvPr id="11" name="Picture 10">
            <a:extLst>
              <a:ext uri="{FF2B5EF4-FFF2-40B4-BE49-F238E27FC236}">
                <a16:creationId xmlns:a16="http://schemas.microsoft.com/office/drawing/2014/main" id="{C2A70030-ADF9-4778-AC58-1EEDE59801F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13">
            <a:extLst>
              <a:ext uri="{FF2B5EF4-FFF2-40B4-BE49-F238E27FC236}">
                <a16:creationId xmlns:a16="http://schemas.microsoft.com/office/drawing/2014/main" id="{A2EAC213-DA2A-4A2E-BCAD-E343C2ED4F7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59131"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78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78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787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788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8" grpId="0"/>
      <p:bldP spid="207879" grpId="0"/>
      <p:bldP spid="207880" grpId="0"/>
      <p:bldP spid="207881" grpId="0"/>
      <p:bldP spid="2970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05261228-E963-4AF5-950A-86AA626120B6}"/>
              </a:ext>
            </a:extLst>
          </p:cNvPr>
          <p:cNvSpPr>
            <a:spLocks noGrp="1"/>
          </p:cNvSpPr>
          <p:nvPr>
            <p:ph type="title"/>
          </p:nvPr>
        </p:nvSpPr>
        <p:spPr/>
        <p:txBody>
          <a:bodyPr/>
          <a:lstStyle/>
          <a:p>
            <a:r>
              <a:rPr lang="en-GB" altLang="en-US" dirty="0"/>
              <a:t>Who competes for this?</a:t>
            </a:r>
          </a:p>
        </p:txBody>
      </p:sp>
      <p:pic>
        <p:nvPicPr>
          <p:cNvPr id="6" name="Picture 5">
            <a:extLst>
              <a:ext uri="{FF2B5EF4-FFF2-40B4-BE49-F238E27FC236}">
                <a16:creationId xmlns:a16="http://schemas.microsoft.com/office/drawing/2014/main" id="{B76665CC-503C-47C4-87D8-46C246C2256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96B31AAC-6EB2-4F10-B1A6-3F9B26D697C3}"/>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56"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75" name="AutoShape 43">
            <a:extLst>
              <a:ext uri="{FF2B5EF4-FFF2-40B4-BE49-F238E27FC236}">
                <a16:creationId xmlns:a16="http://schemas.microsoft.com/office/drawing/2014/main" id="{55F24515-10B0-483C-B9FB-B230A5BCA53C}"/>
              </a:ext>
            </a:extLst>
          </p:cNvPr>
          <p:cNvSpPr>
            <a:spLocks noChangeArrowheads="1"/>
          </p:cNvSpPr>
          <p:nvPr/>
        </p:nvSpPr>
        <p:spPr bwMode="auto">
          <a:xfrm>
            <a:off x="1509713" y="3793286"/>
            <a:ext cx="2052637" cy="884237"/>
          </a:xfrm>
          <a:prstGeom prst="roundRect">
            <a:avLst>
              <a:gd name="adj" fmla="val 0"/>
            </a:avLst>
          </a:prstGeom>
          <a:solidFill>
            <a:srgbClr val="97F692"/>
          </a:solidFill>
          <a:ln w="38100">
            <a:solidFill>
              <a:srgbClr val="10BC45"/>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rgbClr val="010066"/>
              </a:solidFill>
            </a:endParaRPr>
          </a:p>
        </p:txBody>
      </p:sp>
      <p:sp>
        <p:nvSpPr>
          <p:cNvPr id="197661" name="Text Box 29">
            <a:extLst>
              <a:ext uri="{FF2B5EF4-FFF2-40B4-BE49-F238E27FC236}">
                <a16:creationId xmlns:a16="http://schemas.microsoft.com/office/drawing/2014/main" id="{DC496DD2-DB4B-47E5-93A2-28495E30070D}"/>
              </a:ext>
            </a:extLst>
          </p:cNvPr>
          <p:cNvSpPr txBox="1">
            <a:spLocks noChangeArrowheads="1"/>
          </p:cNvSpPr>
          <p:nvPr/>
        </p:nvSpPr>
        <p:spPr bwMode="auto">
          <a:xfrm>
            <a:off x="1557338" y="3823448"/>
            <a:ext cx="1957387" cy="822325"/>
          </a:xfrm>
          <a:prstGeom prst="rect">
            <a:avLst/>
          </a:prstGeom>
          <a:solidFill>
            <a:srgbClr val="97F69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less competition</a:t>
            </a:r>
          </a:p>
        </p:txBody>
      </p:sp>
      <p:sp>
        <p:nvSpPr>
          <p:cNvPr id="197669" name="AutoShape 37">
            <a:extLst>
              <a:ext uri="{FF2B5EF4-FFF2-40B4-BE49-F238E27FC236}">
                <a16:creationId xmlns:a16="http://schemas.microsoft.com/office/drawing/2014/main" id="{7F7FFFDC-5ECD-48D6-8671-9FA07C7C9E08}"/>
              </a:ext>
            </a:extLst>
          </p:cNvPr>
          <p:cNvSpPr>
            <a:spLocks noChangeArrowheads="1"/>
          </p:cNvSpPr>
          <p:nvPr/>
        </p:nvSpPr>
        <p:spPr bwMode="auto">
          <a:xfrm>
            <a:off x="3544888" y="2702673"/>
            <a:ext cx="2052637" cy="884238"/>
          </a:xfrm>
          <a:prstGeom prst="roundRect">
            <a:avLst>
              <a:gd name="adj" fmla="val 0"/>
            </a:avLst>
          </a:prstGeom>
          <a:solidFill>
            <a:srgbClr val="97F692"/>
          </a:solidFill>
          <a:ln w="38100">
            <a:solidFill>
              <a:srgbClr val="10BC45"/>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rgbClr val="010066"/>
              </a:solidFill>
            </a:endParaRPr>
          </a:p>
        </p:txBody>
      </p:sp>
      <p:sp>
        <p:nvSpPr>
          <p:cNvPr id="197658" name="Text Box 26">
            <a:extLst>
              <a:ext uri="{FF2B5EF4-FFF2-40B4-BE49-F238E27FC236}">
                <a16:creationId xmlns:a16="http://schemas.microsoft.com/office/drawing/2014/main" id="{A8F07A0F-4399-4FBB-B939-DDAFB26FDB83}"/>
              </a:ext>
            </a:extLst>
          </p:cNvPr>
          <p:cNvSpPr txBox="1">
            <a:spLocks noChangeArrowheads="1"/>
          </p:cNvSpPr>
          <p:nvPr/>
        </p:nvSpPr>
        <p:spPr bwMode="auto">
          <a:xfrm>
            <a:off x="3695700" y="2734423"/>
            <a:ext cx="1749425" cy="822325"/>
          </a:xfrm>
          <a:prstGeom prst="rect">
            <a:avLst/>
          </a:prstGeom>
          <a:solidFill>
            <a:srgbClr val="97F69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rgbClr val="010066"/>
                </a:solidFill>
              </a:rPr>
              <a:t>population rises</a:t>
            </a:r>
          </a:p>
        </p:txBody>
      </p:sp>
      <p:sp>
        <p:nvSpPr>
          <p:cNvPr id="27654" name="Rectangle 8">
            <a:extLst>
              <a:ext uri="{FF2B5EF4-FFF2-40B4-BE49-F238E27FC236}">
                <a16:creationId xmlns:a16="http://schemas.microsoft.com/office/drawing/2014/main" id="{37476FD9-BE36-4333-9002-1165FFB8635E}"/>
              </a:ext>
            </a:extLst>
          </p:cNvPr>
          <p:cNvSpPr>
            <a:spLocks noGrp="1" noChangeArrowheads="1"/>
          </p:cNvSpPr>
          <p:nvPr>
            <p:ph type="title"/>
          </p:nvPr>
        </p:nvSpPr>
        <p:spPr/>
        <p:txBody>
          <a:bodyPr/>
          <a:lstStyle/>
          <a:p>
            <a:pPr eaLnBrk="1" hangingPunct="1"/>
            <a:r>
              <a:rPr lang="en-GB" altLang="en-US"/>
              <a:t>Competition and population size</a:t>
            </a:r>
          </a:p>
        </p:txBody>
      </p:sp>
      <p:sp>
        <p:nvSpPr>
          <p:cNvPr id="27655" name="Text Box 10">
            <a:extLst>
              <a:ext uri="{FF2B5EF4-FFF2-40B4-BE49-F238E27FC236}">
                <a16:creationId xmlns:a16="http://schemas.microsoft.com/office/drawing/2014/main" id="{90B95F15-86B6-4C61-B17E-8014140022C4}"/>
              </a:ext>
            </a:extLst>
          </p:cNvPr>
          <p:cNvSpPr txBox="1">
            <a:spLocks noChangeArrowheads="1"/>
          </p:cNvSpPr>
          <p:nvPr/>
        </p:nvSpPr>
        <p:spPr bwMode="auto">
          <a:xfrm>
            <a:off x="342900" y="784225"/>
            <a:ext cx="85804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Since the resources in an ecosystem are</a:t>
            </a:r>
            <a:r>
              <a:rPr lang="en-GB" altLang="en-US" dirty="0">
                <a:solidFill>
                  <a:srgbClr val="010066"/>
                </a:solidFill>
              </a:rPr>
              <a:t> </a:t>
            </a:r>
            <a:r>
              <a:rPr lang="en-GB" altLang="en-US" b="1" dirty="0">
                <a:solidFill>
                  <a:srgbClr val="10BC45"/>
                </a:solidFill>
              </a:rPr>
              <a:t>finite</a:t>
            </a:r>
            <a:r>
              <a:rPr lang="en-GB" altLang="en-US" dirty="0"/>
              <a:t>, competition between members of the same species generally has a </a:t>
            </a:r>
            <a:r>
              <a:rPr lang="en-GB" altLang="en-US" b="1" dirty="0">
                <a:solidFill>
                  <a:srgbClr val="10BC45"/>
                </a:solidFill>
              </a:rPr>
              <a:t>stabilizing</a:t>
            </a:r>
            <a:r>
              <a:rPr lang="en-GB" altLang="en-US" b="1" dirty="0">
                <a:solidFill>
                  <a:srgbClr val="010066"/>
                </a:solidFill>
              </a:rPr>
              <a:t> </a:t>
            </a:r>
            <a:r>
              <a:rPr lang="en-GB" altLang="en-US" b="1" dirty="0">
                <a:solidFill>
                  <a:srgbClr val="10BC45"/>
                </a:solidFill>
              </a:rPr>
              <a:t>effect</a:t>
            </a:r>
            <a:r>
              <a:rPr lang="en-GB" altLang="en-US" dirty="0">
                <a:solidFill>
                  <a:srgbClr val="010066"/>
                </a:solidFill>
              </a:rPr>
              <a:t> </a:t>
            </a:r>
            <a:r>
              <a:rPr lang="en-GB" altLang="en-US" dirty="0"/>
              <a:t>on a population.</a:t>
            </a:r>
          </a:p>
        </p:txBody>
      </p:sp>
      <p:sp>
        <p:nvSpPr>
          <p:cNvPr id="197670" name="AutoShape 38">
            <a:extLst>
              <a:ext uri="{FF2B5EF4-FFF2-40B4-BE49-F238E27FC236}">
                <a16:creationId xmlns:a16="http://schemas.microsoft.com/office/drawing/2014/main" id="{88A9F9DB-F503-4AF1-B4F1-EC51D2149D4B}"/>
              </a:ext>
            </a:extLst>
          </p:cNvPr>
          <p:cNvSpPr>
            <a:spLocks noChangeArrowheads="1"/>
          </p:cNvSpPr>
          <p:nvPr/>
        </p:nvSpPr>
        <p:spPr bwMode="auto">
          <a:xfrm>
            <a:off x="3544888" y="4885486"/>
            <a:ext cx="2052637" cy="884237"/>
          </a:xfrm>
          <a:prstGeom prst="roundRect">
            <a:avLst>
              <a:gd name="adj" fmla="val 0"/>
            </a:avLst>
          </a:prstGeom>
          <a:solidFill>
            <a:srgbClr val="97F692"/>
          </a:solidFill>
          <a:ln w="38100">
            <a:solidFill>
              <a:srgbClr val="10BC45"/>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rgbClr val="010066"/>
              </a:solidFill>
            </a:endParaRPr>
          </a:p>
        </p:txBody>
      </p:sp>
      <p:sp>
        <p:nvSpPr>
          <p:cNvPr id="197659" name="Text Box 27">
            <a:extLst>
              <a:ext uri="{FF2B5EF4-FFF2-40B4-BE49-F238E27FC236}">
                <a16:creationId xmlns:a16="http://schemas.microsoft.com/office/drawing/2014/main" id="{2DC1C8ED-8DC4-4BE4-ADED-96F0BCCF6460}"/>
              </a:ext>
            </a:extLst>
          </p:cNvPr>
          <p:cNvSpPr txBox="1">
            <a:spLocks noChangeArrowheads="1"/>
          </p:cNvSpPr>
          <p:nvPr/>
        </p:nvSpPr>
        <p:spPr bwMode="auto">
          <a:xfrm>
            <a:off x="3695700" y="4917236"/>
            <a:ext cx="1749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population falls</a:t>
            </a:r>
          </a:p>
        </p:txBody>
      </p:sp>
      <p:sp>
        <p:nvSpPr>
          <p:cNvPr id="197672" name="AutoShape 40">
            <a:extLst>
              <a:ext uri="{FF2B5EF4-FFF2-40B4-BE49-F238E27FC236}">
                <a16:creationId xmlns:a16="http://schemas.microsoft.com/office/drawing/2014/main" id="{A8057E9B-168D-4445-A3B3-7F8DB137F6A4}"/>
              </a:ext>
            </a:extLst>
          </p:cNvPr>
          <p:cNvSpPr>
            <a:spLocks noChangeArrowheads="1"/>
          </p:cNvSpPr>
          <p:nvPr/>
        </p:nvSpPr>
        <p:spPr bwMode="auto">
          <a:xfrm>
            <a:off x="5591175" y="3793286"/>
            <a:ext cx="2052638" cy="884237"/>
          </a:xfrm>
          <a:prstGeom prst="roundRect">
            <a:avLst>
              <a:gd name="adj" fmla="val 0"/>
            </a:avLst>
          </a:prstGeom>
          <a:solidFill>
            <a:srgbClr val="97F692"/>
          </a:solidFill>
          <a:ln w="38100">
            <a:solidFill>
              <a:srgbClr val="10BC45"/>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rgbClr val="010066"/>
              </a:solidFill>
            </a:endParaRPr>
          </a:p>
        </p:txBody>
      </p:sp>
      <p:sp>
        <p:nvSpPr>
          <p:cNvPr id="197660" name="Text Box 28">
            <a:extLst>
              <a:ext uri="{FF2B5EF4-FFF2-40B4-BE49-F238E27FC236}">
                <a16:creationId xmlns:a16="http://schemas.microsoft.com/office/drawing/2014/main" id="{50F11319-7B84-404C-BAC2-499D335D91A4}"/>
              </a:ext>
            </a:extLst>
          </p:cNvPr>
          <p:cNvSpPr txBox="1">
            <a:spLocks noChangeArrowheads="1"/>
          </p:cNvSpPr>
          <p:nvPr/>
        </p:nvSpPr>
        <p:spPr bwMode="auto">
          <a:xfrm>
            <a:off x="5638800" y="3793286"/>
            <a:ext cx="19573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more competition</a:t>
            </a:r>
          </a:p>
        </p:txBody>
      </p:sp>
      <p:pic>
        <p:nvPicPr>
          <p:cNvPr id="18" name="Picture 17" descr="Picture1.jpg">
            <a:extLst>
              <a:ext uri="{FF2B5EF4-FFF2-40B4-BE49-F238E27FC236}">
                <a16:creationId xmlns:a16="http://schemas.microsoft.com/office/drawing/2014/main" id="{419446D2-68DD-4FFE-8E71-330AB88C68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2488" y="2802686"/>
            <a:ext cx="847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Picture2.jpg">
            <a:extLst>
              <a:ext uri="{FF2B5EF4-FFF2-40B4-BE49-F238E27FC236}">
                <a16:creationId xmlns:a16="http://schemas.microsoft.com/office/drawing/2014/main" id="{9FA30579-9DAA-48F2-AEAE-0FAD0B74D40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00763" y="4887073"/>
            <a:ext cx="8223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Picture3.jpg">
            <a:extLst>
              <a:ext uri="{FF2B5EF4-FFF2-40B4-BE49-F238E27FC236}">
                <a16:creationId xmlns:a16="http://schemas.microsoft.com/office/drawing/2014/main" id="{58E0B841-7905-45DC-84E6-603F1B5F25A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38363" y="4853736"/>
            <a:ext cx="852487"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Picture4.jpg">
            <a:extLst>
              <a:ext uri="{FF2B5EF4-FFF2-40B4-BE49-F238E27FC236}">
                <a16:creationId xmlns:a16="http://schemas.microsoft.com/office/drawing/2014/main" id="{302F3D2D-E8FF-4599-962B-1A6760C5FC1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95513" y="2742361"/>
            <a:ext cx="8286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8D997349-06C5-498D-8FD7-585CC0E88D3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3" name="Picture 22">
            <a:extLst>
              <a:ext uri="{FF2B5EF4-FFF2-40B4-BE49-F238E27FC236}">
                <a16:creationId xmlns:a16="http://schemas.microsoft.com/office/drawing/2014/main" id="{92D92AF5-DC3C-402D-A8BE-8CA7C87C185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559131"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765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76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766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76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765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76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766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75" grpId="0" animBg="1"/>
      <p:bldP spid="197661" grpId="0" animBg="1"/>
      <p:bldP spid="197669" grpId="0" animBg="1"/>
      <p:bldP spid="197658" grpId="0" animBg="1"/>
      <p:bldP spid="197670" grpId="0" animBg="1"/>
      <p:bldP spid="197659" grpId="0"/>
      <p:bldP spid="197672" grpId="0" animBg="1"/>
      <p:bldP spid="1976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EA28E3DF-C1DF-4032-9B3C-131F214B994F}"/>
              </a:ext>
            </a:extLst>
          </p:cNvPr>
          <p:cNvSpPr>
            <a:spLocks noGrp="1" noChangeArrowheads="1"/>
          </p:cNvSpPr>
          <p:nvPr>
            <p:ph type="title"/>
          </p:nvPr>
        </p:nvSpPr>
        <p:spPr/>
        <p:txBody>
          <a:bodyPr/>
          <a:lstStyle/>
          <a:p>
            <a:pPr eaLnBrk="1" hangingPunct="1"/>
            <a:r>
              <a:rPr lang="en-GB" altLang="en-US" dirty="0"/>
              <a:t>Competition recap</a:t>
            </a:r>
          </a:p>
        </p:txBody>
      </p:sp>
      <p:pic>
        <p:nvPicPr>
          <p:cNvPr id="7" name="Picture 6" descr="flash_icon">
            <a:extLst>
              <a:ext uri="{FF2B5EF4-FFF2-40B4-BE49-F238E27FC236}">
                <a16:creationId xmlns:a16="http://schemas.microsoft.com/office/drawing/2014/main" id="{CD29BC9C-63BF-461F-B89E-1F39741260E1}"/>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6" name="Picture 5">
            <a:extLst>
              <a:ext uri="{FF2B5EF4-FFF2-40B4-BE49-F238E27FC236}">
                <a16:creationId xmlns:a16="http://schemas.microsoft.com/office/drawing/2014/main" id="{728C2481-FD7A-4080-99C3-297997C998C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C49186B0-ECC9-431C-BFD4-FDD10CF24619}"/>
              </a:ext>
            </a:extLst>
          </p:cNvPr>
          <p:cNvPicPr>
            <a:picLocks noChangeAspect="1" noChangeArrowheads="1"/>
          </p:cNvPicPr>
          <p:nvPr/>
        </p:nvPicPr>
        <p:blipFill>
          <a:blip r:embed="rId8" cstate="print"/>
          <a:srcRect/>
          <a:stretch>
            <a:fillRect/>
          </a:stretch>
        </p:blipFill>
        <p:spPr bwMode="auto">
          <a:xfrm>
            <a:off x="8115956"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1B51C79B-CF5B-439A-A78C-2DA16F099FE2}"/>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58182"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81"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FEB152C-E27D-4116-ABBA-8215BAE1E195}"/>
              </a:ext>
            </a:extLst>
          </p:cNvPr>
          <p:cNvSpPr>
            <a:spLocks noGrp="1" noChangeArrowheads="1"/>
          </p:cNvSpPr>
          <p:nvPr>
            <p:ph type="title"/>
          </p:nvPr>
        </p:nvSpPr>
        <p:spPr/>
        <p:txBody>
          <a:bodyPr/>
          <a:lstStyle/>
          <a:p>
            <a:pPr eaLnBrk="1" hangingPunct="1"/>
            <a:r>
              <a:rPr lang="en-GB" altLang="en-US" dirty="0"/>
              <a:t>Predation and disease</a:t>
            </a:r>
          </a:p>
        </p:txBody>
      </p:sp>
      <p:sp>
        <p:nvSpPr>
          <p:cNvPr id="24579" name="Text Box 4">
            <a:extLst>
              <a:ext uri="{FF2B5EF4-FFF2-40B4-BE49-F238E27FC236}">
                <a16:creationId xmlns:a16="http://schemas.microsoft.com/office/drawing/2014/main" id="{35371C52-B44B-47A5-A404-1233D37542A1}"/>
              </a:ext>
            </a:extLst>
          </p:cNvPr>
          <p:cNvSpPr txBox="1">
            <a:spLocks noChangeArrowheads="1"/>
          </p:cNvSpPr>
          <p:nvPr/>
        </p:nvSpPr>
        <p:spPr bwMode="auto">
          <a:xfrm>
            <a:off x="342900" y="784225"/>
            <a:ext cx="8734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Other factors that limit population size include </a:t>
            </a:r>
            <a:r>
              <a:rPr lang="en-GB" altLang="en-US" b="1" dirty="0">
                <a:solidFill>
                  <a:srgbClr val="10BC45"/>
                </a:solidFill>
                <a:cs typeface="Times New Roman" panose="02020603050405020304" pitchFamily="18" charset="0"/>
              </a:rPr>
              <a:t>predation</a:t>
            </a:r>
            <a:r>
              <a:rPr lang="en-GB" altLang="en-US" dirty="0"/>
              <a:t> </a:t>
            </a:r>
            <a:br>
              <a:rPr lang="en-GB" altLang="en-US" dirty="0"/>
            </a:br>
            <a:r>
              <a:rPr lang="en-GB" altLang="en-US" dirty="0"/>
              <a:t>and </a:t>
            </a:r>
            <a:r>
              <a:rPr lang="en-GB" altLang="en-US" b="1" dirty="0">
                <a:solidFill>
                  <a:srgbClr val="10BC45"/>
                </a:solidFill>
                <a:cs typeface="Times New Roman" panose="02020603050405020304" pitchFamily="18" charset="0"/>
              </a:rPr>
              <a:t>disease</a:t>
            </a:r>
            <a:r>
              <a:rPr lang="en-GB" altLang="en-US" dirty="0"/>
              <a:t>.</a:t>
            </a:r>
          </a:p>
        </p:txBody>
      </p:sp>
      <p:sp>
        <p:nvSpPr>
          <p:cNvPr id="16" name="Text Box 22">
            <a:extLst>
              <a:ext uri="{FF2B5EF4-FFF2-40B4-BE49-F238E27FC236}">
                <a16:creationId xmlns:a16="http://schemas.microsoft.com/office/drawing/2014/main" id="{ADA1B499-97FB-4457-9955-B97967994893}"/>
              </a:ext>
            </a:extLst>
          </p:cNvPr>
          <p:cNvSpPr txBox="1">
            <a:spLocks noChangeArrowheads="1"/>
          </p:cNvSpPr>
          <p:nvPr/>
        </p:nvSpPr>
        <p:spPr bwMode="auto">
          <a:xfrm>
            <a:off x="342901" y="1992580"/>
            <a:ext cx="36825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Populations of organisms in lower trophic levels are reduced by predators.</a:t>
            </a:r>
          </a:p>
        </p:txBody>
      </p:sp>
      <p:sp>
        <p:nvSpPr>
          <p:cNvPr id="20" name="Text Box 22">
            <a:extLst>
              <a:ext uri="{FF2B5EF4-FFF2-40B4-BE49-F238E27FC236}">
                <a16:creationId xmlns:a16="http://schemas.microsoft.com/office/drawing/2014/main" id="{922A1411-B622-4AA1-A2CE-482755D12F06}"/>
              </a:ext>
            </a:extLst>
          </p:cNvPr>
          <p:cNvSpPr txBox="1">
            <a:spLocks noChangeArrowheads="1"/>
          </p:cNvSpPr>
          <p:nvPr/>
        </p:nvSpPr>
        <p:spPr bwMode="auto">
          <a:xfrm>
            <a:off x="342900" y="3570267"/>
            <a:ext cx="41500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Populations of all organisms </a:t>
            </a:r>
            <a:br>
              <a:rPr lang="en-GB" altLang="en-US" dirty="0"/>
            </a:br>
            <a:r>
              <a:rPr lang="en-GB" altLang="en-US" dirty="0"/>
              <a:t>are reduced by diseases.</a:t>
            </a:r>
          </a:p>
        </p:txBody>
      </p:sp>
      <p:sp>
        <p:nvSpPr>
          <p:cNvPr id="23" name="Text Box 22">
            <a:extLst>
              <a:ext uri="{FF2B5EF4-FFF2-40B4-BE49-F238E27FC236}">
                <a16:creationId xmlns:a16="http://schemas.microsoft.com/office/drawing/2014/main" id="{0FCFC36C-DB5D-45CF-9BEE-C019E23A9A2E}"/>
              </a:ext>
            </a:extLst>
          </p:cNvPr>
          <p:cNvSpPr txBox="1">
            <a:spLocks noChangeArrowheads="1"/>
          </p:cNvSpPr>
          <p:nvPr/>
        </p:nvSpPr>
        <p:spPr bwMode="auto">
          <a:xfrm>
            <a:off x="342901" y="4778622"/>
            <a:ext cx="4003322" cy="1200329"/>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Competition exists in these interactions too. Can you </a:t>
            </a:r>
            <a:br>
              <a:rPr lang="en-GB" altLang="en-US" dirty="0"/>
            </a:br>
            <a:r>
              <a:rPr lang="en-GB" altLang="en-US" dirty="0"/>
              <a:t>explain how?</a:t>
            </a:r>
          </a:p>
        </p:txBody>
      </p:sp>
      <p:pic>
        <p:nvPicPr>
          <p:cNvPr id="24" name="Picture 9" descr="notes_icon">
            <a:extLst>
              <a:ext uri="{FF2B5EF4-FFF2-40B4-BE49-F238E27FC236}">
                <a16:creationId xmlns:a16="http://schemas.microsoft.com/office/drawing/2014/main" id="{2544BA69-D6A7-4C7B-B812-CB55BFA3CD83}"/>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25" name="Picture 24">
            <a:extLst>
              <a:ext uri="{FF2B5EF4-FFF2-40B4-BE49-F238E27FC236}">
                <a16:creationId xmlns:a16="http://schemas.microsoft.com/office/drawing/2014/main" id="{7464FA51-56B7-473B-9AB6-F648942965C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pic>
        <p:nvPicPr>
          <p:cNvPr id="3" name="Picture 2">
            <a:extLst>
              <a:ext uri="{FF2B5EF4-FFF2-40B4-BE49-F238E27FC236}">
                <a16:creationId xmlns:a16="http://schemas.microsoft.com/office/drawing/2014/main" id="{C8C304A1-96E7-48DD-B6C8-76CC8B6B034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858895" y="1546660"/>
            <a:ext cx="3682557" cy="4527115"/>
          </a:xfrm>
          <a:prstGeom prst="rect">
            <a:avLst/>
          </a:prstGeom>
        </p:spPr>
      </p:pic>
      <p:pic>
        <p:nvPicPr>
          <p:cNvPr id="10" name="Picture 9">
            <a:extLst>
              <a:ext uri="{FF2B5EF4-FFF2-40B4-BE49-F238E27FC236}">
                <a16:creationId xmlns:a16="http://schemas.microsoft.com/office/drawing/2014/main" id="{5B76EFD9-F2AD-49E1-9BA7-81F0A78B263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26359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D834575C-DA7F-4915-BE3C-1749863150E3}"/>
              </a:ext>
            </a:extLst>
          </p:cNvPr>
          <p:cNvSpPr>
            <a:spLocks noGrp="1" noChangeArrowheads="1"/>
          </p:cNvSpPr>
          <p:nvPr>
            <p:ph type="title"/>
          </p:nvPr>
        </p:nvSpPr>
        <p:spPr/>
        <p:txBody>
          <a:bodyPr/>
          <a:lstStyle/>
          <a:p>
            <a:r>
              <a:rPr lang="en-GB" altLang="en-US" dirty="0"/>
              <a:t>Competition in the Petri dish</a:t>
            </a:r>
          </a:p>
        </p:txBody>
      </p:sp>
      <p:pic>
        <p:nvPicPr>
          <p:cNvPr id="6" name="Picture 5" descr="flash_icon">
            <a:extLst>
              <a:ext uri="{FF2B5EF4-FFF2-40B4-BE49-F238E27FC236}">
                <a16:creationId xmlns:a16="http://schemas.microsoft.com/office/drawing/2014/main" id="{393A9115-8509-489D-9F11-E850BC7EA49E}"/>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A45E964F-395A-4874-BF4F-3308A9371817}"/>
              </a:ext>
            </a:extLst>
          </p:cNvPr>
          <p:cNvPicPr>
            <a:picLocks noChangeAspect="1" noChangeArrowheads="1"/>
          </p:cNvPicPr>
          <p:nvPr/>
        </p:nvPicPr>
        <p:blipFill>
          <a:blip r:embed="rId6" cstate="print"/>
          <a:srcRect/>
          <a:stretch>
            <a:fillRect/>
          </a:stretch>
        </p:blipFill>
        <p:spPr bwMode="auto">
          <a:xfrm>
            <a:off x="8115956" y="153987"/>
            <a:ext cx="442912"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6F1F30D8-089F-4A6C-9601-E36C363A686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65818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139"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4. Systems and System Models</a:t>
            </a:r>
          </a:p>
          <a:p>
            <a:r>
              <a:rPr lang="en-GB" sz="1600" dirty="0"/>
              <a:t>5. Energy and Matter</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a:extLst>
              <a:ext uri="{FF2B5EF4-FFF2-40B4-BE49-F238E27FC236}">
                <a16:creationId xmlns:a16="http://schemas.microsoft.com/office/drawing/2014/main" id="{3D096A4A-CBD8-4131-A268-5A7FA653FC63}"/>
              </a:ext>
            </a:extLst>
          </p:cNvPr>
          <p:cNvSpPr txBox="1">
            <a:spLocks noChangeArrowheads="1"/>
          </p:cNvSpPr>
          <p:nvPr/>
        </p:nvSpPr>
        <p:spPr bwMode="auto">
          <a:xfrm>
            <a:off x="342900" y="784225"/>
            <a:ext cx="8580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449263">
              <a:defRPr sz="2400">
                <a:solidFill>
                  <a:srgbClr val="000066"/>
                </a:solidFill>
                <a:latin typeface="Arial" panose="020B0604020202020204" pitchFamily="34" charset="0"/>
              </a:defRPr>
            </a:lvl1pPr>
            <a:lvl2pPr marL="742950" indent="-285750" defTabSz="449263">
              <a:defRPr sz="2400">
                <a:solidFill>
                  <a:srgbClr val="000066"/>
                </a:solidFill>
                <a:latin typeface="Arial" panose="020B0604020202020204" pitchFamily="34" charset="0"/>
              </a:defRPr>
            </a:lvl2pPr>
            <a:lvl3pPr marL="1143000" indent="-228600" defTabSz="449263">
              <a:defRPr sz="2400">
                <a:solidFill>
                  <a:srgbClr val="000066"/>
                </a:solidFill>
                <a:latin typeface="Arial" panose="020B0604020202020204" pitchFamily="34" charset="0"/>
              </a:defRPr>
            </a:lvl3pPr>
            <a:lvl4pPr marL="1600200" indent="-228600" defTabSz="449263">
              <a:defRPr sz="2400">
                <a:solidFill>
                  <a:srgbClr val="000066"/>
                </a:solidFill>
                <a:latin typeface="Arial" panose="020B0604020202020204" pitchFamily="34" charset="0"/>
              </a:defRPr>
            </a:lvl4pPr>
            <a:lvl5pPr marL="2057400" indent="-228600" defTabSz="449263">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010066"/>
              </a:buClr>
              <a:buSzPct val="100000"/>
              <a:buFont typeface="Arial" panose="020B0604020202020204" pitchFamily="34" charset="0"/>
              <a:buNone/>
            </a:pPr>
            <a:r>
              <a:rPr lang="en-GB" altLang="en-US" dirty="0">
                <a:cs typeface="Lucida Sans Unicode" panose="020B0602030504020204" pitchFamily="34" charset="0"/>
              </a:rPr>
              <a:t>The environment is made of many different types of </a:t>
            </a:r>
            <a:r>
              <a:rPr lang="en-GB" altLang="en-US" b="1" dirty="0">
                <a:solidFill>
                  <a:srgbClr val="10BC45"/>
                </a:solidFill>
                <a:cs typeface="Lucida Sans Unicode" panose="020B0602030504020204" pitchFamily="34" charset="0"/>
              </a:rPr>
              <a:t>ecosystems</a:t>
            </a:r>
            <a:r>
              <a:rPr lang="en-GB" altLang="en-US" dirty="0">
                <a:cs typeface="Lucida Sans Unicode" panose="020B0602030504020204" pitchFamily="34" charset="0"/>
              </a:rPr>
              <a:t>, such as coral reefs, forests, lakes and deserts.</a:t>
            </a:r>
          </a:p>
        </p:txBody>
      </p:sp>
      <p:sp>
        <p:nvSpPr>
          <p:cNvPr id="235526" name="Text Box 6">
            <a:extLst>
              <a:ext uri="{FF2B5EF4-FFF2-40B4-BE49-F238E27FC236}">
                <a16:creationId xmlns:a16="http://schemas.microsoft.com/office/drawing/2014/main" id="{48EF044D-67C0-40AC-84B5-6FA13216D0AA}"/>
              </a:ext>
            </a:extLst>
          </p:cNvPr>
          <p:cNvSpPr txBox="1">
            <a:spLocks noChangeArrowheads="1"/>
          </p:cNvSpPr>
          <p:nvPr/>
        </p:nvSpPr>
        <p:spPr bwMode="auto">
          <a:xfrm>
            <a:off x="342900" y="1800225"/>
            <a:ext cx="733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449263">
              <a:defRPr sz="2400">
                <a:solidFill>
                  <a:srgbClr val="000066"/>
                </a:solidFill>
                <a:latin typeface="Arial" panose="020B0604020202020204" pitchFamily="34" charset="0"/>
              </a:defRPr>
            </a:lvl1pPr>
            <a:lvl2pPr marL="742950" indent="-285750" defTabSz="449263">
              <a:defRPr sz="2400">
                <a:solidFill>
                  <a:srgbClr val="000066"/>
                </a:solidFill>
                <a:latin typeface="Arial" panose="020B0604020202020204" pitchFamily="34" charset="0"/>
              </a:defRPr>
            </a:lvl2pPr>
            <a:lvl3pPr marL="1143000" indent="-228600" defTabSz="449263">
              <a:defRPr sz="2400">
                <a:solidFill>
                  <a:srgbClr val="000066"/>
                </a:solidFill>
                <a:latin typeface="Arial" panose="020B0604020202020204" pitchFamily="34" charset="0"/>
              </a:defRPr>
            </a:lvl3pPr>
            <a:lvl4pPr marL="1600200" indent="-228600" defTabSz="449263">
              <a:defRPr sz="2400">
                <a:solidFill>
                  <a:srgbClr val="000066"/>
                </a:solidFill>
                <a:latin typeface="Arial" panose="020B0604020202020204" pitchFamily="34" charset="0"/>
              </a:defRPr>
            </a:lvl4pPr>
            <a:lvl5pPr marL="2057400" indent="-228600" defTabSz="449263">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010066"/>
              </a:buClr>
              <a:buSzPct val="100000"/>
              <a:buFont typeface="Arial" panose="020B0604020202020204" pitchFamily="34" charset="0"/>
              <a:buNone/>
            </a:pPr>
            <a:r>
              <a:rPr lang="en-GB" altLang="en-US" dirty="0">
                <a:cs typeface="Lucida Sans Unicode" panose="020B0602030504020204" pitchFamily="34" charset="0"/>
              </a:rPr>
              <a:t>Each ecosystem can be divided into a:</a:t>
            </a:r>
            <a:endParaRPr lang="en-GB" altLang="en-US" b="1" dirty="0">
              <a:cs typeface="Lucida Sans Unicode" panose="020B0602030504020204" pitchFamily="34" charset="0"/>
            </a:endParaRPr>
          </a:p>
        </p:txBody>
      </p:sp>
      <p:sp>
        <p:nvSpPr>
          <p:cNvPr id="235527" name="Rectangle 7">
            <a:extLst>
              <a:ext uri="{FF2B5EF4-FFF2-40B4-BE49-F238E27FC236}">
                <a16:creationId xmlns:a16="http://schemas.microsoft.com/office/drawing/2014/main" id="{169D2496-7EAF-4911-924D-CD5645849DD7}"/>
              </a:ext>
            </a:extLst>
          </p:cNvPr>
          <p:cNvSpPr>
            <a:spLocks noChangeArrowheads="1"/>
          </p:cNvSpPr>
          <p:nvPr/>
        </p:nvSpPr>
        <p:spPr bwMode="auto">
          <a:xfrm>
            <a:off x="342900" y="4583113"/>
            <a:ext cx="41116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449263">
              <a:defRPr sz="2400">
                <a:solidFill>
                  <a:srgbClr val="000066"/>
                </a:solidFill>
                <a:latin typeface="Arial" panose="020B0604020202020204" pitchFamily="34" charset="0"/>
              </a:defRPr>
            </a:lvl1pPr>
            <a:lvl2pPr marL="742950" indent="-285750" defTabSz="449263">
              <a:defRPr sz="2400">
                <a:solidFill>
                  <a:srgbClr val="000066"/>
                </a:solidFill>
                <a:latin typeface="Arial" panose="020B0604020202020204" pitchFamily="34" charset="0"/>
              </a:defRPr>
            </a:lvl2pPr>
            <a:lvl3pPr marL="1143000" indent="-228600" defTabSz="449263">
              <a:defRPr sz="2400">
                <a:solidFill>
                  <a:srgbClr val="000066"/>
                </a:solidFill>
                <a:latin typeface="Arial" panose="020B0604020202020204" pitchFamily="34" charset="0"/>
              </a:defRPr>
            </a:lvl3pPr>
            <a:lvl4pPr marL="1600200" indent="-228600" defTabSz="449263">
              <a:defRPr sz="2400">
                <a:solidFill>
                  <a:srgbClr val="000066"/>
                </a:solidFill>
                <a:latin typeface="Arial" panose="020B0604020202020204" pitchFamily="34" charset="0"/>
              </a:defRPr>
            </a:lvl4pPr>
            <a:lvl5pPr marL="2057400" indent="-228600" defTabSz="449263">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SzPct val="100000"/>
              <a:buFont typeface="Wingdings" panose="05000000000000000000" pitchFamily="2" charset="2"/>
              <a:buChar char="l"/>
            </a:pPr>
            <a:r>
              <a:rPr lang="en-GB" altLang="en-US" b="1" dirty="0">
                <a:solidFill>
                  <a:srgbClr val="10BC45"/>
                </a:solidFill>
                <a:cs typeface="Lucida Sans Unicode" panose="020B0602030504020204" pitchFamily="34" charset="0"/>
              </a:rPr>
              <a:t>community</a:t>
            </a:r>
            <a:r>
              <a:rPr lang="en-GB" altLang="en-US" dirty="0">
                <a:solidFill>
                  <a:srgbClr val="002060"/>
                </a:solidFill>
                <a:cs typeface="Lucida Sans Unicode" panose="020B0602030504020204" pitchFamily="34" charset="0"/>
              </a:rPr>
              <a:t> </a:t>
            </a:r>
            <a:r>
              <a:rPr lang="en-GB" altLang="en-US" dirty="0">
                <a:cs typeface="Lucida Sans Unicode" panose="020B0602030504020204" pitchFamily="34" charset="0"/>
              </a:rPr>
              <a:t>– the living (biotic) part, i.e. all the different organisms living in that particular habitat.</a:t>
            </a:r>
            <a:endParaRPr lang="en-GB" altLang="en-US" b="1" dirty="0">
              <a:cs typeface="Lucida Sans Unicode" panose="020B0602030504020204" pitchFamily="34" charset="0"/>
            </a:endParaRPr>
          </a:p>
        </p:txBody>
      </p:sp>
      <p:sp>
        <p:nvSpPr>
          <p:cNvPr id="235528" name="Rectangle 8">
            <a:extLst>
              <a:ext uri="{FF2B5EF4-FFF2-40B4-BE49-F238E27FC236}">
                <a16:creationId xmlns:a16="http://schemas.microsoft.com/office/drawing/2014/main" id="{662FB7E7-F8B8-4B03-AA09-54978601FDD3}"/>
              </a:ext>
            </a:extLst>
          </p:cNvPr>
          <p:cNvSpPr>
            <a:spLocks noChangeArrowheads="1"/>
          </p:cNvSpPr>
          <p:nvPr/>
        </p:nvSpPr>
        <p:spPr bwMode="auto">
          <a:xfrm>
            <a:off x="342900" y="2451100"/>
            <a:ext cx="40862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449263">
              <a:defRPr sz="2400">
                <a:solidFill>
                  <a:srgbClr val="000066"/>
                </a:solidFill>
                <a:latin typeface="Arial" panose="020B0604020202020204" pitchFamily="34" charset="0"/>
              </a:defRPr>
            </a:lvl1pPr>
            <a:lvl2pPr marL="742950" indent="-285750" defTabSz="449263">
              <a:defRPr sz="2400">
                <a:solidFill>
                  <a:srgbClr val="000066"/>
                </a:solidFill>
                <a:latin typeface="Arial" panose="020B0604020202020204" pitchFamily="34" charset="0"/>
              </a:defRPr>
            </a:lvl2pPr>
            <a:lvl3pPr marL="1143000" indent="-228600" defTabSz="449263">
              <a:defRPr sz="2400">
                <a:solidFill>
                  <a:srgbClr val="000066"/>
                </a:solidFill>
                <a:latin typeface="Arial" panose="020B0604020202020204" pitchFamily="34" charset="0"/>
              </a:defRPr>
            </a:lvl3pPr>
            <a:lvl4pPr marL="1600200" indent="-228600" defTabSz="449263">
              <a:defRPr sz="2400">
                <a:solidFill>
                  <a:srgbClr val="000066"/>
                </a:solidFill>
                <a:latin typeface="Arial" panose="020B0604020202020204" pitchFamily="34" charset="0"/>
              </a:defRPr>
            </a:lvl4pPr>
            <a:lvl5pPr marL="2057400" indent="-228600" defTabSz="449263">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1500"/>
              </a:spcBef>
              <a:buClr>
                <a:srgbClr val="10BC45"/>
              </a:buClr>
              <a:buSzPct val="100000"/>
              <a:buFont typeface="Wingdings" panose="05000000000000000000" pitchFamily="2" charset="2"/>
              <a:buChar char="l"/>
            </a:pPr>
            <a:r>
              <a:rPr lang="en-GB" altLang="en-US" b="1" dirty="0">
                <a:solidFill>
                  <a:srgbClr val="10BC45"/>
                </a:solidFill>
                <a:cs typeface="Lucida Sans Unicode" panose="020B0602030504020204" pitchFamily="34" charset="0"/>
              </a:rPr>
              <a:t>habitat</a:t>
            </a:r>
            <a:r>
              <a:rPr lang="en-GB" altLang="en-US" dirty="0">
                <a:solidFill>
                  <a:srgbClr val="002060"/>
                </a:solidFill>
                <a:cs typeface="Lucida Sans Unicode" panose="020B0602030504020204" pitchFamily="34" charset="0"/>
              </a:rPr>
              <a:t> </a:t>
            </a:r>
            <a:r>
              <a:rPr lang="en-GB" altLang="en-US" dirty="0">
                <a:cs typeface="Lucida Sans Unicode" panose="020B0602030504020204" pitchFamily="34" charset="0"/>
              </a:rPr>
              <a:t>– the area in which organisms live. This is made up of both </a:t>
            </a:r>
            <a:r>
              <a:rPr lang="en-GB" altLang="en-US" b="1" dirty="0">
                <a:solidFill>
                  <a:srgbClr val="10BC45"/>
                </a:solidFill>
                <a:cs typeface="Lucida Sans Unicode" panose="020B0602030504020204" pitchFamily="34" charset="0"/>
              </a:rPr>
              <a:t>biotic</a:t>
            </a:r>
            <a:r>
              <a:rPr lang="en-GB" altLang="en-US" dirty="0">
                <a:solidFill>
                  <a:srgbClr val="002060"/>
                </a:solidFill>
                <a:cs typeface="Lucida Sans Unicode" panose="020B0602030504020204" pitchFamily="34" charset="0"/>
              </a:rPr>
              <a:t> </a:t>
            </a:r>
            <a:r>
              <a:rPr lang="en-GB" altLang="en-US" dirty="0">
                <a:cs typeface="Lucida Sans Unicode" panose="020B0602030504020204" pitchFamily="34" charset="0"/>
              </a:rPr>
              <a:t>(living) and </a:t>
            </a:r>
            <a:r>
              <a:rPr lang="en-GB" altLang="en-US" b="1" dirty="0">
                <a:solidFill>
                  <a:srgbClr val="10BC45"/>
                </a:solidFill>
                <a:cs typeface="Lucida Sans Unicode" panose="020B0602030504020204" pitchFamily="34" charset="0"/>
              </a:rPr>
              <a:t>abiotic</a:t>
            </a:r>
            <a:r>
              <a:rPr lang="en-GB" altLang="en-US" dirty="0">
                <a:solidFill>
                  <a:srgbClr val="002060"/>
                </a:solidFill>
                <a:cs typeface="Lucida Sans Unicode" panose="020B0602030504020204" pitchFamily="34" charset="0"/>
              </a:rPr>
              <a:t> </a:t>
            </a:r>
            <a:r>
              <a:rPr lang="en-GB" altLang="en-US" dirty="0">
                <a:cs typeface="Lucida Sans Unicode" panose="020B0602030504020204" pitchFamily="34" charset="0"/>
              </a:rPr>
              <a:t>(non-living) components</a:t>
            </a:r>
          </a:p>
        </p:txBody>
      </p:sp>
      <p:sp>
        <p:nvSpPr>
          <p:cNvPr id="19463" name="Title 9">
            <a:extLst>
              <a:ext uri="{FF2B5EF4-FFF2-40B4-BE49-F238E27FC236}">
                <a16:creationId xmlns:a16="http://schemas.microsoft.com/office/drawing/2014/main" id="{70B93034-78FE-4533-9977-1DEA786B36D8}"/>
              </a:ext>
            </a:extLst>
          </p:cNvPr>
          <p:cNvSpPr>
            <a:spLocks noGrp="1"/>
          </p:cNvSpPr>
          <p:nvPr>
            <p:ph type="title"/>
          </p:nvPr>
        </p:nvSpPr>
        <p:spPr/>
        <p:txBody>
          <a:bodyPr lIns="90000" tIns="46800" rIns="90000" bIns="46800"/>
          <a:lstStyle/>
          <a:p>
            <a:r>
              <a:rPr lang="en-GB" altLang="en-US"/>
              <a:t>What is an ecosystem?</a:t>
            </a:r>
          </a:p>
        </p:txBody>
      </p:sp>
      <p:pic>
        <p:nvPicPr>
          <p:cNvPr id="19464" name="Picture 7" descr="coral-reef_Vlad61_shutterst.jpg">
            <a:extLst>
              <a:ext uri="{FF2B5EF4-FFF2-40B4-BE49-F238E27FC236}">
                <a16:creationId xmlns:a16="http://schemas.microsoft.com/office/drawing/2014/main" id="{E3545225-9E03-43D5-A9EF-CB537FBBE353}"/>
              </a:ext>
            </a:extLst>
          </p:cNvPr>
          <p:cNvPicPr>
            <a:picLocks noChangeAspect="1"/>
          </p:cNvPicPr>
          <p:nvPr/>
        </p:nvPicPr>
        <p:blipFill>
          <a:blip r:embed="rId4">
            <a:extLst>
              <a:ext uri="{28A0092B-C50C-407E-A947-70E740481C1C}">
                <a14:useLocalDpi xmlns:a14="http://schemas.microsoft.com/office/drawing/2010/main" val="0"/>
              </a:ext>
            </a:extLst>
          </a:blip>
          <a:srcRect l="2843" t="1334" r="25267" b="6218"/>
          <a:stretch>
            <a:fillRect/>
          </a:stretch>
        </p:blipFill>
        <p:spPr bwMode="auto">
          <a:xfrm>
            <a:off x="4557713" y="2614613"/>
            <a:ext cx="4041775" cy="34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A53A8A5-A5E4-4D52-B658-71F91E663C5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2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6" grpId="0"/>
      <p:bldP spid="235527" grpId="0"/>
      <p:bldP spid="2355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a:extLst>
              <a:ext uri="{FF2B5EF4-FFF2-40B4-BE49-F238E27FC236}">
                <a16:creationId xmlns:a16="http://schemas.microsoft.com/office/drawing/2014/main" id="{94277A51-16F9-4431-9EB2-BC24B8068203}"/>
              </a:ext>
            </a:extLst>
          </p:cNvPr>
          <p:cNvSpPr>
            <a:spLocks noChangeArrowheads="1"/>
          </p:cNvSpPr>
          <p:nvPr/>
        </p:nvSpPr>
        <p:spPr bwMode="auto">
          <a:xfrm>
            <a:off x="342900" y="784225"/>
            <a:ext cx="48745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449263">
              <a:defRPr sz="2400">
                <a:solidFill>
                  <a:srgbClr val="000066"/>
                </a:solidFill>
                <a:latin typeface="Arial" panose="020B0604020202020204" pitchFamily="34" charset="0"/>
              </a:defRPr>
            </a:lvl1pPr>
            <a:lvl2pPr marL="742950" indent="-285750" defTabSz="449263">
              <a:defRPr sz="2400">
                <a:solidFill>
                  <a:srgbClr val="000066"/>
                </a:solidFill>
                <a:latin typeface="Arial" panose="020B0604020202020204" pitchFamily="34" charset="0"/>
              </a:defRPr>
            </a:lvl2pPr>
            <a:lvl3pPr marL="1143000" indent="-228600" defTabSz="449263">
              <a:defRPr sz="2400">
                <a:solidFill>
                  <a:srgbClr val="000066"/>
                </a:solidFill>
                <a:latin typeface="Arial" panose="020B0604020202020204" pitchFamily="34" charset="0"/>
              </a:defRPr>
            </a:lvl3pPr>
            <a:lvl4pPr marL="1600200" indent="-228600" defTabSz="449263">
              <a:defRPr sz="2400">
                <a:solidFill>
                  <a:srgbClr val="000066"/>
                </a:solidFill>
                <a:latin typeface="Arial" panose="020B0604020202020204" pitchFamily="34" charset="0"/>
              </a:defRPr>
            </a:lvl4pPr>
            <a:lvl5pPr marL="2057400" indent="-228600" defTabSz="449263">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SzPct val="100000"/>
              <a:buFont typeface="Wingdings" panose="05000000000000000000" pitchFamily="2" charset="2"/>
              <a:buNone/>
            </a:pPr>
            <a:r>
              <a:rPr lang="en-GB" altLang="en-US" dirty="0">
                <a:cs typeface="Lucida Sans Unicode" panose="020B0602030504020204" pitchFamily="34" charset="0"/>
              </a:rPr>
              <a:t>Each community is made up of many different populations. </a:t>
            </a:r>
          </a:p>
        </p:txBody>
      </p:sp>
      <p:sp>
        <p:nvSpPr>
          <p:cNvPr id="20484" name="Title 9">
            <a:extLst>
              <a:ext uri="{FF2B5EF4-FFF2-40B4-BE49-F238E27FC236}">
                <a16:creationId xmlns:a16="http://schemas.microsoft.com/office/drawing/2014/main" id="{67F6803A-C2E2-4592-9C4C-2937F1C2D3E4}"/>
              </a:ext>
            </a:extLst>
          </p:cNvPr>
          <p:cNvSpPr>
            <a:spLocks noGrp="1"/>
          </p:cNvSpPr>
          <p:nvPr>
            <p:ph type="title"/>
          </p:nvPr>
        </p:nvSpPr>
        <p:spPr/>
        <p:txBody>
          <a:bodyPr lIns="90000" tIns="46800" rIns="90000" bIns="46800"/>
          <a:lstStyle/>
          <a:p>
            <a:r>
              <a:rPr lang="en-GB" altLang="en-US" dirty="0"/>
              <a:t>Organization of an ecosystem</a:t>
            </a:r>
          </a:p>
        </p:txBody>
      </p:sp>
      <p:sp>
        <p:nvSpPr>
          <p:cNvPr id="9" name="TextBox 8">
            <a:extLst>
              <a:ext uri="{FF2B5EF4-FFF2-40B4-BE49-F238E27FC236}">
                <a16:creationId xmlns:a16="http://schemas.microsoft.com/office/drawing/2014/main" id="{58CEB723-CF77-4A9A-9145-8C6F4EEDB987}"/>
              </a:ext>
            </a:extLst>
          </p:cNvPr>
          <p:cNvSpPr txBox="1">
            <a:spLocks noChangeArrowheads="1"/>
          </p:cNvSpPr>
          <p:nvPr/>
        </p:nvSpPr>
        <p:spPr bwMode="auto">
          <a:xfrm>
            <a:off x="342900" y="5691188"/>
            <a:ext cx="1538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organism </a:t>
            </a:r>
          </a:p>
        </p:txBody>
      </p:sp>
      <p:sp>
        <p:nvSpPr>
          <p:cNvPr id="10" name="TextBox 9">
            <a:extLst>
              <a:ext uri="{FF2B5EF4-FFF2-40B4-BE49-F238E27FC236}">
                <a16:creationId xmlns:a16="http://schemas.microsoft.com/office/drawing/2014/main" id="{90579BCB-B224-4A93-89CA-FE558FC796A9}"/>
              </a:ext>
            </a:extLst>
          </p:cNvPr>
          <p:cNvSpPr txBox="1">
            <a:spLocks noChangeArrowheads="1"/>
          </p:cNvSpPr>
          <p:nvPr/>
        </p:nvSpPr>
        <p:spPr bwMode="auto">
          <a:xfrm>
            <a:off x="2582863" y="5691188"/>
            <a:ext cx="160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population</a:t>
            </a:r>
          </a:p>
        </p:txBody>
      </p:sp>
      <p:sp>
        <p:nvSpPr>
          <p:cNvPr id="11" name="TextBox 10">
            <a:extLst>
              <a:ext uri="{FF2B5EF4-FFF2-40B4-BE49-F238E27FC236}">
                <a16:creationId xmlns:a16="http://schemas.microsoft.com/office/drawing/2014/main" id="{F82B021A-5996-44B3-A6F7-B20A13421E83}"/>
              </a:ext>
            </a:extLst>
          </p:cNvPr>
          <p:cNvSpPr txBox="1">
            <a:spLocks noChangeArrowheads="1"/>
          </p:cNvSpPr>
          <p:nvPr/>
        </p:nvSpPr>
        <p:spPr bwMode="auto">
          <a:xfrm>
            <a:off x="4892675" y="5691188"/>
            <a:ext cx="1673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community</a:t>
            </a:r>
          </a:p>
        </p:txBody>
      </p:sp>
      <p:sp>
        <p:nvSpPr>
          <p:cNvPr id="12" name="TextBox 11">
            <a:extLst>
              <a:ext uri="{FF2B5EF4-FFF2-40B4-BE49-F238E27FC236}">
                <a16:creationId xmlns:a16="http://schemas.microsoft.com/office/drawing/2014/main" id="{4358C838-6609-4506-B2E1-9E38026B377A}"/>
              </a:ext>
            </a:extLst>
          </p:cNvPr>
          <p:cNvSpPr txBox="1">
            <a:spLocks noChangeArrowheads="1"/>
          </p:cNvSpPr>
          <p:nvPr/>
        </p:nvSpPr>
        <p:spPr bwMode="auto">
          <a:xfrm>
            <a:off x="7269163" y="5691188"/>
            <a:ext cx="1655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ecosystem</a:t>
            </a:r>
          </a:p>
        </p:txBody>
      </p:sp>
      <p:sp>
        <p:nvSpPr>
          <p:cNvPr id="13" name="Right Arrow 12">
            <a:extLst>
              <a:ext uri="{FF2B5EF4-FFF2-40B4-BE49-F238E27FC236}">
                <a16:creationId xmlns:a16="http://schemas.microsoft.com/office/drawing/2014/main" id="{391CCEAB-970F-4143-AC9D-A23545C85639}"/>
              </a:ext>
            </a:extLst>
          </p:cNvPr>
          <p:cNvSpPr>
            <a:spLocks noChangeArrowheads="1"/>
          </p:cNvSpPr>
          <p:nvPr/>
        </p:nvSpPr>
        <p:spPr bwMode="auto">
          <a:xfrm>
            <a:off x="1863725" y="5749925"/>
            <a:ext cx="736600" cy="346075"/>
          </a:xfrm>
          <a:prstGeom prst="rightArrow">
            <a:avLst>
              <a:gd name="adj1" fmla="val 50000"/>
              <a:gd name="adj2" fmla="val 50028"/>
            </a:avLst>
          </a:prstGeom>
          <a:solidFill>
            <a:srgbClr val="10BC4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4" name="Right Arrow 13">
            <a:extLst>
              <a:ext uri="{FF2B5EF4-FFF2-40B4-BE49-F238E27FC236}">
                <a16:creationId xmlns:a16="http://schemas.microsoft.com/office/drawing/2014/main" id="{A7948037-96A3-4AE9-968A-90B5D55552A6}"/>
              </a:ext>
            </a:extLst>
          </p:cNvPr>
          <p:cNvSpPr>
            <a:spLocks noChangeArrowheads="1"/>
          </p:cNvSpPr>
          <p:nvPr/>
        </p:nvSpPr>
        <p:spPr bwMode="auto">
          <a:xfrm>
            <a:off x="4173538" y="5749925"/>
            <a:ext cx="736600" cy="346075"/>
          </a:xfrm>
          <a:prstGeom prst="rightArrow">
            <a:avLst>
              <a:gd name="adj1" fmla="val 50000"/>
              <a:gd name="adj2" fmla="val 50028"/>
            </a:avLst>
          </a:prstGeom>
          <a:solidFill>
            <a:srgbClr val="10BC4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5" name="Right Arrow 14">
            <a:extLst>
              <a:ext uri="{FF2B5EF4-FFF2-40B4-BE49-F238E27FC236}">
                <a16:creationId xmlns:a16="http://schemas.microsoft.com/office/drawing/2014/main" id="{74754CB2-ABE5-4AFA-97E2-F5C5F30965EF}"/>
              </a:ext>
            </a:extLst>
          </p:cNvPr>
          <p:cNvSpPr>
            <a:spLocks noChangeArrowheads="1"/>
          </p:cNvSpPr>
          <p:nvPr/>
        </p:nvSpPr>
        <p:spPr bwMode="auto">
          <a:xfrm>
            <a:off x="6550025" y="5749925"/>
            <a:ext cx="735013" cy="346075"/>
          </a:xfrm>
          <a:prstGeom prst="rightArrow">
            <a:avLst>
              <a:gd name="adj1" fmla="val 50000"/>
              <a:gd name="adj2" fmla="val 49920"/>
            </a:avLst>
          </a:prstGeom>
          <a:solidFill>
            <a:srgbClr val="10BC4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6" name="Rectangle 15">
            <a:extLst>
              <a:ext uri="{FF2B5EF4-FFF2-40B4-BE49-F238E27FC236}">
                <a16:creationId xmlns:a16="http://schemas.microsoft.com/office/drawing/2014/main" id="{CBE4D46C-A2BC-46DD-A759-4A3083F22F35}"/>
              </a:ext>
            </a:extLst>
          </p:cNvPr>
          <p:cNvSpPr>
            <a:spLocks noChangeArrowheads="1"/>
          </p:cNvSpPr>
          <p:nvPr/>
        </p:nvSpPr>
        <p:spPr bwMode="auto">
          <a:xfrm>
            <a:off x="342900" y="1888027"/>
            <a:ext cx="4271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Lucida Sans Unicode" panose="020B0602030504020204" pitchFamily="34" charset="0"/>
              </a:rPr>
              <a:t>A </a:t>
            </a:r>
            <a:r>
              <a:rPr lang="en-GB" altLang="en-US" b="1" dirty="0">
                <a:solidFill>
                  <a:srgbClr val="10BC45"/>
                </a:solidFill>
                <a:cs typeface="Lucida Sans Unicode" panose="020B0602030504020204" pitchFamily="34" charset="0"/>
              </a:rPr>
              <a:t>population</a:t>
            </a:r>
            <a:r>
              <a:rPr lang="en-GB" altLang="en-US" dirty="0">
                <a:solidFill>
                  <a:srgbClr val="002060"/>
                </a:solidFill>
                <a:cs typeface="Lucida Sans Unicode" panose="020B0602030504020204" pitchFamily="34" charset="0"/>
              </a:rPr>
              <a:t> </a:t>
            </a:r>
            <a:r>
              <a:rPr lang="en-GB" altLang="en-US" dirty="0">
                <a:cs typeface="Lucida Sans Unicode" panose="020B0602030504020204" pitchFamily="34" charset="0"/>
              </a:rPr>
              <a:t>is all the members of a particular species living in one area. </a:t>
            </a:r>
            <a:endParaRPr lang="en-GB" altLang="en-US" dirty="0"/>
          </a:p>
        </p:txBody>
      </p:sp>
      <p:sp>
        <p:nvSpPr>
          <p:cNvPr id="17" name="Rectangle 16">
            <a:extLst>
              <a:ext uri="{FF2B5EF4-FFF2-40B4-BE49-F238E27FC236}">
                <a16:creationId xmlns:a16="http://schemas.microsoft.com/office/drawing/2014/main" id="{5FA4FCBA-32CF-4492-8788-8D6109A40080}"/>
              </a:ext>
            </a:extLst>
          </p:cNvPr>
          <p:cNvSpPr>
            <a:spLocks noChangeArrowheads="1"/>
          </p:cNvSpPr>
          <p:nvPr/>
        </p:nvSpPr>
        <p:spPr bwMode="auto">
          <a:xfrm>
            <a:off x="342900" y="3360982"/>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Lucida Sans Unicode" panose="020B0602030504020204" pitchFamily="34" charset="0"/>
              </a:rPr>
              <a:t>For example, the population </a:t>
            </a:r>
            <a:br>
              <a:rPr lang="en-GB" altLang="en-US" dirty="0">
                <a:cs typeface="Lucida Sans Unicode" panose="020B0602030504020204" pitchFamily="34" charset="0"/>
              </a:rPr>
            </a:br>
            <a:r>
              <a:rPr lang="en-GB" altLang="en-US" dirty="0">
                <a:cs typeface="Lucida Sans Unicode" panose="020B0602030504020204" pitchFamily="34" charset="0"/>
              </a:rPr>
              <a:t>of finches in a forest.</a:t>
            </a:r>
            <a:endParaRPr lang="en-GB" altLang="en-US" dirty="0"/>
          </a:p>
        </p:txBody>
      </p:sp>
      <p:sp>
        <p:nvSpPr>
          <p:cNvPr id="18" name="TextBox 17">
            <a:extLst>
              <a:ext uri="{FF2B5EF4-FFF2-40B4-BE49-F238E27FC236}">
                <a16:creationId xmlns:a16="http://schemas.microsoft.com/office/drawing/2014/main" id="{20AFB765-FD10-425E-944F-9A8B6850EE3F}"/>
              </a:ext>
            </a:extLst>
          </p:cNvPr>
          <p:cNvSpPr txBox="1">
            <a:spLocks noChangeArrowheads="1"/>
          </p:cNvSpPr>
          <p:nvPr/>
        </p:nvSpPr>
        <p:spPr bwMode="auto">
          <a:xfrm>
            <a:off x="342900" y="4464050"/>
            <a:ext cx="3486150" cy="831850"/>
          </a:xfrm>
          <a:prstGeom prst="rect">
            <a:avLst/>
          </a:prstGeom>
          <a:solidFill>
            <a:srgbClr val="96E696"/>
          </a:solidFill>
          <a:ln>
            <a:noFill/>
          </a:ln>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are the different levels of an ecosystem?</a:t>
            </a:r>
          </a:p>
        </p:txBody>
      </p:sp>
      <p:pic>
        <p:nvPicPr>
          <p:cNvPr id="20" name="Picture 19">
            <a:extLst>
              <a:ext uri="{FF2B5EF4-FFF2-40B4-BE49-F238E27FC236}">
                <a16:creationId xmlns:a16="http://schemas.microsoft.com/office/drawing/2014/main" id="{7A729409-B9F1-497E-BAB5-6821397DB73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 name="Picture 2">
            <a:extLst>
              <a:ext uri="{FF2B5EF4-FFF2-40B4-BE49-F238E27FC236}">
                <a16:creationId xmlns:a16="http://schemas.microsoft.com/office/drawing/2014/main" id="{B43CFD44-B64A-4EFC-BFF0-00C8A17D81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5726" y="934569"/>
            <a:ext cx="3052483" cy="4578724"/>
          </a:xfrm>
          <a:prstGeom prst="rect">
            <a:avLst/>
          </a:prstGeom>
        </p:spPr>
      </p:pic>
      <p:pic>
        <p:nvPicPr>
          <p:cNvPr id="22" name="Picture 21">
            <a:extLst>
              <a:ext uri="{FF2B5EF4-FFF2-40B4-BE49-F238E27FC236}">
                <a16:creationId xmlns:a16="http://schemas.microsoft.com/office/drawing/2014/main" id="{D8D661E0-83DD-4234-B947-E0B642EF7F4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59131"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4" grpId="0" animBg="1"/>
      <p:bldP spid="15" grpId="0" animBg="1"/>
      <p:bldP spid="16" grpId="0"/>
      <p:bldP spid="17"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355AB86-25BC-49F9-A8F1-3F9688E5B40E}"/>
              </a:ext>
            </a:extLst>
          </p:cNvPr>
          <p:cNvSpPr>
            <a:spLocks noGrp="1" noChangeArrowheads="1"/>
          </p:cNvSpPr>
          <p:nvPr>
            <p:ph type="title"/>
          </p:nvPr>
        </p:nvSpPr>
        <p:spPr/>
        <p:txBody>
          <a:bodyPr lIns="90000" tIns="46800" rIns="90000" bIns="46800"/>
          <a:lstStyle/>
          <a:p>
            <a:pPr eaLnBrk="1" hangingPunct="1"/>
            <a:r>
              <a:rPr lang="en-GB" altLang="en-US"/>
              <a:t>Habitats</a:t>
            </a:r>
          </a:p>
        </p:txBody>
      </p:sp>
      <p:sp>
        <p:nvSpPr>
          <p:cNvPr id="173061" name="Text Box 5">
            <a:extLst>
              <a:ext uri="{FF2B5EF4-FFF2-40B4-BE49-F238E27FC236}">
                <a16:creationId xmlns:a16="http://schemas.microsoft.com/office/drawing/2014/main" id="{7E18A63C-A001-4DCB-B821-7DFC4D77F8B7}"/>
              </a:ext>
            </a:extLst>
          </p:cNvPr>
          <p:cNvSpPr txBox="1">
            <a:spLocks noChangeArrowheads="1"/>
          </p:cNvSpPr>
          <p:nvPr/>
        </p:nvSpPr>
        <p:spPr bwMode="auto">
          <a:xfrm>
            <a:off x="342899" y="2130425"/>
            <a:ext cx="342759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defTabSz="449263">
              <a:defRPr sz="2400">
                <a:solidFill>
                  <a:srgbClr val="000066"/>
                </a:solidFill>
                <a:latin typeface="Arial" panose="020B0604020202020204" pitchFamily="34" charset="0"/>
              </a:defRPr>
            </a:lvl1pPr>
            <a:lvl2pPr marL="742950" indent="-285750" defTabSz="449263">
              <a:defRPr sz="2400">
                <a:solidFill>
                  <a:srgbClr val="000066"/>
                </a:solidFill>
                <a:latin typeface="Arial" panose="020B0604020202020204" pitchFamily="34" charset="0"/>
              </a:defRPr>
            </a:lvl2pPr>
            <a:lvl3pPr marL="1143000" indent="-228600" defTabSz="449263">
              <a:defRPr sz="2400">
                <a:solidFill>
                  <a:srgbClr val="000066"/>
                </a:solidFill>
                <a:latin typeface="Arial" panose="020B0604020202020204" pitchFamily="34" charset="0"/>
              </a:defRPr>
            </a:lvl3pPr>
            <a:lvl4pPr marL="1600200" indent="-228600" defTabSz="449263">
              <a:defRPr sz="2400">
                <a:solidFill>
                  <a:srgbClr val="000066"/>
                </a:solidFill>
                <a:latin typeface="Arial" panose="020B0604020202020204" pitchFamily="34" charset="0"/>
              </a:defRPr>
            </a:lvl4pPr>
            <a:lvl5pPr marL="2057400" indent="-228600" defTabSz="449263">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1500"/>
              </a:spcBef>
              <a:buClr>
                <a:srgbClr val="010066"/>
              </a:buClr>
              <a:buSzPct val="100000"/>
              <a:buFont typeface="Arial" panose="020B0604020202020204" pitchFamily="34" charset="0"/>
              <a:buNone/>
            </a:pPr>
            <a:r>
              <a:rPr lang="en-GB" altLang="en-US" dirty="0">
                <a:cs typeface="Lucida Sans Unicode" panose="020B0602030504020204" pitchFamily="34" charset="0"/>
              </a:rPr>
              <a:t>The availability of these factors will affect the number and distribution of organisms within the habitat.</a:t>
            </a:r>
          </a:p>
        </p:txBody>
      </p:sp>
      <p:sp>
        <p:nvSpPr>
          <p:cNvPr id="21508" name="Text Box 6">
            <a:extLst>
              <a:ext uri="{FF2B5EF4-FFF2-40B4-BE49-F238E27FC236}">
                <a16:creationId xmlns:a16="http://schemas.microsoft.com/office/drawing/2014/main" id="{5C23BF85-D0AE-45E7-BEFE-7318E4E25BFF}"/>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defTabSz="449263">
              <a:defRPr sz="2400">
                <a:solidFill>
                  <a:srgbClr val="000066"/>
                </a:solidFill>
                <a:latin typeface="Arial" panose="020B0604020202020204" pitchFamily="34" charset="0"/>
              </a:defRPr>
            </a:lvl1pPr>
            <a:lvl2pPr marL="742950" indent="-285750" defTabSz="449263">
              <a:defRPr sz="2400">
                <a:solidFill>
                  <a:srgbClr val="000066"/>
                </a:solidFill>
                <a:latin typeface="Arial" panose="020B0604020202020204" pitchFamily="34" charset="0"/>
              </a:defRPr>
            </a:lvl2pPr>
            <a:lvl3pPr marL="1143000" indent="-228600" defTabSz="449263">
              <a:defRPr sz="2400">
                <a:solidFill>
                  <a:srgbClr val="000066"/>
                </a:solidFill>
                <a:latin typeface="Arial" panose="020B0604020202020204" pitchFamily="34" charset="0"/>
              </a:defRPr>
            </a:lvl3pPr>
            <a:lvl4pPr marL="1600200" indent="-228600" defTabSz="449263">
              <a:defRPr sz="2400">
                <a:solidFill>
                  <a:srgbClr val="000066"/>
                </a:solidFill>
                <a:latin typeface="Arial" panose="020B0604020202020204" pitchFamily="34" charset="0"/>
              </a:defRPr>
            </a:lvl4pPr>
            <a:lvl5pPr marL="2057400" indent="-228600" defTabSz="449263">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1500"/>
              </a:spcBef>
              <a:buClr>
                <a:srgbClr val="010066"/>
              </a:buClr>
              <a:buSzPct val="100000"/>
              <a:buFont typeface="Arial" panose="020B0604020202020204" pitchFamily="34" charset="0"/>
              <a:buNone/>
            </a:pPr>
            <a:r>
              <a:rPr lang="en-GB" altLang="en-US" dirty="0">
                <a:cs typeface="Lucida Sans Unicode" panose="020B0602030504020204" pitchFamily="34" charset="0"/>
              </a:rPr>
              <a:t>A habitat has all of the things that an organism needs to survive, such as oxygen, water, light and shelter.</a:t>
            </a:r>
          </a:p>
        </p:txBody>
      </p:sp>
      <p:sp>
        <p:nvSpPr>
          <p:cNvPr id="465928" name="Text Box 8">
            <a:extLst>
              <a:ext uri="{FF2B5EF4-FFF2-40B4-BE49-F238E27FC236}">
                <a16:creationId xmlns:a16="http://schemas.microsoft.com/office/drawing/2014/main" id="{D76962C1-EB02-4F22-ACC1-8D4DDB977D7B}"/>
              </a:ext>
            </a:extLst>
          </p:cNvPr>
          <p:cNvSpPr txBox="1">
            <a:spLocks noChangeArrowheads="1"/>
          </p:cNvSpPr>
          <p:nvPr/>
        </p:nvSpPr>
        <p:spPr bwMode="auto">
          <a:xfrm>
            <a:off x="342900" y="4583113"/>
            <a:ext cx="39147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1500"/>
              </a:spcBef>
              <a:buClr>
                <a:srgbClr val="010066"/>
              </a:buClr>
              <a:buSzPct val="100000"/>
              <a:buFont typeface="Arial" panose="020B0604020202020204" pitchFamily="34" charset="0"/>
              <a:buNone/>
            </a:pPr>
            <a:r>
              <a:rPr lang="en-GB" altLang="en-US" dirty="0"/>
              <a:t>If these factors are not plentiful in a particular habitat, organisms will compete for them.</a:t>
            </a:r>
          </a:p>
        </p:txBody>
      </p:sp>
      <p:pic>
        <p:nvPicPr>
          <p:cNvPr id="21512" name="Picture 9" descr="shutterstock_128768312_vovan_forest.jpg">
            <a:extLst>
              <a:ext uri="{FF2B5EF4-FFF2-40B4-BE49-F238E27FC236}">
                <a16:creationId xmlns:a16="http://schemas.microsoft.com/office/drawing/2014/main" id="{9AB6DAA4-096E-4609-BA6F-93F61A7868F6}"/>
              </a:ext>
            </a:extLst>
          </p:cNvPr>
          <p:cNvPicPr>
            <a:picLocks noChangeAspect="1"/>
          </p:cNvPicPr>
          <p:nvPr/>
        </p:nvPicPr>
        <p:blipFill>
          <a:blip r:embed="rId4">
            <a:extLst>
              <a:ext uri="{28A0092B-C50C-407E-A947-70E740481C1C}">
                <a14:useLocalDpi xmlns:a14="http://schemas.microsoft.com/office/drawing/2010/main" val="0"/>
              </a:ext>
            </a:extLst>
          </a:blip>
          <a:srcRect r="11674"/>
          <a:stretch>
            <a:fillRect/>
          </a:stretch>
        </p:blipFill>
        <p:spPr bwMode="auto">
          <a:xfrm>
            <a:off x="3927475" y="2314575"/>
            <a:ext cx="4605338"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14F77E0-7E0B-4311-BE4B-BF825D5C6D5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FD899D52-B95D-43C9-BBEE-BBCB04652210}"/>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592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1" grpId="0"/>
      <p:bldP spid="4659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2328C0-7446-4807-9DB1-5C3CD1FB3F4B}"/>
              </a:ext>
            </a:extLst>
          </p:cNvPr>
          <p:cNvSpPr txBox="1">
            <a:spLocks noChangeArrowheads="1"/>
          </p:cNvSpPr>
          <p:nvPr/>
        </p:nvSpPr>
        <p:spPr bwMode="auto">
          <a:xfrm>
            <a:off x="342900" y="1365250"/>
            <a:ext cx="8543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a:t>
            </a:r>
            <a:r>
              <a:rPr lang="en-GB" altLang="en-US" b="1" dirty="0">
                <a:solidFill>
                  <a:srgbClr val="10BC45"/>
                </a:solidFill>
              </a:rPr>
              <a:t>niche</a:t>
            </a:r>
            <a:r>
              <a:rPr lang="en-GB" altLang="en-US" dirty="0"/>
              <a:t> is the position and role of an organism within its ecosystem. It includes both biotic and abiotic factors.</a:t>
            </a:r>
          </a:p>
        </p:txBody>
      </p:sp>
      <p:sp>
        <p:nvSpPr>
          <p:cNvPr id="5" name="Title 4">
            <a:extLst>
              <a:ext uri="{FF2B5EF4-FFF2-40B4-BE49-F238E27FC236}">
                <a16:creationId xmlns:a16="http://schemas.microsoft.com/office/drawing/2014/main" id="{A7205CBA-2046-4E5D-AAF5-A9C686F256A3}"/>
              </a:ext>
            </a:extLst>
          </p:cNvPr>
          <p:cNvSpPr>
            <a:spLocks noGrp="1"/>
          </p:cNvSpPr>
          <p:nvPr>
            <p:ph type="title"/>
          </p:nvPr>
        </p:nvSpPr>
        <p:spPr/>
        <p:txBody>
          <a:bodyPr/>
          <a:lstStyle/>
          <a:p>
            <a:pPr eaLnBrk="1" hangingPunct="1">
              <a:defRPr/>
            </a:pPr>
            <a:r>
              <a:rPr lang="en-GB" dirty="0">
                <a:ea typeface="+mn-ea"/>
                <a:cs typeface="+mn-cs"/>
              </a:rPr>
              <a:t>A niche</a:t>
            </a:r>
            <a:endParaRPr lang="en-GB" dirty="0"/>
          </a:p>
        </p:txBody>
      </p:sp>
      <p:sp>
        <p:nvSpPr>
          <p:cNvPr id="22533" name="TextBox 5">
            <a:extLst>
              <a:ext uri="{FF2B5EF4-FFF2-40B4-BE49-F238E27FC236}">
                <a16:creationId xmlns:a16="http://schemas.microsoft.com/office/drawing/2014/main" id="{EA483CFC-6574-4239-8B22-269628C2CB44}"/>
              </a:ext>
            </a:extLst>
          </p:cNvPr>
          <p:cNvSpPr txBox="1">
            <a:spLocks noChangeArrowheads="1"/>
          </p:cNvSpPr>
          <p:nvPr/>
        </p:nvSpPr>
        <p:spPr bwMode="auto">
          <a:xfrm>
            <a:off x="342900" y="784225"/>
            <a:ext cx="7407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Each organism has a specific place in an ecosystem.</a:t>
            </a:r>
          </a:p>
        </p:txBody>
      </p:sp>
      <p:sp>
        <p:nvSpPr>
          <p:cNvPr id="7" name="TextBox 6">
            <a:extLst>
              <a:ext uri="{FF2B5EF4-FFF2-40B4-BE49-F238E27FC236}">
                <a16:creationId xmlns:a16="http://schemas.microsoft.com/office/drawing/2014/main" id="{4FB28009-E786-4E3E-A70D-FBA095696B37}"/>
              </a:ext>
            </a:extLst>
          </p:cNvPr>
          <p:cNvSpPr txBox="1">
            <a:spLocks noChangeArrowheads="1"/>
          </p:cNvSpPr>
          <p:nvPr/>
        </p:nvSpPr>
        <p:spPr bwMode="auto">
          <a:xfrm>
            <a:off x="342900" y="2314575"/>
            <a:ext cx="38433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both squirrels and sparrows live in an oak tree. Each has a different role and position within the ecosystem.</a:t>
            </a:r>
          </a:p>
        </p:txBody>
      </p:sp>
      <p:sp>
        <p:nvSpPr>
          <p:cNvPr id="8" name="TextBox 7">
            <a:extLst>
              <a:ext uri="{FF2B5EF4-FFF2-40B4-BE49-F238E27FC236}">
                <a16:creationId xmlns:a16="http://schemas.microsoft.com/office/drawing/2014/main" id="{EC833CD9-F391-4232-B76C-3673250DA08E}"/>
              </a:ext>
            </a:extLst>
          </p:cNvPr>
          <p:cNvSpPr txBox="1">
            <a:spLocks noChangeArrowheads="1"/>
          </p:cNvSpPr>
          <p:nvPr/>
        </p:nvSpPr>
        <p:spPr bwMode="auto">
          <a:xfrm>
            <a:off x="342900" y="4371975"/>
            <a:ext cx="3843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squirrels feed on acorns, while the sparrows feed on insects. </a:t>
            </a:r>
          </a:p>
        </p:txBody>
      </p:sp>
      <p:sp>
        <p:nvSpPr>
          <p:cNvPr id="9" name="TextBox 8">
            <a:extLst>
              <a:ext uri="{FF2B5EF4-FFF2-40B4-BE49-F238E27FC236}">
                <a16:creationId xmlns:a16="http://schemas.microsoft.com/office/drawing/2014/main" id="{5C769D0C-DE9E-4114-8952-8D5DFA7AA253}"/>
              </a:ext>
            </a:extLst>
          </p:cNvPr>
          <p:cNvSpPr txBox="1">
            <a:spLocks noChangeArrowheads="1"/>
          </p:cNvSpPr>
          <p:nvPr/>
        </p:nvSpPr>
        <p:spPr bwMode="auto">
          <a:xfrm>
            <a:off x="342900" y="5691188"/>
            <a:ext cx="880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two species occupy different </a:t>
            </a:r>
            <a:r>
              <a:rPr lang="en-GB" altLang="en-US" b="1" dirty="0"/>
              <a:t>niches</a:t>
            </a:r>
            <a:r>
              <a:rPr lang="en-GB" altLang="en-US" dirty="0"/>
              <a:t> within the ecosystem.</a:t>
            </a:r>
          </a:p>
        </p:txBody>
      </p:sp>
      <p:pic>
        <p:nvPicPr>
          <p:cNvPr id="10" name="Picture 9" descr="oak-tree_kosmooss_shutterst.jpg">
            <a:extLst>
              <a:ext uri="{FF2B5EF4-FFF2-40B4-BE49-F238E27FC236}">
                <a16:creationId xmlns:a16="http://schemas.microsoft.com/office/drawing/2014/main" id="{6F730BB4-1F24-48F4-9EE8-41AFCC73C12C}"/>
              </a:ext>
            </a:extLst>
          </p:cNvPr>
          <p:cNvPicPr>
            <a:picLocks noChangeAspect="1"/>
          </p:cNvPicPr>
          <p:nvPr/>
        </p:nvPicPr>
        <p:blipFill>
          <a:blip r:embed="rId4">
            <a:extLst>
              <a:ext uri="{28A0092B-C50C-407E-A947-70E740481C1C}">
                <a14:useLocalDpi xmlns:a14="http://schemas.microsoft.com/office/drawing/2010/main" val="0"/>
              </a:ext>
            </a:extLst>
          </a:blip>
          <a:srcRect l="12132" t="2319" r="9030" b="8302"/>
          <a:stretch>
            <a:fillRect/>
          </a:stretch>
        </p:blipFill>
        <p:spPr bwMode="auto">
          <a:xfrm>
            <a:off x="4264025" y="2371725"/>
            <a:ext cx="4268788"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26264F2E-02AE-464D-8BC5-1C94EF68017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1A040FC3-0E3B-4FF5-91A2-429306AC791E}"/>
              </a:ext>
            </a:extLst>
          </p:cNvPr>
          <p:cNvSpPr>
            <a:spLocks noGrp="1" noChangeArrowheads="1"/>
          </p:cNvSpPr>
          <p:nvPr>
            <p:ph type="title"/>
          </p:nvPr>
        </p:nvSpPr>
        <p:spPr/>
        <p:txBody>
          <a:bodyPr lIns="90000" tIns="46800" rIns="90000" bIns="46800"/>
          <a:lstStyle/>
          <a:p>
            <a:pPr eaLnBrk="1" hangingPunct="1"/>
            <a:r>
              <a:rPr lang="en-GB" altLang="en-US" dirty="0"/>
              <a:t>Ecological terms activity</a:t>
            </a:r>
          </a:p>
        </p:txBody>
      </p:sp>
      <p:pic>
        <p:nvPicPr>
          <p:cNvPr id="6" name="Picture 5">
            <a:extLst>
              <a:ext uri="{FF2B5EF4-FFF2-40B4-BE49-F238E27FC236}">
                <a16:creationId xmlns:a16="http://schemas.microsoft.com/office/drawing/2014/main" id="{F97B550C-893C-49B9-84A5-E48E19BF60C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7720A8A8-B747-43DD-A3A0-98BA4AA92BAF}"/>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712200" cy="5308600"/>
          </a:xfrm>
          <a:prstGeom prst="rect">
            <a:avLst/>
          </a:prstGeom>
        </p:spPr>
      </p:pic>
    </p:spTree>
    <p:custDataLst>
      <p:tags r:id="rId2"/>
    </p:custDataLst>
    <p:controls>
      <mc:AlternateContent xmlns:mc="http://schemas.openxmlformats.org/markup-compatibility/2006">
        <mc:Choice xmlns:v="urn:schemas-microsoft-com:vml" Requires="v">
          <p:control spid="1108" name="ShockwaveFlash1" r:id="rId3" imgW="8712360" imgH="5308560"/>
        </mc:Choice>
        <mc:Fallback>
          <p:control name="ShockwaveFlash1" r:id="rId3" imgW="8712360" imgH="5308560">
            <p:pic>
              <p:nvPicPr>
                <p:cNvPr id="4" name="ShockwaveFlash1">
                  <a:extLst>
                    <a:ext uri="{FF2B5EF4-FFF2-40B4-BE49-F238E27FC236}">
                      <a16:creationId xmlns:a16="http://schemas.microsoft.com/office/drawing/2014/main" id="{402B3BE1-C6C2-4717-A4D0-89603F0C7AA6}"/>
                    </a:ext>
                  </a:extLst>
                </p:cNvPr>
                <p:cNvPicPr>
                  <a:picLocks/>
                </p:cNvPicPr>
                <p:nvPr/>
              </p:nvPicPr>
              <p:blipFill>
                <a:blip r:embed="rId9"/>
                <a:stretch>
                  <a:fillRect/>
                </a:stretch>
              </p:blipFill>
              <p:spPr>
                <a:xfrm>
                  <a:off x="212725" y="800100"/>
                  <a:ext cx="87122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FEB152C-E27D-4116-ABBA-8215BAE1E195}"/>
              </a:ext>
            </a:extLst>
          </p:cNvPr>
          <p:cNvSpPr>
            <a:spLocks noGrp="1" noChangeArrowheads="1"/>
          </p:cNvSpPr>
          <p:nvPr>
            <p:ph type="title"/>
          </p:nvPr>
        </p:nvSpPr>
        <p:spPr/>
        <p:txBody>
          <a:bodyPr/>
          <a:lstStyle/>
          <a:p>
            <a:pPr eaLnBrk="1" hangingPunct="1"/>
            <a:r>
              <a:rPr lang="en-GB" altLang="en-US" dirty="0"/>
              <a:t>Population sizes in ecosystems</a:t>
            </a:r>
          </a:p>
        </p:txBody>
      </p:sp>
      <p:sp>
        <p:nvSpPr>
          <p:cNvPr id="24579" name="Text Box 4">
            <a:extLst>
              <a:ext uri="{FF2B5EF4-FFF2-40B4-BE49-F238E27FC236}">
                <a16:creationId xmlns:a16="http://schemas.microsoft.com/office/drawing/2014/main" id="{35371C52-B44B-47A5-A404-1233D37542A1}"/>
              </a:ext>
            </a:extLst>
          </p:cNvPr>
          <p:cNvSpPr txBox="1">
            <a:spLocks noChangeArrowheads="1"/>
          </p:cNvSpPr>
          <p:nvPr/>
        </p:nvSpPr>
        <p:spPr bwMode="auto">
          <a:xfrm>
            <a:off x="342900" y="784225"/>
            <a:ext cx="8734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Individuals commonly produce many offspring over their natural lifecycles.</a:t>
            </a:r>
          </a:p>
        </p:txBody>
      </p:sp>
      <p:pic>
        <p:nvPicPr>
          <p:cNvPr id="15" name="Picture 14">
            <a:extLst>
              <a:ext uri="{FF2B5EF4-FFF2-40B4-BE49-F238E27FC236}">
                <a16:creationId xmlns:a16="http://schemas.microsoft.com/office/drawing/2014/main" id="{0F7848CF-C8A9-43BC-B205-39CC6D4B2DD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7" name="Rectangle 6">
            <a:extLst>
              <a:ext uri="{FF2B5EF4-FFF2-40B4-BE49-F238E27FC236}">
                <a16:creationId xmlns:a16="http://schemas.microsoft.com/office/drawing/2014/main" id="{F5AACA4B-F54D-45C8-A966-BBA453D36079}"/>
              </a:ext>
            </a:extLst>
          </p:cNvPr>
          <p:cNvSpPr>
            <a:spLocks noChangeArrowheads="1"/>
          </p:cNvSpPr>
          <p:nvPr/>
        </p:nvSpPr>
        <p:spPr bwMode="auto">
          <a:xfrm>
            <a:off x="331993" y="3964033"/>
            <a:ext cx="40255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cs typeface="Times New Roman" panose="02020603050405020304" pitchFamily="18" charset="0"/>
              </a:rPr>
              <a:t>This is because population sizes are naturally limited. </a:t>
            </a:r>
            <a:endParaRPr lang="en-GB" altLang="en-US" dirty="0"/>
          </a:p>
        </p:txBody>
      </p:sp>
      <p:sp>
        <p:nvSpPr>
          <p:cNvPr id="18" name="Text Box 4">
            <a:extLst>
              <a:ext uri="{FF2B5EF4-FFF2-40B4-BE49-F238E27FC236}">
                <a16:creationId xmlns:a16="http://schemas.microsoft.com/office/drawing/2014/main" id="{D3842179-6C35-4CE3-914B-D74FE3CDB9E0}"/>
              </a:ext>
            </a:extLst>
          </p:cNvPr>
          <p:cNvSpPr txBox="1">
            <a:spLocks noChangeArrowheads="1"/>
          </p:cNvSpPr>
          <p:nvPr/>
        </p:nvSpPr>
        <p:spPr bwMode="auto">
          <a:xfrm>
            <a:off x="321086" y="3027207"/>
            <a:ext cx="34832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cs typeface="Times New Roman" panose="02020603050405020304" pitchFamily="18" charset="0"/>
              </a:rPr>
              <a:t>However, this does not often occur.</a:t>
            </a:r>
            <a:endParaRPr lang="en-GB" altLang="en-US" dirty="0"/>
          </a:p>
        </p:txBody>
      </p:sp>
      <p:sp>
        <p:nvSpPr>
          <p:cNvPr id="19" name="Rectangle 6">
            <a:extLst>
              <a:ext uri="{FF2B5EF4-FFF2-40B4-BE49-F238E27FC236}">
                <a16:creationId xmlns:a16="http://schemas.microsoft.com/office/drawing/2014/main" id="{245719DF-331D-4B95-A6E3-21B2E24CEAB5}"/>
              </a:ext>
            </a:extLst>
          </p:cNvPr>
          <p:cNvSpPr>
            <a:spLocks noChangeArrowheads="1"/>
          </p:cNvSpPr>
          <p:nvPr/>
        </p:nvSpPr>
        <p:spPr bwMode="auto">
          <a:xfrm>
            <a:off x="342900" y="4900859"/>
            <a:ext cx="3608211" cy="1200329"/>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cs typeface="Times New Roman" panose="02020603050405020304" pitchFamily="18" charset="0"/>
              </a:rPr>
              <a:t>Can you think of any factors that may limit the size of a population?</a:t>
            </a:r>
            <a:endParaRPr lang="en-GB" altLang="en-US" dirty="0"/>
          </a:p>
        </p:txBody>
      </p:sp>
      <p:sp>
        <p:nvSpPr>
          <p:cNvPr id="21" name="Text Box 4">
            <a:extLst>
              <a:ext uri="{FF2B5EF4-FFF2-40B4-BE49-F238E27FC236}">
                <a16:creationId xmlns:a16="http://schemas.microsoft.com/office/drawing/2014/main" id="{9E77E9FA-8142-4801-9C2C-C28FC7298D4B}"/>
              </a:ext>
            </a:extLst>
          </p:cNvPr>
          <p:cNvSpPr txBox="1">
            <a:spLocks noChangeArrowheads="1"/>
          </p:cNvSpPr>
          <p:nvPr/>
        </p:nvSpPr>
        <p:spPr bwMode="auto">
          <a:xfrm>
            <a:off x="324972" y="1721050"/>
            <a:ext cx="48924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cs typeface="Times New Roman" panose="02020603050405020304" pitchFamily="18" charset="0"/>
              </a:rPr>
              <a:t>This means that populations </a:t>
            </a:r>
            <a:br>
              <a:rPr lang="en-US" altLang="en-US" dirty="0">
                <a:cs typeface="Times New Roman" panose="02020603050405020304" pitchFamily="18" charset="0"/>
              </a:rPr>
            </a:br>
            <a:r>
              <a:rPr lang="en-US" altLang="en-US" dirty="0">
                <a:cs typeface="Times New Roman" panose="02020603050405020304" pitchFamily="18" charset="0"/>
              </a:rPr>
              <a:t>within an ecosystem have the potential to become very large.</a:t>
            </a:r>
            <a:endParaRPr lang="en-GB" altLang="en-US" dirty="0"/>
          </a:p>
        </p:txBody>
      </p:sp>
      <p:pic>
        <p:nvPicPr>
          <p:cNvPr id="23" name="Picture 9" descr="notes_icon">
            <a:extLst>
              <a:ext uri="{FF2B5EF4-FFF2-40B4-BE49-F238E27FC236}">
                <a16:creationId xmlns:a16="http://schemas.microsoft.com/office/drawing/2014/main" id="{2D791E10-0604-495B-9D87-302BE0A26901}"/>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24" name="Picture 23">
            <a:extLst>
              <a:ext uri="{FF2B5EF4-FFF2-40B4-BE49-F238E27FC236}">
                <a16:creationId xmlns:a16="http://schemas.microsoft.com/office/drawing/2014/main" id="{9E217ABF-E114-49A6-832C-2B7E4495A1A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pic>
        <p:nvPicPr>
          <p:cNvPr id="6" name="Picture 5">
            <a:extLst>
              <a:ext uri="{FF2B5EF4-FFF2-40B4-BE49-F238E27FC236}">
                <a16:creationId xmlns:a16="http://schemas.microsoft.com/office/drawing/2014/main" id="{FE0790BA-26BC-4C7B-9475-2B5217F137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1681" y="1520911"/>
            <a:ext cx="3536809" cy="463715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F33D68-2FDA-4A3B-AEFC-6EC58C1152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6922" y="2033340"/>
            <a:ext cx="2505135" cy="4596922"/>
          </a:xfrm>
          <a:prstGeom prst="rect">
            <a:avLst/>
          </a:prstGeom>
        </p:spPr>
      </p:pic>
      <p:sp>
        <p:nvSpPr>
          <p:cNvPr id="24578" name="Rectangle 2">
            <a:extLst>
              <a:ext uri="{FF2B5EF4-FFF2-40B4-BE49-F238E27FC236}">
                <a16:creationId xmlns:a16="http://schemas.microsoft.com/office/drawing/2014/main" id="{8FEB152C-E27D-4116-ABBA-8215BAE1E195}"/>
              </a:ext>
            </a:extLst>
          </p:cNvPr>
          <p:cNvSpPr>
            <a:spLocks noGrp="1" noChangeArrowheads="1"/>
          </p:cNvSpPr>
          <p:nvPr>
            <p:ph type="title"/>
          </p:nvPr>
        </p:nvSpPr>
        <p:spPr/>
        <p:txBody>
          <a:bodyPr/>
          <a:lstStyle/>
          <a:p>
            <a:pPr eaLnBrk="1" hangingPunct="1"/>
            <a:r>
              <a:rPr lang="en-GB" altLang="en-US" dirty="0"/>
              <a:t>Carrying capacity</a:t>
            </a:r>
          </a:p>
        </p:txBody>
      </p:sp>
      <p:sp>
        <p:nvSpPr>
          <p:cNvPr id="24579" name="Text Box 4">
            <a:extLst>
              <a:ext uri="{FF2B5EF4-FFF2-40B4-BE49-F238E27FC236}">
                <a16:creationId xmlns:a16="http://schemas.microsoft.com/office/drawing/2014/main" id="{35371C52-B44B-47A5-A404-1233D37542A1}"/>
              </a:ext>
            </a:extLst>
          </p:cNvPr>
          <p:cNvSpPr txBox="1">
            <a:spLocks noChangeArrowheads="1"/>
          </p:cNvSpPr>
          <p:nvPr/>
        </p:nvSpPr>
        <p:spPr bwMode="auto">
          <a:xfrm>
            <a:off x="342900" y="784225"/>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cs typeface="Times New Roman" panose="02020603050405020304" pitchFamily="18" charset="0"/>
              </a:rPr>
              <a:t>Organisms use resources from their environment. </a:t>
            </a:r>
            <a:br>
              <a:rPr lang="en-US" altLang="en-US" dirty="0">
                <a:cs typeface="Times New Roman" panose="02020603050405020304" pitchFamily="18" charset="0"/>
              </a:rPr>
            </a:br>
            <a:r>
              <a:rPr lang="en-US" altLang="en-US" dirty="0">
                <a:cs typeface="Times New Roman" panose="02020603050405020304" pitchFamily="18" charset="0"/>
              </a:rPr>
              <a:t>The supply of resources in any ecosystem is limited.</a:t>
            </a:r>
            <a:endParaRPr lang="en-GB" altLang="en-US" dirty="0"/>
          </a:p>
        </p:txBody>
      </p:sp>
      <p:pic>
        <p:nvPicPr>
          <p:cNvPr id="15" name="Picture 14">
            <a:extLst>
              <a:ext uri="{FF2B5EF4-FFF2-40B4-BE49-F238E27FC236}">
                <a16:creationId xmlns:a16="http://schemas.microsoft.com/office/drawing/2014/main" id="{0F7848CF-C8A9-43BC-B205-39CC6D4B2DD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7" name="Rectangle 6">
            <a:extLst>
              <a:ext uri="{FF2B5EF4-FFF2-40B4-BE49-F238E27FC236}">
                <a16:creationId xmlns:a16="http://schemas.microsoft.com/office/drawing/2014/main" id="{F5AACA4B-F54D-45C8-A966-BBA453D36079}"/>
              </a:ext>
            </a:extLst>
          </p:cNvPr>
          <p:cNvSpPr>
            <a:spLocks noChangeArrowheads="1"/>
          </p:cNvSpPr>
          <p:nvPr/>
        </p:nvSpPr>
        <p:spPr bwMode="auto">
          <a:xfrm>
            <a:off x="342899" y="4331801"/>
            <a:ext cx="558835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cs typeface="Times New Roman" panose="02020603050405020304" pitchFamily="18" charset="0"/>
              </a:rPr>
              <a:t>An ecosystem might be able to support a number of organisms that exceeds the carrying capacity, but only for a short time.</a:t>
            </a:r>
            <a:endParaRPr lang="en-GB" altLang="en-US" dirty="0"/>
          </a:p>
        </p:txBody>
      </p:sp>
      <p:sp>
        <p:nvSpPr>
          <p:cNvPr id="18" name="Text Box 4">
            <a:extLst>
              <a:ext uri="{FF2B5EF4-FFF2-40B4-BE49-F238E27FC236}">
                <a16:creationId xmlns:a16="http://schemas.microsoft.com/office/drawing/2014/main" id="{D3842179-6C35-4CE3-914B-D74FE3CDB9E0}"/>
              </a:ext>
            </a:extLst>
          </p:cNvPr>
          <p:cNvSpPr txBox="1">
            <a:spLocks noChangeArrowheads="1"/>
          </p:cNvSpPr>
          <p:nvPr/>
        </p:nvSpPr>
        <p:spPr bwMode="auto">
          <a:xfrm>
            <a:off x="324971" y="2903055"/>
            <a:ext cx="561016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cs typeface="Times New Roman" panose="02020603050405020304" pitchFamily="18" charset="0"/>
              </a:rPr>
              <a:t>The </a:t>
            </a:r>
            <a:r>
              <a:rPr lang="en-US" altLang="en-US" b="1" dirty="0">
                <a:solidFill>
                  <a:srgbClr val="10BC45"/>
                </a:solidFill>
                <a:cs typeface="Times New Roman" panose="02020603050405020304" pitchFamily="18" charset="0"/>
              </a:rPr>
              <a:t>carrying capacity </a:t>
            </a:r>
            <a:r>
              <a:rPr lang="en-US" altLang="en-US" dirty="0">
                <a:cs typeface="Times New Roman" panose="02020603050405020304" pitchFamily="18" charset="0"/>
              </a:rPr>
              <a:t>of an ecosystem is the number of organisms that it can support indefinitely.</a:t>
            </a:r>
            <a:endParaRPr lang="en-GB" altLang="en-US" dirty="0"/>
          </a:p>
        </p:txBody>
      </p:sp>
      <p:sp>
        <p:nvSpPr>
          <p:cNvPr id="19" name="Rectangle 6">
            <a:extLst>
              <a:ext uri="{FF2B5EF4-FFF2-40B4-BE49-F238E27FC236}">
                <a16:creationId xmlns:a16="http://schemas.microsoft.com/office/drawing/2014/main" id="{245719DF-331D-4B95-A6E3-21B2E24CEAB5}"/>
              </a:ext>
            </a:extLst>
          </p:cNvPr>
          <p:cNvSpPr>
            <a:spLocks noChangeArrowheads="1"/>
          </p:cNvSpPr>
          <p:nvPr/>
        </p:nvSpPr>
        <p:spPr bwMode="auto">
          <a:xfrm>
            <a:off x="1695450" y="6083647"/>
            <a:ext cx="3644194" cy="461665"/>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US" altLang="en-US" dirty="0">
                <a:cs typeface="Times New Roman" panose="02020603050405020304" pitchFamily="18" charset="0"/>
              </a:rPr>
              <a:t>Can you explain why?</a:t>
            </a:r>
            <a:endParaRPr lang="en-GB" altLang="en-US" dirty="0"/>
          </a:p>
        </p:txBody>
      </p:sp>
      <p:sp>
        <p:nvSpPr>
          <p:cNvPr id="21" name="Text Box 4">
            <a:extLst>
              <a:ext uri="{FF2B5EF4-FFF2-40B4-BE49-F238E27FC236}">
                <a16:creationId xmlns:a16="http://schemas.microsoft.com/office/drawing/2014/main" id="{9E77E9FA-8142-4801-9C2C-C28FC7298D4B}"/>
              </a:ext>
            </a:extLst>
          </p:cNvPr>
          <p:cNvSpPr txBox="1">
            <a:spLocks noChangeArrowheads="1"/>
          </p:cNvSpPr>
          <p:nvPr/>
        </p:nvSpPr>
        <p:spPr bwMode="auto">
          <a:xfrm>
            <a:off x="324971" y="1843640"/>
            <a:ext cx="84380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cs typeface="Times New Roman" panose="02020603050405020304" pitchFamily="18" charset="0"/>
              </a:rPr>
              <a:t>This means that the number of organisms </a:t>
            </a:r>
            <a:br>
              <a:rPr lang="en-US" altLang="en-US" dirty="0">
                <a:cs typeface="Times New Roman" panose="02020603050405020304" pitchFamily="18" charset="0"/>
              </a:rPr>
            </a:br>
            <a:r>
              <a:rPr lang="en-US" altLang="en-US" dirty="0">
                <a:cs typeface="Times New Roman" panose="02020603050405020304" pitchFamily="18" charset="0"/>
              </a:rPr>
              <a:t>that an ecosystem can support is also limited.</a:t>
            </a:r>
            <a:endParaRPr lang="en-GB" altLang="en-US" dirty="0"/>
          </a:p>
        </p:txBody>
      </p:sp>
      <p:pic>
        <p:nvPicPr>
          <p:cNvPr id="11" name="Picture 9" descr="notes_icon">
            <a:extLst>
              <a:ext uri="{FF2B5EF4-FFF2-40B4-BE49-F238E27FC236}">
                <a16:creationId xmlns:a16="http://schemas.microsoft.com/office/drawing/2014/main" id="{C08FC5CD-8895-4663-A977-CA3C7FAD181A}"/>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FF139EBC-0880-4670-8765-86C8269D4D1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038380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3iJGuPtv"/>
  <p:tag name="ARTICULATE_DESIGN_ID_6_DEFAULT DESIGN" val="pfFa45mr"/>
  <p:tag name="ARTICULATE_DESIGN_ID_1_DEFAULT DESIGN" val="UFJTe502"/>
  <p:tag name="ARTICULATE_DESIGN_ID_7_DEFAULT DESIGN" val="Uks9zXsL"/>
  <p:tag name="ARTICULATE_DESIGN_ID_3_DEFAULT DESIGN" val="G4MlRnjK"/>
  <p:tag name="ARTICULATE_DESIGN_ID_2_DEFAULT DESIGN" val="HSOeOayM"/>
  <p:tag name="ARTICULATE_DESIGN_ID_4_DEFAULT DESIGN" val="DnO3OOSY"/>
  <p:tag name="ARTICULATE_DESIGN_ID_5_DEFAULT DESIGN" val="Rxu0czLO"/>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15151</TotalTime>
  <Words>2053</Words>
  <Application>Microsoft Office PowerPoint</Application>
  <PresentationFormat>On-screen Show (4:3)</PresentationFormat>
  <Paragraphs>179</Paragraphs>
  <Slides>19</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Wingdings</vt:lpstr>
      <vt:lpstr>Arial</vt:lpstr>
      <vt:lpstr>Wingdings 2</vt:lpstr>
      <vt:lpstr>1_Default Design</vt:lpstr>
      <vt:lpstr>7_Default Design</vt:lpstr>
      <vt:lpstr>Ecosystems</vt:lpstr>
      <vt:lpstr>Information</vt:lpstr>
      <vt:lpstr>What is an ecosystem?</vt:lpstr>
      <vt:lpstr>Organization of an ecosystem</vt:lpstr>
      <vt:lpstr>Habitats</vt:lpstr>
      <vt:lpstr>A niche</vt:lpstr>
      <vt:lpstr>Ecological terms activity</vt:lpstr>
      <vt:lpstr>Population sizes in ecosystems</vt:lpstr>
      <vt:lpstr>Carrying capacity</vt:lpstr>
      <vt:lpstr>What is competition?</vt:lpstr>
      <vt:lpstr>Interspecific and intraspecific</vt:lpstr>
      <vt:lpstr>Competition in the meadow</vt:lpstr>
      <vt:lpstr>What do animals compete for?</vt:lpstr>
      <vt:lpstr>What do plants compete for?</vt:lpstr>
      <vt:lpstr>Who competes for this?</vt:lpstr>
      <vt:lpstr>Competition and population size</vt:lpstr>
      <vt:lpstr>Competition recap</vt:lpstr>
      <vt:lpstr>Predation and disease</vt:lpstr>
      <vt:lpstr>Competition in the Petri dish</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Ecosystems</dc:title>
  <dc:subject>Boardworks High School Life Science</dc:subject>
  <dc:creator>Boardworks</dc:creator>
  <cp:lastModifiedBy>Tim Crilly</cp:lastModifiedBy>
  <cp:revision>657</cp:revision>
  <dcterms:created xsi:type="dcterms:W3CDTF">2003-10-06T13:07:42Z</dcterms:created>
  <dcterms:modified xsi:type="dcterms:W3CDTF">2019-01-31T15:24:54Z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772E04FA-5836-4D29-8739-2EC7D747C3D8</vt:lpwstr>
  </property>
  <property fmtid="{D5CDD505-2E9C-101B-9397-08002B2CF9AE}" pid="3" name="ArticulatePath">
    <vt:lpwstr>Ecosystems</vt:lpwstr>
  </property>
</Properties>
</file>