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ctiveX/activeX2.xml" ContentType="application/vnd.ms-office.activeX+xml"/>
  <Override PartName="/ppt/notesSlides/notesSlide17.xml" ContentType="application/vnd.openxmlformats-officedocument.presentationml.notesSlide+xml"/>
  <Override PartName="/ppt/activeX/activeX3.xml" ContentType="application/vnd.ms-office.activeX+xml"/>
  <Override PartName="/ppt/notesSlides/notesSlide18.xml" ContentType="application/vnd.openxmlformats-officedocument.presentationml.notesSlide+xml"/>
  <Override PartName="/ppt/activeX/activeX4.xml" ContentType="application/vnd.ms-office.activeX+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ctiveX/activeX5.xml" ContentType="application/vnd.ms-office.activeX+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724" r:id="rId1"/>
    <p:sldMasterId id="2147485739" r:id="rId2"/>
  </p:sldMasterIdLst>
  <p:notesMasterIdLst>
    <p:notesMasterId r:id="rId24"/>
  </p:notesMasterIdLst>
  <p:handoutMasterIdLst>
    <p:handoutMasterId r:id="rId25"/>
  </p:handoutMasterIdLst>
  <p:sldIdLst>
    <p:sldId id="430" r:id="rId3"/>
    <p:sldId id="527" r:id="rId4"/>
    <p:sldId id="528" r:id="rId5"/>
    <p:sldId id="565" r:id="rId6"/>
    <p:sldId id="563" r:id="rId7"/>
    <p:sldId id="530" r:id="rId8"/>
    <p:sldId id="580" r:id="rId9"/>
    <p:sldId id="567" r:id="rId10"/>
    <p:sldId id="579" r:id="rId11"/>
    <p:sldId id="581" r:id="rId12"/>
    <p:sldId id="498" r:id="rId13"/>
    <p:sldId id="582" r:id="rId14"/>
    <p:sldId id="516" r:id="rId15"/>
    <p:sldId id="583" r:id="rId16"/>
    <p:sldId id="511" r:id="rId17"/>
    <p:sldId id="529" r:id="rId18"/>
    <p:sldId id="556" r:id="rId19"/>
    <p:sldId id="557" r:id="rId20"/>
    <p:sldId id="558" r:id="rId21"/>
    <p:sldId id="584" r:id="rId22"/>
    <p:sldId id="547" r:id="rId23"/>
  </p:sldIdLst>
  <p:sldSz cx="9144000" cy="6858000" type="screen4x3"/>
  <p:notesSz cx="6858000" cy="9296400"/>
  <p:embeddedFontLst>
    <p:embeddedFont>
      <p:font typeface="Wingdings 2" panose="05020102010507070707" pitchFamily="18" charset="2"/>
      <p:regular r:id="rId26"/>
    </p:embeddedFont>
  </p:embeddedFontLst>
  <p:custDataLst>
    <p:tags r:id="rId27"/>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538">
          <p15:clr>
            <a:srgbClr val="A4A3A4"/>
          </p15:clr>
        </p15:guide>
        <p15:guide id="4" pos="216">
          <p15:clr>
            <a:srgbClr val="A4A3A4"/>
          </p15:clr>
        </p15:guide>
      </p15:sldGuideLst>
    </p:ext>
    <p:ext uri="{2D200454-40CA-4A62-9FC3-DE9A4176ACB9}">
      <p15:notesGuideLst xmlns:p15="http://schemas.microsoft.com/office/powerpoint/2012/main">
        <p15:guide id="1" orient="horz" pos="2931"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E696"/>
    <a:srgbClr val="10BC45"/>
    <a:srgbClr val="010066"/>
    <a:srgbClr val="CC0099"/>
    <a:srgbClr val="33CC33"/>
    <a:srgbClr val="009900"/>
    <a:srgbClr val="FF6161"/>
    <a:srgbClr val="003399"/>
    <a:srgbClr val="FFC1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229" autoAdjust="0"/>
  </p:normalViewPr>
  <p:slideViewPr>
    <p:cSldViewPr snapToGrid="0" showGuides="1">
      <p:cViewPr>
        <p:scale>
          <a:sx n="85" d="100"/>
          <a:sy n="85" d="100"/>
        </p:scale>
        <p:origin x="618" y="162"/>
      </p:cViewPr>
      <p:guideLst>
        <p:guide orient="horz" pos="494"/>
        <p:guide orient="horz" pos="3876"/>
        <p:guide pos="5538"/>
        <p:guide pos="216"/>
      </p:guideLst>
    </p:cSldViewPr>
  </p:slideViewPr>
  <p:outlineViewPr>
    <p:cViewPr>
      <p:scale>
        <a:sx n="33" d="100"/>
        <a:sy n="33" d="100"/>
      </p:scale>
      <p:origin x="0" y="-24"/>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31"/>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158EE8C0-39E5-4E0B-87D2-2A268EB66EE4}"/>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E544B907-E0DA-4253-AD3F-FBC7EFE58706}" type="slidenum">
              <a:rPr lang="en-GB" altLang="en-US"/>
              <a:pPr/>
              <a:t>‹#›</a:t>
            </a:fld>
            <a:endParaRPr lang="en-GB" altLang="en-US"/>
          </a:p>
        </p:txBody>
      </p:sp>
      <p:sp>
        <p:nvSpPr>
          <p:cNvPr id="5" name="Rectangle 7">
            <a:extLst>
              <a:ext uri="{FF2B5EF4-FFF2-40B4-BE49-F238E27FC236}">
                <a16:creationId xmlns:a16="http://schemas.microsoft.com/office/drawing/2014/main" id="{C983DFA9-9D6E-4B71-9ADA-E03638807886}"/>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6" name="Rectangle 9">
            <a:extLst>
              <a:ext uri="{FF2B5EF4-FFF2-40B4-BE49-F238E27FC236}">
                <a16:creationId xmlns:a16="http://schemas.microsoft.com/office/drawing/2014/main" id="{E564DC46-5D1A-48EB-AEA2-F6D738A2088A}"/>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custDataLst>
      <p:tags r:id="rId2"/>
    </p:custDataLst>
    <p:extLst>
      <p:ext uri="{BB962C8B-B14F-4D97-AF65-F5344CB8AC3E}">
        <p14:creationId xmlns:p14="http://schemas.microsoft.com/office/powerpoint/2010/main" val="20016298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4">
            <a:extLst>
              <a:ext uri="{FF2B5EF4-FFF2-40B4-BE49-F238E27FC236}">
                <a16:creationId xmlns:a16="http://schemas.microsoft.com/office/drawing/2014/main" id="{ADFEF6AB-D3ED-4F26-9672-7D6926D1582A}"/>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021F0E2C-42C5-462F-BA82-97F64445DC93}"/>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09D69E70-557C-4292-8FF4-6220315C3110}"/>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05E0C77F-54CB-4AC0-B57A-ED1D3AD7E050}" type="slidenum">
              <a:rPr lang="en-US" altLang="en-US"/>
              <a:pPr/>
              <a:t>‹#›</a:t>
            </a:fld>
            <a:endParaRPr lang="en-US" altLang="en-US"/>
          </a:p>
        </p:txBody>
      </p:sp>
      <p:sp>
        <p:nvSpPr>
          <p:cNvPr id="7" name="Rectangle 7">
            <a:extLst>
              <a:ext uri="{FF2B5EF4-FFF2-40B4-BE49-F238E27FC236}">
                <a16:creationId xmlns:a16="http://schemas.microsoft.com/office/drawing/2014/main" id="{3AD5E01E-EA06-49AF-8A58-2DE15A01855A}"/>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8" name="Rectangle 9">
            <a:extLst>
              <a:ext uri="{FF2B5EF4-FFF2-40B4-BE49-F238E27FC236}">
                <a16:creationId xmlns:a16="http://schemas.microsoft.com/office/drawing/2014/main" id="{6DD997B9-9FBB-40C5-B06B-32CED653AD97}"/>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extLst>
      <p:ext uri="{BB962C8B-B14F-4D97-AF65-F5344CB8AC3E}">
        <p14:creationId xmlns:p14="http://schemas.microsoft.com/office/powerpoint/2010/main" val="3900667488"/>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a:extLst>
              <a:ext uri="{FF2B5EF4-FFF2-40B4-BE49-F238E27FC236}">
                <a16:creationId xmlns:a16="http://schemas.microsoft.com/office/drawing/2014/main" id="{DD48BB47-9668-4CD0-8D4C-DBEA04328A71}"/>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89DFD016-8C6E-4071-9545-84C283D4A7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7E69C50-4BF3-4A1E-839B-ECA4059142FD}"/>
              </a:ext>
            </a:extLst>
          </p:cNvPr>
          <p:cNvSpPr>
            <a:spLocks noGrp="1"/>
          </p:cNvSpPr>
          <p:nvPr>
            <p:ph type="sldNum" sz="quarter" idx="10"/>
          </p:nvPr>
        </p:nvSpPr>
        <p:spPr/>
        <p:txBody>
          <a:bodyPr/>
          <a:lstStyle/>
          <a:p>
            <a:fld id="{05E0C77F-54CB-4AC0-B57A-ED1D3AD7E050}"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14400" y="4415790"/>
            <a:ext cx="5029200" cy="4183380"/>
          </a:xfrm>
          <a:noFill/>
          <a:ln/>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Help students to explain how matter is cycled to each system by the organisms that carry out decay. Respiration carried out by decomposers and detritivores moves matter into the atmosphere. Nutrients are released into the soil. Some of these nutrients are taken up by plants and enter the food chain.</a:t>
            </a:r>
          </a:p>
          <a:p>
            <a:endParaRPr lang="en-GB" sz="1200" kern="1200" dirty="0">
              <a:solidFill>
                <a:schemeClr val="tx1"/>
              </a:solidFill>
              <a:effectLst/>
              <a:latin typeface="Arial" charset="0"/>
              <a:ea typeface="+mn-ea"/>
              <a:cs typeface="+mn-cs"/>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b="1" dirty="0"/>
          </a:p>
          <a:p>
            <a:endParaRPr lang="en-GB" b="1" dirty="0"/>
          </a:p>
          <a:p>
            <a:r>
              <a:rPr lang="en-GB" b="1" dirty="0"/>
              <a:t>Photo credit: ©</a:t>
            </a:r>
            <a:r>
              <a:rPr lang="en-US" altLang="en-US" dirty="0">
                <a:latin typeface="Arial" panose="020B0604020202020204" pitchFamily="34" charset="0"/>
              </a:rPr>
              <a:t> </a:t>
            </a:r>
            <a:r>
              <a:rPr lang="en-GB" altLang="en-US" dirty="0" err="1">
                <a:latin typeface="Arial" panose="020B0604020202020204" pitchFamily="34" charset="0"/>
              </a:rPr>
              <a:t>jiangdi</a:t>
            </a:r>
            <a:r>
              <a:rPr lang="en-GB" dirty="0"/>
              <a:t>, Shutterstock.com 2018</a:t>
            </a:r>
            <a:endParaRPr lang="en-GB" b="1" dirty="0"/>
          </a:p>
        </p:txBody>
      </p:sp>
      <p:sp>
        <p:nvSpPr>
          <p:cNvPr id="2" name="Slide Number Placeholder 1">
            <a:extLst>
              <a:ext uri="{FF2B5EF4-FFF2-40B4-BE49-F238E27FC236}">
                <a16:creationId xmlns:a16="http://schemas.microsoft.com/office/drawing/2014/main" id="{97B3216C-9FCF-4657-BBD3-4C91E5DAA615}"/>
              </a:ext>
            </a:extLst>
          </p:cNvPr>
          <p:cNvSpPr>
            <a:spLocks noGrp="1"/>
          </p:cNvSpPr>
          <p:nvPr>
            <p:ph type="sldNum" sz="quarter" idx="10"/>
          </p:nvPr>
        </p:nvSpPr>
        <p:spPr/>
        <p:txBody>
          <a:bodyPr/>
          <a:lstStyle/>
          <a:p>
            <a:fld id="{05E0C77F-54CB-4AC0-B57A-ED1D3AD7E050}" type="slidenum">
              <a:rPr lang="en-US" altLang="en-US" smtClean="0"/>
              <a:pPr/>
              <a:t>10</a:t>
            </a:fld>
            <a:endParaRPr lang="en-US" altLang="en-US"/>
          </a:p>
        </p:txBody>
      </p:sp>
    </p:spTree>
    <p:extLst>
      <p:ext uri="{BB962C8B-B14F-4D97-AF65-F5344CB8AC3E}">
        <p14:creationId xmlns:p14="http://schemas.microsoft.com/office/powerpoint/2010/main" val="2121342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a:extLst>
              <a:ext uri="{FF2B5EF4-FFF2-40B4-BE49-F238E27FC236}">
                <a16:creationId xmlns:a16="http://schemas.microsoft.com/office/drawing/2014/main" id="{B89C61D7-4898-45CF-8566-A4C059D8EE8B}"/>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F6C17AE1-8DAF-4470-B37C-5F61F1A49C64}"/>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p>
            <a:pPr>
              <a:lnSpc>
                <a:spcPct val="120000"/>
              </a:lnSpc>
            </a:pPr>
            <a:r>
              <a:rPr lang="en-US" altLang="en-US" b="1" dirty="0">
                <a:latin typeface="Arial" panose="020B0604020202020204" pitchFamily="34" charset="0"/>
              </a:rPr>
              <a:t>Teacher notes</a:t>
            </a:r>
          </a:p>
          <a:p>
            <a:pPr>
              <a:lnSpc>
                <a:spcPct val="120000"/>
              </a:lnSpc>
            </a:pPr>
            <a:r>
              <a:rPr lang="en-GB" altLang="en-US" dirty="0">
                <a:latin typeface="Arial" panose="020B0604020202020204" pitchFamily="34" charset="0"/>
              </a:rPr>
              <a:t>The carbon cycle is covered in more detail in the </a:t>
            </a:r>
            <a:r>
              <a:rPr lang="en-GB" altLang="en-US" i="1" dirty="0">
                <a:latin typeface="Arial" panose="020B0604020202020204" pitchFamily="34" charset="0"/>
              </a:rPr>
              <a:t>Carbon Cycle </a:t>
            </a:r>
            <a:r>
              <a:rPr lang="en-GB" altLang="en-US" dirty="0">
                <a:latin typeface="Arial" panose="020B0604020202020204" pitchFamily="34" charset="0"/>
              </a:rPr>
              <a:t>presentation. Students should be able to name forms of carbon mentioned earlier in the presentation. In the biosphere, carbon is found in living tissues. It is a building block in biological molecules, such as carbohydrates, fats and proteins. In the atmosphere, carbon is found combined with oxygen in the compound carbon dioxide, CO</a:t>
            </a:r>
            <a:r>
              <a:rPr lang="en-GB" altLang="en-US" baseline="-25000" dirty="0">
                <a:latin typeface="Arial" panose="020B0604020202020204" pitchFamily="34" charset="0"/>
              </a:rPr>
              <a:t>2</a:t>
            </a:r>
            <a:r>
              <a:rPr lang="en-GB" altLang="en-US" dirty="0">
                <a:latin typeface="Arial" panose="020B0604020202020204" pitchFamily="34" charset="0"/>
              </a:rPr>
              <a:t>, which is a gas. You may also wish to discuss forms of carbon in Earth’s other systems. In the hydrosphere, carbon is found as dissolved carbon dioxide and other compounds such as carbonic acid. In the geosphere, carbon is found in fossil fuels and rocks such as limestone and chalk.</a:t>
            </a:r>
          </a:p>
          <a:p>
            <a:pPr>
              <a:lnSpc>
                <a:spcPct val="120000"/>
              </a:lnSpc>
            </a:pPr>
            <a:endParaRPr lang="en-GB" altLang="en-US" dirty="0">
              <a:latin typeface="Arial" panose="020B0604020202020204" pitchFamily="34" charset="0"/>
            </a:endParaRPr>
          </a:p>
          <a:p>
            <a:pPr>
              <a:lnSpc>
                <a:spcPct val="120000"/>
              </a:lnSpc>
            </a:pPr>
            <a:r>
              <a:rPr lang="en-GB" altLang="en-US" dirty="0">
                <a:latin typeface="Arial" panose="020B0604020202020204" pitchFamily="34" charset="0"/>
              </a:rPr>
              <a:t>Other processes that move carbon include cellular respiration (biosphere to atmosphere), combustion (biosphere to atmosphere), sedimentation (biosphere to geosphere), volcanic activity (geosphere to atmosphere) and diffusion (both directions between atmosphere and hydrosphere).</a:t>
            </a:r>
            <a:endParaRPr lang="en-US" altLang="en-US" dirty="0">
              <a:latin typeface="Arial" panose="020B0604020202020204" pitchFamily="34" charset="0"/>
            </a:endParaRPr>
          </a:p>
          <a:p>
            <a:pPr>
              <a:lnSpc>
                <a:spcPct val="120000"/>
              </a:lnSpc>
            </a:pPr>
            <a:endParaRPr lang="en-US" altLang="en-US" dirty="0">
              <a:latin typeface="Arial" panose="020B0604020202020204" pitchFamily="34" charset="0"/>
            </a:endParaRPr>
          </a:p>
          <a:p>
            <a:pPr>
              <a:lnSpc>
                <a:spcPct val="120000"/>
              </a:lnSpc>
            </a:pPr>
            <a:r>
              <a:rPr lang="en-US" altLang="en-US" dirty="0">
                <a:latin typeface="Arial" panose="020B0604020202020204" pitchFamily="34" charset="0"/>
              </a:rPr>
              <a:t>For more information about the carbon cycle, </a:t>
            </a:r>
            <a:r>
              <a:rPr lang="en-GB" altLang="en-US" dirty="0">
                <a:latin typeface="Arial" panose="020B0604020202020204" pitchFamily="34" charset="0"/>
              </a:rPr>
              <a:t>please refer to the </a:t>
            </a:r>
            <a:r>
              <a:rPr lang="en-GB" altLang="en-US" i="1" dirty="0">
                <a:latin typeface="Arial" panose="020B0604020202020204" pitchFamily="34" charset="0"/>
              </a:rPr>
              <a:t>Carbon Cycle</a:t>
            </a:r>
            <a:r>
              <a:rPr lang="en-GB" altLang="en-US" b="1" baseline="0" dirty="0">
                <a:latin typeface="Arial" panose="020B0604020202020204" pitchFamily="34" charset="0"/>
              </a:rPr>
              <a:t> </a:t>
            </a:r>
            <a:r>
              <a:rPr lang="en-GB" altLang="en-US" dirty="0">
                <a:latin typeface="Arial" panose="020B0604020202020204" pitchFamily="34" charset="0"/>
              </a:rPr>
              <a:t>presentation.</a:t>
            </a:r>
          </a:p>
          <a:p>
            <a:pPr>
              <a:lnSpc>
                <a:spcPct val="120000"/>
              </a:lnSpc>
            </a:pPr>
            <a:endParaRPr lang="en-GB" b="1" dirty="0">
              <a:latin typeface="Arial" panose="020B0604020202020204" pitchFamily="34" charset="0"/>
            </a:endParaRPr>
          </a:p>
          <a:p>
            <a:pPr marL="0" marR="0" lvl="0" indent="0" algn="l" defTabSz="914400" rtl="0" eaLnBrk="0" fontAlgn="base" latinLnBrk="0" hangingPunct="0">
              <a:lnSpc>
                <a:spcPct val="12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b="1" dirty="0"/>
          </a:p>
          <a:p>
            <a:pPr>
              <a:lnSpc>
                <a:spcPct val="120000"/>
              </a:lnSpc>
            </a:pPr>
            <a:endParaRPr lang="en-GB" b="1" dirty="0"/>
          </a:p>
          <a:p>
            <a:pPr marL="0" marR="0" lvl="0" indent="0" algn="l" defTabSz="914400" rtl="0" eaLnBrk="0" fontAlgn="base" latinLnBrk="0" hangingPunct="0">
              <a:lnSpc>
                <a:spcPct val="120000"/>
              </a:lnSpc>
              <a:spcAft>
                <a:spcPct val="0"/>
              </a:spcAft>
              <a:buClrTx/>
              <a:buSzTx/>
              <a:buFontTx/>
              <a:buNone/>
              <a:tabLst/>
              <a:defRPr/>
            </a:pPr>
            <a:r>
              <a:rPr lang="en-US" altLang="en-US" b="1" dirty="0">
                <a:latin typeface="Arial" panose="020B0604020202020204" pitchFamily="34" charset="0"/>
              </a:rPr>
              <a:t>Photo credit: </a:t>
            </a:r>
            <a:r>
              <a:rPr lang="en-US" altLang="en-US" dirty="0">
                <a:latin typeface="Arial" panose="020B0604020202020204" pitchFamily="34" charset="0"/>
              </a:rPr>
              <a:t>© </a:t>
            </a:r>
            <a:r>
              <a:rPr lang="en-GB" altLang="en-US" dirty="0">
                <a:latin typeface="Arial" panose="020B0604020202020204" pitchFamily="34" charset="0"/>
              </a:rPr>
              <a:t>Lindsey Moore, Shutterstock.com 2018</a:t>
            </a:r>
            <a:endParaRPr lang="en-US"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E221F3FA-F410-47C7-ACFB-80D526532817}"/>
              </a:ext>
            </a:extLst>
          </p:cNvPr>
          <p:cNvSpPr>
            <a:spLocks noGrp="1"/>
          </p:cNvSpPr>
          <p:nvPr>
            <p:ph type="sldNum" sz="quarter" idx="10"/>
          </p:nvPr>
        </p:nvSpPr>
        <p:spPr/>
        <p:txBody>
          <a:bodyPr/>
          <a:lstStyle/>
          <a:p>
            <a:fld id="{05E0C77F-54CB-4AC0-B57A-ED1D3AD7E050}"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a:extLst>
              <a:ext uri="{FF2B5EF4-FFF2-40B4-BE49-F238E27FC236}">
                <a16:creationId xmlns:a16="http://schemas.microsoft.com/office/drawing/2014/main" id="{B89C61D7-4898-45CF-8566-A4C059D8EE8B}"/>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F6C17AE1-8DAF-4470-B37C-5F61F1A49C64}"/>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altLang="en-US" sz="1200" b="1" dirty="0"/>
              <a:t>Photo credit:</a:t>
            </a:r>
            <a:r>
              <a:rPr lang="en-GB" altLang="en-US" sz="1200" dirty="0"/>
              <a:t> </a:t>
            </a:r>
            <a:r>
              <a:rPr lang="en-US" altLang="en-US" sz="1200" dirty="0"/>
              <a:t>© </a:t>
            </a:r>
            <a:r>
              <a:rPr lang="en-GB" altLang="en-US" dirty="0" err="1">
                <a:latin typeface="Arial" panose="020B0604020202020204" pitchFamily="34" charset="0"/>
              </a:rPr>
              <a:t>kosmooss</a:t>
            </a:r>
            <a:r>
              <a:rPr lang="en-US" altLang="en-US" sz="1200" dirty="0"/>
              <a:t>, Shutterstock 2018</a:t>
            </a:r>
            <a:endParaRPr lang="en-US"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B0E4CEF8-99A7-45EF-9C91-80BAB8A7C837}"/>
              </a:ext>
            </a:extLst>
          </p:cNvPr>
          <p:cNvSpPr>
            <a:spLocks noGrp="1"/>
          </p:cNvSpPr>
          <p:nvPr>
            <p:ph type="sldNum" sz="quarter" idx="10"/>
          </p:nvPr>
        </p:nvSpPr>
        <p:spPr/>
        <p:txBody>
          <a:bodyPr/>
          <a:lstStyle/>
          <a:p>
            <a:fld id="{05E0C77F-54CB-4AC0-B57A-ED1D3AD7E050}" type="slidenum">
              <a:rPr lang="en-US" altLang="en-US" smtClean="0"/>
              <a:pPr/>
              <a:t>12</a:t>
            </a:fld>
            <a:endParaRPr lang="en-US" altLang="en-US"/>
          </a:p>
        </p:txBody>
      </p:sp>
    </p:spTree>
    <p:extLst>
      <p:ext uri="{BB962C8B-B14F-4D97-AF65-F5344CB8AC3E}">
        <p14:creationId xmlns:p14="http://schemas.microsoft.com/office/powerpoint/2010/main" val="3041691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a:extLst>
              <a:ext uri="{FF2B5EF4-FFF2-40B4-BE49-F238E27FC236}">
                <a16:creationId xmlns:a16="http://schemas.microsoft.com/office/drawing/2014/main" id="{A278DCD5-E530-4EE4-A729-45BFC7D43515}"/>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DEB73EAD-2E2A-42CE-92F9-C7618BCE4C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cs typeface="Arial" panose="020B0604020202020204" pitchFamily="34" charset="0"/>
              </a:rPr>
              <a:t>Teacher notes</a:t>
            </a:r>
          </a:p>
          <a:p>
            <a:r>
              <a:rPr lang="en-GB" altLang="en-US" dirty="0">
                <a:latin typeface="Arial" panose="020B0604020202020204" pitchFamily="34" charset="0"/>
                <a:cs typeface="Arial" panose="020B0604020202020204" pitchFamily="34" charset="0"/>
              </a:rPr>
              <a:t>Nitrogen-fixing bacteria live in the root nodules of a class of plants called legumes which include beans, peas and clover. They convert nitrogen gas into nitrates. Legumes are often planted to improve the fertility of poor-quality soils by raising the nitrate content of the soil. The image shows </a:t>
            </a:r>
            <a:r>
              <a:rPr lang="en-GB" altLang="en-US" dirty="0">
                <a:latin typeface="Arial" panose="020B0604020202020204" pitchFamily="34" charset="0"/>
              </a:rPr>
              <a:t>nitrogen-fixing nodules on the roots of a pea plant (</a:t>
            </a:r>
            <a:r>
              <a:rPr lang="en-GB" altLang="en-US" i="1" dirty="0">
                <a:latin typeface="Arial" panose="020B0604020202020204" pitchFamily="34" charset="0"/>
              </a:rPr>
              <a:t>Pisum sativum</a:t>
            </a:r>
            <a:r>
              <a:rPr lang="en-GB" altLang="en-US" dirty="0">
                <a:latin typeface="Arial" panose="020B0604020202020204" pitchFamily="34" charset="0"/>
              </a:rPr>
              <a:t>).</a:t>
            </a:r>
            <a:endParaRPr lang="en-GB" altLang="en-US" dirty="0">
              <a:latin typeface="Arial" panose="020B0604020202020204" pitchFamily="34" charset="0"/>
              <a:cs typeface="Arial" panose="020B0604020202020204" pitchFamily="34" charset="0"/>
            </a:endParaRPr>
          </a:p>
          <a:p>
            <a:endParaRPr lang="en-GB" altLang="en-US"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John </a:t>
            </a:r>
            <a:r>
              <a:rPr lang="en-GB" altLang="en-US" dirty="0" err="1">
                <a:latin typeface="Arial" panose="020B0604020202020204" pitchFamily="34" charset="0"/>
              </a:rPr>
              <a:t>Kaprielian</a:t>
            </a:r>
            <a:r>
              <a:rPr lang="en-GB" altLang="en-US" dirty="0">
                <a:latin typeface="Arial" panose="020B0604020202020204" pitchFamily="34" charset="0"/>
              </a:rPr>
              <a:t>, Science Photo Library 2018</a:t>
            </a:r>
          </a:p>
        </p:txBody>
      </p:sp>
      <p:sp>
        <p:nvSpPr>
          <p:cNvPr id="2" name="Slide Number Placeholder 1">
            <a:extLst>
              <a:ext uri="{FF2B5EF4-FFF2-40B4-BE49-F238E27FC236}">
                <a16:creationId xmlns:a16="http://schemas.microsoft.com/office/drawing/2014/main" id="{4435F54C-12DA-4EB7-B306-FEBF0074E133}"/>
              </a:ext>
            </a:extLst>
          </p:cNvPr>
          <p:cNvSpPr>
            <a:spLocks noGrp="1"/>
          </p:cNvSpPr>
          <p:nvPr>
            <p:ph type="sldNum" sz="quarter" idx="10"/>
          </p:nvPr>
        </p:nvSpPr>
        <p:spPr/>
        <p:txBody>
          <a:bodyPr/>
          <a:lstStyle/>
          <a:p>
            <a:fld id="{05E0C77F-54CB-4AC0-B57A-ED1D3AD7E050}"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a:extLst>
              <a:ext uri="{FF2B5EF4-FFF2-40B4-BE49-F238E27FC236}">
                <a16:creationId xmlns:a16="http://schemas.microsoft.com/office/drawing/2014/main" id="{A278DCD5-E530-4EE4-A729-45BFC7D43515}"/>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DEB73EAD-2E2A-42CE-92F9-C7618BCE4C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tabLst>
                <a:tab pos="4033838" algn="l"/>
              </a:tabLst>
            </a:pPr>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sauletas</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685FED8A-3B52-4F99-8DE3-D381CC9E8DF6}"/>
              </a:ext>
            </a:extLst>
          </p:cNvPr>
          <p:cNvSpPr>
            <a:spLocks noGrp="1"/>
          </p:cNvSpPr>
          <p:nvPr>
            <p:ph type="sldNum" sz="quarter" idx="10"/>
          </p:nvPr>
        </p:nvSpPr>
        <p:spPr/>
        <p:txBody>
          <a:bodyPr/>
          <a:lstStyle/>
          <a:p>
            <a:fld id="{05E0C77F-54CB-4AC0-B57A-ED1D3AD7E050}" type="slidenum">
              <a:rPr lang="en-US" altLang="en-US" smtClean="0"/>
              <a:pPr/>
              <a:t>14</a:t>
            </a:fld>
            <a:endParaRPr lang="en-US" altLang="en-US"/>
          </a:p>
        </p:txBody>
      </p:sp>
    </p:spTree>
    <p:extLst>
      <p:ext uri="{BB962C8B-B14F-4D97-AF65-F5344CB8AC3E}">
        <p14:creationId xmlns:p14="http://schemas.microsoft.com/office/powerpoint/2010/main" val="1783215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a:extLst>
              <a:ext uri="{FF2B5EF4-FFF2-40B4-BE49-F238E27FC236}">
                <a16:creationId xmlns:a16="http://schemas.microsoft.com/office/drawing/2014/main" id="{C6D8C999-C321-4527-9A66-722EA6BA98E0}"/>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B0DE42BF-61F5-49D1-99B9-ACA10FF77E46}"/>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Teacher notes</a:t>
            </a:r>
          </a:p>
          <a:p>
            <a:r>
              <a:rPr lang="en-GB" altLang="en-US" dirty="0">
                <a:latin typeface="Arial" panose="020B0604020202020204" pitchFamily="34" charset="0"/>
              </a:rPr>
              <a:t>Help students to apply their understanding of biomass transfers to explain that plant biomass is consumed by other organisms, causing nitrogen compounds to move through the food chain.</a:t>
            </a:r>
            <a:endParaRPr lang="en-GB" sz="1200" kern="1200" dirty="0">
              <a:solidFill>
                <a:schemeClr val="tx1"/>
              </a:solidFill>
              <a:effectLst/>
              <a:latin typeface="Arial" charset="0"/>
              <a:ea typeface="+mn-ea"/>
              <a:cs typeface="+mn-cs"/>
            </a:endParaRPr>
          </a:p>
          <a:p>
            <a:pPr marL="0" marR="0" lvl="0" indent="0" algn="l" defTabSz="914400" rtl="0" eaLnBrk="0" fontAlgn="base" latinLnBrk="0" hangingPunct="0">
              <a:spcAft>
                <a:spcPct val="0"/>
              </a:spcAft>
              <a:buClrTx/>
              <a:buSzTx/>
              <a:buFontTx/>
              <a:buNone/>
              <a:tabLst/>
              <a:defRPr/>
            </a:pPr>
            <a:endParaRPr lang="en-GB" sz="1200" kern="1200" dirty="0">
              <a:solidFill>
                <a:schemeClr val="tx1"/>
              </a:solidFill>
              <a:effectLst/>
              <a:latin typeface="Arial" charset="0"/>
              <a:ea typeface="+mn-ea"/>
              <a:cs typeface="+mn-cs"/>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p>
          <a:p>
            <a:pPr marL="0" marR="0" lvl="0" indent="0" algn="l" defTabSz="914400" rtl="0" eaLnBrk="0" fontAlgn="base" latinLnBrk="0" hangingPunct="0">
              <a:spcAft>
                <a:spcPct val="0"/>
              </a:spcAft>
              <a:buClrTx/>
              <a:buSzTx/>
              <a:buFont typeface="Arial" panose="020B0604020202020204" pitchFamily="34" charset="0"/>
              <a:buNone/>
              <a:tabLst/>
              <a:defRPr/>
            </a:pPr>
            <a:endParaRPr lang="en-GB" altLang="en-US" b="1"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Olesia</a:t>
            </a:r>
            <a:r>
              <a:rPr lang="en-GB" altLang="en-US" dirty="0">
                <a:latin typeface="Arial" panose="020B0604020202020204" pitchFamily="34" charset="0"/>
              </a:rPr>
              <a:t> </a:t>
            </a:r>
            <a:r>
              <a:rPr lang="en-GB" altLang="en-US" dirty="0" err="1">
                <a:latin typeface="Arial" panose="020B0604020202020204" pitchFamily="34" charset="0"/>
              </a:rPr>
              <a:t>Bilkei</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408E70D9-0ED4-401E-9F6D-124EFAA3D33E}"/>
              </a:ext>
            </a:extLst>
          </p:cNvPr>
          <p:cNvSpPr>
            <a:spLocks noGrp="1"/>
          </p:cNvSpPr>
          <p:nvPr>
            <p:ph type="sldNum" sz="quarter" idx="10"/>
          </p:nvPr>
        </p:nvSpPr>
        <p:spPr/>
        <p:txBody>
          <a:bodyPr/>
          <a:lstStyle/>
          <a:p>
            <a:fld id="{05E0C77F-54CB-4AC0-B57A-ED1D3AD7E050}"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a:extLst>
              <a:ext uri="{FF2B5EF4-FFF2-40B4-BE49-F238E27FC236}">
                <a16:creationId xmlns:a16="http://schemas.microsoft.com/office/drawing/2014/main" id="{D9F6427A-F290-406C-B80F-1C34015A0244}"/>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880575E1-F3DC-45F9-A42E-61B95BB081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Teacher notes</a:t>
            </a:r>
          </a:p>
          <a:p>
            <a:r>
              <a:rPr lang="en-US" altLang="en-US" dirty="0">
                <a:latin typeface="Arial" panose="020B0604020202020204" pitchFamily="34" charset="0"/>
              </a:rPr>
              <a:t>Soil is often low in oxygen in habitats such as wetlands, bogs, marshes and areas with waterlogged soils. </a:t>
            </a:r>
          </a:p>
          <a:p>
            <a:endParaRPr lang="en-US"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US" altLang="en-US" dirty="0">
              <a:latin typeface="Arial" panose="020B0604020202020204" pitchFamily="34" charset="0"/>
            </a:endParaRPr>
          </a:p>
          <a:p>
            <a:endParaRPr lang="en-US" altLang="en-US"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a:t>
            </a:r>
            <a:r>
              <a:rPr lang="en-US" altLang="en-US" dirty="0">
                <a:latin typeface="Arial" panose="020B0604020202020204" pitchFamily="34" charset="0"/>
              </a:rPr>
              <a:t>Igor </a:t>
            </a:r>
            <a:r>
              <a:rPr lang="en-US" altLang="en-US" dirty="0" err="1">
                <a:latin typeface="Arial" panose="020B0604020202020204" pitchFamily="34" charset="0"/>
              </a:rPr>
              <a:t>Stramyyk</a:t>
            </a:r>
            <a:r>
              <a:rPr lang="en-US"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5758D58B-1D91-4FE9-BF32-41A54C720611}"/>
              </a:ext>
            </a:extLst>
          </p:cNvPr>
          <p:cNvSpPr>
            <a:spLocks noGrp="1"/>
          </p:cNvSpPr>
          <p:nvPr>
            <p:ph type="sldNum" sz="quarter" idx="10"/>
          </p:nvPr>
        </p:nvSpPr>
        <p:spPr/>
        <p:txBody>
          <a:bodyPr/>
          <a:lstStyle/>
          <a:p>
            <a:fld id="{05E0C77F-54CB-4AC0-B57A-ED1D3AD7E050}"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xfrm>
            <a:off x="914400" y="4415790"/>
            <a:ext cx="5029200" cy="4183380"/>
          </a:xfrm>
          <a:noFill/>
          <a:ln/>
        </p:spPr>
        <p:txBody>
          <a:bodyPr/>
          <a:lstStyle/>
          <a:p>
            <a:r>
              <a:rPr lang="en-GB" b="1" dirty="0"/>
              <a:t>Teacher notes</a:t>
            </a:r>
          </a:p>
          <a:p>
            <a:r>
              <a:rPr lang="en-GB" dirty="0"/>
              <a:t>This ten-stage animation provides an illustrated guide to the nitrogen cycle. It could be used to introduce the topic or as a summary. While viewing the animation, students could be asked to identify the microorganisms that are involved in the different processes of the nitrogen cycle.</a:t>
            </a:r>
          </a:p>
          <a:p>
            <a:endParaRPr lang="en-GB" dirty="0"/>
          </a:p>
          <a:p>
            <a:r>
              <a:rPr lang="en-GB" dirty="0"/>
              <a:t>Ammonia is a nitrogen compound with the chemical formula, NH</a:t>
            </a:r>
            <a:r>
              <a:rPr lang="en-GB" baseline="-25000" dirty="0"/>
              <a:t>3</a:t>
            </a:r>
            <a:r>
              <a:rPr lang="en-GB" dirty="0"/>
              <a:t>.</a:t>
            </a:r>
          </a:p>
          <a:p>
            <a:endParaRPr lang="en-GB" sz="1200" baseline="0"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systems.</a:t>
            </a:r>
            <a:endParaRPr lang="en-GB" sz="1200" b="1" kern="1200" dirty="0">
              <a:solidFill>
                <a:schemeClr val="tx1"/>
              </a:solidFill>
              <a:effectLst/>
              <a:latin typeface="Arial" charset="0"/>
              <a:ea typeface="+mn-ea"/>
              <a:cs typeface="+mn-cs"/>
            </a:endParaRPr>
          </a:p>
        </p:txBody>
      </p:sp>
      <p:sp>
        <p:nvSpPr>
          <p:cNvPr id="2" name="Slide Number Placeholder 1">
            <a:extLst>
              <a:ext uri="{FF2B5EF4-FFF2-40B4-BE49-F238E27FC236}">
                <a16:creationId xmlns:a16="http://schemas.microsoft.com/office/drawing/2014/main" id="{40F7284B-4B89-4ABB-9FD7-6EAB13737C96}"/>
              </a:ext>
            </a:extLst>
          </p:cNvPr>
          <p:cNvSpPr>
            <a:spLocks noGrp="1"/>
          </p:cNvSpPr>
          <p:nvPr>
            <p:ph type="sldNum" sz="quarter" idx="10"/>
          </p:nvPr>
        </p:nvSpPr>
        <p:spPr/>
        <p:txBody>
          <a:bodyPr/>
          <a:lstStyle/>
          <a:p>
            <a:fld id="{05E0C77F-54CB-4AC0-B57A-ED1D3AD7E050}"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914400" y="4415790"/>
            <a:ext cx="5029200" cy="4183380"/>
          </a:xfrm>
          <a:noFill/>
          <a:ln/>
        </p:spPr>
        <p:txBody>
          <a:bodyPr/>
          <a:lstStyle/>
          <a:p>
            <a:r>
              <a:rPr lang="en-GB" b="1" dirty="0"/>
              <a:t>Teacher notes</a:t>
            </a:r>
          </a:p>
          <a:p>
            <a:r>
              <a:rPr lang="en-GB" dirty="0"/>
              <a:t>This </a:t>
            </a:r>
            <a:r>
              <a:rPr lang="en-GB" dirty="0" err="1"/>
              <a:t>labeling</a:t>
            </a:r>
            <a:r>
              <a:rPr lang="en-GB" dirty="0"/>
              <a:t> activity could be used as a summary exercise to check students’ ability to identify the components and sequence of the nitrogen cycle. The activity could be extended by asking students to write the chemical formulae for the nitrogen-containing compounds in the cycle.   </a:t>
            </a:r>
          </a:p>
          <a:p>
            <a:endParaRPr lang="en-GB"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systems.</a:t>
            </a:r>
            <a:endParaRPr lang="en-GB" sz="1200" b="1" kern="1200" dirty="0">
              <a:solidFill>
                <a:schemeClr val="tx1"/>
              </a:solidFill>
              <a:effectLst/>
              <a:latin typeface="Arial" charset="0"/>
              <a:ea typeface="+mn-ea"/>
              <a:cs typeface="+mn-cs"/>
            </a:endParaRPr>
          </a:p>
        </p:txBody>
      </p:sp>
      <p:sp>
        <p:nvSpPr>
          <p:cNvPr id="2" name="Slide Number Placeholder 1">
            <a:extLst>
              <a:ext uri="{FF2B5EF4-FFF2-40B4-BE49-F238E27FC236}">
                <a16:creationId xmlns:a16="http://schemas.microsoft.com/office/drawing/2014/main" id="{63B91600-B51B-4239-A1EE-8C5DD59C1AAB}"/>
              </a:ext>
            </a:extLst>
          </p:cNvPr>
          <p:cNvSpPr>
            <a:spLocks noGrp="1"/>
          </p:cNvSpPr>
          <p:nvPr>
            <p:ph type="sldNum" sz="quarter" idx="10"/>
          </p:nvPr>
        </p:nvSpPr>
        <p:spPr/>
        <p:txBody>
          <a:bodyPr/>
          <a:lstStyle/>
          <a:p>
            <a:fld id="{05E0C77F-54CB-4AC0-B57A-ED1D3AD7E050}"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914400" y="4415790"/>
            <a:ext cx="5029200" cy="4183380"/>
          </a:xfrm>
          <a:noFill/>
          <a:ln/>
        </p:spPr>
        <p:txBody>
          <a:bodyPr/>
          <a:lstStyle/>
          <a:p>
            <a:r>
              <a:rPr lang="en-US" b="1" dirty="0"/>
              <a:t>Teacher notes</a:t>
            </a:r>
          </a:p>
          <a:p>
            <a:r>
              <a:rPr lang="en-US" dirty="0"/>
              <a:t>This matching activity could be used as an introductory or summary activity on the nitrogen cycle.</a:t>
            </a:r>
            <a:endParaRPr lang="en-GB" dirty="0"/>
          </a:p>
        </p:txBody>
      </p:sp>
      <p:sp>
        <p:nvSpPr>
          <p:cNvPr id="2" name="Slide Number Placeholder 1">
            <a:extLst>
              <a:ext uri="{FF2B5EF4-FFF2-40B4-BE49-F238E27FC236}">
                <a16:creationId xmlns:a16="http://schemas.microsoft.com/office/drawing/2014/main" id="{2F289117-141C-4249-BE25-AE8C7C906803}"/>
              </a:ext>
            </a:extLst>
          </p:cNvPr>
          <p:cNvSpPr>
            <a:spLocks noGrp="1"/>
          </p:cNvSpPr>
          <p:nvPr>
            <p:ph type="sldNum" sz="quarter" idx="10"/>
          </p:nvPr>
        </p:nvSpPr>
        <p:spPr/>
        <p:txBody>
          <a:bodyPr/>
          <a:lstStyle/>
          <a:p>
            <a:fld id="{05E0C77F-54CB-4AC0-B57A-ED1D3AD7E050}"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F5866F11-FC35-42EB-A5BA-F829DAA70CFE}"/>
              </a:ext>
            </a:extLst>
          </p:cNvPr>
          <p:cNvSpPr>
            <a:spLocks noGrp="1"/>
          </p:cNvSpPr>
          <p:nvPr>
            <p:ph type="sldNum" sz="quarter" idx="10"/>
          </p:nvPr>
        </p:nvSpPr>
        <p:spPr/>
        <p:txBody>
          <a:bodyPr/>
          <a:lstStyle/>
          <a:p>
            <a:fld id="{05E0C77F-54CB-4AC0-B57A-ED1D3AD7E050}" type="slidenum">
              <a:rPr lang="en-US" altLang="en-US" smtClean="0"/>
              <a:pPr/>
              <a:t>2</a:t>
            </a:fld>
            <a:endParaRPr lang="en-US" altLang="en-US"/>
          </a:p>
        </p:txBody>
      </p:sp>
    </p:spTree>
    <p:extLst>
      <p:ext uri="{BB962C8B-B14F-4D97-AF65-F5344CB8AC3E}">
        <p14:creationId xmlns:p14="http://schemas.microsoft.com/office/powerpoint/2010/main" val="3785938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a:extLst>
              <a:ext uri="{FF2B5EF4-FFF2-40B4-BE49-F238E27FC236}">
                <a16:creationId xmlns:a16="http://schemas.microsoft.com/office/drawing/2014/main" id="{C6D8C999-C321-4527-9A66-722EA6BA98E0}"/>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B0DE42BF-61F5-49D1-99B9-ACA10FF77E46}"/>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a:lnSpc>
                <a:spcPct val="120000"/>
              </a:lnSpc>
            </a:pPr>
            <a:r>
              <a:rPr lang="en-US" b="1" dirty="0"/>
              <a:t>Teacher notes</a:t>
            </a:r>
          </a:p>
          <a:p>
            <a:pPr>
              <a:lnSpc>
                <a:spcPct val="120000"/>
              </a:lnSpc>
            </a:pPr>
            <a:r>
              <a:rPr lang="en-GB" dirty="0"/>
              <a:t>Discuss students’ ideas for the questions. All living organisms need water to survive, and all living organisms contain water. However, there are a variety of methods used to obtain it. Examples include drinking (land based animals, marine fish), osmosis (land based plants, freshwater fish) and food (land based animals and aquatic species). You could ask students to carry out their own research on the topic.</a:t>
            </a:r>
          </a:p>
          <a:p>
            <a:pPr>
              <a:lnSpc>
                <a:spcPct val="120000"/>
              </a:lnSpc>
            </a:pPr>
            <a:endParaRPr lang="en-GB" dirty="0"/>
          </a:p>
          <a:p>
            <a:pPr>
              <a:lnSpc>
                <a:spcPct val="120000"/>
              </a:lnSpc>
            </a:pPr>
            <a:r>
              <a:rPr lang="en-GB" dirty="0"/>
              <a:t>Water has many uses in living organisms. Excess water is lost to the environment as urine. Some of it passes through the food chain when organisms are consumed. The water in dead tissues is released into the environment during decomposition.</a:t>
            </a:r>
          </a:p>
          <a:p>
            <a:pPr>
              <a:lnSpc>
                <a:spcPct val="120000"/>
              </a:lnSpc>
            </a:pPr>
            <a:endParaRPr lang="en-GB" dirty="0"/>
          </a:p>
          <a:p>
            <a:pPr marL="0" marR="0" lvl="0" indent="0" algn="l" defTabSz="914400" rtl="0" eaLnBrk="0" fontAlgn="base" latinLnBrk="0" hangingPunct="0">
              <a:lnSpc>
                <a:spcPct val="12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US" altLang="en-US" dirty="0">
              <a:latin typeface="Arial" panose="020B0604020202020204" pitchFamily="34" charset="0"/>
            </a:endParaRPr>
          </a:p>
          <a:p>
            <a:pPr>
              <a:lnSpc>
                <a:spcPct val="120000"/>
              </a:lnSpc>
            </a:pPr>
            <a:endParaRPr lang="en-GB" altLang="en-US" b="1" dirty="0">
              <a:latin typeface="Arial" panose="020B0604020202020204" pitchFamily="34" charset="0"/>
            </a:endParaRPr>
          </a:p>
          <a:p>
            <a:pPr>
              <a:lnSpc>
                <a:spcPct val="120000"/>
              </a:lnSpc>
            </a:pPr>
            <a:r>
              <a:rPr lang="en-GB" altLang="en-US" b="1" dirty="0">
                <a:latin typeface="Arial" panose="020B0604020202020204" pitchFamily="34" charset="0"/>
              </a:rPr>
              <a:t>Photo credit: </a:t>
            </a:r>
            <a:r>
              <a:rPr lang="en-GB" altLang="en-US" dirty="0">
                <a:latin typeface="Arial" panose="020B0604020202020204" pitchFamily="34" charset="0"/>
              </a:rPr>
              <a:t>© merc67, Shutterstock.com 2018</a:t>
            </a:r>
          </a:p>
        </p:txBody>
      </p:sp>
      <p:sp>
        <p:nvSpPr>
          <p:cNvPr id="2" name="Slide Number Placeholder 1">
            <a:extLst>
              <a:ext uri="{FF2B5EF4-FFF2-40B4-BE49-F238E27FC236}">
                <a16:creationId xmlns:a16="http://schemas.microsoft.com/office/drawing/2014/main" id="{9CC94279-41B6-4830-8AA8-B70A3DC5C486}"/>
              </a:ext>
            </a:extLst>
          </p:cNvPr>
          <p:cNvSpPr>
            <a:spLocks noGrp="1"/>
          </p:cNvSpPr>
          <p:nvPr>
            <p:ph type="sldNum" sz="quarter" idx="10"/>
          </p:nvPr>
        </p:nvSpPr>
        <p:spPr/>
        <p:txBody>
          <a:bodyPr/>
          <a:lstStyle/>
          <a:p>
            <a:fld id="{05E0C77F-54CB-4AC0-B57A-ED1D3AD7E050}" type="slidenum">
              <a:rPr lang="en-US" altLang="en-US" smtClean="0"/>
              <a:pPr/>
              <a:t>20</a:t>
            </a:fld>
            <a:endParaRPr lang="en-US" altLang="en-US" dirty="0"/>
          </a:p>
        </p:txBody>
      </p:sp>
    </p:spTree>
    <p:extLst>
      <p:ext uri="{BB962C8B-B14F-4D97-AF65-F5344CB8AC3E}">
        <p14:creationId xmlns:p14="http://schemas.microsoft.com/office/powerpoint/2010/main" val="950708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systems.</a:t>
            </a:r>
            <a:endParaRPr lang="en-GB" sz="1200" b="1" kern="1200" dirty="0">
              <a:solidFill>
                <a:schemeClr val="tx1"/>
              </a:solidFill>
              <a:effectLst/>
              <a:latin typeface="Arial" charset="0"/>
              <a:ea typeface="+mn-ea"/>
              <a:cs typeface="+mn-cs"/>
            </a:endParaRPr>
          </a:p>
        </p:txBody>
      </p:sp>
      <p:sp>
        <p:nvSpPr>
          <p:cNvPr id="2" name="Slide Number Placeholder 1">
            <a:extLst>
              <a:ext uri="{FF2B5EF4-FFF2-40B4-BE49-F238E27FC236}">
                <a16:creationId xmlns:a16="http://schemas.microsoft.com/office/drawing/2014/main" id="{65BF73E8-EE33-4D30-8CC4-616C1FA17BF4}"/>
              </a:ext>
            </a:extLst>
          </p:cNvPr>
          <p:cNvSpPr>
            <a:spLocks noGrp="1"/>
          </p:cNvSpPr>
          <p:nvPr>
            <p:ph type="sldNum" sz="quarter" idx="10"/>
          </p:nvPr>
        </p:nvSpPr>
        <p:spPr/>
        <p:txBody>
          <a:bodyPr/>
          <a:lstStyle/>
          <a:p>
            <a:fld id="{05E0C77F-54CB-4AC0-B57A-ED1D3AD7E050}" type="slidenum">
              <a:rPr lang="en-US" altLang="en-US" smtClean="0"/>
              <a:pPr/>
              <a:t>21</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GB" b="1" dirty="0"/>
              <a:t>Photo credit: </a:t>
            </a:r>
            <a:r>
              <a:rPr lang="en-GB" dirty="0"/>
              <a:t>© </a:t>
            </a:r>
            <a:r>
              <a:rPr lang="en-GB" dirty="0" err="1"/>
              <a:t>Aksenova</a:t>
            </a:r>
            <a:r>
              <a:rPr lang="en-GB" dirty="0"/>
              <a:t> Natalya, Shutterstock.com 2018</a:t>
            </a:r>
          </a:p>
        </p:txBody>
      </p:sp>
      <p:sp>
        <p:nvSpPr>
          <p:cNvPr id="2" name="Slide Number Placeholder 1">
            <a:extLst>
              <a:ext uri="{FF2B5EF4-FFF2-40B4-BE49-F238E27FC236}">
                <a16:creationId xmlns:a16="http://schemas.microsoft.com/office/drawing/2014/main" id="{C9542385-C013-4874-A366-DDECFC1E5C51}"/>
              </a:ext>
            </a:extLst>
          </p:cNvPr>
          <p:cNvSpPr>
            <a:spLocks noGrp="1"/>
          </p:cNvSpPr>
          <p:nvPr>
            <p:ph type="sldNum" sz="quarter" idx="10"/>
          </p:nvPr>
        </p:nvSpPr>
        <p:spPr/>
        <p:txBody>
          <a:bodyPr/>
          <a:lstStyle/>
          <a:p>
            <a:fld id="{05E0C77F-54CB-4AC0-B57A-ED1D3AD7E050}"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Rot="1" noChangeAspect="1" noTextEdit="1"/>
          </p:cNvSpPr>
          <p:nvPr>
            <p:ph type="sldImg"/>
          </p:nvPr>
        </p:nvSpPr>
        <p:spPr>
          <a:ln/>
        </p:spPr>
      </p:sp>
      <p:sp>
        <p:nvSpPr>
          <p:cNvPr id="25605" name="Rectangle 3"/>
          <p:cNvSpPr>
            <a:spLocks noGrp="1"/>
          </p:cNvSpPr>
          <p:nvPr>
            <p:ph type="body" idx="1"/>
          </p:nvPr>
        </p:nvSpPr>
        <p:spPr>
          <a:xfrm>
            <a:off x="914400" y="4415790"/>
            <a:ext cx="5029200" cy="4183380"/>
          </a:xfrm>
          <a:noFill/>
          <a:ln/>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dirty="0">
              <a:effectLst/>
            </a:endParaRPr>
          </a:p>
        </p:txBody>
      </p:sp>
      <p:sp>
        <p:nvSpPr>
          <p:cNvPr id="2" name="Slide Number Placeholder 1">
            <a:extLst>
              <a:ext uri="{FF2B5EF4-FFF2-40B4-BE49-F238E27FC236}">
                <a16:creationId xmlns:a16="http://schemas.microsoft.com/office/drawing/2014/main" id="{1CB3DA44-BEF5-46AA-9AC6-2E70DC112608}"/>
              </a:ext>
            </a:extLst>
          </p:cNvPr>
          <p:cNvSpPr>
            <a:spLocks noGrp="1"/>
          </p:cNvSpPr>
          <p:nvPr>
            <p:ph type="sldNum" sz="quarter" idx="10"/>
          </p:nvPr>
        </p:nvSpPr>
        <p:spPr/>
        <p:txBody>
          <a:bodyPr/>
          <a:lstStyle/>
          <a:p>
            <a:fld id="{05E0C77F-54CB-4AC0-B57A-ED1D3AD7E050}"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GB" dirty="0"/>
          </a:p>
        </p:txBody>
      </p:sp>
      <p:sp>
        <p:nvSpPr>
          <p:cNvPr id="2" name="Slide Number Placeholder 1">
            <a:extLst>
              <a:ext uri="{FF2B5EF4-FFF2-40B4-BE49-F238E27FC236}">
                <a16:creationId xmlns:a16="http://schemas.microsoft.com/office/drawing/2014/main" id="{752FFA04-E1D9-4150-94FE-237302922097}"/>
              </a:ext>
            </a:extLst>
          </p:cNvPr>
          <p:cNvSpPr>
            <a:spLocks noGrp="1"/>
          </p:cNvSpPr>
          <p:nvPr>
            <p:ph type="sldNum" sz="quarter" idx="10"/>
          </p:nvPr>
        </p:nvSpPr>
        <p:spPr/>
        <p:txBody>
          <a:bodyPr/>
          <a:lstStyle/>
          <a:p>
            <a:fld id="{05E0C77F-54CB-4AC0-B57A-ED1D3AD7E050}"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GB" b="1" dirty="0"/>
              <a:t>Photo credit: </a:t>
            </a:r>
            <a:r>
              <a:rPr lang="en-GB" dirty="0"/>
              <a:t>© </a:t>
            </a:r>
            <a:r>
              <a:rPr lang="en-US" dirty="0"/>
              <a:t>focal point</a:t>
            </a:r>
            <a:r>
              <a:rPr lang="en-GB" dirty="0"/>
              <a:t>, Shutterstock.com 2018</a:t>
            </a:r>
          </a:p>
        </p:txBody>
      </p:sp>
      <p:sp>
        <p:nvSpPr>
          <p:cNvPr id="2" name="Slide Number Placeholder 1">
            <a:extLst>
              <a:ext uri="{FF2B5EF4-FFF2-40B4-BE49-F238E27FC236}">
                <a16:creationId xmlns:a16="http://schemas.microsoft.com/office/drawing/2014/main" id="{08BC18B5-B7FC-48B4-9F98-CC6C18C5B675}"/>
              </a:ext>
            </a:extLst>
          </p:cNvPr>
          <p:cNvSpPr>
            <a:spLocks noGrp="1"/>
          </p:cNvSpPr>
          <p:nvPr>
            <p:ph type="sldNum" sz="quarter" idx="10"/>
          </p:nvPr>
        </p:nvSpPr>
        <p:spPr/>
        <p:txBody>
          <a:bodyPr/>
          <a:lstStyle/>
          <a:p>
            <a:fld id="{05E0C77F-54CB-4AC0-B57A-ED1D3AD7E050}"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atmosphere is currently made of 78% nitrogen, 20% oxygen, 0.93% argon, 0.004% carbon dioxide and small amounts of other gases including water vapor. The amount of water vapor in the atmosphere is very variable, but is typically around 1%. The composition of Earth’s atmosphere has changed over geological time.</a:t>
            </a:r>
          </a:p>
          <a:p>
            <a:endParaRPr lang="en-GB" b="1" dirty="0">
              <a:latin typeface="Arial" charset="0"/>
            </a:endParaRPr>
          </a:p>
          <a:p>
            <a:r>
              <a:rPr lang="en-GB" b="1" dirty="0">
                <a:latin typeface="Arial" charset="0"/>
              </a:rPr>
              <a:t>Photo credit: </a:t>
            </a:r>
            <a:r>
              <a:rPr lang="en-GB" dirty="0">
                <a:latin typeface="Arial" charset="0"/>
              </a:rPr>
              <a:t>© </a:t>
            </a:r>
            <a:r>
              <a:rPr lang="en-GB" dirty="0"/>
              <a:t>Studio23</a:t>
            </a:r>
            <a:r>
              <a:rPr lang="en-GB" dirty="0">
                <a:latin typeface="Arial" charset="0"/>
              </a:rPr>
              <a:t>, Shutterstock.com 2018</a:t>
            </a:r>
            <a:endParaRPr lang="en-GB" dirty="0"/>
          </a:p>
        </p:txBody>
      </p:sp>
      <p:sp>
        <p:nvSpPr>
          <p:cNvPr id="2" name="Slide Number Placeholder 1">
            <a:extLst>
              <a:ext uri="{FF2B5EF4-FFF2-40B4-BE49-F238E27FC236}">
                <a16:creationId xmlns:a16="http://schemas.microsoft.com/office/drawing/2014/main" id="{E10A1626-2C54-4823-BE51-1BC6DD9A60EB}"/>
              </a:ext>
            </a:extLst>
          </p:cNvPr>
          <p:cNvSpPr>
            <a:spLocks noGrp="1"/>
          </p:cNvSpPr>
          <p:nvPr>
            <p:ph type="sldNum" sz="quarter" idx="10"/>
          </p:nvPr>
        </p:nvSpPr>
        <p:spPr/>
        <p:txBody>
          <a:bodyPr/>
          <a:lstStyle/>
          <a:p>
            <a:fld id="{05E0C77F-54CB-4AC0-B57A-ED1D3AD7E050}" type="slidenum">
              <a:rPr lang="en-US" altLang="en-US" smtClean="0"/>
              <a:pPr/>
              <a:t>7</a:t>
            </a:fld>
            <a:endParaRPr lang="en-US" altLang="en-US"/>
          </a:p>
        </p:txBody>
      </p:sp>
    </p:spTree>
    <p:extLst>
      <p:ext uri="{BB962C8B-B14F-4D97-AF65-F5344CB8AC3E}">
        <p14:creationId xmlns:p14="http://schemas.microsoft.com/office/powerpoint/2010/main" val="568407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on biomass transfers, please refer to the </a:t>
            </a:r>
            <a:r>
              <a:rPr lang="en-GB" altLang="en-US" i="1" dirty="0">
                <a:latin typeface="Arial" panose="020B0604020202020204" pitchFamily="34" charset="0"/>
              </a:rPr>
              <a:t>Biomass Transfers</a:t>
            </a:r>
            <a:r>
              <a:rPr lang="en-GB" altLang="en-US" i="1" baseline="0" dirty="0">
                <a:latin typeface="Arial" panose="020B0604020202020204" pitchFamily="34" charset="0"/>
              </a:rPr>
              <a:t> </a:t>
            </a:r>
            <a:r>
              <a:rPr lang="en-GB" altLang="en-US" dirty="0">
                <a:latin typeface="Arial" panose="020B0604020202020204" pitchFamily="34" charset="0"/>
              </a:rPr>
              <a:t>presentation.</a:t>
            </a:r>
            <a:endParaRPr lang="en-GB" b="1" dirty="0"/>
          </a:p>
          <a:p>
            <a:endParaRPr lang="en-GB" b="1" dirty="0"/>
          </a:p>
          <a:p>
            <a:r>
              <a:rPr lang="en-GB" b="1" dirty="0"/>
              <a:t>Photo credit:</a:t>
            </a:r>
            <a:r>
              <a:rPr lang="en-GB" b="0" dirty="0"/>
              <a:t> © </a:t>
            </a:r>
            <a:r>
              <a:rPr lang="en-GB" dirty="0" err="1"/>
              <a:t>Bachkova</a:t>
            </a:r>
            <a:r>
              <a:rPr lang="en-GB" dirty="0"/>
              <a:t> Natalia, Shutterstock.com 2018</a:t>
            </a:r>
          </a:p>
        </p:txBody>
      </p:sp>
      <p:sp>
        <p:nvSpPr>
          <p:cNvPr id="2" name="Slide Number Placeholder 1">
            <a:extLst>
              <a:ext uri="{FF2B5EF4-FFF2-40B4-BE49-F238E27FC236}">
                <a16:creationId xmlns:a16="http://schemas.microsoft.com/office/drawing/2014/main" id="{1780458F-ECC3-44C1-91CB-7A3CADA689C4}"/>
              </a:ext>
            </a:extLst>
          </p:cNvPr>
          <p:cNvSpPr>
            <a:spLocks noGrp="1"/>
          </p:cNvSpPr>
          <p:nvPr>
            <p:ph type="sldNum" sz="quarter" idx="10"/>
          </p:nvPr>
        </p:nvSpPr>
        <p:spPr/>
        <p:txBody>
          <a:bodyPr/>
          <a:lstStyle/>
          <a:p>
            <a:fld id="{05E0C77F-54CB-4AC0-B57A-ED1D3AD7E050}"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14400" y="4415790"/>
            <a:ext cx="5029200" cy="4183380"/>
          </a:xfrm>
          <a:noFill/>
          <a:ln/>
        </p:spPr>
        <p:txBody>
          <a:bodyPr/>
          <a:lstStyle/>
          <a:p>
            <a:r>
              <a:rPr lang="en-GB" b="1" dirty="0"/>
              <a:t>Photo credit:</a:t>
            </a:r>
            <a:r>
              <a:rPr lang="en-GB" b="0" dirty="0"/>
              <a:t> © </a:t>
            </a:r>
            <a:r>
              <a:rPr lang="en-GB" dirty="0" err="1"/>
              <a:t>ppopla</a:t>
            </a:r>
            <a:r>
              <a:rPr lang="en-GB" dirty="0"/>
              <a:t>, Shutterstock.com 2018</a:t>
            </a:r>
            <a:endParaRPr lang="en-GB" b="1" dirty="0"/>
          </a:p>
        </p:txBody>
      </p:sp>
      <p:sp>
        <p:nvSpPr>
          <p:cNvPr id="2" name="Slide Number Placeholder 1">
            <a:extLst>
              <a:ext uri="{FF2B5EF4-FFF2-40B4-BE49-F238E27FC236}">
                <a16:creationId xmlns:a16="http://schemas.microsoft.com/office/drawing/2014/main" id="{844708D7-806B-44ED-91A7-2608B52F6306}"/>
              </a:ext>
            </a:extLst>
          </p:cNvPr>
          <p:cNvSpPr>
            <a:spLocks noGrp="1"/>
          </p:cNvSpPr>
          <p:nvPr>
            <p:ph type="sldNum" sz="quarter" idx="10"/>
          </p:nvPr>
        </p:nvSpPr>
        <p:spPr/>
        <p:txBody>
          <a:bodyPr/>
          <a:lstStyle/>
          <a:p>
            <a:fld id="{05E0C77F-54CB-4AC0-B57A-ED1D3AD7E050}"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8791D40A-4DB6-4A2B-BA84-E865395A5AD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spTree>
    <p:custDataLst>
      <p:tags r:id="rId1"/>
    </p:custDataLst>
    <p:extLst>
      <p:ext uri="{BB962C8B-B14F-4D97-AF65-F5344CB8AC3E}">
        <p14:creationId xmlns:p14="http://schemas.microsoft.com/office/powerpoint/2010/main" val="3266476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818981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686552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995267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4127607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spTree>
    <p:custDataLst>
      <p:tags r:id="rId1"/>
    </p:custDataLst>
    <p:extLst>
      <p:ext uri="{BB962C8B-B14F-4D97-AF65-F5344CB8AC3E}">
        <p14:creationId xmlns:p14="http://schemas.microsoft.com/office/powerpoint/2010/main" val="2719509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1225807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124056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528348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77979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265396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728820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294422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409461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842437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5822618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7328548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504947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740061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64179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829662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38335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46883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544080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424332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574538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C436BA7E-3972-478D-9105-365FB1FA2F51}"/>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spTree>
    <p:custDataLst>
      <p:tags r:id="rId16"/>
    </p:custDataLst>
    <p:extLst>
      <p:ext uri="{BB962C8B-B14F-4D97-AF65-F5344CB8AC3E}">
        <p14:creationId xmlns:p14="http://schemas.microsoft.com/office/powerpoint/2010/main" val="2897706114"/>
      </p:ext>
    </p:extLst>
  </p:cSld>
  <p:clrMap bg1="lt1" tx1="dk1" bg2="lt2" tx2="dk2" accent1="accent1" accent2="accent2" accent3="accent3" accent4="accent4" accent5="accent5" accent6="accent6" hlink="hlink" folHlink="folHlink"/>
  <p:sldLayoutIdLst>
    <p:sldLayoutId id="2147485725" r:id="rId1"/>
    <p:sldLayoutId id="2147485726" r:id="rId2"/>
    <p:sldLayoutId id="2147485727" r:id="rId3"/>
    <p:sldLayoutId id="2147485728" r:id="rId4"/>
    <p:sldLayoutId id="2147485729" r:id="rId5"/>
    <p:sldLayoutId id="2147485730" r:id="rId6"/>
    <p:sldLayoutId id="2147485731" r:id="rId7"/>
    <p:sldLayoutId id="2147485732" r:id="rId8"/>
    <p:sldLayoutId id="2147485733" r:id="rId9"/>
    <p:sldLayoutId id="2147485734" r:id="rId10"/>
    <p:sldLayoutId id="2147485735" r:id="rId11"/>
    <p:sldLayoutId id="2147485736" r:id="rId12"/>
    <p:sldLayoutId id="2147485737" r:id="rId13"/>
    <p:sldLayoutId id="2147485738"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0CFC9F27-850B-4F73-BED5-C83147E45AB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spTree>
    <p:custDataLst>
      <p:tags r:id="rId14"/>
    </p:custDataLst>
    <p:extLst>
      <p:ext uri="{BB962C8B-B14F-4D97-AF65-F5344CB8AC3E}">
        <p14:creationId xmlns:p14="http://schemas.microsoft.com/office/powerpoint/2010/main" val="923295288"/>
      </p:ext>
    </p:extLst>
  </p:cSld>
  <p:clrMap bg1="lt1" tx1="dk1" bg2="lt2" tx2="dk2" accent1="accent1" accent2="accent2" accent3="accent3" accent4="accent4" accent5="accent5" accent6="accent6" hlink="hlink" folHlink="folHlink"/>
  <p:sldLayoutIdLst>
    <p:sldLayoutId id="2147485740" r:id="rId1"/>
    <p:sldLayoutId id="2147485741" r:id="rId2"/>
    <p:sldLayoutId id="2147485742" r:id="rId3"/>
    <p:sldLayoutId id="2147485743" r:id="rId4"/>
    <p:sldLayoutId id="2147485744" r:id="rId5"/>
    <p:sldLayoutId id="2147485745" r:id="rId6"/>
    <p:sldLayoutId id="2147485746" r:id="rId7"/>
    <p:sldLayoutId id="2147485747" r:id="rId8"/>
    <p:sldLayoutId id="2147485748" r:id="rId9"/>
    <p:sldLayoutId id="2147485749" r:id="rId10"/>
    <p:sldLayoutId id="2147485750" r:id="rId11"/>
    <p:sldLayoutId id="2147485751"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3.jp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7.xml"/><Relationship Id="rId7" Type="http://schemas.openxmlformats.org/officeDocument/2006/relationships/image" Target="../media/image18.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29.wmf"/><Relationship Id="rId4" Type="http://schemas.openxmlformats.org/officeDocument/2006/relationships/notesSlide" Target="../notesSlides/notesSlide17.xml"/><Relationship Id="rId9" Type="http://schemas.openxmlformats.org/officeDocument/2006/relationships/image" Target="../media/image12.jp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7.xml"/><Relationship Id="rId7" Type="http://schemas.openxmlformats.org/officeDocument/2006/relationships/image" Target="../media/image18.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image" Target="../media/image10.png"/><Relationship Id="rId10" Type="http://schemas.openxmlformats.org/officeDocument/2006/relationships/image" Target="../media/image29.wmf"/><Relationship Id="rId4" Type="http://schemas.openxmlformats.org/officeDocument/2006/relationships/notesSlide" Target="../notesSlides/notesSlide18.xml"/><Relationship Id="rId9" Type="http://schemas.openxmlformats.org/officeDocument/2006/relationships/image" Target="../media/image12.jpg"/></Relationships>
</file>

<file path=ppt/slides/_rels/slide19.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slideLayout" Target="../slideLayouts/slideLayout7.xml"/><Relationship Id="rId7" Type="http://schemas.openxmlformats.org/officeDocument/2006/relationships/image" Target="../media/image18.pn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notesSlide" Target="../notesSlides/notesSlide19.xml"/><Relationship Id="rId9" Type="http://schemas.openxmlformats.org/officeDocument/2006/relationships/image" Target="../media/image29.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pn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slideLayout" Target="../slideLayouts/slideLayout20.xml"/><Relationship Id="rId7" Type="http://schemas.openxmlformats.org/officeDocument/2006/relationships/image" Target="../media/image12.jpg"/><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notesSlide" Target="../notesSlides/notesSlide4.xml"/><Relationship Id="rId9" Type="http://schemas.openxmlformats.org/officeDocument/2006/relationships/image" Target="../media/image9.wm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9.jp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a:extLst>
              <a:ext uri="{FF2B5EF4-FFF2-40B4-BE49-F238E27FC236}">
                <a16:creationId xmlns:a16="http://schemas.microsoft.com/office/drawing/2014/main" id="{8301D2D8-C62C-4A16-8A7D-40BC78CE3334}"/>
              </a:ext>
            </a:extLst>
          </p:cNvPr>
          <p:cNvSpPr>
            <a:spLocks noGrp="1"/>
          </p:cNvSpPr>
          <p:nvPr>
            <p:ph type="title"/>
          </p:nvPr>
        </p:nvSpPr>
        <p:spPr/>
        <p:txBody>
          <a:bodyPr/>
          <a:lstStyle/>
          <a:p>
            <a:r>
              <a:rPr lang="en-GB" altLang="en-US" dirty="0"/>
              <a:t>Cycling </a:t>
            </a:r>
            <a:br>
              <a:rPr lang="en-GB" altLang="en-US" dirty="0"/>
            </a:br>
            <a:r>
              <a:rPr lang="en-GB" altLang="en-US" dirty="0"/>
              <a:t>Materials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jiangdi_318160556_web.jpg">
            <a:extLst>
              <a:ext uri="{FF2B5EF4-FFF2-40B4-BE49-F238E27FC236}">
                <a16:creationId xmlns:a16="http://schemas.microsoft.com/office/drawing/2014/main" id="{C641D36E-DB17-4F94-B5BF-E20B4F4F13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3284" y="3256988"/>
            <a:ext cx="3876675"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ext Box 4"/>
          <p:cNvSpPr txBox="1">
            <a:spLocks noChangeArrowheads="1"/>
          </p:cNvSpPr>
          <p:nvPr/>
        </p:nvSpPr>
        <p:spPr bwMode="auto">
          <a:xfrm>
            <a:off x="323850" y="784225"/>
            <a:ext cx="8520113" cy="830997"/>
          </a:xfrm>
          <a:prstGeom prst="rect">
            <a:avLst/>
          </a:prstGeom>
          <a:noFill/>
          <a:ln w="9525" algn="ctr">
            <a:noFill/>
            <a:miter lim="800000"/>
            <a:headEnd/>
            <a:tailEnd/>
          </a:ln>
        </p:spPr>
        <p:txBody>
          <a:bodyPr>
            <a:spAutoFit/>
          </a:bodyPr>
          <a:lstStyle/>
          <a:p>
            <a:pPr eaLnBrk="1" hangingPunct="1"/>
            <a:r>
              <a:rPr lang="en-GB" dirty="0">
                <a:solidFill>
                  <a:srgbClr val="010066"/>
                </a:solidFill>
                <a:cs typeface="Arial" charset="0"/>
              </a:rPr>
              <a:t>Fungi and some types of bacteria can digest dead or waste matter. These organisms are known as </a:t>
            </a:r>
            <a:r>
              <a:rPr lang="en-GB" b="1" dirty="0">
                <a:solidFill>
                  <a:srgbClr val="10BC45"/>
                </a:solidFill>
                <a:cs typeface="Arial" charset="0"/>
              </a:rPr>
              <a:t>decomposers</a:t>
            </a:r>
            <a:r>
              <a:rPr lang="en-GB" dirty="0">
                <a:solidFill>
                  <a:srgbClr val="010066"/>
                </a:solidFill>
                <a:cs typeface="Arial" charset="0"/>
              </a:rPr>
              <a:t>.</a:t>
            </a:r>
          </a:p>
        </p:txBody>
      </p:sp>
      <p:sp>
        <p:nvSpPr>
          <p:cNvPr id="16389" name="Rectangle 14"/>
          <p:cNvSpPr>
            <a:spLocks noGrp="1" noChangeArrowheads="1"/>
          </p:cNvSpPr>
          <p:nvPr>
            <p:ph type="title" idx="4294967295"/>
          </p:nvPr>
        </p:nvSpPr>
        <p:spPr/>
        <p:txBody>
          <a:bodyPr/>
          <a:lstStyle/>
          <a:p>
            <a:r>
              <a:rPr lang="en-GB" dirty="0"/>
              <a:t>Decay</a:t>
            </a:r>
          </a:p>
        </p:txBody>
      </p:sp>
      <p:sp>
        <p:nvSpPr>
          <p:cNvPr id="11" name="Rectangle 91">
            <a:extLst>
              <a:ext uri="{FF2B5EF4-FFF2-40B4-BE49-F238E27FC236}">
                <a16:creationId xmlns:a16="http://schemas.microsoft.com/office/drawing/2014/main" id="{71A1935D-DFD4-4CC5-88A4-E5E708456678}"/>
              </a:ext>
            </a:extLst>
          </p:cNvPr>
          <p:cNvSpPr>
            <a:spLocks noChangeArrowheads="1"/>
          </p:cNvSpPr>
          <p:nvPr/>
        </p:nvSpPr>
        <p:spPr bwMode="auto">
          <a:xfrm>
            <a:off x="323849" y="3942830"/>
            <a:ext cx="4428773" cy="1938992"/>
          </a:xfrm>
          <a:prstGeom prst="rect">
            <a:avLst/>
          </a:prstGeom>
          <a:noFill/>
          <a:ln w="9525">
            <a:noFill/>
            <a:miter lim="800000"/>
            <a:headEnd/>
            <a:tailEnd/>
          </a:ln>
        </p:spPr>
        <p:txBody>
          <a:bodyPr wrap="square">
            <a:spAutoFit/>
          </a:bodyPr>
          <a:lstStyle/>
          <a:p>
            <a:r>
              <a:rPr lang="en-GB" dirty="0">
                <a:solidFill>
                  <a:srgbClr val="010066"/>
                </a:solidFill>
                <a:cs typeface="Arial" charset="0"/>
              </a:rPr>
              <a:t>By breaking down dead matter, decomposers and detritivores cycle materials from biomass to the </a:t>
            </a:r>
            <a:r>
              <a:rPr lang="en-GB" b="1" dirty="0">
                <a:solidFill>
                  <a:srgbClr val="010066"/>
                </a:solidFill>
                <a:cs typeface="Arial" charset="0"/>
              </a:rPr>
              <a:t>atmosphere</a:t>
            </a:r>
            <a:r>
              <a:rPr lang="en-GB" dirty="0">
                <a:solidFill>
                  <a:srgbClr val="010066"/>
                </a:solidFill>
                <a:cs typeface="Arial" charset="0"/>
              </a:rPr>
              <a:t>, </a:t>
            </a:r>
            <a:r>
              <a:rPr lang="en-GB" b="1" dirty="0">
                <a:solidFill>
                  <a:srgbClr val="010066"/>
                </a:solidFill>
                <a:cs typeface="Arial" charset="0"/>
              </a:rPr>
              <a:t>soil</a:t>
            </a:r>
            <a:r>
              <a:rPr lang="en-GB" dirty="0">
                <a:solidFill>
                  <a:srgbClr val="010066"/>
                </a:solidFill>
                <a:cs typeface="Arial" charset="0"/>
              </a:rPr>
              <a:t>, or </a:t>
            </a:r>
            <a:r>
              <a:rPr lang="en-GB" b="1" dirty="0">
                <a:solidFill>
                  <a:srgbClr val="010066"/>
                </a:solidFill>
                <a:cs typeface="Arial" charset="0"/>
              </a:rPr>
              <a:t>food chains</a:t>
            </a:r>
            <a:r>
              <a:rPr lang="en-GB" dirty="0">
                <a:solidFill>
                  <a:srgbClr val="010066"/>
                </a:solidFill>
                <a:cs typeface="Arial" charset="0"/>
              </a:rPr>
              <a:t>.</a:t>
            </a:r>
            <a:endParaRPr lang="en-GB" dirty="0"/>
          </a:p>
        </p:txBody>
      </p:sp>
      <p:sp>
        <p:nvSpPr>
          <p:cNvPr id="14" name="Rectangle 91">
            <a:extLst>
              <a:ext uri="{FF2B5EF4-FFF2-40B4-BE49-F238E27FC236}">
                <a16:creationId xmlns:a16="http://schemas.microsoft.com/office/drawing/2014/main" id="{5BE33482-FD77-4DDB-ABEA-45AB534DECDF}"/>
              </a:ext>
            </a:extLst>
          </p:cNvPr>
          <p:cNvSpPr>
            <a:spLocks noChangeArrowheads="1"/>
          </p:cNvSpPr>
          <p:nvPr/>
        </p:nvSpPr>
        <p:spPr bwMode="auto">
          <a:xfrm>
            <a:off x="323850" y="1960204"/>
            <a:ext cx="8123238" cy="830997"/>
          </a:xfrm>
          <a:prstGeom prst="rect">
            <a:avLst/>
          </a:prstGeom>
          <a:noFill/>
          <a:ln w="9525">
            <a:noFill/>
            <a:miter lim="800000"/>
            <a:headEnd/>
            <a:tailEnd/>
          </a:ln>
        </p:spPr>
        <p:txBody>
          <a:bodyPr wrap="square">
            <a:spAutoFit/>
          </a:bodyPr>
          <a:lstStyle/>
          <a:p>
            <a:r>
              <a:rPr lang="en-GB" dirty="0">
                <a:solidFill>
                  <a:srgbClr val="010066"/>
                </a:solidFill>
                <a:cs typeface="Arial" charset="0"/>
              </a:rPr>
              <a:t>Some types of animals, such as earthworms, can also feed on dead matter. These are known as </a:t>
            </a:r>
            <a:r>
              <a:rPr lang="en-GB" b="1" dirty="0">
                <a:solidFill>
                  <a:srgbClr val="10BC45"/>
                </a:solidFill>
                <a:cs typeface="Arial" charset="0"/>
              </a:rPr>
              <a:t>detritivores</a:t>
            </a:r>
            <a:r>
              <a:rPr lang="en-GB" dirty="0">
                <a:solidFill>
                  <a:srgbClr val="010066"/>
                </a:solidFill>
                <a:cs typeface="Arial" charset="0"/>
              </a:rPr>
              <a:t>.</a:t>
            </a:r>
            <a:endParaRPr lang="en-GB" dirty="0"/>
          </a:p>
        </p:txBody>
      </p:sp>
      <p:sp>
        <p:nvSpPr>
          <p:cNvPr id="15" name="Rectangle 91">
            <a:extLst>
              <a:ext uri="{FF2B5EF4-FFF2-40B4-BE49-F238E27FC236}">
                <a16:creationId xmlns:a16="http://schemas.microsoft.com/office/drawing/2014/main" id="{7E9534A5-9575-4C9F-BA97-C167115E36D3}"/>
              </a:ext>
            </a:extLst>
          </p:cNvPr>
          <p:cNvSpPr>
            <a:spLocks noChangeArrowheads="1"/>
          </p:cNvSpPr>
          <p:nvPr/>
        </p:nvSpPr>
        <p:spPr bwMode="auto">
          <a:xfrm>
            <a:off x="323850" y="3136183"/>
            <a:ext cx="5004506" cy="461665"/>
          </a:xfrm>
          <a:prstGeom prst="rect">
            <a:avLst/>
          </a:prstGeom>
          <a:noFill/>
          <a:ln w="9525">
            <a:noFill/>
            <a:miter lim="800000"/>
            <a:headEnd/>
            <a:tailEnd/>
          </a:ln>
        </p:spPr>
        <p:txBody>
          <a:bodyPr wrap="square">
            <a:spAutoFit/>
          </a:bodyPr>
          <a:lstStyle/>
          <a:p>
            <a:r>
              <a:rPr lang="en-GB" dirty="0">
                <a:solidFill>
                  <a:srgbClr val="010066"/>
                </a:solidFill>
                <a:cs typeface="Arial" charset="0"/>
              </a:rPr>
              <a:t>Both types of organism live in soil.</a:t>
            </a:r>
            <a:endParaRPr lang="en-GB" dirty="0"/>
          </a:p>
        </p:txBody>
      </p:sp>
      <p:pic>
        <p:nvPicPr>
          <p:cNvPr id="13" name="Picture 12">
            <a:extLst>
              <a:ext uri="{FF2B5EF4-FFF2-40B4-BE49-F238E27FC236}">
                <a16:creationId xmlns:a16="http://schemas.microsoft.com/office/drawing/2014/main" id="{63319F57-5BBD-4026-9D26-5677CD3B151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9" name="Rectangle 7">
            <a:extLst>
              <a:ext uri="{FF2B5EF4-FFF2-40B4-BE49-F238E27FC236}">
                <a16:creationId xmlns:a16="http://schemas.microsoft.com/office/drawing/2014/main" id="{CC89ABE4-EB4B-4533-983A-696D63435314}"/>
              </a:ext>
            </a:extLst>
          </p:cNvPr>
          <p:cNvSpPr>
            <a:spLocks noChangeArrowheads="1"/>
          </p:cNvSpPr>
          <p:nvPr/>
        </p:nvSpPr>
        <p:spPr bwMode="auto">
          <a:xfrm>
            <a:off x="2931142" y="6048023"/>
            <a:ext cx="3281716" cy="461665"/>
          </a:xfrm>
          <a:prstGeom prst="rect">
            <a:avLst/>
          </a:prstGeom>
          <a:solidFill>
            <a:srgbClr val="96E696"/>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buClr>
                <a:srgbClr val="10BC45"/>
              </a:buClr>
              <a:buFont typeface="Wingdings" panose="05000000000000000000" pitchFamily="2" charset="2"/>
              <a:buNone/>
            </a:pPr>
            <a:r>
              <a:rPr lang="en-GB" altLang="en-US" dirty="0"/>
              <a:t>Can you explain how?</a:t>
            </a:r>
          </a:p>
        </p:txBody>
      </p:sp>
      <p:pic>
        <p:nvPicPr>
          <p:cNvPr id="12" name="Picture 9" descr="notes_icon">
            <a:extLst>
              <a:ext uri="{FF2B5EF4-FFF2-40B4-BE49-F238E27FC236}">
                <a16:creationId xmlns:a16="http://schemas.microsoft.com/office/drawing/2014/main" id="{47D91547-4F3B-40C3-BD04-39AE250AF1F9}"/>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6" name="Picture 15">
            <a:extLst>
              <a:ext uri="{FF2B5EF4-FFF2-40B4-BE49-F238E27FC236}">
                <a16:creationId xmlns:a16="http://schemas.microsoft.com/office/drawing/2014/main" id="{A27211AE-2E24-47AD-B59D-A254C706140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spTree>
    <p:extLst>
      <p:ext uri="{BB962C8B-B14F-4D97-AF65-F5344CB8AC3E}">
        <p14:creationId xmlns:p14="http://schemas.microsoft.com/office/powerpoint/2010/main" val="223021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CE04EB9A-156E-4B52-B6B1-553E9423505C}"/>
              </a:ext>
            </a:extLst>
          </p:cNvPr>
          <p:cNvSpPr>
            <a:spLocks noGrp="1" noChangeArrowheads="1"/>
          </p:cNvSpPr>
          <p:nvPr>
            <p:ph type="title"/>
          </p:nvPr>
        </p:nvSpPr>
        <p:spPr>
          <a:noFill/>
        </p:spPr>
        <p:txBody>
          <a:bodyPr/>
          <a:lstStyle/>
          <a:p>
            <a:r>
              <a:rPr lang="en-GB" altLang="en-US" dirty="0"/>
              <a:t>The carbon cycle</a:t>
            </a:r>
          </a:p>
        </p:txBody>
      </p:sp>
      <p:sp>
        <p:nvSpPr>
          <p:cNvPr id="29704" name="Text Box 11">
            <a:extLst>
              <a:ext uri="{FF2B5EF4-FFF2-40B4-BE49-F238E27FC236}">
                <a16:creationId xmlns:a16="http://schemas.microsoft.com/office/drawing/2014/main" id="{B580449C-AF3F-4203-97DB-6FF8A34B57A1}"/>
              </a:ext>
            </a:extLst>
          </p:cNvPr>
          <p:cNvSpPr txBox="1">
            <a:spLocks noChangeArrowheads="1"/>
          </p:cNvSpPr>
          <p:nvPr/>
        </p:nvSpPr>
        <p:spPr bwMode="auto">
          <a:xfrm>
            <a:off x="342900" y="784225"/>
            <a:ext cx="85582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The </a:t>
            </a:r>
            <a:r>
              <a:rPr lang="en-GB" altLang="en-US" b="1" dirty="0">
                <a:solidFill>
                  <a:srgbClr val="10BC45"/>
                </a:solidFill>
                <a:cs typeface="Arial" charset="0"/>
              </a:rPr>
              <a:t>carbon cycle </a:t>
            </a:r>
            <a:r>
              <a:rPr lang="en-GB" altLang="en-US" dirty="0"/>
              <a:t>describes the movement of carbon through Earth’s systems.</a:t>
            </a:r>
          </a:p>
        </p:txBody>
      </p:sp>
      <p:pic>
        <p:nvPicPr>
          <p:cNvPr id="17" name="Picture 9" descr="notes_icon">
            <a:extLst>
              <a:ext uri="{FF2B5EF4-FFF2-40B4-BE49-F238E27FC236}">
                <a16:creationId xmlns:a16="http://schemas.microsoft.com/office/drawing/2014/main" id="{7212C40D-4FA6-4580-9650-D929A891715E}"/>
              </a:ext>
            </a:extLst>
          </p:cNvPr>
          <p:cNvPicPr>
            <a:picLocks noChangeAspect="1" noChangeArrowheads="1"/>
          </p:cNvPicPr>
          <p:nvPr/>
        </p:nvPicPr>
        <p:blipFill>
          <a:blip r:embed="rId3" cstate="print"/>
          <a:srcRect/>
          <a:stretch>
            <a:fillRect/>
          </a:stretch>
        </p:blipFill>
        <p:spPr bwMode="auto">
          <a:xfrm>
            <a:off x="8532813" y="153987"/>
            <a:ext cx="442912" cy="387350"/>
          </a:xfrm>
          <a:prstGeom prst="rect">
            <a:avLst/>
          </a:prstGeom>
          <a:noFill/>
          <a:ln w="9525">
            <a:noFill/>
            <a:miter lim="800000"/>
            <a:headEnd/>
            <a:tailEnd/>
          </a:ln>
        </p:spPr>
      </p:pic>
      <p:pic>
        <p:nvPicPr>
          <p:cNvPr id="18" name="Picture 17">
            <a:extLst>
              <a:ext uri="{FF2B5EF4-FFF2-40B4-BE49-F238E27FC236}">
                <a16:creationId xmlns:a16="http://schemas.microsoft.com/office/drawing/2014/main" id="{7C869432-3ECA-4EF3-84E0-D03B727EB8C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2" name="Text Box 5">
            <a:extLst>
              <a:ext uri="{FF2B5EF4-FFF2-40B4-BE49-F238E27FC236}">
                <a16:creationId xmlns:a16="http://schemas.microsoft.com/office/drawing/2014/main" id="{5B670357-9EA9-48E9-A641-41784C71EC74}"/>
              </a:ext>
            </a:extLst>
          </p:cNvPr>
          <p:cNvSpPr txBox="1">
            <a:spLocks noChangeArrowheads="1"/>
          </p:cNvSpPr>
          <p:nvPr/>
        </p:nvSpPr>
        <p:spPr bwMode="auto">
          <a:xfrm>
            <a:off x="340406" y="1690364"/>
            <a:ext cx="66925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Carbon exists in different forms in each system.</a:t>
            </a:r>
          </a:p>
        </p:txBody>
      </p:sp>
      <p:pic>
        <p:nvPicPr>
          <p:cNvPr id="13" name="Picture 12">
            <a:extLst>
              <a:ext uri="{FF2B5EF4-FFF2-40B4-BE49-F238E27FC236}">
                <a16:creationId xmlns:a16="http://schemas.microsoft.com/office/drawing/2014/main" id="{62FA5FDF-0240-4B0B-9D4A-9D3D198E20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7869" y="2197185"/>
            <a:ext cx="2918666" cy="3870150"/>
          </a:xfrm>
          <a:prstGeom prst="rect">
            <a:avLst/>
          </a:prstGeom>
        </p:spPr>
      </p:pic>
      <p:sp>
        <p:nvSpPr>
          <p:cNvPr id="14" name="Text Box 5">
            <a:extLst>
              <a:ext uri="{FF2B5EF4-FFF2-40B4-BE49-F238E27FC236}">
                <a16:creationId xmlns:a16="http://schemas.microsoft.com/office/drawing/2014/main" id="{237106A9-04DB-4C65-B542-79AE59F6FE1B}"/>
              </a:ext>
            </a:extLst>
          </p:cNvPr>
          <p:cNvSpPr txBox="1">
            <a:spLocks noChangeArrowheads="1"/>
          </p:cNvSpPr>
          <p:nvPr/>
        </p:nvSpPr>
        <p:spPr bwMode="auto">
          <a:xfrm>
            <a:off x="340407" y="2227171"/>
            <a:ext cx="5085835" cy="830997"/>
          </a:xfrm>
          <a:prstGeom prst="rect">
            <a:avLst/>
          </a:prstGeom>
          <a:solidFill>
            <a:srgbClr val="96E696"/>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Can you name the forms of carbon </a:t>
            </a:r>
            <a:br>
              <a:rPr lang="en-GB" altLang="en-US" dirty="0"/>
            </a:br>
            <a:r>
              <a:rPr lang="en-GB" altLang="en-US" dirty="0"/>
              <a:t>in the biosphere and atmosphere?</a:t>
            </a:r>
          </a:p>
        </p:txBody>
      </p:sp>
      <p:sp>
        <p:nvSpPr>
          <p:cNvPr id="19" name="Text Box 5">
            <a:extLst>
              <a:ext uri="{FF2B5EF4-FFF2-40B4-BE49-F238E27FC236}">
                <a16:creationId xmlns:a16="http://schemas.microsoft.com/office/drawing/2014/main" id="{82D6B049-54FB-41E7-B9EA-A401F0B23FAE}"/>
              </a:ext>
            </a:extLst>
          </p:cNvPr>
          <p:cNvSpPr txBox="1">
            <a:spLocks noChangeArrowheads="1"/>
          </p:cNvSpPr>
          <p:nvPr/>
        </p:nvSpPr>
        <p:spPr bwMode="auto">
          <a:xfrm>
            <a:off x="340407" y="3133310"/>
            <a:ext cx="47057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Different processes move carbon between each system.</a:t>
            </a:r>
          </a:p>
        </p:txBody>
      </p:sp>
      <p:sp>
        <p:nvSpPr>
          <p:cNvPr id="20" name="Text Box 5">
            <a:extLst>
              <a:ext uri="{FF2B5EF4-FFF2-40B4-BE49-F238E27FC236}">
                <a16:creationId xmlns:a16="http://schemas.microsoft.com/office/drawing/2014/main" id="{46349460-3E5F-48FC-A63B-885536E1DF41}"/>
              </a:ext>
            </a:extLst>
          </p:cNvPr>
          <p:cNvSpPr txBox="1">
            <a:spLocks noChangeArrowheads="1"/>
          </p:cNvSpPr>
          <p:nvPr/>
        </p:nvSpPr>
        <p:spPr bwMode="auto">
          <a:xfrm>
            <a:off x="340407" y="4039449"/>
            <a:ext cx="49992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For example, photosynthesis moves carbon from the atmosphere to the biosphere.</a:t>
            </a:r>
          </a:p>
        </p:txBody>
      </p:sp>
      <p:sp>
        <p:nvSpPr>
          <p:cNvPr id="21" name="Text Box 5">
            <a:extLst>
              <a:ext uri="{FF2B5EF4-FFF2-40B4-BE49-F238E27FC236}">
                <a16:creationId xmlns:a16="http://schemas.microsoft.com/office/drawing/2014/main" id="{6FF8F0A6-EB8A-4B4E-8F9D-2F94A818EC0A}"/>
              </a:ext>
            </a:extLst>
          </p:cNvPr>
          <p:cNvSpPr txBox="1">
            <a:spLocks noChangeArrowheads="1"/>
          </p:cNvSpPr>
          <p:nvPr/>
        </p:nvSpPr>
        <p:spPr bwMode="auto">
          <a:xfrm>
            <a:off x="340405" y="5314919"/>
            <a:ext cx="5085835" cy="830997"/>
          </a:xfrm>
          <a:prstGeom prst="rect">
            <a:avLst/>
          </a:prstGeom>
          <a:solidFill>
            <a:srgbClr val="96E696"/>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Can you name any other processes that move carbon?</a:t>
            </a:r>
          </a:p>
        </p:txBody>
      </p:sp>
      <p:pic>
        <p:nvPicPr>
          <p:cNvPr id="22" name="Picture 21">
            <a:extLst>
              <a:ext uri="{FF2B5EF4-FFF2-40B4-BE49-F238E27FC236}">
                <a16:creationId xmlns:a16="http://schemas.microsoft.com/office/drawing/2014/main" id="{21A88E52-BA9B-4202-B379-2F4696410AB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9" grpId="0"/>
      <p:bldP spid="20" grpId="0"/>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CE04EB9A-156E-4B52-B6B1-553E9423505C}"/>
              </a:ext>
            </a:extLst>
          </p:cNvPr>
          <p:cNvSpPr>
            <a:spLocks noGrp="1" noChangeArrowheads="1"/>
          </p:cNvSpPr>
          <p:nvPr>
            <p:ph type="title"/>
          </p:nvPr>
        </p:nvSpPr>
        <p:spPr>
          <a:noFill/>
        </p:spPr>
        <p:txBody>
          <a:bodyPr/>
          <a:lstStyle/>
          <a:p>
            <a:r>
              <a:rPr lang="en-GB" altLang="en-US" dirty="0"/>
              <a:t>The nitrogen cycle</a:t>
            </a:r>
          </a:p>
        </p:txBody>
      </p:sp>
      <p:sp>
        <p:nvSpPr>
          <p:cNvPr id="29704" name="Text Box 11">
            <a:extLst>
              <a:ext uri="{FF2B5EF4-FFF2-40B4-BE49-F238E27FC236}">
                <a16:creationId xmlns:a16="http://schemas.microsoft.com/office/drawing/2014/main" id="{B580449C-AF3F-4203-97DB-6FF8A34B57A1}"/>
              </a:ext>
            </a:extLst>
          </p:cNvPr>
          <p:cNvSpPr txBox="1">
            <a:spLocks noChangeArrowheads="1"/>
          </p:cNvSpPr>
          <p:nvPr/>
        </p:nvSpPr>
        <p:spPr bwMode="auto">
          <a:xfrm>
            <a:off x="342900" y="784225"/>
            <a:ext cx="85582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The </a:t>
            </a:r>
            <a:r>
              <a:rPr lang="en-GB" altLang="en-US" b="1" dirty="0">
                <a:solidFill>
                  <a:srgbClr val="10BC45"/>
                </a:solidFill>
                <a:cs typeface="Arial" charset="0"/>
              </a:rPr>
              <a:t>nitrogen cycle </a:t>
            </a:r>
            <a:r>
              <a:rPr lang="en-GB" altLang="en-US" dirty="0"/>
              <a:t>describes the movement of nitrogen through Earth’s systems.</a:t>
            </a:r>
          </a:p>
        </p:txBody>
      </p:sp>
      <p:pic>
        <p:nvPicPr>
          <p:cNvPr id="18" name="Picture 17">
            <a:extLst>
              <a:ext uri="{FF2B5EF4-FFF2-40B4-BE49-F238E27FC236}">
                <a16:creationId xmlns:a16="http://schemas.microsoft.com/office/drawing/2014/main" id="{7C869432-3ECA-4EF3-84E0-D03B727EB8C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5" name="Text Box 5">
            <a:extLst>
              <a:ext uri="{FF2B5EF4-FFF2-40B4-BE49-F238E27FC236}">
                <a16:creationId xmlns:a16="http://schemas.microsoft.com/office/drawing/2014/main" id="{CFF445DD-FBD1-4A2A-A3DC-A2E992910F55}"/>
              </a:ext>
            </a:extLst>
          </p:cNvPr>
          <p:cNvSpPr txBox="1">
            <a:spLocks noChangeArrowheads="1"/>
          </p:cNvSpPr>
          <p:nvPr/>
        </p:nvSpPr>
        <p:spPr bwMode="auto">
          <a:xfrm>
            <a:off x="340408" y="1679634"/>
            <a:ext cx="35994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Nitrogen gas (N</a:t>
            </a:r>
            <a:r>
              <a:rPr lang="en-GB" altLang="en-US" baseline="-25000" dirty="0"/>
              <a:t>2</a:t>
            </a:r>
            <a:r>
              <a:rPr lang="en-GB" altLang="en-US" dirty="0"/>
              <a:t>) forms the majority (78%) of Earth’s atmosphere.</a:t>
            </a:r>
          </a:p>
        </p:txBody>
      </p:sp>
      <p:sp>
        <p:nvSpPr>
          <p:cNvPr id="16" name="Text Box 5">
            <a:extLst>
              <a:ext uri="{FF2B5EF4-FFF2-40B4-BE49-F238E27FC236}">
                <a16:creationId xmlns:a16="http://schemas.microsoft.com/office/drawing/2014/main" id="{D17537BD-6F7A-4FB0-AEE1-CEB6808433A2}"/>
              </a:ext>
            </a:extLst>
          </p:cNvPr>
          <p:cNvSpPr txBox="1">
            <a:spLocks noChangeArrowheads="1"/>
          </p:cNvSpPr>
          <p:nvPr/>
        </p:nvSpPr>
        <p:spPr bwMode="auto">
          <a:xfrm>
            <a:off x="340407" y="2944375"/>
            <a:ext cx="371230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However, atmospheric nitrogen cannot be used directly by plants. It first needs converting into other forms. This process is called </a:t>
            </a:r>
            <a:r>
              <a:rPr lang="en-GB" altLang="en-US" b="1" dirty="0">
                <a:solidFill>
                  <a:srgbClr val="10BC45"/>
                </a:solidFill>
                <a:cs typeface="Arial" charset="0"/>
              </a:rPr>
              <a:t>nitrogen fixing</a:t>
            </a:r>
            <a:r>
              <a:rPr lang="en-GB" altLang="en-US" dirty="0"/>
              <a:t>.</a:t>
            </a:r>
          </a:p>
        </p:txBody>
      </p:sp>
      <p:sp>
        <p:nvSpPr>
          <p:cNvPr id="23" name="Text Box 5">
            <a:extLst>
              <a:ext uri="{FF2B5EF4-FFF2-40B4-BE49-F238E27FC236}">
                <a16:creationId xmlns:a16="http://schemas.microsoft.com/office/drawing/2014/main" id="{5B7E5CA5-73C6-446E-BA5A-0A35D8237EA4}"/>
              </a:ext>
            </a:extLst>
          </p:cNvPr>
          <p:cNvSpPr txBox="1">
            <a:spLocks noChangeArrowheads="1"/>
          </p:cNvSpPr>
          <p:nvPr/>
        </p:nvSpPr>
        <p:spPr bwMode="auto">
          <a:xfrm>
            <a:off x="340407" y="5317110"/>
            <a:ext cx="855821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rgbClr val="10BC45"/>
                </a:solidFill>
                <a:cs typeface="Arial" charset="0"/>
              </a:rPr>
              <a:t>Nitrate ions </a:t>
            </a:r>
            <a:r>
              <a:rPr lang="en-GB" altLang="en-US" dirty="0"/>
              <a:t>(</a:t>
            </a:r>
            <a:r>
              <a:rPr lang="en-GB" altLang="en-US" b="1" dirty="0">
                <a:solidFill>
                  <a:srgbClr val="10BC45"/>
                </a:solidFill>
                <a:cs typeface="Arial" charset="0"/>
              </a:rPr>
              <a:t>NO</a:t>
            </a:r>
            <a:r>
              <a:rPr lang="en-GB" altLang="en-US" b="1" baseline="-25000" dirty="0">
                <a:solidFill>
                  <a:srgbClr val="10BC45"/>
                </a:solidFill>
                <a:cs typeface="Arial" charset="0"/>
              </a:rPr>
              <a:t>3</a:t>
            </a:r>
            <a:r>
              <a:rPr lang="en-GB" altLang="en-US" b="1" baseline="30000" dirty="0">
                <a:solidFill>
                  <a:srgbClr val="10BC45"/>
                </a:solidFill>
                <a:cs typeface="Arial" charset="0"/>
              </a:rPr>
              <a:t>–</a:t>
            </a:r>
            <a:r>
              <a:rPr lang="en-GB" altLang="en-US" dirty="0"/>
              <a:t>) and </a:t>
            </a:r>
            <a:r>
              <a:rPr lang="en-GB" altLang="en-US" b="1" dirty="0">
                <a:solidFill>
                  <a:srgbClr val="10BC45"/>
                </a:solidFill>
                <a:cs typeface="Arial" charset="0"/>
              </a:rPr>
              <a:t>ammonium ions </a:t>
            </a:r>
            <a:r>
              <a:rPr lang="en-GB" altLang="en-US" dirty="0"/>
              <a:t>(</a:t>
            </a:r>
            <a:r>
              <a:rPr lang="en-GB" altLang="en-US" b="1" dirty="0">
                <a:solidFill>
                  <a:srgbClr val="10BC45"/>
                </a:solidFill>
                <a:cs typeface="Arial" charset="0"/>
              </a:rPr>
              <a:t>NH</a:t>
            </a:r>
            <a:r>
              <a:rPr lang="en-GB" altLang="en-US" b="1" baseline="-25000" dirty="0">
                <a:solidFill>
                  <a:srgbClr val="10BC45"/>
                </a:solidFill>
                <a:cs typeface="Arial" charset="0"/>
              </a:rPr>
              <a:t>4</a:t>
            </a:r>
            <a:r>
              <a:rPr lang="en-GB" altLang="en-US" b="1" baseline="30000" dirty="0">
                <a:solidFill>
                  <a:srgbClr val="10BC45"/>
                </a:solidFill>
                <a:cs typeface="Arial" charset="0"/>
              </a:rPr>
              <a:t>+</a:t>
            </a:r>
            <a:r>
              <a:rPr lang="en-GB" altLang="en-US" dirty="0"/>
              <a:t>) are important types of useable nitrogen.</a:t>
            </a:r>
          </a:p>
        </p:txBody>
      </p:sp>
      <p:pic>
        <p:nvPicPr>
          <p:cNvPr id="26" name="Picture 25" descr="oak-tree_kosmooss_shutterst.jpg">
            <a:extLst>
              <a:ext uri="{FF2B5EF4-FFF2-40B4-BE49-F238E27FC236}">
                <a16:creationId xmlns:a16="http://schemas.microsoft.com/office/drawing/2014/main" id="{F4238574-5589-4104-9293-5DF8C37410DC}"/>
              </a:ext>
            </a:extLst>
          </p:cNvPr>
          <p:cNvPicPr>
            <a:picLocks noChangeAspect="1"/>
          </p:cNvPicPr>
          <p:nvPr/>
        </p:nvPicPr>
        <p:blipFill>
          <a:blip r:embed="rId4">
            <a:extLst>
              <a:ext uri="{28A0092B-C50C-407E-A947-70E740481C1C}">
                <a14:useLocalDpi xmlns:a14="http://schemas.microsoft.com/office/drawing/2010/main" val="0"/>
              </a:ext>
            </a:extLst>
          </a:blip>
          <a:srcRect l="12132" t="2319" r="9030" b="8302"/>
          <a:stretch>
            <a:fillRect/>
          </a:stretch>
        </p:blipFill>
        <p:spPr bwMode="auto">
          <a:xfrm>
            <a:off x="4267202" y="1745620"/>
            <a:ext cx="4412216" cy="332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436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3">
            <a:extLst>
              <a:ext uri="{FF2B5EF4-FFF2-40B4-BE49-F238E27FC236}">
                <a16:creationId xmlns:a16="http://schemas.microsoft.com/office/drawing/2014/main" id="{3F73F688-45BB-42BA-8D7C-A43DE74553B9}"/>
              </a:ext>
            </a:extLst>
          </p:cNvPr>
          <p:cNvSpPr txBox="1">
            <a:spLocks noChangeAspect="1" noChangeArrowheads="1"/>
          </p:cNvSpPr>
          <p:nvPr/>
        </p:nvSpPr>
        <p:spPr bwMode="auto">
          <a:xfrm>
            <a:off x="342900" y="784225"/>
            <a:ext cx="85042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cs typeface="Arial" panose="020B0604020202020204" pitchFamily="34" charset="0"/>
              </a:rPr>
              <a:t>There are several different processes involved in making nitrogen available.</a:t>
            </a:r>
          </a:p>
        </p:txBody>
      </p:sp>
      <p:sp>
        <p:nvSpPr>
          <p:cNvPr id="351255" name="Rectangle 23">
            <a:extLst>
              <a:ext uri="{FF2B5EF4-FFF2-40B4-BE49-F238E27FC236}">
                <a16:creationId xmlns:a16="http://schemas.microsoft.com/office/drawing/2014/main" id="{D985EACA-76C0-400D-93EC-B08B856ECD99}"/>
              </a:ext>
            </a:extLst>
          </p:cNvPr>
          <p:cNvSpPr>
            <a:spLocks noChangeArrowheads="1"/>
          </p:cNvSpPr>
          <p:nvPr/>
        </p:nvSpPr>
        <p:spPr bwMode="auto">
          <a:xfrm>
            <a:off x="342649" y="4198466"/>
            <a:ext cx="404872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indent="0" eaLnBrk="1" hangingPunct="1">
              <a:buClr>
                <a:srgbClr val="10BC45"/>
              </a:buClr>
            </a:pPr>
            <a:r>
              <a:rPr lang="en-GB" altLang="en-US" b="1" dirty="0">
                <a:solidFill>
                  <a:srgbClr val="10BC45"/>
                </a:solidFill>
                <a:cs typeface="Arial" panose="020B0604020202020204" pitchFamily="34" charset="0"/>
              </a:rPr>
              <a:t>Decomposers</a:t>
            </a:r>
            <a:r>
              <a:rPr lang="en-GB" altLang="en-US" dirty="0">
                <a:solidFill>
                  <a:srgbClr val="010066"/>
                </a:solidFill>
                <a:cs typeface="Arial" panose="020B0604020202020204" pitchFamily="34" charset="0"/>
              </a:rPr>
              <a:t> release ammonia from dead matter during the process of decay. Bacteria can then convert this into nitrate ions. </a:t>
            </a:r>
          </a:p>
        </p:txBody>
      </p:sp>
      <p:sp>
        <p:nvSpPr>
          <p:cNvPr id="43014" name="Rectangle 9">
            <a:extLst>
              <a:ext uri="{FF2B5EF4-FFF2-40B4-BE49-F238E27FC236}">
                <a16:creationId xmlns:a16="http://schemas.microsoft.com/office/drawing/2014/main" id="{0AB18140-4AC2-457A-AD9D-2FEF6011FB9D}"/>
              </a:ext>
            </a:extLst>
          </p:cNvPr>
          <p:cNvSpPr>
            <a:spLocks noGrp="1" noChangeArrowheads="1"/>
          </p:cNvSpPr>
          <p:nvPr>
            <p:ph type="title" idx="4294967295"/>
          </p:nvPr>
        </p:nvSpPr>
        <p:spPr/>
        <p:txBody>
          <a:bodyPr/>
          <a:lstStyle/>
          <a:p>
            <a:r>
              <a:rPr lang="en-GB" altLang="en-US" dirty="0"/>
              <a:t>Making nitrogen available (1)</a:t>
            </a:r>
          </a:p>
        </p:txBody>
      </p:sp>
      <p:sp>
        <p:nvSpPr>
          <p:cNvPr id="9" name="Rectangle 231">
            <a:extLst>
              <a:ext uri="{FF2B5EF4-FFF2-40B4-BE49-F238E27FC236}">
                <a16:creationId xmlns:a16="http://schemas.microsoft.com/office/drawing/2014/main" id="{0F64D4CE-8643-45D0-A0F0-EAABC0507C69}"/>
              </a:ext>
            </a:extLst>
          </p:cNvPr>
          <p:cNvSpPr>
            <a:spLocks noChangeArrowheads="1"/>
          </p:cNvSpPr>
          <p:nvPr/>
        </p:nvSpPr>
        <p:spPr bwMode="auto">
          <a:xfrm>
            <a:off x="342649" y="2444833"/>
            <a:ext cx="42293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indent="0" eaLnBrk="1" hangingPunct="1">
              <a:buClr>
                <a:srgbClr val="10BC45"/>
              </a:buClr>
            </a:pPr>
            <a:r>
              <a:rPr lang="en-GB" altLang="en-US" b="1" dirty="0">
                <a:solidFill>
                  <a:srgbClr val="10BC45"/>
                </a:solidFill>
                <a:cs typeface="Arial" panose="020B0604020202020204" pitchFamily="34" charset="0"/>
              </a:rPr>
              <a:t>Nitrogen-fixing bacteria </a:t>
            </a:r>
            <a:r>
              <a:rPr lang="en-GB" altLang="en-US" dirty="0">
                <a:solidFill>
                  <a:srgbClr val="010066"/>
                </a:solidFill>
                <a:cs typeface="Arial" panose="020B0604020202020204" pitchFamily="34" charset="0"/>
              </a:rPr>
              <a:t>live in the soil and the roots of some plants. They</a:t>
            </a:r>
            <a:r>
              <a:rPr lang="en-GB" altLang="en-US" b="1" dirty="0">
                <a:solidFill>
                  <a:srgbClr val="10BC45"/>
                </a:solidFill>
                <a:cs typeface="Arial" panose="020B0604020202020204" pitchFamily="34" charset="0"/>
              </a:rPr>
              <a:t> </a:t>
            </a:r>
            <a:r>
              <a:rPr lang="en-GB" altLang="en-US" dirty="0">
                <a:solidFill>
                  <a:srgbClr val="010066"/>
                </a:solidFill>
                <a:cs typeface="Arial" panose="020B0604020202020204" pitchFamily="34" charset="0"/>
              </a:rPr>
              <a:t>convert nitrogen gas into nitrate ions. </a:t>
            </a:r>
          </a:p>
        </p:txBody>
      </p:sp>
      <p:pic>
        <p:nvPicPr>
          <p:cNvPr id="11" name="Picture 18" descr="BA13_nodules_web">
            <a:extLst>
              <a:ext uri="{FF2B5EF4-FFF2-40B4-BE49-F238E27FC236}">
                <a16:creationId xmlns:a16="http://schemas.microsoft.com/office/drawing/2014/main" id="{627E89A8-9C6A-4081-A355-77D1F58728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112" y="2594009"/>
            <a:ext cx="3495499" cy="351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notes_icon">
            <a:extLst>
              <a:ext uri="{FF2B5EF4-FFF2-40B4-BE49-F238E27FC236}">
                <a16:creationId xmlns:a16="http://schemas.microsoft.com/office/drawing/2014/main" id="{6465DB89-4637-4567-B8E7-93F2AD45A2BC}"/>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12" name="Picture 11">
            <a:extLst>
              <a:ext uri="{FF2B5EF4-FFF2-40B4-BE49-F238E27FC236}">
                <a16:creationId xmlns:a16="http://schemas.microsoft.com/office/drawing/2014/main" id="{A08F1F50-8D63-48FC-959B-740F7865DBA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2" name="Rectangle 1">
            <a:extLst>
              <a:ext uri="{FF2B5EF4-FFF2-40B4-BE49-F238E27FC236}">
                <a16:creationId xmlns:a16="http://schemas.microsoft.com/office/drawing/2014/main" id="{D23A5431-CAE8-434D-8F50-C019BF2B9CD1}"/>
              </a:ext>
            </a:extLst>
          </p:cNvPr>
          <p:cNvSpPr/>
          <p:nvPr/>
        </p:nvSpPr>
        <p:spPr>
          <a:xfrm>
            <a:off x="342649" y="1799195"/>
            <a:ext cx="8734675" cy="461665"/>
          </a:xfrm>
          <a:prstGeom prst="rect">
            <a:avLst/>
          </a:prstGeom>
        </p:spPr>
        <p:txBody>
          <a:bodyPr wrap="square">
            <a:spAutoFit/>
          </a:bodyPr>
          <a:lstStyle/>
          <a:p>
            <a:r>
              <a:rPr lang="en-GB" altLang="en-US" b="1" dirty="0">
                <a:solidFill>
                  <a:srgbClr val="10BC45"/>
                </a:solidFill>
                <a:cs typeface="Arial" panose="020B0604020202020204" pitchFamily="34" charset="0"/>
              </a:rPr>
              <a:t>Microbes</a:t>
            </a:r>
            <a:r>
              <a:rPr lang="en-GB" altLang="en-US" dirty="0"/>
              <a:t> are important to many of these processes.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12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55" grpId="0"/>
      <p:bldP spid="9"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3">
            <a:extLst>
              <a:ext uri="{FF2B5EF4-FFF2-40B4-BE49-F238E27FC236}">
                <a16:creationId xmlns:a16="http://schemas.microsoft.com/office/drawing/2014/main" id="{3F73F688-45BB-42BA-8D7C-A43DE74553B9}"/>
              </a:ext>
            </a:extLst>
          </p:cNvPr>
          <p:cNvSpPr txBox="1">
            <a:spLocks noChangeAspect="1" noChangeArrowheads="1"/>
          </p:cNvSpPr>
          <p:nvPr/>
        </p:nvSpPr>
        <p:spPr bwMode="auto">
          <a:xfrm>
            <a:off x="342900" y="784225"/>
            <a:ext cx="85042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cs typeface="Arial" panose="020B0604020202020204" pitchFamily="34" charset="0"/>
              </a:rPr>
              <a:t>Lightning</a:t>
            </a:r>
            <a:r>
              <a:rPr lang="en-GB" altLang="en-US" b="1" dirty="0">
                <a:solidFill>
                  <a:srgbClr val="010066"/>
                </a:solidFill>
                <a:cs typeface="Arial" panose="020B0604020202020204" pitchFamily="34" charset="0"/>
              </a:rPr>
              <a:t> </a:t>
            </a:r>
            <a:r>
              <a:rPr lang="en-GB" altLang="en-US" dirty="0">
                <a:solidFill>
                  <a:srgbClr val="010066"/>
                </a:solidFill>
                <a:cs typeface="Arial" panose="020B0604020202020204" pitchFamily="34" charset="0"/>
              </a:rPr>
              <a:t>can fix atmospheric nitrogen. It contains enough energy to cause nitrogen in the atmosphere to react and form available nitrogen compounds.</a:t>
            </a:r>
          </a:p>
        </p:txBody>
      </p:sp>
      <p:sp>
        <p:nvSpPr>
          <p:cNvPr id="43014" name="Rectangle 9">
            <a:extLst>
              <a:ext uri="{FF2B5EF4-FFF2-40B4-BE49-F238E27FC236}">
                <a16:creationId xmlns:a16="http://schemas.microsoft.com/office/drawing/2014/main" id="{0AB18140-4AC2-457A-AD9D-2FEF6011FB9D}"/>
              </a:ext>
            </a:extLst>
          </p:cNvPr>
          <p:cNvSpPr>
            <a:spLocks noGrp="1" noChangeArrowheads="1"/>
          </p:cNvSpPr>
          <p:nvPr>
            <p:ph type="title" idx="4294967295"/>
          </p:nvPr>
        </p:nvSpPr>
        <p:spPr/>
        <p:txBody>
          <a:bodyPr/>
          <a:lstStyle/>
          <a:p>
            <a:r>
              <a:rPr lang="en-GB" altLang="en-US" dirty="0"/>
              <a:t>Making nitrogen available (2)</a:t>
            </a:r>
          </a:p>
        </p:txBody>
      </p:sp>
      <p:pic>
        <p:nvPicPr>
          <p:cNvPr id="12" name="Picture 11">
            <a:extLst>
              <a:ext uri="{FF2B5EF4-FFF2-40B4-BE49-F238E27FC236}">
                <a16:creationId xmlns:a16="http://schemas.microsoft.com/office/drawing/2014/main" id="{A08F1F50-8D63-48FC-959B-740F7865DBA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4" name="Text Box 3">
            <a:extLst>
              <a:ext uri="{FF2B5EF4-FFF2-40B4-BE49-F238E27FC236}">
                <a16:creationId xmlns:a16="http://schemas.microsoft.com/office/drawing/2014/main" id="{35528BC1-DAEC-40E4-AA1A-368077897632}"/>
              </a:ext>
            </a:extLst>
          </p:cNvPr>
          <p:cNvSpPr txBox="1">
            <a:spLocks noChangeAspect="1" noChangeArrowheads="1"/>
          </p:cNvSpPr>
          <p:nvPr/>
        </p:nvSpPr>
        <p:spPr bwMode="auto">
          <a:xfrm>
            <a:off x="342900" y="2150203"/>
            <a:ext cx="354047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cs typeface="Arial" panose="020B0604020202020204" pitchFamily="34" charset="0"/>
              </a:rPr>
              <a:t>Humans fix atmospheric </a:t>
            </a:r>
            <a:br>
              <a:rPr lang="en-GB" altLang="en-US" dirty="0">
                <a:solidFill>
                  <a:srgbClr val="010066"/>
                </a:solidFill>
                <a:cs typeface="Arial" panose="020B0604020202020204" pitchFamily="34" charset="0"/>
              </a:rPr>
            </a:br>
            <a:r>
              <a:rPr lang="en-GB" altLang="en-US" dirty="0">
                <a:solidFill>
                  <a:srgbClr val="010066"/>
                </a:solidFill>
                <a:cs typeface="Arial" panose="020B0604020202020204" pitchFamily="34" charset="0"/>
              </a:rPr>
              <a:t>nitrogen using the </a:t>
            </a:r>
            <a:r>
              <a:rPr lang="en-GB" altLang="en-US" b="1" dirty="0">
                <a:solidFill>
                  <a:srgbClr val="10BC45"/>
                </a:solidFill>
                <a:cs typeface="Arial" panose="020B0604020202020204" pitchFamily="34" charset="0"/>
              </a:rPr>
              <a:t>Haber process</a:t>
            </a:r>
            <a:r>
              <a:rPr lang="en-GB" altLang="en-US" dirty="0">
                <a:solidFill>
                  <a:srgbClr val="010066"/>
                </a:solidFill>
                <a:cs typeface="Arial" panose="020B0604020202020204" pitchFamily="34" charset="0"/>
              </a:rPr>
              <a:t>. </a:t>
            </a:r>
          </a:p>
        </p:txBody>
      </p:sp>
      <p:sp>
        <p:nvSpPr>
          <p:cNvPr id="15" name="Text Box 3">
            <a:extLst>
              <a:ext uri="{FF2B5EF4-FFF2-40B4-BE49-F238E27FC236}">
                <a16:creationId xmlns:a16="http://schemas.microsoft.com/office/drawing/2014/main" id="{F772AD70-D442-424C-83E3-F8555BFD3774}"/>
              </a:ext>
            </a:extLst>
          </p:cNvPr>
          <p:cNvSpPr txBox="1">
            <a:spLocks noChangeAspect="1" noChangeArrowheads="1"/>
          </p:cNvSpPr>
          <p:nvPr/>
        </p:nvSpPr>
        <p:spPr bwMode="auto">
          <a:xfrm>
            <a:off x="342900" y="5251491"/>
            <a:ext cx="43532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cs typeface="Arial" panose="020B0604020202020204" pitchFamily="34" charset="0"/>
              </a:rPr>
              <a:t>The ammonia is added to </a:t>
            </a:r>
            <a:br>
              <a:rPr lang="en-GB" altLang="en-US" dirty="0">
                <a:solidFill>
                  <a:srgbClr val="010066"/>
                </a:solidFill>
                <a:cs typeface="Arial" panose="020B0604020202020204" pitchFamily="34" charset="0"/>
              </a:rPr>
            </a:br>
            <a:r>
              <a:rPr lang="en-GB" altLang="en-US" dirty="0">
                <a:solidFill>
                  <a:srgbClr val="010066"/>
                </a:solidFill>
                <a:cs typeface="Arial" panose="020B0604020202020204" pitchFamily="34" charset="0"/>
              </a:rPr>
              <a:t>soils as an </a:t>
            </a:r>
            <a:r>
              <a:rPr lang="en-GB" altLang="en-US" b="1" dirty="0">
                <a:solidFill>
                  <a:srgbClr val="10BC45"/>
                </a:solidFill>
                <a:cs typeface="Arial" panose="020B0604020202020204" pitchFamily="34" charset="0"/>
              </a:rPr>
              <a:t>artificial fertilizer</a:t>
            </a:r>
            <a:r>
              <a:rPr lang="en-GB" altLang="en-US" dirty="0">
                <a:solidFill>
                  <a:srgbClr val="010066"/>
                </a:solidFill>
                <a:cs typeface="Arial" panose="020B0604020202020204" pitchFamily="34" charset="0"/>
              </a:rPr>
              <a:t>.</a:t>
            </a:r>
          </a:p>
        </p:txBody>
      </p:sp>
      <p:sp>
        <p:nvSpPr>
          <p:cNvPr id="17" name="Text Box 3">
            <a:extLst>
              <a:ext uri="{FF2B5EF4-FFF2-40B4-BE49-F238E27FC236}">
                <a16:creationId xmlns:a16="http://schemas.microsoft.com/office/drawing/2014/main" id="{C242B6C9-3ED6-498B-B05E-E2D5DA81F978}"/>
              </a:ext>
            </a:extLst>
          </p:cNvPr>
          <p:cNvSpPr txBox="1">
            <a:spLocks noChangeAspect="1" noChangeArrowheads="1"/>
          </p:cNvSpPr>
          <p:nvPr/>
        </p:nvSpPr>
        <p:spPr bwMode="auto">
          <a:xfrm>
            <a:off x="342899" y="3516181"/>
            <a:ext cx="444358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cs typeface="Arial" panose="020B0604020202020204" pitchFamily="34" charset="0"/>
              </a:rPr>
              <a:t>In this common industrial process, nitrogen from the atmosphere reacts with hydrogen to produce ammonia.</a:t>
            </a:r>
          </a:p>
        </p:txBody>
      </p:sp>
      <p:pic>
        <p:nvPicPr>
          <p:cNvPr id="3" name="Picture 2">
            <a:extLst>
              <a:ext uri="{FF2B5EF4-FFF2-40B4-BE49-F238E27FC236}">
                <a16:creationId xmlns:a16="http://schemas.microsoft.com/office/drawing/2014/main" id="{797FC339-B5C9-4C88-A859-D30FDB127E41}"/>
              </a:ext>
            </a:extLst>
          </p:cNvPr>
          <p:cNvPicPr>
            <a:picLocks noChangeAspect="1"/>
          </p:cNvPicPr>
          <p:nvPr/>
        </p:nvPicPr>
        <p:blipFill rotWithShape="1">
          <a:blip r:embed="rId4">
            <a:extLst>
              <a:ext uri="{28A0092B-C50C-407E-A947-70E740481C1C}">
                <a14:useLocalDpi xmlns:a14="http://schemas.microsoft.com/office/drawing/2010/main" val="0"/>
              </a:ext>
            </a:extLst>
          </a:blip>
          <a:srcRect r="29785"/>
          <a:stretch/>
        </p:blipFill>
        <p:spPr>
          <a:xfrm>
            <a:off x="4936646" y="2353884"/>
            <a:ext cx="3817623" cy="3596251"/>
          </a:xfrm>
          <a:prstGeom prst="rect">
            <a:avLst/>
          </a:prstGeom>
        </p:spPr>
      </p:pic>
    </p:spTree>
    <p:extLst>
      <p:ext uri="{BB962C8B-B14F-4D97-AF65-F5344CB8AC3E}">
        <p14:creationId xmlns:p14="http://schemas.microsoft.com/office/powerpoint/2010/main" val="28802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0" descr="Plant_tissues_and_organs_3.1.png">
            <a:extLst>
              <a:ext uri="{FF2B5EF4-FFF2-40B4-BE49-F238E27FC236}">
                <a16:creationId xmlns:a16="http://schemas.microsoft.com/office/drawing/2014/main" id="{4C8A6E5D-BCAE-463A-9B55-AC6C63468AE8}"/>
              </a:ext>
            </a:extLst>
          </p:cNvPr>
          <p:cNvPicPr>
            <a:picLocks noChangeAspect="1"/>
          </p:cNvPicPr>
          <p:nvPr/>
        </p:nvPicPr>
        <p:blipFill rotWithShape="1">
          <a:blip r:embed="rId3">
            <a:extLst>
              <a:ext uri="{28A0092B-C50C-407E-A947-70E740481C1C}">
                <a14:useLocalDpi xmlns:a14="http://schemas.microsoft.com/office/drawing/2010/main" val="0"/>
              </a:ext>
            </a:extLst>
          </a:blip>
          <a:srcRect l="15404" r="17314"/>
          <a:stretch/>
        </p:blipFill>
        <p:spPr bwMode="auto">
          <a:xfrm>
            <a:off x="6434667" y="1404790"/>
            <a:ext cx="2212622" cy="491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4">
            <a:extLst>
              <a:ext uri="{FF2B5EF4-FFF2-40B4-BE49-F238E27FC236}">
                <a16:creationId xmlns:a16="http://schemas.microsoft.com/office/drawing/2014/main" id="{820E1E69-64C1-4C41-AC18-17DD658C0AE8}"/>
              </a:ext>
            </a:extLst>
          </p:cNvPr>
          <p:cNvSpPr txBox="1">
            <a:spLocks noChangeArrowheads="1"/>
          </p:cNvSpPr>
          <p:nvPr/>
        </p:nvSpPr>
        <p:spPr bwMode="auto">
          <a:xfrm>
            <a:off x="342900" y="812373"/>
            <a:ext cx="8801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cs typeface="Arial" panose="020B0604020202020204" pitchFamily="34" charset="0"/>
              </a:rPr>
              <a:t>Plants take up ammonium ions or nitrate ions from the soil through their roots.</a:t>
            </a:r>
          </a:p>
        </p:txBody>
      </p:sp>
      <p:sp>
        <p:nvSpPr>
          <p:cNvPr id="40966" name="Rectangle 9">
            <a:extLst>
              <a:ext uri="{FF2B5EF4-FFF2-40B4-BE49-F238E27FC236}">
                <a16:creationId xmlns:a16="http://schemas.microsoft.com/office/drawing/2014/main" id="{FA4450E7-EF4F-4B28-9F23-78026B415D8B}"/>
              </a:ext>
            </a:extLst>
          </p:cNvPr>
          <p:cNvSpPr>
            <a:spLocks noGrp="1" noChangeArrowheads="1"/>
          </p:cNvSpPr>
          <p:nvPr>
            <p:ph type="title" idx="4294967295"/>
          </p:nvPr>
        </p:nvSpPr>
        <p:spPr/>
        <p:txBody>
          <a:bodyPr/>
          <a:lstStyle/>
          <a:p>
            <a:r>
              <a:rPr lang="en-GB" altLang="en-US" dirty="0"/>
              <a:t>Using available nitrogen</a:t>
            </a:r>
          </a:p>
        </p:txBody>
      </p:sp>
      <p:pic>
        <p:nvPicPr>
          <p:cNvPr id="15" name="Picture 14">
            <a:extLst>
              <a:ext uri="{FF2B5EF4-FFF2-40B4-BE49-F238E27FC236}">
                <a16:creationId xmlns:a16="http://schemas.microsoft.com/office/drawing/2014/main" id="{BECAA49F-0F8B-4FC3-ABB1-01502EE2DA7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1" name="Text Box 3">
            <a:extLst>
              <a:ext uri="{FF2B5EF4-FFF2-40B4-BE49-F238E27FC236}">
                <a16:creationId xmlns:a16="http://schemas.microsoft.com/office/drawing/2014/main" id="{05BD316B-55EA-415D-A815-6B2A5D9FBECD}"/>
              </a:ext>
            </a:extLst>
          </p:cNvPr>
          <p:cNvSpPr txBox="1">
            <a:spLocks noChangeAspect="1" noChangeArrowheads="1"/>
          </p:cNvSpPr>
          <p:nvPr/>
        </p:nvSpPr>
        <p:spPr bwMode="auto">
          <a:xfrm>
            <a:off x="342900" y="1938236"/>
            <a:ext cx="61820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cs typeface="Arial" panose="020B0604020202020204" pitchFamily="34" charset="0"/>
              </a:rPr>
              <a:t>Plants use these compounds to make </a:t>
            </a:r>
            <a:r>
              <a:rPr lang="en-GB" altLang="en-US" b="1" dirty="0">
                <a:solidFill>
                  <a:srgbClr val="10BC45"/>
                </a:solidFill>
                <a:cs typeface="Arial" panose="020B0604020202020204" pitchFamily="34" charset="0"/>
              </a:rPr>
              <a:t>amino acids</a:t>
            </a:r>
            <a:r>
              <a:rPr lang="en-GB" altLang="en-US" dirty="0">
                <a:solidFill>
                  <a:srgbClr val="010066"/>
                </a:solidFill>
                <a:cs typeface="Arial" panose="020B0604020202020204" pitchFamily="34" charset="0"/>
              </a:rPr>
              <a:t>, which they build into proteins.</a:t>
            </a:r>
          </a:p>
        </p:txBody>
      </p:sp>
      <p:sp>
        <p:nvSpPr>
          <p:cNvPr id="13" name="Text Box 3">
            <a:extLst>
              <a:ext uri="{FF2B5EF4-FFF2-40B4-BE49-F238E27FC236}">
                <a16:creationId xmlns:a16="http://schemas.microsoft.com/office/drawing/2014/main" id="{733D38B3-FF9A-4F72-BB50-4FB3626E443B}"/>
              </a:ext>
            </a:extLst>
          </p:cNvPr>
          <p:cNvSpPr txBox="1">
            <a:spLocks noChangeAspect="1" noChangeArrowheads="1"/>
          </p:cNvSpPr>
          <p:nvPr/>
        </p:nvSpPr>
        <p:spPr bwMode="auto">
          <a:xfrm>
            <a:off x="342901" y="3064099"/>
            <a:ext cx="59788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cs typeface="Arial" panose="020B0604020202020204" pitchFamily="34" charset="0"/>
              </a:rPr>
              <a:t>The nitrogen compounds are also used to make DNA.</a:t>
            </a:r>
          </a:p>
        </p:txBody>
      </p:sp>
      <p:sp>
        <p:nvSpPr>
          <p:cNvPr id="14" name="Rectangle 9">
            <a:extLst>
              <a:ext uri="{FF2B5EF4-FFF2-40B4-BE49-F238E27FC236}">
                <a16:creationId xmlns:a16="http://schemas.microsoft.com/office/drawing/2014/main" id="{4032D14D-B47F-4FB2-9782-FDFABEA5B0BC}"/>
              </a:ext>
            </a:extLst>
          </p:cNvPr>
          <p:cNvSpPr>
            <a:spLocks noChangeArrowheads="1"/>
          </p:cNvSpPr>
          <p:nvPr/>
        </p:nvSpPr>
        <p:spPr bwMode="auto">
          <a:xfrm>
            <a:off x="342899" y="4189962"/>
            <a:ext cx="5391857" cy="830997"/>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cs typeface="Arial" panose="020B0604020202020204" pitchFamily="34" charset="0"/>
              </a:rPr>
              <a:t>Can you suggest the next stage of the nitrogen cycle?</a:t>
            </a:r>
          </a:p>
        </p:txBody>
      </p:sp>
      <p:sp>
        <p:nvSpPr>
          <p:cNvPr id="16" name="Text Box 3">
            <a:extLst>
              <a:ext uri="{FF2B5EF4-FFF2-40B4-BE49-F238E27FC236}">
                <a16:creationId xmlns:a16="http://schemas.microsoft.com/office/drawing/2014/main" id="{67469166-92D5-4977-BF8D-C9DDF7C87FFE}"/>
              </a:ext>
            </a:extLst>
          </p:cNvPr>
          <p:cNvSpPr txBox="1">
            <a:spLocks noChangeAspect="1" noChangeArrowheads="1"/>
          </p:cNvSpPr>
          <p:nvPr/>
        </p:nvSpPr>
        <p:spPr bwMode="auto">
          <a:xfrm>
            <a:off x="342900" y="5315824"/>
            <a:ext cx="67916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cs typeface="Arial" panose="020B0604020202020204" pitchFamily="34" charset="0"/>
              </a:rPr>
              <a:t>Plant biomass is eaten by consumers, passing the nitrogen compounds through the food chain.</a:t>
            </a:r>
          </a:p>
        </p:txBody>
      </p:sp>
      <p:pic>
        <p:nvPicPr>
          <p:cNvPr id="18" name="Picture 7" descr="notes_icon">
            <a:extLst>
              <a:ext uri="{FF2B5EF4-FFF2-40B4-BE49-F238E27FC236}">
                <a16:creationId xmlns:a16="http://schemas.microsoft.com/office/drawing/2014/main" id="{6876C76E-394F-4624-ACB1-1111F15AC3BA}"/>
              </a:ext>
            </a:extLst>
          </p:cNvPr>
          <p:cNvPicPr>
            <a:picLocks noChangeAspect="1" noChangeArrowheads="1"/>
          </p:cNvPicPr>
          <p:nvPr/>
        </p:nvPicPr>
        <p:blipFill>
          <a:blip r:embed="rId5" cstate="print"/>
          <a:srcRect/>
          <a:stretch>
            <a:fillRect/>
          </a:stretch>
        </p:blipFill>
        <p:spPr bwMode="auto">
          <a:xfrm>
            <a:off x="8508258" y="150813"/>
            <a:ext cx="442912" cy="387350"/>
          </a:xfrm>
          <a:prstGeom prst="rect">
            <a:avLst/>
          </a:prstGeom>
          <a:noFill/>
          <a:ln w="9525">
            <a:noFill/>
            <a:miter lim="800000"/>
            <a:headEnd/>
            <a:tailEnd/>
          </a:ln>
        </p:spPr>
      </p:pic>
      <p:pic>
        <p:nvPicPr>
          <p:cNvPr id="19" name="Picture 18">
            <a:extLst>
              <a:ext uri="{FF2B5EF4-FFF2-40B4-BE49-F238E27FC236}">
                <a16:creationId xmlns:a16="http://schemas.microsoft.com/office/drawing/2014/main" id="{05C4EF3A-3F59-4229-900B-79405C84DB3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17678"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3">
            <a:extLst>
              <a:ext uri="{FF2B5EF4-FFF2-40B4-BE49-F238E27FC236}">
                <a16:creationId xmlns:a16="http://schemas.microsoft.com/office/drawing/2014/main" id="{78E36B55-B6B4-4A7B-A698-BAB7D5D46AD7}"/>
              </a:ext>
            </a:extLst>
          </p:cNvPr>
          <p:cNvSpPr txBox="1">
            <a:spLocks noChangeAspect="1" noChangeArrowheads="1"/>
          </p:cNvSpPr>
          <p:nvPr/>
        </p:nvSpPr>
        <p:spPr bwMode="auto">
          <a:xfrm>
            <a:off x="342900" y="784225"/>
            <a:ext cx="8623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cs typeface="Arial" panose="020B0604020202020204" pitchFamily="34" charset="0"/>
              </a:rPr>
              <a:t>Denitrification</a:t>
            </a:r>
            <a:r>
              <a:rPr lang="en-GB" altLang="en-US" dirty="0">
                <a:solidFill>
                  <a:srgbClr val="010066"/>
                </a:solidFill>
                <a:cs typeface="Arial" panose="020B0604020202020204" pitchFamily="34" charset="0"/>
              </a:rPr>
              <a:t> is a process that reduces the level of nitrates in the soil by converting them back into nitrogen gas. </a:t>
            </a:r>
          </a:p>
        </p:txBody>
      </p:sp>
      <p:sp>
        <p:nvSpPr>
          <p:cNvPr id="45061" name="Rectangle 102">
            <a:extLst>
              <a:ext uri="{FF2B5EF4-FFF2-40B4-BE49-F238E27FC236}">
                <a16:creationId xmlns:a16="http://schemas.microsoft.com/office/drawing/2014/main" id="{C1BD594A-2CFD-44BB-927D-ED231EFB66F1}"/>
              </a:ext>
            </a:extLst>
          </p:cNvPr>
          <p:cNvSpPr>
            <a:spLocks noGrp="1" noChangeArrowheads="1"/>
          </p:cNvSpPr>
          <p:nvPr>
            <p:ph type="title" idx="4294967295"/>
          </p:nvPr>
        </p:nvSpPr>
        <p:spPr/>
        <p:txBody>
          <a:bodyPr/>
          <a:lstStyle/>
          <a:p>
            <a:r>
              <a:rPr lang="en-GB" altLang="en-US"/>
              <a:t>Denitrification</a:t>
            </a:r>
          </a:p>
        </p:txBody>
      </p:sp>
      <p:sp>
        <p:nvSpPr>
          <p:cNvPr id="45062" name="Rectangle 101">
            <a:extLst>
              <a:ext uri="{FF2B5EF4-FFF2-40B4-BE49-F238E27FC236}">
                <a16:creationId xmlns:a16="http://schemas.microsoft.com/office/drawing/2014/main" id="{A2F0B0C9-E4A3-4477-A31C-11CFF5E7E371}"/>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3" name="Text Box 32">
            <a:extLst>
              <a:ext uri="{FF2B5EF4-FFF2-40B4-BE49-F238E27FC236}">
                <a16:creationId xmlns:a16="http://schemas.microsoft.com/office/drawing/2014/main" id="{A0A4BB39-33E7-4F61-A3A4-58AC5B840289}"/>
              </a:ext>
            </a:extLst>
          </p:cNvPr>
          <p:cNvSpPr txBox="1">
            <a:spLocks noChangeAspect="1" noChangeArrowheads="1"/>
          </p:cNvSpPr>
          <p:nvPr/>
        </p:nvSpPr>
        <p:spPr bwMode="auto">
          <a:xfrm>
            <a:off x="342900" y="1755775"/>
            <a:ext cx="8623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cs typeface="Arial" panose="020B0604020202020204" pitchFamily="34" charset="0"/>
              </a:rPr>
              <a:t>This is carried out by a special type </a:t>
            </a:r>
            <a:br>
              <a:rPr lang="en-GB" altLang="en-US" dirty="0">
                <a:solidFill>
                  <a:srgbClr val="010066"/>
                </a:solidFill>
                <a:cs typeface="Arial" panose="020B0604020202020204" pitchFamily="34" charset="0"/>
              </a:rPr>
            </a:br>
            <a:r>
              <a:rPr lang="en-GB" altLang="en-US" dirty="0">
                <a:solidFill>
                  <a:srgbClr val="010066"/>
                </a:solidFill>
                <a:cs typeface="Arial" panose="020B0604020202020204" pitchFamily="34" charset="0"/>
              </a:rPr>
              <a:t>of bacteria living in the soil called </a:t>
            </a:r>
            <a:br>
              <a:rPr lang="en-GB" altLang="en-US" dirty="0">
                <a:solidFill>
                  <a:srgbClr val="010066"/>
                </a:solidFill>
                <a:cs typeface="Arial" panose="020B0604020202020204" pitchFamily="34" charset="0"/>
              </a:rPr>
            </a:br>
            <a:r>
              <a:rPr lang="en-GB" altLang="en-US" b="1" dirty="0">
                <a:solidFill>
                  <a:srgbClr val="10BC45"/>
                </a:solidFill>
                <a:cs typeface="Arial" panose="020B0604020202020204" pitchFamily="34" charset="0"/>
              </a:rPr>
              <a:t>denitrifying bacteria. </a:t>
            </a:r>
            <a:endParaRPr lang="en-GB" altLang="en-US" dirty="0">
              <a:solidFill>
                <a:srgbClr val="010066"/>
              </a:solidFill>
              <a:cs typeface="Arial" panose="020B0604020202020204" pitchFamily="34" charset="0"/>
            </a:endParaRPr>
          </a:p>
        </p:txBody>
      </p:sp>
      <p:sp>
        <p:nvSpPr>
          <p:cNvPr id="14" name="Text Box 31">
            <a:extLst>
              <a:ext uri="{FF2B5EF4-FFF2-40B4-BE49-F238E27FC236}">
                <a16:creationId xmlns:a16="http://schemas.microsoft.com/office/drawing/2014/main" id="{7278A1F6-4CF6-418B-9107-B2840CD51E1D}"/>
              </a:ext>
            </a:extLst>
          </p:cNvPr>
          <p:cNvSpPr txBox="1">
            <a:spLocks noChangeAspect="1" noChangeArrowheads="1"/>
          </p:cNvSpPr>
          <p:nvPr/>
        </p:nvSpPr>
        <p:spPr bwMode="auto">
          <a:xfrm>
            <a:off x="342900" y="3097213"/>
            <a:ext cx="525692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cs typeface="Arial" panose="020B0604020202020204" pitchFamily="34" charset="0"/>
              </a:rPr>
              <a:t>The bacteria rely on </a:t>
            </a:r>
            <a:r>
              <a:rPr lang="en-GB" altLang="en-US" b="1" dirty="0">
                <a:solidFill>
                  <a:srgbClr val="10BC45"/>
                </a:solidFill>
                <a:cs typeface="Arial" panose="020B0604020202020204" pitchFamily="34" charset="0"/>
              </a:rPr>
              <a:t>anaerobic </a:t>
            </a:r>
            <a:r>
              <a:rPr lang="en-GB" altLang="en-US" dirty="0">
                <a:solidFill>
                  <a:srgbClr val="010066"/>
                </a:solidFill>
                <a:cs typeface="Arial" panose="020B0604020202020204" pitchFamily="34" charset="0"/>
              </a:rPr>
              <a:t>conditions. As a result, denitrification can only happen when there is a very low concentration of oxygen. </a:t>
            </a:r>
          </a:p>
        </p:txBody>
      </p:sp>
      <p:sp>
        <p:nvSpPr>
          <p:cNvPr id="15" name="Rectangle 9">
            <a:extLst>
              <a:ext uri="{FF2B5EF4-FFF2-40B4-BE49-F238E27FC236}">
                <a16:creationId xmlns:a16="http://schemas.microsoft.com/office/drawing/2014/main" id="{DA768582-01D0-4676-8420-0F7A92A88153}"/>
              </a:ext>
            </a:extLst>
          </p:cNvPr>
          <p:cNvSpPr>
            <a:spLocks noChangeArrowheads="1"/>
          </p:cNvSpPr>
          <p:nvPr/>
        </p:nvSpPr>
        <p:spPr bwMode="auto">
          <a:xfrm>
            <a:off x="342900" y="4880491"/>
            <a:ext cx="4646789" cy="1200329"/>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cs typeface="Arial" panose="020B0604020202020204" pitchFamily="34" charset="0"/>
              </a:rPr>
              <a:t>Can you think of some habitats where the soil is likely to have a </a:t>
            </a:r>
            <a:br>
              <a:rPr lang="en-GB" altLang="en-US" dirty="0">
                <a:solidFill>
                  <a:srgbClr val="010066"/>
                </a:solidFill>
                <a:cs typeface="Arial" panose="020B0604020202020204" pitchFamily="34" charset="0"/>
              </a:rPr>
            </a:br>
            <a:r>
              <a:rPr lang="en-GB" altLang="en-US" dirty="0">
                <a:solidFill>
                  <a:srgbClr val="010066"/>
                </a:solidFill>
                <a:cs typeface="Arial" panose="020B0604020202020204" pitchFamily="34" charset="0"/>
              </a:rPr>
              <a:t>low concentration of oxygen?</a:t>
            </a:r>
          </a:p>
        </p:txBody>
      </p:sp>
      <p:pic>
        <p:nvPicPr>
          <p:cNvPr id="45066" name="Picture 10" descr="Igor-Stramyyk_94272958_WEB.jpg">
            <a:extLst>
              <a:ext uri="{FF2B5EF4-FFF2-40B4-BE49-F238E27FC236}">
                <a16:creationId xmlns:a16="http://schemas.microsoft.com/office/drawing/2014/main" id="{BC2D7190-361C-4E40-8F01-D1F4D51B87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59450" y="2019050"/>
            <a:ext cx="3047129" cy="3936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90753055-79ED-4F4F-BE20-28786C54F1B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6" name="Picture 7" descr="notes_icon">
            <a:extLst>
              <a:ext uri="{FF2B5EF4-FFF2-40B4-BE49-F238E27FC236}">
                <a16:creationId xmlns:a16="http://schemas.microsoft.com/office/drawing/2014/main" id="{A1F6619D-D2A4-4676-A44C-06E546E353F5}"/>
              </a:ext>
            </a:extLst>
          </p:cNvPr>
          <p:cNvPicPr>
            <a:picLocks noChangeAspect="1" noChangeArrowheads="1"/>
          </p:cNvPicPr>
          <p:nvPr/>
        </p:nvPicPr>
        <p:blipFill>
          <a:blip r:embed="rId5" cstate="print"/>
          <a:srcRect/>
          <a:stretch>
            <a:fillRect/>
          </a:stretch>
        </p:blipFill>
        <p:spPr bwMode="auto">
          <a:xfrm>
            <a:off x="8508258" y="150813"/>
            <a:ext cx="442912" cy="387350"/>
          </a:xfrm>
          <a:prstGeom prst="rect">
            <a:avLst/>
          </a:prstGeom>
          <a:noFill/>
          <a:ln w="9525">
            <a:noFill/>
            <a:miter lim="800000"/>
            <a:headEnd/>
            <a:tailEnd/>
          </a:ln>
        </p:spPr>
      </p:pic>
      <p:pic>
        <p:nvPicPr>
          <p:cNvPr id="17" name="Picture 16">
            <a:extLst>
              <a:ext uri="{FF2B5EF4-FFF2-40B4-BE49-F238E27FC236}">
                <a16:creationId xmlns:a16="http://schemas.microsoft.com/office/drawing/2014/main" id="{4D836541-6F02-443F-AE71-71E3ED8CCF0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17678"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idx="4294967295"/>
          </p:nvPr>
        </p:nvSpPr>
        <p:spPr/>
        <p:txBody>
          <a:bodyPr/>
          <a:lstStyle/>
          <a:p>
            <a:r>
              <a:rPr lang="en-GB" dirty="0"/>
              <a:t>What happens in the nitrogen cycle?</a:t>
            </a:r>
          </a:p>
        </p:txBody>
      </p:sp>
      <p:pic>
        <p:nvPicPr>
          <p:cNvPr id="10" name="Picture 9">
            <a:extLst>
              <a:ext uri="{FF2B5EF4-FFF2-40B4-BE49-F238E27FC236}">
                <a16:creationId xmlns:a16="http://schemas.microsoft.com/office/drawing/2014/main" id="{4CFE8BEA-8900-4309-B412-710DEADAB05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10" descr="flash_icon">
            <a:extLst>
              <a:ext uri="{FF2B5EF4-FFF2-40B4-BE49-F238E27FC236}">
                <a16:creationId xmlns:a16="http://schemas.microsoft.com/office/drawing/2014/main" id="{AA1BA0E6-D526-4D3A-84D7-57DFCB6FAAB4}"/>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12" name="Picture 7" descr="notes_icon">
            <a:extLst>
              <a:ext uri="{FF2B5EF4-FFF2-40B4-BE49-F238E27FC236}">
                <a16:creationId xmlns:a16="http://schemas.microsoft.com/office/drawing/2014/main" id="{5B5A20DB-9A23-410B-AA3B-63B90BAAAFFB}"/>
              </a:ext>
            </a:extLst>
          </p:cNvPr>
          <p:cNvPicPr>
            <a:picLocks noChangeAspect="1" noChangeArrowheads="1"/>
          </p:cNvPicPr>
          <p:nvPr/>
        </p:nvPicPr>
        <p:blipFill>
          <a:blip r:embed="rId7" cstate="print"/>
          <a:srcRect/>
          <a:stretch>
            <a:fillRect/>
          </a:stretch>
        </p:blipFill>
        <p:spPr bwMode="auto">
          <a:xfrm>
            <a:off x="8147299" y="150813"/>
            <a:ext cx="442912" cy="387350"/>
          </a:xfrm>
          <a:prstGeom prst="rect">
            <a:avLst/>
          </a:prstGeom>
          <a:noFill/>
          <a:ln w="9525">
            <a:noFill/>
            <a:miter lim="800000"/>
            <a:headEnd/>
            <a:tailEnd/>
          </a:ln>
        </p:spPr>
      </p:pic>
      <p:pic>
        <p:nvPicPr>
          <p:cNvPr id="13" name="Picture 12">
            <a:extLst>
              <a:ext uri="{FF2B5EF4-FFF2-40B4-BE49-F238E27FC236}">
                <a16:creationId xmlns:a16="http://schemas.microsoft.com/office/drawing/2014/main" id="{71FD35B7-AFD6-48E3-9A12-E779BAA807A3}"/>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56719"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60553" name="ShockwaveFlash1" r:id="rId2" imgW="8699400" imgH="5308560"/>
        </mc:Choice>
        <mc:Fallback>
          <p:control name="ShockwaveFlash1" r:id="rId2"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7"/>
          <p:cNvSpPr>
            <a:spLocks noGrp="1" noChangeArrowheads="1"/>
          </p:cNvSpPr>
          <p:nvPr>
            <p:ph type="title" idx="4294967295"/>
          </p:nvPr>
        </p:nvSpPr>
        <p:spPr/>
        <p:txBody>
          <a:bodyPr/>
          <a:lstStyle/>
          <a:p>
            <a:r>
              <a:rPr lang="en-GB" dirty="0" err="1"/>
              <a:t>Labeling</a:t>
            </a:r>
            <a:r>
              <a:rPr lang="en-GB" dirty="0"/>
              <a:t> the nitrogen cycle</a:t>
            </a:r>
          </a:p>
        </p:txBody>
      </p:sp>
      <p:pic>
        <p:nvPicPr>
          <p:cNvPr id="7" name="Picture 6" descr="flash_icon">
            <a:extLst>
              <a:ext uri="{FF2B5EF4-FFF2-40B4-BE49-F238E27FC236}">
                <a16:creationId xmlns:a16="http://schemas.microsoft.com/office/drawing/2014/main" id="{10A48B6E-C8EF-4B7A-A761-0C2CF106ACC5}"/>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9">
            <a:extLst>
              <a:ext uri="{FF2B5EF4-FFF2-40B4-BE49-F238E27FC236}">
                <a16:creationId xmlns:a16="http://schemas.microsoft.com/office/drawing/2014/main" id="{D569B223-5457-486D-A109-5BCDA88B4CD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2CF89CCB-4EF3-421D-BEC6-927CEA729665}"/>
              </a:ext>
            </a:extLst>
          </p:cNvPr>
          <p:cNvPicPr>
            <a:picLocks noChangeAspect="1" noChangeArrowheads="1"/>
          </p:cNvPicPr>
          <p:nvPr/>
        </p:nvPicPr>
        <p:blipFill>
          <a:blip r:embed="rId7" cstate="print"/>
          <a:srcRect/>
          <a:stretch>
            <a:fillRect/>
          </a:stretch>
        </p:blipFill>
        <p:spPr bwMode="auto">
          <a:xfrm>
            <a:off x="8147299" y="150813"/>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9BC73AC1-8B17-4720-A6A0-1386D2F7C273}"/>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56719"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61577" name="ShockwaveFlash1" r:id="rId2" imgW="8699400" imgH="5308560"/>
        </mc:Choice>
        <mc:Fallback>
          <p:control name="ShockwaveFlash1" r:id="rId2"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Grp="1" noChangeArrowheads="1"/>
          </p:cNvSpPr>
          <p:nvPr>
            <p:ph type="title" idx="4294967295"/>
          </p:nvPr>
        </p:nvSpPr>
        <p:spPr/>
        <p:txBody>
          <a:bodyPr/>
          <a:lstStyle/>
          <a:p>
            <a:r>
              <a:rPr lang="en-GB" dirty="0"/>
              <a:t>Components of the nitrogen cycle</a:t>
            </a:r>
          </a:p>
        </p:txBody>
      </p:sp>
      <p:pic>
        <p:nvPicPr>
          <p:cNvPr id="7" name="Picture 6" descr="flash_icon">
            <a:extLst>
              <a:ext uri="{FF2B5EF4-FFF2-40B4-BE49-F238E27FC236}">
                <a16:creationId xmlns:a16="http://schemas.microsoft.com/office/drawing/2014/main" id="{6C8ECB67-7978-4D95-9923-E1823A46B138}"/>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9">
            <a:extLst>
              <a:ext uri="{FF2B5EF4-FFF2-40B4-BE49-F238E27FC236}">
                <a16:creationId xmlns:a16="http://schemas.microsoft.com/office/drawing/2014/main" id="{1EAF5940-9539-4CA2-9768-C49390B6BB6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ED23934F-BF68-47B4-9568-9C72EC614CA2}"/>
              </a:ext>
            </a:extLst>
          </p:cNvPr>
          <p:cNvPicPr>
            <a:picLocks noChangeAspect="1" noChangeArrowheads="1"/>
          </p:cNvPicPr>
          <p:nvPr/>
        </p:nvPicPr>
        <p:blipFill>
          <a:blip r:embed="rId7" cstate="print"/>
          <a:srcRect/>
          <a:stretch>
            <a:fillRect/>
          </a:stretch>
        </p:blipFill>
        <p:spPr bwMode="auto">
          <a:xfrm>
            <a:off x="8147299" y="150813"/>
            <a:ext cx="442912" cy="38735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62601" name="ShockwaveFlash1" r:id="rId2" imgW="8699400" imgH="5308560"/>
        </mc:Choice>
        <mc:Fallback>
          <p:control name="ShockwaveFlash1" r:id="rId2" imgW="8699400" imgH="5308560">
            <p:pic>
              <p:nvPicPr>
                <p:cNvPr id="3" name="ShockwaveFlash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Planning and Carrying Out Investigations</a:t>
            </a:r>
          </a:p>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Obtaining, Evaluating and Communicating Information</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3. Scale, Proportion, and Quantity</a:t>
            </a:r>
          </a:p>
          <a:p>
            <a:r>
              <a:rPr lang="en-GB" sz="1600" dirty="0"/>
              <a:t>4. Systems and System Models</a:t>
            </a:r>
          </a:p>
          <a:p>
            <a:r>
              <a:rPr lang="en-GB" sz="1600" dirty="0"/>
              <a:t>5. Energy and Matter</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4">
            <a:extLst>
              <a:ext uri="{FF2B5EF4-FFF2-40B4-BE49-F238E27FC236}">
                <a16:creationId xmlns:a16="http://schemas.microsoft.com/office/drawing/2014/main" id="{820E1E69-64C1-4C41-AC18-17DD658C0AE8}"/>
              </a:ext>
            </a:extLst>
          </p:cNvPr>
          <p:cNvSpPr txBox="1">
            <a:spLocks noChangeArrowheads="1"/>
          </p:cNvSpPr>
          <p:nvPr/>
        </p:nvSpPr>
        <p:spPr bwMode="auto">
          <a:xfrm>
            <a:off x="342900" y="784225"/>
            <a:ext cx="8801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cs typeface="Arial" panose="020B0604020202020204" pitchFamily="34" charset="0"/>
              </a:rPr>
              <a:t>The </a:t>
            </a:r>
            <a:r>
              <a:rPr lang="en-GB" altLang="en-US" b="1" dirty="0">
                <a:solidFill>
                  <a:srgbClr val="10BC45"/>
                </a:solidFill>
                <a:cs typeface="Arial" panose="020B0604020202020204" pitchFamily="34" charset="0"/>
              </a:rPr>
              <a:t>water cycle </a:t>
            </a:r>
            <a:r>
              <a:rPr lang="en-GB" altLang="en-US" dirty="0">
                <a:solidFill>
                  <a:srgbClr val="010066"/>
                </a:solidFill>
                <a:cs typeface="Arial" panose="020B0604020202020204" pitchFamily="34" charset="0"/>
              </a:rPr>
              <a:t>describes the movement of water through Earth’s systems.</a:t>
            </a:r>
          </a:p>
        </p:txBody>
      </p:sp>
      <p:sp>
        <p:nvSpPr>
          <p:cNvPr id="40966" name="Rectangle 9">
            <a:extLst>
              <a:ext uri="{FF2B5EF4-FFF2-40B4-BE49-F238E27FC236}">
                <a16:creationId xmlns:a16="http://schemas.microsoft.com/office/drawing/2014/main" id="{FA4450E7-EF4F-4B28-9F23-78026B415D8B}"/>
              </a:ext>
            </a:extLst>
          </p:cNvPr>
          <p:cNvSpPr>
            <a:spLocks noGrp="1" noChangeArrowheads="1"/>
          </p:cNvSpPr>
          <p:nvPr>
            <p:ph type="title" idx="4294967295"/>
          </p:nvPr>
        </p:nvSpPr>
        <p:spPr/>
        <p:txBody>
          <a:bodyPr/>
          <a:lstStyle/>
          <a:p>
            <a:r>
              <a:rPr lang="en-GB" altLang="en-US" dirty="0"/>
              <a:t>The water cycle (1)</a:t>
            </a:r>
          </a:p>
        </p:txBody>
      </p:sp>
      <p:pic>
        <p:nvPicPr>
          <p:cNvPr id="15" name="Picture 14">
            <a:extLst>
              <a:ext uri="{FF2B5EF4-FFF2-40B4-BE49-F238E27FC236}">
                <a16:creationId xmlns:a16="http://schemas.microsoft.com/office/drawing/2014/main" id="{BECAA49F-0F8B-4FC3-ABB1-01502EE2DA7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9" name="Text Box 4">
            <a:extLst>
              <a:ext uri="{FF2B5EF4-FFF2-40B4-BE49-F238E27FC236}">
                <a16:creationId xmlns:a16="http://schemas.microsoft.com/office/drawing/2014/main" id="{3A97312E-0E9F-4ED9-BB3E-B4459D500384}"/>
              </a:ext>
            </a:extLst>
          </p:cNvPr>
          <p:cNvSpPr txBox="1">
            <a:spLocks noChangeArrowheads="1"/>
          </p:cNvSpPr>
          <p:nvPr/>
        </p:nvSpPr>
        <p:spPr bwMode="auto">
          <a:xfrm>
            <a:off x="342900" y="1866786"/>
            <a:ext cx="84401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cs typeface="Arial" panose="020B0604020202020204" pitchFamily="34" charset="0"/>
              </a:rPr>
              <a:t>Water exists in different physical states in the water cycle: solid, liquid or gas.</a:t>
            </a:r>
          </a:p>
        </p:txBody>
      </p:sp>
      <p:sp>
        <p:nvSpPr>
          <p:cNvPr id="10" name="Text Box 4">
            <a:extLst>
              <a:ext uri="{FF2B5EF4-FFF2-40B4-BE49-F238E27FC236}">
                <a16:creationId xmlns:a16="http://schemas.microsoft.com/office/drawing/2014/main" id="{57349E87-CB1A-459C-94A9-FE06ECCA967C}"/>
              </a:ext>
            </a:extLst>
          </p:cNvPr>
          <p:cNvSpPr txBox="1">
            <a:spLocks noChangeArrowheads="1"/>
          </p:cNvSpPr>
          <p:nvPr/>
        </p:nvSpPr>
        <p:spPr bwMode="auto">
          <a:xfrm>
            <a:off x="342900" y="2949347"/>
            <a:ext cx="38452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cs typeface="Arial" panose="020B0604020202020204" pitchFamily="34" charset="0"/>
              </a:rPr>
              <a:t>Water is very important to </a:t>
            </a:r>
            <a:br>
              <a:rPr lang="en-GB" altLang="en-US" dirty="0">
                <a:solidFill>
                  <a:srgbClr val="010066"/>
                </a:solidFill>
                <a:cs typeface="Arial" panose="020B0604020202020204" pitchFamily="34" charset="0"/>
              </a:rPr>
            </a:br>
            <a:r>
              <a:rPr lang="en-GB" altLang="en-US" dirty="0">
                <a:solidFill>
                  <a:srgbClr val="010066"/>
                </a:solidFill>
                <a:cs typeface="Arial" panose="020B0604020202020204" pitchFamily="34" charset="0"/>
              </a:rPr>
              <a:t>living organisms.</a:t>
            </a:r>
          </a:p>
        </p:txBody>
      </p:sp>
      <p:sp>
        <p:nvSpPr>
          <p:cNvPr id="12" name="Text Box 4">
            <a:extLst>
              <a:ext uri="{FF2B5EF4-FFF2-40B4-BE49-F238E27FC236}">
                <a16:creationId xmlns:a16="http://schemas.microsoft.com/office/drawing/2014/main" id="{39ED9369-8AB7-46A9-BCF9-B2F42555EBF2}"/>
              </a:ext>
            </a:extLst>
          </p:cNvPr>
          <p:cNvSpPr txBox="1">
            <a:spLocks noChangeArrowheads="1"/>
          </p:cNvSpPr>
          <p:nvPr/>
        </p:nvSpPr>
        <p:spPr bwMode="auto">
          <a:xfrm>
            <a:off x="342901" y="4031908"/>
            <a:ext cx="3845278" cy="830997"/>
          </a:xfrm>
          <a:prstGeom prst="rect">
            <a:avLst/>
          </a:prstGeom>
          <a:solidFill>
            <a:srgbClr val="96E696"/>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cs typeface="Arial" panose="020B0604020202020204" pitchFamily="34" charset="0"/>
              </a:rPr>
              <a:t>How do living organisms </a:t>
            </a:r>
            <a:br>
              <a:rPr lang="en-GB" altLang="en-US" dirty="0">
                <a:solidFill>
                  <a:srgbClr val="010066"/>
                </a:solidFill>
                <a:cs typeface="Arial" panose="020B0604020202020204" pitchFamily="34" charset="0"/>
              </a:rPr>
            </a:br>
            <a:r>
              <a:rPr lang="en-GB" altLang="en-US" dirty="0">
                <a:solidFill>
                  <a:srgbClr val="010066"/>
                </a:solidFill>
                <a:cs typeface="Arial" panose="020B0604020202020204" pitchFamily="34" charset="0"/>
              </a:rPr>
              <a:t>obtain water?</a:t>
            </a:r>
          </a:p>
        </p:txBody>
      </p:sp>
      <p:sp>
        <p:nvSpPr>
          <p:cNvPr id="18" name="Text Box 4">
            <a:extLst>
              <a:ext uri="{FF2B5EF4-FFF2-40B4-BE49-F238E27FC236}">
                <a16:creationId xmlns:a16="http://schemas.microsoft.com/office/drawing/2014/main" id="{4A2D95EF-0528-4403-9537-C4D532CA8E7B}"/>
              </a:ext>
            </a:extLst>
          </p:cNvPr>
          <p:cNvSpPr txBox="1">
            <a:spLocks noChangeArrowheads="1"/>
          </p:cNvSpPr>
          <p:nvPr/>
        </p:nvSpPr>
        <p:spPr bwMode="auto">
          <a:xfrm>
            <a:off x="342901" y="5114469"/>
            <a:ext cx="3845278" cy="830997"/>
          </a:xfrm>
          <a:prstGeom prst="rect">
            <a:avLst/>
          </a:prstGeom>
          <a:solidFill>
            <a:srgbClr val="96E696"/>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cs typeface="Arial" panose="020B0604020202020204" pitchFamily="34" charset="0"/>
              </a:rPr>
              <a:t>What happens to the water </a:t>
            </a:r>
            <a:br>
              <a:rPr lang="en-GB" altLang="en-US" dirty="0">
                <a:solidFill>
                  <a:srgbClr val="010066"/>
                </a:solidFill>
                <a:cs typeface="Arial" panose="020B0604020202020204" pitchFamily="34" charset="0"/>
              </a:rPr>
            </a:br>
            <a:r>
              <a:rPr lang="en-GB" altLang="en-US" dirty="0">
                <a:solidFill>
                  <a:srgbClr val="010066"/>
                </a:solidFill>
                <a:cs typeface="Arial" panose="020B0604020202020204" pitchFamily="34" charset="0"/>
              </a:rPr>
              <a:t>in living organisms?</a:t>
            </a:r>
          </a:p>
        </p:txBody>
      </p:sp>
      <p:pic>
        <p:nvPicPr>
          <p:cNvPr id="3" name="Picture 2">
            <a:extLst>
              <a:ext uri="{FF2B5EF4-FFF2-40B4-BE49-F238E27FC236}">
                <a16:creationId xmlns:a16="http://schemas.microsoft.com/office/drawing/2014/main" id="{5C00EA35-1C1A-4E8E-AE07-AEF6C347FA2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677463" y="2605432"/>
            <a:ext cx="3970122" cy="3363639"/>
          </a:xfrm>
          <a:prstGeom prst="rect">
            <a:avLst/>
          </a:prstGeom>
        </p:spPr>
      </p:pic>
      <p:pic>
        <p:nvPicPr>
          <p:cNvPr id="19" name="Picture 7" descr="notes_icon">
            <a:extLst>
              <a:ext uri="{FF2B5EF4-FFF2-40B4-BE49-F238E27FC236}">
                <a16:creationId xmlns:a16="http://schemas.microsoft.com/office/drawing/2014/main" id="{D3D06E2A-1C51-417B-8DB9-6545E5285E0D}"/>
              </a:ext>
            </a:extLst>
          </p:cNvPr>
          <p:cNvPicPr>
            <a:picLocks noChangeAspect="1" noChangeArrowheads="1"/>
          </p:cNvPicPr>
          <p:nvPr/>
        </p:nvPicPr>
        <p:blipFill>
          <a:blip r:embed="rId5" cstate="print"/>
          <a:srcRect/>
          <a:stretch>
            <a:fillRect/>
          </a:stretch>
        </p:blipFill>
        <p:spPr bwMode="auto">
          <a:xfrm>
            <a:off x="8508258" y="150813"/>
            <a:ext cx="442912" cy="387350"/>
          </a:xfrm>
          <a:prstGeom prst="rect">
            <a:avLst/>
          </a:prstGeom>
          <a:noFill/>
          <a:ln w="9525">
            <a:noFill/>
            <a:miter lim="800000"/>
            <a:headEnd/>
            <a:tailEnd/>
          </a:ln>
        </p:spPr>
      </p:pic>
      <p:pic>
        <p:nvPicPr>
          <p:cNvPr id="20" name="Picture 19">
            <a:extLst>
              <a:ext uri="{FF2B5EF4-FFF2-40B4-BE49-F238E27FC236}">
                <a16:creationId xmlns:a16="http://schemas.microsoft.com/office/drawing/2014/main" id="{BE95952F-8AD9-48DA-9621-772147D777A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17678" y="86520"/>
            <a:ext cx="442911" cy="516730"/>
          </a:xfrm>
          <a:prstGeom prst="rect">
            <a:avLst/>
          </a:prstGeom>
          <a:noFill/>
          <a:ln w="9525">
            <a:noFill/>
            <a:miter lim="800000"/>
            <a:headEnd/>
            <a:tailEnd/>
          </a:ln>
        </p:spPr>
      </p:pic>
    </p:spTree>
    <p:extLst>
      <p:ext uri="{BB962C8B-B14F-4D97-AF65-F5344CB8AC3E}">
        <p14:creationId xmlns:p14="http://schemas.microsoft.com/office/powerpoint/2010/main" val="218016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5"/>
          <p:cNvSpPr>
            <a:spLocks noGrp="1"/>
          </p:cNvSpPr>
          <p:nvPr>
            <p:ph type="title"/>
          </p:nvPr>
        </p:nvSpPr>
        <p:spPr/>
        <p:txBody>
          <a:bodyPr/>
          <a:lstStyle/>
          <a:p>
            <a:r>
              <a:rPr lang="en-GB" dirty="0"/>
              <a:t>The water cycle (2)</a:t>
            </a:r>
          </a:p>
        </p:txBody>
      </p:sp>
      <p:pic>
        <p:nvPicPr>
          <p:cNvPr id="6" name="Picture 6" descr="flash_icon">
            <a:extLst>
              <a:ext uri="{FF2B5EF4-FFF2-40B4-BE49-F238E27FC236}">
                <a16:creationId xmlns:a16="http://schemas.microsoft.com/office/drawing/2014/main" id="{F33B0CF0-BA50-4FEE-97A9-D2E5F1B2681F}"/>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442B993B-1343-439E-95A1-A3E1A4D1723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125956" y="86520"/>
            <a:ext cx="442911" cy="516730"/>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59529" name="ShockwaveFlash1" r:id="rId2" imgW="8699400" imgH="5308560"/>
        </mc:Choice>
        <mc:Fallback>
          <p:control name="ShockwaveFlash1" r:id="rId2" imgW="8699400" imgH="5308560">
            <p:pic>
              <p:nvPicPr>
                <p:cNvPr id="3" name="ShockwaveFlash1"/>
                <p:cNvPicPr preferRelativeResize="0">
                  <a:picLocks noChangeArrowheads="1" noChangeShapeType="1"/>
                </p:cNvPicPr>
                <p:nvPr/>
              </p:nvPicPr>
              <p:blipFill>
                <a:blip r:embed="rId8"/>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a:t>Cycling materials</a:t>
            </a:r>
          </a:p>
        </p:txBody>
      </p:sp>
      <p:sp>
        <p:nvSpPr>
          <p:cNvPr id="21508" name="TextBox 5"/>
          <p:cNvSpPr txBox="1">
            <a:spLocks noChangeArrowheads="1"/>
          </p:cNvSpPr>
          <p:nvPr/>
        </p:nvSpPr>
        <p:spPr bwMode="auto">
          <a:xfrm>
            <a:off x="342900" y="784225"/>
            <a:ext cx="8801100" cy="461665"/>
          </a:xfrm>
          <a:prstGeom prst="rect">
            <a:avLst/>
          </a:prstGeom>
          <a:noFill/>
          <a:ln w="9525">
            <a:noFill/>
            <a:miter lim="800000"/>
            <a:headEnd/>
            <a:tailEnd/>
          </a:ln>
        </p:spPr>
        <p:txBody>
          <a:bodyPr>
            <a:spAutoFit/>
          </a:bodyPr>
          <a:lstStyle/>
          <a:p>
            <a:r>
              <a:rPr lang="en-GB" dirty="0"/>
              <a:t>What is this animal made of? </a:t>
            </a:r>
          </a:p>
        </p:txBody>
      </p:sp>
      <p:sp>
        <p:nvSpPr>
          <p:cNvPr id="9" name="TextBox 8"/>
          <p:cNvSpPr txBox="1">
            <a:spLocks noChangeArrowheads="1"/>
          </p:cNvSpPr>
          <p:nvPr/>
        </p:nvSpPr>
        <p:spPr bwMode="auto">
          <a:xfrm>
            <a:off x="342900" y="3553194"/>
            <a:ext cx="5053189" cy="1200329"/>
          </a:xfrm>
          <a:prstGeom prst="rect">
            <a:avLst/>
          </a:prstGeom>
          <a:noFill/>
          <a:ln w="9525">
            <a:noFill/>
            <a:miter lim="800000"/>
            <a:headEnd/>
            <a:tailEnd/>
          </a:ln>
        </p:spPr>
        <p:txBody>
          <a:bodyPr wrap="square">
            <a:spAutoFit/>
          </a:bodyPr>
          <a:lstStyle/>
          <a:p>
            <a:pPr>
              <a:buClr>
                <a:srgbClr val="10BC45"/>
              </a:buClr>
            </a:pPr>
            <a:r>
              <a:rPr lang="en-GB" dirty="0"/>
              <a:t>These molecules are themselves made up of smaller molecules, such as </a:t>
            </a:r>
            <a:r>
              <a:rPr lang="en-GB" b="1" dirty="0">
                <a:solidFill>
                  <a:srgbClr val="10BC45"/>
                </a:solidFill>
              </a:rPr>
              <a:t>glucose</a:t>
            </a:r>
            <a:r>
              <a:rPr lang="en-GB" dirty="0"/>
              <a:t> or </a:t>
            </a:r>
            <a:r>
              <a:rPr lang="en-GB" b="1" dirty="0">
                <a:solidFill>
                  <a:srgbClr val="10BC45"/>
                </a:solidFill>
              </a:rPr>
              <a:t>amino acids</a:t>
            </a:r>
            <a:r>
              <a:rPr lang="en-GB" dirty="0"/>
              <a:t>. </a:t>
            </a:r>
          </a:p>
        </p:txBody>
      </p:sp>
      <p:sp>
        <p:nvSpPr>
          <p:cNvPr id="10" name="TextBox 9"/>
          <p:cNvSpPr txBox="1">
            <a:spLocks noChangeArrowheads="1"/>
          </p:cNvSpPr>
          <p:nvPr/>
        </p:nvSpPr>
        <p:spPr bwMode="auto">
          <a:xfrm>
            <a:off x="342900" y="1614712"/>
            <a:ext cx="4895144" cy="1569660"/>
          </a:xfrm>
          <a:prstGeom prst="rect">
            <a:avLst/>
          </a:prstGeom>
          <a:noFill/>
          <a:ln w="9525">
            <a:noFill/>
            <a:miter lim="800000"/>
            <a:headEnd/>
            <a:tailEnd/>
          </a:ln>
        </p:spPr>
        <p:txBody>
          <a:bodyPr wrap="square">
            <a:spAutoFit/>
          </a:bodyPr>
          <a:lstStyle/>
          <a:p>
            <a:pPr>
              <a:buClr>
                <a:srgbClr val="10BC45"/>
              </a:buClr>
            </a:pPr>
            <a:r>
              <a:rPr lang="en-GB" dirty="0"/>
              <a:t>Its tissues are made up of cells, which are built from biological molecules such as </a:t>
            </a:r>
            <a:r>
              <a:rPr lang="en-GB" b="1" dirty="0">
                <a:solidFill>
                  <a:srgbClr val="10BC45"/>
                </a:solidFill>
              </a:rPr>
              <a:t>proteins</a:t>
            </a:r>
            <a:r>
              <a:rPr lang="en-GB" dirty="0"/>
              <a:t>, </a:t>
            </a:r>
            <a:r>
              <a:rPr lang="en-GB" b="1" dirty="0">
                <a:solidFill>
                  <a:srgbClr val="10BC45"/>
                </a:solidFill>
              </a:rPr>
              <a:t>lipids</a:t>
            </a:r>
            <a:r>
              <a:rPr lang="en-GB" dirty="0"/>
              <a:t> and </a:t>
            </a:r>
            <a:r>
              <a:rPr lang="en-GB" b="1" dirty="0">
                <a:solidFill>
                  <a:srgbClr val="10BC45"/>
                </a:solidFill>
              </a:rPr>
              <a:t>carbohydrates</a:t>
            </a:r>
            <a:r>
              <a:rPr lang="en-GB" dirty="0"/>
              <a:t>.</a:t>
            </a:r>
          </a:p>
        </p:txBody>
      </p:sp>
      <p:sp>
        <p:nvSpPr>
          <p:cNvPr id="21512" name="Rectangle 10"/>
          <p:cNvSpPr>
            <a:spLocks noChangeArrowheads="1"/>
          </p:cNvSpPr>
          <p:nvPr/>
        </p:nvSpPr>
        <p:spPr bwMode="auto">
          <a:xfrm>
            <a:off x="342900" y="5122344"/>
            <a:ext cx="5403144" cy="830997"/>
          </a:xfrm>
          <a:prstGeom prst="rect">
            <a:avLst/>
          </a:prstGeom>
          <a:noFill/>
          <a:ln w="9525">
            <a:noFill/>
            <a:miter lim="800000"/>
            <a:headEnd/>
            <a:tailEnd/>
          </a:ln>
        </p:spPr>
        <p:txBody>
          <a:bodyPr wrap="square">
            <a:spAutoFit/>
          </a:bodyPr>
          <a:lstStyle/>
          <a:p>
            <a:r>
              <a:rPr lang="en-GB" dirty="0"/>
              <a:t>These molecules are </a:t>
            </a:r>
            <a:r>
              <a:rPr lang="en-GB" b="1" dirty="0">
                <a:solidFill>
                  <a:srgbClr val="10BC45"/>
                </a:solidFill>
              </a:rPr>
              <a:t>compounds</a:t>
            </a:r>
            <a:r>
              <a:rPr lang="en-GB" dirty="0"/>
              <a:t> made up of groups of </a:t>
            </a:r>
            <a:r>
              <a:rPr lang="en-GB" b="1" dirty="0">
                <a:solidFill>
                  <a:srgbClr val="10BC45"/>
                </a:solidFill>
              </a:rPr>
              <a:t>atoms</a:t>
            </a:r>
            <a:r>
              <a:rPr lang="en-GB" dirty="0"/>
              <a:t>. </a:t>
            </a:r>
          </a:p>
        </p:txBody>
      </p:sp>
      <p:pic>
        <p:nvPicPr>
          <p:cNvPr id="11" name="Picture 10" descr="Cycling_Materials_Akse.jpg"/>
          <p:cNvPicPr>
            <a:picLocks noChangeAspect="1"/>
          </p:cNvPicPr>
          <p:nvPr/>
        </p:nvPicPr>
        <p:blipFill>
          <a:blip r:embed="rId3"/>
          <a:stretch>
            <a:fillRect/>
          </a:stretch>
        </p:blipFill>
        <p:spPr>
          <a:xfrm>
            <a:off x="5553597" y="1140179"/>
            <a:ext cx="3351872" cy="4893732"/>
          </a:xfrm>
          <a:prstGeom prst="rect">
            <a:avLst/>
          </a:prstGeom>
        </p:spPr>
      </p:pic>
      <p:pic>
        <p:nvPicPr>
          <p:cNvPr id="12" name="Picture 11">
            <a:extLst>
              <a:ext uri="{FF2B5EF4-FFF2-40B4-BE49-F238E27FC236}">
                <a16:creationId xmlns:a16="http://schemas.microsoft.com/office/drawing/2014/main" id="{8CC1B7FB-3E74-42EC-8129-49089BFB8A2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15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358775" y="800100"/>
            <a:ext cx="8099425" cy="1004888"/>
          </a:xfrm>
          <a:prstGeom prst="rect">
            <a:avLst/>
          </a:prstGeom>
          <a:noFill/>
          <a:ln w="9525">
            <a:noFill/>
            <a:miter lim="800000"/>
            <a:headEnd/>
            <a:tailEnd/>
          </a:ln>
        </p:spPr>
        <p:txBody>
          <a:bodyPr>
            <a:spAutoFit/>
          </a:bodyPr>
          <a:lstStyle/>
          <a:p>
            <a:pPr eaLnBrk="1" hangingPunct="1">
              <a:spcBef>
                <a:spcPct val="50000"/>
              </a:spcBef>
              <a:buFont typeface="Wingdings" pitchFamily="2" charset="2"/>
              <a:buNone/>
            </a:pPr>
            <a:endParaRPr lang="en-GB"/>
          </a:p>
          <a:p>
            <a:pPr eaLnBrk="1" hangingPunct="1">
              <a:spcBef>
                <a:spcPct val="50000"/>
              </a:spcBef>
              <a:buFont typeface="Wingdings" pitchFamily="2" charset="2"/>
              <a:buNone/>
            </a:pPr>
            <a:endParaRPr lang="en-GB"/>
          </a:p>
        </p:txBody>
      </p:sp>
      <p:sp>
        <p:nvSpPr>
          <p:cNvPr id="1029" name="Rectangle 61"/>
          <p:cNvSpPr>
            <a:spLocks noGrp="1" noChangeArrowheads="1"/>
          </p:cNvSpPr>
          <p:nvPr>
            <p:ph type="title" idx="4294967295"/>
          </p:nvPr>
        </p:nvSpPr>
        <p:spPr/>
        <p:txBody>
          <a:bodyPr/>
          <a:lstStyle/>
          <a:p>
            <a:r>
              <a:rPr lang="en-GB" dirty="0"/>
              <a:t>What are living things made of?</a:t>
            </a:r>
            <a:endParaRPr lang="en-US" dirty="0"/>
          </a:p>
        </p:txBody>
      </p:sp>
      <p:pic>
        <p:nvPicPr>
          <p:cNvPr id="6" name="Picture 5">
            <a:extLst>
              <a:ext uri="{FF2B5EF4-FFF2-40B4-BE49-F238E27FC236}">
                <a16:creationId xmlns:a16="http://schemas.microsoft.com/office/drawing/2014/main" id="{4D55334A-627A-40C8-BF8B-B0FE7507D15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8" descr="flash_icon">
            <a:extLst>
              <a:ext uri="{FF2B5EF4-FFF2-40B4-BE49-F238E27FC236}">
                <a16:creationId xmlns:a16="http://schemas.microsoft.com/office/drawing/2014/main" id="{9E1236FE-7C1C-4D37-AE71-AA91129928DC}"/>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11" name="Picture 10">
            <a:extLst>
              <a:ext uri="{FF2B5EF4-FFF2-40B4-BE49-F238E27FC236}">
                <a16:creationId xmlns:a16="http://schemas.microsoft.com/office/drawing/2014/main" id="{E5301338-7206-4207-883D-8914214E8A94}"/>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76012"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62955"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5B66B80A-A9F8-4E05-A578-E1A5D5BB06BD}"/>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dirty="0"/>
              <a:t>Elements in living things</a:t>
            </a:r>
          </a:p>
        </p:txBody>
      </p:sp>
      <p:sp>
        <p:nvSpPr>
          <p:cNvPr id="21508" name="TextBox 5"/>
          <p:cNvSpPr txBox="1">
            <a:spLocks noChangeArrowheads="1"/>
          </p:cNvSpPr>
          <p:nvPr/>
        </p:nvSpPr>
        <p:spPr bwMode="auto">
          <a:xfrm>
            <a:off x="342900" y="784225"/>
            <a:ext cx="8801100" cy="830997"/>
          </a:xfrm>
          <a:prstGeom prst="rect">
            <a:avLst/>
          </a:prstGeom>
          <a:noFill/>
          <a:ln w="9525">
            <a:noFill/>
            <a:miter lim="800000"/>
            <a:headEnd/>
            <a:tailEnd/>
          </a:ln>
        </p:spPr>
        <p:txBody>
          <a:bodyPr>
            <a:spAutoFit/>
          </a:bodyPr>
          <a:lstStyle/>
          <a:p>
            <a:r>
              <a:rPr lang="en-GB" dirty="0"/>
              <a:t>Most biological molecules are made up of only a few elements: carbon, hydrogen, oxygen and nitrogen. </a:t>
            </a:r>
          </a:p>
        </p:txBody>
      </p:sp>
      <p:sp>
        <p:nvSpPr>
          <p:cNvPr id="10" name="TextBox 9"/>
          <p:cNvSpPr txBox="1">
            <a:spLocks noChangeArrowheads="1"/>
          </p:cNvSpPr>
          <p:nvPr/>
        </p:nvSpPr>
        <p:spPr bwMode="auto">
          <a:xfrm>
            <a:off x="342900" y="4645201"/>
            <a:ext cx="8448675" cy="830997"/>
          </a:xfrm>
          <a:prstGeom prst="rect">
            <a:avLst/>
          </a:prstGeom>
          <a:noFill/>
          <a:ln w="9525">
            <a:noFill/>
            <a:miter lim="800000"/>
            <a:headEnd/>
            <a:tailEnd/>
          </a:ln>
        </p:spPr>
        <p:txBody>
          <a:bodyPr>
            <a:spAutoFit/>
          </a:bodyPr>
          <a:lstStyle/>
          <a:p>
            <a:pPr>
              <a:buClr>
                <a:srgbClr val="10BC45"/>
              </a:buClr>
            </a:pPr>
            <a:r>
              <a:rPr lang="en-GB" dirty="0"/>
              <a:t>These elements bond in different ways to make the many different types of compounds found in living organisms.  </a:t>
            </a:r>
          </a:p>
        </p:txBody>
      </p:sp>
      <p:pic>
        <p:nvPicPr>
          <p:cNvPr id="14" name="Picture 13" descr="Cycling materials_oxygen.png"/>
          <p:cNvPicPr>
            <a:picLocks noChangeAspect="1"/>
          </p:cNvPicPr>
          <p:nvPr/>
        </p:nvPicPr>
        <p:blipFill>
          <a:blip r:embed="rId3"/>
          <a:stretch>
            <a:fillRect/>
          </a:stretch>
        </p:blipFill>
        <p:spPr>
          <a:xfrm>
            <a:off x="444805" y="2013192"/>
            <a:ext cx="1706834" cy="1692881"/>
          </a:xfrm>
          <a:prstGeom prst="rect">
            <a:avLst/>
          </a:prstGeom>
        </p:spPr>
      </p:pic>
      <p:pic>
        <p:nvPicPr>
          <p:cNvPr id="15" name="Picture 14" descr="Cycling materials_oxygen.png"/>
          <p:cNvPicPr>
            <a:picLocks noChangeAspect="1"/>
          </p:cNvPicPr>
          <p:nvPr/>
        </p:nvPicPr>
        <p:blipFill>
          <a:blip r:embed="rId4"/>
          <a:stretch>
            <a:fillRect/>
          </a:stretch>
        </p:blipFill>
        <p:spPr>
          <a:xfrm>
            <a:off x="2668716" y="2010867"/>
            <a:ext cx="1706834" cy="1697532"/>
          </a:xfrm>
          <a:prstGeom prst="rect">
            <a:avLst/>
          </a:prstGeom>
        </p:spPr>
      </p:pic>
      <p:pic>
        <p:nvPicPr>
          <p:cNvPr id="16" name="Picture 15" descr="Cycling materials_oxygen.png"/>
          <p:cNvPicPr>
            <a:picLocks noChangeAspect="1"/>
          </p:cNvPicPr>
          <p:nvPr/>
        </p:nvPicPr>
        <p:blipFill>
          <a:blip r:embed="rId5"/>
          <a:stretch>
            <a:fillRect/>
          </a:stretch>
        </p:blipFill>
        <p:spPr>
          <a:xfrm>
            <a:off x="4847474" y="2010867"/>
            <a:ext cx="1706833" cy="1697532"/>
          </a:xfrm>
          <a:prstGeom prst="rect">
            <a:avLst/>
          </a:prstGeom>
        </p:spPr>
      </p:pic>
      <p:pic>
        <p:nvPicPr>
          <p:cNvPr id="17" name="Picture 16" descr="Cycling materials_oxygen.png"/>
          <p:cNvPicPr>
            <a:picLocks noChangeAspect="1"/>
          </p:cNvPicPr>
          <p:nvPr/>
        </p:nvPicPr>
        <p:blipFill>
          <a:blip r:embed="rId6"/>
          <a:stretch>
            <a:fillRect/>
          </a:stretch>
        </p:blipFill>
        <p:spPr>
          <a:xfrm>
            <a:off x="7302063" y="2462423"/>
            <a:ext cx="861652" cy="890375"/>
          </a:xfrm>
          <a:prstGeom prst="rect">
            <a:avLst/>
          </a:prstGeom>
        </p:spPr>
      </p:pic>
      <p:sp>
        <p:nvSpPr>
          <p:cNvPr id="18" name="TextBox 17"/>
          <p:cNvSpPr txBox="1">
            <a:spLocks noChangeArrowheads="1"/>
          </p:cNvSpPr>
          <p:nvPr/>
        </p:nvSpPr>
        <p:spPr bwMode="auto">
          <a:xfrm>
            <a:off x="349956" y="3905781"/>
            <a:ext cx="1896533" cy="461665"/>
          </a:xfrm>
          <a:prstGeom prst="rect">
            <a:avLst/>
          </a:prstGeom>
          <a:noFill/>
          <a:ln w="9525">
            <a:noFill/>
            <a:miter lim="800000"/>
            <a:headEnd/>
            <a:tailEnd/>
          </a:ln>
        </p:spPr>
        <p:txBody>
          <a:bodyPr wrap="square">
            <a:spAutoFit/>
          </a:bodyPr>
          <a:lstStyle/>
          <a:p>
            <a:pPr algn="ctr">
              <a:buClr>
                <a:srgbClr val="10BC45"/>
              </a:buClr>
            </a:pPr>
            <a:r>
              <a:rPr lang="en-GB" b="1" dirty="0"/>
              <a:t>carbon</a:t>
            </a:r>
          </a:p>
        </p:txBody>
      </p:sp>
      <p:sp>
        <p:nvSpPr>
          <p:cNvPr id="19" name="TextBox 18"/>
          <p:cNvSpPr txBox="1">
            <a:spLocks noChangeArrowheads="1"/>
          </p:cNvSpPr>
          <p:nvPr/>
        </p:nvSpPr>
        <p:spPr bwMode="auto">
          <a:xfrm>
            <a:off x="2619023" y="3905781"/>
            <a:ext cx="1806221" cy="461665"/>
          </a:xfrm>
          <a:prstGeom prst="rect">
            <a:avLst/>
          </a:prstGeom>
          <a:noFill/>
          <a:ln w="9525">
            <a:noFill/>
            <a:miter lim="800000"/>
            <a:headEnd/>
            <a:tailEnd/>
          </a:ln>
        </p:spPr>
        <p:txBody>
          <a:bodyPr wrap="square">
            <a:spAutoFit/>
          </a:bodyPr>
          <a:lstStyle/>
          <a:p>
            <a:pPr algn="ctr">
              <a:buClr>
                <a:srgbClr val="10BC45"/>
              </a:buClr>
            </a:pPr>
            <a:r>
              <a:rPr lang="en-GB" b="1" dirty="0"/>
              <a:t>oxygen</a:t>
            </a:r>
          </a:p>
        </p:txBody>
      </p:sp>
      <p:sp>
        <p:nvSpPr>
          <p:cNvPr id="20" name="TextBox 19"/>
          <p:cNvSpPr txBox="1">
            <a:spLocks noChangeArrowheads="1"/>
          </p:cNvSpPr>
          <p:nvPr/>
        </p:nvSpPr>
        <p:spPr bwMode="auto">
          <a:xfrm>
            <a:off x="4741334" y="3905781"/>
            <a:ext cx="1919112" cy="461665"/>
          </a:xfrm>
          <a:prstGeom prst="rect">
            <a:avLst/>
          </a:prstGeom>
          <a:noFill/>
          <a:ln w="9525">
            <a:noFill/>
            <a:miter lim="800000"/>
            <a:headEnd/>
            <a:tailEnd/>
          </a:ln>
        </p:spPr>
        <p:txBody>
          <a:bodyPr wrap="square">
            <a:spAutoFit/>
          </a:bodyPr>
          <a:lstStyle/>
          <a:p>
            <a:pPr algn="ctr">
              <a:buClr>
                <a:srgbClr val="10BC45"/>
              </a:buClr>
            </a:pPr>
            <a:r>
              <a:rPr lang="en-GB" b="1" dirty="0"/>
              <a:t>nitrogen</a:t>
            </a:r>
          </a:p>
        </p:txBody>
      </p:sp>
      <p:sp>
        <p:nvSpPr>
          <p:cNvPr id="21" name="TextBox 20"/>
          <p:cNvSpPr txBox="1">
            <a:spLocks noChangeArrowheads="1"/>
          </p:cNvSpPr>
          <p:nvPr/>
        </p:nvSpPr>
        <p:spPr bwMode="auto">
          <a:xfrm>
            <a:off x="6784622" y="3905781"/>
            <a:ext cx="1896534" cy="461665"/>
          </a:xfrm>
          <a:prstGeom prst="rect">
            <a:avLst/>
          </a:prstGeom>
          <a:noFill/>
          <a:ln w="9525">
            <a:noFill/>
            <a:miter lim="800000"/>
            <a:headEnd/>
            <a:tailEnd/>
          </a:ln>
        </p:spPr>
        <p:txBody>
          <a:bodyPr wrap="square">
            <a:spAutoFit/>
          </a:bodyPr>
          <a:lstStyle/>
          <a:p>
            <a:pPr algn="ctr">
              <a:buClr>
                <a:srgbClr val="10BC45"/>
              </a:buClr>
            </a:pPr>
            <a:r>
              <a:rPr lang="en-GB" b="1" dirty="0"/>
              <a:t>hydrogen</a:t>
            </a:r>
          </a:p>
        </p:txBody>
      </p:sp>
      <p:sp>
        <p:nvSpPr>
          <p:cNvPr id="22" name="TextBox 21"/>
          <p:cNvSpPr txBox="1">
            <a:spLocks noChangeArrowheads="1"/>
          </p:cNvSpPr>
          <p:nvPr/>
        </p:nvSpPr>
        <p:spPr bwMode="auto">
          <a:xfrm>
            <a:off x="342900" y="5621691"/>
            <a:ext cx="8448675" cy="461665"/>
          </a:xfrm>
          <a:prstGeom prst="rect">
            <a:avLst/>
          </a:prstGeom>
          <a:noFill/>
          <a:ln w="9525">
            <a:noFill/>
            <a:miter lim="800000"/>
            <a:headEnd/>
            <a:tailEnd/>
          </a:ln>
        </p:spPr>
        <p:txBody>
          <a:bodyPr>
            <a:spAutoFit/>
          </a:bodyPr>
          <a:lstStyle/>
          <a:p>
            <a:pPr>
              <a:buClr>
                <a:srgbClr val="10BC45"/>
              </a:buClr>
            </a:pPr>
            <a:r>
              <a:rPr lang="en-GB" dirty="0"/>
              <a:t>This living material is known as </a:t>
            </a:r>
            <a:r>
              <a:rPr lang="en-GB" b="1" dirty="0">
                <a:solidFill>
                  <a:srgbClr val="10BC45"/>
                </a:solidFill>
              </a:rPr>
              <a:t>biomass</a:t>
            </a:r>
            <a:r>
              <a:rPr lang="en-GB" dirty="0"/>
              <a:t>. </a:t>
            </a:r>
          </a:p>
        </p:txBody>
      </p:sp>
      <p:pic>
        <p:nvPicPr>
          <p:cNvPr id="23" name="Picture 22">
            <a:extLst>
              <a:ext uri="{FF2B5EF4-FFF2-40B4-BE49-F238E27FC236}">
                <a16:creationId xmlns:a16="http://schemas.microsoft.com/office/drawing/2014/main" id="{13CB8589-7840-4E06-A379-CA277145CAD4}"/>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P spid="19" grpId="0"/>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p:txBody>
          <a:bodyPr/>
          <a:lstStyle/>
          <a:p>
            <a:r>
              <a:rPr lang="en-GB" dirty="0"/>
              <a:t>Nutrient cycles</a:t>
            </a:r>
          </a:p>
        </p:txBody>
      </p:sp>
      <p:sp>
        <p:nvSpPr>
          <p:cNvPr id="23557" name="TextBox 53"/>
          <p:cNvSpPr txBox="1">
            <a:spLocks noChangeArrowheads="1"/>
          </p:cNvSpPr>
          <p:nvPr/>
        </p:nvSpPr>
        <p:spPr bwMode="auto">
          <a:xfrm>
            <a:off x="342900" y="784225"/>
            <a:ext cx="8734425" cy="830997"/>
          </a:xfrm>
          <a:prstGeom prst="rect">
            <a:avLst/>
          </a:prstGeom>
          <a:noFill/>
          <a:ln w="9525">
            <a:noFill/>
            <a:miter lim="800000"/>
            <a:headEnd/>
            <a:tailEnd/>
          </a:ln>
        </p:spPr>
        <p:txBody>
          <a:bodyPr wrap="square">
            <a:spAutoFit/>
          </a:bodyPr>
          <a:lstStyle/>
          <a:p>
            <a:r>
              <a:rPr lang="en-GB" dirty="0"/>
              <a:t>Materials are continually exchanged between living organisms, the soil and the atmosphere.</a:t>
            </a:r>
          </a:p>
        </p:txBody>
      </p:sp>
      <p:sp>
        <p:nvSpPr>
          <p:cNvPr id="9" name="Rectangle 8"/>
          <p:cNvSpPr>
            <a:spLocks noChangeArrowheads="1"/>
          </p:cNvSpPr>
          <p:nvPr/>
        </p:nvSpPr>
        <p:spPr bwMode="auto">
          <a:xfrm>
            <a:off x="342900" y="1753961"/>
            <a:ext cx="8734425" cy="830997"/>
          </a:xfrm>
          <a:prstGeom prst="rect">
            <a:avLst/>
          </a:prstGeom>
          <a:noFill/>
          <a:ln w="9525">
            <a:noFill/>
            <a:miter lim="800000"/>
            <a:headEnd/>
            <a:tailEnd/>
          </a:ln>
        </p:spPr>
        <p:txBody>
          <a:bodyPr wrap="square">
            <a:spAutoFit/>
          </a:bodyPr>
          <a:lstStyle/>
          <a:p>
            <a:r>
              <a:rPr lang="en-GB" dirty="0"/>
              <a:t>Different stages are involved in the cycling of carbon, nitrogen, oxygen and hydrogen.</a:t>
            </a:r>
          </a:p>
        </p:txBody>
      </p:sp>
      <p:sp>
        <p:nvSpPr>
          <p:cNvPr id="12" name="Rectangle 11"/>
          <p:cNvSpPr>
            <a:spLocks noChangeArrowheads="1"/>
          </p:cNvSpPr>
          <p:nvPr/>
        </p:nvSpPr>
        <p:spPr bwMode="auto">
          <a:xfrm>
            <a:off x="354189" y="3739596"/>
            <a:ext cx="3405188" cy="461963"/>
          </a:xfrm>
          <a:prstGeom prst="rect">
            <a:avLst/>
          </a:prstGeom>
          <a:noFill/>
          <a:ln w="9525">
            <a:noFill/>
            <a:miter lim="800000"/>
            <a:headEnd/>
            <a:tailEnd/>
          </a:ln>
        </p:spPr>
        <p:txBody>
          <a:bodyPr>
            <a:spAutoFit/>
          </a:bodyPr>
          <a:lstStyle/>
          <a:p>
            <a:pPr marL="361950" indent="-361950">
              <a:buClr>
                <a:srgbClr val="10BC45"/>
              </a:buClr>
              <a:buFont typeface="Wingdings" pitchFamily="2" charset="2"/>
              <a:buChar char="l"/>
            </a:pPr>
            <a:r>
              <a:rPr lang="en-GB" b="1" dirty="0"/>
              <a:t>the carbon cycle</a:t>
            </a:r>
          </a:p>
        </p:txBody>
      </p:sp>
      <p:sp>
        <p:nvSpPr>
          <p:cNvPr id="13" name="Rectangle 12"/>
          <p:cNvSpPr>
            <a:spLocks noChangeArrowheads="1"/>
          </p:cNvSpPr>
          <p:nvPr/>
        </p:nvSpPr>
        <p:spPr bwMode="auto">
          <a:xfrm>
            <a:off x="354189" y="4725262"/>
            <a:ext cx="3884613" cy="461963"/>
          </a:xfrm>
          <a:prstGeom prst="rect">
            <a:avLst/>
          </a:prstGeom>
          <a:noFill/>
          <a:ln w="9525">
            <a:noFill/>
            <a:miter lim="800000"/>
            <a:headEnd/>
            <a:tailEnd/>
          </a:ln>
        </p:spPr>
        <p:txBody>
          <a:bodyPr>
            <a:spAutoFit/>
          </a:bodyPr>
          <a:lstStyle/>
          <a:p>
            <a:pPr marL="361950" indent="-361950">
              <a:buClr>
                <a:srgbClr val="10BC45"/>
              </a:buClr>
              <a:buFont typeface="Wingdings" pitchFamily="2" charset="2"/>
              <a:buChar char="l"/>
            </a:pPr>
            <a:r>
              <a:rPr lang="en-GB" b="1" dirty="0"/>
              <a:t>the water cycle</a:t>
            </a:r>
            <a:r>
              <a:rPr lang="en-GB" dirty="0"/>
              <a:t>.</a:t>
            </a:r>
          </a:p>
        </p:txBody>
      </p:sp>
      <p:sp>
        <p:nvSpPr>
          <p:cNvPr id="15" name="Rectangle 14"/>
          <p:cNvSpPr>
            <a:spLocks noChangeArrowheads="1"/>
          </p:cNvSpPr>
          <p:nvPr/>
        </p:nvSpPr>
        <p:spPr bwMode="auto">
          <a:xfrm>
            <a:off x="354189" y="4247599"/>
            <a:ext cx="4010025" cy="461963"/>
          </a:xfrm>
          <a:prstGeom prst="rect">
            <a:avLst/>
          </a:prstGeom>
          <a:noFill/>
          <a:ln w="9525">
            <a:noFill/>
            <a:miter lim="800000"/>
            <a:headEnd/>
            <a:tailEnd/>
          </a:ln>
        </p:spPr>
        <p:txBody>
          <a:bodyPr>
            <a:spAutoFit/>
          </a:bodyPr>
          <a:lstStyle/>
          <a:p>
            <a:pPr marL="361950" indent="-361950">
              <a:buClr>
                <a:srgbClr val="10BC45"/>
              </a:buClr>
              <a:buFont typeface="Wingdings" pitchFamily="2" charset="2"/>
              <a:buChar char="l"/>
            </a:pPr>
            <a:r>
              <a:rPr lang="en-GB" b="1" dirty="0"/>
              <a:t>the nitrogen cycle</a:t>
            </a:r>
          </a:p>
        </p:txBody>
      </p:sp>
      <p:sp>
        <p:nvSpPr>
          <p:cNvPr id="16" name="Rectangle 15"/>
          <p:cNvSpPr>
            <a:spLocks noChangeArrowheads="1"/>
          </p:cNvSpPr>
          <p:nvPr/>
        </p:nvSpPr>
        <p:spPr bwMode="auto">
          <a:xfrm>
            <a:off x="342900" y="2755971"/>
            <a:ext cx="4968522" cy="830997"/>
          </a:xfrm>
          <a:prstGeom prst="rect">
            <a:avLst/>
          </a:prstGeom>
          <a:noFill/>
          <a:ln w="9525">
            <a:noFill/>
            <a:miter lim="800000"/>
            <a:headEnd/>
            <a:tailEnd/>
          </a:ln>
        </p:spPr>
        <p:txBody>
          <a:bodyPr wrap="square">
            <a:spAutoFit/>
          </a:bodyPr>
          <a:lstStyle/>
          <a:p>
            <a:r>
              <a:rPr lang="en-GB" dirty="0"/>
              <a:t>We can study their </a:t>
            </a:r>
            <a:r>
              <a:rPr lang="en-GB" dirty="0" err="1"/>
              <a:t>behavior</a:t>
            </a:r>
            <a:r>
              <a:rPr lang="en-GB" dirty="0"/>
              <a:t> </a:t>
            </a:r>
            <a:br>
              <a:rPr lang="en-GB" dirty="0"/>
            </a:br>
            <a:r>
              <a:rPr lang="en-GB" dirty="0"/>
              <a:t>in separate nutrient cycles:</a:t>
            </a:r>
          </a:p>
        </p:txBody>
      </p:sp>
      <p:pic>
        <p:nvPicPr>
          <p:cNvPr id="17" name="Picture 8" descr="focal-point_73588300_web.jpg"/>
          <p:cNvPicPr>
            <a:picLocks noChangeAspect="1"/>
          </p:cNvPicPr>
          <p:nvPr/>
        </p:nvPicPr>
        <p:blipFill>
          <a:blip r:embed="rId3"/>
          <a:srcRect/>
          <a:stretch>
            <a:fillRect/>
          </a:stretch>
        </p:blipFill>
        <p:spPr bwMode="auto">
          <a:xfrm>
            <a:off x="5235221" y="2983087"/>
            <a:ext cx="3432175" cy="2978150"/>
          </a:xfrm>
          <a:prstGeom prst="rect">
            <a:avLst/>
          </a:prstGeom>
          <a:noFill/>
          <a:ln w="9525">
            <a:noFill/>
            <a:miter lim="800000"/>
            <a:headEnd/>
            <a:tailEnd/>
          </a:ln>
        </p:spPr>
      </p:pic>
      <p:sp>
        <p:nvSpPr>
          <p:cNvPr id="2" name="Rectangle 1">
            <a:extLst>
              <a:ext uri="{FF2B5EF4-FFF2-40B4-BE49-F238E27FC236}">
                <a16:creationId xmlns:a16="http://schemas.microsoft.com/office/drawing/2014/main" id="{1B3420E2-83E8-433C-89FE-FC0C5BB0DECC}"/>
              </a:ext>
            </a:extLst>
          </p:cNvPr>
          <p:cNvSpPr/>
          <p:nvPr/>
        </p:nvSpPr>
        <p:spPr>
          <a:xfrm>
            <a:off x="354189" y="5269514"/>
            <a:ext cx="4572000" cy="830997"/>
          </a:xfrm>
          <a:prstGeom prst="rect">
            <a:avLst/>
          </a:prstGeom>
        </p:spPr>
        <p:txBody>
          <a:bodyPr>
            <a:spAutoFit/>
          </a:bodyPr>
          <a:lstStyle/>
          <a:p>
            <a:r>
              <a:rPr lang="en-GB" dirty="0"/>
              <a:t>Atoms are conserved at each stage in all nutrient cycles.</a:t>
            </a:r>
          </a:p>
        </p:txBody>
      </p:sp>
      <p:pic>
        <p:nvPicPr>
          <p:cNvPr id="14" name="Picture 13">
            <a:extLst>
              <a:ext uri="{FF2B5EF4-FFF2-40B4-BE49-F238E27FC236}">
                <a16:creationId xmlns:a16="http://schemas.microsoft.com/office/drawing/2014/main" id="{20E182B2-D7C2-44DF-AD72-991348E644B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5" grpId="0"/>
      <p:bldP spid="16"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p:txBody>
          <a:bodyPr/>
          <a:lstStyle/>
          <a:p>
            <a:r>
              <a:rPr lang="en-GB" dirty="0"/>
              <a:t>The atmosphere</a:t>
            </a:r>
          </a:p>
        </p:txBody>
      </p:sp>
      <p:sp>
        <p:nvSpPr>
          <p:cNvPr id="23557" name="TextBox 53"/>
          <p:cNvSpPr txBox="1">
            <a:spLocks noChangeArrowheads="1"/>
          </p:cNvSpPr>
          <p:nvPr/>
        </p:nvSpPr>
        <p:spPr bwMode="auto">
          <a:xfrm>
            <a:off x="342900" y="784225"/>
            <a:ext cx="8553674" cy="461665"/>
          </a:xfrm>
          <a:prstGeom prst="rect">
            <a:avLst/>
          </a:prstGeom>
          <a:noFill/>
          <a:ln w="9525">
            <a:noFill/>
            <a:miter lim="800000"/>
            <a:headEnd/>
            <a:tailEnd/>
          </a:ln>
        </p:spPr>
        <p:txBody>
          <a:bodyPr wrap="square">
            <a:spAutoFit/>
          </a:bodyPr>
          <a:lstStyle/>
          <a:p>
            <a:r>
              <a:rPr lang="en-GB" dirty="0"/>
              <a:t>The atmosphere forms an important part of all nutrient cycles.</a:t>
            </a:r>
          </a:p>
        </p:txBody>
      </p:sp>
      <p:sp>
        <p:nvSpPr>
          <p:cNvPr id="9" name="Rectangle 8"/>
          <p:cNvSpPr>
            <a:spLocks noChangeArrowheads="1"/>
          </p:cNvSpPr>
          <p:nvPr/>
        </p:nvSpPr>
        <p:spPr bwMode="auto">
          <a:xfrm>
            <a:off x="342899" y="1327093"/>
            <a:ext cx="8553675" cy="830997"/>
          </a:xfrm>
          <a:prstGeom prst="rect">
            <a:avLst/>
          </a:prstGeom>
          <a:noFill/>
          <a:ln w="9525">
            <a:noFill/>
            <a:miter lim="800000"/>
            <a:headEnd/>
            <a:tailEnd/>
          </a:ln>
        </p:spPr>
        <p:txBody>
          <a:bodyPr wrap="square">
            <a:spAutoFit/>
          </a:bodyPr>
          <a:lstStyle/>
          <a:p>
            <a:r>
              <a:rPr lang="en-GB" dirty="0"/>
              <a:t>Carbon is present in the atmosphere, combined with oxygen </a:t>
            </a:r>
            <a:br>
              <a:rPr lang="en-GB" dirty="0"/>
            </a:br>
            <a:r>
              <a:rPr lang="en-GB" dirty="0"/>
              <a:t>in the gas </a:t>
            </a:r>
            <a:r>
              <a:rPr lang="en-GB" b="1" dirty="0">
                <a:solidFill>
                  <a:srgbClr val="10BC45"/>
                </a:solidFill>
              </a:rPr>
              <a:t>carbon dioxide</a:t>
            </a:r>
            <a:r>
              <a:rPr lang="en-GB" dirty="0"/>
              <a:t>, </a:t>
            </a:r>
            <a:r>
              <a:rPr lang="en-GB" b="1" dirty="0">
                <a:solidFill>
                  <a:srgbClr val="10BC45"/>
                </a:solidFill>
              </a:rPr>
              <a:t>CO</a:t>
            </a:r>
            <a:r>
              <a:rPr lang="en-GB" b="1" baseline="-25000" dirty="0">
                <a:solidFill>
                  <a:srgbClr val="10BC45"/>
                </a:solidFill>
              </a:rPr>
              <a:t>2</a:t>
            </a:r>
            <a:r>
              <a:rPr lang="en-GB" dirty="0"/>
              <a:t>. </a:t>
            </a:r>
          </a:p>
        </p:txBody>
      </p:sp>
      <p:sp>
        <p:nvSpPr>
          <p:cNvPr id="16" name="Rectangle 15"/>
          <p:cNvSpPr>
            <a:spLocks noChangeArrowheads="1"/>
          </p:cNvSpPr>
          <p:nvPr/>
        </p:nvSpPr>
        <p:spPr bwMode="auto">
          <a:xfrm>
            <a:off x="342900" y="2239293"/>
            <a:ext cx="3732389" cy="1200329"/>
          </a:xfrm>
          <a:prstGeom prst="rect">
            <a:avLst/>
          </a:prstGeom>
          <a:noFill/>
          <a:ln w="9525">
            <a:noFill/>
            <a:miter lim="800000"/>
            <a:headEnd/>
            <a:tailEnd/>
          </a:ln>
        </p:spPr>
        <p:txBody>
          <a:bodyPr wrap="square">
            <a:spAutoFit/>
          </a:bodyPr>
          <a:lstStyle/>
          <a:p>
            <a:r>
              <a:rPr lang="en-GB" dirty="0"/>
              <a:t>Nitrogen is present in the atmosphere as a gaseous diatomic molecule, </a:t>
            </a:r>
            <a:r>
              <a:rPr lang="en-GB" b="1" dirty="0">
                <a:solidFill>
                  <a:srgbClr val="10BC45"/>
                </a:solidFill>
              </a:rPr>
              <a:t>N</a:t>
            </a:r>
            <a:r>
              <a:rPr lang="en-GB" b="1" baseline="-25000" dirty="0">
                <a:solidFill>
                  <a:srgbClr val="10BC45"/>
                </a:solidFill>
              </a:rPr>
              <a:t>2</a:t>
            </a:r>
            <a:r>
              <a:rPr lang="en-GB" dirty="0"/>
              <a:t>. </a:t>
            </a:r>
          </a:p>
        </p:txBody>
      </p:sp>
      <p:sp>
        <p:nvSpPr>
          <p:cNvPr id="2" name="Rectangle 1">
            <a:extLst>
              <a:ext uri="{FF2B5EF4-FFF2-40B4-BE49-F238E27FC236}">
                <a16:creationId xmlns:a16="http://schemas.microsoft.com/office/drawing/2014/main" id="{1B3420E2-83E8-433C-89FE-FC0C5BB0DECC}"/>
              </a:ext>
            </a:extLst>
          </p:cNvPr>
          <p:cNvSpPr/>
          <p:nvPr/>
        </p:nvSpPr>
        <p:spPr>
          <a:xfrm>
            <a:off x="342899" y="3520825"/>
            <a:ext cx="4725812" cy="830997"/>
          </a:xfrm>
          <a:prstGeom prst="rect">
            <a:avLst/>
          </a:prstGeom>
        </p:spPr>
        <p:txBody>
          <a:bodyPr wrap="square">
            <a:spAutoFit/>
          </a:bodyPr>
          <a:lstStyle/>
          <a:p>
            <a:r>
              <a:rPr lang="en-GB" dirty="0"/>
              <a:t>Water is present in the atmosphere as water vapor, </a:t>
            </a:r>
            <a:r>
              <a:rPr lang="en-GB" b="1" dirty="0">
                <a:solidFill>
                  <a:srgbClr val="10BC45"/>
                </a:solidFill>
              </a:rPr>
              <a:t>H</a:t>
            </a:r>
            <a:r>
              <a:rPr lang="en-GB" b="1" baseline="-25000" dirty="0">
                <a:solidFill>
                  <a:srgbClr val="10BC45"/>
                </a:solidFill>
              </a:rPr>
              <a:t>2</a:t>
            </a:r>
            <a:r>
              <a:rPr lang="en-GB" b="1" dirty="0">
                <a:solidFill>
                  <a:srgbClr val="10BC45"/>
                </a:solidFill>
              </a:rPr>
              <a:t>O</a:t>
            </a:r>
            <a:r>
              <a:rPr lang="en-GB" dirty="0"/>
              <a:t>. </a:t>
            </a:r>
          </a:p>
        </p:txBody>
      </p:sp>
      <p:sp>
        <p:nvSpPr>
          <p:cNvPr id="14" name="Rectangle 13">
            <a:extLst>
              <a:ext uri="{FF2B5EF4-FFF2-40B4-BE49-F238E27FC236}">
                <a16:creationId xmlns:a16="http://schemas.microsoft.com/office/drawing/2014/main" id="{B01F5D7D-F11E-41E2-83C6-D64E23696B9F}"/>
              </a:ext>
            </a:extLst>
          </p:cNvPr>
          <p:cNvSpPr/>
          <p:nvPr/>
        </p:nvSpPr>
        <p:spPr>
          <a:xfrm>
            <a:off x="342899" y="4433025"/>
            <a:ext cx="4432301" cy="1200329"/>
          </a:xfrm>
          <a:prstGeom prst="rect">
            <a:avLst/>
          </a:prstGeom>
        </p:spPr>
        <p:txBody>
          <a:bodyPr wrap="square">
            <a:spAutoFit/>
          </a:bodyPr>
          <a:lstStyle/>
          <a:p>
            <a:r>
              <a:rPr lang="en-GB" dirty="0"/>
              <a:t>Each gas is added to and removed from the atmosphere as part of each nutrient cycle.</a:t>
            </a:r>
          </a:p>
        </p:txBody>
      </p:sp>
      <p:sp>
        <p:nvSpPr>
          <p:cNvPr id="18" name="Rectangle 7">
            <a:extLst>
              <a:ext uri="{FF2B5EF4-FFF2-40B4-BE49-F238E27FC236}">
                <a16:creationId xmlns:a16="http://schemas.microsoft.com/office/drawing/2014/main" id="{2CCDEA42-7E1C-4F39-92EC-D88E2F07E5BD}"/>
              </a:ext>
            </a:extLst>
          </p:cNvPr>
          <p:cNvSpPr>
            <a:spLocks noChangeArrowheads="1"/>
          </p:cNvSpPr>
          <p:nvPr/>
        </p:nvSpPr>
        <p:spPr bwMode="auto">
          <a:xfrm>
            <a:off x="2123820" y="5751939"/>
            <a:ext cx="4896360" cy="830997"/>
          </a:xfrm>
          <a:prstGeom prst="rect">
            <a:avLst/>
          </a:prstGeom>
          <a:solidFill>
            <a:srgbClr val="96E696"/>
          </a:solidFill>
          <a:ln w="9525">
            <a:noFill/>
            <a:miter lim="800000"/>
            <a:headEnd/>
            <a:tailEnd/>
          </a:ln>
        </p:spPr>
        <p:txBody>
          <a:bodyPr/>
          <a:lstStyle/>
          <a:p>
            <a:pPr algn="ctr" eaLnBrk="1" hangingPunct="1">
              <a:spcBef>
                <a:spcPct val="50000"/>
              </a:spcBef>
              <a:buClr>
                <a:srgbClr val="10BC45"/>
              </a:buClr>
              <a:buFont typeface="Wingdings" pitchFamily="2" charset="2"/>
              <a:buNone/>
            </a:pPr>
            <a:r>
              <a:rPr lang="en-GB" dirty="0"/>
              <a:t>How much of Earth’s atmosphere does each gas make up?</a:t>
            </a:r>
          </a:p>
        </p:txBody>
      </p:sp>
      <p:pic>
        <p:nvPicPr>
          <p:cNvPr id="12" name="Picture 11">
            <a:extLst>
              <a:ext uri="{FF2B5EF4-FFF2-40B4-BE49-F238E27FC236}">
                <a16:creationId xmlns:a16="http://schemas.microsoft.com/office/drawing/2014/main" id="{0714FE4E-854E-4FB8-85B1-E87F83D04F0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5EAA683D-51BB-4184-B0E0-761056640DD5}"/>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17" name="Picture 16">
            <a:extLst>
              <a:ext uri="{FF2B5EF4-FFF2-40B4-BE49-F238E27FC236}">
                <a16:creationId xmlns:a16="http://schemas.microsoft.com/office/drawing/2014/main" id="{C4DB0057-AE08-4E23-9521-E74EC461BE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0339" y="1941454"/>
            <a:ext cx="3284451" cy="3666641"/>
          </a:xfrm>
          <a:prstGeom prst="rect">
            <a:avLst/>
          </a:prstGeom>
        </p:spPr>
      </p:pic>
    </p:spTree>
    <p:extLst>
      <p:ext uri="{BB962C8B-B14F-4D97-AF65-F5344CB8AC3E}">
        <p14:creationId xmlns:p14="http://schemas.microsoft.com/office/powerpoint/2010/main" val="349173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2" grpId="0"/>
      <p:bldP spid="14" grpId="0"/>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dirty="0"/>
              <a:t>Cycling in living things</a:t>
            </a:r>
          </a:p>
        </p:txBody>
      </p:sp>
      <p:sp>
        <p:nvSpPr>
          <p:cNvPr id="20484" name="TextBox 4"/>
          <p:cNvSpPr txBox="1">
            <a:spLocks noChangeArrowheads="1"/>
          </p:cNvSpPr>
          <p:nvPr/>
        </p:nvSpPr>
        <p:spPr bwMode="auto">
          <a:xfrm>
            <a:off x="342900" y="4585232"/>
            <a:ext cx="3589338" cy="1569660"/>
          </a:xfrm>
          <a:prstGeom prst="rect">
            <a:avLst/>
          </a:prstGeom>
          <a:noFill/>
          <a:ln w="9525">
            <a:noFill/>
            <a:miter lim="800000"/>
            <a:headEnd/>
            <a:tailEnd/>
          </a:ln>
        </p:spPr>
        <p:txBody>
          <a:bodyPr wrap="square">
            <a:spAutoFit/>
          </a:bodyPr>
          <a:lstStyle/>
          <a:p>
            <a:pPr>
              <a:spcBef>
                <a:spcPct val="30000"/>
              </a:spcBef>
            </a:pPr>
            <a:r>
              <a:rPr lang="en-GB" altLang="en-US" dirty="0"/>
              <a:t>When an organism is eaten by a consumer, its biomass is </a:t>
            </a:r>
            <a:r>
              <a:rPr lang="en-GB" altLang="en-US" b="1" dirty="0"/>
              <a:t>transferred</a:t>
            </a:r>
            <a:r>
              <a:rPr lang="en-GB" altLang="en-US" dirty="0"/>
              <a:t> to the consumer.</a:t>
            </a:r>
            <a:endParaRPr lang="en-GB" altLang="en-US" dirty="0">
              <a:sym typeface="Wingdings 3" panose="05040102010807070707" pitchFamily="18" charset="2"/>
            </a:endParaRPr>
          </a:p>
        </p:txBody>
      </p:sp>
      <p:pic>
        <p:nvPicPr>
          <p:cNvPr id="20488" name="Picture 8" descr="slide 8.jpg"/>
          <p:cNvPicPr>
            <a:picLocks noChangeAspect="1"/>
          </p:cNvPicPr>
          <p:nvPr/>
        </p:nvPicPr>
        <p:blipFill>
          <a:blip r:embed="rId3"/>
          <a:srcRect/>
          <a:stretch>
            <a:fillRect/>
          </a:stretch>
        </p:blipFill>
        <p:spPr bwMode="auto">
          <a:xfrm>
            <a:off x="4054643" y="1850976"/>
            <a:ext cx="4576955" cy="3632223"/>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44BFC7B9-651A-40CF-BE70-51F3731F62DB}"/>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sp>
        <p:nvSpPr>
          <p:cNvPr id="10" name="TextBox 53">
            <a:extLst>
              <a:ext uri="{FF2B5EF4-FFF2-40B4-BE49-F238E27FC236}">
                <a16:creationId xmlns:a16="http://schemas.microsoft.com/office/drawing/2014/main" id="{9E570653-F97B-43B0-B8C5-F0566C507343}"/>
              </a:ext>
            </a:extLst>
          </p:cNvPr>
          <p:cNvSpPr txBox="1">
            <a:spLocks noChangeArrowheads="1"/>
          </p:cNvSpPr>
          <p:nvPr/>
        </p:nvSpPr>
        <p:spPr bwMode="auto">
          <a:xfrm>
            <a:off x="342900" y="784225"/>
            <a:ext cx="8801100" cy="461665"/>
          </a:xfrm>
          <a:prstGeom prst="rect">
            <a:avLst/>
          </a:prstGeom>
          <a:noFill/>
          <a:ln w="9525">
            <a:noFill/>
            <a:miter lim="800000"/>
            <a:headEnd/>
            <a:tailEnd/>
          </a:ln>
        </p:spPr>
        <p:txBody>
          <a:bodyPr>
            <a:spAutoFit/>
          </a:bodyPr>
          <a:lstStyle/>
          <a:p>
            <a:r>
              <a:rPr lang="en-GB" dirty="0"/>
              <a:t>Matter cycles through living organisms in food chains.</a:t>
            </a:r>
          </a:p>
        </p:txBody>
      </p:sp>
      <p:sp>
        <p:nvSpPr>
          <p:cNvPr id="11" name="Rectangle 10">
            <a:extLst>
              <a:ext uri="{FF2B5EF4-FFF2-40B4-BE49-F238E27FC236}">
                <a16:creationId xmlns:a16="http://schemas.microsoft.com/office/drawing/2014/main" id="{264E6FE2-518F-460F-96CF-A51AA4B5BE8E}"/>
              </a:ext>
            </a:extLst>
          </p:cNvPr>
          <p:cNvSpPr>
            <a:spLocks noChangeArrowheads="1"/>
          </p:cNvSpPr>
          <p:nvPr/>
        </p:nvSpPr>
        <p:spPr bwMode="auto">
          <a:xfrm>
            <a:off x="342900" y="1392067"/>
            <a:ext cx="3122195" cy="3046988"/>
          </a:xfrm>
          <a:prstGeom prst="rect">
            <a:avLst/>
          </a:prstGeom>
          <a:noFill/>
          <a:ln w="9525">
            <a:noFill/>
            <a:miter lim="800000"/>
            <a:headEnd/>
            <a:tailEnd/>
          </a:ln>
        </p:spPr>
        <p:txBody>
          <a:bodyPr wrap="square">
            <a:spAutoFit/>
          </a:bodyPr>
          <a:lstStyle/>
          <a:p>
            <a:r>
              <a:rPr lang="en-GB" dirty="0"/>
              <a:t>Carbon, nitrogen, hydrogen and oxygen (as well as small amounts of other elements) are used to build the </a:t>
            </a:r>
            <a:r>
              <a:rPr lang="en-GB" b="1" dirty="0"/>
              <a:t>biomass</a:t>
            </a:r>
            <a:r>
              <a:rPr lang="en-GB" dirty="0"/>
              <a:t> that makes up all living things.</a:t>
            </a:r>
          </a:p>
        </p:txBody>
      </p:sp>
      <p:pic>
        <p:nvPicPr>
          <p:cNvPr id="12" name="Picture 11">
            <a:extLst>
              <a:ext uri="{FF2B5EF4-FFF2-40B4-BE49-F238E27FC236}">
                <a16:creationId xmlns:a16="http://schemas.microsoft.com/office/drawing/2014/main" id="{BBD6E227-20A5-45FA-9FA5-5885F76D0B7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14"/>
          <p:cNvSpPr>
            <a:spLocks noGrp="1" noChangeArrowheads="1"/>
          </p:cNvSpPr>
          <p:nvPr>
            <p:ph type="title" idx="4294967295"/>
          </p:nvPr>
        </p:nvSpPr>
        <p:spPr/>
        <p:txBody>
          <a:bodyPr/>
          <a:lstStyle/>
          <a:p>
            <a:r>
              <a:rPr lang="en-GB" dirty="0"/>
              <a:t>Soil</a:t>
            </a:r>
          </a:p>
        </p:txBody>
      </p:sp>
      <p:sp>
        <p:nvSpPr>
          <p:cNvPr id="8" name="Text Box 4">
            <a:extLst>
              <a:ext uri="{FF2B5EF4-FFF2-40B4-BE49-F238E27FC236}">
                <a16:creationId xmlns:a16="http://schemas.microsoft.com/office/drawing/2014/main" id="{9DD9DCC7-0F4E-47BB-A3E2-1B9AD36ACCE7}"/>
              </a:ext>
            </a:extLst>
          </p:cNvPr>
          <p:cNvSpPr txBox="1">
            <a:spLocks noChangeArrowheads="1"/>
          </p:cNvSpPr>
          <p:nvPr/>
        </p:nvSpPr>
        <p:spPr bwMode="auto">
          <a:xfrm>
            <a:off x="323850" y="784225"/>
            <a:ext cx="8520113" cy="830997"/>
          </a:xfrm>
          <a:prstGeom prst="rect">
            <a:avLst/>
          </a:prstGeom>
          <a:noFill/>
          <a:ln w="9525" algn="ctr">
            <a:noFill/>
            <a:miter lim="800000"/>
            <a:headEnd/>
            <a:tailEnd/>
          </a:ln>
        </p:spPr>
        <p:txBody>
          <a:bodyPr>
            <a:spAutoFit/>
          </a:bodyPr>
          <a:lstStyle/>
          <a:p>
            <a:pPr eaLnBrk="1" hangingPunct="1"/>
            <a:r>
              <a:rPr lang="en-GB" dirty="0">
                <a:solidFill>
                  <a:srgbClr val="010066"/>
                </a:solidFill>
                <a:cs typeface="Arial" charset="0"/>
              </a:rPr>
              <a:t>When organisms die or produce waste, the biomass is broken down by organisms that can feed on it.</a:t>
            </a:r>
          </a:p>
        </p:txBody>
      </p:sp>
      <p:sp>
        <p:nvSpPr>
          <p:cNvPr id="10" name="Text Box 22">
            <a:extLst>
              <a:ext uri="{FF2B5EF4-FFF2-40B4-BE49-F238E27FC236}">
                <a16:creationId xmlns:a16="http://schemas.microsoft.com/office/drawing/2014/main" id="{F8D0AA11-0864-4F3B-B8B3-1581E99DA05D}"/>
              </a:ext>
            </a:extLst>
          </p:cNvPr>
          <p:cNvSpPr txBox="1">
            <a:spLocks noChangeArrowheads="1"/>
          </p:cNvSpPr>
          <p:nvPr/>
        </p:nvSpPr>
        <p:spPr bwMode="auto">
          <a:xfrm>
            <a:off x="323850" y="2137526"/>
            <a:ext cx="4409515" cy="1200329"/>
          </a:xfrm>
          <a:prstGeom prst="rect">
            <a:avLst/>
          </a:prstGeom>
          <a:noFill/>
          <a:ln w="9525" algn="ctr">
            <a:noFill/>
            <a:miter lim="800000"/>
            <a:headEnd/>
            <a:tailEnd/>
          </a:ln>
        </p:spPr>
        <p:txBody>
          <a:bodyPr wrap="square">
            <a:spAutoFit/>
          </a:bodyPr>
          <a:lstStyle/>
          <a:p>
            <a:pPr eaLnBrk="1" hangingPunct="1"/>
            <a:r>
              <a:rPr lang="en-GB" dirty="0">
                <a:solidFill>
                  <a:srgbClr val="010066"/>
                </a:solidFill>
                <a:cs typeface="Arial" charset="0"/>
              </a:rPr>
              <a:t>The process of breaking </a:t>
            </a:r>
            <a:br>
              <a:rPr lang="en-GB" dirty="0">
                <a:solidFill>
                  <a:srgbClr val="010066"/>
                </a:solidFill>
                <a:cs typeface="Arial" charset="0"/>
              </a:rPr>
            </a:br>
            <a:r>
              <a:rPr lang="en-GB" dirty="0">
                <a:solidFill>
                  <a:srgbClr val="010066"/>
                </a:solidFill>
                <a:cs typeface="Arial" charset="0"/>
              </a:rPr>
              <a:t>down dead matter is called </a:t>
            </a:r>
          </a:p>
          <a:p>
            <a:pPr eaLnBrk="1" hangingPunct="1"/>
            <a:r>
              <a:rPr lang="en-GB" b="1" dirty="0">
                <a:solidFill>
                  <a:srgbClr val="10BC45"/>
                </a:solidFill>
                <a:cs typeface="Arial" charset="0"/>
              </a:rPr>
              <a:t>decay</a:t>
            </a:r>
            <a:r>
              <a:rPr lang="en-GB" dirty="0">
                <a:solidFill>
                  <a:srgbClr val="010066"/>
                </a:solidFill>
                <a:cs typeface="Arial" charset="0"/>
              </a:rPr>
              <a:t> or </a:t>
            </a:r>
            <a:r>
              <a:rPr lang="en-GB" b="1" dirty="0">
                <a:solidFill>
                  <a:srgbClr val="10BC45"/>
                </a:solidFill>
                <a:cs typeface="Arial" charset="0"/>
              </a:rPr>
              <a:t>decomposition</a:t>
            </a:r>
            <a:r>
              <a:rPr lang="en-GB" dirty="0">
                <a:solidFill>
                  <a:srgbClr val="010066"/>
                </a:solidFill>
                <a:cs typeface="Arial" charset="0"/>
              </a:rPr>
              <a:t>.</a:t>
            </a:r>
          </a:p>
        </p:txBody>
      </p:sp>
      <p:sp>
        <p:nvSpPr>
          <p:cNvPr id="11" name="Text Box 22">
            <a:extLst>
              <a:ext uri="{FF2B5EF4-FFF2-40B4-BE49-F238E27FC236}">
                <a16:creationId xmlns:a16="http://schemas.microsoft.com/office/drawing/2014/main" id="{E384F1B9-50A6-415D-B32C-711408C464EA}"/>
              </a:ext>
            </a:extLst>
          </p:cNvPr>
          <p:cNvSpPr txBox="1">
            <a:spLocks noChangeArrowheads="1"/>
          </p:cNvSpPr>
          <p:nvPr/>
        </p:nvSpPr>
        <p:spPr bwMode="auto">
          <a:xfrm>
            <a:off x="323851" y="3860159"/>
            <a:ext cx="3932704" cy="1938992"/>
          </a:xfrm>
          <a:prstGeom prst="rect">
            <a:avLst/>
          </a:prstGeom>
          <a:noFill/>
          <a:ln w="9525" algn="ctr">
            <a:noFill/>
            <a:miter lim="800000"/>
            <a:headEnd/>
            <a:tailEnd/>
          </a:ln>
        </p:spPr>
        <p:txBody>
          <a:bodyPr wrap="square">
            <a:spAutoFit/>
          </a:bodyPr>
          <a:lstStyle/>
          <a:p>
            <a:pPr eaLnBrk="1" hangingPunct="1"/>
            <a:r>
              <a:rPr lang="en-GB" dirty="0">
                <a:solidFill>
                  <a:srgbClr val="010066"/>
                </a:solidFill>
                <a:cs typeface="Arial" charset="0"/>
              </a:rPr>
              <a:t>This process happens </a:t>
            </a:r>
            <a:br>
              <a:rPr lang="en-GB" dirty="0">
                <a:solidFill>
                  <a:srgbClr val="010066"/>
                </a:solidFill>
                <a:cs typeface="Arial" charset="0"/>
              </a:rPr>
            </a:br>
            <a:r>
              <a:rPr lang="en-GB" dirty="0">
                <a:solidFill>
                  <a:srgbClr val="010066"/>
                </a:solidFill>
                <a:cs typeface="Arial" charset="0"/>
              </a:rPr>
              <a:t>in soil, which contains </a:t>
            </a:r>
            <a:br>
              <a:rPr lang="en-GB" dirty="0">
                <a:solidFill>
                  <a:srgbClr val="010066"/>
                </a:solidFill>
                <a:cs typeface="Arial" charset="0"/>
              </a:rPr>
            </a:br>
            <a:r>
              <a:rPr lang="en-GB" dirty="0">
                <a:solidFill>
                  <a:srgbClr val="010066"/>
                </a:solidFill>
                <a:cs typeface="Arial" charset="0"/>
              </a:rPr>
              <a:t>decaying biological matter </a:t>
            </a:r>
            <a:br>
              <a:rPr lang="en-GB" dirty="0">
                <a:solidFill>
                  <a:srgbClr val="010066"/>
                </a:solidFill>
                <a:cs typeface="Arial" charset="0"/>
              </a:rPr>
            </a:br>
            <a:r>
              <a:rPr lang="en-GB" dirty="0">
                <a:solidFill>
                  <a:srgbClr val="010066"/>
                </a:solidFill>
                <a:cs typeface="Arial" charset="0"/>
              </a:rPr>
              <a:t>as well as the organisms </a:t>
            </a:r>
            <a:br>
              <a:rPr lang="en-GB" dirty="0">
                <a:solidFill>
                  <a:srgbClr val="010066"/>
                </a:solidFill>
                <a:cs typeface="Arial" charset="0"/>
              </a:rPr>
            </a:br>
            <a:r>
              <a:rPr lang="en-GB" dirty="0">
                <a:solidFill>
                  <a:srgbClr val="010066"/>
                </a:solidFill>
                <a:cs typeface="Arial" charset="0"/>
              </a:rPr>
              <a:t>that carry out decay.</a:t>
            </a:r>
          </a:p>
        </p:txBody>
      </p:sp>
      <p:pic>
        <p:nvPicPr>
          <p:cNvPr id="9" name="Picture 8">
            <a:extLst>
              <a:ext uri="{FF2B5EF4-FFF2-40B4-BE49-F238E27FC236}">
                <a16:creationId xmlns:a16="http://schemas.microsoft.com/office/drawing/2014/main" id="{F4C91D17-B7F5-46F4-A83B-5088EBAC507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3" name="Picture 2">
            <a:extLst>
              <a:ext uri="{FF2B5EF4-FFF2-40B4-BE49-F238E27FC236}">
                <a16:creationId xmlns:a16="http://schemas.microsoft.com/office/drawing/2014/main" id="{43653A9B-2C15-443F-AB53-2AA33198D8E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612225" y="2155574"/>
            <a:ext cx="3932704" cy="3535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p666oRR9"/>
  <p:tag name="ARTICULATE_DESIGN_ID_7_DEFAULT DESIGN" val="8E5aVLGf"/>
  <p:tag name="ARTICULATE_DESIGN_ID_1_DEFAULT DESIGN" val="j9g9HBpK"/>
  <p:tag name="ARTICULATE_DESIGN_ID_8_DEFAULT DESIGN" val="oeUMHsAR"/>
  <p:tag name="ARTICULATE_SLIDE_COUNT" val="13"/>
  <p:tag name="ARTICULATE_DESIGN_ID_3_DEFAULT DESIGN" val="HRzj7zOd"/>
  <p:tag name="ARTICULATE_DESIGN_ID_2_DEFAULT DESIGN" val="cvXZVWBW"/>
  <p:tag name="ARTICULATE_DESIGN_ID_4_DEFAULT DESIGN" val="2vEtoK92"/>
  <p:tag name="ARTICULATE_DESIGN_ID_5_DEFAULT DESIGN" val="gdksppS8"/>
  <p:tag name="ARTICULATE_DESIGN_ID_6_DEFAULT DESIGN" val="dSlu3nCU"/>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16826</TotalTime>
  <Words>2460</Words>
  <Application>Microsoft Office PowerPoint</Application>
  <PresentationFormat>On-screen Show (4:3)</PresentationFormat>
  <Paragraphs>200</Paragraphs>
  <Slides>21</Slides>
  <Notes>21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Wingdings</vt:lpstr>
      <vt:lpstr>Arial</vt:lpstr>
      <vt:lpstr>Wingdings 2</vt:lpstr>
      <vt:lpstr>1_Default Design</vt:lpstr>
      <vt:lpstr>8_Default Design</vt:lpstr>
      <vt:lpstr>Cycling  Materials</vt:lpstr>
      <vt:lpstr>Information</vt:lpstr>
      <vt:lpstr>Cycling materials</vt:lpstr>
      <vt:lpstr>What are living things made of?</vt:lpstr>
      <vt:lpstr>Elements in living things</vt:lpstr>
      <vt:lpstr>Nutrient cycles</vt:lpstr>
      <vt:lpstr>The atmosphere</vt:lpstr>
      <vt:lpstr>Cycling in living things</vt:lpstr>
      <vt:lpstr>Soil</vt:lpstr>
      <vt:lpstr>Decay</vt:lpstr>
      <vt:lpstr>The carbon cycle</vt:lpstr>
      <vt:lpstr>The nitrogen cycle</vt:lpstr>
      <vt:lpstr>Making nitrogen available (1)</vt:lpstr>
      <vt:lpstr>Making nitrogen available (2)</vt:lpstr>
      <vt:lpstr>Using available nitrogen</vt:lpstr>
      <vt:lpstr>Denitrification</vt:lpstr>
      <vt:lpstr>What happens in the nitrogen cycle?</vt:lpstr>
      <vt:lpstr>Labeling the nitrogen cycle</vt:lpstr>
      <vt:lpstr>Components of the nitrogen cycle</vt:lpstr>
      <vt:lpstr>The water cycle (1)</vt:lpstr>
      <vt:lpstr>The water cycle (2)</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Cycling Materials</dc:title>
  <dc:subject>Boardworks High School Life Science</dc:subject>
  <dc:creator>Boardworks</dc:creator>
  <cp:lastModifiedBy>Tim Crilly</cp:lastModifiedBy>
  <cp:revision>852</cp:revision>
  <dcterms:created xsi:type="dcterms:W3CDTF">2003-10-06T13:07:42Z</dcterms:created>
  <dcterms:modified xsi:type="dcterms:W3CDTF">2019-01-31T15:24:43Z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E3FCF8AA-7D97-41D2-A39D-4B695457B187</vt:lpwstr>
  </property>
  <property fmtid="{D5CDD505-2E9C-101B-9397-08002B2CF9AE}" pid="3" name="ArticulatePath">
    <vt:lpwstr>Cycling Materials</vt:lpwstr>
  </property>
</Properties>
</file>