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activeX/activeX1.xml" ContentType="application/vnd.ms-office.activeX+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activeX/activeX2.xml" ContentType="application/vnd.ms-office.activeX+xml"/>
  <Override PartName="/ppt/notesSlides/notesSlide11.xml" ContentType="application/vnd.openxmlformats-officedocument.presentationml.notesSlide+xml"/>
  <Override PartName="/ppt/tags/tag41.xml" ContentType="application/vnd.openxmlformats-officedocument.presentationml.tags+xml"/>
  <Override PartName="/ppt/activeX/activeX3.xml" ContentType="application/vnd.ms-office.activeX+xml"/>
  <Override PartName="/ppt/notesSlides/notesSlide12.xml" ContentType="application/vnd.openxmlformats-officedocument.presentationml.notesSlide+xml"/>
  <Override PartName="/ppt/tags/tag42.xml" ContentType="application/vnd.openxmlformats-officedocument.presentationml.tags+xml"/>
  <Override PartName="/ppt/notesSlides/notesSlide13.xml" ContentType="application/vnd.openxmlformats-officedocument.presentationml.notesSlide+xml"/>
  <Override PartName="/ppt/tags/tag43.xml" ContentType="application/vnd.openxmlformats-officedocument.presentationml.tags+xml"/>
  <Override PartName="/ppt/notesSlides/notesSlide14.xml" ContentType="application/vnd.openxmlformats-officedocument.presentationml.notesSlide+xml"/>
  <Override PartName="/ppt/tags/tag44.xml" ContentType="application/vnd.openxmlformats-officedocument.presentationml.tags+xml"/>
  <Override PartName="/ppt/notesSlides/notesSlide15.xml" ContentType="application/vnd.openxmlformats-officedocument.presentationml.notesSlide+xml"/>
  <Override PartName="/ppt/tags/tag45.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937" r:id="rId1"/>
    <p:sldMasterId id="2147484951" r:id="rId2"/>
  </p:sldMasterIdLst>
  <p:notesMasterIdLst>
    <p:notesMasterId r:id="rId19"/>
  </p:notesMasterIdLst>
  <p:handoutMasterIdLst>
    <p:handoutMasterId r:id="rId20"/>
  </p:handoutMasterIdLst>
  <p:sldIdLst>
    <p:sldId id="430" r:id="rId3"/>
    <p:sldId id="527" r:id="rId4"/>
    <p:sldId id="501" r:id="rId5"/>
    <p:sldId id="502" r:id="rId6"/>
    <p:sldId id="503" r:id="rId7"/>
    <p:sldId id="504" r:id="rId8"/>
    <p:sldId id="500" r:id="rId9"/>
    <p:sldId id="505" r:id="rId10"/>
    <p:sldId id="499" r:id="rId11"/>
    <p:sldId id="506" r:id="rId12"/>
    <p:sldId id="591" r:id="rId13"/>
    <p:sldId id="496" r:id="rId14"/>
    <p:sldId id="508" r:id="rId15"/>
    <p:sldId id="493" r:id="rId16"/>
    <p:sldId id="494" r:id="rId17"/>
    <p:sldId id="495" r:id="rId18"/>
  </p:sldIdLst>
  <p:sldSz cx="9144000" cy="6858000" type="screen4x3"/>
  <p:notesSz cx="6858000" cy="9296400"/>
  <p:embeddedFontLst>
    <p:embeddedFont>
      <p:font typeface="Wingdings 2" panose="05020102010507070707" pitchFamily="18" charset="2"/>
      <p:regular r:id="rId21"/>
    </p:embeddedFont>
  </p:embeddedFontLst>
  <p:custDataLst>
    <p:tags r:id="rId22"/>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45"/>
    <a:srgbClr val="010066"/>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p:scale>
          <a:sx n="85" d="100"/>
          <a:sy n="85" d="100"/>
        </p:scale>
        <p:origin x="618" y="156"/>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80" d="100"/>
          <a:sy n="80" d="100"/>
        </p:scale>
        <p:origin x="2082" y="84"/>
      </p:cViewPr>
      <p:guideLst>
        <p:guide orient="horz" pos="2928"/>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4237BA37-1BDB-4176-B67F-64E1D7BDA824}"/>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8C549549-E03B-414A-8584-EA0590FC6DBC}" type="slidenum">
              <a:rPr lang="en-GB" altLang="en-US"/>
              <a:pPr/>
              <a:t>‹#›</a:t>
            </a:fld>
            <a:endParaRPr lang="en-GB" altLang="en-US"/>
          </a:p>
        </p:txBody>
      </p:sp>
      <p:sp>
        <p:nvSpPr>
          <p:cNvPr id="6" name="Rectangle 7">
            <a:extLst>
              <a:ext uri="{FF2B5EF4-FFF2-40B4-BE49-F238E27FC236}">
                <a16:creationId xmlns:a16="http://schemas.microsoft.com/office/drawing/2014/main" id="{E458CC2F-D717-451B-8CB0-6490C8099DA4}"/>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CC459501-5D98-4735-976B-40A2997C5F68}"/>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9410630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5" name="Rectangle 4">
            <a:extLst>
              <a:ext uri="{FF2B5EF4-FFF2-40B4-BE49-F238E27FC236}">
                <a16:creationId xmlns:a16="http://schemas.microsoft.com/office/drawing/2014/main" id="{58D084B9-E801-4214-B282-C8D229D85F94}"/>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BC0716B8-D4B2-4D8F-BB8F-3C77057B25FB}"/>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4C9CA157-1EA5-47D0-9BF0-7AB8A60972EC}"/>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8B4F903A-E770-4859-A76A-78C5070B5F13}" type="slidenum">
              <a:rPr lang="en-US" altLang="en-US"/>
              <a:pPr/>
              <a:t>‹#›</a:t>
            </a:fld>
            <a:endParaRPr lang="en-US" altLang="en-US"/>
          </a:p>
        </p:txBody>
      </p:sp>
      <p:sp>
        <p:nvSpPr>
          <p:cNvPr id="8" name="Rectangle 7">
            <a:extLst>
              <a:ext uri="{FF2B5EF4-FFF2-40B4-BE49-F238E27FC236}">
                <a16:creationId xmlns:a16="http://schemas.microsoft.com/office/drawing/2014/main" id="{07ED6377-0A96-440D-B097-690B2B1A8415}"/>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0CBB8061-93BF-4ACE-AA9E-9D88DF4A6A17}"/>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915629093"/>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138E4A45-6CA2-467D-85F0-2783D9A1F891}"/>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53AB894C-DA55-476B-B752-AAE202DA06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8785E26-2266-44A9-B7D2-66BB520F5056}"/>
              </a:ext>
            </a:extLst>
          </p:cNvPr>
          <p:cNvSpPr>
            <a:spLocks noGrp="1"/>
          </p:cNvSpPr>
          <p:nvPr>
            <p:ph type="sldNum" sz="quarter" idx="10"/>
          </p:nvPr>
        </p:nvSpPr>
        <p:spPr/>
        <p:txBody>
          <a:bodyPr/>
          <a:lstStyle/>
          <a:p>
            <a:fld id="{8B4F903A-E770-4859-A76A-78C5070B5F13}"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6B60F657-EBD8-499D-8548-887615BE25C1}"/>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E97FBF3F-4722-4818-A571-CB6BC62A6E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 </a:t>
            </a:r>
            <a:r>
              <a:rPr lang="en-GB" altLang="en-US" dirty="0">
                <a:latin typeface="Arial" panose="020B0604020202020204" pitchFamily="34" charset="0"/>
              </a:rPr>
              <a:t>Wang </a:t>
            </a:r>
            <a:r>
              <a:rPr lang="en-GB" altLang="en-US" dirty="0" err="1">
                <a:latin typeface="Arial" panose="020B0604020202020204" pitchFamily="34" charset="0"/>
              </a:rPr>
              <a:t>LiQiang</a:t>
            </a:r>
            <a:r>
              <a:rPr lang="en-GB" altLang="en-US" dirty="0">
                <a:latin typeface="Arial" panose="020B0604020202020204" pitchFamily="34" charset="0"/>
              </a:rPr>
              <a:t>,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A26B7373-F7DD-4FB2-8F3D-2A9B58223EE8}"/>
              </a:ext>
            </a:extLst>
          </p:cNvPr>
          <p:cNvSpPr>
            <a:spLocks noGrp="1"/>
          </p:cNvSpPr>
          <p:nvPr>
            <p:ph type="sldNum" sz="quarter" idx="10"/>
          </p:nvPr>
        </p:nvSpPr>
        <p:spPr/>
        <p:txBody>
          <a:bodyPr/>
          <a:lstStyle/>
          <a:p>
            <a:fld id="{8B4F903A-E770-4859-A76A-78C5070B5F13}"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1C03D96-09A2-437E-98EA-78262EBDC427}"/>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001B42F4-100A-4044-A599-2F2EE7C1B4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Fossil evidence: there are a number of problems with fossil evidence. Firstly soft tissue preservation is very rare, meaning that only organisms with hard skeletons have a good fossil record, and this lacks any detail on their soft tissue. Secondly, the conditions for fossilization are very rare, making the fossil record very incomplete even for organisms with hard tissues. Finally, dating fossils is based on the stratum in which they are found, and is an approximation at best.</a:t>
            </a:r>
          </a:p>
          <a:p>
            <a:pPr eaLnBrk="1" hangingPunct="1"/>
            <a:endParaRPr lang="en-GB" altLang="en-US" dirty="0">
              <a:latin typeface="Arial" panose="020B0604020202020204" pitchFamily="34" charset="0"/>
            </a:endParaRPr>
          </a:p>
          <a:p>
            <a:pPr eaLnBrk="1" hangingPunct="1"/>
            <a:r>
              <a:rPr lang="en-GB" altLang="en-US" i="1" dirty="0" err="1">
                <a:latin typeface="Arial" panose="020B0604020202020204" pitchFamily="34" charset="0"/>
              </a:rPr>
              <a:t>Acanthostega</a:t>
            </a:r>
            <a:r>
              <a:rPr lang="en-GB" altLang="en-US" i="1" dirty="0">
                <a:latin typeface="Arial" panose="020B0604020202020204" pitchFamily="34" charset="0"/>
              </a:rPr>
              <a:t> </a:t>
            </a:r>
            <a:r>
              <a:rPr lang="en-GB" altLang="en-US" i="1" dirty="0" err="1">
                <a:latin typeface="Arial" panose="020B0604020202020204" pitchFamily="34" charset="0"/>
              </a:rPr>
              <a:t>gunnari</a:t>
            </a:r>
            <a:r>
              <a:rPr lang="en-GB" altLang="en-US" dirty="0">
                <a:latin typeface="Arial" panose="020B0604020202020204" pitchFamily="34" charset="0"/>
              </a:rPr>
              <a:t> is a specimen from the Devonian period, roughly 365 million years ago. It is one of the first vertebrates known with four distinct limbs, rather than fins. Despite its tetrapod-like features, </a:t>
            </a:r>
            <a:r>
              <a:rPr lang="en-GB" altLang="en-US" i="1" dirty="0" err="1">
                <a:latin typeface="Arial" panose="020B0604020202020204" pitchFamily="34" charset="0"/>
              </a:rPr>
              <a:t>Acanthostega</a:t>
            </a:r>
            <a:r>
              <a:rPr lang="en-GB" altLang="en-US" i="1" dirty="0">
                <a:latin typeface="Arial" panose="020B0604020202020204" pitchFamily="34" charset="0"/>
              </a:rPr>
              <a:t> </a:t>
            </a:r>
            <a:r>
              <a:rPr lang="en-GB" altLang="en-US" dirty="0">
                <a:latin typeface="Arial" panose="020B0604020202020204" pitchFamily="34" charset="0"/>
              </a:rPr>
              <a:t>was almost certainly aquatic. It has gills within its mouth, a large tail fin for swimming and a weak vertebral column, which is unlikely to have supported its body weight on the land.</a:t>
            </a:r>
          </a:p>
        </p:txBody>
      </p:sp>
      <p:sp>
        <p:nvSpPr>
          <p:cNvPr id="2" name="Slide Number Placeholder 1">
            <a:extLst>
              <a:ext uri="{FF2B5EF4-FFF2-40B4-BE49-F238E27FC236}">
                <a16:creationId xmlns:a16="http://schemas.microsoft.com/office/drawing/2014/main" id="{E89FCD6B-270D-437F-8EA9-E53AADFD129E}"/>
              </a:ext>
            </a:extLst>
          </p:cNvPr>
          <p:cNvSpPr>
            <a:spLocks noGrp="1"/>
          </p:cNvSpPr>
          <p:nvPr>
            <p:ph type="sldNum" sz="quarter" idx="10"/>
          </p:nvPr>
        </p:nvSpPr>
        <p:spPr/>
        <p:txBody>
          <a:bodyPr/>
          <a:lstStyle/>
          <a:p>
            <a:fld id="{8B4F903A-E770-4859-A76A-78C5070B5F13}"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89F7DFB4-6F12-453D-9BE2-CD9111D8C61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F09DF6F3-10B1-4D0D-AA36-4D37F2BB40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credits: </a:t>
            </a:r>
            <a:r>
              <a:rPr lang="en-GB" altLang="en-US" dirty="0">
                <a:latin typeface="Arial" panose="020B0604020202020204" pitchFamily="34" charset="0"/>
              </a:rPr>
              <a:t>both images have been released into the public domain.</a:t>
            </a:r>
            <a:endParaRPr lang="en-GB" altLang="en-US" b="1" i="1" dirty="0">
              <a:latin typeface="Arial" panose="020B0604020202020204" pitchFamily="34" charset="0"/>
            </a:endParaRPr>
          </a:p>
        </p:txBody>
      </p:sp>
      <p:sp>
        <p:nvSpPr>
          <p:cNvPr id="2" name="Slide Number Placeholder 1">
            <a:extLst>
              <a:ext uri="{FF2B5EF4-FFF2-40B4-BE49-F238E27FC236}">
                <a16:creationId xmlns:a16="http://schemas.microsoft.com/office/drawing/2014/main" id="{5545B1A6-43F5-4966-931F-7694C36ACDEA}"/>
              </a:ext>
            </a:extLst>
          </p:cNvPr>
          <p:cNvSpPr>
            <a:spLocks noGrp="1"/>
          </p:cNvSpPr>
          <p:nvPr>
            <p:ph type="sldNum" sz="quarter" idx="10"/>
          </p:nvPr>
        </p:nvSpPr>
        <p:spPr/>
        <p:txBody>
          <a:bodyPr/>
          <a:lstStyle/>
          <a:p>
            <a:fld id="{8B4F903A-E770-4859-A76A-78C5070B5F13}"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D35BBFD-D0E5-4FDF-B000-B951AA41AF92}"/>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97840BAE-7B3F-4920-8C2C-2C444D5355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Wallace initially wrote to Darwin with his findings and ideas about natural selection. Darwin was surprised to find these ideas to be almost identical to his own and, so that both scientists could be given credit, they published a joint paper on the theory of evolution by natural selection.</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This image is in the public domain.</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BD58E42C-319E-43A5-B243-0F3D6E04BC35}"/>
              </a:ext>
            </a:extLst>
          </p:cNvPr>
          <p:cNvSpPr>
            <a:spLocks noGrp="1"/>
          </p:cNvSpPr>
          <p:nvPr>
            <p:ph type="sldNum" sz="quarter" idx="10"/>
          </p:nvPr>
        </p:nvSpPr>
        <p:spPr/>
        <p:txBody>
          <a:bodyPr/>
          <a:lstStyle/>
          <a:p>
            <a:fld id="{8B4F903A-E770-4859-A76A-78C5070B5F13}" type="slidenum">
              <a:rPr lang="en-US" altLang="en-US" smtClean="0"/>
              <a:pPr/>
              <a:t>13</a:t>
            </a:fld>
            <a:endParaRPr lang="en-US" altLang="en-US"/>
          </a:p>
        </p:txBody>
      </p:sp>
    </p:spTree>
    <p:extLst>
      <p:ext uri="{BB962C8B-B14F-4D97-AF65-F5344CB8AC3E}">
        <p14:creationId xmlns:p14="http://schemas.microsoft.com/office/powerpoint/2010/main" val="1392034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C1123B4C-707D-44DD-9B1D-143929004CC5}"/>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97353BF-85EC-46AA-859F-69670DE2BB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Ask</a:t>
            </a:r>
            <a:r>
              <a:rPr lang="en-GB" altLang="en-US" baseline="0" dirty="0">
                <a:latin typeface="Arial" panose="020B0604020202020204" pitchFamily="34" charset="0"/>
              </a:rPr>
              <a:t> students to discuss why they think that </a:t>
            </a:r>
            <a:r>
              <a:rPr lang="en-GB" altLang="en-US" i="1" baseline="0" dirty="0">
                <a:latin typeface="Arial" panose="020B0604020202020204" pitchFamily="34" charset="0"/>
              </a:rPr>
              <a:t>On the Origin of Species </a:t>
            </a:r>
            <a:r>
              <a:rPr lang="en-GB" altLang="en-US" baseline="0" dirty="0">
                <a:latin typeface="Arial" panose="020B0604020202020204" pitchFamily="34" charset="0"/>
              </a:rPr>
              <a:t>attracted a wider audience than the joint scientific paper published the previous year. </a:t>
            </a:r>
          </a:p>
          <a:p>
            <a:pPr eaLnBrk="1" hangingPunct="1"/>
            <a:endParaRPr lang="en-GB" altLang="en-US" baseline="0" dirty="0">
              <a:latin typeface="Arial" panose="020B0604020202020204" pitchFamily="34" charset="0"/>
            </a:endParaRPr>
          </a:p>
          <a:p>
            <a:pPr eaLnBrk="1" hangingPunct="1"/>
            <a:r>
              <a:rPr lang="en-GB" altLang="en-US" dirty="0">
                <a:latin typeface="Arial" panose="020B0604020202020204" pitchFamily="34" charset="0"/>
              </a:rPr>
              <a:t>A handful of influential scientists were convinced by Darwin's work and spoke out in public to promote his ideas. Despite this, many Victorian scientists were unconvinced by Darwin’s theory as it was difficult to test. For his theory to work, the Earth needed to be millions of years old, but its age was not known at that time.</a:t>
            </a:r>
            <a:r>
              <a:rPr lang="en-GB" altLang="en-US" baseline="0" dirty="0">
                <a:latin typeface="Arial" panose="020B0604020202020204" pitchFamily="34" charset="0"/>
              </a:rPr>
              <a:t> You could ask students to research British Victorian society to learn more about why Darwin’s ideas were so shocking at the time.</a:t>
            </a:r>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BasPhoto</a:t>
            </a:r>
            <a:r>
              <a:rPr lang="en-GB" altLang="en-US" dirty="0">
                <a:latin typeface="Arial" panose="020B0604020202020204" pitchFamily="34" charset="0"/>
                <a:cs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F925151F-96F0-40A2-8D66-FF2EB2B2D062}"/>
              </a:ext>
            </a:extLst>
          </p:cNvPr>
          <p:cNvSpPr>
            <a:spLocks noGrp="1"/>
          </p:cNvSpPr>
          <p:nvPr>
            <p:ph type="sldNum" sz="quarter" idx="10"/>
          </p:nvPr>
        </p:nvSpPr>
        <p:spPr/>
        <p:txBody>
          <a:bodyPr/>
          <a:lstStyle/>
          <a:p>
            <a:fld id="{8B4F903A-E770-4859-A76A-78C5070B5F13}"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C71884C2-FB67-4DFD-9FC4-AF01A7542C4D}"/>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A530DCF0-566B-459C-A806-D61EEF4315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At the time, little was known about the process of fossilization or how to explain gaps in the fossil record.</a:t>
            </a:r>
          </a:p>
        </p:txBody>
      </p:sp>
      <p:sp>
        <p:nvSpPr>
          <p:cNvPr id="2" name="Slide Number Placeholder 1">
            <a:extLst>
              <a:ext uri="{FF2B5EF4-FFF2-40B4-BE49-F238E27FC236}">
                <a16:creationId xmlns:a16="http://schemas.microsoft.com/office/drawing/2014/main" id="{F04089CD-4A0C-4114-8B40-4B0BA78C3FB7}"/>
              </a:ext>
            </a:extLst>
          </p:cNvPr>
          <p:cNvSpPr>
            <a:spLocks noGrp="1"/>
          </p:cNvSpPr>
          <p:nvPr>
            <p:ph type="sldNum" sz="quarter" idx="10"/>
          </p:nvPr>
        </p:nvSpPr>
        <p:spPr/>
        <p:txBody>
          <a:bodyPr/>
          <a:lstStyle/>
          <a:p>
            <a:fld id="{8B4F903A-E770-4859-A76A-78C5070B5F13}"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CA98763E-04DB-4C8D-815C-795B231CCE8B}"/>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D6281514-21FC-4570-9561-134335999A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marL="82550" indent="-82550">
              <a:lnSpc>
                <a:spcPct val="110000"/>
              </a:lnSpc>
              <a:defRPr/>
            </a:pPr>
            <a:r>
              <a:rPr lang="en-GB" sz="1200" b="1" dirty="0"/>
              <a:t>Teacher notes</a:t>
            </a:r>
          </a:p>
          <a:p>
            <a:pPr marL="0" indent="0">
              <a:lnSpc>
                <a:spcPct val="110000"/>
              </a:lnSpc>
              <a:defRPr/>
            </a:pPr>
            <a:r>
              <a:rPr lang="en-GB" sz="1200" dirty="0"/>
              <a:t>Discuss students’ ideas for the question before moving on to the answer.</a:t>
            </a:r>
          </a:p>
          <a:p>
            <a:pPr marL="0" indent="0">
              <a:lnSpc>
                <a:spcPct val="110000"/>
              </a:lnSpc>
              <a:defRPr/>
            </a:pPr>
            <a:endParaRPr lang="en-GB" sz="1200" dirty="0"/>
          </a:p>
          <a:p>
            <a:pPr marL="0" indent="0">
              <a:lnSpc>
                <a:spcPct val="110000"/>
              </a:lnSpc>
              <a:defRPr/>
            </a:pPr>
            <a:r>
              <a:rPr lang="en-GB" sz="1200" dirty="0"/>
              <a:t>For more information on common ancestors, please refer to the </a:t>
            </a:r>
            <a:r>
              <a:rPr lang="en-GB" sz="1200" i="1" dirty="0"/>
              <a:t>Evolution</a:t>
            </a:r>
            <a:r>
              <a:rPr lang="en-GB" sz="1200" dirty="0"/>
              <a:t> presentation.</a:t>
            </a:r>
          </a:p>
          <a:p>
            <a:pPr marL="0" indent="0">
              <a:lnSpc>
                <a:spcPct val="110000"/>
              </a:lnSpc>
              <a:defRPr/>
            </a:pPr>
            <a:r>
              <a:rPr lang="en-GB" sz="1200" dirty="0"/>
              <a:t>For more information on evolutionary relationships, please refer to the </a:t>
            </a:r>
            <a:r>
              <a:rPr lang="en-GB" sz="1200" i="1" dirty="0"/>
              <a:t>Evolutionary Relationships</a:t>
            </a:r>
            <a:r>
              <a:rPr lang="en-GB" sz="1200" dirty="0"/>
              <a:t> presentation.</a:t>
            </a:r>
          </a:p>
          <a:p>
            <a:pPr marL="0" indent="0">
              <a:lnSpc>
                <a:spcPct val="110000"/>
              </a:lnSpc>
              <a:defRPr/>
            </a:pPr>
            <a:endParaRPr lang="en-GB" sz="1200" dirty="0">
              <a:solidFill>
                <a:srgbClr val="010066"/>
              </a:solidFill>
            </a:endParaRPr>
          </a:p>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Constructing Explanations and Designing Solutions:</a:t>
            </a:r>
            <a:r>
              <a:rPr lang="en-GB"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Engaging in Argument from Evidence: </a:t>
            </a:r>
            <a:r>
              <a:rPr lang="en-GB" kern="1200" dirty="0">
                <a:solidFill>
                  <a:schemeClr val="tx1"/>
                </a:solidFill>
                <a:effectLst/>
                <a:latin typeface="Arial" charset="0"/>
                <a:ea typeface="+mn-ea"/>
                <a:cs typeface="+mn-cs"/>
              </a:rPr>
              <a:t>Construct, use, and/or present an oral and written argument or counter-arguments based on data and evidence.</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Obtaining, Evaluating, and Communicating Information:</a:t>
            </a:r>
            <a:r>
              <a:rPr lang="en-GB"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D990BB2-9A23-436C-92C3-7D45BA8C08C0}"/>
              </a:ext>
            </a:extLst>
          </p:cNvPr>
          <p:cNvSpPr>
            <a:spLocks noGrp="1"/>
          </p:cNvSpPr>
          <p:nvPr>
            <p:ph type="sldNum" sz="quarter" idx="10"/>
          </p:nvPr>
        </p:nvSpPr>
        <p:spPr/>
        <p:txBody>
          <a:bodyPr/>
          <a:lstStyle/>
          <a:p>
            <a:fld id="{8B4F903A-E770-4859-A76A-78C5070B5F13}" type="slidenum">
              <a:rPr lang="en-US" altLang="en-US" smtClean="0"/>
              <a:pPr/>
              <a:t>16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2949B20D-BCFD-4B6B-B81F-5F0C555AE090}"/>
              </a:ext>
            </a:extLst>
          </p:cNvPr>
          <p:cNvSpPr>
            <a:spLocks noGrp="1"/>
          </p:cNvSpPr>
          <p:nvPr>
            <p:ph type="sldNum" sz="quarter" idx="10"/>
          </p:nvPr>
        </p:nvSpPr>
        <p:spPr/>
        <p:txBody>
          <a:bodyPr/>
          <a:lstStyle/>
          <a:p>
            <a:fld id="{8B4F903A-E770-4859-A76A-78C5070B5F13}" type="slidenum">
              <a:rPr lang="en-US" altLang="en-US" smtClean="0"/>
              <a:pPr/>
              <a:t>2</a:t>
            </a:fld>
            <a:endParaRPr lang="en-US" altLang="en-US"/>
          </a:p>
        </p:txBody>
      </p:sp>
    </p:spTree>
    <p:extLst>
      <p:ext uri="{BB962C8B-B14F-4D97-AF65-F5344CB8AC3E}">
        <p14:creationId xmlns:p14="http://schemas.microsoft.com/office/powerpoint/2010/main" val="401652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26BEA37-BD0F-4B77-9C9E-912C13EAF216}"/>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A71FFAD3-2E9D-410E-88EE-6045BB40B1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2550" indent="-82550">
              <a:defRPr/>
            </a:pPr>
            <a:r>
              <a:rPr lang="en-GB" sz="1200" b="1" dirty="0"/>
              <a:t>Teacher notes</a:t>
            </a:r>
          </a:p>
          <a:p>
            <a:pPr marL="0" indent="0">
              <a:defRPr/>
            </a:pPr>
            <a:r>
              <a:rPr lang="en-GB" sz="1200" dirty="0"/>
              <a:t>Discuss students’ ideas for the question before moving on to the answer.</a:t>
            </a:r>
          </a:p>
          <a:p>
            <a:pPr marL="0" indent="0">
              <a:defRPr/>
            </a:pPr>
            <a:endParaRPr lang="en-GB" sz="1200" kern="1200" dirty="0">
              <a:solidFill>
                <a:schemeClr val="tx1"/>
              </a:solidFill>
              <a:effectLst/>
              <a:latin typeface="Arial" charset="0"/>
              <a:ea typeface="+mn-ea"/>
              <a:cs typeface="+mn-cs"/>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rPr>
              <a:t>Marcio</a:t>
            </a:r>
            <a:r>
              <a:rPr lang="en-GB" altLang="en-US" dirty="0">
                <a:latin typeface="Arial" panose="020B0604020202020204" pitchFamily="34" charset="0"/>
              </a:rPr>
              <a:t> Jose Bastos Silva</a:t>
            </a:r>
            <a:r>
              <a:rPr lang="en-GB" altLang="en-US" dirty="0">
                <a:latin typeface="Arial" panose="020B0604020202020204" pitchFamily="34" charset="0"/>
                <a:cs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EF2313DB-E524-44B9-AD2D-2D3FB9411616}"/>
              </a:ext>
            </a:extLst>
          </p:cNvPr>
          <p:cNvSpPr>
            <a:spLocks noGrp="1"/>
          </p:cNvSpPr>
          <p:nvPr>
            <p:ph type="sldNum" sz="quarter" idx="10"/>
          </p:nvPr>
        </p:nvSpPr>
        <p:spPr/>
        <p:txBody>
          <a:bodyPr/>
          <a:lstStyle/>
          <a:p>
            <a:fld id="{8B4F903A-E770-4859-A76A-78C5070B5F13}"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11A730B8-4F2E-453D-9693-F1F6A3AED2CC}"/>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087EBD3E-78EF-40F9-9364-34AC5907E9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the theory of evolution by natural selection, please refer to the </a:t>
            </a:r>
            <a:r>
              <a:rPr lang="en-GB" altLang="en-US" i="1" dirty="0">
                <a:latin typeface="Arial" panose="020B0604020202020204" pitchFamily="34" charset="0"/>
              </a:rPr>
              <a:t>Evolution</a:t>
            </a:r>
            <a:r>
              <a:rPr lang="en-GB" altLang="en-US" b="1" dirty="0">
                <a:latin typeface="Arial" panose="020B0604020202020204" pitchFamily="34" charset="0"/>
              </a:rPr>
              <a:t> </a:t>
            </a:r>
            <a:r>
              <a:rPr lang="en-GB" altLang="en-US" dirty="0">
                <a:latin typeface="Arial" panose="020B0604020202020204" pitchFamily="34" charset="0"/>
              </a:rPr>
              <a:t>presentation.</a:t>
            </a:r>
          </a:p>
          <a:p>
            <a:r>
              <a:rPr lang="en-GB" altLang="en-US" dirty="0">
                <a:latin typeface="Arial" panose="020B0604020202020204" pitchFamily="34" charset="0"/>
              </a:rPr>
              <a:t>For more information about fossils, please refer to the </a:t>
            </a:r>
            <a:r>
              <a:rPr lang="en-GB" altLang="en-US" i="1" dirty="0">
                <a:latin typeface="Arial" panose="020B0604020202020204" pitchFamily="34" charset="0"/>
              </a:rPr>
              <a:t>Earth and Space Sciences: Fossils </a:t>
            </a:r>
            <a:r>
              <a:rPr lang="en-GB" altLang="en-US" dirty="0">
                <a:latin typeface="Arial" panose="020B0604020202020204" pitchFamily="34" charset="0"/>
              </a:rPr>
              <a:t>presentation.</a:t>
            </a: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Everett Historical, Shutterstock.com 2018</a:t>
            </a:r>
          </a:p>
        </p:txBody>
      </p:sp>
      <p:sp>
        <p:nvSpPr>
          <p:cNvPr id="2" name="Slide Number Placeholder 1">
            <a:extLst>
              <a:ext uri="{FF2B5EF4-FFF2-40B4-BE49-F238E27FC236}">
                <a16:creationId xmlns:a16="http://schemas.microsoft.com/office/drawing/2014/main" id="{30146AF1-AEA8-46B3-884B-7E23751C1241}"/>
              </a:ext>
            </a:extLst>
          </p:cNvPr>
          <p:cNvSpPr>
            <a:spLocks noGrp="1"/>
          </p:cNvSpPr>
          <p:nvPr>
            <p:ph type="sldNum" sz="quarter" idx="10"/>
          </p:nvPr>
        </p:nvSpPr>
        <p:spPr/>
        <p:txBody>
          <a:bodyPr/>
          <a:lstStyle/>
          <a:p>
            <a:fld id="{8B4F903A-E770-4859-A76A-78C5070B5F13}"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6D804F8-2F8B-4F84-BEDF-B28834DDBA0C}"/>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FC61A24A-70BC-49A5-93A8-6193795E45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how species adapt to their environment, please refer to the </a:t>
            </a:r>
            <a:r>
              <a:rPr lang="en-GB" altLang="en-US" i="1" dirty="0">
                <a:latin typeface="Arial" panose="020B0604020202020204" pitchFamily="34" charset="0"/>
              </a:rPr>
              <a:t>Adaptations</a:t>
            </a:r>
            <a:r>
              <a:rPr lang="en-GB" altLang="en-US" b="1" dirty="0">
                <a:latin typeface="Arial" panose="020B0604020202020204" pitchFamily="34" charset="0"/>
              </a:rPr>
              <a:t> </a:t>
            </a:r>
            <a:r>
              <a:rPr lang="en-GB" altLang="en-US" dirty="0">
                <a:latin typeface="Arial" panose="020B0604020202020204" pitchFamily="34" charset="0"/>
              </a:rPr>
              <a:t>presentation.</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EC8AE745-6A7C-4180-81CA-6CE6656BBE31}"/>
              </a:ext>
            </a:extLst>
          </p:cNvPr>
          <p:cNvSpPr>
            <a:spLocks noGrp="1"/>
          </p:cNvSpPr>
          <p:nvPr>
            <p:ph type="sldNum" sz="quarter" idx="10"/>
          </p:nvPr>
        </p:nvSpPr>
        <p:spPr/>
        <p:txBody>
          <a:bodyPr/>
          <a:lstStyle/>
          <a:p>
            <a:fld id="{8B4F903A-E770-4859-A76A-78C5070B5F13}"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CF76A56E-1E8E-429E-B176-8A1473E0CFA6}"/>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7EDD9318-7958-4080-BBB9-DB5CEE945C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68988AD-49EA-43B6-A88B-1D4316518627}"/>
              </a:ext>
            </a:extLst>
          </p:cNvPr>
          <p:cNvSpPr>
            <a:spLocks noGrp="1"/>
          </p:cNvSpPr>
          <p:nvPr>
            <p:ph type="sldNum" sz="quarter" idx="10"/>
          </p:nvPr>
        </p:nvSpPr>
        <p:spPr/>
        <p:txBody>
          <a:bodyPr/>
          <a:lstStyle/>
          <a:p>
            <a:fld id="{8B4F903A-E770-4859-A76A-78C5070B5F13}"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966305A7-EBC9-4CE3-B450-7C69264CE383}"/>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AED22904-AEF4-41B7-B794-D66D401D73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2550" indent="-82550">
              <a:defRPr/>
            </a:pPr>
            <a:r>
              <a:rPr lang="en-GB" sz="1200" b="1" dirty="0"/>
              <a:t>Teacher notes</a:t>
            </a:r>
          </a:p>
          <a:p>
            <a:pPr marL="0" indent="0">
              <a:defRPr/>
            </a:pPr>
            <a:r>
              <a:rPr lang="en-GB" sz="1200" dirty="0"/>
              <a:t>Discuss students’ ideas for the question before moving on to the explanation.</a:t>
            </a:r>
          </a:p>
          <a:p>
            <a:pPr marL="0" indent="0">
              <a:defRPr/>
            </a:pPr>
            <a:endParaRPr lang="en-GB" sz="1200" dirty="0">
              <a:solidFill>
                <a:srgbClr val="010066"/>
              </a:solidFill>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Obtaining, Evaluating, and Communicating Information:</a:t>
            </a:r>
            <a:r>
              <a:rPr lang="en-GB"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dirty="0">
              <a:effectLst/>
            </a:endParaRPr>
          </a:p>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F53FF2C-0119-4FD3-A283-8C073F8673F6}"/>
              </a:ext>
            </a:extLst>
          </p:cNvPr>
          <p:cNvSpPr>
            <a:spLocks noGrp="1"/>
          </p:cNvSpPr>
          <p:nvPr>
            <p:ph type="sldNum" sz="quarter" idx="10"/>
          </p:nvPr>
        </p:nvSpPr>
        <p:spPr/>
        <p:txBody>
          <a:bodyPr/>
          <a:lstStyle/>
          <a:p>
            <a:fld id="{8B4F903A-E770-4859-A76A-78C5070B5F13}"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6D3BA9B-F2DC-45AD-805A-050071FA2D0F}"/>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4D6A5E0A-67B0-40F9-A445-84168BABB4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Darwin believed that natural selection </a:t>
            </a:r>
            <a:r>
              <a:rPr lang="en-GB" altLang="en-US" dirty="0" err="1">
                <a:latin typeface="Arial" panose="020B0604020202020204" pitchFamily="34" charset="0"/>
              </a:rPr>
              <a:t>favors</a:t>
            </a:r>
            <a:r>
              <a:rPr lang="en-GB" altLang="en-US" dirty="0">
                <a:latin typeface="Arial" panose="020B0604020202020204" pitchFamily="34" charset="0"/>
              </a:rPr>
              <a:t> a characteristic that is advantageous to survival. Individuals with this characteristic were therefore more likely to survive and breed successfully.</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evolution by natural selection, please refer to the </a:t>
            </a:r>
            <a:r>
              <a:rPr lang="en-GB" altLang="en-US" i="1" dirty="0">
                <a:latin typeface="Arial" panose="020B0604020202020204" pitchFamily="34" charset="0"/>
              </a:rPr>
              <a:t>Evolution</a:t>
            </a:r>
            <a:r>
              <a:rPr lang="en-GB" altLang="en-US" b="1" dirty="0">
                <a:latin typeface="Arial" panose="020B0604020202020204" pitchFamily="34" charset="0"/>
              </a:rPr>
              <a:t> </a:t>
            </a:r>
            <a:r>
              <a:rPr lang="en-GB" altLang="en-US" dirty="0">
                <a:latin typeface="Arial" panose="020B0604020202020204" pitchFamily="34" charset="0"/>
              </a:rPr>
              <a:t>presentation.</a:t>
            </a:r>
          </a:p>
          <a:p>
            <a:r>
              <a:rPr lang="en-GB" altLang="en-US" dirty="0">
                <a:latin typeface="Arial" panose="020B0604020202020204" pitchFamily="34" charset="0"/>
              </a:rPr>
              <a:t>For more information about variation between individuals, please refer to the </a:t>
            </a:r>
            <a:r>
              <a:rPr lang="en-GB" altLang="en-US" i="1" dirty="0">
                <a:latin typeface="Arial" panose="020B0604020202020204" pitchFamily="34" charset="0"/>
              </a:rPr>
              <a:t>Variation</a:t>
            </a:r>
            <a:r>
              <a:rPr lang="en-GB" altLang="en-US" b="1" dirty="0">
                <a:latin typeface="Arial" panose="020B0604020202020204" pitchFamily="34" charset="0"/>
              </a:rPr>
              <a:t> </a:t>
            </a:r>
            <a:r>
              <a:rPr lang="en-GB" altLang="en-US" dirty="0">
                <a:latin typeface="Arial" panose="020B0604020202020204" pitchFamily="34" charset="0"/>
              </a:rPr>
              <a:t>presentation.</a:t>
            </a:r>
          </a:p>
          <a:p>
            <a:endParaRPr lang="en-GB" altLang="en-US" dirty="0">
              <a:latin typeface="Arial" panose="020B0604020202020204" pitchFamily="34" charset="0"/>
            </a:endParaRPr>
          </a:p>
          <a:p>
            <a:r>
              <a:rPr lang="en-GB" altLang="en-US" b="1" dirty="0">
                <a:latin typeface="Arial" panose="020B0604020202020204" pitchFamily="34" charset="0"/>
              </a:rPr>
              <a:t>Photo credit: © </a:t>
            </a:r>
            <a:r>
              <a:rPr lang="en-GB" altLang="en-US" dirty="0">
                <a:latin typeface="Arial" panose="020B0604020202020204" pitchFamily="34" charset="0"/>
              </a:rPr>
              <a:t>Wang </a:t>
            </a:r>
            <a:r>
              <a:rPr lang="en-GB" altLang="en-US" dirty="0" err="1">
                <a:latin typeface="Arial" panose="020B0604020202020204" pitchFamily="34" charset="0"/>
              </a:rPr>
              <a:t>LiQiang</a:t>
            </a:r>
            <a:r>
              <a:rPr lang="en-GB" altLang="en-US" dirty="0">
                <a:latin typeface="Arial" panose="020B0604020202020204" pitchFamily="34" charset="0"/>
              </a:rPr>
              <a:t>,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55E1BC72-31B4-494C-B435-9F1C9DEA3A4C}"/>
              </a:ext>
            </a:extLst>
          </p:cNvPr>
          <p:cNvSpPr>
            <a:spLocks noGrp="1"/>
          </p:cNvSpPr>
          <p:nvPr>
            <p:ph type="sldNum" sz="quarter" idx="10"/>
          </p:nvPr>
        </p:nvSpPr>
        <p:spPr/>
        <p:txBody>
          <a:bodyPr/>
          <a:lstStyle/>
          <a:p>
            <a:fld id="{8B4F903A-E770-4859-A76A-78C5070B5F13}"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15559796-858D-4A32-8F36-BAD1CBB43539}"/>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55795369-5738-457C-B617-E1B6988BA1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Gal</a:t>
            </a:r>
            <a:r>
              <a:rPr lang="en-US" altLang="en-US" dirty="0">
                <a:latin typeface="Arial" panose="020B0604020202020204" pitchFamily="34" charset="0"/>
              </a:rPr>
              <a:t>á</a:t>
            </a:r>
            <a:r>
              <a:rPr lang="en-GB" altLang="en-US" dirty="0" err="1">
                <a:latin typeface="Arial" panose="020B0604020202020204" pitchFamily="34" charset="0"/>
              </a:rPr>
              <a:t>pagos</a:t>
            </a:r>
            <a:r>
              <a:rPr lang="en-GB" altLang="en-US" dirty="0">
                <a:latin typeface="Arial" panose="020B0604020202020204" pitchFamily="34" charset="0"/>
              </a:rPr>
              <a:t> Islands are a group of islands found in the Pacific Ocean.</a:t>
            </a:r>
          </a:p>
        </p:txBody>
      </p:sp>
      <p:sp>
        <p:nvSpPr>
          <p:cNvPr id="2" name="Slide Number Placeholder 1">
            <a:extLst>
              <a:ext uri="{FF2B5EF4-FFF2-40B4-BE49-F238E27FC236}">
                <a16:creationId xmlns:a16="http://schemas.microsoft.com/office/drawing/2014/main" id="{ECB522DB-E5F4-47FF-9021-CC96EB5ED42E}"/>
              </a:ext>
            </a:extLst>
          </p:cNvPr>
          <p:cNvSpPr>
            <a:spLocks noGrp="1"/>
          </p:cNvSpPr>
          <p:nvPr>
            <p:ph type="sldNum" sz="quarter" idx="10"/>
          </p:nvPr>
        </p:nvSpPr>
        <p:spPr/>
        <p:txBody>
          <a:bodyPr/>
          <a:lstStyle/>
          <a:p>
            <a:fld id="{8B4F903A-E770-4859-A76A-78C5070B5F13}"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002879C-9C08-4A0E-8946-4D952F359A53}"/>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3603281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44983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62016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50914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2742679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390182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073298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07830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576871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20306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06630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83863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167135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46720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167169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030806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23754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58962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7776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8678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1583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3882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936836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5418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879500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395970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7A0A48D6-ACDE-4EEF-B555-0E02B68FA87F}"/>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6"/>
    </p:custDataLst>
    <p:extLst>
      <p:ext uri="{BB962C8B-B14F-4D97-AF65-F5344CB8AC3E}">
        <p14:creationId xmlns:p14="http://schemas.microsoft.com/office/powerpoint/2010/main" val="1354139678"/>
      </p:ext>
    </p:extLst>
  </p:cSld>
  <p:clrMap bg1="lt1" tx1="dk1" bg2="lt2" tx2="dk2" accent1="accent1" accent2="accent2" accent3="accent3" accent4="accent4" accent5="accent5" accent6="accent6" hlink="hlink" folHlink="folHlink"/>
  <p:sldLayoutIdLst>
    <p:sldLayoutId id="2147484938" r:id="rId1"/>
    <p:sldLayoutId id="2147484939" r:id="rId2"/>
    <p:sldLayoutId id="2147484940" r:id="rId3"/>
    <p:sldLayoutId id="2147484941" r:id="rId4"/>
    <p:sldLayoutId id="2147484942" r:id="rId5"/>
    <p:sldLayoutId id="2147484943" r:id="rId6"/>
    <p:sldLayoutId id="2147484944" r:id="rId7"/>
    <p:sldLayoutId id="2147484945" r:id="rId8"/>
    <p:sldLayoutId id="2147484946" r:id="rId9"/>
    <p:sldLayoutId id="2147484947" r:id="rId10"/>
    <p:sldLayoutId id="2147484948" r:id="rId11"/>
    <p:sldLayoutId id="2147484949" r:id="rId12"/>
    <p:sldLayoutId id="2147484950" r:id="rId13"/>
    <p:sldLayoutId id="2147484964"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651ADCFD-B125-49F7-85AC-50C667DDD8C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4"/>
    </p:custDataLst>
    <p:extLst>
      <p:ext uri="{BB962C8B-B14F-4D97-AF65-F5344CB8AC3E}">
        <p14:creationId xmlns:p14="http://schemas.microsoft.com/office/powerpoint/2010/main" val="609810481"/>
      </p:ext>
    </p:extLst>
  </p:cSld>
  <p:clrMap bg1="lt1" tx1="dk1" bg2="lt2" tx2="dk2" accent1="accent1" accent2="accent2" accent3="accent3" accent4="accent4" accent5="accent5" accent6="accent6" hlink="hlink" folHlink="folHlink"/>
  <p:sldLayoutIdLst>
    <p:sldLayoutId id="2147484952" r:id="rId1"/>
    <p:sldLayoutId id="2147484953" r:id="rId2"/>
    <p:sldLayoutId id="2147484954" r:id="rId3"/>
    <p:sldLayoutId id="2147484955" r:id="rId4"/>
    <p:sldLayoutId id="2147484956" r:id="rId5"/>
    <p:sldLayoutId id="2147484957" r:id="rId6"/>
    <p:sldLayoutId id="2147484958" r:id="rId7"/>
    <p:sldLayoutId id="2147484959" r:id="rId8"/>
    <p:sldLayoutId id="2147484960" r:id="rId9"/>
    <p:sldLayoutId id="2147484961" r:id="rId10"/>
    <p:sldLayoutId id="2147484962" r:id="rId11"/>
    <p:sldLayoutId id="2147484963"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6.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notesSlide" Target="../notesSlides/notesSlide11.xml"/><Relationship Id="rId9" Type="http://schemas.openxmlformats.org/officeDocument/2006/relationships/image" Target="../media/image12.wmf"/></Relationships>
</file>

<file path=ppt/slides/_rels/slide1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control" Target="../activeX/activeX3.xml"/><Relationship Id="rId7" Type="http://schemas.openxmlformats.org/officeDocument/2006/relationships/image" Target="../media/image13.png"/><Relationship Id="rId2" Type="http://schemas.openxmlformats.org/officeDocument/2006/relationships/tags" Target="../tags/tag41.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2.xml"/><Relationship Id="rId4" Type="http://schemas.openxmlformats.org/officeDocument/2006/relationships/slideLayout" Target="../slideLayouts/slideLayout6.xml"/><Relationship Id="rId9"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6.png"/><Relationship Id="rId2" Type="http://schemas.openxmlformats.org/officeDocument/2006/relationships/slideLayout" Target="../slideLayouts/slideLayout20.xml"/><Relationship Id="rId1" Type="http://schemas.openxmlformats.org/officeDocument/2006/relationships/tags" Target="../tags/tag45.xml"/><Relationship Id="rId6" Type="http://schemas.openxmlformats.org/officeDocument/2006/relationships/image" Target="../media/image9.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control" Target="../activeX/activeX1.xml"/><Relationship Id="rId7" Type="http://schemas.openxmlformats.org/officeDocument/2006/relationships/image" Target="../media/image13.png"/><Relationship Id="rId2" Type="http://schemas.openxmlformats.org/officeDocument/2006/relationships/tags" Target="../tags/tag3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6.xml"/><Relationship Id="rId4" Type="http://schemas.openxmlformats.org/officeDocument/2006/relationships/slideLayout" Target="../slideLayouts/slideLayout6.xml"/><Relationship Id="rId9"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D8A9E50A-4769-478D-90B5-7378987E86EE}"/>
              </a:ext>
            </a:extLst>
          </p:cNvPr>
          <p:cNvSpPr>
            <a:spLocks noGrp="1"/>
          </p:cNvSpPr>
          <p:nvPr>
            <p:ph type="title"/>
          </p:nvPr>
        </p:nvSpPr>
        <p:spPr/>
        <p:txBody>
          <a:bodyPr/>
          <a:lstStyle/>
          <a:p>
            <a:r>
              <a:rPr lang="en-GB" altLang="en-US" dirty="0"/>
              <a:t>Charles </a:t>
            </a:r>
            <a:br>
              <a:rPr lang="en-GB" altLang="en-US" dirty="0"/>
            </a:br>
            <a:r>
              <a:rPr lang="en-GB" altLang="en-US" dirty="0"/>
              <a:t>Darwin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6EFC8EAC-9344-408C-ABCB-D782ECC930E3}"/>
              </a:ext>
            </a:extLst>
          </p:cNvPr>
          <p:cNvSpPr>
            <a:spLocks noGrp="1" noChangeArrowheads="1"/>
          </p:cNvSpPr>
          <p:nvPr>
            <p:ph type="title"/>
          </p:nvPr>
        </p:nvSpPr>
        <p:spPr/>
        <p:txBody>
          <a:bodyPr/>
          <a:lstStyle/>
          <a:p>
            <a:pPr eaLnBrk="1" hangingPunct="1"/>
            <a:r>
              <a:rPr lang="en-GB" altLang="en-US"/>
              <a:t>Gal</a:t>
            </a:r>
            <a:r>
              <a:rPr lang="en-US" altLang="en-US"/>
              <a:t>á</a:t>
            </a:r>
            <a:r>
              <a:rPr lang="en-GB" altLang="en-US"/>
              <a:t>pagos finches and natural selection</a:t>
            </a:r>
          </a:p>
        </p:txBody>
      </p:sp>
      <p:sp>
        <p:nvSpPr>
          <p:cNvPr id="22531" name="Rectangle 17">
            <a:extLst>
              <a:ext uri="{FF2B5EF4-FFF2-40B4-BE49-F238E27FC236}">
                <a16:creationId xmlns:a16="http://schemas.microsoft.com/office/drawing/2014/main" id="{4F4D8FE3-9CE3-406A-BCF6-5B8FCDAA31C0}"/>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Darwin believed that all the finches had evolved from a </a:t>
            </a:r>
            <a:r>
              <a:rPr lang="en-GB" altLang="en-US" b="1">
                <a:solidFill>
                  <a:srgbClr val="10BC45"/>
                </a:solidFill>
              </a:rPr>
              <a:t>common ancestor </a:t>
            </a:r>
            <a:r>
              <a:rPr lang="en-GB" altLang="en-US"/>
              <a:t>on the mainland. </a:t>
            </a:r>
          </a:p>
        </p:txBody>
      </p:sp>
      <p:sp>
        <p:nvSpPr>
          <p:cNvPr id="11" name="Rectangle 10">
            <a:extLst>
              <a:ext uri="{FF2B5EF4-FFF2-40B4-BE49-F238E27FC236}">
                <a16:creationId xmlns:a16="http://schemas.microsoft.com/office/drawing/2014/main" id="{91E65264-BC80-4E5D-9B69-D86628582130}"/>
              </a:ext>
            </a:extLst>
          </p:cNvPr>
          <p:cNvSpPr>
            <a:spLocks noChangeArrowheads="1"/>
          </p:cNvSpPr>
          <p:nvPr/>
        </p:nvSpPr>
        <p:spPr bwMode="auto">
          <a:xfrm>
            <a:off x="342900" y="2314575"/>
            <a:ext cx="4167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Natural variation meant that some finches developed slightly different beaks. </a:t>
            </a:r>
          </a:p>
        </p:txBody>
      </p:sp>
      <p:sp>
        <p:nvSpPr>
          <p:cNvPr id="12" name="Rectangle 11">
            <a:extLst>
              <a:ext uri="{FF2B5EF4-FFF2-40B4-BE49-F238E27FC236}">
                <a16:creationId xmlns:a16="http://schemas.microsoft.com/office/drawing/2014/main" id="{F56AE932-2DC3-4859-8E56-08FE884D3F7F}"/>
              </a:ext>
            </a:extLst>
          </p:cNvPr>
          <p:cNvSpPr>
            <a:spLocks noChangeArrowheads="1"/>
          </p:cNvSpPr>
          <p:nvPr/>
        </p:nvSpPr>
        <p:spPr bwMode="auto">
          <a:xfrm>
            <a:off x="342900" y="4214813"/>
            <a:ext cx="4572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These finches were able to eat alternative types of food and avoid competition, making them more likely to survive and pass on their characteristics.  </a:t>
            </a:r>
          </a:p>
        </p:txBody>
      </p:sp>
      <p:pic>
        <p:nvPicPr>
          <p:cNvPr id="22535" name="Picture 15" descr="Wallace and Speciation_warbler-finch_Fotos593_shut.jpg">
            <a:extLst>
              <a:ext uri="{FF2B5EF4-FFF2-40B4-BE49-F238E27FC236}">
                <a16:creationId xmlns:a16="http://schemas.microsoft.com/office/drawing/2014/main" id="{FDED1327-97E9-4000-8350-70CDFD45AC95}"/>
              </a:ext>
            </a:extLst>
          </p:cNvPr>
          <p:cNvPicPr>
            <a:picLocks noChangeAspect="1"/>
          </p:cNvPicPr>
          <p:nvPr/>
        </p:nvPicPr>
        <p:blipFill>
          <a:blip r:embed="rId4">
            <a:extLst>
              <a:ext uri="{28A0092B-C50C-407E-A947-70E740481C1C}">
                <a14:useLocalDpi xmlns:a14="http://schemas.microsoft.com/office/drawing/2010/main" val="0"/>
              </a:ext>
            </a:extLst>
          </a:blip>
          <a:srcRect l="4752" t="10959" r="4665" b="6483"/>
          <a:stretch>
            <a:fillRect/>
          </a:stretch>
        </p:blipFill>
        <p:spPr bwMode="auto">
          <a:xfrm>
            <a:off x="5073650" y="2241550"/>
            <a:ext cx="2878138"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40F15A2-A4DC-4DF3-B491-42188ABB4CB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A9E08CA2-8EAC-4BE8-8597-C243E9ECE803}"/>
              </a:ext>
            </a:extLst>
          </p:cNvPr>
          <p:cNvSpPr>
            <a:spLocks noGrp="1" noChangeArrowheads="1"/>
          </p:cNvSpPr>
          <p:nvPr>
            <p:ph type="title"/>
          </p:nvPr>
        </p:nvSpPr>
        <p:spPr/>
        <p:txBody>
          <a:bodyPr/>
          <a:lstStyle/>
          <a:p>
            <a:pPr eaLnBrk="1" hangingPunct="1"/>
            <a:r>
              <a:rPr lang="en-GB" altLang="en-US" dirty="0"/>
              <a:t>Darwin’s evidence for evolution</a:t>
            </a:r>
          </a:p>
        </p:txBody>
      </p:sp>
      <p:pic>
        <p:nvPicPr>
          <p:cNvPr id="1030" name="Picture 9" descr="notes_icon">
            <a:extLst>
              <a:ext uri="{FF2B5EF4-FFF2-40B4-BE49-F238E27FC236}">
                <a16:creationId xmlns:a16="http://schemas.microsoft.com/office/drawing/2014/main" id="{C2896173-E37D-4A18-B68A-31646932F7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7929"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lash_icon">
            <a:extLst>
              <a:ext uri="{FF2B5EF4-FFF2-40B4-BE49-F238E27FC236}">
                <a16:creationId xmlns:a16="http://schemas.microsoft.com/office/drawing/2014/main" id="{F118893F-A1F4-4DC7-9546-7AC3DB0FB505}"/>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2EE77D4F-E28A-4B4C-8347-7371D583808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088"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a:extLst>
              <a:ext uri="{FF2B5EF4-FFF2-40B4-BE49-F238E27FC236}">
                <a16:creationId xmlns:a16="http://schemas.microsoft.com/office/drawing/2014/main" id="{3ACEA437-EF05-4B5D-A475-C0C868115283}"/>
              </a:ext>
            </a:extLst>
          </p:cNvPr>
          <p:cNvSpPr>
            <a:spLocks noGrp="1"/>
          </p:cNvSpPr>
          <p:nvPr>
            <p:ph type="title"/>
          </p:nvPr>
        </p:nvSpPr>
        <p:spPr/>
        <p:txBody>
          <a:bodyPr/>
          <a:lstStyle/>
          <a:p>
            <a:r>
              <a:rPr lang="en-GB" altLang="en-US" dirty="0"/>
              <a:t>Lamarck vs. Darwin</a:t>
            </a:r>
          </a:p>
        </p:txBody>
      </p:sp>
      <p:pic>
        <p:nvPicPr>
          <p:cNvPr id="6" name="Picture 5">
            <a:extLst>
              <a:ext uri="{FF2B5EF4-FFF2-40B4-BE49-F238E27FC236}">
                <a16:creationId xmlns:a16="http://schemas.microsoft.com/office/drawing/2014/main" id="{673EA716-7D8F-4EA2-B770-0656BA690A1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437F5C14-D77E-41E2-9B24-05DBAFD2FE74}"/>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03200"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3"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03200"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859EFE9-9D7E-4699-A2B9-1B33B05F27B3}"/>
              </a:ext>
            </a:extLst>
          </p:cNvPr>
          <p:cNvSpPr>
            <a:spLocks noGrp="1"/>
          </p:cNvSpPr>
          <p:nvPr>
            <p:ph type="title"/>
          </p:nvPr>
        </p:nvSpPr>
        <p:spPr/>
        <p:txBody>
          <a:bodyPr/>
          <a:lstStyle/>
          <a:p>
            <a:r>
              <a:rPr lang="en-GB" altLang="en-US"/>
              <a:t>Wallace and Darwin</a:t>
            </a:r>
          </a:p>
        </p:txBody>
      </p:sp>
      <p:sp>
        <p:nvSpPr>
          <p:cNvPr id="11" name="Rectangle 10">
            <a:extLst>
              <a:ext uri="{FF2B5EF4-FFF2-40B4-BE49-F238E27FC236}">
                <a16:creationId xmlns:a16="http://schemas.microsoft.com/office/drawing/2014/main" id="{7179418D-C9B1-4FC5-9EA5-8B24D5D00617}"/>
              </a:ext>
            </a:extLst>
          </p:cNvPr>
          <p:cNvSpPr>
            <a:spLocks noChangeArrowheads="1"/>
          </p:cNvSpPr>
          <p:nvPr/>
        </p:nvSpPr>
        <p:spPr bwMode="auto">
          <a:xfrm>
            <a:off x="342901" y="5322888"/>
            <a:ext cx="547087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prompted Darwin to publish his </a:t>
            </a:r>
          </a:p>
          <a:p>
            <a:r>
              <a:rPr lang="en-GB" altLang="en-US" dirty="0"/>
              <a:t>book </a:t>
            </a:r>
            <a:r>
              <a:rPr lang="en-GB" altLang="en-US" i="1" dirty="0"/>
              <a:t>On the Origin of Species </a:t>
            </a:r>
            <a:r>
              <a:rPr lang="en-GB" altLang="en-US" dirty="0"/>
              <a:t>in 1859.</a:t>
            </a:r>
          </a:p>
        </p:txBody>
      </p:sp>
      <p:sp>
        <p:nvSpPr>
          <p:cNvPr id="12" name="Rectangle 11">
            <a:extLst>
              <a:ext uri="{FF2B5EF4-FFF2-40B4-BE49-F238E27FC236}">
                <a16:creationId xmlns:a16="http://schemas.microsoft.com/office/drawing/2014/main" id="{B316A206-16D6-44EB-8E94-7142B2396E2F}"/>
              </a:ext>
            </a:extLst>
          </p:cNvPr>
          <p:cNvSpPr>
            <a:spLocks noChangeArrowheads="1"/>
          </p:cNvSpPr>
          <p:nvPr/>
        </p:nvSpPr>
        <p:spPr bwMode="auto">
          <a:xfrm>
            <a:off x="342900" y="3441476"/>
            <a:ext cx="484999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1858, Wallace and Darwin published a joint </a:t>
            </a:r>
            <a:r>
              <a:rPr lang="en-GB" altLang="en-US" b="1" dirty="0">
                <a:solidFill>
                  <a:srgbClr val="10BC45"/>
                </a:solidFill>
              </a:rPr>
              <a:t>scientific paper </a:t>
            </a:r>
            <a:br>
              <a:rPr lang="en-GB" altLang="en-US" b="1" dirty="0">
                <a:solidFill>
                  <a:srgbClr val="10BC45"/>
                </a:solidFill>
              </a:rPr>
            </a:br>
            <a:r>
              <a:rPr lang="en-GB" altLang="en-US" dirty="0"/>
              <a:t>on natural selection as the driving force for evolution. </a:t>
            </a:r>
          </a:p>
        </p:txBody>
      </p:sp>
      <p:pic>
        <p:nvPicPr>
          <p:cNvPr id="14345" name="Picture 9" descr="slide 5.jpg">
            <a:extLst>
              <a:ext uri="{FF2B5EF4-FFF2-40B4-BE49-F238E27FC236}">
                <a16:creationId xmlns:a16="http://schemas.microsoft.com/office/drawing/2014/main" id="{9E526821-875C-40EC-9CF6-887687818C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9356" y="1405669"/>
            <a:ext cx="3005137"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a:extLst>
              <a:ext uri="{FF2B5EF4-FFF2-40B4-BE49-F238E27FC236}">
                <a16:creationId xmlns:a16="http://schemas.microsoft.com/office/drawing/2014/main" id="{9DB7796B-0DB0-46AF-BCB6-75864DB56CB3}"/>
              </a:ext>
            </a:extLst>
          </p:cNvPr>
          <p:cNvSpPr txBox="1">
            <a:spLocks noChangeArrowheads="1"/>
          </p:cNvSpPr>
          <p:nvPr/>
        </p:nvSpPr>
        <p:spPr bwMode="auto">
          <a:xfrm>
            <a:off x="342899" y="784225"/>
            <a:ext cx="8419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Darwin was at first unwilling to publish his findings. </a:t>
            </a:r>
          </a:p>
        </p:txBody>
      </p:sp>
      <p:sp>
        <p:nvSpPr>
          <p:cNvPr id="13" name="Text Box 7">
            <a:extLst>
              <a:ext uri="{FF2B5EF4-FFF2-40B4-BE49-F238E27FC236}">
                <a16:creationId xmlns:a16="http://schemas.microsoft.com/office/drawing/2014/main" id="{7EE16341-F0A1-4955-8E8B-61A6349B1896}"/>
              </a:ext>
            </a:extLst>
          </p:cNvPr>
          <p:cNvSpPr txBox="1">
            <a:spLocks noChangeArrowheads="1"/>
          </p:cNvSpPr>
          <p:nvPr/>
        </p:nvSpPr>
        <p:spPr bwMode="auto">
          <a:xfrm>
            <a:off x="342900" y="1558853"/>
            <a:ext cx="46919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Then, British naturalist </a:t>
            </a:r>
            <a:r>
              <a:rPr lang="en-GB" altLang="en-US" b="1" dirty="0">
                <a:solidFill>
                  <a:srgbClr val="10BC45"/>
                </a:solidFill>
              </a:rPr>
              <a:t>Alfred Russel Wallace </a:t>
            </a:r>
            <a:r>
              <a:rPr lang="en-GB" altLang="en-US" dirty="0"/>
              <a:t>proposed an almost identical theory of natural selection to Darwin.</a:t>
            </a:r>
          </a:p>
        </p:txBody>
      </p:sp>
      <p:pic>
        <p:nvPicPr>
          <p:cNvPr id="14" name="Picture 13">
            <a:extLst>
              <a:ext uri="{FF2B5EF4-FFF2-40B4-BE49-F238E27FC236}">
                <a16:creationId xmlns:a16="http://schemas.microsoft.com/office/drawing/2014/main" id="{E2A77D76-D05E-4FA0-B3DB-E0EB885E49B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B0A83074-8365-4D89-8ABC-4F410B215FC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538851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8">
            <a:extLst>
              <a:ext uri="{FF2B5EF4-FFF2-40B4-BE49-F238E27FC236}">
                <a16:creationId xmlns:a16="http://schemas.microsoft.com/office/drawing/2014/main" id="{E62E7371-09AD-45FA-B1AA-CEA000E0A374}"/>
              </a:ext>
            </a:extLst>
          </p:cNvPr>
          <p:cNvSpPr>
            <a:spLocks noGrp="1" noChangeArrowheads="1"/>
          </p:cNvSpPr>
          <p:nvPr>
            <p:ph type="title"/>
          </p:nvPr>
        </p:nvSpPr>
        <p:spPr/>
        <p:txBody>
          <a:bodyPr/>
          <a:lstStyle/>
          <a:p>
            <a:pPr eaLnBrk="1" hangingPunct="1"/>
            <a:r>
              <a:rPr lang="en-GB" altLang="en-US"/>
              <a:t>Controversial research</a:t>
            </a:r>
          </a:p>
        </p:txBody>
      </p:sp>
      <p:pic>
        <p:nvPicPr>
          <p:cNvPr id="24581" name="Picture 9" descr="shutterstock_58574107_BasPhotocropped">
            <a:extLst>
              <a:ext uri="{FF2B5EF4-FFF2-40B4-BE49-F238E27FC236}">
                <a16:creationId xmlns:a16="http://schemas.microsoft.com/office/drawing/2014/main" id="{EB2D194F-B056-485B-BF0F-92788171F8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0660" b="16763"/>
          <a:stretch>
            <a:fillRect/>
          </a:stretch>
        </p:blipFill>
        <p:spPr bwMode="auto">
          <a:xfrm>
            <a:off x="5708650" y="922338"/>
            <a:ext cx="2833688"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a:extLst>
              <a:ext uri="{FF2B5EF4-FFF2-40B4-BE49-F238E27FC236}">
                <a16:creationId xmlns:a16="http://schemas.microsoft.com/office/drawing/2014/main" id="{7B500194-FCD3-4119-888D-DAADC346369D}"/>
              </a:ext>
            </a:extLst>
          </p:cNvPr>
          <p:cNvSpPr>
            <a:spLocks noChangeArrowheads="1"/>
          </p:cNvSpPr>
          <p:nvPr/>
        </p:nvSpPr>
        <p:spPr bwMode="auto">
          <a:xfrm>
            <a:off x="342900" y="3234269"/>
            <a:ext cx="52022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British Victorian society was shocked by Darwin’s theory, as it challenged the common belief that God made all animals and plants on Earth. </a:t>
            </a:r>
          </a:p>
        </p:txBody>
      </p:sp>
      <p:sp>
        <p:nvSpPr>
          <p:cNvPr id="10" name="Rectangle 10">
            <a:extLst>
              <a:ext uri="{FF2B5EF4-FFF2-40B4-BE49-F238E27FC236}">
                <a16:creationId xmlns:a16="http://schemas.microsoft.com/office/drawing/2014/main" id="{B8922AD1-F863-464D-A76D-EB695D2B4C19}"/>
              </a:ext>
            </a:extLst>
          </p:cNvPr>
          <p:cNvSpPr>
            <a:spLocks noChangeArrowheads="1"/>
          </p:cNvSpPr>
          <p:nvPr/>
        </p:nvSpPr>
        <p:spPr bwMode="auto">
          <a:xfrm>
            <a:off x="342900" y="5013288"/>
            <a:ext cx="8337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Darwin’s theory conflicted with Christian beliefs. There was also insufficient evidence to convince many scientists of the time. As a result, his theory was only gradually accepted. </a:t>
            </a:r>
          </a:p>
        </p:txBody>
      </p:sp>
      <p:pic>
        <p:nvPicPr>
          <p:cNvPr id="12" name="Picture 11">
            <a:extLst>
              <a:ext uri="{FF2B5EF4-FFF2-40B4-BE49-F238E27FC236}">
                <a16:creationId xmlns:a16="http://schemas.microsoft.com/office/drawing/2014/main" id="{6D19A37F-DCD6-48BD-9AF6-6F03D08CB17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204E2EE7-8455-4B85-B037-D90CA8F07D2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
        <p:nvSpPr>
          <p:cNvPr id="11" name="Text Box 7">
            <a:extLst>
              <a:ext uri="{FF2B5EF4-FFF2-40B4-BE49-F238E27FC236}">
                <a16:creationId xmlns:a16="http://schemas.microsoft.com/office/drawing/2014/main" id="{9DB7796B-0DB0-46AF-BCB6-75864DB56CB3}"/>
              </a:ext>
            </a:extLst>
          </p:cNvPr>
          <p:cNvSpPr txBox="1">
            <a:spLocks noChangeArrowheads="1"/>
          </p:cNvSpPr>
          <p:nvPr/>
        </p:nvSpPr>
        <p:spPr bwMode="auto">
          <a:xfrm>
            <a:off x="342899" y="784225"/>
            <a:ext cx="53344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i="1" dirty="0"/>
              <a:t>On the Origin of Species </a:t>
            </a:r>
            <a:r>
              <a:rPr lang="en-GB" altLang="en-US" dirty="0"/>
              <a:t>attracted widespread interest.</a:t>
            </a:r>
          </a:p>
        </p:txBody>
      </p:sp>
      <p:sp>
        <p:nvSpPr>
          <p:cNvPr id="14" name="Rectangle 5">
            <a:extLst>
              <a:ext uri="{FF2B5EF4-FFF2-40B4-BE49-F238E27FC236}">
                <a16:creationId xmlns:a16="http://schemas.microsoft.com/office/drawing/2014/main" id="{7B500194-FCD3-4119-888D-DAADC346369D}"/>
              </a:ext>
            </a:extLst>
          </p:cNvPr>
          <p:cNvSpPr>
            <a:spLocks noChangeArrowheads="1"/>
          </p:cNvSpPr>
          <p:nvPr/>
        </p:nvSpPr>
        <p:spPr bwMode="auto">
          <a:xfrm>
            <a:off x="342899" y="1824581"/>
            <a:ext cx="54047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is because it was written for </a:t>
            </a:r>
            <a:br>
              <a:rPr lang="en-GB" altLang="en-US" dirty="0"/>
            </a:br>
            <a:r>
              <a:rPr lang="en-GB" altLang="en-US" dirty="0"/>
              <a:t>a non-specialist audience, so it </a:t>
            </a:r>
            <a:br>
              <a:rPr lang="en-GB" altLang="en-US" dirty="0"/>
            </a:br>
            <a:r>
              <a:rPr lang="en-GB" altLang="en-US" dirty="0"/>
              <a:t>was accessible for lots of people.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8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EDEF9BAF-FA91-4060-9E48-FF076AA7A4A8}"/>
              </a:ext>
            </a:extLst>
          </p:cNvPr>
          <p:cNvSpPr>
            <a:spLocks noChangeArrowheads="1"/>
          </p:cNvSpPr>
          <p:nvPr/>
        </p:nvSpPr>
        <p:spPr bwMode="auto">
          <a:xfrm>
            <a:off x="342900" y="784225"/>
            <a:ext cx="8801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At the time Darwin proposed his theory of evolution, DNA and genes had not yet been discovered. This meant he was unable to explain why characteristics varied between individuals of the same species or how they were inherited</a:t>
            </a:r>
            <a:r>
              <a:rPr lang="en-GB" altLang="en-US">
                <a:solidFill>
                  <a:schemeClr val="tx1"/>
                </a:solidFill>
              </a:rPr>
              <a:t>.</a:t>
            </a:r>
            <a:endParaRPr lang="en-GB" altLang="en-US"/>
          </a:p>
        </p:txBody>
      </p:sp>
      <p:sp>
        <p:nvSpPr>
          <p:cNvPr id="25603" name="Rectangle 6">
            <a:extLst>
              <a:ext uri="{FF2B5EF4-FFF2-40B4-BE49-F238E27FC236}">
                <a16:creationId xmlns:a16="http://schemas.microsoft.com/office/drawing/2014/main" id="{4175F413-CB5E-48D7-A3B7-869982331CC7}"/>
              </a:ext>
            </a:extLst>
          </p:cNvPr>
          <p:cNvSpPr>
            <a:spLocks noGrp="1" noChangeArrowheads="1"/>
          </p:cNvSpPr>
          <p:nvPr>
            <p:ph type="title"/>
          </p:nvPr>
        </p:nvSpPr>
        <p:spPr/>
        <p:txBody>
          <a:bodyPr/>
          <a:lstStyle/>
          <a:p>
            <a:pPr eaLnBrk="1" hangingPunct="1"/>
            <a:r>
              <a:rPr lang="en-GB" altLang="en-US"/>
              <a:t>Could Darwin explain everything?</a:t>
            </a:r>
          </a:p>
        </p:txBody>
      </p:sp>
      <p:pic>
        <p:nvPicPr>
          <p:cNvPr id="25605" name="Picture 8" descr="DNA">
            <a:extLst>
              <a:ext uri="{FF2B5EF4-FFF2-40B4-BE49-F238E27FC236}">
                <a16:creationId xmlns:a16="http://schemas.microsoft.com/office/drawing/2014/main" id="{69F550A6-FBA3-4993-86D7-970DA54410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688" y="2505075"/>
            <a:ext cx="3921125"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7">
            <a:extLst>
              <a:ext uri="{FF2B5EF4-FFF2-40B4-BE49-F238E27FC236}">
                <a16:creationId xmlns:a16="http://schemas.microsoft.com/office/drawing/2014/main" id="{C2EC1A69-F7C5-4B7F-8EC6-18BAF6CD0C74}"/>
              </a:ext>
            </a:extLst>
          </p:cNvPr>
          <p:cNvSpPr txBox="1">
            <a:spLocks noChangeArrowheads="1"/>
          </p:cNvSpPr>
          <p:nvPr/>
        </p:nvSpPr>
        <p:spPr bwMode="auto">
          <a:xfrm>
            <a:off x="342900" y="2684463"/>
            <a:ext cx="44672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It was not until 50 years after Darwin’s theory was first published that the mechanism of inheritance and variation was discovered. </a:t>
            </a:r>
          </a:p>
        </p:txBody>
      </p:sp>
      <p:sp>
        <p:nvSpPr>
          <p:cNvPr id="24584" name="TextBox 8">
            <a:extLst>
              <a:ext uri="{FF2B5EF4-FFF2-40B4-BE49-F238E27FC236}">
                <a16:creationId xmlns:a16="http://schemas.microsoft.com/office/drawing/2014/main" id="{24075940-10DE-4B21-9F56-EAD23C4ABDA9}"/>
              </a:ext>
            </a:extLst>
          </p:cNvPr>
          <p:cNvSpPr txBox="1">
            <a:spLocks noChangeArrowheads="1"/>
          </p:cNvSpPr>
          <p:nvPr/>
        </p:nvSpPr>
        <p:spPr bwMode="auto">
          <a:xfrm>
            <a:off x="342900" y="4953000"/>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We now have evidence to support Darwin’s theory. This means it is now accepted by modern scientists as the best explanation for how species evolve over time.</a:t>
            </a:r>
          </a:p>
        </p:txBody>
      </p:sp>
      <p:pic>
        <p:nvPicPr>
          <p:cNvPr id="9" name="Picture 8">
            <a:extLst>
              <a:ext uri="{FF2B5EF4-FFF2-40B4-BE49-F238E27FC236}">
                <a16:creationId xmlns:a16="http://schemas.microsoft.com/office/drawing/2014/main" id="{536D611C-783A-41D5-B97A-1DFBEAB54DB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6555C421-7C96-468A-B409-E8ABA88EFE15}"/>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45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84" name="Picture 16" descr="boy">
            <a:extLst>
              <a:ext uri="{FF2B5EF4-FFF2-40B4-BE49-F238E27FC236}">
                <a16:creationId xmlns:a16="http://schemas.microsoft.com/office/drawing/2014/main" id="{E1D4CEF2-D43C-46A7-9010-392D05AED3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4688" y="2379663"/>
            <a:ext cx="1692275"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85" name="Picture 17" descr="chimp">
            <a:extLst>
              <a:ext uri="{FF2B5EF4-FFF2-40B4-BE49-F238E27FC236}">
                <a16:creationId xmlns:a16="http://schemas.microsoft.com/office/drawing/2014/main" id="{B08F9D38-C857-4518-AAAA-6E2D7BC6BD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000" y="3776663"/>
            <a:ext cx="269081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2" name="Rectangle 4">
            <a:extLst>
              <a:ext uri="{FF2B5EF4-FFF2-40B4-BE49-F238E27FC236}">
                <a16:creationId xmlns:a16="http://schemas.microsoft.com/office/drawing/2014/main" id="{E3626C55-1F12-413C-AA07-0870394B951F}"/>
              </a:ext>
            </a:extLst>
          </p:cNvPr>
          <p:cNvSpPr>
            <a:spLocks noChangeArrowheads="1"/>
          </p:cNvSpPr>
          <p:nvPr/>
        </p:nvSpPr>
        <p:spPr bwMode="auto">
          <a:xfrm>
            <a:off x="342900" y="2662238"/>
            <a:ext cx="3454400" cy="191770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98% of a human and a chimpanzee’s genes are the same. </a:t>
            </a:r>
            <a:br>
              <a:rPr lang="en-GB" altLang="en-US" dirty="0">
                <a:solidFill>
                  <a:srgbClr val="010066"/>
                </a:solidFill>
              </a:rPr>
            </a:br>
            <a:r>
              <a:rPr lang="en-GB" altLang="en-US" dirty="0">
                <a:solidFill>
                  <a:srgbClr val="010066"/>
                </a:solidFill>
              </a:rPr>
              <a:t>What does this tell you about their evolution?</a:t>
            </a:r>
            <a:endParaRPr lang="en-US" altLang="en-US" dirty="0">
              <a:solidFill>
                <a:srgbClr val="010066"/>
              </a:solidFill>
            </a:endParaRPr>
          </a:p>
        </p:txBody>
      </p:sp>
      <p:sp>
        <p:nvSpPr>
          <p:cNvPr id="26629" name="Text Box 5">
            <a:extLst>
              <a:ext uri="{FF2B5EF4-FFF2-40B4-BE49-F238E27FC236}">
                <a16:creationId xmlns:a16="http://schemas.microsoft.com/office/drawing/2014/main" id="{73B6ED89-2B4B-4038-B336-8620ACDE1DA2}"/>
              </a:ext>
            </a:extLst>
          </p:cNvPr>
          <p:cNvSpPr txBox="1">
            <a:spLocks noChangeArrowheads="1"/>
          </p:cNvSpPr>
          <p:nvPr/>
        </p:nvSpPr>
        <p:spPr bwMode="auto">
          <a:xfrm>
            <a:off x="342900" y="784225"/>
            <a:ext cx="83740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cs typeface="Times New Roman" panose="02020603050405020304" pitchFamily="18" charset="0"/>
              </a:rPr>
              <a:t>The discovery of genes has helped scientists to build on Darwin’s theory. For example, DNA from different organisms can now be compared. </a:t>
            </a:r>
            <a:r>
              <a:rPr lang="en-US" altLang="en-US" dirty="0">
                <a:solidFill>
                  <a:srgbClr val="010066"/>
                </a:solidFill>
              </a:rPr>
              <a:t>The fewer the differences, the less time since they shared a </a:t>
            </a:r>
            <a:r>
              <a:rPr lang="en-US" altLang="en-US" b="1" dirty="0">
                <a:solidFill>
                  <a:srgbClr val="10BC45"/>
                </a:solidFill>
              </a:rPr>
              <a:t>common ancestor</a:t>
            </a:r>
            <a:r>
              <a:rPr lang="en-US" altLang="en-US" dirty="0">
                <a:solidFill>
                  <a:srgbClr val="010066"/>
                </a:solidFill>
              </a:rPr>
              <a:t>. </a:t>
            </a:r>
            <a:endParaRPr lang="en-GB" altLang="en-US" dirty="0">
              <a:solidFill>
                <a:srgbClr val="010066"/>
              </a:solidFill>
            </a:endParaRPr>
          </a:p>
        </p:txBody>
      </p:sp>
      <p:sp>
        <p:nvSpPr>
          <p:cNvPr id="237577" name="Rectangle 9">
            <a:extLst>
              <a:ext uri="{FF2B5EF4-FFF2-40B4-BE49-F238E27FC236}">
                <a16:creationId xmlns:a16="http://schemas.microsoft.com/office/drawing/2014/main" id="{C298C5EA-47DD-44EE-BFEC-6C6211A55054}"/>
              </a:ext>
            </a:extLst>
          </p:cNvPr>
          <p:cNvSpPr>
            <a:spLocks noChangeArrowheads="1"/>
          </p:cNvSpPr>
          <p:nvPr/>
        </p:nvSpPr>
        <p:spPr bwMode="auto">
          <a:xfrm>
            <a:off x="342900" y="4889500"/>
            <a:ext cx="4090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It is a relatively short time since they both evolved from a shared common ancestor.</a:t>
            </a:r>
            <a:endParaRPr lang="en-US" altLang="en-US" dirty="0"/>
          </a:p>
        </p:txBody>
      </p:sp>
      <p:sp>
        <p:nvSpPr>
          <p:cNvPr id="26631" name="Rectangle 12">
            <a:extLst>
              <a:ext uri="{FF2B5EF4-FFF2-40B4-BE49-F238E27FC236}">
                <a16:creationId xmlns:a16="http://schemas.microsoft.com/office/drawing/2014/main" id="{FA55EFF0-1B1C-4030-BCED-66782D03F774}"/>
              </a:ext>
            </a:extLst>
          </p:cNvPr>
          <p:cNvSpPr>
            <a:spLocks noGrp="1" noChangeArrowheads="1"/>
          </p:cNvSpPr>
          <p:nvPr>
            <p:ph type="title"/>
          </p:nvPr>
        </p:nvSpPr>
        <p:spPr/>
        <p:txBody>
          <a:bodyPr/>
          <a:lstStyle/>
          <a:p>
            <a:pPr eaLnBrk="1" hangingPunct="1"/>
            <a:r>
              <a:rPr lang="en-GB" altLang="en-US"/>
              <a:t>DNA evidence for evolution</a:t>
            </a:r>
          </a:p>
        </p:txBody>
      </p:sp>
      <p:pic>
        <p:nvPicPr>
          <p:cNvPr id="9" name="Picture 8" descr="notes_icon">
            <a:extLst>
              <a:ext uri="{FF2B5EF4-FFF2-40B4-BE49-F238E27FC236}">
                <a16:creationId xmlns:a16="http://schemas.microsoft.com/office/drawing/2014/main" id="{695901F5-A0B8-4182-B61B-57576D531101}"/>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E8CC5F80-B915-4BA2-AB19-72643351459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60071"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5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75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75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75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animBg="1"/>
      <p:bldP spid="2375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6. Structure and Function</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C58A6C8-9791-40A4-8A29-83DCA0DB26BC}"/>
              </a:ext>
            </a:extLst>
          </p:cNvPr>
          <p:cNvSpPr>
            <a:spLocks noGrp="1"/>
          </p:cNvSpPr>
          <p:nvPr>
            <p:ph type="title"/>
          </p:nvPr>
        </p:nvSpPr>
        <p:spPr/>
        <p:txBody>
          <a:bodyPr/>
          <a:lstStyle/>
          <a:p>
            <a:r>
              <a:rPr lang="en-GB" altLang="en-US"/>
              <a:t>Life on Earth</a:t>
            </a:r>
          </a:p>
        </p:txBody>
      </p:sp>
      <p:sp>
        <p:nvSpPr>
          <p:cNvPr id="15363" name="Text Box 2">
            <a:extLst>
              <a:ext uri="{FF2B5EF4-FFF2-40B4-BE49-F238E27FC236}">
                <a16:creationId xmlns:a16="http://schemas.microsoft.com/office/drawing/2014/main" id="{26AA538A-D44C-4E92-ADDB-ECEA8BB5F3E7}"/>
              </a:ext>
            </a:extLst>
          </p:cNvPr>
          <p:cNvSpPr txBox="1">
            <a:spLocks noChangeArrowheads="1"/>
          </p:cNvSpPr>
          <p:nvPr/>
        </p:nvSpPr>
        <p:spPr bwMode="auto">
          <a:xfrm>
            <a:off x="342900" y="784225"/>
            <a:ext cx="8189913" cy="830263"/>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Life on Earth began at least 3,500 million years ago.</a:t>
            </a:r>
          </a:p>
          <a:p>
            <a:r>
              <a:rPr lang="en-GB" altLang="en-US"/>
              <a:t>What do you think the earliest life forms were like?</a:t>
            </a:r>
          </a:p>
        </p:txBody>
      </p:sp>
      <p:sp>
        <p:nvSpPr>
          <p:cNvPr id="168967" name="Text Box 21">
            <a:extLst>
              <a:ext uri="{FF2B5EF4-FFF2-40B4-BE49-F238E27FC236}">
                <a16:creationId xmlns:a16="http://schemas.microsoft.com/office/drawing/2014/main" id="{08C82BC9-32BF-4443-8969-BE35B839B4E1}"/>
              </a:ext>
            </a:extLst>
          </p:cNvPr>
          <p:cNvSpPr txBox="1">
            <a:spLocks noChangeArrowheads="1"/>
          </p:cNvSpPr>
          <p:nvPr/>
        </p:nvSpPr>
        <p:spPr bwMode="auto">
          <a:xfrm>
            <a:off x="342900" y="2159000"/>
            <a:ext cx="27892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All life on Earth evolved from very simple organisms. Dinosaurs only appeared 3,325 million years later!</a:t>
            </a:r>
          </a:p>
        </p:txBody>
      </p:sp>
      <p:pic>
        <p:nvPicPr>
          <p:cNvPr id="15366" name="Picture 7" descr="fossil_Marcio-Jose-Bastos-S.jpg">
            <a:extLst>
              <a:ext uri="{FF2B5EF4-FFF2-40B4-BE49-F238E27FC236}">
                <a16:creationId xmlns:a16="http://schemas.microsoft.com/office/drawing/2014/main" id="{0E9F52A8-CB62-4A4D-9A42-4EE892D68BD0}"/>
              </a:ext>
            </a:extLst>
          </p:cNvPr>
          <p:cNvPicPr>
            <a:picLocks noChangeAspect="1"/>
          </p:cNvPicPr>
          <p:nvPr/>
        </p:nvPicPr>
        <p:blipFill>
          <a:blip r:embed="rId4">
            <a:extLst>
              <a:ext uri="{28A0092B-C50C-407E-A947-70E740481C1C}">
                <a14:useLocalDpi xmlns:a14="http://schemas.microsoft.com/office/drawing/2010/main" val="0"/>
              </a:ext>
            </a:extLst>
          </a:blip>
          <a:srcRect l="9273" t="7687" r="5531" b="3792"/>
          <a:stretch>
            <a:fillRect/>
          </a:stretch>
        </p:blipFill>
        <p:spPr bwMode="auto">
          <a:xfrm>
            <a:off x="3895725" y="1752600"/>
            <a:ext cx="4637088"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7">
            <a:extLst>
              <a:ext uri="{FF2B5EF4-FFF2-40B4-BE49-F238E27FC236}">
                <a16:creationId xmlns:a16="http://schemas.microsoft.com/office/drawing/2014/main" id="{19ED6784-347E-4BD9-BC10-937FDCBB1AA0}"/>
              </a:ext>
            </a:extLst>
          </p:cNvPr>
          <p:cNvSpPr txBox="1">
            <a:spLocks noChangeArrowheads="1"/>
          </p:cNvSpPr>
          <p:nvPr/>
        </p:nvSpPr>
        <p:spPr bwMode="auto">
          <a:xfrm>
            <a:off x="342900" y="4953000"/>
            <a:ext cx="775123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There are many theories of how life first appeared on Earth, but lack of evidence has made it difficult to know which theory is correct.</a:t>
            </a:r>
          </a:p>
        </p:txBody>
      </p:sp>
      <p:pic>
        <p:nvPicPr>
          <p:cNvPr id="8" name="Picture 7">
            <a:extLst>
              <a:ext uri="{FF2B5EF4-FFF2-40B4-BE49-F238E27FC236}">
                <a16:creationId xmlns:a16="http://schemas.microsoft.com/office/drawing/2014/main" id="{8319FB5E-DC9F-4EE7-B6E1-DF725168481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DE0185AC-24F4-4395-9A5C-488D590CC5F4}"/>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7" grpId="0"/>
      <p:bldP spid="153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4">
            <a:extLst>
              <a:ext uri="{FF2B5EF4-FFF2-40B4-BE49-F238E27FC236}">
                <a16:creationId xmlns:a16="http://schemas.microsoft.com/office/drawing/2014/main" id="{84778A21-20F9-4BB8-B35B-CC8D2E490C8D}"/>
              </a:ext>
            </a:extLst>
          </p:cNvPr>
          <p:cNvSpPr>
            <a:spLocks noGrp="1" noChangeArrowheads="1"/>
          </p:cNvSpPr>
          <p:nvPr>
            <p:ph type="title"/>
          </p:nvPr>
        </p:nvSpPr>
        <p:spPr/>
        <p:txBody>
          <a:bodyPr/>
          <a:lstStyle/>
          <a:p>
            <a:pPr eaLnBrk="1" hangingPunct="1"/>
            <a:r>
              <a:rPr lang="en-GB" altLang="en-US"/>
              <a:t>Darwin’s theory of evolution</a:t>
            </a:r>
          </a:p>
        </p:txBody>
      </p:sp>
      <p:sp>
        <p:nvSpPr>
          <p:cNvPr id="16387" name="Text Box 348">
            <a:extLst>
              <a:ext uri="{FF2B5EF4-FFF2-40B4-BE49-F238E27FC236}">
                <a16:creationId xmlns:a16="http://schemas.microsoft.com/office/drawing/2014/main" id="{6E6A7AB4-D79C-42DD-AA17-20C3C4FC0E22}"/>
              </a:ext>
            </a:extLst>
          </p:cNvPr>
          <p:cNvSpPr txBox="1">
            <a:spLocks noChangeArrowheads="1"/>
          </p:cNvSpPr>
          <p:nvPr/>
        </p:nvSpPr>
        <p:spPr bwMode="auto">
          <a:xfrm>
            <a:off x="342900" y="784225"/>
            <a:ext cx="8550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In the mid-1800s, the British naturalist </a:t>
            </a:r>
            <a:r>
              <a:rPr lang="en-GB" altLang="en-US" b="1">
                <a:solidFill>
                  <a:srgbClr val="10BC45"/>
                </a:solidFill>
                <a:cs typeface="Times New Roman" panose="02020603050405020304" pitchFamily="18" charset="0"/>
              </a:rPr>
              <a:t>Charles Darwin</a:t>
            </a:r>
            <a:r>
              <a:rPr lang="en-GB" altLang="en-US">
                <a:cs typeface="Times New Roman" panose="02020603050405020304" pitchFamily="18" charset="0"/>
              </a:rPr>
              <a:t> (1809–1882) proposed a new theory</a:t>
            </a:r>
            <a:r>
              <a:rPr lang="en-US" altLang="en-US">
                <a:cs typeface="Times New Roman" panose="02020603050405020304" pitchFamily="18" charset="0"/>
              </a:rPr>
              <a:t> for </a:t>
            </a:r>
            <a:r>
              <a:rPr lang="en-US" altLang="en-US" b="1">
                <a:solidFill>
                  <a:srgbClr val="10BC45"/>
                </a:solidFill>
                <a:cs typeface="Times New Roman" panose="02020603050405020304" pitchFamily="18" charset="0"/>
              </a:rPr>
              <a:t>evolution</a:t>
            </a:r>
            <a:r>
              <a:rPr lang="en-US" altLang="en-US">
                <a:cs typeface="Times New Roman" panose="02020603050405020304" pitchFamily="18" charset="0"/>
              </a:rPr>
              <a:t>.</a:t>
            </a:r>
            <a:r>
              <a:rPr lang="en-GB" altLang="en-US"/>
              <a:t> </a:t>
            </a:r>
            <a:endParaRPr lang="en-GB" altLang="en-US">
              <a:solidFill>
                <a:schemeClr val="tx1"/>
              </a:solidFill>
            </a:endParaRPr>
          </a:p>
        </p:txBody>
      </p:sp>
      <p:sp>
        <p:nvSpPr>
          <p:cNvPr id="245085" name="Text Box 349">
            <a:extLst>
              <a:ext uri="{FF2B5EF4-FFF2-40B4-BE49-F238E27FC236}">
                <a16:creationId xmlns:a16="http://schemas.microsoft.com/office/drawing/2014/main" id="{EA6C2823-1721-4864-A0B1-B514F775BB5F}"/>
              </a:ext>
            </a:extLst>
          </p:cNvPr>
          <p:cNvSpPr txBox="1">
            <a:spLocks noChangeArrowheads="1"/>
          </p:cNvSpPr>
          <p:nvPr/>
        </p:nvSpPr>
        <p:spPr bwMode="auto">
          <a:xfrm>
            <a:off x="342900" y="1925462"/>
            <a:ext cx="4679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Darwin proposed that evolution took place through a process called </a:t>
            </a:r>
            <a:r>
              <a:rPr lang="en-GB" altLang="en-US" b="1">
                <a:solidFill>
                  <a:srgbClr val="10BC45"/>
                </a:solidFill>
              </a:rPr>
              <a:t>natural</a:t>
            </a:r>
            <a:r>
              <a:rPr lang="en-GB" altLang="en-US">
                <a:solidFill>
                  <a:srgbClr val="10BC45"/>
                </a:solidFill>
              </a:rPr>
              <a:t> </a:t>
            </a:r>
            <a:r>
              <a:rPr lang="en-GB" altLang="en-US" b="1">
                <a:solidFill>
                  <a:srgbClr val="10BC45"/>
                </a:solidFill>
              </a:rPr>
              <a:t>selection</a:t>
            </a:r>
            <a:r>
              <a:rPr lang="en-GB" altLang="en-US"/>
              <a:t>.</a:t>
            </a:r>
          </a:p>
        </p:txBody>
      </p:sp>
      <p:pic>
        <p:nvPicPr>
          <p:cNvPr id="16391" name="Picture 8" descr="slide 4.jpg">
            <a:extLst>
              <a:ext uri="{FF2B5EF4-FFF2-40B4-BE49-F238E27FC236}">
                <a16:creationId xmlns:a16="http://schemas.microsoft.com/office/drawing/2014/main" id="{E237ACB9-32CA-4E05-BDA9-5815BB002CB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44232" y="1774825"/>
            <a:ext cx="3170238"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8BAAD534-BCBC-4404-8720-20EB5EAA9529}"/>
              </a:ext>
            </a:extLst>
          </p:cNvPr>
          <p:cNvSpPr>
            <a:spLocks noChangeArrowheads="1"/>
          </p:cNvSpPr>
          <p:nvPr/>
        </p:nvSpPr>
        <p:spPr bwMode="auto">
          <a:xfrm>
            <a:off x="374650" y="3436587"/>
            <a:ext cx="47974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He developed his theory based on observations he made on a round-the-world trip on the ship HMS Beagle. He also carried out many experiments, had discussions with fellow scientists and used evidence from </a:t>
            </a:r>
            <a:r>
              <a:rPr lang="en-GB" altLang="en-US" b="1" dirty="0">
                <a:solidFill>
                  <a:srgbClr val="10BC45"/>
                </a:solidFill>
              </a:rPr>
              <a:t>fossils</a:t>
            </a:r>
            <a:r>
              <a:rPr lang="en-GB" altLang="en-US" dirty="0"/>
              <a:t>.</a:t>
            </a:r>
          </a:p>
        </p:txBody>
      </p:sp>
      <p:pic>
        <p:nvPicPr>
          <p:cNvPr id="9" name="Picture 8">
            <a:extLst>
              <a:ext uri="{FF2B5EF4-FFF2-40B4-BE49-F238E27FC236}">
                <a16:creationId xmlns:a16="http://schemas.microsoft.com/office/drawing/2014/main" id="{97B9A6E4-7471-497A-8FE5-7FA802696DE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5E8FC59E-E43E-4906-832F-73D659DB324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0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08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6F3873E-9599-45B7-8C5F-AA43BFEB020F}"/>
              </a:ext>
            </a:extLst>
          </p:cNvPr>
          <p:cNvSpPr>
            <a:spLocks noGrp="1"/>
          </p:cNvSpPr>
          <p:nvPr>
            <p:ph type="title"/>
          </p:nvPr>
        </p:nvSpPr>
        <p:spPr/>
        <p:txBody>
          <a:bodyPr/>
          <a:lstStyle/>
          <a:p>
            <a:r>
              <a:rPr lang="en-GB" altLang="en-US"/>
              <a:t>Darwin and natural selection</a:t>
            </a:r>
          </a:p>
        </p:txBody>
      </p:sp>
      <p:sp>
        <p:nvSpPr>
          <p:cNvPr id="12294" name="Rectangle 6">
            <a:extLst>
              <a:ext uri="{FF2B5EF4-FFF2-40B4-BE49-F238E27FC236}">
                <a16:creationId xmlns:a16="http://schemas.microsoft.com/office/drawing/2014/main" id="{2FE2FCF0-235A-4E45-AA73-E113F6C991EB}"/>
              </a:ext>
            </a:extLst>
          </p:cNvPr>
          <p:cNvSpPr>
            <a:spLocks noChangeArrowheads="1"/>
          </p:cNvSpPr>
          <p:nvPr/>
        </p:nvSpPr>
        <p:spPr bwMode="auto">
          <a:xfrm>
            <a:off x="342900" y="2736850"/>
            <a:ext cx="47180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Darwin carried out over 30 years of research on fossils and living plant and animal </a:t>
            </a:r>
            <a:r>
              <a:rPr lang="en-GB" altLang="en-US" b="1">
                <a:solidFill>
                  <a:srgbClr val="10BC45"/>
                </a:solidFill>
              </a:rPr>
              <a:t>species</a:t>
            </a:r>
            <a:r>
              <a:rPr lang="en-GB" altLang="en-US">
                <a:solidFill>
                  <a:srgbClr val="010066"/>
                </a:solidFill>
              </a:rPr>
              <a:t>.</a:t>
            </a:r>
            <a:r>
              <a:rPr lang="en-GB" altLang="en-US"/>
              <a:t> This led to his theory of evolution by natural selection.</a:t>
            </a:r>
          </a:p>
        </p:txBody>
      </p:sp>
      <p:sp>
        <p:nvSpPr>
          <p:cNvPr id="12295" name="TextBox 9">
            <a:extLst>
              <a:ext uri="{FF2B5EF4-FFF2-40B4-BE49-F238E27FC236}">
                <a16:creationId xmlns:a16="http://schemas.microsoft.com/office/drawing/2014/main" id="{158DEDF4-0214-4695-B321-57036FD68F05}"/>
              </a:ext>
            </a:extLst>
          </p:cNvPr>
          <p:cNvSpPr txBox="1">
            <a:spLocks noChangeArrowheads="1"/>
          </p:cNvSpPr>
          <p:nvPr/>
        </p:nvSpPr>
        <p:spPr bwMode="auto">
          <a:xfrm>
            <a:off x="342900" y="5059363"/>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He used natural selection to explain how different species are related to each other, as well as how species become adapted to their environment. </a:t>
            </a:r>
          </a:p>
        </p:txBody>
      </p:sp>
      <p:sp>
        <p:nvSpPr>
          <p:cNvPr id="17414" name="TextBox 9">
            <a:extLst>
              <a:ext uri="{FF2B5EF4-FFF2-40B4-BE49-F238E27FC236}">
                <a16:creationId xmlns:a16="http://schemas.microsoft.com/office/drawing/2014/main" id="{E968C2BC-F871-45B3-A4B9-1B20C7D57B9A}"/>
              </a:ext>
            </a:extLst>
          </p:cNvPr>
          <p:cNvSpPr txBox="1">
            <a:spLocks noChangeArrowheads="1"/>
          </p:cNvSpPr>
          <p:nvPr/>
        </p:nvSpPr>
        <p:spPr bwMode="auto">
          <a:xfrm>
            <a:off x="342900" y="784225"/>
            <a:ext cx="455647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Natural selection is a </a:t>
            </a:r>
            <a:r>
              <a:rPr lang="en-GB" altLang="en-US" b="1" dirty="0">
                <a:solidFill>
                  <a:srgbClr val="10BC45"/>
                </a:solidFill>
              </a:rPr>
              <a:t>scientific theory</a:t>
            </a:r>
            <a:r>
              <a:rPr lang="en-GB" altLang="en-US" dirty="0">
                <a:solidFill>
                  <a:srgbClr val="010066"/>
                </a:solidFill>
              </a:rPr>
              <a:t>. This is an explanation</a:t>
            </a:r>
            <a:r>
              <a:rPr lang="en-GB" altLang="en-US" b="1" dirty="0">
                <a:solidFill>
                  <a:srgbClr val="10BC45"/>
                </a:solidFill>
              </a:rPr>
              <a:t> </a:t>
            </a:r>
            <a:r>
              <a:rPr lang="en-GB" altLang="en-US" dirty="0">
                <a:solidFill>
                  <a:srgbClr val="010066"/>
                </a:solidFill>
              </a:rPr>
              <a:t>proposed by scientists following scientific investigation. </a:t>
            </a:r>
            <a:endParaRPr lang="en-GB" altLang="en-US" b="1" dirty="0">
              <a:solidFill>
                <a:srgbClr val="10BC45"/>
              </a:solidFill>
            </a:endParaRPr>
          </a:p>
        </p:txBody>
      </p:sp>
      <p:pic>
        <p:nvPicPr>
          <p:cNvPr id="17415" name="Picture 354" descr="darwin">
            <a:extLst>
              <a:ext uri="{FF2B5EF4-FFF2-40B4-BE49-F238E27FC236}">
                <a16:creationId xmlns:a16="http://schemas.microsoft.com/office/drawing/2014/main" id="{1A7B8DA7-7342-4D6B-A117-12D25206C4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0550" y="809625"/>
            <a:ext cx="2170113"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E780202-B53C-4767-A547-DE0CD6C06F4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70AB8A01-6A80-41CF-97AD-DAB2467C115A}"/>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6">
            <a:extLst>
              <a:ext uri="{FF2B5EF4-FFF2-40B4-BE49-F238E27FC236}">
                <a16:creationId xmlns:a16="http://schemas.microsoft.com/office/drawing/2014/main" id="{48FCA720-9206-4525-9278-975787D98C4A}"/>
              </a:ext>
            </a:extLst>
          </p:cNvPr>
          <p:cNvSpPr>
            <a:spLocks noGrp="1" noChangeArrowheads="1"/>
          </p:cNvSpPr>
          <p:nvPr>
            <p:ph type="title"/>
          </p:nvPr>
        </p:nvSpPr>
        <p:spPr/>
        <p:txBody>
          <a:bodyPr/>
          <a:lstStyle/>
          <a:p>
            <a:pPr eaLnBrk="1" hangingPunct="1"/>
            <a:r>
              <a:rPr lang="en-GB" altLang="en-US" dirty="0"/>
              <a:t>The life of Charles Darwin</a:t>
            </a:r>
          </a:p>
        </p:txBody>
      </p:sp>
      <p:pic>
        <p:nvPicPr>
          <p:cNvPr id="6" name="Picture 5">
            <a:extLst>
              <a:ext uri="{FF2B5EF4-FFF2-40B4-BE49-F238E27FC236}">
                <a16:creationId xmlns:a16="http://schemas.microsoft.com/office/drawing/2014/main" id="{5423F100-117D-4811-81D8-48CBDA48A75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E8C318B8-DC9B-4BA3-805C-42DBF287A6B3}"/>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49"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95" name="Picture 11" descr="giraffes">
            <a:extLst>
              <a:ext uri="{FF2B5EF4-FFF2-40B4-BE49-F238E27FC236}">
                <a16:creationId xmlns:a16="http://schemas.microsoft.com/office/drawing/2014/main" id="{A0252C90-9D7C-4310-B5A4-1B844F0CAA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3063" y="2984500"/>
            <a:ext cx="30289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9" name="Text Box 5">
            <a:extLst>
              <a:ext uri="{FF2B5EF4-FFF2-40B4-BE49-F238E27FC236}">
                <a16:creationId xmlns:a16="http://schemas.microsoft.com/office/drawing/2014/main" id="{433E9945-530B-4AA1-91CA-5EBD07DEC17A}"/>
              </a:ext>
            </a:extLst>
          </p:cNvPr>
          <p:cNvSpPr txBox="1">
            <a:spLocks noChangeArrowheads="1"/>
          </p:cNvSpPr>
          <p:nvPr/>
        </p:nvSpPr>
        <p:spPr bwMode="auto">
          <a:xfrm>
            <a:off x="342900" y="2947988"/>
            <a:ext cx="49434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short-necked ancestors of modern giraffes needed to reach the leaves on tall trees when food was scarce. </a:t>
            </a:r>
          </a:p>
        </p:txBody>
      </p:sp>
      <p:sp>
        <p:nvSpPr>
          <p:cNvPr id="19460" name="Rectangle 12">
            <a:extLst>
              <a:ext uri="{FF2B5EF4-FFF2-40B4-BE49-F238E27FC236}">
                <a16:creationId xmlns:a16="http://schemas.microsoft.com/office/drawing/2014/main" id="{F227FEE3-70ED-4520-99EB-CDDC7D06C665}"/>
              </a:ext>
            </a:extLst>
          </p:cNvPr>
          <p:cNvSpPr>
            <a:spLocks noGrp="1" noChangeArrowheads="1"/>
          </p:cNvSpPr>
          <p:nvPr>
            <p:ph type="title"/>
          </p:nvPr>
        </p:nvSpPr>
        <p:spPr/>
        <p:txBody>
          <a:bodyPr/>
          <a:lstStyle/>
          <a:p>
            <a:pPr eaLnBrk="1" hangingPunct="1"/>
            <a:r>
              <a:rPr lang="en-GB" altLang="en-US" dirty="0"/>
              <a:t>Lamarck’s theory of evolution</a:t>
            </a:r>
          </a:p>
        </p:txBody>
      </p:sp>
      <p:sp>
        <p:nvSpPr>
          <p:cNvPr id="246797" name="Text Box 13">
            <a:extLst>
              <a:ext uri="{FF2B5EF4-FFF2-40B4-BE49-F238E27FC236}">
                <a16:creationId xmlns:a16="http://schemas.microsoft.com/office/drawing/2014/main" id="{29B4F7AD-0C86-42EE-9B02-5FB5BC35141D}"/>
              </a:ext>
            </a:extLst>
          </p:cNvPr>
          <p:cNvSpPr txBox="1">
            <a:spLocks noChangeArrowheads="1"/>
          </p:cNvSpPr>
          <p:nvPr/>
        </p:nvSpPr>
        <p:spPr bwMode="auto">
          <a:xfrm>
            <a:off x="342900" y="2419350"/>
            <a:ext cx="7272338" cy="461963"/>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How would this theory explain a giraffe’s long neck?</a:t>
            </a:r>
          </a:p>
        </p:txBody>
      </p:sp>
      <p:sp>
        <p:nvSpPr>
          <p:cNvPr id="246798" name="Text Box 14">
            <a:extLst>
              <a:ext uri="{FF2B5EF4-FFF2-40B4-BE49-F238E27FC236}">
                <a16:creationId xmlns:a16="http://schemas.microsoft.com/office/drawing/2014/main" id="{50B85214-CA97-46D0-8D2E-E0722AC2F202}"/>
              </a:ext>
            </a:extLst>
          </p:cNvPr>
          <p:cNvSpPr txBox="1">
            <a:spLocks noChangeArrowheads="1"/>
          </p:cNvSpPr>
          <p:nvPr/>
        </p:nvSpPr>
        <p:spPr bwMode="auto">
          <a:xfrm>
            <a:off x="342900" y="4583113"/>
            <a:ext cx="49561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Over their lifetime, the giraffes </a:t>
            </a:r>
          </a:p>
          <a:p>
            <a:r>
              <a:rPr lang="en-GB" altLang="en-US"/>
              <a:t>stretched their necks, making them longer. This characteristic was then passed on to their offspring. </a:t>
            </a:r>
            <a:endParaRPr lang="en-GB" altLang="en-US">
              <a:solidFill>
                <a:schemeClr val="tx1"/>
              </a:solidFill>
            </a:endParaRPr>
          </a:p>
        </p:txBody>
      </p:sp>
      <p:sp>
        <p:nvSpPr>
          <p:cNvPr id="19463" name="Text Box 15">
            <a:extLst>
              <a:ext uri="{FF2B5EF4-FFF2-40B4-BE49-F238E27FC236}">
                <a16:creationId xmlns:a16="http://schemas.microsoft.com/office/drawing/2014/main" id="{D8A95EA3-C16A-45AD-9BAB-8A7D9E2CF8B4}"/>
              </a:ext>
            </a:extLst>
          </p:cNvPr>
          <p:cNvSpPr txBox="1">
            <a:spLocks noChangeArrowheads="1"/>
          </p:cNvSpPr>
          <p:nvPr/>
        </p:nvSpPr>
        <p:spPr bwMode="auto">
          <a:xfrm>
            <a:off x="342900" y="784225"/>
            <a:ext cx="86328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rPr>
              <a:t>Jean-Baptiste </a:t>
            </a:r>
            <a:r>
              <a:rPr lang="en-GB" altLang="en-US" b="1" dirty="0">
                <a:solidFill>
                  <a:srgbClr val="10BC45"/>
                </a:solidFill>
                <a:cs typeface="Times New Roman" panose="02020603050405020304" pitchFamily="18" charset="0"/>
              </a:rPr>
              <a:t>Lamarck</a:t>
            </a:r>
            <a:r>
              <a:rPr lang="en-GB" altLang="en-US" dirty="0">
                <a:cs typeface="Times New Roman" panose="02020603050405020304" pitchFamily="18" charset="0"/>
              </a:rPr>
              <a:t> (</a:t>
            </a:r>
            <a:r>
              <a:rPr lang="en-GB" altLang="en-US" dirty="0"/>
              <a:t>1744–1829) was a French scientist. He </a:t>
            </a:r>
            <a:r>
              <a:rPr lang="en-GB" altLang="en-US" dirty="0">
                <a:cs typeface="Times New Roman" panose="02020603050405020304" pitchFamily="18" charset="0"/>
              </a:rPr>
              <a:t>believed that </a:t>
            </a:r>
            <a:r>
              <a:rPr lang="en-GB" altLang="en-US" dirty="0"/>
              <a:t>species evolved because they inherited </a:t>
            </a:r>
            <a:r>
              <a:rPr lang="en-GB" altLang="en-US" b="1" dirty="0">
                <a:solidFill>
                  <a:srgbClr val="10BC45"/>
                </a:solidFill>
              </a:rPr>
              <a:t>characteristics</a:t>
            </a:r>
            <a:r>
              <a:rPr lang="en-GB" altLang="en-US" dirty="0"/>
              <a:t> acquired through the over- or under-use </a:t>
            </a:r>
            <a:br>
              <a:rPr lang="en-GB" altLang="en-US" dirty="0"/>
            </a:br>
            <a:r>
              <a:rPr lang="en-GB" altLang="en-US" dirty="0"/>
              <a:t>of body parts. </a:t>
            </a:r>
          </a:p>
        </p:txBody>
      </p:sp>
      <p:pic>
        <p:nvPicPr>
          <p:cNvPr id="9" name="Picture 8">
            <a:extLst>
              <a:ext uri="{FF2B5EF4-FFF2-40B4-BE49-F238E27FC236}">
                <a16:creationId xmlns:a16="http://schemas.microsoft.com/office/drawing/2014/main" id="{28B179D6-9F18-4400-A7DC-2076DCBD0B3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A45C4D54-7479-43D8-95EC-BCED3E978060}"/>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7D2CEEB8-EEA8-4E6C-93AD-8DD0FCAE458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60071"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7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679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678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679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9" grpId="0"/>
      <p:bldP spid="246797" grpId="0" animBg="1"/>
      <p:bldP spid="2467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3">
            <a:extLst>
              <a:ext uri="{FF2B5EF4-FFF2-40B4-BE49-F238E27FC236}">
                <a16:creationId xmlns:a16="http://schemas.microsoft.com/office/drawing/2014/main" id="{5BAA7D82-F199-45C2-9374-67D21C2F7B67}"/>
              </a:ext>
            </a:extLst>
          </p:cNvPr>
          <p:cNvSpPr txBox="1">
            <a:spLocks noChangeArrowheads="1"/>
          </p:cNvSpPr>
          <p:nvPr/>
        </p:nvSpPr>
        <p:spPr bwMode="auto">
          <a:xfrm>
            <a:off x="342900" y="784225"/>
            <a:ext cx="8462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Darwin found that individual organisms within a species showed </a:t>
            </a:r>
            <a:r>
              <a:rPr lang="en-GB" altLang="en-US" b="1" dirty="0">
                <a:solidFill>
                  <a:srgbClr val="10BC45"/>
                </a:solidFill>
              </a:rPr>
              <a:t>variation</a:t>
            </a:r>
            <a:r>
              <a:rPr lang="en-GB" altLang="en-US" dirty="0"/>
              <a:t> in their </a:t>
            </a:r>
            <a:r>
              <a:rPr lang="en-GB" altLang="en-US" dirty="0">
                <a:solidFill>
                  <a:srgbClr val="010066"/>
                </a:solidFill>
              </a:rPr>
              <a:t>characteristics</a:t>
            </a:r>
            <a:r>
              <a:rPr lang="en-GB" altLang="en-US" dirty="0"/>
              <a:t>.</a:t>
            </a:r>
          </a:p>
        </p:txBody>
      </p:sp>
      <p:sp>
        <p:nvSpPr>
          <p:cNvPr id="20484" name="TextBox 4">
            <a:extLst>
              <a:ext uri="{FF2B5EF4-FFF2-40B4-BE49-F238E27FC236}">
                <a16:creationId xmlns:a16="http://schemas.microsoft.com/office/drawing/2014/main" id="{CD8B46EE-E175-4E2D-A178-1D288C3D06BC}"/>
              </a:ext>
            </a:extLst>
          </p:cNvPr>
          <p:cNvSpPr txBox="1">
            <a:spLocks noChangeArrowheads="1"/>
          </p:cNvSpPr>
          <p:nvPr/>
        </p:nvSpPr>
        <p:spPr bwMode="auto">
          <a:xfrm>
            <a:off x="342900" y="4953000"/>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Darwin concluded that individuals with an advantageous characteristic were more likely to survive and pass on the characteristic to the next generation. This is </a:t>
            </a:r>
            <a:r>
              <a:rPr lang="en-GB" altLang="en-US" b="1" dirty="0"/>
              <a:t>natural selection</a:t>
            </a:r>
            <a:r>
              <a:rPr lang="en-GB" altLang="en-US" dirty="0"/>
              <a:t>.   </a:t>
            </a:r>
          </a:p>
        </p:txBody>
      </p:sp>
      <p:sp>
        <p:nvSpPr>
          <p:cNvPr id="20485" name="TextBox 6">
            <a:extLst>
              <a:ext uri="{FF2B5EF4-FFF2-40B4-BE49-F238E27FC236}">
                <a16:creationId xmlns:a16="http://schemas.microsoft.com/office/drawing/2014/main" id="{D4AE97A4-01E5-4E24-9120-0C34D4E02EF1}"/>
              </a:ext>
            </a:extLst>
          </p:cNvPr>
          <p:cNvSpPr txBox="1">
            <a:spLocks noChangeArrowheads="1"/>
          </p:cNvSpPr>
          <p:nvPr/>
        </p:nvSpPr>
        <p:spPr bwMode="auto">
          <a:xfrm>
            <a:off x="342900" y="1944688"/>
            <a:ext cx="4691944"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Darwin observed that organisms have to </a:t>
            </a:r>
            <a:r>
              <a:rPr lang="en-GB" altLang="en-US" b="1" dirty="0"/>
              <a:t>compete</a:t>
            </a:r>
            <a:r>
              <a:rPr lang="en-GB" altLang="en-US" dirty="0"/>
              <a:t> with each other in order to survive. He found that organisms with characteristics that made them better suited to their environment would be better competitors.</a:t>
            </a:r>
          </a:p>
        </p:txBody>
      </p:sp>
      <p:sp>
        <p:nvSpPr>
          <p:cNvPr id="9" name="Title 8">
            <a:extLst>
              <a:ext uri="{FF2B5EF4-FFF2-40B4-BE49-F238E27FC236}">
                <a16:creationId xmlns:a16="http://schemas.microsoft.com/office/drawing/2014/main" id="{4D987602-8EF0-4918-8BDD-6A47F8D5A8C9}"/>
              </a:ext>
            </a:extLst>
          </p:cNvPr>
          <p:cNvSpPr>
            <a:spLocks noGrp="1"/>
          </p:cNvSpPr>
          <p:nvPr>
            <p:ph type="title"/>
          </p:nvPr>
        </p:nvSpPr>
        <p:spPr/>
        <p:txBody>
          <a:bodyPr/>
          <a:lstStyle/>
          <a:p>
            <a:pPr eaLnBrk="1" hangingPunct="1">
              <a:defRPr/>
            </a:pPr>
            <a:r>
              <a:rPr lang="en-GB" dirty="0">
                <a:ea typeface="+mn-ea"/>
                <a:cs typeface="+mn-cs"/>
              </a:rPr>
              <a:t>Darwin’s theory of natural selection</a:t>
            </a:r>
            <a:endParaRPr lang="en-GB" dirty="0"/>
          </a:p>
        </p:txBody>
      </p:sp>
      <p:pic>
        <p:nvPicPr>
          <p:cNvPr id="20487" name="Picture 9" descr="Charles Darwin_zebra finch_Wang LiQiang_shutterstock_300163166.jpg">
            <a:extLst>
              <a:ext uri="{FF2B5EF4-FFF2-40B4-BE49-F238E27FC236}">
                <a16:creationId xmlns:a16="http://schemas.microsoft.com/office/drawing/2014/main" id="{7FEB4A30-26FE-40B8-8E38-93D1EA30650F}"/>
              </a:ext>
            </a:extLst>
          </p:cNvPr>
          <p:cNvPicPr>
            <a:picLocks noChangeAspect="1"/>
          </p:cNvPicPr>
          <p:nvPr/>
        </p:nvPicPr>
        <p:blipFill>
          <a:blip r:embed="rId4">
            <a:extLst>
              <a:ext uri="{28A0092B-C50C-407E-A947-70E740481C1C}">
                <a14:useLocalDpi xmlns:a14="http://schemas.microsoft.com/office/drawing/2010/main" val="0"/>
              </a:ext>
            </a:extLst>
          </a:blip>
          <a:srcRect l="12801" t="15527" r="9537" b="6601"/>
          <a:stretch>
            <a:fillRect/>
          </a:stretch>
        </p:blipFill>
        <p:spPr bwMode="auto">
          <a:xfrm>
            <a:off x="5363104" y="1714500"/>
            <a:ext cx="3130550"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B310E7BF-71F0-44E7-B3ED-A101429FBA1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B977F910-8F86-4A2C-883A-733E18E4FB54}"/>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18534612-7BE3-42CF-97E6-FD9CE88931BF}"/>
              </a:ext>
            </a:extLst>
          </p:cNvPr>
          <p:cNvSpPr>
            <a:spLocks noGrp="1" noChangeArrowheads="1"/>
          </p:cNvSpPr>
          <p:nvPr>
            <p:ph type="title"/>
          </p:nvPr>
        </p:nvSpPr>
        <p:spPr/>
        <p:txBody>
          <a:bodyPr/>
          <a:lstStyle/>
          <a:p>
            <a:pPr eaLnBrk="1" hangingPunct="1"/>
            <a:r>
              <a:rPr lang="en-GB" altLang="en-US"/>
              <a:t>Gal</a:t>
            </a:r>
            <a:r>
              <a:rPr lang="en-US" altLang="en-US"/>
              <a:t>á</a:t>
            </a:r>
            <a:r>
              <a:rPr lang="en-GB" altLang="en-US"/>
              <a:t>pagos finches</a:t>
            </a:r>
          </a:p>
        </p:txBody>
      </p:sp>
      <p:sp>
        <p:nvSpPr>
          <p:cNvPr id="320525" name="Text Box 13">
            <a:extLst>
              <a:ext uri="{FF2B5EF4-FFF2-40B4-BE49-F238E27FC236}">
                <a16:creationId xmlns:a16="http://schemas.microsoft.com/office/drawing/2014/main" id="{80A6FC4E-BE79-4299-B930-46034CBE3F0B}"/>
              </a:ext>
            </a:extLst>
          </p:cNvPr>
          <p:cNvSpPr txBox="1">
            <a:spLocks noChangeArrowheads="1"/>
          </p:cNvSpPr>
          <p:nvPr/>
        </p:nvSpPr>
        <p:spPr bwMode="auto">
          <a:xfrm>
            <a:off x="2563813" y="1918097"/>
            <a:ext cx="59547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10BC45"/>
              </a:buClr>
              <a:buFont typeface="Wingdings" panose="05000000000000000000" pitchFamily="2" charset="2"/>
              <a:buChar char="l"/>
            </a:pPr>
            <a:r>
              <a:rPr lang="en-GB" altLang="en-US" dirty="0"/>
              <a:t>Some finches had</a:t>
            </a:r>
            <a:r>
              <a:rPr lang="en-GB" altLang="en-US" dirty="0">
                <a:solidFill>
                  <a:schemeClr val="tx1"/>
                </a:solidFill>
              </a:rPr>
              <a:t> </a:t>
            </a:r>
            <a:r>
              <a:rPr lang="en-GB" altLang="en-US" dirty="0"/>
              <a:t>large and strong beaks, suitable for crushing seeds.</a:t>
            </a:r>
          </a:p>
        </p:txBody>
      </p:sp>
      <p:pic>
        <p:nvPicPr>
          <p:cNvPr id="320526" name="Picture 14" descr="finch_woodpecker">
            <a:extLst>
              <a:ext uri="{FF2B5EF4-FFF2-40B4-BE49-F238E27FC236}">
                <a16:creationId xmlns:a16="http://schemas.microsoft.com/office/drawing/2014/main" id="{84BC1AA9-7CD1-4500-BD66-952D9C9F5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13" y="2922588"/>
            <a:ext cx="201612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527" name="Picture 15" descr="finch_broad">
            <a:extLst>
              <a:ext uri="{FF2B5EF4-FFF2-40B4-BE49-F238E27FC236}">
                <a16:creationId xmlns:a16="http://schemas.microsoft.com/office/drawing/2014/main" id="{725A9DB9-43A3-483A-951B-3476BE76AA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75" y="1712913"/>
            <a:ext cx="167322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528" name="Text Box 16">
            <a:extLst>
              <a:ext uri="{FF2B5EF4-FFF2-40B4-BE49-F238E27FC236}">
                <a16:creationId xmlns:a16="http://schemas.microsoft.com/office/drawing/2014/main" id="{4FADBD9E-2A9B-443A-A253-9A56C5E03307}"/>
              </a:ext>
            </a:extLst>
          </p:cNvPr>
          <p:cNvSpPr txBox="1">
            <a:spLocks noChangeArrowheads="1"/>
          </p:cNvSpPr>
          <p:nvPr/>
        </p:nvSpPr>
        <p:spPr bwMode="auto">
          <a:xfrm>
            <a:off x="2563813" y="3051969"/>
            <a:ext cx="6580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10BC45"/>
              </a:buClr>
              <a:buFont typeface="Wingdings" panose="05000000000000000000" pitchFamily="2" charset="2"/>
              <a:buChar char="l"/>
            </a:pPr>
            <a:r>
              <a:rPr lang="en-GB" altLang="en-US"/>
              <a:t>Others had thin, delicate beaks, suitable for picking insects from holes in the ground.</a:t>
            </a:r>
            <a:endParaRPr lang="en-GB" altLang="en-US">
              <a:solidFill>
                <a:schemeClr val="tx1"/>
              </a:solidFill>
            </a:endParaRPr>
          </a:p>
        </p:txBody>
      </p:sp>
      <p:sp>
        <p:nvSpPr>
          <p:cNvPr id="21511" name="Text Box 18">
            <a:extLst>
              <a:ext uri="{FF2B5EF4-FFF2-40B4-BE49-F238E27FC236}">
                <a16:creationId xmlns:a16="http://schemas.microsoft.com/office/drawing/2014/main" id="{9EEFCA09-DB9F-45D2-8505-498C90F4689B}"/>
              </a:ext>
            </a:extLst>
          </p:cNvPr>
          <p:cNvSpPr txBox="1">
            <a:spLocks noChangeArrowheads="1"/>
          </p:cNvSpPr>
          <p:nvPr/>
        </p:nvSpPr>
        <p:spPr bwMode="auto">
          <a:xfrm>
            <a:off x="342900" y="784225"/>
            <a:ext cx="8580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Times New Roman" panose="02020603050405020304" pitchFamily="18" charset="0"/>
              </a:rPr>
              <a:t>In the </a:t>
            </a:r>
            <a:r>
              <a:rPr lang="en-GB" altLang="en-US" b="1" dirty="0"/>
              <a:t>Gal</a:t>
            </a:r>
            <a:r>
              <a:rPr lang="en-US" altLang="en-US" b="1" dirty="0"/>
              <a:t>á</a:t>
            </a:r>
            <a:r>
              <a:rPr lang="en-GB" altLang="en-US" b="1" dirty="0" err="1"/>
              <a:t>pagos</a:t>
            </a:r>
            <a:r>
              <a:rPr lang="en-GB" altLang="en-US" b="1" dirty="0"/>
              <a:t> Islands</a:t>
            </a:r>
            <a:r>
              <a:rPr lang="en-GB" altLang="en-US" dirty="0"/>
              <a:t>,</a:t>
            </a:r>
            <a:r>
              <a:rPr lang="en-GB" altLang="en-US" dirty="0">
                <a:cs typeface="Times New Roman" panose="02020603050405020304" pitchFamily="18" charset="0"/>
              </a:rPr>
              <a:t> Darwin noticed </a:t>
            </a:r>
            <a:r>
              <a:rPr lang="en-GB" altLang="en-US" dirty="0"/>
              <a:t>that finches with different types of beak lived on each island.</a:t>
            </a:r>
          </a:p>
        </p:txBody>
      </p:sp>
      <p:sp>
        <p:nvSpPr>
          <p:cNvPr id="320529" name="Rectangle 17">
            <a:extLst>
              <a:ext uri="{FF2B5EF4-FFF2-40B4-BE49-F238E27FC236}">
                <a16:creationId xmlns:a16="http://schemas.microsoft.com/office/drawing/2014/main" id="{F032C142-1D36-4E9D-872D-3C40C4B3C7C2}"/>
              </a:ext>
            </a:extLst>
          </p:cNvPr>
          <p:cNvSpPr>
            <a:spLocks noChangeArrowheads="1"/>
          </p:cNvSpPr>
          <p:nvPr/>
        </p:nvSpPr>
        <p:spPr bwMode="auto">
          <a:xfrm>
            <a:off x="342901" y="4187428"/>
            <a:ext cx="80216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Darwin observed that the type of beak a particular finch had was adapted to the environment that particular finch was found in. </a:t>
            </a:r>
          </a:p>
        </p:txBody>
      </p:sp>
      <p:sp>
        <p:nvSpPr>
          <p:cNvPr id="11" name="TextBox 10">
            <a:extLst>
              <a:ext uri="{FF2B5EF4-FFF2-40B4-BE49-F238E27FC236}">
                <a16:creationId xmlns:a16="http://schemas.microsoft.com/office/drawing/2014/main" id="{1E8C353F-2915-496B-A43E-21B8F6E5CED4}"/>
              </a:ext>
            </a:extLst>
          </p:cNvPr>
          <p:cNvSpPr txBox="1">
            <a:spLocks noChangeArrowheads="1"/>
          </p:cNvSpPr>
          <p:nvPr/>
        </p:nvSpPr>
        <p:spPr bwMode="auto">
          <a:xfrm>
            <a:off x="342900" y="5691188"/>
            <a:ext cx="8021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gave the finch a better chance to survive and breed. </a:t>
            </a:r>
          </a:p>
        </p:txBody>
      </p:sp>
      <p:pic>
        <p:nvPicPr>
          <p:cNvPr id="12" name="Picture 11">
            <a:extLst>
              <a:ext uri="{FF2B5EF4-FFF2-40B4-BE49-F238E27FC236}">
                <a16:creationId xmlns:a16="http://schemas.microsoft.com/office/drawing/2014/main" id="{5875E5C8-C3B2-41DD-AA83-FA7826F08D3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9E2E6A66-D7AF-452D-890D-B149E0DA0E2D}"/>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05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052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205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05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05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25" grpId="0"/>
      <p:bldP spid="320528" grpId="0"/>
      <p:bldP spid="320529"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EPgoK0S4"/>
  <p:tag name="ARTICULATE_DESIGN_ID_6_DEFAULT DESIGN" val="ReqEsQVZ"/>
  <p:tag name="ARTICULATE_DESIGN_ID_1_DEFAULT DESIGN" val="GDVfjqlj"/>
  <p:tag name="ARTICULATE_DESIGN_ID_7_DEFAULT DESIGN" val="eQGdZfrD"/>
  <p:tag name="ARTICULATE_DESIGN_ID_3_DEFAULT DESIGN" val="31eY9Ojv"/>
  <p:tag name="ARTICULATE_DESIGN_ID_2_DEFAULT DESIGN" val="AsyRRAw7"/>
  <p:tag name="ARTICULATE_DESIGN_ID_4_DEFAULT DESIGN" val="Qmearmzy"/>
  <p:tag name="ARTICULATE_DESIGN_ID_5_DEFAULT DESIGN" val="Db9pWB58"/>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14253</TotalTime>
  <Words>1774</Words>
  <Application>Microsoft Office PowerPoint</Application>
  <PresentationFormat>On-screen Show (4:3)</PresentationFormat>
  <Paragraphs>134</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Wingdings</vt:lpstr>
      <vt:lpstr>Arial</vt:lpstr>
      <vt:lpstr>Wingdings 2</vt:lpstr>
      <vt:lpstr>1_Default Design</vt:lpstr>
      <vt:lpstr>7_Default Design</vt:lpstr>
      <vt:lpstr>Charles  Darwin</vt:lpstr>
      <vt:lpstr>Information</vt:lpstr>
      <vt:lpstr>Life on Earth</vt:lpstr>
      <vt:lpstr>Darwin’s theory of evolution</vt:lpstr>
      <vt:lpstr>Darwin and natural selection</vt:lpstr>
      <vt:lpstr>The life of Charles Darwin</vt:lpstr>
      <vt:lpstr>Lamarck’s theory of evolution</vt:lpstr>
      <vt:lpstr>Darwin’s theory of natural selection</vt:lpstr>
      <vt:lpstr>Galápagos finches</vt:lpstr>
      <vt:lpstr>Galápagos finches and natural selection</vt:lpstr>
      <vt:lpstr>Darwin’s evidence for evolution</vt:lpstr>
      <vt:lpstr>Lamarck vs. Darwin</vt:lpstr>
      <vt:lpstr>Wallace and Darwin</vt:lpstr>
      <vt:lpstr>Controversial research</vt:lpstr>
      <vt:lpstr>Could Darwin explain everything?</vt:lpstr>
      <vt:lpstr>DNA evidence for evolution</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 Darwin</dc:title>
  <dc:subject>Boardworks High School Life Science</dc:subject>
  <dc:creator>Boardworks</dc:creator>
  <cp:lastModifiedBy>Tim Crilly</cp:lastModifiedBy>
  <cp:revision>536</cp:revision>
  <dcterms:created xsi:type="dcterms:W3CDTF">2003-10-06T13:07:42Z</dcterms:created>
  <dcterms:modified xsi:type="dcterms:W3CDTF">2019-01-31T15:24:38Z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9E20B373-CABA-4BEF-8077-CCEE27681548</vt:lpwstr>
  </property>
  <property fmtid="{D5CDD505-2E9C-101B-9397-08002B2CF9AE}" pid="3" name="ArticulatePath">
    <vt:lpwstr>Charles Darwin</vt:lpwstr>
  </property>
</Properties>
</file>