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comments/comment1.xml" ContentType="application/vnd.openxmlformats-officedocument.presentationml.comments+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61" r:id="rId1"/>
    <p:sldMasterId id="2147485376" r:id="rId2"/>
  </p:sldMasterIdLst>
  <p:notesMasterIdLst>
    <p:notesMasterId r:id="rId24"/>
  </p:notesMasterIdLst>
  <p:handoutMasterIdLst>
    <p:handoutMasterId r:id="rId25"/>
  </p:handoutMasterIdLst>
  <p:sldIdLst>
    <p:sldId id="430" r:id="rId3"/>
    <p:sldId id="527" r:id="rId4"/>
    <p:sldId id="485" r:id="rId5"/>
    <p:sldId id="516" r:id="rId6"/>
    <p:sldId id="486" r:id="rId7"/>
    <p:sldId id="523" r:id="rId8"/>
    <p:sldId id="515" r:id="rId9"/>
    <p:sldId id="496" r:id="rId10"/>
    <p:sldId id="518" r:id="rId11"/>
    <p:sldId id="519" r:id="rId12"/>
    <p:sldId id="520" r:id="rId13"/>
    <p:sldId id="501" r:id="rId14"/>
    <p:sldId id="506" r:id="rId15"/>
    <p:sldId id="504" r:id="rId16"/>
    <p:sldId id="505" r:id="rId17"/>
    <p:sldId id="491" r:id="rId18"/>
    <p:sldId id="507" r:id="rId19"/>
    <p:sldId id="521" r:id="rId20"/>
    <p:sldId id="525" r:id="rId21"/>
    <p:sldId id="493" r:id="rId22"/>
    <p:sldId id="522"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0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jame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1F752A"/>
    <a:srgbClr val="003399"/>
    <a:srgbClr val="009900"/>
    <a:srgbClr val="CC0099"/>
    <a:srgbClr val="33CC33"/>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1" dt="2016-06-24T14:39:17.276" idx="3">
    <p:pos x="5614" y="504"/>
    <p:text>Change word 'organelle' in question title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A165E8A-DF3B-493A-8515-85E4B2F4E71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23287AB1-317E-4BAE-9EAE-556222A3B59A}" type="slidenum">
              <a:rPr lang="en-GB" altLang="en-US"/>
              <a:pPr/>
              <a:t>‹#›</a:t>
            </a:fld>
            <a:endParaRPr lang="en-GB" altLang="en-US"/>
          </a:p>
        </p:txBody>
      </p:sp>
      <p:sp>
        <p:nvSpPr>
          <p:cNvPr id="6" name="Rectangle 7">
            <a:extLst>
              <a:ext uri="{FF2B5EF4-FFF2-40B4-BE49-F238E27FC236}">
                <a16:creationId xmlns:a16="http://schemas.microsoft.com/office/drawing/2014/main" id="{4B9F9344-6B2F-4038-9672-65A73DB542E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0538069D-16CC-4A5E-ABBC-CF1EF9D176D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865815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4">
            <a:extLst>
              <a:ext uri="{FF2B5EF4-FFF2-40B4-BE49-F238E27FC236}">
                <a16:creationId xmlns:a16="http://schemas.microsoft.com/office/drawing/2014/main" id="{36006132-C8F9-4F78-AD9D-E7C5A2911D4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246F842-AA90-4401-B530-5BAAD10143B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5B88652-C560-42AE-AF8B-F42E8E777E8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defRPr>
            </a:lvl1pPr>
          </a:lstStyle>
          <a:p>
            <a:fld id="{82C78C77-691E-40F1-9EE2-2931984ED375}" type="slidenum">
              <a:rPr lang="en-US" altLang="en-US"/>
              <a:pPr/>
              <a:t>‹#›</a:t>
            </a:fld>
            <a:endParaRPr lang="en-US" altLang="en-US"/>
          </a:p>
        </p:txBody>
      </p:sp>
      <p:sp>
        <p:nvSpPr>
          <p:cNvPr id="8" name="Rectangle 7">
            <a:extLst>
              <a:ext uri="{FF2B5EF4-FFF2-40B4-BE49-F238E27FC236}">
                <a16:creationId xmlns:a16="http://schemas.microsoft.com/office/drawing/2014/main" id="{5DF72687-C79C-484B-A491-EB25BDBCC85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7494D64-F9F2-43C7-A2D7-32BFDEA7DF9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0082216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9C5D36EB-24D8-4F2C-BEEB-FCC22D00F9B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B3BC1FF-58E2-48BB-BCEB-0B219360B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5B61585-CA83-429D-BF8F-F1917A33F285}"/>
              </a:ext>
            </a:extLst>
          </p:cNvPr>
          <p:cNvSpPr>
            <a:spLocks noGrp="1"/>
          </p:cNvSpPr>
          <p:nvPr>
            <p:ph type="sldNum" sz="quarter" idx="10"/>
          </p:nvPr>
        </p:nvSpPr>
        <p:spPr/>
        <p:txBody>
          <a:bodyPr/>
          <a:lstStyle/>
          <a:p>
            <a:fld id="{82C78C77-691E-40F1-9EE2-2931984ED37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5DFAA193-9D78-4EDC-AE66-48655B952B06}"/>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F91235CB-C2AF-4B5D-9683-1AC6FFE4C9D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Aerobic cellular respiration requires oxygen to occur. In eukaryotic cells, anaerobic respiration occurs in the cytoplasm via a different set of chemical reactions.</a:t>
            </a:r>
          </a:p>
          <a:p>
            <a:pPr eaLnBrk="1" hangingPunct="1"/>
            <a:r>
              <a:rPr lang="en-GB" altLang="en-US" dirty="0">
                <a:latin typeface="Arial" panose="020B0604020202020204" pitchFamily="34" charset="0"/>
              </a:rPr>
              <a:t>The singular of mitochondria is mitochondrion.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03911434-8994-4A62-8487-678899439998}"/>
              </a:ext>
            </a:extLst>
          </p:cNvPr>
          <p:cNvSpPr>
            <a:spLocks noGrp="1"/>
          </p:cNvSpPr>
          <p:nvPr>
            <p:ph type="sldNum" sz="quarter" idx="10"/>
          </p:nvPr>
        </p:nvSpPr>
        <p:spPr/>
        <p:txBody>
          <a:bodyPr/>
          <a:lstStyle/>
          <a:p>
            <a:fld id="{82C78C77-691E-40F1-9EE2-2931984ED37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23835DEE-3A49-4202-AE22-B796901F2B6A}"/>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0C11E78F-04AD-4649-A35C-595291EFFCF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In the image, the blue molecules can pass across the (grey) cell membrane freely, but the red molecules cannot.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 a result of their selectivity, cell membranes are described as “partially permeable.”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on transport across cell membranes,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61DAC221-94F3-4419-9D04-0729E67F029E}"/>
              </a:ext>
            </a:extLst>
          </p:cNvPr>
          <p:cNvSpPr>
            <a:spLocks noGrp="1"/>
          </p:cNvSpPr>
          <p:nvPr>
            <p:ph type="sldNum" sz="quarter" idx="10"/>
          </p:nvPr>
        </p:nvSpPr>
        <p:spPr/>
        <p:txBody>
          <a:bodyPr/>
          <a:lstStyle/>
          <a:p>
            <a:fld id="{82C78C77-691E-40F1-9EE2-2931984ED37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38376BBA-8451-465A-B900-B4F1206D06E5}"/>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92729F4B-33E6-4546-9E87-23D0A9EAC89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the sub-cellular structures found in plant cells.</a:t>
            </a:r>
          </a:p>
        </p:txBody>
      </p:sp>
      <p:sp>
        <p:nvSpPr>
          <p:cNvPr id="2" name="Slide Number Placeholder 1">
            <a:extLst>
              <a:ext uri="{FF2B5EF4-FFF2-40B4-BE49-F238E27FC236}">
                <a16:creationId xmlns:a16="http://schemas.microsoft.com/office/drawing/2014/main" id="{8D3F33D8-4695-4095-B5DE-708CCDD04F27}"/>
              </a:ext>
            </a:extLst>
          </p:cNvPr>
          <p:cNvSpPr>
            <a:spLocks noGrp="1"/>
          </p:cNvSpPr>
          <p:nvPr>
            <p:ph type="sldNum" sz="quarter" idx="10"/>
          </p:nvPr>
        </p:nvSpPr>
        <p:spPr/>
        <p:txBody>
          <a:bodyPr/>
          <a:lstStyle/>
          <a:p>
            <a:fld id="{82C78C77-691E-40F1-9EE2-2931984ED37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70B4CF43-B957-4B16-85E9-905146D3C6EA}"/>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B6DEFADB-8DC3-485B-98F5-FE696E757E7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Chloroplasts are between 2 µm and 10 µm in diameter.</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on the role of chloroplasts in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C30FF63D-4FD6-49DD-B2A8-B1BF9ACCFFB5}"/>
              </a:ext>
            </a:extLst>
          </p:cNvPr>
          <p:cNvSpPr>
            <a:spLocks noGrp="1"/>
          </p:cNvSpPr>
          <p:nvPr>
            <p:ph type="sldNum" sz="quarter" idx="10"/>
          </p:nvPr>
        </p:nvSpPr>
        <p:spPr/>
        <p:txBody>
          <a:bodyPr/>
          <a:lstStyle/>
          <a:p>
            <a:fld id="{82C78C77-691E-40F1-9EE2-2931984ED37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2859BE4D-0AAF-4C5F-AF93-EA283CCB68DB}"/>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066DD52F-415E-4762-A377-9B57FCF3D0A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3FD1AFB-2D1F-43D9-A41E-902E11F4222E}"/>
              </a:ext>
            </a:extLst>
          </p:cNvPr>
          <p:cNvSpPr>
            <a:spLocks noGrp="1"/>
          </p:cNvSpPr>
          <p:nvPr>
            <p:ph type="sldNum" sz="quarter" idx="10"/>
          </p:nvPr>
        </p:nvSpPr>
        <p:spPr/>
        <p:txBody>
          <a:bodyPr/>
          <a:lstStyle/>
          <a:p>
            <a:fld id="{82C78C77-691E-40F1-9EE2-2931984ED37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9AB93AA4-41D2-4039-9879-7FB772D4B969}"/>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686C9615-F24D-4CF6-8BF2-42D8DAAD1B5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Some animal cells have a small/temporary vacuole involved in digestion or secretion.</a:t>
            </a:r>
          </a:p>
          <a:p>
            <a:pPr eaLnBrk="1" hangingPunct="1"/>
            <a:r>
              <a:rPr lang="en-GB" altLang="en-US" dirty="0">
                <a:latin typeface="Arial" panose="020B0604020202020204" pitchFamily="34" charset="0"/>
              </a:rPr>
              <a:t>Some bacterial cells also have vacuoles. </a:t>
            </a:r>
          </a:p>
        </p:txBody>
      </p:sp>
      <p:sp>
        <p:nvSpPr>
          <p:cNvPr id="2" name="Slide Number Placeholder 1">
            <a:extLst>
              <a:ext uri="{FF2B5EF4-FFF2-40B4-BE49-F238E27FC236}">
                <a16:creationId xmlns:a16="http://schemas.microsoft.com/office/drawing/2014/main" id="{5890451A-0C57-47DB-8ECC-5318761DF241}"/>
              </a:ext>
            </a:extLst>
          </p:cNvPr>
          <p:cNvSpPr>
            <a:spLocks noGrp="1"/>
          </p:cNvSpPr>
          <p:nvPr>
            <p:ph type="sldNum" sz="quarter" idx="10"/>
          </p:nvPr>
        </p:nvSpPr>
        <p:spPr/>
        <p:txBody>
          <a:bodyPr/>
          <a:lstStyle/>
          <a:p>
            <a:fld id="{82C78C77-691E-40F1-9EE2-2931984ED37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F5B369EF-4AC5-4EF2-862B-13A001A329CC}"/>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AD45EFC5-BE28-4650-A5B9-B7B9BFAE019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105DF022-5A17-4DFA-9D36-FC2F70954FD2}"/>
              </a:ext>
            </a:extLst>
          </p:cNvPr>
          <p:cNvSpPr>
            <a:spLocks noGrp="1"/>
          </p:cNvSpPr>
          <p:nvPr>
            <p:ph type="sldNum" sz="quarter" idx="10"/>
          </p:nvPr>
        </p:nvSpPr>
        <p:spPr/>
        <p:txBody>
          <a:bodyPr/>
          <a:lstStyle/>
          <a:p>
            <a:fld id="{82C78C77-691E-40F1-9EE2-2931984ED37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F969390D-9542-41C5-8F06-7EAF7BAC17B3}"/>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75AD63A2-043F-45E1-A6B2-0DC1080926E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could be used to check students’ understanding of cell structure and function. Students could work individually or in small groups, with mini-whiteboards used to convey the answers.</a:t>
            </a:r>
          </a:p>
        </p:txBody>
      </p:sp>
      <p:sp>
        <p:nvSpPr>
          <p:cNvPr id="2" name="Slide Number Placeholder 1">
            <a:extLst>
              <a:ext uri="{FF2B5EF4-FFF2-40B4-BE49-F238E27FC236}">
                <a16:creationId xmlns:a16="http://schemas.microsoft.com/office/drawing/2014/main" id="{37AA8B9F-9023-4ABB-B791-9CD7B34B2C72}"/>
              </a:ext>
            </a:extLst>
          </p:cNvPr>
          <p:cNvSpPr>
            <a:spLocks noGrp="1"/>
          </p:cNvSpPr>
          <p:nvPr>
            <p:ph type="sldNum" sz="quarter" idx="10"/>
          </p:nvPr>
        </p:nvSpPr>
        <p:spPr/>
        <p:txBody>
          <a:bodyPr/>
          <a:lstStyle/>
          <a:p>
            <a:fld id="{82C78C77-691E-40F1-9EE2-2931984ED37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23B3EDB7-0AFC-42CB-8EF3-C30710DD1080}"/>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EDC01489-3E2A-4201-B1D3-9EB168CC273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Ribosomes in prokaryotic cells are smaller than those in eukaryotic cells.</a:t>
            </a:r>
          </a:p>
        </p:txBody>
      </p:sp>
      <p:sp>
        <p:nvSpPr>
          <p:cNvPr id="2" name="Slide Number Placeholder 1">
            <a:extLst>
              <a:ext uri="{FF2B5EF4-FFF2-40B4-BE49-F238E27FC236}">
                <a16:creationId xmlns:a16="http://schemas.microsoft.com/office/drawing/2014/main" id="{E996E15F-DD7F-41CA-B48A-8EDFB0D264C9}"/>
              </a:ext>
            </a:extLst>
          </p:cNvPr>
          <p:cNvSpPr>
            <a:spLocks noGrp="1"/>
          </p:cNvSpPr>
          <p:nvPr>
            <p:ph type="sldNum" sz="quarter" idx="10"/>
          </p:nvPr>
        </p:nvSpPr>
        <p:spPr/>
        <p:txBody>
          <a:bodyPr/>
          <a:lstStyle/>
          <a:p>
            <a:fld id="{82C78C77-691E-40F1-9EE2-2931984ED375}"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a:extLst>
              <a:ext uri="{FF2B5EF4-FFF2-40B4-BE49-F238E27FC236}">
                <a16:creationId xmlns:a16="http://schemas.microsoft.com/office/drawing/2014/main" id="{F61DF348-ED22-42FF-A2D1-709BBAEAC4FA}"/>
              </a:ext>
            </a:extLst>
          </p:cNvPr>
          <p:cNvSpPr>
            <a:spLocks noGrp="1" noRot="1" noChangeAspect="1" noChangeArrowheads="1" noTextEdit="1"/>
          </p:cNvSpPr>
          <p:nvPr>
            <p:ph type="sldImg"/>
          </p:nvPr>
        </p:nvSpPr>
        <p:spPr>
          <a:ln/>
        </p:spPr>
      </p:sp>
      <p:sp>
        <p:nvSpPr>
          <p:cNvPr id="59397" name="Rectangle 3">
            <a:extLst>
              <a:ext uri="{FF2B5EF4-FFF2-40B4-BE49-F238E27FC236}">
                <a16:creationId xmlns:a16="http://schemas.microsoft.com/office/drawing/2014/main" id="{3203153E-FAB2-41DF-B589-D77DC28B3D4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87A15A-A82D-4E92-AD5F-85B9E23146EB}"/>
              </a:ext>
            </a:extLst>
          </p:cNvPr>
          <p:cNvSpPr>
            <a:spLocks noGrp="1"/>
          </p:cNvSpPr>
          <p:nvPr>
            <p:ph type="sldNum" sz="quarter" idx="10"/>
          </p:nvPr>
        </p:nvSpPr>
        <p:spPr/>
        <p:txBody>
          <a:bodyPr/>
          <a:lstStyle/>
          <a:p>
            <a:fld id="{82C78C77-691E-40F1-9EE2-2931984ED375}"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8CAE961-99AE-4D48-8404-65D4BCA0C1BF}"/>
              </a:ext>
            </a:extLst>
          </p:cNvPr>
          <p:cNvSpPr>
            <a:spLocks noGrp="1"/>
          </p:cNvSpPr>
          <p:nvPr>
            <p:ph type="sldNum" sz="quarter" idx="10"/>
          </p:nvPr>
        </p:nvSpPr>
        <p:spPr/>
        <p:txBody>
          <a:bodyPr/>
          <a:lstStyle/>
          <a:p>
            <a:fld id="{82C78C77-691E-40F1-9EE2-2931984ED375}" type="slidenum">
              <a:rPr lang="en-US" altLang="en-US" smtClean="0"/>
              <a:pPr/>
              <a:t>2</a:t>
            </a:fld>
            <a:endParaRPr lang="en-US" altLang="en-US"/>
          </a:p>
        </p:txBody>
      </p:sp>
    </p:spTree>
    <p:extLst>
      <p:ext uri="{BB962C8B-B14F-4D97-AF65-F5344CB8AC3E}">
        <p14:creationId xmlns:p14="http://schemas.microsoft.com/office/powerpoint/2010/main" val="184318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a:extLst>
              <a:ext uri="{FF2B5EF4-FFF2-40B4-BE49-F238E27FC236}">
                <a16:creationId xmlns:a16="http://schemas.microsoft.com/office/drawing/2014/main" id="{25D03417-99D0-4C21-8F70-97CD9669BA1C}"/>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2484102A-6E64-4C24-B682-F95F70AAC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905E459-B3AB-46A1-A2AF-A634C719E3F8}"/>
              </a:ext>
            </a:extLst>
          </p:cNvPr>
          <p:cNvSpPr>
            <a:spLocks noGrp="1"/>
          </p:cNvSpPr>
          <p:nvPr>
            <p:ph type="sldNum" sz="quarter" idx="10"/>
          </p:nvPr>
        </p:nvSpPr>
        <p:spPr/>
        <p:txBody>
          <a:bodyPr/>
          <a:lstStyle/>
          <a:p>
            <a:fld id="{82C78C77-691E-40F1-9EE2-2931984ED375}"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5CC28518-7D41-4256-9079-D05A50C02FCF}"/>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F6626E7E-1DCC-418E-A21C-8B77EE682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singular of flagella is flagellum.</a:t>
            </a:r>
          </a:p>
        </p:txBody>
      </p:sp>
      <p:sp>
        <p:nvSpPr>
          <p:cNvPr id="2" name="Slide Number Placeholder 1">
            <a:extLst>
              <a:ext uri="{FF2B5EF4-FFF2-40B4-BE49-F238E27FC236}">
                <a16:creationId xmlns:a16="http://schemas.microsoft.com/office/drawing/2014/main" id="{845EC404-9CD5-46D3-A958-F6CB92BA6A4D}"/>
              </a:ext>
            </a:extLst>
          </p:cNvPr>
          <p:cNvSpPr>
            <a:spLocks noGrp="1"/>
          </p:cNvSpPr>
          <p:nvPr>
            <p:ph type="sldNum" sz="quarter" idx="10"/>
          </p:nvPr>
        </p:nvSpPr>
        <p:spPr/>
        <p:txBody>
          <a:bodyPr/>
          <a:lstStyle/>
          <a:p>
            <a:fld id="{82C78C77-691E-40F1-9EE2-2931984ED375}"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C8ED8047-AAE6-4393-A4CA-9586326999E2}"/>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1ADA2F03-B958-405E-A68F-A06F14189A5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Unicellular organisms are also called single-celled organisms.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There is considerable uncertainty about the number of cells in a human body. Estimates vary from 10 trillion to 100 trillion cells.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onion skin cells © D. Kucharski and K. </a:t>
            </a:r>
            <a:r>
              <a:rPr lang="en-US" altLang="en-US" dirty="0" err="1">
                <a:latin typeface="Arial" panose="020B0604020202020204" pitchFamily="34" charset="0"/>
              </a:rPr>
              <a:t>Kucharska</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88D20FB-136B-4851-91A9-8FE2C358A3E7}"/>
              </a:ext>
            </a:extLst>
          </p:cNvPr>
          <p:cNvSpPr>
            <a:spLocks noGrp="1"/>
          </p:cNvSpPr>
          <p:nvPr>
            <p:ph type="sldNum" sz="quarter" idx="10"/>
          </p:nvPr>
        </p:nvSpPr>
        <p:spPr/>
        <p:txBody>
          <a:bodyPr/>
          <a:lstStyle/>
          <a:p>
            <a:fld id="{82C78C77-691E-40F1-9EE2-2931984ED37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A762AC65-1408-42C6-85DF-73CAB35F7717}"/>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2EE1326E-0BE4-46DD-990E-3B99952EF18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Elephant</a:t>
            </a:r>
            <a:r>
              <a:rPr lang="en-GB" altLang="en-US" b="1" dirty="0">
                <a:latin typeface="Arial" panose="020B0604020202020204" pitchFamily="34" charset="0"/>
              </a:rPr>
              <a:t> </a:t>
            </a:r>
            <a:r>
              <a:rPr lang="en-US" altLang="en-US" dirty="0">
                <a:latin typeface="Arial" panose="020B0604020202020204" pitchFamily="34" charset="0"/>
              </a:rPr>
              <a:t>© </a:t>
            </a:r>
            <a:r>
              <a:rPr lang="en-GB" altLang="en-US" dirty="0" err="1">
                <a:latin typeface="Arial" panose="020B0604020202020204" pitchFamily="34" charset="0"/>
              </a:rPr>
              <a:t>Sevenke</a:t>
            </a:r>
            <a:r>
              <a:rPr lang="en-GB" altLang="en-US" dirty="0">
                <a:latin typeface="Arial" panose="020B0604020202020204" pitchFamily="34" charset="0"/>
              </a:rPr>
              <a:t>, </a:t>
            </a:r>
            <a:r>
              <a:rPr lang="en-US" altLang="en-US" dirty="0">
                <a:latin typeface="Arial" panose="020B0604020202020204" pitchFamily="34" charset="0"/>
              </a:rPr>
              <a:t>Oak tree © </a:t>
            </a:r>
            <a:r>
              <a:rPr lang="en-US" altLang="en-US" dirty="0" err="1">
                <a:latin typeface="Arial" panose="020B0604020202020204" pitchFamily="34" charset="0"/>
              </a:rPr>
              <a:t>Zerbor</a:t>
            </a:r>
            <a:r>
              <a:rPr lang="en-US" altLang="en-US" dirty="0">
                <a:latin typeface="Arial" panose="020B0604020202020204" pitchFamily="34" charset="0"/>
              </a:rPr>
              <a:t>, </a:t>
            </a:r>
            <a:r>
              <a:rPr lang="en-GB" altLang="en-US" dirty="0">
                <a:latin typeface="Arial" panose="020B0604020202020204" pitchFamily="34" charset="0"/>
              </a:rPr>
              <a:t>rod shaped bacteria </a:t>
            </a:r>
            <a:r>
              <a:rPr lang="en-US" altLang="en-US" dirty="0">
                <a:latin typeface="Arial" panose="020B0604020202020204" pitchFamily="34" charset="0"/>
              </a:rPr>
              <a:t>© </a:t>
            </a:r>
            <a:r>
              <a:rPr lang="en-GB" altLang="en-US" dirty="0">
                <a:latin typeface="Arial" panose="020B0604020202020204" pitchFamily="34" charset="0"/>
              </a:rPr>
              <a:t>Kateryna Kon, all at Shutterstock.com 2018</a:t>
            </a:r>
          </a:p>
        </p:txBody>
      </p:sp>
      <p:sp>
        <p:nvSpPr>
          <p:cNvPr id="2" name="Slide Number Placeholder 1">
            <a:extLst>
              <a:ext uri="{FF2B5EF4-FFF2-40B4-BE49-F238E27FC236}">
                <a16:creationId xmlns:a16="http://schemas.microsoft.com/office/drawing/2014/main" id="{C0B24171-C2DA-4D0E-B398-CD69DDFF4CAD}"/>
              </a:ext>
            </a:extLst>
          </p:cNvPr>
          <p:cNvSpPr>
            <a:spLocks noGrp="1"/>
          </p:cNvSpPr>
          <p:nvPr>
            <p:ph type="sldNum" sz="quarter" idx="10"/>
          </p:nvPr>
        </p:nvSpPr>
        <p:spPr/>
        <p:txBody>
          <a:bodyPr/>
          <a:lstStyle/>
          <a:p>
            <a:fld id="{82C78C77-691E-40F1-9EE2-2931984ED37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1A8D46B2-D471-46FC-8285-E12C9077177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C942422-E841-4AB5-89CF-D3175778113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One </a:t>
            </a:r>
            <a:r>
              <a:rPr lang="en-GB" altLang="en-US" dirty="0" err="1">
                <a:latin typeface="Arial" panose="020B0604020202020204" pitchFamily="34" charset="0"/>
              </a:rPr>
              <a:t>micrometer</a:t>
            </a:r>
            <a:r>
              <a:rPr lang="en-GB" altLang="en-US" dirty="0">
                <a:latin typeface="Arial" panose="020B0604020202020204" pitchFamily="34" charset="0"/>
              </a:rPr>
              <a:t> (µm), also known as a micron, is equal to one-millionth of a meter. 1 µm = 0.000001 m.</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Eye of Science, Science Photo Library 2018</a:t>
            </a:r>
          </a:p>
          <a:p>
            <a:pPr eaLnBrk="1" hangingPunct="1"/>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sperm (blue) attempting to penetrate a human egg (red). Each sperm (spermatozoa) has a rounded head and a long tail with which it swims. Women usually release one egg (ovum) per month, whereas men release millions of sperm in each ejaculation. Only one of these sperm can penetrate the egg's thick outer layer (zona pellucida) and fertilize it. Fertilization occurs when the sperm's genetic material (deoxyribonucleic acid, DNA) fuses with the egg's DNA. When this occurs, the egg forms a barrier to other sperm. Magnification: ×650 when printed 10 </a:t>
            </a:r>
            <a:r>
              <a:rPr lang="en-GB" altLang="en-US" dirty="0" err="1">
                <a:latin typeface="Arial" panose="020B0604020202020204" pitchFamily="34" charset="0"/>
              </a:rPr>
              <a:t>centimeters</a:t>
            </a:r>
            <a:r>
              <a:rPr lang="en-GB" altLang="en-US" dirty="0">
                <a:latin typeface="Arial" panose="020B0604020202020204" pitchFamily="34" charset="0"/>
              </a:rPr>
              <a:t> wide.</a:t>
            </a:r>
          </a:p>
        </p:txBody>
      </p:sp>
      <p:sp>
        <p:nvSpPr>
          <p:cNvPr id="2" name="Slide Number Placeholder 1">
            <a:extLst>
              <a:ext uri="{FF2B5EF4-FFF2-40B4-BE49-F238E27FC236}">
                <a16:creationId xmlns:a16="http://schemas.microsoft.com/office/drawing/2014/main" id="{330AF273-07D5-46B7-9228-E5974849C583}"/>
              </a:ext>
            </a:extLst>
          </p:cNvPr>
          <p:cNvSpPr>
            <a:spLocks noGrp="1"/>
          </p:cNvSpPr>
          <p:nvPr>
            <p:ph type="sldNum" sz="quarter" idx="10"/>
          </p:nvPr>
        </p:nvSpPr>
        <p:spPr/>
        <p:txBody>
          <a:bodyPr/>
          <a:lstStyle/>
          <a:p>
            <a:fld id="{82C78C77-691E-40F1-9EE2-2931984ED37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5A66EE57-8DCC-48E3-A137-3F076707255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D6AAEE0-C255-4D2F-8729-002D8AA7FAD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Discuss students’ ideas for the question. Cell B is 2 orders of magnitude larger than cell A. This is because cell B is 100 times larger than cell A.</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892BD8-C0F1-4836-A2CC-C981C326FA2A}"/>
              </a:ext>
            </a:extLst>
          </p:cNvPr>
          <p:cNvSpPr>
            <a:spLocks noGrp="1"/>
          </p:cNvSpPr>
          <p:nvPr>
            <p:ph type="sldNum" sz="quarter" idx="10"/>
          </p:nvPr>
        </p:nvSpPr>
        <p:spPr/>
        <p:txBody>
          <a:bodyPr/>
          <a:lstStyle/>
          <a:p>
            <a:fld id="{82C78C77-691E-40F1-9EE2-2931984ED37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02CE927E-10D6-4285-AF17-92CA553EEEFD}"/>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9A060E93-4E35-4791-872D-060EC06DF6F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liver cells (hepatocytes) </a:t>
            </a:r>
            <a:r>
              <a:rPr lang="en-US" altLang="en-US" dirty="0">
                <a:latin typeface="Arial" panose="020B0604020202020204" pitchFamily="34" charset="0"/>
              </a:rPr>
              <a:t>© </a:t>
            </a:r>
            <a:r>
              <a:rPr lang="en-GB" altLang="en-US" dirty="0">
                <a:latin typeface="Arial" panose="020B0604020202020204" pitchFamily="34" charset="0"/>
              </a:rPr>
              <a:t>Jose Luis Calvo, Shutterstock.com 2018</a:t>
            </a:r>
          </a:p>
        </p:txBody>
      </p:sp>
      <p:sp>
        <p:nvSpPr>
          <p:cNvPr id="2" name="Slide Number Placeholder 1">
            <a:extLst>
              <a:ext uri="{FF2B5EF4-FFF2-40B4-BE49-F238E27FC236}">
                <a16:creationId xmlns:a16="http://schemas.microsoft.com/office/drawing/2014/main" id="{B9BEB3DE-C6B6-44D4-83B1-03EAF6223E55}"/>
              </a:ext>
            </a:extLst>
          </p:cNvPr>
          <p:cNvSpPr>
            <a:spLocks noGrp="1"/>
          </p:cNvSpPr>
          <p:nvPr>
            <p:ph type="sldNum" sz="quarter" idx="10"/>
          </p:nvPr>
        </p:nvSpPr>
        <p:spPr/>
        <p:txBody>
          <a:bodyPr/>
          <a:lstStyle/>
          <a:p>
            <a:fld id="{82C78C77-691E-40F1-9EE2-2931984ED37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7EF98AC-B1A4-4ACE-BE87-D319FF131B5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B2DFC3F-A5F3-4FE6-8C0F-D3696EB86D1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the sub-cellular structures found in animal cells.</a:t>
            </a:r>
          </a:p>
        </p:txBody>
      </p:sp>
      <p:sp>
        <p:nvSpPr>
          <p:cNvPr id="2" name="Slide Number Placeholder 1">
            <a:extLst>
              <a:ext uri="{FF2B5EF4-FFF2-40B4-BE49-F238E27FC236}">
                <a16:creationId xmlns:a16="http://schemas.microsoft.com/office/drawing/2014/main" id="{127E7744-FB1F-4884-B484-B4F411AD7E69}"/>
              </a:ext>
            </a:extLst>
          </p:cNvPr>
          <p:cNvSpPr>
            <a:spLocks noGrp="1"/>
          </p:cNvSpPr>
          <p:nvPr>
            <p:ph type="sldNum" sz="quarter" idx="10"/>
          </p:nvPr>
        </p:nvSpPr>
        <p:spPr/>
        <p:txBody>
          <a:bodyPr/>
          <a:lstStyle/>
          <a:p>
            <a:fld id="{82C78C77-691E-40F1-9EE2-2931984ED37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72F397B3-1A16-45DF-A057-124B691BF4BA}"/>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0656BBB1-72DF-4FC8-945A-31962069AFC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Remind students that a gene is a short section of DNA found in a chromosome. Each gene controls a particular characteristic of the organism.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on DNA and genes, please refer to the </a:t>
            </a:r>
            <a:r>
              <a:rPr lang="en-GB" altLang="en-US" i="1" dirty="0">
                <a:latin typeface="Arial" panose="020B0604020202020204" pitchFamily="34" charset="0"/>
              </a:rPr>
              <a:t>DNA and the Genome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3B0DA162-4F69-46CD-A59D-8D4AB1CE6524}"/>
              </a:ext>
            </a:extLst>
          </p:cNvPr>
          <p:cNvSpPr>
            <a:spLocks noGrp="1"/>
          </p:cNvSpPr>
          <p:nvPr>
            <p:ph type="sldNum" sz="quarter" idx="10"/>
          </p:nvPr>
        </p:nvSpPr>
        <p:spPr/>
        <p:txBody>
          <a:bodyPr/>
          <a:lstStyle/>
          <a:p>
            <a:fld id="{82C78C77-691E-40F1-9EE2-2931984ED37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427369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8555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50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90691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95593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75484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41755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29110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39720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92651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2625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305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093583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926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26407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6081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215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32585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5946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6159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4763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772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0560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218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311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4901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2873150492"/>
      </p:ext>
    </p:extLst>
  </p:cSld>
  <p:clrMap bg1="lt1" tx1="dk1" bg2="lt2" tx2="dk2" accent1="accent1" accent2="accent2" accent3="accent3" accent4="accent4" accent5="accent5" accent6="accent6" hlink="hlink" folHlink="folHlink"/>
  <p:sldLayoutIdLst>
    <p:sldLayoutId id="2147485362" r:id="rId1"/>
    <p:sldLayoutId id="2147485363" r:id="rId2"/>
    <p:sldLayoutId id="2147485364" r:id="rId3"/>
    <p:sldLayoutId id="2147485365" r:id="rId4"/>
    <p:sldLayoutId id="2147485366" r:id="rId5"/>
    <p:sldLayoutId id="2147485367" r:id="rId6"/>
    <p:sldLayoutId id="2147485368" r:id="rId7"/>
    <p:sldLayoutId id="2147485369" r:id="rId8"/>
    <p:sldLayoutId id="2147485370" r:id="rId9"/>
    <p:sldLayoutId id="2147485371" r:id="rId10"/>
    <p:sldLayoutId id="2147485372" r:id="rId11"/>
    <p:sldLayoutId id="2147485373" r:id="rId12"/>
    <p:sldLayoutId id="2147485374" r:id="rId13"/>
    <p:sldLayoutId id="214748537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3948636333"/>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 id="214748538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comments" Target="../comments/comment1.xml"/><Relationship Id="rId5" Type="http://schemas.openxmlformats.org/officeDocument/2006/relationships/notesSlide" Target="../notesSlides/notesSlide16.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51.xml"/><Relationship Id="rId5" Type="http://schemas.openxmlformats.org/officeDocument/2006/relationships/image" Target="../media/image9.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7A13AD88-4B45-430C-86BC-9C249926BBCA}"/>
              </a:ext>
            </a:extLst>
          </p:cNvPr>
          <p:cNvSpPr>
            <a:spLocks noGrp="1"/>
          </p:cNvSpPr>
          <p:nvPr>
            <p:ph type="title"/>
          </p:nvPr>
        </p:nvSpPr>
        <p:spPr/>
        <p:txBody>
          <a:bodyPr/>
          <a:lstStyle/>
          <a:p>
            <a:r>
              <a:rPr lang="en-GB" altLang="en-US" dirty="0"/>
              <a:t>Cells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66065F-99F9-42FF-AC26-B825ED0D8654}"/>
              </a:ext>
            </a:extLst>
          </p:cNvPr>
          <p:cNvSpPr>
            <a:spLocks noGrp="1" noChangeArrowheads="1"/>
          </p:cNvSpPr>
          <p:nvPr>
            <p:ph type="title"/>
          </p:nvPr>
        </p:nvSpPr>
        <p:spPr/>
        <p:txBody>
          <a:bodyPr/>
          <a:lstStyle/>
          <a:p>
            <a:r>
              <a:rPr lang="en-GB" altLang="en-US"/>
              <a:t>Mitochondria and ribosomes</a:t>
            </a:r>
          </a:p>
        </p:txBody>
      </p:sp>
      <p:sp>
        <p:nvSpPr>
          <p:cNvPr id="26629" name="TextBox 7">
            <a:extLst>
              <a:ext uri="{FF2B5EF4-FFF2-40B4-BE49-F238E27FC236}">
                <a16:creationId xmlns:a16="http://schemas.microsoft.com/office/drawing/2014/main" id="{DA7FA7FD-DDB7-4609-A5C1-7D8ACACD3DDA}"/>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b="1">
                <a:solidFill>
                  <a:srgbClr val="10BC45"/>
                </a:solidFill>
              </a:rPr>
              <a:t>mitochondria </a:t>
            </a:r>
            <a:r>
              <a:rPr lang="en-GB" altLang="en-US">
                <a:solidFill>
                  <a:srgbClr val="010066"/>
                </a:solidFill>
              </a:rPr>
              <a:t>are the power houses of cells. </a:t>
            </a:r>
            <a:r>
              <a:rPr lang="en-GB" altLang="en-US"/>
              <a:t>They are the site of </a:t>
            </a:r>
            <a:r>
              <a:rPr lang="en-GB" altLang="en-US" b="1">
                <a:solidFill>
                  <a:srgbClr val="10BC45"/>
                </a:solidFill>
              </a:rPr>
              <a:t>aerobic cellular respiration</a:t>
            </a:r>
            <a:r>
              <a:rPr lang="en-GB" altLang="en-US"/>
              <a:t>. </a:t>
            </a:r>
            <a:r>
              <a:rPr lang="en-GB" altLang="en-US">
                <a:solidFill>
                  <a:srgbClr val="010066"/>
                </a:solidFill>
              </a:rPr>
              <a:t> </a:t>
            </a:r>
          </a:p>
        </p:txBody>
      </p:sp>
      <p:sp>
        <p:nvSpPr>
          <p:cNvPr id="10" name="TextBox 9">
            <a:extLst>
              <a:ext uri="{FF2B5EF4-FFF2-40B4-BE49-F238E27FC236}">
                <a16:creationId xmlns:a16="http://schemas.microsoft.com/office/drawing/2014/main" id="{A633F6AF-D60C-4D83-9DBF-D187D47D522C}"/>
              </a:ext>
            </a:extLst>
          </p:cNvPr>
          <p:cNvSpPr txBox="1">
            <a:spLocks noChangeArrowheads="1"/>
          </p:cNvSpPr>
          <p:nvPr/>
        </p:nvSpPr>
        <p:spPr bwMode="auto">
          <a:xfrm>
            <a:off x="342900" y="3686175"/>
            <a:ext cx="5321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b="1">
                <a:solidFill>
                  <a:srgbClr val="10BC45"/>
                </a:solidFill>
              </a:rPr>
              <a:t>ribosomes</a:t>
            </a:r>
            <a:r>
              <a:rPr lang="en-GB" altLang="en-US"/>
              <a:t> are one of the smallest sub-cellular structures </a:t>
            </a:r>
            <a:br>
              <a:rPr lang="en-GB" altLang="en-US"/>
            </a:br>
            <a:r>
              <a:rPr lang="en-GB" altLang="en-US"/>
              <a:t>and the site of </a:t>
            </a:r>
            <a:r>
              <a:rPr lang="en-GB" altLang="en-US" b="1">
                <a:solidFill>
                  <a:srgbClr val="010066"/>
                </a:solidFill>
              </a:rPr>
              <a:t>protein synthesis</a:t>
            </a:r>
            <a:r>
              <a:rPr lang="en-GB" altLang="en-US">
                <a:solidFill>
                  <a:srgbClr val="010066"/>
                </a:solidFill>
              </a:rPr>
              <a:t>.</a:t>
            </a:r>
            <a:endParaRPr lang="en-GB" altLang="en-US"/>
          </a:p>
        </p:txBody>
      </p:sp>
      <p:sp>
        <p:nvSpPr>
          <p:cNvPr id="11" name="TextBox 10">
            <a:extLst>
              <a:ext uri="{FF2B5EF4-FFF2-40B4-BE49-F238E27FC236}">
                <a16:creationId xmlns:a16="http://schemas.microsoft.com/office/drawing/2014/main" id="{28A2A3F2-1DC6-4DEE-9B0E-97951BC209FA}"/>
              </a:ext>
            </a:extLst>
          </p:cNvPr>
          <p:cNvSpPr txBox="1">
            <a:spLocks noChangeArrowheads="1"/>
          </p:cNvSpPr>
          <p:nvPr/>
        </p:nvSpPr>
        <p:spPr bwMode="auto">
          <a:xfrm>
            <a:off x="342900" y="5322888"/>
            <a:ext cx="847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Genes in the nucleus contain instructions that tell the ribosomes how to make new proteins from amino acids. </a:t>
            </a:r>
          </a:p>
        </p:txBody>
      </p:sp>
      <p:pic>
        <p:nvPicPr>
          <p:cNvPr id="26632" name="Picture 11" descr="animal cell.png">
            <a:extLst>
              <a:ext uri="{FF2B5EF4-FFF2-40B4-BE49-F238E27FC236}">
                <a16:creationId xmlns:a16="http://schemas.microsoft.com/office/drawing/2014/main" id="{79D541BF-D4E7-4221-A82D-9CB6B8E4A9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538" y="2084388"/>
            <a:ext cx="37052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EF041C03-69C8-4917-88FA-48F44586DD6F}"/>
              </a:ext>
            </a:extLst>
          </p:cNvPr>
          <p:cNvCxnSpPr>
            <a:cxnSpLocks noChangeShapeType="1"/>
          </p:cNvCxnSpPr>
          <p:nvPr/>
        </p:nvCxnSpPr>
        <p:spPr bwMode="auto">
          <a:xfrm flipH="1">
            <a:off x="5961063" y="2108200"/>
            <a:ext cx="7937" cy="10747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F8B7B1ED-7943-4922-89C1-4F470EB47CBC}"/>
              </a:ext>
            </a:extLst>
          </p:cNvPr>
          <p:cNvSpPr>
            <a:spLocks noChangeArrowheads="1"/>
          </p:cNvSpPr>
          <p:nvPr/>
        </p:nvSpPr>
        <p:spPr bwMode="auto">
          <a:xfrm>
            <a:off x="4921250" y="1647825"/>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mitochondrion </a:t>
            </a:r>
            <a:endParaRPr lang="en-GB" altLang="en-US">
              <a:solidFill>
                <a:srgbClr val="010066"/>
              </a:solidFill>
            </a:endParaRPr>
          </a:p>
        </p:txBody>
      </p:sp>
      <p:cxnSp>
        <p:nvCxnSpPr>
          <p:cNvPr id="20" name="Straight Arrow Connector 19">
            <a:extLst>
              <a:ext uri="{FF2B5EF4-FFF2-40B4-BE49-F238E27FC236}">
                <a16:creationId xmlns:a16="http://schemas.microsoft.com/office/drawing/2014/main" id="{DC777866-10FB-4BD7-88EE-8DCBA97BF4EF}"/>
              </a:ext>
            </a:extLst>
          </p:cNvPr>
          <p:cNvCxnSpPr>
            <a:cxnSpLocks noChangeShapeType="1"/>
          </p:cNvCxnSpPr>
          <p:nvPr/>
        </p:nvCxnSpPr>
        <p:spPr bwMode="auto">
          <a:xfrm flipH="1" flipV="1">
            <a:off x="7148513" y="3879850"/>
            <a:ext cx="595312" cy="881063"/>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080E8FE6-AEF0-4EDA-B674-DAA8E79679A1}"/>
              </a:ext>
            </a:extLst>
          </p:cNvPr>
          <p:cNvSpPr>
            <a:spLocks noChangeArrowheads="1"/>
          </p:cNvSpPr>
          <p:nvPr/>
        </p:nvSpPr>
        <p:spPr bwMode="auto">
          <a:xfrm>
            <a:off x="7324725" y="4789488"/>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ribosome</a:t>
            </a:r>
            <a:endParaRPr lang="en-GB" altLang="en-US">
              <a:solidFill>
                <a:srgbClr val="010066"/>
              </a:solidFill>
            </a:endParaRPr>
          </a:p>
        </p:txBody>
      </p:sp>
      <p:sp>
        <p:nvSpPr>
          <p:cNvPr id="24" name="Rectangle 23">
            <a:extLst>
              <a:ext uri="{FF2B5EF4-FFF2-40B4-BE49-F238E27FC236}">
                <a16:creationId xmlns:a16="http://schemas.microsoft.com/office/drawing/2014/main" id="{1E2E8C7F-F5B4-4D50-9DC7-771E0494D885}"/>
              </a:ext>
            </a:extLst>
          </p:cNvPr>
          <p:cNvSpPr>
            <a:spLocks noChangeArrowheads="1"/>
          </p:cNvSpPr>
          <p:nvPr/>
        </p:nvSpPr>
        <p:spPr bwMode="auto">
          <a:xfrm>
            <a:off x="342900" y="20510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a:t>Cellular respiration releases energy which is used by cells </a:t>
            </a:r>
            <a:br>
              <a:rPr lang="en-GB" altLang="en-US"/>
            </a:br>
            <a:r>
              <a:rPr lang="en-GB" altLang="en-US"/>
              <a:t>to carry out living processes. </a:t>
            </a:r>
          </a:p>
        </p:txBody>
      </p:sp>
      <p:pic>
        <p:nvPicPr>
          <p:cNvPr id="15" name="Picture 14">
            <a:extLst>
              <a:ext uri="{FF2B5EF4-FFF2-40B4-BE49-F238E27FC236}">
                <a16:creationId xmlns:a16="http://schemas.microsoft.com/office/drawing/2014/main" id="{2233E661-05FF-4A7A-AEAA-C26FB8852A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871B4E35-8E03-4DC3-B932-47EC6D6754D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AE48F14-01B7-481D-8B0F-AB62AB965857}"/>
              </a:ext>
            </a:extLst>
          </p:cNvPr>
          <p:cNvSpPr>
            <a:spLocks noGrp="1" noChangeArrowheads="1"/>
          </p:cNvSpPr>
          <p:nvPr>
            <p:ph type="title"/>
          </p:nvPr>
        </p:nvSpPr>
        <p:spPr/>
        <p:txBody>
          <a:bodyPr/>
          <a:lstStyle/>
          <a:p>
            <a:r>
              <a:rPr lang="en-GB" altLang="en-US"/>
              <a:t>The role of the cell membrane</a:t>
            </a:r>
          </a:p>
        </p:txBody>
      </p:sp>
      <p:sp>
        <p:nvSpPr>
          <p:cNvPr id="27653" name="TextBox 7">
            <a:extLst>
              <a:ext uri="{FF2B5EF4-FFF2-40B4-BE49-F238E27FC236}">
                <a16:creationId xmlns:a16="http://schemas.microsoft.com/office/drawing/2014/main" id="{8709A17F-57EF-4844-964F-DA30DF675FD4}"/>
              </a:ext>
            </a:extLst>
          </p:cNvPr>
          <p:cNvSpPr txBox="1">
            <a:spLocks noChangeArrowheads="1"/>
          </p:cNvSpPr>
          <p:nvPr/>
        </p:nvSpPr>
        <p:spPr bwMode="auto">
          <a:xfrm>
            <a:off x="342900" y="784225"/>
            <a:ext cx="843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b="1">
                <a:solidFill>
                  <a:srgbClr val="10BC45"/>
                </a:solidFill>
              </a:rPr>
              <a:t>cell membrane </a:t>
            </a:r>
            <a:r>
              <a:rPr lang="en-GB" altLang="en-US">
                <a:solidFill>
                  <a:srgbClr val="010066"/>
                </a:solidFill>
              </a:rPr>
              <a:t>surrounds the entire contents of a cell</a:t>
            </a:r>
            <a:r>
              <a:rPr lang="en-GB" altLang="en-US"/>
              <a:t>. </a:t>
            </a:r>
          </a:p>
        </p:txBody>
      </p:sp>
      <p:sp>
        <p:nvSpPr>
          <p:cNvPr id="9" name="TextBox 8">
            <a:extLst>
              <a:ext uri="{FF2B5EF4-FFF2-40B4-BE49-F238E27FC236}">
                <a16:creationId xmlns:a16="http://schemas.microsoft.com/office/drawing/2014/main" id="{7BF1DD34-FCE3-463E-8ED7-4831B955B3C9}"/>
              </a:ext>
            </a:extLst>
          </p:cNvPr>
          <p:cNvSpPr txBox="1">
            <a:spLocks noChangeArrowheads="1"/>
          </p:cNvSpPr>
          <p:nvPr/>
        </p:nvSpPr>
        <p:spPr bwMode="auto">
          <a:xfrm>
            <a:off x="342900" y="14351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Its main role is to control what substances are able to pass in and out of the cell. </a:t>
            </a:r>
          </a:p>
        </p:txBody>
      </p:sp>
      <p:sp>
        <p:nvSpPr>
          <p:cNvPr id="10" name="TextBox 9">
            <a:extLst>
              <a:ext uri="{FF2B5EF4-FFF2-40B4-BE49-F238E27FC236}">
                <a16:creationId xmlns:a16="http://schemas.microsoft.com/office/drawing/2014/main" id="{89968AB6-B363-40DA-832B-41E5524400FA}"/>
              </a:ext>
            </a:extLst>
          </p:cNvPr>
          <p:cNvSpPr txBox="1">
            <a:spLocks noChangeArrowheads="1"/>
          </p:cNvSpPr>
          <p:nvPr/>
        </p:nvSpPr>
        <p:spPr bwMode="auto">
          <a:xfrm>
            <a:off x="342900" y="2455863"/>
            <a:ext cx="51101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b="1" dirty="0">
                <a:solidFill>
                  <a:srgbClr val="10BC45"/>
                </a:solidFill>
              </a:rPr>
              <a:t>Receptor molecules </a:t>
            </a:r>
            <a:r>
              <a:rPr lang="en-GB" altLang="en-US" dirty="0"/>
              <a:t>on the </a:t>
            </a:r>
          </a:p>
          <a:p>
            <a:r>
              <a:rPr lang="en-GB" altLang="en-US" dirty="0"/>
              <a:t>cell membrane recognize specific substances. Some substances </a:t>
            </a:r>
          </a:p>
          <a:p>
            <a:r>
              <a:rPr lang="en-GB" altLang="en-US" dirty="0"/>
              <a:t>are allowed to pass freely, while others are prevented from crossing. </a:t>
            </a:r>
          </a:p>
          <a:p>
            <a:r>
              <a:rPr lang="en-GB" altLang="en-US" dirty="0"/>
              <a:t>This enables the cell membrane to act as a </a:t>
            </a:r>
            <a:r>
              <a:rPr lang="en-GB" altLang="en-US" b="1" dirty="0">
                <a:solidFill>
                  <a:srgbClr val="010066"/>
                </a:solidFill>
              </a:rPr>
              <a:t>selective barrier</a:t>
            </a:r>
            <a:r>
              <a:rPr lang="en-GB" altLang="en-US" dirty="0">
                <a:solidFill>
                  <a:srgbClr val="010066"/>
                </a:solidFill>
              </a:rPr>
              <a:t>. </a:t>
            </a:r>
          </a:p>
        </p:txBody>
      </p:sp>
      <p:sp>
        <p:nvSpPr>
          <p:cNvPr id="11" name="TextBox 10">
            <a:extLst>
              <a:ext uri="{FF2B5EF4-FFF2-40B4-BE49-F238E27FC236}">
                <a16:creationId xmlns:a16="http://schemas.microsoft.com/office/drawing/2014/main" id="{DB1A3487-503A-418B-A5D4-25F4C84BE143}"/>
              </a:ext>
            </a:extLst>
          </p:cNvPr>
          <p:cNvSpPr txBox="1">
            <a:spLocks noChangeArrowheads="1"/>
          </p:cNvSpPr>
          <p:nvPr/>
        </p:nvSpPr>
        <p:spPr bwMode="auto">
          <a:xfrm>
            <a:off x="342900" y="5321300"/>
            <a:ext cx="5019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cell membrane also supports </a:t>
            </a:r>
          </a:p>
          <a:p>
            <a:r>
              <a:rPr lang="en-GB" altLang="en-US"/>
              <a:t>the cell and can influence its shape. </a:t>
            </a:r>
            <a:endParaRPr lang="en-GB" altLang="en-US" b="1">
              <a:solidFill>
                <a:srgbClr val="10BC45"/>
              </a:solidFill>
            </a:endParaRPr>
          </a:p>
        </p:txBody>
      </p:sp>
      <p:pic>
        <p:nvPicPr>
          <p:cNvPr id="27657" name="Picture 12" descr="osmosis2.swf.png">
            <a:extLst>
              <a:ext uri="{FF2B5EF4-FFF2-40B4-BE49-F238E27FC236}">
                <a16:creationId xmlns:a16="http://schemas.microsoft.com/office/drawing/2014/main" id="{C95A41C9-44A7-4D3D-976A-54F792C9D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2573338"/>
            <a:ext cx="33083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CA2980D-B7F6-43A2-9842-34AFC7027E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842DDD81-123B-434E-A8E9-8066CEB1F6E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5A689AA-2FC6-4496-9181-40603863065E}"/>
              </a:ext>
            </a:extLst>
          </p:cNvPr>
          <p:cNvSpPr>
            <a:spLocks noGrp="1" noChangeArrowheads="1"/>
          </p:cNvSpPr>
          <p:nvPr>
            <p:ph type="title"/>
          </p:nvPr>
        </p:nvSpPr>
        <p:spPr/>
        <p:txBody>
          <a:bodyPr/>
          <a:lstStyle/>
          <a:p>
            <a:r>
              <a:rPr lang="en-GB" altLang="en-US" dirty="0"/>
              <a:t>Exploring plant cells</a:t>
            </a:r>
          </a:p>
        </p:txBody>
      </p:sp>
      <p:pic>
        <p:nvPicPr>
          <p:cNvPr id="7" name="Picture 6">
            <a:extLst>
              <a:ext uri="{FF2B5EF4-FFF2-40B4-BE49-F238E27FC236}">
                <a16:creationId xmlns:a16="http://schemas.microsoft.com/office/drawing/2014/main" id="{D4BE1D95-F148-4F57-A2E0-9CF8904761C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4CB0E22-31C4-4A59-B368-AEFE589E80A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319FE6E-FBD6-4C87-AAAC-31050A545E4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C8F9855-95DC-4B39-BACF-D3F2BB34FCF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728FD16F-A0E1-4DE3-98BF-49BCC39B78DC}"/>
              </a:ext>
            </a:extLst>
          </p:cNvPr>
          <p:cNvSpPr>
            <a:spLocks noGrp="1" noChangeArrowheads="1"/>
          </p:cNvSpPr>
          <p:nvPr>
            <p:ph type="title"/>
          </p:nvPr>
        </p:nvSpPr>
        <p:spPr/>
        <p:txBody>
          <a:bodyPr/>
          <a:lstStyle/>
          <a:p>
            <a:r>
              <a:rPr lang="en-GB" altLang="en-US"/>
              <a:t>What are chloroplasts?</a:t>
            </a:r>
          </a:p>
        </p:txBody>
      </p:sp>
      <p:sp>
        <p:nvSpPr>
          <p:cNvPr id="28675" name="Text Box 4">
            <a:extLst>
              <a:ext uri="{FF2B5EF4-FFF2-40B4-BE49-F238E27FC236}">
                <a16:creationId xmlns:a16="http://schemas.microsoft.com/office/drawing/2014/main" id="{0FA2AE81-50F6-4014-9C75-E49934171FF9}"/>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30000"/>
              </a:spcBef>
            </a:pPr>
            <a:r>
              <a:rPr lang="en-GB" altLang="en-US"/>
              <a:t>Plants are able to produce their own food. This is because some plant cells contain </a:t>
            </a:r>
            <a:r>
              <a:rPr lang="en-GB" altLang="en-US" b="1">
                <a:solidFill>
                  <a:srgbClr val="10BC45"/>
                </a:solidFill>
              </a:rPr>
              <a:t>chloroplasts</a:t>
            </a:r>
            <a:r>
              <a:rPr lang="en-GB" altLang="en-US"/>
              <a:t>, which are able to carry out </a:t>
            </a:r>
            <a:r>
              <a:rPr lang="en-GB" altLang="en-US" b="1">
                <a:solidFill>
                  <a:srgbClr val="10BC45"/>
                </a:solidFill>
              </a:rPr>
              <a:t>photosynthesis</a:t>
            </a:r>
            <a:r>
              <a:rPr lang="en-GB" altLang="en-US"/>
              <a:t>.</a:t>
            </a:r>
          </a:p>
        </p:txBody>
      </p:sp>
      <p:sp>
        <p:nvSpPr>
          <p:cNvPr id="205832" name="Text Box 8">
            <a:extLst>
              <a:ext uri="{FF2B5EF4-FFF2-40B4-BE49-F238E27FC236}">
                <a16:creationId xmlns:a16="http://schemas.microsoft.com/office/drawing/2014/main" id="{5101DB6B-9CFC-47AE-8F49-70F86156F34C}"/>
              </a:ext>
            </a:extLst>
          </p:cNvPr>
          <p:cNvSpPr txBox="1">
            <a:spLocks noChangeArrowheads="1"/>
          </p:cNvSpPr>
          <p:nvPr/>
        </p:nvSpPr>
        <p:spPr bwMode="auto">
          <a:xfrm>
            <a:off x="342900" y="234473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A green pigment in chloroplasts called </a:t>
            </a:r>
            <a:r>
              <a:rPr lang="en-GB" altLang="en-US" b="1">
                <a:solidFill>
                  <a:srgbClr val="10BC45"/>
                </a:solidFill>
              </a:rPr>
              <a:t>chlorophyll</a:t>
            </a:r>
            <a:r>
              <a:rPr lang="en-GB" altLang="en-US"/>
              <a:t> absorbs </a:t>
            </a:r>
            <a:br>
              <a:rPr lang="en-GB" altLang="en-US"/>
            </a:br>
            <a:r>
              <a:rPr lang="en-GB" altLang="en-US"/>
              <a:t>the energy in sunlight.</a:t>
            </a:r>
            <a:endParaRPr lang="en-GB" altLang="en-US">
              <a:solidFill>
                <a:srgbClr val="010066"/>
              </a:solidFill>
            </a:endParaRPr>
          </a:p>
        </p:txBody>
      </p:sp>
      <p:sp>
        <p:nvSpPr>
          <p:cNvPr id="205834" name="Text Box 10">
            <a:extLst>
              <a:ext uri="{FF2B5EF4-FFF2-40B4-BE49-F238E27FC236}">
                <a16:creationId xmlns:a16="http://schemas.microsoft.com/office/drawing/2014/main" id="{255ACDA6-79CE-4DAB-84C5-A84DADFAAB9F}"/>
              </a:ext>
            </a:extLst>
          </p:cNvPr>
          <p:cNvSpPr txBox="1">
            <a:spLocks noChangeArrowheads="1"/>
          </p:cNvSpPr>
          <p:nvPr/>
        </p:nvSpPr>
        <p:spPr bwMode="auto">
          <a:xfrm>
            <a:off x="342900" y="3536950"/>
            <a:ext cx="3711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During photosynthesis, this energy is used to convert carbon dioxide and water into glucose and oxygen.</a:t>
            </a:r>
            <a:endParaRPr lang="en-GB" altLang="en-US">
              <a:solidFill>
                <a:srgbClr val="010066"/>
              </a:solidFill>
            </a:endParaRPr>
          </a:p>
        </p:txBody>
      </p:sp>
      <p:pic>
        <p:nvPicPr>
          <p:cNvPr id="28680" name="Picture 8" descr="plantcell_chloroplast_magnify.png">
            <a:extLst>
              <a:ext uri="{FF2B5EF4-FFF2-40B4-BE49-F238E27FC236}">
                <a16:creationId xmlns:a16="http://schemas.microsoft.com/office/drawing/2014/main" id="{4E6BF84B-BDC5-4A13-8421-4D2ECD1445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3136900"/>
            <a:ext cx="467836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273F3DF-3562-4EBE-9C33-BB972DA099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D765261-A3A0-41E6-B4FB-E7F82EFEC44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p:bldP spid="2058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7DFE6751-B091-4F00-AB42-91C527D79058}"/>
              </a:ext>
            </a:extLst>
          </p:cNvPr>
          <p:cNvSpPr>
            <a:spLocks noGrp="1" noChangeArrowheads="1"/>
          </p:cNvSpPr>
          <p:nvPr>
            <p:ph type="title"/>
          </p:nvPr>
        </p:nvSpPr>
        <p:spPr/>
        <p:txBody>
          <a:bodyPr/>
          <a:lstStyle/>
          <a:p>
            <a:r>
              <a:rPr lang="en-GB" altLang="en-US"/>
              <a:t>What is a cell wall?</a:t>
            </a:r>
          </a:p>
        </p:txBody>
      </p:sp>
      <p:sp>
        <p:nvSpPr>
          <p:cNvPr id="29699" name="Text Box 4">
            <a:extLst>
              <a:ext uri="{FF2B5EF4-FFF2-40B4-BE49-F238E27FC236}">
                <a16:creationId xmlns:a16="http://schemas.microsoft.com/office/drawing/2014/main" id="{3010592B-F514-4E7D-81F2-9618C1BD31B5}"/>
              </a:ext>
            </a:extLst>
          </p:cNvPr>
          <p:cNvSpPr txBox="1">
            <a:spLocks noChangeArrowheads="1"/>
          </p:cNvSpPr>
          <p:nvPr/>
        </p:nvSpPr>
        <p:spPr bwMode="auto">
          <a:xfrm>
            <a:off x="342900" y="784225"/>
            <a:ext cx="9004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All plant cells have a </a:t>
            </a:r>
            <a:r>
              <a:rPr lang="en-GB" altLang="en-US" b="1" dirty="0">
                <a:solidFill>
                  <a:srgbClr val="10BC45"/>
                </a:solidFill>
              </a:rPr>
              <a:t>cell wall</a:t>
            </a:r>
            <a:r>
              <a:rPr lang="en-GB" altLang="en-US" dirty="0">
                <a:solidFill>
                  <a:srgbClr val="010066"/>
                </a:solidFill>
              </a:rPr>
              <a:t> that surrounds the </a:t>
            </a:r>
            <a:br>
              <a:rPr lang="en-GB" altLang="en-US" dirty="0">
                <a:solidFill>
                  <a:srgbClr val="010066"/>
                </a:solidFill>
              </a:rPr>
            </a:br>
            <a:r>
              <a:rPr lang="en-GB" altLang="en-US" dirty="0">
                <a:solidFill>
                  <a:srgbClr val="010066"/>
                </a:solidFill>
              </a:rPr>
              <a:t>cell membrane.</a:t>
            </a:r>
          </a:p>
        </p:txBody>
      </p:sp>
      <p:sp>
        <p:nvSpPr>
          <p:cNvPr id="201733" name="Text Box 5">
            <a:extLst>
              <a:ext uri="{FF2B5EF4-FFF2-40B4-BE49-F238E27FC236}">
                <a16:creationId xmlns:a16="http://schemas.microsoft.com/office/drawing/2014/main" id="{748056D1-A902-4A4C-ADE4-BE0A0E3BF417}"/>
              </a:ext>
            </a:extLst>
          </p:cNvPr>
          <p:cNvSpPr txBox="1">
            <a:spLocks noChangeArrowheads="1"/>
          </p:cNvSpPr>
          <p:nvPr/>
        </p:nvSpPr>
        <p:spPr bwMode="auto">
          <a:xfrm>
            <a:off x="342900" y="4003675"/>
            <a:ext cx="591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Unlike the cell membrane, </a:t>
            </a:r>
            <a:br>
              <a:rPr lang="en-GB" altLang="en-US">
                <a:solidFill>
                  <a:srgbClr val="010066"/>
                </a:solidFill>
              </a:rPr>
            </a:br>
            <a:r>
              <a:rPr lang="en-GB" altLang="en-US">
                <a:solidFill>
                  <a:srgbClr val="010066"/>
                </a:solidFill>
              </a:rPr>
              <a:t>the cell wall does not control </a:t>
            </a:r>
            <a:br>
              <a:rPr lang="en-GB" altLang="en-US">
                <a:solidFill>
                  <a:srgbClr val="010066"/>
                </a:solidFill>
              </a:rPr>
            </a:br>
            <a:r>
              <a:rPr lang="en-GB" altLang="en-US">
                <a:solidFill>
                  <a:srgbClr val="010066"/>
                </a:solidFill>
              </a:rPr>
              <a:t>what can pass through it.</a:t>
            </a:r>
          </a:p>
        </p:txBody>
      </p:sp>
      <p:sp>
        <p:nvSpPr>
          <p:cNvPr id="201735" name="Text Box 7">
            <a:extLst>
              <a:ext uri="{FF2B5EF4-FFF2-40B4-BE49-F238E27FC236}">
                <a16:creationId xmlns:a16="http://schemas.microsoft.com/office/drawing/2014/main" id="{416BB170-3625-47E7-8F10-E326B456EF6B}"/>
              </a:ext>
            </a:extLst>
          </p:cNvPr>
          <p:cNvSpPr txBox="1">
            <a:spLocks noChangeArrowheads="1"/>
          </p:cNvSpPr>
          <p:nvPr/>
        </p:nvSpPr>
        <p:spPr bwMode="auto">
          <a:xfrm>
            <a:off x="342900" y="17335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It is made from </a:t>
            </a:r>
            <a:r>
              <a:rPr lang="en-GB" altLang="en-US" b="1">
                <a:solidFill>
                  <a:srgbClr val="10BC45"/>
                </a:solidFill>
              </a:rPr>
              <a:t>cellulose</a:t>
            </a:r>
            <a:r>
              <a:rPr lang="en-GB" altLang="en-US">
                <a:solidFill>
                  <a:srgbClr val="010066"/>
                </a:solidFill>
              </a:rPr>
              <a:t>, a type of carbohydrate.</a:t>
            </a:r>
          </a:p>
        </p:txBody>
      </p:sp>
      <p:sp>
        <p:nvSpPr>
          <p:cNvPr id="11" name="Text Box 72">
            <a:extLst>
              <a:ext uri="{FF2B5EF4-FFF2-40B4-BE49-F238E27FC236}">
                <a16:creationId xmlns:a16="http://schemas.microsoft.com/office/drawing/2014/main" id="{0E7E8DEF-5198-41BA-869F-E75D081E2E51}"/>
              </a:ext>
            </a:extLst>
          </p:cNvPr>
          <p:cNvSpPr txBox="1">
            <a:spLocks noChangeArrowheads="1"/>
          </p:cNvSpPr>
          <p:nvPr/>
        </p:nvSpPr>
        <p:spPr bwMode="auto">
          <a:xfrm>
            <a:off x="342900" y="2314575"/>
            <a:ext cx="5041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The role of the cell wall is to maintain the cell’s shape</a:t>
            </a:r>
            <a:r>
              <a:rPr lang="en-GB" altLang="en-US" b="1" dirty="0">
                <a:solidFill>
                  <a:srgbClr val="10BC45"/>
                </a:solidFill>
              </a:rPr>
              <a:t> </a:t>
            </a:r>
            <a:r>
              <a:rPr lang="en-GB" altLang="en-US" dirty="0">
                <a:solidFill>
                  <a:srgbClr val="010066"/>
                </a:solidFill>
              </a:rPr>
              <a:t>and </a:t>
            </a:r>
            <a:br>
              <a:rPr lang="en-GB" altLang="en-US" dirty="0">
                <a:solidFill>
                  <a:srgbClr val="010066"/>
                </a:solidFill>
              </a:rPr>
            </a:br>
            <a:r>
              <a:rPr lang="en-GB" altLang="en-US" dirty="0">
                <a:solidFill>
                  <a:srgbClr val="010066"/>
                </a:solidFill>
              </a:rPr>
              <a:t>to strengthen the cell by </a:t>
            </a:r>
            <a:br>
              <a:rPr lang="en-GB" altLang="en-US" dirty="0">
                <a:solidFill>
                  <a:srgbClr val="010066"/>
                </a:solidFill>
              </a:rPr>
            </a:br>
            <a:r>
              <a:rPr lang="en-GB" altLang="en-US" dirty="0">
                <a:solidFill>
                  <a:srgbClr val="010066"/>
                </a:solidFill>
              </a:rPr>
              <a:t>providing structural support.</a:t>
            </a:r>
          </a:p>
        </p:txBody>
      </p:sp>
      <p:sp>
        <p:nvSpPr>
          <p:cNvPr id="12" name="Text Box 51">
            <a:extLst>
              <a:ext uri="{FF2B5EF4-FFF2-40B4-BE49-F238E27FC236}">
                <a16:creationId xmlns:a16="http://schemas.microsoft.com/office/drawing/2014/main" id="{56F71579-67DC-49A5-BF13-8B9EC5FDBC30}"/>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solidFill>
                  <a:srgbClr val="10BC45"/>
                </a:solidFill>
              </a:rPr>
              <a:t>Algal cells </a:t>
            </a:r>
            <a:r>
              <a:rPr lang="en-GB" altLang="en-US" dirty="0">
                <a:solidFill>
                  <a:srgbClr val="010066"/>
                </a:solidFill>
              </a:rPr>
              <a:t>are a type of single-celled eukaryotic organism that also have a cell wall made of cellulose. </a:t>
            </a:r>
          </a:p>
        </p:txBody>
      </p:sp>
      <p:pic>
        <p:nvPicPr>
          <p:cNvPr id="29705" name="Picture 9" descr="Picture1.jpg">
            <a:extLst>
              <a:ext uri="{FF2B5EF4-FFF2-40B4-BE49-F238E27FC236}">
                <a16:creationId xmlns:a16="http://schemas.microsoft.com/office/drawing/2014/main" id="{387E8214-9E7B-45A0-890C-DD325772DE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4575" y="2374900"/>
            <a:ext cx="36449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B3E6F34-C099-422F-B208-DAB7EFEF842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p:bldP spid="201735"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82B2E3C-9E38-40CF-88CE-30FCCF0925F0}"/>
              </a:ext>
            </a:extLst>
          </p:cNvPr>
          <p:cNvSpPr>
            <a:spLocks noGrp="1" noChangeArrowheads="1"/>
          </p:cNvSpPr>
          <p:nvPr>
            <p:ph type="title"/>
          </p:nvPr>
        </p:nvSpPr>
        <p:spPr/>
        <p:txBody>
          <a:bodyPr/>
          <a:lstStyle/>
          <a:p>
            <a:r>
              <a:rPr lang="en-GB" altLang="en-US"/>
              <a:t>What is a vacuole?</a:t>
            </a:r>
          </a:p>
        </p:txBody>
      </p:sp>
      <p:sp>
        <p:nvSpPr>
          <p:cNvPr id="30723" name="Text Box 4">
            <a:extLst>
              <a:ext uri="{FF2B5EF4-FFF2-40B4-BE49-F238E27FC236}">
                <a16:creationId xmlns:a16="http://schemas.microsoft.com/office/drawing/2014/main" id="{4504D7BC-DA9B-4827-81D0-9C7CB8EF33F1}"/>
              </a:ext>
            </a:extLst>
          </p:cNvPr>
          <p:cNvSpPr txBox="1">
            <a:spLocks noChangeArrowheads="1"/>
          </p:cNvSpPr>
          <p:nvPr/>
        </p:nvSpPr>
        <p:spPr bwMode="auto">
          <a:xfrm>
            <a:off x="342900" y="78422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ea typeface="Batang" panose="02030600000101010101" pitchFamily="18" charset="-127"/>
                <a:cs typeface="Times New Roman" panose="02020603050405020304" pitchFamily="18" charset="0"/>
              </a:rPr>
              <a:t>The </a:t>
            </a:r>
            <a:r>
              <a:rPr lang="en-GB" altLang="en-US" b="1" dirty="0">
                <a:solidFill>
                  <a:srgbClr val="10BC45"/>
                </a:solidFill>
                <a:ea typeface="Batang" panose="02030600000101010101" pitchFamily="18" charset="-127"/>
                <a:cs typeface="Times New Roman" panose="02020603050405020304" pitchFamily="18" charset="0"/>
              </a:rPr>
              <a:t>vacuole</a:t>
            </a:r>
            <a:r>
              <a:rPr lang="en-GB" altLang="en-US" dirty="0">
                <a:ea typeface="Batang" panose="02030600000101010101" pitchFamily="18" charset="-127"/>
                <a:cs typeface="Times New Roman" panose="02020603050405020304" pitchFamily="18" charset="0"/>
              </a:rPr>
              <a:t> is a </a:t>
            </a:r>
            <a:r>
              <a:rPr lang="en-GB" altLang="en-US" dirty="0">
                <a:solidFill>
                  <a:srgbClr val="010066"/>
                </a:solidFill>
                <a:ea typeface="Batang" panose="02030600000101010101" pitchFamily="18" charset="-127"/>
                <a:cs typeface="Times New Roman" panose="02020603050405020304" pitchFamily="18" charset="0"/>
              </a:rPr>
              <a:t>compartment </a:t>
            </a:r>
            <a:r>
              <a:rPr lang="en-GB" altLang="en-US" dirty="0">
                <a:ea typeface="Batang" panose="02030600000101010101" pitchFamily="18" charset="-127"/>
                <a:cs typeface="Times New Roman" panose="02020603050405020304" pitchFamily="18" charset="0"/>
              </a:rPr>
              <a:t>found within plant cells, </a:t>
            </a:r>
            <a:br>
              <a:rPr lang="en-GB" altLang="en-US" dirty="0">
                <a:ea typeface="Batang" panose="02030600000101010101" pitchFamily="18" charset="-127"/>
                <a:cs typeface="Times New Roman" panose="02020603050405020304" pitchFamily="18" charset="0"/>
              </a:rPr>
            </a:br>
            <a:r>
              <a:rPr lang="en-GB" altLang="en-US" dirty="0">
                <a:ea typeface="Batang" panose="02030600000101010101" pitchFamily="18" charset="-127"/>
                <a:cs typeface="Times New Roman" panose="02020603050405020304" pitchFamily="18" charset="0"/>
              </a:rPr>
              <a:t>filled with a fluid called </a:t>
            </a:r>
            <a:r>
              <a:rPr lang="en-GB" altLang="en-US" b="1" dirty="0">
                <a:solidFill>
                  <a:srgbClr val="10BC45"/>
                </a:solidFill>
                <a:ea typeface="Batang" panose="02030600000101010101" pitchFamily="18" charset="-127"/>
                <a:cs typeface="Times New Roman" panose="02020603050405020304" pitchFamily="18" charset="0"/>
              </a:rPr>
              <a:t>cell sap</a:t>
            </a:r>
            <a:r>
              <a:rPr lang="en-GB" altLang="en-US" dirty="0">
                <a:ea typeface="Batang" panose="02030600000101010101" pitchFamily="18" charset="-127"/>
                <a:cs typeface="Times New Roman" panose="02020603050405020304" pitchFamily="18" charset="0"/>
              </a:rPr>
              <a:t>. </a:t>
            </a:r>
          </a:p>
        </p:txBody>
      </p:sp>
      <p:sp>
        <p:nvSpPr>
          <p:cNvPr id="203781" name="Text Box 5">
            <a:extLst>
              <a:ext uri="{FF2B5EF4-FFF2-40B4-BE49-F238E27FC236}">
                <a16:creationId xmlns:a16="http://schemas.microsoft.com/office/drawing/2014/main" id="{CAFC1646-E767-478A-803A-8A485FD13458}"/>
              </a:ext>
            </a:extLst>
          </p:cNvPr>
          <p:cNvSpPr txBox="1">
            <a:spLocks noChangeArrowheads="1"/>
          </p:cNvSpPr>
          <p:nvPr/>
        </p:nvSpPr>
        <p:spPr bwMode="auto">
          <a:xfrm>
            <a:off x="342900" y="1905000"/>
            <a:ext cx="713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Functions of the vacuole include:</a:t>
            </a:r>
          </a:p>
        </p:txBody>
      </p:sp>
      <p:sp>
        <p:nvSpPr>
          <p:cNvPr id="203783" name="Text Box 7">
            <a:extLst>
              <a:ext uri="{FF2B5EF4-FFF2-40B4-BE49-F238E27FC236}">
                <a16:creationId xmlns:a16="http://schemas.microsoft.com/office/drawing/2014/main" id="{EC89E24D-47A6-4105-9AF0-99D18E9448BF}"/>
              </a:ext>
            </a:extLst>
          </p:cNvPr>
          <p:cNvSpPr txBox="1">
            <a:spLocks noChangeArrowheads="1"/>
          </p:cNvSpPr>
          <p:nvPr/>
        </p:nvSpPr>
        <p:spPr bwMode="auto">
          <a:xfrm>
            <a:off x="342900" y="5267325"/>
            <a:ext cx="827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The size of the vacuole depends on how much water the plant has absorbed through its roots.</a:t>
            </a:r>
          </a:p>
        </p:txBody>
      </p:sp>
      <p:sp>
        <p:nvSpPr>
          <p:cNvPr id="203785" name="Text Box 9">
            <a:extLst>
              <a:ext uri="{FF2B5EF4-FFF2-40B4-BE49-F238E27FC236}">
                <a16:creationId xmlns:a16="http://schemas.microsoft.com/office/drawing/2014/main" id="{FE89CF87-13B9-4BE7-888A-9D2A087D1615}"/>
              </a:ext>
            </a:extLst>
          </p:cNvPr>
          <p:cNvSpPr txBox="1">
            <a:spLocks noChangeArrowheads="1"/>
          </p:cNvSpPr>
          <p:nvPr/>
        </p:nvSpPr>
        <p:spPr bwMode="auto">
          <a:xfrm>
            <a:off x="342900" y="2654300"/>
            <a:ext cx="794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ea typeface="Batang" panose="02030600000101010101" pitchFamily="18" charset="-127"/>
                <a:cs typeface="Times New Roman" panose="02020603050405020304" pitchFamily="18" charset="0"/>
              </a:rPr>
              <a:t>storing waste products</a:t>
            </a:r>
          </a:p>
        </p:txBody>
      </p:sp>
      <p:sp>
        <p:nvSpPr>
          <p:cNvPr id="203786" name="Text Box 10">
            <a:extLst>
              <a:ext uri="{FF2B5EF4-FFF2-40B4-BE49-F238E27FC236}">
                <a16:creationId xmlns:a16="http://schemas.microsoft.com/office/drawing/2014/main" id="{A1DE1D6C-B4C8-4F25-A7EF-7F6F978B82C3}"/>
              </a:ext>
            </a:extLst>
          </p:cNvPr>
          <p:cNvSpPr txBox="1">
            <a:spLocks noChangeArrowheads="1"/>
          </p:cNvSpPr>
          <p:nvPr/>
        </p:nvSpPr>
        <p:spPr bwMode="auto">
          <a:xfrm>
            <a:off x="342900" y="4521200"/>
            <a:ext cx="687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ea typeface="Batang" panose="02030600000101010101" pitchFamily="18" charset="-127"/>
                <a:cs typeface="Times New Roman" panose="02020603050405020304" pitchFamily="18" charset="0"/>
              </a:rPr>
              <a:t>maintaining cell shape.</a:t>
            </a:r>
            <a:endParaRPr lang="en-GB" altLang="en-US">
              <a:solidFill>
                <a:srgbClr val="010066"/>
              </a:solidFill>
              <a:ea typeface="Batang" panose="02030600000101010101" pitchFamily="18" charset="-127"/>
              <a:cs typeface="Times New Roman" panose="02020603050405020304" pitchFamily="18" charset="0"/>
            </a:endParaRPr>
          </a:p>
        </p:txBody>
      </p:sp>
      <p:sp>
        <p:nvSpPr>
          <p:cNvPr id="203787" name="Text Box 11">
            <a:extLst>
              <a:ext uri="{FF2B5EF4-FFF2-40B4-BE49-F238E27FC236}">
                <a16:creationId xmlns:a16="http://schemas.microsoft.com/office/drawing/2014/main" id="{F992C0E2-1EB5-4373-98A0-54E297F95577}"/>
              </a:ext>
            </a:extLst>
          </p:cNvPr>
          <p:cNvSpPr txBox="1">
            <a:spLocks noChangeArrowheads="1"/>
          </p:cNvSpPr>
          <p:nvPr/>
        </p:nvSpPr>
        <p:spPr bwMode="auto">
          <a:xfrm>
            <a:off x="342900" y="3400425"/>
            <a:ext cx="794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ea typeface="Batang" panose="02030600000101010101" pitchFamily="18" charset="-127"/>
                <a:cs typeface="Times New Roman" panose="02020603050405020304" pitchFamily="18" charset="0"/>
              </a:rPr>
              <a:t>maintaining the water and </a:t>
            </a:r>
            <a:br>
              <a:rPr lang="en-GB" altLang="en-US">
                <a:ea typeface="Batang" panose="02030600000101010101" pitchFamily="18" charset="-127"/>
                <a:cs typeface="Times New Roman" panose="02020603050405020304" pitchFamily="18" charset="0"/>
              </a:rPr>
            </a:br>
            <a:r>
              <a:rPr lang="en-GB" altLang="en-US">
                <a:ea typeface="Batang" panose="02030600000101010101" pitchFamily="18" charset="-127"/>
                <a:cs typeface="Times New Roman" panose="02020603050405020304" pitchFamily="18" charset="0"/>
              </a:rPr>
              <a:t>pH balance of the cell</a:t>
            </a:r>
          </a:p>
        </p:txBody>
      </p:sp>
      <p:pic>
        <p:nvPicPr>
          <p:cNvPr id="30731" name="Picture 11" descr="plantcell.png">
            <a:extLst>
              <a:ext uri="{FF2B5EF4-FFF2-40B4-BE49-F238E27FC236}">
                <a16:creationId xmlns:a16="http://schemas.microsoft.com/office/drawing/2014/main" id="{24E07A81-04CF-4756-91DC-6A06339EB3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2397125"/>
            <a:ext cx="34385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11C05BEA-08FE-4AED-A763-506D6AC68B89}"/>
              </a:ext>
            </a:extLst>
          </p:cNvPr>
          <p:cNvCxnSpPr>
            <a:cxnSpLocks noChangeShapeType="1"/>
          </p:cNvCxnSpPr>
          <p:nvPr/>
        </p:nvCxnSpPr>
        <p:spPr bwMode="auto">
          <a:xfrm flipH="1">
            <a:off x="6430963" y="2070100"/>
            <a:ext cx="287337" cy="8334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3C768F34-496C-4AF6-B67D-3194795505D9}"/>
              </a:ext>
            </a:extLst>
          </p:cNvPr>
          <p:cNvSpPr>
            <a:spLocks noChangeArrowheads="1"/>
          </p:cNvSpPr>
          <p:nvPr/>
        </p:nvSpPr>
        <p:spPr bwMode="auto">
          <a:xfrm>
            <a:off x="6700838" y="1651000"/>
            <a:ext cx="1330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ea typeface="Batang" panose="02030600000101010101" pitchFamily="18" charset="-127"/>
                <a:cs typeface="Times New Roman" panose="02020603050405020304" pitchFamily="18" charset="0"/>
              </a:rPr>
              <a:t>vacuole</a:t>
            </a:r>
            <a:endParaRPr lang="en-GB" altLang="en-US">
              <a:solidFill>
                <a:srgbClr val="010066"/>
              </a:solidFill>
              <a:ea typeface="Batang" panose="02030600000101010101" pitchFamily="18" charset="-127"/>
              <a:cs typeface="Times New Roman" panose="02020603050405020304" pitchFamily="18" charset="0"/>
            </a:endParaRPr>
          </a:p>
        </p:txBody>
      </p:sp>
      <p:pic>
        <p:nvPicPr>
          <p:cNvPr id="14" name="Picture 13">
            <a:extLst>
              <a:ext uri="{FF2B5EF4-FFF2-40B4-BE49-F238E27FC236}">
                <a16:creationId xmlns:a16="http://schemas.microsoft.com/office/drawing/2014/main" id="{C5FE9282-3441-41DF-930E-6DC094BC24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15985579-6A1E-4584-81D2-0B0055AE099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37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37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378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P spid="203783" grpId="0"/>
      <p:bldP spid="203785" grpId="0"/>
      <p:bldP spid="203786" grpId="0"/>
      <p:bldP spid="20378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3DCF567-082B-47DF-9948-CEC62C3A5AF5}"/>
              </a:ext>
            </a:extLst>
          </p:cNvPr>
          <p:cNvSpPr>
            <a:spLocks noGrp="1" noChangeArrowheads="1"/>
          </p:cNvSpPr>
          <p:nvPr>
            <p:ph type="title"/>
          </p:nvPr>
        </p:nvSpPr>
        <p:spPr/>
        <p:txBody>
          <a:bodyPr/>
          <a:lstStyle/>
          <a:p>
            <a:r>
              <a:rPr lang="en-GB" altLang="en-US" dirty="0"/>
              <a:t>Locating sub-cellular structures</a:t>
            </a:r>
          </a:p>
        </p:txBody>
      </p:sp>
      <p:pic>
        <p:nvPicPr>
          <p:cNvPr id="7" name="Picture 6">
            <a:extLst>
              <a:ext uri="{FF2B5EF4-FFF2-40B4-BE49-F238E27FC236}">
                <a16:creationId xmlns:a16="http://schemas.microsoft.com/office/drawing/2014/main" id="{85BA8FE1-140E-4FC4-B13C-65EF3B4E3E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49BE295-2B69-440C-9FCE-41F813770A9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EB6F12A-531D-4B4F-AA8E-188B133EB4A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A2B6DAD-3249-4D74-BF29-13BD1098532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71BF37E-F2F3-485E-A1BA-812A8F722DE8}"/>
              </a:ext>
            </a:extLst>
          </p:cNvPr>
          <p:cNvSpPr>
            <a:spLocks noGrp="1" noChangeArrowheads="1"/>
          </p:cNvSpPr>
          <p:nvPr>
            <p:ph type="title"/>
          </p:nvPr>
        </p:nvSpPr>
        <p:spPr/>
        <p:txBody>
          <a:bodyPr/>
          <a:lstStyle/>
          <a:p>
            <a:r>
              <a:rPr lang="en-GB" altLang="en-US" dirty="0"/>
              <a:t>Which sub-cellular structure?</a:t>
            </a:r>
          </a:p>
        </p:txBody>
      </p:sp>
      <p:pic>
        <p:nvPicPr>
          <p:cNvPr id="7" name="Picture 6">
            <a:extLst>
              <a:ext uri="{FF2B5EF4-FFF2-40B4-BE49-F238E27FC236}">
                <a16:creationId xmlns:a16="http://schemas.microsoft.com/office/drawing/2014/main" id="{C15DDE8E-61E3-4AFE-A8B2-D5C2EECC14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5111261-378D-4B87-A3B2-2413D869D26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E269A18-4CEA-44E1-A677-35CA4BFA962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1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7B6AAFA-36C9-41F2-B9F7-EF36A21ABD5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C774872-5E39-4B15-95A5-9097303C31D2}"/>
              </a:ext>
            </a:extLst>
          </p:cNvPr>
          <p:cNvSpPr>
            <a:spLocks noGrp="1" noChangeArrowheads="1"/>
          </p:cNvSpPr>
          <p:nvPr>
            <p:ph type="title"/>
          </p:nvPr>
        </p:nvSpPr>
        <p:spPr/>
        <p:txBody>
          <a:bodyPr/>
          <a:lstStyle/>
          <a:p>
            <a:r>
              <a:rPr lang="en-GB" altLang="en-US"/>
              <a:t>Structure of bacterial cells</a:t>
            </a:r>
          </a:p>
        </p:txBody>
      </p:sp>
      <p:sp>
        <p:nvSpPr>
          <p:cNvPr id="32773" name="Text Box 43">
            <a:extLst>
              <a:ext uri="{FF2B5EF4-FFF2-40B4-BE49-F238E27FC236}">
                <a16:creationId xmlns:a16="http://schemas.microsoft.com/office/drawing/2014/main" id="{D0C82F1E-7574-442D-BB93-94FD2C1BBB62}"/>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ea typeface="Batang" panose="02030600000101010101" pitchFamily="18" charset="-127"/>
                <a:cs typeface="Times New Roman" panose="02020603050405020304" pitchFamily="18" charset="0"/>
              </a:rPr>
              <a:t>Bacterial cells are a type of </a:t>
            </a:r>
            <a:r>
              <a:rPr lang="en-GB" altLang="en-US">
                <a:solidFill>
                  <a:srgbClr val="010066"/>
                </a:solidFill>
                <a:ea typeface="Batang" panose="02030600000101010101" pitchFamily="18" charset="-127"/>
                <a:cs typeface="Times New Roman" panose="02020603050405020304" pitchFamily="18" charset="0"/>
              </a:rPr>
              <a:t>prokaryotic cell. </a:t>
            </a:r>
            <a:r>
              <a:rPr lang="en-GB" altLang="en-US">
                <a:ea typeface="Batang" panose="02030600000101010101" pitchFamily="18" charset="-127"/>
                <a:cs typeface="Times New Roman" panose="02020603050405020304" pitchFamily="18" charset="0"/>
              </a:rPr>
              <a:t>They look very different to animal and plant cells.</a:t>
            </a:r>
            <a:endParaRPr lang="en-GB" altLang="en-US">
              <a:solidFill>
                <a:srgbClr val="010066"/>
              </a:solidFill>
              <a:ea typeface="Batang" panose="02030600000101010101" pitchFamily="18" charset="-127"/>
              <a:cs typeface="Times New Roman" panose="02020603050405020304" pitchFamily="18" charset="0"/>
            </a:endParaRPr>
          </a:p>
        </p:txBody>
      </p:sp>
      <p:sp>
        <p:nvSpPr>
          <p:cNvPr id="12" name="Text Box 42">
            <a:extLst>
              <a:ext uri="{FF2B5EF4-FFF2-40B4-BE49-F238E27FC236}">
                <a16:creationId xmlns:a16="http://schemas.microsoft.com/office/drawing/2014/main" id="{3C50DA04-E87C-45AB-B8E6-14A840D673ED}"/>
              </a:ext>
            </a:extLst>
          </p:cNvPr>
          <p:cNvSpPr txBox="1">
            <a:spLocks noChangeArrowheads="1"/>
          </p:cNvSpPr>
          <p:nvPr/>
        </p:nvSpPr>
        <p:spPr bwMode="auto">
          <a:xfrm>
            <a:off x="342900" y="2100263"/>
            <a:ext cx="383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ea typeface="Batang" panose="02030600000101010101" pitchFamily="18" charset="-127"/>
                <a:cs typeface="Times New Roman" panose="02020603050405020304" pitchFamily="18" charset="0"/>
              </a:rPr>
              <a:t>The most noticeable difference is the lack of a nucleus and mitochondria. </a:t>
            </a:r>
          </a:p>
        </p:txBody>
      </p:sp>
      <p:sp>
        <p:nvSpPr>
          <p:cNvPr id="13" name="Text Box 41">
            <a:extLst>
              <a:ext uri="{FF2B5EF4-FFF2-40B4-BE49-F238E27FC236}">
                <a16:creationId xmlns:a16="http://schemas.microsoft.com/office/drawing/2014/main" id="{2BE9465A-FD94-4721-9246-35CD90CA82C8}"/>
              </a:ext>
            </a:extLst>
          </p:cNvPr>
          <p:cNvSpPr txBox="1">
            <a:spLocks noChangeArrowheads="1"/>
          </p:cNvSpPr>
          <p:nvPr/>
        </p:nvSpPr>
        <p:spPr bwMode="auto">
          <a:xfrm>
            <a:off x="342900" y="3786188"/>
            <a:ext cx="8189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ea typeface="Batang" panose="02030600000101010101" pitchFamily="18" charset="-127"/>
                <a:cs typeface="Times New Roman" panose="02020603050405020304" pitchFamily="18" charset="0"/>
              </a:rPr>
              <a:t>However, there are some </a:t>
            </a:r>
            <a:br>
              <a:rPr lang="en-GB" altLang="en-US">
                <a:ea typeface="Batang" panose="02030600000101010101" pitchFamily="18" charset="-127"/>
                <a:cs typeface="Times New Roman" panose="02020603050405020304" pitchFamily="18" charset="0"/>
              </a:rPr>
            </a:br>
            <a:r>
              <a:rPr lang="en-GB" altLang="en-US">
                <a:ea typeface="Batang" panose="02030600000101010101" pitchFamily="18" charset="-127"/>
                <a:cs typeface="Times New Roman" panose="02020603050405020304" pitchFamily="18" charset="0"/>
              </a:rPr>
              <a:t>similarities. Like eukaryotic </a:t>
            </a:r>
            <a:br>
              <a:rPr lang="en-GB" altLang="en-US">
                <a:ea typeface="Batang" panose="02030600000101010101" pitchFamily="18" charset="-127"/>
                <a:cs typeface="Times New Roman" panose="02020603050405020304" pitchFamily="18" charset="0"/>
              </a:rPr>
            </a:br>
            <a:r>
              <a:rPr lang="en-GB" altLang="en-US">
                <a:ea typeface="Batang" panose="02030600000101010101" pitchFamily="18" charset="-127"/>
                <a:cs typeface="Times New Roman" panose="02020603050405020304" pitchFamily="18" charset="0"/>
              </a:rPr>
              <a:t>cells, bacterial cells have a </a:t>
            </a:r>
            <a:br>
              <a:rPr lang="en-GB" altLang="en-US">
                <a:ea typeface="Batang" panose="02030600000101010101" pitchFamily="18" charset="-127"/>
                <a:cs typeface="Times New Roman" panose="02020603050405020304" pitchFamily="18" charset="0"/>
              </a:rPr>
            </a:br>
            <a:r>
              <a:rPr lang="en-GB" altLang="en-US">
                <a:ea typeface="Batang" panose="02030600000101010101" pitchFamily="18" charset="-127"/>
                <a:cs typeface="Times New Roman" panose="02020603050405020304" pitchFamily="18" charset="0"/>
              </a:rPr>
              <a:t>cell membrane, cytoplasm </a:t>
            </a:r>
            <a:br>
              <a:rPr lang="en-GB" altLang="en-US">
                <a:ea typeface="Batang" panose="02030600000101010101" pitchFamily="18" charset="-127"/>
                <a:cs typeface="Times New Roman" panose="02020603050405020304" pitchFamily="18" charset="0"/>
              </a:rPr>
            </a:br>
            <a:r>
              <a:rPr lang="en-GB" altLang="en-US">
                <a:ea typeface="Batang" panose="02030600000101010101" pitchFamily="18" charset="-127"/>
                <a:cs typeface="Times New Roman" panose="02020603050405020304" pitchFamily="18" charset="0"/>
              </a:rPr>
              <a:t>and ribosomes.</a:t>
            </a:r>
          </a:p>
        </p:txBody>
      </p:sp>
      <p:pic>
        <p:nvPicPr>
          <p:cNvPr id="32776" name="Picture 9" descr="EdexcelCells_bacterial cell_flagella.png">
            <a:extLst>
              <a:ext uri="{FF2B5EF4-FFF2-40B4-BE49-F238E27FC236}">
                <a16:creationId xmlns:a16="http://schemas.microsoft.com/office/drawing/2014/main" id="{CC46B58F-DC1C-47BB-8B68-A5A639DE2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758698">
            <a:off x="4312445" y="3136106"/>
            <a:ext cx="452596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7B1006EB-1637-4CE6-8A3F-59CE8A5A39E5}"/>
              </a:ext>
            </a:extLst>
          </p:cNvPr>
          <p:cNvCxnSpPr>
            <a:cxnSpLocks noChangeShapeType="1"/>
          </p:cNvCxnSpPr>
          <p:nvPr/>
        </p:nvCxnSpPr>
        <p:spPr bwMode="auto">
          <a:xfrm flipH="1">
            <a:off x="6616700" y="2171700"/>
            <a:ext cx="635000" cy="6858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6" name="Rectangle 15">
            <a:extLst>
              <a:ext uri="{FF2B5EF4-FFF2-40B4-BE49-F238E27FC236}">
                <a16:creationId xmlns:a16="http://schemas.microsoft.com/office/drawing/2014/main" id="{2138FEF2-C4C8-488F-87D6-C47EFCFC033D}"/>
              </a:ext>
            </a:extLst>
          </p:cNvPr>
          <p:cNvSpPr>
            <a:spLocks noChangeArrowheads="1"/>
          </p:cNvSpPr>
          <p:nvPr/>
        </p:nvSpPr>
        <p:spPr bwMode="auto">
          <a:xfrm>
            <a:off x="6605588" y="1655763"/>
            <a:ext cx="2341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ea typeface="Batang" panose="02030600000101010101" pitchFamily="18" charset="-127"/>
                <a:cs typeface="Times New Roman" panose="02020603050405020304" pitchFamily="18" charset="0"/>
              </a:rPr>
              <a:t>cell membrane</a:t>
            </a:r>
          </a:p>
        </p:txBody>
      </p:sp>
      <p:sp>
        <p:nvSpPr>
          <p:cNvPr id="17" name="Rectangle 16">
            <a:extLst>
              <a:ext uri="{FF2B5EF4-FFF2-40B4-BE49-F238E27FC236}">
                <a16:creationId xmlns:a16="http://schemas.microsoft.com/office/drawing/2014/main" id="{2F1C94D5-C1B3-4D36-8C18-54A12FB9BEB0}"/>
              </a:ext>
            </a:extLst>
          </p:cNvPr>
          <p:cNvSpPr>
            <a:spLocks noChangeArrowheads="1"/>
          </p:cNvSpPr>
          <p:nvPr/>
        </p:nvSpPr>
        <p:spPr bwMode="auto">
          <a:xfrm>
            <a:off x="4859338" y="5386388"/>
            <a:ext cx="1708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ea typeface="Batang" panose="02030600000101010101" pitchFamily="18" charset="-127"/>
                <a:cs typeface="Times New Roman" panose="02020603050405020304" pitchFamily="18" charset="0"/>
              </a:rPr>
              <a:t>cytoplasm</a:t>
            </a:r>
          </a:p>
        </p:txBody>
      </p:sp>
      <p:cxnSp>
        <p:nvCxnSpPr>
          <p:cNvPr id="18" name="Straight Arrow Connector 17">
            <a:extLst>
              <a:ext uri="{FF2B5EF4-FFF2-40B4-BE49-F238E27FC236}">
                <a16:creationId xmlns:a16="http://schemas.microsoft.com/office/drawing/2014/main" id="{34E219F8-095E-4F6B-AB1A-0339BF3E3451}"/>
              </a:ext>
            </a:extLst>
          </p:cNvPr>
          <p:cNvCxnSpPr>
            <a:cxnSpLocks noChangeShapeType="1"/>
            <a:stCxn id="17" idx="0"/>
          </p:cNvCxnSpPr>
          <p:nvPr/>
        </p:nvCxnSpPr>
        <p:spPr bwMode="auto">
          <a:xfrm flipV="1">
            <a:off x="5713413" y="4498975"/>
            <a:ext cx="661987" cy="887413"/>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31DD6795-16EE-42D4-838A-61D74D449F92}"/>
              </a:ext>
            </a:extLst>
          </p:cNvPr>
          <p:cNvCxnSpPr>
            <a:cxnSpLocks noChangeShapeType="1"/>
          </p:cNvCxnSpPr>
          <p:nvPr/>
        </p:nvCxnSpPr>
        <p:spPr bwMode="auto">
          <a:xfrm flipH="1">
            <a:off x="6832600" y="3073400"/>
            <a:ext cx="876300" cy="3683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C63A6FED-AC60-44EB-A4FE-A8C54F7B7BC3}"/>
              </a:ext>
            </a:extLst>
          </p:cNvPr>
          <p:cNvSpPr>
            <a:spLocks noChangeArrowheads="1"/>
          </p:cNvSpPr>
          <p:nvPr/>
        </p:nvSpPr>
        <p:spPr bwMode="auto">
          <a:xfrm>
            <a:off x="7343775" y="2584450"/>
            <a:ext cx="157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ea typeface="Batang" panose="02030600000101010101" pitchFamily="18" charset="-127"/>
                <a:cs typeface="Times New Roman" panose="02020603050405020304" pitchFamily="18" charset="0"/>
              </a:rPr>
              <a:t>ribosome</a:t>
            </a:r>
          </a:p>
        </p:txBody>
      </p:sp>
      <p:pic>
        <p:nvPicPr>
          <p:cNvPr id="15" name="Picture 14">
            <a:extLst>
              <a:ext uri="{FF2B5EF4-FFF2-40B4-BE49-F238E27FC236}">
                <a16:creationId xmlns:a16="http://schemas.microsoft.com/office/drawing/2014/main" id="{2E1088B9-E0C4-4169-9562-96A4ABAF40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5485A83E-40BD-4E03-8F18-B3BA719CA9C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2653ACB-AE57-4092-A57D-B8FAC54BB089}"/>
              </a:ext>
            </a:extLst>
          </p:cNvPr>
          <p:cNvSpPr>
            <a:spLocks noGrp="1" noChangeArrowheads="1"/>
          </p:cNvSpPr>
          <p:nvPr>
            <p:ph type="title"/>
          </p:nvPr>
        </p:nvSpPr>
        <p:spPr/>
        <p:txBody>
          <a:bodyPr/>
          <a:lstStyle/>
          <a:p>
            <a:r>
              <a:rPr lang="en-GB" altLang="en-US" dirty="0"/>
              <a:t>Sub-cellular structures in a bacterial cell</a:t>
            </a:r>
            <a:endParaRPr lang="en-US" altLang="en-US" dirty="0"/>
          </a:p>
        </p:txBody>
      </p:sp>
      <p:pic>
        <p:nvPicPr>
          <p:cNvPr id="6" name="Picture 5">
            <a:extLst>
              <a:ext uri="{FF2B5EF4-FFF2-40B4-BE49-F238E27FC236}">
                <a16:creationId xmlns:a16="http://schemas.microsoft.com/office/drawing/2014/main" id="{189808B2-AA6A-4BD0-AB22-9809FA91662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2E8EF528-BE4F-493F-9E0F-F69BCE57E75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8A6870E-0AA0-4600-9A2B-474E74D4F75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293D960-78F8-4914-B18F-4142455223CE}"/>
              </a:ext>
            </a:extLst>
          </p:cNvPr>
          <p:cNvSpPr>
            <a:spLocks noGrp="1" noChangeArrowheads="1"/>
          </p:cNvSpPr>
          <p:nvPr>
            <p:ph type="title"/>
          </p:nvPr>
        </p:nvSpPr>
        <p:spPr/>
        <p:txBody>
          <a:bodyPr/>
          <a:lstStyle/>
          <a:p>
            <a:r>
              <a:rPr lang="en-GB" altLang="en-US"/>
              <a:t>Bacterial DNA</a:t>
            </a:r>
          </a:p>
        </p:txBody>
      </p:sp>
      <p:sp>
        <p:nvSpPr>
          <p:cNvPr id="33795" name="Text Box 4">
            <a:extLst>
              <a:ext uri="{FF2B5EF4-FFF2-40B4-BE49-F238E27FC236}">
                <a16:creationId xmlns:a16="http://schemas.microsoft.com/office/drawing/2014/main" id="{C009100F-DA69-4AA4-BBA9-AFAD14EF85CF}"/>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Bacteria cells have no nucleus to protect their genetic material. Instead, their DNA is found free in the cytoplasm. </a:t>
            </a:r>
            <a:endParaRPr lang="en-GB" altLang="en-US"/>
          </a:p>
        </p:txBody>
      </p:sp>
      <p:sp>
        <p:nvSpPr>
          <p:cNvPr id="253958" name="Text Box 6">
            <a:extLst>
              <a:ext uri="{FF2B5EF4-FFF2-40B4-BE49-F238E27FC236}">
                <a16:creationId xmlns:a16="http://schemas.microsoft.com/office/drawing/2014/main" id="{F3459CE6-A02A-4BA2-A321-31C576AE1F2D}"/>
              </a:ext>
            </a:extLst>
          </p:cNvPr>
          <p:cNvSpPr txBox="1">
            <a:spLocks noChangeArrowheads="1"/>
          </p:cNvSpPr>
          <p:nvPr/>
        </p:nvSpPr>
        <p:spPr bwMode="auto">
          <a:xfrm>
            <a:off x="342900" y="5321300"/>
            <a:ext cx="4171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A bacterial cell can contain more than one plasmid.</a:t>
            </a:r>
          </a:p>
        </p:txBody>
      </p:sp>
      <p:sp>
        <p:nvSpPr>
          <p:cNvPr id="9" name="Rectangle 8">
            <a:extLst>
              <a:ext uri="{FF2B5EF4-FFF2-40B4-BE49-F238E27FC236}">
                <a16:creationId xmlns:a16="http://schemas.microsoft.com/office/drawing/2014/main" id="{DF440C0C-6EB0-4D78-AA29-6C4888166D3D}"/>
              </a:ext>
            </a:extLst>
          </p:cNvPr>
          <p:cNvSpPr>
            <a:spLocks noChangeArrowheads="1"/>
          </p:cNvSpPr>
          <p:nvPr/>
        </p:nvSpPr>
        <p:spPr bwMode="auto">
          <a:xfrm>
            <a:off x="342900" y="20494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majority of their genetic material is contained within a single loop of </a:t>
            </a:r>
            <a:r>
              <a:rPr lang="en-GB" altLang="en-US" b="1">
                <a:solidFill>
                  <a:srgbClr val="10BC45"/>
                </a:solidFill>
              </a:rPr>
              <a:t>chromosomal DNA</a:t>
            </a:r>
            <a:r>
              <a:rPr lang="en-GB" altLang="en-US"/>
              <a:t>.</a:t>
            </a:r>
          </a:p>
        </p:txBody>
      </p:sp>
      <p:sp>
        <p:nvSpPr>
          <p:cNvPr id="10" name="Rectangle 9">
            <a:extLst>
              <a:ext uri="{FF2B5EF4-FFF2-40B4-BE49-F238E27FC236}">
                <a16:creationId xmlns:a16="http://schemas.microsoft.com/office/drawing/2014/main" id="{7D5709D4-3074-42C1-8513-8961A2AA30BF}"/>
              </a:ext>
            </a:extLst>
          </p:cNvPr>
          <p:cNvSpPr>
            <a:spLocks noChangeArrowheads="1"/>
          </p:cNvSpPr>
          <p:nvPr/>
        </p:nvSpPr>
        <p:spPr bwMode="auto">
          <a:xfrm>
            <a:off x="342900" y="3317875"/>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dirty="0"/>
              <a:t>Many bacterial cells also contain circular structures </a:t>
            </a:r>
          </a:p>
          <a:p>
            <a:r>
              <a:rPr lang="en-GB" altLang="en-US" dirty="0"/>
              <a:t>called </a:t>
            </a:r>
            <a:r>
              <a:rPr lang="en-GB" altLang="en-US" b="1" dirty="0">
                <a:solidFill>
                  <a:srgbClr val="10BC45"/>
                </a:solidFill>
              </a:rPr>
              <a:t>plasmids</a:t>
            </a:r>
            <a:r>
              <a:rPr lang="en-GB" altLang="en-US" dirty="0">
                <a:solidFill>
                  <a:srgbClr val="010066"/>
                </a:solidFill>
              </a:rPr>
              <a:t>, which </a:t>
            </a:r>
            <a:br>
              <a:rPr lang="en-GB" altLang="en-US" dirty="0">
                <a:solidFill>
                  <a:srgbClr val="010066"/>
                </a:solidFill>
              </a:rPr>
            </a:br>
            <a:r>
              <a:rPr lang="en-GB" altLang="en-US" dirty="0">
                <a:solidFill>
                  <a:srgbClr val="010066"/>
                </a:solidFill>
              </a:rPr>
              <a:t>also contain DNA.</a:t>
            </a:r>
            <a:endParaRPr lang="en-GB" altLang="en-US" dirty="0"/>
          </a:p>
        </p:txBody>
      </p:sp>
      <p:pic>
        <p:nvPicPr>
          <p:cNvPr id="33800" name="Picture 10" descr="EdexcelCells_bacterial cell_flagella.png">
            <a:extLst>
              <a:ext uri="{FF2B5EF4-FFF2-40B4-BE49-F238E27FC236}">
                <a16:creationId xmlns:a16="http://schemas.microsoft.com/office/drawing/2014/main" id="{F34F1AF5-812D-47DF-8B91-5562C15B39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6359">
            <a:off x="4776788" y="3851275"/>
            <a:ext cx="38576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16C1EF3A-7DD2-4AA9-8DCC-63CD356ACC14}"/>
              </a:ext>
            </a:extLst>
          </p:cNvPr>
          <p:cNvCxnSpPr>
            <a:cxnSpLocks noChangeShapeType="1"/>
          </p:cNvCxnSpPr>
          <p:nvPr/>
        </p:nvCxnSpPr>
        <p:spPr bwMode="auto">
          <a:xfrm flipH="1">
            <a:off x="6350000" y="3111500"/>
            <a:ext cx="558800" cy="10160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A9524877-9C5C-42BF-BAE9-3EC057138147}"/>
              </a:ext>
            </a:extLst>
          </p:cNvPr>
          <p:cNvSpPr>
            <a:spLocks noChangeArrowheads="1"/>
          </p:cNvSpPr>
          <p:nvPr/>
        </p:nvSpPr>
        <p:spPr bwMode="auto">
          <a:xfrm>
            <a:off x="6299200" y="2568575"/>
            <a:ext cx="2287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010066"/>
                </a:solidFill>
              </a:rPr>
              <a:t>chromosomal </a:t>
            </a:r>
            <a:br>
              <a:rPr lang="en-GB" altLang="en-US" b="1">
                <a:solidFill>
                  <a:srgbClr val="010066"/>
                </a:solidFill>
              </a:rPr>
            </a:br>
            <a:r>
              <a:rPr lang="en-GB" altLang="en-US" b="1">
                <a:solidFill>
                  <a:srgbClr val="010066"/>
                </a:solidFill>
              </a:rPr>
              <a:t>DNA</a:t>
            </a:r>
            <a:endParaRPr lang="en-GB" altLang="en-US">
              <a:solidFill>
                <a:srgbClr val="010066"/>
              </a:solidFill>
            </a:endParaRPr>
          </a:p>
        </p:txBody>
      </p:sp>
      <p:sp>
        <p:nvSpPr>
          <p:cNvPr id="15" name="Rectangle 14">
            <a:extLst>
              <a:ext uri="{FF2B5EF4-FFF2-40B4-BE49-F238E27FC236}">
                <a16:creationId xmlns:a16="http://schemas.microsoft.com/office/drawing/2014/main" id="{61EE9273-F9C7-44E3-A345-17DD45C9E1F9}"/>
              </a:ext>
            </a:extLst>
          </p:cNvPr>
          <p:cNvSpPr>
            <a:spLocks noChangeArrowheads="1"/>
          </p:cNvSpPr>
          <p:nvPr/>
        </p:nvSpPr>
        <p:spPr bwMode="auto">
          <a:xfrm>
            <a:off x="4316413" y="5502275"/>
            <a:ext cx="2173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a:solidFill>
                  <a:srgbClr val="010066"/>
                </a:solidFill>
              </a:rPr>
              <a:t>circular </a:t>
            </a:r>
            <a:br>
              <a:rPr lang="en-GB" altLang="en-US" b="1">
                <a:solidFill>
                  <a:srgbClr val="010066"/>
                </a:solidFill>
              </a:rPr>
            </a:br>
            <a:r>
              <a:rPr lang="en-GB" altLang="en-US" b="1">
                <a:solidFill>
                  <a:srgbClr val="010066"/>
                </a:solidFill>
              </a:rPr>
              <a:t>plasmid DNA</a:t>
            </a:r>
          </a:p>
        </p:txBody>
      </p:sp>
      <p:cxnSp>
        <p:nvCxnSpPr>
          <p:cNvPr id="17" name="Straight Arrow Connector 16">
            <a:extLst>
              <a:ext uri="{FF2B5EF4-FFF2-40B4-BE49-F238E27FC236}">
                <a16:creationId xmlns:a16="http://schemas.microsoft.com/office/drawing/2014/main" id="{EE496C90-8986-44E0-B5F4-28B0B15EB692}"/>
              </a:ext>
            </a:extLst>
          </p:cNvPr>
          <p:cNvCxnSpPr>
            <a:cxnSpLocks noChangeShapeType="1"/>
            <a:stCxn id="15" idx="0"/>
          </p:cNvCxnSpPr>
          <p:nvPr/>
        </p:nvCxnSpPr>
        <p:spPr bwMode="auto">
          <a:xfrm flipV="1">
            <a:off x="5403850" y="4979988"/>
            <a:ext cx="755650" cy="522287"/>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2A6F6D3E-C269-4218-A187-BF2E7FD387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395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p:bldP spid="9" grpId="0"/>
      <p:bldP spid="10"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12DBD9-B2F0-46D3-BD98-9B6C468CBA85}"/>
              </a:ext>
            </a:extLst>
          </p:cNvPr>
          <p:cNvSpPr>
            <a:spLocks noGrp="1" noChangeArrowheads="1"/>
          </p:cNvSpPr>
          <p:nvPr>
            <p:ph type="title"/>
          </p:nvPr>
        </p:nvSpPr>
        <p:spPr/>
        <p:txBody>
          <a:bodyPr/>
          <a:lstStyle/>
          <a:p>
            <a:r>
              <a:rPr lang="en-GB" altLang="en-US" dirty="0"/>
              <a:t>Other bacterial structures</a:t>
            </a:r>
          </a:p>
        </p:txBody>
      </p:sp>
      <p:sp>
        <p:nvSpPr>
          <p:cNvPr id="34819" name="Text Box 64">
            <a:extLst>
              <a:ext uri="{FF2B5EF4-FFF2-40B4-BE49-F238E27FC236}">
                <a16:creationId xmlns:a16="http://schemas.microsoft.com/office/drawing/2014/main" id="{290A736F-312F-4CA5-BA7B-450855561614}"/>
              </a:ext>
            </a:extLst>
          </p:cNvPr>
          <p:cNvSpPr txBox="1">
            <a:spLocks noChangeArrowheads="1"/>
          </p:cNvSpPr>
          <p:nvPr/>
        </p:nvSpPr>
        <p:spPr bwMode="auto">
          <a:xfrm>
            <a:off x="342900" y="784225"/>
            <a:ext cx="7265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Some bacteria have one or more </a:t>
            </a:r>
            <a:r>
              <a:rPr lang="en-GB" altLang="en-US" b="1">
                <a:solidFill>
                  <a:srgbClr val="10BC45"/>
                </a:solidFill>
              </a:rPr>
              <a:t>flagella</a:t>
            </a:r>
            <a:r>
              <a:rPr lang="en-GB" altLang="en-US">
                <a:solidFill>
                  <a:srgbClr val="010066"/>
                </a:solidFill>
              </a:rPr>
              <a:t>.</a:t>
            </a:r>
          </a:p>
        </p:txBody>
      </p:sp>
      <p:sp>
        <p:nvSpPr>
          <p:cNvPr id="8" name="Text Box 63">
            <a:extLst>
              <a:ext uri="{FF2B5EF4-FFF2-40B4-BE49-F238E27FC236}">
                <a16:creationId xmlns:a16="http://schemas.microsoft.com/office/drawing/2014/main" id="{13A10E88-36F5-4E75-90BD-E29EB914CBFF}"/>
              </a:ext>
            </a:extLst>
          </p:cNvPr>
          <p:cNvSpPr txBox="1">
            <a:spLocks noChangeArrowheads="1"/>
          </p:cNvSpPr>
          <p:nvPr/>
        </p:nvSpPr>
        <p:spPr bwMode="auto">
          <a:xfrm>
            <a:off x="342900" y="1455738"/>
            <a:ext cx="8477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Flagella are tail-like structures that can spin to allow the bacterial cell to move. </a:t>
            </a:r>
          </a:p>
        </p:txBody>
      </p:sp>
      <p:sp>
        <p:nvSpPr>
          <p:cNvPr id="9" name="Text Box 62">
            <a:extLst>
              <a:ext uri="{FF2B5EF4-FFF2-40B4-BE49-F238E27FC236}">
                <a16:creationId xmlns:a16="http://schemas.microsoft.com/office/drawing/2014/main" id="{31E5AF75-36B3-4C5A-90AB-7B6544454EBD}"/>
              </a:ext>
            </a:extLst>
          </p:cNvPr>
          <p:cNvSpPr txBox="1">
            <a:spLocks noChangeArrowheads="1"/>
          </p:cNvSpPr>
          <p:nvPr/>
        </p:nvSpPr>
        <p:spPr bwMode="auto">
          <a:xfrm>
            <a:off x="342900" y="2498725"/>
            <a:ext cx="3848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The cell membrane of some bacterial cells are surrounded by a </a:t>
            </a:r>
            <a:r>
              <a:rPr lang="en-GB" altLang="en-US" b="1" dirty="0">
                <a:solidFill>
                  <a:srgbClr val="010066"/>
                </a:solidFill>
              </a:rPr>
              <a:t>cell wall</a:t>
            </a:r>
            <a:r>
              <a:rPr lang="en-GB" altLang="en-US" dirty="0">
                <a:solidFill>
                  <a:srgbClr val="010066"/>
                </a:solidFill>
              </a:rPr>
              <a:t>. </a:t>
            </a:r>
          </a:p>
        </p:txBody>
      </p:sp>
      <p:sp>
        <p:nvSpPr>
          <p:cNvPr id="11" name="Text Box 61">
            <a:extLst>
              <a:ext uri="{FF2B5EF4-FFF2-40B4-BE49-F238E27FC236}">
                <a16:creationId xmlns:a16="http://schemas.microsoft.com/office/drawing/2014/main" id="{2F7F0F0A-EF0C-428C-AC5F-BD5E309F628F}"/>
              </a:ext>
            </a:extLst>
          </p:cNvPr>
          <p:cNvSpPr txBox="1">
            <a:spLocks noChangeArrowheads="1"/>
          </p:cNvSpPr>
          <p:nvPr/>
        </p:nvSpPr>
        <p:spPr bwMode="auto">
          <a:xfrm>
            <a:off x="342899"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Some bacterial cells have neither of these structures, while others have both. </a:t>
            </a:r>
          </a:p>
        </p:txBody>
      </p:sp>
      <p:cxnSp>
        <p:nvCxnSpPr>
          <p:cNvPr id="12" name="Straight Arrow Connector 11">
            <a:extLst>
              <a:ext uri="{FF2B5EF4-FFF2-40B4-BE49-F238E27FC236}">
                <a16:creationId xmlns:a16="http://schemas.microsoft.com/office/drawing/2014/main" id="{F8C99245-1093-4336-9A69-8FB4BAD4701A}"/>
              </a:ext>
            </a:extLst>
          </p:cNvPr>
          <p:cNvCxnSpPr>
            <a:cxnSpLocks noChangeShapeType="1"/>
            <a:stCxn id="14" idx="2"/>
          </p:cNvCxnSpPr>
          <p:nvPr/>
        </p:nvCxnSpPr>
        <p:spPr bwMode="auto">
          <a:xfrm flipH="1">
            <a:off x="7594600" y="3024188"/>
            <a:ext cx="460375" cy="93821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4FDEE91D-6352-41E8-8A76-75A75DF84D8A}"/>
              </a:ext>
            </a:extLst>
          </p:cNvPr>
          <p:cNvSpPr>
            <a:spLocks noChangeArrowheads="1"/>
          </p:cNvSpPr>
          <p:nvPr/>
        </p:nvSpPr>
        <p:spPr bwMode="auto">
          <a:xfrm>
            <a:off x="7288213" y="2563813"/>
            <a:ext cx="1535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flagellum</a:t>
            </a:r>
            <a:endParaRPr lang="en-GB" altLang="en-US">
              <a:solidFill>
                <a:srgbClr val="010066"/>
              </a:solidFill>
            </a:endParaRPr>
          </a:p>
        </p:txBody>
      </p:sp>
      <p:pic>
        <p:nvPicPr>
          <p:cNvPr id="34827" name="Picture 15" descr="EdexcelCells_bacterial cell_flagella.png">
            <a:extLst>
              <a:ext uri="{FF2B5EF4-FFF2-40B4-BE49-F238E27FC236}">
                <a16:creationId xmlns:a16="http://schemas.microsoft.com/office/drawing/2014/main" id="{D9E8122A-564E-44BF-98FB-B56522EF94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6359">
            <a:off x="4770438" y="2930525"/>
            <a:ext cx="36131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id="{2A5EF20D-E4D9-4577-AE85-7629DEA8A427}"/>
              </a:ext>
            </a:extLst>
          </p:cNvPr>
          <p:cNvCxnSpPr>
            <a:cxnSpLocks noChangeShapeType="1"/>
          </p:cNvCxnSpPr>
          <p:nvPr/>
        </p:nvCxnSpPr>
        <p:spPr bwMode="auto">
          <a:xfrm flipV="1">
            <a:off x="5156200" y="4038600"/>
            <a:ext cx="571500" cy="5207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47161903-7A20-4BFA-BC64-1C3BD876C527}"/>
              </a:ext>
            </a:extLst>
          </p:cNvPr>
          <p:cNvSpPr>
            <a:spLocks noChangeArrowheads="1"/>
          </p:cNvSpPr>
          <p:nvPr/>
        </p:nvSpPr>
        <p:spPr bwMode="auto">
          <a:xfrm>
            <a:off x="4373563" y="4557713"/>
            <a:ext cx="1362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cell wall</a:t>
            </a:r>
            <a:endParaRPr lang="en-GB" altLang="en-US"/>
          </a:p>
        </p:txBody>
      </p:sp>
      <p:sp>
        <p:nvSpPr>
          <p:cNvPr id="21" name="Rectangle 20">
            <a:extLst>
              <a:ext uri="{FF2B5EF4-FFF2-40B4-BE49-F238E27FC236}">
                <a16:creationId xmlns:a16="http://schemas.microsoft.com/office/drawing/2014/main" id="{A415ADB6-B11B-4916-9F3F-2EE2AA8C0B0E}"/>
              </a:ext>
            </a:extLst>
          </p:cNvPr>
          <p:cNvSpPr>
            <a:spLocks noChangeArrowheads="1"/>
          </p:cNvSpPr>
          <p:nvPr/>
        </p:nvSpPr>
        <p:spPr bwMode="auto">
          <a:xfrm>
            <a:off x="342900" y="39116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a:solidFill>
                  <a:srgbClr val="010066"/>
                </a:solidFill>
              </a:rPr>
              <a:t>As in plant cells, its role is </a:t>
            </a:r>
            <a:br>
              <a:rPr lang="en-GB" altLang="en-US">
                <a:solidFill>
                  <a:srgbClr val="010066"/>
                </a:solidFill>
              </a:rPr>
            </a:br>
            <a:r>
              <a:rPr lang="en-GB" altLang="en-US">
                <a:solidFill>
                  <a:srgbClr val="010066"/>
                </a:solidFill>
              </a:rPr>
              <a:t>to protect and strengthen </a:t>
            </a:r>
            <a:br>
              <a:rPr lang="en-GB" altLang="en-US">
                <a:solidFill>
                  <a:srgbClr val="010066"/>
                </a:solidFill>
              </a:rPr>
            </a:br>
            <a:r>
              <a:rPr lang="en-GB" altLang="en-US">
                <a:solidFill>
                  <a:srgbClr val="010066"/>
                </a:solidFill>
              </a:rPr>
              <a:t>the bacterial cell. </a:t>
            </a:r>
            <a:endParaRPr lang="en-GB" altLang="en-US"/>
          </a:p>
        </p:txBody>
      </p:sp>
      <p:pic>
        <p:nvPicPr>
          <p:cNvPr id="16" name="Picture 9" descr="notes_icon">
            <a:extLst>
              <a:ext uri="{FF2B5EF4-FFF2-40B4-BE49-F238E27FC236}">
                <a16:creationId xmlns:a16="http://schemas.microsoft.com/office/drawing/2014/main" id="{84A3A41D-23AB-4555-B1DB-CBF96BC0957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3E3B05-033B-4741-8C6E-E56559E2764C}"/>
              </a:ext>
            </a:extLst>
          </p:cNvPr>
          <p:cNvSpPr>
            <a:spLocks noGrp="1" noChangeArrowheads="1"/>
          </p:cNvSpPr>
          <p:nvPr>
            <p:ph type="title"/>
          </p:nvPr>
        </p:nvSpPr>
        <p:spPr/>
        <p:txBody>
          <a:bodyPr/>
          <a:lstStyle/>
          <a:p>
            <a:r>
              <a:rPr lang="en-GB" altLang="en-US"/>
              <a:t>What is a cell?</a:t>
            </a:r>
          </a:p>
        </p:txBody>
      </p:sp>
      <p:sp>
        <p:nvSpPr>
          <p:cNvPr id="168963" name="Text Box 3">
            <a:extLst>
              <a:ext uri="{FF2B5EF4-FFF2-40B4-BE49-F238E27FC236}">
                <a16:creationId xmlns:a16="http://schemas.microsoft.com/office/drawing/2014/main" id="{A183034E-877A-4743-A6E0-ABA5F10F2407}"/>
              </a:ext>
            </a:extLst>
          </p:cNvPr>
          <p:cNvSpPr txBox="1">
            <a:spLocks noChangeArrowheads="1"/>
          </p:cNvSpPr>
          <p:nvPr/>
        </p:nvSpPr>
        <p:spPr bwMode="auto">
          <a:xfrm>
            <a:off x="342900" y="3835400"/>
            <a:ext cx="42957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30000"/>
              </a:spcBef>
              <a:buFont typeface="Wingdings" panose="05000000000000000000" pitchFamily="2" charset="2"/>
              <a:buChar char="l"/>
            </a:pPr>
            <a:r>
              <a:rPr lang="en-GB" altLang="en-US" b="1">
                <a:solidFill>
                  <a:srgbClr val="10BC45"/>
                </a:solidFill>
              </a:rPr>
              <a:t>Multicellular</a:t>
            </a:r>
            <a:r>
              <a:rPr lang="en-GB" altLang="en-US"/>
              <a:t> organisms consist of many cells – humans are made from an estimated 50 trillion cells! </a:t>
            </a:r>
            <a:endParaRPr lang="en-GB" altLang="en-US">
              <a:solidFill>
                <a:srgbClr val="010066"/>
              </a:solidFill>
            </a:endParaRPr>
          </a:p>
        </p:txBody>
      </p:sp>
      <p:sp>
        <p:nvSpPr>
          <p:cNvPr id="168964" name="Text Box 4">
            <a:extLst>
              <a:ext uri="{FF2B5EF4-FFF2-40B4-BE49-F238E27FC236}">
                <a16:creationId xmlns:a16="http://schemas.microsoft.com/office/drawing/2014/main" id="{3267AD37-27D5-44C9-B22C-8BF445BCE320}"/>
              </a:ext>
            </a:extLst>
          </p:cNvPr>
          <p:cNvSpPr txBox="1">
            <a:spLocks noChangeArrowheads="1"/>
          </p:cNvSpPr>
          <p:nvPr/>
        </p:nvSpPr>
        <p:spPr bwMode="auto">
          <a:xfrm>
            <a:off x="342900" y="2125663"/>
            <a:ext cx="4300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30000"/>
              </a:spcBef>
              <a:buFont typeface="Wingdings" panose="05000000000000000000" pitchFamily="2" charset="2"/>
              <a:buChar char="l"/>
            </a:pPr>
            <a:r>
              <a:rPr lang="en-GB" altLang="en-US" b="1">
                <a:solidFill>
                  <a:srgbClr val="10BC45"/>
                </a:solidFill>
              </a:rPr>
              <a:t>Unicellular</a:t>
            </a:r>
            <a:r>
              <a:rPr lang="en-GB" altLang="en-US"/>
              <a:t> organisms, such as bacteria, consist </a:t>
            </a:r>
            <a:br>
              <a:rPr lang="en-GB" altLang="en-US"/>
            </a:br>
            <a:r>
              <a:rPr lang="en-GB" altLang="en-US"/>
              <a:t>of just a single cell.</a:t>
            </a:r>
          </a:p>
        </p:txBody>
      </p:sp>
      <p:sp>
        <p:nvSpPr>
          <p:cNvPr id="18437" name="Text Box 5">
            <a:extLst>
              <a:ext uri="{FF2B5EF4-FFF2-40B4-BE49-F238E27FC236}">
                <a16:creationId xmlns:a16="http://schemas.microsoft.com/office/drawing/2014/main" id="{EA0C3BA0-56AA-4A28-AF54-276ECB0D8528}"/>
              </a:ext>
            </a:extLst>
          </p:cNvPr>
          <p:cNvSpPr txBox="1">
            <a:spLocks noChangeArrowheads="1"/>
          </p:cNvSpPr>
          <p:nvPr/>
        </p:nvSpPr>
        <p:spPr bwMode="auto">
          <a:xfrm>
            <a:off x="358775" y="784225"/>
            <a:ext cx="8283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A </a:t>
            </a:r>
            <a:r>
              <a:rPr lang="en-GB" altLang="en-US" b="1">
                <a:solidFill>
                  <a:srgbClr val="10BC45"/>
                </a:solidFill>
              </a:rPr>
              <a:t>cell</a:t>
            </a:r>
            <a:r>
              <a:rPr lang="en-GB" altLang="en-US"/>
              <a:t> is the basic building block of life, from which all living organisms are made. </a:t>
            </a:r>
          </a:p>
        </p:txBody>
      </p:sp>
      <p:pic>
        <p:nvPicPr>
          <p:cNvPr id="10" name="Picture 9" descr="D. Kucharski K. Kucharska_157398632.jpg">
            <a:extLst>
              <a:ext uri="{FF2B5EF4-FFF2-40B4-BE49-F238E27FC236}">
                <a16:creationId xmlns:a16="http://schemas.microsoft.com/office/drawing/2014/main" id="{4CE314D8-42BF-4F71-9A0B-23EF8D26E696}"/>
              </a:ext>
            </a:extLst>
          </p:cNvPr>
          <p:cNvPicPr>
            <a:picLocks noChangeAspect="1"/>
          </p:cNvPicPr>
          <p:nvPr/>
        </p:nvPicPr>
        <p:blipFill>
          <a:blip r:embed="rId4">
            <a:extLst>
              <a:ext uri="{28A0092B-C50C-407E-A947-70E740481C1C}">
                <a14:useLocalDpi xmlns:a14="http://schemas.microsoft.com/office/drawing/2010/main" val="0"/>
              </a:ext>
            </a:extLst>
          </a:blip>
          <a:srcRect l="8110" t="1370" r="25526"/>
          <a:stretch>
            <a:fillRect/>
          </a:stretch>
        </p:blipFill>
        <p:spPr bwMode="auto">
          <a:xfrm>
            <a:off x="5035550" y="2208213"/>
            <a:ext cx="3214688"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8AAC391-3766-4090-A6B0-24CD083F93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85C8820E-14CA-4388-94F6-023B17504AD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evenke_148608224.jpg">
            <a:extLst>
              <a:ext uri="{FF2B5EF4-FFF2-40B4-BE49-F238E27FC236}">
                <a16:creationId xmlns:a16="http://schemas.microsoft.com/office/drawing/2014/main" id="{61E3AF6D-E0D1-49C9-BFB7-1F29C4C95D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409700"/>
            <a:ext cx="22479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86F7CAA1-6570-4F93-B623-6C5A609052AC}"/>
              </a:ext>
            </a:extLst>
          </p:cNvPr>
          <p:cNvSpPr>
            <a:spLocks noGrp="1" noChangeArrowheads="1"/>
          </p:cNvSpPr>
          <p:nvPr>
            <p:ph type="title"/>
          </p:nvPr>
        </p:nvSpPr>
        <p:spPr/>
        <p:txBody>
          <a:bodyPr/>
          <a:lstStyle/>
          <a:p>
            <a:r>
              <a:rPr lang="en-GB" altLang="en-US" dirty="0"/>
              <a:t>Types of cell</a:t>
            </a:r>
          </a:p>
        </p:txBody>
      </p:sp>
      <p:sp>
        <p:nvSpPr>
          <p:cNvPr id="168963" name="Text Box 3">
            <a:extLst>
              <a:ext uri="{FF2B5EF4-FFF2-40B4-BE49-F238E27FC236}">
                <a16:creationId xmlns:a16="http://schemas.microsoft.com/office/drawing/2014/main" id="{5F9A04A5-C95F-466A-86DB-BD255EF51F1F}"/>
              </a:ext>
            </a:extLst>
          </p:cNvPr>
          <p:cNvSpPr txBox="1">
            <a:spLocks noChangeArrowheads="1"/>
          </p:cNvSpPr>
          <p:nvPr/>
        </p:nvSpPr>
        <p:spPr bwMode="auto">
          <a:xfrm>
            <a:off x="342900" y="3549650"/>
            <a:ext cx="55165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30000"/>
              </a:spcBef>
              <a:buFont typeface="Wingdings" panose="05000000000000000000" pitchFamily="2" charset="2"/>
              <a:buChar char="l"/>
            </a:pPr>
            <a:r>
              <a:rPr lang="en-GB" altLang="en-US" b="1">
                <a:solidFill>
                  <a:srgbClr val="10BC45"/>
                </a:solidFill>
              </a:rPr>
              <a:t>Prokaryotic cells</a:t>
            </a:r>
          </a:p>
          <a:p>
            <a:pPr eaLnBrk="1" hangingPunct="1">
              <a:spcBef>
                <a:spcPct val="30000"/>
              </a:spcBef>
            </a:pPr>
            <a:r>
              <a:rPr lang="en-GB" altLang="en-US">
                <a:solidFill>
                  <a:srgbClr val="010066"/>
                </a:solidFill>
              </a:rPr>
              <a:t>These include </a:t>
            </a:r>
            <a:r>
              <a:rPr lang="en-GB" altLang="en-US" b="1">
                <a:solidFill>
                  <a:srgbClr val="10BC45"/>
                </a:solidFill>
              </a:rPr>
              <a:t>bacterial cells</a:t>
            </a:r>
            <a:r>
              <a:rPr lang="en-GB" altLang="en-US">
                <a:solidFill>
                  <a:srgbClr val="010066"/>
                </a:solidFill>
              </a:rPr>
              <a:t>.</a:t>
            </a:r>
          </a:p>
        </p:txBody>
      </p:sp>
      <p:sp>
        <p:nvSpPr>
          <p:cNvPr id="168964" name="Text Box 4">
            <a:extLst>
              <a:ext uri="{FF2B5EF4-FFF2-40B4-BE49-F238E27FC236}">
                <a16:creationId xmlns:a16="http://schemas.microsoft.com/office/drawing/2014/main" id="{A17B24B1-F102-4623-B97E-886C693A6797}"/>
              </a:ext>
            </a:extLst>
          </p:cNvPr>
          <p:cNvSpPr txBox="1">
            <a:spLocks noChangeArrowheads="1"/>
          </p:cNvSpPr>
          <p:nvPr/>
        </p:nvSpPr>
        <p:spPr bwMode="auto">
          <a:xfrm>
            <a:off x="342900" y="1693863"/>
            <a:ext cx="35512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30000"/>
              </a:spcBef>
              <a:buFont typeface="Wingdings" panose="05000000000000000000" pitchFamily="2" charset="2"/>
              <a:buChar char="l"/>
            </a:pPr>
            <a:r>
              <a:rPr lang="en-GB" altLang="en-US" b="1">
                <a:solidFill>
                  <a:srgbClr val="10BC45"/>
                </a:solidFill>
              </a:rPr>
              <a:t>Eukaryotic cells</a:t>
            </a:r>
          </a:p>
          <a:p>
            <a:pPr eaLnBrk="1" hangingPunct="1">
              <a:spcBef>
                <a:spcPct val="30000"/>
              </a:spcBef>
            </a:pPr>
            <a:r>
              <a:rPr lang="en-GB" altLang="en-US">
                <a:solidFill>
                  <a:srgbClr val="010066"/>
                </a:solidFill>
              </a:rPr>
              <a:t>These include cells that </a:t>
            </a:r>
          </a:p>
          <a:p>
            <a:pPr eaLnBrk="1" hangingPunct="1">
              <a:spcBef>
                <a:spcPct val="30000"/>
              </a:spcBef>
            </a:pPr>
            <a:r>
              <a:rPr lang="en-GB" altLang="en-US">
                <a:solidFill>
                  <a:srgbClr val="010066"/>
                </a:solidFill>
              </a:rPr>
              <a:t>form animals and plants.</a:t>
            </a:r>
          </a:p>
        </p:txBody>
      </p:sp>
      <p:sp>
        <p:nvSpPr>
          <p:cNvPr id="19462" name="Text Box 5">
            <a:extLst>
              <a:ext uri="{FF2B5EF4-FFF2-40B4-BE49-F238E27FC236}">
                <a16:creationId xmlns:a16="http://schemas.microsoft.com/office/drawing/2014/main" id="{716E2987-EC3F-491A-856F-D3963203CB66}"/>
              </a:ext>
            </a:extLst>
          </p:cNvPr>
          <p:cNvSpPr txBox="1">
            <a:spLocks noChangeArrowheads="1"/>
          </p:cNvSpPr>
          <p:nvPr/>
        </p:nvSpPr>
        <p:spPr bwMode="auto">
          <a:xfrm>
            <a:off x="342900" y="784225"/>
            <a:ext cx="767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Cells can be divided into two main groups:</a:t>
            </a:r>
          </a:p>
        </p:txBody>
      </p:sp>
      <p:sp>
        <p:nvSpPr>
          <p:cNvPr id="9" name="Text Box 51">
            <a:extLst>
              <a:ext uri="{FF2B5EF4-FFF2-40B4-BE49-F238E27FC236}">
                <a16:creationId xmlns:a16="http://schemas.microsoft.com/office/drawing/2014/main" id="{A59F5137-80D9-4C46-B381-1C4F1143899F}"/>
              </a:ext>
            </a:extLst>
          </p:cNvPr>
          <p:cNvSpPr txBox="1">
            <a:spLocks noChangeArrowheads="1"/>
          </p:cNvSpPr>
          <p:nvPr/>
        </p:nvSpPr>
        <p:spPr bwMode="auto">
          <a:xfrm>
            <a:off x="342900" y="4953000"/>
            <a:ext cx="4059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These two groups of cells vary significantly in both their structure and size.</a:t>
            </a:r>
          </a:p>
        </p:txBody>
      </p:sp>
      <p:pic>
        <p:nvPicPr>
          <p:cNvPr id="11" name="Picture 10" descr="Zerbor_143785369.jpg">
            <a:extLst>
              <a:ext uri="{FF2B5EF4-FFF2-40B4-BE49-F238E27FC236}">
                <a16:creationId xmlns:a16="http://schemas.microsoft.com/office/drawing/2014/main" id="{9834AADA-8A19-4B21-BAA2-6E45D8D85C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57338"/>
            <a:ext cx="32766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hutterstock_361412630.jpg">
            <a:extLst>
              <a:ext uri="{FF2B5EF4-FFF2-40B4-BE49-F238E27FC236}">
                <a16:creationId xmlns:a16="http://schemas.microsoft.com/office/drawing/2014/main" id="{E9598842-B24F-48F5-8F55-0B34A43140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9500" y="4279900"/>
            <a:ext cx="2809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974352C-26E9-4351-AD20-26F6D1ECFBD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9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87E0B6F-145F-463E-869E-861BCBBD068B}"/>
              </a:ext>
            </a:extLst>
          </p:cNvPr>
          <p:cNvSpPr>
            <a:spLocks noGrp="1" noChangeArrowheads="1"/>
          </p:cNvSpPr>
          <p:nvPr>
            <p:ph type="title"/>
          </p:nvPr>
        </p:nvSpPr>
        <p:spPr/>
        <p:txBody>
          <a:bodyPr/>
          <a:lstStyle/>
          <a:p>
            <a:r>
              <a:rPr lang="en-GB" altLang="en-US"/>
              <a:t>How big is a cell?</a:t>
            </a:r>
          </a:p>
        </p:txBody>
      </p:sp>
      <p:sp>
        <p:nvSpPr>
          <p:cNvPr id="20483" name="Text Box 3">
            <a:extLst>
              <a:ext uri="{FF2B5EF4-FFF2-40B4-BE49-F238E27FC236}">
                <a16:creationId xmlns:a16="http://schemas.microsoft.com/office/drawing/2014/main" id="{04F95847-08E5-41A5-B1DE-2ADEC59378E6}"/>
              </a:ext>
            </a:extLst>
          </p:cNvPr>
          <p:cNvSpPr txBox="1">
            <a:spLocks noChangeArrowheads="1"/>
          </p:cNvSpPr>
          <p:nvPr/>
        </p:nvSpPr>
        <p:spPr bwMode="auto">
          <a:xfrm>
            <a:off x="358775" y="784225"/>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Most </a:t>
            </a:r>
            <a:r>
              <a:rPr lang="en-GB" altLang="en-US" dirty="0">
                <a:solidFill>
                  <a:srgbClr val="010066"/>
                </a:solidFill>
              </a:rPr>
              <a:t>eukaryotic cells </a:t>
            </a:r>
            <a:r>
              <a:rPr lang="en-GB" altLang="en-US" dirty="0"/>
              <a:t>are between 10</a:t>
            </a:r>
            <a:r>
              <a:rPr lang="en-GB" altLang="en-US" sz="1000" dirty="0"/>
              <a:t> </a:t>
            </a:r>
            <a:r>
              <a:rPr lang="en-GB" altLang="en-US" dirty="0"/>
              <a:t>µm and 100</a:t>
            </a:r>
            <a:r>
              <a:rPr lang="en-GB" altLang="en-US" sz="1000" dirty="0"/>
              <a:t> </a:t>
            </a:r>
            <a:r>
              <a:rPr lang="en-GB" altLang="en-US" dirty="0"/>
              <a:t>µm in size – around the diameter of a human hair – and too </a:t>
            </a:r>
            <a:br>
              <a:rPr lang="en-GB" altLang="en-US" dirty="0"/>
            </a:br>
            <a:r>
              <a:rPr lang="en-GB" altLang="en-US" dirty="0"/>
              <a:t>small to see without a microscope. </a:t>
            </a:r>
          </a:p>
        </p:txBody>
      </p:sp>
      <p:sp>
        <p:nvSpPr>
          <p:cNvPr id="171012" name="Text Box 4">
            <a:extLst>
              <a:ext uri="{FF2B5EF4-FFF2-40B4-BE49-F238E27FC236}">
                <a16:creationId xmlns:a16="http://schemas.microsoft.com/office/drawing/2014/main" id="{D86B5128-0F0B-4299-8803-1C1DA9D3161F}"/>
              </a:ext>
            </a:extLst>
          </p:cNvPr>
          <p:cNvSpPr txBox="1">
            <a:spLocks noChangeArrowheads="1"/>
          </p:cNvSpPr>
          <p:nvPr/>
        </p:nvSpPr>
        <p:spPr bwMode="auto">
          <a:xfrm>
            <a:off x="342900" y="2374900"/>
            <a:ext cx="5053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largest cell in the human body is the female egg cell, at around 100</a:t>
            </a:r>
            <a:r>
              <a:rPr lang="en-GB" altLang="en-US" sz="1000" dirty="0"/>
              <a:t> </a:t>
            </a:r>
            <a:r>
              <a:rPr lang="en-GB" altLang="en-US" dirty="0"/>
              <a:t>µm in diameter.</a:t>
            </a:r>
          </a:p>
        </p:txBody>
      </p:sp>
      <p:sp>
        <p:nvSpPr>
          <p:cNvPr id="171013" name="Text Box 52">
            <a:extLst>
              <a:ext uri="{FF2B5EF4-FFF2-40B4-BE49-F238E27FC236}">
                <a16:creationId xmlns:a16="http://schemas.microsoft.com/office/drawing/2014/main" id="{BC80AC4D-11F1-435C-B7CB-EB4F56186C31}"/>
              </a:ext>
            </a:extLst>
          </p:cNvPr>
          <p:cNvSpPr txBox="1">
            <a:spLocks noChangeArrowheads="1"/>
          </p:cNvSpPr>
          <p:nvPr/>
        </p:nvSpPr>
        <p:spPr bwMode="auto">
          <a:xfrm>
            <a:off x="342900" y="3963988"/>
            <a:ext cx="4860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smallest human cell is the sperm cell, at around 5</a:t>
            </a:r>
            <a:r>
              <a:rPr lang="en-GB" altLang="en-US" sz="1000" dirty="0"/>
              <a:t> </a:t>
            </a:r>
            <a:r>
              <a:rPr lang="en-GB" altLang="en-US" dirty="0"/>
              <a:t>µm long.</a:t>
            </a:r>
          </a:p>
        </p:txBody>
      </p:sp>
      <p:pic>
        <p:nvPicPr>
          <p:cNvPr id="171016" name="Picture 8" descr="p648188_credit">
            <a:extLst>
              <a:ext uri="{FF2B5EF4-FFF2-40B4-BE49-F238E27FC236}">
                <a16:creationId xmlns:a16="http://schemas.microsoft.com/office/drawing/2014/main" id="{602B4FFC-8D54-42E1-A6EE-3EC48EE61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63" y="2376488"/>
            <a:ext cx="29019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1">
            <a:extLst>
              <a:ext uri="{FF2B5EF4-FFF2-40B4-BE49-F238E27FC236}">
                <a16:creationId xmlns:a16="http://schemas.microsoft.com/office/drawing/2014/main" id="{47AE2C09-3432-4A2E-93D8-0030DD0F518B}"/>
              </a:ext>
            </a:extLst>
          </p:cNvPr>
          <p:cNvSpPr txBox="1">
            <a:spLocks noChangeArrowheads="1"/>
          </p:cNvSpPr>
          <p:nvPr/>
        </p:nvSpPr>
        <p:spPr bwMode="auto">
          <a:xfrm>
            <a:off x="342900" y="5184775"/>
            <a:ext cx="514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010066"/>
                </a:solidFill>
              </a:rPr>
              <a:t>Prokaryotic cells are </a:t>
            </a:r>
            <a:r>
              <a:rPr lang="en-GB" altLang="en-US"/>
              <a:t>much smaller </a:t>
            </a:r>
            <a:br>
              <a:rPr lang="en-GB" altLang="en-US"/>
            </a:br>
            <a:r>
              <a:rPr lang="en-GB" altLang="en-US"/>
              <a:t>than eukaryotic cells.</a:t>
            </a:r>
          </a:p>
        </p:txBody>
      </p:sp>
      <p:pic>
        <p:nvPicPr>
          <p:cNvPr id="10" name="Picture 9">
            <a:extLst>
              <a:ext uri="{FF2B5EF4-FFF2-40B4-BE49-F238E27FC236}">
                <a16:creationId xmlns:a16="http://schemas.microsoft.com/office/drawing/2014/main" id="{93AAB526-CE3F-47BA-90DF-197FBE30FC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0F3755B-930F-4A96-B79D-C8CC0DF31E9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0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1">
            <a:extLst>
              <a:ext uri="{FF2B5EF4-FFF2-40B4-BE49-F238E27FC236}">
                <a16:creationId xmlns:a16="http://schemas.microsoft.com/office/drawing/2014/main" id="{6B66CAB5-8FEE-46CF-AE38-788C27B8F652}"/>
              </a:ext>
            </a:extLst>
          </p:cNvPr>
          <p:cNvSpPr>
            <a:spLocks noGrp="1" noChangeArrowheads="1"/>
          </p:cNvSpPr>
          <p:nvPr>
            <p:ph type="title"/>
          </p:nvPr>
        </p:nvSpPr>
        <p:spPr/>
        <p:txBody>
          <a:bodyPr/>
          <a:lstStyle/>
          <a:p>
            <a:r>
              <a:rPr lang="en-GB" altLang="en-US" dirty="0"/>
              <a:t>How do the sizes of cells compare?</a:t>
            </a:r>
          </a:p>
        </p:txBody>
      </p:sp>
      <p:sp>
        <p:nvSpPr>
          <p:cNvPr id="21509" name="Text Box 512">
            <a:extLst>
              <a:ext uri="{FF2B5EF4-FFF2-40B4-BE49-F238E27FC236}">
                <a16:creationId xmlns:a16="http://schemas.microsoft.com/office/drawing/2014/main" id="{7A85EADD-477C-4DE2-9246-CF6C4378704C}"/>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average prokaryotic cell is about 10 times smaller </a:t>
            </a:r>
            <a:br>
              <a:rPr lang="en-GB" altLang="en-US" dirty="0"/>
            </a:br>
            <a:r>
              <a:rPr lang="en-GB" altLang="en-US" dirty="0"/>
              <a:t>than the average eukaryotic cell. </a:t>
            </a:r>
          </a:p>
        </p:txBody>
      </p:sp>
      <p:sp>
        <p:nvSpPr>
          <p:cNvPr id="11" name="Text Box 5">
            <a:extLst>
              <a:ext uri="{FF2B5EF4-FFF2-40B4-BE49-F238E27FC236}">
                <a16:creationId xmlns:a16="http://schemas.microsoft.com/office/drawing/2014/main" id="{5FE552BE-3434-4937-8976-011BF9F65F90}"/>
              </a:ext>
            </a:extLst>
          </p:cNvPr>
          <p:cNvSpPr txBox="1">
            <a:spLocks noChangeArrowheads="1"/>
          </p:cNvSpPr>
          <p:nvPr/>
        </p:nvSpPr>
        <p:spPr bwMode="auto">
          <a:xfrm>
            <a:off x="342900" y="1741488"/>
            <a:ext cx="81899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This means that, in general, eukaryotic cells are </a:t>
            </a:r>
            <a:r>
              <a:rPr lang="en-GB" altLang="en-US" dirty="0">
                <a:solidFill>
                  <a:srgbClr val="010066"/>
                </a:solidFill>
              </a:rPr>
              <a:t>one </a:t>
            </a:r>
            <a:r>
              <a:rPr lang="en-GB" altLang="en-US" b="1" dirty="0">
                <a:solidFill>
                  <a:srgbClr val="10BC45"/>
                </a:solidFill>
              </a:rPr>
              <a:t>order </a:t>
            </a:r>
            <a:br>
              <a:rPr lang="en-GB" altLang="en-US" b="1" dirty="0">
                <a:solidFill>
                  <a:srgbClr val="10BC45"/>
                </a:solidFill>
              </a:rPr>
            </a:br>
            <a:r>
              <a:rPr lang="en-GB" altLang="en-US" b="1" dirty="0">
                <a:solidFill>
                  <a:srgbClr val="10BC45"/>
                </a:solidFill>
              </a:rPr>
              <a:t>of magnitude </a:t>
            </a:r>
            <a:r>
              <a:rPr lang="en-GB" altLang="en-US" dirty="0"/>
              <a:t>larger than prokaryotic cells.</a:t>
            </a:r>
          </a:p>
        </p:txBody>
      </p:sp>
      <p:sp>
        <p:nvSpPr>
          <p:cNvPr id="21511" name="Rectangle 2">
            <a:extLst>
              <a:ext uri="{FF2B5EF4-FFF2-40B4-BE49-F238E27FC236}">
                <a16:creationId xmlns:a16="http://schemas.microsoft.com/office/drawing/2014/main" id="{0FA1BF3F-6AFF-42AE-9D28-5F6EB222833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 name="Text Box 51">
            <a:extLst>
              <a:ext uri="{FF2B5EF4-FFF2-40B4-BE49-F238E27FC236}">
                <a16:creationId xmlns:a16="http://schemas.microsoft.com/office/drawing/2014/main" id="{9BAE1C8B-7E8F-4510-9B47-5115B58D1ABA}"/>
              </a:ext>
            </a:extLst>
          </p:cNvPr>
          <p:cNvSpPr txBox="1">
            <a:spLocks noChangeArrowheads="1"/>
          </p:cNvSpPr>
          <p:nvPr/>
        </p:nvSpPr>
        <p:spPr bwMode="auto">
          <a:xfrm>
            <a:off x="1379538" y="2697163"/>
            <a:ext cx="6384925" cy="1570037"/>
          </a:xfrm>
          <a:prstGeom prst="rect">
            <a:avLst/>
          </a:prstGeom>
          <a:noFill/>
          <a:ln w="38100" algn="ctr">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a:solidFill>
                  <a:srgbClr val="010066"/>
                </a:solidFill>
              </a:rPr>
              <a:t>10 times larger = 1 order of magnitude</a:t>
            </a:r>
          </a:p>
          <a:p>
            <a:pPr eaLnBrk="1" hangingPunct="1">
              <a:spcBef>
                <a:spcPct val="50000"/>
              </a:spcBef>
            </a:pPr>
            <a:r>
              <a:rPr lang="en-GB" altLang="en-US" b="1">
                <a:solidFill>
                  <a:srgbClr val="010066"/>
                </a:solidFill>
              </a:rPr>
              <a:t>100 times larger = 2 orders of magnitude</a:t>
            </a:r>
          </a:p>
          <a:p>
            <a:pPr eaLnBrk="1" hangingPunct="1">
              <a:spcBef>
                <a:spcPct val="50000"/>
              </a:spcBef>
            </a:pPr>
            <a:r>
              <a:rPr lang="en-GB" altLang="en-US" b="1">
                <a:solidFill>
                  <a:srgbClr val="010066"/>
                </a:solidFill>
              </a:rPr>
              <a:t>1,000 times larger = 3 orders of magnitude</a:t>
            </a:r>
          </a:p>
        </p:txBody>
      </p:sp>
      <p:sp>
        <p:nvSpPr>
          <p:cNvPr id="21513" name="Rectangle 5">
            <a:extLst>
              <a:ext uri="{FF2B5EF4-FFF2-40B4-BE49-F238E27FC236}">
                <a16:creationId xmlns:a16="http://schemas.microsoft.com/office/drawing/2014/main" id="{8A392FA0-A1B1-4AF5-AAF5-22B854C393A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484" name="Rectangle 4">
            <a:extLst>
              <a:ext uri="{FF2B5EF4-FFF2-40B4-BE49-F238E27FC236}">
                <a16:creationId xmlns:a16="http://schemas.microsoft.com/office/drawing/2014/main" id="{C174A404-26F3-4A92-AA6D-C015F56BC3BC}"/>
              </a:ext>
            </a:extLst>
          </p:cNvPr>
          <p:cNvSpPr>
            <a:spLocks noChangeArrowheads="1"/>
          </p:cNvSpPr>
          <p:nvPr/>
        </p:nvSpPr>
        <p:spPr bwMode="auto">
          <a:xfrm>
            <a:off x="342899" y="5351463"/>
            <a:ext cx="7818967" cy="80168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US" altLang="en-US" dirty="0"/>
              <a:t> If cell A is 5</a:t>
            </a:r>
            <a:r>
              <a:rPr lang="en-US" altLang="en-US" sz="1000" dirty="0"/>
              <a:t> </a:t>
            </a:r>
            <a:r>
              <a:rPr lang="en-GB" altLang="en-US" dirty="0"/>
              <a:t>µm </a:t>
            </a:r>
            <a:r>
              <a:rPr lang="en-US" altLang="en-US" dirty="0"/>
              <a:t>wide and cell B is 500</a:t>
            </a:r>
            <a:r>
              <a:rPr lang="en-US" altLang="en-US" sz="1000" dirty="0"/>
              <a:t> </a:t>
            </a:r>
            <a:r>
              <a:rPr lang="en-GB" altLang="en-US" dirty="0"/>
              <a:t>µm</a:t>
            </a:r>
            <a:r>
              <a:rPr lang="en-US" altLang="en-US" dirty="0"/>
              <a:t> wide, to what </a:t>
            </a:r>
          </a:p>
          <a:p>
            <a:r>
              <a:rPr lang="en-US" altLang="en-US" dirty="0"/>
              <a:t> order of magnitude is cell B larger than cell A?</a:t>
            </a:r>
          </a:p>
        </p:txBody>
      </p:sp>
      <p:sp>
        <p:nvSpPr>
          <p:cNvPr id="17" name="Rectangle 16">
            <a:extLst>
              <a:ext uri="{FF2B5EF4-FFF2-40B4-BE49-F238E27FC236}">
                <a16:creationId xmlns:a16="http://schemas.microsoft.com/office/drawing/2014/main" id="{92CB58CE-BA61-42F8-967A-C7641D3C3538}"/>
              </a:ext>
            </a:extLst>
          </p:cNvPr>
          <p:cNvSpPr>
            <a:spLocks noChangeArrowheads="1"/>
          </p:cNvSpPr>
          <p:nvPr/>
        </p:nvSpPr>
        <p:spPr bwMode="auto">
          <a:xfrm>
            <a:off x="342900" y="439261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With each order of magnitude, there is difference by a </a:t>
            </a:r>
            <a:r>
              <a:rPr lang="en-GB" altLang="en-US" dirty="0">
                <a:solidFill>
                  <a:srgbClr val="010066"/>
                </a:solidFill>
              </a:rPr>
              <a:t>scale of 10</a:t>
            </a:r>
            <a:r>
              <a:rPr lang="en-GB" altLang="en-US" dirty="0"/>
              <a:t>.</a:t>
            </a:r>
          </a:p>
        </p:txBody>
      </p:sp>
      <p:pic>
        <p:nvPicPr>
          <p:cNvPr id="13" name="Picture 12">
            <a:extLst>
              <a:ext uri="{FF2B5EF4-FFF2-40B4-BE49-F238E27FC236}">
                <a16:creationId xmlns:a16="http://schemas.microsoft.com/office/drawing/2014/main" id="{7FF7C662-BD5F-4086-9083-DC4CFF56EF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06D1B649-0D8D-49B6-9184-D15C51BDBE4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5BBFCCC-A76F-4E3C-AEB3-27CCA2DB1A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4848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Cells_7.1.png">
            <a:extLst>
              <a:ext uri="{FF2B5EF4-FFF2-40B4-BE49-F238E27FC236}">
                <a16:creationId xmlns:a16="http://schemas.microsoft.com/office/drawing/2014/main" id="{1825E694-ADE7-4B67-A62A-873AAC6174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2549525"/>
            <a:ext cx="38957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06F85A5F-04D8-46B3-9827-0A9E7279E14D}"/>
              </a:ext>
            </a:extLst>
          </p:cNvPr>
          <p:cNvSpPr>
            <a:spLocks noGrp="1" noChangeArrowheads="1"/>
          </p:cNvSpPr>
          <p:nvPr>
            <p:ph type="title"/>
          </p:nvPr>
        </p:nvSpPr>
        <p:spPr/>
        <p:txBody>
          <a:bodyPr/>
          <a:lstStyle/>
          <a:p>
            <a:r>
              <a:rPr lang="en-GB" altLang="en-US"/>
              <a:t>Cell structure</a:t>
            </a:r>
          </a:p>
        </p:txBody>
      </p:sp>
      <p:sp>
        <p:nvSpPr>
          <p:cNvPr id="22532" name="Text Box 34">
            <a:extLst>
              <a:ext uri="{FF2B5EF4-FFF2-40B4-BE49-F238E27FC236}">
                <a16:creationId xmlns:a16="http://schemas.microsoft.com/office/drawing/2014/main" id="{5265A421-FFCC-46A4-AFC8-820267B456DC}"/>
              </a:ext>
            </a:extLst>
          </p:cNvPr>
          <p:cNvSpPr txBox="1">
            <a:spLocks noChangeArrowheads="1"/>
          </p:cNvSpPr>
          <p:nvPr/>
        </p:nvSpPr>
        <p:spPr bwMode="auto">
          <a:xfrm>
            <a:off x="358775" y="7842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Inside cells are many parts called </a:t>
            </a:r>
            <a:r>
              <a:rPr lang="en-GB" altLang="en-US" b="1">
                <a:solidFill>
                  <a:srgbClr val="10BC45"/>
                </a:solidFill>
              </a:rPr>
              <a:t>sub-cellular structures</a:t>
            </a:r>
            <a:r>
              <a:rPr lang="en-GB" altLang="en-US"/>
              <a:t>. </a:t>
            </a:r>
          </a:p>
        </p:txBody>
      </p:sp>
      <p:sp>
        <p:nvSpPr>
          <p:cNvPr id="9" name="Text Box 33">
            <a:extLst>
              <a:ext uri="{FF2B5EF4-FFF2-40B4-BE49-F238E27FC236}">
                <a16:creationId xmlns:a16="http://schemas.microsoft.com/office/drawing/2014/main" id="{8D69BCCD-177F-4EE7-AE27-271CDE71100F}"/>
              </a:ext>
            </a:extLst>
          </p:cNvPr>
          <p:cNvSpPr txBox="1">
            <a:spLocks noChangeArrowheads="1"/>
          </p:cNvSpPr>
          <p:nvPr/>
        </p:nvSpPr>
        <p:spPr bwMode="auto">
          <a:xfrm>
            <a:off x="342900" y="1558178"/>
            <a:ext cx="794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Each type of sub-cellular structure has a specific role that contributes to the overall function of the cell.</a:t>
            </a:r>
          </a:p>
        </p:txBody>
      </p:sp>
      <p:sp>
        <p:nvSpPr>
          <p:cNvPr id="10" name="Text Box 32">
            <a:extLst>
              <a:ext uri="{FF2B5EF4-FFF2-40B4-BE49-F238E27FC236}">
                <a16:creationId xmlns:a16="http://schemas.microsoft.com/office/drawing/2014/main" id="{A328A1D6-4E0C-43EE-A720-3998B18C3A6A}"/>
              </a:ext>
            </a:extLst>
          </p:cNvPr>
          <p:cNvSpPr txBox="1">
            <a:spLocks noChangeArrowheads="1"/>
          </p:cNvSpPr>
          <p:nvPr/>
        </p:nvSpPr>
        <p:spPr bwMode="auto">
          <a:xfrm>
            <a:off x="342899" y="2702018"/>
            <a:ext cx="4164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One of the most important sub-cellular structures found in all eukaryotic cells is the </a:t>
            </a:r>
            <a:r>
              <a:rPr lang="en-GB" altLang="en-US" b="1" dirty="0">
                <a:solidFill>
                  <a:srgbClr val="10BC45"/>
                </a:solidFill>
              </a:rPr>
              <a:t>nucleus</a:t>
            </a:r>
            <a:r>
              <a:rPr lang="en-GB" altLang="en-US" dirty="0">
                <a:solidFill>
                  <a:srgbClr val="010066"/>
                </a:solidFill>
              </a:rPr>
              <a:t>. It</a:t>
            </a:r>
            <a:r>
              <a:rPr lang="en-GB" altLang="en-US" b="1" dirty="0">
                <a:solidFill>
                  <a:srgbClr val="10BC45"/>
                </a:solidFill>
              </a:rPr>
              <a:t> </a:t>
            </a:r>
            <a:r>
              <a:rPr lang="en-GB" altLang="en-US" dirty="0"/>
              <a:t>contains a cell’s </a:t>
            </a:r>
            <a:br>
              <a:rPr lang="en-GB" altLang="en-US" dirty="0"/>
            </a:br>
            <a:r>
              <a:rPr lang="en-GB" altLang="en-US" dirty="0"/>
              <a:t>genetic information.</a:t>
            </a:r>
          </a:p>
        </p:txBody>
      </p:sp>
      <p:sp>
        <p:nvSpPr>
          <p:cNvPr id="11" name="Text Box 31">
            <a:extLst>
              <a:ext uri="{FF2B5EF4-FFF2-40B4-BE49-F238E27FC236}">
                <a16:creationId xmlns:a16="http://schemas.microsoft.com/office/drawing/2014/main" id="{CB115796-B083-45B2-8D96-61B70CB46660}"/>
              </a:ext>
            </a:extLst>
          </p:cNvPr>
          <p:cNvSpPr txBox="1">
            <a:spLocks noChangeArrowheads="1"/>
          </p:cNvSpPr>
          <p:nvPr/>
        </p:nvSpPr>
        <p:spPr bwMode="auto">
          <a:xfrm>
            <a:off x="342900" y="4953000"/>
            <a:ext cx="412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Unlike eukaryotic cells,  prokaryotic cells do not </a:t>
            </a:r>
            <a:br>
              <a:rPr lang="en-GB" altLang="en-US"/>
            </a:br>
            <a:r>
              <a:rPr lang="en-GB" altLang="en-US"/>
              <a:t>have a nucleus. </a:t>
            </a:r>
          </a:p>
        </p:txBody>
      </p:sp>
      <p:pic>
        <p:nvPicPr>
          <p:cNvPr id="12" name="Picture 11">
            <a:extLst>
              <a:ext uri="{FF2B5EF4-FFF2-40B4-BE49-F238E27FC236}">
                <a16:creationId xmlns:a16="http://schemas.microsoft.com/office/drawing/2014/main" id="{2F3A2C60-7677-4C25-9502-96F23EDFD8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FEDE4BA-A545-45FB-8D1B-5B8A5F815948}"/>
              </a:ext>
            </a:extLst>
          </p:cNvPr>
          <p:cNvSpPr>
            <a:spLocks noGrp="1" noChangeArrowheads="1"/>
          </p:cNvSpPr>
          <p:nvPr>
            <p:ph type="title"/>
          </p:nvPr>
        </p:nvSpPr>
        <p:spPr/>
        <p:txBody>
          <a:bodyPr/>
          <a:lstStyle/>
          <a:p>
            <a:r>
              <a:rPr lang="en-GB" altLang="en-US" dirty="0"/>
              <a:t>Exploring animal cells</a:t>
            </a:r>
          </a:p>
        </p:txBody>
      </p:sp>
      <p:pic>
        <p:nvPicPr>
          <p:cNvPr id="7" name="Picture 6">
            <a:extLst>
              <a:ext uri="{FF2B5EF4-FFF2-40B4-BE49-F238E27FC236}">
                <a16:creationId xmlns:a16="http://schemas.microsoft.com/office/drawing/2014/main" id="{8F4E64ED-B010-4D47-B329-9A95198802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FE61C8B0-7C62-4201-A06A-47CD0B1F407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3220598-A2C7-4CAF-9AC6-C4317F1E35B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D22802B-8415-4605-88BD-9D8EF284BCA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591BBF2-CAF6-4B63-BFD0-71E3158D126B}"/>
              </a:ext>
            </a:extLst>
          </p:cNvPr>
          <p:cNvSpPr>
            <a:spLocks noGrp="1" noChangeArrowheads="1"/>
          </p:cNvSpPr>
          <p:nvPr>
            <p:ph type="title"/>
          </p:nvPr>
        </p:nvSpPr>
        <p:spPr/>
        <p:txBody>
          <a:bodyPr/>
          <a:lstStyle/>
          <a:p>
            <a:r>
              <a:rPr lang="en-GB" altLang="en-US"/>
              <a:t>What is the nucleus?</a:t>
            </a:r>
          </a:p>
        </p:txBody>
      </p:sp>
      <p:sp>
        <p:nvSpPr>
          <p:cNvPr id="25605" name="TextBox 7">
            <a:extLst>
              <a:ext uri="{FF2B5EF4-FFF2-40B4-BE49-F238E27FC236}">
                <a16:creationId xmlns:a16="http://schemas.microsoft.com/office/drawing/2014/main" id="{A6DF77B0-63B6-486A-917A-10D9356379D8}"/>
              </a:ext>
            </a:extLst>
          </p:cNvPr>
          <p:cNvSpPr txBox="1">
            <a:spLocks noChangeArrowheads="1"/>
          </p:cNvSpPr>
          <p:nvPr/>
        </p:nvSpPr>
        <p:spPr bwMode="auto">
          <a:xfrm>
            <a:off x="342900" y="784225"/>
            <a:ext cx="8529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The </a:t>
            </a:r>
            <a:r>
              <a:rPr lang="en-GB" altLang="en-US">
                <a:solidFill>
                  <a:srgbClr val="010066"/>
                </a:solidFill>
              </a:rPr>
              <a:t>nucleus</a:t>
            </a:r>
            <a:r>
              <a:rPr lang="en-GB" altLang="en-US"/>
              <a:t> stores and protects the cell’s genetic material from chemicals in the cytoplasm. </a:t>
            </a:r>
          </a:p>
        </p:txBody>
      </p:sp>
      <p:sp>
        <p:nvSpPr>
          <p:cNvPr id="9" name="TextBox 8">
            <a:extLst>
              <a:ext uri="{FF2B5EF4-FFF2-40B4-BE49-F238E27FC236}">
                <a16:creationId xmlns:a16="http://schemas.microsoft.com/office/drawing/2014/main" id="{D3F23DF0-A23D-4920-929C-99E1EC4B180A}"/>
              </a:ext>
            </a:extLst>
          </p:cNvPr>
          <p:cNvSpPr txBox="1">
            <a:spLocks noChangeArrowheads="1"/>
          </p:cNvSpPr>
          <p:nvPr/>
        </p:nvSpPr>
        <p:spPr bwMode="auto">
          <a:xfrm>
            <a:off x="342900" y="1698625"/>
            <a:ext cx="562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Inside the nucleus are </a:t>
            </a:r>
            <a:r>
              <a:rPr lang="en-GB" altLang="en-US" b="1">
                <a:solidFill>
                  <a:srgbClr val="10BC45"/>
                </a:solidFill>
              </a:rPr>
              <a:t>chromosomes</a:t>
            </a:r>
            <a:r>
              <a:rPr lang="en-GB" altLang="en-US"/>
              <a:t>.</a:t>
            </a:r>
          </a:p>
        </p:txBody>
      </p:sp>
      <p:sp>
        <p:nvSpPr>
          <p:cNvPr id="10" name="TextBox 9">
            <a:extLst>
              <a:ext uri="{FF2B5EF4-FFF2-40B4-BE49-F238E27FC236}">
                <a16:creationId xmlns:a16="http://schemas.microsoft.com/office/drawing/2014/main" id="{3DD63643-2E51-43CE-8323-BA1E4024643B}"/>
              </a:ext>
            </a:extLst>
          </p:cNvPr>
          <p:cNvSpPr txBox="1">
            <a:spLocks noChangeArrowheads="1"/>
          </p:cNvSpPr>
          <p:nvPr/>
        </p:nvSpPr>
        <p:spPr bwMode="auto">
          <a:xfrm>
            <a:off x="342900" y="224313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r>
              <a:rPr lang="en-GB" altLang="en-US"/>
              <a:t>Each chromosome contains many genes and is made of </a:t>
            </a:r>
            <a:r>
              <a:rPr lang="en-GB" altLang="en-US" b="1">
                <a:solidFill>
                  <a:srgbClr val="10BC45"/>
                </a:solidFill>
              </a:rPr>
              <a:t>DNA</a:t>
            </a:r>
            <a:r>
              <a:rPr lang="en-GB" altLang="en-US"/>
              <a:t>. The </a:t>
            </a:r>
            <a:r>
              <a:rPr lang="en-GB" altLang="en-US" b="1">
                <a:solidFill>
                  <a:srgbClr val="10BC45"/>
                </a:solidFill>
              </a:rPr>
              <a:t>genes</a:t>
            </a:r>
            <a:r>
              <a:rPr lang="en-GB" altLang="en-US"/>
              <a:t> are the instructions that tell the cell how to function.  </a:t>
            </a:r>
          </a:p>
        </p:txBody>
      </p:sp>
      <p:pic>
        <p:nvPicPr>
          <p:cNvPr id="25608" name="Picture 11" descr="cell_nucelus_chromsome_DNA_nolabels.png">
            <a:extLst>
              <a:ext uri="{FF2B5EF4-FFF2-40B4-BE49-F238E27FC236}">
                <a16:creationId xmlns:a16="http://schemas.microsoft.com/office/drawing/2014/main" id="{F222F97E-BB2E-4CFE-95F1-A7FEC2C07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3314700"/>
            <a:ext cx="6045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9" name="Straight Arrow Connector 12">
            <a:extLst>
              <a:ext uri="{FF2B5EF4-FFF2-40B4-BE49-F238E27FC236}">
                <a16:creationId xmlns:a16="http://schemas.microsoft.com/office/drawing/2014/main" id="{5A448DC5-06A7-4D1C-BAB2-2DA8708B8F8C}"/>
              </a:ext>
            </a:extLst>
          </p:cNvPr>
          <p:cNvCxnSpPr>
            <a:cxnSpLocks noChangeShapeType="1"/>
          </p:cNvCxnSpPr>
          <p:nvPr/>
        </p:nvCxnSpPr>
        <p:spPr bwMode="auto">
          <a:xfrm>
            <a:off x="1854200" y="3721100"/>
            <a:ext cx="639763" cy="6175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337C80A8-8E6E-498E-AAA6-3F758E42E1EA}"/>
              </a:ext>
            </a:extLst>
          </p:cNvPr>
          <p:cNvCxnSpPr>
            <a:cxnSpLocks noChangeShapeType="1"/>
          </p:cNvCxnSpPr>
          <p:nvPr/>
        </p:nvCxnSpPr>
        <p:spPr bwMode="auto">
          <a:xfrm flipH="1">
            <a:off x="5275263" y="3581400"/>
            <a:ext cx="960437" cy="1984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25611" name="Straight Arrow Connector 18">
            <a:extLst>
              <a:ext uri="{FF2B5EF4-FFF2-40B4-BE49-F238E27FC236}">
                <a16:creationId xmlns:a16="http://schemas.microsoft.com/office/drawing/2014/main" id="{D4DAA322-9501-4F3F-9BE4-DD7278F0A498}"/>
              </a:ext>
            </a:extLst>
          </p:cNvPr>
          <p:cNvCxnSpPr>
            <a:cxnSpLocks noChangeShapeType="1"/>
          </p:cNvCxnSpPr>
          <p:nvPr/>
        </p:nvCxnSpPr>
        <p:spPr bwMode="auto">
          <a:xfrm flipV="1">
            <a:off x="1943100" y="4364038"/>
            <a:ext cx="1274763" cy="10461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5BDBEE3A-B09F-4066-A56B-03D03F1DF1CF}"/>
              </a:ext>
            </a:extLst>
          </p:cNvPr>
          <p:cNvCxnSpPr>
            <a:cxnSpLocks noChangeShapeType="1"/>
          </p:cNvCxnSpPr>
          <p:nvPr/>
        </p:nvCxnSpPr>
        <p:spPr bwMode="auto">
          <a:xfrm flipV="1">
            <a:off x="5105400" y="4986338"/>
            <a:ext cx="373063" cy="588962"/>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3E5D30C9-EA08-43E7-B6F1-C98671898154}"/>
              </a:ext>
            </a:extLst>
          </p:cNvPr>
          <p:cNvSpPr>
            <a:spLocks noChangeArrowheads="1"/>
          </p:cNvSpPr>
          <p:nvPr/>
        </p:nvSpPr>
        <p:spPr bwMode="auto">
          <a:xfrm>
            <a:off x="6291263" y="3303588"/>
            <a:ext cx="2117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chromosome</a:t>
            </a:r>
            <a:endParaRPr lang="en-GB" altLang="en-US">
              <a:solidFill>
                <a:srgbClr val="010066"/>
              </a:solidFill>
            </a:endParaRPr>
          </a:p>
        </p:txBody>
      </p:sp>
      <p:sp>
        <p:nvSpPr>
          <p:cNvPr id="25614" name="Rectangle 26">
            <a:extLst>
              <a:ext uri="{FF2B5EF4-FFF2-40B4-BE49-F238E27FC236}">
                <a16:creationId xmlns:a16="http://schemas.microsoft.com/office/drawing/2014/main" id="{81A81B68-1135-40C0-A6C2-C3F63ACB65A2}"/>
              </a:ext>
            </a:extLst>
          </p:cNvPr>
          <p:cNvSpPr>
            <a:spLocks noChangeArrowheads="1"/>
          </p:cNvSpPr>
          <p:nvPr/>
        </p:nvSpPr>
        <p:spPr bwMode="auto">
          <a:xfrm>
            <a:off x="1217613" y="54149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endParaRPr lang="en-GB" altLang="en-US">
              <a:solidFill>
                <a:srgbClr val="010066"/>
              </a:solidFill>
            </a:endParaRPr>
          </a:p>
        </p:txBody>
      </p:sp>
      <p:sp>
        <p:nvSpPr>
          <p:cNvPr id="25615" name="Rectangle 27">
            <a:extLst>
              <a:ext uri="{FF2B5EF4-FFF2-40B4-BE49-F238E27FC236}">
                <a16:creationId xmlns:a16="http://schemas.microsoft.com/office/drawing/2014/main" id="{F68EE472-BBC2-40D1-9C47-E6435CC3C343}"/>
              </a:ext>
            </a:extLst>
          </p:cNvPr>
          <p:cNvSpPr>
            <a:spLocks noChangeArrowheads="1"/>
          </p:cNvSpPr>
          <p:nvPr/>
        </p:nvSpPr>
        <p:spPr bwMode="auto">
          <a:xfrm>
            <a:off x="1135063" y="341788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cell</a:t>
            </a:r>
            <a:endParaRPr lang="en-GB" altLang="en-US">
              <a:solidFill>
                <a:srgbClr val="010066"/>
              </a:solidFill>
            </a:endParaRPr>
          </a:p>
        </p:txBody>
      </p:sp>
      <p:sp>
        <p:nvSpPr>
          <p:cNvPr id="25616" name="TextBox 16">
            <a:extLst>
              <a:ext uri="{FF2B5EF4-FFF2-40B4-BE49-F238E27FC236}">
                <a16:creationId xmlns:a16="http://schemas.microsoft.com/office/drawing/2014/main" id="{3377956F-1ADE-46CD-AEAC-D522982F390D}"/>
              </a:ext>
            </a:extLst>
          </p:cNvPr>
          <p:cNvSpPr txBox="1">
            <a:spLocks noChangeArrowheads="1"/>
          </p:cNvSpPr>
          <p:nvPr/>
        </p:nvSpPr>
        <p:spPr bwMode="auto">
          <a:xfrm>
            <a:off x="936625" y="5594350"/>
            <a:ext cx="181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nucleus</a:t>
            </a:r>
            <a:endParaRPr lang="en-GB" altLang="en-US">
              <a:solidFill>
                <a:srgbClr val="010066"/>
              </a:solidFill>
            </a:endParaRPr>
          </a:p>
        </p:txBody>
      </p:sp>
      <p:sp>
        <p:nvSpPr>
          <p:cNvPr id="18" name="TextBox 17">
            <a:extLst>
              <a:ext uri="{FF2B5EF4-FFF2-40B4-BE49-F238E27FC236}">
                <a16:creationId xmlns:a16="http://schemas.microsoft.com/office/drawing/2014/main" id="{9D6649A8-26E8-468B-949E-0614273F0C3C}"/>
              </a:ext>
            </a:extLst>
          </p:cNvPr>
          <p:cNvSpPr txBox="1">
            <a:spLocks noChangeArrowheads="1"/>
          </p:cNvSpPr>
          <p:nvPr/>
        </p:nvSpPr>
        <p:spPr bwMode="auto">
          <a:xfrm>
            <a:off x="4410075" y="5776913"/>
            <a:ext cx="1211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r>
              <a:rPr lang="en-GB" altLang="en-US" b="1">
                <a:solidFill>
                  <a:srgbClr val="010066"/>
                </a:solidFill>
              </a:rPr>
              <a:t>DNA</a:t>
            </a:r>
            <a:endParaRPr lang="en-GB" altLang="en-US">
              <a:solidFill>
                <a:srgbClr val="010066"/>
              </a:solidFill>
            </a:endParaRPr>
          </a:p>
        </p:txBody>
      </p:sp>
      <p:pic>
        <p:nvPicPr>
          <p:cNvPr id="19" name="Picture 18">
            <a:extLst>
              <a:ext uri="{FF2B5EF4-FFF2-40B4-BE49-F238E27FC236}">
                <a16:creationId xmlns:a16="http://schemas.microsoft.com/office/drawing/2014/main" id="{481645B5-AF76-485B-92F9-7507D16632B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B6046819-ED3F-40BF-9633-26BBC3DEE1C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mJI0Yt5D"/>
  <p:tag name="ARTICULATE_DESIGN_ID_7_DEFAULT DESIGN" val="7SrvbqNR"/>
  <p:tag name="ARTICULATE_DESIGN_ID_1_DEFAULT DESIGN" val="HUjpnxUO"/>
  <p:tag name="ARTICULATE_DESIGN_ID_5_DEFAULT DESIGN" val="Swyo7gnT"/>
  <p:tag name="ARTICULATE_DESIGN_ID_3_DEFAULT DESIGN" val="bSVtuJv1"/>
  <p:tag name="ARTICULATE_DESIGN_ID_2_DEFAULT DESIGN" val="Z8FthwSf"/>
  <p:tag name="ARTICULATE_DESIGN_ID_4_DEFAULT DESIGN" val="wUJnBOtT"/>
  <p:tag name="ARTICULATE_DESIGN_ID_6_DEFAULT DESIGN" val="TicTo4kk"/>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14883</TotalTime>
  <Words>1427</Words>
  <Application>Microsoft Office PowerPoint</Application>
  <PresentationFormat>On-screen Show (4:3)</PresentationFormat>
  <Paragraphs>180</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5_Default Design</vt:lpstr>
      <vt:lpstr>Cells</vt:lpstr>
      <vt:lpstr>Information</vt:lpstr>
      <vt:lpstr>What is a cell?</vt:lpstr>
      <vt:lpstr>Types of cell</vt:lpstr>
      <vt:lpstr>How big is a cell?</vt:lpstr>
      <vt:lpstr>How do the sizes of cells compare?</vt:lpstr>
      <vt:lpstr>Cell structure</vt:lpstr>
      <vt:lpstr>Exploring animal cells</vt:lpstr>
      <vt:lpstr>What is the nucleus?</vt:lpstr>
      <vt:lpstr>Mitochondria and ribosomes</vt:lpstr>
      <vt:lpstr>The role of the cell membrane</vt:lpstr>
      <vt:lpstr>Exploring plant cells</vt:lpstr>
      <vt:lpstr>What are chloroplasts?</vt:lpstr>
      <vt:lpstr>What is a cell wall?</vt:lpstr>
      <vt:lpstr>What is a vacuole?</vt:lpstr>
      <vt:lpstr>Locating sub-cellular structures</vt:lpstr>
      <vt:lpstr>Which sub-cellular structure?</vt:lpstr>
      <vt:lpstr>Structure of bacterial cells</vt:lpstr>
      <vt:lpstr>Sub-cellular structures in a bacterial cell</vt:lpstr>
      <vt:lpstr>Bacterial DNA</vt:lpstr>
      <vt:lpstr>Other bacterial structures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subject>Boardworks High School Life Science</dc:subject>
  <dc:creator>Boardworks</dc:creator>
  <cp:lastModifiedBy>Tim Crilly</cp:lastModifiedBy>
  <cp:revision>627</cp:revision>
  <dcterms:created xsi:type="dcterms:W3CDTF">2003-10-06T13:07:42Z</dcterms:created>
  <dcterms:modified xsi:type="dcterms:W3CDTF">2019-01-31T15:24:33Z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CD760F5B-5C54-4C4D-B513-16606C28B896</vt:lpwstr>
  </property>
  <property fmtid="{D5CDD505-2E9C-101B-9397-08002B2CF9AE}" pid="3" name="ArticulatePath">
    <vt:lpwstr>Cells</vt:lpwstr>
  </property>
</Properties>
</file>