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4.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activeX/activeX5.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activeX/activeX6.xml" ContentType="application/vnd.ms-office.activeX+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711" r:id="rId1"/>
    <p:sldMasterId id="2147485725" r:id="rId2"/>
  </p:sldMasterIdLst>
  <p:notesMasterIdLst>
    <p:notesMasterId r:id="rId20"/>
  </p:notesMasterIdLst>
  <p:handoutMasterIdLst>
    <p:handoutMasterId r:id="rId21"/>
  </p:handoutMasterIdLst>
  <p:sldIdLst>
    <p:sldId id="430" r:id="rId3"/>
    <p:sldId id="527" r:id="rId4"/>
    <p:sldId id="520" r:id="rId5"/>
    <p:sldId id="552" r:id="rId6"/>
    <p:sldId id="553" r:id="rId7"/>
    <p:sldId id="521" r:id="rId8"/>
    <p:sldId id="554" r:id="rId9"/>
    <p:sldId id="486" r:id="rId10"/>
    <p:sldId id="505" r:id="rId11"/>
    <p:sldId id="550" r:id="rId12"/>
    <p:sldId id="522" r:id="rId13"/>
    <p:sldId id="493" r:id="rId14"/>
    <p:sldId id="494" r:id="rId15"/>
    <p:sldId id="534" r:id="rId16"/>
    <p:sldId id="533" r:id="rId17"/>
    <p:sldId id="496" r:id="rId18"/>
    <p:sldId id="546"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69">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69"/>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830D385B-6810-4E63-AC65-6CE56DDD262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D1134D3-FE58-40A2-B87D-1CFBAA538EEA}" type="slidenum">
              <a:rPr lang="en-GB" altLang="en-US"/>
              <a:pPr/>
              <a:t>‹#›</a:t>
            </a:fld>
            <a:endParaRPr lang="en-GB" altLang="en-US"/>
          </a:p>
        </p:txBody>
      </p:sp>
      <p:sp>
        <p:nvSpPr>
          <p:cNvPr id="6" name="Rectangle 7">
            <a:extLst>
              <a:ext uri="{FF2B5EF4-FFF2-40B4-BE49-F238E27FC236}">
                <a16:creationId xmlns:a16="http://schemas.microsoft.com/office/drawing/2014/main" id="{EDBD9B81-50E4-4DE6-A6E8-40FD94649F4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6616DFE8-2616-48E1-959A-EA5980A7121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489396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7" name="Rectangle 4">
            <a:extLst>
              <a:ext uri="{FF2B5EF4-FFF2-40B4-BE49-F238E27FC236}">
                <a16:creationId xmlns:a16="http://schemas.microsoft.com/office/drawing/2014/main" id="{191591C0-203B-4F5E-B7E6-A1AB09D8639C}"/>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8EAC6FD-31DD-43C6-9F2E-5F62DDE162E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2FF9E810-F61F-44D5-9AFB-439C392524C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F19151F-D245-4B4A-AEA2-28BDC2A037F0}" type="slidenum">
              <a:rPr lang="en-US" altLang="en-US"/>
              <a:pPr/>
              <a:t>‹#›</a:t>
            </a:fld>
            <a:endParaRPr lang="en-US" altLang="en-US"/>
          </a:p>
        </p:txBody>
      </p:sp>
      <p:sp>
        <p:nvSpPr>
          <p:cNvPr id="8" name="Rectangle 7">
            <a:extLst>
              <a:ext uri="{FF2B5EF4-FFF2-40B4-BE49-F238E27FC236}">
                <a16:creationId xmlns:a16="http://schemas.microsoft.com/office/drawing/2014/main" id="{84CFEFE7-6AD6-4E89-A01E-DC1EB8B006A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BF2DDB5D-E9EF-4EA0-9FDF-DB78478C7D7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94189690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0455A3A-A37C-40AF-97F6-4672ECAA0921}"/>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0544EB99-A2C4-438E-9279-8196D6894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295A336-210D-4565-BF1F-67F9EB0A6C06}"/>
              </a:ext>
            </a:extLst>
          </p:cNvPr>
          <p:cNvSpPr>
            <a:spLocks noGrp="1"/>
          </p:cNvSpPr>
          <p:nvPr>
            <p:ph type="sldNum" sz="quarter" idx="10"/>
          </p:nvPr>
        </p:nvSpPr>
        <p:spPr/>
        <p:txBody>
          <a:bodyPr/>
          <a:lstStyle/>
          <a:p>
            <a:fld id="{7F19151F-D245-4B4A-AEA2-28BDC2A037F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F24FB2D-DD8E-4B8E-BD2F-281644EE6824}"/>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B12DC7BC-CAEE-4FBC-AA00-617584D152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EC70002-158A-46A6-86E4-46DDF362C5E1}"/>
              </a:ext>
            </a:extLst>
          </p:cNvPr>
          <p:cNvSpPr>
            <a:spLocks noGrp="1"/>
          </p:cNvSpPr>
          <p:nvPr>
            <p:ph type="sldNum" sz="quarter" idx="10"/>
          </p:nvPr>
        </p:nvSpPr>
        <p:spPr/>
        <p:txBody>
          <a:bodyPr/>
          <a:lstStyle/>
          <a:p>
            <a:fld id="{7F19151F-D245-4B4A-AEA2-28BDC2A037F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A0FF6B1B-05C2-4FCD-A52F-557D532A742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3F3EF9B-BC55-46ED-ABD2-94C3DB7C12B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This simulation enables students to see how the rate of diffusion of particles across an exchange surface (membrane) is affected by surface area, thickness and concentration gradient. The orange strip across the centre of the box containing the particles represents the exchange surface. For each factor there are two simulations, each differing in just one way:</a:t>
            </a: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Surface area</a:t>
            </a:r>
          </a:p>
          <a:p>
            <a:pPr marL="171450" indent="-171450">
              <a:lnSpc>
                <a:spcPct val="120000"/>
              </a:lnSpc>
              <a:buFont typeface="Arial" panose="020B0604020202020204" pitchFamily="34" charset="0"/>
              <a:buChar char="•"/>
            </a:pPr>
            <a:r>
              <a:rPr lang="en-GB" altLang="en-US" dirty="0">
                <a:latin typeface="Arial" panose="020B0604020202020204" pitchFamily="34" charset="0"/>
              </a:rPr>
              <a:t>large: the exchange surface spans the full height of the box</a:t>
            </a:r>
          </a:p>
          <a:p>
            <a:pPr marL="171450" indent="-171450">
              <a:lnSpc>
                <a:spcPct val="120000"/>
              </a:lnSpc>
              <a:buFont typeface="Arial" panose="020B0604020202020204" pitchFamily="34" charset="0"/>
              <a:buChar char="•"/>
            </a:pPr>
            <a:r>
              <a:rPr lang="en-GB" altLang="en-US" dirty="0">
                <a:latin typeface="Arial" panose="020B0604020202020204" pitchFamily="34" charset="0"/>
              </a:rPr>
              <a:t>small: the exchange surface spans half the height of the box</a:t>
            </a:r>
          </a:p>
          <a:p>
            <a:pPr>
              <a:lnSpc>
                <a:spcPct val="120000"/>
              </a:lnSpc>
              <a:buFontTx/>
              <a:buNone/>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Thickness</a:t>
            </a:r>
            <a:r>
              <a:rPr lang="en-GB" altLang="en-US" dirty="0">
                <a:latin typeface="Arial" panose="020B0604020202020204" pitchFamily="34" charset="0"/>
              </a:rPr>
              <a:t> </a:t>
            </a:r>
          </a:p>
          <a:p>
            <a:pPr marL="171450" indent="-171450">
              <a:lnSpc>
                <a:spcPct val="120000"/>
              </a:lnSpc>
              <a:buFont typeface="Arial" panose="020B0604020202020204" pitchFamily="34" charset="0"/>
              <a:buChar char="•"/>
            </a:pPr>
            <a:r>
              <a:rPr lang="en-GB" altLang="en-US" dirty="0">
                <a:latin typeface="Arial" panose="020B0604020202020204" pitchFamily="34" charset="0"/>
              </a:rPr>
              <a:t>thin: the exchange surface is normal thickness</a:t>
            </a:r>
          </a:p>
          <a:p>
            <a:pPr marL="171450" indent="-171450">
              <a:lnSpc>
                <a:spcPct val="120000"/>
              </a:lnSpc>
              <a:buFont typeface="Arial" panose="020B0604020202020204" pitchFamily="34" charset="0"/>
              <a:buChar char="•"/>
            </a:pPr>
            <a:r>
              <a:rPr lang="en-GB" altLang="en-US" dirty="0">
                <a:latin typeface="Arial" panose="020B0604020202020204" pitchFamily="34" charset="0"/>
              </a:rPr>
              <a:t>thick: the exchange surface is much thicker (the particles move more slowly through this)</a:t>
            </a: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Concentration gradient</a:t>
            </a:r>
          </a:p>
          <a:p>
            <a:pPr marL="171450" indent="-171450">
              <a:lnSpc>
                <a:spcPct val="120000"/>
              </a:lnSpc>
              <a:buFont typeface="Arial" panose="020B0604020202020204" pitchFamily="34" charset="0"/>
              <a:buChar char="•"/>
            </a:pPr>
            <a:r>
              <a:rPr lang="en-GB" altLang="en-US" dirty="0">
                <a:latin typeface="Arial" panose="020B0604020202020204" pitchFamily="34" charset="0"/>
              </a:rPr>
              <a:t>large: particles are removed away rapidly from the exchange surface once they have moved across the membrane, maintaining a large concentration gradient</a:t>
            </a:r>
          </a:p>
          <a:p>
            <a:pPr marL="171450" indent="-171450">
              <a:lnSpc>
                <a:spcPct val="120000"/>
              </a:lnSpc>
              <a:buFont typeface="Arial" panose="020B0604020202020204" pitchFamily="34" charset="0"/>
              <a:buChar char="•"/>
            </a:pPr>
            <a:r>
              <a:rPr lang="en-GB" altLang="en-US" dirty="0">
                <a:latin typeface="Arial" panose="020B0604020202020204" pitchFamily="34" charset="0"/>
              </a:rPr>
              <a:t>small: particles disappear much more slowly once they have moved across the membrane, leading to a smaller concentration gradient</a:t>
            </a:r>
          </a:p>
          <a:p>
            <a:pPr>
              <a:lnSpc>
                <a:spcPct val="120000"/>
              </a:lnSpc>
              <a:buFontTx/>
              <a:buChar char="•"/>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It may be worth mentioning Fick’s law, as students could come across this term in further reading. Fick’s law holds that the rate of diffusion is directly proportional to the concentration gradient and inversely related to the thickness of the membrane.</a:t>
            </a:r>
          </a:p>
          <a:p>
            <a:pPr>
              <a:lnSpc>
                <a:spcPct val="120000"/>
              </a:lnSpc>
              <a:buFontTx/>
              <a:buNone/>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Developing and Using Models: </a:t>
            </a:r>
            <a:r>
              <a:rPr lang="en-GB"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a:p>
            <a:pPr>
              <a:lnSpc>
                <a:spcPct val="90000"/>
              </a:lnSpc>
              <a:buFontTx/>
              <a:buNone/>
            </a:pPr>
            <a:endParaRPr lang="en-GB" altLang="en-US" sz="1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B4994F45-7AF7-4F75-8455-F8792CF615BD}"/>
              </a:ext>
            </a:extLst>
          </p:cNvPr>
          <p:cNvSpPr>
            <a:spLocks noGrp="1"/>
          </p:cNvSpPr>
          <p:nvPr>
            <p:ph type="sldNum" sz="quarter" idx="10"/>
          </p:nvPr>
        </p:nvSpPr>
        <p:spPr/>
        <p:txBody>
          <a:bodyPr/>
          <a:lstStyle/>
          <a:p>
            <a:fld id="{7F19151F-D245-4B4A-AEA2-28BDC2A037F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a:extLst>
              <a:ext uri="{FF2B5EF4-FFF2-40B4-BE49-F238E27FC236}">
                <a16:creationId xmlns:a16="http://schemas.microsoft.com/office/drawing/2014/main" id="{A8634529-5BD3-45DB-961C-7E8C10F91323}"/>
              </a:ext>
            </a:extLst>
          </p:cNvPr>
          <p:cNvSpPr>
            <a:spLocks noGrp="1" noRot="1" noChangeAspect="1" noChangeArrowheads="1" noTextEdit="1"/>
          </p:cNvSpPr>
          <p:nvPr>
            <p:ph type="sldImg"/>
          </p:nvPr>
        </p:nvSpPr>
        <p:spPr>
          <a:ln/>
        </p:spPr>
      </p:sp>
      <p:sp>
        <p:nvSpPr>
          <p:cNvPr id="73733" name="Rectangle 3">
            <a:extLst>
              <a:ext uri="{FF2B5EF4-FFF2-40B4-BE49-F238E27FC236}">
                <a16:creationId xmlns:a16="http://schemas.microsoft.com/office/drawing/2014/main" id="{B4A2E08F-D6B8-4B98-A139-7BFD924EF7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28D0FCF-BA4D-41C0-B70A-EBB43C58A1A7}"/>
              </a:ext>
            </a:extLst>
          </p:cNvPr>
          <p:cNvSpPr>
            <a:spLocks noGrp="1"/>
          </p:cNvSpPr>
          <p:nvPr>
            <p:ph type="sldNum" sz="quarter" idx="10"/>
          </p:nvPr>
        </p:nvSpPr>
        <p:spPr/>
        <p:txBody>
          <a:bodyPr/>
          <a:lstStyle/>
          <a:p>
            <a:fld id="{7F19151F-D245-4B4A-AEA2-28BDC2A037F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a:extLst>
              <a:ext uri="{FF2B5EF4-FFF2-40B4-BE49-F238E27FC236}">
                <a16:creationId xmlns:a16="http://schemas.microsoft.com/office/drawing/2014/main" id="{6906C190-9E4C-4DBF-9D5D-09D089CE512B}"/>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50FE08FF-BE54-4F85-9CA4-7C3078D439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16F4FD2-D974-411B-8E4B-C36DA239CCF0}"/>
              </a:ext>
            </a:extLst>
          </p:cNvPr>
          <p:cNvSpPr>
            <a:spLocks noGrp="1"/>
          </p:cNvSpPr>
          <p:nvPr>
            <p:ph type="sldNum" sz="quarter" idx="10"/>
          </p:nvPr>
        </p:nvSpPr>
        <p:spPr/>
        <p:txBody>
          <a:bodyPr/>
          <a:lstStyle/>
          <a:p>
            <a:fld id="{7F19151F-D245-4B4A-AEA2-28BDC2A037F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a:extLst>
              <a:ext uri="{FF2B5EF4-FFF2-40B4-BE49-F238E27FC236}">
                <a16:creationId xmlns:a16="http://schemas.microsoft.com/office/drawing/2014/main" id="{7D7365CD-8082-4E83-8F16-8D26B9B07654}"/>
              </a:ext>
            </a:extLst>
          </p:cNvPr>
          <p:cNvSpPr>
            <a:spLocks noGrp="1" noRot="1" noChangeAspect="1" noChangeArrowheads="1" noTextEdit="1"/>
          </p:cNvSpPr>
          <p:nvPr>
            <p:ph type="sldImg"/>
          </p:nvPr>
        </p:nvSpPr>
        <p:spPr>
          <a:ln/>
        </p:spPr>
      </p:sp>
      <p:sp>
        <p:nvSpPr>
          <p:cNvPr id="75781" name="Rectangle 3">
            <a:extLst>
              <a:ext uri="{FF2B5EF4-FFF2-40B4-BE49-F238E27FC236}">
                <a16:creationId xmlns:a16="http://schemas.microsoft.com/office/drawing/2014/main" id="{45508A6D-BC91-4E4C-B583-622EE2CC01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an introductory exercise to work on osmosis.</a:t>
            </a:r>
          </a:p>
        </p:txBody>
      </p:sp>
      <p:sp>
        <p:nvSpPr>
          <p:cNvPr id="2" name="Slide Number Placeholder 1">
            <a:extLst>
              <a:ext uri="{FF2B5EF4-FFF2-40B4-BE49-F238E27FC236}">
                <a16:creationId xmlns:a16="http://schemas.microsoft.com/office/drawing/2014/main" id="{69FE19AF-52C7-4B97-8DA7-7BDED628CCDB}"/>
              </a:ext>
            </a:extLst>
          </p:cNvPr>
          <p:cNvSpPr>
            <a:spLocks noGrp="1"/>
          </p:cNvSpPr>
          <p:nvPr>
            <p:ph type="sldNum" sz="quarter" idx="10"/>
          </p:nvPr>
        </p:nvSpPr>
        <p:spPr/>
        <p:txBody>
          <a:bodyPr/>
          <a:lstStyle/>
          <a:p>
            <a:fld id="{7F19151F-D245-4B4A-AEA2-28BDC2A037F0}"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a:extLst>
              <a:ext uri="{FF2B5EF4-FFF2-40B4-BE49-F238E27FC236}">
                <a16:creationId xmlns:a16="http://schemas.microsoft.com/office/drawing/2014/main" id="{78045C56-83AA-42C4-8374-6F7A905D0A79}"/>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76C89CF7-AB97-42AA-B6A5-922666E583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provides the opportunity for informal assessment of students’ understanding of osmosis.</a:t>
            </a:r>
          </a:p>
        </p:txBody>
      </p:sp>
      <p:sp>
        <p:nvSpPr>
          <p:cNvPr id="2" name="Slide Number Placeholder 1">
            <a:extLst>
              <a:ext uri="{FF2B5EF4-FFF2-40B4-BE49-F238E27FC236}">
                <a16:creationId xmlns:a16="http://schemas.microsoft.com/office/drawing/2014/main" id="{0E3D2AFB-464F-4445-8F0F-6E55339A5933}"/>
              </a:ext>
            </a:extLst>
          </p:cNvPr>
          <p:cNvSpPr>
            <a:spLocks noGrp="1"/>
          </p:cNvSpPr>
          <p:nvPr>
            <p:ph type="sldNum" sz="quarter" idx="10"/>
          </p:nvPr>
        </p:nvSpPr>
        <p:spPr/>
        <p:txBody>
          <a:bodyPr/>
          <a:lstStyle/>
          <a:p>
            <a:fld id="{7F19151F-D245-4B4A-AEA2-28BDC2A037F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a:extLst>
              <a:ext uri="{FF2B5EF4-FFF2-40B4-BE49-F238E27FC236}">
                <a16:creationId xmlns:a16="http://schemas.microsoft.com/office/drawing/2014/main" id="{275B1050-627C-4E4A-AFF0-E17C9D2C2992}"/>
              </a:ext>
            </a:extLst>
          </p:cNvPr>
          <p:cNvSpPr>
            <a:spLocks noGrp="1" noRot="1" noChangeAspect="1" noChangeArrowheads="1" noTextEdit="1"/>
          </p:cNvSpPr>
          <p:nvPr>
            <p:ph type="sldImg"/>
          </p:nvPr>
        </p:nvSpPr>
        <p:spPr>
          <a:ln/>
        </p:spPr>
      </p:sp>
      <p:sp>
        <p:nvSpPr>
          <p:cNvPr id="77829" name="Rectangle 3">
            <a:extLst>
              <a:ext uri="{FF2B5EF4-FFF2-40B4-BE49-F238E27FC236}">
                <a16:creationId xmlns:a16="http://schemas.microsoft.com/office/drawing/2014/main" id="{380629A9-346C-4A0E-957E-1EA5288EE1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Potato cells (plant cells) have a cell wall for additional support against changes in cell volume. </a:t>
            </a:r>
          </a:p>
          <a:p>
            <a:r>
              <a:rPr lang="en-GB" altLang="en-US" dirty="0">
                <a:latin typeface="Arial" panose="020B0604020202020204" pitchFamily="34" charset="0"/>
              </a:rPr>
              <a:t>Consider asking students how different sugar solutions would affect red blood cells, which do not have a cell wall.</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6EC6112-0F38-4FB6-AC02-3DDB84C8A709}"/>
              </a:ext>
            </a:extLst>
          </p:cNvPr>
          <p:cNvSpPr>
            <a:spLocks noGrp="1"/>
          </p:cNvSpPr>
          <p:nvPr>
            <p:ph type="sldNum" sz="quarter" idx="10"/>
          </p:nvPr>
        </p:nvSpPr>
        <p:spPr/>
        <p:txBody>
          <a:bodyPr/>
          <a:lstStyle/>
          <a:p>
            <a:fld id="{7F19151F-D245-4B4A-AEA2-28BDC2A037F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2172400-081F-4DB7-9FDC-EF251EB6A556}"/>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F722B6DC-8B4B-41DB-A0AE-D256255EB5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57AE73F-3A3A-4E9E-AF01-15B1C772640B}"/>
              </a:ext>
            </a:extLst>
          </p:cNvPr>
          <p:cNvSpPr>
            <a:spLocks noGrp="1"/>
          </p:cNvSpPr>
          <p:nvPr>
            <p:ph type="sldNum" sz="quarter" idx="10"/>
          </p:nvPr>
        </p:nvSpPr>
        <p:spPr/>
        <p:txBody>
          <a:bodyPr/>
          <a:lstStyle/>
          <a:p>
            <a:fld id="{7F19151F-D245-4B4A-AEA2-28BDC2A037F0}" type="slidenum">
              <a:rPr lang="en-US" altLang="en-US" smtClean="0"/>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8C36C029-0AC2-4287-8819-1185B7D17A33}"/>
              </a:ext>
            </a:extLst>
          </p:cNvPr>
          <p:cNvSpPr>
            <a:spLocks noGrp="1"/>
          </p:cNvSpPr>
          <p:nvPr>
            <p:ph type="sldNum" sz="quarter" idx="10"/>
          </p:nvPr>
        </p:nvSpPr>
        <p:spPr/>
        <p:txBody>
          <a:bodyPr/>
          <a:lstStyle/>
          <a:p>
            <a:fld id="{7F19151F-D245-4B4A-AEA2-28BDC2A037F0}" type="slidenum">
              <a:rPr lang="en-US" altLang="en-US" smtClean="0"/>
              <a:pPr/>
              <a:t>2</a:t>
            </a:fld>
            <a:endParaRPr lang="en-US" altLang="en-US"/>
          </a:p>
        </p:txBody>
      </p:sp>
    </p:spTree>
    <p:extLst>
      <p:ext uri="{BB962C8B-B14F-4D97-AF65-F5344CB8AC3E}">
        <p14:creationId xmlns:p14="http://schemas.microsoft.com/office/powerpoint/2010/main" val="202160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3E461EF5-D221-4AF0-863D-AC1D7B57DC9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93FC562-CA58-4E82-883F-0BC09E1EB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C56B37B-91DD-4484-A242-2AD94DE70714}"/>
              </a:ext>
            </a:extLst>
          </p:cNvPr>
          <p:cNvSpPr>
            <a:spLocks noGrp="1"/>
          </p:cNvSpPr>
          <p:nvPr>
            <p:ph type="sldNum" sz="quarter" idx="10"/>
          </p:nvPr>
        </p:nvSpPr>
        <p:spPr/>
        <p:txBody>
          <a:bodyPr/>
          <a:lstStyle/>
          <a:p>
            <a:fld id="{7F19151F-D245-4B4A-AEA2-28BDC2A037F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703B3D80-DAB0-4A0C-BC41-7FA6CD2D5809}"/>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CC17E14B-64A0-4BC7-9176-5C95E1ADFB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Discuss students’ ideas for the questions before revealing the answers. Help them to identify that the student detects molecules that have </a:t>
            </a:r>
            <a:r>
              <a:rPr lang="en-GB" altLang="en-US" dirty="0" err="1">
                <a:latin typeface="Arial" panose="020B0604020202020204" pitchFamily="34" charset="0"/>
              </a:rPr>
              <a:t>traveled</a:t>
            </a:r>
            <a:r>
              <a:rPr lang="en-GB" altLang="en-US" dirty="0">
                <a:latin typeface="Arial" panose="020B0604020202020204" pitchFamily="34" charset="0"/>
              </a:rPr>
              <a:t> from the pizza.</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E9E859C-3B3E-48B4-9EC7-EF092DADD03F}"/>
              </a:ext>
            </a:extLst>
          </p:cNvPr>
          <p:cNvSpPr>
            <a:spLocks noGrp="1"/>
          </p:cNvSpPr>
          <p:nvPr>
            <p:ph type="sldNum" sz="quarter" idx="10"/>
          </p:nvPr>
        </p:nvSpPr>
        <p:spPr/>
        <p:txBody>
          <a:bodyPr/>
          <a:lstStyle/>
          <a:p>
            <a:fld id="{7F19151F-D245-4B4A-AEA2-28BDC2A037F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B5F542B8-43CF-4FDF-83CE-C705C82C3A44}"/>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62B4536B-B276-42F9-A683-5408FC5BE4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Help students to apply their existing knowledge of the states of matter to answer the question. Encourage them to remember that particles in solids cannot move freely, and help them to identify the impact that this will have on diffusion. </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C1C3AF6-1097-495D-9680-58D87AFAC2E5}"/>
              </a:ext>
            </a:extLst>
          </p:cNvPr>
          <p:cNvSpPr>
            <a:spLocks noGrp="1"/>
          </p:cNvSpPr>
          <p:nvPr>
            <p:ph type="sldNum" sz="quarter" idx="10"/>
          </p:nvPr>
        </p:nvSpPr>
        <p:spPr/>
        <p:txBody>
          <a:bodyPr/>
          <a:lstStyle/>
          <a:p>
            <a:fld id="{7F19151F-D245-4B4A-AEA2-28BDC2A037F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8BBD3C3-C36F-4D4C-9C89-47CB300676C3}"/>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C5249016-CBD1-4DDE-946C-427726DA1D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00F6151-0531-4E15-8D03-B5090EACE2E2}"/>
              </a:ext>
            </a:extLst>
          </p:cNvPr>
          <p:cNvSpPr>
            <a:spLocks noGrp="1"/>
          </p:cNvSpPr>
          <p:nvPr>
            <p:ph type="sldNum" sz="quarter" idx="10"/>
          </p:nvPr>
        </p:nvSpPr>
        <p:spPr/>
        <p:txBody>
          <a:bodyPr/>
          <a:lstStyle/>
          <a:p>
            <a:fld id="{7F19151F-D245-4B4A-AEA2-28BDC2A037F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AFCF2928-5BEC-4EFC-83D0-65C9401838D5}"/>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8F27DD86-E20A-45EE-8F9F-B4EBD654A8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an introductory exercise to work on diffusion.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6BF8A57-3698-45DC-B987-4F4FBA351240}"/>
              </a:ext>
            </a:extLst>
          </p:cNvPr>
          <p:cNvSpPr>
            <a:spLocks noGrp="1"/>
          </p:cNvSpPr>
          <p:nvPr>
            <p:ph type="sldNum" sz="quarter" idx="10"/>
          </p:nvPr>
        </p:nvSpPr>
        <p:spPr/>
        <p:txBody>
          <a:bodyPr/>
          <a:lstStyle/>
          <a:p>
            <a:fld id="{7F19151F-D245-4B4A-AEA2-28BDC2A037F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a:extLst>
              <a:ext uri="{FF2B5EF4-FFF2-40B4-BE49-F238E27FC236}">
                <a16:creationId xmlns:a16="http://schemas.microsoft.com/office/drawing/2014/main" id="{7902ACEB-A990-43E5-AB1F-C80B492724E7}"/>
              </a:ext>
            </a:extLst>
          </p:cNvPr>
          <p:cNvSpPr>
            <a:spLocks noGrp="1" noRot="1" noChangeAspect="1" noChangeArrowheads="1" noTextEdit="1"/>
          </p:cNvSpPr>
          <p:nvPr>
            <p:ph type="sldImg"/>
          </p:nvPr>
        </p:nvSpPr>
        <p:spPr>
          <a:ln/>
        </p:spPr>
      </p:sp>
      <p:sp>
        <p:nvSpPr>
          <p:cNvPr id="56325" name="Rectangle 3">
            <a:extLst>
              <a:ext uri="{FF2B5EF4-FFF2-40B4-BE49-F238E27FC236}">
                <a16:creationId xmlns:a16="http://schemas.microsoft.com/office/drawing/2014/main" id="{51749FE7-315F-4D79-B5D0-80707DE51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Wahoo, Shutterstock.com 2018</a:t>
            </a:r>
          </a:p>
        </p:txBody>
      </p:sp>
      <p:sp>
        <p:nvSpPr>
          <p:cNvPr id="2" name="Slide Number Placeholder 1">
            <a:extLst>
              <a:ext uri="{FF2B5EF4-FFF2-40B4-BE49-F238E27FC236}">
                <a16:creationId xmlns:a16="http://schemas.microsoft.com/office/drawing/2014/main" id="{392CDA14-9FE9-4725-A231-98E337DFB2C9}"/>
              </a:ext>
            </a:extLst>
          </p:cNvPr>
          <p:cNvSpPr>
            <a:spLocks noGrp="1"/>
          </p:cNvSpPr>
          <p:nvPr>
            <p:ph type="sldNum" sz="quarter" idx="10"/>
          </p:nvPr>
        </p:nvSpPr>
        <p:spPr/>
        <p:txBody>
          <a:bodyPr/>
          <a:lstStyle/>
          <a:p>
            <a:fld id="{7F19151F-D245-4B4A-AEA2-28BDC2A037F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1A0B6635-CEBE-47EB-A399-299F6881BA03}"/>
              </a:ext>
            </a:extLst>
          </p:cNvPr>
          <p:cNvSpPr>
            <a:spLocks noGrp="1" noRot="1" noChangeAspect="1" noChangeArrowheads="1" noTextEdit="1"/>
          </p:cNvSpPr>
          <p:nvPr>
            <p:ph type="sldImg"/>
          </p:nvPr>
        </p:nvSpPr>
        <p:spPr>
          <a:ln/>
        </p:spPr>
      </p:sp>
      <p:sp>
        <p:nvSpPr>
          <p:cNvPr id="57349" name="Rectangle 3">
            <a:extLst>
              <a:ext uri="{FF2B5EF4-FFF2-40B4-BE49-F238E27FC236}">
                <a16:creationId xmlns:a16="http://schemas.microsoft.com/office/drawing/2014/main" id="{9FCCC2A4-371D-41D0-8107-C02A903BDB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a:t>
            </a:r>
            <a:r>
              <a:rPr lang="en-GB" altLang="en-US" dirty="0">
                <a:latin typeface="Arial" panose="020B0604020202020204" pitchFamily="34" charset="0"/>
              </a:rPr>
              <a:t> on diffusion,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905E66B9-7F95-4AFF-9170-0E00C96D17CC}"/>
              </a:ext>
            </a:extLst>
          </p:cNvPr>
          <p:cNvSpPr>
            <a:spLocks noGrp="1"/>
          </p:cNvSpPr>
          <p:nvPr>
            <p:ph type="sldNum" sz="quarter" idx="10"/>
          </p:nvPr>
        </p:nvSpPr>
        <p:spPr/>
        <p:txBody>
          <a:bodyPr/>
          <a:lstStyle/>
          <a:p>
            <a:fld id="{7F19151F-D245-4B4A-AEA2-28BDC2A037F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59F9E4AB-52F6-402F-B831-FD922E99619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161366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8454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4608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11125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09008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3505479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53856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7200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8019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64930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5107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46372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220379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945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59141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48816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5939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18485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5891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8568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2286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9650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75912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081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5384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6446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503ADD8E-40D4-4E92-93FD-ACF40BED8336}"/>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6"/>
    </p:custDataLst>
    <p:extLst>
      <p:ext uri="{BB962C8B-B14F-4D97-AF65-F5344CB8AC3E}">
        <p14:creationId xmlns:p14="http://schemas.microsoft.com/office/powerpoint/2010/main" val="3718245933"/>
      </p:ext>
    </p:extLst>
  </p:cSld>
  <p:clrMap bg1="lt1" tx1="dk1" bg2="lt2" tx2="dk2" accent1="accent1" accent2="accent2" accent3="accent3" accent4="accent4" accent5="accent5" accent6="accent6" hlink="hlink" folHlink="folHlink"/>
  <p:sldLayoutIdLst>
    <p:sldLayoutId id="2147485712"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 id="2147485723" r:id="rId12"/>
    <p:sldLayoutId id="2147485724" r:id="rId13"/>
    <p:sldLayoutId id="214748573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40C6A58A-1A79-4424-9EBC-346F6625970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4"/>
    </p:custDataLst>
    <p:extLst>
      <p:ext uri="{BB962C8B-B14F-4D97-AF65-F5344CB8AC3E}">
        <p14:creationId xmlns:p14="http://schemas.microsoft.com/office/powerpoint/2010/main" val="4098681453"/>
      </p:ext>
    </p:extLst>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3.xml"/><Relationship Id="rId7"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11.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4.xml"/><Relationship Id="rId7" Type="http://schemas.openxmlformats.org/officeDocument/2006/relationships/image" Target="../media/image20.png"/><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5.xml"/><Relationship Id="rId7" Type="http://schemas.openxmlformats.org/officeDocument/2006/relationships/image" Target="../media/image20.png"/><Relationship Id="rId2"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5.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6.xml"/><Relationship Id="rId7" Type="http://schemas.openxmlformats.org/officeDocument/2006/relationships/image" Target="../media/image20.png"/><Relationship Id="rId12" Type="http://schemas.openxmlformats.org/officeDocument/2006/relationships/image" Target="../media/image19.wmf"/><Relationship Id="rId2" Type="http://schemas.openxmlformats.org/officeDocument/2006/relationships/tags" Target="../tags/tag46.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21.jpg"/><Relationship Id="rId5" Type="http://schemas.openxmlformats.org/officeDocument/2006/relationships/notesSlide" Target="../notesSlides/notesSlide16.xml"/><Relationship Id="rId10" Type="http://schemas.openxmlformats.org/officeDocument/2006/relationships/image" Target="../media/image14.png"/><Relationship Id="rId4" Type="http://schemas.openxmlformats.org/officeDocument/2006/relationships/slideLayout" Target="../slideLayouts/slideLayout6.xml"/><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1.xml"/><Relationship Id="rId7" Type="http://schemas.openxmlformats.org/officeDocument/2006/relationships/image" Target="../media/image20.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7.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2.xml"/><Relationship Id="rId7" Type="http://schemas.openxmlformats.org/officeDocument/2006/relationships/image" Target="../media/image20.png"/><Relationship Id="rId2"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AD9EA70B-40D7-41E1-9BB7-46D173303A26}"/>
              </a:ext>
            </a:extLst>
          </p:cNvPr>
          <p:cNvSpPr>
            <a:spLocks noGrp="1"/>
          </p:cNvSpPr>
          <p:nvPr>
            <p:ph type="title"/>
          </p:nvPr>
        </p:nvSpPr>
        <p:spPr/>
        <p:txBody>
          <a:bodyPr/>
          <a:lstStyle/>
          <a:p>
            <a:r>
              <a:rPr lang="en-GB" altLang="en-US" dirty="0"/>
              <a:t>Cell </a:t>
            </a:r>
            <a:br>
              <a:rPr lang="en-GB" altLang="en-US" dirty="0"/>
            </a:br>
            <a:r>
              <a:rPr lang="en-GB" altLang="en-US" dirty="0"/>
              <a:t>Transport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CCB0C12-7CF5-4C44-B335-CCE0E63429DA}"/>
              </a:ext>
            </a:extLst>
          </p:cNvPr>
          <p:cNvSpPr>
            <a:spLocks noGrp="1"/>
          </p:cNvSpPr>
          <p:nvPr>
            <p:ph type="title"/>
          </p:nvPr>
        </p:nvSpPr>
        <p:spPr/>
        <p:txBody>
          <a:bodyPr/>
          <a:lstStyle/>
          <a:p>
            <a:r>
              <a:rPr lang="en-GB" altLang="en-US"/>
              <a:t>Temperature and the rate of diffusion </a:t>
            </a:r>
          </a:p>
        </p:txBody>
      </p:sp>
      <p:sp>
        <p:nvSpPr>
          <p:cNvPr id="31747" name="TextBox 43">
            <a:extLst>
              <a:ext uri="{FF2B5EF4-FFF2-40B4-BE49-F238E27FC236}">
                <a16:creationId xmlns:a16="http://schemas.microsoft.com/office/drawing/2014/main" id="{A628CF83-4F0D-490E-9884-A098E43154D1}"/>
              </a:ext>
            </a:extLst>
          </p:cNvPr>
          <p:cNvSpPr txBox="1">
            <a:spLocks noChangeArrowheads="1"/>
          </p:cNvSpPr>
          <p:nvPr/>
        </p:nvSpPr>
        <p:spPr bwMode="auto">
          <a:xfrm>
            <a:off x="342900" y="784225"/>
            <a:ext cx="8228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Temperature </a:t>
            </a:r>
            <a:r>
              <a:rPr lang="en-GB" altLang="en-US"/>
              <a:t>influences how fast the molecules in a gas </a:t>
            </a:r>
            <a:br>
              <a:rPr lang="en-GB" altLang="en-US"/>
            </a:br>
            <a:r>
              <a:rPr lang="en-GB" altLang="en-US"/>
              <a:t>or liquid are able to move. </a:t>
            </a:r>
          </a:p>
        </p:txBody>
      </p:sp>
      <p:sp>
        <p:nvSpPr>
          <p:cNvPr id="31748" name="TextBox 5">
            <a:extLst>
              <a:ext uri="{FF2B5EF4-FFF2-40B4-BE49-F238E27FC236}">
                <a16:creationId xmlns:a16="http://schemas.microsoft.com/office/drawing/2014/main" id="{E44C25B4-B837-475E-BBBD-8099E2E07194}"/>
              </a:ext>
            </a:extLst>
          </p:cNvPr>
          <p:cNvSpPr txBox="1">
            <a:spLocks noChangeArrowheads="1"/>
          </p:cNvSpPr>
          <p:nvPr/>
        </p:nvSpPr>
        <p:spPr bwMode="auto">
          <a:xfrm>
            <a:off x="342900" y="2381250"/>
            <a:ext cx="283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rate of diffusion =</a:t>
            </a:r>
          </a:p>
        </p:txBody>
      </p:sp>
      <p:sp>
        <p:nvSpPr>
          <p:cNvPr id="31749" name="TextBox 6">
            <a:extLst>
              <a:ext uri="{FF2B5EF4-FFF2-40B4-BE49-F238E27FC236}">
                <a16:creationId xmlns:a16="http://schemas.microsoft.com/office/drawing/2014/main" id="{652C57FC-AE0A-4CAF-99E6-83D8CFF7F579}"/>
              </a:ext>
            </a:extLst>
          </p:cNvPr>
          <p:cNvSpPr txBox="1">
            <a:spLocks noChangeArrowheads="1"/>
          </p:cNvSpPr>
          <p:nvPr/>
        </p:nvSpPr>
        <p:spPr bwMode="auto">
          <a:xfrm>
            <a:off x="3138488" y="1974850"/>
            <a:ext cx="6005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surface area × concentration difference</a:t>
            </a:r>
          </a:p>
        </p:txBody>
      </p:sp>
      <p:cxnSp>
        <p:nvCxnSpPr>
          <p:cNvPr id="31750" name="Straight Connector 9">
            <a:extLst>
              <a:ext uri="{FF2B5EF4-FFF2-40B4-BE49-F238E27FC236}">
                <a16:creationId xmlns:a16="http://schemas.microsoft.com/office/drawing/2014/main" id="{87C036FF-1AE7-4DFF-8E10-E21FD2156ED2}"/>
              </a:ext>
            </a:extLst>
          </p:cNvPr>
          <p:cNvCxnSpPr>
            <a:cxnSpLocks noChangeShapeType="1"/>
          </p:cNvCxnSpPr>
          <p:nvPr/>
        </p:nvCxnSpPr>
        <p:spPr bwMode="auto">
          <a:xfrm>
            <a:off x="3105150" y="2605088"/>
            <a:ext cx="580231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31752" name="TextBox 42">
            <a:extLst>
              <a:ext uri="{FF2B5EF4-FFF2-40B4-BE49-F238E27FC236}">
                <a16:creationId xmlns:a16="http://schemas.microsoft.com/office/drawing/2014/main" id="{AAD52C5A-E391-48C5-AB73-E53D4A7CD121}"/>
              </a:ext>
            </a:extLst>
          </p:cNvPr>
          <p:cNvSpPr txBox="1">
            <a:spLocks noChangeArrowheads="1"/>
          </p:cNvSpPr>
          <p:nvPr/>
        </p:nvSpPr>
        <p:spPr bwMode="auto">
          <a:xfrm>
            <a:off x="342900" y="1962150"/>
            <a:ext cx="598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An increase in temperature increases </a:t>
            </a:r>
          </a:p>
          <a:p>
            <a:r>
              <a:rPr lang="en-GB" altLang="en-US">
                <a:solidFill>
                  <a:srgbClr val="010066"/>
                </a:solidFill>
              </a:rPr>
              <a:t>the speed at which molecules can diffuse down their concentration gradient.</a:t>
            </a:r>
          </a:p>
        </p:txBody>
      </p:sp>
      <p:sp>
        <p:nvSpPr>
          <p:cNvPr id="31753" name="TextBox 41">
            <a:extLst>
              <a:ext uri="{FF2B5EF4-FFF2-40B4-BE49-F238E27FC236}">
                <a16:creationId xmlns:a16="http://schemas.microsoft.com/office/drawing/2014/main" id="{CCA50774-9881-40D7-A577-31D7DF47CAF6}"/>
              </a:ext>
            </a:extLst>
          </p:cNvPr>
          <p:cNvSpPr txBox="1">
            <a:spLocks noChangeArrowheads="1"/>
          </p:cNvSpPr>
          <p:nvPr/>
        </p:nvSpPr>
        <p:spPr bwMode="auto">
          <a:xfrm>
            <a:off x="342900" y="5056188"/>
            <a:ext cx="5405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 a result, increasing temperature </a:t>
            </a:r>
          </a:p>
          <a:p>
            <a:r>
              <a:rPr lang="en-GB" altLang="en-US">
                <a:solidFill>
                  <a:srgbClr val="010066"/>
                </a:solidFill>
              </a:rPr>
              <a:t>increases the rate of diffusion.</a:t>
            </a:r>
          </a:p>
        </p:txBody>
      </p:sp>
      <p:sp>
        <p:nvSpPr>
          <p:cNvPr id="12" name="Rectangle 11">
            <a:extLst>
              <a:ext uri="{FF2B5EF4-FFF2-40B4-BE49-F238E27FC236}">
                <a16:creationId xmlns:a16="http://schemas.microsoft.com/office/drawing/2014/main" id="{F21DC748-57D5-4C0E-BAE7-3CB893FB341D}"/>
              </a:ext>
            </a:extLst>
          </p:cNvPr>
          <p:cNvSpPr>
            <a:spLocks noChangeArrowheads="1"/>
          </p:cNvSpPr>
          <p:nvPr/>
        </p:nvSpPr>
        <p:spPr bwMode="auto">
          <a:xfrm>
            <a:off x="342900" y="3508375"/>
            <a:ext cx="5809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that molecules diffuse faster from an area of higher concentration to an area of lower concentration. </a:t>
            </a:r>
          </a:p>
        </p:txBody>
      </p:sp>
      <p:pic>
        <p:nvPicPr>
          <p:cNvPr id="31755" name="Picture 12" descr="thermometer.png">
            <a:extLst>
              <a:ext uri="{FF2B5EF4-FFF2-40B4-BE49-F238E27FC236}">
                <a16:creationId xmlns:a16="http://schemas.microsoft.com/office/drawing/2014/main" id="{F66AD75D-39B3-4B2E-9C51-A60C96DD4A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8288" y="1362075"/>
            <a:ext cx="16319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D0EE100-AF0B-4327-BFA4-7358EE5D01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3"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A591E4E9-6F3A-43D7-A594-CD2A0791D0AA}"/>
              </a:ext>
            </a:extLst>
          </p:cNvPr>
          <p:cNvSpPr>
            <a:spLocks noGrp="1" noChangeArrowheads="1"/>
          </p:cNvSpPr>
          <p:nvPr>
            <p:ph type="title"/>
          </p:nvPr>
        </p:nvSpPr>
        <p:spPr/>
        <p:txBody>
          <a:bodyPr/>
          <a:lstStyle/>
          <a:p>
            <a:r>
              <a:rPr lang="en-GB" altLang="en-US" dirty="0"/>
              <a:t>What factors affect diffusion?</a:t>
            </a:r>
          </a:p>
        </p:txBody>
      </p:sp>
      <p:pic>
        <p:nvPicPr>
          <p:cNvPr id="7" name="Picture 6">
            <a:extLst>
              <a:ext uri="{FF2B5EF4-FFF2-40B4-BE49-F238E27FC236}">
                <a16:creationId xmlns:a16="http://schemas.microsoft.com/office/drawing/2014/main" id="{ED3DB187-CA58-4473-8E30-E731B0CD6D0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E4A44DCD-8B08-47E6-B967-EAA3B2EA0F5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ADED843-DC44-4F8D-9999-C63B15962262}"/>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592291F-EC2E-4518-AA92-28543274808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259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A7442CC-F480-46F8-81A3-E5373A306AF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6A27C176-7DA2-4B19-BE9B-8C66C4EE01A2}"/>
              </a:ext>
            </a:extLst>
          </p:cNvPr>
          <p:cNvSpPr>
            <a:spLocks noGrp="1" noChangeArrowheads="1"/>
          </p:cNvSpPr>
          <p:nvPr>
            <p:ph type="title"/>
          </p:nvPr>
        </p:nvSpPr>
        <p:spPr/>
        <p:txBody>
          <a:bodyPr/>
          <a:lstStyle/>
          <a:p>
            <a:r>
              <a:rPr lang="en-GB" altLang="en-US"/>
              <a:t>What is osmosis?</a:t>
            </a:r>
          </a:p>
        </p:txBody>
      </p:sp>
      <p:sp>
        <p:nvSpPr>
          <p:cNvPr id="184334" name="Text Box 14">
            <a:extLst>
              <a:ext uri="{FF2B5EF4-FFF2-40B4-BE49-F238E27FC236}">
                <a16:creationId xmlns:a16="http://schemas.microsoft.com/office/drawing/2014/main" id="{7E8B396F-A4F8-4F13-B03F-3779C8889F45}"/>
              </a:ext>
            </a:extLst>
          </p:cNvPr>
          <p:cNvSpPr txBox="1">
            <a:spLocks noChangeArrowheads="1"/>
          </p:cNvSpPr>
          <p:nvPr/>
        </p:nvSpPr>
        <p:spPr bwMode="auto">
          <a:xfrm>
            <a:off x="342900" y="2678113"/>
            <a:ext cx="823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 partially permeable membrane is </a:t>
            </a:r>
            <a:r>
              <a:rPr lang="en-GB" altLang="en-US" dirty="0">
                <a:solidFill>
                  <a:srgbClr val="010066"/>
                </a:solidFill>
              </a:rPr>
              <a:t>selective</a:t>
            </a:r>
            <a:r>
              <a:rPr lang="en-GB" altLang="en-US" b="1" dirty="0">
                <a:solidFill>
                  <a:srgbClr val="10BC45"/>
                </a:solidFill>
              </a:rPr>
              <a:t> </a:t>
            </a:r>
            <a:r>
              <a:rPr lang="en-GB" altLang="en-US" dirty="0"/>
              <a:t>over what molecules are able to pass through. Cell membranes are partially permeable.</a:t>
            </a:r>
          </a:p>
        </p:txBody>
      </p:sp>
      <p:sp>
        <p:nvSpPr>
          <p:cNvPr id="21" name="Rectangle 20">
            <a:extLst>
              <a:ext uri="{FF2B5EF4-FFF2-40B4-BE49-F238E27FC236}">
                <a16:creationId xmlns:a16="http://schemas.microsoft.com/office/drawing/2014/main" id="{C442F2DE-A74C-437D-BAAA-9B32D9F83DC9}"/>
              </a:ext>
            </a:extLst>
          </p:cNvPr>
          <p:cNvSpPr>
            <a:spLocks noChangeArrowheads="1"/>
          </p:cNvSpPr>
          <p:nvPr/>
        </p:nvSpPr>
        <p:spPr bwMode="auto">
          <a:xfrm>
            <a:off x="342900" y="4203700"/>
            <a:ext cx="4646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Here, the blue water molecules are able to pass across the partially permeable membrane </a:t>
            </a:r>
            <a:br>
              <a:rPr lang="en-GB" altLang="en-US" dirty="0"/>
            </a:br>
            <a:r>
              <a:rPr lang="en-GB" altLang="en-US" dirty="0"/>
              <a:t>by osmosis, but the red solute molecules are too large to cross. </a:t>
            </a:r>
          </a:p>
        </p:txBody>
      </p:sp>
      <p:pic>
        <p:nvPicPr>
          <p:cNvPr id="23" name="Picture 22" descr="osmosis2.swf.png">
            <a:extLst>
              <a:ext uri="{FF2B5EF4-FFF2-40B4-BE49-F238E27FC236}">
                <a16:creationId xmlns:a16="http://schemas.microsoft.com/office/drawing/2014/main" id="{F60C52A5-BBE6-4104-815C-FDCA3E0C4C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567113"/>
            <a:ext cx="27400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8">
            <a:extLst>
              <a:ext uri="{FF2B5EF4-FFF2-40B4-BE49-F238E27FC236}">
                <a16:creationId xmlns:a16="http://schemas.microsoft.com/office/drawing/2014/main" id="{199A6F84-4FA6-4498-B1ED-161716821471}"/>
              </a:ext>
            </a:extLst>
          </p:cNvPr>
          <p:cNvSpPr>
            <a:spLocks noChangeArrowheads="1"/>
          </p:cNvSpPr>
          <p:nvPr/>
        </p:nvSpPr>
        <p:spPr bwMode="auto">
          <a:xfrm>
            <a:off x="342900" y="784225"/>
            <a:ext cx="818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Osmosis</a:t>
            </a:r>
            <a:r>
              <a:rPr lang="en-GB" altLang="en-US" dirty="0"/>
              <a:t> is the diffusion of </a:t>
            </a:r>
            <a:r>
              <a:rPr lang="en-GB" altLang="en-US" b="1" dirty="0">
                <a:solidFill>
                  <a:srgbClr val="010066"/>
                </a:solidFill>
              </a:rPr>
              <a:t>water</a:t>
            </a:r>
            <a:r>
              <a:rPr lang="en-GB" altLang="en-US" dirty="0"/>
              <a:t> from a solution with a high concentration of water molecules to a solution with a lower concentration of water molecules across a </a:t>
            </a:r>
            <a:r>
              <a:rPr lang="en-GB" altLang="en-US" dirty="0">
                <a:solidFill>
                  <a:srgbClr val="010066"/>
                </a:solidFill>
              </a:rPr>
              <a:t>partially permeable membrane</a:t>
            </a:r>
            <a:r>
              <a:rPr lang="en-GB" altLang="en-US" b="1" dirty="0">
                <a:solidFill>
                  <a:srgbClr val="010066"/>
                </a:solidFill>
              </a:rPr>
              <a:t>.</a:t>
            </a:r>
          </a:p>
        </p:txBody>
      </p:sp>
      <p:pic>
        <p:nvPicPr>
          <p:cNvPr id="8" name="Picture 7">
            <a:extLst>
              <a:ext uri="{FF2B5EF4-FFF2-40B4-BE49-F238E27FC236}">
                <a16:creationId xmlns:a16="http://schemas.microsoft.com/office/drawing/2014/main" id="{278FDD7D-FC37-4C9A-B948-AFE7348DCF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8">
            <a:extLst>
              <a:ext uri="{FF2B5EF4-FFF2-40B4-BE49-F238E27FC236}">
                <a16:creationId xmlns:a16="http://schemas.microsoft.com/office/drawing/2014/main" id="{C148EB61-5F44-4268-9480-BB20E12E4AD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17490"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4"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CDFE28A-ED03-45BB-9904-206941ED3CE8}"/>
              </a:ext>
            </a:extLst>
          </p:cNvPr>
          <p:cNvSpPr>
            <a:spLocks noGrp="1" noChangeArrowheads="1"/>
          </p:cNvSpPr>
          <p:nvPr>
            <p:ph type="title"/>
          </p:nvPr>
        </p:nvSpPr>
        <p:spPr/>
        <p:txBody>
          <a:bodyPr/>
          <a:lstStyle/>
          <a:p>
            <a:r>
              <a:rPr lang="en-GB" altLang="en-US"/>
              <a:t>Dilute vs. concentrated</a:t>
            </a:r>
          </a:p>
        </p:txBody>
      </p:sp>
      <p:sp>
        <p:nvSpPr>
          <p:cNvPr id="186371" name="Rectangle 3">
            <a:extLst>
              <a:ext uri="{FF2B5EF4-FFF2-40B4-BE49-F238E27FC236}">
                <a16:creationId xmlns:a16="http://schemas.microsoft.com/office/drawing/2014/main" id="{05816C7A-4177-404E-A695-FEF175728589}"/>
              </a:ext>
            </a:extLst>
          </p:cNvPr>
          <p:cNvSpPr>
            <a:spLocks noChangeArrowheads="1"/>
          </p:cNvSpPr>
          <p:nvPr/>
        </p:nvSpPr>
        <p:spPr bwMode="auto">
          <a:xfrm>
            <a:off x="342900" y="2411413"/>
            <a:ext cx="7615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a:solidFill>
                  <a:srgbClr val="010066"/>
                </a:solidFill>
              </a:rPr>
              <a:t>Concentrated solutions</a:t>
            </a:r>
            <a:r>
              <a:rPr lang="en-GB" altLang="en-US">
                <a:solidFill>
                  <a:srgbClr val="010066"/>
                </a:solidFill>
              </a:rPr>
              <a:t> have a low concentration of water molecules.</a:t>
            </a:r>
          </a:p>
        </p:txBody>
      </p:sp>
      <p:sp>
        <p:nvSpPr>
          <p:cNvPr id="186372" name="Text Box 4">
            <a:extLst>
              <a:ext uri="{FF2B5EF4-FFF2-40B4-BE49-F238E27FC236}">
                <a16:creationId xmlns:a16="http://schemas.microsoft.com/office/drawing/2014/main" id="{652DCE25-3D03-4B61-9347-F2C6052D6B0B}"/>
              </a:ext>
            </a:extLst>
          </p:cNvPr>
          <p:cNvSpPr txBox="1">
            <a:spLocks noChangeArrowheads="1"/>
          </p:cNvSpPr>
          <p:nvPr/>
        </p:nvSpPr>
        <p:spPr bwMode="auto">
          <a:xfrm>
            <a:off x="342900" y="1598613"/>
            <a:ext cx="7462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b="1">
                <a:solidFill>
                  <a:srgbClr val="010066"/>
                </a:solidFill>
              </a:rPr>
              <a:t>Dilute solutions</a:t>
            </a:r>
            <a:r>
              <a:rPr lang="en-GB" altLang="en-US">
                <a:solidFill>
                  <a:srgbClr val="010066"/>
                </a:solidFill>
              </a:rPr>
              <a:t> have a high concentration of water molecules.</a:t>
            </a:r>
          </a:p>
        </p:txBody>
      </p:sp>
      <p:sp>
        <p:nvSpPr>
          <p:cNvPr id="40965" name="Text Box 5">
            <a:extLst>
              <a:ext uri="{FF2B5EF4-FFF2-40B4-BE49-F238E27FC236}">
                <a16:creationId xmlns:a16="http://schemas.microsoft.com/office/drawing/2014/main" id="{C53B2875-9448-4410-9834-AE00FF9FA185}"/>
              </a:ext>
            </a:extLst>
          </p:cNvPr>
          <p:cNvSpPr txBox="1">
            <a:spLocks noChangeArrowheads="1"/>
          </p:cNvSpPr>
          <p:nvPr/>
        </p:nvSpPr>
        <p:spPr bwMode="auto">
          <a:xfrm>
            <a:off x="342900" y="784225"/>
            <a:ext cx="8339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During osmosis, water molecules diffuse from pure water or a dilute solution to a more concentrated solution.</a:t>
            </a:r>
          </a:p>
        </p:txBody>
      </p:sp>
      <p:sp>
        <p:nvSpPr>
          <p:cNvPr id="40974" name="Text Box 7">
            <a:extLst>
              <a:ext uri="{FF2B5EF4-FFF2-40B4-BE49-F238E27FC236}">
                <a16:creationId xmlns:a16="http://schemas.microsoft.com/office/drawing/2014/main" id="{10B30375-31C1-43C4-8B94-CFB3C6F11CB6}"/>
              </a:ext>
            </a:extLst>
          </p:cNvPr>
          <p:cNvSpPr txBox="1">
            <a:spLocks noChangeArrowheads="1"/>
          </p:cNvSpPr>
          <p:nvPr/>
        </p:nvSpPr>
        <p:spPr bwMode="auto">
          <a:xfrm>
            <a:off x="798513" y="6000750"/>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rPr>
              <a:t>pure water</a:t>
            </a:r>
          </a:p>
        </p:txBody>
      </p:sp>
      <p:pic>
        <p:nvPicPr>
          <p:cNvPr id="40975" name="Picture 8" descr="pure water - circle">
            <a:extLst>
              <a:ext uri="{FF2B5EF4-FFF2-40B4-BE49-F238E27FC236}">
                <a16:creationId xmlns:a16="http://schemas.microsoft.com/office/drawing/2014/main" id="{008FDC79-68A7-4901-9CEF-19B9C6A31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11525"/>
            <a:ext cx="25622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 Box 10">
            <a:extLst>
              <a:ext uri="{FF2B5EF4-FFF2-40B4-BE49-F238E27FC236}">
                <a16:creationId xmlns:a16="http://schemas.microsoft.com/office/drawing/2014/main" id="{C52892C3-F524-4CC6-9825-FC0D97DA200F}"/>
              </a:ext>
            </a:extLst>
          </p:cNvPr>
          <p:cNvSpPr txBox="1">
            <a:spLocks noChangeArrowheads="1"/>
          </p:cNvSpPr>
          <p:nvPr/>
        </p:nvSpPr>
        <p:spPr bwMode="auto">
          <a:xfrm>
            <a:off x="3411538" y="6000750"/>
            <a:ext cx="2262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rPr>
              <a:t>dilute solution</a:t>
            </a:r>
          </a:p>
        </p:txBody>
      </p:sp>
      <p:pic>
        <p:nvPicPr>
          <p:cNvPr id="40973" name="Picture 11" descr="dilute - circle">
            <a:extLst>
              <a:ext uri="{FF2B5EF4-FFF2-40B4-BE49-F238E27FC236}">
                <a16:creationId xmlns:a16="http://schemas.microsoft.com/office/drawing/2014/main" id="{82A16796-D146-464B-A402-995F65B38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425" y="3322638"/>
            <a:ext cx="2551113"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13">
            <a:extLst>
              <a:ext uri="{FF2B5EF4-FFF2-40B4-BE49-F238E27FC236}">
                <a16:creationId xmlns:a16="http://schemas.microsoft.com/office/drawing/2014/main" id="{D30E5611-9CE3-4552-AD0B-6A666A28A569}"/>
              </a:ext>
            </a:extLst>
          </p:cNvPr>
          <p:cNvSpPr txBox="1">
            <a:spLocks noChangeArrowheads="1"/>
          </p:cNvSpPr>
          <p:nvPr/>
        </p:nvSpPr>
        <p:spPr bwMode="auto">
          <a:xfrm>
            <a:off x="6367463" y="5818188"/>
            <a:ext cx="2117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rPr>
              <a:t>concentrated</a:t>
            </a:r>
          </a:p>
          <a:p>
            <a:pPr algn="ctr" eaLnBrk="1" hangingPunct="1"/>
            <a:r>
              <a:rPr lang="en-GB" altLang="en-US" b="1">
                <a:solidFill>
                  <a:srgbClr val="010066"/>
                </a:solidFill>
              </a:rPr>
              <a:t>solution</a:t>
            </a:r>
          </a:p>
        </p:txBody>
      </p:sp>
      <p:pic>
        <p:nvPicPr>
          <p:cNvPr id="40971" name="Picture 14" descr="concentrated - circle">
            <a:extLst>
              <a:ext uri="{FF2B5EF4-FFF2-40B4-BE49-F238E27FC236}">
                <a16:creationId xmlns:a16="http://schemas.microsoft.com/office/drawing/2014/main" id="{EB4020F4-007C-4D90-9A95-F3859271E4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3322638"/>
            <a:ext cx="2551113"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C9E34C2-60F5-41CD-89D3-5D5389D9CD8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6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7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63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7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p:bldP spid="186372" grpId="0"/>
      <p:bldP spid="40974" grpId="0"/>
      <p:bldP spid="40972" grpId="0"/>
      <p:bldP spid="409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E4B9A5EC-DFCA-49FD-A522-5098CE16AFAC}"/>
              </a:ext>
            </a:extLst>
          </p:cNvPr>
          <p:cNvSpPr>
            <a:spLocks noGrp="1" noChangeArrowheads="1"/>
          </p:cNvSpPr>
          <p:nvPr>
            <p:ph type="title"/>
          </p:nvPr>
        </p:nvSpPr>
        <p:spPr/>
        <p:txBody>
          <a:bodyPr/>
          <a:lstStyle/>
          <a:p>
            <a:r>
              <a:rPr lang="en-GB" altLang="en-US" dirty="0"/>
              <a:t>Osmosis in action</a:t>
            </a:r>
          </a:p>
        </p:txBody>
      </p:sp>
      <p:pic>
        <p:nvPicPr>
          <p:cNvPr id="7" name="Picture 6">
            <a:extLst>
              <a:ext uri="{FF2B5EF4-FFF2-40B4-BE49-F238E27FC236}">
                <a16:creationId xmlns:a16="http://schemas.microsoft.com/office/drawing/2014/main" id="{28001465-8BA9-43C6-9863-F58D921B654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016AFAB-0287-40CB-A67C-2FB0297E2AE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9616E02-231B-40D8-93EE-433A25AB98FE}"/>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4D63913-8470-4EDF-A3DC-E12087CF748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17E21DA-812B-482A-9A70-FD030570076F}"/>
              </a:ext>
            </a:extLst>
          </p:cNvPr>
          <p:cNvSpPr>
            <a:spLocks noGrp="1" noChangeArrowheads="1"/>
          </p:cNvSpPr>
          <p:nvPr>
            <p:ph type="title"/>
          </p:nvPr>
        </p:nvSpPr>
        <p:spPr/>
        <p:txBody>
          <a:bodyPr/>
          <a:lstStyle/>
          <a:p>
            <a:r>
              <a:rPr lang="en-GB" altLang="en-US" dirty="0"/>
              <a:t>Predicting osmosis</a:t>
            </a:r>
          </a:p>
        </p:txBody>
      </p:sp>
      <p:pic>
        <p:nvPicPr>
          <p:cNvPr id="7" name="Picture 6">
            <a:extLst>
              <a:ext uri="{FF2B5EF4-FFF2-40B4-BE49-F238E27FC236}">
                <a16:creationId xmlns:a16="http://schemas.microsoft.com/office/drawing/2014/main" id="{D9913BA7-1BBE-4BA9-ADA8-CAA93A35422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A2E30299-05A8-4116-BD04-1ABE8A378F5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7122819-1151-4FFE-AA56-930B193D34C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4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16D5225-4B9D-4DC7-852A-1570D2CAC77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BAC105E5-8FE9-4FD5-809C-45900BDFA080}"/>
              </a:ext>
            </a:extLst>
          </p:cNvPr>
          <p:cNvSpPr>
            <a:spLocks noGrp="1" noChangeArrowheads="1"/>
          </p:cNvSpPr>
          <p:nvPr>
            <p:ph type="title"/>
          </p:nvPr>
        </p:nvSpPr>
        <p:spPr>
          <a:noFill/>
        </p:spPr>
        <p:txBody>
          <a:bodyPr/>
          <a:lstStyle/>
          <a:p>
            <a:r>
              <a:rPr lang="en-GB" altLang="en-US" dirty="0"/>
              <a:t>Practical: Investigating osmosis</a:t>
            </a:r>
          </a:p>
        </p:txBody>
      </p:sp>
      <p:pic>
        <p:nvPicPr>
          <p:cNvPr id="9" name="Picture 8">
            <a:extLst>
              <a:ext uri="{FF2B5EF4-FFF2-40B4-BE49-F238E27FC236}">
                <a16:creationId xmlns:a16="http://schemas.microsoft.com/office/drawing/2014/main" id="{B1B36E34-8147-4150-BB1D-4A776B69BE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339E4A5A-5EAB-4C73-9080-2E1D66FBC1A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A115A3C7-C091-4371-A767-6AA0D300D0C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7A09C95D-DFDF-4621-83F0-0AA113DCAE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5928" y="133322"/>
            <a:ext cx="609685" cy="390580"/>
          </a:xfrm>
          <a:prstGeom prst="rect">
            <a:avLst/>
          </a:prstGeom>
        </p:spPr>
      </p:pic>
      <p:pic>
        <p:nvPicPr>
          <p:cNvPr id="8" name="Picture 7">
            <a:extLst>
              <a:ext uri="{FF2B5EF4-FFF2-40B4-BE49-F238E27FC236}">
                <a16:creationId xmlns:a16="http://schemas.microsoft.com/office/drawing/2014/main" id="{0F32DAEF-8A94-4ECD-B4EB-C36DE540177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83658"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74" name="ShockwaveFlash1" r:id="rId3" imgW="8699400" imgH="5308560"/>
        </mc:Choice>
        <mc:Fallback>
          <p:control name="ShockwaveFlash1" r:id="rId3" imgW="8699400" imgH="5308560">
            <p:pic>
              <p:nvPicPr>
                <p:cNvPr id="5" name="ShockwaveFlash1">
                  <a:extLst>
                    <a:ext uri="{FF2B5EF4-FFF2-40B4-BE49-F238E27FC236}">
                      <a16:creationId xmlns:a16="http://schemas.microsoft.com/office/drawing/2014/main" id="{62B3B2BE-8D30-492F-A906-94220392D9E8}"/>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2F4BD81-6027-4EA0-BE46-0B80A8032E4F}"/>
              </a:ext>
            </a:extLst>
          </p:cNvPr>
          <p:cNvSpPr>
            <a:spLocks noGrp="1"/>
          </p:cNvSpPr>
          <p:nvPr>
            <p:ph type="title"/>
          </p:nvPr>
        </p:nvSpPr>
        <p:spPr/>
        <p:txBody>
          <a:bodyPr/>
          <a:lstStyle/>
          <a:p>
            <a:r>
              <a:rPr lang="en-GB" altLang="en-US"/>
              <a:t>What is active transport?</a:t>
            </a:r>
          </a:p>
        </p:txBody>
      </p:sp>
      <p:sp>
        <p:nvSpPr>
          <p:cNvPr id="5" name="Rectangle 4">
            <a:extLst>
              <a:ext uri="{FF2B5EF4-FFF2-40B4-BE49-F238E27FC236}">
                <a16:creationId xmlns:a16="http://schemas.microsoft.com/office/drawing/2014/main" id="{691C1E1E-6A7B-403B-928E-675C1AB1B622}"/>
              </a:ext>
            </a:extLst>
          </p:cNvPr>
          <p:cNvSpPr/>
          <p:nvPr/>
        </p:nvSpPr>
        <p:spPr>
          <a:xfrm>
            <a:off x="342900" y="4467225"/>
            <a:ext cx="4191000" cy="1200150"/>
          </a:xfrm>
          <a:prstGeom prst="rect">
            <a:avLst/>
          </a:prstGeom>
        </p:spPr>
        <p:txBody>
          <a:bodyPr>
            <a:spAutoFit/>
          </a:bodyPr>
          <a:lstStyle/>
          <a:p>
            <a:pPr>
              <a:defRPr/>
            </a:pPr>
            <a:r>
              <a:rPr lang="en-GB" dirty="0">
                <a:latin typeface="+mn-lt"/>
                <a:ea typeface="Calibri" pitchFamily="34" charset="0"/>
                <a:cs typeface="Times New Roman" pitchFamily="18" charset="0"/>
              </a:rPr>
              <a:t>This requires energy to take place, which is provided by </a:t>
            </a:r>
            <a:r>
              <a:rPr lang="en-GB" dirty="0">
                <a:solidFill>
                  <a:srgbClr val="010066"/>
                </a:solidFill>
                <a:latin typeface="+mn-lt"/>
                <a:ea typeface="Calibri" pitchFamily="34" charset="0"/>
                <a:cs typeface="Times New Roman" pitchFamily="18" charset="0"/>
              </a:rPr>
              <a:t>cellular respiration</a:t>
            </a:r>
            <a:r>
              <a:rPr lang="en-GB" dirty="0">
                <a:latin typeface="+mn-lt"/>
                <a:ea typeface="Calibri" pitchFamily="34" charset="0"/>
                <a:cs typeface="Times New Roman" pitchFamily="18" charset="0"/>
              </a:rPr>
              <a:t>.</a:t>
            </a:r>
            <a:endParaRPr lang="en-GB" dirty="0">
              <a:latin typeface="+mn-lt"/>
            </a:endParaRPr>
          </a:p>
        </p:txBody>
      </p:sp>
      <p:sp>
        <p:nvSpPr>
          <p:cNvPr id="6" name="Rectangle 5">
            <a:extLst>
              <a:ext uri="{FF2B5EF4-FFF2-40B4-BE49-F238E27FC236}">
                <a16:creationId xmlns:a16="http://schemas.microsoft.com/office/drawing/2014/main" id="{29C316FC-7DF3-49C5-9E43-E4ED6BD5F9C0}"/>
              </a:ext>
            </a:extLst>
          </p:cNvPr>
          <p:cNvSpPr/>
          <p:nvPr/>
        </p:nvSpPr>
        <p:spPr>
          <a:xfrm>
            <a:off x="342900" y="2446338"/>
            <a:ext cx="4375150" cy="1200150"/>
          </a:xfrm>
          <a:prstGeom prst="rect">
            <a:avLst/>
          </a:prstGeom>
        </p:spPr>
        <p:txBody>
          <a:bodyPr>
            <a:spAutoFit/>
          </a:bodyPr>
          <a:lstStyle/>
          <a:p>
            <a:pPr>
              <a:defRPr/>
            </a:pPr>
            <a:r>
              <a:rPr lang="en-GB" dirty="0">
                <a:latin typeface="+mj-lt"/>
                <a:ea typeface="Calibri" pitchFamily="34" charset="0"/>
                <a:cs typeface="Times New Roman" pitchFamily="18" charset="0"/>
              </a:rPr>
              <a:t>Active transport enables a substance to move against </a:t>
            </a:r>
            <a:br>
              <a:rPr lang="en-GB" dirty="0">
                <a:latin typeface="+mj-lt"/>
                <a:ea typeface="Calibri" pitchFamily="34" charset="0"/>
                <a:cs typeface="Times New Roman" pitchFamily="18" charset="0"/>
              </a:rPr>
            </a:br>
            <a:r>
              <a:rPr lang="en-GB" dirty="0">
                <a:latin typeface="+mj-lt"/>
                <a:ea typeface="Calibri" pitchFamily="34" charset="0"/>
                <a:cs typeface="Times New Roman" pitchFamily="18" charset="0"/>
              </a:rPr>
              <a:t>its </a:t>
            </a:r>
            <a:r>
              <a:rPr lang="en-GB" dirty="0">
                <a:solidFill>
                  <a:srgbClr val="010066"/>
                </a:solidFill>
                <a:latin typeface="+mj-lt"/>
                <a:ea typeface="Calibri" pitchFamily="34" charset="0"/>
                <a:cs typeface="Times New Roman" pitchFamily="18" charset="0"/>
              </a:rPr>
              <a:t>concentration gradient</a:t>
            </a:r>
            <a:r>
              <a:rPr lang="en-GB" dirty="0">
                <a:latin typeface="+mj-lt"/>
                <a:ea typeface="Calibri" pitchFamily="34" charset="0"/>
                <a:cs typeface="Times New Roman" pitchFamily="18" charset="0"/>
              </a:rPr>
              <a:t>.</a:t>
            </a:r>
            <a:endParaRPr lang="en-GB" sz="1600" dirty="0">
              <a:latin typeface="+mj-lt"/>
            </a:endParaRPr>
          </a:p>
        </p:txBody>
      </p:sp>
      <p:sp>
        <p:nvSpPr>
          <p:cNvPr id="7" name="Rectangle 6">
            <a:extLst>
              <a:ext uri="{FF2B5EF4-FFF2-40B4-BE49-F238E27FC236}">
                <a16:creationId xmlns:a16="http://schemas.microsoft.com/office/drawing/2014/main" id="{10798D10-87FC-437E-92D5-3D78B05C343F}"/>
              </a:ext>
            </a:extLst>
          </p:cNvPr>
          <p:cNvSpPr/>
          <p:nvPr/>
        </p:nvSpPr>
        <p:spPr>
          <a:xfrm>
            <a:off x="342900" y="784225"/>
            <a:ext cx="8627332" cy="830997"/>
          </a:xfrm>
          <a:prstGeom prst="rect">
            <a:avLst/>
          </a:prstGeom>
        </p:spPr>
        <p:txBody>
          <a:bodyPr wrap="square">
            <a:spAutoFit/>
          </a:bodyPr>
          <a:lstStyle/>
          <a:p>
            <a:pPr>
              <a:defRPr/>
            </a:pPr>
            <a:r>
              <a:rPr lang="en-GB" b="1" dirty="0">
                <a:solidFill>
                  <a:srgbClr val="10BC45"/>
                </a:solidFill>
                <a:latin typeface="+mj-lt"/>
                <a:ea typeface="Calibri" pitchFamily="34" charset="0"/>
                <a:cs typeface="Times New Roman" pitchFamily="18" charset="0"/>
              </a:rPr>
              <a:t>Active transport </a:t>
            </a:r>
            <a:r>
              <a:rPr lang="en-GB" dirty="0">
                <a:latin typeface="+mj-lt"/>
                <a:ea typeface="Calibri" pitchFamily="34" charset="0"/>
                <a:cs typeface="Times New Roman" pitchFamily="18" charset="0"/>
              </a:rPr>
              <a:t>is the movement of a substance from an area of lower concentration to an area of higher concentration. </a:t>
            </a:r>
            <a:endParaRPr lang="en-GB" sz="1600" dirty="0">
              <a:latin typeface="+mj-lt"/>
            </a:endParaRPr>
          </a:p>
        </p:txBody>
      </p:sp>
      <p:sp>
        <p:nvSpPr>
          <p:cNvPr id="44039" name="Text Box 8">
            <a:extLst>
              <a:ext uri="{FF2B5EF4-FFF2-40B4-BE49-F238E27FC236}">
                <a16:creationId xmlns:a16="http://schemas.microsoft.com/office/drawing/2014/main" id="{CAC243BC-0C83-4916-B727-DFFED96F4E15}"/>
              </a:ext>
            </a:extLst>
          </p:cNvPr>
          <p:cNvSpPr txBox="1">
            <a:spLocks noChangeArrowheads="1"/>
          </p:cNvSpPr>
          <p:nvPr/>
        </p:nvSpPr>
        <p:spPr bwMode="auto">
          <a:xfrm>
            <a:off x="4441825" y="5075238"/>
            <a:ext cx="21097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b="1">
                <a:solidFill>
                  <a:srgbClr val="010066"/>
                </a:solidFill>
              </a:rPr>
              <a:t>high</a:t>
            </a:r>
          </a:p>
          <a:p>
            <a:pPr algn="ctr" eaLnBrk="1" hangingPunct="1"/>
            <a:r>
              <a:rPr lang="en-GB" altLang="en-US" sz="2300" b="1">
                <a:solidFill>
                  <a:srgbClr val="010066"/>
                </a:solidFill>
              </a:rPr>
              <a:t>concentration</a:t>
            </a:r>
          </a:p>
        </p:txBody>
      </p:sp>
      <p:sp>
        <p:nvSpPr>
          <p:cNvPr id="44040" name="Text Box 9">
            <a:extLst>
              <a:ext uri="{FF2B5EF4-FFF2-40B4-BE49-F238E27FC236}">
                <a16:creationId xmlns:a16="http://schemas.microsoft.com/office/drawing/2014/main" id="{1185B11A-1FDD-478A-8776-3A859BDE0B36}"/>
              </a:ext>
            </a:extLst>
          </p:cNvPr>
          <p:cNvSpPr txBox="1">
            <a:spLocks noChangeArrowheads="1"/>
          </p:cNvSpPr>
          <p:nvPr/>
        </p:nvSpPr>
        <p:spPr bwMode="auto">
          <a:xfrm>
            <a:off x="6653213" y="5075238"/>
            <a:ext cx="21097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b="1">
                <a:solidFill>
                  <a:srgbClr val="010066"/>
                </a:solidFill>
              </a:rPr>
              <a:t>low</a:t>
            </a:r>
          </a:p>
          <a:p>
            <a:pPr algn="ctr" eaLnBrk="1" hangingPunct="1"/>
            <a:r>
              <a:rPr lang="en-GB" altLang="en-US" sz="2300" b="1">
                <a:solidFill>
                  <a:srgbClr val="010066"/>
                </a:solidFill>
              </a:rPr>
              <a:t>concentration</a:t>
            </a:r>
          </a:p>
        </p:txBody>
      </p:sp>
      <p:pic>
        <p:nvPicPr>
          <p:cNvPr id="43017" name="Picture 10" descr="active transport.png">
            <a:extLst>
              <a:ext uri="{FF2B5EF4-FFF2-40B4-BE49-F238E27FC236}">
                <a16:creationId xmlns:a16="http://schemas.microsoft.com/office/drawing/2014/main" id="{E63646D6-913A-46C5-BF80-0D763984D0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8213" y="2087563"/>
            <a:ext cx="37846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1514C0B-0363-488C-B82A-16D230E7F9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732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4039" grpId="0"/>
      <p:bldP spid="440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a:p>
            <a:pPr marL="180975" indent="-180975">
              <a:buSzPct val="150000"/>
              <a:buFont typeface="Arial" panose="020B0604020202020204" pitchFamily="34" charset="0"/>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11A8EFB-872F-41E9-A2EE-8DB28FC64D41}"/>
              </a:ext>
            </a:extLst>
          </p:cNvPr>
          <p:cNvSpPr>
            <a:spLocks noGrp="1" noChangeArrowheads="1"/>
          </p:cNvSpPr>
          <p:nvPr>
            <p:ph type="title"/>
          </p:nvPr>
        </p:nvSpPr>
        <p:spPr/>
        <p:txBody>
          <a:bodyPr/>
          <a:lstStyle/>
          <a:p>
            <a:r>
              <a:rPr lang="en-GB" altLang="en-US"/>
              <a:t>Transport across the cell membrane</a:t>
            </a:r>
          </a:p>
        </p:txBody>
      </p:sp>
      <p:sp>
        <p:nvSpPr>
          <p:cNvPr id="23555" name="Text Box 3">
            <a:extLst>
              <a:ext uri="{FF2B5EF4-FFF2-40B4-BE49-F238E27FC236}">
                <a16:creationId xmlns:a16="http://schemas.microsoft.com/office/drawing/2014/main" id="{FF272291-4F13-4A9F-9862-DC02B2E6DED6}"/>
              </a:ext>
            </a:extLst>
          </p:cNvPr>
          <p:cNvSpPr txBox="1">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All cells need to be able to access the substances they need </a:t>
            </a:r>
            <a:br>
              <a:rPr lang="en-GB" altLang="en-US" dirty="0"/>
            </a:br>
            <a:r>
              <a:rPr lang="en-GB" altLang="en-US" dirty="0"/>
              <a:t>to survive, and be able to remove waste materials.</a:t>
            </a:r>
          </a:p>
        </p:txBody>
      </p:sp>
      <p:sp>
        <p:nvSpPr>
          <p:cNvPr id="177157" name="Text Box 5">
            <a:extLst>
              <a:ext uri="{FF2B5EF4-FFF2-40B4-BE49-F238E27FC236}">
                <a16:creationId xmlns:a16="http://schemas.microsoft.com/office/drawing/2014/main" id="{F16E12F3-D0EB-4B4B-B88B-10369928BB1B}"/>
              </a:ext>
            </a:extLst>
          </p:cNvPr>
          <p:cNvSpPr txBox="1">
            <a:spLocks noChangeArrowheads="1"/>
          </p:cNvSpPr>
          <p:nvPr/>
        </p:nvSpPr>
        <p:spPr bwMode="auto">
          <a:xfrm>
            <a:off x="342899" y="2558722"/>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Cell membranes are </a:t>
            </a:r>
            <a:r>
              <a:rPr lang="en-GB" altLang="en-US" b="1" dirty="0">
                <a:solidFill>
                  <a:srgbClr val="10BC45"/>
                </a:solidFill>
              </a:rPr>
              <a:t>partially permeable</a:t>
            </a:r>
            <a:r>
              <a:rPr lang="en-GB" altLang="en-US" dirty="0">
                <a:solidFill>
                  <a:srgbClr val="010066"/>
                </a:solidFill>
              </a:rPr>
              <a:t>, which means they let some substances through, but not others. </a:t>
            </a:r>
          </a:p>
        </p:txBody>
      </p:sp>
      <p:sp>
        <p:nvSpPr>
          <p:cNvPr id="23561" name="Rectangle 10">
            <a:extLst>
              <a:ext uri="{FF2B5EF4-FFF2-40B4-BE49-F238E27FC236}">
                <a16:creationId xmlns:a16="http://schemas.microsoft.com/office/drawing/2014/main" id="{10AF5837-94A1-45E2-9EDD-F21AF7487CE1}"/>
              </a:ext>
            </a:extLst>
          </p:cNvPr>
          <p:cNvSpPr>
            <a:spLocks noChangeArrowheads="1"/>
          </p:cNvSpPr>
          <p:nvPr/>
        </p:nvSpPr>
        <p:spPr bwMode="auto">
          <a:xfrm>
            <a:off x="6580188" y="3567991"/>
            <a:ext cx="23383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the cell </a:t>
            </a:r>
            <a:br>
              <a:rPr lang="en-GB" altLang="en-US" b="1">
                <a:solidFill>
                  <a:srgbClr val="010066"/>
                </a:solidFill>
              </a:rPr>
            </a:br>
            <a:r>
              <a:rPr lang="en-GB" altLang="en-US" b="1">
                <a:solidFill>
                  <a:srgbClr val="010066"/>
                </a:solidFill>
              </a:rPr>
              <a:t>membrane </a:t>
            </a:r>
            <a:br>
              <a:rPr lang="en-GB" altLang="en-US" b="1">
                <a:solidFill>
                  <a:srgbClr val="010066"/>
                </a:solidFill>
              </a:rPr>
            </a:br>
            <a:r>
              <a:rPr lang="en-GB" altLang="en-US" b="1">
                <a:solidFill>
                  <a:srgbClr val="010066"/>
                </a:solidFill>
              </a:rPr>
              <a:t>surrounds the </a:t>
            </a:r>
            <a:br>
              <a:rPr lang="en-GB" altLang="en-US" b="1">
                <a:solidFill>
                  <a:srgbClr val="010066"/>
                </a:solidFill>
              </a:rPr>
            </a:br>
            <a:r>
              <a:rPr lang="en-GB" altLang="en-US" b="1">
                <a:solidFill>
                  <a:srgbClr val="010066"/>
                </a:solidFill>
              </a:rPr>
              <a:t>entire cell</a:t>
            </a:r>
            <a:endParaRPr lang="en-GB" altLang="en-US" b="1"/>
          </a:p>
        </p:txBody>
      </p:sp>
      <p:pic>
        <p:nvPicPr>
          <p:cNvPr id="23562" name="Picture 11" descr="cell_cell membrane.png">
            <a:extLst>
              <a:ext uri="{FF2B5EF4-FFF2-40B4-BE49-F238E27FC236}">
                <a16:creationId xmlns:a16="http://schemas.microsoft.com/office/drawing/2014/main" id="{9761B26B-C0CD-4E5F-BE6E-0ACD1C5AF2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3696578"/>
            <a:ext cx="20859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3" descr="arrow.png">
            <a:extLst>
              <a:ext uri="{FF2B5EF4-FFF2-40B4-BE49-F238E27FC236}">
                <a16:creationId xmlns:a16="http://schemas.microsoft.com/office/drawing/2014/main" id="{B4619285-07D2-4EEB-BB73-164386379B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2700" y="5058653"/>
            <a:ext cx="13557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4597280-262E-47FA-B6BF-378E2F28C7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4" name="Text Box 7">
            <a:extLst>
              <a:ext uri="{FF2B5EF4-FFF2-40B4-BE49-F238E27FC236}">
                <a16:creationId xmlns:a16="http://schemas.microsoft.com/office/drawing/2014/main" id="{20BDB25B-3066-4F9D-B5C0-E9974E2EBB8C}"/>
              </a:ext>
            </a:extLst>
          </p:cNvPr>
          <p:cNvSpPr txBox="1">
            <a:spLocks noChangeArrowheads="1"/>
          </p:cNvSpPr>
          <p:nvPr/>
        </p:nvSpPr>
        <p:spPr bwMode="auto">
          <a:xfrm>
            <a:off x="342899" y="1877160"/>
            <a:ext cx="8734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Substances enter and leave cells across the </a:t>
            </a:r>
            <a:r>
              <a:rPr lang="en-GB" altLang="en-US" b="1" dirty="0">
                <a:solidFill>
                  <a:srgbClr val="10BC45"/>
                </a:solidFill>
              </a:rPr>
              <a:t>cell membrane</a:t>
            </a:r>
            <a:r>
              <a:rPr lang="en-GB" altLang="en-US" dirty="0"/>
              <a:t>. </a:t>
            </a:r>
          </a:p>
        </p:txBody>
      </p:sp>
      <p:sp>
        <p:nvSpPr>
          <p:cNvPr id="15" name="Text Box 8">
            <a:extLst>
              <a:ext uri="{FF2B5EF4-FFF2-40B4-BE49-F238E27FC236}">
                <a16:creationId xmlns:a16="http://schemas.microsoft.com/office/drawing/2014/main" id="{D09C1B86-9DFD-430A-BD99-03A812B540C2}"/>
              </a:ext>
            </a:extLst>
          </p:cNvPr>
          <p:cNvSpPr txBox="1">
            <a:spLocks noChangeArrowheads="1"/>
          </p:cNvSpPr>
          <p:nvPr/>
        </p:nvSpPr>
        <p:spPr bwMode="auto">
          <a:xfrm>
            <a:off x="546100" y="4745197"/>
            <a:ext cx="26147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10BC45"/>
              </a:buClr>
              <a:buSzPct val="100000"/>
              <a:buFont typeface="Wingdings" panose="05000000000000000000" pitchFamily="2" charset="2"/>
              <a:buChar char="l"/>
            </a:pPr>
            <a:r>
              <a:rPr lang="en-GB" altLang="en-US" b="1" dirty="0">
                <a:solidFill>
                  <a:srgbClr val="10BC45"/>
                </a:solidFill>
              </a:rPr>
              <a:t>diffusion</a:t>
            </a:r>
          </a:p>
        </p:txBody>
      </p:sp>
      <p:sp>
        <p:nvSpPr>
          <p:cNvPr id="16" name="Text Box 9">
            <a:extLst>
              <a:ext uri="{FF2B5EF4-FFF2-40B4-BE49-F238E27FC236}">
                <a16:creationId xmlns:a16="http://schemas.microsoft.com/office/drawing/2014/main" id="{043E5A0D-B291-49CC-80C5-2CE0F9F45169}"/>
              </a:ext>
            </a:extLst>
          </p:cNvPr>
          <p:cNvSpPr txBox="1">
            <a:spLocks noChangeArrowheads="1"/>
          </p:cNvSpPr>
          <p:nvPr/>
        </p:nvSpPr>
        <p:spPr bwMode="auto">
          <a:xfrm>
            <a:off x="546100" y="5237322"/>
            <a:ext cx="26147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10BC45"/>
              </a:buClr>
              <a:buSzPct val="100000"/>
              <a:buFont typeface="Wingdings" panose="05000000000000000000" pitchFamily="2" charset="2"/>
              <a:buChar char="l"/>
            </a:pPr>
            <a:r>
              <a:rPr lang="en-GB" altLang="en-US" b="1" dirty="0">
                <a:solidFill>
                  <a:srgbClr val="10BC45"/>
                </a:solidFill>
              </a:rPr>
              <a:t>osmosis</a:t>
            </a:r>
            <a:endParaRPr lang="en-GB" altLang="en-US" dirty="0"/>
          </a:p>
        </p:txBody>
      </p:sp>
      <p:sp>
        <p:nvSpPr>
          <p:cNvPr id="17" name="Text Box 10">
            <a:extLst>
              <a:ext uri="{FF2B5EF4-FFF2-40B4-BE49-F238E27FC236}">
                <a16:creationId xmlns:a16="http://schemas.microsoft.com/office/drawing/2014/main" id="{6E762366-27E4-4D47-AB5C-6682A61EFE45}"/>
              </a:ext>
            </a:extLst>
          </p:cNvPr>
          <p:cNvSpPr txBox="1">
            <a:spLocks noChangeArrowheads="1"/>
          </p:cNvSpPr>
          <p:nvPr/>
        </p:nvSpPr>
        <p:spPr bwMode="auto">
          <a:xfrm>
            <a:off x="546100" y="5729447"/>
            <a:ext cx="344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10BC45"/>
              </a:buClr>
              <a:buSzPct val="100000"/>
              <a:buFont typeface="Wingdings" panose="05000000000000000000" pitchFamily="2" charset="2"/>
              <a:buChar char="l"/>
            </a:pPr>
            <a:r>
              <a:rPr lang="en-GB" altLang="en-US" b="1" dirty="0">
                <a:solidFill>
                  <a:srgbClr val="10BC45"/>
                </a:solidFill>
              </a:rPr>
              <a:t>active transport</a:t>
            </a:r>
            <a:r>
              <a:rPr lang="en-GB" altLang="en-US" dirty="0"/>
              <a:t>.</a:t>
            </a:r>
          </a:p>
        </p:txBody>
      </p:sp>
      <p:sp>
        <p:nvSpPr>
          <p:cNvPr id="18" name="Text Box 7">
            <a:extLst>
              <a:ext uri="{FF2B5EF4-FFF2-40B4-BE49-F238E27FC236}">
                <a16:creationId xmlns:a16="http://schemas.microsoft.com/office/drawing/2014/main" id="{36AED403-88F1-4641-BB65-02E6B8B1F134}"/>
              </a:ext>
            </a:extLst>
          </p:cNvPr>
          <p:cNvSpPr txBox="1">
            <a:spLocks noChangeArrowheads="1"/>
          </p:cNvSpPr>
          <p:nvPr/>
        </p:nvSpPr>
        <p:spPr bwMode="auto">
          <a:xfrm>
            <a:off x="394494" y="3692963"/>
            <a:ext cx="38758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Substances can cross the cell membrane through: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71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p:bldP spid="23561"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2" descr="diffusion_pizza.jpg">
            <a:extLst>
              <a:ext uri="{FF2B5EF4-FFF2-40B4-BE49-F238E27FC236}">
                <a16:creationId xmlns:a16="http://schemas.microsoft.com/office/drawing/2014/main" id="{5CC841E7-8227-4565-B62E-BD244D1E08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175" y="1530350"/>
            <a:ext cx="21082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1" descr="diffusion_boypizza.jpg">
            <a:extLst>
              <a:ext uri="{FF2B5EF4-FFF2-40B4-BE49-F238E27FC236}">
                <a16:creationId xmlns:a16="http://schemas.microsoft.com/office/drawing/2014/main" id="{6790C49E-3BFE-4AB1-B764-0BF48984D2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4813" y="1275292"/>
            <a:ext cx="1246187"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a:extLst>
              <a:ext uri="{FF2B5EF4-FFF2-40B4-BE49-F238E27FC236}">
                <a16:creationId xmlns:a16="http://schemas.microsoft.com/office/drawing/2014/main" id="{D6F571AC-37D9-4250-ADBF-6C663B243526}"/>
              </a:ext>
            </a:extLst>
          </p:cNvPr>
          <p:cNvSpPr>
            <a:spLocks noGrp="1" noChangeArrowheads="1"/>
          </p:cNvSpPr>
          <p:nvPr>
            <p:ph type="title"/>
          </p:nvPr>
        </p:nvSpPr>
        <p:spPr/>
        <p:txBody>
          <a:bodyPr/>
          <a:lstStyle/>
          <a:p>
            <a:r>
              <a:rPr lang="en-GB" altLang="en-US"/>
              <a:t>Diffusion</a:t>
            </a:r>
          </a:p>
        </p:txBody>
      </p:sp>
      <p:sp>
        <p:nvSpPr>
          <p:cNvPr id="268292" name="Text Box 4">
            <a:extLst>
              <a:ext uri="{FF2B5EF4-FFF2-40B4-BE49-F238E27FC236}">
                <a16:creationId xmlns:a16="http://schemas.microsoft.com/office/drawing/2014/main" id="{32F2642D-C88C-4BC4-9330-AC3EEB717B66}"/>
              </a:ext>
            </a:extLst>
          </p:cNvPr>
          <p:cNvSpPr txBox="1">
            <a:spLocks noChangeArrowheads="1"/>
          </p:cNvSpPr>
          <p:nvPr/>
        </p:nvSpPr>
        <p:spPr bwMode="auto">
          <a:xfrm>
            <a:off x="342900" y="3271838"/>
            <a:ext cx="81057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pizza can be smelled because </a:t>
            </a:r>
            <a:r>
              <a:rPr lang="en-GB" altLang="en-US" dirty="0"/>
              <a:t>molecules are moving away from it and spreading out in the air</a:t>
            </a:r>
            <a:r>
              <a:rPr lang="en-GB" altLang="en-US" dirty="0">
                <a:solidFill>
                  <a:srgbClr val="010066"/>
                </a:solidFill>
              </a:rPr>
              <a:t>. This process is called </a:t>
            </a:r>
            <a:r>
              <a:rPr lang="en-GB" altLang="en-US" b="1" dirty="0">
                <a:solidFill>
                  <a:srgbClr val="10BC45"/>
                </a:solidFill>
              </a:rPr>
              <a:t>diffusion</a:t>
            </a:r>
            <a:r>
              <a:rPr lang="en-GB" altLang="en-US" dirty="0">
                <a:solidFill>
                  <a:srgbClr val="010066"/>
                </a:solidFill>
              </a:rPr>
              <a:t>. </a:t>
            </a:r>
          </a:p>
        </p:txBody>
      </p:sp>
      <p:pic>
        <p:nvPicPr>
          <p:cNvPr id="25606" name="Picture 6" descr="diffusion arrow">
            <a:extLst>
              <a:ext uri="{FF2B5EF4-FFF2-40B4-BE49-F238E27FC236}">
                <a16:creationId xmlns:a16="http://schemas.microsoft.com/office/drawing/2014/main" id="{4CB16376-551C-4C12-8DF9-47A5C39C0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9675" y="1524000"/>
            <a:ext cx="39862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6" name="Text Box 8">
            <a:extLst>
              <a:ext uri="{FF2B5EF4-FFF2-40B4-BE49-F238E27FC236}">
                <a16:creationId xmlns:a16="http://schemas.microsoft.com/office/drawing/2014/main" id="{386263BD-71BB-4358-9914-06C27A1FF5DF}"/>
              </a:ext>
            </a:extLst>
          </p:cNvPr>
          <p:cNvSpPr txBox="1">
            <a:spLocks noChangeArrowheads="1"/>
          </p:cNvSpPr>
          <p:nvPr/>
        </p:nvSpPr>
        <p:spPr bwMode="auto">
          <a:xfrm>
            <a:off x="342900" y="5043489"/>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smell is strongest near the pizza and gets weaker further away. This is because the </a:t>
            </a:r>
            <a:r>
              <a:rPr lang="en-GB" altLang="en-US" b="1" dirty="0">
                <a:solidFill>
                  <a:srgbClr val="10BC45"/>
                </a:solidFill>
              </a:rPr>
              <a:t>concentration</a:t>
            </a:r>
            <a:r>
              <a:rPr lang="en-GB" altLang="en-US" dirty="0">
                <a:solidFill>
                  <a:srgbClr val="010066"/>
                </a:solidFill>
              </a:rPr>
              <a:t> of molecules from the pizza is highest in the air closest to it.</a:t>
            </a:r>
          </a:p>
        </p:txBody>
      </p:sp>
      <p:sp>
        <p:nvSpPr>
          <p:cNvPr id="25609" name="Rectangle 1">
            <a:extLst>
              <a:ext uri="{FF2B5EF4-FFF2-40B4-BE49-F238E27FC236}">
                <a16:creationId xmlns:a16="http://schemas.microsoft.com/office/drawing/2014/main" id="{4C2923FB-B8C6-4F23-83AA-831DEA839F8C}"/>
              </a:ext>
            </a:extLst>
          </p:cNvPr>
          <p:cNvSpPr>
            <a:spLocks noChangeArrowheads="1"/>
          </p:cNvSpPr>
          <p:nvPr/>
        </p:nvSpPr>
        <p:spPr bwMode="auto">
          <a:xfrm>
            <a:off x="342900" y="784225"/>
            <a:ext cx="7491413" cy="43497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Why can the student smell the pizza from a distance?</a:t>
            </a:r>
          </a:p>
        </p:txBody>
      </p:sp>
      <p:sp>
        <p:nvSpPr>
          <p:cNvPr id="14" name="Rectangle 11">
            <a:extLst>
              <a:ext uri="{FF2B5EF4-FFF2-40B4-BE49-F238E27FC236}">
                <a16:creationId xmlns:a16="http://schemas.microsoft.com/office/drawing/2014/main" id="{1A7A0D5A-0FEE-4F14-9A91-F9F111BC2EB3}"/>
              </a:ext>
            </a:extLst>
          </p:cNvPr>
          <p:cNvSpPr>
            <a:spLocks noChangeArrowheads="1"/>
          </p:cNvSpPr>
          <p:nvPr/>
        </p:nvSpPr>
        <p:spPr bwMode="auto">
          <a:xfrm>
            <a:off x="342900" y="4537781"/>
            <a:ext cx="4302125" cy="43497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Where is the smell strongest?</a:t>
            </a:r>
          </a:p>
        </p:txBody>
      </p:sp>
      <p:pic>
        <p:nvPicPr>
          <p:cNvPr id="11" name="Picture 10">
            <a:extLst>
              <a:ext uri="{FF2B5EF4-FFF2-40B4-BE49-F238E27FC236}">
                <a16:creationId xmlns:a16="http://schemas.microsoft.com/office/drawing/2014/main" id="{237FC980-A68F-48F0-A1AD-513E2758394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949C5F2-ECF9-4B99-B669-93E4256F85DB}"/>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3A262A6E-A306-4F6D-A41A-168118F4F53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29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2" grpId="0"/>
      <p:bldP spid="268296"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0C9D092-8D92-4108-A694-3D24F66A9DF5}"/>
              </a:ext>
            </a:extLst>
          </p:cNvPr>
          <p:cNvSpPr>
            <a:spLocks noGrp="1" noChangeArrowheads="1"/>
          </p:cNvSpPr>
          <p:nvPr>
            <p:ph type="title"/>
          </p:nvPr>
        </p:nvSpPr>
        <p:spPr/>
        <p:txBody>
          <a:bodyPr/>
          <a:lstStyle/>
          <a:p>
            <a:r>
              <a:rPr lang="en-GB" altLang="en-US"/>
              <a:t>Moving molecules</a:t>
            </a:r>
          </a:p>
        </p:txBody>
      </p:sp>
      <p:sp>
        <p:nvSpPr>
          <p:cNvPr id="270340" name="Text Box 4">
            <a:extLst>
              <a:ext uri="{FF2B5EF4-FFF2-40B4-BE49-F238E27FC236}">
                <a16:creationId xmlns:a16="http://schemas.microsoft.com/office/drawing/2014/main" id="{C7047118-1EB6-4FAA-A58F-70C02756906D}"/>
              </a:ext>
            </a:extLst>
          </p:cNvPr>
          <p:cNvSpPr txBox="1">
            <a:spLocks noChangeArrowheads="1"/>
          </p:cNvSpPr>
          <p:nvPr/>
        </p:nvSpPr>
        <p:spPr bwMode="auto">
          <a:xfrm>
            <a:off x="342900" y="4572000"/>
            <a:ext cx="8105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Particles in liquids and gases are constantly moving and bumping into each other at </a:t>
            </a:r>
            <a:r>
              <a:rPr lang="en-GB" altLang="en-US" dirty="0">
                <a:solidFill>
                  <a:srgbClr val="010066"/>
                </a:solidFill>
              </a:rPr>
              <a:t>random</a:t>
            </a:r>
            <a:r>
              <a:rPr lang="en-GB" altLang="en-US" dirty="0"/>
              <a:t>. This means that they tend to spread out. By contrast, particles in solids cannot move freely. Solids are therefore unable to diffuse.</a:t>
            </a:r>
          </a:p>
        </p:txBody>
      </p:sp>
      <p:sp>
        <p:nvSpPr>
          <p:cNvPr id="26628" name="Text Box 5">
            <a:extLst>
              <a:ext uri="{FF2B5EF4-FFF2-40B4-BE49-F238E27FC236}">
                <a16:creationId xmlns:a16="http://schemas.microsoft.com/office/drawing/2014/main" id="{30920C46-D937-4AFB-B5C6-6F6453599221}"/>
              </a:ext>
            </a:extLst>
          </p:cNvPr>
          <p:cNvSpPr txBox="1">
            <a:spLocks noChangeArrowheads="1"/>
          </p:cNvSpPr>
          <p:nvPr/>
        </p:nvSpPr>
        <p:spPr bwMode="auto">
          <a:xfrm>
            <a:off x="7013575" y="3049588"/>
            <a:ext cx="1841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endParaRPr lang="en-GB" altLang="en-US">
              <a:solidFill>
                <a:srgbClr val="010066"/>
              </a:solidFill>
            </a:endParaRPr>
          </a:p>
          <a:p>
            <a:pPr eaLnBrk="1" hangingPunct="1">
              <a:spcBef>
                <a:spcPct val="50000"/>
              </a:spcBef>
            </a:pPr>
            <a:endParaRPr lang="en-GB" altLang="en-US">
              <a:solidFill>
                <a:srgbClr val="010066"/>
              </a:solidFill>
            </a:endParaRPr>
          </a:p>
        </p:txBody>
      </p:sp>
      <p:sp>
        <p:nvSpPr>
          <p:cNvPr id="26638" name="Text Box 7">
            <a:extLst>
              <a:ext uri="{FF2B5EF4-FFF2-40B4-BE49-F238E27FC236}">
                <a16:creationId xmlns:a16="http://schemas.microsoft.com/office/drawing/2014/main" id="{5BF71140-D857-406B-8D9B-6AC394AFCD03}"/>
              </a:ext>
            </a:extLst>
          </p:cNvPr>
          <p:cNvSpPr txBox="1">
            <a:spLocks noChangeArrowheads="1"/>
          </p:cNvSpPr>
          <p:nvPr/>
        </p:nvSpPr>
        <p:spPr bwMode="auto">
          <a:xfrm>
            <a:off x="6291263" y="4154488"/>
            <a:ext cx="24876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gas (e.g. steam)</a:t>
            </a:r>
          </a:p>
        </p:txBody>
      </p:sp>
      <p:pic>
        <p:nvPicPr>
          <p:cNvPr id="26639" name="Picture 8" descr="diffusion in water particles - gas">
            <a:extLst>
              <a:ext uri="{FF2B5EF4-FFF2-40B4-BE49-F238E27FC236}">
                <a16:creationId xmlns:a16="http://schemas.microsoft.com/office/drawing/2014/main" id="{EF0FE99E-57B1-47C0-9744-50C681115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863" y="1182688"/>
            <a:ext cx="15906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0">
            <a:extLst>
              <a:ext uri="{FF2B5EF4-FFF2-40B4-BE49-F238E27FC236}">
                <a16:creationId xmlns:a16="http://schemas.microsoft.com/office/drawing/2014/main" id="{828C449D-E79F-4584-B595-0AABD3072429}"/>
              </a:ext>
            </a:extLst>
          </p:cNvPr>
          <p:cNvSpPr txBox="1">
            <a:spLocks noChangeArrowheads="1"/>
          </p:cNvSpPr>
          <p:nvPr/>
        </p:nvSpPr>
        <p:spPr bwMode="auto">
          <a:xfrm>
            <a:off x="3252788" y="4149725"/>
            <a:ext cx="2709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liquid (e.g. water)</a:t>
            </a:r>
          </a:p>
        </p:txBody>
      </p:sp>
      <p:pic>
        <p:nvPicPr>
          <p:cNvPr id="26637" name="Picture 11" descr="diffusion in water particles - liquid">
            <a:extLst>
              <a:ext uri="{FF2B5EF4-FFF2-40B4-BE49-F238E27FC236}">
                <a16:creationId xmlns:a16="http://schemas.microsoft.com/office/drawing/2014/main" id="{3B3AECC9-663C-4AE0-88B4-CA56CD46F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300" y="1236663"/>
            <a:ext cx="161607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3">
            <a:extLst>
              <a:ext uri="{FF2B5EF4-FFF2-40B4-BE49-F238E27FC236}">
                <a16:creationId xmlns:a16="http://schemas.microsoft.com/office/drawing/2014/main" id="{5ACCE28F-8D02-4DC5-A1F4-DC5A0ABB2BC6}"/>
              </a:ext>
            </a:extLst>
          </p:cNvPr>
          <p:cNvSpPr txBox="1">
            <a:spLocks noChangeArrowheads="1"/>
          </p:cNvSpPr>
          <p:nvPr/>
        </p:nvSpPr>
        <p:spPr bwMode="auto">
          <a:xfrm>
            <a:off x="333375" y="41624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solid (e.g. ice)</a:t>
            </a:r>
          </a:p>
        </p:txBody>
      </p:sp>
      <p:pic>
        <p:nvPicPr>
          <p:cNvPr id="26635" name="Picture 14" descr="diffusion in water particles - solid">
            <a:extLst>
              <a:ext uri="{FF2B5EF4-FFF2-40B4-BE49-F238E27FC236}">
                <a16:creationId xmlns:a16="http://schemas.microsoft.com/office/drawing/2014/main" id="{A2BA9902-421F-42DF-84C9-B4367354FF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339850"/>
            <a:ext cx="16033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A9C21DC-B243-408D-ABD7-9E5C59A9FDA1}"/>
              </a:ext>
            </a:extLst>
          </p:cNvPr>
          <p:cNvSpPr>
            <a:spLocks noChangeArrowheads="1"/>
          </p:cNvSpPr>
          <p:nvPr/>
        </p:nvSpPr>
        <p:spPr bwMode="auto">
          <a:xfrm>
            <a:off x="342900" y="784225"/>
            <a:ext cx="6565900" cy="43497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In which states are molecules able to diffuse? </a:t>
            </a:r>
          </a:p>
        </p:txBody>
      </p:sp>
      <p:pic>
        <p:nvPicPr>
          <p:cNvPr id="13" name="Picture 12">
            <a:extLst>
              <a:ext uri="{FF2B5EF4-FFF2-40B4-BE49-F238E27FC236}">
                <a16:creationId xmlns:a16="http://schemas.microsoft.com/office/drawing/2014/main" id="{CB927DB2-697A-4217-AD98-FAD3F3897F5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93038D5D-35DE-427D-A3ED-B70046CAB753}"/>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7B809FDD-4859-4D5C-83D9-F74D03773E3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034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p:bldP spid="26638" grpId="0"/>
      <p:bldP spid="26636" grpId="0"/>
      <p:bldP spid="266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AEDE0A-9B8C-4562-A42F-48700A965DA3}"/>
              </a:ext>
            </a:extLst>
          </p:cNvPr>
          <p:cNvSpPr>
            <a:spLocks noGrp="1" noChangeArrowheads="1"/>
          </p:cNvSpPr>
          <p:nvPr>
            <p:ph type="title"/>
          </p:nvPr>
        </p:nvSpPr>
        <p:spPr/>
        <p:txBody>
          <a:bodyPr/>
          <a:lstStyle/>
          <a:p>
            <a:r>
              <a:rPr lang="en-GB" altLang="en-US"/>
              <a:t>How do molecules move during diffusion?</a:t>
            </a:r>
          </a:p>
        </p:txBody>
      </p:sp>
      <p:sp>
        <p:nvSpPr>
          <p:cNvPr id="214020" name="Text Box 4">
            <a:extLst>
              <a:ext uri="{FF2B5EF4-FFF2-40B4-BE49-F238E27FC236}">
                <a16:creationId xmlns:a16="http://schemas.microsoft.com/office/drawing/2014/main" id="{23BF59F9-4092-45E3-874E-74F87CD80B3C}"/>
              </a:ext>
            </a:extLst>
          </p:cNvPr>
          <p:cNvSpPr txBox="1">
            <a:spLocks noChangeArrowheads="1"/>
          </p:cNvSpPr>
          <p:nvPr/>
        </p:nvSpPr>
        <p:spPr bwMode="auto">
          <a:xfrm>
            <a:off x="342900" y="4332288"/>
            <a:ext cx="8564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In gases and liquids, molecules are constantly moving </a:t>
            </a:r>
            <a:r>
              <a:rPr lang="en-GB" altLang="en-US" b="1">
                <a:solidFill>
                  <a:srgbClr val="010066"/>
                </a:solidFill>
              </a:rPr>
              <a:t>randomly</a:t>
            </a:r>
            <a:r>
              <a:rPr lang="en-GB" altLang="en-US">
                <a:solidFill>
                  <a:srgbClr val="010066"/>
                </a:solidFill>
              </a:rPr>
              <a:t> in all directions. </a:t>
            </a:r>
          </a:p>
        </p:txBody>
      </p:sp>
      <p:sp>
        <p:nvSpPr>
          <p:cNvPr id="27652" name="Text Box 5">
            <a:extLst>
              <a:ext uri="{FF2B5EF4-FFF2-40B4-BE49-F238E27FC236}">
                <a16:creationId xmlns:a16="http://schemas.microsoft.com/office/drawing/2014/main" id="{719AFD2D-3E9C-4456-B3C6-9155CE227DCC}"/>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Diffusion is the </a:t>
            </a:r>
            <a:r>
              <a:rPr lang="en-GB" altLang="en-US" b="1">
                <a:solidFill>
                  <a:srgbClr val="10BC45"/>
                </a:solidFill>
              </a:rPr>
              <a:t>net movement </a:t>
            </a:r>
            <a:r>
              <a:rPr lang="en-GB" altLang="en-US">
                <a:solidFill>
                  <a:srgbClr val="010066"/>
                </a:solidFill>
              </a:rPr>
              <a:t>of molecules in a liquid or gas moving from an area of high concentration to an area of lower concentration. </a:t>
            </a:r>
          </a:p>
        </p:txBody>
      </p:sp>
      <p:sp>
        <p:nvSpPr>
          <p:cNvPr id="14" name="Text Box 8">
            <a:extLst>
              <a:ext uri="{FF2B5EF4-FFF2-40B4-BE49-F238E27FC236}">
                <a16:creationId xmlns:a16="http://schemas.microsoft.com/office/drawing/2014/main" id="{5F2398E2-B6DC-4DE9-9818-01201832AC34}"/>
              </a:ext>
            </a:extLst>
          </p:cNvPr>
          <p:cNvSpPr txBox="1">
            <a:spLocks noChangeArrowheads="1"/>
          </p:cNvSpPr>
          <p:nvPr/>
        </p:nvSpPr>
        <p:spPr bwMode="auto">
          <a:xfrm>
            <a:off x="342900" y="2690813"/>
            <a:ext cx="281781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b="1">
                <a:solidFill>
                  <a:srgbClr val="010066"/>
                </a:solidFill>
              </a:rPr>
              <a:t>high </a:t>
            </a:r>
            <a:br>
              <a:rPr lang="en-GB" altLang="en-US" sz="2300" b="1">
                <a:solidFill>
                  <a:srgbClr val="010066"/>
                </a:solidFill>
              </a:rPr>
            </a:br>
            <a:r>
              <a:rPr lang="en-GB" altLang="en-US" sz="2300" b="1">
                <a:solidFill>
                  <a:srgbClr val="010066"/>
                </a:solidFill>
              </a:rPr>
              <a:t>concentration </a:t>
            </a:r>
            <a:br>
              <a:rPr lang="en-GB" altLang="en-US" sz="2300" b="1">
                <a:solidFill>
                  <a:srgbClr val="010066"/>
                </a:solidFill>
              </a:rPr>
            </a:br>
            <a:r>
              <a:rPr lang="en-GB" altLang="en-US" sz="2300" b="1">
                <a:solidFill>
                  <a:srgbClr val="010066"/>
                </a:solidFill>
              </a:rPr>
              <a:t>of particles</a:t>
            </a:r>
          </a:p>
        </p:txBody>
      </p:sp>
      <p:sp>
        <p:nvSpPr>
          <p:cNvPr id="15" name="Text Box 9">
            <a:extLst>
              <a:ext uri="{FF2B5EF4-FFF2-40B4-BE49-F238E27FC236}">
                <a16:creationId xmlns:a16="http://schemas.microsoft.com/office/drawing/2014/main" id="{79D3EB59-EB2D-43B7-80F4-F4BDF5E80CFC}"/>
              </a:ext>
            </a:extLst>
          </p:cNvPr>
          <p:cNvSpPr txBox="1">
            <a:spLocks noChangeArrowheads="1"/>
          </p:cNvSpPr>
          <p:nvPr/>
        </p:nvSpPr>
        <p:spPr bwMode="auto">
          <a:xfrm>
            <a:off x="6107113" y="2690813"/>
            <a:ext cx="30368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300" b="1">
                <a:solidFill>
                  <a:srgbClr val="010066"/>
                </a:solidFill>
              </a:rPr>
              <a:t>low </a:t>
            </a:r>
            <a:br>
              <a:rPr lang="en-GB" altLang="en-US" sz="2300" b="1">
                <a:solidFill>
                  <a:srgbClr val="010066"/>
                </a:solidFill>
              </a:rPr>
            </a:br>
            <a:r>
              <a:rPr lang="en-GB" altLang="en-US" sz="2300" b="1">
                <a:solidFill>
                  <a:srgbClr val="010066"/>
                </a:solidFill>
              </a:rPr>
              <a:t>concentration </a:t>
            </a:r>
            <a:br>
              <a:rPr lang="en-GB" altLang="en-US" sz="2300" b="1">
                <a:solidFill>
                  <a:srgbClr val="010066"/>
                </a:solidFill>
              </a:rPr>
            </a:br>
            <a:r>
              <a:rPr lang="en-GB" altLang="en-US" sz="2300" b="1">
                <a:solidFill>
                  <a:srgbClr val="010066"/>
                </a:solidFill>
              </a:rPr>
              <a:t>of particles</a:t>
            </a:r>
          </a:p>
        </p:txBody>
      </p:sp>
      <p:pic>
        <p:nvPicPr>
          <p:cNvPr id="27656" name="Picture 10" descr="diffusion">
            <a:extLst>
              <a:ext uri="{FF2B5EF4-FFF2-40B4-BE49-F238E27FC236}">
                <a16:creationId xmlns:a16="http://schemas.microsoft.com/office/drawing/2014/main" id="{CB0351DF-985D-4E84-AFA0-EFF15CBF9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2089150"/>
            <a:ext cx="34353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A230E8B-4947-4F80-A3DF-D1CD15E6CB93}"/>
              </a:ext>
            </a:extLst>
          </p:cNvPr>
          <p:cNvSpPr>
            <a:spLocks noChangeArrowheads="1"/>
          </p:cNvSpPr>
          <p:nvPr/>
        </p:nvSpPr>
        <p:spPr bwMode="auto">
          <a:xfrm>
            <a:off x="342900" y="531177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Net movement describes the overall direction molecules are moving in.</a:t>
            </a:r>
            <a:endParaRPr lang="en-GB" altLang="en-US"/>
          </a:p>
        </p:txBody>
      </p:sp>
      <p:pic>
        <p:nvPicPr>
          <p:cNvPr id="10" name="Picture 9">
            <a:extLst>
              <a:ext uri="{FF2B5EF4-FFF2-40B4-BE49-F238E27FC236}">
                <a16:creationId xmlns:a16="http://schemas.microsoft.com/office/drawing/2014/main" id="{340164B8-CC02-47F1-9115-BD8DA9C5CA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14" grpId="0"/>
      <p:bldP spid="1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6C1B1B9-49D4-4539-83FA-6F2A365457E8}"/>
              </a:ext>
            </a:extLst>
          </p:cNvPr>
          <p:cNvSpPr>
            <a:spLocks noGrp="1" noChangeArrowheads="1"/>
          </p:cNvSpPr>
          <p:nvPr>
            <p:ph type="title"/>
          </p:nvPr>
        </p:nvSpPr>
        <p:spPr/>
        <p:txBody>
          <a:bodyPr/>
          <a:lstStyle/>
          <a:p>
            <a:r>
              <a:rPr lang="en-GB" altLang="en-US" dirty="0"/>
              <a:t>Diffusion in action</a:t>
            </a:r>
          </a:p>
        </p:txBody>
      </p:sp>
      <p:pic>
        <p:nvPicPr>
          <p:cNvPr id="7" name="Picture 6">
            <a:extLst>
              <a:ext uri="{FF2B5EF4-FFF2-40B4-BE49-F238E27FC236}">
                <a16:creationId xmlns:a16="http://schemas.microsoft.com/office/drawing/2014/main" id="{28510ACD-2FAF-421C-8905-2300F13D714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6602F25-6B69-4913-BA65-EAD0F6497F2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053FAEF-2D3F-4D01-B02F-F97E0D125CC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68AF0511-FE16-42FD-8FAF-11E38C7CAFE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259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B6D9632-F067-4398-8CA4-14EEF0F4BA9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Cell_transport_9.1.png">
            <a:extLst>
              <a:ext uri="{FF2B5EF4-FFF2-40B4-BE49-F238E27FC236}">
                <a16:creationId xmlns:a16="http://schemas.microsoft.com/office/drawing/2014/main" id="{F37F231F-0EC8-4755-9162-3B62E06142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3302000"/>
            <a:ext cx="51435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6C9E4A00-DF38-40D9-BFEE-DD0D49ADE449}"/>
              </a:ext>
            </a:extLst>
          </p:cNvPr>
          <p:cNvSpPr>
            <a:spLocks noGrp="1" noChangeArrowheads="1"/>
          </p:cNvSpPr>
          <p:nvPr>
            <p:ph type="title"/>
          </p:nvPr>
        </p:nvSpPr>
        <p:spPr>
          <a:noFill/>
        </p:spPr>
        <p:txBody>
          <a:bodyPr/>
          <a:lstStyle/>
          <a:p>
            <a:r>
              <a:rPr lang="en-GB" altLang="en-US"/>
              <a:t>Diffusion, energy and concentration</a:t>
            </a:r>
          </a:p>
        </p:txBody>
      </p:sp>
      <p:sp>
        <p:nvSpPr>
          <p:cNvPr id="175122" name="Text Box 18">
            <a:extLst>
              <a:ext uri="{FF2B5EF4-FFF2-40B4-BE49-F238E27FC236}">
                <a16:creationId xmlns:a16="http://schemas.microsoft.com/office/drawing/2014/main" id="{5EFE1E42-1CB8-4453-BBD4-549BC25B0A40}"/>
              </a:ext>
            </a:extLst>
          </p:cNvPr>
          <p:cNvSpPr txBox="1">
            <a:spLocks noChangeArrowheads="1"/>
          </p:cNvSpPr>
          <p:nvPr/>
        </p:nvSpPr>
        <p:spPr bwMode="auto">
          <a:xfrm>
            <a:off x="342900" y="3555874"/>
            <a:ext cx="3709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Diffusion can continue until the molecules are evenly spread out.</a:t>
            </a:r>
          </a:p>
        </p:txBody>
      </p:sp>
      <p:sp>
        <p:nvSpPr>
          <p:cNvPr id="2" name="Text Box 6">
            <a:extLst>
              <a:ext uri="{FF2B5EF4-FFF2-40B4-BE49-F238E27FC236}">
                <a16:creationId xmlns:a16="http://schemas.microsoft.com/office/drawing/2014/main" id="{7333AF58-A47C-4688-9EA2-75CF8617F66C}"/>
              </a:ext>
            </a:extLst>
          </p:cNvPr>
          <p:cNvSpPr txBox="1">
            <a:spLocks noChangeArrowheads="1"/>
          </p:cNvSpPr>
          <p:nvPr/>
        </p:nvSpPr>
        <p:spPr bwMode="auto">
          <a:xfrm>
            <a:off x="342900" y="784225"/>
            <a:ext cx="8586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Diffusion does not require any energy to occur – it is said to be a </a:t>
            </a:r>
            <a:r>
              <a:rPr lang="en-GB" altLang="en-US" b="1" dirty="0">
                <a:solidFill>
                  <a:srgbClr val="10BC45"/>
                </a:solidFill>
              </a:rPr>
              <a:t>passive</a:t>
            </a:r>
            <a:r>
              <a:rPr lang="en-GB" altLang="en-US" dirty="0">
                <a:solidFill>
                  <a:srgbClr val="010066"/>
                </a:solidFill>
              </a:rPr>
              <a:t> process. </a:t>
            </a:r>
            <a:endParaRPr lang="en-GB" altLang="en-US" dirty="0"/>
          </a:p>
        </p:txBody>
      </p:sp>
      <p:sp>
        <p:nvSpPr>
          <p:cNvPr id="9" name="Rectangle 8">
            <a:extLst>
              <a:ext uri="{FF2B5EF4-FFF2-40B4-BE49-F238E27FC236}">
                <a16:creationId xmlns:a16="http://schemas.microsoft.com/office/drawing/2014/main" id="{CFAB0A01-9E67-4345-9BBF-6974FA26B1BF}"/>
              </a:ext>
            </a:extLst>
          </p:cNvPr>
          <p:cNvSpPr>
            <a:spLocks noChangeArrowheads="1"/>
          </p:cNvSpPr>
          <p:nvPr/>
        </p:nvSpPr>
        <p:spPr bwMode="auto">
          <a:xfrm>
            <a:off x="342900" y="1800351"/>
            <a:ext cx="8801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possible because, during diffusion, molecules move down their </a:t>
            </a:r>
            <a:r>
              <a:rPr lang="en-GB" altLang="en-US" b="1" dirty="0">
                <a:solidFill>
                  <a:srgbClr val="10BC45"/>
                </a:solidFill>
              </a:rPr>
              <a:t>concentration gradient</a:t>
            </a:r>
            <a:r>
              <a:rPr lang="en-GB" altLang="en-US" dirty="0"/>
              <a:t>. </a:t>
            </a:r>
            <a:r>
              <a:rPr lang="en-GB" altLang="en-US" dirty="0">
                <a:solidFill>
                  <a:srgbClr val="010066"/>
                </a:solidFill>
              </a:rPr>
              <a:t>The concentration gradient describes the difference in concentration of molecules between two regions.</a:t>
            </a:r>
            <a:endParaRPr lang="en-GB" altLang="en-US" dirty="0"/>
          </a:p>
        </p:txBody>
      </p:sp>
      <p:sp>
        <p:nvSpPr>
          <p:cNvPr id="10" name="Rectangle 9">
            <a:extLst>
              <a:ext uri="{FF2B5EF4-FFF2-40B4-BE49-F238E27FC236}">
                <a16:creationId xmlns:a16="http://schemas.microsoft.com/office/drawing/2014/main" id="{9B199485-8182-4C70-B373-8905BA83175E}"/>
              </a:ext>
            </a:extLst>
          </p:cNvPr>
          <p:cNvSpPr>
            <a:spLocks noChangeArrowheads="1"/>
          </p:cNvSpPr>
          <p:nvPr/>
        </p:nvSpPr>
        <p:spPr bwMode="auto">
          <a:xfrm>
            <a:off x="342900" y="49418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this happens, </a:t>
            </a:r>
            <a:br>
              <a:rPr lang="en-GB" altLang="en-US"/>
            </a:br>
            <a:r>
              <a:rPr lang="en-GB" altLang="en-US"/>
              <a:t>there is no longer a concentration gradient.</a:t>
            </a:r>
          </a:p>
        </p:txBody>
      </p:sp>
      <p:pic>
        <p:nvPicPr>
          <p:cNvPr id="11" name="Picture 10">
            <a:extLst>
              <a:ext uri="{FF2B5EF4-FFF2-40B4-BE49-F238E27FC236}">
                <a16:creationId xmlns:a16="http://schemas.microsoft.com/office/drawing/2014/main" id="{62C9A251-098A-4BE6-94EE-202A71A05F2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2"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88C595E-BE54-4F06-9916-BF8AB2B64E94}"/>
              </a:ext>
            </a:extLst>
          </p:cNvPr>
          <p:cNvSpPr>
            <a:spLocks noGrp="1" noChangeArrowheads="1"/>
          </p:cNvSpPr>
          <p:nvPr>
            <p:ph type="title"/>
          </p:nvPr>
        </p:nvSpPr>
        <p:spPr/>
        <p:txBody>
          <a:bodyPr/>
          <a:lstStyle/>
          <a:p>
            <a:r>
              <a:rPr lang="en-GB" altLang="en-US" dirty="0"/>
              <a:t>Diffusion: true or false?</a:t>
            </a:r>
          </a:p>
        </p:txBody>
      </p:sp>
      <p:pic>
        <p:nvPicPr>
          <p:cNvPr id="7" name="Picture 6">
            <a:extLst>
              <a:ext uri="{FF2B5EF4-FFF2-40B4-BE49-F238E27FC236}">
                <a16:creationId xmlns:a16="http://schemas.microsoft.com/office/drawing/2014/main" id="{E72A91B1-E8A7-490C-B1F8-F8266896D6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CCD7618-80D1-45FE-BB90-A3BCB72D001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B285DFE-B736-42B7-9B48-7636B53D544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7EA0726-DC26-45CD-8109-6E4AFA74BA1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euNeS8zC"/>
  <p:tag name="ARTICULATE_DESIGN_ID_6_DEFAULT DESIGN" val="XY1PcvNF"/>
  <p:tag name="ARTICULATE_DESIGN_ID_1_DEFAULT DESIGN" val="lettVi5R"/>
  <p:tag name="ARTICULATE_DESIGN_ID_7_DEFAULT DESIGN" val="oqlMEbni"/>
  <p:tag name="ARTICULATE_DESIGN_ID_3_DEFAULT DESIGN" val="DDSNSfnX"/>
  <p:tag name="ARTICULATE_DESIGN_ID_2_DEFAULT DESIGN" val="A0kAdxxT"/>
  <p:tag name="ARTICULATE_DESIGN_ID_4_DEFAULT DESIGN" val="t7slQMwU"/>
  <p:tag name="ARTICULATE_DESIGN_ID_5_DEFAULT DESIGN" val="98zRh10b"/>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15013</TotalTime>
  <Words>1680</Words>
  <Application>Microsoft Office PowerPoint</Application>
  <PresentationFormat>On-screen Show (4:3)</PresentationFormat>
  <Paragraphs>151</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Wingdings</vt:lpstr>
      <vt:lpstr>Arial</vt:lpstr>
      <vt:lpstr>Wingdings 2</vt:lpstr>
      <vt:lpstr>1_Default Design</vt:lpstr>
      <vt:lpstr>7_Default Design</vt:lpstr>
      <vt:lpstr>Cell  Transport</vt:lpstr>
      <vt:lpstr>Information</vt:lpstr>
      <vt:lpstr>Transport across the cell membrane</vt:lpstr>
      <vt:lpstr>Diffusion</vt:lpstr>
      <vt:lpstr>Moving molecules</vt:lpstr>
      <vt:lpstr>How do molecules move during diffusion?</vt:lpstr>
      <vt:lpstr>Diffusion in action</vt:lpstr>
      <vt:lpstr>Diffusion, energy and concentration</vt:lpstr>
      <vt:lpstr>Diffusion: true or false?</vt:lpstr>
      <vt:lpstr>Temperature and the rate of diffusion </vt:lpstr>
      <vt:lpstr>What factors affect diffusion?</vt:lpstr>
      <vt:lpstr>What is osmosis?</vt:lpstr>
      <vt:lpstr>Dilute vs. concentrated</vt:lpstr>
      <vt:lpstr>Osmosis in action</vt:lpstr>
      <vt:lpstr>Predicting osmosis</vt:lpstr>
      <vt:lpstr>Practical: Investigating osmosis</vt:lpstr>
      <vt:lpstr>What is active transport?</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Transport</dc:title>
  <dc:subject>Boardworks High School Life Science</dc:subject>
  <dc:creator>Boardworks</dc:creator>
  <cp:lastModifiedBy>Tim Crilly</cp:lastModifiedBy>
  <cp:revision>631</cp:revision>
  <dcterms:created xsi:type="dcterms:W3CDTF">2003-10-06T13:07:42Z</dcterms:created>
  <dcterms:modified xsi:type="dcterms:W3CDTF">2019-01-31T15:24:30Z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8BE15A09-304D-4C03-8C2A-1B2B3A633044</vt:lpwstr>
  </property>
  <property fmtid="{D5CDD505-2E9C-101B-9397-08002B2CF9AE}" pid="3" name="ArticulatePath">
    <vt:lpwstr>Cell Transport</vt:lpwstr>
  </property>
</Properties>
</file>