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10.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tags/tag11.xml" ContentType="application/vnd.openxmlformats-officedocument.presentationml.tags+xml"/>
  <Override PartName="/ppt/activeX/activeX3.xml" ContentType="application/vnd.ms-office.activeX+xml"/>
  <Override PartName="/ppt/notesSlides/notesSlide7.xml" ContentType="application/vnd.openxmlformats-officedocument.presentationml.notesSlide+xml"/>
  <Override PartName="/ppt/tags/tag12.xml" ContentType="application/vnd.openxmlformats-officedocument.presentationml.tags+xml"/>
  <Override PartName="/ppt/activeX/activeX4.xml" ContentType="application/vnd.ms-office.activeX+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activeX/activeX5.xml" ContentType="application/vnd.ms-office.activeX+xml"/>
  <Override PartName="/ppt/notesSlides/notesSlide10.xml" ContentType="application/vnd.openxmlformats-officedocument.presentationml.notesSlide+xml"/>
  <Override PartName="/ppt/tags/tag15.xml" ContentType="application/vnd.openxmlformats-officedocument.presentationml.tags+xml"/>
  <Override PartName="/ppt/activeX/activeX6.xml" ContentType="application/vnd.ms-office.activeX+xml"/>
  <Override PartName="/ppt/notesSlides/notesSlide11.xml" ContentType="application/vnd.openxmlformats-officedocument.presentationml.notesSlide+xml"/>
  <Override PartName="/ppt/tags/tag16.xml" ContentType="application/vnd.openxmlformats-officedocument.presentationml.tags+xml"/>
  <Override PartName="/ppt/activeX/activeX7.xml" ContentType="application/vnd.ms-office.activeX+xml"/>
  <Override PartName="/ppt/notesSlides/notesSlide12.xml" ContentType="application/vnd.openxmlformats-officedocument.presentationml.notesSlide+xml"/>
  <Override PartName="/ppt/tags/tag17.xml" ContentType="application/vnd.openxmlformats-officedocument.presentationml.tags+xml"/>
  <Override PartName="/ppt/activeX/activeX8.xml" ContentType="application/vnd.ms-office.activeX+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activeX/activeX9.xml" ContentType="application/vnd.ms-office.activeX+xml"/>
  <Override PartName="/ppt/notesSlides/notesSlide17.xml" ContentType="application/vnd.openxmlformats-officedocument.presentationml.notesSlide+xml"/>
  <Override PartName="/ppt/tags/tag22.xml" ContentType="application/vnd.openxmlformats-officedocument.presentationml.tags+xml"/>
  <Override PartName="/ppt/activeX/activeX10.xml" ContentType="application/vnd.ms-office.activeX+xml"/>
  <Override PartName="/ppt/notesSlides/notesSlide18.xml" ContentType="application/vnd.openxmlformats-officedocument.presentationml.notesSlide+xml"/>
  <Override PartName="/ppt/tags/tag23.xml" ContentType="application/vnd.openxmlformats-officedocument.presentationml.tags+xml"/>
  <Override PartName="/ppt/activeX/activeX11.xml" ContentType="application/vnd.ms-office.activeX+xml"/>
  <Override PartName="/ppt/notesSlides/notesSlide19.xml" ContentType="application/vnd.openxmlformats-officedocument.presentationml.notesSlide+xml"/>
  <Override PartName="/ppt/tags/tag24.xml" ContentType="application/vnd.openxmlformats-officedocument.presentationml.tags+xml"/>
  <Override PartName="/ppt/activeX/activeX12.xml" ContentType="application/vnd.ms-office.activeX+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activeX/activeX13.xml" ContentType="application/vnd.ms-office.activeX+xml"/>
  <Override PartName="/ppt/notesSlides/notesSlide26.xml" ContentType="application/vnd.openxmlformats-officedocument.presentationml.notesSlide+xml"/>
  <Override PartName="/ppt/tags/tag31.xml" ContentType="application/vnd.openxmlformats-officedocument.presentationml.tags+xml"/>
  <Override PartName="/ppt/activeX/activeX14.xml" ContentType="application/vnd.ms-office.activeX+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994" r:id="rId1"/>
    <p:sldMasterId id="2147486009" r:id="rId2"/>
  </p:sldMasterIdLst>
  <p:notesMasterIdLst>
    <p:notesMasterId r:id="rId30"/>
  </p:notesMasterIdLst>
  <p:handoutMasterIdLst>
    <p:handoutMasterId r:id="rId31"/>
  </p:handoutMasterIdLst>
  <p:sldIdLst>
    <p:sldId id="430" r:id="rId3"/>
    <p:sldId id="514" r:id="rId4"/>
    <p:sldId id="501" r:id="rId5"/>
    <p:sldId id="512" r:id="rId6"/>
    <p:sldId id="493" r:id="rId7"/>
    <p:sldId id="486" r:id="rId8"/>
    <p:sldId id="502" r:id="rId9"/>
    <p:sldId id="487" r:id="rId10"/>
    <p:sldId id="494" r:id="rId11"/>
    <p:sldId id="488" r:id="rId12"/>
    <p:sldId id="489" r:id="rId13"/>
    <p:sldId id="490" r:id="rId14"/>
    <p:sldId id="496" r:id="rId15"/>
    <p:sldId id="385" r:id="rId16"/>
    <p:sldId id="498" r:id="rId17"/>
    <p:sldId id="393" r:id="rId18"/>
    <p:sldId id="499" r:id="rId19"/>
    <p:sldId id="497" r:id="rId20"/>
    <p:sldId id="491" r:id="rId21"/>
    <p:sldId id="492" r:id="rId22"/>
    <p:sldId id="513" r:id="rId23"/>
    <p:sldId id="362" r:id="rId24"/>
    <p:sldId id="382" r:id="rId25"/>
    <p:sldId id="383" r:id="rId26"/>
    <p:sldId id="371" r:id="rId27"/>
    <p:sldId id="334" r:id="rId28"/>
    <p:sldId id="386" r:id="rId29"/>
  </p:sldIdLst>
  <p:sldSz cx="9144000" cy="6858000" type="screen4x3"/>
  <p:notesSz cx="6858000" cy="9296400"/>
  <p:embeddedFontLst>
    <p:embeddedFont>
      <p:font typeface="Wingdings 2" panose="05020102010507070707" pitchFamily="18" charset="2"/>
      <p:regular r:id="rId32"/>
    </p:embeddedFont>
  </p:embeddedFontLst>
  <p:custDataLst>
    <p:tags r:id="rId33"/>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75">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9D9"/>
    <a:srgbClr val="B80303"/>
    <a:srgbClr val="009900"/>
    <a:srgbClr val="286DA6"/>
    <a:srgbClr val="BEDAF0"/>
    <a:srgbClr val="CC0099"/>
    <a:srgbClr val="33CC33"/>
    <a:srgbClr val="01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showGuides="1">
      <p:cViewPr varScale="1">
        <p:scale>
          <a:sx n="85" d="100"/>
          <a:sy n="85" d="100"/>
        </p:scale>
        <p:origin x="540" y="84"/>
      </p:cViewPr>
      <p:guideLst>
        <p:guide orient="horz" pos="497"/>
        <p:guide orient="horz" pos="3876"/>
        <p:guide pos="5375"/>
        <p:guide pos="227"/>
      </p:guideLst>
    </p:cSldViewPr>
  </p:slideViewPr>
  <p:outlineViewPr>
    <p:cViewPr>
      <p:scale>
        <a:sx n="33" d="100"/>
        <a:sy n="33" d="100"/>
      </p:scale>
      <p:origin x="0" y="-69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11.xml><?xml version="1.0" encoding="utf-8"?>
<ax:ocx xmlns:ax="http://schemas.microsoft.com/office/2006/activeX" xmlns:r="http://schemas.openxmlformats.org/officeDocument/2006/relationships" ax:classid="{D27CDB6E-AE6D-11CF-96B8-444553540000}" ax:persistence="persistStorage" r:id="rId1"/>
</file>

<file path=ppt/activeX/activeX12.xml><?xml version="1.0" encoding="utf-8"?>
<ax:ocx xmlns:ax="http://schemas.microsoft.com/office/2006/activeX" xmlns:r="http://schemas.openxmlformats.org/officeDocument/2006/relationships" ax:classid="{D27CDB6E-AE6D-11CF-96B8-444553540000}" ax:persistence="persistStorage" r:id="rId1"/>
</file>

<file path=ppt/activeX/activeX13.xml><?xml version="1.0" encoding="utf-8"?>
<ax:ocx xmlns:ax="http://schemas.microsoft.com/office/2006/activeX" xmlns:r="http://schemas.openxmlformats.org/officeDocument/2006/relationships" ax:classid="{D27CDB6E-AE6D-11CF-96B8-444553540000}" ax:persistence="persistStorage" r:id="rId1"/>
</file>

<file path=ppt/activeX/activeX14.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B6044B89-1417-404D-B027-E2A58AAD5CEA}"/>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smtClean="0">
                <a:solidFill>
                  <a:schemeClr val="tx1"/>
                </a:solidFill>
              </a:defRPr>
            </a:lvl1pPr>
          </a:lstStyle>
          <a:p>
            <a:pPr>
              <a:defRPr/>
            </a:pPr>
            <a:fld id="{BA4F1FA3-357E-4D56-9BA5-87F45F117C1F}" type="slidenum">
              <a:rPr lang="en-GB" altLang="en-US"/>
              <a:pPr>
                <a:defRPr/>
              </a:pPr>
              <a:t>‹#›</a:t>
            </a:fld>
            <a:endParaRPr lang="en-GB" altLang="en-US"/>
          </a:p>
        </p:txBody>
      </p:sp>
      <p:sp>
        <p:nvSpPr>
          <p:cNvPr id="6147" name="Rectangle 7">
            <a:extLst>
              <a:ext uri="{FF2B5EF4-FFF2-40B4-BE49-F238E27FC236}">
                <a16:creationId xmlns:a16="http://schemas.microsoft.com/office/drawing/2014/main" id="{F0C96A83-BEEA-4AEC-A83B-DF8B14617DE5}"/>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6148" name="Rectangle 9">
            <a:extLst>
              <a:ext uri="{FF2B5EF4-FFF2-40B4-BE49-F238E27FC236}">
                <a16:creationId xmlns:a16="http://schemas.microsoft.com/office/drawing/2014/main" id="{95E2DD78-2D1F-4D85-B9AE-08AAADEFD508}"/>
              </a:ext>
            </a:extLst>
          </p:cNvPr>
          <p:cNvSpPr>
            <a:spLocks noChangeArrowheads="1"/>
          </p:cNvSpPr>
          <p:nvPr/>
        </p:nvSpPr>
        <p:spPr bwMode="auto">
          <a:xfrm>
            <a:off x="1346201" y="116205"/>
            <a:ext cx="41656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Boardworks High School Earth and Space Sciences</a:t>
            </a:r>
          </a:p>
        </p:txBody>
      </p:sp>
    </p:spTree>
    <p:custDataLst>
      <p:tags r:id="rId2"/>
    </p:custDataLst>
    <p:extLst>
      <p:ext uri="{BB962C8B-B14F-4D97-AF65-F5344CB8AC3E}">
        <p14:creationId xmlns:p14="http://schemas.microsoft.com/office/powerpoint/2010/main" val="1809534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EA15EAC4-AF21-49AE-8BB9-674CE8FDF353}"/>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5881BF5-D799-46C8-A212-589FA3F594BD}"/>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48EF0A0-3253-44E6-BDC9-87E27A0CE0BF}"/>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smtClean="0">
                <a:solidFill>
                  <a:schemeClr val="tx1"/>
                </a:solidFill>
              </a:defRPr>
            </a:lvl1pPr>
          </a:lstStyle>
          <a:p>
            <a:pPr>
              <a:defRPr/>
            </a:pPr>
            <a:fld id="{B61C4AE5-8C61-4408-BFDD-DB01FED55CCE}" type="slidenum">
              <a:rPr lang="en-US" altLang="en-US"/>
              <a:pPr>
                <a:defRPr/>
              </a:pPr>
              <a:t>‹#›</a:t>
            </a:fld>
            <a:endParaRPr lang="en-US" altLang="en-US"/>
          </a:p>
        </p:txBody>
      </p:sp>
      <p:sp>
        <p:nvSpPr>
          <p:cNvPr id="5125" name="Rectangle 7">
            <a:extLst>
              <a:ext uri="{FF2B5EF4-FFF2-40B4-BE49-F238E27FC236}">
                <a16:creationId xmlns:a16="http://schemas.microsoft.com/office/drawing/2014/main" id="{9A3A1C05-A7E6-42B2-8581-7B40E1D462D3}"/>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5126" name="Rectangle 9">
            <a:extLst>
              <a:ext uri="{FF2B5EF4-FFF2-40B4-BE49-F238E27FC236}">
                <a16:creationId xmlns:a16="http://schemas.microsoft.com/office/drawing/2014/main" id="{FBF1DC58-6F9D-4D08-9207-E0D59394DD2D}"/>
              </a:ext>
            </a:extLst>
          </p:cNvPr>
          <p:cNvSpPr>
            <a:spLocks noChangeArrowheads="1"/>
          </p:cNvSpPr>
          <p:nvPr/>
        </p:nvSpPr>
        <p:spPr bwMode="auto">
          <a:xfrm>
            <a:off x="1346201" y="116205"/>
            <a:ext cx="41656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err="1">
                <a:solidFill>
                  <a:schemeClr val="tx1"/>
                </a:solidFill>
              </a:rPr>
              <a:t>Boardworks</a:t>
            </a:r>
            <a:r>
              <a:rPr lang="en-GB" altLang="en-US" sz="1200" b="1" dirty="0">
                <a:solidFill>
                  <a:schemeClr val="tx1"/>
                </a:solidFill>
              </a:rPr>
              <a:t> High School Earth and Space Sciences</a:t>
            </a:r>
          </a:p>
        </p:txBody>
      </p:sp>
    </p:spTree>
    <p:extLst>
      <p:ext uri="{BB962C8B-B14F-4D97-AF65-F5344CB8AC3E}">
        <p14:creationId xmlns:p14="http://schemas.microsoft.com/office/powerpoint/2010/main" val="246429587"/>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81925DB-C9AD-48AF-ADB4-94F91E2335E5}"/>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E1A2578F-0956-4E6D-B33D-0D7C4DAD1B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B285CB9-6431-4B0B-B6BD-8E751BFC9282}"/>
              </a:ext>
            </a:extLst>
          </p:cNvPr>
          <p:cNvSpPr>
            <a:spLocks noGrp="1"/>
          </p:cNvSpPr>
          <p:nvPr>
            <p:ph type="sldNum" sz="quarter" idx="10"/>
          </p:nvPr>
        </p:nvSpPr>
        <p:spPr/>
        <p:txBody>
          <a:bodyPr/>
          <a:lstStyle/>
          <a:p>
            <a:pPr>
              <a:defRPr/>
            </a:pPr>
            <a:fld id="{B61C4AE5-8C61-4408-BFDD-DB01FED55CCE}"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5">
            <a:extLst>
              <a:ext uri="{FF2B5EF4-FFF2-40B4-BE49-F238E27FC236}">
                <a16:creationId xmlns:a16="http://schemas.microsoft.com/office/drawing/2014/main" id="{4A68F3B0-5E7F-411D-A6ED-EE969DAD5788}"/>
              </a:ext>
            </a:extLst>
          </p:cNvPr>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CEFB36F9-53EA-4810-A680-DF25C10F654F}" type="slidenum">
              <a:rPr lang="en-GB" altLang="en-US" sz="1200" b="1">
                <a:solidFill>
                  <a:schemeClr val="tx1"/>
                </a:solidFill>
                <a:cs typeface="Arial" panose="020B0604020202020204" pitchFamily="34" charset="0"/>
              </a:rPr>
              <a:pPr algn="r"/>
              <a:t>10</a:t>
            </a:fld>
            <a:endParaRPr lang="en-GB" altLang="en-US" sz="1200" b="1">
              <a:solidFill>
                <a:schemeClr val="tx1"/>
              </a:solidFill>
              <a:cs typeface="Arial" panose="020B0604020202020204" pitchFamily="34" charset="0"/>
            </a:endParaRPr>
          </a:p>
        </p:txBody>
      </p:sp>
      <p:sp>
        <p:nvSpPr>
          <p:cNvPr id="26627" name="Rectangle 2">
            <a:extLst>
              <a:ext uri="{FF2B5EF4-FFF2-40B4-BE49-F238E27FC236}">
                <a16:creationId xmlns:a16="http://schemas.microsoft.com/office/drawing/2014/main" id="{242CC4EF-D513-40C8-81BF-ED3EC432B20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08AD4353-3884-47C2-BF09-EEB45D2D95B5}"/>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ordering activity could be used as an introductory or summary activity on the lifecycle of small stars, and the difference between small stars and large stars in the following chapter. Mini-whiteboards could be used to make this a whole-class exercise.</a:t>
            </a:r>
          </a:p>
        </p:txBody>
      </p:sp>
      <p:sp>
        <p:nvSpPr>
          <p:cNvPr id="2" name="Slide Number Placeholder 1">
            <a:extLst>
              <a:ext uri="{FF2B5EF4-FFF2-40B4-BE49-F238E27FC236}">
                <a16:creationId xmlns:a16="http://schemas.microsoft.com/office/drawing/2014/main" id="{3A25E7A9-528E-488B-8BE3-02C48756348A}"/>
              </a:ext>
            </a:extLst>
          </p:cNvPr>
          <p:cNvSpPr>
            <a:spLocks noGrp="1"/>
          </p:cNvSpPr>
          <p:nvPr>
            <p:ph type="sldNum" sz="quarter" idx="10"/>
          </p:nvPr>
        </p:nvSpPr>
        <p:spPr/>
        <p:txBody>
          <a:bodyPr/>
          <a:lstStyle/>
          <a:p>
            <a:pPr>
              <a:defRPr/>
            </a:pPr>
            <a:fld id="{B61C4AE5-8C61-4408-BFDD-DB01FED55CCE}"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6454C31-6EED-426A-AAC3-364FF2102026}"/>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0949AD2A-0128-4C92-B033-E6F19E659F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five-stage interactive animation explains what happens to a high-mass star (many times larger than the Sun) when the hydrogen is depleted. Students could be prompted to explain why different elements are formed at different stages in the star’s life cycle, and why a massive star behaves differently from a low-mass star.</a:t>
            </a:r>
          </a:p>
          <a:p>
            <a:endParaRPr lang="en-GB" altLang="en-US" dirty="0">
              <a:latin typeface="Arial" panose="020B0604020202020204" pitchFamily="34" charset="0"/>
            </a:endParaRPr>
          </a:p>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8676" name="Slide Number Placeholder 3">
            <a:extLst>
              <a:ext uri="{FF2B5EF4-FFF2-40B4-BE49-F238E27FC236}">
                <a16:creationId xmlns:a16="http://schemas.microsoft.com/office/drawing/2014/main" id="{1543BA6E-1A32-4764-9E5D-1EF955339CC1}"/>
              </a:ext>
            </a:extLst>
          </p:cNvPr>
          <p:cNvSpPr txBox="1">
            <a:spLocks noGrp="1"/>
          </p:cNvSpPr>
          <p:nvPr/>
        </p:nvSpPr>
        <p:spPr bwMode="auto">
          <a:xfrm>
            <a:off x="3884613" y="8829966"/>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1" hangingPunct="1"/>
            <a:fld id="{BF0A949E-D605-4296-84BB-C7E033A1E758}" type="slidenum">
              <a:rPr lang="en-GB" altLang="en-US" sz="1200" b="1">
                <a:solidFill>
                  <a:schemeClr val="tx1"/>
                </a:solidFill>
              </a:rPr>
              <a:pPr algn="r" eaLnBrk="1" hangingPunct="1"/>
              <a:t>11</a:t>
            </a:fld>
            <a:endParaRPr lang="en-GB" altLang="en-US" sz="1200" b="1">
              <a:solidFill>
                <a:schemeClr val="tx1"/>
              </a:solidFill>
            </a:endParaRPr>
          </a:p>
        </p:txBody>
      </p:sp>
      <p:sp>
        <p:nvSpPr>
          <p:cNvPr id="2" name="Slide Number Placeholder 1">
            <a:extLst>
              <a:ext uri="{FF2B5EF4-FFF2-40B4-BE49-F238E27FC236}">
                <a16:creationId xmlns:a16="http://schemas.microsoft.com/office/drawing/2014/main" id="{0251B5B1-0F4D-4009-B43E-B6706858EB78}"/>
              </a:ext>
            </a:extLst>
          </p:cNvPr>
          <p:cNvSpPr>
            <a:spLocks noGrp="1"/>
          </p:cNvSpPr>
          <p:nvPr>
            <p:ph type="sldNum" sz="quarter" idx="10"/>
          </p:nvPr>
        </p:nvSpPr>
        <p:spPr/>
        <p:txBody>
          <a:bodyPr/>
          <a:lstStyle/>
          <a:p>
            <a:pPr>
              <a:defRPr/>
            </a:pPr>
            <a:fld id="{B61C4AE5-8C61-4408-BFDD-DB01FED55CCE}" type="slidenum">
              <a:rPr lang="en-US" altLang="en-US" smtClean="0"/>
              <a:pPr>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5">
            <a:extLst>
              <a:ext uri="{FF2B5EF4-FFF2-40B4-BE49-F238E27FC236}">
                <a16:creationId xmlns:a16="http://schemas.microsoft.com/office/drawing/2014/main" id="{1796E952-69AE-45D3-99BB-43DBD15320C9}"/>
              </a:ext>
            </a:extLst>
          </p:cNvPr>
          <p:cNvSpPr txBox="1">
            <a:spLocks noGrp="1" noChangeArrowheads="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fld id="{936DFA92-2362-42F1-9474-641D300C5D6D}" type="slidenum">
              <a:rPr lang="en-GB" altLang="en-US" sz="1200" b="1">
                <a:solidFill>
                  <a:schemeClr val="tx1"/>
                </a:solidFill>
                <a:cs typeface="Arial" panose="020B0604020202020204" pitchFamily="34" charset="0"/>
              </a:rPr>
              <a:pPr algn="r"/>
              <a:t>12</a:t>
            </a:fld>
            <a:endParaRPr lang="en-GB" altLang="en-US" sz="1200" b="1">
              <a:solidFill>
                <a:schemeClr val="tx1"/>
              </a:solidFill>
              <a:cs typeface="Arial" panose="020B0604020202020204" pitchFamily="34" charset="0"/>
            </a:endParaRPr>
          </a:p>
        </p:txBody>
      </p:sp>
      <p:sp>
        <p:nvSpPr>
          <p:cNvPr id="30723" name="Rectangle 2">
            <a:extLst>
              <a:ext uri="{FF2B5EF4-FFF2-40B4-BE49-F238E27FC236}">
                <a16:creationId xmlns:a16="http://schemas.microsoft.com/office/drawing/2014/main" id="{E0F5B9A3-862C-4922-804B-8D88CEB1A141}"/>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8E50A1C6-E9D0-4D02-8261-1C15C566B239}"/>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ordering activity could be used as </a:t>
            </a:r>
            <a:r>
              <a:rPr lang="en-US" dirty="0"/>
              <a:t>an </a:t>
            </a:r>
            <a:r>
              <a:rPr lang="en-GB" dirty="0"/>
              <a:t>introductory or summary activity </a:t>
            </a:r>
            <a:r>
              <a:rPr lang="en-GB" altLang="en-US" dirty="0">
                <a:latin typeface="Arial" panose="020B0604020202020204" pitchFamily="34" charset="0"/>
              </a:rPr>
              <a:t>on the lifecycle of large stars, and the difference between large stars and small stars in the previous chapter. Mini-whiteboards could be used to make this a whole-class exercise.</a:t>
            </a:r>
          </a:p>
        </p:txBody>
      </p:sp>
      <p:sp>
        <p:nvSpPr>
          <p:cNvPr id="2" name="Slide Number Placeholder 1">
            <a:extLst>
              <a:ext uri="{FF2B5EF4-FFF2-40B4-BE49-F238E27FC236}">
                <a16:creationId xmlns:a16="http://schemas.microsoft.com/office/drawing/2014/main" id="{5656038B-9B33-40B1-9572-FD85B79B19D5}"/>
              </a:ext>
            </a:extLst>
          </p:cNvPr>
          <p:cNvSpPr>
            <a:spLocks noGrp="1"/>
          </p:cNvSpPr>
          <p:nvPr>
            <p:ph type="sldNum" sz="quarter" idx="10"/>
          </p:nvPr>
        </p:nvSpPr>
        <p:spPr/>
        <p:txBody>
          <a:bodyPr/>
          <a:lstStyle/>
          <a:p>
            <a:pPr>
              <a:defRPr/>
            </a:pPr>
            <a:fld id="{B61C4AE5-8C61-4408-BFDD-DB01FED55CCE}" type="slidenum">
              <a:rPr lang="en-US" altLang="en-US" smtClean="0"/>
              <a:pPr>
                <a:defRPr/>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8D9D7AA-6655-4E5A-91DB-8E585D6ABED5}"/>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95428AF7-8CBD-4B5A-AF4D-F920813CDF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seven-stage animation explains what a supernova is and the stages in its formation.</a:t>
            </a:r>
          </a:p>
        </p:txBody>
      </p:sp>
      <p:sp>
        <p:nvSpPr>
          <p:cNvPr id="2" name="Slide Number Placeholder 1">
            <a:extLst>
              <a:ext uri="{FF2B5EF4-FFF2-40B4-BE49-F238E27FC236}">
                <a16:creationId xmlns:a16="http://schemas.microsoft.com/office/drawing/2014/main" id="{9DB2CC0B-6B20-41DD-956A-186C5302B663}"/>
              </a:ext>
            </a:extLst>
          </p:cNvPr>
          <p:cNvSpPr>
            <a:spLocks noGrp="1"/>
          </p:cNvSpPr>
          <p:nvPr>
            <p:ph type="sldNum" sz="quarter" idx="10"/>
          </p:nvPr>
        </p:nvSpPr>
        <p:spPr/>
        <p:txBody>
          <a:bodyPr/>
          <a:lstStyle/>
          <a:p>
            <a:pPr>
              <a:defRPr/>
            </a:pPr>
            <a:fld id="{B61C4AE5-8C61-4408-BFDD-DB01FED55CCE}" type="slidenum">
              <a:rPr lang="en-US" altLang="en-US" smtClean="0"/>
              <a:pPr>
                <a:defRPr/>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2">
            <a:extLst>
              <a:ext uri="{FF2B5EF4-FFF2-40B4-BE49-F238E27FC236}">
                <a16:creationId xmlns:a16="http://schemas.microsoft.com/office/drawing/2014/main" id="{D16E1187-DC82-4778-A344-7F6326917935}"/>
              </a:ext>
            </a:extLst>
          </p:cNvPr>
          <p:cNvSpPr>
            <a:spLocks noGrp="1" noRot="1" noChangeAspect="1" noTextEdit="1"/>
          </p:cNvSpPr>
          <p:nvPr>
            <p:ph type="sldImg"/>
          </p:nvPr>
        </p:nvSpPr>
        <p:spPr>
          <a:ln/>
        </p:spPr>
      </p:sp>
      <p:sp>
        <p:nvSpPr>
          <p:cNvPr id="34822" name="Rectangle 3">
            <a:extLst>
              <a:ext uri="{FF2B5EF4-FFF2-40B4-BE49-F238E27FC236}">
                <a16:creationId xmlns:a16="http://schemas.microsoft.com/office/drawing/2014/main" id="{E4D01154-F8EA-4952-8757-83F445E95C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Some neutron stars rotate, emitting two beams of radiation in opposite directions. If the path of these beams crosses the Earth, the star can be observed as a regular pulse of radiation. When the first of these regular pulses was observed in 1967, its origin was unknown, and it was dubbed “LGM-1” (“little green man”). Shortly afterwards, it was established that the pulses came from a type of star, and the phenomenon was called a </a:t>
            </a:r>
            <a:r>
              <a:rPr lang="en-GB" altLang="en-US" b="1" dirty="0">
                <a:latin typeface="Arial" panose="020B0604020202020204" pitchFamily="34" charset="0"/>
              </a:rPr>
              <a:t>pulsar</a:t>
            </a:r>
            <a:r>
              <a:rPr lang="en-GB" altLang="en-US" dirty="0">
                <a:latin typeface="Arial" panose="020B0604020202020204" pitchFamily="34" charset="0"/>
              </a:rPr>
              <a:t> (“pulsating star”).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Pulsars rotate at speeds ranging from one rotation every few seconds to hundreds of rotations a second, and each rotation causes two pulses of radiation as the two beams pass over the Earth.</a:t>
            </a:r>
          </a:p>
        </p:txBody>
      </p:sp>
      <p:sp>
        <p:nvSpPr>
          <p:cNvPr id="2" name="Slide Number Placeholder 1">
            <a:extLst>
              <a:ext uri="{FF2B5EF4-FFF2-40B4-BE49-F238E27FC236}">
                <a16:creationId xmlns:a16="http://schemas.microsoft.com/office/drawing/2014/main" id="{6142745F-6185-44B0-A0DA-6D4514D85F67}"/>
              </a:ext>
            </a:extLst>
          </p:cNvPr>
          <p:cNvSpPr>
            <a:spLocks noGrp="1"/>
          </p:cNvSpPr>
          <p:nvPr>
            <p:ph type="sldNum" sz="quarter" idx="10"/>
          </p:nvPr>
        </p:nvSpPr>
        <p:spPr/>
        <p:txBody>
          <a:bodyPr/>
          <a:lstStyle/>
          <a:p>
            <a:pPr>
              <a:defRPr/>
            </a:pPr>
            <a:fld id="{B61C4AE5-8C61-4408-BFDD-DB01FED55CCE}" type="slidenum">
              <a:rPr lang="en-US" altLang="en-US" smtClean="0"/>
              <a:pPr>
                <a:defRPr/>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01B3ECF-8BEC-468D-9FF7-C8267CC31484}"/>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B4BAD644-A7E5-434D-A554-B7DCD58AF9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NASA Headquarters - Greatest Images of NASA (NASA-HQ-GRIN)</a:t>
            </a:r>
          </a:p>
          <a:p>
            <a:pPr eaLnBrk="1" hangingPunct="1"/>
            <a:r>
              <a:rPr lang="en-GB" altLang="en-US" dirty="0">
                <a:latin typeface="Arial" panose="020B0604020202020204" pitchFamily="34" charset="0"/>
              </a:rPr>
              <a:t>The spiral galaxy NGC 4414 as imaged by the Hubble Space Telescope. The core of the galaxy contains mainly older yellow and red stars. The outer spiral arms contain young, blue stars. The outward spiralling arms of the galaxy are very rich in interstellar dust.</a:t>
            </a:r>
          </a:p>
        </p:txBody>
      </p:sp>
      <p:sp>
        <p:nvSpPr>
          <p:cNvPr id="2" name="Slide Number Placeholder 1">
            <a:extLst>
              <a:ext uri="{FF2B5EF4-FFF2-40B4-BE49-F238E27FC236}">
                <a16:creationId xmlns:a16="http://schemas.microsoft.com/office/drawing/2014/main" id="{4429E29E-0DE8-43D2-A48C-7113617C2347}"/>
              </a:ext>
            </a:extLst>
          </p:cNvPr>
          <p:cNvSpPr>
            <a:spLocks noGrp="1"/>
          </p:cNvSpPr>
          <p:nvPr>
            <p:ph type="sldNum" sz="quarter" idx="10"/>
          </p:nvPr>
        </p:nvSpPr>
        <p:spPr/>
        <p:txBody>
          <a:bodyPr/>
          <a:lstStyle/>
          <a:p>
            <a:pPr>
              <a:defRPr/>
            </a:pPr>
            <a:fld id="{B61C4AE5-8C61-4408-BFDD-DB01FED55CCE}" type="slidenum">
              <a:rPr lang="en-US" altLang="en-US" smtClean="0"/>
              <a:pPr>
                <a:defRPr/>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a:extLst>
              <a:ext uri="{FF2B5EF4-FFF2-40B4-BE49-F238E27FC236}">
                <a16:creationId xmlns:a16="http://schemas.microsoft.com/office/drawing/2014/main" id="{1C62E093-6D23-4CA8-9E93-8AF83DE53FA7}"/>
              </a:ext>
            </a:extLst>
          </p:cNvPr>
          <p:cNvSpPr>
            <a:spLocks noGrp="1" noRot="1" noChangeAspect="1" noTextEdit="1"/>
          </p:cNvSpPr>
          <p:nvPr>
            <p:ph type="sldImg"/>
          </p:nvPr>
        </p:nvSpPr>
        <p:spPr>
          <a:ln/>
        </p:spPr>
      </p:sp>
      <p:sp>
        <p:nvSpPr>
          <p:cNvPr id="38918" name="Rectangle 3">
            <a:extLst>
              <a:ext uri="{FF2B5EF4-FFF2-40B4-BE49-F238E27FC236}">
                <a16:creationId xmlns:a16="http://schemas.microsoft.com/office/drawing/2014/main" id="{3AD19D29-431B-449F-A9C0-C4438AE7EF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study of these strange effects, in which time and space are different depending on the observer, is known as relativity. The event horizon is not a physical boundary, and cannot be seen. It is only a theoretical boundary that separates the black hole from the rest of space.</a:t>
            </a:r>
          </a:p>
        </p:txBody>
      </p:sp>
      <p:sp>
        <p:nvSpPr>
          <p:cNvPr id="2" name="Slide Number Placeholder 1">
            <a:extLst>
              <a:ext uri="{FF2B5EF4-FFF2-40B4-BE49-F238E27FC236}">
                <a16:creationId xmlns:a16="http://schemas.microsoft.com/office/drawing/2014/main" id="{E8BE3040-2256-4661-9ECE-123320B28633}"/>
              </a:ext>
            </a:extLst>
          </p:cNvPr>
          <p:cNvSpPr>
            <a:spLocks noGrp="1"/>
          </p:cNvSpPr>
          <p:nvPr>
            <p:ph type="sldNum" sz="quarter" idx="10"/>
          </p:nvPr>
        </p:nvSpPr>
        <p:spPr/>
        <p:txBody>
          <a:bodyPr/>
          <a:lstStyle/>
          <a:p>
            <a:pPr>
              <a:defRPr/>
            </a:pPr>
            <a:fld id="{B61C4AE5-8C61-4408-BFDD-DB01FED55CCE}" type="slidenum">
              <a:rPr lang="en-US" altLang="en-US" smtClean="0"/>
              <a:pPr>
                <a:defRPr/>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DB316B9-847D-42A0-919B-CB7BD7CE13D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F6B0AE17-5CC4-4F04-9099-42F2D1AD32DC}"/>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three-stage animation explains how we know black holes exist, and where, even though they cannot be seen.</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R. Kraft (SAO) et al., CXO, NASA</a:t>
            </a:r>
          </a:p>
          <a:p>
            <a:pPr eaLnBrk="1" hangingPunct="1"/>
            <a:r>
              <a:rPr lang="en-GB" altLang="en-US" dirty="0">
                <a:latin typeface="Arial" panose="020B0604020202020204" pitchFamily="34" charset="0"/>
              </a:rPr>
              <a:t>This image, from the Chandra X-ray Observatory, shows the giant elliptical galaxy Centaurus A. The jet, approximately 30,000 light-years long, seems to arise from the galaxy's bright central x-ray source -- suspected of </a:t>
            </a:r>
            <a:r>
              <a:rPr lang="en-GB" altLang="en-US" dirty="0" err="1">
                <a:latin typeface="Arial" panose="020B0604020202020204" pitchFamily="34" charset="0"/>
              </a:rPr>
              <a:t>harboring</a:t>
            </a:r>
            <a:r>
              <a:rPr lang="en-GB" altLang="en-US" dirty="0">
                <a:latin typeface="Arial" panose="020B0604020202020204" pitchFamily="34" charset="0"/>
              </a:rPr>
              <a:t> a black hole with a million or so times the mass of the Sun.</a:t>
            </a:r>
          </a:p>
        </p:txBody>
      </p:sp>
      <p:sp>
        <p:nvSpPr>
          <p:cNvPr id="2" name="Slide Number Placeholder 1">
            <a:extLst>
              <a:ext uri="{FF2B5EF4-FFF2-40B4-BE49-F238E27FC236}">
                <a16:creationId xmlns:a16="http://schemas.microsoft.com/office/drawing/2014/main" id="{99FEB604-5CE3-46AA-8A33-9B252D0BB5DE}"/>
              </a:ext>
            </a:extLst>
          </p:cNvPr>
          <p:cNvSpPr>
            <a:spLocks noGrp="1"/>
          </p:cNvSpPr>
          <p:nvPr>
            <p:ph type="sldNum" sz="quarter" idx="10"/>
          </p:nvPr>
        </p:nvSpPr>
        <p:spPr/>
        <p:txBody>
          <a:bodyPr/>
          <a:lstStyle/>
          <a:p>
            <a:pPr>
              <a:defRPr/>
            </a:pPr>
            <a:fld id="{B61C4AE5-8C61-4408-BFDD-DB01FED55CCE}" type="slidenum">
              <a:rPr lang="en-US" altLang="en-US" smtClean="0"/>
              <a:pPr>
                <a:defRPr/>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AB5E88C-099E-456F-BF9D-8F0F8DAB3505}"/>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AF0BD1A0-84BF-40FF-83DE-D6E95CF7DC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gary718, Shutterstock.com 2018</a:t>
            </a:r>
          </a:p>
        </p:txBody>
      </p:sp>
      <p:sp>
        <p:nvSpPr>
          <p:cNvPr id="2" name="Slide Number Placeholder 1">
            <a:extLst>
              <a:ext uri="{FF2B5EF4-FFF2-40B4-BE49-F238E27FC236}">
                <a16:creationId xmlns:a16="http://schemas.microsoft.com/office/drawing/2014/main" id="{A9A1040E-807E-4FBB-B3C5-ABC32C33588F}"/>
              </a:ext>
            </a:extLst>
          </p:cNvPr>
          <p:cNvSpPr>
            <a:spLocks noGrp="1"/>
          </p:cNvSpPr>
          <p:nvPr>
            <p:ph type="sldNum" sz="quarter" idx="10"/>
          </p:nvPr>
        </p:nvSpPr>
        <p:spPr/>
        <p:txBody>
          <a:bodyPr/>
          <a:lstStyle/>
          <a:p>
            <a:pPr>
              <a:defRPr/>
            </a:pPr>
            <a:fld id="{B61C4AE5-8C61-4408-BFDD-DB01FED55CCE}" type="slidenum">
              <a:rPr lang="en-US" altLang="en-US" smtClean="0"/>
              <a:pPr>
                <a:defRPr/>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EB022D5-5684-415F-A272-B00B7A7056DB}"/>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A98E0C4A-3D3E-40B5-A844-5707E104A1A4}"/>
              </a:ext>
            </a:extLst>
          </p:cNvPr>
          <p:cNvSpPr>
            <a:spLocks noGrp="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completing sentences activity could be used as </a:t>
            </a:r>
            <a:r>
              <a:rPr lang="en-US" dirty="0"/>
              <a:t>an </a:t>
            </a:r>
            <a:r>
              <a:rPr lang="en-GB" dirty="0"/>
              <a:t>introductory or summary activity </a:t>
            </a:r>
            <a:r>
              <a:rPr lang="en-GB" altLang="en-US" dirty="0">
                <a:latin typeface="Arial" panose="020B0604020202020204" pitchFamily="34" charset="0"/>
              </a:rPr>
              <a:t>on element formation in stars. In point 5, all the elements heavier than iron came from a supernova. Use this point to provoke a discussion about where this supernova actually was.</a:t>
            </a:r>
          </a:p>
        </p:txBody>
      </p:sp>
      <p:sp>
        <p:nvSpPr>
          <p:cNvPr id="47108" name="Slide Number Placeholder 3">
            <a:extLst>
              <a:ext uri="{FF2B5EF4-FFF2-40B4-BE49-F238E27FC236}">
                <a16:creationId xmlns:a16="http://schemas.microsoft.com/office/drawing/2014/main" id="{0810229B-1526-4E4B-B4EC-0E0BA3EE77E9}"/>
              </a:ext>
            </a:extLst>
          </p:cNvPr>
          <p:cNvSpPr txBox="1">
            <a:spLocks noGrp="1"/>
          </p:cNvSpPr>
          <p:nvPr/>
        </p:nvSpPr>
        <p:spPr bwMode="auto">
          <a:xfrm>
            <a:off x="3884613" y="8829966"/>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1" hangingPunct="1"/>
            <a:fld id="{8BCB92FE-C531-4DD2-ACA8-6D31C1A3BB7E}" type="slidenum">
              <a:rPr lang="en-GB" altLang="en-US" sz="1200" b="1">
                <a:solidFill>
                  <a:schemeClr val="tx1"/>
                </a:solidFill>
              </a:rPr>
              <a:pPr algn="r" eaLnBrk="1" hangingPunct="1"/>
              <a:t>19</a:t>
            </a:fld>
            <a:endParaRPr lang="en-GB" altLang="en-US" sz="1200" b="1">
              <a:solidFill>
                <a:schemeClr val="tx1"/>
              </a:solidFill>
            </a:endParaRPr>
          </a:p>
        </p:txBody>
      </p:sp>
      <p:sp>
        <p:nvSpPr>
          <p:cNvPr id="2" name="Slide Number Placeholder 1">
            <a:extLst>
              <a:ext uri="{FF2B5EF4-FFF2-40B4-BE49-F238E27FC236}">
                <a16:creationId xmlns:a16="http://schemas.microsoft.com/office/drawing/2014/main" id="{2CDEC915-49B8-4339-AE71-E1A8ECE6C66A}"/>
              </a:ext>
            </a:extLst>
          </p:cNvPr>
          <p:cNvSpPr>
            <a:spLocks noGrp="1"/>
          </p:cNvSpPr>
          <p:nvPr>
            <p:ph type="sldNum" sz="quarter" idx="10"/>
          </p:nvPr>
        </p:nvSpPr>
        <p:spPr/>
        <p:txBody>
          <a:bodyPr/>
          <a:lstStyle/>
          <a:p>
            <a:pPr>
              <a:defRPr/>
            </a:pPr>
            <a:fld id="{B61C4AE5-8C61-4408-BFDD-DB01FED55CCE}" type="slidenum">
              <a:rPr lang="en-US" altLang="en-US" smtClean="0"/>
              <a:pPr>
                <a:defRPr/>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A5BD7BA-F485-46C8-BA8E-CA5DCC973035}"/>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EC80FAB4-5D22-4D74-BF65-4849792E8D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1496188-6830-42DD-A8CC-9EC18A38FEAE}"/>
              </a:ext>
            </a:extLst>
          </p:cNvPr>
          <p:cNvSpPr>
            <a:spLocks noGrp="1"/>
          </p:cNvSpPr>
          <p:nvPr>
            <p:ph type="sldNum" sz="quarter" idx="10"/>
          </p:nvPr>
        </p:nvSpPr>
        <p:spPr/>
        <p:txBody>
          <a:bodyPr/>
          <a:lstStyle/>
          <a:p>
            <a:pPr>
              <a:defRPr/>
            </a:pPr>
            <a:fld id="{B61C4AE5-8C61-4408-BFDD-DB01FED55CCE}" type="slidenum">
              <a:rPr lang="en-US" altLang="en-US" smtClean="0"/>
              <a:pPr>
                <a:defRPr/>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0A0A655-32F3-4DA4-9417-7CAE8BF8419B}"/>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25257679-C19D-4BE6-89ED-74E3F747BC9C}"/>
              </a:ext>
            </a:extLst>
          </p:cNvPr>
          <p:cNvSpPr>
            <a:spLocks noGrp="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matching activity could be used as </a:t>
            </a:r>
            <a:r>
              <a:rPr lang="en-US" dirty="0"/>
              <a:t>an </a:t>
            </a:r>
            <a:r>
              <a:rPr lang="en-GB" dirty="0"/>
              <a:t>introductory or summary activity </a:t>
            </a:r>
            <a:r>
              <a:rPr lang="en-GB" altLang="en-US" dirty="0">
                <a:latin typeface="Arial" panose="020B0604020202020204" pitchFamily="34" charset="0"/>
              </a:rPr>
              <a:t>on the elements produced in stars. It should be noted that these are not the only elements produced by stars in each of these stages. For example, hydrogen is still fused to helium in the outer layers of a red giant, until all the hydrogen is used up. There are also elements formed by stars which are not listed here.</a:t>
            </a:r>
          </a:p>
        </p:txBody>
      </p:sp>
      <p:sp>
        <p:nvSpPr>
          <p:cNvPr id="49156" name="Slide Number Placeholder 3">
            <a:extLst>
              <a:ext uri="{FF2B5EF4-FFF2-40B4-BE49-F238E27FC236}">
                <a16:creationId xmlns:a16="http://schemas.microsoft.com/office/drawing/2014/main" id="{5F2E796E-C054-4E2A-8906-033001A493FA}"/>
              </a:ext>
            </a:extLst>
          </p:cNvPr>
          <p:cNvSpPr txBox="1">
            <a:spLocks noGrp="1"/>
          </p:cNvSpPr>
          <p:nvPr/>
        </p:nvSpPr>
        <p:spPr bwMode="auto">
          <a:xfrm>
            <a:off x="3884613" y="8829966"/>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1" hangingPunct="1"/>
            <a:fld id="{0C013231-73B0-4FBC-9A1F-3627A6C19A74}" type="slidenum">
              <a:rPr lang="en-GB" altLang="en-US" sz="1200" b="1">
                <a:solidFill>
                  <a:schemeClr val="tx1"/>
                </a:solidFill>
              </a:rPr>
              <a:pPr algn="r" eaLnBrk="1" hangingPunct="1"/>
              <a:t>20</a:t>
            </a:fld>
            <a:endParaRPr lang="en-GB" altLang="en-US" sz="1200" b="1">
              <a:solidFill>
                <a:schemeClr val="tx1"/>
              </a:solidFill>
            </a:endParaRPr>
          </a:p>
        </p:txBody>
      </p:sp>
      <p:sp>
        <p:nvSpPr>
          <p:cNvPr id="2" name="Slide Number Placeholder 1">
            <a:extLst>
              <a:ext uri="{FF2B5EF4-FFF2-40B4-BE49-F238E27FC236}">
                <a16:creationId xmlns:a16="http://schemas.microsoft.com/office/drawing/2014/main" id="{2F227FE5-3602-4B04-97C4-3A6AEB4F6CE3}"/>
              </a:ext>
            </a:extLst>
          </p:cNvPr>
          <p:cNvSpPr>
            <a:spLocks noGrp="1"/>
          </p:cNvSpPr>
          <p:nvPr>
            <p:ph type="sldNum" sz="quarter" idx="10"/>
          </p:nvPr>
        </p:nvSpPr>
        <p:spPr/>
        <p:txBody>
          <a:bodyPr/>
          <a:lstStyle/>
          <a:p>
            <a:pPr>
              <a:defRPr/>
            </a:pPr>
            <a:fld id="{B61C4AE5-8C61-4408-BFDD-DB01FED55CCE}" type="slidenum">
              <a:rPr lang="en-US" altLang="en-US" smtClean="0"/>
              <a:pPr>
                <a:defRPr/>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258FFEA-19FC-4F6E-B75D-22B70172401F}"/>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61AB5A21-0549-4713-902B-494A860609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a:buFont typeface="Arial" panose="020B0604020202020204" pitchFamily="34" charset="0"/>
              <a:buChar char="•"/>
            </a:pPr>
            <a:r>
              <a:rPr lang="en-GB" b="1" dirty="0"/>
              <a:t>Obtaining, Evaluating, and Communicating Information:</a:t>
            </a:r>
            <a:r>
              <a:rPr lang="en-GB" dirty="0"/>
              <a:t> Critically read scientific literature adapted for classroom use to determine the central ideas or conclusions and/or to obtain scientific and/or technical information to summarize complex evidence, concepts, processes, or information presented in a text by paraphrasing them in simpler but still accurate terms.</a:t>
            </a:r>
          </a:p>
          <a:p>
            <a:pPr marL="174056" indent="-174056" defTabSz="928299">
              <a:buFont typeface="Arial" panose="020B0604020202020204" pitchFamily="34" charset="0"/>
              <a:buChar char="•"/>
              <a:defRPr/>
            </a:pPr>
            <a:r>
              <a:rPr lang="en-GB" b="1" dirty="0"/>
              <a:t>Obtaining, Evaluating, and Communicating Information:</a:t>
            </a:r>
            <a:r>
              <a:rPr lang="en-GB" dirty="0"/>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dirty="0">
              <a:effectLst/>
            </a:endParaRPr>
          </a:p>
        </p:txBody>
      </p:sp>
      <p:sp>
        <p:nvSpPr>
          <p:cNvPr id="2" name="Slide Number Placeholder 1">
            <a:extLst>
              <a:ext uri="{FF2B5EF4-FFF2-40B4-BE49-F238E27FC236}">
                <a16:creationId xmlns:a16="http://schemas.microsoft.com/office/drawing/2014/main" id="{904614FB-2FBD-4CED-A326-9F5955D728D0}"/>
              </a:ext>
            </a:extLst>
          </p:cNvPr>
          <p:cNvSpPr>
            <a:spLocks noGrp="1"/>
          </p:cNvSpPr>
          <p:nvPr>
            <p:ph type="sldNum" sz="quarter" idx="10"/>
          </p:nvPr>
        </p:nvSpPr>
        <p:spPr/>
        <p:txBody>
          <a:bodyPr/>
          <a:lstStyle/>
          <a:p>
            <a:pPr>
              <a:defRPr/>
            </a:pPr>
            <a:fld id="{B61C4AE5-8C61-4408-BFDD-DB01FED55CCE}" type="slidenum">
              <a:rPr lang="en-US" altLang="en-US" smtClean="0"/>
              <a:pPr>
                <a:defRPr/>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a:extLst>
              <a:ext uri="{FF2B5EF4-FFF2-40B4-BE49-F238E27FC236}">
                <a16:creationId xmlns:a16="http://schemas.microsoft.com/office/drawing/2014/main" id="{9FDD6FE1-A7EF-4B9D-9F20-4165C7B0619D}"/>
              </a:ext>
            </a:extLst>
          </p:cNvPr>
          <p:cNvSpPr>
            <a:spLocks noGrp="1" noRot="1" noChangeAspect="1" noTextEdit="1"/>
          </p:cNvSpPr>
          <p:nvPr>
            <p:ph type="sldImg"/>
          </p:nvPr>
        </p:nvSpPr>
        <p:spPr>
          <a:ln/>
        </p:spPr>
      </p:sp>
      <p:sp>
        <p:nvSpPr>
          <p:cNvPr id="51206" name="Rectangle 3">
            <a:extLst>
              <a:ext uri="{FF2B5EF4-FFF2-40B4-BE49-F238E27FC236}">
                <a16:creationId xmlns:a16="http://schemas.microsoft.com/office/drawing/2014/main" id="{8E095F78-121D-4FDA-9AD4-7CF8AEC1649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formula assumes black body radiation.</a:t>
            </a:r>
          </a:p>
          <a:p>
            <a:pPr eaLnBrk="1" hangingPunct="1"/>
            <a:endParaRPr lang="en-GB" altLang="en-US" dirty="0">
              <a:latin typeface="Arial" panose="020B0604020202020204" pitchFamily="34" charset="0"/>
            </a:endParaRPr>
          </a:p>
          <a:p>
            <a:pPr defTabSz="928299" eaLnBrk="1" hangingPunct="1">
              <a:defRPr/>
            </a:pPr>
            <a:r>
              <a:rPr lang="en-GB" dirty="0"/>
              <a:t>This slide covers the Science and Engineering Practices:</a:t>
            </a:r>
          </a:p>
          <a:p>
            <a:pPr marL="174056" indent="-174056" defTabSz="928299" eaLnBrk="1" hangingPunct="1">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p>
          <a:p>
            <a:pPr marL="174056" indent="-174056" defTabSz="928299" eaLnBrk="1" hangingPunct="1">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97948E26-C4BA-4F72-AA44-50D2FC404FF2}"/>
              </a:ext>
            </a:extLst>
          </p:cNvPr>
          <p:cNvSpPr>
            <a:spLocks noGrp="1"/>
          </p:cNvSpPr>
          <p:nvPr>
            <p:ph type="sldNum" sz="quarter" idx="10"/>
          </p:nvPr>
        </p:nvSpPr>
        <p:spPr/>
        <p:txBody>
          <a:bodyPr/>
          <a:lstStyle/>
          <a:p>
            <a:pPr>
              <a:defRPr/>
            </a:pPr>
            <a:fld id="{B61C4AE5-8C61-4408-BFDD-DB01FED55CCE}" type="slidenum">
              <a:rPr lang="en-US" altLang="en-US" smtClean="0"/>
              <a:pPr>
                <a:defRPr/>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2">
            <a:extLst>
              <a:ext uri="{FF2B5EF4-FFF2-40B4-BE49-F238E27FC236}">
                <a16:creationId xmlns:a16="http://schemas.microsoft.com/office/drawing/2014/main" id="{9B9754AB-4524-497C-9F38-4A0B2D92B580}"/>
              </a:ext>
            </a:extLst>
          </p:cNvPr>
          <p:cNvSpPr>
            <a:spLocks noGrp="1" noRot="1" noChangeAspect="1" noTextEdit="1"/>
          </p:cNvSpPr>
          <p:nvPr>
            <p:ph type="sldImg"/>
          </p:nvPr>
        </p:nvSpPr>
        <p:spPr>
          <a:ln/>
        </p:spPr>
      </p:sp>
      <p:sp>
        <p:nvSpPr>
          <p:cNvPr id="53254" name="Rectangle 3">
            <a:extLst>
              <a:ext uri="{FF2B5EF4-FFF2-40B4-BE49-F238E27FC236}">
                <a16:creationId xmlns:a16="http://schemas.microsoft.com/office/drawing/2014/main" id="{5BF2A344-AC2B-4275-86DC-34F63D7215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0168B53C-AE1B-40E7-8C49-1F929E7C77ED}"/>
              </a:ext>
            </a:extLst>
          </p:cNvPr>
          <p:cNvSpPr>
            <a:spLocks noGrp="1"/>
          </p:cNvSpPr>
          <p:nvPr>
            <p:ph type="sldNum" sz="quarter" idx="10"/>
          </p:nvPr>
        </p:nvSpPr>
        <p:spPr/>
        <p:txBody>
          <a:bodyPr/>
          <a:lstStyle/>
          <a:p>
            <a:pPr>
              <a:defRPr/>
            </a:pPr>
            <a:fld id="{B61C4AE5-8C61-4408-BFDD-DB01FED55CCE}" type="slidenum">
              <a:rPr lang="en-US" altLang="en-US" smtClean="0"/>
              <a:pPr>
                <a:defRPr/>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2">
            <a:extLst>
              <a:ext uri="{FF2B5EF4-FFF2-40B4-BE49-F238E27FC236}">
                <a16:creationId xmlns:a16="http://schemas.microsoft.com/office/drawing/2014/main" id="{A1DBF980-3770-4A20-A3F1-B23F2AD4EDF3}"/>
              </a:ext>
            </a:extLst>
          </p:cNvPr>
          <p:cNvSpPr>
            <a:spLocks noGrp="1" noRot="1" noChangeAspect="1" noTextEdit="1"/>
          </p:cNvSpPr>
          <p:nvPr>
            <p:ph type="sldImg"/>
          </p:nvPr>
        </p:nvSpPr>
        <p:spPr>
          <a:ln/>
        </p:spPr>
      </p:sp>
      <p:sp>
        <p:nvSpPr>
          <p:cNvPr id="55302" name="Rectangle 3">
            <a:extLst>
              <a:ext uri="{FF2B5EF4-FFF2-40B4-BE49-F238E27FC236}">
                <a16:creationId xmlns:a16="http://schemas.microsoft.com/office/drawing/2014/main" id="{10A484F8-3946-4106-8D09-43B34C47E3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C7C34A78-4E85-4B2C-B7F4-0960FB06EBA1}"/>
              </a:ext>
            </a:extLst>
          </p:cNvPr>
          <p:cNvSpPr>
            <a:spLocks noGrp="1"/>
          </p:cNvSpPr>
          <p:nvPr>
            <p:ph type="sldNum" sz="quarter" idx="10"/>
          </p:nvPr>
        </p:nvSpPr>
        <p:spPr/>
        <p:txBody>
          <a:bodyPr/>
          <a:lstStyle/>
          <a:p>
            <a:pPr>
              <a:defRPr/>
            </a:pPr>
            <a:fld id="{B61C4AE5-8C61-4408-BFDD-DB01FED55CCE}" type="slidenum">
              <a:rPr lang="en-US" altLang="en-US" smtClean="0"/>
              <a:pPr>
                <a:defRPr/>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2">
            <a:extLst>
              <a:ext uri="{FF2B5EF4-FFF2-40B4-BE49-F238E27FC236}">
                <a16:creationId xmlns:a16="http://schemas.microsoft.com/office/drawing/2014/main" id="{FC54D34A-0985-4B1C-8CE6-6DAE9783EDB6}"/>
              </a:ext>
            </a:extLst>
          </p:cNvPr>
          <p:cNvSpPr>
            <a:spLocks noGrp="1" noRot="1" noChangeAspect="1" noTextEdit="1"/>
          </p:cNvSpPr>
          <p:nvPr>
            <p:ph type="sldImg"/>
          </p:nvPr>
        </p:nvSpPr>
        <p:spPr>
          <a:ln/>
        </p:spPr>
      </p:sp>
      <p:sp>
        <p:nvSpPr>
          <p:cNvPr id="57350" name="Rectangle 3">
            <a:extLst>
              <a:ext uri="{FF2B5EF4-FFF2-40B4-BE49-F238E27FC236}">
                <a16:creationId xmlns:a16="http://schemas.microsoft.com/office/drawing/2014/main" id="{8130F363-AFE1-485C-8F0A-A0E77B3C5C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Using Mathematics and Computational Thinking: </a:t>
            </a:r>
            <a:r>
              <a:rPr lang="en-GB" dirty="0"/>
              <a:t>Use mathematical, computational, and/or algorithmic representations of phenomena or design solutions to describe and/or support claims and/or explanations.</a:t>
            </a:r>
          </a:p>
        </p:txBody>
      </p:sp>
      <p:sp>
        <p:nvSpPr>
          <p:cNvPr id="2" name="Slide Number Placeholder 1">
            <a:extLst>
              <a:ext uri="{FF2B5EF4-FFF2-40B4-BE49-F238E27FC236}">
                <a16:creationId xmlns:a16="http://schemas.microsoft.com/office/drawing/2014/main" id="{C8906BDD-7267-48EF-AFF2-87A489212703}"/>
              </a:ext>
            </a:extLst>
          </p:cNvPr>
          <p:cNvSpPr>
            <a:spLocks noGrp="1"/>
          </p:cNvSpPr>
          <p:nvPr>
            <p:ph type="sldNum" sz="quarter" idx="10"/>
          </p:nvPr>
        </p:nvSpPr>
        <p:spPr/>
        <p:txBody>
          <a:bodyPr/>
          <a:lstStyle/>
          <a:p>
            <a:pPr>
              <a:defRPr/>
            </a:pPr>
            <a:fld id="{B61C4AE5-8C61-4408-BFDD-DB01FED55CCE}" type="slidenum">
              <a:rPr lang="en-US" altLang="en-US" smtClean="0"/>
              <a:pPr>
                <a:defRPr/>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2">
            <a:extLst>
              <a:ext uri="{FF2B5EF4-FFF2-40B4-BE49-F238E27FC236}">
                <a16:creationId xmlns:a16="http://schemas.microsoft.com/office/drawing/2014/main" id="{EA79A73C-C779-431B-8974-D0E426303FAD}"/>
              </a:ext>
            </a:extLst>
          </p:cNvPr>
          <p:cNvSpPr>
            <a:spLocks noGrp="1" noRot="1" noChangeAspect="1" noTextEdit="1"/>
          </p:cNvSpPr>
          <p:nvPr>
            <p:ph type="sldImg"/>
          </p:nvPr>
        </p:nvSpPr>
        <p:spPr>
          <a:ln/>
        </p:spPr>
      </p:sp>
      <p:sp>
        <p:nvSpPr>
          <p:cNvPr id="59398" name="Rectangle 3">
            <a:extLst>
              <a:ext uri="{FF2B5EF4-FFF2-40B4-BE49-F238E27FC236}">
                <a16:creationId xmlns:a16="http://schemas.microsoft.com/office/drawing/2014/main" id="{3E88BBEF-B015-4A92-9E55-FE7430B34DA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Using Mathematics and Computational Thinking: </a:t>
            </a:r>
            <a:r>
              <a:rPr lang="en-GB" dirty="0"/>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47137195-CFE0-4BAC-BCD7-3BEF5ACB7F14}"/>
              </a:ext>
            </a:extLst>
          </p:cNvPr>
          <p:cNvSpPr>
            <a:spLocks noGrp="1"/>
          </p:cNvSpPr>
          <p:nvPr>
            <p:ph type="sldNum" sz="quarter" idx="10"/>
          </p:nvPr>
        </p:nvSpPr>
        <p:spPr/>
        <p:txBody>
          <a:bodyPr/>
          <a:lstStyle/>
          <a:p>
            <a:pPr>
              <a:defRPr/>
            </a:pPr>
            <a:fld id="{B61C4AE5-8C61-4408-BFDD-DB01FED55CCE}" type="slidenum">
              <a:rPr lang="en-US" altLang="en-US" smtClean="0"/>
              <a:pPr>
                <a:defRPr/>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2">
            <a:extLst>
              <a:ext uri="{FF2B5EF4-FFF2-40B4-BE49-F238E27FC236}">
                <a16:creationId xmlns:a16="http://schemas.microsoft.com/office/drawing/2014/main" id="{BB94E1B1-1B15-496A-B55E-8452D71278B6}"/>
              </a:ext>
            </a:extLst>
          </p:cNvPr>
          <p:cNvSpPr>
            <a:spLocks noGrp="1" noRot="1" noChangeAspect="1" noTextEdit="1"/>
          </p:cNvSpPr>
          <p:nvPr>
            <p:ph type="sldImg"/>
          </p:nvPr>
        </p:nvSpPr>
        <p:spPr>
          <a:ln/>
        </p:spPr>
      </p:sp>
      <p:sp>
        <p:nvSpPr>
          <p:cNvPr id="61446" name="Rectangle 3">
            <a:extLst>
              <a:ext uri="{FF2B5EF4-FFF2-40B4-BE49-F238E27FC236}">
                <a16:creationId xmlns:a16="http://schemas.microsoft.com/office/drawing/2014/main" id="{7798C5E5-3361-48BE-9C3F-9FEC7C51FE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example stars featured in this animation are:</a:t>
            </a:r>
          </a:p>
          <a:p>
            <a:pPr eaLnBrk="1" hangingPunct="1"/>
            <a:r>
              <a:rPr lang="en-GB" altLang="en-US" b="1" dirty="0">
                <a:latin typeface="Arial" panose="020B0604020202020204" pitchFamily="34" charset="0"/>
              </a:rPr>
              <a:t>Proxima Centauri</a:t>
            </a:r>
            <a:r>
              <a:rPr lang="en-GB" altLang="en-US" dirty="0">
                <a:latin typeface="Arial" panose="020B0604020202020204" pitchFamily="34" charset="0"/>
              </a:rPr>
              <a:t>: the Sun’s nearest </a:t>
            </a:r>
            <a:r>
              <a:rPr lang="en-GB" altLang="en-US" dirty="0" err="1">
                <a:latin typeface="Arial" panose="020B0604020202020204" pitchFamily="34" charset="0"/>
              </a:rPr>
              <a:t>neighboring</a:t>
            </a:r>
            <a:r>
              <a:rPr lang="en-GB" altLang="en-US" dirty="0">
                <a:latin typeface="Arial" panose="020B0604020202020204" pitchFamily="34" charset="0"/>
              </a:rPr>
              <a:t> star</a:t>
            </a:r>
          </a:p>
          <a:p>
            <a:pPr eaLnBrk="1" hangingPunct="1"/>
            <a:r>
              <a:rPr lang="en-GB" altLang="en-US" b="1" dirty="0">
                <a:latin typeface="Arial" panose="020B0604020202020204" pitchFamily="34" charset="0"/>
              </a:rPr>
              <a:t>Bellatrix</a:t>
            </a:r>
            <a:r>
              <a:rPr lang="en-GB" altLang="en-US" dirty="0">
                <a:latin typeface="Arial" panose="020B0604020202020204" pitchFamily="34" charset="0"/>
              </a:rPr>
              <a:t>, </a:t>
            </a:r>
            <a:r>
              <a:rPr lang="en-GB" altLang="en-US" b="1" dirty="0">
                <a:latin typeface="Arial" panose="020B0604020202020204" pitchFamily="34" charset="0"/>
              </a:rPr>
              <a:t>Betelgeuse</a:t>
            </a:r>
            <a:r>
              <a:rPr lang="en-GB" altLang="en-US" dirty="0">
                <a:latin typeface="Arial" panose="020B0604020202020204" pitchFamily="34" charset="0"/>
              </a:rPr>
              <a:t> and </a:t>
            </a:r>
            <a:r>
              <a:rPr lang="en-GB" altLang="en-US" b="1" dirty="0">
                <a:latin typeface="Arial" panose="020B0604020202020204" pitchFamily="34" charset="0"/>
              </a:rPr>
              <a:t>Rigel</a:t>
            </a:r>
            <a:r>
              <a:rPr lang="en-GB" altLang="en-US" dirty="0">
                <a:latin typeface="Arial" panose="020B0604020202020204" pitchFamily="34" charset="0"/>
              </a:rPr>
              <a:t>: three of the four corners of the constellation </a:t>
            </a:r>
            <a:r>
              <a:rPr lang="en-GB" altLang="en-US" b="1" dirty="0">
                <a:latin typeface="Arial" panose="020B0604020202020204" pitchFamily="34" charset="0"/>
              </a:rPr>
              <a:t>Orion</a:t>
            </a:r>
            <a:r>
              <a:rPr lang="en-GB" altLang="en-US" dirty="0">
                <a:latin typeface="Arial" panose="020B0604020202020204" pitchFamily="34" charset="0"/>
              </a:rPr>
              <a:t>; Betelgeuse and Rigel are </a:t>
            </a:r>
            <a:r>
              <a:rPr lang="en-GB" altLang="en-US" dirty="0" err="1">
                <a:latin typeface="Arial" panose="020B0604020202020204" pitchFamily="34" charset="0"/>
              </a:rPr>
              <a:t>supergiants</a:t>
            </a:r>
            <a:r>
              <a:rPr lang="en-GB" altLang="en-US" dirty="0">
                <a:latin typeface="Arial" panose="020B0604020202020204" pitchFamily="34" charset="0"/>
              </a:rPr>
              <a:t>, while Bellatrix is a massive main sequence star</a:t>
            </a:r>
          </a:p>
          <a:p>
            <a:pPr eaLnBrk="1" hangingPunct="1"/>
            <a:r>
              <a:rPr lang="en-GB" altLang="en-US" b="1" dirty="0">
                <a:latin typeface="Arial" panose="020B0604020202020204" pitchFamily="34" charset="0"/>
              </a:rPr>
              <a:t>Sirius B</a:t>
            </a:r>
            <a:r>
              <a:rPr lang="en-GB" altLang="en-US" dirty="0">
                <a:latin typeface="Arial" panose="020B0604020202020204" pitchFamily="34" charset="0"/>
              </a:rPr>
              <a:t>: the white dwarf that forms a binary system with Sirius, the brightest star in the night sky</a:t>
            </a:r>
          </a:p>
          <a:p>
            <a:pPr eaLnBrk="1" hangingPunct="1"/>
            <a:endParaRPr lang="en-GB" altLang="en-US" dirty="0">
              <a:latin typeface="Arial" panose="020B0604020202020204" pitchFamily="34" charset="0"/>
            </a:endParaRPr>
          </a:p>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B1AEF12-4C61-486B-86A3-34352015DAFC}"/>
              </a:ext>
            </a:extLst>
          </p:cNvPr>
          <p:cNvSpPr>
            <a:spLocks noGrp="1"/>
          </p:cNvSpPr>
          <p:nvPr>
            <p:ph type="sldNum" sz="quarter" idx="10"/>
          </p:nvPr>
        </p:nvSpPr>
        <p:spPr/>
        <p:txBody>
          <a:bodyPr/>
          <a:lstStyle/>
          <a:p>
            <a:pPr>
              <a:defRPr/>
            </a:pPr>
            <a:fld id="{B61C4AE5-8C61-4408-BFDD-DB01FED55CCE}" type="slidenum">
              <a:rPr lang="en-US" altLang="en-US" smtClean="0"/>
              <a:pPr>
                <a:defRPr/>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3FADA28-7B6B-4D01-97B1-A719EA2BB4D2}"/>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1F912C66-2FED-4D9E-9610-7CBE00F3BE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Stars</a:t>
            </a:r>
            <a:r>
              <a:rPr lang="en-GB" altLang="en-US" dirty="0">
                <a:latin typeface="Arial" panose="020B0604020202020204" pitchFamily="34" charset="0"/>
              </a:rPr>
              <a:t>.</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 </a:t>
            </a:r>
            <a:r>
              <a:rPr lang="en-US" altLang="en-US" dirty="0">
                <a:latin typeface="Arial" panose="020B0604020202020204" pitchFamily="34" charset="0"/>
              </a:rPr>
              <a:t>Orion Nebula © NASA,ESA, M. </a:t>
            </a:r>
            <a:r>
              <a:rPr lang="en-US" altLang="en-US" dirty="0" err="1">
                <a:latin typeface="Arial" panose="020B0604020202020204" pitchFamily="34" charset="0"/>
              </a:rPr>
              <a:t>Robberto</a:t>
            </a:r>
            <a:r>
              <a:rPr lang="en-US" altLang="en-US" dirty="0">
                <a:latin typeface="Arial" panose="020B0604020202020204" pitchFamily="34" charset="0"/>
              </a:rPr>
              <a:t> (Space Telescope Science Institute/ESA) and the Hubble Space Telescope Orion Treasury Project Team</a:t>
            </a:r>
          </a:p>
          <a:p>
            <a:pPr eaLnBrk="1" hangingPunct="1"/>
            <a:r>
              <a:rPr lang="en-US" altLang="en-US" dirty="0">
                <a:latin typeface="Arial" panose="020B0604020202020204" pitchFamily="34" charset="0"/>
              </a:rPr>
              <a:t>The Orion Nebula is a picture book of star formation, from the massive, young stars that are shaping the nebula to the pillars of dense gas that may be the homes of budding stars.  More than 3,000 stars of various sizes appear in this image.</a:t>
            </a:r>
          </a:p>
        </p:txBody>
      </p:sp>
      <p:sp>
        <p:nvSpPr>
          <p:cNvPr id="2" name="Slide Number Placeholder 1">
            <a:extLst>
              <a:ext uri="{FF2B5EF4-FFF2-40B4-BE49-F238E27FC236}">
                <a16:creationId xmlns:a16="http://schemas.microsoft.com/office/drawing/2014/main" id="{12BFCF84-DF72-4373-9E42-5E3818E9793A}"/>
              </a:ext>
            </a:extLst>
          </p:cNvPr>
          <p:cNvSpPr>
            <a:spLocks noGrp="1"/>
          </p:cNvSpPr>
          <p:nvPr>
            <p:ph type="sldNum" sz="quarter" idx="10"/>
          </p:nvPr>
        </p:nvSpPr>
        <p:spPr/>
        <p:txBody>
          <a:bodyPr/>
          <a:lstStyle/>
          <a:p>
            <a:pPr>
              <a:defRPr/>
            </a:pPr>
            <a:fld id="{B61C4AE5-8C61-4408-BFDD-DB01FED55CCE}"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5751CAE-5BFD-4B6B-B96A-D0BCE82EB00B}"/>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A3F3EB20-826F-4EFA-8C6A-F97BA52E84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defTabSz="928299" eaLnBrk="1" hangingPunct="1">
              <a:defRPr/>
            </a:pPr>
            <a:r>
              <a:rPr lang="en-GB" altLang="en-US" dirty="0">
                <a:latin typeface="Arial" panose="020B0604020202020204" pitchFamily="34" charset="0"/>
              </a:rPr>
              <a:t>For more information about nuclear fusion, please refer to the </a:t>
            </a:r>
            <a:r>
              <a:rPr lang="en-GB" altLang="en-US" i="1" dirty="0">
                <a:latin typeface="Arial" panose="020B0604020202020204" pitchFamily="34" charset="0"/>
              </a:rPr>
              <a:t>Physical Science: Nuclear Fusion </a:t>
            </a:r>
            <a:r>
              <a:rPr lang="en-GB" altLang="en-US" dirty="0">
                <a:latin typeface="Arial" panose="020B0604020202020204" pitchFamily="34" charset="0"/>
              </a:rPr>
              <a:t>presentation.</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sun </a:t>
            </a:r>
            <a:r>
              <a:rPr lang="en-US" altLang="en-US" dirty="0">
                <a:latin typeface="Arial" panose="020B0604020202020204" pitchFamily="34" charset="0"/>
              </a:rPr>
              <a:t>© Tom </a:t>
            </a:r>
            <a:r>
              <a:rPr lang="en-US" altLang="en-US" dirty="0" err="1">
                <a:latin typeface="Arial" panose="020B0604020202020204" pitchFamily="34" charset="0"/>
              </a:rPr>
              <a:t>Tschida</a:t>
            </a:r>
            <a:r>
              <a:rPr lang="en-US" altLang="en-US" dirty="0">
                <a:latin typeface="Arial" panose="020B0604020202020204" pitchFamily="34" charset="0"/>
              </a:rPr>
              <a:t>/NASA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2E22F5B-A2F3-47C4-B154-56D12758C7DE}"/>
              </a:ext>
            </a:extLst>
          </p:cNvPr>
          <p:cNvSpPr>
            <a:spLocks noGrp="1"/>
          </p:cNvSpPr>
          <p:nvPr>
            <p:ph type="sldNum" sz="quarter" idx="10"/>
          </p:nvPr>
        </p:nvSpPr>
        <p:spPr/>
        <p:txBody>
          <a:bodyPr/>
          <a:lstStyle/>
          <a:p>
            <a:pPr>
              <a:defRPr/>
            </a:pPr>
            <a:fld id="{B61C4AE5-8C61-4408-BFDD-DB01FED55CCE}"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1022F24-CCBC-48A9-920E-9220B011C833}"/>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5229E54-89D6-4CEC-A6C7-75D70803CCB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animation introduces how stars are formed, and how small, massive and really massive stars die. It can be used as an introduction to the topics within this presentation.</a:t>
            </a:r>
          </a:p>
          <a:p>
            <a:pPr eaLnBrk="1" hangingPunct="1"/>
            <a:endParaRPr lang="en-GB" altLang="en-US" dirty="0">
              <a:latin typeface="Arial" panose="020B0604020202020204" pitchFamily="34" charset="0"/>
            </a:endParaRPr>
          </a:p>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DF2A38E3-EE4A-44C5-942A-660BCF0720B1}"/>
              </a:ext>
            </a:extLst>
          </p:cNvPr>
          <p:cNvSpPr>
            <a:spLocks noGrp="1"/>
          </p:cNvSpPr>
          <p:nvPr>
            <p:ph type="sldNum" sz="quarter" idx="10"/>
          </p:nvPr>
        </p:nvSpPr>
        <p:spPr/>
        <p:txBody>
          <a:bodyPr/>
          <a:lstStyle/>
          <a:p>
            <a:pPr>
              <a:defRPr/>
            </a:pPr>
            <a:fld id="{B61C4AE5-8C61-4408-BFDD-DB01FED55CCE}"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5179BCC-7EA7-4A2F-A12D-1D42FFCD6411}"/>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124382DC-5589-4CA1-BEE8-7A51F8F2CFD2}"/>
              </a:ext>
            </a:extLst>
          </p:cNvPr>
          <p:cNvSpPr>
            <a:spLocks noGrp="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interactive click-and-reveal activity explains the structure of a main sequence star and how energy is created and transported through the star. There are five layers to reveal.</a:t>
            </a:r>
            <a:endParaRPr lang="en-GB" altLang="en-US" b="1" dirty="0">
              <a:latin typeface="Arial" panose="020B0604020202020204" pitchFamily="34" charset="0"/>
            </a:endParaRPr>
          </a:p>
        </p:txBody>
      </p:sp>
      <p:sp>
        <p:nvSpPr>
          <p:cNvPr id="18436" name="Slide Number Placeholder 3">
            <a:extLst>
              <a:ext uri="{FF2B5EF4-FFF2-40B4-BE49-F238E27FC236}">
                <a16:creationId xmlns:a16="http://schemas.microsoft.com/office/drawing/2014/main" id="{84146E45-004F-4B47-A529-4195B5477F3F}"/>
              </a:ext>
            </a:extLst>
          </p:cNvPr>
          <p:cNvSpPr txBox="1">
            <a:spLocks noGrp="1"/>
          </p:cNvSpPr>
          <p:nvPr/>
        </p:nvSpPr>
        <p:spPr bwMode="auto">
          <a:xfrm>
            <a:off x="3884613" y="8829966"/>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1" hangingPunct="1"/>
            <a:fld id="{FF33963B-D325-4E35-BBB1-223A027FA28A}" type="slidenum">
              <a:rPr lang="en-GB" altLang="en-US" sz="1200" b="1">
                <a:solidFill>
                  <a:schemeClr val="tx1"/>
                </a:solidFill>
              </a:rPr>
              <a:pPr algn="r" eaLnBrk="1" hangingPunct="1"/>
              <a:t>6</a:t>
            </a:fld>
            <a:endParaRPr lang="en-GB" altLang="en-US" sz="1200" b="1">
              <a:solidFill>
                <a:schemeClr val="tx1"/>
              </a:solidFill>
            </a:endParaRPr>
          </a:p>
        </p:txBody>
      </p:sp>
      <p:sp>
        <p:nvSpPr>
          <p:cNvPr id="2" name="Slide Number Placeholder 1">
            <a:extLst>
              <a:ext uri="{FF2B5EF4-FFF2-40B4-BE49-F238E27FC236}">
                <a16:creationId xmlns:a16="http://schemas.microsoft.com/office/drawing/2014/main" id="{2B49AB54-AFE3-4ED8-A12B-D798AAB62274}"/>
              </a:ext>
            </a:extLst>
          </p:cNvPr>
          <p:cNvSpPr>
            <a:spLocks noGrp="1"/>
          </p:cNvSpPr>
          <p:nvPr>
            <p:ph type="sldNum" sz="quarter" idx="10"/>
          </p:nvPr>
        </p:nvSpPr>
        <p:spPr/>
        <p:txBody>
          <a:bodyPr/>
          <a:lstStyle/>
          <a:p>
            <a:pPr>
              <a:defRPr/>
            </a:pPr>
            <a:fld id="{B61C4AE5-8C61-4408-BFDD-DB01FED55CCE}"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8802CE1-94F1-48CB-9497-E7489096142A}"/>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C84FF28B-BA7E-47A3-844B-F119CBF4BF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matching activity could be used as </a:t>
            </a:r>
            <a:r>
              <a:rPr lang="en-US" dirty="0"/>
              <a:t>an </a:t>
            </a:r>
            <a:r>
              <a:rPr lang="en-GB" dirty="0"/>
              <a:t>introductory or summary activity </a:t>
            </a:r>
            <a:r>
              <a:rPr lang="en-GB" altLang="en-US" dirty="0">
                <a:latin typeface="Arial" panose="020B0604020202020204" pitchFamily="34" charset="0"/>
              </a:rPr>
              <a:t>on the lifecycle of stars.</a:t>
            </a:r>
          </a:p>
        </p:txBody>
      </p:sp>
      <p:sp>
        <p:nvSpPr>
          <p:cNvPr id="2" name="Slide Number Placeholder 1">
            <a:extLst>
              <a:ext uri="{FF2B5EF4-FFF2-40B4-BE49-F238E27FC236}">
                <a16:creationId xmlns:a16="http://schemas.microsoft.com/office/drawing/2014/main" id="{EFE04593-B19D-4E5B-BDDE-6A06ABB7172D}"/>
              </a:ext>
            </a:extLst>
          </p:cNvPr>
          <p:cNvSpPr>
            <a:spLocks noGrp="1"/>
          </p:cNvSpPr>
          <p:nvPr>
            <p:ph type="sldNum" sz="quarter" idx="10"/>
          </p:nvPr>
        </p:nvSpPr>
        <p:spPr/>
        <p:txBody>
          <a:bodyPr/>
          <a:lstStyle/>
          <a:p>
            <a:pPr>
              <a:defRPr/>
            </a:pPr>
            <a:fld id="{B61C4AE5-8C61-4408-BFDD-DB01FED55CCE}"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D184009-A20B-42AE-A017-938380B46725}"/>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CDAF5C4-0C48-4AD5-9CEA-98051B7F73B1}"/>
              </a:ext>
            </a:extLst>
          </p:cNvPr>
          <p:cNvSpPr>
            <a:spLocks noGrp="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five-stage interactive animation explains what happens to a low-mass star (similar to the Sun) when the hydrogen is depleted. Students could be prompted to explain why different elements are formed at different stages in the star’s life cycle.</a:t>
            </a:r>
          </a:p>
          <a:p>
            <a:endParaRPr lang="en-GB" altLang="en-US" dirty="0">
              <a:latin typeface="Arial" panose="020B0604020202020204" pitchFamily="34" charset="0"/>
            </a:endParaRPr>
          </a:p>
          <a:p>
            <a:pPr defTabSz="928299" eaLnBrk="1" hangingPunct="1">
              <a:defRPr/>
            </a:pPr>
            <a:r>
              <a:rPr lang="en-GB" dirty="0"/>
              <a:t>This slide covers the Science and Engineering Practice:</a:t>
            </a:r>
          </a:p>
          <a:p>
            <a:pPr marL="174056" indent="-174056" defTabSz="928299" eaLnBrk="1" hangingPunct="1">
              <a:buFont typeface="Arial" panose="020B0604020202020204" pitchFamily="34" charset="0"/>
              <a:buChar char="•"/>
              <a:defRPr/>
            </a:pPr>
            <a:r>
              <a:rPr lang="en-GB" b="1" dirty="0"/>
              <a:t>Developing and Using Models: </a:t>
            </a:r>
            <a:r>
              <a:rPr lang="en-GB" dirty="0"/>
              <a:t>Develop, revise, and/or use a model based on evidence to illustrate and/or predict the relationships between systems or between components of a system.</a:t>
            </a:r>
            <a:endParaRPr lang="en-GB" dirty="0">
              <a:effectLst/>
            </a:endParaRPr>
          </a:p>
        </p:txBody>
      </p:sp>
      <p:sp>
        <p:nvSpPr>
          <p:cNvPr id="22532" name="Slide Number Placeholder 3">
            <a:extLst>
              <a:ext uri="{FF2B5EF4-FFF2-40B4-BE49-F238E27FC236}">
                <a16:creationId xmlns:a16="http://schemas.microsoft.com/office/drawing/2014/main" id="{0D161725-448A-4CEE-9013-59116E76F4BD}"/>
              </a:ext>
            </a:extLst>
          </p:cNvPr>
          <p:cNvSpPr txBox="1">
            <a:spLocks noGrp="1"/>
          </p:cNvSpPr>
          <p:nvPr/>
        </p:nvSpPr>
        <p:spPr bwMode="auto">
          <a:xfrm>
            <a:off x="3884613" y="8829966"/>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0" tIns="46415" rIns="92830" bIns="46415"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1" hangingPunct="1"/>
            <a:fld id="{A941EBFF-C9B9-47CF-8569-4CA31E36BCDE}" type="slidenum">
              <a:rPr lang="en-GB" altLang="en-US" sz="1200" b="1">
                <a:solidFill>
                  <a:schemeClr val="tx1"/>
                </a:solidFill>
              </a:rPr>
              <a:pPr algn="r" eaLnBrk="1" hangingPunct="1"/>
              <a:t>8</a:t>
            </a:fld>
            <a:endParaRPr lang="en-GB" altLang="en-US" sz="1200" b="1">
              <a:solidFill>
                <a:schemeClr val="tx1"/>
              </a:solidFill>
            </a:endParaRPr>
          </a:p>
        </p:txBody>
      </p:sp>
      <p:sp>
        <p:nvSpPr>
          <p:cNvPr id="2" name="Slide Number Placeholder 1">
            <a:extLst>
              <a:ext uri="{FF2B5EF4-FFF2-40B4-BE49-F238E27FC236}">
                <a16:creationId xmlns:a16="http://schemas.microsoft.com/office/drawing/2014/main" id="{A728D29A-6F2A-4F09-9C9D-FFC7A9B7C47B}"/>
              </a:ext>
            </a:extLst>
          </p:cNvPr>
          <p:cNvSpPr>
            <a:spLocks noGrp="1"/>
          </p:cNvSpPr>
          <p:nvPr>
            <p:ph type="sldNum" sz="quarter" idx="10"/>
          </p:nvPr>
        </p:nvSpPr>
        <p:spPr/>
        <p:txBody>
          <a:bodyPr/>
          <a:lstStyle/>
          <a:p>
            <a:pPr>
              <a:defRPr/>
            </a:pPr>
            <a:fld id="{B61C4AE5-8C61-4408-BFDD-DB01FED55CCE}"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A773EC1-F486-478A-9760-F33FC7426DDE}"/>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2A0A18C-28BF-443A-8C64-E05D871A3CB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NASA and H. Richer (University of British Columbia)</a:t>
            </a:r>
          </a:p>
        </p:txBody>
      </p:sp>
      <p:sp>
        <p:nvSpPr>
          <p:cNvPr id="2" name="Slide Number Placeholder 1">
            <a:extLst>
              <a:ext uri="{FF2B5EF4-FFF2-40B4-BE49-F238E27FC236}">
                <a16:creationId xmlns:a16="http://schemas.microsoft.com/office/drawing/2014/main" id="{48E2B80F-C7C9-4121-939A-A7A6353E46C8}"/>
              </a:ext>
            </a:extLst>
          </p:cNvPr>
          <p:cNvSpPr>
            <a:spLocks noGrp="1"/>
          </p:cNvSpPr>
          <p:nvPr>
            <p:ph type="sldNum" sz="quarter" idx="10"/>
          </p:nvPr>
        </p:nvSpPr>
        <p:spPr/>
        <p:txBody>
          <a:bodyPr/>
          <a:lstStyle/>
          <a:p>
            <a:pPr>
              <a:defRPr/>
            </a:pPr>
            <a:fld id="{B61C4AE5-8C61-4408-BFDD-DB01FED55CCE}"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89C736C4-262B-4E9D-96ED-E6C00E2F11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hlinkClick r:id="" action="ppaction://hlinkshowjump?jump=nextslide"/>
            <a:extLst>
              <a:ext uri="{FF2B5EF4-FFF2-40B4-BE49-F238E27FC236}">
                <a16:creationId xmlns:a16="http://schemas.microsoft.com/office/drawing/2014/main" id="{78E083BB-E2B3-4E36-962A-D4BADD60C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11AA59CB-DD14-43BE-9476-B82EAF0A2D7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a:extLst>
              <a:ext uri="{FF2B5EF4-FFF2-40B4-BE49-F238E27FC236}">
                <a16:creationId xmlns:a16="http://schemas.microsoft.com/office/drawing/2014/main" id="{6B71A12F-704A-4850-954C-9E76561A5F5C}"/>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EF2D9A6F-C163-42A3-A306-F5A4A3B45EDB}"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27</a:t>
            </a:r>
          </a:p>
        </p:txBody>
      </p:sp>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27761"/>
          </a:xfrm>
        </p:spPr>
        <p:txBody>
          <a:bodyPr/>
          <a:lstStyle>
            <a:lvl1pPr algn="ctr">
              <a:lnSpc>
                <a:spcPct val="100000"/>
              </a:lnSpc>
              <a:defRPr sz="4400">
                <a:solidFill>
                  <a:srgbClr val="B80303"/>
                </a:solidFill>
              </a:defRPr>
            </a:lvl1pPr>
          </a:lstStyle>
          <a:p>
            <a:r>
              <a:rPr lang="en-US"/>
              <a:t>Click to edit Master title style</a:t>
            </a:r>
            <a:endParaRPr lang="en-GB" dirty="0"/>
          </a:p>
        </p:txBody>
      </p:sp>
    </p:spTree>
    <p:extLst>
      <p:ext uri="{BB962C8B-B14F-4D97-AF65-F5344CB8AC3E}">
        <p14:creationId xmlns:p14="http://schemas.microsoft.com/office/powerpoint/2010/main" val="257124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0201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948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73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7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211695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411405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702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47731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081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15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17">
            <a:extLst>
              <a:ext uri="{FF2B5EF4-FFF2-40B4-BE49-F238E27FC236}">
                <a16:creationId xmlns:a16="http://schemas.microsoft.com/office/drawing/2014/main" id="{0173DC06-3B19-4392-BDED-F4F1A41C6A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hlinkClick r:id="" action="ppaction://hlinkshowjump?jump=nextslide"/>
            <a:extLst>
              <a:ext uri="{FF2B5EF4-FFF2-40B4-BE49-F238E27FC236}">
                <a16:creationId xmlns:a16="http://schemas.microsoft.com/office/drawing/2014/main" id="{1139C6C2-D16C-4190-B937-ECD163652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F34D3C9F-B063-4047-B5BE-1BEB7B6593B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a:extLst>
              <a:ext uri="{FF2B5EF4-FFF2-40B4-BE49-F238E27FC236}">
                <a16:creationId xmlns:a16="http://schemas.microsoft.com/office/drawing/2014/main" id="{7A244E96-CCF1-4390-834A-350F2D1A2421}"/>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D2A9400E-13F6-419F-985A-C2260063DF87}"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27</a:t>
            </a:r>
          </a:p>
        </p:txBody>
      </p:sp>
      <p:sp>
        <p:nvSpPr>
          <p:cNvPr id="9" name="Content Placeholder 2">
            <a:extLst>
              <a:ext uri="{FF2B5EF4-FFF2-40B4-BE49-F238E27FC236}">
                <a16:creationId xmlns:a16="http://schemas.microsoft.com/office/drawing/2014/main" id="{58BEDEB8-A9C3-4367-BF40-FB60AF6FA132}"/>
              </a:ext>
            </a:extLst>
          </p:cNvPr>
          <p:cNvSpPr>
            <a:spLocks noGrp="1"/>
          </p:cNvSpPr>
          <p:nvPr>
            <p:ph idx="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Tree>
    <p:extLst>
      <p:ext uri="{BB962C8B-B14F-4D97-AF65-F5344CB8AC3E}">
        <p14:creationId xmlns:p14="http://schemas.microsoft.com/office/powerpoint/2010/main" val="2842024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66027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95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999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2224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003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2651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4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2112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3825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00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047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4998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91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1313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a:extLst>
              <a:ext uri="{FF2B5EF4-FFF2-40B4-BE49-F238E27FC236}">
                <a16:creationId xmlns:a16="http://schemas.microsoft.com/office/drawing/2014/main" id="{B6BF50C0-4319-48D4-92B2-581BB5A36FE9}"/>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
            <a:extLst>
              <a:ext uri="{FF2B5EF4-FFF2-40B4-BE49-F238E27FC236}">
                <a16:creationId xmlns:a16="http://schemas.microsoft.com/office/drawing/2014/main" id="{89A3A16E-AF3F-4DF7-9C0A-956546AE8DE9}"/>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1028" name="Rectangle 8">
            <a:extLst>
              <a:ext uri="{FF2B5EF4-FFF2-40B4-BE49-F238E27FC236}">
                <a16:creationId xmlns:a16="http://schemas.microsoft.com/office/drawing/2014/main" id="{D2F7BF81-5350-44B3-8DDE-196FD8A24F44}"/>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29" name="Picture 16">
            <a:hlinkClick r:id="" action="ppaction://hlinkshowjump?jump=previousslide"/>
            <a:extLst>
              <a:ext uri="{FF2B5EF4-FFF2-40B4-BE49-F238E27FC236}">
                <a16:creationId xmlns:a16="http://schemas.microsoft.com/office/drawing/2014/main" id="{C3AE69F8-4959-49B0-9AE9-45182F09CEE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3">
            <a:hlinkClick r:id="" action="ppaction://hlinkshowjump?jump=nextslide"/>
            <a:extLst>
              <a:ext uri="{FF2B5EF4-FFF2-40B4-BE49-F238E27FC236}">
                <a16:creationId xmlns:a16="http://schemas.microsoft.com/office/drawing/2014/main" id="{9A6CAA14-8437-439B-B5A5-3492EBBAE87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636A4F02-BE21-445E-920E-D8D6EBDF2485}"/>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4">
            <a:extLst>
              <a:ext uri="{FF2B5EF4-FFF2-40B4-BE49-F238E27FC236}">
                <a16:creationId xmlns:a16="http://schemas.microsoft.com/office/drawing/2014/main" id="{8F39013F-AB64-4508-B421-B13D96FAF232}"/>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D8A98D2E-E210-47A6-BD2B-CC6E38F6A234}"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27</a:t>
            </a:r>
          </a:p>
        </p:txBody>
      </p:sp>
    </p:spTree>
    <p:custDataLst>
      <p:tags r:id="rId16"/>
    </p:custDataLst>
  </p:cSld>
  <p:clrMap bg1="lt1" tx1="dk1" bg2="lt2" tx2="dk2" accent1="accent1" accent2="accent2" accent3="accent3" accent4="accent4" accent5="accent5" accent6="accent6" hlink="hlink" folHlink="folHlink"/>
  <p:sldLayoutIdLst>
    <p:sldLayoutId id="2147486048" r:id="rId1"/>
    <p:sldLayoutId id="2147486049" r:id="rId2"/>
    <p:sldLayoutId id="2147486024" r:id="rId3"/>
    <p:sldLayoutId id="2147486025" r:id="rId4"/>
    <p:sldLayoutId id="2147486026" r:id="rId5"/>
    <p:sldLayoutId id="2147486027" r:id="rId6"/>
    <p:sldLayoutId id="2147486028" r:id="rId7"/>
    <p:sldLayoutId id="2147486029" r:id="rId8"/>
    <p:sldLayoutId id="2147486030" r:id="rId9"/>
    <p:sldLayoutId id="2147486031" r:id="rId10"/>
    <p:sldLayoutId id="2147486032" r:id="rId11"/>
    <p:sldLayoutId id="2147486033" r:id="rId12"/>
    <p:sldLayoutId id="2147486034" r:id="rId13"/>
    <p:sldLayoutId id="2147486035"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a:extLst>
              <a:ext uri="{FF2B5EF4-FFF2-40B4-BE49-F238E27FC236}">
                <a16:creationId xmlns:a16="http://schemas.microsoft.com/office/drawing/2014/main" id="{46811DEC-FBE9-4334-9876-38D025D62DD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a:extLst>
              <a:ext uri="{FF2B5EF4-FFF2-40B4-BE49-F238E27FC236}">
                <a16:creationId xmlns:a16="http://schemas.microsoft.com/office/drawing/2014/main" id="{8C97F94E-1CCC-427F-8956-11480F9B3A50}"/>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2052" name="Rectangle 8">
            <a:extLst>
              <a:ext uri="{FF2B5EF4-FFF2-40B4-BE49-F238E27FC236}">
                <a16:creationId xmlns:a16="http://schemas.microsoft.com/office/drawing/2014/main" id="{AEFB9260-D0DF-432B-95C2-FA53F1F60C25}"/>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3" name="Picture 16">
            <a:hlinkClick r:id="" action="ppaction://hlinkshowjump?jump=previousslide"/>
            <a:extLst>
              <a:ext uri="{FF2B5EF4-FFF2-40B4-BE49-F238E27FC236}">
                <a16:creationId xmlns:a16="http://schemas.microsoft.com/office/drawing/2014/main" id="{152FAEDF-7C42-48DE-B794-DD11EA45CDB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0CF8C4DA-7BDE-418C-9A6E-C5F47BCE93B5}"/>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4">
            <a:extLst>
              <a:ext uri="{FF2B5EF4-FFF2-40B4-BE49-F238E27FC236}">
                <a16:creationId xmlns:a16="http://schemas.microsoft.com/office/drawing/2014/main" id="{B7160FFF-6AD7-4D93-B8EA-13AC13AC2ACC}"/>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81E73434-2851-4FAE-8DEE-953F62C48859}"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a:solidFill>
                  <a:srgbClr val="5B0091"/>
                </a:solidFill>
                <a:cs typeface="Arial" panose="020B0604020202020204" pitchFamily="34" charset="0"/>
              </a:rPr>
              <a:t> of 27</a:t>
            </a:r>
          </a:p>
        </p:txBody>
      </p:sp>
    </p:spTree>
    <p:custDataLst>
      <p:tags r:id="rId14"/>
    </p:custDataLst>
  </p:cSld>
  <p:clrMap bg1="lt1" tx1="dk1" bg2="lt2" tx2="dk2" accent1="accent1" accent2="accent2" accent3="accent3" accent4="accent4" accent5="accent5" accent6="accent6" hlink="hlink" folHlink="folHlink"/>
  <p:sldLayoutIdLst>
    <p:sldLayoutId id="2147486036" r:id="rId1"/>
    <p:sldLayoutId id="2147486037" r:id="rId2"/>
    <p:sldLayoutId id="2147486038" r:id="rId3"/>
    <p:sldLayoutId id="2147486039" r:id="rId4"/>
    <p:sldLayoutId id="2147486040" r:id="rId5"/>
    <p:sldLayoutId id="2147486041" r:id="rId6"/>
    <p:sldLayoutId id="2147486042" r:id="rId7"/>
    <p:sldLayoutId id="2147486043" r:id="rId8"/>
    <p:sldLayoutId id="2147486044" r:id="rId9"/>
    <p:sldLayoutId id="2147486045" r:id="rId10"/>
    <p:sldLayoutId id="2147486046" r:id="rId11"/>
    <p:sldLayoutId id="214748604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5.xml"/><Relationship Id="rId7"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image" Target="../media/image12.png"/><Relationship Id="rId5" Type="http://schemas.openxmlformats.org/officeDocument/2006/relationships/notesSlide" Target="../notesSlides/notesSlide10.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6.xml"/><Relationship Id="rId7" Type="http://schemas.openxmlformats.org/officeDocument/2006/relationships/image" Target="../media/image13.png"/><Relationship Id="rId2" Type="http://schemas.openxmlformats.org/officeDocument/2006/relationships/tags" Target="../tags/tag15.xml"/><Relationship Id="rId1" Type="http://schemas.openxmlformats.org/officeDocument/2006/relationships/vmlDrawing" Target="../drawings/vmlDrawing6.vml"/><Relationship Id="rId6" Type="http://schemas.openxmlformats.org/officeDocument/2006/relationships/image" Target="../media/image12.png"/><Relationship Id="rId11" Type="http://schemas.openxmlformats.org/officeDocument/2006/relationships/image" Target="../media/image11.wmf"/><Relationship Id="rId5" Type="http://schemas.openxmlformats.org/officeDocument/2006/relationships/notesSlide" Target="../notesSlides/notesSlide11.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7.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vmlDrawing" Target="../drawings/vmlDrawing7.vml"/><Relationship Id="rId6" Type="http://schemas.openxmlformats.org/officeDocument/2006/relationships/image" Target="../media/image12.png"/><Relationship Id="rId5" Type="http://schemas.openxmlformats.org/officeDocument/2006/relationships/notesSlide" Target="../notesSlides/notesSlide12.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8.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notesSlide" Target="../notesSlides/notesSlide13.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9.xml"/><Relationship Id="rId7"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notesSlide" Target="../notesSlides/notesSlide17.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control" Target="../activeX/activeX10.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notesSlide" Target="../notesSlides/notesSlide18.xml"/><Relationship Id="rId4" Type="http://schemas.openxmlformats.org/officeDocument/2006/relationships/slideLayout" Target="../slideLayouts/slideLayout7.xml"/><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1.xml"/><Relationship Id="rId7" Type="http://schemas.openxmlformats.org/officeDocument/2006/relationships/image" Target="../media/image13.png"/><Relationship Id="rId2" Type="http://schemas.openxmlformats.org/officeDocument/2006/relationships/tags" Target="../tags/tag23.xml"/><Relationship Id="rId1" Type="http://schemas.openxmlformats.org/officeDocument/2006/relationships/vmlDrawing" Target="../drawings/vmlDrawing11.vml"/><Relationship Id="rId6" Type="http://schemas.openxmlformats.org/officeDocument/2006/relationships/image" Target="../media/image12.png"/><Relationship Id="rId5" Type="http://schemas.openxmlformats.org/officeDocument/2006/relationships/notesSlide" Target="../notesSlides/notesSlide19.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2.xml"/><Relationship Id="rId7" Type="http://schemas.openxmlformats.org/officeDocument/2006/relationships/image" Target="../media/image13.png"/><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2.png"/><Relationship Id="rId5" Type="http://schemas.openxmlformats.org/officeDocument/2006/relationships/notesSlide" Target="../notesSlides/notesSlide20.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14.png"/><Relationship Id="rId5" Type="http://schemas.openxmlformats.org/officeDocument/2006/relationships/image" Target="../media/image20.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2.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1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1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13.xml"/><Relationship Id="rId7" Type="http://schemas.openxmlformats.org/officeDocument/2006/relationships/image" Target="../media/image12.png"/><Relationship Id="rId2" Type="http://schemas.openxmlformats.org/officeDocument/2006/relationships/tags" Target="../tags/tag30.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notesSlide" Target="../notesSlides/notesSlide26.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ontrol" Target="../activeX/activeX14.xml"/><Relationship Id="rId7" Type="http://schemas.openxmlformats.org/officeDocument/2006/relationships/image" Target="../media/image13.png"/><Relationship Id="rId2" Type="http://schemas.openxmlformats.org/officeDocument/2006/relationships/tags" Target="../tags/tag31.xml"/><Relationship Id="rId1" Type="http://schemas.openxmlformats.org/officeDocument/2006/relationships/vmlDrawing" Target="../drawings/vmlDrawing14.vml"/><Relationship Id="rId6" Type="http://schemas.openxmlformats.org/officeDocument/2006/relationships/image" Target="../media/image12.png"/><Relationship Id="rId5" Type="http://schemas.openxmlformats.org/officeDocument/2006/relationships/notesSlide" Target="../notesSlides/notesSlide27.xml"/><Relationship Id="rId10" Type="http://schemas.openxmlformats.org/officeDocument/2006/relationships/image" Target="../media/image11.wmf"/><Relationship Id="rId4" Type="http://schemas.openxmlformats.org/officeDocument/2006/relationships/slideLayout" Target="../slideLayouts/slideLayout16.xml"/><Relationship Id="rId9"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3.png"/><Relationship Id="rId2" Type="http://schemas.openxmlformats.org/officeDocument/2006/relationships/tags" Target="../tags/tag9.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image" Target="../media/image11.wmf"/><Relationship Id="rId5" Type="http://schemas.openxmlformats.org/officeDocument/2006/relationships/notesSlide" Target="../notesSlides/notesSlide5.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notesSlide" Target="../notesSlides/notesSlide6.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3.xml"/><Relationship Id="rId7" Type="http://schemas.openxmlformats.org/officeDocument/2006/relationships/image" Target="../media/image13.png"/><Relationship Id="rId2" Type="http://schemas.openxmlformats.org/officeDocument/2006/relationships/tags" Target="../tags/tag11.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notesSlide" Target="../notesSlides/notesSlide7.xml"/><Relationship Id="rId10" Type="http://schemas.openxmlformats.org/officeDocument/2006/relationships/image" Target="../media/image11.wmf"/><Relationship Id="rId4" Type="http://schemas.openxmlformats.org/officeDocument/2006/relationships/slideLayout" Target="../slideLayouts/slideLayout7.xml"/><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4.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vmlDrawing" Target="../drawings/vmlDrawing4.vml"/><Relationship Id="rId6" Type="http://schemas.openxmlformats.org/officeDocument/2006/relationships/image" Target="../media/image12.png"/><Relationship Id="rId11" Type="http://schemas.openxmlformats.org/officeDocument/2006/relationships/image" Target="../media/image11.wmf"/><Relationship Id="rId5" Type="http://schemas.openxmlformats.org/officeDocument/2006/relationships/notesSlide" Target="../notesSlides/notesSlide8.xml"/><Relationship Id="rId10" Type="http://schemas.openxmlformats.org/officeDocument/2006/relationships/image" Target="../media/image15.jp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8868402A-F561-42D4-AAD8-214001E2281D}"/>
              </a:ext>
            </a:extLst>
          </p:cNvPr>
          <p:cNvSpPr>
            <a:spLocks noGrp="1" noChangeArrowheads="1"/>
          </p:cNvSpPr>
          <p:nvPr>
            <p:ph type="title"/>
          </p:nvPr>
        </p:nvSpPr>
        <p:spPr>
          <a:xfrm>
            <a:off x="3230563" y="1187450"/>
            <a:ext cx="4973637" cy="3128963"/>
          </a:xfrm>
        </p:spPr>
        <p:txBody>
          <a:bodyPr/>
          <a:lstStyle/>
          <a:p>
            <a:r>
              <a:rPr lang="en-GB" altLang="en-US"/>
              <a:t>Stars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EEBB5EA1-6E58-4190-B53D-4988CC4C0931}"/>
              </a:ext>
            </a:extLst>
          </p:cNvPr>
          <p:cNvSpPr>
            <a:spLocks noGrp="1" noChangeArrowheads="1"/>
          </p:cNvSpPr>
          <p:nvPr>
            <p:ph type="title"/>
          </p:nvPr>
        </p:nvSpPr>
        <p:spPr/>
        <p:txBody>
          <a:bodyPr/>
          <a:lstStyle/>
          <a:p>
            <a:r>
              <a:rPr lang="en-GB" altLang="en-US" dirty="0"/>
              <a:t>Life cycle of small stars</a:t>
            </a:r>
          </a:p>
        </p:txBody>
      </p:sp>
      <p:pic>
        <p:nvPicPr>
          <p:cNvPr id="25604" name="Picture 5" descr="flash_icon">
            <a:extLst>
              <a:ext uri="{FF2B5EF4-FFF2-40B4-BE49-F238E27FC236}">
                <a16:creationId xmlns:a16="http://schemas.microsoft.com/office/drawing/2014/main" id="{C8721498-EE5B-489E-BE6D-DC2E92A7C2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9" descr="notes_icon">
            <a:extLst>
              <a:ext uri="{FF2B5EF4-FFF2-40B4-BE49-F238E27FC236}">
                <a16:creationId xmlns:a16="http://schemas.microsoft.com/office/drawing/2014/main" id="{9619C4DC-25C3-4926-B7C7-51A58935A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9">
            <a:hlinkClick r:id="" action="ppaction://hlinkshowjump?jump=nextslide"/>
            <a:extLst>
              <a:ext uri="{FF2B5EF4-FFF2-40B4-BE49-F238E27FC236}">
                <a16:creationId xmlns:a16="http://schemas.microsoft.com/office/drawing/2014/main" id="{D455F9F3-09F9-4991-A6B5-56B916E9B3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562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6E6F35D-3068-488B-9409-5872966730FD}"/>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79EA5C3A-631F-41E6-B1A5-7B305384250E}"/>
              </a:ext>
            </a:extLst>
          </p:cNvPr>
          <p:cNvSpPr>
            <a:spLocks noGrp="1" noChangeArrowheads="1"/>
          </p:cNvSpPr>
          <p:nvPr>
            <p:ph type="title"/>
          </p:nvPr>
        </p:nvSpPr>
        <p:spPr/>
        <p:txBody>
          <a:bodyPr/>
          <a:lstStyle/>
          <a:p>
            <a:r>
              <a:rPr lang="en-GB" altLang="en-US" dirty="0"/>
              <a:t>The death of a large star</a:t>
            </a:r>
          </a:p>
        </p:txBody>
      </p:sp>
      <p:pic>
        <p:nvPicPr>
          <p:cNvPr id="27652" name="Picture 5" descr="flash_icon">
            <a:extLst>
              <a:ext uri="{FF2B5EF4-FFF2-40B4-BE49-F238E27FC236}">
                <a16:creationId xmlns:a16="http://schemas.microsoft.com/office/drawing/2014/main" id="{29AE2E46-97FC-47ED-B89E-5EBCC33DE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notes_icon">
            <a:extLst>
              <a:ext uri="{FF2B5EF4-FFF2-40B4-BE49-F238E27FC236}">
                <a16:creationId xmlns:a16="http://schemas.microsoft.com/office/drawing/2014/main" id="{E6FBA02D-A7D5-4779-8450-66F964C66B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9">
            <a:hlinkClick r:id="" action="ppaction://hlinkshowjump?jump=nextslide"/>
            <a:extLst>
              <a:ext uri="{FF2B5EF4-FFF2-40B4-BE49-F238E27FC236}">
                <a16:creationId xmlns:a16="http://schemas.microsoft.com/office/drawing/2014/main" id="{42713975-5A87-460C-811F-0021C74678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F5466EF1-63E2-4A1C-918E-46B4416D913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767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BC96F64F-FA0D-47C7-B55C-80B73504992A}"/>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E244A38D-C319-4C2B-8498-B0151C8AF7D9}"/>
              </a:ext>
            </a:extLst>
          </p:cNvPr>
          <p:cNvSpPr>
            <a:spLocks noGrp="1" noChangeArrowheads="1"/>
          </p:cNvSpPr>
          <p:nvPr>
            <p:ph type="title"/>
          </p:nvPr>
        </p:nvSpPr>
        <p:spPr/>
        <p:txBody>
          <a:bodyPr/>
          <a:lstStyle/>
          <a:p>
            <a:r>
              <a:rPr lang="en-GB" altLang="en-US" dirty="0"/>
              <a:t>Life cycle of large stars</a:t>
            </a:r>
          </a:p>
        </p:txBody>
      </p:sp>
      <p:pic>
        <p:nvPicPr>
          <p:cNvPr id="29700" name="Picture 5" descr="flash_icon">
            <a:extLst>
              <a:ext uri="{FF2B5EF4-FFF2-40B4-BE49-F238E27FC236}">
                <a16:creationId xmlns:a16="http://schemas.microsoft.com/office/drawing/2014/main" id="{390E844B-E745-40CE-AB21-B2F7A05C3C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9" descr="notes_icon">
            <a:extLst>
              <a:ext uri="{FF2B5EF4-FFF2-40B4-BE49-F238E27FC236}">
                <a16:creationId xmlns:a16="http://schemas.microsoft.com/office/drawing/2014/main" id="{2A983387-8D62-42C2-AA4A-C04B14EA07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9">
            <a:hlinkClick r:id="" action="ppaction://hlinkshowjump?jump=nextslide"/>
            <a:extLst>
              <a:ext uri="{FF2B5EF4-FFF2-40B4-BE49-F238E27FC236}">
                <a16:creationId xmlns:a16="http://schemas.microsoft.com/office/drawing/2014/main" id="{0775A9F3-BD8D-41B7-ACA2-1FCF13B439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972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2ED7947-6A4C-4A7E-89A7-7C12DCB9313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8FEE9921-FB75-4BC5-A843-45557B5F6D54}"/>
              </a:ext>
            </a:extLst>
          </p:cNvPr>
          <p:cNvSpPr>
            <a:spLocks noGrp="1" noChangeArrowheads="1"/>
          </p:cNvSpPr>
          <p:nvPr>
            <p:ph type="title"/>
          </p:nvPr>
        </p:nvSpPr>
        <p:spPr/>
        <p:txBody>
          <a:bodyPr/>
          <a:lstStyle/>
          <a:p>
            <a:pPr eaLnBrk="1" hangingPunct="1"/>
            <a:r>
              <a:rPr lang="en-GB" altLang="en-US" dirty="0"/>
              <a:t>What is a supernova?</a:t>
            </a:r>
          </a:p>
        </p:txBody>
      </p:sp>
      <p:pic>
        <p:nvPicPr>
          <p:cNvPr id="31748" name="Picture 5" descr="flash_icon">
            <a:extLst>
              <a:ext uri="{FF2B5EF4-FFF2-40B4-BE49-F238E27FC236}">
                <a16:creationId xmlns:a16="http://schemas.microsoft.com/office/drawing/2014/main" id="{5C0E649C-AF26-4F63-B626-077B66F0CF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9" descr="notes_icon">
            <a:extLst>
              <a:ext uri="{FF2B5EF4-FFF2-40B4-BE49-F238E27FC236}">
                <a16:creationId xmlns:a16="http://schemas.microsoft.com/office/drawing/2014/main" id="{DFAE65D5-FBA9-4493-9BC1-B0588A040D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9">
            <a:hlinkClick r:id="" action="ppaction://hlinkshowjump?jump=nextslide"/>
            <a:extLst>
              <a:ext uri="{FF2B5EF4-FFF2-40B4-BE49-F238E27FC236}">
                <a16:creationId xmlns:a16="http://schemas.microsoft.com/office/drawing/2014/main" id="{70B3702E-BE2B-400F-9395-0F30C40E97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77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FE3BE67-63A1-4B86-B122-0F0E4AC86998}"/>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5CEEE43-5448-4394-B168-DB88D7730D3B}"/>
              </a:ext>
            </a:extLst>
          </p:cNvPr>
          <p:cNvSpPr>
            <a:spLocks noGrp="1" noChangeArrowheads="1"/>
          </p:cNvSpPr>
          <p:nvPr>
            <p:ph type="title"/>
          </p:nvPr>
        </p:nvSpPr>
        <p:spPr/>
        <p:txBody>
          <a:bodyPr/>
          <a:lstStyle/>
          <a:p>
            <a:pPr eaLnBrk="1" hangingPunct="1"/>
            <a:r>
              <a:rPr lang="en-GB" altLang="en-US"/>
              <a:t>Neutron stars</a:t>
            </a:r>
          </a:p>
        </p:txBody>
      </p:sp>
      <p:pic>
        <p:nvPicPr>
          <p:cNvPr id="244740" name="Picture 4" descr="neutron star">
            <a:extLst>
              <a:ext uri="{FF2B5EF4-FFF2-40B4-BE49-F238E27FC236}">
                <a16:creationId xmlns:a16="http://schemas.microsoft.com/office/drawing/2014/main" id="{2A1EEAAE-B777-4298-B766-46CACF5358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3209925"/>
            <a:ext cx="2744787"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1" name="Text Box 5">
            <a:extLst>
              <a:ext uri="{FF2B5EF4-FFF2-40B4-BE49-F238E27FC236}">
                <a16:creationId xmlns:a16="http://schemas.microsoft.com/office/drawing/2014/main" id="{376D15FC-8E85-4CF5-BDB5-2708DB9A5914}"/>
              </a:ext>
            </a:extLst>
          </p:cNvPr>
          <p:cNvSpPr txBox="1">
            <a:spLocks noChangeArrowheads="1"/>
          </p:cNvSpPr>
          <p:nvPr/>
        </p:nvSpPr>
        <p:spPr bwMode="auto">
          <a:xfrm>
            <a:off x="358775" y="3509963"/>
            <a:ext cx="48323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outer shell is thought to be composed of a solid crust of atomic nuclei. Inside this crust is a liquid interior composed almost entirely of neutrons, increasing in density towards the center to reach nearly 10</a:t>
            </a:r>
            <a:r>
              <a:rPr lang="en-GB" altLang="en-US" baseline="30000">
                <a:solidFill>
                  <a:srgbClr val="010066"/>
                </a:solidFill>
              </a:rPr>
              <a:t>18</a:t>
            </a:r>
            <a:r>
              <a:rPr lang="en-GB" altLang="en-US" sz="1000">
                <a:solidFill>
                  <a:srgbClr val="010066"/>
                </a:solidFill>
              </a:rPr>
              <a:t> </a:t>
            </a:r>
            <a:r>
              <a:rPr lang="en-GB" altLang="en-US">
                <a:solidFill>
                  <a:srgbClr val="010066"/>
                </a:solidFill>
              </a:rPr>
              <a:t>kg</a:t>
            </a:r>
            <a:r>
              <a:rPr lang="en-GB" altLang="en-US" sz="1000">
                <a:solidFill>
                  <a:srgbClr val="010066"/>
                </a:solidFill>
              </a:rPr>
              <a:t> </a:t>
            </a:r>
            <a:r>
              <a:rPr lang="en-GB" altLang="en-US">
                <a:solidFill>
                  <a:srgbClr val="010066"/>
                </a:solidFill>
              </a:rPr>
              <a:t>m</a:t>
            </a:r>
            <a:r>
              <a:rPr lang="en-GB" altLang="en-US" baseline="30000">
                <a:solidFill>
                  <a:srgbClr val="010066"/>
                </a:solidFill>
              </a:rPr>
              <a:t>–3</a:t>
            </a:r>
            <a:r>
              <a:rPr lang="en-GB" altLang="en-US">
                <a:solidFill>
                  <a:srgbClr val="010066"/>
                </a:solidFill>
              </a:rPr>
              <a:t>. </a:t>
            </a:r>
          </a:p>
        </p:txBody>
      </p:sp>
      <p:sp>
        <p:nvSpPr>
          <p:cNvPr id="244742" name="Text Box 6">
            <a:extLst>
              <a:ext uri="{FF2B5EF4-FFF2-40B4-BE49-F238E27FC236}">
                <a16:creationId xmlns:a16="http://schemas.microsoft.com/office/drawing/2014/main" id="{5258EAAB-34C8-4E9E-9BA9-6032DF6A6651}"/>
              </a:ext>
            </a:extLst>
          </p:cNvPr>
          <p:cNvSpPr txBox="1">
            <a:spLocks noChangeArrowheads="1"/>
          </p:cNvSpPr>
          <p:nvPr/>
        </p:nvSpPr>
        <p:spPr bwMode="auto">
          <a:xfrm>
            <a:off x="358775" y="1781175"/>
            <a:ext cx="84328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This core will have a radius of only 10</a:t>
            </a:r>
            <a:r>
              <a:rPr lang="en-GB" altLang="en-US" sz="1000" dirty="0">
                <a:solidFill>
                  <a:srgbClr val="010066"/>
                </a:solidFill>
              </a:rPr>
              <a:t> </a:t>
            </a:r>
            <a:r>
              <a:rPr lang="en-GB" altLang="en-US" dirty="0">
                <a:solidFill>
                  <a:srgbClr val="010066"/>
                </a:solidFill>
              </a:rPr>
              <a:t>km, and a density more than </a:t>
            </a:r>
            <a:r>
              <a:rPr lang="en-GB" altLang="en-US" b="1" dirty="0">
                <a:solidFill>
                  <a:srgbClr val="010066"/>
                </a:solidFill>
              </a:rPr>
              <a:t>14 orders of magnitude</a:t>
            </a:r>
            <a:r>
              <a:rPr lang="en-GB" altLang="en-US" dirty="0">
                <a:solidFill>
                  <a:srgbClr val="010066"/>
                </a:solidFill>
              </a:rPr>
              <a:t> higher than that of the Sun, and close to the density of an atomic nucleus. </a:t>
            </a:r>
          </a:p>
          <a:p>
            <a:pPr eaLnBrk="1" hangingPunct="1"/>
            <a:r>
              <a:rPr lang="en-GB" altLang="en-US" dirty="0">
                <a:solidFill>
                  <a:srgbClr val="010066"/>
                </a:solidFill>
              </a:rPr>
              <a:t>This is a </a:t>
            </a:r>
            <a:r>
              <a:rPr lang="en-GB" altLang="en-US" b="1" dirty="0">
                <a:solidFill>
                  <a:srgbClr val="B80303"/>
                </a:solidFill>
              </a:rPr>
              <a:t>neutron star</a:t>
            </a:r>
            <a:r>
              <a:rPr lang="en-GB" altLang="en-US" dirty="0">
                <a:solidFill>
                  <a:srgbClr val="010066"/>
                </a:solidFill>
              </a:rPr>
              <a:t>.</a:t>
            </a:r>
          </a:p>
        </p:txBody>
      </p:sp>
      <p:grpSp>
        <p:nvGrpSpPr>
          <p:cNvPr id="2" name="Group 7">
            <a:extLst>
              <a:ext uri="{FF2B5EF4-FFF2-40B4-BE49-F238E27FC236}">
                <a16:creationId xmlns:a16="http://schemas.microsoft.com/office/drawing/2014/main" id="{5EFE31AC-820F-4080-A0D1-731B6B63A689}"/>
              </a:ext>
            </a:extLst>
          </p:cNvPr>
          <p:cNvGrpSpPr>
            <a:grpSpLocks/>
          </p:cNvGrpSpPr>
          <p:nvPr/>
        </p:nvGrpSpPr>
        <p:grpSpPr bwMode="auto">
          <a:xfrm>
            <a:off x="6070600" y="3965575"/>
            <a:ext cx="2176463" cy="1165225"/>
            <a:chOff x="3824" y="2498"/>
            <a:chExt cx="1371" cy="734"/>
          </a:xfrm>
        </p:grpSpPr>
        <p:sp>
          <p:nvSpPr>
            <p:cNvPr id="33804" name="Text Box 8">
              <a:extLst>
                <a:ext uri="{FF2B5EF4-FFF2-40B4-BE49-F238E27FC236}">
                  <a16:creationId xmlns:a16="http://schemas.microsoft.com/office/drawing/2014/main" id="{D314CED7-126B-4B28-9309-8A38D574FB5E}"/>
                </a:ext>
              </a:extLst>
            </p:cNvPr>
            <p:cNvSpPr txBox="1">
              <a:spLocks noChangeArrowheads="1"/>
            </p:cNvSpPr>
            <p:nvPr/>
          </p:nvSpPr>
          <p:spPr bwMode="auto">
            <a:xfrm>
              <a:off x="3824" y="2714"/>
              <a:ext cx="1371"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a:solidFill>
                    <a:srgbClr val="010066"/>
                  </a:solidFill>
                </a:rPr>
                <a:t>up to</a:t>
              </a:r>
            </a:p>
            <a:p>
              <a:pPr algn="ctr" eaLnBrk="1" hangingPunct="1"/>
              <a:r>
                <a:rPr lang="en-GB" altLang="en-US">
                  <a:solidFill>
                    <a:srgbClr val="010066"/>
                  </a:solidFill>
                </a:rPr>
                <a:t>8 × 10</a:t>
              </a:r>
              <a:r>
                <a:rPr lang="en-GB" altLang="en-US" baseline="30000">
                  <a:solidFill>
                    <a:srgbClr val="010066"/>
                  </a:solidFill>
                </a:rPr>
                <a:t>17</a:t>
              </a:r>
              <a:r>
                <a:rPr lang="en-GB" altLang="en-US" sz="1000">
                  <a:solidFill>
                    <a:srgbClr val="010066"/>
                  </a:solidFill>
                </a:rPr>
                <a:t> </a:t>
              </a:r>
              <a:r>
                <a:rPr lang="en-GB" altLang="en-US">
                  <a:solidFill>
                    <a:srgbClr val="010066"/>
                  </a:solidFill>
                </a:rPr>
                <a:t>kg</a:t>
              </a:r>
              <a:r>
                <a:rPr lang="en-GB" altLang="en-US" sz="1000">
                  <a:solidFill>
                    <a:srgbClr val="010066"/>
                  </a:solidFill>
                </a:rPr>
                <a:t> </a:t>
              </a:r>
              <a:r>
                <a:rPr lang="en-GB" altLang="en-US">
                  <a:solidFill>
                    <a:srgbClr val="010066"/>
                  </a:solidFill>
                </a:rPr>
                <a:t>m</a:t>
              </a:r>
              <a:r>
                <a:rPr lang="en-GB" altLang="en-US" baseline="30000">
                  <a:solidFill>
                    <a:srgbClr val="010066"/>
                  </a:solidFill>
                </a:rPr>
                <a:t>–3</a:t>
              </a:r>
              <a:r>
                <a:rPr lang="en-GB" altLang="en-US" b="1">
                  <a:solidFill>
                    <a:srgbClr val="010066"/>
                  </a:solidFill>
                </a:rPr>
                <a:t> </a:t>
              </a:r>
            </a:p>
          </p:txBody>
        </p:sp>
        <p:sp>
          <p:nvSpPr>
            <p:cNvPr id="33805" name="Rectangle 9">
              <a:extLst>
                <a:ext uri="{FF2B5EF4-FFF2-40B4-BE49-F238E27FC236}">
                  <a16:creationId xmlns:a16="http://schemas.microsoft.com/office/drawing/2014/main" id="{13F9C2A3-7E79-434E-B904-42BAC26FF008}"/>
                </a:ext>
              </a:extLst>
            </p:cNvPr>
            <p:cNvSpPr>
              <a:spLocks noChangeArrowheads="1"/>
            </p:cNvSpPr>
            <p:nvPr/>
          </p:nvSpPr>
          <p:spPr bwMode="auto">
            <a:xfrm>
              <a:off x="3985" y="2498"/>
              <a:ext cx="10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liquid core</a:t>
              </a:r>
            </a:p>
          </p:txBody>
        </p:sp>
      </p:grpSp>
      <p:sp>
        <p:nvSpPr>
          <p:cNvPr id="244746" name="Text Box 10">
            <a:extLst>
              <a:ext uri="{FF2B5EF4-FFF2-40B4-BE49-F238E27FC236}">
                <a16:creationId xmlns:a16="http://schemas.microsoft.com/office/drawing/2014/main" id="{F8F1D4C3-46CD-45BF-A32D-5140AD8A25EE}"/>
              </a:ext>
            </a:extLst>
          </p:cNvPr>
          <p:cNvSpPr txBox="1">
            <a:spLocks noChangeArrowheads="1"/>
          </p:cNvSpPr>
          <p:nvPr/>
        </p:nvSpPr>
        <p:spPr bwMode="auto">
          <a:xfrm>
            <a:off x="4625975" y="6119813"/>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solid crust </a:t>
            </a:r>
            <a:r>
              <a:rPr lang="en-GB" altLang="en-US">
                <a:solidFill>
                  <a:srgbClr val="010066"/>
                </a:solidFill>
              </a:rPr>
              <a:t>~1</a:t>
            </a:r>
            <a:r>
              <a:rPr lang="en-GB" altLang="en-US" sz="1000">
                <a:solidFill>
                  <a:srgbClr val="010066"/>
                </a:solidFill>
              </a:rPr>
              <a:t> </a:t>
            </a:r>
            <a:r>
              <a:rPr lang="en-GB" altLang="en-US">
                <a:solidFill>
                  <a:srgbClr val="010066"/>
                </a:solidFill>
              </a:rPr>
              <a:t>km</a:t>
            </a:r>
          </a:p>
        </p:txBody>
      </p:sp>
      <p:sp>
        <p:nvSpPr>
          <p:cNvPr id="244747" name="Line 11">
            <a:extLst>
              <a:ext uri="{FF2B5EF4-FFF2-40B4-BE49-F238E27FC236}">
                <a16:creationId xmlns:a16="http://schemas.microsoft.com/office/drawing/2014/main" id="{83730758-4E12-4450-B514-A690AA5F1B1B}"/>
              </a:ext>
            </a:extLst>
          </p:cNvPr>
          <p:cNvSpPr>
            <a:spLocks noChangeShapeType="1"/>
          </p:cNvSpPr>
          <p:nvPr/>
        </p:nvSpPr>
        <p:spPr bwMode="auto">
          <a:xfrm flipV="1">
            <a:off x="6332538" y="5718175"/>
            <a:ext cx="179387" cy="444500"/>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33801" name="Text Box 12">
            <a:extLst>
              <a:ext uri="{FF2B5EF4-FFF2-40B4-BE49-F238E27FC236}">
                <a16:creationId xmlns:a16="http://schemas.microsoft.com/office/drawing/2014/main" id="{11C8FF3F-1C82-465C-98A0-08C8ED02D167}"/>
              </a:ext>
            </a:extLst>
          </p:cNvPr>
          <p:cNvSpPr txBox="1">
            <a:spLocks noChangeArrowheads="1"/>
          </p:cNvSpPr>
          <p:nvPr/>
        </p:nvSpPr>
        <p:spPr bwMode="auto">
          <a:xfrm>
            <a:off x="358775" y="806803"/>
            <a:ext cx="820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After a 1.4–2 solar mass star has exploded in a supernova, only the inner core of the star remains.</a:t>
            </a:r>
          </a:p>
        </p:txBody>
      </p:sp>
      <p:pic>
        <p:nvPicPr>
          <p:cNvPr id="14" name="Picture 19">
            <a:hlinkClick r:id="" action="ppaction://hlinkshowjump?jump=nextslide"/>
            <a:extLst>
              <a:ext uri="{FF2B5EF4-FFF2-40B4-BE49-F238E27FC236}">
                <a16:creationId xmlns:a16="http://schemas.microsoft.com/office/drawing/2014/main" id="{76151284-67E2-4533-95E2-AB95F582D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5" descr="notes_icon">
            <a:extLst>
              <a:ext uri="{FF2B5EF4-FFF2-40B4-BE49-F238E27FC236}">
                <a16:creationId xmlns:a16="http://schemas.microsoft.com/office/drawing/2014/main" id="{00C9C079-24EF-43AC-8109-B7BEF7A5F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3493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741"/>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44740"/>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244746"/>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0"/>
                                  </p:stCondLst>
                                  <p:childTnLst>
                                    <p:set>
                                      <p:cBhvr>
                                        <p:cTn id="22" dur="1" fill="hold">
                                          <p:stCondLst>
                                            <p:cond delay="0"/>
                                          </p:stCondLst>
                                        </p:cTn>
                                        <p:tgtEl>
                                          <p:spTgt spid="2447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1" grpId="0"/>
      <p:bldP spid="244742" grpId="0"/>
      <p:bldP spid="2447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674" name="Text Box 2">
            <a:extLst>
              <a:ext uri="{FF2B5EF4-FFF2-40B4-BE49-F238E27FC236}">
                <a16:creationId xmlns:a16="http://schemas.microsoft.com/office/drawing/2014/main" id="{55E16B5F-7C5C-48CD-A45A-2B5506C8868C}"/>
              </a:ext>
            </a:extLst>
          </p:cNvPr>
          <p:cNvSpPr txBox="1">
            <a:spLocks noChangeArrowheads="1"/>
          </p:cNvSpPr>
          <p:nvPr/>
        </p:nvSpPr>
        <p:spPr bwMode="auto">
          <a:xfrm>
            <a:off x="352425" y="1704975"/>
            <a:ext cx="8329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After a really massive </a:t>
            </a:r>
            <a:r>
              <a:rPr lang="en-GB" altLang="en-US" b="1" dirty="0">
                <a:solidFill>
                  <a:srgbClr val="B80303"/>
                </a:solidFill>
              </a:rPr>
              <a:t>red giant</a:t>
            </a:r>
            <a:r>
              <a:rPr lang="en-GB" altLang="en-US" dirty="0">
                <a:solidFill>
                  <a:srgbClr val="B80303"/>
                </a:solidFill>
              </a:rPr>
              <a:t> </a:t>
            </a:r>
            <a:r>
              <a:rPr lang="en-GB" altLang="en-US" dirty="0"/>
              <a:t>collapses in a </a:t>
            </a:r>
            <a:r>
              <a:rPr lang="en-GB" altLang="en-US" b="1" dirty="0">
                <a:solidFill>
                  <a:srgbClr val="B80303"/>
                </a:solidFill>
              </a:rPr>
              <a:t>supernova</a:t>
            </a:r>
            <a:r>
              <a:rPr lang="en-GB" altLang="en-US" dirty="0"/>
              <a:t> explosion, it leaves an object so dense that nothing, not even light, can escape its gravitational pull. </a:t>
            </a:r>
          </a:p>
        </p:txBody>
      </p:sp>
      <p:sp>
        <p:nvSpPr>
          <p:cNvPr id="924675" name="Text Box 3">
            <a:extLst>
              <a:ext uri="{FF2B5EF4-FFF2-40B4-BE49-F238E27FC236}">
                <a16:creationId xmlns:a16="http://schemas.microsoft.com/office/drawing/2014/main" id="{C5052222-7006-4242-B2E9-9466F3B752C4}"/>
              </a:ext>
            </a:extLst>
          </p:cNvPr>
          <p:cNvSpPr txBox="1">
            <a:spLocks noChangeArrowheads="1"/>
          </p:cNvSpPr>
          <p:nvPr/>
        </p:nvSpPr>
        <p:spPr bwMode="auto">
          <a:xfrm>
            <a:off x="352425" y="3540125"/>
            <a:ext cx="36782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scientists believe that there are black holes at the </a:t>
            </a:r>
            <a:r>
              <a:rPr lang="en-GB" altLang="en-US" dirty="0" err="1"/>
              <a:t>center</a:t>
            </a:r>
            <a:r>
              <a:rPr lang="en-GB" altLang="en-US" dirty="0"/>
              <a:t> of galaxies.</a:t>
            </a:r>
          </a:p>
        </p:txBody>
      </p:sp>
      <p:sp>
        <p:nvSpPr>
          <p:cNvPr id="924676" name="Text Box 4">
            <a:extLst>
              <a:ext uri="{FF2B5EF4-FFF2-40B4-BE49-F238E27FC236}">
                <a16:creationId xmlns:a16="http://schemas.microsoft.com/office/drawing/2014/main" id="{C2F28961-CA92-4C22-BB70-C809F549D573}"/>
              </a:ext>
            </a:extLst>
          </p:cNvPr>
          <p:cNvSpPr txBox="1">
            <a:spLocks noChangeArrowheads="1"/>
          </p:cNvSpPr>
          <p:nvPr/>
        </p:nvSpPr>
        <p:spPr bwMode="auto">
          <a:xfrm>
            <a:off x="352425" y="4824413"/>
            <a:ext cx="3941763" cy="1187450"/>
          </a:xfrm>
          <a:prstGeom prst="rect">
            <a:avLst/>
          </a:prstGeom>
          <a:solidFill>
            <a:srgbClr val="FD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light cannot escape from a black hole, then how can a black hole be observed?</a:t>
            </a:r>
          </a:p>
        </p:txBody>
      </p:sp>
      <p:sp>
        <p:nvSpPr>
          <p:cNvPr id="35845" name="Rectangle 5">
            <a:extLst>
              <a:ext uri="{FF2B5EF4-FFF2-40B4-BE49-F238E27FC236}">
                <a16:creationId xmlns:a16="http://schemas.microsoft.com/office/drawing/2014/main" id="{57160A07-F321-408F-99B0-C1131A7F3C21}"/>
              </a:ext>
            </a:extLst>
          </p:cNvPr>
          <p:cNvSpPr>
            <a:spLocks noGrp="1" noChangeArrowheads="1"/>
          </p:cNvSpPr>
          <p:nvPr>
            <p:ph type="title"/>
          </p:nvPr>
        </p:nvSpPr>
        <p:spPr/>
        <p:txBody>
          <a:bodyPr/>
          <a:lstStyle/>
          <a:p>
            <a:pPr eaLnBrk="1" hangingPunct="1"/>
            <a:r>
              <a:rPr lang="en-GB" altLang="en-US"/>
              <a:t>How are black holes formed?</a:t>
            </a:r>
          </a:p>
        </p:txBody>
      </p:sp>
      <p:sp>
        <p:nvSpPr>
          <p:cNvPr id="35846" name="Text Box 6">
            <a:extLst>
              <a:ext uri="{FF2B5EF4-FFF2-40B4-BE49-F238E27FC236}">
                <a16:creationId xmlns:a16="http://schemas.microsoft.com/office/drawing/2014/main" id="{5F1A6F18-FC40-4BBA-B9C1-9FB682534F06}"/>
              </a:ext>
            </a:extLst>
          </p:cNvPr>
          <p:cNvSpPr txBox="1">
            <a:spLocks noChangeArrowheads="1"/>
          </p:cNvSpPr>
          <p:nvPr/>
        </p:nvSpPr>
        <p:spPr bwMode="auto">
          <a:xfrm>
            <a:off x="352425" y="798866"/>
            <a:ext cx="8104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end of the life cycle of really massive stars is different to that of massive stars. </a:t>
            </a:r>
          </a:p>
        </p:txBody>
      </p:sp>
      <p:sp>
        <p:nvSpPr>
          <p:cNvPr id="924686" name="Text Box 14">
            <a:extLst>
              <a:ext uri="{FF2B5EF4-FFF2-40B4-BE49-F238E27FC236}">
                <a16:creationId xmlns:a16="http://schemas.microsoft.com/office/drawing/2014/main" id="{EA4BF877-F2DB-4555-AD6F-8268B7F62CF9}"/>
              </a:ext>
            </a:extLst>
          </p:cNvPr>
          <p:cNvSpPr txBox="1">
            <a:spLocks noChangeArrowheads="1"/>
          </p:cNvSpPr>
          <p:nvPr/>
        </p:nvSpPr>
        <p:spPr bwMode="auto">
          <a:xfrm>
            <a:off x="352425" y="2987675"/>
            <a:ext cx="4008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called a </a:t>
            </a:r>
            <a:r>
              <a:rPr lang="en-GB" altLang="en-US" b="1" dirty="0">
                <a:solidFill>
                  <a:srgbClr val="B80303"/>
                </a:solidFill>
              </a:rPr>
              <a:t>black hole</a:t>
            </a:r>
            <a:r>
              <a:rPr lang="en-GB" altLang="en-US" dirty="0"/>
              <a:t>.</a:t>
            </a:r>
          </a:p>
        </p:txBody>
      </p:sp>
      <p:pic>
        <p:nvPicPr>
          <p:cNvPr id="35848" name="Picture 10" descr="GPN-2000-000933">
            <a:extLst>
              <a:ext uri="{FF2B5EF4-FFF2-40B4-BE49-F238E27FC236}">
                <a16:creationId xmlns:a16="http://schemas.microsoft.com/office/drawing/2014/main" id="{32210A00-DB42-4019-B712-A587AF3443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063" y="3054350"/>
            <a:ext cx="3789362"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Rectangle 12">
            <a:extLst>
              <a:ext uri="{FF2B5EF4-FFF2-40B4-BE49-F238E27FC236}">
                <a16:creationId xmlns:a16="http://schemas.microsoft.com/office/drawing/2014/main" id="{344F6B73-3609-4461-990D-8718FC10E54B}"/>
              </a:ext>
            </a:extLst>
          </p:cNvPr>
          <p:cNvSpPr>
            <a:spLocks noChangeArrowheads="1"/>
          </p:cNvSpPr>
          <p:nvPr/>
        </p:nvSpPr>
        <p:spPr bwMode="auto">
          <a:xfrm>
            <a:off x="7915275" y="6084888"/>
            <a:ext cx="539750" cy="889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5850" name="Picture 5" descr="notes_icon">
            <a:extLst>
              <a:ext uri="{FF2B5EF4-FFF2-40B4-BE49-F238E27FC236}">
                <a16:creationId xmlns:a16="http://schemas.microsoft.com/office/drawing/2014/main" id="{77D2B191-625D-45FB-8ABC-98CA68C1F6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3493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a:hlinkClick r:id="" action="ppaction://hlinkshowjump?jump=nextslide"/>
            <a:extLst>
              <a:ext uri="{FF2B5EF4-FFF2-40B4-BE49-F238E27FC236}">
                <a16:creationId xmlns:a16="http://schemas.microsoft.com/office/drawing/2014/main" id="{60CF0DC3-FC33-48FD-83F8-415F4531ED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46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6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4" grpId="0"/>
      <p:bldP spid="924675" grpId="0"/>
      <p:bldP spid="924676" grpId="0" animBg="1"/>
      <p:bldP spid="9246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4597BDA-AA4F-4833-BC49-AA889A310310}"/>
              </a:ext>
            </a:extLst>
          </p:cNvPr>
          <p:cNvSpPr>
            <a:spLocks noGrp="1" noChangeArrowheads="1"/>
          </p:cNvSpPr>
          <p:nvPr>
            <p:ph type="title"/>
          </p:nvPr>
        </p:nvSpPr>
        <p:spPr/>
        <p:txBody>
          <a:bodyPr/>
          <a:lstStyle/>
          <a:p>
            <a:pPr eaLnBrk="1" hangingPunct="1"/>
            <a:r>
              <a:rPr lang="en-GB" altLang="en-US"/>
              <a:t>Event horizons</a:t>
            </a:r>
          </a:p>
        </p:txBody>
      </p:sp>
      <p:pic>
        <p:nvPicPr>
          <p:cNvPr id="37891" name="Picture 4" descr="black hole">
            <a:extLst>
              <a:ext uri="{FF2B5EF4-FFF2-40B4-BE49-F238E27FC236}">
                <a16:creationId xmlns:a16="http://schemas.microsoft.com/office/drawing/2014/main" id="{253FED14-6786-4895-B690-0FB9EDC38C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286000"/>
            <a:ext cx="29241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6">
            <a:extLst>
              <a:ext uri="{FF2B5EF4-FFF2-40B4-BE49-F238E27FC236}">
                <a16:creationId xmlns:a16="http://schemas.microsoft.com/office/drawing/2014/main" id="{E6D6A755-66E5-4DB9-AF33-5F679507BF32}"/>
              </a:ext>
            </a:extLst>
          </p:cNvPr>
          <p:cNvSpPr txBox="1">
            <a:spLocks noChangeArrowheads="1"/>
          </p:cNvSpPr>
          <p:nvPr/>
        </p:nvSpPr>
        <p:spPr bwMode="auto">
          <a:xfrm>
            <a:off x="6007100" y="5321300"/>
            <a:ext cx="199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singularity</a:t>
            </a:r>
          </a:p>
        </p:txBody>
      </p:sp>
      <p:sp>
        <p:nvSpPr>
          <p:cNvPr id="37893" name="Line 7">
            <a:extLst>
              <a:ext uri="{FF2B5EF4-FFF2-40B4-BE49-F238E27FC236}">
                <a16:creationId xmlns:a16="http://schemas.microsoft.com/office/drawing/2014/main" id="{9FBA41C5-0280-48B6-B762-9EA3B8B8358F}"/>
              </a:ext>
            </a:extLst>
          </p:cNvPr>
          <p:cNvSpPr>
            <a:spLocks noChangeShapeType="1"/>
          </p:cNvSpPr>
          <p:nvPr/>
        </p:nvSpPr>
        <p:spPr bwMode="auto">
          <a:xfrm flipV="1">
            <a:off x="6781800" y="4140200"/>
            <a:ext cx="88900" cy="1181100"/>
          </a:xfrm>
          <a:prstGeom prst="line">
            <a:avLst/>
          </a:prstGeom>
          <a:noFill/>
          <a:ln w="38100">
            <a:solidFill>
              <a:schemeClr val="bg1"/>
            </a:solidFill>
            <a:round/>
            <a:headEnd type="oval" w="med" len="med"/>
            <a:tailEnd type="triangle" w="lg" len="lg"/>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37894" name="Text Box 8">
            <a:extLst>
              <a:ext uri="{FF2B5EF4-FFF2-40B4-BE49-F238E27FC236}">
                <a16:creationId xmlns:a16="http://schemas.microsoft.com/office/drawing/2014/main" id="{F699148E-384A-42F8-853B-83D896B4ED34}"/>
              </a:ext>
            </a:extLst>
          </p:cNvPr>
          <p:cNvSpPr txBox="1">
            <a:spLocks noChangeArrowheads="1"/>
          </p:cNvSpPr>
          <p:nvPr/>
        </p:nvSpPr>
        <p:spPr bwMode="auto">
          <a:xfrm>
            <a:off x="358775" y="806803"/>
            <a:ext cx="83312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Every black hole is surrounded by an </a:t>
            </a:r>
            <a:r>
              <a:rPr lang="en-GB" altLang="en-US" b="1" dirty="0">
                <a:solidFill>
                  <a:srgbClr val="B80303"/>
                </a:solidFill>
              </a:rPr>
              <a:t>event horizon</a:t>
            </a:r>
            <a:r>
              <a:rPr lang="en-GB" altLang="en-US" dirty="0">
                <a:solidFill>
                  <a:srgbClr val="010066"/>
                </a:solidFill>
              </a:rPr>
              <a:t>. Nothing that occurs within this boundary can ever affect the Universe outside it, and anything that crosses this horizon will fall into the black hole.</a:t>
            </a:r>
          </a:p>
        </p:txBody>
      </p:sp>
      <p:sp>
        <p:nvSpPr>
          <p:cNvPr id="37895" name="Text Box 9">
            <a:extLst>
              <a:ext uri="{FF2B5EF4-FFF2-40B4-BE49-F238E27FC236}">
                <a16:creationId xmlns:a16="http://schemas.microsoft.com/office/drawing/2014/main" id="{146C5235-983F-44A1-9F48-1658301ECB8C}"/>
              </a:ext>
            </a:extLst>
          </p:cNvPr>
          <p:cNvSpPr txBox="1">
            <a:spLocks noChangeArrowheads="1"/>
          </p:cNvSpPr>
          <p:nvPr/>
        </p:nvSpPr>
        <p:spPr bwMode="auto">
          <a:xfrm>
            <a:off x="5549900" y="23241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chemeClr val="bg1"/>
                </a:solidFill>
              </a:rPr>
              <a:t>event horizon</a:t>
            </a:r>
          </a:p>
        </p:txBody>
      </p:sp>
      <p:sp>
        <p:nvSpPr>
          <p:cNvPr id="37896" name="Line 10">
            <a:extLst>
              <a:ext uri="{FF2B5EF4-FFF2-40B4-BE49-F238E27FC236}">
                <a16:creationId xmlns:a16="http://schemas.microsoft.com/office/drawing/2014/main" id="{EA64EAFD-6F1B-47B6-B193-643DBC7456F5}"/>
              </a:ext>
            </a:extLst>
          </p:cNvPr>
          <p:cNvSpPr>
            <a:spLocks noChangeShapeType="1"/>
          </p:cNvSpPr>
          <p:nvPr/>
        </p:nvSpPr>
        <p:spPr bwMode="auto">
          <a:xfrm>
            <a:off x="6413500" y="2768600"/>
            <a:ext cx="114300" cy="355600"/>
          </a:xfrm>
          <a:prstGeom prst="line">
            <a:avLst/>
          </a:prstGeom>
          <a:noFill/>
          <a:ln w="38100">
            <a:solidFill>
              <a:schemeClr val="bg1"/>
            </a:solidFill>
            <a:round/>
            <a:headEnd type="oval" w="med" len="med"/>
            <a:tailEnd type="triangle" w="lg" len="lg"/>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278541" name="Text Box 13">
            <a:extLst>
              <a:ext uri="{FF2B5EF4-FFF2-40B4-BE49-F238E27FC236}">
                <a16:creationId xmlns:a16="http://schemas.microsoft.com/office/drawing/2014/main" id="{6DD5CBDD-1C50-4F10-9956-6008C5D1AF90}"/>
              </a:ext>
            </a:extLst>
          </p:cNvPr>
          <p:cNvSpPr txBox="1">
            <a:spLocks noChangeArrowheads="1"/>
          </p:cNvSpPr>
          <p:nvPr/>
        </p:nvSpPr>
        <p:spPr bwMode="auto">
          <a:xfrm>
            <a:off x="358775" y="2830513"/>
            <a:ext cx="4826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To an outside observer, an object falling into the black hole slows down as it approaches the event horizon, never quite crossing it.</a:t>
            </a:r>
          </a:p>
        </p:txBody>
      </p:sp>
      <p:sp>
        <p:nvSpPr>
          <p:cNvPr id="278544" name="Text Box 16">
            <a:extLst>
              <a:ext uri="{FF2B5EF4-FFF2-40B4-BE49-F238E27FC236}">
                <a16:creationId xmlns:a16="http://schemas.microsoft.com/office/drawing/2014/main" id="{D476E5E7-8F82-4363-A71D-E79074BC0177}"/>
              </a:ext>
            </a:extLst>
          </p:cNvPr>
          <p:cNvSpPr txBox="1">
            <a:spLocks noChangeArrowheads="1"/>
          </p:cNvSpPr>
          <p:nvPr/>
        </p:nvSpPr>
        <p:spPr bwMode="auto">
          <a:xfrm>
            <a:off x="358775" y="4876800"/>
            <a:ext cx="4813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From the object’s point of view, it crosses the event horizon and falls towards the singularity.</a:t>
            </a:r>
          </a:p>
        </p:txBody>
      </p:sp>
      <p:pic>
        <p:nvPicPr>
          <p:cNvPr id="13" name="Picture 19">
            <a:hlinkClick r:id="" action="ppaction://hlinkshowjump?jump=nextslide"/>
            <a:extLst>
              <a:ext uri="{FF2B5EF4-FFF2-40B4-BE49-F238E27FC236}">
                <a16:creationId xmlns:a16="http://schemas.microsoft.com/office/drawing/2014/main" id="{A1928315-79B3-4731-B5B5-7F5BAC7ECF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5" descr="notes_icon">
            <a:extLst>
              <a:ext uri="{FF2B5EF4-FFF2-40B4-BE49-F238E27FC236}">
                <a16:creationId xmlns:a16="http://schemas.microsoft.com/office/drawing/2014/main" id="{DAC91A80-63CA-4419-91C4-72A0C44E15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2813" y="13493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41" grpId="0"/>
      <p:bldP spid="2785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17">
            <a:extLst>
              <a:ext uri="{FF2B5EF4-FFF2-40B4-BE49-F238E27FC236}">
                <a16:creationId xmlns:a16="http://schemas.microsoft.com/office/drawing/2014/main" id="{80FE2AE6-BBF6-4BDB-948D-AA3D95714DF9}"/>
              </a:ext>
            </a:extLst>
          </p:cNvPr>
          <p:cNvSpPr>
            <a:spLocks noChangeShapeType="1"/>
          </p:cNvSpPr>
          <p:nvPr/>
        </p:nvSpPr>
        <p:spPr bwMode="auto">
          <a:xfrm flipV="1">
            <a:off x="4049713" y="4049713"/>
            <a:ext cx="1552575" cy="19589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wrap="none">
            <a:spAutoFit/>
          </a:bodyPr>
          <a:lstStyle/>
          <a:p>
            <a:endParaRPr lang="en-US"/>
          </a:p>
        </p:txBody>
      </p:sp>
      <p:sp>
        <p:nvSpPr>
          <p:cNvPr id="39939" name="Rectangle 28">
            <a:extLst>
              <a:ext uri="{FF2B5EF4-FFF2-40B4-BE49-F238E27FC236}">
                <a16:creationId xmlns:a16="http://schemas.microsoft.com/office/drawing/2014/main" id="{BE58A82A-52BE-48D6-97C8-105CEED38285}"/>
              </a:ext>
            </a:extLst>
          </p:cNvPr>
          <p:cNvSpPr>
            <a:spLocks noGrp="1" noChangeArrowheads="1"/>
          </p:cNvSpPr>
          <p:nvPr>
            <p:ph type="title"/>
          </p:nvPr>
        </p:nvSpPr>
        <p:spPr/>
        <p:txBody>
          <a:bodyPr/>
          <a:lstStyle/>
          <a:p>
            <a:pPr eaLnBrk="1" hangingPunct="1"/>
            <a:r>
              <a:rPr lang="en-GB" altLang="en-US" dirty="0"/>
              <a:t>How can a black hole be ‘seen’?</a:t>
            </a:r>
          </a:p>
        </p:txBody>
      </p:sp>
      <p:pic>
        <p:nvPicPr>
          <p:cNvPr id="39941" name="Picture 5" descr="flash_icon">
            <a:extLst>
              <a:ext uri="{FF2B5EF4-FFF2-40B4-BE49-F238E27FC236}">
                <a16:creationId xmlns:a16="http://schemas.microsoft.com/office/drawing/2014/main" id="{ED5BDED1-11CA-40D0-967B-7E858E9EC7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9" descr="notes_icon">
            <a:extLst>
              <a:ext uri="{FF2B5EF4-FFF2-40B4-BE49-F238E27FC236}">
                <a16:creationId xmlns:a16="http://schemas.microsoft.com/office/drawing/2014/main" id="{64D45893-3024-4C8E-B191-7DBF74148A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9">
            <a:hlinkClick r:id="" action="ppaction://hlinkshowjump?jump=nextslide"/>
            <a:extLst>
              <a:ext uri="{FF2B5EF4-FFF2-40B4-BE49-F238E27FC236}">
                <a16:creationId xmlns:a16="http://schemas.microsoft.com/office/drawing/2014/main" id="{52F4358D-FE6A-4FFB-A16E-F5EDAF7FD6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996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64A189D-C2C5-4256-8D91-7B2E9087FC81}"/>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6F17A49-8E80-4BFC-9C64-8FFD0B1F2911}"/>
              </a:ext>
            </a:extLst>
          </p:cNvPr>
          <p:cNvSpPr>
            <a:spLocks noGrp="1" noChangeArrowheads="1"/>
          </p:cNvSpPr>
          <p:nvPr>
            <p:ph type="title"/>
          </p:nvPr>
        </p:nvSpPr>
        <p:spPr/>
        <p:txBody>
          <a:bodyPr/>
          <a:lstStyle/>
          <a:p>
            <a:pPr eaLnBrk="1" hangingPunct="1"/>
            <a:r>
              <a:rPr lang="en-GB" altLang="en-US" dirty="0"/>
              <a:t>Elements on the Earth</a:t>
            </a:r>
          </a:p>
        </p:txBody>
      </p:sp>
      <p:pic>
        <p:nvPicPr>
          <p:cNvPr id="41988" name="Picture 5" descr="flash_icon">
            <a:extLst>
              <a:ext uri="{FF2B5EF4-FFF2-40B4-BE49-F238E27FC236}">
                <a16:creationId xmlns:a16="http://schemas.microsoft.com/office/drawing/2014/main" id="{99CD1B0B-7AC3-44EC-BEF7-04816A2AF2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9">
            <a:hlinkClick r:id="" action="ppaction://hlinkshowjump?jump=nextslide"/>
            <a:extLst>
              <a:ext uri="{FF2B5EF4-FFF2-40B4-BE49-F238E27FC236}">
                <a16:creationId xmlns:a16="http://schemas.microsoft.com/office/drawing/2014/main" id="{5F98BEE2-8B77-43EF-9AD8-0EFFF1BB7C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201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E24A9B5-F534-4B23-9BE1-1EC115C515F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0ECD404-49D7-48F1-AC6A-E00B434A2CB5}"/>
              </a:ext>
            </a:extLst>
          </p:cNvPr>
          <p:cNvSpPr>
            <a:spLocks noGrp="1" noChangeArrowheads="1"/>
          </p:cNvSpPr>
          <p:nvPr>
            <p:ph type="title"/>
          </p:nvPr>
        </p:nvSpPr>
        <p:spPr/>
        <p:txBody>
          <a:bodyPr/>
          <a:lstStyle/>
          <a:p>
            <a:r>
              <a:rPr lang="en-GB" altLang="en-US" dirty="0"/>
              <a:t>Making large atoms</a:t>
            </a:r>
          </a:p>
        </p:txBody>
      </p:sp>
      <p:pic>
        <p:nvPicPr>
          <p:cNvPr id="46084" name="Picture 5" descr="flash_icon">
            <a:extLst>
              <a:ext uri="{FF2B5EF4-FFF2-40B4-BE49-F238E27FC236}">
                <a16:creationId xmlns:a16="http://schemas.microsoft.com/office/drawing/2014/main" id="{4DAFFFDA-8A06-43BF-99B5-4DDDEB7D35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notes_icon">
            <a:extLst>
              <a:ext uri="{FF2B5EF4-FFF2-40B4-BE49-F238E27FC236}">
                <a16:creationId xmlns:a16="http://schemas.microsoft.com/office/drawing/2014/main" id="{1D02362B-9EA7-4101-A837-B1D303D180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9">
            <a:hlinkClick r:id="" action="ppaction://hlinkshowjump?jump=nextslide"/>
            <a:extLst>
              <a:ext uri="{FF2B5EF4-FFF2-40B4-BE49-F238E27FC236}">
                <a16:creationId xmlns:a16="http://schemas.microsoft.com/office/drawing/2014/main" id="{EA4C3969-8B81-40F9-B527-B57B15E899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610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010FC2C-1FDF-4D10-A2E3-A18ADC4F376F}"/>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5">
            <a:extLst>
              <a:ext uri="{FF2B5EF4-FFF2-40B4-BE49-F238E27FC236}">
                <a16:creationId xmlns:a16="http://schemas.microsoft.com/office/drawing/2014/main" id="{C0111CCC-557C-4C3B-B8A4-E53ED67E5B63}"/>
              </a:ext>
            </a:extLst>
          </p:cNvPr>
          <p:cNvSpPr>
            <a:spLocks noGrp="1" noChangeArrowheads="1"/>
          </p:cNvSpPr>
          <p:nvPr>
            <p:ph type="title"/>
          </p:nvPr>
        </p:nvSpPr>
        <p:spPr/>
        <p:txBody>
          <a:bodyPr/>
          <a:lstStyle/>
          <a:p>
            <a:r>
              <a:rPr lang="en-GB" altLang="en-US" dirty="0"/>
              <a:t>Information</a:t>
            </a:r>
            <a:endParaRPr lang="en-US" altLang="en-US" dirty="0"/>
          </a:p>
        </p:txBody>
      </p:sp>
      <p:sp>
        <p:nvSpPr>
          <p:cNvPr id="9220" name="Content Placeholder 3">
            <a:extLst>
              <a:ext uri="{FF2B5EF4-FFF2-40B4-BE49-F238E27FC236}">
                <a16:creationId xmlns:a16="http://schemas.microsoft.com/office/drawing/2014/main" id="{CA01BF5F-0B07-40A6-8AF6-E2AEF31F253F}"/>
              </a:ext>
            </a:extLst>
          </p:cNvPr>
          <p:cNvSpPr>
            <a:spLocks noGrp="1" noChangeArrowheads="1"/>
          </p:cNvSpPr>
          <p:nvPr>
            <p:ph idx="1"/>
          </p:nvPr>
        </p:nvSpPr>
        <p:spPr bwMode="auto">
          <a:xfrm>
            <a:off x="3148013" y="1300163"/>
            <a:ext cx="5713412" cy="2376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16000" indent="-216000">
              <a:buFont typeface="Wingdings 2" panose="05020102010507070707" pitchFamily="18" charset="2"/>
              <a:buChar char=""/>
            </a:pPr>
            <a:r>
              <a:rPr lang="en-GB" altLang="en-US" sz="1600" dirty="0"/>
              <a:t>Developing and Using Models</a:t>
            </a:r>
          </a:p>
          <a:p>
            <a:pPr marL="216000" indent="-216000">
              <a:buFont typeface="Wingdings 2" panose="05020102010507070707" pitchFamily="18" charset="2"/>
              <a:buChar char=""/>
            </a:pPr>
            <a:r>
              <a:rPr lang="en-GB" altLang="en-US" sz="1600" dirty="0"/>
              <a:t>Using Mathematics and Computational Thinking</a:t>
            </a:r>
          </a:p>
          <a:p>
            <a:pPr marL="216000" indent="-216000">
              <a:buFont typeface="Wingdings 2" panose="05020102010507070707" pitchFamily="18" charset="2"/>
              <a:buChar char=""/>
            </a:pPr>
            <a:r>
              <a:rPr lang="en-GB" altLang="en-US" sz="1600" dirty="0"/>
              <a:t>Obtaining, Evaluating and Communicating Information</a:t>
            </a:r>
          </a:p>
        </p:txBody>
      </p:sp>
      <p:sp>
        <p:nvSpPr>
          <p:cNvPr id="9221" name="Content Placeholder 4">
            <a:extLst>
              <a:ext uri="{FF2B5EF4-FFF2-40B4-BE49-F238E27FC236}">
                <a16:creationId xmlns:a16="http://schemas.microsoft.com/office/drawing/2014/main" id="{7CB38B8B-00C8-4DA1-9966-23B674616BB7}"/>
              </a:ext>
            </a:extLst>
          </p:cNvPr>
          <p:cNvSpPr>
            <a:spLocks noGrp="1" noChangeArrowheads="1"/>
          </p:cNvSpPr>
          <p:nvPr>
            <p:ph idx="10"/>
          </p:nvPr>
        </p:nvSpPr>
        <p:spPr bwMode="auto">
          <a:xfrm>
            <a:off x="3148013" y="4271963"/>
            <a:ext cx="5713412" cy="2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600" dirty="0"/>
              <a:t>3. Scale, Proportion, and Quantity</a:t>
            </a:r>
          </a:p>
          <a:p>
            <a:r>
              <a:rPr lang="en-GB" altLang="en-US" sz="1600" dirty="0"/>
              <a:t>5. Energy and Matter</a:t>
            </a:r>
          </a:p>
          <a:p>
            <a:r>
              <a:rPr lang="en-GB" altLang="en-US" sz="1600" dirty="0"/>
              <a:t>7. Stability and Change</a:t>
            </a:r>
            <a:endParaRPr lang="en-US" altLang="en-US" sz="16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FD2F164-FCED-4CF4-9DCB-2DBD51D63B01}"/>
              </a:ext>
            </a:extLst>
          </p:cNvPr>
          <p:cNvSpPr>
            <a:spLocks noGrp="1" noChangeArrowheads="1"/>
          </p:cNvSpPr>
          <p:nvPr>
            <p:ph type="title"/>
          </p:nvPr>
        </p:nvSpPr>
        <p:spPr/>
        <p:txBody>
          <a:bodyPr/>
          <a:lstStyle/>
          <a:p>
            <a:r>
              <a:rPr lang="en-GB" altLang="en-US" dirty="0"/>
              <a:t>Making elements summary</a:t>
            </a:r>
          </a:p>
        </p:txBody>
      </p:sp>
      <p:pic>
        <p:nvPicPr>
          <p:cNvPr id="48132" name="Picture 5" descr="flash_icon">
            <a:extLst>
              <a:ext uri="{FF2B5EF4-FFF2-40B4-BE49-F238E27FC236}">
                <a16:creationId xmlns:a16="http://schemas.microsoft.com/office/drawing/2014/main" id="{B54288BE-64DC-4E33-93D5-FC1C14FAEB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descr="notes_icon">
            <a:extLst>
              <a:ext uri="{FF2B5EF4-FFF2-40B4-BE49-F238E27FC236}">
                <a16:creationId xmlns:a16="http://schemas.microsoft.com/office/drawing/2014/main" id="{0D7090C5-0F56-4F55-A08B-EDE582E577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9">
            <a:hlinkClick r:id="" action="ppaction://hlinkshowjump?jump=nextslide"/>
            <a:extLst>
              <a:ext uri="{FF2B5EF4-FFF2-40B4-BE49-F238E27FC236}">
                <a16:creationId xmlns:a16="http://schemas.microsoft.com/office/drawing/2014/main" id="{06113676-C3E1-48BB-ADF9-14B5CF9EC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815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5AA16FF-AC41-4634-ABB9-809BE8DE3E20}"/>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a:extLst>
              <a:ext uri="{FF2B5EF4-FFF2-40B4-BE49-F238E27FC236}">
                <a16:creationId xmlns:a16="http://schemas.microsoft.com/office/drawing/2014/main" id="{B4C76D08-EF3D-49B8-9ED9-1127F6B0B32E}"/>
              </a:ext>
            </a:extLst>
          </p:cNvPr>
          <p:cNvSpPr>
            <a:spLocks noGrp="1" noChangeArrowheads="1"/>
          </p:cNvSpPr>
          <p:nvPr>
            <p:ph type="title"/>
          </p:nvPr>
        </p:nvSpPr>
        <p:spPr/>
        <p:txBody>
          <a:bodyPr/>
          <a:lstStyle/>
          <a:p>
            <a:r>
              <a:rPr lang="en-US" altLang="en-US" dirty="0"/>
              <a:t>How are elements formed?</a:t>
            </a:r>
          </a:p>
        </p:txBody>
      </p:sp>
      <p:pic>
        <p:nvPicPr>
          <p:cNvPr id="5" name="Picture 19">
            <a:hlinkClick r:id="" action="ppaction://hlinkshowjump?jump=nextslide"/>
            <a:extLst>
              <a:ext uri="{FF2B5EF4-FFF2-40B4-BE49-F238E27FC236}">
                <a16:creationId xmlns:a16="http://schemas.microsoft.com/office/drawing/2014/main" id="{6019DDF7-57D0-43B0-B71B-FA51F81B9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a:extLst>
              <a:ext uri="{FF2B5EF4-FFF2-40B4-BE49-F238E27FC236}">
                <a16:creationId xmlns:a16="http://schemas.microsoft.com/office/drawing/2014/main" id="{D30B8993-DC2D-443D-9AC4-AAE16E72D072}"/>
              </a:ext>
            </a:extLst>
          </p:cNvPr>
          <p:cNvSpPr txBox="1">
            <a:spLocks noChangeArrowheads="1"/>
          </p:cNvSpPr>
          <p:nvPr/>
        </p:nvSpPr>
        <p:spPr bwMode="auto">
          <a:xfrm>
            <a:off x="358775" y="806803"/>
            <a:ext cx="8088313" cy="833178"/>
          </a:xfrm>
          <a:prstGeom prst="rect">
            <a:avLst/>
          </a:prstGeom>
          <a:solidFill>
            <a:srgbClr val="FDD9D9"/>
          </a:solidFill>
          <a:ln>
            <a:noFill/>
          </a:ln>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Design a poster to communicate information about how different elements are formed in the Universe.</a:t>
            </a:r>
          </a:p>
        </p:txBody>
      </p:sp>
      <p:sp>
        <p:nvSpPr>
          <p:cNvPr id="7" name="Text Box 13">
            <a:extLst>
              <a:ext uri="{FF2B5EF4-FFF2-40B4-BE49-F238E27FC236}">
                <a16:creationId xmlns:a16="http://schemas.microsoft.com/office/drawing/2014/main" id="{5B8CBADA-C634-4B30-A27C-C55B2F8F13A8}"/>
              </a:ext>
            </a:extLst>
          </p:cNvPr>
          <p:cNvSpPr txBox="1">
            <a:spLocks noChangeArrowheads="1"/>
          </p:cNvSpPr>
          <p:nvPr/>
        </p:nvSpPr>
        <p:spPr bwMode="auto">
          <a:xfrm>
            <a:off x="358774" y="1814510"/>
            <a:ext cx="7610475"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Your poster should answer the following questions:</a:t>
            </a:r>
          </a:p>
        </p:txBody>
      </p:sp>
      <p:sp>
        <p:nvSpPr>
          <p:cNvPr id="8" name="Text Box 16">
            <a:extLst>
              <a:ext uri="{FF2B5EF4-FFF2-40B4-BE49-F238E27FC236}">
                <a16:creationId xmlns:a16="http://schemas.microsoft.com/office/drawing/2014/main" id="{8D953EEE-87DA-4DBE-A859-44098F2BCA61}"/>
              </a:ext>
            </a:extLst>
          </p:cNvPr>
          <p:cNvSpPr txBox="1">
            <a:spLocks noChangeArrowheads="1"/>
          </p:cNvSpPr>
          <p:nvPr/>
        </p:nvSpPr>
        <p:spPr bwMode="auto">
          <a:xfrm>
            <a:off x="787750" y="2402805"/>
            <a:ext cx="7182204"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altLang="en-US" dirty="0">
                <a:solidFill>
                  <a:srgbClr val="010066"/>
                </a:solidFill>
              </a:rPr>
              <a:t>How were hydrogen and helium formed in the early universe?</a:t>
            </a:r>
          </a:p>
        </p:txBody>
      </p:sp>
      <p:sp>
        <p:nvSpPr>
          <p:cNvPr id="9" name="Text Box 16">
            <a:extLst>
              <a:ext uri="{FF2B5EF4-FFF2-40B4-BE49-F238E27FC236}">
                <a16:creationId xmlns:a16="http://schemas.microsoft.com/office/drawing/2014/main" id="{97399612-D4B9-4975-978E-7638DF26791E}"/>
              </a:ext>
            </a:extLst>
          </p:cNvPr>
          <p:cNvSpPr txBox="1">
            <a:spLocks noChangeArrowheads="1"/>
          </p:cNvSpPr>
          <p:nvPr/>
        </p:nvSpPr>
        <p:spPr bwMode="auto">
          <a:xfrm>
            <a:off x="787749" y="3360432"/>
            <a:ext cx="5804961"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altLang="en-US" dirty="0">
                <a:solidFill>
                  <a:srgbClr val="010066"/>
                </a:solidFill>
              </a:rPr>
              <a:t>How are elements heavier than helium but lighter than iron produced?</a:t>
            </a:r>
          </a:p>
        </p:txBody>
      </p:sp>
      <p:sp>
        <p:nvSpPr>
          <p:cNvPr id="10" name="Text Box 16">
            <a:extLst>
              <a:ext uri="{FF2B5EF4-FFF2-40B4-BE49-F238E27FC236}">
                <a16:creationId xmlns:a16="http://schemas.microsoft.com/office/drawing/2014/main" id="{AD1EFE22-2259-4803-BDCA-AD859097AE86}"/>
              </a:ext>
            </a:extLst>
          </p:cNvPr>
          <p:cNvSpPr txBox="1">
            <a:spLocks noChangeArrowheads="1"/>
          </p:cNvSpPr>
          <p:nvPr/>
        </p:nvSpPr>
        <p:spPr bwMode="auto">
          <a:xfrm>
            <a:off x="787750" y="4318059"/>
            <a:ext cx="5093760" cy="83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altLang="en-US" dirty="0">
                <a:solidFill>
                  <a:srgbClr val="010066"/>
                </a:solidFill>
              </a:rPr>
              <a:t>How are elements heavier than iron produced?</a:t>
            </a:r>
          </a:p>
        </p:txBody>
      </p:sp>
      <p:sp>
        <p:nvSpPr>
          <p:cNvPr id="11" name="Text Box 16">
            <a:extLst>
              <a:ext uri="{FF2B5EF4-FFF2-40B4-BE49-F238E27FC236}">
                <a16:creationId xmlns:a16="http://schemas.microsoft.com/office/drawing/2014/main" id="{0A8FB310-EA75-49B5-90B8-CCEC7F7D82A4}"/>
              </a:ext>
            </a:extLst>
          </p:cNvPr>
          <p:cNvSpPr txBox="1">
            <a:spLocks noChangeArrowheads="1"/>
          </p:cNvSpPr>
          <p:nvPr/>
        </p:nvSpPr>
        <p:spPr bwMode="auto">
          <a:xfrm>
            <a:off x="787749" y="5275688"/>
            <a:ext cx="3941497"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lg"/>
              </a14:hiddenLine>
            </a:ext>
          </a:extLst>
        </p:spPr>
        <p:txBody>
          <a:bodyPr wrap="squar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eaLnBrk="1" hangingPunct="1">
              <a:spcBef>
                <a:spcPct val="50000"/>
              </a:spcBef>
              <a:buClr>
                <a:srgbClr val="B80303"/>
              </a:buClr>
              <a:buFont typeface="Wingdings" panose="05000000000000000000" pitchFamily="2" charset="2"/>
              <a:buChar char="l"/>
            </a:pPr>
            <a:r>
              <a:rPr lang="en-GB" altLang="en-US" dirty="0">
                <a:solidFill>
                  <a:srgbClr val="010066"/>
                </a:solidFill>
              </a:rPr>
              <a:t>How can scientists tell which elements are present in stars?</a:t>
            </a:r>
          </a:p>
        </p:txBody>
      </p:sp>
      <p:pic>
        <p:nvPicPr>
          <p:cNvPr id="16" name="Picture 15">
            <a:extLst>
              <a:ext uri="{FF2B5EF4-FFF2-40B4-BE49-F238E27FC236}">
                <a16:creationId xmlns:a16="http://schemas.microsoft.com/office/drawing/2014/main" id="{AB9A8794-6598-4E05-B680-D7BE14CA0C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3021" y="3823081"/>
            <a:ext cx="4167123" cy="2640688"/>
          </a:xfrm>
          <a:prstGeom prst="rect">
            <a:avLst/>
          </a:prstGeom>
        </p:spPr>
      </p:pic>
      <p:pic>
        <p:nvPicPr>
          <p:cNvPr id="12" name="Picture 11">
            <a:extLst>
              <a:ext uri="{FF2B5EF4-FFF2-40B4-BE49-F238E27FC236}">
                <a16:creationId xmlns:a16="http://schemas.microsoft.com/office/drawing/2014/main" id="{4B4BDF74-1F97-434F-A7DD-1B691E77ED6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3" name="Picture 33" descr="red giant">
            <a:extLst>
              <a:ext uri="{FF2B5EF4-FFF2-40B4-BE49-F238E27FC236}">
                <a16:creationId xmlns:a16="http://schemas.microsoft.com/office/drawing/2014/main" id="{168287BD-A873-43C8-9458-268459F221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8513" y="4354513"/>
            <a:ext cx="1789112"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6" name="Text Box 16">
            <a:extLst>
              <a:ext uri="{FF2B5EF4-FFF2-40B4-BE49-F238E27FC236}">
                <a16:creationId xmlns:a16="http://schemas.microsoft.com/office/drawing/2014/main" id="{2B91FF1D-0501-49EE-97C0-BE6524726E83}"/>
              </a:ext>
            </a:extLst>
          </p:cNvPr>
          <p:cNvSpPr txBox="1">
            <a:spLocks noChangeArrowheads="1"/>
          </p:cNvSpPr>
          <p:nvPr/>
        </p:nvSpPr>
        <p:spPr bwMode="auto">
          <a:xfrm>
            <a:off x="7553325" y="4787900"/>
            <a:ext cx="977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red giant</a:t>
            </a:r>
          </a:p>
        </p:txBody>
      </p:sp>
      <p:sp>
        <p:nvSpPr>
          <p:cNvPr id="50180" name="Rectangle 2">
            <a:extLst>
              <a:ext uri="{FF2B5EF4-FFF2-40B4-BE49-F238E27FC236}">
                <a16:creationId xmlns:a16="http://schemas.microsoft.com/office/drawing/2014/main" id="{F0BB68A5-B2DC-4466-904F-25D1D24B5F53}"/>
              </a:ext>
            </a:extLst>
          </p:cNvPr>
          <p:cNvSpPr>
            <a:spLocks noGrp="1" noChangeArrowheads="1"/>
          </p:cNvSpPr>
          <p:nvPr>
            <p:ph type="title"/>
          </p:nvPr>
        </p:nvSpPr>
        <p:spPr>
          <a:noFill/>
        </p:spPr>
        <p:txBody>
          <a:bodyPr/>
          <a:lstStyle/>
          <a:p>
            <a:pPr eaLnBrk="1" hangingPunct="1"/>
            <a:r>
              <a:rPr lang="en-GB" altLang="en-US" dirty="0"/>
              <a:t>Power output of a star</a:t>
            </a:r>
          </a:p>
        </p:txBody>
      </p:sp>
      <p:sp>
        <p:nvSpPr>
          <p:cNvPr id="50181" name="Text Box 4">
            <a:extLst>
              <a:ext uri="{FF2B5EF4-FFF2-40B4-BE49-F238E27FC236}">
                <a16:creationId xmlns:a16="http://schemas.microsoft.com/office/drawing/2014/main" id="{DDC0423F-9FFE-45F6-856F-1494B71B8347}"/>
              </a:ext>
            </a:extLst>
          </p:cNvPr>
          <p:cNvSpPr txBox="1">
            <a:spLocks noChangeArrowheads="1"/>
          </p:cNvSpPr>
          <p:nvPr/>
        </p:nvSpPr>
        <p:spPr bwMode="auto">
          <a:xfrm>
            <a:off x="358775" y="806803"/>
            <a:ext cx="84328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amount of energy a star radiates per second, in all directions, is its </a:t>
            </a:r>
            <a:r>
              <a:rPr lang="en-GB" altLang="en-US" b="1" dirty="0">
                <a:solidFill>
                  <a:srgbClr val="B80303"/>
                </a:solidFill>
              </a:rPr>
              <a:t>luminosity</a:t>
            </a:r>
            <a:r>
              <a:rPr lang="en-GB" altLang="en-US" dirty="0">
                <a:solidFill>
                  <a:srgbClr val="010066"/>
                </a:solidFill>
              </a:rPr>
              <a:t>. This is its </a:t>
            </a:r>
            <a:r>
              <a:rPr lang="en-GB" altLang="en-US" b="1" dirty="0">
                <a:solidFill>
                  <a:srgbClr val="010066"/>
                </a:solidFill>
              </a:rPr>
              <a:t>power output</a:t>
            </a:r>
            <a:r>
              <a:rPr lang="en-GB" altLang="en-US" dirty="0">
                <a:solidFill>
                  <a:srgbClr val="010066"/>
                </a:solidFill>
              </a:rPr>
              <a:t>.</a:t>
            </a:r>
          </a:p>
        </p:txBody>
      </p:sp>
      <p:sp>
        <p:nvSpPr>
          <p:cNvPr id="153605" name="Text Box 5">
            <a:extLst>
              <a:ext uri="{FF2B5EF4-FFF2-40B4-BE49-F238E27FC236}">
                <a16:creationId xmlns:a16="http://schemas.microsoft.com/office/drawing/2014/main" id="{165F867B-653A-42D8-9433-262709B54C9D}"/>
              </a:ext>
            </a:extLst>
          </p:cNvPr>
          <p:cNvSpPr txBox="1">
            <a:spLocks noChangeArrowheads="1"/>
          </p:cNvSpPr>
          <p:nvPr/>
        </p:nvSpPr>
        <p:spPr bwMode="auto">
          <a:xfrm>
            <a:off x="358775" y="1739900"/>
            <a:ext cx="84201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B80303"/>
                </a:solidFill>
              </a:rPr>
              <a:t>Stefan’s law</a:t>
            </a:r>
            <a:r>
              <a:rPr lang="en-GB" altLang="en-US" dirty="0">
                <a:solidFill>
                  <a:srgbClr val="B80303"/>
                </a:solidFill>
              </a:rPr>
              <a:t> </a:t>
            </a:r>
            <a:r>
              <a:rPr lang="en-GB" altLang="en-US" dirty="0">
                <a:solidFill>
                  <a:srgbClr val="010066"/>
                </a:solidFill>
              </a:rPr>
              <a:t>states that the luminosity of a star is directly proportional to its surface area, and to the fourth power of its temperature:</a:t>
            </a:r>
          </a:p>
        </p:txBody>
      </p:sp>
      <p:sp>
        <p:nvSpPr>
          <p:cNvPr id="153607" name="AutoShape 7">
            <a:extLst>
              <a:ext uri="{FF2B5EF4-FFF2-40B4-BE49-F238E27FC236}">
                <a16:creationId xmlns:a16="http://schemas.microsoft.com/office/drawing/2014/main" id="{4DFB076C-D17B-4D76-83A8-161A2E05D58A}"/>
              </a:ext>
            </a:extLst>
          </p:cNvPr>
          <p:cNvSpPr>
            <a:spLocks noChangeArrowheads="1"/>
          </p:cNvSpPr>
          <p:nvPr/>
        </p:nvSpPr>
        <p:spPr bwMode="auto">
          <a:xfrm>
            <a:off x="2362200" y="2565400"/>
            <a:ext cx="2032000" cy="736600"/>
          </a:xfrm>
          <a:prstGeom prst="roundRect">
            <a:avLst>
              <a:gd name="adj" fmla="val 0"/>
            </a:avLst>
          </a:prstGeom>
          <a:solidFill>
            <a:srgbClr val="B80303"/>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0000" tIns="46800" rIns="90000" bIns="46800"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US" altLang="en-US">
              <a:solidFill>
                <a:srgbClr val="010066"/>
              </a:solidFill>
            </a:endParaRPr>
          </a:p>
        </p:txBody>
      </p:sp>
      <p:sp>
        <p:nvSpPr>
          <p:cNvPr id="153606" name="Text Box 6">
            <a:extLst>
              <a:ext uri="{FF2B5EF4-FFF2-40B4-BE49-F238E27FC236}">
                <a16:creationId xmlns:a16="http://schemas.microsoft.com/office/drawing/2014/main" id="{E0A7464D-9969-42C7-98F7-A8EC0397CBD5}"/>
              </a:ext>
            </a:extLst>
          </p:cNvPr>
          <p:cNvSpPr txBox="1">
            <a:spLocks noChangeArrowheads="1"/>
          </p:cNvSpPr>
          <p:nvPr/>
        </p:nvSpPr>
        <p:spPr bwMode="auto">
          <a:xfrm>
            <a:off x="2616200" y="2667000"/>
            <a:ext cx="1701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sz="2600" b="1" dirty="0">
                <a:solidFill>
                  <a:schemeClr val="bg1"/>
                </a:solidFill>
              </a:rPr>
              <a:t>P = </a:t>
            </a:r>
            <a:r>
              <a:rPr lang="el-GR" altLang="en-US" sz="2600" b="1" dirty="0">
                <a:solidFill>
                  <a:schemeClr val="bg1"/>
                </a:solidFill>
                <a:cs typeface="Arial" panose="020B0604020202020204" pitchFamily="34" charset="0"/>
              </a:rPr>
              <a:t>σ</a:t>
            </a:r>
            <a:r>
              <a:rPr lang="en-GB" altLang="en-US" sz="2600" b="1" dirty="0">
                <a:solidFill>
                  <a:schemeClr val="bg1"/>
                </a:solidFill>
              </a:rPr>
              <a:t>AT</a:t>
            </a:r>
            <a:r>
              <a:rPr lang="en-GB" altLang="en-US" sz="2600" b="1" baseline="30000" dirty="0">
                <a:solidFill>
                  <a:schemeClr val="bg1"/>
                </a:solidFill>
              </a:rPr>
              <a:t>4</a:t>
            </a:r>
          </a:p>
        </p:txBody>
      </p:sp>
      <p:sp>
        <p:nvSpPr>
          <p:cNvPr id="153608" name="Text Box 8">
            <a:extLst>
              <a:ext uri="{FF2B5EF4-FFF2-40B4-BE49-F238E27FC236}">
                <a16:creationId xmlns:a16="http://schemas.microsoft.com/office/drawing/2014/main" id="{63A7D040-A267-4CE6-A453-CBC2ECDB7CBF}"/>
              </a:ext>
            </a:extLst>
          </p:cNvPr>
          <p:cNvSpPr txBox="1">
            <a:spLocks noChangeArrowheads="1"/>
          </p:cNvSpPr>
          <p:nvPr/>
        </p:nvSpPr>
        <p:spPr bwMode="auto">
          <a:xfrm>
            <a:off x="358775" y="3429000"/>
            <a:ext cx="7670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Where </a:t>
            </a:r>
            <a:r>
              <a:rPr lang="el-GR" altLang="en-US" i="1">
                <a:solidFill>
                  <a:srgbClr val="010066"/>
                </a:solidFill>
              </a:rPr>
              <a:t>σ</a:t>
            </a:r>
            <a:r>
              <a:rPr lang="en-GB" altLang="en-US">
                <a:solidFill>
                  <a:srgbClr val="010066"/>
                </a:solidFill>
              </a:rPr>
              <a:t> is known as the Stefan-Boltzmann constant. So a cool red giant can have the same power output as a smaller but hotter star.</a:t>
            </a:r>
          </a:p>
        </p:txBody>
      </p:sp>
      <p:sp>
        <p:nvSpPr>
          <p:cNvPr id="153611" name="Text Box 11">
            <a:extLst>
              <a:ext uri="{FF2B5EF4-FFF2-40B4-BE49-F238E27FC236}">
                <a16:creationId xmlns:a16="http://schemas.microsoft.com/office/drawing/2014/main" id="{E3F97505-96FA-4CEA-AC1A-CF0F14DF6BFC}"/>
              </a:ext>
            </a:extLst>
          </p:cNvPr>
          <p:cNvSpPr txBox="1">
            <a:spLocks noChangeArrowheads="1"/>
          </p:cNvSpPr>
          <p:nvPr/>
        </p:nvSpPr>
        <p:spPr bwMode="auto">
          <a:xfrm>
            <a:off x="1574800" y="6032500"/>
            <a:ext cx="2362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010066"/>
                </a:solidFill>
              </a:rPr>
              <a:t>P</a:t>
            </a:r>
            <a:r>
              <a:rPr lang="en-GB" altLang="en-US" b="1" baseline="-25000" dirty="0">
                <a:solidFill>
                  <a:srgbClr val="010066"/>
                </a:solidFill>
              </a:rPr>
              <a:t>1</a:t>
            </a:r>
            <a:r>
              <a:rPr lang="en-GB" altLang="en-US" b="1" dirty="0">
                <a:solidFill>
                  <a:srgbClr val="010066"/>
                </a:solidFill>
              </a:rPr>
              <a:t> = 4 × 10</a:t>
            </a:r>
            <a:r>
              <a:rPr lang="en-GB" altLang="en-US" b="1" baseline="30000" dirty="0">
                <a:solidFill>
                  <a:srgbClr val="010066"/>
                </a:solidFill>
              </a:rPr>
              <a:t>26</a:t>
            </a:r>
            <a:r>
              <a:rPr lang="en-GB" altLang="en-US" sz="1000" b="1" dirty="0">
                <a:solidFill>
                  <a:srgbClr val="010066"/>
                </a:solidFill>
              </a:rPr>
              <a:t> </a:t>
            </a:r>
            <a:r>
              <a:rPr lang="en-GB" altLang="en-US" b="1" dirty="0">
                <a:solidFill>
                  <a:srgbClr val="010066"/>
                </a:solidFill>
              </a:rPr>
              <a:t>W</a:t>
            </a:r>
          </a:p>
        </p:txBody>
      </p:sp>
      <p:pic>
        <p:nvPicPr>
          <p:cNvPr id="153615" name="Picture 15" descr="sun">
            <a:extLst>
              <a:ext uri="{FF2B5EF4-FFF2-40B4-BE49-F238E27FC236}">
                <a16:creationId xmlns:a16="http://schemas.microsoft.com/office/drawing/2014/main" id="{A73E7637-63D7-43FC-9F7C-65932D3A6D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4825" y="4735513"/>
            <a:ext cx="12065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13" name="Text Box 13">
            <a:extLst>
              <a:ext uri="{FF2B5EF4-FFF2-40B4-BE49-F238E27FC236}">
                <a16:creationId xmlns:a16="http://schemas.microsoft.com/office/drawing/2014/main" id="{E54665A7-BFB7-44FB-A1A3-F4BAB999E867}"/>
              </a:ext>
            </a:extLst>
          </p:cNvPr>
          <p:cNvSpPr txBox="1">
            <a:spLocks noChangeArrowheads="1"/>
          </p:cNvSpPr>
          <p:nvPr/>
        </p:nvSpPr>
        <p:spPr bwMode="auto">
          <a:xfrm>
            <a:off x="3276600" y="5067300"/>
            <a:ext cx="774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Sun</a:t>
            </a:r>
          </a:p>
        </p:txBody>
      </p:sp>
      <p:sp>
        <p:nvSpPr>
          <p:cNvPr id="153629" name="AutoShape 29">
            <a:extLst>
              <a:ext uri="{FF2B5EF4-FFF2-40B4-BE49-F238E27FC236}">
                <a16:creationId xmlns:a16="http://schemas.microsoft.com/office/drawing/2014/main" id="{3D143F04-05AD-4CC6-B8DE-AD44A98DAF3D}"/>
              </a:ext>
            </a:extLst>
          </p:cNvPr>
          <p:cNvSpPr>
            <a:spLocks noChangeArrowheads="1"/>
          </p:cNvSpPr>
          <p:nvPr/>
        </p:nvSpPr>
        <p:spPr bwMode="auto">
          <a:xfrm>
            <a:off x="419100" y="4749800"/>
            <a:ext cx="2501900" cy="1092200"/>
          </a:xfrm>
          <a:prstGeom prst="roundRect">
            <a:avLst>
              <a:gd name="adj" fmla="val 0"/>
            </a:avLst>
          </a:prstGeom>
          <a:solidFill>
            <a:srgbClr val="B80303"/>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0000" tIns="46800" rIns="90000" bIns="46800"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US" altLang="en-US">
              <a:solidFill>
                <a:srgbClr val="010066"/>
              </a:solidFill>
            </a:endParaRPr>
          </a:p>
        </p:txBody>
      </p:sp>
      <p:sp>
        <p:nvSpPr>
          <p:cNvPr id="153622" name="Text Box 22">
            <a:extLst>
              <a:ext uri="{FF2B5EF4-FFF2-40B4-BE49-F238E27FC236}">
                <a16:creationId xmlns:a16="http://schemas.microsoft.com/office/drawing/2014/main" id="{1B2348B4-6EDC-4B7F-A87B-9027F600D965}"/>
              </a:ext>
            </a:extLst>
          </p:cNvPr>
          <p:cNvSpPr txBox="1">
            <a:spLocks noChangeArrowheads="1"/>
          </p:cNvSpPr>
          <p:nvPr/>
        </p:nvSpPr>
        <p:spPr bwMode="auto">
          <a:xfrm>
            <a:off x="520700" y="4813300"/>
            <a:ext cx="2362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chemeClr val="bg1"/>
                </a:solidFill>
              </a:rPr>
              <a:t>A</a:t>
            </a:r>
            <a:r>
              <a:rPr lang="en-GB" altLang="en-US" b="1" baseline="-25000" dirty="0">
                <a:solidFill>
                  <a:schemeClr val="bg1"/>
                </a:solidFill>
              </a:rPr>
              <a:t>1</a:t>
            </a:r>
            <a:r>
              <a:rPr lang="en-GB" altLang="en-US" dirty="0">
                <a:solidFill>
                  <a:schemeClr val="bg1"/>
                </a:solidFill>
              </a:rPr>
              <a:t> = 6 × 10</a:t>
            </a:r>
            <a:r>
              <a:rPr lang="en-GB" altLang="en-US" baseline="30000" dirty="0">
                <a:solidFill>
                  <a:schemeClr val="bg1"/>
                </a:solidFill>
              </a:rPr>
              <a:t>18</a:t>
            </a:r>
            <a:r>
              <a:rPr lang="en-GB" altLang="en-US" sz="1000" dirty="0">
                <a:solidFill>
                  <a:schemeClr val="bg1"/>
                </a:solidFill>
              </a:rPr>
              <a:t> </a:t>
            </a:r>
            <a:r>
              <a:rPr lang="en-GB" altLang="en-US" dirty="0">
                <a:solidFill>
                  <a:schemeClr val="bg1"/>
                </a:solidFill>
              </a:rPr>
              <a:t>m</a:t>
            </a:r>
            <a:r>
              <a:rPr lang="en-GB" altLang="en-US" baseline="30000" dirty="0">
                <a:solidFill>
                  <a:schemeClr val="bg1"/>
                </a:solidFill>
              </a:rPr>
              <a:t>2</a:t>
            </a:r>
          </a:p>
        </p:txBody>
      </p:sp>
      <p:sp>
        <p:nvSpPr>
          <p:cNvPr id="153623" name="Text Box 23">
            <a:extLst>
              <a:ext uri="{FF2B5EF4-FFF2-40B4-BE49-F238E27FC236}">
                <a16:creationId xmlns:a16="http://schemas.microsoft.com/office/drawing/2014/main" id="{923FB1DC-1E7F-485D-91D8-6582093228EA}"/>
              </a:ext>
            </a:extLst>
          </p:cNvPr>
          <p:cNvSpPr txBox="1">
            <a:spLocks noChangeArrowheads="1"/>
          </p:cNvSpPr>
          <p:nvPr/>
        </p:nvSpPr>
        <p:spPr bwMode="auto">
          <a:xfrm>
            <a:off x="520700" y="5314950"/>
            <a:ext cx="2159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chemeClr val="bg1"/>
                </a:solidFill>
              </a:rPr>
              <a:t>T</a:t>
            </a:r>
            <a:r>
              <a:rPr lang="en-GB" altLang="en-US" b="1" baseline="-25000" dirty="0">
                <a:solidFill>
                  <a:schemeClr val="bg1"/>
                </a:solidFill>
              </a:rPr>
              <a:t>1</a:t>
            </a:r>
            <a:r>
              <a:rPr lang="en-GB" altLang="en-US" dirty="0">
                <a:solidFill>
                  <a:schemeClr val="bg1"/>
                </a:solidFill>
              </a:rPr>
              <a:t> = 6,000</a:t>
            </a:r>
            <a:r>
              <a:rPr lang="en-GB" altLang="en-US" sz="1000" dirty="0">
                <a:solidFill>
                  <a:schemeClr val="bg1"/>
                </a:solidFill>
              </a:rPr>
              <a:t> </a:t>
            </a:r>
            <a:r>
              <a:rPr lang="en-GB" altLang="en-US" dirty="0">
                <a:solidFill>
                  <a:schemeClr val="bg1"/>
                </a:solidFill>
              </a:rPr>
              <a:t>K</a:t>
            </a:r>
          </a:p>
        </p:txBody>
      </p:sp>
      <p:sp>
        <p:nvSpPr>
          <p:cNvPr id="153630" name="AutoShape 30">
            <a:extLst>
              <a:ext uri="{FF2B5EF4-FFF2-40B4-BE49-F238E27FC236}">
                <a16:creationId xmlns:a16="http://schemas.microsoft.com/office/drawing/2014/main" id="{FB4D01AB-2B14-4F85-AD1F-CC459DAFA3B1}"/>
              </a:ext>
            </a:extLst>
          </p:cNvPr>
          <p:cNvSpPr>
            <a:spLocks noChangeArrowheads="1"/>
          </p:cNvSpPr>
          <p:nvPr/>
        </p:nvSpPr>
        <p:spPr bwMode="auto">
          <a:xfrm>
            <a:off x="4495800" y="4749800"/>
            <a:ext cx="2501900" cy="1092200"/>
          </a:xfrm>
          <a:prstGeom prst="roundRect">
            <a:avLst>
              <a:gd name="adj" fmla="val 0"/>
            </a:avLst>
          </a:prstGeom>
          <a:solidFill>
            <a:srgbClr val="B80303"/>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0000" tIns="46800" rIns="90000" bIns="46800"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US" altLang="en-US">
              <a:solidFill>
                <a:srgbClr val="010066"/>
              </a:solidFill>
            </a:endParaRPr>
          </a:p>
        </p:txBody>
      </p:sp>
      <p:sp>
        <p:nvSpPr>
          <p:cNvPr id="153624" name="Text Box 24">
            <a:extLst>
              <a:ext uri="{FF2B5EF4-FFF2-40B4-BE49-F238E27FC236}">
                <a16:creationId xmlns:a16="http://schemas.microsoft.com/office/drawing/2014/main" id="{ABB70588-7F2D-4725-B3D5-67A282C794A1}"/>
              </a:ext>
            </a:extLst>
          </p:cNvPr>
          <p:cNvSpPr txBox="1">
            <a:spLocks noChangeArrowheads="1"/>
          </p:cNvSpPr>
          <p:nvPr/>
        </p:nvSpPr>
        <p:spPr bwMode="auto">
          <a:xfrm>
            <a:off x="4559300" y="4813300"/>
            <a:ext cx="2463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chemeClr val="bg1"/>
                </a:solidFill>
              </a:rPr>
              <a:t>A</a:t>
            </a:r>
            <a:r>
              <a:rPr lang="en-GB" altLang="en-US" b="1" baseline="-25000" dirty="0">
                <a:solidFill>
                  <a:schemeClr val="bg1"/>
                </a:solidFill>
              </a:rPr>
              <a:t>2</a:t>
            </a:r>
            <a:r>
              <a:rPr lang="en-GB" altLang="en-US" dirty="0">
                <a:solidFill>
                  <a:schemeClr val="bg1"/>
                </a:solidFill>
              </a:rPr>
              <a:t> = 3 × 10</a:t>
            </a:r>
            <a:r>
              <a:rPr lang="en-GB" altLang="en-US" baseline="30000" dirty="0">
                <a:solidFill>
                  <a:schemeClr val="bg1"/>
                </a:solidFill>
              </a:rPr>
              <a:t>19</a:t>
            </a:r>
            <a:r>
              <a:rPr lang="en-GB" altLang="en-US" dirty="0">
                <a:solidFill>
                  <a:schemeClr val="bg1"/>
                </a:solidFill>
              </a:rPr>
              <a:t> m</a:t>
            </a:r>
            <a:r>
              <a:rPr lang="en-GB" altLang="en-US" baseline="30000" dirty="0">
                <a:solidFill>
                  <a:schemeClr val="bg1"/>
                </a:solidFill>
              </a:rPr>
              <a:t>2</a:t>
            </a:r>
          </a:p>
        </p:txBody>
      </p:sp>
      <p:sp>
        <p:nvSpPr>
          <p:cNvPr id="153625" name="Text Box 25">
            <a:extLst>
              <a:ext uri="{FF2B5EF4-FFF2-40B4-BE49-F238E27FC236}">
                <a16:creationId xmlns:a16="http://schemas.microsoft.com/office/drawing/2014/main" id="{BBA0FB6F-47BE-4BB5-960D-4DEDD2A36D7B}"/>
              </a:ext>
            </a:extLst>
          </p:cNvPr>
          <p:cNvSpPr txBox="1">
            <a:spLocks noChangeArrowheads="1"/>
          </p:cNvSpPr>
          <p:nvPr/>
        </p:nvSpPr>
        <p:spPr bwMode="auto">
          <a:xfrm>
            <a:off x="4559300" y="5314950"/>
            <a:ext cx="213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chemeClr val="bg1"/>
                </a:solidFill>
              </a:rPr>
              <a:t>T</a:t>
            </a:r>
            <a:r>
              <a:rPr lang="en-GB" altLang="en-US" b="1" baseline="-25000" dirty="0">
                <a:solidFill>
                  <a:schemeClr val="bg1"/>
                </a:solidFill>
              </a:rPr>
              <a:t>2</a:t>
            </a:r>
            <a:r>
              <a:rPr lang="en-GB" altLang="en-US" dirty="0">
                <a:solidFill>
                  <a:schemeClr val="bg1"/>
                </a:solidFill>
              </a:rPr>
              <a:t> = 4,000</a:t>
            </a:r>
            <a:r>
              <a:rPr lang="en-GB" altLang="en-US" sz="1000" dirty="0">
                <a:solidFill>
                  <a:schemeClr val="bg1"/>
                </a:solidFill>
              </a:rPr>
              <a:t> </a:t>
            </a:r>
            <a:r>
              <a:rPr lang="en-GB" altLang="en-US" dirty="0">
                <a:solidFill>
                  <a:schemeClr val="bg1"/>
                </a:solidFill>
              </a:rPr>
              <a:t>K</a:t>
            </a:r>
          </a:p>
        </p:txBody>
      </p:sp>
      <p:sp>
        <p:nvSpPr>
          <p:cNvPr id="153626" name="Rectangle 26">
            <a:extLst>
              <a:ext uri="{FF2B5EF4-FFF2-40B4-BE49-F238E27FC236}">
                <a16:creationId xmlns:a16="http://schemas.microsoft.com/office/drawing/2014/main" id="{D5CFFEAA-BF38-4699-8A11-CA6C9F9F58D0}"/>
              </a:ext>
            </a:extLst>
          </p:cNvPr>
          <p:cNvSpPr>
            <a:spLocks noChangeArrowheads="1"/>
          </p:cNvSpPr>
          <p:nvPr/>
        </p:nvSpPr>
        <p:spPr bwMode="auto">
          <a:xfrm>
            <a:off x="4930775" y="2692400"/>
            <a:ext cx="3846223"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a:t>
            </a:r>
            <a:r>
              <a:rPr lang="el-GR" altLang="en-US" dirty="0">
                <a:solidFill>
                  <a:srgbClr val="010066"/>
                </a:solidFill>
                <a:cs typeface="Arial" panose="020B0604020202020204" pitchFamily="34" charset="0"/>
              </a:rPr>
              <a:t>σ</a:t>
            </a:r>
            <a:r>
              <a:rPr lang="en-GB" altLang="en-US" dirty="0">
                <a:solidFill>
                  <a:srgbClr val="010066"/>
                </a:solidFill>
              </a:rPr>
              <a:t> = 5.7 × 10</a:t>
            </a:r>
            <a:r>
              <a:rPr lang="en-GB" altLang="en-US" baseline="30000" dirty="0">
                <a:solidFill>
                  <a:srgbClr val="010066"/>
                </a:solidFill>
              </a:rPr>
              <a:t>–8</a:t>
            </a:r>
            <a:r>
              <a:rPr lang="en-GB" altLang="en-US" sz="1000" dirty="0">
                <a:solidFill>
                  <a:srgbClr val="010066"/>
                </a:solidFill>
              </a:rPr>
              <a:t> </a:t>
            </a:r>
            <a:r>
              <a:rPr lang="en-GB" altLang="en-US" dirty="0">
                <a:solidFill>
                  <a:srgbClr val="010066"/>
                </a:solidFill>
              </a:rPr>
              <a:t>J</a:t>
            </a:r>
            <a:r>
              <a:rPr lang="en-GB" altLang="en-US" sz="1000" dirty="0">
                <a:solidFill>
                  <a:srgbClr val="010066"/>
                </a:solidFill>
              </a:rPr>
              <a:t> </a:t>
            </a:r>
            <a:r>
              <a:rPr lang="en-GB" altLang="en-US" dirty="0">
                <a:solidFill>
                  <a:srgbClr val="010066"/>
                </a:solidFill>
              </a:rPr>
              <a:t>K</a:t>
            </a:r>
            <a:r>
              <a:rPr lang="en-GB" altLang="en-US" baseline="30000" dirty="0">
                <a:solidFill>
                  <a:srgbClr val="010066"/>
                </a:solidFill>
              </a:rPr>
              <a:t>–4</a:t>
            </a:r>
            <a:r>
              <a:rPr lang="en-GB" altLang="en-US" sz="1000" baseline="-25000" dirty="0">
                <a:solidFill>
                  <a:srgbClr val="010066"/>
                </a:solidFill>
              </a:rPr>
              <a:t> </a:t>
            </a:r>
            <a:r>
              <a:rPr lang="en-GB" altLang="en-US" dirty="0">
                <a:solidFill>
                  <a:srgbClr val="010066"/>
                </a:solidFill>
              </a:rPr>
              <a:t>m</a:t>
            </a:r>
            <a:r>
              <a:rPr lang="en-GB" altLang="en-US" baseline="30000" dirty="0">
                <a:solidFill>
                  <a:srgbClr val="010066"/>
                </a:solidFill>
              </a:rPr>
              <a:t>–2</a:t>
            </a:r>
            <a:r>
              <a:rPr lang="en-GB" altLang="en-US" sz="1000" baseline="30000" dirty="0">
                <a:solidFill>
                  <a:srgbClr val="010066"/>
                </a:solidFill>
              </a:rPr>
              <a:t> </a:t>
            </a:r>
            <a:r>
              <a:rPr lang="en-GB" altLang="en-US" dirty="0">
                <a:solidFill>
                  <a:srgbClr val="010066"/>
                </a:solidFill>
              </a:rPr>
              <a:t>s</a:t>
            </a:r>
            <a:r>
              <a:rPr lang="en-GB" altLang="en-US" baseline="30000" dirty="0">
                <a:solidFill>
                  <a:srgbClr val="010066"/>
                </a:solidFill>
              </a:rPr>
              <a:t>–1</a:t>
            </a:r>
            <a:r>
              <a:rPr lang="en-GB" altLang="en-US" dirty="0">
                <a:solidFill>
                  <a:srgbClr val="010066"/>
                </a:solidFill>
              </a:rPr>
              <a:t>)</a:t>
            </a:r>
          </a:p>
        </p:txBody>
      </p:sp>
      <p:sp>
        <p:nvSpPr>
          <p:cNvPr id="153628" name="Text Box 28">
            <a:extLst>
              <a:ext uri="{FF2B5EF4-FFF2-40B4-BE49-F238E27FC236}">
                <a16:creationId xmlns:a16="http://schemas.microsoft.com/office/drawing/2014/main" id="{E4E81102-A3A4-43CC-BF9C-84207CB9B187}"/>
              </a:ext>
            </a:extLst>
          </p:cNvPr>
          <p:cNvSpPr txBox="1">
            <a:spLocks noChangeArrowheads="1"/>
          </p:cNvSpPr>
          <p:nvPr/>
        </p:nvSpPr>
        <p:spPr bwMode="auto">
          <a:xfrm>
            <a:off x="4991100" y="6032500"/>
            <a:ext cx="23622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010066"/>
                </a:solidFill>
              </a:rPr>
              <a:t>P</a:t>
            </a:r>
            <a:r>
              <a:rPr lang="en-GB" altLang="en-US" b="1" baseline="-25000" dirty="0">
                <a:solidFill>
                  <a:srgbClr val="010066"/>
                </a:solidFill>
              </a:rPr>
              <a:t>2</a:t>
            </a:r>
            <a:r>
              <a:rPr lang="en-GB" altLang="en-US" b="1" dirty="0">
                <a:solidFill>
                  <a:srgbClr val="010066"/>
                </a:solidFill>
              </a:rPr>
              <a:t> = 4 × 10</a:t>
            </a:r>
            <a:r>
              <a:rPr lang="en-GB" altLang="en-US" b="1" baseline="30000" dirty="0">
                <a:solidFill>
                  <a:srgbClr val="010066"/>
                </a:solidFill>
              </a:rPr>
              <a:t>26</a:t>
            </a:r>
            <a:r>
              <a:rPr lang="en-GB" altLang="en-US" sz="1000" b="1" dirty="0">
                <a:solidFill>
                  <a:srgbClr val="010066"/>
                </a:solidFill>
              </a:rPr>
              <a:t> </a:t>
            </a:r>
            <a:r>
              <a:rPr lang="en-GB" altLang="en-US" b="1" dirty="0">
                <a:solidFill>
                  <a:srgbClr val="010066"/>
                </a:solidFill>
              </a:rPr>
              <a:t>W</a:t>
            </a:r>
          </a:p>
        </p:txBody>
      </p:sp>
      <p:pic>
        <p:nvPicPr>
          <p:cNvPr id="23" name="Picture 19">
            <a:hlinkClick r:id="" action="ppaction://hlinkshowjump?jump=nextslide"/>
            <a:extLst>
              <a:ext uri="{FF2B5EF4-FFF2-40B4-BE49-F238E27FC236}">
                <a16:creationId xmlns:a16="http://schemas.microsoft.com/office/drawing/2014/main" id="{15C3B5CE-344B-4E80-B1EB-C02730B848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8" name="Picture 5" descr="notes_icon">
            <a:extLst>
              <a:ext uri="{FF2B5EF4-FFF2-40B4-BE49-F238E27FC236}">
                <a16:creationId xmlns:a16="http://schemas.microsoft.com/office/drawing/2014/main" id="{7EA9AEE5-7150-42AA-9DE8-F31CA86A4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2813" y="13493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a:extLst>
              <a:ext uri="{FF2B5EF4-FFF2-40B4-BE49-F238E27FC236}">
                <a16:creationId xmlns:a16="http://schemas.microsoft.com/office/drawing/2014/main" id="{716964A8-0620-4531-AC96-D9CC28F83570}"/>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360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53606"/>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536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613"/>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5362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5362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362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15363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53616"/>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1536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6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62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361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36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6" grpId="0"/>
      <p:bldP spid="153605" grpId="0"/>
      <p:bldP spid="153607" grpId="0" animBg="1"/>
      <p:bldP spid="153606" grpId="0"/>
      <p:bldP spid="153608" grpId="0"/>
      <p:bldP spid="153611" grpId="0"/>
      <p:bldP spid="153613" grpId="0"/>
      <p:bldP spid="153629" grpId="0" animBg="1"/>
      <p:bldP spid="153622" grpId="0"/>
      <p:bldP spid="153623" grpId="0"/>
      <p:bldP spid="153630" grpId="0" animBg="1"/>
      <p:bldP spid="153624" grpId="0"/>
      <p:bldP spid="153625" grpId="0"/>
      <p:bldP spid="153626" grpId="0"/>
      <p:bldP spid="1536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AAB6B74-ABC1-4F87-B26D-A93FAFDB1700}"/>
              </a:ext>
            </a:extLst>
          </p:cNvPr>
          <p:cNvSpPr>
            <a:spLocks noGrp="1" noChangeArrowheads="1"/>
          </p:cNvSpPr>
          <p:nvPr>
            <p:ph type="title"/>
          </p:nvPr>
        </p:nvSpPr>
        <p:spPr/>
        <p:txBody>
          <a:bodyPr/>
          <a:lstStyle/>
          <a:p>
            <a:pPr eaLnBrk="1" hangingPunct="1"/>
            <a:r>
              <a:rPr lang="en-GB" altLang="en-US"/>
              <a:t>Flux and the inverse square law</a:t>
            </a:r>
          </a:p>
        </p:txBody>
      </p:sp>
      <p:sp>
        <p:nvSpPr>
          <p:cNvPr id="52227" name="Content Placeholder 2">
            <a:extLst>
              <a:ext uri="{FF2B5EF4-FFF2-40B4-BE49-F238E27FC236}">
                <a16:creationId xmlns:a16="http://schemas.microsoft.com/office/drawing/2014/main" id="{7C8C99E4-3A5F-4F4B-813A-926357E69D74}"/>
              </a:ext>
            </a:extLst>
          </p:cNvPr>
          <p:cNvSpPr>
            <a:spLocks/>
          </p:cNvSpPr>
          <p:nvPr/>
        </p:nvSpPr>
        <p:spPr bwMode="auto">
          <a:xfrm>
            <a:off x="358775" y="806803"/>
            <a:ext cx="83581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dirty="0">
                <a:solidFill>
                  <a:srgbClr val="010066"/>
                </a:solidFill>
                <a:cs typeface="Arial" panose="020B0604020202020204" pitchFamily="34" charset="0"/>
              </a:rPr>
              <a:t>The more distant a star, the dimmer it appears. Why is this? </a:t>
            </a:r>
            <a:endParaRPr lang="en-GB" altLang="en-US" baseline="30000" dirty="0">
              <a:solidFill>
                <a:schemeClr val="accent1"/>
              </a:solidFill>
              <a:cs typeface="Arial" panose="020B0604020202020204" pitchFamily="34" charset="0"/>
            </a:endParaRPr>
          </a:p>
        </p:txBody>
      </p:sp>
      <p:sp>
        <p:nvSpPr>
          <p:cNvPr id="239621" name="Rectangle 5">
            <a:extLst>
              <a:ext uri="{FF2B5EF4-FFF2-40B4-BE49-F238E27FC236}">
                <a16:creationId xmlns:a16="http://schemas.microsoft.com/office/drawing/2014/main" id="{3B1253E1-AADD-4DAF-95AE-988F4490594F}"/>
              </a:ext>
            </a:extLst>
          </p:cNvPr>
          <p:cNvSpPr>
            <a:spLocks noChangeArrowheads="1"/>
          </p:cNvSpPr>
          <p:nvPr/>
        </p:nvSpPr>
        <p:spPr bwMode="auto">
          <a:xfrm>
            <a:off x="3644900" y="5854700"/>
            <a:ext cx="44227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This is an </a:t>
            </a:r>
            <a:r>
              <a:rPr lang="en-GB" altLang="en-US" b="1">
                <a:solidFill>
                  <a:srgbClr val="B80303"/>
                </a:solidFill>
              </a:rPr>
              <a:t>inverse square law</a:t>
            </a:r>
            <a:r>
              <a:rPr lang="en-GB" altLang="en-US">
                <a:solidFill>
                  <a:srgbClr val="010066"/>
                </a:solidFill>
              </a:rPr>
              <a:t>.</a:t>
            </a:r>
          </a:p>
        </p:txBody>
      </p:sp>
      <p:sp>
        <p:nvSpPr>
          <p:cNvPr id="239622" name="Text Box 6">
            <a:extLst>
              <a:ext uri="{FF2B5EF4-FFF2-40B4-BE49-F238E27FC236}">
                <a16:creationId xmlns:a16="http://schemas.microsoft.com/office/drawing/2014/main" id="{ACEFA087-F94E-4856-AC42-BF7D4192F58D}"/>
              </a:ext>
            </a:extLst>
          </p:cNvPr>
          <p:cNvSpPr txBox="1">
            <a:spLocks noChangeArrowheads="1"/>
          </p:cNvSpPr>
          <p:nvPr/>
        </p:nvSpPr>
        <p:spPr bwMode="auto">
          <a:xfrm>
            <a:off x="358775" y="1374775"/>
            <a:ext cx="85725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GB" altLang="en-US">
                <a:solidFill>
                  <a:srgbClr val="010066"/>
                </a:solidFill>
              </a:rPr>
              <a:t>The vacuum of space </a:t>
            </a:r>
            <a:r>
              <a:rPr lang="en-GB" altLang="en-US" b="1">
                <a:solidFill>
                  <a:srgbClr val="010066"/>
                </a:solidFill>
              </a:rPr>
              <a:t>does not absorb light</a:t>
            </a:r>
            <a:r>
              <a:rPr lang="en-GB" altLang="en-US">
                <a:solidFill>
                  <a:srgbClr val="010066"/>
                </a:solidFill>
              </a:rPr>
              <a:t>, so the total amount of light is not reduced as you get further away from the star. But the further away you are, the larger the sphere the light is spread over, so the lower the </a:t>
            </a:r>
            <a:r>
              <a:rPr lang="en-GB" altLang="en-US" b="1">
                <a:solidFill>
                  <a:srgbClr val="010066"/>
                </a:solidFill>
              </a:rPr>
              <a:t>intensity</a:t>
            </a:r>
            <a:r>
              <a:rPr lang="en-GB" altLang="en-US">
                <a:solidFill>
                  <a:srgbClr val="010066"/>
                </a:solidFill>
              </a:rPr>
              <a:t> of the light.</a:t>
            </a:r>
          </a:p>
        </p:txBody>
      </p:sp>
      <p:sp>
        <p:nvSpPr>
          <p:cNvPr id="239623" name="Text Box 7">
            <a:extLst>
              <a:ext uri="{FF2B5EF4-FFF2-40B4-BE49-F238E27FC236}">
                <a16:creationId xmlns:a16="http://schemas.microsoft.com/office/drawing/2014/main" id="{E00ED2B8-BF0B-481D-9AA9-4ABCA919C39B}"/>
              </a:ext>
            </a:extLst>
          </p:cNvPr>
          <p:cNvSpPr txBox="1">
            <a:spLocks noChangeArrowheads="1"/>
          </p:cNvSpPr>
          <p:nvPr/>
        </p:nvSpPr>
        <p:spPr bwMode="auto">
          <a:xfrm>
            <a:off x="358775" y="3009900"/>
            <a:ext cx="8559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This intensity is called </a:t>
            </a:r>
            <a:r>
              <a:rPr lang="en-GB" altLang="en-US" b="1">
                <a:solidFill>
                  <a:srgbClr val="B80303"/>
                </a:solidFill>
              </a:rPr>
              <a:t>flux</a:t>
            </a:r>
            <a:r>
              <a:rPr lang="en-GB" altLang="en-US">
                <a:solidFill>
                  <a:srgbClr val="010066"/>
                </a:solidFill>
              </a:rPr>
              <a:t>. It measures the power per square meter by dividing the total power (luminosity) by the area of the sphere at that distance:</a:t>
            </a:r>
          </a:p>
        </p:txBody>
      </p:sp>
      <p:sp>
        <p:nvSpPr>
          <p:cNvPr id="239625" name="AutoShape 9">
            <a:extLst>
              <a:ext uri="{FF2B5EF4-FFF2-40B4-BE49-F238E27FC236}">
                <a16:creationId xmlns:a16="http://schemas.microsoft.com/office/drawing/2014/main" id="{2C095727-0E4C-4243-8273-64F0A38C9E27}"/>
              </a:ext>
            </a:extLst>
          </p:cNvPr>
          <p:cNvSpPr>
            <a:spLocks noChangeArrowheads="1"/>
          </p:cNvSpPr>
          <p:nvPr/>
        </p:nvSpPr>
        <p:spPr bwMode="auto">
          <a:xfrm>
            <a:off x="5270500" y="3962400"/>
            <a:ext cx="1778000" cy="876300"/>
          </a:xfrm>
          <a:prstGeom prst="roundRect">
            <a:avLst>
              <a:gd name="adj" fmla="val 0"/>
            </a:avLst>
          </a:prstGeom>
          <a:solidFill>
            <a:srgbClr val="B80303"/>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0000" tIns="46800" rIns="90000" bIns="46800"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US" altLang="en-US">
              <a:solidFill>
                <a:schemeClr val="bg1"/>
              </a:solidFill>
            </a:endParaRPr>
          </a:p>
        </p:txBody>
      </p:sp>
      <p:sp>
        <p:nvSpPr>
          <p:cNvPr id="239626" name="Text Box 10">
            <a:extLst>
              <a:ext uri="{FF2B5EF4-FFF2-40B4-BE49-F238E27FC236}">
                <a16:creationId xmlns:a16="http://schemas.microsoft.com/office/drawing/2014/main" id="{C455B4F7-2DB9-454E-AB86-1919D1D89DD4}"/>
              </a:ext>
            </a:extLst>
          </p:cNvPr>
          <p:cNvSpPr txBox="1">
            <a:spLocks noChangeArrowheads="1"/>
          </p:cNvSpPr>
          <p:nvPr/>
        </p:nvSpPr>
        <p:spPr bwMode="auto">
          <a:xfrm>
            <a:off x="5359400" y="4140200"/>
            <a:ext cx="660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chemeClr val="bg1"/>
                </a:solidFill>
              </a:rPr>
              <a:t>F = </a:t>
            </a:r>
          </a:p>
        </p:txBody>
      </p:sp>
      <p:sp>
        <p:nvSpPr>
          <p:cNvPr id="239627" name="Text Box 11">
            <a:extLst>
              <a:ext uri="{FF2B5EF4-FFF2-40B4-BE49-F238E27FC236}">
                <a16:creationId xmlns:a16="http://schemas.microsoft.com/office/drawing/2014/main" id="{978D7206-B38E-4818-B88A-428D2038927B}"/>
              </a:ext>
            </a:extLst>
          </p:cNvPr>
          <p:cNvSpPr txBox="1">
            <a:spLocks noChangeArrowheads="1"/>
          </p:cNvSpPr>
          <p:nvPr/>
        </p:nvSpPr>
        <p:spPr bwMode="auto">
          <a:xfrm>
            <a:off x="6248400" y="3962400"/>
            <a:ext cx="4191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chemeClr val="bg1"/>
                </a:solidFill>
              </a:rPr>
              <a:t>P</a:t>
            </a:r>
          </a:p>
        </p:txBody>
      </p:sp>
      <p:sp>
        <p:nvSpPr>
          <p:cNvPr id="239628" name="Text Box 12">
            <a:extLst>
              <a:ext uri="{FF2B5EF4-FFF2-40B4-BE49-F238E27FC236}">
                <a16:creationId xmlns:a16="http://schemas.microsoft.com/office/drawing/2014/main" id="{507F1598-E807-404F-BD12-2AE29C9D8CED}"/>
              </a:ext>
            </a:extLst>
          </p:cNvPr>
          <p:cNvSpPr txBox="1">
            <a:spLocks noChangeArrowheads="1"/>
          </p:cNvSpPr>
          <p:nvPr/>
        </p:nvSpPr>
        <p:spPr bwMode="auto">
          <a:xfrm>
            <a:off x="5918200" y="4356100"/>
            <a:ext cx="1079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chemeClr val="bg1"/>
                </a:solidFill>
              </a:rPr>
              <a:t>4</a:t>
            </a:r>
            <a:r>
              <a:rPr lang="el-GR" altLang="en-US" b="1" dirty="0">
                <a:solidFill>
                  <a:schemeClr val="bg1"/>
                </a:solidFill>
                <a:cs typeface="Arial" panose="020B0604020202020204" pitchFamily="34" charset="0"/>
              </a:rPr>
              <a:t>π</a:t>
            </a:r>
            <a:r>
              <a:rPr lang="en-GB" altLang="en-US" b="1" dirty="0">
                <a:solidFill>
                  <a:schemeClr val="bg1"/>
                </a:solidFill>
              </a:rPr>
              <a:t>d</a:t>
            </a:r>
            <a:r>
              <a:rPr lang="en-GB" altLang="en-US" b="1" baseline="30000" dirty="0">
                <a:solidFill>
                  <a:schemeClr val="bg1"/>
                </a:solidFill>
              </a:rPr>
              <a:t>2</a:t>
            </a:r>
          </a:p>
        </p:txBody>
      </p:sp>
      <p:sp>
        <p:nvSpPr>
          <p:cNvPr id="239629" name="Line 13">
            <a:extLst>
              <a:ext uri="{FF2B5EF4-FFF2-40B4-BE49-F238E27FC236}">
                <a16:creationId xmlns:a16="http://schemas.microsoft.com/office/drawing/2014/main" id="{CF8674AB-A8E9-4A90-8788-3B8634AC93BD}"/>
              </a:ext>
            </a:extLst>
          </p:cNvPr>
          <p:cNvSpPr>
            <a:spLocks noChangeShapeType="1"/>
          </p:cNvSpPr>
          <p:nvPr/>
        </p:nvSpPr>
        <p:spPr bwMode="auto">
          <a:xfrm>
            <a:off x="6038850" y="4368800"/>
            <a:ext cx="838200"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239630" name="Text Box 14">
            <a:extLst>
              <a:ext uri="{FF2B5EF4-FFF2-40B4-BE49-F238E27FC236}">
                <a16:creationId xmlns:a16="http://schemas.microsoft.com/office/drawing/2014/main" id="{D52C68FA-20EA-49CE-8E15-01B88507FF3D}"/>
              </a:ext>
            </a:extLst>
          </p:cNvPr>
          <p:cNvSpPr txBox="1">
            <a:spLocks noChangeArrowheads="1"/>
          </p:cNvSpPr>
          <p:nvPr/>
        </p:nvSpPr>
        <p:spPr bwMode="auto">
          <a:xfrm>
            <a:off x="3644900" y="4940300"/>
            <a:ext cx="5499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Flux is inversely proportional to the square of the distance from a source.</a:t>
            </a:r>
          </a:p>
        </p:txBody>
      </p:sp>
      <p:pic>
        <p:nvPicPr>
          <p:cNvPr id="239632" name="Picture 16" descr="ast_inverse_square_law_GS">
            <a:extLst>
              <a:ext uri="{FF2B5EF4-FFF2-40B4-BE49-F238E27FC236}">
                <a16:creationId xmlns:a16="http://schemas.microsoft.com/office/drawing/2014/main" id="{A4D295D8-8E37-4C18-BA05-A2E1601E8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4170363"/>
            <a:ext cx="30734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33" name="Text Box 17">
            <a:extLst>
              <a:ext uri="{FF2B5EF4-FFF2-40B4-BE49-F238E27FC236}">
                <a16:creationId xmlns:a16="http://schemas.microsoft.com/office/drawing/2014/main" id="{B2A2698B-8A14-4CF8-8502-94AD699456B7}"/>
              </a:ext>
            </a:extLst>
          </p:cNvPr>
          <p:cNvSpPr txBox="1">
            <a:spLocks noChangeArrowheads="1"/>
          </p:cNvSpPr>
          <p:nvPr/>
        </p:nvSpPr>
        <p:spPr bwMode="auto">
          <a:xfrm>
            <a:off x="1562100" y="4851400"/>
            <a:ext cx="52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d</a:t>
            </a:r>
          </a:p>
        </p:txBody>
      </p:sp>
      <p:sp>
        <p:nvSpPr>
          <p:cNvPr id="239634" name="Text Box 18">
            <a:extLst>
              <a:ext uri="{FF2B5EF4-FFF2-40B4-BE49-F238E27FC236}">
                <a16:creationId xmlns:a16="http://schemas.microsoft.com/office/drawing/2014/main" id="{FD911995-EDE4-4F14-A7F3-868AD6DC3845}"/>
              </a:ext>
            </a:extLst>
          </p:cNvPr>
          <p:cNvSpPr txBox="1">
            <a:spLocks noChangeArrowheads="1"/>
          </p:cNvSpPr>
          <p:nvPr/>
        </p:nvSpPr>
        <p:spPr bwMode="auto">
          <a:xfrm>
            <a:off x="990600" y="5156200"/>
            <a:ext cx="58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2d</a:t>
            </a:r>
          </a:p>
        </p:txBody>
      </p:sp>
      <p:sp>
        <p:nvSpPr>
          <p:cNvPr id="239635" name="Text Box 19">
            <a:extLst>
              <a:ext uri="{FF2B5EF4-FFF2-40B4-BE49-F238E27FC236}">
                <a16:creationId xmlns:a16="http://schemas.microsoft.com/office/drawing/2014/main" id="{891605C2-73F2-4A1F-AD30-0611E4C32E43}"/>
              </a:ext>
            </a:extLst>
          </p:cNvPr>
          <p:cNvSpPr txBox="1">
            <a:spLocks noChangeArrowheads="1"/>
          </p:cNvSpPr>
          <p:nvPr/>
        </p:nvSpPr>
        <p:spPr bwMode="auto">
          <a:xfrm>
            <a:off x="1930400" y="53340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a</a:t>
            </a:r>
          </a:p>
        </p:txBody>
      </p:sp>
      <p:sp>
        <p:nvSpPr>
          <p:cNvPr id="239636" name="Text Box 20">
            <a:extLst>
              <a:ext uri="{FF2B5EF4-FFF2-40B4-BE49-F238E27FC236}">
                <a16:creationId xmlns:a16="http://schemas.microsoft.com/office/drawing/2014/main" id="{E6BB8F8B-B62D-4F02-9B7B-5DF6614A7949}"/>
              </a:ext>
            </a:extLst>
          </p:cNvPr>
          <p:cNvSpPr txBox="1">
            <a:spLocks noChangeArrowheads="1"/>
          </p:cNvSpPr>
          <p:nvPr/>
        </p:nvSpPr>
        <p:spPr bwMode="auto">
          <a:xfrm>
            <a:off x="1790700" y="5892800"/>
            <a:ext cx="58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4a</a:t>
            </a:r>
          </a:p>
        </p:txBody>
      </p:sp>
      <p:pic>
        <p:nvPicPr>
          <p:cNvPr id="19" name="Picture 19">
            <a:hlinkClick r:id="" action="ppaction://hlinkshowjump?jump=nextslide"/>
            <a:extLst>
              <a:ext uri="{FF2B5EF4-FFF2-40B4-BE49-F238E27FC236}">
                <a16:creationId xmlns:a16="http://schemas.microsoft.com/office/drawing/2014/main" id="{F407EED1-5284-402D-9C48-31F78C539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3A33BE6D-B770-4840-B07E-73D55B653A7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9623"/>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3962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962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3962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962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962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9630"/>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2396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96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96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96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963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96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p:bldP spid="239622" grpId="0"/>
      <p:bldP spid="239623" grpId="0"/>
      <p:bldP spid="239625" grpId="0" animBg="1"/>
      <p:bldP spid="239626" grpId="0"/>
      <p:bldP spid="239627" grpId="0"/>
      <p:bldP spid="239628" grpId="0"/>
      <p:bldP spid="239630" grpId="0"/>
      <p:bldP spid="239633" grpId="0"/>
      <p:bldP spid="239634" grpId="0"/>
      <p:bldP spid="239635" grpId="0"/>
      <p:bldP spid="2396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010A0EE6-0639-4629-A058-73BDFFEBFB13}"/>
              </a:ext>
            </a:extLst>
          </p:cNvPr>
          <p:cNvSpPr>
            <a:spLocks noGrp="1" noChangeArrowheads="1"/>
          </p:cNvSpPr>
          <p:nvPr>
            <p:ph type="title"/>
          </p:nvPr>
        </p:nvSpPr>
        <p:spPr/>
        <p:txBody>
          <a:bodyPr/>
          <a:lstStyle/>
          <a:p>
            <a:pPr eaLnBrk="1" hangingPunct="1"/>
            <a:r>
              <a:rPr lang="en-GB" altLang="en-US"/>
              <a:t>Apparent magnitude</a:t>
            </a:r>
          </a:p>
        </p:txBody>
      </p:sp>
      <p:sp>
        <p:nvSpPr>
          <p:cNvPr id="54275" name="Text Box 4">
            <a:extLst>
              <a:ext uri="{FF2B5EF4-FFF2-40B4-BE49-F238E27FC236}">
                <a16:creationId xmlns:a16="http://schemas.microsoft.com/office/drawing/2014/main" id="{20DD0DE4-91CA-4943-99DA-8E87675D49CA}"/>
              </a:ext>
            </a:extLst>
          </p:cNvPr>
          <p:cNvSpPr txBox="1">
            <a:spLocks noChangeArrowheads="1"/>
          </p:cNvSpPr>
          <p:nvPr/>
        </p:nvSpPr>
        <p:spPr bwMode="auto">
          <a:xfrm>
            <a:off x="358775" y="806803"/>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apparent brightness of a star when viewed from Earth depends on the luminosity of the star, and how far away it is. Flux depends on both of these, but varies over a huge scale.</a:t>
            </a:r>
          </a:p>
        </p:txBody>
      </p:sp>
      <p:sp>
        <p:nvSpPr>
          <p:cNvPr id="240645" name="Text Box 5">
            <a:extLst>
              <a:ext uri="{FF2B5EF4-FFF2-40B4-BE49-F238E27FC236}">
                <a16:creationId xmlns:a16="http://schemas.microsoft.com/office/drawing/2014/main" id="{0D8783B6-4A2B-436A-8700-D26DD5AE2F9C}"/>
              </a:ext>
            </a:extLst>
          </p:cNvPr>
          <p:cNvSpPr txBox="1">
            <a:spLocks noChangeArrowheads="1"/>
          </p:cNvSpPr>
          <p:nvPr/>
        </p:nvSpPr>
        <p:spPr bwMode="auto">
          <a:xfrm>
            <a:off x="358775" y="2120900"/>
            <a:ext cx="858202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B80303"/>
                </a:solidFill>
              </a:rPr>
              <a:t>Apparent magnitude </a:t>
            </a:r>
            <a:r>
              <a:rPr lang="en-GB" altLang="en-US" dirty="0">
                <a:solidFill>
                  <a:srgbClr val="010066"/>
                </a:solidFill>
              </a:rPr>
              <a:t>(</a:t>
            </a:r>
            <a:r>
              <a:rPr lang="en-GB" altLang="en-US" b="1" dirty="0">
                <a:solidFill>
                  <a:srgbClr val="B80303"/>
                </a:solidFill>
              </a:rPr>
              <a:t>m</a:t>
            </a:r>
            <a:r>
              <a:rPr lang="en-GB" altLang="en-US" dirty="0">
                <a:solidFill>
                  <a:srgbClr val="010066"/>
                </a:solidFill>
              </a:rPr>
              <a:t>)</a:t>
            </a:r>
            <a:r>
              <a:rPr lang="en-GB" altLang="en-US" b="1" dirty="0">
                <a:solidFill>
                  <a:srgbClr val="B71562"/>
                </a:solidFill>
              </a:rPr>
              <a:t> </a:t>
            </a:r>
            <a:r>
              <a:rPr lang="en-GB" altLang="en-US" dirty="0">
                <a:solidFill>
                  <a:srgbClr val="010066"/>
                </a:solidFill>
              </a:rPr>
              <a:t>uses a logarithmic scale to give an idea of the </a:t>
            </a:r>
            <a:r>
              <a:rPr lang="en-GB" altLang="en-US" b="1" dirty="0">
                <a:solidFill>
                  <a:srgbClr val="010066"/>
                </a:solidFill>
              </a:rPr>
              <a:t>order of magnitude</a:t>
            </a:r>
            <a:r>
              <a:rPr lang="en-GB" altLang="en-US" dirty="0">
                <a:solidFill>
                  <a:srgbClr val="010066"/>
                </a:solidFill>
              </a:rPr>
              <a:t> of the star’s brightness:</a:t>
            </a:r>
          </a:p>
        </p:txBody>
      </p:sp>
      <p:sp>
        <p:nvSpPr>
          <p:cNvPr id="54277" name="Text Box 6">
            <a:extLst>
              <a:ext uri="{FF2B5EF4-FFF2-40B4-BE49-F238E27FC236}">
                <a16:creationId xmlns:a16="http://schemas.microsoft.com/office/drawing/2014/main" id="{6C1B2756-A045-48AF-9ED6-DA488FCA5A09}"/>
              </a:ext>
            </a:extLst>
          </p:cNvPr>
          <p:cNvSpPr txBox="1">
            <a:spLocks noChangeArrowheads="1"/>
          </p:cNvSpPr>
          <p:nvPr/>
        </p:nvSpPr>
        <p:spPr bwMode="auto">
          <a:xfrm>
            <a:off x="368300" y="4178300"/>
            <a:ext cx="842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endParaRPr lang="en-GB" altLang="en-US">
              <a:solidFill>
                <a:srgbClr val="010066"/>
              </a:solidFill>
            </a:endParaRPr>
          </a:p>
        </p:txBody>
      </p:sp>
      <p:sp>
        <p:nvSpPr>
          <p:cNvPr id="240648" name="AutoShape 8">
            <a:extLst>
              <a:ext uri="{FF2B5EF4-FFF2-40B4-BE49-F238E27FC236}">
                <a16:creationId xmlns:a16="http://schemas.microsoft.com/office/drawing/2014/main" id="{45639147-18CD-4982-9D53-0483D8E1EC77}"/>
              </a:ext>
            </a:extLst>
          </p:cNvPr>
          <p:cNvSpPr>
            <a:spLocks noChangeArrowheads="1"/>
          </p:cNvSpPr>
          <p:nvPr/>
        </p:nvSpPr>
        <p:spPr bwMode="auto">
          <a:xfrm>
            <a:off x="2540000" y="3149600"/>
            <a:ext cx="4124325" cy="533400"/>
          </a:xfrm>
          <a:prstGeom prst="roundRect">
            <a:avLst>
              <a:gd name="adj" fmla="val 0"/>
            </a:avLst>
          </a:prstGeom>
          <a:solidFill>
            <a:srgbClr val="B80303"/>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0000" tIns="46800" rIns="90000" bIns="46800"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US" altLang="en-US">
              <a:solidFill>
                <a:srgbClr val="010066"/>
              </a:solidFill>
            </a:endParaRPr>
          </a:p>
        </p:txBody>
      </p:sp>
      <p:sp>
        <p:nvSpPr>
          <p:cNvPr id="240649" name="Text Box 9">
            <a:extLst>
              <a:ext uri="{FF2B5EF4-FFF2-40B4-BE49-F238E27FC236}">
                <a16:creationId xmlns:a16="http://schemas.microsoft.com/office/drawing/2014/main" id="{A2E2407B-292B-418A-B994-BA7E122FDA0F}"/>
              </a:ext>
            </a:extLst>
          </p:cNvPr>
          <p:cNvSpPr txBox="1">
            <a:spLocks noChangeArrowheads="1"/>
          </p:cNvSpPr>
          <p:nvPr/>
        </p:nvSpPr>
        <p:spPr bwMode="auto">
          <a:xfrm>
            <a:off x="2776538" y="3189288"/>
            <a:ext cx="46529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chemeClr val="bg1"/>
                </a:solidFill>
              </a:rPr>
              <a:t>m = –2.5</a:t>
            </a:r>
            <a:r>
              <a:rPr lang="en-GB" altLang="en-US" sz="1000" b="1" dirty="0">
                <a:solidFill>
                  <a:schemeClr val="bg1"/>
                </a:solidFill>
              </a:rPr>
              <a:t> </a:t>
            </a:r>
            <a:r>
              <a:rPr lang="en-GB" altLang="en-US" b="1" dirty="0">
                <a:solidFill>
                  <a:schemeClr val="bg1"/>
                </a:solidFill>
              </a:rPr>
              <a:t>log</a:t>
            </a:r>
            <a:r>
              <a:rPr lang="en-GB" altLang="en-US" sz="1000" b="1" dirty="0">
                <a:solidFill>
                  <a:schemeClr val="bg1"/>
                </a:solidFill>
              </a:rPr>
              <a:t> </a:t>
            </a:r>
            <a:r>
              <a:rPr lang="en-GB" altLang="en-US" b="1" dirty="0">
                <a:solidFill>
                  <a:schemeClr val="bg1"/>
                </a:solidFill>
              </a:rPr>
              <a:t>F + constant</a:t>
            </a:r>
          </a:p>
        </p:txBody>
      </p:sp>
      <p:sp>
        <p:nvSpPr>
          <p:cNvPr id="240650" name="Text Box 10">
            <a:extLst>
              <a:ext uri="{FF2B5EF4-FFF2-40B4-BE49-F238E27FC236}">
                <a16:creationId xmlns:a16="http://schemas.microsoft.com/office/drawing/2014/main" id="{AC514938-D72E-4686-97D4-C398919DA064}"/>
              </a:ext>
            </a:extLst>
          </p:cNvPr>
          <p:cNvSpPr txBox="1">
            <a:spLocks noChangeArrowheads="1"/>
          </p:cNvSpPr>
          <p:nvPr/>
        </p:nvSpPr>
        <p:spPr bwMode="auto">
          <a:xfrm>
            <a:off x="358775" y="3898900"/>
            <a:ext cx="848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constant is based on the brightness of a comparison star, usually Vega, one of the brightest stars in the night sky.</a:t>
            </a:r>
          </a:p>
        </p:txBody>
      </p:sp>
      <p:sp>
        <p:nvSpPr>
          <p:cNvPr id="240651" name="Text Box 11">
            <a:extLst>
              <a:ext uri="{FF2B5EF4-FFF2-40B4-BE49-F238E27FC236}">
                <a16:creationId xmlns:a16="http://schemas.microsoft.com/office/drawing/2014/main" id="{0E585B2C-2527-499D-A03E-2674CDAA2AC8}"/>
              </a:ext>
            </a:extLst>
          </p:cNvPr>
          <p:cNvSpPr txBox="1">
            <a:spLocks noChangeArrowheads="1"/>
          </p:cNvSpPr>
          <p:nvPr/>
        </p:nvSpPr>
        <p:spPr bwMode="auto">
          <a:xfrm>
            <a:off x="358775" y="4902200"/>
            <a:ext cx="83693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Apparent magnitude makes it possible to put all celestial objects on a scale from roughly –30 (the Sun) to +30 (the faintest objects visible in the Hubble Space Telescope).</a:t>
            </a:r>
          </a:p>
        </p:txBody>
      </p:sp>
      <p:pic>
        <p:nvPicPr>
          <p:cNvPr id="11" name="Picture 19">
            <a:hlinkClick r:id="" action="ppaction://hlinkshowjump?jump=nextslide"/>
            <a:extLst>
              <a:ext uri="{FF2B5EF4-FFF2-40B4-BE49-F238E27FC236}">
                <a16:creationId xmlns:a16="http://schemas.microsoft.com/office/drawing/2014/main" id="{61E873E3-1351-4462-AB5E-DB3920E51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655A04F-38C3-4404-A43D-45B58ABFE2A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064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4064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065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4065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5" grpId="0"/>
      <p:bldP spid="240648" grpId="0" animBg="1"/>
      <p:bldP spid="240649" grpId="0"/>
      <p:bldP spid="240650" grpId="0"/>
      <p:bldP spid="2406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FCBB0FA-94B2-4483-862F-6362A72FE5BB}"/>
              </a:ext>
            </a:extLst>
          </p:cNvPr>
          <p:cNvSpPr>
            <a:spLocks noGrp="1" noChangeArrowheads="1"/>
          </p:cNvSpPr>
          <p:nvPr>
            <p:ph type="title"/>
          </p:nvPr>
        </p:nvSpPr>
        <p:spPr/>
        <p:txBody>
          <a:bodyPr/>
          <a:lstStyle/>
          <a:p>
            <a:pPr eaLnBrk="1" hangingPunct="1"/>
            <a:r>
              <a:rPr lang="en-GB" altLang="en-US"/>
              <a:t>Absolute magnitude</a:t>
            </a:r>
          </a:p>
        </p:txBody>
      </p:sp>
      <p:sp>
        <p:nvSpPr>
          <p:cNvPr id="56323" name="Text Box 4">
            <a:extLst>
              <a:ext uri="{FF2B5EF4-FFF2-40B4-BE49-F238E27FC236}">
                <a16:creationId xmlns:a16="http://schemas.microsoft.com/office/drawing/2014/main" id="{8443DB53-80A1-4B32-B24F-B687E6E95808}"/>
              </a:ext>
            </a:extLst>
          </p:cNvPr>
          <p:cNvSpPr txBox="1">
            <a:spLocks noChangeArrowheads="1"/>
          </p:cNvSpPr>
          <p:nvPr/>
        </p:nvSpPr>
        <p:spPr bwMode="auto">
          <a:xfrm>
            <a:off x="358775" y="806803"/>
            <a:ext cx="8686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Related to apparent magnitude is </a:t>
            </a:r>
            <a:r>
              <a:rPr lang="en-GB" altLang="en-US" b="1" dirty="0">
                <a:solidFill>
                  <a:srgbClr val="B80303"/>
                </a:solidFill>
              </a:rPr>
              <a:t>absolute magnitude</a:t>
            </a:r>
            <a:r>
              <a:rPr lang="en-GB" altLang="en-US" dirty="0">
                <a:solidFill>
                  <a:srgbClr val="B80303"/>
                </a:solidFill>
              </a:rPr>
              <a:t> </a:t>
            </a:r>
            <a:r>
              <a:rPr lang="en-GB" altLang="en-US" dirty="0">
                <a:solidFill>
                  <a:srgbClr val="010066"/>
                </a:solidFill>
              </a:rPr>
              <a:t>(</a:t>
            </a:r>
            <a:r>
              <a:rPr lang="en-GB" altLang="en-US" b="1" dirty="0">
                <a:solidFill>
                  <a:srgbClr val="B80303"/>
                </a:solidFill>
              </a:rPr>
              <a:t>M</a:t>
            </a:r>
            <a:r>
              <a:rPr lang="en-GB" altLang="en-US" i="1" dirty="0">
                <a:solidFill>
                  <a:srgbClr val="010066"/>
                </a:solidFill>
              </a:rPr>
              <a:t>)</a:t>
            </a:r>
            <a:r>
              <a:rPr lang="en-GB" altLang="en-US" dirty="0">
                <a:solidFill>
                  <a:srgbClr val="010066"/>
                </a:solidFill>
              </a:rPr>
              <a:t>. This removes the effect of distance by giving the apparent magnitude of a star if it were at a standard distance of 10</a:t>
            </a:r>
            <a:r>
              <a:rPr lang="en-GB" altLang="en-US" sz="1000" dirty="0">
                <a:solidFill>
                  <a:srgbClr val="010066"/>
                </a:solidFill>
              </a:rPr>
              <a:t> </a:t>
            </a:r>
            <a:r>
              <a:rPr lang="en-GB" altLang="en-US" dirty="0">
                <a:solidFill>
                  <a:srgbClr val="010066"/>
                </a:solidFill>
              </a:rPr>
              <a:t>pc.</a:t>
            </a:r>
          </a:p>
        </p:txBody>
      </p:sp>
      <p:sp>
        <p:nvSpPr>
          <p:cNvPr id="184326" name="Text Box 6">
            <a:extLst>
              <a:ext uri="{FF2B5EF4-FFF2-40B4-BE49-F238E27FC236}">
                <a16:creationId xmlns:a16="http://schemas.microsoft.com/office/drawing/2014/main" id="{78959F4D-9316-40E5-BC9C-91E808EBE948}"/>
              </a:ext>
            </a:extLst>
          </p:cNvPr>
          <p:cNvSpPr txBox="1">
            <a:spLocks noChangeArrowheads="1"/>
          </p:cNvSpPr>
          <p:nvPr/>
        </p:nvSpPr>
        <p:spPr bwMode="auto">
          <a:xfrm>
            <a:off x="358775" y="2070100"/>
            <a:ext cx="82931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If d is the distance to the star, then M is given by:</a:t>
            </a:r>
          </a:p>
        </p:txBody>
      </p:sp>
      <p:sp>
        <p:nvSpPr>
          <p:cNvPr id="184328" name="AutoShape 8">
            <a:extLst>
              <a:ext uri="{FF2B5EF4-FFF2-40B4-BE49-F238E27FC236}">
                <a16:creationId xmlns:a16="http://schemas.microsoft.com/office/drawing/2014/main" id="{787ECC85-D69A-4A31-8576-15FB376766EA}"/>
              </a:ext>
            </a:extLst>
          </p:cNvPr>
          <p:cNvSpPr>
            <a:spLocks noChangeArrowheads="1"/>
          </p:cNvSpPr>
          <p:nvPr/>
        </p:nvSpPr>
        <p:spPr bwMode="auto">
          <a:xfrm>
            <a:off x="2825750" y="2781300"/>
            <a:ext cx="3251200" cy="533400"/>
          </a:xfrm>
          <a:prstGeom prst="roundRect">
            <a:avLst>
              <a:gd name="adj" fmla="val 0"/>
            </a:avLst>
          </a:prstGeom>
          <a:solidFill>
            <a:srgbClr val="B80303"/>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0000" tIns="46800" rIns="90000" bIns="46800"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US" altLang="en-US">
              <a:solidFill>
                <a:schemeClr val="bg1"/>
              </a:solidFill>
            </a:endParaRPr>
          </a:p>
        </p:txBody>
      </p:sp>
      <p:sp>
        <p:nvSpPr>
          <p:cNvPr id="184327" name="Text Box 7">
            <a:extLst>
              <a:ext uri="{FF2B5EF4-FFF2-40B4-BE49-F238E27FC236}">
                <a16:creationId xmlns:a16="http://schemas.microsoft.com/office/drawing/2014/main" id="{DCA687E6-3082-4912-ADF8-A3EB1453A444}"/>
              </a:ext>
            </a:extLst>
          </p:cNvPr>
          <p:cNvSpPr txBox="1">
            <a:spLocks noChangeArrowheads="1"/>
          </p:cNvSpPr>
          <p:nvPr/>
        </p:nvSpPr>
        <p:spPr bwMode="auto">
          <a:xfrm>
            <a:off x="2393950" y="2806700"/>
            <a:ext cx="4114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dirty="0">
                <a:solidFill>
                  <a:schemeClr val="bg1"/>
                </a:solidFill>
              </a:rPr>
              <a:t>m – M = 5</a:t>
            </a:r>
            <a:r>
              <a:rPr lang="en-GB" altLang="en-US" sz="1000" b="1" dirty="0">
                <a:solidFill>
                  <a:schemeClr val="bg1"/>
                </a:solidFill>
              </a:rPr>
              <a:t> </a:t>
            </a:r>
            <a:r>
              <a:rPr lang="en-GB" altLang="en-US" b="1" dirty="0">
                <a:solidFill>
                  <a:schemeClr val="bg1"/>
                </a:solidFill>
              </a:rPr>
              <a:t>log</a:t>
            </a:r>
            <a:r>
              <a:rPr lang="en-GB" altLang="en-US" sz="1000" b="1" dirty="0">
                <a:solidFill>
                  <a:schemeClr val="bg1"/>
                </a:solidFill>
              </a:rPr>
              <a:t> </a:t>
            </a:r>
            <a:r>
              <a:rPr lang="en-GB" altLang="en-US" b="1" dirty="0">
                <a:solidFill>
                  <a:schemeClr val="bg1"/>
                </a:solidFill>
              </a:rPr>
              <a:t>(d</a:t>
            </a:r>
            <a:r>
              <a:rPr lang="en-GB" altLang="en-US" sz="1000" b="1" i="1" dirty="0">
                <a:solidFill>
                  <a:schemeClr val="bg1"/>
                </a:solidFill>
              </a:rPr>
              <a:t> </a:t>
            </a:r>
            <a:r>
              <a:rPr lang="en-GB" altLang="en-US" b="1" dirty="0">
                <a:solidFill>
                  <a:schemeClr val="bg1"/>
                </a:solidFill>
              </a:rPr>
              <a:t>/</a:t>
            </a:r>
            <a:r>
              <a:rPr lang="en-GB" altLang="en-US" sz="1000" b="1" dirty="0">
                <a:solidFill>
                  <a:schemeClr val="bg1"/>
                </a:solidFill>
              </a:rPr>
              <a:t> </a:t>
            </a:r>
            <a:r>
              <a:rPr lang="en-GB" altLang="en-US" b="1" dirty="0">
                <a:solidFill>
                  <a:schemeClr val="bg1"/>
                </a:solidFill>
              </a:rPr>
              <a:t>10)</a:t>
            </a:r>
          </a:p>
        </p:txBody>
      </p:sp>
      <p:sp>
        <p:nvSpPr>
          <p:cNvPr id="184330" name="Text Box 10">
            <a:extLst>
              <a:ext uri="{FF2B5EF4-FFF2-40B4-BE49-F238E27FC236}">
                <a16:creationId xmlns:a16="http://schemas.microsoft.com/office/drawing/2014/main" id="{6A7BB6CD-D3EF-458C-B308-EF1191A33BFC}"/>
              </a:ext>
            </a:extLst>
          </p:cNvPr>
          <p:cNvSpPr txBox="1">
            <a:spLocks noChangeArrowheads="1"/>
          </p:cNvSpPr>
          <p:nvPr/>
        </p:nvSpPr>
        <p:spPr bwMode="auto">
          <a:xfrm>
            <a:off x="358775" y="3511550"/>
            <a:ext cx="86233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B80303"/>
                </a:solidFill>
              </a:rPr>
              <a:t>Q.</a:t>
            </a:r>
            <a:r>
              <a:rPr lang="en-GB" altLang="en-US" dirty="0">
                <a:solidFill>
                  <a:srgbClr val="B80303"/>
                </a:solidFill>
              </a:rPr>
              <a:t> </a:t>
            </a:r>
            <a:r>
              <a:rPr lang="en-GB" altLang="en-US" dirty="0">
                <a:solidFill>
                  <a:srgbClr val="010066"/>
                </a:solidFill>
              </a:rPr>
              <a:t>If apparent magnitude is a logarithmic scale describing flux, </a:t>
            </a:r>
          </a:p>
          <a:p>
            <a:pPr eaLnBrk="1" hangingPunct="1"/>
            <a:r>
              <a:rPr lang="en-GB" altLang="en-US" dirty="0">
                <a:solidFill>
                  <a:srgbClr val="010066"/>
                </a:solidFill>
              </a:rPr>
              <a:t>     then absolute magnitude is a logarithmic scale describing </a:t>
            </a:r>
          </a:p>
          <a:p>
            <a:pPr eaLnBrk="1" hangingPunct="1"/>
            <a:r>
              <a:rPr lang="en-GB" altLang="en-US" dirty="0">
                <a:solidFill>
                  <a:srgbClr val="010066"/>
                </a:solidFill>
              </a:rPr>
              <a:t>     what other variable?</a:t>
            </a:r>
          </a:p>
        </p:txBody>
      </p:sp>
      <p:sp>
        <p:nvSpPr>
          <p:cNvPr id="184331" name="Text Box 11">
            <a:extLst>
              <a:ext uri="{FF2B5EF4-FFF2-40B4-BE49-F238E27FC236}">
                <a16:creationId xmlns:a16="http://schemas.microsoft.com/office/drawing/2014/main" id="{FD269C36-4813-4F31-B5A6-5CD123602466}"/>
              </a:ext>
            </a:extLst>
          </p:cNvPr>
          <p:cNvSpPr txBox="1">
            <a:spLocks noChangeArrowheads="1"/>
          </p:cNvSpPr>
          <p:nvPr/>
        </p:nvSpPr>
        <p:spPr bwMode="auto">
          <a:xfrm>
            <a:off x="3708400" y="4241800"/>
            <a:ext cx="215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Luminosity.</a:t>
            </a:r>
          </a:p>
        </p:txBody>
      </p:sp>
      <p:sp>
        <p:nvSpPr>
          <p:cNvPr id="184332" name="Text Box 12">
            <a:extLst>
              <a:ext uri="{FF2B5EF4-FFF2-40B4-BE49-F238E27FC236}">
                <a16:creationId xmlns:a16="http://schemas.microsoft.com/office/drawing/2014/main" id="{D13112C1-44B6-4BCE-99A4-1EB3B36FF47F}"/>
              </a:ext>
            </a:extLst>
          </p:cNvPr>
          <p:cNvSpPr txBox="1">
            <a:spLocks noChangeArrowheads="1"/>
          </p:cNvSpPr>
          <p:nvPr/>
        </p:nvSpPr>
        <p:spPr bwMode="auto">
          <a:xfrm>
            <a:off x="358775" y="4860925"/>
            <a:ext cx="8572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B80303"/>
                </a:solidFill>
              </a:rPr>
              <a:t>Q.</a:t>
            </a:r>
            <a:r>
              <a:rPr lang="en-GB" altLang="en-US" dirty="0">
                <a:solidFill>
                  <a:srgbClr val="B80303"/>
                </a:solidFill>
              </a:rPr>
              <a:t> </a:t>
            </a:r>
            <a:r>
              <a:rPr lang="en-GB" altLang="en-US" dirty="0">
                <a:solidFill>
                  <a:srgbClr val="010066"/>
                </a:solidFill>
              </a:rPr>
              <a:t>Some objects, such as certain types of supernova, always </a:t>
            </a:r>
          </a:p>
          <a:p>
            <a:pPr eaLnBrk="1" hangingPunct="1"/>
            <a:r>
              <a:rPr lang="en-GB" altLang="en-US" dirty="0">
                <a:solidFill>
                  <a:srgbClr val="010066"/>
                </a:solidFill>
              </a:rPr>
              <a:t>     have the same absolute magnitude. If m and M are known </a:t>
            </a:r>
          </a:p>
          <a:p>
            <a:pPr eaLnBrk="1" hangingPunct="1"/>
            <a:r>
              <a:rPr lang="en-GB" altLang="en-US" dirty="0">
                <a:solidFill>
                  <a:srgbClr val="010066"/>
                </a:solidFill>
              </a:rPr>
              <a:t>     for a particular supernova, what can you calculate using </a:t>
            </a:r>
          </a:p>
          <a:p>
            <a:pPr eaLnBrk="1" hangingPunct="1"/>
            <a:r>
              <a:rPr lang="en-GB" altLang="en-US" dirty="0">
                <a:solidFill>
                  <a:srgbClr val="010066"/>
                </a:solidFill>
              </a:rPr>
              <a:t>     the formula above?</a:t>
            </a:r>
          </a:p>
        </p:txBody>
      </p:sp>
      <p:sp>
        <p:nvSpPr>
          <p:cNvPr id="184333" name="Text Box 13">
            <a:extLst>
              <a:ext uri="{FF2B5EF4-FFF2-40B4-BE49-F238E27FC236}">
                <a16:creationId xmlns:a16="http://schemas.microsoft.com/office/drawing/2014/main" id="{BA4C53FD-7B65-44F4-A973-B3DC86A62F45}"/>
              </a:ext>
            </a:extLst>
          </p:cNvPr>
          <p:cNvSpPr txBox="1">
            <a:spLocks noChangeArrowheads="1"/>
          </p:cNvSpPr>
          <p:nvPr/>
        </p:nvSpPr>
        <p:spPr bwMode="auto">
          <a:xfrm>
            <a:off x="3581400" y="5956300"/>
            <a:ext cx="476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How far away it is.</a:t>
            </a:r>
          </a:p>
        </p:txBody>
      </p:sp>
      <p:pic>
        <p:nvPicPr>
          <p:cNvPr id="12" name="Picture 19">
            <a:hlinkClick r:id="" action="ppaction://hlinkshowjump?jump=nextslide"/>
            <a:extLst>
              <a:ext uri="{FF2B5EF4-FFF2-40B4-BE49-F238E27FC236}">
                <a16:creationId xmlns:a16="http://schemas.microsoft.com/office/drawing/2014/main" id="{88BC3BBE-542E-4D1E-8879-163AC9B43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AAC95F8F-F027-4052-AAF9-9180563BCB8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8432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8432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433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433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433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433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p:bldP spid="184328" grpId="0" animBg="1"/>
      <p:bldP spid="184327" grpId="0"/>
      <p:bldP spid="184330" grpId="0"/>
      <p:bldP spid="184331" grpId="0"/>
      <p:bldP spid="184332" grpId="0"/>
      <p:bldP spid="1843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4">
            <a:extLst>
              <a:ext uri="{FF2B5EF4-FFF2-40B4-BE49-F238E27FC236}">
                <a16:creationId xmlns:a16="http://schemas.microsoft.com/office/drawing/2014/main" id="{596CD774-6330-4D29-AD25-0D2E1B3ADCA5}"/>
              </a:ext>
            </a:extLst>
          </p:cNvPr>
          <p:cNvSpPr>
            <a:spLocks noGrp="1" noChangeArrowheads="1"/>
          </p:cNvSpPr>
          <p:nvPr>
            <p:ph type="title"/>
          </p:nvPr>
        </p:nvSpPr>
        <p:spPr/>
        <p:txBody>
          <a:bodyPr/>
          <a:lstStyle/>
          <a:p>
            <a:pPr eaLnBrk="1" hangingPunct="1"/>
            <a:r>
              <a:rPr lang="en-GB" altLang="en-US" dirty="0"/>
              <a:t>Brightness – questions </a:t>
            </a:r>
          </a:p>
        </p:txBody>
      </p:sp>
      <p:pic>
        <p:nvPicPr>
          <p:cNvPr id="58372" name="Picture 19">
            <a:hlinkClick r:id="" action="ppaction://hlinkshowjump?jump=nextslide"/>
            <a:extLst>
              <a:ext uri="{FF2B5EF4-FFF2-40B4-BE49-F238E27FC236}">
                <a16:creationId xmlns:a16="http://schemas.microsoft.com/office/drawing/2014/main" id="{A9D941AB-7EF4-4049-9D6D-4D362801F0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flash_icon">
            <a:extLst>
              <a:ext uri="{FF2B5EF4-FFF2-40B4-BE49-F238E27FC236}">
                <a16:creationId xmlns:a16="http://schemas.microsoft.com/office/drawing/2014/main" id="{B538C275-B92B-42B2-9046-A44F4ABD51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BAF7B595-8EB6-4C1B-B994-4BED8C90A50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840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F113E8C-58FB-4FE1-959A-EFF5D47C290E}"/>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1923E4E-19E6-4B9F-9984-11534C27C840}"/>
              </a:ext>
            </a:extLst>
          </p:cNvPr>
          <p:cNvSpPr>
            <a:spLocks noGrp="1" noChangeArrowheads="1"/>
          </p:cNvSpPr>
          <p:nvPr>
            <p:ph type="title"/>
          </p:nvPr>
        </p:nvSpPr>
        <p:spPr/>
        <p:txBody>
          <a:bodyPr/>
          <a:lstStyle/>
          <a:p>
            <a:pPr eaLnBrk="1" hangingPunct="1"/>
            <a:r>
              <a:rPr lang="en-GB" altLang="en-US" dirty="0"/>
              <a:t>The Hertzsprung-Russell diagram</a:t>
            </a:r>
          </a:p>
        </p:txBody>
      </p:sp>
      <p:pic>
        <p:nvPicPr>
          <p:cNvPr id="60420" name="Picture 5" descr="flash_icon">
            <a:extLst>
              <a:ext uri="{FF2B5EF4-FFF2-40B4-BE49-F238E27FC236}">
                <a16:creationId xmlns:a16="http://schemas.microsoft.com/office/drawing/2014/main" id="{77018608-866B-404B-BE93-C17DFCB15E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9" descr="notes_icon">
            <a:extLst>
              <a:ext uri="{FF2B5EF4-FFF2-40B4-BE49-F238E27FC236}">
                <a16:creationId xmlns:a16="http://schemas.microsoft.com/office/drawing/2014/main" id="{EAA836F0-9892-4EA6-A3FD-8902488F881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E90D8019-207F-424C-9405-A27E788D8FC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044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1B2BB7A-142D-4083-8A84-EE4097A30F52}"/>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BBB4534-BEFD-49B8-B1F0-EAF69CFB9D57}"/>
              </a:ext>
            </a:extLst>
          </p:cNvPr>
          <p:cNvSpPr>
            <a:spLocks noGrp="1" noChangeArrowheads="1"/>
          </p:cNvSpPr>
          <p:nvPr>
            <p:ph type="title"/>
          </p:nvPr>
        </p:nvSpPr>
        <p:spPr/>
        <p:txBody>
          <a:bodyPr/>
          <a:lstStyle/>
          <a:p>
            <a:r>
              <a:rPr lang="en-GB" altLang="en-US"/>
              <a:t>The formation of a star (1)</a:t>
            </a:r>
          </a:p>
        </p:txBody>
      </p:sp>
      <p:pic>
        <p:nvPicPr>
          <p:cNvPr id="11267" name="Picture 11">
            <a:extLst>
              <a:ext uri="{FF2B5EF4-FFF2-40B4-BE49-F238E27FC236}">
                <a16:creationId xmlns:a16="http://schemas.microsoft.com/office/drawing/2014/main" id="{4F4C00BE-8E4D-4D0C-B271-538B8DBED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3288" y="85725"/>
            <a:ext cx="4508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2">
            <a:extLst>
              <a:ext uri="{FF2B5EF4-FFF2-40B4-BE49-F238E27FC236}">
                <a16:creationId xmlns:a16="http://schemas.microsoft.com/office/drawing/2014/main" id="{6097CC68-B8E8-463A-BB68-E5E5C0AF22C2}"/>
              </a:ext>
            </a:extLst>
          </p:cNvPr>
          <p:cNvSpPr txBox="1">
            <a:spLocks noChangeArrowheads="1"/>
          </p:cNvSpPr>
          <p:nvPr/>
        </p:nvSpPr>
        <p:spPr bwMode="auto">
          <a:xfrm>
            <a:off x="356307" y="806803"/>
            <a:ext cx="851676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B80303"/>
                </a:solidFill>
              </a:rPr>
              <a:t>star</a:t>
            </a:r>
            <a:r>
              <a:rPr lang="en-GB" altLang="en-US" dirty="0"/>
              <a:t> is formed when dust and gas is drawn together by gravity. The cloud of dust and gas, called a </a:t>
            </a:r>
            <a:r>
              <a:rPr lang="en-GB" altLang="en-US" b="1" dirty="0">
                <a:solidFill>
                  <a:srgbClr val="B80303"/>
                </a:solidFill>
              </a:rPr>
              <a:t>nebula</a:t>
            </a:r>
            <a:r>
              <a:rPr lang="en-GB" altLang="en-US" dirty="0"/>
              <a:t>, becomes hotter and denser, collapsing in on itself to form a </a:t>
            </a:r>
            <a:r>
              <a:rPr lang="en-GB" altLang="en-US" b="1" dirty="0" err="1">
                <a:solidFill>
                  <a:srgbClr val="B80303"/>
                </a:solidFill>
              </a:rPr>
              <a:t>protostar</a:t>
            </a:r>
            <a:r>
              <a:rPr lang="en-GB" altLang="en-US" dirty="0"/>
              <a:t>. </a:t>
            </a:r>
          </a:p>
        </p:txBody>
      </p:sp>
      <p:sp>
        <p:nvSpPr>
          <p:cNvPr id="605196" name="Text Box 12">
            <a:extLst>
              <a:ext uri="{FF2B5EF4-FFF2-40B4-BE49-F238E27FC236}">
                <a16:creationId xmlns:a16="http://schemas.microsoft.com/office/drawing/2014/main" id="{D4744EB3-B3AF-4F50-8932-437AC0A3411F}"/>
              </a:ext>
            </a:extLst>
          </p:cNvPr>
          <p:cNvSpPr txBox="1">
            <a:spLocks noChangeArrowheads="1"/>
          </p:cNvSpPr>
          <p:nvPr/>
        </p:nvSpPr>
        <p:spPr bwMode="auto">
          <a:xfrm>
            <a:off x="364245" y="2400300"/>
            <a:ext cx="39782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the </a:t>
            </a:r>
            <a:r>
              <a:rPr lang="en-GB" altLang="en-US" dirty="0" err="1"/>
              <a:t>center</a:t>
            </a:r>
            <a:r>
              <a:rPr lang="en-GB" altLang="en-US" dirty="0"/>
              <a:t> of a </a:t>
            </a:r>
            <a:r>
              <a:rPr lang="en-GB" altLang="en-US" dirty="0" err="1"/>
              <a:t>protostar</a:t>
            </a:r>
            <a:r>
              <a:rPr lang="en-GB" altLang="en-US" dirty="0"/>
              <a:t> is hot and dense enough, </a:t>
            </a:r>
            <a:r>
              <a:rPr lang="en-GB" altLang="en-US" b="1" dirty="0">
                <a:solidFill>
                  <a:srgbClr val="B80303"/>
                </a:solidFill>
              </a:rPr>
              <a:t>nuclear fusion</a:t>
            </a:r>
            <a:r>
              <a:rPr lang="en-GB" altLang="en-US" dirty="0">
                <a:solidFill>
                  <a:srgbClr val="B80303"/>
                </a:solidFill>
              </a:rPr>
              <a:t> </a:t>
            </a:r>
            <a:r>
              <a:rPr lang="en-GB" altLang="en-US" dirty="0"/>
              <a:t>reactions begin. The star begins to shine.</a:t>
            </a:r>
          </a:p>
        </p:txBody>
      </p:sp>
      <p:pic>
        <p:nvPicPr>
          <p:cNvPr id="11270" name="Picture 17" descr="orion_nebula_NASA">
            <a:extLst>
              <a:ext uri="{FF2B5EF4-FFF2-40B4-BE49-F238E27FC236}">
                <a16:creationId xmlns:a16="http://schemas.microsoft.com/office/drawing/2014/main" id="{AD073AF7-C5D9-405A-92CF-CEADDEB7F5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1350" y="2295525"/>
            <a:ext cx="38576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211">
            <a:extLst>
              <a:ext uri="{FF2B5EF4-FFF2-40B4-BE49-F238E27FC236}">
                <a16:creationId xmlns:a16="http://schemas.microsoft.com/office/drawing/2014/main" id="{5705CF64-7D1A-47A3-B18F-8F323DCC98AB}"/>
              </a:ext>
            </a:extLst>
          </p:cNvPr>
          <p:cNvSpPr txBox="1">
            <a:spLocks noChangeArrowheads="1"/>
          </p:cNvSpPr>
          <p:nvPr/>
        </p:nvSpPr>
        <p:spPr bwMode="auto">
          <a:xfrm>
            <a:off x="364245" y="4756150"/>
            <a:ext cx="3967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hydrogen nuclei in the star’s core fuse together </a:t>
            </a:r>
            <a:br>
              <a:rPr lang="en-GB" altLang="en-US"/>
            </a:br>
            <a:r>
              <a:rPr lang="en-GB" altLang="en-US"/>
              <a:t>to form helium nuclei.</a:t>
            </a:r>
          </a:p>
        </p:txBody>
      </p:sp>
      <p:pic>
        <p:nvPicPr>
          <p:cNvPr id="10" name="Picture 19">
            <a:hlinkClick r:id="" action="ppaction://hlinkshowjump?jump=nextslide"/>
            <a:extLst>
              <a:ext uri="{FF2B5EF4-FFF2-40B4-BE49-F238E27FC236}">
                <a16:creationId xmlns:a16="http://schemas.microsoft.com/office/drawing/2014/main" id="{EFA82802-C0ED-4FDB-B7AD-C98CF3DF73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6"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250BBAC-F4DF-488A-816B-2ABF2E4D379B}"/>
              </a:ext>
            </a:extLst>
          </p:cNvPr>
          <p:cNvSpPr>
            <a:spLocks noGrp="1" noChangeArrowheads="1"/>
          </p:cNvSpPr>
          <p:nvPr>
            <p:ph type="title"/>
          </p:nvPr>
        </p:nvSpPr>
        <p:spPr/>
        <p:txBody>
          <a:bodyPr/>
          <a:lstStyle/>
          <a:p>
            <a:r>
              <a:rPr lang="en-GB" altLang="en-US"/>
              <a:t>The formation of a star (2)</a:t>
            </a:r>
          </a:p>
        </p:txBody>
      </p:sp>
      <p:sp>
        <p:nvSpPr>
          <p:cNvPr id="13315" name="Text Box 2">
            <a:extLst>
              <a:ext uri="{FF2B5EF4-FFF2-40B4-BE49-F238E27FC236}">
                <a16:creationId xmlns:a16="http://schemas.microsoft.com/office/drawing/2014/main" id="{01197E0A-A7BE-403C-8FFD-22060F49A87A}"/>
              </a:ext>
            </a:extLst>
          </p:cNvPr>
          <p:cNvSpPr txBox="1">
            <a:spLocks noChangeArrowheads="1"/>
          </p:cNvSpPr>
          <p:nvPr/>
        </p:nvSpPr>
        <p:spPr bwMode="auto">
          <a:xfrm>
            <a:off x="352424" y="806803"/>
            <a:ext cx="8385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Fusion releases a huge amount of </a:t>
            </a:r>
            <a:r>
              <a:rPr lang="en-GB" altLang="en-US" b="1" dirty="0">
                <a:solidFill>
                  <a:srgbClr val="B80303"/>
                </a:solidFill>
              </a:rPr>
              <a:t>energy</a:t>
            </a:r>
            <a:r>
              <a:rPr lang="en-GB" altLang="en-US" dirty="0"/>
              <a:t>. This keeps the </a:t>
            </a:r>
            <a:r>
              <a:rPr lang="en-GB" altLang="en-US" dirty="0" err="1"/>
              <a:t>center</a:t>
            </a:r>
            <a:r>
              <a:rPr lang="en-GB" altLang="en-US" dirty="0"/>
              <a:t> of a star hot enough for fusion to continue, and heats the gases in the star.</a:t>
            </a:r>
          </a:p>
        </p:txBody>
      </p:sp>
      <p:sp>
        <p:nvSpPr>
          <p:cNvPr id="605196" name="Text Box 12">
            <a:extLst>
              <a:ext uri="{FF2B5EF4-FFF2-40B4-BE49-F238E27FC236}">
                <a16:creationId xmlns:a16="http://schemas.microsoft.com/office/drawing/2014/main" id="{C99378A7-99A2-4BCB-8DCE-BBF9AFAF10F6}"/>
              </a:ext>
            </a:extLst>
          </p:cNvPr>
          <p:cNvSpPr txBox="1">
            <a:spLocks noChangeArrowheads="1"/>
          </p:cNvSpPr>
          <p:nvPr/>
        </p:nvSpPr>
        <p:spPr bwMode="auto">
          <a:xfrm>
            <a:off x="360363" y="2355850"/>
            <a:ext cx="8172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hot gases in the star expand, creating an outward force that balances the inward force of gravity and stops the star collapsing.</a:t>
            </a:r>
          </a:p>
        </p:txBody>
      </p:sp>
      <p:sp>
        <p:nvSpPr>
          <p:cNvPr id="22" name="Text Box 1212">
            <a:extLst>
              <a:ext uri="{FF2B5EF4-FFF2-40B4-BE49-F238E27FC236}">
                <a16:creationId xmlns:a16="http://schemas.microsoft.com/office/drawing/2014/main" id="{2B3297D4-81F5-4B1C-A21E-2111216EF24C}"/>
              </a:ext>
            </a:extLst>
          </p:cNvPr>
          <p:cNvSpPr txBox="1">
            <a:spLocks noChangeArrowheads="1"/>
          </p:cNvSpPr>
          <p:nvPr/>
        </p:nvSpPr>
        <p:spPr bwMode="auto">
          <a:xfrm>
            <a:off x="360363" y="3927475"/>
            <a:ext cx="3511726"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star remains </a:t>
            </a:r>
            <a:r>
              <a:rPr lang="en-GB" altLang="en-US" b="1" dirty="0">
                <a:solidFill>
                  <a:srgbClr val="B80303"/>
                </a:solidFill>
              </a:rPr>
              <a:t>stable</a:t>
            </a:r>
            <a:r>
              <a:rPr lang="en-GB" altLang="en-US" dirty="0"/>
              <a:t> as long as these forces are in </a:t>
            </a:r>
            <a:r>
              <a:rPr lang="en-GB" altLang="en-US" b="1" dirty="0">
                <a:solidFill>
                  <a:srgbClr val="B80303"/>
                </a:solidFill>
              </a:rPr>
              <a:t>equilibrium</a:t>
            </a:r>
            <a:r>
              <a:rPr lang="en-GB" altLang="en-US" dirty="0"/>
              <a:t>. It is in the </a:t>
            </a:r>
            <a:r>
              <a:rPr lang="en-GB" altLang="en-US" b="1" dirty="0">
                <a:solidFill>
                  <a:srgbClr val="B80303"/>
                </a:solidFill>
              </a:rPr>
              <a:t>main sequence </a:t>
            </a:r>
            <a:r>
              <a:rPr lang="en-GB" altLang="en-US" dirty="0"/>
              <a:t>period of its life cycle.</a:t>
            </a:r>
          </a:p>
        </p:txBody>
      </p:sp>
      <p:pic>
        <p:nvPicPr>
          <p:cNvPr id="13318" name="Picture 18" descr="sun_NASA_Tom Tschida">
            <a:extLst>
              <a:ext uri="{FF2B5EF4-FFF2-40B4-BE49-F238E27FC236}">
                <a16:creationId xmlns:a16="http://schemas.microsoft.com/office/drawing/2014/main" id="{9D62E44E-4C88-4AF8-B1B2-ACD8B8E3B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092" y="3386491"/>
            <a:ext cx="37274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a:hlinkClick r:id="" action="ppaction://hlinkshowjump?jump=nextslide"/>
            <a:extLst>
              <a:ext uri="{FF2B5EF4-FFF2-40B4-BE49-F238E27FC236}">
                <a16:creationId xmlns:a16="http://schemas.microsoft.com/office/drawing/2014/main" id="{CF68583C-17E3-453A-9851-02EF6C255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a:extLst>
              <a:ext uri="{FF2B5EF4-FFF2-40B4-BE49-F238E27FC236}">
                <a16:creationId xmlns:a16="http://schemas.microsoft.com/office/drawing/2014/main" id="{10198082-3E13-4753-9335-E3FCFF8BF664}"/>
              </a:ext>
            </a:extLst>
          </p:cNvPr>
          <p:cNvSpPr>
            <a:spLocks noGrp="1" noChangeArrowheads="1"/>
          </p:cNvSpPr>
          <p:nvPr>
            <p:ph type="title"/>
          </p:nvPr>
        </p:nvSpPr>
        <p:spPr/>
        <p:txBody>
          <a:bodyPr/>
          <a:lstStyle/>
          <a:p>
            <a:pPr eaLnBrk="1" hangingPunct="1"/>
            <a:r>
              <a:rPr lang="en-GB" altLang="en-US" dirty="0"/>
              <a:t>How do stars begin and end?</a:t>
            </a:r>
          </a:p>
        </p:txBody>
      </p:sp>
      <p:pic>
        <p:nvPicPr>
          <p:cNvPr id="15364" name="Picture 5" descr="flash_icon">
            <a:extLst>
              <a:ext uri="{FF2B5EF4-FFF2-40B4-BE49-F238E27FC236}">
                <a16:creationId xmlns:a16="http://schemas.microsoft.com/office/drawing/2014/main" id="{28DEC853-8960-42BA-8EBD-7B0457C0B4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notes_icon">
            <a:extLst>
              <a:ext uri="{FF2B5EF4-FFF2-40B4-BE49-F238E27FC236}">
                <a16:creationId xmlns:a16="http://schemas.microsoft.com/office/drawing/2014/main" id="{70437B0B-7A9D-412E-B51F-AF23E9375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9">
            <a:hlinkClick r:id="" action="ppaction://hlinkshowjump?jump=nextslide"/>
            <a:extLst>
              <a:ext uri="{FF2B5EF4-FFF2-40B4-BE49-F238E27FC236}">
                <a16:creationId xmlns:a16="http://schemas.microsoft.com/office/drawing/2014/main" id="{23980443-C6F8-46F0-94C6-EDF107DB66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A1C84C4C-69E5-40F6-86E3-F156FB4810D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539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12015AB-4334-4618-998C-1F01442CBF13}"/>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6437072-3A92-4234-9204-B8371A0F8BB3}"/>
              </a:ext>
            </a:extLst>
          </p:cNvPr>
          <p:cNvSpPr>
            <a:spLocks noGrp="1" noChangeArrowheads="1"/>
          </p:cNvSpPr>
          <p:nvPr>
            <p:ph type="title"/>
          </p:nvPr>
        </p:nvSpPr>
        <p:spPr/>
        <p:txBody>
          <a:bodyPr/>
          <a:lstStyle/>
          <a:p>
            <a:r>
              <a:rPr lang="en-GB" altLang="en-US" dirty="0"/>
              <a:t>Structure of a stable star</a:t>
            </a:r>
          </a:p>
        </p:txBody>
      </p:sp>
      <p:pic>
        <p:nvPicPr>
          <p:cNvPr id="17412" name="Picture 5" descr="flash_icon">
            <a:extLst>
              <a:ext uri="{FF2B5EF4-FFF2-40B4-BE49-F238E27FC236}">
                <a16:creationId xmlns:a16="http://schemas.microsoft.com/office/drawing/2014/main" id="{36138409-FD0E-4818-ABA0-3BF578013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9" descr="notes_icon">
            <a:extLst>
              <a:ext uri="{FF2B5EF4-FFF2-40B4-BE49-F238E27FC236}">
                <a16:creationId xmlns:a16="http://schemas.microsoft.com/office/drawing/2014/main" id="{6116FA69-C0F5-49FF-ADEB-497B91FB59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9">
            <a:hlinkClick r:id="" action="ppaction://hlinkshowjump?jump=nextslide"/>
            <a:extLst>
              <a:ext uri="{FF2B5EF4-FFF2-40B4-BE49-F238E27FC236}">
                <a16:creationId xmlns:a16="http://schemas.microsoft.com/office/drawing/2014/main" id="{871679C5-2E7D-4235-B34C-6BE048903F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7437"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C734F18-0395-4CAF-B23A-2AA8741C6297}"/>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CF78D28E-54DD-460D-87F2-B3A2CD59CBB3}"/>
              </a:ext>
            </a:extLst>
          </p:cNvPr>
          <p:cNvSpPr>
            <a:spLocks noGrp="1" noChangeArrowheads="1"/>
          </p:cNvSpPr>
          <p:nvPr>
            <p:ph type="title"/>
          </p:nvPr>
        </p:nvSpPr>
        <p:spPr/>
        <p:txBody>
          <a:bodyPr/>
          <a:lstStyle/>
          <a:p>
            <a:pPr eaLnBrk="1" hangingPunct="1"/>
            <a:r>
              <a:rPr lang="en-GB" altLang="en-US" dirty="0"/>
              <a:t>Terms about the life cycle of stars</a:t>
            </a:r>
          </a:p>
        </p:txBody>
      </p:sp>
      <p:pic>
        <p:nvPicPr>
          <p:cNvPr id="19460" name="Picture 5" descr="flash_icon">
            <a:extLst>
              <a:ext uri="{FF2B5EF4-FFF2-40B4-BE49-F238E27FC236}">
                <a16:creationId xmlns:a16="http://schemas.microsoft.com/office/drawing/2014/main" id="{39D7F9C6-6DED-4AEA-86B1-E8E8A69120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9" descr="notes_icon">
            <a:extLst>
              <a:ext uri="{FF2B5EF4-FFF2-40B4-BE49-F238E27FC236}">
                <a16:creationId xmlns:a16="http://schemas.microsoft.com/office/drawing/2014/main" id="{C73B6BC7-38B8-4E6E-87B1-E76BA70D08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9">
            <a:hlinkClick r:id="" action="ppaction://hlinkshowjump?jump=nextslide"/>
            <a:extLst>
              <a:ext uri="{FF2B5EF4-FFF2-40B4-BE49-F238E27FC236}">
                <a16:creationId xmlns:a16="http://schemas.microsoft.com/office/drawing/2014/main" id="{625F62B3-1536-46F6-8E11-F1B2A97935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948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039D4D7-85D5-4C66-B5FC-788AC7A899E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318E83F-9A37-440F-A4C9-3427D2DD4D97}"/>
              </a:ext>
            </a:extLst>
          </p:cNvPr>
          <p:cNvSpPr>
            <a:spLocks noGrp="1" noChangeArrowheads="1"/>
          </p:cNvSpPr>
          <p:nvPr>
            <p:ph type="title"/>
          </p:nvPr>
        </p:nvSpPr>
        <p:spPr/>
        <p:txBody>
          <a:bodyPr/>
          <a:lstStyle/>
          <a:p>
            <a:r>
              <a:rPr lang="en-GB" altLang="en-US" dirty="0"/>
              <a:t>The death of a small star</a:t>
            </a:r>
          </a:p>
        </p:txBody>
      </p:sp>
      <p:pic>
        <p:nvPicPr>
          <p:cNvPr id="21508" name="Picture 5" descr="flash_icon">
            <a:extLst>
              <a:ext uri="{FF2B5EF4-FFF2-40B4-BE49-F238E27FC236}">
                <a16:creationId xmlns:a16="http://schemas.microsoft.com/office/drawing/2014/main" id="{612ED798-8E09-46EF-8069-D69B401910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9325" y="112713"/>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notes_icon">
            <a:extLst>
              <a:ext uri="{FF2B5EF4-FFF2-40B4-BE49-F238E27FC236}">
                <a16:creationId xmlns:a16="http://schemas.microsoft.com/office/drawing/2014/main" id="{0B9CC90F-3C2B-4CDD-98A3-B7B89B0B41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4500" y="153988"/>
            <a:ext cx="4429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9">
            <a:hlinkClick r:id="" action="ppaction://hlinkshowjump?jump=nextslide"/>
            <a:extLst>
              <a:ext uri="{FF2B5EF4-FFF2-40B4-BE49-F238E27FC236}">
                <a16:creationId xmlns:a16="http://schemas.microsoft.com/office/drawing/2014/main" id="{2459CCB3-0236-4F24-9F89-8E36D6747F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D67F4329-CECC-4F5F-9FCE-0205B5D0F31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1534"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C717C00-F0ED-477A-A6A4-2017D43A140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45D8FFCC-3B5A-462D-A28E-DF00F2844B7E}"/>
              </a:ext>
            </a:extLst>
          </p:cNvPr>
          <p:cNvSpPr txBox="1">
            <a:spLocks noChangeArrowheads="1"/>
          </p:cNvSpPr>
          <p:nvPr/>
        </p:nvSpPr>
        <p:spPr bwMode="auto">
          <a:xfrm>
            <a:off x="352425" y="806803"/>
            <a:ext cx="36941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a:t>
            </a:r>
            <a:r>
              <a:rPr lang="en-GB" altLang="en-US" b="1" dirty="0">
                <a:solidFill>
                  <a:srgbClr val="B80303"/>
                </a:solidFill>
              </a:rPr>
              <a:t>white dwarf</a:t>
            </a:r>
            <a:r>
              <a:rPr lang="en-GB" altLang="en-US" dirty="0">
                <a:solidFill>
                  <a:srgbClr val="B80303"/>
                </a:solidFill>
              </a:rPr>
              <a:t> </a:t>
            </a:r>
            <a:r>
              <a:rPr lang="en-GB" altLang="en-US" dirty="0"/>
              <a:t>is formed at the end of the life cycle of a star that is about the same size as the Sun.</a:t>
            </a:r>
          </a:p>
        </p:txBody>
      </p:sp>
      <p:sp>
        <p:nvSpPr>
          <p:cNvPr id="23555" name="Rectangle 55">
            <a:extLst>
              <a:ext uri="{FF2B5EF4-FFF2-40B4-BE49-F238E27FC236}">
                <a16:creationId xmlns:a16="http://schemas.microsoft.com/office/drawing/2014/main" id="{7AA01A4B-FD4D-402F-8713-41AA83414C03}"/>
              </a:ext>
            </a:extLst>
          </p:cNvPr>
          <p:cNvSpPr>
            <a:spLocks noGrp="1" noChangeArrowheads="1"/>
          </p:cNvSpPr>
          <p:nvPr>
            <p:ph type="title"/>
          </p:nvPr>
        </p:nvSpPr>
        <p:spPr/>
        <p:txBody>
          <a:bodyPr/>
          <a:lstStyle/>
          <a:p>
            <a:pPr eaLnBrk="1" hangingPunct="1"/>
            <a:r>
              <a:rPr lang="en-GB" altLang="en-US"/>
              <a:t>What is a white dwarf?</a:t>
            </a:r>
          </a:p>
        </p:txBody>
      </p:sp>
      <p:sp>
        <p:nvSpPr>
          <p:cNvPr id="590904" name="Text Box 56">
            <a:extLst>
              <a:ext uri="{FF2B5EF4-FFF2-40B4-BE49-F238E27FC236}">
                <a16:creationId xmlns:a16="http://schemas.microsoft.com/office/drawing/2014/main" id="{2867534E-1D31-4A7C-AAE8-D39A91FB23D6}"/>
              </a:ext>
            </a:extLst>
          </p:cNvPr>
          <p:cNvSpPr txBox="1">
            <a:spLocks noChangeArrowheads="1"/>
          </p:cNvSpPr>
          <p:nvPr/>
        </p:nvSpPr>
        <p:spPr bwMode="auto">
          <a:xfrm>
            <a:off x="352425" y="2562225"/>
            <a:ext cx="3603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photograph was taken using the Hubble Space Telescope. It shows ancient white dwarf stars in the Milky Way </a:t>
            </a:r>
            <a:r>
              <a:rPr lang="en-GB" altLang="en-US" b="1">
                <a:solidFill>
                  <a:srgbClr val="B80303"/>
                </a:solidFill>
              </a:rPr>
              <a:t>galaxy</a:t>
            </a:r>
            <a:r>
              <a:rPr lang="en-GB" altLang="en-US"/>
              <a:t>. </a:t>
            </a:r>
          </a:p>
        </p:txBody>
      </p:sp>
      <p:pic>
        <p:nvPicPr>
          <p:cNvPr id="590907" name="Picture 59" descr="PIA04231">
            <a:extLst>
              <a:ext uri="{FF2B5EF4-FFF2-40B4-BE49-F238E27FC236}">
                <a16:creationId xmlns:a16="http://schemas.microsoft.com/office/drawing/2014/main" id="{192F3864-99F4-447D-8876-C41F44897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5" y="898525"/>
            <a:ext cx="41783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908" name="Text Box 60">
            <a:extLst>
              <a:ext uri="{FF2B5EF4-FFF2-40B4-BE49-F238E27FC236}">
                <a16:creationId xmlns:a16="http://schemas.microsoft.com/office/drawing/2014/main" id="{90A33A90-E136-44C0-A98A-BFC602BA793D}"/>
              </a:ext>
            </a:extLst>
          </p:cNvPr>
          <p:cNvSpPr txBox="1">
            <a:spLocks noChangeArrowheads="1"/>
          </p:cNvSpPr>
          <p:nvPr/>
        </p:nvSpPr>
        <p:spPr bwMode="auto">
          <a:xfrm>
            <a:off x="352425" y="5076825"/>
            <a:ext cx="3714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white dwarf stars are shown ringed in blue.</a:t>
            </a:r>
          </a:p>
        </p:txBody>
      </p:sp>
      <p:pic>
        <p:nvPicPr>
          <p:cNvPr id="8" name="Picture 19">
            <a:hlinkClick r:id="" action="ppaction://hlinkshowjump?jump=nextslide"/>
            <a:extLst>
              <a:ext uri="{FF2B5EF4-FFF2-40B4-BE49-F238E27FC236}">
                <a16:creationId xmlns:a16="http://schemas.microsoft.com/office/drawing/2014/main" id="{40C00E37-DAEA-4BA3-AA19-38AB9C2424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090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90904"/>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909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904" grpId="0"/>
      <p:bldP spid="59090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at6Xeubd"/>
  <p:tag name="ARTICULATE_DESIGN_ID_8_DEFAULT DESIGN" val="8e3VomKl"/>
  <p:tag name="ARTICULATE_DESIGN_ID_1_DEFAULT DESIGN" val="1qMMVY8d"/>
  <p:tag name="ARTICULATE_DESIGN_ID_6_DEFAULT DESIGN" val="iBZW3GND"/>
  <p:tag name="ARTICULATE_DESIGN_ID_3_DEFAULT DESIGN" val="kmGVMxv8"/>
  <p:tag name="ARTICULATE_DESIGN_ID_2_DEFAULT DESIGN" val="aFMFbQQQ"/>
  <p:tag name="ARTICULATE_DESIGN_ID_4_DEFAULT DESIGN" val="Hg97l5Rs"/>
  <p:tag name="ARTICULATE_DESIGN_ID_5_DEFAULT DESIGN" val="rbkfXu0X"/>
  <p:tag name="ARTICULATE_DESIGN_ID_7_DEFAULT DESIGN" val="pKBz9wz1"/>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15129</TotalTime>
  <Words>2788</Words>
  <Application>Microsoft Office PowerPoint</Application>
  <PresentationFormat>On-screen Show (4:3)</PresentationFormat>
  <Paragraphs>219</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Wingdings</vt:lpstr>
      <vt:lpstr>Arial</vt:lpstr>
      <vt:lpstr>Wingdings 2</vt:lpstr>
      <vt:lpstr>1_Default Design</vt:lpstr>
      <vt:lpstr>6_Default Design</vt:lpstr>
      <vt:lpstr>Stars</vt:lpstr>
      <vt:lpstr>Information</vt:lpstr>
      <vt:lpstr>The formation of a star (1)</vt:lpstr>
      <vt:lpstr>The formation of a star (2)</vt:lpstr>
      <vt:lpstr>How do stars begin and end?</vt:lpstr>
      <vt:lpstr>Structure of a stable star</vt:lpstr>
      <vt:lpstr>Terms about the life cycle of stars</vt:lpstr>
      <vt:lpstr>The death of a small star</vt:lpstr>
      <vt:lpstr>What is a white dwarf?</vt:lpstr>
      <vt:lpstr>Life cycle of small stars</vt:lpstr>
      <vt:lpstr>The death of a large star</vt:lpstr>
      <vt:lpstr>Life cycle of large stars</vt:lpstr>
      <vt:lpstr>What is a supernova?</vt:lpstr>
      <vt:lpstr>Neutron stars</vt:lpstr>
      <vt:lpstr>How are black holes formed?</vt:lpstr>
      <vt:lpstr>Event horizons</vt:lpstr>
      <vt:lpstr>How can a black hole be ‘seen’?</vt:lpstr>
      <vt:lpstr>Elements on the Earth</vt:lpstr>
      <vt:lpstr>Making large atoms</vt:lpstr>
      <vt:lpstr>Making elements summary</vt:lpstr>
      <vt:lpstr>How are elements formed?</vt:lpstr>
      <vt:lpstr>Power output of a star</vt:lpstr>
      <vt:lpstr>Flux and the inverse square law</vt:lpstr>
      <vt:lpstr>Apparent magnitude</vt:lpstr>
      <vt:lpstr>Absolute magnitude</vt:lpstr>
      <vt:lpstr>Brightness – questions </vt:lpstr>
      <vt:lpstr>The Hertzsprung-Russell diagram</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Stars</dc:title>
  <dc:subject>Boardworks High School Earth and Space Sciences</dc:subject>
  <dc:creator>Boardworks</dc:creator>
  <cp:lastModifiedBy>Tim Crilly</cp:lastModifiedBy>
  <cp:revision>594</cp:revision>
  <dcterms:created xsi:type="dcterms:W3CDTF">2003-10-06T13:07:42Z</dcterms:created>
  <dcterms:modified xsi:type="dcterms:W3CDTF">2019-01-31T15:23:38Z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238D2D2A-427A-49D2-94EB-8D12535EF0CF</vt:lpwstr>
  </property>
  <property fmtid="{D5CDD505-2E9C-101B-9397-08002B2CF9AE}" pid="3" name="ArticulatePath">
    <vt:lpwstr>Stars</vt:lpwstr>
  </property>
</Properties>
</file>