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ctiveX/activeX1.xml" ContentType="application/vnd.ms-office.activeX+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ctiveX/activeX2.xml" ContentType="application/vnd.ms-office.activeX+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ctiveX/activeX3.xml" ContentType="application/vnd.ms-office.activeX+xml"/>
  <Override PartName="/ppt/notesSlides/notesSlide13.xml" ContentType="application/vnd.openxmlformats-officedocument.presentationml.notesSlide+xml"/>
  <Override PartName="/ppt/activeX/activeX4.xml" ContentType="application/vnd.ms-office.activeX+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ctiveX/activeX5.xml" ContentType="application/vnd.ms-office.activeX+xml"/>
  <Override PartName="/ppt/notesSlides/notesSlide16.xml" ContentType="application/vnd.openxmlformats-officedocument.presentationml.notesSlide+xml"/>
  <Override PartName="/ppt/activeX/activeX6.xml" ContentType="application/vnd.ms-office.activeX+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ctiveX/activeX7.xml" ContentType="application/vnd.ms-office.activeX+xml"/>
  <Override PartName="/ppt/notesSlides/notesSlide21.xml" ContentType="application/vnd.openxmlformats-officedocument.presentationml.notesSlide+xml"/>
  <Override PartName="/ppt/activeX/activeX8.xml" ContentType="application/vnd.ms-office.activeX+xml"/>
  <Override PartName="/ppt/notesSlides/notesSlide22.xml" ContentType="application/vnd.openxmlformats-officedocument.presentationml.notesSlide+xml"/>
  <Override PartName="/ppt/activeX/activeX9.xml" ContentType="application/vnd.ms-office.activeX+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ctiveX/activeX10.xml" ContentType="application/vnd.ms-office.activeX+xml"/>
  <Override PartName="/ppt/notesSlides/notesSlide25.xml" ContentType="application/vnd.openxmlformats-officedocument.presentationml.notesSlide+xml"/>
  <Override PartName="/ppt/activeX/activeX11.xml" ContentType="application/vnd.ms-office.activeX+xml"/>
  <Override PartName="/ppt/notesSlides/notesSlide26.xml" ContentType="application/vnd.openxmlformats-officedocument.presentationml.notesSlide+xml"/>
  <Override PartName="/ppt/activeX/activeX12.xml" ContentType="application/vnd.ms-office.activeX+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4999" r:id="rId1"/>
    <p:sldMasterId id="2147485014" r:id="rId2"/>
  </p:sldMasterIdLst>
  <p:notesMasterIdLst>
    <p:notesMasterId r:id="rId30"/>
  </p:notesMasterIdLst>
  <p:handoutMasterIdLst>
    <p:handoutMasterId r:id="rId31"/>
  </p:handoutMasterIdLst>
  <p:sldIdLst>
    <p:sldId id="430" r:id="rId3"/>
    <p:sldId id="613" r:id="rId4"/>
    <p:sldId id="485" r:id="rId5"/>
    <p:sldId id="519" r:id="rId6"/>
    <p:sldId id="522" r:id="rId7"/>
    <p:sldId id="490" r:id="rId8"/>
    <p:sldId id="491" r:id="rId9"/>
    <p:sldId id="516" r:id="rId10"/>
    <p:sldId id="492" r:id="rId11"/>
    <p:sldId id="507" r:id="rId12"/>
    <p:sldId id="493" r:id="rId13"/>
    <p:sldId id="508" r:id="rId14"/>
    <p:sldId id="486" r:id="rId15"/>
    <p:sldId id="487" r:id="rId16"/>
    <p:sldId id="495" r:id="rId17"/>
    <p:sldId id="496" r:id="rId18"/>
    <p:sldId id="497" r:id="rId19"/>
    <p:sldId id="523" r:id="rId20"/>
    <p:sldId id="524" r:id="rId21"/>
    <p:sldId id="584" r:id="rId22"/>
    <p:sldId id="610" r:id="rId23"/>
    <p:sldId id="612" r:id="rId24"/>
    <p:sldId id="586" r:id="rId25"/>
    <p:sldId id="601" r:id="rId26"/>
    <p:sldId id="609" r:id="rId27"/>
    <p:sldId id="589" r:id="rId28"/>
    <p:sldId id="602" r:id="rId29"/>
  </p:sldIdLst>
  <p:sldSz cx="9144000" cy="6858000" type="screen4x3"/>
  <p:notesSz cx="6858000" cy="9296400"/>
  <p:embeddedFontLst>
    <p:embeddedFont>
      <p:font typeface="Wingdings 2" panose="05020102010507070707" pitchFamily="18" charset="2"/>
      <p:regular r:id="rId32"/>
    </p:embeddedFont>
  </p:embeddedFont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76">
          <p15:clr>
            <a:srgbClr val="A4A3A4"/>
          </p15:clr>
        </p15:guide>
        <p15:guide id="3" pos="5375">
          <p15:clr>
            <a:srgbClr val="A4A3A4"/>
          </p15:clr>
        </p15:guide>
        <p15:guide id="4" pos="226" userDrawn="1">
          <p15:clr>
            <a:srgbClr val="A4A3A4"/>
          </p15:clr>
        </p15:guide>
      </p15:sldGuideLst>
    </p:ext>
    <p:ext uri="{2D200454-40CA-4A62-9FC3-DE9A4176ACB9}">
      <p15:notesGuideLst xmlns:p15="http://schemas.microsoft.com/office/powerpoint/2012/main">
        <p15:guide id="1" orient="horz" pos="2931"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0303"/>
    <a:srgbClr val="FDD9D9"/>
    <a:srgbClr val="CE5555"/>
    <a:srgbClr val="010066"/>
    <a:srgbClr val="003399"/>
    <a:srgbClr val="FF6600"/>
    <a:srgbClr val="FFCC99"/>
    <a:srgbClr val="CC0099"/>
    <a:srgbClr val="33CC33"/>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229" autoAdjust="0"/>
  </p:normalViewPr>
  <p:slideViewPr>
    <p:cSldViewPr snapToGrid="0">
      <p:cViewPr>
        <p:scale>
          <a:sx n="85" d="100"/>
          <a:sy n="85" d="100"/>
        </p:scale>
        <p:origin x="540" y="78"/>
      </p:cViewPr>
      <p:guideLst>
        <p:guide orient="horz" pos="494"/>
        <p:guide orient="horz" pos="3876"/>
        <p:guide pos="5375"/>
        <p:guide pos="22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p:cViewPr varScale="1">
        <p:scale>
          <a:sx n="77" d="100"/>
          <a:sy n="77" d="100"/>
        </p:scale>
        <p:origin x="2064" y="108"/>
      </p:cViewPr>
      <p:guideLst>
        <p:guide orient="horz" pos="2931"/>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11.xml.rels><?xml version="1.0" encoding="UTF-8" standalone="yes"?>
<Relationships xmlns="http://schemas.openxmlformats.org/package/2006/relationships"><Relationship Id="rId1" Type="http://schemas.microsoft.com/office/2006/relationships/activeXControlBinary" Target="activeX11.bin"/></Relationships>
</file>

<file path=ppt/activeX/_rels/activeX12.xml.rels><?xml version="1.0" encoding="UTF-8" standalone="yes"?>
<Relationships xmlns="http://schemas.openxmlformats.org/package/2006/relationships"><Relationship Id="rId1" Type="http://schemas.microsoft.com/office/2006/relationships/activeXControlBinary" Target="activeX12.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10.xml><?xml version="1.0" encoding="utf-8"?>
<ax:ocx xmlns:ax="http://schemas.microsoft.com/office/2006/activeX" xmlns:r="http://schemas.openxmlformats.org/officeDocument/2006/relationships" ax:classid="{D27CDB6E-AE6D-11CF-96B8-444553540000}" ax:persistence="persistStorage" r:id="rId1"/>
</file>

<file path=ppt/activeX/activeX11.xml><?xml version="1.0" encoding="utf-8"?>
<ax:ocx xmlns:ax="http://schemas.microsoft.com/office/2006/activeX" xmlns:r="http://schemas.openxmlformats.org/officeDocument/2006/relationships" ax:classid="{D27CDB6E-AE6D-11CF-96B8-444553540000}" ax:persistence="persistStorage" r:id="rId1"/>
</file>

<file path=ppt/activeX/activeX12.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activeX/activeX8.xml><?xml version="1.0" encoding="utf-8"?>
<ax:ocx xmlns:ax="http://schemas.microsoft.com/office/2006/activeX" xmlns:r="http://schemas.openxmlformats.org/officeDocument/2006/relationships" ax:classid="{D27CDB6E-AE6D-11CF-96B8-444553540000}" ax:persistence="persistStorage" r:id="rId1"/>
</file>

<file path=ppt/activeX/activeX9.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C563D13C-17C8-4585-B35A-6A0EA6E23D9C}"/>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F8C5D270-D04C-43D0-B06D-A3053AFCAF33}" type="slidenum">
              <a:rPr lang="en-GB" altLang="en-US"/>
              <a:pPr/>
              <a:t>‹#›</a:t>
            </a:fld>
            <a:endParaRPr lang="en-GB" altLang="en-US"/>
          </a:p>
        </p:txBody>
      </p:sp>
      <p:sp>
        <p:nvSpPr>
          <p:cNvPr id="5" name="Rectangle 7">
            <a:extLst>
              <a:ext uri="{FF2B5EF4-FFF2-40B4-BE49-F238E27FC236}">
                <a16:creationId xmlns:a16="http://schemas.microsoft.com/office/drawing/2014/main" id="{87E30A20-294D-4CBC-B433-938796DF57E5}"/>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6" name="Rectangle 9">
            <a:extLst>
              <a:ext uri="{FF2B5EF4-FFF2-40B4-BE49-F238E27FC236}">
                <a16:creationId xmlns:a16="http://schemas.microsoft.com/office/drawing/2014/main" id="{5474F3D0-9909-4753-9C5A-B060F78C2B3B}"/>
              </a:ext>
            </a:extLst>
          </p:cNvPr>
          <p:cNvSpPr>
            <a:spLocks noChangeArrowheads="1"/>
          </p:cNvSpPr>
          <p:nvPr/>
        </p:nvSpPr>
        <p:spPr bwMode="auto">
          <a:xfrm>
            <a:off x="1345884" y="116205"/>
            <a:ext cx="4166235" cy="464820"/>
          </a:xfrm>
          <a:prstGeom prst="rect">
            <a:avLst/>
          </a:prstGeom>
          <a:noFill/>
          <a:ln w="9525">
            <a:noFill/>
            <a:miter lim="800000"/>
            <a:headEnd/>
            <a:tailEnd/>
          </a:ln>
        </p:spPr>
        <p:txBody>
          <a:bodyPr anchor="b"/>
          <a:lstStyle/>
          <a:p>
            <a:pPr algn="ctr"/>
            <a:r>
              <a:rPr lang="en-GB" sz="1200" b="1" dirty="0">
                <a:solidFill>
                  <a:schemeClr val="tx1"/>
                </a:solidFill>
              </a:rPr>
              <a:t>Boardworks High School Earth and Space Sciences</a:t>
            </a:r>
          </a:p>
        </p:txBody>
      </p:sp>
    </p:spTree>
    <p:extLst>
      <p:ext uri="{BB962C8B-B14F-4D97-AF65-F5344CB8AC3E}">
        <p14:creationId xmlns:p14="http://schemas.microsoft.com/office/powerpoint/2010/main" val="30506368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4">
            <a:extLst>
              <a:ext uri="{FF2B5EF4-FFF2-40B4-BE49-F238E27FC236}">
                <a16:creationId xmlns:a16="http://schemas.microsoft.com/office/drawing/2014/main" id="{91566919-FE91-47C0-9F70-952706940E29}"/>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050A542F-8D17-4E11-81BE-207DB35B62E7}"/>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7BA74174-D268-4AF1-9BB3-F9FC415407F6}"/>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E971F6B4-19B7-4ED7-B609-A21334B12FDE}" type="slidenum">
              <a:rPr lang="en-US" altLang="en-US"/>
              <a:pPr/>
              <a:t>‹#›</a:t>
            </a:fld>
            <a:endParaRPr lang="en-US" altLang="en-US"/>
          </a:p>
        </p:txBody>
      </p:sp>
      <p:sp>
        <p:nvSpPr>
          <p:cNvPr id="7" name="Rectangle 9">
            <a:extLst>
              <a:ext uri="{FF2B5EF4-FFF2-40B4-BE49-F238E27FC236}">
                <a16:creationId xmlns:a16="http://schemas.microsoft.com/office/drawing/2014/main" id="{CA744C8C-96AB-4F25-9A04-EE67ADC55697}"/>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8" name="Rectangle 9">
            <a:extLst>
              <a:ext uri="{FF2B5EF4-FFF2-40B4-BE49-F238E27FC236}">
                <a16:creationId xmlns:a16="http://schemas.microsoft.com/office/drawing/2014/main" id="{F2A3A600-E266-4ACA-805E-EA07BED22731}"/>
              </a:ext>
            </a:extLst>
          </p:cNvPr>
          <p:cNvSpPr>
            <a:spLocks noChangeArrowheads="1"/>
          </p:cNvSpPr>
          <p:nvPr/>
        </p:nvSpPr>
        <p:spPr bwMode="auto">
          <a:xfrm>
            <a:off x="1345884" y="116205"/>
            <a:ext cx="4166235" cy="464820"/>
          </a:xfrm>
          <a:prstGeom prst="rect">
            <a:avLst/>
          </a:prstGeom>
          <a:noFill/>
          <a:ln w="9525">
            <a:noFill/>
            <a:miter lim="800000"/>
            <a:headEnd/>
            <a:tailEnd/>
          </a:ln>
        </p:spPr>
        <p:txBody>
          <a:bodyPr anchor="b"/>
          <a:lstStyle/>
          <a:p>
            <a:pPr algn="ctr"/>
            <a:r>
              <a:rPr lang="en-GB" sz="1200" b="1" dirty="0">
                <a:solidFill>
                  <a:schemeClr val="tx1"/>
                </a:solidFill>
              </a:rPr>
              <a:t>Boardworks High School Earth and Space Sciences</a:t>
            </a:r>
          </a:p>
        </p:txBody>
      </p:sp>
    </p:spTree>
    <p:extLst>
      <p:ext uri="{BB962C8B-B14F-4D97-AF65-F5344CB8AC3E}">
        <p14:creationId xmlns:p14="http://schemas.microsoft.com/office/powerpoint/2010/main" val="3203794845"/>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a:extLst>
              <a:ext uri="{FF2B5EF4-FFF2-40B4-BE49-F238E27FC236}">
                <a16:creationId xmlns:a16="http://schemas.microsoft.com/office/drawing/2014/main" id="{78005611-2CF5-4DAB-A9B7-5D25CDEBE1F7}"/>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1702A12E-ABCF-480F-BC14-A4BA2536A5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DC2997D3-B3A4-42E0-8C32-140D3657393E}"/>
              </a:ext>
            </a:extLst>
          </p:cNvPr>
          <p:cNvSpPr>
            <a:spLocks noGrp="1"/>
          </p:cNvSpPr>
          <p:nvPr>
            <p:ph type="sldNum" sz="quarter" idx="10"/>
          </p:nvPr>
        </p:nvSpPr>
        <p:spPr/>
        <p:txBody>
          <a:bodyPr/>
          <a:lstStyle/>
          <a:p>
            <a:fld id="{E971F6B4-19B7-4ED7-B609-A21334B12FDE}"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a:extLst>
              <a:ext uri="{FF2B5EF4-FFF2-40B4-BE49-F238E27FC236}">
                <a16:creationId xmlns:a16="http://schemas.microsoft.com/office/drawing/2014/main" id="{E989A4A9-2205-40AE-A294-7C4BBB8CF052}"/>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C79075C7-5840-4FE0-902A-0BB308AF5A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Data credit: </a:t>
            </a:r>
            <a:r>
              <a:rPr lang="en-GB" sz="1200" b="0" i="1" kern="1200" dirty="0" err="1">
                <a:solidFill>
                  <a:schemeClr val="tx1"/>
                </a:solidFill>
                <a:effectLst/>
                <a:latin typeface="Arial" charset="0"/>
                <a:ea typeface="+mn-ea"/>
                <a:cs typeface="+mn-cs"/>
              </a:rPr>
              <a:t>QuickStats</a:t>
            </a:r>
            <a:r>
              <a:rPr lang="en-GB" sz="1200" b="0" i="0" kern="1200" dirty="0">
                <a:solidFill>
                  <a:schemeClr val="tx1"/>
                </a:solidFill>
                <a:effectLst/>
                <a:latin typeface="Arial" charset="0"/>
                <a:ea typeface="+mn-ea"/>
                <a:cs typeface="+mn-cs"/>
              </a:rPr>
              <a:t>: Number of Deaths Resulting from Unintentional Carbon Monoxide Poisoning, by Month and Year — National Vital Statistics System, United States, 2010–2015. Available at: https://www.cdc.gov/mmwr/volumes/66/wr/mm6608a9.htm</a:t>
            </a:r>
            <a:endParaRPr lang="en-GB" altLang="en-US" dirty="0">
              <a:latin typeface="Arial" panose="020B0604020202020204" pitchFamily="34" charset="0"/>
            </a:endParaRPr>
          </a:p>
          <a:p>
            <a:endParaRPr lang="en-GB" altLang="en-US" dirty="0">
              <a:latin typeface="Arial" panose="020B0604020202020204" pitchFamily="34" charset="0"/>
            </a:endParaRPr>
          </a:p>
          <a:p>
            <a:r>
              <a:rPr lang="en-GB" altLang="en-US" dirty="0">
                <a:latin typeface="Arial" panose="020B0604020202020204" pitchFamily="34" charset="0"/>
              </a:rPr>
              <a:t>This weblink was working correctly at the time of publication. </a:t>
            </a:r>
            <a:r>
              <a:rPr lang="en-GB" altLang="en-US" dirty="0" err="1">
                <a:latin typeface="Arial" panose="020B0604020202020204" pitchFamily="34" charset="0"/>
              </a:rPr>
              <a:t>Boardworks</a:t>
            </a:r>
            <a:r>
              <a:rPr lang="en-GB" altLang="en-US" dirty="0">
                <a:latin typeface="Arial" panose="020B0604020202020204" pitchFamily="34" charset="0"/>
              </a:rPr>
              <a:t> takes no responsibility for the content of external websites.</a:t>
            </a:r>
          </a:p>
          <a:p>
            <a:endParaRPr lang="en-GB" altLang="en-US"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rPr>
              <a:t>© </a:t>
            </a:r>
            <a:r>
              <a:rPr lang="en-GB" altLang="en-US" dirty="0" err="1">
                <a:latin typeface="Arial" panose="020B0604020202020204" pitchFamily="34" charset="0"/>
              </a:rPr>
              <a:t>sommthink</a:t>
            </a:r>
            <a:r>
              <a:rPr lang="en-GB" altLang="en-US" dirty="0">
                <a:latin typeface="Arial" panose="020B0604020202020204" pitchFamily="34" charset="0"/>
              </a:rPr>
              <a:t>, Shutterstock.com 2018</a:t>
            </a:r>
            <a:endParaRPr lang="en-GB" altLang="en-US"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68186D10-0384-4E68-81BB-31284544AA3B}"/>
              </a:ext>
            </a:extLst>
          </p:cNvPr>
          <p:cNvSpPr>
            <a:spLocks noGrp="1"/>
          </p:cNvSpPr>
          <p:nvPr>
            <p:ph type="sldNum" sz="quarter" idx="10"/>
          </p:nvPr>
        </p:nvSpPr>
        <p:spPr/>
        <p:txBody>
          <a:bodyPr/>
          <a:lstStyle/>
          <a:p>
            <a:fld id="{E971F6B4-19B7-4ED7-B609-A21334B12FDE}"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a:extLst>
              <a:ext uri="{FF2B5EF4-FFF2-40B4-BE49-F238E27FC236}">
                <a16:creationId xmlns:a16="http://schemas.microsoft.com/office/drawing/2014/main" id="{39EB7F50-B988-4821-B48B-D72CEA813ADC}"/>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40161E32-F6F4-44BC-9404-E9E50E19A9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2091DB52-E520-4509-90BD-19DF07A4D651}"/>
              </a:ext>
            </a:extLst>
          </p:cNvPr>
          <p:cNvSpPr>
            <a:spLocks noGrp="1"/>
          </p:cNvSpPr>
          <p:nvPr>
            <p:ph type="sldNum" sz="quarter" idx="10"/>
          </p:nvPr>
        </p:nvSpPr>
        <p:spPr/>
        <p:txBody>
          <a:bodyPr/>
          <a:lstStyle/>
          <a:p>
            <a:fld id="{E971F6B4-19B7-4ED7-B609-A21334B12FDE}"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a:extLst>
              <a:ext uri="{FF2B5EF4-FFF2-40B4-BE49-F238E27FC236}">
                <a16:creationId xmlns:a16="http://schemas.microsoft.com/office/drawing/2014/main" id="{36380E12-85DB-4100-84A8-47FEBEB8E0AB}"/>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5D7BB9B8-395E-4388-A2C5-78B1B8A48C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on hydrocarbons, please refer to the </a:t>
            </a:r>
            <a:r>
              <a:rPr lang="en-GB" altLang="en-US" i="1" dirty="0">
                <a:latin typeface="Arial" panose="020B0604020202020204" pitchFamily="34" charset="0"/>
              </a:rPr>
              <a:t>Physical Science:</a:t>
            </a:r>
            <a:r>
              <a:rPr lang="en-GB" altLang="en-US" dirty="0">
                <a:latin typeface="Arial" panose="020B0604020202020204" pitchFamily="34" charset="0"/>
              </a:rPr>
              <a:t> </a:t>
            </a:r>
            <a:r>
              <a:rPr lang="en-GB" altLang="en-US" i="1" dirty="0">
                <a:latin typeface="Arial" panose="020B0604020202020204" pitchFamily="34" charset="0"/>
              </a:rPr>
              <a:t>Alkanes </a:t>
            </a:r>
            <a:r>
              <a:rPr lang="en-GB" altLang="en-US" dirty="0">
                <a:latin typeface="Arial" panose="020B0604020202020204" pitchFamily="34" charset="0"/>
              </a:rPr>
              <a:t>and</a:t>
            </a:r>
            <a:r>
              <a:rPr lang="en-GB" altLang="en-US" i="1" dirty="0">
                <a:latin typeface="Arial" panose="020B0604020202020204" pitchFamily="34" charset="0"/>
              </a:rPr>
              <a:t> Hydrocarbons </a:t>
            </a:r>
            <a:r>
              <a:rPr lang="en-GB" altLang="en-US" dirty="0">
                <a:latin typeface="Arial" panose="020B0604020202020204" pitchFamily="34" charset="0"/>
              </a:rPr>
              <a:t>presentations</a:t>
            </a:r>
            <a:r>
              <a:rPr lang="en-GB" altLang="en-US" i="1" dirty="0">
                <a:latin typeface="Arial" panose="020B0604020202020204" pitchFamily="34" charset="0"/>
              </a:rPr>
              <a:t>.</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F3DC3A8B-1D9E-49C8-8FFC-07ED06D66EFB}"/>
              </a:ext>
            </a:extLst>
          </p:cNvPr>
          <p:cNvSpPr>
            <a:spLocks noGrp="1"/>
          </p:cNvSpPr>
          <p:nvPr>
            <p:ph type="sldNum" sz="quarter" idx="10"/>
          </p:nvPr>
        </p:nvSpPr>
        <p:spPr/>
        <p:txBody>
          <a:bodyPr/>
          <a:lstStyle/>
          <a:p>
            <a:fld id="{E971F6B4-19B7-4ED7-B609-A21334B12FDE}"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a:extLst>
              <a:ext uri="{FF2B5EF4-FFF2-40B4-BE49-F238E27FC236}">
                <a16:creationId xmlns:a16="http://schemas.microsoft.com/office/drawing/2014/main" id="{F0B4B93E-F9EA-43C2-AE88-04D4AFE1CE18}"/>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F14CBD62-319B-4685-A4DD-E0131851FD5D}"/>
              </a:ext>
            </a:extLst>
          </p:cNvPr>
          <p:cNvSpPr>
            <a:spLocks noGrp="1" noChangeArrowheads="1"/>
          </p:cNvSpPr>
          <p:nvPr>
            <p:ph type="body" idx="1"/>
          </p:nvPr>
        </p:nvSpPr>
        <p:spPr>
          <a:ln/>
        </p:spPr>
        <p:txBody>
          <a:bodyPr/>
          <a:lstStyle/>
          <a:p>
            <a:pPr>
              <a:defRPr/>
            </a:pPr>
            <a:r>
              <a:rPr lang="en-GB" b="1" dirty="0">
                <a:latin typeface="Arial" pitchFamily="34" charset="0"/>
              </a:rPr>
              <a:t>Teacher notes</a:t>
            </a:r>
          </a:p>
          <a:p>
            <a:pPr>
              <a:defRPr/>
            </a:pPr>
            <a:r>
              <a:rPr lang="en-GB" dirty="0">
                <a:latin typeface="Arial" pitchFamily="34" charset="0"/>
              </a:rPr>
              <a:t>This activity provides an introduction to the five major air pollutants. It could be used either as a starting point for the topic or as a summary activity.</a:t>
            </a:r>
            <a:endParaRPr lang="en-GB" b="1" dirty="0">
              <a:latin typeface="Arial" pitchFamily="34" charset="0"/>
            </a:endParaRPr>
          </a:p>
          <a:p>
            <a:pPr>
              <a:defRPr/>
            </a:pPr>
            <a:endParaRPr lang="en-GB" dirty="0">
              <a:latin typeface="Arial" pitchFamily="34" charset="0"/>
            </a:endParaRPr>
          </a:p>
          <a:p>
            <a:pPr>
              <a:defRPr/>
            </a:pPr>
            <a:r>
              <a:rPr lang="en-GB" dirty="0">
                <a:latin typeface="Arial" pitchFamily="34" charset="0"/>
              </a:rPr>
              <a:t>The following color code is used for molecules:</a:t>
            </a:r>
          </a:p>
          <a:p>
            <a:pPr marL="180975" indent="-180975">
              <a:buFontTx/>
              <a:buChar char="•"/>
              <a:defRPr/>
            </a:pPr>
            <a:r>
              <a:rPr lang="en-GB" dirty="0">
                <a:latin typeface="Arial" pitchFamily="34" charset="0"/>
              </a:rPr>
              <a:t>red = oxygen</a:t>
            </a:r>
          </a:p>
          <a:p>
            <a:pPr marL="180975" indent="-180975">
              <a:buFontTx/>
              <a:buChar char="•"/>
              <a:defRPr/>
            </a:pPr>
            <a:r>
              <a:rPr lang="en-GB" dirty="0">
                <a:latin typeface="Arial" pitchFamily="34" charset="0"/>
              </a:rPr>
              <a:t>black = carbon</a:t>
            </a:r>
          </a:p>
          <a:p>
            <a:pPr marL="180975" indent="-180975">
              <a:buFontTx/>
              <a:buChar char="•"/>
              <a:defRPr/>
            </a:pPr>
            <a:r>
              <a:rPr lang="en-GB" dirty="0">
                <a:latin typeface="Arial" pitchFamily="34" charset="0"/>
              </a:rPr>
              <a:t>yellow = </a:t>
            </a:r>
            <a:r>
              <a:rPr lang="en-GB" dirty="0" err="1">
                <a:latin typeface="Arial" pitchFamily="34" charset="0"/>
              </a:rPr>
              <a:t>sulfur</a:t>
            </a:r>
            <a:endParaRPr lang="en-GB" dirty="0">
              <a:latin typeface="Arial" pitchFamily="34" charset="0"/>
            </a:endParaRPr>
          </a:p>
          <a:p>
            <a:pPr marL="180975" indent="-180975">
              <a:buFontTx/>
              <a:buChar char="•"/>
              <a:defRPr/>
            </a:pPr>
            <a:r>
              <a:rPr lang="en-GB" dirty="0">
                <a:latin typeface="Arial" pitchFamily="34" charset="0"/>
              </a:rPr>
              <a:t>blue = nitrogen.</a:t>
            </a:r>
          </a:p>
        </p:txBody>
      </p:sp>
      <p:sp>
        <p:nvSpPr>
          <p:cNvPr id="2" name="Slide Number Placeholder 1">
            <a:extLst>
              <a:ext uri="{FF2B5EF4-FFF2-40B4-BE49-F238E27FC236}">
                <a16:creationId xmlns:a16="http://schemas.microsoft.com/office/drawing/2014/main" id="{8B238707-0CDE-4142-86A8-BCB36D8B97EE}"/>
              </a:ext>
            </a:extLst>
          </p:cNvPr>
          <p:cNvSpPr>
            <a:spLocks noGrp="1"/>
          </p:cNvSpPr>
          <p:nvPr>
            <p:ph type="sldNum" sz="quarter" idx="10"/>
          </p:nvPr>
        </p:nvSpPr>
        <p:spPr/>
        <p:txBody>
          <a:bodyPr/>
          <a:lstStyle/>
          <a:p>
            <a:fld id="{E971F6B4-19B7-4ED7-B609-A21334B12FDE}"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a:extLst>
              <a:ext uri="{FF2B5EF4-FFF2-40B4-BE49-F238E27FC236}">
                <a16:creationId xmlns:a16="http://schemas.microsoft.com/office/drawing/2014/main" id="{9754FD80-992E-4414-8FA5-77F277811088}"/>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0731E4AE-73E1-4231-8A18-125D11A1BC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9A50571A-597E-44D9-882F-3C6D142CA87D}"/>
              </a:ext>
            </a:extLst>
          </p:cNvPr>
          <p:cNvSpPr>
            <a:spLocks noGrp="1"/>
          </p:cNvSpPr>
          <p:nvPr>
            <p:ph type="sldNum" sz="quarter" idx="10"/>
          </p:nvPr>
        </p:nvSpPr>
        <p:spPr/>
        <p:txBody>
          <a:bodyPr/>
          <a:lstStyle/>
          <a:p>
            <a:fld id="{E971F6B4-19B7-4ED7-B609-A21334B12FDE}"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a:extLst>
              <a:ext uri="{FF2B5EF4-FFF2-40B4-BE49-F238E27FC236}">
                <a16:creationId xmlns:a16="http://schemas.microsoft.com/office/drawing/2014/main" id="{1AAC1504-560A-4145-B96C-7A7BEB56932D}"/>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E7118342-9510-4691-8B32-318F735458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a:t>
            </a:r>
            <a:r>
              <a:rPr lang="en-GB" altLang="en-US" dirty="0">
                <a:latin typeface="Arial" panose="020B0604020202020204" pitchFamily="34" charset="0"/>
              </a:rPr>
              <a:t> © apple1, Shutterstock.com 2018</a:t>
            </a:r>
            <a:endParaRPr lang="en-GB" altLang="en-US"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0187E7B1-56B5-483A-8F82-32DE75D86BBD}"/>
              </a:ext>
            </a:extLst>
          </p:cNvPr>
          <p:cNvSpPr>
            <a:spLocks noGrp="1"/>
          </p:cNvSpPr>
          <p:nvPr>
            <p:ph type="sldNum" sz="quarter" idx="10"/>
          </p:nvPr>
        </p:nvSpPr>
        <p:spPr/>
        <p:txBody>
          <a:bodyPr/>
          <a:lstStyle/>
          <a:p>
            <a:fld id="{E971F6B4-19B7-4ED7-B609-A21334B12FDE}"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a:extLst>
              <a:ext uri="{FF2B5EF4-FFF2-40B4-BE49-F238E27FC236}">
                <a16:creationId xmlns:a16="http://schemas.microsoft.com/office/drawing/2014/main" id="{13F81250-01D1-47DD-8970-84FEB4C33F0E}"/>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277CD08A-E788-47E4-A4E3-F3E75D29B6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01385402-7DD8-4B20-8A97-DCC17ADC89B8}"/>
              </a:ext>
            </a:extLst>
          </p:cNvPr>
          <p:cNvSpPr>
            <a:spLocks noGrp="1"/>
          </p:cNvSpPr>
          <p:nvPr>
            <p:ph type="sldNum" sz="quarter" idx="10"/>
          </p:nvPr>
        </p:nvSpPr>
        <p:spPr/>
        <p:txBody>
          <a:bodyPr/>
          <a:lstStyle/>
          <a:p>
            <a:fld id="{E971F6B4-19B7-4ED7-B609-A21334B12FDE}"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a:extLst>
              <a:ext uri="{FF2B5EF4-FFF2-40B4-BE49-F238E27FC236}">
                <a16:creationId xmlns:a16="http://schemas.microsoft.com/office/drawing/2014/main" id="{234E25B5-BEAB-45E2-AF33-E3AC28E19845}"/>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514075CC-5137-4549-B6B8-FC4ECC832B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endParaRPr lang="en-GB" altLang="en-US" dirty="0">
              <a:latin typeface="Arial" panose="020B0604020202020204" pitchFamily="34" charset="0"/>
            </a:endParaRPr>
          </a:p>
          <a:p>
            <a:r>
              <a:rPr lang="en-GB" altLang="en-US" dirty="0">
                <a:latin typeface="Arial" panose="020B0604020202020204" pitchFamily="34" charset="0"/>
              </a:rPr>
              <a:t>Sodium metabisulfite can aggravate asthma.</a:t>
            </a:r>
          </a:p>
          <a:p>
            <a:endParaRPr lang="en-GB" altLang="en-US" dirty="0">
              <a:latin typeface="Arial" panose="020B0604020202020204" pitchFamily="34" charset="0"/>
            </a:endParaRPr>
          </a:p>
          <a:p>
            <a:r>
              <a:rPr lang="en-GB" altLang="en-US" dirty="0">
                <a:latin typeface="Arial" panose="020B0604020202020204" pitchFamily="34" charset="0"/>
              </a:rPr>
              <a:t>In a natural environment, acid rain can slow or stop new plant growth because hydrogen ions from the acid displace calcium, magnesium and potassium ions needed by the plants, leaching them from the soil. </a:t>
            </a:r>
            <a:r>
              <a:rPr lang="en-GB" altLang="en-US" dirty="0" err="1">
                <a:latin typeface="Arial" panose="020B0604020202020204" pitchFamily="34" charset="0"/>
              </a:rPr>
              <a:t>Aluminum</a:t>
            </a:r>
            <a:r>
              <a:rPr lang="en-GB" altLang="en-US" dirty="0">
                <a:latin typeface="Arial" panose="020B0604020202020204" pitchFamily="34" charset="0"/>
              </a:rPr>
              <a:t> ions (from </a:t>
            </a:r>
            <a:r>
              <a:rPr lang="en-GB" altLang="en-US" dirty="0" err="1">
                <a:latin typeface="Arial" panose="020B0604020202020204" pitchFamily="34" charset="0"/>
              </a:rPr>
              <a:t>aluminum</a:t>
            </a:r>
            <a:r>
              <a:rPr lang="en-GB" altLang="en-US" dirty="0">
                <a:latin typeface="Arial" panose="020B0604020202020204" pitchFamily="34" charset="0"/>
              </a:rPr>
              <a:t> hydroxide) can also react with the acid in acid rain, again stopping plants from absorbing calcium from the soil.</a:t>
            </a:r>
          </a:p>
          <a:p>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Plan an investigation or test a design individually and collaboratively to produce data to serve as the basis for evidence as part of building and revising models, supporting explanations for phenomena, or testing solutions to problems. Consider possible variables or effects and evaluate the confounding investigation’s design to ensure variables are controlled.</a:t>
            </a:r>
            <a:endParaRPr lang="en-GB" dirty="0">
              <a:effectLst/>
            </a:endParaRPr>
          </a:p>
        </p:txBody>
      </p:sp>
      <p:sp>
        <p:nvSpPr>
          <p:cNvPr id="2" name="Slide Number Placeholder 1">
            <a:extLst>
              <a:ext uri="{FF2B5EF4-FFF2-40B4-BE49-F238E27FC236}">
                <a16:creationId xmlns:a16="http://schemas.microsoft.com/office/drawing/2014/main" id="{1D6D0228-4C03-4798-918D-D8EC8E9C1B7B}"/>
              </a:ext>
            </a:extLst>
          </p:cNvPr>
          <p:cNvSpPr>
            <a:spLocks noGrp="1"/>
          </p:cNvSpPr>
          <p:nvPr>
            <p:ph type="sldNum" sz="quarter" idx="10"/>
          </p:nvPr>
        </p:nvSpPr>
        <p:spPr/>
        <p:txBody>
          <a:bodyPr/>
          <a:lstStyle/>
          <a:p>
            <a:fld id="{E971F6B4-19B7-4ED7-B609-A21334B12FDE}" type="slidenum">
              <a:rPr lang="en-US" altLang="en-US" smtClean="0"/>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D5E453D9-1174-4167-B6AF-34E02BD9EF0E}"/>
              </a:ext>
            </a:extLst>
          </p:cNvPr>
          <p:cNvSpPr>
            <a:spLocks noGrp="1" noRot="1" noChangeAspect="1" noTextEdit="1"/>
          </p:cNvSpPr>
          <p:nvPr>
            <p:ph type="sldImg"/>
          </p:nvPr>
        </p:nvSpPr>
        <p:spPr>
          <a:ln/>
        </p:spPr>
      </p:sp>
      <p:sp>
        <p:nvSpPr>
          <p:cNvPr id="68611" name="Notes Placeholder 2">
            <a:extLst>
              <a:ext uri="{FF2B5EF4-FFF2-40B4-BE49-F238E27FC236}">
                <a16:creationId xmlns:a16="http://schemas.microsoft.com/office/drawing/2014/main" id="{273BFE2C-15CD-410C-937F-B5BC013B022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97209135-E230-46E9-BAEE-559B7582930F}"/>
              </a:ext>
            </a:extLst>
          </p:cNvPr>
          <p:cNvSpPr>
            <a:spLocks noGrp="1"/>
          </p:cNvSpPr>
          <p:nvPr>
            <p:ph type="sldNum" sz="quarter" idx="10"/>
          </p:nvPr>
        </p:nvSpPr>
        <p:spPr/>
        <p:txBody>
          <a:bodyPr/>
          <a:lstStyle/>
          <a:p>
            <a:fld id="{E971F6B4-19B7-4ED7-B609-A21334B12FDE}" type="slidenum">
              <a:rPr lang="en-US" altLang="en-US" smtClean="0"/>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7B53BE93-391D-450F-B930-8AB148AFB629}"/>
              </a:ext>
            </a:extLst>
          </p:cNvPr>
          <p:cNvSpPr>
            <a:spLocks noGrp="1" noRot="1" noChangeAspect="1" noTextEdit="1"/>
          </p:cNvSpPr>
          <p:nvPr>
            <p:ph type="sldImg"/>
          </p:nvPr>
        </p:nvSpPr>
        <p:spPr>
          <a:ln/>
        </p:spPr>
      </p:sp>
      <p:sp>
        <p:nvSpPr>
          <p:cNvPr id="69635" name="Notes Placeholder 2">
            <a:extLst>
              <a:ext uri="{FF2B5EF4-FFF2-40B4-BE49-F238E27FC236}">
                <a16:creationId xmlns:a16="http://schemas.microsoft.com/office/drawing/2014/main" id="{22D5D3C6-C3AB-4E78-A201-DD13C7AFCDC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Platinum or rhodium act as a catalyst in the catalytic converters to increase the rate of conversion of CO to CO</a:t>
            </a:r>
            <a:r>
              <a:rPr lang="en-GB" altLang="en-US" baseline="-25000" dirty="0">
                <a:latin typeface="Arial" panose="020B0604020202020204" pitchFamily="34" charset="0"/>
              </a:rPr>
              <a:t>2</a:t>
            </a:r>
            <a:r>
              <a:rPr lang="en-GB" altLang="en-US" dirty="0">
                <a:latin typeface="Arial" panose="020B0604020202020204" pitchFamily="34" charset="0"/>
              </a:rPr>
              <a:t> and NO to N</a:t>
            </a:r>
            <a:r>
              <a:rPr lang="en-GB" altLang="en-US" baseline="-25000" dirty="0">
                <a:latin typeface="Arial" panose="020B0604020202020204" pitchFamily="34" charset="0"/>
              </a:rPr>
              <a:t>2 </a:t>
            </a:r>
            <a:r>
              <a:rPr lang="en-GB" altLang="en-US" dirty="0">
                <a:latin typeface="Arial" panose="020B0604020202020204" pitchFamily="34" charset="0"/>
              </a:rPr>
              <a:t>+O</a:t>
            </a:r>
            <a:r>
              <a:rPr lang="en-GB" altLang="en-US" baseline="-25000" dirty="0">
                <a:latin typeface="Arial" panose="020B0604020202020204" pitchFamily="34" charset="0"/>
              </a:rPr>
              <a:t>2</a:t>
            </a:r>
            <a:r>
              <a:rPr lang="en-GB" altLang="en-US" dirty="0">
                <a:latin typeface="Arial" panose="020B0604020202020204" pitchFamily="34" charset="0"/>
              </a:rPr>
              <a:t>.</a:t>
            </a:r>
          </a:p>
          <a:p>
            <a:endParaRPr lang="en-GB" altLang="en-US" dirty="0">
              <a:latin typeface="Arial" panose="020B0604020202020204" pitchFamily="34" charset="0"/>
            </a:endParaRPr>
          </a:p>
          <a:p>
            <a:r>
              <a:rPr lang="en-GB" altLang="en-US" dirty="0">
                <a:latin typeface="Arial" panose="020B0604020202020204" pitchFamily="34" charset="0"/>
              </a:rPr>
              <a:t>Although catalytic converters prevent poisonous gases being emitted, they do not prevent the release of carbon dioxide, a contributor to climate change. </a:t>
            </a:r>
          </a:p>
        </p:txBody>
      </p:sp>
      <p:sp>
        <p:nvSpPr>
          <p:cNvPr id="2" name="Slide Number Placeholder 1">
            <a:extLst>
              <a:ext uri="{FF2B5EF4-FFF2-40B4-BE49-F238E27FC236}">
                <a16:creationId xmlns:a16="http://schemas.microsoft.com/office/drawing/2014/main" id="{5C82C2F2-D8D9-4928-8D6F-3BF39B93261E}"/>
              </a:ext>
            </a:extLst>
          </p:cNvPr>
          <p:cNvSpPr>
            <a:spLocks noGrp="1"/>
          </p:cNvSpPr>
          <p:nvPr>
            <p:ph type="sldNum" sz="quarter" idx="10"/>
          </p:nvPr>
        </p:nvSpPr>
        <p:spPr/>
        <p:txBody>
          <a:bodyPr/>
          <a:lstStyle/>
          <a:p>
            <a:fld id="{E971F6B4-19B7-4ED7-B609-A21334B12FDE}" type="slidenum">
              <a:rPr lang="en-US" altLang="en-US" smtClean="0"/>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2</a:t>
            </a:fld>
            <a:endParaRPr lang="en-US"/>
          </a:p>
        </p:txBody>
      </p:sp>
    </p:spTree>
    <p:extLst>
      <p:ext uri="{BB962C8B-B14F-4D97-AF65-F5344CB8AC3E}">
        <p14:creationId xmlns:p14="http://schemas.microsoft.com/office/powerpoint/2010/main" val="18886660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a:extLst>
              <a:ext uri="{FF2B5EF4-FFF2-40B4-BE49-F238E27FC236}">
                <a16:creationId xmlns:a16="http://schemas.microsoft.com/office/drawing/2014/main" id="{EFF63CCC-02C7-4A1F-9095-15351822D29C}"/>
              </a:ext>
            </a:extLst>
          </p:cNvPr>
          <p:cNvSpPr>
            <a:spLocks noGrp="1" noRot="1" noChangeAspect="1" noChangeArrowheads="1" noTextEdit="1"/>
          </p:cNvSpPr>
          <p:nvPr>
            <p:ph type="sldImg"/>
          </p:nvPr>
        </p:nvSpPr>
        <p:spPr>
          <a:ln/>
        </p:spPr>
      </p:sp>
      <p:sp>
        <p:nvSpPr>
          <p:cNvPr id="14341" name="Rectangle 3">
            <a:extLst>
              <a:ext uri="{FF2B5EF4-FFF2-40B4-BE49-F238E27FC236}">
                <a16:creationId xmlns:a16="http://schemas.microsoft.com/office/drawing/2014/main" id="{E43E4F43-B0A7-4317-9AD6-A6FF68B551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t>Photo credit: </a:t>
            </a:r>
            <a:r>
              <a:rPr lang="en-GB" altLang="en-US" dirty="0"/>
              <a:t>© </a:t>
            </a:r>
            <a:r>
              <a:rPr lang="en-GB" altLang="en-US" dirty="0" err="1"/>
              <a:t>Yellowj</a:t>
            </a:r>
            <a:r>
              <a:rPr lang="en-GB" altLang="en-US" dirty="0"/>
              <a:t>, Shutterstock.com 2018</a:t>
            </a:r>
            <a:endParaRPr lang="en-US" altLang="en-US" dirty="0"/>
          </a:p>
        </p:txBody>
      </p:sp>
      <p:sp>
        <p:nvSpPr>
          <p:cNvPr id="2" name="Slide Number Placeholder 1">
            <a:extLst>
              <a:ext uri="{FF2B5EF4-FFF2-40B4-BE49-F238E27FC236}">
                <a16:creationId xmlns:a16="http://schemas.microsoft.com/office/drawing/2014/main" id="{06EFDDAC-9696-42B8-97F9-E45AB4504957}"/>
              </a:ext>
            </a:extLst>
          </p:cNvPr>
          <p:cNvSpPr>
            <a:spLocks noGrp="1"/>
          </p:cNvSpPr>
          <p:nvPr>
            <p:ph type="sldNum" sz="quarter" idx="10"/>
          </p:nvPr>
        </p:nvSpPr>
        <p:spPr/>
        <p:txBody>
          <a:bodyPr/>
          <a:lstStyle/>
          <a:p>
            <a:fld id="{E971F6B4-19B7-4ED7-B609-A21334B12FDE}" type="slidenum">
              <a:rPr lang="en-US" altLang="en-US" smtClean="0"/>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6592D434-CCEF-46F1-8D0B-5AE699EF5E7A}"/>
              </a:ext>
            </a:extLst>
          </p:cNvPr>
          <p:cNvSpPr>
            <a:spLocks noGrp="1"/>
          </p:cNvSpPr>
          <p:nvPr>
            <p:ph type="sldNum" sz="quarter" idx="10"/>
          </p:nvPr>
        </p:nvSpPr>
        <p:spPr/>
        <p:txBody>
          <a:bodyPr/>
          <a:lstStyle/>
          <a:p>
            <a:fld id="{E971F6B4-19B7-4ED7-B609-A21334B12FDE}" type="slidenum">
              <a:rPr lang="en-US" altLang="en-US" smtClean="0"/>
              <a:pPr/>
              <a:t>21</a:t>
            </a:fld>
            <a:endParaRPr lang="en-US" altLang="en-US"/>
          </a:p>
        </p:txBody>
      </p:sp>
    </p:spTree>
    <p:extLst>
      <p:ext uri="{BB962C8B-B14F-4D97-AF65-F5344CB8AC3E}">
        <p14:creationId xmlns:p14="http://schemas.microsoft.com/office/powerpoint/2010/main" val="25662427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9ED0D70F-6D80-4456-8E3B-C63E75CE6892}"/>
              </a:ext>
            </a:extLst>
          </p:cNvPr>
          <p:cNvSpPr>
            <a:spLocks noGrp="1"/>
          </p:cNvSpPr>
          <p:nvPr>
            <p:ph type="sldNum" sz="quarter" idx="10"/>
          </p:nvPr>
        </p:nvSpPr>
        <p:spPr/>
        <p:txBody>
          <a:bodyPr/>
          <a:lstStyle/>
          <a:p>
            <a:fld id="{E971F6B4-19B7-4ED7-B609-A21334B12FDE}" type="slidenum">
              <a:rPr lang="en-US" altLang="en-US" smtClean="0"/>
              <a:pPr/>
              <a:t>22</a:t>
            </a:fld>
            <a:endParaRPr lang="en-US" altLang="en-US"/>
          </a:p>
        </p:txBody>
      </p:sp>
    </p:spTree>
    <p:extLst>
      <p:ext uri="{BB962C8B-B14F-4D97-AF65-F5344CB8AC3E}">
        <p14:creationId xmlns:p14="http://schemas.microsoft.com/office/powerpoint/2010/main" val="7590125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a:extLst>
              <a:ext uri="{FF2B5EF4-FFF2-40B4-BE49-F238E27FC236}">
                <a16:creationId xmlns:a16="http://schemas.microsoft.com/office/drawing/2014/main" id="{D44BA6E9-197C-4251-837D-7750FC2EED4D}"/>
              </a:ext>
            </a:extLst>
          </p:cNvPr>
          <p:cNvSpPr>
            <a:spLocks noGrp="1" noRot="1" noChangeAspect="1" noChangeArrowheads="1" noTextEdit="1"/>
          </p:cNvSpPr>
          <p:nvPr>
            <p:ph type="sldImg"/>
          </p:nvPr>
        </p:nvSpPr>
        <p:spPr>
          <a:ln/>
        </p:spPr>
      </p:sp>
      <p:sp>
        <p:nvSpPr>
          <p:cNvPr id="15365" name="Rectangle 3">
            <a:extLst>
              <a:ext uri="{FF2B5EF4-FFF2-40B4-BE49-F238E27FC236}">
                <a16:creationId xmlns:a16="http://schemas.microsoft.com/office/drawing/2014/main" id="{E7A9B246-B5F8-48D4-96B9-3D91246C10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t>Teacher notes</a:t>
            </a:r>
          </a:p>
          <a:p>
            <a:pPr eaLnBrk="1" hangingPunct="1"/>
            <a:r>
              <a:rPr lang="en-GB" altLang="en-US" dirty="0"/>
              <a:t>The number at the bottom right of each stage represents example values of the concentration in the tissues of DDT and its derivatives (in parts per million, ppm).</a:t>
            </a:r>
          </a:p>
        </p:txBody>
      </p:sp>
      <p:sp>
        <p:nvSpPr>
          <p:cNvPr id="2" name="Slide Number Placeholder 1">
            <a:extLst>
              <a:ext uri="{FF2B5EF4-FFF2-40B4-BE49-F238E27FC236}">
                <a16:creationId xmlns:a16="http://schemas.microsoft.com/office/drawing/2014/main" id="{654782F2-987D-4758-8AA4-46489CCDB874}"/>
              </a:ext>
            </a:extLst>
          </p:cNvPr>
          <p:cNvSpPr>
            <a:spLocks noGrp="1"/>
          </p:cNvSpPr>
          <p:nvPr>
            <p:ph type="sldNum" sz="quarter" idx="10"/>
          </p:nvPr>
        </p:nvSpPr>
        <p:spPr/>
        <p:txBody>
          <a:bodyPr/>
          <a:lstStyle/>
          <a:p>
            <a:fld id="{E971F6B4-19B7-4ED7-B609-A21334B12FDE}" type="slidenum">
              <a:rPr lang="en-US" altLang="en-US" smtClean="0"/>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a:extLst>
              <a:ext uri="{FF2B5EF4-FFF2-40B4-BE49-F238E27FC236}">
                <a16:creationId xmlns:a16="http://schemas.microsoft.com/office/drawing/2014/main" id="{D35EBD25-53DE-4B36-89EF-E17732B14E65}"/>
              </a:ext>
            </a:extLst>
          </p:cNvPr>
          <p:cNvSpPr>
            <a:spLocks noGrp="1" noRot="1" noChangeAspect="1" noChangeArrowheads="1" noTextEdit="1"/>
          </p:cNvSpPr>
          <p:nvPr>
            <p:ph type="sldImg"/>
          </p:nvPr>
        </p:nvSpPr>
        <p:spPr>
          <a:ln/>
        </p:spPr>
      </p:sp>
      <p:sp>
        <p:nvSpPr>
          <p:cNvPr id="16389" name="Rectangle 3">
            <a:extLst>
              <a:ext uri="{FF2B5EF4-FFF2-40B4-BE49-F238E27FC236}">
                <a16:creationId xmlns:a16="http://schemas.microsoft.com/office/drawing/2014/main" id="{D7F1BF40-B487-4604-B7BC-BCA1EBEE64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p>
        </p:txBody>
      </p:sp>
      <p:sp>
        <p:nvSpPr>
          <p:cNvPr id="2" name="Slide Number Placeholder 1">
            <a:extLst>
              <a:ext uri="{FF2B5EF4-FFF2-40B4-BE49-F238E27FC236}">
                <a16:creationId xmlns:a16="http://schemas.microsoft.com/office/drawing/2014/main" id="{3A7FFF89-F62E-4A76-8CD6-37B4D4C368DD}"/>
              </a:ext>
            </a:extLst>
          </p:cNvPr>
          <p:cNvSpPr>
            <a:spLocks noGrp="1"/>
          </p:cNvSpPr>
          <p:nvPr>
            <p:ph type="sldNum" sz="quarter" idx="10"/>
          </p:nvPr>
        </p:nvSpPr>
        <p:spPr/>
        <p:txBody>
          <a:bodyPr/>
          <a:lstStyle/>
          <a:p>
            <a:fld id="{E971F6B4-19B7-4ED7-B609-A21334B12FDE}" type="slidenum">
              <a:rPr lang="en-US" altLang="en-US" smtClean="0"/>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dirty="0">
              <a:effectLst/>
            </a:endParaRPr>
          </a:p>
        </p:txBody>
      </p:sp>
      <p:sp>
        <p:nvSpPr>
          <p:cNvPr id="5" name="Slide Number Placeholder 4">
            <a:extLst>
              <a:ext uri="{FF2B5EF4-FFF2-40B4-BE49-F238E27FC236}">
                <a16:creationId xmlns:a16="http://schemas.microsoft.com/office/drawing/2014/main" id="{50FDCECA-44A5-4610-8BF5-390BD4A570A7}"/>
              </a:ext>
            </a:extLst>
          </p:cNvPr>
          <p:cNvSpPr>
            <a:spLocks noGrp="1"/>
          </p:cNvSpPr>
          <p:nvPr>
            <p:ph type="sldNum" sz="quarter" idx="10"/>
          </p:nvPr>
        </p:nvSpPr>
        <p:spPr/>
        <p:txBody>
          <a:bodyPr/>
          <a:lstStyle/>
          <a:p>
            <a:fld id="{E971F6B4-19B7-4ED7-B609-A21334B12FDE}" type="slidenum">
              <a:rPr lang="en-US" altLang="en-US" smtClean="0"/>
              <a:pPr/>
              <a:t>25</a:t>
            </a:fld>
            <a:endParaRPr lang="en-US" altLang="en-US"/>
          </a:p>
        </p:txBody>
      </p:sp>
    </p:spTree>
    <p:extLst>
      <p:ext uri="{BB962C8B-B14F-4D97-AF65-F5344CB8AC3E}">
        <p14:creationId xmlns:p14="http://schemas.microsoft.com/office/powerpoint/2010/main" val="6495565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a:extLst>
              <a:ext uri="{FF2B5EF4-FFF2-40B4-BE49-F238E27FC236}">
                <a16:creationId xmlns:a16="http://schemas.microsoft.com/office/drawing/2014/main" id="{D33A4BD8-7F49-4E9C-B5ED-C320441AF88A}"/>
              </a:ext>
            </a:extLst>
          </p:cNvPr>
          <p:cNvSpPr>
            <a:spLocks noGrp="1" noRot="1" noChangeAspect="1" noChangeArrowheads="1" noTextEdit="1"/>
          </p:cNvSpPr>
          <p:nvPr>
            <p:ph type="sldImg"/>
          </p:nvPr>
        </p:nvSpPr>
        <p:spPr>
          <a:ln/>
        </p:spPr>
      </p:sp>
      <p:sp>
        <p:nvSpPr>
          <p:cNvPr id="17413" name="Rectangle 3">
            <a:extLst>
              <a:ext uri="{FF2B5EF4-FFF2-40B4-BE49-F238E27FC236}">
                <a16:creationId xmlns:a16="http://schemas.microsoft.com/office/drawing/2014/main" id="{4660CF79-8843-4911-884E-0CDD450822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p>
        </p:txBody>
      </p:sp>
      <p:sp>
        <p:nvSpPr>
          <p:cNvPr id="2" name="Slide Number Placeholder 1">
            <a:extLst>
              <a:ext uri="{FF2B5EF4-FFF2-40B4-BE49-F238E27FC236}">
                <a16:creationId xmlns:a16="http://schemas.microsoft.com/office/drawing/2014/main" id="{B351ADCC-C7A6-41B3-99A7-04110F01ADA8}"/>
              </a:ext>
            </a:extLst>
          </p:cNvPr>
          <p:cNvSpPr>
            <a:spLocks noGrp="1"/>
          </p:cNvSpPr>
          <p:nvPr>
            <p:ph type="sldNum" sz="quarter" idx="10"/>
          </p:nvPr>
        </p:nvSpPr>
        <p:spPr/>
        <p:txBody>
          <a:bodyPr/>
          <a:lstStyle/>
          <a:p>
            <a:fld id="{E971F6B4-19B7-4ED7-B609-A21334B12FDE}" type="slidenum">
              <a:rPr lang="en-US" altLang="en-US" smtClean="0"/>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074323D4-74D3-44A5-819C-D0C20AEB82FF}"/>
              </a:ext>
            </a:extLst>
          </p:cNvPr>
          <p:cNvSpPr>
            <a:spLocks noGrp="1"/>
          </p:cNvSpPr>
          <p:nvPr>
            <p:ph type="sldNum" sz="quarter" idx="10"/>
          </p:nvPr>
        </p:nvSpPr>
        <p:spPr/>
        <p:txBody>
          <a:bodyPr/>
          <a:lstStyle/>
          <a:p>
            <a:fld id="{E971F6B4-19B7-4ED7-B609-A21334B12FDE}" type="slidenum">
              <a:rPr lang="en-US" altLang="en-US" smtClean="0"/>
              <a:pPr/>
              <a:t>27</a:t>
            </a:fld>
            <a:endParaRPr lang="en-US" altLang="en-US"/>
          </a:p>
        </p:txBody>
      </p:sp>
    </p:spTree>
    <p:extLst>
      <p:ext uri="{BB962C8B-B14F-4D97-AF65-F5344CB8AC3E}">
        <p14:creationId xmlns:p14="http://schemas.microsoft.com/office/powerpoint/2010/main" val="3524570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a:extLst>
              <a:ext uri="{FF2B5EF4-FFF2-40B4-BE49-F238E27FC236}">
                <a16:creationId xmlns:a16="http://schemas.microsoft.com/office/drawing/2014/main" id="{24963C57-60D8-43D0-8FE6-8C739383826D}"/>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AD9BBD2D-20AE-4A72-A5C6-1316404BFB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endParaRPr lang="en-GB" altLang="en-US" dirty="0">
              <a:latin typeface="Arial" panose="020B0604020202020204" pitchFamily="34" charset="0"/>
            </a:endParaRPr>
          </a:p>
          <a:p>
            <a:r>
              <a:rPr lang="en-GB" altLang="en-US" dirty="0">
                <a:latin typeface="Arial" panose="020B0604020202020204" pitchFamily="34" charset="0"/>
              </a:rPr>
              <a:t>For more information on the composition of the atmosphere, please refer to the </a:t>
            </a:r>
            <a:r>
              <a:rPr lang="en-GB" altLang="en-US" i="1" dirty="0">
                <a:latin typeface="Arial" panose="020B0604020202020204" pitchFamily="34" charset="0"/>
              </a:rPr>
              <a:t>Earth’s Atmosphere </a:t>
            </a:r>
            <a:r>
              <a:rPr lang="en-GB" altLang="en-US" dirty="0">
                <a:latin typeface="Arial" panose="020B0604020202020204" pitchFamily="34" charset="0"/>
              </a:rPr>
              <a:t>presentation.</a:t>
            </a:r>
          </a:p>
          <a:p>
            <a:endParaRPr lang="en-GB" altLang="en-US" dirty="0">
              <a:latin typeface="Arial" panose="020B0604020202020204" pitchFamily="34" charset="0"/>
            </a:endParaRPr>
          </a:p>
          <a:p>
            <a:r>
              <a:rPr lang="en-GB" altLang="en-US" b="1" dirty="0">
                <a:latin typeface="Arial" panose="020B0604020202020204" pitchFamily="34" charset="0"/>
              </a:rPr>
              <a:t>Photo credit:</a:t>
            </a:r>
            <a:r>
              <a:rPr lang="en-GB" altLang="en-US" dirty="0">
                <a:latin typeface="Arial" panose="020B0604020202020204" pitchFamily="34" charset="0"/>
              </a:rPr>
              <a:t> © andesign101, Shutterstock.com 2018</a:t>
            </a:r>
          </a:p>
        </p:txBody>
      </p:sp>
      <p:sp>
        <p:nvSpPr>
          <p:cNvPr id="2" name="Slide Number Placeholder 1">
            <a:extLst>
              <a:ext uri="{FF2B5EF4-FFF2-40B4-BE49-F238E27FC236}">
                <a16:creationId xmlns:a16="http://schemas.microsoft.com/office/drawing/2014/main" id="{0413D767-F6DC-4963-AF3F-30186D11E1F0}"/>
              </a:ext>
            </a:extLst>
          </p:cNvPr>
          <p:cNvSpPr>
            <a:spLocks noGrp="1"/>
          </p:cNvSpPr>
          <p:nvPr>
            <p:ph type="sldNum" sz="quarter" idx="10"/>
          </p:nvPr>
        </p:nvSpPr>
        <p:spPr/>
        <p:txBody>
          <a:bodyPr/>
          <a:lstStyle/>
          <a:p>
            <a:fld id="{E971F6B4-19B7-4ED7-B609-A21334B12FDE}"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a:extLst>
              <a:ext uri="{FF2B5EF4-FFF2-40B4-BE49-F238E27FC236}">
                <a16:creationId xmlns:a16="http://schemas.microsoft.com/office/drawing/2014/main" id="{6E9E8283-6DE9-46C3-88E8-28E00111AF32}"/>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875C1E31-94EC-484B-A9F2-A1404D9A2E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a:t>
            </a:r>
            <a:r>
              <a:rPr lang="en-GB" altLang="en-US" dirty="0">
                <a:latin typeface="Arial" panose="020B0604020202020204" pitchFamily="34" charset="0"/>
              </a:rPr>
              <a:t> © </a:t>
            </a:r>
            <a:r>
              <a:rPr lang="en-GB" altLang="en-US" dirty="0" err="1">
                <a:latin typeface="Arial" panose="020B0604020202020204" pitchFamily="34" charset="0"/>
              </a:rPr>
              <a:t>Dudarev</a:t>
            </a:r>
            <a:r>
              <a:rPr lang="en-GB" altLang="en-US" dirty="0">
                <a:latin typeface="Arial" panose="020B0604020202020204" pitchFamily="34" charset="0"/>
              </a:rPr>
              <a:t> Mikhail, Shutterstock.com 2018</a:t>
            </a:r>
            <a:endParaRPr lang="en-GB" altLang="en-US"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F31451A6-1EBF-4B3E-8C97-09A5E3F52262}"/>
              </a:ext>
            </a:extLst>
          </p:cNvPr>
          <p:cNvSpPr>
            <a:spLocks noGrp="1"/>
          </p:cNvSpPr>
          <p:nvPr>
            <p:ph type="sldNum" sz="quarter" idx="10"/>
          </p:nvPr>
        </p:nvSpPr>
        <p:spPr/>
        <p:txBody>
          <a:bodyPr/>
          <a:lstStyle/>
          <a:p>
            <a:fld id="{E971F6B4-19B7-4ED7-B609-A21334B12FDE}"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a:extLst>
              <a:ext uri="{FF2B5EF4-FFF2-40B4-BE49-F238E27FC236}">
                <a16:creationId xmlns:a16="http://schemas.microsoft.com/office/drawing/2014/main" id="{AE7CFE8D-9239-4C3B-8A5E-3CAA44DA5C92}"/>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67319D96-636F-49C0-89DB-C7B5FEC5CC88}"/>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activity provides an introduction to the five major air pollutants. It could be used either as a starting point for the topic or as a summary activity.</a:t>
            </a:r>
          </a:p>
        </p:txBody>
      </p:sp>
      <p:sp>
        <p:nvSpPr>
          <p:cNvPr id="2" name="Slide Number Placeholder 1">
            <a:extLst>
              <a:ext uri="{FF2B5EF4-FFF2-40B4-BE49-F238E27FC236}">
                <a16:creationId xmlns:a16="http://schemas.microsoft.com/office/drawing/2014/main" id="{A8FD8224-9933-4A10-B587-C670FCC3F8D1}"/>
              </a:ext>
            </a:extLst>
          </p:cNvPr>
          <p:cNvSpPr>
            <a:spLocks noGrp="1"/>
          </p:cNvSpPr>
          <p:nvPr>
            <p:ph type="sldNum" sz="quarter" idx="10"/>
          </p:nvPr>
        </p:nvSpPr>
        <p:spPr/>
        <p:txBody>
          <a:bodyPr/>
          <a:lstStyle/>
          <a:p>
            <a:fld id="{E971F6B4-19B7-4ED7-B609-A21334B12FDE}"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a:extLst>
              <a:ext uri="{FF2B5EF4-FFF2-40B4-BE49-F238E27FC236}">
                <a16:creationId xmlns:a16="http://schemas.microsoft.com/office/drawing/2014/main" id="{F88ECC60-5099-4C9F-A67F-C5C06114CA17}"/>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48291E42-913C-4283-AF60-C8762AAE65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Carbon dioxide forms carbonic acid when dissolved in water and is responsible for rain having a pH of 5.6.</a:t>
            </a:r>
          </a:p>
          <a:p>
            <a:endParaRPr lang="en-GB" altLang="en-US" b="1" dirty="0">
              <a:latin typeface="Arial" panose="020B0604020202020204" pitchFamily="34" charset="0"/>
            </a:endParaRPr>
          </a:p>
          <a:p>
            <a:r>
              <a:rPr lang="en-GB" altLang="en-US" dirty="0">
                <a:latin typeface="Arial" panose="020B0604020202020204" pitchFamily="34" charset="0"/>
              </a:rPr>
              <a:t>For more information on the greenhouse effect and the role of photosynthesis in removing carbon dioxide from the atmosphere, please refer to the </a:t>
            </a:r>
            <a:r>
              <a:rPr lang="en-GB" altLang="en-US" i="1" dirty="0">
                <a:latin typeface="Arial" panose="020B0604020202020204" pitchFamily="34" charset="0"/>
              </a:rPr>
              <a:t>Earth’s Atmosphere </a:t>
            </a:r>
            <a:r>
              <a:rPr lang="en-GB" altLang="en-US" dirty="0">
                <a:latin typeface="Arial" panose="020B0604020202020204" pitchFamily="34" charset="0"/>
              </a:rPr>
              <a:t>and </a:t>
            </a:r>
            <a:r>
              <a:rPr lang="en-GB" altLang="en-US" i="1" dirty="0">
                <a:latin typeface="Arial" panose="020B0604020202020204" pitchFamily="34" charset="0"/>
              </a:rPr>
              <a:t>The Greenhouse Effect </a:t>
            </a:r>
            <a:r>
              <a:rPr lang="en-GB" altLang="en-US" dirty="0">
                <a:latin typeface="Arial" panose="020B0604020202020204" pitchFamily="34" charset="0"/>
              </a:rPr>
              <a:t>presentations.</a:t>
            </a:r>
          </a:p>
        </p:txBody>
      </p:sp>
      <p:sp>
        <p:nvSpPr>
          <p:cNvPr id="2" name="Slide Number Placeholder 1">
            <a:extLst>
              <a:ext uri="{FF2B5EF4-FFF2-40B4-BE49-F238E27FC236}">
                <a16:creationId xmlns:a16="http://schemas.microsoft.com/office/drawing/2014/main" id="{610B6F6C-0F3F-4F61-BFCF-F47535C95C83}"/>
              </a:ext>
            </a:extLst>
          </p:cNvPr>
          <p:cNvSpPr>
            <a:spLocks noGrp="1"/>
          </p:cNvSpPr>
          <p:nvPr>
            <p:ph type="sldNum" sz="quarter" idx="10"/>
          </p:nvPr>
        </p:nvSpPr>
        <p:spPr/>
        <p:txBody>
          <a:bodyPr/>
          <a:lstStyle/>
          <a:p>
            <a:fld id="{E971F6B4-19B7-4ED7-B609-A21334B12FDE}"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a:extLst>
              <a:ext uri="{FF2B5EF4-FFF2-40B4-BE49-F238E27FC236}">
                <a16:creationId xmlns:a16="http://schemas.microsoft.com/office/drawing/2014/main" id="{83F6A38A-0460-4DB4-AC9D-BD3280DFC1B6}"/>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D841DC8E-2E10-4D37-BDE4-7C5B5989C8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67ECAF90-3012-4659-AAA4-47FB5A8713D1}"/>
              </a:ext>
            </a:extLst>
          </p:cNvPr>
          <p:cNvSpPr>
            <a:spLocks noGrp="1"/>
          </p:cNvSpPr>
          <p:nvPr>
            <p:ph type="sldNum" sz="quarter" idx="10"/>
          </p:nvPr>
        </p:nvSpPr>
        <p:spPr/>
        <p:txBody>
          <a:bodyPr/>
          <a:lstStyle/>
          <a:p>
            <a:fld id="{E971F6B4-19B7-4ED7-B609-A21334B12FDE}"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a:extLst>
              <a:ext uri="{FF2B5EF4-FFF2-40B4-BE49-F238E27FC236}">
                <a16:creationId xmlns:a16="http://schemas.microsoft.com/office/drawing/2014/main" id="{DE86F8BE-5BD2-4058-83B6-57D255334997}"/>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D9ABA62D-B081-49A0-B628-4EB4DCE502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virtual experiment illustrates how the products of the combustion of a hydrocarbon can be determined. It should be made clear to students that air is sucked through the apparatus while the candle is burning.</a:t>
            </a:r>
          </a:p>
          <a:p>
            <a:endParaRPr lang="en-GB" altLang="en-US" dirty="0">
              <a:latin typeface="Arial" panose="020B0604020202020204" pitchFamily="34" charset="0"/>
            </a:endParaRPr>
          </a:p>
          <a:p>
            <a:r>
              <a:rPr lang="en-GB" altLang="en-US" dirty="0">
                <a:latin typeface="Arial" panose="020B0604020202020204" pitchFamily="34" charset="0"/>
              </a:rPr>
              <a:t>Anhydrous means without water. Anhydrous cobalt chloride paper will detect any moisture created by combustion.</a:t>
            </a:r>
          </a:p>
          <a:p>
            <a:endParaRPr lang="en-GB" altLang="en-US" b="1"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Select appropriate tools to collect, record,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and evaluate data.</a:t>
            </a:r>
            <a:endParaRPr lang="en-GB" altLang="en-US"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B56A73EC-0B76-4E81-809C-7BF2A0D01B9B}"/>
              </a:ext>
            </a:extLst>
          </p:cNvPr>
          <p:cNvSpPr>
            <a:spLocks noGrp="1"/>
          </p:cNvSpPr>
          <p:nvPr>
            <p:ph type="sldNum" sz="quarter" idx="10"/>
          </p:nvPr>
        </p:nvSpPr>
        <p:spPr/>
        <p:txBody>
          <a:bodyPr/>
          <a:lstStyle/>
          <a:p>
            <a:fld id="{E971F6B4-19B7-4ED7-B609-A21334B12FDE}"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a:extLst>
              <a:ext uri="{FF2B5EF4-FFF2-40B4-BE49-F238E27FC236}">
                <a16:creationId xmlns:a16="http://schemas.microsoft.com/office/drawing/2014/main" id="{B4690563-50C5-4FE0-AA13-459E6C525D6B}"/>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C4EA8A9C-C09A-4DF0-A2AB-3DB0C63855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1C32CE44-D089-46E3-8C6F-0679AB1CB433}"/>
              </a:ext>
            </a:extLst>
          </p:cNvPr>
          <p:cNvSpPr>
            <a:spLocks noGrp="1"/>
          </p:cNvSpPr>
          <p:nvPr>
            <p:ph type="sldNum" sz="quarter" idx="10"/>
          </p:nvPr>
        </p:nvSpPr>
        <p:spPr/>
        <p:txBody>
          <a:bodyPr/>
          <a:lstStyle/>
          <a:p>
            <a:fld id="{E971F6B4-19B7-4ED7-B609-A21334B12FDE}"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hasCustomPrompt="1"/>
          </p:nvPr>
        </p:nvSpPr>
        <p:spPr>
          <a:xfrm>
            <a:off x="3230310" y="1187864"/>
            <a:ext cx="4973653" cy="3127761"/>
          </a:xfrm>
        </p:spPr>
        <p:txBody>
          <a:bodyPr/>
          <a:lstStyle>
            <a:lvl1pPr algn="ctr">
              <a:lnSpc>
                <a:spcPct val="100000"/>
              </a:lnSpc>
              <a:defRPr sz="4400">
                <a:solidFill>
                  <a:srgbClr val="B80303"/>
                </a:solidFill>
              </a:defRPr>
            </a:lvl1pPr>
          </a:lstStyle>
          <a:p>
            <a:r>
              <a:rPr lang="en-US" dirty="0"/>
              <a:t>Click to edit Master title </a:t>
            </a:r>
            <a:br>
              <a:rPr lang="en-US" dirty="0"/>
            </a:br>
            <a:r>
              <a:rPr lang="en-US" dirty="0"/>
              <a:t>style</a:t>
            </a:r>
            <a:endParaRPr lang="en-GB" dirty="0"/>
          </a:p>
        </p:txBody>
      </p:sp>
      <p:pic>
        <p:nvPicPr>
          <p:cNvPr id="8" name="Picture 7">
            <a:extLst>
              <a:ext uri="{FF2B5EF4-FFF2-40B4-BE49-F238E27FC236}">
                <a16:creationId xmlns:a16="http://schemas.microsoft.com/office/drawing/2014/main" id="{C86F8553-5951-43AF-821A-6DB588B5402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24DAFD66-3CB7-4443-BBB6-74AFE8C5F892}"/>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27</a:t>
            </a:r>
          </a:p>
        </p:txBody>
      </p:sp>
    </p:spTree>
    <p:custDataLst>
      <p:tags r:id="rId1"/>
    </p:custDataLst>
    <p:extLst>
      <p:ext uri="{BB962C8B-B14F-4D97-AF65-F5344CB8AC3E}">
        <p14:creationId xmlns:p14="http://schemas.microsoft.com/office/powerpoint/2010/main" val="1133913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68671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2038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4735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9002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extLst>
      <p:ext uri="{BB962C8B-B14F-4D97-AF65-F5344CB8AC3E}">
        <p14:creationId xmlns:p14="http://schemas.microsoft.com/office/powerpoint/2010/main" val="2007301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502802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74548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5086333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804480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74981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27</a:t>
            </a:r>
          </a:p>
        </p:txBody>
      </p:sp>
    </p:spTree>
    <p:custDataLst>
      <p:tags r:id="rId1"/>
    </p:custDataLst>
    <p:extLst>
      <p:ext uri="{BB962C8B-B14F-4D97-AF65-F5344CB8AC3E}">
        <p14:creationId xmlns:p14="http://schemas.microsoft.com/office/powerpoint/2010/main" val="13676363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6431650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8374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916527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12572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869657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799540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52033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086936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1188398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68601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74810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3937570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870798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5914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4C666232-5D9B-4CFA-8949-CA5146E65FC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0F53B79C-89F8-49C6-AEB3-357C0CCA8C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27</a:t>
            </a:r>
          </a:p>
        </p:txBody>
      </p:sp>
    </p:spTree>
    <p:custDataLst>
      <p:tags r:id="rId16"/>
    </p:custDataLst>
    <p:extLst>
      <p:ext uri="{BB962C8B-B14F-4D97-AF65-F5344CB8AC3E}">
        <p14:creationId xmlns:p14="http://schemas.microsoft.com/office/powerpoint/2010/main" val="4177059905"/>
      </p:ext>
    </p:extLst>
  </p:cSld>
  <p:clrMap bg1="lt1" tx1="dk1" bg2="lt2" tx2="dk2" accent1="accent1" accent2="accent2" accent3="accent3" accent4="accent4" accent5="accent5" accent6="accent6" hlink="hlink" folHlink="folHlink"/>
  <p:sldLayoutIdLst>
    <p:sldLayoutId id="2147485000" r:id="rId1"/>
    <p:sldLayoutId id="2147485001" r:id="rId2"/>
    <p:sldLayoutId id="2147485002" r:id="rId3"/>
    <p:sldLayoutId id="2147485003" r:id="rId4"/>
    <p:sldLayoutId id="2147485004" r:id="rId5"/>
    <p:sldLayoutId id="2147485005" r:id="rId6"/>
    <p:sldLayoutId id="2147485006" r:id="rId7"/>
    <p:sldLayoutId id="2147485007" r:id="rId8"/>
    <p:sldLayoutId id="2147485008" r:id="rId9"/>
    <p:sldLayoutId id="2147485009" r:id="rId10"/>
    <p:sldLayoutId id="2147485010" r:id="rId11"/>
    <p:sldLayoutId id="2147485011" r:id="rId12"/>
    <p:sldLayoutId id="2147485012" r:id="rId13"/>
    <p:sldLayoutId id="2147485013"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47BAF95F-EB26-4406-A41B-066169FC7AEB}"/>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5BB6A74E-C04E-4F2D-B664-688C6865E54D}"/>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27</a:t>
            </a:r>
          </a:p>
        </p:txBody>
      </p:sp>
    </p:spTree>
    <p:custDataLst>
      <p:tags r:id="rId14"/>
    </p:custDataLst>
    <p:extLst>
      <p:ext uri="{BB962C8B-B14F-4D97-AF65-F5344CB8AC3E}">
        <p14:creationId xmlns:p14="http://schemas.microsoft.com/office/powerpoint/2010/main" val="2079441617"/>
      </p:ext>
    </p:extLst>
  </p:cSld>
  <p:clrMap bg1="lt1" tx1="dk1" bg2="lt2" tx2="dk2" accent1="accent1" accent2="accent2" accent3="accent3" accent4="accent4" accent5="accent5" accent6="accent6" hlink="hlink" folHlink="folHlink"/>
  <p:sldLayoutIdLst>
    <p:sldLayoutId id="2147485015" r:id="rId1"/>
    <p:sldLayoutId id="2147485016" r:id="rId2"/>
    <p:sldLayoutId id="2147485017" r:id="rId3"/>
    <p:sldLayoutId id="2147485018" r:id="rId4"/>
    <p:sldLayoutId id="2147485019" r:id="rId5"/>
    <p:sldLayoutId id="2147485020" r:id="rId6"/>
    <p:sldLayoutId id="2147485021" r:id="rId7"/>
    <p:sldLayoutId id="2147485022" r:id="rId8"/>
    <p:sldLayoutId id="2147485023" r:id="rId9"/>
    <p:sldLayoutId id="2147485024" r:id="rId10"/>
    <p:sldLayoutId id="2147485025" r:id="rId11"/>
    <p:sldLayoutId id="2147485026"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slideLayout" Target="../slideLayouts/slideLayout20.xml"/><Relationship Id="rId7" Type="http://schemas.openxmlformats.org/officeDocument/2006/relationships/image" Target="../media/image6.png"/><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notesSlide" Target="../notesSlides/notesSlide13.xml"/><Relationship Id="rId9" Type="http://schemas.openxmlformats.org/officeDocument/2006/relationships/image" Target="../media/image11.wmf"/></Relationships>
</file>

<file path=ppt/slides/_rels/slide14.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slideLayout" Target="../slideLayouts/slideLayout20.xml"/><Relationship Id="rId7" Type="http://schemas.openxmlformats.org/officeDocument/2006/relationships/image" Target="../media/image13.jpg"/><Relationship Id="rId2" Type="http://schemas.openxmlformats.org/officeDocument/2006/relationships/control" Target="../activeX/activeX4.xml"/><Relationship Id="rId1" Type="http://schemas.openxmlformats.org/officeDocument/2006/relationships/vmlDrawing" Target="../drawings/vmlDrawing4.v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slideLayout" Target="../slideLayouts/slideLayout20.xml"/><Relationship Id="rId7" Type="http://schemas.openxmlformats.org/officeDocument/2006/relationships/image" Target="../media/image13.jpg"/><Relationship Id="rId2" Type="http://schemas.openxmlformats.org/officeDocument/2006/relationships/control" Target="../activeX/activeX5.xml"/><Relationship Id="rId1" Type="http://schemas.openxmlformats.org/officeDocument/2006/relationships/vmlDrawing" Target="../drawings/vmlDrawing5.v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0.xml"/><Relationship Id="rId7" Type="http://schemas.openxmlformats.org/officeDocument/2006/relationships/image" Target="../media/image16.png"/><Relationship Id="rId2" Type="http://schemas.openxmlformats.org/officeDocument/2006/relationships/control" Target="../activeX/activeX6.xml"/><Relationship Id="rId1" Type="http://schemas.openxmlformats.org/officeDocument/2006/relationships/vmlDrawing" Target="../drawings/vmlDrawing6.vml"/><Relationship Id="rId6" Type="http://schemas.openxmlformats.org/officeDocument/2006/relationships/image" Target="../media/image9.png"/><Relationship Id="rId11" Type="http://schemas.openxmlformats.org/officeDocument/2006/relationships/image" Target="../media/image11.wmf"/><Relationship Id="rId5" Type="http://schemas.openxmlformats.org/officeDocument/2006/relationships/image" Target="../media/image12.png"/><Relationship Id="rId10" Type="http://schemas.openxmlformats.org/officeDocument/2006/relationships/image" Target="../media/image13.jpg"/><Relationship Id="rId4" Type="http://schemas.openxmlformats.org/officeDocument/2006/relationships/notesSlide" Target="../notesSlides/notesSlide17.xml"/><Relationship Id="rId9"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slideLayout" Target="../slideLayouts/slideLayout20.xml"/><Relationship Id="rId7" Type="http://schemas.openxmlformats.org/officeDocument/2006/relationships/image" Target="../media/image13.jpg"/><Relationship Id="rId2" Type="http://schemas.openxmlformats.org/officeDocument/2006/relationships/control" Target="../activeX/activeX7.xml"/><Relationship Id="rId1" Type="http://schemas.openxmlformats.org/officeDocument/2006/relationships/vmlDrawing" Target="../drawings/vmlDrawing7.v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slideLayout" Target="../slideLayouts/slideLayout20.xml"/><Relationship Id="rId7" Type="http://schemas.openxmlformats.org/officeDocument/2006/relationships/image" Target="../media/image13.jpg"/><Relationship Id="rId2" Type="http://schemas.openxmlformats.org/officeDocument/2006/relationships/control" Target="../activeX/activeX8.xml"/><Relationship Id="rId1" Type="http://schemas.openxmlformats.org/officeDocument/2006/relationships/vmlDrawing" Target="../drawings/vmlDrawing8.v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slideLayout" Target="../slideLayouts/slideLayout20.xml"/><Relationship Id="rId7" Type="http://schemas.openxmlformats.org/officeDocument/2006/relationships/image" Target="../media/image6.png"/><Relationship Id="rId2" Type="http://schemas.openxmlformats.org/officeDocument/2006/relationships/control" Target="../activeX/activeX9.xml"/><Relationship Id="rId1" Type="http://schemas.openxmlformats.org/officeDocument/2006/relationships/vmlDrawing" Target="../drawings/vmlDrawing9.v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notesSlide" Target="../notesSlides/notesSlide23.xml"/><Relationship Id="rId9" Type="http://schemas.openxmlformats.org/officeDocument/2006/relationships/image" Target="../media/image11.wmf"/></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slideLayout" Target="../slideLayouts/slideLayout20.xml"/><Relationship Id="rId7" Type="http://schemas.openxmlformats.org/officeDocument/2006/relationships/image" Target="../media/image17.png"/><Relationship Id="rId2" Type="http://schemas.openxmlformats.org/officeDocument/2006/relationships/control" Target="../activeX/activeX10.xml"/><Relationship Id="rId1" Type="http://schemas.openxmlformats.org/officeDocument/2006/relationships/vmlDrawing" Target="../drawings/vmlDrawing10.v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notesSlide" Target="../notesSlides/notesSlide25.xml"/><Relationship Id="rId9" Type="http://schemas.openxmlformats.org/officeDocument/2006/relationships/image" Target="../media/image11.wmf"/></Relationships>
</file>

<file path=ppt/slides/_rels/slide26.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slideLayout" Target="../slideLayouts/slideLayout20.xml"/><Relationship Id="rId7" Type="http://schemas.openxmlformats.org/officeDocument/2006/relationships/image" Target="../media/image13.jpg"/><Relationship Id="rId2" Type="http://schemas.openxmlformats.org/officeDocument/2006/relationships/control" Target="../activeX/activeX11.xml"/><Relationship Id="rId1" Type="http://schemas.openxmlformats.org/officeDocument/2006/relationships/vmlDrawing" Target="../drawings/vmlDrawing11.v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11.wmf"/><Relationship Id="rId2" Type="http://schemas.openxmlformats.org/officeDocument/2006/relationships/control" Target="../activeX/activeX12.xml"/><Relationship Id="rId1" Type="http://schemas.openxmlformats.org/officeDocument/2006/relationships/vmlDrawing" Target="../drawings/vmlDrawing12.v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slideLayout" Target="../slideLayouts/slideLayout20.xml"/><Relationship Id="rId7" Type="http://schemas.openxmlformats.org/officeDocument/2006/relationships/image" Target="../media/image6.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notesSlide" Target="../notesSlides/notesSlide5.xml"/><Relationship Id="rId9" Type="http://schemas.openxmlformats.org/officeDocument/2006/relationships/image" Target="../media/image11.wmf"/></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0.xml"/><Relationship Id="rId7" Type="http://schemas.openxmlformats.org/officeDocument/2006/relationships/image" Target="../media/image16.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9.png"/><Relationship Id="rId11" Type="http://schemas.openxmlformats.org/officeDocument/2006/relationships/image" Target="../media/image11.wmf"/><Relationship Id="rId5" Type="http://schemas.openxmlformats.org/officeDocument/2006/relationships/image" Target="../media/image12.png"/><Relationship Id="rId10" Type="http://schemas.openxmlformats.org/officeDocument/2006/relationships/image" Target="../media/image13.jpg"/><Relationship Id="rId4" Type="http://schemas.openxmlformats.org/officeDocument/2006/relationships/notesSlide" Target="../notesSlides/notesSlide8.xml"/><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a:extLst>
              <a:ext uri="{FF2B5EF4-FFF2-40B4-BE49-F238E27FC236}">
                <a16:creationId xmlns:a16="http://schemas.microsoft.com/office/drawing/2014/main" id="{F58FA1AB-8F0E-4B76-8216-2BF898FD0B4B}"/>
              </a:ext>
            </a:extLst>
          </p:cNvPr>
          <p:cNvSpPr>
            <a:spLocks noGrp="1"/>
          </p:cNvSpPr>
          <p:nvPr>
            <p:ph type="title"/>
          </p:nvPr>
        </p:nvSpPr>
        <p:spPr/>
        <p:txBody>
          <a:bodyPr/>
          <a:lstStyle/>
          <a:p>
            <a:r>
              <a:rPr lang="en-GB" altLang="en-US" dirty="0"/>
              <a:t>Pollution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A545891B-0146-4F75-8CD8-2030C6B3512E}"/>
              </a:ext>
            </a:extLst>
          </p:cNvPr>
          <p:cNvSpPr>
            <a:spLocks noGrp="1" noChangeArrowheads="1"/>
          </p:cNvSpPr>
          <p:nvPr>
            <p:ph type="title"/>
          </p:nvPr>
        </p:nvSpPr>
        <p:spPr/>
        <p:txBody>
          <a:bodyPr/>
          <a:lstStyle/>
          <a:p>
            <a:r>
              <a:rPr lang="en-GB" altLang="en-US" dirty="0"/>
              <a:t>Carbon monoxide</a:t>
            </a:r>
          </a:p>
        </p:txBody>
      </p:sp>
      <p:sp>
        <p:nvSpPr>
          <p:cNvPr id="32771" name="Rectangle 4">
            <a:extLst>
              <a:ext uri="{FF2B5EF4-FFF2-40B4-BE49-F238E27FC236}">
                <a16:creationId xmlns:a16="http://schemas.microsoft.com/office/drawing/2014/main" id="{148C22A8-3CC7-429F-B62B-90FF3054C292}"/>
              </a:ext>
            </a:extLst>
          </p:cNvPr>
          <p:cNvSpPr>
            <a:spLocks noChangeArrowheads="1"/>
          </p:cNvSpPr>
          <p:nvPr/>
        </p:nvSpPr>
        <p:spPr bwMode="auto">
          <a:xfrm>
            <a:off x="342900" y="784225"/>
            <a:ext cx="84963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dirty="0">
                <a:solidFill>
                  <a:srgbClr val="B80303"/>
                </a:solidFill>
              </a:rPr>
              <a:t>Carbon monoxide </a:t>
            </a:r>
            <a:r>
              <a:rPr lang="en-GB" altLang="en-US" dirty="0">
                <a:solidFill>
                  <a:srgbClr val="010066"/>
                </a:solidFill>
              </a:rPr>
              <a:t>(</a:t>
            </a:r>
            <a:r>
              <a:rPr lang="en-GB" altLang="en-US" b="1" dirty="0">
                <a:solidFill>
                  <a:srgbClr val="B80303"/>
                </a:solidFill>
              </a:rPr>
              <a:t>CO</a:t>
            </a:r>
            <a:r>
              <a:rPr lang="en-GB" altLang="en-US" dirty="0">
                <a:solidFill>
                  <a:srgbClr val="010066"/>
                </a:solidFill>
              </a:rPr>
              <a:t>)</a:t>
            </a:r>
            <a:r>
              <a:rPr lang="en-GB" altLang="en-US" dirty="0"/>
              <a:t> is a </a:t>
            </a:r>
            <a:r>
              <a:rPr lang="en-GB" altLang="en-US" dirty="0" err="1"/>
              <a:t>colorless</a:t>
            </a:r>
            <a:r>
              <a:rPr lang="en-GB" altLang="en-US" dirty="0"/>
              <a:t>, </a:t>
            </a:r>
            <a:r>
              <a:rPr lang="en-GB" altLang="en-US" dirty="0" err="1"/>
              <a:t>odorless</a:t>
            </a:r>
            <a:r>
              <a:rPr lang="en-GB" altLang="en-US" dirty="0"/>
              <a:t> and very toxic gas that reduces the ability of the blood to carry oxygen. Carbon monoxide poisoning kills about 370 people in the US on average each year.</a:t>
            </a:r>
          </a:p>
        </p:txBody>
      </p:sp>
      <p:sp>
        <p:nvSpPr>
          <p:cNvPr id="431109" name="Text Box 5">
            <a:extLst>
              <a:ext uri="{FF2B5EF4-FFF2-40B4-BE49-F238E27FC236}">
                <a16:creationId xmlns:a16="http://schemas.microsoft.com/office/drawing/2014/main" id="{9AE4F65F-5D75-4866-8803-273DFC745CA3}"/>
              </a:ext>
            </a:extLst>
          </p:cNvPr>
          <p:cNvSpPr txBox="1">
            <a:spLocks noChangeArrowheads="1"/>
          </p:cNvSpPr>
          <p:nvPr/>
        </p:nvSpPr>
        <p:spPr bwMode="auto">
          <a:xfrm>
            <a:off x="3302702" y="4359629"/>
            <a:ext cx="558165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CO is also produced during the combustion of petrol or diesel inside internal combustion engines. </a:t>
            </a:r>
            <a:r>
              <a:rPr lang="en-GB" altLang="en-US" b="1" dirty="0">
                <a:solidFill>
                  <a:srgbClr val="B80303"/>
                </a:solidFill>
              </a:rPr>
              <a:t>Catalytic converters</a:t>
            </a:r>
            <a:r>
              <a:rPr lang="en-GB" altLang="en-US" dirty="0">
                <a:solidFill>
                  <a:srgbClr val="B80303"/>
                </a:solidFill>
              </a:rPr>
              <a:t> </a:t>
            </a:r>
            <a:r>
              <a:rPr lang="en-GB" altLang="en-US" dirty="0"/>
              <a:t>are now fitted to vehicles to convert the CO into CO</a:t>
            </a:r>
            <a:r>
              <a:rPr lang="en-GB" altLang="en-US" baseline="-25000" dirty="0"/>
              <a:t>2</a:t>
            </a:r>
            <a:r>
              <a:rPr lang="en-GB" altLang="en-US" dirty="0"/>
              <a:t>.</a:t>
            </a:r>
          </a:p>
        </p:txBody>
      </p:sp>
      <p:sp>
        <p:nvSpPr>
          <p:cNvPr id="431110" name="Rectangle 6">
            <a:extLst>
              <a:ext uri="{FF2B5EF4-FFF2-40B4-BE49-F238E27FC236}">
                <a16:creationId xmlns:a16="http://schemas.microsoft.com/office/drawing/2014/main" id="{8996546E-7D12-44CC-908C-F232BD893B53}"/>
              </a:ext>
            </a:extLst>
          </p:cNvPr>
          <p:cNvSpPr>
            <a:spLocks noChangeArrowheads="1"/>
          </p:cNvSpPr>
          <p:nvPr/>
        </p:nvSpPr>
        <p:spPr bwMode="auto">
          <a:xfrm>
            <a:off x="3302703" y="2571927"/>
            <a:ext cx="541231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CO can be released by gas appliances and flues in the home that have not been properly installed or are poorly maintained.</a:t>
            </a:r>
          </a:p>
        </p:txBody>
      </p:sp>
      <p:pic>
        <p:nvPicPr>
          <p:cNvPr id="431114" name="Picture 10" descr="sommthink_shutterstock_42350599_MOD">
            <a:extLst>
              <a:ext uri="{FF2B5EF4-FFF2-40B4-BE49-F238E27FC236}">
                <a16:creationId xmlns:a16="http://schemas.microsoft.com/office/drawing/2014/main" id="{45C09DBE-6AC8-44D6-8C46-B110632C16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888" y="2506436"/>
            <a:ext cx="2354046" cy="364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a:hlinkClick r:id="" action="ppaction://hlinkshowjump?jump=nextslide"/>
            <a:extLst>
              <a:ext uri="{FF2B5EF4-FFF2-40B4-BE49-F238E27FC236}">
                <a16:creationId xmlns:a16="http://schemas.microsoft.com/office/drawing/2014/main" id="{32C0459E-4055-40FD-9590-A8ECAA383EF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1110"/>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431114"/>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3110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109" grpId="0"/>
      <p:bldP spid="4311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C1AAF1EC-A546-4FCA-97CC-CB7AA1BBC87B}"/>
              </a:ext>
            </a:extLst>
          </p:cNvPr>
          <p:cNvSpPr>
            <a:spLocks noGrp="1" noChangeArrowheads="1"/>
          </p:cNvSpPr>
          <p:nvPr>
            <p:ph type="title"/>
          </p:nvPr>
        </p:nvSpPr>
        <p:spPr/>
        <p:txBody>
          <a:bodyPr/>
          <a:lstStyle/>
          <a:p>
            <a:r>
              <a:rPr lang="en-GB" altLang="en-US"/>
              <a:t>Nitrogen oxides</a:t>
            </a:r>
          </a:p>
        </p:txBody>
      </p:sp>
      <p:sp>
        <p:nvSpPr>
          <p:cNvPr id="33795" name="Text Box 4">
            <a:extLst>
              <a:ext uri="{FF2B5EF4-FFF2-40B4-BE49-F238E27FC236}">
                <a16:creationId xmlns:a16="http://schemas.microsoft.com/office/drawing/2014/main" id="{80580439-86BB-4B4F-82F1-41024C02D764}"/>
              </a:ext>
            </a:extLst>
          </p:cNvPr>
          <p:cNvSpPr txBox="1">
            <a:spLocks noChangeArrowheads="1"/>
          </p:cNvSpPr>
          <p:nvPr/>
        </p:nvSpPr>
        <p:spPr bwMode="auto">
          <a:xfrm>
            <a:off x="342900" y="784225"/>
            <a:ext cx="818991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As hydrocarbons burn in internal combustion engines, high temperatures are created. At these temperatures, </a:t>
            </a:r>
            <a:r>
              <a:rPr lang="en-GB" altLang="en-US" b="1" dirty="0">
                <a:solidFill>
                  <a:srgbClr val="B80303"/>
                </a:solidFill>
              </a:rPr>
              <a:t>nitrogen</a:t>
            </a:r>
            <a:r>
              <a:rPr lang="en-GB" altLang="en-US" dirty="0"/>
              <a:t> in the air, which is normally unreactive, combines with oxygen to form </a:t>
            </a:r>
            <a:r>
              <a:rPr lang="en-GB" altLang="en-US" b="1" dirty="0">
                <a:solidFill>
                  <a:srgbClr val="B80303"/>
                </a:solidFill>
              </a:rPr>
              <a:t>nitrogen monoxide</a:t>
            </a:r>
            <a:r>
              <a:rPr lang="en-GB" altLang="en-US" dirty="0">
                <a:solidFill>
                  <a:srgbClr val="B80303"/>
                </a:solidFill>
              </a:rPr>
              <a:t> </a:t>
            </a:r>
            <a:r>
              <a:rPr lang="en-GB" altLang="en-US" dirty="0"/>
              <a:t>(NO):</a:t>
            </a:r>
          </a:p>
        </p:txBody>
      </p:sp>
      <p:sp>
        <p:nvSpPr>
          <p:cNvPr id="33807" name="AutoShape 7">
            <a:extLst>
              <a:ext uri="{FF2B5EF4-FFF2-40B4-BE49-F238E27FC236}">
                <a16:creationId xmlns:a16="http://schemas.microsoft.com/office/drawing/2014/main" id="{8F5C63E3-613D-493B-95B6-FFF74CE330C6}"/>
              </a:ext>
            </a:extLst>
          </p:cNvPr>
          <p:cNvSpPr>
            <a:spLocks noChangeArrowheads="1"/>
          </p:cNvSpPr>
          <p:nvPr/>
        </p:nvSpPr>
        <p:spPr bwMode="auto">
          <a:xfrm>
            <a:off x="873125" y="2654300"/>
            <a:ext cx="7397750" cy="809625"/>
          </a:xfrm>
          <a:prstGeom prst="roundRect">
            <a:avLst>
              <a:gd name="adj" fmla="val 0"/>
            </a:avLst>
          </a:prstGeom>
          <a:solidFill>
            <a:srgbClr val="B80303"/>
          </a:solidFill>
          <a:ln w="38100">
            <a:solidFill>
              <a:srgbClr val="B80303"/>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solidFill>
                <a:schemeClr val="bg1"/>
              </a:solidFill>
            </a:endParaRPr>
          </a:p>
        </p:txBody>
      </p:sp>
      <p:sp>
        <p:nvSpPr>
          <p:cNvPr id="33808" name="Text Box 9">
            <a:extLst>
              <a:ext uri="{FF2B5EF4-FFF2-40B4-BE49-F238E27FC236}">
                <a16:creationId xmlns:a16="http://schemas.microsoft.com/office/drawing/2014/main" id="{7721569B-B941-41E8-9179-48AB7A6EDC06}"/>
              </a:ext>
            </a:extLst>
          </p:cNvPr>
          <p:cNvSpPr txBox="1">
            <a:spLocks noChangeArrowheads="1"/>
          </p:cNvSpPr>
          <p:nvPr/>
        </p:nvSpPr>
        <p:spPr bwMode="auto">
          <a:xfrm>
            <a:off x="3098800" y="2830513"/>
            <a:ext cx="1260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oxygen</a:t>
            </a:r>
          </a:p>
        </p:txBody>
      </p:sp>
      <p:sp>
        <p:nvSpPr>
          <p:cNvPr id="33809" name="Text Box 10">
            <a:extLst>
              <a:ext uri="{FF2B5EF4-FFF2-40B4-BE49-F238E27FC236}">
                <a16:creationId xmlns:a16="http://schemas.microsoft.com/office/drawing/2014/main" id="{6DF4129B-36B4-42EC-A9BC-06E8ED2CECF8}"/>
              </a:ext>
            </a:extLst>
          </p:cNvPr>
          <p:cNvSpPr txBox="1">
            <a:spLocks noChangeArrowheads="1"/>
          </p:cNvSpPr>
          <p:nvPr/>
        </p:nvSpPr>
        <p:spPr bwMode="auto">
          <a:xfrm>
            <a:off x="5214938" y="2830513"/>
            <a:ext cx="2986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nitrogen monoxide</a:t>
            </a:r>
          </a:p>
        </p:txBody>
      </p:sp>
      <p:sp>
        <p:nvSpPr>
          <p:cNvPr id="33810" name="Text Box 11">
            <a:extLst>
              <a:ext uri="{FF2B5EF4-FFF2-40B4-BE49-F238E27FC236}">
                <a16:creationId xmlns:a16="http://schemas.microsoft.com/office/drawing/2014/main" id="{48A406BF-FABB-47E4-9F5D-27F10007D487}"/>
              </a:ext>
            </a:extLst>
          </p:cNvPr>
          <p:cNvSpPr txBox="1">
            <a:spLocks noChangeArrowheads="1"/>
          </p:cNvSpPr>
          <p:nvPr/>
        </p:nvSpPr>
        <p:spPr bwMode="auto">
          <a:xfrm>
            <a:off x="944563" y="2830513"/>
            <a:ext cx="1441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nitrogen</a:t>
            </a:r>
          </a:p>
        </p:txBody>
      </p:sp>
      <p:sp>
        <p:nvSpPr>
          <p:cNvPr id="33811" name="Text Box 12">
            <a:extLst>
              <a:ext uri="{FF2B5EF4-FFF2-40B4-BE49-F238E27FC236}">
                <a16:creationId xmlns:a16="http://schemas.microsoft.com/office/drawing/2014/main" id="{7A650B7A-9CF1-43E7-A0D7-957791E02A2A}"/>
              </a:ext>
            </a:extLst>
          </p:cNvPr>
          <p:cNvSpPr txBox="1">
            <a:spLocks noChangeArrowheads="1"/>
          </p:cNvSpPr>
          <p:nvPr/>
        </p:nvSpPr>
        <p:spPr bwMode="auto">
          <a:xfrm>
            <a:off x="2530475" y="2784475"/>
            <a:ext cx="422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solidFill>
                  <a:schemeClr val="bg1"/>
                </a:solidFill>
              </a:rPr>
              <a:t>+</a:t>
            </a:r>
          </a:p>
        </p:txBody>
      </p:sp>
      <p:sp>
        <p:nvSpPr>
          <p:cNvPr id="33812" name="Text Box 14">
            <a:extLst>
              <a:ext uri="{FF2B5EF4-FFF2-40B4-BE49-F238E27FC236}">
                <a16:creationId xmlns:a16="http://schemas.microsoft.com/office/drawing/2014/main" id="{5EE8112A-B3FB-47E4-918E-FEEFE4549966}"/>
              </a:ext>
            </a:extLst>
          </p:cNvPr>
          <p:cNvSpPr txBox="1">
            <a:spLocks noChangeArrowheads="1"/>
          </p:cNvSpPr>
          <p:nvPr/>
        </p:nvSpPr>
        <p:spPr bwMode="auto">
          <a:xfrm>
            <a:off x="4505325" y="2830513"/>
            <a:ext cx="563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cs typeface="Arial" panose="020B0604020202020204" pitchFamily="34" charset="0"/>
                <a:sym typeface="Monotype Sorts"/>
              </a:rPr>
              <a:t>→</a:t>
            </a:r>
            <a:endParaRPr lang="en-GB" altLang="en-US" b="1">
              <a:solidFill>
                <a:schemeClr val="bg1"/>
              </a:solidFill>
              <a:sym typeface="Monotype Sorts"/>
            </a:endParaRPr>
          </a:p>
        </p:txBody>
      </p:sp>
      <p:sp>
        <p:nvSpPr>
          <p:cNvPr id="460819" name="Text Box 19">
            <a:extLst>
              <a:ext uri="{FF2B5EF4-FFF2-40B4-BE49-F238E27FC236}">
                <a16:creationId xmlns:a16="http://schemas.microsoft.com/office/drawing/2014/main" id="{B60EB6E4-FC77-4181-B0F2-93A6D4968A57}"/>
              </a:ext>
            </a:extLst>
          </p:cNvPr>
          <p:cNvSpPr txBox="1">
            <a:spLocks noChangeArrowheads="1"/>
          </p:cNvSpPr>
          <p:nvPr/>
        </p:nvSpPr>
        <p:spPr bwMode="auto">
          <a:xfrm>
            <a:off x="342900" y="3781425"/>
            <a:ext cx="8801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NO can react with oxygen to give </a:t>
            </a:r>
            <a:r>
              <a:rPr lang="en-GB" altLang="en-US" b="1" dirty="0">
                <a:solidFill>
                  <a:srgbClr val="B80303"/>
                </a:solidFill>
              </a:rPr>
              <a:t>nitrogen dioxide</a:t>
            </a:r>
            <a:r>
              <a:rPr lang="en-GB" altLang="en-US" dirty="0">
                <a:solidFill>
                  <a:srgbClr val="B80303"/>
                </a:solidFill>
              </a:rPr>
              <a:t> </a:t>
            </a:r>
            <a:r>
              <a:rPr lang="en-GB" altLang="en-US" dirty="0"/>
              <a:t>(NO</a:t>
            </a:r>
            <a:r>
              <a:rPr lang="en-GB" altLang="en-US" baseline="-25000" dirty="0"/>
              <a:t>2</a:t>
            </a:r>
            <a:r>
              <a:rPr lang="en-GB" altLang="en-US" dirty="0"/>
              <a:t>):</a:t>
            </a:r>
            <a:endParaRPr lang="en-GB" altLang="en-US" sz="700" dirty="0"/>
          </a:p>
        </p:txBody>
      </p:sp>
      <p:sp>
        <p:nvSpPr>
          <p:cNvPr id="33801" name="AutoShape 21">
            <a:extLst>
              <a:ext uri="{FF2B5EF4-FFF2-40B4-BE49-F238E27FC236}">
                <a16:creationId xmlns:a16="http://schemas.microsoft.com/office/drawing/2014/main" id="{AD311EAF-80C6-4125-813F-827D19B07DD9}"/>
              </a:ext>
            </a:extLst>
          </p:cNvPr>
          <p:cNvSpPr>
            <a:spLocks noChangeArrowheads="1"/>
          </p:cNvSpPr>
          <p:nvPr/>
        </p:nvSpPr>
        <p:spPr bwMode="auto">
          <a:xfrm>
            <a:off x="1290638" y="4560888"/>
            <a:ext cx="6561137" cy="809625"/>
          </a:xfrm>
          <a:prstGeom prst="roundRect">
            <a:avLst>
              <a:gd name="adj" fmla="val 0"/>
            </a:avLst>
          </a:prstGeom>
          <a:solidFill>
            <a:srgbClr val="B80303"/>
          </a:solidFill>
          <a:ln w="38100">
            <a:solidFill>
              <a:srgbClr val="B80303"/>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solidFill>
                <a:schemeClr val="bg1"/>
              </a:solidFill>
            </a:endParaRPr>
          </a:p>
        </p:txBody>
      </p:sp>
      <p:sp>
        <p:nvSpPr>
          <p:cNvPr id="33802" name="Text Box 22">
            <a:extLst>
              <a:ext uri="{FF2B5EF4-FFF2-40B4-BE49-F238E27FC236}">
                <a16:creationId xmlns:a16="http://schemas.microsoft.com/office/drawing/2014/main" id="{C78E15CA-30EF-4BD6-820E-9F6F3F065F62}"/>
              </a:ext>
            </a:extLst>
          </p:cNvPr>
          <p:cNvSpPr txBox="1">
            <a:spLocks noChangeArrowheads="1"/>
          </p:cNvSpPr>
          <p:nvPr/>
        </p:nvSpPr>
        <p:spPr bwMode="auto">
          <a:xfrm>
            <a:off x="3957638" y="4737100"/>
            <a:ext cx="1260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oxygen</a:t>
            </a:r>
          </a:p>
        </p:txBody>
      </p:sp>
      <p:sp>
        <p:nvSpPr>
          <p:cNvPr id="33803" name="Text Box 23">
            <a:extLst>
              <a:ext uri="{FF2B5EF4-FFF2-40B4-BE49-F238E27FC236}">
                <a16:creationId xmlns:a16="http://schemas.microsoft.com/office/drawing/2014/main" id="{07174F0F-033A-4E29-89B0-0B11B80741B7}"/>
              </a:ext>
            </a:extLst>
          </p:cNvPr>
          <p:cNvSpPr txBox="1">
            <a:spLocks noChangeArrowheads="1"/>
          </p:cNvSpPr>
          <p:nvPr/>
        </p:nvSpPr>
        <p:spPr bwMode="auto">
          <a:xfrm>
            <a:off x="6096000" y="4556125"/>
            <a:ext cx="15128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nitrogen dioxide</a:t>
            </a:r>
          </a:p>
        </p:txBody>
      </p:sp>
      <p:sp>
        <p:nvSpPr>
          <p:cNvPr id="33804" name="Text Box 24">
            <a:extLst>
              <a:ext uri="{FF2B5EF4-FFF2-40B4-BE49-F238E27FC236}">
                <a16:creationId xmlns:a16="http://schemas.microsoft.com/office/drawing/2014/main" id="{22F40032-8930-4F10-86CD-0497AA03185F}"/>
              </a:ext>
            </a:extLst>
          </p:cNvPr>
          <p:cNvSpPr txBox="1">
            <a:spLocks noChangeArrowheads="1"/>
          </p:cNvSpPr>
          <p:nvPr/>
        </p:nvSpPr>
        <p:spPr bwMode="auto">
          <a:xfrm>
            <a:off x="1535113" y="4556125"/>
            <a:ext cx="16875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nitrogen monoxide</a:t>
            </a:r>
          </a:p>
        </p:txBody>
      </p:sp>
      <p:sp>
        <p:nvSpPr>
          <p:cNvPr id="33805" name="Text Box 25">
            <a:extLst>
              <a:ext uri="{FF2B5EF4-FFF2-40B4-BE49-F238E27FC236}">
                <a16:creationId xmlns:a16="http://schemas.microsoft.com/office/drawing/2014/main" id="{F2915B8C-92E0-4EFB-B8CF-A40DD11902DD}"/>
              </a:ext>
            </a:extLst>
          </p:cNvPr>
          <p:cNvSpPr txBox="1">
            <a:spLocks noChangeArrowheads="1"/>
          </p:cNvSpPr>
          <p:nvPr/>
        </p:nvSpPr>
        <p:spPr bwMode="auto">
          <a:xfrm>
            <a:off x="3378200" y="4691063"/>
            <a:ext cx="422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solidFill>
                  <a:schemeClr val="bg1"/>
                </a:solidFill>
              </a:rPr>
              <a:t>+</a:t>
            </a:r>
          </a:p>
        </p:txBody>
      </p:sp>
      <p:sp>
        <p:nvSpPr>
          <p:cNvPr id="33806" name="Text Box 26">
            <a:extLst>
              <a:ext uri="{FF2B5EF4-FFF2-40B4-BE49-F238E27FC236}">
                <a16:creationId xmlns:a16="http://schemas.microsoft.com/office/drawing/2014/main" id="{14CB7850-751E-42A2-AFFD-4EAFFF68F340}"/>
              </a:ext>
            </a:extLst>
          </p:cNvPr>
          <p:cNvSpPr txBox="1">
            <a:spLocks noChangeArrowheads="1"/>
          </p:cNvSpPr>
          <p:nvPr/>
        </p:nvSpPr>
        <p:spPr bwMode="auto">
          <a:xfrm>
            <a:off x="5375275" y="4737100"/>
            <a:ext cx="563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cs typeface="Arial" panose="020B0604020202020204" pitchFamily="34" charset="0"/>
                <a:sym typeface="Monotype Sorts"/>
              </a:rPr>
              <a:t>→</a:t>
            </a:r>
            <a:endParaRPr lang="en-GB" altLang="en-US" b="1">
              <a:solidFill>
                <a:schemeClr val="bg1"/>
              </a:solidFill>
              <a:sym typeface="Monotype Sorts"/>
            </a:endParaRPr>
          </a:p>
        </p:txBody>
      </p:sp>
      <p:sp>
        <p:nvSpPr>
          <p:cNvPr id="460829" name="Text Box 29">
            <a:extLst>
              <a:ext uri="{FF2B5EF4-FFF2-40B4-BE49-F238E27FC236}">
                <a16:creationId xmlns:a16="http://schemas.microsoft.com/office/drawing/2014/main" id="{20F3CF15-6F25-4C18-B68C-ACE4D6949D6B}"/>
              </a:ext>
            </a:extLst>
          </p:cNvPr>
          <p:cNvSpPr txBox="1">
            <a:spLocks noChangeArrowheads="1"/>
          </p:cNvSpPr>
          <p:nvPr/>
        </p:nvSpPr>
        <p:spPr bwMode="auto">
          <a:xfrm>
            <a:off x="342900" y="5695950"/>
            <a:ext cx="8189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Together, NO and NO</a:t>
            </a:r>
            <a:r>
              <a:rPr lang="en-GB" altLang="en-US" baseline="-25000" dirty="0"/>
              <a:t>2</a:t>
            </a:r>
            <a:r>
              <a:rPr lang="en-GB" altLang="en-US" dirty="0"/>
              <a:t> are referred to as </a:t>
            </a:r>
            <a:r>
              <a:rPr lang="en-GB" altLang="en-US" b="1" dirty="0">
                <a:solidFill>
                  <a:srgbClr val="B80303"/>
                </a:solidFill>
              </a:rPr>
              <a:t>NO</a:t>
            </a:r>
            <a:r>
              <a:rPr lang="en-GB" altLang="en-US" b="1" baseline="-25000" dirty="0">
                <a:solidFill>
                  <a:srgbClr val="B80303"/>
                </a:solidFill>
              </a:rPr>
              <a:t>x</a:t>
            </a:r>
            <a:r>
              <a:rPr lang="en-GB" altLang="en-US" dirty="0"/>
              <a:t>. </a:t>
            </a:r>
          </a:p>
        </p:txBody>
      </p:sp>
      <p:pic>
        <p:nvPicPr>
          <p:cNvPr id="19" name="Picture 19">
            <a:hlinkClick r:id="" action="ppaction://hlinkshowjump?jump=nextslide"/>
            <a:extLst>
              <a:ext uri="{FF2B5EF4-FFF2-40B4-BE49-F238E27FC236}">
                <a16:creationId xmlns:a16="http://schemas.microsoft.com/office/drawing/2014/main" id="{D9F21C8D-3E4C-41D6-AFC3-B9A22589171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80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80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80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8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8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81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6081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80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80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80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80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80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80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6082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7" grpId="0" animBg="1"/>
      <p:bldP spid="33808" grpId="0"/>
      <p:bldP spid="33809" grpId="0"/>
      <p:bldP spid="33810" grpId="0"/>
      <p:bldP spid="33811" grpId="0"/>
      <p:bldP spid="33812" grpId="0"/>
      <p:bldP spid="460819" grpId="0"/>
      <p:bldP spid="33801" grpId="0" animBg="1"/>
      <p:bldP spid="33802" grpId="0"/>
      <p:bldP spid="33803" grpId="0"/>
      <p:bldP spid="33804" grpId="0"/>
      <p:bldP spid="33805" grpId="0"/>
      <p:bldP spid="33806" grpId="0"/>
      <p:bldP spid="4608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37CC0095-2D48-4A2E-8DF3-23580B7C5E0B}"/>
              </a:ext>
            </a:extLst>
          </p:cNvPr>
          <p:cNvSpPr>
            <a:spLocks noGrp="1" noChangeArrowheads="1"/>
          </p:cNvSpPr>
          <p:nvPr>
            <p:ph type="title"/>
          </p:nvPr>
        </p:nvSpPr>
        <p:spPr/>
        <p:txBody>
          <a:bodyPr/>
          <a:lstStyle/>
          <a:p>
            <a:r>
              <a:rPr lang="en-GB" altLang="en-US"/>
              <a:t>Soot</a:t>
            </a:r>
          </a:p>
        </p:txBody>
      </p:sp>
      <p:sp>
        <p:nvSpPr>
          <p:cNvPr id="34819" name="Text Box 4">
            <a:extLst>
              <a:ext uri="{FF2B5EF4-FFF2-40B4-BE49-F238E27FC236}">
                <a16:creationId xmlns:a16="http://schemas.microsoft.com/office/drawing/2014/main" id="{91AEB492-207D-4F8C-B9F6-7766B17A0CA4}"/>
              </a:ext>
            </a:extLst>
          </p:cNvPr>
          <p:cNvSpPr txBox="1">
            <a:spLocks noChangeArrowheads="1"/>
          </p:cNvSpPr>
          <p:nvPr/>
        </p:nvSpPr>
        <p:spPr bwMode="auto">
          <a:xfrm>
            <a:off x="342900" y="784225"/>
            <a:ext cx="86550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When the amount of oxygen available is very limited, incomplete combustion can also produce carbon </a:t>
            </a:r>
            <a:r>
              <a:rPr lang="en-GB" altLang="en-US" b="1" dirty="0">
                <a:solidFill>
                  <a:srgbClr val="B80303"/>
                </a:solidFill>
              </a:rPr>
              <a:t>particulates</a:t>
            </a:r>
            <a:r>
              <a:rPr lang="en-GB" altLang="en-US" dirty="0"/>
              <a:t>, often referred to as </a:t>
            </a:r>
            <a:r>
              <a:rPr lang="en-GB" altLang="en-US" b="1" dirty="0">
                <a:solidFill>
                  <a:srgbClr val="B80303"/>
                </a:solidFill>
              </a:rPr>
              <a:t>soot</a:t>
            </a:r>
            <a:r>
              <a:rPr lang="en-GB" altLang="en-US" dirty="0"/>
              <a:t>.</a:t>
            </a:r>
          </a:p>
        </p:txBody>
      </p:sp>
      <p:sp>
        <p:nvSpPr>
          <p:cNvPr id="34826" name="AutoShape 8">
            <a:extLst>
              <a:ext uri="{FF2B5EF4-FFF2-40B4-BE49-F238E27FC236}">
                <a16:creationId xmlns:a16="http://schemas.microsoft.com/office/drawing/2014/main" id="{2322A409-4AB5-4DCE-8140-42ACD2EB27E9}"/>
              </a:ext>
            </a:extLst>
          </p:cNvPr>
          <p:cNvSpPr>
            <a:spLocks noChangeArrowheads="1"/>
          </p:cNvSpPr>
          <p:nvPr/>
        </p:nvSpPr>
        <p:spPr bwMode="auto">
          <a:xfrm>
            <a:off x="358774" y="2197100"/>
            <a:ext cx="8564563" cy="809625"/>
          </a:xfrm>
          <a:prstGeom prst="roundRect">
            <a:avLst>
              <a:gd name="adj" fmla="val 0"/>
            </a:avLst>
          </a:prstGeom>
          <a:solidFill>
            <a:srgbClr val="B80303"/>
          </a:solidFill>
          <a:ln w="38100">
            <a:solidFill>
              <a:srgbClr val="B80303"/>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solidFill>
                <a:schemeClr val="bg1"/>
              </a:solidFill>
            </a:endParaRPr>
          </a:p>
        </p:txBody>
      </p:sp>
      <p:sp>
        <p:nvSpPr>
          <p:cNvPr id="34827" name="Text Box 9">
            <a:extLst>
              <a:ext uri="{FF2B5EF4-FFF2-40B4-BE49-F238E27FC236}">
                <a16:creationId xmlns:a16="http://schemas.microsoft.com/office/drawing/2014/main" id="{EB139893-EDD2-466A-B801-358418BEC611}"/>
              </a:ext>
            </a:extLst>
          </p:cNvPr>
          <p:cNvSpPr txBox="1">
            <a:spLocks noChangeArrowheads="1"/>
          </p:cNvSpPr>
          <p:nvPr/>
        </p:nvSpPr>
        <p:spPr bwMode="auto">
          <a:xfrm>
            <a:off x="2709334" y="2355850"/>
            <a:ext cx="1260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dirty="0">
                <a:solidFill>
                  <a:schemeClr val="bg1"/>
                </a:solidFill>
              </a:rPr>
              <a:t>oxygen</a:t>
            </a:r>
          </a:p>
        </p:txBody>
      </p:sp>
      <p:sp>
        <p:nvSpPr>
          <p:cNvPr id="34828" name="Text Box 10">
            <a:extLst>
              <a:ext uri="{FF2B5EF4-FFF2-40B4-BE49-F238E27FC236}">
                <a16:creationId xmlns:a16="http://schemas.microsoft.com/office/drawing/2014/main" id="{44A25599-C650-4F23-81A6-D74FB8F91FEA}"/>
              </a:ext>
            </a:extLst>
          </p:cNvPr>
          <p:cNvSpPr txBox="1">
            <a:spLocks noChangeArrowheads="1"/>
          </p:cNvSpPr>
          <p:nvPr/>
        </p:nvSpPr>
        <p:spPr bwMode="auto">
          <a:xfrm>
            <a:off x="6351235" y="2355850"/>
            <a:ext cx="1230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dirty="0">
                <a:solidFill>
                  <a:schemeClr val="bg1"/>
                </a:solidFill>
              </a:rPr>
              <a:t>carbon</a:t>
            </a:r>
          </a:p>
        </p:txBody>
      </p:sp>
      <p:sp>
        <p:nvSpPr>
          <p:cNvPr id="34829" name="Text Box 11">
            <a:extLst>
              <a:ext uri="{FF2B5EF4-FFF2-40B4-BE49-F238E27FC236}">
                <a16:creationId xmlns:a16="http://schemas.microsoft.com/office/drawing/2014/main" id="{BEFEAB8C-80C5-4D43-AD79-C5BCA57F3FBA}"/>
              </a:ext>
            </a:extLst>
          </p:cNvPr>
          <p:cNvSpPr txBox="1">
            <a:spLocks noChangeArrowheads="1"/>
          </p:cNvSpPr>
          <p:nvPr/>
        </p:nvSpPr>
        <p:spPr bwMode="auto">
          <a:xfrm>
            <a:off x="341490" y="2355850"/>
            <a:ext cx="2120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dirty="0">
                <a:solidFill>
                  <a:schemeClr val="bg1"/>
                </a:solidFill>
              </a:rPr>
              <a:t>hydrocarbon</a:t>
            </a:r>
          </a:p>
        </p:txBody>
      </p:sp>
      <p:sp>
        <p:nvSpPr>
          <p:cNvPr id="34830" name="Text Box 12">
            <a:extLst>
              <a:ext uri="{FF2B5EF4-FFF2-40B4-BE49-F238E27FC236}">
                <a16:creationId xmlns:a16="http://schemas.microsoft.com/office/drawing/2014/main" id="{5A6FCF11-63E8-44EF-AFAD-DBA171C6CFBE}"/>
              </a:ext>
            </a:extLst>
          </p:cNvPr>
          <p:cNvSpPr txBox="1">
            <a:spLocks noChangeArrowheads="1"/>
          </p:cNvSpPr>
          <p:nvPr/>
        </p:nvSpPr>
        <p:spPr bwMode="auto">
          <a:xfrm>
            <a:off x="2340858" y="2309813"/>
            <a:ext cx="422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solidFill>
                  <a:schemeClr val="bg1"/>
                </a:solidFill>
              </a:rPr>
              <a:t>+</a:t>
            </a:r>
          </a:p>
        </p:txBody>
      </p:sp>
      <p:sp>
        <p:nvSpPr>
          <p:cNvPr id="34831" name="Text Box 13">
            <a:extLst>
              <a:ext uri="{FF2B5EF4-FFF2-40B4-BE49-F238E27FC236}">
                <a16:creationId xmlns:a16="http://schemas.microsoft.com/office/drawing/2014/main" id="{9FC996F9-2EB4-431F-B0D7-FF55ADBE52A1}"/>
              </a:ext>
            </a:extLst>
          </p:cNvPr>
          <p:cNvSpPr txBox="1">
            <a:spLocks noChangeArrowheads="1"/>
          </p:cNvSpPr>
          <p:nvPr/>
        </p:nvSpPr>
        <p:spPr bwMode="auto">
          <a:xfrm>
            <a:off x="7505171" y="2309813"/>
            <a:ext cx="4492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dirty="0">
                <a:solidFill>
                  <a:schemeClr val="bg1"/>
                </a:solidFill>
              </a:rPr>
              <a:t>+</a:t>
            </a:r>
          </a:p>
        </p:txBody>
      </p:sp>
      <p:sp>
        <p:nvSpPr>
          <p:cNvPr id="34833" name="Text Box 15">
            <a:extLst>
              <a:ext uri="{FF2B5EF4-FFF2-40B4-BE49-F238E27FC236}">
                <a16:creationId xmlns:a16="http://schemas.microsoft.com/office/drawing/2014/main" id="{B67C0DB7-2DC9-44BA-97F6-1CBA9D0BF779}"/>
              </a:ext>
            </a:extLst>
          </p:cNvPr>
          <p:cNvSpPr txBox="1">
            <a:spLocks noChangeArrowheads="1"/>
          </p:cNvSpPr>
          <p:nvPr/>
        </p:nvSpPr>
        <p:spPr bwMode="auto">
          <a:xfrm>
            <a:off x="7910336" y="2355850"/>
            <a:ext cx="993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dirty="0">
                <a:solidFill>
                  <a:schemeClr val="bg1"/>
                </a:solidFill>
              </a:rPr>
              <a:t>water</a:t>
            </a:r>
          </a:p>
        </p:txBody>
      </p:sp>
      <p:sp>
        <p:nvSpPr>
          <p:cNvPr id="34834" name="Text Box 18">
            <a:extLst>
              <a:ext uri="{FF2B5EF4-FFF2-40B4-BE49-F238E27FC236}">
                <a16:creationId xmlns:a16="http://schemas.microsoft.com/office/drawing/2014/main" id="{14803238-7237-4A13-8766-3BA8B7E313F9}"/>
              </a:ext>
            </a:extLst>
          </p:cNvPr>
          <p:cNvSpPr txBox="1">
            <a:spLocks noChangeArrowheads="1"/>
          </p:cNvSpPr>
          <p:nvPr/>
        </p:nvSpPr>
        <p:spPr bwMode="auto">
          <a:xfrm>
            <a:off x="4333875" y="2173288"/>
            <a:ext cx="17208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dirty="0">
                <a:solidFill>
                  <a:schemeClr val="bg1"/>
                </a:solidFill>
              </a:rPr>
              <a:t>carbon monoxide</a:t>
            </a:r>
          </a:p>
        </p:txBody>
      </p:sp>
      <p:sp>
        <p:nvSpPr>
          <p:cNvPr id="34835" name="Text Box 19">
            <a:extLst>
              <a:ext uri="{FF2B5EF4-FFF2-40B4-BE49-F238E27FC236}">
                <a16:creationId xmlns:a16="http://schemas.microsoft.com/office/drawing/2014/main" id="{C3113252-6788-4C14-96F4-982E08D4FDA9}"/>
              </a:ext>
            </a:extLst>
          </p:cNvPr>
          <p:cNvSpPr txBox="1">
            <a:spLocks noChangeArrowheads="1"/>
          </p:cNvSpPr>
          <p:nvPr/>
        </p:nvSpPr>
        <p:spPr bwMode="auto">
          <a:xfrm>
            <a:off x="5967060" y="2309813"/>
            <a:ext cx="4492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dirty="0">
                <a:solidFill>
                  <a:schemeClr val="bg1"/>
                </a:solidFill>
              </a:rPr>
              <a:t>+</a:t>
            </a:r>
          </a:p>
        </p:txBody>
      </p:sp>
      <p:sp>
        <p:nvSpPr>
          <p:cNvPr id="434198" name="Text Box 22">
            <a:extLst>
              <a:ext uri="{FF2B5EF4-FFF2-40B4-BE49-F238E27FC236}">
                <a16:creationId xmlns:a16="http://schemas.microsoft.com/office/drawing/2014/main" id="{CC70890F-1DEF-46FD-8691-C2AB9A86359F}"/>
              </a:ext>
            </a:extLst>
          </p:cNvPr>
          <p:cNvSpPr txBox="1">
            <a:spLocks noChangeArrowheads="1"/>
          </p:cNvSpPr>
          <p:nvPr/>
        </p:nvSpPr>
        <p:spPr bwMode="auto">
          <a:xfrm>
            <a:off x="342900" y="3209925"/>
            <a:ext cx="595312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Carbon particles are produced in the combustion of </a:t>
            </a:r>
            <a:r>
              <a:rPr lang="en-GB" altLang="en-US" b="1" dirty="0">
                <a:solidFill>
                  <a:srgbClr val="B80303"/>
                </a:solidFill>
              </a:rPr>
              <a:t>long chain hydrocarbons</a:t>
            </a:r>
            <a:r>
              <a:rPr lang="en-GB" altLang="en-US" dirty="0">
                <a:solidFill>
                  <a:srgbClr val="010066"/>
                </a:solidFill>
              </a:rPr>
              <a:t>,</a:t>
            </a:r>
            <a:r>
              <a:rPr lang="en-GB" altLang="en-US" dirty="0"/>
              <a:t> such as in the wax in candles. The carbon particles glow in the heat of the flame   and give it a yellow color.</a:t>
            </a:r>
          </a:p>
        </p:txBody>
      </p:sp>
      <p:pic>
        <p:nvPicPr>
          <p:cNvPr id="434201" name="Picture 25" descr="candle">
            <a:extLst>
              <a:ext uri="{FF2B5EF4-FFF2-40B4-BE49-F238E27FC236}">
                <a16:creationId xmlns:a16="http://schemas.microsoft.com/office/drawing/2014/main" id="{89D52E47-E6F0-4DF3-8405-A055769A94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1375" y="3206750"/>
            <a:ext cx="2611438" cy="335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4203" name="Text Box 27">
            <a:extLst>
              <a:ext uri="{FF2B5EF4-FFF2-40B4-BE49-F238E27FC236}">
                <a16:creationId xmlns:a16="http://schemas.microsoft.com/office/drawing/2014/main" id="{9F234342-8AC4-4E77-96B9-4A95290BDA60}"/>
              </a:ext>
            </a:extLst>
          </p:cNvPr>
          <p:cNvSpPr txBox="1">
            <a:spLocks noChangeArrowheads="1"/>
          </p:cNvSpPr>
          <p:nvPr/>
        </p:nvSpPr>
        <p:spPr bwMode="auto">
          <a:xfrm>
            <a:off x="342900" y="5330825"/>
            <a:ext cx="59531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t>Carbon particles in the air can cause respiratory problems for some people.</a:t>
            </a:r>
          </a:p>
        </p:txBody>
      </p:sp>
      <p:pic>
        <p:nvPicPr>
          <p:cNvPr id="21" name="Picture 2000" descr="Atmospheric_pollutants_7.1.png">
            <a:extLst>
              <a:ext uri="{FF2B5EF4-FFF2-40B4-BE49-F238E27FC236}">
                <a16:creationId xmlns:a16="http://schemas.microsoft.com/office/drawing/2014/main" id="{9A8961B2-7FFF-488F-A08A-D054296A191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49159" y="2333625"/>
            <a:ext cx="6826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9">
            <a:hlinkClick r:id="" action="ppaction://hlinkshowjump?jump=nextslide"/>
            <a:extLst>
              <a:ext uri="{FF2B5EF4-FFF2-40B4-BE49-F238E27FC236}">
                <a16:creationId xmlns:a16="http://schemas.microsoft.com/office/drawing/2014/main" id="{13707925-4901-49CD-9993-434990F8416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0" name="Picture 5" descr="notes_icon">
            <a:extLst>
              <a:ext uri="{FF2B5EF4-FFF2-40B4-BE49-F238E27FC236}">
                <a16:creationId xmlns:a16="http://schemas.microsoft.com/office/drawing/2014/main" id="{A2E43A54-8036-4E44-BAF6-7F52B8345AB1}"/>
              </a:ext>
            </a:extLst>
          </p:cNvPr>
          <p:cNvPicPr>
            <a:picLocks noChangeAspect="1" noChangeArrowheads="1"/>
          </p:cNvPicPr>
          <p:nvPr/>
        </p:nvPicPr>
        <p:blipFill>
          <a:blip r:embed="rId6" cstate="print"/>
          <a:srcRect/>
          <a:stretch>
            <a:fillRect/>
          </a:stretch>
        </p:blipFill>
        <p:spPr bwMode="auto">
          <a:xfrm>
            <a:off x="8532813" y="134937"/>
            <a:ext cx="442913" cy="38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8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8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8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8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8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8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8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83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34198"/>
                                        </p:tgtEl>
                                        <p:attrNameLst>
                                          <p:attrName>style.visibility</p:attrName>
                                        </p:attrNameLst>
                                      </p:cBhvr>
                                      <p:to>
                                        <p:strVal val="visible"/>
                                      </p:to>
                                    </p:set>
                                  </p:childTnLst>
                                </p:cTn>
                              </p:par>
                            </p:childTnLst>
                          </p:cTn>
                        </p:par>
                        <p:par>
                          <p:cTn id="29" fill="hold" nodeType="afterGroup">
                            <p:stCondLst>
                              <p:cond delay="0"/>
                            </p:stCondLst>
                            <p:childTnLst>
                              <p:par>
                                <p:cTn id="30" presetID="1" presetClass="entr" presetSubtype="0" fill="hold" nodeType="afterEffect">
                                  <p:stCondLst>
                                    <p:cond delay="0"/>
                                  </p:stCondLst>
                                  <p:childTnLst>
                                    <p:set>
                                      <p:cBhvr>
                                        <p:cTn id="31" dur="1" fill="hold">
                                          <p:stCondLst>
                                            <p:cond delay="0"/>
                                          </p:stCondLst>
                                        </p:cTn>
                                        <p:tgtEl>
                                          <p:spTgt spid="434201"/>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434203"/>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6" grpId="0" animBg="1"/>
      <p:bldP spid="34827" grpId="0"/>
      <p:bldP spid="34828" grpId="0"/>
      <p:bldP spid="34829" grpId="0"/>
      <p:bldP spid="34830" grpId="0"/>
      <p:bldP spid="34831" grpId="0"/>
      <p:bldP spid="34833" grpId="0"/>
      <p:bldP spid="34834" grpId="0"/>
      <p:bldP spid="34835" grpId="0"/>
      <p:bldP spid="434198" grpId="0"/>
      <p:bldP spid="43420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a:extLst>
              <a:ext uri="{FF2B5EF4-FFF2-40B4-BE49-F238E27FC236}">
                <a16:creationId xmlns:a16="http://schemas.microsoft.com/office/drawing/2014/main" id="{2BFD7577-8CA8-450D-8D27-F84CA1AB6F17}"/>
              </a:ext>
            </a:extLst>
          </p:cNvPr>
          <p:cNvSpPr>
            <a:spLocks noGrp="1" noChangeArrowheads="1"/>
          </p:cNvSpPr>
          <p:nvPr>
            <p:ph type="title"/>
          </p:nvPr>
        </p:nvSpPr>
        <p:spPr/>
        <p:txBody>
          <a:bodyPr/>
          <a:lstStyle/>
          <a:p>
            <a:r>
              <a:rPr lang="en-GB" altLang="en-US" dirty="0"/>
              <a:t>Pollutants</a:t>
            </a:r>
          </a:p>
        </p:txBody>
      </p:sp>
      <p:pic>
        <p:nvPicPr>
          <p:cNvPr id="8" name="Picture 5" descr="flash_icon">
            <a:extLst>
              <a:ext uri="{FF2B5EF4-FFF2-40B4-BE49-F238E27FC236}">
                <a16:creationId xmlns:a16="http://schemas.microsoft.com/office/drawing/2014/main" id="{70BB576B-E191-4C79-93AA-A27EB675266C}"/>
              </a:ext>
            </a:extLst>
          </p:cNvPr>
          <p:cNvPicPr>
            <a:picLocks noChangeAspect="1" noChangeArrowheads="1"/>
          </p:cNvPicPr>
          <p:nvPr/>
        </p:nvPicPr>
        <p:blipFill>
          <a:blip r:embed="rId5"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24DEAD04-DBDE-4631-A3EC-5183686105B8}"/>
              </a:ext>
            </a:extLst>
          </p:cNvPr>
          <p:cNvPicPr>
            <a:picLocks noChangeAspect="1" noChangeArrowheads="1"/>
          </p:cNvPicPr>
          <p:nvPr/>
        </p:nvPicPr>
        <p:blipFill>
          <a:blip r:embed="rId6" cstate="print"/>
          <a:srcRect/>
          <a:stretch>
            <a:fillRect/>
          </a:stretch>
        </p:blipFill>
        <p:spPr bwMode="auto">
          <a:xfrm>
            <a:off x="8065222" y="153987"/>
            <a:ext cx="442912" cy="387350"/>
          </a:xfrm>
          <a:prstGeom prst="rect">
            <a:avLst/>
          </a:prstGeom>
          <a:noFill/>
          <a:ln w="9525">
            <a:noFill/>
            <a:miter lim="800000"/>
            <a:headEnd/>
            <a:tailEnd/>
          </a:ln>
        </p:spPr>
      </p:pic>
      <p:pic>
        <p:nvPicPr>
          <p:cNvPr id="10" name="Picture 19">
            <a:hlinkClick r:id="" action="ppaction://hlinkshowjump?jump=nextslide"/>
            <a:extLst>
              <a:ext uri="{FF2B5EF4-FFF2-40B4-BE49-F238E27FC236}">
                <a16:creationId xmlns:a16="http://schemas.microsoft.com/office/drawing/2014/main" id="{DEFA9D08-E6AB-4CC7-A1F0-B4CF0A326DBC}"/>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7219"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3DA165DD-3A48-4F95-B92C-7FF46674EB77}"/>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a:extLst>
              <a:ext uri="{FF2B5EF4-FFF2-40B4-BE49-F238E27FC236}">
                <a16:creationId xmlns:a16="http://schemas.microsoft.com/office/drawing/2014/main" id="{EE329B68-D28C-4E65-8206-29E276C7AF80}"/>
              </a:ext>
            </a:extLst>
          </p:cNvPr>
          <p:cNvSpPr>
            <a:spLocks noGrp="1" noChangeArrowheads="1"/>
          </p:cNvSpPr>
          <p:nvPr>
            <p:ph type="title"/>
          </p:nvPr>
        </p:nvSpPr>
        <p:spPr/>
        <p:txBody>
          <a:bodyPr/>
          <a:lstStyle/>
          <a:p>
            <a:r>
              <a:rPr lang="en-GB" altLang="en-US" dirty="0"/>
              <a:t>Common pollutants</a:t>
            </a:r>
          </a:p>
        </p:txBody>
      </p:sp>
      <p:pic>
        <p:nvPicPr>
          <p:cNvPr id="6" name="Picture 5" descr="flash_icon">
            <a:extLst>
              <a:ext uri="{FF2B5EF4-FFF2-40B4-BE49-F238E27FC236}">
                <a16:creationId xmlns:a16="http://schemas.microsoft.com/office/drawing/2014/main" id="{D3E760C7-4A1E-4E18-BDB3-418309A39E7F}"/>
              </a:ext>
            </a:extLst>
          </p:cNvPr>
          <p:cNvPicPr>
            <a:picLocks noChangeAspect="1" noChangeArrowheads="1"/>
          </p:cNvPicPr>
          <p:nvPr/>
        </p:nvPicPr>
        <p:blipFill>
          <a:blip r:embed="rId5"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19">
            <a:hlinkClick r:id="" action="ppaction://hlinkshowjump?jump=nextslide"/>
            <a:extLst>
              <a:ext uri="{FF2B5EF4-FFF2-40B4-BE49-F238E27FC236}">
                <a16:creationId xmlns:a16="http://schemas.microsoft.com/office/drawing/2014/main" id="{18BEE753-631E-4615-9F46-62CD34BB8D30}"/>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 name="Picture 1"/>
          <p:cNvPicPr>
            <a:picLocks/>
          </p:cNvPicPr>
          <p:nvPr/>
        </p:nvPicPr>
        <p:blipFill>
          <a:blip r:embed="rId7">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8240"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69389D2C-C141-45D4-B7A0-B6B04178B2E7}"/>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6A21088A-07FC-466B-8D3E-7ACF1F1DC793}"/>
              </a:ext>
            </a:extLst>
          </p:cNvPr>
          <p:cNvSpPr>
            <a:spLocks noGrp="1" noChangeArrowheads="1"/>
          </p:cNvSpPr>
          <p:nvPr>
            <p:ph type="title"/>
          </p:nvPr>
        </p:nvSpPr>
        <p:spPr/>
        <p:txBody>
          <a:bodyPr/>
          <a:lstStyle/>
          <a:p>
            <a:r>
              <a:rPr lang="en-GB" altLang="en-US"/>
              <a:t>Sulfur dioxide</a:t>
            </a:r>
          </a:p>
        </p:txBody>
      </p:sp>
      <p:sp>
        <p:nvSpPr>
          <p:cNvPr id="36868" name="Text Box 5">
            <a:extLst>
              <a:ext uri="{FF2B5EF4-FFF2-40B4-BE49-F238E27FC236}">
                <a16:creationId xmlns:a16="http://schemas.microsoft.com/office/drawing/2014/main" id="{39178E3E-5DE0-4537-8F39-38E81F5E413D}"/>
              </a:ext>
            </a:extLst>
          </p:cNvPr>
          <p:cNvSpPr txBox="1">
            <a:spLocks noChangeArrowheads="1"/>
          </p:cNvSpPr>
          <p:nvPr/>
        </p:nvSpPr>
        <p:spPr bwMode="auto">
          <a:xfrm>
            <a:off x="342900" y="784225"/>
            <a:ext cx="45291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60000"/>
              </a:spcBef>
            </a:pPr>
            <a:r>
              <a:rPr lang="en-GB" altLang="en-US" b="1" dirty="0" err="1">
                <a:solidFill>
                  <a:srgbClr val="B80303"/>
                </a:solidFill>
              </a:rPr>
              <a:t>Sulfur</a:t>
            </a:r>
            <a:r>
              <a:rPr lang="en-GB" altLang="en-US" dirty="0">
                <a:solidFill>
                  <a:srgbClr val="010066"/>
                </a:solidFill>
              </a:rPr>
              <a:t> </a:t>
            </a:r>
            <a:r>
              <a:rPr lang="en-GB" altLang="en-US" dirty="0"/>
              <a:t>is found naturally in all fossil fuels – fuel oil and coal contain about 2% </a:t>
            </a:r>
            <a:r>
              <a:rPr lang="en-GB" altLang="en-US" dirty="0" err="1"/>
              <a:t>sulfur</a:t>
            </a:r>
            <a:r>
              <a:rPr lang="en-GB" altLang="en-US" dirty="0"/>
              <a:t>.</a:t>
            </a:r>
          </a:p>
        </p:txBody>
      </p:sp>
      <p:sp>
        <p:nvSpPr>
          <p:cNvPr id="465926" name="Text Box 6">
            <a:extLst>
              <a:ext uri="{FF2B5EF4-FFF2-40B4-BE49-F238E27FC236}">
                <a16:creationId xmlns:a16="http://schemas.microsoft.com/office/drawing/2014/main" id="{4953BC43-5F72-4991-B928-38D049C5138A}"/>
              </a:ext>
            </a:extLst>
          </p:cNvPr>
          <p:cNvSpPr txBox="1">
            <a:spLocks noChangeArrowheads="1"/>
          </p:cNvSpPr>
          <p:nvPr/>
        </p:nvSpPr>
        <p:spPr bwMode="auto">
          <a:xfrm>
            <a:off x="342900" y="2144713"/>
            <a:ext cx="409575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60000"/>
              </a:spcBef>
            </a:pPr>
            <a:r>
              <a:rPr lang="en-GB" altLang="en-US" dirty="0"/>
              <a:t>When a hydrocarbon fuel containing </a:t>
            </a:r>
            <a:r>
              <a:rPr lang="en-GB" altLang="en-US" dirty="0" err="1"/>
              <a:t>sulfur</a:t>
            </a:r>
            <a:r>
              <a:rPr lang="en-GB" altLang="en-US" dirty="0"/>
              <a:t> impurities is burned, the </a:t>
            </a:r>
            <a:r>
              <a:rPr lang="en-GB" altLang="en-US" dirty="0" err="1"/>
              <a:t>sulfur</a:t>
            </a:r>
            <a:r>
              <a:rPr lang="en-GB" altLang="en-US" dirty="0"/>
              <a:t> reacts with oxygen and </a:t>
            </a:r>
            <a:r>
              <a:rPr lang="en-GB" altLang="en-US" b="1" dirty="0" err="1">
                <a:solidFill>
                  <a:srgbClr val="B80303"/>
                </a:solidFill>
              </a:rPr>
              <a:t>sulfur</a:t>
            </a:r>
            <a:r>
              <a:rPr lang="en-GB" altLang="en-US" b="1" dirty="0">
                <a:solidFill>
                  <a:srgbClr val="B80303"/>
                </a:solidFill>
              </a:rPr>
              <a:t> dioxide</a:t>
            </a:r>
            <a:r>
              <a:rPr lang="en-GB" altLang="en-US" b="1" dirty="0">
                <a:solidFill>
                  <a:srgbClr val="FF6600"/>
                </a:solidFill>
              </a:rPr>
              <a:t> </a:t>
            </a:r>
            <a:r>
              <a:rPr lang="en-GB" altLang="en-US" dirty="0">
                <a:solidFill>
                  <a:srgbClr val="010066"/>
                </a:solidFill>
              </a:rPr>
              <a:t>(</a:t>
            </a:r>
            <a:r>
              <a:rPr lang="en-GB" altLang="en-US" b="1" dirty="0">
                <a:solidFill>
                  <a:srgbClr val="B80303"/>
                </a:solidFill>
              </a:rPr>
              <a:t>SO</a:t>
            </a:r>
            <a:r>
              <a:rPr lang="en-GB" altLang="en-US" b="1" baseline="-25000" dirty="0">
                <a:solidFill>
                  <a:srgbClr val="B80303"/>
                </a:solidFill>
              </a:rPr>
              <a:t>2</a:t>
            </a:r>
            <a:r>
              <a:rPr lang="en-GB" altLang="en-US" dirty="0">
                <a:solidFill>
                  <a:srgbClr val="010066"/>
                </a:solidFill>
              </a:rPr>
              <a:t>)</a:t>
            </a:r>
            <a:r>
              <a:rPr lang="en-GB" altLang="en-US" b="1" dirty="0">
                <a:solidFill>
                  <a:srgbClr val="FF6600"/>
                </a:solidFill>
              </a:rPr>
              <a:t> </a:t>
            </a:r>
            <a:r>
              <a:rPr lang="en-GB" altLang="en-US" dirty="0">
                <a:solidFill>
                  <a:srgbClr val="010066"/>
                </a:solidFill>
              </a:rPr>
              <a:t>is produced. SO</a:t>
            </a:r>
            <a:r>
              <a:rPr lang="en-GB" altLang="en-US" baseline="-25000" dirty="0">
                <a:solidFill>
                  <a:srgbClr val="010066"/>
                </a:solidFill>
              </a:rPr>
              <a:t>2</a:t>
            </a:r>
            <a:r>
              <a:rPr lang="en-GB" altLang="en-US" dirty="0">
                <a:solidFill>
                  <a:srgbClr val="010066"/>
                </a:solidFill>
              </a:rPr>
              <a:t> </a:t>
            </a:r>
            <a:r>
              <a:rPr lang="en-GB" altLang="en-US" dirty="0"/>
              <a:t>dissolves in rain water to produce </a:t>
            </a:r>
            <a:r>
              <a:rPr lang="en-GB" altLang="en-US" b="1" dirty="0">
                <a:solidFill>
                  <a:srgbClr val="B80303"/>
                </a:solidFill>
              </a:rPr>
              <a:t>acid rain</a:t>
            </a:r>
            <a:r>
              <a:rPr lang="en-GB" altLang="en-US" dirty="0"/>
              <a:t>.        </a:t>
            </a:r>
          </a:p>
        </p:txBody>
      </p:sp>
      <p:sp>
        <p:nvSpPr>
          <p:cNvPr id="465927" name="Text Box 7">
            <a:extLst>
              <a:ext uri="{FF2B5EF4-FFF2-40B4-BE49-F238E27FC236}">
                <a16:creationId xmlns:a16="http://schemas.microsoft.com/office/drawing/2014/main" id="{A1A48CC0-4EBB-4954-96C6-DF7AC2F67396}"/>
              </a:ext>
            </a:extLst>
          </p:cNvPr>
          <p:cNvSpPr txBox="1">
            <a:spLocks noChangeArrowheads="1"/>
          </p:cNvSpPr>
          <p:nvPr/>
        </p:nvSpPr>
        <p:spPr bwMode="auto">
          <a:xfrm>
            <a:off x="342900" y="4965700"/>
            <a:ext cx="375496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60000"/>
              </a:spcBef>
            </a:pPr>
            <a:r>
              <a:rPr lang="en-GB" altLang="en-US" b="1" dirty="0">
                <a:solidFill>
                  <a:srgbClr val="B80303"/>
                </a:solidFill>
              </a:rPr>
              <a:t>Nitrogen dioxide</a:t>
            </a:r>
            <a:r>
              <a:rPr lang="en-GB" altLang="en-US" dirty="0">
                <a:solidFill>
                  <a:srgbClr val="B80303"/>
                </a:solidFill>
              </a:rPr>
              <a:t> </a:t>
            </a:r>
            <a:r>
              <a:rPr lang="en-GB" altLang="en-US" dirty="0"/>
              <a:t>(</a:t>
            </a:r>
            <a:r>
              <a:rPr lang="en-GB" altLang="en-US" b="1" dirty="0">
                <a:solidFill>
                  <a:srgbClr val="B80303"/>
                </a:solidFill>
              </a:rPr>
              <a:t>NO</a:t>
            </a:r>
            <a:r>
              <a:rPr lang="en-GB" altLang="en-US" b="1" baseline="-25000" dirty="0">
                <a:solidFill>
                  <a:srgbClr val="B80303"/>
                </a:solidFill>
              </a:rPr>
              <a:t>2</a:t>
            </a:r>
            <a:r>
              <a:rPr lang="en-GB" altLang="en-US" dirty="0"/>
              <a:t>) </a:t>
            </a:r>
            <a:br>
              <a:rPr lang="en-GB" altLang="en-US" dirty="0"/>
            </a:br>
            <a:r>
              <a:rPr lang="en-GB" altLang="en-US" dirty="0"/>
              <a:t>can also react with water </a:t>
            </a:r>
            <a:br>
              <a:rPr lang="en-GB" altLang="en-US" dirty="0"/>
            </a:br>
            <a:r>
              <a:rPr lang="en-GB" altLang="en-US" dirty="0"/>
              <a:t>to produce acid rain.</a:t>
            </a:r>
          </a:p>
        </p:txBody>
      </p:sp>
      <p:pic>
        <p:nvPicPr>
          <p:cNvPr id="36871" name="Picture 9" descr="apple1_shutterstock_43229176_MOD2">
            <a:extLst>
              <a:ext uri="{FF2B5EF4-FFF2-40B4-BE49-F238E27FC236}">
                <a16:creationId xmlns:a16="http://schemas.microsoft.com/office/drawing/2014/main" id="{60011BFD-5552-4168-B702-D05B3FFA6B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6175" y="784225"/>
            <a:ext cx="3576638" cy="536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a:hlinkClick r:id="" action="ppaction://hlinkshowjump?jump=nextslide"/>
            <a:extLst>
              <a:ext uri="{FF2B5EF4-FFF2-40B4-BE49-F238E27FC236}">
                <a16:creationId xmlns:a16="http://schemas.microsoft.com/office/drawing/2014/main" id="{508FCDDC-1A9D-499C-8C78-6998BE2DC62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59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59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26" grpId="0"/>
      <p:bldP spid="4659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a:extLst>
              <a:ext uri="{FF2B5EF4-FFF2-40B4-BE49-F238E27FC236}">
                <a16:creationId xmlns:a16="http://schemas.microsoft.com/office/drawing/2014/main" id="{9650E390-D34F-4978-97CE-2EE12C4959D4}"/>
              </a:ext>
            </a:extLst>
          </p:cNvPr>
          <p:cNvSpPr>
            <a:spLocks noGrp="1" noChangeArrowheads="1"/>
          </p:cNvSpPr>
          <p:nvPr>
            <p:ph type="title"/>
          </p:nvPr>
        </p:nvSpPr>
        <p:spPr/>
        <p:txBody>
          <a:bodyPr/>
          <a:lstStyle/>
          <a:p>
            <a:r>
              <a:rPr lang="en-GB" altLang="en-US"/>
              <a:t>Acid rain</a:t>
            </a:r>
          </a:p>
        </p:txBody>
      </p:sp>
      <p:pic>
        <p:nvPicPr>
          <p:cNvPr id="6" name="Picture 5" descr="flash_icon">
            <a:extLst>
              <a:ext uri="{FF2B5EF4-FFF2-40B4-BE49-F238E27FC236}">
                <a16:creationId xmlns:a16="http://schemas.microsoft.com/office/drawing/2014/main" id="{4FBBF596-3415-4BC2-B7B9-A1825283BF4C}"/>
              </a:ext>
            </a:extLst>
          </p:cNvPr>
          <p:cNvPicPr>
            <a:picLocks noChangeAspect="1" noChangeArrowheads="1"/>
          </p:cNvPicPr>
          <p:nvPr/>
        </p:nvPicPr>
        <p:blipFill>
          <a:blip r:embed="rId5"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19">
            <a:hlinkClick r:id="" action="ppaction://hlinkshowjump?jump=nextslide"/>
            <a:extLst>
              <a:ext uri="{FF2B5EF4-FFF2-40B4-BE49-F238E27FC236}">
                <a16:creationId xmlns:a16="http://schemas.microsoft.com/office/drawing/2014/main" id="{32D273FD-7405-42DA-8070-EA10D63E90D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 name="Picture 1"/>
          <p:cNvPicPr>
            <a:picLocks/>
          </p:cNvPicPr>
          <p:nvPr/>
        </p:nvPicPr>
        <p:blipFill>
          <a:blip r:embed="rId7">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9265"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DE41AAC4-EBC0-4E46-8B5F-9BDCC0224A7A}"/>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a:extLst>
              <a:ext uri="{FF2B5EF4-FFF2-40B4-BE49-F238E27FC236}">
                <a16:creationId xmlns:a16="http://schemas.microsoft.com/office/drawing/2014/main" id="{1C6E3A5D-F6E3-43E4-8079-9135E7AAF771}"/>
              </a:ext>
            </a:extLst>
          </p:cNvPr>
          <p:cNvSpPr>
            <a:spLocks noGrp="1" noChangeArrowheads="1"/>
          </p:cNvSpPr>
          <p:nvPr>
            <p:ph type="title"/>
          </p:nvPr>
        </p:nvSpPr>
        <p:spPr/>
        <p:txBody>
          <a:bodyPr/>
          <a:lstStyle/>
          <a:p>
            <a:r>
              <a:rPr lang="en-GB" altLang="en-US"/>
              <a:t>The effects of acid rain</a:t>
            </a:r>
          </a:p>
        </p:txBody>
      </p:sp>
      <p:pic>
        <p:nvPicPr>
          <p:cNvPr id="10" name="Picture 5" descr="flash_icon">
            <a:extLst>
              <a:ext uri="{FF2B5EF4-FFF2-40B4-BE49-F238E27FC236}">
                <a16:creationId xmlns:a16="http://schemas.microsoft.com/office/drawing/2014/main" id="{14F493BC-9B00-4186-9D3A-31E6C0EE3010}"/>
              </a:ext>
            </a:extLst>
          </p:cNvPr>
          <p:cNvPicPr>
            <a:picLocks noChangeAspect="1" noChangeArrowheads="1"/>
          </p:cNvPicPr>
          <p:nvPr/>
        </p:nvPicPr>
        <p:blipFill>
          <a:blip r:embed="rId5" cstate="print"/>
          <a:srcRect/>
          <a:stretch>
            <a:fillRect/>
          </a:stretch>
        </p:blipFill>
        <p:spPr bwMode="auto">
          <a:xfrm>
            <a:off x="8569324" y="112712"/>
            <a:ext cx="385763" cy="431800"/>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46128787-B568-4FE1-A99C-EC4061A58D4F}"/>
              </a:ext>
            </a:extLst>
          </p:cNvPr>
          <p:cNvPicPr>
            <a:picLocks noChangeAspect="1" noChangeArrowheads="1"/>
          </p:cNvPicPr>
          <p:nvPr/>
        </p:nvPicPr>
        <p:blipFill>
          <a:blip r:embed="rId6" cstate="print"/>
          <a:srcRect/>
          <a:stretch>
            <a:fillRect/>
          </a:stretch>
        </p:blipFill>
        <p:spPr bwMode="auto">
          <a:xfrm>
            <a:off x="8065222" y="153987"/>
            <a:ext cx="442912" cy="387350"/>
          </a:xfrm>
          <a:prstGeom prst="rect">
            <a:avLst/>
          </a:prstGeom>
          <a:noFill/>
          <a:ln w="9525">
            <a:noFill/>
            <a:miter lim="800000"/>
            <a:headEnd/>
            <a:tailEnd/>
          </a:ln>
        </p:spPr>
      </p:pic>
      <p:pic>
        <p:nvPicPr>
          <p:cNvPr id="12" name="Picture 5" descr="exp_icon">
            <a:extLst>
              <a:ext uri="{FF2B5EF4-FFF2-40B4-BE49-F238E27FC236}">
                <a16:creationId xmlns:a16="http://schemas.microsoft.com/office/drawing/2014/main" id="{997B568B-934B-4015-AA8C-359797B49EB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14278" y="150813"/>
            <a:ext cx="611188"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9">
            <a:hlinkClick r:id="" action="ppaction://hlinkshowjump?jump=nextslide"/>
            <a:extLst>
              <a:ext uri="{FF2B5EF4-FFF2-40B4-BE49-F238E27FC236}">
                <a16:creationId xmlns:a16="http://schemas.microsoft.com/office/drawing/2014/main" id="{D1DDAF00-7CA0-46A9-885F-012B803E753C}"/>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9">
            <a:extLst>
              <a:ext uri="{FF2B5EF4-FFF2-40B4-BE49-F238E27FC236}">
                <a16:creationId xmlns:a16="http://schemas.microsoft.com/office/drawing/2014/main" id="{062C35F5-04DC-4C78-A780-031E92C699E0}"/>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966949"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10290"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2FC23F13-28AD-414D-BE3D-D4F28DB9EA19}"/>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FD16152B-5450-4B25-ABB5-4C09E1043E24}"/>
              </a:ext>
            </a:extLst>
          </p:cNvPr>
          <p:cNvSpPr>
            <a:spLocks noGrp="1"/>
          </p:cNvSpPr>
          <p:nvPr>
            <p:ph type="title"/>
          </p:nvPr>
        </p:nvSpPr>
        <p:spPr/>
        <p:txBody>
          <a:bodyPr/>
          <a:lstStyle/>
          <a:p>
            <a:r>
              <a:rPr lang="en-GB" altLang="en-US" dirty="0"/>
              <a:t>Decreasing </a:t>
            </a:r>
            <a:r>
              <a:rPr lang="en-GB" altLang="en-US" dirty="0" err="1"/>
              <a:t>sulfur</a:t>
            </a:r>
            <a:r>
              <a:rPr lang="en-GB" altLang="en-US" dirty="0"/>
              <a:t> dioxide</a:t>
            </a:r>
          </a:p>
        </p:txBody>
      </p:sp>
      <p:sp>
        <p:nvSpPr>
          <p:cNvPr id="4" name="TextBox 45">
            <a:extLst>
              <a:ext uri="{FF2B5EF4-FFF2-40B4-BE49-F238E27FC236}">
                <a16:creationId xmlns:a16="http://schemas.microsoft.com/office/drawing/2014/main" id="{88440273-43A0-42C6-AA0B-0397EBC0BB22}"/>
              </a:ext>
            </a:extLst>
          </p:cNvPr>
          <p:cNvSpPr txBox="1">
            <a:spLocks noChangeArrowheads="1"/>
          </p:cNvSpPr>
          <p:nvPr/>
        </p:nvSpPr>
        <p:spPr bwMode="auto">
          <a:xfrm>
            <a:off x="342900" y="2936846"/>
            <a:ext cx="79318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C00000"/>
              </a:buClr>
              <a:buFont typeface="Wingdings" panose="05000000000000000000" pitchFamily="2" charset="2"/>
              <a:buChar char="l"/>
            </a:pPr>
            <a:r>
              <a:rPr lang="en-GB" altLang="en-US" dirty="0">
                <a:solidFill>
                  <a:srgbClr val="010066"/>
                </a:solidFill>
              </a:rPr>
              <a:t>removing </a:t>
            </a:r>
            <a:r>
              <a:rPr lang="en-GB" altLang="en-US" dirty="0" err="1">
                <a:solidFill>
                  <a:srgbClr val="010066"/>
                </a:solidFill>
              </a:rPr>
              <a:t>sulfur</a:t>
            </a:r>
            <a:r>
              <a:rPr lang="en-GB" altLang="en-US" dirty="0">
                <a:solidFill>
                  <a:srgbClr val="010066"/>
                </a:solidFill>
              </a:rPr>
              <a:t> </a:t>
            </a:r>
            <a:r>
              <a:rPr lang="en-GB" altLang="en-US" dirty="0"/>
              <a:t>from natural gas and fuel – this is an expensive technique that increases fuel prices</a:t>
            </a:r>
          </a:p>
        </p:txBody>
      </p:sp>
      <p:sp>
        <p:nvSpPr>
          <p:cNvPr id="37892" name="TextBox 44">
            <a:extLst>
              <a:ext uri="{FF2B5EF4-FFF2-40B4-BE49-F238E27FC236}">
                <a16:creationId xmlns:a16="http://schemas.microsoft.com/office/drawing/2014/main" id="{DB46A97D-8275-453A-B118-95BA7241F4C7}"/>
              </a:ext>
            </a:extLst>
          </p:cNvPr>
          <p:cNvSpPr txBox="1">
            <a:spLocks noChangeArrowheads="1"/>
          </p:cNvSpPr>
          <p:nvPr/>
        </p:nvSpPr>
        <p:spPr bwMode="auto">
          <a:xfrm>
            <a:off x="342900" y="784225"/>
            <a:ext cx="8528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Many fuels contain </a:t>
            </a:r>
            <a:r>
              <a:rPr lang="en-GB" altLang="en-US" dirty="0" err="1"/>
              <a:t>sulfur</a:t>
            </a:r>
            <a:r>
              <a:rPr lang="en-GB" altLang="en-US" dirty="0"/>
              <a:t> which is released as </a:t>
            </a:r>
            <a:r>
              <a:rPr lang="en-GB" altLang="en-US" b="1" dirty="0" err="1">
                <a:solidFill>
                  <a:srgbClr val="B80303"/>
                </a:solidFill>
              </a:rPr>
              <a:t>sulfur</a:t>
            </a:r>
            <a:r>
              <a:rPr lang="en-GB" altLang="en-US" b="1" dirty="0">
                <a:solidFill>
                  <a:srgbClr val="B80303"/>
                </a:solidFill>
              </a:rPr>
              <a:t> dioxide </a:t>
            </a:r>
            <a:r>
              <a:rPr lang="en-GB" altLang="en-US" dirty="0"/>
              <a:t>(SO</a:t>
            </a:r>
            <a:r>
              <a:rPr lang="en-GB" altLang="en-US" baseline="-25000" dirty="0"/>
              <a:t>2</a:t>
            </a:r>
            <a:r>
              <a:rPr lang="en-GB" altLang="en-US" dirty="0"/>
              <a:t>) into the atmosphere. This results in the formation of </a:t>
            </a:r>
            <a:r>
              <a:rPr lang="en-GB" altLang="en-US" b="1" dirty="0">
                <a:solidFill>
                  <a:srgbClr val="B80303"/>
                </a:solidFill>
              </a:rPr>
              <a:t>acid rain</a:t>
            </a:r>
            <a:r>
              <a:rPr lang="en-GB" altLang="en-US" dirty="0"/>
              <a:t>.</a:t>
            </a:r>
          </a:p>
        </p:txBody>
      </p:sp>
      <p:sp>
        <p:nvSpPr>
          <p:cNvPr id="7" name="TextBox 43">
            <a:extLst>
              <a:ext uri="{FF2B5EF4-FFF2-40B4-BE49-F238E27FC236}">
                <a16:creationId xmlns:a16="http://schemas.microsoft.com/office/drawing/2014/main" id="{66ED3654-E987-45D9-BBBC-E0A0F6EA4BB0}"/>
              </a:ext>
            </a:extLst>
          </p:cNvPr>
          <p:cNvSpPr txBox="1">
            <a:spLocks noChangeArrowheads="1"/>
          </p:cNvSpPr>
          <p:nvPr/>
        </p:nvSpPr>
        <p:spPr bwMode="auto">
          <a:xfrm>
            <a:off x="342900" y="2229629"/>
            <a:ext cx="8351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Current methods to reduce sulfur dioxide emissions include:</a:t>
            </a:r>
          </a:p>
        </p:txBody>
      </p:sp>
      <p:sp>
        <p:nvSpPr>
          <p:cNvPr id="8" name="TextBox 42">
            <a:extLst>
              <a:ext uri="{FF2B5EF4-FFF2-40B4-BE49-F238E27FC236}">
                <a16:creationId xmlns:a16="http://schemas.microsoft.com/office/drawing/2014/main" id="{51D46B0E-EB62-4EFE-A393-383E601CCD72}"/>
              </a:ext>
            </a:extLst>
          </p:cNvPr>
          <p:cNvSpPr txBox="1">
            <a:spLocks noChangeArrowheads="1"/>
          </p:cNvSpPr>
          <p:nvPr/>
        </p:nvSpPr>
        <p:spPr bwMode="auto">
          <a:xfrm>
            <a:off x="342900" y="4013097"/>
            <a:ext cx="79318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B80303"/>
              </a:buClr>
              <a:buFont typeface="Wingdings" panose="05000000000000000000" pitchFamily="2" charset="2"/>
              <a:buChar char="l"/>
            </a:pPr>
            <a:r>
              <a:rPr lang="en-GB" altLang="en-US" dirty="0">
                <a:solidFill>
                  <a:srgbClr val="010066"/>
                </a:solidFill>
              </a:rPr>
              <a:t>using</a:t>
            </a:r>
            <a:r>
              <a:rPr lang="en-GB" altLang="en-US" b="1" dirty="0">
                <a:solidFill>
                  <a:srgbClr val="010066"/>
                </a:solidFill>
              </a:rPr>
              <a:t> </a:t>
            </a:r>
            <a:r>
              <a:rPr lang="en-GB" altLang="en-US" b="1" dirty="0">
                <a:solidFill>
                  <a:srgbClr val="B80303"/>
                </a:solidFill>
              </a:rPr>
              <a:t>gas scrubbers </a:t>
            </a:r>
            <a:r>
              <a:rPr lang="en-GB" altLang="en-US" dirty="0"/>
              <a:t>– spraying the gas with alkaline sea water that </a:t>
            </a:r>
            <a:r>
              <a:rPr lang="en-GB" altLang="en-US" dirty="0">
                <a:solidFill>
                  <a:srgbClr val="010066"/>
                </a:solidFill>
              </a:rPr>
              <a:t>neutralizes</a:t>
            </a:r>
            <a:r>
              <a:rPr lang="en-GB" altLang="en-US" dirty="0"/>
              <a:t> the </a:t>
            </a:r>
            <a:r>
              <a:rPr lang="en-GB" altLang="en-US" dirty="0" err="1"/>
              <a:t>sulfur</a:t>
            </a:r>
            <a:r>
              <a:rPr lang="en-GB" altLang="en-US" dirty="0"/>
              <a:t> dioxide</a:t>
            </a:r>
          </a:p>
        </p:txBody>
      </p:sp>
      <p:sp>
        <p:nvSpPr>
          <p:cNvPr id="9" name="TextBox 41">
            <a:extLst>
              <a:ext uri="{FF2B5EF4-FFF2-40B4-BE49-F238E27FC236}">
                <a16:creationId xmlns:a16="http://schemas.microsoft.com/office/drawing/2014/main" id="{08DA3657-B797-455B-86F9-4D0A601E5311}"/>
              </a:ext>
            </a:extLst>
          </p:cNvPr>
          <p:cNvSpPr txBox="1">
            <a:spLocks noChangeArrowheads="1"/>
          </p:cNvSpPr>
          <p:nvPr/>
        </p:nvSpPr>
        <p:spPr bwMode="auto">
          <a:xfrm>
            <a:off x="342900" y="5089349"/>
            <a:ext cx="81041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B80303"/>
              </a:buClr>
              <a:buFont typeface="Wingdings" panose="05000000000000000000" pitchFamily="2" charset="2"/>
              <a:buChar char="l"/>
            </a:pPr>
            <a:r>
              <a:rPr lang="en-GB" altLang="en-US" dirty="0">
                <a:solidFill>
                  <a:srgbClr val="010066"/>
                </a:solidFill>
              </a:rPr>
              <a:t>using calcium oxide </a:t>
            </a:r>
            <a:r>
              <a:rPr lang="en-GB" altLang="en-US" dirty="0"/>
              <a:t>– this reacts with SO</a:t>
            </a:r>
            <a:r>
              <a:rPr lang="en-GB" altLang="en-US" baseline="-25000" dirty="0"/>
              <a:t>2</a:t>
            </a:r>
            <a:r>
              <a:rPr lang="en-GB" altLang="en-US" dirty="0"/>
              <a:t> to form the solid compound calcium </a:t>
            </a:r>
            <a:r>
              <a:rPr lang="en-GB" altLang="en-US" dirty="0" err="1"/>
              <a:t>sulfate</a:t>
            </a:r>
            <a:r>
              <a:rPr lang="en-GB" altLang="en-US" dirty="0"/>
              <a:t>. This can be used for construction materials.</a:t>
            </a:r>
          </a:p>
        </p:txBody>
      </p:sp>
      <p:pic>
        <p:nvPicPr>
          <p:cNvPr id="11" name="Picture 19">
            <a:hlinkClick r:id="" action="ppaction://hlinkshowjump?jump=nextslide"/>
            <a:extLst>
              <a:ext uri="{FF2B5EF4-FFF2-40B4-BE49-F238E27FC236}">
                <a16:creationId xmlns:a16="http://schemas.microsoft.com/office/drawing/2014/main" id="{B6F528C5-B166-4D55-9331-64FDA63708E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7" descr="http://companyweb/production/Image%20library/Chemistry/_w/catalytic%20converter_png.jpg">
            <a:extLst>
              <a:ext uri="{FF2B5EF4-FFF2-40B4-BE49-F238E27FC236}">
                <a16:creationId xmlns:a16="http://schemas.microsoft.com/office/drawing/2014/main" id="{2CE1BC08-DD2C-4FDF-B902-5F71BF96DD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4888" y="3190522"/>
            <a:ext cx="3908425"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itle 1">
            <a:extLst>
              <a:ext uri="{FF2B5EF4-FFF2-40B4-BE49-F238E27FC236}">
                <a16:creationId xmlns:a16="http://schemas.microsoft.com/office/drawing/2014/main" id="{E8ED1FF3-4F06-4F89-BFB9-98C16BEAD5A2}"/>
              </a:ext>
            </a:extLst>
          </p:cNvPr>
          <p:cNvSpPr>
            <a:spLocks noGrp="1"/>
          </p:cNvSpPr>
          <p:nvPr>
            <p:ph type="title"/>
          </p:nvPr>
        </p:nvSpPr>
        <p:spPr/>
        <p:txBody>
          <a:bodyPr/>
          <a:lstStyle/>
          <a:p>
            <a:r>
              <a:rPr lang="en-GB" altLang="en-US" dirty="0"/>
              <a:t>Reducing pollution from vehicles</a:t>
            </a:r>
          </a:p>
        </p:txBody>
      </p:sp>
      <p:sp>
        <p:nvSpPr>
          <p:cNvPr id="34820" name="TextBox 3">
            <a:extLst>
              <a:ext uri="{FF2B5EF4-FFF2-40B4-BE49-F238E27FC236}">
                <a16:creationId xmlns:a16="http://schemas.microsoft.com/office/drawing/2014/main" id="{6B407010-CA6F-4D25-B830-58CA31B35B27}"/>
              </a:ext>
            </a:extLst>
          </p:cNvPr>
          <p:cNvSpPr txBox="1">
            <a:spLocks noChangeArrowheads="1"/>
          </p:cNvSpPr>
          <p:nvPr/>
        </p:nvSpPr>
        <p:spPr bwMode="auto">
          <a:xfrm>
            <a:off x="342900" y="3194050"/>
            <a:ext cx="45259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Catalytic converters treat car exhaust before it is released into the atmosphere.</a:t>
            </a:r>
          </a:p>
        </p:txBody>
      </p:sp>
      <p:sp>
        <p:nvSpPr>
          <p:cNvPr id="38918" name="TextBox 5">
            <a:extLst>
              <a:ext uri="{FF2B5EF4-FFF2-40B4-BE49-F238E27FC236}">
                <a16:creationId xmlns:a16="http://schemas.microsoft.com/office/drawing/2014/main" id="{33F70675-1905-406A-A474-1BF319023C75}"/>
              </a:ext>
            </a:extLst>
          </p:cNvPr>
          <p:cNvSpPr txBox="1">
            <a:spLocks noChangeArrowheads="1"/>
          </p:cNvSpPr>
          <p:nvPr/>
        </p:nvSpPr>
        <p:spPr bwMode="auto">
          <a:xfrm>
            <a:off x="342900" y="784225"/>
            <a:ext cx="82264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Harmful gases produced during the </a:t>
            </a:r>
            <a:r>
              <a:rPr lang="en-GB" altLang="en-US" b="1" dirty="0">
                <a:solidFill>
                  <a:srgbClr val="B80303"/>
                </a:solidFill>
              </a:rPr>
              <a:t>combustion</a:t>
            </a:r>
            <a:r>
              <a:rPr lang="en-GB" altLang="en-US" dirty="0"/>
              <a:t> of fuels are released into the atmosphere. </a:t>
            </a:r>
          </a:p>
        </p:txBody>
      </p:sp>
      <p:sp>
        <p:nvSpPr>
          <p:cNvPr id="7" name="TextBox 6">
            <a:extLst>
              <a:ext uri="{FF2B5EF4-FFF2-40B4-BE49-F238E27FC236}">
                <a16:creationId xmlns:a16="http://schemas.microsoft.com/office/drawing/2014/main" id="{BFDBF85A-83B8-4A1E-9ABD-71D6B1DE39BB}"/>
              </a:ext>
            </a:extLst>
          </p:cNvPr>
          <p:cNvSpPr txBox="1">
            <a:spLocks noChangeArrowheads="1"/>
          </p:cNvSpPr>
          <p:nvPr/>
        </p:nvSpPr>
        <p:spPr bwMode="auto">
          <a:xfrm>
            <a:off x="342900" y="1804988"/>
            <a:ext cx="85153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Insufficient oxygen, for example when a car is started, results in </a:t>
            </a:r>
            <a:r>
              <a:rPr lang="en-GB" altLang="en-US" b="1" dirty="0">
                <a:solidFill>
                  <a:srgbClr val="B80303"/>
                </a:solidFill>
              </a:rPr>
              <a:t>incomplete combustion </a:t>
            </a:r>
            <a:r>
              <a:rPr lang="en-GB" altLang="en-US" dirty="0"/>
              <a:t>and the production of the toxic chemicals </a:t>
            </a:r>
            <a:r>
              <a:rPr lang="en-GB" altLang="en-US" b="1" dirty="0">
                <a:solidFill>
                  <a:srgbClr val="B80303"/>
                </a:solidFill>
              </a:rPr>
              <a:t>carbon monoxide </a:t>
            </a:r>
            <a:r>
              <a:rPr lang="en-GB" altLang="en-US" dirty="0"/>
              <a:t>and </a:t>
            </a:r>
            <a:r>
              <a:rPr lang="en-GB" altLang="en-US" b="1" dirty="0">
                <a:solidFill>
                  <a:srgbClr val="B80303"/>
                </a:solidFill>
              </a:rPr>
              <a:t>nitrogen monoxide</a:t>
            </a:r>
            <a:r>
              <a:rPr lang="en-GB" altLang="en-US" dirty="0"/>
              <a:t>.</a:t>
            </a:r>
          </a:p>
        </p:txBody>
      </p:sp>
      <p:sp>
        <p:nvSpPr>
          <p:cNvPr id="8" name="Rectangle 7">
            <a:extLst>
              <a:ext uri="{FF2B5EF4-FFF2-40B4-BE49-F238E27FC236}">
                <a16:creationId xmlns:a16="http://schemas.microsoft.com/office/drawing/2014/main" id="{613DD732-25F2-40A2-9297-F2361958663B}"/>
              </a:ext>
            </a:extLst>
          </p:cNvPr>
          <p:cNvSpPr>
            <a:spLocks noChangeArrowheads="1"/>
          </p:cNvSpPr>
          <p:nvPr/>
        </p:nvSpPr>
        <p:spPr bwMode="auto">
          <a:xfrm>
            <a:off x="342900" y="4583113"/>
            <a:ext cx="508705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They convert </a:t>
            </a:r>
            <a:r>
              <a:rPr lang="en-GB" altLang="en-US" dirty="0">
                <a:solidFill>
                  <a:srgbClr val="010066"/>
                </a:solidFill>
              </a:rPr>
              <a:t>carbon monoxide </a:t>
            </a:r>
            <a:br>
              <a:rPr lang="en-GB" altLang="en-US" dirty="0">
                <a:solidFill>
                  <a:srgbClr val="010066"/>
                </a:solidFill>
              </a:rPr>
            </a:br>
            <a:r>
              <a:rPr lang="en-GB" altLang="en-US" dirty="0"/>
              <a:t>into the less harmful carbon dioxide, and convert nitrogen monoxide into nitrogen and oxygen.</a:t>
            </a:r>
          </a:p>
        </p:txBody>
      </p:sp>
      <p:pic>
        <p:nvPicPr>
          <p:cNvPr id="10" name="Picture 19">
            <a:hlinkClick r:id="" action="ppaction://hlinkshowjump?jump=nextslide"/>
            <a:extLst>
              <a:ext uri="{FF2B5EF4-FFF2-40B4-BE49-F238E27FC236}">
                <a16:creationId xmlns:a16="http://schemas.microsoft.com/office/drawing/2014/main" id="{86245154-7773-46EF-B9FB-221111BA6C8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5" descr="notes_icon">
            <a:extLst>
              <a:ext uri="{FF2B5EF4-FFF2-40B4-BE49-F238E27FC236}">
                <a16:creationId xmlns:a16="http://schemas.microsoft.com/office/drawing/2014/main" id="{C1AE2109-CF5B-4B27-8D60-B858AB654487}"/>
              </a:ext>
            </a:extLst>
          </p:cNvPr>
          <p:cNvPicPr>
            <a:picLocks noChangeAspect="1" noChangeArrowheads="1"/>
          </p:cNvPicPr>
          <p:nvPr/>
        </p:nvPicPr>
        <p:blipFill>
          <a:blip r:embed="rId5" cstate="print"/>
          <a:srcRect/>
          <a:stretch>
            <a:fillRect/>
          </a:stretch>
        </p:blipFill>
        <p:spPr bwMode="auto">
          <a:xfrm>
            <a:off x="8532813" y="134937"/>
            <a:ext cx="442913" cy="38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C1080EC-8D95-4F58-BEB4-92C3F69F687C}"/>
              </a:ext>
            </a:extLst>
          </p:cNvPr>
          <p:cNvSpPr>
            <a:spLocks noGrp="1"/>
          </p:cNvSpPr>
          <p:nvPr>
            <p:ph type="title"/>
          </p:nvPr>
        </p:nvSpPr>
        <p:spPr/>
        <p:txBody>
          <a:bodyPr/>
          <a:lstStyle/>
          <a:p>
            <a:r>
              <a:rPr lang="en-GB" dirty="0"/>
              <a:t>Information</a:t>
            </a:r>
            <a:endParaRPr lang="en-US" dirty="0"/>
          </a:p>
        </p:txBody>
      </p:sp>
      <p:sp>
        <p:nvSpPr>
          <p:cNvPr id="10" name="Content Placeholder 3">
            <a:extLst>
              <a:ext uri="{FF2B5EF4-FFF2-40B4-BE49-F238E27FC236}">
                <a16:creationId xmlns:a16="http://schemas.microsoft.com/office/drawing/2014/main" id="{3F24A623-EDEF-49C5-A5A4-508D614575B0}"/>
              </a:ext>
            </a:extLst>
          </p:cNvPr>
          <p:cNvSpPr>
            <a:spLocks noGrp="1"/>
          </p:cNvSpPr>
          <p:nvPr>
            <p:ph idx="1"/>
          </p:nvPr>
        </p:nvSpPr>
        <p:spPr>
          <a:xfrm>
            <a:off x="3148552" y="1300899"/>
            <a:ext cx="5712644" cy="2375555"/>
          </a:xfrm>
        </p:spPr>
        <p:txBody>
          <a:bodyPr>
            <a:noAutofit/>
          </a:bodyPr>
          <a:lstStyle/>
          <a:p>
            <a:pPr marL="216000" indent="-216000">
              <a:buSzPct val="100000"/>
              <a:buFont typeface="Wingdings 2" panose="05020102010507070707" pitchFamily="18" charset="2"/>
              <a:buChar char=""/>
            </a:pPr>
            <a:r>
              <a:rPr lang="en-GB" sz="1600" dirty="0"/>
              <a:t>Developing and Using Models</a:t>
            </a:r>
          </a:p>
          <a:p>
            <a:pPr marL="216000" indent="-216000">
              <a:buSzPct val="100000"/>
              <a:buFont typeface="Wingdings 2" panose="05020102010507070707" pitchFamily="18" charset="2"/>
              <a:buChar char=""/>
            </a:pPr>
            <a:r>
              <a:rPr lang="en-GB" sz="1600" dirty="0"/>
              <a:t>Planning and Carrying Out Investigations</a:t>
            </a:r>
          </a:p>
        </p:txBody>
      </p:sp>
      <p:sp>
        <p:nvSpPr>
          <p:cNvPr id="11" name="Content Placeholder 4">
            <a:extLst>
              <a:ext uri="{FF2B5EF4-FFF2-40B4-BE49-F238E27FC236}">
                <a16:creationId xmlns:a16="http://schemas.microsoft.com/office/drawing/2014/main" id="{00EF7105-ADAD-4E73-B6EE-D08D12DEDBCA}"/>
              </a:ext>
            </a:extLst>
          </p:cNvPr>
          <p:cNvSpPr>
            <a:spLocks noGrp="1"/>
          </p:cNvSpPr>
          <p:nvPr>
            <p:ph idx="10"/>
          </p:nvPr>
        </p:nvSpPr>
        <p:spPr>
          <a:xfrm>
            <a:off x="3148552" y="4271390"/>
            <a:ext cx="5712644" cy="2359165"/>
          </a:xfrm>
        </p:spPr>
        <p:txBody>
          <a:bodyPr>
            <a:normAutofit/>
          </a:bodyPr>
          <a:lstStyle/>
          <a:p>
            <a:r>
              <a:rPr lang="en-GB" sz="1600" dirty="0"/>
              <a:t>2. Cause and Effect</a:t>
            </a:r>
          </a:p>
        </p:txBody>
      </p:sp>
    </p:spTree>
    <p:custDataLst>
      <p:tags r:id="rId1"/>
    </p:custDataLst>
    <p:extLst>
      <p:ext uri="{BB962C8B-B14F-4D97-AF65-F5344CB8AC3E}">
        <p14:creationId xmlns:p14="http://schemas.microsoft.com/office/powerpoint/2010/main" val="2089987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94E9893F-D99A-4D93-B67E-E5CD782C7970}"/>
              </a:ext>
            </a:extLst>
          </p:cNvPr>
          <p:cNvSpPr>
            <a:spLocks noGrp="1" noChangeArrowheads="1"/>
          </p:cNvSpPr>
          <p:nvPr>
            <p:ph type="title"/>
          </p:nvPr>
        </p:nvSpPr>
        <p:spPr/>
        <p:txBody>
          <a:bodyPr/>
          <a:lstStyle/>
          <a:p>
            <a:pPr eaLnBrk="1" hangingPunct="1"/>
            <a:r>
              <a:rPr lang="en-GB" altLang="en-US" dirty="0"/>
              <a:t>What causes water pollution?</a:t>
            </a:r>
            <a:endParaRPr lang="en-US" altLang="en-US" dirty="0"/>
          </a:p>
        </p:txBody>
      </p:sp>
      <p:sp>
        <p:nvSpPr>
          <p:cNvPr id="940036" name="Text Box 4">
            <a:extLst>
              <a:ext uri="{FF2B5EF4-FFF2-40B4-BE49-F238E27FC236}">
                <a16:creationId xmlns:a16="http://schemas.microsoft.com/office/drawing/2014/main" id="{96723508-6693-4FBB-B4F8-B9B649FD8457}"/>
              </a:ext>
            </a:extLst>
          </p:cNvPr>
          <p:cNvSpPr txBox="1">
            <a:spLocks noChangeArrowheads="1"/>
          </p:cNvSpPr>
          <p:nvPr/>
        </p:nvSpPr>
        <p:spPr bwMode="auto">
          <a:xfrm>
            <a:off x="352425" y="1760538"/>
            <a:ext cx="78263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dirty="0"/>
              <a:t>Substances dumped at sea include sewage, oil, industrial chemicals, fuels, plastics and disused ships.</a:t>
            </a:r>
            <a:endParaRPr lang="en-US" altLang="en-US" dirty="0"/>
          </a:p>
        </p:txBody>
      </p:sp>
      <p:sp>
        <p:nvSpPr>
          <p:cNvPr id="10244" name="Text Box 5">
            <a:extLst>
              <a:ext uri="{FF2B5EF4-FFF2-40B4-BE49-F238E27FC236}">
                <a16:creationId xmlns:a16="http://schemas.microsoft.com/office/drawing/2014/main" id="{233892D2-4DC5-4318-B258-80C871E7E694}"/>
              </a:ext>
            </a:extLst>
          </p:cNvPr>
          <p:cNvSpPr txBox="1">
            <a:spLocks noChangeArrowheads="1"/>
          </p:cNvSpPr>
          <p:nvPr/>
        </p:nvSpPr>
        <p:spPr bwMode="auto">
          <a:xfrm>
            <a:off x="352425" y="800100"/>
            <a:ext cx="80803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a:t>Rivers and oceans are often used to dispose of waste. </a:t>
            </a:r>
            <a:br>
              <a:rPr lang="en-GB" altLang="en-US"/>
            </a:br>
            <a:r>
              <a:rPr lang="en-GB" altLang="en-US"/>
              <a:t>This can cause extensive damage to aquatic life. </a:t>
            </a:r>
          </a:p>
        </p:txBody>
      </p:sp>
      <p:sp>
        <p:nvSpPr>
          <p:cNvPr id="940043" name="Text Box 11">
            <a:extLst>
              <a:ext uri="{FF2B5EF4-FFF2-40B4-BE49-F238E27FC236}">
                <a16:creationId xmlns:a16="http://schemas.microsoft.com/office/drawing/2014/main" id="{87604A95-0A5F-460C-AEFA-F6DC70B293D0}"/>
              </a:ext>
            </a:extLst>
          </p:cNvPr>
          <p:cNvSpPr txBox="1">
            <a:spLocks noChangeArrowheads="1"/>
          </p:cNvSpPr>
          <p:nvPr/>
        </p:nvSpPr>
        <p:spPr bwMode="auto">
          <a:xfrm>
            <a:off x="5370513" y="3290888"/>
            <a:ext cx="3582987"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a:t>Substances used on land, such as pesticides and fertilizers, can be washed into rivers and oceans, causing damage to ecosystems.</a:t>
            </a:r>
            <a:endParaRPr lang="en-US" altLang="en-US"/>
          </a:p>
        </p:txBody>
      </p:sp>
      <p:pic>
        <p:nvPicPr>
          <p:cNvPr id="940044" name="Picture 12" descr="shutterstock_14797567_small">
            <a:extLst>
              <a:ext uri="{FF2B5EF4-FFF2-40B4-BE49-F238E27FC236}">
                <a16:creationId xmlns:a16="http://schemas.microsoft.com/office/drawing/2014/main" id="{2825663B-E2BC-4C5F-8670-832727300D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425" y="2790825"/>
            <a:ext cx="476250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a:hlinkClick r:id="" action="ppaction://hlinkshowjump?jump=nextslide"/>
            <a:extLst>
              <a:ext uri="{FF2B5EF4-FFF2-40B4-BE49-F238E27FC236}">
                <a16:creationId xmlns:a16="http://schemas.microsoft.com/office/drawing/2014/main" id="{08F60C79-9EB6-4A87-9E5C-11807D45682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00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004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4004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0036" grpId="0"/>
      <p:bldP spid="94004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7">
            <a:extLst>
              <a:ext uri="{FF2B5EF4-FFF2-40B4-BE49-F238E27FC236}">
                <a16:creationId xmlns:a16="http://schemas.microsoft.com/office/drawing/2014/main" id="{AB4AB2EE-A1AD-4570-A3DF-CAB5C97E01EC}"/>
              </a:ext>
            </a:extLst>
          </p:cNvPr>
          <p:cNvSpPr>
            <a:spLocks noGrp="1" noChangeArrowheads="1"/>
          </p:cNvSpPr>
          <p:nvPr>
            <p:ph type="title"/>
          </p:nvPr>
        </p:nvSpPr>
        <p:spPr/>
        <p:txBody>
          <a:bodyPr/>
          <a:lstStyle/>
          <a:p>
            <a:pPr eaLnBrk="1" hangingPunct="1"/>
            <a:r>
              <a:rPr lang="en-GB" altLang="en-US" dirty="0"/>
              <a:t>The effects of sewage and fertilizer </a:t>
            </a:r>
            <a:endParaRPr lang="en-US" altLang="en-US" dirty="0"/>
          </a:p>
        </p:txBody>
      </p:sp>
      <p:pic>
        <p:nvPicPr>
          <p:cNvPr id="6" name="Picture 5" descr="flash_icon">
            <a:extLst>
              <a:ext uri="{FF2B5EF4-FFF2-40B4-BE49-F238E27FC236}">
                <a16:creationId xmlns:a16="http://schemas.microsoft.com/office/drawing/2014/main" id="{F2CDDE5F-CA5C-47C6-A8DF-CAF2C2F71C54}"/>
              </a:ext>
            </a:extLst>
          </p:cNvPr>
          <p:cNvPicPr>
            <a:picLocks noChangeAspect="1" noChangeArrowheads="1"/>
          </p:cNvPicPr>
          <p:nvPr/>
        </p:nvPicPr>
        <p:blipFill>
          <a:blip r:embed="rId5"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19">
            <a:hlinkClick r:id="" action="ppaction://hlinkshowjump?jump=nextslide"/>
            <a:extLst>
              <a:ext uri="{FF2B5EF4-FFF2-40B4-BE49-F238E27FC236}">
                <a16:creationId xmlns:a16="http://schemas.microsoft.com/office/drawing/2014/main" id="{32D458D0-AA91-449A-AE8E-E292B8D8152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 name="Picture 1"/>
          <p:cNvPicPr>
            <a:picLocks/>
          </p:cNvPicPr>
          <p:nvPr/>
        </p:nvPicPr>
        <p:blipFill>
          <a:blip r:embed="rId7">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146475"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0EDAFCB7-8E6F-44BE-8240-8AE0CE3AB561}"/>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C202031C-D332-445B-93E3-ADFF85A069AB}"/>
              </a:ext>
            </a:extLst>
          </p:cNvPr>
          <p:cNvSpPr>
            <a:spLocks noGrp="1" noChangeArrowheads="1"/>
          </p:cNvSpPr>
          <p:nvPr>
            <p:ph type="title"/>
          </p:nvPr>
        </p:nvSpPr>
        <p:spPr/>
        <p:txBody>
          <a:bodyPr/>
          <a:lstStyle/>
          <a:p>
            <a:pPr eaLnBrk="1" hangingPunct="1"/>
            <a:r>
              <a:rPr lang="en-GB" altLang="en-US"/>
              <a:t>Eutrophication</a:t>
            </a:r>
            <a:endParaRPr lang="en-US" altLang="en-US"/>
          </a:p>
        </p:txBody>
      </p:sp>
      <p:pic>
        <p:nvPicPr>
          <p:cNvPr id="6" name="Picture 5" descr="flash_icon">
            <a:extLst>
              <a:ext uri="{FF2B5EF4-FFF2-40B4-BE49-F238E27FC236}">
                <a16:creationId xmlns:a16="http://schemas.microsoft.com/office/drawing/2014/main" id="{BD7C7A2D-D8CA-4B6D-AEC4-1883D0AAA779}"/>
              </a:ext>
            </a:extLst>
          </p:cNvPr>
          <p:cNvPicPr>
            <a:picLocks noChangeAspect="1" noChangeArrowheads="1"/>
          </p:cNvPicPr>
          <p:nvPr/>
        </p:nvPicPr>
        <p:blipFill>
          <a:blip r:embed="rId5"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19">
            <a:hlinkClick r:id="" action="ppaction://hlinkshowjump?jump=nextslide"/>
            <a:extLst>
              <a:ext uri="{FF2B5EF4-FFF2-40B4-BE49-F238E27FC236}">
                <a16:creationId xmlns:a16="http://schemas.microsoft.com/office/drawing/2014/main" id="{41D02E1D-FA34-4958-BC7D-A7884BC3F9B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 name="Picture 1"/>
          <p:cNvPicPr>
            <a:picLocks/>
          </p:cNvPicPr>
          <p:nvPr/>
        </p:nvPicPr>
        <p:blipFill>
          <a:blip r:embed="rId7">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147499"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F931736F-9B8D-4EFD-A919-0007E194C9D9}"/>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357EA89E-C7BD-4D1C-9E97-D8F517669681}"/>
              </a:ext>
            </a:extLst>
          </p:cNvPr>
          <p:cNvSpPr>
            <a:spLocks noGrp="1" noChangeArrowheads="1"/>
          </p:cNvSpPr>
          <p:nvPr>
            <p:ph type="title"/>
          </p:nvPr>
        </p:nvSpPr>
        <p:spPr/>
        <p:txBody>
          <a:bodyPr/>
          <a:lstStyle/>
          <a:p>
            <a:pPr eaLnBrk="1" hangingPunct="1"/>
            <a:r>
              <a:rPr lang="en-GB" altLang="en-US" dirty="0"/>
              <a:t>Pollutants in the food chain</a:t>
            </a:r>
            <a:endParaRPr lang="en-US" altLang="en-US" dirty="0"/>
          </a:p>
        </p:txBody>
      </p:sp>
      <p:pic>
        <p:nvPicPr>
          <p:cNvPr id="7" name="Picture 5" descr="flash_icon">
            <a:extLst>
              <a:ext uri="{FF2B5EF4-FFF2-40B4-BE49-F238E27FC236}">
                <a16:creationId xmlns:a16="http://schemas.microsoft.com/office/drawing/2014/main" id="{BB7F1347-19DC-4AE8-8D75-639C1A8520EF}"/>
              </a:ext>
            </a:extLst>
          </p:cNvPr>
          <p:cNvPicPr>
            <a:picLocks noChangeAspect="1" noChangeArrowheads="1"/>
          </p:cNvPicPr>
          <p:nvPr/>
        </p:nvPicPr>
        <p:blipFill>
          <a:blip r:embed="rId5"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9" descr="notes_icon">
            <a:extLst>
              <a:ext uri="{FF2B5EF4-FFF2-40B4-BE49-F238E27FC236}">
                <a16:creationId xmlns:a16="http://schemas.microsoft.com/office/drawing/2014/main" id="{326844AC-FE51-4D7E-A5D8-1B2B2D669434}"/>
              </a:ext>
            </a:extLst>
          </p:cNvPr>
          <p:cNvPicPr>
            <a:picLocks noChangeAspect="1" noChangeArrowheads="1"/>
          </p:cNvPicPr>
          <p:nvPr/>
        </p:nvPicPr>
        <p:blipFill>
          <a:blip r:embed="rId6" cstate="print"/>
          <a:srcRect/>
          <a:stretch>
            <a:fillRect/>
          </a:stretch>
        </p:blipFill>
        <p:spPr bwMode="auto">
          <a:xfrm>
            <a:off x="8065222" y="153987"/>
            <a:ext cx="442912" cy="387350"/>
          </a:xfrm>
          <a:prstGeom prst="rect">
            <a:avLst/>
          </a:prstGeom>
          <a:noFill/>
          <a:ln w="9525">
            <a:noFill/>
            <a:miter lim="800000"/>
            <a:headEnd/>
            <a:tailEnd/>
          </a:ln>
        </p:spPr>
      </p:pic>
      <p:pic>
        <p:nvPicPr>
          <p:cNvPr id="9" name="Picture 19">
            <a:hlinkClick r:id="" action="ppaction://hlinkshowjump?jump=nextslide"/>
            <a:extLst>
              <a:ext uri="{FF2B5EF4-FFF2-40B4-BE49-F238E27FC236}">
                <a16:creationId xmlns:a16="http://schemas.microsoft.com/office/drawing/2014/main" id="{0A8869B1-DD65-4A72-99B1-C0445E1A724C}"/>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148523"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A10DAFB6-D1F8-4411-A346-B51AC2120836}"/>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572B826-94F5-408F-AF29-B4E74D4626F2}"/>
              </a:ext>
            </a:extLst>
          </p:cNvPr>
          <p:cNvSpPr>
            <a:spLocks noGrp="1" noChangeArrowheads="1"/>
          </p:cNvSpPr>
          <p:nvPr>
            <p:ph type="title"/>
          </p:nvPr>
        </p:nvSpPr>
        <p:spPr/>
        <p:txBody>
          <a:bodyPr/>
          <a:lstStyle/>
          <a:p>
            <a:pPr eaLnBrk="1" hangingPunct="1"/>
            <a:r>
              <a:rPr lang="en-GB" altLang="en-US" dirty="0"/>
              <a:t>Types of pollutant</a:t>
            </a:r>
            <a:endParaRPr lang="en-US" altLang="en-US" dirty="0"/>
          </a:p>
        </p:txBody>
      </p:sp>
      <p:sp>
        <p:nvSpPr>
          <p:cNvPr id="972806" name="Rectangle 6">
            <a:extLst>
              <a:ext uri="{FF2B5EF4-FFF2-40B4-BE49-F238E27FC236}">
                <a16:creationId xmlns:a16="http://schemas.microsoft.com/office/drawing/2014/main" id="{DAE54277-BAE0-42D6-BDE6-E403AF513C66}"/>
              </a:ext>
            </a:extLst>
          </p:cNvPr>
          <p:cNvSpPr>
            <a:spLocks noChangeArrowheads="1"/>
          </p:cNvSpPr>
          <p:nvPr/>
        </p:nvSpPr>
        <p:spPr bwMode="auto">
          <a:xfrm>
            <a:off x="352425" y="2554288"/>
            <a:ext cx="85915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buClr>
                <a:srgbClr val="B80303"/>
              </a:buClr>
              <a:buFont typeface="Wingdings" panose="05000000000000000000" pitchFamily="2" charset="2"/>
              <a:buChar char="l"/>
            </a:pPr>
            <a:r>
              <a:rPr lang="en-GB" altLang="en-US" b="1" dirty="0">
                <a:solidFill>
                  <a:srgbClr val="B80303"/>
                </a:solidFill>
              </a:rPr>
              <a:t>PCBs</a:t>
            </a:r>
            <a:r>
              <a:rPr lang="en-GB" altLang="en-US" dirty="0"/>
              <a:t> are chemicals used in coolants and insulating fluids in electrical equipment. Their use was banned in 1979.</a:t>
            </a:r>
          </a:p>
        </p:txBody>
      </p:sp>
      <p:sp>
        <p:nvSpPr>
          <p:cNvPr id="11268" name="Text Box 7">
            <a:extLst>
              <a:ext uri="{FF2B5EF4-FFF2-40B4-BE49-F238E27FC236}">
                <a16:creationId xmlns:a16="http://schemas.microsoft.com/office/drawing/2014/main" id="{2D79F743-A986-463A-9296-323321810E80}"/>
              </a:ext>
            </a:extLst>
          </p:cNvPr>
          <p:cNvSpPr txBox="1">
            <a:spLocks noChangeArrowheads="1"/>
          </p:cNvSpPr>
          <p:nvPr/>
        </p:nvSpPr>
        <p:spPr bwMode="auto">
          <a:xfrm>
            <a:off x="352425" y="800100"/>
            <a:ext cx="73564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r>
              <a:rPr lang="en-GB" altLang="en-US" dirty="0"/>
              <a:t>Some pollutants can build up in food chains, causing harm to aquatic organisms. These chemicals tend to be very stable compounds that are not easily broken down in the natural environment.</a:t>
            </a:r>
            <a:endParaRPr lang="en-US" altLang="en-US" dirty="0"/>
          </a:p>
        </p:txBody>
      </p:sp>
      <p:sp>
        <p:nvSpPr>
          <p:cNvPr id="972808" name="Text Box 8">
            <a:extLst>
              <a:ext uri="{FF2B5EF4-FFF2-40B4-BE49-F238E27FC236}">
                <a16:creationId xmlns:a16="http://schemas.microsoft.com/office/drawing/2014/main" id="{FCF40363-AB34-49BE-89A0-A97BD912FF2F}"/>
              </a:ext>
            </a:extLst>
          </p:cNvPr>
          <p:cNvSpPr txBox="1">
            <a:spLocks noChangeArrowheads="1"/>
          </p:cNvSpPr>
          <p:nvPr/>
        </p:nvSpPr>
        <p:spPr bwMode="auto">
          <a:xfrm>
            <a:off x="352425" y="3578225"/>
            <a:ext cx="87915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buClr>
                <a:srgbClr val="B80303"/>
              </a:buClr>
              <a:buFont typeface="Wingdings" panose="05000000000000000000" pitchFamily="2" charset="2"/>
              <a:buChar char="l"/>
            </a:pPr>
            <a:r>
              <a:rPr lang="en-GB" altLang="en-US" b="1" dirty="0">
                <a:solidFill>
                  <a:srgbClr val="B80303"/>
                </a:solidFill>
              </a:rPr>
              <a:t>DDT</a:t>
            </a:r>
            <a:r>
              <a:rPr lang="en-GB" altLang="en-US" b="1" dirty="0">
                <a:solidFill>
                  <a:srgbClr val="10BC45"/>
                </a:solidFill>
              </a:rPr>
              <a:t> </a:t>
            </a:r>
            <a:r>
              <a:rPr lang="en-GB" altLang="en-US" dirty="0"/>
              <a:t>is a chemical that was widely used as an insecticide, helping to control populations of disease-carrying insects. </a:t>
            </a:r>
            <a:br>
              <a:rPr lang="en-GB" altLang="en-US" dirty="0"/>
            </a:br>
            <a:r>
              <a:rPr lang="en-GB" altLang="en-US" dirty="0"/>
              <a:t>It was banned in 1972. </a:t>
            </a:r>
            <a:endParaRPr lang="en-US" altLang="en-US" dirty="0"/>
          </a:p>
        </p:txBody>
      </p:sp>
      <p:sp>
        <p:nvSpPr>
          <p:cNvPr id="972812" name="Text Box 12">
            <a:extLst>
              <a:ext uri="{FF2B5EF4-FFF2-40B4-BE49-F238E27FC236}">
                <a16:creationId xmlns:a16="http://schemas.microsoft.com/office/drawing/2014/main" id="{E629FB69-53F5-4F6B-BB47-969CD004A12C}"/>
              </a:ext>
            </a:extLst>
          </p:cNvPr>
          <p:cNvSpPr txBox="1">
            <a:spLocks noChangeArrowheads="1"/>
          </p:cNvSpPr>
          <p:nvPr/>
        </p:nvSpPr>
        <p:spPr bwMode="auto">
          <a:xfrm>
            <a:off x="352425" y="4916488"/>
            <a:ext cx="87915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buClr>
                <a:srgbClr val="10BC45"/>
              </a:buClr>
              <a:buFont typeface="Wingdings" panose="05000000000000000000" pitchFamily="2" charset="2"/>
              <a:buNone/>
            </a:pPr>
            <a:r>
              <a:rPr lang="en-GB" altLang="en-US"/>
              <a:t>It is thought that these chemicals can cause a variety of problems in higher animals, affecting the immune system, growth and reproduction.</a:t>
            </a:r>
            <a:endParaRPr lang="en-US" altLang="en-US"/>
          </a:p>
        </p:txBody>
      </p:sp>
      <p:pic>
        <p:nvPicPr>
          <p:cNvPr id="11271" name="Picture 14" descr="pollution">
            <a:extLst>
              <a:ext uri="{FF2B5EF4-FFF2-40B4-BE49-F238E27FC236}">
                <a16:creationId xmlns:a16="http://schemas.microsoft.com/office/drawing/2014/main" id="{FCD9E5F4-DB3D-49A6-BBB5-109195B461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8163" y="901700"/>
            <a:ext cx="1971675"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a:hlinkClick r:id="" action="ppaction://hlinkshowjump?jump=nextslide"/>
            <a:extLst>
              <a:ext uri="{FF2B5EF4-FFF2-40B4-BE49-F238E27FC236}">
                <a16:creationId xmlns:a16="http://schemas.microsoft.com/office/drawing/2014/main" id="{B3DB4F82-978D-4A45-8A87-5D3904C7302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280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280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28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06" grpId="0"/>
      <p:bldP spid="972808" grpId="0"/>
      <p:bldP spid="9728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8233BC6C-4191-455F-B92F-90762488EC14}"/>
              </a:ext>
            </a:extLst>
          </p:cNvPr>
          <p:cNvSpPr>
            <a:spLocks noGrp="1" noChangeArrowheads="1"/>
          </p:cNvSpPr>
          <p:nvPr>
            <p:ph type="title"/>
          </p:nvPr>
        </p:nvSpPr>
        <p:spPr/>
        <p:txBody>
          <a:bodyPr/>
          <a:lstStyle/>
          <a:p>
            <a:pPr eaLnBrk="1" hangingPunct="1"/>
            <a:r>
              <a:rPr lang="en-GB" altLang="en-US"/>
              <a:t>Which concentration?</a:t>
            </a:r>
            <a:endParaRPr lang="en-US" altLang="en-US"/>
          </a:p>
        </p:txBody>
      </p:sp>
      <p:pic>
        <p:nvPicPr>
          <p:cNvPr id="6" name="Picture 5" descr="flash_icon">
            <a:extLst>
              <a:ext uri="{FF2B5EF4-FFF2-40B4-BE49-F238E27FC236}">
                <a16:creationId xmlns:a16="http://schemas.microsoft.com/office/drawing/2014/main" id="{7AD410B5-4F76-4E80-8B9C-F6866EC5B827}"/>
              </a:ext>
            </a:extLst>
          </p:cNvPr>
          <p:cNvPicPr>
            <a:picLocks noChangeAspect="1" noChangeArrowheads="1"/>
          </p:cNvPicPr>
          <p:nvPr/>
        </p:nvPicPr>
        <p:blipFill>
          <a:blip r:embed="rId5"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19">
            <a:hlinkClick r:id="" action="ppaction://hlinkshowjump?jump=nextslide"/>
            <a:extLst>
              <a:ext uri="{FF2B5EF4-FFF2-40B4-BE49-F238E27FC236}">
                <a16:creationId xmlns:a16="http://schemas.microsoft.com/office/drawing/2014/main" id="{D7EBE701-E4DB-458F-A6ED-49DCD0C475C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9">
            <a:extLst>
              <a:ext uri="{FF2B5EF4-FFF2-40B4-BE49-F238E27FC236}">
                <a16:creationId xmlns:a16="http://schemas.microsoft.com/office/drawing/2014/main" id="{7E4E4486-A498-4577-B376-7E48C8875486}"/>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149547"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35B94E48-1DC5-42C9-831B-85D7B24B5ED8}"/>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50665A39-ED02-494F-BC5C-556AEDE911AE}"/>
              </a:ext>
            </a:extLst>
          </p:cNvPr>
          <p:cNvSpPr>
            <a:spLocks noGrp="1" noChangeArrowheads="1"/>
          </p:cNvSpPr>
          <p:nvPr>
            <p:ph type="title"/>
          </p:nvPr>
        </p:nvSpPr>
        <p:spPr/>
        <p:txBody>
          <a:bodyPr/>
          <a:lstStyle/>
          <a:p>
            <a:pPr eaLnBrk="1" hangingPunct="1"/>
            <a:r>
              <a:rPr lang="en-GB" altLang="en-US"/>
              <a:t>Biological indicators</a:t>
            </a:r>
            <a:endParaRPr lang="en-US" altLang="en-US"/>
          </a:p>
        </p:txBody>
      </p:sp>
      <p:pic>
        <p:nvPicPr>
          <p:cNvPr id="6" name="Picture 5" descr="flash_icon">
            <a:extLst>
              <a:ext uri="{FF2B5EF4-FFF2-40B4-BE49-F238E27FC236}">
                <a16:creationId xmlns:a16="http://schemas.microsoft.com/office/drawing/2014/main" id="{8DEE9CC2-8522-45DA-93B3-07DEE32FE484}"/>
              </a:ext>
            </a:extLst>
          </p:cNvPr>
          <p:cNvPicPr>
            <a:picLocks noChangeAspect="1" noChangeArrowheads="1"/>
          </p:cNvPicPr>
          <p:nvPr/>
        </p:nvPicPr>
        <p:blipFill>
          <a:blip r:embed="rId5"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19">
            <a:hlinkClick r:id="" action="ppaction://hlinkshowjump?jump=nextslide"/>
            <a:extLst>
              <a:ext uri="{FF2B5EF4-FFF2-40B4-BE49-F238E27FC236}">
                <a16:creationId xmlns:a16="http://schemas.microsoft.com/office/drawing/2014/main" id="{119466C3-215B-4439-9FA8-230154A6490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 name="Picture 1"/>
          <p:cNvPicPr>
            <a:picLocks/>
          </p:cNvPicPr>
          <p:nvPr/>
        </p:nvPicPr>
        <p:blipFill>
          <a:blip r:embed="rId7">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150571"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D45CEFE2-DD16-4DD6-A6A3-74A78CE71E41}"/>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A5BB9F56-B93F-4589-AD34-ECAF78EF54B7}"/>
              </a:ext>
            </a:extLst>
          </p:cNvPr>
          <p:cNvSpPr>
            <a:spLocks noGrp="1" noChangeArrowheads="1"/>
          </p:cNvSpPr>
          <p:nvPr>
            <p:ph type="title"/>
          </p:nvPr>
        </p:nvSpPr>
        <p:spPr/>
        <p:txBody>
          <a:bodyPr/>
          <a:lstStyle/>
          <a:p>
            <a:pPr eaLnBrk="1" hangingPunct="1"/>
            <a:r>
              <a:rPr lang="en-GB" altLang="en-US" dirty="0"/>
              <a:t>Using indicator species</a:t>
            </a:r>
            <a:endParaRPr lang="en-US" altLang="en-US" dirty="0"/>
          </a:p>
        </p:txBody>
      </p:sp>
      <p:pic>
        <p:nvPicPr>
          <p:cNvPr id="5" name="Picture 5" descr="flash_icon">
            <a:extLst>
              <a:ext uri="{FF2B5EF4-FFF2-40B4-BE49-F238E27FC236}">
                <a16:creationId xmlns:a16="http://schemas.microsoft.com/office/drawing/2014/main" id="{6D622145-F845-4572-83E9-0B38997A981F}"/>
              </a:ext>
            </a:extLst>
          </p:cNvPr>
          <p:cNvPicPr>
            <a:picLocks noChangeAspect="1" noChangeArrowheads="1"/>
          </p:cNvPicPr>
          <p:nvPr/>
        </p:nvPicPr>
        <p:blipFill>
          <a:blip r:embed="rId5" cstate="print"/>
          <a:srcRect/>
          <a:stretch>
            <a:fillRect/>
          </a:stretch>
        </p:blipFill>
        <p:spPr bwMode="auto">
          <a:xfrm>
            <a:off x="8569324" y="112712"/>
            <a:ext cx="385763" cy="431800"/>
          </a:xfrm>
          <a:prstGeom prst="rect">
            <a:avLst/>
          </a:prstGeom>
          <a:noFill/>
          <a:ln w="9525">
            <a:noFill/>
            <a:miter lim="800000"/>
            <a:headEnd/>
            <a:tailEnd/>
          </a:ln>
        </p:spPr>
      </p:pic>
      <p:pic>
        <p:nvPicPr>
          <p:cNvPr id="2" name="Picture 1"/>
          <p:cNvPicPr>
            <a:picLocks/>
          </p:cNvPicPr>
          <p:nvPr/>
        </p:nvPicPr>
        <p:blipFill>
          <a:blip r:embed="rId6">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151596"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62DD377E-7CB3-42D8-9FA3-ADE37E6EBBE3}"/>
                    </a:ext>
                  </a:extLst>
                </p:cNvPr>
                <p:cNvPicPr>
                  <a:picLocks/>
                </p:cNvPicPr>
                <p:nvPr/>
              </p:nvPicPr>
              <p:blipFill>
                <a:blip r:embed="rId7"/>
                <a:stretch>
                  <a:fillRect/>
                </a:stretch>
              </p:blipFill>
              <p:spPr>
                <a:xfrm>
                  <a:off x="212725" y="800100"/>
                  <a:ext cx="8699500" cy="5308600"/>
                </a:xfrm>
                <a:prstGeom prst="rect">
                  <a:avLst/>
                </a:prstGeom>
              </p:spPr>
            </p:pic>
          </p:control>
        </mc:Fallback>
      </mc:AlternateContent>
    </p:controls>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130EDC31-D0B8-4624-B5FC-75A53E0A34FC}"/>
              </a:ext>
            </a:extLst>
          </p:cNvPr>
          <p:cNvSpPr>
            <a:spLocks noGrp="1" noChangeArrowheads="1"/>
          </p:cNvSpPr>
          <p:nvPr>
            <p:ph type="title"/>
          </p:nvPr>
        </p:nvSpPr>
        <p:spPr>
          <a:noFill/>
        </p:spPr>
        <p:txBody>
          <a:bodyPr/>
          <a:lstStyle/>
          <a:p>
            <a:r>
              <a:rPr lang="en-GB" altLang="en-US" dirty="0"/>
              <a:t>What is air pollution?</a:t>
            </a:r>
          </a:p>
        </p:txBody>
      </p:sp>
      <p:sp>
        <p:nvSpPr>
          <p:cNvPr id="27652" name="Text Box 6">
            <a:extLst>
              <a:ext uri="{FF2B5EF4-FFF2-40B4-BE49-F238E27FC236}">
                <a16:creationId xmlns:a16="http://schemas.microsoft.com/office/drawing/2014/main" id="{F4799081-98D0-4589-8A06-522FF757CACA}"/>
              </a:ext>
            </a:extLst>
          </p:cNvPr>
          <p:cNvSpPr txBox="1">
            <a:spLocks noChangeArrowheads="1"/>
          </p:cNvSpPr>
          <p:nvPr/>
        </p:nvSpPr>
        <p:spPr bwMode="auto">
          <a:xfrm>
            <a:off x="342900" y="784225"/>
            <a:ext cx="86344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Air is made up of a mixture of gases – about 78% </a:t>
            </a:r>
            <a:r>
              <a:rPr lang="en-GB" altLang="en-US" b="1" dirty="0">
                <a:solidFill>
                  <a:srgbClr val="B80303"/>
                </a:solidFill>
              </a:rPr>
              <a:t>nitrogen</a:t>
            </a:r>
            <a:r>
              <a:rPr lang="en-GB" altLang="en-US" dirty="0"/>
              <a:t>, 21% </a:t>
            </a:r>
            <a:r>
              <a:rPr lang="en-GB" altLang="en-US" b="1" dirty="0">
                <a:solidFill>
                  <a:srgbClr val="B80303"/>
                </a:solidFill>
              </a:rPr>
              <a:t>oxygen</a:t>
            </a:r>
            <a:r>
              <a:rPr lang="en-GB" altLang="en-US" dirty="0"/>
              <a:t> and 1% other gases, including </a:t>
            </a:r>
            <a:r>
              <a:rPr lang="en-GB" altLang="en-US" b="1" dirty="0">
                <a:solidFill>
                  <a:srgbClr val="B80303"/>
                </a:solidFill>
              </a:rPr>
              <a:t>carbon dioxide</a:t>
            </a:r>
            <a:r>
              <a:rPr lang="en-GB" altLang="en-US" dirty="0"/>
              <a:t>.</a:t>
            </a:r>
          </a:p>
        </p:txBody>
      </p:sp>
      <p:sp>
        <p:nvSpPr>
          <p:cNvPr id="413707" name="Text Box 11">
            <a:extLst>
              <a:ext uri="{FF2B5EF4-FFF2-40B4-BE49-F238E27FC236}">
                <a16:creationId xmlns:a16="http://schemas.microsoft.com/office/drawing/2014/main" id="{12105458-6CEC-4103-A9C1-63024A479CC5}"/>
              </a:ext>
            </a:extLst>
          </p:cNvPr>
          <p:cNvSpPr txBox="1">
            <a:spLocks noChangeArrowheads="1"/>
          </p:cNvSpPr>
          <p:nvPr/>
        </p:nvSpPr>
        <p:spPr bwMode="auto">
          <a:xfrm>
            <a:off x="342900" y="1690688"/>
            <a:ext cx="487045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dirty="0">
                <a:solidFill>
                  <a:srgbClr val="B80303"/>
                </a:solidFill>
              </a:rPr>
              <a:t>Air pollution</a:t>
            </a:r>
            <a:r>
              <a:rPr lang="en-GB" altLang="en-US" dirty="0">
                <a:solidFill>
                  <a:srgbClr val="B80303"/>
                </a:solidFill>
              </a:rPr>
              <a:t> </a:t>
            </a:r>
            <a:r>
              <a:rPr lang="en-GB" altLang="en-US" dirty="0"/>
              <a:t>is the presence of substances in the air (</a:t>
            </a:r>
            <a:r>
              <a:rPr lang="en-GB" altLang="en-US" b="1" dirty="0">
                <a:solidFill>
                  <a:srgbClr val="B80303"/>
                </a:solidFill>
              </a:rPr>
              <a:t>pollutants</a:t>
            </a:r>
            <a:r>
              <a:rPr lang="en-GB" altLang="en-US" dirty="0"/>
              <a:t>). These are usually caused by human activities and are harmful to health or the environment.</a:t>
            </a:r>
          </a:p>
        </p:txBody>
      </p:sp>
      <p:sp>
        <p:nvSpPr>
          <p:cNvPr id="413708" name="Text Box 12">
            <a:extLst>
              <a:ext uri="{FF2B5EF4-FFF2-40B4-BE49-F238E27FC236}">
                <a16:creationId xmlns:a16="http://schemas.microsoft.com/office/drawing/2014/main" id="{B7CF600E-7AC6-41BC-ADE5-09020242116D}"/>
              </a:ext>
            </a:extLst>
          </p:cNvPr>
          <p:cNvSpPr txBox="1">
            <a:spLocks noChangeArrowheads="1"/>
          </p:cNvSpPr>
          <p:nvPr/>
        </p:nvSpPr>
        <p:spPr bwMode="auto">
          <a:xfrm>
            <a:off x="342900" y="5330825"/>
            <a:ext cx="86233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The effects of air pollution can destroy forests, poison fish in lakes and rivers, and even cause premature death in humans.</a:t>
            </a:r>
          </a:p>
        </p:txBody>
      </p:sp>
      <p:sp>
        <p:nvSpPr>
          <p:cNvPr id="413709" name="Rectangle 13">
            <a:extLst>
              <a:ext uri="{FF2B5EF4-FFF2-40B4-BE49-F238E27FC236}">
                <a16:creationId xmlns:a16="http://schemas.microsoft.com/office/drawing/2014/main" id="{34A13896-AA1F-4637-A30D-3DA4921C815E}"/>
              </a:ext>
            </a:extLst>
          </p:cNvPr>
          <p:cNvSpPr>
            <a:spLocks noChangeArrowheads="1"/>
          </p:cNvSpPr>
          <p:nvPr/>
        </p:nvSpPr>
        <p:spPr bwMode="auto">
          <a:xfrm>
            <a:off x="342900" y="3692525"/>
            <a:ext cx="51371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It can be easy to spot air pollution </a:t>
            </a:r>
            <a:br>
              <a:rPr lang="en-GB" altLang="en-US" dirty="0"/>
            </a:br>
            <a:r>
              <a:rPr lang="en-GB" altLang="en-US" dirty="0"/>
              <a:t>in cities. However, its effects are not limited to urban areas because air circulates freely all over the world.</a:t>
            </a:r>
          </a:p>
        </p:txBody>
      </p:sp>
      <p:pic>
        <p:nvPicPr>
          <p:cNvPr id="413713" name="Picture 17" descr="andesign101_shutterstock_49244317_MOD2">
            <a:extLst>
              <a:ext uri="{FF2B5EF4-FFF2-40B4-BE49-F238E27FC236}">
                <a16:creationId xmlns:a16="http://schemas.microsoft.com/office/drawing/2014/main" id="{5C985E73-A9D1-47D9-8777-A82A6F7C48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977"/>
          <a:stretch>
            <a:fillRect/>
          </a:stretch>
        </p:blipFill>
        <p:spPr bwMode="auto">
          <a:xfrm>
            <a:off x="5732463" y="1739194"/>
            <a:ext cx="2628900"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9">
            <a:hlinkClick r:id="" action="ppaction://hlinkshowjump?jump=nextslide"/>
            <a:extLst>
              <a:ext uri="{FF2B5EF4-FFF2-40B4-BE49-F238E27FC236}">
                <a16:creationId xmlns:a16="http://schemas.microsoft.com/office/drawing/2014/main" id="{12AD225D-AEBB-4E04-8E7D-FA22DDDA122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5" descr="notes_icon">
            <a:extLst>
              <a:ext uri="{FF2B5EF4-FFF2-40B4-BE49-F238E27FC236}">
                <a16:creationId xmlns:a16="http://schemas.microsoft.com/office/drawing/2014/main" id="{D621FF15-C066-4DC5-BD6A-D21EA3F2A3EC}"/>
              </a:ext>
            </a:extLst>
          </p:cNvPr>
          <p:cNvPicPr>
            <a:picLocks noChangeAspect="1" noChangeArrowheads="1"/>
          </p:cNvPicPr>
          <p:nvPr/>
        </p:nvPicPr>
        <p:blipFill>
          <a:blip r:embed="rId5" cstate="print"/>
          <a:srcRect/>
          <a:stretch>
            <a:fillRect/>
          </a:stretch>
        </p:blipFill>
        <p:spPr bwMode="auto">
          <a:xfrm>
            <a:off x="8532813" y="134937"/>
            <a:ext cx="442913" cy="38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37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370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371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1370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707" grpId="0"/>
      <p:bldP spid="413708" grpId="0"/>
      <p:bldP spid="41370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D2A9AFE8-395E-4D72-B2C9-EC32775FA322}"/>
              </a:ext>
            </a:extLst>
          </p:cNvPr>
          <p:cNvSpPr>
            <a:spLocks noGrp="1" noChangeArrowheads="1"/>
          </p:cNvSpPr>
          <p:nvPr>
            <p:ph type="title"/>
          </p:nvPr>
        </p:nvSpPr>
        <p:spPr/>
        <p:txBody>
          <a:bodyPr/>
          <a:lstStyle/>
          <a:p>
            <a:r>
              <a:rPr lang="en-GB" altLang="en-US"/>
              <a:t>Fuels and the environment</a:t>
            </a:r>
          </a:p>
        </p:txBody>
      </p:sp>
      <p:sp>
        <p:nvSpPr>
          <p:cNvPr id="419850" name="Rectangle 10">
            <a:extLst>
              <a:ext uri="{FF2B5EF4-FFF2-40B4-BE49-F238E27FC236}">
                <a16:creationId xmlns:a16="http://schemas.microsoft.com/office/drawing/2014/main" id="{AF77CDCA-3EF2-474D-9C7F-BF6A231C0867}"/>
              </a:ext>
            </a:extLst>
          </p:cNvPr>
          <p:cNvSpPr>
            <a:spLocks noChangeArrowheads="1"/>
          </p:cNvSpPr>
          <p:nvPr/>
        </p:nvSpPr>
        <p:spPr bwMode="auto">
          <a:xfrm>
            <a:off x="342900" y="5330825"/>
            <a:ext cx="88011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The conservation of atoms during chemical reactions means that any impurities in the fuel will also end up as a product. </a:t>
            </a:r>
          </a:p>
        </p:txBody>
      </p:sp>
      <p:sp>
        <p:nvSpPr>
          <p:cNvPr id="28677" name="Rectangle 11">
            <a:extLst>
              <a:ext uri="{FF2B5EF4-FFF2-40B4-BE49-F238E27FC236}">
                <a16:creationId xmlns:a16="http://schemas.microsoft.com/office/drawing/2014/main" id="{2A222E56-5266-4E73-9939-7D179ABBAD19}"/>
              </a:ext>
            </a:extLst>
          </p:cNvPr>
          <p:cNvSpPr>
            <a:spLocks noChangeArrowheads="1"/>
          </p:cNvSpPr>
          <p:nvPr/>
        </p:nvSpPr>
        <p:spPr bwMode="auto">
          <a:xfrm>
            <a:off x="342900" y="784225"/>
            <a:ext cx="83883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Most fuels contain hydrogen and carbon, but many also contain some </a:t>
            </a:r>
            <a:r>
              <a:rPr lang="en-GB" altLang="en-US" dirty="0" err="1">
                <a:solidFill>
                  <a:srgbClr val="010066"/>
                </a:solidFill>
              </a:rPr>
              <a:t>sulfur</a:t>
            </a:r>
            <a:r>
              <a:rPr lang="en-GB" altLang="en-US" dirty="0">
                <a:solidFill>
                  <a:srgbClr val="010066"/>
                </a:solidFill>
              </a:rPr>
              <a:t>. When a fuel burns, several substances may be released into the Earth’s atmosphere, including:</a:t>
            </a:r>
          </a:p>
        </p:txBody>
      </p:sp>
      <p:pic>
        <p:nvPicPr>
          <p:cNvPr id="28678" name="Picture 13" descr="Dudarev_Mikhail_shutterstock_63620224_MOD">
            <a:extLst>
              <a:ext uri="{FF2B5EF4-FFF2-40B4-BE49-F238E27FC236}">
                <a16:creationId xmlns:a16="http://schemas.microsoft.com/office/drawing/2014/main" id="{DA4F0A69-E134-4C48-A3DC-AD52562D9F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6263" y="2147888"/>
            <a:ext cx="4324350"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implified Text Shape 1">
            <a:extLst>
              <a:ext uri="{FF2B5EF4-FFF2-40B4-BE49-F238E27FC236}">
                <a16:creationId xmlns:a16="http://schemas.microsoft.com/office/drawing/2014/main" id="{7426109E-CE8E-4EF4-AC92-94F11257EAB2}"/>
              </a:ext>
            </a:extLst>
          </p:cNvPr>
          <p:cNvSpPr>
            <a:spLocks noChangeArrowheads="1"/>
          </p:cNvSpPr>
          <p:nvPr/>
        </p:nvSpPr>
        <p:spPr bwMode="auto">
          <a:xfrm>
            <a:off x="342900" y="2055586"/>
            <a:ext cx="3875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B80303"/>
              </a:buClr>
              <a:buFont typeface="Wingdings" panose="05000000000000000000" pitchFamily="2" charset="2"/>
              <a:buChar char="l"/>
            </a:pPr>
            <a:r>
              <a:rPr lang="en-GB" altLang="en-US" dirty="0"/>
              <a:t> carbon dioxide (CO</a:t>
            </a:r>
            <a:r>
              <a:rPr lang="en-GB" altLang="en-US" baseline="-25000" dirty="0"/>
              <a:t>2</a:t>
            </a:r>
            <a:r>
              <a:rPr lang="en-GB" altLang="en-US" dirty="0"/>
              <a:t>)</a:t>
            </a:r>
          </a:p>
        </p:txBody>
      </p:sp>
      <p:sp>
        <p:nvSpPr>
          <p:cNvPr id="10" name="Simplified Text Shape 2">
            <a:extLst>
              <a:ext uri="{FF2B5EF4-FFF2-40B4-BE49-F238E27FC236}">
                <a16:creationId xmlns:a16="http://schemas.microsoft.com/office/drawing/2014/main" id="{4FC58C7C-DCE4-4B0E-AE46-388C194C914F}"/>
              </a:ext>
            </a:extLst>
          </p:cNvPr>
          <p:cNvSpPr>
            <a:spLocks noChangeArrowheads="1"/>
          </p:cNvSpPr>
          <p:nvPr/>
        </p:nvSpPr>
        <p:spPr bwMode="auto">
          <a:xfrm>
            <a:off x="342900" y="2601459"/>
            <a:ext cx="38750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B80303"/>
              </a:buClr>
              <a:buFont typeface="Wingdings" panose="05000000000000000000" pitchFamily="2" charset="2"/>
              <a:buChar char="l"/>
            </a:pPr>
            <a:r>
              <a:rPr lang="en-GB" altLang="en-US" dirty="0"/>
              <a:t> water vapor (H</a:t>
            </a:r>
            <a:r>
              <a:rPr lang="en-GB" altLang="en-US" baseline="-25000" dirty="0"/>
              <a:t>2</a:t>
            </a:r>
            <a:r>
              <a:rPr lang="en-GB" altLang="en-US" dirty="0"/>
              <a:t>O)</a:t>
            </a:r>
          </a:p>
        </p:txBody>
      </p:sp>
      <p:sp>
        <p:nvSpPr>
          <p:cNvPr id="12" name="Simplified Text Shape 3">
            <a:extLst>
              <a:ext uri="{FF2B5EF4-FFF2-40B4-BE49-F238E27FC236}">
                <a16:creationId xmlns:a16="http://schemas.microsoft.com/office/drawing/2014/main" id="{ED8F4A3D-DE20-49A5-8E28-531CE2BB54F0}"/>
              </a:ext>
            </a:extLst>
          </p:cNvPr>
          <p:cNvSpPr>
            <a:spLocks noChangeArrowheads="1"/>
          </p:cNvSpPr>
          <p:nvPr/>
        </p:nvSpPr>
        <p:spPr bwMode="auto">
          <a:xfrm>
            <a:off x="342900" y="3147333"/>
            <a:ext cx="3875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B80303"/>
              </a:buClr>
              <a:buFont typeface="Wingdings" panose="05000000000000000000" pitchFamily="2" charset="2"/>
              <a:buChar char="l"/>
            </a:pPr>
            <a:r>
              <a:rPr lang="en-GB" altLang="en-US" dirty="0"/>
              <a:t> carbon monoxide (CO)</a:t>
            </a:r>
          </a:p>
        </p:txBody>
      </p:sp>
      <p:sp>
        <p:nvSpPr>
          <p:cNvPr id="14" name="Simplified Text Shape 4">
            <a:extLst>
              <a:ext uri="{FF2B5EF4-FFF2-40B4-BE49-F238E27FC236}">
                <a16:creationId xmlns:a16="http://schemas.microsoft.com/office/drawing/2014/main" id="{D879F992-B8E5-4379-ADB9-3E0BCEDED367}"/>
              </a:ext>
            </a:extLst>
          </p:cNvPr>
          <p:cNvSpPr>
            <a:spLocks noChangeArrowheads="1"/>
          </p:cNvSpPr>
          <p:nvPr/>
        </p:nvSpPr>
        <p:spPr bwMode="auto">
          <a:xfrm>
            <a:off x="342900" y="3693206"/>
            <a:ext cx="38750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C00000"/>
              </a:buClr>
              <a:buFont typeface="Wingdings" panose="05000000000000000000" pitchFamily="2" charset="2"/>
              <a:buChar char="l"/>
            </a:pPr>
            <a:r>
              <a:rPr lang="en-GB" altLang="en-US" dirty="0"/>
              <a:t> </a:t>
            </a:r>
            <a:r>
              <a:rPr lang="en-GB" altLang="en-US" dirty="0" err="1"/>
              <a:t>sulfur</a:t>
            </a:r>
            <a:r>
              <a:rPr lang="en-GB" altLang="en-US" dirty="0"/>
              <a:t> dioxide (SO</a:t>
            </a:r>
            <a:r>
              <a:rPr lang="en-GB" altLang="en-US" baseline="-25000" dirty="0"/>
              <a:t>2</a:t>
            </a:r>
            <a:r>
              <a:rPr lang="en-GB" altLang="en-US" dirty="0"/>
              <a:t>)</a:t>
            </a:r>
          </a:p>
        </p:txBody>
      </p:sp>
      <p:sp>
        <p:nvSpPr>
          <p:cNvPr id="16" name="Simplified Text Shape 5">
            <a:extLst>
              <a:ext uri="{FF2B5EF4-FFF2-40B4-BE49-F238E27FC236}">
                <a16:creationId xmlns:a16="http://schemas.microsoft.com/office/drawing/2014/main" id="{9D405CF8-961E-4252-A1AA-3E9DEDA2CF6C}"/>
              </a:ext>
            </a:extLst>
          </p:cNvPr>
          <p:cNvSpPr>
            <a:spLocks noChangeArrowheads="1"/>
          </p:cNvSpPr>
          <p:nvPr/>
        </p:nvSpPr>
        <p:spPr bwMode="auto">
          <a:xfrm>
            <a:off x="342900" y="4239080"/>
            <a:ext cx="3875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B80303"/>
              </a:buClr>
              <a:buFont typeface="Wingdings" panose="05000000000000000000" pitchFamily="2" charset="2"/>
              <a:buChar char="l"/>
            </a:pPr>
            <a:r>
              <a:rPr lang="en-GB" altLang="en-US" dirty="0"/>
              <a:t> oxides of nitrogen (NO)</a:t>
            </a:r>
          </a:p>
        </p:txBody>
      </p:sp>
      <p:sp>
        <p:nvSpPr>
          <p:cNvPr id="18" name="Simplified Text Shape 6">
            <a:extLst>
              <a:ext uri="{FF2B5EF4-FFF2-40B4-BE49-F238E27FC236}">
                <a16:creationId xmlns:a16="http://schemas.microsoft.com/office/drawing/2014/main" id="{C4FD855D-F1F9-4987-815F-3331E598F5FD}"/>
              </a:ext>
            </a:extLst>
          </p:cNvPr>
          <p:cNvSpPr>
            <a:spLocks noChangeArrowheads="1"/>
          </p:cNvSpPr>
          <p:nvPr/>
        </p:nvSpPr>
        <p:spPr bwMode="auto">
          <a:xfrm>
            <a:off x="342900" y="4784953"/>
            <a:ext cx="38750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B80303"/>
              </a:buClr>
              <a:buFont typeface="Wingdings" panose="05000000000000000000" pitchFamily="2" charset="2"/>
              <a:buChar char="l"/>
            </a:pPr>
            <a:r>
              <a:rPr lang="en-GB" altLang="en-US" dirty="0">
                <a:solidFill>
                  <a:srgbClr val="010066"/>
                </a:solidFill>
              </a:rPr>
              <a:t> </a:t>
            </a:r>
            <a:r>
              <a:rPr lang="en-GB" altLang="en-US" b="1" dirty="0">
                <a:solidFill>
                  <a:srgbClr val="B80303"/>
                </a:solidFill>
              </a:rPr>
              <a:t>particulates</a:t>
            </a:r>
            <a:r>
              <a:rPr lang="en-GB" altLang="en-US" dirty="0"/>
              <a:t>.</a:t>
            </a:r>
          </a:p>
        </p:txBody>
      </p:sp>
      <p:pic>
        <p:nvPicPr>
          <p:cNvPr id="13" name="Picture 19">
            <a:hlinkClick r:id="" action="ppaction://hlinkshowjump?jump=nextslide"/>
            <a:extLst>
              <a:ext uri="{FF2B5EF4-FFF2-40B4-BE49-F238E27FC236}">
                <a16:creationId xmlns:a16="http://schemas.microsoft.com/office/drawing/2014/main" id="{379713D4-B58E-488B-A5A4-A90D8FEE852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985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5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154C5F79-23EB-478E-992C-DEC9A9CE70E2}"/>
              </a:ext>
            </a:extLst>
          </p:cNvPr>
          <p:cNvSpPr>
            <a:spLocks noGrp="1" noChangeArrowheads="1"/>
          </p:cNvSpPr>
          <p:nvPr>
            <p:ph type="title"/>
          </p:nvPr>
        </p:nvSpPr>
        <p:spPr/>
        <p:txBody>
          <a:bodyPr/>
          <a:lstStyle/>
          <a:p>
            <a:r>
              <a:rPr lang="en-GB" altLang="en-US" dirty="0"/>
              <a:t>Causes and effects of air pollutants</a:t>
            </a:r>
          </a:p>
        </p:txBody>
      </p:sp>
      <p:pic>
        <p:nvPicPr>
          <p:cNvPr id="7" name="Picture 5" descr="flash_icon">
            <a:extLst>
              <a:ext uri="{FF2B5EF4-FFF2-40B4-BE49-F238E27FC236}">
                <a16:creationId xmlns:a16="http://schemas.microsoft.com/office/drawing/2014/main" id="{6A83C64B-6A1D-4326-9621-EA620F4B8F1B}"/>
              </a:ext>
            </a:extLst>
          </p:cNvPr>
          <p:cNvPicPr>
            <a:picLocks noChangeAspect="1" noChangeArrowheads="1"/>
          </p:cNvPicPr>
          <p:nvPr/>
        </p:nvPicPr>
        <p:blipFill>
          <a:blip r:embed="rId5"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9" descr="notes_icon">
            <a:extLst>
              <a:ext uri="{FF2B5EF4-FFF2-40B4-BE49-F238E27FC236}">
                <a16:creationId xmlns:a16="http://schemas.microsoft.com/office/drawing/2014/main" id="{9054D77F-F89C-4B20-A64D-D3D2DC8E5EFB}"/>
              </a:ext>
            </a:extLst>
          </p:cNvPr>
          <p:cNvPicPr>
            <a:picLocks noChangeAspect="1" noChangeArrowheads="1"/>
          </p:cNvPicPr>
          <p:nvPr/>
        </p:nvPicPr>
        <p:blipFill>
          <a:blip r:embed="rId6" cstate="print"/>
          <a:srcRect/>
          <a:stretch>
            <a:fillRect/>
          </a:stretch>
        </p:blipFill>
        <p:spPr bwMode="auto">
          <a:xfrm>
            <a:off x="8065222" y="153987"/>
            <a:ext cx="442912" cy="387350"/>
          </a:xfrm>
          <a:prstGeom prst="rect">
            <a:avLst/>
          </a:prstGeom>
          <a:noFill/>
          <a:ln w="9525">
            <a:noFill/>
            <a:miter lim="800000"/>
            <a:headEnd/>
            <a:tailEnd/>
          </a:ln>
        </p:spPr>
      </p:pic>
      <p:pic>
        <p:nvPicPr>
          <p:cNvPr id="9" name="Picture 19">
            <a:hlinkClick r:id="" action="ppaction://hlinkshowjump?jump=nextslide"/>
            <a:extLst>
              <a:ext uri="{FF2B5EF4-FFF2-40B4-BE49-F238E27FC236}">
                <a16:creationId xmlns:a16="http://schemas.microsoft.com/office/drawing/2014/main" id="{4C3E0A1B-3020-4956-B73A-7C53E5DD22F2}"/>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6194"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6283AF48-1E03-43A8-AC65-1511F4102AC5}"/>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6B889EAA-FAFD-4CFF-9B1C-C39E44085E9A}"/>
              </a:ext>
            </a:extLst>
          </p:cNvPr>
          <p:cNvSpPr>
            <a:spLocks noGrp="1" noChangeArrowheads="1"/>
          </p:cNvSpPr>
          <p:nvPr>
            <p:ph type="title"/>
          </p:nvPr>
        </p:nvSpPr>
        <p:spPr/>
        <p:txBody>
          <a:bodyPr/>
          <a:lstStyle/>
          <a:p>
            <a:r>
              <a:rPr lang="en-GB" altLang="en-US"/>
              <a:t>Carbon dioxide in nature</a:t>
            </a:r>
          </a:p>
        </p:txBody>
      </p:sp>
      <p:sp>
        <p:nvSpPr>
          <p:cNvPr id="29700" name="Text Box 15">
            <a:extLst>
              <a:ext uri="{FF2B5EF4-FFF2-40B4-BE49-F238E27FC236}">
                <a16:creationId xmlns:a16="http://schemas.microsoft.com/office/drawing/2014/main" id="{14640D0E-0F4C-44C6-95B1-9DFBD91059D1}"/>
              </a:ext>
            </a:extLst>
          </p:cNvPr>
          <p:cNvSpPr txBox="1">
            <a:spLocks noChangeArrowheads="1"/>
          </p:cNvSpPr>
          <p:nvPr/>
        </p:nvSpPr>
        <p:spPr bwMode="auto">
          <a:xfrm>
            <a:off x="342900" y="784225"/>
            <a:ext cx="84772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Carbon dioxide (CO</a:t>
            </a:r>
            <a:r>
              <a:rPr lang="en-GB" altLang="en-US" baseline="-25000" dirty="0"/>
              <a:t>2</a:t>
            </a:r>
            <a:r>
              <a:rPr lang="en-GB" altLang="en-US" dirty="0"/>
              <a:t>) is an important atmospheric gas as it prevents heat radiation produced by the Earth from escaping into space – the </a:t>
            </a:r>
            <a:r>
              <a:rPr lang="en-GB" altLang="en-US" b="1" dirty="0">
                <a:solidFill>
                  <a:srgbClr val="B80303"/>
                </a:solidFill>
              </a:rPr>
              <a:t>greenhouse effect</a:t>
            </a:r>
            <a:r>
              <a:rPr lang="en-GB" altLang="en-US" dirty="0"/>
              <a:t>. Without CO</a:t>
            </a:r>
            <a:r>
              <a:rPr lang="en-GB" altLang="en-US" baseline="-25000" dirty="0"/>
              <a:t>2</a:t>
            </a:r>
            <a:r>
              <a:rPr lang="en-GB" altLang="en-US" dirty="0"/>
              <a:t>, the Earth would not be warm enough for life. </a:t>
            </a:r>
          </a:p>
        </p:txBody>
      </p:sp>
      <p:sp>
        <p:nvSpPr>
          <p:cNvPr id="422945" name="Text Box 33">
            <a:extLst>
              <a:ext uri="{FF2B5EF4-FFF2-40B4-BE49-F238E27FC236}">
                <a16:creationId xmlns:a16="http://schemas.microsoft.com/office/drawing/2014/main" id="{8DB2FEE7-F80D-48E3-B07B-C05E60703687}"/>
              </a:ext>
            </a:extLst>
          </p:cNvPr>
          <p:cNvSpPr txBox="1">
            <a:spLocks noChangeArrowheads="1"/>
          </p:cNvSpPr>
          <p:nvPr/>
        </p:nvSpPr>
        <p:spPr bwMode="auto">
          <a:xfrm>
            <a:off x="342900" y="2774950"/>
            <a:ext cx="4592638"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Plants and trees use CO</a:t>
            </a:r>
            <a:r>
              <a:rPr lang="en-GB" altLang="en-US" baseline="-25000" dirty="0"/>
              <a:t>2</a:t>
            </a:r>
            <a:r>
              <a:rPr lang="en-GB" altLang="en-US" dirty="0"/>
              <a:t> during </a:t>
            </a:r>
            <a:r>
              <a:rPr lang="en-GB" altLang="en-US" b="1" dirty="0">
                <a:solidFill>
                  <a:srgbClr val="B80303"/>
                </a:solidFill>
              </a:rPr>
              <a:t>photosynthesis</a:t>
            </a:r>
            <a:r>
              <a:rPr lang="en-GB" altLang="en-US" dirty="0"/>
              <a:t>. </a:t>
            </a:r>
            <a:r>
              <a:rPr lang="en-GB" altLang="en-US" dirty="0">
                <a:solidFill>
                  <a:srgbClr val="010066"/>
                </a:solidFill>
              </a:rPr>
              <a:t>This is a chemical reaction that takes place in the chloroplasts of green plant cells, where light energy is used to convert carbon dioxide and water into glucose and oxygen. CO</a:t>
            </a:r>
            <a:r>
              <a:rPr lang="en-GB" altLang="en-US" baseline="-25000" dirty="0">
                <a:solidFill>
                  <a:srgbClr val="010066"/>
                </a:solidFill>
              </a:rPr>
              <a:t>2</a:t>
            </a:r>
            <a:r>
              <a:rPr lang="en-GB" altLang="en-US" dirty="0">
                <a:solidFill>
                  <a:srgbClr val="010066"/>
                </a:solidFill>
              </a:rPr>
              <a:t> also dissolves in rain and sea water.</a:t>
            </a:r>
            <a:endParaRPr lang="en-GB" altLang="en-US" dirty="0"/>
          </a:p>
        </p:txBody>
      </p:sp>
      <p:pic>
        <p:nvPicPr>
          <p:cNvPr id="422948" name="Picture 36" descr="plant">
            <a:extLst>
              <a:ext uri="{FF2B5EF4-FFF2-40B4-BE49-F238E27FC236}">
                <a16:creationId xmlns:a16="http://schemas.microsoft.com/office/drawing/2014/main" id="{02C44DC3-E938-4F2A-B983-BD2C25F5E2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3938" y="2809875"/>
            <a:ext cx="4092575"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a:hlinkClick r:id="" action="ppaction://hlinkshowjump?jump=nextslide"/>
            <a:extLst>
              <a:ext uri="{FF2B5EF4-FFF2-40B4-BE49-F238E27FC236}">
                <a16:creationId xmlns:a16="http://schemas.microsoft.com/office/drawing/2014/main" id="{8EE575E2-0208-4456-A9A0-D4A3BF6C67F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5" descr="notes_icon">
            <a:extLst>
              <a:ext uri="{FF2B5EF4-FFF2-40B4-BE49-F238E27FC236}">
                <a16:creationId xmlns:a16="http://schemas.microsoft.com/office/drawing/2014/main" id="{1500A13C-F9A0-4D2A-B508-3212E4CFE0FB}"/>
              </a:ext>
            </a:extLst>
          </p:cNvPr>
          <p:cNvPicPr>
            <a:picLocks noChangeAspect="1" noChangeArrowheads="1"/>
          </p:cNvPicPr>
          <p:nvPr/>
        </p:nvPicPr>
        <p:blipFill>
          <a:blip r:embed="rId5" cstate="print"/>
          <a:srcRect/>
          <a:stretch>
            <a:fillRect/>
          </a:stretch>
        </p:blipFill>
        <p:spPr bwMode="auto">
          <a:xfrm>
            <a:off x="8532813" y="134937"/>
            <a:ext cx="442913" cy="38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2945"/>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422948"/>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9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7756" name="Picture 28" descr="car_v_bike">
            <a:extLst>
              <a:ext uri="{FF2B5EF4-FFF2-40B4-BE49-F238E27FC236}">
                <a16:creationId xmlns:a16="http://schemas.microsoft.com/office/drawing/2014/main" id="{7CE2B59F-5725-4210-95FD-FFCE57CAC8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2957513"/>
            <a:ext cx="4295775"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2">
            <a:extLst>
              <a:ext uri="{FF2B5EF4-FFF2-40B4-BE49-F238E27FC236}">
                <a16:creationId xmlns:a16="http://schemas.microsoft.com/office/drawing/2014/main" id="{68338686-402B-474E-A062-6CBEDC733C83}"/>
              </a:ext>
            </a:extLst>
          </p:cNvPr>
          <p:cNvSpPr>
            <a:spLocks noGrp="1" noChangeArrowheads="1"/>
          </p:cNvSpPr>
          <p:nvPr>
            <p:ph type="title"/>
          </p:nvPr>
        </p:nvSpPr>
        <p:spPr/>
        <p:txBody>
          <a:bodyPr/>
          <a:lstStyle/>
          <a:p>
            <a:r>
              <a:rPr lang="en-GB" altLang="en-US"/>
              <a:t>Carbon dioxide from fuels</a:t>
            </a:r>
          </a:p>
        </p:txBody>
      </p:sp>
      <p:sp>
        <p:nvSpPr>
          <p:cNvPr id="30724" name="Rectangle 6">
            <a:extLst>
              <a:ext uri="{FF2B5EF4-FFF2-40B4-BE49-F238E27FC236}">
                <a16:creationId xmlns:a16="http://schemas.microsoft.com/office/drawing/2014/main" id="{CBD687A3-9C4E-43F7-9DBB-1C33ABF43C0E}"/>
              </a:ext>
            </a:extLst>
          </p:cNvPr>
          <p:cNvSpPr>
            <a:spLocks noChangeArrowheads="1"/>
          </p:cNvSpPr>
          <p:nvPr/>
        </p:nvSpPr>
        <p:spPr bwMode="auto">
          <a:xfrm>
            <a:off x="342900" y="784225"/>
            <a:ext cx="81899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CO</a:t>
            </a:r>
            <a:r>
              <a:rPr lang="en-GB" altLang="en-US" baseline="-25000" dirty="0">
                <a:solidFill>
                  <a:srgbClr val="010066"/>
                </a:solidFill>
              </a:rPr>
              <a:t>2</a:t>
            </a:r>
            <a:r>
              <a:rPr lang="en-GB" altLang="en-US" dirty="0">
                <a:solidFill>
                  <a:srgbClr val="010066"/>
                </a:solidFill>
              </a:rPr>
              <a:t> is produced during the </a:t>
            </a:r>
            <a:r>
              <a:rPr lang="en-GB" altLang="en-US" b="1" dirty="0">
                <a:solidFill>
                  <a:srgbClr val="B80303"/>
                </a:solidFill>
              </a:rPr>
              <a:t>complete combustion</a:t>
            </a:r>
            <a:r>
              <a:rPr lang="en-GB" altLang="en-US" dirty="0">
                <a:solidFill>
                  <a:srgbClr val="B80303"/>
                </a:solidFill>
              </a:rPr>
              <a:t> </a:t>
            </a:r>
            <a:r>
              <a:rPr lang="en-GB" altLang="en-US" dirty="0"/>
              <a:t>of hydrocarbon fuels, such as crude oil or natural gas.</a:t>
            </a:r>
          </a:p>
        </p:txBody>
      </p:sp>
      <p:sp>
        <p:nvSpPr>
          <p:cNvPr id="30729" name="AutoShape 8">
            <a:extLst>
              <a:ext uri="{FF2B5EF4-FFF2-40B4-BE49-F238E27FC236}">
                <a16:creationId xmlns:a16="http://schemas.microsoft.com/office/drawing/2014/main" id="{83421BF8-CE5D-45ED-AEBB-3E864D96543B}"/>
              </a:ext>
            </a:extLst>
          </p:cNvPr>
          <p:cNvSpPr>
            <a:spLocks noChangeArrowheads="1"/>
          </p:cNvSpPr>
          <p:nvPr/>
        </p:nvSpPr>
        <p:spPr bwMode="auto">
          <a:xfrm>
            <a:off x="1073150" y="1849438"/>
            <a:ext cx="6997700" cy="809625"/>
          </a:xfrm>
          <a:prstGeom prst="roundRect">
            <a:avLst>
              <a:gd name="adj" fmla="val 0"/>
            </a:avLst>
          </a:prstGeom>
          <a:solidFill>
            <a:srgbClr val="B80303"/>
          </a:solidFill>
          <a:ln w="38100">
            <a:solidFill>
              <a:srgbClr val="B80303"/>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solidFill>
                <a:schemeClr val="bg1"/>
              </a:solidFill>
            </a:endParaRPr>
          </a:p>
        </p:txBody>
      </p:sp>
      <p:sp>
        <p:nvSpPr>
          <p:cNvPr id="30731" name="Text Box 10">
            <a:extLst>
              <a:ext uri="{FF2B5EF4-FFF2-40B4-BE49-F238E27FC236}">
                <a16:creationId xmlns:a16="http://schemas.microsoft.com/office/drawing/2014/main" id="{CF162BAE-7EC6-4E7F-B024-4DDAD5FD17AD}"/>
              </a:ext>
            </a:extLst>
          </p:cNvPr>
          <p:cNvSpPr txBox="1">
            <a:spLocks noChangeArrowheads="1"/>
          </p:cNvSpPr>
          <p:nvPr/>
        </p:nvSpPr>
        <p:spPr bwMode="auto">
          <a:xfrm>
            <a:off x="3602038" y="2025650"/>
            <a:ext cx="1260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oxygen</a:t>
            </a:r>
          </a:p>
        </p:txBody>
      </p:sp>
      <p:sp>
        <p:nvSpPr>
          <p:cNvPr id="30732" name="Text Box 11">
            <a:extLst>
              <a:ext uri="{FF2B5EF4-FFF2-40B4-BE49-F238E27FC236}">
                <a16:creationId xmlns:a16="http://schemas.microsoft.com/office/drawing/2014/main" id="{F1BED454-D8BB-44AA-A44F-B5A912B97172}"/>
              </a:ext>
            </a:extLst>
          </p:cNvPr>
          <p:cNvSpPr txBox="1">
            <a:spLocks noChangeArrowheads="1"/>
          </p:cNvSpPr>
          <p:nvPr/>
        </p:nvSpPr>
        <p:spPr bwMode="auto">
          <a:xfrm>
            <a:off x="5376863" y="1843088"/>
            <a:ext cx="12636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carbon dioxide</a:t>
            </a:r>
          </a:p>
        </p:txBody>
      </p:sp>
      <p:sp>
        <p:nvSpPr>
          <p:cNvPr id="30733" name="Text Box 12">
            <a:extLst>
              <a:ext uri="{FF2B5EF4-FFF2-40B4-BE49-F238E27FC236}">
                <a16:creationId xmlns:a16="http://schemas.microsoft.com/office/drawing/2014/main" id="{F04A783F-8521-41AB-A3DE-3D99C528BB3C}"/>
              </a:ext>
            </a:extLst>
          </p:cNvPr>
          <p:cNvSpPr txBox="1">
            <a:spLocks noChangeArrowheads="1"/>
          </p:cNvSpPr>
          <p:nvPr/>
        </p:nvSpPr>
        <p:spPr bwMode="auto">
          <a:xfrm>
            <a:off x="1106488" y="2025650"/>
            <a:ext cx="2120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hydrocarbon</a:t>
            </a:r>
          </a:p>
        </p:txBody>
      </p:sp>
      <p:sp>
        <p:nvSpPr>
          <p:cNvPr id="30734" name="Text Box 13">
            <a:extLst>
              <a:ext uri="{FF2B5EF4-FFF2-40B4-BE49-F238E27FC236}">
                <a16:creationId xmlns:a16="http://schemas.microsoft.com/office/drawing/2014/main" id="{94DF4B73-F053-4725-A0D8-F899956BBE59}"/>
              </a:ext>
            </a:extLst>
          </p:cNvPr>
          <p:cNvSpPr txBox="1">
            <a:spLocks noChangeArrowheads="1"/>
          </p:cNvSpPr>
          <p:nvPr/>
        </p:nvSpPr>
        <p:spPr bwMode="auto">
          <a:xfrm>
            <a:off x="3203575" y="1979613"/>
            <a:ext cx="422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solidFill>
                  <a:schemeClr val="bg1"/>
                </a:solidFill>
              </a:rPr>
              <a:t>+</a:t>
            </a:r>
          </a:p>
        </p:txBody>
      </p:sp>
      <p:sp>
        <p:nvSpPr>
          <p:cNvPr id="30735" name="Text Box 14">
            <a:extLst>
              <a:ext uri="{FF2B5EF4-FFF2-40B4-BE49-F238E27FC236}">
                <a16:creationId xmlns:a16="http://schemas.microsoft.com/office/drawing/2014/main" id="{0D6A744F-2605-4E77-8AF3-92A0D141401B}"/>
              </a:ext>
            </a:extLst>
          </p:cNvPr>
          <p:cNvSpPr txBox="1">
            <a:spLocks noChangeArrowheads="1"/>
          </p:cNvSpPr>
          <p:nvPr/>
        </p:nvSpPr>
        <p:spPr bwMode="auto">
          <a:xfrm>
            <a:off x="6616700" y="1979613"/>
            <a:ext cx="4492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solidFill>
                  <a:schemeClr val="bg1"/>
                </a:solidFill>
              </a:rPr>
              <a:t>+</a:t>
            </a:r>
          </a:p>
        </p:txBody>
      </p:sp>
      <p:sp>
        <p:nvSpPr>
          <p:cNvPr id="30736" name="Text Box 15">
            <a:extLst>
              <a:ext uri="{FF2B5EF4-FFF2-40B4-BE49-F238E27FC236}">
                <a16:creationId xmlns:a16="http://schemas.microsoft.com/office/drawing/2014/main" id="{D3F3D0C7-03B2-4F91-A234-DB6377CC0025}"/>
              </a:ext>
            </a:extLst>
          </p:cNvPr>
          <p:cNvSpPr txBox="1">
            <a:spLocks noChangeArrowheads="1"/>
          </p:cNvSpPr>
          <p:nvPr/>
        </p:nvSpPr>
        <p:spPr bwMode="auto">
          <a:xfrm>
            <a:off x="4838700" y="2025650"/>
            <a:ext cx="563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cs typeface="Arial" panose="020B0604020202020204" pitchFamily="34" charset="0"/>
                <a:sym typeface="Wingdings" panose="05000000000000000000" pitchFamily="2" charset="2"/>
              </a:rPr>
              <a:t>→</a:t>
            </a:r>
            <a:endParaRPr lang="en-GB" altLang="en-US" b="1">
              <a:solidFill>
                <a:schemeClr val="bg1"/>
              </a:solidFill>
              <a:sym typeface="Monotype Sorts"/>
            </a:endParaRPr>
          </a:p>
        </p:txBody>
      </p:sp>
      <p:sp>
        <p:nvSpPr>
          <p:cNvPr id="30737" name="Text Box 16">
            <a:extLst>
              <a:ext uri="{FF2B5EF4-FFF2-40B4-BE49-F238E27FC236}">
                <a16:creationId xmlns:a16="http://schemas.microsoft.com/office/drawing/2014/main" id="{DB346510-38C0-4B12-8997-27E8275ECC04}"/>
              </a:ext>
            </a:extLst>
          </p:cNvPr>
          <p:cNvSpPr txBox="1">
            <a:spLocks noChangeArrowheads="1"/>
          </p:cNvSpPr>
          <p:nvPr/>
        </p:nvSpPr>
        <p:spPr bwMode="auto">
          <a:xfrm>
            <a:off x="7042150" y="2025650"/>
            <a:ext cx="993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water</a:t>
            </a:r>
          </a:p>
        </p:txBody>
      </p:sp>
      <p:sp>
        <p:nvSpPr>
          <p:cNvPr id="457745" name="Text Box 17">
            <a:extLst>
              <a:ext uri="{FF2B5EF4-FFF2-40B4-BE49-F238E27FC236}">
                <a16:creationId xmlns:a16="http://schemas.microsoft.com/office/drawing/2014/main" id="{5E798B83-ECDC-4F1D-9573-F967D86398B7}"/>
              </a:ext>
            </a:extLst>
          </p:cNvPr>
          <p:cNvSpPr txBox="1">
            <a:spLocks noChangeArrowheads="1"/>
          </p:cNvSpPr>
          <p:nvPr/>
        </p:nvSpPr>
        <p:spPr bwMode="auto">
          <a:xfrm>
            <a:off x="4687888" y="2901950"/>
            <a:ext cx="4065587"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30000"/>
              </a:spcBef>
            </a:pPr>
            <a:r>
              <a:rPr lang="en-GB" altLang="en-US" dirty="0"/>
              <a:t>Increased levels of </a:t>
            </a:r>
            <a:r>
              <a:rPr lang="en-GB" altLang="en-US" dirty="0">
                <a:solidFill>
                  <a:srgbClr val="010066"/>
                </a:solidFill>
              </a:rPr>
              <a:t>CO</a:t>
            </a:r>
            <a:r>
              <a:rPr lang="en-GB" altLang="en-US" baseline="-25000" dirty="0">
                <a:solidFill>
                  <a:srgbClr val="010066"/>
                </a:solidFill>
              </a:rPr>
              <a:t>2</a:t>
            </a:r>
            <a:r>
              <a:rPr lang="en-GB" altLang="en-US" dirty="0"/>
              <a:t> in the atmosphere can cause dramatic changes to the Earth’s climate, known as </a:t>
            </a:r>
            <a:r>
              <a:rPr lang="en-GB" altLang="en-US" b="1" dirty="0">
                <a:solidFill>
                  <a:srgbClr val="B80303"/>
                </a:solidFill>
              </a:rPr>
              <a:t>global warming</a:t>
            </a:r>
            <a:r>
              <a:rPr lang="en-GB" altLang="en-US" dirty="0"/>
              <a:t>. </a:t>
            </a:r>
          </a:p>
        </p:txBody>
      </p:sp>
      <p:sp>
        <p:nvSpPr>
          <p:cNvPr id="457747" name="Text Box 19">
            <a:extLst>
              <a:ext uri="{FF2B5EF4-FFF2-40B4-BE49-F238E27FC236}">
                <a16:creationId xmlns:a16="http://schemas.microsoft.com/office/drawing/2014/main" id="{10860F7F-F4B1-4AFB-96F2-58240EE92D46}"/>
              </a:ext>
            </a:extLst>
          </p:cNvPr>
          <p:cNvSpPr txBox="1">
            <a:spLocks noChangeArrowheads="1"/>
          </p:cNvSpPr>
          <p:nvPr/>
        </p:nvSpPr>
        <p:spPr bwMode="auto">
          <a:xfrm>
            <a:off x="4687888" y="5011738"/>
            <a:ext cx="3844925"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30000"/>
              </a:spcBef>
            </a:pPr>
            <a:r>
              <a:rPr lang="en-GB" altLang="en-US" dirty="0"/>
              <a:t>Countries across the world are trying to reduce their </a:t>
            </a:r>
            <a:r>
              <a:rPr lang="en-GB" altLang="en-US" b="1" dirty="0">
                <a:solidFill>
                  <a:srgbClr val="B80303"/>
                </a:solidFill>
              </a:rPr>
              <a:t>CO</a:t>
            </a:r>
            <a:r>
              <a:rPr lang="en-GB" altLang="en-US" b="1" baseline="-25000" dirty="0">
                <a:solidFill>
                  <a:srgbClr val="B80303"/>
                </a:solidFill>
              </a:rPr>
              <a:t>2</a:t>
            </a:r>
            <a:r>
              <a:rPr lang="en-GB" altLang="en-US" b="1" dirty="0">
                <a:solidFill>
                  <a:srgbClr val="B80303"/>
                </a:solidFill>
              </a:rPr>
              <a:t> emissions</a:t>
            </a:r>
            <a:r>
              <a:rPr lang="en-GB" altLang="en-US" dirty="0"/>
              <a:t>.</a:t>
            </a:r>
          </a:p>
        </p:txBody>
      </p:sp>
      <p:pic>
        <p:nvPicPr>
          <p:cNvPr id="16" name="Picture 19">
            <a:hlinkClick r:id="" action="ppaction://hlinkshowjump?jump=nextslide"/>
            <a:extLst>
              <a:ext uri="{FF2B5EF4-FFF2-40B4-BE49-F238E27FC236}">
                <a16:creationId xmlns:a16="http://schemas.microsoft.com/office/drawing/2014/main" id="{6C2E3268-CABE-402F-8076-7ADE5B50794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7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73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5774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57747"/>
                                        </p:tgtEl>
                                        <p:attrNameLst>
                                          <p:attrName>style.visibility</p:attrName>
                                        </p:attrNameLst>
                                      </p:cBhvr>
                                      <p:to>
                                        <p:strVal val="visible"/>
                                      </p:to>
                                    </p:set>
                                  </p:childTnLst>
                                </p:cTn>
                              </p:par>
                            </p:childTnLst>
                          </p:cTn>
                        </p:par>
                        <p:par>
                          <p:cTn id="29" fill="hold" nodeType="afterGroup">
                            <p:stCondLst>
                              <p:cond delay="0"/>
                            </p:stCondLst>
                            <p:childTnLst>
                              <p:par>
                                <p:cTn id="30" presetID="1" presetClass="entr" presetSubtype="0" fill="hold" nodeType="afterEffect">
                                  <p:stCondLst>
                                    <p:cond delay="0"/>
                                  </p:stCondLst>
                                  <p:childTnLst>
                                    <p:set>
                                      <p:cBhvr>
                                        <p:cTn id="31" dur="1" fill="hold">
                                          <p:stCondLst>
                                            <p:cond delay="0"/>
                                          </p:stCondLst>
                                        </p:cTn>
                                        <p:tgtEl>
                                          <p:spTgt spid="457756"/>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9" grpId="0" animBg="1"/>
      <p:bldP spid="30731" grpId="0"/>
      <p:bldP spid="30732" grpId="0"/>
      <p:bldP spid="30733" grpId="0"/>
      <p:bldP spid="30734" grpId="0"/>
      <p:bldP spid="30735" grpId="0"/>
      <p:bldP spid="30736" grpId="0"/>
      <p:bldP spid="30737" grpId="0"/>
      <p:bldP spid="457745" grpId="0"/>
      <p:bldP spid="4577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01799A4C-BB95-41A4-A430-E0F23A329494}"/>
              </a:ext>
            </a:extLst>
          </p:cNvPr>
          <p:cNvSpPr>
            <a:spLocks noGrp="1" noChangeArrowheads="1"/>
          </p:cNvSpPr>
          <p:nvPr>
            <p:ph type="title"/>
          </p:nvPr>
        </p:nvSpPr>
        <p:spPr/>
        <p:txBody>
          <a:bodyPr/>
          <a:lstStyle/>
          <a:p>
            <a:r>
              <a:rPr lang="en-GB" altLang="en-US"/>
              <a:t>The products of combustion</a:t>
            </a:r>
          </a:p>
        </p:txBody>
      </p:sp>
      <p:pic>
        <p:nvPicPr>
          <p:cNvPr id="8" name="Picture 5" descr="flash_icon">
            <a:extLst>
              <a:ext uri="{FF2B5EF4-FFF2-40B4-BE49-F238E27FC236}">
                <a16:creationId xmlns:a16="http://schemas.microsoft.com/office/drawing/2014/main" id="{50543FD0-8F98-4247-8F38-88F7C2C5FA8C}"/>
              </a:ext>
            </a:extLst>
          </p:cNvPr>
          <p:cNvPicPr>
            <a:picLocks noChangeAspect="1" noChangeArrowheads="1"/>
          </p:cNvPicPr>
          <p:nvPr/>
        </p:nvPicPr>
        <p:blipFill>
          <a:blip r:embed="rId5"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7B161AB4-5239-4C48-BE07-3341E8B0D18E}"/>
              </a:ext>
            </a:extLst>
          </p:cNvPr>
          <p:cNvPicPr>
            <a:picLocks noChangeAspect="1" noChangeArrowheads="1"/>
          </p:cNvPicPr>
          <p:nvPr/>
        </p:nvPicPr>
        <p:blipFill>
          <a:blip r:embed="rId6" cstate="print"/>
          <a:srcRect/>
          <a:stretch>
            <a:fillRect/>
          </a:stretch>
        </p:blipFill>
        <p:spPr bwMode="auto">
          <a:xfrm>
            <a:off x="8065222" y="153987"/>
            <a:ext cx="442912" cy="387350"/>
          </a:xfrm>
          <a:prstGeom prst="rect">
            <a:avLst/>
          </a:prstGeom>
          <a:noFill/>
          <a:ln w="9525">
            <a:noFill/>
            <a:miter lim="800000"/>
            <a:headEnd/>
            <a:tailEnd/>
          </a:ln>
        </p:spPr>
      </p:pic>
      <p:pic>
        <p:nvPicPr>
          <p:cNvPr id="10" name="Picture 5" descr="exp_icon">
            <a:extLst>
              <a:ext uri="{FF2B5EF4-FFF2-40B4-BE49-F238E27FC236}">
                <a16:creationId xmlns:a16="http://schemas.microsoft.com/office/drawing/2014/main" id="{145D4C81-3101-4814-B018-FEE0ACE0EE0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14278" y="150813"/>
            <a:ext cx="611188"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
            <a:hlinkClick r:id="" action="ppaction://hlinkshowjump?jump=nextslide"/>
            <a:extLst>
              <a:ext uri="{FF2B5EF4-FFF2-40B4-BE49-F238E27FC236}">
                <a16:creationId xmlns:a16="http://schemas.microsoft.com/office/drawing/2014/main" id="{B095E797-6575-4D03-8736-96532ED292F3}"/>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9">
            <a:extLst>
              <a:ext uri="{FF2B5EF4-FFF2-40B4-BE49-F238E27FC236}">
                <a16:creationId xmlns:a16="http://schemas.microsoft.com/office/drawing/2014/main" id="{5A0BC80D-9A17-4984-B553-26B9F617F7D5}"/>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966949"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1075"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D455030A-2583-4144-95B4-EDEFA7C9D98C}"/>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B6A3F1F0-66E6-4764-A6E3-038C1C115205}"/>
              </a:ext>
            </a:extLst>
          </p:cNvPr>
          <p:cNvSpPr>
            <a:spLocks noGrp="1" noChangeArrowheads="1"/>
          </p:cNvSpPr>
          <p:nvPr>
            <p:ph type="title"/>
          </p:nvPr>
        </p:nvSpPr>
        <p:spPr/>
        <p:txBody>
          <a:bodyPr/>
          <a:lstStyle/>
          <a:p>
            <a:r>
              <a:rPr lang="en-GB" altLang="en-US" dirty="0"/>
              <a:t>Incomplete combustion</a:t>
            </a:r>
          </a:p>
        </p:txBody>
      </p:sp>
      <p:sp>
        <p:nvSpPr>
          <p:cNvPr id="31747" name="Rectangle 4">
            <a:extLst>
              <a:ext uri="{FF2B5EF4-FFF2-40B4-BE49-F238E27FC236}">
                <a16:creationId xmlns:a16="http://schemas.microsoft.com/office/drawing/2014/main" id="{5191F07F-D889-476F-90FD-12E169B3EF31}"/>
              </a:ext>
            </a:extLst>
          </p:cNvPr>
          <p:cNvSpPr>
            <a:spLocks noChangeArrowheads="1"/>
          </p:cNvSpPr>
          <p:nvPr/>
        </p:nvSpPr>
        <p:spPr bwMode="auto">
          <a:xfrm>
            <a:off x="342900" y="784225"/>
            <a:ext cx="85804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If there is a shortage of oxygen when a hydrocarbon fuel is burned, </a:t>
            </a:r>
            <a:r>
              <a:rPr lang="en-GB" altLang="en-US" b="1" dirty="0">
                <a:solidFill>
                  <a:srgbClr val="B80303"/>
                </a:solidFill>
              </a:rPr>
              <a:t>incomplete</a:t>
            </a:r>
            <a:r>
              <a:rPr lang="en-GB" altLang="en-US" dirty="0"/>
              <a:t> combustion takes place.</a:t>
            </a:r>
          </a:p>
        </p:txBody>
      </p:sp>
      <p:sp>
        <p:nvSpPr>
          <p:cNvPr id="31753" name="AutoShape 6">
            <a:extLst>
              <a:ext uri="{FF2B5EF4-FFF2-40B4-BE49-F238E27FC236}">
                <a16:creationId xmlns:a16="http://schemas.microsoft.com/office/drawing/2014/main" id="{BC1F5FF7-8305-4E37-8FBC-5727809F6F9F}"/>
              </a:ext>
            </a:extLst>
          </p:cNvPr>
          <p:cNvSpPr>
            <a:spLocks noChangeArrowheads="1"/>
          </p:cNvSpPr>
          <p:nvPr/>
        </p:nvSpPr>
        <p:spPr bwMode="auto">
          <a:xfrm>
            <a:off x="386999" y="2062163"/>
            <a:ext cx="8436149" cy="809625"/>
          </a:xfrm>
          <a:prstGeom prst="roundRect">
            <a:avLst>
              <a:gd name="adj" fmla="val 0"/>
            </a:avLst>
          </a:prstGeom>
          <a:solidFill>
            <a:srgbClr val="B80303"/>
          </a:solidFill>
          <a:ln w="38100">
            <a:solidFill>
              <a:srgbClr val="B80303"/>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solidFill>
                <a:schemeClr val="bg1"/>
              </a:solidFill>
            </a:endParaRPr>
          </a:p>
        </p:txBody>
      </p:sp>
      <p:sp>
        <p:nvSpPr>
          <p:cNvPr id="31754" name="Text Box 7">
            <a:extLst>
              <a:ext uri="{FF2B5EF4-FFF2-40B4-BE49-F238E27FC236}">
                <a16:creationId xmlns:a16="http://schemas.microsoft.com/office/drawing/2014/main" id="{5D18B608-A1D9-411A-84C6-9261769506DA}"/>
              </a:ext>
            </a:extLst>
          </p:cNvPr>
          <p:cNvSpPr txBox="1">
            <a:spLocks noChangeArrowheads="1"/>
          </p:cNvSpPr>
          <p:nvPr/>
        </p:nvSpPr>
        <p:spPr bwMode="auto">
          <a:xfrm>
            <a:off x="2719742" y="2238375"/>
            <a:ext cx="1260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dirty="0">
                <a:solidFill>
                  <a:schemeClr val="bg1"/>
                </a:solidFill>
              </a:rPr>
              <a:t>oxygen</a:t>
            </a:r>
          </a:p>
        </p:txBody>
      </p:sp>
      <p:sp>
        <p:nvSpPr>
          <p:cNvPr id="31755" name="Text Box 8">
            <a:extLst>
              <a:ext uri="{FF2B5EF4-FFF2-40B4-BE49-F238E27FC236}">
                <a16:creationId xmlns:a16="http://schemas.microsoft.com/office/drawing/2014/main" id="{95460476-27B5-412A-9B5E-BC3A8C6995F5}"/>
              </a:ext>
            </a:extLst>
          </p:cNvPr>
          <p:cNvSpPr txBox="1">
            <a:spLocks noChangeArrowheads="1"/>
          </p:cNvSpPr>
          <p:nvPr/>
        </p:nvSpPr>
        <p:spPr bwMode="auto">
          <a:xfrm>
            <a:off x="4286603" y="2055813"/>
            <a:ext cx="1676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dirty="0">
                <a:solidFill>
                  <a:schemeClr val="bg1"/>
                </a:solidFill>
              </a:rPr>
              <a:t>carbon monoxide</a:t>
            </a:r>
          </a:p>
        </p:txBody>
      </p:sp>
      <p:sp>
        <p:nvSpPr>
          <p:cNvPr id="31756" name="Text Box 9">
            <a:extLst>
              <a:ext uri="{FF2B5EF4-FFF2-40B4-BE49-F238E27FC236}">
                <a16:creationId xmlns:a16="http://schemas.microsoft.com/office/drawing/2014/main" id="{1592759B-F153-4059-B64C-D5F5E4C182EF}"/>
              </a:ext>
            </a:extLst>
          </p:cNvPr>
          <p:cNvSpPr txBox="1">
            <a:spLocks noChangeArrowheads="1"/>
          </p:cNvSpPr>
          <p:nvPr/>
        </p:nvSpPr>
        <p:spPr bwMode="auto">
          <a:xfrm>
            <a:off x="386998" y="2238375"/>
            <a:ext cx="206445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dirty="0">
                <a:solidFill>
                  <a:schemeClr val="bg1"/>
                </a:solidFill>
              </a:rPr>
              <a:t>hydrocarbon</a:t>
            </a:r>
          </a:p>
        </p:txBody>
      </p:sp>
      <p:sp>
        <p:nvSpPr>
          <p:cNvPr id="31757" name="Text Box 10">
            <a:extLst>
              <a:ext uri="{FF2B5EF4-FFF2-40B4-BE49-F238E27FC236}">
                <a16:creationId xmlns:a16="http://schemas.microsoft.com/office/drawing/2014/main" id="{C517D9AB-B5B9-49FB-B2F9-A4401D978694}"/>
              </a:ext>
            </a:extLst>
          </p:cNvPr>
          <p:cNvSpPr txBox="1">
            <a:spLocks noChangeArrowheads="1"/>
          </p:cNvSpPr>
          <p:nvPr/>
        </p:nvSpPr>
        <p:spPr bwMode="auto">
          <a:xfrm>
            <a:off x="2363965" y="2192338"/>
            <a:ext cx="422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dirty="0">
                <a:solidFill>
                  <a:schemeClr val="bg1"/>
                </a:solidFill>
              </a:rPr>
              <a:t>+</a:t>
            </a:r>
          </a:p>
        </p:txBody>
      </p:sp>
      <p:sp>
        <p:nvSpPr>
          <p:cNvPr id="31758" name="Text Box 11">
            <a:extLst>
              <a:ext uri="{FF2B5EF4-FFF2-40B4-BE49-F238E27FC236}">
                <a16:creationId xmlns:a16="http://schemas.microsoft.com/office/drawing/2014/main" id="{116F704A-9B77-470D-90BC-99C3042E31F8}"/>
              </a:ext>
            </a:extLst>
          </p:cNvPr>
          <p:cNvSpPr txBox="1">
            <a:spLocks noChangeArrowheads="1"/>
          </p:cNvSpPr>
          <p:nvPr/>
        </p:nvSpPr>
        <p:spPr bwMode="auto">
          <a:xfrm>
            <a:off x="7424031" y="2192338"/>
            <a:ext cx="4492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dirty="0">
                <a:solidFill>
                  <a:schemeClr val="bg1"/>
                </a:solidFill>
              </a:rPr>
              <a:t>+</a:t>
            </a:r>
          </a:p>
        </p:txBody>
      </p:sp>
      <p:sp>
        <p:nvSpPr>
          <p:cNvPr id="31759" name="Text Box 12">
            <a:extLst>
              <a:ext uri="{FF2B5EF4-FFF2-40B4-BE49-F238E27FC236}">
                <a16:creationId xmlns:a16="http://schemas.microsoft.com/office/drawing/2014/main" id="{41C18049-8F0D-40DA-831F-602C0AD61CD8}"/>
              </a:ext>
            </a:extLst>
          </p:cNvPr>
          <p:cNvSpPr txBox="1">
            <a:spLocks noChangeArrowheads="1"/>
          </p:cNvSpPr>
          <p:nvPr/>
        </p:nvSpPr>
        <p:spPr bwMode="auto">
          <a:xfrm>
            <a:off x="3879851" y="2238375"/>
            <a:ext cx="563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dirty="0">
                <a:solidFill>
                  <a:schemeClr val="bg1"/>
                </a:solidFill>
                <a:cs typeface="Arial" panose="020B0604020202020204" pitchFamily="34" charset="0"/>
                <a:sym typeface="Monotype Sorts"/>
              </a:rPr>
              <a:t>→</a:t>
            </a:r>
            <a:endParaRPr lang="en-GB" altLang="en-US" b="1" dirty="0">
              <a:solidFill>
                <a:schemeClr val="bg1"/>
              </a:solidFill>
              <a:sym typeface="Monotype Sorts"/>
            </a:endParaRPr>
          </a:p>
        </p:txBody>
      </p:sp>
      <p:sp>
        <p:nvSpPr>
          <p:cNvPr id="31760" name="Text Box 13">
            <a:extLst>
              <a:ext uri="{FF2B5EF4-FFF2-40B4-BE49-F238E27FC236}">
                <a16:creationId xmlns:a16="http://schemas.microsoft.com/office/drawing/2014/main" id="{3E918E2B-60CE-498B-8E7D-1A561C559A51}"/>
              </a:ext>
            </a:extLst>
          </p:cNvPr>
          <p:cNvSpPr txBox="1">
            <a:spLocks noChangeArrowheads="1"/>
          </p:cNvSpPr>
          <p:nvPr/>
        </p:nvSpPr>
        <p:spPr bwMode="auto">
          <a:xfrm>
            <a:off x="7806795" y="2238375"/>
            <a:ext cx="993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dirty="0">
                <a:solidFill>
                  <a:schemeClr val="bg1"/>
                </a:solidFill>
              </a:rPr>
              <a:t>water</a:t>
            </a:r>
          </a:p>
        </p:txBody>
      </p:sp>
      <p:sp>
        <p:nvSpPr>
          <p:cNvPr id="31761" name="Text Box 14">
            <a:extLst>
              <a:ext uri="{FF2B5EF4-FFF2-40B4-BE49-F238E27FC236}">
                <a16:creationId xmlns:a16="http://schemas.microsoft.com/office/drawing/2014/main" id="{729BCC52-0BF8-4A0B-8356-6D9A53EB6F31}"/>
              </a:ext>
            </a:extLst>
          </p:cNvPr>
          <p:cNvSpPr txBox="1">
            <a:spLocks noChangeArrowheads="1"/>
          </p:cNvSpPr>
          <p:nvPr/>
        </p:nvSpPr>
        <p:spPr bwMode="auto">
          <a:xfrm>
            <a:off x="6163557" y="2238375"/>
            <a:ext cx="14398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dirty="0">
                <a:solidFill>
                  <a:schemeClr val="bg1"/>
                </a:solidFill>
              </a:rPr>
              <a:t>carbon</a:t>
            </a:r>
          </a:p>
        </p:txBody>
      </p:sp>
      <p:sp>
        <p:nvSpPr>
          <p:cNvPr id="31762" name="Text Box 15">
            <a:extLst>
              <a:ext uri="{FF2B5EF4-FFF2-40B4-BE49-F238E27FC236}">
                <a16:creationId xmlns:a16="http://schemas.microsoft.com/office/drawing/2014/main" id="{5A5EB4C9-7959-42CC-B22C-13D6AEA9D196}"/>
              </a:ext>
            </a:extLst>
          </p:cNvPr>
          <p:cNvSpPr txBox="1">
            <a:spLocks noChangeArrowheads="1"/>
          </p:cNvSpPr>
          <p:nvPr/>
        </p:nvSpPr>
        <p:spPr bwMode="auto">
          <a:xfrm>
            <a:off x="5898092" y="2192338"/>
            <a:ext cx="422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dirty="0">
                <a:solidFill>
                  <a:schemeClr val="bg1"/>
                </a:solidFill>
              </a:rPr>
              <a:t>+</a:t>
            </a:r>
          </a:p>
        </p:txBody>
      </p:sp>
      <p:sp>
        <p:nvSpPr>
          <p:cNvPr id="459795" name="Text Box 19">
            <a:extLst>
              <a:ext uri="{FF2B5EF4-FFF2-40B4-BE49-F238E27FC236}">
                <a16:creationId xmlns:a16="http://schemas.microsoft.com/office/drawing/2014/main" id="{1EDB86E3-4490-4415-BC62-97BE053B61E7}"/>
              </a:ext>
            </a:extLst>
          </p:cNvPr>
          <p:cNvSpPr txBox="1">
            <a:spLocks noChangeArrowheads="1"/>
          </p:cNvSpPr>
          <p:nvPr/>
        </p:nvSpPr>
        <p:spPr bwMode="auto">
          <a:xfrm>
            <a:off x="342900" y="3327400"/>
            <a:ext cx="53213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Carbon monoxide (CO) gas is very harmful to human health because it stops the blood from carrying oxygen.</a:t>
            </a:r>
            <a:r>
              <a:rPr lang="en-GB" altLang="en-US" sz="1800" b="1" dirty="0">
                <a:solidFill>
                  <a:schemeClr val="tx1"/>
                </a:solidFill>
              </a:rPr>
              <a:t>  </a:t>
            </a:r>
          </a:p>
        </p:txBody>
      </p:sp>
      <p:sp>
        <p:nvSpPr>
          <p:cNvPr id="459799" name="Text Box 23">
            <a:extLst>
              <a:ext uri="{FF2B5EF4-FFF2-40B4-BE49-F238E27FC236}">
                <a16:creationId xmlns:a16="http://schemas.microsoft.com/office/drawing/2014/main" id="{AFE6D8FF-80EE-4771-A329-4CEED9D908DD}"/>
              </a:ext>
            </a:extLst>
          </p:cNvPr>
          <p:cNvSpPr txBox="1">
            <a:spLocks noChangeArrowheads="1"/>
          </p:cNvSpPr>
          <p:nvPr/>
        </p:nvSpPr>
        <p:spPr bwMode="auto">
          <a:xfrm>
            <a:off x="342900" y="4965700"/>
            <a:ext cx="5410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t>CO is produced in internal combustion engines, but can also be released from faulty gas appliances.</a:t>
            </a:r>
            <a:endParaRPr lang="en-GB" altLang="en-US" sz="1800" b="1">
              <a:solidFill>
                <a:schemeClr val="tx1"/>
              </a:solidFill>
            </a:endParaRPr>
          </a:p>
        </p:txBody>
      </p:sp>
      <p:pic>
        <p:nvPicPr>
          <p:cNvPr id="459801" name="Picture 25" descr="boiler">
            <a:extLst>
              <a:ext uri="{FF2B5EF4-FFF2-40B4-BE49-F238E27FC236}">
                <a16:creationId xmlns:a16="http://schemas.microsoft.com/office/drawing/2014/main" id="{EF2A46A3-209B-47D7-9234-51C464940B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3450" y="2876550"/>
            <a:ext cx="213360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9">
            <a:hlinkClick r:id="" action="ppaction://hlinkshowjump?jump=nextslide"/>
            <a:extLst>
              <a:ext uri="{FF2B5EF4-FFF2-40B4-BE49-F238E27FC236}">
                <a16:creationId xmlns:a16="http://schemas.microsoft.com/office/drawing/2014/main" id="{93800E00-D520-40A0-9815-0366121CBFF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7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7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7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75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75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75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76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76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76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59795"/>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59799"/>
                                        </p:tgtEl>
                                        <p:attrNameLst>
                                          <p:attrName>style.visibility</p:attrName>
                                        </p:attrNameLst>
                                      </p:cBhvr>
                                      <p:to>
                                        <p:strVal val="visible"/>
                                      </p:to>
                                    </p:set>
                                  </p:childTnLst>
                                </p:cTn>
                              </p:par>
                            </p:childTnLst>
                          </p:cTn>
                        </p:par>
                        <p:par>
                          <p:cTn id="33" fill="hold" nodeType="afterGroup">
                            <p:stCondLst>
                              <p:cond delay="0"/>
                            </p:stCondLst>
                            <p:childTnLst>
                              <p:par>
                                <p:cTn id="34" presetID="1" presetClass="entr" presetSubtype="0" fill="hold" nodeType="afterEffect">
                                  <p:stCondLst>
                                    <p:cond delay="0"/>
                                  </p:stCondLst>
                                  <p:childTnLst>
                                    <p:set>
                                      <p:cBhvr>
                                        <p:cTn id="35" dur="1" fill="hold">
                                          <p:stCondLst>
                                            <p:cond delay="0"/>
                                          </p:stCondLst>
                                        </p:cTn>
                                        <p:tgtEl>
                                          <p:spTgt spid="459801"/>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3" grpId="0" animBg="1"/>
      <p:bldP spid="31754" grpId="0"/>
      <p:bldP spid="31755" grpId="0"/>
      <p:bldP spid="31756" grpId="0"/>
      <p:bldP spid="31757" grpId="0"/>
      <p:bldP spid="31758" grpId="0"/>
      <p:bldP spid="31759" grpId="0"/>
      <p:bldP spid="31760" grpId="0"/>
      <p:bldP spid="31761" grpId="0"/>
      <p:bldP spid="31762" grpId="0"/>
      <p:bldP spid="459795" grpId="0"/>
      <p:bldP spid="459799"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14997</TotalTime>
  <Words>1740</Words>
  <Application>Microsoft Office PowerPoint</Application>
  <PresentationFormat>On-screen Show (4:3)</PresentationFormat>
  <Paragraphs>189</Paragraphs>
  <Slides>27</Slides>
  <Notes>27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27</vt:i4>
      </vt:variant>
    </vt:vector>
  </HeadingPairs>
  <TitlesOfParts>
    <vt:vector size="32" baseType="lpstr">
      <vt:lpstr>Wingdings</vt:lpstr>
      <vt:lpstr>Arial</vt:lpstr>
      <vt:lpstr>Wingdings 2</vt:lpstr>
      <vt:lpstr>1_Default Design</vt:lpstr>
      <vt:lpstr>7_Default Design</vt:lpstr>
      <vt:lpstr>Pollution</vt:lpstr>
      <vt:lpstr>Information</vt:lpstr>
      <vt:lpstr>What is air pollution?</vt:lpstr>
      <vt:lpstr>Fuels and the environment</vt:lpstr>
      <vt:lpstr>Causes and effects of air pollutants</vt:lpstr>
      <vt:lpstr>Carbon dioxide in nature</vt:lpstr>
      <vt:lpstr>Carbon dioxide from fuels</vt:lpstr>
      <vt:lpstr>The products of combustion</vt:lpstr>
      <vt:lpstr>Incomplete combustion</vt:lpstr>
      <vt:lpstr>Carbon monoxide</vt:lpstr>
      <vt:lpstr>Nitrogen oxides</vt:lpstr>
      <vt:lpstr>Soot</vt:lpstr>
      <vt:lpstr>Pollutants</vt:lpstr>
      <vt:lpstr>Common pollutants</vt:lpstr>
      <vt:lpstr>Sulfur dioxide</vt:lpstr>
      <vt:lpstr>Acid rain</vt:lpstr>
      <vt:lpstr>The effects of acid rain</vt:lpstr>
      <vt:lpstr>Decreasing sulfur dioxide</vt:lpstr>
      <vt:lpstr>Reducing pollution from vehicles</vt:lpstr>
      <vt:lpstr>What causes water pollution?</vt:lpstr>
      <vt:lpstr>The effects of sewage and fertilizer </vt:lpstr>
      <vt:lpstr>Eutrophication</vt:lpstr>
      <vt:lpstr>Pollutants in the food chain</vt:lpstr>
      <vt:lpstr>Types of pollutant</vt:lpstr>
      <vt:lpstr>Which concentration?</vt:lpstr>
      <vt:lpstr>Biological indicators</vt:lpstr>
      <vt:lpstr>Using indicator species</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Pollution</dc:title>
  <dc:subject>Boardworks High School Earth and Space Sciences</dc:subject>
  <dc:creator>Boardworks</dc:creator>
  <cp:lastModifiedBy>Tim Crilly</cp:lastModifiedBy>
  <cp:revision>570</cp:revision>
  <dcterms:created xsi:type="dcterms:W3CDTF">2003-10-06T13:07:42Z</dcterms:created>
  <dcterms:modified xsi:type="dcterms:W3CDTF">2019-01-31T15:23:25Z</dcterms:modified>
</cp:coreProperties>
</file>