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2.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3.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4.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86" r:id="rId1"/>
    <p:sldMasterId id="2147485401" r:id="rId2"/>
  </p:sldMasterIdLst>
  <p:notesMasterIdLst>
    <p:notesMasterId r:id="rId33"/>
  </p:notesMasterIdLst>
  <p:handoutMasterIdLst>
    <p:handoutMasterId r:id="rId34"/>
  </p:handoutMasterIdLst>
  <p:sldIdLst>
    <p:sldId id="430" r:id="rId3"/>
    <p:sldId id="488" r:id="rId4"/>
    <p:sldId id="331" r:id="rId5"/>
    <p:sldId id="485" r:id="rId6"/>
    <p:sldId id="375" r:id="rId7"/>
    <p:sldId id="372" r:id="rId8"/>
    <p:sldId id="522" r:id="rId9"/>
    <p:sldId id="523" r:id="rId10"/>
    <p:sldId id="267" r:id="rId11"/>
    <p:sldId id="263" r:id="rId12"/>
    <p:sldId id="268" r:id="rId13"/>
    <p:sldId id="538" r:id="rId14"/>
    <p:sldId id="316" r:id="rId15"/>
    <p:sldId id="486" r:id="rId16"/>
    <p:sldId id="378" r:id="rId17"/>
    <p:sldId id="341" r:id="rId18"/>
    <p:sldId id="340" r:id="rId19"/>
    <p:sldId id="487" r:id="rId20"/>
    <p:sldId id="274" r:id="rId21"/>
    <p:sldId id="525" r:id="rId22"/>
    <p:sldId id="328" r:id="rId23"/>
    <p:sldId id="528" r:id="rId24"/>
    <p:sldId id="534" r:id="rId25"/>
    <p:sldId id="482" r:id="rId26"/>
    <p:sldId id="529" r:id="rId27"/>
    <p:sldId id="530" r:id="rId28"/>
    <p:sldId id="312" r:id="rId29"/>
    <p:sldId id="311" r:id="rId30"/>
    <p:sldId id="280" r:id="rId31"/>
    <p:sldId id="315" r:id="rId32"/>
  </p:sldIdLst>
  <p:sldSz cx="9144000" cy="6858000" type="screen4x3"/>
  <p:notesSz cx="6858000" cy="9296400"/>
  <p:embeddedFontLst>
    <p:embeddedFont>
      <p:font typeface="Wingdings 2" panose="05020102010507070707" pitchFamily="18" charset="2"/>
      <p:regular r:id="rId35"/>
    </p:embeddedFont>
  </p:embeddedFontLst>
  <p:custDataLst>
    <p:tags r:id="rId3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84" userDrawn="1">
          <p15:clr>
            <a:srgbClr val="A4A3A4"/>
          </p15:clr>
        </p15:guide>
        <p15:guide id="3" pos="5390">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DD9D9"/>
    <a:srgbClr val="B80303"/>
    <a:srgbClr val="010066"/>
    <a:srgbClr val="FFCC99"/>
    <a:srgbClr val="FF6600"/>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showGuides="1">
      <p:cViewPr varScale="1">
        <p:scale>
          <a:sx n="85" d="100"/>
          <a:sy n="85" d="100"/>
        </p:scale>
        <p:origin x="540" y="84"/>
      </p:cViewPr>
      <p:guideLst>
        <p:guide orient="horz" pos="494"/>
        <p:guide orient="horz" pos="3884"/>
        <p:guide pos="5390"/>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722E2D6-B5F5-49EA-89EC-5A8B94183BED}"/>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E88E310-BC7A-4712-A1EA-B4C6CA7F0133}" type="slidenum">
              <a:rPr lang="en-GB" altLang="en-US"/>
              <a:pPr/>
              <a:t>‹#›</a:t>
            </a:fld>
            <a:endParaRPr lang="en-GB" altLang="en-US"/>
          </a:p>
        </p:txBody>
      </p:sp>
      <p:sp>
        <p:nvSpPr>
          <p:cNvPr id="5" name="Rectangle 7">
            <a:extLst>
              <a:ext uri="{FF2B5EF4-FFF2-40B4-BE49-F238E27FC236}">
                <a16:creationId xmlns:a16="http://schemas.microsoft.com/office/drawing/2014/main" id="{47CD9F6D-C4B0-464A-88DE-513A8B8B4232}"/>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52D89DA6-5138-4320-9BF1-90BB35F1A611}"/>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6378032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4D859A80-C424-45C5-850B-32C154F068C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DA1E00E-5296-46C4-8AFE-9CD508177497}"/>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FA16C90A-1B0B-4690-9784-350BF051040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80BE2C3-0EBE-45CB-9531-BBB5CCB10A87}" type="slidenum">
              <a:rPr lang="en-US" altLang="en-US"/>
              <a:pPr/>
              <a:t>‹#›</a:t>
            </a:fld>
            <a:endParaRPr lang="en-US" altLang="en-US"/>
          </a:p>
        </p:txBody>
      </p:sp>
      <p:sp>
        <p:nvSpPr>
          <p:cNvPr id="7" name="Rectangle 7">
            <a:extLst>
              <a:ext uri="{FF2B5EF4-FFF2-40B4-BE49-F238E27FC236}">
                <a16:creationId xmlns:a16="http://schemas.microsoft.com/office/drawing/2014/main" id="{FF9ECAF0-A706-4B7B-8A7B-1F15AAA48C04}"/>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161C6A51-9AB9-4B8C-8BC3-4D9CDE7CECE2}"/>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238999532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9A079BB1-FC22-4A85-A79E-94BE1AC5BC9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B261036-B0AE-4370-8A2A-5D47EAB6C1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7E883CF-7AA6-4C96-BA6D-596F7EEC0F9B}"/>
              </a:ext>
            </a:extLst>
          </p:cNvPr>
          <p:cNvSpPr>
            <a:spLocks noGrp="1"/>
          </p:cNvSpPr>
          <p:nvPr>
            <p:ph type="sldNum" sz="quarter" idx="10"/>
          </p:nvPr>
        </p:nvSpPr>
        <p:spPr/>
        <p:txBody>
          <a:bodyPr/>
          <a:lstStyle/>
          <a:p>
            <a:fld id="{F80BE2C3-0EBE-45CB-9531-BBB5CCB10A87}"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E35EC1DA-14BB-41B4-8CB4-455B533BF73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8D3C34F-2EB6-464E-9541-4EEC38AEB4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For more information about the carbon cycle, please </a:t>
            </a:r>
            <a:r>
              <a:rPr lang="en-GB" altLang="en-US" b="0" dirty="0">
                <a:latin typeface="Arial" panose="020B0604020202020204" pitchFamily="34" charset="0"/>
              </a:rPr>
              <a:t>refer to the </a:t>
            </a:r>
            <a:r>
              <a:rPr lang="en-GB" altLang="en-US" b="0" i="1" dirty="0">
                <a:latin typeface="Arial" panose="020B0604020202020204" pitchFamily="34" charset="0"/>
              </a:rPr>
              <a:t>Life Science: </a:t>
            </a:r>
            <a:r>
              <a:rPr lang="en-GB" altLang="en-US" i="1" dirty="0">
                <a:latin typeface="Arial" panose="020B0604020202020204" pitchFamily="34" charset="0"/>
              </a:rPr>
              <a:t>Carbon Cycle </a:t>
            </a:r>
            <a:r>
              <a:rPr lang="en-GB" altLang="en-US" b="0" dirty="0">
                <a:latin typeface="Arial" panose="020B0604020202020204" pitchFamily="34" charset="0"/>
              </a:rPr>
              <a:t>presentation.</a:t>
            </a:r>
            <a:endParaRPr lang="en-US" altLang="en-US" b="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3A6A148-C590-43A7-BE3A-6ADD703C6768}"/>
              </a:ext>
            </a:extLst>
          </p:cNvPr>
          <p:cNvSpPr>
            <a:spLocks noGrp="1"/>
          </p:cNvSpPr>
          <p:nvPr>
            <p:ph type="sldNum" sz="quarter" idx="10"/>
          </p:nvPr>
        </p:nvSpPr>
        <p:spPr/>
        <p:txBody>
          <a:bodyPr/>
          <a:lstStyle/>
          <a:p>
            <a:fld id="{F80BE2C3-0EBE-45CB-9531-BBB5CCB10A87}" type="slidenum">
              <a:rPr lang="en-US" altLang="en-US" smtClean="0"/>
              <a:pPr/>
              <a:t>10</a:t>
            </a:fld>
            <a:endParaRPr lang="en-US" altLang="en-US"/>
          </a:p>
        </p:txBody>
      </p:sp>
    </p:spTree>
    <p:extLst>
      <p:ext uri="{BB962C8B-B14F-4D97-AF65-F5344CB8AC3E}">
        <p14:creationId xmlns:p14="http://schemas.microsoft.com/office/powerpoint/2010/main" val="411413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755F0545-CBF0-41B4-9328-40DEF21924E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50E67F24-B957-41FF-A0D2-CCB21AE0CCA8}"/>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National Oceanic and Atmospheric Administration, USA</a:t>
            </a:r>
            <a:r>
              <a:rPr lang="en-GB" altLang="en-US" b="1" dirty="0">
                <a:latin typeface="Arial" panose="020B0604020202020204" pitchFamily="34" charset="0"/>
              </a:rPr>
              <a:t>, </a:t>
            </a:r>
            <a:r>
              <a:rPr lang="en-GB" altLang="en-US" dirty="0">
                <a:latin typeface="Arial" panose="020B0604020202020204" pitchFamily="34" charset="0"/>
              </a:rPr>
              <a:t>Mauna Loa observatory, Hawaii</a:t>
            </a:r>
          </a:p>
        </p:txBody>
      </p:sp>
      <p:sp>
        <p:nvSpPr>
          <p:cNvPr id="2" name="Slide Number Placeholder 1">
            <a:extLst>
              <a:ext uri="{FF2B5EF4-FFF2-40B4-BE49-F238E27FC236}">
                <a16:creationId xmlns:a16="http://schemas.microsoft.com/office/drawing/2014/main" id="{DB9603E6-EF09-4009-963C-8E7D9E5D2981}"/>
              </a:ext>
            </a:extLst>
          </p:cNvPr>
          <p:cNvSpPr>
            <a:spLocks noGrp="1"/>
          </p:cNvSpPr>
          <p:nvPr>
            <p:ph type="sldNum" sz="quarter" idx="10"/>
          </p:nvPr>
        </p:nvSpPr>
        <p:spPr/>
        <p:txBody>
          <a:bodyPr/>
          <a:lstStyle/>
          <a:p>
            <a:fld id="{F80BE2C3-0EBE-45CB-9531-BBB5CCB10A87}" type="slidenum">
              <a:rPr lang="en-US" altLang="en-US" smtClean="0"/>
              <a:pPr/>
              <a:t>11</a:t>
            </a:fld>
            <a:endParaRPr lang="en-US" altLang="en-US"/>
          </a:p>
        </p:txBody>
      </p:sp>
    </p:spTree>
    <p:extLst>
      <p:ext uri="{BB962C8B-B14F-4D97-AF65-F5344CB8AC3E}">
        <p14:creationId xmlns:p14="http://schemas.microsoft.com/office/powerpoint/2010/main" val="398551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99D6B8D-8FE9-4AED-9423-7B04D449E32B}"/>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96E5A28-89E0-4E11-84C5-97C7AFC740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Normally, a steady level of carbon dioxide is maintained in the air by the carbon cycle. </a:t>
            </a:r>
          </a:p>
          <a:p>
            <a:pPr>
              <a:spcBef>
                <a:spcPts val="432"/>
              </a:spcBef>
            </a:pPr>
            <a:endParaRPr lang="en-GB" altLang="en-US" dirty="0">
              <a:latin typeface="Arial" panose="020B0604020202020204" pitchFamily="34" charset="0"/>
            </a:endParaRPr>
          </a:p>
          <a:p>
            <a:pPr>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coal fossil fuel plant </a:t>
            </a:r>
            <a:r>
              <a:rPr lang="en-GB" altLang="en-US" b="1" dirty="0">
                <a:latin typeface="Arial" panose="020B0604020202020204" pitchFamily="34" charset="0"/>
              </a:rPr>
              <a:t>© </a:t>
            </a:r>
            <a:r>
              <a:rPr lang="en-GB" altLang="en-US" dirty="0">
                <a:latin typeface="Arial" panose="020B0604020202020204" pitchFamily="34" charset="0"/>
              </a:rPr>
              <a:t>Jeff Zehnder, Shutterstock 2018</a:t>
            </a:r>
          </a:p>
        </p:txBody>
      </p:sp>
      <p:sp>
        <p:nvSpPr>
          <p:cNvPr id="2" name="Slide Number Placeholder 1">
            <a:extLst>
              <a:ext uri="{FF2B5EF4-FFF2-40B4-BE49-F238E27FC236}">
                <a16:creationId xmlns:a16="http://schemas.microsoft.com/office/drawing/2014/main" id="{6DDAD264-70E3-4C86-AE69-A13F8C9713DD}"/>
              </a:ext>
            </a:extLst>
          </p:cNvPr>
          <p:cNvSpPr>
            <a:spLocks noGrp="1"/>
          </p:cNvSpPr>
          <p:nvPr>
            <p:ph type="sldNum" sz="quarter" idx="10"/>
          </p:nvPr>
        </p:nvSpPr>
        <p:spPr>
          <a:xfrm>
            <a:off x="3886200" y="8831580"/>
            <a:ext cx="2971800" cy="464820"/>
          </a:xfrm>
        </p:spPr>
        <p:txBody>
          <a:bodyPr/>
          <a:lstStyle/>
          <a:p>
            <a:fld id="{F80BE2C3-0EBE-45CB-9531-BBB5CCB10A87}"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DF2D42A2-0E82-4A61-B69C-74AB38B7599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C25DD38E-D7A5-424F-B85D-B249EB8446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sz="1200" b="0" dirty="0"/>
              <a:t>Fossil fuels are carbon-based materials that formed over millions of years from the remains of ancient plants and animals. Fossil fuels and oxygen are burned to produce carbon dioxide and water. </a:t>
            </a:r>
          </a:p>
          <a:p>
            <a:pPr eaLnBrk="1" hangingPunct="1">
              <a:spcBef>
                <a:spcPts val="432"/>
              </a:spcBef>
            </a:pPr>
            <a:endParaRPr lang="en-GB" altLang="en-US" b="1" dirty="0">
              <a:latin typeface="Arial" panose="020B0604020202020204" pitchFamily="34" charset="0"/>
            </a:endParaRPr>
          </a:p>
          <a:p>
            <a:pPr eaLnBrk="1" hangingPunct="1">
              <a:spcBef>
                <a:spcPts val="432"/>
              </a:spcBef>
            </a:pPr>
            <a:r>
              <a:rPr lang="en-GB" altLang="en-US" b="0" dirty="0">
                <a:latin typeface="Arial" panose="020B0604020202020204" pitchFamily="34" charset="0"/>
              </a:rPr>
              <a:t>For more information about greenhouse gases, please refer to </a:t>
            </a:r>
            <a:r>
              <a:rPr lang="en-GB" altLang="en-US" i="1" dirty="0">
                <a:latin typeface="Arial" panose="020B0604020202020204" pitchFamily="34" charset="0"/>
              </a:rPr>
              <a:t>The Greenhouse Effect</a:t>
            </a:r>
            <a:r>
              <a:rPr lang="en-GB" altLang="en-US" b="1" i="1" dirty="0">
                <a:latin typeface="Arial" panose="020B0604020202020204" pitchFamily="34" charset="0"/>
              </a:rPr>
              <a:t> </a:t>
            </a:r>
            <a:r>
              <a:rPr lang="en-GB" altLang="en-US" b="0" dirty="0">
                <a:latin typeface="Arial" panose="020B0604020202020204" pitchFamily="34" charset="0"/>
              </a:rPr>
              <a:t>presentation.</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8B769A7A-4EE5-4F19-80FA-9F4E0F49BF95}"/>
              </a:ext>
            </a:extLst>
          </p:cNvPr>
          <p:cNvSpPr>
            <a:spLocks noGrp="1"/>
          </p:cNvSpPr>
          <p:nvPr>
            <p:ph type="sldNum" sz="quarter" idx="10"/>
          </p:nvPr>
        </p:nvSpPr>
        <p:spPr/>
        <p:txBody>
          <a:bodyPr/>
          <a:lstStyle/>
          <a:p>
            <a:fld id="{F80BE2C3-0EBE-45CB-9531-BBB5CCB10A87}" type="slidenum">
              <a:rPr lang="en-US" altLang="en-US" smtClean="0"/>
              <a:pPr/>
              <a:t>13</a:t>
            </a:fld>
            <a:endParaRPr lang="en-US" altLang="en-US"/>
          </a:p>
        </p:txBody>
      </p:sp>
    </p:spTree>
    <p:extLst>
      <p:ext uri="{BB962C8B-B14F-4D97-AF65-F5344CB8AC3E}">
        <p14:creationId xmlns:p14="http://schemas.microsoft.com/office/powerpoint/2010/main" val="251691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BD69403A-CE35-494C-B2E3-FAA1A16138D0}"/>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1BB16E8-8F32-401E-A7BF-DF37E67A7A16}"/>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a:lnSpc>
                <a:spcPct val="120000"/>
              </a:lnSpc>
              <a:spcBef>
                <a:spcPts val="432"/>
              </a:spcBef>
            </a:pPr>
            <a:r>
              <a:rPr lang="en-GB" altLang="en-US" b="1" dirty="0">
                <a:latin typeface="Arial" panose="020B0604020202020204" pitchFamily="34" charset="0"/>
              </a:rPr>
              <a:t>Teacher notes</a:t>
            </a:r>
          </a:p>
          <a:p>
            <a:pPr>
              <a:lnSpc>
                <a:spcPct val="120000"/>
              </a:lnSpc>
              <a:spcBef>
                <a:spcPts val="432"/>
              </a:spcBef>
            </a:pPr>
            <a:r>
              <a:rPr lang="en-GB" altLang="en-US" dirty="0">
                <a:latin typeface="Arial" panose="020B0604020202020204" pitchFamily="34" charset="0"/>
              </a:rPr>
              <a:t>This animated graph could be used to illustrate the current increase in atmospheric carbon dioxide levels. Data from the Mauna Loa observatory, Hawaii, courtesy of NOAA.</a:t>
            </a:r>
            <a:r>
              <a:rPr lang="en-GB" altLang="en-US" b="1" dirty="0">
                <a:latin typeface="Arial" panose="020B0604020202020204" pitchFamily="34" charset="0"/>
              </a:rPr>
              <a:t> </a:t>
            </a:r>
            <a:endParaRPr lang="en-GB" altLang="en-US" dirty="0">
              <a:latin typeface="Arial" panose="020B0604020202020204" pitchFamily="34" charset="0"/>
            </a:endParaRPr>
          </a:p>
          <a:p>
            <a:pPr>
              <a:lnSpc>
                <a:spcPct val="120000"/>
              </a:lnSpc>
              <a:spcBef>
                <a:spcPts val="432"/>
              </a:spcBef>
            </a:pPr>
            <a:endParaRPr lang="en-GB" altLang="en-US" dirty="0">
              <a:latin typeface="Arial" panose="020B0604020202020204" pitchFamily="34" charset="0"/>
            </a:endParaRPr>
          </a:p>
          <a:p>
            <a:pPr>
              <a:lnSpc>
                <a:spcPct val="120000"/>
              </a:lnSpc>
              <a:spcBef>
                <a:spcPts val="432"/>
              </a:spcBef>
            </a:pPr>
            <a:r>
              <a:rPr lang="en-GB" altLang="en-US" dirty="0">
                <a:latin typeface="Arial" panose="020B0604020202020204" pitchFamily="34" charset="0"/>
              </a:rPr>
              <a:t>The key points about the data are:</a:t>
            </a:r>
          </a:p>
          <a:p>
            <a:pPr marL="171450" indent="-171450">
              <a:lnSpc>
                <a:spcPct val="120000"/>
              </a:lnSpc>
              <a:spcBef>
                <a:spcPts val="432"/>
              </a:spcBef>
              <a:buFont typeface="Arial" panose="020B0604020202020204" pitchFamily="34" charset="0"/>
              <a:buChar char="•"/>
            </a:pPr>
            <a:r>
              <a:rPr lang="en-GB" altLang="en-US" dirty="0">
                <a:latin typeface="Arial" panose="020B0604020202020204" pitchFamily="34" charset="0"/>
              </a:rPr>
              <a:t>Carbon dioxide levels have risen annually.</a:t>
            </a:r>
          </a:p>
          <a:p>
            <a:pPr marL="171450" indent="-171450">
              <a:lnSpc>
                <a:spcPct val="120000"/>
              </a:lnSpc>
              <a:spcBef>
                <a:spcPts val="432"/>
              </a:spcBef>
              <a:buFont typeface="Arial" panose="020B0604020202020204" pitchFamily="34" charset="0"/>
              <a:buChar char="•"/>
            </a:pPr>
            <a:r>
              <a:rPr lang="en-GB" altLang="en-US" dirty="0">
                <a:latin typeface="Arial" panose="020B0604020202020204" pitchFamily="34" charset="0"/>
              </a:rPr>
              <a:t>Within each year, there are seasonal changes in the level of carbon dioxide in the atmosphere. Dips in carbon dioxide levels correspond to spring and summer months, when plants are growing and photosynthesising more rapidly.  </a:t>
            </a:r>
          </a:p>
          <a:p>
            <a:pPr marL="171450" indent="-171450">
              <a:lnSpc>
                <a:spcPct val="120000"/>
              </a:lnSpc>
              <a:spcBef>
                <a:spcPts val="432"/>
              </a:spcBef>
              <a:buFont typeface="Arial" panose="020B0604020202020204" pitchFamily="34" charset="0"/>
              <a:buChar char="•"/>
            </a:pPr>
            <a:r>
              <a:rPr lang="en-GB" altLang="en-US" dirty="0">
                <a:latin typeface="Arial" panose="020B0604020202020204" pitchFamily="34" charset="0"/>
              </a:rPr>
              <a:t>Students should be aware that CO</a:t>
            </a:r>
            <a:r>
              <a:rPr lang="en-GB" altLang="en-US" baseline="-25000" dirty="0">
                <a:latin typeface="Arial" panose="020B0604020202020204" pitchFamily="34" charset="0"/>
              </a:rPr>
              <a:t>2</a:t>
            </a:r>
            <a:r>
              <a:rPr lang="en-GB" altLang="en-US" dirty="0">
                <a:latin typeface="Arial" panose="020B0604020202020204" pitchFamily="34" charset="0"/>
              </a:rPr>
              <a:t> levels are increasing. Within this increase, there is a yearly variation in CO</a:t>
            </a:r>
            <a:r>
              <a:rPr lang="en-GB" altLang="en-US" baseline="-25000" dirty="0">
                <a:latin typeface="Arial" panose="020B0604020202020204" pitchFamily="34" charset="0"/>
              </a:rPr>
              <a:t>2</a:t>
            </a:r>
            <a:r>
              <a:rPr lang="en-GB" altLang="en-US" dirty="0">
                <a:latin typeface="Arial" panose="020B0604020202020204" pitchFamily="34" charset="0"/>
              </a:rPr>
              <a:t> levels.  </a:t>
            </a:r>
          </a:p>
          <a:p>
            <a:pPr>
              <a:lnSpc>
                <a:spcPct val="120000"/>
              </a:lnSpc>
              <a:spcBef>
                <a:spcPts val="432"/>
              </a:spcBef>
            </a:pPr>
            <a:endParaRPr lang="en-GB" altLang="en-US" dirty="0">
              <a:latin typeface="Arial" panose="020B0604020202020204" pitchFamily="34" charset="0"/>
            </a:endParaRPr>
          </a:p>
          <a:p>
            <a:pPr>
              <a:lnSpc>
                <a:spcPct val="120000"/>
              </a:lnSpc>
              <a:spcBef>
                <a:spcPts val="432"/>
              </a:spcBef>
            </a:pPr>
            <a:r>
              <a:rPr lang="en-GB" altLang="en-US" dirty="0">
                <a:latin typeface="Arial" panose="020B0604020202020204" pitchFamily="34" charset="0"/>
              </a:rPr>
              <a:t>More information about atmospheric gases is available at www.esrl.noaa.gov/gmd</a:t>
            </a:r>
          </a:p>
          <a:p>
            <a:pPr>
              <a:lnSpc>
                <a:spcPct val="120000"/>
              </a:lnSpc>
              <a:spcBef>
                <a:spcPts val="432"/>
              </a:spcBef>
            </a:pPr>
            <a:r>
              <a:rPr lang="en-GB" altLang="en-US" dirty="0">
                <a:latin typeface="Arial" panose="020B0604020202020204" pitchFamily="34" charset="0"/>
              </a:rPr>
              <a:t>This weblink was working correctly at the time of publication. Boardworks takes no responsibility for the content of external sites.</a:t>
            </a:r>
          </a:p>
          <a:p>
            <a:pPr>
              <a:lnSpc>
                <a:spcPct val="120000"/>
              </a:lnSpc>
              <a:spcBef>
                <a:spcPts val="432"/>
              </a:spcBef>
            </a:pPr>
            <a:endParaRPr lang="en-GB" altLang="en-US" dirty="0">
              <a:latin typeface="Arial" panose="020B0604020202020204" pitchFamily="34" charset="0"/>
            </a:endParaRPr>
          </a:p>
          <a:p>
            <a:pPr marL="0" marR="0" lvl="0" indent="0" algn="l" defTabSz="914400" rtl="0" eaLnBrk="1" fontAlgn="base" latinLnBrk="0" hangingPunct="1">
              <a:lnSpc>
                <a:spcPct val="12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2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p:txBody>
      </p:sp>
      <p:sp>
        <p:nvSpPr>
          <p:cNvPr id="2" name="Slide Number Placeholder 1">
            <a:extLst>
              <a:ext uri="{FF2B5EF4-FFF2-40B4-BE49-F238E27FC236}">
                <a16:creationId xmlns:a16="http://schemas.microsoft.com/office/drawing/2014/main" id="{763B9DF3-84A5-42B9-BD97-C1EBE1DC9EC3}"/>
              </a:ext>
            </a:extLst>
          </p:cNvPr>
          <p:cNvSpPr>
            <a:spLocks noGrp="1"/>
          </p:cNvSpPr>
          <p:nvPr>
            <p:ph type="sldNum" sz="quarter" idx="10"/>
          </p:nvPr>
        </p:nvSpPr>
        <p:spPr/>
        <p:txBody>
          <a:bodyPr/>
          <a:lstStyle/>
          <a:p>
            <a:fld id="{F80BE2C3-0EBE-45CB-9531-BBB5CCB10A87}"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7D1787BF-3B40-4A25-B521-349FDC98770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BD228ED-591D-492C-B3E9-F0F1FB6ECF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Mark </a:t>
            </a:r>
            <a:r>
              <a:rPr lang="en-GB" altLang="en-US" dirty="0" err="1">
                <a:latin typeface="Arial" panose="020B0604020202020204" pitchFamily="34" charset="0"/>
              </a:rPr>
              <a:t>Twickler</a:t>
            </a:r>
            <a:r>
              <a:rPr lang="en-GB" altLang="en-US" dirty="0">
                <a:latin typeface="Arial" panose="020B0604020202020204" pitchFamily="34" charset="0"/>
              </a:rPr>
              <a:t>, University of New Hampshire and NOAA</a:t>
            </a:r>
          </a:p>
        </p:txBody>
      </p:sp>
      <p:sp>
        <p:nvSpPr>
          <p:cNvPr id="2" name="Slide Number Placeholder 1">
            <a:extLst>
              <a:ext uri="{FF2B5EF4-FFF2-40B4-BE49-F238E27FC236}">
                <a16:creationId xmlns:a16="http://schemas.microsoft.com/office/drawing/2014/main" id="{56ECDF74-440E-4405-AB2B-DBC1DB4B7769}"/>
              </a:ext>
            </a:extLst>
          </p:cNvPr>
          <p:cNvSpPr>
            <a:spLocks noGrp="1"/>
          </p:cNvSpPr>
          <p:nvPr>
            <p:ph type="sldNum" sz="quarter" idx="10"/>
          </p:nvPr>
        </p:nvSpPr>
        <p:spPr/>
        <p:txBody>
          <a:bodyPr/>
          <a:lstStyle/>
          <a:p>
            <a:fld id="{F80BE2C3-0EBE-45CB-9531-BBB5CCB10A87}" type="slidenum">
              <a:rPr lang="en-US" altLang="en-US" smtClean="0"/>
              <a:pPr/>
              <a:t>15</a:t>
            </a:fld>
            <a:endParaRPr lang="en-US" altLang="en-US"/>
          </a:p>
        </p:txBody>
      </p:sp>
    </p:spTree>
    <p:extLst>
      <p:ext uri="{BB962C8B-B14F-4D97-AF65-F5344CB8AC3E}">
        <p14:creationId xmlns:p14="http://schemas.microsoft.com/office/powerpoint/2010/main" val="908381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DBE475D7-B62C-4A92-BFE6-6825D8B096A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D02AF443-491B-4175-B4C1-9D0300A2CC05}"/>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spcBef>
                <a:spcPts val="432"/>
              </a:spcBef>
            </a:pPr>
            <a:r>
              <a:rPr lang="en-GB" altLang="en-US" dirty="0">
                <a:latin typeface="Arial" panose="020B0604020202020204" pitchFamily="34" charset="0"/>
              </a:rPr>
              <a:t>This animated graph could be used as a stimulus for either small group or whole class discussion on the long term trends in atmospheric carbon dioxide level. Data from the Vostok ice core, courtesy of NOAA and WDC Paleo (www.ncdc.noaa.gov/paleo/icecore/antarctica/vostok/vostok_co2.html).</a:t>
            </a:r>
          </a:p>
          <a:p>
            <a:pPr eaLnBrk="1" hangingPunct="1">
              <a:spcBef>
                <a:spcPts val="432"/>
              </a:spcBef>
            </a:pPr>
            <a:endParaRPr lang="en-GB" altLang="en-US" dirty="0">
              <a:latin typeface="Arial" panose="020B0604020202020204" pitchFamily="34" charset="0"/>
            </a:endParaRPr>
          </a:p>
          <a:p>
            <a:pPr eaLnBrk="1" hangingPunct="1">
              <a:spcBef>
                <a:spcPts val="432"/>
              </a:spcBef>
            </a:pPr>
            <a:r>
              <a:rPr lang="en-GB" altLang="en-US" dirty="0">
                <a:latin typeface="Arial" panose="020B0604020202020204" pitchFamily="34" charset="0"/>
              </a:rPr>
              <a:t>Petit, JR </a:t>
            </a:r>
            <a:r>
              <a:rPr lang="en-GB" altLang="en-US" i="1" dirty="0">
                <a:latin typeface="Arial" panose="020B0604020202020204" pitchFamily="34" charset="0"/>
              </a:rPr>
              <a:t>et al</a:t>
            </a:r>
            <a:r>
              <a:rPr lang="en-GB" altLang="en-US" dirty="0">
                <a:latin typeface="Arial" panose="020B0604020202020204" pitchFamily="34" charset="0"/>
              </a:rPr>
              <a:t>. 1999. Climate and atmospheric history of the past 420,000 years from the Vostok ice core, Antarctica. </a:t>
            </a:r>
            <a:r>
              <a:rPr lang="en-GB" altLang="en-US" i="1" dirty="0">
                <a:latin typeface="Arial" panose="020B0604020202020204" pitchFamily="34" charset="0"/>
              </a:rPr>
              <a:t>Nature</a:t>
            </a:r>
            <a:r>
              <a:rPr lang="en-GB" altLang="en-US" dirty="0">
                <a:latin typeface="Arial" panose="020B0604020202020204" pitchFamily="34" charset="0"/>
              </a:rPr>
              <a:t> 399: 429-436.</a:t>
            </a:r>
          </a:p>
          <a:p>
            <a:pPr eaLnBrk="1" hangingPunct="1">
              <a:spcBef>
                <a:spcPts val="432"/>
              </a:spcBef>
            </a:pPr>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p:txBody>
      </p:sp>
      <p:sp>
        <p:nvSpPr>
          <p:cNvPr id="2" name="Slide Number Placeholder 1">
            <a:extLst>
              <a:ext uri="{FF2B5EF4-FFF2-40B4-BE49-F238E27FC236}">
                <a16:creationId xmlns:a16="http://schemas.microsoft.com/office/drawing/2014/main" id="{351DABEC-8861-4A29-BEA3-195D6F0574FF}"/>
              </a:ext>
            </a:extLst>
          </p:cNvPr>
          <p:cNvSpPr>
            <a:spLocks noGrp="1"/>
          </p:cNvSpPr>
          <p:nvPr>
            <p:ph type="sldNum" sz="quarter" idx="10"/>
          </p:nvPr>
        </p:nvSpPr>
        <p:spPr/>
        <p:txBody>
          <a:bodyPr/>
          <a:lstStyle/>
          <a:p>
            <a:fld id="{F80BE2C3-0EBE-45CB-9531-BBB5CCB10A87}" type="slidenum">
              <a:rPr lang="en-US" altLang="en-US" smtClean="0"/>
              <a:pPr/>
              <a:t>16</a:t>
            </a:fld>
            <a:endParaRPr lang="en-US" altLang="en-US"/>
          </a:p>
        </p:txBody>
      </p:sp>
    </p:spTree>
    <p:extLst>
      <p:ext uri="{BB962C8B-B14F-4D97-AF65-F5344CB8AC3E}">
        <p14:creationId xmlns:p14="http://schemas.microsoft.com/office/powerpoint/2010/main" val="216253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7EB58CB0-2109-48D9-B716-D4CFF6104DAC}"/>
              </a:ext>
            </a:extLst>
          </p:cNvPr>
          <p:cNvSpPr>
            <a:spLocks noGrp="1" noRot="1" noChangeAspect="1" noChangeArrowheads="1" noTextEdit="1"/>
          </p:cNvSpPr>
          <p:nvPr>
            <p:ph type="sldImg"/>
          </p:nvPr>
        </p:nvSpPr>
        <p:spPr>
          <a:ln/>
        </p:spPr>
      </p:sp>
      <p:sp>
        <p:nvSpPr>
          <p:cNvPr id="19460" name="Rectangle 4">
            <a:extLst>
              <a:ext uri="{FF2B5EF4-FFF2-40B4-BE49-F238E27FC236}">
                <a16:creationId xmlns:a16="http://schemas.microsoft.com/office/drawing/2014/main" id="{5903773E-38C5-4BB3-9CB8-6C12AB764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eaLnBrk="1" hangingPunct="1">
              <a:lnSpc>
                <a:spcPct val="120000"/>
              </a:lnSpc>
              <a:spcBef>
                <a:spcPts val="432"/>
              </a:spcBef>
            </a:pPr>
            <a:r>
              <a:rPr lang="en-GB" altLang="en-US" b="1" dirty="0">
                <a:latin typeface="Arial" panose="020B0604020202020204" pitchFamily="34" charset="0"/>
              </a:rPr>
              <a:t>Teacher notes</a:t>
            </a:r>
          </a:p>
          <a:p>
            <a:pPr eaLnBrk="1" hangingPunct="1">
              <a:lnSpc>
                <a:spcPct val="120000"/>
              </a:lnSpc>
              <a:spcBef>
                <a:spcPts val="432"/>
              </a:spcBef>
            </a:pPr>
            <a:r>
              <a:rPr lang="en-GB" altLang="en-US" dirty="0">
                <a:latin typeface="Arial" panose="020B0604020202020204" pitchFamily="34" charset="0"/>
              </a:rPr>
              <a:t>These graphs can be used to compare current trends in atmospheric carbon dioxide levels with historic records.</a:t>
            </a:r>
          </a:p>
          <a:p>
            <a:pPr eaLnBrk="1" hangingPunct="1">
              <a:lnSpc>
                <a:spcPct val="120000"/>
              </a:lnSpc>
              <a:spcBef>
                <a:spcPts val="432"/>
              </a:spcBef>
            </a:pPr>
            <a:endParaRPr lang="en-GB" altLang="en-US" dirty="0">
              <a:latin typeface="Arial" panose="020B0604020202020204" pitchFamily="34" charset="0"/>
            </a:endParaRPr>
          </a:p>
          <a:p>
            <a:pPr eaLnBrk="1" hangingPunct="1">
              <a:lnSpc>
                <a:spcPct val="120000"/>
              </a:lnSpc>
              <a:spcBef>
                <a:spcPts val="432"/>
              </a:spcBef>
            </a:pPr>
            <a:r>
              <a:rPr lang="en-GB" altLang="en-US" dirty="0">
                <a:latin typeface="Arial" panose="020B0604020202020204" pitchFamily="34" charset="0"/>
              </a:rPr>
              <a:t>Top graph data (proxy records) from the Vostok ice core, courtesy of NOAA and WDC Paleo. Bottom graph data (instrumental records) from the Mauna Loa observatory, Hawaii, courtesy of NOAA.</a:t>
            </a:r>
          </a:p>
          <a:p>
            <a:pPr eaLnBrk="1" hangingPunct="1">
              <a:lnSpc>
                <a:spcPct val="120000"/>
              </a:lnSpc>
              <a:spcBef>
                <a:spcPts val="432"/>
              </a:spcBef>
            </a:pPr>
            <a:endParaRPr lang="en-GB" altLang="en-US" dirty="0">
              <a:latin typeface="Arial" panose="020B0604020202020204" pitchFamily="34" charset="0"/>
            </a:endParaRPr>
          </a:p>
          <a:p>
            <a:pPr eaLnBrk="1" hangingPunct="1">
              <a:lnSpc>
                <a:spcPct val="120000"/>
              </a:lnSpc>
              <a:spcBef>
                <a:spcPts val="432"/>
              </a:spcBef>
            </a:pPr>
            <a:r>
              <a:rPr lang="en-GB" altLang="en-US" dirty="0">
                <a:latin typeface="Arial" panose="020B0604020202020204" pitchFamily="34" charset="0"/>
              </a:rPr>
              <a:t>Petit, JR </a:t>
            </a:r>
            <a:r>
              <a:rPr lang="en-GB" altLang="en-US" i="1" dirty="0">
                <a:latin typeface="Arial" panose="020B0604020202020204" pitchFamily="34" charset="0"/>
              </a:rPr>
              <a:t>et al</a:t>
            </a:r>
            <a:r>
              <a:rPr lang="en-GB" altLang="en-US" dirty="0">
                <a:latin typeface="Arial" panose="020B0604020202020204" pitchFamily="34" charset="0"/>
              </a:rPr>
              <a:t>. 1999. Climate and atmospheric history of the past 420,000 years from the Vostok ice core, Antarctica. </a:t>
            </a:r>
            <a:r>
              <a:rPr lang="en-GB" altLang="en-US" i="1" dirty="0">
                <a:latin typeface="Arial" panose="020B0604020202020204" pitchFamily="34" charset="0"/>
              </a:rPr>
              <a:t>Nature</a:t>
            </a:r>
            <a:r>
              <a:rPr lang="en-GB" altLang="en-US" dirty="0">
                <a:latin typeface="Arial" panose="020B0604020202020204" pitchFamily="34" charset="0"/>
              </a:rPr>
              <a:t> 399: 429-436.</a:t>
            </a:r>
          </a:p>
          <a:p>
            <a:pPr eaLnBrk="1" hangingPunct="1">
              <a:lnSpc>
                <a:spcPct val="120000"/>
              </a:lnSpc>
              <a:spcBef>
                <a:spcPts val="432"/>
              </a:spcBef>
            </a:pPr>
            <a:endParaRPr lang="en-GB" altLang="en-US" dirty="0">
              <a:latin typeface="Arial" panose="020B0604020202020204" pitchFamily="34" charset="0"/>
            </a:endParaRPr>
          </a:p>
          <a:p>
            <a:pPr eaLnBrk="1" hangingPunct="1">
              <a:lnSpc>
                <a:spcPct val="120000"/>
              </a:lnSpc>
              <a:spcBef>
                <a:spcPts val="432"/>
              </a:spcBef>
            </a:pPr>
            <a:r>
              <a:rPr lang="en-GB" altLang="en-US" dirty="0">
                <a:latin typeface="Arial" panose="020B0604020202020204" pitchFamily="34" charset="0"/>
              </a:rPr>
              <a:t>The key points about the data are:</a:t>
            </a:r>
          </a:p>
          <a:p>
            <a:pPr marL="171450" indent="-171450" eaLnBrk="1" hangingPunct="1">
              <a:lnSpc>
                <a:spcPct val="120000"/>
              </a:lnSpc>
              <a:spcBef>
                <a:spcPts val="432"/>
              </a:spcBef>
              <a:buFont typeface="Arial" panose="020B0604020202020204" pitchFamily="34" charset="0"/>
              <a:buChar char="•"/>
            </a:pPr>
            <a:r>
              <a:rPr lang="en-GB" altLang="en-US" dirty="0">
                <a:latin typeface="Arial" panose="020B0604020202020204" pitchFamily="34" charset="0"/>
              </a:rPr>
              <a:t>Carbon dioxide levels have naturally varied over time (top graph)</a:t>
            </a:r>
          </a:p>
          <a:p>
            <a:pPr marL="171450" indent="-171450" eaLnBrk="1" hangingPunct="1">
              <a:lnSpc>
                <a:spcPct val="120000"/>
              </a:lnSpc>
              <a:spcBef>
                <a:spcPts val="432"/>
              </a:spcBef>
              <a:buFont typeface="Arial" panose="020B0604020202020204" pitchFamily="34" charset="0"/>
              <a:buChar char="•"/>
            </a:pPr>
            <a:r>
              <a:rPr lang="en-GB" altLang="en-US" dirty="0">
                <a:latin typeface="Arial" panose="020B0604020202020204" pitchFamily="34" charset="0"/>
              </a:rPr>
              <a:t>Carbon dioxide levels vary seasonally (bottom graph) </a:t>
            </a:r>
          </a:p>
          <a:p>
            <a:pPr marL="171450" indent="-171450" eaLnBrk="1" hangingPunct="1">
              <a:lnSpc>
                <a:spcPct val="120000"/>
              </a:lnSpc>
              <a:spcBef>
                <a:spcPts val="432"/>
              </a:spcBef>
              <a:buFont typeface="Arial" panose="020B0604020202020204" pitchFamily="34" charset="0"/>
              <a:buChar char="•"/>
            </a:pPr>
            <a:r>
              <a:rPr lang="en-GB" altLang="en-US" dirty="0">
                <a:latin typeface="Arial" panose="020B0604020202020204" pitchFamily="34" charset="0"/>
              </a:rPr>
              <a:t>Current carbon dioxide levels are significantly higher than at any time in the last 400,000 years, according to the ice core records.</a:t>
            </a:r>
          </a:p>
          <a:p>
            <a:pPr eaLnBrk="1" hangingPunct="1">
              <a:lnSpc>
                <a:spcPct val="120000"/>
              </a:lnSpc>
              <a:spcBef>
                <a:spcPts val="432"/>
              </a:spcBef>
            </a:pPr>
            <a:endParaRPr lang="en-GB" altLang="en-US" dirty="0">
              <a:latin typeface="Arial" panose="020B0604020202020204" pitchFamily="34" charset="0"/>
            </a:endParaRPr>
          </a:p>
          <a:p>
            <a:pPr eaLnBrk="1" hangingPunct="1">
              <a:lnSpc>
                <a:spcPct val="120000"/>
              </a:lnSpc>
              <a:spcBef>
                <a:spcPts val="432"/>
              </a:spcBef>
            </a:pPr>
            <a:r>
              <a:rPr lang="en-GB" altLang="en-US" dirty="0">
                <a:latin typeface="Arial" panose="020B0604020202020204" pitchFamily="34" charset="0"/>
              </a:rPr>
              <a:t>Discussion points could include:</a:t>
            </a:r>
          </a:p>
          <a:p>
            <a:pPr marL="171450" indent="-171450" eaLnBrk="1" hangingPunct="1">
              <a:lnSpc>
                <a:spcPct val="120000"/>
              </a:lnSpc>
              <a:spcBef>
                <a:spcPts val="432"/>
              </a:spcBef>
              <a:buFont typeface="Arial" panose="020B0604020202020204" pitchFamily="34" charset="0"/>
              <a:buChar char="•"/>
            </a:pPr>
            <a:r>
              <a:rPr lang="en-GB" altLang="en-US" dirty="0">
                <a:latin typeface="Arial" panose="020B0604020202020204" pitchFamily="34" charset="0"/>
              </a:rPr>
              <a:t>How reliable are different data sources?</a:t>
            </a:r>
          </a:p>
          <a:p>
            <a:pPr marL="171450" indent="-171450" eaLnBrk="1" hangingPunct="1">
              <a:lnSpc>
                <a:spcPct val="120000"/>
              </a:lnSpc>
              <a:spcBef>
                <a:spcPts val="432"/>
              </a:spcBef>
              <a:buFont typeface="Arial" panose="020B0604020202020204" pitchFamily="34" charset="0"/>
              <a:buChar char="•"/>
            </a:pPr>
            <a:r>
              <a:rPr lang="en-GB" altLang="en-US" dirty="0">
                <a:latin typeface="Arial" panose="020B0604020202020204" pitchFamily="34" charset="0"/>
              </a:rPr>
              <a:t>Which methods can be used to help scientists understand atmospheric conditions over a long time period?</a:t>
            </a:r>
          </a:p>
          <a:p>
            <a:pPr marL="0" indent="0" eaLnBrk="1" hangingPunct="1">
              <a:lnSpc>
                <a:spcPct val="120000"/>
              </a:lnSpc>
              <a:spcBef>
                <a:spcPts val="432"/>
              </a:spcBef>
              <a:buFont typeface="Arial" panose="020B0604020202020204" pitchFamily="34" charset="0"/>
              <a:buNone/>
            </a:pPr>
            <a:endParaRPr lang="en-GB" altLang="en-US" dirty="0">
              <a:latin typeface="Arial" panose="020B0604020202020204" pitchFamily="34" charset="0"/>
            </a:endParaRPr>
          </a:p>
          <a:p>
            <a:pPr marL="0" marR="0" lvl="0" indent="0" algn="l" defTabSz="914400" rtl="0" eaLnBrk="1" fontAlgn="base" latinLnBrk="0" hangingPunct="1">
              <a:lnSpc>
                <a:spcPct val="12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2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p:txBody>
      </p:sp>
      <p:sp>
        <p:nvSpPr>
          <p:cNvPr id="2" name="Slide Number Placeholder 1">
            <a:extLst>
              <a:ext uri="{FF2B5EF4-FFF2-40B4-BE49-F238E27FC236}">
                <a16:creationId xmlns:a16="http://schemas.microsoft.com/office/drawing/2014/main" id="{EA736712-47D6-4DCB-B363-3FCDFB9F62F6}"/>
              </a:ext>
            </a:extLst>
          </p:cNvPr>
          <p:cNvSpPr>
            <a:spLocks noGrp="1"/>
          </p:cNvSpPr>
          <p:nvPr>
            <p:ph type="sldNum" sz="quarter" idx="10"/>
          </p:nvPr>
        </p:nvSpPr>
        <p:spPr/>
        <p:txBody>
          <a:bodyPr/>
          <a:lstStyle/>
          <a:p>
            <a:fld id="{F80BE2C3-0EBE-45CB-9531-BBB5CCB10A87}" type="slidenum">
              <a:rPr lang="en-US" altLang="en-US" smtClean="0"/>
              <a:pPr/>
              <a:t>17</a:t>
            </a:fld>
            <a:endParaRPr lang="en-US" altLang="en-US"/>
          </a:p>
        </p:txBody>
      </p:sp>
    </p:spTree>
    <p:extLst>
      <p:ext uri="{BB962C8B-B14F-4D97-AF65-F5344CB8AC3E}">
        <p14:creationId xmlns:p14="http://schemas.microsoft.com/office/powerpoint/2010/main" val="2832149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ED1985FF-ED34-46B4-A7F6-8144C936B78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276C042-30D8-45D5-B130-20411D882C83}"/>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nSpc>
                <a:spcPct val="110000"/>
              </a:lnSpc>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a:lnSpc>
                <a:spcPct val="110000"/>
              </a:lnSpc>
              <a:spcBef>
                <a:spcPts val="432"/>
              </a:spcBef>
            </a:pPr>
            <a:r>
              <a:rPr lang="en-GB" altLang="en-US" dirty="0">
                <a:latin typeface="Arial" panose="020B0604020202020204" pitchFamily="34" charset="0"/>
              </a:rPr>
              <a:t>This animated graph could be used to stimulate discussion about recent temperature variations. Data from the UK Metrological Office (www.met.gov.uk). This website was working correctly at the time of publication. Boardworks takes no responsibility for the content of external sites.</a:t>
            </a:r>
          </a:p>
          <a:p>
            <a:pPr>
              <a:lnSpc>
                <a:spcPct val="110000"/>
              </a:lnSpc>
              <a:spcBef>
                <a:spcPts val="432"/>
              </a:spcBef>
            </a:pPr>
            <a:endParaRPr lang="en-GB" altLang="en-US" dirty="0">
              <a:latin typeface="Arial" panose="020B0604020202020204" pitchFamily="34" charset="0"/>
            </a:endParaRPr>
          </a:p>
          <a:p>
            <a:pPr>
              <a:lnSpc>
                <a:spcPct val="110000"/>
              </a:lnSpc>
              <a:spcBef>
                <a:spcPts val="432"/>
              </a:spcBef>
            </a:pPr>
            <a:r>
              <a:rPr lang="en-GB" altLang="en-US" dirty="0">
                <a:latin typeface="Arial" panose="020B0604020202020204" pitchFamily="34" charset="0"/>
              </a:rPr>
              <a:t>When talking about climate change, temperature changes are normally recorded as the difference between the average temperature compared to a stated mean temperature. The mean temperature is usually worked out by averaging temperature data for a 30-year period (this is consistent with how ‘climate’ is defined).</a:t>
            </a:r>
          </a:p>
          <a:p>
            <a:pPr>
              <a:lnSpc>
                <a:spcPct val="110000"/>
              </a:lnSpc>
              <a:spcBef>
                <a:spcPts val="432"/>
              </a:spcBef>
            </a:pPr>
            <a:endParaRPr lang="en-GB" altLang="en-US" dirty="0">
              <a:latin typeface="Arial" panose="020B0604020202020204" pitchFamily="34" charset="0"/>
            </a:endParaRPr>
          </a:p>
          <a:p>
            <a:pPr>
              <a:lnSpc>
                <a:spcPct val="110000"/>
              </a:lnSpc>
              <a:spcBef>
                <a:spcPts val="432"/>
              </a:spcBef>
            </a:pPr>
            <a:r>
              <a:rPr lang="en-GB" altLang="en-US" dirty="0">
                <a:latin typeface="Arial" panose="020B0604020202020204" pitchFamily="34" charset="0"/>
              </a:rPr>
              <a:t>These types of graphs are show how the climate is changing, compared to a previous climate pattern.</a:t>
            </a:r>
          </a:p>
          <a:p>
            <a:pPr>
              <a:lnSpc>
                <a:spcPct val="110000"/>
              </a:lnSpc>
              <a:spcBef>
                <a:spcPts val="432"/>
              </a:spcBef>
            </a:pPr>
            <a:endParaRPr lang="en-GB" altLang="en-US" dirty="0">
              <a:latin typeface="Arial" panose="020B0604020202020204" pitchFamily="34" charset="0"/>
            </a:endParaRPr>
          </a:p>
          <a:p>
            <a:pPr marL="0" marR="0" lvl="0" indent="0" algn="l" defTabSz="914400" rtl="0" eaLnBrk="1" fontAlgn="base" latinLnBrk="0" hangingPunct="1">
              <a:lnSpc>
                <a:spcPct val="11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1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p:txBody>
      </p:sp>
      <p:sp>
        <p:nvSpPr>
          <p:cNvPr id="2" name="Slide Number Placeholder 1">
            <a:extLst>
              <a:ext uri="{FF2B5EF4-FFF2-40B4-BE49-F238E27FC236}">
                <a16:creationId xmlns:a16="http://schemas.microsoft.com/office/drawing/2014/main" id="{C5FEB7B9-EBC9-4CA7-A035-5D16612F1507}"/>
              </a:ext>
            </a:extLst>
          </p:cNvPr>
          <p:cNvSpPr>
            <a:spLocks noGrp="1"/>
          </p:cNvSpPr>
          <p:nvPr>
            <p:ph type="sldNum" sz="quarter" idx="10"/>
          </p:nvPr>
        </p:nvSpPr>
        <p:spPr/>
        <p:txBody>
          <a:bodyPr/>
          <a:lstStyle/>
          <a:p>
            <a:fld id="{F80BE2C3-0EBE-45CB-9531-BBB5CCB10A87}"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F1678FFE-550D-4D65-A0F0-20D448D1775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66C754D-D9B3-4E72-974B-7B583E2FC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These graphs can be used as a stimulus for discussion about the relationship between temperature and atmospheric carbon dioxide levels. Top graph data from the UK Metrological Office (www.met.gov.uk). Bottom graph data from the Mauna Loa observatory, Hawaii, courtesy of NOAA.</a:t>
            </a:r>
          </a:p>
          <a:p>
            <a:pPr eaLnBrk="1" hangingPunct="1">
              <a:spcBef>
                <a:spcPts val="432"/>
              </a:spcBef>
            </a:pPr>
            <a:endParaRPr lang="en-GB" altLang="en-US" dirty="0">
              <a:latin typeface="Arial" panose="020B0604020202020204" pitchFamily="34" charset="0"/>
            </a:endParaRPr>
          </a:p>
          <a:p>
            <a:pPr eaLnBrk="1" hangingPunct="1">
              <a:spcBef>
                <a:spcPts val="432"/>
              </a:spcBef>
            </a:pPr>
            <a:r>
              <a:rPr lang="en-GB" altLang="en-US" dirty="0">
                <a:latin typeface="Arial" panose="020B0604020202020204" pitchFamily="34" charset="0"/>
              </a:rPr>
              <a:t>Key points about the data are:</a:t>
            </a:r>
          </a:p>
          <a:p>
            <a:pPr marL="171450" indent="-171450" eaLnBrk="1" hangingPunct="1">
              <a:spcBef>
                <a:spcPts val="432"/>
              </a:spcBef>
              <a:buFont typeface="Arial" panose="020B0604020202020204" pitchFamily="34" charset="0"/>
              <a:buChar char="•"/>
            </a:pPr>
            <a:r>
              <a:rPr lang="en-GB" altLang="en-US" dirty="0">
                <a:latin typeface="Arial" panose="020B0604020202020204" pitchFamily="34" charset="0"/>
              </a:rPr>
              <a:t>Temperature and carbon dioxide levels have both increased over the last 40 years.</a:t>
            </a:r>
          </a:p>
          <a:p>
            <a:pPr marL="171450" indent="-171450" eaLnBrk="1" hangingPunct="1">
              <a:spcBef>
                <a:spcPts val="432"/>
              </a:spcBef>
              <a:buFont typeface="Arial" panose="020B0604020202020204" pitchFamily="34" charset="0"/>
              <a:buChar char="•"/>
            </a:pPr>
            <a:r>
              <a:rPr lang="en-GB" altLang="en-US" dirty="0">
                <a:latin typeface="Arial" panose="020B0604020202020204" pitchFamily="34" charset="0"/>
              </a:rPr>
              <a:t>Students should be aware that this does not necessarily mean that carbon dioxide levels have caused the increase in temperature, because other factors may be involved.</a:t>
            </a:r>
          </a:p>
          <a:p>
            <a:pPr marL="0" indent="0" eaLnBrk="1" hangingPunct="1">
              <a:spcBef>
                <a:spcPts val="432"/>
              </a:spcBef>
              <a:buFont typeface="Arial" panose="020B0604020202020204" pitchFamily="34" charset="0"/>
              <a:buNone/>
            </a:pPr>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p:txBody>
      </p:sp>
      <p:sp>
        <p:nvSpPr>
          <p:cNvPr id="2" name="Slide Number Placeholder 1">
            <a:extLst>
              <a:ext uri="{FF2B5EF4-FFF2-40B4-BE49-F238E27FC236}">
                <a16:creationId xmlns:a16="http://schemas.microsoft.com/office/drawing/2014/main" id="{0696AC87-E11E-4600-9F0A-07440BE1B99A}"/>
              </a:ext>
            </a:extLst>
          </p:cNvPr>
          <p:cNvSpPr>
            <a:spLocks noGrp="1"/>
          </p:cNvSpPr>
          <p:nvPr>
            <p:ph type="sldNum" sz="quarter" idx="10"/>
          </p:nvPr>
        </p:nvSpPr>
        <p:spPr/>
        <p:txBody>
          <a:bodyPr/>
          <a:lstStyle/>
          <a:p>
            <a:fld id="{F80BE2C3-0EBE-45CB-9531-BBB5CCB10A87}" type="slidenum">
              <a:rPr lang="en-US" altLang="en-US" smtClean="0"/>
              <a:pPr/>
              <a:t>19</a:t>
            </a:fld>
            <a:endParaRPr lang="en-US" altLang="en-US"/>
          </a:p>
        </p:txBody>
      </p:sp>
    </p:spTree>
    <p:extLst>
      <p:ext uri="{BB962C8B-B14F-4D97-AF65-F5344CB8AC3E}">
        <p14:creationId xmlns:p14="http://schemas.microsoft.com/office/powerpoint/2010/main" val="347837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985FC86-8096-4281-B56C-4686B437482D}"/>
              </a:ext>
            </a:extLst>
          </p:cNvPr>
          <p:cNvSpPr>
            <a:spLocks noGrp="1"/>
          </p:cNvSpPr>
          <p:nvPr>
            <p:ph type="sldNum" sz="quarter" idx="10"/>
          </p:nvPr>
        </p:nvSpPr>
        <p:spPr/>
        <p:txBody>
          <a:bodyPr/>
          <a:lstStyle/>
          <a:p>
            <a:fld id="{F80BE2C3-0EBE-45CB-9531-BBB5CCB10A87}" type="slidenum">
              <a:rPr lang="en-US" altLang="en-US" smtClean="0"/>
              <a:pPr/>
              <a:t>2</a:t>
            </a:fld>
            <a:endParaRPr lang="en-US" altLang="en-US"/>
          </a:p>
        </p:txBody>
      </p:sp>
    </p:spTree>
    <p:extLst>
      <p:ext uri="{BB962C8B-B14F-4D97-AF65-F5344CB8AC3E}">
        <p14:creationId xmlns:p14="http://schemas.microsoft.com/office/powerpoint/2010/main" val="3041835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BDC43CFA-4860-4EA4-B88C-E1C443F3F9D2}"/>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FFABBE6F-1EAA-49BB-9D01-E6C5D4A76CEC}"/>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Consider limitations of data analysis (e.g., measurement error, sample selection) when </a:t>
            </a:r>
            <a:r>
              <a:rPr lang="en-GB" sz="1200" kern="1200" dirty="0" err="1">
                <a:solidFill>
                  <a:schemeClr val="tx1"/>
                </a:solidFill>
                <a:effectLst/>
                <a:latin typeface="Arial" charset="0"/>
                <a:ea typeface="+mn-ea"/>
                <a:cs typeface="+mn-cs"/>
              </a:rPr>
              <a:t>analyzing</a:t>
            </a:r>
            <a:r>
              <a:rPr lang="en-GB" sz="1200" kern="1200" dirty="0">
                <a:solidFill>
                  <a:schemeClr val="tx1"/>
                </a:solidFill>
                <a:effectLst/>
                <a:latin typeface="Arial" charset="0"/>
                <a:ea typeface="+mn-ea"/>
                <a:cs typeface="+mn-cs"/>
              </a:rPr>
              <a:t> and interpreting data.</a:t>
            </a:r>
            <a:endParaRPr lang="en-GB" dirty="0">
              <a:effectLst/>
            </a:endParaRPr>
          </a:p>
        </p:txBody>
      </p:sp>
      <p:sp>
        <p:nvSpPr>
          <p:cNvPr id="2" name="Slide Number Placeholder 1">
            <a:extLst>
              <a:ext uri="{FF2B5EF4-FFF2-40B4-BE49-F238E27FC236}">
                <a16:creationId xmlns:a16="http://schemas.microsoft.com/office/drawing/2014/main" id="{5F8EC3FC-307B-43EA-A751-4D8393994AC8}"/>
              </a:ext>
            </a:extLst>
          </p:cNvPr>
          <p:cNvSpPr>
            <a:spLocks noGrp="1"/>
          </p:cNvSpPr>
          <p:nvPr>
            <p:ph type="sldNum" sz="quarter" idx="10"/>
          </p:nvPr>
        </p:nvSpPr>
        <p:spPr/>
        <p:txBody>
          <a:bodyPr/>
          <a:lstStyle/>
          <a:p>
            <a:fld id="{F80BE2C3-0EBE-45CB-9531-BBB5CCB10A87}"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50A9B868-71CA-408B-A8AC-5849EAEEF7F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048EA91-F8B0-4AC2-B2A6-7D5D8F14B4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Consider limitations of data analysis (e.g., measurement error, sample selection) when </a:t>
            </a:r>
            <a:r>
              <a:rPr lang="en-GB" sz="1200" kern="1200" dirty="0" err="1">
                <a:solidFill>
                  <a:schemeClr val="tx1"/>
                </a:solidFill>
                <a:effectLst/>
                <a:latin typeface="Arial" charset="0"/>
                <a:ea typeface="+mn-ea"/>
                <a:cs typeface="+mn-cs"/>
              </a:rPr>
              <a:t>analyzing</a:t>
            </a:r>
            <a:r>
              <a:rPr lang="en-GB" sz="1200" kern="1200" dirty="0">
                <a:solidFill>
                  <a:schemeClr val="tx1"/>
                </a:solidFill>
                <a:effectLst/>
                <a:latin typeface="Arial" charset="0"/>
                <a:ea typeface="+mn-ea"/>
                <a:cs typeface="+mn-cs"/>
              </a:rPr>
              <a:t> and interpreting data.</a:t>
            </a:r>
            <a:endParaRPr lang="en-GB" dirty="0">
              <a:effectLst/>
            </a:endParaRPr>
          </a:p>
        </p:txBody>
      </p:sp>
      <p:sp>
        <p:nvSpPr>
          <p:cNvPr id="2" name="Slide Number Placeholder 1">
            <a:extLst>
              <a:ext uri="{FF2B5EF4-FFF2-40B4-BE49-F238E27FC236}">
                <a16:creationId xmlns:a16="http://schemas.microsoft.com/office/drawing/2014/main" id="{98474838-85BE-49A3-AA79-4A8A471B60B9}"/>
              </a:ext>
            </a:extLst>
          </p:cNvPr>
          <p:cNvSpPr>
            <a:spLocks noGrp="1"/>
          </p:cNvSpPr>
          <p:nvPr>
            <p:ph type="sldNum" sz="quarter" idx="10"/>
          </p:nvPr>
        </p:nvSpPr>
        <p:spPr/>
        <p:txBody>
          <a:bodyPr/>
          <a:lstStyle/>
          <a:p>
            <a:fld id="{F80BE2C3-0EBE-45CB-9531-BBB5CCB10A87}" type="slidenum">
              <a:rPr lang="en-US" altLang="en-US" smtClean="0"/>
              <a:pPr/>
              <a:t>21</a:t>
            </a:fld>
            <a:endParaRPr lang="en-US" altLang="en-US"/>
          </a:p>
        </p:txBody>
      </p:sp>
    </p:spTree>
    <p:extLst>
      <p:ext uri="{BB962C8B-B14F-4D97-AF65-F5344CB8AC3E}">
        <p14:creationId xmlns:p14="http://schemas.microsoft.com/office/powerpoint/2010/main" val="2765710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399AA29-0689-4959-B7E4-6472B3B54987}"/>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CA7E7444-4B26-469C-A42E-63B548A25A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Evaluate the validity and reliability of and/or synthesize multiple claims, methods, and/or designs that appear in scientific and technical texts or media reports, verifying the data when possible.</a:t>
            </a:r>
            <a:endParaRPr lang="en-GB" dirty="0">
              <a:effectLst/>
            </a:endParaRPr>
          </a:p>
        </p:txBody>
      </p:sp>
      <p:sp>
        <p:nvSpPr>
          <p:cNvPr id="2" name="Slide Number Placeholder 1">
            <a:extLst>
              <a:ext uri="{FF2B5EF4-FFF2-40B4-BE49-F238E27FC236}">
                <a16:creationId xmlns:a16="http://schemas.microsoft.com/office/drawing/2014/main" id="{6174A038-1B3C-44F6-93CC-578B5268CF03}"/>
              </a:ext>
            </a:extLst>
          </p:cNvPr>
          <p:cNvSpPr>
            <a:spLocks noGrp="1"/>
          </p:cNvSpPr>
          <p:nvPr>
            <p:ph type="sldNum" sz="quarter" idx="10"/>
          </p:nvPr>
        </p:nvSpPr>
        <p:spPr/>
        <p:txBody>
          <a:bodyPr/>
          <a:lstStyle/>
          <a:p>
            <a:fld id="{F80BE2C3-0EBE-45CB-9531-BBB5CCB10A87}"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E38130F-2468-4EA9-8E13-8868B694CE5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B21C6D37-CA4A-470A-BC3C-1FD2669CC2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Evaluate the validity and reliability of and/or synthesize multiple claims, methods, and/or designs that appear in scientific and technical texts or media reports, verifying the data when possible.</a:t>
            </a:r>
            <a:endParaRPr lang="en-GB" dirty="0">
              <a:effectLst/>
            </a:endParaRPr>
          </a:p>
        </p:txBody>
      </p:sp>
      <p:sp>
        <p:nvSpPr>
          <p:cNvPr id="2" name="Slide Number Placeholder 1">
            <a:extLst>
              <a:ext uri="{FF2B5EF4-FFF2-40B4-BE49-F238E27FC236}">
                <a16:creationId xmlns:a16="http://schemas.microsoft.com/office/drawing/2014/main" id="{10BCE7DF-BED1-4ACA-BDF3-C0DAF9DA768D}"/>
              </a:ext>
            </a:extLst>
          </p:cNvPr>
          <p:cNvSpPr>
            <a:spLocks noGrp="1"/>
          </p:cNvSpPr>
          <p:nvPr>
            <p:ph type="sldNum" sz="quarter" idx="10"/>
          </p:nvPr>
        </p:nvSpPr>
        <p:spPr/>
        <p:txBody>
          <a:bodyPr/>
          <a:lstStyle/>
          <a:p>
            <a:fld id="{F80BE2C3-0EBE-45CB-9531-BBB5CCB10A87}"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9DE4F9A-8944-48A4-9A73-09F1A4225992}"/>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EA89B6EE-825A-41E5-934C-885AFE6C29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b="0" dirty="0">
                <a:latin typeface="Arial" panose="020B0604020202020204" pitchFamily="34" charset="0"/>
              </a:rPr>
              <a:t>Divide students into five groups and assign each group an effect from the bullet points above. Ask them to do some more research on the effect they’ve been given and how climate change could be responsible for that effect. Ask them to create a model of this interaction using drawings, a demonstration, or other method. </a:t>
            </a:r>
          </a:p>
        </p:txBody>
      </p:sp>
      <p:sp>
        <p:nvSpPr>
          <p:cNvPr id="2" name="Slide Number Placeholder 1">
            <a:extLst>
              <a:ext uri="{FF2B5EF4-FFF2-40B4-BE49-F238E27FC236}">
                <a16:creationId xmlns:a16="http://schemas.microsoft.com/office/drawing/2014/main" id="{61373C4E-5D17-4C10-828C-47C89BA3CEB3}"/>
              </a:ext>
            </a:extLst>
          </p:cNvPr>
          <p:cNvSpPr>
            <a:spLocks noGrp="1"/>
          </p:cNvSpPr>
          <p:nvPr>
            <p:ph type="sldNum" sz="quarter" idx="10"/>
          </p:nvPr>
        </p:nvSpPr>
        <p:spPr/>
        <p:txBody>
          <a:bodyPr/>
          <a:lstStyle/>
          <a:p>
            <a:fld id="{F80BE2C3-0EBE-45CB-9531-BBB5CCB10A87}"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DA86E64-3A29-4F6D-A086-BC491F80AFB1}"/>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495B79A4-A433-4065-9535-35B93ECF9A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62F4A2C5-0B3B-4169-9812-ABF3BCE5AD80}"/>
              </a:ext>
            </a:extLst>
          </p:cNvPr>
          <p:cNvSpPr>
            <a:spLocks noGrp="1"/>
          </p:cNvSpPr>
          <p:nvPr>
            <p:ph type="sldNum" sz="quarter" idx="10"/>
          </p:nvPr>
        </p:nvSpPr>
        <p:spPr/>
        <p:txBody>
          <a:bodyPr/>
          <a:lstStyle/>
          <a:p>
            <a:fld id="{F80BE2C3-0EBE-45CB-9531-BBB5CCB10A87}"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E7757FFC-A2B2-4A85-A137-C132CEB740C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365B3ED-0594-448F-8422-2C49CD72C4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When talking about climate change, climate scientists often use the term “projections,” instead of “predictions.”</a:t>
            </a:r>
          </a:p>
          <a:p>
            <a:pPr eaLnBrk="1" hangingPunct="1">
              <a:spcBef>
                <a:spcPts val="432"/>
              </a:spcBef>
            </a:pPr>
            <a:r>
              <a:rPr lang="en-GB" altLang="en-US" dirty="0">
                <a:latin typeface="Arial" panose="020B0604020202020204" pitchFamily="34" charset="0"/>
              </a:rPr>
              <a:t>A projection is developed by using the available scientific evidence to assess what is likely to occur. It cannot be tested by experimentation in the same way as a prediction, which is usually a more specific statement.</a:t>
            </a:r>
          </a:p>
          <a:p>
            <a:pPr eaLnBrk="1" hangingPunct="1">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0D5EB7E-0453-4779-ACAD-03763BB24AB6}"/>
              </a:ext>
            </a:extLst>
          </p:cNvPr>
          <p:cNvSpPr>
            <a:spLocks noGrp="1"/>
          </p:cNvSpPr>
          <p:nvPr>
            <p:ph type="sldNum" sz="quarter" idx="10"/>
          </p:nvPr>
        </p:nvSpPr>
        <p:spPr/>
        <p:txBody>
          <a:bodyPr/>
          <a:lstStyle/>
          <a:p>
            <a:fld id="{F80BE2C3-0EBE-45CB-9531-BBB5CCB10A87}"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4374A3D2-1275-4620-A53C-A1EF5E3D6682}"/>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EE10405-760D-47CF-8059-C40F82C970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t>Teacher notes</a:t>
            </a:r>
          </a:p>
          <a:p>
            <a:pPr eaLnBrk="1" hangingPunct="1">
              <a:spcBef>
                <a:spcPts val="432"/>
              </a:spcBef>
            </a:pPr>
            <a:r>
              <a:rPr lang="en-GB" altLang="en-US" sz="1200" b="0" dirty="0"/>
              <a:t>Complex climate models are very difficult to model and require a lot of computing power. The Earth Simulator </a:t>
            </a:r>
            <a:r>
              <a:rPr lang="en-GB" altLang="en-US" sz="1200" b="0" dirty="0" err="1"/>
              <a:t>center</a:t>
            </a:r>
            <a:r>
              <a:rPr lang="en-GB" altLang="en-US" sz="1200" b="0" dirty="0"/>
              <a:t> in Japan has one of the largest computers used for climate </a:t>
            </a:r>
            <a:r>
              <a:rPr lang="en-GB" altLang="en-US" sz="1200" b="0" dirty="0" err="1"/>
              <a:t>modeling</a:t>
            </a:r>
            <a:r>
              <a:rPr lang="en-GB" altLang="en-US" sz="1200" b="0" dirty="0"/>
              <a:t>. It can work at a speed of </a:t>
            </a:r>
            <a:r>
              <a:rPr lang="en-GB" altLang="en-US" sz="1200" dirty="0"/>
              <a:t>35,000,000,000 calculations per second</a:t>
            </a:r>
            <a:r>
              <a:rPr lang="en-GB" altLang="en-US" sz="1200" b="0" dirty="0"/>
              <a:t>! Powerful computers like this make it possible to model the complexity of the climate system. </a:t>
            </a:r>
          </a:p>
          <a:p>
            <a:pPr marL="0" marR="0" lvl="0" indent="0" algn="l" defTabSz="914400" rtl="0" eaLnBrk="0" fontAlgn="base" latinLnBrk="0" hangingPunct="0">
              <a:spcBef>
                <a:spcPts val="432"/>
              </a:spcBef>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a:p>
            <a:pPr marL="0" marR="0" lvl="0" indent="0" algn="l" defTabSz="914400" rtl="0" eaLnBrk="1" fontAlgn="base" latinLnBrk="0" hangingPunct="1">
              <a:spcBef>
                <a:spcPts val="432"/>
              </a:spcBef>
              <a:spcAft>
                <a:spcPct val="0"/>
              </a:spcAft>
              <a:buClrTx/>
              <a:buSzTx/>
              <a:buFontTx/>
              <a:buNone/>
              <a:tabLst/>
              <a:defRPr/>
            </a:pPr>
            <a:endParaRPr lang="en-GB" altLang="en-US" sz="1200" dirty="0"/>
          </a:p>
          <a:p>
            <a:pPr eaLnBrk="1" hangingPunct="1">
              <a:spcBef>
                <a:spcPts val="432"/>
              </a:spcBef>
            </a:pPr>
            <a:r>
              <a:rPr lang="en-GB" altLang="en-US" b="1" dirty="0"/>
              <a:t>Photo credit: </a:t>
            </a:r>
            <a:r>
              <a:rPr lang="en-GB" altLang="en-US" dirty="0"/>
              <a:t>NCAS. (The Natural Environment Research Council Centres for Atmospheric Science) (http://ncas.nerc.ac.uk).</a:t>
            </a:r>
          </a:p>
          <a:p>
            <a:pPr eaLnBrk="1" hangingPunct="1">
              <a:spcBef>
                <a:spcPts val="432"/>
              </a:spcBef>
            </a:pPr>
            <a:r>
              <a:rPr lang="en-GB" altLang="en-US" dirty="0"/>
              <a:t>The image shows the division of the globe by vertical and horizontal grids for the purpose of computer </a:t>
            </a:r>
            <a:r>
              <a:rPr lang="en-GB" altLang="en-US" dirty="0" err="1"/>
              <a:t>modeling</a:t>
            </a:r>
            <a:r>
              <a:rPr lang="en-GB" altLang="en-US" dirty="0"/>
              <a:t>.</a:t>
            </a:r>
            <a:endParaRPr lang="en-GB" altLang="en-US" sz="1200" b="0" dirty="0"/>
          </a:p>
        </p:txBody>
      </p:sp>
      <p:sp>
        <p:nvSpPr>
          <p:cNvPr id="2" name="Slide Number Placeholder 1">
            <a:extLst>
              <a:ext uri="{FF2B5EF4-FFF2-40B4-BE49-F238E27FC236}">
                <a16:creationId xmlns:a16="http://schemas.microsoft.com/office/drawing/2014/main" id="{CAF1316C-1770-48F0-ACA3-BC6758EA9CDE}"/>
              </a:ext>
            </a:extLst>
          </p:cNvPr>
          <p:cNvSpPr>
            <a:spLocks noGrp="1"/>
          </p:cNvSpPr>
          <p:nvPr>
            <p:ph type="sldNum" sz="quarter" idx="10"/>
          </p:nvPr>
        </p:nvSpPr>
        <p:spPr/>
        <p:txBody>
          <a:bodyPr/>
          <a:lstStyle/>
          <a:p>
            <a:fld id="{F80BE2C3-0EBE-45CB-9531-BBB5CCB10A87}" type="slidenum">
              <a:rPr lang="en-US" altLang="en-US" smtClean="0"/>
              <a:pPr/>
              <a:t>27</a:t>
            </a:fld>
            <a:endParaRPr lang="en-US" altLang="en-US"/>
          </a:p>
        </p:txBody>
      </p:sp>
    </p:spTree>
    <p:extLst>
      <p:ext uri="{BB962C8B-B14F-4D97-AF65-F5344CB8AC3E}">
        <p14:creationId xmlns:p14="http://schemas.microsoft.com/office/powerpoint/2010/main" val="3751490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8F06D818-64B7-4661-94A2-CAFDAF397D7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C5E42DB-FFB6-4E00-B1B5-7647699D2F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lnSpc>
                <a:spcPct val="120000"/>
              </a:lnSpc>
              <a:spcBef>
                <a:spcPts val="432"/>
              </a:spcBef>
            </a:pPr>
            <a:r>
              <a:rPr lang="en-GB" altLang="en-US" b="1" dirty="0"/>
              <a:t>Teacher notes</a:t>
            </a:r>
            <a:endParaRPr lang="en-GB" altLang="en-US" dirty="0"/>
          </a:p>
          <a:p>
            <a:pPr eaLnBrk="1" hangingPunct="1">
              <a:lnSpc>
                <a:spcPct val="120000"/>
              </a:lnSpc>
              <a:spcBef>
                <a:spcPts val="432"/>
              </a:spcBef>
            </a:pPr>
            <a:r>
              <a:rPr lang="en-GB" altLang="en-US" dirty="0"/>
              <a:t>The illustration is a simplified diagram of the interactions that are included in climate models.</a:t>
            </a:r>
          </a:p>
          <a:p>
            <a:pPr eaLnBrk="1" hangingPunct="1">
              <a:lnSpc>
                <a:spcPct val="120000"/>
              </a:lnSpc>
              <a:spcBef>
                <a:spcPts val="432"/>
              </a:spcBef>
            </a:pPr>
            <a:r>
              <a:rPr lang="en-GB" altLang="en-US" dirty="0"/>
              <a:t>To produce accurate predictions about climate change, models need to represent the interactions between the elements that have been shown to affect the climate. These methods are similar to those used in weather forecasting, but the time scale of climate models is much larger.</a:t>
            </a:r>
          </a:p>
          <a:p>
            <a:pPr eaLnBrk="1" hangingPunct="1">
              <a:lnSpc>
                <a:spcPct val="120000"/>
              </a:lnSpc>
              <a:spcBef>
                <a:spcPts val="432"/>
              </a:spcBef>
            </a:pPr>
            <a:r>
              <a:rPr lang="en-GB" altLang="en-US" dirty="0"/>
              <a:t> </a:t>
            </a:r>
          </a:p>
          <a:p>
            <a:pPr eaLnBrk="1" hangingPunct="1">
              <a:lnSpc>
                <a:spcPct val="120000"/>
              </a:lnSpc>
              <a:spcBef>
                <a:spcPts val="432"/>
              </a:spcBef>
            </a:pPr>
            <a:r>
              <a:rPr lang="en-GB" altLang="en-US" dirty="0"/>
              <a:t>Key factors are:</a:t>
            </a:r>
          </a:p>
          <a:p>
            <a:pPr marL="171450" indent="-171450" eaLnBrk="1" hangingPunct="1">
              <a:lnSpc>
                <a:spcPct val="120000"/>
              </a:lnSpc>
              <a:spcBef>
                <a:spcPts val="432"/>
              </a:spcBef>
              <a:buFont typeface="Arial" panose="020B0604020202020204" pitchFamily="34" charset="0"/>
              <a:buChar char="•"/>
            </a:pPr>
            <a:r>
              <a:rPr lang="en-GB" altLang="en-US" dirty="0"/>
              <a:t>The balance between radiation from the Sun entering the atmosphere and the amount of radiation from the Earth escaping into space.</a:t>
            </a:r>
          </a:p>
          <a:p>
            <a:pPr marL="171450" indent="-171450" eaLnBrk="1" hangingPunct="1">
              <a:lnSpc>
                <a:spcPct val="120000"/>
              </a:lnSpc>
              <a:spcBef>
                <a:spcPts val="432"/>
              </a:spcBef>
              <a:buFont typeface="Arial" panose="020B0604020202020204" pitchFamily="34" charset="0"/>
              <a:buChar char="•"/>
            </a:pPr>
            <a:r>
              <a:rPr lang="en-GB" altLang="en-US" dirty="0"/>
              <a:t>Interactions of the water cycle – evaporation, transpiration, precipitation, seas and oceans, rivers and lakes.</a:t>
            </a:r>
          </a:p>
          <a:p>
            <a:pPr marL="171450" indent="-171450" eaLnBrk="1" hangingPunct="1">
              <a:lnSpc>
                <a:spcPct val="120000"/>
              </a:lnSpc>
              <a:spcBef>
                <a:spcPts val="432"/>
              </a:spcBef>
              <a:buFont typeface="Arial" panose="020B0604020202020204" pitchFamily="34" charset="0"/>
              <a:buChar char="•"/>
            </a:pPr>
            <a:r>
              <a:rPr lang="en-GB" altLang="en-US" dirty="0"/>
              <a:t>Levels of ice on land and sea affect the sea levels and also the amount of water available for precipitation.</a:t>
            </a:r>
          </a:p>
          <a:p>
            <a:pPr marL="171450" indent="-171450" eaLnBrk="1" hangingPunct="1">
              <a:lnSpc>
                <a:spcPct val="120000"/>
              </a:lnSpc>
              <a:spcBef>
                <a:spcPts val="432"/>
              </a:spcBef>
              <a:buFont typeface="Arial" panose="020B0604020202020204" pitchFamily="34" charset="0"/>
              <a:buChar char="•"/>
            </a:pPr>
            <a:r>
              <a:rPr lang="en-GB" altLang="en-US" dirty="0"/>
              <a:t>The net effect on the temperature of volcanic eruptions is complicated. Carbon dioxide from eruptions adds to the greenhouse effect. However, dust from volcanoes decreases the amount of solar radiation coming into the Earth’s atmosphere. This is why volcanic activity can decrease the temperature.</a:t>
            </a:r>
          </a:p>
          <a:p>
            <a:pPr marL="0" indent="0" eaLnBrk="1" hangingPunct="1">
              <a:lnSpc>
                <a:spcPct val="120000"/>
              </a:lnSpc>
              <a:spcBef>
                <a:spcPts val="432"/>
              </a:spcBef>
              <a:buFont typeface="Arial" panose="020B0604020202020204" pitchFamily="34" charset="0"/>
              <a:buNone/>
            </a:pPr>
            <a:endParaRPr lang="en-GB" altLang="en-US" dirty="0"/>
          </a:p>
          <a:p>
            <a:pPr marL="0" marR="0" lvl="0" indent="0" algn="l" defTabSz="914400" rtl="0" eaLnBrk="1" fontAlgn="base" latinLnBrk="0" hangingPunct="1">
              <a:lnSpc>
                <a:spcPct val="120000"/>
              </a:lnSpc>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0AED734F-8352-4239-A304-0D8D33EF27E4}"/>
              </a:ext>
            </a:extLst>
          </p:cNvPr>
          <p:cNvSpPr>
            <a:spLocks noGrp="1"/>
          </p:cNvSpPr>
          <p:nvPr>
            <p:ph type="sldNum" sz="quarter" idx="10"/>
          </p:nvPr>
        </p:nvSpPr>
        <p:spPr/>
        <p:txBody>
          <a:bodyPr/>
          <a:lstStyle/>
          <a:p>
            <a:fld id="{F80BE2C3-0EBE-45CB-9531-BBB5CCB10A87}" type="slidenum">
              <a:rPr lang="en-US" altLang="en-US" smtClean="0"/>
              <a:pPr/>
              <a:t>28</a:t>
            </a:fld>
            <a:endParaRPr lang="en-US" altLang="en-US"/>
          </a:p>
        </p:txBody>
      </p:sp>
    </p:spTree>
    <p:extLst>
      <p:ext uri="{BB962C8B-B14F-4D97-AF65-F5344CB8AC3E}">
        <p14:creationId xmlns:p14="http://schemas.microsoft.com/office/powerpoint/2010/main" val="423773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CB6806D3-DD2D-48D6-8DC5-922CCA010B41}"/>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10CABD64-A647-488F-A901-1B2AA593D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eaLnBrk="1" hangingPunct="1">
              <a:lnSpc>
                <a:spcPct val="120000"/>
              </a:lnSpc>
              <a:spcBef>
                <a:spcPts val="432"/>
              </a:spcBef>
            </a:pPr>
            <a:r>
              <a:rPr lang="en-GB" altLang="en-US" b="1" dirty="0"/>
              <a:t>Teacher notes</a:t>
            </a:r>
          </a:p>
          <a:p>
            <a:pPr eaLnBrk="1" hangingPunct="1">
              <a:lnSpc>
                <a:spcPct val="120000"/>
              </a:lnSpc>
              <a:spcBef>
                <a:spcPts val="432"/>
              </a:spcBef>
            </a:pPr>
            <a:r>
              <a:rPr lang="en-GB" altLang="en-US" dirty="0"/>
              <a:t>Using the predictions generated by climate models to determine political policy is still a contentious issue. There are several websites and books that take a sceptical viewpoint of climate change predictions. However, within the scientific community there is a growing consensus that climate change is at least partially due to human activities and that climate models are an essential tool in understanding possible future change.</a:t>
            </a:r>
          </a:p>
          <a:p>
            <a:pPr eaLnBrk="1" hangingPunct="1">
              <a:lnSpc>
                <a:spcPct val="120000"/>
              </a:lnSpc>
              <a:spcBef>
                <a:spcPts val="432"/>
              </a:spcBef>
            </a:pPr>
            <a:endParaRPr lang="en-GB" altLang="en-US" dirty="0"/>
          </a:p>
          <a:p>
            <a:pPr eaLnBrk="1" hangingPunct="1">
              <a:lnSpc>
                <a:spcPct val="120000"/>
              </a:lnSpc>
              <a:spcBef>
                <a:spcPts val="432"/>
              </a:spcBef>
            </a:pPr>
            <a:r>
              <a:rPr lang="en-GB" altLang="en-US" dirty="0"/>
              <a:t>This could be a useful area to use as an introduction to using computer technology for research. Points for students to consider when using websites include:</a:t>
            </a:r>
          </a:p>
          <a:p>
            <a:pPr marL="171450" indent="-171450" eaLnBrk="1" hangingPunct="1">
              <a:lnSpc>
                <a:spcPct val="120000"/>
              </a:lnSpc>
              <a:spcBef>
                <a:spcPts val="432"/>
              </a:spcBef>
              <a:buFont typeface="Arial" panose="020B0604020202020204" pitchFamily="34" charset="0"/>
              <a:buChar char="•"/>
            </a:pPr>
            <a:r>
              <a:rPr lang="en-GB" altLang="en-US" dirty="0"/>
              <a:t>When was the site written? This will indicate how up to date the information is.</a:t>
            </a:r>
          </a:p>
          <a:p>
            <a:pPr marL="171450" indent="-171450" eaLnBrk="1" hangingPunct="1">
              <a:lnSpc>
                <a:spcPct val="120000"/>
              </a:lnSpc>
              <a:spcBef>
                <a:spcPts val="432"/>
              </a:spcBef>
              <a:buFont typeface="Arial" panose="020B0604020202020204" pitchFamily="34" charset="0"/>
              <a:buChar char="•"/>
            </a:pPr>
            <a:r>
              <a:rPr lang="en-GB" altLang="en-US" dirty="0"/>
              <a:t>Is this an academic piece of research? University websites and journals like </a:t>
            </a:r>
            <a:r>
              <a:rPr lang="en-GB" altLang="en-US" i="1" dirty="0"/>
              <a:t>Nature</a:t>
            </a:r>
            <a:r>
              <a:rPr lang="en-GB" altLang="en-US" dirty="0"/>
              <a:t> are usually reliable sources of information.</a:t>
            </a:r>
          </a:p>
          <a:p>
            <a:pPr marL="171450" indent="-171450" eaLnBrk="1" hangingPunct="1">
              <a:lnSpc>
                <a:spcPct val="120000"/>
              </a:lnSpc>
              <a:spcBef>
                <a:spcPts val="432"/>
              </a:spcBef>
              <a:buFont typeface="Arial" panose="020B0604020202020204" pitchFamily="34" charset="0"/>
              <a:buChar char="•"/>
            </a:pPr>
            <a:r>
              <a:rPr lang="en-GB" altLang="en-US" dirty="0"/>
              <a:t>Who writes the site? Is it the work of one person, a team of people or a larger institute?</a:t>
            </a:r>
          </a:p>
          <a:p>
            <a:pPr marL="171450" indent="-171450" eaLnBrk="1" hangingPunct="1">
              <a:lnSpc>
                <a:spcPct val="120000"/>
              </a:lnSpc>
              <a:spcBef>
                <a:spcPts val="432"/>
              </a:spcBef>
              <a:buFont typeface="Arial" panose="020B0604020202020204" pitchFamily="34" charset="0"/>
              <a:buChar char="•"/>
            </a:pPr>
            <a:r>
              <a:rPr lang="en-GB" altLang="en-US" dirty="0"/>
              <a:t>Who funds the site? This could indicate a possible bias in writing about an issue.</a:t>
            </a:r>
          </a:p>
          <a:p>
            <a:pPr marL="0" indent="0" eaLnBrk="1" hangingPunct="1">
              <a:lnSpc>
                <a:spcPct val="120000"/>
              </a:lnSpc>
              <a:spcBef>
                <a:spcPts val="432"/>
              </a:spcBef>
              <a:buFont typeface="Arial" panose="020B0604020202020204" pitchFamily="34" charset="0"/>
              <a:buNone/>
            </a:pPr>
            <a:endParaRPr lang="en-GB" altLang="en-US" dirty="0"/>
          </a:p>
          <a:p>
            <a:pPr marL="0" marR="0" lvl="0" indent="0" algn="l" defTabSz="914400" rtl="0" eaLnBrk="1" fontAlgn="base" latinLnBrk="0" hangingPunct="1">
              <a:lnSpc>
                <a:spcPct val="120000"/>
              </a:lnSpc>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2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Consider limitations of data analysis (e.g., measurement error, sample selection) when </a:t>
            </a:r>
            <a:r>
              <a:rPr lang="en-GB" sz="1200" kern="1200" dirty="0" err="1">
                <a:solidFill>
                  <a:schemeClr val="tx1"/>
                </a:solidFill>
                <a:effectLst/>
                <a:latin typeface="Arial" charset="0"/>
                <a:ea typeface="+mn-ea"/>
                <a:cs typeface="+mn-cs"/>
              </a:rPr>
              <a:t>analyzing</a:t>
            </a:r>
            <a:r>
              <a:rPr lang="en-GB" sz="1200" kern="1200" dirty="0">
                <a:solidFill>
                  <a:schemeClr val="tx1"/>
                </a:solidFill>
                <a:effectLst/>
                <a:latin typeface="Arial" charset="0"/>
                <a:ea typeface="+mn-ea"/>
                <a:cs typeface="+mn-cs"/>
              </a:rPr>
              <a:t> and interpreting data.</a:t>
            </a:r>
          </a:p>
          <a:p>
            <a:pPr marL="171450" marR="0" lvl="0" indent="-171450" algn="l" defTabSz="914400" rtl="0" eaLnBrk="1" fontAlgn="base" latinLnBrk="0" hangingPunct="1">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Compare and evaluate competing arguments or design solutions in light of currently accepted explanations, new evidence, limitations (e.g., trade-offs), constraints, and ethical issues.</a:t>
            </a:r>
          </a:p>
          <a:p>
            <a:pPr marL="171450" marR="0" lvl="0" indent="-171450" algn="l" defTabSz="914400" rtl="0" eaLnBrk="1" fontAlgn="base" latinLnBrk="0" hangingPunct="1">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the claims, evidence, and/or reasoning behind currently accepted explanations or solutions to determine the merits of arguments.</a:t>
            </a:r>
          </a:p>
          <a:p>
            <a:pPr marL="171450" marR="0" lvl="0" indent="-171450" algn="l" defTabSz="914400" rtl="0" eaLnBrk="1" fontAlgn="base" latinLnBrk="0" hangingPunct="1">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Evaluate the validity and reliability of and/or synthesize multiple claims, methods, and/or designs that appear in scientific and technical texts or media reports, verifying the data when possible.</a:t>
            </a:r>
            <a:endParaRPr lang="en-GB" dirty="0">
              <a:effectLst/>
            </a:endParaRPr>
          </a:p>
        </p:txBody>
      </p:sp>
      <p:sp>
        <p:nvSpPr>
          <p:cNvPr id="2" name="Slide Number Placeholder 1">
            <a:extLst>
              <a:ext uri="{FF2B5EF4-FFF2-40B4-BE49-F238E27FC236}">
                <a16:creationId xmlns:a16="http://schemas.microsoft.com/office/drawing/2014/main" id="{4A9B9112-8C3C-418E-BCC9-5C1FB535C68C}"/>
              </a:ext>
            </a:extLst>
          </p:cNvPr>
          <p:cNvSpPr>
            <a:spLocks noGrp="1"/>
          </p:cNvSpPr>
          <p:nvPr>
            <p:ph type="sldNum" sz="quarter" idx="10"/>
          </p:nvPr>
        </p:nvSpPr>
        <p:spPr/>
        <p:txBody>
          <a:bodyPr/>
          <a:lstStyle/>
          <a:p>
            <a:fld id="{F80BE2C3-0EBE-45CB-9531-BBB5CCB10A87}" type="slidenum">
              <a:rPr lang="en-US" altLang="en-US" smtClean="0"/>
              <a:pPr/>
              <a:t>29</a:t>
            </a:fld>
            <a:endParaRPr lang="en-US" altLang="en-US"/>
          </a:p>
        </p:txBody>
      </p:sp>
    </p:spTree>
    <p:extLst>
      <p:ext uri="{BB962C8B-B14F-4D97-AF65-F5344CB8AC3E}">
        <p14:creationId xmlns:p14="http://schemas.microsoft.com/office/powerpoint/2010/main" val="245077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D04F074E-08AE-4DCB-A6AC-502F4D8C8D2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53D54AC1-5A57-4F4D-A20E-067449C935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49758A3-4F8E-4426-A41B-8946E5E8677B}"/>
              </a:ext>
            </a:extLst>
          </p:cNvPr>
          <p:cNvSpPr>
            <a:spLocks noGrp="1"/>
          </p:cNvSpPr>
          <p:nvPr>
            <p:ph type="sldNum" sz="quarter" idx="10"/>
          </p:nvPr>
        </p:nvSpPr>
        <p:spPr/>
        <p:txBody>
          <a:bodyPr/>
          <a:lstStyle/>
          <a:p>
            <a:fld id="{F80BE2C3-0EBE-45CB-9531-BBB5CCB10A87}" type="slidenum">
              <a:rPr lang="en-US" altLang="en-US" smtClean="0"/>
              <a:pPr/>
              <a:t>3</a:t>
            </a:fld>
            <a:endParaRPr lang="en-US" altLang="en-US"/>
          </a:p>
        </p:txBody>
      </p:sp>
    </p:spTree>
    <p:extLst>
      <p:ext uri="{BB962C8B-B14F-4D97-AF65-F5344CB8AC3E}">
        <p14:creationId xmlns:p14="http://schemas.microsoft.com/office/powerpoint/2010/main" val="2435814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4E5D8FA8-D5FA-4F23-890B-3DE831A3F737}"/>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C44B072-47AD-4AFB-BEC7-B57F3E070C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eaLnBrk="1" hangingPunct="1">
              <a:lnSpc>
                <a:spcPct val="110000"/>
              </a:lnSpc>
              <a:spcBef>
                <a:spcPts val="432"/>
              </a:spcBef>
            </a:pPr>
            <a:r>
              <a:rPr lang="en-GB" altLang="en-US" b="1" dirty="0"/>
              <a:t>Teacher notes</a:t>
            </a:r>
          </a:p>
          <a:p>
            <a:pPr eaLnBrk="1" hangingPunct="1">
              <a:lnSpc>
                <a:spcPct val="110000"/>
              </a:lnSpc>
              <a:spcBef>
                <a:spcPts val="432"/>
              </a:spcBef>
            </a:pPr>
            <a:r>
              <a:rPr lang="en-GB" altLang="en-US" dirty="0"/>
              <a:t>When talking about climate change, climate scientists often use the term “projections,” instead of “predictions.”</a:t>
            </a:r>
          </a:p>
          <a:p>
            <a:pPr eaLnBrk="1" hangingPunct="1">
              <a:lnSpc>
                <a:spcPct val="110000"/>
              </a:lnSpc>
              <a:spcBef>
                <a:spcPts val="432"/>
              </a:spcBef>
            </a:pPr>
            <a:r>
              <a:rPr lang="en-GB" altLang="en-US" dirty="0"/>
              <a:t>A projection is developed by using the available scientific evidence to assess what is likely to occur. It cannot be tested by experimentation in the same way as a prediction, which is usually a more specific statement.</a:t>
            </a:r>
          </a:p>
          <a:p>
            <a:pPr eaLnBrk="1" hangingPunct="1">
              <a:lnSpc>
                <a:spcPct val="110000"/>
              </a:lnSpc>
              <a:spcBef>
                <a:spcPts val="432"/>
              </a:spcBef>
            </a:pPr>
            <a:r>
              <a:rPr lang="en-GB" altLang="en-US" dirty="0"/>
              <a:t>In climate change, the term “scenario” is also used, to mean an even broader group of possibilities.</a:t>
            </a:r>
          </a:p>
          <a:p>
            <a:pPr eaLnBrk="1" hangingPunct="1">
              <a:lnSpc>
                <a:spcPct val="110000"/>
              </a:lnSpc>
              <a:spcBef>
                <a:spcPts val="432"/>
              </a:spcBef>
            </a:pPr>
            <a:endParaRPr lang="en-GB" altLang="en-US" dirty="0"/>
          </a:p>
          <a:p>
            <a:pPr marL="0" marR="0" lvl="0" indent="0" algn="l" defTabSz="914400" rtl="0" eaLnBrk="0" fontAlgn="base" latinLnBrk="0" hangingPunct="0">
              <a:lnSpc>
                <a:spcPct val="11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1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a:p>
            <a:pPr eaLnBrk="1" hangingPunct="1">
              <a:lnSpc>
                <a:spcPct val="110000"/>
              </a:lnSpc>
              <a:spcBef>
                <a:spcPts val="432"/>
              </a:spcBef>
            </a:pPr>
            <a:endParaRPr lang="en-GB" altLang="en-US" dirty="0"/>
          </a:p>
          <a:p>
            <a:pPr eaLnBrk="1" hangingPunct="1">
              <a:lnSpc>
                <a:spcPct val="110000"/>
              </a:lnSpc>
              <a:spcBef>
                <a:spcPts val="432"/>
              </a:spcBef>
            </a:pPr>
            <a:r>
              <a:rPr lang="en-GB" altLang="en-US" b="1" dirty="0"/>
              <a:t>Photo credit: </a:t>
            </a:r>
            <a:r>
              <a:rPr lang="en-GB" altLang="en-US" dirty="0"/>
              <a:t>NCAS. (The Natural Environment Research Council Centres for Atmospheric Science) (http://ncas.nerc.ac.uk).</a:t>
            </a:r>
          </a:p>
          <a:p>
            <a:pPr eaLnBrk="1" hangingPunct="1">
              <a:lnSpc>
                <a:spcPct val="110000"/>
              </a:lnSpc>
              <a:spcBef>
                <a:spcPts val="432"/>
              </a:spcBef>
            </a:pPr>
            <a:r>
              <a:rPr lang="en-GB" altLang="en-US" dirty="0"/>
              <a:t>The image shows the division of the globe by vertical and horizontal grids for the purpose of computer </a:t>
            </a:r>
            <a:r>
              <a:rPr lang="en-GB" altLang="en-US" dirty="0" err="1"/>
              <a:t>modeling</a:t>
            </a:r>
            <a:r>
              <a:rPr lang="en-GB" altLang="en-US" dirty="0"/>
              <a:t>.</a:t>
            </a:r>
          </a:p>
        </p:txBody>
      </p:sp>
      <p:sp>
        <p:nvSpPr>
          <p:cNvPr id="2" name="Slide Number Placeholder 1">
            <a:extLst>
              <a:ext uri="{FF2B5EF4-FFF2-40B4-BE49-F238E27FC236}">
                <a16:creationId xmlns:a16="http://schemas.microsoft.com/office/drawing/2014/main" id="{094B25C9-BB66-46C2-A44A-2C2FE315AC9A}"/>
              </a:ext>
            </a:extLst>
          </p:cNvPr>
          <p:cNvSpPr>
            <a:spLocks noGrp="1"/>
          </p:cNvSpPr>
          <p:nvPr>
            <p:ph type="sldNum" sz="quarter" idx="10"/>
          </p:nvPr>
        </p:nvSpPr>
        <p:spPr/>
        <p:txBody>
          <a:bodyPr/>
          <a:lstStyle/>
          <a:p>
            <a:fld id="{F80BE2C3-0EBE-45CB-9531-BBB5CCB10A87}" type="slidenum">
              <a:rPr lang="en-US" altLang="en-US" smtClean="0"/>
              <a:pPr/>
              <a:t>30</a:t>
            </a:fld>
            <a:endParaRPr lang="en-US" altLang="en-US"/>
          </a:p>
        </p:txBody>
      </p:sp>
    </p:spTree>
    <p:extLst>
      <p:ext uri="{BB962C8B-B14F-4D97-AF65-F5344CB8AC3E}">
        <p14:creationId xmlns:p14="http://schemas.microsoft.com/office/powerpoint/2010/main" val="378966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D7CBB8EB-5852-44CF-AF60-471DC515546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E8456C02-8425-413D-A43F-BDB5ED4B847A}"/>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0D04043-3E20-4662-AF93-C596F67D11CA}"/>
              </a:ext>
            </a:extLst>
          </p:cNvPr>
          <p:cNvSpPr>
            <a:spLocks noGrp="1"/>
          </p:cNvSpPr>
          <p:nvPr>
            <p:ph type="sldNum" sz="quarter" idx="10"/>
          </p:nvPr>
        </p:nvSpPr>
        <p:spPr/>
        <p:txBody>
          <a:bodyPr/>
          <a:lstStyle/>
          <a:p>
            <a:fld id="{F80BE2C3-0EBE-45CB-9531-BBB5CCB10A87}"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E637796B-9EE2-4F24-8001-66F17F3BE4D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6CA69B37-1065-48D7-81EB-AEEA8CDE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This activity could be used as a stimulus for a discussion on the effects of global warming</a:t>
            </a:r>
          </a:p>
          <a:p>
            <a:pPr eaLnBrk="1" hangingPunct="1">
              <a:spcBef>
                <a:spcPts val="432"/>
              </a:spcBef>
            </a:pPr>
            <a:endParaRPr lang="en-GB" altLang="en-US" b="1" dirty="0">
              <a:latin typeface="Arial" panose="020B0604020202020204" pitchFamily="34" charset="0"/>
            </a:endParaRPr>
          </a:p>
          <a:p>
            <a:pPr eaLnBrk="1" hangingPunct="1">
              <a:spcBef>
                <a:spcPts val="432"/>
              </a:spcBef>
            </a:pPr>
            <a:r>
              <a:rPr lang="en-GB" altLang="en-US" b="1" dirty="0">
                <a:latin typeface="Arial" panose="020B0604020202020204" pitchFamily="34" charset="0"/>
              </a:rPr>
              <a:t>Photo credits: </a:t>
            </a:r>
            <a:r>
              <a:rPr lang="en-GB" altLang="en-US" dirty="0">
                <a:latin typeface="Arial" panose="020B0604020202020204" pitchFamily="34" charset="0"/>
              </a:rPr>
              <a:t>polar bears </a:t>
            </a:r>
            <a:r>
              <a:rPr lang="en-GB" altLang="en-US" b="1" dirty="0">
                <a:latin typeface="Arial" panose="020B0604020202020204" pitchFamily="34" charset="0"/>
              </a:rPr>
              <a:t>© </a:t>
            </a:r>
            <a:r>
              <a:rPr lang="en-GB" altLang="en-US" dirty="0">
                <a:latin typeface="Arial" panose="020B0604020202020204" pitchFamily="34" charset="0"/>
              </a:rPr>
              <a:t>US Fish and Wildlife Service (http://www.fws.gov/), Hurricane Katrina satellite </a:t>
            </a:r>
            <a:r>
              <a:rPr lang="en-GB" altLang="en-US" b="1" dirty="0">
                <a:latin typeface="Arial" panose="020B0604020202020204" pitchFamily="34" charset="0"/>
              </a:rPr>
              <a:t>© </a:t>
            </a:r>
            <a:r>
              <a:rPr lang="en-GB" altLang="en-US" dirty="0">
                <a:latin typeface="Arial" panose="020B0604020202020204" pitchFamily="34" charset="0"/>
              </a:rPr>
              <a:t>NASA, USA (http://www.nasa.gov/vision/earth/lookingatearth/h2005_katrina.html), cracked mud</a:t>
            </a:r>
            <a:r>
              <a:rPr lang="en-GB" altLang="en-US" b="1" dirty="0">
                <a:latin typeface="Arial" panose="020B0604020202020204" pitchFamily="34" charset="0"/>
              </a:rPr>
              <a:t> © </a:t>
            </a:r>
            <a:r>
              <a:rPr lang="en-GB" altLang="en-US" dirty="0">
                <a:latin typeface="Arial" panose="020B0604020202020204" pitchFamily="34" charset="0"/>
              </a:rPr>
              <a:t>Chad Gore, mosquito</a:t>
            </a:r>
            <a:r>
              <a:rPr lang="en-GB" altLang="en-US" b="1" dirty="0">
                <a:latin typeface="Arial" panose="020B0604020202020204" pitchFamily="34" charset="0"/>
              </a:rPr>
              <a:t> © </a:t>
            </a:r>
            <a:r>
              <a:rPr lang="en-GB" altLang="en-US" dirty="0">
                <a:latin typeface="Arial" panose="020B0604020202020204" pitchFamily="34" charset="0"/>
              </a:rPr>
              <a:t>Gabor </a:t>
            </a:r>
            <a:r>
              <a:rPr lang="en-GB" altLang="en-US" dirty="0" err="1">
                <a:latin typeface="Arial" panose="020B0604020202020204" pitchFamily="34" charset="0"/>
              </a:rPr>
              <a:t>Bibor</a:t>
            </a:r>
            <a:r>
              <a:rPr lang="en-GB" altLang="en-US" dirty="0">
                <a:latin typeface="Arial" panose="020B0604020202020204" pitchFamily="34" charset="0"/>
              </a:rPr>
              <a:t>, Great Barrier Reef, Australia</a:t>
            </a:r>
            <a:r>
              <a:rPr lang="en-GB" altLang="en-US" b="1" dirty="0">
                <a:latin typeface="Arial" panose="020B0604020202020204" pitchFamily="34" charset="0"/>
              </a:rPr>
              <a:t> © </a:t>
            </a:r>
            <a:r>
              <a:rPr lang="en-GB" altLang="en-US" dirty="0">
                <a:latin typeface="Arial" panose="020B0604020202020204" pitchFamily="34" charset="0"/>
              </a:rPr>
              <a:t>Rhett A Butler / mongabay.com (http://mongabay.com)</a:t>
            </a:r>
          </a:p>
        </p:txBody>
      </p:sp>
      <p:sp>
        <p:nvSpPr>
          <p:cNvPr id="2" name="Slide Number Placeholder 1">
            <a:extLst>
              <a:ext uri="{FF2B5EF4-FFF2-40B4-BE49-F238E27FC236}">
                <a16:creationId xmlns:a16="http://schemas.microsoft.com/office/drawing/2014/main" id="{1D919298-18AE-4EEB-A855-3164D69BE987}"/>
              </a:ext>
            </a:extLst>
          </p:cNvPr>
          <p:cNvSpPr>
            <a:spLocks noGrp="1"/>
          </p:cNvSpPr>
          <p:nvPr>
            <p:ph type="sldNum" sz="quarter" idx="10"/>
          </p:nvPr>
        </p:nvSpPr>
        <p:spPr/>
        <p:txBody>
          <a:bodyPr/>
          <a:lstStyle/>
          <a:p>
            <a:fld id="{F80BE2C3-0EBE-45CB-9531-BBB5CCB10A87}" type="slidenum">
              <a:rPr lang="en-US" altLang="en-US" smtClean="0"/>
              <a:pPr/>
              <a:t>5</a:t>
            </a:fld>
            <a:endParaRPr lang="en-US" altLang="en-US"/>
          </a:p>
        </p:txBody>
      </p:sp>
    </p:spTree>
    <p:extLst>
      <p:ext uri="{BB962C8B-B14F-4D97-AF65-F5344CB8AC3E}">
        <p14:creationId xmlns:p14="http://schemas.microsoft.com/office/powerpoint/2010/main" val="3603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DBD0EED8-45A4-4B2A-A329-288CCD27871E}"/>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1EA274DF-1444-4D0A-960A-C081E9A204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55D1683-6C45-4CE7-A891-F09AEAE47403}"/>
              </a:ext>
            </a:extLst>
          </p:cNvPr>
          <p:cNvSpPr>
            <a:spLocks noGrp="1"/>
          </p:cNvSpPr>
          <p:nvPr>
            <p:ph type="sldNum" sz="quarter" idx="10"/>
          </p:nvPr>
        </p:nvSpPr>
        <p:spPr/>
        <p:txBody>
          <a:bodyPr/>
          <a:lstStyle/>
          <a:p>
            <a:fld id="{F80BE2C3-0EBE-45CB-9531-BBB5CCB10A87}" type="slidenum">
              <a:rPr lang="en-US" altLang="en-US" smtClean="0"/>
              <a:pPr/>
              <a:t>6</a:t>
            </a:fld>
            <a:endParaRPr lang="en-US" altLang="en-US"/>
          </a:p>
        </p:txBody>
      </p:sp>
    </p:spTree>
    <p:extLst>
      <p:ext uri="{BB962C8B-B14F-4D97-AF65-F5344CB8AC3E}">
        <p14:creationId xmlns:p14="http://schemas.microsoft.com/office/powerpoint/2010/main" val="142104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27CDE77-8E80-404D-83DB-A39EF599A7C5}"/>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68562E90-8122-437B-8BCE-4FAE0FE4C4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For more information about evidence for climate change, please refer to: http://climate.nasa.gov/causes/</a:t>
            </a:r>
          </a:p>
          <a:p>
            <a:pPr>
              <a:spcBef>
                <a:spcPts val="432"/>
              </a:spcBef>
            </a:pPr>
            <a:r>
              <a:rPr lang="en-GB" altLang="en-US" dirty="0">
                <a:latin typeface="Arial" panose="020B0604020202020204" pitchFamily="34" charset="0"/>
              </a:rPr>
              <a:t>This website was working at the time of publication. Boardworks is not responsible for the content of third party sites.</a:t>
            </a:r>
          </a:p>
        </p:txBody>
      </p:sp>
      <p:sp>
        <p:nvSpPr>
          <p:cNvPr id="2" name="Slide Number Placeholder 1">
            <a:extLst>
              <a:ext uri="{FF2B5EF4-FFF2-40B4-BE49-F238E27FC236}">
                <a16:creationId xmlns:a16="http://schemas.microsoft.com/office/drawing/2014/main" id="{D6F0E8AF-4E68-483E-9C81-85D384D4AB43}"/>
              </a:ext>
            </a:extLst>
          </p:cNvPr>
          <p:cNvSpPr>
            <a:spLocks noGrp="1"/>
          </p:cNvSpPr>
          <p:nvPr>
            <p:ph type="sldNum" sz="quarter" idx="10"/>
          </p:nvPr>
        </p:nvSpPr>
        <p:spPr/>
        <p:txBody>
          <a:bodyPr/>
          <a:lstStyle/>
          <a:p>
            <a:fld id="{F80BE2C3-0EBE-45CB-9531-BBB5CCB10A87}"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E8C792E-9027-4C32-B751-3DD19C22BC11}"/>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D90769F0-62D1-437D-A40F-3F87259271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MarcelClemens</a:t>
            </a:r>
            <a:r>
              <a:rPr lang="en-GB" altLang="en-US" dirty="0">
                <a:latin typeface="Arial" panose="020B0604020202020204" pitchFamily="34" charset="0"/>
              </a:rPr>
              <a:t>, Shutterstock.com 2018</a:t>
            </a:r>
          </a:p>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3D0C29F-8938-4E5E-B033-7EDDEEC016A3}"/>
              </a:ext>
            </a:extLst>
          </p:cNvPr>
          <p:cNvSpPr>
            <a:spLocks noGrp="1"/>
          </p:cNvSpPr>
          <p:nvPr>
            <p:ph type="sldNum" sz="quarter" idx="10"/>
          </p:nvPr>
        </p:nvSpPr>
        <p:spPr/>
        <p:txBody>
          <a:bodyPr/>
          <a:lstStyle/>
          <a:p>
            <a:fld id="{F80BE2C3-0EBE-45CB-9531-BBB5CCB10A87}"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A1659DD5-B0F3-4305-BBE8-4CE2811809B0}"/>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AC2A72F-730E-45C0-A3E5-A382696DFB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err="1">
                <a:latin typeface="Arial" panose="020B0604020202020204" pitchFamily="34" charset="0"/>
              </a:rPr>
              <a:t>Djankuat</a:t>
            </a:r>
            <a:r>
              <a:rPr lang="en-GB" altLang="en-US" dirty="0">
                <a:latin typeface="Arial" panose="020B0604020202020204" pitchFamily="34" charset="0"/>
              </a:rPr>
              <a:t> Glacier is in the Caucasus mountains, between Georgia and Russia. The mass of the glacier has been recorded since 1964. This is one of the longest records for recording and is therefore considered a “reference glacier” by UNESCO.</a:t>
            </a:r>
          </a:p>
          <a:p>
            <a:pPr eaLnBrk="1" hangingPunct="1">
              <a:spcBef>
                <a:spcPts val="432"/>
              </a:spcBef>
            </a:pPr>
            <a:endParaRPr lang="en-GB" altLang="en-US" b="1" dirty="0">
              <a:latin typeface="Arial" panose="020B0604020202020204" pitchFamily="34" charset="0"/>
            </a:endParaRPr>
          </a:p>
          <a:p>
            <a:pPr eaLnBrk="1" hangingPunct="1">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Dr Maria </a:t>
            </a:r>
            <a:r>
              <a:rPr lang="en-GB" altLang="en-US" dirty="0" err="1">
                <a:latin typeface="Arial" panose="020B0604020202020204" pitchFamily="34" charset="0"/>
              </a:rPr>
              <a:t>Shahgedanova</a:t>
            </a:r>
            <a:r>
              <a:rPr lang="en-GB" altLang="en-US" dirty="0">
                <a:latin typeface="Arial" panose="020B0604020202020204" pitchFamily="34" charset="0"/>
              </a:rPr>
              <a:t>, Department of Geography, University of Reading (www.shes.rdg.ac.uk/Research/LCRG.asp)</a:t>
            </a:r>
          </a:p>
        </p:txBody>
      </p:sp>
      <p:sp>
        <p:nvSpPr>
          <p:cNvPr id="2" name="Slide Number Placeholder 1">
            <a:extLst>
              <a:ext uri="{FF2B5EF4-FFF2-40B4-BE49-F238E27FC236}">
                <a16:creationId xmlns:a16="http://schemas.microsoft.com/office/drawing/2014/main" id="{5C8F43F5-8C07-42E5-9BAC-EE1B0EE4F052}"/>
              </a:ext>
            </a:extLst>
          </p:cNvPr>
          <p:cNvSpPr>
            <a:spLocks noGrp="1"/>
          </p:cNvSpPr>
          <p:nvPr>
            <p:ph type="sldNum" sz="quarter" idx="10"/>
          </p:nvPr>
        </p:nvSpPr>
        <p:spPr/>
        <p:txBody>
          <a:bodyPr/>
          <a:lstStyle/>
          <a:p>
            <a:fld id="{F80BE2C3-0EBE-45CB-9531-BBB5CCB10A87}" type="slidenum">
              <a:rPr lang="en-US" altLang="en-US" smtClean="0"/>
              <a:pPr/>
              <a:t>9</a:t>
            </a:fld>
            <a:endParaRPr lang="en-US" altLang="en-US"/>
          </a:p>
        </p:txBody>
      </p:sp>
    </p:spTree>
    <p:extLst>
      <p:ext uri="{BB962C8B-B14F-4D97-AF65-F5344CB8AC3E}">
        <p14:creationId xmlns:p14="http://schemas.microsoft.com/office/powerpoint/2010/main" val="236089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303692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2015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022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80339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27599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030640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706710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88632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529067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32612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9211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3361250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511085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74959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60184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227372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05823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02740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2156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0952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20878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5360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8944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92758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3038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2948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6"/>
    </p:custDataLst>
    <p:extLst>
      <p:ext uri="{BB962C8B-B14F-4D97-AF65-F5344CB8AC3E}">
        <p14:creationId xmlns:p14="http://schemas.microsoft.com/office/powerpoint/2010/main" val="2982193345"/>
      </p:ext>
    </p:extLst>
  </p:cSld>
  <p:clrMap bg1="lt1" tx1="dk1" bg2="lt2" tx2="dk2" accent1="accent1" accent2="accent2" accent3="accent3" accent4="accent4" accent5="accent5" accent6="accent6" hlink="hlink" folHlink="folHlink"/>
  <p:sldLayoutIdLst>
    <p:sldLayoutId id="2147485387" r:id="rId1"/>
    <p:sldLayoutId id="2147485388" r:id="rId2"/>
    <p:sldLayoutId id="2147485389" r:id="rId3"/>
    <p:sldLayoutId id="2147485390" r:id="rId4"/>
    <p:sldLayoutId id="2147485391" r:id="rId5"/>
    <p:sldLayoutId id="2147485392" r:id="rId6"/>
    <p:sldLayoutId id="2147485393" r:id="rId7"/>
    <p:sldLayoutId id="2147485394" r:id="rId8"/>
    <p:sldLayoutId id="2147485395" r:id="rId9"/>
    <p:sldLayoutId id="2147485396" r:id="rId10"/>
    <p:sldLayoutId id="2147485397" r:id="rId11"/>
    <p:sldLayoutId id="2147485398" r:id="rId12"/>
    <p:sldLayoutId id="2147485399" r:id="rId13"/>
    <p:sldLayoutId id="21474854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4"/>
    </p:custDataLst>
    <p:extLst>
      <p:ext uri="{BB962C8B-B14F-4D97-AF65-F5344CB8AC3E}">
        <p14:creationId xmlns:p14="http://schemas.microsoft.com/office/powerpoint/2010/main" val="4047634953"/>
      </p:ext>
    </p:extLst>
  </p:cSld>
  <p:clrMap bg1="lt1" tx1="dk1" bg2="lt2" tx2="dk2" accent1="accent1" accent2="accent2" accent3="accent3" accent4="accent4" accent5="accent5" accent6="accent6" hlink="hlink" folHlink="folHlink"/>
  <p:sldLayoutIdLst>
    <p:sldLayoutId id="2147485402" r:id="rId1"/>
    <p:sldLayoutId id="2147485403" r:id="rId2"/>
    <p:sldLayoutId id="2147485404" r:id="rId3"/>
    <p:sldLayoutId id="2147485405" r:id="rId4"/>
    <p:sldLayoutId id="2147485406" r:id="rId5"/>
    <p:sldLayoutId id="2147485407" r:id="rId6"/>
    <p:sldLayoutId id="2147485408" r:id="rId7"/>
    <p:sldLayoutId id="2147485409" r:id="rId8"/>
    <p:sldLayoutId id="2147485410" r:id="rId9"/>
    <p:sldLayoutId id="2147485411" r:id="rId10"/>
    <p:sldLayoutId id="2147485412" r:id="rId11"/>
    <p:sldLayoutId id="21474854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2.xml"/><Relationship Id="rId7" Type="http://schemas.openxmlformats.org/officeDocument/2006/relationships/image" Target="../media/image11.png"/><Relationship Id="rId2" Type="http://schemas.openxmlformats.org/officeDocument/2006/relationships/tags" Target="../tags/tag44.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0.wmf"/><Relationship Id="rId5" Type="http://schemas.openxmlformats.org/officeDocument/2006/relationships/notesSlide" Target="../notesSlides/notesSlide14.xml"/><Relationship Id="rId10" Type="http://schemas.openxmlformats.org/officeDocument/2006/relationships/image" Target="../media/image13.jpg"/><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3.xml"/><Relationship Id="rId7" Type="http://schemas.openxmlformats.org/officeDocument/2006/relationships/image" Target="../media/image11.png"/><Relationship Id="rId2" Type="http://schemas.openxmlformats.org/officeDocument/2006/relationships/tags" Target="../tags/tag46.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0.wmf"/><Relationship Id="rId5" Type="http://schemas.openxmlformats.org/officeDocument/2006/relationships/notesSlide" Target="../notesSlides/notesSlide16.xml"/><Relationship Id="rId10" Type="http://schemas.openxmlformats.org/officeDocument/2006/relationships/image" Target="../media/image13.jpg"/><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7.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4.xml"/><Relationship Id="rId7" Type="http://schemas.openxmlformats.org/officeDocument/2006/relationships/image" Target="../media/image11.png"/><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0.wmf"/><Relationship Id="rId5" Type="http://schemas.openxmlformats.org/officeDocument/2006/relationships/notesSlide" Target="../notesSlides/notesSlide18.xml"/><Relationship Id="rId10" Type="http://schemas.openxmlformats.org/officeDocument/2006/relationships/image" Target="../media/image13.jpg"/><Relationship Id="rId4" Type="http://schemas.openxmlformats.org/officeDocument/2006/relationships/slideLayout" Target="../slideLayouts/slideLayout7.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9.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51.xml"/><Relationship Id="rId5" Type="http://schemas.openxmlformats.org/officeDocument/2006/relationships/image" Target="../media/image2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8.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60.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1.xml"/><Relationship Id="rId7" Type="http://schemas.openxmlformats.org/officeDocument/2006/relationships/image" Target="../media/image11.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5.xml"/><Relationship Id="rId10" Type="http://schemas.openxmlformats.org/officeDocument/2006/relationships/image" Target="../media/image10.wmf"/><Relationship Id="rId4" Type="http://schemas.openxmlformats.org/officeDocument/2006/relationships/slideLayout" Target="../slideLayouts/slideLayout7.xml"/><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F2565286-E76B-4312-BCDC-51F0EDD1072A}"/>
              </a:ext>
            </a:extLst>
          </p:cNvPr>
          <p:cNvSpPr>
            <a:spLocks noGrp="1"/>
          </p:cNvSpPr>
          <p:nvPr>
            <p:ph type="title"/>
          </p:nvPr>
        </p:nvSpPr>
        <p:spPr/>
        <p:txBody>
          <a:bodyPr/>
          <a:lstStyle/>
          <a:p>
            <a:r>
              <a:rPr lang="en-GB" altLang="en-US" dirty="0"/>
              <a:t>Climate</a:t>
            </a:r>
            <a:br>
              <a:rPr lang="en-GB" altLang="en-US" dirty="0"/>
            </a:br>
            <a:r>
              <a:rPr lang="en-GB" altLang="en-US" dirty="0"/>
              <a:t>Change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CF09682-0D96-4098-B466-E4485C187BCC}"/>
              </a:ext>
            </a:extLst>
          </p:cNvPr>
          <p:cNvSpPr>
            <a:spLocks noGrp="1" noChangeArrowheads="1"/>
          </p:cNvSpPr>
          <p:nvPr>
            <p:ph type="title"/>
          </p:nvPr>
        </p:nvSpPr>
        <p:spPr>
          <a:noFill/>
        </p:spPr>
        <p:txBody>
          <a:bodyPr/>
          <a:lstStyle/>
          <a:p>
            <a:pPr eaLnBrk="1" hangingPunct="1"/>
            <a:r>
              <a:rPr lang="en-GB" altLang="en-US"/>
              <a:t>Why is carbon dioxide so important?</a:t>
            </a:r>
            <a:r>
              <a:rPr lang="en-GB" altLang="en-US" sz="2400"/>
              <a:t> </a:t>
            </a:r>
          </a:p>
        </p:txBody>
      </p:sp>
      <p:sp>
        <p:nvSpPr>
          <p:cNvPr id="9219" name="Text Box 5">
            <a:extLst>
              <a:ext uri="{FF2B5EF4-FFF2-40B4-BE49-F238E27FC236}">
                <a16:creationId xmlns:a16="http://schemas.microsoft.com/office/drawing/2014/main" id="{8BF074FD-5544-471E-8F65-087F59563C57}"/>
              </a:ext>
            </a:extLst>
          </p:cNvPr>
          <p:cNvSpPr txBox="1">
            <a:spLocks noChangeArrowheads="1"/>
          </p:cNvSpPr>
          <p:nvPr/>
        </p:nvSpPr>
        <p:spPr bwMode="auto">
          <a:xfrm>
            <a:off x="684213" y="3213100"/>
            <a:ext cx="518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400" b="0">
              <a:solidFill>
                <a:srgbClr val="000066"/>
              </a:solidFill>
            </a:endParaRPr>
          </a:p>
        </p:txBody>
      </p:sp>
      <p:sp>
        <p:nvSpPr>
          <p:cNvPr id="14343" name="Text Box 7">
            <a:extLst>
              <a:ext uri="{FF2B5EF4-FFF2-40B4-BE49-F238E27FC236}">
                <a16:creationId xmlns:a16="http://schemas.microsoft.com/office/drawing/2014/main" id="{4166B70C-F414-44DD-A8C6-1FE091393CE6}"/>
              </a:ext>
            </a:extLst>
          </p:cNvPr>
          <p:cNvSpPr txBox="1">
            <a:spLocks noChangeArrowheads="1"/>
          </p:cNvSpPr>
          <p:nvPr/>
        </p:nvSpPr>
        <p:spPr bwMode="auto">
          <a:xfrm>
            <a:off x="342900" y="4777994"/>
            <a:ext cx="84248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a:solidFill>
                  <a:srgbClr val="000066"/>
                </a:solidFill>
              </a:rPr>
              <a:t>Levels of carbon dioxide</a:t>
            </a:r>
            <a:r>
              <a:rPr lang="en-GB" altLang="en-US" sz="2400" b="0" baseline="-25000">
                <a:solidFill>
                  <a:srgbClr val="000066"/>
                </a:solidFill>
              </a:rPr>
              <a:t> </a:t>
            </a:r>
            <a:r>
              <a:rPr lang="en-GB" altLang="en-US" sz="2400" b="0">
                <a:solidFill>
                  <a:srgbClr val="000066"/>
                </a:solidFill>
              </a:rPr>
              <a:t>in the atmosphere have increased since the Industrial Revolution in the 19</a:t>
            </a:r>
            <a:r>
              <a:rPr lang="en-GB" altLang="en-US" sz="2400" b="0" baseline="30000">
                <a:solidFill>
                  <a:srgbClr val="000066"/>
                </a:solidFill>
              </a:rPr>
              <a:t>th</a:t>
            </a:r>
            <a:r>
              <a:rPr lang="en-GB" altLang="en-US" sz="2400" b="0">
                <a:solidFill>
                  <a:srgbClr val="000066"/>
                </a:solidFill>
              </a:rPr>
              <a:t> century.</a:t>
            </a:r>
          </a:p>
        </p:txBody>
      </p:sp>
      <p:sp>
        <p:nvSpPr>
          <p:cNvPr id="9221" name="Text Box 11">
            <a:extLst>
              <a:ext uri="{FF2B5EF4-FFF2-40B4-BE49-F238E27FC236}">
                <a16:creationId xmlns:a16="http://schemas.microsoft.com/office/drawing/2014/main" id="{0B95D18E-8624-4C5B-B2F9-C10CFA0C5CBB}"/>
              </a:ext>
            </a:extLst>
          </p:cNvPr>
          <p:cNvSpPr txBox="1">
            <a:spLocks noChangeArrowheads="1"/>
          </p:cNvSpPr>
          <p:nvPr/>
        </p:nvSpPr>
        <p:spPr bwMode="auto">
          <a:xfrm>
            <a:off x="342900" y="802037"/>
            <a:ext cx="5113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10066"/>
                </a:solidFill>
              </a:rPr>
              <a:t>Carbon dioxide is considered the most significant </a:t>
            </a:r>
            <a:r>
              <a:rPr lang="en-GB" altLang="en-US" sz="2400" dirty="0">
                <a:solidFill>
                  <a:srgbClr val="B80303"/>
                </a:solidFill>
              </a:rPr>
              <a:t>greenhouse gas</a:t>
            </a:r>
            <a:r>
              <a:rPr lang="en-GB" altLang="en-US" sz="2400" b="0" dirty="0">
                <a:solidFill>
                  <a:srgbClr val="010066"/>
                </a:solidFill>
              </a:rPr>
              <a:t>. </a:t>
            </a:r>
          </a:p>
        </p:txBody>
      </p:sp>
      <p:sp>
        <p:nvSpPr>
          <p:cNvPr id="14349" name="Text Box 13">
            <a:extLst>
              <a:ext uri="{FF2B5EF4-FFF2-40B4-BE49-F238E27FC236}">
                <a16:creationId xmlns:a16="http://schemas.microsoft.com/office/drawing/2014/main" id="{6197201F-047C-4570-8FFF-4C6BA14CFF8E}"/>
              </a:ext>
            </a:extLst>
          </p:cNvPr>
          <p:cNvSpPr txBox="1">
            <a:spLocks noChangeArrowheads="1"/>
          </p:cNvSpPr>
          <p:nvPr/>
        </p:nvSpPr>
        <p:spPr bwMode="auto">
          <a:xfrm>
            <a:off x="342900" y="2972578"/>
            <a:ext cx="84248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en-US" sz="2400" b="0">
                <a:solidFill>
                  <a:srgbClr val="010066"/>
                </a:solidFill>
              </a:rPr>
              <a:t>Any process producing carbon dioxide today could affect </a:t>
            </a:r>
          </a:p>
          <a:p>
            <a:pPr eaLnBrk="1" hangingPunct="1"/>
            <a:r>
              <a:rPr lang="en-GB" altLang="en-US" sz="2400" b="0">
                <a:solidFill>
                  <a:srgbClr val="010066"/>
                </a:solidFill>
              </a:rPr>
              <a:t>the climate for hundreds of years. </a:t>
            </a:r>
          </a:p>
        </p:txBody>
      </p:sp>
      <p:pic>
        <p:nvPicPr>
          <p:cNvPr id="9223" name="Picture 21" descr="CC5b_gfx_CO2">
            <a:extLst>
              <a:ext uri="{FF2B5EF4-FFF2-40B4-BE49-F238E27FC236}">
                <a16:creationId xmlns:a16="http://schemas.microsoft.com/office/drawing/2014/main" id="{EAAEA14E-3D5C-43CA-A6BE-EA09A525B3DB}"/>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88" y="836613"/>
            <a:ext cx="2828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Rectangle 24">
            <a:extLst>
              <a:ext uri="{FF2B5EF4-FFF2-40B4-BE49-F238E27FC236}">
                <a16:creationId xmlns:a16="http://schemas.microsoft.com/office/drawing/2014/main" id="{AC91EEDA-FA1C-4F79-A2E5-BDB8CE581811}"/>
              </a:ext>
            </a:extLst>
          </p:cNvPr>
          <p:cNvSpPr>
            <a:spLocks noChangeArrowheads="1"/>
          </p:cNvSpPr>
          <p:nvPr/>
        </p:nvSpPr>
        <p:spPr bwMode="auto">
          <a:xfrm>
            <a:off x="342900" y="3870950"/>
            <a:ext cx="8580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Carbon is present in all living things and moves through the environment in a chain of reactions called the </a:t>
            </a:r>
            <a:r>
              <a:rPr lang="en-GB" altLang="en-US" sz="2400" dirty="0">
                <a:solidFill>
                  <a:srgbClr val="B80303"/>
                </a:solidFill>
              </a:rPr>
              <a:t>carbon cycle</a:t>
            </a:r>
            <a:r>
              <a:rPr lang="en-GB" altLang="en-US" sz="2400" b="0" dirty="0">
                <a:solidFill>
                  <a:srgbClr val="000066"/>
                </a:solidFill>
              </a:rPr>
              <a:t>.</a:t>
            </a:r>
          </a:p>
        </p:txBody>
      </p:sp>
      <p:sp>
        <p:nvSpPr>
          <p:cNvPr id="14361" name="Rectangle 25">
            <a:extLst>
              <a:ext uri="{FF2B5EF4-FFF2-40B4-BE49-F238E27FC236}">
                <a16:creationId xmlns:a16="http://schemas.microsoft.com/office/drawing/2014/main" id="{C7FF0DE0-887B-4FB9-B091-15E6D3490BEE}"/>
              </a:ext>
            </a:extLst>
          </p:cNvPr>
          <p:cNvSpPr>
            <a:spLocks noChangeArrowheads="1"/>
          </p:cNvSpPr>
          <p:nvPr/>
        </p:nvSpPr>
        <p:spPr bwMode="auto">
          <a:xfrm>
            <a:off x="342900" y="1709081"/>
            <a:ext cx="5737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a:solidFill>
                  <a:srgbClr val="010066"/>
                </a:solidFill>
              </a:rPr>
              <a:t>This is because carbon dioxide can remain in the environment over a long time, from 50 to 200 years.</a:t>
            </a:r>
          </a:p>
        </p:txBody>
      </p:sp>
      <p:sp>
        <p:nvSpPr>
          <p:cNvPr id="14362" name="Rectangle 26">
            <a:extLst>
              <a:ext uri="{FF2B5EF4-FFF2-40B4-BE49-F238E27FC236}">
                <a16:creationId xmlns:a16="http://schemas.microsoft.com/office/drawing/2014/main" id="{291FE1D1-4829-467D-BCCA-9D1C58245AFC}"/>
              </a:ext>
            </a:extLst>
          </p:cNvPr>
          <p:cNvSpPr>
            <a:spLocks noChangeArrowheads="1"/>
          </p:cNvSpPr>
          <p:nvPr/>
        </p:nvSpPr>
        <p:spPr bwMode="auto">
          <a:xfrm>
            <a:off x="342900" y="5676367"/>
            <a:ext cx="7502878" cy="457200"/>
          </a:xfrm>
          <a:prstGeom prst="rect">
            <a:avLst/>
          </a:prstGeom>
          <a:solidFill>
            <a:srgbClr val="FDD9D9"/>
          </a:solidFill>
          <a:ln>
            <a:noFill/>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en-US" sz="2400" b="0" dirty="0">
                <a:solidFill>
                  <a:srgbClr val="000066"/>
                </a:solidFill>
              </a:rPr>
              <a:t>How might human activities have contributed to this?</a:t>
            </a:r>
          </a:p>
        </p:txBody>
      </p:sp>
      <p:pic>
        <p:nvPicPr>
          <p:cNvPr id="12" name="Picture 19">
            <a:hlinkClick r:id="" action="ppaction://hlinkshowjump?jump=nextslide"/>
            <a:extLst>
              <a:ext uri="{FF2B5EF4-FFF2-40B4-BE49-F238E27FC236}">
                <a16:creationId xmlns:a16="http://schemas.microsoft.com/office/drawing/2014/main" id="{01B77694-E26B-4D20-B844-F03E40916B6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5" descr="notes_icon">
            <a:extLst>
              <a:ext uri="{FF2B5EF4-FFF2-40B4-BE49-F238E27FC236}">
                <a16:creationId xmlns:a16="http://schemas.microsoft.com/office/drawing/2014/main" id="{58D8693F-70B9-45AE-9A0C-001FC6D0E56B}"/>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73560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9" grpId="0"/>
      <p:bldP spid="14360" grpId="0"/>
      <p:bldP spid="14361" grpId="0"/>
      <p:bldP spid="1436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AA58473-E089-4460-AB9C-D6E15052ABFB}"/>
              </a:ext>
            </a:extLst>
          </p:cNvPr>
          <p:cNvSpPr>
            <a:spLocks noGrp="1" noChangeArrowheads="1"/>
          </p:cNvSpPr>
          <p:nvPr>
            <p:ph type="title"/>
          </p:nvPr>
        </p:nvSpPr>
        <p:spPr>
          <a:noFill/>
        </p:spPr>
        <p:txBody>
          <a:bodyPr/>
          <a:lstStyle/>
          <a:p>
            <a:pPr eaLnBrk="1" hangingPunct="1"/>
            <a:r>
              <a:rPr lang="en-GB" altLang="en-US"/>
              <a:t>How are carbon dioxide levels measured?</a:t>
            </a:r>
          </a:p>
        </p:txBody>
      </p:sp>
      <p:sp>
        <p:nvSpPr>
          <p:cNvPr id="7171" name="Text Box 3">
            <a:extLst>
              <a:ext uri="{FF2B5EF4-FFF2-40B4-BE49-F238E27FC236}">
                <a16:creationId xmlns:a16="http://schemas.microsoft.com/office/drawing/2014/main" id="{B5F4E296-E58E-4546-95D2-1DEDFF58465D}"/>
              </a:ext>
            </a:extLst>
          </p:cNvPr>
          <p:cNvSpPr txBox="1">
            <a:spLocks noChangeArrowheads="1"/>
          </p:cNvSpPr>
          <p:nvPr/>
        </p:nvSpPr>
        <p:spPr bwMode="auto">
          <a:xfrm>
            <a:off x="342900" y="795337"/>
            <a:ext cx="8064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Atmospheric carbon dioxide levels are measured around the world to detect global trends in this greenhouse gas. </a:t>
            </a:r>
          </a:p>
        </p:txBody>
      </p:sp>
      <p:sp>
        <p:nvSpPr>
          <p:cNvPr id="22532" name="Text Box 4">
            <a:extLst>
              <a:ext uri="{FF2B5EF4-FFF2-40B4-BE49-F238E27FC236}">
                <a16:creationId xmlns:a16="http://schemas.microsoft.com/office/drawing/2014/main" id="{698B7E2D-60E2-426E-8467-A912BC9DA26C}"/>
              </a:ext>
            </a:extLst>
          </p:cNvPr>
          <p:cNvSpPr txBox="1">
            <a:spLocks noChangeArrowheads="1"/>
          </p:cNvSpPr>
          <p:nvPr/>
        </p:nvSpPr>
        <p:spPr bwMode="auto">
          <a:xfrm>
            <a:off x="342900" y="1815108"/>
            <a:ext cx="8353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a:solidFill>
                  <a:srgbClr val="000066"/>
                </a:solidFill>
              </a:rPr>
              <a:t>The standard measurement used is parts per million (ppm). In 2005, levels were around 370</a:t>
            </a:r>
            <a:r>
              <a:rPr lang="en-GB" altLang="en-US" sz="1000" b="0">
                <a:solidFill>
                  <a:srgbClr val="000066"/>
                </a:solidFill>
              </a:rPr>
              <a:t> </a:t>
            </a:r>
            <a:r>
              <a:rPr lang="en-GB" altLang="en-US" sz="2400" b="0">
                <a:solidFill>
                  <a:srgbClr val="000066"/>
                </a:solidFill>
              </a:rPr>
              <a:t>ppm. This means for every million parts of air, 370 parts were carbon dioxide.</a:t>
            </a:r>
            <a:r>
              <a:rPr lang="en-GB" altLang="en-US"/>
              <a:t>  </a:t>
            </a:r>
          </a:p>
        </p:txBody>
      </p:sp>
      <p:sp>
        <p:nvSpPr>
          <p:cNvPr id="22534" name="Text Box 6">
            <a:extLst>
              <a:ext uri="{FF2B5EF4-FFF2-40B4-BE49-F238E27FC236}">
                <a16:creationId xmlns:a16="http://schemas.microsoft.com/office/drawing/2014/main" id="{678C09A8-A9D8-407E-A075-F27F3AD10852}"/>
              </a:ext>
            </a:extLst>
          </p:cNvPr>
          <p:cNvSpPr txBox="1">
            <a:spLocks noChangeArrowheads="1"/>
          </p:cNvSpPr>
          <p:nvPr/>
        </p:nvSpPr>
        <p:spPr bwMode="auto">
          <a:xfrm>
            <a:off x="342900" y="3200004"/>
            <a:ext cx="35600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Research stations for monitoring atmospheric gases are usually sited in remote places.</a:t>
            </a:r>
          </a:p>
        </p:txBody>
      </p:sp>
      <p:sp>
        <p:nvSpPr>
          <p:cNvPr id="22543" name="Rectangle 15">
            <a:extLst>
              <a:ext uri="{FF2B5EF4-FFF2-40B4-BE49-F238E27FC236}">
                <a16:creationId xmlns:a16="http://schemas.microsoft.com/office/drawing/2014/main" id="{C531CF3A-7D35-46BF-93B7-9F39C26DC284}"/>
              </a:ext>
            </a:extLst>
          </p:cNvPr>
          <p:cNvSpPr>
            <a:spLocks noChangeArrowheads="1"/>
          </p:cNvSpPr>
          <p:nvPr/>
        </p:nvSpPr>
        <p:spPr bwMode="auto">
          <a:xfrm>
            <a:off x="342900" y="4967109"/>
            <a:ext cx="40729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The Mauna Loa Observatory in Hawaii, is located at an altitude of 4,170 meters.</a:t>
            </a:r>
          </a:p>
        </p:txBody>
      </p:sp>
      <p:pic>
        <p:nvPicPr>
          <p:cNvPr id="22544" name="Picture 16" descr="Mauna_loa_2">
            <a:extLst>
              <a:ext uri="{FF2B5EF4-FFF2-40B4-BE49-F238E27FC236}">
                <a16:creationId xmlns:a16="http://schemas.microsoft.com/office/drawing/2014/main" id="{DD22454D-12A9-4176-BF28-1256737F9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678"/>
          <a:stretch>
            <a:fillRect/>
          </a:stretch>
        </p:blipFill>
        <p:spPr bwMode="auto">
          <a:xfrm>
            <a:off x="4463061" y="3315907"/>
            <a:ext cx="4233264" cy="253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0BACB1AD-56D6-418D-A68C-53E4E59F55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30022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254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54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4" grpId="0"/>
      <p:bldP spid="225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B45176B-CCC0-4399-B709-20A81B4BFC3B}"/>
              </a:ext>
            </a:extLst>
          </p:cNvPr>
          <p:cNvSpPr>
            <a:spLocks noGrp="1"/>
          </p:cNvSpPr>
          <p:nvPr>
            <p:ph type="title"/>
          </p:nvPr>
        </p:nvSpPr>
        <p:spPr/>
        <p:txBody>
          <a:bodyPr/>
          <a:lstStyle/>
          <a:p>
            <a:r>
              <a:rPr lang="en-GB" altLang="en-US"/>
              <a:t>Climate change and human activity</a:t>
            </a:r>
          </a:p>
        </p:txBody>
      </p:sp>
      <p:sp>
        <p:nvSpPr>
          <p:cNvPr id="23556" name="TextBox 4">
            <a:extLst>
              <a:ext uri="{FF2B5EF4-FFF2-40B4-BE49-F238E27FC236}">
                <a16:creationId xmlns:a16="http://schemas.microsoft.com/office/drawing/2014/main" id="{63CCED14-033B-4031-8E7E-8B8DA37FAE78}"/>
              </a:ext>
            </a:extLst>
          </p:cNvPr>
          <p:cNvSpPr txBox="1">
            <a:spLocks noChangeArrowheads="1"/>
          </p:cNvSpPr>
          <p:nvPr/>
        </p:nvSpPr>
        <p:spPr bwMode="auto">
          <a:xfrm>
            <a:off x="342900" y="784225"/>
            <a:ext cx="8213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increase in the amount of greenhouse gases in the Earth’s atmosphere has been seen over the last 200 years.</a:t>
            </a:r>
          </a:p>
        </p:txBody>
      </p:sp>
      <p:sp>
        <p:nvSpPr>
          <p:cNvPr id="23557" name="TextBox 5">
            <a:extLst>
              <a:ext uri="{FF2B5EF4-FFF2-40B4-BE49-F238E27FC236}">
                <a16:creationId xmlns:a16="http://schemas.microsoft.com/office/drawing/2014/main" id="{4F487D95-1223-459C-8FC9-929A15F3A1EF}"/>
              </a:ext>
            </a:extLst>
          </p:cNvPr>
          <p:cNvSpPr txBox="1">
            <a:spLocks noChangeArrowheads="1"/>
          </p:cNvSpPr>
          <p:nvPr/>
        </p:nvSpPr>
        <p:spPr bwMode="auto">
          <a:xfrm>
            <a:off x="342900" y="1804988"/>
            <a:ext cx="8213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coincides with the start of the industrial revolution, when </a:t>
            </a:r>
            <a:r>
              <a:rPr lang="en-GB" altLang="en-US">
                <a:solidFill>
                  <a:srgbClr val="010066"/>
                </a:solidFill>
              </a:rPr>
              <a:t>fossil fuels started to be</a:t>
            </a:r>
            <a:r>
              <a:rPr lang="en-GB" altLang="en-US"/>
              <a:t> used on a large scale.</a:t>
            </a:r>
          </a:p>
        </p:txBody>
      </p:sp>
      <p:sp>
        <p:nvSpPr>
          <p:cNvPr id="23558" name="TextBox 7">
            <a:extLst>
              <a:ext uri="{FF2B5EF4-FFF2-40B4-BE49-F238E27FC236}">
                <a16:creationId xmlns:a16="http://schemas.microsoft.com/office/drawing/2014/main" id="{B63FD9D8-C03C-43A2-A483-5460BE386654}"/>
              </a:ext>
            </a:extLst>
          </p:cNvPr>
          <p:cNvSpPr txBox="1">
            <a:spLocks noChangeArrowheads="1"/>
          </p:cNvSpPr>
          <p:nvPr/>
        </p:nvSpPr>
        <p:spPr bwMode="auto">
          <a:xfrm>
            <a:off x="342900" y="4953000"/>
            <a:ext cx="3421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has overlapped with an increase in global temperatures.</a:t>
            </a:r>
          </a:p>
        </p:txBody>
      </p:sp>
      <p:sp>
        <p:nvSpPr>
          <p:cNvPr id="23559" name="TextBox 9">
            <a:extLst>
              <a:ext uri="{FF2B5EF4-FFF2-40B4-BE49-F238E27FC236}">
                <a16:creationId xmlns:a16="http://schemas.microsoft.com/office/drawing/2014/main" id="{511ADEC9-9E62-4D21-88A6-3AB3432850F0}"/>
              </a:ext>
            </a:extLst>
          </p:cNvPr>
          <p:cNvSpPr txBox="1">
            <a:spLocks noChangeArrowheads="1"/>
          </p:cNvSpPr>
          <p:nvPr/>
        </p:nvSpPr>
        <p:spPr bwMode="auto">
          <a:xfrm>
            <a:off x="342900" y="2824163"/>
            <a:ext cx="35782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burning of fossil fuels has resulted in large amounts of carbon dioxide being released into the atmosphere.</a:t>
            </a:r>
          </a:p>
        </p:txBody>
      </p:sp>
      <p:pic>
        <p:nvPicPr>
          <p:cNvPr id="23561" name="Picture 12" descr="Jeff Zehnder_coal_fossilsuel_plant_shutterstock_336888689.jpg">
            <a:extLst>
              <a:ext uri="{FF2B5EF4-FFF2-40B4-BE49-F238E27FC236}">
                <a16:creationId xmlns:a16="http://schemas.microsoft.com/office/drawing/2014/main" id="{E5BDFBA3-3660-4A3E-8D09-BFC331059C49}"/>
              </a:ext>
            </a:extLst>
          </p:cNvPr>
          <p:cNvPicPr>
            <a:picLocks noChangeAspect="1"/>
          </p:cNvPicPr>
          <p:nvPr/>
        </p:nvPicPr>
        <p:blipFill>
          <a:blip r:embed="rId4">
            <a:extLst>
              <a:ext uri="{28A0092B-C50C-407E-A947-70E740481C1C}">
                <a14:useLocalDpi xmlns:a14="http://schemas.microsoft.com/office/drawing/2010/main" val="0"/>
              </a:ext>
            </a:extLst>
          </a:blip>
          <a:srcRect l="5923" t="356" b="7584"/>
          <a:stretch>
            <a:fillRect/>
          </a:stretch>
        </p:blipFill>
        <p:spPr bwMode="auto">
          <a:xfrm>
            <a:off x="4019550" y="2987675"/>
            <a:ext cx="453707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9F6FB5C4-D4BC-4DC5-85B1-D4612BEC71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852DE3C8-51C8-4958-B683-AB7BEA5C037C}"/>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1C34B7A-9A1E-4874-A363-30D35E6FED92}"/>
              </a:ext>
            </a:extLst>
          </p:cNvPr>
          <p:cNvSpPr>
            <a:spLocks noGrp="1" noChangeArrowheads="1"/>
          </p:cNvSpPr>
          <p:nvPr>
            <p:ph type="title"/>
          </p:nvPr>
        </p:nvSpPr>
        <p:spPr>
          <a:noFill/>
        </p:spPr>
        <p:txBody>
          <a:bodyPr/>
          <a:lstStyle/>
          <a:p>
            <a:pPr eaLnBrk="1" hangingPunct="1"/>
            <a:r>
              <a:rPr lang="en-GB" altLang="en-US" dirty="0"/>
              <a:t>What affects greenhouse gas levels?</a:t>
            </a:r>
          </a:p>
        </p:txBody>
      </p:sp>
      <p:sp>
        <p:nvSpPr>
          <p:cNvPr id="11267" name="Text Box 4">
            <a:extLst>
              <a:ext uri="{FF2B5EF4-FFF2-40B4-BE49-F238E27FC236}">
                <a16:creationId xmlns:a16="http://schemas.microsoft.com/office/drawing/2014/main" id="{67FBB7DB-B9FA-4A22-9E68-CB9326ED0C76}"/>
              </a:ext>
            </a:extLst>
          </p:cNvPr>
          <p:cNvSpPr txBox="1">
            <a:spLocks noChangeArrowheads="1"/>
          </p:cNvSpPr>
          <p:nvPr/>
        </p:nvSpPr>
        <p:spPr bwMode="auto">
          <a:xfrm>
            <a:off x="342898" y="1718442"/>
            <a:ext cx="8801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GB" altLang="en-US" sz="2400" b="0" dirty="0">
                <a:solidFill>
                  <a:srgbClr val="000066"/>
                </a:solidFill>
              </a:rPr>
              <a:t>Burning wood also releases carbon dioxide. </a:t>
            </a:r>
          </a:p>
        </p:txBody>
      </p:sp>
      <p:sp>
        <p:nvSpPr>
          <p:cNvPr id="108550" name="Text Box 6">
            <a:extLst>
              <a:ext uri="{FF2B5EF4-FFF2-40B4-BE49-F238E27FC236}">
                <a16:creationId xmlns:a16="http://schemas.microsoft.com/office/drawing/2014/main" id="{918D9436-5277-4E77-BA1A-914ECD3CC99B}"/>
              </a:ext>
            </a:extLst>
          </p:cNvPr>
          <p:cNvSpPr txBox="1">
            <a:spLocks noChangeArrowheads="1"/>
          </p:cNvSpPr>
          <p:nvPr/>
        </p:nvSpPr>
        <p:spPr bwMode="auto">
          <a:xfrm>
            <a:off x="342900" y="3997805"/>
            <a:ext cx="58906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GB" altLang="en-US" sz="2400" b="0" dirty="0">
                <a:solidFill>
                  <a:srgbClr val="000066"/>
                </a:solidFill>
              </a:rPr>
              <a:t>Rice farming and cattle farming produce the greenhouse gas methane. </a:t>
            </a:r>
          </a:p>
        </p:txBody>
      </p:sp>
      <p:sp>
        <p:nvSpPr>
          <p:cNvPr id="108563" name="Rectangle 19">
            <a:extLst>
              <a:ext uri="{FF2B5EF4-FFF2-40B4-BE49-F238E27FC236}">
                <a16:creationId xmlns:a16="http://schemas.microsoft.com/office/drawing/2014/main" id="{4CCF9443-ADF2-4D59-8D38-A33BF84298BE}"/>
              </a:ext>
            </a:extLst>
          </p:cNvPr>
          <p:cNvSpPr>
            <a:spLocks noChangeArrowheads="1"/>
          </p:cNvSpPr>
          <p:nvPr/>
        </p:nvSpPr>
        <p:spPr bwMode="auto">
          <a:xfrm>
            <a:off x="342900" y="2304126"/>
            <a:ext cx="85841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en-US" sz="2400" b="0" dirty="0">
                <a:solidFill>
                  <a:srgbClr val="000066"/>
                </a:solidFill>
              </a:rPr>
              <a:t>Living trees also have a major impact on the atmosphere, as they produce oxygen and absorb the greenhouse gas carbon dioxide. Deforestation reduces the amount of photosynthesis taking place and so increases carbon dioxide levels.</a:t>
            </a:r>
          </a:p>
        </p:txBody>
      </p:sp>
      <p:pic>
        <p:nvPicPr>
          <p:cNvPr id="11272" name="Picture 24" descr="forest">
            <a:extLst>
              <a:ext uri="{FF2B5EF4-FFF2-40B4-BE49-F238E27FC236}">
                <a16:creationId xmlns:a16="http://schemas.microsoft.com/office/drawing/2014/main" id="{60EEDDBB-E8C4-4915-B417-2F2924BA6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914" y="3888075"/>
            <a:ext cx="2140647" cy="214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9" name="Text Box 25">
            <a:extLst>
              <a:ext uri="{FF2B5EF4-FFF2-40B4-BE49-F238E27FC236}">
                <a16:creationId xmlns:a16="http://schemas.microsoft.com/office/drawing/2014/main" id="{43903445-88F7-4E2F-A792-EED68933EF0E}"/>
              </a:ext>
            </a:extLst>
          </p:cNvPr>
          <p:cNvSpPr txBox="1">
            <a:spLocks noChangeArrowheads="1"/>
          </p:cNvSpPr>
          <p:nvPr/>
        </p:nvSpPr>
        <p:spPr bwMode="auto">
          <a:xfrm>
            <a:off x="342900" y="4952821"/>
            <a:ext cx="70169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GB" altLang="en-US" sz="2400" b="0" dirty="0">
                <a:solidFill>
                  <a:srgbClr val="000066"/>
                </a:solidFill>
              </a:rPr>
              <a:t>Methane is 7.5 times more effective as a greenhouse gas than carbon dioxide but is currently in the atmosphere at much lower levels.</a:t>
            </a:r>
            <a:r>
              <a:rPr lang="en-GB" altLang="en-US" sz="2400" b="0" dirty="0"/>
              <a:t> </a:t>
            </a:r>
            <a:endParaRPr lang="en-GB" altLang="en-US" sz="2400" dirty="0"/>
          </a:p>
        </p:txBody>
      </p:sp>
      <p:sp>
        <p:nvSpPr>
          <p:cNvPr id="10" name="Text Box 11">
            <a:extLst>
              <a:ext uri="{FF2B5EF4-FFF2-40B4-BE49-F238E27FC236}">
                <a16:creationId xmlns:a16="http://schemas.microsoft.com/office/drawing/2014/main" id="{8654201F-174E-407B-9AD2-10627FBB538C}"/>
              </a:ext>
            </a:extLst>
          </p:cNvPr>
          <p:cNvSpPr txBox="1">
            <a:spLocks noChangeArrowheads="1"/>
          </p:cNvSpPr>
          <p:nvPr/>
        </p:nvSpPr>
        <p:spPr bwMode="auto">
          <a:xfrm>
            <a:off x="342901" y="763426"/>
            <a:ext cx="86518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Greater use of fossil fuels is thought to be the main source of the increase in atmospheric carbon dioxide. </a:t>
            </a:r>
          </a:p>
        </p:txBody>
      </p:sp>
      <p:pic>
        <p:nvPicPr>
          <p:cNvPr id="11" name="Picture 19">
            <a:hlinkClick r:id="" action="ppaction://hlinkshowjump?jump=nextslide"/>
            <a:extLst>
              <a:ext uri="{FF2B5EF4-FFF2-40B4-BE49-F238E27FC236}">
                <a16:creationId xmlns:a16="http://schemas.microsoft.com/office/drawing/2014/main" id="{7C87FAE3-A7D6-4842-BC94-0DC8A02208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5477F2B1-604B-432A-AF6E-66FCA134EACD}"/>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39491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08550" grpId="0"/>
      <p:bldP spid="108563" grpId="0"/>
      <p:bldP spid="1085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8">
            <a:extLst>
              <a:ext uri="{FF2B5EF4-FFF2-40B4-BE49-F238E27FC236}">
                <a16:creationId xmlns:a16="http://schemas.microsoft.com/office/drawing/2014/main" id="{77117F7D-7FEA-47B4-A702-47F6F737F673}"/>
              </a:ext>
            </a:extLst>
          </p:cNvPr>
          <p:cNvSpPr>
            <a:spLocks noGrp="1" noChangeArrowheads="1"/>
          </p:cNvSpPr>
          <p:nvPr>
            <p:ph type="title"/>
          </p:nvPr>
        </p:nvSpPr>
        <p:spPr/>
        <p:txBody>
          <a:bodyPr/>
          <a:lstStyle/>
          <a:p>
            <a:r>
              <a:rPr lang="en-GB" altLang="en-US" dirty="0"/>
              <a:t>Atmospheric carbon dioxide levels</a:t>
            </a:r>
          </a:p>
        </p:txBody>
      </p:sp>
      <p:pic>
        <p:nvPicPr>
          <p:cNvPr id="7" name="Picture 19">
            <a:hlinkClick r:id="" action="ppaction://hlinkshowjump?jump=nextslide"/>
            <a:extLst>
              <a:ext uri="{FF2B5EF4-FFF2-40B4-BE49-F238E27FC236}">
                <a16:creationId xmlns:a16="http://schemas.microsoft.com/office/drawing/2014/main" id="{199C6E62-94D4-493D-8902-B0546B3B535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5B95CD37-E8A4-498B-ACED-86AD29716478}"/>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D9F3FC1-B9B3-4BD2-9B2B-954FF3B9B15D}"/>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50930426-E6CB-4D9F-9E57-EE4CC958E10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D7BAF8D-6C20-4707-B069-826BEFA5B290}"/>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4B5A0AF-C8BC-4A81-801D-F15A2459C91C}"/>
              </a:ext>
            </a:extLst>
          </p:cNvPr>
          <p:cNvSpPr>
            <a:spLocks noGrp="1" noChangeArrowheads="1"/>
          </p:cNvSpPr>
          <p:nvPr>
            <p:ph type="title"/>
          </p:nvPr>
        </p:nvSpPr>
        <p:spPr/>
        <p:txBody>
          <a:bodyPr/>
          <a:lstStyle/>
          <a:p>
            <a:pPr eaLnBrk="1" hangingPunct="1"/>
            <a:r>
              <a:rPr lang="en-GB" altLang="en-US"/>
              <a:t>What are ice cores?</a:t>
            </a:r>
          </a:p>
        </p:txBody>
      </p:sp>
      <p:sp>
        <p:nvSpPr>
          <p:cNvPr id="8195" name="Rectangle 3">
            <a:extLst>
              <a:ext uri="{FF2B5EF4-FFF2-40B4-BE49-F238E27FC236}">
                <a16:creationId xmlns:a16="http://schemas.microsoft.com/office/drawing/2014/main" id="{0B01B54C-BB6D-4091-A9B8-AE4ADF4A6F55}"/>
              </a:ext>
            </a:extLst>
          </p:cNvPr>
          <p:cNvSpPr>
            <a:spLocks noChangeArrowheads="1"/>
          </p:cNvSpPr>
          <p:nvPr/>
        </p:nvSpPr>
        <p:spPr bwMode="auto">
          <a:xfrm>
            <a:off x="565150" y="1052513"/>
            <a:ext cx="818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sz="2400" b="0">
              <a:solidFill>
                <a:srgbClr val="000066"/>
              </a:solidFill>
            </a:endParaRPr>
          </a:p>
        </p:txBody>
      </p:sp>
      <p:sp>
        <p:nvSpPr>
          <p:cNvPr id="272388" name="Rectangle 4">
            <a:extLst>
              <a:ext uri="{FF2B5EF4-FFF2-40B4-BE49-F238E27FC236}">
                <a16:creationId xmlns:a16="http://schemas.microsoft.com/office/drawing/2014/main" id="{93FCC3F3-7017-4C1B-8A92-39959027D5A3}"/>
              </a:ext>
            </a:extLst>
          </p:cNvPr>
          <p:cNvSpPr>
            <a:spLocks noChangeArrowheads="1"/>
          </p:cNvSpPr>
          <p:nvPr/>
        </p:nvSpPr>
        <p:spPr bwMode="auto">
          <a:xfrm>
            <a:off x="342900" y="3822466"/>
            <a:ext cx="8166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Air bubbles trapped in the ice are used to estimate carbon dioxide levels</a:t>
            </a:r>
            <a:r>
              <a:rPr lang="en-GB" altLang="en-US" sz="2400" dirty="0">
                <a:solidFill>
                  <a:srgbClr val="000066"/>
                </a:solidFill>
              </a:rPr>
              <a:t> </a:t>
            </a:r>
            <a:r>
              <a:rPr lang="en-GB" altLang="en-US" sz="2400" b="0" dirty="0">
                <a:solidFill>
                  <a:srgbClr val="000066"/>
                </a:solidFill>
              </a:rPr>
              <a:t>thousands of years ago.</a:t>
            </a:r>
          </a:p>
        </p:txBody>
      </p:sp>
      <p:sp>
        <p:nvSpPr>
          <p:cNvPr id="8197" name="Text Box 5">
            <a:extLst>
              <a:ext uri="{FF2B5EF4-FFF2-40B4-BE49-F238E27FC236}">
                <a16:creationId xmlns:a16="http://schemas.microsoft.com/office/drawing/2014/main" id="{47A9E316-65E9-4314-BA72-38CE07FFB519}"/>
              </a:ext>
            </a:extLst>
          </p:cNvPr>
          <p:cNvSpPr txBox="1">
            <a:spLocks noChangeArrowheads="1"/>
          </p:cNvSpPr>
          <p:nvPr/>
        </p:nvSpPr>
        <p:spPr bwMode="auto">
          <a:xfrm>
            <a:off x="342899" y="784225"/>
            <a:ext cx="46751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B80303"/>
                </a:solidFill>
              </a:rPr>
              <a:t>Ice cores</a:t>
            </a:r>
            <a:r>
              <a:rPr lang="en-GB" altLang="en-US" sz="2400" b="0" dirty="0">
                <a:solidFill>
                  <a:srgbClr val="B80303"/>
                </a:solidFill>
              </a:rPr>
              <a:t> </a:t>
            </a:r>
            <a:r>
              <a:rPr lang="en-GB" altLang="en-US" sz="2400" b="0" dirty="0">
                <a:solidFill>
                  <a:srgbClr val="000066"/>
                </a:solidFill>
              </a:rPr>
              <a:t>are long columns of ice that are drilled out of glaciers.</a:t>
            </a:r>
            <a:r>
              <a:rPr lang="en-GB" altLang="en-US" sz="2400" b="0" dirty="0"/>
              <a:t> </a:t>
            </a:r>
          </a:p>
        </p:txBody>
      </p:sp>
      <p:sp>
        <p:nvSpPr>
          <p:cNvPr id="272390" name="Text Box 6">
            <a:extLst>
              <a:ext uri="{FF2B5EF4-FFF2-40B4-BE49-F238E27FC236}">
                <a16:creationId xmlns:a16="http://schemas.microsoft.com/office/drawing/2014/main" id="{CD6C5B50-A4F0-4B2E-8189-209578D3B959}"/>
              </a:ext>
            </a:extLst>
          </p:cNvPr>
          <p:cNvSpPr txBox="1">
            <a:spLocks noChangeArrowheads="1"/>
          </p:cNvSpPr>
          <p:nvPr/>
        </p:nvSpPr>
        <p:spPr bwMode="auto">
          <a:xfrm>
            <a:off x="342900" y="4963583"/>
            <a:ext cx="816133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This is called a </a:t>
            </a:r>
            <a:r>
              <a:rPr lang="en-GB" altLang="en-US" sz="2400" dirty="0">
                <a:solidFill>
                  <a:srgbClr val="B80303"/>
                </a:solidFill>
              </a:rPr>
              <a:t>proxy record</a:t>
            </a:r>
            <a:r>
              <a:rPr lang="en-GB" altLang="en-US" sz="2400" b="0" dirty="0">
                <a:solidFill>
                  <a:srgbClr val="000066"/>
                </a:solidFill>
              </a:rPr>
              <a:t>. These are indirect climate measures of the climate that have not been recorded using instruments. Tree rings are another type of proxy record.</a:t>
            </a:r>
            <a:endParaRPr lang="en-GB" altLang="en-US" b="0" dirty="0"/>
          </a:p>
        </p:txBody>
      </p:sp>
      <p:sp>
        <p:nvSpPr>
          <p:cNvPr id="272393" name="Rectangle 9">
            <a:extLst>
              <a:ext uri="{FF2B5EF4-FFF2-40B4-BE49-F238E27FC236}">
                <a16:creationId xmlns:a16="http://schemas.microsoft.com/office/drawing/2014/main" id="{49B1879D-A5FE-420B-A925-A6500C192B6B}"/>
              </a:ext>
            </a:extLst>
          </p:cNvPr>
          <p:cNvSpPr>
            <a:spLocks noChangeArrowheads="1"/>
          </p:cNvSpPr>
          <p:nvPr/>
        </p:nvSpPr>
        <p:spPr bwMode="auto">
          <a:xfrm>
            <a:off x="342900" y="1934014"/>
            <a:ext cx="46751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Ice cores are studied to increase understanding of the history of climate as they provide data about the distant past.</a:t>
            </a:r>
          </a:p>
        </p:txBody>
      </p:sp>
      <p:pic>
        <p:nvPicPr>
          <p:cNvPr id="8200" name="Picture 15" descr="icecore_2">
            <a:extLst>
              <a:ext uri="{FF2B5EF4-FFF2-40B4-BE49-F238E27FC236}">
                <a16:creationId xmlns:a16="http://schemas.microsoft.com/office/drawing/2014/main" id="{0BD02122-5961-408F-9593-0888C804D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455" y="1016011"/>
            <a:ext cx="3579851" cy="241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BC9C8D50-FA6D-4427-8F92-716AB2268B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03993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3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3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p:bldP spid="272390" grpId="0"/>
      <p:bldP spid="2723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EF6B82FB-E904-468B-BB18-886B53E671C5}"/>
              </a:ext>
            </a:extLst>
          </p:cNvPr>
          <p:cNvSpPr>
            <a:spLocks noGrp="1" noChangeArrowheads="1"/>
          </p:cNvSpPr>
          <p:nvPr>
            <p:ph type="title"/>
          </p:nvPr>
        </p:nvSpPr>
        <p:spPr/>
        <p:txBody>
          <a:bodyPr/>
          <a:lstStyle/>
          <a:p>
            <a:pPr eaLnBrk="1" hangingPunct="1"/>
            <a:r>
              <a:rPr lang="en-GB" altLang="en-US" dirty="0"/>
              <a:t>Data from ice cores</a:t>
            </a:r>
          </a:p>
        </p:txBody>
      </p:sp>
      <p:sp>
        <p:nvSpPr>
          <p:cNvPr id="2052" name="Text Box 3">
            <a:extLst>
              <a:ext uri="{FF2B5EF4-FFF2-40B4-BE49-F238E27FC236}">
                <a16:creationId xmlns:a16="http://schemas.microsoft.com/office/drawing/2014/main" id="{C1B43D0E-B97F-4A6C-8AD8-9C5FD7AD8D45}"/>
              </a:ext>
            </a:extLst>
          </p:cNvPr>
          <p:cNvSpPr txBox="1">
            <a:spLocks noChangeArrowheads="1"/>
          </p:cNvSpPr>
          <p:nvPr/>
        </p:nvSpPr>
        <p:spPr bwMode="auto">
          <a:xfrm>
            <a:off x="611188" y="5445125"/>
            <a:ext cx="813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400" b="0">
              <a:solidFill>
                <a:srgbClr val="000066"/>
              </a:solidFill>
            </a:endParaRPr>
          </a:p>
        </p:txBody>
      </p:sp>
      <p:pic>
        <p:nvPicPr>
          <p:cNvPr id="9" name="Picture 19">
            <a:hlinkClick r:id="" action="ppaction://hlinkshowjump?jump=nextslide"/>
            <a:extLst>
              <a:ext uri="{FF2B5EF4-FFF2-40B4-BE49-F238E27FC236}">
                <a16:creationId xmlns:a16="http://schemas.microsoft.com/office/drawing/2014/main" id="{EE18C3FC-A210-4FB6-B7B1-52552D96717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flash_icon">
            <a:extLst>
              <a:ext uri="{FF2B5EF4-FFF2-40B4-BE49-F238E27FC236}">
                <a16:creationId xmlns:a16="http://schemas.microsoft.com/office/drawing/2014/main" id="{8FA6EC72-CB16-4CAB-B888-E9FDB11A66F7}"/>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D9428348-A926-4BA3-B0C6-0E7B05F6C84B}"/>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2" name="Picture 9">
            <a:extLst>
              <a:ext uri="{FF2B5EF4-FFF2-40B4-BE49-F238E27FC236}">
                <a16:creationId xmlns:a16="http://schemas.microsoft.com/office/drawing/2014/main" id="{B703FCEB-49C1-4D38-AB9E-49D72A77FE7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4953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5DCB83D-9771-4DCE-87DA-6804C6A32EEF}"/>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79993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B866379-A134-4F42-8A0B-6C747DD018CA}"/>
              </a:ext>
            </a:extLst>
          </p:cNvPr>
          <p:cNvSpPr>
            <a:spLocks noGrp="1" noChangeArrowheads="1"/>
          </p:cNvSpPr>
          <p:nvPr>
            <p:ph type="title"/>
          </p:nvPr>
        </p:nvSpPr>
        <p:spPr>
          <a:noFill/>
        </p:spPr>
        <p:txBody>
          <a:bodyPr/>
          <a:lstStyle/>
          <a:p>
            <a:pPr eaLnBrk="1" hangingPunct="1"/>
            <a:r>
              <a:rPr lang="en-GB" altLang="en-US"/>
              <a:t>How have CO</a:t>
            </a:r>
            <a:r>
              <a:rPr lang="en-GB" altLang="en-US" baseline="-25000"/>
              <a:t>2</a:t>
            </a:r>
            <a:r>
              <a:rPr lang="en-GB" altLang="en-US"/>
              <a:t> levels changed?</a:t>
            </a:r>
            <a:r>
              <a:rPr lang="en-GB" altLang="en-US" sz="2900"/>
              <a:t> </a:t>
            </a:r>
          </a:p>
        </p:txBody>
      </p:sp>
      <p:sp>
        <p:nvSpPr>
          <p:cNvPr id="179203" name="Rectangle 3">
            <a:extLst>
              <a:ext uri="{FF2B5EF4-FFF2-40B4-BE49-F238E27FC236}">
                <a16:creationId xmlns:a16="http://schemas.microsoft.com/office/drawing/2014/main" id="{409319C9-F5DD-4510-B1B2-C5DB01A6BB73}"/>
              </a:ext>
            </a:extLst>
          </p:cNvPr>
          <p:cNvSpPr>
            <a:spLocks noChangeArrowheads="1"/>
          </p:cNvSpPr>
          <p:nvPr/>
        </p:nvSpPr>
        <p:spPr bwMode="auto">
          <a:xfrm>
            <a:off x="5767388" y="2348206"/>
            <a:ext cx="3197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a:solidFill>
                  <a:srgbClr val="000066"/>
                </a:solidFill>
              </a:rPr>
              <a:t>Around 200 years ago, CO</a:t>
            </a:r>
            <a:r>
              <a:rPr lang="en-GB" altLang="en-US" sz="2400" b="0" baseline="-25000">
                <a:solidFill>
                  <a:srgbClr val="000066"/>
                </a:solidFill>
              </a:rPr>
              <a:t>2</a:t>
            </a:r>
            <a:r>
              <a:rPr lang="en-GB" altLang="en-US" sz="2400" b="0">
                <a:solidFill>
                  <a:srgbClr val="000066"/>
                </a:solidFill>
              </a:rPr>
              <a:t> levels were about 280</a:t>
            </a:r>
            <a:r>
              <a:rPr lang="en-GB" altLang="en-US" sz="1000" b="0">
                <a:solidFill>
                  <a:srgbClr val="000066"/>
                </a:solidFill>
              </a:rPr>
              <a:t> </a:t>
            </a:r>
            <a:r>
              <a:rPr lang="en-GB" altLang="en-US" sz="2400" b="0">
                <a:solidFill>
                  <a:srgbClr val="000066"/>
                </a:solidFill>
              </a:rPr>
              <a:t>ppm and are now about 380 ppm.</a:t>
            </a:r>
          </a:p>
        </p:txBody>
      </p:sp>
      <p:sp>
        <p:nvSpPr>
          <p:cNvPr id="9220" name="Text Box 4">
            <a:extLst>
              <a:ext uri="{FF2B5EF4-FFF2-40B4-BE49-F238E27FC236}">
                <a16:creationId xmlns:a16="http://schemas.microsoft.com/office/drawing/2014/main" id="{5BCCF846-5193-4354-ADAC-9564C2B54997}"/>
              </a:ext>
            </a:extLst>
          </p:cNvPr>
          <p:cNvSpPr txBox="1">
            <a:spLocks noChangeArrowheads="1"/>
          </p:cNvSpPr>
          <p:nvPr/>
        </p:nvSpPr>
        <p:spPr bwMode="auto">
          <a:xfrm>
            <a:off x="5768975" y="765175"/>
            <a:ext cx="3124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a:solidFill>
                  <a:srgbClr val="000066"/>
                </a:solidFill>
              </a:rPr>
              <a:t>These graphs show how carbon dioxide concentrations have changed over time. </a:t>
            </a:r>
          </a:p>
        </p:txBody>
      </p:sp>
      <p:pic>
        <p:nvPicPr>
          <p:cNvPr id="9221" name="Picture 6" descr="CC5b_16_vostok_still_graph">
            <a:extLst>
              <a:ext uri="{FF2B5EF4-FFF2-40B4-BE49-F238E27FC236}">
                <a16:creationId xmlns:a16="http://schemas.microsoft.com/office/drawing/2014/main" id="{C235D292-2189-4EA5-803D-C47D81693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13" y="836613"/>
            <a:ext cx="47148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a:extLst>
              <a:ext uri="{FF2B5EF4-FFF2-40B4-BE49-F238E27FC236}">
                <a16:creationId xmlns:a16="http://schemas.microsoft.com/office/drawing/2014/main" id="{EA8FD1A7-C4DE-4D4C-8349-6F400B516787}"/>
              </a:ext>
            </a:extLst>
          </p:cNvPr>
          <p:cNvSpPr txBox="1">
            <a:spLocks noChangeArrowheads="1"/>
          </p:cNvSpPr>
          <p:nvPr/>
        </p:nvSpPr>
        <p:spPr bwMode="auto">
          <a:xfrm>
            <a:off x="582613" y="800100"/>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400</a:t>
            </a:r>
          </a:p>
        </p:txBody>
      </p:sp>
      <p:sp>
        <p:nvSpPr>
          <p:cNvPr id="9223" name="Text Box 8">
            <a:extLst>
              <a:ext uri="{FF2B5EF4-FFF2-40B4-BE49-F238E27FC236}">
                <a16:creationId xmlns:a16="http://schemas.microsoft.com/office/drawing/2014/main" id="{A7CBBD10-800E-4D28-9F5F-ECECF6D44A51}"/>
              </a:ext>
            </a:extLst>
          </p:cNvPr>
          <p:cNvSpPr txBox="1">
            <a:spLocks noChangeArrowheads="1"/>
          </p:cNvSpPr>
          <p:nvPr/>
        </p:nvSpPr>
        <p:spPr bwMode="auto">
          <a:xfrm>
            <a:off x="798513" y="2779713"/>
            <a:ext cx="287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0</a:t>
            </a:r>
          </a:p>
        </p:txBody>
      </p:sp>
      <p:sp>
        <p:nvSpPr>
          <p:cNvPr id="9224" name="Text Box 9">
            <a:extLst>
              <a:ext uri="{FF2B5EF4-FFF2-40B4-BE49-F238E27FC236}">
                <a16:creationId xmlns:a16="http://schemas.microsoft.com/office/drawing/2014/main" id="{A260616A-1D0F-4D1D-BE9F-CC9ADCF6C666}"/>
              </a:ext>
            </a:extLst>
          </p:cNvPr>
          <p:cNvSpPr txBox="1">
            <a:spLocks noChangeArrowheads="1"/>
          </p:cNvSpPr>
          <p:nvPr/>
        </p:nvSpPr>
        <p:spPr bwMode="auto">
          <a:xfrm>
            <a:off x="582613" y="2276475"/>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100</a:t>
            </a:r>
          </a:p>
        </p:txBody>
      </p:sp>
      <p:sp>
        <p:nvSpPr>
          <p:cNvPr id="9225" name="Text Box 10">
            <a:extLst>
              <a:ext uri="{FF2B5EF4-FFF2-40B4-BE49-F238E27FC236}">
                <a16:creationId xmlns:a16="http://schemas.microsoft.com/office/drawing/2014/main" id="{4EF5432E-41E8-4C07-B844-E3A8223AF790}"/>
              </a:ext>
            </a:extLst>
          </p:cNvPr>
          <p:cNvSpPr txBox="1">
            <a:spLocks noChangeArrowheads="1"/>
          </p:cNvSpPr>
          <p:nvPr/>
        </p:nvSpPr>
        <p:spPr bwMode="auto">
          <a:xfrm>
            <a:off x="581025" y="1771650"/>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200</a:t>
            </a:r>
          </a:p>
        </p:txBody>
      </p:sp>
      <p:sp>
        <p:nvSpPr>
          <p:cNvPr id="9226" name="Text Box 11">
            <a:extLst>
              <a:ext uri="{FF2B5EF4-FFF2-40B4-BE49-F238E27FC236}">
                <a16:creationId xmlns:a16="http://schemas.microsoft.com/office/drawing/2014/main" id="{90C32AD5-8671-4ACD-A067-2282128F212B}"/>
              </a:ext>
            </a:extLst>
          </p:cNvPr>
          <p:cNvSpPr txBox="1">
            <a:spLocks noChangeArrowheads="1"/>
          </p:cNvSpPr>
          <p:nvPr/>
        </p:nvSpPr>
        <p:spPr bwMode="auto">
          <a:xfrm>
            <a:off x="582613" y="1268413"/>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300</a:t>
            </a:r>
          </a:p>
        </p:txBody>
      </p:sp>
      <p:sp>
        <p:nvSpPr>
          <p:cNvPr id="9227" name="Text Box 13">
            <a:extLst>
              <a:ext uri="{FF2B5EF4-FFF2-40B4-BE49-F238E27FC236}">
                <a16:creationId xmlns:a16="http://schemas.microsoft.com/office/drawing/2014/main" id="{758D807A-35FA-4367-9344-4BBE8EB820CE}"/>
              </a:ext>
            </a:extLst>
          </p:cNvPr>
          <p:cNvSpPr txBox="1">
            <a:spLocks noChangeArrowheads="1"/>
          </p:cNvSpPr>
          <p:nvPr/>
        </p:nvSpPr>
        <p:spPr bwMode="auto">
          <a:xfrm>
            <a:off x="1119188" y="3217863"/>
            <a:ext cx="4679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200">
                <a:solidFill>
                  <a:srgbClr val="000066"/>
                </a:solidFill>
              </a:rPr>
              <a:t>years before present (thousands)</a:t>
            </a:r>
          </a:p>
        </p:txBody>
      </p:sp>
      <p:sp>
        <p:nvSpPr>
          <p:cNvPr id="9228" name="Text Box 14">
            <a:extLst>
              <a:ext uri="{FF2B5EF4-FFF2-40B4-BE49-F238E27FC236}">
                <a16:creationId xmlns:a16="http://schemas.microsoft.com/office/drawing/2014/main" id="{C1DD2842-8A83-4CF0-8AAB-CA8991B230A9}"/>
              </a:ext>
            </a:extLst>
          </p:cNvPr>
          <p:cNvSpPr txBox="1">
            <a:spLocks noChangeArrowheads="1"/>
          </p:cNvSpPr>
          <p:nvPr/>
        </p:nvSpPr>
        <p:spPr bwMode="auto">
          <a:xfrm>
            <a:off x="1373188" y="2978150"/>
            <a:ext cx="649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400</a:t>
            </a:r>
          </a:p>
        </p:txBody>
      </p:sp>
      <p:sp>
        <p:nvSpPr>
          <p:cNvPr id="9229" name="Text Box 15">
            <a:extLst>
              <a:ext uri="{FF2B5EF4-FFF2-40B4-BE49-F238E27FC236}">
                <a16:creationId xmlns:a16="http://schemas.microsoft.com/office/drawing/2014/main" id="{B1B12D95-D514-4198-B538-6F10360335FE}"/>
              </a:ext>
            </a:extLst>
          </p:cNvPr>
          <p:cNvSpPr txBox="1">
            <a:spLocks noChangeArrowheads="1"/>
          </p:cNvSpPr>
          <p:nvPr/>
        </p:nvSpPr>
        <p:spPr bwMode="auto">
          <a:xfrm>
            <a:off x="2309813" y="2978150"/>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300</a:t>
            </a:r>
          </a:p>
        </p:txBody>
      </p:sp>
      <p:sp>
        <p:nvSpPr>
          <p:cNvPr id="9230" name="Text Box 16">
            <a:extLst>
              <a:ext uri="{FF2B5EF4-FFF2-40B4-BE49-F238E27FC236}">
                <a16:creationId xmlns:a16="http://schemas.microsoft.com/office/drawing/2014/main" id="{550F83F2-C132-47C3-9469-702B9ADA5A4B}"/>
              </a:ext>
            </a:extLst>
          </p:cNvPr>
          <p:cNvSpPr txBox="1">
            <a:spLocks noChangeArrowheads="1"/>
          </p:cNvSpPr>
          <p:nvPr/>
        </p:nvSpPr>
        <p:spPr bwMode="auto">
          <a:xfrm>
            <a:off x="3319463" y="2978150"/>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200</a:t>
            </a:r>
          </a:p>
        </p:txBody>
      </p:sp>
      <p:sp>
        <p:nvSpPr>
          <p:cNvPr id="9231" name="Text Box 17">
            <a:extLst>
              <a:ext uri="{FF2B5EF4-FFF2-40B4-BE49-F238E27FC236}">
                <a16:creationId xmlns:a16="http://schemas.microsoft.com/office/drawing/2014/main" id="{CCDF48C6-D840-4C0B-A772-FB1ED4447014}"/>
              </a:ext>
            </a:extLst>
          </p:cNvPr>
          <p:cNvSpPr txBox="1">
            <a:spLocks noChangeArrowheads="1"/>
          </p:cNvSpPr>
          <p:nvPr/>
        </p:nvSpPr>
        <p:spPr bwMode="auto">
          <a:xfrm>
            <a:off x="4256088" y="2978150"/>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100</a:t>
            </a:r>
          </a:p>
        </p:txBody>
      </p:sp>
      <p:sp>
        <p:nvSpPr>
          <p:cNvPr id="9232" name="Text Box 18">
            <a:extLst>
              <a:ext uri="{FF2B5EF4-FFF2-40B4-BE49-F238E27FC236}">
                <a16:creationId xmlns:a16="http://schemas.microsoft.com/office/drawing/2014/main" id="{DA1C8B78-8B04-4789-869D-8E64E951414B}"/>
              </a:ext>
            </a:extLst>
          </p:cNvPr>
          <p:cNvSpPr txBox="1">
            <a:spLocks noChangeArrowheads="1"/>
          </p:cNvSpPr>
          <p:nvPr/>
        </p:nvSpPr>
        <p:spPr bwMode="auto">
          <a:xfrm>
            <a:off x="5407025" y="2978150"/>
            <a:ext cx="288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0</a:t>
            </a:r>
          </a:p>
        </p:txBody>
      </p:sp>
      <p:sp>
        <p:nvSpPr>
          <p:cNvPr id="9233" name="Text Box 23">
            <a:extLst>
              <a:ext uri="{FF2B5EF4-FFF2-40B4-BE49-F238E27FC236}">
                <a16:creationId xmlns:a16="http://schemas.microsoft.com/office/drawing/2014/main" id="{9742AFAF-FD36-44D9-AA03-A2A0BFF7D604}"/>
              </a:ext>
            </a:extLst>
          </p:cNvPr>
          <p:cNvSpPr txBox="1">
            <a:spLocks noChangeArrowheads="1"/>
          </p:cNvSpPr>
          <p:nvPr/>
        </p:nvSpPr>
        <p:spPr bwMode="auto">
          <a:xfrm>
            <a:off x="3030538" y="6169025"/>
            <a:ext cx="863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200">
                <a:solidFill>
                  <a:srgbClr val="000066"/>
                </a:solidFill>
              </a:rPr>
              <a:t>year</a:t>
            </a:r>
          </a:p>
        </p:txBody>
      </p:sp>
      <p:sp>
        <p:nvSpPr>
          <p:cNvPr id="179231" name="Text Box 31">
            <a:extLst>
              <a:ext uri="{FF2B5EF4-FFF2-40B4-BE49-F238E27FC236}">
                <a16:creationId xmlns:a16="http://schemas.microsoft.com/office/drawing/2014/main" id="{F6184DCB-2850-4E59-869C-C16A4AC5CCE5}"/>
              </a:ext>
            </a:extLst>
          </p:cNvPr>
          <p:cNvSpPr txBox="1">
            <a:spLocks noChangeArrowheads="1"/>
          </p:cNvSpPr>
          <p:nvPr/>
        </p:nvSpPr>
        <p:spPr bwMode="auto">
          <a:xfrm>
            <a:off x="5767387" y="5514269"/>
            <a:ext cx="2793999" cy="830997"/>
          </a:xfrm>
          <a:prstGeom prst="rect">
            <a:avLst/>
          </a:prstGeom>
          <a:solidFill>
            <a:srgbClr val="FDD9D9"/>
          </a:solidFill>
          <a:ln>
            <a:noFill/>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How might this affect the climate?</a:t>
            </a:r>
          </a:p>
        </p:txBody>
      </p:sp>
      <p:sp>
        <p:nvSpPr>
          <p:cNvPr id="9235" name="Line 35">
            <a:extLst>
              <a:ext uri="{FF2B5EF4-FFF2-40B4-BE49-F238E27FC236}">
                <a16:creationId xmlns:a16="http://schemas.microsoft.com/office/drawing/2014/main" id="{70F4EB63-FB55-456D-85FF-E6901B9292FF}"/>
              </a:ext>
            </a:extLst>
          </p:cNvPr>
          <p:cNvSpPr>
            <a:spLocks noChangeShapeType="1"/>
          </p:cNvSpPr>
          <p:nvPr/>
        </p:nvSpPr>
        <p:spPr bwMode="auto">
          <a:xfrm>
            <a:off x="1644650" y="2965450"/>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36">
            <a:extLst>
              <a:ext uri="{FF2B5EF4-FFF2-40B4-BE49-F238E27FC236}">
                <a16:creationId xmlns:a16="http://schemas.microsoft.com/office/drawing/2014/main" id="{6F8FB025-C45E-49F6-BFAE-315E2B886A38}"/>
              </a:ext>
            </a:extLst>
          </p:cNvPr>
          <p:cNvSpPr>
            <a:spLocks noChangeShapeType="1"/>
          </p:cNvSpPr>
          <p:nvPr/>
        </p:nvSpPr>
        <p:spPr bwMode="auto">
          <a:xfrm>
            <a:off x="2627313" y="2965450"/>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37">
            <a:extLst>
              <a:ext uri="{FF2B5EF4-FFF2-40B4-BE49-F238E27FC236}">
                <a16:creationId xmlns:a16="http://schemas.microsoft.com/office/drawing/2014/main" id="{0169ADA5-E4AE-41F1-983F-1D7A64D9C81C}"/>
              </a:ext>
            </a:extLst>
          </p:cNvPr>
          <p:cNvSpPr>
            <a:spLocks noChangeShapeType="1"/>
          </p:cNvSpPr>
          <p:nvPr/>
        </p:nvSpPr>
        <p:spPr bwMode="auto">
          <a:xfrm>
            <a:off x="5580063" y="2965450"/>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8" name="Line 38">
            <a:extLst>
              <a:ext uri="{FF2B5EF4-FFF2-40B4-BE49-F238E27FC236}">
                <a16:creationId xmlns:a16="http://schemas.microsoft.com/office/drawing/2014/main" id="{4D568612-ABC6-4CEB-9FBE-7BF920D9AF7F}"/>
              </a:ext>
            </a:extLst>
          </p:cNvPr>
          <p:cNvSpPr>
            <a:spLocks noChangeShapeType="1"/>
          </p:cNvSpPr>
          <p:nvPr/>
        </p:nvSpPr>
        <p:spPr bwMode="auto">
          <a:xfrm>
            <a:off x="3611563" y="2965450"/>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Line 39">
            <a:extLst>
              <a:ext uri="{FF2B5EF4-FFF2-40B4-BE49-F238E27FC236}">
                <a16:creationId xmlns:a16="http://schemas.microsoft.com/office/drawing/2014/main" id="{17F83592-F299-4981-AE82-9FF81C10278F}"/>
              </a:ext>
            </a:extLst>
          </p:cNvPr>
          <p:cNvSpPr>
            <a:spLocks noChangeShapeType="1"/>
          </p:cNvSpPr>
          <p:nvPr/>
        </p:nvSpPr>
        <p:spPr bwMode="auto">
          <a:xfrm>
            <a:off x="4595813" y="2965450"/>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41" name="Picture 20" descr="CC5b_15_mauna_still_zero">
            <a:extLst>
              <a:ext uri="{FF2B5EF4-FFF2-40B4-BE49-F238E27FC236}">
                <a16:creationId xmlns:a16="http://schemas.microsoft.com/office/drawing/2014/main" id="{EBF60FD9-5597-4344-AE35-FA5FCAD8A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3763963"/>
            <a:ext cx="46815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2" name="Text Box 21">
            <a:extLst>
              <a:ext uri="{FF2B5EF4-FFF2-40B4-BE49-F238E27FC236}">
                <a16:creationId xmlns:a16="http://schemas.microsoft.com/office/drawing/2014/main" id="{76716B1F-EF6A-43AA-A58A-09A44CD05C52}"/>
              </a:ext>
            </a:extLst>
          </p:cNvPr>
          <p:cNvSpPr txBox="1">
            <a:spLocks noChangeArrowheads="1"/>
          </p:cNvSpPr>
          <p:nvPr/>
        </p:nvSpPr>
        <p:spPr bwMode="auto">
          <a:xfrm>
            <a:off x="871538" y="566102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0</a:t>
            </a:r>
          </a:p>
        </p:txBody>
      </p:sp>
      <p:sp>
        <p:nvSpPr>
          <p:cNvPr id="9243" name="Text Box 22">
            <a:extLst>
              <a:ext uri="{FF2B5EF4-FFF2-40B4-BE49-F238E27FC236}">
                <a16:creationId xmlns:a16="http://schemas.microsoft.com/office/drawing/2014/main" id="{39014131-7382-47F1-BEA9-9197CAA16F2F}"/>
              </a:ext>
            </a:extLst>
          </p:cNvPr>
          <p:cNvSpPr txBox="1">
            <a:spLocks noChangeArrowheads="1"/>
          </p:cNvSpPr>
          <p:nvPr/>
        </p:nvSpPr>
        <p:spPr bwMode="auto">
          <a:xfrm>
            <a:off x="582613" y="3787775"/>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400</a:t>
            </a:r>
          </a:p>
        </p:txBody>
      </p:sp>
      <p:sp>
        <p:nvSpPr>
          <p:cNvPr id="9244" name="Text Box 24">
            <a:extLst>
              <a:ext uri="{FF2B5EF4-FFF2-40B4-BE49-F238E27FC236}">
                <a16:creationId xmlns:a16="http://schemas.microsoft.com/office/drawing/2014/main" id="{AF1B569B-3627-44D3-8E2A-96DF14A8929E}"/>
              </a:ext>
            </a:extLst>
          </p:cNvPr>
          <p:cNvSpPr txBox="1">
            <a:spLocks noChangeArrowheads="1"/>
          </p:cNvSpPr>
          <p:nvPr/>
        </p:nvSpPr>
        <p:spPr bwMode="auto">
          <a:xfrm>
            <a:off x="5003800" y="591185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2000</a:t>
            </a:r>
          </a:p>
        </p:txBody>
      </p:sp>
      <p:sp>
        <p:nvSpPr>
          <p:cNvPr id="9245" name="Text Box 25">
            <a:extLst>
              <a:ext uri="{FF2B5EF4-FFF2-40B4-BE49-F238E27FC236}">
                <a16:creationId xmlns:a16="http://schemas.microsoft.com/office/drawing/2014/main" id="{36D2E0F6-33FD-4F6C-896F-42257EB40FAE}"/>
              </a:ext>
            </a:extLst>
          </p:cNvPr>
          <p:cNvSpPr txBox="1">
            <a:spLocks noChangeArrowheads="1"/>
          </p:cNvSpPr>
          <p:nvPr/>
        </p:nvSpPr>
        <p:spPr bwMode="auto">
          <a:xfrm>
            <a:off x="971550" y="5911850"/>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1960</a:t>
            </a:r>
          </a:p>
        </p:txBody>
      </p:sp>
      <p:sp>
        <p:nvSpPr>
          <p:cNvPr id="9246" name="Text Box 26">
            <a:extLst>
              <a:ext uri="{FF2B5EF4-FFF2-40B4-BE49-F238E27FC236}">
                <a16:creationId xmlns:a16="http://schemas.microsoft.com/office/drawing/2014/main" id="{BA141F94-5EFB-4C70-BE4E-66C53F0F87E7}"/>
              </a:ext>
            </a:extLst>
          </p:cNvPr>
          <p:cNvSpPr txBox="1">
            <a:spLocks noChangeArrowheads="1"/>
          </p:cNvSpPr>
          <p:nvPr/>
        </p:nvSpPr>
        <p:spPr bwMode="auto">
          <a:xfrm>
            <a:off x="2987675" y="5911850"/>
            <a:ext cx="89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1980</a:t>
            </a:r>
          </a:p>
        </p:txBody>
      </p:sp>
      <p:sp>
        <p:nvSpPr>
          <p:cNvPr id="9247" name="Rectangle 27">
            <a:extLst>
              <a:ext uri="{FF2B5EF4-FFF2-40B4-BE49-F238E27FC236}">
                <a16:creationId xmlns:a16="http://schemas.microsoft.com/office/drawing/2014/main" id="{22156DFC-F335-4F27-AF72-716530CCF366}"/>
              </a:ext>
            </a:extLst>
          </p:cNvPr>
          <p:cNvSpPr>
            <a:spLocks noChangeArrowheads="1"/>
          </p:cNvSpPr>
          <p:nvPr/>
        </p:nvSpPr>
        <p:spPr bwMode="auto">
          <a:xfrm>
            <a:off x="582613" y="4260850"/>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en-US" sz="2000" b="0">
                <a:solidFill>
                  <a:srgbClr val="000066"/>
                </a:solidFill>
              </a:rPr>
              <a:t>300</a:t>
            </a:r>
          </a:p>
        </p:txBody>
      </p:sp>
      <p:sp>
        <p:nvSpPr>
          <p:cNvPr id="9248" name="Text Box 28">
            <a:extLst>
              <a:ext uri="{FF2B5EF4-FFF2-40B4-BE49-F238E27FC236}">
                <a16:creationId xmlns:a16="http://schemas.microsoft.com/office/drawing/2014/main" id="{C412FB73-4EA0-4AAE-8354-30C1E0F9DB21}"/>
              </a:ext>
            </a:extLst>
          </p:cNvPr>
          <p:cNvSpPr txBox="1">
            <a:spLocks noChangeArrowheads="1"/>
          </p:cNvSpPr>
          <p:nvPr/>
        </p:nvSpPr>
        <p:spPr bwMode="auto">
          <a:xfrm>
            <a:off x="582613" y="4724400"/>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200</a:t>
            </a:r>
          </a:p>
        </p:txBody>
      </p:sp>
      <p:sp>
        <p:nvSpPr>
          <p:cNvPr id="9249" name="Text Box 29">
            <a:extLst>
              <a:ext uri="{FF2B5EF4-FFF2-40B4-BE49-F238E27FC236}">
                <a16:creationId xmlns:a16="http://schemas.microsoft.com/office/drawing/2014/main" id="{75A590C3-6474-4959-B594-4C14AE29949F}"/>
              </a:ext>
            </a:extLst>
          </p:cNvPr>
          <p:cNvSpPr txBox="1">
            <a:spLocks noChangeArrowheads="1"/>
          </p:cNvSpPr>
          <p:nvPr/>
        </p:nvSpPr>
        <p:spPr bwMode="auto">
          <a:xfrm>
            <a:off x="582613" y="5229225"/>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100</a:t>
            </a:r>
          </a:p>
        </p:txBody>
      </p:sp>
      <p:sp>
        <p:nvSpPr>
          <p:cNvPr id="9250" name="Line 44">
            <a:extLst>
              <a:ext uri="{FF2B5EF4-FFF2-40B4-BE49-F238E27FC236}">
                <a16:creationId xmlns:a16="http://schemas.microsoft.com/office/drawing/2014/main" id="{C4704F0E-B1D2-4036-AC69-67E2D13E5D7B}"/>
              </a:ext>
            </a:extLst>
          </p:cNvPr>
          <p:cNvSpPr>
            <a:spLocks noChangeShapeType="1"/>
          </p:cNvSpPr>
          <p:nvPr/>
        </p:nvSpPr>
        <p:spPr bwMode="auto">
          <a:xfrm>
            <a:off x="1366838"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1" name="Line 45">
            <a:extLst>
              <a:ext uri="{FF2B5EF4-FFF2-40B4-BE49-F238E27FC236}">
                <a16:creationId xmlns:a16="http://schemas.microsoft.com/office/drawing/2014/main" id="{EEF0C1B1-DEF7-496C-BD5B-D7CCD39F92CD}"/>
              </a:ext>
            </a:extLst>
          </p:cNvPr>
          <p:cNvSpPr>
            <a:spLocks noChangeShapeType="1"/>
          </p:cNvSpPr>
          <p:nvPr/>
        </p:nvSpPr>
        <p:spPr bwMode="auto">
          <a:xfrm>
            <a:off x="3381375"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2" name="Line 46">
            <a:extLst>
              <a:ext uri="{FF2B5EF4-FFF2-40B4-BE49-F238E27FC236}">
                <a16:creationId xmlns:a16="http://schemas.microsoft.com/office/drawing/2014/main" id="{98885D29-93DA-43C6-8DD9-447F14A312D6}"/>
              </a:ext>
            </a:extLst>
          </p:cNvPr>
          <p:cNvSpPr>
            <a:spLocks noChangeShapeType="1"/>
          </p:cNvSpPr>
          <p:nvPr/>
        </p:nvSpPr>
        <p:spPr bwMode="auto">
          <a:xfrm>
            <a:off x="1870075"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3" name="Line 47">
            <a:extLst>
              <a:ext uri="{FF2B5EF4-FFF2-40B4-BE49-F238E27FC236}">
                <a16:creationId xmlns:a16="http://schemas.microsoft.com/office/drawing/2014/main" id="{81BC420D-3DD4-4654-9406-38843D1436A6}"/>
              </a:ext>
            </a:extLst>
          </p:cNvPr>
          <p:cNvSpPr>
            <a:spLocks noChangeShapeType="1"/>
          </p:cNvSpPr>
          <p:nvPr/>
        </p:nvSpPr>
        <p:spPr bwMode="auto">
          <a:xfrm>
            <a:off x="2374900"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4" name="Line 48">
            <a:extLst>
              <a:ext uri="{FF2B5EF4-FFF2-40B4-BE49-F238E27FC236}">
                <a16:creationId xmlns:a16="http://schemas.microsoft.com/office/drawing/2014/main" id="{C3A43E33-94FD-4514-B790-D0C56B1B86F4}"/>
              </a:ext>
            </a:extLst>
          </p:cNvPr>
          <p:cNvSpPr>
            <a:spLocks noChangeShapeType="1"/>
          </p:cNvSpPr>
          <p:nvPr/>
        </p:nvSpPr>
        <p:spPr bwMode="auto">
          <a:xfrm>
            <a:off x="2878138"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5" name="Line 49">
            <a:extLst>
              <a:ext uri="{FF2B5EF4-FFF2-40B4-BE49-F238E27FC236}">
                <a16:creationId xmlns:a16="http://schemas.microsoft.com/office/drawing/2014/main" id="{4A3B85B2-B10E-45B6-A89D-A75BBAC886FA}"/>
              </a:ext>
            </a:extLst>
          </p:cNvPr>
          <p:cNvSpPr>
            <a:spLocks noChangeShapeType="1"/>
          </p:cNvSpPr>
          <p:nvPr/>
        </p:nvSpPr>
        <p:spPr bwMode="auto">
          <a:xfrm>
            <a:off x="3886200"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6" name="Line 50">
            <a:extLst>
              <a:ext uri="{FF2B5EF4-FFF2-40B4-BE49-F238E27FC236}">
                <a16:creationId xmlns:a16="http://schemas.microsoft.com/office/drawing/2014/main" id="{057FB861-B217-416B-B18F-CFF622849248}"/>
              </a:ext>
            </a:extLst>
          </p:cNvPr>
          <p:cNvSpPr>
            <a:spLocks noChangeShapeType="1"/>
          </p:cNvSpPr>
          <p:nvPr/>
        </p:nvSpPr>
        <p:spPr bwMode="auto">
          <a:xfrm>
            <a:off x="4371975"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7" name="Line 52">
            <a:extLst>
              <a:ext uri="{FF2B5EF4-FFF2-40B4-BE49-F238E27FC236}">
                <a16:creationId xmlns:a16="http://schemas.microsoft.com/office/drawing/2014/main" id="{7AB97BD0-E972-4402-8DC8-0B34BA567750}"/>
              </a:ext>
            </a:extLst>
          </p:cNvPr>
          <p:cNvSpPr>
            <a:spLocks noChangeShapeType="1"/>
          </p:cNvSpPr>
          <p:nvPr/>
        </p:nvSpPr>
        <p:spPr bwMode="auto">
          <a:xfrm>
            <a:off x="5372100"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8" name="Line 53">
            <a:extLst>
              <a:ext uri="{FF2B5EF4-FFF2-40B4-BE49-F238E27FC236}">
                <a16:creationId xmlns:a16="http://schemas.microsoft.com/office/drawing/2014/main" id="{5D346BEB-BFA1-4B7B-B836-01C78815D757}"/>
              </a:ext>
            </a:extLst>
          </p:cNvPr>
          <p:cNvSpPr>
            <a:spLocks noChangeShapeType="1"/>
          </p:cNvSpPr>
          <p:nvPr/>
        </p:nvSpPr>
        <p:spPr bwMode="auto">
          <a:xfrm>
            <a:off x="4875213"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55" name="Rectangle 55">
            <a:extLst>
              <a:ext uri="{FF2B5EF4-FFF2-40B4-BE49-F238E27FC236}">
                <a16:creationId xmlns:a16="http://schemas.microsoft.com/office/drawing/2014/main" id="{A286B95D-BE1A-4C2F-8D7A-078A86C8AF57}"/>
              </a:ext>
            </a:extLst>
          </p:cNvPr>
          <p:cNvSpPr>
            <a:spLocks noChangeArrowheads="1"/>
          </p:cNvSpPr>
          <p:nvPr/>
        </p:nvSpPr>
        <p:spPr bwMode="auto">
          <a:xfrm>
            <a:off x="5768975" y="3931237"/>
            <a:ext cx="33750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a:solidFill>
                  <a:srgbClr val="000066"/>
                </a:solidFill>
              </a:rPr>
              <a:t>According to records, this is about 27% more than at any time in the last 400,000 years.</a:t>
            </a:r>
          </a:p>
        </p:txBody>
      </p:sp>
      <p:pic>
        <p:nvPicPr>
          <p:cNvPr id="9261" name="Picture 57" descr="evidence for climate change 7 yaxis 1">
            <a:extLst>
              <a:ext uri="{FF2B5EF4-FFF2-40B4-BE49-F238E27FC236}">
                <a16:creationId xmlns:a16="http://schemas.microsoft.com/office/drawing/2014/main" id="{87335FA1-E7B6-4CB2-8C7B-C7C4DF4D2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150" y="692150"/>
            <a:ext cx="42703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2" name="Picture 58" descr="evidence for climate change 7 yaxis 2">
            <a:extLst>
              <a:ext uri="{FF2B5EF4-FFF2-40B4-BE49-F238E27FC236}">
                <a16:creationId xmlns:a16="http://schemas.microsoft.com/office/drawing/2014/main" id="{53A1CD7E-D632-448F-9344-1E3A9F3410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644900"/>
            <a:ext cx="433387"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9">
            <a:hlinkClick r:id="" action="ppaction://hlinkshowjump?jump=nextslide"/>
            <a:extLst>
              <a:ext uri="{FF2B5EF4-FFF2-40B4-BE49-F238E27FC236}">
                <a16:creationId xmlns:a16="http://schemas.microsoft.com/office/drawing/2014/main" id="{E4547EBE-FCAD-4289-9EA1-FACB20521F9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8" name="Picture 5" descr="notes_icon">
            <a:extLst>
              <a:ext uri="{FF2B5EF4-FFF2-40B4-BE49-F238E27FC236}">
                <a16:creationId xmlns:a16="http://schemas.microsoft.com/office/drawing/2014/main" id="{E1544EDF-672A-479F-912D-DF269CBD49DC}"/>
              </a:ext>
            </a:extLst>
          </p:cNvPr>
          <p:cNvPicPr>
            <a:picLocks noChangeAspect="1" noChangeArrowheads="1"/>
          </p:cNvPicPr>
          <p:nvPr/>
        </p:nvPicPr>
        <p:blipFill>
          <a:blip r:embed="rId9" cstate="print"/>
          <a:srcRect/>
          <a:stretch>
            <a:fillRect/>
          </a:stretch>
        </p:blipFill>
        <p:spPr bwMode="auto">
          <a:xfrm>
            <a:off x="8532813" y="134937"/>
            <a:ext cx="442913" cy="387350"/>
          </a:xfrm>
          <a:prstGeom prst="rect">
            <a:avLst/>
          </a:prstGeom>
          <a:noFill/>
          <a:ln w="9525">
            <a:noFill/>
            <a:miter lim="800000"/>
            <a:headEnd/>
            <a:tailEnd/>
          </a:ln>
        </p:spPr>
      </p:pic>
      <p:pic>
        <p:nvPicPr>
          <p:cNvPr id="49" name="Picture 9">
            <a:extLst>
              <a:ext uri="{FF2B5EF4-FFF2-40B4-BE49-F238E27FC236}">
                <a16:creationId xmlns:a16="http://schemas.microsoft.com/office/drawing/2014/main" id="{EB0FB4F5-AE40-4712-BFAF-DF869210D3D4}"/>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41314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P spid="179231" grpId="0" animBg="1"/>
      <p:bldP spid="1792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099C94E3-5FE2-4E8A-91E9-7286EE2200E5}"/>
              </a:ext>
            </a:extLst>
          </p:cNvPr>
          <p:cNvSpPr>
            <a:spLocks noGrp="1" noChangeArrowheads="1"/>
          </p:cNvSpPr>
          <p:nvPr>
            <p:ph type="title"/>
          </p:nvPr>
        </p:nvSpPr>
        <p:spPr/>
        <p:txBody>
          <a:bodyPr/>
          <a:lstStyle/>
          <a:p>
            <a:r>
              <a:rPr lang="en-GB" altLang="en-US" dirty="0"/>
              <a:t>Temperature change</a:t>
            </a:r>
          </a:p>
        </p:txBody>
      </p:sp>
      <p:sp>
        <p:nvSpPr>
          <p:cNvPr id="1028" name="Rectangle 3">
            <a:extLst>
              <a:ext uri="{FF2B5EF4-FFF2-40B4-BE49-F238E27FC236}">
                <a16:creationId xmlns:a16="http://schemas.microsoft.com/office/drawing/2014/main" id="{7FF703E8-46A7-4062-B9BE-1E704ACC7D67}"/>
              </a:ext>
            </a:extLst>
          </p:cNvPr>
          <p:cNvSpPr>
            <a:spLocks noChangeArrowheads="1"/>
          </p:cNvSpPr>
          <p:nvPr/>
        </p:nvSpPr>
        <p:spPr bwMode="auto">
          <a:xfrm>
            <a:off x="1042988" y="5300663"/>
            <a:ext cx="7777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pic>
        <p:nvPicPr>
          <p:cNvPr id="8" name="Picture 19">
            <a:hlinkClick r:id="" action="ppaction://hlinkshowjump?jump=nextslide"/>
            <a:extLst>
              <a:ext uri="{FF2B5EF4-FFF2-40B4-BE49-F238E27FC236}">
                <a16:creationId xmlns:a16="http://schemas.microsoft.com/office/drawing/2014/main" id="{191E75C2-77EB-4D50-9DBB-31C30A07B3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445E2BDF-09DD-4C3C-8399-C7B5F64D2899}"/>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4C516669-B36C-4D21-A6D9-B7DF5FD1F955}"/>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EDFF4C2C-DBB5-41DC-B984-49E887A2AEA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37D5613-4CFB-4008-AFE5-468EC8A370CD}"/>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7" descr="CC5b_14_temp_still">
            <a:extLst>
              <a:ext uri="{FF2B5EF4-FFF2-40B4-BE49-F238E27FC236}">
                <a16:creationId xmlns:a16="http://schemas.microsoft.com/office/drawing/2014/main" id="{C5C381B1-922B-4EFD-BBEB-00CF6076B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463" y="769938"/>
            <a:ext cx="46910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8">
            <a:extLst>
              <a:ext uri="{FF2B5EF4-FFF2-40B4-BE49-F238E27FC236}">
                <a16:creationId xmlns:a16="http://schemas.microsoft.com/office/drawing/2014/main" id="{B2192B42-92D1-4B97-AE53-3EDF1776980F}"/>
              </a:ext>
            </a:extLst>
          </p:cNvPr>
          <p:cNvSpPr txBox="1">
            <a:spLocks noChangeArrowheads="1"/>
          </p:cNvSpPr>
          <p:nvPr/>
        </p:nvSpPr>
        <p:spPr bwMode="auto">
          <a:xfrm>
            <a:off x="944563" y="3109913"/>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1861</a:t>
            </a:r>
          </a:p>
        </p:txBody>
      </p:sp>
      <p:sp>
        <p:nvSpPr>
          <p:cNvPr id="10245" name="Text Box 19">
            <a:extLst>
              <a:ext uri="{FF2B5EF4-FFF2-40B4-BE49-F238E27FC236}">
                <a16:creationId xmlns:a16="http://schemas.microsoft.com/office/drawing/2014/main" id="{BD6A2EBC-9EB7-4926-9FD3-FC3BC08ED634}"/>
              </a:ext>
            </a:extLst>
          </p:cNvPr>
          <p:cNvSpPr txBox="1">
            <a:spLocks noChangeArrowheads="1"/>
          </p:cNvSpPr>
          <p:nvPr/>
        </p:nvSpPr>
        <p:spPr bwMode="auto">
          <a:xfrm>
            <a:off x="5192713" y="3109913"/>
            <a:ext cx="755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2001</a:t>
            </a:r>
          </a:p>
        </p:txBody>
      </p:sp>
      <p:sp>
        <p:nvSpPr>
          <p:cNvPr id="10246" name="Text Box 20">
            <a:extLst>
              <a:ext uri="{FF2B5EF4-FFF2-40B4-BE49-F238E27FC236}">
                <a16:creationId xmlns:a16="http://schemas.microsoft.com/office/drawing/2014/main" id="{1B032D1C-9DF0-4C97-91A0-B76854BA97D1}"/>
              </a:ext>
            </a:extLst>
          </p:cNvPr>
          <p:cNvSpPr txBox="1">
            <a:spLocks noChangeArrowheads="1"/>
          </p:cNvSpPr>
          <p:nvPr/>
        </p:nvSpPr>
        <p:spPr bwMode="auto">
          <a:xfrm>
            <a:off x="3392488" y="3109913"/>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dirty="0">
                <a:solidFill>
                  <a:srgbClr val="000066"/>
                </a:solidFill>
              </a:rPr>
              <a:t>1941</a:t>
            </a:r>
          </a:p>
        </p:txBody>
      </p:sp>
      <p:sp>
        <p:nvSpPr>
          <p:cNvPr id="10247" name="Text Box 22">
            <a:extLst>
              <a:ext uri="{FF2B5EF4-FFF2-40B4-BE49-F238E27FC236}">
                <a16:creationId xmlns:a16="http://schemas.microsoft.com/office/drawing/2014/main" id="{C0E61078-6F4F-45CA-907B-9E92135948EF}"/>
              </a:ext>
            </a:extLst>
          </p:cNvPr>
          <p:cNvSpPr txBox="1">
            <a:spLocks noChangeArrowheads="1"/>
          </p:cNvSpPr>
          <p:nvPr/>
        </p:nvSpPr>
        <p:spPr bwMode="auto">
          <a:xfrm>
            <a:off x="605896" y="818797"/>
            <a:ext cx="647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en-US" sz="2000" b="0" dirty="0">
                <a:solidFill>
                  <a:srgbClr val="000066"/>
                </a:solidFill>
              </a:rPr>
              <a:t>0.6</a:t>
            </a:r>
          </a:p>
        </p:txBody>
      </p:sp>
      <p:sp>
        <p:nvSpPr>
          <p:cNvPr id="10248" name="Text Box 23">
            <a:extLst>
              <a:ext uri="{FF2B5EF4-FFF2-40B4-BE49-F238E27FC236}">
                <a16:creationId xmlns:a16="http://schemas.microsoft.com/office/drawing/2014/main" id="{7D0FE285-11D9-4E22-9DD3-FD085ADBF8F2}"/>
              </a:ext>
            </a:extLst>
          </p:cNvPr>
          <p:cNvSpPr txBox="1">
            <a:spLocks noChangeArrowheads="1"/>
          </p:cNvSpPr>
          <p:nvPr/>
        </p:nvSpPr>
        <p:spPr bwMode="auto">
          <a:xfrm>
            <a:off x="893234" y="1863373"/>
            <a:ext cx="360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en-US" sz="2000" b="0">
                <a:solidFill>
                  <a:srgbClr val="000066"/>
                </a:solidFill>
              </a:rPr>
              <a:t>0</a:t>
            </a:r>
          </a:p>
        </p:txBody>
      </p:sp>
      <p:sp>
        <p:nvSpPr>
          <p:cNvPr id="10249" name="Text Box 24">
            <a:extLst>
              <a:ext uri="{FF2B5EF4-FFF2-40B4-BE49-F238E27FC236}">
                <a16:creationId xmlns:a16="http://schemas.microsoft.com/office/drawing/2014/main" id="{427103C5-AC30-4EC9-A1AC-57695CB40A83}"/>
              </a:ext>
            </a:extLst>
          </p:cNvPr>
          <p:cNvSpPr txBox="1">
            <a:spLocks noChangeArrowheads="1"/>
          </p:cNvSpPr>
          <p:nvPr/>
        </p:nvSpPr>
        <p:spPr bwMode="auto">
          <a:xfrm>
            <a:off x="686858" y="1166989"/>
            <a:ext cx="56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en-US" sz="2000" b="0" dirty="0">
                <a:solidFill>
                  <a:srgbClr val="000066"/>
                </a:solidFill>
              </a:rPr>
              <a:t>0.4</a:t>
            </a:r>
          </a:p>
        </p:txBody>
      </p:sp>
      <p:sp>
        <p:nvSpPr>
          <p:cNvPr id="10250" name="Text Box 25">
            <a:extLst>
              <a:ext uri="{FF2B5EF4-FFF2-40B4-BE49-F238E27FC236}">
                <a16:creationId xmlns:a16="http://schemas.microsoft.com/office/drawing/2014/main" id="{C4E51D2E-1E3D-4EF8-BC26-CB67C41657CA}"/>
              </a:ext>
            </a:extLst>
          </p:cNvPr>
          <p:cNvSpPr txBox="1">
            <a:spLocks noChangeArrowheads="1"/>
          </p:cNvSpPr>
          <p:nvPr/>
        </p:nvSpPr>
        <p:spPr bwMode="auto">
          <a:xfrm>
            <a:off x="678921" y="1515181"/>
            <a:ext cx="57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en-US" sz="2000" b="0" dirty="0">
                <a:solidFill>
                  <a:srgbClr val="000066"/>
                </a:solidFill>
              </a:rPr>
              <a:t>0.2</a:t>
            </a:r>
          </a:p>
        </p:txBody>
      </p:sp>
      <p:sp>
        <p:nvSpPr>
          <p:cNvPr id="10251" name="Text Box 26">
            <a:extLst>
              <a:ext uri="{FF2B5EF4-FFF2-40B4-BE49-F238E27FC236}">
                <a16:creationId xmlns:a16="http://schemas.microsoft.com/office/drawing/2014/main" id="{5969A425-4ED3-4DC2-9718-D9A185526384}"/>
              </a:ext>
            </a:extLst>
          </p:cNvPr>
          <p:cNvSpPr txBox="1">
            <a:spLocks noChangeArrowheads="1"/>
          </p:cNvSpPr>
          <p:nvPr/>
        </p:nvSpPr>
        <p:spPr bwMode="auto">
          <a:xfrm>
            <a:off x="461434" y="2211565"/>
            <a:ext cx="792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en-US" sz="2000" b="0" dirty="0">
                <a:solidFill>
                  <a:srgbClr val="000066"/>
                </a:solidFill>
              </a:rPr>
              <a:t>–0.2</a:t>
            </a:r>
          </a:p>
        </p:txBody>
      </p:sp>
      <p:sp>
        <p:nvSpPr>
          <p:cNvPr id="10252" name="Text Box 27">
            <a:extLst>
              <a:ext uri="{FF2B5EF4-FFF2-40B4-BE49-F238E27FC236}">
                <a16:creationId xmlns:a16="http://schemas.microsoft.com/office/drawing/2014/main" id="{F3AA9D5B-8098-49F0-9C61-220EF02C2247}"/>
              </a:ext>
            </a:extLst>
          </p:cNvPr>
          <p:cNvSpPr txBox="1">
            <a:spLocks noChangeArrowheads="1"/>
          </p:cNvSpPr>
          <p:nvPr/>
        </p:nvSpPr>
        <p:spPr bwMode="auto">
          <a:xfrm>
            <a:off x="318558" y="2559757"/>
            <a:ext cx="935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en-US" sz="2000" b="0" dirty="0">
                <a:solidFill>
                  <a:srgbClr val="000066"/>
                </a:solidFill>
              </a:rPr>
              <a:t>–0.4</a:t>
            </a:r>
          </a:p>
        </p:txBody>
      </p:sp>
      <p:sp>
        <p:nvSpPr>
          <p:cNvPr id="10253" name="Text Box 28">
            <a:extLst>
              <a:ext uri="{FF2B5EF4-FFF2-40B4-BE49-F238E27FC236}">
                <a16:creationId xmlns:a16="http://schemas.microsoft.com/office/drawing/2014/main" id="{B94A1819-C7EC-4AEB-8F05-AC79C8CE618F}"/>
              </a:ext>
            </a:extLst>
          </p:cNvPr>
          <p:cNvSpPr txBox="1">
            <a:spLocks noChangeArrowheads="1"/>
          </p:cNvSpPr>
          <p:nvPr/>
        </p:nvSpPr>
        <p:spPr bwMode="auto">
          <a:xfrm>
            <a:off x="461434" y="2907947"/>
            <a:ext cx="792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altLang="en-US" sz="2000" b="0" dirty="0">
                <a:solidFill>
                  <a:srgbClr val="000066"/>
                </a:solidFill>
              </a:rPr>
              <a:t>–0.6</a:t>
            </a:r>
          </a:p>
        </p:txBody>
      </p:sp>
      <p:sp>
        <p:nvSpPr>
          <p:cNvPr id="10254" name="Text Box 29">
            <a:extLst>
              <a:ext uri="{FF2B5EF4-FFF2-40B4-BE49-F238E27FC236}">
                <a16:creationId xmlns:a16="http://schemas.microsoft.com/office/drawing/2014/main" id="{C5CDA24B-A17C-468B-BC7E-68CF07C1F149}"/>
              </a:ext>
            </a:extLst>
          </p:cNvPr>
          <p:cNvSpPr txBox="1">
            <a:spLocks noChangeArrowheads="1"/>
          </p:cNvSpPr>
          <p:nvPr/>
        </p:nvSpPr>
        <p:spPr bwMode="auto">
          <a:xfrm>
            <a:off x="3105150" y="3362325"/>
            <a:ext cx="10810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200">
                <a:solidFill>
                  <a:srgbClr val="000066"/>
                </a:solidFill>
              </a:rPr>
              <a:t>year</a:t>
            </a:r>
          </a:p>
        </p:txBody>
      </p:sp>
      <p:sp>
        <p:nvSpPr>
          <p:cNvPr id="10255" name="Text Box 30">
            <a:extLst>
              <a:ext uri="{FF2B5EF4-FFF2-40B4-BE49-F238E27FC236}">
                <a16:creationId xmlns:a16="http://schemas.microsoft.com/office/drawing/2014/main" id="{6AC3065E-1DC3-43D4-B04B-A4D3DE527BF4}"/>
              </a:ext>
            </a:extLst>
          </p:cNvPr>
          <p:cNvSpPr txBox="1">
            <a:spLocks noChangeArrowheads="1"/>
          </p:cNvSpPr>
          <p:nvPr/>
        </p:nvSpPr>
        <p:spPr bwMode="auto">
          <a:xfrm>
            <a:off x="5945188" y="765175"/>
            <a:ext cx="30908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dirty="0">
                <a:solidFill>
                  <a:srgbClr val="000066"/>
                </a:solidFill>
              </a:rPr>
              <a:t>The global average temperature has increased at the same time as the levels of carbon dioxide have risen.</a:t>
            </a:r>
          </a:p>
        </p:txBody>
      </p:sp>
      <p:sp>
        <p:nvSpPr>
          <p:cNvPr id="34849" name="Text Box 33">
            <a:extLst>
              <a:ext uri="{FF2B5EF4-FFF2-40B4-BE49-F238E27FC236}">
                <a16:creationId xmlns:a16="http://schemas.microsoft.com/office/drawing/2014/main" id="{8244208B-D96C-43D0-87DB-1E6A0951B81B}"/>
              </a:ext>
            </a:extLst>
          </p:cNvPr>
          <p:cNvSpPr txBox="1">
            <a:spLocks noChangeArrowheads="1"/>
          </p:cNvSpPr>
          <p:nvPr/>
        </p:nvSpPr>
        <p:spPr bwMode="auto">
          <a:xfrm>
            <a:off x="5949950" y="3068638"/>
            <a:ext cx="30861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a:solidFill>
                  <a:srgbClr val="000066"/>
                </a:solidFill>
              </a:rPr>
              <a:t>However, it is not correct to say that carbon dioxide levels have caused this temperature change, because there are other factors involved.</a:t>
            </a:r>
          </a:p>
        </p:txBody>
      </p:sp>
      <p:sp>
        <p:nvSpPr>
          <p:cNvPr id="34856" name="Text Box 40">
            <a:extLst>
              <a:ext uri="{FF2B5EF4-FFF2-40B4-BE49-F238E27FC236}">
                <a16:creationId xmlns:a16="http://schemas.microsoft.com/office/drawing/2014/main" id="{CF976D3B-2C87-4419-8C6E-498FC2203712}"/>
              </a:ext>
            </a:extLst>
          </p:cNvPr>
          <p:cNvSpPr txBox="1">
            <a:spLocks noChangeArrowheads="1"/>
          </p:cNvSpPr>
          <p:nvPr/>
        </p:nvSpPr>
        <p:spPr bwMode="auto">
          <a:xfrm>
            <a:off x="5949950" y="6102350"/>
            <a:ext cx="215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a:solidFill>
                  <a:srgbClr val="000066"/>
                </a:solidFill>
              </a:rPr>
              <a:t>be discussed?</a:t>
            </a:r>
          </a:p>
        </p:txBody>
      </p:sp>
      <p:pic>
        <p:nvPicPr>
          <p:cNvPr id="10259" name="Picture 44" descr="CC5b_15_mauna_still_zero">
            <a:extLst>
              <a:ext uri="{FF2B5EF4-FFF2-40B4-BE49-F238E27FC236}">
                <a16:creationId xmlns:a16="http://schemas.microsoft.com/office/drawing/2014/main" id="{8B0FD27B-7D42-4C7B-A3D4-7CB69E426A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3763963"/>
            <a:ext cx="46815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 Box 45">
            <a:extLst>
              <a:ext uri="{FF2B5EF4-FFF2-40B4-BE49-F238E27FC236}">
                <a16:creationId xmlns:a16="http://schemas.microsoft.com/office/drawing/2014/main" id="{9D80080F-07E5-4A63-96FF-780097C522F6}"/>
              </a:ext>
            </a:extLst>
          </p:cNvPr>
          <p:cNvSpPr txBox="1">
            <a:spLocks noChangeArrowheads="1"/>
          </p:cNvSpPr>
          <p:nvPr/>
        </p:nvSpPr>
        <p:spPr bwMode="auto">
          <a:xfrm>
            <a:off x="871538" y="566102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0</a:t>
            </a:r>
          </a:p>
        </p:txBody>
      </p:sp>
      <p:sp>
        <p:nvSpPr>
          <p:cNvPr id="10261" name="Text Box 46">
            <a:extLst>
              <a:ext uri="{FF2B5EF4-FFF2-40B4-BE49-F238E27FC236}">
                <a16:creationId xmlns:a16="http://schemas.microsoft.com/office/drawing/2014/main" id="{79A81A3B-DEFF-4383-9AED-73D7BD75C498}"/>
              </a:ext>
            </a:extLst>
          </p:cNvPr>
          <p:cNvSpPr txBox="1">
            <a:spLocks noChangeArrowheads="1"/>
          </p:cNvSpPr>
          <p:nvPr/>
        </p:nvSpPr>
        <p:spPr bwMode="auto">
          <a:xfrm>
            <a:off x="582613" y="3787775"/>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dirty="0">
                <a:solidFill>
                  <a:srgbClr val="000066"/>
                </a:solidFill>
              </a:rPr>
              <a:t>400</a:t>
            </a:r>
          </a:p>
        </p:txBody>
      </p:sp>
      <p:sp>
        <p:nvSpPr>
          <p:cNvPr id="10262" name="Text Box 47">
            <a:extLst>
              <a:ext uri="{FF2B5EF4-FFF2-40B4-BE49-F238E27FC236}">
                <a16:creationId xmlns:a16="http://schemas.microsoft.com/office/drawing/2014/main" id="{2C8D1404-0C84-4091-ABAE-1B25DE4EED14}"/>
              </a:ext>
            </a:extLst>
          </p:cNvPr>
          <p:cNvSpPr txBox="1">
            <a:spLocks noChangeArrowheads="1"/>
          </p:cNvSpPr>
          <p:nvPr/>
        </p:nvSpPr>
        <p:spPr bwMode="auto">
          <a:xfrm>
            <a:off x="5003800" y="591185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2000</a:t>
            </a:r>
          </a:p>
        </p:txBody>
      </p:sp>
      <p:sp>
        <p:nvSpPr>
          <p:cNvPr id="10263" name="Text Box 48">
            <a:extLst>
              <a:ext uri="{FF2B5EF4-FFF2-40B4-BE49-F238E27FC236}">
                <a16:creationId xmlns:a16="http://schemas.microsoft.com/office/drawing/2014/main" id="{7C76E4A8-2648-485A-B795-8E989DBEF573}"/>
              </a:ext>
            </a:extLst>
          </p:cNvPr>
          <p:cNvSpPr txBox="1">
            <a:spLocks noChangeArrowheads="1"/>
          </p:cNvSpPr>
          <p:nvPr/>
        </p:nvSpPr>
        <p:spPr bwMode="auto">
          <a:xfrm>
            <a:off x="971550" y="5911850"/>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1960</a:t>
            </a:r>
          </a:p>
        </p:txBody>
      </p:sp>
      <p:sp>
        <p:nvSpPr>
          <p:cNvPr id="10264" name="Text Box 49">
            <a:extLst>
              <a:ext uri="{FF2B5EF4-FFF2-40B4-BE49-F238E27FC236}">
                <a16:creationId xmlns:a16="http://schemas.microsoft.com/office/drawing/2014/main" id="{AA5E556F-E500-4F9A-BEC8-94DD6FE20C77}"/>
              </a:ext>
            </a:extLst>
          </p:cNvPr>
          <p:cNvSpPr txBox="1">
            <a:spLocks noChangeArrowheads="1"/>
          </p:cNvSpPr>
          <p:nvPr/>
        </p:nvSpPr>
        <p:spPr bwMode="auto">
          <a:xfrm>
            <a:off x="2987675" y="5911850"/>
            <a:ext cx="89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1980</a:t>
            </a:r>
          </a:p>
        </p:txBody>
      </p:sp>
      <p:sp>
        <p:nvSpPr>
          <p:cNvPr id="10265" name="Rectangle 50">
            <a:extLst>
              <a:ext uri="{FF2B5EF4-FFF2-40B4-BE49-F238E27FC236}">
                <a16:creationId xmlns:a16="http://schemas.microsoft.com/office/drawing/2014/main" id="{8C12F09B-D62E-4418-AB6D-84431CAFEC42}"/>
              </a:ext>
            </a:extLst>
          </p:cNvPr>
          <p:cNvSpPr>
            <a:spLocks noChangeArrowheads="1"/>
          </p:cNvSpPr>
          <p:nvPr/>
        </p:nvSpPr>
        <p:spPr bwMode="auto">
          <a:xfrm>
            <a:off x="582613" y="4260850"/>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en-US" sz="2000" b="0">
                <a:solidFill>
                  <a:srgbClr val="000066"/>
                </a:solidFill>
              </a:rPr>
              <a:t>300</a:t>
            </a:r>
          </a:p>
        </p:txBody>
      </p:sp>
      <p:sp>
        <p:nvSpPr>
          <p:cNvPr id="10266" name="Text Box 51">
            <a:extLst>
              <a:ext uri="{FF2B5EF4-FFF2-40B4-BE49-F238E27FC236}">
                <a16:creationId xmlns:a16="http://schemas.microsoft.com/office/drawing/2014/main" id="{6CC65E47-856C-4E91-9A6A-F51E39AD5BFE}"/>
              </a:ext>
            </a:extLst>
          </p:cNvPr>
          <p:cNvSpPr txBox="1">
            <a:spLocks noChangeArrowheads="1"/>
          </p:cNvSpPr>
          <p:nvPr/>
        </p:nvSpPr>
        <p:spPr bwMode="auto">
          <a:xfrm>
            <a:off x="582613" y="4724400"/>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200</a:t>
            </a:r>
          </a:p>
        </p:txBody>
      </p:sp>
      <p:sp>
        <p:nvSpPr>
          <p:cNvPr id="10267" name="Text Box 52">
            <a:extLst>
              <a:ext uri="{FF2B5EF4-FFF2-40B4-BE49-F238E27FC236}">
                <a16:creationId xmlns:a16="http://schemas.microsoft.com/office/drawing/2014/main" id="{04FA1DA1-B997-4DB5-932A-F7D860365642}"/>
              </a:ext>
            </a:extLst>
          </p:cNvPr>
          <p:cNvSpPr txBox="1">
            <a:spLocks noChangeArrowheads="1"/>
          </p:cNvSpPr>
          <p:nvPr/>
        </p:nvSpPr>
        <p:spPr bwMode="auto">
          <a:xfrm>
            <a:off x="582613" y="5229225"/>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b="0">
                <a:solidFill>
                  <a:srgbClr val="000066"/>
                </a:solidFill>
              </a:rPr>
              <a:t>100</a:t>
            </a:r>
          </a:p>
        </p:txBody>
      </p:sp>
      <p:sp>
        <p:nvSpPr>
          <p:cNvPr id="10268" name="Line 54">
            <a:extLst>
              <a:ext uri="{FF2B5EF4-FFF2-40B4-BE49-F238E27FC236}">
                <a16:creationId xmlns:a16="http://schemas.microsoft.com/office/drawing/2014/main" id="{504DD8B1-FF1C-4C54-86E5-A85EED3347B7}"/>
              </a:ext>
            </a:extLst>
          </p:cNvPr>
          <p:cNvSpPr>
            <a:spLocks noChangeShapeType="1"/>
          </p:cNvSpPr>
          <p:nvPr/>
        </p:nvSpPr>
        <p:spPr bwMode="auto">
          <a:xfrm>
            <a:off x="1366838"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55">
            <a:extLst>
              <a:ext uri="{FF2B5EF4-FFF2-40B4-BE49-F238E27FC236}">
                <a16:creationId xmlns:a16="http://schemas.microsoft.com/office/drawing/2014/main" id="{A346C415-BCC9-417C-861C-55F354F9572F}"/>
              </a:ext>
            </a:extLst>
          </p:cNvPr>
          <p:cNvSpPr>
            <a:spLocks noChangeShapeType="1"/>
          </p:cNvSpPr>
          <p:nvPr/>
        </p:nvSpPr>
        <p:spPr bwMode="auto">
          <a:xfrm>
            <a:off x="3381375"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Line 56">
            <a:extLst>
              <a:ext uri="{FF2B5EF4-FFF2-40B4-BE49-F238E27FC236}">
                <a16:creationId xmlns:a16="http://schemas.microsoft.com/office/drawing/2014/main" id="{D2DA9364-C2E7-4310-82F5-3CF35C1EA6F9}"/>
              </a:ext>
            </a:extLst>
          </p:cNvPr>
          <p:cNvSpPr>
            <a:spLocks noChangeShapeType="1"/>
          </p:cNvSpPr>
          <p:nvPr/>
        </p:nvSpPr>
        <p:spPr bwMode="auto">
          <a:xfrm>
            <a:off x="1870075"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1" name="Line 57">
            <a:extLst>
              <a:ext uri="{FF2B5EF4-FFF2-40B4-BE49-F238E27FC236}">
                <a16:creationId xmlns:a16="http://schemas.microsoft.com/office/drawing/2014/main" id="{27FB210C-B12F-4CDF-BCF6-4F7600CE457E}"/>
              </a:ext>
            </a:extLst>
          </p:cNvPr>
          <p:cNvSpPr>
            <a:spLocks noChangeShapeType="1"/>
          </p:cNvSpPr>
          <p:nvPr/>
        </p:nvSpPr>
        <p:spPr bwMode="auto">
          <a:xfrm>
            <a:off x="2374900"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 name="Line 58">
            <a:extLst>
              <a:ext uri="{FF2B5EF4-FFF2-40B4-BE49-F238E27FC236}">
                <a16:creationId xmlns:a16="http://schemas.microsoft.com/office/drawing/2014/main" id="{FD4E381E-835C-4A8C-9BD8-396FBDC0D829}"/>
              </a:ext>
            </a:extLst>
          </p:cNvPr>
          <p:cNvSpPr>
            <a:spLocks noChangeShapeType="1"/>
          </p:cNvSpPr>
          <p:nvPr/>
        </p:nvSpPr>
        <p:spPr bwMode="auto">
          <a:xfrm>
            <a:off x="2878138"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3" name="Line 59">
            <a:extLst>
              <a:ext uri="{FF2B5EF4-FFF2-40B4-BE49-F238E27FC236}">
                <a16:creationId xmlns:a16="http://schemas.microsoft.com/office/drawing/2014/main" id="{13E5C3DD-01A9-466D-A14E-B55A3E1518AA}"/>
              </a:ext>
            </a:extLst>
          </p:cNvPr>
          <p:cNvSpPr>
            <a:spLocks noChangeShapeType="1"/>
          </p:cNvSpPr>
          <p:nvPr/>
        </p:nvSpPr>
        <p:spPr bwMode="auto">
          <a:xfrm>
            <a:off x="3886200"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4" name="Line 60">
            <a:extLst>
              <a:ext uri="{FF2B5EF4-FFF2-40B4-BE49-F238E27FC236}">
                <a16:creationId xmlns:a16="http://schemas.microsoft.com/office/drawing/2014/main" id="{AE52DE75-FD14-463E-9497-FFEDF765E7A4}"/>
              </a:ext>
            </a:extLst>
          </p:cNvPr>
          <p:cNvSpPr>
            <a:spLocks noChangeShapeType="1"/>
          </p:cNvSpPr>
          <p:nvPr/>
        </p:nvSpPr>
        <p:spPr bwMode="auto">
          <a:xfrm>
            <a:off x="4371975"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 name="Line 61">
            <a:extLst>
              <a:ext uri="{FF2B5EF4-FFF2-40B4-BE49-F238E27FC236}">
                <a16:creationId xmlns:a16="http://schemas.microsoft.com/office/drawing/2014/main" id="{2716531B-5274-4EA7-94FA-93E43F34D905}"/>
              </a:ext>
            </a:extLst>
          </p:cNvPr>
          <p:cNvSpPr>
            <a:spLocks noChangeShapeType="1"/>
          </p:cNvSpPr>
          <p:nvPr/>
        </p:nvSpPr>
        <p:spPr bwMode="auto">
          <a:xfrm>
            <a:off x="5372100"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 name="Line 62">
            <a:extLst>
              <a:ext uri="{FF2B5EF4-FFF2-40B4-BE49-F238E27FC236}">
                <a16:creationId xmlns:a16="http://schemas.microsoft.com/office/drawing/2014/main" id="{351C84CA-F2FA-4DA2-B111-BF0340B23D08}"/>
              </a:ext>
            </a:extLst>
          </p:cNvPr>
          <p:cNvSpPr>
            <a:spLocks noChangeShapeType="1"/>
          </p:cNvSpPr>
          <p:nvPr/>
        </p:nvSpPr>
        <p:spPr bwMode="auto">
          <a:xfrm>
            <a:off x="4875213" y="5876925"/>
            <a:ext cx="0" cy="107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 name="Text Box 77">
            <a:extLst>
              <a:ext uri="{FF2B5EF4-FFF2-40B4-BE49-F238E27FC236}">
                <a16:creationId xmlns:a16="http://schemas.microsoft.com/office/drawing/2014/main" id="{4CB07D63-F461-40D5-B682-315FD7AC0425}"/>
              </a:ext>
            </a:extLst>
          </p:cNvPr>
          <p:cNvSpPr txBox="1">
            <a:spLocks noChangeArrowheads="1"/>
          </p:cNvSpPr>
          <p:nvPr/>
        </p:nvSpPr>
        <p:spPr bwMode="auto">
          <a:xfrm>
            <a:off x="3059113" y="6165850"/>
            <a:ext cx="10810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200">
                <a:solidFill>
                  <a:srgbClr val="000066"/>
                </a:solidFill>
              </a:rPr>
              <a:t>year</a:t>
            </a:r>
          </a:p>
        </p:txBody>
      </p:sp>
      <p:sp>
        <p:nvSpPr>
          <p:cNvPr id="34896" name="Rectangle 80">
            <a:extLst>
              <a:ext uri="{FF2B5EF4-FFF2-40B4-BE49-F238E27FC236}">
                <a16:creationId xmlns:a16="http://schemas.microsoft.com/office/drawing/2014/main" id="{5AC1A8F1-F84D-4857-AD0A-5DE86583C8D2}"/>
              </a:ext>
            </a:extLst>
          </p:cNvPr>
          <p:cNvSpPr>
            <a:spLocks noChangeArrowheads="1"/>
          </p:cNvSpPr>
          <p:nvPr/>
        </p:nvSpPr>
        <p:spPr bwMode="auto">
          <a:xfrm>
            <a:off x="5948363" y="5734050"/>
            <a:ext cx="296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en-US" sz="2400" b="0">
                <a:solidFill>
                  <a:srgbClr val="000066"/>
                </a:solidFill>
              </a:rPr>
              <a:t>How should the data</a:t>
            </a:r>
          </a:p>
        </p:txBody>
      </p:sp>
      <p:pic>
        <p:nvPicPr>
          <p:cNvPr id="10280" name="Picture 82" descr="evidence for climate change 9 yaxis 1">
            <a:extLst>
              <a:ext uri="{FF2B5EF4-FFF2-40B4-BE49-F238E27FC236}">
                <a16:creationId xmlns:a16="http://schemas.microsoft.com/office/drawing/2014/main" id="{EB623511-89A6-417C-BF2F-849C551D87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059" y="807800"/>
            <a:ext cx="523997" cy="259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1" name="Picture 83" descr="evidence for climate change 9 yaxis 2">
            <a:extLst>
              <a:ext uri="{FF2B5EF4-FFF2-40B4-BE49-F238E27FC236}">
                <a16:creationId xmlns:a16="http://schemas.microsoft.com/office/drawing/2014/main" id="{7CE6CA96-EAC0-459E-9F56-67EA0A876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932" y="3741385"/>
            <a:ext cx="41284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EA7E60D5-ADC1-4F15-A2D3-02B47CC6CDF1}"/>
              </a:ext>
            </a:extLst>
          </p:cNvPr>
          <p:cNvSpPr>
            <a:spLocks noGrp="1"/>
          </p:cNvSpPr>
          <p:nvPr>
            <p:ph type="title"/>
          </p:nvPr>
        </p:nvSpPr>
        <p:spPr>
          <a:xfrm>
            <a:off x="233363" y="53975"/>
            <a:ext cx="8419983" cy="549275"/>
          </a:xfrm>
        </p:spPr>
        <p:txBody>
          <a:bodyPr/>
          <a:lstStyle/>
          <a:p>
            <a:r>
              <a:rPr lang="en-GB" altLang="en-US" dirty="0"/>
              <a:t>Are temperature and CO</a:t>
            </a:r>
            <a:r>
              <a:rPr lang="en-GB" altLang="en-US" baseline="-25000" dirty="0"/>
              <a:t>2</a:t>
            </a:r>
            <a:r>
              <a:rPr lang="en-GB" altLang="en-US" dirty="0"/>
              <a:t> related? (1)</a:t>
            </a:r>
            <a:endParaRPr lang="en-US" dirty="0"/>
          </a:p>
        </p:txBody>
      </p:sp>
      <p:pic>
        <p:nvPicPr>
          <p:cNvPr id="44" name="Picture 19">
            <a:hlinkClick r:id="" action="ppaction://hlinkshowjump?jump=nextslide"/>
            <a:extLst>
              <a:ext uri="{FF2B5EF4-FFF2-40B4-BE49-F238E27FC236}">
                <a16:creationId xmlns:a16="http://schemas.microsoft.com/office/drawing/2014/main" id="{0BD03FFD-D956-4BAE-B41B-64F39AFC54F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5" name="Picture 5" descr="notes_icon">
            <a:extLst>
              <a:ext uri="{FF2B5EF4-FFF2-40B4-BE49-F238E27FC236}">
                <a16:creationId xmlns:a16="http://schemas.microsoft.com/office/drawing/2014/main" id="{BC78B549-1F54-4F60-B062-C40C2E86FEC5}"/>
              </a:ext>
            </a:extLst>
          </p:cNvPr>
          <p:cNvPicPr>
            <a:picLocks noChangeAspect="1" noChangeArrowheads="1"/>
          </p:cNvPicPr>
          <p:nvPr/>
        </p:nvPicPr>
        <p:blipFill>
          <a:blip r:embed="rId9" cstate="print"/>
          <a:srcRect/>
          <a:stretch>
            <a:fillRect/>
          </a:stretch>
        </p:blipFill>
        <p:spPr bwMode="auto">
          <a:xfrm>
            <a:off x="8532813" y="134937"/>
            <a:ext cx="442913" cy="387350"/>
          </a:xfrm>
          <a:prstGeom prst="rect">
            <a:avLst/>
          </a:prstGeom>
          <a:noFill/>
          <a:ln w="9525">
            <a:noFill/>
            <a:miter lim="800000"/>
            <a:headEnd/>
            <a:tailEnd/>
          </a:ln>
        </p:spPr>
      </p:pic>
      <p:pic>
        <p:nvPicPr>
          <p:cNvPr id="43" name="Picture 9">
            <a:extLst>
              <a:ext uri="{FF2B5EF4-FFF2-40B4-BE49-F238E27FC236}">
                <a16:creationId xmlns:a16="http://schemas.microsoft.com/office/drawing/2014/main" id="{F95C4893-9204-4EA0-897C-2E42F9E4572D}"/>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57453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9" grpId="0"/>
      <p:bldP spid="34856" grpId="0"/>
      <p:bldP spid="348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1. Patterns </a:t>
            </a:r>
          </a:p>
          <a:p>
            <a:r>
              <a:rPr lang="en-GB" sz="1600" dirty="0"/>
              <a:t>2. Cause and Effect</a:t>
            </a:r>
          </a:p>
          <a:p>
            <a:r>
              <a:rPr lang="en-GB" sz="1600" dirty="0"/>
              <a:t>4. Systems and System Models</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B98C2703-7325-4272-9245-E9C6FC7EA3BB}"/>
              </a:ext>
            </a:extLst>
          </p:cNvPr>
          <p:cNvSpPr txBox="1">
            <a:spLocks noChangeArrowheads="1"/>
          </p:cNvSpPr>
          <p:nvPr/>
        </p:nvSpPr>
        <p:spPr bwMode="auto">
          <a:xfrm>
            <a:off x="342900" y="784225"/>
            <a:ext cx="8480425" cy="830263"/>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Does the data show that increases in atmospheric carbon dioxide cause an increase in Earth’s temperature?</a:t>
            </a:r>
          </a:p>
        </p:txBody>
      </p:sp>
      <p:sp>
        <p:nvSpPr>
          <p:cNvPr id="25608" name="TextBox 9">
            <a:extLst>
              <a:ext uri="{FF2B5EF4-FFF2-40B4-BE49-F238E27FC236}">
                <a16:creationId xmlns:a16="http://schemas.microsoft.com/office/drawing/2014/main" id="{483013E3-B142-4943-958A-D00B79BFF59C}"/>
              </a:ext>
            </a:extLst>
          </p:cNvPr>
          <p:cNvSpPr txBox="1">
            <a:spLocks noChangeArrowheads="1"/>
          </p:cNvSpPr>
          <p:nvPr/>
        </p:nvSpPr>
        <p:spPr bwMode="auto">
          <a:xfrm>
            <a:off x="342900" y="1760538"/>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lvl="1"/>
            <a:r>
              <a:rPr lang="en-GB" altLang="en-US" dirty="0"/>
              <a:t>The data shows that there is a </a:t>
            </a:r>
            <a:r>
              <a:rPr lang="en-GB" altLang="en-US" b="1" dirty="0">
                <a:solidFill>
                  <a:srgbClr val="B80303"/>
                </a:solidFill>
              </a:rPr>
              <a:t>correlation</a:t>
            </a:r>
            <a:r>
              <a:rPr lang="en-GB" altLang="en-US" dirty="0"/>
              <a:t> between increasing carbon dioxide levels and temperature. However, it cannot tell us that one </a:t>
            </a:r>
            <a:r>
              <a:rPr lang="en-GB" altLang="en-US" dirty="0">
                <a:solidFill>
                  <a:srgbClr val="010066"/>
                </a:solidFill>
              </a:rPr>
              <a:t>causes</a:t>
            </a:r>
            <a:r>
              <a:rPr lang="en-GB" altLang="en-US" dirty="0"/>
              <a:t> the other.</a:t>
            </a:r>
          </a:p>
        </p:txBody>
      </p:sp>
      <p:pic>
        <p:nvPicPr>
          <p:cNvPr id="25606" name="Picture 10" descr="boy_thinking.png">
            <a:extLst>
              <a:ext uri="{FF2B5EF4-FFF2-40B4-BE49-F238E27FC236}">
                <a16:creationId xmlns:a16="http://schemas.microsoft.com/office/drawing/2014/main" id="{3A9D791C-95D7-4022-98B1-F3D4F919F412}"/>
              </a:ext>
            </a:extLst>
          </p:cNvPr>
          <p:cNvPicPr>
            <a:picLocks noChangeAspect="1"/>
          </p:cNvPicPr>
          <p:nvPr/>
        </p:nvPicPr>
        <p:blipFill>
          <a:blip r:embed="rId4">
            <a:extLst>
              <a:ext uri="{28A0092B-C50C-407E-A947-70E740481C1C}">
                <a14:useLocalDpi xmlns:a14="http://schemas.microsoft.com/office/drawing/2010/main" val="0"/>
              </a:ext>
            </a:extLst>
          </a:blip>
          <a:srcRect b="9016"/>
          <a:stretch>
            <a:fillRect/>
          </a:stretch>
        </p:blipFill>
        <p:spPr bwMode="auto">
          <a:xfrm>
            <a:off x="6140450" y="2581275"/>
            <a:ext cx="23018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B1B1667-2868-4542-AA7B-79FDDD344F05}"/>
              </a:ext>
            </a:extLst>
          </p:cNvPr>
          <p:cNvSpPr>
            <a:spLocks noChangeArrowheads="1"/>
          </p:cNvSpPr>
          <p:nvPr/>
        </p:nvSpPr>
        <p:spPr bwMode="auto">
          <a:xfrm>
            <a:off x="342900" y="3106738"/>
            <a:ext cx="56229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lvl="1"/>
            <a:r>
              <a:rPr lang="en-GB" altLang="en-US" dirty="0"/>
              <a:t>Carbon dioxide is a greenhouse gas, which means it can trap the Sun’s radiation. This is a </a:t>
            </a:r>
            <a:r>
              <a:rPr lang="en-GB" altLang="en-US" b="1" dirty="0">
                <a:solidFill>
                  <a:srgbClr val="B80303"/>
                </a:solidFill>
              </a:rPr>
              <a:t>causal mechanism </a:t>
            </a:r>
            <a:r>
              <a:rPr lang="en-GB" altLang="en-US" dirty="0"/>
              <a:t>for carbon dioxide to increase Earth’s temperature. However, we cannot say for certain that this is the only reason behind the temperature increase, as other factors may be involved.</a:t>
            </a:r>
          </a:p>
        </p:txBody>
      </p:sp>
      <p:sp>
        <p:nvSpPr>
          <p:cNvPr id="3" name="Title 2">
            <a:extLst>
              <a:ext uri="{FF2B5EF4-FFF2-40B4-BE49-F238E27FC236}">
                <a16:creationId xmlns:a16="http://schemas.microsoft.com/office/drawing/2014/main" id="{89BEDFD7-EBAE-45F6-B22E-AC5AAEC431DA}"/>
              </a:ext>
            </a:extLst>
          </p:cNvPr>
          <p:cNvSpPr>
            <a:spLocks noGrp="1"/>
          </p:cNvSpPr>
          <p:nvPr>
            <p:ph type="title"/>
          </p:nvPr>
        </p:nvSpPr>
        <p:spPr/>
        <p:txBody>
          <a:bodyPr/>
          <a:lstStyle/>
          <a:p>
            <a:r>
              <a:rPr lang="en-GB" altLang="en-US" dirty="0"/>
              <a:t>Are temperature and CO</a:t>
            </a:r>
            <a:r>
              <a:rPr lang="en-GB" altLang="en-US" baseline="-25000" dirty="0"/>
              <a:t>2</a:t>
            </a:r>
            <a:r>
              <a:rPr lang="en-GB" altLang="en-US" dirty="0"/>
              <a:t> related? (2)</a:t>
            </a:r>
            <a:endParaRPr lang="en-US" dirty="0"/>
          </a:p>
        </p:txBody>
      </p:sp>
      <p:pic>
        <p:nvPicPr>
          <p:cNvPr id="11" name="Picture 19">
            <a:hlinkClick r:id="" action="ppaction://hlinkshowjump?jump=nextslide"/>
            <a:extLst>
              <a:ext uri="{FF2B5EF4-FFF2-40B4-BE49-F238E27FC236}">
                <a16:creationId xmlns:a16="http://schemas.microsoft.com/office/drawing/2014/main" id="{4B8A1211-25E4-4AD3-86E4-FF8E8E19DF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0E353F1-1227-4FDF-9C1A-61F23221279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E32642E-C79D-47A6-A165-6F41CFFAE186}"/>
              </a:ext>
            </a:extLst>
          </p:cNvPr>
          <p:cNvSpPr>
            <a:spLocks noGrp="1" noChangeArrowheads="1"/>
          </p:cNvSpPr>
          <p:nvPr>
            <p:ph type="title"/>
          </p:nvPr>
        </p:nvSpPr>
        <p:spPr/>
        <p:txBody>
          <a:bodyPr/>
          <a:lstStyle/>
          <a:p>
            <a:pPr eaLnBrk="1" hangingPunct="1"/>
            <a:r>
              <a:rPr lang="en-GB" altLang="en-US"/>
              <a:t>How should I talk about the climate data?</a:t>
            </a:r>
          </a:p>
        </p:txBody>
      </p:sp>
      <p:sp>
        <p:nvSpPr>
          <p:cNvPr id="133124" name="Text Box 4">
            <a:extLst>
              <a:ext uri="{FF2B5EF4-FFF2-40B4-BE49-F238E27FC236}">
                <a16:creationId xmlns:a16="http://schemas.microsoft.com/office/drawing/2014/main" id="{A644ACA1-F32B-41B6-80E2-ED92C97A661A}"/>
              </a:ext>
            </a:extLst>
          </p:cNvPr>
          <p:cNvSpPr txBox="1">
            <a:spLocks noChangeArrowheads="1"/>
          </p:cNvSpPr>
          <p:nvPr/>
        </p:nvSpPr>
        <p:spPr bwMode="auto">
          <a:xfrm>
            <a:off x="361951" y="1754187"/>
            <a:ext cx="85677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Collected data shows that temperature and carbon dioxide levels in the atmosphere have increased at the same time. </a:t>
            </a:r>
            <a:br>
              <a:rPr lang="en-GB" altLang="en-US" sz="2400" b="0" dirty="0">
                <a:solidFill>
                  <a:srgbClr val="000066"/>
                </a:solidFill>
              </a:rPr>
            </a:br>
            <a:r>
              <a:rPr lang="en-GB" altLang="en-US" sz="2400" b="0" dirty="0">
                <a:solidFill>
                  <a:srgbClr val="000066"/>
                </a:solidFill>
              </a:rPr>
              <a:t>It might seem to make sense to say that the rise in </a:t>
            </a:r>
            <a:r>
              <a:rPr lang="en-GB" altLang="en-US" sz="2400" dirty="0">
                <a:solidFill>
                  <a:srgbClr val="000066"/>
                </a:solidFill>
              </a:rPr>
              <a:t>carbon dioxide</a:t>
            </a:r>
            <a:r>
              <a:rPr lang="en-GB" altLang="en-US" sz="2400" b="0" dirty="0">
                <a:solidFill>
                  <a:srgbClr val="000066"/>
                </a:solidFill>
              </a:rPr>
              <a:t> is causing the </a:t>
            </a:r>
            <a:r>
              <a:rPr lang="en-GB" altLang="en-US" sz="2400" dirty="0">
                <a:solidFill>
                  <a:srgbClr val="000066"/>
                </a:solidFill>
              </a:rPr>
              <a:t>temperature</a:t>
            </a:r>
            <a:r>
              <a:rPr lang="en-GB" altLang="en-US" sz="2400" b="0" dirty="0">
                <a:solidFill>
                  <a:srgbClr val="000066"/>
                </a:solidFill>
              </a:rPr>
              <a:t> rise but this is incorrect.</a:t>
            </a:r>
          </a:p>
        </p:txBody>
      </p:sp>
      <p:sp>
        <p:nvSpPr>
          <p:cNvPr id="133126" name="Text Box 6">
            <a:extLst>
              <a:ext uri="{FF2B5EF4-FFF2-40B4-BE49-F238E27FC236}">
                <a16:creationId xmlns:a16="http://schemas.microsoft.com/office/drawing/2014/main" id="{079A41A3-ACF6-4352-BDA2-DB4FFDCA0AB0}"/>
              </a:ext>
            </a:extLst>
          </p:cNvPr>
          <p:cNvSpPr txBox="1">
            <a:spLocks noChangeArrowheads="1"/>
          </p:cNvSpPr>
          <p:nvPr/>
        </p:nvSpPr>
        <p:spPr bwMode="auto">
          <a:xfrm>
            <a:off x="576263" y="3443288"/>
            <a:ext cx="835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342000" indent="-342000" eaLnBrk="1" hangingPunct="1">
              <a:spcBef>
                <a:spcPct val="50000"/>
              </a:spcBef>
              <a:buClr>
                <a:srgbClr val="B80303"/>
              </a:buClr>
              <a:buFont typeface="Wingdings" panose="05000000000000000000" pitchFamily="2" charset="2"/>
              <a:buChar char="l"/>
            </a:pPr>
            <a:r>
              <a:rPr lang="en-GB" altLang="en-US" sz="2400" b="0" dirty="0">
                <a:solidFill>
                  <a:srgbClr val="000066"/>
                </a:solidFill>
              </a:rPr>
              <a:t>How do you know that it is not the </a:t>
            </a:r>
            <a:r>
              <a:rPr lang="en-GB" altLang="en-US" sz="2400" dirty="0">
                <a:solidFill>
                  <a:srgbClr val="000066"/>
                </a:solidFill>
              </a:rPr>
              <a:t>temperature</a:t>
            </a:r>
            <a:r>
              <a:rPr lang="en-GB" altLang="en-US" sz="2400" b="0" dirty="0">
                <a:solidFill>
                  <a:srgbClr val="000066"/>
                </a:solidFill>
              </a:rPr>
              <a:t> increase that is causing </a:t>
            </a:r>
            <a:r>
              <a:rPr lang="en-GB" altLang="en-US" sz="2400" dirty="0">
                <a:solidFill>
                  <a:srgbClr val="000066"/>
                </a:solidFill>
              </a:rPr>
              <a:t>carbon dioxide levels</a:t>
            </a:r>
            <a:r>
              <a:rPr lang="en-GB" altLang="en-US" sz="2400" b="0" dirty="0">
                <a:solidFill>
                  <a:srgbClr val="000066"/>
                </a:solidFill>
              </a:rPr>
              <a:t> to rise?</a:t>
            </a:r>
          </a:p>
        </p:txBody>
      </p:sp>
      <p:sp>
        <p:nvSpPr>
          <p:cNvPr id="133128" name="Text Box 8">
            <a:extLst>
              <a:ext uri="{FF2B5EF4-FFF2-40B4-BE49-F238E27FC236}">
                <a16:creationId xmlns:a16="http://schemas.microsoft.com/office/drawing/2014/main" id="{E30C9796-E190-4D76-98E5-700C717B584C}"/>
              </a:ext>
            </a:extLst>
          </p:cNvPr>
          <p:cNvSpPr txBox="1">
            <a:spLocks noChangeArrowheads="1"/>
          </p:cNvSpPr>
          <p:nvPr/>
        </p:nvSpPr>
        <p:spPr bwMode="auto">
          <a:xfrm>
            <a:off x="576263" y="4413250"/>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342000" indent="-342000" eaLnBrk="1" hangingPunct="1">
              <a:spcBef>
                <a:spcPct val="50000"/>
              </a:spcBef>
              <a:buClr>
                <a:srgbClr val="B80303"/>
              </a:buClr>
              <a:buFont typeface="Wingdings" panose="05000000000000000000" pitchFamily="2" charset="2"/>
              <a:buChar char="l"/>
            </a:pPr>
            <a:r>
              <a:rPr lang="en-GB" altLang="en-US" sz="2400" b="0" dirty="0">
                <a:solidFill>
                  <a:srgbClr val="000066"/>
                </a:solidFill>
              </a:rPr>
              <a:t>Can you say for certain that carbon dioxide is the only factor in the change of temperature? </a:t>
            </a:r>
          </a:p>
        </p:txBody>
      </p:sp>
      <p:sp>
        <p:nvSpPr>
          <p:cNvPr id="11270" name="Text Box 10">
            <a:extLst>
              <a:ext uri="{FF2B5EF4-FFF2-40B4-BE49-F238E27FC236}">
                <a16:creationId xmlns:a16="http://schemas.microsoft.com/office/drawing/2014/main" id="{6B0878E5-4126-443B-85F8-A6E27DCC3C70}"/>
              </a:ext>
            </a:extLst>
          </p:cNvPr>
          <p:cNvSpPr txBox="1">
            <a:spLocks noChangeArrowheads="1"/>
          </p:cNvSpPr>
          <p:nvPr/>
        </p:nvSpPr>
        <p:spPr bwMode="auto">
          <a:xfrm>
            <a:off x="361951" y="784225"/>
            <a:ext cx="7740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a:solidFill>
                  <a:srgbClr val="000066"/>
                </a:solidFill>
              </a:rPr>
              <a:t>It is important to be very careful about the words used to discuss scientific data.</a:t>
            </a:r>
          </a:p>
        </p:txBody>
      </p:sp>
      <p:sp>
        <p:nvSpPr>
          <p:cNvPr id="133131" name="Text Box 11">
            <a:extLst>
              <a:ext uri="{FF2B5EF4-FFF2-40B4-BE49-F238E27FC236}">
                <a16:creationId xmlns:a16="http://schemas.microsoft.com/office/drawing/2014/main" id="{DAC17C70-C68B-4BD4-A24A-7DC863334F7D}"/>
              </a:ext>
            </a:extLst>
          </p:cNvPr>
          <p:cNvSpPr txBox="1">
            <a:spLocks noChangeArrowheads="1"/>
          </p:cNvSpPr>
          <p:nvPr/>
        </p:nvSpPr>
        <p:spPr bwMode="auto">
          <a:xfrm>
            <a:off x="361951" y="5394325"/>
            <a:ext cx="84597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It is more correct to say that there appears to be a </a:t>
            </a:r>
            <a:r>
              <a:rPr lang="en-GB" altLang="en-US" sz="2400" dirty="0">
                <a:solidFill>
                  <a:srgbClr val="B80303"/>
                </a:solidFill>
              </a:rPr>
              <a:t>positive relationship</a:t>
            </a:r>
            <a:r>
              <a:rPr lang="en-GB" altLang="en-US" sz="2400" b="0" dirty="0">
                <a:solidFill>
                  <a:srgbClr val="000066"/>
                </a:solidFill>
              </a:rPr>
              <a:t> between carbon dioxide levels and temperature.</a:t>
            </a:r>
            <a:r>
              <a:rPr lang="en-GB" altLang="en-US" b="0" dirty="0"/>
              <a:t>    </a:t>
            </a:r>
          </a:p>
        </p:txBody>
      </p:sp>
      <p:pic>
        <p:nvPicPr>
          <p:cNvPr id="10" name="Picture 19">
            <a:hlinkClick r:id="" action="ppaction://hlinkshowjump?jump=nextslide"/>
            <a:extLst>
              <a:ext uri="{FF2B5EF4-FFF2-40B4-BE49-F238E27FC236}">
                <a16:creationId xmlns:a16="http://schemas.microsoft.com/office/drawing/2014/main" id="{299BB127-AF40-4346-AED9-0503CCD491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A56FE4A6-E542-4F29-ACED-436558B610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1768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P spid="133126" grpId="0"/>
      <p:bldP spid="133128" grpId="0"/>
      <p:bldP spid="1331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http://companyweb/production/Image%20library/Drama/_w/meeting_png.jpg">
            <a:extLst>
              <a:ext uri="{FF2B5EF4-FFF2-40B4-BE49-F238E27FC236}">
                <a16:creationId xmlns:a16="http://schemas.microsoft.com/office/drawing/2014/main" id="{DA15F804-F06F-4456-AE77-EA2A2AED2C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392"/>
          <a:stretch>
            <a:fillRect/>
          </a:stretch>
        </p:blipFill>
        <p:spPr bwMode="auto">
          <a:xfrm>
            <a:off x="4452938" y="3376613"/>
            <a:ext cx="40798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F2889449-E1B7-418B-BBD0-877B9B5F659D}"/>
              </a:ext>
            </a:extLst>
          </p:cNvPr>
          <p:cNvSpPr>
            <a:spLocks noGrp="1"/>
          </p:cNvSpPr>
          <p:nvPr>
            <p:ph type="title"/>
          </p:nvPr>
        </p:nvSpPr>
        <p:spPr/>
        <p:txBody>
          <a:bodyPr/>
          <a:lstStyle/>
          <a:p>
            <a:r>
              <a:rPr lang="en-GB" altLang="en-US"/>
              <a:t>Peer review</a:t>
            </a:r>
          </a:p>
        </p:txBody>
      </p:sp>
      <p:sp>
        <p:nvSpPr>
          <p:cNvPr id="29699" name="TextBox 4">
            <a:extLst>
              <a:ext uri="{FF2B5EF4-FFF2-40B4-BE49-F238E27FC236}">
                <a16:creationId xmlns:a16="http://schemas.microsoft.com/office/drawing/2014/main" id="{72B4C03A-F785-4658-99F7-DD0CA350AFCC}"/>
              </a:ext>
            </a:extLst>
          </p:cNvPr>
          <p:cNvSpPr txBox="1">
            <a:spLocks noChangeArrowheads="1"/>
          </p:cNvSpPr>
          <p:nvPr/>
        </p:nvSpPr>
        <p:spPr bwMode="auto">
          <a:xfrm>
            <a:off x="342900" y="4062413"/>
            <a:ext cx="42973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recent study of peer reviewed research showed 97% of climate scientists agree that human activities have led to climate change.</a:t>
            </a:r>
          </a:p>
        </p:txBody>
      </p:sp>
      <p:sp>
        <p:nvSpPr>
          <p:cNvPr id="20486" name="TextBox 6">
            <a:extLst>
              <a:ext uri="{FF2B5EF4-FFF2-40B4-BE49-F238E27FC236}">
                <a16:creationId xmlns:a16="http://schemas.microsoft.com/office/drawing/2014/main" id="{2D2DBAA2-0497-4002-A5C9-54F749E7AE64}"/>
              </a:ext>
            </a:extLst>
          </p:cNvPr>
          <p:cNvSpPr txBox="1">
            <a:spLocks noChangeArrowheads="1"/>
          </p:cNvSpPr>
          <p:nvPr/>
        </p:nvSpPr>
        <p:spPr bwMode="auto">
          <a:xfrm>
            <a:off x="342900" y="784225"/>
            <a:ext cx="7989888" cy="1200150"/>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Research in science produces vast amounts of data, sometimes conflicting. How do you know which research to believe?</a:t>
            </a:r>
          </a:p>
        </p:txBody>
      </p:sp>
      <p:sp>
        <p:nvSpPr>
          <p:cNvPr id="29702" name="Rectangle 9">
            <a:extLst>
              <a:ext uri="{FF2B5EF4-FFF2-40B4-BE49-F238E27FC236}">
                <a16:creationId xmlns:a16="http://schemas.microsoft.com/office/drawing/2014/main" id="{AF3C03A4-DAC5-459F-BD41-CD61334AB030}"/>
              </a:ext>
            </a:extLst>
          </p:cNvPr>
          <p:cNvSpPr>
            <a:spLocks noChangeArrowheads="1"/>
          </p:cNvSpPr>
          <p:nvPr/>
        </p:nvSpPr>
        <p:spPr bwMode="auto">
          <a:xfrm>
            <a:off x="342900" y="242411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B80303"/>
                </a:solidFill>
              </a:rPr>
              <a:t>Peer review </a:t>
            </a:r>
            <a:r>
              <a:rPr lang="en-GB" altLang="en-US" dirty="0"/>
              <a:t>involves the independent evaluation of scientific research by experts in the field. They decide which results are published in science journals.</a:t>
            </a:r>
          </a:p>
        </p:txBody>
      </p:sp>
      <p:pic>
        <p:nvPicPr>
          <p:cNvPr id="8" name="Picture 19">
            <a:hlinkClick r:id="" action="ppaction://hlinkshowjump?jump=nextslide"/>
            <a:extLst>
              <a:ext uri="{FF2B5EF4-FFF2-40B4-BE49-F238E27FC236}">
                <a16:creationId xmlns:a16="http://schemas.microsoft.com/office/drawing/2014/main" id="{85AF5784-668F-441D-9C4A-B79DBBD126B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45B7C4E0-B4B3-418E-9D03-32D3AD7B828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companyweb/production/Image%20library/Primary/History/Britain%20since%201948/_w/newspaper_png.jpg">
            <a:extLst>
              <a:ext uri="{FF2B5EF4-FFF2-40B4-BE49-F238E27FC236}">
                <a16:creationId xmlns:a16="http://schemas.microsoft.com/office/drawing/2014/main" id="{5B53243F-259B-46C8-89B6-553CEE496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1766888"/>
            <a:ext cx="31178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id="{C6E39948-66F3-41E1-88B9-C27D210202BA}"/>
              </a:ext>
            </a:extLst>
          </p:cNvPr>
          <p:cNvSpPr>
            <a:spLocks noGrp="1"/>
          </p:cNvSpPr>
          <p:nvPr>
            <p:ph type="title"/>
          </p:nvPr>
        </p:nvSpPr>
        <p:spPr/>
        <p:txBody>
          <a:bodyPr/>
          <a:lstStyle/>
          <a:p>
            <a:r>
              <a:rPr lang="en-GB" altLang="en-US"/>
              <a:t>Communicating climate change</a:t>
            </a:r>
          </a:p>
        </p:txBody>
      </p:sp>
      <p:sp>
        <p:nvSpPr>
          <p:cNvPr id="4" name="Rectangle 3">
            <a:extLst>
              <a:ext uri="{FF2B5EF4-FFF2-40B4-BE49-F238E27FC236}">
                <a16:creationId xmlns:a16="http://schemas.microsoft.com/office/drawing/2014/main" id="{7CEC9D58-6F16-4451-B2AE-D62FC8325D94}"/>
              </a:ext>
            </a:extLst>
          </p:cNvPr>
          <p:cNvSpPr>
            <a:spLocks noChangeArrowheads="1"/>
          </p:cNvSpPr>
          <p:nvPr/>
        </p:nvSpPr>
        <p:spPr bwMode="auto">
          <a:xfrm>
            <a:off x="342900" y="1803400"/>
            <a:ext cx="5013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Misrepresentation of data can lead to inaccurate opinions presented in the media that are only based on part of the evidence. </a:t>
            </a:r>
          </a:p>
        </p:txBody>
      </p:sp>
      <p:sp>
        <p:nvSpPr>
          <p:cNvPr id="30725" name="Rectangle 4">
            <a:extLst>
              <a:ext uri="{FF2B5EF4-FFF2-40B4-BE49-F238E27FC236}">
                <a16:creationId xmlns:a16="http://schemas.microsoft.com/office/drawing/2014/main" id="{4B425A79-5927-46C7-98BD-81B407A577D3}"/>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It is important for data to be presented in an </a:t>
            </a:r>
            <a:r>
              <a:rPr lang="en-GB" altLang="en-US" b="1">
                <a:solidFill>
                  <a:srgbClr val="010066"/>
                </a:solidFill>
              </a:rPr>
              <a:t>accurate</a:t>
            </a:r>
            <a:r>
              <a:rPr lang="en-GB" altLang="en-US"/>
              <a:t> and </a:t>
            </a:r>
            <a:r>
              <a:rPr lang="en-GB" altLang="en-US" b="1">
                <a:solidFill>
                  <a:srgbClr val="010066"/>
                </a:solidFill>
              </a:rPr>
              <a:t>accessible</a:t>
            </a:r>
            <a:r>
              <a:rPr lang="en-GB" altLang="en-US"/>
              <a:t> way, for both scientists and the public.  </a:t>
            </a:r>
          </a:p>
        </p:txBody>
      </p:sp>
      <p:sp>
        <p:nvSpPr>
          <p:cNvPr id="9" name="TextBox 8">
            <a:extLst>
              <a:ext uri="{FF2B5EF4-FFF2-40B4-BE49-F238E27FC236}">
                <a16:creationId xmlns:a16="http://schemas.microsoft.com/office/drawing/2014/main" id="{29035705-4274-43B3-B450-24FA9A5ABB4A}"/>
              </a:ext>
            </a:extLst>
          </p:cNvPr>
          <p:cNvSpPr txBox="1">
            <a:spLocks noChangeArrowheads="1"/>
          </p:cNvSpPr>
          <p:nvPr/>
        </p:nvSpPr>
        <p:spPr bwMode="auto">
          <a:xfrm>
            <a:off x="342900" y="4583113"/>
            <a:ext cx="5349875" cy="1570037"/>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Think about where you hear about current information on climate change. How is it portrayed, and what impact may this have on a person?</a:t>
            </a:r>
          </a:p>
        </p:txBody>
      </p:sp>
      <p:sp>
        <p:nvSpPr>
          <p:cNvPr id="31753" name="TextBox 12">
            <a:extLst>
              <a:ext uri="{FF2B5EF4-FFF2-40B4-BE49-F238E27FC236}">
                <a16:creationId xmlns:a16="http://schemas.microsoft.com/office/drawing/2014/main" id="{6726107B-F185-4BAF-8A2D-D2C787A71BA8}"/>
              </a:ext>
            </a:extLst>
          </p:cNvPr>
          <p:cNvSpPr txBox="1">
            <a:spLocks noChangeArrowheads="1"/>
          </p:cNvSpPr>
          <p:nvPr/>
        </p:nvSpPr>
        <p:spPr bwMode="auto">
          <a:xfrm>
            <a:off x="342900" y="3563938"/>
            <a:ext cx="4568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information may be biased to suit an individuals needs.</a:t>
            </a:r>
          </a:p>
        </p:txBody>
      </p:sp>
      <p:pic>
        <p:nvPicPr>
          <p:cNvPr id="10" name="Picture 19">
            <a:hlinkClick r:id="" action="ppaction://hlinkshowjump?jump=nextslide"/>
            <a:extLst>
              <a:ext uri="{FF2B5EF4-FFF2-40B4-BE49-F238E27FC236}">
                <a16:creationId xmlns:a16="http://schemas.microsoft.com/office/drawing/2014/main" id="{A1A11FEC-0AF1-444F-B5EA-969731BE50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B8646717-18A7-4295-88DB-7F236F976FC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317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78E46CE-F1E7-4BDF-855D-BC4C3B5672D8}"/>
              </a:ext>
            </a:extLst>
          </p:cNvPr>
          <p:cNvSpPr>
            <a:spLocks noGrp="1"/>
          </p:cNvSpPr>
          <p:nvPr>
            <p:ph type="title"/>
          </p:nvPr>
        </p:nvSpPr>
        <p:spPr/>
        <p:txBody>
          <a:bodyPr/>
          <a:lstStyle/>
          <a:p>
            <a:r>
              <a:rPr lang="en-GB" altLang="en-US"/>
              <a:t>Effects of climate change</a:t>
            </a:r>
          </a:p>
        </p:txBody>
      </p:sp>
      <p:sp>
        <p:nvSpPr>
          <p:cNvPr id="32772" name="TextBox 3">
            <a:extLst>
              <a:ext uri="{FF2B5EF4-FFF2-40B4-BE49-F238E27FC236}">
                <a16:creationId xmlns:a16="http://schemas.microsoft.com/office/drawing/2014/main" id="{E22A6B83-6BE5-4EE8-BFCF-CB13DDF1CD5C}"/>
              </a:ext>
            </a:extLst>
          </p:cNvPr>
          <p:cNvSpPr txBox="1">
            <a:spLocks noChangeArrowheads="1"/>
          </p:cNvSpPr>
          <p:nvPr/>
        </p:nvSpPr>
        <p:spPr bwMode="auto">
          <a:xfrm>
            <a:off x="342900" y="784225"/>
            <a:ext cx="7815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changing climate and increasing greenhouse gas emissions affect not just the environment, but also human lifestyle.</a:t>
            </a:r>
          </a:p>
        </p:txBody>
      </p:sp>
      <p:sp>
        <p:nvSpPr>
          <p:cNvPr id="23557" name="TextBox 4">
            <a:extLst>
              <a:ext uri="{FF2B5EF4-FFF2-40B4-BE49-F238E27FC236}">
                <a16:creationId xmlns:a16="http://schemas.microsoft.com/office/drawing/2014/main" id="{099D8953-4F8B-4EF3-BFAE-D48DE3D3B4FB}"/>
              </a:ext>
            </a:extLst>
          </p:cNvPr>
          <p:cNvSpPr txBox="1">
            <a:spLocks noChangeArrowheads="1"/>
          </p:cNvSpPr>
          <p:nvPr/>
        </p:nvSpPr>
        <p:spPr bwMode="auto">
          <a:xfrm>
            <a:off x="342900" y="2274888"/>
            <a:ext cx="8213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main effects of </a:t>
            </a:r>
            <a:r>
              <a:rPr lang="en-GB" altLang="en-US">
                <a:solidFill>
                  <a:srgbClr val="010066"/>
                </a:solidFill>
              </a:rPr>
              <a:t>global climate change </a:t>
            </a:r>
            <a:r>
              <a:rPr lang="en-GB" altLang="en-US"/>
              <a:t>include:</a:t>
            </a:r>
          </a:p>
        </p:txBody>
      </p:sp>
      <p:sp>
        <p:nvSpPr>
          <p:cNvPr id="23558" name="TextBox 5">
            <a:extLst>
              <a:ext uri="{FF2B5EF4-FFF2-40B4-BE49-F238E27FC236}">
                <a16:creationId xmlns:a16="http://schemas.microsoft.com/office/drawing/2014/main" id="{8DA5DBCE-BA0F-4864-AE86-A949E16A1EE0}"/>
              </a:ext>
            </a:extLst>
          </p:cNvPr>
          <p:cNvSpPr txBox="1">
            <a:spLocks noChangeArrowheads="1"/>
          </p:cNvSpPr>
          <p:nvPr/>
        </p:nvSpPr>
        <p:spPr bwMode="auto">
          <a:xfrm>
            <a:off x="342900" y="3624263"/>
            <a:ext cx="3387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disrupted agriculture</a:t>
            </a:r>
          </a:p>
        </p:txBody>
      </p:sp>
      <p:sp>
        <p:nvSpPr>
          <p:cNvPr id="23559" name="TextBox 6">
            <a:extLst>
              <a:ext uri="{FF2B5EF4-FFF2-40B4-BE49-F238E27FC236}">
                <a16:creationId xmlns:a16="http://schemas.microsoft.com/office/drawing/2014/main" id="{E8FBC1EF-ED97-4B51-BF22-E45F8318E350}"/>
              </a:ext>
            </a:extLst>
          </p:cNvPr>
          <p:cNvSpPr txBox="1">
            <a:spLocks noChangeArrowheads="1"/>
          </p:cNvSpPr>
          <p:nvPr/>
        </p:nvSpPr>
        <p:spPr bwMode="auto">
          <a:xfrm>
            <a:off x="342900" y="4816475"/>
            <a:ext cx="316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changing sea level</a:t>
            </a:r>
          </a:p>
        </p:txBody>
      </p:sp>
      <p:sp>
        <p:nvSpPr>
          <p:cNvPr id="23560" name="TextBox 7">
            <a:extLst>
              <a:ext uri="{FF2B5EF4-FFF2-40B4-BE49-F238E27FC236}">
                <a16:creationId xmlns:a16="http://schemas.microsoft.com/office/drawing/2014/main" id="{8944B571-FBD7-4334-86CC-78C3716E7637}"/>
              </a:ext>
            </a:extLst>
          </p:cNvPr>
          <p:cNvSpPr txBox="1">
            <a:spLocks noChangeArrowheads="1"/>
          </p:cNvSpPr>
          <p:nvPr/>
        </p:nvSpPr>
        <p:spPr bwMode="auto">
          <a:xfrm>
            <a:off x="342900" y="4219575"/>
            <a:ext cx="3421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decreasing ice cover</a:t>
            </a:r>
          </a:p>
        </p:txBody>
      </p:sp>
      <p:sp>
        <p:nvSpPr>
          <p:cNvPr id="23561" name="TextBox 8">
            <a:extLst>
              <a:ext uri="{FF2B5EF4-FFF2-40B4-BE49-F238E27FC236}">
                <a16:creationId xmlns:a16="http://schemas.microsoft.com/office/drawing/2014/main" id="{87BB8434-803A-46D1-93E9-5D5099D261F9}"/>
              </a:ext>
            </a:extLst>
          </p:cNvPr>
          <p:cNvSpPr txBox="1">
            <a:spLocks noChangeArrowheads="1"/>
          </p:cNvSpPr>
          <p:nvPr/>
        </p:nvSpPr>
        <p:spPr bwMode="auto">
          <a:xfrm>
            <a:off x="342900" y="3028950"/>
            <a:ext cx="2871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extreme weather</a:t>
            </a:r>
          </a:p>
        </p:txBody>
      </p:sp>
      <p:pic>
        <p:nvPicPr>
          <p:cNvPr id="32778" name="Picture 12" descr="C:\CVS\production\GCSEChemistry\src\images\climate change and the carbon footprint\earth.png">
            <a:extLst>
              <a:ext uri="{FF2B5EF4-FFF2-40B4-BE49-F238E27FC236}">
                <a16:creationId xmlns:a16="http://schemas.microsoft.com/office/drawing/2014/main" id="{EAE7346E-CB43-4EBF-840F-A4F750B32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2649538"/>
            <a:ext cx="362902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1">
            <a:extLst>
              <a:ext uri="{FF2B5EF4-FFF2-40B4-BE49-F238E27FC236}">
                <a16:creationId xmlns:a16="http://schemas.microsoft.com/office/drawing/2014/main" id="{E1089FBF-C6CB-47C1-B25C-A45AB56C836C}"/>
              </a:ext>
            </a:extLst>
          </p:cNvPr>
          <p:cNvSpPr txBox="1">
            <a:spLocks noChangeArrowheads="1"/>
          </p:cNvSpPr>
          <p:nvPr/>
        </p:nvSpPr>
        <p:spPr bwMode="auto">
          <a:xfrm>
            <a:off x="342900" y="5411788"/>
            <a:ext cx="3919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spreading disease.</a:t>
            </a:r>
          </a:p>
        </p:txBody>
      </p:sp>
      <p:pic>
        <p:nvPicPr>
          <p:cNvPr id="13" name="Picture 19">
            <a:hlinkClick r:id="" action="ppaction://hlinkshowjump?jump=nextslide"/>
            <a:extLst>
              <a:ext uri="{FF2B5EF4-FFF2-40B4-BE49-F238E27FC236}">
                <a16:creationId xmlns:a16="http://schemas.microsoft.com/office/drawing/2014/main" id="{96C00D6F-F4CF-4813-BD37-B74073B08C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5" descr="notes_icon">
            <a:extLst>
              <a:ext uri="{FF2B5EF4-FFF2-40B4-BE49-F238E27FC236}">
                <a16:creationId xmlns:a16="http://schemas.microsoft.com/office/drawing/2014/main" id="{9B25B8C9-9940-44C9-803B-9BB678BC851C}"/>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P spid="23560" grpId="0"/>
      <p:bldP spid="2356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Z:\Science\GCSE Science 2016\Presentation update\Design\Images\book_green_edit.png">
            <a:extLst>
              <a:ext uri="{FF2B5EF4-FFF2-40B4-BE49-F238E27FC236}">
                <a16:creationId xmlns:a16="http://schemas.microsoft.com/office/drawing/2014/main" id="{10D931B9-B2AD-4B24-86DB-AA515183F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988" y="1401763"/>
            <a:ext cx="3402012"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D863EA9A-F0BF-4C4F-B8AC-CA12ADF3EE89}"/>
              </a:ext>
            </a:extLst>
          </p:cNvPr>
          <p:cNvSpPr>
            <a:spLocks noGrp="1"/>
          </p:cNvSpPr>
          <p:nvPr>
            <p:ph type="title"/>
          </p:nvPr>
        </p:nvSpPr>
        <p:spPr/>
        <p:txBody>
          <a:bodyPr/>
          <a:lstStyle/>
          <a:p>
            <a:r>
              <a:rPr lang="en-GB" altLang="en-US"/>
              <a:t>How do we predict climate change?</a:t>
            </a:r>
          </a:p>
        </p:txBody>
      </p:sp>
      <p:sp>
        <p:nvSpPr>
          <p:cNvPr id="18437" name="TextBox 4">
            <a:extLst>
              <a:ext uri="{FF2B5EF4-FFF2-40B4-BE49-F238E27FC236}">
                <a16:creationId xmlns:a16="http://schemas.microsoft.com/office/drawing/2014/main" id="{4C5D55B4-C8A6-4AC8-8565-5A68AE715C95}"/>
              </a:ext>
            </a:extLst>
          </p:cNvPr>
          <p:cNvSpPr txBox="1">
            <a:spLocks noChangeArrowheads="1"/>
          </p:cNvSpPr>
          <p:nvPr/>
        </p:nvSpPr>
        <p:spPr bwMode="auto">
          <a:xfrm>
            <a:off x="342900" y="3808413"/>
            <a:ext cx="53292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results in a huge amount of information, which makes it difficult to accurately model Earth’s climate.</a:t>
            </a:r>
          </a:p>
        </p:txBody>
      </p:sp>
      <p:sp>
        <p:nvSpPr>
          <p:cNvPr id="30725" name="Rectangle 5">
            <a:extLst>
              <a:ext uri="{FF2B5EF4-FFF2-40B4-BE49-F238E27FC236}">
                <a16:creationId xmlns:a16="http://schemas.microsoft.com/office/drawing/2014/main" id="{AEB02D74-04F4-4A22-B89A-5E94E7E21E56}"/>
              </a:ext>
            </a:extLst>
          </p:cNvPr>
          <p:cNvSpPr>
            <a:spLocks noChangeArrowheads="1"/>
          </p:cNvSpPr>
          <p:nvPr/>
        </p:nvSpPr>
        <p:spPr bwMode="auto">
          <a:xfrm>
            <a:off x="342900" y="5322888"/>
            <a:ext cx="7234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We therefore use multiple </a:t>
            </a:r>
            <a:r>
              <a:rPr lang="en-GB" altLang="en-US" b="1" dirty="0">
                <a:solidFill>
                  <a:srgbClr val="B80303"/>
                </a:solidFill>
              </a:rPr>
              <a:t>simplified models</a:t>
            </a:r>
            <a:r>
              <a:rPr lang="en-GB" altLang="en-US" dirty="0">
                <a:solidFill>
                  <a:srgbClr val="B80303"/>
                </a:solidFill>
              </a:rPr>
              <a:t> </a:t>
            </a:r>
            <a:r>
              <a:rPr lang="en-GB" altLang="en-US" dirty="0"/>
              <a:t>to understand changes in climate.</a:t>
            </a:r>
          </a:p>
        </p:txBody>
      </p:sp>
      <p:sp>
        <p:nvSpPr>
          <p:cNvPr id="18439" name="TextBox 8">
            <a:extLst>
              <a:ext uri="{FF2B5EF4-FFF2-40B4-BE49-F238E27FC236}">
                <a16:creationId xmlns:a16="http://schemas.microsoft.com/office/drawing/2014/main" id="{012C9A8B-EDB4-43E8-8E60-C258493F3350}"/>
              </a:ext>
            </a:extLst>
          </p:cNvPr>
          <p:cNvSpPr txBox="1">
            <a:spLocks noChangeArrowheads="1"/>
          </p:cNvSpPr>
          <p:nvPr/>
        </p:nvSpPr>
        <p:spPr bwMode="auto">
          <a:xfrm>
            <a:off x="342900" y="784225"/>
            <a:ext cx="7978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B80303"/>
                </a:solidFill>
              </a:rPr>
              <a:t>Climate models </a:t>
            </a:r>
            <a:r>
              <a:rPr lang="en-GB" altLang="en-US" dirty="0"/>
              <a:t>are used to predict how Earth’s climate is changing.</a:t>
            </a:r>
          </a:p>
        </p:txBody>
      </p:sp>
      <p:sp>
        <p:nvSpPr>
          <p:cNvPr id="18440" name="TextBox 9">
            <a:extLst>
              <a:ext uri="{FF2B5EF4-FFF2-40B4-BE49-F238E27FC236}">
                <a16:creationId xmlns:a16="http://schemas.microsoft.com/office/drawing/2014/main" id="{B77E69F9-C572-4836-B3CC-BD8D247B4764}"/>
              </a:ext>
            </a:extLst>
          </p:cNvPr>
          <p:cNvSpPr txBox="1">
            <a:spLocks noChangeArrowheads="1"/>
          </p:cNvSpPr>
          <p:nvPr/>
        </p:nvSpPr>
        <p:spPr bwMode="auto">
          <a:xfrm>
            <a:off x="342900" y="1927225"/>
            <a:ext cx="5594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are computer models which represent the interactions between the Earth’s </a:t>
            </a:r>
            <a:r>
              <a:rPr lang="en-GB" altLang="en-US" b="1" dirty="0">
                <a:solidFill>
                  <a:srgbClr val="B80303"/>
                </a:solidFill>
              </a:rPr>
              <a:t>atmosphere</a:t>
            </a:r>
            <a:r>
              <a:rPr lang="en-GB" altLang="en-US" dirty="0"/>
              <a:t>, land surface, oceans, and sun.</a:t>
            </a:r>
          </a:p>
        </p:txBody>
      </p:sp>
      <p:pic>
        <p:nvPicPr>
          <p:cNvPr id="9" name="Picture 19">
            <a:hlinkClick r:id="" action="ppaction://hlinkshowjump?jump=nextslide"/>
            <a:extLst>
              <a:ext uri="{FF2B5EF4-FFF2-40B4-BE49-F238E27FC236}">
                <a16:creationId xmlns:a16="http://schemas.microsoft.com/office/drawing/2014/main" id="{8E9DC25F-ECFF-45B1-89A1-F11CA5BFCAC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11D16419-FC57-4B4C-A532-6E396D1C72A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30725" grpId="0"/>
      <p:bldP spid="184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9749DAD-F816-4C66-A7CE-FA158A219387}"/>
              </a:ext>
            </a:extLst>
          </p:cNvPr>
          <p:cNvSpPr>
            <a:spLocks noGrp="1" noChangeArrowheads="1"/>
          </p:cNvSpPr>
          <p:nvPr>
            <p:ph type="title"/>
          </p:nvPr>
        </p:nvSpPr>
        <p:spPr/>
        <p:txBody>
          <a:bodyPr/>
          <a:lstStyle/>
          <a:p>
            <a:pPr eaLnBrk="1" hangingPunct="1"/>
            <a:r>
              <a:rPr lang="en-GB" altLang="en-US" dirty="0" err="1"/>
              <a:t>Modeling</a:t>
            </a:r>
            <a:r>
              <a:rPr lang="en-GB" altLang="en-US" dirty="0"/>
              <a:t> climate change</a:t>
            </a:r>
          </a:p>
        </p:txBody>
      </p:sp>
      <p:sp>
        <p:nvSpPr>
          <p:cNvPr id="105476" name="Rectangle 4">
            <a:extLst>
              <a:ext uri="{FF2B5EF4-FFF2-40B4-BE49-F238E27FC236}">
                <a16:creationId xmlns:a16="http://schemas.microsoft.com/office/drawing/2014/main" id="{808553AC-8D13-4DE0-9336-058B101A07A9}"/>
              </a:ext>
            </a:extLst>
          </p:cNvPr>
          <p:cNvSpPr>
            <a:spLocks noChangeArrowheads="1"/>
          </p:cNvSpPr>
          <p:nvPr/>
        </p:nvSpPr>
        <p:spPr bwMode="auto">
          <a:xfrm>
            <a:off x="341313" y="1914525"/>
            <a:ext cx="8215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B80303"/>
              </a:buClr>
              <a:buFont typeface="Wingdings" panose="05000000000000000000" pitchFamily="2" charset="2"/>
              <a:buChar char="l"/>
            </a:pPr>
            <a:r>
              <a:rPr lang="en-GB" altLang="en-US"/>
              <a:t>Data from previous climates is entered into the model to test its ability to reproduce known climates. </a:t>
            </a:r>
          </a:p>
        </p:txBody>
      </p:sp>
      <p:sp>
        <p:nvSpPr>
          <p:cNvPr id="19460" name="Rectangle 10">
            <a:extLst>
              <a:ext uri="{FF2B5EF4-FFF2-40B4-BE49-F238E27FC236}">
                <a16:creationId xmlns:a16="http://schemas.microsoft.com/office/drawing/2014/main" id="{7AE46EEB-7AD6-4BAD-BF7F-F3BE9155D9FD}"/>
              </a:ext>
            </a:extLst>
          </p:cNvPr>
          <p:cNvSpPr>
            <a:spLocks noChangeArrowheads="1"/>
          </p:cNvSpPr>
          <p:nvPr/>
        </p:nvSpPr>
        <p:spPr bwMode="auto">
          <a:xfrm>
            <a:off x="341313" y="765175"/>
            <a:ext cx="8215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Using climate models, climate change scientists take several steps to make predictions about Earth’s climate:</a:t>
            </a:r>
          </a:p>
        </p:txBody>
      </p:sp>
      <p:sp>
        <p:nvSpPr>
          <p:cNvPr id="105483" name="Text Box 11">
            <a:extLst>
              <a:ext uri="{FF2B5EF4-FFF2-40B4-BE49-F238E27FC236}">
                <a16:creationId xmlns:a16="http://schemas.microsoft.com/office/drawing/2014/main" id="{B755CD27-9E28-4EF8-ADF4-2A3E4278C52C}"/>
              </a:ext>
            </a:extLst>
          </p:cNvPr>
          <p:cNvSpPr txBox="1">
            <a:spLocks noChangeArrowheads="1"/>
          </p:cNvSpPr>
          <p:nvPr/>
        </p:nvSpPr>
        <p:spPr bwMode="auto">
          <a:xfrm>
            <a:off x="342900" y="3065463"/>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B80303"/>
              </a:buClr>
              <a:buFont typeface="Wingdings" panose="05000000000000000000" pitchFamily="2" charset="2"/>
              <a:buChar char="l"/>
            </a:pPr>
            <a:r>
              <a:rPr lang="en-GB" altLang="en-US" dirty="0"/>
              <a:t>Scientists report a range of </a:t>
            </a:r>
            <a:r>
              <a:rPr lang="en-GB" altLang="en-US" b="1" dirty="0">
                <a:solidFill>
                  <a:srgbClr val="B80303"/>
                </a:solidFill>
              </a:rPr>
              <a:t>projections</a:t>
            </a:r>
            <a:r>
              <a:rPr lang="en-GB" altLang="en-US" dirty="0"/>
              <a:t>. For example, these can show how the climate might change if CO</a:t>
            </a:r>
            <a:r>
              <a:rPr lang="en-GB" altLang="en-US" baseline="-25000" dirty="0"/>
              <a:t>2</a:t>
            </a:r>
            <a:r>
              <a:rPr lang="en-GB" altLang="en-US" dirty="0"/>
              <a:t> production stays the same, if it decreases or if it increases.  </a:t>
            </a:r>
          </a:p>
        </p:txBody>
      </p:sp>
      <p:sp>
        <p:nvSpPr>
          <p:cNvPr id="105484" name="Text Box 12">
            <a:extLst>
              <a:ext uri="{FF2B5EF4-FFF2-40B4-BE49-F238E27FC236}">
                <a16:creationId xmlns:a16="http://schemas.microsoft.com/office/drawing/2014/main" id="{22973404-59FC-4338-AF15-AA8D5664747A}"/>
              </a:ext>
            </a:extLst>
          </p:cNvPr>
          <p:cNvSpPr txBox="1">
            <a:spLocks noChangeArrowheads="1"/>
          </p:cNvSpPr>
          <p:nvPr/>
        </p:nvSpPr>
        <p:spPr bwMode="auto">
          <a:xfrm>
            <a:off x="341313" y="4584700"/>
            <a:ext cx="8613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B80303"/>
              </a:buClr>
              <a:buFont typeface="Wingdings" panose="05000000000000000000" pitchFamily="2" charset="2"/>
              <a:buChar char="l"/>
            </a:pPr>
            <a:r>
              <a:rPr lang="en-GB" altLang="en-US" dirty="0"/>
              <a:t>The </a:t>
            </a:r>
            <a:r>
              <a:rPr lang="en-GB" altLang="en-US" dirty="0">
                <a:solidFill>
                  <a:srgbClr val="010066"/>
                </a:solidFill>
              </a:rPr>
              <a:t>International Panel on Climate Change (IPCC) </a:t>
            </a:r>
            <a:r>
              <a:rPr lang="en-GB" altLang="en-US" dirty="0"/>
              <a:t>is a UN organization responsible for assessing climate change data. They use information from different computer models and research to write reports about climate change.</a:t>
            </a:r>
          </a:p>
        </p:txBody>
      </p:sp>
      <p:pic>
        <p:nvPicPr>
          <p:cNvPr id="9" name="Picture 19">
            <a:hlinkClick r:id="" action="ppaction://hlinkshowjump?jump=nextslide"/>
            <a:extLst>
              <a:ext uri="{FF2B5EF4-FFF2-40B4-BE49-F238E27FC236}">
                <a16:creationId xmlns:a16="http://schemas.microsoft.com/office/drawing/2014/main" id="{9DC25794-5976-48D4-9B60-49491C3D9ED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C7347D88-93EE-4952-BD61-2CE8B59A7C6E}"/>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88D331D1-5066-45DB-84AC-62E54411F56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P spid="105483" grpId="0"/>
      <p:bldP spid="1054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EB6C72B-076A-4CFB-B629-DC08D3850076}"/>
              </a:ext>
            </a:extLst>
          </p:cNvPr>
          <p:cNvSpPr>
            <a:spLocks noGrp="1" noChangeArrowheads="1"/>
          </p:cNvSpPr>
          <p:nvPr>
            <p:ph type="title"/>
          </p:nvPr>
        </p:nvSpPr>
        <p:spPr/>
        <p:txBody>
          <a:bodyPr/>
          <a:lstStyle/>
          <a:p>
            <a:pPr eaLnBrk="1" hangingPunct="1"/>
            <a:r>
              <a:rPr lang="en-GB" altLang="en-US"/>
              <a:t>How is climate change predicted? </a:t>
            </a:r>
          </a:p>
        </p:txBody>
      </p:sp>
      <p:sp>
        <p:nvSpPr>
          <p:cNvPr id="4099" name="Text Box 5">
            <a:extLst>
              <a:ext uri="{FF2B5EF4-FFF2-40B4-BE49-F238E27FC236}">
                <a16:creationId xmlns:a16="http://schemas.microsoft.com/office/drawing/2014/main" id="{09B08137-55A7-4A81-B9CA-11672774FB29}"/>
              </a:ext>
            </a:extLst>
          </p:cNvPr>
          <p:cNvSpPr txBox="1">
            <a:spLocks noChangeArrowheads="1"/>
          </p:cNvSpPr>
          <p:nvPr/>
        </p:nvSpPr>
        <p:spPr bwMode="auto">
          <a:xfrm>
            <a:off x="342900" y="784225"/>
            <a:ext cx="8693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dirty="0">
                <a:solidFill>
                  <a:srgbClr val="000066"/>
                </a:solidFill>
              </a:rPr>
              <a:t>Scientists use experiments to explore how things work and to test predictions. However, the climate is far too large and too complicated to be reproduced in a laboratory.</a:t>
            </a:r>
          </a:p>
        </p:txBody>
      </p:sp>
      <p:sp>
        <p:nvSpPr>
          <p:cNvPr id="96263" name="Text Box 7">
            <a:extLst>
              <a:ext uri="{FF2B5EF4-FFF2-40B4-BE49-F238E27FC236}">
                <a16:creationId xmlns:a16="http://schemas.microsoft.com/office/drawing/2014/main" id="{1560D379-5DA1-465C-A3E1-9623AF6C2B77}"/>
              </a:ext>
            </a:extLst>
          </p:cNvPr>
          <p:cNvSpPr txBox="1">
            <a:spLocks noChangeArrowheads="1"/>
          </p:cNvSpPr>
          <p:nvPr/>
        </p:nvSpPr>
        <p:spPr bwMode="auto">
          <a:xfrm>
            <a:off x="342900" y="2179343"/>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Instead, </a:t>
            </a:r>
            <a:r>
              <a:rPr lang="en-GB" altLang="en-US" sz="2400" dirty="0">
                <a:solidFill>
                  <a:srgbClr val="B80303"/>
                </a:solidFill>
              </a:rPr>
              <a:t>computer models</a:t>
            </a:r>
            <a:r>
              <a:rPr lang="en-GB" altLang="en-US" sz="2400" b="0" dirty="0">
                <a:solidFill>
                  <a:srgbClr val="B80303"/>
                </a:solidFill>
              </a:rPr>
              <a:t> </a:t>
            </a:r>
            <a:r>
              <a:rPr lang="en-GB" altLang="en-US" sz="2400" b="0" dirty="0">
                <a:solidFill>
                  <a:srgbClr val="000066"/>
                </a:solidFill>
              </a:rPr>
              <a:t>are used to represent the climate and explore the possible effects of human actions.    </a:t>
            </a:r>
          </a:p>
        </p:txBody>
      </p:sp>
      <p:sp>
        <p:nvSpPr>
          <p:cNvPr id="96265" name="Text Box 9">
            <a:extLst>
              <a:ext uri="{FF2B5EF4-FFF2-40B4-BE49-F238E27FC236}">
                <a16:creationId xmlns:a16="http://schemas.microsoft.com/office/drawing/2014/main" id="{2B89B97C-5089-47D1-9ADB-82046CCFBD95}"/>
              </a:ext>
            </a:extLst>
          </p:cNvPr>
          <p:cNvSpPr txBox="1">
            <a:spLocks noChangeArrowheads="1"/>
          </p:cNvSpPr>
          <p:nvPr/>
        </p:nvSpPr>
        <p:spPr bwMode="auto">
          <a:xfrm>
            <a:off x="342900" y="4969579"/>
            <a:ext cx="48053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In models, the Earth is divided into grid squares. Using smaller squares increases the detail.</a:t>
            </a:r>
          </a:p>
        </p:txBody>
      </p:sp>
      <p:sp>
        <p:nvSpPr>
          <p:cNvPr id="96268" name="Text Box 12">
            <a:extLst>
              <a:ext uri="{FF2B5EF4-FFF2-40B4-BE49-F238E27FC236}">
                <a16:creationId xmlns:a16="http://schemas.microsoft.com/office/drawing/2014/main" id="{1A5FC20E-5397-434F-B9B9-1303A61F4729}"/>
              </a:ext>
            </a:extLst>
          </p:cNvPr>
          <p:cNvSpPr txBox="1">
            <a:spLocks noChangeArrowheads="1"/>
          </p:cNvSpPr>
          <p:nvPr/>
        </p:nvSpPr>
        <p:spPr bwMode="auto">
          <a:xfrm>
            <a:off x="342900" y="3205129"/>
            <a:ext cx="45497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dirty="0">
                <a:solidFill>
                  <a:srgbClr val="010066"/>
                </a:solidFill>
              </a:rPr>
              <a:t>Mathematical formulae are used to represent the separate parts of the climate system and how they interact.</a:t>
            </a:r>
            <a:r>
              <a:rPr lang="en-GB" altLang="en-US" b="0" dirty="0"/>
              <a:t>  </a:t>
            </a:r>
          </a:p>
        </p:txBody>
      </p:sp>
      <p:pic>
        <p:nvPicPr>
          <p:cNvPr id="96275" name="Picture 19" descr="JS_computer-modelling_3">
            <a:extLst>
              <a:ext uri="{FF2B5EF4-FFF2-40B4-BE49-F238E27FC236}">
                <a16:creationId xmlns:a16="http://schemas.microsoft.com/office/drawing/2014/main" id="{C2D3B93B-8EF5-43DF-AE8E-852E6F37F6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242" y="3447128"/>
            <a:ext cx="3050866" cy="297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BC180D71-32FB-450A-AB1D-8ED55F9DA22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F454B12C-224F-4F41-AA94-922E22625DAF}"/>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B21D8FC5-BE52-49A5-BBC9-39CC7A92536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91115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9627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626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626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p:bldP spid="96265" grpId="0"/>
      <p:bldP spid="962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23D7F7D-4586-4384-AD36-D4EABFFDA226}"/>
              </a:ext>
            </a:extLst>
          </p:cNvPr>
          <p:cNvSpPr>
            <a:spLocks noGrp="1" noChangeArrowheads="1"/>
          </p:cNvSpPr>
          <p:nvPr>
            <p:ph type="title"/>
          </p:nvPr>
        </p:nvSpPr>
        <p:spPr/>
        <p:txBody>
          <a:bodyPr/>
          <a:lstStyle/>
          <a:p>
            <a:pPr eaLnBrk="1" hangingPunct="1"/>
            <a:r>
              <a:rPr lang="en-GB" altLang="en-US"/>
              <a:t>How is the climate modeled?</a:t>
            </a:r>
          </a:p>
        </p:txBody>
      </p:sp>
      <p:sp>
        <p:nvSpPr>
          <p:cNvPr id="5123" name="Text Box 5">
            <a:extLst>
              <a:ext uri="{FF2B5EF4-FFF2-40B4-BE49-F238E27FC236}">
                <a16:creationId xmlns:a16="http://schemas.microsoft.com/office/drawing/2014/main" id="{DE4B053C-D4F1-4D2F-AD8E-D4424E9682D6}"/>
              </a:ext>
            </a:extLst>
          </p:cNvPr>
          <p:cNvSpPr txBox="1">
            <a:spLocks noChangeArrowheads="1"/>
          </p:cNvSpPr>
          <p:nvPr/>
        </p:nvSpPr>
        <p:spPr bwMode="auto">
          <a:xfrm>
            <a:off x="342904" y="782638"/>
            <a:ext cx="86979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There are many factors that can affect the climate. All these interactions need to be included in climate models.  </a:t>
            </a:r>
          </a:p>
        </p:txBody>
      </p:sp>
      <p:sp>
        <p:nvSpPr>
          <p:cNvPr id="5124" name="Text Box 29">
            <a:extLst>
              <a:ext uri="{FF2B5EF4-FFF2-40B4-BE49-F238E27FC236}">
                <a16:creationId xmlns:a16="http://schemas.microsoft.com/office/drawing/2014/main" id="{E25D18B6-BD6E-4728-81C8-DFB7B5EF6626}"/>
              </a:ext>
            </a:extLst>
          </p:cNvPr>
          <p:cNvSpPr txBox="1">
            <a:spLocks noChangeArrowheads="1"/>
          </p:cNvSpPr>
          <p:nvPr/>
        </p:nvSpPr>
        <p:spPr bwMode="auto">
          <a:xfrm>
            <a:off x="4540428" y="3890964"/>
            <a:ext cx="381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400" b="0"/>
          </a:p>
        </p:txBody>
      </p:sp>
      <p:pic>
        <p:nvPicPr>
          <p:cNvPr id="5125" name="Picture 16" descr="CC5b_11_climate system_ER_copy">
            <a:extLst>
              <a:ext uri="{FF2B5EF4-FFF2-40B4-BE49-F238E27FC236}">
                <a16:creationId xmlns:a16="http://schemas.microsoft.com/office/drawing/2014/main" id="{D0232813-C7C5-4367-A486-D2CADE503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540" y="1703389"/>
            <a:ext cx="7418388" cy="464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7">
            <a:extLst>
              <a:ext uri="{FF2B5EF4-FFF2-40B4-BE49-F238E27FC236}">
                <a16:creationId xmlns:a16="http://schemas.microsoft.com/office/drawing/2014/main" id="{AF522427-9E92-4578-981F-EC4BE3CC6078}"/>
              </a:ext>
            </a:extLst>
          </p:cNvPr>
          <p:cNvSpPr txBox="1">
            <a:spLocks noChangeArrowheads="1"/>
          </p:cNvSpPr>
          <p:nvPr/>
        </p:nvSpPr>
        <p:spPr bwMode="auto">
          <a:xfrm>
            <a:off x="6670145" y="3073401"/>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000054"/>
                </a:solidFill>
              </a:rPr>
              <a:t>volcanoes</a:t>
            </a:r>
          </a:p>
        </p:txBody>
      </p:sp>
      <p:sp>
        <p:nvSpPr>
          <p:cNvPr id="5127" name="Text Box 18">
            <a:extLst>
              <a:ext uri="{FF2B5EF4-FFF2-40B4-BE49-F238E27FC236}">
                <a16:creationId xmlns:a16="http://schemas.microsoft.com/office/drawing/2014/main" id="{B5609226-39BD-497D-97EB-D8F468653B3D}"/>
              </a:ext>
            </a:extLst>
          </p:cNvPr>
          <p:cNvSpPr txBox="1">
            <a:spLocks noChangeArrowheads="1"/>
          </p:cNvSpPr>
          <p:nvPr/>
        </p:nvSpPr>
        <p:spPr bwMode="auto">
          <a:xfrm>
            <a:off x="6701015" y="1889988"/>
            <a:ext cx="1558245" cy="1200329"/>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rgbClr val="FB2805"/>
                </a:solidFill>
              </a:rPr>
              <a:t>radiation from the Earth</a:t>
            </a:r>
          </a:p>
        </p:txBody>
      </p:sp>
      <p:sp>
        <p:nvSpPr>
          <p:cNvPr id="5128" name="Line 19">
            <a:extLst>
              <a:ext uri="{FF2B5EF4-FFF2-40B4-BE49-F238E27FC236}">
                <a16:creationId xmlns:a16="http://schemas.microsoft.com/office/drawing/2014/main" id="{C2564C71-47EA-49C7-8BF0-8EF9555A955D}"/>
              </a:ext>
            </a:extLst>
          </p:cNvPr>
          <p:cNvSpPr>
            <a:spLocks noChangeShapeType="1"/>
          </p:cNvSpPr>
          <p:nvPr/>
        </p:nvSpPr>
        <p:spPr bwMode="auto">
          <a:xfrm flipV="1">
            <a:off x="6413678" y="2017714"/>
            <a:ext cx="0" cy="9366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Text Box 20">
            <a:extLst>
              <a:ext uri="{FF2B5EF4-FFF2-40B4-BE49-F238E27FC236}">
                <a16:creationId xmlns:a16="http://schemas.microsoft.com/office/drawing/2014/main" id="{1967A98B-9303-414A-AD75-CAA6F8696C57}"/>
              </a:ext>
            </a:extLst>
          </p:cNvPr>
          <p:cNvSpPr txBox="1">
            <a:spLocks noChangeArrowheads="1"/>
          </p:cNvSpPr>
          <p:nvPr/>
        </p:nvSpPr>
        <p:spPr bwMode="auto">
          <a:xfrm>
            <a:off x="3460928" y="1801814"/>
            <a:ext cx="1692275" cy="11874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rgbClr val="FFCC00"/>
                </a:solidFill>
              </a:rPr>
              <a:t>radiation from the Sun</a:t>
            </a:r>
          </a:p>
        </p:txBody>
      </p:sp>
      <p:sp>
        <p:nvSpPr>
          <p:cNvPr id="5130" name="Line 22">
            <a:extLst>
              <a:ext uri="{FF2B5EF4-FFF2-40B4-BE49-F238E27FC236}">
                <a16:creationId xmlns:a16="http://schemas.microsoft.com/office/drawing/2014/main" id="{0BA6F123-46E1-49DA-A443-23772E34B825}"/>
              </a:ext>
            </a:extLst>
          </p:cNvPr>
          <p:cNvSpPr>
            <a:spLocks noChangeShapeType="1"/>
          </p:cNvSpPr>
          <p:nvPr/>
        </p:nvSpPr>
        <p:spPr bwMode="auto">
          <a:xfrm>
            <a:off x="3316465" y="2017714"/>
            <a:ext cx="0" cy="865187"/>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Text Box 23">
            <a:extLst>
              <a:ext uri="{FF2B5EF4-FFF2-40B4-BE49-F238E27FC236}">
                <a16:creationId xmlns:a16="http://schemas.microsoft.com/office/drawing/2014/main" id="{33D23C9D-502D-497D-A302-9593A42DEC17}"/>
              </a:ext>
            </a:extLst>
          </p:cNvPr>
          <p:cNvSpPr txBox="1">
            <a:spLocks noChangeArrowheads="1"/>
          </p:cNvSpPr>
          <p:nvPr/>
        </p:nvSpPr>
        <p:spPr bwMode="auto">
          <a:xfrm>
            <a:off x="1013003" y="4826001"/>
            <a:ext cx="129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t>ice on land</a:t>
            </a:r>
          </a:p>
        </p:txBody>
      </p:sp>
      <p:sp>
        <p:nvSpPr>
          <p:cNvPr id="5132" name="Text Box 24">
            <a:extLst>
              <a:ext uri="{FF2B5EF4-FFF2-40B4-BE49-F238E27FC236}">
                <a16:creationId xmlns:a16="http://schemas.microsoft.com/office/drawing/2014/main" id="{16E11FF1-8203-4816-81F0-DF115CF419ED}"/>
              </a:ext>
            </a:extLst>
          </p:cNvPr>
          <p:cNvSpPr txBox="1">
            <a:spLocks noChangeArrowheads="1"/>
          </p:cNvSpPr>
          <p:nvPr/>
        </p:nvSpPr>
        <p:spPr bwMode="auto">
          <a:xfrm>
            <a:off x="3001259" y="4610101"/>
            <a:ext cx="2160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000054"/>
                </a:solidFill>
              </a:rPr>
              <a:t>ice in the sea</a:t>
            </a:r>
          </a:p>
        </p:txBody>
      </p:sp>
      <p:sp>
        <p:nvSpPr>
          <p:cNvPr id="5133" name="Text Box 30">
            <a:extLst>
              <a:ext uri="{FF2B5EF4-FFF2-40B4-BE49-F238E27FC236}">
                <a16:creationId xmlns:a16="http://schemas.microsoft.com/office/drawing/2014/main" id="{28B1B47D-CEC2-4141-B31B-6945650532CA}"/>
              </a:ext>
            </a:extLst>
          </p:cNvPr>
          <p:cNvSpPr txBox="1">
            <a:spLocks noChangeArrowheads="1"/>
          </p:cNvSpPr>
          <p:nvPr/>
        </p:nvSpPr>
        <p:spPr bwMode="auto">
          <a:xfrm>
            <a:off x="3172003" y="3289301"/>
            <a:ext cx="2160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solidFill>
                  <a:srgbClr val="000054"/>
                </a:solidFill>
              </a:rPr>
              <a:t>atmosphere</a:t>
            </a:r>
          </a:p>
        </p:txBody>
      </p:sp>
      <p:sp>
        <p:nvSpPr>
          <p:cNvPr id="5134" name="Text Box 31">
            <a:extLst>
              <a:ext uri="{FF2B5EF4-FFF2-40B4-BE49-F238E27FC236}">
                <a16:creationId xmlns:a16="http://schemas.microsoft.com/office/drawing/2014/main" id="{6BF350A1-4056-42DE-BDBB-E2ED826F9545}"/>
              </a:ext>
            </a:extLst>
          </p:cNvPr>
          <p:cNvSpPr txBox="1">
            <a:spLocks noChangeArrowheads="1"/>
          </p:cNvSpPr>
          <p:nvPr/>
        </p:nvSpPr>
        <p:spPr bwMode="auto">
          <a:xfrm>
            <a:off x="3271309" y="5146499"/>
            <a:ext cx="223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000054"/>
                </a:solidFill>
              </a:rPr>
              <a:t>seas and oceans</a:t>
            </a:r>
          </a:p>
        </p:txBody>
      </p:sp>
      <p:sp>
        <p:nvSpPr>
          <p:cNvPr id="5135" name="Text Box 32">
            <a:extLst>
              <a:ext uri="{FF2B5EF4-FFF2-40B4-BE49-F238E27FC236}">
                <a16:creationId xmlns:a16="http://schemas.microsoft.com/office/drawing/2014/main" id="{936DB6D0-D705-4234-83A4-3E2789CBD5A1}"/>
              </a:ext>
            </a:extLst>
          </p:cNvPr>
          <p:cNvSpPr txBox="1">
            <a:spLocks noChangeArrowheads="1"/>
          </p:cNvSpPr>
          <p:nvPr/>
        </p:nvSpPr>
        <p:spPr bwMode="auto">
          <a:xfrm>
            <a:off x="5405615" y="5186364"/>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t>land</a:t>
            </a:r>
            <a:r>
              <a:rPr lang="en-GB" altLang="en-US" sz="2400" b="0"/>
              <a:t> </a:t>
            </a:r>
          </a:p>
        </p:txBody>
      </p:sp>
      <p:sp>
        <p:nvSpPr>
          <p:cNvPr id="5136" name="Text Box 33">
            <a:extLst>
              <a:ext uri="{FF2B5EF4-FFF2-40B4-BE49-F238E27FC236}">
                <a16:creationId xmlns:a16="http://schemas.microsoft.com/office/drawing/2014/main" id="{C2610839-9DB0-4018-9405-51E09864BAFB}"/>
              </a:ext>
            </a:extLst>
          </p:cNvPr>
          <p:cNvSpPr txBox="1">
            <a:spLocks noChangeArrowheads="1"/>
          </p:cNvSpPr>
          <p:nvPr/>
        </p:nvSpPr>
        <p:spPr bwMode="auto">
          <a:xfrm>
            <a:off x="6108875" y="5402264"/>
            <a:ext cx="1584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dirty="0"/>
              <a:t>rivers and lakes</a:t>
            </a:r>
          </a:p>
        </p:txBody>
      </p:sp>
      <p:sp>
        <p:nvSpPr>
          <p:cNvPr id="5137" name="Text Box 34">
            <a:extLst>
              <a:ext uri="{FF2B5EF4-FFF2-40B4-BE49-F238E27FC236}">
                <a16:creationId xmlns:a16="http://schemas.microsoft.com/office/drawing/2014/main" id="{17226ACE-2883-4883-8021-19694910E669}"/>
              </a:ext>
            </a:extLst>
          </p:cNvPr>
          <p:cNvSpPr txBox="1">
            <a:spLocks noChangeArrowheads="1"/>
          </p:cNvSpPr>
          <p:nvPr/>
        </p:nvSpPr>
        <p:spPr bwMode="auto">
          <a:xfrm>
            <a:off x="913696" y="3761494"/>
            <a:ext cx="208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000054"/>
                </a:solidFill>
              </a:rPr>
              <a:t>precipitation</a:t>
            </a:r>
          </a:p>
        </p:txBody>
      </p:sp>
      <p:sp>
        <p:nvSpPr>
          <p:cNvPr id="5138" name="Text Box 35">
            <a:extLst>
              <a:ext uri="{FF2B5EF4-FFF2-40B4-BE49-F238E27FC236}">
                <a16:creationId xmlns:a16="http://schemas.microsoft.com/office/drawing/2014/main" id="{A7A45F62-B22E-45C3-B9DD-827E36C3BD67}"/>
              </a:ext>
            </a:extLst>
          </p:cNvPr>
          <p:cNvSpPr txBox="1">
            <a:spLocks noChangeArrowheads="1"/>
          </p:cNvSpPr>
          <p:nvPr/>
        </p:nvSpPr>
        <p:spPr bwMode="auto">
          <a:xfrm>
            <a:off x="5121981" y="3811941"/>
            <a:ext cx="215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dirty="0">
                <a:solidFill>
                  <a:srgbClr val="000054"/>
                </a:solidFill>
              </a:rPr>
              <a:t>evaporation transpiration</a:t>
            </a:r>
          </a:p>
        </p:txBody>
      </p:sp>
      <p:sp>
        <p:nvSpPr>
          <p:cNvPr id="5139" name="Line 36">
            <a:extLst>
              <a:ext uri="{FF2B5EF4-FFF2-40B4-BE49-F238E27FC236}">
                <a16:creationId xmlns:a16="http://schemas.microsoft.com/office/drawing/2014/main" id="{98A3A0C6-D966-44AE-B3ED-DCE0F842A228}"/>
              </a:ext>
            </a:extLst>
          </p:cNvPr>
          <p:cNvSpPr>
            <a:spLocks noChangeShapeType="1"/>
          </p:cNvSpPr>
          <p:nvPr/>
        </p:nvSpPr>
        <p:spPr bwMode="auto">
          <a:xfrm flipV="1">
            <a:off x="5116690" y="3746501"/>
            <a:ext cx="0" cy="936625"/>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142" name="Picture 48" descr="Predicting climate change 3 arrow">
            <a:extLst>
              <a:ext uri="{FF2B5EF4-FFF2-40B4-BE49-F238E27FC236}">
                <a16:creationId xmlns:a16="http://schemas.microsoft.com/office/drawing/2014/main" id="{382B9389-DD8F-4E7D-9AAB-82BB08CB2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228" y="3892551"/>
            <a:ext cx="2492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a:hlinkClick r:id="" action="ppaction://hlinkshowjump?jump=nextslide"/>
            <a:extLst>
              <a:ext uri="{FF2B5EF4-FFF2-40B4-BE49-F238E27FC236}">
                <a16:creationId xmlns:a16="http://schemas.microsoft.com/office/drawing/2014/main" id="{20C7B616-504E-459F-8303-C7D227DAF8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5" descr="notes_icon">
            <a:extLst>
              <a:ext uri="{FF2B5EF4-FFF2-40B4-BE49-F238E27FC236}">
                <a16:creationId xmlns:a16="http://schemas.microsoft.com/office/drawing/2014/main" id="{8ACA0453-C0A7-41FE-A0BE-3DA05E7788CF}"/>
              </a:ext>
            </a:extLst>
          </p:cNvPr>
          <p:cNvPicPr>
            <a:picLocks noChangeAspect="1" noChangeArrowheads="1"/>
          </p:cNvPicPr>
          <p:nvPr/>
        </p:nvPicPr>
        <p:blipFill>
          <a:blip r:embed="rId7" cstate="print"/>
          <a:srcRect/>
          <a:stretch>
            <a:fillRect/>
          </a:stretch>
        </p:blipFill>
        <p:spPr bwMode="auto">
          <a:xfrm>
            <a:off x="8532813" y="134937"/>
            <a:ext cx="442913" cy="387350"/>
          </a:xfrm>
          <a:prstGeom prst="rect">
            <a:avLst/>
          </a:prstGeom>
          <a:noFill/>
          <a:ln w="9525">
            <a:noFill/>
            <a:miter lim="800000"/>
            <a:headEnd/>
            <a:tailEnd/>
          </a:ln>
        </p:spPr>
      </p:pic>
      <p:pic>
        <p:nvPicPr>
          <p:cNvPr id="25" name="Picture 9">
            <a:extLst>
              <a:ext uri="{FF2B5EF4-FFF2-40B4-BE49-F238E27FC236}">
                <a16:creationId xmlns:a16="http://schemas.microsoft.com/office/drawing/2014/main" id="{3BF05755-76E3-46C4-9902-EE8304087E1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79457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45A11DC-430E-4A1A-A176-C256CBC6C5F5}"/>
              </a:ext>
            </a:extLst>
          </p:cNvPr>
          <p:cNvSpPr>
            <a:spLocks noGrp="1" noChangeArrowheads="1"/>
          </p:cNvSpPr>
          <p:nvPr>
            <p:ph type="title"/>
          </p:nvPr>
        </p:nvSpPr>
        <p:spPr>
          <a:noFill/>
        </p:spPr>
        <p:txBody>
          <a:bodyPr/>
          <a:lstStyle/>
          <a:p>
            <a:pPr eaLnBrk="1" hangingPunct="1"/>
            <a:r>
              <a:rPr lang="en-GB" altLang="en-US"/>
              <a:t>How accurate are climate models? </a:t>
            </a:r>
          </a:p>
        </p:txBody>
      </p:sp>
      <p:sp>
        <p:nvSpPr>
          <p:cNvPr id="8195" name="Text Box 12">
            <a:extLst>
              <a:ext uri="{FF2B5EF4-FFF2-40B4-BE49-F238E27FC236}">
                <a16:creationId xmlns:a16="http://schemas.microsoft.com/office/drawing/2014/main" id="{B9D2BA87-4A5E-42B0-ABC0-CD16672EC512}"/>
              </a:ext>
            </a:extLst>
          </p:cNvPr>
          <p:cNvSpPr txBox="1">
            <a:spLocks noChangeArrowheads="1"/>
          </p:cNvSpPr>
          <p:nvPr/>
        </p:nvSpPr>
        <p:spPr bwMode="auto">
          <a:xfrm>
            <a:off x="342900" y="784225"/>
            <a:ext cx="7108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Within a small section of the scientific community there is still some scepticism about the accuracy of the predictions produced using climate models. </a:t>
            </a:r>
          </a:p>
        </p:txBody>
      </p:sp>
      <p:sp>
        <p:nvSpPr>
          <p:cNvPr id="8196" name="Text Box 13">
            <a:extLst>
              <a:ext uri="{FF2B5EF4-FFF2-40B4-BE49-F238E27FC236}">
                <a16:creationId xmlns:a16="http://schemas.microsoft.com/office/drawing/2014/main" id="{4FD62FD6-6C79-4575-A472-5B47C4E56B89}"/>
              </a:ext>
            </a:extLst>
          </p:cNvPr>
          <p:cNvSpPr txBox="1">
            <a:spLocks noChangeArrowheads="1"/>
          </p:cNvSpPr>
          <p:nvPr/>
        </p:nvSpPr>
        <p:spPr bwMode="auto">
          <a:xfrm>
            <a:off x="684213" y="1844675"/>
            <a:ext cx="3455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b="0"/>
          </a:p>
        </p:txBody>
      </p:sp>
      <p:sp>
        <p:nvSpPr>
          <p:cNvPr id="44047" name="Text Box 15">
            <a:extLst>
              <a:ext uri="{FF2B5EF4-FFF2-40B4-BE49-F238E27FC236}">
                <a16:creationId xmlns:a16="http://schemas.microsoft.com/office/drawing/2014/main" id="{5E531961-DDE8-4F6B-B021-CEB023B150DC}"/>
              </a:ext>
            </a:extLst>
          </p:cNvPr>
          <p:cNvSpPr txBox="1">
            <a:spLocks noChangeArrowheads="1"/>
          </p:cNvSpPr>
          <p:nvPr/>
        </p:nvSpPr>
        <p:spPr bwMode="auto">
          <a:xfrm>
            <a:off x="563563" y="3146425"/>
            <a:ext cx="8359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dirty="0">
                <a:solidFill>
                  <a:srgbClr val="000066"/>
                </a:solidFill>
              </a:rPr>
              <a:t>it is difficult to model aspects of the climate like clouds.      Cloud cover greatly influences surface temperature. Not including clouds in models could reduce their accuracy. </a:t>
            </a:r>
            <a:endParaRPr lang="en-GB" altLang="en-US" b="0" dirty="0"/>
          </a:p>
        </p:txBody>
      </p:sp>
      <p:sp>
        <p:nvSpPr>
          <p:cNvPr id="44048" name="Text Box 16">
            <a:extLst>
              <a:ext uri="{FF2B5EF4-FFF2-40B4-BE49-F238E27FC236}">
                <a16:creationId xmlns:a16="http://schemas.microsoft.com/office/drawing/2014/main" id="{6264AA6F-C3C1-4183-8961-A79AFF8D9764}"/>
              </a:ext>
            </a:extLst>
          </p:cNvPr>
          <p:cNvSpPr txBox="1">
            <a:spLocks noChangeArrowheads="1"/>
          </p:cNvSpPr>
          <p:nvPr/>
        </p:nvSpPr>
        <p:spPr bwMode="auto">
          <a:xfrm>
            <a:off x="563563" y="2603500"/>
            <a:ext cx="811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dirty="0">
                <a:solidFill>
                  <a:srgbClr val="000066"/>
                </a:solidFill>
              </a:rPr>
              <a:t>climate models do not measure local variability well.</a:t>
            </a:r>
          </a:p>
        </p:txBody>
      </p:sp>
      <p:sp>
        <p:nvSpPr>
          <p:cNvPr id="44049" name="Text Box 17">
            <a:extLst>
              <a:ext uri="{FF2B5EF4-FFF2-40B4-BE49-F238E27FC236}">
                <a16:creationId xmlns:a16="http://schemas.microsoft.com/office/drawing/2014/main" id="{C2518754-24B7-481B-8B1E-88EB909D2871}"/>
              </a:ext>
            </a:extLst>
          </p:cNvPr>
          <p:cNvSpPr txBox="1">
            <a:spLocks noChangeArrowheads="1"/>
          </p:cNvSpPr>
          <p:nvPr/>
        </p:nvSpPr>
        <p:spPr bwMode="auto">
          <a:xfrm>
            <a:off x="563563" y="4429125"/>
            <a:ext cx="8412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Clr>
                <a:srgbClr val="B80303"/>
              </a:buClr>
              <a:buFont typeface="Wingdings" panose="05000000000000000000" pitchFamily="2" charset="2"/>
              <a:buChar char="l"/>
            </a:pPr>
            <a:r>
              <a:rPr lang="en-GB" altLang="en-US" sz="2400" b="0" dirty="0">
                <a:solidFill>
                  <a:srgbClr val="000066"/>
                </a:solidFill>
              </a:rPr>
              <a:t>to predict the contribution of humans to climate change, the models have to make assumptions about population and economic growth. This could cause prediction errors.</a:t>
            </a:r>
          </a:p>
        </p:txBody>
      </p:sp>
      <p:sp>
        <p:nvSpPr>
          <p:cNvPr id="44052" name="Text Box 20">
            <a:extLst>
              <a:ext uri="{FF2B5EF4-FFF2-40B4-BE49-F238E27FC236}">
                <a16:creationId xmlns:a16="http://schemas.microsoft.com/office/drawing/2014/main" id="{B2857FB6-38C6-4584-A5C3-7AD58AB00297}"/>
              </a:ext>
            </a:extLst>
          </p:cNvPr>
          <p:cNvSpPr txBox="1">
            <a:spLocks noChangeArrowheads="1"/>
          </p:cNvSpPr>
          <p:nvPr/>
        </p:nvSpPr>
        <p:spPr bwMode="auto">
          <a:xfrm>
            <a:off x="342901" y="5708650"/>
            <a:ext cx="8580437" cy="457200"/>
          </a:xfrm>
          <a:prstGeom prst="rect">
            <a:avLst/>
          </a:prstGeom>
          <a:solidFill>
            <a:srgbClr val="FDD9D9"/>
          </a:solidFill>
          <a:ln>
            <a:noFill/>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How are climate researchers trying to solve these problems?</a:t>
            </a:r>
          </a:p>
        </p:txBody>
      </p:sp>
      <p:pic>
        <p:nvPicPr>
          <p:cNvPr id="8202" name="Picture 28" descr="questionmark">
            <a:extLst>
              <a:ext uri="{FF2B5EF4-FFF2-40B4-BE49-F238E27FC236}">
                <a16:creationId xmlns:a16="http://schemas.microsoft.com/office/drawing/2014/main" id="{45A5278F-36A6-4D99-A97A-E93E0DE464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3000" y="893763"/>
            <a:ext cx="1471613"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2" name="Rectangle 30">
            <a:extLst>
              <a:ext uri="{FF2B5EF4-FFF2-40B4-BE49-F238E27FC236}">
                <a16:creationId xmlns:a16="http://schemas.microsoft.com/office/drawing/2014/main" id="{600A53CB-9829-499F-9ECE-594F30F1933E}"/>
              </a:ext>
            </a:extLst>
          </p:cNvPr>
          <p:cNvSpPr>
            <a:spLocks noChangeArrowheads="1"/>
          </p:cNvSpPr>
          <p:nvPr/>
        </p:nvSpPr>
        <p:spPr bwMode="auto">
          <a:xfrm>
            <a:off x="342901" y="2060575"/>
            <a:ext cx="739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GB" altLang="en-US" sz="2400" b="0" dirty="0">
                <a:solidFill>
                  <a:srgbClr val="000066"/>
                </a:solidFill>
              </a:rPr>
              <a:t>Arguments against using climate models include:</a:t>
            </a:r>
          </a:p>
        </p:txBody>
      </p:sp>
      <p:pic>
        <p:nvPicPr>
          <p:cNvPr id="13" name="Picture 19">
            <a:hlinkClick r:id="" action="ppaction://hlinkshowjump?jump=nextslide"/>
            <a:extLst>
              <a:ext uri="{FF2B5EF4-FFF2-40B4-BE49-F238E27FC236}">
                <a16:creationId xmlns:a16="http://schemas.microsoft.com/office/drawing/2014/main" id="{3DB59CF4-5F81-4598-A042-3A5F084319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5" descr="notes_icon">
            <a:extLst>
              <a:ext uri="{FF2B5EF4-FFF2-40B4-BE49-F238E27FC236}">
                <a16:creationId xmlns:a16="http://schemas.microsoft.com/office/drawing/2014/main" id="{FA39D3B4-6473-4CAE-9D6C-BC8A89BC5489}"/>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A426D679-ACF9-46DF-BEA1-C9FB1348E40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327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7" grpId="0"/>
      <p:bldP spid="44048" grpId="0"/>
      <p:bldP spid="44049" grpId="0"/>
      <p:bldP spid="44052" grpId="0" animBg="1"/>
      <p:bldP spid="440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1" name="Text Box 11">
            <a:extLst>
              <a:ext uri="{FF2B5EF4-FFF2-40B4-BE49-F238E27FC236}">
                <a16:creationId xmlns:a16="http://schemas.microsoft.com/office/drawing/2014/main" id="{8504D852-EAE5-46D0-B02B-AAE86FDB71CF}"/>
              </a:ext>
            </a:extLst>
          </p:cNvPr>
          <p:cNvSpPr txBox="1">
            <a:spLocks noChangeArrowheads="1"/>
          </p:cNvSpPr>
          <p:nvPr/>
        </p:nvSpPr>
        <p:spPr bwMode="auto">
          <a:xfrm>
            <a:off x="342900" y="3927475"/>
            <a:ext cx="8472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dirty="0">
                <a:solidFill>
                  <a:srgbClr val="B80303"/>
                </a:solidFill>
              </a:rPr>
              <a:t>Climate</a:t>
            </a:r>
            <a:r>
              <a:rPr lang="en-GB" altLang="en-US" sz="2400" b="0" dirty="0">
                <a:solidFill>
                  <a:srgbClr val="000066"/>
                </a:solidFill>
              </a:rPr>
              <a:t> is the average weather for a region over a long period of time, usually 30 years. </a:t>
            </a:r>
          </a:p>
        </p:txBody>
      </p:sp>
      <p:sp>
        <p:nvSpPr>
          <p:cNvPr id="6147" name="Rectangle 2">
            <a:extLst>
              <a:ext uri="{FF2B5EF4-FFF2-40B4-BE49-F238E27FC236}">
                <a16:creationId xmlns:a16="http://schemas.microsoft.com/office/drawing/2014/main" id="{A96ABFFA-0DDE-45B8-AB7F-F3D17EE90C56}"/>
              </a:ext>
            </a:extLst>
          </p:cNvPr>
          <p:cNvSpPr>
            <a:spLocks noGrp="1" noChangeArrowheads="1"/>
          </p:cNvSpPr>
          <p:nvPr>
            <p:ph type="title"/>
          </p:nvPr>
        </p:nvSpPr>
        <p:spPr>
          <a:noFill/>
        </p:spPr>
        <p:txBody>
          <a:bodyPr/>
          <a:lstStyle/>
          <a:p>
            <a:pPr eaLnBrk="1" hangingPunct="1"/>
            <a:r>
              <a:rPr lang="en-GB" altLang="en-US" dirty="0"/>
              <a:t>What is climate?</a:t>
            </a:r>
            <a:r>
              <a:rPr lang="en-GB" altLang="en-US" sz="2400" dirty="0"/>
              <a:t> </a:t>
            </a:r>
          </a:p>
        </p:txBody>
      </p:sp>
      <p:sp>
        <p:nvSpPr>
          <p:cNvPr id="6148" name="Text Box 3">
            <a:extLst>
              <a:ext uri="{FF2B5EF4-FFF2-40B4-BE49-F238E27FC236}">
                <a16:creationId xmlns:a16="http://schemas.microsoft.com/office/drawing/2014/main" id="{29E9B955-7F81-4786-A795-6D0C06FC5A42}"/>
              </a:ext>
            </a:extLst>
          </p:cNvPr>
          <p:cNvSpPr txBox="1">
            <a:spLocks noChangeArrowheads="1"/>
          </p:cNvSpPr>
          <p:nvPr/>
        </p:nvSpPr>
        <p:spPr bwMode="auto">
          <a:xfrm>
            <a:off x="342900" y="784225"/>
            <a:ext cx="4656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dirty="0">
                <a:solidFill>
                  <a:srgbClr val="000066"/>
                </a:solidFill>
              </a:rPr>
              <a:t>Climate is </a:t>
            </a:r>
            <a:r>
              <a:rPr lang="en-GB" altLang="en-US" sz="2400" dirty="0">
                <a:solidFill>
                  <a:srgbClr val="000066"/>
                </a:solidFill>
              </a:rPr>
              <a:t>not</a:t>
            </a:r>
            <a:r>
              <a:rPr lang="en-GB" altLang="en-US" sz="2400" b="0" dirty="0">
                <a:solidFill>
                  <a:srgbClr val="000066"/>
                </a:solidFill>
              </a:rPr>
              <a:t> the same as weather. What is the difference?</a:t>
            </a:r>
          </a:p>
        </p:txBody>
      </p:sp>
      <p:pic>
        <p:nvPicPr>
          <p:cNvPr id="6149" name="Picture 10" descr="Clouds_image library">
            <a:extLst>
              <a:ext uri="{FF2B5EF4-FFF2-40B4-BE49-F238E27FC236}">
                <a16:creationId xmlns:a16="http://schemas.microsoft.com/office/drawing/2014/main" id="{0DE61490-1E5D-45F3-855A-033BC6043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713" y="887413"/>
            <a:ext cx="37973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2" name="Rectangle 12">
            <a:extLst>
              <a:ext uri="{FF2B5EF4-FFF2-40B4-BE49-F238E27FC236}">
                <a16:creationId xmlns:a16="http://schemas.microsoft.com/office/drawing/2014/main" id="{7C5432EA-261A-499D-B6E2-77589285EA71}"/>
              </a:ext>
            </a:extLst>
          </p:cNvPr>
          <p:cNvSpPr>
            <a:spLocks noChangeArrowheads="1"/>
          </p:cNvSpPr>
          <p:nvPr/>
        </p:nvSpPr>
        <p:spPr bwMode="auto">
          <a:xfrm>
            <a:off x="342900" y="1808163"/>
            <a:ext cx="480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solidFill>
                  <a:srgbClr val="B80303"/>
                </a:solidFill>
              </a:rPr>
              <a:t>Weather</a:t>
            </a:r>
            <a:r>
              <a:rPr lang="en-GB" altLang="en-US" sz="2400" dirty="0">
                <a:solidFill>
                  <a:srgbClr val="000066"/>
                </a:solidFill>
              </a:rPr>
              <a:t> </a:t>
            </a:r>
            <a:r>
              <a:rPr lang="en-GB" altLang="en-US" sz="2400" b="0" dirty="0">
                <a:solidFill>
                  <a:srgbClr val="000066"/>
                </a:solidFill>
              </a:rPr>
              <a:t>is the state of the atmosphere at a given time and place. It is measured in terms of factors such as temperature, rainfall, humidity and cloudiness.</a:t>
            </a:r>
          </a:p>
        </p:txBody>
      </p:sp>
      <p:sp>
        <p:nvSpPr>
          <p:cNvPr id="138246" name="Rectangle 6">
            <a:extLst>
              <a:ext uri="{FF2B5EF4-FFF2-40B4-BE49-F238E27FC236}">
                <a16:creationId xmlns:a16="http://schemas.microsoft.com/office/drawing/2014/main" id="{310676B7-3C73-4225-817E-58560823C4E0}"/>
              </a:ext>
            </a:extLst>
          </p:cNvPr>
          <p:cNvSpPr>
            <a:spLocks noChangeArrowheads="1"/>
          </p:cNvSpPr>
          <p:nvPr/>
        </p:nvSpPr>
        <p:spPr bwMode="auto">
          <a:xfrm>
            <a:off x="342900" y="4951413"/>
            <a:ext cx="80899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88900" eaLnBrk="1" hangingPunct="1">
              <a:spcBef>
                <a:spcPct val="30000"/>
              </a:spcBef>
            </a:pPr>
            <a:r>
              <a:rPr lang="en-GB" altLang="en-US" sz="2400" b="0" dirty="0">
                <a:solidFill>
                  <a:srgbClr val="000066"/>
                </a:solidFill>
              </a:rPr>
              <a:t>Weather can change several times a day; the climate normally takes a long time to change. What would happen if the climate changed quickly?</a:t>
            </a:r>
          </a:p>
        </p:txBody>
      </p:sp>
      <p:pic>
        <p:nvPicPr>
          <p:cNvPr id="9" name="Picture 19">
            <a:hlinkClick r:id="" action="ppaction://hlinkshowjump?jump=nextslide"/>
            <a:extLst>
              <a:ext uri="{FF2B5EF4-FFF2-40B4-BE49-F238E27FC236}">
                <a16:creationId xmlns:a16="http://schemas.microsoft.com/office/drawing/2014/main" id="{CD93BB3E-4C86-466A-A66C-22583AF8C90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95592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1" grpId="0"/>
      <p:bldP spid="138252" grpId="0"/>
      <p:bldP spid="1382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D4A6F7C-6A95-45CD-AD65-22387C6EFECE}"/>
              </a:ext>
            </a:extLst>
          </p:cNvPr>
          <p:cNvSpPr>
            <a:spLocks noGrp="1" noChangeArrowheads="1"/>
          </p:cNvSpPr>
          <p:nvPr>
            <p:ph type="title"/>
          </p:nvPr>
        </p:nvSpPr>
        <p:spPr/>
        <p:txBody>
          <a:bodyPr/>
          <a:lstStyle/>
          <a:p>
            <a:pPr eaLnBrk="1" hangingPunct="1"/>
            <a:r>
              <a:rPr lang="en-GB" altLang="en-US"/>
              <a:t>How are climate models tested? </a:t>
            </a:r>
          </a:p>
        </p:txBody>
      </p:sp>
      <p:sp>
        <p:nvSpPr>
          <p:cNvPr id="105476" name="Rectangle 4">
            <a:extLst>
              <a:ext uri="{FF2B5EF4-FFF2-40B4-BE49-F238E27FC236}">
                <a16:creationId xmlns:a16="http://schemas.microsoft.com/office/drawing/2014/main" id="{28BA938C-4E36-461D-943F-EF1878D84AEF}"/>
              </a:ext>
            </a:extLst>
          </p:cNvPr>
          <p:cNvSpPr>
            <a:spLocks noChangeArrowheads="1"/>
          </p:cNvSpPr>
          <p:nvPr/>
        </p:nvSpPr>
        <p:spPr bwMode="auto">
          <a:xfrm>
            <a:off x="576263" y="1662113"/>
            <a:ext cx="62482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dirty="0">
                <a:solidFill>
                  <a:srgbClr val="000066"/>
                </a:solidFill>
              </a:rPr>
              <a:t>Data from previous climates is entered into the model. This tests the ability of the model to reproduce known climates. </a:t>
            </a:r>
          </a:p>
        </p:txBody>
      </p:sp>
      <p:sp>
        <p:nvSpPr>
          <p:cNvPr id="9220" name="Rectangle 10">
            <a:extLst>
              <a:ext uri="{FF2B5EF4-FFF2-40B4-BE49-F238E27FC236}">
                <a16:creationId xmlns:a16="http://schemas.microsoft.com/office/drawing/2014/main" id="{3E64FB56-3D07-4660-9B30-B40A82104AF2}"/>
              </a:ext>
            </a:extLst>
          </p:cNvPr>
          <p:cNvSpPr>
            <a:spLocks noChangeArrowheads="1"/>
          </p:cNvSpPr>
          <p:nvPr/>
        </p:nvSpPr>
        <p:spPr bwMode="auto">
          <a:xfrm>
            <a:off x="342901" y="765175"/>
            <a:ext cx="6732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Climate change researchers take several steps to make model predictions more reliable. </a:t>
            </a:r>
            <a:endParaRPr lang="en-GB" altLang="en-US" b="0" dirty="0">
              <a:solidFill>
                <a:srgbClr val="000066"/>
              </a:solidFill>
            </a:endParaRPr>
          </a:p>
        </p:txBody>
      </p:sp>
      <p:sp>
        <p:nvSpPr>
          <p:cNvPr id="105483" name="Text Box 11">
            <a:extLst>
              <a:ext uri="{FF2B5EF4-FFF2-40B4-BE49-F238E27FC236}">
                <a16:creationId xmlns:a16="http://schemas.microsoft.com/office/drawing/2014/main" id="{039631FD-FE30-4FF9-80F7-E6D0C75EAA09}"/>
              </a:ext>
            </a:extLst>
          </p:cNvPr>
          <p:cNvSpPr txBox="1">
            <a:spLocks noChangeArrowheads="1"/>
          </p:cNvSpPr>
          <p:nvPr/>
        </p:nvSpPr>
        <p:spPr bwMode="auto">
          <a:xfrm>
            <a:off x="576263" y="2943225"/>
            <a:ext cx="85677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a:solidFill>
                  <a:srgbClr val="000066"/>
                </a:solidFill>
              </a:rPr>
              <a:t>Scientists usually report a range of projections or scenarios. These can show, for example, how the climate might change if human carbon dioxide production stays the same, if it decreases, or if it increases.  </a:t>
            </a:r>
          </a:p>
        </p:txBody>
      </p:sp>
      <p:pic>
        <p:nvPicPr>
          <p:cNvPr id="9223" name="Picture 21" descr="JS_computer modelling_2">
            <a:extLst>
              <a:ext uri="{FF2B5EF4-FFF2-40B4-BE49-F238E27FC236}">
                <a16:creationId xmlns:a16="http://schemas.microsoft.com/office/drawing/2014/main" id="{F534B83A-3296-43DA-A649-57B54F4CF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935" y="838522"/>
            <a:ext cx="2068629" cy="20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4" name="Text Box 12">
            <a:extLst>
              <a:ext uri="{FF2B5EF4-FFF2-40B4-BE49-F238E27FC236}">
                <a16:creationId xmlns:a16="http://schemas.microsoft.com/office/drawing/2014/main" id="{4ABF622E-BF08-47B4-AD73-0FEB3A192C78}"/>
              </a:ext>
            </a:extLst>
          </p:cNvPr>
          <p:cNvSpPr txBox="1">
            <a:spLocks noChangeArrowheads="1"/>
          </p:cNvSpPr>
          <p:nvPr/>
        </p:nvSpPr>
        <p:spPr bwMode="auto">
          <a:xfrm>
            <a:off x="576263" y="4584700"/>
            <a:ext cx="83169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dirty="0">
                <a:solidFill>
                  <a:srgbClr val="000066"/>
                </a:solidFill>
              </a:rPr>
              <a:t>The International Panel on Climate Change (IPCC) </a:t>
            </a:r>
            <a:br>
              <a:rPr lang="en-GB" altLang="en-US" sz="2400" b="0" dirty="0">
                <a:solidFill>
                  <a:srgbClr val="000066"/>
                </a:solidFill>
              </a:rPr>
            </a:br>
            <a:r>
              <a:rPr lang="en-GB" altLang="en-US" sz="2400" b="0" dirty="0">
                <a:solidFill>
                  <a:srgbClr val="000066"/>
                </a:solidFill>
              </a:rPr>
              <a:t>is a UN organization that is responsible for assessing climate change data. They use information from different computer models to write reports for governments about the science of climate change.</a:t>
            </a:r>
          </a:p>
        </p:txBody>
      </p:sp>
      <p:pic>
        <p:nvPicPr>
          <p:cNvPr id="9" name="Picture 5" descr="notes_icon">
            <a:extLst>
              <a:ext uri="{FF2B5EF4-FFF2-40B4-BE49-F238E27FC236}">
                <a16:creationId xmlns:a16="http://schemas.microsoft.com/office/drawing/2014/main" id="{42C202E4-A239-4A98-BE65-79977844960C}"/>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4989891A-50CD-4E07-B1D0-CB6CBF3233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15448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P spid="105483" grpId="0"/>
      <p:bldP spid="1054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9" name="Rectangle 5">
            <a:extLst>
              <a:ext uri="{FF2B5EF4-FFF2-40B4-BE49-F238E27FC236}">
                <a16:creationId xmlns:a16="http://schemas.microsoft.com/office/drawing/2014/main" id="{916E8060-1DCA-492D-8785-C2F15FA84767}"/>
              </a:ext>
            </a:extLst>
          </p:cNvPr>
          <p:cNvSpPr>
            <a:spLocks noChangeArrowheads="1"/>
          </p:cNvSpPr>
          <p:nvPr/>
        </p:nvSpPr>
        <p:spPr bwMode="auto">
          <a:xfrm>
            <a:off x="611188" y="5240338"/>
            <a:ext cx="7499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B80303"/>
              </a:buClr>
              <a:buFont typeface="Wingdings" panose="05000000000000000000" pitchFamily="2" charset="2"/>
              <a:buChar char="l"/>
            </a:pPr>
            <a:r>
              <a:rPr lang="en-GB" altLang="en-US" dirty="0"/>
              <a:t>Scientists have predicted that the climate could increase by up to 6</a:t>
            </a:r>
            <a:r>
              <a:rPr lang="en-GB" altLang="en-US" sz="1000" dirty="0"/>
              <a:t> </a:t>
            </a:r>
            <a:r>
              <a:rPr lang="en-US" altLang="en-US" dirty="0">
                <a:cs typeface="Arial" panose="020B0604020202020204" pitchFamily="34" charset="0"/>
              </a:rPr>
              <a:t>°</a:t>
            </a:r>
            <a:r>
              <a:rPr lang="en-GB" altLang="en-US" dirty="0"/>
              <a:t>C in the next 150 years.</a:t>
            </a:r>
          </a:p>
        </p:txBody>
      </p:sp>
      <p:sp>
        <p:nvSpPr>
          <p:cNvPr id="15363" name="Rectangle 6">
            <a:extLst>
              <a:ext uri="{FF2B5EF4-FFF2-40B4-BE49-F238E27FC236}">
                <a16:creationId xmlns:a16="http://schemas.microsoft.com/office/drawing/2014/main" id="{1E005446-1256-4E2A-B760-6A767DE7260E}"/>
              </a:ext>
            </a:extLst>
          </p:cNvPr>
          <p:cNvSpPr>
            <a:spLocks noChangeArrowheads="1"/>
          </p:cNvSpPr>
          <p:nvPr/>
        </p:nvSpPr>
        <p:spPr bwMode="auto">
          <a:xfrm>
            <a:off x="342900" y="784225"/>
            <a:ext cx="7608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a:solidFill>
                  <a:srgbClr val="010066"/>
                </a:solidFill>
              </a:rPr>
              <a:t>The changing climate </a:t>
            </a:r>
            <a:r>
              <a:rPr lang="en-GB" altLang="en-US"/>
              <a:t>is a natural phenomenon and normally takes place over several centuries. </a:t>
            </a:r>
          </a:p>
        </p:txBody>
      </p:sp>
      <p:pic>
        <p:nvPicPr>
          <p:cNvPr id="569351" name="Picture 7" descr="CC5b_gfx_thermometer">
            <a:extLst>
              <a:ext uri="{FF2B5EF4-FFF2-40B4-BE49-F238E27FC236}">
                <a16:creationId xmlns:a16="http://schemas.microsoft.com/office/drawing/2014/main" id="{30C63F4D-5C09-4678-83B6-A0CAAADC2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825" y="908050"/>
            <a:ext cx="79216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9352" name="Rectangle 8">
            <a:extLst>
              <a:ext uri="{FF2B5EF4-FFF2-40B4-BE49-F238E27FC236}">
                <a16:creationId xmlns:a16="http://schemas.microsoft.com/office/drawing/2014/main" id="{5D36C7B2-836F-4047-A873-B27BA9204AEE}"/>
              </a:ext>
            </a:extLst>
          </p:cNvPr>
          <p:cNvSpPr>
            <a:spLocks noChangeArrowheads="1"/>
          </p:cNvSpPr>
          <p:nvPr/>
        </p:nvSpPr>
        <p:spPr bwMode="auto">
          <a:xfrm>
            <a:off x="342900" y="1717675"/>
            <a:ext cx="78279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dirty="0"/>
              <a:t>The term “</a:t>
            </a:r>
            <a:r>
              <a:rPr lang="en-GB" altLang="en-US" b="1" dirty="0">
                <a:solidFill>
                  <a:srgbClr val="B80303"/>
                </a:solidFill>
              </a:rPr>
              <a:t>climate change</a:t>
            </a:r>
            <a:r>
              <a:rPr lang="en-GB" altLang="en-US" dirty="0"/>
              <a:t>” is used to refer to current changes in the climate. This is because recent scientific records show that the global climate is warming up </a:t>
            </a:r>
            <a:r>
              <a:rPr lang="en-GB" altLang="en-US" dirty="0">
                <a:solidFill>
                  <a:srgbClr val="010066"/>
                </a:solidFill>
              </a:rPr>
              <a:t>more rapidly </a:t>
            </a:r>
            <a:r>
              <a:rPr lang="en-GB" altLang="en-US" dirty="0"/>
              <a:t>than usual.</a:t>
            </a:r>
          </a:p>
        </p:txBody>
      </p:sp>
      <p:sp>
        <p:nvSpPr>
          <p:cNvPr id="569353" name="Rectangle 9">
            <a:extLst>
              <a:ext uri="{FF2B5EF4-FFF2-40B4-BE49-F238E27FC236}">
                <a16:creationId xmlns:a16="http://schemas.microsoft.com/office/drawing/2014/main" id="{CD17AF3B-85C7-46BA-A423-88237C5E0EE0}"/>
              </a:ext>
            </a:extLst>
          </p:cNvPr>
          <p:cNvSpPr>
            <a:spLocks noChangeArrowheads="1"/>
          </p:cNvSpPr>
          <p:nvPr/>
        </p:nvSpPr>
        <p:spPr bwMode="auto">
          <a:xfrm>
            <a:off x="611188" y="3390900"/>
            <a:ext cx="7216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dirty="0"/>
              <a:t>The average global temperature has increased by 0.6</a:t>
            </a:r>
            <a:r>
              <a:rPr lang="en-GB" altLang="en-US" sz="1000" dirty="0"/>
              <a:t> </a:t>
            </a:r>
            <a:r>
              <a:rPr lang="en-US" altLang="en-US" dirty="0"/>
              <a:t>°</a:t>
            </a:r>
            <a:r>
              <a:rPr lang="en-GB" altLang="en-US" dirty="0"/>
              <a:t>C in 140 years.</a:t>
            </a:r>
          </a:p>
        </p:txBody>
      </p:sp>
      <p:sp>
        <p:nvSpPr>
          <p:cNvPr id="569354" name="Rectangle 10">
            <a:extLst>
              <a:ext uri="{FF2B5EF4-FFF2-40B4-BE49-F238E27FC236}">
                <a16:creationId xmlns:a16="http://schemas.microsoft.com/office/drawing/2014/main" id="{50B2AEA1-F3C2-4168-A825-772B4F9F8B9F}"/>
              </a:ext>
            </a:extLst>
          </p:cNvPr>
          <p:cNvSpPr>
            <a:spLocks noChangeArrowheads="1"/>
          </p:cNvSpPr>
          <p:nvPr/>
        </p:nvSpPr>
        <p:spPr bwMode="auto">
          <a:xfrm>
            <a:off x="611188" y="4314825"/>
            <a:ext cx="716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B80303"/>
              </a:buClr>
              <a:buFont typeface="Wingdings" panose="05000000000000000000" pitchFamily="2" charset="2"/>
              <a:buChar char="l"/>
            </a:pPr>
            <a:r>
              <a:rPr lang="en-GB" altLang="en-US"/>
              <a:t>The ten hottest years for the last 100 years have occurred since 1990.</a:t>
            </a:r>
          </a:p>
        </p:txBody>
      </p:sp>
      <p:sp>
        <p:nvSpPr>
          <p:cNvPr id="15369" name="Rectangle 12">
            <a:extLst>
              <a:ext uri="{FF2B5EF4-FFF2-40B4-BE49-F238E27FC236}">
                <a16:creationId xmlns:a16="http://schemas.microsoft.com/office/drawing/2014/main" id="{4479F006-6A82-46B3-ADED-9170F4D4B29C}"/>
              </a:ext>
            </a:extLst>
          </p:cNvPr>
          <p:cNvSpPr>
            <a:spLocks noGrp="1" noChangeArrowheads="1"/>
          </p:cNvSpPr>
          <p:nvPr>
            <p:ph type="title"/>
          </p:nvPr>
        </p:nvSpPr>
        <p:spPr/>
        <p:txBody>
          <a:bodyPr/>
          <a:lstStyle/>
          <a:p>
            <a:r>
              <a:rPr lang="en-GB" altLang="en-US" dirty="0"/>
              <a:t>What is climate change?</a:t>
            </a:r>
          </a:p>
        </p:txBody>
      </p:sp>
      <p:pic>
        <p:nvPicPr>
          <p:cNvPr id="10" name="Picture 19">
            <a:hlinkClick r:id="" action="ppaction://hlinkshowjump?jump=nextslide"/>
            <a:extLst>
              <a:ext uri="{FF2B5EF4-FFF2-40B4-BE49-F238E27FC236}">
                <a16:creationId xmlns:a16="http://schemas.microsoft.com/office/drawing/2014/main" id="{BD89A926-E3D2-4637-8CA3-438D3DCB9CC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93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5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93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93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93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9" grpId="0"/>
      <p:bldP spid="569352" grpId="0"/>
      <p:bldP spid="569353" grpId="0"/>
      <p:bldP spid="5693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a:extLst>
              <a:ext uri="{FF2B5EF4-FFF2-40B4-BE49-F238E27FC236}">
                <a16:creationId xmlns:a16="http://schemas.microsoft.com/office/drawing/2014/main" id="{4C90882B-8207-46C5-9FF6-6D97722479CD}"/>
              </a:ext>
            </a:extLst>
          </p:cNvPr>
          <p:cNvSpPr>
            <a:spLocks noGrp="1" noChangeArrowheads="1"/>
          </p:cNvSpPr>
          <p:nvPr>
            <p:ph type="title"/>
          </p:nvPr>
        </p:nvSpPr>
        <p:spPr/>
        <p:txBody>
          <a:bodyPr/>
          <a:lstStyle/>
          <a:p>
            <a:pPr eaLnBrk="1" hangingPunct="1"/>
            <a:r>
              <a:rPr lang="en-GB" altLang="en-US" dirty="0"/>
              <a:t>Impacts of climate change </a:t>
            </a:r>
          </a:p>
        </p:txBody>
      </p:sp>
      <p:pic>
        <p:nvPicPr>
          <p:cNvPr id="7" name="Picture 19">
            <a:hlinkClick r:id="" action="ppaction://hlinkshowjump?jump=nextslide"/>
            <a:extLst>
              <a:ext uri="{FF2B5EF4-FFF2-40B4-BE49-F238E27FC236}">
                <a16:creationId xmlns:a16="http://schemas.microsoft.com/office/drawing/2014/main" id="{70571AFD-CBF3-4084-BEEF-133F6A14E6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168FFBA5-B475-4051-8BF8-31A4982C3C4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355315CA-3883-4FB1-87DB-B1AFD455B4AC}"/>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5056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30AE1DE-56F9-4133-8D4E-62CC199C636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5071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173119F-DDC3-406B-BD7D-8EEE7C2BB8F2}"/>
              </a:ext>
            </a:extLst>
          </p:cNvPr>
          <p:cNvSpPr>
            <a:spLocks noGrp="1" noChangeArrowheads="1"/>
          </p:cNvSpPr>
          <p:nvPr>
            <p:ph type="title"/>
          </p:nvPr>
        </p:nvSpPr>
        <p:spPr/>
        <p:txBody>
          <a:bodyPr/>
          <a:lstStyle/>
          <a:p>
            <a:pPr eaLnBrk="1" hangingPunct="1"/>
            <a:r>
              <a:rPr lang="en-GB" altLang="en-US"/>
              <a:t>What is global warming? </a:t>
            </a:r>
          </a:p>
        </p:txBody>
      </p:sp>
      <p:sp>
        <p:nvSpPr>
          <p:cNvPr id="8195" name="Text Box 3">
            <a:extLst>
              <a:ext uri="{FF2B5EF4-FFF2-40B4-BE49-F238E27FC236}">
                <a16:creationId xmlns:a16="http://schemas.microsoft.com/office/drawing/2014/main" id="{B7A5B7E8-4818-4BD9-A77A-14FE92ACA9FE}"/>
              </a:ext>
            </a:extLst>
          </p:cNvPr>
          <p:cNvSpPr txBox="1">
            <a:spLocks noChangeArrowheads="1"/>
          </p:cNvSpPr>
          <p:nvPr/>
        </p:nvSpPr>
        <p:spPr bwMode="auto">
          <a:xfrm>
            <a:off x="342900" y="784225"/>
            <a:ext cx="5617633" cy="1200329"/>
          </a:xfrm>
          <a:prstGeom prst="rect">
            <a:avLst/>
          </a:prstGeom>
          <a:solidFill>
            <a:srgbClr val="FDD9D9"/>
          </a:solidFill>
          <a:ln>
            <a:noFill/>
          </a:ln>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dirty="0">
                <a:solidFill>
                  <a:srgbClr val="000066"/>
                </a:solidFill>
              </a:rPr>
              <a:t>The term “</a:t>
            </a:r>
            <a:r>
              <a:rPr lang="en-GB" altLang="en-US" sz="2400" dirty="0">
                <a:solidFill>
                  <a:srgbClr val="000066"/>
                </a:solidFill>
              </a:rPr>
              <a:t>global warming</a:t>
            </a:r>
            <a:r>
              <a:rPr lang="en-GB" altLang="en-US" sz="2400" b="0" dirty="0">
                <a:solidFill>
                  <a:srgbClr val="000066"/>
                </a:solidFill>
              </a:rPr>
              <a:t>” is often used in connection with climate change, but what does it mean? </a:t>
            </a:r>
          </a:p>
        </p:txBody>
      </p:sp>
      <p:sp>
        <p:nvSpPr>
          <p:cNvPr id="258052" name="Text Box 4">
            <a:extLst>
              <a:ext uri="{FF2B5EF4-FFF2-40B4-BE49-F238E27FC236}">
                <a16:creationId xmlns:a16="http://schemas.microsoft.com/office/drawing/2014/main" id="{9748BCAB-F94C-4903-959D-6BF5F687B0DE}"/>
              </a:ext>
            </a:extLst>
          </p:cNvPr>
          <p:cNvSpPr txBox="1">
            <a:spLocks noChangeArrowheads="1"/>
          </p:cNvSpPr>
          <p:nvPr/>
        </p:nvSpPr>
        <p:spPr bwMode="auto">
          <a:xfrm>
            <a:off x="342900" y="2073057"/>
            <a:ext cx="62385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dirty="0">
                <a:solidFill>
                  <a:srgbClr val="000066"/>
                </a:solidFill>
              </a:rPr>
              <a:t>Global warming refers to the increase in the Earth’s temperature due to the greenhouse effect, which can cause changes in climate.</a:t>
            </a:r>
          </a:p>
        </p:txBody>
      </p:sp>
      <p:sp>
        <p:nvSpPr>
          <p:cNvPr id="258053" name="Text Box 5">
            <a:extLst>
              <a:ext uri="{FF2B5EF4-FFF2-40B4-BE49-F238E27FC236}">
                <a16:creationId xmlns:a16="http://schemas.microsoft.com/office/drawing/2014/main" id="{A7EAD9C0-3490-4FB2-AF66-88F16FE58838}"/>
              </a:ext>
            </a:extLst>
          </p:cNvPr>
          <p:cNvSpPr txBox="1">
            <a:spLocks noChangeArrowheads="1"/>
          </p:cNvSpPr>
          <p:nvPr/>
        </p:nvSpPr>
        <p:spPr bwMode="auto">
          <a:xfrm>
            <a:off x="342900" y="3361889"/>
            <a:ext cx="88010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2400" b="0" dirty="0">
                <a:solidFill>
                  <a:srgbClr val="000066"/>
                </a:solidFill>
              </a:rPr>
              <a:t>However, the term “global warming” is now being used to refer to the warming</a:t>
            </a:r>
            <a:r>
              <a:rPr lang="en-GB" altLang="en-US" sz="2400" dirty="0">
                <a:solidFill>
                  <a:srgbClr val="000066"/>
                </a:solidFill>
              </a:rPr>
              <a:t> </a:t>
            </a:r>
            <a:r>
              <a:rPr lang="en-GB" altLang="en-US" sz="2400" dirty="0">
                <a:solidFill>
                  <a:srgbClr val="B80303"/>
                </a:solidFill>
              </a:rPr>
              <a:t>predicted</a:t>
            </a:r>
            <a:r>
              <a:rPr lang="en-GB" altLang="en-US" sz="2400" dirty="0">
                <a:solidFill>
                  <a:srgbClr val="000066"/>
                </a:solidFill>
              </a:rPr>
              <a:t> </a:t>
            </a:r>
            <a:r>
              <a:rPr lang="en-GB" altLang="en-US" sz="2400" b="0" dirty="0">
                <a:solidFill>
                  <a:srgbClr val="000066"/>
                </a:solidFill>
              </a:rPr>
              <a:t>to occur as a result of </a:t>
            </a:r>
            <a:r>
              <a:rPr lang="en-GB" altLang="en-US" sz="2400" dirty="0">
                <a:solidFill>
                  <a:srgbClr val="B80303"/>
                </a:solidFill>
              </a:rPr>
              <a:t>increased emissions</a:t>
            </a:r>
            <a:r>
              <a:rPr lang="en-GB" altLang="en-US" sz="2400" b="0" dirty="0">
                <a:solidFill>
                  <a:srgbClr val="B80303"/>
                </a:solidFill>
              </a:rPr>
              <a:t> </a:t>
            </a:r>
            <a:r>
              <a:rPr lang="en-GB" altLang="en-US" sz="2400" b="0" dirty="0">
                <a:solidFill>
                  <a:srgbClr val="000066"/>
                </a:solidFill>
              </a:rPr>
              <a:t>of greenhouse gases and other human activities. This enhanced greenhouse effect may lead to significant climate change.  </a:t>
            </a:r>
          </a:p>
        </p:txBody>
      </p:sp>
      <p:sp>
        <p:nvSpPr>
          <p:cNvPr id="258054" name="Text Box 6">
            <a:extLst>
              <a:ext uri="{FF2B5EF4-FFF2-40B4-BE49-F238E27FC236}">
                <a16:creationId xmlns:a16="http://schemas.microsoft.com/office/drawing/2014/main" id="{7E0FF566-3526-4762-8DAD-4BCEB7ACD7CB}"/>
              </a:ext>
            </a:extLst>
          </p:cNvPr>
          <p:cNvSpPr txBox="1">
            <a:spLocks noChangeArrowheads="1"/>
          </p:cNvSpPr>
          <p:nvPr/>
        </p:nvSpPr>
        <p:spPr bwMode="auto">
          <a:xfrm>
            <a:off x="342901" y="5389385"/>
            <a:ext cx="8116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00066"/>
                </a:solidFill>
              </a:rPr>
              <a:t>Remember, global warming and climate change are not the same thing and should not be used interchangeably.</a:t>
            </a:r>
          </a:p>
        </p:txBody>
      </p:sp>
      <p:pic>
        <p:nvPicPr>
          <p:cNvPr id="258055" name="Picture 7" descr="CC5b_gfx_globalwarming">
            <a:extLst>
              <a:ext uri="{FF2B5EF4-FFF2-40B4-BE49-F238E27FC236}">
                <a16:creationId xmlns:a16="http://schemas.microsoft.com/office/drawing/2014/main" id="{BFB9AFCE-34F5-4FD6-A656-D8D46AD5D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724" y="833397"/>
            <a:ext cx="2501547" cy="250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45466C12-0024-4649-9BFD-890C41CCB83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0173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5805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805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805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p:bldP spid="258053" grpId="0"/>
      <p:bldP spid="2580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D19EBE4-F245-4C4B-83DB-496927304E9D}"/>
              </a:ext>
            </a:extLst>
          </p:cNvPr>
          <p:cNvSpPr>
            <a:spLocks noGrp="1"/>
          </p:cNvSpPr>
          <p:nvPr>
            <p:ph type="title"/>
          </p:nvPr>
        </p:nvSpPr>
        <p:spPr/>
        <p:txBody>
          <a:bodyPr/>
          <a:lstStyle/>
          <a:p>
            <a:r>
              <a:rPr lang="en-GB" altLang="en-US"/>
              <a:t>Evidence for climate change</a:t>
            </a:r>
          </a:p>
        </p:txBody>
      </p:sp>
      <p:sp>
        <p:nvSpPr>
          <p:cNvPr id="26628" name="TextBox 7">
            <a:extLst>
              <a:ext uri="{FF2B5EF4-FFF2-40B4-BE49-F238E27FC236}">
                <a16:creationId xmlns:a16="http://schemas.microsoft.com/office/drawing/2014/main" id="{A2C13BC5-2A4A-4D3D-9888-54BA2DEAC37B}"/>
              </a:ext>
            </a:extLst>
          </p:cNvPr>
          <p:cNvSpPr txBox="1">
            <a:spLocks noChangeArrowheads="1"/>
          </p:cNvSpPr>
          <p:nvPr/>
        </p:nvSpPr>
        <p:spPr bwMode="auto">
          <a:xfrm>
            <a:off x="342900" y="5051425"/>
            <a:ext cx="5757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a rise in sea levels of around 17</a:t>
            </a:r>
            <a:r>
              <a:rPr lang="en-GB" altLang="en-US" sz="1000" dirty="0"/>
              <a:t> </a:t>
            </a:r>
            <a:r>
              <a:rPr lang="en-GB" altLang="en-US" dirty="0"/>
              <a:t>cm.</a:t>
            </a:r>
          </a:p>
        </p:txBody>
      </p:sp>
      <p:sp>
        <p:nvSpPr>
          <p:cNvPr id="26630" name="TextBox 9">
            <a:extLst>
              <a:ext uri="{FF2B5EF4-FFF2-40B4-BE49-F238E27FC236}">
                <a16:creationId xmlns:a16="http://schemas.microsoft.com/office/drawing/2014/main" id="{9C2AC6E1-C7F6-4DA6-8491-5FECB77B164B}"/>
              </a:ext>
            </a:extLst>
          </p:cNvPr>
          <p:cNvSpPr txBox="1">
            <a:spLocks noChangeArrowheads="1"/>
          </p:cNvSpPr>
          <p:nvPr/>
        </p:nvSpPr>
        <p:spPr bwMode="auto">
          <a:xfrm>
            <a:off x="342900" y="2565400"/>
            <a:ext cx="5499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increase in ocean temperatures</a:t>
            </a:r>
          </a:p>
        </p:txBody>
      </p:sp>
      <p:sp>
        <p:nvSpPr>
          <p:cNvPr id="26631" name="TextBox 10">
            <a:extLst>
              <a:ext uri="{FF2B5EF4-FFF2-40B4-BE49-F238E27FC236}">
                <a16:creationId xmlns:a16="http://schemas.microsoft.com/office/drawing/2014/main" id="{55A10DF8-FDD9-4EBB-9167-7B60063B09B8}"/>
              </a:ext>
            </a:extLst>
          </p:cNvPr>
          <p:cNvSpPr txBox="1">
            <a:spLocks noChangeArrowheads="1"/>
          </p:cNvSpPr>
          <p:nvPr/>
        </p:nvSpPr>
        <p:spPr bwMode="auto">
          <a:xfrm>
            <a:off x="342900" y="3975100"/>
            <a:ext cx="5589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a decrease in the amount of Arctic sea ice</a:t>
            </a:r>
          </a:p>
        </p:txBody>
      </p:sp>
      <p:sp>
        <p:nvSpPr>
          <p:cNvPr id="26632" name="TextBox 12">
            <a:extLst>
              <a:ext uri="{FF2B5EF4-FFF2-40B4-BE49-F238E27FC236}">
                <a16:creationId xmlns:a16="http://schemas.microsoft.com/office/drawing/2014/main" id="{CFAFB4E0-DBCA-48AF-9E40-6BE341E63E81}"/>
              </a:ext>
            </a:extLst>
          </p:cNvPr>
          <p:cNvSpPr txBox="1">
            <a:spLocks noChangeArrowheads="1"/>
          </p:cNvSpPr>
          <p:nvPr/>
        </p:nvSpPr>
        <p:spPr bwMode="auto">
          <a:xfrm>
            <a:off x="342900" y="3268663"/>
            <a:ext cx="3584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retreating </a:t>
            </a:r>
            <a:r>
              <a:rPr lang="en-GB" altLang="en-US" b="1" dirty="0">
                <a:solidFill>
                  <a:srgbClr val="B80303"/>
                </a:solidFill>
              </a:rPr>
              <a:t>glaciers</a:t>
            </a:r>
          </a:p>
        </p:txBody>
      </p:sp>
      <p:sp>
        <p:nvSpPr>
          <p:cNvPr id="26633" name="TextBox 13">
            <a:extLst>
              <a:ext uri="{FF2B5EF4-FFF2-40B4-BE49-F238E27FC236}">
                <a16:creationId xmlns:a16="http://schemas.microsoft.com/office/drawing/2014/main" id="{E0985E17-DEFC-49DC-BA0D-D54568BA5D56}"/>
              </a:ext>
            </a:extLst>
          </p:cNvPr>
          <p:cNvSpPr txBox="1">
            <a:spLocks noChangeArrowheads="1"/>
          </p:cNvSpPr>
          <p:nvPr/>
        </p:nvSpPr>
        <p:spPr bwMode="auto">
          <a:xfrm>
            <a:off x="342900" y="1858963"/>
            <a:ext cx="662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changes in the organization of </a:t>
            </a:r>
            <a:r>
              <a:rPr lang="en-GB" altLang="en-US" b="1" dirty="0">
                <a:solidFill>
                  <a:srgbClr val="B80303"/>
                </a:solidFill>
              </a:rPr>
              <a:t>ecosystems</a:t>
            </a:r>
          </a:p>
        </p:txBody>
      </p:sp>
      <p:sp>
        <p:nvSpPr>
          <p:cNvPr id="16392" name="TextBox 14">
            <a:extLst>
              <a:ext uri="{FF2B5EF4-FFF2-40B4-BE49-F238E27FC236}">
                <a16:creationId xmlns:a16="http://schemas.microsoft.com/office/drawing/2014/main" id="{B1ACBCE8-3BF9-48BE-89FB-37010A855297}"/>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well as temperature change, other evidence for climate change has also been collected: </a:t>
            </a:r>
          </a:p>
        </p:txBody>
      </p:sp>
      <p:pic>
        <p:nvPicPr>
          <p:cNvPr id="16395" name="Picture 13" descr="Thinking_Girl.png">
            <a:extLst>
              <a:ext uri="{FF2B5EF4-FFF2-40B4-BE49-F238E27FC236}">
                <a16:creationId xmlns:a16="http://schemas.microsoft.com/office/drawing/2014/main" id="{0CCAA03F-011D-467B-B853-3D8ECEF5D2B8}"/>
              </a:ext>
            </a:extLst>
          </p:cNvPr>
          <p:cNvPicPr>
            <a:picLocks noChangeAspect="1"/>
          </p:cNvPicPr>
          <p:nvPr/>
        </p:nvPicPr>
        <p:blipFill>
          <a:blip r:embed="rId4">
            <a:extLst>
              <a:ext uri="{28A0092B-C50C-407E-A947-70E740481C1C}">
                <a14:useLocalDpi xmlns:a14="http://schemas.microsoft.com/office/drawing/2010/main" val="0"/>
              </a:ext>
            </a:extLst>
          </a:blip>
          <a:srcRect t="18423" r="65948"/>
          <a:stretch>
            <a:fillRect/>
          </a:stretch>
        </p:blipFill>
        <p:spPr bwMode="auto">
          <a:xfrm>
            <a:off x="6226175" y="1544638"/>
            <a:ext cx="26431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hlinkClick r:id="" action="ppaction://hlinkshowjump?jump=nextslide"/>
            <a:extLst>
              <a:ext uri="{FF2B5EF4-FFF2-40B4-BE49-F238E27FC236}">
                <a16:creationId xmlns:a16="http://schemas.microsoft.com/office/drawing/2014/main" id="{486124B1-7CEF-4BD0-AA40-00151D40717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5" descr="notes_icon">
            <a:extLst>
              <a:ext uri="{FF2B5EF4-FFF2-40B4-BE49-F238E27FC236}">
                <a16:creationId xmlns:a16="http://schemas.microsoft.com/office/drawing/2014/main" id="{01176A48-5589-469B-A378-5F4DD26777BD}"/>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0" grpId="0"/>
      <p:bldP spid="26631" grpId="0"/>
      <p:bldP spid="26632" grpId="0"/>
      <p:bldP spid="266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C:\CVS\production\GCSEChemistry\src\images\MarcelClemens_meltingIce_shutterstock.jpg">
            <a:extLst>
              <a:ext uri="{FF2B5EF4-FFF2-40B4-BE49-F238E27FC236}">
                <a16:creationId xmlns:a16="http://schemas.microsoft.com/office/drawing/2014/main" id="{24C78EE2-07F9-4EC6-9BB7-B13EBFF31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963" y="3165475"/>
            <a:ext cx="35179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FF57A82F-8504-42A7-8A6C-731B02CF1D1C}"/>
              </a:ext>
            </a:extLst>
          </p:cNvPr>
          <p:cNvSpPr>
            <a:spLocks noGrp="1"/>
          </p:cNvSpPr>
          <p:nvPr>
            <p:ph type="title"/>
          </p:nvPr>
        </p:nvSpPr>
        <p:spPr/>
        <p:txBody>
          <a:bodyPr/>
          <a:lstStyle/>
          <a:p>
            <a:r>
              <a:rPr lang="en-GB" altLang="en-US"/>
              <a:t>How is evidence collected?</a:t>
            </a:r>
          </a:p>
        </p:txBody>
      </p:sp>
      <p:sp>
        <p:nvSpPr>
          <p:cNvPr id="32773" name="Rectangle 5">
            <a:extLst>
              <a:ext uri="{FF2B5EF4-FFF2-40B4-BE49-F238E27FC236}">
                <a16:creationId xmlns:a16="http://schemas.microsoft.com/office/drawing/2014/main" id="{6D2C42E5-FEED-4965-8B40-3DACC22C25F3}"/>
              </a:ext>
            </a:extLst>
          </p:cNvPr>
          <p:cNvSpPr>
            <a:spLocks noChangeArrowheads="1"/>
          </p:cNvSpPr>
          <p:nvPr/>
        </p:nvSpPr>
        <p:spPr bwMode="auto">
          <a:xfrm>
            <a:off x="342900" y="1657350"/>
            <a:ext cx="6297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weather recordings</a:t>
            </a:r>
            <a:r>
              <a:rPr lang="en-GB" altLang="en-US" dirty="0">
                <a:solidFill>
                  <a:schemeClr val="tx1"/>
                </a:solidFill>
              </a:rPr>
              <a:t> </a:t>
            </a:r>
            <a:r>
              <a:rPr lang="en-GB" altLang="en-US" dirty="0"/>
              <a:t>using thermometers</a:t>
            </a:r>
          </a:p>
        </p:txBody>
      </p:sp>
      <p:sp>
        <p:nvSpPr>
          <p:cNvPr id="17414" name="TextBox 6">
            <a:extLst>
              <a:ext uri="{FF2B5EF4-FFF2-40B4-BE49-F238E27FC236}">
                <a16:creationId xmlns:a16="http://schemas.microsoft.com/office/drawing/2014/main" id="{32C56EC1-CA19-48B1-B026-4493739B1F3B}"/>
              </a:ext>
            </a:extLst>
          </p:cNvPr>
          <p:cNvSpPr txBox="1">
            <a:spLocks noChangeArrowheads="1"/>
          </p:cNvSpPr>
          <p:nvPr/>
        </p:nvSpPr>
        <p:spPr bwMode="auto">
          <a:xfrm>
            <a:off x="342900" y="784225"/>
            <a:ext cx="788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Different techniques are used to collect evidence for climate change: </a:t>
            </a:r>
          </a:p>
        </p:txBody>
      </p:sp>
      <p:sp>
        <p:nvSpPr>
          <p:cNvPr id="32775" name="Rectangle 7">
            <a:extLst>
              <a:ext uri="{FF2B5EF4-FFF2-40B4-BE49-F238E27FC236}">
                <a16:creationId xmlns:a16="http://schemas.microsoft.com/office/drawing/2014/main" id="{212C2C5B-2712-4A85-BF6B-A20C42A716C4}"/>
              </a:ext>
            </a:extLst>
          </p:cNvPr>
          <p:cNvSpPr>
            <a:spLocks noChangeArrowheads="1"/>
          </p:cNvSpPr>
          <p:nvPr/>
        </p:nvSpPr>
        <p:spPr bwMode="auto">
          <a:xfrm>
            <a:off x="342900" y="2160588"/>
            <a:ext cx="8647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t>measure small changes in temperature from trapped air and other molecules using </a:t>
            </a:r>
            <a:r>
              <a:rPr lang="en-GB" altLang="en-US" b="1" dirty="0">
                <a:solidFill>
                  <a:srgbClr val="B80303"/>
                </a:solidFill>
              </a:rPr>
              <a:t>ice core extractions </a:t>
            </a:r>
            <a:endParaRPr lang="en-GB" altLang="en-US" dirty="0">
              <a:solidFill>
                <a:srgbClr val="B80303"/>
              </a:solidFill>
            </a:endParaRPr>
          </a:p>
        </p:txBody>
      </p:sp>
      <p:sp>
        <p:nvSpPr>
          <p:cNvPr id="32776" name="Rectangle 8">
            <a:extLst>
              <a:ext uri="{FF2B5EF4-FFF2-40B4-BE49-F238E27FC236}">
                <a16:creationId xmlns:a16="http://schemas.microsoft.com/office/drawing/2014/main" id="{A906C287-2DC3-40F2-8077-CB9594F85E80}"/>
              </a:ext>
            </a:extLst>
          </p:cNvPr>
          <p:cNvSpPr>
            <a:spLocks noChangeArrowheads="1"/>
          </p:cNvSpPr>
          <p:nvPr/>
        </p:nvSpPr>
        <p:spPr bwMode="auto">
          <a:xfrm>
            <a:off x="342900" y="4275138"/>
            <a:ext cx="477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rocks and fossils – to measure the Earth’s previous climate</a:t>
            </a:r>
          </a:p>
        </p:txBody>
      </p:sp>
      <p:sp>
        <p:nvSpPr>
          <p:cNvPr id="32777" name="Rectangle 9">
            <a:extLst>
              <a:ext uri="{FF2B5EF4-FFF2-40B4-BE49-F238E27FC236}">
                <a16:creationId xmlns:a16="http://schemas.microsoft.com/office/drawing/2014/main" id="{DE6A8300-D81C-4C65-A277-A9C346DF0B91}"/>
              </a:ext>
            </a:extLst>
          </p:cNvPr>
          <p:cNvSpPr>
            <a:spLocks noChangeArrowheads="1"/>
          </p:cNvSpPr>
          <p:nvPr/>
        </p:nvSpPr>
        <p:spPr bwMode="auto">
          <a:xfrm>
            <a:off x="342900" y="3033713"/>
            <a:ext cx="4892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plant analysis – changes in climate can alter plant distribution in an ecosystem</a:t>
            </a:r>
          </a:p>
        </p:txBody>
      </p:sp>
      <p:sp>
        <p:nvSpPr>
          <p:cNvPr id="32778" name="Rectangle 10">
            <a:extLst>
              <a:ext uri="{FF2B5EF4-FFF2-40B4-BE49-F238E27FC236}">
                <a16:creationId xmlns:a16="http://schemas.microsoft.com/office/drawing/2014/main" id="{B847679F-DD6F-40DD-BC79-96C9B9ECC805}"/>
              </a:ext>
            </a:extLst>
          </p:cNvPr>
          <p:cNvSpPr>
            <a:spLocks noChangeArrowheads="1"/>
          </p:cNvSpPr>
          <p:nvPr/>
        </p:nvSpPr>
        <p:spPr bwMode="auto">
          <a:xfrm>
            <a:off x="342900" y="5651500"/>
            <a:ext cx="4716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measuring ice cover.</a:t>
            </a:r>
            <a:endParaRPr lang="en-GB" altLang="en-US">
              <a:solidFill>
                <a:srgbClr val="010066"/>
              </a:solidFill>
            </a:endParaRPr>
          </a:p>
        </p:txBody>
      </p:sp>
      <p:sp>
        <p:nvSpPr>
          <p:cNvPr id="32780" name="Rectangle 13">
            <a:extLst>
              <a:ext uri="{FF2B5EF4-FFF2-40B4-BE49-F238E27FC236}">
                <a16:creationId xmlns:a16="http://schemas.microsoft.com/office/drawing/2014/main" id="{D71C2EB2-7A45-4BE2-ADB0-A727761351CD}"/>
              </a:ext>
            </a:extLst>
          </p:cNvPr>
          <p:cNvSpPr>
            <a:spLocks noChangeArrowheads="1"/>
          </p:cNvSpPr>
          <p:nvPr/>
        </p:nvSpPr>
        <p:spPr bwMode="auto">
          <a:xfrm>
            <a:off x="342900" y="5146675"/>
            <a:ext cx="565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a:t>studying images of glaciers</a:t>
            </a:r>
            <a:endParaRPr lang="en-GB" altLang="en-US">
              <a:solidFill>
                <a:schemeClr val="tx1"/>
              </a:solidFill>
            </a:endParaRPr>
          </a:p>
        </p:txBody>
      </p:sp>
      <p:pic>
        <p:nvPicPr>
          <p:cNvPr id="12" name="Picture 19">
            <a:hlinkClick r:id="" action="ppaction://hlinkshowjump?jump=nextslide"/>
            <a:extLst>
              <a:ext uri="{FF2B5EF4-FFF2-40B4-BE49-F238E27FC236}">
                <a16:creationId xmlns:a16="http://schemas.microsoft.com/office/drawing/2014/main" id="{05DA167E-3819-4C80-B36A-5D70C602464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9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5" grpId="0"/>
      <p:bldP spid="32776" grpId="0"/>
      <p:bldP spid="32777" grpId="0"/>
      <p:bldP spid="32778" grpId="0"/>
      <p:bldP spid="327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9" name="Text Box 19">
            <a:extLst>
              <a:ext uri="{FF2B5EF4-FFF2-40B4-BE49-F238E27FC236}">
                <a16:creationId xmlns:a16="http://schemas.microsoft.com/office/drawing/2014/main" id="{3522566D-E21D-4352-BE5A-BFBB13FF8C97}"/>
              </a:ext>
            </a:extLst>
          </p:cNvPr>
          <p:cNvSpPr txBox="1">
            <a:spLocks noChangeArrowheads="1"/>
          </p:cNvSpPr>
          <p:nvPr/>
        </p:nvSpPr>
        <p:spPr bwMode="auto">
          <a:xfrm>
            <a:off x="342900" y="5366176"/>
            <a:ext cx="8116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0" dirty="0">
                <a:solidFill>
                  <a:srgbClr val="010066"/>
                </a:solidFill>
              </a:rPr>
              <a:t>Monitoring glaciers has produced startling evidence about the rate at which some glaciers are melting.   </a:t>
            </a:r>
            <a:endParaRPr lang="en-GB" altLang="en-US" b="0" dirty="0"/>
          </a:p>
        </p:txBody>
      </p:sp>
      <p:sp>
        <p:nvSpPr>
          <p:cNvPr id="6147" name="Rectangle 3">
            <a:extLst>
              <a:ext uri="{FF2B5EF4-FFF2-40B4-BE49-F238E27FC236}">
                <a16:creationId xmlns:a16="http://schemas.microsoft.com/office/drawing/2014/main" id="{5FA84CFF-D30D-4FCE-B8B4-8B0D94B690D0}"/>
              </a:ext>
            </a:extLst>
          </p:cNvPr>
          <p:cNvSpPr>
            <a:spLocks noGrp="1" noChangeArrowheads="1"/>
          </p:cNvSpPr>
          <p:nvPr>
            <p:ph type="title"/>
          </p:nvPr>
        </p:nvSpPr>
        <p:spPr>
          <a:noFill/>
        </p:spPr>
        <p:txBody>
          <a:bodyPr/>
          <a:lstStyle/>
          <a:p>
            <a:pPr eaLnBrk="1" hangingPunct="1"/>
            <a:r>
              <a:rPr lang="en-GB" altLang="en-US"/>
              <a:t>What is the evidence for climate change?</a:t>
            </a:r>
          </a:p>
        </p:txBody>
      </p:sp>
      <p:sp>
        <p:nvSpPr>
          <p:cNvPr id="20485" name="Text Box 5">
            <a:extLst>
              <a:ext uri="{FF2B5EF4-FFF2-40B4-BE49-F238E27FC236}">
                <a16:creationId xmlns:a16="http://schemas.microsoft.com/office/drawing/2014/main" id="{500FE20C-A28A-482C-8C40-5D474813BA19}"/>
              </a:ext>
            </a:extLst>
          </p:cNvPr>
          <p:cNvSpPr txBox="1">
            <a:spLocks noChangeArrowheads="1"/>
          </p:cNvSpPr>
          <p:nvPr/>
        </p:nvSpPr>
        <p:spPr bwMode="auto">
          <a:xfrm>
            <a:off x="611188" y="1872604"/>
            <a:ext cx="3960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40000"/>
              </a:spcBef>
              <a:buClr>
                <a:srgbClr val="B80303"/>
              </a:buClr>
              <a:buFont typeface="Wingdings" panose="05000000000000000000" pitchFamily="2" charset="2"/>
              <a:buChar char="l"/>
            </a:pPr>
            <a:r>
              <a:rPr lang="en-GB" altLang="en-US" sz="2400" b="0" dirty="0">
                <a:solidFill>
                  <a:srgbClr val="000066"/>
                </a:solidFill>
              </a:rPr>
              <a:t>Is the climate really changing </a:t>
            </a:r>
            <a:r>
              <a:rPr lang="en-GB" altLang="en-US" sz="2400" dirty="0">
                <a:solidFill>
                  <a:srgbClr val="000066"/>
                </a:solidFill>
              </a:rPr>
              <a:t>rapidly</a:t>
            </a:r>
            <a:r>
              <a:rPr lang="en-GB" altLang="en-US" sz="2400" b="0" dirty="0">
                <a:solidFill>
                  <a:srgbClr val="000066"/>
                </a:solidFill>
              </a:rPr>
              <a:t>?</a:t>
            </a:r>
          </a:p>
        </p:txBody>
      </p:sp>
      <p:sp>
        <p:nvSpPr>
          <p:cNvPr id="20486" name="Text Box 6">
            <a:extLst>
              <a:ext uri="{FF2B5EF4-FFF2-40B4-BE49-F238E27FC236}">
                <a16:creationId xmlns:a16="http://schemas.microsoft.com/office/drawing/2014/main" id="{6967B38D-AFC3-4378-BC82-015B1F175A60}"/>
              </a:ext>
            </a:extLst>
          </p:cNvPr>
          <p:cNvSpPr txBox="1">
            <a:spLocks noChangeArrowheads="1"/>
          </p:cNvSpPr>
          <p:nvPr/>
        </p:nvSpPr>
        <p:spPr bwMode="auto">
          <a:xfrm>
            <a:off x="611188" y="2911126"/>
            <a:ext cx="4248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B80303"/>
              </a:buClr>
              <a:buFont typeface="Wingdings" panose="05000000000000000000" pitchFamily="2" charset="2"/>
              <a:buChar char="l"/>
            </a:pPr>
            <a:r>
              <a:rPr lang="en-GB" altLang="en-US" sz="2400" b="0">
                <a:solidFill>
                  <a:srgbClr val="000066"/>
                </a:solidFill>
              </a:rPr>
              <a:t>Is </a:t>
            </a:r>
            <a:r>
              <a:rPr lang="en-GB" altLang="en-US" sz="2400">
                <a:solidFill>
                  <a:srgbClr val="000066"/>
                </a:solidFill>
              </a:rPr>
              <a:t>human activity</a:t>
            </a:r>
            <a:r>
              <a:rPr lang="en-GB" altLang="en-US" sz="2400" b="0">
                <a:solidFill>
                  <a:srgbClr val="000066"/>
                </a:solidFill>
              </a:rPr>
              <a:t> causing this climate change?</a:t>
            </a:r>
          </a:p>
        </p:txBody>
      </p:sp>
      <p:sp>
        <p:nvSpPr>
          <p:cNvPr id="6150" name="Text Box 7">
            <a:extLst>
              <a:ext uri="{FF2B5EF4-FFF2-40B4-BE49-F238E27FC236}">
                <a16:creationId xmlns:a16="http://schemas.microsoft.com/office/drawing/2014/main" id="{C5CF1686-F9B2-430B-8499-86FDD1EA9841}"/>
              </a:ext>
            </a:extLst>
          </p:cNvPr>
          <p:cNvSpPr txBox="1">
            <a:spLocks noChangeArrowheads="1"/>
          </p:cNvSpPr>
          <p:nvPr/>
        </p:nvSpPr>
        <p:spPr bwMode="auto">
          <a:xfrm>
            <a:off x="342900" y="825410"/>
            <a:ext cx="82137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40000"/>
              </a:spcBef>
            </a:pPr>
            <a:r>
              <a:rPr lang="en-GB" altLang="en-US" sz="2400" b="0" dirty="0">
                <a:solidFill>
                  <a:srgbClr val="000066"/>
                </a:solidFill>
              </a:rPr>
              <a:t>Data collected by climate scientists can be used to answer two key questions:</a:t>
            </a:r>
          </a:p>
        </p:txBody>
      </p:sp>
      <p:sp>
        <p:nvSpPr>
          <p:cNvPr id="20493" name="Text Box 13">
            <a:extLst>
              <a:ext uri="{FF2B5EF4-FFF2-40B4-BE49-F238E27FC236}">
                <a16:creationId xmlns:a16="http://schemas.microsoft.com/office/drawing/2014/main" id="{5ABE678E-3831-4AD5-AF04-E627D27946F9}"/>
              </a:ext>
            </a:extLst>
          </p:cNvPr>
          <p:cNvSpPr txBox="1">
            <a:spLocks noChangeArrowheads="1"/>
          </p:cNvSpPr>
          <p:nvPr/>
        </p:nvSpPr>
        <p:spPr bwMode="auto">
          <a:xfrm>
            <a:off x="342900" y="3949648"/>
            <a:ext cx="48312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40000"/>
              </a:spcBef>
            </a:pPr>
            <a:r>
              <a:rPr lang="en-GB" altLang="en-US" sz="2400" b="0" dirty="0">
                <a:solidFill>
                  <a:srgbClr val="000066"/>
                </a:solidFill>
              </a:rPr>
              <a:t>These scientists are setting up an Automatic Weather Station on the </a:t>
            </a:r>
            <a:r>
              <a:rPr lang="en-GB" altLang="en-US" sz="2400" b="0" dirty="0" err="1">
                <a:solidFill>
                  <a:srgbClr val="000066"/>
                </a:solidFill>
              </a:rPr>
              <a:t>Djankuat</a:t>
            </a:r>
            <a:r>
              <a:rPr lang="en-GB" altLang="en-US" sz="2400" b="0" dirty="0">
                <a:solidFill>
                  <a:srgbClr val="000066"/>
                </a:solidFill>
              </a:rPr>
              <a:t> glacier in Russia.</a:t>
            </a:r>
          </a:p>
        </p:txBody>
      </p:sp>
      <p:pic>
        <p:nvPicPr>
          <p:cNvPr id="6153" name="Picture 27" descr="Glacier_Monitoring_stokes_2">
            <a:extLst>
              <a:ext uri="{FF2B5EF4-FFF2-40B4-BE49-F238E27FC236}">
                <a16:creationId xmlns:a16="http://schemas.microsoft.com/office/drawing/2014/main" id="{6F3BD5D9-D1C3-4A7E-A9E3-5BE3E9067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527" y="1541764"/>
            <a:ext cx="3290678" cy="36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93B9A27A-6B29-467A-8A9A-E9A7771D327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40704A00-B5D9-4E93-807E-76B254392710}"/>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18749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9" grpId="0"/>
      <p:bldP spid="20485" grpId="0"/>
      <p:bldP spid="20486" grpId="0"/>
      <p:bldP spid="2049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YwylOVLj"/>
  <p:tag name="ARTICULATE_DESIGN_ID_6_DEFAULT DESIGN" val="LbUGKs87"/>
  <p:tag name="ARTICULATE_DESIGN_ID_1_DEFAULT DESIGN" val="9FlK3XJk"/>
  <p:tag name="ARTICULATE_DESIGN_ID_7_DEFAULT DESIGN" val="YNvf17Vl"/>
  <p:tag name="ARTICULATE_DESIGN_ID_3_DEFAULT DESIGN" val="9LCjbayG"/>
  <p:tag name="ARTICULATE_DESIGN_ID_2_DEFAULT DESIGN" val="0nMIKdjk"/>
  <p:tag name="ARTICULATE_DESIGN_ID_4_DEFAULT DESIGN" val="jvUt71jk"/>
  <p:tag name="ARTICULATE_DESIGN_ID_5_DEFAULT DESIGN" val="QHcIxsZY"/>
  <p:tag name="ARTICULATE_SLIDE_COUNT" val="3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16480</TotalTime>
  <Words>4759</Words>
  <Application>Microsoft Office PowerPoint</Application>
  <PresentationFormat>On-screen Show (4:3)</PresentationFormat>
  <Paragraphs>372</Paragraphs>
  <Slides>30</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Wingdings</vt:lpstr>
      <vt:lpstr>Arial</vt:lpstr>
      <vt:lpstr>Wingdings 2</vt:lpstr>
      <vt:lpstr>1_Default Design</vt:lpstr>
      <vt:lpstr>7_Default Design</vt:lpstr>
      <vt:lpstr>Climate Change</vt:lpstr>
      <vt:lpstr>Information</vt:lpstr>
      <vt:lpstr>What is climate? </vt:lpstr>
      <vt:lpstr>What is climate change?</vt:lpstr>
      <vt:lpstr>Impacts of climate change </vt:lpstr>
      <vt:lpstr>What is global warming? </vt:lpstr>
      <vt:lpstr>Evidence for climate change</vt:lpstr>
      <vt:lpstr>How is evidence collected?</vt:lpstr>
      <vt:lpstr>What is the evidence for climate change?</vt:lpstr>
      <vt:lpstr>Why is carbon dioxide so important? </vt:lpstr>
      <vt:lpstr>How are carbon dioxide levels measured?</vt:lpstr>
      <vt:lpstr>Climate change and human activity</vt:lpstr>
      <vt:lpstr>What affects greenhouse gas levels?</vt:lpstr>
      <vt:lpstr>Atmospheric carbon dioxide levels</vt:lpstr>
      <vt:lpstr>What are ice cores?</vt:lpstr>
      <vt:lpstr>Data from ice cores</vt:lpstr>
      <vt:lpstr>How have CO2 levels changed? </vt:lpstr>
      <vt:lpstr>Temperature change</vt:lpstr>
      <vt:lpstr>Are temperature and CO2 related? (1)</vt:lpstr>
      <vt:lpstr>Are temperature and CO2 related? (2)</vt:lpstr>
      <vt:lpstr>How should I talk about the climate data?</vt:lpstr>
      <vt:lpstr>Peer review</vt:lpstr>
      <vt:lpstr>Communicating climate change</vt:lpstr>
      <vt:lpstr>Effects of climate change</vt:lpstr>
      <vt:lpstr>How do we predict climate change?</vt:lpstr>
      <vt:lpstr>Modeling climate change</vt:lpstr>
      <vt:lpstr>How is climate change predicted? </vt:lpstr>
      <vt:lpstr>How is the climate modeled?</vt:lpstr>
      <vt:lpstr>How accurate are climate models? </vt:lpstr>
      <vt:lpstr>How are climate models tested? </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subject>Boardworks High School Earth and Space Sciences</dc:subject>
  <dc:creator>Boardworks</dc:creator>
  <cp:lastModifiedBy>Tim Crilly</cp:lastModifiedBy>
  <cp:revision>759</cp:revision>
  <dcterms:created xsi:type="dcterms:W3CDTF">2003-10-06T13:07:42Z</dcterms:created>
  <dcterms:modified xsi:type="dcterms:W3CDTF">2019-01-31T15:22:39Z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949DCA84-1937-4F02-84AF-42B3D5A2254B</vt:lpwstr>
  </property>
  <property fmtid="{D5CDD505-2E9C-101B-9397-08002B2CF9AE}" pid="3" name="ArticulatePath">
    <vt:lpwstr>Climate Change</vt:lpwstr>
  </property>
</Properties>
</file>